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5" r:id="rId10"/>
    <p:sldId id="265" r:id="rId11"/>
    <p:sldId id="266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0" r:id="rId21"/>
    <p:sldId id="279" r:id="rId22"/>
    <p:sldId id="283" r:id="rId23"/>
    <p:sldId id="284" r:id="rId24"/>
    <p:sldId id="282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25B957F-1CF9-4DC3-A35E-319883272E06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7D3A833-B724-4B12-828B-32F2835AE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957F-1CF9-4DC3-A35E-319883272E06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A833-B724-4B12-828B-32F2835AE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957F-1CF9-4DC3-A35E-319883272E06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A833-B724-4B12-828B-32F2835AE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5B957F-1CF9-4DC3-A35E-319883272E06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D3A833-B724-4B12-828B-32F2835AEF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25B957F-1CF9-4DC3-A35E-319883272E06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7D3A833-B724-4B12-828B-32F2835AE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957F-1CF9-4DC3-A35E-319883272E06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A833-B724-4B12-828B-32F2835AEF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957F-1CF9-4DC3-A35E-319883272E06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A833-B724-4B12-828B-32F2835AEF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5B957F-1CF9-4DC3-A35E-319883272E06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D3A833-B724-4B12-828B-32F2835AEF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957F-1CF9-4DC3-A35E-319883272E06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A833-B724-4B12-828B-32F2835AE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5B957F-1CF9-4DC3-A35E-319883272E06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D3A833-B724-4B12-828B-32F2835AEF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5B957F-1CF9-4DC3-A35E-319883272E06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D3A833-B724-4B12-828B-32F2835AEF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25B957F-1CF9-4DC3-A35E-319883272E06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7D3A833-B724-4B12-828B-32F2835AE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914400"/>
            <a:ext cx="7696200" cy="23050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Process of Accreditation: A Quality improvement process and its affect on general hospital performance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r>
              <a:rPr lang="en-US" dirty="0" smtClean="0"/>
              <a:t>- Megha Sharma</a:t>
            </a:r>
          </a:p>
          <a:p>
            <a:pPr eaLnBrk="1" hangingPunct="1"/>
            <a:r>
              <a:rPr lang="en-US" dirty="0" smtClean="0"/>
              <a:t>   PG/09/020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71500"/>
            <a:ext cx="7467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INDICATOR ANALYSIS</a:t>
            </a:r>
            <a:endParaRPr lang="en-US" sz="2800" dirty="0"/>
          </a:p>
        </p:txBody>
      </p:sp>
      <p:pic>
        <p:nvPicPr>
          <p:cNvPr id="6" name="Picture 3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4629752" cy="24384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" name="Chart 4"/>
          <p:cNvPicPr>
            <a:picLocks noChangeArrowheads="1"/>
          </p:cNvPicPr>
          <p:nvPr/>
        </p:nvPicPr>
        <p:blipFill>
          <a:blip r:embed="rId3"/>
          <a:srcRect b="-121"/>
          <a:stretch>
            <a:fillRect/>
          </a:stretch>
        </p:blipFill>
        <p:spPr bwMode="auto">
          <a:xfrm>
            <a:off x="228600" y="4114800"/>
            <a:ext cx="4648200" cy="22860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66800" y="3581400"/>
            <a:ext cx="3200400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Rescheduling of Surgeries</a:t>
            </a:r>
            <a:endParaRPr lang="en-US" dirty="0"/>
          </a:p>
        </p:txBody>
      </p:sp>
      <p:pic>
        <p:nvPicPr>
          <p:cNvPr id="10" name="Chart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838200"/>
            <a:ext cx="3810000" cy="24384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810000"/>
            <a:ext cx="4047241" cy="266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art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2400"/>
            <a:ext cx="4419600" cy="25146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Chart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4191000" cy="25146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895600"/>
            <a:ext cx="4286160" cy="29718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Chart 2"/>
          <p:cNvPicPr>
            <a:picLocks noChangeArrowheads="1"/>
          </p:cNvPicPr>
          <p:nvPr/>
        </p:nvPicPr>
        <p:blipFill>
          <a:blip r:embed="rId5"/>
          <a:srcRect b="-55"/>
          <a:stretch>
            <a:fillRect/>
          </a:stretch>
        </p:blipFill>
        <p:spPr bwMode="auto">
          <a:xfrm>
            <a:off x="4648200" y="2895600"/>
            <a:ext cx="4191000" cy="29718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6" name="Object 4"/>
          <p:cNvGraphicFramePr>
            <a:graphicFrameLocks noChangeAspect="1"/>
          </p:cNvGraphicFramePr>
          <p:nvPr/>
        </p:nvGraphicFramePr>
        <p:xfrm>
          <a:off x="609600" y="609600"/>
          <a:ext cx="4343400" cy="2786531"/>
        </p:xfrm>
        <a:graphic>
          <a:graphicData uri="http://schemas.openxmlformats.org/presentationml/2006/ole">
            <p:oleObj spid="_x0000_s1026" name="Chart" r:id="rId3" imgW="3800475" imgH="1914525" progId="Excel.Sheet.8">
              <p:embed/>
            </p:oleObj>
          </a:graphicData>
        </a:graphic>
      </p:graphicFrame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472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PATIENT FEEDBACK 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581400"/>
            <a:ext cx="7010400" cy="330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>
                <a:latin typeface="Times New Roman"/>
                <a:ea typeface="Calibri"/>
                <a:cs typeface="Times New Roman"/>
              </a:rPr>
              <a:t>The </a:t>
            </a:r>
            <a:r>
              <a:rPr lang="en-US" b="1" i="1" u="sng" dirty="0">
                <a:latin typeface="Times New Roman"/>
                <a:ea typeface="Calibri"/>
                <a:cs typeface="Times New Roman"/>
              </a:rPr>
              <a:t>financial implication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of NABH Accreditation is seen in following aspects: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  <a:defRPr/>
            </a:pPr>
            <a:r>
              <a:rPr lang="en-US" dirty="0">
                <a:latin typeface="Times New Roman"/>
                <a:ea typeface="Times New Roman"/>
                <a:cs typeface="Calibri"/>
              </a:rPr>
              <a:t>Central Government Health Scheme (CGHS) offers two different rate slabs for NABH Accredited and non NABH Accredited hospitals. The rates are greater (20-25%) for NABH Accredited hospitals.</a:t>
            </a:r>
            <a:endParaRPr lang="en-US" sz="1600" dirty="0">
              <a:latin typeface="Calibri"/>
              <a:ea typeface="Times New Roman"/>
              <a:cs typeface="Calibri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  <a:defRPr/>
            </a:pPr>
            <a:r>
              <a:rPr lang="en-US" dirty="0">
                <a:latin typeface="Times New Roman"/>
                <a:ea typeface="Times New Roman"/>
                <a:cs typeface="Calibri"/>
              </a:rPr>
              <a:t>In Centre for Sight on a monthly basis around 450 CGHS Retired patients and around 1800 CGHS Service patients come so the impact on revenue would be huge.</a:t>
            </a:r>
            <a:endParaRPr lang="en-US" sz="1600" dirty="0">
              <a:latin typeface="Calibri"/>
              <a:ea typeface="Times New Roman"/>
              <a:cs typeface="Calibri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685800"/>
            <a:ext cx="320040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Helpfulness of staff</a:t>
            </a:r>
          </a:p>
          <a:p>
            <a:pPr marL="342900" indent="-342900">
              <a:buAutoNum type="arabicPeriod"/>
            </a:pPr>
            <a:r>
              <a:rPr lang="en-US" dirty="0" smtClean="0"/>
              <a:t> Helpfulness of doctor</a:t>
            </a:r>
          </a:p>
          <a:p>
            <a:pPr marL="342900" indent="-342900">
              <a:buAutoNum type="arabicPeriod"/>
            </a:pPr>
            <a:r>
              <a:rPr lang="en-US" dirty="0" smtClean="0"/>
              <a:t> Treatment Provided</a:t>
            </a:r>
          </a:p>
          <a:p>
            <a:pPr marL="342900" indent="-342900">
              <a:buAutoNum type="arabicPeriod"/>
            </a:pPr>
            <a:r>
              <a:rPr lang="en-US" dirty="0" smtClean="0"/>
              <a:t> Cleanliness &amp; Hygiene</a:t>
            </a:r>
          </a:p>
          <a:p>
            <a:pPr marL="342900" indent="-342900">
              <a:buAutoNum type="arabicPeriod"/>
            </a:pPr>
            <a:r>
              <a:rPr lang="en-US" dirty="0" smtClean="0"/>
              <a:t> Service and Facilities.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467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b="1" i="1" u="sng" dirty="0" smtClean="0"/>
              <a:t>Root Cause Analysis</a:t>
            </a:r>
            <a:endParaRPr lang="en-US" sz="3600" dirty="0"/>
          </a:p>
        </p:txBody>
      </p:sp>
      <p:pic>
        <p:nvPicPr>
          <p:cNvPr id="67587" name="Picture 3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057400"/>
            <a:ext cx="3192101" cy="3242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u="sng" dirty="0" smtClean="0"/>
              <a:t>RCA of Endophthalmitis</a:t>
            </a:r>
            <a:endParaRPr lang="en-US" sz="3600" dirty="0"/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381000" y="1066800"/>
          <a:ext cx="8458200" cy="5635625"/>
        </p:xfrm>
        <a:graphic>
          <a:graphicData uri="http://schemas.openxmlformats.org/presentationml/2006/ole">
            <p:oleObj spid="_x0000_s2050" name="Slide" r:id="rId3" imgW="4529222" imgH="3395341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 smtClean="0"/>
              <a:t>Root Cause Analysis for incomplete medical records</a:t>
            </a:r>
            <a:endParaRPr lang="en-US" sz="3600" dirty="0"/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609600" y="1752600"/>
          <a:ext cx="7924800" cy="4806950"/>
        </p:xfrm>
        <a:graphic>
          <a:graphicData uri="http://schemas.openxmlformats.org/presentationml/2006/ole">
            <p:oleObj spid="_x0000_s3074" name="Slide" r:id="rId3" imgW="4572042" imgH="3428869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 smtClean="0"/>
              <a:t>Root cause analysis for </a:t>
            </a:r>
            <a:r>
              <a:rPr lang="en-GB" sz="3600" b="1" dirty="0" smtClean="0"/>
              <a:t>Cancellation/ Rescheduling Surgeries</a:t>
            </a:r>
            <a:endParaRPr lang="en-US" sz="3600" dirty="0"/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8" name="Object 1"/>
          <p:cNvGraphicFramePr>
            <a:graphicFrameLocks noChangeAspect="1"/>
          </p:cNvGraphicFramePr>
          <p:nvPr/>
        </p:nvGraphicFramePr>
        <p:xfrm>
          <a:off x="838200" y="1676400"/>
          <a:ext cx="7543800" cy="4806950"/>
        </p:xfrm>
        <a:graphic>
          <a:graphicData uri="http://schemas.openxmlformats.org/presentationml/2006/ole">
            <p:oleObj spid="_x0000_s4098" name="Slide" r:id="rId3" imgW="4572042" imgH="3428869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810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RECOMMENDATIONS</a:t>
            </a:r>
            <a:endParaRPr lang="en-US" sz="2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838200"/>
            <a:ext cx="7848600" cy="5715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066800"/>
            <a:ext cx="7620000" cy="502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CAPA for Endophthalmitis</a:t>
            </a:r>
            <a:r>
              <a:rPr lang="en-US" dirty="0" smtClean="0"/>
              <a:t>: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  <a:defRPr/>
            </a:pPr>
            <a:r>
              <a:rPr lang="en-US" dirty="0">
                <a:latin typeface="Times New Roman"/>
                <a:ea typeface="Calibri"/>
                <a:cs typeface="Times New Roman"/>
              </a:rPr>
              <a:t>Strict adherence to standard precautions.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  <a:defRPr/>
            </a:pPr>
            <a:r>
              <a:rPr lang="en-US" dirty="0">
                <a:latin typeface="Times New Roman"/>
                <a:ea typeface="Calibri"/>
                <a:cs typeface="Times New Roman"/>
              </a:rPr>
              <a:t>Protocols displayed in user area.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  <a:defRPr/>
            </a:pPr>
            <a:r>
              <a:rPr lang="en-US" dirty="0">
                <a:latin typeface="Times New Roman"/>
                <a:ea typeface="Calibri"/>
                <a:cs typeface="Times New Roman"/>
              </a:rPr>
              <a:t>Decongestion of OT store was carried out.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  <a:defRPr/>
            </a:pPr>
            <a:r>
              <a:rPr lang="en-US" dirty="0">
                <a:latin typeface="Times New Roman"/>
                <a:ea typeface="Calibri"/>
                <a:cs typeface="Times New Roman"/>
              </a:rPr>
              <a:t>Cardboard cartons were removed.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  <a:defRPr/>
            </a:pPr>
            <a:r>
              <a:rPr lang="en-US" dirty="0">
                <a:latin typeface="Times New Roman"/>
                <a:ea typeface="Calibri"/>
                <a:cs typeface="Times New Roman"/>
              </a:rPr>
              <a:t>Slabs were put in Autoclave room. 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  <a:defRPr/>
            </a:pPr>
            <a:r>
              <a:rPr lang="en-US" dirty="0">
                <a:latin typeface="Times New Roman"/>
                <a:ea typeface="Calibri"/>
                <a:cs typeface="Times New Roman"/>
              </a:rPr>
              <a:t>Strict adherence to validation of Autoclave.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  <a:defRPr/>
            </a:pPr>
            <a:r>
              <a:rPr lang="en-US" dirty="0">
                <a:latin typeface="Times New Roman"/>
                <a:ea typeface="Calibri"/>
                <a:cs typeface="Times New Roman"/>
              </a:rPr>
              <a:t>Training was given on Standard Protocols.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  <a:defRPr/>
            </a:pPr>
            <a:r>
              <a:rPr lang="en-US" dirty="0">
                <a:latin typeface="Times New Roman"/>
                <a:ea typeface="Calibri"/>
                <a:cs typeface="Times New Roman"/>
              </a:rPr>
              <a:t>Infection Control Team strengthened.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  <a:defRPr/>
            </a:pPr>
            <a:r>
              <a:rPr lang="en-US" dirty="0">
                <a:latin typeface="Times New Roman"/>
                <a:ea typeface="Calibri"/>
                <a:cs typeface="Times New Roman"/>
              </a:rPr>
              <a:t>Strengthened Infection Control Nurse.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  <a:defRPr/>
            </a:pPr>
            <a:r>
              <a:rPr lang="en-US" dirty="0">
                <a:latin typeface="Times New Roman"/>
                <a:ea typeface="Calibri"/>
                <a:cs typeface="Times New Roman"/>
              </a:rPr>
              <a:t>Internal Audit was carried out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  <a:defRPr/>
            </a:pPr>
            <a:r>
              <a:rPr lang="en-US" dirty="0">
                <a:latin typeface="Times New Roman"/>
                <a:ea typeface="Calibri"/>
                <a:cs typeface="Times New Roman"/>
              </a:rPr>
              <a:t>Proper technique used for taking culture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  <a:defRPr/>
            </a:pPr>
            <a:r>
              <a:rPr lang="en-US" dirty="0">
                <a:latin typeface="Times New Roman"/>
                <a:ea typeface="Calibri"/>
                <a:cs typeface="Times New Roman"/>
              </a:rPr>
              <a:t>Time for autoclaving increased to 22 minutes at 121 degree Celsius.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>
              <a:defRPr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0"/>
            <a:ext cx="8458200" cy="483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Corrective Action for Rescheduled Surgeries</a:t>
            </a:r>
            <a:r>
              <a:rPr lang="en-US" dirty="0" smtClean="0"/>
              <a:t>:-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  <a:defRPr/>
            </a:pPr>
            <a:r>
              <a:rPr lang="en-US" dirty="0">
                <a:latin typeface="Times New Roman"/>
                <a:ea typeface="Calibri"/>
                <a:cs typeface="Times New Roman"/>
              </a:rPr>
              <a:t>More manpower has been recruited for counseling department.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  <a:defRPr/>
            </a:pPr>
            <a:r>
              <a:rPr lang="en-US" dirty="0">
                <a:latin typeface="Times New Roman"/>
                <a:ea typeface="Calibri"/>
                <a:cs typeface="Times New Roman"/>
              </a:rPr>
              <a:t>Training has been given to staff on hospital services.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  <a:defRPr/>
            </a:pPr>
            <a:r>
              <a:rPr lang="en-US" dirty="0">
                <a:latin typeface="Times New Roman"/>
                <a:ea typeface="Calibri"/>
                <a:cs typeface="Times New Roman"/>
              </a:rPr>
              <a:t>Monitoring is being done more periodically, registers are monitored closely and monthly report in the form of Indicators is sent to M.S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  <a:defRPr/>
            </a:pPr>
            <a:endParaRPr lang="en-US" dirty="0" smtClean="0">
              <a:latin typeface="Times New Roman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  <a:defRPr/>
            </a:pPr>
            <a:endParaRPr lang="en-US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  <a:defRPr/>
            </a:pPr>
            <a:endParaRPr lang="en-US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en-US" b="1" dirty="0" smtClean="0">
                <a:latin typeface="Times New Roman"/>
                <a:cs typeface="Times New Roman"/>
              </a:rPr>
              <a:t>Corrective Action for Incomplete Medical Records</a:t>
            </a:r>
            <a:r>
              <a:rPr lang="en-US" dirty="0" smtClean="0">
                <a:latin typeface="Times New Roman"/>
                <a:cs typeface="Times New Roman"/>
              </a:rPr>
              <a:t>:-</a:t>
            </a:r>
          </a:p>
          <a:p>
            <a:pPr eaLnBrk="0" hangingPunct="0">
              <a:buFontTx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More manpower has been recruited for the same.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Redistribution of work has been done to increase accountability.</a:t>
            </a:r>
          </a:p>
          <a:p>
            <a:pPr eaLnBrk="0" hangingPunct="0">
              <a:buFontTx/>
              <a:buChar char="•"/>
            </a:pP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Training of staff has been done on importance of Medical Records and SOP.</a:t>
            </a:r>
          </a:p>
          <a:p>
            <a:pPr eaLnBrk="0" hangingPunct="0">
              <a:buFontTx/>
              <a:buChar char="•"/>
            </a:pPr>
            <a:endParaRPr lang="en-US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1" y="533400"/>
            <a:ext cx="8305800" cy="624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Corrective Action For Low OPD Utilization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:-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/>
                <a:ea typeface="Calibri"/>
                <a:cs typeface="Times New Roman"/>
              </a:rPr>
              <a:t>The root cause analysis for the decreased OPD utilization was done and a corrective Action was taken against it which mainly included the following measures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Times New Roman"/>
                <a:ea typeface="Calibri"/>
                <a:cs typeface="Times New Roman"/>
              </a:rPr>
              <a:t>Groups of the patients were made that helped in spreading of the appointments the entire day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Times New Roman"/>
                <a:ea typeface="Calibri"/>
                <a:cs typeface="Times New Roman"/>
              </a:rPr>
              <a:t>The Lasik post operative cases were given appointments at around12:00 pm.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Times New Roman"/>
                <a:ea typeface="Calibri"/>
                <a:cs typeface="Times New Roman"/>
              </a:rPr>
              <a:t>The Post operatives both 1day and 2 week were given appointments in the between 8:00 to 9:00 am in the morning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Times New Roman"/>
                <a:ea typeface="Calibri"/>
                <a:cs typeface="Times New Roman"/>
              </a:rPr>
              <a:t>The 3 week Post operative patients were given appointments in the evening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Times New Roman"/>
                <a:ea typeface="Calibri"/>
                <a:cs typeface="Times New Roman"/>
              </a:rPr>
              <a:t>The  PMT were called during the evening after 3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p.m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Times New Roman"/>
                <a:ea typeface="Calibri"/>
                <a:cs typeface="Times New Roman"/>
              </a:rPr>
              <a:t>The doctors were given appointments the entire day depending upon their shift timings.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Times New Roman"/>
                <a:ea typeface="Calibri"/>
                <a:cs typeface="Times New Roman"/>
              </a:rPr>
              <a:t>It was seen that the major patients during the peak hours were of Dr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Mahipal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Sachdev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so we blocked the OPD for the other consultants during this time.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Times New Roman"/>
                <a:ea typeface="Calibri"/>
                <a:cs typeface="Times New Roman"/>
              </a:rPr>
              <a:t>While planning for the doctor’s duty roster it was seen that the doctors for the specialty were present especially during the peak hours.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Times New Roman"/>
                <a:ea typeface="Calibri"/>
                <a:cs typeface="Times New Roman"/>
              </a:rPr>
              <a:t>After analyzing the appointment system and implementing it was seen that the time motion analysis for the waiting time of the patients also reduced.</a:t>
            </a:r>
            <a:endParaRPr lang="en-US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81000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REFLECTIVE LEARNING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4800" y="822960"/>
          <a:ext cx="838200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343049">
                <a:tc>
                  <a:txBody>
                    <a:bodyPr/>
                    <a:lstStyle/>
                    <a:p>
                      <a:r>
                        <a:rPr lang="en-US" dirty="0" smtClean="0"/>
                        <a:t>MAIN TASK DONE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REFLECTIVE -LEARNING</a:t>
                      </a:r>
                      <a:endParaRPr lang="en-US" dirty="0"/>
                    </a:p>
                  </a:txBody>
                  <a:tcPr/>
                </a:tc>
              </a:tr>
              <a:tr h="1099636">
                <a:tc>
                  <a:txBody>
                    <a:bodyPr/>
                    <a:lstStyle/>
                    <a:p>
                      <a:r>
                        <a:rPr lang="en-US" dirty="0" smtClean="0"/>
                        <a:t>NABH Tool Kit usage to study the gaps in existing</a:t>
                      </a:r>
                      <a:r>
                        <a:rPr lang="en-US" baseline="0" dirty="0" smtClean="0"/>
                        <a:t> system.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Learnt</a:t>
                      </a:r>
                      <a:r>
                        <a:rPr lang="en-US" baseline="0" dirty="0" smtClean="0"/>
                        <a:t> the benchmarked standards to be followed for different departments and how existing gaps are to be filled.</a:t>
                      </a:r>
                      <a:endParaRPr lang="en-US" dirty="0"/>
                    </a:p>
                  </a:txBody>
                  <a:tcPr/>
                </a:tc>
              </a:tr>
              <a:tr h="1353398">
                <a:tc>
                  <a:txBody>
                    <a:bodyPr/>
                    <a:lstStyle/>
                    <a:p>
                      <a:r>
                        <a:rPr lang="en-US" dirty="0" smtClean="0"/>
                        <a:t>Key</a:t>
                      </a:r>
                      <a:r>
                        <a:rPr lang="en-US" baseline="0" dirty="0" smtClean="0"/>
                        <a:t> Performance Indicators Analysis done every month.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Learnt</a:t>
                      </a:r>
                      <a:r>
                        <a:rPr lang="en-US" baseline="0" dirty="0" smtClean="0"/>
                        <a:t> how to use quality tools for analysis of data from different departments. Line charts, histograms, bar graphs were used to do trend Analysis.</a:t>
                      </a:r>
                      <a:endParaRPr lang="en-US" dirty="0"/>
                    </a:p>
                  </a:txBody>
                  <a:tcPr/>
                </a:tc>
              </a:tr>
              <a:tr h="592111">
                <a:tc>
                  <a:txBody>
                    <a:bodyPr/>
                    <a:lstStyle/>
                    <a:p>
                      <a:r>
                        <a:rPr lang="en-US" dirty="0" smtClean="0"/>
                        <a:t>Root</a:t>
                      </a:r>
                      <a:r>
                        <a:rPr lang="en-US" baseline="0" dirty="0" smtClean="0"/>
                        <a:t> Cause Analysis, CAPA.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tool helped me reach the main root cause of problem and suggest CAPA’s for the same.</a:t>
                      </a:r>
                      <a:endParaRPr lang="en-US" dirty="0"/>
                    </a:p>
                  </a:txBody>
                  <a:tcPr/>
                </a:tc>
              </a:tr>
              <a:tr h="1099636">
                <a:tc>
                  <a:txBody>
                    <a:bodyPr/>
                    <a:lstStyle/>
                    <a:p>
                      <a:r>
                        <a:rPr lang="en-US" dirty="0" smtClean="0"/>
                        <a:t>Internal Audit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Made exhaustive checklist for different departments which</a:t>
                      </a:r>
                      <a:r>
                        <a:rPr lang="en-US" baseline="0" dirty="0" smtClean="0"/>
                        <a:t> helped me in understanding  the minute functioning of the same.</a:t>
                      </a:r>
                      <a:endParaRPr lang="en-US" dirty="0"/>
                    </a:p>
                  </a:txBody>
                  <a:tcPr/>
                </a:tc>
              </a:tr>
              <a:tr h="845874">
                <a:tc>
                  <a:txBody>
                    <a:bodyPr/>
                    <a:lstStyle/>
                    <a:p>
                      <a:r>
                        <a:rPr lang="en-US" dirty="0" smtClean="0"/>
                        <a:t>Internal Training of staff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depth understanding</a:t>
                      </a:r>
                      <a:r>
                        <a:rPr lang="en-US" baseline="0" dirty="0" smtClean="0"/>
                        <a:t> of topics like Patient safety, SOP’s, Hospital Infection Control, Safety Codes etc.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rt 1"/>
          <p:cNvPicPr>
            <a:picLocks noChangeArrowheads="1"/>
          </p:cNvPicPr>
          <p:nvPr/>
        </p:nvPicPr>
        <p:blipFill>
          <a:blip r:embed="rId2"/>
          <a:srcRect b="-46"/>
          <a:stretch>
            <a:fillRect/>
          </a:stretch>
        </p:blipFill>
        <p:spPr bwMode="auto">
          <a:xfrm>
            <a:off x="457200" y="457200"/>
            <a:ext cx="5029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hart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581400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8229600" cy="5029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Appointed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Counseling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Coordinator who is posted on 1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floor.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Doctors counsel the patients about type of lens and patient is sent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counseling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booking the date and for understanding the financial aspect.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Only cash less patients are attended by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counselors: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separate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counselor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have been identified for CGHS patients.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TPA Patients directly now visit the TPA Department.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334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CAPA for Counseling Department: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8842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u="sng" dirty="0" smtClean="0"/>
              <a:t>OPERATION THEATRE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685800"/>
          <a:ext cx="8001000" cy="5945708"/>
        </p:xfrm>
        <a:graphic>
          <a:graphicData uri="http://schemas.openxmlformats.org/drawingml/2006/table">
            <a:tbl>
              <a:tblPr/>
              <a:tblGrid>
                <a:gridCol w="307517"/>
                <a:gridCol w="2385339"/>
                <a:gridCol w="2903412"/>
                <a:gridCol w="808965"/>
                <a:gridCol w="1595767"/>
              </a:tblGrid>
              <a:tr h="19749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The internal audit of the following department was carried out by Dr. </a:t>
                      </a:r>
                      <a:r>
                        <a:rPr lang="en-US" sz="1200" b="1" i="0" u="none" strike="noStrike" dirty="0" err="1">
                          <a:latin typeface="Arial"/>
                        </a:rPr>
                        <a:t>Prabhat</a:t>
                      </a:r>
                      <a:r>
                        <a:rPr lang="en-US" sz="1200" b="1" i="0" u="none" strike="noStrike" dirty="0">
                          <a:latin typeface="Arial"/>
                        </a:rPr>
                        <a:t> and Ms. Megha </a:t>
                      </a:r>
                    </a:p>
                  </a:txBody>
                  <a:tcPr marL="3315" marR="3315" marT="3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749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                                                  Internal Audit- FMS- 29th Jan 2011</a:t>
                      </a:r>
                    </a:p>
                  </a:txBody>
                  <a:tcPr marL="3315" marR="3315" marT="3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7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latin typeface="Arial"/>
                        </a:rPr>
                        <a:t>S.No</a:t>
                      </a:r>
                    </a:p>
                  </a:txBody>
                  <a:tcPr marL="3315" marR="3315" marT="3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Checklist Points</a:t>
                      </a: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Current Status</a:t>
                      </a: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Audittee</a:t>
                      </a: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Remarks</a:t>
                      </a: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7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3315" marR="3315" marT="3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NABH Training given or not to be checked.</a:t>
                      </a: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Mr.Jaiveer, Ms. Elizabeth</a:t>
                      </a: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Arial"/>
                        </a:rPr>
                        <a:t>To be complied by 08/02/11</a:t>
                      </a: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9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3315" marR="3315" marT="3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HEPA Filters installed or not.</a:t>
                      </a: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3315" marR="3315" marT="3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Record for calibration of equipments.</a:t>
                      </a: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7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3315" marR="3315" marT="3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Policy for pain management to be framed and practised.</a:t>
                      </a: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9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3315" marR="3315" marT="3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OT Utilization rate monitored or not.</a:t>
                      </a: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6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3315" marR="3315" marT="3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Fire Exit plan displayed or not.</a:t>
                      </a: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7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3315" marR="3315" marT="3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Surgical Handwashing steps displayed or not.</a:t>
                      </a: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7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3315" marR="3315" marT="3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Contents of refrigerator medicines displayed or not.</a:t>
                      </a: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7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3315" marR="3315" marT="3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Arial"/>
                        </a:rPr>
                        <a:t>Temperature charting for refrigerator in </a:t>
                      </a:r>
                      <a:r>
                        <a:rPr lang="en-US" sz="1200" b="0" i="0" u="none" strike="noStrike" dirty="0" err="1">
                          <a:latin typeface="Arial"/>
                        </a:rPr>
                        <a:t>practise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or not.</a:t>
                      </a: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7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3315" marR="3315" marT="3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Pre operative checklist- column for handover in format or not.</a:t>
                      </a: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3315" marR="3315" marT="3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Staff trained in BLS or not.</a:t>
                      </a: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7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3315" marR="3315" marT="3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Training to take care of vulnerable patient given or not.</a:t>
                      </a: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3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13</a:t>
                      </a:r>
                    </a:p>
                  </a:txBody>
                  <a:tcPr marL="3315" marR="3315" marT="3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Staff aware about Quality assurance parameters like: Quality of air, rate of exchange, cleaning PPE protocols, disinfection protocols or not.</a:t>
                      </a: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315" marR="3315" marT="3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5800" y="1371600"/>
          <a:ext cx="7772400" cy="5036539"/>
        </p:xfrm>
        <a:graphic>
          <a:graphicData uri="http://schemas.openxmlformats.org/drawingml/2006/table">
            <a:tbl>
              <a:tblPr/>
              <a:tblGrid>
                <a:gridCol w="742617"/>
                <a:gridCol w="1046189"/>
                <a:gridCol w="1046189"/>
                <a:gridCol w="903184"/>
                <a:gridCol w="993501"/>
                <a:gridCol w="1133998"/>
                <a:gridCol w="873078"/>
                <a:gridCol w="1033644"/>
              </a:tblGrid>
              <a:tr h="2435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latin typeface="Arial"/>
                        </a:rPr>
                        <a:t>Days</a:t>
                      </a:r>
                    </a:p>
                  </a:txBody>
                  <a:tcPr marL="5907" marR="5907" marT="59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Arial"/>
                        </a:rPr>
                        <a:t>Monday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Arial"/>
                        </a:rPr>
                        <a:t>Tuesday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Arial"/>
                        </a:rPr>
                        <a:t>Wednesday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Arial"/>
                        </a:rPr>
                        <a:t>Thursday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Arial"/>
                        </a:rPr>
                        <a:t>Friday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Arial"/>
                        </a:rPr>
                        <a:t>Saturday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435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Arial"/>
                        </a:rPr>
                        <a:t>Date</a:t>
                      </a:r>
                    </a:p>
                  </a:txBody>
                  <a:tcPr marL="5907" marR="5907" marT="59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Arial"/>
                        </a:rPr>
                        <a:t>28th February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Arial"/>
                        </a:rPr>
                        <a:t>1st March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Arial"/>
                        </a:rPr>
                        <a:t>2nd March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Arial"/>
                        </a:rPr>
                        <a:t>3rd March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Arial"/>
                        </a:rPr>
                        <a:t>4th March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Arial"/>
                        </a:rPr>
                        <a:t>5th March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871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Arial"/>
                        </a:rPr>
                        <a:t>Training By</a:t>
                      </a:r>
                    </a:p>
                  </a:txBody>
                  <a:tcPr marL="5907" marR="5907" marT="59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latin typeface="Arial"/>
                        </a:rPr>
                        <a:t>Dr. </a:t>
                      </a:r>
                      <a:r>
                        <a:rPr lang="en-US" sz="1100" b="1" i="0" u="none" strike="noStrike" dirty="0" err="1" smtClean="0">
                          <a:latin typeface="Arial"/>
                        </a:rPr>
                        <a:t>Mohita</a:t>
                      </a:r>
                      <a:r>
                        <a:rPr lang="en-US" sz="11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Dr. </a:t>
                      </a:r>
                      <a:r>
                        <a:rPr lang="en-US" sz="11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Ramendar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Bakshi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Ms. Ritika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Dr. Hemlata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Ms. Neha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Dr. Indu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30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Arial"/>
                        </a:rPr>
                        <a:t>Target Group</a:t>
                      </a:r>
                    </a:p>
                  </a:txBody>
                  <a:tcPr marL="5907" marR="5907" marT="59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latin typeface="Arial"/>
                        </a:rPr>
                        <a:t>OT Staff</a:t>
                      </a:r>
                      <a:r>
                        <a:rPr lang="en-US" sz="11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PCC, Front Office, Management Trainees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Housekeeping Staff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OT Staff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Store Staff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Pharmacy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Arial"/>
                        </a:rPr>
                        <a:t>Training Topic</a:t>
                      </a:r>
                    </a:p>
                  </a:txBody>
                  <a:tcPr marL="5907" marR="5907" marT="59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Arial"/>
                        </a:rPr>
                        <a:t> </a:t>
                      </a:r>
                      <a:r>
                        <a:rPr lang="en-US" sz="1100" b="0" i="0" u="none" strike="noStrike" dirty="0" smtClean="0">
                          <a:latin typeface="Arial"/>
                        </a:rPr>
                        <a:t>Method Of Medication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Hospital Services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BMW+HAZMAT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Policy+SOP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HIC Manual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SOP of stores+ NABH Guidelines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SOP of Pharmacy+ NABH Guidelines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907" marR="5907" marT="59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435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Arial"/>
                        </a:rPr>
                        <a:t>Days</a:t>
                      </a:r>
                    </a:p>
                  </a:txBody>
                  <a:tcPr marL="5907" marR="5907" marT="59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latin typeface="Arial"/>
                        </a:rPr>
                        <a:t>Monday</a:t>
                      </a:r>
                      <a:r>
                        <a:rPr lang="en-US" sz="11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Tuesday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Wednesday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Thursday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Friday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Saturday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435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Arial"/>
                        </a:rPr>
                        <a:t>Date</a:t>
                      </a:r>
                    </a:p>
                  </a:txBody>
                  <a:tcPr marL="5907" marR="5907" marT="59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latin typeface="Arial"/>
                        </a:rPr>
                        <a:t> </a:t>
                      </a:r>
                      <a:r>
                        <a:rPr lang="en-US" sz="1100" b="1" i="0" u="none" strike="noStrike" dirty="0" smtClean="0">
                          <a:latin typeface="Arial"/>
                        </a:rPr>
                        <a:t>28</a:t>
                      </a:r>
                      <a:r>
                        <a:rPr lang="en-US" sz="1100" b="1" i="0" u="none" strike="noStrike" baseline="30000" dirty="0" smtClean="0">
                          <a:latin typeface="Arial"/>
                        </a:rPr>
                        <a:t>th</a:t>
                      </a:r>
                      <a:r>
                        <a:rPr lang="en-US" sz="1100" b="1" i="0" u="none" strike="noStrike" dirty="0" smtClean="0">
                          <a:latin typeface="Arial"/>
                        </a:rPr>
                        <a:t> Feb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r>
                        <a:rPr lang="en-US" sz="1100" b="1" i="0" u="none" strike="noStrike" baseline="30000" dirty="0" smtClean="0">
                          <a:solidFill>
                            <a:schemeClr val="tx1"/>
                          </a:solidFill>
                          <a:latin typeface="Arial"/>
                        </a:rPr>
                        <a:t>st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March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2nd March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3rd March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4th March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5th March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530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Arial"/>
                        </a:rPr>
                        <a:t>Training By</a:t>
                      </a:r>
                    </a:p>
                  </a:txBody>
                  <a:tcPr marL="5907" marR="5907" marT="59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latin typeface="Arial"/>
                        </a:rPr>
                        <a:t> </a:t>
                      </a:r>
                      <a:r>
                        <a:rPr lang="en-US" sz="1100" b="1" i="0" u="none" strike="noStrike" dirty="0" smtClean="0">
                          <a:latin typeface="Arial"/>
                        </a:rPr>
                        <a:t>Ms. Megha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Ms. </a:t>
                      </a:r>
                      <a:r>
                        <a:rPr lang="en-US" sz="1100" b="1" i="0" u="none" strike="noStrike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Divya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Mr. Asim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Dr. </a:t>
                      </a:r>
                      <a:r>
                        <a:rPr lang="en-US" sz="11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Indu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Ms Ritika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Dr. Ramendar Bakshi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73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Arial"/>
                        </a:rPr>
                        <a:t>Target Group</a:t>
                      </a:r>
                    </a:p>
                  </a:txBody>
                  <a:tcPr marL="5907" marR="5907" marT="59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latin typeface="Arial"/>
                        </a:rPr>
                        <a:t> </a:t>
                      </a:r>
                      <a:r>
                        <a:rPr lang="en-US" sz="1100" b="1" i="0" u="none" strike="noStrike" dirty="0" smtClean="0">
                          <a:latin typeface="Arial"/>
                        </a:rPr>
                        <a:t>Maximum Coverage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Maximum Coverage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OPD Attendants, FOA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Councellors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Billing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OT Staff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4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Arial"/>
                        </a:rPr>
                        <a:t>Training Topic</a:t>
                      </a:r>
                    </a:p>
                  </a:txBody>
                  <a:tcPr marL="5907" marR="5907" marT="59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Arial"/>
                        </a:rPr>
                        <a:t> </a:t>
                      </a:r>
                      <a:r>
                        <a:rPr lang="en-US" sz="1100" b="0" i="0" u="none" strike="noStrike" dirty="0" smtClean="0">
                          <a:latin typeface="Arial"/>
                        </a:rPr>
                        <a:t>Patient Safety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Indicators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NABH Guidelines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TPA Guidelines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SOP of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Billing+NABH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Guidelines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OT Manual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907" marR="5907" marT="59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83069" name="TextBox 3"/>
          <p:cNvSpPr txBox="1">
            <a:spLocks noChangeArrowheads="1"/>
          </p:cNvSpPr>
          <p:nvPr/>
        </p:nvSpPr>
        <p:spPr bwMode="auto">
          <a:xfrm>
            <a:off x="1524000" y="381000"/>
            <a:ext cx="624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Century Schoolbook" pitchFamily="18" charset="0"/>
              </a:rPr>
              <a:t>TRAINING SCHEDULE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6324600" cy="944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 smtClean="0"/>
              <a:t>DISCUSSION:-</a:t>
            </a:r>
            <a:endParaRPr lang="en-US" sz="3600" dirty="0"/>
          </a:p>
        </p:txBody>
      </p:sp>
      <p:sp>
        <p:nvSpPr>
          <p:cNvPr id="80899" name="TextBox 2"/>
          <p:cNvSpPr txBox="1">
            <a:spLocks noChangeArrowheads="1"/>
          </p:cNvSpPr>
          <p:nvPr/>
        </p:nvSpPr>
        <p:spPr bwMode="auto">
          <a:xfrm>
            <a:off x="762000" y="990600"/>
            <a:ext cx="73152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Times New Roman" pitchFamily="18" charset="0"/>
                <a:cs typeface="Times New Roman" pitchFamily="18" charset="0"/>
              </a:rPr>
              <a:t>1. To see the affect of accreditation on Patient satisfaction, feedback forms were analysed for last 4 months and interpretation was drawn. Due to streamlining of processes during preparation of NABH Pre assessment patient satisfaction has continuously improved.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GB">
                <a:latin typeface="Times New Roman" pitchFamily="18" charset="0"/>
                <a:cs typeface="Times New Roman" pitchFamily="18" charset="0"/>
              </a:rPr>
              <a:t> 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GB">
                <a:latin typeface="Times New Roman" pitchFamily="18" charset="0"/>
                <a:cs typeface="Times New Roman" pitchFamily="18" charset="0"/>
              </a:rPr>
              <a:t>2. Further to study the affect of accreditation on day to day operations, Indicator Analysis was done for the last 6 months and following observations were made:-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GB">
                <a:latin typeface="Times New Roman" pitchFamily="18" charset="0"/>
                <a:cs typeface="Times New Roman" pitchFamily="18" charset="0"/>
              </a:rPr>
              <a:t> 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charset="0"/>
              <a:buChar char="•"/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 Benchmarked average initial time to be taken by optometrist for new patient, follow up, post op patient for Anterior and Posterior Segment.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charset="0"/>
              <a:buChar char="•"/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 Cases of Adverse Events have fallen down in months of December, January, February and March. 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charset="0"/>
              <a:buChar char="•"/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 Trend of rescheduling surgeries was going haywire so Root Cause Analysis (RCA) was done and CAPA was suggested and implemented.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charset="0"/>
              <a:buChar char="•"/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 Performance of indicators pertaining to Medical Records has dramatically improved after doing RCA and CAPA.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charset="0"/>
              <a:buChar char="•"/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 Cases of Endophthalmitis reported have also decreased after RCA and CAPA.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charset="0"/>
              <a:buChar char="•"/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 Increase in OPD Utilization after doing RCA and CAPA.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>
              <a:latin typeface="Times New Roman" pitchFamily="18" charset="0"/>
              <a:cs typeface="Times New Roman" pitchFamily="18" charset="0"/>
            </a:endParaRP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7467600" cy="1143000"/>
          </a:xfrm>
        </p:spPr>
        <p:txBody>
          <a:bodyPr/>
          <a:lstStyle/>
          <a:p>
            <a:pPr algn="ctr">
              <a:defRPr/>
            </a:pPr>
            <a:r>
              <a:rPr lang="en-US" sz="6000" b="1" u="sng" dirty="0" smtClean="0"/>
              <a:t>THANKYOU</a:t>
            </a:r>
            <a:endParaRPr lang="en-US" sz="6000" b="1" u="sng" dirty="0"/>
          </a:p>
        </p:txBody>
      </p:sp>
      <p:pic>
        <p:nvPicPr>
          <p:cNvPr id="102402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209800"/>
            <a:ext cx="3088814" cy="2920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3058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INTRODUCTION &amp; RATIONALE OF STUDY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305800" cy="487375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Centre for Sight is an ISO 9001:2000 Certified organization and had applied for NABH.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As the hospital was going for NABH Accreditation it was evident that all departments, processes and documentation would get a makeover as per NABH Guidelines. The major affect of accreditation would be seen on 3 key areas:-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Patient Satisfaction and Safety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Day to Day Operations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Financial Revenue of hospital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Study was carried to generalize with an open mind whether accreditation is a quality process or just a benchmark; also to see the implications negative or positive in the general functioning of hospital.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7600" cy="1143000"/>
          </a:xfrm>
        </p:spPr>
        <p:txBody>
          <a:bodyPr/>
          <a:lstStyle/>
          <a:p>
            <a:r>
              <a:rPr lang="en-US" dirty="0" smtClean="0"/>
              <a:t>OBJECTIVE OF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153400" cy="548335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General Objective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” :  To determine how well the Accreditation process works as a quality improvement tool and therefore to study its affect on general hospital performance.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Specific Objectives”:</a:t>
            </a:r>
          </a:p>
          <a:p>
            <a:pPr marL="609600" indent="-609600">
              <a:buNone/>
            </a:pP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To assess the impact of accreditation on patient satisfaction in </a:t>
            </a:r>
            <a:r>
              <a:rPr lang="en-GB" smtClean="0">
                <a:latin typeface="Times New Roman" pitchFamily="18" charset="0"/>
                <a:cs typeface="Times New Roman" pitchFamily="18" charset="0"/>
              </a:rPr>
              <a:t>last </a:t>
            </a:r>
            <a:r>
              <a:rPr lang="en-GB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months.</a:t>
            </a:r>
          </a:p>
          <a:p>
            <a:pPr marL="609600" indent="-609600"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2. To assess the impact of accreditation on Performance Indicators of all departments.</a:t>
            </a:r>
          </a:p>
          <a:p>
            <a:pPr marL="609600" indent="-609600"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3. To assess the improvement in status of Non Compliances as per the NABH Self Assessment Tool Kit.</a:t>
            </a:r>
          </a:p>
          <a:p>
            <a:pPr marL="609600" indent="-609600"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4. To estimate affect on financial revenue and day to day operations of hospitals.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228600"/>
            <a:ext cx="6781800" cy="9604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METHODOLOGY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NABH Tool Kit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was used to give score to different objectives as required by NABH as Non Compliance (0), Partial Compliance (5) and Full Compliance (10).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Analysis of Patient Satisfaction Feedback forms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(Sample Size= 100 per month, Random Sampling) was done for the last 4 months. (December 2010- March 2011)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Trend Analysis of Key Performance Indicators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using histograms and line charts was done for the last 6 months (October 2010- March 2011).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Root Cause Analysis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of non compliances was done and corrective and preventive action (CAPA) was taken.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Exhaustive 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Internal Audit Checklist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was made for various departments and internal audit schedule was made.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The study was Observational but evidence based in nature. Quantitative data collected was arranged and analysed used 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Excel sheet tools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to study the trend.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7467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FINDINGS</a:t>
            </a:r>
            <a:endParaRPr lang="en-US" sz="4400" dirty="0"/>
          </a:p>
        </p:txBody>
      </p:sp>
      <p:pic>
        <p:nvPicPr>
          <p:cNvPr id="5122" name="Picture 2" descr="C:\Program Files\Microsoft Office\MEDIA\CAGCAT10\j0301252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133600"/>
            <a:ext cx="2743657" cy="23473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609600"/>
          <a:ext cx="8534400" cy="5760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37186"/>
                <a:gridCol w="2935014"/>
                <a:gridCol w="2362200"/>
              </a:tblGrid>
              <a:tr h="11871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NABH CHAPTERS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SCORE INITIALLY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SCORES AFTER QUALITY</a:t>
                      </a:r>
                      <a:r>
                        <a:rPr lang="en-US" baseline="0" dirty="0" smtClean="0"/>
                        <a:t> IMPROVEMENT MEASURES</a:t>
                      </a:r>
                      <a:endParaRPr lang="en-US" dirty="0"/>
                    </a:p>
                  </a:txBody>
                  <a:tcPr/>
                </a:tc>
              </a:tr>
              <a:tr h="1157438"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Chapter 1: ACCESS, ASSESSMENT AND CONTINUITY OF CARE (AAC)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(Services not displayed, training on hospital services, referral form, NABL, Death Register)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623236"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Chapter 2: CARE OF PATIENTS (COP)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(Safety code training)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890337"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Chapter 3: MANAGEMENT OF MEDICATION (MOM)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(Drug formulary,</a:t>
                      </a:r>
                      <a:r>
                        <a:rPr lang="en-US" baseline="0" dirty="0" smtClean="0"/>
                        <a:t> LASA kept together, temperature charting)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890337"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Chapter 4: PATIENT RIGHTS AND EDUCATION (PRE)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(Training of staff, consent form, tariff list)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890337"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Chapter 5: HOSPITAL INFECTION CONTROL (HIC)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(Use of HAZMAT</a:t>
                      </a:r>
                      <a:r>
                        <a:rPr lang="en-US" baseline="0" dirty="0" smtClean="0"/>
                        <a:t> Kit, communication of indicators, training)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8400" y="0"/>
            <a:ext cx="4114800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NABH TOOL KIT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152400"/>
          <a:ext cx="8839200" cy="63935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52800"/>
                <a:gridCol w="2895600"/>
                <a:gridCol w="2590800"/>
              </a:tblGrid>
              <a:tr h="121920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NABH CHAPTERS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SCORE INITIALLY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SCORES AFTER QUALITY</a:t>
                      </a:r>
                      <a:r>
                        <a:rPr lang="en-US" baseline="0" dirty="0" smtClean="0"/>
                        <a:t> IMPROVEMENT MEASURES</a:t>
                      </a:r>
                      <a:endParaRPr lang="en-US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Chapter 6: CONTINUOUS QUALITY IMPROVEMENT (CQI)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(Format for documentation of validation</a:t>
                      </a:r>
                      <a:r>
                        <a:rPr lang="en-US" baseline="0" dirty="0" smtClean="0"/>
                        <a:t> tests)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Chapter 7: RESPONSIBILITIES OF MANAGEMENT (ROM)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(SOP’s,</a:t>
                      </a:r>
                      <a:r>
                        <a:rPr lang="en-US" baseline="0" dirty="0" smtClean="0"/>
                        <a:t> Manuals had to be re done)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1064381"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Chapter 8: FACILITY MANAGEMENT AND SAFETY (FMS)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(Exhaustive checklist was made)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1064381"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Chapter 9: HUMAN RESOURCE MANAGEMENT (HRM)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(Employee satisfaction survey, credentialing, privileging of staff 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1064381"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Chapter 10: INFORMATION MANAGEMENT SYSTEM (IMS)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(Author of entry</a:t>
                      </a:r>
                      <a:r>
                        <a:rPr lang="en-US" baseline="0" dirty="0" smtClean="0"/>
                        <a:t> to be identified).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5800" y="228600"/>
          <a:ext cx="7620000" cy="620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3581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         INDICATOR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TREND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Adverse Events in Surgery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Consistent</a:t>
                      </a:r>
                      <a:r>
                        <a:rPr lang="en-US" baseline="0" dirty="0" smtClean="0"/>
                        <a:t> Decrease, good reporting of cases.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of Rescheduling of cases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Going haywire: RCA Done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of Adverse </a:t>
                      </a:r>
                      <a:r>
                        <a:rPr lang="en-US" dirty="0" err="1" smtClean="0"/>
                        <a:t>Anaesth</a:t>
                      </a:r>
                      <a:r>
                        <a:rPr lang="en-US" dirty="0" smtClean="0"/>
                        <a:t>.</a:t>
                      </a:r>
                      <a:r>
                        <a:rPr lang="en-US" baseline="0" dirty="0" smtClean="0"/>
                        <a:t> events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Consistent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of 6/9 visual post op acuity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Consistent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of Redo Surgeries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Consistent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Incidence of adverse Drug reaction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Trend</a:t>
                      </a:r>
                      <a:r>
                        <a:rPr lang="en-US" baseline="0" dirty="0" smtClean="0"/>
                        <a:t> improved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Incidence of Contrast Related </a:t>
                      </a:r>
                      <a:r>
                        <a:rPr lang="en-US" dirty="0" err="1" smtClean="0"/>
                        <a:t>rxn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Trend improved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of Medical Records incomplete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Trend improved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Incidence of </a:t>
                      </a:r>
                      <a:r>
                        <a:rPr lang="en-US" dirty="0" err="1" smtClean="0"/>
                        <a:t>endopthalmitis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Trend</a:t>
                      </a:r>
                      <a:r>
                        <a:rPr lang="en-US" baseline="0" dirty="0" smtClean="0"/>
                        <a:t> improved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OPD Utilization, OT Utilization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Trend improved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Equipment Down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Trend</a:t>
                      </a:r>
                      <a:r>
                        <a:rPr lang="en-US" baseline="0" dirty="0" smtClean="0"/>
                        <a:t> improved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notifiable diseases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Consistent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stock</a:t>
                      </a:r>
                      <a:r>
                        <a:rPr lang="en-US" baseline="0" dirty="0" smtClean="0"/>
                        <a:t> outs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Consistent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Patient Satisfaction 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Trend improved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Motion 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Trend improved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241</TotalTime>
  <Words>1797</Words>
  <Application>Microsoft Office PowerPoint</Application>
  <PresentationFormat>On-screen Show (4:3)</PresentationFormat>
  <Paragraphs>342</Paragraphs>
  <Slides>25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Oriel</vt:lpstr>
      <vt:lpstr>Chart</vt:lpstr>
      <vt:lpstr>Slide</vt:lpstr>
      <vt:lpstr>Process of Accreditation: A Quality improvement process and its affect on general hospital performance </vt:lpstr>
      <vt:lpstr>REFLECTIVE LEARNING</vt:lpstr>
      <vt:lpstr>INTRODUCTION &amp; RATIONALE OF STUDY</vt:lpstr>
      <vt:lpstr>OBJECTIVE OF STUDY</vt:lpstr>
      <vt:lpstr>METHODOLOGY</vt:lpstr>
      <vt:lpstr>FINDINGS</vt:lpstr>
      <vt:lpstr>Slide 7</vt:lpstr>
      <vt:lpstr>Slide 8</vt:lpstr>
      <vt:lpstr>Slide 9</vt:lpstr>
      <vt:lpstr>INDICATOR ANALYSIS</vt:lpstr>
      <vt:lpstr>Slide 11</vt:lpstr>
      <vt:lpstr>Slide 12</vt:lpstr>
      <vt:lpstr>Root Cause Analysis</vt:lpstr>
      <vt:lpstr>RCA of Endophthalmitis</vt:lpstr>
      <vt:lpstr>Root Cause Analysis for incomplete medical records</vt:lpstr>
      <vt:lpstr>Root cause analysis for Cancellation/ Rescheduling Surgeries</vt:lpstr>
      <vt:lpstr>RECOMMENDATIONS</vt:lpstr>
      <vt:lpstr>Slide 18</vt:lpstr>
      <vt:lpstr>Slide 19</vt:lpstr>
      <vt:lpstr>Slide 20</vt:lpstr>
      <vt:lpstr>Slide 21</vt:lpstr>
      <vt:lpstr>OPERATION THEATRE </vt:lpstr>
      <vt:lpstr>Slide 23</vt:lpstr>
      <vt:lpstr>DISCUSSION:-</vt:lpstr>
      <vt:lpstr>THANKYOU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of Accreditation: A Quality improvement process and its affect on general hospital performance </dc:title>
  <dc:creator>IIHMR</dc:creator>
  <cp:lastModifiedBy>IIHMR</cp:lastModifiedBy>
  <cp:revision>31</cp:revision>
  <dcterms:created xsi:type="dcterms:W3CDTF">2011-04-25T09:25:53Z</dcterms:created>
  <dcterms:modified xsi:type="dcterms:W3CDTF">2011-04-26T05:11:08Z</dcterms:modified>
</cp:coreProperties>
</file>