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2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Dessertation\Indicator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Dessertation\Indicator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Dessertation\Indicator%20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Dessertation\Indicator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Dessertation\Indicator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chita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Mothers registered in first trimester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923569486947952E-2"/>
          <c:y val="0.19480351414406535"/>
          <c:w val="0.69374945121573672"/>
          <c:h val="0.39530839895013142"/>
        </c:manualLayout>
      </c:layout>
      <c:bar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HMIS(2009-10)</c:v>
                </c:pt>
              </c:strCache>
            </c:strRef>
          </c:tx>
          <c:cat>
            <c:strRef>
              <c:f>Sheet1!$A$4:$A$12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Sheet1!$B$4:$B$12</c:f>
              <c:numCache>
                <c:formatCode>#,##0.0</c:formatCode>
                <c:ptCount val="9"/>
                <c:pt idx="0">
                  <c:v>44.888727459333886</c:v>
                </c:pt>
                <c:pt idx="1">
                  <c:v>26.402018785069529</c:v>
                </c:pt>
                <c:pt idx="2">
                  <c:v>48.096300068484744</c:v>
                </c:pt>
                <c:pt idx="3">
                  <c:v>43.157870473526891</c:v>
                </c:pt>
                <c:pt idx="4">
                  <c:v>34.132796866251013</c:v>
                </c:pt>
                <c:pt idx="5">
                  <c:v>50.323739112197416</c:v>
                </c:pt>
                <c:pt idx="6">
                  <c:v>59.719173141590268</c:v>
                </c:pt>
                <c:pt idx="7">
                  <c:v>51.437868960310126</c:v>
                </c:pt>
                <c:pt idx="8">
                  <c:v>65.2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HMIS(Apr2010-Dec2010)</c:v>
                </c:pt>
              </c:strCache>
            </c:strRef>
          </c:tx>
          <c:cat>
            <c:strRef>
              <c:f>Sheet1!$A$4:$A$12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Sheet1!$C$4:$C$12</c:f>
              <c:numCache>
                <c:formatCode>#,##0.0</c:formatCode>
                <c:ptCount val="9"/>
                <c:pt idx="0">
                  <c:v>52.923920015764345</c:v>
                </c:pt>
                <c:pt idx="1">
                  <c:v>27.082493060333572</c:v>
                </c:pt>
                <c:pt idx="2">
                  <c:v>48.084120559577613</c:v>
                </c:pt>
                <c:pt idx="3">
                  <c:v>52.091474736672815</c:v>
                </c:pt>
                <c:pt idx="4">
                  <c:v>35.39063164158803</c:v>
                </c:pt>
                <c:pt idx="5">
                  <c:v>45.319427905212365</c:v>
                </c:pt>
                <c:pt idx="6">
                  <c:v>58.045724550642412</c:v>
                </c:pt>
                <c:pt idx="7">
                  <c:v>54.60156229171664</c:v>
                </c:pt>
                <c:pt idx="8">
                  <c:v>72.2</c:v>
                </c:pt>
              </c:numCache>
            </c:numRef>
          </c:val>
        </c:ser>
        <c:axId val="45213184"/>
        <c:axId val="45264896"/>
      </c:barChart>
      <c:catAx>
        <c:axId val="45213184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45264896"/>
        <c:crosses val="autoZero"/>
        <c:auto val="1"/>
        <c:lblAlgn val="ctr"/>
        <c:lblOffset val="100"/>
      </c:catAx>
      <c:valAx>
        <c:axId val="45264896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crossAx val="45213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959883061583085"/>
          <c:y val="0.83057669874598983"/>
          <c:w val="0.27805352807048839"/>
          <c:h val="0.16743438320209988"/>
        </c:manualLayout>
      </c:layout>
    </c:legend>
    <c:plotVisOnly val="1"/>
  </c:chart>
  <c:txPr>
    <a:bodyPr/>
    <a:lstStyle/>
    <a:p>
      <a:pPr>
        <a:defRPr sz="1400" b="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Mothers who got 3 ANC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9579582761212159E-2"/>
          <c:y val="0.16136708085581322"/>
          <c:w val="0.7280535025116831"/>
          <c:h val="0.49280939095805676"/>
        </c:manualLayout>
      </c:layout>
      <c:barChart>
        <c:barDir val="col"/>
        <c:grouping val="clustered"/>
        <c:ser>
          <c:idx val="0"/>
          <c:order val="0"/>
          <c:tx>
            <c:strRef>
              <c:f>Sheet2!$B$3</c:f>
              <c:strCache>
                <c:ptCount val="1"/>
                <c:pt idx="0">
                  <c:v>HMIS(2009-10)</c:v>
                </c:pt>
              </c:strCache>
            </c:strRef>
          </c:tx>
          <c:cat>
            <c:strRef>
              <c:f>Sheet2!$A$4:$A$12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Sheet2!$B$4:$B$12</c:f>
              <c:numCache>
                <c:formatCode>#,##0.0</c:formatCode>
                <c:ptCount val="9"/>
                <c:pt idx="0">
                  <c:v>45.347302173356418</c:v>
                </c:pt>
                <c:pt idx="1">
                  <c:v>61.978531349109566</c:v>
                </c:pt>
                <c:pt idx="2">
                  <c:v>79.523215822230682</c:v>
                </c:pt>
                <c:pt idx="3">
                  <c:v>83.248995397653488</c:v>
                </c:pt>
                <c:pt idx="4">
                  <c:v>89.112915610388811</c:v>
                </c:pt>
                <c:pt idx="5">
                  <c:v>66.376358397188085</c:v>
                </c:pt>
                <c:pt idx="6">
                  <c:v>77.156838237713515</c:v>
                </c:pt>
                <c:pt idx="7">
                  <c:v>75.233242523655349</c:v>
                </c:pt>
                <c:pt idx="8">
                  <c:v>77.099999999999994</c:v>
                </c:pt>
              </c:numCache>
            </c:numRef>
          </c:val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HMIS(Apr2010-Dec2010)</c:v>
                </c:pt>
              </c:strCache>
            </c:strRef>
          </c:tx>
          <c:cat>
            <c:strRef>
              <c:f>Sheet2!$A$4:$A$12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Sheet2!$C$4:$C$12</c:f>
              <c:numCache>
                <c:formatCode>#,##0.0</c:formatCode>
                <c:ptCount val="9"/>
                <c:pt idx="0">
                  <c:v>49.087731341660295</c:v>
                </c:pt>
                <c:pt idx="1">
                  <c:v>62.805578013530763</c:v>
                </c:pt>
                <c:pt idx="2">
                  <c:v>77.971984335609918</c:v>
                </c:pt>
                <c:pt idx="3">
                  <c:v>80.405909222874115</c:v>
                </c:pt>
                <c:pt idx="4">
                  <c:v>85.522747737197307</c:v>
                </c:pt>
                <c:pt idx="5">
                  <c:v>66.702325373224056</c:v>
                </c:pt>
                <c:pt idx="6">
                  <c:v>74.804216609424273</c:v>
                </c:pt>
                <c:pt idx="7">
                  <c:v>72.610573462369032</c:v>
                </c:pt>
                <c:pt idx="8">
                  <c:v>83.3</c:v>
                </c:pt>
              </c:numCache>
            </c:numRef>
          </c:val>
        </c:ser>
        <c:axId val="59358208"/>
        <c:axId val="66054016"/>
      </c:barChart>
      <c:catAx>
        <c:axId val="59358208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sz="1600" b="1"/>
            </a:pPr>
            <a:endParaRPr lang="en-US"/>
          </a:p>
        </c:txPr>
        <c:crossAx val="66054016"/>
        <c:crosses val="autoZero"/>
        <c:auto val="1"/>
        <c:lblAlgn val="ctr"/>
        <c:lblOffset val="100"/>
      </c:catAx>
      <c:valAx>
        <c:axId val="66054016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9358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014184639963486"/>
          <c:y val="0.85566451920782627"/>
          <c:w val="0.2686144214089155"/>
          <c:h val="0.13869563786326364"/>
        </c:manualLayout>
      </c:layout>
      <c:txPr>
        <a:bodyPr/>
        <a:lstStyle/>
        <a:p>
          <a:pPr>
            <a:defRPr sz="1200" b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 dirty="0"/>
              <a:t>Mothers who </a:t>
            </a:r>
            <a:r>
              <a:rPr lang="en-US" dirty="0" smtClean="0"/>
              <a:t>got </a:t>
            </a:r>
            <a:r>
              <a:rPr lang="en-US" dirty="0" err="1" smtClean="0"/>
              <a:t>atleast</a:t>
            </a:r>
            <a:r>
              <a:rPr lang="en-US" dirty="0" smtClean="0"/>
              <a:t> </a:t>
            </a:r>
            <a:r>
              <a:rPr lang="en-US" dirty="0"/>
              <a:t>1 TT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2343768928040073E-2"/>
          <c:y val="0.17391302932846991"/>
          <c:w val="0.72556888495606853"/>
          <c:h val="0.43691635472744988"/>
        </c:manualLayout>
      </c:layout>
      <c:barChart>
        <c:barDir val="col"/>
        <c:grouping val="clustered"/>
        <c:ser>
          <c:idx val="0"/>
          <c:order val="0"/>
          <c:tx>
            <c:strRef>
              <c:f>Sheet3!$B$3</c:f>
              <c:strCache>
                <c:ptCount val="1"/>
                <c:pt idx="0">
                  <c:v>HMIS(2009-10)</c:v>
                </c:pt>
              </c:strCache>
            </c:strRef>
          </c:tx>
          <c:cat>
            <c:strRef>
              <c:f>Sheet3!$A$4:$A$12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Sheet3!$B$4:$B$12</c:f>
              <c:numCache>
                <c:formatCode>#,##0.0</c:formatCode>
                <c:ptCount val="9"/>
                <c:pt idx="0">
                  <c:v>116.28181823735588</c:v>
                </c:pt>
                <c:pt idx="1">
                  <c:v>87.264881678458153</c:v>
                </c:pt>
                <c:pt idx="2">
                  <c:v>76.259680053382951</c:v>
                </c:pt>
                <c:pt idx="3">
                  <c:v>71.689652787915577</c:v>
                </c:pt>
                <c:pt idx="4">
                  <c:v>88.070892093095694</c:v>
                </c:pt>
                <c:pt idx="5">
                  <c:v>66.361945694925836</c:v>
                </c:pt>
                <c:pt idx="6">
                  <c:v>98.947812354155943</c:v>
                </c:pt>
                <c:pt idx="7">
                  <c:v>88.2418392712855</c:v>
                </c:pt>
                <c:pt idx="8">
                  <c:v>81.099999999999994</c:v>
                </c:pt>
              </c:numCache>
            </c:numRef>
          </c:val>
        </c:ser>
        <c:ser>
          <c:idx val="1"/>
          <c:order val="1"/>
          <c:tx>
            <c:strRef>
              <c:f>Sheet3!$C$3</c:f>
              <c:strCache>
                <c:ptCount val="1"/>
                <c:pt idx="0">
                  <c:v>HMIS(Apr2010-Dec2010)</c:v>
                </c:pt>
              </c:strCache>
            </c:strRef>
          </c:tx>
          <c:cat>
            <c:strRef>
              <c:f>Sheet3!$A$4:$A$12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Sheet3!$C$4:$C$12</c:f>
              <c:numCache>
                <c:formatCode>#,##0.0</c:formatCode>
                <c:ptCount val="9"/>
                <c:pt idx="0">
                  <c:v>80.576159215337327</c:v>
                </c:pt>
                <c:pt idx="1">
                  <c:v>87.682160540354033</c:v>
                </c:pt>
                <c:pt idx="2">
                  <c:v>73.329221496629685</c:v>
                </c:pt>
                <c:pt idx="3">
                  <c:v>73.757929056742526</c:v>
                </c:pt>
                <c:pt idx="4">
                  <c:v>87.008208026898558</c:v>
                </c:pt>
                <c:pt idx="5">
                  <c:v>63.619975038905437</c:v>
                </c:pt>
                <c:pt idx="6">
                  <c:v>94.769764394427952</c:v>
                </c:pt>
                <c:pt idx="7">
                  <c:v>87.387693620197908</c:v>
                </c:pt>
                <c:pt idx="8">
                  <c:v>84.6</c:v>
                </c:pt>
              </c:numCache>
            </c:numRef>
          </c:val>
        </c:ser>
        <c:axId val="79575296"/>
        <c:axId val="79681408"/>
      </c:barChart>
      <c:catAx>
        <c:axId val="79575296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9681408"/>
        <c:crosses val="autoZero"/>
        <c:auto val="1"/>
        <c:lblAlgn val="ctr"/>
        <c:lblOffset val="100"/>
      </c:catAx>
      <c:valAx>
        <c:axId val="79681408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crossAx val="7957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24190599322379"/>
          <c:y val="0.82819129928786084"/>
          <c:w val="0.27483527866003316"/>
          <c:h val="0.1494789297018857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Institutional Delivery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8571741032370985E-2"/>
          <c:y val="0.19480351414406533"/>
          <c:w val="0.69187401574803165"/>
          <c:h val="0.39530839895013142"/>
        </c:manualLayout>
      </c:layout>
      <c:barChart>
        <c:barDir val="col"/>
        <c:grouping val="clustered"/>
        <c:ser>
          <c:idx val="0"/>
          <c:order val="0"/>
          <c:tx>
            <c:strRef>
              <c:f>Sheet4!$B$3</c:f>
              <c:strCache>
                <c:ptCount val="1"/>
                <c:pt idx="0">
                  <c:v>HMIS(2009-10)</c:v>
                </c:pt>
              </c:strCache>
            </c:strRef>
          </c:tx>
          <c:cat>
            <c:strRef>
              <c:f>Sheet4!$A$4:$A$12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Sheet4!$B$4:$B$12</c:f>
              <c:numCache>
                <c:formatCode>#,##0.0</c:formatCode>
                <c:ptCount val="9"/>
                <c:pt idx="0">
                  <c:v>84.694698567325645</c:v>
                </c:pt>
                <c:pt idx="1">
                  <c:v>50.282981906254456</c:v>
                </c:pt>
                <c:pt idx="2">
                  <c:v>80.345014181221075</c:v>
                </c:pt>
                <c:pt idx="3">
                  <c:v>43.353382061035745</c:v>
                </c:pt>
                <c:pt idx="4">
                  <c:v>77.05606504176987</c:v>
                </c:pt>
                <c:pt idx="5">
                  <c:v>86.245868238307892</c:v>
                </c:pt>
                <c:pt idx="6">
                  <c:v>49.338149422384951</c:v>
                </c:pt>
                <c:pt idx="7">
                  <c:v>59.485832238693938</c:v>
                </c:pt>
                <c:pt idx="8">
                  <c:v>99.7</c:v>
                </c:pt>
              </c:numCache>
            </c:numRef>
          </c:val>
        </c:ser>
        <c:ser>
          <c:idx val="1"/>
          <c:order val="1"/>
          <c:tx>
            <c:strRef>
              <c:f>Sheet4!$C$3</c:f>
              <c:strCache>
                <c:ptCount val="1"/>
                <c:pt idx="0">
                  <c:v>HMIS(Apr2010-Dec2010)</c:v>
                </c:pt>
              </c:strCache>
            </c:strRef>
          </c:tx>
          <c:cat>
            <c:strRef>
              <c:f>Sheet4!$A$4:$A$12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Sheet4!$C$4:$C$12</c:f>
              <c:numCache>
                <c:formatCode>#,##0.0</c:formatCode>
                <c:ptCount val="9"/>
                <c:pt idx="0">
                  <c:v>86.287533482071524</c:v>
                </c:pt>
                <c:pt idx="1">
                  <c:v>58.667561095110095</c:v>
                </c:pt>
                <c:pt idx="2">
                  <c:v>83.502467197255598</c:v>
                </c:pt>
                <c:pt idx="3">
                  <c:v>53.670628714419763</c:v>
                </c:pt>
                <c:pt idx="4">
                  <c:v>82.084081861103343</c:v>
                </c:pt>
                <c:pt idx="5">
                  <c:v>88.768044004925514</c:v>
                </c:pt>
                <c:pt idx="6">
                  <c:v>57.43196881175929</c:v>
                </c:pt>
                <c:pt idx="7">
                  <c:v>62.625645641784011</c:v>
                </c:pt>
                <c:pt idx="8">
                  <c:v>99.8</c:v>
                </c:pt>
              </c:numCache>
            </c:numRef>
          </c:val>
        </c:ser>
        <c:axId val="66611840"/>
        <c:axId val="66615168"/>
      </c:barChart>
      <c:catAx>
        <c:axId val="66611840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66615168"/>
        <c:crosses val="autoZero"/>
        <c:auto val="1"/>
        <c:lblAlgn val="ctr"/>
        <c:lblOffset val="100"/>
      </c:catAx>
      <c:valAx>
        <c:axId val="66615168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661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0013123359585"/>
          <c:y val="0.83057669874598983"/>
          <c:w val="0.32899868766404233"/>
          <c:h val="0.16743438320209986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Children fully immunized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966885389326334"/>
          <c:y val="0.19480351414406533"/>
          <c:w val="0.71149912510936131"/>
          <c:h val="0.39530839895013142"/>
        </c:manualLayout>
      </c:layout>
      <c:barChart>
        <c:barDir val="col"/>
        <c:grouping val="clustered"/>
        <c:ser>
          <c:idx val="0"/>
          <c:order val="0"/>
          <c:tx>
            <c:strRef>
              <c:f>Sheet5!$B$3</c:f>
              <c:strCache>
                <c:ptCount val="1"/>
                <c:pt idx="0">
                  <c:v>HMIS(2009-10)</c:v>
                </c:pt>
              </c:strCache>
            </c:strRef>
          </c:tx>
          <c:cat>
            <c:strRef>
              <c:f>Sheet5!$A$4:$A$12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Sheet5!$B$4:$B$12</c:f>
              <c:numCache>
                <c:formatCode>#,##0.0</c:formatCode>
                <c:ptCount val="9"/>
                <c:pt idx="0">
                  <c:v>220.65790381955401</c:v>
                </c:pt>
                <c:pt idx="1">
                  <c:v>118.40886111380861</c:v>
                </c:pt>
                <c:pt idx="2">
                  <c:v>104.83569857520716</c:v>
                </c:pt>
                <c:pt idx="3">
                  <c:v>98.666914554456085</c:v>
                </c:pt>
                <c:pt idx="4">
                  <c:v>138.21531332096833</c:v>
                </c:pt>
                <c:pt idx="5">
                  <c:v>115.43756042358339</c:v>
                </c:pt>
                <c:pt idx="6">
                  <c:v>129.05040628656457</c:v>
                </c:pt>
                <c:pt idx="7">
                  <c:v>156.32163202810113</c:v>
                </c:pt>
                <c:pt idx="8">
                  <c:v>100.7</c:v>
                </c:pt>
              </c:numCache>
            </c:numRef>
          </c:val>
        </c:ser>
        <c:ser>
          <c:idx val="1"/>
          <c:order val="1"/>
          <c:tx>
            <c:strRef>
              <c:f>Sheet5!$C$3</c:f>
              <c:strCache>
                <c:ptCount val="1"/>
                <c:pt idx="0">
                  <c:v>HMIS(Apr2010-Dec2010)</c:v>
                </c:pt>
              </c:strCache>
            </c:strRef>
          </c:tx>
          <c:cat>
            <c:strRef>
              <c:f>Sheet5!$A$4:$A$12</c:f>
              <c:strCache>
                <c:ptCount val="9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Kerala</c:v>
                </c:pt>
              </c:strCache>
            </c:strRef>
          </c:cat>
          <c:val>
            <c:numRef>
              <c:f>Sheet5!$C$4:$C$12</c:f>
              <c:numCache>
                <c:formatCode>#,##0.0</c:formatCode>
                <c:ptCount val="9"/>
                <c:pt idx="0">
                  <c:v>215.72194417688684</c:v>
                </c:pt>
                <c:pt idx="1">
                  <c:v>107.67286551871948</c:v>
                </c:pt>
                <c:pt idx="2">
                  <c:v>96.830286544044839</c:v>
                </c:pt>
                <c:pt idx="3">
                  <c:v>89.687492739143551</c:v>
                </c:pt>
                <c:pt idx="4">
                  <c:v>104.28998050418649</c:v>
                </c:pt>
                <c:pt idx="5">
                  <c:v>96.923940581783029</c:v>
                </c:pt>
                <c:pt idx="6">
                  <c:v>102.36745404143659</c:v>
                </c:pt>
                <c:pt idx="7">
                  <c:v>144.27651994023677</c:v>
                </c:pt>
                <c:pt idx="8">
                  <c:v>92.7</c:v>
                </c:pt>
              </c:numCache>
            </c:numRef>
          </c:val>
        </c:ser>
        <c:axId val="66613632"/>
        <c:axId val="66620032"/>
      </c:barChart>
      <c:catAx>
        <c:axId val="66613632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66620032"/>
        <c:crosses val="autoZero"/>
        <c:auto val="1"/>
        <c:lblAlgn val="ctr"/>
        <c:lblOffset val="100"/>
      </c:catAx>
      <c:valAx>
        <c:axId val="66620032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6613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00126784999337"/>
          <c:y val="0.83057661773759761"/>
          <c:w val="0.32899868766404233"/>
          <c:h val="0.16743438320209986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Children with Diarrhoea in the last two weeks who received ORS (%)</c:v>
                </c:pt>
              </c:strCache>
            </c:strRef>
          </c:tx>
          <c:dLbls>
            <c:dLbl>
              <c:idx val="0"/>
              <c:layout>
                <c:manualLayout>
                  <c:x val="6.9393044619422573E-3"/>
                  <c:y val="2.1677727784026997E-2"/>
                </c:manualLayout>
              </c:layout>
              <c:showPercent val="1"/>
            </c:dLbl>
            <c:dLbl>
              <c:idx val="1"/>
              <c:layout>
                <c:manualLayout>
                  <c:x val="1.3723753280839896E-3"/>
                  <c:y val="2.3407574053243344E-2"/>
                </c:manualLayout>
              </c:layout>
              <c:showPercent val="1"/>
            </c:dLbl>
            <c:dLbl>
              <c:idx val="2"/>
              <c:layout>
                <c:manualLayout>
                  <c:x val="-1.724300087489064E-3"/>
                  <c:y val="2.9216722909636294E-2"/>
                </c:manualLayout>
              </c:layout>
              <c:showPercent val="1"/>
            </c:dLbl>
            <c:dLbl>
              <c:idx val="3"/>
              <c:layout>
                <c:manualLayout>
                  <c:x val="-3.4594269466316709E-3"/>
                  <c:y val="-2.2672290963629545E-2"/>
                </c:manualLayout>
              </c:layout>
              <c:showPercent val="1"/>
            </c:dLbl>
            <c:dLbl>
              <c:idx val="4"/>
              <c:layout>
                <c:manualLayout>
                  <c:x val="6.1984908136482938E-3"/>
                  <c:y val="-2.5613235845519309E-2"/>
                </c:manualLayout>
              </c:layout>
              <c:showPercent val="1"/>
            </c:dLbl>
            <c:dLbl>
              <c:idx val="5"/>
              <c:layout>
                <c:manualLayout>
                  <c:x val="-1.3410925196850394E-2"/>
                  <c:y val="-1.7864641919760029E-2"/>
                </c:manualLayout>
              </c:layout>
              <c:showPercent val="1"/>
            </c:dLbl>
            <c:dLbl>
              <c:idx val="6"/>
              <c:layout>
                <c:manualLayout>
                  <c:x val="1.032496719160105E-2"/>
                  <c:y val="-1.7391263592050992E-2"/>
                </c:manualLayout>
              </c:layout>
              <c:showPercent val="1"/>
            </c:dLbl>
            <c:dLbl>
              <c:idx val="7"/>
              <c:layout>
                <c:manualLayout>
                  <c:x val="6.7038495188101489E-3"/>
                  <c:y val="8.9926884139482563E-3"/>
                </c:manualLayout>
              </c:layout>
              <c:showPercent val="1"/>
            </c:dLbl>
            <c:dLbl>
              <c:idx val="8"/>
              <c:layout>
                <c:manualLayout>
                  <c:x val="6.727471566054243E-3"/>
                  <c:y val="2.1747281589801276E-3"/>
                </c:manualLayout>
              </c:layout>
              <c:showPercent val="1"/>
            </c:dLbl>
            <c:dLbl>
              <c:idx val="9"/>
              <c:layout>
                <c:manualLayout>
                  <c:x val="6.0172790901137354E-3"/>
                  <c:y val="-1.4257592800899887E-3"/>
                </c:manualLayout>
              </c:layout>
              <c:showPercent val="1"/>
            </c:dLbl>
            <c:showPercent val="1"/>
          </c:dLbls>
          <c:cat>
            <c:strRef>
              <c:f>Sheet1!$A$4:$A$13</c:f>
              <c:strCache>
                <c:ptCount val="10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India</c:v>
                </c:pt>
                <c:pt idx="9">
                  <c:v>Kerala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22</c:v>
                </c:pt>
                <c:pt idx="1">
                  <c:v>21.4</c:v>
                </c:pt>
                <c:pt idx="2">
                  <c:v>30</c:v>
                </c:pt>
                <c:pt idx="3">
                  <c:v>36.300000000000004</c:v>
                </c:pt>
                <c:pt idx="4">
                  <c:v>49</c:v>
                </c:pt>
                <c:pt idx="5">
                  <c:v>30.6</c:v>
                </c:pt>
                <c:pt idx="6">
                  <c:v>17.399999999999999</c:v>
                </c:pt>
                <c:pt idx="7">
                  <c:v>43.6</c:v>
                </c:pt>
                <c:pt idx="8">
                  <c:v>34.200000000000003</c:v>
                </c:pt>
                <c:pt idx="9">
                  <c:v>45.6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Sheet1!$D$3</c:f>
              <c:strCache>
                <c:ptCount val="1"/>
                <c:pt idx="0">
                  <c:v>Children with Diarrhoea in the last two weeks who were given treatment (%)</c:v>
                </c:pt>
              </c:strCache>
            </c:strRef>
          </c:tx>
          <c:dLbls>
            <c:dLbl>
              <c:idx val="0"/>
              <c:layout>
                <c:manualLayout>
                  <c:x val="-1.3532329976083305E-2"/>
                  <c:y val="1.5087582681764064E-3"/>
                </c:manualLayout>
              </c:layout>
              <c:showPercent val="1"/>
            </c:dLbl>
            <c:dLbl>
              <c:idx val="1"/>
              <c:layout>
                <c:manualLayout>
                  <c:x val="-1.1821285298158888E-3"/>
                  <c:y val="1.2741820108023926E-3"/>
                </c:manualLayout>
              </c:layout>
              <c:showPercent val="1"/>
            </c:dLbl>
            <c:dLbl>
              <c:idx val="2"/>
              <c:layout>
                <c:manualLayout>
                  <c:x val="-5.0895740244153867E-3"/>
                  <c:y val="5.0084436134138037E-3"/>
                </c:manualLayout>
              </c:layout>
              <c:showPercent val="1"/>
            </c:dLbl>
            <c:dLbl>
              <c:idx val="3"/>
              <c:layout>
                <c:manualLayout>
                  <c:x val="-1.7743193466899841E-3"/>
                  <c:y val="-7.4821054251913996E-3"/>
                </c:manualLayout>
              </c:layout>
              <c:showPercent val="1"/>
            </c:dLbl>
            <c:dLbl>
              <c:idx val="4"/>
              <c:layout>
                <c:manualLayout>
                  <c:x val="-6.0347511240172276E-3"/>
                  <c:y val="-8.3106208432747678E-4"/>
                </c:manualLayout>
              </c:layout>
              <c:showPercent val="1"/>
            </c:dLbl>
            <c:dLbl>
              <c:idx val="5"/>
              <c:layout>
                <c:manualLayout>
                  <c:x val="9.4508322027132725E-3"/>
                  <c:y val="1.0979810030016707E-2"/>
                </c:manualLayout>
              </c:layout>
              <c:showPercent val="1"/>
            </c:dLbl>
            <c:dLbl>
              <c:idx val="6"/>
              <c:layout>
                <c:manualLayout>
                  <c:x val="2.1032912966725811E-2"/>
                  <c:y val="1.6674155751843785E-2"/>
                </c:manualLayout>
              </c:layout>
              <c:showPercent val="1"/>
            </c:dLbl>
            <c:dLbl>
              <c:idx val="7"/>
              <c:layout>
                <c:manualLayout>
                  <c:x val="3.4050033176955411E-3"/>
                  <c:y val="6.293944140856678E-3"/>
                </c:manualLayout>
              </c:layout>
              <c:showPercent val="1"/>
            </c:dLbl>
            <c:dLbl>
              <c:idx val="8"/>
              <c:layout>
                <c:manualLayout>
                  <c:x val="-3.5861904255850481E-4"/>
                  <c:y val="-1.2855005274428758E-3"/>
                </c:manualLayout>
              </c:layout>
              <c:showPercent val="1"/>
            </c:dLbl>
            <c:dLbl>
              <c:idx val="9"/>
              <c:layout>
                <c:manualLayout>
                  <c:x val="1.7319985444948598E-2"/>
                  <c:y val="6.1685915690633244E-3"/>
                </c:manualLayout>
              </c:layout>
              <c:showPercent val="1"/>
            </c:dLbl>
            <c:showPercent val="1"/>
          </c:dLbls>
          <c:cat>
            <c:strRef>
              <c:f>Sheet1!$C$4:$C$13</c:f>
              <c:strCache>
                <c:ptCount val="10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India</c:v>
                </c:pt>
                <c:pt idx="9">
                  <c:v>Kerala</c:v>
                </c:pt>
              </c:strCache>
            </c:strRef>
          </c:cat>
          <c:val>
            <c:numRef>
              <c:f>Sheet1!$D$4:$D$13</c:f>
              <c:numCache>
                <c:formatCode>General</c:formatCode>
                <c:ptCount val="10"/>
                <c:pt idx="0">
                  <c:v>73.599999999999994</c:v>
                </c:pt>
                <c:pt idx="1">
                  <c:v>52.2</c:v>
                </c:pt>
                <c:pt idx="2">
                  <c:v>64</c:v>
                </c:pt>
                <c:pt idx="3">
                  <c:v>66.900000000000006</c:v>
                </c:pt>
                <c:pt idx="4">
                  <c:v>60.4</c:v>
                </c:pt>
                <c:pt idx="5">
                  <c:v>59.6</c:v>
                </c:pt>
                <c:pt idx="6">
                  <c:v>73.8</c:v>
                </c:pt>
                <c:pt idx="7">
                  <c:v>60.8</c:v>
                </c:pt>
                <c:pt idx="8">
                  <c:v>70.599999999999994</c:v>
                </c:pt>
                <c:pt idx="9">
                  <c:v>78.8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Sheet1!$F$3</c:f>
              <c:strCache>
                <c:ptCount val="1"/>
                <c:pt idx="0">
                  <c:v>Children with acute respiratory infection/fever in the last two weeks who were given treatment (%)</c:v>
                </c:pt>
              </c:strCache>
            </c:strRef>
          </c:tx>
          <c:dLbls>
            <c:dLbl>
              <c:idx val="0"/>
              <c:layout>
                <c:manualLayout>
                  <c:x val="-1.7324885291037758E-2"/>
                  <c:y val="-3.6769375883852185E-3"/>
                </c:manualLayout>
              </c:layout>
              <c:showPercent val="1"/>
            </c:dLbl>
            <c:dLbl>
              <c:idx val="1"/>
              <c:layout>
                <c:manualLayout>
                  <c:x val="5.8814755232633933E-3"/>
                  <c:y val="3.667924796134868E-3"/>
                </c:manualLayout>
              </c:layout>
              <c:showPercent val="1"/>
            </c:dLbl>
            <c:dLbl>
              <c:idx val="2"/>
              <c:layout>
                <c:manualLayout>
                  <c:x val="2.02853649557137E-3"/>
                  <c:y val="1.0228955904632265E-2"/>
                </c:manualLayout>
              </c:layout>
              <c:showPercent val="1"/>
            </c:dLbl>
            <c:dLbl>
              <c:idx val="3"/>
              <c:layout>
                <c:manualLayout>
                  <c:x val="2.1881728362874303E-4"/>
                  <c:y val="-7.9053454025887621E-3"/>
                </c:manualLayout>
              </c:layout>
              <c:showPercent val="1"/>
            </c:dLbl>
            <c:dLbl>
              <c:idx val="4"/>
              <c:layout>
                <c:manualLayout>
                  <c:x val="2.662694768870219E-3"/>
                  <c:y val="-1.412670690315106E-2"/>
                </c:manualLayout>
              </c:layout>
              <c:showPercent val="1"/>
            </c:dLbl>
            <c:dLbl>
              <c:idx val="5"/>
              <c:layout>
                <c:manualLayout>
                  <c:x val="2.5672531877130012E-3"/>
                  <c:y val="-5.7526963035440916E-3"/>
                </c:manualLayout>
              </c:layout>
              <c:showPercent val="1"/>
            </c:dLbl>
            <c:dLbl>
              <c:idx val="6"/>
              <c:layout>
                <c:manualLayout>
                  <c:x val="1.5934804625890489E-2"/>
                  <c:y val="-8.0895443442053107E-3"/>
                </c:manualLayout>
              </c:layout>
              <c:showPercent val="1"/>
            </c:dLbl>
            <c:dLbl>
              <c:idx val="7"/>
              <c:layout>
                <c:manualLayout>
                  <c:x val="2.5326936658305542E-3"/>
                  <c:y val="1.0688608309400154E-2"/>
                </c:manualLayout>
              </c:layout>
              <c:showPercent val="1"/>
            </c:dLbl>
            <c:dLbl>
              <c:idx val="8"/>
              <c:layout>
                <c:manualLayout>
                  <c:x val="7.7809062401962004E-3"/>
                  <c:y val="-5.5130123596363271E-3"/>
                </c:manualLayout>
              </c:layout>
              <c:showPercent val="1"/>
            </c:dLbl>
            <c:dLbl>
              <c:idx val="9"/>
              <c:layout>
                <c:manualLayout>
                  <c:x val="1.0389523415240003E-2"/>
                  <c:y val="-4.2174234736484309E-3"/>
                </c:manualLayout>
              </c:layout>
              <c:showPercent val="1"/>
            </c:dLbl>
            <c:showPercent val="1"/>
          </c:dLbls>
          <c:cat>
            <c:strRef>
              <c:f>Sheet1!$E$4:$E$13</c:f>
              <c:strCache>
                <c:ptCount val="10"/>
                <c:pt idx="0">
                  <c:v>Bihar</c:v>
                </c:pt>
                <c:pt idx="1">
                  <c:v>Jharkhand</c:v>
                </c:pt>
                <c:pt idx="2">
                  <c:v>Madhya Pradesh</c:v>
                </c:pt>
                <c:pt idx="3">
                  <c:v>Chattisgarh</c:v>
                </c:pt>
                <c:pt idx="4">
                  <c:v>Orissa</c:v>
                </c:pt>
                <c:pt idx="5">
                  <c:v>Rajasthan</c:v>
                </c:pt>
                <c:pt idx="6">
                  <c:v>Uttar Pradesh</c:v>
                </c:pt>
                <c:pt idx="7">
                  <c:v>Uttarakhand</c:v>
                </c:pt>
                <c:pt idx="8">
                  <c:v>India</c:v>
                </c:pt>
                <c:pt idx="9">
                  <c:v>Kerala</c:v>
                </c:pt>
              </c:strCache>
            </c:strRef>
          </c:cat>
          <c:val>
            <c:numRef>
              <c:f>Sheet1!$F$4:$F$13</c:f>
              <c:numCache>
                <c:formatCode>General</c:formatCode>
                <c:ptCount val="10"/>
                <c:pt idx="0">
                  <c:v>78.8</c:v>
                </c:pt>
                <c:pt idx="1">
                  <c:v>62.1</c:v>
                </c:pt>
                <c:pt idx="2">
                  <c:v>68.400000000000006</c:v>
                </c:pt>
                <c:pt idx="3">
                  <c:v>74.400000000000006</c:v>
                </c:pt>
                <c:pt idx="4">
                  <c:v>66.8</c:v>
                </c:pt>
                <c:pt idx="5">
                  <c:v>75.7</c:v>
                </c:pt>
                <c:pt idx="6">
                  <c:v>76.599999999999994</c:v>
                </c:pt>
                <c:pt idx="7">
                  <c:v>69</c:v>
                </c:pt>
                <c:pt idx="8">
                  <c:v>77.400000000000006</c:v>
                </c:pt>
                <c:pt idx="9">
                  <c:v>89.8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9CDC67-AA6B-43DB-BF72-C422428CFBD4}" type="datetimeFigureOut">
              <a:rPr lang="en-US" smtClean="0"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DE5F82-9C30-40DC-9100-98FD93C1801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Anchita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PG/09/008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Maternal-Newborn-Child Health and </a:t>
            </a:r>
            <a:r>
              <a:rPr lang="en-US" sz="3200" b="1" dirty="0" smtClean="0"/>
              <a:t>Continuum Care </a:t>
            </a:r>
            <a:r>
              <a:rPr lang="en-US" sz="3200" b="1" dirty="0"/>
              <a:t>in EAG states 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685800"/>
          <a:ext cx="8915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685800"/>
          <a:ext cx="8991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304800"/>
          <a:ext cx="91440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228600"/>
          <a:ext cx="91440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228600" y="228600"/>
          <a:ext cx="8915400" cy="617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Recommendation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decentralization of healthcare structure needs to be properly implemented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Intersectoral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coordination.</a:t>
            </a:r>
          </a:p>
          <a:p>
            <a:pPr lv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Proper communication about the services provided by the government.</a:t>
            </a:r>
          </a:p>
          <a:p>
            <a:pPr lv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Increasing the awareness of the population. </a:t>
            </a:r>
          </a:p>
          <a:p>
            <a:pPr lvl="0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Improvement in infrastructure.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Algerian" pitchFamily="82" charset="0"/>
              </a:rPr>
              <a:t>THANK YOU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Reflection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CHETNA,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Ahmedabad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Designation – Documentation and Knowledge Management Officer in CHANGE project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Responsibilities –</a:t>
            </a:r>
          </a:p>
          <a:p>
            <a:pPr lvl="4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Documenting the approaches</a:t>
            </a:r>
          </a:p>
          <a:p>
            <a:pPr lvl="4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 writing</a:t>
            </a:r>
          </a:p>
          <a:p>
            <a:pPr lvl="4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Supporting the partners in documentation</a:t>
            </a:r>
          </a:p>
          <a:p>
            <a:pPr lvl="4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Documenting the field experiences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Introduction and Rationale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percent hike in health budget to Rs.26,760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crores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Promotion of immunization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Special focus on EAG states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 performance of  EAG states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Objective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evaluate the MCH performance in EAG states employing HMIS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Specific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ascertain the state wise differential in maternal and child health status.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appraise the retention of supportive health care strategy in performance of MCH indicators.</a:t>
            </a:r>
          </a:p>
          <a:p>
            <a:pPr lvl="2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cs typeface="Times New Roman" pitchFamily="18" charset="0"/>
              </a:rPr>
              <a:t>Methodology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Descriptive Study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Secondary data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Source of data – 1) Government of India’s Health    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Management Information System Portal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2) District Level Health Survey website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RESULT/FINDINGS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914400"/>
          <a:ext cx="8763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3810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381000"/>
          <a:ext cx="9144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279</TotalTime>
  <Words>299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The Maternal-Newborn-Child Health and Continuum Care in EAG states </vt:lpstr>
      <vt:lpstr>Reflection</vt:lpstr>
      <vt:lpstr>Introduction and Rationale</vt:lpstr>
      <vt:lpstr>Objective</vt:lpstr>
      <vt:lpstr>Methodology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Recommendation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Maternal-Newborn-Child Health and ContinuumCare in EAG states </dc:title>
  <dc:creator>Anchita Rai</dc:creator>
  <cp:lastModifiedBy>Anchita Rai</cp:lastModifiedBy>
  <cp:revision>31</cp:revision>
  <dcterms:created xsi:type="dcterms:W3CDTF">2011-04-28T05:58:50Z</dcterms:created>
  <dcterms:modified xsi:type="dcterms:W3CDTF">2011-04-28T10:38:15Z</dcterms:modified>
</cp:coreProperties>
</file>