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9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ject\Analysi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ject\Analysi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Type of Treatment</a:t>
            </a:r>
          </a:p>
        </c:rich>
      </c:tx>
      <c:layout/>
      <c:spPr>
        <a:noFill/>
        <a:ln w="25400">
          <a:noFill/>
        </a:ln>
      </c:sp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6096096096096525E-2"/>
                  <c:y val="2.424242424242422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Percent val="1"/>
            </c:dLbl>
            <c:dLbl>
              <c:idx val="1"/>
              <c:layout>
                <c:manualLayout>
                  <c:x val="-9.6096096096096525E-2"/>
                  <c:y val="0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Percent val="1"/>
            </c:dLbl>
            <c:dLbl>
              <c:idx val="2"/>
              <c:layout>
                <c:manualLayout>
                  <c:x val="-7.6076076076076124E-2"/>
                  <c:y val="0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Percent val="1"/>
            </c:dLbl>
            <c:spPr>
              <a:noFill/>
              <a:ln w="25400">
                <a:noFill/>
              </a:ln>
            </c:spPr>
            <c:dLblPos val="outEnd"/>
            <c:showPercent val="1"/>
            <c:showLeaderLines val="1"/>
          </c:dLbls>
          <c:cat>
            <c:strRef>
              <c:f>Sheet1!$DN$35:$DN$37</c:f>
              <c:strCache>
                <c:ptCount val="3"/>
                <c:pt idx="0">
                  <c:v>Medical</c:v>
                </c:pt>
                <c:pt idx="1">
                  <c:v>Surgical</c:v>
                </c:pt>
                <c:pt idx="2">
                  <c:v>Others</c:v>
                </c:pt>
              </c:strCache>
            </c:strRef>
          </c:cat>
          <c:val>
            <c:numRef>
              <c:f>Sheet1!$DO$35:$DO$37</c:f>
              <c:numCache>
                <c:formatCode>General</c:formatCode>
                <c:ptCount val="3"/>
                <c:pt idx="0">
                  <c:v>20</c:v>
                </c:pt>
                <c:pt idx="1">
                  <c:v>72</c:v>
                </c:pt>
                <c:pt idx="2">
                  <c:v>8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777998470911891"/>
          <c:y val="0.42727368169887942"/>
          <c:w val="0.19519582574700711"/>
          <c:h val="0.32727368169887955"/>
        </c:manualLayout>
      </c:layout>
    </c:legend>
    <c:plotVisOnly val="1"/>
    <c:dispBlanksAs val="zero"/>
  </c:chart>
  <c:spPr>
    <a:ln>
      <a:solidFill>
        <a:schemeClr val="accent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How the patients came to know about the hospital</a:t>
            </a:r>
          </a:p>
        </c:rich>
      </c:tx>
      <c:layout/>
      <c:spPr>
        <a:noFill/>
        <a:ln w="25400">
          <a:noFill/>
        </a:ln>
      </c:spPr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0.14513286878877618"/>
          <c:y val="0.10754689671144049"/>
          <c:w val="0.8212396477803926"/>
          <c:h val="0.6066330863053887"/>
        </c:manualLayout>
      </c:layout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2.2816900099876941E-2"/>
                  <c:y val="-2.74842917362602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1.2054723248089575E-2"/>
                  <c:y val="-1.69986876640419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Val val="1"/>
            </c:dLbl>
            <c:dLbl>
              <c:idx val="2"/>
              <c:layout>
                <c:manualLayout>
                  <c:x val="2.3121640768355285E-2"/>
                  <c:y val="-3.068034677483494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Val val="1"/>
            </c:dLbl>
            <c:dLbl>
              <c:idx val="3"/>
              <c:layout>
                <c:manualLayout>
                  <c:x val="1.6489071609411689E-2"/>
                  <c:y val="-1.810737294201862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Val val="1"/>
            </c:dLbl>
            <c:dLbl>
              <c:idx val="4"/>
              <c:layout>
                <c:manualLayout>
                  <c:x val="1.8033772327131679E-2"/>
                  <c:y val="-3.233882128370309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Sheet1!$DW$27:$DW$31</c:f>
              <c:strCache>
                <c:ptCount val="5"/>
                <c:pt idx="0">
                  <c:v>Tourism agency</c:v>
                </c:pt>
                <c:pt idx="1">
                  <c:v>Doctor/Hospital reference</c:v>
                </c:pt>
                <c:pt idx="2">
                  <c:v>Internet</c:v>
                </c:pt>
                <c:pt idx="3">
                  <c:v>Referred by Friend/Relative</c:v>
                </c:pt>
                <c:pt idx="4">
                  <c:v>Others</c:v>
                </c:pt>
              </c:strCache>
            </c:strRef>
          </c:cat>
          <c:val>
            <c:numRef>
              <c:f>Sheet1!$DX$27:$DX$31</c:f>
              <c:numCache>
                <c:formatCode>General</c:formatCode>
                <c:ptCount val="5"/>
                <c:pt idx="0">
                  <c:v>24</c:v>
                </c:pt>
                <c:pt idx="1">
                  <c:v>26</c:v>
                </c:pt>
                <c:pt idx="2">
                  <c:v>10</c:v>
                </c:pt>
                <c:pt idx="3">
                  <c:v>36</c:v>
                </c:pt>
                <c:pt idx="4">
                  <c:v>4</c:v>
                </c:pt>
              </c:numCache>
            </c:numRef>
          </c:val>
        </c:ser>
        <c:shape val="box"/>
        <c:axId val="50996352"/>
        <c:axId val="50997888"/>
        <c:axId val="0"/>
      </c:bar3DChart>
      <c:catAx>
        <c:axId val="509963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216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en-US"/>
          </a:p>
        </c:txPr>
        <c:crossAx val="50997888"/>
        <c:crosses val="autoZero"/>
        <c:auto val="1"/>
        <c:lblAlgn val="ctr"/>
        <c:lblOffset val="100"/>
      </c:catAx>
      <c:valAx>
        <c:axId val="509978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r>
                  <a:rPr lang="en-US" sz="1400">
                    <a:latin typeface="Times New Roman" pitchFamily="18" charset="0"/>
                    <a:cs typeface="Times New Roman" pitchFamily="18" charset="0"/>
                  </a:rPr>
                  <a:t>%age of International patients</a:t>
                </a:r>
              </a:p>
            </c:rich>
          </c:tx>
          <c:layout>
            <c:manualLayout>
              <c:xMode val="edge"/>
              <c:yMode val="edge"/>
              <c:x val="5.1327433628318618E-2"/>
              <c:y val="0.3090416666666668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none"/>
        <c:tickLblPos val="nextTo"/>
        <c:crossAx val="50996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solidFill>
        <a:srgbClr val="2DA2BF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90BDFF-F589-485F-9088-72D9910D5392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A7D6C0-A3C2-4784-B43A-C899CBC2E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259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Studying the present status of Medical Tourism in context of various corporate hospitals in Delhi/NCR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1524000"/>
          </a:xfrm>
        </p:spPr>
        <p:txBody>
          <a:bodyPr>
            <a:normAutofit/>
          </a:bodyPr>
          <a:lstStyle/>
          <a:p>
            <a:pPr algn="ctr"/>
            <a:r>
              <a:rPr lang="en-US" sz="2000" u="sng" dirty="0" smtClean="0">
                <a:solidFill>
                  <a:schemeClr val="bg1"/>
                </a:solidFill>
              </a:rPr>
              <a:t>Submitted By</a:t>
            </a:r>
            <a:r>
              <a:rPr lang="en-US" sz="2000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SONI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Student </a:t>
            </a:r>
            <a:r>
              <a:rPr lang="en-US" sz="2000" smtClean="0">
                <a:solidFill>
                  <a:schemeClr val="bg1"/>
                </a:solidFill>
              </a:rPr>
              <a:t>– PGDHHM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IIHMR, New Delhi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886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Dissertation Organization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Delhi Heart &amp; Lung Institute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pic>
        <p:nvPicPr>
          <p:cNvPr id="4098" name="Chart 1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2000"/>
            <a:ext cx="5943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Chart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810000"/>
            <a:ext cx="5791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53400" cy="4499512"/>
        </p:xfrm>
        <a:graphic>
          <a:graphicData uri="http://schemas.openxmlformats.org/drawingml/2006/table">
            <a:tbl>
              <a:tblPr/>
              <a:tblGrid>
                <a:gridCol w="3525614"/>
                <a:gridCol w="2390249"/>
                <a:gridCol w="2237537"/>
              </a:tblGrid>
              <a:tr h="7859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cap="all" dirty="0">
                          <a:solidFill>
                            <a:srgbClr val="337C9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Attributes of services of hospital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cap="all" dirty="0">
                          <a:solidFill>
                            <a:srgbClr val="337C9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AVERAGED RANKING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cap="all" dirty="0">
                          <a:solidFill>
                            <a:srgbClr val="337C9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rELATIVE ranking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Good medical / surgical treatment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2.06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Comfortable facility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3.69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Low cost procedures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3.16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Transparent billing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5.38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Responsive nursing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5.56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Easy communication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6.08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High technology equipment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3.93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9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Organized and planned trip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6.12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7016" marR="67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Tie-up with medical tourism companies.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Tie-up with doctors and/or hospitals at countries with prospective patients.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Campaigns / CMEs to be conducted at the countries with prospective patients.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Articles, advertisements to be printed in some financially feasible international journals/ magazines on medical tourism.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Tie-up with health insurance companies for assisting international patients in health insurance facilitation for their treatment.</a:t>
            </a:r>
          </a:p>
          <a:p>
            <a:endParaRPr lang="en-US" dirty="0" smtClean="0"/>
          </a:p>
          <a:p>
            <a:r>
              <a:rPr lang="en-US" dirty="0" smtClean="0"/>
              <a:t>Tie-up with hospitals within the country to facilitate international patients transfer to self and other specialized care facility as and when required.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en-US" sz="3400" dirty="0" smtClean="0"/>
              <a:t>Pref</a:t>
            </a:r>
            <a:r>
              <a:rPr lang="en-US" sz="3300" dirty="0" smtClean="0"/>
              <a:t>erences for various attributes of services given describes that for better flow of international patients to the hospital, it needs to take the following steps:</a:t>
            </a:r>
          </a:p>
          <a:p>
            <a:pPr marL="0" lvl="0" indent="0">
              <a:buNone/>
            </a:pPr>
            <a:endParaRPr lang="en-US" sz="3300" dirty="0" smtClean="0"/>
          </a:p>
          <a:p>
            <a:pPr lvl="0"/>
            <a:r>
              <a:rPr lang="en-US" sz="3300" dirty="0" smtClean="0"/>
              <a:t>Focus on advancement of medical technologies and doctors expertise needs to be undertaken.</a:t>
            </a:r>
          </a:p>
          <a:p>
            <a:pPr lvl="0"/>
            <a:endParaRPr lang="en-US" sz="3300" dirty="0" smtClean="0"/>
          </a:p>
          <a:p>
            <a:pPr lvl="0"/>
            <a:r>
              <a:rPr lang="en-US" sz="3300" dirty="0" smtClean="0"/>
              <a:t>Billing for particular procedure should be predefined &amp; pre-informed to the international patients.</a:t>
            </a:r>
          </a:p>
          <a:p>
            <a:pPr lvl="0"/>
            <a:endParaRPr lang="en-US" sz="3300" dirty="0" smtClean="0"/>
          </a:p>
          <a:p>
            <a:pPr lvl="0"/>
            <a:r>
              <a:rPr lang="en-US" sz="3300" dirty="0" smtClean="0"/>
              <a:t>Strict Communication training for the nursing staff should be undertaken as they represent the medical services of the hospital.</a:t>
            </a:r>
          </a:p>
          <a:p>
            <a:pPr lvl="0"/>
            <a:endParaRPr lang="en-US" sz="3300" dirty="0" smtClean="0"/>
          </a:p>
          <a:p>
            <a:pPr lvl="0"/>
            <a:r>
              <a:rPr lang="en-US" sz="3300" dirty="0" smtClean="0"/>
              <a:t>Correct, accurate &amp; relevant information should be provided by every employee of the hospital to the patients. </a:t>
            </a:r>
          </a:p>
          <a:p>
            <a:pPr lvl="0"/>
            <a:endParaRPr lang="en-US" sz="3300" dirty="0" smtClean="0"/>
          </a:p>
          <a:p>
            <a:pPr lvl="0"/>
            <a:r>
              <a:rPr lang="en-US" sz="3300" dirty="0" smtClean="0"/>
              <a:t>Response time should be well defined &amp; fast.</a:t>
            </a:r>
          </a:p>
          <a:p>
            <a:pPr lvl="0"/>
            <a:endParaRPr lang="en-US" sz="3300" dirty="0" smtClean="0"/>
          </a:p>
          <a:p>
            <a:pPr lvl="0"/>
            <a:r>
              <a:rPr lang="en-US" sz="3300" dirty="0" smtClean="0"/>
              <a:t>Appointment scheduling, air-ticket booking and accommodation arrangement for patient and attendant should be done on time to make their trip well organized &amp; planned.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i="1" dirty="0" smtClean="0">
                <a:solidFill>
                  <a:schemeClr val="accent1"/>
                </a:solidFill>
              </a:rPr>
              <a:t>THANK YOU </a:t>
            </a:r>
            <a:endParaRPr lang="en-US" sz="66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Hospital marketing </a:t>
            </a:r>
          </a:p>
          <a:p>
            <a:pPr algn="just"/>
            <a:r>
              <a:rPr lang="en-US" sz="2200" dirty="0" smtClean="0"/>
              <a:t>Marketing &amp; corporate relations department</a:t>
            </a:r>
          </a:p>
          <a:p>
            <a:pPr algn="just"/>
            <a:r>
              <a:rPr lang="en-US" sz="2200" dirty="0" smtClean="0"/>
              <a:t>Key initiatives undertaken</a:t>
            </a:r>
          </a:p>
          <a:p>
            <a:pPr algn="just"/>
            <a:r>
              <a:rPr lang="en-US" sz="2200" dirty="0" smtClean="0"/>
              <a:t>Tasks performed during the period of internship</a:t>
            </a:r>
          </a:p>
          <a:p>
            <a:pPr lvl="0" algn="just"/>
            <a:endParaRPr lang="en-US" sz="2200" dirty="0" smtClean="0"/>
          </a:p>
          <a:p>
            <a:pPr lvl="0" algn="just"/>
            <a:r>
              <a:rPr lang="en-US" sz="2200" dirty="0" smtClean="0"/>
              <a:t>A sound client relationship management (CRM) forms the basis for soliciting corporate tie-ups today</a:t>
            </a:r>
          </a:p>
          <a:p>
            <a:pPr lvl="0" algn="just"/>
            <a:r>
              <a:rPr lang="en-US" sz="2200" dirty="0" smtClean="0"/>
              <a:t>Events, both indoor and out-reach programmes, play a significant role in marketing of healthcare institutions. </a:t>
            </a:r>
          </a:p>
          <a:p>
            <a:pPr algn="just"/>
            <a:r>
              <a:rPr lang="en-US" sz="2200" dirty="0" smtClean="0"/>
              <a:t>Hospitals need to conduct research so as to segmentize the market and tap that area from which patients are not turning up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Reflection of Internship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47500" lnSpcReduction="20000"/>
          </a:bodyPr>
          <a:lstStyle/>
          <a:p>
            <a:r>
              <a:rPr lang="en-US" sz="5100" b="1" dirty="0"/>
              <a:t>Medical tourism</a:t>
            </a:r>
            <a:r>
              <a:rPr lang="en-US" sz="5100" dirty="0"/>
              <a:t> refers specifically to the increasing tendency among people from developed countries to undertake medical travel in combination with visiting tourist </a:t>
            </a:r>
            <a:r>
              <a:rPr lang="en-US" sz="5100" dirty="0" smtClean="0"/>
              <a:t>attractions.</a:t>
            </a:r>
            <a:endParaRPr lang="en-US" sz="5100" dirty="0"/>
          </a:p>
          <a:p>
            <a:r>
              <a:rPr lang="en-US" sz="5100" dirty="0" smtClean="0"/>
              <a:t>Drivers for medical tourism</a:t>
            </a:r>
          </a:p>
          <a:p>
            <a:r>
              <a:rPr lang="en-US" sz="5100" dirty="0" smtClean="0"/>
              <a:t>Category of medical travelers</a:t>
            </a:r>
          </a:p>
          <a:p>
            <a:r>
              <a:rPr lang="en-US" sz="5100" dirty="0" smtClean="0"/>
              <a:t>Risks</a:t>
            </a:r>
            <a:r>
              <a:rPr lang="en-US" sz="5100" dirty="0"/>
              <a:t>							</a:t>
            </a:r>
            <a:endParaRPr lang="en-US" sz="5100" dirty="0" smtClean="0"/>
          </a:p>
          <a:p>
            <a:r>
              <a:rPr lang="en-US" sz="5100" dirty="0" smtClean="0"/>
              <a:t>Legal &amp; Ethical </a:t>
            </a:r>
            <a:r>
              <a:rPr lang="en-US" sz="5100" dirty="0"/>
              <a:t>Issues						</a:t>
            </a:r>
            <a:endParaRPr lang="en-US" sz="5100" dirty="0" smtClean="0"/>
          </a:p>
          <a:p>
            <a:r>
              <a:rPr lang="en-US" sz="5100" dirty="0" smtClean="0"/>
              <a:t>Need of the Study </a:t>
            </a:r>
            <a:r>
              <a:rPr lang="en-US" sz="4200" dirty="0" smtClean="0"/>
              <a:t>– </a:t>
            </a:r>
          </a:p>
          <a:p>
            <a:pPr lvl="1"/>
            <a:r>
              <a:rPr lang="en-US" sz="4200" dirty="0" smtClean="0"/>
              <a:t>The </a:t>
            </a:r>
            <a:r>
              <a:rPr lang="en-US" sz="4200" dirty="0"/>
              <a:t>hospital required a primary </a:t>
            </a:r>
            <a:r>
              <a:rPr lang="en-US" sz="4200" dirty="0" smtClean="0"/>
              <a:t>study</a:t>
            </a:r>
          </a:p>
          <a:p>
            <a:pPr lvl="1"/>
            <a:r>
              <a:rPr lang="en-US" sz="4200" dirty="0" smtClean="0"/>
              <a:t>To develop </a:t>
            </a:r>
            <a:r>
              <a:rPr lang="en-US" sz="4200" dirty="0"/>
              <a:t>an effective marketing strategy </a:t>
            </a:r>
            <a:endParaRPr lang="en-US" sz="4200" dirty="0" smtClean="0"/>
          </a:p>
          <a:p>
            <a:pPr lvl="1"/>
            <a:r>
              <a:rPr lang="en-US" sz="4200" dirty="0" smtClean="0"/>
              <a:t>Focus </a:t>
            </a:r>
            <a:r>
              <a:rPr lang="en-US" sz="4200" dirty="0"/>
              <a:t>on the major regions of medical tourists </a:t>
            </a:r>
            <a:endParaRPr lang="en-US" sz="4200" dirty="0" smtClean="0"/>
          </a:p>
          <a:p>
            <a:pPr lvl="1"/>
            <a:r>
              <a:rPr lang="en-US" sz="4200" dirty="0" smtClean="0"/>
              <a:t>Service attributes </a:t>
            </a:r>
            <a:r>
              <a:rPr lang="en-US" sz="4200" dirty="0"/>
              <a:t>related </a:t>
            </a:r>
            <a:r>
              <a:rPr lang="en-US" sz="4200" dirty="0" smtClean="0"/>
              <a:t>with International </a:t>
            </a:r>
            <a:r>
              <a:rPr lang="en-US" sz="4200" dirty="0"/>
              <a:t>patients </a:t>
            </a:r>
            <a:r>
              <a:rPr lang="en-US" sz="4200" dirty="0" smtClean="0"/>
              <a:t>requirements</a:t>
            </a:r>
            <a:endParaRPr lang="en-US" sz="4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General Objective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sz="2400" dirty="0"/>
              <a:t>To study the medical tourism industry in various corporate hospitals of Delhi/ NCR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u="sng" dirty="0" smtClean="0"/>
              <a:t>Specific Objectives</a:t>
            </a:r>
            <a:r>
              <a:rPr lang="en-US" b="1" dirty="0" smtClean="0"/>
              <a:t>:</a:t>
            </a:r>
            <a:endParaRPr lang="en-US" dirty="0"/>
          </a:p>
          <a:p>
            <a:pPr lvl="0"/>
            <a:r>
              <a:rPr lang="en-US" sz="2400" dirty="0"/>
              <a:t>To understand the concept of medical tourism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To </a:t>
            </a:r>
            <a:r>
              <a:rPr lang="en-US" sz="2400" dirty="0"/>
              <a:t>identify the major regions and specialty-wise distribution of international patients.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To </a:t>
            </a:r>
            <a:r>
              <a:rPr lang="en-US" sz="2400" dirty="0"/>
              <a:t>identify attributes which influence number of international foot-falls. (Through questionnaire – what will attract patient to the hospital again – easy travel, convenience, language, etc.)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To </a:t>
            </a:r>
            <a:r>
              <a:rPr lang="en-US" sz="2400" dirty="0"/>
              <a:t>develop the process for international patients’ visit to Delhi Heart &amp; Lung Institute.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the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55000" lnSpcReduction="20000"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Study </a:t>
            </a:r>
            <a:r>
              <a:rPr lang="en-US" sz="4000" b="1" dirty="0"/>
              <a:t>Design</a:t>
            </a:r>
            <a:r>
              <a:rPr lang="en-US" sz="4000" b="1" dirty="0" smtClean="0"/>
              <a:t>: </a:t>
            </a:r>
            <a:r>
              <a:rPr lang="en-US" sz="4000" dirty="0" smtClean="0"/>
              <a:t>Cross-sectional study</a:t>
            </a:r>
            <a:endParaRPr lang="en-US" sz="4000" dirty="0"/>
          </a:p>
          <a:p>
            <a:pPr lvl="0"/>
            <a:r>
              <a:rPr lang="en-US" sz="4000" b="1" dirty="0"/>
              <a:t>Study Type: </a:t>
            </a:r>
            <a:r>
              <a:rPr lang="en-US" sz="4000" dirty="0" smtClean="0"/>
              <a:t>Convenience </a:t>
            </a:r>
            <a:r>
              <a:rPr lang="en-US" sz="4000" dirty="0"/>
              <a:t>sampling </a:t>
            </a:r>
            <a:r>
              <a:rPr lang="en-US" sz="4000" dirty="0" smtClean="0"/>
              <a:t>study</a:t>
            </a:r>
          </a:p>
          <a:p>
            <a:pPr lvl="0"/>
            <a:r>
              <a:rPr lang="en-US" sz="4000" b="1" dirty="0" smtClean="0"/>
              <a:t>Study </a:t>
            </a:r>
            <a:r>
              <a:rPr lang="en-US" sz="4000" b="1" dirty="0"/>
              <a:t>Setting: </a:t>
            </a:r>
            <a:r>
              <a:rPr lang="en-US" sz="4000" dirty="0"/>
              <a:t>All the corporate/private hospitals in Delhi/NCR receiving International patients and participating in the project.</a:t>
            </a:r>
          </a:p>
          <a:p>
            <a:pPr lvl="0"/>
            <a:r>
              <a:rPr lang="en-US" sz="4000" b="1" dirty="0"/>
              <a:t>Sample Size: </a:t>
            </a:r>
            <a:r>
              <a:rPr lang="en-US" sz="4000" dirty="0" smtClean="0"/>
              <a:t>100 patients</a:t>
            </a:r>
            <a:endParaRPr lang="en-US" sz="4000" dirty="0"/>
          </a:p>
          <a:p>
            <a:pPr lvl="0"/>
            <a:endParaRPr lang="en-US" sz="4000" dirty="0"/>
          </a:p>
          <a:p>
            <a:pPr>
              <a:buNone/>
            </a:pPr>
            <a:r>
              <a:rPr lang="en-US" sz="4000" b="1" dirty="0" smtClean="0"/>
              <a:t>Data </a:t>
            </a:r>
            <a:r>
              <a:rPr lang="en-US" sz="4000" b="1" dirty="0"/>
              <a:t>Collection</a:t>
            </a:r>
            <a:r>
              <a:rPr lang="en-US" sz="4000" dirty="0"/>
              <a:t>: </a:t>
            </a:r>
          </a:p>
          <a:p>
            <a:pPr lvl="0"/>
            <a:r>
              <a:rPr lang="en-US" sz="4000" dirty="0"/>
              <a:t>A questionnaire was developed for feedback and other information required from International patients. </a:t>
            </a:r>
          </a:p>
          <a:p>
            <a:pPr lvl="0"/>
            <a:r>
              <a:rPr lang="en-US" sz="4000" dirty="0"/>
              <a:t>Secondary data from internet about the profiles of various hospitals.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>
              <a:buNone/>
            </a:pPr>
            <a:r>
              <a:rPr lang="en-US" sz="4000" b="1" dirty="0" smtClean="0"/>
              <a:t>Data Analysis: </a:t>
            </a:r>
            <a:r>
              <a:rPr lang="en-US" sz="4000" dirty="0" smtClean="0"/>
              <a:t>Using excel software.</a:t>
            </a:r>
          </a:p>
          <a:p>
            <a:endParaRPr lang="en-US" sz="4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of the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Study Findings</a:t>
            </a:r>
            <a:endParaRPr lang="en-US" dirty="0"/>
          </a:p>
        </p:txBody>
      </p:sp>
      <p:pic>
        <p:nvPicPr>
          <p:cNvPr id="1026" name="Chart 6"/>
          <p:cNvPicPr>
            <a:picLocks noChangeArrowheads="1"/>
          </p:cNvPicPr>
          <p:nvPr/>
        </p:nvPicPr>
        <p:blipFill>
          <a:blip r:embed="rId2"/>
          <a:srcRect b="-32"/>
          <a:stretch>
            <a:fillRect/>
          </a:stretch>
        </p:blipFill>
        <p:spPr bwMode="auto">
          <a:xfrm>
            <a:off x="228600" y="990600"/>
            <a:ext cx="533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Chart 7"/>
          <p:cNvPicPr>
            <a:picLocks noChangeArrowheads="1"/>
          </p:cNvPicPr>
          <p:nvPr/>
        </p:nvPicPr>
        <p:blipFill>
          <a:blip r:embed="rId3"/>
          <a:srcRect b="-89"/>
          <a:stretch>
            <a:fillRect/>
          </a:stretch>
        </p:blipFill>
        <p:spPr bwMode="auto">
          <a:xfrm>
            <a:off x="3581400" y="3810000"/>
            <a:ext cx="53308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Contd..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" y="685800"/>
          <a:ext cx="48006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Chart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733800"/>
            <a:ext cx="5562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609600"/>
          <a:ext cx="7010400" cy="2731616"/>
        </p:xfrm>
        <a:graphic>
          <a:graphicData uri="http://schemas.openxmlformats.org/drawingml/2006/table">
            <a:tbl>
              <a:tblPr/>
              <a:tblGrid>
                <a:gridCol w="3368278"/>
                <a:gridCol w="3642122"/>
              </a:tblGrid>
              <a:tr h="613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REASON FOR MEDICAL TRAVEL OUTSIDE HOME COUNTRY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%AGE OF INTERNATIONAL PATIENTS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(A)Inadequate health insurance coverage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(B)Long waiting list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(C) High cost of medical treatment in home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country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(D)Unavailable quality services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(E) Poor medical infrastructural facilities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(F) Rare/Complex medical disease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3657600"/>
          <a:ext cx="7162800" cy="2666998"/>
        </p:xfrm>
        <a:graphic>
          <a:graphicData uri="http://schemas.openxmlformats.org/drawingml/2006/table">
            <a:tbl>
              <a:tblPr/>
              <a:tblGrid>
                <a:gridCol w="3721299"/>
                <a:gridCol w="3441501"/>
              </a:tblGrid>
              <a:tr h="623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REASON FOR CHOOSING AS MEDICAL DESTINATION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%AGE OF INTERNATIONAL PATIENTS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(A)  Low cost treatment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(B) Availability of latest medical technologies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(C) Excellent quality services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(D) No language barrier in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1525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(E) No waiting time/Immediate treatment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(F) Convenient to travel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1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(G) Coinciding with business trip to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78000" algn="l"/>
                        </a:tabLst>
                      </a:pPr>
                      <a:r>
                        <a:rPr lang="en-US" sz="1200" b="1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2%</a:t>
                      </a:r>
                      <a:endParaRPr 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Contd..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762000" y="1143000"/>
          <a:ext cx="7315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</TotalTime>
  <Words>677</Words>
  <Application>Microsoft Office PowerPoint</Application>
  <PresentationFormat>On-screen Show (4:3)</PresentationFormat>
  <Paragraphs>152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Studying the present status of Medical Tourism in context of various corporate hospitals in Delhi/NCR</vt:lpstr>
      <vt:lpstr>Reflection of Internship</vt:lpstr>
      <vt:lpstr>Introduction</vt:lpstr>
      <vt:lpstr>Objectives of the Study</vt:lpstr>
      <vt:lpstr>Methodology of the Study</vt:lpstr>
      <vt:lpstr>Study Findings</vt:lpstr>
      <vt:lpstr>Contd..</vt:lpstr>
      <vt:lpstr>Contd..</vt:lpstr>
      <vt:lpstr>Contd..</vt:lpstr>
      <vt:lpstr>Contd..</vt:lpstr>
      <vt:lpstr>Contd..</vt:lpstr>
      <vt:lpstr>Recommendations</vt:lpstr>
      <vt:lpstr>Contd..</vt:lpstr>
      <vt:lpstr>THANK YOU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iihmr</dc:creator>
  <cp:lastModifiedBy>iihmr</cp:lastModifiedBy>
  <cp:revision>37</cp:revision>
  <dcterms:created xsi:type="dcterms:W3CDTF">2011-04-25T14:09:37Z</dcterms:created>
  <dcterms:modified xsi:type="dcterms:W3CDTF">2011-04-27T09:41:43Z</dcterms:modified>
</cp:coreProperties>
</file>