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8" r:id="rId9"/>
    <p:sldId id="267" r:id="rId10"/>
    <p:sldId id="265" r:id="rId11"/>
    <p:sldId id="266"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322" autoAdjust="0"/>
  </p:normalViewPr>
  <p:slideViewPr>
    <p:cSldViewPr>
      <p:cViewPr varScale="1">
        <p:scale>
          <a:sx n="46" d="100"/>
          <a:sy n="46" d="100"/>
        </p:scale>
        <p:origin x="-12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student\Desktop\SU\Book1%20(Autosave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student\Desktop\SU\Book1%20(Autosav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clustered"/>
        <c:ser>
          <c:idx val="0"/>
          <c:order val="0"/>
          <c:tx>
            <c:strRef>
              <c:f>Sheet1!$B$1:$B$3</c:f>
              <c:strCache>
                <c:ptCount val="1"/>
                <c:pt idx="0">
                  <c:v>20 jan- 20 feb. (hrs)</c:v>
                </c:pt>
              </c:strCache>
            </c:strRef>
          </c:tx>
          <c:dLbls>
            <c:txPr>
              <a:bodyPr/>
              <a:lstStyle/>
              <a:p>
                <a:pPr>
                  <a:defRPr lang="en-US"/>
                </a:pPr>
                <a:endParaRPr lang="en-US"/>
              </a:p>
            </c:txPr>
            <c:showVal val="1"/>
          </c:dLbls>
          <c:cat>
            <c:strRef>
              <c:f>Sheet1!$A$4:$A$6</c:f>
              <c:strCache>
                <c:ptCount val="3"/>
                <c:pt idx="0">
                  <c:v>TPA</c:v>
                </c:pt>
                <c:pt idx="1">
                  <c:v>ECHS</c:v>
                </c:pt>
                <c:pt idx="2">
                  <c:v>CASH</c:v>
                </c:pt>
              </c:strCache>
            </c:strRef>
          </c:cat>
          <c:val>
            <c:numRef>
              <c:f>Sheet1!$B$4:$B$6</c:f>
              <c:numCache>
                <c:formatCode>General</c:formatCode>
                <c:ptCount val="3"/>
                <c:pt idx="0">
                  <c:v>3.9699999999999998</c:v>
                </c:pt>
                <c:pt idx="1">
                  <c:v>3.2</c:v>
                </c:pt>
                <c:pt idx="2">
                  <c:v>2.9499999999999997</c:v>
                </c:pt>
              </c:numCache>
            </c:numRef>
          </c:val>
        </c:ser>
        <c:ser>
          <c:idx val="1"/>
          <c:order val="1"/>
          <c:tx>
            <c:strRef>
              <c:f>Sheet1!$C$1:$C$3</c:f>
              <c:strCache>
                <c:ptCount val="1"/>
                <c:pt idx="0">
                  <c:v>20feb.- 20 march (hrs)</c:v>
                </c:pt>
              </c:strCache>
            </c:strRef>
          </c:tx>
          <c:dLbls>
            <c:txPr>
              <a:bodyPr/>
              <a:lstStyle/>
              <a:p>
                <a:pPr>
                  <a:defRPr lang="en-US"/>
                </a:pPr>
                <a:endParaRPr lang="en-US"/>
              </a:p>
            </c:txPr>
            <c:showVal val="1"/>
          </c:dLbls>
          <c:cat>
            <c:strRef>
              <c:f>Sheet1!$A$4:$A$6</c:f>
              <c:strCache>
                <c:ptCount val="3"/>
                <c:pt idx="0">
                  <c:v>TPA</c:v>
                </c:pt>
                <c:pt idx="1">
                  <c:v>ECHS</c:v>
                </c:pt>
                <c:pt idx="2">
                  <c:v>CASH</c:v>
                </c:pt>
              </c:strCache>
            </c:strRef>
          </c:cat>
          <c:val>
            <c:numRef>
              <c:f>Sheet1!$C$4:$C$6</c:f>
              <c:numCache>
                <c:formatCode>General</c:formatCode>
                <c:ptCount val="3"/>
                <c:pt idx="0">
                  <c:v>3.62</c:v>
                </c:pt>
                <c:pt idx="1">
                  <c:v>2.75</c:v>
                </c:pt>
                <c:pt idx="2">
                  <c:v>2.8</c:v>
                </c:pt>
              </c:numCache>
            </c:numRef>
          </c:val>
        </c:ser>
        <c:ser>
          <c:idx val="2"/>
          <c:order val="2"/>
          <c:tx>
            <c:strRef>
              <c:f>Sheet1!$D$1:$D$3</c:f>
              <c:strCache>
                <c:ptCount val="1"/>
                <c:pt idx="0">
                  <c:v>IDEAL Time in hours</c:v>
                </c:pt>
              </c:strCache>
            </c:strRef>
          </c:tx>
          <c:dLbls>
            <c:txPr>
              <a:bodyPr/>
              <a:lstStyle/>
              <a:p>
                <a:pPr>
                  <a:defRPr lang="en-US"/>
                </a:pPr>
                <a:endParaRPr lang="en-US"/>
              </a:p>
            </c:txPr>
            <c:showVal val="1"/>
          </c:dLbls>
          <c:cat>
            <c:strRef>
              <c:f>Sheet1!$A$4:$A$6</c:f>
              <c:strCache>
                <c:ptCount val="3"/>
                <c:pt idx="0">
                  <c:v>TPA</c:v>
                </c:pt>
                <c:pt idx="1">
                  <c:v>ECHS</c:v>
                </c:pt>
                <c:pt idx="2">
                  <c:v>CASH</c:v>
                </c:pt>
              </c:strCache>
            </c:strRef>
          </c:cat>
          <c:val>
            <c:numRef>
              <c:f>Sheet1!$D$4:$D$6</c:f>
              <c:numCache>
                <c:formatCode>General</c:formatCode>
                <c:ptCount val="3"/>
                <c:pt idx="0">
                  <c:v>3</c:v>
                </c:pt>
                <c:pt idx="1">
                  <c:v>2.5</c:v>
                </c:pt>
                <c:pt idx="2">
                  <c:v>2</c:v>
                </c:pt>
              </c:numCache>
            </c:numRef>
          </c:val>
        </c:ser>
        <c:shape val="box"/>
        <c:axId val="59164160"/>
        <c:axId val="59166080"/>
        <c:axId val="0"/>
      </c:bar3DChart>
      <c:catAx>
        <c:axId val="59164160"/>
        <c:scaling>
          <c:orientation val="minMax"/>
        </c:scaling>
        <c:axPos val="b"/>
        <c:title>
          <c:tx>
            <c:rich>
              <a:bodyPr/>
              <a:lstStyle/>
              <a:p>
                <a:pPr>
                  <a:defRPr lang="en-US"/>
                </a:pPr>
                <a:r>
                  <a:rPr lang="en-US" sz="1200" dirty="0"/>
                  <a:t>CATEGORY</a:t>
                </a:r>
              </a:p>
            </c:rich>
          </c:tx>
          <c:layout>
            <c:manualLayout>
              <c:xMode val="edge"/>
              <c:yMode val="edge"/>
              <c:x val="0.29787226596675886"/>
              <c:y val="0.8756816856226306"/>
            </c:manualLayout>
          </c:layout>
        </c:title>
        <c:tickLblPos val="nextTo"/>
        <c:txPr>
          <a:bodyPr/>
          <a:lstStyle/>
          <a:p>
            <a:pPr>
              <a:defRPr lang="en-US"/>
            </a:pPr>
            <a:endParaRPr lang="en-US"/>
          </a:p>
        </c:txPr>
        <c:crossAx val="59166080"/>
        <c:crosses val="autoZero"/>
        <c:auto val="1"/>
        <c:lblAlgn val="ctr"/>
        <c:lblOffset val="100"/>
      </c:catAx>
      <c:valAx>
        <c:axId val="59166080"/>
        <c:scaling>
          <c:orientation val="minMax"/>
        </c:scaling>
        <c:axPos val="l"/>
        <c:majorGridlines/>
        <c:title>
          <c:tx>
            <c:rich>
              <a:bodyPr rot="-5400000" vert="horz"/>
              <a:lstStyle/>
              <a:p>
                <a:pPr>
                  <a:defRPr lang="en-US"/>
                </a:pPr>
                <a:r>
                  <a:rPr lang="en-US" sz="1200" dirty="0"/>
                  <a:t>Time</a:t>
                </a:r>
                <a:r>
                  <a:rPr lang="en-US" sz="1200" baseline="0" dirty="0"/>
                  <a:t> ( in Hrs.)</a:t>
                </a:r>
                <a:endParaRPr lang="en-US" sz="1200" dirty="0"/>
              </a:p>
            </c:rich>
          </c:tx>
          <c:layout/>
        </c:title>
        <c:numFmt formatCode="General" sourceLinked="1"/>
        <c:tickLblPos val="nextTo"/>
        <c:txPr>
          <a:bodyPr/>
          <a:lstStyle/>
          <a:p>
            <a:pPr>
              <a:defRPr lang="en-US"/>
            </a:pPr>
            <a:endParaRPr lang="en-US"/>
          </a:p>
        </c:txPr>
        <c:crossAx val="59164160"/>
        <c:crosses val="autoZero"/>
        <c:crossBetween val="between"/>
      </c:valAx>
    </c:plotArea>
    <c:legend>
      <c:legendPos val="r"/>
      <c:layout/>
      <c:txPr>
        <a:bodyPr/>
        <a:lstStyle/>
        <a:p>
          <a:pPr>
            <a:defRPr lang="en-US"/>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clustered"/>
        <c:ser>
          <c:idx val="0"/>
          <c:order val="0"/>
          <c:tx>
            <c:strRef>
              <c:f>Sheet2!$B$1:$B$2</c:f>
              <c:strCache>
                <c:ptCount val="1"/>
                <c:pt idx="0">
                  <c:v>Smooth &amp; Fast</c:v>
                </c:pt>
              </c:strCache>
            </c:strRef>
          </c:tx>
          <c:dLbls>
            <c:dLbl>
              <c:idx val="0"/>
              <c:layout>
                <c:manualLayout>
                  <c:x val="1.6203703703703703E-2"/>
                  <c:y val="0"/>
                </c:manualLayout>
              </c:layout>
              <c:showVal val="1"/>
            </c:dLbl>
            <c:txPr>
              <a:bodyPr/>
              <a:lstStyle/>
              <a:p>
                <a:pPr>
                  <a:defRPr lang="en-US"/>
                </a:pPr>
                <a:endParaRPr lang="en-US"/>
              </a:p>
            </c:txPr>
            <c:showVal val="1"/>
          </c:dLbls>
          <c:cat>
            <c:strRef>
              <c:f>Sheet2!$A$3:$A$7</c:f>
              <c:strCache>
                <c:ptCount val="4"/>
                <c:pt idx="0">
                  <c:v>January</c:v>
                </c:pt>
                <c:pt idx="1">
                  <c:v>February</c:v>
                </c:pt>
                <c:pt idx="3">
                  <c:v>March</c:v>
                </c:pt>
              </c:strCache>
            </c:strRef>
          </c:cat>
          <c:val>
            <c:numRef>
              <c:f>Sheet2!$B$3:$B$7</c:f>
              <c:numCache>
                <c:formatCode>0.00%</c:formatCode>
                <c:ptCount val="5"/>
                <c:pt idx="0">
                  <c:v>0.61739999999999995</c:v>
                </c:pt>
                <c:pt idx="1">
                  <c:v>0.69099999999999995</c:v>
                </c:pt>
                <c:pt idx="3" formatCode="0%">
                  <c:v>0.70000000000000062</c:v>
                </c:pt>
              </c:numCache>
            </c:numRef>
          </c:val>
        </c:ser>
        <c:ser>
          <c:idx val="1"/>
          <c:order val="1"/>
          <c:tx>
            <c:strRef>
              <c:f>Sheet2!$C$1:$C$2</c:f>
              <c:strCache>
                <c:ptCount val="1"/>
                <c:pt idx="0">
                  <c:v>Average</c:v>
                </c:pt>
              </c:strCache>
            </c:strRef>
          </c:tx>
          <c:dLbls>
            <c:txPr>
              <a:bodyPr/>
              <a:lstStyle/>
              <a:p>
                <a:pPr>
                  <a:defRPr lang="en-US"/>
                </a:pPr>
                <a:endParaRPr lang="en-US"/>
              </a:p>
            </c:txPr>
            <c:showVal val="1"/>
          </c:dLbls>
          <c:cat>
            <c:strRef>
              <c:f>Sheet2!$A$3:$A$7</c:f>
              <c:strCache>
                <c:ptCount val="4"/>
                <c:pt idx="0">
                  <c:v>January</c:v>
                </c:pt>
                <c:pt idx="1">
                  <c:v>February</c:v>
                </c:pt>
                <c:pt idx="3">
                  <c:v>March</c:v>
                </c:pt>
              </c:strCache>
            </c:strRef>
          </c:cat>
          <c:val>
            <c:numRef>
              <c:f>Sheet2!$C$3:$C$7</c:f>
              <c:numCache>
                <c:formatCode>0.00%</c:formatCode>
                <c:ptCount val="5"/>
                <c:pt idx="0">
                  <c:v>0.19670000000000001</c:v>
                </c:pt>
                <c:pt idx="1">
                  <c:v>0.20319999999999999</c:v>
                </c:pt>
                <c:pt idx="3" formatCode="0%">
                  <c:v>0.21000000000000021</c:v>
                </c:pt>
              </c:numCache>
            </c:numRef>
          </c:val>
        </c:ser>
        <c:ser>
          <c:idx val="2"/>
          <c:order val="2"/>
          <c:tx>
            <c:strRef>
              <c:f>Sheet2!$D$1:$D$2</c:f>
              <c:strCache>
                <c:ptCount val="1"/>
                <c:pt idx="0">
                  <c:v>Cumbersome</c:v>
                </c:pt>
              </c:strCache>
            </c:strRef>
          </c:tx>
          <c:dLbls>
            <c:txPr>
              <a:bodyPr/>
              <a:lstStyle/>
              <a:p>
                <a:pPr>
                  <a:defRPr lang="en-US"/>
                </a:pPr>
                <a:endParaRPr lang="en-US"/>
              </a:p>
            </c:txPr>
            <c:showVal val="1"/>
          </c:dLbls>
          <c:cat>
            <c:strRef>
              <c:f>Sheet2!$A$3:$A$7</c:f>
              <c:strCache>
                <c:ptCount val="4"/>
                <c:pt idx="0">
                  <c:v>January</c:v>
                </c:pt>
                <c:pt idx="1">
                  <c:v>February</c:v>
                </c:pt>
                <c:pt idx="3">
                  <c:v>March</c:v>
                </c:pt>
              </c:strCache>
            </c:strRef>
          </c:cat>
          <c:val>
            <c:numRef>
              <c:f>Sheet2!$D$3:$D$7</c:f>
              <c:numCache>
                <c:formatCode>0%</c:formatCode>
                <c:ptCount val="5"/>
                <c:pt idx="0">
                  <c:v>3.0000000000000002E-2</c:v>
                </c:pt>
                <c:pt idx="1">
                  <c:v>1.0000000000000005E-2</c:v>
                </c:pt>
                <c:pt idx="3">
                  <c:v>1.0000000000000005E-2</c:v>
                </c:pt>
              </c:numCache>
            </c:numRef>
          </c:val>
        </c:ser>
        <c:ser>
          <c:idx val="3"/>
          <c:order val="3"/>
          <c:tx>
            <c:strRef>
              <c:f>Sheet2!$E$1:$E$2</c:f>
              <c:strCache>
                <c:ptCount val="1"/>
                <c:pt idx="0">
                  <c:v>No Answer</c:v>
                </c:pt>
              </c:strCache>
            </c:strRef>
          </c:tx>
          <c:dLbls>
            <c:txPr>
              <a:bodyPr/>
              <a:lstStyle/>
              <a:p>
                <a:pPr>
                  <a:defRPr lang="en-US"/>
                </a:pPr>
                <a:endParaRPr lang="en-US"/>
              </a:p>
            </c:txPr>
            <c:showVal val="1"/>
          </c:dLbls>
          <c:cat>
            <c:strRef>
              <c:f>Sheet2!$A$3:$A$7</c:f>
              <c:strCache>
                <c:ptCount val="4"/>
                <c:pt idx="0">
                  <c:v>January</c:v>
                </c:pt>
                <c:pt idx="1">
                  <c:v>February</c:v>
                </c:pt>
                <c:pt idx="3">
                  <c:v>March</c:v>
                </c:pt>
              </c:strCache>
            </c:strRef>
          </c:cat>
          <c:val>
            <c:numRef>
              <c:f>Sheet2!$E$3:$E$7</c:f>
              <c:numCache>
                <c:formatCode>0%</c:formatCode>
                <c:ptCount val="5"/>
                <c:pt idx="0">
                  <c:v>0.16</c:v>
                </c:pt>
                <c:pt idx="1">
                  <c:v>0.1</c:v>
                </c:pt>
                <c:pt idx="3">
                  <c:v>8.0000000000000043E-2</c:v>
                </c:pt>
              </c:numCache>
            </c:numRef>
          </c:val>
        </c:ser>
        <c:ser>
          <c:idx val="4"/>
          <c:order val="4"/>
          <c:tx>
            <c:strRef>
              <c:f>Sheet2!$F$1:$F$2</c:f>
              <c:strCache>
                <c:ptCount val="1"/>
                <c:pt idx="0">
                  <c:v>Poor</c:v>
                </c:pt>
              </c:strCache>
            </c:strRef>
          </c:tx>
          <c:dLbls>
            <c:txPr>
              <a:bodyPr/>
              <a:lstStyle/>
              <a:p>
                <a:pPr>
                  <a:defRPr lang="en-US"/>
                </a:pPr>
                <a:endParaRPr lang="en-US"/>
              </a:p>
            </c:txPr>
            <c:showVal val="1"/>
          </c:dLbls>
          <c:cat>
            <c:strRef>
              <c:f>Sheet2!$A$3:$A$7</c:f>
              <c:strCache>
                <c:ptCount val="4"/>
                <c:pt idx="0">
                  <c:v>January</c:v>
                </c:pt>
                <c:pt idx="1">
                  <c:v>February</c:v>
                </c:pt>
                <c:pt idx="3">
                  <c:v>March</c:v>
                </c:pt>
              </c:strCache>
            </c:strRef>
          </c:cat>
          <c:val>
            <c:numRef>
              <c:f>Sheet2!$F$3:$F$7</c:f>
              <c:numCache>
                <c:formatCode>0%</c:formatCode>
                <c:ptCount val="5"/>
                <c:pt idx="0" formatCode="0.00%">
                  <c:v>0</c:v>
                </c:pt>
                <c:pt idx="1">
                  <c:v>0</c:v>
                </c:pt>
                <c:pt idx="3">
                  <c:v>0</c:v>
                </c:pt>
              </c:numCache>
            </c:numRef>
          </c:val>
        </c:ser>
        <c:shape val="box"/>
        <c:axId val="59345536"/>
        <c:axId val="60031744"/>
        <c:axId val="0"/>
      </c:bar3DChart>
      <c:catAx>
        <c:axId val="59345536"/>
        <c:scaling>
          <c:orientation val="minMax"/>
        </c:scaling>
        <c:axPos val="b"/>
        <c:title>
          <c:tx>
            <c:rich>
              <a:bodyPr/>
              <a:lstStyle/>
              <a:p>
                <a:pPr>
                  <a:defRPr lang="en-US"/>
                </a:pPr>
                <a:r>
                  <a:rPr lang="en-US" dirty="0"/>
                  <a:t>MONTH</a:t>
                </a:r>
              </a:p>
            </c:rich>
          </c:tx>
          <c:layout/>
        </c:title>
        <c:tickLblPos val="nextTo"/>
        <c:txPr>
          <a:bodyPr/>
          <a:lstStyle/>
          <a:p>
            <a:pPr>
              <a:defRPr lang="en-US"/>
            </a:pPr>
            <a:endParaRPr lang="en-US"/>
          </a:p>
        </c:txPr>
        <c:crossAx val="60031744"/>
        <c:crosses val="autoZero"/>
        <c:auto val="1"/>
        <c:lblAlgn val="ctr"/>
        <c:lblOffset val="100"/>
      </c:catAx>
      <c:valAx>
        <c:axId val="60031744"/>
        <c:scaling>
          <c:orientation val="minMax"/>
        </c:scaling>
        <c:axPos val="l"/>
        <c:majorGridlines/>
        <c:title>
          <c:tx>
            <c:rich>
              <a:bodyPr rot="-5400000" vert="horz"/>
              <a:lstStyle/>
              <a:p>
                <a:pPr>
                  <a:defRPr lang="en-US"/>
                </a:pPr>
                <a:r>
                  <a:rPr lang="en-US" dirty="0"/>
                  <a:t>PERCENTAGE</a:t>
                </a:r>
              </a:p>
            </c:rich>
          </c:tx>
          <c:layout/>
        </c:title>
        <c:numFmt formatCode="0.00%" sourceLinked="1"/>
        <c:tickLblPos val="nextTo"/>
        <c:txPr>
          <a:bodyPr/>
          <a:lstStyle/>
          <a:p>
            <a:pPr>
              <a:defRPr lang="en-US"/>
            </a:pPr>
            <a:endParaRPr lang="en-US"/>
          </a:p>
        </c:txPr>
        <c:crossAx val="59345536"/>
        <c:crosses val="autoZero"/>
        <c:crossBetween val="between"/>
      </c:valAx>
    </c:plotArea>
    <c:legend>
      <c:legendPos val="r"/>
      <c:layout>
        <c:manualLayout>
          <c:xMode val="edge"/>
          <c:yMode val="edge"/>
          <c:x val="0.8085427602799603"/>
          <c:y val="0.26731484651375098"/>
          <c:w val="0.17756835083114803"/>
          <c:h val="0.45764083837346431"/>
        </c:manualLayout>
      </c:layout>
      <c:txPr>
        <a:bodyPr/>
        <a:lstStyle/>
        <a:p>
          <a:pPr>
            <a:defRPr lang="en-US" sz="1050"/>
          </a:pPr>
          <a:endParaRPr lang="en-US"/>
        </a:p>
      </c:txP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140F770-2591-4FB2-8CE9-A6AAED0B7A83}" type="datetimeFigureOut">
              <a:rPr lang="en-US" smtClean="0"/>
              <a:pPr/>
              <a:t>4/27/2011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B37EB9A-44ED-4588-AAA7-2CADF5D797C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40F770-2591-4FB2-8CE9-A6AAED0B7A83}" type="datetimeFigureOut">
              <a:rPr lang="en-US" smtClean="0"/>
              <a:pPr/>
              <a:t>4/27/2011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7EB9A-44ED-4588-AAA7-2CADF5D797C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B37EB9A-44ED-4588-AAA7-2CADF5D797C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40F770-2591-4FB2-8CE9-A6AAED0B7A83}" type="datetimeFigureOut">
              <a:rPr lang="en-US" smtClean="0"/>
              <a:pPr/>
              <a:t>4/27/2011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140F770-2591-4FB2-8CE9-A6AAED0B7A83}" type="datetimeFigureOut">
              <a:rPr lang="en-US" smtClean="0"/>
              <a:pPr/>
              <a:t>4/27/2011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3B37EB9A-44ED-4588-AAA7-2CADF5D797C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D140F770-2591-4FB2-8CE9-A6AAED0B7A83}" type="datetimeFigureOut">
              <a:rPr lang="en-US" smtClean="0"/>
              <a:pPr/>
              <a:t>4/27/2011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B37EB9A-44ED-4588-AAA7-2CADF5D797C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140F770-2591-4FB2-8CE9-A6AAED0B7A83}" type="datetimeFigureOut">
              <a:rPr lang="en-US" smtClean="0"/>
              <a:pPr/>
              <a:t>4/27/2011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7EB9A-44ED-4588-AAA7-2CADF5D797C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140F770-2591-4FB2-8CE9-A6AAED0B7A83}" type="datetimeFigureOut">
              <a:rPr lang="en-US" smtClean="0"/>
              <a:pPr/>
              <a:t>4/27/2011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B37EB9A-44ED-4588-AAA7-2CADF5D797C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140F770-2591-4FB2-8CE9-A6AAED0B7A83}" type="datetimeFigureOut">
              <a:rPr lang="en-US" smtClean="0"/>
              <a:pPr/>
              <a:t>4/27/2011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3B37EB9A-44ED-4588-AAA7-2CADF5D797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140F770-2591-4FB2-8CE9-A6AAED0B7A83}" type="datetimeFigureOut">
              <a:rPr lang="en-US" smtClean="0"/>
              <a:pPr/>
              <a:t>4/27/2011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B37EB9A-44ED-4588-AAA7-2CADF5D797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B37EB9A-44ED-4588-AAA7-2CADF5D797C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140F770-2591-4FB2-8CE9-A6AAED0B7A83}" type="datetimeFigureOut">
              <a:rPr lang="en-US" smtClean="0"/>
              <a:pPr/>
              <a:t>4/27/2011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B37EB9A-44ED-4588-AAA7-2CADF5D797C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140F770-2591-4FB2-8CE9-A6AAED0B7A83}" type="datetimeFigureOut">
              <a:rPr lang="en-US" smtClean="0"/>
              <a:pPr/>
              <a:t>4/27/2011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140F770-2591-4FB2-8CE9-A6AAED0B7A83}" type="datetimeFigureOut">
              <a:rPr lang="en-US" smtClean="0"/>
              <a:pPr/>
              <a:t>4/27/2011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B37EB9A-44ED-4588-AAA7-2CADF5D797C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Shweta Singh</a:t>
            </a:r>
          </a:p>
          <a:p>
            <a:r>
              <a:rPr lang="en-US" dirty="0" smtClean="0"/>
              <a:t>IIHMR</a:t>
            </a:r>
            <a:endParaRPr lang="en-US" dirty="0"/>
          </a:p>
        </p:txBody>
      </p:sp>
      <p:sp>
        <p:nvSpPr>
          <p:cNvPr id="2" name="Title 1"/>
          <p:cNvSpPr>
            <a:spLocks noGrp="1"/>
          </p:cNvSpPr>
          <p:nvPr>
            <p:ph type="ctrTitle"/>
          </p:nvPr>
        </p:nvSpPr>
        <p:spPr/>
        <p:txBody>
          <a:bodyPr/>
          <a:lstStyle/>
          <a:p>
            <a:r>
              <a:rPr lang="en-US" dirty="0" smtClean="0"/>
              <a:t>Discharge Process Analysis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a:t>
            </a:r>
          </a:p>
        </p:txBody>
      </p:sp>
      <p:sp>
        <p:nvSpPr>
          <p:cNvPr id="3" name="Content Placeholder 2"/>
          <p:cNvSpPr>
            <a:spLocks noGrp="1"/>
          </p:cNvSpPr>
          <p:nvPr>
            <p:ph sz="quarter" idx="1"/>
          </p:nvPr>
        </p:nvSpPr>
        <p:spPr>
          <a:xfrm>
            <a:off x="457200" y="1295400"/>
            <a:ext cx="8229600" cy="5562600"/>
          </a:xfrm>
        </p:spPr>
        <p:txBody>
          <a:bodyPr>
            <a:normAutofit fontScale="25000" lnSpcReduction="20000"/>
          </a:bodyPr>
          <a:lstStyle/>
          <a:p>
            <a:pPr>
              <a:buNone/>
            </a:pPr>
            <a:r>
              <a:rPr lang="en-US" b="1" dirty="0"/>
              <a:t> </a:t>
            </a:r>
            <a:endParaRPr lang="en-US" dirty="0"/>
          </a:p>
          <a:p>
            <a:pPr lvl="0">
              <a:buNone/>
            </a:pPr>
            <a:r>
              <a:rPr lang="en-US" sz="6400" dirty="0" smtClean="0">
                <a:latin typeface="Arial" pitchFamily="34" charset="0"/>
                <a:cs typeface="Arial" pitchFamily="34" charset="0"/>
              </a:rPr>
              <a:t>1.Medical </a:t>
            </a:r>
            <a:r>
              <a:rPr lang="en-US" sz="6400" dirty="0">
                <a:latin typeface="Arial" pitchFamily="34" charset="0"/>
                <a:cs typeface="Arial" pitchFamily="34" charset="0"/>
              </a:rPr>
              <a:t>dictionary in computer of the typing staff to avoid </a:t>
            </a:r>
            <a:r>
              <a:rPr lang="en-US" sz="6400" dirty="0" smtClean="0">
                <a:latin typeface="Arial" pitchFamily="34" charset="0"/>
                <a:cs typeface="Arial" pitchFamily="34" charset="0"/>
              </a:rPr>
              <a:t>errors</a:t>
            </a:r>
          </a:p>
          <a:p>
            <a:pPr lvl="0">
              <a:buNone/>
            </a:pPr>
            <a:endParaRPr lang="en-US" sz="6400" dirty="0">
              <a:latin typeface="Arial" pitchFamily="34" charset="0"/>
              <a:cs typeface="Arial" pitchFamily="34" charset="0"/>
            </a:endParaRPr>
          </a:p>
          <a:p>
            <a:pPr lvl="0">
              <a:buNone/>
            </a:pPr>
            <a:r>
              <a:rPr lang="en-US" sz="6400" dirty="0" smtClean="0">
                <a:latin typeface="Arial" pitchFamily="34" charset="0"/>
                <a:cs typeface="Arial" pitchFamily="34" charset="0"/>
              </a:rPr>
              <a:t>2.Final </a:t>
            </a:r>
            <a:r>
              <a:rPr lang="en-US" sz="6400" dirty="0">
                <a:latin typeface="Arial" pitchFamily="34" charset="0"/>
                <a:cs typeface="Arial" pitchFamily="34" charset="0"/>
              </a:rPr>
              <a:t>orders to be taken from Consultant  in Evening rounds or over the phone</a:t>
            </a:r>
          </a:p>
          <a:p>
            <a:pPr lvl="0"/>
            <a:r>
              <a:rPr lang="en-US" sz="6400" dirty="0">
                <a:latin typeface="Arial" pitchFamily="34" charset="0"/>
                <a:cs typeface="Arial" pitchFamily="34" charset="0"/>
              </a:rPr>
              <a:t>Investigations</a:t>
            </a:r>
          </a:p>
          <a:p>
            <a:pPr lvl="0"/>
            <a:r>
              <a:rPr lang="en-US" sz="6400" dirty="0">
                <a:latin typeface="Arial" pitchFamily="34" charset="0"/>
                <a:cs typeface="Arial" pitchFamily="34" charset="0"/>
              </a:rPr>
              <a:t>Cross referrals</a:t>
            </a:r>
          </a:p>
          <a:p>
            <a:pPr lvl="0"/>
            <a:r>
              <a:rPr lang="en-US" sz="6400" dirty="0" smtClean="0">
                <a:latin typeface="Arial" pitchFamily="34" charset="0"/>
                <a:cs typeface="Arial" pitchFamily="34" charset="0"/>
              </a:rPr>
              <a:t>Medications</a:t>
            </a:r>
          </a:p>
          <a:p>
            <a:pPr lvl="0">
              <a:buNone/>
            </a:pPr>
            <a:endParaRPr lang="en-US" sz="6400" dirty="0">
              <a:latin typeface="Arial" pitchFamily="34" charset="0"/>
              <a:cs typeface="Arial" pitchFamily="34" charset="0"/>
            </a:endParaRPr>
          </a:p>
          <a:p>
            <a:pPr lvl="0">
              <a:buNone/>
            </a:pPr>
            <a:r>
              <a:rPr lang="en-US" sz="6400" dirty="0" smtClean="0">
                <a:latin typeface="Arial" pitchFamily="34" charset="0"/>
                <a:cs typeface="Arial" pitchFamily="34" charset="0"/>
              </a:rPr>
              <a:t>3.Shifts </a:t>
            </a:r>
            <a:r>
              <a:rPr lang="en-US" sz="6400" dirty="0">
                <a:latin typeface="Arial" pitchFamily="34" charset="0"/>
                <a:cs typeface="Arial" pitchFamily="34" charset="0"/>
              </a:rPr>
              <a:t>for typing staff (7AM to 3 PM,10 AM to </a:t>
            </a:r>
            <a:r>
              <a:rPr lang="en-US" sz="6400" dirty="0" smtClean="0">
                <a:latin typeface="Arial" pitchFamily="34" charset="0"/>
                <a:cs typeface="Arial" pitchFamily="34" charset="0"/>
              </a:rPr>
              <a:t>6PM) and Lunch </a:t>
            </a:r>
            <a:r>
              <a:rPr lang="en-US" sz="6400" dirty="0">
                <a:latin typeface="Arial" pitchFamily="34" charset="0"/>
                <a:cs typeface="Arial" pitchFamily="34" charset="0"/>
              </a:rPr>
              <a:t>timings for the typing staff to be divided</a:t>
            </a:r>
            <a:r>
              <a:rPr lang="en-US" sz="6400" dirty="0" smtClean="0">
                <a:latin typeface="Arial" pitchFamily="34" charset="0"/>
                <a:cs typeface="Arial" pitchFamily="34" charset="0"/>
              </a:rPr>
              <a:t>.</a:t>
            </a:r>
          </a:p>
          <a:p>
            <a:pPr lvl="0">
              <a:buNone/>
            </a:pPr>
            <a:endParaRPr lang="en-US" sz="6400" dirty="0">
              <a:latin typeface="Arial" pitchFamily="34" charset="0"/>
              <a:cs typeface="Arial" pitchFamily="34" charset="0"/>
            </a:endParaRPr>
          </a:p>
          <a:p>
            <a:pPr lvl="0">
              <a:buNone/>
            </a:pPr>
            <a:r>
              <a:rPr lang="en-US" sz="6400" dirty="0">
                <a:latin typeface="Arial" pitchFamily="34" charset="0"/>
                <a:cs typeface="Arial" pitchFamily="34" charset="0"/>
              </a:rPr>
              <a:t>4</a:t>
            </a:r>
            <a:r>
              <a:rPr lang="en-US" sz="6400" dirty="0" smtClean="0">
                <a:latin typeface="Arial" pitchFamily="34" charset="0"/>
                <a:cs typeface="Arial" pitchFamily="34" charset="0"/>
              </a:rPr>
              <a:t>. </a:t>
            </a:r>
            <a:r>
              <a:rPr lang="en-US" sz="6400" dirty="0">
                <a:latin typeface="Arial" pitchFamily="34" charset="0"/>
                <a:cs typeface="Arial" pitchFamily="34" charset="0"/>
              </a:rPr>
              <a:t>Night Resident makes discharge summary after initiating final </a:t>
            </a:r>
            <a:r>
              <a:rPr lang="en-US" sz="6400" dirty="0" smtClean="0">
                <a:latin typeface="Arial" pitchFamily="34" charset="0"/>
                <a:cs typeface="Arial" pitchFamily="34" charset="0"/>
              </a:rPr>
              <a:t>orders</a:t>
            </a:r>
          </a:p>
          <a:p>
            <a:pPr lvl="0">
              <a:buNone/>
            </a:pPr>
            <a:endParaRPr lang="en-US" sz="6400" dirty="0">
              <a:latin typeface="Arial" pitchFamily="34" charset="0"/>
              <a:cs typeface="Arial" pitchFamily="34" charset="0"/>
            </a:endParaRPr>
          </a:p>
          <a:p>
            <a:pPr lvl="0">
              <a:buNone/>
            </a:pPr>
            <a:r>
              <a:rPr lang="en-US" sz="6400" dirty="0">
                <a:latin typeface="Arial" pitchFamily="34" charset="0"/>
                <a:cs typeface="Arial" pitchFamily="34" charset="0"/>
              </a:rPr>
              <a:t>5</a:t>
            </a:r>
            <a:r>
              <a:rPr lang="en-US" sz="6400" dirty="0" smtClean="0">
                <a:latin typeface="Arial" pitchFamily="34" charset="0"/>
                <a:cs typeface="Arial" pitchFamily="34" charset="0"/>
              </a:rPr>
              <a:t>.Junior </a:t>
            </a:r>
            <a:r>
              <a:rPr lang="en-US" sz="6400" dirty="0">
                <a:latin typeface="Arial" pitchFamily="34" charset="0"/>
                <a:cs typeface="Arial" pitchFamily="34" charset="0"/>
              </a:rPr>
              <a:t>Resident calls Consultant to check/correct the summaries. </a:t>
            </a:r>
            <a:endParaRPr lang="en-US" sz="6400" dirty="0" smtClean="0">
              <a:latin typeface="Arial" pitchFamily="34" charset="0"/>
              <a:cs typeface="Arial" pitchFamily="34" charset="0"/>
            </a:endParaRPr>
          </a:p>
          <a:p>
            <a:pPr lvl="0">
              <a:buNone/>
            </a:pPr>
            <a:endParaRPr lang="en-US" sz="6400" dirty="0">
              <a:latin typeface="Arial" pitchFamily="34" charset="0"/>
              <a:cs typeface="Arial" pitchFamily="34" charset="0"/>
            </a:endParaRPr>
          </a:p>
          <a:p>
            <a:pPr lvl="0">
              <a:buNone/>
            </a:pPr>
            <a:r>
              <a:rPr lang="en-US" sz="6400" dirty="0">
                <a:latin typeface="Arial" pitchFamily="34" charset="0"/>
                <a:cs typeface="Arial" pitchFamily="34" charset="0"/>
              </a:rPr>
              <a:t>6</a:t>
            </a:r>
            <a:r>
              <a:rPr lang="en-US" sz="6400" dirty="0" smtClean="0">
                <a:latin typeface="Arial" pitchFamily="34" charset="0"/>
                <a:cs typeface="Arial" pitchFamily="34" charset="0"/>
              </a:rPr>
              <a:t>.Shift </a:t>
            </a:r>
            <a:r>
              <a:rPr lang="en-US" sz="6400" dirty="0">
                <a:latin typeface="Arial" pitchFamily="34" charset="0"/>
                <a:cs typeface="Arial" pitchFamily="34" charset="0"/>
              </a:rPr>
              <a:t>In charge to complete patient discharge file</a:t>
            </a:r>
          </a:p>
          <a:p>
            <a:r>
              <a:rPr lang="en-US" sz="6400" dirty="0" smtClean="0">
                <a:latin typeface="Arial" pitchFamily="34" charset="0"/>
                <a:cs typeface="Arial" pitchFamily="34" charset="0"/>
              </a:rPr>
              <a:t>Assigned </a:t>
            </a:r>
            <a:r>
              <a:rPr lang="en-US" sz="6400" dirty="0">
                <a:latin typeface="Arial" pitchFamily="34" charset="0"/>
                <a:cs typeface="Arial" pitchFamily="34" charset="0"/>
              </a:rPr>
              <a:t>Nurse completes Pharmacy Returns</a:t>
            </a:r>
          </a:p>
          <a:p>
            <a:pPr lvl="0"/>
            <a:r>
              <a:rPr lang="en-US" sz="6400" dirty="0">
                <a:latin typeface="Arial" pitchFamily="34" charset="0"/>
                <a:cs typeface="Arial" pitchFamily="34" charset="0"/>
              </a:rPr>
              <a:t>Assigned Nurse - Early morning pending investigations to be </a:t>
            </a:r>
            <a:r>
              <a:rPr lang="en-US" sz="6400" dirty="0" smtClean="0">
                <a:latin typeface="Arial" pitchFamily="34" charset="0"/>
                <a:cs typeface="Arial" pitchFamily="34" charset="0"/>
              </a:rPr>
              <a:t>completed</a:t>
            </a:r>
          </a:p>
          <a:p>
            <a:pPr lvl="0">
              <a:buNone/>
            </a:pPr>
            <a:endParaRPr lang="en-US" sz="6400" dirty="0" smtClean="0">
              <a:latin typeface="Arial" pitchFamily="34" charset="0"/>
              <a:cs typeface="Arial" pitchFamily="34" charset="0"/>
            </a:endParaRPr>
          </a:p>
          <a:p>
            <a:pPr>
              <a:buNone/>
            </a:pPr>
            <a:r>
              <a:rPr lang="en-US" sz="6400" dirty="0" smtClean="0">
                <a:latin typeface="Arial" pitchFamily="34" charset="0"/>
                <a:cs typeface="Arial" pitchFamily="34" charset="0"/>
              </a:rPr>
              <a:t>7. Morning shift Assigned Nurse to send Final billing by 9 am</a:t>
            </a:r>
          </a:p>
          <a:p>
            <a:pPr lvl="0">
              <a:buNone/>
            </a:pPr>
            <a:endParaRPr lang="en-US" sz="6400" dirty="0">
              <a:latin typeface="Arial" pitchFamily="34" charset="0"/>
              <a:cs typeface="Arial" pitchFamily="34" charset="0"/>
            </a:endParaRPr>
          </a:p>
          <a:p>
            <a:pPr>
              <a:buNone/>
            </a:pPr>
            <a:r>
              <a:rPr lang="en-US" sz="6400" dirty="0">
                <a:latin typeface="Arial" pitchFamily="34" charset="0"/>
                <a:cs typeface="Arial" pitchFamily="34" charset="0"/>
              </a:rPr>
              <a:t> </a:t>
            </a:r>
          </a:p>
          <a:p>
            <a:pPr lvl="0"/>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sz="quarter" idx="1"/>
          </p:nvPr>
        </p:nvSpPr>
        <p:spPr>
          <a:xfrm>
            <a:off x="457200" y="1371600"/>
            <a:ext cx="8229600" cy="5029200"/>
          </a:xfrm>
        </p:spPr>
        <p:txBody>
          <a:bodyPr>
            <a:noAutofit/>
          </a:bodyPr>
          <a:lstStyle/>
          <a:p>
            <a:pPr marL="514350" indent="-514350" algn="just">
              <a:buNone/>
            </a:pPr>
            <a:endParaRPr lang="en-US" sz="1600" dirty="0" smtClean="0">
              <a:latin typeface="Arial" pitchFamily="34" charset="0"/>
              <a:cs typeface="Arial" pitchFamily="34" charset="0"/>
            </a:endParaRPr>
          </a:p>
          <a:p>
            <a:pPr algn="just">
              <a:buNone/>
            </a:pPr>
            <a:r>
              <a:rPr lang="en-US" sz="1600" dirty="0">
                <a:latin typeface="Arial" pitchFamily="34" charset="0"/>
                <a:cs typeface="Arial" pitchFamily="34" charset="0"/>
              </a:rPr>
              <a:t>8</a:t>
            </a:r>
            <a:r>
              <a:rPr lang="en-US" sz="1600" dirty="0" smtClean="0">
                <a:latin typeface="Arial" pitchFamily="34" charset="0"/>
                <a:cs typeface="Arial" pitchFamily="34" charset="0"/>
              </a:rPr>
              <a:t>. Morning Resident to ensure all orders are complete &amp; reports received before rounds</a:t>
            </a:r>
          </a:p>
          <a:p>
            <a:pPr algn="just">
              <a:buNone/>
            </a:pPr>
            <a:r>
              <a:rPr lang="en-US" sz="1600" dirty="0" smtClean="0">
                <a:latin typeface="Arial" pitchFamily="34" charset="0"/>
                <a:cs typeface="Arial" pitchFamily="34" charset="0"/>
              </a:rPr>
              <a:t>9.. Consultant Rounds &amp; signing of discharge summary on time in the morning.</a:t>
            </a:r>
          </a:p>
          <a:p>
            <a:pPr algn="just">
              <a:buNone/>
            </a:pPr>
            <a:r>
              <a:rPr lang="en-US" sz="1600" dirty="0" smtClean="0">
                <a:latin typeface="Arial" pitchFamily="34" charset="0"/>
                <a:cs typeface="Arial" pitchFamily="34" charset="0"/>
              </a:rPr>
              <a:t>10. Time monitoring for each discharge summary typing/preparation in Computer Department.</a:t>
            </a:r>
          </a:p>
          <a:p>
            <a:pPr algn="just">
              <a:buNone/>
            </a:pPr>
            <a:r>
              <a:rPr lang="en-US" sz="1600" dirty="0" smtClean="0">
                <a:latin typeface="Arial" pitchFamily="34" charset="0"/>
                <a:cs typeface="Arial" pitchFamily="34" charset="0"/>
              </a:rPr>
              <a:t>11. Typing staff to be advised to recheck for any queries with RMO before printing.</a:t>
            </a:r>
          </a:p>
          <a:p>
            <a:pPr algn="just">
              <a:buNone/>
            </a:pPr>
            <a:r>
              <a:rPr lang="en-US" sz="1600" dirty="0" smtClean="0">
                <a:latin typeface="Arial" pitchFamily="34" charset="0"/>
                <a:cs typeface="Arial" pitchFamily="34" charset="0"/>
              </a:rPr>
              <a:t>12. No rough drafts to be given for discharge summaries, after the consultant checks only the final draft is printed (paper wastage reduced)</a:t>
            </a:r>
          </a:p>
          <a:p>
            <a:pPr algn="just">
              <a:buNone/>
            </a:pPr>
            <a:r>
              <a:rPr lang="en-US" sz="1600" dirty="0" smtClean="0">
                <a:latin typeface="Arial" pitchFamily="34" charset="0"/>
                <a:cs typeface="Arial" pitchFamily="34" charset="0"/>
              </a:rPr>
              <a:t>13. Discharges after 12pm should be charged for full day, this is to ensure that consultants finish their rounds before 12pm and help in timely discharges.</a:t>
            </a:r>
          </a:p>
          <a:p>
            <a:pPr algn="just">
              <a:buNone/>
            </a:pPr>
            <a:r>
              <a:rPr lang="en-US" sz="1600" dirty="0" smtClean="0">
                <a:latin typeface="Arial" pitchFamily="34" charset="0"/>
                <a:cs typeface="Arial" pitchFamily="34" charset="0"/>
              </a:rPr>
              <a:t>14. Rounds must be performed on a schedule that supports discharge appointments</a:t>
            </a:r>
          </a:p>
          <a:p>
            <a:pPr algn="just">
              <a:buNone/>
            </a:pPr>
            <a:r>
              <a:rPr lang="en-US" sz="1600" dirty="0" smtClean="0">
                <a:latin typeface="Arial" pitchFamily="34" charset="0"/>
                <a:cs typeface="Arial" pitchFamily="34" charset="0"/>
              </a:rPr>
              <a:t>15. Every discharge must have a written discharge plan that is comprehensive in scope and that addresses medications, therapies, dietary and other lifestyle modifications, follow-up care, patient education, and instructions about what to do if the condition worsens. This comprehensive discharge plan should be completed before the patient leaves the hospital</a:t>
            </a:r>
            <a:r>
              <a:rPr lang="en-US" sz="1800" dirty="0" smtClean="0">
                <a:latin typeface="Arial" pitchFamily="34" charset="0"/>
                <a:cs typeface="Arial" pitchFamily="34" charset="0"/>
              </a:rPr>
              <a:t>.</a:t>
            </a:r>
          </a:p>
          <a:p>
            <a:pPr algn="just">
              <a:buNone/>
            </a:pPr>
            <a:r>
              <a:rPr lang="en-US" sz="1600" dirty="0" smtClean="0">
                <a:latin typeface="Arial" pitchFamily="34" charset="0"/>
                <a:cs typeface="Arial" pitchFamily="34" charset="0"/>
              </a:rPr>
              <a:t>16.Discharge summary collected the next day after 12pm.(OPD card discharges)</a:t>
            </a:r>
          </a:p>
          <a:p>
            <a:pPr algn="just">
              <a:buNone/>
            </a:pPr>
            <a:r>
              <a:rPr lang="en-US" sz="1600" dirty="0" smtClean="0">
                <a:latin typeface="Arial" pitchFamily="34" charset="0"/>
                <a:cs typeface="Arial" pitchFamily="34" charset="0"/>
              </a:rPr>
              <a:t> </a:t>
            </a:r>
          </a:p>
          <a:p>
            <a:pPr algn="just">
              <a:buNone/>
            </a:pPr>
            <a:r>
              <a:rPr lang="en-US" sz="1800" dirty="0" smtClean="0"/>
              <a:t> </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ctr">
              <a:buNone/>
            </a:pPr>
            <a:endParaRPr lang="en-US" sz="6000" dirty="0" smtClean="0">
              <a:latin typeface="Arial" pitchFamily="34" charset="0"/>
              <a:cs typeface="Arial" pitchFamily="34" charset="0"/>
            </a:endParaRPr>
          </a:p>
          <a:p>
            <a:pPr algn="ctr">
              <a:buNone/>
            </a:pPr>
            <a:r>
              <a:rPr lang="en-US" sz="6000" dirty="0" smtClean="0">
                <a:latin typeface="Arial" pitchFamily="34" charset="0"/>
                <a:cs typeface="Arial" pitchFamily="34" charset="0"/>
              </a:rPr>
              <a:t>Thank you</a:t>
            </a:r>
            <a:endParaRPr lang="en-US" sz="60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Reflection from </a:t>
            </a:r>
            <a:r>
              <a:rPr lang="en-US" dirty="0" smtClean="0"/>
              <a:t>Internship</a:t>
            </a:r>
            <a:endParaRPr lang="en-US" dirty="0"/>
          </a:p>
        </p:txBody>
      </p:sp>
      <p:sp>
        <p:nvSpPr>
          <p:cNvPr id="3" name="Content Placeholder 2"/>
          <p:cNvSpPr>
            <a:spLocks noGrp="1"/>
          </p:cNvSpPr>
          <p:nvPr>
            <p:ph sz="quarter" idx="1"/>
          </p:nvPr>
        </p:nvSpPr>
        <p:spPr>
          <a:xfrm>
            <a:off x="304800" y="1371600"/>
            <a:ext cx="8382000" cy="5257800"/>
          </a:xfrm>
        </p:spPr>
        <p:txBody>
          <a:bodyPr>
            <a:normAutofit fontScale="55000" lnSpcReduction="20000"/>
          </a:bodyPr>
          <a:lstStyle/>
          <a:p>
            <a:pPr lvl="0"/>
            <a:r>
              <a:rPr lang="en-US" dirty="0">
                <a:latin typeface="Arial" pitchFamily="34" charset="0"/>
                <a:cs typeface="Arial" pitchFamily="34" charset="0"/>
              </a:rPr>
              <a:t>Effective discharge management is when both individual and staff are satisfied knowing that adequate plans have been made for discharge, with the outcome of the individual’s discharge taking place without unforeseen difficulties</a:t>
            </a:r>
            <a:r>
              <a:rPr lang="en-US" dirty="0" smtClean="0">
                <a:latin typeface="Arial" pitchFamily="34" charset="0"/>
                <a:cs typeface="Arial" pitchFamily="34" charset="0"/>
              </a:rPr>
              <a:t>.</a:t>
            </a:r>
            <a:endParaRPr lang="en-US" dirty="0">
              <a:latin typeface="Arial" pitchFamily="34" charset="0"/>
              <a:cs typeface="Arial" pitchFamily="34" charset="0"/>
            </a:endParaRPr>
          </a:p>
          <a:p>
            <a:pPr lvl="0"/>
            <a:r>
              <a:rPr lang="en-US" dirty="0">
                <a:latin typeface="Arial" pitchFamily="34" charset="0"/>
                <a:cs typeface="Arial" pitchFamily="34" charset="0"/>
              </a:rPr>
              <a:t>Learning about Improving balance between bed supply and demand during peak demand hours</a:t>
            </a:r>
          </a:p>
          <a:p>
            <a:pPr lvl="0"/>
            <a:r>
              <a:rPr lang="en-US" dirty="0">
                <a:latin typeface="Arial" pitchFamily="34" charset="0"/>
                <a:cs typeface="Arial" pitchFamily="34" charset="0"/>
              </a:rPr>
              <a:t>Man power </a:t>
            </a:r>
            <a:r>
              <a:rPr lang="en-US" dirty="0" smtClean="0">
                <a:latin typeface="Arial" pitchFamily="34" charset="0"/>
                <a:cs typeface="Arial" pitchFamily="34" charset="0"/>
              </a:rPr>
              <a:t>management</a:t>
            </a:r>
          </a:p>
          <a:p>
            <a:pPr lvl="0"/>
            <a:r>
              <a:rPr lang="en-US" dirty="0" smtClean="0">
                <a:latin typeface="Arial" pitchFamily="34" charset="0"/>
                <a:cs typeface="Arial" pitchFamily="34" charset="0"/>
              </a:rPr>
              <a:t>Improvement of patient services.</a:t>
            </a:r>
            <a:endParaRPr lang="en-US" dirty="0">
              <a:latin typeface="Arial" pitchFamily="34" charset="0"/>
              <a:cs typeface="Arial" pitchFamily="34" charset="0"/>
            </a:endParaRPr>
          </a:p>
          <a:p>
            <a:pPr lvl="0"/>
            <a:r>
              <a:rPr lang="en-US" dirty="0">
                <a:latin typeface="Arial" pitchFamily="34" charset="0"/>
                <a:cs typeface="Arial" pitchFamily="34" charset="0"/>
              </a:rPr>
              <a:t>Coordination between different departments (nursing, typing &amp; Housekeeping etc.)</a:t>
            </a:r>
          </a:p>
          <a:p>
            <a:pPr lvl="0"/>
            <a:r>
              <a:rPr lang="en-US" dirty="0" smtClean="0">
                <a:latin typeface="Arial" pitchFamily="34" charset="0"/>
                <a:cs typeface="Arial" pitchFamily="34" charset="0"/>
              </a:rPr>
              <a:t>Bio Medical Waste Management</a:t>
            </a:r>
            <a:endParaRPr lang="en-US" dirty="0">
              <a:latin typeface="Arial" pitchFamily="34" charset="0"/>
              <a:cs typeface="Arial" pitchFamily="34" charset="0"/>
            </a:endParaRPr>
          </a:p>
          <a:p>
            <a:pPr lvl="0"/>
            <a:r>
              <a:rPr lang="en-US" dirty="0">
                <a:latin typeface="Arial" pitchFamily="34" charset="0"/>
                <a:cs typeface="Arial" pitchFamily="34" charset="0"/>
              </a:rPr>
              <a:t>Analysis of </a:t>
            </a:r>
            <a:r>
              <a:rPr lang="en-US" dirty="0" smtClean="0">
                <a:latin typeface="Arial" pitchFamily="34" charset="0"/>
                <a:cs typeface="Arial" pitchFamily="34" charset="0"/>
              </a:rPr>
              <a:t>the IPD </a:t>
            </a:r>
            <a:r>
              <a:rPr lang="en-US" dirty="0">
                <a:latin typeface="Arial" pitchFamily="34" charset="0"/>
                <a:cs typeface="Arial" pitchFamily="34" charset="0"/>
              </a:rPr>
              <a:t>feedback forms &amp; communicating the results to the respective departments.</a:t>
            </a:r>
          </a:p>
          <a:p>
            <a:pPr lvl="0"/>
            <a:r>
              <a:rPr lang="en-US" dirty="0">
                <a:latin typeface="Arial" pitchFamily="34" charset="0"/>
                <a:cs typeface="Arial" pitchFamily="34" charset="0"/>
              </a:rPr>
              <a:t>To streamline the Discharge process of hospitals through customer focus and optimum utilization of the resources. </a:t>
            </a:r>
          </a:p>
          <a:p>
            <a:pPr lvl="0"/>
            <a:r>
              <a:rPr lang="en-US" dirty="0" smtClean="0">
                <a:latin typeface="Arial" pitchFamily="34" charset="0"/>
                <a:cs typeface="Arial" pitchFamily="34" charset="0"/>
              </a:rPr>
              <a:t>Patient ’s </a:t>
            </a:r>
            <a:r>
              <a:rPr lang="en-US" dirty="0">
                <a:latin typeface="Arial" pitchFamily="34" charset="0"/>
                <a:cs typeface="Arial" pitchFamily="34" charset="0"/>
              </a:rPr>
              <a:t>satisfaction is </a:t>
            </a:r>
            <a:r>
              <a:rPr lang="en-US" dirty="0" smtClean="0">
                <a:latin typeface="Arial" pitchFamily="34" charset="0"/>
                <a:cs typeface="Arial" pitchFamily="34" charset="0"/>
              </a:rPr>
              <a:t>a v. important </a:t>
            </a:r>
            <a:r>
              <a:rPr lang="en-US" dirty="0">
                <a:latin typeface="Arial" pitchFamily="34" charset="0"/>
                <a:cs typeface="Arial" pitchFamily="34" charset="0"/>
              </a:rPr>
              <a:t>factor. </a:t>
            </a:r>
            <a:r>
              <a:rPr lang="en-US" dirty="0" smtClean="0">
                <a:latin typeface="Arial" pitchFamily="34" charset="0"/>
                <a:cs typeface="Arial" pitchFamily="34" charset="0"/>
              </a:rPr>
              <a:t>Effective </a:t>
            </a:r>
            <a:r>
              <a:rPr lang="en-US" dirty="0">
                <a:latin typeface="Arial" pitchFamily="34" charset="0"/>
                <a:cs typeface="Arial" pitchFamily="34" charset="0"/>
              </a:rPr>
              <a:t>method has to be adopted to ensure </a:t>
            </a:r>
            <a:r>
              <a:rPr lang="en-US" dirty="0" smtClean="0">
                <a:latin typeface="Arial" pitchFamily="34" charset="0"/>
                <a:cs typeface="Arial" pitchFamily="34" charset="0"/>
              </a:rPr>
              <a:t>patient’s </a:t>
            </a:r>
            <a:r>
              <a:rPr lang="en-US" dirty="0">
                <a:latin typeface="Arial" pitchFamily="34" charset="0"/>
                <a:cs typeface="Arial" pitchFamily="34" charset="0"/>
              </a:rPr>
              <a:t>satisfaction. </a:t>
            </a:r>
          </a:p>
          <a:p>
            <a:pPr lvl="0"/>
            <a:r>
              <a:rPr lang="en-US" dirty="0">
                <a:latin typeface="Arial" pitchFamily="34" charset="0"/>
                <a:cs typeface="Arial" pitchFamily="34" charset="0"/>
              </a:rPr>
              <a:t>Patient education must occur throughout the hospitalization, not only at the time of discharge.</a:t>
            </a:r>
          </a:p>
          <a:p>
            <a:pPr lvl="0"/>
            <a:r>
              <a:rPr lang="en-US" dirty="0">
                <a:latin typeface="Arial" pitchFamily="34" charset="0"/>
                <a:cs typeface="Arial" pitchFamily="34" charset="0"/>
              </a:rPr>
              <a:t>Information should be captured throughout the hospital stay, not only at the time of (or after) discharge.</a:t>
            </a:r>
          </a:p>
          <a:p>
            <a:pPr lvl="0"/>
            <a:r>
              <a:rPr lang="en-US" dirty="0">
                <a:latin typeface="Arial" pitchFamily="34" charset="0"/>
                <a:cs typeface="Arial" pitchFamily="34" charset="0"/>
              </a:rPr>
              <a:t>Waiting until the discharge order is written before beginning the discharge process is likely to increase the risk of errors.</a:t>
            </a:r>
          </a:p>
          <a:p>
            <a:pPr lvl="0"/>
            <a:r>
              <a:rPr lang="en-US" dirty="0">
                <a:latin typeface="Arial" pitchFamily="34" charset="0"/>
                <a:cs typeface="Arial" pitchFamily="34" charset="0"/>
              </a:rPr>
              <a:t>All patients should have access to their discharge information in their language and at their educational level.</a:t>
            </a:r>
          </a:p>
          <a:p>
            <a:endParaRPr lang="en-US"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&amp; Rationale of </a:t>
            </a:r>
            <a:r>
              <a:rPr lang="en-US" dirty="0" smtClean="0"/>
              <a:t>Study</a:t>
            </a:r>
            <a:endParaRPr lang="en-US" dirty="0"/>
          </a:p>
        </p:txBody>
      </p:sp>
      <p:sp>
        <p:nvSpPr>
          <p:cNvPr id="3" name="Content Placeholder 2"/>
          <p:cNvSpPr>
            <a:spLocks noGrp="1"/>
          </p:cNvSpPr>
          <p:nvPr>
            <p:ph sz="quarter" idx="1"/>
          </p:nvPr>
        </p:nvSpPr>
        <p:spPr>
          <a:xfrm>
            <a:off x="457200" y="1600200"/>
            <a:ext cx="8229600" cy="4953000"/>
          </a:xfrm>
        </p:spPr>
        <p:txBody>
          <a:bodyPr>
            <a:normAutofit lnSpcReduction="10000"/>
          </a:bodyPr>
          <a:lstStyle/>
          <a:p>
            <a:pPr>
              <a:buNone/>
            </a:pPr>
            <a:r>
              <a:rPr lang="en-US" sz="1400" b="1" dirty="0" smtClean="0">
                <a:latin typeface="Arial" pitchFamily="34" charset="0"/>
                <a:cs typeface="Arial" pitchFamily="34" charset="0"/>
              </a:rPr>
              <a:t>      Discharge </a:t>
            </a:r>
            <a:r>
              <a:rPr lang="en-US" sz="1400" b="1" dirty="0">
                <a:latin typeface="Arial" pitchFamily="34" charset="0"/>
                <a:cs typeface="Arial" pitchFamily="34" charset="0"/>
              </a:rPr>
              <a:t>from the hospital is the point</a:t>
            </a:r>
            <a:r>
              <a:rPr lang="en-US" sz="1400" dirty="0">
                <a:latin typeface="Arial" pitchFamily="34" charset="0"/>
                <a:cs typeface="Arial" pitchFamily="34" charset="0"/>
              </a:rPr>
              <a:t> at which the patient leaves the hospital and either returns home or is transferred to another facility such as one for rehabilitation or to a nursing home. Discharge involves the medical instructions that the patient will need to fully recover </a:t>
            </a:r>
            <a:endParaRPr lang="en-US" sz="1400" dirty="0" smtClean="0">
              <a:latin typeface="Arial" pitchFamily="34" charset="0"/>
              <a:cs typeface="Arial" pitchFamily="34" charset="0"/>
            </a:endParaRPr>
          </a:p>
          <a:p>
            <a:pPr>
              <a:buNone/>
            </a:pPr>
            <a:r>
              <a:rPr lang="en-US" sz="1400" dirty="0" smtClean="0">
                <a:latin typeface="Arial" pitchFamily="34" charset="0"/>
                <a:cs typeface="Arial" pitchFamily="34" charset="0"/>
              </a:rPr>
              <a:t>         </a:t>
            </a:r>
            <a:r>
              <a:rPr lang="en-US" sz="1400" u="sng" dirty="0" smtClean="0">
                <a:latin typeface="Arial" pitchFamily="34" charset="0"/>
                <a:cs typeface="Arial" pitchFamily="34" charset="0"/>
              </a:rPr>
              <a:t>Types </a:t>
            </a:r>
            <a:r>
              <a:rPr lang="en-US" sz="1400" u="sng" dirty="0">
                <a:latin typeface="Arial" pitchFamily="34" charset="0"/>
                <a:cs typeface="Arial" pitchFamily="34" charset="0"/>
              </a:rPr>
              <a:t>of discharges</a:t>
            </a:r>
            <a:r>
              <a:rPr lang="en-US" sz="1400" dirty="0" smtClean="0">
                <a:latin typeface="Arial" pitchFamily="34" charset="0"/>
                <a:cs typeface="Arial" pitchFamily="34" charset="0"/>
              </a:rPr>
              <a:t>:-</a:t>
            </a:r>
            <a:r>
              <a:rPr lang="en-US" sz="1400" dirty="0">
                <a:latin typeface="Arial" pitchFamily="34" charset="0"/>
                <a:cs typeface="Arial" pitchFamily="34" charset="0"/>
              </a:rPr>
              <a:t> </a:t>
            </a:r>
          </a:p>
          <a:p>
            <a:pPr lvl="0"/>
            <a:r>
              <a:rPr lang="en-US" sz="1400" dirty="0">
                <a:latin typeface="Arial" pitchFamily="34" charset="0"/>
                <a:cs typeface="Arial" pitchFamily="34" charset="0"/>
              </a:rPr>
              <a:t>Planned discharges</a:t>
            </a:r>
          </a:p>
          <a:p>
            <a:pPr lvl="0"/>
            <a:r>
              <a:rPr lang="en-US" sz="1400" dirty="0">
                <a:latin typeface="Arial" pitchFamily="34" charset="0"/>
                <a:cs typeface="Arial" pitchFamily="34" charset="0"/>
              </a:rPr>
              <a:t>Unplanned discharges</a:t>
            </a:r>
          </a:p>
          <a:p>
            <a:pPr lvl="0"/>
            <a:r>
              <a:rPr lang="en-US" sz="1400" dirty="0">
                <a:latin typeface="Arial" pitchFamily="34" charset="0"/>
                <a:cs typeface="Arial" pitchFamily="34" charset="0"/>
              </a:rPr>
              <a:t>Discharge on request</a:t>
            </a:r>
          </a:p>
          <a:p>
            <a:pPr lvl="0"/>
            <a:r>
              <a:rPr lang="en-US" sz="1400" dirty="0">
                <a:latin typeface="Arial" pitchFamily="34" charset="0"/>
                <a:cs typeface="Arial" pitchFamily="34" charset="0"/>
              </a:rPr>
              <a:t>Discharge against medical </a:t>
            </a:r>
            <a:r>
              <a:rPr lang="en-US" sz="1400" dirty="0" smtClean="0">
                <a:latin typeface="Arial" pitchFamily="34" charset="0"/>
                <a:cs typeface="Arial" pitchFamily="34" charset="0"/>
              </a:rPr>
              <a:t>advice</a:t>
            </a:r>
          </a:p>
          <a:p>
            <a:pPr lvl="0" algn="just">
              <a:buNone/>
            </a:pPr>
            <a:r>
              <a:rPr lang="en-US" sz="1400" dirty="0" smtClean="0">
                <a:latin typeface="Arial" pitchFamily="34" charset="0"/>
                <a:cs typeface="Arial" pitchFamily="34" charset="0"/>
              </a:rPr>
              <a:t>      Sound admission and discharge processes are essential for quality health care delivery and are   one of the important areas of practice that requires constant review, evaluation and development.</a:t>
            </a:r>
          </a:p>
          <a:p>
            <a:pPr lvl="0" algn="just">
              <a:buNone/>
            </a:pPr>
            <a:r>
              <a:rPr lang="en-US" sz="1400" dirty="0" smtClean="0">
                <a:latin typeface="Arial" pitchFamily="34" charset="0"/>
                <a:cs typeface="Arial" pitchFamily="34" charset="0"/>
              </a:rPr>
              <a:t>      Discharge delays create an upstream tidal wave of patient flow constraints which negatively impacts -   patient satisfaction, safety, hospital capacity, and financial performance</a:t>
            </a:r>
            <a:endParaRPr lang="en-US" sz="1400" dirty="0">
              <a:latin typeface="Arial" pitchFamily="34" charset="0"/>
              <a:cs typeface="Arial" pitchFamily="34" charset="0"/>
            </a:endParaRPr>
          </a:p>
          <a:p>
            <a:pPr lvl="0">
              <a:buNone/>
            </a:pPr>
            <a:r>
              <a:rPr lang="en-US" sz="1400" dirty="0" smtClean="0">
                <a:latin typeface="Arial" pitchFamily="34" charset="0"/>
                <a:cs typeface="Arial" pitchFamily="34" charset="0"/>
              </a:rPr>
              <a:t>       </a:t>
            </a:r>
            <a:r>
              <a:rPr lang="en-US" sz="1400" u="sng" dirty="0" smtClean="0">
                <a:latin typeface="Arial" pitchFamily="34" charset="0"/>
                <a:cs typeface="Arial" pitchFamily="34" charset="0"/>
              </a:rPr>
              <a:t>Rationale of the study </a:t>
            </a:r>
            <a:r>
              <a:rPr lang="en-US" sz="1400" dirty="0" smtClean="0">
                <a:latin typeface="Arial" pitchFamily="34" charset="0"/>
                <a:cs typeface="Arial" pitchFamily="34" charset="0"/>
              </a:rPr>
              <a:t>:</a:t>
            </a:r>
            <a:endParaRPr lang="en-US" sz="1400" dirty="0">
              <a:latin typeface="Arial" pitchFamily="34" charset="0"/>
              <a:cs typeface="Arial" pitchFamily="34" charset="0"/>
            </a:endParaRPr>
          </a:p>
          <a:p>
            <a:pPr>
              <a:buNone/>
            </a:pPr>
            <a:r>
              <a:rPr lang="en-US" sz="1400" dirty="0" smtClean="0">
                <a:latin typeface="Arial" pitchFamily="34" charset="0"/>
                <a:cs typeface="Arial" pitchFamily="34" charset="0"/>
              </a:rPr>
              <a:t>      The patients admitted in the hospital are already in lot of pain, they want to go home as early as possible and delayed discharges add to their grievances and also patient dissatisfaction. Every hospital wants to have a smooth discharge process. Reduction in the discharge process time will improve efficiency of the hospital and also reduce the wastage of hospital resources. Also, it will improve the </a:t>
            </a:r>
          </a:p>
          <a:p>
            <a:pPr>
              <a:buNone/>
            </a:pPr>
            <a:r>
              <a:rPr lang="en-US" sz="1400" dirty="0" smtClean="0">
                <a:latin typeface="Arial" pitchFamily="34" charset="0"/>
                <a:cs typeface="Arial" pitchFamily="34" charset="0"/>
              </a:rPr>
              <a:t>                 - Patients’ satisfaction</a:t>
            </a:r>
          </a:p>
          <a:p>
            <a:pPr>
              <a:buNone/>
            </a:pPr>
            <a:r>
              <a:rPr lang="en-US" sz="1400" dirty="0" smtClean="0">
                <a:latin typeface="Arial" pitchFamily="34" charset="0"/>
                <a:cs typeface="Arial" pitchFamily="34" charset="0"/>
              </a:rPr>
              <a:t>                 -  Quality of services </a:t>
            </a:r>
          </a:p>
          <a:p>
            <a:pPr>
              <a:buNone/>
            </a:pPr>
            <a:r>
              <a:rPr lang="en-US" sz="1400" dirty="0" smtClean="0">
                <a:latin typeface="Arial" pitchFamily="34" charset="0"/>
                <a:cs typeface="Arial" pitchFamily="34" charset="0"/>
              </a:rPr>
              <a:t>                 -  Revenue and profit of the hospital</a:t>
            </a:r>
            <a:endParaRPr lang="en-US" sz="14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&amp; Objectives </a:t>
            </a:r>
            <a:r>
              <a:rPr lang="en-US" dirty="0"/>
              <a:t>of the </a:t>
            </a:r>
            <a:r>
              <a:rPr lang="en-US" dirty="0" smtClean="0"/>
              <a:t>Study</a:t>
            </a:r>
            <a:endParaRPr lang="en-US" dirty="0"/>
          </a:p>
        </p:txBody>
      </p:sp>
      <p:sp>
        <p:nvSpPr>
          <p:cNvPr id="3" name="Content Placeholder 2"/>
          <p:cNvSpPr>
            <a:spLocks noGrp="1"/>
          </p:cNvSpPr>
          <p:nvPr>
            <p:ph sz="quarter" idx="1"/>
          </p:nvPr>
        </p:nvSpPr>
        <p:spPr/>
        <p:txBody>
          <a:bodyPr>
            <a:normAutofit fontScale="77500" lnSpcReduction="20000"/>
          </a:bodyPr>
          <a:lstStyle/>
          <a:p>
            <a:pPr lvl="0">
              <a:buNone/>
            </a:pPr>
            <a:r>
              <a:rPr lang="en-US" u="sng" dirty="0" smtClean="0">
                <a:latin typeface="Arial" pitchFamily="34" charset="0"/>
                <a:cs typeface="Arial" pitchFamily="34" charset="0"/>
              </a:rPr>
              <a:t>Aim</a:t>
            </a:r>
            <a:r>
              <a:rPr lang="en-US" dirty="0" smtClean="0">
                <a:latin typeface="Arial" pitchFamily="34" charset="0"/>
                <a:cs typeface="Arial" pitchFamily="34" charset="0"/>
              </a:rPr>
              <a:t>:</a:t>
            </a:r>
          </a:p>
          <a:p>
            <a:pPr lvl="0">
              <a:buNone/>
            </a:pPr>
            <a:r>
              <a:rPr lang="en-US" dirty="0" smtClean="0">
                <a:latin typeface="Arial" pitchFamily="34" charset="0"/>
                <a:cs typeface="Arial" pitchFamily="34" charset="0"/>
              </a:rPr>
              <a:t>    To </a:t>
            </a:r>
            <a:r>
              <a:rPr lang="en-US" dirty="0" smtClean="0">
                <a:latin typeface="Arial" pitchFamily="34" charset="0"/>
                <a:cs typeface="Arial" pitchFamily="34" charset="0"/>
              </a:rPr>
              <a:t>analyze the </a:t>
            </a:r>
            <a:r>
              <a:rPr lang="en-US" dirty="0" smtClean="0">
                <a:latin typeface="Arial" pitchFamily="34" charset="0"/>
                <a:cs typeface="Arial" pitchFamily="34" charset="0"/>
              </a:rPr>
              <a:t> discharge process </a:t>
            </a:r>
            <a:r>
              <a:rPr lang="en-US" dirty="0" smtClean="0">
                <a:latin typeface="Arial" pitchFamily="34" charset="0"/>
                <a:cs typeface="Arial" pitchFamily="34" charset="0"/>
              </a:rPr>
              <a:t>time for different categories of patients.</a:t>
            </a:r>
          </a:p>
          <a:p>
            <a:pPr lvl="0">
              <a:buNone/>
            </a:pPr>
            <a:endParaRPr lang="en-US" dirty="0" smtClean="0">
              <a:latin typeface="Arial" pitchFamily="34" charset="0"/>
              <a:cs typeface="Arial" pitchFamily="34" charset="0"/>
            </a:endParaRPr>
          </a:p>
          <a:p>
            <a:pPr lvl="0">
              <a:buNone/>
            </a:pPr>
            <a:endParaRPr lang="en-US" dirty="0" smtClean="0">
              <a:latin typeface="Arial" pitchFamily="34" charset="0"/>
              <a:cs typeface="Arial" pitchFamily="34" charset="0"/>
            </a:endParaRPr>
          </a:p>
          <a:p>
            <a:pPr lvl="0">
              <a:buNone/>
            </a:pPr>
            <a:r>
              <a:rPr lang="en-US" u="sng" dirty="0" smtClean="0">
                <a:latin typeface="Arial" pitchFamily="34" charset="0"/>
                <a:cs typeface="Arial" pitchFamily="34" charset="0"/>
              </a:rPr>
              <a:t>Objectives</a:t>
            </a:r>
            <a:r>
              <a:rPr lang="en-US" dirty="0" smtClean="0">
                <a:latin typeface="Arial" pitchFamily="34" charset="0"/>
                <a:cs typeface="Arial" pitchFamily="34" charset="0"/>
              </a:rPr>
              <a:t> :</a:t>
            </a:r>
          </a:p>
          <a:p>
            <a:r>
              <a:rPr lang="en-US" dirty="0" smtClean="0">
                <a:latin typeface="Arial" pitchFamily="34" charset="0"/>
                <a:cs typeface="Arial" pitchFamily="34" charset="0"/>
              </a:rPr>
              <a:t>To </a:t>
            </a:r>
            <a:r>
              <a:rPr lang="en-US" dirty="0">
                <a:latin typeface="Arial" pitchFamily="34" charset="0"/>
                <a:cs typeface="Arial" pitchFamily="34" charset="0"/>
              </a:rPr>
              <a:t>identify process steps of discharge with special reference to time. </a:t>
            </a:r>
          </a:p>
          <a:p>
            <a:pPr>
              <a:buNone/>
            </a:pPr>
            <a:endParaRPr lang="en-US" dirty="0">
              <a:latin typeface="Arial" pitchFamily="34" charset="0"/>
              <a:cs typeface="Arial" pitchFamily="34" charset="0"/>
            </a:endParaRPr>
          </a:p>
          <a:p>
            <a:pPr lvl="0"/>
            <a:r>
              <a:rPr lang="en-US" dirty="0">
                <a:latin typeface="Arial" pitchFamily="34" charset="0"/>
                <a:cs typeface="Arial" pitchFamily="34" charset="0"/>
              </a:rPr>
              <a:t>To identify the main reasons in the delay of discharge process.</a:t>
            </a:r>
          </a:p>
          <a:p>
            <a:pPr>
              <a:buNone/>
            </a:pPr>
            <a:endParaRPr lang="en-US" dirty="0">
              <a:latin typeface="Arial" pitchFamily="34" charset="0"/>
              <a:cs typeface="Arial" pitchFamily="34" charset="0"/>
            </a:endParaRPr>
          </a:p>
          <a:p>
            <a:pPr lvl="0"/>
            <a:r>
              <a:rPr lang="en-US" dirty="0">
                <a:latin typeface="Arial" pitchFamily="34" charset="0"/>
                <a:cs typeface="Arial" pitchFamily="34" charset="0"/>
              </a:rPr>
              <a:t>Suggest ways to improve upon the discharge process so as to gradually match industry standards in terms of time taken and remove reasons of delay</a:t>
            </a:r>
          </a:p>
          <a:p>
            <a:endParaRPr lang="en-US"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 of the </a:t>
            </a:r>
            <a:r>
              <a:rPr lang="en-US" dirty="0" smtClean="0"/>
              <a:t>Study</a:t>
            </a:r>
            <a:endParaRPr lang="en-US" dirty="0"/>
          </a:p>
        </p:txBody>
      </p:sp>
      <p:sp>
        <p:nvSpPr>
          <p:cNvPr id="3" name="Content Placeholder 2"/>
          <p:cNvSpPr>
            <a:spLocks noGrp="1"/>
          </p:cNvSpPr>
          <p:nvPr>
            <p:ph sz="quarter" idx="1"/>
          </p:nvPr>
        </p:nvSpPr>
        <p:spPr>
          <a:xfrm>
            <a:off x="457200" y="1295400"/>
            <a:ext cx="8229600" cy="5105400"/>
          </a:xfrm>
        </p:spPr>
        <p:txBody>
          <a:bodyPr>
            <a:normAutofit/>
          </a:bodyPr>
          <a:lstStyle/>
          <a:p>
            <a:pPr>
              <a:buNone/>
            </a:pPr>
            <a:r>
              <a:rPr lang="en-US" sz="1600" b="1" dirty="0">
                <a:latin typeface="Arial" pitchFamily="34" charset="0"/>
                <a:cs typeface="Arial" pitchFamily="34" charset="0"/>
              </a:rPr>
              <a:t>Area: </a:t>
            </a:r>
            <a:r>
              <a:rPr lang="en-US" sz="1600" dirty="0" smtClean="0">
                <a:latin typeface="Arial" pitchFamily="34" charset="0"/>
                <a:cs typeface="Arial" pitchFamily="34" charset="0"/>
              </a:rPr>
              <a:t>National </a:t>
            </a:r>
            <a:r>
              <a:rPr lang="en-US" sz="1600" dirty="0">
                <a:latin typeface="Arial" pitchFamily="34" charset="0"/>
                <a:cs typeface="Arial" pitchFamily="34" charset="0"/>
              </a:rPr>
              <a:t>Heart </a:t>
            </a:r>
            <a:r>
              <a:rPr lang="en-US" sz="1600" dirty="0" smtClean="0">
                <a:latin typeface="Arial" pitchFamily="34" charset="0"/>
                <a:cs typeface="Arial" pitchFamily="34" charset="0"/>
              </a:rPr>
              <a:t>Institute, </a:t>
            </a:r>
            <a:r>
              <a:rPr lang="en-US" sz="1600" dirty="0">
                <a:latin typeface="Arial" pitchFamily="34" charset="0"/>
                <a:cs typeface="Arial" pitchFamily="34" charset="0"/>
              </a:rPr>
              <a:t>Delhi </a:t>
            </a:r>
            <a:endParaRPr lang="en-US" sz="1600" b="1" dirty="0" smtClean="0">
              <a:latin typeface="Arial" pitchFamily="34" charset="0"/>
              <a:cs typeface="Arial" pitchFamily="34" charset="0"/>
            </a:endParaRPr>
          </a:p>
          <a:p>
            <a:pPr>
              <a:buNone/>
            </a:pPr>
            <a:r>
              <a:rPr lang="en-US" sz="1600" dirty="0" smtClean="0">
                <a:latin typeface="Arial" pitchFamily="34" charset="0"/>
                <a:cs typeface="Arial" pitchFamily="34" charset="0"/>
              </a:rPr>
              <a:t>The </a:t>
            </a:r>
            <a:r>
              <a:rPr lang="en-US" sz="1600" dirty="0">
                <a:latin typeface="Arial" pitchFamily="34" charset="0"/>
                <a:cs typeface="Arial" pitchFamily="34" charset="0"/>
              </a:rPr>
              <a:t>research method used was quantitative analysis. </a:t>
            </a:r>
            <a:endParaRPr lang="en-US" sz="1600" dirty="0" smtClean="0">
              <a:latin typeface="Arial" pitchFamily="34" charset="0"/>
              <a:cs typeface="Arial" pitchFamily="34" charset="0"/>
            </a:endParaRPr>
          </a:p>
          <a:p>
            <a:pPr>
              <a:buNone/>
            </a:pPr>
            <a:r>
              <a:rPr lang="en-US" sz="1600" b="1" dirty="0" smtClean="0">
                <a:latin typeface="Arial" pitchFamily="34" charset="0"/>
                <a:cs typeface="Arial" pitchFamily="34" charset="0"/>
              </a:rPr>
              <a:t>Type </a:t>
            </a:r>
            <a:r>
              <a:rPr lang="en-US" sz="1600" b="1" dirty="0">
                <a:latin typeface="Arial" pitchFamily="34" charset="0"/>
                <a:cs typeface="Arial" pitchFamily="34" charset="0"/>
              </a:rPr>
              <a:t>of data collected: </a:t>
            </a:r>
            <a:r>
              <a:rPr lang="en-US" sz="1600" dirty="0">
                <a:latin typeface="Arial" pitchFamily="34" charset="0"/>
                <a:cs typeface="Arial" pitchFamily="34" charset="0"/>
              </a:rPr>
              <a:t> </a:t>
            </a:r>
            <a:r>
              <a:rPr lang="en-US" sz="1600" dirty="0" smtClean="0">
                <a:latin typeface="Arial" pitchFamily="34" charset="0"/>
                <a:cs typeface="Arial" pitchFamily="34" charset="0"/>
              </a:rPr>
              <a:t>Primary </a:t>
            </a:r>
            <a:r>
              <a:rPr lang="en-US" sz="1600" dirty="0">
                <a:latin typeface="Arial" pitchFamily="34" charset="0"/>
                <a:cs typeface="Arial" pitchFamily="34" charset="0"/>
              </a:rPr>
              <a:t>data was collected by using a discharge monitoring tool </a:t>
            </a:r>
          </a:p>
          <a:p>
            <a:pPr>
              <a:buNone/>
            </a:pPr>
            <a:r>
              <a:rPr lang="en-US" sz="1600" b="1" dirty="0">
                <a:latin typeface="Arial" pitchFamily="34" charset="0"/>
                <a:cs typeface="Arial" pitchFamily="34" charset="0"/>
              </a:rPr>
              <a:t>Sample </a:t>
            </a:r>
            <a:r>
              <a:rPr lang="en-US" sz="1600" b="1" dirty="0" smtClean="0">
                <a:latin typeface="Arial" pitchFamily="34" charset="0"/>
                <a:cs typeface="Arial" pitchFamily="34" charset="0"/>
              </a:rPr>
              <a:t>size: </a:t>
            </a:r>
            <a:r>
              <a:rPr lang="en-US" sz="1600" dirty="0" smtClean="0">
                <a:latin typeface="Arial" pitchFamily="34" charset="0"/>
                <a:cs typeface="Arial" pitchFamily="34" charset="0"/>
              </a:rPr>
              <a:t>Total no. of discharges (405).</a:t>
            </a:r>
            <a:r>
              <a:rPr lang="en-US" sz="1600" dirty="0">
                <a:latin typeface="Arial" pitchFamily="34" charset="0"/>
                <a:cs typeface="Arial" pitchFamily="34" charset="0"/>
              </a:rPr>
              <a:t> </a:t>
            </a:r>
          </a:p>
          <a:p>
            <a:pPr>
              <a:buNone/>
            </a:pPr>
            <a:r>
              <a:rPr lang="en-US" sz="1600" b="1" dirty="0">
                <a:latin typeface="Arial" pitchFamily="34" charset="0"/>
                <a:cs typeface="Arial" pitchFamily="34" charset="0"/>
              </a:rPr>
              <a:t>Duration of the </a:t>
            </a:r>
            <a:r>
              <a:rPr lang="en-US" sz="1600" b="1" dirty="0" smtClean="0">
                <a:latin typeface="Arial" pitchFamily="34" charset="0"/>
                <a:cs typeface="Arial" pitchFamily="34" charset="0"/>
              </a:rPr>
              <a:t>Study: </a:t>
            </a:r>
            <a:r>
              <a:rPr lang="en-US" sz="1600" dirty="0" smtClean="0">
                <a:latin typeface="Arial" pitchFamily="34" charset="0"/>
                <a:cs typeface="Arial" pitchFamily="34" charset="0"/>
              </a:rPr>
              <a:t>2months </a:t>
            </a:r>
            <a:r>
              <a:rPr lang="en-US" sz="1600" dirty="0">
                <a:latin typeface="Arial" pitchFamily="34" charset="0"/>
                <a:cs typeface="Arial" pitchFamily="34" charset="0"/>
              </a:rPr>
              <a:t>(20th January to 20</a:t>
            </a:r>
            <a:r>
              <a:rPr lang="en-US" sz="1600" baseline="30000" dirty="0">
                <a:latin typeface="Arial" pitchFamily="34" charset="0"/>
                <a:cs typeface="Arial" pitchFamily="34" charset="0"/>
              </a:rPr>
              <a:t>th</a:t>
            </a:r>
            <a:r>
              <a:rPr lang="en-US" sz="1600" dirty="0">
                <a:latin typeface="Arial" pitchFamily="34" charset="0"/>
                <a:cs typeface="Arial" pitchFamily="34" charset="0"/>
              </a:rPr>
              <a:t> </a:t>
            </a:r>
            <a:r>
              <a:rPr lang="en-US" sz="1600" dirty="0" smtClean="0">
                <a:latin typeface="Arial" pitchFamily="34" charset="0"/>
                <a:cs typeface="Arial" pitchFamily="34" charset="0"/>
              </a:rPr>
              <a:t>March 2011)</a:t>
            </a:r>
            <a:r>
              <a:rPr lang="en-US" sz="1600" dirty="0">
                <a:latin typeface="Arial" pitchFamily="34" charset="0"/>
                <a:cs typeface="Arial" pitchFamily="34" charset="0"/>
              </a:rPr>
              <a:t> </a:t>
            </a:r>
          </a:p>
          <a:p>
            <a:pPr>
              <a:buNone/>
            </a:pPr>
            <a:r>
              <a:rPr lang="en-US" sz="1600" b="1" dirty="0">
                <a:latin typeface="Arial" pitchFamily="34" charset="0"/>
                <a:cs typeface="Arial" pitchFamily="34" charset="0"/>
              </a:rPr>
              <a:t>Tools and Techniques</a:t>
            </a:r>
            <a:r>
              <a:rPr lang="en-US" sz="1600" dirty="0">
                <a:latin typeface="Arial" pitchFamily="34" charset="0"/>
                <a:cs typeface="Arial" pitchFamily="34" charset="0"/>
              </a:rPr>
              <a:t>: Data was collected by designing a discharge monitoring </a:t>
            </a:r>
            <a:r>
              <a:rPr lang="en-US" sz="1600" dirty="0" smtClean="0">
                <a:latin typeface="Arial" pitchFamily="34" charset="0"/>
                <a:cs typeface="Arial" pitchFamily="34" charset="0"/>
              </a:rPr>
              <a:t>tool. </a:t>
            </a:r>
          </a:p>
          <a:p>
            <a:pPr>
              <a:buNone/>
            </a:pPr>
            <a:r>
              <a:rPr lang="en-US" sz="1600" dirty="0" smtClean="0">
                <a:latin typeface="Arial" pitchFamily="34" charset="0"/>
                <a:cs typeface="Arial" pitchFamily="34" charset="0"/>
              </a:rPr>
              <a:t>Data was collected </a:t>
            </a:r>
            <a:r>
              <a:rPr lang="en-US" sz="1600" dirty="0">
                <a:latin typeface="Arial" pitchFamily="34" charset="0"/>
                <a:cs typeface="Arial" pitchFamily="34" charset="0"/>
              </a:rPr>
              <a:t>on following </a:t>
            </a:r>
            <a:r>
              <a:rPr lang="en-US" sz="1400" dirty="0">
                <a:latin typeface="Arial" pitchFamily="34" charset="0"/>
                <a:cs typeface="Arial" pitchFamily="34" charset="0"/>
              </a:rPr>
              <a:t>variables: </a:t>
            </a:r>
            <a:r>
              <a:rPr lang="en-US" dirty="0">
                <a:latin typeface="Arial" pitchFamily="34" charset="0"/>
                <a:cs typeface="Arial" pitchFamily="34" charset="0"/>
              </a:rPr>
              <a:t> </a:t>
            </a:r>
            <a:endParaRPr lang="en-US" dirty="0" smtClean="0">
              <a:latin typeface="Arial" pitchFamily="34" charset="0"/>
              <a:cs typeface="Arial" pitchFamily="34" charset="0"/>
            </a:endParaRPr>
          </a:p>
          <a:p>
            <a:pPr>
              <a:buNone/>
            </a:pPr>
            <a:endParaRPr lang="en-US" dirty="0">
              <a:latin typeface="Arial" pitchFamily="34" charset="0"/>
              <a:cs typeface="Arial" pitchFamily="34" charset="0"/>
            </a:endParaRPr>
          </a:p>
          <a:p>
            <a:pPr lvl="0">
              <a:buNone/>
            </a:pPr>
            <a:endParaRPr lang="en-US" sz="1500" b="1" dirty="0" smtClean="0">
              <a:latin typeface="Arial" pitchFamily="34" charset="0"/>
              <a:cs typeface="Arial" pitchFamily="34" charset="0"/>
            </a:endParaRPr>
          </a:p>
          <a:p>
            <a:pPr lvl="0">
              <a:buNone/>
            </a:pPr>
            <a:endParaRPr lang="en-US" sz="1500" b="1" dirty="0">
              <a:latin typeface="Arial" pitchFamily="34" charset="0"/>
              <a:cs typeface="Arial" pitchFamily="34" charset="0"/>
            </a:endParaRPr>
          </a:p>
          <a:p>
            <a:pPr lvl="0">
              <a:buNone/>
            </a:pPr>
            <a:endParaRPr lang="en-US" sz="1500" b="1" dirty="0" smtClean="0">
              <a:latin typeface="Arial" pitchFamily="34" charset="0"/>
              <a:cs typeface="Arial" pitchFamily="34" charset="0"/>
            </a:endParaRPr>
          </a:p>
          <a:p>
            <a:pPr lvl="0">
              <a:buNone/>
            </a:pPr>
            <a:endParaRPr lang="en-US" sz="1500" b="1" dirty="0" smtClean="0">
              <a:latin typeface="Arial" pitchFamily="34" charset="0"/>
              <a:cs typeface="Arial" pitchFamily="34" charset="0"/>
            </a:endParaRPr>
          </a:p>
          <a:p>
            <a:endParaRPr lang="en-US" dirty="0"/>
          </a:p>
        </p:txBody>
      </p:sp>
      <p:graphicFrame>
        <p:nvGraphicFramePr>
          <p:cNvPr id="4" name="Table 3"/>
          <p:cNvGraphicFramePr>
            <a:graphicFrameLocks noGrp="1"/>
          </p:cNvGraphicFramePr>
          <p:nvPr/>
        </p:nvGraphicFramePr>
        <p:xfrm>
          <a:off x="381000" y="3886200"/>
          <a:ext cx="8382000" cy="2133600"/>
        </p:xfrm>
        <a:graphic>
          <a:graphicData uri="http://schemas.openxmlformats.org/drawingml/2006/table">
            <a:tbl>
              <a:tblPr firstRow="1" bandRow="1">
                <a:tableStyleId>{5C22544A-7EE6-4342-B048-85BDC9FD1C3A}</a:tableStyleId>
              </a:tblPr>
              <a:tblGrid>
                <a:gridCol w="628650"/>
                <a:gridCol w="838200"/>
                <a:gridCol w="1047750"/>
                <a:gridCol w="838200"/>
                <a:gridCol w="914400"/>
                <a:gridCol w="762000"/>
                <a:gridCol w="914400"/>
                <a:gridCol w="685800"/>
                <a:gridCol w="914400"/>
                <a:gridCol w="838200"/>
              </a:tblGrid>
              <a:tr h="949168">
                <a:tc>
                  <a:txBody>
                    <a:bodyPr/>
                    <a:lstStyle/>
                    <a:p>
                      <a:r>
                        <a:rPr lang="en-US" sz="1100" dirty="0" smtClean="0"/>
                        <a:t>Bed no.</a:t>
                      </a:r>
                      <a:endParaRPr lang="en-US" sz="1100" dirty="0"/>
                    </a:p>
                  </a:txBody>
                  <a:tcPr/>
                </a:tc>
                <a:tc>
                  <a:txBody>
                    <a:bodyPr/>
                    <a:lstStyle/>
                    <a:p>
                      <a:r>
                        <a:rPr lang="en-US" sz="1100" dirty="0" smtClean="0"/>
                        <a:t>Patients name</a:t>
                      </a:r>
                      <a:endParaRPr lang="en-US" sz="1100" dirty="0"/>
                    </a:p>
                  </a:txBody>
                  <a:tcPr/>
                </a:tc>
                <a:tc>
                  <a:txBody>
                    <a:bodyPr/>
                    <a:lstStyle/>
                    <a:p>
                      <a:r>
                        <a:rPr lang="en-US" sz="1100" dirty="0" smtClean="0"/>
                        <a:t>Consultants name</a:t>
                      </a:r>
                      <a:endParaRPr lang="en-US" sz="1100" dirty="0"/>
                    </a:p>
                  </a:txBody>
                  <a:tcPr/>
                </a:tc>
                <a:tc>
                  <a:txBody>
                    <a:bodyPr/>
                    <a:lstStyle/>
                    <a:p>
                      <a:r>
                        <a:rPr lang="en-US" sz="1100" dirty="0" smtClean="0"/>
                        <a:t>Category of the patient</a:t>
                      </a:r>
                      <a:endParaRPr lang="en-US" sz="1100" dirty="0"/>
                    </a:p>
                  </a:txBody>
                  <a:tcPr/>
                </a:tc>
                <a:tc>
                  <a:txBody>
                    <a:bodyPr/>
                    <a:lstStyle/>
                    <a:p>
                      <a:r>
                        <a:rPr lang="en-US" sz="1100" dirty="0" smtClean="0"/>
                        <a:t>Discharge order time</a:t>
                      </a:r>
                      <a:endParaRPr lang="en-US" sz="1100" dirty="0"/>
                    </a:p>
                  </a:txBody>
                  <a:tcPr/>
                </a:tc>
                <a:tc>
                  <a:txBody>
                    <a:bodyPr/>
                    <a:lstStyle/>
                    <a:p>
                      <a:r>
                        <a:rPr lang="en-US" sz="1100" dirty="0" smtClean="0"/>
                        <a:t>Bill book sent for billing</a:t>
                      </a:r>
                      <a:endParaRPr lang="en-US" sz="1100" dirty="0"/>
                    </a:p>
                  </a:txBody>
                  <a:tcPr/>
                </a:tc>
                <a:tc>
                  <a:txBody>
                    <a:bodyPr/>
                    <a:lstStyle/>
                    <a:p>
                      <a:r>
                        <a:rPr lang="en-US" sz="1100" dirty="0" smtClean="0"/>
                        <a:t>Discharge</a:t>
                      </a:r>
                      <a:r>
                        <a:rPr lang="en-US" sz="1100" baseline="0" dirty="0" smtClean="0"/>
                        <a:t> time</a:t>
                      </a:r>
                      <a:endParaRPr lang="en-US" sz="1100" dirty="0"/>
                    </a:p>
                  </a:txBody>
                  <a:tcPr/>
                </a:tc>
                <a:tc>
                  <a:txBody>
                    <a:bodyPr/>
                    <a:lstStyle/>
                    <a:p>
                      <a:r>
                        <a:rPr lang="en-US" sz="1100" dirty="0" smtClean="0"/>
                        <a:t>Time taken</a:t>
                      </a:r>
                      <a:endParaRPr lang="en-US" sz="1100" dirty="0"/>
                    </a:p>
                  </a:txBody>
                  <a:tcPr/>
                </a:tc>
                <a:tc>
                  <a:txBody>
                    <a:bodyPr/>
                    <a:lstStyle/>
                    <a:p>
                      <a:r>
                        <a:rPr lang="en-US" sz="1100" dirty="0" smtClean="0"/>
                        <a:t>Discharge summary</a:t>
                      </a:r>
                      <a:endParaRPr lang="en-US" sz="1100" dirty="0"/>
                    </a:p>
                  </a:txBody>
                  <a:tcPr/>
                </a:tc>
                <a:tc>
                  <a:txBody>
                    <a:bodyPr/>
                    <a:lstStyle/>
                    <a:p>
                      <a:r>
                        <a:rPr lang="en-US" sz="1100" dirty="0" smtClean="0"/>
                        <a:t>Reasons for delay</a:t>
                      </a:r>
                      <a:endParaRPr lang="en-US" sz="1100" dirty="0"/>
                    </a:p>
                  </a:txBody>
                  <a:tcPr/>
                </a:tc>
              </a:tr>
              <a:tr h="592216">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592216">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Study </a:t>
            </a:r>
            <a:r>
              <a:rPr lang="en-US" dirty="0" smtClean="0"/>
              <a:t>findings(Discharge Monitoring)</a:t>
            </a:r>
            <a:endParaRPr lang="en-US" dirty="0"/>
          </a:p>
        </p:txBody>
      </p:sp>
      <p:graphicFrame>
        <p:nvGraphicFramePr>
          <p:cNvPr id="4" name="Content Placeholder 3"/>
          <p:cNvGraphicFramePr>
            <a:graphicFrameLocks noGrp="1"/>
          </p:cNvGraphicFramePr>
          <p:nvPr>
            <p:ph sz="quarter" idx="1"/>
          </p:nvPr>
        </p:nvGraphicFramePr>
        <p:xfrm>
          <a:off x="533400" y="1371600"/>
          <a:ext cx="8229600" cy="17526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Category</a:t>
                      </a:r>
                      <a:endParaRPr lang="en-US" dirty="0"/>
                    </a:p>
                  </a:txBody>
                  <a:tcPr/>
                </a:tc>
                <a:tc>
                  <a:txBody>
                    <a:bodyPr/>
                    <a:lstStyle/>
                    <a:p>
                      <a:pPr marL="0" marR="0" algn="ctr">
                        <a:lnSpc>
                          <a:spcPct val="150000"/>
                        </a:lnSpc>
                        <a:spcBef>
                          <a:spcPts val="0"/>
                        </a:spcBef>
                        <a:spcAft>
                          <a:spcPts val="1000"/>
                        </a:spcAft>
                      </a:pPr>
                      <a:r>
                        <a:rPr lang="en-US" sz="1400" dirty="0">
                          <a:latin typeface="Arial"/>
                          <a:ea typeface="Times New Roman"/>
                        </a:rPr>
                        <a:t>20 Jan- 20 Feb</a:t>
                      </a:r>
                      <a:r>
                        <a:rPr lang="en-US" sz="1400" dirty="0" smtClean="0">
                          <a:latin typeface="Arial"/>
                          <a:ea typeface="Times New Roman"/>
                        </a:rPr>
                        <a:t>.</a:t>
                      </a:r>
                      <a:r>
                        <a:rPr lang="en-US" sz="1200" baseline="0" dirty="0" smtClean="0">
                          <a:latin typeface="Times New Roman"/>
                          <a:ea typeface="Times New Roman"/>
                        </a:rPr>
                        <a:t> </a:t>
                      </a:r>
                      <a:r>
                        <a:rPr lang="en-US" sz="1400" dirty="0" smtClean="0">
                          <a:latin typeface="Arial"/>
                          <a:ea typeface="Times New Roman"/>
                        </a:rPr>
                        <a:t>(</a:t>
                      </a:r>
                      <a:r>
                        <a:rPr lang="en-US" sz="1400" dirty="0">
                          <a:latin typeface="Arial"/>
                          <a:ea typeface="Times New Roman"/>
                        </a:rPr>
                        <a:t>Hours)</a:t>
                      </a:r>
                      <a:endParaRPr lang="en-US" sz="1200" dirty="0">
                        <a:latin typeface="Times New Roman"/>
                        <a:ea typeface="Times New Roman"/>
                      </a:endParaRPr>
                    </a:p>
                  </a:txBody>
                  <a:tcPr marL="114300" marR="114300" marT="0" marB="0"/>
                </a:tc>
                <a:tc>
                  <a:txBody>
                    <a:bodyPr/>
                    <a:lstStyle/>
                    <a:p>
                      <a:pPr marL="0" marR="0" algn="ctr">
                        <a:lnSpc>
                          <a:spcPct val="150000"/>
                        </a:lnSpc>
                        <a:spcBef>
                          <a:spcPts val="0"/>
                        </a:spcBef>
                        <a:spcAft>
                          <a:spcPts val="1000"/>
                        </a:spcAft>
                      </a:pPr>
                      <a:r>
                        <a:rPr lang="en-US" sz="1400" dirty="0">
                          <a:latin typeface="Arial"/>
                          <a:ea typeface="Times New Roman"/>
                        </a:rPr>
                        <a:t>20Feb.- 20 </a:t>
                      </a:r>
                      <a:r>
                        <a:rPr lang="en-US" sz="1400" dirty="0" smtClean="0">
                          <a:latin typeface="Arial"/>
                          <a:ea typeface="Times New Roman"/>
                        </a:rPr>
                        <a:t>March</a:t>
                      </a:r>
                      <a:r>
                        <a:rPr lang="en-US" sz="1400" baseline="0" dirty="0" smtClean="0">
                          <a:latin typeface="Arial"/>
                          <a:ea typeface="Times New Roman"/>
                        </a:rPr>
                        <a:t> </a:t>
                      </a:r>
                      <a:r>
                        <a:rPr lang="en-US" sz="1400" dirty="0" smtClean="0">
                          <a:latin typeface="Arial"/>
                          <a:ea typeface="Times New Roman"/>
                        </a:rPr>
                        <a:t>(Hours</a:t>
                      </a:r>
                      <a:r>
                        <a:rPr lang="en-US" sz="1400" dirty="0">
                          <a:latin typeface="Arial"/>
                          <a:ea typeface="Times New Roman"/>
                        </a:rPr>
                        <a:t>)</a:t>
                      </a:r>
                      <a:endParaRPr lang="en-US" sz="1200" dirty="0">
                        <a:latin typeface="Times New Roman"/>
                        <a:ea typeface="Times New Roman"/>
                      </a:endParaRPr>
                    </a:p>
                  </a:txBody>
                  <a:tcPr marL="114300" marR="114300" marT="0" marB="0"/>
                </a:tc>
                <a:tc>
                  <a:txBody>
                    <a:bodyPr/>
                    <a:lstStyle/>
                    <a:p>
                      <a:pPr algn="ctr"/>
                      <a:r>
                        <a:rPr lang="en-US" sz="1800" b="1" kern="1200" dirty="0" smtClean="0">
                          <a:solidFill>
                            <a:schemeClr val="lt1"/>
                          </a:solidFill>
                          <a:latin typeface="+mn-lt"/>
                          <a:ea typeface="+mn-ea"/>
                          <a:cs typeface="+mn-cs"/>
                        </a:rPr>
                        <a:t>Benchmark set by   the hospital</a:t>
                      </a:r>
                      <a:endParaRPr lang="en-US" dirty="0"/>
                    </a:p>
                  </a:txBody>
                  <a:tcPr/>
                </a:tc>
              </a:tr>
              <a:tr h="370840">
                <a:tc>
                  <a:txBody>
                    <a:bodyPr/>
                    <a:lstStyle/>
                    <a:p>
                      <a:pPr marL="0" marR="0" algn="ctr">
                        <a:lnSpc>
                          <a:spcPct val="150000"/>
                        </a:lnSpc>
                        <a:spcBef>
                          <a:spcPts val="0"/>
                        </a:spcBef>
                        <a:spcAft>
                          <a:spcPts val="0"/>
                        </a:spcAft>
                      </a:pPr>
                      <a:r>
                        <a:rPr lang="en-US" sz="1400" dirty="0">
                          <a:latin typeface="Arial"/>
                          <a:ea typeface="Times New Roman"/>
                        </a:rPr>
                        <a:t>TPA</a:t>
                      </a:r>
                      <a:endParaRPr lang="en-US" sz="1200" dirty="0">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400" dirty="0">
                          <a:latin typeface="Arial"/>
                          <a:ea typeface="Times New Roman"/>
                        </a:rPr>
                        <a:t>3.97</a:t>
                      </a:r>
                      <a:endParaRPr lang="en-US" sz="1200" dirty="0">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400" dirty="0">
                          <a:latin typeface="Arial"/>
                          <a:ea typeface="Times New Roman"/>
                        </a:rPr>
                        <a:t>3.62</a:t>
                      </a:r>
                      <a:endParaRPr lang="en-US" sz="1200" dirty="0">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400" dirty="0">
                          <a:latin typeface="Arial"/>
                          <a:ea typeface="Times New Roman"/>
                        </a:rPr>
                        <a:t>3</a:t>
                      </a:r>
                      <a:endParaRPr lang="en-US" sz="1200" dirty="0">
                        <a:latin typeface="Times New Roman"/>
                        <a:ea typeface="Times New Roman"/>
                      </a:endParaRPr>
                    </a:p>
                  </a:txBody>
                  <a:tcPr marL="68580" marR="68580" marT="0" marB="0"/>
                </a:tc>
              </a:tr>
              <a:tr h="370840">
                <a:tc>
                  <a:txBody>
                    <a:bodyPr/>
                    <a:lstStyle/>
                    <a:p>
                      <a:pPr marL="0" marR="0" algn="ctr">
                        <a:lnSpc>
                          <a:spcPct val="150000"/>
                        </a:lnSpc>
                        <a:spcBef>
                          <a:spcPts val="0"/>
                        </a:spcBef>
                        <a:spcAft>
                          <a:spcPts val="0"/>
                        </a:spcAft>
                      </a:pPr>
                      <a:r>
                        <a:rPr lang="en-US" sz="1400" dirty="0">
                          <a:latin typeface="Arial"/>
                          <a:ea typeface="Times New Roman"/>
                        </a:rPr>
                        <a:t>ECHS</a:t>
                      </a:r>
                      <a:endParaRPr lang="en-US" sz="1200" dirty="0">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400" dirty="0">
                          <a:latin typeface="Arial"/>
                          <a:ea typeface="Times New Roman"/>
                        </a:rPr>
                        <a:t>3.20</a:t>
                      </a:r>
                      <a:endParaRPr lang="en-US" sz="1200" dirty="0">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400" dirty="0">
                          <a:latin typeface="Arial"/>
                          <a:ea typeface="Times New Roman"/>
                        </a:rPr>
                        <a:t>2.75</a:t>
                      </a:r>
                      <a:endParaRPr lang="en-US" sz="1200" dirty="0">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400" dirty="0">
                          <a:latin typeface="Arial"/>
                          <a:ea typeface="Times New Roman"/>
                        </a:rPr>
                        <a:t>2.5</a:t>
                      </a:r>
                      <a:endParaRPr lang="en-US" sz="1200" dirty="0">
                        <a:latin typeface="Times New Roman"/>
                        <a:ea typeface="Times New Roman"/>
                      </a:endParaRPr>
                    </a:p>
                  </a:txBody>
                  <a:tcPr marL="68580" marR="68580" marT="0" marB="0"/>
                </a:tc>
              </a:tr>
              <a:tr h="370840">
                <a:tc>
                  <a:txBody>
                    <a:bodyPr/>
                    <a:lstStyle/>
                    <a:p>
                      <a:pPr marL="0" marR="0" algn="ctr">
                        <a:lnSpc>
                          <a:spcPct val="150000"/>
                        </a:lnSpc>
                        <a:spcBef>
                          <a:spcPts val="0"/>
                        </a:spcBef>
                        <a:spcAft>
                          <a:spcPts val="0"/>
                        </a:spcAft>
                      </a:pPr>
                      <a:r>
                        <a:rPr lang="en-US" sz="1400" dirty="0">
                          <a:latin typeface="Arial"/>
                          <a:ea typeface="Times New Roman"/>
                        </a:rPr>
                        <a:t>CASH</a:t>
                      </a:r>
                      <a:endParaRPr lang="en-US" sz="1200" dirty="0">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400" dirty="0">
                          <a:latin typeface="Arial"/>
                          <a:ea typeface="Times New Roman"/>
                        </a:rPr>
                        <a:t>2.95</a:t>
                      </a:r>
                      <a:endParaRPr lang="en-US" sz="1200" dirty="0">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400" dirty="0">
                          <a:latin typeface="Arial"/>
                          <a:ea typeface="Times New Roman"/>
                        </a:rPr>
                        <a:t>2.8</a:t>
                      </a:r>
                      <a:endParaRPr lang="en-US" sz="1200" dirty="0">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400" dirty="0">
                          <a:latin typeface="Arial"/>
                          <a:ea typeface="Times New Roman"/>
                        </a:rPr>
                        <a:t>2</a:t>
                      </a:r>
                      <a:endParaRPr lang="en-US" sz="1200" dirty="0">
                        <a:latin typeface="Times New Roman"/>
                        <a:ea typeface="Times New Roman"/>
                      </a:endParaRPr>
                    </a:p>
                  </a:txBody>
                  <a:tcPr marL="68580" marR="68580" marT="0" marB="0"/>
                </a:tc>
              </a:tr>
            </a:tbl>
          </a:graphicData>
        </a:graphic>
      </p:graphicFrame>
      <p:graphicFrame>
        <p:nvGraphicFramePr>
          <p:cNvPr id="5" name="Content Placeholder 3"/>
          <p:cNvGraphicFramePr>
            <a:graphicFrameLocks/>
          </p:cNvGraphicFramePr>
          <p:nvPr/>
        </p:nvGraphicFramePr>
        <p:xfrm>
          <a:off x="1143000" y="3352801"/>
          <a:ext cx="7086600" cy="32765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77200" cy="1646238"/>
          </a:xfrm>
        </p:spPr>
        <p:txBody>
          <a:bodyPr>
            <a:normAutofit fontScale="90000"/>
          </a:bodyPr>
          <a:lstStyle/>
          <a:p>
            <a:r>
              <a:rPr lang="en-US" dirty="0"/>
              <a:t> </a:t>
            </a:r>
            <a:br>
              <a:rPr lang="en-US" dirty="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b="1" u="sng" dirty="0" smtClean="0"/>
              <a:t>Patient satisfaction for discharge process</a:t>
            </a:r>
            <a:r>
              <a:rPr lang="en-US" dirty="0" smtClean="0"/>
              <a:t/>
            </a:r>
            <a:br>
              <a:rPr lang="en-US" dirty="0" smtClean="0"/>
            </a:br>
            <a:endParaRPr lang="en-US" dirty="0"/>
          </a:p>
        </p:txBody>
      </p:sp>
      <p:graphicFrame>
        <p:nvGraphicFramePr>
          <p:cNvPr id="6" name="Content Placeholder 5"/>
          <p:cNvGraphicFramePr>
            <a:graphicFrameLocks noGrp="1"/>
          </p:cNvGraphicFramePr>
          <p:nvPr>
            <p:ph sz="quarter" idx="1"/>
          </p:nvPr>
        </p:nvGraphicFramePr>
        <p:xfrm>
          <a:off x="457200" y="1600200"/>
          <a:ext cx="82296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RCA for Discharge delays</a:t>
            </a:r>
            <a:endParaRPr lang="en-US" dirty="0"/>
          </a:p>
        </p:txBody>
      </p:sp>
      <p:cxnSp>
        <p:nvCxnSpPr>
          <p:cNvPr id="7" name="Straight Arrow Connector 6"/>
          <p:cNvCxnSpPr/>
          <p:nvPr/>
        </p:nvCxnSpPr>
        <p:spPr>
          <a:xfrm>
            <a:off x="2133600" y="3276600"/>
            <a:ext cx="419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6200000" flipH="1">
            <a:off x="2324100" y="2476500"/>
            <a:ext cx="9906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4267200" y="2438400"/>
            <a:ext cx="1066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flipH="1" flipV="1">
            <a:off x="2209800" y="3505200"/>
            <a:ext cx="11430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flipH="1" flipV="1">
            <a:off x="4152900" y="3543300"/>
            <a:ext cx="12192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600200" y="1905000"/>
            <a:ext cx="914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Patient</a:t>
            </a:r>
            <a:endParaRPr lang="en-US" dirty="0"/>
          </a:p>
        </p:txBody>
      </p:sp>
      <p:sp>
        <p:nvSpPr>
          <p:cNvPr id="22" name="Rectangle 21"/>
          <p:cNvSpPr/>
          <p:nvPr/>
        </p:nvSpPr>
        <p:spPr>
          <a:xfrm>
            <a:off x="3962400" y="1905000"/>
            <a:ext cx="1524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Consultants</a:t>
            </a:r>
            <a:endParaRPr lang="en-US" dirty="0"/>
          </a:p>
        </p:txBody>
      </p:sp>
      <p:sp>
        <p:nvSpPr>
          <p:cNvPr id="23" name="Rectangle 22"/>
          <p:cNvSpPr/>
          <p:nvPr/>
        </p:nvSpPr>
        <p:spPr>
          <a:xfrm>
            <a:off x="1524000" y="4419600"/>
            <a:ext cx="914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Nurses</a:t>
            </a:r>
            <a:endParaRPr lang="en-US" dirty="0"/>
          </a:p>
        </p:txBody>
      </p:sp>
      <p:sp>
        <p:nvSpPr>
          <p:cNvPr id="24" name="Rectangle 23"/>
          <p:cNvSpPr/>
          <p:nvPr/>
        </p:nvSpPr>
        <p:spPr>
          <a:xfrm>
            <a:off x="3733800" y="4495800"/>
            <a:ext cx="1143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Billing</a:t>
            </a:r>
            <a:endParaRPr lang="en-US" dirty="0"/>
          </a:p>
        </p:txBody>
      </p:sp>
      <p:sp>
        <p:nvSpPr>
          <p:cNvPr id="25" name="Rectangle 24"/>
          <p:cNvSpPr/>
          <p:nvPr/>
        </p:nvSpPr>
        <p:spPr>
          <a:xfrm>
            <a:off x="6324600" y="2971800"/>
            <a:ext cx="1600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Delayed Discharges</a:t>
            </a:r>
            <a:endParaRPr lang="en-US" dirty="0"/>
          </a:p>
        </p:txBody>
      </p:sp>
      <p:sp>
        <p:nvSpPr>
          <p:cNvPr id="26" name="Rectangle 25"/>
          <p:cNvSpPr/>
          <p:nvPr/>
        </p:nvSpPr>
        <p:spPr>
          <a:xfrm>
            <a:off x="457200" y="5334000"/>
            <a:ext cx="78486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sz="1200" dirty="0" smtClean="0">
                <a:latin typeface="Arial" pitchFamily="34" charset="0"/>
                <a:cs typeface="Arial" pitchFamily="34" charset="0"/>
              </a:rPr>
              <a:t>It was observed that maximum no. of delays in the discharge process were occurring in a particular area of the hospital i.e. C- Wing 2</a:t>
            </a:r>
            <a:r>
              <a:rPr lang="en-US" sz="1200" baseline="30000" dirty="0" smtClean="0">
                <a:latin typeface="Arial" pitchFamily="34" charset="0"/>
                <a:cs typeface="Arial" pitchFamily="34" charset="0"/>
              </a:rPr>
              <a:t>nd</a:t>
            </a:r>
            <a:r>
              <a:rPr lang="en-US" sz="1200" dirty="0" smtClean="0">
                <a:latin typeface="Arial" pitchFamily="34" charset="0"/>
                <a:cs typeface="Arial" pitchFamily="34" charset="0"/>
              </a:rPr>
              <a:t> Floor.  The reasons for the delay are :-</a:t>
            </a:r>
          </a:p>
          <a:p>
            <a:pPr>
              <a:buNone/>
            </a:pPr>
            <a:r>
              <a:rPr lang="en-US" sz="1200" dirty="0" smtClean="0">
                <a:latin typeface="Arial" pitchFamily="34" charset="0"/>
                <a:cs typeface="Arial" pitchFamily="34" charset="0"/>
              </a:rPr>
              <a:t>-Attrition rate of nurses is high &amp; Untrained new  nurses</a:t>
            </a:r>
          </a:p>
          <a:p>
            <a:pPr lvl="0">
              <a:buNone/>
            </a:pPr>
            <a:r>
              <a:rPr lang="en-US" sz="1200" dirty="0" smtClean="0">
                <a:latin typeface="Arial" pitchFamily="34" charset="0"/>
                <a:cs typeface="Arial" pitchFamily="34" charset="0"/>
              </a:rPr>
              <a:t>-The nursing in charge of this particular wing is on leave for a long period.</a:t>
            </a:r>
          </a:p>
          <a:p>
            <a:pPr lvl="0">
              <a:buNone/>
            </a:pPr>
            <a:r>
              <a:rPr lang="en-US" sz="1200" dirty="0" smtClean="0">
                <a:latin typeface="Arial" pitchFamily="34" charset="0"/>
                <a:cs typeface="Arial" pitchFamily="34" charset="0"/>
              </a:rPr>
              <a:t>- Proper hand over not given.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delay in Discharges</a:t>
            </a:r>
            <a:endParaRPr lang="en-US" dirty="0"/>
          </a:p>
        </p:txBody>
      </p:sp>
      <p:graphicFrame>
        <p:nvGraphicFramePr>
          <p:cNvPr id="4" name="Content Placeholder 3"/>
          <p:cNvGraphicFramePr>
            <a:graphicFrameLocks noGrp="1"/>
          </p:cNvGraphicFramePr>
          <p:nvPr>
            <p:ph sz="quarter" idx="1"/>
          </p:nvPr>
        </p:nvGraphicFramePr>
        <p:xfrm>
          <a:off x="533400" y="1371600"/>
          <a:ext cx="7620000" cy="5339163"/>
        </p:xfrm>
        <a:graphic>
          <a:graphicData uri="http://schemas.openxmlformats.org/drawingml/2006/table">
            <a:tbl>
              <a:tblPr firstRow="1" bandRow="1">
                <a:tableStyleId>{5C22544A-7EE6-4342-B048-85BDC9FD1C3A}</a:tableStyleId>
              </a:tblPr>
              <a:tblGrid>
                <a:gridCol w="2540000"/>
                <a:gridCol w="2540000"/>
                <a:gridCol w="2540000"/>
              </a:tblGrid>
              <a:tr h="260577">
                <a:tc>
                  <a:txBody>
                    <a:bodyPr/>
                    <a:lstStyle/>
                    <a:p>
                      <a:pPr marL="0" marR="0" algn="ctr">
                        <a:lnSpc>
                          <a:spcPct val="150000"/>
                        </a:lnSpc>
                        <a:spcBef>
                          <a:spcPts val="0"/>
                        </a:spcBef>
                        <a:spcAft>
                          <a:spcPts val="0"/>
                        </a:spcAft>
                      </a:pPr>
                      <a:r>
                        <a:rPr lang="en-US" sz="1400" b="1" u="sng" dirty="0" err="1">
                          <a:latin typeface="Arial"/>
                          <a:ea typeface="Times New Roman"/>
                          <a:cs typeface="Times New Roman"/>
                        </a:rPr>
                        <a:t>S.No</a:t>
                      </a:r>
                      <a:r>
                        <a:rPr lang="en-US" sz="1400" b="1" u="sng" dirty="0">
                          <a:latin typeface="Arial"/>
                          <a:ea typeface="Times New Roman"/>
                          <a:cs typeface="Times New Roman"/>
                        </a:rPr>
                        <a:t>.</a:t>
                      </a:r>
                      <a:endParaRPr lang="en-US" sz="1200" dirty="0">
                        <a:latin typeface="Times New Roman"/>
                        <a:ea typeface="Times New Roman"/>
                        <a:cs typeface="Times New Roman"/>
                      </a:endParaRPr>
                    </a:p>
                  </a:txBody>
                  <a:tcPr marL="68580" marR="68580" marT="0" marB="0"/>
                </a:tc>
                <a:tc>
                  <a:txBody>
                    <a:bodyPr/>
                    <a:lstStyle/>
                    <a:p>
                      <a:pPr marL="0" marR="0" algn="ctr">
                        <a:lnSpc>
                          <a:spcPct val="150000"/>
                        </a:lnSpc>
                        <a:spcBef>
                          <a:spcPts val="0"/>
                        </a:spcBef>
                        <a:spcAft>
                          <a:spcPts val="0"/>
                        </a:spcAft>
                      </a:pPr>
                      <a:r>
                        <a:rPr lang="en-US" sz="1400" b="1" u="sng" dirty="0">
                          <a:latin typeface="Arial"/>
                          <a:ea typeface="Times New Roman"/>
                          <a:cs typeface="Times New Roman"/>
                        </a:rPr>
                        <a:t>Causes</a:t>
                      </a:r>
                      <a:endParaRPr lang="en-US" sz="12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b="1" u="sng">
                          <a:latin typeface="Arial"/>
                          <a:ea typeface="Times New Roman"/>
                          <a:cs typeface="Times New Roman"/>
                        </a:rPr>
                        <a:t>Percentage of occurrence</a:t>
                      </a:r>
                      <a:endParaRPr lang="en-US" sz="1200">
                        <a:latin typeface="Times New Roman"/>
                        <a:ea typeface="Times New Roman"/>
                        <a:cs typeface="Times New Roman"/>
                      </a:endParaRPr>
                    </a:p>
                  </a:txBody>
                  <a:tcPr marL="68580" marR="68580" marT="0" marB="0"/>
                </a:tc>
              </a:tr>
              <a:tr h="260577">
                <a:tc>
                  <a:txBody>
                    <a:bodyPr/>
                    <a:lstStyle/>
                    <a:p>
                      <a:pPr marL="0" marR="0" algn="ctr">
                        <a:lnSpc>
                          <a:spcPct val="150000"/>
                        </a:lnSpc>
                        <a:spcBef>
                          <a:spcPts val="0"/>
                        </a:spcBef>
                        <a:spcAft>
                          <a:spcPts val="0"/>
                        </a:spcAft>
                      </a:pPr>
                      <a:endParaRPr lang="en-US" sz="1200">
                        <a:latin typeface="Times New Roman"/>
                        <a:ea typeface="Times New Roman"/>
                        <a:cs typeface="Times New Roman"/>
                      </a:endParaRPr>
                    </a:p>
                  </a:txBody>
                  <a:tcPr marL="68580" marR="68580" marT="0" marB="0"/>
                </a:tc>
                <a:tc>
                  <a:txBody>
                    <a:bodyPr/>
                    <a:lstStyle/>
                    <a:p>
                      <a:pPr marL="0" marR="0" algn="ctr">
                        <a:lnSpc>
                          <a:spcPct val="150000"/>
                        </a:lnSpc>
                        <a:spcBef>
                          <a:spcPts val="0"/>
                        </a:spcBef>
                        <a:spcAft>
                          <a:spcPts val="0"/>
                        </a:spcAft>
                      </a:pPr>
                      <a:r>
                        <a:rPr lang="en-US" sz="1400" b="1" u="sng">
                          <a:latin typeface="Arial"/>
                          <a:ea typeface="Times New Roman"/>
                          <a:cs typeface="Times New Roman"/>
                        </a:rPr>
                        <a:t>PATIENTS</a:t>
                      </a:r>
                      <a:endParaRPr lang="en-US" sz="12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b="1" u="sng">
                          <a:latin typeface="Arial"/>
                          <a:ea typeface="Times New Roman"/>
                          <a:cs typeface="Times New Roman"/>
                        </a:rPr>
                        <a:t>21%</a:t>
                      </a:r>
                      <a:endParaRPr lang="en-US" sz="1200">
                        <a:latin typeface="Times New Roman"/>
                        <a:ea typeface="Times New Roman"/>
                        <a:cs typeface="Times New Roman"/>
                      </a:endParaRPr>
                    </a:p>
                  </a:txBody>
                  <a:tcPr marL="68580" marR="68580" marT="0" marB="0"/>
                </a:tc>
              </a:tr>
              <a:tr h="260577">
                <a:tc>
                  <a:txBody>
                    <a:bodyPr/>
                    <a:lstStyle/>
                    <a:p>
                      <a:pPr marL="0" marR="0" algn="ctr">
                        <a:lnSpc>
                          <a:spcPct val="150000"/>
                        </a:lnSpc>
                        <a:spcBef>
                          <a:spcPts val="0"/>
                        </a:spcBef>
                        <a:spcAft>
                          <a:spcPts val="0"/>
                        </a:spcAft>
                      </a:pPr>
                      <a:r>
                        <a:rPr lang="en-US" sz="1400">
                          <a:latin typeface="Arial"/>
                          <a:ea typeface="Times New Roman"/>
                          <a:cs typeface="Times New Roman"/>
                        </a:rPr>
                        <a:t>1.</a:t>
                      </a:r>
                      <a:endParaRPr lang="en-US" sz="1200">
                        <a:latin typeface="Times New Roman"/>
                        <a:ea typeface="Times New Roman"/>
                        <a:cs typeface="Times New Roman"/>
                      </a:endParaRPr>
                    </a:p>
                  </a:txBody>
                  <a:tcPr marL="68580" marR="68580" marT="0" marB="0"/>
                </a:tc>
                <a:tc>
                  <a:txBody>
                    <a:bodyPr/>
                    <a:lstStyle/>
                    <a:p>
                      <a:pPr marL="0" marR="0" algn="ctr">
                        <a:lnSpc>
                          <a:spcPct val="150000"/>
                        </a:lnSpc>
                        <a:spcBef>
                          <a:spcPts val="0"/>
                        </a:spcBef>
                        <a:spcAft>
                          <a:spcPts val="0"/>
                        </a:spcAft>
                      </a:pPr>
                      <a:r>
                        <a:rPr lang="en-US" sz="1400">
                          <a:latin typeface="Arial"/>
                          <a:ea typeface="Times New Roman"/>
                          <a:cs typeface="Times New Roman"/>
                        </a:rPr>
                        <a:t>Patient not willing to go</a:t>
                      </a:r>
                      <a:endParaRPr lang="en-US" sz="12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a:latin typeface="Arial"/>
                          <a:ea typeface="Times New Roman"/>
                          <a:cs typeface="Times New Roman"/>
                        </a:rPr>
                        <a:t>11%</a:t>
                      </a:r>
                      <a:endParaRPr lang="en-US" sz="1200">
                        <a:latin typeface="Times New Roman"/>
                        <a:ea typeface="Times New Roman"/>
                        <a:cs typeface="Times New Roman"/>
                      </a:endParaRPr>
                    </a:p>
                  </a:txBody>
                  <a:tcPr marL="68580" marR="68580" marT="0" marB="0"/>
                </a:tc>
              </a:tr>
              <a:tr h="260577">
                <a:tc>
                  <a:txBody>
                    <a:bodyPr/>
                    <a:lstStyle/>
                    <a:p>
                      <a:pPr marL="0" marR="0" algn="ctr">
                        <a:lnSpc>
                          <a:spcPct val="150000"/>
                        </a:lnSpc>
                        <a:spcBef>
                          <a:spcPts val="0"/>
                        </a:spcBef>
                        <a:spcAft>
                          <a:spcPts val="0"/>
                        </a:spcAft>
                      </a:pPr>
                      <a:r>
                        <a:rPr lang="en-US" sz="1400">
                          <a:latin typeface="Arial"/>
                          <a:ea typeface="Times New Roman"/>
                          <a:cs typeface="Times New Roman"/>
                        </a:rPr>
                        <a:t>2.</a:t>
                      </a:r>
                      <a:endParaRPr lang="en-US" sz="1200">
                        <a:latin typeface="Times New Roman"/>
                        <a:ea typeface="Times New Roman"/>
                        <a:cs typeface="Times New Roman"/>
                      </a:endParaRPr>
                    </a:p>
                  </a:txBody>
                  <a:tcPr marL="68580" marR="68580" marT="0" marB="0"/>
                </a:tc>
                <a:tc>
                  <a:txBody>
                    <a:bodyPr/>
                    <a:lstStyle/>
                    <a:p>
                      <a:pPr marL="0" marR="0" algn="ctr">
                        <a:lnSpc>
                          <a:spcPct val="150000"/>
                        </a:lnSpc>
                        <a:spcBef>
                          <a:spcPts val="0"/>
                        </a:spcBef>
                        <a:spcAft>
                          <a:spcPts val="0"/>
                        </a:spcAft>
                      </a:pPr>
                      <a:r>
                        <a:rPr lang="en-US" sz="1400">
                          <a:latin typeface="Arial"/>
                          <a:ea typeface="Times New Roman"/>
                          <a:cs typeface="Times New Roman"/>
                        </a:rPr>
                        <a:t>Relatives delays</a:t>
                      </a:r>
                      <a:endParaRPr lang="en-US" sz="12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a:latin typeface="Arial"/>
                          <a:ea typeface="Times New Roman"/>
                          <a:cs typeface="Times New Roman"/>
                        </a:rPr>
                        <a:t>10%</a:t>
                      </a:r>
                      <a:endParaRPr lang="en-US" sz="1200">
                        <a:latin typeface="Times New Roman"/>
                        <a:ea typeface="Times New Roman"/>
                        <a:cs typeface="Times New Roman"/>
                      </a:endParaRPr>
                    </a:p>
                  </a:txBody>
                  <a:tcPr marL="68580" marR="68580" marT="0" marB="0"/>
                </a:tc>
              </a:tr>
              <a:tr h="260577">
                <a:tc>
                  <a:txBody>
                    <a:bodyPr/>
                    <a:lstStyle/>
                    <a:p>
                      <a:pPr marL="0" marR="0" algn="ctr">
                        <a:lnSpc>
                          <a:spcPct val="150000"/>
                        </a:lnSpc>
                        <a:spcBef>
                          <a:spcPts val="0"/>
                        </a:spcBef>
                        <a:spcAft>
                          <a:spcPts val="0"/>
                        </a:spcAft>
                      </a:pPr>
                      <a:endParaRPr lang="en-US" sz="1400">
                        <a:latin typeface="Arial"/>
                        <a:ea typeface="Times New Roman"/>
                        <a:cs typeface="Times New Roman"/>
                      </a:endParaRPr>
                    </a:p>
                  </a:txBody>
                  <a:tcPr marL="68580" marR="68580" marT="0" marB="0"/>
                </a:tc>
                <a:tc>
                  <a:txBody>
                    <a:bodyPr/>
                    <a:lstStyle/>
                    <a:p>
                      <a:pPr marL="0" marR="0" algn="ctr">
                        <a:lnSpc>
                          <a:spcPct val="150000"/>
                        </a:lnSpc>
                        <a:spcBef>
                          <a:spcPts val="0"/>
                        </a:spcBef>
                        <a:spcAft>
                          <a:spcPts val="0"/>
                        </a:spcAft>
                      </a:pPr>
                      <a:r>
                        <a:rPr lang="en-US" sz="1400" b="1" u="sng">
                          <a:latin typeface="Arial"/>
                          <a:ea typeface="Times New Roman"/>
                          <a:cs typeface="Times New Roman"/>
                        </a:rPr>
                        <a:t>DOCTORS</a:t>
                      </a:r>
                      <a:endParaRPr lang="en-US" sz="12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b="1">
                          <a:latin typeface="Arial"/>
                          <a:ea typeface="Times New Roman"/>
                          <a:cs typeface="Times New Roman"/>
                        </a:rPr>
                        <a:t>52%</a:t>
                      </a:r>
                      <a:endParaRPr lang="en-US" sz="1200">
                        <a:latin typeface="Times New Roman"/>
                        <a:ea typeface="Times New Roman"/>
                        <a:cs typeface="Times New Roman"/>
                      </a:endParaRPr>
                    </a:p>
                  </a:txBody>
                  <a:tcPr marL="68580" marR="68580" marT="0" marB="0"/>
                </a:tc>
              </a:tr>
              <a:tr h="449762">
                <a:tc>
                  <a:txBody>
                    <a:bodyPr/>
                    <a:lstStyle/>
                    <a:p>
                      <a:pPr marL="0" marR="0" algn="ctr">
                        <a:lnSpc>
                          <a:spcPct val="150000"/>
                        </a:lnSpc>
                        <a:spcBef>
                          <a:spcPts val="0"/>
                        </a:spcBef>
                        <a:spcAft>
                          <a:spcPts val="0"/>
                        </a:spcAft>
                      </a:pPr>
                      <a:r>
                        <a:rPr lang="en-US" sz="1400">
                          <a:latin typeface="Arial"/>
                          <a:ea typeface="Times New Roman"/>
                          <a:cs typeface="Times New Roman"/>
                        </a:rPr>
                        <a:t>3.</a:t>
                      </a:r>
                      <a:endParaRPr lang="en-US" sz="1200">
                        <a:latin typeface="Times New Roman"/>
                        <a:ea typeface="Times New Roman"/>
                        <a:cs typeface="Times New Roman"/>
                      </a:endParaRPr>
                    </a:p>
                  </a:txBody>
                  <a:tcPr marL="68580" marR="68580" marT="0" marB="0"/>
                </a:tc>
                <a:tc>
                  <a:txBody>
                    <a:bodyPr/>
                    <a:lstStyle/>
                    <a:p>
                      <a:pPr marL="0" marR="0" algn="ctr">
                        <a:lnSpc>
                          <a:spcPct val="150000"/>
                        </a:lnSpc>
                        <a:spcBef>
                          <a:spcPts val="0"/>
                        </a:spcBef>
                        <a:spcAft>
                          <a:spcPts val="0"/>
                        </a:spcAft>
                      </a:pPr>
                      <a:r>
                        <a:rPr lang="en-US" sz="1400">
                          <a:latin typeface="Arial"/>
                          <a:ea typeface="Times New Roman"/>
                          <a:cs typeface="Times New Roman"/>
                        </a:rPr>
                        <a:t>Consultant rounds are delayed</a:t>
                      </a:r>
                      <a:endParaRPr lang="en-US" sz="12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a:latin typeface="Arial"/>
                          <a:ea typeface="Times New Roman"/>
                          <a:cs typeface="Times New Roman"/>
                        </a:rPr>
                        <a:t>33%</a:t>
                      </a:r>
                      <a:endParaRPr lang="en-US" sz="1200">
                        <a:latin typeface="Times New Roman"/>
                        <a:ea typeface="Times New Roman"/>
                        <a:cs typeface="Times New Roman"/>
                      </a:endParaRPr>
                    </a:p>
                  </a:txBody>
                  <a:tcPr marL="68580" marR="68580" marT="0" marB="0"/>
                </a:tc>
              </a:tr>
              <a:tr h="344818">
                <a:tc>
                  <a:txBody>
                    <a:bodyPr/>
                    <a:lstStyle/>
                    <a:p>
                      <a:pPr marL="0" marR="0">
                        <a:lnSpc>
                          <a:spcPct val="150000"/>
                        </a:lnSpc>
                        <a:spcBef>
                          <a:spcPts val="0"/>
                        </a:spcBef>
                        <a:spcAft>
                          <a:spcPts val="0"/>
                        </a:spcAft>
                      </a:pPr>
                      <a:r>
                        <a:rPr lang="en-US" sz="1400" dirty="0">
                          <a:latin typeface="Arial"/>
                          <a:ea typeface="Times New Roman"/>
                          <a:cs typeface="Times New Roman"/>
                        </a:rPr>
                        <a:t>     </a:t>
                      </a:r>
                      <a:r>
                        <a:rPr lang="en-US" sz="1400" dirty="0" smtClean="0">
                          <a:latin typeface="Arial"/>
                          <a:ea typeface="Times New Roman"/>
                          <a:cs typeface="Times New Roman"/>
                        </a:rPr>
                        <a:t>                   </a:t>
                      </a:r>
                      <a:r>
                        <a:rPr lang="en-US" sz="1400" dirty="0">
                          <a:latin typeface="Arial"/>
                          <a:ea typeface="Times New Roman"/>
                          <a:cs typeface="Times New Roman"/>
                        </a:rPr>
                        <a:t>4.</a:t>
                      </a:r>
                      <a:endParaRPr lang="en-US" sz="1200" dirty="0">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latin typeface="Arial"/>
                          <a:ea typeface="Times New Roman"/>
                          <a:cs typeface="Times New Roman"/>
                        </a:rPr>
                        <a:t>Correction in final draft of discharge summary</a:t>
                      </a:r>
                      <a:endParaRPr lang="en-US" sz="12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a:latin typeface="Arial"/>
                          <a:ea typeface="Times New Roman"/>
                          <a:cs typeface="Times New Roman"/>
                        </a:rPr>
                        <a:t>19%</a:t>
                      </a:r>
                      <a:endParaRPr lang="en-US" sz="1200">
                        <a:latin typeface="Times New Roman"/>
                        <a:ea typeface="Times New Roman"/>
                        <a:cs typeface="Times New Roman"/>
                      </a:endParaRPr>
                    </a:p>
                  </a:txBody>
                  <a:tcPr marL="68580" marR="68580" marT="0" marB="0"/>
                </a:tc>
              </a:tr>
              <a:tr h="260577">
                <a:tc>
                  <a:txBody>
                    <a:bodyPr/>
                    <a:lstStyle/>
                    <a:p>
                      <a:pPr marL="0" marR="0" algn="ctr">
                        <a:lnSpc>
                          <a:spcPct val="150000"/>
                        </a:lnSpc>
                        <a:spcBef>
                          <a:spcPts val="0"/>
                        </a:spcBef>
                        <a:spcAft>
                          <a:spcPts val="0"/>
                        </a:spcAft>
                      </a:pPr>
                      <a:endParaRPr lang="en-US" sz="1400">
                        <a:latin typeface="Arial"/>
                        <a:ea typeface="Times New Roman"/>
                        <a:cs typeface="Times New Roman"/>
                      </a:endParaRPr>
                    </a:p>
                  </a:txBody>
                  <a:tcPr marL="68580" marR="68580" marT="0" marB="0"/>
                </a:tc>
                <a:tc>
                  <a:txBody>
                    <a:bodyPr/>
                    <a:lstStyle/>
                    <a:p>
                      <a:pPr marL="0" marR="0" algn="ctr">
                        <a:lnSpc>
                          <a:spcPct val="150000"/>
                        </a:lnSpc>
                        <a:spcBef>
                          <a:spcPts val="0"/>
                        </a:spcBef>
                        <a:spcAft>
                          <a:spcPts val="0"/>
                        </a:spcAft>
                      </a:pPr>
                      <a:r>
                        <a:rPr lang="en-US" sz="1400" b="1" u="sng">
                          <a:latin typeface="Arial"/>
                          <a:ea typeface="Times New Roman"/>
                          <a:cs typeface="Times New Roman"/>
                        </a:rPr>
                        <a:t>NURSES</a:t>
                      </a:r>
                      <a:endParaRPr lang="en-US" sz="12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b="1">
                          <a:latin typeface="Arial"/>
                          <a:ea typeface="Times New Roman"/>
                          <a:cs typeface="Times New Roman"/>
                        </a:rPr>
                        <a:t>10%</a:t>
                      </a:r>
                      <a:endParaRPr lang="en-US" sz="1200">
                        <a:latin typeface="Times New Roman"/>
                        <a:ea typeface="Times New Roman"/>
                        <a:cs typeface="Times New Roman"/>
                      </a:endParaRPr>
                    </a:p>
                  </a:txBody>
                  <a:tcPr marL="68580" marR="68580" marT="0" marB="0"/>
                </a:tc>
              </a:tr>
              <a:tr h="260577">
                <a:tc>
                  <a:txBody>
                    <a:bodyPr/>
                    <a:lstStyle/>
                    <a:p>
                      <a:pPr marL="0" marR="0" algn="ctr">
                        <a:lnSpc>
                          <a:spcPct val="150000"/>
                        </a:lnSpc>
                        <a:spcBef>
                          <a:spcPts val="0"/>
                        </a:spcBef>
                        <a:spcAft>
                          <a:spcPts val="0"/>
                        </a:spcAft>
                      </a:pPr>
                      <a:r>
                        <a:rPr lang="en-US" sz="1400">
                          <a:latin typeface="Arial"/>
                          <a:ea typeface="Times New Roman"/>
                          <a:cs typeface="Times New Roman"/>
                        </a:rPr>
                        <a:t>5.</a:t>
                      </a:r>
                      <a:endParaRPr lang="en-US" sz="1200">
                        <a:latin typeface="Times New Roman"/>
                        <a:ea typeface="Times New Roman"/>
                        <a:cs typeface="Times New Roman"/>
                      </a:endParaRPr>
                    </a:p>
                  </a:txBody>
                  <a:tcPr marL="68580" marR="68580" marT="0" marB="0"/>
                </a:tc>
                <a:tc>
                  <a:txBody>
                    <a:bodyPr/>
                    <a:lstStyle/>
                    <a:p>
                      <a:pPr marL="0" marR="0" algn="ctr">
                        <a:lnSpc>
                          <a:spcPct val="150000"/>
                        </a:lnSpc>
                        <a:spcBef>
                          <a:spcPts val="0"/>
                        </a:spcBef>
                        <a:spcAft>
                          <a:spcPts val="0"/>
                        </a:spcAft>
                      </a:pPr>
                      <a:r>
                        <a:rPr lang="en-US" sz="1400">
                          <a:latin typeface="Arial"/>
                          <a:ea typeface="Times New Roman"/>
                          <a:cs typeface="Times New Roman"/>
                        </a:rPr>
                        <a:t>Shortage of staff</a:t>
                      </a:r>
                      <a:endParaRPr lang="en-US" sz="12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a:latin typeface="Arial"/>
                          <a:ea typeface="Times New Roman"/>
                          <a:cs typeface="Times New Roman"/>
                        </a:rPr>
                        <a:t>4%</a:t>
                      </a:r>
                      <a:endParaRPr lang="en-US" sz="1200">
                        <a:latin typeface="Times New Roman"/>
                        <a:ea typeface="Times New Roman"/>
                        <a:cs typeface="Times New Roman"/>
                      </a:endParaRPr>
                    </a:p>
                  </a:txBody>
                  <a:tcPr marL="68580" marR="68580" marT="0" marB="0"/>
                </a:tc>
              </a:tr>
              <a:tr h="344818">
                <a:tc>
                  <a:txBody>
                    <a:bodyPr/>
                    <a:lstStyle/>
                    <a:p>
                      <a:pPr marL="0" marR="0" algn="ctr">
                        <a:lnSpc>
                          <a:spcPct val="150000"/>
                        </a:lnSpc>
                        <a:spcBef>
                          <a:spcPts val="0"/>
                        </a:spcBef>
                        <a:spcAft>
                          <a:spcPts val="0"/>
                        </a:spcAft>
                      </a:pPr>
                      <a:r>
                        <a:rPr lang="en-US" sz="1400">
                          <a:latin typeface="Arial"/>
                          <a:ea typeface="Times New Roman"/>
                          <a:cs typeface="Times New Roman"/>
                        </a:rPr>
                        <a:t>6.</a:t>
                      </a:r>
                      <a:endParaRPr lang="en-US" sz="1200">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dirty="0">
                          <a:latin typeface="Arial"/>
                          <a:ea typeface="Times New Roman"/>
                          <a:cs typeface="Times New Roman"/>
                        </a:rPr>
                        <a:t>Delay in sending the bill book for billing  </a:t>
                      </a:r>
                      <a:endParaRPr lang="en-US" sz="12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a:latin typeface="Arial"/>
                          <a:ea typeface="Times New Roman"/>
                          <a:cs typeface="Times New Roman"/>
                        </a:rPr>
                        <a:t>6%</a:t>
                      </a:r>
                      <a:endParaRPr lang="en-US" sz="1200">
                        <a:latin typeface="Times New Roman"/>
                        <a:ea typeface="Times New Roman"/>
                        <a:cs typeface="Times New Roman"/>
                      </a:endParaRPr>
                    </a:p>
                  </a:txBody>
                  <a:tcPr marL="68580" marR="68580" marT="0" marB="0"/>
                </a:tc>
              </a:tr>
              <a:tr h="449762">
                <a:tc>
                  <a:txBody>
                    <a:bodyPr/>
                    <a:lstStyle/>
                    <a:p>
                      <a:pPr marL="0" marR="0" algn="ctr">
                        <a:lnSpc>
                          <a:spcPct val="150000"/>
                        </a:lnSpc>
                        <a:spcBef>
                          <a:spcPts val="0"/>
                        </a:spcBef>
                        <a:spcAft>
                          <a:spcPts val="0"/>
                        </a:spcAft>
                      </a:pPr>
                      <a:endParaRPr lang="en-US" sz="1400">
                        <a:latin typeface="Arial"/>
                        <a:ea typeface="Times New Roman"/>
                        <a:cs typeface="Times New Roman"/>
                      </a:endParaRPr>
                    </a:p>
                  </a:txBody>
                  <a:tcPr marL="68580" marR="68580" marT="0" marB="0"/>
                </a:tc>
                <a:tc>
                  <a:txBody>
                    <a:bodyPr/>
                    <a:lstStyle/>
                    <a:p>
                      <a:pPr marL="0" marR="0" algn="ctr">
                        <a:lnSpc>
                          <a:spcPct val="150000"/>
                        </a:lnSpc>
                        <a:spcBef>
                          <a:spcPts val="0"/>
                        </a:spcBef>
                        <a:spcAft>
                          <a:spcPts val="0"/>
                        </a:spcAft>
                      </a:pPr>
                      <a:r>
                        <a:rPr lang="en-US" sz="1400" b="1" u="sng">
                          <a:latin typeface="Arial"/>
                          <a:ea typeface="Times New Roman"/>
                          <a:cs typeface="Times New Roman"/>
                        </a:rPr>
                        <a:t/>
                      </a:r>
                      <a:br>
                        <a:rPr lang="en-US" sz="1400" b="1" u="sng">
                          <a:latin typeface="Arial"/>
                          <a:ea typeface="Times New Roman"/>
                          <a:cs typeface="Times New Roman"/>
                        </a:rPr>
                      </a:br>
                      <a:r>
                        <a:rPr lang="en-US" sz="1400" b="1" u="sng">
                          <a:latin typeface="Arial"/>
                          <a:ea typeface="Times New Roman"/>
                          <a:cs typeface="Times New Roman"/>
                        </a:rPr>
                        <a:t>BILLING</a:t>
                      </a:r>
                      <a:endParaRPr lang="en-US" sz="12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b="1">
                          <a:latin typeface="Arial"/>
                          <a:ea typeface="Times New Roman"/>
                          <a:cs typeface="Times New Roman"/>
                        </a:rPr>
                        <a:t>17%</a:t>
                      </a:r>
                      <a:endParaRPr lang="en-US" sz="1200">
                        <a:latin typeface="Times New Roman"/>
                        <a:ea typeface="Times New Roman"/>
                        <a:cs typeface="Times New Roman"/>
                      </a:endParaRPr>
                    </a:p>
                  </a:txBody>
                  <a:tcPr marL="68580" marR="68580" marT="0" marB="0"/>
                </a:tc>
              </a:tr>
              <a:tr h="517227">
                <a:tc>
                  <a:txBody>
                    <a:bodyPr/>
                    <a:lstStyle/>
                    <a:p>
                      <a:pPr marL="0" marR="0" algn="ctr">
                        <a:lnSpc>
                          <a:spcPct val="150000"/>
                        </a:lnSpc>
                        <a:spcBef>
                          <a:spcPts val="0"/>
                        </a:spcBef>
                        <a:spcAft>
                          <a:spcPts val="0"/>
                        </a:spcAft>
                      </a:pPr>
                      <a:r>
                        <a:rPr lang="en-US" sz="1400">
                          <a:latin typeface="Arial"/>
                          <a:ea typeface="Times New Roman"/>
                          <a:cs typeface="Times New Roman"/>
                        </a:rPr>
                        <a:t>7.</a:t>
                      </a:r>
                      <a:endParaRPr lang="en-US" sz="1200">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kern="1200" dirty="0" smtClean="0">
                          <a:solidFill>
                            <a:schemeClr val="dk1"/>
                          </a:solidFill>
                          <a:latin typeface="Arial"/>
                          <a:ea typeface="Times New Roman"/>
                          <a:cs typeface="Times New Roman"/>
                        </a:rPr>
                        <a:t>Prior information about high billed amounts</a:t>
                      </a:r>
                      <a:endParaRPr lang="en-US" sz="1400" kern="1200" dirty="0">
                        <a:solidFill>
                          <a:schemeClr val="dk1"/>
                        </a:solidFill>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a:latin typeface="Arial"/>
                          <a:ea typeface="Times New Roman"/>
                          <a:cs typeface="Times New Roman"/>
                        </a:rPr>
                        <a:t>5%</a:t>
                      </a:r>
                      <a:endParaRPr lang="en-US" sz="1200">
                        <a:latin typeface="Times New Roman"/>
                        <a:ea typeface="Times New Roman"/>
                        <a:cs typeface="Times New Roman"/>
                      </a:endParaRPr>
                    </a:p>
                  </a:txBody>
                  <a:tcPr marL="68580" marR="68580" marT="0" marB="0"/>
                </a:tc>
              </a:tr>
              <a:tr h="260577">
                <a:tc>
                  <a:txBody>
                    <a:bodyPr/>
                    <a:lstStyle/>
                    <a:p>
                      <a:pPr marL="0" marR="0" algn="ctr">
                        <a:lnSpc>
                          <a:spcPct val="150000"/>
                        </a:lnSpc>
                        <a:spcBef>
                          <a:spcPts val="0"/>
                        </a:spcBef>
                        <a:spcAft>
                          <a:spcPts val="0"/>
                        </a:spcAft>
                      </a:pPr>
                      <a:r>
                        <a:rPr lang="en-US" sz="1400">
                          <a:latin typeface="Arial"/>
                          <a:ea typeface="Times New Roman"/>
                          <a:cs typeface="Times New Roman"/>
                        </a:rPr>
                        <a:t>8.</a:t>
                      </a:r>
                      <a:endParaRPr lang="en-US" sz="1200">
                        <a:latin typeface="Times New Roman"/>
                        <a:ea typeface="Times New Roman"/>
                        <a:cs typeface="Times New Roman"/>
                      </a:endParaRPr>
                    </a:p>
                  </a:txBody>
                  <a:tcPr marL="68580" marR="68580" marT="0" marB="0"/>
                </a:tc>
                <a:tc>
                  <a:txBody>
                    <a:bodyPr/>
                    <a:lstStyle/>
                    <a:p>
                      <a:pPr marL="0" marR="0" algn="ctr">
                        <a:lnSpc>
                          <a:spcPct val="150000"/>
                        </a:lnSpc>
                        <a:spcBef>
                          <a:spcPts val="0"/>
                        </a:spcBef>
                        <a:spcAft>
                          <a:spcPts val="0"/>
                        </a:spcAft>
                      </a:pPr>
                      <a:r>
                        <a:rPr lang="en-US" sz="1400" dirty="0">
                          <a:latin typeface="Arial"/>
                          <a:ea typeface="Times New Roman"/>
                          <a:cs typeface="Times New Roman"/>
                        </a:rPr>
                        <a:t>TPA patients approval delay</a:t>
                      </a:r>
                      <a:endParaRPr lang="en-US" sz="12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400" dirty="0">
                          <a:latin typeface="Arial"/>
                          <a:ea typeface="Times New Roman"/>
                          <a:cs typeface="Times New Roman"/>
                        </a:rPr>
                        <a:t>12%</a:t>
                      </a:r>
                      <a:endParaRPr lang="en-US" sz="1200" dirty="0">
                        <a:latin typeface="Times New Roman"/>
                        <a:ea typeface="Times New Roman"/>
                        <a:cs typeface="Times New Roman"/>
                      </a:endParaRPr>
                    </a:p>
                  </a:txBody>
                  <a:tcPr marL="68580" marR="68580" marT="0" marB="0"/>
                </a:tc>
              </a:tr>
            </a:tbl>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251</TotalTime>
  <Words>820</Words>
  <Application>Microsoft Office PowerPoint</Application>
  <PresentationFormat>On-screen Show (4:3)</PresentationFormat>
  <Paragraphs>170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Discharge Process Analysis</vt:lpstr>
      <vt:lpstr>Reflection from Internship</vt:lpstr>
      <vt:lpstr>Introduction &amp; Rationale of Study</vt:lpstr>
      <vt:lpstr>Aim &amp; Objectives of the Study</vt:lpstr>
      <vt:lpstr>Methodology of the Study</vt:lpstr>
      <vt:lpstr>Study findings(Discharge Monitoring)</vt:lpstr>
      <vt:lpstr>            Patient satisfaction for discharge process </vt:lpstr>
      <vt:lpstr>RCA for Discharge delays</vt:lpstr>
      <vt:lpstr>Reasons for delay in Discharges</vt:lpstr>
      <vt:lpstr>Recommendations.</vt:lpstr>
      <vt:lpstr>Recommendations</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IIHMR</dc:creator>
  <cp:lastModifiedBy>Shweta</cp:lastModifiedBy>
  <cp:revision>18</cp:revision>
  <dcterms:created xsi:type="dcterms:W3CDTF">2011-04-26T00:55:07Z</dcterms:created>
  <dcterms:modified xsi:type="dcterms:W3CDTF">2011-04-27T04:59:06Z</dcterms:modified>
</cp:coreProperties>
</file>