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charts/chart6.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 id="2147483687" r:id="rId2"/>
    <p:sldMasterId id="2147483689" r:id="rId3"/>
  </p:sldMasterIdLst>
  <p:sldIdLst>
    <p:sldId id="256" r:id="rId4"/>
    <p:sldId id="257" r:id="rId5"/>
    <p:sldId id="258" r:id="rId6"/>
    <p:sldId id="291" r:id="rId7"/>
    <p:sldId id="259" r:id="rId8"/>
    <p:sldId id="290" r:id="rId9"/>
    <p:sldId id="284" r:id="rId10"/>
    <p:sldId id="288" r:id="rId11"/>
    <p:sldId id="260" r:id="rId12"/>
    <p:sldId id="263" r:id="rId13"/>
    <p:sldId id="267" r:id="rId14"/>
    <p:sldId id="261" r:id="rId15"/>
    <p:sldId id="262" r:id="rId16"/>
    <p:sldId id="269" r:id="rId17"/>
    <p:sldId id="270" r:id="rId18"/>
    <p:sldId id="271" r:id="rId19"/>
    <p:sldId id="272" r:id="rId20"/>
    <p:sldId id="273" r:id="rId21"/>
    <p:sldId id="274" r:id="rId22"/>
    <p:sldId id="275" r:id="rId23"/>
    <p:sldId id="277" r:id="rId24"/>
    <p:sldId id="278" r:id="rId25"/>
    <p:sldId id="279" r:id="rId26"/>
    <p:sldId id="280" r:id="rId27"/>
    <p:sldId id="281" r:id="rId28"/>
    <p:sldId id="282" r:id="rId29"/>
    <p:sldId id="285" r:id="rId30"/>
    <p:sldId id="283"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presentationPr>
</file>

<file path=ppt/tableStyles.xml><?xml version="1.0" encoding="utf-8"?>
<a:tblStyleLst xmlns:a="http://schemas.openxmlformats.org/drawingml/2006/main" def="{5C22544A-7EE6-4342-B048-85BDC9FD1C3A}">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 Type="http://schemas.openxmlformats.org/officeDocument/2006/relationships/slideMaster" Target="slideMasters/slideMaster3.xml"/><Relationship Id="rId21" Type="http://schemas.openxmlformats.org/officeDocument/2006/relationships/slide" Target="slides/slide18.xml"/><Relationship Id="rId34" Type="http://schemas.openxmlformats.org/officeDocument/2006/relationships/theme" Target="theme/theme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slide" Target="slides/slide26.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presProps" Target="presProp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slide" Target="slides/slide28.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E:\project\bio-medical\Book1.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E:\project\bio-medical\Book1.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E:\project\bio-medical\Book1.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E:\project\bio-medical\Book1.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E:\project\bio-medical\Book1.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E:\project\bio-medical\Book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26"/>
  <c:chart>
    <c:title>
      <c:tx>
        <c:rich>
          <a:bodyPr/>
          <a:lstStyle/>
          <a:p>
            <a:pPr>
              <a:defRPr/>
            </a:pPr>
            <a:r>
              <a:rPr lang="en-US"/>
              <a:t>Figure 1: Aware of existence of law on biomedical waste</a:t>
            </a:r>
          </a:p>
        </c:rich>
      </c:tx>
      <c:layout>
        <c:manualLayout>
          <c:xMode val="edge"/>
          <c:yMode val="edge"/>
          <c:x val="0.17719269010720476"/>
          <c:y val="2.7743098904147612E-2"/>
        </c:manualLayout>
      </c:layout>
    </c:title>
    <c:plotArea>
      <c:layout/>
      <c:pieChart>
        <c:varyColors val="1"/>
        <c:ser>
          <c:idx val="0"/>
          <c:order val="0"/>
          <c:dLbls>
            <c:showPercent val="1"/>
            <c:showLeaderLines val="1"/>
          </c:dLbls>
          <c:cat>
            <c:strRef>
              <c:f>Sheet3!$C$43:$E$43</c:f>
              <c:strCache>
                <c:ptCount val="3"/>
                <c:pt idx="0">
                  <c:v>Yes</c:v>
                </c:pt>
                <c:pt idx="1">
                  <c:v>No </c:v>
                </c:pt>
                <c:pt idx="2">
                  <c:v>Not sure</c:v>
                </c:pt>
              </c:strCache>
            </c:strRef>
          </c:cat>
          <c:val>
            <c:numRef>
              <c:f>Sheet3!$C$44:$E$44</c:f>
              <c:numCache>
                <c:formatCode>General</c:formatCode>
                <c:ptCount val="3"/>
                <c:pt idx="0">
                  <c:v>56</c:v>
                </c:pt>
                <c:pt idx="1">
                  <c:v>30</c:v>
                </c:pt>
                <c:pt idx="2">
                  <c:v>14</c:v>
                </c:pt>
              </c:numCache>
            </c:numRef>
          </c:val>
        </c:ser>
        <c:dLbls>
          <c:showPercent val="1"/>
        </c:dLbls>
        <c:firstSliceAng val="0"/>
      </c:pieChart>
    </c:plotArea>
    <c:legend>
      <c:legendPos val="r"/>
      <c:layout/>
    </c:legend>
    <c:plotVisOnly val="1"/>
  </c:chart>
  <c:txPr>
    <a:bodyPr/>
    <a:lstStyle/>
    <a:p>
      <a:pPr>
        <a:defRPr sz="1800"/>
      </a:pPr>
      <a:endParaRPr lang="en-US"/>
    </a:p>
  </c:txPr>
  <c:externalData r:id="rId1"/>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26"/>
  <c:chart>
    <c:title>
      <c:tx>
        <c:rich>
          <a:bodyPr/>
          <a:lstStyle/>
          <a:p>
            <a:pPr>
              <a:defRPr sz="1600"/>
            </a:pPr>
            <a:r>
              <a:rPr lang="en-US" sz="2000" dirty="0">
                <a:latin typeface="Times New Roman" pitchFamily="18" charset="0"/>
                <a:cs typeface="Times New Roman" pitchFamily="18" charset="0"/>
              </a:rPr>
              <a:t>Figure</a:t>
            </a:r>
            <a:r>
              <a:rPr lang="en-US" sz="1600" baseline="0" dirty="0">
                <a:latin typeface="Times New Roman" pitchFamily="18" charset="0"/>
                <a:cs typeface="Times New Roman" pitchFamily="18" charset="0"/>
              </a:rPr>
              <a:t> 2: </a:t>
            </a:r>
            <a:r>
              <a:rPr lang="en-US" sz="1600" dirty="0">
                <a:latin typeface="Times New Roman" pitchFamily="18" charset="0"/>
                <a:cs typeface="Times New Roman" pitchFamily="18" charset="0"/>
              </a:rPr>
              <a:t>Knowledge regarding Biomedical waste management (Designation)</a:t>
            </a:r>
          </a:p>
        </c:rich>
      </c:tx>
      <c:layout/>
    </c:title>
    <c:plotArea>
      <c:layout/>
      <c:barChart>
        <c:barDir val="col"/>
        <c:grouping val="clustered"/>
        <c:ser>
          <c:idx val="0"/>
          <c:order val="0"/>
          <c:tx>
            <c:strRef>
              <c:f>Sheet1!$B$2</c:f>
              <c:strCache>
                <c:ptCount val="1"/>
                <c:pt idx="0">
                  <c:v>total</c:v>
                </c:pt>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Sheet1!$C$2:$I$2</c:f>
            </c:numRef>
          </c:val>
        </c:ser>
        <c:ser>
          <c:idx val="1"/>
          <c:order val="1"/>
          <c:tx>
            <c:strRef>
              <c:f>Sheet1!$B$3</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Sheet1!$C$3:$I$3</c:f>
            </c:numRef>
          </c:val>
        </c:ser>
        <c:ser>
          <c:idx val="2"/>
          <c:order val="2"/>
          <c:tx>
            <c:strRef>
              <c:f>Sheet1!$B$4</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Sheet1!$C$4:$I$4</c:f>
            </c:numRef>
          </c:val>
        </c:ser>
        <c:ser>
          <c:idx val="3"/>
          <c:order val="3"/>
          <c:tx>
            <c:strRef>
              <c:f>Sheet1!$B$5</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Sheet1!$C$5:$I$5</c:f>
            </c:numRef>
          </c:val>
        </c:ser>
        <c:ser>
          <c:idx val="4"/>
          <c:order val="4"/>
          <c:tx>
            <c:strRef>
              <c:f>Sheet1!$B$6</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Sheet1!$C$6:$I$6</c:f>
            </c:numRef>
          </c:val>
        </c:ser>
        <c:ser>
          <c:idx val="5"/>
          <c:order val="5"/>
          <c:tx>
            <c:strRef>
              <c:f>Sheet1!$B$7</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Sheet1!$C$7:$I$7</c:f>
            </c:numRef>
          </c:val>
        </c:ser>
        <c:ser>
          <c:idx val="6"/>
          <c:order val="6"/>
          <c:tx>
            <c:strRef>
              <c:f>Sheet1!$B$8</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Sheet1!$C$8:$I$8</c:f>
            </c:numRef>
          </c:val>
        </c:ser>
        <c:ser>
          <c:idx val="7"/>
          <c:order val="7"/>
          <c:tx>
            <c:strRef>
              <c:f>Sheet1!$B$9</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Sheet1!$C$9:$I$9</c:f>
            </c:numRef>
          </c:val>
        </c:ser>
        <c:ser>
          <c:idx val="8"/>
          <c:order val="8"/>
          <c:tx>
            <c:strRef>
              <c:f>Sheet1!$B$10</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Sheet1!$C$10:$I$10</c:f>
            </c:numRef>
          </c:val>
        </c:ser>
        <c:ser>
          <c:idx val="9"/>
          <c:order val="9"/>
          <c:tx>
            <c:strRef>
              <c:f>Sheet1!$B$11</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Sheet1!$C$11:$I$11</c:f>
            </c:numRef>
          </c:val>
        </c:ser>
        <c:ser>
          <c:idx val="10"/>
          <c:order val="10"/>
          <c:tx>
            <c:strRef>
              <c:f>Sheet1!$B$12</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Sheet1!$C$12:$I$12</c:f>
            </c:numRef>
          </c:val>
        </c:ser>
        <c:ser>
          <c:idx val="11"/>
          <c:order val="11"/>
          <c:tx>
            <c:strRef>
              <c:f>Sheet1!$B$13</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Sheet1!$C$13:$I$13</c:f>
            </c:numRef>
          </c:val>
        </c:ser>
        <c:ser>
          <c:idx val="12"/>
          <c:order val="12"/>
          <c:tx>
            <c:strRef>
              <c:f>Sheet1!$B$14</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Sheet1!$C$14:$I$14</c:f>
            </c:numRef>
          </c:val>
        </c:ser>
        <c:ser>
          <c:idx val="13"/>
          <c:order val="13"/>
          <c:tx>
            <c:strRef>
              <c:f>Sheet1!$B$15</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Sheet1!$C$15:$I$15</c:f>
            </c:numRef>
          </c:val>
        </c:ser>
        <c:ser>
          <c:idx val="14"/>
          <c:order val="14"/>
          <c:tx>
            <c:strRef>
              <c:f>Sheet1!$B$16</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Sheet1!$C$16:$I$16</c:f>
            </c:numRef>
          </c:val>
        </c:ser>
        <c:ser>
          <c:idx val="15"/>
          <c:order val="15"/>
          <c:tx>
            <c:strRef>
              <c:f>Sheet1!$B$17</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Sheet1!$C$17:$I$17</c:f>
            </c:numRef>
          </c:val>
        </c:ser>
        <c:ser>
          <c:idx val="16"/>
          <c:order val="16"/>
          <c:tx>
            <c:strRef>
              <c:f>Sheet1!$B$18</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Sheet1!$C$18:$I$18</c:f>
            </c:numRef>
          </c:val>
        </c:ser>
        <c:ser>
          <c:idx val="17"/>
          <c:order val="17"/>
          <c:tx>
            <c:strRef>
              <c:f>Sheet1!$B$19</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Sheet1!$C$19:$I$19</c:f>
            </c:numRef>
          </c:val>
        </c:ser>
        <c:ser>
          <c:idx val="18"/>
          <c:order val="18"/>
          <c:tx>
            <c:strRef>
              <c:f>Sheet1!$B$20</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Sheet1!$C$20:$I$20</c:f>
            </c:numRef>
          </c:val>
        </c:ser>
        <c:ser>
          <c:idx val="19"/>
          <c:order val="19"/>
          <c:tx>
            <c:strRef>
              <c:f>Sheet1!$B$21</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Sheet1!$C$21:$I$21</c:f>
            </c:numRef>
          </c:val>
        </c:ser>
        <c:ser>
          <c:idx val="20"/>
          <c:order val="20"/>
          <c:tx>
            <c:strRef>
              <c:f>Sheet1!$B$22</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Sheet1!$C$22:$I$22</c:f>
            </c:numRef>
          </c:val>
        </c:ser>
        <c:ser>
          <c:idx val="21"/>
          <c:order val="21"/>
          <c:tx>
            <c:strRef>
              <c:f>Sheet1!$B$23</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Sheet1!$C$23:$I$23</c:f>
            </c:numRef>
          </c:val>
        </c:ser>
        <c:ser>
          <c:idx val="22"/>
          <c:order val="22"/>
          <c:tx>
            <c:strRef>
              <c:f>Sheet1!$B$24</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Sheet1!$C$24:$I$24</c:f>
            </c:numRef>
          </c:val>
        </c:ser>
        <c:ser>
          <c:idx val="23"/>
          <c:order val="23"/>
          <c:tx>
            <c:strRef>
              <c:f>Sheet1!$B$25</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Sheet1!$C$25:$I$25</c:f>
            </c:numRef>
          </c:val>
        </c:ser>
        <c:ser>
          <c:idx val="24"/>
          <c:order val="24"/>
          <c:tx>
            <c:strRef>
              <c:f>Sheet1!$B$26</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Sheet1!$C$26:$I$26</c:f>
            </c:numRef>
          </c:val>
        </c:ser>
        <c:ser>
          <c:idx val="25"/>
          <c:order val="25"/>
          <c:tx>
            <c:strRef>
              <c:f>Sheet1!$B$27</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Sheet1!$C$27:$I$27</c:f>
            </c:numRef>
          </c:val>
        </c:ser>
        <c:ser>
          <c:idx val="26"/>
          <c:order val="26"/>
          <c:tx>
            <c:strRef>
              <c:f>Sheet1!$B$28</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Sheet1!$C$28:$I$28</c:f>
            </c:numRef>
          </c:val>
        </c:ser>
        <c:ser>
          <c:idx val="27"/>
          <c:order val="27"/>
          <c:tx>
            <c:strRef>
              <c:f>Sheet1!$B$29</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Sheet1!$C$29:$I$29</c:f>
            </c:numRef>
          </c:val>
        </c:ser>
        <c:ser>
          <c:idx val="28"/>
          <c:order val="28"/>
          <c:tx>
            <c:strRef>
              <c:f>Sheet1!$B$30</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Sheet1!$C$30:$I$30</c:f>
            </c:numRef>
          </c:val>
        </c:ser>
        <c:ser>
          <c:idx val="29"/>
          <c:order val="29"/>
          <c:tx>
            <c:strRef>
              <c:f>Sheet1!$B$31</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Sheet1!$C$31:$I$31</c:f>
            </c:numRef>
          </c:val>
        </c:ser>
        <c:ser>
          <c:idx val="30"/>
          <c:order val="30"/>
          <c:tx>
            <c:strRef>
              <c:f>Sheet1!$B$32</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Sheet1!$C$32:$I$32</c:f>
            </c:numRef>
          </c:val>
        </c:ser>
        <c:ser>
          <c:idx val="31"/>
          <c:order val="31"/>
          <c:tx>
            <c:strRef>
              <c:f>Sheet1!$B$33</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Sheet1!$C$33:$I$33</c:f>
            </c:numRef>
          </c:val>
        </c:ser>
        <c:ser>
          <c:idx val="32"/>
          <c:order val="32"/>
          <c:tx>
            <c:strRef>
              <c:f>Sheet1!$B$34</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Sheet1!$C$34:$I$34</c:f>
            </c:numRef>
          </c:val>
        </c:ser>
        <c:ser>
          <c:idx val="33"/>
          <c:order val="33"/>
          <c:tx>
            <c:strRef>
              <c:f>Sheet1!$B$35</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Sheet1!$C$35:$I$35</c:f>
            </c:numRef>
          </c:val>
        </c:ser>
        <c:ser>
          <c:idx val="34"/>
          <c:order val="34"/>
          <c:tx>
            <c:strRef>
              <c:f>Sheet1!$B$36</c:f>
              <c:strCache>
                <c:ptCount val="1"/>
                <c:pt idx="0">
                  <c:v>doctors (n=33)</c:v>
                </c:pt>
              </c:strCache>
            </c:strRef>
          </c:tx>
          <c:spPr>
            <a:solidFill>
              <a:srgbClr val="00B050"/>
            </a:solidFill>
          </c:spPr>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Sheet1!$C$36:$I$36</c:f>
              <c:numCache>
                <c:formatCode>0</c:formatCode>
                <c:ptCount val="7"/>
                <c:pt idx="0">
                  <c:v>87.87878787878617</c:v>
                </c:pt>
                <c:pt idx="1">
                  <c:v>75.757575757575751</c:v>
                </c:pt>
                <c:pt idx="2">
                  <c:v>72.727272727272734</c:v>
                </c:pt>
                <c:pt idx="3">
                  <c:v>87.87878787878617</c:v>
                </c:pt>
                <c:pt idx="4">
                  <c:v>81.818181818180747</c:v>
                </c:pt>
                <c:pt idx="5">
                  <c:v>66.666666666666657</c:v>
                </c:pt>
                <c:pt idx="6">
                  <c:v>42.424242424241974</c:v>
                </c:pt>
              </c:numCache>
            </c:numRef>
          </c:val>
        </c:ser>
        <c:ser>
          <c:idx val="35"/>
          <c:order val="35"/>
          <c:tx>
            <c:strRef>
              <c:f>Sheet1!$B$37</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Sheet1!$C$37:$I$37</c:f>
            </c:numRef>
          </c:val>
        </c:ser>
        <c:ser>
          <c:idx val="36"/>
          <c:order val="36"/>
          <c:tx>
            <c:strRef>
              <c:f>Sheet1!$B$38</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Sheet1!$C$38:$I$38</c:f>
            </c:numRef>
          </c:val>
        </c:ser>
        <c:ser>
          <c:idx val="37"/>
          <c:order val="37"/>
          <c:tx>
            <c:strRef>
              <c:f>Sheet1!$B$39</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Sheet1!$C$39:$I$39</c:f>
            </c:numRef>
          </c:val>
        </c:ser>
        <c:ser>
          <c:idx val="38"/>
          <c:order val="38"/>
          <c:tx>
            <c:strRef>
              <c:f>Sheet1!$B$40</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Sheet1!$C$40:$I$40</c:f>
            </c:numRef>
          </c:val>
        </c:ser>
        <c:ser>
          <c:idx val="39"/>
          <c:order val="39"/>
          <c:tx>
            <c:strRef>
              <c:f>Sheet1!$B$41</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Sheet1!$C$41:$I$41</c:f>
            </c:numRef>
          </c:val>
        </c:ser>
        <c:ser>
          <c:idx val="40"/>
          <c:order val="40"/>
          <c:tx>
            <c:strRef>
              <c:f>Sheet1!$B$42</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Sheet1!$C$42:$I$42</c:f>
            </c:numRef>
          </c:val>
        </c:ser>
        <c:ser>
          <c:idx val="41"/>
          <c:order val="41"/>
          <c:tx>
            <c:strRef>
              <c:f>Sheet1!$B$43</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Sheet1!$C$43:$I$43</c:f>
            </c:numRef>
          </c:val>
        </c:ser>
        <c:ser>
          <c:idx val="42"/>
          <c:order val="42"/>
          <c:tx>
            <c:strRef>
              <c:f>Sheet1!$B$44</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Sheet1!$C$44:$I$44</c:f>
            </c:numRef>
          </c:val>
        </c:ser>
        <c:ser>
          <c:idx val="43"/>
          <c:order val="43"/>
          <c:tx>
            <c:strRef>
              <c:f>Sheet1!$B$45</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Sheet1!$C$45:$I$45</c:f>
            </c:numRef>
          </c:val>
        </c:ser>
        <c:ser>
          <c:idx val="44"/>
          <c:order val="44"/>
          <c:tx>
            <c:strRef>
              <c:f>Sheet1!$B$46</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Sheet1!$C$46:$I$46</c:f>
            </c:numRef>
          </c:val>
        </c:ser>
        <c:ser>
          <c:idx val="45"/>
          <c:order val="45"/>
          <c:tx>
            <c:strRef>
              <c:f>Sheet1!$B$47</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Sheet1!$C$47:$I$47</c:f>
            </c:numRef>
          </c:val>
        </c:ser>
        <c:ser>
          <c:idx val="46"/>
          <c:order val="46"/>
          <c:tx>
            <c:strRef>
              <c:f>Sheet1!$B$48</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Sheet1!$C$48:$I$48</c:f>
            </c:numRef>
          </c:val>
        </c:ser>
        <c:ser>
          <c:idx val="47"/>
          <c:order val="47"/>
          <c:tx>
            <c:strRef>
              <c:f>Sheet1!$B$49</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Sheet1!$C$49:$I$49</c:f>
            </c:numRef>
          </c:val>
        </c:ser>
        <c:ser>
          <c:idx val="48"/>
          <c:order val="48"/>
          <c:tx>
            <c:strRef>
              <c:f>Sheet1!$B$50</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Sheet1!$C$50:$I$50</c:f>
            </c:numRef>
          </c:val>
        </c:ser>
        <c:ser>
          <c:idx val="49"/>
          <c:order val="49"/>
          <c:tx>
            <c:strRef>
              <c:f>Sheet1!$B$51</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Sheet1!$C$51:$I$51</c:f>
            </c:numRef>
          </c:val>
        </c:ser>
        <c:ser>
          <c:idx val="50"/>
          <c:order val="50"/>
          <c:tx>
            <c:strRef>
              <c:f>Sheet1!$B$52</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Sheet1!$C$52:$I$52</c:f>
            </c:numRef>
          </c:val>
        </c:ser>
        <c:ser>
          <c:idx val="51"/>
          <c:order val="51"/>
          <c:tx>
            <c:strRef>
              <c:f>Sheet1!$B$53</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Sheet1!$C$53:$I$53</c:f>
            </c:numRef>
          </c:val>
        </c:ser>
        <c:ser>
          <c:idx val="52"/>
          <c:order val="52"/>
          <c:tx>
            <c:strRef>
              <c:f>Sheet1!$B$54</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Sheet1!$C$54:$I$54</c:f>
            </c:numRef>
          </c:val>
        </c:ser>
        <c:ser>
          <c:idx val="53"/>
          <c:order val="53"/>
          <c:tx>
            <c:strRef>
              <c:f>Sheet1!$B$55</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Sheet1!$C$55:$I$55</c:f>
            </c:numRef>
          </c:val>
        </c:ser>
        <c:ser>
          <c:idx val="54"/>
          <c:order val="54"/>
          <c:tx>
            <c:strRef>
              <c:f>Sheet1!$B$56</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Sheet1!$C$56:$I$56</c:f>
            </c:numRef>
          </c:val>
        </c:ser>
        <c:ser>
          <c:idx val="55"/>
          <c:order val="55"/>
          <c:tx>
            <c:strRef>
              <c:f>Sheet1!$B$57</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Sheet1!$C$57:$I$57</c:f>
            </c:numRef>
          </c:val>
        </c:ser>
        <c:ser>
          <c:idx val="56"/>
          <c:order val="56"/>
          <c:tx>
            <c:strRef>
              <c:f>Sheet1!$B$58</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Sheet1!$C$58:$I$58</c:f>
            </c:numRef>
          </c:val>
        </c:ser>
        <c:ser>
          <c:idx val="57"/>
          <c:order val="57"/>
          <c:tx>
            <c:strRef>
              <c:f>Sheet1!$B$59</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Sheet1!$C$59:$I$59</c:f>
            </c:numRef>
          </c:val>
        </c:ser>
        <c:ser>
          <c:idx val="58"/>
          <c:order val="58"/>
          <c:tx>
            <c:strRef>
              <c:f>Sheet1!$B$60</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Sheet1!$C$60:$I$60</c:f>
            </c:numRef>
          </c:val>
        </c:ser>
        <c:ser>
          <c:idx val="59"/>
          <c:order val="59"/>
          <c:tx>
            <c:strRef>
              <c:f>Sheet1!$B$61</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Sheet1!$C$61:$I$61</c:f>
            </c:numRef>
          </c:val>
        </c:ser>
        <c:ser>
          <c:idx val="60"/>
          <c:order val="60"/>
          <c:tx>
            <c:strRef>
              <c:f>Sheet1!$B$62</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Sheet1!$C$62:$I$62</c:f>
            </c:numRef>
          </c:val>
        </c:ser>
        <c:ser>
          <c:idx val="61"/>
          <c:order val="61"/>
          <c:tx>
            <c:strRef>
              <c:f>Sheet1!$B$63</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Sheet1!$C$63:$I$63</c:f>
            </c:numRef>
          </c:val>
        </c:ser>
        <c:ser>
          <c:idx val="62"/>
          <c:order val="62"/>
          <c:tx>
            <c:strRef>
              <c:f>Sheet1!$B$64</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Sheet1!$C$64:$I$64</c:f>
            </c:numRef>
          </c:val>
        </c:ser>
        <c:ser>
          <c:idx val="63"/>
          <c:order val="63"/>
          <c:tx>
            <c:strRef>
              <c:f>Sheet1!$B$65</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Sheet1!$C$65:$I$65</c:f>
            </c:numRef>
          </c:val>
        </c:ser>
        <c:ser>
          <c:idx val="64"/>
          <c:order val="64"/>
          <c:tx>
            <c:strRef>
              <c:f>Sheet1!$B$66</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Sheet1!$C$66:$I$66</c:f>
            </c:numRef>
          </c:val>
        </c:ser>
        <c:ser>
          <c:idx val="65"/>
          <c:order val="65"/>
          <c:tx>
            <c:strRef>
              <c:f>Sheet1!$B$67</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Sheet1!$C$67:$I$67</c:f>
            </c:numRef>
          </c:val>
        </c:ser>
        <c:ser>
          <c:idx val="66"/>
          <c:order val="66"/>
          <c:tx>
            <c:strRef>
              <c:f>Sheet1!$B$68</c:f>
              <c:strCache>
                <c:ptCount val="1"/>
                <c:pt idx="0">
                  <c:v>nurse (n=31)</c:v>
                </c:pt>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Sheet1!$C$68:$I$68</c:f>
              <c:numCache>
                <c:formatCode>0</c:formatCode>
                <c:ptCount val="7"/>
                <c:pt idx="0">
                  <c:v>80.645161290322577</c:v>
                </c:pt>
                <c:pt idx="1">
                  <c:v>29.032258064516135</c:v>
                </c:pt>
                <c:pt idx="2">
                  <c:v>25.806451612903224</c:v>
                </c:pt>
                <c:pt idx="3">
                  <c:v>96.774193548387757</c:v>
                </c:pt>
                <c:pt idx="4">
                  <c:v>58.064516129032256</c:v>
                </c:pt>
                <c:pt idx="5">
                  <c:v>41.935483870967751</c:v>
                </c:pt>
                <c:pt idx="6">
                  <c:v>64.516129032258064</c:v>
                </c:pt>
              </c:numCache>
            </c:numRef>
          </c:val>
        </c:ser>
        <c:ser>
          <c:idx val="67"/>
          <c:order val="67"/>
          <c:tx>
            <c:strRef>
              <c:f>Sheet1!$B$69</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Sheet1!$C$69:$I$69</c:f>
            </c:numRef>
          </c:val>
        </c:ser>
        <c:ser>
          <c:idx val="68"/>
          <c:order val="68"/>
          <c:tx>
            <c:strRef>
              <c:f>Sheet1!$B$70</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Sheet1!$C$70:$I$70</c:f>
            </c:numRef>
          </c:val>
        </c:ser>
        <c:ser>
          <c:idx val="69"/>
          <c:order val="69"/>
          <c:tx>
            <c:strRef>
              <c:f>Sheet1!$B$71</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Sheet1!$C$71:$I$71</c:f>
            </c:numRef>
          </c:val>
        </c:ser>
        <c:ser>
          <c:idx val="70"/>
          <c:order val="70"/>
          <c:tx>
            <c:strRef>
              <c:f>Sheet1!$B$72</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Sheet1!$C$72:$I$72</c:f>
            </c:numRef>
          </c:val>
        </c:ser>
        <c:ser>
          <c:idx val="71"/>
          <c:order val="71"/>
          <c:tx>
            <c:strRef>
              <c:f>Sheet1!$B$73</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Sheet1!$C$73:$I$73</c:f>
            </c:numRef>
          </c:val>
        </c:ser>
        <c:ser>
          <c:idx val="72"/>
          <c:order val="72"/>
          <c:tx>
            <c:strRef>
              <c:f>Sheet1!$B$74</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Sheet1!$C$74:$I$74</c:f>
            </c:numRef>
          </c:val>
        </c:ser>
        <c:ser>
          <c:idx val="73"/>
          <c:order val="73"/>
          <c:tx>
            <c:strRef>
              <c:f>Sheet1!$B$75</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Sheet1!$C$75:$I$75</c:f>
            </c:numRef>
          </c:val>
        </c:ser>
        <c:ser>
          <c:idx val="74"/>
          <c:order val="74"/>
          <c:tx>
            <c:strRef>
              <c:f>Sheet1!$B$76</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Sheet1!$C$76:$I$76</c:f>
            </c:numRef>
          </c:val>
        </c:ser>
        <c:ser>
          <c:idx val="75"/>
          <c:order val="75"/>
          <c:tx>
            <c:strRef>
              <c:f>Sheet1!$B$77</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Sheet1!$C$77:$I$77</c:f>
            </c:numRef>
          </c:val>
        </c:ser>
        <c:ser>
          <c:idx val="76"/>
          <c:order val="76"/>
          <c:tx>
            <c:strRef>
              <c:f>Sheet1!$B$78</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Sheet1!$C$78:$I$78</c:f>
            </c:numRef>
          </c:val>
        </c:ser>
        <c:ser>
          <c:idx val="77"/>
          <c:order val="77"/>
          <c:tx>
            <c:strRef>
              <c:f>Sheet1!$B$79</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Sheet1!$C$79:$I$79</c:f>
            </c:numRef>
          </c:val>
        </c:ser>
        <c:ser>
          <c:idx val="78"/>
          <c:order val="78"/>
          <c:tx>
            <c:strRef>
              <c:f>Sheet1!$B$80</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Sheet1!$C$80:$I$80</c:f>
            </c:numRef>
          </c:val>
        </c:ser>
        <c:ser>
          <c:idx val="79"/>
          <c:order val="79"/>
          <c:tx>
            <c:strRef>
              <c:f>Sheet1!$B$81</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Sheet1!$C$81:$I$81</c:f>
            </c:numRef>
          </c:val>
        </c:ser>
        <c:ser>
          <c:idx val="80"/>
          <c:order val="80"/>
          <c:tx>
            <c:strRef>
              <c:f>Sheet1!$B$82</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Sheet1!$C$82:$I$82</c:f>
            </c:numRef>
          </c:val>
        </c:ser>
        <c:ser>
          <c:idx val="81"/>
          <c:order val="81"/>
          <c:tx>
            <c:strRef>
              <c:f>Sheet1!$B$83</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Sheet1!$C$83:$I$83</c:f>
            </c:numRef>
          </c:val>
        </c:ser>
        <c:ser>
          <c:idx val="82"/>
          <c:order val="82"/>
          <c:tx>
            <c:strRef>
              <c:f>Sheet1!$B$84</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Sheet1!$C$84:$I$84</c:f>
            </c:numRef>
          </c:val>
        </c:ser>
        <c:ser>
          <c:idx val="83"/>
          <c:order val="83"/>
          <c:tx>
            <c:strRef>
              <c:f>Sheet1!$B$85</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Sheet1!$C$85:$I$85</c:f>
            </c:numRef>
          </c:val>
        </c:ser>
        <c:ser>
          <c:idx val="84"/>
          <c:order val="84"/>
          <c:tx>
            <c:strRef>
              <c:f>Sheet1!$B$86</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Sheet1!$C$86:$I$86</c:f>
            </c:numRef>
          </c:val>
        </c:ser>
        <c:ser>
          <c:idx val="85"/>
          <c:order val="85"/>
          <c:tx>
            <c:strRef>
              <c:f>Sheet1!$B$87</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Sheet1!$C$87:$I$87</c:f>
            </c:numRef>
          </c:val>
        </c:ser>
        <c:ser>
          <c:idx val="86"/>
          <c:order val="86"/>
          <c:tx>
            <c:strRef>
              <c:f>Sheet1!$B$88</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Sheet1!$C$88:$I$88</c:f>
            </c:numRef>
          </c:val>
        </c:ser>
        <c:ser>
          <c:idx val="87"/>
          <c:order val="87"/>
          <c:tx>
            <c:strRef>
              <c:f>Sheet1!$B$89</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Sheet1!$C$89:$I$89</c:f>
            </c:numRef>
          </c:val>
        </c:ser>
        <c:ser>
          <c:idx val="88"/>
          <c:order val="88"/>
          <c:tx>
            <c:strRef>
              <c:f>Sheet1!$B$90</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Sheet1!$C$90:$I$90</c:f>
            </c:numRef>
          </c:val>
        </c:ser>
        <c:ser>
          <c:idx val="89"/>
          <c:order val="89"/>
          <c:tx>
            <c:strRef>
              <c:f>Sheet1!$B$91</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Sheet1!$C$91:$I$91</c:f>
            </c:numRef>
          </c:val>
        </c:ser>
        <c:ser>
          <c:idx val="90"/>
          <c:order val="90"/>
          <c:tx>
            <c:strRef>
              <c:f>Sheet1!$B$92</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Sheet1!$C$92:$I$92</c:f>
            </c:numRef>
          </c:val>
        </c:ser>
        <c:ser>
          <c:idx val="91"/>
          <c:order val="91"/>
          <c:tx>
            <c:strRef>
              <c:f>Sheet1!$B$93</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Sheet1!$C$93:$I$93</c:f>
            </c:numRef>
          </c:val>
        </c:ser>
        <c:ser>
          <c:idx val="92"/>
          <c:order val="92"/>
          <c:tx>
            <c:strRef>
              <c:f>Sheet1!$B$94</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Sheet1!$C$94:$I$94</c:f>
            </c:numRef>
          </c:val>
        </c:ser>
        <c:ser>
          <c:idx val="93"/>
          <c:order val="93"/>
          <c:tx>
            <c:strRef>
              <c:f>Sheet1!$B$95</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Sheet1!$C$95:$I$95</c:f>
            </c:numRef>
          </c:val>
        </c:ser>
        <c:ser>
          <c:idx val="94"/>
          <c:order val="94"/>
          <c:tx>
            <c:strRef>
              <c:f>Sheet1!$B$96</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Sheet1!$C$96:$I$96</c:f>
            </c:numRef>
          </c:val>
        </c:ser>
        <c:ser>
          <c:idx val="95"/>
          <c:order val="95"/>
          <c:tx>
            <c:strRef>
              <c:f>Sheet1!$B$97</c:f>
              <c:strCache>
                <c:ptCount val="1"/>
              </c:strCache>
            </c:strRef>
          </c:tx>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Sheet1!$C$97:$I$97</c:f>
            </c:numRef>
          </c:val>
        </c:ser>
        <c:ser>
          <c:idx val="96"/>
          <c:order val="96"/>
          <c:tx>
            <c:strRef>
              <c:f>Sheet1!$B$98</c:f>
              <c:strCache>
                <c:ptCount val="1"/>
                <c:pt idx="0">
                  <c:v>paramedic (n=30)</c:v>
                </c:pt>
              </c:strCache>
            </c:strRef>
          </c:tx>
          <c:spPr>
            <a:solidFill>
              <a:srgbClr val="FFC000"/>
            </a:solidFill>
          </c:spPr>
          <c:cat>
            <c:strRef>
              <c:f>Sheet1!$C$1:$I$1</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Sheet1!$C$98:$I$98</c:f>
              <c:numCache>
                <c:formatCode>0</c:formatCode>
                <c:ptCount val="7"/>
                <c:pt idx="0">
                  <c:v>73.333333333333258</c:v>
                </c:pt>
                <c:pt idx="1">
                  <c:v>56.666666666666138</c:v>
                </c:pt>
                <c:pt idx="2">
                  <c:v>46.666666666666138</c:v>
                </c:pt>
                <c:pt idx="3">
                  <c:v>70</c:v>
                </c:pt>
                <c:pt idx="4">
                  <c:v>66.666666666666657</c:v>
                </c:pt>
                <c:pt idx="5">
                  <c:v>50</c:v>
                </c:pt>
                <c:pt idx="6">
                  <c:v>53.333333333333336</c:v>
                </c:pt>
              </c:numCache>
            </c:numRef>
          </c:val>
        </c:ser>
        <c:axId val="52876800"/>
        <c:axId val="52878336"/>
      </c:barChart>
      <c:catAx>
        <c:axId val="52876800"/>
        <c:scaling>
          <c:orientation val="minMax"/>
        </c:scaling>
        <c:axPos val="b"/>
        <c:majorTickMark val="none"/>
        <c:tickLblPos val="nextTo"/>
        <c:txPr>
          <a:bodyPr/>
          <a:lstStyle/>
          <a:p>
            <a:pPr>
              <a:defRPr>
                <a:latin typeface="Times New Roman" pitchFamily="18" charset="0"/>
                <a:cs typeface="Times New Roman" pitchFamily="18" charset="0"/>
              </a:defRPr>
            </a:pPr>
            <a:endParaRPr lang="en-US"/>
          </a:p>
        </c:txPr>
        <c:crossAx val="52878336"/>
        <c:crosses val="autoZero"/>
        <c:auto val="1"/>
        <c:lblAlgn val="ctr"/>
        <c:lblOffset val="100"/>
      </c:catAx>
      <c:valAx>
        <c:axId val="52878336"/>
        <c:scaling>
          <c:orientation val="minMax"/>
        </c:scaling>
        <c:axPos val="l"/>
        <c:majorGridlines/>
        <c:title>
          <c:tx>
            <c:rich>
              <a:bodyPr rot="-5400000" vert="horz"/>
              <a:lstStyle/>
              <a:p>
                <a:pPr>
                  <a:defRPr sz="1400" b="0"/>
                </a:pPr>
                <a:r>
                  <a:rPr lang="en-US" sz="1400" b="0"/>
                  <a:t>percentage %</a:t>
                </a:r>
              </a:p>
            </c:rich>
          </c:tx>
          <c:layout/>
        </c:title>
        <c:numFmt formatCode="0" sourceLinked="1"/>
        <c:majorTickMark val="none"/>
        <c:tickLblPos val="nextTo"/>
        <c:crossAx val="52876800"/>
        <c:crosses val="autoZero"/>
        <c:crossBetween val="between"/>
      </c:valAx>
      <c:dTable>
        <c:showHorzBorder val="1"/>
        <c:showVertBorder val="1"/>
        <c:showOutline val="1"/>
        <c:showKeys val="1"/>
        <c:txPr>
          <a:bodyPr/>
          <a:lstStyle/>
          <a:p>
            <a:pPr rtl="0">
              <a:defRPr sz="1400"/>
            </a:pPr>
            <a:endParaRPr lang="en-US"/>
          </a:p>
        </c:txPr>
      </c:dTable>
      <c:spPr>
        <a:noFill/>
        <a:ln>
          <a:solidFill>
            <a:schemeClr val="accent1"/>
          </a:solidFill>
        </a:ln>
      </c:spPr>
    </c:plotArea>
    <c:plotVisOnly val="1"/>
  </c:chart>
  <c:externalData r:id="rId1"/>
</c:chartSpace>
</file>

<file path=ppt/charts/chart3.xml><?xml version="1.0" encoding="utf-8"?>
<c:chartSpace xmlns:c="http://schemas.openxmlformats.org/drawingml/2006/chart" xmlns:a="http://schemas.openxmlformats.org/drawingml/2006/main" xmlns:r="http://schemas.openxmlformats.org/officeDocument/2006/relationships">
  <c:lang val="en-US"/>
  <c:style val="29"/>
  <c:chart>
    <c:title>
      <c:tx>
        <c:rich>
          <a:bodyPr/>
          <a:lstStyle/>
          <a:p>
            <a:pPr>
              <a:defRPr sz="2400"/>
            </a:pPr>
            <a:r>
              <a:rPr lang="en-US" sz="2400" dirty="0">
                <a:latin typeface="Times New Roman" pitchFamily="18" charset="0"/>
                <a:cs typeface="Times New Roman" pitchFamily="18" charset="0"/>
              </a:rPr>
              <a:t>Figure 3:Knowledge regarding Biomedical waste management (Years of experience)</a:t>
            </a:r>
          </a:p>
        </c:rich>
      </c:tx>
      <c:layout/>
    </c:title>
    <c:plotArea>
      <c:layout/>
      <c:barChart>
        <c:barDir val="col"/>
        <c:grouping val="clustered"/>
        <c:ser>
          <c:idx val="0"/>
          <c:order val="0"/>
          <c:tx>
            <c:strRef>
              <c:f>Sheet4!$B$54</c:f>
              <c:strCache>
                <c:ptCount val="1"/>
                <c:pt idx="0">
                  <c:v>less than 5 yrs</c:v>
                </c:pt>
              </c:strCache>
            </c:strRef>
          </c:tx>
          <c:spPr>
            <a:solidFill>
              <a:schemeClr val="accent6">
                <a:lumMod val="60000"/>
                <a:lumOff val="40000"/>
              </a:schemeClr>
            </a:solidFill>
          </c:spPr>
          <c:cat>
            <c:strRef>
              <c:f>Sheet4!$C$2:$J$53</c:f>
              <c:strCache>
                <c:ptCount val="7"/>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strCache>
            </c:strRef>
          </c:cat>
          <c:val>
            <c:numRef>
              <c:f>Sheet4!$C$54:$J$54</c:f>
              <c:numCache>
                <c:formatCode>0</c:formatCode>
                <c:ptCount val="7"/>
                <c:pt idx="0">
                  <c:v>78.431372549019613</c:v>
                </c:pt>
                <c:pt idx="1">
                  <c:v>62.745098039215684</c:v>
                </c:pt>
                <c:pt idx="2">
                  <c:v>49.019607843137244</c:v>
                </c:pt>
                <c:pt idx="3">
                  <c:v>88.235294117647072</c:v>
                </c:pt>
                <c:pt idx="4">
                  <c:v>76.470588235294088</c:v>
                </c:pt>
                <c:pt idx="5">
                  <c:v>60.784313725490193</c:v>
                </c:pt>
                <c:pt idx="6">
                  <c:v>49.019607843137244</c:v>
                </c:pt>
              </c:numCache>
            </c:numRef>
          </c:val>
        </c:ser>
        <c:ser>
          <c:idx val="1"/>
          <c:order val="1"/>
          <c:tx>
            <c:strRef>
              <c:f>Sheet4!$B$55</c:f>
              <c:strCache>
                <c:ptCount val="1"/>
              </c:strCache>
            </c:strRef>
          </c:tx>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Sheet4!$C$55:$K$55</c:f>
            </c:numRef>
          </c:val>
        </c:ser>
        <c:ser>
          <c:idx val="2"/>
          <c:order val="2"/>
          <c:tx>
            <c:strRef>
              <c:f>Sheet4!$B$56</c:f>
              <c:strCache>
                <c:ptCount val="1"/>
              </c:strCache>
            </c:strRef>
          </c:tx>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Sheet4!$C$56:$K$56</c:f>
            </c:numRef>
          </c:val>
        </c:ser>
        <c:ser>
          <c:idx val="3"/>
          <c:order val="3"/>
          <c:tx>
            <c:strRef>
              <c:f>Sheet4!$B$57</c:f>
              <c:strCache>
                <c:ptCount val="1"/>
              </c:strCache>
            </c:strRef>
          </c:tx>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Sheet4!$C$57:$K$57</c:f>
            </c:numRef>
          </c:val>
        </c:ser>
        <c:ser>
          <c:idx val="4"/>
          <c:order val="4"/>
          <c:tx>
            <c:strRef>
              <c:f>Sheet4!$B$58</c:f>
              <c:strCache>
                <c:ptCount val="1"/>
              </c:strCache>
            </c:strRef>
          </c:tx>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Sheet4!$C$58:$K$58</c:f>
            </c:numRef>
          </c:val>
        </c:ser>
        <c:ser>
          <c:idx val="5"/>
          <c:order val="5"/>
          <c:tx>
            <c:strRef>
              <c:f>Sheet4!$B$59</c:f>
              <c:strCache>
                <c:ptCount val="1"/>
              </c:strCache>
            </c:strRef>
          </c:tx>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Sheet4!$C$59:$K$59</c:f>
            </c:numRef>
          </c:val>
        </c:ser>
        <c:ser>
          <c:idx val="6"/>
          <c:order val="6"/>
          <c:tx>
            <c:strRef>
              <c:f>Sheet4!$B$60</c:f>
              <c:strCache>
                <c:ptCount val="1"/>
              </c:strCache>
            </c:strRef>
          </c:tx>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Sheet4!$C$60:$K$60</c:f>
            </c:numRef>
          </c:val>
        </c:ser>
        <c:ser>
          <c:idx val="7"/>
          <c:order val="7"/>
          <c:tx>
            <c:strRef>
              <c:f>Sheet4!$B$61</c:f>
              <c:strCache>
                <c:ptCount val="1"/>
              </c:strCache>
            </c:strRef>
          </c:tx>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Sheet4!$C$61:$K$61</c:f>
            </c:numRef>
          </c:val>
        </c:ser>
        <c:ser>
          <c:idx val="8"/>
          <c:order val="8"/>
          <c:tx>
            <c:strRef>
              <c:f>Sheet4!$B$62</c:f>
              <c:strCache>
                <c:ptCount val="1"/>
              </c:strCache>
            </c:strRef>
          </c:tx>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Sheet4!$C$62:$K$62</c:f>
            </c:numRef>
          </c:val>
        </c:ser>
        <c:ser>
          <c:idx val="9"/>
          <c:order val="9"/>
          <c:tx>
            <c:strRef>
              <c:f>Sheet4!$B$63</c:f>
              <c:strCache>
                <c:ptCount val="1"/>
              </c:strCache>
            </c:strRef>
          </c:tx>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Sheet4!$C$63:$K$63</c:f>
            </c:numRef>
          </c:val>
        </c:ser>
        <c:ser>
          <c:idx val="10"/>
          <c:order val="10"/>
          <c:tx>
            <c:strRef>
              <c:f>Sheet4!$B$64</c:f>
              <c:strCache>
                <c:ptCount val="1"/>
              </c:strCache>
            </c:strRef>
          </c:tx>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Sheet4!$C$64:$K$64</c:f>
            </c:numRef>
          </c:val>
        </c:ser>
        <c:ser>
          <c:idx val="11"/>
          <c:order val="11"/>
          <c:tx>
            <c:strRef>
              <c:f>Sheet4!$B$65</c:f>
              <c:strCache>
                <c:ptCount val="1"/>
              </c:strCache>
            </c:strRef>
          </c:tx>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Sheet4!$C$65:$K$65</c:f>
            </c:numRef>
          </c:val>
        </c:ser>
        <c:ser>
          <c:idx val="12"/>
          <c:order val="12"/>
          <c:tx>
            <c:strRef>
              <c:f>Sheet4!$B$66</c:f>
              <c:strCache>
                <c:ptCount val="1"/>
              </c:strCache>
            </c:strRef>
          </c:tx>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Sheet4!$C$66:$K$66</c:f>
            </c:numRef>
          </c:val>
        </c:ser>
        <c:ser>
          <c:idx val="13"/>
          <c:order val="13"/>
          <c:tx>
            <c:strRef>
              <c:f>Sheet4!$B$67</c:f>
              <c:strCache>
                <c:ptCount val="1"/>
              </c:strCache>
            </c:strRef>
          </c:tx>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Sheet4!$C$67:$K$67</c:f>
            </c:numRef>
          </c:val>
        </c:ser>
        <c:ser>
          <c:idx val="14"/>
          <c:order val="14"/>
          <c:tx>
            <c:strRef>
              <c:f>Sheet4!$B$68</c:f>
              <c:strCache>
                <c:ptCount val="1"/>
              </c:strCache>
            </c:strRef>
          </c:tx>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Sheet4!$C$68:$K$68</c:f>
            </c:numRef>
          </c:val>
        </c:ser>
        <c:ser>
          <c:idx val="15"/>
          <c:order val="15"/>
          <c:tx>
            <c:strRef>
              <c:f>Sheet4!$B$69</c:f>
              <c:strCache>
                <c:ptCount val="1"/>
              </c:strCache>
            </c:strRef>
          </c:tx>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Sheet4!$C$69:$K$69</c:f>
            </c:numRef>
          </c:val>
        </c:ser>
        <c:ser>
          <c:idx val="16"/>
          <c:order val="16"/>
          <c:tx>
            <c:strRef>
              <c:f>Sheet4!$B$70</c:f>
              <c:strCache>
                <c:ptCount val="1"/>
              </c:strCache>
            </c:strRef>
          </c:tx>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Sheet4!$C$70:$K$70</c:f>
            </c:numRef>
          </c:val>
        </c:ser>
        <c:ser>
          <c:idx val="17"/>
          <c:order val="17"/>
          <c:tx>
            <c:strRef>
              <c:f>Sheet4!$B$71</c:f>
              <c:strCache>
                <c:ptCount val="1"/>
              </c:strCache>
            </c:strRef>
          </c:tx>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Sheet4!$C$71:$K$71</c:f>
            </c:numRef>
          </c:val>
        </c:ser>
        <c:ser>
          <c:idx val="18"/>
          <c:order val="18"/>
          <c:tx>
            <c:strRef>
              <c:f>Sheet4!$B$72</c:f>
              <c:strCache>
                <c:ptCount val="1"/>
              </c:strCache>
            </c:strRef>
          </c:tx>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Sheet4!$C$72:$K$72</c:f>
            </c:numRef>
          </c:val>
        </c:ser>
        <c:ser>
          <c:idx val="19"/>
          <c:order val="19"/>
          <c:tx>
            <c:strRef>
              <c:f>Sheet4!$B$73</c:f>
              <c:strCache>
                <c:ptCount val="1"/>
              </c:strCache>
            </c:strRef>
          </c:tx>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Sheet4!$C$73:$K$73</c:f>
            </c:numRef>
          </c:val>
        </c:ser>
        <c:ser>
          <c:idx val="20"/>
          <c:order val="20"/>
          <c:tx>
            <c:strRef>
              <c:f>Sheet4!$B$74</c:f>
              <c:strCache>
                <c:ptCount val="1"/>
              </c:strCache>
            </c:strRef>
          </c:tx>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Sheet4!$C$74:$K$74</c:f>
            </c:numRef>
          </c:val>
        </c:ser>
        <c:ser>
          <c:idx val="21"/>
          <c:order val="21"/>
          <c:tx>
            <c:strRef>
              <c:f>Sheet4!$B$75</c:f>
              <c:strCache>
                <c:ptCount val="1"/>
                <c:pt idx="0">
                  <c:v>5 to 10 yrs</c:v>
                </c:pt>
              </c:strCache>
            </c:strRef>
          </c:tx>
          <c:spPr>
            <a:solidFill>
              <a:schemeClr val="tx2">
                <a:lumMod val="60000"/>
                <a:lumOff val="40000"/>
              </a:schemeClr>
            </a:solidFill>
          </c:spPr>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Sheet4!$C$75:$J$75</c:f>
              <c:numCache>
                <c:formatCode>General</c:formatCode>
                <c:ptCount val="7"/>
                <c:pt idx="0">
                  <c:v>75</c:v>
                </c:pt>
                <c:pt idx="1">
                  <c:v>60</c:v>
                </c:pt>
                <c:pt idx="2">
                  <c:v>65</c:v>
                </c:pt>
                <c:pt idx="3">
                  <c:v>80</c:v>
                </c:pt>
                <c:pt idx="4">
                  <c:v>60</c:v>
                </c:pt>
                <c:pt idx="5">
                  <c:v>50</c:v>
                </c:pt>
                <c:pt idx="6">
                  <c:v>50</c:v>
                </c:pt>
              </c:numCache>
            </c:numRef>
          </c:val>
        </c:ser>
        <c:ser>
          <c:idx val="22"/>
          <c:order val="22"/>
          <c:tx>
            <c:strRef>
              <c:f>Sheet4!$B$76</c:f>
              <c:strCache>
                <c:ptCount val="1"/>
              </c:strCache>
            </c:strRef>
          </c:tx>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Sheet4!$C$76:$K$76</c:f>
            </c:numRef>
          </c:val>
        </c:ser>
        <c:ser>
          <c:idx val="23"/>
          <c:order val="23"/>
          <c:tx>
            <c:strRef>
              <c:f>Sheet4!$B$77</c:f>
              <c:strCache>
                <c:ptCount val="1"/>
              </c:strCache>
            </c:strRef>
          </c:tx>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Sheet4!$C$77:$K$77</c:f>
            </c:numRef>
          </c:val>
        </c:ser>
        <c:ser>
          <c:idx val="24"/>
          <c:order val="24"/>
          <c:tx>
            <c:strRef>
              <c:f>Sheet4!$B$78</c:f>
              <c:strCache>
                <c:ptCount val="1"/>
              </c:strCache>
            </c:strRef>
          </c:tx>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Sheet4!$C$78:$K$78</c:f>
            </c:numRef>
          </c:val>
        </c:ser>
        <c:ser>
          <c:idx val="25"/>
          <c:order val="25"/>
          <c:tx>
            <c:strRef>
              <c:f>Sheet4!$B$79</c:f>
              <c:strCache>
                <c:ptCount val="1"/>
              </c:strCache>
            </c:strRef>
          </c:tx>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Sheet4!$C$79:$K$79</c:f>
            </c:numRef>
          </c:val>
        </c:ser>
        <c:ser>
          <c:idx val="26"/>
          <c:order val="26"/>
          <c:tx>
            <c:strRef>
              <c:f>Sheet4!$B$80</c:f>
              <c:strCache>
                <c:ptCount val="1"/>
              </c:strCache>
            </c:strRef>
          </c:tx>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Sheet4!$C$80:$K$80</c:f>
            </c:numRef>
          </c:val>
        </c:ser>
        <c:ser>
          <c:idx val="27"/>
          <c:order val="27"/>
          <c:tx>
            <c:strRef>
              <c:f>Sheet4!$B$81</c:f>
              <c:strCache>
                <c:ptCount val="1"/>
              </c:strCache>
            </c:strRef>
          </c:tx>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Sheet4!$C$81:$K$81</c:f>
            </c:numRef>
          </c:val>
        </c:ser>
        <c:ser>
          <c:idx val="28"/>
          <c:order val="28"/>
          <c:tx>
            <c:strRef>
              <c:f>Sheet4!$B$82</c:f>
              <c:strCache>
                <c:ptCount val="1"/>
              </c:strCache>
            </c:strRef>
          </c:tx>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Sheet4!$C$82:$K$82</c:f>
            </c:numRef>
          </c:val>
        </c:ser>
        <c:ser>
          <c:idx val="29"/>
          <c:order val="29"/>
          <c:tx>
            <c:strRef>
              <c:f>Sheet4!$B$83</c:f>
              <c:strCache>
                <c:ptCount val="1"/>
              </c:strCache>
            </c:strRef>
          </c:tx>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Sheet4!$C$83:$K$83</c:f>
            </c:numRef>
          </c:val>
        </c:ser>
        <c:ser>
          <c:idx val="30"/>
          <c:order val="30"/>
          <c:tx>
            <c:strRef>
              <c:f>Sheet4!$B$84</c:f>
              <c:strCache>
                <c:ptCount val="1"/>
              </c:strCache>
            </c:strRef>
          </c:tx>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Sheet4!$C$84:$K$84</c:f>
            </c:numRef>
          </c:val>
        </c:ser>
        <c:ser>
          <c:idx val="31"/>
          <c:order val="31"/>
          <c:tx>
            <c:strRef>
              <c:f>Sheet4!$B$85</c:f>
              <c:strCache>
                <c:ptCount val="1"/>
              </c:strCache>
            </c:strRef>
          </c:tx>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Sheet4!$C$85:$K$85</c:f>
            </c:numRef>
          </c:val>
        </c:ser>
        <c:ser>
          <c:idx val="32"/>
          <c:order val="32"/>
          <c:tx>
            <c:strRef>
              <c:f>Sheet4!$B$86</c:f>
              <c:strCache>
                <c:ptCount val="1"/>
              </c:strCache>
            </c:strRef>
          </c:tx>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Sheet4!$C$86:$K$86</c:f>
            </c:numRef>
          </c:val>
        </c:ser>
        <c:ser>
          <c:idx val="33"/>
          <c:order val="33"/>
          <c:tx>
            <c:strRef>
              <c:f>Sheet4!$B$87</c:f>
              <c:strCache>
                <c:ptCount val="1"/>
              </c:strCache>
            </c:strRef>
          </c:tx>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Sheet4!$C$87:$K$87</c:f>
            </c:numRef>
          </c:val>
        </c:ser>
        <c:ser>
          <c:idx val="34"/>
          <c:order val="34"/>
          <c:tx>
            <c:strRef>
              <c:f>Sheet4!$B$88</c:f>
              <c:strCache>
                <c:ptCount val="1"/>
              </c:strCache>
            </c:strRef>
          </c:tx>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Sheet4!$C$88:$K$88</c:f>
            </c:numRef>
          </c:val>
        </c:ser>
        <c:ser>
          <c:idx val="35"/>
          <c:order val="35"/>
          <c:tx>
            <c:strRef>
              <c:f>Sheet4!$B$89</c:f>
              <c:strCache>
                <c:ptCount val="1"/>
              </c:strCache>
            </c:strRef>
          </c:tx>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Sheet4!$C$89:$K$89</c:f>
            </c:numRef>
          </c:val>
        </c:ser>
        <c:ser>
          <c:idx val="36"/>
          <c:order val="36"/>
          <c:tx>
            <c:strRef>
              <c:f>Sheet4!$B$90</c:f>
              <c:strCache>
                <c:ptCount val="1"/>
              </c:strCache>
            </c:strRef>
          </c:tx>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Sheet4!$C$90:$K$90</c:f>
            </c:numRef>
          </c:val>
        </c:ser>
        <c:ser>
          <c:idx val="37"/>
          <c:order val="37"/>
          <c:tx>
            <c:strRef>
              <c:f>Sheet4!$B$91</c:f>
              <c:strCache>
                <c:ptCount val="1"/>
              </c:strCache>
            </c:strRef>
          </c:tx>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Sheet4!$C$91:$K$91</c:f>
            </c:numRef>
          </c:val>
        </c:ser>
        <c:ser>
          <c:idx val="38"/>
          <c:order val="38"/>
          <c:tx>
            <c:strRef>
              <c:f>Sheet4!$B$92</c:f>
              <c:strCache>
                <c:ptCount val="1"/>
              </c:strCache>
            </c:strRef>
          </c:tx>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Sheet4!$C$92:$K$92</c:f>
            </c:numRef>
          </c:val>
        </c:ser>
        <c:ser>
          <c:idx val="39"/>
          <c:order val="39"/>
          <c:tx>
            <c:strRef>
              <c:f>Sheet4!$B$93</c:f>
              <c:strCache>
                <c:ptCount val="1"/>
              </c:strCache>
            </c:strRef>
          </c:tx>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Sheet4!$C$93:$K$93</c:f>
            </c:numRef>
          </c:val>
        </c:ser>
        <c:ser>
          <c:idx val="40"/>
          <c:order val="40"/>
          <c:tx>
            <c:strRef>
              <c:f>Sheet4!$B$94</c:f>
              <c:strCache>
                <c:ptCount val="1"/>
              </c:strCache>
            </c:strRef>
          </c:tx>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Sheet4!$C$94:$K$94</c:f>
            </c:numRef>
          </c:val>
        </c:ser>
        <c:ser>
          <c:idx val="41"/>
          <c:order val="41"/>
          <c:tx>
            <c:strRef>
              <c:f>Sheet4!$B$95</c:f>
              <c:strCache>
                <c:ptCount val="1"/>
              </c:strCache>
            </c:strRef>
          </c:tx>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Sheet4!$C$95:$K$95</c:f>
            </c:numRef>
          </c:val>
        </c:ser>
        <c:ser>
          <c:idx val="42"/>
          <c:order val="42"/>
          <c:tx>
            <c:strRef>
              <c:f>Sheet4!$B$96</c:f>
              <c:strCache>
                <c:ptCount val="1"/>
              </c:strCache>
            </c:strRef>
          </c:tx>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Sheet4!$C$96:$K$96</c:f>
            </c:numRef>
          </c:val>
        </c:ser>
        <c:ser>
          <c:idx val="43"/>
          <c:order val="43"/>
          <c:tx>
            <c:strRef>
              <c:f>Sheet4!$B$97</c:f>
              <c:strCache>
                <c:ptCount val="1"/>
              </c:strCache>
            </c:strRef>
          </c:tx>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Sheet4!$C$97:$K$97</c:f>
            </c:numRef>
          </c:val>
        </c:ser>
        <c:ser>
          <c:idx val="44"/>
          <c:order val="44"/>
          <c:tx>
            <c:strRef>
              <c:f>Sheet4!$B$98</c:f>
              <c:strCache>
                <c:ptCount val="1"/>
              </c:strCache>
            </c:strRef>
          </c:tx>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Sheet4!$C$98:$K$98</c:f>
            </c:numRef>
          </c:val>
        </c:ser>
        <c:ser>
          <c:idx val="45"/>
          <c:order val="45"/>
          <c:tx>
            <c:strRef>
              <c:f>Sheet4!$B$99</c:f>
              <c:strCache>
                <c:ptCount val="1"/>
                <c:pt idx="0">
                  <c:v>more than 10 yrs</c:v>
                </c:pt>
              </c:strCache>
            </c:strRef>
          </c:tx>
          <c:spPr>
            <a:solidFill>
              <a:srgbClr val="00B050"/>
            </a:solidFill>
          </c:spPr>
          <c:cat>
            <c:strRef>
              <c:f>Sheet4!$C$2:$K$53</c:f>
              <c:strCache>
                <c:ptCount val="8"/>
                <c:pt idx="0">
                  <c:v>biomedical waste symbol</c:v>
                </c:pt>
                <c:pt idx="1">
                  <c:v>proportion of infectious waste out of total hospital waste</c:v>
                </c:pt>
                <c:pt idx="2">
                  <c:v>segregation at the point of generation</c:v>
                </c:pt>
                <c:pt idx="3">
                  <c:v>yellow bag will contain human tissues</c:v>
                </c:pt>
                <c:pt idx="4">
                  <c:v>red bag is autoclaved</c:v>
                </c:pt>
                <c:pt idx="5">
                  <c:v>chlorinated plastics can be incenerated</c:v>
                </c:pt>
                <c:pt idx="6">
                  <c:v>disinfectant for handling spills</c:v>
                </c:pt>
                <c:pt idx="7">
                  <c:v>Average</c:v>
                </c:pt>
              </c:strCache>
            </c:strRef>
          </c:cat>
          <c:val>
            <c:numRef>
              <c:f>Sheet4!$C$99:$J$99</c:f>
              <c:numCache>
                <c:formatCode>0</c:formatCode>
                <c:ptCount val="7"/>
                <c:pt idx="0">
                  <c:v>91.304347826086754</c:v>
                </c:pt>
                <c:pt idx="1">
                  <c:v>34.782608695652144</c:v>
                </c:pt>
                <c:pt idx="2">
                  <c:v>34.782608695652144</c:v>
                </c:pt>
                <c:pt idx="3">
                  <c:v>86.956521739130437</c:v>
                </c:pt>
                <c:pt idx="4">
                  <c:v>65.217391304347913</c:v>
                </c:pt>
                <c:pt idx="5">
                  <c:v>43.478260869565204</c:v>
                </c:pt>
                <c:pt idx="6">
                  <c:v>65.217391304347913</c:v>
                </c:pt>
              </c:numCache>
            </c:numRef>
          </c:val>
        </c:ser>
        <c:axId val="53048064"/>
        <c:axId val="53049600"/>
      </c:barChart>
      <c:catAx>
        <c:axId val="53048064"/>
        <c:scaling>
          <c:orientation val="minMax"/>
        </c:scaling>
        <c:axPos val="b"/>
        <c:majorTickMark val="none"/>
        <c:tickLblPos val="nextTo"/>
        <c:crossAx val="53049600"/>
        <c:crosses val="autoZero"/>
        <c:auto val="1"/>
        <c:lblAlgn val="ctr"/>
        <c:lblOffset val="100"/>
      </c:catAx>
      <c:valAx>
        <c:axId val="53049600"/>
        <c:scaling>
          <c:orientation val="minMax"/>
        </c:scaling>
        <c:axPos val="l"/>
        <c:majorGridlines/>
        <c:title>
          <c:tx>
            <c:rich>
              <a:bodyPr rot="-5400000" vert="horz"/>
              <a:lstStyle/>
              <a:p>
                <a:pPr>
                  <a:defRPr sz="1600" b="0"/>
                </a:pPr>
                <a:r>
                  <a:rPr lang="en-US" sz="1600" b="0"/>
                  <a:t>Percentage %</a:t>
                </a:r>
              </a:p>
            </c:rich>
          </c:tx>
          <c:layout/>
        </c:title>
        <c:numFmt formatCode="0" sourceLinked="1"/>
        <c:majorTickMark val="none"/>
        <c:tickLblPos val="nextTo"/>
        <c:crossAx val="53048064"/>
        <c:crosses val="autoZero"/>
        <c:crossBetween val="between"/>
      </c:valAx>
      <c:dTable>
        <c:showHorzBorder val="1"/>
        <c:showVertBorder val="1"/>
        <c:showOutline val="1"/>
        <c:showKeys val="1"/>
        <c:txPr>
          <a:bodyPr/>
          <a:lstStyle/>
          <a:p>
            <a:pPr rtl="0">
              <a:defRPr sz="1200"/>
            </a:pPr>
            <a:endParaRPr lang="en-US"/>
          </a:p>
        </c:txPr>
      </c:dTable>
    </c:plotArea>
    <c:plotVisOnly val="1"/>
  </c:chart>
  <c:externalData r:id="rId1"/>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a:pPr>
            <a:r>
              <a:rPr lang="en-US" b="0" dirty="0" smtClean="0"/>
              <a:t>Figure 4:</a:t>
            </a:r>
            <a:r>
              <a:rPr lang="en-US" b="0" baseline="0" dirty="0" smtClean="0"/>
              <a:t> </a:t>
            </a:r>
            <a:r>
              <a:rPr lang="en-US" b="0" dirty="0" smtClean="0"/>
              <a:t>Safe management is the sole responsibility of  government </a:t>
            </a:r>
            <a:endParaRPr lang="en-US" b="0" dirty="0"/>
          </a:p>
        </c:rich>
      </c:tx>
      <c:layout>
        <c:manualLayout>
          <c:xMode val="edge"/>
          <c:yMode val="edge"/>
          <c:x val="0.19319760377175069"/>
          <c:y val="5.7645837279319385E-2"/>
        </c:manualLayout>
      </c:layout>
    </c:title>
    <c:plotArea>
      <c:layout/>
      <c:pieChart>
        <c:varyColors val="1"/>
        <c:ser>
          <c:idx val="0"/>
          <c:order val="0"/>
          <c:dLbls>
            <c:txPr>
              <a:bodyPr/>
              <a:lstStyle/>
              <a:p>
                <a:pPr>
                  <a:defRPr sz="1400"/>
                </a:pPr>
                <a:endParaRPr lang="en-US"/>
              </a:p>
            </c:txPr>
            <c:showPercent val="1"/>
            <c:showLeaderLines val="1"/>
          </c:dLbls>
          <c:cat>
            <c:strRef>
              <c:f>Sheet3!$C$2:$E$2</c:f>
              <c:strCache>
                <c:ptCount val="3"/>
                <c:pt idx="0">
                  <c:v>agree</c:v>
                </c:pt>
                <c:pt idx="1">
                  <c:v>disagree</c:v>
                </c:pt>
                <c:pt idx="2">
                  <c:v>not sure</c:v>
                </c:pt>
              </c:strCache>
            </c:strRef>
          </c:cat>
          <c:val>
            <c:numRef>
              <c:f>Sheet3!$C$3:$E$3</c:f>
              <c:numCache>
                <c:formatCode>General</c:formatCode>
                <c:ptCount val="3"/>
                <c:pt idx="0">
                  <c:v>29</c:v>
                </c:pt>
                <c:pt idx="1">
                  <c:v>68</c:v>
                </c:pt>
                <c:pt idx="2">
                  <c:v>3</c:v>
                </c:pt>
              </c:numCache>
            </c:numRef>
          </c:val>
        </c:ser>
        <c:dLbls>
          <c:showPercent val="1"/>
        </c:dLbls>
        <c:firstSliceAng val="0"/>
      </c:pieChart>
    </c:plotArea>
    <c:legend>
      <c:legendPos val="r"/>
      <c:layout/>
      <c:txPr>
        <a:bodyPr/>
        <a:lstStyle/>
        <a:p>
          <a:pPr>
            <a:defRPr sz="1600"/>
          </a:pPr>
          <a:endParaRPr lang="en-US"/>
        </a:p>
      </c:txPr>
    </c:legend>
    <c:plotVisOnly val="1"/>
  </c:chart>
  <c:externalData r:id="rId1"/>
</c:chartSpace>
</file>

<file path=ppt/charts/chart5.xml><?xml version="1.0" encoding="utf-8"?>
<c:chartSpace xmlns:c="http://schemas.openxmlformats.org/drawingml/2006/chart" xmlns:a="http://schemas.openxmlformats.org/drawingml/2006/main" xmlns:r="http://schemas.openxmlformats.org/officeDocument/2006/relationships">
  <c:date1904 val="1"/>
  <c:lang val="en-US"/>
  <c:chart>
    <c:title>
      <c:tx>
        <c:rich>
          <a:bodyPr/>
          <a:lstStyle/>
          <a:p>
            <a:pPr>
              <a:defRPr b="0"/>
            </a:pPr>
            <a:r>
              <a:rPr lang="en-US" b="0" dirty="0"/>
              <a:t>Figure 5: Biomedical waste </a:t>
            </a:r>
            <a:r>
              <a:rPr lang="en-US" b="0" dirty="0" err="1"/>
              <a:t>managment</a:t>
            </a:r>
            <a:r>
              <a:rPr lang="en-US" b="0" dirty="0"/>
              <a:t> adds</a:t>
            </a:r>
            <a:r>
              <a:rPr lang="en-US" b="0" baseline="0" dirty="0"/>
              <a:t> extra burden on work</a:t>
            </a:r>
            <a:endParaRPr lang="en-US" b="0" dirty="0"/>
          </a:p>
        </c:rich>
      </c:tx>
      <c:layout/>
    </c:title>
    <c:plotArea>
      <c:layout/>
      <c:pieChart>
        <c:varyColors val="1"/>
        <c:ser>
          <c:idx val="0"/>
          <c:order val="0"/>
          <c:dLbls>
            <c:txPr>
              <a:bodyPr/>
              <a:lstStyle/>
              <a:p>
                <a:pPr>
                  <a:defRPr sz="1600"/>
                </a:pPr>
                <a:endParaRPr lang="en-US"/>
              </a:p>
            </c:txPr>
            <c:showPercent val="1"/>
            <c:showLeaderLines val="1"/>
          </c:dLbls>
          <c:cat>
            <c:strRef>
              <c:f>Sheet3!$C$25:$E$25</c:f>
              <c:strCache>
                <c:ptCount val="3"/>
                <c:pt idx="0">
                  <c:v>agree</c:v>
                </c:pt>
                <c:pt idx="1">
                  <c:v>disagree</c:v>
                </c:pt>
                <c:pt idx="2">
                  <c:v>not sure</c:v>
                </c:pt>
              </c:strCache>
            </c:strRef>
          </c:cat>
          <c:val>
            <c:numRef>
              <c:f>Sheet3!$C$26:$E$26</c:f>
              <c:numCache>
                <c:formatCode>General</c:formatCode>
                <c:ptCount val="3"/>
                <c:pt idx="0">
                  <c:v>13</c:v>
                </c:pt>
                <c:pt idx="1">
                  <c:v>86</c:v>
                </c:pt>
                <c:pt idx="2">
                  <c:v>1</c:v>
                </c:pt>
              </c:numCache>
            </c:numRef>
          </c:val>
        </c:ser>
        <c:dLbls>
          <c:showPercent val="1"/>
        </c:dLbls>
        <c:firstSliceAng val="0"/>
      </c:pieChart>
    </c:plotArea>
    <c:legend>
      <c:legendPos val="r"/>
      <c:layout/>
      <c:txPr>
        <a:bodyPr/>
        <a:lstStyle/>
        <a:p>
          <a:pPr>
            <a:defRPr sz="1600"/>
          </a:pPr>
          <a:endParaRPr lang="en-US"/>
        </a:p>
      </c:txPr>
    </c:legend>
    <c:plotVisOnly val="1"/>
  </c:chart>
  <c:externalData r:id="rId1"/>
</c:chartSpace>
</file>

<file path=ppt/charts/chart6.xml><?xml version="1.0" encoding="utf-8"?>
<c:chartSpace xmlns:c="http://schemas.openxmlformats.org/drawingml/2006/chart" xmlns:a="http://schemas.openxmlformats.org/drawingml/2006/main" xmlns:r="http://schemas.openxmlformats.org/officeDocument/2006/relationships">
  <c:date1904 val="1"/>
  <c:lang val="en-US"/>
  <c:style val="30"/>
  <c:chart>
    <c:title>
      <c:tx>
        <c:rich>
          <a:bodyPr/>
          <a:lstStyle/>
          <a:p>
            <a:pPr>
              <a:defRPr sz="1800" b="0"/>
            </a:pPr>
            <a:r>
              <a:rPr lang="en-US" sz="1800" b="0" dirty="0">
                <a:latin typeface="Times New Roman" pitchFamily="18" charset="0"/>
                <a:cs typeface="Times New Roman" pitchFamily="18" charset="0"/>
              </a:rPr>
              <a:t>Figure 6  :Training  need assessment</a:t>
            </a:r>
          </a:p>
        </c:rich>
      </c:tx>
      <c:layout/>
    </c:title>
    <c:plotArea>
      <c:layout>
        <c:manualLayout>
          <c:layoutTarget val="inner"/>
          <c:xMode val="edge"/>
          <c:yMode val="edge"/>
          <c:x val="0.31228006221444626"/>
          <c:y val="7.7136765114874009E-2"/>
          <c:w val="0.68771993778555462"/>
          <c:h val="0.78183790662862684"/>
        </c:manualLayout>
      </c:layout>
      <c:barChart>
        <c:barDir val="col"/>
        <c:grouping val="clustered"/>
        <c:ser>
          <c:idx val="0"/>
          <c:order val="0"/>
          <c:tx>
            <c:strRef>
              <c:f>Sheet7!$B$2</c:f>
              <c:strCache>
                <c:ptCount val="1"/>
              </c:strCache>
            </c:strRef>
          </c:tx>
          <c:cat>
            <c:strRef>
              <c:f>Sheet7!$A$3:$A$99</c:f>
              <c:strCache>
                <c:ptCount val="3"/>
                <c:pt idx="0">
                  <c:v>Doctor</c:v>
                </c:pt>
                <c:pt idx="1">
                  <c:v>Nurse</c:v>
                </c:pt>
                <c:pt idx="2">
                  <c:v>Paramedic</c:v>
                </c:pt>
              </c:strCache>
            </c:strRef>
          </c:cat>
          <c:val>
            <c:numRef>
              <c:f>Sheet7!$B$3:$B$99</c:f>
            </c:numRef>
          </c:val>
        </c:ser>
        <c:ser>
          <c:idx val="1"/>
          <c:order val="1"/>
          <c:tx>
            <c:strRef>
              <c:f>Sheet7!$C$2</c:f>
              <c:strCache>
                <c:ptCount val="1"/>
                <c:pt idx="0">
                  <c:v>Have undergone training programme on hospital waste management</c:v>
                </c:pt>
              </c:strCache>
            </c:strRef>
          </c:tx>
          <c:cat>
            <c:strRef>
              <c:f>Sheet7!$A$3:$A$99</c:f>
              <c:strCache>
                <c:ptCount val="3"/>
                <c:pt idx="0">
                  <c:v>Doctor</c:v>
                </c:pt>
                <c:pt idx="1">
                  <c:v>Nurse</c:v>
                </c:pt>
                <c:pt idx="2">
                  <c:v>Paramedic</c:v>
                </c:pt>
              </c:strCache>
            </c:strRef>
          </c:cat>
          <c:val>
            <c:numRef>
              <c:f>Sheet7!$C$3:$C$99</c:f>
              <c:numCache>
                <c:formatCode>0</c:formatCode>
                <c:ptCount val="3"/>
                <c:pt idx="0">
                  <c:v>48.484848484847973</c:v>
                </c:pt>
                <c:pt idx="1">
                  <c:v>67.741935483871615</c:v>
                </c:pt>
                <c:pt idx="2">
                  <c:v>60</c:v>
                </c:pt>
              </c:numCache>
            </c:numRef>
          </c:val>
        </c:ser>
        <c:ser>
          <c:idx val="2"/>
          <c:order val="2"/>
          <c:tx>
            <c:strRef>
              <c:f>Sheet7!$D$2</c:f>
              <c:strCache>
                <c:ptCount val="1"/>
                <c:pt idx="0">
                  <c:v>Would like to attend training programme</c:v>
                </c:pt>
              </c:strCache>
            </c:strRef>
          </c:tx>
          <c:cat>
            <c:strRef>
              <c:f>Sheet7!$A$3:$A$99</c:f>
              <c:strCache>
                <c:ptCount val="3"/>
                <c:pt idx="0">
                  <c:v>Doctor</c:v>
                </c:pt>
                <c:pt idx="1">
                  <c:v>Nurse</c:v>
                </c:pt>
                <c:pt idx="2">
                  <c:v>Paramedic</c:v>
                </c:pt>
              </c:strCache>
            </c:strRef>
          </c:cat>
          <c:val>
            <c:numRef>
              <c:f>Sheet7!$D$3:$D$99</c:f>
              <c:numCache>
                <c:formatCode>0</c:formatCode>
                <c:ptCount val="3"/>
                <c:pt idx="0">
                  <c:v>78.787878787878782</c:v>
                </c:pt>
                <c:pt idx="1">
                  <c:v>87.096774193547958</c:v>
                </c:pt>
                <c:pt idx="2">
                  <c:v>63.333333333333329</c:v>
                </c:pt>
              </c:numCache>
            </c:numRef>
          </c:val>
        </c:ser>
        <c:axId val="53197440"/>
        <c:axId val="53207424"/>
      </c:barChart>
      <c:catAx>
        <c:axId val="53197440"/>
        <c:scaling>
          <c:orientation val="minMax"/>
        </c:scaling>
        <c:axPos val="b"/>
        <c:majorTickMark val="none"/>
        <c:tickLblPos val="nextTo"/>
        <c:crossAx val="53207424"/>
        <c:crosses val="autoZero"/>
        <c:auto val="1"/>
        <c:lblAlgn val="ctr"/>
        <c:lblOffset val="100"/>
      </c:catAx>
      <c:valAx>
        <c:axId val="53207424"/>
        <c:scaling>
          <c:orientation val="minMax"/>
        </c:scaling>
        <c:axPos val="l"/>
        <c:majorGridlines/>
        <c:title>
          <c:tx>
            <c:rich>
              <a:bodyPr/>
              <a:lstStyle/>
              <a:p>
                <a:pPr>
                  <a:defRPr sz="1400" b="0"/>
                </a:pPr>
                <a:r>
                  <a:rPr lang="en-US" sz="1400" b="0"/>
                  <a:t>percentage %</a:t>
                </a:r>
              </a:p>
            </c:rich>
          </c:tx>
          <c:layout>
            <c:manualLayout>
              <c:xMode val="edge"/>
              <c:yMode val="edge"/>
              <c:x val="6.4814814814814894E-2"/>
              <c:y val="0.36935365255967001"/>
            </c:manualLayout>
          </c:layout>
        </c:title>
        <c:numFmt formatCode="0" sourceLinked="1"/>
        <c:majorTickMark val="none"/>
        <c:tickLblPos val="nextTo"/>
        <c:crossAx val="53197440"/>
        <c:crosses val="autoZero"/>
        <c:crossBetween val="between"/>
      </c:valAx>
      <c:dTable>
        <c:showHorzBorder val="1"/>
        <c:showVertBorder val="1"/>
        <c:showOutline val="1"/>
        <c:showKeys val="1"/>
        <c:txPr>
          <a:bodyPr/>
          <a:lstStyle/>
          <a:p>
            <a:pPr rtl="0">
              <a:defRPr sz="1400"/>
            </a:pPr>
            <a:endParaRPr lang="en-US"/>
          </a:p>
        </c:txPr>
      </c:dTable>
    </c:plotArea>
    <c:plotVisOnly val="1"/>
  </c:chart>
  <c:externalData r:id="rId1"/>
</c:chartSpace>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152400" y="228600"/>
            <a:ext cx="5715000" cy="3200400"/>
          </a:xfrm>
        </p:spPr>
        <p:txBody>
          <a:bodyPr/>
          <a:lstStyle>
            <a:lvl1pPr algn="ctr">
              <a:defRPr sz="3600">
                <a:solidFill>
                  <a:srgbClr val="663300"/>
                </a:solidFill>
              </a:defRPr>
            </a:lvl1pPr>
          </a:lstStyle>
          <a:p>
            <a:r>
              <a:rPr lang="en-US" smtClean="0"/>
              <a:t>Click to edit Master title style</a:t>
            </a:r>
            <a:endParaRPr lang="en-US" dirty="0"/>
          </a:p>
        </p:txBody>
      </p:sp>
      <p:sp>
        <p:nvSpPr>
          <p:cNvPr id="3075" name="Rectangle 3"/>
          <p:cNvSpPr>
            <a:spLocks noGrp="1" noChangeArrowheads="1"/>
          </p:cNvSpPr>
          <p:nvPr>
            <p:ph type="subTitle" idx="1"/>
          </p:nvPr>
        </p:nvSpPr>
        <p:spPr>
          <a:xfrm>
            <a:off x="152400" y="3429000"/>
            <a:ext cx="5257800" cy="2209800"/>
          </a:xfrm>
        </p:spPr>
        <p:txBody>
          <a:bodyPr anchor="ctr"/>
          <a:lstStyle>
            <a:lvl1pPr marL="0" indent="0" algn="ctr">
              <a:buFontTx/>
              <a:buNone/>
              <a:defRPr/>
            </a:lvl1pPr>
          </a:lstStyle>
          <a:p>
            <a:r>
              <a:rPr lang="en-US" smtClean="0"/>
              <a:t>Click to edit Master subtitle style</a:t>
            </a:r>
            <a:endParaRPr lang="en-US"/>
          </a:p>
        </p:txBody>
      </p:sp>
      <p:sp>
        <p:nvSpPr>
          <p:cNvPr id="4" name="Rectangle 10"/>
          <p:cNvSpPr>
            <a:spLocks noGrp="1" noChangeArrowheads="1"/>
          </p:cNvSpPr>
          <p:nvPr>
            <p:ph type="dt" sz="half" idx="10"/>
          </p:nvPr>
        </p:nvSpPr>
        <p:spPr/>
        <p:txBody>
          <a:bodyPr/>
          <a:lstStyle>
            <a:lvl1pPr>
              <a:defRPr/>
            </a:lvl1pPr>
          </a:lstStyle>
          <a:p>
            <a:fld id="{50F41ABF-A431-4FA8-81A2-5B0A6D2FDB74}" type="datetimeFigureOut">
              <a:rPr lang="en-US" smtClean="0"/>
              <a:pPr/>
              <a:t>4/25/2011</a:t>
            </a:fld>
            <a:endParaRPr lang="en-US"/>
          </a:p>
        </p:txBody>
      </p:sp>
      <p:sp>
        <p:nvSpPr>
          <p:cNvPr id="5" name="Rectangle 11"/>
          <p:cNvSpPr>
            <a:spLocks noGrp="1" noChangeArrowheads="1"/>
          </p:cNvSpPr>
          <p:nvPr>
            <p:ph type="ftr" sz="quarter" idx="11"/>
          </p:nvPr>
        </p:nvSpPr>
        <p:spPr/>
        <p:txBody>
          <a:bodyPr/>
          <a:lstStyle>
            <a:lvl1pPr>
              <a:defRPr/>
            </a:lvl1pPr>
          </a:lstStyle>
          <a:p>
            <a:endParaRPr lang="en-US"/>
          </a:p>
        </p:txBody>
      </p:sp>
      <p:sp>
        <p:nvSpPr>
          <p:cNvPr id="6" name="Rectangle 12"/>
          <p:cNvSpPr>
            <a:spLocks noGrp="1" noChangeArrowheads="1"/>
          </p:cNvSpPr>
          <p:nvPr>
            <p:ph type="sldNum" sz="quarter" idx="12"/>
          </p:nvPr>
        </p:nvSpPr>
        <p:spPr/>
        <p:txBody>
          <a:bodyPr/>
          <a:lstStyle>
            <a:lvl1pPr>
              <a:defRPr/>
            </a:lvl1pPr>
          </a:lstStyle>
          <a:p>
            <a:fld id="{F7F2026A-60B7-4E61-94EA-6D100650E49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50F41ABF-A431-4FA8-81A2-5B0A6D2FDB74}" type="datetimeFigureOut">
              <a:rPr lang="en-US" smtClean="0"/>
              <a:pPr/>
              <a:t>4/25/2011</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F7F2026A-60B7-4E61-94EA-6D100650E49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228600"/>
            <a:ext cx="2209800" cy="59436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52400" y="228600"/>
            <a:ext cx="6477000" cy="59436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50F41ABF-A431-4FA8-81A2-5B0A6D2FDB74}" type="datetimeFigureOut">
              <a:rPr lang="en-US" smtClean="0"/>
              <a:pPr/>
              <a:t>4/25/2011</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F7F2026A-60B7-4E61-94EA-6D100650E495}"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411163"/>
            <a:ext cx="8229600" cy="1143000"/>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457200" y="1752600"/>
            <a:ext cx="4038600" cy="4525963"/>
          </a:xfrm>
        </p:spPr>
        <p:txBody>
          <a:bodyPr/>
          <a:lstStyle/>
          <a:p>
            <a:endParaRPr lang="en-US"/>
          </a:p>
        </p:txBody>
      </p:sp>
      <p:sp>
        <p:nvSpPr>
          <p:cNvPr id="4" name="Text Placeholder 3"/>
          <p:cNvSpPr>
            <a:spLocks noGrp="1"/>
          </p:cNvSpPr>
          <p:nvPr>
            <p:ph type="body" sz="half" idx="2"/>
          </p:nvPr>
        </p:nvSpPr>
        <p:spPr>
          <a:xfrm>
            <a:off x="4648200" y="17526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Slide Number Placeholder 4"/>
          <p:cNvSpPr>
            <a:spLocks noGrp="1"/>
          </p:cNvSpPr>
          <p:nvPr>
            <p:ph type="sldNum" sz="quarter" idx="10"/>
          </p:nvPr>
        </p:nvSpPr>
        <p:spPr>
          <a:xfrm>
            <a:off x="6553200" y="6381750"/>
            <a:ext cx="2133600" cy="476250"/>
          </a:xfrm>
        </p:spPr>
        <p:txBody>
          <a:bodyPr/>
          <a:lstStyle>
            <a:lvl1pPr>
              <a:defRPr/>
            </a:lvl1pPr>
          </a:lstStyle>
          <a:p>
            <a:fld id="{71DA7DB4-8D33-487A-806B-C413F6200EC7}" type="slidenum">
              <a:rPr lang="en-US"/>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cstate="print"/>
          <a:srcRect/>
          <a:stretch>
            <a:fillRect/>
          </a:stretch>
        </a:blip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990600" y="304800"/>
            <a:ext cx="5410200" cy="4267200"/>
          </a:xfrm>
        </p:spPr>
        <p:txBody>
          <a:bodyPr/>
          <a:lstStyle>
            <a:lvl1pPr algn="ctr">
              <a:defRPr sz="3600"/>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990600" y="4800600"/>
            <a:ext cx="7848600" cy="1371600"/>
          </a:xfrm>
        </p:spPr>
        <p:txBody>
          <a:bodyPr anchor="ctr"/>
          <a:lstStyle>
            <a:lvl1pPr marL="0" indent="0" algn="ctr">
              <a:buFontTx/>
              <a:buNone/>
              <a:defRPr>
                <a:solidFill>
                  <a:srgbClr val="FFFFFF"/>
                </a:solidFill>
              </a:defRPr>
            </a:lvl1pPr>
          </a:lstStyle>
          <a:p>
            <a:r>
              <a:rPr lang="en-US" smtClean="0"/>
              <a:t>Click to edit Master subtitle style</a:t>
            </a:r>
            <a:endParaRPr lang="en-US"/>
          </a:p>
        </p:txBody>
      </p:sp>
      <p:sp>
        <p:nvSpPr>
          <p:cNvPr id="4" name="Rectangle 10"/>
          <p:cNvSpPr>
            <a:spLocks noGrp="1" noChangeArrowheads="1"/>
          </p:cNvSpPr>
          <p:nvPr>
            <p:ph type="dt" sz="half" idx="10"/>
          </p:nvPr>
        </p:nvSpPr>
        <p:spPr/>
        <p:txBody>
          <a:bodyPr/>
          <a:lstStyle>
            <a:lvl1pPr>
              <a:defRPr>
                <a:solidFill>
                  <a:srgbClr val="FFFFFF"/>
                </a:solidFill>
              </a:defRPr>
            </a:lvl1pPr>
          </a:lstStyle>
          <a:p>
            <a:pPr>
              <a:defRPr/>
            </a:pPr>
            <a:fld id="{B5D8CF21-FB66-44B4-AE0D-D7D9745B9B15}" type="datetimeFigureOut">
              <a:rPr lang="en-US"/>
              <a:pPr>
                <a:defRPr/>
              </a:pPr>
              <a:t>4/25/2011</a:t>
            </a:fld>
            <a:endParaRPr lang="en-US" dirty="0"/>
          </a:p>
        </p:txBody>
      </p:sp>
      <p:sp>
        <p:nvSpPr>
          <p:cNvPr id="5" name="Rectangle 11"/>
          <p:cNvSpPr>
            <a:spLocks noGrp="1" noChangeArrowheads="1"/>
          </p:cNvSpPr>
          <p:nvPr>
            <p:ph type="ftr" sz="quarter" idx="11"/>
          </p:nvPr>
        </p:nvSpPr>
        <p:spPr/>
        <p:txBody>
          <a:bodyPr/>
          <a:lstStyle>
            <a:lvl1pPr>
              <a:defRPr>
                <a:solidFill>
                  <a:srgbClr val="FFFFFF"/>
                </a:solidFill>
              </a:defRPr>
            </a:lvl1pPr>
          </a:lstStyle>
          <a:p>
            <a:pPr>
              <a:defRPr/>
            </a:pPr>
            <a:endParaRPr lang="en-US"/>
          </a:p>
        </p:txBody>
      </p:sp>
      <p:sp>
        <p:nvSpPr>
          <p:cNvPr id="6" name="Rectangle 12"/>
          <p:cNvSpPr>
            <a:spLocks noGrp="1" noChangeArrowheads="1"/>
          </p:cNvSpPr>
          <p:nvPr>
            <p:ph type="sldNum" sz="quarter" idx="12"/>
          </p:nvPr>
        </p:nvSpPr>
        <p:spPr/>
        <p:txBody>
          <a:bodyPr/>
          <a:lstStyle>
            <a:lvl1pPr>
              <a:defRPr>
                <a:solidFill>
                  <a:srgbClr val="FFFFFF"/>
                </a:solidFill>
              </a:defRPr>
            </a:lvl1pPr>
          </a:lstStyle>
          <a:p>
            <a:pPr>
              <a:defRPr/>
            </a:pPr>
            <a:fld id="{24AEAE2B-2D26-4D9A-9A9E-7755CE008081}" type="slidenum">
              <a:rPr lang="en-US"/>
              <a:pPr>
                <a:defRPr/>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F16450A2-18CF-4CE8-93CB-41A212F6D041}" type="datetimeFigureOut">
              <a:rPr lang="en-US"/>
              <a:pPr>
                <a:defRPr/>
              </a:pPr>
              <a:t>4/25/2011</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30E2496-8CD3-40CB-99E7-07248153D7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fld id="{50F41ABF-A431-4FA8-81A2-5B0A6D2FDB74}" type="datetimeFigureOut">
              <a:rPr lang="en-US" smtClean="0"/>
              <a:pPr/>
              <a:t>4/25/2011</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F7F2026A-60B7-4E61-94EA-6D100650E495}"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50F41ABF-A431-4FA8-81A2-5B0A6D2FDB74}" type="datetimeFigureOut">
              <a:rPr lang="en-US" smtClean="0"/>
              <a:pPr/>
              <a:t>4/25/2011</a:t>
            </a:fld>
            <a:endParaRPr lang="en-US"/>
          </a:p>
        </p:txBody>
      </p:sp>
      <p:sp>
        <p:nvSpPr>
          <p:cNvPr id="5" name="Rectangle 5"/>
          <p:cNvSpPr>
            <a:spLocks noGrp="1" noChangeArrowheads="1"/>
          </p:cNvSpPr>
          <p:nvPr>
            <p:ph type="ftr" sz="quarter" idx="11"/>
          </p:nvPr>
        </p:nvSpPr>
        <p:spPr>
          <a:ln/>
        </p:spPr>
        <p:txBody>
          <a:bodyPr/>
          <a:lstStyle>
            <a:lvl1pPr>
              <a:defRPr/>
            </a:lvl1pPr>
          </a:lstStyle>
          <a:p>
            <a:endParaRPr lang="en-US"/>
          </a:p>
        </p:txBody>
      </p:sp>
      <p:sp>
        <p:nvSpPr>
          <p:cNvPr id="6" name="Rectangle 6"/>
          <p:cNvSpPr>
            <a:spLocks noGrp="1" noChangeArrowheads="1"/>
          </p:cNvSpPr>
          <p:nvPr>
            <p:ph type="sldNum" sz="quarter" idx="12"/>
          </p:nvPr>
        </p:nvSpPr>
        <p:spPr>
          <a:ln/>
        </p:spPr>
        <p:txBody>
          <a:bodyPr/>
          <a:lstStyle>
            <a:lvl1pPr>
              <a:defRPr/>
            </a:lvl1pPr>
          </a:lstStyle>
          <a:p>
            <a:fld id="{F7F2026A-60B7-4E61-94EA-6D100650E495}"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52400" y="1295400"/>
            <a:ext cx="43434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95400"/>
            <a:ext cx="43434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50F41ABF-A431-4FA8-81A2-5B0A6D2FDB74}" type="datetimeFigureOut">
              <a:rPr lang="en-US" smtClean="0"/>
              <a:pPr/>
              <a:t>4/25/2011</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F7F2026A-60B7-4E61-94EA-6D100650E495}"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fld id="{50F41ABF-A431-4FA8-81A2-5B0A6D2FDB74}" type="datetimeFigureOut">
              <a:rPr lang="en-US" smtClean="0"/>
              <a:pPr/>
              <a:t>4/25/2011</a:t>
            </a:fld>
            <a:endParaRPr lang="en-US"/>
          </a:p>
        </p:txBody>
      </p:sp>
      <p:sp>
        <p:nvSpPr>
          <p:cNvPr id="8" name="Rectangle 5"/>
          <p:cNvSpPr>
            <a:spLocks noGrp="1" noChangeArrowheads="1"/>
          </p:cNvSpPr>
          <p:nvPr>
            <p:ph type="ftr" sz="quarter" idx="11"/>
          </p:nvPr>
        </p:nvSpPr>
        <p:spPr>
          <a:ln/>
        </p:spPr>
        <p:txBody>
          <a:bodyPr/>
          <a:lstStyle>
            <a:lvl1pPr>
              <a:defRPr/>
            </a:lvl1pPr>
          </a:lstStyle>
          <a:p>
            <a:endParaRPr lang="en-US"/>
          </a:p>
        </p:txBody>
      </p:sp>
      <p:sp>
        <p:nvSpPr>
          <p:cNvPr id="9" name="Rectangle 6"/>
          <p:cNvSpPr>
            <a:spLocks noGrp="1" noChangeArrowheads="1"/>
          </p:cNvSpPr>
          <p:nvPr>
            <p:ph type="sldNum" sz="quarter" idx="12"/>
          </p:nvPr>
        </p:nvSpPr>
        <p:spPr>
          <a:ln/>
        </p:spPr>
        <p:txBody>
          <a:bodyPr/>
          <a:lstStyle>
            <a:lvl1pPr>
              <a:defRPr/>
            </a:lvl1pPr>
          </a:lstStyle>
          <a:p>
            <a:fld id="{F7F2026A-60B7-4E61-94EA-6D100650E495}"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fld id="{50F41ABF-A431-4FA8-81A2-5B0A6D2FDB74}" type="datetimeFigureOut">
              <a:rPr lang="en-US" smtClean="0"/>
              <a:pPr/>
              <a:t>4/25/2011</a:t>
            </a:fld>
            <a:endParaRPr lang="en-US"/>
          </a:p>
        </p:txBody>
      </p:sp>
      <p:sp>
        <p:nvSpPr>
          <p:cNvPr id="4" name="Rectangle 5"/>
          <p:cNvSpPr>
            <a:spLocks noGrp="1" noChangeArrowheads="1"/>
          </p:cNvSpPr>
          <p:nvPr>
            <p:ph type="ftr" sz="quarter" idx="11"/>
          </p:nvPr>
        </p:nvSpPr>
        <p:spPr>
          <a:ln/>
        </p:spPr>
        <p:txBody>
          <a:bodyPr/>
          <a:lstStyle>
            <a:lvl1pPr>
              <a:defRPr/>
            </a:lvl1pPr>
          </a:lstStyle>
          <a:p>
            <a:endParaRPr lang="en-US"/>
          </a:p>
        </p:txBody>
      </p:sp>
      <p:sp>
        <p:nvSpPr>
          <p:cNvPr id="5" name="Rectangle 6"/>
          <p:cNvSpPr>
            <a:spLocks noGrp="1" noChangeArrowheads="1"/>
          </p:cNvSpPr>
          <p:nvPr>
            <p:ph type="sldNum" sz="quarter" idx="12"/>
          </p:nvPr>
        </p:nvSpPr>
        <p:spPr>
          <a:ln/>
        </p:spPr>
        <p:txBody>
          <a:bodyPr/>
          <a:lstStyle>
            <a:lvl1pPr>
              <a:defRPr/>
            </a:lvl1pPr>
          </a:lstStyle>
          <a:p>
            <a:fld id="{F7F2026A-60B7-4E61-94EA-6D100650E495}"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50F41ABF-A431-4FA8-81A2-5B0A6D2FDB74}" type="datetimeFigureOut">
              <a:rPr lang="en-US" smtClean="0"/>
              <a:pPr/>
              <a:t>4/25/2011</a:t>
            </a:fld>
            <a:endParaRPr lang="en-US"/>
          </a:p>
        </p:txBody>
      </p:sp>
      <p:sp>
        <p:nvSpPr>
          <p:cNvPr id="3" name="Rectangle 5"/>
          <p:cNvSpPr>
            <a:spLocks noGrp="1" noChangeArrowheads="1"/>
          </p:cNvSpPr>
          <p:nvPr>
            <p:ph type="ftr" sz="quarter" idx="11"/>
          </p:nvPr>
        </p:nvSpPr>
        <p:spPr>
          <a:ln/>
        </p:spPr>
        <p:txBody>
          <a:bodyPr/>
          <a:lstStyle>
            <a:lvl1pPr>
              <a:defRPr/>
            </a:lvl1pPr>
          </a:lstStyle>
          <a:p>
            <a:endParaRPr lang="en-US"/>
          </a:p>
        </p:txBody>
      </p:sp>
      <p:sp>
        <p:nvSpPr>
          <p:cNvPr id="4" name="Rectangle 6"/>
          <p:cNvSpPr>
            <a:spLocks noGrp="1" noChangeArrowheads="1"/>
          </p:cNvSpPr>
          <p:nvPr>
            <p:ph type="sldNum" sz="quarter" idx="12"/>
          </p:nvPr>
        </p:nvSpPr>
        <p:spPr>
          <a:ln/>
        </p:spPr>
        <p:txBody>
          <a:bodyPr/>
          <a:lstStyle>
            <a:lvl1pPr>
              <a:defRPr/>
            </a:lvl1pPr>
          </a:lstStyle>
          <a:p>
            <a:fld id="{F7F2026A-60B7-4E61-94EA-6D100650E49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50F41ABF-A431-4FA8-81A2-5B0A6D2FDB74}" type="datetimeFigureOut">
              <a:rPr lang="en-US" smtClean="0"/>
              <a:pPr/>
              <a:t>4/25/2011</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F7F2026A-60B7-4E61-94EA-6D100650E495}"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50F41ABF-A431-4FA8-81A2-5B0A6D2FDB74}" type="datetimeFigureOut">
              <a:rPr lang="en-US" smtClean="0"/>
              <a:pPr/>
              <a:t>4/25/2011</a:t>
            </a:fld>
            <a:endParaRPr lang="en-US"/>
          </a:p>
        </p:txBody>
      </p:sp>
      <p:sp>
        <p:nvSpPr>
          <p:cNvPr id="6" name="Rectangle 5"/>
          <p:cNvSpPr>
            <a:spLocks noGrp="1" noChangeArrowheads="1"/>
          </p:cNvSpPr>
          <p:nvPr>
            <p:ph type="ftr" sz="quarter" idx="11"/>
          </p:nvPr>
        </p:nvSpPr>
        <p:spPr>
          <a:ln/>
        </p:spPr>
        <p:txBody>
          <a:bodyPr/>
          <a:lstStyle>
            <a:lvl1pPr>
              <a:defRPr/>
            </a:lvl1pPr>
          </a:lstStyle>
          <a:p>
            <a:endParaRPr lang="en-US"/>
          </a:p>
        </p:txBody>
      </p:sp>
      <p:sp>
        <p:nvSpPr>
          <p:cNvPr id="7" name="Rectangle 6"/>
          <p:cNvSpPr>
            <a:spLocks noGrp="1" noChangeArrowheads="1"/>
          </p:cNvSpPr>
          <p:nvPr>
            <p:ph type="sldNum" sz="quarter" idx="12"/>
          </p:nvPr>
        </p:nvSpPr>
        <p:spPr>
          <a:ln/>
        </p:spPr>
        <p:txBody>
          <a:bodyPr/>
          <a:lstStyle>
            <a:lvl1pPr>
              <a:defRPr/>
            </a:lvl1pPr>
          </a:lstStyle>
          <a:p>
            <a:fld id="{F7F2026A-60B7-4E61-94EA-6D100650E495}"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2.xml"/><Relationship Id="rId1" Type="http://schemas.openxmlformats.org/officeDocument/2006/relationships/slideLayout" Target="../slideLayouts/slideLayout13.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theme" Target="../theme/theme3.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4" cstate="print"/>
          <a:srcRect/>
          <a:stretch>
            <a:fillRect/>
          </a:stretch>
        </a:blip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152400" y="228600"/>
            <a:ext cx="88392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6147" name="Rectangle 3"/>
          <p:cNvSpPr>
            <a:spLocks noGrp="1" noChangeArrowheads="1"/>
          </p:cNvSpPr>
          <p:nvPr>
            <p:ph type="body" idx="1"/>
          </p:nvPr>
        </p:nvSpPr>
        <p:spPr bwMode="auto">
          <a:xfrm>
            <a:off x="152400" y="1295400"/>
            <a:ext cx="8839200" cy="4876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152400" y="61722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sz="1400">
                <a:latin typeface="+mn-lt"/>
                <a:cs typeface="+mn-cs"/>
              </a:defRPr>
            </a:lvl1pPr>
          </a:lstStyle>
          <a:p>
            <a:fld id="{50F41ABF-A431-4FA8-81A2-5B0A6D2FDB74}" type="datetimeFigureOut">
              <a:rPr lang="en-US" smtClean="0"/>
              <a:pPr/>
              <a:t>4/25/2011</a:t>
            </a:fld>
            <a:endParaRPr lang="en-US"/>
          </a:p>
        </p:txBody>
      </p:sp>
      <p:sp>
        <p:nvSpPr>
          <p:cNvPr id="1029" name="Rectangle 5"/>
          <p:cNvSpPr>
            <a:spLocks noGrp="1" noChangeArrowheads="1"/>
          </p:cNvSpPr>
          <p:nvPr>
            <p:ph type="ftr" sz="quarter" idx="3"/>
          </p:nvPr>
        </p:nvSpPr>
        <p:spPr bwMode="auto">
          <a:xfrm>
            <a:off x="3124200" y="6172200"/>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400">
                <a:latin typeface="+mn-lt"/>
                <a:cs typeface="+mn-cs"/>
              </a:defRPr>
            </a:lvl1pPr>
          </a:lstStyle>
          <a:p>
            <a:endParaRPr lang="en-US"/>
          </a:p>
        </p:txBody>
      </p:sp>
      <p:sp>
        <p:nvSpPr>
          <p:cNvPr id="1030" name="Rectangle 6"/>
          <p:cNvSpPr>
            <a:spLocks noGrp="1" noChangeArrowheads="1"/>
          </p:cNvSpPr>
          <p:nvPr>
            <p:ph type="sldNum" sz="quarter" idx="4"/>
          </p:nvPr>
        </p:nvSpPr>
        <p:spPr bwMode="auto">
          <a:xfrm>
            <a:off x="6858000" y="61722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sz="1400">
                <a:latin typeface="+mn-lt"/>
                <a:cs typeface="+mn-cs"/>
              </a:defRPr>
            </a:lvl1pPr>
          </a:lstStyle>
          <a:p>
            <a:fld id="{F7F2026A-60B7-4E61-94EA-6D100650E49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Lst>
  <p:txStyles>
    <p:titleStyle>
      <a:lvl1pPr algn="l" rtl="0" eaLnBrk="1" fontAlgn="base" hangingPunct="1">
        <a:spcBef>
          <a:spcPct val="0"/>
        </a:spcBef>
        <a:spcAft>
          <a:spcPct val="0"/>
        </a:spcAft>
        <a:defRPr sz="3200">
          <a:solidFill>
            <a:schemeClr val="tx2"/>
          </a:solidFill>
          <a:latin typeface="+mj-lt"/>
          <a:ea typeface="+mj-ea"/>
          <a:cs typeface="+mj-cs"/>
        </a:defRPr>
      </a:lvl1pPr>
      <a:lvl2pPr algn="l" rtl="0" eaLnBrk="1" fontAlgn="base" hangingPunct="1">
        <a:spcBef>
          <a:spcPct val="0"/>
        </a:spcBef>
        <a:spcAft>
          <a:spcPct val="0"/>
        </a:spcAft>
        <a:defRPr sz="3200">
          <a:solidFill>
            <a:schemeClr val="tx2"/>
          </a:solidFill>
          <a:latin typeface="Arial" charset="0"/>
          <a:cs typeface="Arial" charset="0"/>
        </a:defRPr>
      </a:lvl2pPr>
      <a:lvl3pPr algn="l" rtl="0" eaLnBrk="1" fontAlgn="base" hangingPunct="1">
        <a:spcBef>
          <a:spcPct val="0"/>
        </a:spcBef>
        <a:spcAft>
          <a:spcPct val="0"/>
        </a:spcAft>
        <a:defRPr sz="3200">
          <a:solidFill>
            <a:schemeClr val="tx2"/>
          </a:solidFill>
          <a:latin typeface="Arial" charset="0"/>
          <a:cs typeface="Arial" charset="0"/>
        </a:defRPr>
      </a:lvl3pPr>
      <a:lvl4pPr algn="l" rtl="0" eaLnBrk="1" fontAlgn="base" hangingPunct="1">
        <a:spcBef>
          <a:spcPct val="0"/>
        </a:spcBef>
        <a:spcAft>
          <a:spcPct val="0"/>
        </a:spcAft>
        <a:defRPr sz="3200">
          <a:solidFill>
            <a:schemeClr val="tx2"/>
          </a:solidFill>
          <a:latin typeface="Arial" charset="0"/>
          <a:cs typeface="Arial" charset="0"/>
        </a:defRPr>
      </a:lvl4pPr>
      <a:lvl5pPr algn="l" rtl="0" eaLnBrk="1" fontAlgn="base" hangingPunct="1">
        <a:spcBef>
          <a:spcPct val="0"/>
        </a:spcBef>
        <a:spcAft>
          <a:spcPct val="0"/>
        </a:spcAft>
        <a:defRPr sz="3200">
          <a:solidFill>
            <a:schemeClr val="tx2"/>
          </a:solidFill>
          <a:latin typeface="Arial" charset="0"/>
          <a:cs typeface="Arial" charset="0"/>
        </a:defRPr>
      </a:lvl5pPr>
      <a:lvl6pPr marL="457200" algn="l" rtl="0" eaLnBrk="1" fontAlgn="base" hangingPunct="1">
        <a:spcBef>
          <a:spcPct val="0"/>
        </a:spcBef>
        <a:spcAft>
          <a:spcPct val="0"/>
        </a:spcAft>
        <a:defRPr sz="3200">
          <a:solidFill>
            <a:schemeClr val="tx2"/>
          </a:solidFill>
          <a:latin typeface="Arial" charset="0"/>
          <a:cs typeface="Arial" charset="0"/>
        </a:defRPr>
      </a:lvl6pPr>
      <a:lvl7pPr marL="914400" algn="l" rtl="0" eaLnBrk="1" fontAlgn="base" hangingPunct="1">
        <a:spcBef>
          <a:spcPct val="0"/>
        </a:spcBef>
        <a:spcAft>
          <a:spcPct val="0"/>
        </a:spcAft>
        <a:defRPr sz="3200">
          <a:solidFill>
            <a:schemeClr val="tx2"/>
          </a:solidFill>
          <a:latin typeface="Arial" charset="0"/>
          <a:cs typeface="Arial" charset="0"/>
        </a:defRPr>
      </a:lvl7pPr>
      <a:lvl8pPr marL="1371600" algn="l" rtl="0" eaLnBrk="1" fontAlgn="base" hangingPunct="1">
        <a:spcBef>
          <a:spcPct val="0"/>
        </a:spcBef>
        <a:spcAft>
          <a:spcPct val="0"/>
        </a:spcAft>
        <a:defRPr sz="3200">
          <a:solidFill>
            <a:schemeClr val="tx2"/>
          </a:solidFill>
          <a:latin typeface="Arial" charset="0"/>
          <a:cs typeface="Arial" charset="0"/>
        </a:defRPr>
      </a:lvl8pPr>
      <a:lvl9pPr marL="1828800" algn="l" rtl="0" eaLnBrk="1" fontAlgn="base" hangingPunct="1">
        <a:spcBef>
          <a:spcPct val="0"/>
        </a:spcBef>
        <a:spcAft>
          <a:spcPct val="0"/>
        </a:spcAft>
        <a:defRPr sz="32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cs typeface="+mn-cs"/>
        </a:defRPr>
      </a:lvl2pPr>
      <a:lvl3pPr marL="1143000" indent="-228600" algn="l" rtl="0" eaLnBrk="1" fontAlgn="base" hangingPunct="1">
        <a:spcBef>
          <a:spcPct val="20000"/>
        </a:spcBef>
        <a:spcAft>
          <a:spcPct val="0"/>
        </a:spcAft>
        <a:buChar char="•"/>
        <a:defRPr sz="20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a:solidFill>
            <a:schemeClr val="tx1"/>
          </a:solidFill>
          <a:latin typeface="+mn-lt"/>
          <a:cs typeface="+mn-cs"/>
        </a:defRPr>
      </a:lvl6pPr>
      <a:lvl7pPr marL="2971800" indent="-228600" algn="l" rtl="0" eaLnBrk="1" fontAlgn="base" hangingPunct="1">
        <a:spcBef>
          <a:spcPct val="20000"/>
        </a:spcBef>
        <a:spcAft>
          <a:spcPct val="0"/>
        </a:spcAft>
        <a:buChar char="»"/>
        <a:defRPr>
          <a:solidFill>
            <a:schemeClr val="tx1"/>
          </a:solidFill>
          <a:latin typeface="+mn-lt"/>
          <a:cs typeface="+mn-cs"/>
        </a:defRPr>
      </a:lvl7pPr>
      <a:lvl8pPr marL="3429000" indent="-228600" algn="l" rtl="0" eaLnBrk="1" fontAlgn="base" hangingPunct="1">
        <a:spcBef>
          <a:spcPct val="20000"/>
        </a:spcBef>
        <a:spcAft>
          <a:spcPct val="0"/>
        </a:spcAft>
        <a:buChar char="»"/>
        <a:defRPr>
          <a:solidFill>
            <a:schemeClr val="tx1"/>
          </a:solidFill>
          <a:latin typeface="+mn-lt"/>
          <a:cs typeface="+mn-cs"/>
        </a:defRPr>
      </a:lvl8pPr>
      <a:lvl9pPr marL="3886200" indent="-228600" algn="l" rtl="0" eaLnBrk="1" fontAlgn="base" hangingPunct="1">
        <a:spcBef>
          <a:spcPct val="20000"/>
        </a:spcBef>
        <a:spcAft>
          <a:spcPct val="0"/>
        </a:spcAft>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bwMode="auto">
          <a:xfrm>
            <a:off x="990600" y="304800"/>
            <a:ext cx="80010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7171" name="Rectangle 3"/>
          <p:cNvSpPr>
            <a:spLocks noGrp="1" noChangeArrowheads="1"/>
          </p:cNvSpPr>
          <p:nvPr>
            <p:ph type="body" idx="1"/>
          </p:nvPr>
        </p:nvSpPr>
        <p:spPr bwMode="auto">
          <a:xfrm>
            <a:off x="990600" y="1371600"/>
            <a:ext cx="80010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990600" y="62484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400">
                <a:latin typeface="+mn-lt"/>
                <a:cs typeface="+mn-cs"/>
              </a:defRPr>
            </a:lvl1pPr>
          </a:lstStyle>
          <a:p>
            <a:pPr>
              <a:defRPr/>
            </a:pPr>
            <a:fld id="{8F85C657-50F5-4E60-B5A4-A3E29E8EB34E}" type="datetimeFigureOut">
              <a:rPr lang="en-US"/>
              <a:pPr>
                <a:defRPr/>
              </a:pPr>
              <a:t>4/25/2011</a:t>
            </a:fld>
            <a:endParaRPr lang="en-US" dirty="0"/>
          </a:p>
        </p:txBody>
      </p:sp>
      <p:sp>
        <p:nvSpPr>
          <p:cNvPr id="1029" name="Rectangle 5"/>
          <p:cNvSpPr>
            <a:spLocks noGrp="1" noChangeArrowheads="1"/>
          </p:cNvSpPr>
          <p:nvPr>
            <p:ph type="ftr" sz="quarter" idx="3"/>
          </p:nvPr>
        </p:nvSpPr>
        <p:spPr bwMode="auto">
          <a:xfrm>
            <a:off x="3543300" y="6248400"/>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fontAlgn="auto" hangingPunct="1">
              <a:spcBef>
                <a:spcPts val="0"/>
              </a:spcBef>
              <a:spcAft>
                <a:spcPts val="0"/>
              </a:spcAft>
              <a:defRPr sz="1400">
                <a:latin typeface="+mn-lt"/>
                <a:cs typeface="+mn-cs"/>
              </a:defRPr>
            </a:lvl1pPr>
          </a:lstStyle>
          <a:p>
            <a:pPr>
              <a:defRPr/>
            </a:pPr>
            <a:endParaRPr lang="en-US"/>
          </a:p>
        </p:txBody>
      </p:sp>
      <p:sp>
        <p:nvSpPr>
          <p:cNvPr id="1030" name="Rectangle 6"/>
          <p:cNvSpPr>
            <a:spLocks noGrp="1" noChangeArrowheads="1"/>
          </p:cNvSpPr>
          <p:nvPr>
            <p:ph type="sldNum" sz="quarter" idx="4"/>
          </p:nvPr>
        </p:nvSpPr>
        <p:spPr bwMode="auto">
          <a:xfrm>
            <a:off x="6858000" y="6248400"/>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400">
                <a:latin typeface="+mn-lt"/>
                <a:cs typeface="+mn-cs"/>
              </a:defRPr>
            </a:lvl1pPr>
          </a:lstStyle>
          <a:p>
            <a:pPr>
              <a:defRPr/>
            </a:pPr>
            <a:fld id="{1C4EEB86-98F9-4BBD-89BC-B2A8EB59CFE4}"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8" r:id="rId1"/>
  </p:sldLayoutIdLst>
  <p:txStyles>
    <p:titleStyle>
      <a:lvl1pPr algn="l" rtl="0" eaLnBrk="1" fontAlgn="base" hangingPunct="1">
        <a:spcBef>
          <a:spcPct val="0"/>
        </a:spcBef>
        <a:spcAft>
          <a:spcPct val="0"/>
        </a:spcAft>
        <a:defRPr sz="3200">
          <a:solidFill>
            <a:schemeClr val="tx2"/>
          </a:solidFill>
          <a:latin typeface="+mj-lt"/>
          <a:ea typeface="+mj-ea"/>
          <a:cs typeface="+mj-cs"/>
        </a:defRPr>
      </a:lvl1pPr>
      <a:lvl2pPr algn="l" rtl="0" eaLnBrk="1" fontAlgn="base" hangingPunct="1">
        <a:spcBef>
          <a:spcPct val="0"/>
        </a:spcBef>
        <a:spcAft>
          <a:spcPct val="0"/>
        </a:spcAft>
        <a:defRPr sz="3200">
          <a:solidFill>
            <a:schemeClr val="tx2"/>
          </a:solidFill>
          <a:latin typeface="Arial" charset="0"/>
          <a:cs typeface="Arial" charset="0"/>
        </a:defRPr>
      </a:lvl2pPr>
      <a:lvl3pPr algn="l" rtl="0" eaLnBrk="1" fontAlgn="base" hangingPunct="1">
        <a:spcBef>
          <a:spcPct val="0"/>
        </a:spcBef>
        <a:spcAft>
          <a:spcPct val="0"/>
        </a:spcAft>
        <a:defRPr sz="3200">
          <a:solidFill>
            <a:schemeClr val="tx2"/>
          </a:solidFill>
          <a:latin typeface="Arial" charset="0"/>
          <a:cs typeface="Arial" charset="0"/>
        </a:defRPr>
      </a:lvl3pPr>
      <a:lvl4pPr algn="l" rtl="0" eaLnBrk="1" fontAlgn="base" hangingPunct="1">
        <a:spcBef>
          <a:spcPct val="0"/>
        </a:spcBef>
        <a:spcAft>
          <a:spcPct val="0"/>
        </a:spcAft>
        <a:defRPr sz="3200">
          <a:solidFill>
            <a:schemeClr val="tx2"/>
          </a:solidFill>
          <a:latin typeface="Arial" charset="0"/>
          <a:cs typeface="Arial" charset="0"/>
        </a:defRPr>
      </a:lvl4pPr>
      <a:lvl5pPr algn="l" rtl="0" eaLnBrk="1" fontAlgn="base" hangingPunct="1">
        <a:spcBef>
          <a:spcPct val="0"/>
        </a:spcBef>
        <a:spcAft>
          <a:spcPct val="0"/>
        </a:spcAft>
        <a:defRPr sz="3200">
          <a:solidFill>
            <a:schemeClr val="tx2"/>
          </a:solidFill>
          <a:latin typeface="Arial" charset="0"/>
          <a:cs typeface="Arial" charset="0"/>
        </a:defRPr>
      </a:lvl5pPr>
      <a:lvl6pPr marL="457200" algn="l" rtl="0" eaLnBrk="1" fontAlgn="base" hangingPunct="1">
        <a:spcBef>
          <a:spcPct val="0"/>
        </a:spcBef>
        <a:spcAft>
          <a:spcPct val="0"/>
        </a:spcAft>
        <a:defRPr sz="3200">
          <a:solidFill>
            <a:schemeClr val="tx2"/>
          </a:solidFill>
          <a:latin typeface="Arial" charset="0"/>
          <a:cs typeface="Arial" charset="0"/>
        </a:defRPr>
      </a:lvl6pPr>
      <a:lvl7pPr marL="914400" algn="l" rtl="0" eaLnBrk="1" fontAlgn="base" hangingPunct="1">
        <a:spcBef>
          <a:spcPct val="0"/>
        </a:spcBef>
        <a:spcAft>
          <a:spcPct val="0"/>
        </a:spcAft>
        <a:defRPr sz="3200">
          <a:solidFill>
            <a:schemeClr val="tx2"/>
          </a:solidFill>
          <a:latin typeface="Arial" charset="0"/>
          <a:cs typeface="Arial" charset="0"/>
        </a:defRPr>
      </a:lvl7pPr>
      <a:lvl8pPr marL="1371600" algn="l" rtl="0" eaLnBrk="1" fontAlgn="base" hangingPunct="1">
        <a:spcBef>
          <a:spcPct val="0"/>
        </a:spcBef>
        <a:spcAft>
          <a:spcPct val="0"/>
        </a:spcAft>
        <a:defRPr sz="3200">
          <a:solidFill>
            <a:schemeClr val="tx2"/>
          </a:solidFill>
          <a:latin typeface="Arial" charset="0"/>
          <a:cs typeface="Arial" charset="0"/>
        </a:defRPr>
      </a:lvl8pPr>
      <a:lvl9pPr marL="1828800" algn="l" rtl="0" eaLnBrk="1" fontAlgn="base" hangingPunct="1">
        <a:spcBef>
          <a:spcPct val="0"/>
        </a:spcBef>
        <a:spcAft>
          <a:spcPct val="0"/>
        </a:spcAft>
        <a:defRPr sz="3200">
          <a:solidFill>
            <a:schemeClr val="tx2"/>
          </a:solidFill>
          <a:latin typeface="Arial" charset="0"/>
          <a:cs typeface="Arial" charset="0"/>
        </a:defRPr>
      </a:lvl9pPr>
    </p:titleStyle>
    <p:bodyStyle>
      <a:lvl1pPr marL="342900" indent="-342900" algn="l" rtl="0" eaLnBrk="1" fontAlgn="base" hangingPunct="1">
        <a:spcBef>
          <a:spcPct val="20000"/>
        </a:spcBef>
        <a:spcAft>
          <a:spcPct val="0"/>
        </a:spcAft>
        <a:buChar char="•"/>
        <a:defRPr sz="28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400">
          <a:solidFill>
            <a:schemeClr val="tx1"/>
          </a:solidFill>
          <a:latin typeface="+mn-lt"/>
          <a:cs typeface="+mn-cs"/>
        </a:defRPr>
      </a:lvl2pPr>
      <a:lvl3pPr marL="1143000" indent="-228600" algn="l" rtl="0" eaLnBrk="1" fontAlgn="base" hangingPunct="1">
        <a:spcBef>
          <a:spcPct val="20000"/>
        </a:spcBef>
        <a:spcAft>
          <a:spcPct val="0"/>
        </a:spcAft>
        <a:buChar char="•"/>
        <a:defRPr sz="2000">
          <a:solidFill>
            <a:schemeClr val="tx1"/>
          </a:solidFill>
          <a:latin typeface="+mn-lt"/>
          <a:cs typeface="+mn-cs"/>
        </a:defRPr>
      </a:lvl3pPr>
      <a:lvl4pPr marL="1600200" indent="-228600" algn="l" rtl="0" eaLnBrk="1" fontAlgn="base" hangingPunct="1">
        <a:spcBef>
          <a:spcPct val="20000"/>
        </a:spcBef>
        <a:spcAft>
          <a:spcPct val="0"/>
        </a:spcAft>
        <a:buChar char="–"/>
        <a:defRPr sz="2000">
          <a:solidFill>
            <a:schemeClr val="tx1"/>
          </a:solidFill>
          <a:latin typeface="+mn-lt"/>
          <a:cs typeface="+mn-cs"/>
        </a:defRPr>
      </a:lvl4pPr>
      <a:lvl5pPr marL="2057400" indent="-228600" algn="l" rtl="0" eaLnBrk="1" fontAlgn="base" hangingPunct="1">
        <a:spcBef>
          <a:spcPct val="20000"/>
        </a:spcBef>
        <a:spcAft>
          <a:spcPct val="0"/>
        </a:spcAft>
        <a:buChar char="»"/>
        <a:defRPr sz="2000">
          <a:solidFill>
            <a:schemeClr val="tx1"/>
          </a:solidFill>
          <a:latin typeface="+mn-lt"/>
          <a:cs typeface="+mn-cs"/>
        </a:defRPr>
      </a:lvl5pPr>
      <a:lvl6pPr marL="2514600" indent="-228600" algn="l" rtl="0" eaLnBrk="1" fontAlgn="base" hangingPunct="1">
        <a:spcBef>
          <a:spcPct val="20000"/>
        </a:spcBef>
        <a:spcAft>
          <a:spcPct val="0"/>
        </a:spcAft>
        <a:buChar char="»"/>
        <a:defRPr>
          <a:solidFill>
            <a:schemeClr val="tx1"/>
          </a:solidFill>
          <a:latin typeface="+mn-lt"/>
          <a:cs typeface="+mn-cs"/>
        </a:defRPr>
      </a:lvl6pPr>
      <a:lvl7pPr marL="2971800" indent="-228600" algn="l" rtl="0" eaLnBrk="1" fontAlgn="base" hangingPunct="1">
        <a:spcBef>
          <a:spcPct val="20000"/>
        </a:spcBef>
        <a:spcAft>
          <a:spcPct val="0"/>
        </a:spcAft>
        <a:buChar char="»"/>
        <a:defRPr>
          <a:solidFill>
            <a:schemeClr val="tx1"/>
          </a:solidFill>
          <a:latin typeface="+mn-lt"/>
          <a:cs typeface="+mn-cs"/>
        </a:defRPr>
      </a:lvl7pPr>
      <a:lvl8pPr marL="3429000" indent="-228600" algn="l" rtl="0" eaLnBrk="1" fontAlgn="base" hangingPunct="1">
        <a:spcBef>
          <a:spcPct val="20000"/>
        </a:spcBef>
        <a:spcAft>
          <a:spcPct val="0"/>
        </a:spcAft>
        <a:buChar char="»"/>
        <a:defRPr>
          <a:solidFill>
            <a:schemeClr val="tx1"/>
          </a:solidFill>
          <a:latin typeface="+mn-lt"/>
          <a:cs typeface="+mn-cs"/>
        </a:defRPr>
      </a:lvl8pPr>
      <a:lvl9pPr marL="3886200" indent="-228600" algn="l" rtl="0" eaLnBrk="1" fontAlgn="base" hangingPunct="1">
        <a:spcBef>
          <a:spcPct val="20000"/>
        </a:spcBef>
        <a:spcAft>
          <a:spcPct val="0"/>
        </a:spcAft>
        <a:buChar char="»"/>
        <a:defRPr>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3" cstate="print"/>
          <a:srcRect/>
          <a:stretch>
            <a:fillRect/>
          </a:stretch>
        </a:blip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bwMode="auto">
          <a:xfrm>
            <a:off x="2133600" y="457200"/>
            <a:ext cx="67056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8195" name="Rectangle 3"/>
          <p:cNvSpPr>
            <a:spLocks noGrp="1" noChangeArrowheads="1"/>
          </p:cNvSpPr>
          <p:nvPr>
            <p:ph type="body" idx="1"/>
          </p:nvPr>
        </p:nvSpPr>
        <p:spPr bwMode="auto">
          <a:xfrm>
            <a:off x="2133600" y="1600200"/>
            <a:ext cx="6629400" cy="434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133600" y="6248400"/>
            <a:ext cx="16764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fontAlgn="auto" hangingPunct="1">
              <a:spcBef>
                <a:spcPts val="0"/>
              </a:spcBef>
              <a:spcAft>
                <a:spcPts val="0"/>
              </a:spcAft>
              <a:defRPr sz="1400">
                <a:latin typeface="+mn-lt"/>
                <a:cs typeface="Arial" charset="0"/>
              </a:defRPr>
            </a:lvl1pPr>
          </a:lstStyle>
          <a:p>
            <a:pPr>
              <a:defRPr/>
            </a:pPr>
            <a:fld id="{C9A7A24F-A723-44AA-AE33-AF24BBD3B6BE}" type="datetimeFigureOut">
              <a:rPr lang="en-US"/>
              <a:pPr>
                <a:defRPr/>
              </a:pPr>
              <a:t>4/25/2011</a:t>
            </a:fld>
            <a:endParaRPr lang="en-US" dirty="0"/>
          </a:p>
        </p:txBody>
      </p:sp>
      <p:sp>
        <p:nvSpPr>
          <p:cNvPr id="1029" name="Rectangle 5"/>
          <p:cNvSpPr>
            <a:spLocks noGrp="1" noChangeArrowheads="1"/>
          </p:cNvSpPr>
          <p:nvPr>
            <p:ph type="ftr" sz="quarter" idx="3"/>
          </p:nvPr>
        </p:nvSpPr>
        <p:spPr bwMode="auto">
          <a:xfrm>
            <a:off x="3962400" y="624840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fontAlgn="auto" hangingPunct="1">
              <a:spcBef>
                <a:spcPts val="0"/>
              </a:spcBef>
              <a:spcAft>
                <a:spcPts val="0"/>
              </a:spcAft>
              <a:defRPr sz="1400">
                <a:latin typeface="+mn-lt"/>
                <a:cs typeface="Arial" charset="0"/>
              </a:defRPr>
            </a:lvl1pPr>
          </a:lstStyle>
          <a:p>
            <a:pPr>
              <a:defRPr/>
            </a:pPr>
            <a:endParaRPr lang="en-US"/>
          </a:p>
        </p:txBody>
      </p:sp>
      <p:sp>
        <p:nvSpPr>
          <p:cNvPr id="1030" name="Rectangle 6"/>
          <p:cNvSpPr>
            <a:spLocks noGrp="1" noChangeArrowheads="1"/>
          </p:cNvSpPr>
          <p:nvPr>
            <p:ph type="sldNum" sz="quarter" idx="4"/>
          </p:nvPr>
        </p:nvSpPr>
        <p:spPr bwMode="auto">
          <a:xfrm>
            <a:off x="7086600" y="6248400"/>
            <a:ext cx="16002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fontAlgn="auto" hangingPunct="1">
              <a:spcBef>
                <a:spcPts val="0"/>
              </a:spcBef>
              <a:spcAft>
                <a:spcPts val="0"/>
              </a:spcAft>
              <a:defRPr sz="1400">
                <a:latin typeface="+mn-lt"/>
                <a:cs typeface="Arial" charset="0"/>
              </a:defRPr>
            </a:lvl1pPr>
          </a:lstStyle>
          <a:p>
            <a:pPr>
              <a:defRPr/>
            </a:pPr>
            <a:fld id="{0670480A-D2E4-4664-B1BA-D8FF723D1E9A}"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90" r:id="rId1"/>
  </p:sldLayoutIdLst>
  <p:txStyles>
    <p:titleStyle>
      <a:lvl1pPr algn="l" rtl="0" eaLnBrk="1" fontAlgn="base" hangingPunct="1">
        <a:spcBef>
          <a:spcPct val="0"/>
        </a:spcBef>
        <a:spcAft>
          <a:spcPct val="0"/>
        </a:spcAft>
        <a:defRPr sz="40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Times New Roman" charset="0"/>
        </a:defRPr>
      </a:lvl2pPr>
      <a:lvl3pPr algn="l" rtl="0" eaLnBrk="1" fontAlgn="base" hangingPunct="1">
        <a:spcBef>
          <a:spcPct val="0"/>
        </a:spcBef>
        <a:spcAft>
          <a:spcPct val="0"/>
        </a:spcAft>
        <a:defRPr sz="4000">
          <a:solidFill>
            <a:schemeClr val="tx2"/>
          </a:solidFill>
          <a:latin typeface="Times New Roman" charset="0"/>
        </a:defRPr>
      </a:lvl3pPr>
      <a:lvl4pPr algn="l" rtl="0" eaLnBrk="1" fontAlgn="base" hangingPunct="1">
        <a:spcBef>
          <a:spcPct val="0"/>
        </a:spcBef>
        <a:spcAft>
          <a:spcPct val="0"/>
        </a:spcAft>
        <a:defRPr sz="4000">
          <a:solidFill>
            <a:schemeClr val="tx2"/>
          </a:solidFill>
          <a:latin typeface="Times New Roman" charset="0"/>
        </a:defRPr>
      </a:lvl4pPr>
      <a:lvl5pPr algn="l" rtl="0" eaLnBrk="1" fontAlgn="base" hangingPunct="1">
        <a:spcBef>
          <a:spcPct val="0"/>
        </a:spcBef>
        <a:spcAft>
          <a:spcPct val="0"/>
        </a:spcAft>
        <a:defRPr sz="4000">
          <a:solidFill>
            <a:schemeClr val="tx2"/>
          </a:solidFill>
          <a:latin typeface="Times New Roman" charset="0"/>
        </a:defRPr>
      </a:lvl5pPr>
      <a:lvl6pPr marL="457200" algn="l" rtl="0" eaLnBrk="1" fontAlgn="base" hangingPunct="1">
        <a:spcBef>
          <a:spcPct val="0"/>
        </a:spcBef>
        <a:spcAft>
          <a:spcPct val="0"/>
        </a:spcAft>
        <a:defRPr sz="4000">
          <a:solidFill>
            <a:schemeClr val="tx2"/>
          </a:solidFill>
          <a:latin typeface="Times New Roman" charset="0"/>
        </a:defRPr>
      </a:lvl6pPr>
      <a:lvl7pPr marL="914400" algn="l" rtl="0" eaLnBrk="1" fontAlgn="base" hangingPunct="1">
        <a:spcBef>
          <a:spcPct val="0"/>
        </a:spcBef>
        <a:spcAft>
          <a:spcPct val="0"/>
        </a:spcAft>
        <a:defRPr sz="4000">
          <a:solidFill>
            <a:schemeClr val="tx2"/>
          </a:solidFill>
          <a:latin typeface="Times New Roman" charset="0"/>
        </a:defRPr>
      </a:lvl7pPr>
      <a:lvl8pPr marL="1371600" algn="l" rtl="0" eaLnBrk="1" fontAlgn="base" hangingPunct="1">
        <a:spcBef>
          <a:spcPct val="0"/>
        </a:spcBef>
        <a:spcAft>
          <a:spcPct val="0"/>
        </a:spcAft>
        <a:defRPr sz="4000">
          <a:solidFill>
            <a:schemeClr val="tx2"/>
          </a:solidFill>
          <a:latin typeface="Times New Roman" charset="0"/>
        </a:defRPr>
      </a:lvl8pPr>
      <a:lvl9pPr marL="1828800" algn="l" rtl="0" eaLnBrk="1" fontAlgn="base" hangingPunct="1">
        <a:spcBef>
          <a:spcPct val="0"/>
        </a:spcBef>
        <a:spcAft>
          <a:spcPct val="0"/>
        </a:spcAft>
        <a:defRPr sz="4000">
          <a:solidFill>
            <a:schemeClr val="tx2"/>
          </a:solidFill>
          <a:latin typeface="Times New Roman"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1" descr="http://delhi.gov.in/wps/wcm/connect/1b1db5004359ce329f9cbf8dabf94240/Baba.jpg?MOD=AJPERES&amp;CACHEID=1b1db5004359ce329f9cbf8dabf94240"/>
          <p:cNvPicPr>
            <a:picLocks noChangeAspect="1" noChangeArrowheads="1"/>
          </p:cNvPicPr>
          <p:nvPr/>
        </p:nvPicPr>
        <p:blipFill>
          <a:blip r:embed="rId2" cstate="print"/>
          <a:srcRect/>
          <a:stretch>
            <a:fillRect/>
          </a:stretch>
        </p:blipFill>
        <p:spPr bwMode="auto">
          <a:xfrm>
            <a:off x="381000" y="3429000"/>
            <a:ext cx="5561135" cy="3200400"/>
          </a:xfrm>
          <a:prstGeom prst="rect">
            <a:avLst/>
          </a:prstGeom>
          <a:noFill/>
          <a:ln w="9525">
            <a:noFill/>
            <a:miter lim="800000"/>
            <a:headEnd/>
            <a:tailEnd/>
          </a:ln>
        </p:spPr>
      </p:pic>
      <p:sp>
        <p:nvSpPr>
          <p:cNvPr id="2" name="Title 1"/>
          <p:cNvSpPr>
            <a:spLocks noGrp="1"/>
          </p:cNvSpPr>
          <p:nvPr>
            <p:ph type="ctrTitle"/>
          </p:nvPr>
        </p:nvSpPr>
        <p:spPr>
          <a:xfrm>
            <a:off x="685800" y="609601"/>
            <a:ext cx="7772400" cy="2209799"/>
          </a:xfrm>
        </p:spPr>
        <p:txBody>
          <a:bodyPr>
            <a:noAutofit/>
          </a:bodyPr>
          <a:lstStyle/>
          <a:p>
            <a:r>
              <a:rPr lang="en-US" sz="2800" b="1" dirty="0"/>
              <a:t>A Study on “Assessment of Knowledge, Attitude and Practice of Biomedical Waste Management among Doctors, Nurses and Other Paramedic Staff in Dr. Baba </a:t>
            </a:r>
            <a:r>
              <a:rPr lang="en-US" sz="2800" b="1" dirty="0" err="1"/>
              <a:t>Saheb</a:t>
            </a:r>
            <a:r>
              <a:rPr lang="en-US" sz="2800" b="1" dirty="0"/>
              <a:t> </a:t>
            </a:r>
            <a:r>
              <a:rPr lang="en-US" sz="2800" b="1" dirty="0" err="1"/>
              <a:t>Ambedkar</a:t>
            </a:r>
            <a:r>
              <a:rPr lang="en-US" sz="2800" b="1" dirty="0"/>
              <a:t> Hospital”</a:t>
            </a:r>
            <a:endParaRPr lang="en-US" sz="2800" dirty="0"/>
          </a:p>
        </p:txBody>
      </p:sp>
      <p:sp>
        <p:nvSpPr>
          <p:cNvPr id="3" name="Subtitle 2"/>
          <p:cNvSpPr>
            <a:spLocks noGrp="1"/>
          </p:cNvSpPr>
          <p:nvPr>
            <p:ph type="subTitle" idx="1"/>
          </p:nvPr>
        </p:nvSpPr>
        <p:spPr>
          <a:xfrm>
            <a:off x="6096000" y="4572000"/>
            <a:ext cx="2895600" cy="1828800"/>
          </a:xfrm>
        </p:spPr>
        <p:txBody>
          <a:bodyPr>
            <a:normAutofit/>
          </a:bodyPr>
          <a:lstStyle/>
          <a:p>
            <a:endParaRPr lang="en-US" dirty="0" smtClean="0"/>
          </a:p>
          <a:p>
            <a:r>
              <a:rPr lang="en-US" dirty="0" smtClean="0"/>
              <a:t>Presented by :- </a:t>
            </a:r>
          </a:p>
          <a:p>
            <a:r>
              <a:rPr lang="en-US" dirty="0" err="1" smtClean="0"/>
              <a:t>Neha</a:t>
            </a:r>
            <a:r>
              <a:rPr lang="en-US" dirty="0" smtClean="0"/>
              <a:t> Gupta </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 </a:t>
            </a:r>
            <a:endParaRPr lang="en-US" dirty="0"/>
          </a:p>
        </p:txBody>
      </p:sp>
      <p:sp>
        <p:nvSpPr>
          <p:cNvPr id="3" name="Content Placeholder 2"/>
          <p:cNvSpPr>
            <a:spLocks noGrp="1"/>
          </p:cNvSpPr>
          <p:nvPr>
            <p:ph idx="1"/>
          </p:nvPr>
        </p:nvSpPr>
        <p:spPr>
          <a:xfrm>
            <a:off x="152400" y="1295400"/>
            <a:ext cx="8839200" cy="5105400"/>
          </a:xfrm>
        </p:spPr>
        <p:txBody>
          <a:bodyPr/>
          <a:lstStyle/>
          <a:p>
            <a:r>
              <a:rPr lang="en-GB" sz="2400" dirty="0" smtClean="0"/>
              <a:t>Study area </a:t>
            </a:r>
            <a:r>
              <a:rPr lang="en-GB" sz="2400" dirty="0"/>
              <a:t>was Dr Baba </a:t>
            </a:r>
            <a:r>
              <a:rPr lang="en-GB" sz="2400" dirty="0" err="1"/>
              <a:t>Saheb</a:t>
            </a:r>
            <a:r>
              <a:rPr lang="en-GB" sz="2400" dirty="0"/>
              <a:t> </a:t>
            </a:r>
            <a:r>
              <a:rPr lang="en-GB" sz="2400" dirty="0" err="1"/>
              <a:t>Ambedkar</a:t>
            </a:r>
            <a:r>
              <a:rPr lang="en-GB" sz="2400" dirty="0"/>
              <a:t> Hospital, </a:t>
            </a:r>
            <a:r>
              <a:rPr lang="en-GB" sz="2400" dirty="0" err="1"/>
              <a:t>Rohini</a:t>
            </a:r>
            <a:r>
              <a:rPr lang="en-GB" sz="2400" dirty="0"/>
              <a:t>, New </a:t>
            </a:r>
            <a:r>
              <a:rPr lang="en-GB" sz="2400" dirty="0" smtClean="0"/>
              <a:t>Delhi</a:t>
            </a:r>
          </a:p>
          <a:p>
            <a:endParaRPr lang="en-GB" sz="2400" dirty="0" smtClean="0"/>
          </a:p>
          <a:p>
            <a:r>
              <a:rPr lang="en-GB" sz="2400" dirty="0" smtClean="0"/>
              <a:t>Qualitative </a:t>
            </a:r>
            <a:r>
              <a:rPr lang="en-GB" sz="2400" dirty="0"/>
              <a:t>and quantitative </a:t>
            </a:r>
            <a:r>
              <a:rPr lang="en-GB" sz="2400" dirty="0" smtClean="0"/>
              <a:t>analysis</a:t>
            </a:r>
          </a:p>
          <a:p>
            <a:endParaRPr lang="en-GB" sz="2400" dirty="0" smtClean="0"/>
          </a:p>
          <a:p>
            <a:r>
              <a:rPr lang="en-GB" sz="2400" dirty="0" smtClean="0"/>
              <a:t>Primary data</a:t>
            </a:r>
          </a:p>
          <a:p>
            <a:pPr lvl="1"/>
            <a:r>
              <a:rPr lang="en-GB" sz="2000" dirty="0" smtClean="0"/>
              <a:t>Direct observation</a:t>
            </a:r>
          </a:p>
          <a:p>
            <a:pPr lvl="1"/>
            <a:r>
              <a:rPr lang="en-GB" sz="2000" dirty="0" smtClean="0"/>
              <a:t>Structured questionnaire</a:t>
            </a:r>
            <a:endParaRPr lang="en-US" sz="2000" dirty="0" smtClean="0"/>
          </a:p>
          <a:p>
            <a:endParaRPr lang="en-GB" sz="2400" dirty="0" smtClean="0"/>
          </a:p>
          <a:p>
            <a:r>
              <a:rPr lang="en-GB" sz="2400" dirty="0" smtClean="0"/>
              <a:t>Sample </a:t>
            </a:r>
            <a:r>
              <a:rPr lang="en-GB" sz="2400" dirty="0"/>
              <a:t>size </a:t>
            </a:r>
            <a:r>
              <a:rPr lang="en-GB" sz="2400" dirty="0" smtClean="0"/>
              <a:t>-120 </a:t>
            </a:r>
          </a:p>
          <a:p>
            <a:endParaRPr lang="en-GB" sz="2400" dirty="0" smtClean="0"/>
          </a:p>
          <a:p>
            <a:r>
              <a:rPr lang="en-GB" sz="2400" dirty="0" smtClean="0"/>
              <a:t>Tool used- SPSS 12.0, </a:t>
            </a:r>
            <a:r>
              <a:rPr lang="en-US" sz="2400" dirty="0"/>
              <a:t>Microsoft excel</a:t>
            </a:r>
            <a:endParaRPr lang="en-GB" sz="2400"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04800" y="2667000"/>
            <a:ext cx="8839200" cy="914400"/>
          </a:xfrm>
        </p:spPr>
        <p:txBody>
          <a:bodyPr/>
          <a:lstStyle/>
          <a:p>
            <a:pPr algn="ctr"/>
            <a:r>
              <a:rPr lang="en-US" dirty="0" smtClean="0"/>
              <a:t>Result and analysis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Objective 1</a:t>
            </a:r>
            <a:endParaRPr lang="en-US" dirty="0"/>
          </a:p>
        </p:txBody>
      </p:sp>
      <p:sp>
        <p:nvSpPr>
          <p:cNvPr id="5" name="Content Placeholder 4"/>
          <p:cNvSpPr>
            <a:spLocks noGrp="1"/>
          </p:cNvSpPr>
          <p:nvPr>
            <p:ph idx="1"/>
          </p:nvPr>
        </p:nvSpPr>
        <p:spPr/>
        <p:txBody>
          <a:bodyPr/>
          <a:lstStyle/>
          <a:p>
            <a:r>
              <a:rPr lang="en-US" dirty="0" smtClean="0"/>
              <a:t>Initial </a:t>
            </a:r>
            <a:r>
              <a:rPr lang="en-US" dirty="0"/>
              <a:t>survey was conducted </a:t>
            </a:r>
            <a:endParaRPr lang="en-US" dirty="0" smtClean="0"/>
          </a:p>
          <a:p>
            <a:pPr lvl="1"/>
            <a:r>
              <a:rPr lang="en-US" dirty="0" smtClean="0"/>
              <a:t>Informal round</a:t>
            </a:r>
          </a:p>
          <a:p>
            <a:pPr lvl="1"/>
            <a:r>
              <a:rPr lang="en-US" dirty="0" smtClean="0"/>
              <a:t>Observation </a:t>
            </a:r>
            <a:r>
              <a:rPr lang="en-US" dirty="0"/>
              <a:t>of </a:t>
            </a:r>
            <a:r>
              <a:rPr lang="en-US" dirty="0" smtClean="0"/>
              <a:t>practice</a:t>
            </a:r>
          </a:p>
          <a:p>
            <a:pPr lvl="1"/>
            <a:r>
              <a:rPr lang="en-US" dirty="0" smtClean="0"/>
              <a:t>Random questions asked from the staff</a:t>
            </a:r>
          </a:p>
          <a:p>
            <a:endParaRPr lang="en-US" dirty="0"/>
          </a:p>
        </p:txBody>
      </p:sp>
      <p:sp>
        <p:nvSpPr>
          <p:cNvPr id="6" name="Title 1"/>
          <p:cNvSpPr txBox="1">
            <a:spLocks/>
          </p:cNvSpPr>
          <p:nvPr/>
        </p:nvSpPr>
        <p:spPr bwMode="auto">
          <a:xfrm>
            <a:off x="304800" y="3124200"/>
            <a:ext cx="83820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defTabSz="914400" rtl="0" eaLnBrk="1" fontAlgn="base" latinLnBrk="0" hangingPunct="1">
              <a:lnSpc>
                <a:spcPct val="100000"/>
              </a:lnSpc>
              <a:spcBef>
                <a:spcPct val="0"/>
              </a:spcBef>
              <a:spcAft>
                <a:spcPct val="0"/>
              </a:spcAft>
              <a:buClrTx/>
              <a:buSzTx/>
              <a:buFontTx/>
              <a:buNone/>
              <a:tabLst/>
              <a:defRPr/>
            </a:pPr>
            <a:r>
              <a:rPr kumimoji="0" lang="en-US" sz="2800" b="0" i="0" u="none" strike="noStrike" kern="0" cap="none" spc="0" normalizeH="0" baseline="0" noProof="0" dirty="0" smtClean="0">
                <a:ln>
                  <a:noFill/>
                </a:ln>
                <a:solidFill>
                  <a:schemeClr val="tx2"/>
                </a:solidFill>
                <a:effectLst/>
                <a:uLnTx/>
                <a:uFillTx/>
                <a:latin typeface="+mj-lt"/>
                <a:ea typeface="+mj-ea"/>
                <a:cs typeface="+mj-cs"/>
              </a:rPr>
              <a:t>Scenario in the hospital</a:t>
            </a:r>
            <a:endParaRPr kumimoji="0" lang="en-US" sz="2800" b="0" i="0" u="none" strike="noStrike" kern="0" cap="none" spc="0" normalizeH="0" baseline="0" noProof="0" dirty="0">
              <a:ln>
                <a:noFill/>
              </a:ln>
              <a:solidFill>
                <a:schemeClr val="tx2"/>
              </a:solidFill>
              <a:effectLst/>
              <a:uLnTx/>
              <a:uFillTx/>
              <a:latin typeface="+mj-lt"/>
              <a:ea typeface="+mj-ea"/>
              <a:cs typeface="+mj-cs"/>
            </a:endParaRPr>
          </a:p>
        </p:txBody>
      </p:sp>
      <p:sp>
        <p:nvSpPr>
          <p:cNvPr id="7" name="Rectangle 6"/>
          <p:cNvSpPr/>
          <p:nvPr/>
        </p:nvSpPr>
        <p:spPr>
          <a:xfrm>
            <a:off x="457200" y="3962400"/>
            <a:ext cx="8229600" cy="2308324"/>
          </a:xfrm>
          <a:prstGeom prst="rect">
            <a:avLst/>
          </a:prstGeom>
          <a:solidFill>
            <a:schemeClr val="tx2">
              <a:lumMod val="20000"/>
              <a:lumOff val="80000"/>
            </a:schemeClr>
          </a:solidFill>
        </p:spPr>
        <p:txBody>
          <a:bodyPr wrap="square">
            <a:spAutoFit/>
          </a:bodyPr>
          <a:lstStyle/>
          <a:p>
            <a:pPr marL="342900" indent="-342900">
              <a:buFont typeface="+mj-lt"/>
              <a:buAutoNum type="arabicPeriod"/>
            </a:pPr>
            <a:r>
              <a:rPr lang="en-US" dirty="0" smtClean="0"/>
              <a:t> Kind of waste generated </a:t>
            </a:r>
          </a:p>
          <a:p>
            <a:pPr marL="800100" lvl="1" indent="-342900">
              <a:buFont typeface="Arial" pitchFamily="34" charset="0"/>
              <a:buChar char="•"/>
            </a:pPr>
            <a:r>
              <a:rPr lang="en-US" dirty="0" smtClean="0"/>
              <a:t>Non hazardous (General)</a:t>
            </a:r>
          </a:p>
          <a:p>
            <a:pPr marL="800100" lvl="1" indent="-342900">
              <a:buFont typeface="Arial" pitchFamily="34" charset="0"/>
              <a:buChar char="•"/>
            </a:pPr>
            <a:r>
              <a:rPr lang="en-US" dirty="0" smtClean="0"/>
              <a:t>Hazardous (Infectious and Toxic)</a:t>
            </a:r>
          </a:p>
          <a:p>
            <a:pPr marL="342900" indent="-342900">
              <a:buFont typeface="+mj-lt"/>
              <a:buAutoNum type="arabicPeriod"/>
            </a:pPr>
            <a:r>
              <a:rPr lang="en-US" dirty="0" smtClean="0"/>
              <a:t> Segregation</a:t>
            </a:r>
          </a:p>
          <a:p>
            <a:pPr marL="342900" indent="-342900">
              <a:buFont typeface="+mj-lt"/>
              <a:buAutoNum type="arabicPeriod"/>
            </a:pPr>
            <a:r>
              <a:rPr lang="en-US" dirty="0" smtClean="0"/>
              <a:t> Collection of waste</a:t>
            </a:r>
          </a:p>
          <a:p>
            <a:pPr marL="342900" indent="-342900">
              <a:buFont typeface="+mj-lt"/>
              <a:buAutoNum type="arabicPeriod"/>
            </a:pPr>
            <a:r>
              <a:rPr lang="en-US" dirty="0" smtClean="0"/>
              <a:t> Storage of waste</a:t>
            </a:r>
          </a:p>
          <a:p>
            <a:pPr marL="342900" indent="-342900">
              <a:buFont typeface="+mj-lt"/>
              <a:buAutoNum type="arabicPeriod"/>
            </a:pPr>
            <a:r>
              <a:rPr lang="en-US" dirty="0" smtClean="0"/>
              <a:t> Transportation </a:t>
            </a:r>
          </a:p>
          <a:p>
            <a:pPr marL="342900" indent="-342900">
              <a:buFont typeface="+mj-lt"/>
              <a:buAutoNum type="arabicPeriod"/>
            </a:pPr>
            <a:r>
              <a:rPr lang="en-US" dirty="0" smtClean="0"/>
              <a:t> Treatment and disposal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7">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7">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Objective 2</a:t>
            </a:r>
            <a:endParaRPr lang="en-US" dirty="0"/>
          </a:p>
        </p:txBody>
      </p:sp>
      <p:sp>
        <p:nvSpPr>
          <p:cNvPr id="3" name="Content Placeholder 2"/>
          <p:cNvSpPr>
            <a:spLocks noGrp="1"/>
          </p:cNvSpPr>
          <p:nvPr>
            <p:ph idx="1"/>
          </p:nvPr>
        </p:nvSpPr>
        <p:spPr>
          <a:xfrm>
            <a:off x="457200" y="1066800"/>
            <a:ext cx="8229600" cy="5486400"/>
          </a:xfrm>
        </p:spPr>
        <p:txBody>
          <a:bodyPr/>
          <a:lstStyle/>
          <a:p>
            <a:pPr>
              <a:buNone/>
            </a:pPr>
            <a:r>
              <a:rPr lang="en-US" sz="2400" dirty="0" smtClean="0"/>
              <a:t>    120 questionnaire were distributed out of which 94 were received back </a:t>
            </a:r>
          </a:p>
          <a:p>
            <a:pPr>
              <a:buNone/>
            </a:pPr>
            <a:r>
              <a:rPr lang="en-US" sz="2400" dirty="0" smtClean="0"/>
              <a:t>	overall response rate - 78.33%</a:t>
            </a:r>
          </a:p>
          <a:p>
            <a:pPr>
              <a:buNone/>
            </a:pPr>
            <a:endParaRPr lang="en-US" sz="2000" dirty="0" smtClean="0"/>
          </a:p>
          <a:p>
            <a:pPr>
              <a:buNone/>
            </a:pPr>
            <a:r>
              <a:rPr lang="en-US" sz="2000" dirty="0" smtClean="0"/>
              <a:t>	Total </a:t>
            </a:r>
            <a:r>
              <a:rPr lang="en-US" sz="2000" dirty="0"/>
              <a:t>Number of staff responded to Questionnaire by Designation &amp; Years of experience </a:t>
            </a:r>
          </a:p>
        </p:txBody>
      </p:sp>
      <p:graphicFrame>
        <p:nvGraphicFramePr>
          <p:cNvPr id="4" name="Table 3"/>
          <p:cNvGraphicFramePr>
            <a:graphicFrameLocks noGrp="1"/>
          </p:cNvGraphicFramePr>
          <p:nvPr/>
        </p:nvGraphicFramePr>
        <p:xfrm>
          <a:off x="762000" y="3657601"/>
          <a:ext cx="7696200" cy="2800405"/>
        </p:xfrm>
        <a:graphic>
          <a:graphicData uri="http://schemas.openxmlformats.org/drawingml/2006/table">
            <a:tbl>
              <a:tblPr>
                <a:tableStyleId>{08FB837D-C827-4EFA-A057-4D05807E0F7C}</a:tableStyleId>
              </a:tblPr>
              <a:tblGrid>
                <a:gridCol w="1524000"/>
                <a:gridCol w="1371600"/>
                <a:gridCol w="1145766"/>
                <a:gridCol w="1239024"/>
                <a:gridCol w="1425210"/>
                <a:gridCol w="990600"/>
              </a:tblGrid>
              <a:tr h="483925">
                <a:tc rowSpan="2" gridSpan="2">
                  <a:txBody>
                    <a:bodyPr/>
                    <a:lstStyle/>
                    <a:p>
                      <a:pPr marL="0" marR="0">
                        <a:lnSpc>
                          <a:spcPct val="115000"/>
                        </a:lnSpc>
                        <a:spcBef>
                          <a:spcPts val="0"/>
                        </a:spcBef>
                        <a:spcAft>
                          <a:spcPts val="0"/>
                        </a:spcAft>
                      </a:pPr>
                      <a:r>
                        <a:rPr lang="en-US" sz="2000" dirty="0"/>
                        <a:t> </a:t>
                      </a:r>
                      <a:endParaRPr lang="en-US" sz="2000" dirty="0">
                        <a:latin typeface="Calibri"/>
                        <a:ea typeface="Calibri"/>
                        <a:cs typeface="Times New Roman"/>
                      </a:endParaRPr>
                    </a:p>
                  </a:txBody>
                  <a:tcPr marL="59055" marR="59055" marT="0" marB="0" anchor="b"/>
                </a:tc>
                <a:tc rowSpan="2" hMerge="1">
                  <a:txBody>
                    <a:bodyPr/>
                    <a:lstStyle/>
                    <a:p>
                      <a:endParaRPr lang="en-US"/>
                    </a:p>
                  </a:txBody>
                  <a:tcPr/>
                </a:tc>
                <a:tc gridSpan="3">
                  <a:txBody>
                    <a:bodyPr/>
                    <a:lstStyle/>
                    <a:p>
                      <a:pPr marL="0" marR="0" algn="ctr">
                        <a:lnSpc>
                          <a:spcPct val="115000"/>
                        </a:lnSpc>
                        <a:spcBef>
                          <a:spcPts val="0"/>
                        </a:spcBef>
                        <a:spcAft>
                          <a:spcPts val="0"/>
                        </a:spcAft>
                      </a:pPr>
                      <a:r>
                        <a:rPr lang="en-US" sz="2000"/>
                        <a:t> Years of experience</a:t>
                      </a:r>
                      <a:endParaRPr lang="en-US" sz="2000">
                        <a:latin typeface="Calibri"/>
                        <a:ea typeface="Calibri"/>
                        <a:cs typeface="Times New Roman"/>
                      </a:endParaRPr>
                    </a:p>
                  </a:txBody>
                  <a:tcPr marL="59055" marR="59055" marT="0" marB="0" anchor="b"/>
                </a:tc>
                <a:tc hMerge="1">
                  <a:txBody>
                    <a:bodyPr/>
                    <a:lstStyle/>
                    <a:p>
                      <a:endParaRPr lang="en-US"/>
                    </a:p>
                  </a:txBody>
                  <a:tcPr/>
                </a:tc>
                <a:tc hMerge="1">
                  <a:txBody>
                    <a:bodyPr/>
                    <a:lstStyle/>
                    <a:p>
                      <a:endParaRPr lang="en-US"/>
                    </a:p>
                  </a:txBody>
                  <a:tcPr/>
                </a:tc>
                <a:tc rowSpan="2">
                  <a:txBody>
                    <a:bodyPr/>
                    <a:lstStyle/>
                    <a:p>
                      <a:pPr marL="0" marR="0" algn="ctr">
                        <a:lnSpc>
                          <a:spcPct val="115000"/>
                        </a:lnSpc>
                        <a:spcBef>
                          <a:spcPts val="0"/>
                        </a:spcBef>
                        <a:spcAft>
                          <a:spcPts val="0"/>
                        </a:spcAft>
                      </a:pPr>
                      <a:r>
                        <a:rPr lang="en-US" sz="2000"/>
                        <a:t>Total</a:t>
                      </a:r>
                      <a:endParaRPr lang="en-US" sz="2000">
                        <a:latin typeface="Calibri"/>
                        <a:ea typeface="Calibri"/>
                        <a:cs typeface="Times New Roman"/>
                      </a:endParaRPr>
                    </a:p>
                  </a:txBody>
                  <a:tcPr marL="59055" marR="59055" marT="0" marB="0" anchor="b"/>
                </a:tc>
              </a:tr>
              <a:tr h="666429">
                <a:tc gridSpan="2" vMerge="1">
                  <a:txBody>
                    <a:bodyPr/>
                    <a:lstStyle/>
                    <a:p>
                      <a:endParaRPr lang="en-US"/>
                    </a:p>
                  </a:txBody>
                  <a:tcPr/>
                </a:tc>
                <a:tc hMerge="1" vMerge="1">
                  <a:txBody>
                    <a:bodyPr/>
                    <a:lstStyle/>
                    <a:p>
                      <a:endParaRPr lang="en-US"/>
                    </a:p>
                  </a:txBody>
                  <a:tcPr/>
                </a:tc>
                <a:tc>
                  <a:txBody>
                    <a:bodyPr/>
                    <a:lstStyle/>
                    <a:p>
                      <a:r>
                        <a:rPr lang="en-US" sz="2000"/>
                        <a:t>Less than 5 yrs</a:t>
                      </a:r>
                      <a:endParaRPr lang="en-US" sz="2000">
                        <a:latin typeface="Calibri"/>
                      </a:endParaRPr>
                    </a:p>
                  </a:txBody>
                  <a:tcPr marL="59055" marR="59055" marT="0" marB="0" anchor="b"/>
                </a:tc>
                <a:tc>
                  <a:txBody>
                    <a:bodyPr/>
                    <a:lstStyle/>
                    <a:p>
                      <a:pPr marL="0" marR="0" algn="ctr">
                        <a:lnSpc>
                          <a:spcPct val="115000"/>
                        </a:lnSpc>
                        <a:spcBef>
                          <a:spcPts val="0"/>
                        </a:spcBef>
                        <a:spcAft>
                          <a:spcPts val="0"/>
                        </a:spcAft>
                      </a:pPr>
                      <a:r>
                        <a:rPr lang="en-US" sz="2000"/>
                        <a:t>5 to 10 yrs</a:t>
                      </a:r>
                      <a:endParaRPr lang="en-US" sz="2000">
                        <a:latin typeface="Calibri"/>
                        <a:ea typeface="Calibri"/>
                        <a:cs typeface="Times New Roman"/>
                      </a:endParaRPr>
                    </a:p>
                  </a:txBody>
                  <a:tcPr marL="59055" marR="59055" marT="0" marB="0" anchor="b"/>
                </a:tc>
                <a:tc>
                  <a:txBody>
                    <a:bodyPr/>
                    <a:lstStyle/>
                    <a:p>
                      <a:pPr marL="0" marR="0" algn="ctr">
                        <a:lnSpc>
                          <a:spcPct val="115000"/>
                        </a:lnSpc>
                        <a:spcBef>
                          <a:spcPts val="0"/>
                        </a:spcBef>
                        <a:spcAft>
                          <a:spcPts val="0"/>
                        </a:spcAft>
                      </a:pPr>
                      <a:r>
                        <a:rPr lang="en-US" sz="2000" dirty="0"/>
                        <a:t>10 yrs &amp; above</a:t>
                      </a:r>
                      <a:endParaRPr lang="en-US" sz="2000" dirty="0">
                        <a:latin typeface="Calibri"/>
                        <a:ea typeface="Calibri"/>
                        <a:cs typeface="Times New Roman"/>
                      </a:endParaRPr>
                    </a:p>
                  </a:txBody>
                  <a:tcPr marL="59055" marR="59055" marT="0" marB="0" anchor="b"/>
                </a:tc>
                <a:tc vMerge="1">
                  <a:txBody>
                    <a:bodyPr/>
                    <a:lstStyle/>
                    <a:p>
                      <a:endParaRPr lang="en-US"/>
                    </a:p>
                  </a:txBody>
                  <a:tcPr/>
                </a:tc>
              </a:tr>
              <a:tr h="341061">
                <a:tc rowSpan="3">
                  <a:txBody>
                    <a:bodyPr/>
                    <a:lstStyle/>
                    <a:p>
                      <a:r>
                        <a:rPr lang="en-US" sz="2000"/>
                        <a:t>Designation</a:t>
                      </a:r>
                      <a:endParaRPr lang="en-US" sz="2000">
                        <a:latin typeface="Calibri"/>
                      </a:endParaRPr>
                    </a:p>
                  </a:txBody>
                  <a:tcPr marL="59055" marR="59055" marT="0" marB="0"/>
                </a:tc>
                <a:tc>
                  <a:txBody>
                    <a:bodyPr/>
                    <a:lstStyle/>
                    <a:p>
                      <a:pPr marL="0" marR="0">
                        <a:lnSpc>
                          <a:spcPct val="115000"/>
                        </a:lnSpc>
                        <a:spcBef>
                          <a:spcPts val="0"/>
                        </a:spcBef>
                        <a:spcAft>
                          <a:spcPts val="0"/>
                        </a:spcAft>
                      </a:pPr>
                      <a:r>
                        <a:rPr lang="en-US" sz="2000"/>
                        <a:t>Doctor</a:t>
                      </a:r>
                      <a:endParaRPr lang="en-US" sz="2000">
                        <a:latin typeface="Calibri"/>
                        <a:ea typeface="Calibri"/>
                        <a:cs typeface="Times New Roman"/>
                      </a:endParaRPr>
                    </a:p>
                  </a:txBody>
                  <a:tcPr marL="59055" marR="59055" marT="0" marB="0"/>
                </a:tc>
                <a:tc>
                  <a:txBody>
                    <a:bodyPr/>
                    <a:lstStyle/>
                    <a:p>
                      <a:pPr marL="0" marR="0" algn="r">
                        <a:lnSpc>
                          <a:spcPct val="115000"/>
                        </a:lnSpc>
                        <a:spcBef>
                          <a:spcPts val="0"/>
                        </a:spcBef>
                        <a:spcAft>
                          <a:spcPts val="0"/>
                        </a:spcAft>
                      </a:pPr>
                      <a:r>
                        <a:rPr lang="en-US" sz="2000"/>
                        <a:t>26</a:t>
                      </a:r>
                      <a:endParaRPr lang="en-US" sz="2000">
                        <a:latin typeface="Calibri"/>
                        <a:ea typeface="Calibri"/>
                        <a:cs typeface="Times New Roman"/>
                      </a:endParaRPr>
                    </a:p>
                  </a:txBody>
                  <a:tcPr marL="59055" marR="59055" marT="0" marB="0" anchor="ctr"/>
                </a:tc>
                <a:tc>
                  <a:txBody>
                    <a:bodyPr/>
                    <a:lstStyle/>
                    <a:p>
                      <a:pPr marL="0" marR="0" algn="r">
                        <a:lnSpc>
                          <a:spcPct val="115000"/>
                        </a:lnSpc>
                        <a:spcBef>
                          <a:spcPts val="0"/>
                        </a:spcBef>
                        <a:spcAft>
                          <a:spcPts val="0"/>
                        </a:spcAft>
                      </a:pPr>
                      <a:r>
                        <a:rPr lang="en-US" sz="2000"/>
                        <a:t>6</a:t>
                      </a:r>
                      <a:endParaRPr lang="en-US" sz="2000">
                        <a:latin typeface="Calibri"/>
                        <a:ea typeface="Calibri"/>
                        <a:cs typeface="Times New Roman"/>
                      </a:endParaRPr>
                    </a:p>
                  </a:txBody>
                  <a:tcPr marL="59055" marR="59055" marT="0" marB="0" anchor="ctr"/>
                </a:tc>
                <a:tc>
                  <a:txBody>
                    <a:bodyPr/>
                    <a:lstStyle/>
                    <a:p>
                      <a:pPr marL="0" marR="0" algn="r">
                        <a:lnSpc>
                          <a:spcPct val="115000"/>
                        </a:lnSpc>
                        <a:spcBef>
                          <a:spcPts val="0"/>
                        </a:spcBef>
                        <a:spcAft>
                          <a:spcPts val="0"/>
                        </a:spcAft>
                      </a:pPr>
                      <a:r>
                        <a:rPr lang="en-US" sz="2000"/>
                        <a:t>1</a:t>
                      </a:r>
                      <a:endParaRPr lang="en-US" sz="2000">
                        <a:latin typeface="Calibri"/>
                        <a:ea typeface="Calibri"/>
                        <a:cs typeface="Times New Roman"/>
                      </a:endParaRPr>
                    </a:p>
                  </a:txBody>
                  <a:tcPr marL="59055" marR="59055" marT="0" marB="0" anchor="ctr"/>
                </a:tc>
                <a:tc>
                  <a:txBody>
                    <a:bodyPr/>
                    <a:lstStyle/>
                    <a:p>
                      <a:pPr marL="0" marR="0" algn="r">
                        <a:lnSpc>
                          <a:spcPct val="115000"/>
                        </a:lnSpc>
                        <a:spcBef>
                          <a:spcPts val="0"/>
                        </a:spcBef>
                        <a:spcAft>
                          <a:spcPts val="0"/>
                        </a:spcAft>
                      </a:pPr>
                      <a:r>
                        <a:rPr lang="en-US" sz="2000"/>
                        <a:t>33</a:t>
                      </a:r>
                      <a:endParaRPr lang="en-US" sz="2000">
                        <a:latin typeface="Calibri"/>
                        <a:ea typeface="Calibri"/>
                        <a:cs typeface="Times New Roman"/>
                      </a:endParaRPr>
                    </a:p>
                  </a:txBody>
                  <a:tcPr marL="59055" marR="59055" marT="0" marB="0" anchor="ctr"/>
                </a:tc>
              </a:tr>
              <a:tr h="341061">
                <a:tc vMerge="1">
                  <a:txBody>
                    <a:bodyPr/>
                    <a:lstStyle/>
                    <a:p>
                      <a:endParaRPr lang="en-US"/>
                    </a:p>
                  </a:txBody>
                  <a:tcPr/>
                </a:tc>
                <a:tc>
                  <a:txBody>
                    <a:bodyPr/>
                    <a:lstStyle/>
                    <a:p>
                      <a:r>
                        <a:rPr lang="en-US" sz="2000" dirty="0"/>
                        <a:t>Nurse</a:t>
                      </a:r>
                      <a:endParaRPr lang="en-US" sz="2000" dirty="0">
                        <a:latin typeface="Calibri"/>
                      </a:endParaRPr>
                    </a:p>
                  </a:txBody>
                  <a:tcPr marL="59055" marR="59055" marT="0" marB="0"/>
                </a:tc>
                <a:tc>
                  <a:txBody>
                    <a:bodyPr/>
                    <a:lstStyle/>
                    <a:p>
                      <a:pPr marL="0" marR="0" algn="r">
                        <a:lnSpc>
                          <a:spcPct val="115000"/>
                        </a:lnSpc>
                        <a:spcBef>
                          <a:spcPts val="0"/>
                        </a:spcBef>
                        <a:spcAft>
                          <a:spcPts val="0"/>
                        </a:spcAft>
                      </a:pPr>
                      <a:r>
                        <a:rPr lang="en-US" sz="2000"/>
                        <a:t>12</a:t>
                      </a:r>
                      <a:endParaRPr lang="en-US" sz="2000">
                        <a:latin typeface="Calibri"/>
                        <a:ea typeface="Calibri"/>
                        <a:cs typeface="Times New Roman"/>
                      </a:endParaRPr>
                    </a:p>
                  </a:txBody>
                  <a:tcPr marL="59055" marR="59055" marT="0" marB="0" anchor="ctr"/>
                </a:tc>
                <a:tc>
                  <a:txBody>
                    <a:bodyPr/>
                    <a:lstStyle/>
                    <a:p>
                      <a:pPr marL="0" marR="0" algn="r">
                        <a:lnSpc>
                          <a:spcPct val="115000"/>
                        </a:lnSpc>
                        <a:spcBef>
                          <a:spcPts val="0"/>
                        </a:spcBef>
                        <a:spcAft>
                          <a:spcPts val="0"/>
                        </a:spcAft>
                      </a:pPr>
                      <a:r>
                        <a:rPr lang="en-US" sz="2000"/>
                        <a:t>7</a:t>
                      </a:r>
                      <a:endParaRPr lang="en-US" sz="2000">
                        <a:latin typeface="Calibri"/>
                        <a:ea typeface="Calibri"/>
                        <a:cs typeface="Times New Roman"/>
                      </a:endParaRPr>
                    </a:p>
                  </a:txBody>
                  <a:tcPr marL="59055" marR="59055" marT="0" marB="0" anchor="ctr"/>
                </a:tc>
                <a:tc>
                  <a:txBody>
                    <a:bodyPr/>
                    <a:lstStyle/>
                    <a:p>
                      <a:pPr marL="0" marR="0" algn="r">
                        <a:lnSpc>
                          <a:spcPct val="115000"/>
                        </a:lnSpc>
                        <a:spcBef>
                          <a:spcPts val="0"/>
                        </a:spcBef>
                        <a:spcAft>
                          <a:spcPts val="0"/>
                        </a:spcAft>
                      </a:pPr>
                      <a:r>
                        <a:rPr lang="en-US" sz="2000"/>
                        <a:t>12</a:t>
                      </a:r>
                      <a:endParaRPr lang="en-US" sz="2000">
                        <a:latin typeface="Calibri"/>
                        <a:ea typeface="Calibri"/>
                        <a:cs typeface="Times New Roman"/>
                      </a:endParaRPr>
                    </a:p>
                  </a:txBody>
                  <a:tcPr marL="59055" marR="59055" marT="0" marB="0" anchor="ctr"/>
                </a:tc>
                <a:tc>
                  <a:txBody>
                    <a:bodyPr/>
                    <a:lstStyle/>
                    <a:p>
                      <a:pPr marL="0" marR="0" algn="r">
                        <a:lnSpc>
                          <a:spcPct val="115000"/>
                        </a:lnSpc>
                        <a:spcBef>
                          <a:spcPts val="0"/>
                        </a:spcBef>
                        <a:spcAft>
                          <a:spcPts val="0"/>
                        </a:spcAft>
                      </a:pPr>
                      <a:r>
                        <a:rPr lang="en-US" sz="2000"/>
                        <a:t>31</a:t>
                      </a:r>
                      <a:endParaRPr lang="en-US" sz="2000">
                        <a:latin typeface="Calibri"/>
                        <a:ea typeface="Calibri"/>
                        <a:cs typeface="Times New Roman"/>
                      </a:endParaRPr>
                    </a:p>
                  </a:txBody>
                  <a:tcPr marL="59055" marR="59055" marT="0" marB="0" anchor="ctr"/>
                </a:tc>
              </a:tr>
              <a:tr h="341061">
                <a:tc vMerge="1">
                  <a:txBody>
                    <a:bodyPr/>
                    <a:lstStyle/>
                    <a:p>
                      <a:endParaRPr lang="en-US"/>
                    </a:p>
                  </a:txBody>
                  <a:tcPr/>
                </a:tc>
                <a:tc>
                  <a:txBody>
                    <a:bodyPr/>
                    <a:lstStyle/>
                    <a:p>
                      <a:r>
                        <a:rPr lang="en-US" sz="2000"/>
                        <a:t>Paramedic</a:t>
                      </a:r>
                      <a:endParaRPr lang="en-US" sz="2000">
                        <a:latin typeface="Calibri"/>
                      </a:endParaRPr>
                    </a:p>
                  </a:txBody>
                  <a:tcPr marL="59055" marR="59055" marT="0" marB="0"/>
                </a:tc>
                <a:tc>
                  <a:txBody>
                    <a:bodyPr/>
                    <a:lstStyle/>
                    <a:p>
                      <a:pPr marL="0" marR="0" algn="r">
                        <a:lnSpc>
                          <a:spcPct val="115000"/>
                        </a:lnSpc>
                        <a:spcBef>
                          <a:spcPts val="0"/>
                        </a:spcBef>
                        <a:spcAft>
                          <a:spcPts val="0"/>
                        </a:spcAft>
                      </a:pPr>
                      <a:r>
                        <a:rPr lang="en-US" sz="2000"/>
                        <a:t>13</a:t>
                      </a:r>
                      <a:endParaRPr lang="en-US" sz="2000">
                        <a:latin typeface="Calibri"/>
                        <a:ea typeface="Calibri"/>
                        <a:cs typeface="Times New Roman"/>
                      </a:endParaRPr>
                    </a:p>
                  </a:txBody>
                  <a:tcPr marL="59055" marR="59055" marT="0" marB="0" anchor="ctr"/>
                </a:tc>
                <a:tc>
                  <a:txBody>
                    <a:bodyPr/>
                    <a:lstStyle/>
                    <a:p>
                      <a:pPr marL="0" marR="0" algn="r">
                        <a:lnSpc>
                          <a:spcPct val="115000"/>
                        </a:lnSpc>
                        <a:spcBef>
                          <a:spcPts val="0"/>
                        </a:spcBef>
                        <a:spcAft>
                          <a:spcPts val="0"/>
                        </a:spcAft>
                      </a:pPr>
                      <a:r>
                        <a:rPr lang="en-US" sz="2000"/>
                        <a:t>7</a:t>
                      </a:r>
                      <a:endParaRPr lang="en-US" sz="2000">
                        <a:latin typeface="Calibri"/>
                        <a:ea typeface="Calibri"/>
                        <a:cs typeface="Times New Roman"/>
                      </a:endParaRPr>
                    </a:p>
                  </a:txBody>
                  <a:tcPr marL="59055" marR="59055" marT="0" marB="0" anchor="ctr"/>
                </a:tc>
                <a:tc>
                  <a:txBody>
                    <a:bodyPr/>
                    <a:lstStyle/>
                    <a:p>
                      <a:pPr marL="0" marR="0" algn="r">
                        <a:lnSpc>
                          <a:spcPct val="115000"/>
                        </a:lnSpc>
                        <a:spcBef>
                          <a:spcPts val="0"/>
                        </a:spcBef>
                        <a:spcAft>
                          <a:spcPts val="0"/>
                        </a:spcAft>
                      </a:pPr>
                      <a:r>
                        <a:rPr lang="en-US" sz="2000"/>
                        <a:t>10</a:t>
                      </a:r>
                      <a:endParaRPr lang="en-US" sz="2000">
                        <a:latin typeface="Calibri"/>
                        <a:ea typeface="Calibri"/>
                        <a:cs typeface="Times New Roman"/>
                      </a:endParaRPr>
                    </a:p>
                  </a:txBody>
                  <a:tcPr marL="59055" marR="59055" marT="0" marB="0" anchor="ctr"/>
                </a:tc>
                <a:tc>
                  <a:txBody>
                    <a:bodyPr/>
                    <a:lstStyle/>
                    <a:p>
                      <a:pPr marL="0" marR="0" algn="r">
                        <a:lnSpc>
                          <a:spcPct val="115000"/>
                        </a:lnSpc>
                        <a:spcBef>
                          <a:spcPts val="0"/>
                        </a:spcBef>
                        <a:spcAft>
                          <a:spcPts val="0"/>
                        </a:spcAft>
                      </a:pPr>
                      <a:r>
                        <a:rPr lang="en-US" sz="2000"/>
                        <a:t>30</a:t>
                      </a:r>
                      <a:endParaRPr lang="en-US" sz="2000">
                        <a:latin typeface="Calibri"/>
                        <a:ea typeface="Calibri"/>
                        <a:cs typeface="Times New Roman"/>
                      </a:endParaRPr>
                    </a:p>
                  </a:txBody>
                  <a:tcPr marL="59055" marR="59055" marT="0" marB="0" anchor="ctr"/>
                </a:tc>
              </a:tr>
              <a:tr h="341061">
                <a:tc gridSpan="2">
                  <a:txBody>
                    <a:bodyPr/>
                    <a:lstStyle/>
                    <a:p>
                      <a:pPr marL="0" marR="0">
                        <a:lnSpc>
                          <a:spcPct val="115000"/>
                        </a:lnSpc>
                        <a:spcBef>
                          <a:spcPts val="0"/>
                        </a:spcBef>
                        <a:spcAft>
                          <a:spcPts val="0"/>
                        </a:spcAft>
                      </a:pPr>
                      <a:r>
                        <a:rPr lang="en-US" sz="2000"/>
                        <a:t>Total</a:t>
                      </a:r>
                      <a:endParaRPr lang="en-US" sz="2000">
                        <a:latin typeface="Calibri"/>
                        <a:ea typeface="Calibri"/>
                        <a:cs typeface="Times New Roman"/>
                      </a:endParaRPr>
                    </a:p>
                  </a:txBody>
                  <a:tcPr marL="59055" marR="59055" marT="0" marB="0"/>
                </a:tc>
                <a:tc hMerge="1">
                  <a:txBody>
                    <a:bodyPr/>
                    <a:lstStyle/>
                    <a:p>
                      <a:endParaRPr lang="en-US"/>
                    </a:p>
                  </a:txBody>
                  <a:tcPr/>
                </a:tc>
                <a:tc>
                  <a:txBody>
                    <a:bodyPr/>
                    <a:lstStyle/>
                    <a:p>
                      <a:pPr marL="0" marR="0" algn="r">
                        <a:lnSpc>
                          <a:spcPct val="115000"/>
                        </a:lnSpc>
                        <a:spcBef>
                          <a:spcPts val="0"/>
                        </a:spcBef>
                        <a:spcAft>
                          <a:spcPts val="0"/>
                        </a:spcAft>
                      </a:pPr>
                      <a:r>
                        <a:rPr lang="en-US" sz="2000"/>
                        <a:t>51</a:t>
                      </a:r>
                      <a:endParaRPr lang="en-US" sz="2000">
                        <a:latin typeface="Calibri"/>
                        <a:ea typeface="Calibri"/>
                        <a:cs typeface="Times New Roman"/>
                      </a:endParaRPr>
                    </a:p>
                  </a:txBody>
                  <a:tcPr marL="59055" marR="59055" marT="0" marB="0" anchor="ctr"/>
                </a:tc>
                <a:tc>
                  <a:txBody>
                    <a:bodyPr/>
                    <a:lstStyle/>
                    <a:p>
                      <a:pPr marL="0" marR="0" algn="r">
                        <a:lnSpc>
                          <a:spcPct val="115000"/>
                        </a:lnSpc>
                        <a:spcBef>
                          <a:spcPts val="0"/>
                        </a:spcBef>
                        <a:spcAft>
                          <a:spcPts val="0"/>
                        </a:spcAft>
                      </a:pPr>
                      <a:r>
                        <a:rPr lang="en-US" sz="2000"/>
                        <a:t>20</a:t>
                      </a:r>
                      <a:endParaRPr lang="en-US" sz="2000">
                        <a:latin typeface="Calibri"/>
                        <a:ea typeface="Calibri"/>
                        <a:cs typeface="Times New Roman"/>
                      </a:endParaRPr>
                    </a:p>
                  </a:txBody>
                  <a:tcPr marL="59055" marR="59055" marT="0" marB="0" anchor="ctr"/>
                </a:tc>
                <a:tc>
                  <a:txBody>
                    <a:bodyPr/>
                    <a:lstStyle/>
                    <a:p>
                      <a:pPr marL="0" marR="0" algn="r">
                        <a:lnSpc>
                          <a:spcPct val="115000"/>
                        </a:lnSpc>
                        <a:spcBef>
                          <a:spcPts val="0"/>
                        </a:spcBef>
                        <a:spcAft>
                          <a:spcPts val="0"/>
                        </a:spcAft>
                      </a:pPr>
                      <a:r>
                        <a:rPr lang="en-US" sz="2000"/>
                        <a:t>23</a:t>
                      </a:r>
                      <a:endParaRPr lang="en-US" sz="2000">
                        <a:latin typeface="Calibri"/>
                        <a:ea typeface="Calibri"/>
                        <a:cs typeface="Times New Roman"/>
                      </a:endParaRPr>
                    </a:p>
                  </a:txBody>
                  <a:tcPr marL="59055" marR="59055" marT="0" marB="0" anchor="ctr"/>
                </a:tc>
                <a:tc>
                  <a:txBody>
                    <a:bodyPr/>
                    <a:lstStyle/>
                    <a:p>
                      <a:pPr marL="0" marR="0" algn="r">
                        <a:lnSpc>
                          <a:spcPct val="115000"/>
                        </a:lnSpc>
                        <a:spcBef>
                          <a:spcPts val="0"/>
                        </a:spcBef>
                        <a:spcAft>
                          <a:spcPts val="0"/>
                        </a:spcAft>
                      </a:pPr>
                      <a:r>
                        <a:rPr lang="en-US" sz="2000" dirty="0"/>
                        <a:t>94</a:t>
                      </a:r>
                      <a:endParaRPr lang="en-US" sz="2000" dirty="0">
                        <a:latin typeface="Calibri"/>
                        <a:ea typeface="Calibri"/>
                        <a:cs typeface="Times New Roman"/>
                      </a:endParaRPr>
                    </a:p>
                  </a:txBody>
                  <a:tcPr marL="59055" marR="59055" marT="0" marB="0" anchor="ct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457200" y="228600"/>
          <a:ext cx="8229600" cy="5943599"/>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228600" y="1066800"/>
          <a:ext cx="8610600" cy="5486400"/>
        </p:xfrm>
        <a:graphic>
          <a:graphicData uri="http://schemas.openxmlformats.org/drawingml/2006/chart">
            <c:chart xmlns:c="http://schemas.openxmlformats.org/drawingml/2006/chart" xmlns:r="http://schemas.openxmlformats.org/officeDocument/2006/relationships" r:id="rId2"/>
          </a:graphicData>
        </a:graphic>
      </p:graphicFrame>
      <p:sp>
        <p:nvSpPr>
          <p:cNvPr id="3" name="Title 2"/>
          <p:cNvSpPr>
            <a:spLocks noGrp="1"/>
          </p:cNvSpPr>
          <p:nvPr>
            <p:ph type="title"/>
          </p:nvPr>
        </p:nvSpPr>
        <p:spPr/>
        <p:txBody>
          <a:bodyPr>
            <a:normAutofit/>
          </a:bodyPr>
          <a:lstStyle/>
          <a:p>
            <a:pPr algn="ctr"/>
            <a:r>
              <a:rPr lang="en-US" dirty="0" smtClean="0"/>
              <a:t>Assessment of Knowledge</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p:nvPr/>
        </p:nvGraphicFramePr>
        <p:xfrm>
          <a:off x="533400" y="304800"/>
          <a:ext cx="8229600" cy="6172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GB" dirty="0" smtClean="0"/>
              <a:t>Assessment of practice</a:t>
            </a:r>
            <a:endParaRPr lang="en-US" dirty="0"/>
          </a:p>
        </p:txBody>
      </p:sp>
      <p:graphicFrame>
        <p:nvGraphicFramePr>
          <p:cNvPr id="3" name="Table 2"/>
          <p:cNvGraphicFramePr>
            <a:graphicFrameLocks noGrp="1"/>
          </p:cNvGraphicFramePr>
          <p:nvPr/>
        </p:nvGraphicFramePr>
        <p:xfrm>
          <a:off x="457200" y="2514600"/>
          <a:ext cx="8382000" cy="4078224"/>
        </p:xfrm>
        <a:graphic>
          <a:graphicData uri="http://schemas.openxmlformats.org/drawingml/2006/table">
            <a:tbl>
              <a:tblPr>
                <a:tableStyleId>{775DCB02-9BB8-47FD-8907-85C794F793BA}</a:tableStyleId>
              </a:tblPr>
              <a:tblGrid>
                <a:gridCol w="1807593"/>
                <a:gridCol w="1807593"/>
                <a:gridCol w="1138973"/>
                <a:gridCol w="1244434"/>
                <a:gridCol w="1244434"/>
                <a:gridCol w="1138973"/>
              </a:tblGrid>
              <a:tr h="488537">
                <a:tc rowSpan="2" gridSpan="2">
                  <a:txBody>
                    <a:bodyPr/>
                    <a:lstStyle/>
                    <a:p>
                      <a:pPr marL="0" marR="0">
                        <a:lnSpc>
                          <a:spcPct val="115000"/>
                        </a:lnSpc>
                        <a:spcBef>
                          <a:spcPts val="0"/>
                        </a:spcBef>
                        <a:spcAft>
                          <a:spcPts val="0"/>
                        </a:spcAft>
                      </a:pPr>
                      <a:endParaRPr lang="en-US" sz="1800" dirty="0">
                        <a:solidFill>
                          <a:srgbClr val="000000"/>
                        </a:solidFill>
                        <a:latin typeface="Times New Roman"/>
                        <a:ea typeface="Calibri"/>
                        <a:cs typeface="Times New Roman"/>
                      </a:endParaRPr>
                    </a:p>
                  </a:txBody>
                  <a:tcPr marL="68580" marR="68580" marT="0" marB="0"/>
                </a:tc>
                <a:tc rowSpan="2" hMerge="1">
                  <a:txBody>
                    <a:bodyPr/>
                    <a:lstStyle/>
                    <a:p>
                      <a:endParaRPr lang="en-US"/>
                    </a:p>
                  </a:txBody>
                  <a:tcPr/>
                </a:tc>
                <a:tc gridSpan="3">
                  <a:txBody>
                    <a:bodyPr/>
                    <a:lstStyle/>
                    <a:p>
                      <a:pPr marL="0" marR="0" algn="ctr">
                        <a:lnSpc>
                          <a:spcPct val="115000"/>
                        </a:lnSpc>
                        <a:spcBef>
                          <a:spcPts val="0"/>
                        </a:spcBef>
                        <a:spcAft>
                          <a:spcPts val="0"/>
                        </a:spcAft>
                      </a:pPr>
                      <a:r>
                        <a:rPr lang="en-US" sz="1800"/>
                        <a:t>Designation</a:t>
                      </a:r>
                      <a:endParaRPr lang="en-US" sz="1600">
                        <a:latin typeface="Calibri"/>
                        <a:ea typeface="Calibri"/>
                        <a:cs typeface="Times New Roman"/>
                      </a:endParaRPr>
                    </a:p>
                  </a:txBody>
                  <a:tcPr marL="68580" marR="68580" marT="0" marB="0"/>
                </a:tc>
                <a:tc hMerge="1">
                  <a:txBody>
                    <a:bodyPr/>
                    <a:lstStyle/>
                    <a:p>
                      <a:endParaRPr lang="en-US"/>
                    </a:p>
                  </a:txBody>
                  <a:tcPr/>
                </a:tc>
                <a:tc hMerge="1">
                  <a:txBody>
                    <a:bodyPr/>
                    <a:lstStyle/>
                    <a:p>
                      <a:endParaRPr lang="en-US"/>
                    </a:p>
                  </a:txBody>
                  <a:tcPr/>
                </a:tc>
                <a:tc rowSpan="2">
                  <a:txBody>
                    <a:bodyPr/>
                    <a:lstStyle/>
                    <a:p>
                      <a:pPr marL="0" marR="0" algn="ctr">
                        <a:lnSpc>
                          <a:spcPct val="115000"/>
                        </a:lnSpc>
                        <a:spcBef>
                          <a:spcPts val="0"/>
                        </a:spcBef>
                        <a:spcAft>
                          <a:spcPts val="0"/>
                        </a:spcAft>
                      </a:pPr>
                      <a:r>
                        <a:rPr lang="en-US" sz="1800"/>
                        <a:t>Total</a:t>
                      </a:r>
                      <a:endParaRPr lang="en-US" sz="1600">
                        <a:latin typeface="Calibri"/>
                        <a:ea typeface="Calibri"/>
                        <a:cs typeface="Times New Roman"/>
                      </a:endParaRPr>
                    </a:p>
                  </a:txBody>
                  <a:tcPr marL="68580" marR="68580" marT="0" marB="0"/>
                </a:tc>
              </a:tr>
              <a:tr h="977075">
                <a:tc gridSpan="2" vMerge="1">
                  <a:txBody>
                    <a:bodyPr/>
                    <a:lstStyle/>
                    <a:p>
                      <a:endParaRPr lang="en-US"/>
                    </a:p>
                  </a:txBody>
                  <a:tcPr/>
                </a:tc>
                <a:tc hMerge="1" vMerge="1">
                  <a:txBody>
                    <a:bodyPr/>
                    <a:lstStyle/>
                    <a:p>
                      <a:endParaRPr lang="en-US"/>
                    </a:p>
                  </a:txBody>
                  <a:tcPr/>
                </a:tc>
                <a:tc>
                  <a:txBody>
                    <a:bodyPr/>
                    <a:lstStyle/>
                    <a:p>
                      <a:r>
                        <a:rPr lang="en-US" sz="1800"/>
                        <a:t>Doctor</a:t>
                      </a:r>
                      <a:endParaRPr lang="en-US" sz="1600">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1800"/>
                        <a:t>Nurse</a:t>
                      </a:r>
                      <a:endParaRPr lang="en-US" sz="16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a:t>Paramedic</a:t>
                      </a:r>
                      <a:endParaRPr lang="en-US" sz="1600">
                        <a:latin typeface="Calibri"/>
                        <a:ea typeface="Calibri"/>
                        <a:cs typeface="Times New Roman"/>
                      </a:endParaRPr>
                    </a:p>
                  </a:txBody>
                  <a:tcPr marL="68580" marR="68580" marT="0" marB="0"/>
                </a:tc>
                <a:tc vMerge="1">
                  <a:txBody>
                    <a:bodyPr/>
                    <a:lstStyle/>
                    <a:p>
                      <a:endParaRPr lang="en-US"/>
                    </a:p>
                  </a:txBody>
                  <a:tcPr/>
                </a:tc>
              </a:tr>
              <a:tr h="793578">
                <a:tc rowSpan="3">
                  <a:txBody>
                    <a:bodyPr/>
                    <a:lstStyle/>
                    <a:p>
                      <a:r>
                        <a:rPr lang="en-US" sz="1800" dirty="0"/>
                        <a:t>Aware of the risk associated with handling of biomedical waste</a:t>
                      </a:r>
                      <a:endParaRPr lang="en-US" sz="1600" dirty="0">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pPr>
                      <a:r>
                        <a:rPr lang="en-US" sz="1800" dirty="0"/>
                        <a:t>Yes</a:t>
                      </a:r>
                      <a:endParaRPr lang="en-US" sz="1600" dirty="0">
                        <a:latin typeface="Calibri"/>
                        <a:ea typeface="Calibri"/>
                        <a:cs typeface="Times New Roman"/>
                      </a:endParaRPr>
                    </a:p>
                  </a:txBody>
                  <a:tcPr marL="68580" marR="68580" marT="0" marB="0">
                    <a:solidFill>
                      <a:schemeClr val="tx2">
                        <a:lumMod val="40000"/>
                        <a:lumOff val="60000"/>
                      </a:schemeClr>
                    </a:solidFill>
                  </a:tcPr>
                </a:tc>
                <a:tc>
                  <a:txBody>
                    <a:bodyPr/>
                    <a:lstStyle/>
                    <a:p>
                      <a:pPr marL="0" marR="0" algn="r">
                        <a:lnSpc>
                          <a:spcPct val="115000"/>
                        </a:lnSpc>
                        <a:spcBef>
                          <a:spcPts val="0"/>
                        </a:spcBef>
                        <a:spcAft>
                          <a:spcPts val="0"/>
                        </a:spcAft>
                      </a:pPr>
                      <a:r>
                        <a:rPr lang="en-US" sz="1800" dirty="0"/>
                        <a:t>33</a:t>
                      </a:r>
                      <a:endParaRPr lang="en-US" sz="1600" dirty="0">
                        <a:latin typeface="Calibri"/>
                        <a:ea typeface="Calibri"/>
                        <a:cs typeface="Times New Roman"/>
                      </a:endParaRPr>
                    </a:p>
                  </a:txBody>
                  <a:tcPr marL="68580" marR="68580" marT="0" marB="0">
                    <a:solidFill>
                      <a:schemeClr val="tx2">
                        <a:lumMod val="40000"/>
                        <a:lumOff val="60000"/>
                      </a:schemeClr>
                    </a:solidFill>
                  </a:tcPr>
                </a:tc>
                <a:tc>
                  <a:txBody>
                    <a:bodyPr/>
                    <a:lstStyle/>
                    <a:p>
                      <a:pPr marL="0" marR="0" algn="r">
                        <a:lnSpc>
                          <a:spcPct val="115000"/>
                        </a:lnSpc>
                        <a:spcBef>
                          <a:spcPts val="0"/>
                        </a:spcBef>
                        <a:spcAft>
                          <a:spcPts val="0"/>
                        </a:spcAft>
                      </a:pPr>
                      <a:r>
                        <a:rPr lang="en-US" sz="1800" dirty="0"/>
                        <a:t>30</a:t>
                      </a:r>
                      <a:endParaRPr lang="en-US" sz="1600" dirty="0">
                        <a:latin typeface="Calibri"/>
                        <a:ea typeface="Calibri"/>
                        <a:cs typeface="Times New Roman"/>
                      </a:endParaRPr>
                    </a:p>
                  </a:txBody>
                  <a:tcPr marL="68580" marR="68580" marT="0" marB="0">
                    <a:solidFill>
                      <a:schemeClr val="tx2">
                        <a:lumMod val="40000"/>
                        <a:lumOff val="60000"/>
                      </a:schemeClr>
                    </a:solidFill>
                  </a:tcPr>
                </a:tc>
                <a:tc>
                  <a:txBody>
                    <a:bodyPr/>
                    <a:lstStyle/>
                    <a:p>
                      <a:pPr marL="0" marR="0" algn="r">
                        <a:lnSpc>
                          <a:spcPct val="115000"/>
                        </a:lnSpc>
                        <a:spcBef>
                          <a:spcPts val="0"/>
                        </a:spcBef>
                        <a:spcAft>
                          <a:spcPts val="0"/>
                        </a:spcAft>
                      </a:pPr>
                      <a:r>
                        <a:rPr lang="en-US" sz="1800" dirty="0"/>
                        <a:t>25</a:t>
                      </a:r>
                      <a:endParaRPr lang="en-US" sz="1600" dirty="0">
                        <a:latin typeface="Calibri"/>
                        <a:ea typeface="Calibri"/>
                        <a:cs typeface="Times New Roman"/>
                      </a:endParaRPr>
                    </a:p>
                  </a:txBody>
                  <a:tcPr marL="68580" marR="68580" marT="0" marB="0">
                    <a:solidFill>
                      <a:schemeClr val="tx2">
                        <a:lumMod val="40000"/>
                        <a:lumOff val="60000"/>
                      </a:schemeClr>
                    </a:solidFill>
                  </a:tcPr>
                </a:tc>
                <a:tc>
                  <a:txBody>
                    <a:bodyPr/>
                    <a:lstStyle/>
                    <a:p>
                      <a:pPr marL="0" marR="0" algn="r">
                        <a:lnSpc>
                          <a:spcPct val="115000"/>
                        </a:lnSpc>
                        <a:spcBef>
                          <a:spcPts val="0"/>
                        </a:spcBef>
                        <a:spcAft>
                          <a:spcPts val="0"/>
                        </a:spcAft>
                      </a:pPr>
                      <a:r>
                        <a:rPr lang="en-US" sz="1800" dirty="0"/>
                        <a:t>88</a:t>
                      </a:r>
                      <a:endParaRPr lang="en-US" sz="1600" dirty="0">
                        <a:latin typeface="Calibri"/>
                        <a:ea typeface="Calibri"/>
                        <a:cs typeface="Times New Roman"/>
                      </a:endParaRPr>
                    </a:p>
                  </a:txBody>
                  <a:tcPr marL="68580" marR="68580" marT="0" marB="0">
                    <a:solidFill>
                      <a:schemeClr val="tx2">
                        <a:lumMod val="40000"/>
                        <a:lumOff val="60000"/>
                      </a:schemeClr>
                    </a:solidFill>
                  </a:tcPr>
                </a:tc>
              </a:tr>
              <a:tr h="551670">
                <a:tc vMerge="1">
                  <a:txBody>
                    <a:bodyPr/>
                    <a:lstStyle/>
                    <a:p>
                      <a:endParaRPr lang="en-US"/>
                    </a:p>
                  </a:txBody>
                  <a:tcPr/>
                </a:tc>
                <a:tc>
                  <a:txBody>
                    <a:bodyPr/>
                    <a:lstStyle/>
                    <a:p>
                      <a:pPr marL="0" marR="0">
                        <a:lnSpc>
                          <a:spcPct val="115000"/>
                        </a:lnSpc>
                        <a:spcBef>
                          <a:spcPts val="0"/>
                        </a:spcBef>
                        <a:spcAft>
                          <a:spcPts val="0"/>
                        </a:spcAft>
                      </a:pPr>
                      <a:r>
                        <a:rPr lang="en-US" sz="1800"/>
                        <a:t>No</a:t>
                      </a:r>
                      <a:endParaRPr lang="en-US" sz="16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800"/>
                        <a:t>0</a:t>
                      </a:r>
                      <a:endParaRPr lang="en-US" sz="16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800"/>
                        <a:t>0</a:t>
                      </a:r>
                      <a:endParaRPr lang="en-US" sz="16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800"/>
                        <a:t>0</a:t>
                      </a:r>
                      <a:endParaRPr lang="en-US" sz="16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800"/>
                        <a:t>0</a:t>
                      </a:r>
                      <a:endParaRPr lang="en-US" sz="1600">
                        <a:latin typeface="Calibri"/>
                        <a:ea typeface="Calibri"/>
                        <a:cs typeface="Times New Roman"/>
                      </a:endParaRPr>
                    </a:p>
                  </a:txBody>
                  <a:tcPr marL="68580" marR="68580" marT="0" marB="0"/>
                </a:tc>
              </a:tr>
              <a:tr h="778827">
                <a:tc vMerge="1">
                  <a:txBody>
                    <a:bodyPr/>
                    <a:lstStyle/>
                    <a:p>
                      <a:endParaRPr lang="en-US"/>
                    </a:p>
                  </a:txBody>
                  <a:tcPr/>
                </a:tc>
                <a:tc>
                  <a:txBody>
                    <a:bodyPr/>
                    <a:lstStyle/>
                    <a:p>
                      <a:r>
                        <a:rPr lang="en-US" sz="1800"/>
                        <a:t>Not sure</a:t>
                      </a:r>
                      <a:endParaRPr lang="en-US" sz="1600">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pPr>
                      <a:r>
                        <a:rPr lang="en-US" sz="1800"/>
                        <a:t>0</a:t>
                      </a:r>
                      <a:endParaRPr lang="en-US" sz="16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800"/>
                        <a:t>1</a:t>
                      </a:r>
                      <a:endParaRPr lang="en-US" sz="16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800"/>
                        <a:t>5</a:t>
                      </a:r>
                      <a:endParaRPr lang="en-US" sz="16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800"/>
                        <a:t>6</a:t>
                      </a:r>
                      <a:endParaRPr lang="en-US" sz="1600">
                        <a:latin typeface="Calibri"/>
                        <a:ea typeface="Calibri"/>
                        <a:cs typeface="Times New Roman"/>
                      </a:endParaRPr>
                    </a:p>
                  </a:txBody>
                  <a:tcPr marL="68580" marR="68580" marT="0" marB="0"/>
                </a:tc>
              </a:tr>
              <a:tr h="488537">
                <a:tc gridSpan="2">
                  <a:txBody>
                    <a:bodyPr/>
                    <a:lstStyle/>
                    <a:p>
                      <a:pPr marL="0" marR="0">
                        <a:lnSpc>
                          <a:spcPct val="115000"/>
                        </a:lnSpc>
                        <a:spcBef>
                          <a:spcPts val="0"/>
                        </a:spcBef>
                        <a:spcAft>
                          <a:spcPts val="0"/>
                        </a:spcAft>
                      </a:pPr>
                      <a:r>
                        <a:rPr lang="en-US" sz="1800"/>
                        <a:t>Total</a:t>
                      </a:r>
                      <a:endParaRPr lang="en-US" sz="1600">
                        <a:latin typeface="Calibri"/>
                        <a:ea typeface="Calibri"/>
                        <a:cs typeface="Times New Roman"/>
                      </a:endParaRPr>
                    </a:p>
                  </a:txBody>
                  <a:tcPr marL="68580" marR="68580" marT="0" marB="0"/>
                </a:tc>
                <a:tc hMerge="1">
                  <a:txBody>
                    <a:bodyPr/>
                    <a:lstStyle/>
                    <a:p>
                      <a:endParaRPr lang="en-US"/>
                    </a:p>
                  </a:txBody>
                  <a:tcPr/>
                </a:tc>
                <a:tc>
                  <a:txBody>
                    <a:bodyPr/>
                    <a:lstStyle/>
                    <a:p>
                      <a:pPr marL="0" marR="0" algn="r">
                        <a:lnSpc>
                          <a:spcPct val="115000"/>
                        </a:lnSpc>
                        <a:spcBef>
                          <a:spcPts val="0"/>
                        </a:spcBef>
                        <a:spcAft>
                          <a:spcPts val="0"/>
                        </a:spcAft>
                      </a:pPr>
                      <a:r>
                        <a:rPr lang="en-US" sz="1800"/>
                        <a:t>33</a:t>
                      </a:r>
                      <a:endParaRPr lang="en-US" sz="16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800"/>
                        <a:t>31</a:t>
                      </a:r>
                      <a:endParaRPr lang="en-US" sz="16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800"/>
                        <a:t>30</a:t>
                      </a:r>
                      <a:endParaRPr lang="en-US" sz="16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1800" dirty="0"/>
                        <a:t>94</a:t>
                      </a:r>
                      <a:endParaRPr lang="en-US" sz="1600" dirty="0">
                        <a:latin typeface="Calibri"/>
                        <a:ea typeface="Calibri"/>
                        <a:cs typeface="Times New Roman"/>
                      </a:endParaRPr>
                    </a:p>
                  </a:txBody>
                  <a:tcPr marL="68580" marR="68580" marT="0" marB="0"/>
                </a:tc>
              </a:tr>
            </a:tbl>
          </a:graphicData>
        </a:graphic>
      </p:graphicFrame>
      <p:sp>
        <p:nvSpPr>
          <p:cNvPr id="4" name="Rectangle 3"/>
          <p:cNvSpPr/>
          <p:nvPr/>
        </p:nvSpPr>
        <p:spPr>
          <a:xfrm>
            <a:off x="457200" y="1447801"/>
            <a:ext cx="8153400" cy="707886"/>
          </a:xfrm>
          <a:prstGeom prst="rect">
            <a:avLst/>
          </a:prstGeom>
        </p:spPr>
        <p:txBody>
          <a:bodyPr wrap="square">
            <a:spAutoFit/>
          </a:bodyPr>
          <a:lstStyle/>
          <a:p>
            <a:r>
              <a:rPr lang="en-US" sz="2000" dirty="0" smtClean="0"/>
              <a:t>Aware of the risk associated with handling of biomedical waste * Designation </a:t>
            </a:r>
            <a:endParaRPr lang="en-US" sz="2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381000"/>
            <a:ext cx="7772400" cy="461665"/>
          </a:xfrm>
          <a:prstGeom prst="rect">
            <a:avLst/>
          </a:prstGeom>
        </p:spPr>
        <p:txBody>
          <a:bodyPr wrap="square">
            <a:spAutoFit/>
          </a:bodyPr>
          <a:lstStyle/>
          <a:p>
            <a:pPr algn="ctr"/>
            <a:r>
              <a:rPr lang="en-US" sz="2400" dirty="0" smtClean="0"/>
              <a:t>Use of personal protective clothing * Designation </a:t>
            </a:r>
            <a:endParaRPr lang="en-US" sz="2400" dirty="0"/>
          </a:p>
        </p:txBody>
      </p:sp>
      <p:graphicFrame>
        <p:nvGraphicFramePr>
          <p:cNvPr id="4" name="Table 3"/>
          <p:cNvGraphicFramePr>
            <a:graphicFrameLocks noGrp="1"/>
          </p:cNvGraphicFramePr>
          <p:nvPr/>
        </p:nvGraphicFramePr>
        <p:xfrm>
          <a:off x="381000" y="914403"/>
          <a:ext cx="8382000" cy="5562598"/>
        </p:xfrm>
        <a:graphic>
          <a:graphicData uri="http://schemas.openxmlformats.org/drawingml/2006/table">
            <a:tbl>
              <a:tblPr>
                <a:tableStyleId>{08FB837D-C827-4EFA-A057-4D05807E0F7C}</a:tableStyleId>
              </a:tblPr>
              <a:tblGrid>
                <a:gridCol w="1735930"/>
                <a:gridCol w="1735930"/>
                <a:gridCol w="1173220"/>
                <a:gridCol w="1281850"/>
                <a:gridCol w="1281850"/>
                <a:gridCol w="1173220"/>
              </a:tblGrid>
              <a:tr h="445783">
                <a:tc rowSpan="2" gridSpan="2">
                  <a:txBody>
                    <a:bodyPr/>
                    <a:lstStyle/>
                    <a:p>
                      <a:pPr marL="0" marR="0">
                        <a:lnSpc>
                          <a:spcPct val="115000"/>
                        </a:lnSpc>
                        <a:spcBef>
                          <a:spcPts val="0"/>
                        </a:spcBef>
                        <a:spcAft>
                          <a:spcPts val="0"/>
                        </a:spcAft>
                      </a:pPr>
                      <a:endParaRPr lang="en-US" sz="2400" dirty="0">
                        <a:solidFill>
                          <a:srgbClr val="000000"/>
                        </a:solidFill>
                        <a:latin typeface="Times New Roman"/>
                        <a:ea typeface="Calibri"/>
                        <a:cs typeface="Times New Roman"/>
                      </a:endParaRPr>
                    </a:p>
                  </a:txBody>
                  <a:tcPr marL="68580" marR="68580" marT="0" marB="0"/>
                </a:tc>
                <a:tc rowSpan="2" hMerge="1">
                  <a:txBody>
                    <a:bodyPr/>
                    <a:lstStyle/>
                    <a:p>
                      <a:endParaRPr lang="en-US"/>
                    </a:p>
                  </a:txBody>
                  <a:tcPr/>
                </a:tc>
                <a:tc gridSpan="3">
                  <a:txBody>
                    <a:bodyPr/>
                    <a:lstStyle/>
                    <a:p>
                      <a:pPr marL="0" marR="0" algn="ctr">
                        <a:lnSpc>
                          <a:spcPct val="115000"/>
                        </a:lnSpc>
                        <a:spcBef>
                          <a:spcPts val="0"/>
                        </a:spcBef>
                        <a:spcAft>
                          <a:spcPts val="0"/>
                        </a:spcAft>
                      </a:pPr>
                      <a:r>
                        <a:rPr lang="en-US" sz="2000"/>
                        <a:t>Designation</a:t>
                      </a:r>
                      <a:endParaRPr lang="en-US" sz="1800">
                        <a:latin typeface="Calibri"/>
                        <a:ea typeface="Calibri"/>
                        <a:cs typeface="Times New Roman"/>
                      </a:endParaRPr>
                    </a:p>
                  </a:txBody>
                  <a:tcPr marL="68580" marR="68580" marT="0" marB="0"/>
                </a:tc>
                <a:tc hMerge="1">
                  <a:txBody>
                    <a:bodyPr/>
                    <a:lstStyle/>
                    <a:p>
                      <a:endParaRPr lang="en-US"/>
                    </a:p>
                  </a:txBody>
                  <a:tcPr/>
                </a:tc>
                <a:tc hMerge="1">
                  <a:txBody>
                    <a:bodyPr/>
                    <a:lstStyle/>
                    <a:p>
                      <a:endParaRPr lang="en-US"/>
                    </a:p>
                  </a:txBody>
                  <a:tcPr/>
                </a:tc>
                <a:tc rowSpan="2">
                  <a:txBody>
                    <a:bodyPr/>
                    <a:lstStyle/>
                    <a:p>
                      <a:pPr marL="0" marR="0" algn="ctr">
                        <a:lnSpc>
                          <a:spcPct val="115000"/>
                        </a:lnSpc>
                        <a:spcBef>
                          <a:spcPts val="0"/>
                        </a:spcBef>
                        <a:spcAft>
                          <a:spcPts val="0"/>
                        </a:spcAft>
                      </a:pPr>
                      <a:r>
                        <a:rPr lang="en-US" sz="2000"/>
                        <a:t>Total</a:t>
                      </a:r>
                      <a:endParaRPr lang="en-US" sz="1800">
                        <a:latin typeface="Calibri"/>
                        <a:ea typeface="Calibri"/>
                        <a:cs typeface="Times New Roman"/>
                      </a:endParaRPr>
                    </a:p>
                  </a:txBody>
                  <a:tcPr marL="68580" marR="68580" marT="0" marB="0"/>
                </a:tc>
              </a:tr>
              <a:tr h="891567">
                <a:tc gridSpan="2" vMerge="1">
                  <a:txBody>
                    <a:bodyPr/>
                    <a:lstStyle/>
                    <a:p>
                      <a:endParaRPr lang="en-US"/>
                    </a:p>
                  </a:txBody>
                  <a:tcPr/>
                </a:tc>
                <a:tc hMerge="1" vMerge="1">
                  <a:txBody>
                    <a:bodyPr/>
                    <a:lstStyle/>
                    <a:p>
                      <a:endParaRPr lang="en-US"/>
                    </a:p>
                  </a:txBody>
                  <a:tcPr/>
                </a:tc>
                <a:tc>
                  <a:txBody>
                    <a:bodyPr/>
                    <a:lstStyle/>
                    <a:p>
                      <a:r>
                        <a:rPr lang="en-US" sz="2000" dirty="0"/>
                        <a:t>Doctor</a:t>
                      </a:r>
                      <a:endParaRPr lang="en-US" sz="1800" dirty="0">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2000"/>
                        <a:t>Nurse</a:t>
                      </a:r>
                      <a:endParaRPr lang="en-US" sz="18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000"/>
                        <a:t>Paramedic</a:t>
                      </a:r>
                      <a:endParaRPr lang="en-US" sz="1800">
                        <a:latin typeface="Calibri"/>
                        <a:ea typeface="Calibri"/>
                        <a:cs typeface="Times New Roman"/>
                      </a:endParaRPr>
                    </a:p>
                  </a:txBody>
                  <a:tcPr marL="68580" marR="68580" marT="0" marB="0"/>
                </a:tc>
                <a:tc vMerge="1">
                  <a:txBody>
                    <a:bodyPr/>
                    <a:lstStyle/>
                    <a:p>
                      <a:endParaRPr lang="en-US"/>
                    </a:p>
                  </a:txBody>
                  <a:tcPr/>
                </a:tc>
              </a:tr>
              <a:tr h="445783">
                <a:tc rowSpan="7">
                  <a:txBody>
                    <a:bodyPr/>
                    <a:lstStyle/>
                    <a:p>
                      <a:r>
                        <a:rPr lang="en-US" sz="2000" dirty="0"/>
                        <a:t>Use of personal protective clothing</a:t>
                      </a:r>
                      <a:endParaRPr lang="en-US" sz="1800" dirty="0">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pPr>
                      <a:r>
                        <a:rPr lang="en-US" sz="2000"/>
                        <a:t>only gloves</a:t>
                      </a:r>
                      <a:endParaRPr lang="en-US" sz="18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2000"/>
                        <a:t>12</a:t>
                      </a:r>
                      <a:endParaRPr lang="en-US" sz="18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2000"/>
                        <a:t>17</a:t>
                      </a:r>
                      <a:endParaRPr lang="en-US" sz="18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2000"/>
                        <a:t>17</a:t>
                      </a:r>
                      <a:endParaRPr lang="en-US" sz="18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2000"/>
                        <a:t>46</a:t>
                      </a:r>
                      <a:endParaRPr lang="en-US" sz="1800">
                        <a:latin typeface="Calibri"/>
                        <a:ea typeface="Calibri"/>
                        <a:cs typeface="Times New Roman"/>
                      </a:endParaRPr>
                    </a:p>
                  </a:txBody>
                  <a:tcPr marL="68580" marR="68580" marT="0" marB="0"/>
                </a:tc>
              </a:tr>
              <a:tr h="445783">
                <a:tc vMerge="1">
                  <a:txBody>
                    <a:bodyPr/>
                    <a:lstStyle/>
                    <a:p>
                      <a:endParaRPr lang="en-US"/>
                    </a:p>
                  </a:txBody>
                  <a:tcPr/>
                </a:tc>
                <a:tc>
                  <a:txBody>
                    <a:bodyPr/>
                    <a:lstStyle/>
                    <a:p>
                      <a:r>
                        <a:rPr lang="en-US" sz="2000"/>
                        <a:t>only apron</a:t>
                      </a:r>
                      <a:endParaRPr lang="en-US" sz="1800">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pPr>
                      <a:r>
                        <a:rPr lang="en-US" sz="2000"/>
                        <a:t>0</a:t>
                      </a:r>
                      <a:endParaRPr lang="en-US" sz="18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2000"/>
                        <a:t>3</a:t>
                      </a:r>
                      <a:endParaRPr lang="en-US" sz="18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2000"/>
                        <a:t>4</a:t>
                      </a:r>
                      <a:endParaRPr lang="en-US" sz="18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2000"/>
                        <a:t>7</a:t>
                      </a:r>
                      <a:endParaRPr lang="en-US" sz="1800">
                        <a:latin typeface="Calibri"/>
                        <a:ea typeface="Calibri"/>
                        <a:cs typeface="Times New Roman"/>
                      </a:endParaRPr>
                    </a:p>
                  </a:txBody>
                  <a:tcPr marL="68580" marR="68580" marT="0" marB="0"/>
                </a:tc>
              </a:tr>
              <a:tr h="775275">
                <a:tc vMerge="1">
                  <a:txBody>
                    <a:bodyPr/>
                    <a:lstStyle/>
                    <a:p>
                      <a:endParaRPr lang="en-US"/>
                    </a:p>
                  </a:txBody>
                  <a:tcPr/>
                </a:tc>
                <a:tc>
                  <a:txBody>
                    <a:bodyPr/>
                    <a:lstStyle/>
                    <a:p>
                      <a:r>
                        <a:rPr lang="en-US" sz="2000" dirty="0"/>
                        <a:t>gloves, apron &amp; mask</a:t>
                      </a:r>
                      <a:endParaRPr lang="en-US" sz="1800" dirty="0">
                        <a:latin typeface="Calibri"/>
                        <a:ea typeface="Times New Roman"/>
                        <a:cs typeface="Times New Roman"/>
                      </a:endParaRPr>
                    </a:p>
                  </a:txBody>
                  <a:tcPr marL="68580" marR="68580" marT="0" marB="0">
                    <a:solidFill>
                      <a:schemeClr val="tx2">
                        <a:lumMod val="40000"/>
                        <a:lumOff val="60000"/>
                      </a:schemeClr>
                    </a:solidFill>
                  </a:tcPr>
                </a:tc>
                <a:tc>
                  <a:txBody>
                    <a:bodyPr/>
                    <a:lstStyle/>
                    <a:p>
                      <a:pPr marL="0" marR="0" algn="r">
                        <a:lnSpc>
                          <a:spcPct val="115000"/>
                        </a:lnSpc>
                        <a:spcBef>
                          <a:spcPts val="0"/>
                        </a:spcBef>
                        <a:spcAft>
                          <a:spcPts val="0"/>
                        </a:spcAft>
                      </a:pPr>
                      <a:r>
                        <a:rPr lang="en-US" sz="2000" dirty="0"/>
                        <a:t>15</a:t>
                      </a:r>
                      <a:endParaRPr lang="en-US" sz="1800" dirty="0">
                        <a:latin typeface="Calibri"/>
                        <a:ea typeface="Calibri"/>
                        <a:cs typeface="Times New Roman"/>
                      </a:endParaRPr>
                    </a:p>
                  </a:txBody>
                  <a:tcPr marL="68580" marR="68580" marT="0" marB="0">
                    <a:solidFill>
                      <a:schemeClr val="tx2">
                        <a:lumMod val="40000"/>
                        <a:lumOff val="60000"/>
                      </a:schemeClr>
                    </a:solidFill>
                  </a:tcPr>
                </a:tc>
                <a:tc>
                  <a:txBody>
                    <a:bodyPr/>
                    <a:lstStyle/>
                    <a:p>
                      <a:pPr marL="0" marR="0" algn="r">
                        <a:lnSpc>
                          <a:spcPct val="115000"/>
                        </a:lnSpc>
                        <a:spcBef>
                          <a:spcPts val="0"/>
                        </a:spcBef>
                        <a:spcAft>
                          <a:spcPts val="0"/>
                        </a:spcAft>
                      </a:pPr>
                      <a:r>
                        <a:rPr lang="en-US" sz="2000" dirty="0"/>
                        <a:t>1</a:t>
                      </a:r>
                      <a:endParaRPr lang="en-US" sz="1800" dirty="0">
                        <a:latin typeface="Calibri"/>
                        <a:ea typeface="Calibri"/>
                        <a:cs typeface="Times New Roman"/>
                      </a:endParaRPr>
                    </a:p>
                  </a:txBody>
                  <a:tcPr marL="68580" marR="68580" marT="0" marB="0">
                    <a:solidFill>
                      <a:schemeClr val="tx2">
                        <a:lumMod val="40000"/>
                        <a:lumOff val="60000"/>
                      </a:schemeClr>
                    </a:solidFill>
                  </a:tcPr>
                </a:tc>
                <a:tc>
                  <a:txBody>
                    <a:bodyPr/>
                    <a:lstStyle/>
                    <a:p>
                      <a:pPr marL="0" marR="0" algn="r">
                        <a:lnSpc>
                          <a:spcPct val="115000"/>
                        </a:lnSpc>
                        <a:spcBef>
                          <a:spcPts val="0"/>
                        </a:spcBef>
                        <a:spcAft>
                          <a:spcPts val="0"/>
                        </a:spcAft>
                      </a:pPr>
                      <a:r>
                        <a:rPr lang="en-US" sz="2000" dirty="0"/>
                        <a:t>4</a:t>
                      </a:r>
                      <a:endParaRPr lang="en-US" sz="1800" dirty="0">
                        <a:latin typeface="Calibri"/>
                        <a:ea typeface="Calibri"/>
                        <a:cs typeface="Times New Roman"/>
                      </a:endParaRPr>
                    </a:p>
                  </a:txBody>
                  <a:tcPr marL="68580" marR="68580" marT="0" marB="0">
                    <a:solidFill>
                      <a:schemeClr val="tx2">
                        <a:lumMod val="40000"/>
                        <a:lumOff val="60000"/>
                      </a:schemeClr>
                    </a:solidFill>
                  </a:tcPr>
                </a:tc>
                <a:tc>
                  <a:txBody>
                    <a:bodyPr/>
                    <a:lstStyle/>
                    <a:p>
                      <a:pPr marL="0" marR="0" algn="r">
                        <a:lnSpc>
                          <a:spcPct val="115000"/>
                        </a:lnSpc>
                        <a:spcBef>
                          <a:spcPts val="0"/>
                        </a:spcBef>
                        <a:spcAft>
                          <a:spcPts val="0"/>
                        </a:spcAft>
                      </a:pPr>
                      <a:r>
                        <a:rPr lang="en-US" sz="2000" dirty="0"/>
                        <a:t>20</a:t>
                      </a:r>
                      <a:endParaRPr lang="en-US" sz="1800" dirty="0">
                        <a:latin typeface="Calibri"/>
                        <a:ea typeface="Calibri"/>
                        <a:cs typeface="Times New Roman"/>
                      </a:endParaRPr>
                    </a:p>
                  </a:txBody>
                  <a:tcPr marL="68580" marR="68580" marT="0" marB="0">
                    <a:solidFill>
                      <a:schemeClr val="tx2">
                        <a:lumMod val="40000"/>
                        <a:lumOff val="60000"/>
                      </a:schemeClr>
                    </a:solidFill>
                  </a:tcPr>
                </a:tc>
              </a:tr>
              <a:tr h="775275">
                <a:tc vMerge="1">
                  <a:txBody>
                    <a:bodyPr/>
                    <a:lstStyle/>
                    <a:p>
                      <a:endParaRPr lang="en-US"/>
                    </a:p>
                  </a:txBody>
                  <a:tcPr/>
                </a:tc>
                <a:tc>
                  <a:txBody>
                    <a:bodyPr/>
                    <a:lstStyle/>
                    <a:p>
                      <a:r>
                        <a:rPr lang="en-US" sz="2000"/>
                        <a:t>gloves &amp; apron</a:t>
                      </a:r>
                      <a:endParaRPr lang="en-US" sz="1800">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pPr>
                      <a:r>
                        <a:rPr lang="en-US" sz="2000"/>
                        <a:t>2</a:t>
                      </a:r>
                      <a:endParaRPr lang="en-US" sz="18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2000" dirty="0"/>
                        <a:t>1</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2000"/>
                        <a:t>3</a:t>
                      </a:r>
                      <a:endParaRPr lang="en-US" sz="18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2000"/>
                        <a:t>6</a:t>
                      </a:r>
                      <a:endParaRPr lang="en-US" sz="1800">
                        <a:latin typeface="Calibri"/>
                        <a:ea typeface="Calibri"/>
                        <a:cs typeface="Times New Roman"/>
                      </a:endParaRPr>
                    </a:p>
                  </a:txBody>
                  <a:tcPr marL="68580" marR="68580" marT="0" marB="0"/>
                </a:tc>
              </a:tr>
              <a:tr h="445783">
                <a:tc vMerge="1">
                  <a:txBody>
                    <a:bodyPr/>
                    <a:lstStyle/>
                    <a:p>
                      <a:endParaRPr lang="en-US"/>
                    </a:p>
                  </a:txBody>
                  <a:tcPr/>
                </a:tc>
                <a:tc>
                  <a:txBody>
                    <a:bodyPr/>
                    <a:lstStyle/>
                    <a:p>
                      <a:r>
                        <a:rPr lang="en-US" sz="2000"/>
                        <a:t>glove &amp; mask</a:t>
                      </a:r>
                      <a:endParaRPr lang="en-US" sz="1800">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pPr>
                      <a:r>
                        <a:rPr lang="en-US" sz="2000"/>
                        <a:t>4</a:t>
                      </a:r>
                      <a:endParaRPr lang="en-US" sz="18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2000"/>
                        <a:t>5</a:t>
                      </a:r>
                      <a:endParaRPr lang="en-US" sz="18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2000"/>
                        <a:t>2</a:t>
                      </a:r>
                      <a:endParaRPr lang="en-US" sz="18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2000"/>
                        <a:t>11</a:t>
                      </a:r>
                      <a:endParaRPr lang="en-US" sz="1800">
                        <a:latin typeface="Calibri"/>
                        <a:ea typeface="Calibri"/>
                        <a:cs typeface="Times New Roman"/>
                      </a:endParaRPr>
                    </a:p>
                  </a:txBody>
                  <a:tcPr marL="68580" marR="68580" marT="0" marB="0"/>
                </a:tc>
              </a:tr>
              <a:tr h="445783">
                <a:tc vMerge="1">
                  <a:txBody>
                    <a:bodyPr/>
                    <a:lstStyle/>
                    <a:p>
                      <a:endParaRPr lang="en-US"/>
                    </a:p>
                  </a:txBody>
                  <a:tcPr/>
                </a:tc>
                <a:tc>
                  <a:txBody>
                    <a:bodyPr/>
                    <a:lstStyle/>
                    <a:p>
                      <a:r>
                        <a:rPr lang="en-US" sz="2000"/>
                        <a:t>apron &amp; mask</a:t>
                      </a:r>
                      <a:endParaRPr lang="en-US" sz="1800">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pPr>
                      <a:r>
                        <a:rPr lang="en-US" sz="2000"/>
                        <a:t>0</a:t>
                      </a:r>
                      <a:endParaRPr lang="en-US" sz="18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2000"/>
                        <a:t>1</a:t>
                      </a:r>
                      <a:endParaRPr lang="en-US" sz="18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2000"/>
                        <a:t>0</a:t>
                      </a:r>
                      <a:endParaRPr lang="en-US" sz="18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2000"/>
                        <a:t>1</a:t>
                      </a:r>
                      <a:endParaRPr lang="en-US" sz="1800">
                        <a:latin typeface="Calibri"/>
                        <a:ea typeface="Calibri"/>
                        <a:cs typeface="Times New Roman"/>
                      </a:endParaRPr>
                    </a:p>
                  </a:txBody>
                  <a:tcPr marL="68580" marR="68580" marT="0" marB="0"/>
                </a:tc>
              </a:tr>
              <a:tr h="445783">
                <a:tc vMerge="1">
                  <a:txBody>
                    <a:bodyPr/>
                    <a:lstStyle/>
                    <a:p>
                      <a:endParaRPr lang="en-US"/>
                    </a:p>
                  </a:txBody>
                  <a:tcPr/>
                </a:tc>
                <a:tc>
                  <a:txBody>
                    <a:bodyPr/>
                    <a:lstStyle/>
                    <a:p>
                      <a:r>
                        <a:rPr lang="en-US" sz="2000"/>
                        <a:t>none</a:t>
                      </a:r>
                      <a:endParaRPr lang="en-US" sz="1800">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pPr>
                      <a:r>
                        <a:rPr lang="en-US" sz="2000" dirty="0"/>
                        <a:t>0</a:t>
                      </a:r>
                      <a:endParaRPr lang="en-US" sz="1800" dirty="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2000"/>
                        <a:t>3</a:t>
                      </a:r>
                      <a:endParaRPr lang="en-US" sz="18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2000"/>
                        <a:t>0</a:t>
                      </a:r>
                      <a:endParaRPr lang="en-US" sz="18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2000"/>
                        <a:t>3</a:t>
                      </a:r>
                      <a:endParaRPr lang="en-US" sz="1800">
                        <a:latin typeface="Calibri"/>
                        <a:ea typeface="Calibri"/>
                        <a:cs typeface="Times New Roman"/>
                      </a:endParaRPr>
                    </a:p>
                  </a:txBody>
                  <a:tcPr marL="68580" marR="68580" marT="0" marB="0"/>
                </a:tc>
              </a:tr>
              <a:tr h="445783">
                <a:tc gridSpan="2">
                  <a:txBody>
                    <a:bodyPr/>
                    <a:lstStyle/>
                    <a:p>
                      <a:pPr marL="0" marR="0">
                        <a:lnSpc>
                          <a:spcPct val="115000"/>
                        </a:lnSpc>
                        <a:spcBef>
                          <a:spcPts val="0"/>
                        </a:spcBef>
                        <a:spcAft>
                          <a:spcPts val="0"/>
                        </a:spcAft>
                      </a:pPr>
                      <a:r>
                        <a:rPr lang="en-US" sz="2000"/>
                        <a:t>Total</a:t>
                      </a:r>
                      <a:endParaRPr lang="en-US" sz="1800">
                        <a:latin typeface="Calibri"/>
                        <a:ea typeface="Calibri"/>
                        <a:cs typeface="Times New Roman"/>
                      </a:endParaRPr>
                    </a:p>
                  </a:txBody>
                  <a:tcPr marL="68580" marR="68580" marT="0" marB="0"/>
                </a:tc>
                <a:tc hMerge="1">
                  <a:txBody>
                    <a:bodyPr/>
                    <a:lstStyle/>
                    <a:p>
                      <a:endParaRPr lang="en-US"/>
                    </a:p>
                  </a:txBody>
                  <a:tcPr/>
                </a:tc>
                <a:tc>
                  <a:txBody>
                    <a:bodyPr/>
                    <a:lstStyle/>
                    <a:p>
                      <a:pPr marL="0" marR="0" algn="r">
                        <a:lnSpc>
                          <a:spcPct val="115000"/>
                        </a:lnSpc>
                        <a:spcBef>
                          <a:spcPts val="0"/>
                        </a:spcBef>
                        <a:spcAft>
                          <a:spcPts val="0"/>
                        </a:spcAft>
                      </a:pPr>
                      <a:r>
                        <a:rPr lang="en-US" sz="2000"/>
                        <a:t>33</a:t>
                      </a:r>
                      <a:endParaRPr lang="en-US" sz="18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2000"/>
                        <a:t>31</a:t>
                      </a:r>
                      <a:endParaRPr lang="en-US" sz="18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2000"/>
                        <a:t>30</a:t>
                      </a:r>
                      <a:endParaRPr lang="en-US" sz="18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2000" dirty="0"/>
                        <a:t>94</a:t>
                      </a:r>
                      <a:endParaRPr lang="en-US" sz="18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143000" y="381000"/>
            <a:ext cx="7086600" cy="461665"/>
          </a:xfrm>
          <a:prstGeom prst="rect">
            <a:avLst/>
          </a:prstGeom>
        </p:spPr>
        <p:txBody>
          <a:bodyPr wrap="square">
            <a:spAutoFit/>
          </a:bodyPr>
          <a:lstStyle/>
          <a:p>
            <a:pPr algn="ctr"/>
            <a:r>
              <a:rPr lang="en-US" sz="2400" dirty="0" smtClean="0"/>
              <a:t>Vaccinated against * Designation </a:t>
            </a:r>
            <a:endParaRPr lang="en-US" sz="2400" dirty="0"/>
          </a:p>
        </p:txBody>
      </p:sp>
      <p:graphicFrame>
        <p:nvGraphicFramePr>
          <p:cNvPr id="4" name="Table 3"/>
          <p:cNvGraphicFramePr>
            <a:graphicFrameLocks noGrp="1"/>
          </p:cNvGraphicFramePr>
          <p:nvPr/>
        </p:nvGraphicFramePr>
        <p:xfrm>
          <a:off x="533400" y="1066802"/>
          <a:ext cx="8229600" cy="5410199"/>
        </p:xfrm>
        <a:graphic>
          <a:graphicData uri="http://schemas.openxmlformats.org/drawingml/2006/table">
            <a:tbl>
              <a:tblPr>
                <a:tableStyleId>{08FB837D-C827-4EFA-A057-4D05807E0F7C}</a:tableStyleId>
              </a:tblPr>
              <a:tblGrid>
                <a:gridCol w="1445613"/>
                <a:gridCol w="1445613"/>
                <a:gridCol w="1275541"/>
                <a:gridCol w="1393646"/>
                <a:gridCol w="1393646"/>
                <a:gridCol w="1275541"/>
              </a:tblGrid>
              <a:tr h="601133">
                <a:tc rowSpan="2" gridSpan="2">
                  <a:txBody>
                    <a:bodyPr/>
                    <a:lstStyle/>
                    <a:p>
                      <a:pPr marL="0" marR="0">
                        <a:lnSpc>
                          <a:spcPct val="115000"/>
                        </a:lnSpc>
                        <a:spcBef>
                          <a:spcPts val="0"/>
                        </a:spcBef>
                        <a:spcAft>
                          <a:spcPts val="0"/>
                        </a:spcAft>
                      </a:pPr>
                      <a:endParaRPr lang="en-US" sz="2000" dirty="0">
                        <a:solidFill>
                          <a:srgbClr val="000000"/>
                        </a:solidFill>
                        <a:latin typeface="Times New Roman"/>
                        <a:ea typeface="Calibri"/>
                        <a:cs typeface="Times New Roman"/>
                      </a:endParaRPr>
                    </a:p>
                  </a:txBody>
                  <a:tcPr marL="68580" marR="68580" marT="0" marB="0"/>
                </a:tc>
                <a:tc rowSpan="2" hMerge="1">
                  <a:txBody>
                    <a:bodyPr/>
                    <a:lstStyle/>
                    <a:p>
                      <a:endParaRPr lang="en-US"/>
                    </a:p>
                  </a:txBody>
                  <a:tcPr/>
                </a:tc>
                <a:tc gridSpan="3">
                  <a:txBody>
                    <a:bodyPr/>
                    <a:lstStyle/>
                    <a:p>
                      <a:pPr marL="0" marR="0" algn="ctr">
                        <a:lnSpc>
                          <a:spcPct val="115000"/>
                        </a:lnSpc>
                        <a:spcBef>
                          <a:spcPts val="0"/>
                        </a:spcBef>
                        <a:spcAft>
                          <a:spcPts val="0"/>
                        </a:spcAft>
                      </a:pPr>
                      <a:r>
                        <a:rPr lang="en-US" sz="2000"/>
                        <a:t>Designation</a:t>
                      </a:r>
                      <a:endParaRPr lang="en-US" sz="1800">
                        <a:latin typeface="Calibri"/>
                        <a:ea typeface="Calibri"/>
                        <a:cs typeface="Times New Roman"/>
                      </a:endParaRPr>
                    </a:p>
                  </a:txBody>
                  <a:tcPr marL="68580" marR="68580" marT="0" marB="0"/>
                </a:tc>
                <a:tc hMerge="1">
                  <a:txBody>
                    <a:bodyPr/>
                    <a:lstStyle/>
                    <a:p>
                      <a:endParaRPr lang="en-US"/>
                    </a:p>
                  </a:txBody>
                  <a:tcPr/>
                </a:tc>
                <a:tc hMerge="1">
                  <a:txBody>
                    <a:bodyPr/>
                    <a:lstStyle/>
                    <a:p>
                      <a:endParaRPr lang="en-US"/>
                    </a:p>
                  </a:txBody>
                  <a:tcPr/>
                </a:tc>
                <a:tc rowSpan="2">
                  <a:txBody>
                    <a:bodyPr/>
                    <a:lstStyle/>
                    <a:p>
                      <a:pPr marL="0" marR="0" algn="ctr">
                        <a:lnSpc>
                          <a:spcPct val="115000"/>
                        </a:lnSpc>
                        <a:spcBef>
                          <a:spcPts val="0"/>
                        </a:spcBef>
                        <a:spcAft>
                          <a:spcPts val="0"/>
                        </a:spcAft>
                      </a:pPr>
                      <a:r>
                        <a:rPr lang="en-US" sz="2000"/>
                        <a:t>Total</a:t>
                      </a:r>
                      <a:endParaRPr lang="en-US" sz="1800">
                        <a:latin typeface="Calibri"/>
                        <a:ea typeface="Calibri"/>
                        <a:cs typeface="Times New Roman"/>
                      </a:endParaRPr>
                    </a:p>
                  </a:txBody>
                  <a:tcPr marL="68580" marR="68580" marT="0" marB="0"/>
                </a:tc>
              </a:tr>
              <a:tr h="1202267">
                <a:tc gridSpan="2" vMerge="1">
                  <a:txBody>
                    <a:bodyPr/>
                    <a:lstStyle/>
                    <a:p>
                      <a:endParaRPr lang="en-US"/>
                    </a:p>
                  </a:txBody>
                  <a:tcPr/>
                </a:tc>
                <a:tc hMerge="1" vMerge="1">
                  <a:txBody>
                    <a:bodyPr/>
                    <a:lstStyle/>
                    <a:p>
                      <a:endParaRPr lang="en-US"/>
                    </a:p>
                  </a:txBody>
                  <a:tcPr/>
                </a:tc>
                <a:tc>
                  <a:txBody>
                    <a:bodyPr/>
                    <a:lstStyle/>
                    <a:p>
                      <a:r>
                        <a:rPr lang="en-US" sz="2000"/>
                        <a:t>Doctor</a:t>
                      </a:r>
                      <a:endParaRPr lang="en-US" sz="1800">
                        <a:latin typeface="Calibri"/>
                        <a:ea typeface="Times New Roman"/>
                        <a:cs typeface="Times New Roman"/>
                      </a:endParaRPr>
                    </a:p>
                  </a:txBody>
                  <a:tcPr marL="68580" marR="68580" marT="0" marB="0"/>
                </a:tc>
                <a:tc>
                  <a:txBody>
                    <a:bodyPr/>
                    <a:lstStyle/>
                    <a:p>
                      <a:pPr marL="0" marR="0" algn="ctr">
                        <a:lnSpc>
                          <a:spcPct val="115000"/>
                        </a:lnSpc>
                        <a:spcBef>
                          <a:spcPts val="0"/>
                        </a:spcBef>
                        <a:spcAft>
                          <a:spcPts val="0"/>
                        </a:spcAft>
                      </a:pPr>
                      <a:r>
                        <a:rPr lang="en-US" sz="2000"/>
                        <a:t>Nurse</a:t>
                      </a:r>
                      <a:endParaRPr lang="en-US" sz="1800">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2000"/>
                        <a:t>Paramedic</a:t>
                      </a:r>
                      <a:endParaRPr lang="en-US" sz="1800">
                        <a:latin typeface="Calibri"/>
                        <a:ea typeface="Calibri"/>
                        <a:cs typeface="Times New Roman"/>
                      </a:endParaRPr>
                    </a:p>
                  </a:txBody>
                  <a:tcPr marL="68580" marR="68580" marT="0" marB="0"/>
                </a:tc>
                <a:tc vMerge="1">
                  <a:txBody>
                    <a:bodyPr/>
                    <a:lstStyle/>
                    <a:p>
                      <a:endParaRPr lang="en-US"/>
                    </a:p>
                  </a:txBody>
                  <a:tcPr/>
                </a:tc>
              </a:tr>
              <a:tr h="1202267">
                <a:tc rowSpan="4">
                  <a:txBody>
                    <a:bodyPr/>
                    <a:lstStyle/>
                    <a:p>
                      <a:r>
                        <a:rPr lang="en-US" sz="2000" dirty="0"/>
                        <a:t>V</a:t>
                      </a:r>
                      <a:r>
                        <a:rPr lang="en-US" sz="2000" dirty="0" smtClean="0"/>
                        <a:t>accinated </a:t>
                      </a:r>
                      <a:r>
                        <a:rPr lang="en-US" sz="2000" dirty="0"/>
                        <a:t>against</a:t>
                      </a:r>
                      <a:endParaRPr lang="en-US" sz="1800" dirty="0">
                        <a:latin typeface="Calibri"/>
                        <a:ea typeface="Times New Roman"/>
                        <a:cs typeface="Times New Roman"/>
                      </a:endParaRPr>
                    </a:p>
                  </a:txBody>
                  <a:tcPr marL="68580" marR="68580" marT="0" marB="0"/>
                </a:tc>
                <a:tc>
                  <a:txBody>
                    <a:bodyPr/>
                    <a:lstStyle/>
                    <a:p>
                      <a:pPr marL="0" marR="0">
                        <a:lnSpc>
                          <a:spcPct val="115000"/>
                        </a:lnSpc>
                        <a:spcBef>
                          <a:spcPts val="0"/>
                        </a:spcBef>
                        <a:spcAft>
                          <a:spcPts val="0"/>
                        </a:spcAft>
                      </a:pPr>
                      <a:r>
                        <a:rPr lang="en-US" sz="2000"/>
                        <a:t>Hepatitis-B</a:t>
                      </a:r>
                      <a:endParaRPr lang="en-US" sz="18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2000"/>
                        <a:t>2</a:t>
                      </a:r>
                      <a:endParaRPr lang="en-US" sz="18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2000"/>
                        <a:t>11</a:t>
                      </a:r>
                      <a:endParaRPr lang="en-US" sz="18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2000"/>
                        <a:t>8</a:t>
                      </a:r>
                      <a:endParaRPr lang="en-US" sz="18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2000"/>
                        <a:t>21</a:t>
                      </a:r>
                      <a:endParaRPr lang="en-US" sz="1800">
                        <a:latin typeface="Calibri"/>
                        <a:ea typeface="Calibri"/>
                        <a:cs typeface="Times New Roman"/>
                      </a:endParaRPr>
                    </a:p>
                  </a:txBody>
                  <a:tcPr marL="68580" marR="68580" marT="0" marB="0"/>
                </a:tc>
              </a:tr>
              <a:tr h="601133">
                <a:tc vMerge="1">
                  <a:txBody>
                    <a:bodyPr/>
                    <a:lstStyle/>
                    <a:p>
                      <a:endParaRPr lang="en-US"/>
                    </a:p>
                  </a:txBody>
                  <a:tcPr/>
                </a:tc>
                <a:tc>
                  <a:txBody>
                    <a:bodyPr/>
                    <a:lstStyle/>
                    <a:p>
                      <a:r>
                        <a:rPr lang="en-US" sz="2000"/>
                        <a:t>Tetanus</a:t>
                      </a:r>
                      <a:endParaRPr lang="en-US" sz="1800">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pPr>
                      <a:r>
                        <a:rPr lang="en-US" sz="2000"/>
                        <a:t>0</a:t>
                      </a:r>
                      <a:endParaRPr lang="en-US" sz="18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2000"/>
                        <a:t>2</a:t>
                      </a:r>
                      <a:endParaRPr lang="en-US" sz="18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2000"/>
                        <a:t>0</a:t>
                      </a:r>
                      <a:endParaRPr lang="en-US" sz="18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2000"/>
                        <a:t>2</a:t>
                      </a:r>
                      <a:endParaRPr lang="en-US" sz="1800">
                        <a:latin typeface="Calibri"/>
                        <a:ea typeface="Calibri"/>
                        <a:cs typeface="Times New Roman"/>
                      </a:endParaRPr>
                    </a:p>
                  </a:txBody>
                  <a:tcPr marL="68580" marR="68580" marT="0" marB="0"/>
                </a:tc>
              </a:tr>
              <a:tr h="601133">
                <a:tc vMerge="1">
                  <a:txBody>
                    <a:bodyPr/>
                    <a:lstStyle/>
                    <a:p>
                      <a:endParaRPr lang="en-US"/>
                    </a:p>
                  </a:txBody>
                  <a:tcPr/>
                </a:tc>
                <a:tc>
                  <a:txBody>
                    <a:bodyPr/>
                    <a:lstStyle/>
                    <a:p>
                      <a:r>
                        <a:rPr lang="en-US" sz="2000" dirty="0"/>
                        <a:t>Both</a:t>
                      </a:r>
                      <a:endParaRPr lang="en-US" sz="1800" dirty="0">
                        <a:latin typeface="Calibri"/>
                        <a:ea typeface="Times New Roman"/>
                        <a:cs typeface="Times New Roman"/>
                      </a:endParaRPr>
                    </a:p>
                  </a:txBody>
                  <a:tcPr marL="68580" marR="68580" marT="0" marB="0">
                    <a:solidFill>
                      <a:schemeClr val="tx2">
                        <a:lumMod val="40000"/>
                        <a:lumOff val="60000"/>
                      </a:schemeClr>
                    </a:solidFill>
                  </a:tcPr>
                </a:tc>
                <a:tc>
                  <a:txBody>
                    <a:bodyPr/>
                    <a:lstStyle/>
                    <a:p>
                      <a:pPr marL="0" marR="0" algn="r">
                        <a:lnSpc>
                          <a:spcPct val="115000"/>
                        </a:lnSpc>
                        <a:spcBef>
                          <a:spcPts val="0"/>
                        </a:spcBef>
                        <a:spcAft>
                          <a:spcPts val="0"/>
                        </a:spcAft>
                      </a:pPr>
                      <a:r>
                        <a:rPr lang="en-US" sz="2000" dirty="0"/>
                        <a:t>31</a:t>
                      </a:r>
                      <a:endParaRPr lang="en-US" sz="1800" dirty="0">
                        <a:latin typeface="Calibri"/>
                        <a:ea typeface="Calibri"/>
                        <a:cs typeface="Times New Roman"/>
                      </a:endParaRPr>
                    </a:p>
                  </a:txBody>
                  <a:tcPr marL="68580" marR="68580" marT="0" marB="0">
                    <a:solidFill>
                      <a:schemeClr val="tx2">
                        <a:lumMod val="40000"/>
                        <a:lumOff val="60000"/>
                      </a:schemeClr>
                    </a:solidFill>
                  </a:tcPr>
                </a:tc>
                <a:tc>
                  <a:txBody>
                    <a:bodyPr/>
                    <a:lstStyle/>
                    <a:p>
                      <a:pPr marL="0" marR="0" algn="r">
                        <a:lnSpc>
                          <a:spcPct val="115000"/>
                        </a:lnSpc>
                        <a:spcBef>
                          <a:spcPts val="0"/>
                        </a:spcBef>
                        <a:spcAft>
                          <a:spcPts val="0"/>
                        </a:spcAft>
                      </a:pPr>
                      <a:r>
                        <a:rPr lang="en-US" sz="2000" dirty="0"/>
                        <a:t>17</a:t>
                      </a:r>
                      <a:endParaRPr lang="en-US" sz="1800" dirty="0">
                        <a:latin typeface="Calibri"/>
                        <a:ea typeface="Calibri"/>
                        <a:cs typeface="Times New Roman"/>
                      </a:endParaRPr>
                    </a:p>
                  </a:txBody>
                  <a:tcPr marL="68580" marR="68580" marT="0" marB="0">
                    <a:solidFill>
                      <a:schemeClr val="tx2">
                        <a:lumMod val="40000"/>
                        <a:lumOff val="60000"/>
                      </a:schemeClr>
                    </a:solidFill>
                  </a:tcPr>
                </a:tc>
                <a:tc>
                  <a:txBody>
                    <a:bodyPr/>
                    <a:lstStyle/>
                    <a:p>
                      <a:pPr marL="0" marR="0" algn="r">
                        <a:lnSpc>
                          <a:spcPct val="115000"/>
                        </a:lnSpc>
                        <a:spcBef>
                          <a:spcPts val="0"/>
                        </a:spcBef>
                        <a:spcAft>
                          <a:spcPts val="0"/>
                        </a:spcAft>
                      </a:pPr>
                      <a:r>
                        <a:rPr lang="en-US" sz="2000" dirty="0"/>
                        <a:t>20</a:t>
                      </a:r>
                      <a:endParaRPr lang="en-US" sz="1800" dirty="0">
                        <a:latin typeface="Calibri"/>
                        <a:ea typeface="Calibri"/>
                        <a:cs typeface="Times New Roman"/>
                      </a:endParaRPr>
                    </a:p>
                  </a:txBody>
                  <a:tcPr marL="68580" marR="68580" marT="0" marB="0">
                    <a:solidFill>
                      <a:schemeClr val="tx2">
                        <a:lumMod val="40000"/>
                        <a:lumOff val="60000"/>
                      </a:schemeClr>
                    </a:solidFill>
                  </a:tcPr>
                </a:tc>
                <a:tc>
                  <a:txBody>
                    <a:bodyPr/>
                    <a:lstStyle/>
                    <a:p>
                      <a:pPr marL="0" marR="0" algn="r">
                        <a:lnSpc>
                          <a:spcPct val="115000"/>
                        </a:lnSpc>
                        <a:spcBef>
                          <a:spcPts val="0"/>
                        </a:spcBef>
                        <a:spcAft>
                          <a:spcPts val="0"/>
                        </a:spcAft>
                      </a:pPr>
                      <a:r>
                        <a:rPr lang="en-US" sz="2000" dirty="0"/>
                        <a:t>68</a:t>
                      </a:r>
                      <a:endParaRPr lang="en-US" sz="1800" dirty="0">
                        <a:latin typeface="Calibri"/>
                        <a:ea typeface="Calibri"/>
                        <a:cs typeface="Times New Roman"/>
                      </a:endParaRPr>
                    </a:p>
                  </a:txBody>
                  <a:tcPr marL="68580" marR="68580" marT="0" marB="0">
                    <a:solidFill>
                      <a:schemeClr val="tx2">
                        <a:lumMod val="40000"/>
                        <a:lumOff val="60000"/>
                      </a:schemeClr>
                    </a:solidFill>
                  </a:tcPr>
                </a:tc>
              </a:tr>
              <a:tr h="601133">
                <a:tc vMerge="1">
                  <a:txBody>
                    <a:bodyPr/>
                    <a:lstStyle/>
                    <a:p>
                      <a:endParaRPr lang="en-US"/>
                    </a:p>
                  </a:txBody>
                  <a:tcPr/>
                </a:tc>
                <a:tc>
                  <a:txBody>
                    <a:bodyPr/>
                    <a:lstStyle/>
                    <a:p>
                      <a:r>
                        <a:rPr lang="en-US" sz="2000"/>
                        <a:t>None</a:t>
                      </a:r>
                      <a:endParaRPr lang="en-US" sz="1800">
                        <a:latin typeface="Calibri"/>
                        <a:ea typeface="Times New Roman"/>
                        <a:cs typeface="Times New Roman"/>
                      </a:endParaRPr>
                    </a:p>
                  </a:txBody>
                  <a:tcPr marL="68580" marR="68580" marT="0" marB="0"/>
                </a:tc>
                <a:tc>
                  <a:txBody>
                    <a:bodyPr/>
                    <a:lstStyle/>
                    <a:p>
                      <a:pPr marL="0" marR="0" algn="r">
                        <a:lnSpc>
                          <a:spcPct val="115000"/>
                        </a:lnSpc>
                        <a:spcBef>
                          <a:spcPts val="0"/>
                        </a:spcBef>
                        <a:spcAft>
                          <a:spcPts val="0"/>
                        </a:spcAft>
                      </a:pPr>
                      <a:r>
                        <a:rPr lang="en-US" sz="2000"/>
                        <a:t>0</a:t>
                      </a:r>
                      <a:endParaRPr lang="en-US" sz="18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2000"/>
                        <a:t>1</a:t>
                      </a:r>
                      <a:endParaRPr lang="en-US" sz="18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2000"/>
                        <a:t>2</a:t>
                      </a:r>
                      <a:endParaRPr lang="en-US" sz="18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2000"/>
                        <a:t>3</a:t>
                      </a:r>
                      <a:endParaRPr lang="en-US" sz="1800">
                        <a:latin typeface="Calibri"/>
                        <a:ea typeface="Calibri"/>
                        <a:cs typeface="Times New Roman"/>
                      </a:endParaRPr>
                    </a:p>
                  </a:txBody>
                  <a:tcPr marL="68580" marR="68580" marT="0" marB="0"/>
                </a:tc>
              </a:tr>
              <a:tr h="601133">
                <a:tc gridSpan="2">
                  <a:txBody>
                    <a:bodyPr/>
                    <a:lstStyle/>
                    <a:p>
                      <a:pPr marL="0" marR="0">
                        <a:lnSpc>
                          <a:spcPct val="115000"/>
                        </a:lnSpc>
                        <a:spcBef>
                          <a:spcPts val="0"/>
                        </a:spcBef>
                        <a:spcAft>
                          <a:spcPts val="0"/>
                        </a:spcAft>
                      </a:pPr>
                      <a:r>
                        <a:rPr lang="en-US" sz="2000"/>
                        <a:t>Total</a:t>
                      </a:r>
                      <a:endParaRPr lang="en-US" sz="1800">
                        <a:latin typeface="Calibri"/>
                        <a:ea typeface="Calibri"/>
                        <a:cs typeface="Times New Roman"/>
                      </a:endParaRPr>
                    </a:p>
                  </a:txBody>
                  <a:tcPr marL="68580" marR="68580" marT="0" marB="0"/>
                </a:tc>
                <a:tc hMerge="1">
                  <a:txBody>
                    <a:bodyPr/>
                    <a:lstStyle/>
                    <a:p>
                      <a:endParaRPr lang="en-US"/>
                    </a:p>
                  </a:txBody>
                  <a:tcPr/>
                </a:tc>
                <a:tc>
                  <a:txBody>
                    <a:bodyPr/>
                    <a:lstStyle/>
                    <a:p>
                      <a:pPr marL="0" marR="0" algn="r">
                        <a:lnSpc>
                          <a:spcPct val="115000"/>
                        </a:lnSpc>
                        <a:spcBef>
                          <a:spcPts val="0"/>
                        </a:spcBef>
                        <a:spcAft>
                          <a:spcPts val="0"/>
                        </a:spcAft>
                      </a:pPr>
                      <a:r>
                        <a:rPr lang="en-US" sz="2000"/>
                        <a:t>33</a:t>
                      </a:r>
                      <a:endParaRPr lang="en-US" sz="18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2000"/>
                        <a:t>31</a:t>
                      </a:r>
                      <a:endParaRPr lang="en-US" sz="18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2000"/>
                        <a:t>30</a:t>
                      </a:r>
                      <a:endParaRPr lang="en-US" sz="1800">
                        <a:latin typeface="Calibri"/>
                        <a:ea typeface="Calibri"/>
                        <a:cs typeface="Times New Roman"/>
                      </a:endParaRPr>
                    </a:p>
                  </a:txBody>
                  <a:tcPr marL="68580" marR="68580" marT="0" marB="0"/>
                </a:tc>
                <a:tc>
                  <a:txBody>
                    <a:bodyPr/>
                    <a:lstStyle/>
                    <a:p>
                      <a:pPr marL="0" marR="0" algn="r">
                        <a:lnSpc>
                          <a:spcPct val="115000"/>
                        </a:lnSpc>
                        <a:spcBef>
                          <a:spcPts val="0"/>
                        </a:spcBef>
                        <a:spcAft>
                          <a:spcPts val="0"/>
                        </a:spcAft>
                      </a:pPr>
                      <a:r>
                        <a:rPr lang="en-US" sz="2000" dirty="0"/>
                        <a:t>94</a:t>
                      </a:r>
                      <a:endParaRPr lang="en-US" sz="1800" dirty="0">
                        <a:latin typeface="Calibri"/>
                        <a:ea typeface="Calibri"/>
                        <a:cs typeface="Times New Roman"/>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About the organization</a:t>
            </a:r>
            <a:endParaRPr lang="en-US" dirty="0"/>
          </a:p>
        </p:txBody>
      </p:sp>
      <p:sp>
        <p:nvSpPr>
          <p:cNvPr id="3" name="Content Placeholder 2"/>
          <p:cNvSpPr>
            <a:spLocks noGrp="1"/>
          </p:cNvSpPr>
          <p:nvPr>
            <p:ph idx="1"/>
          </p:nvPr>
        </p:nvSpPr>
        <p:spPr>
          <a:xfrm>
            <a:off x="152400" y="1295400"/>
            <a:ext cx="8839200" cy="5029200"/>
          </a:xfrm>
        </p:spPr>
        <p:txBody>
          <a:bodyPr/>
          <a:lstStyle/>
          <a:p>
            <a:r>
              <a:rPr lang="en-US" dirty="0" smtClean="0"/>
              <a:t>Started </a:t>
            </a:r>
            <a:r>
              <a:rPr lang="en-US" dirty="0"/>
              <a:t>in august 1999 </a:t>
            </a:r>
            <a:endParaRPr lang="en-US" dirty="0" smtClean="0"/>
          </a:p>
          <a:p>
            <a:endParaRPr lang="en-US" dirty="0" smtClean="0"/>
          </a:p>
          <a:p>
            <a:r>
              <a:rPr lang="en-US" dirty="0" smtClean="0"/>
              <a:t>500 </a:t>
            </a:r>
            <a:r>
              <a:rPr lang="en-US" dirty="0"/>
              <a:t>bedded multi-disciplinary multi specialty general </a:t>
            </a:r>
            <a:r>
              <a:rPr lang="en-US" dirty="0" smtClean="0"/>
              <a:t>hospital</a:t>
            </a:r>
          </a:p>
          <a:p>
            <a:endParaRPr lang="en-US" dirty="0" smtClean="0"/>
          </a:p>
          <a:p>
            <a:r>
              <a:rPr lang="en-US" dirty="0" smtClean="0"/>
              <a:t>Located </a:t>
            </a:r>
            <a:r>
              <a:rPr lang="en-US" dirty="0"/>
              <a:t>on 29.4 acres of </a:t>
            </a:r>
            <a:r>
              <a:rPr lang="en-US" dirty="0" smtClean="0"/>
              <a:t>land</a:t>
            </a:r>
          </a:p>
          <a:p>
            <a:endParaRPr lang="en-US" dirty="0" smtClean="0"/>
          </a:p>
          <a:p>
            <a:r>
              <a:rPr lang="en-US" dirty="0" smtClean="0"/>
              <a:t>Cater to more than 20 </a:t>
            </a:r>
            <a:r>
              <a:rPr lang="en-US" dirty="0" err="1" smtClean="0"/>
              <a:t>lac</a:t>
            </a:r>
            <a:r>
              <a:rPr lang="en-US" dirty="0" smtClean="0"/>
              <a:t> of population </a:t>
            </a:r>
          </a:p>
          <a:p>
            <a:endParaRPr lang="en-US" dirty="0" smtClean="0"/>
          </a:p>
          <a:p>
            <a:r>
              <a:rPr lang="en-US" dirty="0" smtClean="0"/>
              <a:t>Provides </a:t>
            </a:r>
            <a:r>
              <a:rPr lang="en-US" dirty="0"/>
              <a:t>free medical care to all patients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smtClean="0"/>
              <a:t>Assessment of Attitude</a:t>
            </a:r>
            <a:endParaRPr lang="en-US" dirty="0"/>
          </a:p>
        </p:txBody>
      </p:sp>
      <p:graphicFrame>
        <p:nvGraphicFramePr>
          <p:cNvPr id="3" name="Chart 2"/>
          <p:cNvGraphicFramePr/>
          <p:nvPr/>
        </p:nvGraphicFramePr>
        <p:xfrm>
          <a:off x="381000" y="1143000"/>
          <a:ext cx="4114800" cy="518159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p:nvPr/>
        </p:nvGraphicFramePr>
        <p:xfrm>
          <a:off x="4953000" y="1295400"/>
          <a:ext cx="3886200" cy="5105399"/>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6" grpId="0">
        <p:bldAsOne/>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838200"/>
            <a:ext cx="3736920" cy="369332"/>
          </a:xfrm>
          <a:prstGeom prst="rect">
            <a:avLst/>
          </a:prstGeom>
        </p:spPr>
        <p:txBody>
          <a:bodyPr wrap="none">
            <a:spAutoFit/>
          </a:bodyPr>
          <a:lstStyle/>
          <a:p>
            <a:r>
              <a:rPr lang="en-GB" dirty="0" smtClean="0"/>
              <a:t>Attitude towards incident reporting </a:t>
            </a:r>
            <a:endParaRPr lang="en-US" dirty="0"/>
          </a:p>
        </p:txBody>
      </p:sp>
      <p:graphicFrame>
        <p:nvGraphicFramePr>
          <p:cNvPr id="4" name="Table 3"/>
          <p:cNvGraphicFramePr>
            <a:graphicFrameLocks noGrp="1"/>
          </p:cNvGraphicFramePr>
          <p:nvPr/>
        </p:nvGraphicFramePr>
        <p:xfrm>
          <a:off x="609599" y="1524001"/>
          <a:ext cx="7620000" cy="4495798"/>
        </p:xfrm>
        <a:graphic>
          <a:graphicData uri="http://schemas.openxmlformats.org/drawingml/2006/table">
            <a:tbl>
              <a:tblPr/>
              <a:tblGrid>
                <a:gridCol w="2282813"/>
                <a:gridCol w="909587"/>
                <a:gridCol w="909587"/>
                <a:gridCol w="909587"/>
                <a:gridCol w="909587"/>
                <a:gridCol w="909587"/>
                <a:gridCol w="789252"/>
              </a:tblGrid>
              <a:tr h="548130">
                <a:tc rowSpan="3">
                  <a:txBody>
                    <a:bodyPr/>
                    <a:lstStyle/>
                    <a:p>
                      <a:pPr marL="0" marR="0">
                        <a:lnSpc>
                          <a:spcPct val="115000"/>
                        </a:lnSpc>
                        <a:spcBef>
                          <a:spcPts val="0"/>
                        </a:spcBef>
                        <a:spcAft>
                          <a:spcPts val="0"/>
                        </a:spcAft>
                      </a:pPr>
                      <a:endParaRPr lang="en-US" sz="1600" dirty="0">
                        <a:latin typeface="Calibri"/>
                        <a:ea typeface="Calibri"/>
                        <a:cs typeface="Times New Roman"/>
                      </a:endParaRPr>
                    </a:p>
                  </a:txBody>
                  <a:tcPr marL="68580" marR="68580" marT="0" marB="0">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gridSpan="6">
                  <a:txBody>
                    <a:bodyPr/>
                    <a:lstStyle/>
                    <a:p>
                      <a:pPr marL="0" marR="0" algn="ctr">
                        <a:lnSpc>
                          <a:spcPct val="115000"/>
                        </a:lnSpc>
                        <a:spcBef>
                          <a:spcPts val="0"/>
                        </a:spcBef>
                        <a:spcAft>
                          <a:spcPts val="0"/>
                        </a:spcAft>
                      </a:pPr>
                      <a:r>
                        <a:rPr lang="en-US" sz="1800" b="1">
                          <a:solidFill>
                            <a:srgbClr val="000000"/>
                          </a:solidFill>
                          <a:latin typeface="Times New Roman"/>
                          <a:ea typeface="Times New Roman"/>
                          <a:cs typeface="Times New Roman"/>
                        </a:rPr>
                        <a:t>Designation</a:t>
                      </a:r>
                      <a:endParaRPr lang="en-US" sz="1600">
                        <a:latin typeface="Calibri"/>
                        <a:ea typeface="Calibri"/>
                        <a:cs typeface="Times New Roman"/>
                      </a:endParaRPr>
                    </a:p>
                  </a:txBody>
                  <a:tcPr marL="68580" marR="68580" marT="0" marB="0">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28575" cap="flat" cmpd="sng" algn="ctr">
                      <a:solidFill>
                        <a:srgbClr val="8064A2"/>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48130">
                <a:tc vMerge="1">
                  <a:txBody>
                    <a:bodyPr/>
                    <a:lstStyle/>
                    <a:p>
                      <a:endParaRPr lang="en-US"/>
                    </a:p>
                  </a:txBody>
                  <a:tcPr/>
                </a:tc>
                <a:tc gridSpan="2">
                  <a:txBody>
                    <a:bodyPr/>
                    <a:lstStyle/>
                    <a:p>
                      <a:pPr marL="0" marR="0" algn="ctr">
                        <a:lnSpc>
                          <a:spcPct val="115000"/>
                        </a:lnSpc>
                        <a:spcBef>
                          <a:spcPts val="0"/>
                        </a:spcBef>
                        <a:spcAft>
                          <a:spcPts val="0"/>
                        </a:spcAft>
                      </a:pPr>
                      <a:r>
                        <a:rPr lang="en-US" sz="1800">
                          <a:solidFill>
                            <a:srgbClr val="000000"/>
                          </a:solidFill>
                          <a:latin typeface="Times New Roman"/>
                          <a:ea typeface="Times New Roman"/>
                          <a:cs typeface="Times New Roman"/>
                        </a:rPr>
                        <a:t>Doctor</a:t>
                      </a:r>
                      <a:endParaRPr lang="en-US" sz="1600">
                        <a:latin typeface="Calibri"/>
                        <a:ea typeface="Calibri"/>
                        <a:cs typeface="Times New Roman"/>
                      </a:endParaRPr>
                    </a:p>
                  </a:txBody>
                  <a:tcPr marL="68580" marR="68580" marT="0" marB="0">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28575"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c hMerge="1">
                  <a:txBody>
                    <a:bodyPr/>
                    <a:lstStyle/>
                    <a:p>
                      <a:endParaRPr lang="en-US"/>
                    </a:p>
                  </a:txBody>
                  <a:tcPr/>
                </a:tc>
                <a:tc gridSpan="2">
                  <a:txBody>
                    <a:bodyPr/>
                    <a:lstStyle/>
                    <a:p>
                      <a:pPr marL="0" marR="0" algn="ctr">
                        <a:lnSpc>
                          <a:spcPct val="115000"/>
                        </a:lnSpc>
                        <a:spcBef>
                          <a:spcPts val="0"/>
                        </a:spcBef>
                        <a:spcAft>
                          <a:spcPts val="0"/>
                        </a:spcAft>
                      </a:pPr>
                      <a:r>
                        <a:rPr lang="en-US" sz="1800">
                          <a:solidFill>
                            <a:srgbClr val="000000"/>
                          </a:solidFill>
                          <a:latin typeface="Times New Roman"/>
                          <a:ea typeface="Times New Roman"/>
                          <a:cs typeface="Times New Roman"/>
                        </a:rPr>
                        <a:t>Nurse</a:t>
                      </a:r>
                      <a:endParaRPr lang="en-US" sz="1600">
                        <a:latin typeface="Calibri"/>
                        <a:ea typeface="Calibri"/>
                        <a:cs typeface="Times New Roman"/>
                      </a:endParaRPr>
                    </a:p>
                  </a:txBody>
                  <a:tcPr marL="68580" marR="68580" marT="0" marB="0">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28575"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c hMerge="1">
                  <a:txBody>
                    <a:bodyPr/>
                    <a:lstStyle/>
                    <a:p>
                      <a:endParaRPr lang="en-US"/>
                    </a:p>
                  </a:txBody>
                  <a:tcPr/>
                </a:tc>
                <a:tc gridSpan="2">
                  <a:txBody>
                    <a:bodyPr/>
                    <a:lstStyle/>
                    <a:p>
                      <a:pPr marL="0" marR="0" algn="ctr">
                        <a:lnSpc>
                          <a:spcPct val="115000"/>
                        </a:lnSpc>
                        <a:spcBef>
                          <a:spcPts val="0"/>
                        </a:spcBef>
                        <a:spcAft>
                          <a:spcPts val="0"/>
                        </a:spcAft>
                      </a:pPr>
                      <a:r>
                        <a:rPr lang="en-US" sz="1800">
                          <a:solidFill>
                            <a:srgbClr val="000000"/>
                          </a:solidFill>
                          <a:latin typeface="Times New Roman"/>
                          <a:ea typeface="Times New Roman"/>
                          <a:cs typeface="Times New Roman"/>
                        </a:rPr>
                        <a:t>Paramedic</a:t>
                      </a:r>
                      <a:endParaRPr lang="en-US" sz="1600">
                        <a:latin typeface="Calibri"/>
                        <a:ea typeface="Calibri"/>
                        <a:cs typeface="Times New Roman"/>
                      </a:endParaRPr>
                    </a:p>
                  </a:txBody>
                  <a:tcPr marL="68580" marR="68580" marT="0" marB="0">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28575"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c hMerge="1">
                  <a:txBody>
                    <a:bodyPr/>
                    <a:lstStyle/>
                    <a:p>
                      <a:endParaRPr lang="en-US"/>
                    </a:p>
                  </a:txBody>
                  <a:tcPr/>
                </a:tc>
              </a:tr>
              <a:tr h="548130">
                <a:tc vMerge="1">
                  <a:txBody>
                    <a:bodyPr/>
                    <a:lstStyle/>
                    <a:p>
                      <a:endParaRPr lang="en-US"/>
                    </a:p>
                  </a:txBody>
                  <a:tcPr/>
                </a:tc>
                <a:tc>
                  <a:txBody>
                    <a:bodyPr/>
                    <a:lstStyle/>
                    <a:p>
                      <a:pPr marL="0" marR="0">
                        <a:lnSpc>
                          <a:spcPct val="115000"/>
                        </a:lnSpc>
                        <a:spcBef>
                          <a:spcPts val="0"/>
                        </a:spcBef>
                        <a:spcAft>
                          <a:spcPts val="0"/>
                        </a:spcAft>
                      </a:pPr>
                      <a:r>
                        <a:rPr lang="en-US" sz="1800">
                          <a:solidFill>
                            <a:srgbClr val="000000"/>
                          </a:solidFill>
                          <a:latin typeface="Times New Roman"/>
                          <a:ea typeface="Times New Roman"/>
                          <a:cs typeface="Times New Roman"/>
                        </a:rPr>
                        <a:t>Yes</a:t>
                      </a:r>
                      <a:endParaRPr lang="en-US" sz="1600">
                        <a:latin typeface="Calibri"/>
                        <a:ea typeface="Calibri"/>
                        <a:cs typeface="Times New Roman"/>
                      </a:endParaRPr>
                    </a:p>
                  </a:txBody>
                  <a:tcPr marL="68580" marR="68580" marT="0" marB="0">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solidFill>
                            <a:srgbClr val="000000"/>
                          </a:solidFill>
                          <a:latin typeface="Times New Roman"/>
                          <a:ea typeface="Times New Roman"/>
                          <a:cs typeface="Times New Roman"/>
                        </a:rPr>
                        <a:t>No</a:t>
                      </a:r>
                      <a:endParaRPr lang="en-US" sz="1600">
                        <a:latin typeface="Calibri"/>
                        <a:ea typeface="Calibri"/>
                        <a:cs typeface="Times New Roman"/>
                      </a:endParaRPr>
                    </a:p>
                  </a:txBody>
                  <a:tcPr marL="68580" marR="68580" marT="0" marB="0">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solidFill>
                            <a:srgbClr val="000000"/>
                          </a:solidFill>
                          <a:latin typeface="Times New Roman"/>
                          <a:ea typeface="Times New Roman"/>
                          <a:cs typeface="Times New Roman"/>
                        </a:rPr>
                        <a:t>Yes</a:t>
                      </a:r>
                      <a:endParaRPr lang="en-US" sz="1600">
                        <a:latin typeface="Calibri"/>
                        <a:ea typeface="Calibri"/>
                        <a:cs typeface="Times New Roman"/>
                      </a:endParaRPr>
                    </a:p>
                  </a:txBody>
                  <a:tcPr marL="68580" marR="68580" marT="0" marB="0">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solidFill>
                            <a:srgbClr val="000000"/>
                          </a:solidFill>
                          <a:latin typeface="Times New Roman"/>
                          <a:ea typeface="Times New Roman"/>
                          <a:cs typeface="Times New Roman"/>
                        </a:rPr>
                        <a:t>No</a:t>
                      </a:r>
                      <a:endParaRPr lang="en-US" sz="1600">
                        <a:latin typeface="Calibri"/>
                        <a:ea typeface="Calibri"/>
                        <a:cs typeface="Times New Roman"/>
                      </a:endParaRPr>
                    </a:p>
                  </a:txBody>
                  <a:tcPr marL="68580" marR="68580" marT="0" marB="0">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solidFill>
                            <a:srgbClr val="000000"/>
                          </a:solidFill>
                          <a:latin typeface="Times New Roman"/>
                          <a:ea typeface="Times New Roman"/>
                          <a:cs typeface="Times New Roman"/>
                        </a:rPr>
                        <a:t>Yes </a:t>
                      </a:r>
                      <a:endParaRPr lang="en-US" sz="1600">
                        <a:latin typeface="Calibri"/>
                        <a:ea typeface="Calibri"/>
                        <a:cs typeface="Times New Roman"/>
                      </a:endParaRPr>
                    </a:p>
                  </a:txBody>
                  <a:tcPr marL="68580" marR="68580" marT="0" marB="0">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a:solidFill>
                            <a:srgbClr val="000000"/>
                          </a:solidFill>
                          <a:latin typeface="Times New Roman"/>
                          <a:ea typeface="Times New Roman"/>
                          <a:cs typeface="Times New Roman"/>
                        </a:rPr>
                        <a:t>No</a:t>
                      </a:r>
                      <a:endParaRPr lang="en-US" sz="1600">
                        <a:latin typeface="Calibri"/>
                        <a:ea typeface="Calibri"/>
                        <a:cs typeface="Times New Roman"/>
                      </a:endParaRPr>
                    </a:p>
                  </a:txBody>
                  <a:tcPr marL="68580" marR="68580" marT="0" marB="0">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r>
              <a:tr h="1718228">
                <a:tc>
                  <a:txBody>
                    <a:bodyPr/>
                    <a:lstStyle/>
                    <a:p>
                      <a:pPr marL="0" marR="0">
                        <a:lnSpc>
                          <a:spcPct val="115000"/>
                        </a:lnSpc>
                        <a:spcBef>
                          <a:spcPts val="0"/>
                        </a:spcBef>
                        <a:spcAft>
                          <a:spcPts val="0"/>
                        </a:spcAft>
                      </a:pPr>
                      <a:r>
                        <a:rPr lang="en-US" sz="1800" b="1" dirty="0">
                          <a:solidFill>
                            <a:srgbClr val="000000"/>
                          </a:solidFill>
                          <a:latin typeface="Times New Roman"/>
                          <a:ea typeface="Times New Roman"/>
                          <a:cs typeface="Times New Roman"/>
                        </a:rPr>
                        <a:t>Any Infection/puncture/injury in past six months </a:t>
                      </a:r>
                      <a:endParaRPr lang="en-US" sz="1600" dirty="0">
                        <a:latin typeface="Calibri"/>
                        <a:ea typeface="Calibri"/>
                        <a:cs typeface="Times New Roman"/>
                      </a:endParaRPr>
                    </a:p>
                  </a:txBody>
                  <a:tcPr marL="68580" marR="68580" marT="0" marB="0">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c>
                  <a:txBody>
                    <a:bodyPr/>
                    <a:lstStyle/>
                    <a:p>
                      <a:pPr marL="0" marR="0" algn="r">
                        <a:lnSpc>
                          <a:spcPct val="115000"/>
                        </a:lnSpc>
                        <a:spcBef>
                          <a:spcPts val="0"/>
                        </a:spcBef>
                        <a:spcAft>
                          <a:spcPts val="0"/>
                        </a:spcAft>
                      </a:pPr>
                      <a:r>
                        <a:rPr lang="en-US" sz="1800">
                          <a:solidFill>
                            <a:srgbClr val="000000"/>
                          </a:solidFill>
                          <a:latin typeface="Times New Roman"/>
                          <a:ea typeface="Times New Roman"/>
                          <a:cs typeface="Times New Roman"/>
                        </a:rPr>
                        <a:t>4</a:t>
                      </a:r>
                      <a:endParaRPr lang="en-US" sz="1600">
                        <a:latin typeface="Calibri"/>
                        <a:ea typeface="Calibri"/>
                        <a:cs typeface="Times New Roman"/>
                      </a:endParaRPr>
                    </a:p>
                  </a:txBody>
                  <a:tcPr marL="68580" marR="68580" marT="0" marB="0">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c>
                  <a:txBody>
                    <a:bodyPr/>
                    <a:lstStyle/>
                    <a:p>
                      <a:pPr marL="0" marR="0" algn="r">
                        <a:lnSpc>
                          <a:spcPct val="115000"/>
                        </a:lnSpc>
                        <a:spcBef>
                          <a:spcPts val="0"/>
                        </a:spcBef>
                        <a:spcAft>
                          <a:spcPts val="0"/>
                        </a:spcAft>
                      </a:pPr>
                      <a:r>
                        <a:rPr lang="en-US" sz="1800">
                          <a:solidFill>
                            <a:srgbClr val="000000"/>
                          </a:solidFill>
                          <a:latin typeface="Times New Roman"/>
                          <a:ea typeface="Times New Roman"/>
                          <a:cs typeface="Times New Roman"/>
                        </a:rPr>
                        <a:t>29</a:t>
                      </a:r>
                      <a:endParaRPr lang="en-US" sz="1600">
                        <a:latin typeface="Calibri"/>
                        <a:ea typeface="Calibri"/>
                        <a:cs typeface="Times New Roman"/>
                      </a:endParaRPr>
                    </a:p>
                  </a:txBody>
                  <a:tcPr marL="68580" marR="68580" marT="0" marB="0">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c>
                  <a:txBody>
                    <a:bodyPr/>
                    <a:lstStyle/>
                    <a:p>
                      <a:pPr marL="0" marR="0" algn="r">
                        <a:lnSpc>
                          <a:spcPct val="115000"/>
                        </a:lnSpc>
                        <a:spcBef>
                          <a:spcPts val="0"/>
                        </a:spcBef>
                        <a:spcAft>
                          <a:spcPts val="0"/>
                        </a:spcAft>
                      </a:pPr>
                      <a:r>
                        <a:rPr lang="en-US" sz="1800">
                          <a:solidFill>
                            <a:srgbClr val="000000"/>
                          </a:solidFill>
                          <a:latin typeface="Times New Roman"/>
                          <a:ea typeface="Times New Roman"/>
                          <a:cs typeface="Times New Roman"/>
                        </a:rPr>
                        <a:t>5</a:t>
                      </a:r>
                      <a:endParaRPr lang="en-US" sz="1600">
                        <a:latin typeface="Calibri"/>
                        <a:ea typeface="Calibri"/>
                        <a:cs typeface="Times New Roman"/>
                      </a:endParaRPr>
                    </a:p>
                  </a:txBody>
                  <a:tcPr marL="68580" marR="68580" marT="0" marB="0">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c>
                  <a:txBody>
                    <a:bodyPr/>
                    <a:lstStyle/>
                    <a:p>
                      <a:pPr marL="0" marR="0" algn="r">
                        <a:lnSpc>
                          <a:spcPct val="115000"/>
                        </a:lnSpc>
                        <a:spcBef>
                          <a:spcPts val="0"/>
                        </a:spcBef>
                        <a:spcAft>
                          <a:spcPts val="0"/>
                        </a:spcAft>
                      </a:pPr>
                      <a:r>
                        <a:rPr lang="en-US" sz="1800">
                          <a:solidFill>
                            <a:srgbClr val="000000"/>
                          </a:solidFill>
                          <a:latin typeface="Times New Roman"/>
                          <a:ea typeface="Times New Roman"/>
                          <a:cs typeface="Times New Roman"/>
                        </a:rPr>
                        <a:t>26</a:t>
                      </a:r>
                      <a:endParaRPr lang="en-US" sz="1600">
                        <a:latin typeface="Calibri"/>
                        <a:ea typeface="Calibri"/>
                        <a:cs typeface="Times New Roman"/>
                      </a:endParaRPr>
                    </a:p>
                  </a:txBody>
                  <a:tcPr marL="68580" marR="68580" marT="0" marB="0">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c>
                  <a:txBody>
                    <a:bodyPr/>
                    <a:lstStyle/>
                    <a:p>
                      <a:pPr marL="0" marR="0" algn="r">
                        <a:lnSpc>
                          <a:spcPct val="115000"/>
                        </a:lnSpc>
                        <a:spcBef>
                          <a:spcPts val="0"/>
                        </a:spcBef>
                        <a:spcAft>
                          <a:spcPts val="0"/>
                        </a:spcAft>
                      </a:pPr>
                      <a:r>
                        <a:rPr lang="en-US" sz="1800">
                          <a:solidFill>
                            <a:srgbClr val="000000"/>
                          </a:solidFill>
                          <a:latin typeface="Times New Roman"/>
                          <a:ea typeface="Times New Roman"/>
                          <a:cs typeface="Times New Roman"/>
                        </a:rPr>
                        <a:t>6</a:t>
                      </a:r>
                      <a:endParaRPr lang="en-US" sz="1600">
                        <a:latin typeface="Calibri"/>
                        <a:ea typeface="Calibri"/>
                        <a:cs typeface="Times New Roman"/>
                      </a:endParaRPr>
                    </a:p>
                  </a:txBody>
                  <a:tcPr marL="68580" marR="68580" marT="0" marB="0">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c>
                  <a:txBody>
                    <a:bodyPr/>
                    <a:lstStyle/>
                    <a:p>
                      <a:pPr marL="0" marR="0" algn="r">
                        <a:lnSpc>
                          <a:spcPct val="115000"/>
                        </a:lnSpc>
                        <a:spcBef>
                          <a:spcPts val="0"/>
                        </a:spcBef>
                        <a:spcAft>
                          <a:spcPts val="0"/>
                        </a:spcAft>
                      </a:pPr>
                      <a:r>
                        <a:rPr lang="en-US" sz="1800">
                          <a:solidFill>
                            <a:srgbClr val="000000"/>
                          </a:solidFill>
                          <a:latin typeface="Times New Roman"/>
                          <a:ea typeface="Times New Roman"/>
                          <a:cs typeface="Times New Roman"/>
                        </a:rPr>
                        <a:t>24</a:t>
                      </a:r>
                      <a:endParaRPr lang="en-US" sz="1600">
                        <a:latin typeface="Calibri"/>
                        <a:ea typeface="Calibri"/>
                        <a:cs typeface="Times New Roman"/>
                      </a:endParaRPr>
                    </a:p>
                  </a:txBody>
                  <a:tcPr marL="68580" marR="68580" marT="0" marB="0">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solidFill>
                      <a:srgbClr val="DFD8E8"/>
                    </a:solidFill>
                  </a:tcPr>
                </a:tc>
              </a:tr>
              <a:tr h="1133180">
                <a:tc>
                  <a:txBody>
                    <a:bodyPr/>
                    <a:lstStyle/>
                    <a:p>
                      <a:pPr marL="0" marR="0">
                        <a:lnSpc>
                          <a:spcPct val="115000"/>
                        </a:lnSpc>
                        <a:spcBef>
                          <a:spcPts val="0"/>
                        </a:spcBef>
                        <a:spcAft>
                          <a:spcPts val="0"/>
                        </a:spcAft>
                      </a:pPr>
                      <a:r>
                        <a:rPr lang="en-US" sz="1800" b="1">
                          <a:solidFill>
                            <a:srgbClr val="000000"/>
                          </a:solidFill>
                          <a:latin typeface="Times New Roman"/>
                          <a:ea typeface="Times New Roman"/>
                          <a:cs typeface="Times New Roman"/>
                        </a:rPr>
                        <a:t>Have reported to higher authority</a:t>
                      </a:r>
                      <a:endParaRPr lang="en-US" sz="1600">
                        <a:latin typeface="Calibri"/>
                        <a:ea typeface="Calibri"/>
                        <a:cs typeface="Times New Roman"/>
                      </a:endParaRPr>
                    </a:p>
                  </a:txBody>
                  <a:tcPr marL="68580" marR="68580" marT="0" marB="0">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latin typeface="Times New Roman"/>
                          <a:ea typeface="Times New Roman"/>
                          <a:cs typeface="Times New Roman"/>
                        </a:rPr>
                        <a:t>4</a:t>
                      </a:r>
                      <a:endParaRPr lang="en-US" sz="1600">
                        <a:latin typeface="Calibri"/>
                        <a:ea typeface="Calibri"/>
                        <a:cs typeface="Times New Roman"/>
                      </a:endParaRPr>
                    </a:p>
                  </a:txBody>
                  <a:tcPr marL="68580" marR="68580" marT="0" marB="0">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latin typeface="Times New Roman"/>
                          <a:ea typeface="Times New Roman"/>
                          <a:cs typeface="Times New Roman"/>
                        </a:rPr>
                        <a:t>0</a:t>
                      </a:r>
                      <a:endParaRPr lang="en-US" sz="1600">
                        <a:latin typeface="Calibri"/>
                        <a:ea typeface="Calibri"/>
                        <a:cs typeface="Times New Roman"/>
                      </a:endParaRPr>
                    </a:p>
                  </a:txBody>
                  <a:tcPr marL="68580" marR="68580" marT="0" marB="0">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latin typeface="Times New Roman"/>
                          <a:ea typeface="Times New Roman"/>
                          <a:cs typeface="Times New Roman"/>
                        </a:rPr>
                        <a:t>4</a:t>
                      </a:r>
                      <a:endParaRPr lang="en-US" sz="1600">
                        <a:latin typeface="Calibri"/>
                        <a:ea typeface="Calibri"/>
                        <a:cs typeface="Times New Roman"/>
                      </a:endParaRPr>
                    </a:p>
                  </a:txBody>
                  <a:tcPr marL="68580" marR="68580" marT="0" marB="0">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latin typeface="Times New Roman"/>
                          <a:ea typeface="Times New Roman"/>
                          <a:cs typeface="Times New Roman"/>
                        </a:rPr>
                        <a:t>1</a:t>
                      </a:r>
                      <a:endParaRPr lang="en-US" sz="1600">
                        <a:latin typeface="Calibri"/>
                        <a:ea typeface="Calibri"/>
                        <a:cs typeface="Times New Roman"/>
                      </a:endParaRPr>
                    </a:p>
                  </a:txBody>
                  <a:tcPr marL="68580" marR="68580" marT="0" marB="0">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latin typeface="Times New Roman"/>
                          <a:ea typeface="Times New Roman"/>
                          <a:cs typeface="Times New Roman"/>
                        </a:rPr>
                        <a:t>5</a:t>
                      </a:r>
                      <a:endParaRPr lang="en-US" sz="1600">
                        <a:latin typeface="Calibri"/>
                        <a:ea typeface="Calibri"/>
                        <a:cs typeface="Times New Roman"/>
                      </a:endParaRPr>
                    </a:p>
                  </a:txBody>
                  <a:tcPr marL="68580" marR="68580" marT="0" marB="0">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a:solidFill>
                            <a:srgbClr val="000000"/>
                          </a:solidFill>
                          <a:latin typeface="Times New Roman"/>
                          <a:ea typeface="Times New Roman"/>
                          <a:cs typeface="Times New Roman"/>
                        </a:rPr>
                        <a:t>1</a:t>
                      </a:r>
                      <a:endParaRPr lang="en-US" sz="1600" dirty="0">
                        <a:latin typeface="Calibri"/>
                        <a:ea typeface="Calibri"/>
                        <a:cs typeface="Times New Roman"/>
                      </a:endParaRPr>
                    </a:p>
                  </a:txBody>
                  <a:tcPr marL="68580" marR="68580" marT="0" marB="0">
                    <a:lnL w="12700" cap="flat" cmpd="sng" algn="ctr">
                      <a:solidFill>
                        <a:srgbClr val="8064A2"/>
                      </a:solidFill>
                      <a:prstDash val="solid"/>
                      <a:round/>
                      <a:headEnd type="none" w="med" len="med"/>
                      <a:tailEnd type="none" w="med" len="med"/>
                    </a:lnL>
                    <a:lnR w="12700" cap="flat" cmpd="sng" algn="ctr">
                      <a:solidFill>
                        <a:srgbClr val="8064A2"/>
                      </a:solidFill>
                      <a:prstDash val="solid"/>
                      <a:round/>
                      <a:headEnd type="none" w="med" len="med"/>
                      <a:tailEnd type="none" w="med" len="med"/>
                    </a:lnR>
                    <a:lnT w="12700" cap="flat" cmpd="sng" algn="ctr">
                      <a:solidFill>
                        <a:srgbClr val="8064A2"/>
                      </a:solidFill>
                      <a:prstDash val="solid"/>
                      <a:round/>
                      <a:headEnd type="none" w="med" len="med"/>
                      <a:tailEnd type="none" w="med" len="med"/>
                    </a:lnT>
                    <a:lnB w="12700" cap="flat" cmpd="sng" algn="ctr">
                      <a:solidFill>
                        <a:srgbClr val="8064A2"/>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hart 2"/>
          <p:cNvGraphicFramePr/>
          <p:nvPr/>
        </p:nvGraphicFramePr>
        <p:xfrm>
          <a:off x="457200" y="381000"/>
          <a:ext cx="8229600" cy="60960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GB" dirty="0" smtClean="0"/>
              <a:t>Conclusion</a:t>
            </a:r>
            <a:endParaRPr lang="en-US" dirty="0"/>
          </a:p>
        </p:txBody>
      </p:sp>
      <p:sp>
        <p:nvSpPr>
          <p:cNvPr id="4" name="Content Placeholder 3"/>
          <p:cNvSpPr>
            <a:spLocks noGrp="1"/>
          </p:cNvSpPr>
          <p:nvPr>
            <p:ph idx="1"/>
          </p:nvPr>
        </p:nvSpPr>
        <p:spPr>
          <a:xfrm>
            <a:off x="152400" y="1295400"/>
            <a:ext cx="8839200" cy="5257800"/>
          </a:xfrm>
        </p:spPr>
        <p:txBody>
          <a:bodyPr>
            <a:normAutofit fontScale="77500" lnSpcReduction="20000"/>
          </a:bodyPr>
          <a:lstStyle/>
          <a:p>
            <a:pPr lvl="0" algn="just"/>
            <a:r>
              <a:rPr lang="en-US" dirty="0" smtClean="0"/>
              <a:t>Almost 1/2 of the key players are </a:t>
            </a:r>
            <a:r>
              <a:rPr lang="en-US" dirty="0" smtClean="0">
                <a:solidFill>
                  <a:srgbClr val="FF0000"/>
                </a:solidFill>
              </a:rPr>
              <a:t>not aware of existence of biomedical waste</a:t>
            </a:r>
            <a:endParaRPr lang="en-US" dirty="0" smtClean="0"/>
          </a:p>
          <a:p>
            <a:pPr lvl="0" algn="just"/>
            <a:endParaRPr lang="en-US" dirty="0" smtClean="0"/>
          </a:p>
          <a:p>
            <a:pPr lvl="0" algn="just"/>
            <a:r>
              <a:rPr lang="en-US" dirty="0" smtClean="0"/>
              <a:t>Knowledge of nurses and paramedics was found quite </a:t>
            </a:r>
            <a:r>
              <a:rPr lang="en-US" dirty="0" smtClean="0">
                <a:solidFill>
                  <a:srgbClr val="FF0000"/>
                </a:solidFill>
              </a:rPr>
              <a:t>low</a:t>
            </a:r>
            <a:r>
              <a:rPr lang="en-US" dirty="0" smtClean="0"/>
              <a:t> in comparison to doctors. </a:t>
            </a:r>
          </a:p>
          <a:p>
            <a:pPr lvl="0" algn="just"/>
            <a:endParaRPr lang="en-US" dirty="0" smtClean="0"/>
          </a:p>
          <a:p>
            <a:pPr lvl="0" algn="just"/>
            <a:r>
              <a:rPr lang="en-US" dirty="0" smtClean="0"/>
              <a:t>Very few of the staff use personal protective clothing.</a:t>
            </a:r>
          </a:p>
          <a:p>
            <a:pPr lvl="0" algn="just"/>
            <a:endParaRPr lang="en-US" dirty="0" smtClean="0"/>
          </a:p>
          <a:p>
            <a:pPr lvl="0" algn="just"/>
            <a:r>
              <a:rPr lang="en-US" dirty="0" smtClean="0"/>
              <a:t>All the staff is not vaccinated against Hepatitis-B and Tetanus. </a:t>
            </a:r>
          </a:p>
          <a:p>
            <a:pPr lvl="0" algn="just"/>
            <a:endParaRPr lang="en-US" dirty="0" smtClean="0"/>
          </a:p>
          <a:p>
            <a:pPr lvl="0" algn="just"/>
            <a:r>
              <a:rPr lang="en-US" dirty="0" smtClean="0"/>
              <a:t>The staff shows a positive attitude towards BMW management</a:t>
            </a:r>
          </a:p>
          <a:p>
            <a:pPr algn="just"/>
            <a:endParaRPr lang="en-US" dirty="0" smtClean="0"/>
          </a:p>
          <a:p>
            <a:pPr algn="just"/>
            <a:r>
              <a:rPr lang="en-US" dirty="0" smtClean="0"/>
              <a:t>The data shows that the staff is concerned about his/her health and </a:t>
            </a:r>
            <a:r>
              <a:rPr lang="en-US" dirty="0" smtClean="0">
                <a:solidFill>
                  <a:srgbClr val="FF0000"/>
                </a:solidFill>
              </a:rPr>
              <a:t>report all the adverse incidence </a:t>
            </a:r>
            <a:r>
              <a:rPr lang="en-US" dirty="0" smtClean="0"/>
              <a:t>to the higher authority.  </a:t>
            </a:r>
          </a:p>
          <a:p>
            <a:pPr lvl="0" algn="just"/>
            <a:endParaRPr lang="en-US" dirty="0"/>
          </a:p>
        </p:txBody>
      </p:sp>
    </p:spTree>
  </p:cSld>
  <p:clrMapOvr>
    <a:masterClrMapping/>
  </p:clrMapOvr>
  <p:transition>
    <p:wipe dir="d"/>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839200" cy="5791200"/>
          </a:xfrm>
        </p:spPr>
        <p:txBody>
          <a:bodyPr>
            <a:normAutofit fontScale="77500" lnSpcReduction="20000"/>
          </a:bodyPr>
          <a:lstStyle/>
          <a:p>
            <a:pPr lvl="0"/>
            <a:endParaRPr lang="en-US" dirty="0" smtClean="0"/>
          </a:p>
          <a:p>
            <a:pPr lvl="0"/>
            <a:endParaRPr lang="en-US" dirty="0" smtClean="0"/>
          </a:p>
          <a:p>
            <a:pPr lvl="0"/>
            <a:r>
              <a:rPr lang="en-US" dirty="0" smtClean="0"/>
              <a:t>Only </a:t>
            </a:r>
            <a:r>
              <a:rPr lang="en-US" dirty="0" smtClean="0">
                <a:solidFill>
                  <a:srgbClr val="FF0000"/>
                </a:solidFill>
              </a:rPr>
              <a:t>half of the total staff </a:t>
            </a:r>
            <a:r>
              <a:rPr lang="en-US" dirty="0" smtClean="0"/>
              <a:t>population have </a:t>
            </a:r>
            <a:r>
              <a:rPr lang="en-US" dirty="0" smtClean="0">
                <a:solidFill>
                  <a:srgbClr val="FF0000"/>
                </a:solidFill>
              </a:rPr>
              <a:t>undergone training</a:t>
            </a:r>
            <a:r>
              <a:rPr lang="en-US" dirty="0" smtClean="0"/>
              <a:t> </a:t>
            </a:r>
            <a:r>
              <a:rPr lang="en-US" dirty="0" err="1" smtClean="0"/>
              <a:t>programme</a:t>
            </a:r>
            <a:r>
              <a:rPr lang="en-US" dirty="0" smtClean="0"/>
              <a:t> on BMW.</a:t>
            </a:r>
          </a:p>
          <a:p>
            <a:pPr lvl="0"/>
            <a:endParaRPr lang="en-US" dirty="0" smtClean="0"/>
          </a:p>
          <a:p>
            <a:pPr lvl="0"/>
            <a:r>
              <a:rPr lang="en-US" dirty="0" smtClean="0"/>
              <a:t>About </a:t>
            </a:r>
            <a:r>
              <a:rPr lang="en-US" dirty="0" smtClean="0">
                <a:solidFill>
                  <a:srgbClr val="FF0000"/>
                </a:solidFill>
              </a:rPr>
              <a:t>2/3 of the staff is willing to attend a training </a:t>
            </a:r>
            <a:r>
              <a:rPr lang="en-US" dirty="0" err="1" smtClean="0">
                <a:solidFill>
                  <a:srgbClr val="FF0000"/>
                </a:solidFill>
              </a:rPr>
              <a:t>programme</a:t>
            </a:r>
            <a:r>
              <a:rPr lang="en-US" dirty="0" smtClean="0">
                <a:solidFill>
                  <a:srgbClr val="FF0000"/>
                </a:solidFill>
              </a:rPr>
              <a:t> </a:t>
            </a:r>
            <a:r>
              <a:rPr lang="en-US" dirty="0" smtClean="0"/>
              <a:t>on BMW even if it is being provided during a time period other than duty hours. </a:t>
            </a:r>
          </a:p>
          <a:p>
            <a:pPr lvl="0"/>
            <a:endParaRPr lang="en-US" dirty="0" smtClean="0"/>
          </a:p>
          <a:p>
            <a:pPr lvl="0"/>
            <a:r>
              <a:rPr lang="en-US" dirty="0" smtClean="0"/>
              <a:t>The hospital does </a:t>
            </a:r>
            <a:r>
              <a:rPr lang="en-US" dirty="0" smtClean="0">
                <a:solidFill>
                  <a:srgbClr val="FF0000"/>
                </a:solidFill>
              </a:rPr>
              <a:t>not have a well planned awareness and training </a:t>
            </a:r>
            <a:r>
              <a:rPr lang="en-US" dirty="0" err="1" smtClean="0">
                <a:solidFill>
                  <a:srgbClr val="FF0000"/>
                </a:solidFill>
              </a:rPr>
              <a:t>programme</a:t>
            </a:r>
            <a:r>
              <a:rPr lang="en-US" dirty="0" smtClean="0">
                <a:solidFill>
                  <a:srgbClr val="FF0000"/>
                </a:solidFill>
              </a:rPr>
              <a:t> </a:t>
            </a:r>
            <a:r>
              <a:rPr lang="en-US" dirty="0" smtClean="0"/>
              <a:t>for biomedical waste management and there is no orientation </a:t>
            </a:r>
            <a:r>
              <a:rPr lang="en-US" dirty="0" err="1" smtClean="0"/>
              <a:t>programme</a:t>
            </a:r>
            <a:r>
              <a:rPr lang="en-US" dirty="0" smtClean="0"/>
              <a:t> for the newly appointed staff. The staff </a:t>
            </a:r>
            <a:r>
              <a:rPr lang="en-US" dirty="0" smtClean="0">
                <a:solidFill>
                  <a:srgbClr val="FF0000"/>
                </a:solidFill>
              </a:rPr>
              <a:t>learns the tips</a:t>
            </a:r>
            <a:r>
              <a:rPr lang="en-US" dirty="0" smtClean="0"/>
              <a:t> from their seniors in day to day working.</a:t>
            </a:r>
          </a:p>
          <a:p>
            <a:pPr lvl="0"/>
            <a:endParaRPr lang="en-US" dirty="0" smtClean="0"/>
          </a:p>
          <a:p>
            <a:pPr lvl="0"/>
            <a:r>
              <a:rPr lang="en-US" dirty="0" smtClean="0"/>
              <a:t>Hospital does </a:t>
            </a:r>
            <a:r>
              <a:rPr lang="en-US" dirty="0" smtClean="0">
                <a:solidFill>
                  <a:srgbClr val="FF0000"/>
                </a:solidFill>
              </a:rPr>
              <a:t>not display any kind of posters </a:t>
            </a:r>
            <a:r>
              <a:rPr lang="en-US" dirty="0" smtClean="0"/>
              <a:t>which could help the in creating awareness regarding handling and management of BMW</a:t>
            </a:r>
          </a:p>
        </p:txBody>
      </p:sp>
    </p:spTree>
  </p:cSld>
  <p:clrMapOvr>
    <a:masterClrMapping/>
  </p:clrMapOvr>
  <p:transition>
    <p:wip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Recommendation </a:t>
            </a:r>
            <a:endParaRPr lang="en-US" dirty="0"/>
          </a:p>
        </p:txBody>
      </p:sp>
      <p:sp>
        <p:nvSpPr>
          <p:cNvPr id="3" name="Content Placeholder 2"/>
          <p:cNvSpPr>
            <a:spLocks noGrp="1"/>
          </p:cNvSpPr>
          <p:nvPr>
            <p:ph idx="1"/>
          </p:nvPr>
        </p:nvSpPr>
        <p:spPr/>
        <p:txBody>
          <a:bodyPr>
            <a:normAutofit fontScale="92500" lnSpcReduction="10000"/>
          </a:bodyPr>
          <a:lstStyle/>
          <a:p>
            <a:pPr lvl="0" algn="just"/>
            <a:r>
              <a:rPr lang="en-US" dirty="0" smtClean="0"/>
              <a:t>All the employees must be </a:t>
            </a:r>
            <a:r>
              <a:rPr lang="en-US" dirty="0" smtClean="0">
                <a:solidFill>
                  <a:srgbClr val="FF0000"/>
                </a:solidFill>
              </a:rPr>
              <a:t>made aware </a:t>
            </a:r>
            <a:r>
              <a:rPr lang="en-US" dirty="0" smtClean="0"/>
              <a:t>of Bio-medical Waste (Management and Handling) Rules 1998.</a:t>
            </a:r>
          </a:p>
          <a:p>
            <a:pPr lvl="0" algn="just"/>
            <a:endParaRPr lang="en-US" dirty="0" smtClean="0"/>
          </a:p>
          <a:p>
            <a:pPr lvl="0" algn="just"/>
            <a:r>
              <a:rPr lang="en-US" dirty="0" smtClean="0"/>
              <a:t>The hospital must have </a:t>
            </a:r>
            <a:r>
              <a:rPr lang="en-US" dirty="0" smtClean="0">
                <a:solidFill>
                  <a:srgbClr val="FF0000"/>
                </a:solidFill>
              </a:rPr>
              <a:t>well planned awareness and training </a:t>
            </a:r>
            <a:r>
              <a:rPr lang="en-US" dirty="0" err="1" smtClean="0">
                <a:solidFill>
                  <a:srgbClr val="FF0000"/>
                </a:solidFill>
              </a:rPr>
              <a:t>programme</a:t>
            </a:r>
            <a:r>
              <a:rPr lang="en-US" dirty="0" smtClean="0"/>
              <a:t> for all category of personnel (doctors, nurses and paramedics)</a:t>
            </a:r>
          </a:p>
          <a:p>
            <a:pPr lvl="0" algn="just"/>
            <a:endParaRPr lang="en-US" dirty="0" smtClean="0"/>
          </a:p>
          <a:p>
            <a:pPr lvl="0" algn="just"/>
            <a:r>
              <a:rPr lang="en-US" dirty="0" smtClean="0"/>
              <a:t>Training should be conducted to all categories of staff in </a:t>
            </a:r>
            <a:r>
              <a:rPr lang="en-US" dirty="0" smtClean="0">
                <a:solidFill>
                  <a:srgbClr val="FF0000"/>
                </a:solidFill>
              </a:rPr>
              <a:t>appropriate language/medium.</a:t>
            </a:r>
            <a:endParaRPr lang="en-US" dirty="0" smtClean="0"/>
          </a:p>
          <a:p>
            <a:pPr lvl="0" algn="just"/>
            <a:endParaRPr lang="en-US" dirty="0" smtClean="0"/>
          </a:p>
          <a:p>
            <a:pPr lvl="0" algn="just"/>
            <a:r>
              <a:rPr lang="en-US" dirty="0" smtClean="0">
                <a:solidFill>
                  <a:srgbClr val="FF0000"/>
                </a:solidFill>
              </a:rPr>
              <a:t>Workshops, seminars, exhibition </a:t>
            </a:r>
            <a:r>
              <a:rPr lang="en-US" dirty="0" smtClean="0"/>
              <a:t>etc. must be organized from time to time</a:t>
            </a:r>
          </a:p>
        </p:txBody>
      </p:sp>
    </p:spTree>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81000"/>
            <a:ext cx="8839200" cy="6096000"/>
          </a:xfrm>
        </p:spPr>
        <p:txBody>
          <a:bodyPr>
            <a:normAutofit/>
          </a:bodyPr>
          <a:lstStyle/>
          <a:p>
            <a:pPr lvl="0"/>
            <a:endParaRPr lang="en-US" sz="2400" dirty="0" smtClean="0"/>
          </a:p>
          <a:p>
            <a:pPr lvl="0"/>
            <a:r>
              <a:rPr lang="en-US" sz="2400" dirty="0" smtClean="0"/>
              <a:t>Should be encouraged to </a:t>
            </a:r>
            <a:r>
              <a:rPr lang="en-US" sz="2400" dirty="0" smtClean="0">
                <a:solidFill>
                  <a:srgbClr val="FF0000"/>
                </a:solidFill>
              </a:rPr>
              <a:t>use universal personal protective equipments</a:t>
            </a:r>
            <a:r>
              <a:rPr lang="en-US" sz="2400" dirty="0" smtClean="0"/>
              <a:t>.</a:t>
            </a:r>
          </a:p>
          <a:p>
            <a:pPr lvl="0"/>
            <a:endParaRPr lang="en-US" sz="2400" dirty="0" smtClean="0"/>
          </a:p>
          <a:p>
            <a:pPr lvl="0"/>
            <a:r>
              <a:rPr lang="en-US" sz="2400" dirty="0" smtClean="0"/>
              <a:t>Measures should be adopted to ensure that </a:t>
            </a:r>
            <a:r>
              <a:rPr lang="en-US" sz="2400" dirty="0" smtClean="0">
                <a:solidFill>
                  <a:srgbClr val="FF0000"/>
                </a:solidFill>
              </a:rPr>
              <a:t>all staff is vaccinated</a:t>
            </a:r>
            <a:r>
              <a:rPr lang="en-US" sz="2400" dirty="0" smtClean="0"/>
              <a:t> against Hepatitis-B and Tetanus. </a:t>
            </a:r>
          </a:p>
          <a:p>
            <a:pPr lvl="0"/>
            <a:endParaRPr lang="en-US" sz="2400" dirty="0" smtClean="0"/>
          </a:p>
          <a:p>
            <a:pPr lvl="0"/>
            <a:r>
              <a:rPr lang="en-US" sz="2400" dirty="0" smtClean="0"/>
              <a:t>Information about the risks linked to health care waste can be displayed by </a:t>
            </a:r>
            <a:r>
              <a:rPr lang="en-US" sz="2400" dirty="0" smtClean="0">
                <a:solidFill>
                  <a:srgbClr val="FF0000"/>
                </a:solidFill>
              </a:rPr>
              <a:t>poster</a:t>
            </a:r>
            <a:r>
              <a:rPr lang="en-US" sz="2400" dirty="0" smtClean="0"/>
              <a:t> exhibitions in hospitals, at strategic points such as waste bin locations, giving instructions on waste segregation.</a:t>
            </a:r>
          </a:p>
          <a:p>
            <a:pPr lvl="0"/>
            <a:endParaRPr lang="en-US" sz="2400" dirty="0" smtClean="0"/>
          </a:p>
          <a:p>
            <a:pPr lvl="0"/>
            <a:r>
              <a:rPr lang="en-US" sz="2400" dirty="0" smtClean="0"/>
              <a:t>Hospital can </a:t>
            </a:r>
            <a:r>
              <a:rPr lang="en-US" sz="2400" dirty="0" smtClean="0">
                <a:solidFill>
                  <a:srgbClr val="FF0000"/>
                </a:solidFill>
              </a:rPr>
              <a:t>institute awards </a:t>
            </a:r>
            <a:r>
              <a:rPr lang="en-US" sz="2400" dirty="0" smtClean="0"/>
              <a:t>for safe hospital waste management and universal precaution practices.</a:t>
            </a:r>
          </a:p>
          <a:p>
            <a:endParaRPr lang="en-US" sz="2400" dirty="0"/>
          </a:p>
        </p:txBody>
      </p:sp>
    </p:spTree>
  </p:cSld>
  <p:clrMapOvr>
    <a:masterClrMapping/>
  </p:clrMapOvr>
  <p:transition>
    <p:wipe di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a:xfrm>
            <a:off x="685800" y="76200"/>
            <a:ext cx="7772400" cy="762000"/>
          </a:xfrm>
          <a:ln/>
        </p:spPr>
        <p:txBody>
          <a:bodyPr/>
          <a:lstStyle/>
          <a:p>
            <a:r>
              <a:rPr lang="en-US" sz="3600" dirty="0">
                <a:latin typeface="Arial" pitchFamily="34" charset="0"/>
              </a:rPr>
              <a:t>VISION</a:t>
            </a:r>
          </a:p>
        </p:txBody>
      </p:sp>
      <p:sp>
        <p:nvSpPr>
          <p:cNvPr id="134147" name="Rectangle 3"/>
          <p:cNvSpPr>
            <a:spLocks noGrp="1" noChangeArrowheads="1"/>
          </p:cNvSpPr>
          <p:nvPr>
            <p:ph type="body" sz="half" idx="2"/>
          </p:nvPr>
        </p:nvSpPr>
        <p:spPr>
          <a:xfrm>
            <a:off x="4038600" y="1143000"/>
            <a:ext cx="4840288" cy="5181600"/>
          </a:xfrm>
          <a:ln w="28575">
            <a:solidFill>
              <a:srgbClr val="99FF99"/>
            </a:solidFill>
          </a:ln>
        </p:spPr>
        <p:txBody>
          <a:bodyPr/>
          <a:lstStyle/>
          <a:p>
            <a:pPr algn="ctr">
              <a:buFontTx/>
              <a:buNone/>
            </a:pPr>
            <a:endParaRPr lang="en-US" sz="2800" b="1" dirty="0">
              <a:latin typeface="Arial" pitchFamily="34" charset="0"/>
            </a:endParaRPr>
          </a:p>
          <a:p>
            <a:pPr algn="ctr">
              <a:buFontTx/>
              <a:buNone/>
            </a:pPr>
            <a:endParaRPr lang="en-US" sz="2800" b="1" dirty="0">
              <a:latin typeface="Arial" pitchFamily="34" charset="0"/>
            </a:endParaRPr>
          </a:p>
          <a:p>
            <a:pPr algn="ctr">
              <a:buFontTx/>
              <a:buNone/>
            </a:pPr>
            <a:r>
              <a:rPr lang="en-US" sz="2800" b="1" dirty="0">
                <a:latin typeface="Arial" pitchFamily="34" charset="0"/>
              </a:rPr>
              <a:t>LET US MAKE</a:t>
            </a:r>
          </a:p>
          <a:p>
            <a:pPr algn="ctr">
              <a:buFontTx/>
              <a:buNone/>
            </a:pPr>
            <a:endParaRPr lang="en-US" sz="2800" b="1" dirty="0">
              <a:latin typeface="Arial" pitchFamily="34" charset="0"/>
            </a:endParaRPr>
          </a:p>
          <a:p>
            <a:pPr algn="ctr">
              <a:buFontTx/>
              <a:buNone/>
            </a:pPr>
            <a:r>
              <a:rPr lang="en-US" sz="2800" b="1" dirty="0">
                <a:latin typeface="Arial" pitchFamily="34" charset="0"/>
              </a:rPr>
              <a:t>   HEALTH CARE FACILITIES </a:t>
            </a:r>
          </a:p>
          <a:p>
            <a:pPr algn="ctr">
              <a:buFontTx/>
              <a:buNone/>
            </a:pPr>
            <a:endParaRPr lang="en-US" sz="2800" b="1" dirty="0">
              <a:latin typeface="Arial" pitchFamily="34" charset="0"/>
            </a:endParaRPr>
          </a:p>
          <a:p>
            <a:pPr algn="ctr">
              <a:buFontTx/>
              <a:buNone/>
            </a:pPr>
            <a:r>
              <a:rPr lang="en-US" sz="2800" b="1" dirty="0">
                <a:latin typeface="Arial" pitchFamily="34" charset="0"/>
              </a:rPr>
              <a:t>A SAFE PLACE TO WORK</a:t>
            </a:r>
          </a:p>
          <a:p>
            <a:pPr algn="ctr">
              <a:buFontTx/>
              <a:buNone/>
            </a:pPr>
            <a:endParaRPr lang="en-US" sz="4000" b="1" i="1" dirty="0">
              <a:solidFill>
                <a:srgbClr val="FFCC66"/>
              </a:solidFill>
              <a:latin typeface="Arial" pitchFamily="34" charset="0"/>
            </a:endParaRPr>
          </a:p>
        </p:txBody>
      </p:sp>
    </p:spTree>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2667000"/>
            <a:ext cx="8839200" cy="914400"/>
          </a:xfrm>
        </p:spPr>
        <p:txBody>
          <a:bodyPr/>
          <a:lstStyle/>
          <a:p>
            <a:pPr algn="ctr"/>
            <a:r>
              <a:rPr lang="en-US" sz="4400" dirty="0" smtClean="0"/>
              <a:t>Thank You </a:t>
            </a:r>
            <a:endParaRPr lang="en-US" sz="44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Services provided</a:t>
            </a:r>
            <a:endParaRPr lang="en-US" dirty="0"/>
          </a:p>
        </p:txBody>
      </p:sp>
      <p:sp>
        <p:nvSpPr>
          <p:cNvPr id="5" name="Content Placeholder 4"/>
          <p:cNvSpPr>
            <a:spLocks noGrp="1"/>
          </p:cNvSpPr>
          <p:nvPr>
            <p:ph sz="half" idx="1"/>
          </p:nvPr>
        </p:nvSpPr>
        <p:spPr/>
        <p:txBody>
          <a:bodyPr>
            <a:normAutofit/>
          </a:bodyPr>
          <a:lstStyle/>
          <a:p>
            <a:pPr lvl="0"/>
            <a:r>
              <a:rPr lang="en-US" dirty="0"/>
              <a:t>Ambulance </a:t>
            </a:r>
            <a:r>
              <a:rPr lang="en-US" dirty="0" smtClean="0"/>
              <a:t>service</a:t>
            </a:r>
            <a:endParaRPr lang="en-US" dirty="0"/>
          </a:p>
          <a:p>
            <a:pPr lvl="0"/>
            <a:r>
              <a:rPr lang="en-US" dirty="0"/>
              <a:t>Diagnostic services</a:t>
            </a:r>
          </a:p>
          <a:p>
            <a:pPr lvl="0"/>
            <a:r>
              <a:rPr lang="en-US" dirty="0"/>
              <a:t>Contractual services</a:t>
            </a:r>
          </a:p>
          <a:p>
            <a:pPr lvl="0"/>
            <a:r>
              <a:rPr lang="en-US" dirty="0"/>
              <a:t>Public Health Service </a:t>
            </a:r>
          </a:p>
          <a:p>
            <a:r>
              <a:rPr lang="en-US" dirty="0" smtClean="0"/>
              <a:t>OPD</a:t>
            </a:r>
          </a:p>
          <a:p>
            <a:pPr lvl="0"/>
            <a:r>
              <a:rPr lang="en-US" dirty="0"/>
              <a:t>Blood Bank</a:t>
            </a:r>
          </a:p>
          <a:p>
            <a:pPr lvl="0"/>
            <a:r>
              <a:rPr lang="en-IN" dirty="0"/>
              <a:t>Operation Theatre</a:t>
            </a:r>
            <a:endParaRPr lang="en-US" dirty="0"/>
          </a:p>
          <a:p>
            <a:pPr lvl="0"/>
            <a:r>
              <a:rPr lang="en-IN" dirty="0"/>
              <a:t>Forensic Medicine </a:t>
            </a:r>
            <a:endParaRPr lang="en-US" dirty="0"/>
          </a:p>
          <a:p>
            <a:endParaRPr lang="en-US" dirty="0"/>
          </a:p>
        </p:txBody>
      </p:sp>
      <p:sp>
        <p:nvSpPr>
          <p:cNvPr id="6" name="Content Placeholder 5"/>
          <p:cNvSpPr>
            <a:spLocks noGrp="1"/>
          </p:cNvSpPr>
          <p:nvPr>
            <p:ph sz="half" idx="2"/>
          </p:nvPr>
        </p:nvSpPr>
        <p:spPr/>
        <p:txBody>
          <a:bodyPr>
            <a:normAutofit/>
          </a:bodyPr>
          <a:lstStyle/>
          <a:p>
            <a:pPr lvl="0"/>
            <a:r>
              <a:rPr lang="en-IN" dirty="0"/>
              <a:t>Public utility </a:t>
            </a:r>
            <a:r>
              <a:rPr lang="en-IN" dirty="0" smtClean="0"/>
              <a:t>services</a:t>
            </a:r>
          </a:p>
          <a:p>
            <a:pPr lvl="0"/>
            <a:r>
              <a:rPr lang="en-IN" dirty="0" smtClean="0"/>
              <a:t>Educational </a:t>
            </a:r>
            <a:r>
              <a:rPr lang="en-IN" dirty="0"/>
              <a:t>activities</a:t>
            </a:r>
            <a:endParaRPr lang="en-US" dirty="0"/>
          </a:p>
          <a:p>
            <a:pPr lvl="0"/>
            <a:r>
              <a:rPr lang="en-IN" dirty="0"/>
              <a:t>Special clinic</a:t>
            </a:r>
            <a:endParaRPr lang="en-US" dirty="0"/>
          </a:p>
          <a:p>
            <a:pPr lvl="0"/>
            <a:r>
              <a:rPr lang="en-IN" dirty="0"/>
              <a:t>Emergency service</a:t>
            </a:r>
            <a:endParaRPr lang="en-US" dirty="0"/>
          </a:p>
          <a:p>
            <a:r>
              <a:rPr lang="en-IN" dirty="0" smtClean="0"/>
              <a:t>CCU</a:t>
            </a:r>
            <a:endParaRPr lang="en-US" dirty="0" smtClean="0"/>
          </a:p>
          <a:p>
            <a:pPr lvl="0"/>
            <a:r>
              <a:rPr lang="en-IN" dirty="0" smtClean="0"/>
              <a:t>ICU</a:t>
            </a:r>
            <a:endParaRPr lang="en-US" dirty="0" smtClean="0"/>
          </a:p>
          <a:p>
            <a:endParaRPr lang="en-US" sz="2400" dirty="0"/>
          </a:p>
        </p:txBody>
      </p:sp>
      <p:pic>
        <p:nvPicPr>
          <p:cNvPr id="7170" name="Picture 2" descr="http://delhi.gov.in/DoIT/Health/main_2.jpg"/>
          <p:cNvPicPr>
            <a:picLocks noChangeAspect="1" noChangeArrowheads="1"/>
          </p:cNvPicPr>
          <p:nvPr/>
        </p:nvPicPr>
        <p:blipFill>
          <a:blip r:embed="rId2" cstate="print"/>
          <a:srcRect/>
          <a:stretch>
            <a:fillRect/>
          </a:stretch>
        </p:blipFill>
        <p:spPr bwMode="auto">
          <a:xfrm>
            <a:off x="6705600" y="4267200"/>
            <a:ext cx="2114550" cy="1752601"/>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Reflective learning</a:t>
            </a:r>
            <a:endParaRPr lang="en-US" dirty="0"/>
          </a:p>
        </p:txBody>
      </p:sp>
      <p:sp>
        <p:nvSpPr>
          <p:cNvPr id="5" name="Content Placeholder 4"/>
          <p:cNvSpPr>
            <a:spLocks noGrp="1"/>
          </p:cNvSpPr>
          <p:nvPr>
            <p:ph idx="1"/>
          </p:nvPr>
        </p:nvSpPr>
        <p:spPr>
          <a:xfrm>
            <a:off x="152400" y="1295400"/>
            <a:ext cx="8839200" cy="5105400"/>
          </a:xfrm>
        </p:spPr>
        <p:txBody>
          <a:bodyPr/>
          <a:lstStyle/>
          <a:p>
            <a:r>
              <a:rPr lang="en-US" dirty="0" smtClean="0"/>
              <a:t>Involved in biomedical waste management </a:t>
            </a:r>
          </a:p>
          <a:p>
            <a:r>
              <a:rPr lang="en-US" dirty="0" smtClean="0"/>
              <a:t>Problems faced by a manager in such setups</a:t>
            </a:r>
          </a:p>
          <a:p>
            <a:pPr lvl="1"/>
            <a:r>
              <a:rPr lang="en-US" dirty="0" smtClean="0"/>
              <a:t>Need to have a proper team </a:t>
            </a:r>
          </a:p>
          <a:p>
            <a:pPr lvl="1"/>
            <a:endParaRPr lang="en-US" dirty="0" smtClean="0"/>
          </a:p>
          <a:p>
            <a:pPr lvl="1"/>
            <a:r>
              <a:rPr lang="en-US" dirty="0" smtClean="0"/>
              <a:t>Supervision is difficult is large setups</a:t>
            </a:r>
          </a:p>
          <a:p>
            <a:pPr lvl="1"/>
            <a:endParaRPr lang="en-US" dirty="0" smtClean="0"/>
          </a:p>
          <a:p>
            <a:pPr lvl="1"/>
            <a:r>
              <a:rPr lang="en-US" dirty="0" smtClean="0"/>
              <a:t>Staff avoids responsibility/ shows ignorance </a:t>
            </a:r>
          </a:p>
          <a:p>
            <a:pPr lvl="1"/>
            <a:endParaRPr lang="en-US" dirty="0" smtClean="0"/>
          </a:p>
          <a:p>
            <a:pPr lvl="1"/>
            <a:r>
              <a:rPr lang="en-US" dirty="0" smtClean="0"/>
              <a:t>Requires lot of documentation (for higher authority)</a:t>
            </a:r>
          </a:p>
          <a:p>
            <a:pPr lvl="1"/>
            <a:endParaRPr lang="en-US" dirty="0" smtClean="0"/>
          </a:p>
          <a:p>
            <a:pPr lvl="1"/>
            <a:r>
              <a:rPr lang="en-US" dirty="0" smtClean="0"/>
              <a:t>Keeping track of  consumptions of </a:t>
            </a:r>
            <a:r>
              <a:rPr lang="en-US" dirty="0" err="1" smtClean="0"/>
              <a:t>polybags</a:t>
            </a:r>
            <a:r>
              <a:rPr lang="en-US" dirty="0" smtClean="0"/>
              <a:t> is difficult </a:t>
            </a:r>
          </a:p>
          <a:p>
            <a:endParaRPr lang="en-US" dirty="0" smtClean="0"/>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a:bodyPr>
          <a:lstStyle/>
          <a:p>
            <a:r>
              <a:rPr lang="en-US" dirty="0" smtClean="0"/>
              <a:t>Overview of Biomedical waste management </a:t>
            </a:r>
            <a:endParaRPr lang="en-US" dirty="0"/>
          </a:p>
        </p:txBody>
      </p:sp>
      <p:sp>
        <p:nvSpPr>
          <p:cNvPr id="6" name="Content Placeholder 5"/>
          <p:cNvSpPr>
            <a:spLocks noGrp="1"/>
          </p:cNvSpPr>
          <p:nvPr>
            <p:ph idx="1"/>
          </p:nvPr>
        </p:nvSpPr>
        <p:spPr>
          <a:xfrm>
            <a:off x="457200" y="1600200"/>
            <a:ext cx="8229600" cy="4953000"/>
          </a:xfrm>
        </p:spPr>
        <p:txBody>
          <a:bodyPr/>
          <a:lstStyle/>
          <a:p>
            <a:pPr>
              <a:buNone/>
            </a:pPr>
            <a:r>
              <a:rPr lang="en-US" b="1" dirty="0" smtClean="0">
                <a:solidFill>
                  <a:srgbClr val="0070C0"/>
                </a:solidFill>
              </a:rPr>
              <a:t>What is Healthcare waste?</a:t>
            </a:r>
          </a:p>
          <a:p>
            <a:pPr lvl="1" algn="just"/>
            <a:r>
              <a:rPr lang="en-US" dirty="0" smtClean="0">
                <a:solidFill>
                  <a:srgbClr val="FF0000"/>
                </a:solidFill>
              </a:rPr>
              <a:t>Total waste generated by hospitals, healthcare establishments and research facilities in the diagnosis, treatment, immunization and associated research </a:t>
            </a:r>
          </a:p>
          <a:p>
            <a:pPr algn="just"/>
            <a:r>
              <a:rPr lang="en-US" b="1" dirty="0" smtClean="0">
                <a:solidFill>
                  <a:srgbClr val="0070C0"/>
                </a:solidFill>
              </a:rPr>
              <a:t>Healthcare Waste Characterization</a:t>
            </a:r>
            <a:endParaRPr lang="en-US" b="1" dirty="0">
              <a:solidFill>
                <a:srgbClr val="0070C0"/>
              </a:solidFill>
            </a:endParaRPr>
          </a:p>
        </p:txBody>
      </p:sp>
      <p:sp>
        <p:nvSpPr>
          <p:cNvPr id="4" name="Cube 3"/>
          <p:cNvSpPr/>
          <p:nvPr/>
        </p:nvSpPr>
        <p:spPr>
          <a:xfrm>
            <a:off x="914400" y="5105400"/>
            <a:ext cx="2438400" cy="1216152"/>
          </a:xfrm>
          <a:prstGeom prst="cub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FF"/>
                </a:solidFill>
              </a:rPr>
              <a:t>Biomedical waste</a:t>
            </a:r>
            <a:endParaRPr lang="en-US" dirty="0">
              <a:solidFill>
                <a:srgbClr val="FFFFFF"/>
              </a:solidFill>
            </a:endParaRPr>
          </a:p>
        </p:txBody>
      </p:sp>
      <p:sp>
        <p:nvSpPr>
          <p:cNvPr id="7" name="Cube 6"/>
          <p:cNvSpPr/>
          <p:nvPr/>
        </p:nvSpPr>
        <p:spPr>
          <a:xfrm>
            <a:off x="5867400" y="5791200"/>
            <a:ext cx="2209800" cy="682752"/>
          </a:xfrm>
          <a:prstGeom prst="cub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FF"/>
                </a:solidFill>
              </a:rPr>
              <a:t>Risk (10%-25%)</a:t>
            </a:r>
            <a:endParaRPr lang="en-US" dirty="0">
              <a:solidFill>
                <a:srgbClr val="FFFFFF"/>
              </a:solidFill>
            </a:endParaRPr>
          </a:p>
        </p:txBody>
      </p:sp>
      <p:sp>
        <p:nvSpPr>
          <p:cNvPr id="8" name="Cube 7"/>
          <p:cNvSpPr/>
          <p:nvPr/>
        </p:nvSpPr>
        <p:spPr>
          <a:xfrm>
            <a:off x="5867400" y="4648200"/>
            <a:ext cx="2286000" cy="762000"/>
          </a:xfrm>
          <a:prstGeom prst="cube">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solidFill>
                  <a:srgbClr val="FFFFFF"/>
                </a:solidFill>
              </a:rPr>
              <a:t>Non- risk (75%-90%)</a:t>
            </a:r>
            <a:endParaRPr lang="en-US" dirty="0">
              <a:solidFill>
                <a:srgbClr val="FFFFFF"/>
              </a:solidFill>
            </a:endParaRPr>
          </a:p>
        </p:txBody>
      </p:sp>
      <p:sp>
        <p:nvSpPr>
          <p:cNvPr id="9" name="Right Arrow 8"/>
          <p:cNvSpPr/>
          <p:nvPr/>
        </p:nvSpPr>
        <p:spPr>
          <a:xfrm>
            <a:off x="3429000" y="5410200"/>
            <a:ext cx="978408" cy="484632"/>
          </a:xfrm>
          <a:prstGeom prst="rightArrow">
            <a:avLst/>
          </a:prstGeom>
          <a:solidFill>
            <a:schemeClr val="bg2">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Left Brace 9"/>
          <p:cNvSpPr/>
          <p:nvPr/>
        </p:nvSpPr>
        <p:spPr>
          <a:xfrm>
            <a:off x="4419600" y="4876800"/>
            <a:ext cx="1371600" cy="1600200"/>
          </a:xfrm>
          <a:prstGeom prst="leftBrace">
            <a:avLst>
              <a:gd name="adj1" fmla="val 8333"/>
              <a:gd name="adj2" fmla="val 48390"/>
            </a:avLst>
          </a:prstGeom>
          <a:ln w="44450">
            <a:solidFill>
              <a:schemeClr val="bg2">
                <a:lumMod val="50000"/>
              </a:schemeClr>
            </a:solidFill>
          </a:ln>
          <a:scene3d>
            <a:camera prst="orthographicFront"/>
            <a:lightRig rig="threePt" dir="t"/>
          </a:scene3d>
          <a:sp3d>
            <a:bevelT w="0" h="0"/>
          </a:sp3d>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2" presetClass="entr" presetSubtype="4"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 calcmode="lin" valueType="num">
                                      <p:cBhvr additive="base">
                                        <p:cTn id="11" dur="500" fill="hold"/>
                                        <p:tgtEl>
                                          <p:spTgt spid="8"/>
                                        </p:tgtEl>
                                        <p:attrNameLst>
                                          <p:attrName>ppt_x</p:attrName>
                                        </p:attrNameLst>
                                      </p:cBhvr>
                                      <p:tavLst>
                                        <p:tav tm="0">
                                          <p:val>
                                            <p:strVal val="#ppt_x"/>
                                          </p:val>
                                        </p:tav>
                                        <p:tav tm="100000">
                                          <p:val>
                                            <p:strVal val="#ppt_x"/>
                                          </p:val>
                                        </p:tav>
                                      </p:tavLst>
                                    </p:anim>
                                    <p:anim calcmode="lin" valueType="num">
                                      <p:cBhvr additive="base">
                                        <p:cTn id="1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par>
                    <p:cTn id="13" fill="hold">
                      <p:stCondLst>
                        <p:cond delay="indefinite"/>
                      </p:stCondLst>
                      <p:childTnLst>
                        <p:par>
                          <p:cTn id="14" fill="hold">
                            <p:stCondLst>
                              <p:cond delay="0"/>
                            </p:stCondLst>
                            <p:childTnLst>
                              <p:par>
                                <p:cTn id="15" presetID="2" presetClass="entr" presetSubtype="4"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 calcmode="lin" valueType="num">
                                      <p:cBhvr additive="base">
                                        <p:cTn id="17" dur="500" fill="hold"/>
                                        <p:tgtEl>
                                          <p:spTgt spid="7"/>
                                        </p:tgtEl>
                                        <p:attrNameLst>
                                          <p:attrName>ppt_x</p:attrName>
                                        </p:attrNameLst>
                                      </p:cBhvr>
                                      <p:tavLst>
                                        <p:tav tm="0">
                                          <p:val>
                                            <p:strVal val="#ppt_x"/>
                                          </p:val>
                                        </p:tav>
                                        <p:tav tm="100000">
                                          <p:val>
                                            <p:strVal val="#ppt_x"/>
                                          </p:val>
                                        </p:tav>
                                      </p:tavLst>
                                    </p:anim>
                                    <p:anim calcmode="lin" valueType="num">
                                      <p:cBhvr additive="base">
                                        <p:cTn id="1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0" y="152400"/>
            <a:ext cx="9144000" cy="762000"/>
          </a:xfrm>
        </p:spPr>
        <p:txBody>
          <a:bodyPr/>
          <a:lstStyle/>
          <a:p>
            <a:pPr algn="ctr"/>
            <a:r>
              <a:rPr lang="en-US" dirty="0" smtClean="0"/>
              <a:t>    Biomedical Wastes regulations</a:t>
            </a:r>
          </a:p>
        </p:txBody>
      </p:sp>
      <p:sp>
        <p:nvSpPr>
          <p:cNvPr id="6147" name="Rectangle 3"/>
          <p:cNvSpPr>
            <a:spLocks noGrp="1" noChangeArrowheads="1"/>
          </p:cNvSpPr>
          <p:nvPr>
            <p:ph idx="1"/>
          </p:nvPr>
        </p:nvSpPr>
        <p:spPr>
          <a:xfrm>
            <a:off x="304800" y="838201"/>
            <a:ext cx="8602663" cy="3581400"/>
          </a:xfrm>
        </p:spPr>
        <p:txBody>
          <a:bodyPr/>
          <a:lstStyle/>
          <a:p>
            <a:r>
              <a:rPr lang="en-US" sz="2000" dirty="0" smtClean="0"/>
              <a:t>BIOMEDICAL WASTES (M&amp;H) RULES 1998 - E(P)  ACT 1986 as amended in 2000, 2003</a:t>
            </a:r>
          </a:p>
          <a:p>
            <a:pPr>
              <a:buFontTx/>
              <a:buNone/>
            </a:pPr>
            <a:r>
              <a:rPr lang="en-US" sz="2000" dirty="0" smtClean="0"/>
              <a:t>	</a:t>
            </a:r>
          </a:p>
          <a:p>
            <a:pPr>
              <a:buFontTx/>
              <a:buNone/>
            </a:pPr>
            <a:r>
              <a:rPr lang="en-US" sz="2000" dirty="0" smtClean="0"/>
              <a:t>These rules provide a system for regulating handling BMW which includes collection, segregation at source, norms for packaging labeling and options for treatment and disposal along with the standard for treatment technologies.</a:t>
            </a:r>
          </a:p>
          <a:p>
            <a:pPr lvl="1" algn="just" eaLnBrk="1" hangingPunct="1"/>
            <a:r>
              <a:rPr lang="en-US" sz="2000" dirty="0" smtClean="0"/>
              <a:t>For proper management &amp; Handling of Bio-Medical Waste. </a:t>
            </a:r>
          </a:p>
          <a:p>
            <a:pPr lvl="1" algn="just" eaLnBrk="1" hangingPunct="1"/>
            <a:r>
              <a:rPr lang="en-US" sz="2000" dirty="0" smtClean="0"/>
              <a:t>Applicable to all persons who generate, collect, receive, store, transport, treat, dispose or handle bio-medical waste in any form.</a:t>
            </a:r>
          </a:p>
        </p:txBody>
      </p:sp>
      <p:sp>
        <p:nvSpPr>
          <p:cNvPr id="4" name="Content Placeholder 2"/>
          <p:cNvSpPr txBox="1">
            <a:spLocks/>
          </p:cNvSpPr>
          <p:nvPr/>
        </p:nvSpPr>
        <p:spPr bwMode="auto">
          <a:xfrm>
            <a:off x="685800" y="4648200"/>
            <a:ext cx="7848600" cy="1752600"/>
          </a:xfrm>
          <a:prstGeom prst="rect">
            <a:avLst/>
          </a:prstGeom>
          <a:solidFill>
            <a:schemeClr val="tx2">
              <a:lumMod val="20000"/>
              <a:lumOff val="80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just" defTabSz="914400" rtl="0" eaLnBrk="1" fontAlgn="base" latinLnBrk="0" hangingPunct="1">
              <a:lnSpc>
                <a:spcPct val="100000"/>
              </a:lnSpc>
              <a:spcBef>
                <a:spcPct val="20000"/>
              </a:spcBef>
              <a:spcAft>
                <a:spcPct val="0"/>
              </a:spcAft>
              <a:buClrTx/>
              <a:buSzTx/>
              <a:buFontTx/>
              <a:buNone/>
              <a:tabLst/>
              <a:defRPr/>
            </a:pPr>
            <a:r>
              <a:rPr kumimoji="0" lang="en-US" sz="2800" b="0" i="0" u="none" strike="noStrike" kern="0" cap="none" spc="0" normalizeH="0" baseline="0" noProof="0" dirty="0" smtClean="0">
                <a:ln>
                  <a:noFill/>
                </a:ln>
                <a:solidFill>
                  <a:schemeClr val="tx1"/>
                </a:solidFill>
                <a:effectLst/>
                <a:uLnTx/>
                <a:uFillTx/>
                <a:latin typeface="+mn-lt"/>
                <a:ea typeface="+mn-ea"/>
                <a:cs typeface="+mn-cs"/>
              </a:rPr>
              <a:t>   </a:t>
            </a:r>
            <a:r>
              <a:rPr kumimoji="0" lang="en-US" sz="2000" b="0" i="0" u="none" strike="noStrike" kern="0" cap="none" spc="0" normalizeH="0" baseline="0" noProof="0" dirty="0" smtClean="0">
                <a:ln>
                  <a:noFill/>
                </a:ln>
                <a:solidFill>
                  <a:schemeClr val="tx1"/>
                </a:solidFill>
                <a:effectLst/>
                <a:uLnTx/>
                <a:uFillTx/>
                <a:latin typeface="+mn-lt"/>
                <a:ea typeface="+mn-ea"/>
                <a:cs typeface="+mn-cs"/>
              </a:rPr>
              <a:t>The Biomedical waste means any waste, which is generated during the diagnosis, treatment or immunization of human beings or animals or in research activities pertaining thereto or in the production or testing of biological and including categories mentioned in schedule I of the Rules.</a:t>
            </a:r>
            <a:endParaRPr kumimoji="0" lang="en-US" sz="2800" b="0" i="0" u="none" strike="noStrike" kern="0" cap="none" spc="0" normalizeH="0" baseline="0" noProof="0" dirty="0">
              <a:ln>
                <a:noFill/>
              </a:ln>
              <a:solidFill>
                <a:schemeClr val="tx1"/>
              </a:solidFill>
              <a:effectLst/>
              <a:uLnTx/>
              <a:uFillTx/>
              <a:latin typeface="+mn-lt"/>
              <a:ea typeface="+mn-ea"/>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Reasons for unsatisfactory status</a:t>
            </a:r>
            <a:endParaRPr lang="en-US" dirty="0"/>
          </a:p>
        </p:txBody>
      </p:sp>
      <p:sp>
        <p:nvSpPr>
          <p:cNvPr id="3" name="Content Placeholder 2"/>
          <p:cNvSpPr>
            <a:spLocks noGrp="1"/>
          </p:cNvSpPr>
          <p:nvPr>
            <p:ph idx="1"/>
          </p:nvPr>
        </p:nvSpPr>
        <p:spPr/>
        <p:txBody>
          <a:bodyPr/>
          <a:lstStyle/>
          <a:p>
            <a:r>
              <a:rPr lang="en-GB" sz="2000" dirty="0" smtClean="0"/>
              <a:t>Absence of qualitative and quantitative scientific data</a:t>
            </a:r>
            <a:endParaRPr lang="en-US" sz="2000" dirty="0" smtClean="0"/>
          </a:p>
          <a:p>
            <a:r>
              <a:rPr lang="en-US" sz="2000" dirty="0" smtClean="0"/>
              <a:t>Adequate attention not given</a:t>
            </a:r>
          </a:p>
          <a:p>
            <a:r>
              <a:rPr lang="en-US" sz="2000" dirty="0" smtClean="0"/>
              <a:t>Segregation Lacking</a:t>
            </a:r>
          </a:p>
          <a:p>
            <a:r>
              <a:rPr lang="en-US" sz="2000" dirty="0" smtClean="0"/>
              <a:t>Monitoring Mechanisms Lacking</a:t>
            </a:r>
          </a:p>
          <a:p>
            <a:r>
              <a:rPr lang="en-US" sz="2000" dirty="0" smtClean="0"/>
              <a:t>Inadequate/NIL allocation of funds.</a:t>
            </a:r>
          </a:p>
          <a:p>
            <a:r>
              <a:rPr lang="en-US" sz="2000" dirty="0" smtClean="0"/>
              <a:t>Absence of personal protective gears like gloves etc., while segregating and transporting wastes.</a:t>
            </a:r>
            <a:endParaRPr lang="en-GB" sz="2000" dirty="0" smtClean="0"/>
          </a:p>
          <a:p>
            <a:r>
              <a:rPr lang="en-GB" sz="2000" dirty="0" smtClean="0"/>
              <a:t>Waste handling is left to poorly educated low category of workers</a:t>
            </a:r>
          </a:p>
          <a:p>
            <a:pPr lvl="0"/>
            <a:r>
              <a:rPr lang="en-GB" sz="2000" dirty="0" smtClean="0"/>
              <a:t>Lack of awareness regarding well defined national policy and regulation on medical waste management.    </a:t>
            </a:r>
            <a:endParaRPr lang="en-US" sz="2000" dirty="0" smtClean="0"/>
          </a:p>
          <a:p>
            <a:r>
              <a:rPr lang="en-US" sz="2000" dirty="0" smtClean="0"/>
              <a:t>Lack of training for nurses and other </a:t>
            </a:r>
            <a:r>
              <a:rPr lang="en-US" sz="2000" dirty="0" err="1" smtClean="0"/>
              <a:t>para</a:t>
            </a:r>
            <a:r>
              <a:rPr lang="en-US" sz="2000" dirty="0" smtClean="0"/>
              <a:t>-medical staff.</a:t>
            </a:r>
          </a:p>
          <a:p>
            <a:endParaRPr lang="en-US" sz="18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Need of the  study </a:t>
            </a:r>
            <a:endParaRPr lang="en-US" dirty="0"/>
          </a:p>
        </p:txBody>
      </p:sp>
      <p:sp>
        <p:nvSpPr>
          <p:cNvPr id="3" name="Content Placeholder 2"/>
          <p:cNvSpPr>
            <a:spLocks noGrp="1"/>
          </p:cNvSpPr>
          <p:nvPr>
            <p:ph idx="1"/>
          </p:nvPr>
        </p:nvSpPr>
        <p:spPr/>
        <p:txBody>
          <a:bodyPr/>
          <a:lstStyle/>
          <a:p>
            <a:r>
              <a:rPr lang="en-US" sz="2000" dirty="0" smtClean="0"/>
              <a:t>For proper disposal of biomedical waste mere introduction of laws is not sufficient. </a:t>
            </a:r>
          </a:p>
          <a:p>
            <a:endParaRPr lang="en-US" sz="2000" dirty="0" smtClean="0"/>
          </a:p>
          <a:p>
            <a:r>
              <a:rPr lang="en-US" sz="2000" dirty="0" smtClean="0"/>
              <a:t>Lot more is needed to be done to actually </a:t>
            </a:r>
            <a:r>
              <a:rPr lang="en-US" sz="2000" dirty="0" smtClean="0">
                <a:solidFill>
                  <a:srgbClr val="FF0000"/>
                </a:solidFill>
              </a:rPr>
              <a:t>improve the practice</a:t>
            </a:r>
            <a:r>
              <a:rPr lang="en-US" sz="2000" dirty="0" smtClean="0"/>
              <a:t> of biomedical among hospital staff.</a:t>
            </a:r>
          </a:p>
          <a:p>
            <a:endParaRPr lang="en-US" sz="2000" dirty="0" smtClean="0"/>
          </a:p>
          <a:p>
            <a:r>
              <a:rPr lang="en-US" sz="2000" dirty="0" smtClean="0"/>
              <a:t> The awareness of these laws among the general public as well as development of these policies and enforcement that respect those laws is essential. </a:t>
            </a:r>
          </a:p>
          <a:p>
            <a:endParaRPr lang="en-US" sz="2000" dirty="0" smtClean="0"/>
          </a:p>
          <a:p>
            <a:r>
              <a:rPr lang="en-US" sz="2000" dirty="0" smtClean="0"/>
              <a:t>Hence the current status of employee’s awareness about biomedical waste management will help the authorities to create strategy for improving the status in future.</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smtClean="0"/>
              <a:t/>
            </a:r>
            <a:br>
              <a:rPr lang="en-GB" b="1" dirty="0" smtClean="0"/>
            </a:br>
            <a:r>
              <a:rPr lang="en-GB" b="1" dirty="0"/>
              <a:t>O</a:t>
            </a:r>
            <a:r>
              <a:rPr lang="en-GB" b="1" dirty="0" smtClean="0"/>
              <a:t>bjective of the study</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r>
              <a:rPr lang="en-GB" b="1" dirty="0" smtClean="0">
                <a:solidFill>
                  <a:schemeClr val="accent2">
                    <a:lumMod val="60000"/>
                    <a:lumOff val="40000"/>
                  </a:schemeClr>
                </a:solidFill>
              </a:rPr>
              <a:t>General </a:t>
            </a:r>
            <a:r>
              <a:rPr lang="en-GB" b="1" dirty="0">
                <a:solidFill>
                  <a:schemeClr val="accent2">
                    <a:lumMod val="60000"/>
                    <a:lumOff val="40000"/>
                  </a:schemeClr>
                </a:solidFill>
              </a:rPr>
              <a:t>objective:</a:t>
            </a:r>
            <a:endParaRPr lang="en-US" dirty="0">
              <a:solidFill>
                <a:schemeClr val="accent2">
                  <a:lumMod val="60000"/>
                  <a:lumOff val="40000"/>
                </a:schemeClr>
              </a:solidFill>
            </a:endParaRPr>
          </a:p>
          <a:p>
            <a:pPr lvl="1"/>
            <a:r>
              <a:rPr lang="en-US" dirty="0"/>
              <a:t>Assess the knowledge, Attitude and Practice (KAP) of Doctors, Nurses and Paramedical staff about biomedical waste management</a:t>
            </a:r>
          </a:p>
          <a:p>
            <a:r>
              <a:rPr lang="en-US" b="1" dirty="0">
                <a:solidFill>
                  <a:schemeClr val="accent2">
                    <a:lumMod val="60000"/>
                    <a:lumOff val="40000"/>
                  </a:schemeClr>
                </a:solidFill>
              </a:rPr>
              <a:t>Specific objective 1:</a:t>
            </a:r>
          </a:p>
          <a:p>
            <a:pPr lvl="1"/>
            <a:r>
              <a:rPr lang="en-US" dirty="0"/>
              <a:t>Know the existing Biomedical Waste management practice in the hospital </a:t>
            </a:r>
          </a:p>
          <a:p>
            <a:r>
              <a:rPr lang="en-US" b="1" dirty="0">
                <a:solidFill>
                  <a:schemeClr val="accent2">
                    <a:lumMod val="60000"/>
                    <a:lumOff val="40000"/>
                  </a:schemeClr>
                </a:solidFill>
              </a:rPr>
              <a:t>Specific objective 2:</a:t>
            </a:r>
          </a:p>
          <a:p>
            <a:pPr lvl="1"/>
            <a:r>
              <a:rPr lang="en-US" dirty="0"/>
              <a:t>Evaluate the KAP based on the data collected through structured questionnaire  </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anim calcmode="lin" valueType="num">
                                      <p:cBhvr additive="base">
                                        <p:cTn id="19"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PPP_SBUSC_PRT_Keyboard_Help">
  <a:themeElements>
    <a:clrScheme name="PPP_SBUSC_PRT_Keyboard_Help 16">
      <a:dk1>
        <a:srgbClr val="000000"/>
      </a:dk1>
      <a:lt1>
        <a:srgbClr val="B2B2B2"/>
      </a:lt1>
      <a:dk2>
        <a:srgbClr val="663300"/>
      </a:dk2>
      <a:lt2>
        <a:srgbClr val="808080"/>
      </a:lt2>
      <a:accent1>
        <a:srgbClr val="BBE0E3"/>
      </a:accent1>
      <a:accent2>
        <a:srgbClr val="333399"/>
      </a:accent2>
      <a:accent3>
        <a:srgbClr val="D5D5D5"/>
      </a:accent3>
      <a:accent4>
        <a:srgbClr val="000000"/>
      </a:accent4>
      <a:accent5>
        <a:srgbClr val="DAEDEF"/>
      </a:accent5>
      <a:accent6>
        <a:srgbClr val="2D2D8A"/>
      </a:accent6>
      <a:hlink>
        <a:srgbClr val="009999"/>
      </a:hlink>
      <a:folHlink>
        <a:srgbClr val="99CC00"/>
      </a:folHlink>
    </a:clrScheme>
    <a:fontScheme name="PPP_SBUSC_PRT_Keyboard_Hel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PP_SBUSC_PRT_Keyboard_Hel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P_SBUSC_PRT_Keyboard_Hel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P_SBUSC_PRT_Keyboard_Hel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P_SBUSC_PRT_Keyboard_Hel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P_SBUSC_PRT_Keyboard_Hel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P_SBUSC_PRT_Keyboard_Hel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P_SBUSC_PRT_Keyboard_Help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P_SBUSC_PRT_Keyboard_Hel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P_SBUSC_PRT_Keyboard_Hel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P_SBUSC_PRT_Keyboard_Hel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P_SBUSC_PRT_Keyboard_Hel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P_SBUSC_PRT_Keyboard_Hel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PPP_SBUSC_PRT_Keyboard_Help 13">
        <a:dk1>
          <a:srgbClr val="000000"/>
        </a:dk1>
        <a:lt1>
          <a:srgbClr val="B2B2B2"/>
        </a:lt1>
        <a:dk2>
          <a:srgbClr val="000000"/>
        </a:dk2>
        <a:lt2>
          <a:srgbClr val="808080"/>
        </a:lt2>
        <a:accent1>
          <a:srgbClr val="BBE0E3"/>
        </a:accent1>
        <a:accent2>
          <a:srgbClr val="333399"/>
        </a:accent2>
        <a:accent3>
          <a:srgbClr val="D5D5D5"/>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P_SBUSC_PRT_Keyboard_Help 14">
        <a:dk1>
          <a:srgbClr val="000000"/>
        </a:dk1>
        <a:lt1>
          <a:srgbClr val="B2B2B2"/>
        </a:lt1>
        <a:dk2>
          <a:srgbClr val="000066"/>
        </a:dk2>
        <a:lt2>
          <a:srgbClr val="808080"/>
        </a:lt2>
        <a:accent1>
          <a:srgbClr val="BBE0E3"/>
        </a:accent1>
        <a:accent2>
          <a:srgbClr val="333399"/>
        </a:accent2>
        <a:accent3>
          <a:srgbClr val="D5D5D5"/>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P_SBUSC_PRT_Keyboard_Help 15">
        <a:dk1>
          <a:srgbClr val="000000"/>
        </a:dk1>
        <a:lt1>
          <a:srgbClr val="B2B2B2"/>
        </a:lt1>
        <a:dk2>
          <a:srgbClr val="FFFFFF"/>
        </a:dk2>
        <a:lt2>
          <a:srgbClr val="808080"/>
        </a:lt2>
        <a:accent1>
          <a:srgbClr val="BBE0E3"/>
        </a:accent1>
        <a:accent2>
          <a:srgbClr val="333399"/>
        </a:accent2>
        <a:accent3>
          <a:srgbClr val="D5D5D5"/>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P_SBUSC_PRT_Keyboard_Help 16">
        <a:dk1>
          <a:srgbClr val="000000"/>
        </a:dk1>
        <a:lt1>
          <a:srgbClr val="B2B2B2"/>
        </a:lt1>
        <a:dk2>
          <a:srgbClr val="663300"/>
        </a:dk2>
        <a:lt2>
          <a:srgbClr val="808080"/>
        </a:lt2>
        <a:accent1>
          <a:srgbClr val="BBE0E3"/>
        </a:accent1>
        <a:accent2>
          <a:srgbClr val="333399"/>
        </a:accent2>
        <a:accent3>
          <a:srgbClr val="D5D5D5"/>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PPP_SMEDI_PRT_08">
  <a:themeElements>
    <a:clrScheme name="PPP_SBUSC_PRT_Keyboard_Help 16">
      <a:dk1>
        <a:srgbClr val="000000"/>
      </a:dk1>
      <a:lt1>
        <a:srgbClr val="B2B2B2"/>
      </a:lt1>
      <a:dk2>
        <a:srgbClr val="003399"/>
      </a:dk2>
      <a:lt2>
        <a:srgbClr val="808080"/>
      </a:lt2>
      <a:accent1>
        <a:srgbClr val="BBE0E3"/>
      </a:accent1>
      <a:accent2>
        <a:srgbClr val="333399"/>
      </a:accent2>
      <a:accent3>
        <a:srgbClr val="D5D5D5"/>
      </a:accent3>
      <a:accent4>
        <a:srgbClr val="000000"/>
      </a:accent4>
      <a:accent5>
        <a:srgbClr val="DAEDEF"/>
      </a:accent5>
      <a:accent6>
        <a:srgbClr val="2D2D8A"/>
      </a:accent6>
      <a:hlink>
        <a:srgbClr val="009999"/>
      </a:hlink>
      <a:folHlink>
        <a:srgbClr val="99CC00"/>
      </a:folHlink>
    </a:clrScheme>
    <a:fontScheme name="PPP_SBUSC_PRT_Keyboard_Help">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PP_SBUSC_PRT_Keyboard_Help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P_SBUSC_PRT_Keyboard_Help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PPP_SBUSC_PRT_Keyboard_Help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PPP_SBUSC_PRT_Keyboard_Help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PPP_SBUSC_PRT_Keyboard_Help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PPP_SBUSC_PRT_Keyboard_Help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PPP_SBUSC_PRT_Keyboard_Help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PPP_SBUSC_PRT_Keyboard_Help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PPP_SBUSC_PRT_Keyboard_Help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PPP_SBUSC_PRT_Keyboard_Help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PPP_SBUSC_PRT_Keyboard_Help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PPP_SBUSC_PRT_Keyboard_Help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PPP_SBUSC_PRT_Keyboard_Help 13">
        <a:dk1>
          <a:srgbClr val="000000"/>
        </a:dk1>
        <a:lt1>
          <a:srgbClr val="B2B2B2"/>
        </a:lt1>
        <a:dk2>
          <a:srgbClr val="000000"/>
        </a:dk2>
        <a:lt2>
          <a:srgbClr val="808080"/>
        </a:lt2>
        <a:accent1>
          <a:srgbClr val="BBE0E3"/>
        </a:accent1>
        <a:accent2>
          <a:srgbClr val="333399"/>
        </a:accent2>
        <a:accent3>
          <a:srgbClr val="D5D5D5"/>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P_SBUSC_PRT_Keyboard_Help 14">
        <a:dk1>
          <a:srgbClr val="808080"/>
        </a:dk1>
        <a:lt1>
          <a:srgbClr val="FFFFFF"/>
        </a:lt1>
        <a:dk2>
          <a:srgbClr val="B2B2B2"/>
        </a:dk2>
        <a:lt2>
          <a:srgbClr val="66FFFF"/>
        </a:lt2>
        <a:accent1>
          <a:srgbClr val="BBE0E3"/>
        </a:accent1>
        <a:accent2>
          <a:srgbClr val="333399"/>
        </a:accent2>
        <a:accent3>
          <a:srgbClr val="D5D5D5"/>
        </a:accent3>
        <a:accent4>
          <a:srgbClr val="DADADA"/>
        </a:accent4>
        <a:accent5>
          <a:srgbClr val="DAEDEF"/>
        </a:accent5>
        <a:accent6>
          <a:srgbClr val="2D2D8A"/>
        </a:accent6>
        <a:hlink>
          <a:srgbClr val="009999"/>
        </a:hlink>
        <a:folHlink>
          <a:srgbClr val="99CC00"/>
        </a:folHlink>
      </a:clrScheme>
      <a:clrMap bg1="dk2" tx1="lt1" bg2="dk1" tx2="lt2" accent1="accent1" accent2="accent2" accent3="accent3" accent4="accent4" accent5="accent5" accent6="accent6" hlink="hlink" folHlink="folHlink"/>
    </a:extraClrScheme>
    <a:extraClrScheme>
      <a:clrScheme name="PPP_SBUSC_PRT_Keyboard_Help 15">
        <a:dk1>
          <a:srgbClr val="000000"/>
        </a:dk1>
        <a:lt1>
          <a:srgbClr val="B2B2B2"/>
        </a:lt1>
        <a:dk2>
          <a:srgbClr val="66FFFF"/>
        </a:dk2>
        <a:lt2>
          <a:srgbClr val="808080"/>
        </a:lt2>
        <a:accent1>
          <a:srgbClr val="BBE0E3"/>
        </a:accent1>
        <a:accent2>
          <a:srgbClr val="333399"/>
        </a:accent2>
        <a:accent3>
          <a:srgbClr val="D5D5D5"/>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PPP_SBUSC_PRT_Keyboard_Help 16">
        <a:dk1>
          <a:srgbClr val="000000"/>
        </a:dk1>
        <a:lt1>
          <a:srgbClr val="B2B2B2"/>
        </a:lt1>
        <a:dk2>
          <a:srgbClr val="003399"/>
        </a:dk2>
        <a:lt2>
          <a:srgbClr val="808080"/>
        </a:lt2>
        <a:accent1>
          <a:srgbClr val="BBE0E3"/>
        </a:accent1>
        <a:accent2>
          <a:srgbClr val="333399"/>
        </a:accent2>
        <a:accent3>
          <a:srgbClr val="D5D5D5"/>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PPP_SMEDI_TXT_Eldercar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Session3b_Irvine_James_InfControl</Template>
  <TotalTime>646</TotalTime>
  <Words>1213</Words>
  <Application>Microsoft Office PowerPoint</Application>
  <PresentationFormat>On-screen Show (4:3)</PresentationFormat>
  <Paragraphs>328</Paragraphs>
  <Slides>28</Slides>
  <Notes>0</Notes>
  <HiddenSlides>0</HiddenSlides>
  <MMClips>0</MMClips>
  <ScaleCrop>false</ScaleCrop>
  <HeadingPairs>
    <vt:vector size="4" baseType="variant">
      <vt:variant>
        <vt:lpstr>Theme</vt:lpstr>
      </vt:variant>
      <vt:variant>
        <vt:i4>3</vt:i4>
      </vt:variant>
      <vt:variant>
        <vt:lpstr>Slide Titles</vt:lpstr>
      </vt:variant>
      <vt:variant>
        <vt:i4>28</vt:i4>
      </vt:variant>
    </vt:vector>
  </HeadingPairs>
  <TitlesOfParts>
    <vt:vector size="31" baseType="lpstr">
      <vt:lpstr>PPP_SBUSC_PRT_Keyboard_Help</vt:lpstr>
      <vt:lpstr>PPP_SMEDI_PRT_08</vt:lpstr>
      <vt:lpstr>PPP_SMEDI_TXT_Eldercare</vt:lpstr>
      <vt:lpstr>A Study on “Assessment of Knowledge, Attitude and Practice of Biomedical Waste Management among Doctors, Nurses and Other Paramedic Staff in Dr. Baba Saheb Ambedkar Hospital”</vt:lpstr>
      <vt:lpstr>About the organization</vt:lpstr>
      <vt:lpstr>Services provided</vt:lpstr>
      <vt:lpstr>Reflective learning</vt:lpstr>
      <vt:lpstr>Overview of Biomedical waste management </vt:lpstr>
      <vt:lpstr>    Biomedical Wastes regulations</vt:lpstr>
      <vt:lpstr>Reasons for unsatisfactory status</vt:lpstr>
      <vt:lpstr>Need of the  study </vt:lpstr>
      <vt:lpstr> Objective of the study </vt:lpstr>
      <vt:lpstr>Methodology </vt:lpstr>
      <vt:lpstr>Result and analysis</vt:lpstr>
      <vt:lpstr>Objective 1</vt:lpstr>
      <vt:lpstr>Objective 2</vt:lpstr>
      <vt:lpstr>Slide 14</vt:lpstr>
      <vt:lpstr>Assessment of Knowledge</vt:lpstr>
      <vt:lpstr>Slide 16</vt:lpstr>
      <vt:lpstr>Assessment of practice</vt:lpstr>
      <vt:lpstr>Slide 18</vt:lpstr>
      <vt:lpstr>Slide 19</vt:lpstr>
      <vt:lpstr>Assessment of Attitude</vt:lpstr>
      <vt:lpstr>Slide 21</vt:lpstr>
      <vt:lpstr>Slide 22</vt:lpstr>
      <vt:lpstr>Conclusion</vt:lpstr>
      <vt:lpstr>Slide 24</vt:lpstr>
      <vt:lpstr>Recommendation </vt:lpstr>
      <vt:lpstr>Slide 26</vt:lpstr>
      <vt:lpstr>VISION</vt:lpstr>
      <vt:lpstr>Thank You </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Study on “Assessment of Knowledge, Attitude and Practice of Biomedical Waste Management among Doctors, Nurses and Other Paramedic Staff in Dr. Baba Saheb Ambedkar Hospital”</dc:title>
  <dc:creator>iihmr</dc:creator>
  <cp:lastModifiedBy>iihmr</cp:lastModifiedBy>
  <cp:revision>52</cp:revision>
  <dcterms:created xsi:type="dcterms:W3CDTF">2011-04-22T16:35:07Z</dcterms:created>
  <dcterms:modified xsi:type="dcterms:W3CDTF">2011-04-25T16:42:18Z</dcterms:modified>
</cp:coreProperties>
</file>