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65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issertation%20Rohini\Figures%20disser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calcul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Status of implementation of district level components by NTCP</a:t>
            </a:r>
            <a:r>
              <a:rPr lang="en-US" sz="1800" baseline="0"/>
              <a:t> states as on 28 Feb. 2011</a:t>
            </a:r>
            <a:endParaRPr lang="en-US" sz="18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states implementing the particular component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Trainings/ Workshops</c:v>
                </c:pt>
                <c:pt idx="1">
                  <c:v>IEC activities</c:v>
                </c:pt>
                <c:pt idx="2">
                  <c:v>School Programme</c:v>
                </c:pt>
                <c:pt idx="3">
                  <c:v>Challaning mechanism</c:v>
                </c:pt>
                <c:pt idx="4">
                  <c:v>Cessation facilities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0.67000000000000015</c:v>
                </c:pt>
                <c:pt idx="1">
                  <c:v>0.71000000000000008</c:v>
                </c:pt>
                <c:pt idx="2">
                  <c:v>0.71000000000000008</c:v>
                </c:pt>
                <c:pt idx="3">
                  <c:v>0.71000000000000008</c:v>
                </c:pt>
                <c:pt idx="4">
                  <c:v>0.38000000000000006</c:v>
                </c:pt>
              </c:numCache>
            </c:numRef>
          </c:val>
        </c:ser>
        <c:dLbls>
          <c:showVal val="1"/>
        </c:dLbls>
        <c:gapWidth val="75"/>
        <c:axId val="34817536"/>
        <c:axId val="44811776"/>
      </c:barChart>
      <c:catAx>
        <c:axId val="348175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4811776"/>
        <c:crosses val="autoZero"/>
        <c:auto val="1"/>
        <c:lblAlgn val="ctr"/>
        <c:lblOffset val="100"/>
      </c:catAx>
      <c:valAx>
        <c:axId val="44811776"/>
        <c:scaling>
          <c:orientation val="minMax"/>
        </c:scaling>
        <c:axPos val="l"/>
        <c:numFmt formatCode="0%" sourceLinked="1"/>
        <c:majorTickMark val="none"/>
        <c:tickLblPos val="nextTo"/>
        <c:crossAx val="3481753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600" b="1" dirty="0"/>
              <a:t>Figure 13 : Amount of fine collected under section 4 of COTPA by different states till 28 Feb. 2011.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Sheet13!$B$2</c:f>
              <c:strCache>
                <c:ptCount val="1"/>
                <c:pt idx="0">
                  <c:v>Amount of fine (In Rupees)</c:v>
                </c:pt>
              </c:strCache>
            </c:strRef>
          </c:tx>
          <c:cat>
            <c:strRef>
              <c:f>Sheet13!$A$3:$A$13</c:f>
              <c:strCache>
                <c:ptCount val="11"/>
                <c:pt idx="0">
                  <c:v>Tamil Nadu</c:v>
                </c:pt>
                <c:pt idx="1">
                  <c:v>Delhi</c:v>
                </c:pt>
                <c:pt idx="2">
                  <c:v>Maharashtra</c:v>
                </c:pt>
                <c:pt idx="3">
                  <c:v>Gujarat</c:v>
                </c:pt>
                <c:pt idx="4">
                  <c:v>Andhra Pradesh</c:v>
                </c:pt>
                <c:pt idx="5">
                  <c:v>Orissa</c:v>
                </c:pt>
                <c:pt idx="6">
                  <c:v>Goa</c:v>
                </c:pt>
                <c:pt idx="7">
                  <c:v>Karnataka</c:v>
                </c:pt>
                <c:pt idx="8">
                  <c:v>Uttar Pradesh</c:v>
                </c:pt>
                <c:pt idx="9">
                  <c:v>Mizoram</c:v>
                </c:pt>
                <c:pt idx="10">
                  <c:v>Madhya Pradesh</c:v>
                </c:pt>
              </c:strCache>
            </c:strRef>
          </c:cat>
          <c:val>
            <c:numRef>
              <c:f>Sheet13!$B$3:$B$13</c:f>
              <c:numCache>
                <c:formatCode>General</c:formatCode>
                <c:ptCount val="11"/>
                <c:pt idx="0">
                  <c:v>4133285</c:v>
                </c:pt>
                <c:pt idx="1">
                  <c:v>2569566</c:v>
                </c:pt>
                <c:pt idx="2">
                  <c:v>1480258</c:v>
                </c:pt>
                <c:pt idx="3">
                  <c:v>874449</c:v>
                </c:pt>
                <c:pt idx="4">
                  <c:v>809930</c:v>
                </c:pt>
                <c:pt idx="5">
                  <c:v>689450</c:v>
                </c:pt>
                <c:pt idx="6">
                  <c:v>421620</c:v>
                </c:pt>
                <c:pt idx="7">
                  <c:v>244795</c:v>
                </c:pt>
                <c:pt idx="8" formatCode="#,##0">
                  <c:v>60929</c:v>
                </c:pt>
                <c:pt idx="9">
                  <c:v>52620</c:v>
                </c:pt>
                <c:pt idx="10">
                  <c:v>660</c:v>
                </c:pt>
              </c:numCache>
            </c:numRef>
          </c:val>
        </c:ser>
        <c:axId val="45361792"/>
        <c:axId val="45367680"/>
      </c:barChart>
      <c:catAx>
        <c:axId val="45361792"/>
        <c:scaling>
          <c:orientation val="minMax"/>
        </c:scaling>
        <c:axPos val="b"/>
        <c:tickLblPos val="nextTo"/>
        <c:crossAx val="45367680"/>
        <c:crosses val="autoZero"/>
        <c:auto val="1"/>
        <c:lblAlgn val="ctr"/>
        <c:lblOffset val="100"/>
      </c:catAx>
      <c:valAx>
        <c:axId val="45367680"/>
        <c:scaling>
          <c:orientation val="minMax"/>
        </c:scaling>
        <c:axPos val="l"/>
        <c:majorGridlines/>
        <c:numFmt formatCode="General" sourceLinked="1"/>
        <c:tickLblPos val="nextTo"/>
        <c:crossAx val="453617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Figure 16 : Amount of fine collected under section 5 of COTPA by different states till 28 february, 2011.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Sheet16!$B$2</c:f>
              <c:strCache>
                <c:ptCount val="1"/>
                <c:pt idx="0">
                  <c:v>Amount of fine (In Rupees)</c:v>
                </c:pt>
              </c:strCache>
            </c:strRef>
          </c:tx>
          <c:cat>
            <c:strRef>
              <c:f>Sheet16!$A$3:$A$5</c:f>
              <c:strCache>
                <c:ptCount val="3"/>
                <c:pt idx="0">
                  <c:v>Tamil Nadu</c:v>
                </c:pt>
                <c:pt idx="1">
                  <c:v>Gujarat</c:v>
                </c:pt>
                <c:pt idx="2">
                  <c:v>Andhra Pradesh</c:v>
                </c:pt>
              </c:strCache>
            </c:strRef>
          </c:cat>
          <c:val>
            <c:numRef>
              <c:f>Sheet16!$B$3:$B$5</c:f>
              <c:numCache>
                <c:formatCode>#,##0</c:formatCode>
                <c:ptCount val="3"/>
                <c:pt idx="0">
                  <c:v>29040</c:v>
                </c:pt>
                <c:pt idx="1">
                  <c:v>22550</c:v>
                </c:pt>
                <c:pt idx="2">
                  <c:v>5750</c:v>
                </c:pt>
              </c:numCache>
            </c:numRef>
          </c:val>
        </c:ser>
        <c:dLbls>
          <c:showVal val="1"/>
        </c:dLbls>
        <c:axId val="45400832"/>
        <c:axId val="45402368"/>
      </c:barChart>
      <c:catAx>
        <c:axId val="45400832"/>
        <c:scaling>
          <c:orientation val="minMax"/>
        </c:scaling>
        <c:axPos val="b"/>
        <c:tickLblPos val="nextTo"/>
        <c:crossAx val="45402368"/>
        <c:crosses val="autoZero"/>
        <c:auto val="1"/>
        <c:lblAlgn val="ctr"/>
        <c:lblOffset val="100"/>
      </c:catAx>
      <c:valAx>
        <c:axId val="45402368"/>
        <c:scaling>
          <c:orientation val="minMax"/>
        </c:scaling>
        <c:axPos val="l"/>
        <c:majorGridlines/>
        <c:numFmt formatCode="#,##0" sourceLinked="1"/>
        <c:tickLblPos val="nextTo"/>
        <c:crossAx val="45400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7393C-9223-4A92-A3BC-09E5EB70053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04F1B-5CDD-44B8-A89F-0996B2D51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04F1B-5CDD-44B8-A89F-0996B2D512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05CBDB3-4506-4F67-B147-4FA9D3D34CBE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CC56-A4B2-4DE8-B00A-30583B444571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36E5-5D67-4702-8958-1B1CE7431861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3A05-C872-4252-835E-D706919EEF44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70ACF9-8ADE-4812-89A9-5FEBDC21E149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22CE-53A2-4E57-8A4C-51DE7AF37B9D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3300-CE79-4088-BF5C-DFDCA073D42D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1125-87F8-4962-9B6B-19E643B74C07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B34D-B626-47A3-B18D-D70E95D56A5C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12D6-2755-4062-AB0F-13AC839FC8D0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6F8-14DA-4564-B7B0-A6D33C7E0AE3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1F16E7-90AB-4E4D-8CF6-A0E2B3CF6FA5}" type="datetime1">
              <a:rPr lang="en-US" smtClean="0">
                <a:solidFill>
                  <a:srgbClr val="1F497D"/>
                </a:solidFill>
              </a:rPr>
              <a:pPr/>
              <a:t>4/29/2011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1F497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1F497D"/>
                </a:solidFill>
              </a:rPr>
              <a:pPr/>
              <a:t>‹#›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219200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MONITORING AND EVALUATION</a:t>
            </a:r>
            <a:br>
              <a:rPr lang="en-US" b="1" dirty="0" smtClean="0"/>
            </a:br>
            <a:r>
              <a:rPr lang="en-US" b="1" dirty="0" smtClean="0"/>
              <a:t>OF</a:t>
            </a:r>
            <a:br>
              <a:rPr lang="en-US" b="1" dirty="0" smtClean="0"/>
            </a:br>
            <a:r>
              <a:rPr lang="en-US" b="1" dirty="0" smtClean="0"/>
              <a:t>NATIONAL TOBACCO CONTROL PROGRAMME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8580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PRESENTED BY – DR ROHINI RUHIL</a:t>
            </a:r>
          </a:p>
          <a:p>
            <a:r>
              <a:rPr lang="en-US" b="1" dirty="0" smtClean="0"/>
              <a:t>PG/09/041</a:t>
            </a:r>
          </a:p>
          <a:p>
            <a:endParaRPr lang="en-US" b="1" dirty="0" smtClean="0"/>
          </a:p>
          <a:p>
            <a:r>
              <a:rPr lang="en-US" b="1" dirty="0" smtClean="0"/>
              <a:t>IIHMR</a:t>
            </a:r>
            <a:endParaRPr lang="en-US" b="1" dirty="0"/>
          </a:p>
        </p:txBody>
      </p:sp>
      <p:pic>
        <p:nvPicPr>
          <p:cNvPr id="14338" name="Picture 2" descr="http://www.iceg.net/2010/img/IIHMR-Logo-55x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029200"/>
            <a:ext cx="809625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b="1" dirty="0" smtClean="0"/>
              <a:t>Section 5 - Ban on direct/indirect advertisement and sponsorship of tobacco products </a:t>
            </a:r>
            <a:endParaRPr lang="en-US" sz="2200" b="1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1676400"/>
          <a:ext cx="6248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Section 6 (a) - Ban on sale of tobacco products to and by minors (below 18 year of age)</a:t>
            </a:r>
            <a:br>
              <a:rPr lang="en-US" sz="2000" b="1" i="1" dirty="0" smtClean="0"/>
            </a:br>
            <a:r>
              <a:rPr lang="en-US" sz="2000" b="1" dirty="0" smtClean="0"/>
              <a:t>Section 6 (b) - Ban on sale of tobacco products within 100 yards of the educational institutions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828800"/>
          <a:ext cx="6934200" cy="3733801"/>
        </p:xfrm>
        <a:graphic>
          <a:graphicData uri="http://schemas.openxmlformats.org/drawingml/2006/table">
            <a:tbl>
              <a:tblPr/>
              <a:tblGrid>
                <a:gridCol w="1733550"/>
                <a:gridCol w="866775"/>
                <a:gridCol w="866775"/>
                <a:gridCol w="1733550"/>
                <a:gridCol w="866775"/>
                <a:gridCol w="866775"/>
              </a:tblGrid>
              <a:tr h="829733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Table 21 : Amount of fine collected under section 6 (a) and 6 (b) of COTPA by different states till 28 February, 2011.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973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Name of states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Amount of fine (In Rupees)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Name of states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Amount of fine (In Rupees)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 (a)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 (b)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 (a)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 (b)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Tamil Nadu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66,000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2,24,950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Gujarat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3,17,110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Andhra Pradesh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81,630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1,600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Maharashtra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2,12,472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Delhi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3,58,845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Uttar Pradesh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280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Mizoram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2,60,224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Goa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Gadas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 punished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Section 7 - Specified health warnings on tobacco products text and pictorial warnings </a:t>
            </a:r>
            <a:endParaRPr lang="en-US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905000"/>
          <a:ext cx="6934200" cy="3581400"/>
        </p:xfrm>
        <a:graphic>
          <a:graphicData uri="http://schemas.openxmlformats.org/drawingml/2006/table">
            <a:tbl>
              <a:tblPr/>
              <a:tblGrid>
                <a:gridCol w="1733550"/>
                <a:gridCol w="1733550"/>
                <a:gridCol w="1733550"/>
                <a:gridCol w="1733550"/>
              </a:tblGrid>
              <a:tr h="1193800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Table 23 : Amount of fine collected under section 7of COTPA by different states till 28 February, 2011.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938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Name of states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Amount of fine (In Rupees)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Name of states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Amount of fine (In Rupees)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Goa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40,15,175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Tamil Nadu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48,020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Andhra Pradesh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8,500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Mizoram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1020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CONCLUSION</a:t>
            </a:r>
            <a:endParaRPr lang="en-US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2" y="1254656"/>
          <a:ext cx="8153398" cy="4688943"/>
        </p:xfrm>
        <a:graphic>
          <a:graphicData uri="http://schemas.openxmlformats.org/drawingml/2006/table">
            <a:tbl>
              <a:tblPr/>
              <a:tblGrid>
                <a:gridCol w="806625"/>
                <a:gridCol w="380546"/>
                <a:gridCol w="266706"/>
                <a:gridCol w="250444"/>
                <a:gridCol w="250444"/>
                <a:gridCol w="359404"/>
                <a:gridCol w="699292"/>
                <a:gridCol w="255322"/>
                <a:gridCol w="255322"/>
                <a:gridCol w="590335"/>
                <a:gridCol w="611473"/>
                <a:gridCol w="611473"/>
                <a:gridCol w="621230"/>
                <a:gridCol w="359404"/>
                <a:gridCol w="307364"/>
                <a:gridCol w="308989"/>
                <a:gridCol w="307364"/>
                <a:gridCol w="308989"/>
                <a:gridCol w="361028"/>
                <a:gridCol w="241644"/>
              </a:tblGrid>
              <a:tr h="5215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States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Fund released (No. of installments)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Staff hired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Section 4 implementation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Section 5 (steering committee)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Section – 5 (Fines collected till date)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Section 6 implementation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(Fines Collected/ raids conducted till date)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Section 7 implementation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(Fines collected and Seizures done till date)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Schools program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IEC activities conducted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Trainings/ workshops </a:t>
                      </a:r>
                      <a:r>
                        <a:rPr lang="en-US" sz="8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organised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Cessation facilities set up by states (Number)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TC State Consultant in place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69661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Phase I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 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 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Challaning mechanism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Fines Collected till date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Districts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98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 (a)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 (b)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Assam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102 raids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17 raids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04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West Bengal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NA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456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Madhya Pradesh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456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Uttar Pradesh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60,929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04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Delhi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25,69,566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3,58,845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04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Gujarat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8,74,449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22,550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3,17,110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456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Tamil Nadu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41,33,285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29,040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66,000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2,24,950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48,020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144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04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Rajasthan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1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report recd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079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Karnataka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2,44,795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592" marR="395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r>
              <a:rPr lang="en-US" sz="2200" b="1" dirty="0" smtClean="0">
                <a:solidFill>
                  <a:srgbClr val="1F497D"/>
                </a:solidFill>
              </a:rPr>
              <a:t>CONCLUSION CONT…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3" y="1397001"/>
          <a:ext cx="8000997" cy="5021994"/>
        </p:xfrm>
        <a:graphic>
          <a:graphicData uri="http://schemas.openxmlformats.org/drawingml/2006/table">
            <a:tbl>
              <a:tblPr/>
              <a:tblGrid>
                <a:gridCol w="836905"/>
                <a:gridCol w="419251"/>
                <a:gridCol w="313639"/>
                <a:gridCol w="315239"/>
                <a:gridCol w="416054"/>
                <a:gridCol w="683286"/>
                <a:gridCol w="313639"/>
                <a:gridCol w="315239"/>
                <a:gridCol w="617676"/>
                <a:gridCol w="627278"/>
                <a:gridCol w="627278"/>
                <a:gridCol w="651282"/>
                <a:gridCol w="329641"/>
                <a:gridCol w="329641"/>
                <a:gridCol w="329641"/>
                <a:gridCol w="441653"/>
                <a:gridCol w="433655"/>
              </a:tblGrid>
              <a:tr h="327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States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Fund released (No. of installments)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Staff hired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Section 4 implementation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Section 5 (steering committee)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Section – 5 (Fines collected till date)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Section 6 implementation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(Fines Collected/ raids conducted till date)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Section 7 implementation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(Fines collected and Seizures done till date)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Schools program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IEC activities conducted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Trainings/ workshops organized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Cessation facilities set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 up by states (Number)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TC State  Consultant in place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54518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Phase II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District 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District 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Challaning mechanism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Fines Collected till date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Districts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6 (a)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6 (b)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Tripura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174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Bihar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Calibri"/>
                          <a:cs typeface="Times New Roman"/>
                        </a:rPr>
                        <a:t>*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872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Maharashtra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14,80,258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2,12,472 (fine) &amp; 5,41,984 (seizures)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21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Andhra Pradesh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8,09,930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5,750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81,630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1,600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8,500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21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Nagaland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4361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Mizoram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52,620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2,60,224 (seizures)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1020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327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Arunachal Pradesh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174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Sikkim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report recd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21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Jharkhand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report recd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21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Uttarakhand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No report recd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2180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Goa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4,21,620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18 Gadas punished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40,15,175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  <a:tr h="4361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US" sz="700" b="1">
                          <a:latin typeface="Arial"/>
                          <a:ea typeface="Times New Roman"/>
                        </a:rPr>
                        <a:t>Orissa</a:t>
                      </a:r>
                      <a:r>
                        <a:rPr lang="en-US" sz="800" b="1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r>
                        <a:rPr lang="en-US" sz="800" b="1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Calibri"/>
                          <a:cs typeface="Times New Roman"/>
                        </a:rPr>
                        <a:t>6,89,450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US" sz="9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r>
                        <a:rPr lang="en-US" sz="800" b="1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US" sz="700" b="1">
                          <a:latin typeface="Arial"/>
                          <a:ea typeface="Calibri"/>
                        </a:rPr>
                        <a:t>X</a:t>
                      </a:r>
                      <a:r>
                        <a:rPr lang="en-US" sz="800" b="1">
                          <a:latin typeface="Times New Roman"/>
                          <a:ea typeface="Calibri"/>
                        </a:rPr>
                        <a:t> </a:t>
                      </a: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X</a:t>
                      </a:r>
                      <a:endParaRPr lang="en-US" sz="7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atin typeface="Arial"/>
                          <a:ea typeface="Calibri"/>
                          <a:cs typeface="Times New Roman"/>
                        </a:rPr>
                        <a:t>Under process</a:t>
                      </a:r>
                      <a:endParaRPr lang="en-US" sz="7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839" marR="278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3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/>
              <a:t>Evaluation of performance of states by giving scores to each indicator</a:t>
            </a: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798" y="1327522"/>
          <a:ext cx="7848601" cy="4844678"/>
        </p:xfrm>
        <a:graphic>
          <a:graphicData uri="http://schemas.openxmlformats.org/drawingml/2006/table">
            <a:tbl>
              <a:tblPr/>
              <a:tblGrid>
                <a:gridCol w="701667"/>
                <a:gridCol w="394001"/>
                <a:gridCol w="343769"/>
                <a:gridCol w="444229"/>
                <a:gridCol w="588646"/>
                <a:gridCol w="254295"/>
                <a:gridCol w="302955"/>
                <a:gridCol w="406557"/>
                <a:gridCol w="560390"/>
                <a:gridCol w="560390"/>
                <a:gridCol w="354757"/>
                <a:gridCol w="406557"/>
                <a:gridCol w="302955"/>
                <a:gridCol w="304525"/>
                <a:gridCol w="354757"/>
                <a:gridCol w="302955"/>
                <a:gridCol w="456790"/>
                <a:gridCol w="557250"/>
                <a:gridCol w="251156"/>
              </a:tblGrid>
              <a:tr h="632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States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number of installments taken.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Staff hired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Section 4 implementation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Section 5 (steering committee)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Section – 5 (Fines collected)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Section 6 implementation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(Fines Collected) </a:t>
                      </a:r>
                      <a:endParaRPr lang="en-US" sz="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Section 7 implementation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Schools program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IEC activities conducted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Trainings/ workshops organised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Scores for Cessation facilities set up by states 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 Scores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TC State Consultant in place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1630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Phase I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Scores for Challaning mechanism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Scores for Fines Collected 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Districts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District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9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 (a)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 (b)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60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Tamil Nadu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25.5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1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Gujarat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1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Assam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74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Uttar Pradesh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53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Delhi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1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Karnataka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15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632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Madhya Pradesh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744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West Bengal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16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Rajasthan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8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9800" marR="398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1F497D"/>
                </a:solidFill>
              </a:rPr>
              <a:t>Evaluation of performance of states by giving scores to each indicator CONT….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799" y="1396999"/>
          <a:ext cx="7696202" cy="4709160"/>
        </p:xfrm>
        <a:graphic>
          <a:graphicData uri="http://schemas.openxmlformats.org/drawingml/2006/table">
            <a:tbl>
              <a:tblPr/>
              <a:tblGrid>
                <a:gridCol w="858895"/>
                <a:gridCol w="369416"/>
                <a:gridCol w="363261"/>
                <a:gridCol w="537196"/>
                <a:gridCol w="652637"/>
                <a:gridCol w="292455"/>
                <a:gridCol w="352485"/>
                <a:gridCol w="492558"/>
                <a:gridCol w="475627"/>
                <a:gridCol w="450998"/>
                <a:gridCol w="360183"/>
                <a:gridCol w="346331"/>
                <a:gridCol w="346331"/>
                <a:gridCol w="394044"/>
                <a:gridCol w="441761"/>
                <a:gridCol w="523341"/>
                <a:gridCol w="438683"/>
              </a:tblGrid>
              <a:tr h="528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States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number of installments taken.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Staff hired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Section 4 implementation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Section 5 (steering committee)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Section – 5 (Fines collected )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Scores for Section 6 implementation</a:t>
                      </a:r>
                      <a:endParaRPr lang="en-US" sz="8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Times New Roman"/>
                        </a:rPr>
                        <a:t>( Fines Collected) </a:t>
                      </a:r>
                      <a:endParaRPr lang="en-US" sz="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Section 7 implementation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Schools program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 for IEC activities conducted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Trainings/ workshops organized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Scores for Cessation facilities set up by states 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Times New Roman"/>
                          <a:cs typeface="Times New Roman"/>
                        </a:rPr>
                        <a:t>Total Scores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/>
                          <a:ea typeface="Times New Roman"/>
                          <a:cs typeface="Times New Roman"/>
                        </a:rPr>
                        <a:t>TC State  Consultant in place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52832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Phase II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Scores for Challaning mechanism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Scores for Fines Collected 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State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Districts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6 (a)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6 (b)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Andhra Pradesh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24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11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Goa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11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Mizoram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19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Maharashtra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14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Nagaland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11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Tripura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11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Bihar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Arial"/>
                          <a:ea typeface="Calibri"/>
                          <a:cs typeface="Arial"/>
                          <a:sym typeface="Wingdings"/>
                        </a:rPr>
                        <a:t>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Arunachal Pradesh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8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11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Sikkim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528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Orissa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X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latin typeface="Arial"/>
                          <a:ea typeface="Calibri"/>
                          <a:cs typeface="Times New Roman"/>
                        </a:rPr>
                        <a:t>Under process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Jharkhand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Times New Roman"/>
                          <a:cs typeface="Times New Roman"/>
                        </a:rPr>
                        <a:t>Uttarakhand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1">
                        <a:latin typeface="Times New Roman"/>
                        <a:ea typeface="Calibri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n-US" sz="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4834" marR="348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WELL PERFORMING STATES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Tamil Nadu, Andhra Pradesh, Gujarat, Goa, Mizoram, Assam, Uttar Pradesh and Delhi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UNDER PERFORMING STATES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Jharkhand, </a:t>
            </a:r>
            <a:r>
              <a:rPr lang="en-US" dirty="0" err="1" smtClean="0"/>
              <a:t>Uttarakhand</a:t>
            </a:r>
            <a:r>
              <a:rPr lang="en-US" dirty="0" smtClean="0"/>
              <a:t>, Rajasthan, West Bengal, Orissa and Sikkim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RECOMMENDATIONS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Programme</a:t>
            </a:r>
            <a:r>
              <a:rPr lang="en-US" sz="2200" dirty="0" smtClean="0"/>
              <a:t> document</a:t>
            </a:r>
          </a:p>
          <a:p>
            <a:r>
              <a:rPr lang="en-US" sz="2200" dirty="0" smtClean="0"/>
              <a:t>Division of funds for various components</a:t>
            </a:r>
          </a:p>
          <a:p>
            <a:r>
              <a:rPr lang="en-US" sz="2200" dirty="0" smtClean="0"/>
              <a:t>Declaration of smoke-free cities should be evidence based.</a:t>
            </a:r>
          </a:p>
          <a:p>
            <a:r>
              <a:rPr lang="en-US" sz="2200" dirty="0" smtClean="0"/>
              <a:t>Tax as a component of </a:t>
            </a:r>
            <a:r>
              <a:rPr lang="en-US" sz="2200" dirty="0" err="1" smtClean="0"/>
              <a:t>programme</a:t>
            </a:r>
            <a:endParaRPr lang="en-US" sz="2200" dirty="0" smtClean="0"/>
          </a:p>
          <a:p>
            <a:r>
              <a:rPr lang="en-US" sz="2200" dirty="0" smtClean="0"/>
              <a:t>Tobacco testing labs</a:t>
            </a:r>
          </a:p>
          <a:p>
            <a:r>
              <a:rPr lang="en-US" sz="2200" dirty="0" smtClean="0"/>
              <a:t>Mainstreaming the </a:t>
            </a:r>
            <a:r>
              <a:rPr lang="en-US" sz="2200" dirty="0" err="1" smtClean="0"/>
              <a:t>programme</a:t>
            </a:r>
            <a:r>
              <a:rPr lang="en-US" sz="2200" dirty="0" smtClean="0"/>
              <a:t> under NRHM </a:t>
            </a:r>
            <a:r>
              <a:rPr lang="en-US" sz="2200" dirty="0" smtClean="0"/>
              <a:t>umbrella</a:t>
            </a:r>
          </a:p>
          <a:p>
            <a:r>
              <a:rPr lang="en-US" sz="2200" dirty="0" smtClean="0"/>
              <a:t>Tobacco Cessation services should be provided at PHC, CHC &amp; district hospitals.</a:t>
            </a:r>
            <a:endParaRPr lang="en-US" sz="2200" dirty="0" smtClean="0"/>
          </a:p>
          <a:p>
            <a:r>
              <a:rPr lang="en-US" sz="2200" dirty="0" smtClean="0"/>
              <a:t>Mass-media campaign with </a:t>
            </a:r>
            <a:r>
              <a:rPr lang="en-US" sz="2200" dirty="0" smtClean="0"/>
              <a:t>celebrities.</a:t>
            </a:r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MONITORING AND EVALUATION SYSTEM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QUARTERLY PERFORMA </a:t>
            </a:r>
          </a:p>
          <a:p>
            <a:pPr lvl="1"/>
            <a:r>
              <a:rPr lang="en-US" sz="2200" dirty="0" smtClean="0"/>
              <a:t>Monthly and quarterly </a:t>
            </a:r>
            <a:r>
              <a:rPr lang="en-US" sz="2200" dirty="0" err="1" smtClean="0"/>
              <a:t>performas</a:t>
            </a:r>
            <a:r>
              <a:rPr lang="en-US" sz="2200" dirty="0" smtClean="0"/>
              <a:t> were merged</a:t>
            </a:r>
          </a:p>
          <a:p>
            <a:pPr lvl="1"/>
            <a:r>
              <a:rPr lang="en-US" sz="2200" dirty="0" smtClean="0"/>
              <a:t>Some new indicators were added.</a:t>
            </a:r>
          </a:p>
          <a:p>
            <a:r>
              <a:rPr lang="en-US" sz="2200" dirty="0" smtClean="0"/>
              <a:t>SUPERVISORY VISITS</a:t>
            </a:r>
          </a:p>
          <a:p>
            <a:pPr lvl="1"/>
            <a:r>
              <a:rPr lang="en-US" sz="2200" dirty="0" smtClean="0"/>
              <a:t>Supervisory checklist was developed.</a:t>
            </a:r>
          </a:p>
          <a:p>
            <a:r>
              <a:rPr lang="en-US" sz="2200" dirty="0" smtClean="0"/>
              <a:t>OUTCOME EVALUATION AND ANUUAL REPORT</a:t>
            </a:r>
          </a:p>
          <a:p>
            <a:r>
              <a:rPr lang="en-US" sz="2200" dirty="0" smtClean="0"/>
              <a:t>IMPACT EVALUATION</a:t>
            </a:r>
          </a:p>
          <a:p>
            <a:r>
              <a:rPr lang="en-US" sz="2200" dirty="0" smtClean="0"/>
              <a:t>MONITORING AND EVALUATION COMMITTEE</a:t>
            </a:r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REFLECTION FROM INTERNSHIP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Training manual for Doctors</a:t>
            </a:r>
          </a:p>
          <a:p>
            <a:r>
              <a:rPr lang="en-US" dirty="0" smtClean="0"/>
              <a:t>A guide for Teachers</a:t>
            </a:r>
          </a:p>
          <a:p>
            <a:r>
              <a:rPr lang="en-US" dirty="0" smtClean="0"/>
              <a:t>Tobacco dependence treatment guidelines</a:t>
            </a:r>
          </a:p>
          <a:p>
            <a:r>
              <a:rPr lang="en-US" dirty="0" smtClean="0"/>
              <a:t>Best practices report</a:t>
            </a:r>
          </a:p>
          <a:p>
            <a:r>
              <a:rPr lang="en-US" dirty="0" smtClean="0"/>
              <a:t>Writing APW proposal for “Indian Tobacco Atlas”.</a:t>
            </a:r>
          </a:p>
          <a:p>
            <a:r>
              <a:rPr lang="en-US" dirty="0" smtClean="0"/>
              <a:t>Review of proposals</a:t>
            </a:r>
          </a:p>
          <a:p>
            <a:r>
              <a:rPr lang="en-US" dirty="0" smtClean="0"/>
              <a:t>Monthly and quarterly review of National Tobacco Control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Attended an event named “Voice of Victims”.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nti Tobacco logo (English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09600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INTRODUCTION AND RATIONALE OF STUDY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 smtClean="0"/>
              <a:t>NATIONAL TOBACCO CONTROL PROGRAMME</a:t>
            </a:r>
          </a:p>
          <a:p>
            <a:pPr lvl="1"/>
            <a:r>
              <a:rPr lang="en-US" sz="2000" dirty="0" smtClean="0"/>
              <a:t>Ministry of Health and Family Welfare, India proposed National Tobacco Control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(NTCP) in the Eleventh Five Year Plan (2007-08).</a:t>
            </a:r>
          </a:p>
          <a:p>
            <a:pPr lvl="1"/>
            <a:r>
              <a:rPr lang="en-US" sz="2000" dirty="0" smtClean="0"/>
              <a:t>The pilot phase of the NTCP was launched in 2007 – 08 covering 18 Districts of 9 States. Further in 2008-09, 12 new states covering 24 districts have been added.</a:t>
            </a:r>
          </a:p>
          <a:p>
            <a:r>
              <a:rPr lang="en-US" sz="2200" dirty="0" smtClean="0"/>
              <a:t>THE PROBLEM STATEMENT</a:t>
            </a:r>
          </a:p>
          <a:p>
            <a:pPr lvl="1"/>
            <a:r>
              <a:rPr lang="en-US" sz="2000" dirty="0" smtClean="0"/>
              <a:t>During observation of the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it was felt that implementation status of National Tobacco Control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 needed to be assessed under the present M&amp;E (Monitoring and Evaluation) framework since it had not been done so far.  There was also a need to develop a robust monitoring and evaluation system for the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. Therefore  the problem was stated as, </a:t>
            </a:r>
          </a:p>
          <a:p>
            <a:pPr lvl="2"/>
            <a:r>
              <a:rPr lang="en-US" b="1" dirty="0" smtClean="0"/>
              <a:t>“Monitoring and Evaluation of National Tobacco Control </a:t>
            </a:r>
            <a:r>
              <a:rPr lang="en-US" b="1" dirty="0" err="1" smtClean="0"/>
              <a:t>Programme</a:t>
            </a:r>
            <a:r>
              <a:rPr lang="en-US" b="1" dirty="0" smtClean="0"/>
              <a:t>”.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OBJECTIVES OF STUDY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458200" cy="4937760"/>
          </a:xfrm>
        </p:spPr>
        <p:txBody>
          <a:bodyPr>
            <a:noAutofit/>
          </a:bodyPr>
          <a:lstStyle/>
          <a:p>
            <a:r>
              <a:rPr lang="en-US" sz="1800" dirty="0" smtClean="0"/>
              <a:t>GENERAL OBJECTIVE</a:t>
            </a:r>
          </a:p>
          <a:p>
            <a:pPr lvl="1"/>
            <a:r>
              <a:rPr lang="en-US" sz="1800" dirty="0" smtClean="0"/>
              <a:t>To assess the implementation status of the different components of the National Tobacco Control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under the existing system of monitoring and evaluation and to provide inputs in the development of an efficient and effective monitoring and evaluation system.</a:t>
            </a:r>
          </a:p>
          <a:p>
            <a:r>
              <a:rPr lang="en-US" sz="1800" dirty="0" smtClean="0"/>
              <a:t> SPECIFIC OBJECTIVES</a:t>
            </a:r>
          </a:p>
          <a:p>
            <a:pPr lvl="1"/>
            <a:r>
              <a:rPr lang="en-US" sz="1800" dirty="0" smtClean="0"/>
              <a:t>To evaluate the capacity building component of the National Tobacco Control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 which includes trainings of different health and other functionaries.</a:t>
            </a:r>
          </a:p>
          <a:p>
            <a:pPr lvl="1"/>
            <a:r>
              <a:rPr lang="en-US" sz="1800" dirty="0" smtClean="0"/>
              <a:t>To determine the effectiveness of the IEC (Information, Education and Communication) activities done under National Tobacco Control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To assess the extent of implementation of “Schools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” under National Tobacco Control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To assess the status of enforcement of tobacco control laws.</a:t>
            </a:r>
          </a:p>
          <a:p>
            <a:pPr lvl="1"/>
            <a:r>
              <a:rPr lang="en-US" sz="1800" dirty="0" smtClean="0"/>
              <a:t>To review the functioning of the Tobacco Cessation </a:t>
            </a:r>
            <a:r>
              <a:rPr lang="en-US" sz="1800" dirty="0" err="1" smtClean="0"/>
              <a:t>Centres</a:t>
            </a:r>
            <a:r>
              <a:rPr lang="en-US" sz="1800" dirty="0" smtClean="0"/>
              <a:t> at the district level under National Tobacco Control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To give recommendations/inputs for the improvement of existing monitoring and evaluation system and development of a robust monitoring and evaluation system.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METHODOLOGY</a:t>
            </a:r>
            <a:endParaRPr lang="en-US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STUDY DESIGN</a:t>
            </a:r>
          </a:p>
          <a:p>
            <a:pPr lvl="1"/>
            <a:r>
              <a:rPr lang="en-US" sz="2000" dirty="0" smtClean="0"/>
              <a:t>DESCRIPTIVE CROSS-SECTIONAL</a:t>
            </a:r>
          </a:p>
          <a:p>
            <a:pPr lvl="1"/>
            <a:r>
              <a:rPr lang="en-US" sz="2000" dirty="0" smtClean="0"/>
              <a:t>APPLIED RESEARCH</a:t>
            </a:r>
          </a:p>
          <a:p>
            <a:r>
              <a:rPr lang="en-US" sz="2200" dirty="0" smtClean="0"/>
              <a:t>SAMPLING</a:t>
            </a:r>
          </a:p>
          <a:p>
            <a:pPr lvl="1"/>
            <a:r>
              <a:rPr lang="en-US" sz="2000" dirty="0" smtClean="0"/>
              <a:t>PURPOSIVE SAMPLING</a:t>
            </a:r>
          </a:p>
          <a:p>
            <a:r>
              <a:rPr lang="en-US" sz="2200" dirty="0" smtClean="0"/>
              <a:t>DATA SOURCE</a:t>
            </a:r>
          </a:p>
          <a:p>
            <a:pPr lvl="1"/>
            <a:r>
              <a:rPr lang="en-US" sz="2000" dirty="0" smtClean="0"/>
              <a:t>21 STATE FOCAL POINTS AND 42 DISTRICT FOCAL POINTS</a:t>
            </a:r>
          </a:p>
          <a:p>
            <a:r>
              <a:rPr lang="en-US" sz="2200" dirty="0" smtClean="0"/>
              <a:t>DATA ANALYSIS</a:t>
            </a:r>
          </a:p>
          <a:p>
            <a:pPr lvl="1"/>
            <a:r>
              <a:rPr lang="en-US" sz="2000" dirty="0" smtClean="0"/>
              <a:t>QUANTITATIVE :  MS EXCEL</a:t>
            </a:r>
          </a:p>
          <a:p>
            <a:pPr lvl="1"/>
            <a:r>
              <a:rPr lang="en-US" sz="2000" dirty="0" smtClean="0"/>
              <a:t>QUALITATIVE :  GROUNDED THEORY METHODOLOGY</a:t>
            </a:r>
            <a:r>
              <a:rPr lang="en-US" sz="2000" baseline="30000" dirty="0" smtClean="0"/>
              <a:t>[1] [2]</a:t>
            </a:r>
            <a:endParaRPr lang="en-US" sz="2000" dirty="0" smtClean="0"/>
          </a:p>
          <a:p>
            <a:pPr lvl="0">
              <a:buClr>
                <a:srgbClr val="4F81BD"/>
              </a:buClr>
              <a:buNone/>
            </a:pPr>
            <a:endParaRPr lang="en-US" sz="2200" dirty="0" smtClean="0">
              <a:solidFill>
                <a:prstClr val="black"/>
              </a:solidFill>
            </a:endParaRPr>
          </a:p>
          <a:p>
            <a:pPr lvl="0">
              <a:buClr>
                <a:srgbClr val="4F81BD"/>
              </a:buClr>
              <a:buNone/>
            </a:pPr>
            <a:r>
              <a:rPr lang="en-US" sz="2100" dirty="0" smtClean="0">
                <a:solidFill>
                  <a:prstClr val="black"/>
                </a:solidFill>
              </a:rPr>
              <a:t>Reference</a:t>
            </a:r>
          </a:p>
          <a:p>
            <a:pPr marL="457200" lvl="0" indent="-457200">
              <a:buClr>
                <a:srgbClr val="4F81BD"/>
              </a:buClr>
              <a:buFont typeface="Wingdings 3"/>
              <a:buAutoNum type="arabicPeriod"/>
            </a:pPr>
            <a:r>
              <a:rPr lang="en-US" sz="1700" dirty="0" smtClean="0">
                <a:solidFill>
                  <a:srgbClr val="C00000"/>
                </a:solidFill>
              </a:rPr>
              <a:t>Strauss, A.; Corbin, J., ed. Basics of qualitative research: techniques and procedures for developing grounded theory. Newbury Park, CA, USA. Sage, 1990. </a:t>
            </a:r>
          </a:p>
          <a:p>
            <a:pPr marL="457200" lvl="0" indent="-457200">
              <a:buClr>
                <a:srgbClr val="4F81BD"/>
              </a:buClr>
              <a:buFont typeface="Wingdings 3"/>
              <a:buAutoNum type="arabicPeriod"/>
            </a:pPr>
            <a:r>
              <a:rPr lang="en-US" sz="1700" dirty="0" smtClean="0">
                <a:solidFill>
                  <a:srgbClr val="C00000"/>
                </a:solidFill>
              </a:rPr>
              <a:t>Lawn, S.J.; </a:t>
            </a:r>
            <a:r>
              <a:rPr lang="en-US" sz="1700" dirty="0" err="1" smtClean="0">
                <a:solidFill>
                  <a:srgbClr val="C00000"/>
                </a:solidFill>
              </a:rPr>
              <a:t>Pols</a:t>
            </a:r>
            <a:r>
              <a:rPr lang="en-US" sz="1700" dirty="0" smtClean="0">
                <a:solidFill>
                  <a:srgbClr val="C00000"/>
                </a:solidFill>
              </a:rPr>
              <a:t>, R.G.; Barber, J.G. Smoking and quitting: a qualitative study with community-living psychiatric clients. Social Science and Medicine, 2002, 54 (2002), 93-104.</a:t>
            </a:r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/>
              <a:t>STUDY FINDINGS</a:t>
            </a:r>
            <a:endParaRPr lang="en-US" sz="26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NATIONAL LEVEL COMPONENTS</a:t>
            </a:r>
            <a:endParaRPr lang="en-US" sz="2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1800"/>
              </a:spcBef>
            </a:pPr>
            <a:r>
              <a:rPr lang="en-US" dirty="0" smtClean="0"/>
              <a:t>Anti tobacco television and radio advertisements and lot of trainings and IEC material has been developed at national level and has been translated in to vernacular language by several states.</a:t>
            </a:r>
          </a:p>
          <a:p>
            <a:pPr lvl="0">
              <a:spcBef>
                <a:spcPts val="1800"/>
              </a:spcBef>
            </a:pPr>
            <a:r>
              <a:rPr lang="en-US" dirty="0" smtClean="0"/>
              <a:t>Six tobacco products testing labs have been identified at various locations. Procurement of instruments and recruitment of manpower for the labs is under process.</a:t>
            </a:r>
          </a:p>
          <a:p>
            <a:pPr lvl="0">
              <a:spcBef>
                <a:spcPts val="1800"/>
              </a:spcBef>
            </a:pPr>
            <a:r>
              <a:rPr lang="en-US" dirty="0" smtClean="0"/>
              <a:t>Under TB-tobacco integration project, 1436 professionals were trained in </a:t>
            </a:r>
            <a:r>
              <a:rPr lang="en-US" dirty="0" err="1" smtClean="0"/>
              <a:t>Vadodara</a:t>
            </a:r>
            <a:r>
              <a:rPr lang="en-US" dirty="0" smtClean="0"/>
              <a:t>, Gujarat and 533 professionals were trained in </a:t>
            </a:r>
            <a:r>
              <a:rPr lang="en-US" dirty="0" err="1" smtClean="0"/>
              <a:t>Kamrup</a:t>
            </a:r>
            <a:r>
              <a:rPr lang="en-US" dirty="0" smtClean="0"/>
              <a:t>, Assam. Also 690 TB cases were given TCI (Tobacco Cessation Intervention) card in </a:t>
            </a:r>
            <a:r>
              <a:rPr lang="en-US" dirty="0" err="1" smtClean="0"/>
              <a:t>Vadodara</a:t>
            </a:r>
            <a:r>
              <a:rPr lang="en-US" dirty="0" smtClean="0"/>
              <a:t>, Gujarat and 378 TB cases were given TCI card in </a:t>
            </a:r>
            <a:r>
              <a:rPr lang="en-US" dirty="0" err="1" smtClean="0"/>
              <a:t>Kamrup</a:t>
            </a:r>
            <a:r>
              <a:rPr lang="en-US" dirty="0" smtClean="0"/>
              <a:t>, Assam.</a:t>
            </a:r>
          </a:p>
          <a:p>
            <a:pPr lvl="0">
              <a:spcBef>
                <a:spcPts val="1800"/>
              </a:spcBef>
            </a:pPr>
            <a:r>
              <a:rPr lang="en-US" dirty="0" smtClean="0"/>
              <a:t>Ministry of Health &amp; FW (</a:t>
            </a:r>
            <a:r>
              <a:rPr lang="en-US" dirty="0" err="1" smtClean="0"/>
              <a:t>MoHFW</a:t>
            </a:r>
            <a:r>
              <a:rPr lang="en-US" dirty="0" smtClean="0"/>
              <a:t>) in collaboration with Central Tobacco Research Institute (Ministry of Agriculture) has launched a pilot initiative for providing alternative cropping system to </a:t>
            </a:r>
            <a:r>
              <a:rPr lang="en-US" dirty="0" err="1" smtClean="0"/>
              <a:t>bidi</a:t>
            </a:r>
            <a:r>
              <a:rPr lang="en-US" dirty="0" smtClean="0"/>
              <a:t>/ chewing tobacco crops in 5 different agro-ecological sub-regions. An expert group has also been constituted for alternate vocations/ livelihoods with representations from different ministries.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DISTRICT LEVEL COMPONENTS</a:t>
            </a:r>
            <a:endParaRPr lang="en-US" sz="22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38200" y="1371600"/>
          <a:ext cx="7543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Section 4: Ban on smoking in public places </a:t>
            </a:r>
            <a:endParaRPr lang="en-US" sz="2200" b="1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219200"/>
          <a:ext cx="7619999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2135</Words>
  <Application>Microsoft Office PowerPoint</Application>
  <PresentationFormat>On-screen Show (4:3)</PresentationFormat>
  <Paragraphs>877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MONITORING AND EVALUATION OF NATIONAL TOBACCO CONTROL PROGRAMME</vt:lpstr>
      <vt:lpstr>REFLECTION FROM INTERNSHIP</vt:lpstr>
      <vt:lpstr>INTRODUCTION AND RATIONALE OF STUDY</vt:lpstr>
      <vt:lpstr>OBJECTIVES OF STUDY</vt:lpstr>
      <vt:lpstr>METHODOLOGY</vt:lpstr>
      <vt:lpstr>STUDY FINDINGS</vt:lpstr>
      <vt:lpstr>NATIONAL LEVEL COMPONENTS</vt:lpstr>
      <vt:lpstr>DISTRICT LEVEL COMPONENTS</vt:lpstr>
      <vt:lpstr>Section 4: Ban on smoking in public places </vt:lpstr>
      <vt:lpstr>Section 5 - Ban on direct/indirect advertisement and sponsorship of tobacco products </vt:lpstr>
      <vt:lpstr>Section 6 (a) - Ban on sale of tobacco products to and by minors (below 18 year of age) Section 6 (b) - Ban on sale of tobacco products within 100 yards of the educational institutions </vt:lpstr>
      <vt:lpstr>Section 7 - Specified health warnings on tobacco products text and pictorial warnings </vt:lpstr>
      <vt:lpstr>CONCLUSION</vt:lpstr>
      <vt:lpstr>CONCLUSION CONT…</vt:lpstr>
      <vt:lpstr>Evaluation of performance of states by giving scores to each indicator</vt:lpstr>
      <vt:lpstr>Evaluation of performance of states by giving scores to each indicator CONT….</vt:lpstr>
      <vt:lpstr>Slide 17</vt:lpstr>
      <vt:lpstr>RECOMMENDATIONS</vt:lpstr>
      <vt:lpstr>MONITORING AND EVALUATION SYSTEM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AND EVALUATION OF NATIONAL TOBACCO CONTROL PROGRAMME</dc:title>
  <dc:creator>DELL</dc:creator>
  <cp:lastModifiedBy>DELL</cp:lastModifiedBy>
  <cp:revision>15</cp:revision>
  <dcterms:created xsi:type="dcterms:W3CDTF">2006-08-16T00:00:00Z</dcterms:created>
  <dcterms:modified xsi:type="dcterms:W3CDTF">2011-04-29T06:16:56Z</dcterms:modified>
</cp:coreProperties>
</file>