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Default Extension="sldx" ContentType="application/vnd.openxmlformats-officedocument.presentationml.slide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72" r:id="rId2"/>
    <p:sldId id="273" r:id="rId3"/>
    <p:sldId id="277" r:id="rId4"/>
    <p:sldId id="257" r:id="rId5"/>
    <p:sldId id="258" r:id="rId6"/>
    <p:sldId id="259" r:id="rId7"/>
    <p:sldId id="260" r:id="rId8"/>
    <p:sldId id="261" r:id="rId9"/>
    <p:sldId id="279" r:id="rId10"/>
    <p:sldId id="278" r:id="rId11"/>
    <p:sldId id="263" r:id="rId12"/>
    <p:sldId id="274" r:id="rId13"/>
    <p:sldId id="281" r:id="rId14"/>
    <p:sldId id="282" r:id="rId15"/>
    <p:sldId id="283" r:id="rId16"/>
    <p:sldId id="267" r:id="rId17"/>
    <p:sldId id="268" r:id="rId18"/>
    <p:sldId id="269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725B"/>
    <a:srgbClr val="461E6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87" autoAdjust="0"/>
  </p:normalViewPr>
  <p:slideViewPr>
    <p:cSldViewPr>
      <p:cViewPr varScale="1">
        <p:scale>
          <a:sx n="85" d="100"/>
          <a:sy n="85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GDHHM\Desktop\preetiaggarwal3-correlation%20coeffcient-new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GDHHM\Desktop\preeti-final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GDHHM\Application%20Data\Microsoft\Excel\preeti-final1%20(version%201).xlsb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GDHHM\Desktop\preeti-final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GDHHM\Desktop\preeti-final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9.6102362204724567E-2"/>
          <c:y val="3.9370583484756791E-2"/>
          <c:w val="0.6844896854998398"/>
          <c:h val="0.78869352767074363"/>
        </c:manualLayout>
      </c:layout>
      <c:scatterChart>
        <c:scatterStyle val="lineMarker"/>
        <c:ser>
          <c:idx val="0"/>
          <c:order val="0"/>
          <c:spPr>
            <a:ln w="28575">
              <a:noFill/>
            </a:ln>
          </c:spPr>
          <c:dPt>
            <c:idx val="0"/>
            <c:marker>
              <c:spPr>
                <a:solidFill>
                  <a:srgbClr val="FF0000"/>
                </a:solidFill>
              </c:spPr>
            </c:marker>
          </c:dPt>
          <c:dPt>
            <c:idx val="1"/>
            <c:marker>
              <c:spPr>
                <a:solidFill>
                  <a:srgbClr val="FF66CC"/>
                </a:solidFill>
              </c:spPr>
            </c:marker>
          </c:dPt>
          <c:dPt>
            <c:idx val="2"/>
            <c:marker>
              <c:spPr>
                <a:solidFill>
                  <a:schemeClr val="accent2">
                    <a:lumMod val="75000"/>
                  </a:schemeClr>
                </a:solidFill>
              </c:spPr>
            </c:marker>
          </c:dPt>
          <c:dPt>
            <c:idx val="3"/>
            <c:marker>
              <c:spPr>
                <a:solidFill>
                  <a:srgbClr val="00B050"/>
                </a:solidFill>
              </c:spPr>
            </c:marker>
          </c:dPt>
          <c:dPt>
            <c:idx val="4"/>
            <c:marker>
              <c:spPr>
                <a:solidFill>
                  <a:srgbClr val="FFFF00"/>
                </a:solidFill>
              </c:spPr>
            </c:marker>
          </c:dPt>
          <c:dPt>
            <c:idx val="5"/>
            <c:marker>
              <c:spPr>
                <a:solidFill>
                  <a:srgbClr val="FFC000"/>
                </a:solidFill>
              </c:spPr>
            </c:marker>
          </c:dPt>
          <c:dPt>
            <c:idx val="6"/>
            <c:marker>
              <c:spPr>
                <a:solidFill>
                  <a:schemeClr val="bg2">
                    <a:lumMod val="75000"/>
                  </a:schemeClr>
                </a:solidFill>
              </c:spPr>
            </c:marker>
          </c:dPt>
          <c:dPt>
            <c:idx val="7"/>
            <c:marker>
              <c:spPr>
                <a:solidFill>
                  <a:schemeClr val="tx1"/>
                </a:solidFill>
              </c:spPr>
            </c:marker>
          </c:dPt>
          <c:dPt>
            <c:idx val="8"/>
            <c:marker>
              <c:spPr>
                <a:solidFill>
                  <a:schemeClr val="tx2">
                    <a:lumMod val="60000"/>
                    <a:lumOff val="40000"/>
                  </a:schemeClr>
                </a:solidFill>
              </c:spPr>
            </c:marker>
          </c:dPt>
          <c:dPt>
            <c:idx val="9"/>
            <c:marker>
              <c:spPr>
                <a:solidFill>
                  <a:schemeClr val="accent2">
                    <a:lumMod val="60000"/>
                    <a:lumOff val="40000"/>
                  </a:schemeClr>
                </a:solidFill>
              </c:spPr>
            </c:marker>
          </c:dPt>
          <c:dPt>
            <c:idx val="10"/>
            <c:marker>
              <c:spPr>
                <a:solidFill>
                  <a:schemeClr val="accent6">
                    <a:lumMod val="75000"/>
                  </a:schemeClr>
                </a:solidFill>
              </c:spPr>
            </c:marker>
          </c:dPt>
          <c:dPt>
            <c:idx val="11"/>
            <c:marker>
              <c:spPr>
                <a:solidFill>
                  <a:schemeClr val="accent4">
                    <a:lumMod val="60000"/>
                    <a:lumOff val="40000"/>
                  </a:schemeClr>
                </a:solidFill>
              </c:spPr>
            </c:marker>
          </c:dPt>
          <c:dPt>
            <c:idx val="12"/>
            <c:marker>
              <c:spPr>
                <a:solidFill>
                  <a:srgbClr val="7030A0"/>
                </a:solidFill>
              </c:spPr>
            </c:marker>
          </c:dPt>
          <c:dPt>
            <c:idx val="13"/>
            <c:marker>
              <c:spPr>
                <a:solidFill>
                  <a:schemeClr val="accent3">
                    <a:lumMod val="75000"/>
                  </a:schemeClr>
                </a:solidFill>
              </c:spPr>
            </c:marker>
          </c:dPt>
          <c:dPt>
            <c:idx val="14"/>
            <c:marker>
              <c:spPr>
                <a:solidFill>
                  <a:schemeClr val="accent6"/>
                </a:solidFill>
              </c:spPr>
            </c:marker>
          </c:dPt>
          <c:dPt>
            <c:idx val="15"/>
            <c:marker>
              <c:spPr>
                <a:solidFill>
                  <a:srgbClr val="66FFCC"/>
                </a:solidFill>
              </c:spPr>
            </c:marker>
          </c:dPt>
          <c:dPt>
            <c:idx val="16"/>
            <c:marker>
              <c:spPr>
                <a:solidFill>
                  <a:srgbClr val="006600"/>
                </a:solidFill>
              </c:spPr>
            </c:marker>
          </c:dPt>
          <c:dPt>
            <c:idx val="17"/>
            <c:marker>
              <c:spPr>
                <a:solidFill>
                  <a:srgbClr val="FF5050"/>
                </a:solidFill>
              </c:spPr>
            </c:marker>
          </c:dPt>
          <c:dPt>
            <c:idx val="18"/>
            <c:marker>
              <c:spPr>
                <a:solidFill>
                  <a:srgbClr val="FFCCCC"/>
                </a:solidFill>
              </c:spPr>
            </c:marker>
          </c:dPt>
          <c:trendline>
            <c:trendlineType val="linear"/>
          </c:trendline>
          <c:xVal>
            <c:multiLvlStrRef>
              <c:f>'[preetiaggarwal3-correlation coeffcient-new.xlsx]Sheet1'!$B$5:$C$24</c:f>
              <c:multiLvlStrCache>
                <c:ptCount val="20"/>
                <c:lvl>
                  <c:pt idx="0">
                    <c:v>Blade Side Port 15 degree</c:v>
                  </c:pt>
                  <c:pt idx="1">
                    <c:v>Inj Viscoat</c:v>
                  </c:pt>
                  <c:pt idx="2">
                    <c:v>BSS 500</c:v>
                  </c:pt>
                  <c:pt idx="3">
                    <c:v>Silicon Oil </c:v>
                  </c:pt>
                  <c:pt idx="4">
                    <c:v>Inj Viscomet 2 ml </c:v>
                  </c:pt>
                  <c:pt idx="5">
                    <c:v>Suture 6.0 Vicryl (2670)</c:v>
                  </c:pt>
                  <c:pt idx="6">
                    <c:v>Gloves</c:v>
                  </c:pt>
                  <c:pt idx="7">
                    <c:v>Blade Keratome 2.8</c:v>
                  </c:pt>
                  <c:pt idx="8">
                    <c:v>Betadine Scurub500ml</c:v>
                  </c:pt>
                  <c:pt idx="9">
                    <c:v>Cap and Mask</c:v>
                  </c:pt>
                  <c:pt idx="10">
                    <c:v>Inj Hynidase 1 ml</c:v>
                  </c:pt>
                  <c:pt idx="11">
                    <c:v>Drapes</c:v>
                  </c:pt>
                  <c:pt idx="12">
                    <c:v>IV Cannula </c:v>
                  </c:pt>
                  <c:pt idx="13">
                    <c:v>Needles</c:v>
                  </c:pt>
                  <c:pt idx="14">
                    <c:v>Inj Dexamethasone</c:v>
                  </c:pt>
                  <c:pt idx="15">
                    <c:v>Blue Rhex</c:v>
                  </c:pt>
                  <c:pt idx="16">
                    <c:v>Inj Adernaline</c:v>
                  </c:pt>
                  <c:pt idx="17">
                    <c:v>Inj Xylocaine 2 %</c:v>
                  </c:pt>
                  <c:pt idx="18">
                    <c:v>Inj Ringer Lactate 500ml</c:v>
                  </c:pt>
                  <c:pt idx="19">
                    <c:v>Inj Senseorcaine 20 % 0.5</c:v>
                  </c:pt>
                </c:lvl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8</c:v>
                  </c:pt>
                  <c:pt idx="8">
                    <c:v>9</c:v>
                  </c:pt>
                  <c:pt idx="9">
                    <c:v>10</c:v>
                  </c:pt>
                  <c:pt idx="10">
                    <c:v>11</c:v>
                  </c:pt>
                  <c:pt idx="11">
                    <c:v>12</c:v>
                  </c:pt>
                  <c:pt idx="12">
                    <c:v>13</c:v>
                  </c:pt>
                  <c:pt idx="13">
                    <c:v>14</c:v>
                  </c:pt>
                  <c:pt idx="14">
                    <c:v>15</c:v>
                  </c:pt>
                  <c:pt idx="15">
                    <c:v>16</c:v>
                  </c:pt>
                  <c:pt idx="16">
                    <c:v>17</c:v>
                  </c:pt>
                  <c:pt idx="17">
                    <c:v>18</c:v>
                  </c:pt>
                  <c:pt idx="18">
                    <c:v>19</c:v>
                  </c:pt>
                  <c:pt idx="19">
                    <c:v>20</c:v>
                  </c:pt>
                </c:lvl>
              </c:multiLvlStrCache>
            </c:multiLvlStrRef>
          </c:xVal>
          <c:yVal>
            <c:numRef>
              <c:f>Sheet1!$D$5:$D$24</c:f>
              <c:numCache>
                <c:formatCode>General</c:formatCode>
                <c:ptCount val="20"/>
                <c:pt idx="0">
                  <c:v>0.73000000000000065</c:v>
                </c:pt>
                <c:pt idx="1">
                  <c:v>0.79</c:v>
                </c:pt>
                <c:pt idx="2">
                  <c:v>0.87000000000000244</c:v>
                </c:pt>
                <c:pt idx="3">
                  <c:v>0.96000000000000063</c:v>
                </c:pt>
                <c:pt idx="4">
                  <c:v>0.95000000000000062</c:v>
                </c:pt>
                <c:pt idx="5">
                  <c:v>0.36000000000000032</c:v>
                </c:pt>
                <c:pt idx="6">
                  <c:v>0.95000000000000062</c:v>
                </c:pt>
                <c:pt idx="7">
                  <c:v>0.87000000000000244</c:v>
                </c:pt>
                <c:pt idx="8">
                  <c:v>0.94000000000000061</c:v>
                </c:pt>
                <c:pt idx="9">
                  <c:v>0.94000000000000061</c:v>
                </c:pt>
                <c:pt idx="10">
                  <c:v>0.96000000000000063</c:v>
                </c:pt>
                <c:pt idx="11">
                  <c:v>0.87000000000000244</c:v>
                </c:pt>
                <c:pt idx="12">
                  <c:v>0.29000000000000031</c:v>
                </c:pt>
                <c:pt idx="13">
                  <c:v>0.93</c:v>
                </c:pt>
                <c:pt idx="14">
                  <c:v>0.78</c:v>
                </c:pt>
                <c:pt idx="15">
                  <c:v>0.83000000000000063</c:v>
                </c:pt>
                <c:pt idx="16">
                  <c:v>0.89000000000000101</c:v>
                </c:pt>
                <c:pt idx="17">
                  <c:v>0.68000000000000116</c:v>
                </c:pt>
                <c:pt idx="18">
                  <c:v>0.66000000000000314</c:v>
                </c:pt>
                <c:pt idx="19">
                  <c:v>0.96000000000000063</c:v>
                </c:pt>
              </c:numCache>
            </c:numRef>
          </c:yVal>
        </c:ser>
        <c:axId val="52467584"/>
        <c:axId val="52473856"/>
      </c:scatterChart>
      <c:valAx>
        <c:axId val="52467584"/>
        <c:scaling>
          <c:orientation val="minMax"/>
        </c:scaling>
        <c:axPos val="b"/>
        <c:majorGridlines/>
        <c:minorGridlines/>
        <c:title>
          <c:tx>
            <c:rich>
              <a:bodyPr/>
              <a:lstStyle/>
              <a:p>
                <a:pPr>
                  <a:defRPr b="1"/>
                </a:pPr>
                <a:r>
                  <a:rPr lang="en-US" sz="1400" b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Number</a:t>
                </a:r>
                <a:r>
                  <a:rPr lang="en-US" sz="1400" b="1" baseline="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of </a:t>
                </a:r>
                <a:r>
                  <a:rPr lang="en-US" sz="1400" b="1" baseline="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consumables</a:t>
                </a:r>
                <a:endParaRPr lang="en-US" sz="1400" b="1" baseline="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>
                  <a:defRPr b="1"/>
                </a:pPr>
                <a:endParaRPr lang="en-US" b="1" dirty="0"/>
              </a:p>
            </c:rich>
          </c:tx>
        </c:title>
        <c:numFmt formatCode="General" sourceLinked="1"/>
        <c:tickLblPos val="nextTo"/>
        <c:crossAx val="52473856"/>
        <c:crosses val="autoZero"/>
        <c:crossBetween val="midCat"/>
      </c:valAx>
      <c:valAx>
        <c:axId val="52473856"/>
        <c:scaling>
          <c:orientation val="minMax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4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Correlation Coefficient</a:t>
                </a:r>
                <a:r>
                  <a:rPr lang="en-US" sz="1400" baseline="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of the consumables</a:t>
                </a:r>
                <a:endParaRPr lang="en-US" sz="14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c:rich>
          </c:tx>
        </c:title>
        <c:numFmt formatCode="General" sourceLinked="1"/>
        <c:tickLblPos val="nextTo"/>
        <c:crossAx val="5246758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7980476124694842"/>
          <c:y val="2.772359951525781E-2"/>
          <c:w val="0.2118791729981121"/>
          <c:h val="0.9569268806596396"/>
        </c:manualLayout>
      </c:layout>
      <c:txPr>
        <a:bodyPr/>
        <a:lstStyle/>
        <a:p>
          <a:pPr>
            <a:defRPr b="1"/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100"/>
            </a:pPr>
            <a:r>
              <a:rPr lang="en-US" sz="1100" dirty="0"/>
              <a:t>Blade </a:t>
            </a:r>
            <a:r>
              <a:rPr lang="en-US" sz="1100" dirty="0" err="1"/>
              <a:t>Sideport</a:t>
            </a:r>
            <a:r>
              <a:rPr lang="en-US" sz="1100" dirty="0"/>
              <a:t> 15 </a:t>
            </a:r>
            <a:r>
              <a:rPr lang="en-US" sz="1100" dirty="0" smtClean="0"/>
              <a:t>degree</a:t>
            </a:r>
            <a:endParaRPr lang="en-US" sz="1100" dirty="0"/>
          </a:p>
        </c:rich>
      </c:tx>
      <c:layout>
        <c:manualLayout>
          <c:xMode val="edge"/>
          <c:yMode val="edge"/>
          <c:x val="0.32855759327552453"/>
          <c:y val="3.0808729139922979E-2"/>
        </c:manualLayout>
      </c:layout>
    </c:title>
    <c:plotArea>
      <c:layout>
        <c:manualLayout>
          <c:layoutTarget val="inner"/>
          <c:xMode val="edge"/>
          <c:yMode val="edge"/>
          <c:x val="0.15097079637197255"/>
          <c:y val="0.13433093140585151"/>
          <c:w val="0.56965829429549186"/>
          <c:h val="0.75831000291630213"/>
        </c:manualLayout>
      </c:layout>
      <c:lineChart>
        <c:grouping val="standard"/>
        <c:ser>
          <c:idx val="1"/>
          <c:order val="0"/>
          <c:tx>
            <c:strRef>
              <c:f>Sheet1!$E$187</c:f>
              <c:strCache>
                <c:ptCount val="1"/>
                <c:pt idx="0">
                  <c:v>% variation in consumption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pPr>
              <a:solidFill>
                <a:srgbClr val="0070C0"/>
              </a:solidFill>
            </c:spPr>
          </c:marker>
          <c:cat>
            <c:strRef>
              <c:f>Sheet1!$C$188:$C$193</c:f>
              <c:strCache>
                <c:ptCount val="6"/>
                <c:pt idx="0">
                  <c:v>Sep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</c:v>
                </c:pt>
                <c:pt idx="5">
                  <c:v>Feb</c:v>
                </c:pt>
              </c:strCache>
            </c:strRef>
          </c:cat>
          <c:val>
            <c:numRef>
              <c:f>Sheet1!$E$188:$E$193</c:f>
              <c:numCache>
                <c:formatCode>General</c:formatCode>
                <c:ptCount val="6"/>
                <c:pt idx="0">
                  <c:v>5.3892215568862278</c:v>
                </c:pt>
                <c:pt idx="1">
                  <c:v>25.149700598802387</c:v>
                </c:pt>
                <c:pt idx="2">
                  <c:v>0</c:v>
                </c:pt>
                <c:pt idx="3">
                  <c:v>46.706586826347305</c:v>
                </c:pt>
                <c:pt idx="4">
                  <c:v>26.34730538922156</c:v>
                </c:pt>
                <c:pt idx="5">
                  <c:v>29.940119760479014</c:v>
                </c:pt>
              </c:numCache>
            </c:numRef>
          </c:val>
        </c:ser>
        <c:ser>
          <c:idx val="0"/>
          <c:order val="1"/>
          <c:tx>
            <c:strRef>
              <c:f>Sheet1!$D$187</c:f>
              <c:strCache>
                <c:ptCount val="1"/>
                <c:pt idx="0">
                  <c:v>% variation in workload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cat>
            <c:strRef>
              <c:f>Sheet1!$C$188:$C$193</c:f>
              <c:strCache>
                <c:ptCount val="6"/>
                <c:pt idx="0">
                  <c:v>Sep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</c:v>
                </c:pt>
                <c:pt idx="5">
                  <c:v>Feb</c:v>
                </c:pt>
              </c:strCache>
            </c:strRef>
          </c:cat>
          <c:val>
            <c:numRef>
              <c:f>Sheet1!$D$188:$D$193</c:f>
              <c:numCache>
                <c:formatCode>General</c:formatCode>
                <c:ptCount val="6"/>
                <c:pt idx="0">
                  <c:v>-19.45</c:v>
                </c:pt>
                <c:pt idx="1">
                  <c:v>9.0400000000000009</c:v>
                </c:pt>
                <c:pt idx="2">
                  <c:v>0</c:v>
                </c:pt>
                <c:pt idx="3">
                  <c:v>29.57</c:v>
                </c:pt>
                <c:pt idx="4">
                  <c:v>5.1199999999999966</c:v>
                </c:pt>
                <c:pt idx="5">
                  <c:v>18.77</c:v>
                </c:pt>
              </c:numCache>
            </c:numRef>
          </c:val>
        </c:ser>
        <c:marker val="1"/>
        <c:axId val="52911488"/>
        <c:axId val="52925952"/>
      </c:lineChart>
      <c:catAx>
        <c:axId val="52911488"/>
        <c:scaling>
          <c:orientation val="minMax"/>
        </c:scaling>
        <c:axPos val="b"/>
        <c:tickLblPos val="nextTo"/>
        <c:crossAx val="52925952"/>
        <c:crosses val="autoZero"/>
        <c:auto val="1"/>
        <c:lblAlgn val="ctr"/>
        <c:lblOffset val="100"/>
      </c:catAx>
      <c:valAx>
        <c:axId val="5292595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000" b="0"/>
                </a:pPr>
                <a:r>
                  <a:rPr lang="en-US" sz="1000" b="0"/>
                  <a:t>% Variation</a:t>
                </a:r>
              </a:p>
            </c:rich>
          </c:tx>
        </c:title>
        <c:numFmt formatCode="General" sourceLinked="1"/>
        <c:tickLblPos val="nextTo"/>
        <c:crossAx val="529114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718694973254907"/>
          <c:y val="0.36965299748314534"/>
          <c:w val="0.21912463644747146"/>
          <c:h val="0.32962589676290593"/>
        </c:manualLayout>
      </c:layout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400" dirty="0"/>
              <a:t>Inj. </a:t>
            </a:r>
            <a:r>
              <a:rPr lang="en-US" sz="1400" dirty="0" err="1"/>
              <a:t>Viscoat</a:t>
            </a:r>
            <a:endParaRPr lang="en-US" sz="1400" dirty="0"/>
          </a:p>
        </c:rich>
      </c:tx>
    </c:title>
    <c:plotArea>
      <c:layout>
        <c:manualLayout>
          <c:layoutTarget val="inner"/>
          <c:xMode val="edge"/>
          <c:yMode val="edge"/>
          <c:x val="0.16173835301837286"/>
          <c:y val="0.15776647710702915"/>
          <c:w val="0.5882060367454065"/>
          <c:h val="0.73064768542129155"/>
        </c:manualLayout>
      </c:layout>
      <c:lineChart>
        <c:grouping val="standard"/>
        <c:ser>
          <c:idx val="1"/>
          <c:order val="0"/>
          <c:tx>
            <c:strRef>
              <c:f>Sheet1!$E$105</c:f>
              <c:strCache>
                <c:ptCount val="1"/>
                <c:pt idx="0">
                  <c:v>% variation in consumption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pPr>
              <a:solidFill>
                <a:srgbClr val="0070C0"/>
              </a:solidFill>
            </c:spPr>
          </c:marker>
          <c:cat>
            <c:strRef>
              <c:f>Sheet1!$C$106:$C$111</c:f>
              <c:strCache>
                <c:ptCount val="6"/>
                <c:pt idx="0">
                  <c:v>Sep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</c:v>
                </c:pt>
                <c:pt idx="5">
                  <c:v>Feb</c:v>
                </c:pt>
              </c:strCache>
            </c:strRef>
          </c:cat>
          <c:val>
            <c:numRef>
              <c:f>Sheet1!$E$106:$E$111</c:f>
              <c:numCache>
                <c:formatCode>General</c:formatCode>
                <c:ptCount val="6"/>
                <c:pt idx="0">
                  <c:v>-24.137931034482794</c:v>
                </c:pt>
                <c:pt idx="1">
                  <c:v>17.241379310344829</c:v>
                </c:pt>
                <c:pt idx="2">
                  <c:v>0</c:v>
                </c:pt>
                <c:pt idx="3">
                  <c:v>37.931034482758569</c:v>
                </c:pt>
                <c:pt idx="4">
                  <c:v>-3.4482758620689653</c:v>
                </c:pt>
                <c:pt idx="5">
                  <c:v>-13.793103448275845</c:v>
                </c:pt>
              </c:numCache>
            </c:numRef>
          </c:val>
        </c:ser>
        <c:ser>
          <c:idx val="0"/>
          <c:order val="1"/>
          <c:tx>
            <c:strRef>
              <c:f>Sheet1!$D$105</c:f>
              <c:strCache>
                <c:ptCount val="1"/>
                <c:pt idx="0">
                  <c:v>% variation in workload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</c:spPr>
          </c:marker>
          <c:cat>
            <c:strRef>
              <c:f>Sheet1!$C$106:$C$111</c:f>
              <c:strCache>
                <c:ptCount val="6"/>
                <c:pt idx="0">
                  <c:v>Sep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</c:v>
                </c:pt>
                <c:pt idx="5">
                  <c:v>Feb</c:v>
                </c:pt>
              </c:strCache>
            </c:strRef>
          </c:cat>
          <c:val>
            <c:numRef>
              <c:f>Sheet1!$D$106:$D$111</c:f>
              <c:numCache>
                <c:formatCode>General</c:formatCode>
                <c:ptCount val="6"/>
                <c:pt idx="0">
                  <c:v>-19.45</c:v>
                </c:pt>
                <c:pt idx="1">
                  <c:v>9.0400000000000009</c:v>
                </c:pt>
                <c:pt idx="2">
                  <c:v>0</c:v>
                </c:pt>
                <c:pt idx="3">
                  <c:v>29.57</c:v>
                </c:pt>
                <c:pt idx="4">
                  <c:v>5.1199999999999966</c:v>
                </c:pt>
                <c:pt idx="5">
                  <c:v>18.77</c:v>
                </c:pt>
              </c:numCache>
            </c:numRef>
          </c:val>
        </c:ser>
        <c:marker val="1"/>
        <c:axId val="52947200"/>
        <c:axId val="52593024"/>
      </c:lineChart>
      <c:catAx>
        <c:axId val="52947200"/>
        <c:scaling>
          <c:orientation val="minMax"/>
        </c:scaling>
        <c:axPos val="b"/>
        <c:tickLblPos val="nextTo"/>
        <c:crossAx val="52593024"/>
        <c:crosses val="autoZero"/>
        <c:auto val="1"/>
        <c:lblAlgn val="ctr"/>
        <c:lblOffset val="100"/>
      </c:catAx>
      <c:valAx>
        <c:axId val="5259302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 Variation</a:t>
                </a:r>
              </a:p>
            </c:rich>
          </c:tx>
          <c:layout>
            <c:manualLayout>
              <c:xMode val="edge"/>
              <c:yMode val="edge"/>
              <c:x val="8.4818241469816272E-2"/>
              <c:y val="0.39261888219854951"/>
            </c:manualLayout>
          </c:layout>
        </c:title>
        <c:numFmt formatCode="General" sourceLinked="1"/>
        <c:tickLblPos val="nextTo"/>
        <c:crossAx val="52947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281753707285613"/>
          <c:y val="0.43274544290211125"/>
          <c:w val="0.25170857511283096"/>
          <c:h val="0.27643369321102901"/>
        </c:manualLayout>
      </c:layout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300"/>
            </a:pPr>
            <a:r>
              <a:rPr lang="en-US" sz="1300"/>
              <a:t>Silicon Oil</a:t>
            </a:r>
          </a:p>
        </c:rich>
      </c:tx>
    </c:title>
    <c:plotArea>
      <c:layout>
        <c:manualLayout>
          <c:layoutTarget val="inner"/>
          <c:xMode val="edge"/>
          <c:yMode val="edge"/>
          <c:x val="0.14409104599629977"/>
          <c:y val="0.18923629337999437"/>
          <c:w val="0.61569037476872801"/>
          <c:h val="0.69965259550889503"/>
        </c:manualLayout>
      </c:layout>
      <c:lineChart>
        <c:grouping val="standard"/>
        <c:ser>
          <c:idx val="1"/>
          <c:order val="0"/>
          <c:tx>
            <c:strRef>
              <c:f>Sheet1!$E$691</c:f>
              <c:strCache>
                <c:ptCount val="1"/>
                <c:pt idx="0">
                  <c:v>% variation in consumption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pPr>
              <a:solidFill>
                <a:srgbClr val="0070C0"/>
              </a:solidFill>
            </c:spPr>
          </c:marker>
          <c:cat>
            <c:strRef>
              <c:f>Sheet1!$C$692:$C$697</c:f>
              <c:strCache>
                <c:ptCount val="6"/>
                <c:pt idx="0">
                  <c:v>Sep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</c:v>
                </c:pt>
                <c:pt idx="5">
                  <c:v>Feb</c:v>
                </c:pt>
              </c:strCache>
            </c:strRef>
          </c:cat>
          <c:val>
            <c:numRef>
              <c:f>Sheet1!$E$692:$E$697</c:f>
              <c:numCache>
                <c:formatCode>General</c:formatCode>
                <c:ptCount val="6"/>
                <c:pt idx="0">
                  <c:v>-18.181818181818201</c:v>
                </c:pt>
                <c:pt idx="1">
                  <c:v>9.0909090909090988</c:v>
                </c:pt>
                <c:pt idx="2">
                  <c:v>0</c:v>
                </c:pt>
                <c:pt idx="3">
                  <c:v>63.636363636363626</c:v>
                </c:pt>
                <c:pt idx="4">
                  <c:v>18.181818181818201</c:v>
                </c:pt>
                <c:pt idx="5">
                  <c:v>45.454545454545404</c:v>
                </c:pt>
              </c:numCache>
            </c:numRef>
          </c:val>
        </c:ser>
        <c:ser>
          <c:idx val="0"/>
          <c:order val="1"/>
          <c:tx>
            <c:strRef>
              <c:f>Sheet1!$D$691</c:f>
              <c:strCache>
                <c:ptCount val="1"/>
                <c:pt idx="0">
                  <c:v>% variation in workload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</c:spPr>
          </c:marker>
          <c:cat>
            <c:strRef>
              <c:f>Sheet1!$C$692:$C$697</c:f>
              <c:strCache>
                <c:ptCount val="6"/>
                <c:pt idx="0">
                  <c:v>Sep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</c:v>
                </c:pt>
                <c:pt idx="5">
                  <c:v>Feb</c:v>
                </c:pt>
              </c:strCache>
            </c:strRef>
          </c:cat>
          <c:val>
            <c:numRef>
              <c:f>Sheet1!$D$692:$D$697</c:f>
              <c:numCache>
                <c:formatCode>General</c:formatCode>
                <c:ptCount val="6"/>
                <c:pt idx="0">
                  <c:v>-19.45</c:v>
                </c:pt>
                <c:pt idx="1">
                  <c:v>9.0400000000000009</c:v>
                </c:pt>
                <c:pt idx="2">
                  <c:v>0</c:v>
                </c:pt>
                <c:pt idx="3">
                  <c:v>29.57</c:v>
                </c:pt>
                <c:pt idx="4">
                  <c:v>5.1199999999999966</c:v>
                </c:pt>
                <c:pt idx="5">
                  <c:v>18.77</c:v>
                </c:pt>
              </c:numCache>
            </c:numRef>
          </c:val>
        </c:ser>
        <c:marker val="1"/>
        <c:axId val="55465088"/>
        <c:axId val="55467008"/>
      </c:lineChart>
      <c:catAx>
        <c:axId val="55465088"/>
        <c:scaling>
          <c:orientation val="minMax"/>
        </c:scaling>
        <c:axPos val="b"/>
        <c:tickLblPos val="nextTo"/>
        <c:crossAx val="55467008"/>
        <c:crosses val="autoZero"/>
        <c:auto val="1"/>
        <c:lblAlgn val="ctr"/>
        <c:lblOffset val="100"/>
      </c:catAx>
      <c:valAx>
        <c:axId val="5546700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 variation</a:t>
                </a:r>
              </a:p>
            </c:rich>
          </c:tx>
        </c:title>
        <c:numFmt formatCode="General" sourceLinked="1"/>
        <c:tickLblPos val="nextTo"/>
        <c:crossAx val="554650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289617486338835"/>
          <c:y val="0.48823344998541851"/>
          <c:w val="0.2139890710382514"/>
          <c:h val="0.29147273257509482"/>
        </c:manualLayout>
      </c:layout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000"/>
            </a:pPr>
            <a:r>
              <a:rPr lang="en-US" sz="1000"/>
              <a:t>Blue</a:t>
            </a:r>
            <a:r>
              <a:rPr lang="en-US" sz="1000" baseline="0"/>
              <a:t> Rhex</a:t>
            </a:r>
          </a:p>
          <a:p>
            <a:pPr>
              <a:defRPr sz="1000"/>
            </a:pPr>
            <a:endParaRPr lang="en-US" sz="1000"/>
          </a:p>
        </c:rich>
      </c:tx>
      <c:layout>
        <c:manualLayout>
          <c:xMode val="edge"/>
          <c:yMode val="edge"/>
          <c:x val="0.42365384615384621"/>
          <c:y val="2.9411764705882353E-2"/>
        </c:manualLayout>
      </c:layout>
    </c:title>
    <c:plotArea>
      <c:layout>
        <c:manualLayout>
          <c:layoutTarget val="inner"/>
          <c:xMode val="edge"/>
          <c:yMode val="edge"/>
          <c:x val="0.15420805572380378"/>
          <c:y val="0.16057064938954665"/>
          <c:w val="0.57646712430176994"/>
          <c:h val="0.75893878130098602"/>
        </c:manualLayout>
      </c:layout>
      <c:lineChart>
        <c:grouping val="standard"/>
        <c:ser>
          <c:idx val="1"/>
          <c:order val="0"/>
          <c:tx>
            <c:strRef>
              <c:f>Sheet1!$E$634</c:f>
              <c:strCache>
                <c:ptCount val="1"/>
                <c:pt idx="0">
                  <c:v>% variation in consumption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pPr>
              <a:solidFill>
                <a:srgbClr val="0070C0"/>
              </a:solidFill>
            </c:spPr>
          </c:marker>
          <c:cat>
            <c:strRef>
              <c:f>Sheet1!$C$635:$C$640</c:f>
              <c:strCache>
                <c:ptCount val="6"/>
                <c:pt idx="0">
                  <c:v>Sep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</c:v>
                </c:pt>
                <c:pt idx="5">
                  <c:v>Feb</c:v>
                </c:pt>
              </c:strCache>
            </c:strRef>
          </c:cat>
          <c:val>
            <c:numRef>
              <c:f>Sheet1!$E$635:$E$640</c:f>
              <c:numCache>
                <c:formatCode>General</c:formatCode>
                <c:ptCount val="6"/>
                <c:pt idx="0">
                  <c:v>-20.833333333333318</c:v>
                </c:pt>
                <c:pt idx="1">
                  <c:v>10.416666666666675</c:v>
                </c:pt>
                <c:pt idx="2">
                  <c:v>0</c:v>
                </c:pt>
                <c:pt idx="3">
                  <c:v>14.583333333333334</c:v>
                </c:pt>
                <c:pt idx="4">
                  <c:v>0</c:v>
                </c:pt>
                <c:pt idx="5">
                  <c:v>-2.0833333333333344</c:v>
                </c:pt>
              </c:numCache>
            </c:numRef>
          </c:val>
        </c:ser>
        <c:ser>
          <c:idx val="0"/>
          <c:order val="1"/>
          <c:tx>
            <c:strRef>
              <c:f>Sheet1!$D$634</c:f>
              <c:strCache>
                <c:ptCount val="1"/>
                <c:pt idx="0">
                  <c:v>% variation in workload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</c:spPr>
          </c:marker>
          <c:cat>
            <c:strRef>
              <c:f>Sheet1!$C$635:$C$640</c:f>
              <c:strCache>
                <c:ptCount val="6"/>
                <c:pt idx="0">
                  <c:v>Sep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</c:v>
                </c:pt>
                <c:pt idx="5">
                  <c:v>Feb</c:v>
                </c:pt>
              </c:strCache>
            </c:strRef>
          </c:cat>
          <c:val>
            <c:numRef>
              <c:f>Sheet1!$D$635:$D$640</c:f>
              <c:numCache>
                <c:formatCode>General</c:formatCode>
                <c:ptCount val="6"/>
                <c:pt idx="0">
                  <c:v>-19.45</c:v>
                </c:pt>
                <c:pt idx="1">
                  <c:v>9.0400000000000009</c:v>
                </c:pt>
                <c:pt idx="2">
                  <c:v>0</c:v>
                </c:pt>
                <c:pt idx="3">
                  <c:v>29.57</c:v>
                </c:pt>
                <c:pt idx="4">
                  <c:v>5.1199999999999974</c:v>
                </c:pt>
                <c:pt idx="5">
                  <c:v>18.77</c:v>
                </c:pt>
              </c:numCache>
            </c:numRef>
          </c:val>
        </c:ser>
        <c:marker val="1"/>
        <c:axId val="56233984"/>
        <c:axId val="56235904"/>
      </c:lineChart>
      <c:catAx>
        <c:axId val="56233984"/>
        <c:scaling>
          <c:orientation val="minMax"/>
        </c:scaling>
        <c:axPos val="b"/>
        <c:tickLblPos val="nextTo"/>
        <c:crossAx val="56235904"/>
        <c:crosses val="autoZero"/>
        <c:auto val="1"/>
        <c:lblAlgn val="ctr"/>
        <c:lblOffset val="100"/>
      </c:catAx>
      <c:valAx>
        <c:axId val="5623590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900" b="0"/>
                </a:pPr>
                <a:r>
                  <a:rPr lang="en-US" sz="900" b="0"/>
                  <a:t>% Variation</a:t>
                </a:r>
              </a:p>
            </c:rich>
          </c:tx>
          <c:layout>
            <c:manualLayout>
              <c:xMode val="edge"/>
              <c:yMode val="edge"/>
              <c:x val="7.3510162191264536E-2"/>
              <c:y val="0.41829975297205496"/>
            </c:manualLayout>
          </c:layout>
        </c:title>
        <c:numFmt formatCode="General" sourceLinked="1"/>
        <c:tickLblPos val="nextTo"/>
        <c:crossAx val="56233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201746416313345"/>
          <c:y val="0.47541801760074121"/>
          <c:w val="0.19009606972205398"/>
          <c:h val="0.31056333392409591"/>
        </c:manualLayout>
      </c:layout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B271B1-D0FB-442A-98FA-7451844E10A6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35DF0B-DE98-4E0F-9286-A748E11E6E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B271B1-D0FB-442A-98FA-7451844E10A6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35DF0B-DE98-4E0F-9286-A748E11E6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B271B1-D0FB-442A-98FA-7451844E10A6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35DF0B-DE98-4E0F-9286-A748E11E6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B271B1-D0FB-442A-98FA-7451844E10A6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35DF0B-DE98-4E0F-9286-A748E11E6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B271B1-D0FB-442A-98FA-7451844E10A6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35DF0B-DE98-4E0F-9286-A748E11E6E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B271B1-D0FB-442A-98FA-7451844E10A6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35DF0B-DE98-4E0F-9286-A748E11E6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B271B1-D0FB-442A-98FA-7451844E10A6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35DF0B-DE98-4E0F-9286-A748E11E6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B271B1-D0FB-442A-98FA-7451844E10A6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35DF0B-DE98-4E0F-9286-A748E11E6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B271B1-D0FB-442A-98FA-7451844E10A6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35DF0B-DE98-4E0F-9286-A748E11E6E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B271B1-D0FB-442A-98FA-7451844E10A6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35DF0B-DE98-4E0F-9286-A748E11E6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B271B1-D0FB-442A-98FA-7451844E10A6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35DF0B-DE98-4E0F-9286-A748E11E6E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BB271B1-D0FB-442A-98FA-7451844E10A6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D35DF0B-DE98-4E0F-9286-A748E11E6E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chart" Target="../charts/char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chart" Target="../charts/char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chart" Target="../charts/char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chart" Target="../charts/char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PowerPoint_Slide5.sl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304800"/>
            <a:ext cx="7848600" cy="5745163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/>
              <a:t> </a:t>
            </a:r>
          </a:p>
          <a:p>
            <a:pPr algn="ctr">
              <a:buNone/>
            </a:pPr>
            <a:r>
              <a:rPr lang="en-US" b="1" dirty="0" smtClean="0"/>
              <a:t>Study of Consumable Utilization Patterns in the Operation Theatre and Approaches for Effective Inventory Control at the Centre for Sight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r">
              <a:buNone/>
            </a:pPr>
            <a:r>
              <a:rPr lang="en-US" sz="2400" dirty="0" smtClean="0"/>
              <a:t>Preeti Aggarwal</a:t>
            </a:r>
          </a:p>
          <a:p>
            <a:pPr algn="r">
              <a:buNone/>
            </a:pPr>
            <a:r>
              <a:rPr lang="en-US" sz="2400" dirty="0" smtClean="0"/>
              <a:t>PG/09/33</a:t>
            </a:r>
          </a:p>
          <a:p>
            <a:pPr algn="r">
              <a:buNone/>
            </a:pPr>
            <a:r>
              <a:rPr lang="en-US" sz="2400" dirty="0" smtClean="0"/>
              <a:t>IIHMR,  New Delhi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12"/>
          <p:cNvGraphicFramePr>
            <a:graphicFrameLocks noGrp="1"/>
          </p:cNvGraphicFramePr>
          <p:nvPr>
            <p:ph sz="half" idx="1"/>
          </p:nvPr>
        </p:nvGraphicFramePr>
        <p:xfrm>
          <a:off x="1486437" y="1151157"/>
          <a:ext cx="7391399" cy="555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7742"/>
                <a:gridCol w="3793871"/>
                <a:gridCol w="263978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S. No.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Items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Correlation Coefficients</a:t>
                      </a:r>
                    </a:p>
                  </a:txBody>
                  <a:tcPr/>
                </a:tc>
              </a:tr>
              <a:tr h="19812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Blade Side Port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0.73</a:t>
                      </a:r>
                      <a:endParaRPr lang="en-US" sz="105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48381" marR="48381" marT="0" marB="0" anchor="b"/>
                </a:tc>
              </a:tr>
              <a:tr h="22860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Inj.  </a:t>
                      </a: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Viscoat</a:t>
                      </a:r>
                      <a:endParaRPr kumimoji="0" lang="en-US" sz="1100" b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0.79</a:t>
                      </a:r>
                      <a:endParaRPr lang="en-US" sz="105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48381" marR="48381" marT="0" marB="0" anchor="b"/>
                </a:tc>
              </a:tr>
              <a:tr h="25908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BSS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0.87</a:t>
                      </a:r>
                      <a:endParaRPr lang="en-US" sz="105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48381" marR="48381" marT="0" marB="0" anchor="b"/>
                </a:tc>
              </a:tr>
              <a:tr h="21336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Silicon Oil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0.96</a:t>
                      </a:r>
                      <a:endParaRPr lang="en-US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48381" marR="48381" marT="0" marB="0" anchor="b"/>
                </a:tc>
              </a:tr>
              <a:tr h="243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Inj</a:t>
                      </a: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Viscomet</a:t>
                      </a: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2 ml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0.95</a:t>
                      </a:r>
                      <a:endParaRPr lang="en-US" sz="105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48381" marR="48381" marT="0" marB="0" anchor="b"/>
                </a:tc>
              </a:tr>
              <a:tr h="19812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Suture 6.0 </a:t>
                      </a:r>
                      <a:r>
                        <a:rPr kumimoji="0" lang="en-US" sz="1100" b="1" kern="1200" dirty="0" err="1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Vicryl</a:t>
                      </a:r>
                      <a:r>
                        <a:rPr kumimoji="0" lang="en-US" sz="11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0.36</a:t>
                      </a:r>
                      <a:endParaRPr lang="en-US" sz="1050" b="1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48381" marR="48381" marT="0" marB="0" anchor="b"/>
                </a:tc>
              </a:tr>
              <a:tr h="22860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Gloves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0.95</a:t>
                      </a:r>
                      <a:endParaRPr lang="en-US" sz="105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48381" marR="48381" marT="0" marB="0" anchor="b"/>
                </a:tc>
              </a:tr>
              <a:tr h="25908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Blade </a:t>
                      </a: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Keratome</a:t>
                      </a: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0.87</a:t>
                      </a:r>
                      <a:endParaRPr lang="en-US" sz="105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48381" marR="48381" marT="0" marB="0" anchor="b"/>
                </a:tc>
              </a:tr>
              <a:tr h="21336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Betadine</a:t>
                      </a: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Scrub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0.94</a:t>
                      </a:r>
                      <a:endParaRPr lang="en-US" sz="105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48381" marR="48381" marT="0" marB="0" anchor="b"/>
                </a:tc>
              </a:tr>
              <a:tr h="243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Surgical Cap and Mask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0.94</a:t>
                      </a:r>
                      <a:endParaRPr lang="en-US" sz="105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48381" marR="48381" marT="0" marB="0" anchor="b"/>
                </a:tc>
              </a:tr>
              <a:tr h="19812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Inj</a:t>
                      </a:r>
                      <a:r>
                        <a:rPr kumimoji="0" lang="en-US" sz="11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1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Hynidase</a:t>
                      </a:r>
                      <a:r>
                        <a:rPr kumimoji="0" lang="en-US" sz="11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0.96</a:t>
                      </a:r>
                      <a:endParaRPr lang="en-US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48381" marR="48381" marT="0" marB="0" anchor="b"/>
                </a:tc>
              </a:tr>
              <a:tr h="22860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Drapes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0.87</a:t>
                      </a:r>
                      <a:endParaRPr lang="en-US" sz="105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48381" marR="48381" marT="0" marB="0" anchor="b"/>
                </a:tc>
              </a:tr>
              <a:tr h="18288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IV </a:t>
                      </a:r>
                      <a:r>
                        <a:rPr kumimoji="0" lang="en-US" sz="1100" b="1" kern="1200" dirty="0" err="1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Cannula</a:t>
                      </a:r>
                      <a:r>
                        <a:rPr kumimoji="0" lang="en-US" sz="11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0.29</a:t>
                      </a:r>
                      <a:endParaRPr lang="en-US" sz="1050" b="1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48381" marR="48381" marT="0" marB="0" anchor="b"/>
                </a:tc>
              </a:tr>
              <a:tr h="21336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Needles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0.78</a:t>
                      </a:r>
                      <a:endParaRPr lang="en-US" sz="105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48381" marR="48381" marT="0" marB="0" anchor="b"/>
                </a:tc>
              </a:tr>
              <a:tr h="243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Inj.  </a:t>
                      </a: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Dexamethasone</a:t>
                      </a:r>
                      <a:endParaRPr kumimoji="0" lang="en-US" sz="1100" b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0.78</a:t>
                      </a:r>
                      <a:endParaRPr lang="en-US" sz="105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48381" marR="48381" marT="0" marB="0" anchor="b"/>
                </a:tc>
              </a:tr>
              <a:tr h="19812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Blue </a:t>
                      </a: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Rhex</a:t>
                      </a:r>
                      <a:endParaRPr kumimoji="0" lang="en-US" sz="1100" b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0.83</a:t>
                      </a:r>
                      <a:endParaRPr lang="en-US" sz="105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48381" marR="48381" marT="0" marB="0" anchor="b"/>
                </a:tc>
              </a:tr>
              <a:tr h="22860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Inj</a:t>
                      </a: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Adernaline</a:t>
                      </a:r>
                      <a:endParaRPr kumimoji="0" lang="en-US" sz="1100" b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0.89</a:t>
                      </a:r>
                      <a:endParaRPr lang="en-US" sz="105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48381" marR="48381" marT="0" marB="0" anchor="b"/>
                </a:tc>
              </a:tr>
              <a:tr h="18288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Inj</a:t>
                      </a: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Xylocaine</a:t>
                      </a: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2 %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0.68</a:t>
                      </a:r>
                      <a:endParaRPr lang="en-US" sz="105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48381" marR="48381" marT="0" marB="0" anchor="b"/>
                </a:tc>
              </a:tr>
              <a:tr h="21336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Inj</a:t>
                      </a: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Ringer Lactate 500ml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0.66</a:t>
                      </a:r>
                      <a:endParaRPr lang="en-US" sz="105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48381" marR="48381" marT="0" marB="0" anchor="b"/>
                </a:tc>
              </a:tr>
              <a:tr h="243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Inj</a:t>
                      </a:r>
                      <a:r>
                        <a:rPr kumimoji="0" lang="en-US" sz="11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1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Senseorcaine</a:t>
                      </a:r>
                      <a:r>
                        <a:rPr kumimoji="0" lang="en-US" sz="11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20 %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0.96</a:t>
                      </a:r>
                      <a:endParaRPr lang="en-US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48381" marR="48381" marT="0" marB="0" anchor="b"/>
                </a:tc>
              </a:tr>
            </a:tbl>
          </a:graphicData>
        </a:graphic>
      </p:graphicFrame>
      <p:sp>
        <p:nvSpPr>
          <p:cNvPr id="12" name="Title 1"/>
          <p:cNvSpPr txBox="1">
            <a:spLocks/>
          </p:cNvSpPr>
          <p:nvPr/>
        </p:nvSpPr>
        <p:spPr>
          <a:xfrm>
            <a:off x="1435608" y="274638"/>
            <a:ext cx="7498080" cy="7921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Results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0274" y="128790"/>
            <a:ext cx="7620000" cy="762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b="1" dirty="0" smtClean="0">
                <a:effectLst/>
              </a:rPr>
              <a:t>Scatter Diagram </a:t>
            </a:r>
            <a:endParaRPr lang="en-US" sz="3600" b="1" dirty="0">
              <a:effectLst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14400"/>
          <a:ext cx="86868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758" y="89079"/>
            <a:ext cx="7714488" cy="762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b="1" dirty="0" smtClean="0">
                <a:effectLst/>
              </a:rPr>
              <a:t>Workload vs. Consumption</a:t>
            </a:r>
            <a:endParaRPr lang="en-US" sz="3600" b="1" dirty="0">
              <a:effectLst/>
            </a:endParaRPr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841" name="Object 1"/>
          <p:cNvGraphicFramePr>
            <a:graphicFrameLocks noChangeAspect="1"/>
          </p:cNvGraphicFramePr>
          <p:nvPr/>
        </p:nvGraphicFramePr>
        <p:xfrm>
          <a:off x="1905000" y="1295400"/>
          <a:ext cx="6124575" cy="2362200"/>
        </p:xfrm>
        <a:graphic>
          <a:graphicData uri="http://schemas.openxmlformats.org/presentationml/2006/ole">
            <p:oleObj spid="_x0000_s35841" name="Worksheet" r:id="rId3" imgW="6438900" imgH="2876682" progId="Excel.Sheet.12">
              <p:embed/>
            </p:oleObj>
          </a:graphicData>
        </a:graphic>
      </p:graphicFrame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981200" y="3962400"/>
            <a:ext cx="6019800" cy="2286000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Chart 7"/>
          <p:cNvGraphicFramePr/>
          <p:nvPr/>
        </p:nvGraphicFramePr>
        <p:xfrm>
          <a:off x="2057400" y="3886200"/>
          <a:ext cx="6019800" cy="247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758" y="89079"/>
            <a:ext cx="7714488" cy="762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b="1" dirty="0" smtClean="0">
                <a:effectLst/>
              </a:rPr>
              <a:t>Workload vs. Consumption</a:t>
            </a:r>
            <a:endParaRPr lang="en-US" sz="3600" b="1" dirty="0">
              <a:effectLst/>
            </a:endParaRPr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3493" name="Object 5"/>
          <p:cNvGraphicFramePr>
            <a:graphicFrameLocks noChangeAspect="1"/>
          </p:cNvGraphicFramePr>
          <p:nvPr/>
        </p:nvGraphicFramePr>
        <p:xfrm>
          <a:off x="1828800" y="1143000"/>
          <a:ext cx="6172200" cy="2514600"/>
        </p:xfrm>
        <a:graphic>
          <a:graphicData uri="http://schemas.openxmlformats.org/presentationml/2006/ole">
            <p:oleObj spid="_x0000_s63493" name="Worksheet" r:id="rId3" imgW="6067461" imgH="2486088" progId="Excel.Sheet.12">
              <p:embed/>
            </p:oleObj>
          </a:graphicData>
        </a:graphic>
      </p:graphicFrame>
      <p:sp>
        <p:nvSpPr>
          <p:cNvPr id="13" name="Rectangle 12"/>
          <p:cNvSpPr/>
          <p:nvPr/>
        </p:nvSpPr>
        <p:spPr>
          <a:xfrm>
            <a:off x="1905000" y="3886200"/>
            <a:ext cx="6096000" cy="2514600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Chart 13"/>
          <p:cNvGraphicFramePr/>
          <p:nvPr/>
        </p:nvGraphicFramePr>
        <p:xfrm>
          <a:off x="1828800" y="3886200"/>
          <a:ext cx="6096000" cy="2743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758" y="89079"/>
            <a:ext cx="7714488" cy="762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b="1" dirty="0" smtClean="0">
                <a:effectLst/>
              </a:rPr>
              <a:t>Workload vs. Consumption</a:t>
            </a:r>
            <a:endParaRPr lang="en-US" sz="3600" b="1" dirty="0">
              <a:effectLst/>
            </a:endParaRPr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981200" y="3962400"/>
            <a:ext cx="6019800" cy="2514600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4515" name="Object 3"/>
          <p:cNvGraphicFramePr>
            <a:graphicFrameLocks noChangeAspect="1"/>
          </p:cNvGraphicFramePr>
          <p:nvPr/>
        </p:nvGraphicFramePr>
        <p:xfrm>
          <a:off x="1905000" y="1219200"/>
          <a:ext cx="6067425" cy="2590800"/>
        </p:xfrm>
        <a:graphic>
          <a:graphicData uri="http://schemas.openxmlformats.org/presentationml/2006/ole">
            <p:oleObj spid="_x0000_s64515" name="Worksheet" r:id="rId3" imgW="5896049" imgH="2695557" progId="Excel.Sheet.12">
              <p:embed/>
            </p:oleObj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1981200" y="3886200"/>
          <a:ext cx="58102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758" y="89079"/>
            <a:ext cx="7714488" cy="762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b="1" dirty="0" smtClean="0">
                <a:effectLst/>
              </a:rPr>
              <a:t>Workload vs. Consumption</a:t>
            </a:r>
            <a:endParaRPr lang="en-US" sz="3600" b="1" dirty="0">
              <a:effectLst/>
            </a:endParaRPr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133600" y="3962400"/>
            <a:ext cx="5867400" cy="2514600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5539" name="Object 3"/>
          <p:cNvGraphicFramePr>
            <a:graphicFrameLocks noChangeAspect="1"/>
          </p:cNvGraphicFramePr>
          <p:nvPr/>
        </p:nvGraphicFramePr>
        <p:xfrm>
          <a:off x="2133600" y="1295400"/>
          <a:ext cx="5943600" cy="2105025"/>
        </p:xfrm>
        <a:graphic>
          <a:graphicData uri="http://schemas.openxmlformats.org/presentationml/2006/ole">
            <p:oleObj spid="_x0000_s65539" name="Worksheet" r:id="rId3" imgW="5981620" imgH="3152824" progId="Excel.Sheet.12">
              <p:embed/>
            </p:oleObj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2133600" y="3886200"/>
          <a:ext cx="59436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152400" y="0"/>
          <a:ext cx="9148444" cy="7195865"/>
        </p:xfrm>
        <a:graphic>
          <a:graphicData uri="http://schemas.openxmlformats.org/presentationml/2006/ole">
            <p:oleObj spid="_x0000_s22530" name="Slide" r:id="rId3" imgW="2247900" imgH="1685925" progId="PowerPoint.Slide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6397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b="1" dirty="0" smtClean="0">
                <a:effectLst/>
              </a:rPr>
              <a:t>Recommendations</a:t>
            </a:r>
            <a:endParaRPr lang="en-US" sz="36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066800"/>
            <a:ext cx="7620000" cy="5638800"/>
          </a:xfrm>
        </p:spPr>
        <p:txBody>
          <a:bodyPr/>
          <a:lstStyle/>
          <a:p>
            <a:pPr lvl="0"/>
            <a:r>
              <a:rPr lang="en-US" sz="2600" dirty="0" smtClean="0"/>
              <a:t>Operation Theatre Management System to be installed which will lead to efficient management of consumables by tracking their use in the OT (will be available by June)</a:t>
            </a:r>
          </a:p>
          <a:p>
            <a:r>
              <a:rPr lang="en-US" sz="2600" dirty="0" smtClean="0"/>
              <a:t>Requisitions of high consumption-value should be carried out on at least weekly basis </a:t>
            </a:r>
          </a:p>
          <a:p>
            <a:r>
              <a:rPr lang="en-US" sz="2600" dirty="0" smtClean="0"/>
              <a:t>Graphical analysis of utilization of consumables should be done by stores department every month</a:t>
            </a:r>
          </a:p>
          <a:p>
            <a:pPr lvl="0"/>
            <a:r>
              <a:rPr lang="en-US" sz="2600" dirty="0" smtClean="0"/>
              <a:t>Training of the OT staff on the use of various consumables (This recommendation has been  included in the OT Training Schedule)</a:t>
            </a:r>
          </a:p>
          <a:p>
            <a:pPr lvl="0"/>
            <a:endParaRPr lang="en-US" sz="1800" b="1" dirty="0" smtClean="0"/>
          </a:p>
          <a:p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159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b="1" dirty="0" smtClean="0">
                <a:effectLst/>
              </a:rPr>
              <a:t>Recommendations</a:t>
            </a:r>
            <a:endParaRPr lang="en-US" sz="36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19200"/>
            <a:ext cx="7498080" cy="4876800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20000"/>
              </a:lnSpc>
            </a:pPr>
            <a:r>
              <a:rPr lang="en-US" sz="2600" dirty="0" smtClean="0"/>
              <a:t>I</a:t>
            </a:r>
            <a:r>
              <a:rPr lang="en-US" sz="2800" dirty="0" smtClean="0"/>
              <a:t>nternal audits to be conducted every week or fortnightly 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Consumables showing higher variation should be closely observed for the next six months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Calculate average no. of different consumables used in each type of surgery so that present data could be compared with future data to make meaningful results (HMIS)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Topping up system or cart system of distribution of consumables to OT can be adopted in future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990600"/>
            <a:ext cx="7696200" cy="12954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en-US" sz="4400" b="1" dirty="0" smtClean="0">
                <a:effectLst/>
              </a:rPr>
              <a:t>THANK YOU</a:t>
            </a:r>
            <a:endParaRPr lang="en-US" sz="4400" b="1" dirty="0">
              <a:effectLst/>
            </a:endParaRPr>
          </a:p>
        </p:txBody>
      </p:sp>
      <p:pic>
        <p:nvPicPr>
          <p:cNvPr id="102402" name="Picture 2" descr="C:\Program Files\Microsoft Office\MEDIA\CAGCAT10\j028190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2438400"/>
            <a:ext cx="3088814" cy="29201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772400" cy="9906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b="1" dirty="0" smtClean="0">
                <a:effectLst/>
              </a:rPr>
              <a:t>Introduction</a:t>
            </a:r>
            <a:endParaRPr lang="en-US" sz="36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620000" cy="5254752"/>
          </a:xfrm>
        </p:spPr>
        <p:txBody>
          <a:bodyPr>
            <a:normAutofit/>
          </a:bodyPr>
          <a:lstStyle/>
          <a:p>
            <a:r>
              <a:rPr lang="en-US" sz="2600" dirty="0" smtClean="0"/>
              <a:t>Centre for Sight established in 1996</a:t>
            </a:r>
          </a:p>
          <a:p>
            <a:r>
              <a:rPr lang="en-US" sz="2600" dirty="0" smtClean="0"/>
              <a:t>An ISO 9001:2000 certified organization</a:t>
            </a:r>
          </a:p>
          <a:p>
            <a:r>
              <a:rPr lang="en-US" sz="2600" dirty="0" smtClean="0"/>
              <a:t>One of the largest eye care providers in the private sector in north India</a:t>
            </a:r>
          </a:p>
          <a:p>
            <a:r>
              <a:rPr lang="en-US" sz="2600" dirty="0" smtClean="0"/>
              <a:t>A preferred tertiary referral centre for glaucoma, squint, </a:t>
            </a:r>
            <a:r>
              <a:rPr lang="en-US" sz="2600" dirty="0" err="1" smtClean="0"/>
              <a:t>ophthalmoplasty</a:t>
            </a:r>
            <a:r>
              <a:rPr lang="en-US" sz="2600" dirty="0" smtClean="0"/>
              <a:t> and advanced </a:t>
            </a:r>
            <a:r>
              <a:rPr lang="en-US" sz="2600" dirty="0" err="1" smtClean="0"/>
              <a:t>vitreo</a:t>
            </a:r>
            <a:r>
              <a:rPr lang="en-US" sz="2600" dirty="0" smtClean="0"/>
              <a:t> – retinal surgeries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772400" cy="9906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b="1" dirty="0" smtClean="0">
                <a:effectLst/>
              </a:rPr>
              <a:t>Reflective learning from internship</a:t>
            </a:r>
            <a:endParaRPr lang="en-US" sz="36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620000" cy="5254752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Stores and inventory management in general</a:t>
            </a:r>
          </a:p>
          <a:p>
            <a:r>
              <a:rPr lang="en-US" sz="2800" dirty="0" smtClean="0"/>
              <a:t>Preparing buffer levels for stocks present in stores</a:t>
            </a:r>
          </a:p>
          <a:p>
            <a:r>
              <a:rPr lang="en-US" sz="2800" dirty="0" smtClean="0"/>
              <a:t>Physical verification of stock ledgers to ensure right quantity is in place</a:t>
            </a:r>
          </a:p>
          <a:p>
            <a:r>
              <a:rPr lang="en-US" sz="2800" dirty="0" smtClean="0"/>
              <a:t>Equipment management </a:t>
            </a:r>
            <a:r>
              <a:rPr lang="en-US" sz="2800" dirty="0" smtClean="0">
                <a:sym typeface="Symbol"/>
              </a:rPr>
              <a:t></a:t>
            </a:r>
            <a:r>
              <a:rPr lang="en-US" sz="2800" dirty="0" smtClean="0"/>
              <a:t> Responsible for breakdown and maintenance of equipments</a:t>
            </a:r>
          </a:p>
          <a:p>
            <a:r>
              <a:rPr lang="en-US" sz="2800" dirty="0" smtClean="0"/>
              <a:t>Indicators analysis for the NABH </a:t>
            </a:r>
          </a:p>
          <a:p>
            <a:r>
              <a:rPr lang="en-US" sz="2800" dirty="0" smtClean="0"/>
              <a:t>Internal audits for pharmacy,  stores and equipment</a:t>
            </a:r>
          </a:p>
          <a:p>
            <a:r>
              <a:rPr lang="en-US" sz="2800" dirty="0" smtClean="0"/>
              <a:t>Codification of items in the stores for their easy location and identification</a:t>
            </a:r>
          </a:p>
          <a:p>
            <a:r>
              <a:rPr lang="en-US" sz="2800" dirty="0" smtClean="0"/>
              <a:t>Evaluation of the suppliers/vendors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52400"/>
            <a:ext cx="7696200" cy="762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b="1" dirty="0" smtClean="0">
                <a:effectLst/>
              </a:rPr>
              <a:t>Introduction &amp; Rationale of Study</a:t>
            </a:r>
            <a:endParaRPr lang="en-US" sz="36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7620000" cy="5135563"/>
          </a:xfrm>
        </p:spPr>
        <p:txBody>
          <a:bodyPr>
            <a:normAutofit/>
          </a:bodyPr>
          <a:lstStyle/>
          <a:p>
            <a:r>
              <a:rPr lang="en-US" sz="2600" dirty="0" smtClean="0"/>
              <a:t>Study was conducted at the Centre for Sight</a:t>
            </a:r>
          </a:p>
          <a:p>
            <a:r>
              <a:rPr lang="en-US" sz="2600" dirty="0" smtClean="0"/>
              <a:t>Consumables form an important component of any patient care activity</a:t>
            </a:r>
          </a:p>
          <a:p>
            <a:r>
              <a:rPr lang="en-US" sz="2600" dirty="0" smtClean="0"/>
              <a:t>High-value, high-volume or readily pilfered consumables need to be inventoried and their usage regularly monitored</a:t>
            </a:r>
          </a:p>
          <a:p>
            <a:r>
              <a:rPr lang="en-US" sz="2600" b="1" dirty="0" smtClean="0">
                <a:solidFill>
                  <a:srgbClr val="002060"/>
                </a:solidFill>
              </a:rPr>
              <a:t>Rational of study: 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dirty="0" smtClean="0"/>
              <a:t>Utilization pattern of consumables in operation theatre (OT) not studied/available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dirty="0" smtClean="0"/>
              <a:t>Regular monitoring of utilization of consumables not being done, particularly with regard to high-volume, high-cost items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52400"/>
            <a:ext cx="7714488" cy="9144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b="1" dirty="0" smtClean="0">
                <a:effectLst/>
              </a:rPr>
              <a:t>Objectives</a:t>
            </a:r>
            <a:endParaRPr lang="en-US" sz="36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143000"/>
            <a:ext cx="7772400" cy="55626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</a:pPr>
            <a:r>
              <a:rPr lang="en-US" sz="2600" b="1" dirty="0" smtClean="0">
                <a:solidFill>
                  <a:srgbClr val="002060"/>
                </a:solidFill>
              </a:rPr>
              <a:t>General Objective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buSzPct val="90000"/>
              <a:buFont typeface="Courier New" pitchFamily="49" charset="0"/>
              <a:buChar char="o"/>
            </a:pPr>
            <a:r>
              <a:rPr lang="en-US" sz="2400" dirty="0" smtClean="0"/>
              <a:t>To assess utilization patterns of consumables used in OT so as to recommend approaches to minimize wastage, prevent pilferage and ensure an efficient inventory control for consumables selected </a:t>
            </a:r>
          </a:p>
          <a:p>
            <a:pPr marL="0">
              <a:spcBef>
                <a:spcPts val="0"/>
              </a:spcBef>
              <a:buNone/>
            </a:pPr>
            <a:endParaRPr lang="en-US" sz="20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b="1" dirty="0" smtClean="0">
                <a:solidFill>
                  <a:srgbClr val="002060"/>
                </a:solidFill>
              </a:rPr>
              <a:t>Specific Objectives </a:t>
            </a:r>
          </a:p>
          <a:p>
            <a:pPr lvl="1">
              <a:lnSpc>
                <a:spcPct val="110000"/>
              </a:lnSpc>
              <a:buSzPct val="90000"/>
              <a:buFont typeface="Courier New" pitchFamily="49" charset="0"/>
              <a:buChar char="o"/>
            </a:pPr>
            <a:r>
              <a:rPr lang="en-US" sz="2400" dirty="0" smtClean="0"/>
              <a:t>To identify high consumption-value consumables utilized in OT using the ABC Analysis technique</a:t>
            </a:r>
          </a:p>
          <a:p>
            <a:pPr lvl="1">
              <a:lnSpc>
                <a:spcPct val="110000"/>
              </a:lnSpc>
              <a:buSzPct val="90000"/>
              <a:buFont typeface="Courier New" pitchFamily="49" charset="0"/>
              <a:buChar char="o"/>
            </a:pPr>
            <a:r>
              <a:rPr lang="en-US" sz="2400" dirty="0" smtClean="0"/>
              <a:t>To assess whether utilization of consumables in OT commensurate with surgical workload</a:t>
            </a:r>
          </a:p>
          <a:p>
            <a:pPr lvl="1">
              <a:lnSpc>
                <a:spcPct val="110000"/>
              </a:lnSpc>
              <a:buSzPct val="90000"/>
              <a:buFont typeface="Courier New" pitchFamily="49" charset="0"/>
              <a:buChar char="o"/>
            </a:pPr>
            <a:r>
              <a:rPr lang="en-US" sz="2400" dirty="0" smtClean="0"/>
              <a:t>To analyze relationship between workload and utilization of consumables using correlation coefficient</a:t>
            </a:r>
          </a:p>
          <a:p>
            <a:pPr lvl="1">
              <a:lnSpc>
                <a:spcPct val="110000"/>
              </a:lnSpc>
              <a:buSzPct val="90000"/>
              <a:buFont typeface="Courier New" pitchFamily="49" charset="0"/>
              <a:buChar char="o"/>
            </a:pPr>
            <a:r>
              <a:rPr lang="en-US" sz="2400" dirty="0" smtClean="0"/>
              <a:t>To compare variation in consumption with variation in workload using  a benchmark period</a:t>
            </a:r>
          </a:p>
          <a:p>
            <a:pPr lvl="1">
              <a:lnSpc>
                <a:spcPct val="110000"/>
              </a:lnSpc>
              <a:buSzPct val="90000"/>
              <a:buFont typeface="Courier New" pitchFamily="49" charset="0"/>
              <a:buChar char="o"/>
            </a:pPr>
            <a:r>
              <a:rPr lang="en-US" sz="2400" dirty="0" smtClean="0"/>
              <a:t>Develop a strategy for effective inventory control within OT/Stores</a:t>
            </a:r>
          </a:p>
          <a:p>
            <a:pPr>
              <a:buNone/>
            </a:pPr>
            <a:endParaRPr lang="en-US" sz="2000" u="sng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21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b="1" dirty="0" smtClean="0">
                <a:effectLst/>
              </a:rPr>
              <a:t>Methodology</a:t>
            </a:r>
            <a:endParaRPr lang="en-US" sz="36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143000"/>
            <a:ext cx="7620000" cy="5562600"/>
          </a:xfrm>
        </p:spPr>
        <p:txBody>
          <a:bodyPr>
            <a:noAutofit/>
          </a:bodyPr>
          <a:lstStyle/>
          <a:p>
            <a:r>
              <a:rPr lang="en-US" sz="2600" dirty="0" smtClean="0"/>
              <a:t>Quantitative data for the quantity consumed for 6 months (Sept. 10 – Feb. 11) collected from OT consumables sheets and stock ledgers</a:t>
            </a:r>
          </a:p>
          <a:p>
            <a:r>
              <a:rPr lang="en-US" sz="2600" dirty="0" smtClean="0"/>
              <a:t>Data of workload obtained from OT registers</a:t>
            </a:r>
          </a:p>
          <a:p>
            <a:pPr lvl="0"/>
            <a:r>
              <a:rPr lang="en-US" sz="2600" dirty="0" smtClean="0"/>
              <a:t>ABC analysis for items consumed in Nov. 2010 to select category </a:t>
            </a:r>
            <a:r>
              <a:rPr lang="en-US" sz="2600" i="1" dirty="0" smtClean="0"/>
              <a:t>A</a:t>
            </a:r>
            <a:r>
              <a:rPr lang="en-US" sz="2600" dirty="0" smtClean="0"/>
              <a:t> items (i.e. which constituted 80% of consumption-value) by calculating consumption- value of each consumable (Cost * Quantity)</a:t>
            </a:r>
          </a:p>
          <a:p>
            <a:pPr lvl="0"/>
            <a:r>
              <a:rPr lang="en-US" sz="2600" dirty="0" smtClean="0"/>
              <a:t>Comparative analysis to identify relationship between workload (no. of surgeries) and consumption by applying correlation coefficient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143000"/>
            <a:ext cx="7943088" cy="4800600"/>
          </a:xfrm>
        </p:spPr>
        <p:txBody>
          <a:bodyPr>
            <a:noAutofit/>
          </a:bodyPr>
          <a:lstStyle/>
          <a:p>
            <a:r>
              <a:rPr lang="en-US" sz="2600" dirty="0" smtClean="0"/>
              <a:t>Variations in consumption in different months (Sept., Oct., Dec., Jan., Feb.) from benchmark month of November calculated as percentage variation (consumption in a particular month – consumption in November/consumption in November X 100)</a:t>
            </a:r>
          </a:p>
          <a:p>
            <a:r>
              <a:rPr lang="en-US" sz="2600" dirty="0" smtClean="0"/>
              <a:t>Variations in workload also calculated</a:t>
            </a:r>
          </a:p>
          <a:p>
            <a:r>
              <a:rPr lang="en-US" sz="2600" dirty="0" smtClean="0"/>
              <a:t>Root cause analysis done to identify possible reasons for high consumption of certain consumables</a:t>
            </a:r>
          </a:p>
          <a:p>
            <a:r>
              <a:rPr lang="en-US" sz="2600" dirty="0" smtClean="0"/>
              <a:t>Approaches for effective inventory control were recommended</a:t>
            </a:r>
            <a:endParaRPr lang="en-US" sz="26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21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b="1" dirty="0" smtClean="0">
                <a:effectLst/>
              </a:rPr>
              <a:t>Methodology</a:t>
            </a:r>
            <a:endParaRPr lang="en-US" sz="3600" b="1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2"/>
          <p:cNvGraphicFramePr>
            <a:graphicFrameLocks noGrp="1"/>
          </p:cNvGraphicFramePr>
          <p:nvPr>
            <p:ph sz="half" idx="1"/>
          </p:nvPr>
        </p:nvGraphicFramePr>
        <p:xfrm>
          <a:off x="1447800" y="1151157"/>
          <a:ext cx="7467600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745"/>
                <a:gridCol w="1868365"/>
                <a:gridCol w="1041889"/>
                <a:gridCol w="838200"/>
                <a:gridCol w="838200"/>
                <a:gridCol w="1616319"/>
                <a:gridCol w="74588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S. No.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Monthly</a:t>
                      </a:r>
                      <a:r>
                        <a:rPr lang="en-US" sz="1200" baseline="0" dirty="0" smtClean="0"/>
                        <a:t> utilization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Unit cost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Monthly value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% monthly</a:t>
                      </a:r>
                      <a:r>
                        <a:rPr lang="en-US" sz="1200" baseline="0" dirty="0" smtClean="0"/>
                        <a:t> consumption value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Cate</a:t>
                      </a:r>
                      <a:r>
                        <a:rPr lang="en-US" sz="1200" dirty="0" smtClean="0"/>
                        <a:t>-gory</a:t>
                      </a:r>
                      <a:endParaRPr lang="en-US" sz="1200" dirty="0"/>
                    </a:p>
                  </a:txBody>
                  <a:tcPr/>
                </a:tc>
              </a:tr>
              <a:tr h="19812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Blade Side Port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167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420.00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70140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18.90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Inj.  </a:t>
                      </a: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Viscoat</a:t>
                      </a:r>
                      <a:endParaRPr kumimoji="0" lang="en-US" sz="1100" b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1700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49300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13.29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68580" marR="68580" marT="0" marB="0"/>
                </a:tc>
              </a:tr>
              <a:tr h="25908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BSS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175.00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37975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10.23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68580" marR="68580" marT="0" marB="0"/>
                </a:tc>
              </a:tr>
              <a:tr h="21336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Silicon Oil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3207.0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35277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9.51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68580" marR="68580" marT="0" marB="0"/>
                </a:tc>
              </a:tr>
              <a:tr h="243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Inj</a:t>
                      </a: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Viscomet</a:t>
                      </a: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2 ml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407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63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25641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6.92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68580" marR="68580" marT="0" marB="0"/>
                </a:tc>
              </a:tr>
              <a:tr h="19812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Drapes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613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20229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5.45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Suture 6.0 </a:t>
                      </a: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Vicryl</a:t>
                      </a: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361.2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13725.6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3.70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68580" marR="68580" marT="0" marB="0"/>
                </a:tc>
              </a:tr>
              <a:tr h="25908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Gloves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1303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8.925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11629.25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3.13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68580" marR="68580" marT="0" marB="0"/>
                </a:tc>
              </a:tr>
              <a:tr h="21336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Blade </a:t>
                      </a: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Keratome</a:t>
                      </a: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178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36.75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6541.5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1.76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68580" marR="68580" marT="0" marB="0"/>
                </a:tc>
              </a:tr>
              <a:tr h="243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Betadine</a:t>
                      </a: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Scrub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204.75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6142.5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1.65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68580" marR="68580" marT="0" marB="0"/>
                </a:tc>
              </a:tr>
              <a:tr h="19812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Surgical Cap and Mask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1562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3.72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5810.64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1.57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Inj</a:t>
                      </a: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Hynidase</a:t>
                      </a: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34.02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3402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0.92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68580" marR="68580" marT="0" marB="0"/>
                </a:tc>
              </a:tr>
              <a:tr h="18288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IV </a:t>
                      </a: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Cannula</a:t>
                      </a: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31.24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1749.44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0.47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68580" marR="68580" marT="0" marB="0"/>
                </a:tc>
              </a:tr>
              <a:tr h="21336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Needles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1552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1.8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2793.6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0.75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68580" marR="68580" marT="0" marB="0"/>
                </a:tc>
              </a:tr>
              <a:tr h="243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Inj.  </a:t>
                      </a: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Dexamethasone</a:t>
                      </a:r>
                      <a:endParaRPr kumimoji="0" lang="en-US" sz="1100" b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190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14.70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2793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0.75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68580" marR="68580" marT="0" marB="0"/>
                </a:tc>
              </a:tr>
              <a:tr h="19812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Blue </a:t>
                      </a: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Rhex</a:t>
                      </a:r>
                      <a:endParaRPr kumimoji="0" lang="en-US" sz="1100" b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51.19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2457.12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0.66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Inj</a:t>
                      </a: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Adernaline</a:t>
                      </a:r>
                      <a:endParaRPr kumimoji="0" lang="en-US" sz="1100" b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175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11.89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2080.05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0.56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68580" marR="68580" marT="0" marB="0"/>
                </a:tc>
              </a:tr>
              <a:tr h="18288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Inj</a:t>
                      </a: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Xylocaine</a:t>
                      </a: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2 %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19.95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2054.85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0.55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68580" marR="68580" marT="0" marB="0"/>
                </a:tc>
              </a:tr>
              <a:tr h="21336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Inj</a:t>
                      </a: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Ringer Lactate 500ml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17.32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2043.76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0.55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68580" marR="68580" marT="0" marB="0"/>
                </a:tc>
              </a:tr>
              <a:tr h="243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Inj</a:t>
                      </a: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1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Senseorcaine</a:t>
                      </a: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20 %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19.67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2006.34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0.54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435608" y="274638"/>
            <a:ext cx="7498080" cy="7921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Results of ABC Analysis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66800" y="1143000"/>
            <a:ext cx="7848600" cy="5486400"/>
          </a:xfrm>
        </p:spPr>
        <p:txBody>
          <a:bodyPr>
            <a:noAutofit/>
          </a:bodyPr>
          <a:lstStyle/>
          <a:p>
            <a:r>
              <a:rPr lang="en-US" sz="2600" dirty="0" smtClean="0"/>
              <a:t>Twenty consumables identified (10 drug &amp; 10 non-drug items) </a:t>
            </a:r>
            <a:r>
              <a:rPr lang="en-US" sz="2600" dirty="0" smtClean="0">
                <a:sym typeface="Symbol"/>
              </a:rPr>
              <a:t> </a:t>
            </a:r>
            <a:r>
              <a:rPr lang="en-US" sz="2600" dirty="0" smtClean="0"/>
              <a:t>80% of total cost incurred  </a:t>
            </a:r>
          </a:p>
          <a:p>
            <a:r>
              <a:rPr lang="en-US" sz="2600" dirty="0" smtClean="0"/>
              <a:t>Most consumables showed a positive correlation  between consumption and workload</a:t>
            </a:r>
          </a:p>
          <a:p>
            <a:pPr lvl="0"/>
            <a:r>
              <a:rPr lang="en-US" sz="2600" dirty="0" smtClean="0"/>
              <a:t>Silicon oil, Inj.  </a:t>
            </a:r>
            <a:r>
              <a:rPr lang="en-US" sz="2600" dirty="0" err="1" smtClean="0"/>
              <a:t>Senseorcaine</a:t>
            </a:r>
            <a:r>
              <a:rPr lang="en-US" sz="2600" dirty="0" smtClean="0"/>
              <a:t> and Inj.  </a:t>
            </a:r>
            <a:r>
              <a:rPr lang="en-US" sz="2600" dirty="0" err="1" smtClean="0"/>
              <a:t>Hynidase</a:t>
            </a:r>
            <a:r>
              <a:rPr lang="en-US" sz="2600" dirty="0" smtClean="0"/>
              <a:t> found to be highly correlated with the workload with r = 0.96 (most close to 1)</a:t>
            </a:r>
          </a:p>
          <a:p>
            <a:pPr lvl="0"/>
            <a:r>
              <a:rPr lang="en-US" sz="2600" dirty="0" smtClean="0"/>
              <a:t>IV </a:t>
            </a:r>
            <a:r>
              <a:rPr lang="en-US" sz="2600" dirty="0" err="1" smtClean="0"/>
              <a:t>Cannula</a:t>
            </a:r>
            <a:r>
              <a:rPr lang="en-US" sz="2600" dirty="0" smtClean="0"/>
              <a:t> (0.29) and suture </a:t>
            </a:r>
            <a:r>
              <a:rPr lang="en-US" sz="2600" dirty="0" err="1" smtClean="0"/>
              <a:t>Vicryl</a:t>
            </a:r>
            <a:r>
              <a:rPr lang="en-US" sz="2600" dirty="0" smtClean="0"/>
              <a:t> 6.0 (0.36)  did not correlate with the workload (more close to 0)</a:t>
            </a:r>
          </a:p>
          <a:p>
            <a:r>
              <a:rPr lang="en-US" sz="2600" dirty="0" smtClean="0"/>
              <a:t>Variation &gt; 10% found in utilization of consumables in some of the months of the study period (highest variation in December </a:t>
            </a:r>
            <a:r>
              <a:rPr lang="en-US" sz="2600" dirty="0" smtClean="0">
                <a:sym typeface="Symbol"/>
              </a:rPr>
              <a:t> </a:t>
            </a:r>
            <a:r>
              <a:rPr lang="en-US" sz="2600" dirty="0" smtClean="0"/>
              <a:t>due to higher no. of surgeries conducted during that month)  </a:t>
            </a:r>
            <a:endParaRPr lang="en-US" sz="26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435608" y="274638"/>
            <a:ext cx="7498080" cy="7921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Results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595</TotalTime>
  <Words>1108</Words>
  <Application>Microsoft Office PowerPoint</Application>
  <PresentationFormat>On-screen Show (4:3)</PresentationFormat>
  <Paragraphs>294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Solstice</vt:lpstr>
      <vt:lpstr>Worksheet</vt:lpstr>
      <vt:lpstr>Slide</vt:lpstr>
      <vt:lpstr>Slide 1</vt:lpstr>
      <vt:lpstr>Introduction</vt:lpstr>
      <vt:lpstr>Reflective learning from internship</vt:lpstr>
      <vt:lpstr>Introduction &amp; Rationale of Study</vt:lpstr>
      <vt:lpstr>Objectives</vt:lpstr>
      <vt:lpstr>Methodology</vt:lpstr>
      <vt:lpstr>Methodology</vt:lpstr>
      <vt:lpstr>M</vt:lpstr>
      <vt:lpstr>Slide 9</vt:lpstr>
      <vt:lpstr>Slide 10</vt:lpstr>
      <vt:lpstr>Scatter Diagram </vt:lpstr>
      <vt:lpstr>Workload vs. Consumption</vt:lpstr>
      <vt:lpstr>Workload vs. Consumption</vt:lpstr>
      <vt:lpstr>Workload vs. Consumption</vt:lpstr>
      <vt:lpstr>Workload vs. Consumption</vt:lpstr>
      <vt:lpstr>Slide 16</vt:lpstr>
      <vt:lpstr>Recommendations</vt:lpstr>
      <vt:lpstr>Recommendations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Preeti Aggarwal</dc:creator>
  <cp:lastModifiedBy>pgdhm</cp:lastModifiedBy>
  <cp:revision>99</cp:revision>
  <dcterms:created xsi:type="dcterms:W3CDTF">2011-04-25T10:26:19Z</dcterms:created>
  <dcterms:modified xsi:type="dcterms:W3CDTF">2011-05-03T05:49:19Z</dcterms:modified>
</cp:coreProperties>
</file>