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71" r:id="rId9"/>
    <p:sldId id="268" r:id="rId10"/>
    <p:sldId id="270" r:id="rId11"/>
    <p:sldId id="262" r:id="rId12"/>
    <p:sldId id="264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My%20Documents\aVG%20TIM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Desktop\NHI%201\aVG%20TIME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tudent\Desktop\NHI%201\aVG%20TIME.xlsx" TargetMode="External"/><Relationship Id="rId1" Type="http://schemas.openxmlformats.org/officeDocument/2006/relationships/image" Target="../media/image3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Sheet2!$B$1</c:f>
              <c:strCache>
                <c:ptCount val="1"/>
                <c:pt idx="0">
                  <c:v>AVERAGE WAITING TIME 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Val val="1"/>
          </c:dLbls>
          <c:cat>
            <c:strRef>
              <c:f>Sheet2!$A$2:$A$10</c:f>
              <c:strCache>
                <c:ptCount val="9"/>
                <c:pt idx="0">
                  <c:v>Consultation</c:v>
                </c:pt>
                <c:pt idx="1">
                  <c:v>SCR</c:v>
                </c:pt>
                <c:pt idx="2">
                  <c:v>X-RAYS</c:v>
                </c:pt>
                <c:pt idx="3">
                  <c:v>ECHO</c:v>
                </c:pt>
                <c:pt idx="4">
                  <c:v>TMT</c:v>
                </c:pt>
                <c:pt idx="5">
                  <c:v>ECG</c:v>
                </c:pt>
                <c:pt idx="6">
                  <c:v>HOLTER</c:v>
                </c:pt>
                <c:pt idx="7">
                  <c:v>PFT</c:v>
                </c:pt>
                <c:pt idx="8">
                  <c:v>ABP</c:v>
                </c:pt>
              </c:strCache>
            </c:strRef>
          </c:cat>
          <c:val>
            <c:numRef>
              <c:f>Sheet2!$B$2:$B$10</c:f>
              <c:numCache>
                <c:formatCode>General</c:formatCode>
                <c:ptCount val="9"/>
                <c:pt idx="0">
                  <c:v>22.14</c:v>
                </c:pt>
                <c:pt idx="1">
                  <c:v>7.1599999999999975</c:v>
                </c:pt>
                <c:pt idx="2">
                  <c:v>9.42</c:v>
                </c:pt>
                <c:pt idx="3">
                  <c:v>25.68</c:v>
                </c:pt>
                <c:pt idx="4">
                  <c:v>10.06</c:v>
                </c:pt>
                <c:pt idx="5">
                  <c:v>6.33</c:v>
                </c:pt>
                <c:pt idx="6">
                  <c:v>13.11</c:v>
                </c:pt>
                <c:pt idx="7">
                  <c:v>13.41</c:v>
                </c:pt>
                <c:pt idx="8">
                  <c:v>11.62</c:v>
                </c:pt>
              </c:numCache>
            </c:numRef>
          </c:val>
        </c:ser>
        <c:shape val="box"/>
        <c:axId val="59525376"/>
        <c:axId val="59527552"/>
        <c:axId val="0"/>
      </c:bar3DChart>
      <c:catAx>
        <c:axId val="595253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DEPARTMENTS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9527552"/>
        <c:crosses val="autoZero"/>
        <c:auto val="1"/>
        <c:lblAlgn val="ctr"/>
        <c:lblOffset val="100"/>
      </c:catAx>
      <c:valAx>
        <c:axId val="5952755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400">
                    <a:latin typeface="Times New Roman" pitchFamily="18" charset="0"/>
                    <a:cs typeface="Times New Roman" pitchFamily="18" charset="0"/>
                  </a:rPr>
                  <a:t>TIME</a:t>
                </a:r>
                <a:r>
                  <a:rPr lang="en-US" sz="1400" baseline="0">
                    <a:latin typeface="Times New Roman" pitchFamily="18" charset="0"/>
                    <a:cs typeface="Times New Roman" pitchFamily="18" charset="0"/>
                  </a:rPr>
                  <a:t> ( in Minutes)</a:t>
                </a:r>
                <a:endParaRPr lang="en-US" sz="14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General" sourceLinked="1"/>
        <c:tickLblPos val="nextTo"/>
        <c:crossAx val="5952537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Sheet4!$A$2</c:f>
              <c:strCache>
                <c:ptCount val="1"/>
                <c:pt idx="0">
                  <c:v>Feb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Val val="1"/>
          </c:dLbls>
          <c:cat>
            <c:strRef>
              <c:f>Sheet4!$B$1:$G$1</c:f>
              <c:strCache>
                <c:ptCount val="6"/>
                <c:pt idx="0">
                  <c:v>Excellent</c:v>
                </c:pt>
                <c:pt idx="1">
                  <c:v>Very good</c:v>
                </c:pt>
                <c:pt idx="2">
                  <c:v>Good</c:v>
                </c:pt>
                <c:pt idx="3">
                  <c:v>Fair</c:v>
                </c:pt>
                <c:pt idx="4">
                  <c:v>Poor</c:v>
                </c:pt>
                <c:pt idx="5">
                  <c:v>No Answer</c:v>
                </c:pt>
              </c:strCache>
            </c:strRef>
          </c:cat>
          <c:val>
            <c:numRef>
              <c:f>Sheet4!$B$2:$G$2</c:f>
              <c:numCache>
                <c:formatCode>0.00%</c:formatCode>
                <c:ptCount val="6"/>
                <c:pt idx="0">
                  <c:v>0.28390000000000032</c:v>
                </c:pt>
                <c:pt idx="1">
                  <c:v>0.25920000000000004</c:v>
                </c:pt>
                <c:pt idx="2">
                  <c:v>0.1111</c:v>
                </c:pt>
                <c:pt idx="3">
                  <c:v>3.6999999999999998E-2</c:v>
                </c:pt>
                <c:pt idx="4">
                  <c:v>0</c:v>
                </c:pt>
                <c:pt idx="5">
                  <c:v>0.30870000000000031</c:v>
                </c:pt>
              </c:numCache>
            </c:numRef>
          </c:val>
        </c:ser>
        <c:ser>
          <c:idx val="1"/>
          <c:order val="1"/>
          <c:tx>
            <c:strRef>
              <c:f>Sheet4!$A$3</c:f>
              <c:strCache>
                <c:ptCount val="1"/>
              </c:strCache>
            </c:strRef>
          </c:tx>
          <c:cat>
            <c:strRef>
              <c:f>Sheet4!$B$1:$G$1</c:f>
              <c:strCache>
                <c:ptCount val="6"/>
                <c:pt idx="0">
                  <c:v>Excellent</c:v>
                </c:pt>
                <c:pt idx="1">
                  <c:v>Very good</c:v>
                </c:pt>
                <c:pt idx="2">
                  <c:v>Good</c:v>
                </c:pt>
                <c:pt idx="3">
                  <c:v>Fair</c:v>
                </c:pt>
                <c:pt idx="4">
                  <c:v>Poor</c:v>
                </c:pt>
                <c:pt idx="5">
                  <c:v>No Answer</c:v>
                </c:pt>
              </c:strCache>
            </c:strRef>
          </c:cat>
          <c:val>
            <c:numRef>
              <c:f>Sheet4!$B$3:$G$3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Sheet4!$A$4</c:f>
              <c:strCache>
                <c:ptCount val="1"/>
              </c:strCache>
            </c:strRef>
          </c:tx>
          <c:cat>
            <c:strRef>
              <c:f>Sheet4!$B$1:$G$1</c:f>
              <c:strCache>
                <c:ptCount val="6"/>
                <c:pt idx="0">
                  <c:v>Excellent</c:v>
                </c:pt>
                <c:pt idx="1">
                  <c:v>Very good</c:v>
                </c:pt>
                <c:pt idx="2">
                  <c:v>Good</c:v>
                </c:pt>
                <c:pt idx="3">
                  <c:v>Fair</c:v>
                </c:pt>
                <c:pt idx="4">
                  <c:v>Poor</c:v>
                </c:pt>
                <c:pt idx="5">
                  <c:v>No Answer</c:v>
                </c:pt>
              </c:strCache>
            </c:strRef>
          </c:cat>
          <c:val>
            <c:numRef>
              <c:f>Sheet4!$B$4:$G$4</c:f>
              <c:numCache>
                <c:formatCode>General</c:formatCode>
                <c:ptCount val="6"/>
              </c:numCache>
            </c:numRef>
          </c:val>
        </c:ser>
        <c:ser>
          <c:idx val="3"/>
          <c:order val="3"/>
          <c:tx>
            <c:strRef>
              <c:f>Sheet4!$A$5</c:f>
              <c:strCache>
                <c:ptCount val="1"/>
                <c:pt idx="0">
                  <c:v>March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Val val="1"/>
          </c:dLbls>
          <c:cat>
            <c:strRef>
              <c:f>Sheet4!$B$1:$G$1</c:f>
              <c:strCache>
                <c:ptCount val="6"/>
                <c:pt idx="0">
                  <c:v>Excellent</c:v>
                </c:pt>
                <c:pt idx="1">
                  <c:v>Very good</c:v>
                </c:pt>
                <c:pt idx="2">
                  <c:v>Good</c:v>
                </c:pt>
                <c:pt idx="3">
                  <c:v>Fair</c:v>
                </c:pt>
                <c:pt idx="4">
                  <c:v>Poor</c:v>
                </c:pt>
                <c:pt idx="5">
                  <c:v>No Answer</c:v>
                </c:pt>
              </c:strCache>
            </c:strRef>
          </c:cat>
          <c:val>
            <c:numRef>
              <c:f>Sheet4!$B$5:$G$5</c:f>
              <c:numCache>
                <c:formatCode>0.00%</c:formatCode>
                <c:ptCount val="6"/>
                <c:pt idx="0">
                  <c:v>0.33300000000000463</c:v>
                </c:pt>
                <c:pt idx="1">
                  <c:v>0.18800000000000044</c:v>
                </c:pt>
                <c:pt idx="2">
                  <c:v>0.13</c:v>
                </c:pt>
                <c:pt idx="3">
                  <c:v>7.1999999999999995E-2</c:v>
                </c:pt>
                <c:pt idx="4">
                  <c:v>0</c:v>
                </c:pt>
                <c:pt idx="5">
                  <c:v>0.26</c:v>
                </c:pt>
              </c:numCache>
            </c:numRef>
          </c:val>
        </c:ser>
        <c:shape val="box"/>
        <c:axId val="59563392"/>
        <c:axId val="59569664"/>
        <c:axId val="0"/>
      </c:bar3DChart>
      <c:catAx>
        <c:axId val="595633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en-US" sz="1100"/>
                  <a:t>GRADES</a:t>
                </a:r>
              </a:p>
            </c:rich>
          </c:tx>
          <c:layout>
            <c:manualLayout>
              <c:xMode val="edge"/>
              <c:yMode val="edge"/>
              <c:x val="0.45689297637796111"/>
              <c:y val="0.8986681873504615"/>
            </c:manualLayout>
          </c:layout>
        </c:title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9569664"/>
        <c:crosses val="autoZero"/>
        <c:auto val="1"/>
        <c:lblAlgn val="ctr"/>
        <c:lblOffset val="100"/>
      </c:catAx>
      <c:valAx>
        <c:axId val="5956966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Percentage</a:t>
                </a:r>
              </a:p>
            </c:rich>
          </c:tx>
          <c:layout/>
        </c:title>
        <c:numFmt formatCode="0.00%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9563392"/>
        <c:crosses val="autoZero"/>
        <c:crossBetween val="between"/>
      </c:valAx>
    </c:plotArea>
    <c:legend>
      <c:legendPos val="r"/>
      <c:legendEntry>
        <c:idx val="2"/>
        <c:delete val="1"/>
      </c:legendEntry>
      <c:legendEntry>
        <c:idx val="1"/>
        <c:delete val="1"/>
      </c:legendEntry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9.8571741032371027E-2"/>
          <c:y val="4.6770924467774859E-2"/>
          <c:w val="0.6980972232389836"/>
          <c:h val="0.81685914260718384"/>
        </c:manualLayout>
      </c:layout>
      <c:barChart>
        <c:barDir val="col"/>
        <c:grouping val="clustered"/>
        <c:ser>
          <c:idx val="0"/>
          <c:order val="0"/>
          <c:tx>
            <c:strRef>
              <c:f>Sheet3!$B$1</c:f>
              <c:strCache>
                <c:ptCount val="1"/>
                <c:pt idx="0">
                  <c:v>SCORE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val>
            <c:numRef>
              <c:f>Sheet3!$B$2:$B$9</c:f>
              <c:numCache>
                <c:formatCode>General</c:formatCode>
                <c:ptCount val="8"/>
                <c:pt idx="0">
                  <c:v>50</c:v>
                </c:pt>
                <c:pt idx="1">
                  <c:v>30</c:v>
                </c:pt>
                <c:pt idx="2">
                  <c:v>28</c:v>
                </c:pt>
                <c:pt idx="3">
                  <c:v>20</c:v>
                </c:pt>
                <c:pt idx="4">
                  <c:v>10</c:v>
                </c:pt>
                <c:pt idx="5">
                  <c:v>8</c:v>
                </c:pt>
                <c:pt idx="6">
                  <c:v>4</c:v>
                </c:pt>
              </c:numCache>
            </c:numRef>
          </c:val>
        </c:ser>
        <c:axId val="59949440"/>
        <c:axId val="59951360"/>
      </c:barChart>
      <c:lineChart>
        <c:grouping val="standard"/>
        <c:ser>
          <c:idx val="1"/>
          <c:order val="1"/>
          <c:tx>
            <c:strRef>
              <c:f>Sheet3!$C$1</c:f>
              <c:strCache>
                <c:ptCount val="1"/>
                <c:pt idx="0">
                  <c:v>CUMULATIVE%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val>
            <c:numRef>
              <c:f>Sheet3!$C$2:$C$9</c:f>
              <c:numCache>
                <c:formatCode>General</c:formatCode>
                <c:ptCount val="8"/>
                <c:pt idx="0">
                  <c:v>33</c:v>
                </c:pt>
                <c:pt idx="1">
                  <c:v>53</c:v>
                </c:pt>
                <c:pt idx="2">
                  <c:v>72</c:v>
                </c:pt>
                <c:pt idx="3">
                  <c:v>85</c:v>
                </c:pt>
                <c:pt idx="4">
                  <c:v>92</c:v>
                </c:pt>
                <c:pt idx="5">
                  <c:v>97</c:v>
                </c:pt>
                <c:pt idx="6">
                  <c:v>100</c:v>
                </c:pt>
              </c:numCache>
            </c:numRef>
          </c:val>
        </c:ser>
        <c:marker val="1"/>
        <c:axId val="59949440"/>
        <c:axId val="59951360"/>
      </c:lineChart>
      <c:catAx>
        <c:axId val="599494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 u="sng"/>
                  <a:t>CAUSES</a:t>
                </a:r>
              </a:p>
            </c:rich>
          </c:tx>
          <c:layout>
            <c:manualLayout>
              <c:xMode val="edge"/>
              <c:yMode val="edge"/>
              <c:x val="0.41125990754512659"/>
              <c:y val="0.94918950920608613"/>
            </c:manualLayout>
          </c:layout>
        </c:title>
        <c:maj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9951360"/>
        <c:crosses val="autoZero"/>
        <c:auto val="1"/>
        <c:lblAlgn val="ctr"/>
        <c:lblOffset val="100"/>
      </c:catAx>
      <c:valAx>
        <c:axId val="5995136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00" u="sng"/>
                  <a:t>SCORE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9949440"/>
        <c:crosses val="autoZero"/>
        <c:crossBetween val="between"/>
      </c:valAx>
      <c:spPr>
        <a:blipFill>
          <a:blip xmlns:r="http://schemas.openxmlformats.org/officeDocument/2006/relationships" r:embed="rId1"/>
          <a:tile tx="0" ty="0" sx="100000" sy="100000" flip="none" algn="tl"/>
        </a:blipFill>
      </c:spPr>
    </c:plotArea>
    <c:legend>
      <c:legendPos val="r"/>
      <c:layout>
        <c:manualLayout>
          <c:xMode val="edge"/>
          <c:yMode val="edge"/>
          <c:x val="0.8096284048996627"/>
          <c:y val="0.43189109835847145"/>
          <c:w val="0.17832340042427991"/>
          <c:h val="0.1362178032830642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89AC-E56B-484D-B552-8F102D1B1F3A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640F-F4F1-4927-AEED-245CD96BF4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89AC-E56B-484D-B552-8F102D1B1F3A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640F-F4F1-4927-AEED-245CD96BF4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89AC-E56B-484D-B552-8F102D1B1F3A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640F-F4F1-4927-AEED-245CD96BF4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89AC-E56B-484D-B552-8F102D1B1F3A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640F-F4F1-4927-AEED-245CD96BF4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89AC-E56B-484D-B552-8F102D1B1F3A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640F-F4F1-4927-AEED-245CD96BF4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89AC-E56B-484D-B552-8F102D1B1F3A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640F-F4F1-4927-AEED-245CD96BF4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89AC-E56B-484D-B552-8F102D1B1F3A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640F-F4F1-4927-AEED-245CD96BF4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89AC-E56B-484D-B552-8F102D1B1F3A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640F-F4F1-4927-AEED-245CD96BF4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89AC-E56B-484D-B552-8F102D1B1F3A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640F-F4F1-4927-AEED-245CD96BF4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89AC-E56B-484D-B552-8F102D1B1F3A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640F-F4F1-4927-AEED-245CD96BF4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89AC-E56B-484D-B552-8F102D1B1F3A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C3640F-F4F1-4927-AEED-245CD96BF4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7E89AC-E56B-484D-B552-8F102D1B1F3A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C3640F-F4F1-4927-AEED-245CD96BF41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Cambria" pitchFamily="18" charset="0"/>
              </a:rPr>
              <a:t>A STUDY ON WAITING TIME ANALYSIS IN THE OPD</a:t>
            </a:r>
            <a:endParaRPr lang="en-US" b="1" u="sng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696" cy="1247336"/>
          </a:xfrm>
        </p:spPr>
        <p:txBody>
          <a:bodyPr>
            <a:normAutofit/>
          </a:bodyPr>
          <a:lstStyle/>
          <a:p>
            <a:pPr algn="ctr"/>
            <a:r>
              <a:rPr lang="en-US" sz="3200" b="1" u="sng" dirty="0" smtClean="0">
                <a:solidFill>
                  <a:schemeClr val="bg1"/>
                </a:solidFill>
                <a:latin typeface="Cambria" pitchFamily="18" charset="0"/>
              </a:rPr>
              <a:t>AT NATIONAL HEART INSTITUTE</a:t>
            </a:r>
          </a:p>
          <a:p>
            <a:pPr algn="ctr"/>
            <a:r>
              <a:rPr lang="en-US" sz="3200" b="1" u="sng" dirty="0" smtClean="0">
                <a:solidFill>
                  <a:schemeClr val="bg1"/>
                </a:solidFill>
                <a:latin typeface="Cambria" pitchFamily="18" charset="0"/>
              </a:rPr>
              <a:t>(24</a:t>
            </a:r>
            <a:r>
              <a:rPr lang="en-US" sz="3200" b="1" u="sng" baseline="30000" dirty="0" smtClean="0">
                <a:solidFill>
                  <a:schemeClr val="bg1"/>
                </a:solidFill>
                <a:latin typeface="Cambria" pitchFamily="18" charset="0"/>
              </a:rPr>
              <a:t>th</a:t>
            </a:r>
            <a:r>
              <a:rPr lang="en-US" sz="3200" b="1" u="sng" dirty="0" smtClean="0">
                <a:solidFill>
                  <a:schemeClr val="bg1"/>
                </a:solidFill>
                <a:latin typeface="Cambria" pitchFamily="18" charset="0"/>
              </a:rPr>
              <a:t> Jan – 24</a:t>
            </a:r>
            <a:r>
              <a:rPr lang="en-US" sz="3200" b="1" u="sng" baseline="30000" dirty="0" smtClean="0">
                <a:solidFill>
                  <a:schemeClr val="bg1"/>
                </a:solidFill>
                <a:latin typeface="Cambria" pitchFamily="18" charset="0"/>
              </a:rPr>
              <a:t>th</a:t>
            </a:r>
            <a:r>
              <a:rPr lang="en-US" sz="3200" b="1" u="sng" dirty="0" smtClean="0">
                <a:solidFill>
                  <a:schemeClr val="bg1"/>
                </a:solidFill>
                <a:latin typeface="Cambria" pitchFamily="18" charset="0"/>
              </a:rPr>
              <a:t> April,2011)</a:t>
            </a:r>
          </a:p>
          <a:p>
            <a:endParaRPr lang="en-US" sz="32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5657671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Submitted by</a:t>
            </a:r>
            <a:r>
              <a:rPr lang="en-US" dirty="0" smtClean="0"/>
              <a:t>:</a:t>
            </a:r>
          </a:p>
          <a:p>
            <a:pPr algn="ctr"/>
            <a:r>
              <a:rPr lang="en-US" dirty="0" smtClean="0"/>
              <a:t>Shivangi Saxena</a:t>
            </a:r>
          </a:p>
          <a:p>
            <a:pPr algn="ctr"/>
            <a:r>
              <a:rPr lang="en-US" dirty="0" smtClean="0"/>
              <a:t>Student – PGDHHM,</a:t>
            </a:r>
          </a:p>
          <a:p>
            <a:pPr algn="ctr"/>
            <a:r>
              <a:rPr lang="en-US" dirty="0" smtClean="0"/>
              <a:t> IIHMR</a:t>
            </a:r>
            <a:r>
              <a:rPr lang="en-US" smtClean="0"/>
              <a:t>, New Delhi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Cambria" pitchFamily="18" charset="0"/>
              </a:rPr>
              <a:t>RECOMMENDATIONS</a:t>
            </a:r>
            <a:endParaRPr lang="en-US" sz="4400" b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buNone/>
            </a:pPr>
            <a:r>
              <a:rPr lang="en-US" sz="2400" b="1" dirty="0">
                <a:latin typeface="Cambria" pitchFamily="18" charset="0"/>
              </a:rPr>
              <a:t>Start OPD on time &amp; Prolonged OPD timing</a:t>
            </a:r>
            <a:r>
              <a:rPr lang="en-US" sz="2400" dirty="0">
                <a:latin typeface="Cambria" pitchFamily="18" charset="0"/>
              </a:rPr>
              <a:t> </a:t>
            </a:r>
          </a:p>
          <a:p>
            <a:pPr algn="just"/>
            <a:r>
              <a:rPr lang="en-US" sz="2400" dirty="0">
                <a:latin typeface="Cambria" pitchFamily="18" charset="0"/>
              </a:rPr>
              <a:t>Unpunctuality should be avoided </a:t>
            </a:r>
            <a:r>
              <a:rPr lang="en-US" sz="2400" dirty="0" smtClean="0">
                <a:latin typeface="Cambria" pitchFamily="18" charset="0"/>
              </a:rPr>
              <a:t>at </a:t>
            </a:r>
            <a:r>
              <a:rPr lang="en-US" sz="2400" dirty="0">
                <a:latin typeface="Cambria" pitchFamily="18" charset="0"/>
              </a:rPr>
              <a:t>every cost.  The staff must start the clinic as per the declared timings and always adhere to these Timings.</a:t>
            </a:r>
          </a:p>
          <a:p>
            <a:pPr algn="just"/>
            <a:r>
              <a:rPr lang="en-US" sz="2400" dirty="0">
                <a:latin typeface="Cambria" pitchFamily="18" charset="0"/>
              </a:rPr>
              <a:t>Prolonging the OPD timings till late afternoon or the evening with a suitable break for the staff would enable a larger number of patients to be dealt with. </a:t>
            </a:r>
            <a:endParaRPr lang="en-US" sz="2400" dirty="0" smtClean="0">
              <a:latin typeface="Cambria" pitchFamily="18" charset="0"/>
            </a:endParaRPr>
          </a:p>
          <a:p>
            <a:pPr algn="just"/>
            <a:r>
              <a:rPr lang="en-US" sz="2400" dirty="0" smtClean="0">
                <a:latin typeface="Cambria" pitchFamily="18" charset="0"/>
              </a:rPr>
              <a:t>The </a:t>
            </a:r>
            <a:r>
              <a:rPr lang="en-US" sz="2400" dirty="0">
                <a:latin typeface="Cambria" pitchFamily="18" charset="0"/>
              </a:rPr>
              <a:t>service time of the doctors should not exceed beyond the benchmark time. </a:t>
            </a:r>
            <a:endParaRPr lang="en-US" sz="2400" dirty="0" smtClean="0">
              <a:latin typeface="Cambria" pitchFamily="18" charset="0"/>
            </a:endParaRPr>
          </a:p>
          <a:p>
            <a:pPr algn="just"/>
            <a:r>
              <a:rPr lang="en-US" sz="2400" dirty="0" smtClean="0">
                <a:latin typeface="Cambria" pitchFamily="18" charset="0"/>
              </a:rPr>
              <a:t>In </a:t>
            </a:r>
            <a:r>
              <a:rPr lang="en-US" sz="2400" dirty="0">
                <a:latin typeface="Cambria" pitchFamily="18" charset="0"/>
              </a:rPr>
              <a:t>case the doctor is turning up late, the patient should be informed 1hour prior to the appointment time. </a:t>
            </a:r>
          </a:p>
          <a:p>
            <a:pPr algn="just"/>
            <a:endParaRPr lang="en-US" sz="24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Cambria" pitchFamily="18" charset="0"/>
              </a:rPr>
              <a:t>CONTD….</a:t>
            </a:r>
            <a:endParaRPr lang="en-US" sz="4400" b="1" u="sng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>
              <a:buNone/>
            </a:pPr>
            <a:r>
              <a:rPr lang="en-US" b="1" dirty="0">
                <a:latin typeface="Cambria" pitchFamily="18" charset="0"/>
              </a:rPr>
              <a:t>Appointment System</a:t>
            </a:r>
            <a:endParaRPr lang="en-US" dirty="0">
              <a:latin typeface="Cambria" pitchFamily="18" charset="0"/>
            </a:endParaRPr>
          </a:p>
          <a:p>
            <a:pPr algn="just"/>
            <a:r>
              <a:rPr lang="en-US" dirty="0">
                <a:latin typeface="Cambria" pitchFamily="18" charset="0"/>
              </a:rPr>
              <a:t> At the time of appointment, care should be taken to ensure that a large number of patients are not called up at the same time. </a:t>
            </a:r>
            <a:endParaRPr lang="en-US" dirty="0" smtClean="0">
              <a:latin typeface="Cambria" pitchFamily="18" charset="0"/>
            </a:endParaRPr>
          </a:p>
          <a:p>
            <a:pPr algn="just"/>
            <a:r>
              <a:rPr lang="en-US" dirty="0" smtClean="0">
                <a:latin typeface="Cambria" pitchFamily="18" charset="0"/>
              </a:rPr>
              <a:t>Patients </a:t>
            </a:r>
            <a:r>
              <a:rPr lang="en-US" dirty="0">
                <a:latin typeface="Cambria" pitchFamily="18" charset="0"/>
              </a:rPr>
              <a:t>should be explained the pre-requisites for consultation &amp; investigations and given prior information that they would have to take an appointment with the cardiologist for next </a:t>
            </a:r>
            <a:r>
              <a:rPr lang="en-US" dirty="0" smtClean="0">
                <a:latin typeface="Cambria" pitchFamily="18" charset="0"/>
              </a:rPr>
              <a:t>visit. </a:t>
            </a:r>
          </a:p>
          <a:p>
            <a:pPr algn="just"/>
            <a:r>
              <a:rPr lang="en-US" dirty="0" smtClean="0">
                <a:latin typeface="Cambria" pitchFamily="18" charset="0"/>
              </a:rPr>
              <a:t>Staggering </a:t>
            </a:r>
            <a:r>
              <a:rPr lang="en-US" dirty="0">
                <a:latin typeface="Cambria" pitchFamily="18" charset="0"/>
              </a:rPr>
              <a:t>of the appointment times can decongest the crowd, shorten the queues and lessen the unnecessary waiting times of the patients.  </a:t>
            </a:r>
          </a:p>
          <a:p>
            <a:pPr algn="just"/>
            <a:r>
              <a:rPr lang="en-US" dirty="0">
                <a:latin typeface="Cambria" pitchFamily="18" charset="0"/>
              </a:rPr>
              <a:t>Queue jumping by the patients should not be entertained by the </a:t>
            </a:r>
            <a:r>
              <a:rPr lang="en-US" dirty="0" smtClean="0">
                <a:latin typeface="Cambria" pitchFamily="18" charset="0"/>
              </a:rPr>
              <a:t>doctor. </a:t>
            </a:r>
          </a:p>
          <a:p>
            <a:pPr algn="just"/>
            <a:r>
              <a:rPr lang="en-US" dirty="0" smtClean="0">
                <a:latin typeface="Cambria" pitchFamily="18" charset="0"/>
              </a:rPr>
              <a:t>New </a:t>
            </a:r>
            <a:r>
              <a:rPr lang="en-US" dirty="0">
                <a:latin typeface="Cambria" pitchFamily="18" charset="0"/>
              </a:rPr>
              <a:t>patients should be given different OPD slot to avoid the breakage in the flow of old patients &amp; patients with appointment.</a:t>
            </a:r>
          </a:p>
          <a:p>
            <a:pPr algn="just"/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Cambria" pitchFamily="18" charset="0"/>
              </a:rPr>
              <a:t>CONTD….</a:t>
            </a:r>
            <a:endParaRPr lang="en-US" sz="4400" b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1600" b="1" dirty="0">
                <a:latin typeface="Cambria" pitchFamily="18" charset="0"/>
              </a:rPr>
              <a:t>Physical Facilities Problems</a:t>
            </a:r>
            <a:endParaRPr lang="en-US" sz="1600" dirty="0">
              <a:latin typeface="Cambria" pitchFamily="18" charset="0"/>
            </a:endParaRPr>
          </a:p>
          <a:p>
            <a:pPr algn="just"/>
            <a:r>
              <a:rPr lang="en-US" sz="1600" dirty="0">
                <a:latin typeface="Cambria" pitchFamily="18" charset="0"/>
              </a:rPr>
              <a:t>Sufficient waiting spaces, both at the central waiting area and at the investigation rooms must be provided, with toilets, drinking water and comfortable seating.  </a:t>
            </a:r>
            <a:endParaRPr lang="en-US" sz="1600" dirty="0" smtClean="0">
              <a:latin typeface="Cambria" pitchFamily="18" charset="0"/>
            </a:endParaRPr>
          </a:p>
          <a:p>
            <a:pPr algn="just"/>
            <a:r>
              <a:rPr lang="en-US" sz="1600" dirty="0" smtClean="0">
                <a:latin typeface="Cambria" pitchFamily="18" charset="0"/>
              </a:rPr>
              <a:t>Design </a:t>
            </a:r>
            <a:r>
              <a:rPr lang="en-US" sz="1600" dirty="0">
                <a:latin typeface="Cambria" pitchFamily="18" charset="0"/>
              </a:rPr>
              <a:t>of OPD </a:t>
            </a:r>
            <a:r>
              <a:rPr lang="en-US" sz="1600" dirty="0" smtClean="0">
                <a:latin typeface="Cambria" pitchFamily="18" charset="0"/>
              </a:rPr>
              <a:t>should promote a </a:t>
            </a:r>
            <a:r>
              <a:rPr lang="en-US" sz="1600" dirty="0">
                <a:latin typeface="Cambria" pitchFamily="18" charset="0"/>
              </a:rPr>
              <a:t>smooth flow of the patients.</a:t>
            </a:r>
          </a:p>
          <a:p>
            <a:pPr algn="just">
              <a:buNone/>
            </a:pPr>
            <a:r>
              <a:rPr lang="en-US" sz="1600" b="1" dirty="0" smtClean="0">
                <a:latin typeface="Cambria" pitchFamily="18" charset="0"/>
              </a:rPr>
              <a:t>Resource Problems</a:t>
            </a:r>
            <a:endParaRPr lang="en-US" sz="1600" dirty="0" smtClean="0">
              <a:latin typeface="Cambria" pitchFamily="18" charset="0"/>
            </a:endParaRPr>
          </a:p>
          <a:p>
            <a:pPr algn="just"/>
            <a:r>
              <a:rPr lang="en-US" sz="1600" dirty="0" smtClean="0">
                <a:latin typeface="Cambria" pitchFamily="18" charset="0"/>
              </a:rPr>
              <a:t>Additional staff should be deployed at the labs &amp; registration counter for sample dispatch and reports </a:t>
            </a:r>
            <a:r>
              <a:rPr lang="en-US" sz="1600" dirty="0" err="1" smtClean="0">
                <a:latin typeface="Cambria" pitchFamily="18" charset="0"/>
              </a:rPr>
              <a:t>updation</a:t>
            </a:r>
            <a:r>
              <a:rPr lang="en-US" sz="1600" dirty="0" smtClean="0">
                <a:latin typeface="Cambria" pitchFamily="18" charset="0"/>
              </a:rPr>
              <a:t>. </a:t>
            </a:r>
          </a:p>
          <a:p>
            <a:pPr algn="just"/>
            <a:r>
              <a:rPr lang="en-US" sz="1600" dirty="0" smtClean="0">
                <a:latin typeface="Cambria" pitchFamily="18" charset="0"/>
              </a:rPr>
              <a:t>An additional ECHO machine should be made available in the OPD department.</a:t>
            </a:r>
            <a:r>
              <a:rPr lang="en-US" sz="1600" b="1" dirty="0" smtClean="0">
                <a:latin typeface="Cambria" pitchFamily="18" charset="0"/>
              </a:rPr>
              <a:t> </a:t>
            </a:r>
          </a:p>
          <a:p>
            <a:pPr algn="just">
              <a:buNone/>
            </a:pPr>
            <a:r>
              <a:rPr lang="en-US" sz="1600" b="1" dirty="0" smtClean="0">
                <a:latin typeface="Cambria" pitchFamily="18" charset="0"/>
              </a:rPr>
              <a:t>Other Measures</a:t>
            </a:r>
            <a:endParaRPr lang="en-US" sz="1600" dirty="0" smtClean="0">
              <a:latin typeface="Cambria" pitchFamily="18" charset="0"/>
            </a:endParaRPr>
          </a:p>
          <a:p>
            <a:pPr lvl="0" algn="just"/>
            <a:r>
              <a:rPr lang="en-US" sz="1600" dirty="0" smtClean="0">
                <a:latin typeface="Cambria" pitchFamily="18" charset="0"/>
              </a:rPr>
              <a:t>At the reporting counter, the procedure for the cardiac consultation &amp; investigations should be explained to the patients. Reinforcement should be given to patients.</a:t>
            </a:r>
          </a:p>
          <a:p>
            <a:pPr lvl="0" algn="just"/>
            <a:r>
              <a:rPr lang="en-US" sz="1600" dirty="0" smtClean="0">
                <a:latin typeface="Cambria" pitchFamily="18" charset="0"/>
              </a:rPr>
              <a:t>A changing room should be provided at the OPD so as to reduce the patient’s service time at various departments in changing clothes for various investigations.</a:t>
            </a:r>
          </a:p>
          <a:p>
            <a:pPr lvl="0" algn="just"/>
            <a:r>
              <a:rPr lang="en-US" sz="1600" dirty="0" smtClean="0">
                <a:latin typeface="Cambria" pitchFamily="18" charset="0"/>
              </a:rPr>
              <a:t>Keep the patient engaged in other activities like watching TV, reading magazines, Health educations through various mediums.</a:t>
            </a:r>
          </a:p>
          <a:p>
            <a:pPr lvl="0" algn="just"/>
            <a:r>
              <a:rPr lang="en-US" sz="1600" dirty="0" smtClean="0">
                <a:latin typeface="Cambria" pitchFamily="18" charset="0"/>
              </a:rPr>
              <a:t>A customer help desk should be incorporated in OPD for handling patients’ grievances.</a:t>
            </a:r>
          </a:p>
          <a:p>
            <a:pPr lvl="0" algn="just"/>
            <a:r>
              <a:rPr lang="en-US" sz="1600" dirty="0" smtClean="0">
                <a:latin typeface="Cambria" pitchFamily="18" charset="0"/>
              </a:rPr>
              <a:t>Suggestion box should also be introduced in the OPD.</a:t>
            </a:r>
          </a:p>
          <a:p>
            <a:pPr algn="just">
              <a:buNone/>
            </a:pPr>
            <a:endParaRPr lang="en-US" sz="16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182112"/>
          </a:xfrm>
        </p:spPr>
        <p:txBody>
          <a:bodyPr>
            <a:noAutofit/>
          </a:bodyPr>
          <a:lstStyle/>
          <a:p>
            <a:pPr algn="ctr"/>
            <a:r>
              <a:rPr lang="en-US" sz="7200" b="1" u="sng" dirty="0" smtClean="0">
                <a:latin typeface="Cambria" pitchFamily="18" charset="0"/>
              </a:rPr>
              <a:t>THANK YOU FOR LISTENING</a:t>
            </a:r>
            <a:endParaRPr lang="en-US" sz="7200" b="1" u="sng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Cambria" pitchFamily="18" charset="0"/>
              </a:rPr>
              <a:t>REFLECTIVE LEARNINGS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n-US" sz="1400" dirty="0"/>
          </a:p>
          <a:p>
            <a:pPr lvl="0" algn="just"/>
            <a:r>
              <a:rPr lang="en-US" sz="1800" dirty="0" smtClean="0">
                <a:latin typeface="Cambria" pitchFamily="18" charset="0"/>
              </a:rPr>
              <a:t>To </a:t>
            </a:r>
            <a:r>
              <a:rPr lang="en-US" sz="1800" dirty="0">
                <a:latin typeface="Cambria" pitchFamily="18" charset="0"/>
              </a:rPr>
              <a:t>streamline the OPD services of </a:t>
            </a:r>
            <a:r>
              <a:rPr lang="en-US" sz="1800" dirty="0" smtClean="0">
                <a:latin typeface="Cambria" pitchFamily="18" charset="0"/>
              </a:rPr>
              <a:t>hospital </a:t>
            </a:r>
            <a:r>
              <a:rPr lang="en-US" sz="1800" dirty="0">
                <a:latin typeface="Cambria" pitchFamily="18" charset="0"/>
              </a:rPr>
              <a:t>through customer focus and optimum utilization of the resources. </a:t>
            </a:r>
          </a:p>
          <a:p>
            <a:pPr lvl="0" algn="just"/>
            <a:r>
              <a:rPr lang="en-US" sz="1800" dirty="0" smtClean="0">
                <a:latin typeface="Cambria" pitchFamily="18" charset="0"/>
              </a:rPr>
              <a:t>Analysis </a:t>
            </a:r>
            <a:r>
              <a:rPr lang="en-US" sz="1800" dirty="0">
                <a:latin typeface="Cambria" pitchFamily="18" charset="0"/>
              </a:rPr>
              <a:t>of the feedback forms &amp; communicating the results to the respective departments.</a:t>
            </a:r>
          </a:p>
          <a:p>
            <a:pPr algn="just"/>
            <a:r>
              <a:rPr lang="en-US" sz="1800" dirty="0" smtClean="0">
                <a:latin typeface="Cambria" pitchFamily="18" charset="0"/>
              </a:rPr>
              <a:t>Sophisticated </a:t>
            </a:r>
            <a:r>
              <a:rPr lang="en-US" sz="1800" dirty="0">
                <a:latin typeface="Cambria" pitchFamily="18" charset="0"/>
              </a:rPr>
              <a:t>wait-list management that incorporates patient urgency and reminders for contacting patients to see if they are still awaiting appointments needs to be in place for an effective management of OPD</a:t>
            </a:r>
            <a:r>
              <a:rPr lang="en-US" sz="1800" dirty="0" smtClean="0">
                <a:latin typeface="Cambria" pitchFamily="18" charset="0"/>
              </a:rPr>
              <a:t>. </a:t>
            </a:r>
          </a:p>
          <a:p>
            <a:pPr lvl="0" algn="just"/>
            <a:r>
              <a:rPr lang="en-US" sz="1800" dirty="0" smtClean="0">
                <a:latin typeface="Cambria" pitchFamily="18" charset="0"/>
              </a:rPr>
              <a:t>To achieve significant improvements in terms of wait time reduction, a series of strategies need to be implemented simultaneously. There is no single action that results in major reduction, but the combination of several strategies can cause a significant change. </a:t>
            </a:r>
          </a:p>
          <a:p>
            <a:pPr lvl="0" algn="just"/>
            <a:r>
              <a:rPr lang="en-US" sz="1800" dirty="0" smtClean="0">
                <a:latin typeface="Cambria" pitchFamily="18" charset="0"/>
              </a:rPr>
              <a:t>Handling patients complaints related to the OPD services</a:t>
            </a:r>
            <a:endParaRPr lang="en-US" sz="1800" dirty="0">
              <a:latin typeface="Cambria" pitchFamily="18" charset="0"/>
            </a:endParaRPr>
          </a:p>
          <a:p>
            <a:pPr lvl="0" algn="just"/>
            <a:r>
              <a:rPr lang="en-US" sz="1800" dirty="0" err="1">
                <a:latin typeface="Cambria" pitchFamily="18" charset="0"/>
              </a:rPr>
              <a:t>Counselling</a:t>
            </a:r>
            <a:r>
              <a:rPr lang="en-US" sz="1800" dirty="0">
                <a:latin typeface="Cambria" pitchFamily="18" charset="0"/>
              </a:rPr>
              <a:t> of the patient &amp; his/her attendant</a:t>
            </a:r>
          </a:p>
          <a:p>
            <a:pPr lvl="0" algn="just"/>
            <a:r>
              <a:rPr lang="en-US" sz="1800" dirty="0" smtClean="0">
                <a:latin typeface="Cambria" pitchFamily="18" charset="0"/>
              </a:rPr>
              <a:t>Coordination </a:t>
            </a:r>
            <a:r>
              <a:rPr lang="en-US" sz="1800" dirty="0">
                <a:latin typeface="Cambria" pitchFamily="18" charset="0"/>
              </a:rPr>
              <a:t>between different department </a:t>
            </a:r>
            <a:r>
              <a:rPr lang="en-US" sz="1800" dirty="0" smtClean="0">
                <a:latin typeface="Cambria" pitchFamily="18" charset="0"/>
              </a:rPr>
              <a:t> to provide the quality services</a:t>
            </a:r>
            <a:endParaRPr lang="en-US" sz="1800" dirty="0">
              <a:latin typeface="Cambria" pitchFamily="18" charset="0"/>
            </a:endParaRPr>
          </a:p>
          <a:p>
            <a:pPr lvl="0" algn="just"/>
            <a:r>
              <a:rPr lang="en-US" sz="1800" dirty="0" smtClean="0">
                <a:latin typeface="Cambria" pitchFamily="18" charset="0"/>
              </a:rPr>
              <a:t>Management</a:t>
            </a:r>
            <a:r>
              <a:rPr lang="en-US" sz="1800" b="1" dirty="0" smtClean="0">
                <a:latin typeface="Cambria" pitchFamily="18" charset="0"/>
              </a:rPr>
              <a:t> </a:t>
            </a:r>
            <a:r>
              <a:rPr lang="en-US" sz="1800" dirty="0" smtClean="0">
                <a:latin typeface="Cambria" pitchFamily="18" charset="0"/>
              </a:rPr>
              <a:t>of manpower in the OPD</a:t>
            </a:r>
          </a:p>
          <a:p>
            <a:pPr lvl="0" algn="just"/>
            <a:r>
              <a:rPr lang="en-US" sz="1800" dirty="0" smtClean="0">
                <a:latin typeface="Cambria" pitchFamily="18" charset="0"/>
              </a:rPr>
              <a:t>Standardization of the processes in the OPD as defined by the hospital</a:t>
            </a:r>
            <a:endParaRPr lang="en-US" sz="1800" dirty="0">
              <a:latin typeface="Cambria" pitchFamily="18" charset="0"/>
            </a:endParaRPr>
          </a:p>
          <a:p>
            <a:pPr algn="just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762000"/>
          </a:xfrm>
        </p:spPr>
        <p:txBody>
          <a:bodyPr>
            <a:noAutofit/>
          </a:bodyPr>
          <a:lstStyle/>
          <a:p>
            <a:r>
              <a:rPr lang="en-US" sz="4400" b="1" u="sng" dirty="0" smtClean="0">
                <a:latin typeface="Cambria" pitchFamily="18" charset="0"/>
              </a:rPr>
              <a:t>INTRODUCTION</a:t>
            </a:r>
            <a:endParaRPr lang="en-US" sz="4400" b="1" u="sng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12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latin typeface="Cambria" pitchFamily="18" charset="0"/>
                <a:cs typeface="Arial" pitchFamily="34" charset="0"/>
              </a:rPr>
              <a:t>OPD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latin typeface="Cambria" pitchFamily="18" charset="0"/>
                <a:cs typeface="Arial" pitchFamily="34" charset="0"/>
              </a:rPr>
              <a:t>Waiting time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latin typeface="Cambria" pitchFamily="18" charset="0"/>
                <a:cs typeface="Arial" pitchFamily="34" charset="0"/>
              </a:rPr>
              <a:t>Process flow of  patients visiting the OPD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latin typeface="Cambria" pitchFamily="18" charset="0"/>
              </a:rPr>
              <a:t>Arrival and departure pattern of patients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latin typeface="Cambria" pitchFamily="18" charset="0"/>
              </a:rPr>
              <a:t>The amount of time a patient waits to be seen is one factor which affects the utilization of health care services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latin typeface="Cambria" pitchFamily="18" charset="0"/>
              </a:rPr>
              <a:t>Long waiting times perceived as barriers by these patients</a:t>
            </a:r>
          </a:p>
          <a:p>
            <a:pPr algn="just">
              <a:buNone/>
            </a:pPr>
            <a:endParaRPr lang="en-US" sz="1800" b="1" dirty="0" smtClean="0">
              <a:latin typeface="Cambria" pitchFamily="18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800" b="1" dirty="0" smtClean="0">
                <a:latin typeface="Cambria" pitchFamily="18" charset="0"/>
                <a:cs typeface="Arial" pitchFamily="34" charset="0"/>
              </a:rPr>
              <a:t>Rationale:</a:t>
            </a:r>
            <a:r>
              <a:rPr lang="en-US" sz="1800" dirty="0" smtClean="0">
                <a:latin typeface="Cambria" pitchFamily="18" charset="0"/>
                <a:cs typeface="Arial" pitchFamily="34" charset="0"/>
              </a:rPr>
              <a:t> Increased waiting times and reduced service time at different departments adds to patients dissatisfaction.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latin typeface="Cambria" pitchFamily="18" charset="0"/>
                <a:cs typeface="Arial" pitchFamily="34" charset="0"/>
              </a:rPr>
              <a:t>So, the aim of the hospital should be to ensure a smooth flow of the patient with minimal wait time and hassles in the </a:t>
            </a:r>
            <a:r>
              <a:rPr lang="en-US" sz="1800" dirty="0" err="1" smtClean="0">
                <a:latin typeface="Cambria" pitchFamily="18" charset="0"/>
                <a:cs typeface="Arial" pitchFamily="34" charset="0"/>
              </a:rPr>
              <a:t>updation</a:t>
            </a:r>
            <a:r>
              <a:rPr lang="en-US" sz="1800" dirty="0" smtClean="0">
                <a:latin typeface="Cambria" pitchFamily="18" charset="0"/>
                <a:cs typeface="Arial" pitchFamily="34" charset="0"/>
              </a:rPr>
              <a:t> of records.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latin typeface="Cambria" pitchFamily="18" charset="0"/>
                <a:cs typeface="Arial" pitchFamily="34" charset="0"/>
              </a:rPr>
              <a:t>Reduction in the waiting time –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1600" dirty="0" smtClean="0">
                <a:latin typeface="Cambria" pitchFamily="18" charset="0"/>
                <a:cs typeface="Arial" pitchFamily="34" charset="0"/>
              </a:rPr>
              <a:t>Will improve efficiency of the hospital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1600" dirty="0" smtClean="0">
                <a:latin typeface="Cambria" pitchFamily="18" charset="0"/>
                <a:cs typeface="Arial" pitchFamily="34" charset="0"/>
              </a:rPr>
              <a:t>Will improve the patients’ satisfaction, Quality of services and eventually revenue and profit of the hospital.</a:t>
            </a:r>
          </a:p>
          <a:p>
            <a:pPr algn="just"/>
            <a:endParaRPr lang="en-US" sz="1800" dirty="0">
              <a:latin typeface="Cambria" pitchFamily="18" charset="0"/>
              <a:cs typeface="Arial" pitchFamily="34" charset="0"/>
            </a:endParaRPr>
          </a:p>
          <a:p>
            <a:pPr algn="just">
              <a:buNone/>
            </a:pPr>
            <a:endParaRPr lang="en-US" sz="1800" dirty="0">
              <a:latin typeface="Cambria" pitchFamily="18" charset="0"/>
            </a:endParaRPr>
          </a:p>
          <a:p>
            <a:pPr algn="just"/>
            <a:endParaRPr lang="en-US" sz="1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US" sz="2000" b="1" dirty="0"/>
              <a:t>GENERAL OBJECTIVE:</a:t>
            </a:r>
            <a:r>
              <a:rPr lang="en-US" sz="2000" dirty="0"/>
              <a:t> </a:t>
            </a:r>
          </a:p>
          <a:p>
            <a:pPr algn="just"/>
            <a:r>
              <a:rPr lang="en-US" sz="2000" dirty="0"/>
              <a:t>To study the patient’s waiting time in the outpatient clinic, with a view to identify the factors that affect waiting time and recommend ways of minimizing the </a:t>
            </a:r>
            <a:r>
              <a:rPr lang="en-US" sz="2000" dirty="0" smtClean="0"/>
              <a:t>delay.</a:t>
            </a:r>
          </a:p>
          <a:p>
            <a:pPr algn="just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 algn="just">
              <a:buNone/>
            </a:pPr>
            <a:r>
              <a:rPr lang="en-US" sz="2000" b="1" dirty="0"/>
              <a:t>SPECIFIC OBJECTIVES:</a:t>
            </a:r>
            <a:r>
              <a:rPr lang="en-US" sz="2000" dirty="0"/>
              <a:t> </a:t>
            </a:r>
            <a:endParaRPr lang="en-US" sz="20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To determine the average waiting time  of </a:t>
            </a:r>
            <a:r>
              <a:rPr lang="en-US" sz="2000" smtClean="0"/>
              <a:t>patients coming </a:t>
            </a:r>
            <a:r>
              <a:rPr lang="en-US" sz="2000" dirty="0" smtClean="0"/>
              <a:t>in OPD</a:t>
            </a:r>
          </a:p>
          <a:p>
            <a:pPr algn="just"/>
            <a:r>
              <a:rPr lang="en-US" sz="2000" dirty="0" smtClean="0"/>
              <a:t>To </a:t>
            </a:r>
            <a:r>
              <a:rPr lang="en-US" sz="2000" dirty="0"/>
              <a:t>determine </a:t>
            </a:r>
            <a:r>
              <a:rPr lang="en-US" sz="2000" dirty="0" smtClean="0"/>
              <a:t>the process </a:t>
            </a:r>
            <a:r>
              <a:rPr lang="en-US" sz="2000" dirty="0"/>
              <a:t>flow of patients and the time spent in the Hospital through arrival and service characteristics       </a:t>
            </a:r>
            <a:endParaRPr lang="en-US" sz="2000" dirty="0" smtClean="0"/>
          </a:p>
          <a:p>
            <a:pPr algn="just"/>
            <a:r>
              <a:rPr lang="en-US" sz="2000" dirty="0" smtClean="0"/>
              <a:t>To </a:t>
            </a:r>
            <a:r>
              <a:rPr lang="en-US" sz="2000" dirty="0"/>
              <a:t>understand the bottlenecks in the patient </a:t>
            </a:r>
            <a:r>
              <a:rPr lang="en-US" sz="2000" dirty="0" smtClean="0"/>
              <a:t>flow</a:t>
            </a:r>
          </a:p>
          <a:p>
            <a:pPr algn="just"/>
            <a:r>
              <a:rPr lang="en-US" sz="2000" dirty="0" smtClean="0"/>
              <a:t> </a:t>
            </a:r>
            <a:r>
              <a:rPr lang="en-US" sz="2000" dirty="0"/>
              <a:t>To propose alternatives to make the patient flow process efficient with reduced waiting</a:t>
            </a:r>
            <a:r>
              <a:rPr lang="en-US" sz="2000" dirty="0" smtClean="0"/>
              <a:t>.</a:t>
            </a:r>
          </a:p>
          <a:p>
            <a:pPr algn="just"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>
              <a:buNone/>
            </a:pPr>
            <a:r>
              <a:rPr lang="en-US" sz="2000" dirty="0"/>
              <a:t> 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1600" b="1" dirty="0">
                <a:latin typeface="Cambria" pitchFamily="18" charset="0"/>
              </a:rPr>
              <a:t>Study Setting:</a:t>
            </a:r>
            <a:r>
              <a:rPr lang="en-US" sz="1600" dirty="0">
                <a:latin typeface="Cambria" pitchFamily="18" charset="0"/>
              </a:rPr>
              <a:t> National Heart Institute, East of </a:t>
            </a:r>
            <a:r>
              <a:rPr lang="en-US" sz="1600" dirty="0" err="1">
                <a:latin typeface="Cambria" pitchFamily="18" charset="0"/>
              </a:rPr>
              <a:t>Kailash</a:t>
            </a:r>
            <a:r>
              <a:rPr lang="en-US" sz="1600" dirty="0">
                <a:latin typeface="Cambria" pitchFamily="18" charset="0"/>
              </a:rPr>
              <a:t>, Delhi. </a:t>
            </a:r>
          </a:p>
          <a:p>
            <a:pPr algn="just">
              <a:lnSpc>
                <a:spcPct val="120000"/>
              </a:lnSpc>
            </a:pPr>
            <a:r>
              <a:rPr lang="en-US" sz="1600" dirty="0">
                <a:latin typeface="Cambria" pitchFamily="18" charset="0"/>
              </a:rPr>
              <a:t> </a:t>
            </a:r>
            <a:r>
              <a:rPr lang="en-US" sz="1600" b="1" dirty="0" smtClean="0">
                <a:latin typeface="Cambria" pitchFamily="18" charset="0"/>
              </a:rPr>
              <a:t>Study </a:t>
            </a:r>
            <a:r>
              <a:rPr lang="en-US" sz="1600" b="1" dirty="0">
                <a:latin typeface="Cambria" pitchFamily="18" charset="0"/>
              </a:rPr>
              <a:t>Design:  </a:t>
            </a:r>
            <a:r>
              <a:rPr lang="en-US" sz="1600" dirty="0">
                <a:latin typeface="Cambria" pitchFamily="18" charset="0"/>
              </a:rPr>
              <a:t>The study design is cross-sectional analysis in nature. </a:t>
            </a:r>
            <a:endParaRPr lang="en-US" sz="1600" dirty="0" smtClean="0">
              <a:latin typeface="Cambria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1600" b="1" dirty="0" smtClean="0">
                <a:latin typeface="Cambria" pitchFamily="18" charset="0"/>
              </a:rPr>
              <a:t>Research </a:t>
            </a:r>
            <a:r>
              <a:rPr lang="en-US" sz="1600" b="1" dirty="0">
                <a:latin typeface="Cambria" pitchFamily="18" charset="0"/>
              </a:rPr>
              <a:t>Methods: </a:t>
            </a:r>
            <a:r>
              <a:rPr lang="en-US" sz="1600" dirty="0">
                <a:latin typeface="Cambria" pitchFamily="18" charset="0"/>
              </a:rPr>
              <a:t>The research method used was quantitative </a:t>
            </a:r>
            <a:r>
              <a:rPr lang="en-US" sz="1600" dirty="0" smtClean="0">
                <a:latin typeface="Cambria" pitchFamily="18" charset="0"/>
              </a:rPr>
              <a:t>analysis.</a:t>
            </a:r>
          </a:p>
          <a:p>
            <a:pPr algn="just">
              <a:lnSpc>
                <a:spcPct val="120000"/>
              </a:lnSpc>
            </a:pPr>
            <a:r>
              <a:rPr lang="en-US" sz="1600" b="1" dirty="0" smtClean="0">
                <a:latin typeface="Cambria" pitchFamily="18" charset="0"/>
              </a:rPr>
              <a:t>Sample </a:t>
            </a:r>
            <a:r>
              <a:rPr lang="en-US" sz="1600" b="1" dirty="0">
                <a:latin typeface="Cambria" pitchFamily="18" charset="0"/>
              </a:rPr>
              <a:t>Size:</a:t>
            </a:r>
            <a:r>
              <a:rPr lang="en-US" sz="1600" dirty="0">
                <a:latin typeface="Cambria" pitchFamily="18" charset="0"/>
              </a:rPr>
              <a:t> A random sample of </a:t>
            </a:r>
            <a:r>
              <a:rPr lang="en-US" sz="1600" dirty="0" smtClean="0">
                <a:latin typeface="Cambria" pitchFamily="18" charset="0"/>
              </a:rPr>
              <a:t>680 </a:t>
            </a:r>
            <a:r>
              <a:rPr lang="en-US" sz="1600" dirty="0">
                <a:latin typeface="Cambria" pitchFamily="18" charset="0"/>
              </a:rPr>
              <a:t>patients (who came for cardiac consultation), </a:t>
            </a:r>
            <a:r>
              <a:rPr lang="en-US" sz="1600" dirty="0" smtClean="0">
                <a:latin typeface="Cambria" pitchFamily="18" charset="0"/>
              </a:rPr>
              <a:t>2172 </a:t>
            </a:r>
            <a:r>
              <a:rPr lang="en-US" sz="1600" dirty="0">
                <a:latin typeface="Cambria" pitchFamily="18" charset="0"/>
              </a:rPr>
              <a:t>(who came </a:t>
            </a:r>
            <a:r>
              <a:rPr lang="en-US" sz="1600" dirty="0" smtClean="0">
                <a:latin typeface="Cambria" pitchFamily="18" charset="0"/>
              </a:rPr>
              <a:t>for the </a:t>
            </a:r>
            <a:r>
              <a:rPr lang="en-US" sz="1600" dirty="0">
                <a:latin typeface="Cambria" pitchFamily="18" charset="0"/>
              </a:rPr>
              <a:t>investigations) &amp; 150 patients (who were interviewed) was taken for administrative convenience. 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sz="1600" dirty="0">
                <a:latin typeface="Cambria" pitchFamily="18" charset="0"/>
              </a:rPr>
              <a:t> </a:t>
            </a:r>
            <a:r>
              <a:rPr lang="en-US" sz="1600" b="1" u="sng" dirty="0" smtClean="0">
                <a:latin typeface="Cambria" pitchFamily="18" charset="0"/>
              </a:rPr>
              <a:t>Type </a:t>
            </a:r>
            <a:r>
              <a:rPr lang="en-US" sz="1600" b="1" u="sng" dirty="0">
                <a:latin typeface="Cambria" pitchFamily="18" charset="0"/>
              </a:rPr>
              <a:t>of data collected:</a:t>
            </a:r>
            <a:endParaRPr lang="en-US" sz="1600" dirty="0">
              <a:latin typeface="Cambria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1600" dirty="0">
                <a:latin typeface="Cambria" pitchFamily="18" charset="0"/>
              </a:rPr>
              <a:t>Primary data including </a:t>
            </a:r>
          </a:p>
          <a:p>
            <a:pPr lvl="1" algn="just">
              <a:lnSpc>
                <a:spcPct val="120000"/>
              </a:lnSpc>
            </a:pPr>
            <a:r>
              <a:rPr lang="en-US" sz="1400" dirty="0">
                <a:latin typeface="Cambria" pitchFamily="18" charset="0"/>
              </a:rPr>
              <a:t>Waiting </a:t>
            </a:r>
            <a:r>
              <a:rPr lang="en-US" sz="1400" dirty="0" smtClean="0">
                <a:latin typeface="Cambria" pitchFamily="18" charset="0"/>
              </a:rPr>
              <a:t>time</a:t>
            </a:r>
          </a:p>
          <a:p>
            <a:pPr lvl="1" algn="just">
              <a:lnSpc>
                <a:spcPct val="120000"/>
              </a:lnSpc>
            </a:pPr>
            <a:r>
              <a:rPr lang="en-US" sz="1400" dirty="0">
                <a:latin typeface="Cambria" pitchFamily="18" charset="0"/>
              </a:rPr>
              <a:t>Waiting experience of the </a:t>
            </a:r>
            <a:r>
              <a:rPr lang="en-US" sz="1400" dirty="0" smtClean="0">
                <a:latin typeface="Cambria" pitchFamily="18" charset="0"/>
              </a:rPr>
              <a:t>patient</a:t>
            </a:r>
          </a:p>
          <a:p>
            <a:pPr lvl="1" algn="just">
              <a:lnSpc>
                <a:spcPct val="120000"/>
              </a:lnSpc>
            </a:pPr>
            <a:r>
              <a:rPr lang="en-US" sz="1400" dirty="0">
                <a:latin typeface="Cambria" pitchFamily="18" charset="0"/>
              </a:rPr>
              <a:t>Perceived causes of long waiting time by the patient</a:t>
            </a:r>
          </a:p>
          <a:p>
            <a:pPr lvl="0" algn="just">
              <a:lnSpc>
                <a:spcPct val="120000"/>
              </a:lnSpc>
            </a:pPr>
            <a:r>
              <a:rPr lang="en-US" sz="1600" dirty="0">
                <a:latin typeface="Cambria" pitchFamily="18" charset="0"/>
              </a:rPr>
              <a:t>Secondary data for the month of January, 2011 was taken from the quality department.</a:t>
            </a:r>
          </a:p>
          <a:p>
            <a:pPr algn="just">
              <a:lnSpc>
                <a:spcPct val="120000"/>
              </a:lnSpc>
            </a:pP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RESULTS &amp; FINDINGS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65532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2000" b="1" u="sng" dirty="0" smtClean="0"/>
              <a:t>Average waiting time </a:t>
            </a:r>
            <a:r>
              <a:rPr lang="en-US" sz="2000" b="1" u="sng" dirty="0"/>
              <a:t>for the consultation and </a:t>
            </a:r>
            <a:r>
              <a:rPr lang="en-US" sz="2000" b="1" u="sng" dirty="0" smtClean="0"/>
              <a:t>investigations </a:t>
            </a:r>
          </a:p>
          <a:p>
            <a:pPr algn="ctr">
              <a:buNone/>
            </a:pPr>
            <a:r>
              <a:rPr lang="en-US" sz="2000" b="1" u="sng" dirty="0" smtClean="0"/>
              <a:t>(Jan, Feb, March, 2011) </a:t>
            </a:r>
          </a:p>
          <a:p>
            <a:endParaRPr lang="en-US" sz="2000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990600" y="2590800"/>
          <a:ext cx="73914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Patients’ waiting experience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5"/>
          <p:cNvPicPr>
            <a:picLocks noChangeArrowheads="1"/>
          </p:cNvPicPr>
          <p:nvPr/>
        </p:nvPicPr>
        <p:blipFill>
          <a:blip r:embed="rId2"/>
          <a:srcRect t="-2904" b="-223"/>
          <a:stretch>
            <a:fillRect/>
          </a:stretch>
        </p:blipFill>
        <p:spPr bwMode="auto">
          <a:xfrm>
            <a:off x="762000" y="762000"/>
            <a:ext cx="7543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u="sng" dirty="0" smtClean="0">
                <a:latin typeface="Cambria" pitchFamily="18" charset="0"/>
              </a:rPr>
              <a:t>Patients’ perceived causes of long waiting time </a:t>
            </a:r>
            <a:endParaRPr lang="en-US" sz="3600" dirty="0">
              <a:latin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167</TotalTime>
  <Words>514</Words>
  <Application>Microsoft Office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A STUDY ON WAITING TIME ANALYSIS IN THE OPD</vt:lpstr>
      <vt:lpstr>REFLECTIVE LEARNINGS</vt:lpstr>
      <vt:lpstr>INTRODUCTION</vt:lpstr>
      <vt:lpstr>OBJECTIVE</vt:lpstr>
      <vt:lpstr>METHODOLOGY</vt:lpstr>
      <vt:lpstr>RESULTS &amp; FINDINGS</vt:lpstr>
      <vt:lpstr>Patients’ waiting experience</vt:lpstr>
      <vt:lpstr>Slide 8</vt:lpstr>
      <vt:lpstr>Patients’ perceived causes of long waiting time </vt:lpstr>
      <vt:lpstr>RECOMMENDATIONS</vt:lpstr>
      <vt:lpstr>CONTD….</vt:lpstr>
      <vt:lpstr>CONTD….</vt:lpstr>
      <vt:lpstr>THANK YOU FOR LISTENING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Shivangi</dc:creator>
  <cp:lastModifiedBy>iihmr</cp:lastModifiedBy>
  <cp:revision>99</cp:revision>
  <dcterms:created xsi:type="dcterms:W3CDTF">2011-04-25T23:00:44Z</dcterms:created>
  <dcterms:modified xsi:type="dcterms:W3CDTF">2011-04-27T08:44:07Z</dcterms:modified>
</cp:coreProperties>
</file>