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1"/>
  </p:notesMasterIdLst>
  <p:sldIdLst>
    <p:sldId id="256" r:id="rId2"/>
    <p:sldId id="285" r:id="rId3"/>
    <p:sldId id="286" r:id="rId4"/>
    <p:sldId id="287" r:id="rId5"/>
    <p:sldId id="288" r:id="rId6"/>
    <p:sldId id="289" r:id="rId7"/>
    <p:sldId id="290" r:id="rId8"/>
    <p:sldId id="257" r:id="rId9"/>
    <p:sldId id="258" r:id="rId10"/>
    <p:sldId id="260" r:id="rId11"/>
    <p:sldId id="262" r:id="rId12"/>
    <p:sldId id="264" r:id="rId13"/>
    <p:sldId id="266" r:id="rId14"/>
    <p:sldId id="268" r:id="rId15"/>
    <p:sldId id="270" r:id="rId16"/>
    <p:sldId id="272" r:id="rId17"/>
    <p:sldId id="274" r:id="rId18"/>
    <p:sldId id="276" r:id="rId19"/>
    <p:sldId id="278" r:id="rId20"/>
    <p:sldId id="279" r:id="rId21"/>
    <p:sldId id="291" r:id="rId22"/>
    <p:sldId id="292" r:id="rId23"/>
    <p:sldId id="293" r:id="rId24"/>
    <p:sldId id="294" r:id="rId25"/>
    <p:sldId id="280" r:id="rId26"/>
    <p:sldId id="281" r:id="rId27"/>
    <p:sldId id="282" r:id="rId28"/>
    <p:sldId id="283" r:id="rId29"/>
    <p:sldId id="29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B7A4E5-F9CA-4B29-BC23-19305A0FBC6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67B5A6E-4BB5-49E5-BDD3-20A6CB82DC08}">
      <dgm:prSet custT="1"/>
      <dgm:spPr/>
      <dgm:t>
        <a:bodyPr/>
        <a:lstStyle/>
        <a:p>
          <a:pPr rtl="0"/>
          <a:r>
            <a:rPr lang="en-US" sz="4800" dirty="0" smtClean="0"/>
            <a:t>        Thank You </a:t>
          </a:r>
          <a:endParaRPr lang="en-US" sz="4800" dirty="0"/>
        </a:p>
      </dgm:t>
    </dgm:pt>
    <dgm:pt modelId="{3F20ECAF-9726-496F-83C1-A8063D122459}" type="parTrans" cxnId="{15EFDD5A-2AEA-4F9D-A7DB-BF47394DFD37}">
      <dgm:prSet/>
      <dgm:spPr/>
      <dgm:t>
        <a:bodyPr/>
        <a:lstStyle/>
        <a:p>
          <a:endParaRPr lang="en-US"/>
        </a:p>
      </dgm:t>
    </dgm:pt>
    <dgm:pt modelId="{0688F97D-FA1A-4125-BE2C-5E37274E8169}" type="sibTrans" cxnId="{15EFDD5A-2AEA-4F9D-A7DB-BF47394DFD37}">
      <dgm:prSet/>
      <dgm:spPr/>
      <dgm:t>
        <a:bodyPr/>
        <a:lstStyle/>
        <a:p>
          <a:endParaRPr lang="en-US"/>
        </a:p>
      </dgm:t>
    </dgm:pt>
    <dgm:pt modelId="{5F6DBD67-E712-42F8-AF5F-84A96417C866}" type="pres">
      <dgm:prSet presAssocID="{D5B7A4E5-F9CA-4B29-BC23-19305A0FBC61}" presName="linear" presStyleCnt="0">
        <dgm:presLayoutVars>
          <dgm:animLvl val="lvl"/>
          <dgm:resizeHandles val="exact"/>
        </dgm:presLayoutVars>
      </dgm:prSet>
      <dgm:spPr/>
      <dgm:t>
        <a:bodyPr/>
        <a:lstStyle/>
        <a:p>
          <a:endParaRPr lang="en-US"/>
        </a:p>
      </dgm:t>
    </dgm:pt>
    <dgm:pt modelId="{82B12B69-E666-4E1A-8945-EED9A9A0B673}" type="pres">
      <dgm:prSet presAssocID="{967B5A6E-4BB5-49E5-BDD3-20A6CB82DC08}" presName="parentText" presStyleLbl="node1" presStyleIdx="0" presStyleCnt="1">
        <dgm:presLayoutVars>
          <dgm:chMax val="0"/>
          <dgm:bulletEnabled val="1"/>
        </dgm:presLayoutVars>
      </dgm:prSet>
      <dgm:spPr/>
      <dgm:t>
        <a:bodyPr/>
        <a:lstStyle/>
        <a:p>
          <a:endParaRPr lang="en-US"/>
        </a:p>
      </dgm:t>
    </dgm:pt>
  </dgm:ptLst>
  <dgm:cxnLst>
    <dgm:cxn modelId="{D363ADE7-5450-49D3-BF62-C3ED90D4185C}" type="presOf" srcId="{967B5A6E-4BB5-49E5-BDD3-20A6CB82DC08}" destId="{82B12B69-E666-4E1A-8945-EED9A9A0B673}" srcOrd="0" destOrd="0" presId="urn:microsoft.com/office/officeart/2005/8/layout/vList2"/>
    <dgm:cxn modelId="{15EFDD5A-2AEA-4F9D-A7DB-BF47394DFD37}" srcId="{D5B7A4E5-F9CA-4B29-BC23-19305A0FBC61}" destId="{967B5A6E-4BB5-49E5-BDD3-20A6CB82DC08}" srcOrd="0" destOrd="0" parTransId="{3F20ECAF-9726-496F-83C1-A8063D122459}" sibTransId="{0688F97D-FA1A-4125-BE2C-5E37274E8169}"/>
    <dgm:cxn modelId="{74921549-DCD5-471E-8ABC-C7772E380BDD}" type="presOf" srcId="{D5B7A4E5-F9CA-4B29-BC23-19305A0FBC61}" destId="{5F6DBD67-E712-42F8-AF5F-84A96417C866}" srcOrd="0" destOrd="0" presId="urn:microsoft.com/office/officeart/2005/8/layout/vList2"/>
    <dgm:cxn modelId="{7426176F-23A7-416F-9FBE-69D351914F62}" type="presParOf" srcId="{5F6DBD67-E712-42F8-AF5F-84A96417C866}" destId="{82B12B69-E666-4E1A-8945-EED9A9A0B673}" srcOrd="0"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C4E481-27BA-403C-9034-301547742AF5}" type="datetimeFigureOut">
              <a:rPr lang="en-US" smtClean="0"/>
              <a:pPr/>
              <a:t>5/15/2011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F3B1F0-4629-42BE-90C6-C3CD2D5C8C0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6CFD6310-CB4A-46EC-8EF2-A12282F1327F}" type="slidenum">
              <a:rPr lang="en-US" smtClean="0"/>
              <a:pPr/>
              <a:t>10</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lvl="2"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5/15/2011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5/15/2011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5/15/2011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5/15/2011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 Study of MNGO Scheme Impact on RCH Indicators in Himachal Pradesh</a:t>
            </a:r>
            <a:endParaRPr lang="en-US" dirty="0"/>
          </a:p>
        </p:txBody>
      </p:sp>
      <p:sp>
        <p:nvSpPr>
          <p:cNvPr id="3" name="Subtitle 2"/>
          <p:cNvSpPr>
            <a:spLocks noGrp="1"/>
          </p:cNvSpPr>
          <p:nvPr>
            <p:ph type="subTitle" idx="1"/>
          </p:nvPr>
        </p:nvSpPr>
        <p:spPr>
          <a:xfrm>
            <a:off x="533400" y="4419600"/>
            <a:ext cx="2057400" cy="1267264"/>
          </a:xfrm>
        </p:spPr>
        <p:txBody>
          <a:bodyPr/>
          <a:lstStyle/>
          <a:p>
            <a:r>
              <a:rPr lang="en-US" dirty="0" smtClean="0"/>
              <a:t>Mentor :- </a:t>
            </a:r>
          </a:p>
          <a:p>
            <a:r>
              <a:rPr lang="en-US" dirty="0" smtClean="0"/>
              <a:t>Dr.S.K.Patel</a:t>
            </a:r>
            <a:endParaRPr lang="en-US" dirty="0"/>
          </a:p>
        </p:txBody>
      </p:sp>
      <p:sp>
        <p:nvSpPr>
          <p:cNvPr id="4" name="TextBox 3"/>
          <p:cNvSpPr txBox="1"/>
          <p:nvPr/>
        </p:nvSpPr>
        <p:spPr>
          <a:xfrm>
            <a:off x="5867400" y="5715000"/>
            <a:ext cx="2895600" cy="646331"/>
          </a:xfrm>
          <a:prstGeom prst="rect">
            <a:avLst/>
          </a:prstGeom>
          <a:noFill/>
        </p:spPr>
        <p:txBody>
          <a:bodyPr wrap="square" rtlCol="0">
            <a:spAutoFit/>
          </a:bodyPr>
          <a:lstStyle/>
          <a:p>
            <a:r>
              <a:rPr lang="en-US" dirty="0" smtClean="0"/>
              <a:t>Author:-</a:t>
            </a:r>
          </a:p>
          <a:p>
            <a:r>
              <a:rPr lang="en-US" dirty="0" smtClean="0"/>
              <a:t>Dr. Honey Tanwar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ctrTitle"/>
          </p:nvPr>
        </p:nvSpPr>
        <p:spPr>
          <a:xfrm>
            <a:off x="0" y="1676400"/>
            <a:ext cx="8792308" cy="228600"/>
          </a:xfrm>
        </p:spPr>
        <p:txBody>
          <a:bodyPr>
            <a:normAutofit fontScale="90000"/>
          </a:bodyPr>
          <a:lstStyle/>
          <a:p>
            <a:pPr>
              <a:defRPr/>
            </a:pPr>
            <a:r>
              <a:rPr lang="en-US" sz="2400" b="1" dirty="0" smtClean="0">
                <a:solidFill>
                  <a:srgbClr val="FFC000"/>
                </a:solidFill>
                <a:latin typeface="Tahoma" pitchFamily="34" charset="0"/>
                <a:cs typeface="Times New Roman" pitchFamily="18" charset="0"/>
              </a:rPr>
              <a:t>MOTHER NGO HIMACHAL PRSEH VOLUNTARY HEALTH ASSOCIATION (HPVHA</a:t>
            </a:r>
            <a:r>
              <a:rPr lang="en-US" sz="2400" b="1" dirty="0" smtClean="0">
                <a:solidFill>
                  <a:srgbClr val="FFC000"/>
                </a:solidFill>
                <a:latin typeface="Tahoma" pitchFamily="34" charset="0"/>
              </a:rPr>
              <a:t> )</a:t>
            </a:r>
            <a:br>
              <a:rPr lang="en-US" sz="2400" b="1" dirty="0" smtClean="0">
                <a:solidFill>
                  <a:srgbClr val="FFC000"/>
                </a:solidFill>
                <a:latin typeface="Tahoma" pitchFamily="34" charset="0"/>
              </a:rPr>
            </a:br>
            <a:r>
              <a:rPr lang="en-US" sz="2400" b="1" u="sng" dirty="0" smtClean="0">
                <a:solidFill>
                  <a:schemeClr val="hlink"/>
                </a:solidFill>
                <a:latin typeface="Tahoma" pitchFamily="34" charset="0"/>
                <a:cs typeface="Times New Roman" pitchFamily="18" charset="0"/>
              </a:rPr>
              <a:t/>
            </a:r>
            <a:br>
              <a:rPr lang="en-US" sz="2400" b="1" u="sng" dirty="0" smtClean="0">
                <a:solidFill>
                  <a:schemeClr val="hlink"/>
                </a:solidFill>
                <a:latin typeface="Tahoma" pitchFamily="34" charset="0"/>
                <a:cs typeface="Times New Roman" pitchFamily="18" charset="0"/>
              </a:rPr>
            </a:br>
            <a:r>
              <a:rPr lang="en-US" sz="2400" b="1" u="sng" dirty="0" smtClean="0">
                <a:solidFill>
                  <a:srgbClr val="FFFF99"/>
                </a:solidFill>
                <a:latin typeface="Tahoma" pitchFamily="34" charset="0"/>
                <a:cs typeface="Times New Roman" pitchFamily="18" charset="0"/>
              </a:rPr>
              <a:t>Mother NGO for district </a:t>
            </a:r>
            <a:r>
              <a:rPr lang="en-US" sz="2400" b="1" u="sng" dirty="0" err="1" smtClean="0">
                <a:solidFill>
                  <a:srgbClr val="FFFF99"/>
                </a:solidFill>
                <a:latin typeface="Tahoma" pitchFamily="34" charset="0"/>
                <a:cs typeface="Times New Roman" pitchFamily="18" charset="0"/>
              </a:rPr>
              <a:t>Bilaspur</a:t>
            </a:r>
            <a:r>
              <a:rPr lang="en-US" sz="2400" b="1" u="sng" dirty="0" smtClean="0">
                <a:solidFill>
                  <a:srgbClr val="FFFF99"/>
                </a:solidFill>
                <a:latin typeface="Tahoma" pitchFamily="34" charset="0"/>
                <a:cs typeface="Times New Roman" pitchFamily="18" charset="0"/>
              </a:rPr>
              <a:t> and </a:t>
            </a:r>
            <a:r>
              <a:rPr lang="en-US" sz="2400" b="1" u="sng" dirty="0" err="1" smtClean="0">
                <a:solidFill>
                  <a:srgbClr val="FFFF99"/>
                </a:solidFill>
                <a:latin typeface="Tahoma" pitchFamily="34" charset="0"/>
                <a:cs typeface="Times New Roman" pitchFamily="18" charset="0"/>
              </a:rPr>
              <a:t>Mandi</a:t>
            </a:r>
            <a:r>
              <a:rPr lang="en-US" sz="2400" b="1" u="sng" dirty="0" smtClean="0">
                <a:solidFill>
                  <a:srgbClr val="FFFF99"/>
                </a:solidFill>
                <a:latin typeface="Tahoma" pitchFamily="34" charset="0"/>
                <a:cs typeface="Times New Roman" pitchFamily="18" charset="0"/>
              </a:rPr>
              <a:t/>
            </a:r>
            <a:br>
              <a:rPr lang="en-US" sz="2400" b="1" u="sng" dirty="0" smtClean="0">
                <a:solidFill>
                  <a:srgbClr val="FFFF99"/>
                </a:solidFill>
                <a:latin typeface="Tahoma" pitchFamily="34" charset="0"/>
                <a:cs typeface="Times New Roman" pitchFamily="18" charset="0"/>
              </a:rPr>
            </a:br>
            <a:endParaRPr lang="en-US" sz="2400" b="1" dirty="0" smtClean="0"/>
          </a:p>
        </p:txBody>
      </p:sp>
      <p:sp>
        <p:nvSpPr>
          <p:cNvPr id="103427" name="Rectangle 3"/>
          <p:cNvSpPr>
            <a:spLocks noGrp="1" noChangeArrowheads="1"/>
          </p:cNvSpPr>
          <p:nvPr>
            <p:ph type="subTitle" idx="1"/>
          </p:nvPr>
        </p:nvSpPr>
        <p:spPr>
          <a:xfrm>
            <a:off x="211015" y="1905000"/>
            <a:ext cx="8704385" cy="4800600"/>
          </a:xfrm>
        </p:spPr>
        <p:txBody>
          <a:bodyPr/>
          <a:lstStyle/>
          <a:p>
            <a:pPr eaLnBrk="1" hangingPunct="1">
              <a:defRPr/>
            </a:pPr>
            <a:endParaRPr lang="en-US" dirty="0" smtClean="0"/>
          </a:p>
        </p:txBody>
      </p:sp>
      <p:graphicFrame>
        <p:nvGraphicFramePr>
          <p:cNvPr id="103694" name="Group 270"/>
          <p:cNvGraphicFramePr>
            <a:graphicFrameLocks noGrp="1"/>
          </p:cNvGraphicFramePr>
          <p:nvPr/>
        </p:nvGraphicFramePr>
        <p:xfrm>
          <a:off x="228600" y="2743200"/>
          <a:ext cx="8581293" cy="3124200"/>
        </p:xfrm>
        <a:graphic>
          <a:graphicData uri="http://schemas.openxmlformats.org/drawingml/2006/table">
            <a:tbl>
              <a:tblPr/>
              <a:tblGrid>
                <a:gridCol w="703386"/>
                <a:gridCol w="3792201"/>
                <a:gridCol w="1290682"/>
                <a:gridCol w="1197660"/>
                <a:gridCol w="1597364"/>
              </a:tblGrid>
              <a:tr h="56757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err="1" smtClean="0">
                          <a:ln>
                            <a:noFill/>
                          </a:ln>
                          <a:solidFill>
                            <a:schemeClr val="folHlink"/>
                          </a:solidFill>
                          <a:effectLst/>
                          <a:latin typeface="Tahoma" pitchFamily="34" charset="0"/>
                          <a:cs typeface="Arial" pitchFamily="34" charset="0"/>
                        </a:rPr>
                        <a:t>S.No</a:t>
                      </a:r>
                      <a:endParaRPr kumimoji="0" lang="en-US" sz="1800" b="0" i="0" u="none" strike="noStrike" cap="none" normalizeH="0" baseline="0" dirty="0" smtClean="0">
                        <a:ln>
                          <a:noFill/>
                        </a:ln>
                        <a:solidFill>
                          <a:schemeClr val="folHlink"/>
                        </a:solidFill>
                        <a:effectLst/>
                        <a:latin typeface="Tahoma" pitchFamily="34" charset="0"/>
                        <a:cs typeface="Arial" pitchFamily="34" charset="0"/>
                      </a:endParaRP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smtClean="0">
                          <a:ln>
                            <a:noFill/>
                          </a:ln>
                          <a:solidFill>
                            <a:schemeClr val="folHlink"/>
                          </a:solidFill>
                          <a:effectLst/>
                          <a:latin typeface="Tahoma" pitchFamily="34" charset="0"/>
                          <a:cs typeface="Arial" pitchFamily="34" charset="0"/>
                        </a:rPr>
                        <a:t>Component</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pitchFamily="34" charset="0"/>
                        </a:rPr>
                        <a:t>Baseline Findings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folHlink"/>
                          </a:solidFill>
                          <a:effectLst/>
                          <a:latin typeface="Tahoma" pitchFamily="34" charset="0"/>
                          <a:cs typeface="Arial" pitchFamily="34" charset="0"/>
                        </a:rPr>
                        <a:t>Targets</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folHlink"/>
                          </a:solidFill>
                          <a:effectLst/>
                          <a:latin typeface="Tahoma" pitchFamily="34" charset="0"/>
                          <a:cs typeface="Arial" pitchFamily="34" charset="0"/>
                        </a:rPr>
                        <a:t>(06-08)</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folHlink"/>
                          </a:solidFill>
                          <a:effectLst/>
                          <a:latin typeface="Tahoma" pitchFamily="34" charset="0"/>
                          <a:cs typeface="Arial" pitchFamily="34" charset="0"/>
                        </a:rPr>
                        <a:t>Evaluation</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folHlink"/>
                          </a:solidFill>
                          <a:effectLst/>
                          <a:latin typeface="Tahoma" pitchFamily="34" charset="0"/>
                          <a:cs typeface="Arial" pitchFamily="34" charset="0"/>
                        </a:rPr>
                        <a:t>Findings</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661">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Times New Roman" pitchFamily="18" charset="0"/>
                        </a:rPr>
                        <a:t>To increase complete Antenatal checkups</a:t>
                      </a:r>
                      <a:r>
                        <a:rPr kumimoji="0" lang="en-US" sz="18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42%</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55%</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100%</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8041">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Increase Institutional Deliveries</a:t>
                      </a: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47%</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60%</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67%</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495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To increase immunisation</a:t>
                      </a: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74%</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90%</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94.37%</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1">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To decrease unskilled Birth attendant Deliveries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53%</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40%</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0%</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3693" name="Text Box 269"/>
          <p:cNvSpPr txBox="1">
            <a:spLocks noChangeArrowheads="1"/>
          </p:cNvSpPr>
          <p:nvPr/>
        </p:nvSpPr>
        <p:spPr bwMode="auto">
          <a:xfrm flipV="1">
            <a:off x="492369" y="6096001"/>
            <a:ext cx="6260123" cy="147733"/>
          </a:xfrm>
          <a:prstGeom prst="rect">
            <a:avLst/>
          </a:prstGeom>
          <a:noFill/>
          <a:ln w="9525">
            <a:noFill/>
            <a:miter lim="800000"/>
            <a:headEnd/>
            <a:tailEnd/>
          </a:ln>
          <a:effectLst/>
        </p:spPr>
        <p:txBody>
          <a:bodyPr rot="10800000" anchor="b" anchorCtr="1">
            <a:spAutoFit/>
          </a:bodyPr>
          <a:lstStyle/>
          <a:p>
            <a:pPr>
              <a:lnSpc>
                <a:spcPct val="20000"/>
              </a:lnSpc>
              <a:defRPr/>
            </a:pPr>
            <a:endParaRPr lang="en-US">
              <a:effectLst>
                <a:outerShdw blurRad="38100" dist="38100" dir="2700000" algn="tl">
                  <a:srgbClr val="000000"/>
                </a:outerShdw>
              </a:effectLst>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712" name="Group 192"/>
          <p:cNvGraphicFramePr>
            <a:graphicFrameLocks noGrp="1"/>
          </p:cNvGraphicFramePr>
          <p:nvPr>
            <p:ph type="subTitle" idx="1"/>
          </p:nvPr>
        </p:nvGraphicFramePr>
        <p:xfrm>
          <a:off x="304800" y="2057400"/>
          <a:ext cx="8557847" cy="3876956"/>
        </p:xfrm>
        <a:graphic>
          <a:graphicData uri="http://schemas.openxmlformats.org/drawingml/2006/table">
            <a:tbl>
              <a:tblPr/>
              <a:tblGrid>
                <a:gridCol w="792393"/>
                <a:gridCol w="3718588"/>
                <a:gridCol w="1330089"/>
                <a:gridCol w="1190005"/>
                <a:gridCol w="1526772"/>
              </a:tblGrid>
              <a:tr h="58867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err="1" smtClean="0">
                          <a:ln>
                            <a:noFill/>
                          </a:ln>
                          <a:solidFill>
                            <a:schemeClr val="folHlink"/>
                          </a:solidFill>
                          <a:effectLst/>
                          <a:latin typeface="Tahoma" pitchFamily="34" charset="0"/>
                          <a:cs typeface="Arial" pitchFamily="34" charset="0"/>
                        </a:rPr>
                        <a:t>S.No</a:t>
                      </a:r>
                      <a:endParaRPr kumimoji="0" lang="en-US" sz="1800" b="0" i="0" u="none" strike="noStrike" cap="none" normalizeH="0" baseline="0" dirty="0" smtClean="0">
                        <a:ln>
                          <a:noFill/>
                        </a:ln>
                        <a:solidFill>
                          <a:schemeClr val="folHlink"/>
                        </a:solidFill>
                        <a:effectLst/>
                        <a:latin typeface="Tahoma" pitchFamily="34" charset="0"/>
                        <a:cs typeface="Arial" pitchFamily="34" charset="0"/>
                      </a:endParaRP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smtClean="0">
                          <a:ln>
                            <a:noFill/>
                          </a:ln>
                          <a:solidFill>
                            <a:schemeClr val="folHlink"/>
                          </a:solidFill>
                          <a:effectLst/>
                          <a:latin typeface="Tahoma" pitchFamily="34" charset="0"/>
                          <a:cs typeface="Arial" pitchFamily="34" charset="0"/>
                        </a:rPr>
                        <a:t>Component</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pitchFamily="34" charset="0"/>
                        </a:rPr>
                        <a:t>Baseline Findings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folHlink"/>
                          </a:solidFill>
                          <a:effectLst/>
                          <a:latin typeface="Tahoma" pitchFamily="34" charset="0"/>
                          <a:cs typeface="Arial" pitchFamily="34" charset="0"/>
                        </a:rPr>
                        <a:t>Targets</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folHlink"/>
                          </a:solidFill>
                          <a:effectLst/>
                          <a:latin typeface="Tahoma" pitchFamily="34" charset="0"/>
                          <a:cs typeface="Arial" pitchFamily="34" charset="0"/>
                        </a:rPr>
                        <a:t>(06-08)</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folHlink"/>
                          </a:solidFill>
                          <a:effectLst/>
                          <a:latin typeface="Tahoma" pitchFamily="34" charset="0"/>
                          <a:cs typeface="Arial" pitchFamily="34" charset="0"/>
                        </a:rPr>
                        <a:t>Evaluation</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folHlink"/>
                          </a:solidFill>
                          <a:effectLst/>
                          <a:latin typeface="Tahoma" pitchFamily="34" charset="0"/>
                          <a:cs typeface="Arial" pitchFamily="34" charset="0"/>
                        </a:rPr>
                        <a:t>Findings</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9056">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Times New Roman" pitchFamily="18" charset="0"/>
                        </a:rPr>
                        <a:t>To increase Early Registration (&lt; 12 weeks) of Pregnancy</a:t>
                      </a:r>
                      <a:r>
                        <a:rPr kumimoji="0" lang="en-US" sz="18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55.18 %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56%</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73%</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To Increase Institutional deliveries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11.34 %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17 %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42 %</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To increase full immunisation</a:t>
                      </a:r>
                    </a:p>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( 0-12 months old</a:t>
                      </a:r>
                      <a:r>
                        <a:rPr kumimoji="0" lang="en-US" sz="1800" b="1"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a:t>
                      </a: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NA</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100%</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93.76 %</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5156">
                <a:tc>
                  <a:txBody>
                    <a:bodyPr/>
                    <a:lstStyle/>
                    <a:p>
                      <a:pPr marL="0" marR="0" lvl="0" indent="0" algn="l" defTabSz="914400" rtl="0" eaLnBrk="1" fontAlgn="base" latinLnBrk="0" hangingPunct="1">
                        <a:lnSpc>
                          <a:spcPct val="11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Times New Roman" pitchFamily="18" charset="0"/>
                        </a:rPr>
                        <a:t>To increase complete Antenatal Checkups</a:t>
                      </a:r>
                      <a:r>
                        <a:rPr kumimoji="0" lang="en-US" sz="18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49 %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69 %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97%</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TextBox 3"/>
          <p:cNvSpPr txBox="1"/>
          <p:nvPr/>
        </p:nvSpPr>
        <p:spPr>
          <a:xfrm>
            <a:off x="838200" y="685800"/>
            <a:ext cx="8077200" cy="923330"/>
          </a:xfrm>
          <a:prstGeom prst="rect">
            <a:avLst/>
          </a:prstGeom>
          <a:noFill/>
        </p:spPr>
        <p:txBody>
          <a:bodyPr wrap="square" rtlCol="0">
            <a:spAutoFit/>
          </a:bodyPr>
          <a:lstStyle/>
          <a:p>
            <a:r>
              <a:rPr lang="en-US" dirty="0" smtClean="0">
                <a:solidFill>
                  <a:schemeClr val="folHlink"/>
                </a:solidFill>
                <a:latin typeface="Tahoma" pitchFamily="34" charset="0"/>
              </a:rPr>
              <a:t>MNGO SOCIETY FOR SOCIAL UPLIFT THROUGH RURAL ACTION(SUTRA)</a:t>
            </a:r>
          </a:p>
          <a:p>
            <a:r>
              <a:rPr lang="en-US" dirty="0" smtClean="0">
                <a:solidFill>
                  <a:schemeClr val="hlink"/>
                </a:solidFill>
                <a:cs typeface="Times New Roman" pitchFamily="18" charset="0"/>
              </a:rPr>
              <a:t>Mother NGO for district </a:t>
            </a:r>
            <a:r>
              <a:rPr lang="en-US" dirty="0" err="1" smtClean="0">
                <a:solidFill>
                  <a:schemeClr val="hlink"/>
                </a:solidFill>
                <a:cs typeface="Times New Roman" pitchFamily="18" charset="0"/>
              </a:rPr>
              <a:t>Kangra</a:t>
            </a:r>
            <a:r>
              <a:rPr lang="en-US" dirty="0" smtClean="0">
                <a:solidFill>
                  <a:schemeClr val="hlink"/>
                </a:solidFill>
                <a:cs typeface="Times New Roman" pitchFamily="18" charset="0"/>
              </a:rPr>
              <a:t>  and </a:t>
            </a:r>
            <a:r>
              <a:rPr lang="en-US" dirty="0" err="1" smtClean="0">
                <a:solidFill>
                  <a:schemeClr val="hlink"/>
                </a:solidFill>
                <a:cs typeface="Times New Roman" pitchFamily="18" charset="0"/>
              </a:rPr>
              <a:t>Una</a:t>
            </a:r>
            <a:r>
              <a:rPr lang="en-US" dirty="0" smtClean="0"/>
              <a:t> </a:t>
            </a:r>
          </a:p>
          <a:p>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6965" name="Group 53"/>
          <p:cNvGraphicFramePr>
            <a:graphicFrameLocks noGrp="1"/>
          </p:cNvGraphicFramePr>
          <p:nvPr>
            <p:ph type="subTitle" idx="1"/>
          </p:nvPr>
        </p:nvGraphicFramePr>
        <p:xfrm>
          <a:off x="228600" y="1676400"/>
          <a:ext cx="8515351" cy="4483951"/>
        </p:xfrm>
        <a:graphic>
          <a:graphicData uri="http://schemas.openxmlformats.org/drawingml/2006/table">
            <a:tbl>
              <a:tblPr/>
              <a:tblGrid>
                <a:gridCol w="703385"/>
                <a:gridCol w="3620966"/>
                <a:gridCol w="1373065"/>
                <a:gridCol w="1336431"/>
                <a:gridCol w="1481504"/>
              </a:tblGrid>
              <a:tr h="61223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600" b="1" i="0" u="none" strike="noStrike" cap="none" normalizeH="0" baseline="0" dirty="0" err="1" smtClean="0">
                          <a:ln>
                            <a:noFill/>
                          </a:ln>
                          <a:solidFill>
                            <a:schemeClr val="folHlink"/>
                          </a:solidFill>
                          <a:effectLst>
                            <a:outerShdw blurRad="38100" dist="38100" dir="2700000" algn="tl">
                              <a:srgbClr val="000000"/>
                            </a:outerShdw>
                          </a:effectLst>
                          <a:latin typeface="Tahoma" pitchFamily="34" charset="0"/>
                          <a:cs typeface="Arial" pitchFamily="34" charset="0"/>
                        </a:rPr>
                        <a:t>S.No</a:t>
                      </a:r>
                      <a:endParaRPr kumimoji="0" lang="en-US" sz="1600" b="1" i="0" u="none" strike="noStrike" cap="none" normalizeH="0" baseline="0" dirty="0" smtClean="0">
                        <a:ln>
                          <a:noFill/>
                        </a:ln>
                        <a:solidFill>
                          <a:schemeClr val="folHlink"/>
                        </a:solidFill>
                        <a:effectLst>
                          <a:outerShdw blurRad="38100" dist="38100" dir="2700000" algn="tl">
                            <a:srgbClr val="000000"/>
                          </a:outerShdw>
                        </a:effectLst>
                        <a:latin typeface="Tahoma" pitchFamily="34" charset="0"/>
                        <a:cs typeface="Arial" pitchFamily="34" charset="0"/>
                      </a:endParaRP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6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pitchFamily="34" charset="0"/>
                        </a:rPr>
                        <a:t>Indicator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6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pitchFamily="34" charset="0"/>
                        </a:rPr>
                        <a:t>Baseline Findings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600" b="0" i="0" u="none" strike="noStrike" cap="none" normalizeH="0" baseline="0" smtClean="0">
                          <a:ln>
                            <a:noFill/>
                          </a:ln>
                          <a:solidFill>
                            <a:schemeClr val="folHlink"/>
                          </a:solidFill>
                          <a:effectLst/>
                          <a:latin typeface="Tahoma" pitchFamily="34" charset="0"/>
                          <a:cs typeface="Arial" pitchFamily="34" charset="0"/>
                        </a:rPr>
                        <a:t>Objectives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600" b="0" i="0" u="none" strike="noStrike" cap="none" normalizeH="0" baseline="0" smtClean="0">
                          <a:ln>
                            <a:noFill/>
                          </a:ln>
                          <a:solidFill>
                            <a:schemeClr val="folHlink"/>
                          </a:solidFill>
                          <a:effectLst/>
                          <a:latin typeface="Tahoma" pitchFamily="34" charset="0"/>
                          <a:cs typeface="Arial" pitchFamily="34" charset="0"/>
                        </a:rPr>
                        <a:t>Evaluation</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1600" b="0" i="0" u="none" strike="noStrike" cap="none" normalizeH="0" baseline="0" smtClean="0">
                        <a:ln>
                          <a:noFill/>
                        </a:ln>
                        <a:solidFill>
                          <a:schemeClr val="folHlink"/>
                        </a:solidFill>
                        <a:effectLst/>
                        <a:latin typeface="Tahoma" pitchFamily="34" charset="0"/>
                        <a:cs typeface="Arial" pitchFamily="34" charset="0"/>
                      </a:endParaRP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515">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6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Complete Immunisation</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80 %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100 %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98 %</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5963">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6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Complete ANC</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20 %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100%</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94%</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99497">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6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Institutional deliveries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24%</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100%</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28%</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9814">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6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Family Planning ( Use of Modern Methods)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27%</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IN"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endParaRP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31 %</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4274">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6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RTIS (Prevalence)</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23 %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12%</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 name="Rectangle 2"/>
          <p:cNvSpPr/>
          <p:nvPr/>
        </p:nvSpPr>
        <p:spPr>
          <a:xfrm>
            <a:off x="1828800" y="457200"/>
            <a:ext cx="4572000" cy="923330"/>
          </a:xfrm>
          <a:prstGeom prst="rect">
            <a:avLst/>
          </a:prstGeom>
        </p:spPr>
        <p:txBody>
          <a:bodyPr>
            <a:spAutoFit/>
          </a:bodyPr>
          <a:lstStyle/>
          <a:p>
            <a:pPr>
              <a:defRPr/>
            </a:pPr>
            <a:r>
              <a:rPr lang="en-US" b="1" dirty="0" smtClean="0">
                <a:solidFill>
                  <a:srgbClr val="FFFF00"/>
                </a:solidFill>
                <a:latin typeface="Tahoma" pitchFamily="34" charset="0"/>
                <a:cs typeface="Times New Roman" pitchFamily="18" charset="0"/>
              </a:rPr>
              <a:t>MAHILA KALYAN PARISHAD (MKP)</a:t>
            </a:r>
            <a:endParaRPr lang="en-US" b="1" dirty="0" smtClean="0">
              <a:solidFill>
                <a:srgbClr val="FFFF00"/>
              </a:solidFill>
              <a:latin typeface="Tahoma" pitchFamily="34" charset="0"/>
            </a:endParaRPr>
          </a:p>
          <a:p>
            <a:pPr>
              <a:defRPr/>
            </a:pPr>
            <a:r>
              <a:rPr lang="en-US" b="1" u="sng" dirty="0" smtClean="0">
                <a:solidFill>
                  <a:schemeClr val="hlink"/>
                </a:solidFill>
                <a:latin typeface="Tahoma" pitchFamily="34" charset="0"/>
                <a:cs typeface="Times New Roman" pitchFamily="18" charset="0"/>
              </a:rPr>
              <a:t>Mother NGO for district </a:t>
            </a:r>
            <a:r>
              <a:rPr lang="en-US" b="1" u="sng" dirty="0" err="1" smtClean="0">
                <a:solidFill>
                  <a:schemeClr val="hlink"/>
                </a:solidFill>
                <a:latin typeface="Tahoma" pitchFamily="34" charset="0"/>
                <a:cs typeface="Times New Roman" pitchFamily="18" charset="0"/>
              </a:rPr>
              <a:t>Kinnuar</a:t>
            </a:r>
            <a:r>
              <a:rPr lang="en-US" b="1" u="sng" dirty="0" smtClean="0">
                <a:solidFill>
                  <a:schemeClr val="hlink"/>
                </a:solidFill>
                <a:latin typeface="Tahoma" pitchFamily="34" charset="0"/>
                <a:cs typeface="Times New Roman" pitchFamily="18" charset="0"/>
              </a:rPr>
              <a:t> </a:t>
            </a:r>
          </a:p>
          <a:p>
            <a:pPr>
              <a:defRPr/>
            </a:pPr>
            <a:endParaRPr lang="en-US" b="1" u="sng" dirty="0" smtClean="0">
              <a:solidFill>
                <a:schemeClr val="hlink"/>
              </a:solidFill>
              <a:latin typeface="Tahoma"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4952" name="Group 88"/>
          <p:cNvGraphicFramePr>
            <a:graphicFrameLocks noGrp="1"/>
          </p:cNvGraphicFramePr>
          <p:nvPr>
            <p:ph type="subTitle" idx="1"/>
          </p:nvPr>
        </p:nvGraphicFramePr>
        <p:xfrm>
          <a:off x="304800" y="2286000"/>
          <a:ext cx="8651631" cy="4115253"/>
        </p:xfrm>
        <a:graphic>
          <a:graphicData uri="http://schemas.openxmlformats.org/drawingml/2006/table">
            <a:tbl>
              <a:tblPr/>
              <a:tblGrid>
                <a:gridCol w="715108"/>
                <a:gridCol w="3786554"/>
                <a:gridCol w="1286608"/>
                <a:gridCol w="1428750"/>
                <a:gridCol w="1434611"/>
              </a:tblGrid>
              <a:tr h="752346">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400" b="1" i="0" u="none" strike="noStrike" cap="none" normalizeH="0" baseline="0" dirty="0" err="1" smtClean="0">
                          <a:ln>
                            <a:noFill/>
                          </a:ln>
                          <a:solidFill>
                            <a:schemeClr val="folHlink"/>
                          </a:solidFill>
                          <a:effectLst>
                            <a:outerShdw blurRad="38100" dist="38100" dir="2700000" algn="tl">
                              <a:srgbClr val="000000"/>
                            </a:outerShdw>
                          </a:effectLst>
                          <a:latin typeface="Tahoma" pitchFamily="34" charset="0"/>
                          <a:cs typeface="Arial" pitchFamily="34" charset="0"/>
                        </a:rPr>
                        <a:t>S.No</a:t>
                      </a:r>
                      <a:endParaRPr kumimoji="0" lang="en-US" sz="1400" b="1" i="0" u="none" strike="noStrike" cap="none" normalizeH="0" baseline="0" dirty="0" smtClean="0">
                        <a:ln>
                          <a:noFill/>
                        </a:ln>
                        <a:solidFill>
                          <a:schemeClr val="folHlink"/>
                        </a:solidFill>
                        <a:effectLst>
                          <a:outerShdw blurRad="38100" dist="38100" dir="2700000" algn="tl">
                            <a:srgbClr val="000000"/>
                          </a:outerShdw>
                        </a:effectLst>
                        <a:latin typeface="Tahoma" pitchFamily="34" charset="0"/>
                        <a:cs typeface="Arial" pitchFamily="34" charset="0"/>
                      </a:endParaRP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1" i="0" u="none" strike="noStrike" cap="none" normalizeH="0" baseline="0" dirty="0" smtClean="0">
                          <a:ln>
                            <a:noFill/>
                          </a:ln>
                          <a:solidFill>
                            <a:schemeClr val="folHlink"/>
                          </a:solidFill>
                          <a:effectLst>
                            <a:outerShdw blurRad="38100" dist="38100" dir="2700000" algn="tl">
                              <a:srgbClr val="000000"/>
                            </a:outerShdw>
                          </a:effectLst>
                          <a:latin typeface="Tahoma" pitchFamily="34" charset="0"/>
                          <a:cs typeface="Arial" pitchFamily="34" charset="0"/>
                        </a:rPr>
                        <a:t>Indicator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400" b="1" i="0" u="none" strike="noStrike" cap="none" normalizeH="0" baseline="0" smtClean="0">
                          <a:ln>
                            <a:noFill/>
                          </a:ln>
                          <a:solidFill>
                            <a:schemeClr val="folHlink"/>
                          </a:solidFill>
                          <a:effectLst/>
                          <a:latin typeface="Tahoma" pitchFamily="34" charset="0"/>
                          <a:cs typeface="Arial" pitchFamily="34" charset="0"/>
                        </a:rPr>
                        <a:t>Baseline Findings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400" b="1" i="0" u="none" strike="noStrike" cap="none" normalizeH="0" baseline="0" smtClean="0">
                          <a:ln>
                            <a:noFill/>
                          </a:ln>
                          <a:solidFill>
                            <a:schemeClr val="folHlink"/>
                          </a:solidFill>
                          <a:effectLst/>
                          <a:latin typeface="Tahoma" pitchFamily="34" charset="0"/>
                          <a:cs typeface="Arial" pitchFamily="34" charset="0"/>
                        </a:rPr>
                        <a:t>Objectives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400" b="1" i="0" u="none" strike="noStrike" cap="none" normalizeH="0" baseline="0" smtClean="0">
                          <a:ln>
                            <a:noFill/>
                          </a:ln>
                          <a:solidFill>
                            <a:schemeClr val="folHlink"/>
                          </a:solidFill>
                          <a:effectLst/>
                          <a:latin typeface="Tahoma" pitchFamily="34" charset="0"/>
                          <a:cs typeface="Arial" pitchFamily="34" charset="0"/>
                        </a:rPr>
                        <a:t>Evaluation</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4309">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Complete ANC</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2.7  %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100 %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95% </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1722">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Complete Immunisation</a:t>
                      </a:r>
                    </a:p>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(0-12 Months)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6.5 %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100 %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95 %</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0159">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Institutional deliveries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8 %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60 %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47 %</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9709">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Family Planning( Use of modern methods)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7.9%</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50%</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42%</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0144">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Family Planning( Permanent methods)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32%</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55</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58</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0717">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6.</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RTIs in </a:t>
                      </a:r>
                    </a:p>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Men</a:t>
                      </a:r>
                    </a:p>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Women</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endPar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30</a:t>
                      </a:r>
                    </a:p>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68</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14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10</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30</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14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0</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12</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 name="Rectangle 2"/>
          <p:cNvSpPr/>
          <p:nvPr/>
        </p:nvSpPr>
        <p:spPr>
          <a:xfrm>
            <a:off x="1143000" y="762000"/>
            <a:ext cx="7620000" cy="1138773"/>
          </a:xfrm>
          <a:prstGeom prst="rect">
            <a:avLst/>
          </a:prstGeom>
        </p:spPr>
        <p:txBody>
          <a:bodyPr wrap="square">
            <a:spAutoFit/>
          </a:bodyPr>
          <a:lstStyle/>
          <a:p>
            <a:pPr>
              <a:defRPr/>
            </a:pPr>
            <a:r>
              <a:rPr lang="en-US" b="1" dirty="0" smtClean="0">
                <a:solidFill>
                  <a:srgbClr val="FFCC00"/>
                </a:solidFill>
                <a:latin typeface="Tahoma" pitchFamily="34" charset="0"/>
                <a:cs typeface="Times New Roman" pitchFamily="18" charset="0"/>
              </a:rPr>
              <a:t>Society For Advancement of Village Economy(SAVE)</a:t>
            </a:r>
            <a:endParaRPr lang="en-US" b="1" dirty="0" smtClean="0">
              <a:solidFill>
                <a:srgbClr val="FFCC00"/>
              </a:solidFill>
              <a:latin typeface="Tahoma" pitchFamily="34" charset="0"/>
            </a:endParaRPr>
          </a:p>
          <a:p>
            <a:pPr>
              <a:defRPr/>
            </a:pPr>
            <a:endParaRPr lang="en-US" b="1" u="sng" dirty="0" smtClean="0">
              <a:solidFill>
                <a:schemeClr val="hlink"/>
              </a:solidFill>
              <a:latin typeface="Tahoma" pitchFamily="34" charset="0"/>
              <a:cs typeface="Times New Roman" pitchFamily="18" charset="0"/>
            </a:endParaRPr>
          </a:p>
          <a:p>
            <a:pPr>
              <a:defRPr/>
            </a:pPr>
            <a:r>
              <a:rPr lang="en-US" b="1" u="sng" dirty="0" smtClean="0">
                <a:solidFill>
                  <a:srgbClr val="FFFF99"/>
                </a:solidFill>
                <a:latin typeface="Tahoma" pitchFamily="34" charset="0"/>
                <a:cs typeface="Times New Roman" pitchFamily="18" charset="0"/>
              </a:rPr>
              <a:t>Mother NGO for district   </a:t>
            </a:r>
            <a:r>
              <a:rPr lang="en-US" b="1" u="sng" dirty="0" err="1" smtClean="0">
                <a:solidFill>
                  <a:srgbClr val="FFFF00"/>
                </a:solidFill>
                <a:latin typeface="Tahoma" pitchFamily="34" charset="0"/>
                <a:cs typeface="Times New Roman" pitchFamily="18" charset="0"/>
              </a:rPr>
              <a:t>Kullu</a:t>
            </a:r>
            <a:r>
              <a:rPr lang="en-US" b="1" u="sng" dirty="0" smtClean="0">
                <a:solidFill>
                  <a:srgbClr val="FFFF00"/>
                </a:solidFill>
                <a:latin typeface="Tahoma" pitchFamily="34" charset="0"/>
                <a:cs typeface="Times New Roman" pitchFamily="18" charset="0"/>
              </a:rPr>
              <a:t> </a:t>
            </a:r>
          </a:p>
          <a:p>
            <a:pPr>
              <a:defRPr/>
            </a:pPr>
            <a:r>
              <a:rPr lang="en-US" sz="1400" b="1" dirty="0" smtClean="0">
                <a:latin typeface="Times New Roman" pitchFamily="18" charset="0"/>
                <a:cs typeface="Times New Roman" pitchFamily="18" charset="0"/>
              </a:rPr>
              <a:t> </a:t>
            </a:r>
            <a:endParaRPr lang="en-US" sz="1600" b="1" dirty="0" smtClean="0">
              <a:solidFill>
                <a:srgbClr val="FFFF00"/>
              </a:solidFill>
              <a:latin typeface="Tahoma" pitchFamily="34" charset="0"/>
              <a:ea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6965" name="Group 53"/>
          <p:cNvGraphicFramePr>
            <a:graphicFrameLocks noGrp="1"/>
          </p:cNvGraphicFramePr>
          <p:nvPr>
            <p:ph type="subTitle" idx="1"/>
          </p:nvPr>
        </p:nvGraphicFramePr>
        <p:xfrm>
          <a:off x="211016" y="2514601"/>
          <a:ext cx="8515351" cy="3733800"/>
        </p:xfrm>
        <a:graphic>
          <a:graphicData uri="http://schemas.openxmlformats.org/drawingml/2006/table">
            <a:tbl>
              <a:tblPr/>
              <a:tblGrid>
                <a:gridCol w="844062"/>
                <a:gridCol w="3727938"/>
                <a:gridCol w="1336431"/>
                <a:gridCol w="1336431"/>
                <a:gridCol w="1270489"/>
              </a:tblGrid>
              <a:tr h="76512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400" b="1" i="0" u="none" strike="noStrike" cap="none" normalizeH="0" baseline="0" dirty="0" err="1" smtClean="0">
                          <a:ln>
                            <a:noFill/>
                          </a:ln>
                          <a:solidFill>
                            <a:schemeClr val="folHlink"/>
                          </a:solidFill>
                          <a:effectLst>
                            <a:outerShdw blurRad="38100" dist="38100" dir="2700000" algn="tl">
                              <a:srgbClr val="000000"/>
                            </a:outerShdw>
                          </a:effectLst>
                          <a:latin typeface="Tahoma" pitchFamily="34" charset="0"/>
                          <a:cs typeface="Arial" pitchFamily="34" charset="0"/>
                        </a:rPr>
                        <a:t>S.No</a:t>
                      </a:r>
                      <a:endParaRPr kumimoji="0" lang="en-US" sz="1400" b="1" i="0" u="none" strike="noStrike" cap="none" normalizeH="0" baseline="0" dirty="0" smtClean="0">
                        <a:ln>
                          <a:noFill/>
                        </a:ln>
                        <a:solidFill>
                          <a:schemeClr val="folHlink"/>
                        </a:solidFill>
                        <a:effectLst>
                          <a:outerShdw blurRad="38100" dist="38100" dir="2700000" algn="tl">
                            <a:srgbClr val="000000"/>
                          </a:outerShdw>
                        </a:effectLst>
                        <a:latin typeface="Tahoma" pitchFamily="34" charset="0"/>
                        <a:cs typeface="Arial" pitchFamily="34" charset="0"/>
                      </a:endParaRP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400" b="1" i="0" u="none" strike="noStrike" cap="none" normalizeH="0" baseline="0" dirty="0" smtClean="0">
                          <a:ln>
                            <a:noFill/>
                          </a:ln>
                          <a:solidFill>
                            <a:schemeClr val="folHlink"/>
                          </a:solidFill>
                          <a:effectLst>
                            <a:outerShdw blurRad="38100" dist="38100" dir="2700000" algn="tl">
                              <a:srgbClr val="000000"/>
                            </a:outerShdw>
                          </a:effectLst>
                          <a:latin typeface="Tahoma" pitchFamily="34" charset="0"/>
                          <a:cs typeface="Arial" pitchFamily="34" charset="0"/>
                        </a:rPr>
                        <a:t>Indicator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pitchFamily="34" charset="0"/>
                        </a:rPr>
                        <a:t>Baseline Findings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folHlink"/>
                          </a:solidFill>
                          <a:effectLst/>
                          <a:latin typeface="Tahoma" pitchFamily="34" charset="0"/>
                          <a:cs typeface="Arial" pitchFamily="34" charset="0"/>
                        </a:rPr>
                        <a:t>Objectives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folHlink"/>
                          </a:solidFill>
                          <a:effectLst/>
                          <a:latin typeface="Tahoma" pitchFamily="34" charset="0"/>
                          <a:cs typeface="Arial" pitchFamily="34" charset="0"/>
                        </a:rPr>
                        <a:t>Evaluation</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1400" b="0" i="0" u="none" strike="noStrike" cap="none" normalizeH="0" baseline="0" smtClean="0">
                        <a:ln>
                          <a:noFill/>
                        </a:ln>
                        <a:solidFill>
                          <a:schemeClr val="folHlink"/>
                        </a:solidFill>
                        <a:effectLst/>
                        <a:latin typeface="Tahoma" pitchFamily="34" charset="0"/>
                        <a:cs typeface="Arial" pitchFamily="34" charset="0"/>
                      </a:endParaRP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0954">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Complete Immunisation</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80 %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100 %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98 %</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0954">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Complete ANC</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20 %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100%</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94%</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7199">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Institutional deliveries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24%</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100%</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28%</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242">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Family Planning ( Use of Modern Methods)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27%</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IN" sz="18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endParaRP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31 %</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6328">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RTIS (Prevalence)</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23 %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12%</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 name="Rectangle 2"/>
          <p:cNvSpPr/>
          <p:nvPr/>
        </p:nvSpPr>
        <p:spPr>
          <a:xfrm>
            <a:off x="838200" y="762000"/>
            <a:ext cx="5715000" cy="1354217"/>
          </a:xfrm>
          <a:prstGeom prst="rect">
            <a:avLst/>
          </a:prstGeom>
        </p:spPr>
        <p:txBody>
          <a:bodyPr wrap="square">
            <a:spAutoFit/>
          </a:bodyPr>
          <a:lstStyle/>
          <a:p>
            <a:pPr>
              <a:defRPr/>
            </a:pPr>
            <a:r>
              <a:rPr lang="en-US" b="1" dirty="0" smtClean="0">
                <a:solidFill>
                  <a:srgbClr val="FFC000"/>
                </a:solidFill>
                <a:latin typeface="Tahoma" pitchFamily="34" charset="0"/>
                <a:cs typeface="Times New Roman" pitchFamily="18" charset="0"/>
              </a:rPr>
              <a:t>SHASTRA</a:t>
            </a:r>
            <a:endParaRPr lang="en-US" b="1" dirty="0" smtClean="0">
              <a:solidFill>
                <a:srgbClr val="FFC000"/>
              </a:solidFill>
              <a:latin typeface="Tahoma" pitchFamily="34" charset="0"/>
            </a:endParaRPr>
          </a:p>
          <a:p>
            <a:pPr>
              <a:defRPr/>
            </a:pPr>
            <a:endParaRPr lang="en-US" b="1" u="sng" dirty="0" smtClean="0">
              <a:solidFill>
                <a:schemeClr val="hlink"/>
              </a:solidFill>
              <a:latin typeface="Tahoma" pitchFamily="34" charset="0"/>
              <a:cs typeface="Times New Roman" pitchFamily="18" charset="0"/>
            </a:endParaRPr>
          </a:p>
          <a:p>
            <a:pPr>
              <a:defRPr/>
            </a:pPr>
            <a:r>
              <a:rPr lang="en-US" b="1" u="sng" dirty="0" smtClean="0">
                <a:solidFill>
                  <a:srgbClr val="FFFF99"/>
                </a:solidFill>
                <a:latin typeface="Tahoma" pitchFamily="34" charset="0"/>
                <a:cs typeface="Times New Roman" pitchFamily="18" charset="0"/>
              </a:rPr>
              <a:t>Mother NGO for district   </a:t>
            </a:r>
            <a:r>
              <a:rPr lang="en-US" b="1" u="sng" dirty="0" err="1" smtClean="0">
                <a:solidFill>
                  <a:srgbClr val="FFFF00"/>
                </a:solidFill>
                <a:latin typeface="Tahoma" pitchFamily="34" charset="0"/>
                <a:cs typeface="Times New Roman" pitchFamily="18" charset="0"/>
              </a:rPr>
              <a:t>Lahaul</a:t>
            </a:r>
            <a:r>
              <a:rPr lang="en-US" b="1" u="sng" dirty="0" smtClean="0">
                <a:solidFill>
                  <a:srgbClr val="FFFF00"/>
                </a:solidFill>
                <a:latin typeface="Tahoma" pitchFamily="34" charset="0"/>
                <a:cs typeface="Times New Roman" pitchFamily="18" charset="0"/>
              </a:rPr>
              <a:t> &amp;</a:t>
            </a:r>
            <a:r>
              <a:rPr lang="en-US" b="1" u="sng" dirty="0" err="1" smtClean="0">
                <a:solidFill>
                  <a:srgbClr val="FFFF00"/>
                </a:solidFill>
                <a:latin typeface="Tahoma" pitchFamily="34" charset="0"/>
                <a:cs typeface="Times New Roman" pitchFamily="18" charset="0"/>
              </a:rPr>
              <a:t>Spiti</a:t>
            </a:r>
            <a:endParaRPr lang="en-US" b="1" u="sng" dirty="0" smtClean="0">
              <a:solidFill>
                <a:srgbClr val="FFFF00"/>
              </a:solidFill>
              <a:latin typeface="Tahoma" pitchFamily="34" charset="0"/>
              <a:cs typeface="Times New Roman" pitchFamily="18" charset="0"/>
            </a:endParaRPr>
          </a:p>
          <a:p>
            <a:pPr>
              <a:defRPr/>
            </a:pPr>
            <a:r>
              <a:rPr lang="en-US" sz="1400" b="1" dirty="0" smtClean="0">
                <a:latin typeface="Times New Roman" pitchFamily="18" charset="0"/>
                <a:cs typeface="Times New Roman" pitchFamily="18" charset="0"/>
              </a:rPr>
              <a:t> </a:t>
            </a:r>
          </a:p>
          <a:p>
            <a:pPr>
              <a:defRPr/>
            </a:pPr>
            <a:endParaRPr lang="en-US" sz="1400" b="1" dirty="0" smtClean="0">
              <a:solidFill>
                <a:schemeClr val="hlink"/>
              </a:solidFill>
              <a:latin typeface="Times New Roman" pitchFamily="18" charset="0"/>
              <a:ea typeface="Tahoma"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5551" name="Group 79"/>
          <p:cNvGraphicFramePr>
            <a:graphicFrameLocks noGrp="1"/>
          </p:cNvGraphicFramePr>
          <p:nvPr>
            <p:ph type="subTitle" idx="1"/>
          </p:nvPr>
        </p:nvGraphicFramePr>
        <p:xfrm>
          <a:off x="152400" y="2819400"/>
          <a:ext cx="8792308" cy="3771583"/>
        </p:xfrm>
        <a:graphic>
          <a:graphicData uri="http://schemas.openxmlformats.org/drawingml/2006/table">
            <a:tbl>
              <a:tblPr/>
              <a:tblGrid>
                <a:gridCol w="823546"/>
                <a:gridCol w="3889131"/>
                <a:gridCol w="1286608"/>
                <a:gridCol w="1189892"/>
                <a:gridCol w="1603131"/>
              </a:tblGrid>
              <a:tr h="842963">
                <a:tc>
                  <a:txBody>
                    <a:bodyPr/>
                    <a:lstStyle/>
                    <a:p>
                      <a:pPr marL="0" marR="0" lvl="0" indent="0" algn="l" defTabSz="914400" rtl="0" eaLnBrk="1" fontAlgn="base" latinLnBrk="0" hangingPunct="1">
                        <a:lnSpc>
                          <a:spcPct val="11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err="1" smtClean="0">
                          <a:ln>
                            <a:noFill/>
                          </a:ln>
                          <a:solidFill>
                            <a:schemeClr val="folHlink"/>
                          </a:solidFill>
                          <a:effectLst/>
                          <a:latin typeface="Tahoma" pitchFamily="34" charset="0"/>
                          <a:cs typeface="Arial" pitchFamily="34" charset="0"/>
                        </a:rPr>
                        <a:t>S.No</a:t>
                      </a:r>
                      <a:endParaRPr kumimoji="0" lang="en-US" sz="2000" b="0" i="0" u="none" strike="noStrike" cap="none" normalizeH="0" baseline="0" dirty="0" smtClean="0">
                        <a:ln>
                          <a:noFill/>
                        </a:ln>
                        <a:solidFill>
                          <a:schemeClr val="folHlink"/>
                        </a:solidFill>
                        <a:effectLst/>
                        <a:latin typeface="Tahoma" pitchFamily="34" charset="0"/>
                        <a:cs typeface="Arial" pitchFamily="34" charset="0"/>
                      </a:endParaRP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folHlink"/>
                          </a:solidFill>
                          <a:effectLst/>
                          <a:latin typeface="Tahoma" pitchFamily="34" charset="0"/>
                          <a:cs typeface="Arial" pitchFamily="34" charset="0"/>
                        </a:rPr>
                        <a:t>Component</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pitchFamily="34" charset="0"/>
                        </a:rPr>
                        <a:t>Baseline Findings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latin typeface="Tahoma" pitchFamily="34" charset="0"/>
                          <a:cs typeface="Arial" pitchFamily="34" charset="0"/>
                        </a:rPr>
                        <a:t>Targets</a:t>
                      </a:r>
                    </a:p>
                    <a:p>
                      <a:pPr marL="0" marR="0" lvl="0" indent="0" algn="l" defTabSz="914400" rtl="0" eaLnBrk="1" fontAlgn="base" latinLnBrk="0" hangingPunct="1">
                        <a:lnSpc>
                          <a:spcPct val="11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latin typeface="Tahoma" pitchFamily="34" charset="0"/>
                          <a:cs typeface="Arial" pitchFamily="34" charset="0"/>
                        </a:rPr>
                        <a:t>(06-08)</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latin typeface="Tahoma" pitchFamily="34" charset="0"/>
                          <a:cs typeface="Arial" pitchFamily="34" charset="0"/>
                        </a:rPr>
                        <a:t>Evaluation</a:t>
                      </a:r>
                    </a:p>
                    <a:p>
                      <a:pPr marL="0" marR="0" lvl="0" indent="0" algn="l" defTabSz="914400" rtl="0" eaLnBrk="1" fontAlgn="base" latinLnBrk="0" hangingPunct="1">
                        <a:lnSpc>
                          <a:spcPct val="11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latin typeface="Tahoma" pitchFamily="34" charset="0"/>
                          <a:cs typeface="Arial" pitchFamily="34" charset="0"/>
                        </a:rPr>
                        <a:t>Findings</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3575">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Times New Roman" pitchFamily="18" charset="0"/>
                        </a:rPr>
                        <a:t>To increase complete Antenatal checkups</a:t>
                      </a: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10%</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25%</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98%</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6600">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Times New Roman" pitchFamily="18" charset="0"/>
                        </a:rPr>
                        <a:t>Increase Institutional Deliveries</a:t>
                      </a: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31%</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50%</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48%</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9263">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To increase immunisation</a:t>
                      </a: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82%</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97%</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93.79%</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0900">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To decrease unskilled Birth attendant Deliveries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69%</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50%</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9%</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Rectangle 4"/>
          <p:cNvSpPr/>
          <p:nvPr/>
        </p:nvSpPr>
        <p:spPr>
          <a:xfrm>
            <a:off x="152400" y="1371600"/>
            <a:ext cx="8458200" cy="923330"/>
          </a:xfrm>
          <a:prstGeom prst="rect">
            <a:avLst/>
          </a:prstGeom>
        </p:spPr>
        <p:txBody>
          <a:bodyPr wrap="square">
            <a:spAutoFit/>
          </a:bodyPr>
          <a:lstStyle/>
          <a:p>
            <a:pPr>
              <a:defRPr/>
            </a:pPr>
            <a:r>
              <a:rPr lang="en-US" dirty="0" smtClean="0">
                <a:solidFill>
                  <a:srgbClr val="FFC000"/>
                </a:solidFill>
                <a:latin typeface="Tahoma" pitchFamily="34" charset="0"/>
                <a:cs typeface="Times New Roman" pitchFamily="18" charset="0"/>
              </a:rPr>
              <a:t>MOTHER NGO HIMACHAL PRSEH VOLUNTARY HEALTH ASSOCIATION (HPVHA</a:t>
            </a:r>
            <a:r>
              <a:rPr lang="en-US" dirty="0" smtClean="0">
                <a:solidFill>
                  <a:srgbClr val="FFC000"/>
                </a:solidFill>
                <a:latin typeface="Tahoma" pitchFamily="34" charset="0"/>
              </a:rPr>
              <a:t> )</a:t>
            </a:r>
          </a:p>
          <a:p>
            <a:pPr>
              <a:defRPr/>
            </a:pPr>
            <a:endParaRPr lang="en-US" b="1" u="sng" dirty="0" smtClean="0">
              <a:solidFill>
                <a:srgbClr val="FFFF00"/>
              </a:solidFill>
              <a:latin typeface="Tahoma" pitchFamily="34" charset="0"/>
              <a:cs typeface="Times New Roman" pitchFamily="18" charset="0"/>
            </a:endParaRPr>
          </a:p>
          <a:p>
            <a:pPr>
              <a:defRPr/>
            </a:pPr>
            <a:r>
              <a:rPr lang="en-US" b="1" u="sng" dirty="0" smtClean="0">
                <a:solidFill>
                  <a:srgbClr val="FFFF00"/>
                </a:solidFill>
                <a:latin typeface="Tahoma" pitchFamily="34" charset="0"/>
                <a:cs typeface="Times New Roman" pitchFamily="18" charset="0"/>
              </a:rPr>
              <a:t>MNGO FOR MANDI </a:t>
            </a:r>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4035" name="Group 131"/>
          <p:cNvGraphicFramePr>
            <a:graphicFrameLocks noGrp="1"/>
          </p:cNvGraphicFramePr>
          <p:nvPr>
            <p:ph type="subTitle" idx="1"/>
          </p:nvPr>
        </p:nvGraphicFramePr>
        <p:xfrm>
          <a:off x="304800" y="2668778"/>
          <a:ext cx="8510954" cy="3808222"/>
        </p:xfrm>
        <a:graphic>
          <a:graphicData uri="http://schemas.openxmlformats.org/drawingml/2006/table">
            <a:tbl>
              <a:tblPr/>
              <a:tblGrid>
                <a:gridCol w="798635"/>
                <a:gridCol w="3525715"/>
                <a:gridCol w="1373065"/>
                <a:gridCol w="1235320"/>
                <a:gridCol w="1578219"/>
              </a:tblGrid>
              <a:tr h="838199">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1" i="0" u="none" strike="noStrike" cap="none" normalizeH="0" baseline="0" dirty="0" err="1" smtClean="0">
                          <a:ln>
                            <a:noFill/>
                          </a:ln>
                          <a:solidFill>
                            <a:schemeClr val="folHlink"/>
                          </a:solidFill>
                          <a:effectLst>
                            <a:outerShdw blurRad="38100" dist="38100" dir="2700000" algn="tl">
                              <a:srgbClr val="000000"/>
                            </a:outerShdw>
                          </a:effectLst>
                          <a:latin typeface="Tahoma" pitchFamily="34" charset="0"/>
                          <a:cs typeface="Arial" pitchFamily="34" charset="0"/>
                        </a:rPr>
                        <a:t>S.No</a:t>
                      </a:r>
                      <a:endParaRPr kumimoji="0" lang="en-US" sz="2000" b="1" i="0" u="none" strike="noStrike" cap="none" normalizeH="0" baseline="0" dirty="0" smtClean="0">
                        <a:ln>
                          <a:noFill/>
                        </a:ln>
                        <a:solidFill>
                          <a:schemeClr val="folHlink"/>
                        </a:solidFill>
                        <a:effectLst>
                          <a:outerShdw blurRad="38100" dist="38100" dir="2700000" algn="tl">
                            <a:srgbClr val="000000"/>
                          </a:outerShdw>
                        </a:effectLst>
                        <a:latin typeface="Tahoma" pitchFamily="34" charset="0"/>
                        <a:cs typeface="Arial" pitchFamily="34" charset="0"/>
                      </a:endParaRP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1" i="0" u="none" strike="noStrike" cap="none" normalizeH="0" baseline="0" dirty="0" smtClean="0">
                          <a:ln>
                            <a:noFill/>
                          </a:ln>
                          <a:solidFill>
                            <a:schemeClr val="folHlink"/>
                          </a:solidFill>
                          <a:effectLst>
                            <a:outerShdw blurRad="38100" dist="38100" dir="2700000" algn="tl">
                              <a:srgbClr val="000000"/>
                            </a:outerShdw>
                          </a:effectLst>
                          <a:latin typeface="Tahoma" pitchFamily="34" charset="0"/>
                          <a:cs typeface="Arial" pitchFamily="34" charset="0"/>
                        </a:rPr>
                        <a:t>Component</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pitchFamily="34" charset="0"/>
                        </a:rPr>
                        <a:t>Baseline Findings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latin typeface="Tahoma" pitchFamily="34" charset="0"/>
                          <a:cs typeface="Arial" pitchFamily="34" charset="0"/>
                        </a:rPr>
                        <a:t>Targets</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latin typeface="Tahoma" pitchFamily="34" charset="0"/>
                          <a:cs typeface="Arial" pitchFamily="34" charset="0"/>
                        </a:rPr>
                        <a:t>(06-08)</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latin typeface="Tahoma" pitchFamily="34" charset="0"/>
                          <a:cs typeface="Arial" pitchFamily="34" charset="0"/>
                        </a:rPr>
                        <a:t>Evaluation</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latin typeface="Tahoma" pitchFamily="34" charset="0"/>
                          <a:cs typeface="Arial" pitchFamily="34" charset="0"/>
                        </a:rPr>
                        <a:t>Findings</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8163">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To increase Complete ANC</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37%</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80%</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85%</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8163">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Times New Roman" pitchFamily="18" charset="0"/>
                        </a:rPr>
                        <a:t>To increase Postnatal Care</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10%</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40%</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54%</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(within two hrs)</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90588">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Increase Immunisation(0-12 Months)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60%</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100%</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83.85%</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9000">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Increase Institutional deliveries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20%</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66 %</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Rectangle 3"/>
          <p:cNvSpPr/>
          <p:nvPr/>
        </p:nvSpPr>
        <p:spPr>
          <a:xfrm>
            <a:off x="1219200" y="916178"/>
            <a:ext cx="3126177" cy="369332"/>
          </a:xfrm>
          <a:prstGeom prst="rect">
            <a:avLst/>
          </a:prstGeom>
        </p:spPr>
        <p:txBody>
          <a:bodyPr wrap="none">
            <a:spAutoFit/>
          </a:bodyPr>
          <a:lstStyle/>
          <a:p>
            <a:r>
              <a:rPr lang="en-US" b="1" dirty="0" smtClean="0">
                <a:solidFill>
                  <a:schemeClr val="folHlink"/>
                </a:solidFill>
                <a:latin typeface="Tahoma" pitchFamily="34" charset="0"/>
              </a:rPr>
              <a:t>MNGO SNS FOUNDATION</a:t>
            </a:r>
            <a:endParaRPr lang="en-US" dirty="0"/>
          </a:p>
        </p:txBody>
      </p:sp>
      <p:sp>
        <p:nvSpPr>
          <p:cNvPr id="5" name="Rectangle 4"/>
          <p:cNvSpPr/>
          <p:nvPr/>
        </p:nvSpPr>
        <p:spPr>
          <a:xfrm>
            <a:off x="990600" y="1601978"/>
            <a:ext cx="4572000" cy="978729"/>
          </a:xfrm>
          <a:prstGeom prst="rect">
            <a:avLst/>
          </a:prstGeom>
        </p:spPr>
        <p:txBody>
          <a:bodyPr>
            <a:spAutoFit/>
          </a:bodyPr>
          <a:lstStyle/>
          <a:p>
            <a:pPr>
              <a:defRPr/>
            </a:pPr>
            <a:r>
              <a:rPr lang="en-US" dirty="0" smtClean="0">
                <a:solidFill>
                  <a:schemeClr val="hlink"/>
                </a:solidFill>
                <a:latin typeface="Tahoma" pitchFamily="34" charset="0"/>
                <a:cs typeface="Times New Roman" pitchFamily="18" charset="0"/>
              </a:rPr>
              <a:t>Mother NGO for district </a:t>
            </a:r>
            <a:r>
              <a:rPr lang="en-US" dirty="0" err="1" smtClean="0">
                <a:solidFill>
                  <a:schemeClr val="hlink"/>
                </a:solidFill>
                <a:latin typeface="Tahoma" pitchFamily="34" charset="0"/>
                <a:cs typeface="Times New Roman" pitchFamily="18" charset="0"/>
              </a:rPr>
              <a:t>Shimla</a:t>
            </a:r>
            <a:r>
              <a:rPr lang="en-US" dirty="0" smtClean="0">
                <a:solidFill>
                  <a:schemeClr val="hlink"/>
                </a:solidFill>
                <a:latin typeface="Tahoma" pitchFamily="34" charset="0"/>
                <a:cs typeface="Times New Roman" pitchFamily="18" charset="0"/>
              </a:rPr>
              <a:t>  and </a:t>
            </a:r>
            <a:r>
              <a:rPr lang="en-US" dirty="0" err="1" smtClean="0">
                <a:solidFill>
                  <a:schemeClr val="hlink"/>
                </a:solidFill>
                <a:latin typeface="Tahoma" pitchFamily="34" charset="0"/>
                <a:cs typeface="Times New Roman" pitchFamily="18" charset="0"/>
              </a:rPr>
              <a:t>Solan</a:t>
            </a:r>
            <a:endParaRPr lang="en-US" dirty="0" smtClean="0">
              <a:solidFill>
                <a:schemeClr val="hlink"/>
              </a:solidFill>
              <a:latin typeface="Tahoma" pitchFamily="34" charset="0"/>
            </a:endParaRPr>
          </a:p>
          <a:p>
            <a:pPr>
              <a:lnSpc>
                <a:spcPct val="110000"/>
              </a:lnSpc>
              <a:defRPr/>
            </a:pPr>
            <a:endParaRPr lang="en-US" b="1" u="sng" dirty="0" smtClean="0">
              <a:solidFill>
                <a:srgbClr val="FFFF00"/>
              </a:solidFill>
              <a:latin typeface="Tahoma" pitchFamily="34" charset="0"/>
              <a:cs typeface="Times New Roman" pitchFamily="18" charset="0"/>
            </a:endParaRPr>
          </a:p>
          <a:p>
            <a:pPr>
              <a:lnSpc>
                <a:spcPct val="110000"/>
              </a:lnSpc>
              <a:defRPr/>
            </a:pPr>
            <a:r>
              <a:rPr lang="en-US" b="1" u="sng" dirty="0" smtClean="0">
                <a:solidFill>
                  <a:srgbClr val="FFFF00"/>
                </a:solidFill>
                <a:latin typeface="Tahoma" pitchFamily="34" charset="0"/>
                <a:cs typeface="Times New Roman" pitchFamily="18" charset="0"/>
              </a:rPr>
              <a:t>SHIMLA </a:t>
            </a:r>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9018" name="Group 58"/>
          <p:cNvGraphicFramePr>
            <a:graphicFrameLocks noGrp="1"/>
          </p:cNvGraphicFramePr>
          <p:nvPr>
            <p:ph type="subTitle" idx="1"/>
          </p:nvPr>
        </p:nvGraphicFramePr>
        <p:xfrm>
          <a:off x="211015" y="2286000"/>
          <a:ext cx="8651631" cy="4186520"/>
        </p:xfrm>
        <a:graphic>
          <a:graphicData uri="http://schemas.openxmlformats.org/drawingml/2006/table">
            <a:tbl>
              <a:tblPr/>
              <a:tblGrid>
                <a:gridCol w="715011"/>
                <a:gridCol w="3680816"/>
                <a:gridCol w="1395761"/>
                <a:gridCol w="1312597"/>
                <a:gridCol w="1547446"/>
              </a:tblGrid>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1" i="0" u="none" strike="noStrike" cap="none" normalizeH="0" baseline="0" dirty="0" err="1" smtClean="0">
                          <a:ln>
                            <a:noFill/>
                          </a:ln>
                          <a:solidFill>
                            <a:schemeClr val="folHlink"/>
                          </a:solidFill>
                          <a:effectLst>
                            <a:outerShdw blurRad="38100" dist="38100" dir="2700000" algn="tl">
                              <a:srgbClr val="000000"/>
                            </a:outerShdw>
                          </a:effectLst>
                          <a:latin typeface="Tahoma" pitchFamily="34" charset="0"/>
                          <a:cs typeface="Arial" pitchFamily="34" charset="0"/>
                        </a:rPr>
                        <a:t>S.No</a:t>
                      </a:r>
                      <a:endParaRPr kumimoji="0" lang="en-US" sz="1800" b="1" i="0" u="none" strike="noStrike" cap="none" normalizeH="0" baseline="0" dirty="0" smtClean="0">
                        <a:ln>
                          <a:noFill/>
                        </a:ln>
                        <a:solidFill>
                          <a:schemeClr val="folHlink"/>
                        </a:solidFill>
                        <a:effectLst>
                          <a:outerShdw blurRad="38100" dist="38100" dir="2700000" algn="tl">
                            <a:srgbClr val="000000"/>
                          </a:outerShdw>
                        </a:effectLst>
                        <a:latin typeface="Tahoma" pitchFamily="34" charset="0"/>
                        <a:cs typeface="Arial" pitchFamily="34" charset="0"/>
                      </a:endParaRP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1" i="0" u="none" strike="noStrike" cap="none" normalizeH="0" baseline="0" dirty="0" smtClean="0">
                          <a:ln>
                            <a:noFill/>
                          </a:ln>
                          <a:solidFill>
                            <a:schemeClr val="folHlink"/>
                          </a:solidFill>
                          <a:effectLst>
                            <a:outerShdw blurRad="38100" dist="38100" dir="2700000" algn="tl">
                              <a:srgbClr val="000000"/>
                            </a:outerShdw>
                          </a:effectLst>
                          <a:latin typeface="Tahoma" pitchFamily="34" charset="0"/>
                          <a:cs typeface="Arial" pitchFamily="34" charset="0"/>
                        </a:rPr>
                        <a:t>Indicator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pitchFamily="34" charset="0"/>
                        </a:rPr>
                        <a:t>Baseline Findings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smtClean="0">
                          <a:ln>
                            <a:noFill/>
                          </a:ln>
                          <a:solidFill>
                            <a:schemeClr val="folHlink"/>
                          </a:solidFill>
                          <a:effectLst/>
                          <a:latin typeface="Tahoma" pitchFamily="34" charset="0"/>
                          <a:cs typeface="Arial" pitchFamily="34" charset="0"/>
                        </a:rPr>
                        <a:t>Objectives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latin typeface="Tahoma" pitchFamily="34" charset="0"/>
                          <a:cs typeface="Arial" pitchFamily="34" charset="0"/>
                        </a:rPr>
                        <a:t>Evaluation</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latin typeface="Tahoma" pitchFamily="34" charset="0"/>
                          <a:cs typeface="Arial" pitchFamily="34" charset="0"/>
                        </a:rPr>
                        <a:t>Findings</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867">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Complete ANC</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8.71 %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100 %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90 %</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62442">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Complete Immunisation(0-12 Months)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61.05 %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100 %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99 %</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7582">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Institutional deliveries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13.06 %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50 %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39 %</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7047">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Family Planning( Use of modern methods)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endParaRPr kumimoji="0" lang="en-IN"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endParaRP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IN"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endParaRP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46 %</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7582">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RTIS  ( Prevalence)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43.94 %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25.5%</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14 %</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 name="Rectangle 2"/>
          <p:cNvSpPr/>
          <p:nvPr/>
        </p:nvSpPr>
        <p:spPr>
          <a:xfrm>
            <a:off x="685800" y="685800"/>
            <a:ext cx="8077200" cy="923330"/>
          </a:xfrm>
          <a:prstGeom prst="rect">
            <a:avLst/>
          </a:prstGeom>
        </p:spPr>
        <p:txBody>
          <a:bodyPr wrap="square">
            <a:spAutoFit/>
          </a:bodyPr>
          <a:lstStyle/>
          <a:p>
            <a:pPr>
              <a:defRPr/>
            </a:pPr>
            <a:r>
              <a:rPr lang="en-US" b="1" dirty="0" smtClean="0">
                <a:solidFill>
                  <a:srgbClr val="FFC000"/>
                </a:solidFill>
                <a:latin typeface="Tahoma" pitchFamily="34" charset="0"/>
                <a:cs typeface="Times New Roman" pitchFamily="18" charset="0"/>
              </a:rPr>
              <a:t>Social Action for Rural Development in Hilly area(SARDHA)</a:t>
            </a:r>
            <a:endParaRPr lang="en-US" b="1" dirty="0" smtClean="0">
              <a:solidFill>
                <a:srgbClr val="FFC000"/>
              </a:solidFill>
              <a:latin typeface="Tahoma" pitchFamily="34" charset="0"/>
            </a:endParaRPr>
          </a:p>
          <a:p>
            <a:pPr>
              <a:defRPr/>
            </a:pPr>
            <a:endParaRPr lang="en-US" b="1" u="sng" dirty="0" smtClean="0">
              <a:solidFill>
                <a:srgbClr val="FFFF99"/>
              </a:solidFill>
              <a:latin typeface="Tahoma" pitchFamily="34" charset="0"/>
              <a:cs typeface="Times New Roman" pitchFamily="18" charset="0"/>
            </a:endParaRPr>
          </a:p>
          <a:p>
            <a:pPr>
              <a:defRPr/>
            </a:pPr>
            <a:r>
              <a:rPr lang="en-US" b="1" u="sng" dirty="0" smtClean="0">
                <a:solidFill>
                  <a:srgbClr val="FFFF99"/>
                </a:solidFill>
                <a:latin typeface="Tahoma" pitchFamily="34" charset="0"/>
                <a:cs typeface="Times New Roman" pitchFamily="18" charset="0"/>
              </a:rPr>
              <a:t>Mother NGO for district </a:t>
            </a:r>
            <a:r>
              <a:rPr lang="en-US" b="1" u="sng" dirty="0" err="1" smtClean="0">
                <a:solidFill>
                  <a:srgbClr val="FFFF00"/>
                </a:solidFill>
                <a:latin typeface="Tahoma" pitchFamily="34" charset="0"/>
                <a:cs typeface="Times New Roman" pitchFamily="18" charset="0"/>
              </a:rPr>
              <a:t>Sirmaur</a:t>
            </a:r>
            <a:r>
              <a:rPr lang="en-US" b="1" u="sng" dirty="0" smtClean="0">
                <a:solidFill>
                  <a:srgbClr val="FFFF00"/>
                </a:solidFill>
                <a:latin typeface="Tahoma" pitchFamily="34" charset="0"/>
                <a:cs typeface="Times New Roman" pitchFamily="18" charset="0"/>
              </a:rPr>
              <a:t> .</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1145" name="Group 73"/>
          <p:cNvGraphicFramePr>
            <a:graphicFrameLocks noGrp="1"/>
          </p:cNvGraphicFramePr>
          <p:nvPr>
            <p:ph type="subTitle" idx="1"/>
          </p:nvPr>
        </p:nvGraphicFramePr>
        <p:xfrm>
          <a:off x="228600" y="2819400"/>
          <a:ext cx="8721970" cy="3742944"/>
        </p:xfrm>
        <a:graphic>
          <a:graphicData uri="http://schemas.openxmlformats.org/drawingml/2006/table">
            <a:tbl>
              <a:tblPr/>
              <a:tblGrid>
                <a:gridCol w="825012"/>
                <a:gridCol w="3676650"/>
                <a:gridCol w="1406769"/>
                <a:gridCol w="1195754"/>
                <a:gridCol w="1617785"/>
              </a:tblGrid>
              <a:tr h="798513">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err="1" smtClean="0">
                          <a:ln>
                            <a:noFill/>
                          </a:ln>
                          <a:solidFill>
                            <a:schemeClr val="folHlink"/>
                          </a:solidFill>
                          <a:effectLst/>
                          <a:latin typeface="Tahoma" pitchFamily="34" charset="0"/>
                          <a:cs typeface="Arial" pitchFamily="34" charset="0"/>
                        </a:rPr>
                        <a:t>S.No</a:t>
                      </a:r>
                      <a:endParaRPr kumimoji="0" lang="en-US" sz="2000" b="0" i="0" u="none" strike="noStrike" cap="none" normalizeH="0" baseline="0" dirty="0" smtClean="0">
                        <a:ln>
                          <a:noFill/>
                        </a:ln>
                        <a:solidFill>
                          <a:schemeClr val="folHlink"/>
                        </a:solidFill>
                        <a:effectLst/>
                        <a:latin typeface="Tahoma" pitchFamily="34" charset="0"/>
                        <a:cs typeface="Arial" pitchFamily="34" charset="0"/>
                      </a:endParaRP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latin typeface="Tahoma" pitchFamily="34" charset="0"/>
                          <a:cs typeface="Arial" pitchFamily="34" charset="0"/>
                        </a:rPr>
                        <a:t>Component</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pitchFamily="34" charset="0"/>
                        </a:rPr>
                        <a:t>Baseline Findings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latin typeface="Tahoma" pitchFamily="34" charset="0"/>
                          <a:cs typeface="Arial" pitchFamily="34" charset="0"/>
                        </a:rPr>
                        <a:t>Targets</a:t>
                      </a:r>
                    </a:p>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latin typeface="Tahoma" pitchFamily="34" charset="0"/>
                          <a:cs typeface="Arial" pitchFamily="34" charset="0"/>
                        </a:rPr>
                        <a:t>(06-08)</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latin typeface="Tahoma" pitchFamily="34" charset="0"/>
                          <a:cs typeface="Arial" pitchFamily="34" charset="0"/>
                        </a:rPr>
                        <a:t>Evaluation</a:t>
                      </a:r>
                    </a:p>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latin typeface="Tahoma" pitchFamily="34" charset="0"/>
                          <a:cs typeface="Arial" pitchFamily="34" charset="0"/>
                        </a:rPr>
                        <a:t>Findings</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5450">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To increase Complete ANC</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27%</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95%</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88%</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5450">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To increase Postnatal Care</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30%</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60%</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60%</a:t>
                      </a:r>
                    </a:p>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14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(within two hrs)</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7713">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Increase Immunisation(0-12 Months)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81%</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100%</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93.5%</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0725">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Increase Institutional Deliveries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22.75 %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60%</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21%*</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Rectangle 3"/>
          <p:cNvSpPr/>
          <p:nvPr/>
        </p:nvSpPr>
        <p:spPr>
          <a:xfrm>
            <a:off x="1066800" y="1295400"/>
            <a:ext cx="3395481" cy="923330"/>
          </a:xfrm>
          <a:prstGeom prst="rect">
            <a:avLst/>
          </a:prstGeom>
        </p:spPr>
        <p:txBody>
          <a:bodyPr wrap="none">
            <a:spAutoFit/>
          </a:bodyPr>
          <a:lstStyle/>
          <a:p>
            <a:r>
              <a:rPr lang="en-US" b="1" dirty="0" smtClean="0">
                <a:solidFill>
                  <a:srgbClr val="FFFF00"/>
                </a:solidFill>
                <a:latin typeface="Tahoma" pitchFamily="34" charset="0"/>
                <a:cs typeface="Times New Roman" pitchFamily="18" charset="0"/>
              </a:rPr>
              <a:t>SOLAN      </a:t>
            </a:r>
          </a:p>
          <a:p>
            <a:endParaRPr lang="en-US" b="1" dirty="0" smtClean="0">
              <a:solidFill>
                <a:srgbClr val="FFFF00"/>
              </a:solidFill>
              <a:latin typeface="Tahoma" pitchFamily="34" charset="0"/>
              <a:cs typeface="Times New Roman" pitchFamily="18" charset="0"/>
            </a:endParaRPr>
          </a:p>
          <a:p>
            <a:r>
              <a:rPr lang="en-US" b="1" dirty="0" smtClean="0">
                <a:solidFill>
                  <a:srgbClr val="FFFF00"/>
                </a:solidFill>
                <a:latin typeface="Tahoma" pitchFamily="34" charset="0"/>
                <a:cs typeface="Times New Roman" pitchFamily="18" charset="0"/>
              </a:rPr>
              <a:t>    </a:t>
            </a:r>
            <a:r>
              <a:rPr lang="en-US" b="1" dirty="0" smtClean="0">
                <a:solidFill>
                  <a:schemeClr val="folHlink"/>
                </a:solidFill>
                <a:latin typeface="Tahoma" pitchFamily="34" charset="0"/>
              </a:rPr>
              <a:t>MNGO SNS FOUNDATION</a:t>
            </a:r>
            <a:endParaRPr 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7828" name="Group 1092"/>
          <p:cNvGraphicFramePr>
            <a:graphicFrameLocks noGrp="1"/>
          </p:cNvGraphicFramePr>
          <p:nvPr>
            <p:ph type="subTitle" idx="1"/>
          </p:nvPr>
        </p:nvGraphicFramePr>
        <p:xfrm>
          <a:off x="140677" y="1981199"/>
          <a:ext cx="8862645" cy="4229604"/>
        </p:xfrm>
        <a:graphic>
          <a:graphicData uri="http://schemas.openxmlformats.org/drawingml/2006/table">
            <a:tbl>
              <a:tblPr/>
              <a:tblGrid>
                <a:gridCol w="833804"/>
                <a:gridCol w="3808534"/>
                <a:gridCol w="1431681"/>
                <a:gridCol w="1241180"/>
                <a:gridCol w="1547446"/>
              </a:tblGrid>
              <a:tr h="641035">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err="1" smtClean="0">
                          <a:ln>
                            <a:noFill/>
                          </a:ln>
                          <a:solidFill>
                            <a:schemeClr val="folHlink"/>
                          </a:solidFill>
                          <a:effectLst/>
                          <a:latin typeface="Tahoma" pitchFamily="34" charset="0"/>
                          <a:cs typeface="Arial" pitchFamily="34" charset="0"/>
                        </a:rPr>
                        <a:t>S.No</a:t>
                      </a:r>
                      <a:endParaRPr kumimoji="0" lang="en-US" sz="2000" b="0" i="0" u="none" strike="noStrike" cap="none" normalizeH="0" baseline="0" dirty="0" smtClean="0">
                        <a:ln>
                          <a:noFill/>
                        </a:ln>
                        <a:solidFill>
                          <a:schemeClr val="folHlink"/>
                        </a:solidFill>
                        <a:effectLst/>
                        <a:latin typeface="Tahoma" pitchFamily="34" charset="0"/>
                        <a:cs typeface="Arial" pitchFamily="34" charset="0"/>
                      </a:endParaRP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folHlink"/>
                          </a:solidFill>
                          <a:effectLst/>
                          <a:latin typeface="Tahoma" pitchFamily="34" charset="0"/>
                          <a:cs typeface="Arial" pitchFamily="34" charset="0"/>
                        </a:rPr>
                        <a:t>Component</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pitchFamily="34" charset="0"/>
                        </a:rPr>
                        <a:t>Baseline Findings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latin typeface="Tahoma" pitchFamily="34" charset="0"/>
                          <a:cs typeface="Arial" pitchFamily="34" charset="0"/>
                        </a:rPr>
                        <a:t>Targets</a:t>
                      </a:r>
                    </a:p>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latin typeface="Tahoma" pitchFamily="34" charset="0"/>
                          <a:cs typeface="Arial" pitchFamily="34" charset="0"/>
                        </a:rPr>
                        <a:t>(06-08)</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latin typeface="Tahoma" pitchFamily="34" charset="0"/>
                          <a:cs typeface="Arial" pitchFamily="34" charset="0"/>
                        </a:rPr>
                        <a:t>Evaluation</a:t>
                      </a:r>
                    </a:p>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latin typeface="Tahoma" pitchFamily="34" charset="0"/>
                          <a:cs typeface="Arial" pitchFamily="34" charset="0"/>
                        </a:rPr>
                        <a:t>Findings</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4609">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Times New Roman" pitchFamily="18" charset="0"/>
                        </a:rPr>
                        <a:t>To increase Early Registration (&lt; 12 weeks) of Pregnancy</a:t>
                      </a: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38 %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53 %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35.4%</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92756">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To Increase Institutional deliveries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9.8 %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16%</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74%</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69199">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Times New Roman" pitchFamily="18" charset="0"/>
                        </a:rPr>
                        <a:t>To increase full </a:t>
                      </a:r>
                      <a:r>
                        <a:rPr kumimoji="0" lang="en-US" sz="2000" b="0" i="0" u="none" strike="noStrike" cap="none" normalizeH="0" baseline="0" dirty="0" err="1" smtClean="0">
                          <a:ln>
                            <a:noFill/>
                          </a:ln>
                          <a:solidFill>
                            <a:schemeClr val="hlink"/>
                          </a:solidFill>
                          <a:effectLst>
                            <a:outerShdw blurRad="38100" dist="38100" dir="2700000" algn="tl">
                              <a:srgbClr val="000000"/>
                            </a:outerShdw>
                          </a:effectLst>
                          <a:latin typeface="Tahoma" pitchFamily="34" charset="0"/>
                          <a:cs typeface="Times New Roman" pitchFamily="18" charset="0"/>
                        </a:rPr>
                        <a:t>immunisation</a:t>
                      </a:r>
                      <a:endPar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Times New Roman" pitchFamily="18" charset="0"/>
                      </a:endParaRPr>
                    </a:p>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Times New Roman" pitchFamily="18" charset="0"/>
                        </a:rPr>
                        <a:t>( 0-12 months old</a:t>
                      </a:r>
                      <a:r>
                        <a:rPr kumimoji="0" lang="en-US" sz="2000" b="1"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Times New Roman" pitchFamily="18" charset="0"/>
                        </a:rPr>
                        <a:t>)</a:t>
                      </a: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NA</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100%</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85.97</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3343">
                <a:tc>
                  <a:txBody>
                    <a:bodyPr/>
                    <a:lstStyle/>
                    <a:p>
                      <a:pPr marL="0" marR="0" lvl="0" indent="0" algn="l" defTabSz="914400" rtl="0" eaLnBrk="1" fontAlgn="base" latinLnBrk="0" hangingPunct="1">
                        <a:lnSpc>
                          <a:spcPct val="11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To increase complete Antenatal Checkups</a:t>
                      </a: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22%</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44%</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97%</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Rectangle 3"/>
          <p:cNvSpPr/>
          <p:nvPr/>
        </p:nvSpPr>
        <p:spPr>
          <a:xfrm>
            <a:off x="609600" y="838200"/>
            <a:ext cx="4572000" cy="701731"/>
          </a:xfrm>
          <a:prstGeom prst="rect">
            <a:avLst/>
          </a:prstGeom>
        </p:spPr>
        <p:txBody>
          <a:bodyPr>
            <a:spAutoFit/>
          </a:bodyPr>
          <a:lstStyle/>
          <a:p>
            <a:pPr>
              <a:lnSpc>
                <a:spcPct val="110000"/>
              </a:lnSpc>
              <a:defRPr/>
            </a:pPr>
            <a:r>
              <a:rPr lang="en-US" b="1" u="sng" dirty="0" smtClean="0">
                <a:solidFill>
                  <a:srgbClr val="FFFF00"/>
                </a:solidFill>
                <a:latin typeface="Tahoma" pitchFamily="34" charset="0"/>
                <a:cs typeface="Times New Roman" pitchFamily="18" charset="0"/>
              </a:rPr>
              <a:t>UNA</a:t>
            </a:r>
            <a:r>
              <a:rPr lang="en-US" b="1" dirty="0" smtClean="0">
                <a:cs typeface="Times New Roman" pitchFamily="18" charset="0"/>
              </a:rPr>
              <a:t>  :  </a:t>
            </a:r>
            <a:r>
              <a:rPr lang="en-US" dirty="0" smtClean="0">
                <a:solidFill>
                  <a:schemeClr val="folHlink"/>
                </a:solidFill>
                <a:latin typeface="Tahoma" pitchFamily="34" charset="0"/>
              </a:rPr>
              <a:t>MNGO SOCIETY FOR SOCIAL UPLIFT THROUGH RURAL ACTION(SUTRA)</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81354" y="228600"/>
            <a:ext cx="8370277" cy="609600"/>
          </a:xfrm>
        </p:spPr>
        <p:txBody>
          <a:bodyPr/>
          <a:lstStyle/>
          <a:p>
            <a:pPr eaLnBrk="1" hangingPunct="1"/>
            <a:r>
              <a:rPr lang="en-US" sz="2400" b="1" dirty="0" smtClean="0">
                <a:solidFill>
                  <a:schemeClr val="accent2">
                    <a:lumMod val="20000"/>
                    <a:lumOff val="80000"/>
                  </a:schemeClr>
                </a:solidFill>
                <a:effectLst/>
                <a:latin typeface="Bell MT" pitchFamily="18" charset="0"/>
              </a:rPr>
              <a:t>PURPOSE OF THE PROGRAMME</a:t>
            </a:r>
          </a:p>
        </p:txBody>
      </p:sp>
      <p:sp>
        <p:nvSpPr>
          <p:cNvPr id="151555" name="Rectangle 3"/>
          <p:cNvSpPr>
            <a:spLocks noGrp="1" noChangeArrowheads="1"/>
          </p:cNvSpPr>
          <p:nvPr>
            <p:ph type="subTitle" idx="1"/>
          </p:nvPr>
        </p:nvSpPr>
        <p:spPr>
          <a:xfrm>
            <a:off x="211016" y="1143000"/>
            <a:ext cx="8721969" cy="5410200"/>
          </a:xfrm>
        </p:spPr>
        <p:txBody>
          <a:bodyPr>
            <a:normAutofit/>
          </a:bodyPr>
          <a:lstStyle/>
          <a:p>
            <a:pPr algn="l" eaLnBrk="1" hangingPunct="1">
              <a:buFontTx/>
              <a:buNone/>
              <a:defRPr/>
            </a:pPr>
            <a:r>
              <a:rPr lang="en-US" sz="2400" b="1" dirty="0" smtClean="0">
                <a:solidFill>
                  <a:srgbClr val="FFFF00"/>
                </a:solidFill>
                <a:effectLst/>
                <a:latin typeface="Bell MT" pitchFamily="18" charset="0"/>
                <a:cs typeface="Times New Roman" pitchFamily="18" charset="0"/>
              </a:rPr>
              <a:t>Both, RCH </a:t>
            </a:r>
            <a:r>
              <a:rPr lang="en-US" sz="2400" b="1" dirty="0" err="1" smtClean="0">
                <a:solidFill>
                  <a:srgbClr val="FFFF00"/>
                </a:solidFill>
                <a:effectLst/>
                <a:latin typeface="Bell MT" pitchFamily="18" charset="0"/>
                <a:cs typeface="Times New Roman" pitchFamily="18" charset="0"/>
              </a:rPr>
              <a:t>programme</a:t>
            </a:r>
            <a:r>
              <a:rPr lang="en-US" sz="2400" b="1" dirty="0" smtClean="0">
                <a:solidFill>
                  <a:srgbClr val="FFFF00"/>
                </a:solidFill>
                <a:effectLst/>
                <a:latin typeface="Bell MT" pitchFamily="18" charset="0"/>
                <a:cs typeface="Times New Roman" pitchFamily="18" charset="0"/>
              </a:rPr>
              <a:t> as well National   Population Policy (2000) placed  importance on</a:t>
            </a:r>
          </a:p>
          <a:p>
            <a:pPr algn="l" eaLnBrk="1" hangingPunct="1">
              <a:buFontTx/>
              <a:buNone/>
              <a:defRPr/>
            </a:pPr>
            <a:r>
              <a:rPr lang="en-US" sz="2400" b="1" dirty="0" smtClean="0">
                <a:solidFill>
                  <a:srgbClr val="FFFF00"/>
                </a:solidFill>
                <a:effectLst/>
                <a:latin typeface="Bell MT" pitchFamily="18" charset="0"/>
                <a:cs typeface="Times New Roman" pitchFamily="18" charset="0"/>
              </a:rPr>
              <a:t>achieving the policy goal  of Sustainable Development  through Population Stabilization and reduction in  maternal, infant and child mortality and morbidity.</a:t>
            </a:r>
          </a:p>
          <a:p>
            <a:pPr algn="l" eaLnBrk="1" hangingPunct="1">
              <a:buFontTx/>
              <a:buNone/>
              <a:defRPr/>
            </a:pPr>
            <a:endParaRPr lang="en-US" sz="2400" b="1" dirty="0" smtClean="0">
              <a:solidFill>
                <a:srgbClr val="FFFF00"/>
              </a:solidFill>
              <a:effectLst/>
              <a:latin typeface="Bell MT" pitchFamily="18" charset="0"/>
              <a:cs typeface="Times New Roman" pitchFamily="18" charset="0"/>
            </a:endParaRPr>
          </a:p>
          <a:p>
            <a:pPr algn="l" eaLnBrk="1" hangingPunct="1">
              <a:defRPr/>
            </a:pPr>
            <a:r>
              <a:rPr lang="en-US" sz="2400" b="1" dirty="0" smtClean="0">
                <a:solidFill>
                  <a:srgbClr val="FFFF00"/>
                </a:solidFill>
                <a:effectLst/>
                <a:latin typeface="Bell MT" pitchFamily="18" charset="0"/>
                <a:cs typeface="Tahoma" pitchFamily="34" charset="0"/>
              </a:rPr>
              <a:t>Both envisaged   strategic theme   of a     meaningful partnership with Non- Governmental Organizations (NGOs) in pursuance of above Goal </a:t>
            </a:r>
            <a:r>
              <a:rPr lang="en-US" sz="2400" b="1" dirty="0" smtClean="0">
                <a:solidFill>
                  <a:srgbClr val="FFFF00"/>
                </a:solidFill>
                <a:effectLst/>
                <a:latin typeface="Bell MT" pitchFamily="18" charset="0"/>
                <a:cs typeface="Times New Roman" pitchFamily="18" charset="0"/>
              </a:rPr>
              <a:t>as NGOs have a comparative advantage of flexibility in procedures, and a rapport with the local</a:t>
            </a:r>
            <a:r>
              <a:rPr lang="en-US" sz="2400" b="1" dirty="0" smtClean="0">
                <a:solidFill>
                  <a:srgbClr val="FFFF00"/>
                </a:solidFill>
                <a:latin typeface="Bell MT" pitchFamily="18" charset="0"/>
                <a:cs typeface="Times New Roman" pitchFamily="18" charset="0"/>
              </a:rPr>
              <a:t> population. </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ctrTitle"/>
          </p:nvPr>
        </p:nvSpPr>
        <p:spPr>
          <a:xfrm>
            <a:off x="0" y="533400"/>
            <a:ext cx="8792308" cy="685800"/>
          </a:xfrm>
        </p:spPr>
        <p:txBody>
          <a:bodyPr>
            <a:normAutofit fontScale="90000"/>
          </a:bodyPr>
          <a:lstStyle/>
          <a:p>
            <a:pPr eaLnBrk="1" hangingPunct="1">
              <a:defRPr/>
            </a:pPr>
            <a:r>
              <a:rPr lang="en-US" sz="2600" b="1" dirty="0" smtClean="0">
                <a:latin typeface="Tahoma" pitchFamily="34" charset="0"/>
                <a:cs typeface="Times New Roman" pitchFamily="18" charset="0"/>
              </a:rPr>
              <a:t/>
            </a:r>
            <a:br>
              <a:rPr lang="en-US" sz="2600" b="1" dirty="0" smtClean="0">
                <a:latin typeface="Tahoma" pitchFamily="34" charset="0"/>
                <a:cs typeface="Times New Roman" pitchFamily="18" charset="0"/>
              </a:rPr>
            </a:br>
            <a:r>
              <a:rPr lang="en-US" sz="2600" b="1" dirty="0" smtClean="0">
                <a:solidFill>
                  <a:srgbClr val="FFCC00"/>
                </a:solidFill>
                <a:latin typeface="Tahoma" pitchFamily="34" charset="0"/>
                <a:cs typeface="Times New Roman" pitchFamily="18" charset="0"/>
              </a:rPr>
              <a:t>Family planning methods</a:t>
            </a:r>
            <a:br>
              <a:rPr lang="en-US" sz="2600" b="1" dirty="0" smtClean="0">
                <a:solidFill>
                  <a:srgbClr val="FFCC00"/>
                </a:solidFill>
                <a:latin typeface="Tahoma" pitchFamily="34" charset="0"/>
                <a:cs typeface="Times New Roman" pitchFamily="18" charset="0"/>
              </a:rPr>
            </a:br>
            <a:r>
              <a:rPr lang="en-US" sz="2600" b="1" dirty="0" smtClean="0">
                <a:solidFill>
                  <a:srgbClr val="FFCC00"/>
                </a:solidFill>
                <a:latin typeface="Tahoma" pitchFamily="34" charset="0"/>
                <a:cs typeface="Times New Roman" pitchFamily="18" charset="0"/>
              </a:rPr>
              <a:t> </a:t>
            </a:r>
            <a:r>
              <a:rPr lang="en-US" sz="2000" b="1" dirty="0" smtClean="0">
                <a:solidFill>
                  <a:srgbClr val="FFCC00"/>
                </a:solidFill>
                <a:latin typeface="Tahoma" pitchFamily="34" charset="0"/>
                <a:cs typeface="Times New Roman" pitchFamily="18" charset="0"/>
              </a:rPr>
              <a:t>(District wise comparison between base line survey and E&amp;S studies</a:t>
            </a:r>
          </a:p>
        </p:txBody>
      </p:sp>
      <p:sp>
        <p:nvSpPr>
          <p:cNvPr id="135171" name="Rectangle 3"/>
          <p:cNvSpPr>
            <a:spLocks noGrp="1" noChangeArrowheads="1"/>
          </p:cNvSpPr>
          <p:nvPr>
            <p:ph type="subTitle" idx="1"/>
          </p:nvPr>
        </p:nvSpPr>
        <p:spPr>
          <a:xfrm>
            <a:off x="211016" y="1524000"/>
            <a:ext cx="8721969" cy="5105400"/>
          </a:xfrm>
        </p:spPr>
        <p:txBody>
          <a:bodyPr/>
          <a:lstStyle/>
          <a:p>
            <a:pPr eaLnBrk="1" hangingPunct="1">
              <a:defRPr/>
            </a:pPr>
            <a:endParaRPr lang="en-US" dirty="0" smtClean="0"/>
          </a:p>
        </p:txBody>
      </p:sp>
      <p:graphicFrame>
        <p:nvGraphicFramePr>
          <p:cNvPr id="135276" name="Group 108"/>
          <p:cNvGraphicFramePr>
            <a:graphicFrameLocks noGrp="1"/>
          </p:cNvGraphicFramePr>
          <p:nvPr/>
        </p:nvGraphicFramePr>
        <p:xfrm>
          <a:off x="228600" y="2057400"/>
          <a:ext cx="8721971" cy="4237419"/>
        </p:xfrm>
        <a:graphic>
          <a:graphicData uri="http://schemas.openxmlformats.org/drawingml/2006/table">
            <a:tbl>
              <a:tblPr/>
              <a:tblGrid>
                <a:gridCol w="1743808"/>
                <a:gridCol w="1745274"/>
                <a:gridCol w="1743808"/>
                <a:gridCol w="1745273"/>
                <a:gridCol w="1743808"/>
              </a:tblGrid>
              <a:tr h="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cs typeface="Times New Roman" pitchFamily="18" charset="0"/>
                        </a:rPr>
                        <a:t>Districts</a:t>
                      </a:r>
                      <a:endParaRPr kumimoji="0" lang="en-US" sz="2800" b="0" i="0" u="none" strike="noStrike" cap="none" normalizeH="0" baseline="0" smtClean="0">
                        <a:ln>
                          <a:noFill/>
                        </a:ln>
                        <a:solidFill>
                          <a:srgbClr val="FFFF00"/>
                        </a:solidFill>
                        <a:effectLst>
                          <a:outerShdw blurRad="38100" dist="38100" dir="2700000" algn="tl">
                            <a:srgbClr val="000000"/>
                          </a:outerShdw>
                        </a:effectLst>
                        <a:latin typeface="Verdana" pitchFamily="34" charset="0"/>
                        <a:cs typeface="Arial" pitchFamily="34" charset="0"/>
                      </a:endParaRP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70000"/>
                        </a:lnSpc>
                        <a:spcBef>
                          <a:spcPct val="20000"/>
                        </a:spcBef>
                        <a:spcAft>
                          <a:spcPct val="0"/>
                        </a:spcAft>
                        <a:buClr>
                          <a:schemeClr val="hlink"/>
                        </a:buClr>
                        <a:buSzPct val="60000"/>
                        <a:buFont typeface="Wingdings" pitchFamily="2" charset="2"/>
                        <a:buNone/>
                        <a:tabLst/>
                      </a:pPr>
                      <a:r>
                        <a:rPr kumimoji="0" lang="en-US" sz="2300" b="0" i="0" u="none" strike="noStrike" cap="none" normalizeH="0" baseline="0" smtClean="0">
                          <a:ln>
                            <a:noFill/>
                          </a:ln>
                          <a:solidFill>
                            <a:srgbClr val="FFFF00"/>
                          </a:solidFill>
                          <a:effectLst>
                            <a:outerShdw blurRad="38100" dist="38100" dir="2700000" algn="tl">
                              <a:srgbClr val="000000"/>
                            </a:outerShdw>
                          </a:effectLst>
                          <a:latin typeface="Tahoma" pitchFamily="34" charset="0"/>
                          <a:cs typeface="Times New Roman" pitchFamily="18" charset="0"/>
                        </a:rPr>
                        <a:t>Sterilization</a:t>
                      </a:r>
                      <a:r>
                        <a:rPr kumimoji="0" lang="en-US" sz="2300" b="0" i="0" u="none" strike="noStrike" cap="none" normalizeH="0" baseline="0" smtClean="0">
                          <a:ln>
                            <a:noFill/>
                          </a:ln>
                          <a:solidFill>
                            <a:srgbClr val="FFFF00"/>
                          </a:solidFill>
                          <a:effectLst>
                            <a:outerShdw blurRad="38100" dist="38100" dir="2700000" algn="tl">
                              <a:srgbClr val="000000"/>
                            </a:outerShdw>
                          </a:effectLst>
                          <a:latin typeface="Verdan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IN"/>
                    </a:p>
                  </a:txBody>
                  <a:tcPr/>
                </a:tc>
                <a:tc hMerge="1">
                  <a:txBody>
                    <a:bodyPr/>
                    <a:lstStyle/>
                    <a:p>
                      <a:endParaRPr lang="en-IN"/>
                    </a:p>
                  </a:txBody>
                  <a:tcPr/>
                </a:tc>
                <a:tc hMerge="1">
                  <a:txBody>
                    <a:bodyPr/>
                    <a:lstStyle/>
                    <a:p>
                      <a:endParaRPr lang="en-IN"/>
                    </a:p>
                  </a:txBody>
                  <a:tcPr/>
                </a:tc>
              </a:tr>
              <a:tr h="334963">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rgbClr val="FFFF00"/>
                        </a:solidFill>
                        <a:effectLst>
                          <a:outerShdw blurRad="38100" dist="38100" dir="2700000" algn="tl">
                            <a:srgbClr val="000000"/>
                          </a:outerShdw>
                        </a:effectLst>
                        <a:latin typeface="Verdana" pitchFamily="34" charset="0"/>
                        <a:cs typeface="Arial" pitchFamily="34" charset="0"/>
                      </a:endParaRP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cs typeface="Arial" pitchFamily="34" charset="0"/>
                        </a:rPr>
                        <a:t>Male</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IN"/>
                    </a:p>
                  </a:txBody>
                  <a:tcPr/>
                </a:tc>
                <a:tc gridSpan="2">
                  <a:txBody>
                    <a:bodyPr/>
                    <a:lstStyle/>
                    <a:p>
                      <a:pPr marL="0" marR="0" lvl="0" indent="0" algn="ctr"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cs typeface="Arial" pitchFamily="34" charset="0"/>
                        </a:rPr>
                        <a:t>Female</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IN"/>
                    </a:p>
                  </a:txBody>
                  <a:tcPr/>
                </a:tc>
              </a:tr>
              <a:tr h="558800">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pitchFamily="34" charset="0"/>
                      </a:endParaRP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cs typeface="Arial" pitchFamily="34" charset="0"/>
                        </a:rPr>
                        <a:t>Baseline</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cs typeface="Arial" pitchFamily="34" charset="0"/>
                        </a:rPr>
                        <a:t>Evaluation</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cs typeface="Arial" pitchFamily="34" charset="0"/>
                        </a:rPr>
                        <a:t>Baseline*</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cs typeface="Arial" pitchFamily="34" charset="0"/>
                        </a:rPr>
                        <a:t>Evaluation</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7363">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pitchFamily="34" charset="0"/>
                        </a:rPr>
                        <a:t>Kangra</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latin typeface="Tahoma" pitchFamily="34" charset="0"/>
                          <a:cs typeface="Times New Roman" pitchFamily="18" charset="0"/>
                        </a:rPr>
                        <a:t>2.96 %</a:t>
                      </a:r>
                      <a:r>
                        <a:rPr kumimoji="0" lang="en-US" sz="2000" b="0" i="0" u="none" strike="noStrike" cap="none" normalizeH="0" baseline="0" smtClean="0">
                          <a:ln>
                            <a:noFill/>
                          </a:ln>
                          <a:solidFill>
                            <a:schemeClr val="hlink"/>
                          </a:solidFill>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2.33 %</a:t>
                      </a: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N.A.</a:t>
                      </a: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97.66%</a:t>
                      </a: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just"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Times New Roman" pitchFamily="18" charset="0"/>
                        </a:rPr>
                        <a:t>Mandi</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latin typeface="Tahoma" pitchFamily="34" charset="0"/>
                          <a:cs typeface="Times New Roman" pitchFamily="18" charset="0"/>
                        </a:rPr>
                        <a:t>12.95 %</a:t>
                      </a:r>
                      <a:r>
                        <a:rPr kumimoji="0" lang="en-US" sz="2000" b="0" i="0" u="none" strike="noStrike" cap="none" normalizeH="0" baseline="0" smtClean="0">
                          <a:ln>
                            <a:noFill/>
                          </a:ln>
                          <a:solidFill>
                            <a:schemeClr val="hlink"/>
                          </a:solidFill>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12.28 %</a:t>
                      </a: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N.A.</a:t>
                      </a: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87.72%</a:t>
                      </a: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Times New Roman" pitchFamily="18" charset="0"/>
                        </a:rPr>
                        <a:t>Solan</a:t>
                      </a:r>
                      <a:r>
                        <a:rPr kumimoji="0" lang="en-US" sz="20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latin typeface="Tahoma" pitchFamily="34" charset="0"/>
                          <a:cs typeface="Times New Roman" pitchFamily="18" charset="0"/>
                        </a:rPr>
                        <a:t>8.69 %</a:t>
                      </a:r>
                      <a:r>
                        <a:rPr kumimoji="0" lang="en-US" sz="2000" b="0" i="0" u="none" strike="noStrike" cap="none" normalizeH="0" baseline="0" smtClean="0">
                          <a:ln>
                            <a:noFill/>
                          </a:ln>
                          <a:solidFill>
                            <a:schemeClr val="hlink"/>
                          </a:solidFill>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9.12 %</a:t>
                      </a: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N.A.</a:t>
                      </a: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90.87%</a:t>
                      </a: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Times New Roman" pitchFamily="18" charset="0"/>
                        </a:rPr>
                        <a:t>Shimla</a:t>
                      </a:r>
                      <a:r>
                        <a:rPr kumimoji="0" lang="en-US" sz="20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latin typeface="Tahoma" pitchFamily="34" charset="0"/>
                          <a:cs typeface="Times New Roman" pitchFamily="18" charset="0"/>
                        </a:rPr>
                        <a:t>12.47 %</a:t>
                      </a:r>
                      <a:r>
                        <a:rPr kumimoji="0" lang="en-US" sz="2000" b="0" i="0" u="none" strike="noStrike" cap="none" normalizeH="0" baseline="0" smtClean="0">
                          <a:ln>
                            <a:noFill/>
                          </a:ln>
                          <a:solidFill>
                            <a:schemeClr val="hlink"/>
                          </a:solidFill>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37.97 %</a:t>
                      </a: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N.A.</a:t>
                      </a: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38.43%</a:t>
                      </a: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Times New Roman" pitchFamily="18" charset="0"/>
                        </a:rPr>
                        <a:t>Una</a:t>
                      </a:r>
                      <a:r>
                        <a:rPr kumimoji="0" lang="en-US" sz="20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latin typeface="Tahoma" pitchFamily="34" charset="0"/>
                          <a:cs typeface="Times New Roman" pitchFamily="18" charset="0"/>
                        </a:rPr>
                        <a:t>2.17 %</a:t>
                      </a:r>
                      <a:r>
                        <a:rPr kumimoji="0" lang="en-US" sz="2000" b="0" i="0" u="none" strike="noStrike" cap="none" normalizeH="0" baseline="0" smtClean="0">
                          <a:ln>
                            <a:noFill/>
                          </a:ln>
                          <a:solidFill>
                            <a:schemeClr val="hlink"/>
                          </a:solidFill>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8.28 %</a:t>
                      </a: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N.A.</a:t>
                      </a: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91.71%</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Times New Roman" pitchFamily="18" charset="0"/>
                        </a:rPr>
                        <a:t>Bilaspur</a:t>
                      </a:r>
                      <a:r>
                        <a:rPr kumimoji="0" lang="en-US" sz="20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latin typeface="Tahoma" pitchFamily="34" charset="0"/>
                          <a:cs typeface="Times New Roman" pitchFamily="18" charset="0"/>
                        </a:rPr>
                        <a:t>4.2 %</a:t>
                      </a:r>
                      <a:r>
                        <a:rPr kumimoji="0" lang="en-US" sz="2000" b="0" i="0" u="none" strike="noStrike" cap="none" normalizeH="0" baseline="0" smtClean="0">
                          <a:ln>
                            <a:noFill/>
                          </a:ln>
                          <a:solidFill>
                            <a:schemeClr val="hlink"/>
                          </a:solidFill>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6.37 %</a:t>
                      </a: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Times New Roman" pitchFamily="18" charset="0"/>
                        </a:rPr>
                        <a:t>N.A.</a:t>
                      </a: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Times New Roman" pitchFamily="18" charset="0"/>
                        </a:rPr>
                        <a:t>93.63%</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5266" name="Text Box 98"/>
          <p:cNvSpPr txBox="1">
            <a:spLocks noChangeArrowheads="1"/>
          </p:cNvSpPr>
          <p:nvPr/>
        </p:nvSpPr>
        <p:spPr bwMode="auto">
          <a:xfrm>
            <a:off x="1828800" y="6705600"/>
            <a:ext cx="3812931" cy="369332"/>
          </a:xfrm>
          <a:prstGeom prst="rect">
            <a:avLst/>
          </a:prstGeom>
          <a:noFill/>
          <a:ln w="9525">
            <a:noFill/>
            <a:miter lim="800000"/>
            <a:headEnd/>
            <a:tailEnd/>
          </a:ln>
          <a:effectLst/>
        </p:spPr>
        <p:txBody>
          <a:bodyPr anchor="b" anchorCtr="1">
            <a:spAutoFit/>
          </a:bodyPr>
          <a:lstStyle/>
          <a:p>
            <a:pPr>
              <a:defRPr/>
            </a:pPr>
            <a:endParaRPr lang="en-US">
              <a:effectLst>
                <a:outerShdw blurRad="38100" dist="38100" dir="2700000" algn="tl">
                  <a:srgbClr val="000000"/>
                </a:outerShdw>
              </a:effectLst>
            </a:endParaRPr>
          </a:p>
        </p:txBody>
      </p:sp>
      <p:sp>
        <p:nvSpPr>
          <p:cNvPr id="135277" name="Text Box 109"/>
          <p:cNvSpPr txBox="1">
            <a:spLocks noChangeArrowheads="1"/>
          </p:cNvSpPr>
          <p:nvPr/>
        </p:nvSpPr>
        <p:spPr bwMode="auto">
          <a:xfrm>
            <a:off x="633046" y="5808664"/>
            <a:ext cx="8088923" cy="286232"/>
          </a:xfrm>
          <a:prstGeom prst="rect">
            <a:avLst/>
          </a:prstGeom>
          <a:noFill/>
          <a:ln w="9525">
            <a:noFill/>
            <a:miter lim="800000"/>
            <a:headEnd/>
            <a:tailEnd/>
          </a:ln>
          <a:effectLst/>
        </p:spPr>
        <p:txBody>
          <a:bodyPr anchor="b" anchorCtr="1">
            <a:spAutoFit/>
          </a:bodyPr>
          <a:lstStyle/>
          <a:p>
            <a:pPr>
              <a:lnSpc>
                <a:spcPct val="70000"/>
              </a:lnSpc>
              <a:defRPr/>
            </a:pPr>
            <a:endParaRPr lang="en-US">
              <a:effectLst>
                <a:outerShdw blurRad="38100" dist="38100" dir="2700000" algn="tl">
                  <a:srgbClr val="000000"/>
                </a:outerShdw>
              </a:effectLst>
            </a:endParaRPr>
          </a:p>
        </p:txBody>
      </p:sp>
      <p:sp>
        <p:nvSpPr>
          <p:cNvPr id="135278" name="Text Box 110"/>
          <p:cNvSpPr txBox="1">
            <a:spLocks noChangeArrowheads="1"/>
          </p:cNvSpPr>
          <p:nvPr/>
        </p:nvSpPr>
        <p:spPr bwMode="auto">
          <a:xfrm>
            <a:off x="703385" y="5410200"/>
            <a:ext cx="4994031" cy="369332"/>
          </a:xfrm>
          <a:prstGeom prst="rect">
            <a:avLst/>
          </a:prstGeom>
          <a:noFill/>
          <a:ln w="9525">
            <a:noFill/>
            <a:miter lim="800000"/>
            <a:headEnd/>
            <a:tailEnd/>
          </a:ln>
          <a:effectLst/>
        </p:spPr>
        <p:txBody>
          <a:bodyPr anchor="b" anchorCtr="1">
            <a:spAutoFit/>
          </a:bodyPr>
          <a:lstStyle/>
          <a:p>
            <a:pPr>
              <a:defRPr/>
            </a:pPr>
            <a:endParaRPr lang="en-US">
              <a:effectLst>
                <a:outerShdw blurRad="38100" dist="38100" dir="2700000" algn="tl">
                  <a:srgbClr val="000000"/>
                </a:outerShdw>
              </a:effectLst>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r>
              <a:rPr lang="en-US" sz="2400" dirty="0" smtClean="0">
                <a:latin typeface="Bell MT" pitchFamily="18" charset="0"/>
              </a:rPr>
              <a:t>Conclusion </a:t>
            </a:r>
            <a:endParaRPr lang="en-US" sz="2400" dirty="0">
              <a:latin typeface="Bell MT" pitchFamily="18" charset="0"/>
            </a:endParaRPr>
          </a:p>
        </p:txBody>
      </p:sp>
      <p:sp>
        <p:nvSpPr>
          <p:cNvPr id="3" name="Content Placeholder 2"/>
          <p:cNvSpPr>
            <a:spLocks noGrp="1"/>
          </p:cNvSpPr>
          <p:nvPr>
            <p:ph idx="1"/>
          </p:nvPr>
        </p:nvSpPr>
        <p:spPr>
          <a:xfrm>
            <a:off x="381000" y="1371600"/>
            <a:ext cx="8229600" cy="4389120"/>
          </a:xfrm>
        </p:spPr>
        <p:txBody>
          <a:bodyPr>
            <a:noAutofit/>
          </a:bodyPr>
          <a:lstStyle/>
          <a:p>
            <a:r>
              <a:rPr lang="en-US" sz="2400" dirty="0" smtClean="0">
                <a:latin typeface="Bell MT" pitchFamily="18" charset="0"/>
              </a:rPr>
              <a:t>As whole initiatives taken by the MNGO was appreciable but some targets left unmet like 100% institutional deliveries and 100% awareness for the contraceptive methods. So it is desired from the concerned MNGO to take stringent effort to meet the above-mentioned targets.</a:t>
            </a:r>
          </a:p>
          <a:p>
            <a:r>
              <a:rPr lang="en-US" sz="2400" dirty="0" smtClean="0">
                <a:latin typeface="Bell MT" pitchFamily="18" charset="0"/>
              </a:rPr>
              <a:t>People are adopting spacing method with the use of contraceptives on the advice of FNGOs. It was also observed that they are providing free oral pills and condoms to the people for spacing method.</a:t>
            </a:r>
          </a:p>
          <a:p>
            <a:endParaRPr lang="en-US" sz="2400" dirty="0">
              <a:latin typeface="Bell MT"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r>
              <a:rPr lang="en-US" sz="2400" dirty="0" smtClean="0">
                <a:latin typeface="Bell MT" pitchFamily="18" charset="0"/>
              </a:rPr>
              <a:t>Volunteers of FNGOs are creating awareness for health </a:t>
            </a:r>
            <a:r>
              <a:rPr lang="en-US" sz="2400" dirty="0" err="1" smtClean="0">
                <a:latin typeface="Bell MT" pitchFamily="18" charset="0"/>
              </a:rPr>
              <a:t>programmes</a:t>
            </a:r>
            <a:r>
              <a:rPr lang="en-US" sz="2400" dirty="0" smtClean="0">
                <a:latin typeface="Bell MT" pitchFamily="18" charset="0"/>
              </a:rPr>
              <a:t> of the govt., motivating the people for gender sensitization, health, nutrition and immunization.</a:t>
            </a:r>
          </a:p>
          <a:p>
            <a:pPr>
              <a:buNone/>
            </a:pPr>
            <a:r>
              <a:rPr lang="en-US" sz="2400" dirty="0" smtClean="0">
                <a:latin typeface="Bell MT" pitchFamily="18" charset="0"/>
              </a:rPr>
              <a:t> </a:t>
            </a:r>
          </a:p>
          <a:p>
            <a:r>
              <a:rPr lang="en-US" sz="2400" dirty="0" smtClean="0">
                <a:latin typeface="Bell MT" pitchFamily="18" charset="0"/>
              </a:rPr>
              <a:t>It was observed that all NGOs are engaged in building proper reproductive child health services and for this they were adopting full proof system by maintaining register indicating full details of eligible couples ,children who required immunization, how much live birth took place in that particular area. </a:t>
            </a:r>
          </a:p>
          <a:p>
            <a:pPr>
              <a:buNone/>
            </a:pPr>
            <a:endParaRPr lang="en-US" sz="2400" dirty="0" smtClean="0">
              <a:latin typeface="Bell MT" pitchFamily="18" charset="0"/>
            </a:endParaRPr>
          </a:p>
          <a:p>
            <a:r>
              <a:rPr lang="en-US" sz="2400" dirty="0" smtClean="0">
                <a:latin typeface="Bell MT" pitchFamily="18" charset="0"/>
              </a:rPr>
              <a:t>Institutional deliveries were encouraged by avoiding untrained midwife.</a:t>
            </a:r>
          </a:p>
          <a:p>
            <a:pPr>
              <a:buNone/>
            </a:pPr>
            <a:endParaRPr lang="en-US" sz="2400" dirty="0" smtClean="0">
              <a:latin typeface="Bell MT" pitchFamily="18" charset="0"/>
            </a:endParaRPr>
          </a:p>
          <a:p>
            <a:endParaRPr lang="en-US" sz="2400" dirty="0">
              <a:latin typeface="Bell MT"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fontScale="92500" lnSpcReduction="10000"/>
          </a:bodyPr>
          <a:lstStyle/>
          <a:p>
            <a:r>
              <a:rPr lang="en-US" dirty="0" smtClean="0">
                <a:latin typeface="Bell MT" pitchFamily="18" charset="0"/>
              </a:rPr>
              <a:t>As far as child health care is concerned some shortcoming are still there that may be due to some areas are far flung and they may have no access to hospitals/CHCs/Dispensaries/PHCs. It has also been observed that scope of new institution is still there.</a:t>
            </a:r>
          </a:p>
          <a:p>
            <a:pPr>
              <a:buNone/>
            </a:pPr>
            <a:r>
              <a:rPr lang="en-US" dirty="0" smtClean="0">
                <a:latin typeface="Bell MT" pitchFamily="18" charset="0"/>
              </a:rPr>
              <a:t> </a:t>
            </a:r>
          </a:p>
          <a:p>
            <a:r>
              <a:rPr lang="en-US" dirty="0" smtClean="0">
                <a:latin typeface="Bell MT" pitchFamily="18" charset="0"/>
              </a:rPr>
              <a:t>In spite of all above mentioned it was noticed that enough ground is left out to work on to implementing RCH-II. </a:t>
            </a:r>
          </a:p>
          <a:p>
            <a:pPr>
              <a:buNone/>
            </a:pPr>
            <a:endParaRPr lang="en-US" dirty="0" smtClean="0">
              <a:latin typeface="Bell MT" pitchFamily="18" charset="0"/>
            </a:endParaRPr>
          </a:p>
          <a:p>
            <a:r>
              <a:rPr lang="en-US" dirty="0" smtClean="0">
                <a:latin typeface="Bell MT" pitchFamily="18" charset="0"/>
              </a:rPr>
              <a:t>After detail deliberation of results after study it was found that targets set for immunization level, family planning methods and institutional deliveries are not compatible. So it required on the part of this MNGO to take healthy steps to meet the targets mentioned in baseline survey.</a:t>
            </a:r>
          </a:p>
          <a:p>
            <a:endParaRPr lang="en-US" dirty="0">
              <a:latin typeface="Bell MT"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An Overall Above result shows the achievement of the NGOs under the scheme. In some areas, the achievement of the NGO is not up to the mark but there are few incidences of that. So overall, we can say that MNGO scheme is a success and continuation of the scheme can make a change in the RCH scenario of the state.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ctrTitle"/>
          </p:nvPr>
        </p:nvSpPr>
        <p:spPr>
          <a:xfrm>
            <a:off x="381000" y="533400"/>
            <a:ext cx="8510954" cy="533400"/>
          </a:xfrm>
        </p:spPr>
        <p:txBody>
          <a:bodyPr/>
          <a:lstStyle/>
          <a:p>
            <a:pPr algn="l" eaLnBrk="1" hangingPunct="1">
              <a:defRPr/>
            </a:pPr>
            <a:r>
              <a:rPr lang="en-US" sz="2400" b="1" dirty="0" smtClean="0">
                <a:solidFill>
                  <a:schemeClr val="folHlink"/>
                </a:solidFill>
                <a:latin typeface="Bell MT" pitchFamily="18" charset="0"/>
              </a:rPr>
              <a:t>MNGO </a:t>
            </a:r>
            <a:r>
              <a:rPr lang="en-US" sz="2400" b="1" dirty="0" err="1" smtClean="0">
                <a:solidFill>
                  <a:schemeClr val="folHlink"/>
                </a:solidFill>
                <a:latin typeface="Bell MT" pitchFamily="18" charset="0"/>
              </a:rPr>
              <a:t>Programme:Future</a:t>
            </a:r>
            <a:r>
              <a:rPr lang="en-US" sz="2400" b="1" dirty="0" smtClean="0">
                <a:solidFill>
                  <a:schemeClr val="folHlink"/>
                </a:solidFill>
                <a:latin typeface="Bell MT" pitchFamily="18" charset="0"/>
              </a:rPr>
              <a:t> Plan</a:t>
            </a:r>
            <a:r>
              <a:rPr lang="en-US" sz="2400" dirty="0" smtClean="0">
                <a:latin typeface="Bell MT" pitchFamily="18" charset="0"/>
              </a:rPr>
              <a:t> </a:t>
            </a:r>
          </a:p>
        </p:txBody>
      </p:sp>
      <p:sp>
        <p:nvSpPr>
          <p:cNvPr id="149507" name="Rectangle 3"/>
          <p:cNvSpPr>
            <a:spLocks noGrp="1" noChangeArrowheads="1"/>
          </p:cNvSpPr>
          <p:nvPr>
            <p:ph type="subTitle" idx="1"/>
          </p:nvPr>
        </p:nvSpPr>
        <p:spPr>
          <a:xfrm>
            <a:off x="211015" y="1447800"/>
            <a:ext cx="8651631" cy="5181600"/>
          </a:xfrm>
        </p:spPr>
        <p:txBody>
          <a:bodyPr>
            <a:normAutofit/>
          </a:bodyPr>
          <a:lstStyle/>
          <a:p>
            <a:pPr algn="l" eaLnBrk="1" hangingPunct="1">
              <a:buFont typeface="Wingdings" pitchFamily="2" charset="2"/>
              <a:buChar char="n"/>
              <a:defRPr/>
            </a:pPr>
            <a:r>
              <a:rPr lang="en-US" sz="2400" dirty="0" smtClean="0">
                <a:solidFill>
                  <a:schemeClr val="hlink"/>
                </a:solidFill>
                <a:latin typeface="Bell MT" pitchFamily="18" charset="0"/>
              </a:rPr>
              <a:t> The State is under process of revising the existing MNGO </a:t>
            </a:r>
            <a:r>
              <a:rPr lang="en-US" sz="2400" dirty="0" err="1" smtClean="0">
                <a:solidFill>
                  <a:schemeClr val="hlink"/>
                </a:solidFill>
                <a:latin typeface="Bell MT" pitchFamily="18" charset="0"/>
              </a:rPr>
              <a:t>Programme</a:t>
            </a:r>
            <a:r>
              <a:rPr lang="en-US" sz="2400" dirty="0" smtClean="0">
                <a:solidFill>
                  <a:schemeClr val="hlink"/>
                </a:solidFill>
                <a:latin typeface="Bell MT" pitchFamily="18" charset="0"/>
              </a:rPr>
              <a:t> by making it more comprehensive &amp; in line with NRHM.</a:t>
            </a:r>
          </a:p>
          <a:p>
            <a:pPr algn="l" eaLnBrk="1" hangingPunct="1">
              <a:buFont typeface="Wingdings" pitchFamily="2" charset="2"/>
              <a:buChar char="n"/>
              <a:defRPr/>
            </a:pPr>
            <a:endParaRPr lang="en-US" sz="2400" dirty="0" smtClean="0">
              <a:solidFill>
                <a:schemeClr val="hlink"/>
              </a:solidFill>
              <a:latin typeface="Bell MT" pitchFamily="18" charset="0"/>
            </a:endParaRPr>
          </a:p>
          <a:p>
            <a:pPr algn="l" eaLnBrk="1" hangingPunct="1">
              <a:buFont typeface="Wingdings" pitchFamily="2" charset="2"/>
              <a:buChar char="n"/>
              <a:defRPr/>
            </a:pPr>
            <a:r>
              <a:rPr lang="en-US" sz="2400" dirty="0" smtClean="0">
                <a:solidFill>
                  <a:schemeClr val="hlink"/>
                </a:solidFill>
                <a:latin typeface="Bell MT" pitchFamily="18" charset="0"/>
              </a:rPr>
              <a:t>To have a Revised Model, a one day Meeting Organized by RRC-</a:t>
            </a:r>
            <a:r>
              <a:rPr lang="en-US" sz="2400" dirty="0" err="1" smtClean="0">
                <a:solidFill>
                  <a:schemeClr val="hlink"/>
                </a:solidFill>
                <a:latin typeface="Bell MT" pitchFamily="18" charset="0"/>
              </a:rPr>
              <a:t>HLFPPT,is</a:t>
            </a:r>
            <a:r>
              <a:rPr lang="en-US" sz="2400" dirty="0" smtClean="0">
                <a:solidFill>
                  <a:schemeClr val="hlink"/>
                </a:solidFill>
                <a:latin typeface="Bell MT" pitchFamily="18" charset="0"/>
              </a:rPr>
              <a:t> Held today(9</a:t>
            </a:r>
            <a:r>
              <a:rPr lang="en-US" sz="2400" baseline="30000" dirty="0" smtClean="0">
                <a:solidFill>
                  <a:schemeClr val="hlink"/>
                </a:solidFill>
                <a:latin typeface="Bell MT" pitchFamily="18" charset="0"/>
              </a:rPr>
              <a:t>th</a:t>
            </a:r>
            <a:r>
              <a:rPr lang="en-US" sz="2400" dirty="0" smtClean="0">
                <a:solidFill>
                  <a:schemeClr val="hlink"/>
                </a:solidFill>
                <a:latin typeface="Bell MT" pitchFamily="18" charset="0"/>
              </a:rPr>
              <a:t> Feb 2011) to have a discussions and  firm up state specific MNGO </a:t>
            </a:r>
            <a:r>
              <a:rPr lang="en-US" sz="2400" dirty="0" err="1" smtClean="0">
                <a:solidFill>
                  <a:schemeClr val="hlink"/>
                </a:solidFill>
                <a:latin typeface="Bell MT" pitchFamily="18" charset="0"/>
              </a:rPr>
              <a:t>Programme</a:t>
            </a:r>
            <a:r>
              <a:rPr lang="en-US" sz="2400" dirty="0" smtClean="0">
                <a:solidFill>
                  <a:schemeClr val="hlink"/>
                </a:solidFill>
                <a:latin typeface="Bell MT" pitchFamily="18" charset="0"/>
              </a:rPr>
              <a:t>/ and to decide a WAY FORWARD</a:t>
            </a:r>
          </a:p>
          <a:p>
            <a:pPr algn="l" eaLnBrk="1" hangingPunct="1">
              <a:defRPr/>
            </a:pPr>
            <a:r>
              <a:rPr lang="en-US" sz="2400" dirty="0" smtClean="0">
                <a:solidFill>
                  <a:schemeClr val="hlink"/>
                </a:solidFill>
                <a:latin typeface="Bell MT" pitchFamily="18" charset="0"/>
              </a:rPr>
              <a:t> </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609600"/>
          </a:xfrm>
        </p:spPr>
        <p:txBody>
          <a:bodyPr>
            <a:normAutofit/>
          </a:bodyPr>
          <a:lstStyle/>
          <a:p>
            <a:r>
              <a:rPr lang="en-US" sz="2400" dirty="0" err="1" smtClean="0">
                <a:solidFill>
                  <a:srgbClr val="FFFF00"/>
                </a:solidFill>
                <a:latin typeface="Bell MT" pitchFamily="18" charset="0"/>
              </a:rPr>
              <a:t>Recommodation</a:t>
            </a:r>
            <a:endParaRPr lang="en-US" sz="2400" dirty="0">
              <a:solidFill>
                <a:srgbClr val="FFFF00"/>
              </a:solidFill>
              <a:latin typeface="Bell MT" pitchFamily="18" charset="0"/>
            </a:endParaRPr>
          </a:p>
        </p:txBody>
      </p:sp>
      <p:sp>
        <p:nvSpPr>
          <p:cNvPr id="3" name="Content Placeholder 2"/>
          <p:cNvSpPr>
            <a:spLocks noGrp="1"/>
          </p:cNvSpPr>
          <p:nvPr>
            <p:ph idx="1"/>
          </p:nvPr>
        </p:nvSpPr>
        <p:spPr>
          <a:xfrm>
            <a:off x="304800" y="914400"/>
            <a:ext cx="8229600" cy="3867912"/>
          </a:xfrm>
        </p:spPr>
        <p:txBody>
          <a:bodyPr>
            <a:noAutofit/>
          </a:bodyPr>
          <a:lstStyle/>
          <a:p>
            <a:pPr lvl="0"/>
            <a:r>
              <a:rPr lang="en-US" sz="2400" dirty="0" smtClean="0">
                <a:solidFill>
                  <a:srgbClr val="FFFF00"/>
                </a:solidFill>
                <a:latin typeface="Bell MT" pitchFamily="18" charset="0"/>
              </a:rPr>
              <a:t>Early recruitment of ANMs in vacant sub-</a:t>
            </a:r>
            <a:r>
              <a:rPr lang="en-US" sz="2400" dirty="0" err="1" smtClean="0">
                <a:solidFill>
                  <a:srgbClr val="FFFF00"/>
                </a:solidFill>
                <a:latin typeface="Bell MT" pitchFamily="18" charset="0"/>
              </a:rPr>
              <a:t>centres</a:t>
            </a:r>
            <a:r>
              <a:rPr lang="en-US" sz="2400" dirty="0" smtClean="0">
                <a:solidFill>
                  <a:srgbClr val="FFFF00"/>
                </a:solidFill>
                <a:latin typeface="Bell MT" pitchFamily="18" charset="0"/>
              </a:rPr>
              <a:t> (may also take retired ANM contractual basis) and PHCs by ISM&amp;H doctors, failing which involvement of private qualified practitioners available locally.</a:t>
            </a:r>
          </a:p>
          <a:p>
            <a:pPr lvl="0"/>
            <a:r>
              <a:rPr lang="en-US" sz="2400" dirty="0" smtClean="0">
                <a:solidFill>
                  <a:srgbClr val="FFFF00"/>
                </a:solidFill>
                <a:latin typeface="Bell MT" pitchFamily="18" charset="0"/>
              </a:rPr>
              <a:t>To improve service delivery, client satisfaction survey should be carried out on a regular basis.</a:t>
            </a:r>
          </a:p>
          <a:p>
            <a:pPr lvl="0"/>
            <a:r>
              <a:rPr lang="en-US" sz="2400" dirty="0" smtClean="0">
                <a:solidFill>
                  <a:srgbClr val="FFFF00"/>
                </a:solidFill>
                <a:latin typeface="Bell MT" pitchFamily="18" charset="0"/>
              </a:rPr>
              <a:t>Fair and transparent system of evaluation should be established by the state government wherein RFP should be floated and criteria for selection should be shared with the applicants.</a:t>
            </a:r>
          </a:p>
          <a:p>
            <a:pPr lvl="0"/>
            <a:r>
              <a:rPr lang="en-US" sz="2400" dirty="0" smtClean="0">
                <a:solidFill>
                  <a:srgbClr val="FFFF00"/>
                </a:solidFill>
                <a:latin typeface="Bell MT" pitchFamily="18" charset="0"/>
              </a:rPr>
              <a:t>Media should be involved more proactive and responsible in dissemination of work carried out by </a:t>
            </a:r>
            <a:r>
              <a:rPr lang="en-US" sz="2400" dirty="0" err="1" smtClean="0">
                <a:solidFill>
                  <a:srgbClr val="FFFF00"/>
                </a:solidFill>
                <a:latin typeface="Bell MT" pitchFamily="18" charset="0"/>
              </a:rPr>
              <a:t>mngos</a:t>
            </a:r>
            <a:r>
              <a:rPr lang="en-US" sz="2400" dirty="0" smtClean="0">
                <a:solidFill>
                  <a:srgbClr val="FFFF00"/>
                </a:solidFill>
                <a:latin typeface="Bell MT" pitchFamily="18" charset="0"/>
              </a:rPr>
              <a:t> for wider reach of messages.</a:t>
            </a:r>
          </a:p>
          <a:p>
            <a:endParaRPr lang="en-US" sz="2400" dirty="0">
              <a:solidFill>
                <a:srgbClr val="FFFF00"/>
              </a:solidFill>
              <a:latin typeface="Bell MT"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fontScale="85000" lnSpcReduction="20000"/>
          </a:bodyPr>
          <a:lstStyle/>
          <a:p>
            <a:r>
              <a:rPr lang="en-US" sz="2800" dirty="0" smtClean="0">
                <a:solidFill>
                  <a:srgbClr val="FFFF00"/>
                </a:solidFill>
                <a:latin typeface="Bell MT" pitchFamily="18" charset="0"/>
              </a:rPr>
              <a:t>Although the state government has initiated </a:t>
            </a:r>
            <a:r>
              <a:rPr lang="en-US" sz="2800" dirty="0" err="1" smtClean="0">
                <a:solidFill>
                  <a:srgbClr val="FFFF00"/>
                </a:solidFill>
                <a:latin typeface="Bell MT" pitchFamily="18" charset="0"/>
              </a:rPr>
              <a:t>Atal</a:t>
            </a:r>
            <a:r>
              <a:rPr lang="en-US" sz="2800" dirty="0" smtClean="0">
                <a:solidFill>
                  <a:srgbClr val="FFFF00"/>
                </a:solidFill>
                <a:latin typeface="Bell MT" pitchFamily="18" charset="0"/>
              </a:rPr>
              <a:t> </a:t>
            </a:r>
            <a:r>
              <a:rPr lang="en-US" sz="2800" dirty="0" err="1" smtClean="0">
                <a:solidFill>
                  <a:srgbClr val="FFFF00"/>
                </a:solidFill>
                <a:latin typeface="Bell MT" pitchFamily="18" charset="0"/>
              </a:rPr>
              <a:t>Swasthya</a:t>
            </a:r>
            <a:r>
              <a:rPr lang="en-US" sz="2800" dirty="0" smtClean="0">
                <a:solidFill>
                  <a:srgbClr val="FFFF00"/>
                </a:solidFill>
                <a:latin typeface="Bell MT" pitchFamily="18" charset="0"/>
              </a:rPr>
              <a:t> </a:t>
            </a:r>
            <a:r>
              <a:rPr lang="en-US" sz="2800" dirty="0" err="1" smtClean="0">
                <a:solidFill>
                  <a:srgbClr val="FFFF00"/>
                </a:solidFill>
                <a:latin typeface="Bell MT" pitchFamily="18" charset="0"/>
              </a:rPr>
              <a:t>Sewa</a:t>
            </a:r>
            <a:r>
              <a:rPr lang="en-US" sz="2800" dirty="0" smtClean="0">
                <a:solidFill>
                  <a:srgbClr val="FFFF00"/>
                </a:solidFill>
                <a:latin typeface="Bell MT" pitchFamily="18" charset="0"/>
              </a:rPr>
              <a:t> but its reach is limited to district level and will probably not benefit the underserved and </a:t>
            </a:r>
            <a:r>
              <a:rPr lang="en-US" sz="2800" dirty="0" err="1" smtClean="0">
                <a:solidFill>
                  <a:srgbClr val="FFFF00"/>
                </a:solidFill>
                <a:latin typeface="Bell MT" pitchFamily="18" charset="0"/>
              </a:rPr>
              <a:t>unserved</a:t>
            </a:r>
            <a:r>
              <a:rPr lang="en-US" sz="2800" dirty="0" smtClean="0">
                <a:solidFill>
                  <a:srgbClr val="FFFF00"/>
                </a:solidFill>
                <a:latin typeface="Bell MT" pitchFamily="18" charset="0"/>
              </a:rPr>
              <a:t> population. Improvement is necessary.</a:t>
            </a:r>
          </a:p>
          <a:p>
            <a:pPr lvl="0"/>
            <a:r>
              <a:rPr lang="en-US" sz="2800" dirty="0" smtClean="0">
                <a:solidFill>
                  <a:srgbClr val="FFFF00"/>
                </a:solidFill>
                <a:latin typeface="Bell MT" pitchFamily="18" charset="0"/>
              </a:rPr>
              <a:t>To deal with different perspective and attitude of the community towards health it was recommended that state should adopt a need based behavior change communication strategy.</a:t>
            </a:r>
          </a:p>
          <a:p>
            <a:pPr lvl="0"/>
            <a:r>
              <a:rPr lang="en-US" sz="2800" dirty="0" smtClean="0">
                <a:solidFill>
                  <a:srgbClr val="FFFF00"/>
                </a:solidFill>
                <a:latin typeface="Bell MT" pitchFamily="18" charset="0"/>
              </a:rPr>
              <a:t>Expediting the process of decision making at state government level would help in effective and timely execution of the </a:t>
            </a:r>
            <a:r>
              <a:rPr lang="en-US" sz="2800" dirty="0" err="1" smtClean="0">
                <a:solidFill>
                  <a:srgbClr val="FFFF00"/>
                </a:solidFill>
                <a:latin typeface="Bell MT" pitchFamily="18" charset="0"/>
              </a:rPr>
              <a:t>programme</a:t>
            </a:r>
            <a:endParaRPr lang="en-US" sz="2800" dirty="0" smtClean="0">
              <a:solidFill>
                <a:srgbClr val="FFFF00"/>
              </a:solidFill>
              <a:latin typeface="Bell MT" pitchFamily="18" charset="0"/>
            </a:endParaRPr>
          </a:p>
          <a:p>
            <a:pPr lvl="0"/>
            <a:r>
              <a:rPr lang="en-US" sz="2800" dirty="0" smtClean="0">
                <a:solidFill>
                  <a:srgbClr val="FFFF00"/>
                </a:solidFill>
                <a:latin typeface="Bell MT" pitchFamily="18" charset="0"/>
              </a:rPr>
              <a:t>Technical capacities of  </a:t>
            </a:r>
            <a:r>
              <a:rPr lang="en-US" sz="2800" dirty="0" err="1" smtClean="0">
                <a:solidFill>
                  <a:srgbClr val="FFFF00"/>
                </a:solidFill>
                <a:latin typeface="Bell MT" pitchFamily="18" charset="0"/>
              </a:rPr>
              <a:t>mngos</a:t>
            </a:r>
            <a:r>
              <a:rPr lang="en-US" sz="2800" dirty="0" smtClean="0">
                <a:solidFill>
                  <a:srgbClr val="FFFF00"/>
                </a:solidFill>
                <a:latin typeface="Bell MT" pitchFamily="18" charset="0"/>
              </a:rPr>
              <a:t> on understanding baseline data, RCH issues, </a:t>
            </a:r>
            <a:r>
              <a:rPr lang="en-US" sz="2800" dirty="0" err="1" smtClean="0">
                <a:solidFill>
                  <a:srgbClr val="FFFF00"/>
                </a:solidFill>
                <a:latin typeface="Bell MT" pitchFamily="18" charset="0"/>
              </a:rPr>
              <a:t>programme</a:t>
            </a:r>
            <a:r>
              <a:rPr lang="en-US" sz="2800" dirty="0" smtClean="0">
                <a:solidFill>
                  <a:srgbClr val="FFFF00"/>
                </a:solidFill>
                <a:latin typeface="Bell MT" pitchFamily="18" charset="0"/>
              </a:rPr>
              <a:t> management, project development, strategy formation, budgeting, documentation, report writing, communication skills etc. Should be build by the RRC at the earliest.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a:bodyPr>
          <a:lstStyle/>
          <a:p>
            <a:r>
              <a:rPr lang="en-US" sz="2400" dirty="0" smtClean="0">
                <a:solidFill>
                  <a:srgbClr val="FFFF00"/>
                </a:solidFill>
                <a:latin typeface="Bell MT" pitchFamily="18" charset="0"/>
              </a:rPr>
              <a:t>The mechanisms for conducting concurrent research and assessment should be established by the state government.  </a:t>
            </a:r>
          </a:p>
          <a:p>
            <a:pPr lvl="0"/>
            <a:r>
              <a:rPr lang="en-US" sz="2400" dirty="0" smtClean="0">
                <a:solidFill>
                  <a:srgbClr val="FFFF00"/>
                </a:solidFill>
                <a:latin typeface="Bell MT" pitchFamily="18" charset="0"/>
              </a:rPr>
              <a:t>The accountability should be fixed for each and every stakeholder and increased participation of </a:t>
            </a:r>
            <a:r>
              <a:rPr lang="en-US" sz="2400" dirty="0" err="1" smtClean="0">
                <a:solidFill>
                  <a:srgbClr val="FFFF00"/>
                </a:solidFill>
                <a:latin typeface="Bell MT" pitchFamily="18" charset="0"/>
              </a:rPr>
              <a:t>ngos</a:t>
            </a:r>
            <a:r>
              <a:rPr lang="en-US" sz="2400" dirty="0" smtClean="0">
                <a:solidFill>
                  <a:srgbClr val="FFFF00"/>
                </a:solidFill>
                <a:latin typeface="Bell MT" pitchFamily="18" charset="0"/>
              </a:rPr>
              <a:t> was expressed by the participants.</a:t>
            </a:r>
          </a:p>
          <a:p>
            <a:pPr lvl="0"/>
            <a:r>
              <a:rPr lang="en-US" sz="2400" dirty="0" smtClean="0">
                <a:solidFill>
                  <a:srgbClr val="FFFF00"/>
                </a:solidFill>
                <a:latin typeface="Bell MT" pitchFamily="18" charset="0"/>
              </a:rPr>
              <a:t>For better visibility of the </a:t>
            </a:r>
            <a:r>
              <a:rPr lang="en-US" sz="2400" dirty="0" err="1" smtClean="0">
                <a:solidFill>
                  <a:srgbClr val="FFFF00"/>
                </a:solidFill>
                <a:latin typeface="Bell MT" pitchFamily="18" charset="0"/>
              </a:rPr>
              <a:t>programme</a:t>
            </a:r>
            <a:r>
              <a:rPr lang="en-US" sz="2400" dirty="0" smtClean="0">
                <a:solidFill>
                  <a:srgbClr val="FFFF00"/>
                </a:solidFill>
                <a:latin typeface="Bell MT" pitchFamily="18" charset="0"/>
              </a:rPr>
              <a:t> the documentation of the best practices in a newspaper was recommended</a:t>
            </a:r>
          </a:p>
          <a:p>
            <a:pPr lvl="0"/>
            <a:r>
              <a:rPr lang="en-US" sz="2400" dirty="0" smtClean="0">
                <a:solidFill>
                  <a:srgbClr val="FFFF00"/>
                </a:solidFill>
                <a:latin typeface="Bell MT" pitchFamily="18" charset="0"/>
              </a:rPr>
              <a:t>In order to deal with odd and difficult situation evolution of emergency health plans was recommended. </a:t>
            </a:r>
          </a:p>
          <a:p>
            <a:pPr lvl="0"/>
            <a:r>
              <a:rPr lang="en-US" sz="2400" dirty="0" smtClean="0">
                <a:solidFill>
                  <a:srgbClr val="FFFF00"/>
                </a:solidFill>
                <a:latin typeface="Bell MT" pitchFamily="18" charset="0"/>
              </a:rPr>
              <a:t>Strongly recommended that quarterly review should be carried out on a regular basis by the state NRHM authorities. </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990600" y="2209800"/>
          <a:ext cx="5867400" cy="11313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81354" y="228600"/>
            <a:ext cx="8370277" cy="533400"/>
          </a:xfrm>
        </p:spPr>
        <p:txBody>
          <a:bodyPr>
            <a:normAutofit/>
          </a:bodyPr>
          <a:lstStyle/>
          <a:p>
            <a:pPr algn="l" eaLnBrk="1" hangingPunct="1"/>
            <a:r>
              <a:rPr lang="en-US" sz="2400" dirty="0" smtClean="0">
                <a:solidFill>
                  <a:schemeClr val="accent2">
                    <a:lumMod val="20000"/>
                    <a:lumOff val="80000"/>
                  </a:schemeClr>
                </a:solidFill>
                <a:effectLst/>
                <a:latin typeface="Bell MT" pitchFamily="18" charset="0"/>
              </a:rPr>
              <a:t>cont</a:t>
            </a:r>
          </a:p>
        </p:txBody>
      </p:sp>
      <p:sp>
        <p:nvSpPr>
          <p:cNvPr id="5123" name="Rectangle 3"/>
          <p:cNvSpPr>
            <a:spLocks noGrp="1" noChangeArrowheads="1"/>
          </p:cNvSpPr>
          <p:nvPr>
            <p:ph type="subTitle" idx="1"/>
          </p:nvPr>
        </p:nvSpPr>
        <p:spPr>
          <a:xfrm>
            <a:off x="211016" y="838200"/>
            <a:ext cx="8721969" cy="5791200"/>
          </a:xfrm>
        </p:spPr>
        <p:txBody>
          <a:bodyPr>
            <a:noAutofit/>
          </a:bodyPr>
          <a:lstStyle/>
          <a:p>
            <a:pPr algn="l" eaLnBrk="1" hangingPunct="1"/>
            <a:r>
              <a:rPr lang="en-US" sz="2400" b="1" smtClean="0">
                <a:solidFill>
                  <a:schemeClr val="hlink"/>
                </a:solidFill>
                <a:effectLst/>
                <a:latin typeface="Bell MT" pitchFamily="18" charset="0"/>
                <a:cs typeface="Times New Roman" pitchFamily="18" charset="0"/>
              </a:rPr>
              <a:t>In 9</a:t>
            </a:r>
            <a:r>
              <a:rPr lang="en-US" sz="2400" b="1" baseline="30000" smtClean="0">
                <a:solidFill>
                  <a:schemeClr val="hlink"/>
                </a:solidFill>
                <a:effectLst/>
                <a:latin typeface="Bell MT" pitchFamily="18" charset="0"/>
                <a:cs typeface="Times New Roman" pitchFamily="18" charset="0"/>
              </a:rPr>
              <a:t>th</a:t>
            </a:r>
            <a:r>
              <a:rPr lang="en-US" sz="2400" b="1" smtClean="0">
                <a:solidFill>
                  <a:schemeClr val="hlink"/>
                </a:solidFill>
                <a:effectLst/>
                <a:latin typeface="Bell MT" pitchFamily="18" charset="0"/>
                <a:cs typeface="Times New Roman" pitchFamily="18" charset="0"/>
              </a:rPr>
              <a:t> five year plan MHOFW , GOI , proposed to involve NGOs as a  strategy  for expanding access to health services and introduced a programme called Mother NGO Programme, especially for  Underserved and Unserved areas </a:t>
            </a:r>
          </a:p>
          <a:p>
            <a:pPr algn="l" eaLnBrk="1" hangingPunct="1"/>
            <a:endParaRPr lang="en-US" sz="2400" b="1" smtClean="0">
              <a:solidFill>
                <a:schemeClr val="hlink"/>
              </a:solidFill>
              <a:effectLst/>
              <a:latin typeface="Bell MT" pitchFamily="18" charset="0"/>
              <a:cs typeface="Times New Roman" pitchFamily="18" charset="0"/>
            </a:endParaRPr>
          </a:p>
          <a:p>
            <a:pPr algn="l" eaLnBrk="1" hangingPunct="1"/>
            <a:r>
              <a:rPr lang="en-US" sz="2400" b="1" smtClean="0">
                <a:solidFill>
                  <a:schemeClr val="hlink"/>
                </a:solidFill>
                <a:effectLst/>
                <a:latin typeface="Bell MT" pitchFamily="18" charset="0"/>
                <a:cs typeface="Times New Roman" pitchFamily="18" charset="0"/>
              </a:rPr>
              <a:t> </a:t>
            </a:r>
          </a:p>
          <a:p>
            <a:pPr algn="l" eaLnBrk="1" hangingPunct="1"/>
            <a:r>
              <a:rPr lang="en-US" sz="2400" b="1" smtClean="0">
                <a:solidFill>
                  <a:schemeClr val="hlink"/>
                </a:solidFill>
                <a:effectLst/>
                <a:latin typeface="Bell MT" pitchFamily="18" charset="0"/>
                <a:cs typeface="Times New Roman" pitchFamily="18" charset="0"/>
              </a:rPr>
              <a:t>Un-served and under served areas are those socioeconomic backward areas, which do not have access to health care services from the existing government health infrastructure, especially urban slums, tribal, hilly and desert areas including SC/ ST habitations.</a:t>
            </a:r>
          </a:p>
          <a:p>
            <a:pPr algn="l" eaLnBrk="1" hangingPunct="1"/>
            <a:r>
              <a:rPr lang="en-US" sz="2400" b="1" smtClean="0">
                <a:solidFill>
                  <a:schemeClr val="hlink"/>
                </a:solidFill>
                <a:effectLst/>
                <a:latin typeface="Bell MT" pitchFamily="18" charset="0"/>
                <a:cs typeface="Times New Roman" pitchFamily="18" charset="0"/>
              </a:rPr>
              <a:t>In specific terms these areas are: where the post of MO,ANM &amp;LHV have been vacant for more than 1 year, the PHC is not equipped with minimal infrastructure,  performance on critical RCH indicators is poor.</a:t>
            </a:r>
          </a:p>
          <a:p>
            <a:pPr algn="l" eaLnBrk="1" hangingPunct="1"/>
            <a:endParaRPr lang="en-US" sz="2400" b="1" smtClean="0">
              <a:solidFill>
                <a:schemeClr val="hlink"/>
              </a:solidFill>
              <a:effectLst/>
              <a:latin typeface="Bell MT"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211015" y="381000"/>
            <a:ext cx="2110154" cy="457200"/>
          </a:xfrm>
        </p:spPr>
        <p:txBody>
          <a:bodyPr/>
          <a:lstStyle/>
          <a:p>
            <a:pPr eaLnBrk="1" hangingPunct="1"/>
            <a:r>
              <a:rPr lang="en-US" sz="2400" dirty="0" smtClean="0">
                <a:solidFill>
                  <a:schemeClr val="accent2">
                    <a:lumMod val="20000"/>
                    <a:lumOff val="80000"/>
                  </a:schemeClr>
                </a:solidFill>
                <a:effectLst/>
                <a:latin typeface="Bell MT" pitchFamily="18" charset="0"/>
              </a:rPr>
              <a:t>Cont</a:t>
            </a:r>
          </a:p>
        </p:txBody>
      </p:sp>
      <p:sp>
        <p:nvSpPr>
          <p:cNvPr id="6147" name="Rectangle 3"/>
          <p:cNvSpPr>
            <a:spLocks noGrp="1" noChangeArrowheads="1"/>
          </p:cNvSpPr>
          <p:nvPr>
            <p:ph type="subTitle" idx="1"/>
          </p:nvPr>
        </p:nvSpPr>
        <p:spPr>
          <a:xfrm>
            <a:off x="140677" y="914400"/>
            <a:ext cx="8862646" cy="6172200"/>
          </a:xfrm>
        </p:spPr>
        <p:txBody>
          <a:bodyPr>
            <a:noAutofit/>
          </a:bodyPr>
          <a:lstStyle/>
          <a:p>
            <a:pPr algn="l" eaLnBrk="1" hangingPunct="1"/>
            <a:r>
              <a:rPr lang="en-US" sz="2400" b="1" smtClean="0">
                <a:solidFill>
                  <a:schemeClr val="hlink"/>
                </a:solidFill>
                <a:effectLst/>
                <a:latin typeface="Bell MT" pitchFamily="18" charset="0"/>
                <a:cs typeface="Times New Roman" pitchFamily="18" charset="0"/>
              </a:rPr>
              <a:t>Belief :  Gaps  in services could be reduced if the capacity of NGOs is combined with Government.</a:t>
            </a:r>
          </a:p>
          <a:p>
            <a:pPr algn="l" eaLnBrk="1" hangingPunct="1"/>
            <a:endParaRPr lang="en-US" sz="2400" b="1" smtClean="0">
              <a:solidFill>
                <a:schemeClr val="hlink"/>
              </a:solidFill>
              <a:effectLst/>
              <a:latin typeface="Bell MT" pitchFamily="18" charset="0"/>
              <a:cs typeface="Times New Roman" pitchFamily="18" charset="0"/>
            </a:endParaRPr>
          </a:p>
          <a:p>
            <a:pPr algn="l" eaLnBrk="1" hangingPunct="1"/>
            <a:r>
              <a:rPr lang="en-US" sz="2400" b="1" smtClean="0">
                <a:solidFill>
                  <a:schemeClr val="hlink"/>
                </a:solidFill>
                <a:effectLst/>
                <a:latin typeface="Bell MT" pitchFamily="18" charset="0"/>
                <a:cs typeface="Times New Roman" pitchFamily="18" charset="0"/>
              </a:rPr>
              <a:t>Towards this , MNGO Programme  function in two kinds of scenarios: </a:t>
            </a:r>
          </a:p>
          <a:p>
            <a:pPr algn="l" eaLnBrk="1" hangingPunct="1">
              <a:lnSpc>
                <a:spcPct val="90000"/>
              </a:lnSpc>
            </a:pPr>
            <a:r>
              <a:rPr lang="en-US" sz="2400" b="1" smtClean="0">
                <a:solidFill>
                  <a:schemeClr val="hlink"/>
                </a:solidFill>
                <a:effectLst/>
                <a:latin typeface="Bell MT" pitchFamily="18" charset="0"/>
                <a:cs typeface="Times New Roman" pitchFamily="18" charset="0"/>
              </a:rPr>
              <a:t>Where the Government infrastructure is present and functional with staff, supplies and service capacity :    In such areas, the NGOs complement the service delivery by enhancing and sustaining the demand for RCH services at community level.</a:t>
            </a:r>
          </a:p>
          <a:p>
            <a:pPr algn="l" eaLnBrk="1" hangingPunct="1"/>
            <a:r>
              <a:rPr lang="en-US" sz="2400" b="1" smtClean="0">
                <a:solidFill>
                  <a:schemeClr val="hlink"/>
                </a:solidFill>
                <a:effectLst/>
                <a:latin typeface="Bell MT" pitchFamily="18" charset="0"/>
                <a:cs typeface="Times New Roman" pitchFamily="18" charset="0"/>
              </a:rPr>
              <a:t> </a:t>
            </a:r>
          </a:p>
          <a:p>
            <a:pPr algn="l" eaLnBrk="1" hangingPunct="1">
              <a:lnSpc>
                <a:spcPct val="90000"/>
              </a:lnSpc>
            </a:pPr>
            <a:r>
              <a:rPr lang="en-US" sz="2400" b="1" smtClean="0">
                <a:solidFill>
                  <a:schemeClr val="hlink"/>
                </a:solidFill>
                <a:effectLst/>
                <a:latin typeface="Bell MT" pitchFamily="18" charset="0"/>
                <a:cs typeface="Times New Roman" pitchFamily="18" charset="0"/>
              </a:rPr>
              <a:t>Where the Government infrastructure is not in place, or available but with poor service quality :    In such areas, NGOs complement service delivery by strengthening the Government system, providing services and sustaining the  demand for RCH services at community level, as the need may be.</a:t>
            </a:r>
          </a:p>
          <a:p>
            <a:pPr algn="l" eaLnBrk="1" hangingPunct="1"/>
            <a:endParaRPr lang="en-US" sz="2400" b="1" smtClean="0">
              <a:solidFill>
                <a:schemeClr val="hlink"/>
              </a:solidFill>
              <a:effectLst/>
              <a:latin typeface="Bell MT" pitchFamily="18" charset="0"/>
              <a:cs typeface="Times New Roman" pitchFamily="18" charset="0"/>
            </a:endParaRPr>
          </a:p>
          <a:p>
            <a:pPr eaLnBrk="1" hangingPunct="1"/>
            <a:endParaRPr lang="en-US" sz="2400" b="1" smtClean="0">
              <a:solidFill>
                <a:schemeClr val="hlink"/>
              </a:solidFill>
              <a:effectLst/>
              <a:latin typeface="Bell MT"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281354" y="228600"/>
            <a:ext cx="8581292" cy="609600"/>
          </a:xfrm>
        </p:spPr>
        <p:txBody>
          <a:bodyPr/>
          <a:lstStyle/>
          <a:p>
            <a:pPr eaLnBrk="1" hangingPunct="1"/>
            <a:r>
              <a:rPr lang="en-US" sz="2400" b="1" dirty="0" smtClean="0">
                <a:solidFill>
                  <a:schemeClr val="accent2">
                    <a:lumMod val="20000"/>
                    <a:lumOff val="80000"/>
                  </a:schemeClr>
                </a:solidFill>
                <a:effectLst/>
                <a:latin typeface="Bell MT" pitchFamily="18" charset="0"/>
              </a:rPr>
              <a:t>Objective of The </a:t>
            </a:r>
            <a:r>
              <a:rPr lang="en-US" sz="2400" b="1" dirty="0" err="1" smtClean="0">
                <a:solidFill>
                  <a:schemeClr val="accent2">
                    <a:lumMod val="20000"/>
                    <a:lumOff val="80000"/>
                  </a:schemeClr>
                </a:solidFill>
                <a:effectLst/>
                <a:latin typeface="Bell MT" pitchFamily="18" charset="0"/>
              </a:rPr>
              <a:t>Programme</a:t>
            </a:r>
            <a:endParaRPr lang="en-US" sz="2400" b="1" dirty="0" smtClean="0">
              <a:solidFill>
                <a:schemeClr val="accent2">
                  <a:lumMod val="20000"/>
                  <a:lumOff val="80000"/>
                </a:schemeClr>
              </a:solidFill>
              <a:effectLst/>
              <a:latin typeface="Bell MT" pitchFamily="18" charset="0"/>
            </a:endParaRPr>
          </a:p>
        </p:txBody>
      </p:sp>
      <p:sp>
        <p:nvSpPr>
          <p:cNvPr id="7171" name="Rectangle 3"/>
          <p:cNvSpPr>
            <a:spLocks noGrp="1" noChangeArrowheads="1"/>
          </p:cNvSpPr>
          <p:nvPr>
            <p:ph type="subTitle" idx="1"/>
          </p:nvPr>
        </p:nvSpPr>
        <p:spPr>
          <a:xfrm>
            <a:off x="211015" y="990600"/>
            <a:ext cx="8651631" cy="5638800"/>
          </a:xfrm>
        </p:spPr>
        <p:txBody>
          <a:bodyPr>
            <a:normAutofit/>
          </a:bodyPr>
          <a:lstStyle/>
          <a:p>
            <a:pPr algn="l" eaLnBrk="1" hangingPunct="1"/>
            <a:r>
              <a:rPr lang="en-US" sz="2400" b="1" dirty="0" smtClean="0">
                <a:solidFill>
                  <a:schemeClr val="folHlink"/>
                </a:solidFill>
                <a:effectLst/>
                <a:latin typeface="Bell MT" pitchFamily="18" charset="0"/>
                <a:cs typeface="Times New Roman" pitchFamily="18" charset="0"/>
              </a:rPr>
              <a:t>Broadly the objectives of the </a:t>
            </a:r>
            <a:r>
              <a:rPr lang="en-US" sz="2400" b="1" dirty="0" err="1" smtClean="0">
                <a:solidFill>
                  <a:schemeClr val="folHlink"/>
                </a:solidFill>
                <a:effectLst/>
                <a:latin typeface="Bell MT" pitchFamily="18" charset="0"/>
                <a:cs typeface="Times New Roman" pitchFamily="18" charset="0"/>
              </a:rPr>
              <a:t>programme</a:t>
            </a:r>
            <a:r>
              <a:rPr lang="en-US" sz="2400" b="1" dirty="0" smtClean="0">
                <a:solidFill>
                  <a:schemeClr val="folHlink"/>
                </a:solidFill>
                <a:effectLst/>
                <a:latin typeface="Bell MT" pitchFamily="18" charset="0"/>
                <a:cs typeface="Times New Roman" pitchFamily="18" charset="0"/>
              </a:rPr>
              <a:t> are:</a:t>
            </a:r>
          </a:p>
          <a:p>
            <a:pPr eaLnBrk="1" hangingPunct="1"/>
            <a:endParaRPr lang="en-US" sz="2400" b="1" dirty="0" smtClean="0">
              <a:solidFill>
                <a:schemeClr val="folHlink"/>
              </a:solidFill>
              <a:effectLst/>
              <a:latin typeface="Bell MT" pitchFamily="18" charset="0"/>
              <a:cs typeface="Times New Roman" pitchFamily="18" charset="0"/>
            </a:endParaRPr>
          </a:p>
          <a:p>
            <a:pPr algn="l" eaLnBrk="1" hangingPunct="1">
              <a:buFont typeface="Wingdings" pitchFamily="2" charset="2"/>
              <a:buChar char="n"/>
            </a:pPr>
            <a:r>
              <a:rPr lang="en-US" sz="2400" dirty="0" smtClean="0">
                <a:solidFill>
                  <a:schemeClr val="hlink"/>
                </a:solidFill>
                <a:effectLst/>
                <a:latin typeface="Bell MT" pitchFamily="18" charset="0"/>
                <a:cs typeface="Times New Roman" pitchFamily="18" charset="0"/>
              </a:rPr>
              <a:t>Addressing the gaps in information and or RCH services in the project area</a:t>
            </a:r>
          </a:p>
          <a:p>
            <a:pPr algn="l" eaLnBrk="1" hangingPunct="1"/>
            <a:endParaRPr lang="en-US" sz="2400" dirty="0" smtClean="0">
              <a:solidFill>
                <a:schemeClr val="hlink"/>
              </a:solidFill>
              <a:effectLst/>
              <a:latin typeface="Bell MT" pitchFamily="18" charset="0"/>
              <a:cs typeface="Times New Roman" pitchFamily="18" charset="0"/>
            </a:endParaRPr>
          </a:p>
          <a:p>
            <a:pPr algn="l" eaLnBrk="1" hangingPunct="1">
              <a:buFont typeface="Wingdings" pitchFamily="2" charset="2"/>
              <a:buChar char="n"/>
            </a:pPr>
            <a:r>
              <a:rPr lang="en-US" sz="2400" dirty="0" smtClean="0">
                <a:solidFill>
                  <a:schemeClr val="hlink"/>
                </a:solidFill>
                <a:effectLst/>
                <a:latin typeface="Bell MT" pitchFamily="18" charset="0"/>
                <a:cs typeface="Times New Roman" pitchFamily="18" charset="0"/>
              </a:rPr>
              <a:t>Building strong institutional capacity at the state, district/ field level.</a:t>
            </a:r>
          </a:p>
          <a:p>
            <a:pPr algn="l" eaLnBrk="1" hangingPunct="1"/>
            <a:endParaRPr lang="en-US" sz="2400" dirty="0" smtClean="0">
              <a:solidFill>
                <a:schemeClr val="hlink"/>
              </a:solidFill>
              <a:effectLst/>
              <a:latin typeface="Bell MT" pitchFamily="18" charset="0"/>
              <a:cs typeface="Times New Roman" pitchFamily="18" charset="0"/>
            </a:endParaRPr>
          </a:p>
          <a:p>
            <a:pPr algn="l" eaLnBrk="1" hangingPunct="1">
              <a:buFont typeface="Wingdings" pitchFamily="2" charset="2"/>
              <a:buChar char="n"/>
            </a:pPr>
            <a:r>
              <a:rPr lang="en-US" sz="2400" dirty="0" smtClean="0">
                <a:solidFill>
                  <a:schemeClr val="hlink"/>
                </a:solidFill>
                <a:effectLst/>
                <a:latin typeface="Bell MT" pitchFamily="18" charset="0"/>
                <a:cs typeface="Times New Roman" pitchFamily="18" charset="0"/>
              </a:rPr>
              <a:t>Advocacy and Awareness Generation.</a:t>
            </a:r>
          </a:p>
          <a:p>
            <a:pPr eaLnBrk="1" hangingPunct="1"/>
            <a:r>
              <a:rPr lang="en-US" sz="2400" dirty="0" smtClean="0">
                <a:effectLst/>
                <a:latin typeface="Bell MT" pitchFamily="18" charset="0"/>
                <a:cs typeface="Times New Roman" pitchFamily="18" charset="0"/>
              </a:rPr>
              <a:t>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solidFill>
                  <a:schemeClr val="accent2">
                    <a:lumMod val="20000"/>
                    <a:lumOff val="80000"/>
                  </a:schemeClr>
                </a:solidFill>
                <a:latin typeface="Times New Roman" pitchFamily="18" charset="0"/>
                <a:cs typeface="Times New Roman" pitchFamily="18" charset="0"/>
              </a:rPr>
              <a:t>Objective</a:t>
            </a:r>
            <a:r>
              <a:rPr lang="en-US" sz="2400" dirty="0" smtClean="0">
                <a:latin typeface="Times New Roman" pitchFamily="18" charset="0"/>
                <a:cs typeface="Times New Roman" pitchFamily="18" charset="0"/>
              </a:rPr>
              <a:t> of the study </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r>
              <a:rPr lang="en-US" sz="2400" dirty="0" smtClean="0">
                <a:solidFill>
                  <a:srgbClr val="FFC000"/>
                </a:solidFill>
                <a:latin typeface="Times New Roman" pitchFamily="18" charset="0"/>
                <a:cs typeface="Times New Roman" pitchFamily="18" charset="0"/>
              </a:rPr>
              <a:t>Study the impact of the MNGO scheme on the RCH indicator in Himachal Pradesh.</a:t>
            </a:r>
          </a:p>
          <a:p>
            <a:pPr lvl="0"/>
            <a:r>
              <a:rPr lang="en-US" sz="2400" dirty="0" smtClean="0">
                <a:solidFill>
                  <a:srgbClr val="FFC000"/>
                </a:solidFill>
                <a:latin typeface="Times New Roman" pitchFamily="18" charset="0"/>
                <a:cs typeface="Times New Roman" pitchFamily="18" charset="0"/>
              </a:rPr>
              <a:t>Find out that Government and NGOs Partnership is useful or not in health sector.</a:t>
            </a:r>
          </a:p>
          <a:p>
            <a:pPr lvl="0"/>
            <a:r>
              <a:rPr lang="en-US" sz="2400" dirty="0" smtClean="0">
                <a:solidFill>
                  <a:srgbClr val="FFC000"/>
                </a:solidFill>
                <a:latin typeface="Times New Roman" pitchFamily="18" charset="0"/>
                <a:cs typeface="Times New Roman" pitchFamily="18" charset="0"/>
              </a:rPr>
              <a:t>Review the achievements of MNGOs in the Himachal Pradesh.</a:t>
            </a:r>
          </a:p>
          <a:p>
            <a:r>
              <a:rPr lang="en-US" sz="2400" dirty="0" smtClean="0">
                <a:latin typeface="Times New Roman" pitchFamily="18" charset="0"/>
                <a:cs typeface="Times New Roman" pitchFamily="18" charset="0"/>
              </a:rPr>
              <a:t> </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METHODOLOGY:-</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2400" b="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r>
              <a:rPr lang="en-US" sz="2400" dirty="0" smtClean="0">
                <a:solidFill>
                  <a:srgbClr val="FFC000"/>
                </a:solidFill>
                <a:latin typeface="Times New Roman" pitchFamily="18" charset="0"/>
                <a:cs typeface="Times New Roman" pitchFamily="18" charset="0"/>
              </a:rPr>
              <a:t>This study based on secondary data collects from the Himachal Pradesh NRHM.</a:t>
            </a:r>
          </a:p>
          <a:p>
            <a:r>
              <a:rPr lang="en-US" sz="2400" dirty="0" smtClean="0">
                <a:solidFill>
                  <a:srgbClr val="FFC000"/>
                </a:solidFill>
                <a:latin typeface="Times New Roman" pitchFamily="18" charset="0"/>
                <a:cs typeface="Times New Roman" pitchFamily="18" charset="0"/>
              </a:rPr>
              <a:t>The </a:t>
            </a:r>
            <a:r>
              <a:rPr lang="en-US" sz="2400" dirty="0" err="1" smtClean="0">
                <a:solidFill>
                  <a:srgbClr val="FFC000"/>
                </a:solidFill>
                <a:latin typeface="Times New Roman" pitchFamily="18" charset="0"/>
                <a:cs typeface="Times New Roman" pitchFamily="18" charset="0"/>
              </a:rPr>
              <a:t>evalution</a:t>
            </a:r>
            <a:r>
              <a:rPr lang="en-US" sz="2400" dirty="0" smtClean="0">
                <a:solidFill>
                  <a:srgbClr val="FFC000"/>
                </a:solidFill>
                <a:latin typeface="Times New Roman" pitchFamily="18" charset="0"/>
                <a:cs typeface="Times New Roman" pitchFamily="18" charset="0"/>
              </a:rPr>
              <a:t> has been done by Economics &amp; statistics  </a:t>
            </a:r>
            <a:r>
              <a:rPr lang="en-US" sz="2400" dirty="0" err="1" smtClean="0">
                <a:solidFill>
                  <a:srgbClr val="FFC000"/>
                </a:solidFill>
                <a:latin typeface="Times New Roman" pitchFamily="18" charset="0"/>
                <a:cs typeface="Times New Roman" pitchFamily="18" charset="0"/>
              </a:rPr>
              <a:t>Deptt</a:t>
            </a:r>
            <a:r>
              <a:rPr lang="en-US" sz="2400" dirty="0" smtClean="0">
                <a:solidFill>
                  <a:srgbClr val="FFC000"/>
                </a:solidFill>
                <a:latin typeface="Times New Roman" pitchFamily="18" charset="0"/>
                <a:cs typeface="Times New Roman" pitchFamily="18" charset="0"/>
              </a:rPr>
              <a:t>.</a:t>
            </a:r>
          </a:p>
          <a:p>
            <a:pPr>
              <a:buNone/>
            </a:pPr>
            <a:r>
              <a:rPr lang="en-US" sz="2400" dirty="0" smtClean="0">
                <a:solidFill>
                  <a:srgbClr val="FFC000"/>
                </a:solidFill>
                <a:latin typeface="Times New Roman" pitchFamily="18" charset="0"/>
                <a:cs typeface="Times New Roman" pitchFamily="18" charset="0"/>
              </a:rPr>
              <a:t> </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533400" y="2590800"/>
            <a:ext cx="7807569" cy="990600"/>
          </a:xfrm>
        </p:spPr>
        <p:txBody>
          <a:bodyPr>
            <a:normAutofit fontScale="90000"/>
          </a:bodyPr>
          <a:lstStyle/>
          <a:p>
            <a:pPr eaLnBrk="1" hangingPunct="1"/>
            <a:r>
              <a:rPr lang="en-US" sz="2800" b="1" dirty="0" smtClean="0">
                <a:solidFill>
                  <a:srgbClr val="FFCC00"/>
                </a:solidFill>
                <a:effectLst/>
                <a:latin typeface="Tahoma" pitchFamily="34" charset="0"/>
              </a:rPr>
              <a:t/>
            </a:r>
            <a:br>
              <a:rPr lang="en-US" sz="2800" b="1" dirty="0" smtClean="0">
                <a:solidFill>
                  <a:srgbClr val="FFCC00"/>
                </a:solidFill>
                <a:effectLst/>
                <a:latin typeface="Tahoma" pitchFamily="34" charset="0"/>
              </a:rPr>
            </a:br>
            <a:r>
              <a:rPr lang="en-US" sz="2800" dirty="0" smtClean="0">
                <a:solidFill>
                  <a:srgbClr val="FFCC00"/>
                </a:solidFill>
                <a:effectLst/>
                <a:latin typeface="Tahoma" pitchFamily="34" charset="0"/>
              </a:rPr>
              <a:t/>
            </a:r>
            <a:br>
              <a:rPr lang="en-US" sz="2800" dirty="0" smtClean="0">
                <a:solidFill>
                  <a:srgbClr val="FFCC00"/>
                </a:solidFill>
                <a:effectLst/>
                <a:latin typeface="Tahoma" pitchFamily="34" charset="0"/>
              </a:rPr>
            </a:br>
            <a:r>
              <a:rPr lang="en-US" sz="2800" dirty="0" smtClean="0">
                <a:solidFill>
                  <a:srgbClr val="FFCC00"/>
                </a:solidFill>
                <a:effectLst/>
                <a:latin typeface="Tahoma" pitchFamily="34" charset="0"/>
              </a:rPr>
              <a:t/>
            </a:r>
            <a:br>
              <a:rPr lang="en-US" sz="2800" dirty="0" smtClean="0">
                <a:solidFill>
                  <a:srgbClr val="FFCC00"/>
                </a:solidFill>
                <a:effectLst/>
                <a:latin typeface="Tahoma" pitchFamily="34" charset="0"/>
              </a:rPr>
            </a:br>
            <a:r>
              <a:rPr lang="en-US" sz="2800" dirty="0" smtClean="0">
                <a:solidFill>
                  <a:srgbClr val="FFCC00"/>
                </a:solidFill>
                <a:effectLst/>
                <a:latin typeface="Tahoma" pitchFamily="34" charset="0"/>
              </a:rPr>
              <a:t/>
            </a:r>
            <a:br>
              <a:rPr lang="en-US" sz="2800" dirty="0" smtClean="0">
                <a:solidFill>
                  <a:srgbClr val="FFCC00"/>
                </a:solidFill>
                <a:effectLst/>
                <a:latin typeface="Tahoma" pitchFamily="34" charset="0"/>
              </a:rPr>
            </a:br>
            <a:r>
              <a:rPr lang="en-US" sz="2800" dirty="0" smtClean="0">
                <a:solidFill>
                  <a:srgbClr val="FFCC00"/>
                </a:solidFill>
                <a:effectLst/>
                <a:latin typeface="Tahoma" pitchFamily="34" charset="0"/>
              </a:rPr>
              <a:t/>
            </a:r>
            <a:br>
              <a:rPr lang="en-US" sz="2800" dirty="0" smtClean="0">
                <a:solidFill>
                  <a:srgbClr val="FFCC00"/>
                </a:solidFill>
                <a:effectLst/>
                <a:latin typeface="Tahoma" pitchFamily="34" charset="0"/>
              </a:rPr>
            </a:br>
            <a:r>
              <a:rPr lang="en-US" sz="2800" dirty="0" smtClean="0">
                <a:solidFill>
                  <a:srgbClr val="FFCC00"/>
                </a:solidFill>
                <a:effectLst/>
                <a:latin typeface="Tahoma" pitchFamily="34" charset="0"/>
              </a:rPr>
              <a:t/>
            </a:r>
            <a:br>
              <a:rPr lang="en-US" sz="2800" dirty="0" smtClean="0">
                <a:solidFill>
                  <a:srgbClr val="FFCC00"/>
                </a:solidFill>
                <a:effectLst/>
                <a:latin typeface="Tahoma" pitchFamily="34" charset="0"/>
              </a:rPr>
            </a:br>
            <a:r>
              <a:rPr lang="en-US" sz="2800" b="1" dirty="0" smtClean="0">
                <a:solidFill>
                  <a:srgbClr val="FFCC00"/>
                </a:solidFill>
                <a:effectLst/>
                <a:latin typeface="Tahoma" pitchFamily="34" charset="0"/>
              </a:rPr>
              <a:t>MNGOS PERFORMANCE</a:t>
            </a:r>
            <a:br>
              <a:rPr lang="en-US" sz="2800" b="1" dirty="0" smtClean="0">
                <a:solidFill>
                  <a:srgbClr val="FFCC00"/>
                </a:solidFill>
                <a:effectLst/>
                <a:latin typeface="Tahoma" pitchFamily="34" charset="0"/>
              </a:rPr>
            </a:br>
            <a:r>
              <a:rPr lang="en-US" sz="2800" b="1" dirty="0" smtClean="0">
                <a:solidFill>
                  <a:srgbClr val="FFCC00"/>
                </a:solidFill>
                <a:effectLst/>
                <a:latin typeface="Tahoma" pitchFamily="34" charset="0"/>
              </a:rPr>
              <a:t>BASELINE Vis –Vis EXTERNAL EVLAUTION</a:t>
            </a:r>
          </a:p>
        </p:txBody>
      </p:sp>
      <p:sp>
        <p:nvSpPr>
          <p:cNvPr id="102403" name="Rectangle 3"/>
          <p:cNvSpPr>
            <a:spLocks noGrp="1" noChangeArrowheads="1"/>
          </p:cNvSpPr>
          <p:nvPr>
            <p:ph type="subTitle" idx="1"/>
          </p:nvPr>
        </p:nvSpPr>
        <p:spPr>
          <a:xfrm>
            <a:off x="211015" y="1600200"/>
            <a:ext cx="8780585" cy="5029200"/>
          </a:xfrm>
        </p:spPr>
        <p:txBody>
          <a:bodyPr/>
          <a:lstStyle/>
          <a:p>
            <a:pPr eaLnBrk="1" hangingPunct="1">
              <a:defRPr/>
            </a:pPr>
            <a:endParaRPr lang="en-US" sz="2000" b="1" dirty="0" smtClean="0">
              <a:latin typeface="Times New Roman" pitchFamily="18" charset="0"/>
              <a:cs typeface="Times New Roman" pitchFamily="18" charset="0"/>
            </a:endParaRPr>
          </a:p>
          <a:p>
            <a:pPr eaLnBrk="1" hangingPunct="1">
              <a:defRPr/>
            </a:pPr>
            <a:endParaRPr lang="en-US" sz="2000" dirty="0" smtClean="0">
              <a:solidFill>
                <a:schemeClr val="folHlink"/>
              </a:solidFill>
            </a:endParaRPr>
          </a:p>
        </p:txBody>
      </p:sp>
      <p:sp>
        <p:nvSpPr>
          <p:cNvPr id="4" name="Rectangle 3"/>
          <p:cNvSpPr/>
          <p:nvPr/>
        </p:nvSpPr>
        <p:spPr>
          <a:xfrm>
            <a:off x="140677" y="3200401"/>
            <a:ext cx="8792308" cy="995529"/>
          </a:xfrm>
          <a:prstGeom prst="rect">
            <a:avLst/>
          </a:prstGeom>
        </p:spPr>
        <p:txBody>
          <a:bodyPr>
            <a:spAutoFit/>
          </a:bodyPr>
          <a:lstStyle/>
          <a:p>
            <a:pPr algn="l">
              <a:lnSpc>
                <a:spcPct val="110000"/>
              </a:lnSpc>
              <a:defRPr/>
            </a:pPr>
            <a:endParaRPr lang="en-US" sz="2800" b="1" dirty="0" smtClean="0">
              <a:solidFill>
                <a:schemeClr val="hlink"/>
              </a:solidFill>
              <a:latin typeface="Tahoma" pitchFamily="34" charset="0"/>
              <a:ea typeface="Tahoma" pitchFamily="34" charset="0"/>
              <a:cs typeface="Tahoma" pitchFamily="34" charset="0"/>
            </a:endParaRPr>
          </a:p>
          <a:p>
            <a:pPr algn="l">
              <a:lnSpc>
                <a:spcPct val="110000"/>
              </a:lnSpc>
              <a:defRPr/>
            </a:pPr>
            <a:endParaRPr lang="en-US" sz="2800" b="1" dirty="0">
              <a:solidFill>
                <a:schemeClr val="hlink"/>
              </a:solidFill>
              <a:latin typeface="Tahoma" pitchFamily="34" charset="0"/>
              <a:ea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2877" name="Group 61"/>
          <p:cNvGraphicFramePr>
            <a:graphicFrameLocks noGrp="1"/>
          </p:cNvGraphicFramePr>
          <p:nvPr>
            <p:ph type="subTitle" idx="1"/>
          </p:nvPr>
        </p:nvGraphicFramePr>
        <p:xfrm>
          <a:off x="228600" y="1981200"/>
          <a:ext cx="8651632" cy="4229484"/>
        </p:xfrm>
        <a:graphic>
          <a:graphicData uri="http://schemas.openxmlformats.org/drawingml/2006/table">
            <a:tbl>
              <a:tblPr/>
              <a:tblGrid>
                <a:gridCol w="715011"/>
                <a:gridCol w="3680816"/>
                <a:gridCol w="1395761"/>
                <a:gridCol w="1430022"/>
                <a:gridCol w="1430022"/>
              </a:tblGrid>
              <a:tr h="635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1" i="0" u="none" strike="noStrike" cap="none" normalizeH="0" baseline="0" dirty="0" err="1" smtClean="0">
                          <a:ln>
                            <a:noFill/>
                          </a:ln>
                          <a:solidFill>
                            <a:schemeClr val="folHlink"/>
                          </a:solidFill>
                          <a:effectLst>
                            <a:outerShdw blurRad="38100" dist="38100" dir="2700000" algn="tl">
                              <a:srgbClr val="000000"/>
                            </a:outerShdw>
                          </a:effectLst>
                          <a:latin typeface="Tahoma" pitchFamily="34" charset="0"/>
                          <a:cs typeface="Arial" pitchFamily="34" charset="0"/>
                        </a:rPr>
                        <a:t>S.No</a:t>
                      </a:r>
                      <a:endParaRPr kumimoji="0" lang="en-US" sz="1800" b="1" i="0" u="none" strike="noStrike" cap="none" normalizeH="0" baseline="0" dirty="0" smtClean="0">
                        <a:ln>
                          <a:noFill/>
                        </a:ln>
                        <a:solidFill>
                          <a:schemeClr val="folHlink"/>
                        </a:solidFill>
                        <a:effectLst>
                          <a:outerShdw blurRad="38100" dist="38100" dir="2700000" algn="tl">
                            <a:srgbClr val="000000"/>
                          </a:outerShdw>
                        </a:effectLst>
                        <a:latin typeface="Tahoma" pitchFamily="34" charset="0"/>
                        <a:cs typeface="Arial" pitchFamily="34" charset="0"/>
                      </a:endParaRP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1" i="0" u="none" strike="noStrike" cap="none" normalizeH="0" baseline="0" dirty="0" smtClean="0">
                          <a:ln>
                            <a:noFill/>
                          </a:ln>
                          <a:solidFill>
                            <a:schemeClr val="folHlink"/>
                          </a:solidFill>
                          <a:effectLst>
                            <a:outerShdw blurRad="38100" dist="38100" dir="2700000" algn="tl">
                              <a:srgbClr val="000000"/>
                            </a:outerShdw>
                          </a:effectLst>
                          <a:latin typeface="Tahoma" pitchFamily="34" charset="0"/>
                          <a:cs typeface="Arial" pitchFamily="34" charset="0"/>
                        </a:rPr>
                        <a:t>Indicator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6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Arial" pitchFamily="34" charset="0"/>
                        </a:rPr>
                        <a:t>Baseline Findings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600" b="0" i="0" u="none" strike="noStrike" cap="none" normalizeH="0" baseline="0" smtClean="0">
                          <a:ln>
                            <a:noFill/>
                          </a:ln>
                          <a:solidFill>
                            <a:schemeClr val="folHlink"/>
                          </a:solidFill>
                          <a:effectLst/>
                          <a:latin typeface="Tahoma" pitchFamily="34" charset="0"/>
                          <a:cs typeface="Arial" pitchFamily="34" charset="0"/>
                        </a:rPr>
                        <a:t>Objectives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600" b="0" i="0" u="none" strike="noStrike" cap="none" normalizeH="0" baseline="0" smtClean="0">
                          <a:ln>
                            <a:noFill/>
                          </a:ln>
                          <a:solidFill>
                            <a:schemeClr val="folHlink"/>
                          </a:solidFill>
                          <a:effectLst/>
                          <a:latin typeface="Tahoma" pitchFamily="34" charset="0"/>
                          <a:cs typeface="Arial" pitchFamily="34" charset="0"/>
                        </a:rPr>
                        <a:t>Evaluation</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600" b="0" i="0" u="none" strike="noStrike" cap="none" normalizeH="0" baseline="0" smtClean="0">
                          <a:ln>
                            <a:noFill/>
                          </a:ln>
                          <a:solidFill>
                            <a:schemeClr val="folHlink"/>
                          </a:solidFill>
                          <a:effectLst/>
                          <a:latin typeface="Tahoma" pitchFamily="34" charset="0"/>
                          <a:cs typeface="Arial" pitchFamily="34" charset="0"/>
                        </a:rPr>
                        <a:t>Findings</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8869">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Complete ANC</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15 %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50 %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54 %</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90774">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2.</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Times New Roman" pitchFamily="18" charset="0"/>
                        </a:rPr>
                        <a:t>Deliveries By Skilled Birth attendants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6 %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35%</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97 %</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98716">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3.</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Complete Immunisation(0-12 Months)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12.05%</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50 %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78 %</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4876">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Institutional deliveries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40%</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3 %</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90774">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5</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Family Planning( Use of modern methods)</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10 %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smtClean="0">
                          <a:ln>
                            <a:noFill/>
                          </a:ln>
                          <a:solidFill>
                            <a:schemeClr val="hlink"/>
                          </a:solidFill>
                          <a:effectLst>
                            <a:outerShdw blurRad="38100" dist="38100" dir="2700000" algn="tl">
                              <a:srgbClr val="000000"/>
                            </a:outerShdw>
                          </a:effectLst>
                          <a:latin typeface="Tahoma" pitchFamily="34" charset="0"/>
                          <a:cs typeface="Arial" pitchFamily="34" charset="0"/>
                        </a:rPr>
                        <a:t>40 %</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0" i="0" u="none" strike="noStrike" cap="none" normalizeH="0" baseline="0" dirty="0" smtClean="0">
                          <a:ln>
                            <a:noFill/>
                          </a:ln>
                          <a:solidFill>
                            <a:schemeClr val="hlink"/>
                          </a:solidFill>
                          <a:effectLst>
                            <a:outerShdw blurRad="38100" dist="38100" dir="2700000" algn="tl">
                              <a:srgbClr val="000000"/>
                            </a:outerShdw>
                          </a:effectLst>
                          <a:latin typeface="Tahoma" pitchFamily="34" charset="0"/>
                          <a:cs typeface="Arial" pitchFamily="34" charset="0"/>
                        </a:rPr>
                        <a:t>60 %</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 name="TextBox 2"/>
          <p:cNvSpPr txBox="1"/>
          <p:nvPr/>
        </p:nvSpPr>
        <p:spPr>
          <a:xfrm>
            <a:off x="2362200" y="990600"/>
            <a:ext cx="3967753" cy="646331"/>
          </a:xfrm>
          <a:prstGeom prst="rect">
            <a:avLst/>
          </a:prstGeom>
          <a:noFill/>
        </p:spPr>
        <p:txBody>
          <a:bodyPr wrap="none" rtlCol="0">
            <a:spAutoFit/>
          </a:bodyPr>
          <a:lstStyle/>
          <a:p>
            <a:pPr>
              <a:defRPr/>
            </a:pPr>
            <a:r>
              <a:rPr lang="en-US" b="1" dirty="0" smtClean="0">
                <a:solidFill>
                  <a:srgbClr val="FFFF00"/>
                </a:solidFill>
                <a:latin typeface="Tahoma" pitchFamily="34" charset="0"/>
                <a:cs typeface="Times New Roman" pitchFamily="18" charset="0"/>
              </a:rPr>
              <a:t>FRIENDS CLUB</a:t>
            </a:r>
            <a:endParaRPr lang="en-US" b="1" dirty="0" smtClean="0">
              <a:solidFill>
                <a:srgbClr val="FFFF00"/>
              </a:solidFill>
              <a:latin typeface="Tahoma" pitchFamily="34" charset="0"/>
            </a:endParaRPr>
          </a:p>
          <a:p>
            <a:pPr>
              <a:defRPr/>
            </a:pPr>
            <a:r>
              <a:rPr lang="en-US" b="1" u="sng" dirty="0" smtClean="0">
                <a:solidFill>
                  <a:schemeClr val="hlink"/>
                </a:solidFill>
                <a:latin typeface="Tahoma" pitchFamily="34" charset="0"/>
                <a:cs typeface="Times New Roman" pitchFamily="18" charset="0"/>
              </a:rPr>
              <a:t>Mother NGO for district </a:t>
            </a:r>
            <a:r>
              <a:rPr lang="en-US" b="1" u="sng" dirty="0" err="1" smtClean="0">
                <a:solidFill>
                  <a:schemeClr val="hlink"/>
                </a:solidFill>
                <a:latin typeface="Tahoma" pitchFamily="34" charset="0"/>
                <a:cs typeface="Times New Roman" pitchFamily="18" charset="0"/>
              </a:rPr>
              <a:t>Chamba</a:t>
            </a:r>
            <a:r>
              <a:rPr lang="en-US" b="1" u="sng" dirty="0" smtClean="0">
                <a:solidFill>
                  <a:schemeClr val="hlink"/>
                </a:solidFill>
                <a:latin typeface="Tahoma" pitchFamily="34" charset="0"/>
                <a:cs typeface="Times New Roman" pitchFamily="18" charset="0"/>
              </a:rPr>
              <a:t> </a:t>
            </a:r>
            <a:endParaRPr lang="en-US"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144</TotalTime>
  <Words>1789</Words>
  <Application>Microsoft Office PowerPoint</Application>
  <PresentationFormat>On-screen Show (4:3)</PresentationFormat>
  <Paragraphs>474</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Flow</vt:lpstr>
      <vt:lpstr>A Study of MNGO Scheme Impact on RCH Indicators in Himachal Pradesh</vt:lpstr>
      <vt:lpstr>PURPOSE OF THE PROGRAMME</vt:lpstr>
      <vt:lpstr>cont</vt:lpstr>
      <vt:lpstr>Cont</vt:lpstr>
      <vt:lpstr>Objective of The Programme</vt:lpstr>
      <vt:lpstr>Objective of the study </vt:lpstr>
      <vt:lpstr>    METHODOLOGY:-</vt:lpstr>
      <vt:lpstr>      MNGOS PERFORMANCE BASELINE Vis –Vis EXTERNAL EVLAUTION</vt:lpstr>
      <vt:lpstr>Slide 9</vt:lpstr>
      <vt:lpstr>MOTHER NGO HIMACHAL PRSEH VOLUNTARY HEALTH ASSOCIATION (HPVHA )  Mother NGO for district Bilaspur and Mandi </vt:lpstr>
      <vt:lpstr>Slide 11</vt:lpstr>
      <vt:lpstr>Slide 12</vt:lpstr>
      <vt:lpstr>Slide 13</vt:lpstr>
      <vt:lpstr>Slide 14</vt:lpstr>
      <vt:lpstr>Slide 15</vt:lpstr>
      <vt:lpstr>Slide 16</vt:lpstr>
      <vt:lpstr>Slide 17</vt:lpstr>
      <vt:lpstr>Slide 18</vt:lpstr>
      <vt:lpstr>Slide 19</vt:lpstr>
      <vt:lpstr> Family planning methods  (District wise comparison between base line survey and E&amp;S studies</vt:lpstr>
      <vt:lpstr>Conclusion </vt:lpstr>
      <vt:lpstr>Slide 22</vt:lpstr>
      <vt:lpstr>Slide 23</vt:lpstr>
      <vt:lpstr>Slide 24</vt:lpstr>
      <vt:lpstr>MNGO Programme:Future Plan </vt:lpstr>
      <vt:lpstr>Recommodation</vt:lpstr>
      <vt:lpstr>Slide 27</vt:lpstr>
      <vt:lpstr>Slide 28</vt:lpstr>
      <vt:lpstr>Slide 29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iihmr</cp:lastModifiedBy>
  <cp:revision>4</cp:revision>
  <dcterms:created xsi:type="dcterms:W3CDTF">2006-08-16T00:00:00Z</dcterms:created>
  <dcterms:modified xsi:type="dcterms:W3CDTF">2011-05-15T18:21:09Z</dcterms:modified>
</cp:coreProperties>
</file>