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7815" autoAdjust="0"/>
  </p:normalViewPr>
  <p:slideViewPr>
    <p:cSldViewPr>
      <p:cViewPr varScale="1">
        <p:scale>
          <a:sx n="76" d="100"/>
          <a:sy n="76" d="100"/>
        </p:scale>
        <p:origin x="-98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otX val="30"/>
      <c:perspective val="30"/>
    </c:view3D>
    <c:plotArea>
      <c:layout/>
      <c:pie3DChart>
        <c:varyColors val="1"/>
        <c:ser>
          <c:idx val="0"/>
          <c:order val="0"/>
          <c:tx>
            <c:strRef>
              <c:f>Sheet1!$B$1</c:f>
              <c:strCache>
                <c:ptCount val="1"/>
                <c:pt idx="0">
                  <c:v>NO.OF PERSON</c:v>
                </c:pt>
              </c:strCache>
            </c:strRef>
          </c:tx>
          <c:dLbls>
            <c:showPercent val="1"/>
          </c:dLbls>
          <c:cat>
            <c:strRef>
              <c:f>Sheet1!$A$2:$A$6</c:f>
              <c:strCache>
                <c:ptCount val="5"/>
                <c:pt idx="0">
                  <c:v>04:00 TO 04:30HRS</c:v>
                </c:pt>
                <c:pt idx="1">
                  <c:v>04:30 TO 05:00HRS</c:v>
                </c:pt>
                <c:pt idx="2">
                  <c:v>05:00 TO 05:30HRS</c:v>
                </c:pt>
                <c:pt idx="3">
                  <c:v>05:30 TO 06:00HRS</c:v>
                </c:pt>
                <c:pt idx="4">
                  <c:v>MORE THAN 06:00 HRS</c:v>
                </c:pt>
              </c:strCache>
            </c:strRef>
          </c:cat>
          <c:val>
            <c:numRef>
              <c:f>Sheet1!$B$2:$B$6</c:f>
              <c:numCache>
                <c:formatCode>General</c:formatCode>
                <c:ptCount val="5"/>
                <c:pt idx="0">
                  <c:v>4</c:v>
                </c:pt>
                <c:pt idx="1">
                  <c:v>5</c:v>
                </c:pt>
                <c:pt idx="2">
                  <c:v>7</c:v>
                </c:pt>
                <c:pt idx="3">
                  <c:v>4</c:v>
                </c:pt>
                <c:pt idx="4">
                  <c:v>10</c:v>
                </c:pt>
              </c:numCache>
            </c:numRef>
          </c:val>
        </c:ser>
        <c:ser>
          <c:idx val="1"/>
          <c:order val="1"/>
          <c:tx>
            <c:strRef>
              <c:f>Sheet1!$C$1</c:f>
              <c:strCache>
                <c:ptCount val="1"/>
                <c:pt idx="0">
                  <c:v>PERCENTAGE</c:v>
                </c:pt>
              </c:strCache>
            </c:strRef>
          </c:tx>
          <c:dLbls>
            <c:showPercent val="1"/>
          </c:dLbls>
          <c:cat>
            <c:strRef>
              <c:f>Sheet1!$A$2:$A$6</c:f>
              <c:strCache>
                <c:ptCount val="5"/>
                <c:pt idx="0">
                  <c:v>04:00 TO 04:30HRS</c:v>
                </c:pt>
                <c:pt idx="1">
                  <c:v>04:30 TO 05:00HRS</c:v>
                </c:pt>
                <c:pt idx="2">
                  <c:v>05:00 TO 05:30HRS</c:v>
                </c:pt>
                <c:pt idx="3">
                  <c:v>05:30 TO 06:00HRS</c:v>
                </c:pt>
                <c:pt idx="4">
                  <c:v>MORE THAN 06:00 HRS</c:v>
                </c:pt>
              </c:strCache>
            </c:strRef>
          </c:cat>
          <c:val>
            <c:numRef>
              <c:f>Sheet1!$C$2:$C$6</c:f>
              <c:numCache>
                <c:formatCode>0%</c:formatCode>
                <c:ptCount val="5"/>
                <c:pt idx="0">
                  <c:v>0.13</c:v>
                </c:pt>
                <c:pt idx="1">
                  <c:v>0.17</c:v>
                </c:pt>
                <c:pt idx="2">
                  <c:v>0.23</c:v>
                </c:pt>
                <c:pt idx="3">
                  <c:v>0.13</c:v>
                </c:pt>
                <c:pt idx="4">
                  <c:v>0.34000000000000008</c:v>
                </c:pt>
              </c:numCache>
            </c:numRef>
          </c:val>
        </c:ser>
        <c:dLbls>
          <c:showPercent val="1"/>
        </c:dLbls>
      </c:pie3DChart>
    </c:plotArea>
    <c:legend>
      <c:legendPos val="t"/>
      <c:layout>
        <c:manualLayout>
          <c:xMode val="edge"/>
          <c:yMode val="edge"/>
          <c:x val="7.2204411948506436E-2"/>
          <c:y val="0.14279771278590178"/>
          <c:w val="0.83971816022997126"/>
          <c:h val="0.24225890513685788"/>
        </c:manualLayout>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otX val="30"/>
      <c:perspective val="30"/>
    </c:view3D>
    <c:plotArea>
      <c:layout/>
      <c:pie3DChart>
        <c:varyColors val="1"/>
        <c:ser>
          <c:idx val="0"/>
          <c:order val="0"/>
          <c:tx>
            <c:strRef>
              <c:f>Sheet1!$F$10</c:f>
              <c:strCache>
                <c:ptCount val="1"/>
                <c:pt idx="0">
                  <c:v>NO.OF PERSON</c:v>
                </c:pt>
              </c:strCache>
            </c:strRef>
          </c:tx>
          <c:dLbls>
            <c:showPercent val="1"/>
          </c:dLbls>
          <c:cat>
            <c:strRef>
              <c:f>Sheet1!$E$11:$E$15</c:f>
              <c:strCache>
                <c:ptCount val="5"/>
                <c:pt idx="0">
                  <c:v>04:00 TO 04:30HRS</c:v>
                </c:pt>
                <c:pt idx="1">
                  <c:v>04:30 TO 05:00HRS</c:v>
                </c:pt>
                <c:pt idx="2">
                  <c:v>05:00 TO 05:30HRS</c:v>
                </c:pt>
                <c:pt idx="3">
                  <c:v>05:30 TO 06:00HRS</c:v>
                </c:pt>
                <c:pt idx="4">
                  <c:v>MORE THAN 06:00 HRS</c:v>
                </c:pt>
              </c:strCache>
            </c:strRef>
          </c:cat>
          <c:val>
            <c:numRef>
              <c:f>Sheet1!$F$11:$F$15</c:f>
              <c:numCache>
                <c:formatCode>General</c:formatCode>
                <c:ptCount val="5"/>
                <c:pt idx="0">
                  <c:v>0</c:v>
                </c:pt>
                <c:pt idx="1">
                  <c:v>0</c:v>
                </c:pt>
                <c:pt idx="2">
                  <c:v>8</c:v>
                </c:pt>
                <c:pt idx="3">
                  <c:v>6</c:v>
                </c:pt>
                <c:pt idx="4">
                  <c:v>16</c:v>
                </c:pt>
              </c:numCache>
            </c:numRef>
          </c:val>
        </c:ser>
        <c:ser>
          <c:idx val="1"/>
          <c:order val="1"/>
          <c:tx>
            <c:strRef>
              <c:f>Sheet1!$G$10</c:f>
              <c:strCache>
                <c:ptCount val="1"/>
                <c:pt idx="0">
                  <c:v>PERCENTAGE</c:v>
                </c:pt>
              </c:strCache>
            </c:strRef>
          </c:tx>
          <c:dLbls>
            <c:showPercent val="1"/>
          </c:dLbls>
          <c:cat>
            <c:strRef>
              <c:f>Sheet1!$E$11:$E$15</c:f>
              <c:strCache>
                <c:ptCount val="5"/>
                <c:pt idx="0">
                  <c:v>04:00 TO 04:30HRS</c:v>
                </c:pt>
                <c:pt idx="1">
                  <c:v>04:30 TO 05:00HRS</c:v>
                </c:pt>
                <c:pt idx="2">
                  <c:v>05:00 TO 05:30HRS</c:v>
                </c:pt>
                <c:pt idx="3">
                  <c:v>05:30 TO 06:00HRS</c:v>
                </c:pt>
                <c:pt idx="4">
                  <c:v>MORE THAN 06:00 HRS</c:v>
                </c:pt>
              </c:strCache>
            </c:strRef>
          </c:cat>
          <c:val>
            <c:numRef>
              <c:f>Sheet1!$G$11:$G$15</c:f>
              <c:numCache>
                <c:formatCode>0%</c:formatCode>
                <c:ptCount val="5"/>
                <c:pt idx="0">
                  <c:v>0</c:v>
                </c:pt>
                <c:pt idx="1">
                  <c:v>0</c:v>
                </c:pt>
                <c:pt idx="2">
                  <c:v>0.27</c:v>
                </c:pt>
                <c:pt idx="3">
                  <c:v>0.2</c:v>
                </c:pt>
                <c:pt idx="4">
                  <c:v>0.53</c:v>
                </c:pt>
              </c:numCache>
            </c:numRef>
          </c:val>
        </c:ser>
        <c:dLbls>
          <c:showPercent val="1"/>
        </c:dLbls>
      </c:pie3DChart>
    </c:plotArea>
    <c:legend>
      <c:legendPos val="t"/>
      <c:layout>
        <c:manualLayout>
          <c:xMode val="edge"/>
          <c:yMode val="edge"/>
          <c:x val="9.9225423526604628E-2"/>
          <c:y val="8.0032552749088187E-2"/>
          <c:w val="0.80154915294679074"/>
          <c:h val="0.27001891808978423"/>
        </c:manualLayout>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36"/>
  <c:chart>
    <c:view3D>
      <c:rAngAx val="1"/>
    </c:view3D>
    <c:plotArea>
      <c:layout/>
      <c:bar3DChart>
        <c:barDir val="col"/>
        <c:grouping val="clustered"/>
        <c:ser>
          <c:idx val="0"/>
          <c:order val="0"/>
          <c:tx>
            <c:strRef>
              <c:f>Sheet1!$D$7</c:f>
              <c:strCache>
                <c:ptCount val="1"/>
                <c:pt idx="0">
                  <c:v>PACKAGE 1</c:v>
                </c:pt>
              </c:strCache>
            </c:strRef>
          </c:tx>
          <c:cat>
            <c:strRef>
              <c:f>Sheet1!$C$8:$C$12</c:f>
              <c:strCache>
                <c:ptCount val="5"/>
                <c:pt idx="0">
                  <c:v>04:00 to 04:30 Hrs</c:v>
                </c:pt>
                <c:pt idx="1">
                  <c:v>04:30 to 05:00 Hrs</c:v>
                </c:pt>
                <c:pt idx="2">
                  <c:v>05:00 to 05:30 Hrs</c:v>
                </c:pt>
                <c:pt idx="3">
                  <c:v>05:30 to 06:00 Hrs</c:v>
                </c:pt>
                <c:pt idx="4">
                  <c:v>Above 06:00  Hrs</c:v>
                </c:pt>
              </c:strCache>
            </c:strRef>
          </c:cat>
          <c:val>
            <c:numRef>
              <c:f>Sheet1!$D$8:$D$12</c:f>
              <c:numCache>
                <c:formatCode>General</c:formatCode>
                <c:ptCount val="5"/>
                <c:pt idx="0">
                  <c:v>2</c:v>
                </c:pt>
                <c:pt idx="1">
                  <c:v>3</c:v>
                </c:pt>
                <c:pt idx="2">
                  <c:v>5</c:v>
                </c:pt>
                <c:pt idx="3">
                  <c:v>2</c:v>
                </c:pt>
                <c:pt idx="4">
                  <c:v>8</c:v>
                </c:pt>
              </c:numCache>
            </c:numRef>
          </c:val>
        </c:ser>
        <c:ser>
          <c:idx val="1"/>
          <c:order val="1"/>
          <c:tx>
            <c:strRef>
              <c:f>Sheet1!$E$7</c:f>
              <c:strCache>
                <c:ptCount val="1"/>
                <c:pt idx="0">
                  <c:v>PACKAGE 2</c:v>
                </c:pt>
              </c:strCache>
            </c:strRef>
          </c:tx>
          <c:cat>
            <c:strRef>
              <c:f>Sheet1!$C$8:$C$12</c:f>
              <c:strCache>
                <c:ptCount val="5"/>
                <c:pt idx="0">
                  <c:v>04:00 to 04:30 Hrs</c:v>
                </c:pt>
                <c:pt idx="1">
                  <c:v>04:30 to 05:00 Hrs</c:v>
                </c:pt>
                <c:pt idx="2">
                  <c:v>05:00 to 05:30 Hrs</c:v>
                </c:pt>
                <c:pt idx="3">
                  <c:v>05:30 to 06:00 Hrs</c:v>
                </c:pt>
                <c:pt idx="4">
                  <c:v>Above 06:00  Hrs</c:v>
                </c:pt>
              </c:strCache>
            </c:strRef>
          </c:cat>
          <c:val>
            <c:numRef>
              <c:f>Sheet1!$E$8:$E$12</c:f>
              <c:numCache>
                <c:formatCode>General</c:formatCode>
                <c:ptCount val="5"/>
                <c:pt idx="0">
                  <c:v>0</c:v>
                </c:pt>
                <c:pt idx="1">
                  <c:v>0</c:v>
                </c:pt>
                <c:pt idx="2">
                  <c:v>4</c:v>
                </c:pt>
                <c:pt idx="3">
                  <c:v>3</c:v>
                </c:pt>
                <c:pt idx="4">
                  <c:v>13</c:v>
                </c:pt>
              </c:numCache>
            </c:numRef>
          </c:val>
        </c:ser>
        <c:shape val="cone"/>
        <c:axId val="126986880"/>
        <c:axId val="140428416"/>
        <c:axId val="0"/>
      </c:bar3DChart>
      <c:catAx>
        <c:axId val="126986880"/>
        <c:scaling>
          <c:orientation val="minMax"/>
        </c:scaling>
        <c:axPos val="b"/>
        <c:tickLblPos val="nextTo"/>
        <c:crossAx val="140428416"/>
        <c:crosses val="autoZero"/>
        <c:auto val="1"/>
        <c:lblAlgn val="ctr"/>
        <c:lblOffset val="100"/>
      </c:catAx>
      <c:valAx>
        <c:axId val="140428416"/>
        <c:scaling>
          <c:orientation val="minMax"/>
        </c:scaling>
        <c:axPos val="l"/>
        <c:majorGridlines/>
        <c:numFmt formatCode="General" sourceLinked="1"/>
        <c:tickLblPos val="nextTo"/>
        <c:crossAx val="126986880"/>
        <c:crosses val="autoZero"/>
        <c:crossBetween val="between"/>
      </c:valAx>
    </c:plotArea>
    <c:legend>
      <c:legendPos val="r"/>
      <c:layout>
        <c:manualLayout>
          <c:xMode val="edge"/>
          <c:yMode val="edge"/>
          <c:x val="0.8530565650447538"/>
          <c:y val="0.25385194193544564"/>
          <c:w val="0.13412292213473315"/>
          <c:h val="0.39777449970527146"/>
        </c:manualLayout>
      </c:layout>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A9787C-EACD-4238-A79F-1D5FFEFAD5E0}" type="datetimeFigureOut">
              <a:rPr lang="en-US" smtClean="0"/>
              <a:t>4/25/2011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923B62-F62A-4F32-BAB0-24C1EAE8003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A923B62-F62A-4F32-BAB0-24C1EAE80031}"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A923B62-F62A-4F32-BAB0-24C1EAE80031}"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A923B62-F62A-4F32-BAB0-24C1EAE80031}" type="slidenum">
              <a:rPr lang="en-US" smtClean="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A923B62-F62A-4F32-BAB0-24C1EAE80031}" type="slidenum">
              <a:rPr lang="en-US" smtClean="0"/>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A923B62-F62A-4F32-BAB0-24C1EAE80031}"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A923B62-F62A-4F32-BAB0-24C1EAE80031}"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A923B62-F62A-4F32-BAB0-24C1EAE80031}"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A923B62-F62A-4F32-BAB0-24C1EAE80031}"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A923B62-F62A-4F32-BAB0-24C1EAE80031}"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A923B62-F62A-4F32-BAB0-24C1EAE80031}"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A923B62-F62A-4F32-BAB0-24C1EAE80031}"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A923B62-F62A-4F32-BAB0-24C1EAE80031}"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07FB82-5522-407A-AC76-B32C1BACD774}" type="datetimeFigureOut">
              <a:rPr lang="en-US" smtClean="0"/>
              <a:t>4/25/2011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A0D92-7AF2-4299-8E44-00324C70D6F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07FB82-5522-407A-AC76-B32C1BACD774}" type="datetimeFigureOut">
              <a:rPr lang="en-US" smtClean="0"/>
              <a:t>4/25/2011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A0D92-7AF2-4299-8E44-00324C70D6F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07FB82-5522-407A-AC76-B32C1BACD774}" type="datetimeFigureOut">
              <a:rPr lang="en-US" smtClean="0"/>
              <a:t>4/25/2011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A0D92-7AF2-4299-8E44-00324C70D6F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07FB82-5522-407A-AC76-B32C1BACD774}" type="datetimeFigureOut">
              <a:rPr lang="en-US" smtClean="0"/>
              <a:t>4/25/2011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A0D92-7AF2-4299-8E44-00324C70D6F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07FB82-5522-407A-AC76-B32C1BACD774}" type="datetimeFigureOut">
              <a:rPr lang="en-US" smtClean="0"/>
              <a:t>4/25/2011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4A0D92-7AF2-4299-8E44-00324C70D6F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07FB82-5522-407A-AC76-B32C1BACD774}" type="datetimeFigureOut">
              <a:rPr lang="en-US" smtClean="0"/>
              <a:t>4/25/2011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4A0D92-7AF2-4299-8E44-00324C70D6F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07FB82-5522-407A-AC76-B32C1BACD774}" type="datetimeFigureOut">
              <a:rPr lang="en-US" smtClean="0"/>
              <a:t>4/25/2011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4A0D92-7AF2-4299-8E44-00324C70D6F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07FB82-5522-407A-AC76-B32C1BACD774}" type="datetimeFigureOut">
              <a:rPr lang="en-US" smtClean="0"/>
              <a:t>4/25/2011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4A0D92-7AF2-4299-8E44-00324C70D6F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07FB82-5522-407A-AC76-B32C1BACD774}" type="datetimeFigureOut">
              <a:rPr lang="en-US" smtClean="0"/>
              <a:t>4/25/2011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4A0D92-7AF2-4299-8E44-00324C70D6F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07FB82-5522-407A-AC76-B32C1BACD774}" type="datetimeFigureOut">
              <a:rPr lang="en-US" smtClean="0"/>
              <a:t>4/25/2011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4A0D92-7AF2-4299-8E44-00324C70D6F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07FB82-5522-407A-AC76-B32C1BACD774}" type="datetimeFigureOut">
              <a:rPr lang="en-US" smtClean="0"/>
              <a:t>4/25/2011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4A0D92-7AF2-4299-8E44-00324C70D6F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07FB82-5522-407A-AC76-B32C1BACD774}" type="datetimeFigureOut">
              <a:rPr lang="en-US" smtClean="0"/>
              <a:t>4/25/2011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4A0D92-7AF2-4299-8E44-00324C70D6F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3657600"/>
          </a:xfrm>
          <a:ln>
            <a:solidFill>
              <a:srgbClr val="FF0000"/>
            </a:solidFill>
          </a:ln>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b="1" u="sng" dirty="0">
                <a:effectLst>
                  <a:outerShdw blurRad="38100" dist="38100" dir="2700000" algn="tl">
                    <a:srgbClr val="000000">
                      <a:alpha val="43137"/>
                    </a:srgbClr>
                  </a:outerShdw>
                </a:effectLst>
              </a:rPr>
              <a:t>“A Study on process flow of Cardiac Preventive Health Check up Package in OPD, Fortis Escorts Heart Institute, </a:t>
            </a:r>
            <a:r>
              <a:rPr lang="en-US" b="1" u="sng" dirty="0" err="1">
                <a:effectLst>
                  <a:outerShdw blurRad="38100" dist="38100" dir="2700000" algn="tl">
                    <a:srgbClr val="000000">
                      <a:alpha val="43137"/>
                    </a:srgbClr>
                  </a:outerShdw>
                </a:effectLst>
              </a:rPr>
              <a:t>Okhla</a:t>
            </a:r>
            <a:r>
              <a:rPr lang="en-US" b="1" u="sng" dirty="0">
                <a:effectLst>
                  <a:outerShdw blurRad="38100" dist="38100" dir="2700000" algn="tl">
                    <a:srgbClr val="000000">
                      <a:alpha val="43137"/>
                    </a:srgbClr>
                  </a:outerShdw>
                </a:effectLst>
              </a:rPr>
              <a:t>, </a:t>
            </a:r>
            <a:r>
              <a:rPr lang="en-US" u="sng" dirty="0">
                <a:effectLst>
                  <a:outerShdw blurRad="38100" dist="38100" dir="2700000" algn="tl">
                    <a:srgbClr val="000000">
                      <a:alpha val="43137"/>
                    </a:srgbClr>
                  </a:outerShdw>
                </a:effectLst>
              </a:rPr>
              <a:t/>
            </a:r>
            <a:br>
              <a:rPr lang="en-US" u="sng" dirty="0">
                <a:effectLst>
                  <a:outerShdw blurRad="38100" dist="38100" dir="2700000" algn="tl">
                    <a:srgbClr val="000000">
                      <a:alpha val="43137"/>
                    </a:srgbClr>
                  </a:outerShdw>
                </a:effectLst>
              </a:rPr>
            </a:br>
            <a:r>
              <a:rPr lang="en-US" b="1" u="sng" dirty="0">
                <a:effectLst>
                  <a:outerShdw blurRad="38100" dist="38100" dir="2700000" algn="tl">
                    <a:srgbClr val="000000">
                      <a:alpha val="43137"/>
                    </a:srgbClr>
                  </a:outerShdw>
                </a:effectLst>
              </a:rPr>
              <a:t>New Delhi”</a:t>
            </a:r>
            <a:r>
              <a:rPr lang="en-US" dirty="0"/>
              <a:t/>
            </a:r>
            <a:br>
              <a:rPr lang="en-US" dirty="0"/>
            </a:br>
            <a:endParaRPr lang="en-US" dirty="0"/>
          </a:p>
        </p:txBody>
      </p:sp>
      <p:sp>
        <p:nvSpPr>
          <p:cNvPr id="3" name="Subtitle 2"/>
          <p:cNvSpPr>
            <a:spLocks noGrp="1"/>
          </p:cNvSpPr>
          <p:nvPr>
            <p:ph type="subTitle" idx="1"/>
          </p:nvPr>
        </p:nvSpPr>
        <p:spPr>
          <a:xfrm>
            <a:off x="2743200" y="4724400"/>
            <a:ext cx="6400800" cy="1143000"/>
          </a:xfrm>
        </p:spPr>
        <p:txBody>
          <a:bodyPr>
            <a:normAutofit/>
          </a:bodyPr>
          <a:lstStyle/>
          <a:p>
            <a:pPr algn="r"/>
            <a:r>
              <a:rPr lang="en-US" sz="2400" b="1" dirty="0" smtClean="0">
                <a:solidFill>
                  <a:schemeClr val="tx1"/>
                </a:solidFill>
                <a:effectLst>
                  <a:outerShdw blurRad="38100" dist="38100" dir="2700000" algn="tl">
                    <a:srgbClr val="000000">
                      <a:alpha val="43137"/>
                    </a:srgbClr>
                  </a:outerShdw>
                </a:effectLst>
              </a:rPr>
              <a:t>ABHILASHA SINGH</a:t>
            </a:r>
          </a:p>
          <a:p>
            <a:pPr algn="r"/>
            <a:r>
              <a:rPr lang="en-US" sz="2400" b="1" dirty="0" smtClean="0">
                <a:solidFill>
                  <a:schemeClr val="tx1"/>
                </a:solidFill>
                <a:effectLst>
                  <a:outerShdw blurRad="38100" dist="38100" dir="2700000" algn="tl">
                    <a:srgbClr val="000000">
                      <a:alpha val="43137"/>
                    </a:srgbClr>
                  </a:outerShdw>
                </a:effectLst>
              </a:rPr>
              <a:t>IIHMR, NEW DELHI</a:t>
            </a:r>
          </a:p>
          <a:p>
            <a:pPr algn="r"/>
            <a:endParaRPr lang="en-US" sz="2400" b="1" dirty="0">
              <a:solidFill>
                <a:schemeClr val="tx1"/>
              </a:solidFill>
              <a:effectLst>
                <a:outerShdw blurRad="38100" dist="38100" dir="2700000" algn="tl">
                  <a:srgbClr val="000000">
                    <a:alpha val="43137"/>
                  </a:srgbClr>
                </a:outerShdw>
              </a:effectLst>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a:ln>
            <a:solidFill>
              <a:srgbClr val="FF0000"/>
            </a:solidFill>
          </a:ln>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p>
            <a:pPr algn="l"/>
            <a:r>
              <a:rPr lang="en-US" sz="3600" b="1" dirty="0" smtClean="0">
                <a:effectLst>
                  <a:outerShdw blurRad="38100" dist="38100" dir="2700000" algn="tl">
                    <a:srgbClr val="000000">
                      <a:alpha val="43137"/>
                    </a:srgbClr>
                  </a:outerShdw>
                </a:effectLst>
                <a:latin typeface="+mn-lt"/>
                <a:ea typeface="+mn-ea"/>
                <a:cs typeface="+mn-cs"/>
              </a:rPr>
              <a:t>RECOMMENDATIONS</a:t>
            </a:r>
            <a:endParaRPr lang="en-US" sz="3600" b="1" dirty="0">
              <a:effectLst>
                <a:outerShdw blurRad="38100" dist="38100" dir="2700000" algn="tl">
                  <a:srgbClr val="000000">
                    <a:alpha val="43137"/>
                  </a:srgbClr>
                </a:outerShdw>
              </a:effectLst>
              <a:latin typeface="+mn-lt"/>
              <a:ea typeface="+mn-ea"/>
              <a:cs typeface="+mn-cs"/>
            </a:endParaRPr>
          </a:p>
        </p:txBody>
      </p:sp>
      <p:sp>
        <p:nvSpPr>
          <p:cNvPr id="3" name="Content Placeholder 2"/>
          <p:cNvSpPr>
            <a:spLocks noGrp="1"/>
          </p:cNvSpPr>
          <p:nvPr>
            <p:ph idx="1"/>
          </p:nvPr>
        </p:nvSpPr>
        <p:spPr>
          <a:xfrm>
            <a:off x="457200" y="1143000"/>
            <a:ext cx="8229600" cy="5257800"/>
          </a:xfrm>
          <a:solidFill>
            <a:schemeClr val="accent3">
              <a:lumMod val="40000"/>
              <a:lumOff val="60000"/>
            </a:schemeClr>
          </a:solidFill>
          <a:ln>
            <a:solidFill>
              <a:srgbClr val="FF0000"/>
            </a:solidFill>
          </a:ln>
        </p:spPr>
        <p:txBody>
          <a:bodyPr>
            <a:normAutofit lnSpcReduction="10000"/>
          </a:bodyPr>
          <a:lstStyle/>
          <a:p>
            <a:pPr marL="457200" lvl="0" indent="-457200">
              <a:buFont typeface="+mj-lt"/>
              <a:buAutoNum type="arabicParenR"/>
            </a:pPr>
            <a:r>
              <a:rPr lang="en-US" sz="2000" b="1" dirty="0"/>
              <a:t>TO REDUCE DELAY IN ARRIVAL </a:t>
            </a:r>
            <a:endParaRPr lang="en-US" sz="2000" dirty="0"/>
          </a:p>
          <a:p>
            <a:r>
              <a:rPr lang="en-US" sz="2000" dirty="0"/>
              <a:t>A-Advise to come between 8:30 and 9:30 at the time of </a:t>
            </a:r>
            <a:r>
              <a:rPr lang="en-US" sz="2000" dirty="0" smtClean="0"/>
              <a:t>appointment</a:t>
            </a:r>
          </a:p>
          <a:p>
            <a:pPr>
              <a:buNone/>
            </a:pPr>
            <a:endParaRPr lang="en-US" sz="2000" dirty="0"/>
          </a:p>
          <a:p>
            <a:pPr lvl="0">
              <a:buNone/>
            </a:pPr>
            <a:r>
              <a:rPr lang="en-US" sz="2000" b="1" dirty="0" smtClean="0"/>
              <a:t>2)     TO </a:t>
            </a:r>
            <a:r>
              <a:rPr lang="en-US" sz="2000" b="1" dirty="0"/>
              <a:t>REDUCE DELAY IN REGISTRTION  </a:t>
            </a:r>
            <a:endParaRPr lang="en-US" sz="2000" dirty="0"/>
          </a:p>
          <a:p>
            <a:pPr lvl="0"/>
            <a:r>
              <a:rPr lang="en-US" sz="2000" dirty="0"/>
              <a:t>Provide brochures with description of various tests which enables the walk-in patients to distinguish between various packages and to choose according to their needs.</a:t>
            </a:r>
          </a:p>
          <a:p>
            <a:pPr lvl="0"/>
            <a:r>
              <a:rPr lang="en-US" sz="2000" dirty="0"/>
              <a:t>Provide LED display of doctors available on that particular day, make ease for the patient to chose their </a:t>
            </a:r>
            <a:r>
              <a:rPr lang="en-US" sz="2000" dirty="0" smtClean="0"/>
              <a:t>consultant.</a:t>
            </a:r>
          </a:p>
          <a:p>
            <a:pPr lvl="0">
              <a:buNone/>
            </a:pPr>
            <a:endParaRPr lang="en-US" sz="2000" dirty="0"/>
          </a:p>
          <a:p>
            <a:pPr lvl="0">
              <a:buNone/>
            </a:pPr>
            <a:r>
              <a:rPr lang="en-US" sz="2000" b="1" dirty="0" smtClean="0"/>
              <a:t>3)     TO </a:t>
            </a:r>
            <a:r>
              <a:rPr lang="en-US" sz="2000" b="1" dirty="0"/>
              <a:t>REDUCE DELAY IN LAB  </a:t>
            </a:r>
            <a:endParaRPr lang="en-US" sz="2000" dirty="0"/>
          </a:p>
          <a:p>
            <a:pPr lvl="0"/>
            <a:r>
              <a:rPr lang="en-US" sz="2000" dirty="0"/>
              <a:t>CONDUCT A FEASIBILITY STUDY OF PNEUMATIC TRANSIT SYSTEM – Pneumatic tubes are systems in which cylindrical containers are propelled through a network of tubes by compressed or vacuum. In FEHI the samples are transported from collection centre to main lab by HDT Logistics (Human Based Transport).</a:t>
            </a:r>
          </a:p>
          <a:p>
            <a:endParaRPr lang="en-US" sz="2000" dirty="0"/>
          </a:p>
        </p:txBody>
      </p:sp>
    </p:spTree>
  </p:cSld>
  <p:clrMapOvr>
    <a:masterClrMapping/>
  </p:clrMapOvr>
  <p:transition>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ln>
            <a:solidFill>
              <a:srgbClr val="FF0000"/>
            </a:solidFill>
          </a:ln>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p>
            <a:pPr algn="l"/>
            <a:r>
              <a:rPr lang="en-US" sz="3600" b="1" dirty="0">
                <a:solidFill>
                  <a:schemeClr val="lt1"/>
                </a:solidFill>
                <a:effectLst>
                  <a:outerShdw blurRad="38100" dist="38100" dir="2700000" algn="tl">
                    <a:srgbClr val="000000">
                      <a:alpha val="43137"/>
                    </a:srgbClr>
                  </a:outerShdw>
                </a:effectLst>
                <a:latin typeface="+mn-lt"/>
                <a:ea typeface="+mn-ea"/>
                <a:cs typeface="+mn-cs"/>
              </a:rPr>
              <a:t>RECOMMENDATIONS</a:t>
            </a:r>
          </a:p>
        </p:txBody>
      </p:sp>
      <p:sp>
        <p:nvSpPr>
          <p:cNvPr id="3" name="Content Placeholder 2"/>
          <p:cNvSpPr>
            <a:spLocks noGrp="1"/>
          </p:cNvSpPr>
          <p:nvPr>
            <p:ph idx="1"/>
          </p:nvPr>
        </p:nvSpPr>
        <p:spPr>
          <a:xfrm>
            <a:off x="457200" y="1371600"/>
            <a:ext cx="8229600" cy="5181600"/>
          </a:xfrm>
          <a:solidFill>
            <a:schemeClr val="accent3">
              <a:lumMod val="40000"/>
              <a:lumOff val="60000"/>
            </a:schemeClr>
          </a:solidFill>
          <a:ln>
            <a:solidFill>
              <a:srgbClr val="FF0000"/>
            </a:solidFill>
          </a:ln>
        </p:spPr>
        <p:txBody>
          <a:bodyPr>
            <a:normAutofit/>
          </a:bodyPr>
          <a:lstStyle/>
          <a:p>
            <a:pPr lvl="0">
              <a:buNone/>
            </a:pPr>
            <a:r>
              <a:rPr lang="en-US" sz="2000" b="1" dirty="0" smtClean="0"/>
              <a:t>4)  TO </a:t>
            </a:r>
            <a:r>
              <a:rPr lang="en-US" sz="2000" b="1" dirty="0"/>
              <a:t>REDUCE DELAY IN USG</a:t>
            </a:r>
            <a:endParaRPr lang="en-US" sz="2000" dirty="0"/>
          </a:p>
          <a:p>
            <a:pPr lvl="0"/>
            <a:r>
              <a:rPr lang="en-US" sz="2000" dirty="0"/>
              <a:t>Provide a bottle of water at the time of registration, to Deduce delay in USG.</a:t>
            </a:r>
          </a:p>
          <a:p>
            <a:pPr lvl="0"/>
            <a:r>
              <a:rPr lang="en-US" sz="2000" dirty="0"/>
              <a:t>Advise patient to take water from home at the time of appointment.</a:t>
            </a:r>
          </a:p>
          <a:p>
            <a:pPr>
              <a:buNone/>
            </a:pPr>
            <a:endParaRPr lang="en-US" sz="2000" dirty="0"/>
          </a:p>
          <a:p>
            <a:pPr lvl="0">
              <a:buNone/>
            </a:pPr>
            <a:r>
              <a:rPr lang="en-US" sz="2000" b="1" dirty="0" smtClean="0"/>
              <a:t>5)  TIME </a:t>
            </a:r>
            <a:r>
              <a:rPr lang="en-US" sz="2000" b="1" dirty="0"/>
              <a:t>MANAGEMENT TEAM  OF PATHFINDERS</a:t>
            </a:r>
            <a:endParaRPr lang="en-US" sz="2000" dirty="0"/>
          </a:p>
          <a:p>
            <a:r>
              <a:rPr lang="en-US" sz="2000" dirty="0"/>
              <a:t> Now a days, a patient after every test has to come to executive centre and from there they are guided to next test. Time management team with ‘pathfinders’ or team leaders for a team of patients with 3 or 5 members, Controlled by the reception centre </a:t>
            </a:r>
          </a:p>
          <a:p>
            <a:pPr lvl="0">
              <a:buNone/>
            </a:pPr>
            <a:r>
              <a:rPr lang="en-US" sz="2000" dirty="0"/>
              <a:t> </a:t>
            </a:r>
            <a:r>
              <a:rPr lang="en-US" sz="2000" dirty="0" smtClean="0"/>
              <a:t>     </a:t>
            </a:r>
            <a:r>
              <a:rPr lang="en-US" sz="2000" u="sng" dirty="0" smtClean="0"/>
              <a:t>Advantages</a:t>
            </a:r>
            <a:endParaRPr lang="en-US" sz="2000" dirty="0"/>
          </a:p>
          <a:p>
            <a:pPr lvl="0"/>
            <a:r>
              <a:rPr lang="en-US" sz="2000" dirty="0"/>
              <a:t>It will reduce time delay for test.</a:t>
            </a:r>
          </a:p>
          <a:p>
            <a:pPr lvl="0"/>
            <a:r>
              <a:rPr lang="en-US" sz="2000" dirty="0"/>
              <a:t>Pathfinders could reshuffle tests according to the queue for various tests and enable to finish the tests within targeted time of 4.5 hrs.</a:t>
            </a:r>
          </a:p>
          <a:p>
            <a:endParaRPr lang="en-US" sz="2000" dirty="0"/>
          </a:p>
        </p:txBody>
      </p:sp>
    </p:spTree>
  </p:cSld>
  <p:clrMapOvr>
    <a:masterClrMapping/>
  </p:clrMapOvr>
  <p:transition>
    <p:wheel spokes="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ln>
            <a:solidFill>
              <a:srgbClr val="FF0000"/>
            </a:solidFill>
          </a:ln>
        </p:spPr>
        <p:style>
          <a:lnRef idx="1">
            <a:schemeClr val="accent3"/>
          </a:lnRef>
          <a:fillRef idx="2">
            <a:schemeClr val="accent3"/>
          </a:fillRef>
          <a:effectRef idx="1">
            <a:schemeClr val="accent3"/>
          </a:effectRef>
          <a:fontRef idx="minor">
            <a:schemeClr val="dk1"/>
          </a:fontRef>
        </p:style>
        <p:txBody>
          <a:bodyPr>
            <a:normAutofit/>
          </a:bodyPr>
          <a:lstStyle/>
          <a:p>
            <a:r>
              <a:rPr lang="en-US" sz="6600" b="1" i="1" dirty="0" smtClean="0">
                <a:effectLst>
                  <a:outerShdw blurRad="38100" dist="38100" dir="2700000" algn="tl">
                    <a:srgbClr val="000000">
                      <a:alpha val="43137"/>
                    </a:srgbClr>
                  </a:outerShdw>
                </a:effectLst>
              </a:rPr>
              <a:t>THANK YOU !!!</a:t>
            </a:r>
            <a:endParaRPr lang="en-US" sz="6600" b="1" i="1" dirty="0">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lstStyle/>
          <a:p>
            <a:endParaRPr lang="en-US"/>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ln>
            <a:solidFill>
              <a:srgbClr val="FF0000"/>
            </a:solidFill>
          </a:ln>
        </p:spPr>
        <p:style>
          <a:lnRef idx="0">
            <a:schemeClr val="accent3"/>
          </a:lnRef>
          <a:fillRef idx="3">
            <a:schemeClr val="accent3"/>
          </a:fillRef>
          <a:effectRef idx="3">
            <a:schemeClr val="accent3"/>
          </a:effectRef>
          <a:fontRef idx="minor">
            <a:schemeClr val="lt1"/>
          </a:fontRef>
        </p:style>
        <p:txBody>
          <a:bodyPr>
            <a:normAutofit/>
          </a:bodyPr>
          <a:lstStyle/>
          <a:p>
            <a:pPr algn="l"/>
            <a:r>
              <a:rPr lang="en-US" sz="3600" b="1" dirty="0" smtClean="0">
                <a:solidFill>
                  <a:schemeClr val="tx1"/>
                </a:solidFill>
                <a:effectLst>
                  <a:outerShdw blurRad="38100" dist="38100" dir="2700000" algn="tl">
                    <a:srgbClr val="000000">
                      <a:alpha val="43137"/>
                    </a:srgbClr>
                  </a:outerShdw>
                </a:effectLst>
                <a:latin typeface="+mn-lt"/>
              </a:rPr>
              <a:t>REFLECTION</a:t>
            </a:r>
            <a:r>
              <a:rPr lang="en-US" sz="3600" dirty="0" smtClean="0">
                <a:solidFill>
                  <a:schemeClr val="tx1"/>
                </a:solidFill>
                <a:latin typeface="+mn-lt"/>
              </a:rPr>
              <a:t> </a:t>
            </a:r>
            <a:r>
              <a:rPr lang="en-US" sz="3600" b="1" dirty="0" smtClean="0">
                <a:solidFill>
                  <a:schemeClr val="tx1"/>
                </a:solidFill>
                <a:effectLst>
                  <a:outerShdw blurRad="38100" dist="38100" dir="2700000" algn="tl">
                    <a:srgbClr val="000000">
                      <a:alpha val="43137"/>
                    </a:srgbClr>
                  </a:outerShdw>
                </a:effectLst>
                <a:latin typeface="+mn-lt"/>
              </a:rPr>
              <a:t>FROM</a:t>
            </a:r>
            <a:r>
              <a:rPr lang="en-US" sz="3600" dirty="0" smtClean="0">
                <a:solidFill>
                  <a:schemeClr val="tx1"/>
                </a:solidFill>
                <a:latin typeface="+mn-lt"/>
              </a:rPr>
              <a:t> </a:t>
            </a:r>
            <a:r>
              <a:rPr lang="en-US" sz="3600" b="1" dirty="0" smtClean="0">
                <a:solidFill>
                  <a:schemeClr val="tx1"/>
                </a:solidFill>
                <a:effectLst>
                  <a:outerShdw blurRad="38100" dist="38100" dir="2700000" algn="tl">
                    <a:srgbClr val="000000">
                      <a:alpha val="43137"/>
                    </a:srgbClr>
                  </a:outerShdw>
                </a:effectLst>
                <a:latin typeface="+mn-lt"/>
              </a:rPr>
              <a:t>INTERNSHIP</a:t>
            </a:r>
            <a:endParaRPr lang="en-US" sz="3600" b="1" dirty="0">
              <a:solidFill>
                <a:schemeClr val="tx1"/>
              </a:solidFill>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457200" y="1524000"/>
            <a:ext cx="8382000" cy="4724400"/>
          </a:xfrm>
          <a:solidFill>
            <a:schemeClr val="accent3">
              <a:lumMod val="40000"/>
              <a:lumOff val="60000"/>
            </a:schemeClr>
          </a:solidFill>
          <a:ln>
            <a:solidFill>
              <a:srgbClr val="FF0000"/>
            </a:solidFill>
          </a:ln>
        </p:spPr>
        <p:txBody>
          <a:bodyPr>
            <a:normAutofit/>
          </a:bodyPr>
          <a:lstStyle/>
          <a:p>
            <a:pPr marL="457200" indent="-457200">
              <a:buFont typeface="+mj-lt"/>
              <a:buAutoNum type="arabicParenR"/>
            </a:pPr>
            <a:r>
              <a:rPr lang="en-US" sz="2000" dirty="0" smtClean="0"/>
              <a:t>To address uncertain rush of patients.</a:t>
            </a:r>
          </a:p>
          <a:p>
            <a:pPr marL="457200" indent="-457200">
              <a:buFont typeface="+mj-lt"/>
              <a:buAutoNum type="arabicParenR"/>
            </a:pPr>
            <a:endParaRPr lang="en-US" sz="2000" dirty="0" smtClean="0"/>
          </a:p>
          <a:p>
            <a:pPr marL="457200" indent="-457200">
              <a:buFont typeface="+mj-lt"/>
              <a:buAutoNum type="arabicParenR"/>
            </a:pPr>
            <a:r>
              <a:rPr lang="en-US" sz="2000" dirty="0" smtClean="0"/>
              <a:t>To understand and meet the needs of patient coming in OPD.</a:t>
            </a:r>
          </a:p>
          <a:p>
            <a:pPr marL="457200" indent="-457200">
              <a:buFont typeface="+mj-lt"/>
              <a:buAutoNum type="arabicParenR"/>
            </a:pPr>
            <a:endParaRPr lang="en-US" sz="2000" dirty="0" smtClean="0"/>
          </a:p>
          <a:p>
            <a:pPr marL="457200" indent="-457200">
              <a:buFont typeface="+mj-lt"/>
              <a:buAutoNum type="arabicParenR"/>
            </a:pPr>
            <a:r>
              <a:rPr lang="en-US" sz="2000" dirty="0" smtClean="0"/>
              <a:t>Reducing </a:t>
            </a:r>
            <a:r>
              <a:rPr lang="en-US" sz="2000" dirty="0"/>
              <a:t>the number of motions within the organization which helps in reducing the time taken for a particular work to be </a:t>
            </a:r>
            <a:r>
              <a:rPr lang="en-US" sz="2000" dirty="0" smtClean="0"/>
              <a:t>done.</a:t>
            </a:r>
          </a:p>
          <a:p>
            <a:pPr marL="457200" indent="-457200">
              <a:buFont typeface="+mj-lt"/>
              <a:buAutoNum type="arabicParenR"/>
            </a:pPr>
            <a:endParaRPr lang="en-US" sz="2000" dirty="0" smtClean="0"/>
          </a:p>
          <a:p>
            <a:pPr marL="457200" indent="-457200">
              <a:buFont typeface="+mj-lt"/>
              <a:buAutoNum type="arabicParenR"/>
            </a:pPr>
            <a:r>
              <a:rPr lang="en-US" sz="2000" dirty="0" smtClean="0"/>
              <a:t>The </a:t>
            </a:r>
            <a:r>
              <a:rPr lang="en-US" sz="2000" dirty="0"/>
              <a:t>analysis of how people work and how jobs are performed, and work </a:t>
            </a:r>
            <a:r>
              <a:rPr lang="en-US" sz="2000" dirty="0" smtClean="0"/>
              <a:t>measurement.</a:t>
            </a:r>
          </a:p>
          <a:p>
            <a:pPr marL="457200" lvl="0" indent="-457200">
              <a:buFont typeface="+mj-lt"/>
              <a:buAutoNum type="arabicParenR"/>
            </a:pPr>
            <a:endParaRPr lang="en-US" sz="2000" dirty="0" smtClean="0"/>
          </a:p>
          <a:p>
            <a:pPr marL="457200" lvl="0" indent="-457200">
              <a:buFont typeface="+mj-lt"/>
              <a:buAutoNum type="arabicParenR"/>
            </a:pPr>
            <a:r>
              <a:rPr lang="en-US" sz="2000" dirty="0" smtClean="0"/>
              <a:t>It helped me </a:t>
            </a:r>
            <a:r>
              <a:rPr lang="en-US" sz="2000" dirty="0"/>
              <a:t>to know about the optimal utilization of the resources</a:t>
            </a:r>
            <a:r>
              <a:rPr lang="en-US" sz="2000" dirty="0" smtClean="0"/>
              <a:t>.</a:t>
            </a:r>
          </a:p>
          <a:p>
            <a:pPr marL="457200" lvl="0" indent="-457200">
              <a:buNone/>
            </a:pPr>
            <a:endParaRPr lang="en-US" sz="2000" dirty="0"/>
          </a:p>
          <a:p>
            <a:pPr marL="457200" indent="-457200">
              <a:buFont typeface="+mj-lt"/>
              <a:buAutoNum type="arabicParenR"/>
            </a:pPr>
            <a:endParaRPr lang="en-US" sz="2000" dirty="0" smtClean="0"/>
          </a:p>
          <a:p>
            <a:pPr marL="457200" indent="-457200">
              <a:buFont typeface="+mj-lt"/>
              <a:buAutoNum type="arabicParenR"/>
            </a:pPr>
            <a:endParaRPr lang="en-US" sz="2000" dirty="0"/>
          </a:p>
        </p:txBody>
      </p:sp>
    </p:spTree>
  </p:cSld>
  <p:clrMapOvr>
    <a:masterClrMapping/>
  </p:clrMapOvr>
  <p:transition>
    <p:wheel spokes="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ln>
            <a:solidFill>
              <a:srgbClr val="FF0000"/>
            </a:solidFill>
          </a:ln>
        </p:spPr>
        <p:style>
          <a:lnRef idx="1">
            <a:schemeClr val="accent3"/>
          </a:lnRef>
          <a:fillRef idx="3">
            <a:schemeClr val="accent3"/>
          </a:fillRef>
          <a:effectRef idx="2">
            <a:schemeClr val="accent3"/>
          </a:effectRef>
          <a:fontRef idx="minor">
            <a:schemeClr val="lt1"/>
          </a:fontRef>
        </p:style>
        <p:txBody>
          <a:bodyPr>
            <a:normAutofit/>
          </a:bodyPr>
          <a:lstStyle/>
          <a:p>
            <a:pPr algn="l"/>
            <a:r>
              <a:rPr lang="en-US" sz="3600" b="1" dirty="0" smtClean="0">
                <a:solidFill>
                  <a:schemeClr val="tx1"/>
                </a:solidFill>
                <a:effectLst>
                  <a:outerShdw blurRad="38100" dist="38100" dir="2700000" algn="tl">
                    <a:srgbClr val="000000">
                      <a:alpha val="43137"/>
                    </a:srgbClr>
                  </a:outerShdw>
                </a:effectLst>
              </a:rPr>
              <a:t>INTRODUCTION &amp; RATIONALE OF STUDY</a:t>
            </a:r>
            <a:endParaRPr lang="en-US" sz="3600"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4800" y="1600200"/>
            <a:ext cx="8534400" cy="4525963"/>
          </a:xfrm>
          <a:solidFill>
            <a:schemeClr val="accent3">
              <a:lumMod val="40000"/>
              <a:lumOff val="60000"/>
            </a:schemeClr>
          </a:solidFill>
          <a:ln>
            <a:solidFill>
              <a:srgbClr val="FF0000"/>
            </a:solidFill>
          </a:ln>
        </p:spPr>
        <p:txBody>
          <a:bodyPr>
            <a:normAutofit lnSpcReduction="10000"/>
          </a:bodyPr>
          <a:lstStyle/>
          <a:p>
            <a:pPr marL="457200" indent="-457200">
              <a:buFont typeface="+mj-lt"/>
              <a:buAutoNum type="arabicParenR"/>
            </a:pPr>
            <a:r>
              <a:rPr lang="en-US" sz="2000" dirty="0"/>
              <a:t>As we know that the patients coming to the hospital are already in grief and pain, increased waiting times at different departments as well as for receiving the records after the completion of tests add to their </a:t>
            </a:r>
            <a:r>
              <a:rPr lang="en-US" sz="2000" dirty="0" smtClean="0"/>
              <a:t>grievances.</a:t>
            </a:r>
          </a:p>
          <a:p>
            <a:pPr marL="457200" indent="-457200">
              <a:buFont typeface="+mj-lt"/>
              <a:buAutoNum type="arabicParenR"/>
            </a:pPr>
            <a:endParaRPr lang="en-US" sz="2000" dirty="0" smtClean="0"/>
          </a:p>
          <a:p>
            <a:pPr marL="457200" indent="-457200">
              <a:buFont typeface="+mj-lt"/>
              <a:buAutoNum type="arabicParenR"/>
            </a:pPr>
            <a:r>
              <a:rPr lang="en-US" sz="2000" dirty="0" smtClean="0"/>
              <a:t>Reduction </a:t>
            </a:r>
            <a:r>
              <a:rPr lang="en-US" sz="2000" dirty="0"/>
              <a:t>in the waiting time and the turnaround time will improve efficiency of the hospital as more number of patients would be treated in the same period of time</a:t>
            </a:r>
            <a:r>
              <a:rPr lang="en-US" sz="2000" dirty="0" smtClean="0"/>
              <a:t>.</a:t>
            </a:r>
          </a:p>
          <a:p>
            <a:pPr marL="457200" indent="-457200">
              <a:buFont typeface="+mj-lt"/>
              <a:buAutoNum type="arabicParenR"/>
            </a:pPr>
            <a:endParaRPr lang="en-US" sz="2000" dirty="0" smtClean="0"/>
          </a:p>
          <a:p>
            <a:pPr marL="457200" indent="-457200">
              <a:buFont typeface="+mj-lt"/>
              <a:buAutoNum type="arabicParenR"/>
            </a:pPr>
            <a:r>
              <a:rPr lang="en-US" sz="2000" dirty="0" smtClean="0"/>
              <a:t>To improve </a:t>
            </a:r>
            <a:r>
              <a:rPr lang="en-US" sz="2000" dirty="0"/>
              <a:t>the patients’ satisfaction and eventually revenue and profit of the hospital.</a:t>
            </a:r>
          </a:p>
          <a:p>
            <a:pPr marL="457200" indent="-457200">
              <a:buNone/>
            </a:pPr>
            <a:endParaRPr lang="en-US" sz="2000" dirty="0" smtClean="0"/>
          </a:p>
          <a:p>
            <a:pPr marL="457200" indent="-457200">
              <a:buFont typeface="+mj-lt"/>
              <a:buAutoNum type="arabicParenR"/>
            </a:pPr>
            <a:r>
              <a:rPr lang="en-US" sz="2000" dirty="0" smtClean="0"/>
              <a:t>Since</a:t>
            </a:r>
            <a:r>
              <a:rPr lang="en-US" sz="2000" dirty="0"/>
              <a:t>, </a:t>
            </a:r>
            <a:r>
              <a:rPr lang="en-US" sz="2000" b="1" dirty="0"/>
              <a:t>Fortis Escorts Heart Institute is a cardiac super-specialty hospital</a:t>
            </a:r>
            <a:r>
              <a:rPr lang="en-US" sz="2000" dirty="0"/>
              <a:t>; </a:t>
            </a:r>
            <a:r>
              <a:rPr lang="en-US" sz="2000" dirty="0" smtClean="0"/>
              <a:t>so OPD is a very crucial department as heart patients need regular consultation and health checkups.</a:t>
            </a:r>
            <a:endParaRPr lang="en-US" sz="2000" dirty="0"/>
          </a:p>
        </p:txBody>
      </p:sp>
    </p:spTree>
  </p:cSld>
  <p:clrMapOvr>
    <a:masterClrMapping/>
  </p:clrMapOvr>
  <p:transition>
    <p:wheel spokes="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ln>
            <a:solidFill>
              <a:srgbClr val="FF0000"/>
            </a:solidFill>
          </a:ln>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p>
            <a:pPr algn="l"/>
            <a:r>
              <a:rPr lang="en-US" sz="3600" b="1" dirty="0" smtClean="0">
                <a:solidFill>
                  <a:schemeClr val="tx1"/>
                </a:solidFill>
                <a:effectLst>
                  <a:outerShdw blurRad="38100" dist="38100" dir="2700000" algn="tl">
                    <a:srgbClr val="000000">
                      <a:alpha val="43137"/>
                    </a:srgbClr>
                  </a:outerShdw>
                </a:effectLst>
                <a:latin typeface="+mn-lt"/>
                <a:ea typeface="+mn-ea"/>
                <a:cs typeface="+mn-cs"/>
              </a:rPr>
              <a:t>OBJECTIVE OF THE STUDY</a:t>
            </a:r>
            <a:endParaRPr lang="en-US" sz="3600" b="1" dirty="0">
              <a:solidFill>
                <a:schemeClr val="tx1"/>
              </a:solidFill>
              <a:effectLst>
                <a:outerShdw blurRad="38100" dist="38100" dir="2700000" algn="tl">
                  <a:srgbClr val="000000">
                    <a:alpha val="43137"/>
                  </a:srgbClr>
                </a:outerShdw>
              </a:effectLst>
              <a:latin typeface="+mn-lt"/>
              <a:ea typeface="+mn-ea"/>
              <a:cs typeface="+mn-cs"/>
            </a:endParaRPr>
          </a:p>
        </p:txBody>
      </p:sp>
      <p:sp>
        <p:nvSpPr>
          <p:cNvPr id="3" name="Content Placeholder 2"/>
          <p:cNvSpPr>
            <a:spLocks noGrp="1"/>
          </p:cNvSpPr>
          <p:nvPr>
            <p:ph idx="1"/>
          </p:nvPr>
        </p:nvSpPr>
        <p:spPr>
          <a:xfrm>
            <a:off x="304800" y="1600200"/>
            <a:ext cx="8534400" cy="4724400"/>
          </a:xfrm>
          <a:solidFill>
            <a:schemeClr val="accent3">
              <a:lumMod val="40000"/>
              <a:lumOff val="60000"/>
            </a:schemeClr>
          </a:solidFill>
          <a:ln>
            <a:solidFill>
              <a:srgbClr val="FF0000"/>
            </a:solidFill>
          </a:ln>
        </p:spPr>
        <p:txBody>
          <a:bodyPr>
            <a:normAutofit/>
          </a:bodyPr>
          <a:lstStyle/>
          <a:p>
            <a:pPr lvl="0">
              <a:buNone/>
            </a:pPr>
            <a:r>
              <a:rPr lang="en-US" sz="2400" u="sng" dirty="0" smtClean="0"/>
              <a:t>GENERAL OBJECTIVE OF THE STUDY</a:t>
            </a:r>
          </a:p>
          <a:p>
            <a:pPr lvl="0"/>
            <a:endParaRPr lang="en-US" sz="2000" dirty="0" smtClean="0"/>
          </a:p>
          <a:p>
            <a:pPr lvl="0">
              <a:buFont typeface="Wingdings" pitchFamily="2" charset="2"/>
              <a:buChar char="ü"/>
            </a:pPr>
            <a:r>
              <a:rPr lang="en-US" sz="2000" dirty="0" smtClean="0"/>
              <a:t>A </a:t>
            </a:r>
            <a:r>
              <a:rPr lang="en-US" sz="2000" dirty="0"/>
              <a:t>Study on process flow of Cardiac Preventive Health Check up Package in OPD, Fortis Escorts Heart Institute.</a:t>
            </a:r>
          </a:p>
          <a:p>
            <a:pPr>
              <a:buNone/>
            </a:pPr>
            <a:endParaRPr lang="en-US" sz="2000" dirty="0" smtClean="0"/>
          </a:p>
          <a:p>
            <a:pPr>
              <a:buNone/>
            </a:pPr>
            <a:r>
              <a:rPr lang="en-US" sz="2400" u="sng" dirty="0" smtClean="0"/>
              <a:t>SPECIFIC </a:t>
            </a:r>
            <a:r>
              <a:rPr lang="en-US" sz="2400" u="sng" dirty="0"/>
              <a:t>OBJECTIVE OF THE </a:t>
            </a:r>
            <a:r>
              <a:rPr lang="en-US" sz="2400" u="sng" dirty="0" smtClean="0"/>
              <a:t>STUDY</a:t>
            </a:r>
          </a:p>
          <a:p>
            <a:pPr>
              <a:buNone/>
            </a:pPr>
            <a:endParaRPr lang="en-US" sz="2400" u="sng" dirty="0" smtClean="0"/>
          </a:p>
          <a:p>
            <a:pPr lvl="0">
              <a:buFont typeface="Wingdings" pitchFamily="2" charset="2"/>
              <a:buChar char="ü"/>
            </a:pPr>
            <a:r>
              <a:rPr lang="en-US" sz="2000" dirty="0"/>
              <a:t>To study various services provided under the package.</a:t>
            </a:r>
          </a:p>
          <a:p>
            <a:pPr lvl="0">
              <a:buFont typeface="Wingdings" pitchFamily="2" charset="2"/>
              <a:buChar char="ü"/>
            </a:pPr>
            <a:r>
              <a:rPr lang="en-US" sz="2000" dirty="0"/>
              <a:t>To bring the package into the TAT benchmark by looking into the lacunae that hinder achievement of the benchmark.</a:t>
            </a:r>
          </a:p>
          <a:p>
            <a:pPr lvl="0">
              <a:buFont typeface="Wingdings" pitchFamily="2" charset="2"/>
              <a:buChar char="ü"/>
            </a:pPr>
            <a:r>
              <a:rPr lang="en-US" sz="2000" dirty="0"/>
              <a:t>To ensure timely delivery of samples for assessing.</a:t>
            </a:r>
          </a:p>
          <a:p>
            <a:pPr lvl="0">
              <a:buFont typeface="Wingdings" pitchFamily="2" charset="2"/>
              <a:buChar char="ü"/>
            </a:pPr>
            <a:r>
              <a:rPr lang="en-US" sz="2000" dirty="0"/>
              <a:t>To identify the outliers.</a:t>
            </a:r>
          </a:p>
          <a:p>
            <a:pPr>
              <a:buNone/>
            </a:pPr>
            <a:endParaRPr lang="en-US" sz="2400" u="sng" dirty="0"/>
          </a:p>
        </p:txBody>
      </p:sp>
    </p:spTree>
  </p:cSld>
  <p:clrMapOvr>
    <a:masterClrMapping/>
  </p:clrMapOvr>
  <p:transition>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a:ln>
            <a:solidFill>
              <a:srgbClr val="FF0000"/>
            </a:solidFill>
          </a:ln>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p>
            <a:pPr algn="l"/>
            <a:r>
              <a:rPr lang="en-US" sz="3600" b="1" dirty="0" smtClean="0">
                <a:solidFill>
                  <a:schemeClr val="tx1"/>
                </a:solidFill>
                <a:effectLst>
                  <a:outerShdw blurRad="38100" dist="38100" dir="2700000" algn="tl">
                    <a:srgbClr val="000000">
                      <a:alpha val="43137"/>
                    </a:srgbClr>
                  </a:outerShdw>
                </a:effectLst>
                <a:latin typeface="+mn-lt"/>
                <a:ea typeface="+mn-ea"/>
                <a:cs typeface="+mn-cs"/>
              </a:rPr>
              <a:t>METHODOLOGY OF THE STUDY</a:t>
            </a:r>
            <a:endParaRPr lang="en-US" sz="3600" b="1" dirty="0">
              <a:solidFill>
                <a:schemeClr val="tx1"/>
              </a:solidFill>
              <a:effectLst>
                <a:outerShdw blurRad="38100" dist="38100" dir="2700000" algn="tl">
                  <a:srgbClr val="000000">
                    <a:alpha val="43137"/>
                  </a:srgbClr>
                </a:outerShdw>
              </a:effectLst>
              <a:latin typeface="+mn-lt"/>
              <a:ea typeface="+mn-ea"/>
              <a:cs typeface="+mn-cs"/>
            </a:endParaRPr>
          </a:p>
        </p:txBody>
      </p:sp>
      <p:sp>
        <p:nvSpPr>
          <p:cNvPr id="3" name="Content Placeholder 2"/>
          <p:cNvSpPr>
            <a:spLocks noGrp="1"/>
          </p:cNvSpPr>
          <p:nvPr>
            <p:ph idx="1"/>
          </p:nvPr>
        </p:nvSpPr>
        <p:spPr>
          <a:xfrm>
            <a:off x="228600" y="1295400"/>
            <a:ext cx="8610600" cy="5257800"/>
          </a:xfrm>
          <a:solidFill>
            <a:schemeClr val="accent3">
              <a:lumMod val="40000"/>
              <a:lumOff val="60000"/>
            </a:schemeClr>
          </a:solidFill>
          <a:ln>
            <a:solidFill>
              <a:srgbClr val="FF0000"/>
            </a:solidFill>
          </a:ln>
        </p:spPr>
        <p:txBody>
          <a:bodyPr>
            <a:normAutofit fontScale="77500" lnSpcReduction="20000"/>
          </a:bodyPr>
          <a:lstStyle/>
          <a:p>
            <a:pPr>
              <a:buFont typeface="Wingdings" pitchFamily="2" charset="2"/>
              <a:buChar char="ü"/>
            </a:pPr>
            <a:r>
              <a:rPr lang="en-US" sz="2500" b="1" u="sng" dirty="0"/>
              <a:t>STUDY DESIGN</a:t>
            </a:r>
            <a:r>
              <a:rPr lang="en-US" sz="2500" b="1" dirty="0"/>
              <a:t>- </a:t>
            </a:r>
            <a:r>
              <a:rPr lang="en-US" sz="2500" dirty="0"/>
              <a:t>Concurrent Observational study.</a:t>
            </a:r>
          </a:p>
          <a:p>
            <a:pPr>
              <a:buNone/>
            </a:pPr>
            <a:r>
              <a:rPr lang="en-US" sz="2500" dirty="0"/>
              <a:t> </a:t>
            </a:r>
          </a:p>
          <a:p>
            <a:pPr>
              <a:buFont typeface="Wingdings" pitchFamily="2" charset="2"/>
              <a:buChar char="ü"/>
            </a:pPr>
            <a:r>
              <a:rPr lang="en-US" sz="2500" b="1" u="sng" dirty="0"/>
              <a:t>STUDY SETTING</a:t>
            </a:r>
            <a:r>
              <a:rPr lang="en-US" sz="2500" b="1" dirty="0"/>
              <a:t> –</a:t>
            </a:r>
            <a:r>
              <a:rPr lang="en-US" sz="2500" dirty="0"/>
              <a:t> Rehabilitation Center, OPD block, Escorts Heart Institute and Research Center, </a:t>
            </a:r>
            <a:r>
              <a:rPr lang="en-US" sz="2500" dirty="0" err="1"/>
              <a:t>Okhla</a:t>
            </a:r>
            <a:r>
              <a:rPr lang="en-US" sz="2500" dirty="0"/>
              <a:t>, New Delhi</a:t>
            </a:r>
          </a:p>
          <a:p>
            <a:pPr>
              <a:buNone/>
            </a:pPr>
            <a:endParaRPr lang="en-US" sz="2500" dirty="0"/>
          </a:p>
          <a:p>
            <a:pPr>
              <a:buFont typeface="Wingdings" pitchFamily="2" charset="2"/>
              <a:buChar char="ü"/>
            </a:pPr>
            <a:r>
              <a:rPr lang="en-US" sz="2500" b="1" u="sng" dirty="0"/>
              <a:t>SAMPLE </a:t>
            </a:r>
            <a:r>
              <a:rPr lang="en-US" sz="2500" b="1" u="sng" dirty="0" smtClean="0"/>
              <a:t>SIZE </a:t>
            </a:r>
            <a:r>
              <a:rPr lang="en-US" sz="2500" b="1" dirty="0" smtClean="0"/>
              <a:t>- </a:t>
            </a:r>
            <a:r>
              <a:rPr lang="en-US" sz="2500" dirty="0"/>
              <a:t>60 Patients of Preventive Health Check Program</a:t>
            </a:r>
          </a:p>
          <a:p>
            <a:pPr>
              <a:buNone/>
            </a:pPr>
            <a:r>
              <a:rPr lang="en-US" sz="2500" dirty="0"/>
              <a:t> </a:t>
            </a:r>
          </a:p>
          <a:p>
            <a:pPr>
              <a:buFont typeface="Wingdings" pitchFamily="2" charset="2"/>
              <a:buChar char="ü"/>
            </a:pPr>
            <a:r>
              <a:rPr lang="en-US" sz="2500" b="1" u="sng" dirty="0"/>
              <a:t>SAMPLING METHOD</a:t>
            </a:r>
            <a:r>
              <a:rPr lang="en-US" sz="2500" b="1" dirty="0"/>
              <a:t>- </a:t>
            </a:r>
            <a:r>
              <a:rPr lang="en-US" sz="2500" dirty="0"/>
              <a:t>Simple random sampling</a:t>
            </a:r>
          </a:p>
          <a:p>
            <a:pPr>
              <a:buNone/>
            </a:pPr>
            <a:r>
              <a:rPr lang="en-US" sz="2500" dirty="0"/>
              <a:t> </a:t>
            </a:r>
          </a:p>
          <a:p>
            <a:pPr>
              <a:buFont typeface="Wingdings" pitchFamily="2" charset="2"/>
              <a:buChar char="ü"/>
            </a:pPr>
            <a:r>
              <a:rPr lang="en-US" sz="2500" b="1" u="sng" dirty="0"/>
              <a:t>INCLUSION </a:t>
            </a:r>
            <a:r>
              <a:rPr lang="en-US" sz="2500" b="1" u="sng" dirty="0" smtClean="0"/>
              <a:t>CRITERIA</a:t>
            </a:r>
            <a:r>
              <a:rPr lang="en-US" sz="2500" dirty="0" smtClean="0"/>
              <a:t>-Patients for preventive health check with Escorts Health Checkup and Executive Health Checkup packages.</a:t>
            </a:r>
          </a:p>
          <a:p>
            <a:pPr>
              <a:buNone/>
            </a:pPr>
            <a:r>
              <a:rPr lang="en-US" sz="2500" dirty="0"/>
              <a:t> </a:t>
            </a:r>
          </a:p>
          <a:p>
            <a:pPr>
              <a:buFont typeface="Wingdings" pitchFamily="2" charset="2"/>
              <a:buChar char="ü"/>
            </a:pPr>
            <a:r>
              <a:rPr lang="en-US" sz="2500" b="1" u="sng" dirty="0"/>
              <a:t>METHODS OF DATA </a:t>
            </a:r>
            <a:r>
              <a:rPr lang="en-US" sz="2500" b="1" u="sng" dirty="0" smtClean="0"/>
              <a:t>COLLECTION </a:t>
            </a:r>
            <a:r>
              <a:rPr lang="en-US" sz="2500" b="1" dirty="0" smtClean="0"/>
              <a:t>- </a:t>
            </a:r>
            <a:r>
              <a:rPr lang="en-US" sz="2500" dirty="0"/>
              <a:t>Registers kept at the executive centers, various test labs and tracking patients under sample of the study</a:t>
            </a:r>
            <a:r>
              <a:rPr lang="en-US" sz="2500" dirty="0" smtClean="0"/>
              <a:t>. </a:t>
            </a:r>
            <a:endParaRPr lang="en-US" sz="2500" dirty="0"/>
          </a:p>
          <a:p>
            <a:pPr>
              <a:buNone/>
            </a:pPr>
            <a:r>
              <a:rPr lang="en-US" sz="2500" dirty="0"/>
              <a:t> </a:t>
            </a:r>
          </a:p>
          <a:p>
            <a:pPr>
              <a:buFont typeface="Wingdings" pitchFamily="2" charset="2"/>
              <a:buChar char="ü"/>
            </a:pPr>
            <a:r>
              <a:rPr lang="en-US" sz="2500" b="1" u="sng" dirty="0"/>
              <a:t>STUDY </a:t>
            </a:r>
            <a:r>
              <a:rPr lang="en-US" sz="2500" b="1" u="sng" dirty="0" smtClean="0"/>
              <a:t>PERIOD</a:t>
            </a:r>
            <a:r>
              <a:rPr lang="en-US" sz="2500" dirty="0" smtClean="0"/>
              <a:t> </a:t>
            </a:r>
            <a:r>
              <a:rPr lang="en-US" sz="2500" b="1" dirty="0" smtClean="0"/>
              <a:t>-</a:t>
            </a:r>
            <a:r>
              <a:rPr lang="en-US" sz="2500" dirty="0" smtClean="0"/>
              <a:t>  </a:t>
            </a:r>
            <a:r>
              <a:rPr lang="en-US" sz="2500" dirty="0"/>
              <a:t>20 days</a:t>
            </a:r>
            <a:r>
              <a:rPr lang="en-US" sz="2500" dirty="0" smtClean="0"/>
              <a:t>.</a:t>
            </a:r>
          </a:p>
          <a:p>
            <a:pPr>
              <a:buNone/>
            </a:pPr>
            <a:endParaRPr lang="en-US" sz="2500" dirty="0"/>
          </a:p>
          <a:p>
            <a:pPr>
              <a:buFont typeface="Wingdings" pitchFamily="2" charset="2"/>
              <a:buChar char="ü"/>
            </a:pPr>
            <a:r>
              <a:rPr lang="en-US" sz="2500" b="1" u="sng" dirty="0"/>
              <a:t>STATISTICAL </a:t>
            </a:r>
            <a:r>
              <a:rPr lang="en-US" sz="2500" b="1" u="sng" dirty="0" smtClean="0"/>
              <a:t>ANALYSIS</a:t>
            </a:r>
            <a:r>
              <a:rPr lang="en-US" sz="2500" b="1" dirty="0" smtClean="0"/>
              <a:t> - </a:t>
            </a:r>
            <a:r>
              <a:rPr lang="en-US" sz="2500" dirty="0" smtClean="0"/>
              <a:t>Mean </a:t>
            </a:r>
            <a:r>
              <a:rPr lang="en-US" sz="2500" dirty="0"/>
              <a:t>and percentage was calculated. </a:t>
            </a:r>
          </a:p>
          <a:p>
            <a:endParaRPr lang="en-US" sz="2000" dirty="0"/>
          </a:p>
        </p:txBody>
      </p:sp>
    </p:spTree>
  </p:cSld>
  <p:clrMapOvr>
    <a:masterClrMapping/>
  </p:clrMapOvr>
  <p:transition>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ln>
            <a:solidFill>
              <a:srgbClr val="FF0000"/>
            </a:solidFill>
          </a:ln>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p>
            <a:pPr algn="l"/>
            <a:r>
              <a:rPr lang="en-US" sz="3600" b="1" dirty="0" smtClean="0">
                <a:effectLst>
                  <a:outerShdw blurRad="38100" dist="38100" dir="2700000" algn="tl">
                    <a:srgbClr val="000000">
                      <a:alpha val="43137"/>
                    </a:srgbClr>
                  </a:outerShdw>
                </a:effectLst>
                <a:latin typeface="+mn-lt"/>
                <a:ea typeface="+mn-ea"/>
                <a:cs typeface="+mn-cs"/>
              </a:rPr>
              <a:t>STUDY FINDINGS</a:t>
            </a:r>
            <a:endParaRPr lang="en-US" sz="3600" b="1" dirty="0">
              <a:effectLst>
                <a:outerShdw blurRad="38100" dist="38100" dir="2700000" algn="tl">
                  <a:srgbClr val="000000">
                    <a:alpha val="43137"/>
                  </a:srgbClr>
                </a:outerShdw>
              </a:effectLst>
              <a:latin typeface="+mn-lt"/>
              <a:ea typeface="+mn-ea"/>
              <a:cs typeface="+mn-cs"/>
            </a:endParaRPr>
          </a:p>
        </p:txBody>
      </p:sp>
      <p:sp>
        <p:nvSpPr>
          <p:cNvPr id="3" name="Content Placeholder 2"/>
          <p:cNvSpPr>
            <a:spLocks noGrp="1"/>
          </p:cNvSpPr>
          <p:nvPr>
            <p:ph idx="1"/>
          </p:nvPr>
        </p:nvSpPr>
        <p:spPr>
          <a:xfrm>
            <a:off x="228600" y="1066800"/>
            <a:ext cx="8686800" cy="5562600"/>
          </a:xfrm>
          <a:solidFill>
            <a:schemeClr val="accent3">
              <a:lumMod val="40000"/>
              <a:lumOff val="60000"/>
            </a:schemeClr>
          </a:solidFill>
          <a:ln>
            <a:solidFill>
              <a:srgbClr val="FF0000"/>
            </a:solidFill>
          </a:ln>
        </p:spPr>
        <p:txBody>
          <a:bodyPr>
            <a:normAutofit/>
          </a:bodyPr>
          <a:lstStyle/>
          <a:p>
            <a:pPr marL="457200" lvl="0" indent="-457200">
              <a:buFont typeface="+mj-lt"/>
              <a:buAutoNum type="arabicParenR"/>
            </a:pPr>
            <a:r>
              <a:rPr lang="en-US" sz="2000" b="1" u="sng" dirty="0"/>
              <a:t>Escorts health </a:t>
            </a:r>
            <a:r>
              <a:rPr lang="en-US" sz="2000" b="1" u="sng" dirty="0" smtClean="0"/>
              <a:t>check</a:t>
            </a:r>
          </a:p>
          <a:p>
            <a:pPr marL="457200" lvl="0" indent="-457200">
              <a:buNone/>
            </a:pPr>
            <a:endParaRPr lang="en-US" sz="2000" b="1" u="sng" dirty="0"/>
          </a:p>
          <a:p>
            <a:pPr marL="457200" lvl="0" indent="-457200">
              <a:buFont typeface="+mj-lt"/>
              <a:buAutoNum type="arabicParenR"/>
            </a:pPr>
            <a:endParaRPr lang="en-US" sz="2000" b="1" u="sng" dirty="0" smtClean="0"/>
          </a:p>
          <a:p>
            <a:pPr marL="457200" lvl="0" indent="-457200">
              <a:buFont typeface="+mj-lt"/>
              <a:buAutoNum type="arabicParenR"/>
            </a:pPr>
            <a:endParaRPr lang="en-US" sz="2000" b="1" u="sng" dirty="0"/>
          </a:p>
          <a:p>
            <a:pPr marL="457200" lvl="0" indent="-457200">
              <a:buFont typeface="+mj-lt"/>
              <a:buAutoNum type="arabicParenR"/>
            </a:pPr>
            <a:endParaRPr lang="en-US" sz="2000" b="1" u="sng" dirty="0" smtClean="0"/>
          </a:p>
          <a:p>
            <a:pPr marL="457200" lvl="0" indent="-457200">
              <a:buFont typeface="+mj-lt"/>
              <a:buAutoNum type="arabicParenR"/>
            </a:pPr>
            <a:endParaRPr lang="en-US" sz="2000" b="1" u="sng" dirty="0"/>
          </a:p>
          <a:p>
            <a:pPr marL="457200" lvl="0" indent="-457200">
              <a:buFont typeface="+mj-lt"/>
              <a:buAutoNum type="arabicParenR"/>
            </a:pPr>
            <a:endParaRPr lang="en-US" sz="2000" b="1" u="sng" dirty="0" smtClean="0"/>
          </a:p>
          <a:p>
            <a:pPr marL="457200" lvl="0" indent="-457200">
              <a:buFont typeface="+mj-lt"/>
              <a:buAutoNum type="arabicParenR"/>
            </a:pPr>
            <a:endParaRPr lang="en-US" sz="2000" b="1" u="sng" dirty="0"/>
          </a:p>
          <a:p>
            <a:pPr marL="457200" lvl="0" indent="-457200">
              <a:buFont typeface="+mj-lt"/>
              <a:buAutoNum type="arabicParenR"/>
            </a:pPr>
            <a:endParaRPr lang="en-US" sz="2000" b="1" u="sng" dirty="0" smtClean="0"/>
          </a:p>
          <a:p>
            <a:pPr>
              <a:buNone/>
            </a:pPr>
            <a:r>
              <a:rPr lang="en-US" sz="1600" dirty="0" smtClean="0"/>
              <a:t>This</a:t>
            </a:r>
            <a:r>
              <a:rPr lang="en-US" sz="1600" b="1" dirty="0" smtClean="0"/>
              <a:t> </a:t>
            </a:r>
            <a:r>
              <a:rPr lang="en-US" sz="1600" dirty="0"/>
              <a:t>Pie Diagram shows the TAT, taken for patients undergoing </a:t>
            </a:r>
            <a:endParaRPr lang="en-US" sz="1600" dirty="0" smtClean="0"/>
          </a:p>
          <a:p>
            <a:pPr>
              <a:buNone/>
            </a:pPr>
            <a:r>
              <a:rPr lang="en-US" sz="1600" dirty="0" smtClean="0"/>
              <a:t>escorts </a:t>
            </a:r>
            <a:r>
              <a:rPr lang="en-US" sz="1600" dirty="0"/>
              <a:t>health check up. Here </a:t>
            </a:r>
            <a:r>
              <a:rPr lang="en-US" sz="1600" b="1" dirty="0"/>
              <a:t>4Hrs 10 min</a:t>
            </a:r>
            <a:r>
              <a:rPr lang="en-US" sz="1600" dirty="0"/>
              <a:t> is taken as the ideal time, </a:t>
            </a:r>
            <a:endParaRPr lang="en-US" sz="1600" dirty="0" smtClean="0"/>
          </a:p>
          <a:p>
            <a:pPr>
              <a:buNone/>
            </a:pPr>
            <a:r>
              <a:rPr lang="en-US" sz="1600" dirty="0" smtClean="0"/>
              <a:t>after </a:t>
            </a:r>
            <a:r>
              <a:rPr lang="en-US" sz="1600" dirty="0"/>
              <a:t>doing </a:t>
            </a:r>
            <a:r>
              <a:rPr lang="en-US" sz="1600" b="1" dirty="0"/>
              <a:t>Network analysis</a:t>
            </a:r>
            <a:r>
              <a:rPr lang="en-US" sz="1600" dirty="0"/>
              <a:t>. </a:t>
            </a:r>
          </a:p>
          <a:p>
            <a:r>
              <a:rPr lang="en-US" sz="1600" dirty="0"/>
              <a:t>Out of the 30 samples we took, only </a:t>
            </a:r>
            <a:r>
              <a:rPr lang="en-US" sz="1600" b="1" dirty="0"/>
              <a:t>13% </a:t>
            </a:r>
            <a:r>
              <a:rPr lang="en-US" sz="1600" dirty="0"/>
              <a:t>completed within</a:t>
            </a:r>
            <a:r>
              <a:rPr lang="en-US" sz="1600" b="1" dirty="0"/>
              <a:t> 4 Hrs 30 min.</a:t>
            </a:r>
            <a:endParaRPr lang="en-US" sz="1600" dirty="0"/>
          </a:p>
          <a:p>
            <a:r>
              <a:rPr lang="en-US" sz="1600" b="1" dirty="0"/>
              <a:t>17% </a:t>
            </a:r>
            <a:r>
              <a:rPr lang="en-US" sz="1600" dirty="0"/>
              <a:t>completed in between</a:t>
            </a:r>
            <a:r>
              <a:rPr lang="en-US" sz="1600" b="1" dirty="0"/>
              <a:t> 4 Hrs 30mins and 5 Hrs.</a:t>
            </a:r>
            <a:endParaRPr lang="en-US" sz="1600" dirty="0"/>
          </a:p>
          <a:p>
            <a:r>
              <a:rPr lang="en-US" sz="1600" b="1" dirty="0"/>
              <a:t>23% </a:t>
            </a:r>
            <a:r>
              <a:rPr lang="en-US" sz="1600" dirty="0"/>
              <a:t>completed between</a:t>
            </a:r>
            <a:r>
              <a:rPr lang="en-US" sz="1600" b="1" dirty="0"/>
              <a:t> 5 Hrs &amp; 5Hrs 30 </a:t>
            </a:r>
            <a:r>
              <a:rPr lang="en-US" sz="1600" b="1" dirty="0" err="1"/>
              <a:t>mins</a:t>
            </a:r>
            <a:r>
              <a:rPr lang="en-US" sz="1600" b="1" dirty="0"/>
              <a:t>.</a:t>
            </a:r>
            <a:endParaRPr lang="en-US" sz="1600" dirty="0"/>
          </a:p>
          <a:p>
            <a:r>
              <a:rPr lang="en-US" sz="1600" b="1" dirty="0"/>
              <a:t>13%</a:t>
            </a:r>
            <a:r>
              <a:rPr lang="en-US" sz="1600" dirty="0"/>
              <a:t> completed in between </a:t>
            </a:r>
            <a:r>
              <a:rPr lang="en-US" sz="1600" b="1" dirty="0"/>
              <a:t>5Hrs 30 </a:t>
            </a:r>
            <a:r>
              <a:rPr lang="en-US" sz="1600" b="1" dirty="0" err="1"/>
              <a:t>mins</a:t>
            </a:r>
            <a:r>
              <a:rPr lang="en-US" sz="1600" b="1" dirty="0"/>
              <a:t> &amp; 6Hrs.</a:t>
            </a:r>
            <a:endParaRPr lang="en-US" sz="1600" dirty="0"/>
          </a:p>
          <a:p>
            <a:pPr marL="457200" lvl="0" indent="-457200">
              <a:buNone/>
            </a:pPr>
            <a:endParaRPr lang="en-US" sz="2000" b="1" dirty="0"/>
          </a:p>
          <a:p>
            <a:pPr marL="457200" indent="-457200">
              <a:buNone/>
            </a:pPr>
            <a:endParaRPr lang="en-US" sz="2000" dirty="0"/>
          </a:p>
        </p:txBody>
      </p:sp>
      <p:graphicFrame>
        <p:nvGraphicFramePr>
          <p:cNvPr id="4" name="Table 3"/>
          <p:cNvGraphicFramePr>
            <a:graphicFrameLocks noGrp="1"/>
          </p:cNvGraphicFramePr>
          <p:nvPr/>
        </p:nvGraphicFramePr>
        <p:xfrm>
          <a:off x="381000" y="1600200"/>
          <a:ext cx="5181600" cy="2601554"/>
        </p:xfrm>
        <a:graphic>
          <a:graphicData uri="http://schemas.openxmlformats.org/drawingml/2006/table">
            <a:tbl>
              <a:tblPr firstRow="1" bandRow="1">
                <a:tableStyleId>{21E4AEA4-8DFA-4A89-87EB-49C32662AFE0}</a:tableStyleId>
              </a:tblPr>
              <a:tblGrid>
                <a:gridCol w="2819400"/>
                <a:gridCol w="1275735"/>
                <a:gridCol w="1086465"/>
              </a:tblGrid>
              <a:tr h="685800">
                <a:tc>
                  <a:txBody>
                    <a:bodyPr/>
                    <a:lstStyle/>
                    <a:p>
                      <a:pPr algn="ctr"/>
                      <a:r>
                        <a:rPr lang="en-US" sz="1800" kern="1200" dirty="0" smtClean="0"/>
                        <a:t>TURN AROUND TIME</a:t>
                      </a:r>
                      <a:endParaRPr lang="en-US" dirty="0"/>
                    </a:p>
                  </a:txBody>
                  <a:tcPr/>
                </a:tc>
                <a:tc>
                  <a:txBody>
                    <a:bodyPr/>
                    <a:lstStyle/>
                    <a:p>
                      <a:pPr algn="ctr"/>
                      <a:r>
                        <a:rPr lang="en-US" sz="1800" kern="1200" dirty="0" smtClean="0"/>
                        <a:t>NO.OF PERSON</a:t>
                      </a:r>
                      <a:endParaRPr lang="en-US" dirty="0"/>
                    </a:p>
                  </a:txBody>
                  <a:tcPr/>
                </a:tc>
                <a:tc>
                  <a:txBody>
                    <a:bodyPr/>
                    <a:lstStyle/>
                    <a:p>
                      <a:pPr algn="ctr"/>
                      <a:r>
                        <a:rPr lang="en-US" sz="1800" kern="1200" dirty="0" smtClean="0"/>
                        <a:t>PERCENTAGE</a:t>
                      </a:r>
                      <a:endParaRPr lang="en-US" dirty="0"/>
                    </a:p>
                  </a:txBody>
                  <a:tcPr/>
                </a:tc>
              </a:tr>
              <a:tr h="352383">
                <a:tc>
                  <a:txBody>
                    <a:bodyPr/>
                    <a:lstStyle/>
                    <a:p>
                      <a:pPr algn="ctr"/>
                      <a:r>
                        <a:rPr lang="en-US" sz="1800" kern="1200" dirty="0" smtClean="0"/>
                        <a:t>04:00 TO 04:30HRS</a:t>
                      </a:r>
                      <a:endParaRPr lang="en-US" dirty="0"/>
                    </a:p>
                  </a:txBody>
                  <a:tcPr/>
                </a:tc>
                <a:tc>
                  <a:txBody>
                    <a:bodyPr/>
                    <a:lstStyle/>
                    <a:p>
                      <a:pPr algn="ctr"/>
                      <a:r>
                        <a:rPr lang="en-US" dirty="0" smtClean="0"/>
                        <a:t>4</a:t>
                      </a:r>
                      <a:endParaRPr lang="en-US" dirty="0"/>
                    </a:p>
                  </a:txBody>
                  <a:tcPr/>
                </a:tc>
                <a:tc>
                  <a:txBody>
                    <a:bodyPr/>
                    <a:lstStyle/>
                    <a:p>
                      <a:pPr algn="ctr"/>
                      <a:r>
                        <a:rPr lang="en-US" dirty="0" smtClean="0"/>
                        <a:t>13%</a:t>
                      </a:r>
                      <a:endParaRPr lang="en-US" dirty="0"/>
                    </a:p>
                  </a:txBody>
                  <a:tcPr/>
                </a:tc>
              </a:tr>
              <a:tr h="352383">
                <a:tc>
                  <a:txBody>
                    <a:bodyPr/>
                    <a:lstStyle/>
                    <a:p>
                      <a:pPr algn="ctr"/>
                      <a:r>
                        <a:rPr lang="en-US" sz="1800" kern="1200" dirty="0" smtClean="0"/>
                        <a:t>04:30 TO 05:00HRS</a:t>
                      </a:r>
                      <a:endParaRPr lang="en-US" dirty="0"/>
                    </a:p>
                  </a:txBody>
                  <a:tcPr/>
                </a:tc>
                <a:tc>
                  <a:txBody>
                    <a:bodyPr/>
                    <a:lstStyle/>
                    <a:p>
                      <a:pPr algn="ctr"/>
                      <a:r>
                        <a:rPr lang="en-US" dirty="0" smtClean="0"/>
                        <a:t>5</a:t>
                      </a:r>
                      <a:endParaRPr lang="en-US" dirty="0"/>
                    </a:p>
                  </a:txBody>
                  <a:tcPr/>
                </a:tc>
                <a:tc>
                  <a:txBody>
                    <a:bodyPr/>
                    <a:lstStyle/>
                    <a:p>
                      <a:pPr algn="ctr"/>
                      <a:r>
                        <a:rPr lang="en-US" dirty="0" smtClean="0"/>
                        <a:t>17%</a:t>
                      </a:r>
                      <a:endParaRPr lang="en-US" dirty="0"/>
                    </a:p>
                  </a:txBody>
                  <a:tcPr/>
                </a:tc>
              </a:tr>
              <a:tr h="352383">
                <a:tc>
                  <a:txBody>
                    <a:bodyPr/>
                    <a:lstStyle/>
                    <a:p>
                      <a:pPr algn="ctr"/>
                      <a:r>
                        <a:rPr lang="en-US" sz="1800" kern="1200" dirty="0" smtClean="0"/>
                        <a:t>05:00 TO 05:30HRS</a:t>
                      </a:r>
                      <a:endParaRPr lang="en-US" dirty="0"/>
                    </a:p>
                  </a:txBody>
                  <a:tcPr/>
                </a:tc>
                <a:tc>
                  <a:txBody>
                    <a:bodyPr/>
                    <a:lstStyle/>
                    <a:p>
                      <a:pPr algn="ctr"/>
                      <a:r>
                        <a:rPr lang="en-US" dirty="0" smtClean="0"/>
                        <a:t>7</a:t>
                      </a:r>
                      <a:endParaRPr lang="en-US" dirty="0"/>
                    </a:p>
                  </a:txBody>
                  <a:tcPr/>
                </a:tc>
                <a:tc>
                  <a:txBody>
                    <a:bodyPr/>
                    <a:lstStyle/>
                    <a:p>
                      <a:pPr algn="ctr"/>
                      <a:r>
                        <a:rPr lang="en-US" dirty="0" smtClean="0"/>
                        <a:t>23%</a:t>
                      </a:r>
                      <a:endParaRPr lang="en-US" dirty="0"/>
                    </a:p>
                  </a:txBody>
                  <a:tcPr/>
                </a:tc>
              </a:tr>
              <a:tr h="352383">
                <a:tc>
                  <a:txBody>
                    <a:bodyPr/>
                    <a:lstStyle/>
                    <a:p>
                      <a:pPr algn="ctr"/>
                      <a:r>
                        <a:rPr lang="en-US" sz="1800" kern="1200" dirty="0" smtClean="0"/>
                        <a:t>05:30 TO 06:00HRS</a:t>
                      </a:r>
                      <a:endParaRPr lang="en-US" dirty="0"/>
                    </a:p>
                  </a:txBody>
                  <a:tcPr/>
                </a:tc>
                <a:tc>
                  <a:txBody>
                    <a:bodyPr/>
                    <a:lstStyle/>
                    <a:p>
                      <a:pPr algn="ctr"/>
                      <a:r>
                        <a:rPr lang="en-US" dirty="0" smtClean="0"/>
                        <a:t>4</a:t>
                      </a:r>
                      <a:endParaRPr lang="en-US" dirty="0"/>
                    </a:p>
                  </a:txBody>
                  <a:tcPr/>
                </a:tc>
                <a:tc>
                  <a:txBody>
                    <a:bodyPr/>
                    <a:lstStyle/>
                    <a:p>
                      <a:pPr algn="ctr"/>
                      <a:r>
                        <a:rPr lang="en-US" dirty="0" smtClean="0"/>
                        <a:t>13%</a:t>
                      </a:r>
                      <a:endParaRPr lang="en-US" dirty="0"/>
                    </a:p>
                  </a:txBody>
                  <a:tcPr/>
                </a:tc>
              </a:tr>
              <a:tr h="452714">
                <a:tc>
                  <a:txBody>
                    <a:bodyPr/>
                    <a:lstStyle/>
                    <a:p>
                      <a:pPr algn="ctr"/>
                      <a:r>
                        <a:rPr lang="en-US" sz="1800" kern="1200" dirty="0" smtClean="0"/>
                        <a:t>MORE THAN 06:00 HRS</a:t>
                      </a:r>
                      <a:endParaRPr lang="en-US" dirty="0"/>
                    </a:p>
                  </a:txBody>
                  <a:tcPr/>
                </a:tc>
                <a:tc>
                  <a:txBody>
                    <a:bodyPr/>
                    <a:lstStyle/>
                    <a:p>
                      <a:pPr algn="ctr"/>
                      <a:r>
                        <a:rPr lang="en-US" dirty="0" smtClean="0"/>
                        <a:t>10</a:t>
                      </a:r>
                      <a:endParaRPr lang="en-US" dirty="0"/>
                    </a:p>
                  </a:txBody>
                  <a:tcPr/>
                </a:tc>
                <a:tc>
                  <a:txBody>
                    <a:bodyPr/>
                    <a:lstStyle/>
                    <a:p>
                      <a:pPr algn="ctr"/>
                      <a:r>
                        <a:rPr lang="en-US" dirty="0" smtClean="0"/>
                        <a:t>34%</a:t>
                      </a:r>
                      <a:endParaRPr lang="en-US" dirty="0"/>
                    </a:p>
                  </a:txBody>
                  <a:tcPr/>
                </a:tc>
              </a:tr>
            </a:tbl>
          </a:graphicData>
        </a:graphic>
      </p:graphicFrame>
      <p:graphicFrame>
        <p:nvGraphicFramePr>
          <p:cNvPr id="5" name="Chart 4"/>
          <p:cNvGraphicFramePr/>
          <p:nvPr/>
        </p:nvGraphicFramePr>
        <p:xfrm>
          <a:off x="5715000" y="1295400"/>
          <a:ext cx="3200400" cy="5334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ln>
            <a:solidFill>
              <a:srgbClr val="FF0000"/>
            </a:solidFill>
          </a:ln>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p>
            <a:pPr algn="l"/>
            <a:r>
              <a:rPr lang="en-US" sz="3600" b="1" dirty="0" smtClean="0">
                <a:solidFill>
                  <a:schemeClr val="tx1"/>
                </a:solidFill>
                <a:effectLst>
                  <a:outerShdw blurRad="38100" dist="38100" dir="2700000" algn="tl">
                    <a:srgbClr val="000000">
                      <a:alpha val="43137"/>
                    </a:srgbClr>
                  </a:outerShdw>
                </a:effectLst>
                <a:latin typeface="+mn-lt"/>
                <a:ea typeface="+mn-ea"/>
                <a:cs typeface="+mn-cs"/>
              </a:rPr>
              <a:t>STUDY FINDINGS</a:t>
            </a:r>
            <a:endParaRPr lang="en-US" sz="3600"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52400" y="990600"/>
            <a:ext cx="8839200" cy="5638800"/>
          </a:xfrm>
          <a:solidFill>
            <a:schemeClr val="accent3">
              <a:lumMod val="40000"/>
              <a:lumOff val="60000"/>
            </a:schemeClr>
          </a:solidFill>
          <a:ln>
            <a:solidFill>
              <a:srgbClr val="FF0000"/>
            </a:solidFill>
          </a:ln>
        </p:spPr>
        <p:txBody>
          <a:bodyPr>
            <a:normAutofit/>
          </a:bodyPr>
          <a:lstStyle/>
          <a:p>
            <a:pPr lvl="0">
              <a:buNone/>
            </a:pPr>
            <a:r>
              <a:rPr lang="en-US" sz="2000" b="1" u="sng" dirty="0"/>
              <a:t>Escorts Executive Health Check</a:t>
            </a:r>
            <a:endParaRPr lang="en-US" sz="2000" b="1" dirty="0"/>
          </a:p>
          <a:p>
            <a:pPr>
              <a:buNone/>
            </a:pPr>
            <a:endParaRPr lang="en-US" sz="2000" dirty="0" smtClean="0"/>
          </a:p>
          <a:p>
            <a:pPr>
              <a:buNone/>
            </a:pPr>
            <a:endParaRPr lang="en-US" sz="2000" dirty="0"/>
          </a:p>
          <a:p>
            <a:pPr>
              <a:buNone/>
            </a:pPr>
            <a:endParaRPr lang="en-US" sz="2000" dirty="0" smtClean="0"/>
          </a:p>
          <a:p>
            <a:pPr>
              <a:buNone/>
            </a:pPr>
            <a:endParaRPr lang="en-US" sz="2000" dirty="0"/>
          </a:p>
          <a:p>
            <a:pPr>
              <a:buNone/>
            </a:pPr>
            <a:endParaRPr lang="en-US" sz="2000" dirty="0" smtClean="0"/>
          </a:p>
          <a:p>
            <a:pPr>
              <a:buNone/>
            </a:pPr>
            <a:endParaRPr lang="en-US" sz="2000" dirty="0"/>
          </a:p>
          <a:p>
            <a:pPr>
              <a:buNone/>
            </a:pPr>
            <a:endParaRPr lang="en-US" sz="2000" dirty="0" smtClean="0"/>
          </a:p>
          <a:p>
            <a:pPr>
              <a:buNone/>
            </a:pPr>
            <a:endParaRPr lang="en-US" sz="1600" dirty="0" smtClean="0"/>
          </a:p>
          <a:p>
            <a:pPr>
              <a:buNone/>
            </a:pPr>
            <a:r>
              <a:rPr lang="en-US" sz="1600" dirty="0" smtClean="0"/>
              <a:t>This</a:t>
            </a:r>
            <a:r>
              <a:rPr lang="en-US" sz="1600" b="1" dirty="0" smtClean="0"/>
              <a:t> </a:t>
            </a:r>
            <a:r>
              <a:rPr lang="en-US" sz="1600" dirty="0"/>
              <a:t>Pie Diagram shows the TAT, taken for patients </a:t>
            </a:r>
            <a:r>
              <a:rPr lang="en-US" sz="1600" dirty="0" smtClean="0"/>
              <a:t>undergoing</a:t>
            </a:r>
          </a:p>
          <a:p>
            <a:pPr>
              <a:buNone/>
            </a:pPr>
            <a:r>
              <a:rPr lang="en-US" sz="1600" dirty="0" smtClean="0"/>
              <a:t> </a:t>
            </a:r>
            <a:r>
              <a:rPr lang="en-US" sz="1600" b="1" dirty="0"/>
              <a:t>Escorts Executive health check</a:t>
            </a:r>
            <a:r>
              <a:rPr lang="en-US" sz="1600" dirty="0"/>
              <a:t>. Here </a:t>
            </a:r>
            <a:r>
              <a:rPr lang="en-US" sz="1600" b="1" dirty="0"/>
              <a:t>4Hrs 10 min</a:t>
            </a:r>
            <a:r>
              <a:rPr lang="en-US" sz="1600" dirty="0"/>
              <a:t> is taken as </a:t>
            </a:r>
            <a:r>
              <a:rPr lang="en-US" sz="1600" dirty="0" smtClean="0"/>
              <a:t>the</a:t>
            </a:r>
          </a:p>
          <a:p>
            <a:pPr>
              <a:buNone/>
            </a:pPr>
            <a:r>
              <a:rPr lang="en-US" sz="1600" dirty="0" smtClean="0"/>
              <a:t> </a:t>
            </a:r>
            <a:r>
              <a:rPr lang="en-US" sz="1600" dirty="0"/>
              <a:t>ideal time, after doing </a:t>
            </a:r>
            <a:r>
              <a:rPr lang="en-US" sz="1600" b="1" dirty="0"/>
              <a:t>Network analysis</a:t>
            </a:r>
            <a:r>
              <a:rPr lang="en-US" sz="1600" dirty="0"/>
              <a:t>. </a:t>
            </a:r>
          </a:p>
          <a:p>
            <a:r>
              <a:rPr lang="en-US" sz="1600" dirty="0"/>
              <a:t>It’s alarming that, out of the 30 samples we took, </a:t>
            </a:r>
            <a:r>
              <a:rPr lang="en-US" sz="1600" b="1" dirty="0"/>
              <a:t>nobody was able </a:t>
            </a:r>
            <a:r>
              <a:rPr lang="en-US" sz="1600" b="1" dirty="0" smtClean="0"/>
              <a:t>to</a:t>
            </a:r>
          </a:p>
          <a:p>
            <a:pPr>
              <a:buNone/>
            </a:pPr>
            <a:r>
              <a:rPr lang="en-US" sz="1600" b="1" dirty="0"/>
              <a:t> </a:t>
            </a:r>
            <a:r>
              <a:rPr lang="en-US" sz="1600" b="1" dirty="0" smtClean="0"/>
              <a:t>       </a:t>
            </a:r>
            <a:r>
              <a:rPr lang="en-US" sz="1600" b="1" dirty="0"/>
              <a:t>complete the process</a:t>
            </a:r>
            <a:r>
              <a:rPr lang="en-US" sz="1600" dirty="0"/>
              <a:t> </a:t>
            </a:r>
            <a:r>
              <a:rPr lang="en-US" sz="1600" b="1" dirty="0"/>
              <a:t>within 5 Hrs.</a:t>
            </a:r>
            <a:endParaRPr lang="en-US" sz="1600" dirty="0"/>
          </a:p>
          <a:p>
            <a:r>
              <a:rPr lang="en-US" sz="1600" b="1" dirty="0"/>
              <a:t>27% </a:t>
            </a:r>
            <a:r>
              <a:rPr lang="en-US" sz="1600" dirty="0"/>
              <a:t>completed between</a:t>
            </a:r>
            <a:r>
              <a:rPr lang="en-US" sz="1600" b="1" dirty="0"/>
              <a:t> 5 Hrs &amp; 5Hrs 30 </a:t>
            </a:r>
            <a:r>
              <a:rPr lang="en-US" sz="1600" b="1" dirty="0" err="1"/>
              <a:t>mins</a:t>
            </a:r>
            <a:r>
              <a:rPr lang="en-US" sz="1600" b="1" dirty="0"/>
              <a:t>.</a:t>
            </a:r>
            <a:endParaRPr lang="en-US" sz="1600" dirty="0"/>
          </a:p>
          <a:p>
            <a:r>
              <a:rPr lang="en-US" sz="1600" b="1" dirty="0"/>
              <a:t>20%</a:t>
            </a:r>
            <a:r>
              <a:rPr lang="en-US" sz="1600" dirty="0"/>
              <a:t> completed in between </a:t>
            </a:r>
            <a:r>
              <a:rPr lang="en-US" sz="1600" b="1" dirty="0"/>
              <a:t>5Hrs 30 </a:t>
            </a:r>
            <a:r>
              <a:rPr lang="en-US" sz="1600" b="1" dirty="0" err="1"/>
              <a:t>mins</a:t>
            </a:r>
            <a:r>
              <a:rPr lang="en-US" sz="1600" b="1" dirty="0"/>
              <a:t> &amp; 6Hrs.</a:t>
            </a:r>
            <a:endParaRPr lang="en-US" sz="1600" dirty="0"/>
          </a:p>
        </p:txBody>
      </p:sp>
      <p:graphicFrame>
        <p:nvGraphicFramePr>
          <p:cNvPr id="4" name="Table 3"/>
          <p:cNvGraphicFramePr>
            <a:graphicFrameLocks noGrp="1"/>
          </p:cNvGraphicFramePr>
          <p:nvPr/>
        </p:nvGraphicFramePr>
        <p:xfrm>
          <a:off x="228600" y="1371600"/>
          <a:ext cx="5257800" cy="2514600"/>
        </p:xfrm>
        <a:graphic>
          <a:graphicData uri="http://schemas.openxmlformats.org/drawingml/2006/table">
            <a:tbl>
              <a:tblPr firstRow="1" bandRow="1">
                <a:tableStyleId>{21E4AEA4-8DFA-4A89-87EB-49C32662AFE0}</a:tableStyleId>
              </a:tblPr>
              <a:tblGrid>
                <a:gridCol w="2482850"/>
                <a:gridCol w="1314450"/>
                <a:gridCol w="1460500"/>
              </a:tblGrid>
              <a:tr h="6604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TURN AROUND TIME</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NO.OF PERSON</a:t>
                      </a:r>
                      <a:endParaRPr lang="en-US"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PERCENTAGE</a:t>
                      </a:r>
                      <a:endParaRPr lang="en-US" dirty="0" smtClean="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04:00 TO 04:30HRS</a:t>
                      </a:r>
                      <a:endParaRPr lang="en-US" dirty="0" smtClean="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04:30 TO 05:00HRS</a:t>
                      </a:r>
                      <a:endParaRPr lang="en-US" dirty="0" smtClean="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05:00 TO 05:30HRS</a:t>
                      </a:r>
                      <a:endParaRPr lang="en-US" dirty="0" smtClean="0"/>
                    </a:p>
                  </a:txBody>
                  <a:tcPr/>
                </a:tc>
                <a:tc>
                  <a:txBody>
                    <a:bodyPr/>
                    <a:lstStyle/>
                    <a:p>
                      <a:pPr algn="ctr"/>
                      <a:r>
                        <a:rPr lang="en-US" dirty="0" smtClean="0"/>
                        <a:t>8</a:t>
                      </a:r>
                      <a:endParaRPr lang="en-US" dirty="0"/>
                    </a:p>
                  </a:txBody>
                  <a:tcPr/>
                </a:tc>
                <a:tc>
                  <a:txBody>
                    <a:bodyPr/>
                    <a:lstStyle/>
                    <a:p>
                      <a:pPr algn="ctr"/>
                      <a:r>
                        <a:rPr lang="en-US" dirty="0" smtClean="0"/>
                        <a:t>27%</a:t>
                      </a:r>
                      <a:endParaRPr lang="en-U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05:30 TO 06:00HRS</a:t>
                      </a:r>
                      <a:endParaRPr lang="en-US" dirty="0" smtClean="0"/>
                    </a:p>
                  </a:txBody>
                  <a:tcPr/>
                </a:tc>
                <a:tc>
                  <a:txBody>
                    <a:bodyPr/>
                    <a:lstStyle/>
                    <a:p>
                      <a:pPr algn="ctr"/>
                      <a:r>
                        <a:rPr lang="en-US" dirty="0" smtClean="0"/>
                        <a:t>6</a:t>
                      </a:r>
                      <a:endParaRPr lang="en-US" dirty="0"/>
                    </a:p>
                  </a:txBody>
                  <a:tcPr/>
                </a:tc>
                <a:tc>
                  <a:txBody>
                    <a:bodyPr/>
                    <a:lstStyle/>
                    <a:p>
                      <a:pPr algn="ctr"/>
                      <a:r>
                        <a:rPr lang="en-US" dirty="0" smtClean="0"/>
                        <a:t>20%</a:t>
                      </a:r>
                      <a:endParaRPr lang="en-US"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MORE THAN 06:00 HRS</a:t>
                      </a:r>
                      <a:endParaRPr lang="en-US" dirty="0" smtClean="0"/>
                    </a:p>
                  </a:txBody>
                  <a:tcPr/>
                </a:tc>
                <a:tc>
                  <a:txBody>
                    <a:bodyPr/>
                    <a:lstStyle/>
                    <a:p>
                      <a:pPr algn="ctr"/>
                      <a:r>
                        <a:rPr lang="en-US" dirty="0" smtClean="0"/>
                        <a:t>16</a:t>
                      </a:r>
                      <a:endParaRPr lang="en-US" dirty="0"/>
                    </a:p>
                  </a:txBody>
                  <a:tcPr/>
                </a:tc>
                <a:tc>
                  <a:txBody>
                    <a:bodyPr/>
                    <a:lstStyle/>
                    <a:p>
                      <a:pPr algn="ctr"/>
                      <a:r>
                        <a:rPr lang="en-US" dirty="0" smtClean="0"/>
                        <a:t>53%</a:t>
                      </a:r>
                      <a:endParaRPr lang="en-US" dirty="0"/>
                    </a:p>
                  </a:txBody>
                  <a:tcPr/>
                </a:tc>
              </a:tr>
            </a:tbl>
          </a:graphicData>
        </a:graphic>
      </p:graphicFrame>
      <p:graphicFrame>
        <p:nvGraphicFramePr>
          <p:cNvPr id="5" name="Chart 4"/>
          <p:cNvGraphicFramePr/>
          <p:nvPr/>
        </p:nvGraphicFramePr>
        <p:xfrm>
          <a:off x="5791200" y="990600"/>
          <a:ext cx="3352800" cy="5867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a:ln>
            <a:solidFill>
              <a:srgbClr val="FF0000"/>
            </a:solidFill>
          </a:ln>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p>
            <a:pPr algn="l"/>
            <a:r>
              <a:rPr lang="en-US" sz="3600" b="1" dirty="0" smtClean="0">
                <a:solidFill>
                  <a:schemeClr val="tx1"/>
                </a:solidFill>
                <a:effectLst>
                  <a:outerShdw blurRad="38100" dist="38100" dir="2700000" algn="tl">
                    <a:srgbClr val="000000">
                      <a:alpha val="43137"/>
                    </a:srgbClr>
                  </a:outerShdw>
                </a:effectLst>
                <a:latin typeface="+mn-lt"/>
                <a:ea typeface="+mn-ea"/>
                <a:cs typeface="+mn-cs"/>
              </a:rPr>
              <a:t>STUDY FINDINGS</a:t>
            </a:r>
            <a:endParaRPr lang="en-US" sz="3600" b="1" dirty="0">
              <a:effectLst>
                <a:outerShdw blurRad="38100" dist="38100" dir="2700000" algn="tl">
                  <a:srgbClr val="000000">
                    <a:alpha val="43137"/>
                  </a:srgbClr>
                </a:outerShdw>
              </a:effectLst>
              <a:latin typeface="+mn-lt"/>
              <a:ea typeface="+mn-ea"/>
              <a:cs typeface="+mn-cs"/>
            </a:endParaRPr>
          </a:p>
        </p:txBody>
      </p:sp>
      <p:sp>
        <p:nvSpPr>
          <p:cNvPr id="3" name="Content Placeholder 2"/>
          <p:cNvSpPr>
            <a:spLocks noGrp="1"/>
          </p:cNvSpPr>
          <p:nvPr>
            <p:ph idx="1"/>
          </p:nvPr>
        </p:nvSpPr>
        <p:spPr>
          <a:xfrm>
            <a:off x="457200" y="1524000"/>
            <a:ext cx="8229600" cy="4648200"/>
          </a:xfrm>
          <a:solidFill>
            <a:schemeClr val="accent3">
              <a:lumMod val="40000"/>
              <a:lumOff val="60000"/>
            </a:schemeClr>
          </a:solidFill>
          <a:ln>
            <a:solidFill>
              <a:srgbClr val="FF0000"/>
            </a:solidFill>
          </a:ln>
        </p:spPr>
        <p:txBody>
          <a:bodyPr>
            <a:normAutofit/>
          </a:bodyPr>
          <a:lstStyle/>
          <a:p>
            <a:r>
              <a:rPr lang="en-US" sz="2000" b="1" u="sng" dirty="0"/>
              <a:t>COMPARISON OF TAT OF TWO PACKAGES</a:t>
            </a:r>
            <a:endParaRPr lang="en-US" sz="2000" b="1" dirty="0"/>
          </a:p>
          <a:p>
            <a:pPr>
              <a:buNone/>
            </a:pPr>
            <a:endParaRPr lang="en-US" sz="2000" dirty="0"/>
          </a:p>
        </p:txBody>
      </p:sp>
      <p:graphicFrame>
        <p:nvGraphicFramePr>
          <p:cNvPr id="4" name="Table 3"/>
          <p:cNvGraphicFramePr>
            <a:graphicFrameLocks noGrp="1"/>
          </p:cNvGraphicFramePr>
          <p:nvPr/>
        </p:nvGraphicFramePr>
        <p:xfrm>
          <a:off x="914400" y="2209800"/>
          <a:ext cx="6095999" cy="2438400"/>
        </p:xfrm>
        <a:graphic>
          <a:graphicData uri="http://schemas.openxmlformats.org/drawingml/2006/table">
            <a:tbl>
              <a:tblPr firstRow="1" bandRow="1">
                <a:tableStyleId>{21E4AEA4-8DFA-4A89-87EB-49C32662AFE0}</a:tableStyleId>
              </a:tblPr>
              <a:tblGrid>
                <a:gridCol w="2907323"/>
                <a:gridCol w="1594338"/>
                <a:gridCol w="1594338"/>
              </a:tblGrid>
              <a:tr h="4064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TURN AROUND TIME</a:t>
                      </a:r>
                      <a:endParaRPr lang="en-US" dirty="0" smtClean="0"/>
                    </a:p>
                  </a:txBody>
                  <a:tcPr/>
                </a:tc>
                <a:tc>
                  <a:txBody>
                    <a:bodyPr/>
                    <a:lstStyle/>
                    <a:p>
                      <a:pPr algn="ctr"/>
                      <a:r>
                        <a:rPr lang="en-US" dirty="0" smtClean="0"/>
                        <a:t>PACKAGE 1</a:t>
                      </a:r>
                      <a:endParaRPr lang="en-US" dirty="0"/>
                    </a:p>
                  </a:txBody>
                  <a:tcPr/>
                </a:tc>
                <a:tc>
                  <a:txBody>
                    <a:bodyPr/>
                    <a:lstStyle/>
                    <a:p>
                      <a:pPr algn="ctr"/>
                      <a:r>
                        <a:rPr lang="en-US" dirty="0" smtClean="0"/>
                        <a:t>PACKAGE</a:t>
                      </a:r>
                      <a:r>
                        <a:rPr lang="en-US" baseline="0" dirty="0" smtClean="0"/>
                        <a:t> 2</a:t>
                      </a:r>
                      <a:endParaRPr lang="en-US" dirty="0"/>
                    </a:p>
                  </a:txBody>
                  <a:tcPr/>
                </a:tc>
              </a:tr>
              <a:tr h="4064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kern="1200" dirty="0" smtClean="0">
                          <a:solidFill>
                            <a:schemeClr val="dk1"/>
                          </a:solidFill>
                          <a:latin typeface="+mn-lt"/>
                          <a:ea typeface="+mn-ea"/>
                          <a:cs typeface="+mn-cs"/>
                        </a:rPr>
                        <a:t>04:00 to 04:30 Hrs</a:t>
                      </a:r>
                      <a:endParaRPr lang="en-US" b="0" dirty="0" smtClean="0"/>
                    </a:p>
                  </a:txBody>
                  <a:tcPr/>
                </a:tc>
                <a:tc>
                  <a:txBody>
                    <a:bodyPr/>
                    <a:lstStyle/>
                    <a:p>
                      <a:pPr algn="ctr"/>
                      <a:r>
                        <a:rPr lang="en-US" dirty="0" smtClean="0"/>
                        <a:t>4</a:t>
                      </a:r>
                      <a:endParaRPr lang="en-US" dirty="0"/>
                    </a:p>
                  </a:txBody>
                  <a:tcPr/>
                </a:tc>
                <a:tc>
                  <a:txBody>
                    <a:bodyPr/>
                    <a:lstStyle/>
                    <a:p>
                      <a:pPr algn="ctr"/>
                      <a:r>
                        <a:rPr lang="en-US" dirty="0" smtClean="0"/>
                        <a:t>0</a:t>
                      </a:r>
                      <a:endParaRPr lang="en-US" dirty="0"/>
                    </a:p>
                  </a:txBody>
                  <a:tcPr/>
                </a:tc>
              </a:tr>
              <a:tr h="4064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04:30 TO 05:00HRS</a:t>
                      </a:r>
                      <a:endParaRPr lang="en-US" dirty="0" smtClean="0"/>
                    </a:p>
                  </a:txBody>
                  <a:tcPr/>
                </a:tc>
                <a:tc>
                  <a:txBody>
                    <a:bodyPr/>
                    <a:lstStyle/>
                    <a:p>
                      <a:pPr algn="ctr"/>
                      <a:r>
                        <a:rPr lang="en-US" dirty="0" smtClean="0"/>
                        <a:t>5</a:t>
                      </a:r>
                      <a:endParaRPr lang="en-US" dirty="0"/>
                    </a:p>
                  </a:txBody>
                  <a:tcPr/>
                </a:tc>
                <a:tc>
                  <a:txBody>
                    <a:bodyPr/>
                    <a:lstStyle/>
                    <a:p>
                      <a:pPr algn="ctr"/>
                      <a:r>
                        <a:rPr lang="en-US" dirty="0" smtClean="0"/>
                        <a:t>0</a:t>
                      </a:r>
                      <a:endParaRPr lang="en-US" dirty="0"/>
                    </a:p>
                  </a:txBody>
                  <a:tcPr/>
                </a:tc>
              </a:tr>
              <a:tr h="4064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05:00 TO 05:30HRS</a:t>
                      </a:r>
                      <a:endParaRPr lang="en-US" dirty="0" smtClean="0"/>
                    </a:p>
                  </a:txBody>
                  <a:tcPr/>
                </a:tc>
                <a:tc>
                  <a:txBody>
                    <a:bodyPr/>
                    <a:lstStyle/>
                    <a:p>
                      <a:pPr algn="ctr"/>
                      <a:r>
                        <a:rPr lang="en-US" dirty="0" smtClean="0"/>
                        <a:t>7</a:t>
                      </a:r>
                      <a:endParaRPr lang="en-US" dirty="0"/>
                    </a:p>
                  </a:txBody>
                  <a:tcPr/>
                </a:tc>
                <a:tc>
                  <a:txBody>
                    <a:bodyPr/>
                    <a:lstStyle/>
                    <a:p>
                      <a:pPr algn="ctr"/>
                      <a:r>
                        <a:rPr lang="en-US" dirty="0" smtClean="0"/>
                        <a:t>8</a:t>
                      </a:r>
                      <a:endParaRPr lang="en-US" dirty="0"/>
                    </a:p>
                  </a:txBody>
                  <a:tcPr/>
                </a:tc>
              </a:tr>
              <a:tr h="4064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05:30 TO 06:00HRS</a:t>
                      </a:r>
                      <a:endParaRPr lang="en-US" dirty="0" smtClean="0"/>
                    </a:p>
                  </a:txBody>
                  <a:tcPr/>
                </a:tc>
                <a:tc>
                  <a:txBody>
                    <a:bodyPr/>
                    <a:lstStyle/>
                    <a:p>
                      <a:pPr algn="ctr"/>
                      <a:r>
                        <a:rPr lang="en-US" dirty="0" smtClean="0"/>
                        <a:t>4</a:t>
                      </a:r>
                      <a:endParaRPr lang="en-US" dirty="0"/>
                    </a:p>
                  </a:txBody>
                  <a:tcPr/>
                </a:tc>
                <a:tc>
                  <a:txBody>
                    <a:bodyPr/>
                    <a:lstStyle/>
                    <a:p>
                      <a:pPr algn="ctr"/>
                      <a:r>
                        <a:rPr lang="en-US" dirty="0" smtClean="0"/>
                        <a:t>6</a:t>
                      </a:r>
                      <a:endParaRPr lang="en-US" dirty="0"/>
                    </a:p>
                  </a:txBody>
                  <a:tcPr/>
                </a:tc>
              </a:tr>
              <a:tr h="4064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MORE THAN 06:00 HRS</a:t>
                      </a:r>
                      <a:endParaRPr lang="en-US" dirty="0" smtClean="0"/>
                    </a:p>
                  </a:txBody>
                  <a:tcPr/>
                </a:tc>
                <a:tc>
                  <a:txBody>
                    <a:bodyPr/>
                    <a:lstStyle/>
                    <a:p>
                      <a:pPr algn="ctr"/>
                      <a:r>
                        <a:rPr lang="en-US" dirty="0" smtClean="0"/>
                        <a:t>10</a:t>
                      </a:r>
                      <a:endParaRPr lang="en-US" dirty="0"/>
                    </a:p>
                  </a:txBody>
                  <a:tcPr/>
                </a:tc>
                <a:tc>
                  <a:txBody>
                    <a:bodyPr/>
                    <a:lstStyle/>
                    <a:p>
                      <a:pPr algn="ctr"/>
                      <a:r>
                        <a:rPr lang="en-US" dirty="0" smtClean="0"/>
                        <a:t>16</a:t>
                      </a:r>
                      <a:endParaRPr lang="en-US" dirty="0"/>
                    </a:p>
                  </a:txBody>
                  <a:tcPr/>
                </a:tc>
              </a:tr>
            </a:tbl>
          </a:graphicData>
        </a:graphic>
      </p:graphicFrame>
      <p:sp>
        <p:nvSpPr>
          <p:cNvPr id="6" name="TextBox 5"/>
          <p:cNvSpPr txBox="1"/>
          <p:nvPr/>
        </p:nvSpPr>
        <p:spPr>
          <a:xfrm>
            <a:off x="7696200" y="2133600"/>
            <a:ext cx="2133600" cy="369332"/>
          </a:xfrm>
          <a:prstGeom prst="rect">
            <a:avLst/>
          </a:prstGeom>
          <a:noFill/>
        </p:spPr>
        <p:txBody>
          <a:bodyPr wrap="square" rtlCol="0">
            <a:spAutoFit/>
          </a:bodyPr>
          <a:lstStyle/>
          <a:p>
            <a:endParaRPr lang="en-US" dirty="0"/>
          </a:p>
        </p:txBody>
      </p:sp>
    </p:spTree>
  </p:cSld>
  <p:clrMapOvr>
    <a:masterClrMapping/>
  </p:clrMapOvr>
  <p:transition>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a:ln>
            <a:solidFill>
              <a:srgbClr val="FF0000"/>
            </a:solidFill>
          </a:ln>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p>
            <a:pPr algn="l"/>
            <a:r>
              <a:rPr lang="en-US" sz="3600" b="1" dirty="0">
                <a:effectLst>
                  <a:outerShdw blurRad="38100" dist="38100" dir="2700000" algn="tl">
                    <a:srgbClr val="000000">
                      <a:alpha val="43137"/>
                    </a:srgbClr>
                  </a:outerShdw>
                </a:effectLst>
                <a:latin typeface="+mn-lt"/>
                <a:ea typeface="+mn-ea"/>
                <a:cs typeface="+mn-cs"/>
              </a:rPr>
              <a:t>STUDY FINDINGS</a:t>
            </a:r>
          </a:p>
        </p:txBody>
      </p:sp>
      <p:sp>
        <p:nvSpPr>
          <p:cNvPr id="3" name="Content Placeholder 2"/>
          <p:cNvSpPr>
            <a:spLocks noGrp="1"/>
          </p:cNvSpPr>
          <p:nvPr>
            <p:ph idx="1"/>
          </p:nvPr>
        </p:nvSpPr>
        <p:spPr>
          <a:xfrm>
            <a:off x="4953000" y="1066800"/>
            <a:ext cx="4191000" cy="5562600"/>
          </a:xfrm>
          <a:solidFill>
            <a:schemeClr val="accent3">
              <a:lumMod val="40000"/>
              <a:lumOff val="60000"/>
            </a:schemeClr>
          </a:solidFill>
          <a:ln>
            <a:solidFill>
              <a:srgbClr val="FF0000"/>
            </a:solidFill>
          </a:ln>
        </p:spPr>
        <p:txBody>
          <a:bodyPr>
            <a:normAutofit lnSpcReduction="10000"/>
          </a:bodyPr>
          <a:lstStyle/>
          <a:p>
            <a:pPr marL="0" lvl="0" indent="0" fontAlgn="base">
              <a:spcBef>
                <a:spcPct val="0"/>
              </a:spcBef>
              <a:spcAft>
                <a:spcPct val="0"/>
              </a:spcAft>
              <a:buFont typeface="Wingdings" pitchFamily="2" charset="2"/>
              <a:buChar char="§"/>
              <a:tabLst>
                <a:tab pos="571500" algn="l"/>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Comparative study reveals that only Escorts health check could be able to complete the process within 04Hrs and 30mins and that is only 13%.</a:t>
            </a:r>
            <a:endParaRPr kumimoji="0" lang="en-US" sz="2000" b="0" i="0" u="none" strike="noStrike" cap="none" normalizeH="0" baseline="0" dirty="0" smtClean="0">
              <a:ln>
                <a:noFill/>
              </a:ln>
              <a:solidFill>
                <a:schemeClr val="tx1"/>
              </a:solidFill>
              <a:effectLst/>
            </a:endParaRPr>
          </a:p>
          <a:p>
            <a:pPr marL="0" lvl="0" indent="0" eaLnBrk="0" fontAlgn="base" hangingPunct="0">
              <a:spcBef>
                <a:spcPct val="0"/>
              </a:spcBef>
              <a:spcAft>
                <a:spcPct val="0"/>
              </a:spcAft>
              <a:buFont typeface="Wingdings" pitchFamily="2" charset="2"/>
              <a:buChar char="§"/>
              <a:tabLst>
                <a:tab pos="571500" algn="l"/>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More than 30% of the both executive health check and comprehensive health check completed after 06:00Hrs.</a:t>
            </a:r>
            <a:endParaRPr kumimoji="0" lang="en-US" sz="2000" b="0" i="0" u="none" strike="noStrike" cap="none" normalizeH="0" baseline="0" dirty="0" smtClean="0">
              <a:ln>
                <a:noFill/>
              </a:ln>
              <a:solidFill>
                <a:schemeClr val="tx1"/>
              </a:solidFill>
              <a:effectLst/>
            </a:endParaRPr>
          </a:p>
          <a:p>
            <a:pPr marL="0" lvl="0" indent="0" eaLnBrk="0" fontAlgn="base" hangingPunct="0">
              <a:spcBef>
                <a:spcPct val="0"/>
              </a:spcBef>
              <a:spcAft>
                <a:spcPct val="0"/>
              </a:spcAft>
              <a:buFont typeface="Wingdings" pitchFamily="2" charset="2"/>
              <a:buChar char="§"/>
              <a:tabLst>
                <a:tab pos="571500" algn="l"/>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In between </a:t>
            </a:r>
            <a:r>
              <a:rPr kumimoji="0" lang="en-US" sz="2000" b="1" i="0" u="none" strike="noStrike" cap="none" normalizeH="0" baseline="0" dirty="0" smtClean="0">
                <a:ln>
                  <a:noFill/>
                </a:ln>
                <a:solidFill>
                  <a:schemeClr val="tx1"/>
                </a:solidFill>
                <a:effectLst/>
                <a:ea typeface="Calibri" pitchFamily="34" charset="0"/>
                <a:cs typeface="Times New Roman" pitchFamily="18" charset="0"/>
              </a:rPr>
              <a:t>04:30 and 05:00 Hrs</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13% of 1</a:t>
            </a:r>
            <a:r>
              <a:rPr kumimoji="0" lang="en-US" sz="2000" b="0" i="0" u="none" strike="noStrike" cap="none" normalizeH="0" baseline="30000" dirty="0" smtClean="0">
                <a:ln>
                  <a:noFill/>
                </a:ln>
                <a:solidFill>
                  <a:schemeClr val="tx1"/>
                </a:solidFill>
                <a:effectLst/>
                <a:ea typeface="Calibri" pitchFamily="34" charset="0"/>
                <a:cs typeface="Times New Roman" pitchFamily="18" charset="0"/>
              </a:rPr>
              <a:t>st</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package, 0% of 2</a:t>
            </a:r>
            <a:r>
              <a:rPr kumimoji="0" lang="en-US" sz="2000" b="0" i="0" u="none" strike="noStrike" cap="none" normalizeH="0" baseline="30000" dirty="0" smtClean="0">
                <a:ln>
                  <a:noFill/>
                </a:ln>
                <a:solidFill>
                  <a:schemeClr val="tx1"/>
                </a:solidFill>
                <a:effectLst/>
                <a:ea typeface="Calibri" pitchFamily="34" charset="0"/>
                <a:cs typeface="Times New Roman" pitchFamily="18" charset="0"/>
              </a:rPr>
              <a:t>nd</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package got completed.</a:t>
            </a:r>
            <a:endParaRPr kumimoji="0" lang="en-US" sz="2000" b="0" i="0" u="none" strike="noStrike" cap="none" normalizeH="0" baseline="0" dirty="0" smtClean="0">
              <a:ln>
                <a:noFill/>
              </a:ln>
              <a:solidFill>
                <a:schemeClr val="tx1"/>
              </a:solidFill>
              <a:effectLst/>
            </a:endParaRPr>
          </a:p>
          <a:p>
            <a:pPr marL="0" lvl="0" indent="0" eaLnBrk="0" fontAlgn="base" hangingPunct="0">
              <a:spcBef>
                <a:spcPct val="0"/>
              </a:spcBef>
              <a:spcAft>
                <a:spcPct val="0"/>
              </a:spcAft>
              <a:buFont typeface="Wingdings" pitchFamily="2" charset="2"/>
              <a:buChar char="§"/>
              <a:tabLst>
                <a:tab pos="571500" algn="l"/>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In between </a:t>
            </a:r>
            <a:r>
              <a:rPr kumimoji="0" lang="en-US" sz="2000" b="1" i="0" u="none" strike="noStrike" cap="none" normalizeH="0" baseline="0" dirty="0" smtClean="0">
                <a:ln>
                  <a:noFill/>
                </a:ln>
                <a:solidFill>
                  <a:schemeClr val="tx1"/>
                </a:solidFill>
                <a:effectLst/>
                <a:ea typeface="Calibri" pitchFamily="34" charset="0"/>
                <a:cs typeface="Times New Roman" pitchFamily="18" charset="0"/>
              </a:rPr>
              <a:t>05:00 and 05:30Hrs,</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23% of 1</a:t>
            </a:r>
            <a:r>
              <a:rPr kumimoji="0" lang="en-US" sz="2000" b="0" i="0" u="none" strike="noStrike" cap="none" normalizeH="0" baseline="30000" dirty="0" smtClean="0">
                <a:ln>
                  <a:noFill/>
                </a:ln>
                <a:solidFill>
                  <a:schemeClr val="tx1"/>
                </a:solidFill>
                <a:effectLst/>
                <a:ea typeface="Calibri" pitchFamily="34" charset="0"/>
                <a:cs typeface="Times New Roman" pitchFamily="18" charset="0"/>
              </a:rPr>
              <a:t>st</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package, 27% of 2</a:t>
            </a:r>
            <a:r>
              <a:rPr kumimoji="0" lang="en-US" sz="2000" b="0" i="0" u="none" strike="noStrike" cap="none" normalizeH="0" baseline="30000" dirty="0" smtClean="0">
                <a:ln>
                  <a:noFill/>
                </a:ln>
                <a:solidFill>
                  <a:schemeClr val="tx1"/>
                </a:solidFill>
                <a:effectLst/>
                <a:ea typeface="Calibri" pitchFamily="34" charset="0"/>
                <a:cs typeface="Times New Roman" pitchFamily="18" charset="0"/>
              </a:rPr>
              <a:t>nd</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package got completed.</a:t>
            </a:r>
            <a:endParaRPr kumimoji="0" lang="en-US" sz="2000" b="0" i="0" u="none" strike="noStrike" cap="none" normalizeH="0" baseline="0" dirty="0" smtClean="0">
              <a:ln>
                <a:noFill/>
              </a:ln>
              <a:solidFill>
                <a:schemeClr val="tx1"/>
              </a:solidFill>
              <a:effectLst/>
            </a:endParaRPr>
          </a:p>
          <a:p>
            <a:pPr marL="0" lvl="0" indent="0" eaLnBrk="0" fontAlgn="base" hangingPunct="0">
              <a:spcBef>
                <a:spcPct val="0"/>
              </a:spcBef>
              <a:spcAft>
                <a:spcPct val="0"/>
              </a:spcAft>
              <a:buFont typeface="Wingdings" pitchFamily="2" charset="2"/>
              <a:buChar char="§"/>
              <a:tabLst>
                <a:tab pos="571500" algn="l"/>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In between </a:t>
            </a:r>
            <a:r>
              <a:rPr kumimoji="0" lang="en-US" sz="2000" b="1" i="0" u="none" strike="noStrike" cap="none" normalizeH="0" baseline="0" dirty="0" smtClean="0">
                <a:ln>
                  <a:noFill/>
                </a:ln>
                <a:solidFill>
                  <a:schemeClr val="tx1"/>
                </a:solidFill>
                <a:effectLst/>
                <a:ea typeface="Calibri" pitchFamily="34" charset="0"/>
                <a:cs typeface="Times New Roman" pitchFamily="18" charset="0"/>
              </a:rPr>
              <a:t>05:30 and 06:00 Hrs,</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13% of 1</a:t>
            </a:r>
            <a:r>
              <a:rPr kumimoji="0" lang="en-US" sz="2000" b="0" i="0" u="none" strike="noStrike" cap="none" normalizeH="0" baseline="30000" dirty="0" smtClean="0">
                <a:ln>
                  <a:noFill/>
                </a:ln>
                <a:solidFill>
                  <a:schemeClr val="tx1"/>
                </a:solidFill>
                <a:effectLst/>
                <a:ea typeface="Calibri" pitchFamily="34" charset="0"/>
                <a:cs typeface="Times New Roman" pitchFamily="18" charset="0"/>
              </a:rPr>
              <a:t>st</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package, 20% of 2</a:t>
            </a:r>
            <a:r>
              <a:rPr kumimoji="0" lang="en-US" sz="2000" b="0" i="0" u="none" strike="noStrike" cap="none" normalizeH="0" baseline="30000" dirty="0" smtClean="0">
                <a:ln>
                  <a:noFill/>
                </a:ln>
                <a:solidFill>
                  <a:schemeClr val="tx1"/>
                </a:solidFill>
                <a:effectLst/>
                <a:ea typeface="Calibri" pitchFamily="34" charset="0"/>
                <a:cs typeface="Times New Roman" pitchFamily="18" charset="0"/>
              </a:rPr>
              <a:t>nd</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package got completed.</a:t>
            </a:r>
            <a:endParaRPr kumimoji="0" lang="en-US" sz="2000" b="0" i="0" u="none" strike="noStrike" cap="none" normalizeH="0" baseline="0" dirty="0" smtClean="0">
              <a:ln>
                <a:noFill/>
              </a:ln>
              <a:solidFill>
                <a:schemeClr val="tx1"/>
              </a:solidFill>
              <a:effectLst/>
            </a:endParaRPr>
          </a:p>
          <a:p>
            <a:pPr marL="0" lvl="0" indent="0" eaLnBrk="0" fontAlgn="base" hangingPunct="0">
              <a:spcBef>
                <a:spcPct val="0"/>
              </a:spcBef>
              <a:spcAft>
                <a:spcPct val="0"/>
              </a:spcAft>
              <a:buFont typeface="Wingdings" pitchFamily="2" charset="2"/>
              <a:buChar char="§"/>
              <a:tabLst>
                <a:tab pos="571500" algn="l"/>
              </a:tabLst>
            </a:pPr>
            <a:r>
              <a:rPr kumimoji="0" lang="en-US" sz="2000" b="0" i="0" u="none" strike="noStrike" cap="none" normalizeH="0" baseline="0" dirty="0" smtClean="0">
                <a:ln>
                  <a:noFill/>
                </a:ln>
                <a:solidFill>
                  <a:schemeClr val="tx1"/>
                </a:solidFill>
                <a:effectLst/>
                <a:ea typeface="Calibri" pitchFamily="34" charset="0"/>
                <a:cs typeface="Times New Roman" pitchFamily="18" charset="0"/>
              </a:rPr>
              <a:t>Above </a:t>
            </a:r>
            <a:r>
              <a:rPr kumimoji="0" lang="en-US" sz="2000" b="1" i="0" u="none" strike="noStrike" cap="none" normalizeH="0" baseline="0" dirty="0" smtClean="0">
                <a:ln>
                  <a:noFill/>
                </a:ln>
                <a:solidFill>
                  <a:schemeClr val="tx1"/>
                </a:solidFill>
                <a:effectLst/>
                <a:ea typeface="Calibri" pitchFamily="34" charset="0"/>
                <a:cs typeface="Times New Roman" pitchFamily="18" charset="0"/>
              </a:rPr>
              <a:t>06:00 Hrs,</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34% of 1</a:t>
            </a:r>
            <a:r>
              <a:rPr kumimoji="0" lang="en-US" sz="2000" b="0" i="0" u="none" strike="noStrike" cap="none" normalizeH="0" baseline="30000" dirty="0" smtClean="0">
                <a:ln>
                  <a:noFill/>
                </a:ln>
                <a:solidFill>
                  <a:schemeClr val="tx1"/>
                </a:solidFill>
                <a:effectLst/>
                <a:ea typeface="Calibri" pitchFamily="34" charset="0"/>
                <a:cs typeface="Times New Roman" pitchFamily="18" charset="0"/>
              </a:rPr>
              <a:t>st</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package, 53% of 2</a:t>
            </a:r>
            <a:r>
              <a:rPr kumimoji="0" lang="en-US" sz="2000" b="0" i="0" u="none" strike="noStrike" cap="none" normalizeH="0" baseline="30000" dirty="0" smtClean="0">
                <a:ln>
                  <a:noFill/>
                </a:ln>
                <a:solidFill>
                  <a:schemeClr val="tx1"/>
                </a:solidFill>
                <a:effectLst/>
                <a:ea typeface="Calibri" pitchFamily="34" charset="0"/>
                <a:cs typeface="Times New Roman" pitchFamily="18" charset="0"/>
              </a:rPr>
              <a:t>nd</a:t>
            </a:r>
            <a:r>
              <a:rPr kumimoji="0" lang="en-US" sz="2000" b="0" i="0" u="none" strike="noStrike" cap="none" normalizeH="0" baseline="0" dirty="0" smtClean="0">
                <a:ln>
                  <a:noFill/>
                </a:ln>
                <a:solidFill>
                  <a:schemeClr val="tx1"/>
                </a:solidFill>
                <a:effectLst/>
                <a:ea typeface="Calibri" pitchFamily="34" charset="0"/>
                <a:cs typeface="Times New Roman" pitchFamily="18" charset="0"/>
              </a:rPr>
              <a:t> package got completed</a:t>
            </a:r>
            <a:r>
              <a:rPr kumimoji="0" lang="en-US"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000" b="0" i="0" u="none" strike="noStrike" cap="none" normalizeH="0" baseline="0" dirty="0" smtClean="0">
              <a:ln>
                <a:noFill/>
              </a:ln>
              <a:solidFill>
                <a:schemeClr val="tx1"/>
              </a:solidFill>
              <a:effectLst/>
              <a:latin typeface="Arial" pitchFamily="34" charset="0"/>
            </a:endParaRPr>
          </a:p>
          <a:p>
            <a:endParaRPr lang="en-US" sz="2000" dirty="0"/>
          </a:p>
        </p:txBody>
      </p:sp>
      <p:graphicFrame>
        <p:nvGraphicFramePr>
          <p:cNvPr id="4" name="Chart 3"/>
          <p:cNvGraphicFramePr/>
          <p:nvPr/>
        </p:nvGraphicFramePr>
        <p:xfrm>
          <a:off x="0" y="1143000"/>
          <a:ext cx="4876800" cy="5486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heel spokes="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1002</Words>
  <Application>Microsoft Office PowerPoint</Application>
  <PresentationFormat>On-screen Show (4:3)</PresentationFormat>
  <Paragraphs>181</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“A Study on process flow of Cardiac Preventive Health Check up Package in OPD, Fortis Escorts Heart Institute, Okhla,  New Delhi” </vt:lpstr>
      <vt:lpstr>REFLECTION FROM INTERNSHIP</vt:lpstr>
      <vt:lpstr>INTRODUCTION &amp; RATIONALE OF STUDY</vt:lpstr>
      <vt:lpstr>OBJECTIVE OF THE STUDY</vt:lpstr>
      <vt:lpstr>METHODOLOGY OF THE STUDY</vt:lpstr>
      <vt:lpstr>STUDY FINDINGS</vt:lpstr>
      <vt:lpstr>STUDY FINDINGS</vt:lpstr>
      <vt:lpstr>STUDY FINDINGS</vt:lpstr>
      <vt:lpstr>STUDY FINDINGS</vt:lpstr>
      <vt:lpstr>RECOMMENDATIONS</vt:lpstr>
      <vt:lpstr>RECOMMENDATIONS</vt:lpstr>
      <vt:lpstr>THANK YOU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IIHMR</dc:creator>
  <cp:lastModifiedBy>IIHMR</cp:lastModifiedBy>
  <cp:revision>24</cp:revision>
  <dcterms:created xsi:type="dcterms:W3CDTF">2011-04-25T14:35:44Z</dcterms:created>
  <dcterms:modified xsi:type="dcterms:W3CDTF">2011-04-25T17:26:13Z</dcterms:modified>
</cp:coreProperties>
</file>