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9" r:id="rId3"/>
    <p:sldId id="270" r:id="rId4"/>
    <p:sldId id="257" r:id="rId5"/>
    <p:sldId id="271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997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ihmr2011\Desktop\dissertation\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ihmr2011\Desktop\dissertation\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ihmr2011\Desktop\dissertation\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ihmr2011\Desktop\dissertation\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000" b="1"/>
                      <a:t>42.32 %</a:t>
                    </a: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000" b="1"/>
                      <a:t>46.93 %</a:t>
                    </a: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 b="1"/>
                      <a:t>10.75 %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  <c:showLeaderLines val="1"/>
          </c:dLbls>
          <c:cat>
            <c:strRef>
              <c:f>graphs!$A$1:$A$3</c:f>
              <c:strCache>
                <c:ptCount val="3"/>
                <c:pt idx="0">
                  <c:v>CASH</c:v>
                </c:pt>
                <c:pt idx="1">
                  <c:v>CREDIT</c:v>
                </c:pt>
                <c:pt idx="2">
                  <c:v>TPA</c:v>
                </c:pt>
              </c:strCache>
            </c:strRef>
          </c:cat>
          <c:val>
            <c:numRef>
              <c:f>graphs!$B$1:$B$3</c:f>
              <c:numCache>
                <c:formatCode>0.00</c:formatCode>
                <c:ptCount val="3"/>
                <c:pt idx="0">
                  <c:v>42.319430315361124</c:v>
                </c:pt>
                <c:pt idx="1">
                  <c:v>46.931163106137674</c:v>
                </c:pt>
                <c:pt idx="2">
                  <c:v>10.749406578501238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graphs!$A$23</c:f>
              <c:strCache>
                <c:ptCount val="1"/>
                <c:pt idx="0">
                  <c:v>CASH</c:v>
                </c:pt>
              </c:strCache>
            </c:strRef>
          </c:tx>
          <c:val>
            <c:numRef>
              <c:f>graphs!$B$23</c:f>
              <c:numCache>
                <c:formatCode>h:mm:ss</c:formatCode>
                <c:ptCount val="1"/>
                <c:pt idx="0">
                  <c:v>9.0567129629629747E-2</c:v>
                </c:pt>
              </c:numCache>
            </c:numRef>
          </c:val>
        </c:ser>
        <c:ser>
          <c:idx val="1"/>
          <c:order val="1"/>
          <c:tx>
            <c:strRef>
              <c:f>graphs!$A$24</c:f>
              <c:strCache>
                <c:ptCount val="1"/>
                <c:pt idx="0">
                  <c:v>CREDIT</c:v>
                </c:pt>
              </c:strCache>
            </c:strRef>
          </c:tx>
          <c:val>
            <c:numRef>
              <c:f>graphs!$B$24</c:f>
              <c:numCache>
                <c:formatCode>h:mm:ss</c:formatCode>
                <c:ptCount val="1"/>
                <c:pt idx="0">
                  <c:v>0.13541666666666671</c:v>
                </c:pt>
              </c:numCache>
            </c:numRef>
          </c:val>
        </c:ser>
        <c:ser>
          <c:idx val="2"/>
          <c:order val="2"/>
          <c:tx>
            <c:strRef>
              <c:f>graphs!$A$25</c:f>
              <c:strCache>
                <c:ptCount val="1"/>
                <c:pt idx="0">
                  <c:v>TPA</c:v>
                </c:pt>
              </c:strCache>
            </c:strRef>
          </c:tx>
          <c:val>
            <c:numRef>
              <c:f>graphs!$B$25</c:f>
              <c:numCache>
                <c:formatCode>h:mm:ss</c:formatCode>
                <c:ptCount val="1"/>
                <c:pt idx="0">
                  <c:v>0.21527777777777779</c:v>
                </c:pt>
              </c:numCache>
            </c:numRef>
          </c:val>
        </c:ser>
        <c:shape val="cylinder"/>
        <c:axId val="44811392"/>
        <c:axId val="44812928"/>
        <c:axId val="0"/>
      </c:bar3DChart>
      <c:catAx>
        <c:axId val="44811392"/>
        <c:scaling>
          <c:orientation val="minMax"/>
        </c:scaling>
        <c:delete val="1"/>
        <c:axPos val="b"/>
        <c:tickLblPos val="none"/>
        <c:crossAx val="44812928"/>
        <c:crosses val="autoZero"/>
        <c:auto val="1"/>
        <c:lblAlgn val="ctr"/>
        <c:lblOffset val="100"/>
      </c:catAx>
      <c:valAx>
        <c:axId val="44812928"/>
        <c:scaling>
          <c:orientation val="minMax"/>
        </c:scaling>
        <c:axPos val="l"/>
        <c:majorGridlines/>
        <c:numFmt formatCode="h:mm:ss" sourceLinked="1"/>
        <c:tickLblPos val="nextTo"/>
        <c:crossAx val="44811392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graphs!$U$142:$U$144</c:f>
              <c:strCache>
                <c:ptCount val="3"/>
                <c:pt idx="0">
                  <c:v>17th January to 17th February</c:v>
                </c:pt>
                <c:pt idx="1">
                  <c:v>18th  February to 18th March</c:v>
                </c:pt>
                <c:pt idx="2">
                  <c:v>19th March to 10th April</c:v>
                </c:pt>
              </c:strCache>
            </c:strRef>
          </c:cat>
          <c:val>
            <c:numRef>
              <c:f>graphs!$V$142:$V$144</c:f>
              <c:numCache>
                <c:formatCode>0%</c:formatCode>
                <c:ptCount val="3"/>
                <c:pt idx="0">
                  <c:v>0.92</c:v>
                </c:pt>
                <c:pt idx="1">
                  <c:v>0.97000000000000064</c:v>
                </c:pt>
                <c:pt idx="2">
                  <c:v>0.87000000000000077</c:v>
                </c:pt>
              </c:numCache>
            </c:numRef>
          </c:val>
        </c:ser>
        <c:shape val="cylinder"/>
        <c:axId val="44825216"/>
        <c:axId val="55122560"/>
        <c:axId val="0"/>
      </c:bar3DChart>
      <c:catAx>
        <c:axId val="44825216"/>
        <c:scaling>
          <c:orientation val="minMax"/>
        </c:scaling>
        <c:axPos val="b"/>
        <c:tickLblPos val="nextTo"/>
        <c:crossAx val="55122560"/>
        <c:crosses val="autoZero"/>
        <c:auto val="1"/>
        <c:lblAlgn val="ctr"/>
        <c:lblOffset val="100"/>
      </c:catAx>
      <c:valAx>
        <c:axId val="55122560"/>
        <c:scaling>
          <c:orientation val="minMax"/>
        </c:scaling>
        <c:axPos val="l"/>
        <c:majorGridlines/>
        <c:numFmt formatCode="0%" sourceLinked="1"/>
        <c:tickLblPos val="nextTo"/>
        <c:crossAx val="4482521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graphs!$R$102:$R$104</c:f>
              <c:strCache>
                <c:ptCount val="3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</c:strCache>
            </c:strRef>
          </c:cat>
          <c:val>
            <c:numRef>
              <c:f>graphs!$S$102:$S$104</c:f>
              <c:numCache>
                <c:formatCode>General</c:formatCode>
                <c:ptCount val="3"/>
                <c:pt idx="0">
                  <c:v>5.4</c:v>
                </c:pt>
                <c:pt idx="1">
                  <c:v>5.0999999999999996</c:v>
                </c:pt>
                <c:pt idx="2">
                  <c:v>5.0999999999999996</c:v>
                </c:pt>
              </c:numCache>
            </c:numRef>
          </c:val>
        </c:ser>
        <c:shape val="cylinder"/>
        <c:axId val="44878464"/>
        <c:axId val="44884352"/>
        <c:axId val="0"/>
      </c:bar3DChart>
      <c:catAx>
        <c:axId val="44878464"/>
        <c:scaling>
          <c:orientation val="minMax"/>
        </c:scaling>
        <c:axPos val="b"/>
        <c:tickLblPos val="nextTo"/>
        <c:crossAx val="44884352"/>
        <c:crosses val="autoZero"/>
        <c:auto val="1"/>
        <c:lblAlgn val="ctr"/>
        <c:lblOffset val="100"/>
      </c:catAx>
      <c:valAx>
        <c:axId val="44884352"/>
        <c:scaling>
          <c:orientation val="minMax"/>
        </c:scaling>
        <c:axPos val="l"/>
        <c:majorGridlines/>
        <c:numFmt formatCode="General" sourceLinked="1"/>
        <c:tickLblPos val="nextTo"/>
        <c:crossAx val="44878464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F0AA9-30A0-4A60-9B7D-835A8EC7C24C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67AB9-E097-42B8-8614-2F8F702A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7AB9-E097-42B8-8614-2F8F702A76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7AB9-E097-42B8-8614-2F8F702A764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7AB9-E097-42B8-8614-2F8F702A76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7AB9-E097-42B8-8614-2F8F702A764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7AB9-E097-42B8-8614-2F8F702A764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1600" y="3810000"/>
            <a:ext cx="3962400" cy="1447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“A Study on the Discharge Process of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Fortis Escorts Heart Institute,Okhla, New Delhi”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715000"/>
            <a:ext cx="6400800" cy="1752600"/>
          </a:xfrm>
        </p:spPr>
        <p:txBody>
          <a:bodyPr/>
          <a:lstStyle/>
          <a:p>
            <a:pPr algn="r"/>
            <a:r>
              <a:rPr lang="en-US" dirty="0" smtClean="0"/>
              <a:t>-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</a:rPr>
              <a:t>Akanksha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 Sharma</a:t>
            </a:r>
          </a:p>
          <a:p>
            <a:pPr algn="r"/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PG/09/007</a:t>
            </a:r>
          </a:p>
          <a:p>
            <a:pPr algn="r"/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Picture 3" descr="BldngFrontside"/>
          <p:cNvPicPr/>
          <p:nvPr/>
        </p:nvPicPr>
        <p:blipFill>
          <a:blip r:embed="rId3" cstate="print">
            <a:lum contrast="18000"/>
          </a:blip>
          <a:srcRect t="17944" b="1836"/>
          <a:stretch>
            <a:fillRect/>
          </a:stretch>
        </p:blipFill>
        <p:spPr bwMode="auto">
          <a:xfrm>
            <a:off x="1" y="0"/>
            <a:ext cx="5334000" cy="6858000"/>
          </a:xfrm>
          <a:prstGeom prst="rect">
            <a:avLst/>
          </a:prstGeom>
          <a:ln w="38100" cap="sq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smtClean="0"/>
              <a:t>Time taken for discharge by all three categories of patients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smtClean="0"/>
              <a:t>Bed occupancy for January, February &amp; March</a:t>
            </a:r>
            <a:br>
              <a:rPr lang="en-US" sz="3600" b="1" dirty="0" smtClean="0"/>
            </a:b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AU" b="1" dirty="0" smtClean="0"/>
              <a:t>GRAPHICAL REPRESENTATION OF ALOS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Reasons for delay in discharge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572000"/>
          </a:xfrm>
        </p:spPr>
        <p:txBody>
          <a:bodyPr/>
          <a:lstStyle/>
          <a:p>
            <a:r>
              <a:rPr lang="en-US" dirty="0" smtClean="0"/>
              <a:t>Late rounds by doctors</a:t>
            </a:r>
          </a:p>
          <a:p>
            <a:r>
              <a:rPr lang="en-US" dirty="0" smtClean="0"/>
              <a:t>Delay in summary preparation</a:t>
            </a:r>
          </a:p>
          <a:p>
            <a:r>
              <a:rPr lang="en-US" dirty="0" smtClean="0"/>
              <a:t>Bill Clearance and TPA problem</a:t>
            </a:r>
          </a:p>
          <a:p>
            <a:r>
              <a:rPr lang="en-US" dirty="0" smtClean="0"/>
              <a:t>Nurse to patient ratio</a:t>
            </a:r>
          </a:p>
          <a:p>
            <a:r>
              <a:rPr lang="en-US" dirty="0" smtClean="0"/>
              <a:t>Reports not prepared on time </a:t>
            </a:r>
          </a:p>
          <a:p>
            <a:r>
              <a:rPr lang="en-US" dirty="0" smtClean="0"/>
              <a:t>General Duty Assistant (GDA)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Recommendations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4572000"/>
          </a:xfrm>
        </p:spPr>
        <p:txBody>
          <a:bodyPr/>
          <a:lstStyle/>
          <a:p>
            <a:r>
              <a:rPr lang="en-US" dirty="0" smtClean="0"/>
              <a:t>Ad-hoc billing</a:t>
            </a:r>
          </a:p>
          <a:p>
            <a:r>
              <a:rPr lang="en-US" dirty="0" smtClean="0"/>
              <a:t>Daily feeding of discharge summary</a:t>
            </a:r>
          </a:p>
          <a:p>
            <a:r>
              <a:rPr lang="en-US" dirty="0" smtClean="0"/>
              <a:t>Evening rounds of doctors</a:t>
            </a:r>
          </a:p>
          <a:p>
            <a:r>
              <a:rPr lang="en-US" dirty="0" smtClean="0"/>
              <a:t>Planned discharge </a:t>
            </a:r>
          </a:p>
          <a:p>
            <a:r>
              <a:rPr lang="en-US" dirty="0" smtClean="0"/>
              <a:t>Availability of reports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7660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Thank you </a:t>
            </a:r>
            <a:r>
              <a:rPr lang="en-US" sz="4400" b="1" dirty="0" smtClean="0">
                <a:sym typeface="Wingdings" pitchFamily="2" charset="2"/>
              </a:rPr>
              <a:t> </a:t>
            </a:r>
            <a:r>
              <a:rPr lang="en-US" sz="4400" b="1" dirty="0" smtClean="0"/>
              <a:t> 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cs typeface="Times New Roman" pitchFamily="18" charset="0"/>
              </a:rPr>
              <a:t>Reflection from Internship</a:t>
            </a:r>
            <a:endParaRPr lang="en-US" sz="4400" b="1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/>
          <a:lstStyle/>
          <a:p>
            <a:r>
              <a:rPr lang="en-US" dirty="0" smtClean="0"/>
              <a:t>Wards management</a:t>
            </a:r>
          </a:p>
          <a:p>
            <a:r>
              <a:rPr lang="en-US" dirty="0" smtClean="0"/>
              <a:t>Coordinating discharges</a:t>
            </a:r>
          </a:p>
          <a:p>
            <a:r>
              <a:rPr lang="en-US" dirty="0" smtClean="0"/>
              <a:t>Data management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Daily data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Weekly data</a:t>
            </a:r>
          </a:p>
          <a:p>
            <a:r>
              <a:rPr lang="en-US" dirty="0" smtClean="0"/>
              <a:t> Member of NABH internal audit team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Introduction &amp; Rationale of the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8686800" cy="4572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    The discharge process is a critical bottleneck for efficient patient flow. Slow or unpredictable discharge translates into a reduction in effective bed capacity and admission process delays. Also patterns of bed</a:t>
            </a:r>
            <a:r>
              <a:rPr lang="en-US" b="1" dirty="0" smtClean="0"/>
              <a:t> </a:t>
            </a:r>
            <a:r>
              <a:rPr lang="en-US" dirty="0" smtClean="0"/>
              <a:t>occupancy enable us to develop tools which</a:t>
            </a:r>
            <a:r>
              <a:rPr lang="en-US" baseline="30000" dirty="0" smtClean="0"/>
              <a:t> </a:t>
            </a:r>
            <a:r>
              <a:rPr lang="en-US" dirty="0" smtClean="0"/>
              <a:t>assess performance measures based on activity within a hospital</a:t>
            </a:r>
            <a:r>
              <a:rPr lang="en-US" baseline="30000" dirty="0" smtClean="0"/>
              <a:t> </a:t>
            </a:r>
            <a:r>
              <a:rPr lang="en-US" dirty="0" smtClean="0"/>
              <a:t>and its beds, and hence they improve the efficiency of bed</a:t>
            </a:r>
            <a:r>
              <a:rPr lang="en-US" b="1" dirty="0" smtClean="0"/>
              <a:t> </a:t>
            </a:r>
            <a:r>
              <a:rPr lang="en-US" dirty="0" smtClean="0"/>
              <a:t>management and facilitate the more effective use of resources.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General Objectives of the study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4572000"/>
          </a:xfrm>
        </p:spPr>
        <p:txBody>
          <a:bodyPr/>
          <a:lstStyle/>
          <a:p>
            <a:r>
              <a:rPr lang="en-US" dirty="0" smtClean="0"/>
              <a:t> To study the of admission and discharge process in the hospital.</a:t>
            </a:r>
          </a:p>
          <a:p>
            <a:pPr lvl="0"/>
            <a:r>
              <a:rPr lang="en-US" dirty="0" smtClean="0"/>
              <a:t>To find out the difference in the discharge time for CASH, TPA and CREDIT  patients.</a:t>
            </a:r>
          </a:p>
          <a:p>
            <a:pPr lvl="0"/>
            <a:r>
              <a:rPr lang="en-US" dirty="0" smtClean="0"/>
              <a:t>To find out the bed occupancy rate in the hospital  and average length of stay.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429000"/>
            <a:ext cx="8229600" cy="139903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Methodology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Research design for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dirty="0" smtClean="0"/>
              <a:t>    The design of the study would be as mentioned:</a:t>
            </a:r>
            <a:endParaRPr lang="en-US" dirty="0" smtClean="0"/>
          </a:p>
          <a:p>
            <a:r>
              <a:rPr lang="en-US" b="1" u="sng" dirty="0" smtClean="0"/>
              <a:t>Departments</a:t>
            </a:r>
            <a:r>
              <a:rPr lang="en-US" b="1" dirty="0" smtClean="0"/>
              <a:t>:</a:t>
            </a:r>
            <a:r>
              <a:rPr lang="en-US" dirty="0" smtClean="0"/>
              <a:t> In-Patient Department</a:t>
            </a:r>
          </a:p>
          <a:p>
            <a:r>
              <a:rPr lang="en-US" b="1" u="sng" dirty="0" smtClean="0"/>
              <a:t>Stakeholders of the study</a:t>
            </a:r>
            <a:r>
              <a:rPr lang="en-US" b="1" dirty="0" smtClean="0"/>
              <a:t>:</a:t>
            </a:r>
            <a:r>
              <a:rPr lang="en-US" dirty="0" smtClean="0"/>
              <a:t> Patient, Health Care Workers</a:t>
            </a:r>
          </a:p>
          <a:p>
            <a:r>
              <a:rPr lang="en-AU" b="1" u="sng" dirty="0" smtClean="0"/>
              <a:t>Cross sectional study</a:t>
            </a:r>
            <a:r>
              <a:rPr lang="en-AU" b="1" dirty="0" smtClean="0"/>
              <a:t> (</a:t>
            </a:r>
            <a:r>
              <a:rPr lang="en-US" b="1" dirty="0" smtClean="0"/>
              <a:t>Cross-sectional analysis)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Contd</a:t>
            </a:r>
            <a:r>
              <a:rPr lang="en-US" b="1" dirty="0" smtClean="0"/>
              <a:t>….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82808"/>
            <a:ext cx="8763000" cy="4572000"/>
          </a:xfrm>
        </p:spPr>
        <p:txBody>
          <a:bodyPr/>
          <a:lstStyle/>
          <a:p>
            <a:r>
              <a:rPr lang="en-AU" dirty="0" smtClean="0"/>
              <a:t>INSTRUMENT :</a:t>
            </a:r>
          </a:p>
          <a:p>
            <a:r>
              <a:rPr lang="en-AU" dirty="0" smtClean="0"/>
              <a:t>Data collection methods used during the study includes: concurrent observation, data from medical records department, patient file and data from the nursing stations.</a:t>
            </a:r>
            <a:endParaRPr lang="en-US" dirty="0" smtClean="0"/>
          </a:p>
          <a:p>
            <a:r>
              <a:rPr lang="en-AU" dirty="0" smtClean="0"/>
              <a:t>Place of study – Fortis Escorts Heart Institute, </a:t>
            </a:r>
            <a:r>
              <a:rPr lang="en-AU" dirty="0" err="1" smtClean="0"/>
              <a:t>Okhla</a:t>
            </a:r>
            <a:r>
              <a:rPr lang="en-AU" dirty="0" smtClean="0"/>
              <a:t>, New Delhi</a:t>
            </a:r>
            <a:endParaRPr lang="en-US" dirty="0" smtClean="0"/>
          </a:p>
          <a:p>
            <a:r>
              <a:rPr lang="en-AU" dirty="0" smtClean="0"/>
              <a:t>Period of study – 17</a:t>
            </a:r>
            <a:r>
              <a:rPr lang="en-AU" baseline="30000" dirty="0" smtClean="0"/>
              <a:t>th</a:t>
            </a:r>
            <a:r>
              <a:rPr lang="en-AU" dirty="0" smtClean="0"/>
              <a:t> January to 10</a:t>
            </a:r>
            <a:r>
              <a:rPr lang="en-AU" baseline="30000" dirty="0" smtClean="0"/>
              <a:t>th</a:t>
            </a:r>
            <a:r>
              <a:rPr lang="en-AU" dirty="0" smtClean="0"/>
              <a:t> April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315436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Study findings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Interpretation of the study based on mode of bill pay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752600"/>
          <a:ext cx="7162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182</TotalTime>
  <Words>312</Words>
  <Application>Microsoft Office PowerPoint</Application>
  <PresentationFormat>On-screen Show (4:3)</PresentationFormat>
  <Paragraphs>57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Verve</vt:lpstr>
      <vt:lpstr>“A Study on the Discharge Process of Fortis Escorts Heart Institute,Okhla, New Delhi” </vt:lpstr>
      <vt:lpstr>Reflection from Internship</vt:lpstr>
      <vt:lpstr>Introduction &amp; Rationale of the study</vt:lpstr>
      <vt:lpstr>General Objectives of the study </vt:lpstr>
      <vt:lpstr>Methodology </vt:lpstr>
      <vt:lpstr>Research design for the study</vt:lpstr>
      <vt:lpstr>Contd….</vt:lpstr>
      <vt:lpstr>Study findings</vt:lpstr>
      <vt:lpstr>Interpretation of the study based on mode of bill pay  </vt:lpstr>
      <vt:lpstr>Time taken for discharge by all three categories of patients </vt:lpstr>
      <vt:lpstr>Bed occupancy for January, February &amp; March </vt:lpstr>
      <vt:lpstr>GRAPHICAL REPRESENTATION OF ALOS </vt:lpstr>
      <vt:lpstr>Reasons for delay in discharge process</vt:lpstr>
      <vt:lpstr>Recommendations </vt:lpstr>
      <vt:lpstr>Thank you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 Study on the Discharge Process of Fortis Escorts Heart Institute, Okhla, New Delhi” </dc:title>
  <dc:creator/>
  <cp:lastModifiedBy>Sam</cp:lastModifiedBy>
  <cp:revision>24</cp:revision>
  <dcterms:created xsi:type="dcterms:W3CDTF">2006-08-16T00:00:00Z</dcterms:created>
  <dcterms:modified xsi:type="dcterms:W3CDTF">2011-05-05T12:49:15Z</dcterms:modified>
</cp:coreProperties>
</file>