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85" r:id="rId3"/>
    <p:sldId id="286" r:id="rId4"/>
    <p:sldId id="261" r:id="rId5"/>
    <p:sldId id="276" r:id="rId6"/>
    <p:sldId id="277" r:id="rId7"/>
    <p:sldId id="263" r:id="rId8"/>
    <p:sldId id="264" r:id="rId9"/>
    <p:sldId id="265" r:id="rId10"/>
    <p:sldId id="266" r:id="rId11"/>
    <p:sldId id="267" r:id="rId12"/>
    <p:sldId id="278" r:id="rId13"/>
    <p:sldId id="279" r:id="rId14"/>
    <p:sldId id="280" r:id="rId15"/>
    <p:sldId id="284" r:id="rId16"/>
    <p:sldId id="269" r:id="rId17"/>
    <p:sldId id="270" r:id="rId18"/>
    <p:sldId id="271" r:id="rId19"/>
    <p:sldId id="272" r:id="rId20"/>
    <p:sldId id="273" r:id="rId21"/>
    <p:sldId id="274" r:id="rId22"/>
    <p:sldId id="283" r:id="rId23"/>
    <p:sldId id="275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D7ADC-B3F0-4765-8C0F-E94EE1D40F4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425155E-E559-4666-B15C-12AF1EB0CCE9}">
      <dgm:prSet phldrT="[Text]" custT="1"/>
      <dgm:spPr/>
      <dgm:t>
        <a:bodyPr/>
        <a:lstStyle/>
        <a:p>
          <a:r>
            <a:rPr lang="en-US" sz="1200"/>
            <a:t>REQUIREMENT GATHERING</a:t>
          </a:r>
        </a:p>
      </dgm:t>
    </dgm:pt>
    <dgm:pt modelId="{6FDF75E4-0D5E-40DE-A0F2-F0BFE8348D07}" type="parTrans" cxnId="{28EA3474-EC9B-4538-BD52-E5F5AF59DA70}">
      <dgm:prSet/>
      <dgm:spPr/>
      <dgm:t>
        <a:bodyPr/>
        <a:lstStyle/>
        <a:p>
          <a:endParaRPr lang="en-US"/>
        </a:p>
      </dgm:t>
    </dgm:pt>
    <dgm:pt modelId="{407FF59A-4F64-4867-A3C4-3DA966519266}" type="sibTrans" cxnId="{28EA3474-EC9B-4538-BD52-E5F5AF59DA70}">
      <dgm:prSet/>
      <dgm:spPr/>
      <dgm:t>
        <a:bodyPr/>
        <a:lstStyle/>
        <a:p>
          <a:endParaRPr lang="en-US"/>
        </a:p>
      </dgm:t>
    </dgm:pt>
    <dgm:pt modelId="{747D7B43-B36A-4087-8AE2-69F9662A40C1}">
      <dgm:prSet phldrT="[Text]" custT="1"/>
      <dgm:spPr/>
      <dgm:t>
        <a:bodyPr/>
        <a:lstStyle/>
        <a:p>
          <a:r>
            <a:rPr lang="en-US" sz="1200"/>
            <a:t>GAP ANALYSIS</a:t>
          </a:r>
        </a:p>
      </dgm:t>
    </dgm:pt>
    <dgm:pt modelId="{529EEF0D-2984-4117-83EE-49B69B48C086}" type="parTrans" cxnId="{E49B0641-0F57-43D9-B47B-3D1A03B85711}">
      <dgm:prSet/>
      <dgm:spPr/>
      <dgm:t>
        <a:bodyPr/>
        <a:lstStyle/>
        <a:p>
          <a:endParaRPr lang="en-US"/>
        </a:p>
      </dgm:t>
    </dgm:pt>
    <dgm:pt modelId="{207D7895-EDA4-4FDF-9978-352871FA9E96}" type="sibTrans" cxnId="{E49B0641-0F57-43D9-B47B-3D1A03B85711}">
      <dgm:prSet/>
      <dgm:spPr/>
      <dgm:t>
        <a:bodyPr/>
        <a:lstStyle/>
        <a:p>
          <a:endParaRPr lang="en-US"/>
        </a:p>
      </dgm:t>
    </dgm:pt>
    <dgm:pt modelId="{364B5410-059D-460B-BE37-EC65E747AFA3}">
      <dgm:prSet phldrT="[Text]" custT="1"/>
      <dgm:spPr/>
      <dgm:t>
        <a:bodyPr/>
        <a:lstStyle/>
        <a:p>
          <a:r>
            <a:rPr lang="en-US" sz="1200"/>
            <a:t>VENDOR SELECTION</a:t>
          </a:r>
        </a:p>
      </dgm:t>
    </dgm:pt>
    <dgm:pt modelId="{A3A8C69E-2B3A-4444-9BA6-B2D0FE1D1473}" type="parTrans" cxnId="{06C2453A-2460-4297-97EF-0225EEF422A6}">
      <dgm:prSet/>
      <dgm:spPr/>
      <dgm:t>
        <a:bodyPr/>
        <a:lstStyle/>
        <a:p>
          <a:endParaRPr lang="en-US"/>
        </a:p>
      </dgm:t>
    </dgm:pt>
    <dgm:pt modelId="{2F606EB6-2DCF-48A5-982B-2136EDDE86C4}" type="sibTrans" cxnId="{06C2453A-2460-4297-97EF-0225EEF422A6}">
      <dgm:prSet/>
      <dgm:spPr/>
      <dgm:t>
        <a:bodyPr/>
        <a:lstStyle/>
        <a:p>
          <a:endParaRPr lang="en-US"/>
        </a:p>
      </dgm:t>
    </dgm:pt>
    <dgm:pt modelId="{104FDEBA-4F83-414B-8443-5C8F587FC341}" type="pres">
      <dgm:prSet presAssocID="{FB8D7ADC-B3F0-4765-8C0F-E94EE1D40F43}" presName="linearFlow" presStyleCnt="0">
        <dgm:presLayoutVars>
          <dgm:resizeHandles val="exact"/>
        </dgm:presLayoutVars>
      </dgm:prSet>
      <dgm:spPr/>
    </dgm:pt>
    <dgm:pt modelId="{87FF8E0B-7DA3-4C01-B4E6-627F1C8A492F}" type="pres">
      <dgm:prSet presAssocID="{4425155E-E559-4666-B15C-12AF1EB0CC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779D9-BC58-4CA7-BA29-A0AF1786BF6E}" type="pres">
      <dgm:prSet presAssocID="{407FF59A-4F64-4867-A3C4-3DA966519266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50DA598-D21A-428A-A73D-71848567757E}" type="pres">
      <dgm:prSet presAssocID="{407FF59A-4F64-4867-A3C4-3DA966519266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0585D1E5-207A-42BC-855E-AEBFAA3FBD6A}" type="pres">
      <dgm:prSet presAssocID="{747D7B43-B36A-4087-8AE2-69F9662A40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4BC30-C2D6-4B1E-A577-705BBCBC8984}" type="pres">
      <dgm:prSet presAssocID="{207D7895-EDA4-4FDF-9978-352871FA9E9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4DD2FCA-E518-4F5F-ABD9-2E92BA8EABEB}" type="pres">
      <dgm:prSet presAssocID="{207D7895-EDA4-4FDF-9978-352871FA9E9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F238245-DC7F-4820-8D2D-227AB2AB88FD}" type="pres">
      <dgm:prSet presAssocID="{364B5410-059D-460B-BE37-EC65E747AFA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931759-AF15-4478-82E0-3C69EC36A9A8}" type="presOf" srcId="{364B5410-059D-460B-BE37-EC65E747AFA3}" destId="{5F238245-DC7F-4820-8D2D-227AB2AB88FD}" srcOrd="0" destOrd="0" presId="urn:microsoft.com/office/officeart/2005/8/layout/process2"/>
    <dgm:cxn modelId="{82070578-567A-4AB2-A3C0-7C5EF654EB84}" type="presOf" srcId="{4425155E-E559-4666-B15C-12AF1EB0CCE9}" destId="{87FF8E0B-7DA3-4C01-B4E6-627F1C8A492F}" srcOrd="0" destOrd="0" presId="urn:microsoft.com/office/officeart/2005/8/layout/process2"/>
    <dgm:cxn modelId="{4FDB3418-B49A-40BC-976C-A31AB94BB27F}" type="presOf" srcId="{407FF59A-4F64-4867-A3C4-3DA966519266}" destId="{850DA598-D21A-428A-A73D-71848567757E}" srcOrd="1" destOrd="0" presId="urn:microsoft.com/office/officeart/2005/8/layout/process2"/>
    <dgm:cxn modelId="{28EA3474-EC9B-4538-BD52-E5F5AF59DA70}" srcId="{FB8D7ADC-B3F0-4765-8C0F-E94EE1D40F43}" destId="{4425155E-E559-4666-B15C-12AF1EB0CCE9}" srcOrd="0" destOrd="0" parTransId="{6FDF75E4-0D5E-40DE-A0F2-F0BFE8348D07}" sibTransId="{407FF59A-4F64-4867-A3C4-3DA966519266}"/>
    <dgm:cxn modelId="{98585258-E856-4860-9017-DA91DB67EBD2}" type="presOf" srcId="{207D7895-EDA4-4FDF-9978-352871FA9E96}" destId="{D4DD2FCA-E518-4F5F-ABD9-2E92BA8EABEB}" srcOrd="1" destOrd="0" presId="urn:microsoft.com/office/officeart/2005/8/layout/process2"/>
    <dgm:cxn modelId="{49E1FA8B-C3F1-45D9-9A0B-F9643DE47472}" type="presOf" srcId="{747D7B43-B36A-4087-8AE2-69F9662A40C1}" destId="{0585D1E5-207A-42BC-855E-AEBFAA3FBD6A}" srcOrd="0" destOrd="0" presId="urn:microsoft.com/office/officeart/2005/8/layout/process2"/>
    <dgm:cxn modelId="{06C2453A-2460-4297-97EF-0225EEF422A6}" srcId="{FB8D7ADC-B3F0-4765-8C0F-E94EE1D40F43}" destId="{364B5410-059D-460B-BE37-EC65E747AFA3}" srcOrd="2" destOrd="0" parTransId="{A3A8C69E-2B3A-4444-9BA6-B2D0FE1D1473}" sibTransId="{2F606EB6-2DCF-48A5-982B-2136EDDE86C4}"/>
    <dgm:cxn modelId="{A2850165-D37B-412C-A058-C1812744C273}" type="presOf" srcId="{407FF59A-4F64-4867-A3C4-3DA966519266}" destId="{BF8779D9-BC58-4CA7-BA29-A0AF1786BF6E}" srcOrd="0" destOrd="0" presId="urn:microsoft.com/office/officeart/2005/8/layout/process2"/>
    <dgm:cxn modelId="{AA1396A7-C50A-4037-A56D-70FFC9248B5E}" type="presOf" srcId="{207D7895-EDA4-4FDF-9978-352871FA9E96}" destId="{26D4BC30-C2D6-4B1E-A577-705BBCBC8984}" srcOrd="0" destOrd="0" presId="urn:microsoft.com/office/officeart/2005/8/layout/process2"/>
    <dgm:cxn modelId="{E49B0641-0F57-43D9-B47B-3D1A03B85711}" srcId="{FB8D7ADC-B3F0-4765-8C0F-E94EE1D40F43}" destId="{747D7B43-B36A-4087-8AE2-69F9662A40C1}" srcOrd="1" destOrd="0" parTransId="{529EEF0D-2984-4117-83EE-49B69B48C086}" sibTransId="{207D7895-EDA4-4FDF-9978-352871FA9E96}"/>
    <dgm:cxn modelId="{EC18789D-546B-4EA2-B3FA-4B3CF3AA987E}" type="presOf" srcId="{FB8D7ADC-B3F0-4765-8C0F-E94EE1D40F43}" destId="{104FDEBA-4F83-414B-8443-5C8F587FC341}" srcOrd="0" destOrd="0" presId="urn:microsoft.com/office/officeart/2005/8/layout/process2"/>
    <dgm:cxn modelId="{FB8EDBED-FECB-496D-BC38-905723A64B1E}" type="presParOf" srcId="{104FDEBA-4F83-414B-8443-5C8F587FC341}" destId="{87FF8E0B-7DA3-4C01-B4E6-627F1C8A492F}" srcOrd="0" destOrd="0" presId="urn:microsoft.com/office/officeart/2005/8/layout/process2"/>
    <dgm:cxn modelId="{D93AF0D3-FC61-47FA-BCAB-561EBDBE57D1}" type="presParOf" srcId="{104FDEBA-4F83-414B-8443-5C8F587FC341}" destId="{BF8779D9-BC58-4CA7-BA29-A0AF1786BF6E}" srcOrd="1" destOrd="0" presId="urn:microsoft.com/office/officeart/2005/8/layout/process2"/>
    <dgm:cxn modelId="{5861A01D-47EE-4489-B7B6-856A911B88B9}" type="presParOf" srcId="{BF8779D9-BC58-4CA7-BA29-A0AF1786BF6E}" destId="{850DA598-D21A-428A-A73D-71848567757E}" srcOrd="0" destOrd="0" presId="urn:microsoft.com/office/officeart/2005/8/layout/process2"/>
    <dgm:cxn modelId="{A4D99ABE-0FB5-4687-B4CF-16F1DB7D4AB5}" type="presParOf" srcId="{104FDEBA-4F83-414B-8443-5C8F587FC341}" destId="{0585D1E5-207A-42BC-855E-AEBFAA3FBD6A}" srcOrd="2" destOrd="0" presId="urn:microsoft.com/office/officeart/2005/8/layout/process2"/>
    <dgm:cxn modelId="{3413E887-04A9-48C4-80D7-AE37BF900FF1}" type="presParOf" srcId="{104FDEBA-4F83-414B-8443-5C8F587FC341}" destId="{26D4BC30-C2D6-4B1E-A577-705BBCBC8984}" srcOrd="3" destOrd="0" presId="urn:microsoft.com/office/officeart/2005/8/layout/process2"/>
    <dgm:cxn modelId="{CB7BBE5D-4EA6-4298-8C85-8DF4BAA74B57}" type="presParOf" srcId="{26D4BC30-C2D6-4B1E-A577-705BBCBC8984}" destId="{D4DD2FCA-E518-4F5F-ABD9-2E92BA8EABEB}" srcOrd="0" destOrd="0" presId="urn:microsoft.com/office/officeart/2005/8/layout/process2"/>
    <dgm:cxn modelId="{DEECB7EA-4BB7-419A-9E9C-9A97978FFE5C}" type="presParOf" srcId="{104FDEBA-4F83-414B-8443-5C8F587FC341}" destId="{5F238245-DC7F-4820-8D2D-227AB2AB88FD}" srcOrd="4" destOrd="0" presId="urn:microsoft.com/office/officeart/2005/8/layout/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46643E-733F-458D-B267-CAF411F5A2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D639AB-A405-4A5A-8FDA-30A9EC2E7595}">
      <dgm:prSet phldrT="[Text]" custT="1"/>
      <dgm:spPr/>
      <dgm:t>
        <a:bodyPr/>
        <a:lstStyle/>
        <a:p>
          <a:r>
            <a:rPr lang="en-US" sz="1400">
              <a:latin typeface="Times New Roman" pitchFamily="18" charset="0"/>
              <a:cs typeface="Times New Roman" pitchFamily="18" charset="0"/>
            </a:rPr>
            <a:t>FACT BASED RESEARCH</a:t>
          </a:r>
        </a:p>
      </dgm:t>
    </dgm:pt>
    <dgm:pt modelId="{25FA2B71-F119-4DB8-B0B2-087867786BF4}" type="parTrans" cxnId="{8E39652E-7E37-4B7E-BA00-B4CD83AF93E6}">
      <dgm:prSet/>
      <dgm:spPr/>
      <dgm:t>
        <a:bodyPr/>
        <a:lstStyle/>
        <a:p>
          <a:endParaRPr lang="en-US"/>
        </a:p>
      </dgm:t>
    </dgm:pt>
    <dgm:pt modelId="{E78D46E0-96FA-42A0-ACAF-AAE22478E278}" type="sibTrans" cxnId="{8E39652E-7E37-4B7E-BA00-B4CD83AF93E6}">
      <dgm:prSet/>
      <dgm:spPr/>
      <dgm:t>
        <a:bodyPr/>
        <a:lstStyle/>
        <a:p>
          <a:endParaRPr lang="en-US"/>
        </a:p>
      </dgm:t>
    </dgm:pt>
    <dgm:pt modelId="{073C4E67-003C-4B24-8E60-D7A5CDC7967A}">
      <dgm:prSet phldrT="[Text]" custT="1"/>
      <dgm:spPr/>
      <dgm:t>
        <a:bodyPr/>
        <a:lstStyle/>
        <a:p>
          <a:r>
            <a:rPr lang="en-US" sz="1400">
              <a:latin typeface="Times New Roman" pitchFamily="18" charset="0"/>
              <a:cs typeface="Times New Roman" pitchFamily="18" charset="0"/>
            </a:rPr>
            <a:t>INDUSTRY  FOCUS</a:t>
          </a:r>
        </a:p>
      </dgm:t>
    </dgm:pt>
    <dgm:pt modelId="{8CE623C5-F16D-4A5A-AF96-0E56676D5FDD}" type="parTrans" cxnId="{9C74FB69-6A85-4565-A7E2-41ED9F9BC234}">
      <dgm:prSet/>
      <dgm:spPr/>
      <dgm:t>
        <a:bodyPr/>
        <a:lstStyle/>
        <a:p>
          <a:endParaRPr lang="en-US"/>
        </a:p>
      </dgm:t>
    </dgm:pt>
    <dgm:pt modelId="{52C7620D-F073-4155-BFA9-B61E0408F6CF}" type="sibTrans" cxnId="{9C74FB69-6A85-4565-A7E2-41ED9F9BC234}">
      <dgm:prSet/>
      <dgm:spPr/>
      <dgm:t>
        <a:bodyPr/>
        <a:lstStyle/>
        <a:p>
          <a:endParaRPr lang="en-US"/>
        </a:p>
      </dgm:t>
    </dgm:pt>
    <dgm:pt modelId="{7C630F9F-0F5E-4705-A3DA-64DCDA3DF297}">
      <dgm:prSet phldrT="[Text]" custT="1"/>
      <dgm:spPr/>
      <dgm:t>
        <a:bodyPr/>
        <a:lstStyle/>
        <a:p>
          <a:r>
            <a:rPr lang="en-US" sz="1400">
              <a:latin typeface="Times New Roman" pitchFamily="18" charset="0"/>
              <a:cs typeface="Times New Roman" pitchFamily="18" charset="0"/>
            </a:rPr>
            <a:t>EVALUATION TRANSPARENCY</a:t>
          </a:r>
        </a:p>
      </dgm:t>
    </dgm:pt>
    <dgm:pt modelId="{B9E4262D-8210-45BD-9EC6-AE7870AD9680}" type="parTrans" cxnId="{B97588A8-FC94-47BA-B5B2-566E4840649F}">
      <dgm:prSet/>
      <dgm:spPr/>
      <dgm:t>
        <a:bodyPr/>
        <a:lstStyle/>
        <a:p>
          <a:endParaRPr lang="en-US"/>
        </a:p>
      </dgm:t>
    </dgm:pt>
    <dgm:pt modelId="{4F1A8594-2FB3-477E-ADD8-E141EB5DE1EA}" type="sibTrans" cxnId="{B97588A8-FC94-47BA-B5B2-566E4840649F}">
      <dgm:prSet/>
      <dgm:spPr/>
      <dgm:t>
        <a:bodyPr/>
        <a:lstStyle/>
        <a:p>
          <a:endParaRPr lang="en-US"/>
        </a:p>
      </dgm:t>
    </dgm:pt>
    <dgm:pt modelId="{6E15581C-4F85-4A4F-A16F-75BC0128D929}" type="pres">
      <dgm:prSet presAssocID="{ED46643E-733F-458D-B267-CAF411F5A2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2CC99C-BDA8-449C-8741-C47B586D69C3}" type="pres">
      <dgm:prSet presAssocID="{8BD639AB-A405-4A5A-8FDA-30A9EC2E7595}" presName="parentLin" presStyleCnt="0"/>
      <dgm:spPr/>
    </dgm:pt>
    <dgm:pt modelId="{11E91BD5-B9BB-4F36-8645-25666CAE67E1}" type="pres">
      <dgm:prSet presAssocID="{8BD639AB-A405-4A5A-8FDA-30A9EC2E759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CD29DCE-2232-4BEC-A5B5-3B3264E49D59}" type="pres">
      <dgm:prSet presAssocID="{8BD639AB-A405-4A5A-8FDA-30A9EC2E759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E7880-3B4B-434E-83C7-5E7768D4E0B9}" type="pres">
      <dgm:prSet presAssocID="{8BD639AB-A405-4A5A-8FDA-30A9EC2E7595}" presName="negativeSpace" presStyleCnt="0"/>
      <dgm:spPr/>
    </dgm:pt>
    <dgm:pt modelId="{6B1305EF-4BEB-4F94-8668-FF79C67ECB9B}" type="pres">
      <dgm:prSet presAssocID="{8BD639AB-A405-4A5A-8FDA-30A9EC2E7595}" presName="childText" presStyleLbl="conFgAcc1" presStyleIdx="0" presStyleCnt="3">
        <dgm:presLayoutVars>
          <dgm:bulletEnabled val="1"/>
        </dgm:presLayoutVars>
      </dgm:prSet>
      <dgm:spPr/>
    </dgm:pt>
    <dgm:pt modelId="{CE04B9BD-221B-4814-A47C-DFD9DA0F355B}" type="pres">
      <dgm:prSet presAssocID="{E78D46E0-96FA-42A0-ACAF-AAE22478E278}" presName="spaceBetweenRectangles" presStyleCnt="0"/>
      <dgm:spPr/>
    </dgm:pt>
    <dgm:pt modelId="{02AE658A-AAF4-4EF8-8AA5-30B8491D7430}" type="pres">
      <dgm:prSet presAssocID="{073C4E67-003C-4B24-8E60-D7A5CDC7967A}" presName="parentLin" presStyleCnt="0"/>
      <dgm:spPr/>
    </dgm:pt>
    <dgm:pt modelId="{88DAD4C7-7D4F-42FC-A081-8127A9020DE0}" type="pres">
      <dgm:prSet presAssocID="{073C4E67-003C-4B24-8E60-D7A5CDC7967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1035662-C5C5-4DFB-822F-F67CF03195B6}" type="pres">
      <dgm:prSet presAssocID="{073C4E67-003C-4B24-8E60-D7A5CDC7967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A882D9-76B9-4E6A-A085-9DE7DC55D0ED}" type="pres">
      <dgm:prSet presAssocID="{073C4E67-003C-4B24-8E60-D7A5CDC7967A}" presName="negativeSpace" presStyleCnt="0"/>
      <dgm:spPr/>
    </dgm:pt>
    <dgm:pt modelId="{CC45EEFB-135F-4235-BDB9-8F140966181A}" type="pres">
      <dgm:prSet presAssocID="{073C4E67-003C-4B24-8E60-D7A5CDC7967A}" presName="childText" presStyleLbl="conFgAcc1" presStyleIdx="1" presStyleCnt="3">
        <dgm:presLayoutVars>
          <dgm:bulletEnabled val="1"/>
        </dgm:presLayoutVars>
      </dgm:prSet>
      <dgm:spPr/>
    </dgm:pt>
    <dgm:pt modelId="{D5AE0C78-FC6F-4D77-863B-4A68DB937828}" type="pres">
      <dgm:prSet presAssocID="{52C7620D-F073-4155-BFA9-B61E0408F6CF}" presName="spaceBetweenRectangles" presStyleCnt="0"/>
      <dgm:spPr/>
    </dgm:pt>
    <dgm:pt modelId="{C3F2A38A-5DB2-4DCF-BD3A-74208C5136DB}" type="pres">
      <dgm:prSet presAssocID="{7C630F9F-0F5E-4705-A3DA-64DCDA3DF297}" presName="parentLin" presStyleCnt="0"/>
      <dgm:spPr/>
    </dgm:pt>
    <dgm:pt modelId="{3C71756A-7C58-4C58-A289-C95569E714AE}" type="pres">
      <dgm:prSet presAssocID="{7C630F9F-0F5E-4705-A3DA-64DCDA3DF29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ECB22C9-7845-4D79-AC26-87A4D3E86E79}" type="pres">
      <dgm:prSet presAssocID="{7C630F9F-0F5E-4705-A3DA-64DCDA3DF29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CD69C-93C0-4217-86BF-B715F43DEF9B}" type="pres">
      <dgm:prSet presAssocID="{7C630F9F-0F5E-4705-A3DA-64DCDA3DF297}" presName="negativeSpace" presStyleCnt="0"/>
      <dgm:spPr/>
    </dgm:pt>
    <dgm:pt modelId="{4291CE7F-216E-4567-9CD6-66F72AC2B927}" type="pres">
      <dgm:prSet presAssocID="{7C630F9F-0F5E-4705-A3DA-64DCDA3DF29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97588A8-FC94-47BA-B5B2-566E4840649F}" srcId="{ED46643E-733F-458D-B267-CAF411F5A28E}" destId="{7C630F9F-0F5E-4705-A3DA-64DCDA3DF297}" srcOrd="2" destOrd="0" parTransId="{B9E4262D-8210-45BD-9EC6-AE7870AD9680}" sibTransId="{4F1A8594-2FB3-477E-ADD8-E141EB5DE1EA}"/>
    <dgm:cxn modelId="{E39344EA-CA72-4272-9E97-CB426BB57CAA}" type="presOf" srcId="{8BD639AB-A405-4A5A-8FDA-30A9EC2E7595}" destId="{11E91BD5-B9BB-4F36-8645-25666CAE67E1}" srcOrd="0" destOrd="0" presId="urn:microsoft.com/office/officeart/2005/8/layout/list1"/>
    <dgm:cxn modelId="{8E39652E-7E37-4B7E-BA00-B4CD83AF93E6}" srcId="{ED46643E-733F-458D-B267-CAF411F5A28E}" destId="{8BD639AB-A405-4A5A-8FDA-30A9EC2E7595}" srcOrd="0" destOrd="0" parTransId="{25FA2B71-F119-4DB8-B0B2-087867786BF4}" sibTransId="{E78D46E0-96FA-42A0-ACAF-AAE22478E278}"/>
    <dgm:cxn modelId="{3FE40E8F-9A44-430E-85F5-A795BDA856C8}" type="presOf" srcId="{7C630F9F-0F5E-4705-A3DA-64DCDA3DF297}" destId="{3ECB22C9-7845-4D79-AC26-87A4D3E86E79}" srcOrd="1" destOrd="0" presId="urn:microsoft.com/office/officeart/2005/8/layout/list1"/>
    <dgm:cxn modelId="{1E4C8F83-3E70-480D-8255-F6423EE44293}" type="presOf" srcId="{073C4E67-003C-4B24-8E60-D7A5CDC7967A}" destId="{61035662-C5C5-4DFB-822F-F67CF03195B6}" srcOrd="1" destOrd="0" presId="urn:microsoft.com/office/officeart/2005/8/layout/list1"/>
    <dgm:cxn modelId="{26AAC7A6-3F5E-4698-A225-1996C721BED5}" type="presOf" srcId="{7C630F9F-0F5E-4705-A3DA-64DCDA3DF297}" destId="{3C71756A-7C58-4C58-A289-C95569E714AE}" srcOrd="0" destOrd="0" presId="urn:microsoft.com/office/officeart/2005/8/layout/list1"/>
    <dgm:cxn modelId="{13EE30E0-ABED-4C76-B46E-45E46408FA6D}" type="presOf" srcId="{ED46643E-733F-458D-B267-CAF411F5A28E}" destId="{6E15581C-4F85-4A4F-A16F-75BC0128D929}" srcOrd="0" destOrd="0" presId="urn:microsoft.com/office/officeart/2005/8/layout/list1"/>
    <dgm:cxn modelId="{0F9DBAD2-D100-43A2-9777-98D5111A1633}" type="presOf" srcId="{8BD639AB-A405-4A5A-8FDA-30A9EC2E7595}" destId="{3CD29DCE-2232-4BEC-A5B5-3B3264E49D59}" srcOrd="1" destOrd="0" presId="urn:microsoft.com/office/officeart/2005/8/layout/list1"/>
    <dgm:cxn modelId="{275D9CA5-BCC3-4124-A5D1-3D9D36C51814}" type="presOf" srcId="{073C4E67-003C-4B24-8E60-D7A5CDC7967A}" destId="{88DAD4C7-7D4F-42FC-A081-8127A9020DE0}" srcOrd="0" destOrd="0" presId="urn:microsoft.com/office/officeart/2005/8/layout/list1"/>
    <dgm:cxn modelId="{9C74FB69-6A85-4565-A7E2-41ED9F9BC234}" srcId="{ED46643E-733F-458D-B267-CAF411F5A28E}" destId="{073C4E67-003C-4B24-8E60-D7A5CDC7967A}" srcOrd="1" destOrd="0" parTransId="{8CE623C5-F16D-4A5A-AF96-0E56676D5FDD}" sibTransId="{52C7620D-F073-4155-BFA9-B61E0408F6CF}"/>
    <dgm:cxn modelId="{1BFACCEE-13AE-4AC0-A574-2E60D0505349}" type="presParOf" srcId="{6E15581C-4F85-4A4F-A16F-75BC0128D929}" destId="{582CC99C-BDA8-449C-8741-C47B586D69C3}" srcOrd="0" destOrd="0" presId="urn:microsoft.com/office/officeart/2005/8/layout/list1"/>
    <dgm:cxn modelId="{0E010F91-064E-4168-B701-ABBE3FFCA647}" type="presParOf" srcId="{582CC99C-BDA8-449C-8741-C47B586D69C3}" destId="{11E91BD5-B9BB-4F36-8645-25666CAE67E1}" srcOrd="0" destOrd="0" presId="urn:microsoft.com/office/officeart/2005/8/layout/list1"/>
    <dgm:cxn modelId="{0C794EB3-962D-4CC4-B5BA-27698DB6CFD8}" type="presParOf" srcId="{582CC99C-BDA8-449C-8741-C47B586D69C3}" destId="{3CD29DCE-2232-4BEC-A5B5-3B3264E49D59}" srcOrd="1" destOrd="0" presId="urn:microsoft.com/office/officeart/2005/8/layout/list1"/>
    <dgm:cxn modelId="{3E79059D-AF8D-4614-BB9D-AB1FBEC63724}" type="presParOf" srcId="{6E15581C-4F85-4A4F-A16F-75BC0128D929}" destId="{FF5E7880-3B4B-434E-83C7-5E7768D4E0B9}" srcOrd="1" destOrd="0" presId="urn:microsoft.com/office/officeart/2005/8/layout/list1"/>
    <dgm:cxn modelId="{2B58E781-EC9F-4ED0-B216-4F3D6CF639F2}" type="presParOf" srcId="{6E15581C-4F85-4A4F-A16F-75BC0128D929}" destId="{6B1305EF-4BEB-4F94-8668-FF79C67ECB9B}" srcOrd="2" destOrd="0" presId="urn:microsoft.com/office/officeart/2005/8/layout/list1"/>
    <dgm:cxn modelId="{6CE040F7-F3D1-433D-80E3-6BDE2922A955}" type="presParOf" srcId="{6E15581C-4F85-4A4F-A16F-75BC0128D929}" destId="{CE04B9BD-221B-4814-A47C-DFD9DA0F355B}" srcOrd="3" destOrd="0" presId="urn:microsoft.com/office/officeart/2005/8/layout/list1"/>
    <dgm:cxn modelId="{696E4BDD-552A-4D41-B992-EDB6DAF3E97A}" type="presParOf" srcId="{6E15581C-4F85-4A4F-A16F-75BC0128D929}" destId="{02AE658A-AAF4-4EF8-8AA5-30B8491D7430}" srcOrd="4" destOrd="0" presId="urn:microsoft.com/office/officeart/2005/8/layout/list1"/>
    <dgm:cxn modelId="{161244DF-0BB0-43E1-8266-EDCF2A374765}" type="presParOf" srcId="{02AE658A-AAF4-4EF8-8AA5-30B8491D7430}" destId="{88DAD4C7-7D4F-42FC-A081-8127A9020DE0}" srcOrd="0" destOrd="0" presId="urn:microsoft.com/office/officeart/2005/8/layout/list1"/>
    <dgm:cxn modelId="{C9A361AA-4F0A-4A24-BAAF-A75B8FF18720}" type="presParOf" srcId="{02AE658A-AAF4-4EF8-8AA5-30B8491D7430}" destId="{61035662-C5C5-4DFB-822F-F67CF03195B6}" srcOrd="1" destOrd="0" presId="urn:microsoft.com/office/officeart/2005/8/layout/list1"/>
    <dgm:cxn modelId="{EE0AD1F0-82C1-4919-986F-C8F25BD4D011}" type="presParOf" srcId="{6E15581C-4F85-4A4F-A16F-75BC0128D929}" destId="{82A882D9-76B9-4E6A-A085-9DE7DC55D0ED}" srcOrd="5" destOrd="0" presId="urn:microsoft.com/office/officeart/2005/8/layout/list1"/>
    <dgm:cxn modelId="{EAB5BF4F-BDE9-465F-80D2-B9FF2C513E40}" type="presParOf" srcId="{6E15581C-4F85-4A4F-A16F-75BC0128D929}" destId="{CC45EEFB-135F-4235-BDB9-8F140966181A}" srcOrd="6" destOrd="0" presId="urn:microsoft.com/office/officeart/2005/8/layout/list1"/>
    <dgm:cxn modelId="{B27BB666-8A7D-4E87-92D4-5E7257604162}" type="presParOf" srcId="{6E15581C-4F85-4A4F-A16F-75BC0128D929}" destId="{D5AE0C78-FC6F-4D77-863B-4A68DB937828}" srcOrd="7" destOrd="0" presId="urn:microsoft.com/office/officeart/2005/8/layout/list1"/>
    <dgm:cxn modelId="{41218B66-164A-487A-A9A5-196E3C8DF40A}" type="presParOf" srcId="{6E15581C-4F85-4A4F-A16F-75BC0128D929}" destId="{C3F2A38A-5DB2-4DCF-BD3A-74208C5136DB}" srcOrd="8" destOrd="0" presId="urn:microsoft.com/office/officeart/2005/8/layout/list1"/>
    <dgm:cxn modelId="{FA04B599-F0AB-492E-A671-5439ACF8F700}" type="presParOf" srcId="{C3F2A38A-5DB2-4DCF-BD3A-74208C5136DB}" destId="{3C71756A-7C58-4C58-A289-C95569E714AE}" srcOrd="0" destOrd="0" presId="urn:microsoft.com/office/officeart/2005/8/layout/list1"/>
    <dgm:cxn modelId="{AB9304E2-D245-4E23-9676-5D40478BB92F}" type="presParOf" srcId="{C3F2A38A-5DB2-4DCF-BD3A-74208C5136DB}" destId="{3ECB22C9-7845-4D79-AC26-87A4D3E86E79}" srcOrd="1" destOrd="0" presId="urn:microsoft.com/office/officeart/2005/8/layout/list1"/>
    <dgm:cxn modelId="{ADE2AC9C-D3E0-40B4-8C46-BC641B988E3B}" type="presParOf" srcId="{6E15581C-4F85-4A4F-A16F-75BC0128D929}" destId="{89FCD69C-93C0-4217-86BF-B715F43DEF9B}" srcOrd="9" destOrd="0" presId="urn:microsoft.com/office/officeart/2005/8/layout/list1"/>
    <dgm:cxn modelId="{060D847C-552E-40AF-B39F-91E5ABFE080C}" type="presParOf" srcId="{6E15581C-4F85-4A4F-A16F-75BC0128D929}" destId="{4291CE7F-216E-4567-9CD6-66F72AC2B927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A1C28-BCC2-4326-A654-1D54E1D1F271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519A5-FB9E-49E3-A72B-6DA36F3EB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AB6F3-D607-4225-8D85-ED1BA624C31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02F9FE9-1A47-4E4D-A1EC-B6121979C822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C2CDC84-3C3B-46B7-841E-E676072A56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einfo.com/155680.html" TargetMode="External"/><Relationship Id="rId2" Type="http://schemas.openxmlformats.org/officeDocument/2006/relationships/hyperlink" Target="http://en.wikipedia.org/wiki/Perot_System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phl.org/aphlprograms/global/.../LISQuickStartGuide.pdf" TargetMode="External"/><Relationship Id="rId4" Type="http://schemas.openxmlformats.org/officeDocument/2006/relationships/hyperlink" Target="http://www.informed-nc.net/.../Eight_Steps_for_a_Successful_EMR_Implementation.pdf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cap="none" dirty="0" err="1" smtClean="0"/>
              <a:t>Dr</a:t>
            </a:r>
            <a:r>
              <a:rPr lang="en-US" dirty="0" err="1" smtClean="0"/>
              <a:t>.Richa</a:t>
            </a:r>
            <a:r>
              <a:rPr lang="en-US" dirty="0" smtClean="0"/>
              <a:t> </a:t>
            </a:r>
            <a:r>
              <a:rPr lang="en-US" dirty="0" err="1" smtClean="0"/>
              <a:t>Pandey</a:t>
            </a:r>
            <a:endParaRPr lang="en-US" dirty="0" smtClean="0"/>
          </a:p>
          <a:p>
            <a:r>
              <a:rPr lang="en-US" dirty="0" smtClean="0"/>
              <a:t>Healthcare –it</a:t>
            </a:r>
          </a:p>
          <a:p>
            <a:r>
              <a:rPr lang="en-US" dirty="0" smtClean="0"/>
              <a:t>(2009-2010)</a:t>
            </a:r>
            <a:endParaRPr lang="en-US" dirty="0" smtClean="0"/>
          </a:p>
          <a:p>
            <a:r>
              <a:rPr lang="en-US" dirty="0" smtClean="0"/>
              <a:t>IIHMR ,DELHI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200" cy="2286001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       </a:t>
            </a:r>
            <a:r>
              <a:rPr lang="en-US" sz="2700" b="1" dirty="0" smtClean="0"/>
              <a:t>MOST </a:t>
            </a:r>
            <a:r>
              <a:rPr lang="en-US" sz="2700" b="1" dirty="0"/>
              <a:t>APPROPRIATE VENDOR ASSESSMENT AND SELECTION FOR                 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b="1" dirty="0"/>
              <a:t>AN EMR FOR A HOSPITAL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                                                                          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CRITERIA FOR VENDOR SELECTION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Techno functional assessment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Supplier assessment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Commercial assessment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CHALLENGES IN EMR SELECTION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Identifying the needs of the hospital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Identifying the market leaders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to bring IT best practices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to achieve acceptability of the new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SEQUENTIAL STEPS IN VENDOR SELECTION</a:t>
            </a:r>
            <a:endParaRPr lang="en-US" sz="2400" b="1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" y="1600200"/>
          <a:ext cx="8991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VENDORS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Vendors can be classified for different types of hospitals catering to different business needs .</a:t>
            </a:r>
          </a:p>
          <a:p>
            <a:r>
              <a:rPr lang="en-US" dirty="0" smtClean="0"/>
              <a:t>1.Big hospitals </a:t>
            </a:r>
          </a:p>
          <a:p>
            <a:r>
              <a:rPr lang="en-US" dirty="0" smtClean="0"/>
              <a:t>2. Medium sized hospitals</a:t>
            </a:r>
          </a:p>
          <a:p>
            <a:r>
              <a:rPr lang="en-US" dirty="0" smtClean="0"/>
              <a:t>3. Small hospitals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Three criteria essential in the selection of an EMR supplier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" y="1447800"/>
          <a:ext cx="8991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SOFTWARE VENDOR EVALUATION QUESTIONS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Vendor </a:t>
            </a:r>
            <a:r>
              <a:rPr lang="en-US" b="1" dirty="0" smtClean="0"/>
              <a:t>background</a:t>
            </a:r>
          </a:p>
          <a:p>
            <a:r>
              <a:rPr lang="en-US" b="1" dirty="0" smtClean="0"/>
              <a:t>Current </a:t>
            </a:r>
            <a:r>
              <a:rPr lang="en-US" b="1" dirty="0" smtClean="0"/>
              <a:t>business </a:t>
            </a:r>
            <a:r>
              <a:rPr lang="en-US" b="1" dirty="0" smtClean="0"/>
              <a:t>structure</a:t>
            </a:r>
          </a:p>
          <a:p>
            <a:r>
              <a:rPr lang="en-US" b="1" dirty="0" smtClean="0"/>
              <a:t>Vendor </a:t>
            </a:r>
            <a:r>
              <a:rPr lang="en-US" b="1" dirty="0" smtClean="0"/>
              <a:t>financials</a:t>
            </a:r>
          </a:p>
          <a:p>
            <a:r>
              <a:rPr lang="en-US" b="1" dirty="0" smtClean="0"/>
              <a:t>Vendor’s </a:t>
            </a:r>
            <a:r>
              <a:rPr lang="en-US" b="1" dirty="0" smtClean="0"/>
              <a:t>employees</a:t>
            </a:r>
          </a:p>
          <a:p>
            <a:r>
              <a:rPr lang="en-US" b="1" dirty="0" smtClean="0"/>
              <a:t>Vendor’s </a:t>
            </a:r>
            <a:r>
              <a:rPr lang="en-US" b="1" dirty="0" smtClean="0"/>
              <a:t>customers</a:t>
            </a:r>
            <a:endParaRPr lang="en-US" dirty="0" smtClean="0"/>
          </a:p>
          <a:p>
            <a:r>
              <a:rPr lang="en-US" b="1" dirty="0" smtClean="0"/>
              <a:t>Vendor </a:t>
            </a:r>
            <a:r>
              <a:rPr lang="en-US" b="1" dirty="0" smtClean="0"/>
              <a:t>reputation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 </a:t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700" b="1" dirty="0" smtClean="0"/>
              <a:t>BENCHMARKS FOR EVALUATING OUR                                                  CHOICES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Benchmark 1: Designed for your type and size of hospital</a:t>
            </a:r>
          </a:p>
          <a:p>
            <a:r>
              <a:rPr lang="en-US" dirty="0" smtClean="0"/>
              <a:t>Benchmark 2: A one-stop shop for EMR  </a:t>
            </a:r>
          </a:p>
          <a:p>
            <a:r>
              <a:rPr lang="en-US" dirty="0" smtClean="0"/>
              <a:t>Benchmark 3: Software and vendor flexibility </a:t>
            </a:r>
          </a:p>
          <a:p>
            <a:r>
              <a:rPr lang="en-US" dirty="0" smtClean="0"/>
              <a:t>Benchmark 4: Adaptable technology </a:t>
            </a:r>
          </a:p>
          <a:p>
            <a:r>
              <a:rPr lang="en-US" dirty="0" smtClean="0"/>
              <a:t>Benchmark 5: CCHIT Certified </a:t>
            </a:r>
          </a:p>
          <a:p>
            <a:r>
              <a:rPr lang="en-US" dirty="0" smtClean="0"/>
              <a:t>The U.S. Department of Health and Human Services recognized the Certification Commission for Healthcare Information Technology (CCHIT®) as the official certification body in the United States for health information technology 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QUALITY ASSURANCE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ARRA</a:t>
            </a:r>
          </a:p>
          <a:p>
            <a:r>
              <a:rPr lang="en-US" dirty="0" smtClean="0"/>
              <a:t>The American Recovery and Reinvestment Act (ARRA) encourages physician practices to implement electronic health record (EHR) soft- ware. </a:t>
            </a:r>
          </a:p>
          <a:p>
            <a:r>
              <a:rPr lang="en-US" dirty="0" smtClean="0"/>
              <a:t>The law does not necessarily require that a physician implement an EHR .</a:t>
            </a:r>
          </a:p>
          <a:p>
            <a:r>
              <a:rPr lang="en-US" dirty="0" smtClean="0"/>
              <a:t>Participating will allow you to share data with other providers in the community and allow others to take advantage of data managed by your practice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COST EFFECTIVENESS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Return on Investment Expectations</a:t>
            </a:r>
          </a:p>
          <a:p>
            <a:r>
              <a:rPr lang="en-US" dirty="0" smtClean="0"/>
              <a:t>As with any such expensive undertaking, it is necessary to explicitly address the issue of the expected return on investment (ROI) for an enterprise-wide EMR.</a:t>
            </a:r>
          </a:p>
          <a:p>
            <a:r>
              <a:rPr lang="en-US" dirty="0" smtClean="0"/>
              <a:t>ROI analysis  consists of three categories —</a:t>
            </a:r>
          </a:p>
          <a:p>
            <a:r>
              <a:rPr lang="en-US" dirty="0" smtClean="0"/>
              <a:t>Financial</a:t>
            </a:r>
          </a:p>
          <a:p>
            <a:r>
              <a:rPr lang="en-US" dirty="0" smtClean="0"/>
              <a:t>Clinical</a:t>
            </a:r>
          </a:p>
          <a:p>
            <a:r>
              <a:rPr lang="en-US" dirty="0" smtClean="0"/>
              <a:t>Operational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Dell Services is an information technology services provider based in Plano, Texas, USA. Peter </a:t>
            </a:r>
            <a:r>
              <a:rPr lang="en-US" dirty="0" err="1" smtClean="0"/>
              <a:t>Altabef</a:t>
            </a:r>
            <a:r>
              <a:rPr lang="en-US" dirty="0" smtClean="0"/>
              <a:t> has served as president and chief executive officer since 2004. On September 21, 2009, Perot Systems agreed to be acquired by Dell for $3.9 billion. H. Ross Perot and eight associates founded Perot Systems in June 1988 after having sold electronic data system (EDS) to General Motors. Before its acquisition by Dell Inc., Perot Systems was a Fortune 1000 corporation with more than 23,000 associates and 2008 revenues of $2.8 billion. The company maintains offices in more than 25 countries around the world, including the United States, Europe, India, China and Mexico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acquisition---Dell has acquired </a:t>
            </a:r>
            <a:r>
              <a:rPr lang="en-US" dirty="0" err="1" smtClean="0"/>
              <a:t>perot</a:t>
            </a:r>
            <a:r>
              <a:rPr lang="en-US" dirty="0" smtClean="0"/>
              <a:t> systems for $3.9 billion, creating comprehensive, customer-focused IT-solutions Company. The acquisition will result in a compelling combination of two iconic information technology brands.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FINANCIAL RESULTS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The financial returns are tangible, but difficult to measure. Financial improvements are related to: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reduced length of stay,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cost reductions associated with risk reduction of adverse drug events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reduced pharmaceutical costs derived from having information available at the time it is needed,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expanded technical capability and support of specialty services as needed,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 improved </a:t>
            </a:r>
            <a:r>
              <a:rPr lang="en-US" dirty="0" smtClean="0"/>
              <a:t>analysis </a:t>
            </a:r>
            <a:r>
              <a:rPr lang="en-US" dirty="0" smtClean="0"/>
              <a:t>to improve reimbursement 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improved </a:t>
            </a:r>
            <a:r>
              <a:rPr lang="en-US" dirty="0" smtClean="0"/>
              <a:t>billing accuracy and charge  capture,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 </a:t>
            </a:r>
            <a:r>
              <a:rPr lang="en-US" dirty="0" smtClean="0"/>
              <a:t>improved </a:t>
            </a:r>
            <a:r>
              <a:rPr lang="en-US" dirty="0" smtClean="0"/>
              <a:t>materials management and supply chain management.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CLINICAL RESULTS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Improved patient care and standardized care.</a:t>
            </a:r>
          </a:p>
          <a:p>
            <a:r>
              <a:rPr lang="en-US" dirty="0" smtClean="0"/>
              <a:t> Reduced adverse drug events and improved decision making can directly demonstrate improved patient care. </a:t>
            </a:r>
          </a:p>
          <a:p>
            <a:r>
              <a:rPr lang="en-US" dirty="0" smtClean="0"/>
              <a:t>An underlying decision support (DS) capability that evolves over time should provide a substantial improvement in care delivered, both in terms of quality and cost. </a:t>
            </a:r>
          </a:p>
          <a:p>
            <a:r>
              <a:rPr lang="en-US" dirty="0" smtClean="0"/>
              <a:t>The second clinical component, standardized care, is a way of managing outcomes by use of evidence-based clinical guidelines embedded in the decision support component of the EMR.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Five </a:t>
            </a:r>
            <a:r>
              <a:rPr lang="en-US" dirty="0" smtClean="0"/>
              <a:t>significant lessons were learned from the </a:t>
            </a:r>
            <a:r>
              <a:rPr lang="en-US" dirty="0" smtClean="0"/>
              <a:t>process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Acceptance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Discovery process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Consensus </a:t>
            </a:r>
          </a:p>
          <a:p>
            <a:endParaRPr lang="en-US" dirty="0" smtClean="0"/>
          </a:p>
          <a:p>
            <a:r>
              <a:rPr lang="en-US" dirty="0" smtClean="0"/>
              <a:t>Change management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Minal</a:t>
            </a:r>
            <a:r>
              <a:rPr lang="en-US" dirty="0" smtClean="0"/>
              <a:t> </a:t>
            </a:r>
            <a:r>
              <a:rPr lang="en-US" dirty="0" err="1" smtClean="0"/>
              <a:t>Thakkar</a:t>
            </a:r>
            <a:r>
              <a:rPr lang="en-US" dirty="0" smtClean="0"/>
              <a:t> ,Diane C Davis. (2006) “Risks, Barriers, and Benefits of EHR Systems: A   Comparative Study Based on Size of Hospital” , </a:t>
            </a:r>
            <a:r>
              <a:rPr lang="en-US" dirty="0" err="1" smtClean="0"/>
              <a:t>PubMed</a:t>
            </a:r>
            <a:r>
              <a:rPr lang="en-US" dirty="0" smtClean="0"/>
              <a:t>, 24:1, 2-9.</a:t>
            </a:r>
          </a:p>
          <a:p>
            <a:r>
              <a:rPr lang="en-US" dirty="0" smtClean="0"/>
              <a:t>Carolyn P. Hartley, Edward D. Jones III, Newt Gingrich. (Feb. 28, 2005) “ EHR Implementation: A Step-by-Step Guide for the Medical Practice” ,American Medical Association, 24:2, 1-5</a:t>
            </a:r>
          </a:p>
          <a:p>
            <a:r>
              <a:rPr lang="en-US" dirty="0" smtClean="0"/>
              <a:t> Jerome Carter. (Paperback - Mar. 15,2008)  Electronic Health Records, (2nd Edition), London, DP Publications Ltd. </a:t>
            </a:r>
          </a:p>
          <a:p>
            <a:r>
              <a:rPr lang="en-US" dirty="0" smtClean="0"/>
              <a:t> </a:t>
            </a:r>
            <a:r>
              <a:rPr lang="en-US" u="sng" dirty="0" smtClean="0">
                <a:hlinkClick r:id="rId2"/>
              </a:rPr>
              <a:t>http://en.wikipedia.org/wiki/Perot_Systems</a:t>
            </a:r>
            <a:endParaRPr lang="en-US" dirty="0" smtClean="0"/>
          </a:p>
          <a:p>
            <a:r>
              <a:rPr lang="en-US" u="sng" dirty="0" smtClean="0">
                <a:hlinkClick r:id="rId3"/>
              </a:rPr>
              <a:t>www.ameinfo.com/155680.html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 en.wikipedia.org/wiki/</a:t>
            </a:r>
            <a:r>
              <a:rPr lang="en-US" i="1" dirty="0" err="1" smtClean="0"/>
              <a:t>VistA</a:t>
            </a:r>
            <a:endParaRPr lang="en-US" dirty="0" smtClean="0"/>
          </a:p>
          <a:p>
            <a:r>
              <a:rPr lang="en-US" i="1" dirty="0" smtClean="0"/>
              <a:t>  </a:t>
            </a:r>
            <a:r>
              <a:rPr lang="en-US" u="sng" dirty="0" smtClean="0">
                <a:hlinkClick r:id="rId4"/>
              </a:rPr>
              <a:t>www.informed-nc.net/.../Eight_Steps_for_a_Successful_EMR_Implementation.pdf</a:t>
            </a:r>
            <a:endParaRPr lang="en-US" dirty="0" smtClean="0"/>
          </a:p>
          <a:p>
            <a:r>
              <a:rPr lang="en-US" i="1" dirty="0" smtClean="0"/>
              <a:t> </a:t>
            </a:r>
            <a:r>
              <a:rPr lang="en-US" u="sng" dirty="0" smtClean="0">
                <a:hlinkClick r:id="rId5"/>
              </a:rPr>
              <a:t>www.aphl.org/aphlprograms/global/.../LISQuickStartGuide.pdf</a:t>
            </a:r>
            <a:endParaRPr lang="en-US" dirty="0" smtClean="0"/>
          </a:p>
          <a:p>
            <a:r>
              <a:rPr lang="en-US" i="1" dirty="0" smtClean="0"/>
              <a:t>issuu.com/</a:t>
            </a:r>
            <a:r>
              <a:rPr lang="en-US" i="1" dirty="0" err="1" smtClean="0"/>
              <a:t>ehealth_magazine</a:t>
            </a:r>
            <a:r>
              <a:rPr lang="en-US" i="1" dirty="0" smtClean="0"/>
              <a:t>/docs/ehealth_september_2009_issue</a:t>
            </a:r>
            <a:endParaRPr lang="en-US" dirty="0" smtClean="0"/>
          </a:p>
          <a:p>
            <a:r>
              <a:rPr lang="en-US" i="1" dirty="0" smtClean="0"/>
              <a:t>en.wikipedia.org/wiki/</a:t>
            </a:r>
            <a:r>
              <a:rPr lang="en-US" i="1" dirty="0" err="1" smtClean="0"/>
              <a:t>Operating_system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5600" b="1" dirty="0" smtClean="0"/>
              <a:t>ABOUT THE PROJECT</a:t>
            </a:r>
          </a:p>
          <a:p>
            <a:pPr>
              <a:buNone/>
            </a:pPr>
            <a:endParaRPr lang="en-US" sz="5600" b="1" dirty="0" smtClean="0"/>
          </a:p>
          <a:p>
            <a:r>
              <a:rPr lang="en-US" sz="5600" b="1" dirty="0" smtClean="0"/>
              <a:t>OBJECTIVE </a:t>
            </a:r>
            <a:r>
              <a:rPr lang="en-US" sz="5600" b="1" dirty="0" smtClean="0"/>
              <a:t>OF THE </a:t>
            </a:r>
            <a:r>
              <a:rPr lang="en-US" sz="5600" b="1" dirty="0" smtClean="0"/>
              <a:t>STUDY</a:t>
            </a:r>
          </a:p>
          <a:p>
            <a:pPr>
              <a:buNone/>
            </a:pPr>
            <a:endParaRPr lang="en-US" sz="5600" b="1" dirty="0" smtClean="0"/>
          </a:p>
          <a:p>
            <a:r>
              <a:rPr lang="en-US" sz="5600" b="1" dirty="0" smtClean="0"/>
              <a:t>METHODOLOGY</a:t>
            </a:r>
          </a:p>
          <a:p>
            <a:endParaRPr lang="en-US" sz="5600" b="1" dirty="0" smtClean="0"/>
          </a:p>
          <a:p>
            <a:r>
              <a:rPr lang="en-US" sz="5600" b="1" dirty="0" smtClean="0"/>
              <a:t>THE </a:t>
            </a:r>
            <a:r>
              <a:rPr lang="en-US" sz="5600" b="1" dirty="0" smtClean="0"/>
              <a:t>MAIN STAGES OF VENDOR SELECTION </a:t>
            </a:r>
            <a:endParaRPr lang="en-US" sz="5600" b="1" dirty="0" smtClean="0"/>
          </a:p>
          <a:p>
            <a:pPr>
              <a:buNone/>
            </a:pPr>
            <a:endParaRPr lang="en-US" sz="5600" b="1" dirty="0" smtClean="0"/>
          </a:p>
          <a:p>
            <a:r>
              <a:rPr lang="en-US" sz="5600" b="1" dirty="0" smtClean="0"/>
              <a:t>CRITERIA </a:t>
            </a:r>
            <a:r>
              <a:rPr lang="en-US" sz="5600" b="1" dirty="0" smtClean="0"/>
              <a:t>FOR VENDOR </a:t>
            </a:r>
            <a:r>
              <a:rPr lang="en-US" sz="5600" b="1" dirty="0" smtClean="0"/>
              <a:t>SELECTION</a:t>
            </a:r>
          </a:p>
          <a:p>
            <a:pPr>
              <a:buNone/>
            </a:pPr>
            <a:endParaRPr lang="en-US" sz="5600" b="1" dirty="0" smtClean="0"/>
          </a:p>
          <a:p>
            <a:r>
              <a:rPr lang="en-US" sz="5600" b="1" dirty="0" smtClean="0"/>
              <a:t>CHALLENGES IN EMR </a:t>
            </a:r>
            <a:r>
              <a:rPr lang="en-US" sz="5600" b="1" dirty="0" smtClean="0"/>
              <a:t>SELECTION</a:t>
            </a:r>
          </a:p>
          <a:p>
            <a:pPr>
              <a:buNone/>
            </a:pPr>
            <a:endParaRPr lang="en-US" sz="5600" b="1" dirty="0" smtClean="0"/>
          </a:p>
          <a:p>
            <a:r>
              <a:rPr lang="en-US" sz="5600" b="1" dirty="0" smtClean="0"/>
              <a:t>STEPS IN VENDOR SELECTION</a:t>
            </a:r>
          </a:p>
          <a:p>
            <a:pPr>
              <a:buNone/>
            </a:pPr>
            <a:endParaRPr lang="en-US" sz="5600" b="1" dirty="0" smtClean="0"/>
          </a:p>
          <a:p>
            <a:r>
              <a:rPr lang="en-US" sz="5600" b="1" dirty="0" smtClean="0"/>
              <a:t>BENEFITS</a:t>
            </a:r>
          </a:p>
          <a:p>
            <a:pPr>
              <a:buNone/>
            </a:pPr>
            <a:endParaRPr lang="en-US" sz="5600" b="1" dirty="0" smtClean="0"/>
          </a:p>
          <a:p>
            <a:r>
              <a:rPr lang="en-US" sz="5600" b="1" dirty="0" smtClean="0"/>
              <a:t>RESULT</a:t>
            </a:r>
          </a:p>
          <a:p>
            <a:endParaRPr lang="en-US" sz="5600" b="1" dirty="0" smtClean="0"/>
          </a:p>
          <a:p>
            <a:endParaRPr lang="en-US" sz="5600" b="1" dirty="0" smtClean="0"/>
          </a:p>
          <a:p>
            <a:endParaRPr lang="en-US" sz="5600" b="1" dirty="0" smtClean="0"/>
          </a:p>
          <a:p>
            <a:endParaRPr lang="en-US" sz="5600" b="1" dirty="0" smtClean="0"/>
          </a:p>
          <a:p>
            <a:pPr>
              <a:buNone/>
            </a:pPr>
            <a:r>
              <a:rPr lang="en-US" sz="5600" dirty="0" smtClean="0"/>
              <a:t/>
            </a:r>
            <a:br>
              <a:rPr lang="en-US" sz="5600" dirty="0" smtClean="0"/>
            </a:br>
            <a:endParaRPr lang="en-US" sz="5600" b="1" dirty="0" smtClean="0"/>
          </a:p>
          <a:p>
            <a:endParaRPr lang="en-US" sz="5600" b="1" dirty="0" smtClean="0"/>
          </a:p>
          <a:p>
            <a:endParaRPr lang="en-US" sz="5600" dirty="0" smtClean="0"/>
          </a:p>
          <a:p>
            <a:endParaRPr lang="en-US" sz="5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ABSTRACT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selection of an enterprise-wide electronic medical record (EMR) by a medical center is a major undertaking that will define its future clinical processes for many years.</a:t>
            </a:r>
          </a:p>
          <a:p>
            <a:pPr>
              <a:buNone/>
            </a:pPr>
            <a:r>
              <a:rPr lang="en-US" dirty="0" smtClean="0"/>
              <a:t>    The parameters that drive the selection include 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financial needs of the medical center</a:t>
            </a:r>
          </a:p>
          <a:p>
            <a:r>
              <a:rPr lang="en-US" dirty="0" smtClean="0"/>
              <a:t> geographic setting</a:t>
            </a:r>
          </a:p>
          <a:p>
            <a:r>
              <a:rPr lang="en-US" dirty="0" smtClean="0"/>
              <a:t>the need for outreach into the community</a:t>
            </a:r>
          </a:p>
          <a:p>
            <a:r>
              <a:rPr lang="en-US" dirty="0" smtClean="0"/>
              <a:t>an analysis of the existing and predicted flow of information and work within the clinical systems</a:t>
            </a:r>
          </a:p>
          <a:p>
            <a:r>
              <a:rPr lang="en-US" dirty="0" smtClean="0"/>
              <a:t> clinical requirements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7200" dirty="0" smtClean="0"/>
              <a:t>To study the process of vendor </a:t>
            </a:r>
            <a:r>
              <a:rPr lang="en-US" sz="7200" dirty="0" err="1" smtClean="0"/>
              <a:t>assesment</a:t>
            </a:r>
            <a:r>
              <a:rPr lang="en-US" sz="7200" dirty="0" smtClean="0"/>
              <a:t> and selection of an EMR for a hospital in order to arrive at a result which benefits the whole hospital in successfully achieving its target result of “ providing quality healthcare “ by the use of an EMR .</a:t>
            </a:r>
          </a:p>
          <a:p>
            <a:r>
              <a:rPr lang="en-US" sz="7200" dirty="0" smtClean="0"/>
              <a:t>Describe </a:t>
            </a:r>
            <a:r>
              <a:rPr lang="en-US" sz="7200" dirty="0" smtClean="0"/>
              <a:t>the process of  appropriate vendor  selection for an EMR for a hospital</a:t>
            </a:r>
          </a:p>
          <a:p>
            <a:r>
              <a:rPr lang="en-US" sz="7200" dirty="0" smtClean="0"/>
              <a:t>The</a:t>
            </a:r>
            <a:r>
              <a:rPr lang="en-US" sz="7200" b="1" dirty="0" smtClean="0"/>
              <a:t> </a:t>
            </a:r>
            <a:r>
              <a:rPr lang="en-US" sz="7200" dirty="0" smtClean="0"/>
              <a:t>objectives of  IT outsourcing and EHR implementation are :</a:t>
            </a:r>
          </a:p>
          <a:p>
            <a:r>
              <a:rPr lang="en-US" sz="7200" dirty="0" smtClean="0"/>
              <a:t>Allow </a:t>
            </a:r>
            <a:r>
              <a:rPr lang="en-US" sz="7200" dirty="0" smtClean="0"/>
              <a:t>hospital </a:t>
            </a:r>
            <a:r>
              <a:rPr lang="en-US" sz="7200" dirty="0" smtClean="0"/>
              <a:t>to focus on its core business of providing healthcare services</a:t>
            </a:r>
          </a:p>
          <a:p>
            <a:r>
              <a:rPr lang="en-US" sz="7200" dirty="0" smtClean="0"/>
              <a:t>Strengthening  of </a:t>
            </a:r>
            <a:r>
              <a:rPr lang="en-US" sz="7200" dirty="0" smtClean="0"/>
              <a:t>information system at </a:t>
            </a:r>
            <a:r>
              <a:rPr lang="en-US" sz="7200" dirty="0" smtClean="0"/>
              <a:t>the hospital</a:t>
            </a:r>
            <a:endParaRPr lang="en-US" sz="7200" dirty="0" smtClean="0"/>
          </a:p>
          <a:p>
            <a:r>
              <a:rPr lang="en-US" sz="7200" dirty="0" smtClean="0"/>
              <a:t>Bringing  IT  best practices to </a:t>
            </a:r>
            <a:r>
              <a:rPr lang="en-US" sz="7200" dirty="0" smtClean="0"/>
              <a:t>the hospital</a:t>
            </a:r>
            <a:endParaRPr lang="en-US" sz="7200" dirty="0" smtClean="0"/>
          </a:p>
          <a:p>
            <a:r>
              <a:rPr lang="en-US" sz="7200" dirty="0" smtClean="0"/>
              <a:t>Introduce automation and standardization of processes</a:t>
            </a:r>
          </a:p>
          <a:p>
            <a:r>
              <a:rPr lang="en-US" sz="7200" dirty="0" smtClean="0"/>
              <a:t>Physician </a:t>
            </a:r>
            <a:r>
              <a:rPr lang="en-US" sz="7200" dirty="0" smtClean="0"/>
              <a:t>friendly information systems which are intuitive for their specialization</a:t>
            </a:r>
          </a:p>
          <a:p>
            <a:r>
              <a:rPr lang="en-US" sz="7200" dirty="0" smtClean="0"/>
              <a:t>Simplification of recording sharing and communicating patient  medical records</a:t>
            </a:r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r>
              <a:rPr lang="en-US" sz="7200" dirty="0" smtClean="0"/>
              <a:t> </a:t>
            </a:r>
          </a:p>
          <a:p>
            <a:endParaRPr lang="en-US" sz="7200" dirty="0" smtClean="0"/>
          </a:p>
          <a:p>
            <a:pPr>
              <a:buNone/>
            </a:pP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project is based on secondary data collection 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    METHOD OF DATA COLLECTION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/>
              <a:t>The document were derived from following sources:</a:t>
            </a:r>
          </a:p>
          <a:p>
            <a:r>
              <a:rPr lang="en-US" dirty="0" smtClean="0"/>
              <a:t> Official hospital Manuals.</a:t>
            </a:r>
          </a:p>
          <a:p>
            <a:r>
              <a:rPr lang="en-US" dirty="0" smtClean="0"/>
              <a:t> Previous experience of persons in the project</a:t>
            </a:r>
          </a:p>
          <a:p>
            <a:r>
              <a:rPr lang="en-US" dirty="0" smtClean="0"/>
              <a:t> Other literature  on vendor assessment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533400" cy="4251960"/>
        </p:xfrm>
        <a:graphic>
          <a:graphicData uri="http://schemas.openxmlformats.org/drawingml/2006/table">
            <a:tbl>
              <a:tblPr/>
              <a:tblGrid>
                <a:gridCol w="533400"/>
              </a:tblGrid>
              <a:tr h="3037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Verdana" pitchFamily="34" charset="0"/>
              </a:rPr>
              <a:t>Electronic Health Records Synergy</a:t>
            </a:r>
            <a:endParaRPr kumimoji="0" 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THE MAIN STAGES </a:t>
            </a:r>
            <a:r>
              <a:rPr lang="en-US" sz="3100" b="1" dirty="0" smtClean="0"/>
              <a:t>OF VENDOR </a:t>
            </a:r>
            <a:r>
              <a:rPr lang="en-US" sz="3100" b="1" dirty="0" smtClean="0"/>
              <a:t>SELECTION</a:t>
            </a:r>
            <a:r>
              <a:rPr lang="en-US" sz="3100" dirty="0" smtClean="0"/>
              <a:t> 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First, and most important, is the enlistment of the important stakeholders of the hospital in the process.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second objective is selection of a vendor for the EMR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The final goal is the successful implementation of the new EMR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200" b="1" dirty="0" smtClean="0"/>
              <a:t>TYPICAL SERVICES PROVIDED  BY A COMPANY IN AN EMR</a:t>
            </a:r>
            <a:br>
              <a:rPr lang="en-US" sz="2200" b="1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Electronic Medical Records (EMR) Implementation Services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EMR Centric  Medical Billing Service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Server and Desktop Support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Network/System Monitoring and Remote Repair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EMR </a:t>
            </a:r>
            <a:r>
              <a:rPr lang="en-US" smtClean="0"/>
              <a:t>Project </a:t>
            </a:r>
            <a:r>
              <a:rPr lang="en-US" smtClean="0"/>
              <a:t>Implementation and Software Sales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Critical Data Back-Up and Disaster Recovery</a:t>
            </a:r>
          </a:p>
          <a:p>
            <a:endParaRPr lang="en-US" dirty="0" smtClean="0"/>
          </a:p>
          <a:p>
            <a:r>
              <a:rPr lang="en-US" dirty="0" smtClean="0"/>
              <a:t>Software Installation and Training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167</TotalTime>
  <Words>1080</Words>
  <Application>Microsoft Office PowerPoint</Application>
  <PresentationFormat>On-screen Show (4:3)</PresentationFormat>
  <Paragraphs>174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         MOST APPROPRIATE VENDOR ASSESSMENT AND SELECTION FOR                  AN EMR FOR A HOSPITAL                                                                                                    </vt:lpstr>
      <vt:lpstr>ORGANIZATION</vt:lpstr>
      <vt:lpstr>INTRODUCTION</vt:lpstr>
      <vt:lpstr>ABSTRACT</vt:lpstr>
      <vt:lpstr>OBJECTIVE OF THE STUDY</vt:lpstr>
      <vt:lpstr>METHODOLOGY</vt:lpstr>
      <vt:lpstr>Slide 7</vt:lpstr>
      <vt:lpstr> THE MAIN STAGES OF VENDOR SELECTION  </vt:lpstr>
      <vt:lpstr>       TYPICAL SERVICES PROVIDED  BY A COMPANY IN AN EMR </vt:lpstr>
      <vt:lpstr>CRITERIA FOR VENDOR SELECTION</vt:lpstr>
      <vt:lpstr>CHALLENGES IN EMR SELECTION</vt:lpstr>
      <vt:lpstr>SEQUENTIAL STEPS IN VENDOR SELECTION</vt:lpstr>
      <vt:lpstr>CLASSIFICATION OF VENDORS</vt:lpstr>
      <vt:lpstr>Three criteria essential in the selection of an EMR supplier</vt:lpstr>
      <vt:lpstr> SOFTWARE VENDOR EVALUATION QUESTIONS  </vt:lpstr>
      <vt:lpstr>   BENCHMARKS FOR EVALUATING OUR                                                  CHOICES </vt:lpstr>
      <vt:lpstr>Slide 17</vt:lpstr>
      <vt:lpstr>QUALITY ASSURANCE</vt:lpstr>
      <vt:lpstr>COST EFFECTIVENESS</vt:lpstr>
      <vt:lpstr>FINANCIAL RESULTS</vt:lpstr>
      <vt:lpstr>CLINICAL RESULTS</vt:lpstr>
      <vt:lpstr>RESULT </vt:lpstr>
      <vt:lpstr>REFERENCES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MOST APPROPRIATE VENDOR ASSESSMENT AND SELECTION FOR                  AN EMR FOR A HOSPITAL                                                                                                    </dc:title>
  <dc:creator>IIHMR</dc:creator>
  <cp:lastModifiedBy>IIHMR</cp:lastModifiedBy>
  <cp:revision>60</cp:revision>
  <dcterms:created xsi:type="dcterms:W3CDTF">2011-01-02T19:56:16Z</dcterms:created>
  <dcterms:modified xsi:type="dcterms:W3CDTF">2011-01-03T07:21:34Z</dcterms:modified>
</cp:coreProperties>
</file>