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3" r:id="rId3"/>
    <p:sldId id="258" r:id="rId4"/>
    <p:sldId id="257" r:id="rId5"/>
    <p:sldId id="259" r:id="rId6"/>
    <p:sldId id="264" r:id="rId7"/>
    <p:sldId id="260" r:id="rId8"/>
    <p:sldId id="261" r:id="rId9"/>
    <p:sldId id="263" r:id="rId10"/>
    <p:sldId id="294" r:id="rId11"/>
    <p:sldId id="265" r:id="rId12"/>
    <p:sldId id="267" r:id="rId13"/>
    <p:sldId id="266" r:id="rId14"/>
    <p:sldId id="268" r:id="rId15"/>
    <p:sldId id="269" r:id="rId16"/>
    <p:sldId id="270" r:id="rId17"/>
    <p:sldId id="295" r:id="rId18"/>
    <p:sldId id="271" r:id="rId19"/>
    <p:sldId id="297" r:id="rId20"/>
    <p:sldId id="272" r:id="rId21"/>
    <p:sldId id="299" r:id="rId22"/>
    <p:sldId id="273" r:id="rId23"/>
    <p:sldId id="275" r:id="rId24"/>
    <p:sldId id="301" r:id="rId25"/>
    <p:sldId id="276" r:id="rId26"/>
    <p:sldId id="303" r:id="rId27"/>
    <p:sldId id="277" r:id="rId28"/>
    <p:sldId id="305" r:id="rId29"/>
    <p:sldId id="278" r:id="rId30"/>
    <p:sldId id="307" r:id="rId31"/>
    <p:sldId id="279" r:id="rId32"/>
    <p:sldId id="309" r:id="rId33"/>
    <p:sldId id="310" r:id="rId34"/>
    <p:sldId id="284" r:id="rId35"/>
    <p:sldId id="311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9FA07E-C59D-40E5-8964-5427409B330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17EF45-D329-4392-9B7E-6685A852292A}">
      <dgm:prSet/>
      <dgm:spPr/>
      <dgm:t>
        <a:bodyPr/>
        <a:lstStyle/>
        <a:p>
          <a:pPr rtl="0"/>
          <a:r>
            <a:rPr lang="en-US" dirty="0" smtClean="0"/>
            <a:t>WAYS TO GATHER INFORMATION</a:t>
          </a:r>
          <a:endParaRPr lang="en-US" dirty="0"/>
        </a:p>
      </dgm:t>
    </dgm:pt>
    <dgm:pt modelId="{FEEFFB64-789C-49D3-98E2-A562E2B5F6AA}" type="parTrans" cxnId="{DF194AAB-7CEA-45A0-A77A-5AE0E274D0F3}">
      <dgm:prSet/>
      <dgm:spPr/>
      <dgm:t>
        <a:bodyPr/>
        <a:lstStyle/>
        <a:p>
          <a:endParaRPr lang="en-US"/>
        </a:p>
      </dgm:t>
    </dgm:pt>
    <dgm:pt modelId="{C4E25083-D67B-42AB-926D-80FECEAC2E61}" type="sibTrans" cxnId="{DF194AAB-7CEA-45A0-A77A-5AE0E274D0F3}">
      <dgm:prSet/>
      <dgm:spPr/>
      <dgm:t>
        <a:bodyPr/>
        <a:lstStyle/>
        <a:p>
          <a:endParaRPr lang="en-US"/>
        </a:p>
      </dgm:t>
    </dgm:pt>
    <dgm:pt modelId="{A84D25EE-BD1E-456A-99A8-D5CFFF5DD771}">
      <dgm:prSet/>
      <dgm:spPr/>
      <dgm:t>
        <a:bodyPr/>
        <a:lstStyle/>
        <a:p>
          <a:pPr rtl="0"/>
          <a:r>
            <a:rPr lang="en-US" dirty="0" smtClean="0"/>
            <a:t>SOURCES OF INFORMATION</a:t>
          </a:r>
          <a:endParaRPr lang="en-US" dirty="0"/>
        </a:p>
      </dgm:t>
    </dgm:pt>
    <dgm:pt modelId="{DFE495E6-7928-4AF3-BD3B-AFF0E552250E}" type="parTrans" cxnId="{ECB87152-FCA2-4070-92AC-63442EDFC29A}">
      <dgm:prSet/>
      <dgm:spPr/>
      <dgm:t>
        <a:bodyPr/>
        <a:lstStyle/>
        <a:p>
          <a:endParaRPr lang="en-US"/>
        </a:p>
      </dgm:t>
    </dgm:pt>
    <dgm:pt modelId="{1AAF79F9-3C71-41A5-ADF2-D52E253F8417}" type="sibTrans" cxnId="{ECB87152-FCA2-4070-92AC-63442EDFC29A}">
      <dgm:prSet/>
      <dgm:spPr/>
      <dgm:t>
        <a:bodyPr/>
        <a:lstStyle/>
        <a:p>
          <a:endParaRPr lang="en-US"/>
        </a:p>
      </dgm:t>
    </dgm:pt>
    <dgm:pt modelId="{74AD624A-6D90-458E-9EC3-27AEBD418F41}">
      <dgm:prSet custT="1"/>
      <dgm:spPr/>
      <dgm:t>
        <a:bodyPr/>
        <a:lstStyle/>
        <a:p>
          <a:r>
            <a:rPr lang="en-US" sz="2000" dirty="0" smtClean="0"/>
            <a:t>SHADOWING</a:t>
          </a:r>
          <a:endParaRPr lang="en-US" sz="2000" dirty="0"/>
        </a:p>
      </dgm:t>
    </dgm:pt>
    <dgm:pt modelId="{E5FD7301-23DF-4B25-B297-392BFD877635}" type="parTrans" cxnId="{FEFFF912-83A4-4B16-A829-3C93609C36B3}">
      <dgm:prSet/>
      <dgm:spPr/>
    </dgm:pt>
    <dgm:pt modelId="{0AFA38F5-3B5D-4347-8B11-44ACCECDC2CB}" type="sibTrans" cxnId="{FEFFF912-83A4-4B16-A829-3C93609C36B3}">
      <dgm:prSet/>
      <dgm:spPr/>
    </dgm:pt>
    <dgm:pt modelId="{67613215-9E25-48BF-987B-D12C2EF16E49}">
      <dgm:prSet custT="1"/>
      <dgm:spPr/>
      <dgm:t>
        <a:bodyPr/>
        <a:lstStyle/>
        <a:p>
          <a:r>
            <a:rPr lang="en-US" sz="2000" dirty="0" smtClean="0"/>
            <a:t>INTERVIEWING</a:t>
          </a:r>
          <a:endParaRPr lang="en-US" sz="2000" dirty="0"/>
        </a:p>
      </dgm:t>
    </dgm:pt>
    <dgm:pt modelId="{80023D76-127A-4C90-A8A8-5AF78CAE9A34}" type="parTrans" cxnId="{1E1EC82A-8717-45EE-8D70-49BD505AAD03}">
      <dgm:prSet/>
      <dgm:spPr/>
    </dgm:pt>
    <dgm:pt modelId="{E054413A-CDE9-4432-AEF7-D18720235CBC}" type="sibTrans" cxnId="{1E1EC82A-8717-45EE-8D70-49BD505AAD03}">
      <dgm:prSet/>
      <dgm:spPr/>
    </dgm:pt>
    <dgm:pt modelId="{D55641FE-E3F6-4163-9A14-D05F0C77C924}">
      <dgm:prSet custT="1"/>
      <dgm:spPr/>
      <dgm:t>
        <a:bodyPr/>
        <a:lstStyle/>
        <a:p>
          <a:r>
            <a:rPr lang="en-US" sz="2000" dirty="0" smtClean="0"/>
            <a:t>FOCUS GROUP</a:t>
          </a:r>
          <a:endParaRPr lang="en-US" sz="2000" dirty="0"/>
        </a:p>
      </dgm:t>
    </dgm:pt>
    <dgm:pt modelId="{CBB457D4-834F-4334-8603-9C126F2B458E}" type="parTrans" cxnId="{B8ECB385-8DCE-45E5-AC3C-F8695D79E7D9}">
      <dgm:prSet/>
      <dgm:spPr/>
    </dgm:pt>
    <dgm:pt modelId="{6F67E970-32DD-44C2-BBAD-162BA71A3489}" type="sibTrans" cxnId="{B8ECB385-8DCE-45E5-AC3C-F8695D79E7D9}">
      <dgm:prSet/>
      <dgm:spPr/>
    </dgm:pt>
    <dgm:pt modelId="{DC0B82D4-3D79-431E-8414-1D220DC91AFB}">
      <dgm:prSet custT="1"/>
      <dgm:spPr/>
      <dgm:t>
        <a:bodyPr/>
        <a:lstStyle/>
        <a:p>
          <a:r>
            <a:rPr lang="en-US" sz="2000" dirty="0" smtClean="0"/>
            <a:t>SURVEY</a:t>
          </a:r>
          <a:endParaRPr lang="en-US" sz="2000" dirty="0"/>
        </a:p>
      </dgm:t>
    </dgm:pt>
    <dgm:pt modelId="{89B831EA-1794-4BC4-BC34-398E9CEC22D4}" type="parTrans" cxnId="{7AFDBA20-60A8-4AC4-B2C9-AAD663AD710C}">
      <dgm:prSet/>
      <dgm:spPr/>
    </dgm:pt>
    <dgm:pt modelId="{898F1AFF-AC81-4520-99B9-1E5155EC465B}" type="sibTrans" cxnId="{7AFDBA20-60A8-4AC4-B2C9-AAD663AD710C}">
      <dgm:prSet/>
      <dgm:spPr/>
    </dgm:pt>
    <dgm:pt modelId="{90F405E4-02D7-4B38-818C-3B57FAB181F8}">
      <dgm:prSet custT="1"/>
      <dgm:spPr/>
      <dgm:t>
        <a:bodyPr/>
        <a:lstStyle/>
        <a:p>
          <a:r>
            <a:rPr lang="en-US" sz="2000" dirty="0" smtClean="0"/>
            <a:t>PEOPLE</a:t>
          </a:r>
          <a:endParaRPr lang="en-US" sz="2000" dirty="0"/>
        </a:p>
      </dgm:t>
    </dgm:pt>
    <dgm:pt modelId="{457EA5F4-1A05-4B53-86EF-2831E54EA194}" type="parTrans" cxnId="{DC2986D9-7FF9-4D7C-BAA4-9D41A3605B66}">
      <dgm:prSet/>
      <dgm:spPr/>
    </dgm:pt>
    <dgm:pt modelId="{83A3C29B-DAB5-4864-BD07-44CAC5504E09}" type="sibTrans" cxnId="{DC2986D9-7FF9-4D7C-BAA4-9D41A3605B66}">
      <dgm:prSet/>
      <dgm:spPr/>
    </dgm:pt>
    <dgm:pt modelId="{C2DC389E-9A9E-4015-A401-9ACA12DD7B83}">
      <dgm:prSet custT="1"/>
      <dgm:spPr/>
      <dgm:t>
        <a:bodyPr/>
        <a:lstStyle/>
        <a:p>
          <a:r>
            <a:rPr lang="en-US" sz="2000" dirty="0" smtClean="0"/>
            <a:t>ARTIFACTS</a:t>
          </a:r>
          <a:endParaRPr lang="en-US" sz="2000" dirty="0"/>
        </a:p>
      </dgm:t>
    </dgm:pt>
    <dgm:pt modelId="{33664A3B-5DAA-4866-B20E-0EE5E87328C9}" type="parTrans" cxnId="{E5597A8B-08E6-47AB-B21C-5AD1EAC44DEB}">
      <dgm:prSet/>
      <dgm:spPr/>
    </dgm:pt>
    <dgm:pt modelId="{E4FB172E-2A4B-47F3-AC03-D5BDE5160722}" type="sibTrans" cxnId="{E5597A8B-08E6-47AB-B21C-5AD1EAC44DEB}">
      <dgm:prSet/>
      <dgm:spPr/>
    </dgm:pt>
    <dgm:pt modelId="{55F941EC-2F8A-4AB0-B67E-2854AF7CCB39}">
      <dgm:prSet custT="1"/>
      <dgm:spPr/>
      <dgm:t>
        <a:bodyPr/>
        <a:lstStyle/>
        <a:p>
          <a:r>
            <a:rPr lang="en-US" sz="2000" dirty="0" smtClean="0"/>
            <a:t>SYSTEM</a:t>
          </a:r>
          <a:endParaRPr lang="en-US" sz="2000" dirty="0"/>
        </a:p>
      </dgm:t>
    </dgm:pt>
    <dgm:pt modelId="{CCD406BB-A123-4D68-9F6B-2848775030E4}" type="parTrans" cxnId="{C6A7D9E5-EEC3-42E6-854D-7A906CC247E4}">
      <dgm:prSet/>
      <dgm:spPr/>
    </dgm:pt>
    <dgm:pt modelId="{2D424F45-AF42-43C2-8F1F-7ED269969E76}" type="sibTrans" cxnId="{C6A7D9E5-EEC3-42E6-854D-7A906CC247E4}">
      <dgm:prSet/>
      <dgm:spPr/>
    </dgm:pt>
    <dgm:pt modelId="{B538CD38-414B-4AD4-B943-A4F132E8414B}" type="pres">
      <dgm:prSet presAssocID="{E59FA07E-C59D-40E5-8964-5427409B33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62EFA2-D609-47DB-973B-526C9FB797C3}" type="pres">
      <dgm:prSet presAssocID="{5617EF45-D329-4392-9B7E-6685A852292A}" presName="composite" presStyleCnt="0"/>
      <dgm:spPr/>
    </dgm:pt>
    <dgm:pt modelId="{568C645E-13E2-45FA-9D4C-DF353366C4DB}" type="pres">
      <dgm:prSet presAssocID="{5617EF45-D329-4392-9B7E-6685A852292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52B3E-7006-419A-BB0E-2CFC0885009A}" type="pres">
      <dgm:prSet presAssocID="{5617EF45-D329-4392-9B7E-6685A852292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721C2-C63E-490E-91F2-9AA5F051F83A}" type="pres">
      <dgm:prSet presAssocID="{C4E25083-D67B-42AB-926D-80FECEAC2E61}" presName="sp" presStyleCnt="0"/>
      <dgm:spPr/>
    </dgm:pt>
    <dgm:pt modelId="{E3D5489E-F0F4-437C-89F7-AD3C3D84AC6E}" type="pres">
      <dgm:prSet presAssocID="{A84D25EE-BD1E-456A-99A8-D5CFFF5DD771}" presName="composite" presStyleCnt="0"/>
      <dgm:spPr/>
    </dgm:pt>
    <dgm:pt modelId="{A228AA20-BC85-4C44-8C2B-BD040E346A31}" type="pres">
      <dgm:prSet presAssocID="{A84D25EE-BD1E-456A-99A8-D5CFFF5DD77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660BC-214F-4F12-99BA-BEE4E08FCF3F}" type="pres">
      <dgm:prSet presAssocID="{A84D25EE-BD1E-456A-99A8-D5CFFF5DD771}" presName="descendantText" presStyleLbl="alignAcc1" presStyleIdx="1" presStyleCnt="2" custLinFactNeighborX="-77" custLinFactNeighborY="3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33BB96-C1BB-4DD4-A741-275A0E6282CB}" type="presOf" srcId="{55F941EC-2F8A-4AB0-B67E-2854AF7CCB39}" destId="{509660BC-214F-4F12-99BA-BEE4E08FCF3F}" srcOrd="0" destOrd="2" presId="urn:microsoft.com/office/officeart/2005/8/layout/chevron2"/>
    <dgm:cxn modelId="{7ADC6C53-882A-42FB-A8BC-8ED579CCDAE8}" type="presOf" srcId="{67613215-9E25-48BF-987B-D12C2EF16E49}" destId="{0CA52B3E-7006-419A-BB0E-2CFC0885009A}" srcOrd="0" destOrd="1" presId="urn:microsoft.com/office/officeart/2005/8/layout/chevron2"/>
    <dgm:cxn modelId="{2CEFB8B4-43CD-4DFB-AA1B-F779EBAE1FC0}" type="presOf" srcId="{E59FA07E-C59D-40E5-8964-5427409B3308}" destId="{B538CD38-414B-4AD4-B943-A4F132E8414B}" srcOrd="0" destOrd="0" presId="urn:microsoft.com/office/officeart/2005/8/layout/chevron2"/>
    <dgm:cxn modelId="{C6A7D9E5-EEC3-42E6-854D-7A906CC247E4}" srcId="{A84D25EE-BD1E-456A-99A8-D5CFFF5DD771}" destId="{55F941EC-2F8A-4AB0-B67E-2854AF7CCB39}" srcOrd="2" destOrd="0" parTransId="{CCD406BB-A123-4D68-9F6B-2848775030E4}" sibTransId="{2D424F45-AF42-43C2-8F1F-7ED269969E76}"/>
    <dgm:cxn modelId="{E7E5E29E-7FC3-42CA-99D2-F8495E68C70A}" type="presOf" srcId="{DC0B82D4-3D79-431E-8414-1D220DC91AFB}" destId="{0CA52B3E-7006-419A-BB0E-2CFC0885009A}" srcOrd="0" destOrd="3" presId="urn:microsoft.com/office/officeart/2005/8/layout/chevron2"/>
    <dgm:cxn modelId="{D657FCB8-9DCF-4994-A347-E510CEE06463}" type="presOf" srcId="{90F405E4-02D7-4B38-818C-3B57FAB181F8}" destId="{509660BC-214F-4F12-99BA-BEE4E08FCF3F}" srcOrd="0" destOrd="0" presId="urn:microsoft.com/office/officeart/2005/8/layout/chevron2"/>
    <dgm:cxn modelId="{0A1660BF-3D1F-4409-964F-C5E85C5696D7}" type="presOf" srcId="{A84D25EE-BD1E-456A-99A8-D5CFFF5DD771}" destId="{A228AA20-BC85-4C44-8C2B-BD040E346A31}" srcOrd="0" destOrd="0" presId="urn:microsoft.com/office/officeart/2005/8/layout/chevron2"/>
    <dgm:cxn modelId="{FEFFF912-83A4-4B16-A829-3C93609C36B3}" srcId="{5617EF45-D329-4392-9B7E-6685A852292A}" destId="{74AD624A-6D90-458E-9EC3-27AEBD418F41}" srcOrd="0" destOrd="0" parTransId="{E5FD7301-23DF-4B25-B297-392BFD877635}" sibTransId="{0AFA38F5-3B5D-4347-8B11-44ACCECDC2CB}"/>
    <dgm:cxn modelId="{DC2986D9-7FF9-4D7C-BAA4-9D41A3605B66}" srcId="{A84D25EE-BD1E-456A-99A8-D5CFFF5DD771}" destId="{90F405E4-02D7-4B38-818C-3B57FAB181F8}" srcOrd="0" destOrd="0" parTransId="{457EA5F4-1A05-4B53-86EF-2831E54EA194}" sibTransId="{83A3C29B-DAB5-4864-BD07-44CAC5504E09}"/>
    <dgm:cxn modelId="{8FFAD97A-F19F-4F46-A60B-46D9A8D998D0}" type="presOf" srcId="{D55641FE-E3F6-4163-9A14-D05F0C77C924}" destId="{0CA52B3E-7006-419A-BB0E-2CFC0885009A}" srcOrd="0" destOrd="2" presId="urn:microsoft.com/office/officeart/2005/8/layout/chevron2"/>
    <dgm:cxn modelId="{ECB87152-FCA2-4070-92AC-63442EDFC29A}" srcId="{E59FA07E-C59D-40E5-8964-5427409B3308}" destId="{A84D25EE-BD1E-456A-99A8-D5CFFF5DD771}" srcOrd="1" destOrd="0" parTransId="{DFE495E6-7928-4AF3-BD3B-AFF0E552250E}" sibTransId="{1AAF79F9-3C71-41A5-ADF2-D52E253F8417}"/>
    <dgm:cxn modelId="{8320B6C1-11FB-4528-B112-61EC059910FF}" type="presOf" srcId="{5617EF45-D329-4392-9B7E-6685A852292A}" destId="{568C645E-13E2-45FA-9D4C-DF353366C4DB}" srcOrd="0" destOrd="0" presId="urn:microsoft.com/office/officeart/2005/8/layout/chevron2"/>
    <dgm:cxn modelId="{B8ECB385-8DCE-45E5-AC3C-F8695D79E7D9}" srcId="{5617EF45-D329-4392-9B7E-6685A852292A}" destId="{D55641FE-E3F6-4163-9A14-D05F0C77C924}" srcOrd="2" destOrd="0" parTransId="{CBB457D4-834F-4334-8603-9C126F2B458E}" sibTransId="{6F67E970-32DD-44C2-BBAD-162BA71A3489}"/>
    <dgm:cxn modelId="{C39A6F59-ACE8-4818-8219-5CD9E5BD513D}" type="presOf" srcId="{C2DC389E-9A9E-4015-A401-9ACA12DD7B83}" destId="{509660BC-214F-4F12-99BA-BEE4E08FCF3F}" srcOrd="0" destOrd="1" presId="urn:microsoft.com/office/officeart/2005/8/layout/chevron2"/>
    <dgm:cxn modelId="{E5597A8B-08E6-47AB-B21C-5AD1EAC44DEB}" srcId="{A84D25EE-BD1E-456A-99A8-D5CFFF5DD771}" destId="{C2DC389E-9A9E-4015-A401-9ACA12DD7B83}" srcOrd="1" destOrd="0" parTransId="{33664A3B-5DAA-4866-B20E-0EE5E87328C9}" sibTransId="{E4FB172E-2A4B-47F3-AC03-D5BDE5160722}"/>
    <dgm:cxn modelId="{DF194AAB-7CEA-45A0-A77A-5AE0E274D0F3}" srcId="{E59FA07E-C59D-40E5-8964-5427409B3308}" destId="{5617EF45-D329-4392-9B7E-6685A852292A}" srcOrd="0" destOrd="0" parTransId="{FEEFFB64-789C-49D3-98E2-A562E2B5F6AA}" sibTransId="{C4E25083-D67B-42AB-926D-80FECEAC2E61}"/>
    <dgm:cxn modelId="{1E1EC82A-8717-45EE-8D70-49BD505AAD03}" srcId="{5617EF45-D329-4392-9B7E-6685A852292A}" destId="{67613215-9E25-48BF-987B-D12C2EF16E49}" srcOrd="1" destOrd="0" parTransId="{80023D76-127A-4C90-A8A8-5AF78CAE9A34}" sibTransId="{E054413A-CDE9-4432-AEF7-D18720235CBC}"/>
    <dgm:cxn modelId="{7AFDBA20-60A8-4AC4-B2C9-AAD663AD710C}" srcId="{5617EF45-D329-4392-9B7E-6685A852292A}" destId="{DC0B82D4-3D79-431E-8414-1D220DC91AFB}" srcOrd="3" destOrd="0" parTransId="{89B831EA-1794-4BC4-BC34-398E9CEC22D4}" sibTransId="{898F1AFF-AC81-4520-99B9-1E5155EC465B}"/>
    <dgm:cxn modelId="{CD2836AE-8477-4751-A79F-5706D5C71F00}" type="presOf" srcId="{74AD624A-6D90-458E-9EC3-27AEBD418F41}" destId="{0CA52B3E-7006-419A-BB0E-2CFC0885009A}" srcOrd="0" destOrd="0" presId="urn:microsoft.com/office/officeart/2005/8/layout/chevron2"/>
    <dgm:cxn modelId="{F4049C3C-6BE7-401E-A27B-B9FE287EB07C}" type="presParOf" srcId="{B538CD38-414B-4AD4-B943-A4F132E8414B}" destId="{7D62EFA2-D609-47DB-973B-526C9FB797C3}" srcOrd="0" destOrd="0" presId="urn:microsoft.com/office/officeart/2005/8/layout/chevron2"/>
    <dgm:cxn modelId="{4569571E-539E-4EF6-8DD4-09F21EE2CDFA}" type="presParOf" srcId="{7D62EFA2-D609-47DB-973B-526C9FB797C3}" destId="{568C645E-13E2-45FA-9D4C-DF353366C4DB}" srcOrd="0" destOrd="0" presId="urn:microsoft.com/office/officeart/2005/8/layout/chevron2"/>
    <dgm:cxn modelId="{2A34F30A-BBC3-4F00-8F7D-E9B5C6C92F42}" type="presParOf" srcId="{7D62EFA2-D609-47DB-973B-526C9FB797C3}" destId="{0CA52B3E-7006-419A-BB0E-2CFC0885009A}" srcOrd="1" destOrd="0" presId="urn:microsoft.com/office/officeart/2005/8/layout/chevron2"/>
    <dgm:cxn modelId="{389F6889-B3D6-43AA-AF1C-8839F3914EEA}" type="presParOf" srcId="{B538CD38-414B-4AD4-B943-A4F132E8414B}" destId="{F80721C2-C63E-490E-91F2-9AA5F051F83A}" srcOrd="1" destOrd="0" presId="urn:microsoft.com/office/officeart/2005/8/layout/chevron2"/>
    <dgm:cxn modelId="{54447603-F49F-4485-A9EC-4E8128C9BB54}" type="presParOf" srcId="{B538CD38-414B-4AD4-B943-A4F132E8414B}" destId="{E3D5489E-F0F4-437C-89F7-AD3C3D84AC6E}" srcOrd="2" destOrd="0" presId="urn:microsoft.com/office/officeart/2005/8/layout/chevron2"/>
    <dgm:cxn modelId="{376937C5-90CE-41F3-BB3A-12A2D069313A}" type="presParOf" srcId="{E3D5489E-F0F4-437C-89F7-AD3C3D84AC6E}" destId="{A228AA20-BC85-4C44-8C2B-BD040E346A31}" srcOrd="0" destOrd="0" presId="urn:microsoft.com/office/officeart/2005/8/layout/chevron2"/>
    <dgm:cxn modelId="{5960A40C-5A4D-46A6-BE3A-2C859979C5BA}" type="presParOf" srcId="{E3D5489E-F0F4-437C-89F7-AD3C3D84AC6E}" destId="{509660BC-214F-4F12-99BA-BEE4E08FCF3F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3FD416-FF72-4545-97FC-7B27665D7C46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5FC656-E1C3-4E7A-A5C9-6A4F14738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D416-FF72-4545-97FC-7B27665D7C46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FC656-E1C3-4E7A-A5C9-6A4F14738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D416-FF72-4545-97FC-7B27665D7C46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FC656-E1C3-4E7A-A5C9-6A4F14738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D416-FF72-4545-97FC-7B27665D7C46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FC656-E1C3-4E7A-A5C9-6A4F147384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D416-FF72-4545-97FC-7B27665D7C46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FC656-E1C3-4E7A-A5C9-6A4F147384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D416-FF72-4545-97FC-7B27665D7C46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FC656-E1C3-4E7A-A5C9-6A4F147384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D416-FF72-4545-97FC-7B27665D7C46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FC656-E1C3-4E7A-A5C9-6A4F14738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D416-FF72-4545-97FC-7B27665D7C46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FC656-E1C3-4E7A-A5C9-6A4F147384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D416-FF72-4545-97FC-7B27665D7C46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FC656-E1C3-4E7A-A5C9-6A4F14738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3FD416-FF72-4545-97FC-7B27665D7C46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FC656-E1C3-4E7A-A5C9-6A4F14738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3FD416-FF72-4545-97FC-7B27665D7C46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5FC656-E1C3-4E7A-A5C9-6A4F147384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 l="21000" t="11000" r="16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3FD416-FF72-4545-97FC-7B27665D7C46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5FC656-E1C3-4E7A-A5C9-6A4F14738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 smtClean="0">
                <a:solidFill>
                  <a:schemeClr val="accent3"/>
                </a:solidFill>
                <a:effectLst/>
              </a:rPr>
              <a:t/>
            </a:r>
            <a:br>
              <a:rPr lang="en-US" sz="6700" dirty="0" smtClean="0">
                <a:solidFill>
                  <a:schemeClr val="accent3"/>
                </a:solidFill>
                <a:effectLst/>
              </a:rPr>
            </a:br>
            <a:r>
              <a:rPr lang="en-US" sz="6700" dirty="0" smtClean="0">
                <a:solidFill>
                  <a:schemeClr val="accent3"/>
                </a:solidFill>
                <a:effectLst/>
                <a:latin typeface="Agency FB" pitchFamily="34" charset="0"/>
              </a:rPr>
              <a:t>DISSERTATION PROJECT </a:t>
            </a:r>
            <a:r>
              <a:rPr lang="en-US" sz="6700" dirty="0" smtClean="0">
                <a:solidFill>
                  <a:schemeClr val="accent3"/>
                </a:solidFill>
                <a:effectLst/>
              </a:rPr>
              <a:t/>
            </a:r>
            <a:br>
              <a:rPr lang="en-US" sz="6700" dirty="0" smtClean="0">
                <a:solidFill>
                  <a:schemeClr val="accent3"/>
                </a:solidFill>
                <a:effectLst/>
              </a:rPr>
            </a:br>
            <a:r>
              <a:rPr lang="en-US" sz="6000" dirty="0" smtClean="0">
                <a:solidFill>
                  <a:schemeClr val="accent3"/>
                </a:solidFill>
                <a:effectLst/>
              </a:rPr>
              <a:t/>
            </a:r>
            <a:br>
              <a:rPr lang="en-US" sz="6000" dirty="0" smtClean="0">
                <a:solidFill>
                  <a:schemeClr val="accent3"/>
                </a:solidFill>
                <a:effectLst/>
              </a:rPr>
            </a:br>
            <a:r>
              <a:rPr lang="en-US" sz="6000" dirty="0" smtClean="0">
                <a:solidFill>
                  <a:schemeClr val="accent3"/>
                </a:solidFill>
                <a:effectLst/>
              </a:rPr>
              <a:t/>
            </a:r>
            <a:br>
              <a:rPr lang="en-US" sz="6000" dirty="0" smtClean="0">
                <a:solidFill>
                  <a:schemeClr val="accent3"/>
                </a:solidFill>
                <a:effectLst/>
              </a:rPr>
            </a:br>
            <a:r>
              <a:rPr lang="en-US" sz="6000" dirty="0" smtClean="0">
                <a:solidFill>
                  <a:schemeClr val="accent3"/>
                </a:solidFill>
                <a:effectLst/>
              </a:rPr>
              <a:t/>
            </a:r>
            <a:br>
              <a:rPr lang="en-US" sz="6000" dirty="0" smtClean="0">
                <a:solidFill>
                  <a:schemeClr val="accent3"/>
                </a:solidFill>
                <a:effectLst/>
              </a:rPr>
            </a:br>
            <a:r>
              <a:rPr lang="en-US" sz="5300" dirty="0" smtClean="0">
                <a:solidFill>
                  <a:schemeClr val="accent3"/>
                </a:solidFill>
                <a:effectLst/>
              </a:rPr>
              <a:t>                    </a:t>
            </a:r>
            <a:br>
              <a:rPr lang="en-US" sz="5300" dirty="0" smtClean="0">
                <a:solidFill>
                  <a:schemeClr val="accent3"/>
                </a:solidFill>
                <a:effectLst/>
              </a:rPr>
            </a:br>
            <a:r>
              <a:rPr lang="en-US" sz="5300" dirty="0" smtClean="0">
                <a:solidFill>
                  <a:schemeClr val="accent3"/>
                </a:solidFill>
                <a:effectLst/>
              </a:rPr>
              <a:t>                           </a:t>
            </a:r>
            <a:r>
              <a:rPr lang="en-US" sz="4900" dirty="0" smtClean="0">
                <a:solidFill>
                  <a:schemeClr val="accent3"/>
                </a:solidFill>
                <a:effectLst/>
                <a:latin typeface="Agency FB" pitchFamily="34" charset="0"/>
              </a:rPr>
              <a:t>-SAHIL MAKEN</a:t>
            </a:r>
            <a:br>
              <a:rPr lang="en-US" sz="4900" dirty="0" smtClean="0">
                <a:solidFill>
                  <a:schemeClr val="accent3"/>
                </a:solidFill>
                <a:effectLst/>
                <a:latin typeface="Agency FB" pitchFamily="34" charset="0"/>
              </a:rPr>
            </a:br>
            <a:r>
              <a:rPr lang="en-US" sz="4900" dirty="0" smtClean="0">
                <a:solidFill>
                  <a:schemeClr val="accent3"/>
                </a:solidFill>
                <a:effectLst/>
                <a:latin typeface="Agency FB" pitchFamily="34" charset="0"/>
              </a:rPr>
              <a:t>                                            </a:t>
            </a:r>
            <a:r>
              <a:rPr lang="en-US" sz="3600" dirty="0" smtClean="0">
                <a:solidFill>
                  <a:schemeClr val="accent3"/>
                </a:solidFill>
                <a:effectLst/>
                <a:latin typeface="Agency FB" pitchFamily="34" charset="0"/>
              </a:rPr>
              <a:t>Roll No.PG/09/42</a:t>
            </a:r>
            <a:endParaRPr lang="en-US" sz="4900" dirty="0">
              <a:solidFill>
                <a:schemeClr val="accent3"/>
              </a:solidFill>
              <a:effectLst/>
              <a:latin typeface="Agency FB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09800"/>
            <a:ext cx="36576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If EHR is so useful, why not implement it straightaway</a:t>
            </a:r>
          </a:p>
          <a:p>
            <a:pPr>
              <a:buNone/>
            </a:pP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The Answer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The Question ??????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Barriers</a:t>
            </a:r>
            <a:r>
              <a:rPr lang="en-US" sz="2800" b="1" u="sng" dirty="0" smtClean="0">
                <a:latin typeface="+mj-lt"/>
                <a:cs typeface="Tahoma" pitchFamily="34" charset="0"/>
              </a:rPr>
              <a:t> to Electronic Health Records (EHR) Implementation and 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Strategies</a:t>
            </a:r>
            <a:r>
              <a:rPr lang="en-US" sz="2800" b="1" u="sng" dirty="0" smtClean="0">
                <a:latin typeface="+mj-lt"/>
                <a:cs typeface="Tahoma" pitchFamily="34" charset="0"/>
              </a:rPr>
              <a:t> overcoming the Barriers</a:t>
            </a:r>
          </a:p>
          <a:p>
            <a:pPr algn="ctr">
              <a:buNone/>
            </a:pPr>
            <a:r>
              <a:rPr lang="en-US" sz="2800" b="1" dirty="0" smtClean="0">
                <a:latin typeface="+mj-lt"/>
                <a:cs typeface="Tahoma" pitchFamily="34" charset="0"/>
              </a:rPr>
              <a:t>- </a:t>
            </a:r>
            <a:r>
              <a:rPr lang="en-US" sz="2800" b="1" u="sng" dirty="0" smtClean="0">
                <a:latin typeface="+mj-lt"/>
                <a:cs typeface="Tahoma" pitchFamily="34" charset="0"/>
              </a:rPr>
              <a:t>A Pharmacy module perspective</a:t>
            </a:r>
          </a:p>
          <a:p>
            <a:pPr algn="ctr">
              <a:buNone/>
            </a:pPr>
            <a:r>
              <a:rPr lang="en-US" sz="2800" b="1" u="sng" dirty="0" smtClean="0">
                <a:latin typeface="+mj-lt"/>
                <a:cs typeface="Tahoma" pitchFamily="34" charset="0"/>
              </a:rPr>
              <a:t> 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EHR in Client Hospital is being implemented by DELL Services, previously known as DELL-PEROT Systems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gency FB" pitchFamily="34" charset="0"/>
              </a:rPr>
              <a:t>The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The EHR being implemented in Client Hospital is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VistA-</a:t>
            </a:r>
            <a:r>
              <a:rPr lang="en-US" b="1" u="sng" dirty="0" smtClean="0"/>
              <a:t> Veterans Health Information Systems and Technology Architecture</a:t>
            </a:r>
            <a:r>
              <a:rPr lang="en-US" u="sng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VistA, is an integrated system of software applications that directly supports patient care and is thereby one of the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most widely used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EHRs in the world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The methodology adopted for VistA implementation is</a:t>
            </a:r>
          </a:p>
          <a:p>
            <a:pPr>
              <a:buNone/>
            </a:pPr>
            <a:r>
              <a:rPr lang="en-US" b="1" u="sng" dirty="0" smtClean="0">
                <a:latin typeface="Agency FB" pitchFamily="34" charset="0"/>
              </a:rPr>
              <a:t>ADOPTS</a:t>
            </a:r>
            <a:endParaRPr lang="en-US" b="1" u="sng" dirty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A-Assess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D-Design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O-Optimize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P-Prepare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T-Transform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S-Sustain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gency FB" pitchFamily="34" charset="0"/>
              </a:rPr>
              <a:t>METHODOLOGY ADOPTED</a:t>
            </a:r>
            <a:endParaRPr lang="en-US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Assess involves studying the client’s current state and to determine it’s readiness for acceptance of change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The various steps involved in this process includes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REQUIREMENT GATHERING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DATA MAPPING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gency FB" pitchFamily="34" charset="0"/>
              </a:rPr>
              <a:t>ASSESS</a:t>
            </a:r>
          </a:p>
        </p:txBody>
      </p:sp>
      <p:sp>
        <p:nvSpPr>
          <p:cNvPr id="10" name="Rounded Rectangle 4"/>
          <p:cNvSpPr/>
          <p:nvPr/>
        </p:nvSpPr>
        <p:spPr>
          <a:xfrm>
            <a:off x="3084389" y="2393010"/>
            <a:ext cx="2412087" cy="9903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0" tIns="31750" rIns="31750" bIns="31750" numCol="1" spcCol="1270" anchor="ctr" anchorCtr="0">
            <a:noAutofit/>
          </a:bodyPr>
          <a:lstStyle/>
          <a:p>
            <a:pPr lvl="0" algn="ctr" defTabSz="2222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Types of data collected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Agency FB" pitchFamily="34" charset="0"/>
              </a:rPr>
              <a:t>ASSESS-</a:t>
            </a:r>
            <a:r>
              <a:rPr lang="en-US" sz="4600" dirty="0" smtClean="0">
                <a:latin typeface="Agency FB" pitchFamily="34" charset="0"/>
              </a:rPr>
              <a:t>REQUIREMENT GATHERING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http://www.dotnetfunda.com/UserFiles/ArticlesFiles/Sudhakarj21_633948094026436782_Ar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781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gency FB" pitchFamily="34" charset="0"/>
              </a:rPr>
              <a:t>ASSESS-REQUIREMENT GATHERING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Barriers                            Strategies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Identify Correct People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Requirements v/s Wishes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Time Constraints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Differences of Thought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Unfreeze requirements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Key User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identification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Sieving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of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Requirements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Focused Approach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Consensus Development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Requirements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to be validated &amp; Verified &amp; Freezed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>
          <a:solidFill>
            <a:schemeClr val="accen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Agency FB" pitchFamily="34" charset="0"/>
              </a:rPr>
              <a:t>ASSESS-DATA MAPPING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9602" y="1493838"/>
            <a:ext cx="748479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Barriers                          Strategies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4648200"/>
            <a:ext cx="4040188" cy="762000"/>
          </a:xfrm>
          <a:solidFill>
            <a:schemeClr val="accen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724400" y="4572000"/>
            <a:ext cx="4041775" cy="762000"/>
          </a:xfrm>
          <a:solidFill>
            <a:schemeClr val="accen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Is the Data obtained from the right person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Is the Data Complete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Is the Data Authenticated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Is the Data Freeze properly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447800"/>
            <a:ext cx="4041775" cy="3941763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Right Person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Personal Collection of Data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Verification and reverification of the collected data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Phase Sign off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048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gency FB" pitchFamily="34" charset="0"/>
              </a:rPr>
              <a:t>          What is wrong with this picture?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4" name="Picture 5" descr="medical%20recor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3058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This step involves high-level current state workflows analysis to identify and document pre-existing process patterns.</a:t>
            </a:r>
          </a:p>
          <a:p>
            <a:pPr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gency FB" pitchFamily="34" charset="0"/>
              </a:rPr>
              <a:t>DESIGN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743201"/>
            <a:ext cx="5715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Barriers                        Strategies 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4800600"/>
            <a:ext cx="4040188" cy="762000"/>
          </a:xfrm>
          <a:solidFill>
            <a:schemeClr val="accen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24400" y="4572000"/>
            <a:ext cx="4041775" cy="762000"/>
          </a:xfrm>
          <a:solidFill>
            <a:schemeClr val="accen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Improper Dedication 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Difference of opinions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Lack of skills in Implementer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Resistance to Change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Giving First Hand Experience to users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Coordination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Implementer should be a Champion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at job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Involving End users in each step to ensure sense of belongingness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This process includes correcting the flaws In such a way without overhauling the hospital’s functioning to a large extent.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It includes the following steps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GAP ANALYSIS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The bottlenecks in the hospital’s current workflow is rectified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gency FB" pitchFamily="34" charset="0"/>
              </a:rPr>
              <a:t>OPTIMIZE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CONFIGURATION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It involves development of the system to take the client from it’s current state workflow to the future state workflow.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gency FB" pitchFamily="34" charset="0"/>
              </a:rPr>
              <a:t>OPTIMIZE-CONFIGURATION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5814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581400"/>
            <a:ext cx="2362200" cy="19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Barriers                        Strategies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5562600"/>
            <a:ext cx="4040188" cy="762000"/>
          </a:xfrm>
          <a:solidFill>
            <a:schemeClr val="accen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00600" y="5334000"/>
            <a:ext cx="4041775" cy="762000"/>
          </a:xfrm>
          <a:solidFill>
            <a:schemeClr val="accen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GIGO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Lack of Software skills among the Configuration team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Lack of Coordination among the Configuration team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Improper or no Monitoring of this phase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Authenticated, Verified and Validated Data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Proper training to the configuration team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Team building of the configuration team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Continuous Internal &amp; External monitoring of the configuration product</a:t>
            </a: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It is the component where the organization prepares for a successful deployment of the solution by educating and supporting knowledge workers.  Some of the functions associated with this phase-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gency FB" pitchFamily="34" charset="0"/>
              </a:rPr>
              <a:t>IDENTIFICATION AND TIMING OF TRAINING RESOURCES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gency FB" pitchFamily="34" charset="0"/>
              </a:rPr>
              <a:t>CHANGE AGENT TRAINING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gency FB" pitchFamily="34" charset="0"/>
              </a:rPr>
              <a:t>PREPARE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Barriers                       Strategies 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5029200"/>
            <a:ext cx="4040188" cy="762000"/>
          </a:xfrm>
          <a:solidFill>
            <a:schemeClr val="accen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4876800"/>
            <a:ext cx="4041775" cy="762000"/>
          </a:xfrm>
          <a:solidFill>
            <a:schemeClr val="accen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Time Constraints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Non Motivated Users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Unfriendly Training material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Unfavorable teaching capability of the trainer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Unfavorable teaching methodology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Proper scheduling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Selecting User Champions Early and involving users early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Friendly teaching material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Influential trainer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Proper teaching Methodology</a:t>
            </a: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This phase involves the implementation part. Two of the major activities in this phase are as follows: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gency FB" pitchFamily="34" charset="0"/>
              </a:rPr>
              <a:t>TECHNICAL CIS BUILD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gency FB" pitchFamily="34" charset="0"/>
              </a:rPr>
              <a:t>GO-LIVE SUPPORT PLAN</a:t>
            </a:r>
          </a:p>
          <a:p>
            <a:pPr>
              <a:buNone/>
            </a:pPr>
            <a:r>
              <a:rPr lang="en-US" sz="3200" dirty="0" smtClean="0">
                <a:latin typeface="Agency FB" pitchFamily="34" charset="0"/>
              </a:rPr>
              <a:t> 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gency FB" pitchFamily="34" charset="0"/>
              </a:rPr>
              <a:t>TRANSFORM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Barriers                        Strategies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5257800"/>
            <a:ext cx="4040188" cy="762000"/>
          </a:xfrm>
          <a:solidFill>
            <a:schemeClr val="accen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5105400"/>
            <a:ext cx="4041775" cy="762000"/>
          </a:xfrm>
          <a:solidFill>
            <a:schemeClr val="accen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Incomplete technical Architecture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Lack of coordination among modules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Incomplete integration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Resistance among users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Comparisons of two systems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No Plan B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Ensure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Complete technical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requirements to be taken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Coordination among modules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Proper tested Integration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Ensure proper ownership among users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Ensure minimum/phase aesthetic change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Develop Plan B</a:t>
            </a: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The Sustain component of clinical transformation really teaches and helps the organization “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maintain the gain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.” During this phase, the focus is on anchoring change with ongoing benefits realization.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This phase involves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REVIEWING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MAINTAINING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REEVALUATING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gency FB" pitchFamily="34" charset="0"/>
              </a:rPr>
              <a:t>SUSTAIN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gency FB" pitchFamily="34" charset="0"/>
              </a:rPr>
              <a:t>What is wrong with this picture?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Insecure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in open, Unguarded shelving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Bulky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Excessive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Space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occupation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Difficult to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retrieve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a specific data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Large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paper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usage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Data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fragmentation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- each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report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is a separate piece of paper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Barriers                        Strategies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5029200"/>
            <a:ext cx="4040188" cy="762000"/>
          </a:xfrm>
          <a:solidFill>
            <a:schemeClr val="accen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24400" y="5181600"/>
            <a:ext cx="4041775" cy="762000"/>
          </a:xfrm>
          <a:solidFill>
            <a:schemeClr val="accen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Early Declaration of Victory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Psychological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Effect of decreasing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Productivity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Frustration among users as things not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happening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Loss of motivation among end users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and Increase Attrition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Level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371600"/>
            <a:ext cx="4041775" cy="39417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Wait to Celebrate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Have Patience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High level support from the implementer to Solve the large queries generated at this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phase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Counseling of Employees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With the implementation of VistA EHR, MAX would gain in the following arenas</a:t>
            </a:r>
          </a:p>
          <a:p>
            <a:pPr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/>
            <a:r>
              <a:rPr lang="en-US" dirty="0" smtClean="0">
                <a:latin typeface="Tahoma" pitchFamily="34" charset="0"/>
                <a:cs typeface="Tahoma" pitchFamily="34" charset="0"/>
              </a:rPr>
              <a:t>Better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management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control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Standardization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of operations and functioning</a:t>
            </a:r>
          </a:p>
          <a:p>
            <a:pPr lvl="0"/>
            <a:r>
              <a:rPr lang="en-US" dirty="0" smtClean="0">
                <a:latin typeface="Tahoma" pitchFamily="34" charset="0"/>
                <a:cs typeface="Tahoma" pitchFamily="34" charset="0"/>
              </a:rPr>
              <a:t>Decrease in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cost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Reduce errors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and corresponding litigations</a:t>
            </a:r>
          </a:p>
          <a:p>
            <a:pPr lvl="0"/>
            <a:r>
              <a:rPr lang="en-US" dirty="0" smtClean="0">
                <a:latin typeface="Tahoma" pitchFamily="34" charset="0"/>
                <a:cs typeface="Tahoma" pitchFamily="34" charset="0"/>
              </a:rPr>
              <a:t>Better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quality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of service</a:t>
            </a:r>
          </a:p>
          <a:p>
            <a:pPr lvl="0"/>
            <a:r>
              <a:rPr lang="en-US" dirty="0" smtClean="0">
                <a:latin typeface="Tahoma" pitchFamily="34" charset="0"/>
                <a:cs typeface="Tahoma" pitchFamily="34" charset="0"/>
              </a:rPr>
              <a:t>Development of a good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brand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image</a:t>
            </a:r>
          </a:p>
          <a:p>
            <a:pPr lvl="0"/>
            <a:r>
              <a:rPr lang="en-US" dirty="0" smtClean="0">
                <a:latin typeface="Tahoma" pitchFamily="34" charset="0"/>
                <a:cs typeface="Tahoma" pitchFamily="34" charset="0"/>
              </a:rPr>
              <a:t>Higher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growth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prospects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gency FB" pitchFamily="34" charset="0"/>
              </a:rPr>
              <a:t>OVERALL BENEFITS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Incorporate Clinical Pharmacies into patient care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Highlight Errors due to EHR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Widen EHR Scope to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Pharmaceutical Companies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Standalone Pharmacies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RECOMMENDATIONS</a:t>
            </a:r>
            <a:endParaRPr lang="en-US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The aim is to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6096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The main aim is to convert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4" name="Picture 5" descr="medical%20record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4419600" cy="370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876800" y="35814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828800"/>
            <a:ext cx="3200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&lt;URL:http://</a:t>
            </a:r>
            <a:r>
              <a:rPr lang="en-US" sz="1100" b="1" dirty="0" err="1" smtClean="0">
                <a:latin typeface="Tahoma" pitchFamily="34" charset="0"/>
                <a:cs typeface="Tahoma" pitchFamily="34" charset="0"/>
              </a:rPr>
              <a:t>www.wikipedia.org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/wiki/Vista&gt;</a:t>
            </a:r>
            <a:endParaRPr lang="en-US" sz="1050" b="1" dirty="0" smtClean="0"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en-US" sz="1100" b="1" dirty="0" smtClean="0"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URL:http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://</a:t>
            </a:r>
            <a:r>
              <a:rPr lang="en-US" sz="1100" b="1" dirty="0" err="1" smtClean="0">
                <a:latin typeface="Tahoma" pitchFamily="34" charset="0"/>
                <a:cs typeface="Tahoma" pitchFamily="34" charset="0"/>
              </a:rPr>
              <a:t>www.dellperotsystems.com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sz="1100" b="1" dirty="0" err="1" smtClean="0">
                <a:latin typeface="Tahoma" pitchFamily="34" charset="0"/>
                <a:cs typeface="Tahoma" pitchFamily="34" charset="0"/>
              </a:rPr>
              <a:t>dellorganisaton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 profile</a:t>
            </a:r>
            <a:endParaRPr lang="en-US" sz="1050" b="1" dirty="0" smtClean="0"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en-US" sz="1100" b="1" dirty="0" smtClean="0"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James 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G. Anderson, Stephen J. Jay, Marilyn Anderson, Thaddeus J. Hunt. (July 23, 2002) “Evaluating the Capability of Information Technology to Prevent Adverse Drug Events: A Computer Simulation Approach”, Pub Med, 1-4.   </a:t>
            </a:r>
            <a:endParaRPr lang="en-US" sz="1050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en-US" sz="1100" b="1" dirty="0" smtClean="0"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n-US" sz="1100" b="1" dirty="0" err="1" smtClean="0">
                <a:latin typeface="Tahoma" pitchFamily="34" charset="0"/>
                <a:cs typeface="Tahoma" pitchFamily="34" charset="0"/>
              </a:rPr>
              <a:t>Giampaolo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 P. </a:t>
            </a:r>
            <a:r>
              <a:rPr lang="en-US" sz="1100" b="1" dirty="0" err="1" smtClean="0">
                <a:latin typeface="Tahoma" pitchFamily="34" charset="0"/>
                <a:cs typeface="Tahoma" pitchFamily="34" charset="0"/>
              </a:rPr>
              <a:t>Velo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100" b="1" dirty="0" err="1" smtClean="0">
                <a:latin typeface="Tahoma" pitchFamily="34" charset="0"/>
                <a:cs typeface="Tahoma" pitchFamily="34" charset="0"/>
              </a:rPr>
              <a:t>Pietro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 Minuz1. (March 18, 2009) “Medication errors: prescribing faults and prescription errors” , </a:t>
            </a:r>
            <a:r>
              <a:rPr lang="en-US" sz="1100" b="1" dirty="0" err="1" smtClean="0">
                <a:latin typeface="Tahoma" pitchFamily="34" charset="0"/>
                <a:cs typeface="Tahoma" pitchFamily="34" charset="0"/>
              </a:rPr>
              <a:t>PubMed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, 1-2.</a:t>
            </a:r>
            <a:endParaRPr lang="en-US" sz="1050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sz="1100" b="1" dirty="0" smtClean="0"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n-US" sz="1100" b="1" dirty="0" err="1" smtClean="0">
                <a:latin typeface="Tahoma" pitchFamily="34" charset="0"/>
                <a:cs typeface="Tahoma" pitchFamily="34" charset="0"/>
              </a:rPr>
              <a:t>Minal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100" b="1" dirty="0" err="1" smtClean="0">
                <a:latin typeface="Tahoma" pitchFamily="34" charset="0"/>
                <a:cs typeface="Tahoma" pitchFamily="34" charset="0"/>
              </a:rPr>
              <a:t>Thakkar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 ,Diane C Davis. (2006) “Risks, Barriers, and Benefits of EHR Systems: A   Comparative Study Based on Size of Hospital” , </a:t>
            </a:r>
            <a:r>
              <a:rPr lang="en-US" sz="1100" b="1" dirty="0" err="1" smtClean="0">
                <a:latin typeface="Tahoma" pitchFamily="34" charset="0"/>
                <a:cs typeface="Tahoma" pitchFamily="34" charset="0"/>
              </a:rPr>
              <a:t>PubMed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, 24:1, 2-9.</a:t>
            </a:r>
            <a:endParaRPr lang="en-US" sz="1050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sz="1100" b="1" dirty="0" smtClean="0"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n-US" sz="1100" b="1" dirty="0" err="1" smtClean="0">
                <a:latin typeface="Tahoma" pitchFamily="34" charset="0"/>
                <a:cs typeface="Tahoma" pitchFamily="34" charset="0"/>
              </a:rPr>
              <a:t>Daijin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 Kim, Steven </a:t>
            </a:r>
            <a:r>
              <a:rPr lang="en-US" sz="1100" b="1" dirty="0" err="1" smtClean="0">
                <a:latin typeface="Tahoma" pitchFamily="34" charset="0"/>
                <a:cs typeface="Tahoma" pitchFamily="34" charset="0"/>
              </a:rPr>
              <a:t>Labkoff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,  Samuel H. Holliday. (June 6, 2008) “Opportunities for Electronic Health Record Data to Support Business Functions in the Pharmaceutical Industry—A Case Study from Pfizer, Inc” , </a:t>
            </a:r>
            <a:r>
              <a:rPr lang="en-US" sz="1100" b="1" dirty="0" err="1" smtClean="0">
                <a:latin typeface="Tahoma" pitchFamily="34" charset="0"/>
                <a:cs typeface="Tahoma" pitchFamily="34" charset="0"/>
              </a:rPr>
              <a:t>PubMed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, 4. </a:t>
            </a:r>
            <a:endParaRPr lang="en-US" sz="1050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sz="1100" b="1" dirty="0" smtClean="0"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Shaun C. </a:t>
            </a:r>
            <a:r>
              <a:rPr lang="en-US" sz="1100" b="1" dirty="0" err="1" smtClean="0">
                <a:latin typeface="Tahoma" pitchFamily="34" charset="0"/>
                <a:cs typeface="Tahoma" pitchFamily="34" charset="0"/>
              </a:rPr>
              <a:t>Shakib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100" b="1" dirty="0" err="1" smtClean="0">
                <a:latin typeface="Tahoma" pitchFamily="34" charset="0"/>
                <a:cs typeface="Tahoma" pitchFamily="34" charset="0"/>
              </a:rPr>
              <a:t>Chengjian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100" b="1" dirty="0" err="1" smtClean="0">
                <a:latin typeface="Tahoma" pitchFamily="34" charset="0"/>
                <a:cs typeface="Tahoma" pitchFamily="34" charset="0"/>
              </a:rPr>
              <a:t>Che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, Lee Min Lau, (2006) “Using Knowledge Rules for Pharmacy Mapping” , </a:t>
            </a:r>
            <a:r>
              <a:rPr lang="en-US" sz="1100" b="1" dirty="0" err="1" smtClean="0">
                <a:latin typeface="Tahoma" pitchFamily="34" charset="0"/>
                <a:cs typeface="Tahoma" pitchFamily="34" charset="0"/>
              </a:rPr>
              <a:t>PubMed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, 1-2.</a:t>
            </a:r>
            <a:endParaRPr lang="en-US" sz="1050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sz="1100" b="1" dirty="0" smtClean="0"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Carolyn P. Hartley, Edward D. Jones III, Newt Gingrich. (Feb. 28, 2005) “ EHR Implementation: A Step-by-Step Guide for the Medical Practice” ,American Medical Association, 24:2, 1-5</a:t>
            </a:r>
            <a:endParaRPr lang="en-US" sz="1050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 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      Jerome 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Carter. (Paperback - Mar. 15,2008)  Electronic Health Records, (2nd Edition), London, DP 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          Publications 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Ltd. </a:t>
            </a:r>
          </a:p>
          <a:p>
            <a:pPr>
              <a:buNone/>
            </a:pPr>
            <a:endParaRPr lang="en-US" sz="1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REFERENCES</a:t>
            </a:r>
            <a:endParaRPr lang="en-US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       Now what is wrong with these pictures?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1600200"/>
            <a:ext cx="37338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52600"/>
            <a:ext cx="35814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876800" y="1600200"/>
            <a:ext cx="39624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 Now what is wrong with these pictures?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Illegible handwriting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Ambiguous data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Incomplete data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Not readable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No standardized format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Low clarity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812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High deaths due to Medical errors</a:t>
            </a:r>
          </a:p>
          <a:p>
            <a:pPr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High cost of litigation with respect to the Medico-Legal cases</a:t>
            </a: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High TPA denials</a:t>
            </a: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Poor communication</a:t>
            </a:r>
          </a:p>
          <a:p>
            <a:pPr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Large paper usage</a:t>
            </a: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Low quality of service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gency FB" pitchFamily="34" charset="0"/>
              </a:rPr>
              <a:t>Sad Facts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gency FB" pitchFamily="34" charset="0"/>
              </a:rPr>
              <a:t>The Solution:-</a:t>
            </a:r>
            <a:br>
              <a:rPr lang="en-US" dirty="0" smtClean="0">
                <a:latin typeface="Agency FB" pitchFamily="34" charset="0"/>
              </a:rPr>
            </a:br>
            <a:r>
              <a:rPr lang="en-US" dirty="0" smtClean="0">
                <a:latin typeface="Agency FB" pitchFamily="34" charset="0"/>
              </a:rPr>
              <a:t>Electronic Health Records (EHR)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0"/>
            <a:ext cx="6858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sz="2400" dirty="0" smtClean="0">
                <a:latin typeface="Tahoma" pitchFamily="34" charset="0"/>
                <a:cs typeface="Tahoma" pitchFamily="34" charset="0"/>
              </a:rPr>
              <a:t>The Electronic Health Record (EHR) is a </a:t>
            </a:r>
            <a:r>
              <a:rPr lang="en-US" altLang="zh-TW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secure</a:t>
            </a:r>
            <a:r>
              <a:rPr lang="en-US" altLang="zh-TW" sz="24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zh-TW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real-time</a:t>
            </a:r>
            <a:r>
              <a:rPr lang="en-US" altLang="zh-TW" sz="24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zh-TW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point-of-care</a:t>
            </a:r>
            <a:r>
              <a:rPr lang="en-US" altLang="zh-TW" sz="24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zh-TW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patient-centric</a:t>
            </a:r>
            <a:r>
              <a:rPr lang="en-US" altLang="zh-TW" sz="2400" dirty="0" smtClean="0">
                <a:latin typeface="Tahoma" pitchFamily="34" charset="0"/>
                <a:cs typeface="Tahoma" pitchFamily="34" charset="0"/>
              </a:rPr>
              <a:t> information resource for clinicians</a:t>
            </a:r>
          </a:p>
          <a:p>
            <a:pPr>
              <a:buFont typeface="Wingdings" pitchFamily="2" charset="2"/>
              <a:buChar char="Ø"/>
            </a:pPr>
            <a:endParaRPr lang="en-US" altLang="zh-TW" sz="24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2400" dirty="0" smtClean="0">
                <a:latin typeface="Tahoma" pitchFamily="34" charset="0"/>
                <a:cs typeface="Tahoma" pitchFamily="34" charset="0"/>
              </a:rPr>
              <a:t>The EHR aids clinicians’ decision-making by providing </a:t>
            </a:r>
            <a:r>
              <a:rPr lang="en-US" altLang="zh-TW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access</a:t>
            </a:r>
            <a:r>
              <a:rPr lang="en-US" altLang="zh-TW" sz="2400" dirty="0" smtClean="0">
                <a:latin typeface="Tahoma" pitchFamily="34" charset="0"/>
                <a:cs typeface="Tahoma" pitchFamily="34" charset="0"/>
              </a:rPr>
              <a:t> to patient health record information where and when they need it and by incorporating </a:t>
            </a:r>
            <a:r>
              <a:rPr lang="en-US" altLang="zh-TW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evidence-based decision</a:t>
            </a:r>
            <a:r>
              <a:rPr lang="en-US" altLang="zh-TW" sz="2400" dirty="0" smtClean="0">
                <a:latin typeface="Tahoma" pitchFamily="34" charset="0"/>
                <a:cs typeface="Tahoma" pitchFamily="34" charset="0"/>
              </a:rPr>
              <a:t> support</a:t>
            </a:r>
            <a:r>
              <a:rPr lang="en-US" altLang="zh-TW" sz="2400" dirty="0" smtClean="0">
                <a:latin typeface="Tahoma" pitchFamily="34" charset="0"/>
                <a:cs typeface="Tahoma" pitchFamily="34" charset="0"/>
              </a:rPr>
              <a:t>.</a:t>
            </a:r>
            <a:endParaRPr lang="en-US" altLang="zh-TW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gency FB" pitchFamily="34" charset="0"/>
              </a:rPr>
              <a:t>Electronic Health Records (EHR)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Electronic Health Records (EHR)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/>
          <a:lstStyle/>
          <a:p>
            <a:pPr>
              <a:buNone/>
            </a:pPr>
            <a:r>
              <a:rPr lang="en-US" altLang="zh-TW" sz="2400" dirty="0" smtClean="0">
                <a:latin typeface="Tahoma" pitchFamily="34" charset="0"/>
                <a:cs typeface="Tahoma" pitchFamily="34" charset="0"/>
              </a:rPr>
              <a:t>Other added benefits of EHR includes</a:t>
            </a:r>
          </a:p>
          <a:p>
            <a:pPr>
              <a:buNone/>
            </a:pPr>
            <a:endParaRPr lang="en-US" altLang="zh-TW" sz="2400" dirty="0" smtClean="0">
              <a:latin typeface="Tahoma" pitchFamily="34" charset="0"/>
              <a:cs typeface="Tahoma" pitchFamily="34" charset="0"/>
            </a:endParaRPr>
          </a:p>
          <a:p>
            <a:pPr lvl="0"/>
            <a:r>
              <a:rPr lang="en-US" altLang="zh-TW" sz="2400" dirty="0" smtClean="0">
                <a:latin typeface="Tahoma" pitchFamily="34" charset="0"/>
                <a:cs typeface="Tahoma" pitchFamily="34" charset="0"/>
              </a:rPr>
              <a:t>Comprehensive and </a:t>
            </a:r>
            <a:r>
              <a:rPr lang="en-US" altLang="zh-TW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standardized</a:t>
            </a:r>
            <a:r>
              <a:rPr lang="en-US" altLang="zh-TW" sz="2400" dirty="0" smtClean="0">
                <a:latin typeface="Tahoma" pitchFamily="34" charset="0"/>
                <a:cs typeface="Tahoma" pitchFamily="34" charset="0"/>
              </a:rPr>
              <a:t> documentation </a:t>
            </a:r>
          </a:p>
          <a:p>
            <a:pPr lvl="0"/>
            <a:r>
              <a:rPr lang="en-US" altLang="zh-TW" sz="2400" dirty="0" smtClean="0">
                <a:latin typeface="Tahoma" pitchFamily="34" charset="0"/>
                <a:cs typeface="Tahoma" pitchFamily="34" charset="0"/>
              </a:rPr>
              <a:t>Increased nursing </a:t>
            </a:r>
            <a:r>
              <a:rPr lang="en-US" altLang="zh-TW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efficiency</a:t>
            </a:r>
          </a:p>
          <a:p>
            <a:pPr lvl="0"/>
            <a:r>
              <a:rPr lang="en-US" altLang="zh-TW" sz="2400" dirty="0" smtClean="0">
                <a:latin typeface="Tahoma" pitchFamily="34" charset="0"/>
                <a:cs typeface="Tahoma" pitchFamily="34" charset="0"/>
              </a:rPr>
              <a:t>Meet various </a:t>
            </a:r>
            <a:r>
              <a:rPr lang="en-US" altLang="zh-TW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accreditation</a:t>
            </a:r>
            <a:r>
              <a:rPr lang="en-US" altLang="zh-TW" sz="2400" dirty="0" smtClean="0">
                <a:latin typeface="Tahoma" pitchFamily="34" charset="0"/>
                <a:cs typeface="Tahoma" pitchFamily="34" charset="0"/>
              </a:rPr>
              <a:t> requirements</a:t>
            </a:r>
          </a:p>
          <a:p>
            <a:pPr lvl="0"/>
            <a:r>
              <a:rPr lang="en-US" altLang="zh-TW" sz="2400" dirty="0" smtClean="0">
                <a:latin typeface="Tahoma" pitchFamily="34" charset="0"/>
                <a:cs typeface="Tahoma" pitchFamily="34" charset="0"/>
              </a:rPr>
              <a:t>Reduced </a:t>
            </a:r>
            <a:r>
              <a:rPr lang="en-US" altLang="zh-TW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TPA denials</a:t>
            </a:r>
          </a:p>
          <a:p>
            <a:pPr lvl="0"/>
            <a:r>
              <a:rPr lang="en-US" altLang="zh-TW" sz="2400" dirty="0" smtClean="0">
                <a:latin typeface="Tahoma" pitchFamily="34" charset="0"/>
                <a:cs typeface="Tahoma" pitchFamily="34" charset="0"/>
              </a:rPr>
              <a:t>Better control of </a:t>
            </a:r>
            <a:r>
              <a:rPr lang="en-US" altLang="zh-TW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Management</a:t>
            </a:r>
            <a:endParaRPr lang="en-US" altLang="zh-TW" sz="240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Improved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patient’s experience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in the hospital</a:t>
            </a:r>
          </a:p>
          <a:p>
            <a:pPr lvl="0">
              <a:buNone/>
            </a:pPr>
            <a:endParaRPr lang="en-US" altLang="zh-TW" sz="24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709</TotalTime>
  <Words>1023</Words>
  <Application>Microsoft Office PowerPoint</Application>
  <PresentationFormat>On-screen Show (4:3)</PresentationFormat>
  <Paragraphs>236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 DISSERTATION PROJECT                                                     -SAHIL MAKEN                                             Roll No.PG/09/42</vt:lpstr>
      <vt:lpstr>          What is wrong with this picture?</vt:lpstr>
      <vt:lpstr>What is wrong with this picture?</vt:lpstr>
      <vt:lpstr>       Now what is wrong with these pictures?</vt:lpstr>
      <vt:lpstr> Now what is wrong with these pictures?</vt:lpstr>
      <vt:lpstr>Sad Facts</vt:lpstr>
      <vt:lpstr>The Solution:- Electronic Health Records (EHR)</vt:lpstr>
      <vt:lpstr>Electronic Health Records (EHR)</vt:lpstr>
      <vt:lpstr>Electronic Health Records (EHR)</vt:lpstr>
      <vt:lpstr>The Question ??????</vt:lpstr>
      <vt:lpstr>The Project</vt:lpstr>
      <vt:lpstr>The Project</vt:lpstr>
      <vt:lpstr>METHODOLOGY ADOPTED</vt:lpstr>
      <vt:lpstr>ASSESS</vt:lpstr>
      <vt:lpstr>ASSESS-REQUIREMENT GATHERING </vt:lpstr>
      <vt:lpstr>ASSESS-REQUIREMENT GATHERING</vt:lpstr>
      <vt:lpstr>Barriers                            Strategies</vt:lpstr>
      <vt:lpstr>ASSESS-DATA MAPPING</vt:lpstr>
      <vt:lpstr>Barriers                          Strategies</vt:lpstr>
      <vt:lpstr>DESIGN</vt:lpstr>
      <vt:lpstr>Barriers                        Strategies </vt:lpstr>
      <vt:lpstr>OPTIMIZE</vt:lpstr>
      <vt:lpstr>OPTIMIZE-CONFIGURATION</vt:lpstr>
      <vt:lpstr>Barriers                        Strategies</vt:lpstr>
      <vt:lpstr>PREPARE</vt:lpstr>
      <vt:lpstr>Barriers                       Strategies </vt:lpstr>
      <vt:lpstr>TRANSFORM</vt:lpstr>
      <vt:lpstr>Barriers                        Strategies</vt:lpstr>
      <vt:lpstr>SUSTAIN</vt:lpstr>
      <vt:lpstr>Barriers                        Strategies</vt:lpstr>
      <vt:lpstr>OVERALL BENEFITS </vt:lpstr>
      <vt:lpstr>RECOMMENDATIONS</vt:lpstr>
      <vt:lpstr>The aim is to</vt:lpstr>
      <vt:lpstr>The main aim is to convert</vt:lpstr>
      <vt:lpstr>REFERENCES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What is wrong with this picture?</dc:title>
  <dc:creator>PGDHHM</dc:creator>
  <cp:lastModifiedBy>iihmr</cp:lastModifiedBy>
  <cp:revision>42</cp:revision>
  <dcterms:created xsi:type="dcterms:W3CDTF">2010-06-07T05:45:54Z</dcterms:created>
  <dcterms:modified xsi:type="dcterms:W3CDTF">2011-01-03T06:13:13Z</dcterms:modified>
</cp:coreProperties>
</file>