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7" r:id="rId3"/>
    <p:sldId id="257" r:id="rId4"/>
    <p:sldId id="286" r:id="rId5"/>
    <p:sldId id="317" r:id="rId6"/>
    <p:sldId id="318" r:id="rId7"/>
    <p:sldId id="322" r:id="rId8"/>
    <p:sldId id="319" r:id="rId9"/>
    <p:sldId id="320" r:id="rId10"/>
    <p:sldId id="321" r:id="rId11"/>
    <p:sldId id="323" r:id="rId12"/>
    <p:sldId id="313" r:id="rId13"/>
    <p:sldId id="314" r:id="rId14"/>
    <p:sldId id="315" r:id="rId15"/>
    <p:sldId id="316" r:id="rId16"/>
    <p:sldId id="340" r:id="rId17"/>
    <p:sldId id="294" r:id="rId18"/>
    <p:sldId id="295" r:id="rId19"/>
    <p:sldId id="296" r:id="rId20"/>
    <p:sldId id="299" r:id="rId21"/>
    <p:sldId id="305" r:id="rId22"/>
    <p:sldId id="306" r:id="rId23"/>
    <p:sldId id="307" r:id="rId24"/>
    <p:sldId id="309" r:id="rId25"/>
    <p:sldId id="341" r:id="rId26"/>
    <p:sldId id="335" r:id="rId27"/>
    <p:sldId id="331" r:id="rId28"/>
    <p:sldId id="334" r:id="rId29"/>
    <p:sldId id="332" r:id="rId30"/>
    <p:sldId id="338" r:id="rId31"/>
    <p:sldId id="339" r:id="rId32"/>
    <p:sldId id="336" r:id="rId33"/>
    <p:sldId id="333" r:id="rId34"/>
    <p:sldId id="337" r:id="rId35"/>
    <p:sldId id="265" r:id="rId36"/>
    <p:sldId id="267" r:id="rId37"/>
    <p:sldId id="272" r:id="rId38"/>
    <p:sldId id="348" r:id="rId39"/>
    <p:sldId id="346" r:id="rId40"/>
    <p:sldId id="345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>
        <p:scale>
          <a:sx n="75" d="100"/>
          <a:sy n="75" d="100"/>
        </p:scale>
        <p:origin x="-141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62751-F3DF-4C92-9E84-E2EF7691A38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B1B69-C5E9-4DC1-8E28-76D55FEB17C8}">
      <dgm:prSet phldrT="[Text]"/>
      <dgm:spPr/>
      <dgm:t>
        <a:bodyPr/>
        <a:lstStyle/>
        <a:p>
          <a:r>
            <a:rPr lang="en-US" dirty="0" smtClean="0"/>
            <a:t>163 hospitals</a:t>
          </a:r>
          <a:endParaRPr lang="en-US" dirty="0"/>
        </a:p>
      </dgm:t>
    </dgm:pt>
    <dgm:pt modelId="{196D6D2D-E9F2-4406-992A-00F5D3E7C932}" type="parTrans" cxnId="{50649F71-E77A-4B23-894E-C18D755D260D}">
      <dgm:prSet/>
      <dgm:spPr/>
      <dgm:t>
        <a:bodyPr/>
        <a:lstStyle/>
        <a:p>
          <a:endParaRPr lang="en-US"/>
        </a:p>
      </dgm:t>
    </dgm:pt>
    <dgm:pt modelId="{8061C1AE-29AD-4548-AED5-C8C6FFEB9234}" type="sibTrans" cxnId="{50649F71-E77A-4B23-894E-C18D755D260D}">
      <dgm:prSet/>
      <dgm:spPr/>
      <dgm:t>
        <a:bodyPr/>
        <a:lstStyle/>
        <a:p>
          <a:endParaRPr lang="en-US"/>
        </a:p>
      </dgm:t>
    </dgm:pt>
    <dgm:pt modelId="{646B9026-5A52-46F7-9D5F-201D87A45CF2}">
      <dgm:prSet phldrT="[Text]"/>
      <dgm:spPr/>
      <dgm:t>
        <a:bodyPr/>
        <a:lstStyle/>
        <a:p>
          <a:r>
            <a:rPr lang="en-US" dirty="0" smtClean="0"/>
            <a:t>over 800 clinics </a:t>
          </a:r>
          <a:endParaRPr lang="en-US" dirty="0"/>
        </a:p>
      </dgm:t>
    </dgm:pt>
    <dgm:pt modelId="{264C2919-C34B-4D61-B2B4-AABD04A9B8AC}" type="parTrans" cxnId="{46C08237-C517-48AF-8971-C496233417FB}">
      <dgm:prSet/>
      <dgm:spPr/>
      <dgm:t>
        <a:bodyPr/>
        <a:lstStyle/>
        <a:p>
          <a:endParaRPr lang="en-US"/>
        </a:p>
      </dgm:t>
    </dgm:pt>
    <dgm:pt modelId="{4DF97416-9377-4296-8EBF-BACB8D267285}" type="sibTrans" cxnId="{46C08237-C517-48AF-8971-C496233417FB}">
      <dgm:prSet/>
      <dgm:spPr/>
      <dgm:t>
        <a:bodyPr/>
        <a:lstStyle/>
        <a:p>
          <a:endParaRPr lang="en-US"/>
        </a:p>
      </dgm:t>
    </dgm:pt>
    <dgm:pt modelId="{C7A7DEC1-6906-4E68-AC9D-0331F8843C81}">
      <dgm:prSet phldrT="[Text]"/>
      <dgm:spPr/>
      <dgm:t>
        <a:bodyPr/>
        <a:lstStyle/>
        <a:p>
          <a:r>
            <a:rPr lang="en-US" dirty="0" smtClean="0"/>
            <a:t>135 nursing homes</a:t>
          </a:r>
          <a:endParaRPr lang="en-US" dirty="0"/>
        </a:p>
      </dgm:t>
    </dgm:pt>
    <dgm:pt modelId="{F0317D1B-7828-4CC5-9372-8C5E8B42709F}" type="parTrans" cxnId="{2BBBCF26-CBCE-45EA-8261-4116BDC243B2}">
      <dgm:prSet/>
      <dgm:spPr/>
      <dgm:t>
        <a:bodyPr/>
        <a:lstStyle/>
        <a:p>
          <a:endParaRPr lang="en-US"/>
        </a:p>
      </dgm:t>
    </dgm:pt>
    <dgm:pt modelId="{92799A6D-D2A1-41AD-868D-3D5038C112E5}" type="sibTrans" cxnId="{2BBBCF26-CBCE-45EA-8261-4116BDC243B2}">
      <dgm:prSet/>
      <dgm:spPr/>
      <dgm:t>
        <a:bodyPr/>
        <a:lstStyle/>
        <a:p>
          <a:endParaRPr lang="en-US"/>
        </a:p>
      </dgm:t>
    </dgm:pt>
    <dgm:pt modelId="{79C1694E-E15F-47CF-B395-97797228582D}">
      <dgm:prSet phldrT="[Text]"/>
      <dgm:spPr/>
      <dgm:t>
        <a:bodyPr/>
        <a:lstStyle/>
        <a:p>
          <a:r>
            <a:rPr lang="en-US" dirty="0" smtClean="0"/>
            <a:t>VistA is thereby one of the most widely used EHRs in the world</a:t>
          </a:r>
          <a:endParaRPr lang="en-US" dirty="0"/>
        </a:p>
      </dgm:t>
    </dgm:pt>
    <dgm:pt modelId="{C2FD8039-BB27-4143-BEDC-ECA829E42258}" type="parTrans" cxnId="{4438D526-97A4-4F03-BDD2-2814CD05ACA5}">
      <dgm:prSet/>
      <dgm:spPr/>
      <dgm:t>
        <a:bodyPr/>
        <a:lstStyle/>
        <a:p>
          <a:endParaRPr lang="en-US"/>
        </a:p>
      </dgm:t>
    </dgm:pt>
    <dgm:pt modelId="{D9A383ED-934D-4C96-85C7-386B068084E0}" type="sibTrans" cxnId="{4438D526-97A4-4F03-BDD2-2814CD05ACA5}">
      <dgm:prSet/>
      <dgm:spPr/>
      <dgm:t>
        <a:bodyPr/>
        <a:lstStyle/>
        <a:p>
          <a:endParaRPr lang="en-US"/>
        </a:p>
      </dgm:t>
    </dgm:pt>
    <dgm:pt modelId="{A3E8A91F-A180-4462-BEDA-9B467F6C9538}" type="pres">
      <dgm:prSet presAssocID="{40062751-F3DF-4C92-9E84-E2EF7691A38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9B9F4-2F71-43D6-9D85-93AFDB61E938}" type="pres">
      <dgm:prSet presAssocID="{40062751-F3DF-4C92-9E84-E2EF7691A38F}" presName="ellipse" presStyleLbl="trBgShp" presStyleIdx="0" presStyleCnt="1"/>
      <dgm:spPr/>
    </dgm:pt>
    <dgm:pt modelId="{1F9CCACF-5096-4B82-B26E-509D60E8E706}" type="pres">
      <dgm:prSet presAssocID="{40062751-F3DF-4C92-9E84-E2EF7691A38F}" presName="arrow1" presStyleLbl="fgShp" presStyleIdx="0" presStyleCnt="1"/>
      <dgm:spPr/>
    </dgm:pt>
    <dgm:pt modelId="{C39A752A-A5F6-4A2A-972B-319E354DCFED}" type="pres">
      <dgm:prSet presAssocID="{40062751-F3DF-4C92-9E84-E2EF7691A38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5782F-21F4-4B15-918D-7739DF64BBD6}" type="pres">
      <dgm:prSet presAssocID="{646B9026-5A52-46F7-9D5F-201D87A45CF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82E7C-C3F7-437A-910F-934E78892F38}" type="pres">
      <dgm:prSet presAssocID="{C7A7DEC1-6906-4E68-AC9D-0331F8843C8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D486B-3F17-4F27-BB43-6A35923795D7}" type="pres">
      <dgm:prSet presAssocID="{79C1694E-E15F-47CF-B395-97797228582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21562-C8E8-46C4-A519-30F45316B974}" type="pres">
      <dgm:prSet presAssocID="{40062751-F3DF-4C92-9E84-E2EF7691A38F}" presName="funnel" presStyleLbl="trAlignAcc1" presStyleIdx="0" presStyleCnt="1" custLinFactNeighborX="-28" custLinFactNeighborY="59"/>
      <dgm:spPr/>
      <dgm:t>
        <a:bodyPr/>
        <a:lstStyle/>
        <a:p>
          <a:endParaRPr lang="en-US"/>
        </a:p>
      </dgm:t>
    </dgm:pt>
  </dgm:ptLst>
  <dgm:cxnLst>
    <dgm:cxn modelId="{7E8C762F-00B4-4623-AD7A-666828AA678B}" type="presOf" srcId="{79C1694E-E15F-47CF-B395-97797228582D}" destId="{C39A752A-A5F6-4A2A-972B-319E354DCFED}" srcOrd="0" destOrd="0" presId="urn:microsoft.com/office/officeart/2005/8/layout/funnel1"/>
    <dgm:cxn modelId="{4438D526-97A4-4F03-BDD2-2814CD05ACA5}" srcId="{40062751-F3DF-4C92-9E84-E2EF7691A38F}" destId="{79C1694E-E15F-47CF-B395-97797228582D}" srcOrd="3" destOrd="0" parTransId="{C2FD8039-BB27-4143-BEDC-ECA829E42258}" sibTransId="{D9A383ED-934D-4C96-85C7-386B068084E0}"/>
    <dgm:cxn modelId="{2BBBCF26-CBCE-45EA-8261-4116BDC243B2}" srcId="{40062751-F3DF-4C92-9E84-E2EF7691A38F}" destId="{C7A7DEC1-6906-4E68-AC9D-0331F8843C81}" srcOrd="2" destOrd="0" parTransId="{F0317D1B-7828-4CC5-9372-8C5E8B42709F}" sibTransId="{92799A6D-D2A1-41AD-868D-3D5038C112E5}"/>
    <dgm:cxn modelId="{DA84D308-C526-4311-9666-CC7CB114427F}" type="presOf" srcId="{40062751-F3DF-4C92-9E84-E2EF7691A38F}" destId="{A3E8A91F-A180-4462-BEDA-9B467F6C9538}" srcOrd="0" destOrd="0" presId="urn:microsoft.com/office/officeart/2005/8/layout/funnel1"/>
    <dgm:cxn modelId="{46C08237-C517-48AF-8971-C496233417FB}" srcId="{40062751-F3DF-4C92-9E84-E2EF7691A38F}" destId="{646B9026-5A52-46F7-9D5F-201D87A45CF2}" srcOrd="1" destOrd="0" parTransId="{264C2919-C34B-4D61-B2B4-AABD04A9B8AC}" sibTransId="{4DF97416-9377-4296-8EBF-BACB8D267285}"/>
    <dgm:cxn modelId="{595CB60A-4C8E-442D-AADC-195D44E7CB7B}" type="presOf" srcId="{646B9026-5A52-46F7-9D5F-201D87A45CF2}" destId="{B6482E7C-C3F7-437A-910F-934E78892F38}" srcOrd="0" destOrd="0" presId="urn:microsoft.com/office/officeart/2005/8/layout/funnel1"/>
    <dgm:cxn modelId="{50649F71-E77A-4B23-894E-C18D755D260D}" srcId="{40062751-F3DF-4C92-9E84-E2EF7691A38F}" destId="{FCCB1B69-C5E9-4DC1-8E28-76D55FEB17C8}" srcOrd="0" destOrd="0" parTransId="{196D6D2D-E9F2-4406-992A-00F5D3E7C932}" sibTransId="{8061C1AE-29AD-4548-AED5-C8C6FFEB9234}"/>
    <dgm:cxn modelId="{7DA54DAB-DC39-4BF4-A2AF-36144A5FB5C6}" type="presOf" srcId="{C7A7DEC1-6906-4E68-AC9D-0331F8843C81}" destId="{C015782F-21F4-4B15-918D-7739DF64BBD6}" srcOrd="0" destOrd="0" presId="urn:microsoft.com/office/officeart/2005/8/layout/funnel1"/>
    <dgm:cxn modelId="{424B4853-65B0-4D2B-8342-0413129B907A}" type="presOf" srcId="{FCCB1B69-C5E9-4DC1-8E28-76D55FEB17C8}" destId="{46DD486B-3F17-4F27-BB43-6A35923795D7}" srcOrd="0" destOrd="0" presId="urn:microsoft.com/office/officeart/2005/8/layout/funnel1"/>
    <dgm:cxn modelId="{32D5FBF2-B1A3-44BE-BB1B-6994FC83845A}" type="presParOf" srcId="{A3E8A91F-A180-4462-BEDA-9B467F6C9538}" destId="{7AA9B9F4-2F71-43D6-9D85-93AFDB61E938}" srcOrd="0" destOrd="0" presId="urn:microsoft.com/office/officeart/2005/8/layout/funnel1"/>
    <dgm:cxn modelId="{18E5C2F6-430A-4E03-85F9-06DC4379B8C2}" type="presParOf" srcId="{A3E8A91F-A180-4462-BEDA-9B467F6C9538}" destId="{1F9CCACF-5096-4B82-B26E-509D60E8E706}" srcOrd="1" destOrd="0" presId="urn:microsoft.com/office/officeart/2005/8/layout/funnel1"/>
    <dgm:cxn modelId="{4F4A7C67-C80F-4CE0-8A5D-97EB23BFAAD9}" type="presParOf" srcId="{A3E8A91F-A180-4462-BEDA-9B467F6C9538}" destId="{C39A752A-A5F6-4A2A-972B-319E354DCFED}" srcOrd="2" destOrd="0" presId="urn:microsoft.com/office/officeart/2005/8/layout/funnel1"/>
    <dgm:cxn modelId="{269A8935-B8C5-4C6D-9E85-70CAB7D10DD0}" type="presParOf" srcId="{A3E8A91F-A180-4462-BEDA-9B467F6C9538}" destId="{C015782F-21F4-4B15-918D-7739DF64BBD6}" srcOrd="3" destOrd="0" presId="urn:microsoft.com/office/officeart/2005/8/layout/funnel1"/>
    <dgm:cxn modelId="{1EEA5C9A-756F-4DFB-9116-2884D0FF5C6F}" type="presParOf" srcId="{A3E8A91F-A180-4462-BEDA-9B467F6C9538}" destId="{B6482E7C-C3F7-437A-910F-934E78892F38}" srcOrd="4" destOrd="0" presId="urn:microsoft.com/office/officeart/2005/8/layout/funnel1"/>
    <dgm:cxn modelId="{39942907-B77D-4016-A3AD-3FA4664C19F5}" type="presParOf" srcId="{A3E8A91F-A180-4462-BEDA-9B467F6C9538}" destId="{46DD486B-3F17-4F27-BB43-6A35923795D7}" srcOrd="5" destOrd="0" presId="urn:microsoft.com/office/officeart/2005/8/layout/funnel1"/>
    <dgm:cxn modelId="{689A8884-8B87-48A0-B7E5-5485DB429BB4}" type="presParOf" srcId="{A3E8A91F-A180-4462-BEDA-9B467F6C9538}" destId="{F3821562-C8E8-46C4-A519-30F45316B974}" srcOrd="6" destOrd="0" presId="urn:microsoft.com/office/officeart/2005/8/layout/funnel1"/>
  </dgm:cxnLst>
  <dgm:bg>
    <a:solidFill>
      <a:schemeClr val="tx2">
        <a:lumMod val="75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D289E-EF5E-4500-88CF-A6C6BB004CB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11D781-0A49-4F71-B919-A18ACD50C988}">
      <dgm:prSet phldrT="[Text]"/>
      <dgm:spPr/>
      <dgm:t>
        <a:bodyPr/>
        <a:lstStyle/>
        <a:p>
          <a:r>
            <a:rPr lang="en-US" dirty="0" smtClean="0"/>
            <a:t>Computerized  Patient  Record  System  module</a:t>
          </a:r>
          <a:endParaRPr lang="en-US" dirty="0"/>
        </a:p>
      </dgm:t>
    </dgm:pt>
    <dgm:pt modelId="{D393D0B4-627A-4574-B6AA-47050427C291}" type="parTrans" cxnId="{0B6A3877-A3D1-44B7-80BD-0C8EB8A72A69}">
      <dgm:prSet/>
      <dgm:spPr/>
      <dgm:t>
        <a:bodyPr/>
        <a:lstStyle/>
        <a:p>
          <a:endParaRPr lang="en-US"/>
        </a:p>
      </dgm:t>
    </dgm:pt>
    <dgm:pt modelId="{299FD0B2-C37D-47E0-BB25-CDA04C3F30D8}" type="sibTrans" cxnId="{0B6A3877-A3D1-44B7-80BD-0C8EB8A72A69}">
      <dgm:prSet/>
      <dgm:spPr/>
      <dgm:t>
        <a:bodyPr/>
        <a:lstStyle/>
        <a:p>
          <a:endParaRPr lang="en-US"/>
        </a:p>
      </dgm:t>
    </dgm:pt>
    <dgm:pt modelId="{278D4142-E05A-4200-94AB-E04A89471E73}">
      <dgm:prSet phldrT="[Text]"/>
      <dgm:spPr/>
      <dgm:t>
        <a:bodyPr/>
        <a:lstStyle/>
        <a:p>
          <a:r>
            <a:rPr lang="en-US" dirty="0" smtClean="0"/>
            <a:t>Radiology  module</a:t>
          </a:r>
          <a:endParaRPr lang="en-US" dirty="0"/>
        </a:p>
      </dgm:t>
    </dgm:pt>
    <dgm:pt modelId="{6A5712C0-4834-4388-B332-BCCE15989D50}" type="parTrans" cxnId="{0540D1F9-5E0B-4AD9-AB57-938C4E731D07}">
      <dgm:prSet/>
      <dgm:spPr/>
      <dgm:t>
        <a:bodyPr/>
        <a:lstStyle/>
        <a:p>
          <a:endParaRPr lang="en-US"/>
        </a:p>
      </dgm:t>
    </dgm:pt>
    <dgm:pt modelId="{6526F4F9-6608-46FA-891F-8B5D21E80136}" type="sibTrans" cxnId="{0540D1F9-5E0B-4AD9-AB57-938C4E731D07}">
      <dgm:prSet/>
      <dgm:spPr/>
      <dgm:t>
        <a:bodyPr/>
        <a:lstStyle/>
        <a:p>
          <a:endParaRPr lang="en-US"/>
        </a:p>
      </dgm:t>
    </dgm:pt>
    <dgm:pt modelId="{C088E004-4E6A-4B9C-AEDD-321AA383370F}">
      <dgm:prSet phldrT="[Text]"/>
      <dgm:spPr/>
      <dgm:t>
        <a:bodyPr/>
        <a:lstStyle/>
        <a:p>
          <a:r>
            <a:rPr lang="en-US" dirty="0" smtClean="0"/>
            <a:t>Pharmacy  module</a:t>
          </a:r>
          <a:endParaRPr lang="en-US" dirty="0"/>
        </a:p>
      </dgm:t>
    </dgm:pt>
    <dgm:pt modelId="{A132B965-C0C6-4041-A29B-477AAC3B6D49}" type="parTrans" cxnId="{B93A0193-2CEC-4006-9811-4CD0902D0EC7}">
      <dgm:prSet/>
      <dgm:spPr/>
      <dgm:t>
        <a:bodyPr/>
        <a:lstStyle/>
        <a:p>
          <a:endParaRPr lang="en-US"/>
        </a:p>
      </dgm:t>
    </dgm:pt>
    <dgm:pt modelId="{50B677DD-98F4-4E79-BFDE-35A2D2243EEF}" type="sibTrans" cxnId="{B93A0193-2CEC-4006-9811-4CD0902D0EC7}">
      <dgm:prSet/>
      <dgm:spPr/>
      <dgm:t>
        <a:bodyPr/>
        <a:lstStyle/>
        <a:p>
          <a:endParaRPr lang="en-US"/>
        </a:p>
      </dgm:t>
    </dgm:pt>
    <dgm:pt modelId="{522F3004-8917-4331-853E-9AFA0213F45D}">
      <dgm:prSet/>
      <dgm:spPr/>
      <dgm:t>
        <a:bodyPr/>
        <a:lstStyle/>
        <a:p>
          <a:r>
            <a:rPr lang="en-US" dirty="0" smtClean="0"/>
            <a:t>Laboratory  module</a:t>
          </a:r>
          <a:endParaRPr lang="en-US" dirty="0"/>
        </a:p>
      </dgm:t>
    </dgm:pt>
    <dgm:pt modelId="{D1AB844A-EE8C-4D2D-A680-18844825E64E}" type="parTrans" cxnId="{1F27DCCE-5F25-499D-8185-A0E09CAE3104}">
      <dgm:prSet/>
      <dgm:spPr/>
      <dgm:t>
        <a:bodyPr/>
        <a:lstStyle/>
        <a:p>
          <a:endParaRPr lang="en-US"/>
        </a:p>
      </dgm:t>
    </dgm:pt>
    <dgm:pt modelId="{068717D4-C564-4F0F-87AC-C22C48252675}" type="sibTrans" cxnId="{1F27DCCE-5F25-499D-8185-A0E09CAE3104}">
      <dgm:prSet/>
      <dgm:spPr/>
      <dgm:t>
        <a:bodyPr/>
        <a:lstStyle/>
        <a:p>
          <a:endParaRPr lang="en-US"/>
        </a:p>
      </dgm:t>
    </dgm:pt>
    <dgm:pt modelId="{8B6ECDC7-4300-44FE-AE32-6DC0068D6FCA}">
      <dgm:prSet/>
      <dgm:spPr/>
      <dgm:t>
        <a:bodyPr/>
        <a:lstStyle/>
        <a:p>
          <a:r>
            <a:rPr lang="en-US" dirty="0" smtClean="0"/>
            <a:t>Surgery  module</a:t>
          </a:r>
        </a:p>
      </dgm:t>
    </dgm:pt>
    <dgm:pt modelId="{D8658448-77EC-49C4-8D89-A902D1334D10}" type="parTrans" cxnId="{B322FD77-B8F6-4ADA-9101-9D718E0A8E56}">
      <dgm:prSet/>
      <dgm:spPr/>
      <dgm:t>
        <a:bodyPr/>
        <a:lstStyle/>
        <a:p>
          <a:endParaRPr lang="en-US"/>
        </a:p>
      </dgm:t>
    </dgm:pt>
    <dgm:pt modelId="{DD74358A-1899-4612-93AC-C9A4DF2FADF6}" type="sibTrans" cxnId="{B322FD77-B8F6-4ADA-9101-9D718E0A8E56}">
      <dgm:prSet/>
      <dgm:spPr/>
      <dgm:t>
        <a:bodyPr/>
        <a:lstStyle/>
        <a:p>
          <a:endParaRPr lang="en-US"/>
        </a:p>
      </dgm:t>
    </dgm:pt>
    <dgm:pt modelId="{36285F19-FDA7-454C-B6CC-EE57EE4FF616}" type="pres">
      <dgm:prSet presAssocID="{855D289E-EF5E-4500-88CF-A6C6BB004C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A4104-9151-4A3C-9A10-5546E6AD1652}" type="pres">
      <dgm:prSet presAssocID="{E811D781-0A49-4F71-B919-A18ACD50C9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6FA5-0DD7-4BD0-951B-24215E439BE9}" type="pres">
      <dgm:prSet presAssocID="{E811D781-0A49-4F71-B919-A18ACD50C988}" presName="spNode" presStyleCnt="0"/>
      <dgm:spPr/>
    </dgm:pt>
    <dgm:pt modelId="{994EBE75-F3E8-4033-81CA-F101DC328EE4}" type="pres">
      <dgm:prSet presAssocID="{299FD0B2-C37D-47E0-BB25-CDA04C3F30D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96A90B3-3345-431F-AB43-6F9E15A5FC31}" type="pres">
      <dgm:prSet presAssocID="{278D4142-E05A-4200-94AB-E04A89471E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97084-E542-401A-8EC6-A23371DBD4CB}" type="pres">
      <dgm:prSet presAssocID="{278D4142-E05A-4200-94AB-E04A89471E73}" presName="spNode" presStyleCnt="0"/>
      <dgm:spPr/>
    </dgm:pt>
    <dgm:pt modelId="{5AE81656-45C1-4A8D-A294-FE2957382E27}" type="pres">
      <dgm:prSet presAssocID="{6526F4F9-6608-46FA-891F-8B5D21E801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C754D8F-6B78-4D8E-8475-3F5ADB92D168}" type="pres">
      <dgm:prSet presAssocID="{C088E004-4E6A-4B9C-AEDD-321AA38337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55C9A-5A19-4360-9EA9-1934E6C4A96B}" type="pres">
      <dgm:prSet presAssocID="{C088E004-4E6A-4B9C-AEDD-321AA383370F}" presName="spNode" presStyleCnt="0"/>
      <dgm:spPr/>
    </dgm:pt>
    <dgm:pt modelId="{89FE46A9-0510-42EF-995D-8C33C6593115}" type="pres">
      <dgm:prSet presAssocID="{50B677DD-98F4-4E79-BFDE-35A2D2243EE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4D5B8A7-E63E-4DAE-9F46-CC5886FCBA08}" type="pres">
      <dgm:prSet presAssocID="{8B6ECDC7-4300-44FE-AE32-6DC0068D6F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7E66B-66AB-4776-90EB-F34128E7DC42}" type="pres">
      <dgm:prSet presAssocID="{8B6ECDC7-4300-44FE-AE32-6DC0068D6FCA}" presName="spNode" presStyleCnt="0"/>
      <dgm:spPr/>
    </dgm:pt>
    <dgm:pt modelId="{61271700-91EE-4805-A007-9E08F860E17D}" type="pres">
      <dgm:prSet presAssocID="{DD74358A-1899-4612-93AC-C9A4DF2FADF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DF9D090-5261-41CC-966F-7A705DD38445}" type="pres">
      <dgm:prSet presAssocID="{522F3004-8917-4331-853E-9AFA0213F45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3D73F-E34F-47D7-9DD6-76EB1842DE23}" type="pres">
      <dgm:prSet presAssocID="{522F3004-8917-4331-853E-9AFA0213F45D}" presName="spNode" presStyleCnt="0"/>
      <dgm:spPr/>
    </dgm:pt>
    <dgm:pt modelId="{5BBDAF47-5D40-47DA-82E7-DD33BA51F864}" type="pres">
      <dgm:prSet presAssocID="{068717D4-C564-4F0F-87AC-C22C4825267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540D1F9-5E0B-4AD9-AB57-938C4E731D07}" srcId="{855D289E-EF5E-4500-88CF-A6C6BB004CBE}" destId="{278D4142-E05A-4200-94AB-E04A89471E73}" srcOrd="1" destOrd="0" parTransId="{6A5712C0-4834-4388-B332-BCCE15989D50}" sibTransId="{6526F4F9-6608-46FA-891F-8B5D21E80136}"/>
    <dgm:cxn modelId="{3D874EFA-D5C9-462F-82F2-0D06E2D16275}" type="presOf" srcId="{E811D781-0A49-4F71-B919-A18ACD50C988}" destId="{AC6A4104-9151-4A3C-9A10-5546E6AD1652}" srcOrd="0" destOrd="0" presId="urn:microsoft.com/office/officeart/2005/8/layout/cycle6"/>
    <dgm:cxn modelId="{26911309-7610-432E-A00D-C5359ABECE64}" type="presOf" srcId="{C088E004-4E6A-4B9C-AEDD-321AA383370F}" destId="{8C754D8F-6B78-4D8E-8475-3F5ADB92D168}" srcOrd="0" destOrd="0" presId="urn:microsoft.com/office/officeart/2005/8/layout/cycle6"/>
    <dgm:cxn modelId="{2007C800-6CD3-4D92-9B24-B9AEC5A1AC86}" type="presOf" srcId="{855D289E-EF5E-4500-88CF-A6C6BB004CBE}" destId="{36285F19-FDA7-454C-B6CC-EE57EE4FF616}" srcOrd="0" destOrd="0" presId="urn:microsoft.com/office/officeart/2005/8/layout/cycle6"/>
    <dgm:cxn modelId="{0B6A3877-A3D1-44B7-80BD-0C8EB8A72A69}" srcId="{855D289E-EF5E-4500-88CF-A6C6BB004CBE}" destId="{E811D781-0A49-4F71-B919-A18ACD50C988}" srcOrd="0" destOrd="0" parTransId="{D393D0B4-627A-4574-B6AA-47050427C291}" sibTransId="{299FD0B2-C37D-47E0-BB25-CDA04C3F30D8}"/>
    <dgm:cxn modelId="{0F46E38D-1785-4FA9-BEA7-D99EDE1946E8}" type="presOf" srcId="{6526F4F9-6608-46FA-891F-8B5D21E80136}" destId="{5AE81656-45C1-4A8D-A294-FE2957382E27}" srcOrd="0" destOrd="0" presId="urn:microsoft.com/office/officeart/2005/8/layout/cycle6"/>
    <dgm:cxn modelId="{B322FD77-B8F6-4ADA-9101-9D718E0A8E56}" srcId="{855D289E-EF5E-4500-88CF-A6C6BB004CBE}" destId="{8B6ECDC7-4300-44FE-AE32-6DC0068D6FCA}" srcOrd="3" destOrd="0" parTransId="{D8658448-77EC-49C4-8D89-A902D1334D10}" sibTransId="{DD74358A-1899-4612-93AC-C9A4DF2FADF6}"/>
    <dgm:cxn modelId="{13773E19-6733-463F-9F08-9F12A85D00F1}" type="presOf" srcId="{299FD0B2-C37D-47E0-BB25-CDA04C3F30D8}" destId="{994EBE75-F3E8-4033-81CA-F101DC328EE4}" srcOrd="0" destOrd="0" presId="urn:microsoft.com/office/officeart/2005/8/layout/cycle6"/>
    <dgm:cxn modelId="{FC048A46-7497-4CC0-914A-B109CACAB480}" type="presOf" srcId="{50B677DD-98F4-4E79-BFDE-35A2D2243EEF}" destId="{89FE46A9-0510-42EF-995D-8C33C6593115}" srcOrd="0" destOrd="0" presId="urn:microsoft.com/office/officeart/2005/8/layout/cycle6"/>
    <dgm:cxn modelId="{B93A0193-2CEC-4006-9811-4CD0902D0EC7}" srcId="{855D289E-EF5E-4500-88CF-A6C6BB004CBE}" destId="{C088E004-4E6A-4B9C-AEDD-321AA383370F}" srcOrd="2" destOrd="0" parTransId="{A132B965-C0C6-4041-A29B-477AAC3B6D49}" sibTransId="{50B677DD-98F4-4E79-BFDE-35A2D2243EEF}"/>
    <dgm:cxn modelId="{C623C29D-6FFC-48BE-945D-3696FE2DB2F9}" type="presOf" srcId="{068717D4-C564-4F0F-87AC-C22C48252675}" destId="{5BBDAF47-5D40-47DA-82E7-DD33BA51F864}" srcOrd="0" destOrd="0" presId="urn:microsoft.com/office/officeart/2005/8/layout/cycle6"/>
    <dgm:cxn modelId="{52B8515C-326A-4571-83C6-DE72F6FA091E}" type="presOf" srcId="{8B6ECDC7-4300-44FE-AE32-6DC0068D6FCA}" destId="{44D5B8A7-E63E-4DAE-9F46-CC5886FCBA08}" srcOrd="0" destOrd="0" presId="urn:microsoft.com/office/officeart/2005/8/layout/cycle6"/>
    <dgm:cxn modelId="{D769898E-C42C-4A22-AED2-9007B786C4A6}" type="presOf" srcId="{DD74358A-1899-4612-93AC-C9A4DF2FADF6}" destId="{61271700-91EE-4805-A007-9E08F860E17D}" srcOrd="0" destOrd="0" presId="urn:microsoft.com/office/officeart/2005/8/layout/cycle6"/>
    <dgm:cxn modelId="{BA1913EA-0330-4031-9FF8-D6C16634F40F}" type="presOf" srcId="{522F3004-8917-4331-853E-9AFA0213F45D}" destId="{ADF9D090-5261-41CC-966F-7A705DD38445}" srcOrd="0" destOrd="0" presId="urn:microsoft.com/office/officeart/2005/8/layout/cycle6"/>
    <dgm:cxn modelId="{1F27DCCE-5F25-499D-8185-A0E09CAE3104}" srcId="{855D289E-EF5E-4500-88CF-A6C6BB004CBE}" destId="{522F3004-8917-4331-853E-9AFA0213F45D}" srcOrd="4" destOrd="0" parTransId="{D1AB844A-EE8C-4D2D-A680-18844825E64E}" sibTransId="{068717D4-C564-4F0F-87AC-C22C48252675}"/>
    <dgm:cxn modelId="{1048E7EB-ADE1-47C8-B257-8E8396FDEA53}" type="presOf" srcId="{278D4142-E05A-4200-94AB-E04A89471E73}" destId="{696A90B3-3345-431F-AB43-6F9E15A5FC31}" srcOrd="0" destOrd="0" presId="urn:microsoft.com/office/officeart/2005/8/layout/cycle6"/>
    <dgm:cxn modelId="{97748077-223E-45F1-B56C-C7CA983A6A76}" type="presParOf" srcId="{36285F19-FDA7-454C-B6CC-EE57EE4FF616}" destId="{AC6A4104-9151-4A3C-9A10-5546E6AD1652}" srcOrd="0" destOrd="0" presId="urn:microsoft.com/office/officeart/2005/8/layout/cycle6"/>
    <dgm:cxn modelId="{91FD2183-248A-4B94-A088-AF0452CB5FEA}" type="presParOf" srcId="{36285F19-FDA7-454C-B6CC-EE57EE4FF616}" destId="{B27E6FA5-0DD7-4BD0-951B-24215E439BE9}" srcOrd="1" destOrd="0" presId="urn:microsoft.com/office/officeart/2005/8/layout/cycle6"/>
    <dgm:cxn modelId="{A48EDDCB-20AB-423B-9BF3-6348CBC1AB7C}" type="presParOf" srcId="{36285F19-FDA7-454C-B6CC-EE57EE4FF616}" destId="{994EBE75-F3E8-4033-81CA-F101DC328EE4}" srcOrd="2" destOrd="0" presId="urn:microsoft.com/office/officeart/2005/8/layout/cycle6"/>
    <dgm:cxn modelId="{341D1EA6-59F1-468E-8BD8-65764098D630}" type="presParOf" srcId="{36285F19-FDA7-454C-B6CC-EE57EE4FF616}" destId="{696A90B3-3345-431F-AB43-6F9E15A5FC31}" srcOrd="3" destOrd="0" presId="urn:microsoft.com/office/officeart/2005/8/layout/cycle6"/>
    <dgm:cxn modelId="{A1CE9CD0-0335-43F3-B7C4-3E2DC6AFC94C}" type="presParOf" srcId="{36285F19-FDA7-454C-B6CC-EE57EE4FF616}" destId="{18997084-E542-401A-8EC6-A23371DBD4CB}" srcOrd="4" destOrd="0" presId="urn:microsoft.com/office/officeart/2005/8/layout/cycle6"/>
    <dgm:cxn modelId="{1D338186-F37D-4ADB-840C-89CB4C69C2B2}" type="presParOf" srcId="{36285F19-FDA7-454C-B6CC-EE57EE4FF616}" destId="{5AE81656-45C1-4A8D-A294-FE2957382E27}" srcOrd="5" destOrd="0" presId="urn:microsoft.com/office/officeart/2005/8/layout/cycle6"/>
    <dgm:cxn modelId="{91E46F23-E057-4F5B-974A-06A21218D984}" type="presParOf" srcId="{36285F19-FDA7-454C-B6CC-EE57EE4FF616}" destId="{8C754D8F-6B78-4D8E-8475-3F5ADB92D168}" srcOrd="6" destOrd="0" presId="urn:microsoft.com/office/officeart/2005/8/layout/cycle6"/>
    <dgm:cxn modelId="{8307AAC1-AFE9-404E-BCC8-6F3FE887F07F}" type="presParOf" srcId="{36285F19-FDA7-454C-B6CC-EE57EE4FF616}" destId="{4E955C9A-5A19-4360-9EA9-1934E6C4A96B}" srcOrd="7" destOrd="0" presId="urn:microsoft.com/office/officeart/2005/8/layout/cycle6"/>
    <dgm:cxn modelId="{8B98BB9F-9769-4BF9-BB8B-F53A221A632E}" type="presParOf" srcId="{36285F19-FDA7-454C-B6CC-EE57EE4FF616}" destId="{89FE46A9-0510-42EF-995D-8C33C6593115}" srcOrd="8" destOrd="0" presId="urn:microsoft.com/office/officeart/2005/8/layout/cycle6"/>
    <dgm:cxn modelId="{83885068-04AB-459D-81C6-9A4C99DE2ACA}" type="presParOf" srcId="{36285F19-FDA7-454C-B6CC-EE57EE4FF616}" destId="{44D5B8A7-E63E-4DAE-9F46-CC5886FCBA08}" srcOrd="9" destOrd="0" presId="urn:microsoft.com/office/officeart/2005/8/layout/cycle6"/>
    <dgm:cxn modelId="{4BB91BF1-F663-4496-A698-2B176F65A34F}" type="presParOf" srcId="{36285F19-FDA7-454C-B6CC-EE57EE4FF616}" destId="{25C7E66B-66AB-4776-90EB-F34128E7DC42}" srcOrd="10" destOrd="0" presId="urn:microsoft.com/office/officeart/2005/8/layout/cycle6"/>
    <dgm:cxn modelId="{F5E9ED0F-4773-435C-8AAD-D7527FE6A154}" type="presParOf" srcId="{36285F19-FDA7-454C-B6CC-EE57EE4FF616}" destId="{61271700-91EE-4805-A007-9E08F860E17D}" srcOrd="11" destOrd="0" presId="urn:microsoft.com/office/officeart/2005/8/layout/cycle6"/>
    <dgm:cxn modelId="{AB07CC2A-C490-4389-82B6-15AF625A4EFB}" type="presParOf" srcId="{36285F19-FDA7-454C-B6CC-EE57EE4FF616}" destId="{ADF9D090-5261-41CC-966F-7A705DD38445}" srcOrd="12" destOrd="0" presId="urn:microsoft.com/office/officeart/2005/8/layout/cycle6"/>
    <dgm:cxn modelId="{06568438-3112-478C-B849-BDA612DEFAC4}" type="presParOf" srcId="{36285F19-FDA7-454C-B6CC-EE57EE4FF616}" destId="{2CF3D73F-E34F-47D7-9DD6-76EB1842DE23}" srcOrd="13" destOrd="0" presId="urn:microsoft.com/office/officeart/2005/8/layout/cycle6"/>
    <dgm:cxn modelId="{66FDFB05-079B-4A74-AB9D-8ED716376298}" type="presParOf" srcId="{36285F19-FDA7-454C-B6CC-EE57EE4FF616}" destId="{5BBDAF47-5D40-47DA-82E7-DD33BA51F864}" srcOrd="14" destOrd="0" presId="urn:microsoft.com/office/officeart/2005/8/layout/cycle6"/>
  </dgm:cxnLst>
  <dgm:bg>
    <a:solidFill>
      <a:schemeClr val="tx2">
        <a:lumMod val="75000"/>
      </a:schemeClr>
    </a:solidFill>
  </dgm:bg>
  <dgm:whole>
    <a:ln>
      <a:solidFill>
        <a:schemeClr val="tx2">
          <a:lumMod val="75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89D544-C53E-4932-8FAE-A4421E68EE94}" type="datetimeFigureOut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685969-E171-4332-88B0-0578A7AD61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194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"Comparative analysis of feature's of Physician's Module in existing Hospital Information System with VistA CPRS module".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5867400"/>
            <a:ext cx="5715000" cy="762000"/>
          </a:xfrm>
        </p:spPr>
        <p:txBody>
          <a:bodyPr/>
          <a:lstStyle/>
          <a:p>
            <a:r>
              <a:rPr lang="en-US" smtClean="0"/>
              <a:t>Presented                                   </a:t>
            </a:r>
            <a:r>
              <a:rPr lang="en-US" smtClean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err="1" smtClean="0">
                <a:solidFill>
                  <a:schemeClr val="bg1"/>
                </a:solidFill>
              </a:rPr>
              <a:t>Dr.Tanika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Kaistha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458200" cy="434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Comparative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analysis of feature's of Physician's Module in existing Hospital Information System with VistA CPRS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module.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Need and Benefits</a:t>
            </a:r>
          </a:p>
          <a:p>
            <a:r>
              <a:rPr lang="en-US" dirty="0" smtClean="0"/>
              <a:t>Methods of Data Collection</a:t>
            </a:r>
          </a:p>
          <a:p>
            <a:r>
              <a:rPr lang="en-US" dirty="0" smtClean="0"/>
              <a:t>Review of existing Physician module in HIS</a:t>
            </a:r>
          </a:p>
          <a:p>
            <a:r>
              <a:rPr lang="en-US" dirty="0" smtClean="0"/>
              <a:t>Review of VistA CPRS Module</a:t>
            </a:r>
          </a:p>
          <a:p>
            <a:r>
              <a:rPr lang="en-US" dirty="0" smtClean="0"/>
              <a:t>Conclusion and recommendations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Objective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Comparative analysis of a home grown HIS physician module with the  CPRS module in VistA in a Hospital ABC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Specific Objectives 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study the existing Physician Module of HIS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study   the VistA    CPRS Module in   detail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recommend in the end what an Ideal Physician module should have.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and benefits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Standardization – processes &amp; workflows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 – Remote dissemination of information 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Coordination – care providers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– Real time flow of information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Decision support – clinical knowledgebase, Clinical pathways &amp; protocols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Retrospective analysis – trends, audits, outcomes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DATA COLLECTION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/>
              <a:t>Primary data collection:</a:t>
            </a:r>
          </a:p>
          <a:p>
            <a:pPr lvl="0">
              <a:buFont typeface="Wingdings" pitchFamily="2" charset="2"/>
              <a:buChar char="Ø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Discussions with the physician's of the hospital who are the  users of the existing Physician module.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Discussion with the administration and top management of the client hospital.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Observation and review of the features of HIS (Hospital information System) Physician module and VistA CPRS Module.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Direct Observation of the work processes using existing HIS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r>
              <a:rPr lang="en-US" sz="1100" dirty="0" smtClean="0"/>
              <a:t>13/2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Secondary data collection: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Review of HIS Physician Manual.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Review of current workflow of OPD and IPD department.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VistA CPRS user Manual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733800"/>
          </a:xfrm>
        </p:spPr>
        <p:txBody>
          <a:bodyPr/>
          <a:lstStyle/>
          <a:p>
            <a:r>
              <a:rPr lang="en-US" dirty="0" smtClean="0"/>
              <a:t>         HIS Physician Module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Login Screen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800600"/>
            <a:ext cx="3657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815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login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764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267200" y="5181600"/>
            <a:ext cx="16002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Selection Screen </a:t>
            </a:r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" y="1690687"/>
            <a:ext cx="89916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Client Hospital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EHR &amp; VistA</a:t>
            </a:r>
          </a:p>
          <a:p>
            <a:r>
              <a:rPr lang="en-US" dirty="0" smtClean="0"/>
              <a:t>Dissertation overview</a:t>
            </a:r>
          </a:p>
          <a:p>
            <a:r>
              <a:rPr lang="en-US" dirty="0" smtClean="0"/>
              <a:t>Review of Physician module of HIS</a:t>
            </a:r>
          </a:p>
          <a:p>
            <a:r>
              <a:rPr lang="en-US" dirty="0" smtClean="0"/>
              <a:t>Review of </a:t>
            </a:r>
            <a:r>
              <a:rPr lang="en-US" smtClean="0"/>
              <a:t>Vista CPRS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Allergy Screen in Physician Module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6477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236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 Screen in Physician Module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ICD-10 Classification of Diseases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 Screen in Physician Module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Screen in Physician Module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590800"/>
          </a:xfrm>
        </p:spPr>
        <p:txBody>
          <a:bodyPr/>
          <a:lstStyle/>
          <a:p>
            <a:r>
              <a:rPr lang="en-US" dirty="0" smtClean="0"/>
              <a:t>                 VistA CPRS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Login Screen in CPRS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Selection Screen In CPRS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CPRS Coversheet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381000" y="3352800"/>
            <a:ext cx="533400" cy="838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124200" y="3581400"/>
            <a:ext cx="533400" cy="8382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886200" y="2438400"/>
            <a:ext cx="5334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19800" y="2590800"/>
            <a:ext cx="533400" cy="304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219200" y="1676400"/>
            <a:ext cx="4572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86200" y="4038600"/>
            <a:ext cx="4572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10400" y="4038600"/>
            <a:ext cx="4572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66800" y="4114800"/>
            <a:ext cx="4572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686800" y="1219200"/>
            <a:ext cx="457200" cy="609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 Screen in CPRS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Dell Perot Systems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information technology services provider based in Plano, Texas, USA. Peter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Altabef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served as president and chief executive officer since 2004. On September 21, 2009, Perot Systems agreed to be acquired by Dell for $3.9 billion.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 Screen in CPRS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 Screen in CPRS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Template in CPRS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Screen in CPRS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Screen in CPRS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Consult &amp; Procedure Screen in CPRS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Encounter Form Screen in CPRS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Signature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VistA  CPRS contains l</a:t>
            </a:r>
            <a:r>
              <a:rPr lang="en-US" sz="2000" dirty="0" smtClean="0"/>
              <a:t>ifetime patient record that includes all information from all specialties  and requires full interoperability.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Health Information and Data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Management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Order Management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Decision Support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Patient Support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Administrative Processes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Reporting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Electronic Communication and Connectivity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 ideal Physician module should have all the features of VistA CPRS along with some additional features which are mentioned below:</a:t>
            </a:r>
          </a:p>
          <a:p>
            <a:pPr algn="just">
              <a:lnSpc>
                <a:spcPct val="130000"/>
              </a:lnSpc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Imaging and drawing tool.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More of good GUI.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Technologically more advanced as people find difficult to work on roll and scroll screen.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Mathematical tool option should be made available for calculations.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Option to customize date pattern according to user needs.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User manuals should be easy to understand and interpret</a:t>
            </a:r>
          </a:p>
          <a:p>
            <a:pPr algn="just">
              <a:lnSpc>
                <a:spcPct val="13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Clinical templates should be more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advanced and should be able to form sentences.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Client Hospital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419600" cy="5029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With over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800 Beds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8 hospitals in Delhi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over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1500 physicians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3000 support staff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Healthcare ABC is one of leading chain of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hospitals in India.</a:t>
            </a:r>
          </a:p>
          <a:p>
            <a:pPr algn="just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Reasons for implementing EHR  </a:t>
            </a:r>
          </a:p>
          <a:p>
            <a:pPr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1. Internal drivers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Organizational drive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Operational challenges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Quality initiatives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 External drivers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Market competition   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Customer expectations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Regulatory requirements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14912" y="2642394"/>
            <a:ext cx="3305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URL:http://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www.wikipedia.org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/wiki/Vista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URL:http://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www.dellperotsystems.com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dellorganisaton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profile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http://www4.va.gov/vdl/, VistA-EHR, 2009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http://www.providersedge.com/ehr_articles.htm</a:t>
            </a:r>
          </a:p>
          <a:p>
            <a:pPr lvl="0"/>
            <a:r>
              <a:rPr lang="en-US" sz="2400" dirty="0" smtClean="0"/>
              <a:t>Jerome Carter. (Paperback - Mar. 15,2008)  Electronic Health Records, (2nd Edition), London, DP Publications Ltd. </a:t>
            </a:r>
          </a:p>
          <a:p>
            <a:pPr lvl="0"/>
            <a:r>
              <a:rPr lang="en-US" sz="2400" dirty="0" smtClean="0"/>
              <a:t>  Carter Jerome (Mar 15, 2008) "Electronic Health Records, Second Edition“ ACP Press, American college of Physicians, Philadelphia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THANK YOU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71700"/>
            <a:ext cx="6172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Hospital Information System (HIS) can be defined as a computerized system that is designed to meet all the information needs within a hospital.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861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5000" y="6248400"/>
            <a:ext cx="23622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Health Record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systematic collection of electronic health information about individual patients capable of  being shared across different healthcare settings by being embedded in network-connected enterprise wide information systems.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Advantages of EHR implementation  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Comprehensive and standardized documentation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Reduced medication errors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Increased nursing efficiency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Promote evidence based medicine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Reduced TPA denial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Better control of Management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Meet various accreditation requirements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8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Veterans Health Information Systems and Technology Architecture (VistA) is an enterprise-wide information system built around an electronic health record VistA, is an integrated system of software applications that directly supports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patient care</a:t>
            </a:r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648200" y="1600200"/>
          <a:ext cx="40386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 Modules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788</TotalTime>
  <Words>772</Words>
  <Application>Microsoft Office PowerPoint</Application>
  <PresentationFormat>On-screen Show (4:3)</PresentationFormat>
  <Paragraphs>144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Module</vt:lpstr>
      <vt:lpstr>"Comparative analysis of feature's of Physician's Module in existing Hospital Information System with VistA CPRS module".</vt:lpstr>
      <vt:lpstr>Contents</vt:lpstr>
      <vt:lpstr>DELL SERVICES</vt:lpstr>
      <vt:lpstr>Client Hospital Background</vt:lpstr>
      <vt:lpstr>Hospital Information System</vt:lpstr>
      <vt:lpstr>Electronic Health Record</vt:lpstr>
      <vt:lpstr>Advantages of EHR implementation    </vt:lpstr>
      <vt:lpstr>VistA</vt:lpstr>
      <vt:lpstr>VistA Modules</vt:lpstr>
      <vt:lpstr>Comparative analysis of feature's of Physician's Module in existing Hospital Information System with VistA CPRS module.</vt:lpstr>
      <vt:lpstr>Dissertation Overview</vt:lpstr>
      <vt:lpstr>Objective</vt:lpstr>
      <vt:lpstr>Need and benefits </vt:lpstr>
      <vt:lpstr>METHODS OF DATA COLLECTION </vt:lpstr>
      <vt:lpstr>Contd…13/2</vt:lpstr>
      <vt:lpstr>         HIS Physician Module</vt:lpstr>
      <vt:lpstr>User Login Screen</vt:lpstr>
      <vt:lpstr>User login </vt:lpstr>
      <vt:lpstr>Patient Selection Screen </vt:lpstr>
      <vt:lpstr>Allergy Screen in Physician Module</vt:lpstr>
      <vt:lpstr>Diagnosis Screen in Physician Module</vt:lpstr>
      <vt:lpstr>ICD-10 Classification of Diseases</vt:lpstr>
      <vt:lpstr>Investigation Screen in Physician Module</vt:lpstr>
      <vt:lpstr>Visit Screen in Physician Module</vt:lpstr>
      <vt:lpstr>                 VistA CPRS</vt:lpstr>
      <vt:lpstr>User Login Screen in CPRS</vt:lpstr>
      <vt:lpstr>Patient Selection Screen In CPRS</vt:lpstr>
      <vt:lpstr>CPRS Coversheet</vt:lpstr>
      <vt:lpstr>Chief Complaint Screen in CPRS</vt:lpstr>
      <vt:lpstr>Vitals Screen in CPRS</vt:lpstr>
      <vt:lpstr>Vitals Screen in CPRS</vt:lpstr>
      <vt:lpstr>Clinical Template in CPRS</vt:lpstr>
      <vt:lpstr>Medication Screen in CPRS</vt:lpstr>
      <vt:lpstr>Orders Screen in CPRS</vt:lpstr>
      <vt:lpstr>Consult &amp; Procedure Screen in CPRS</vt:lpstr>
      <vt:lpstr>Encounter Form Screen in CPRS</vt:lpstr>
      <vt:lpstr>Electronic Signature</vt:lpstr>
      <vt:lpstr>Conclusion</vt:lpstr>
      <vt:lpstr>Recommendations</vt:lpstr>
      <vt:lpstr>References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"Comparative analysis of feature's of Physician's Module in existing Hospital Information System with VistA CPRS module".</dc:title>
  <dc:creator>IIHMR</dc:creator>
  <cp:lastModifiedBy>iihmr2</cp:lastModifiedBy>
  <cp:revision>17</cp:revision>
  <dcterms:created xsi:type="dcterms:W3CDTF">2011-01-02T05:25:08Z</dcterms:created>
  <dcterms:modified xsi:type="dcterms:W3CDTF">2011-01-12T06:49:38Z</dcterms:modified>
</cp:coreProperties>
</file>