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85" r:id="rId13"/>
    <p:sldId id="286" r:id="rId14"/>
    <p:sldId id="266" r:id="rId15"/>
    <p:sldId id="267" r:id="rId16"/>
    <p:sldId id="269" r:id="rId17"/>
    <p:sldId id="270" r:id="rId18"/>
    <p:sldId id="271" r:id="rId19"/>
    <p:sldId id="272" r:id="rId20"/>
    <p:sldId id="273" r:id="rId21"/>
    <p:sldId id="277" r:id="rId22"/>
    <p:sldId id="274" r:id="rId23"/>
    <p:sldId id="275" r:id="rId24"/>
    <p:sldId id="276" r:id="rId25"/>
    <p:sldId id="278" r:id="rId26"/>
    <p:sldId id="279" r:id="rId27"/>
    <p:sldId id="280" r:id="rId28"/>
    <p:sldId id="281" r:id="rId29"/>
    <p:sldId id="282" r:id="rId30"/>
    <p:sldId id="283" r:id="rId31"/>
    <p:sldId id="284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student\Desktop\Radiology\Project%20Report\graph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student\Desktop\Radiology\Project%20Report\graph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student\Desktop\Radiology\Project%20Report\graph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student\Desktop\Radiology\Project%20Report\graphs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student\Desktop\Radiology\Project%20Report\graph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view3D>
      <c:rAngAx val="1"/>
    </c:view3D>
    <c:plotArea>
      <c:layout/>
      <c:bar3DChart>
        <c:barDir val="col"/>
        <c:grouping val="stacked"/>
        <c:ser>
          <c:idx val="0"/>
          <c:order val="0"/>
          <c:dLbls>
            <c:dLbl>
              <c:idx val="1"/>
              <c:layout>
                <c:manualLayout>
                  <c:x val="8.333333333333354E-3"/>
                  <c:y val="-4.6296296296296419E-2"/>
                </c:manualLayout>
              </c:layout>
              <c:showVal val="1"/>
            </c:dLbl>
            <c:txPr>
              <a:bodyPr/>
              <a:lstStyle/>
              <a:p>
                <a:pPr>
                  <a:defRPr sz="2400" b="1"/>
                </a:pPr>
                <a:endParaRPr lang="en-US"/>
              </a:p>
            </c:txPr>
            <c:showVal val="1"/>
          </c:dLbls>
          <c:cat>
            <c:strRef>
              <c:f>Sheet1!$A$2:$A$5</c:f>
              <c:strCache>
                <c:ptCount val="4"/>
                <c:pt idx="0">
                  <c:v>Fulfilled by VistA</c:v>
                </c:pt>
                <c:pt idx="1">
                  <c:v>Fulfilled by HIS</c:v>
                </c:pt>
                <c:pt idx="2">
                  <c:v>Fulfilled by Both</c:v>
                </c:pt>
                <c:pt idx="3">
                  <c:v>Not Fulfilled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33</c:v>
                </c:pt>
                <c:pt idx="1">
                  <c:v>1</c:v>
                </c:pt>
                <c:pt idx="2">
                  <c:v>19</c:v>
                </c:pt>
                <c:pt idx="3">
                  <c:v>9</c:v>
                </c:pt>
              </c:numCache>
            </c:numRef>
          </c:val>
        </c:ser>
        <c:dLbls>
          <c:showVal val="1"/>
        </c:dLbls>
        <c:shape val="cylinder"/>
        <c:axId val="49040768"/>
        <c:axId val="49046656"/>
        <c:axId val="0"/>
      </c:bar3DChart>
      <c:catAx>
        <c:axId val="49040768"/>
        <c:scaling>
          <c:orientation val="minMax"/>
        </c:scaling>
        <c:axPos val="b"/>
        <c:tickLblPos val="nextTo"/>
        <c:txPr>
          <a:bodyPr/>
          <a:lstStyle/>
          <a:p>
            <a:pPr>
              <a:defRPr sz="1100" b="1"/>
            </a:pPr>
            <a:endParaRPr lang="en-US"/>
          </a:p>
        </c:txPr>
        <c:crossAx val="49046656"/>
        <c:crosses val="autoZero"/>
        <c:auto val="1"/>
        <c:lblAlgn val="ctr"/>
        <c:lblOffset val="100"/>
      </c:catAx>
      <c:valAx>
        <c:axId val="49046656"/>
        <c:scaling>
          <c:orientation val="minMax"/>
        </c:scaling>
        <c:axPos val="l"/>
        <c:majorGridlines/>
        <c:title>
          <c:tx>
            <c:rich>
              <a:bodyPr rot="0" vert="horz"/>
              <a:lstStyle/>
              <a:p>
                <a:pPr>
                  <a:defRPr sz="1600"/>
                </a:pPr>
                <a:r>
                  <a:rPr lang="en-US" sz="1600"/>
                  <a:t>Total requirements</a:t>
                </a:r>
              </a:p>
              <a:p>
                <a:pPr>
                  <a:defRPr sz="1600"/>
                </a:pPr>
                <a:r>
                  <a:rPr lang="en-US" sz="1600"/>
                  <a:t>(62)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49040768"/>
        <c:crosses val="autoZero"/>
        <c:crossBetween val="between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view3D>
      <c:rAngAx val="1"/>
    </c:view3D>
    <c:plotArea>
      <c:layout>
        <c:manualLayout>
          <c:layoutTarget val="inner"/>
          <c:xMode val="edge"/>
          <c:yMode val="edge"/>
          <c:x val="4.9933168076212703E-2"/>
          <c:y val="3.2872562148652147E-2"/>
          <c:w val="0.93309152328181244"/>
          <c:h val="0.87794221914761561"/>
        </c:manualLayout>
      </c:layout>
      <c:bar3DChart>
        <c:barDir val="col"/>
        <c:grouping val="stacked"/>
        <c:ser>
          <c:idx val="0"/>
          <c:order val="0"/>
          <c:dLbls>
            <c:txPr>
              <a:bodyPr/>
              <a:lstStyle/>
              <a:p>
                <a:pPr>
                  <a:defRPr sz="2000" b="1" i="0" baseline="0"/>
                </a:pPr>
                <a:endParaRPr lang="en-US"/>
              </a:p>
            </c:txPr>
            <c:showVal val="1"/>
          </c:dLbls>
          <c:cat>
            <c:strRef>
              <c:f>Sheet1!$A$76:$A$77</c:f>
              <c:strCache>
                <c:ptCount val="2"/>
                <c:pt idx="0">
                  <c:v>Essential Requirements </c:v>
                </c:pt>
                <c:pt idx="1">
                  <c:v>Essential Requirements fulfilled</c:v>
                </c:pt>
              </c:strCache>
            </c:strRef>
          </c:cat>
          <c:val>
            <c:numRef>
              <c:f>Sheet1!$B$76:$B$77</c:f>
              <c:numCache>
                <c:formatCode>General</c:formatCode>
                <c:ptCount val="2"/>
                <c:pt idx="0">
                  <c:v>56</c:v>
                </c:pt>
                <c:pt idx="1">
                  <c:v>50</c:v>
                </c:pt>
              </c:numCache>
            </c:numRef>
          </c:val>
        </c:ser>
        <c:dLbls>
          <c:showVal val="1"/>
        </c:dLbls>
        <c:shape val="cylinder"/>
        <c:axId val="49071616"/>
        <c:axId val="49073152"/>
        <c:axId val="0"/>
      </c:bar3DChart>
      <c:catAx>
        <c:axId val="49071616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49073152"/>
        <c:crosses val="autoZero"/>
        <c:auto val="1"/>
        <c:lblAlgn val="ctr"/>
        <c:lblOffset val="100"/>
      </c:catAx>
      <c:valAx>
        <c:axId val="49073152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100" b="1"/>
            </a:pPr>
            <a:endParaRPr lang="en-US"/>
          </a:p>
        </c:txPr>
        <c:crossAx val="49071616"/>
        <c:crosses val="autoZero"/>
        <c:crossBetween val="between"/>
      </c:valAx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view3D>
      <c:rAngAx val="1"/>
    </c:view3D>
    <c:plotArea>
      <c:layout/>
      <c:bar3DChart>
        <c:barDir val="col"/>
        <c:grouping val="stacked"/>
        <c:ser>
          <c:idx val="0"/>
          <c:order val="0"/>
          <c:dLbls>
            <c:dLbl>
              <c:idx val="1"/>
              <c:layout>
                <c:manualLayout>
                  <c:x val="1.6666666666666701E-2"/>
                  <c:y val="8.4875562720134504E-17"/>
                </c:manualLayout>
              </c:layout>
              <c:showVal val="1"/>
            </c:dLbl>
            <c:dLbl>
              <c:idx val="2"/>
              <c:layout>
                <c:manualLayout>
                  <c:x val="1.3888888888888829E-2"/>
                  <c:y val="-4.6296296296296441E-3"/>
                </c:manualLayout>
              </c:layout>
              <c:showVal val="1"/>
            </c:dLbl>
            <c:txPr>
              <a:bodyPr/>
              <a:lstStyle/>
              <a:p>
                <a:pPr>
                  <a:defRPr sz="2000" b="1"/>
                </a:pPr>
                <a:endParaRPr lang="en-US"/>
              </a:p>
            </c:txPr>
            <c:showVal val="1"/>
          </c:dLbls>
          <c:cat>
            <c:strRef>
              <c:f>Sheet1!$A$24:$A$26</c:f>
              <c:strCache>
                <c:ptCount val="3"/>
                <c:pt idx="0">
                  <c:v>Total Requirements</c:v>
                </c:pt>
                <c:pt idx="1">
                  <c:v>Priority 1</c:v>
                </c:pt>
                <c:pt idx="2">
                  <c:v>Priority 2</c:v>
                </c:pt>
              </c:strCache>
            </c:strRef>
          </c:cat>
          <c:val>
            <c:numRef>
              <c:f>Sheet1!$B$24:$B$26</c:f>
              <c:numCache>
                <c:formatCode>General</c:formatCode>
                <c:ptCount val="3"/>
                <c:pt idx="0">
                  <c:v>62</c:v>
                </c:pt>
                <c:pt idx="1">
                  <c:v>32</c:v>
                </c:pt>
                <c:pt idx="2">
                  <c:v>30</c:v>
                </c:pt>
              </c:numCache>
            </c:numRef>
          </c:val>
        </c:ser>
        <c:dLbls>
          <c:showVal val="1"/>
        </c:dLbls>
        <c:shape val="cylinder"/>
        <c:axId val="49106304"/>
        <c:axId val="49116288"/>
        <c:axId val="0"/>
      </c:bar3DChart>
      <c:catAx>
        <c:axId val="49106304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49116288"/>
        <c:crosses val="autoZero"/>
        <c:auto val="1"/>
        <c:lblAlgn val="ctr"/>
        <c:lblOffset val="100"/>
      </c:catAx>
      <c:valAx>
        <c:axId val="49116288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100" b="1"/>
            </a:pPr>
            <a:endParaRPr lang="en-US"/>
          </a:p>
        </c:txPr>
        <c:crossAx val="49106304"/>
        <c:crosses val="autoZero"/>
        <c:crossBetween val="between"/>
      </c:valAx>
    </c:plotArea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view3D>
      <c:rAngAx val="1"/>
    </c:view3D>
    <c:plotArea>
      <c:layout/>
      <c:bar3DChart>
        <c:barDir val="col"/>
        <c:grouping val="stacked"/>
        <c:ser>
          <c:idx val="0"/>
          <c:order val="0"/>
          <c:dLbls>
            <c:txPr>
              <a:bodyPr/>
              <a:lstStyle/>
              <a:p>
                <a:pPr>
                  <a:defRPr sz="2000" b="1"/>
                </a:pPr>
                <a:endParaRPr lang="en-US"/>
              </a:p>
            </c:txPr>
            <c:showVal val="1"/>
          </c:dLbls>
          <c:cat>
            <c:strRef>
              <c:f>Sheet1!$A$37:$A$39</c:f>
              <c:strCache>
                <c:ptCount val="3"/>
                <c:pt idx="0">
                  <c:v>Priority 1 Requirements </c:v>
                </c:pt>
                <c:pt idx="1">
                  <c:v>Fulfilled by VistA</c:v>
                </c:pt>
                <c:pt idx="2">
                  <c:v>Fulfilled by HIS</c:v>
                </c:pt>
              </c:strCache>
            </c:strRef>
          </c:cat>
          <c:val>
            <c:numRef>
              <c:f>Sheet1!$B$37:$B$39</c:f>
              <c:numCache>
                <c:formatCode>General</c:formatCode>
                <c:ptCount val="3"/>
                <c:pt idx="0">
                  <c:v>32</c:v>
                </c:pt>
                <c:pt idx="1">
                  <c:v>31</c:v>
                </c:pt>
                <c:pt idx="2">
                  <c:v>18</c:v>
                </c:pt>
              </c:numCache>
            </c:numRef>
          </c:val>
        </c:ser>
        <c:dLbls>
          <c:showVal val="1"/>
        </c:dLbls>
        <c:shape val="cylinder"/>
        <c:axId val="49140480"/>
        <c:axId val="49142016"/>
        <c:axId val="0"/>
      </c:bar3DChart>
      <c:catAx>
        <c:axId val="49140480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49142016"/>
        <c:crosses val="autoZero"/>
        <c:auto val="1"/>
        <c:lblAlgn val="ctr"/>
        <c:lblOffset val="100"/>
      </c:catAx>
      <c:valAx>
        <c:axId val="49142016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49140480"/>
        <c:crosses val="autoZero"/>
        <c:crossBetween val="between"/>
      </c:valAx>
    </c:plotArea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view3D>
      <c:rAngAx val="1"/>
    </c:view3D>
    <c:plotArea>
      <c:layout/>
      <c:bar3DChart>
        <c:barDir val="col"/>
        <c:grouping val="stacked"/>
        <c:ser>
          <c:idx val="0"/>
          <c:order val="0"/>
          <c:dLbls>
            <c:dLbl>
              <c:idx val="0"/>
              <c:layout>
                <c:manualLayout>
                  <c:x val="8.3333333333333367E-3"/>
                  <c:y val="-2.5974025974026021E-2"/>
                </c:manualLayout>
              </c:layout>
              <c:showVal val="1"/>
            </c:dLbl>
            <c:txPr>
              <a:bodyPr/>
              <a:lstStyle/>
              <a:p>
                <a:pPr>
                  <a:defRPr sz="2400" b="1"/>
                </a:pPr>
                <a:endParaRPr lang="en-US"/>
              </a:p>
            </c:txPr>
            <c:showVal val="1"/>
          </c:dLbls>
          <c:cat>
            <c:strRef>
              <c:f>Sheet1!$A$59:$A$61</c:f>
              <c:strCache>
                <c:ptCount val="3"/>
                <c:pt idx="0">
                  <c:v>Priority 1</c:v>
                </c:pt>
                <c:pt idx="1">
                  <c:v>Priority 2</c:v>
                </c:pt>
                <c:pt idx="2">
                  <c:v>Conditional and Optional Requirements</c:v>
                </c:pt>
              </c:strCache>
            </c:strRef>
          </c:cat>
          <c:val>
            <c:numRef>
              <c:f>Sheet1!$B$59:$B$61</c:f>
              <c:numCache>
                <c:formatCode>General</c:formatCode>
                <c:ptCount val="3"/>
                <c:pt idx="0">
                  <c:v>0</c:v>
                </c:pt>
                <c:pt idx="1">
                  <c:v>10</c:v>
                </c:pt>
                <c:pt idx="2">
                  <c:v>2</c:v>
                </c:pt>
              </c:numCache>
            </c:numRef>
          </c:val>
        </c:ser>
        <c:shape val="cylinder"/>
        <c:axId val="49166592"/>
        <c:axId val="49168384"/>
        <c:axId val="0"/>
      </c:bar3DChart>
      <c:catAx>
        <c:axId val="49166592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49168384"/>
        <c:crosses val="autoZero"/>
        <c:auto val="1"/>
        <c:lblAlgn val="ctr"/>
        <c:lblOffset val="100"/>
      </c:catAx>
      <c:valAx>
        <c:axId val="49168384"/>
        <c:scaling>
          <c:orientation val="minMax"/>
        </c:scaling>
        <c:axPos val="l"/>
        <c:majorGridlines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en-US" sz="1200"/>
                  <a:t>Total unfulfilled requirements</a:t>
                </a:r>
              </a:p>
              <a:p>
                <a:pPr>
                  <a:defRPr sz="1200"/>
                </a:pPr>
                <a:r>
                  <a:rPr lang="en-US" sz="1200"/>
                  <a:t>(10)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49166592"/>
        <c:crosses val="autoZero"/>
        <c:crossBetween val="between"/>
      </c:valAx>
    </c:plotArea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1/3/2011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1/3/2011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Electronic_health_record" TargetMode="External"/><Relationship Id="rId3" Type="http://schemas.openxmlformats.org/officeDocument/2006/relationships/hyperlink" Target="http://www.dellperotsystems.com/dell" TargetMode="External"/><Relationship Id="rId7" Type="http://schemas.openxmlformats.org/officeDocument/2006/relationships/hyperlink" Target="http://en.wikipedia.org/wiki/Radiology" TargetMode="External"/><Relationship Id="rId2" Type="http://schemas.openxmlformats.org/officeDocument/2006/relationships/hyperlink" Target="http://www.hospitalinformationsystem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Requirements_analysis" TargetMode="External"/><Relationship Id="rId5" Type="http://schemas.openxmlformats.org/officeDocument/2006/relationships/hyperlink" Target="http://en.wikipedia.org/wiki/Vista" TargetMode="External"/><Relationship Id="rId4" Type="http://schemas.openxmlformats.org/officeDocument/2006/relationships/hyperlink" Target="http://www.maxhealthcare.com/" TargetMode="Externa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Implementation of VistA radiology at a </a:t>
            </a:r>
            <a:b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Multi specialty Hospital: Analyzing the business requirements of the client with respect to VistA radiology /HIS”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4876800"/>
            <a:ext cx="7543800" cy="1752600"/>
          </a:xfrm>
        </p:spPr>
        <p:txBody>
          <a:bodyPr>
            <a:normAutofit fontScale="70000" lnSpcReduction="20000"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Tanvir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Alam-PG/09/54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IIHMR New Delhi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3-Jan-2011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Assumptions of the study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en-US" sz="2400" dirty="0" smtClean="0"/>
              <a:t>The requirements given by the client are really feasible and related to the radiology department only. </a:t>
            </a:r>
          </a:p>
          <a:p>
            <a:pPr lvl="0"/>
            <a:endParaRPr lang="en-US" sz="2400" dirty="0" smtClean="0"/>
          </a:p>
          <a:p>
            <a:pPr lvl="0"/>
            <a:r>
              <a:rPr lang="en-US" sz="2400" dirty="0" smtClean="0"/>
              <a:t>All the requirements are frozen from both the sides.</a:t>
            </a:r>
          </a:p>
          <a:p>
            <a:pPr lvl="0"/>
            <a:endParaRPr lang="en-US" sz="2400" dirty="0" smtClean="0"/>
          </a:p>
          <a:p>
            <a:pPr lvl="0" algn="just"/>
            <a:r>
              <a:rPr lang="en-US" sz="2400" dirty="0" smtClean="0"/>
              <a:t>It is assumed that all the past and current relevant data should be provided to the vendor.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4000" dirty="0" smtClean="0"/>
              <a:t>Limitations of the study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400" dirty="0" smtClean="0"/>
              <a:t>The requirements were analyzed based on the requirement document developed earlier by DELL.</a:t>
            </a:r>
          </a:p>
          <a:p>
            <a:pPr algn="just"/>
            <a:endParaRPr lang="en-US" sz="2400" dirty="0" smtClean="0"/>
          </a:p>
          <a:p>
            <a:pPr algn="just"/>
            <a:r>
              <a:rPr lang="en-US" sz="2400" dirty="0" smtClean="0"/>
              <a:t>Chance of change in the need of requirements by the client during this study.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/>
              <a:t>METHODOLOGY ADOPTED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smtClean="0"/>
              <a:t>The study involves the analysis of the primary as well as secondary data.</a:t>
            </a:r>
          </a:p>
          <a:p>
            <a:endParaRPr lang="en-US" sz="2400" b="1" dirty="0" smtClean="0"/>
          </a:p>
          <a:p>
            <a:pPr>
              <a:buNone/>
            </a:pPr>
            <a:r>
              <a:rPr lang="en-US" sz="2400" b="1" dirty="0" smtClean="0"/>
              <a:t> DATA COLLECTION TOOLS:</a:t>
            </a:r>
            <a:endParaRPr lang="en-US" sz="2400" dirty="0" smtClean="0"/>
          </a:p>
          <a:p>
            <a:pPr lvl="0"/>
            <a:r>
              <a:rPr lang="en-US" sz="2400" dirty="0" smtClean="0"/>
              <a:t>Review of the requirement document for Radiology department given by the DELL.</a:t>
            </a:r>
          </a:p>
          <a:p>
            <a:pPr lvl="0"/>
            <a:r>
              <a:rPr lang="en-US" sz="2400" dirty="0" smtClean="0"/>
              <a:t>Observation of features in HIS.</a:t>
            </a:r>
          </a:p>
          <a:p>
            <a:pPr lvl="0"/>
            <a:r>
              <a:rPr lang="en-US" sz="2400" dirty="0" smtClean="0"/>
              <a:t>Review of VistA Radiology Manual.</a:t>
            </a:r>
          </a:p>
          <a:p>
            <a:pPr lvl="0"/>
            <a:r>
              <a:rPr lang="en-US" sz="2400" dirty="0" smtClean="0"/>
              <a:t>Observation of the features VistA Radiology software CPRS. </a:t>
            </a:r>
          </a:p>
          <a:p>
            <a:pPr lvl="0"/>
            <a:r>
              <a:rPr lang="en-US" sz="2400" dirty="0" smtClean="0"/>
              <a:t>Interaction with the Radiology staff of the client hospital.</a:t>
            </a:r>
          </a:p>
          <a:p>
            <a:pPr lvl="0"/>
            <a:endParaRPr lang="en-US" sz="2400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sz="2600" b="1" dirty="0" smtClean="0"/>
              <a:t> PRIMARY DATA COLLECTION:</a:t>
            </a:r>
            <a:endParaRPr lang="en-US" sz="2600" dirty="0" smtClean="0"/>
          </a:p>
          <a:p>
            <a:pPr lvl="0"/>
            <a:r>
              <a:rPr lang="en-US" sz="2600" dirty="0" smtClean="0"/>
              <a:t>Discussions with the Radiology staff of the hospital who will be the users of the new product.</a:t>
            </a:r>
          </a:p>
          <a:p>
            <a:pPr lvl="0"/>
            <a:r>
              <a:rPr lang="en-US" sz="2600" dirty="0" smtClean="0"/>
              <a:t>Observation </a:t>
            </a:r>
            <a:r>
              <a:rPr lang="en-US" sz="2600" dirty="0" smtClean="0"/>
              <a:t>and review of the features of HIS (Hospital information System) and VistA Radiology Module.</a:t>
            </a:r>
          </a:p>
          <a:p>
            <a:pPr lvl="0"/>
            <a:r>
              <a:rPr lang="en-US" sz="2600" dirty="0" smtClean="0"/>
              <a:t>Direct Observation of the work processes using exiting HIS.</a:t>
            </a:r>
          </a:p>
          <a:p>
            <a:endParaRPr lang="en-US" sz="2600" dirty="0" smtClean="0"/>
          </a:p>
          <a:p>
            <a:pPr>
              <a:buNone/>
            </a:pPr>
            <a:r>
              <a:rPr lang="en-US" sz="2600" b="1" dirty="0" smtClean="0"/>
              <a:t> SECONDARY DATA COLLECTION:</a:t>
            </a:r>
            <a:endParaRPr lang="en-US" sz="2600" dirty="0" smtClean="0"/>
          </a:p>
          <a:p>
            <a:pPr lvl="0"/>
            <a:r>
              <a:rPr lang="en-US" sz="2600" dirty="0" smtClean="0"/>
              <a:t>Review of HIS Radiology Manual.</a:t>
            </a:r>
          </a:p>
          <a:p>
            <a:pPr lvl="0"/>
            <a:r>
              <a:rPr lang="en-US" sz="2600" dirty="0" smtClean="0"/>
              <a:t>Review of current workflow of Radiology department.</a:t>
            </a:r>
          </a:p>
          <a:p>
            <a:pPr lvl="0"/>
            <a:r>
              <a:rPr lang="en-US" sz="2600" dirty="0" smtClean="0"/>
              <a:t>Daily reports  collected from the HIS</a:t>
            </a:r>
          </a:p>
          <a:p>
            <a:pPr lvl="0"/>
            <a:r>
              <a:rPr lang="en-US" sz="2600" dirty="0" smtClean="0"/>
              <a:t>VistA Radiology user Manual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Introduction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Currently client is using HIS.</a:t>
            </a:r>
          </a:p>
          <a:p>
            <a:endParaRPr lang="en-US" sz="2400" dirty="0" smtClean="0"/>
          </a:p>
          <a:p>
            <a:r>
              <a:rPr lang="en-US" sz="2400" dirty="0" smtClean="0"/>
              <a:t>Going for VistA Implementation.</a:t>
            </a:r>
          </a:p>
          <a:p>
            <a:endParaRPr lang="en-US" sz="2400" dirty="0" smtClean="0"/>
          </a:p>
          <a:p>
            <a:pPr algn="just"/>
            <a:r>
              <a:rPr lang="en-US" sz="2400" dirty="0" smtClean="0"/>
              <a:t>Before implementation analysis is necessary  regarding the requirements of the radiology department and maps it with the features of VistA for a successful implementation.  </a:t>
            </a:r>
          </a:p>
          <a:p>
            <a:endParaRPr lang="en-US" sz="2400" dirty="0" smtClean="0"/>
          </a:p>
          <a:p>
            <a:r>
              <a:rPr lang="en-US" sz="2400" dirty="0" smtClean="0"/>
              <a:t>This is required for complete automation of the department.</a:t>
            </a:r>
            <a:endParaRPr lang="en-US" sz="2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Cont…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Requirement analysis:</a:t>
            </a:r>
          </a:p>
          <a:p>
            <a:pPr algn="just">
              <a:buNone/>
            </a:pPr>
            <a:r>
              <a:rPr lang="en-US" sz="2800" dirty="0" smtClean="0"/>
              <a:t>    </a:t>
            </a:r>
            <a:r>
              <a:rPr lang="en-US" sz="2800" b="1" dirty="0" smtClean="0"/>
              <a:t>Requirements analysis</a:t>
            </a:r>
            <a:r>
              <a:rPr lang="en-US" sz="2800" dirty="0" smtClean="0"/>
              <a:t>, encompasses those tasks that go into determining the needs or conditions to meet for a new or altered product, taking account of the possibly conflicting requirements of the various stakeholders.</a:t>
            </a:r>
            <a:endParaRPr lang="en-US" sz="2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Steps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Identify key stakeholders</a:t>
            </a:r>
          </a:p>
          <a:p>
            <a:endParaRPr lang="en-US" sz="2400" dirty="0" smtClean="0"/>
          </a:p>
          <a:p>
            <a:r>
              <a:rPr lang="en-US" sz="2400" dirty="0" smtClean="0"/>
              <a:t>Capture requirements</a:t>
            </a:r>
          </a:p>
          <a:p>
            <a:endParaRPr lang="en-US" sz="2400" dirty="0" smtClean="0"/>
          </a:p>
          <a:p>
            <a:r>
              <a:rPr lang="en-US" sz="2400" dirty="0" smtClean="0"/>
              <a:t>Interpret and record requirements</a:t>
            </a:r>
          </a:p>
          <a:p>
            <a:endParaRPr lang="en-US" sz="2400" dirty="0" smtClean="0"/>
          </a:p>
          <a:p>
            <a:r>
              <a:rPr lang="en-US" sz="2400" dirty="0" smtClean="0"/>
              <a:t>Categorization of the requirements</a:t>
            </a:r>
          </a:p>
          <a:p>
            <a:endParaRPr lang="en-US" sz="2400" dirty="0" smtClean="0"/>
          </a:p>
          <a:p>
            <a:r>
              <a:rPr lang="en-US" sz="2400" dirty="0" smtClean="0"/>
              <a:t>Prioritization of the requirements</a:t>
            </a:r>
            <a:endParaRPr lang="en-US" sz="24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Cont…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Total requirements identified for radiology department: 62</a:t>
            </a:r>
          </a:p>
          <a:p>
            <a:endParaRPr lang="en-US" sz="2400" dirty="0" smtClean="0"/>
          </a:p>
          <a:p>
            <a:r>
              <a:rPr lang="en-US" sz="2400" dirty="0" smtClean="0"/>
              <a:t>Requirements were classified in to 3 categories: Essential, Conditional and optional.</a:t>
            </a:r>
          </a:p>
          <a:p>
            <a:endParaRPr lang="en-US" sz="2400" dirty="0" smtClean="0"/>
          </a:p>
          <a:p>
            <a:r>
              <a:rPr lang="en-US" sz="2400" dirty="0" smtClean="0"/>
              <a:t>Further requirements are also divided into: Priority 1 and Priority 2 requirements. </a:t>
            </a:r>
            <a:endParaRPr lang="en-US" sz="2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4000" dirty="0" smtClean="0"/>
              <a:t>Cont…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229600" cy="4525963"/>
          </a:xfrm>
        </p:spPr>
        <p:txBody>
          <a:bodyPr>
            <a:noAutofit/>
          </a:bodyPr>
          <a:lstStyle/>
          <a:p>
            <a:pPr algn="just"/>
            <a:r>
              <a:rPr lang="en-GB" sz="2400" dirty="0" smtClean="0"/>
              <a:t>E- Essential:  Implies that software will not be acceptable unless the requirements are provided in an agreed upon manner.</a:t>
            </a:r>
            <a:endParaRPr lang="en-US" sz="2400" dirty="0" smtClean="0"/>
          </a:p>
          <a:p>
            <a:pPr algn="just"/>
            <a:r>
              <a:rPr lang="en-GB" sz="2400" dirty="0" smtClean="0"/>
              <a:t>C-Conditional: Implies these are requirements that would enhance the software product; would not make the product unacceptable if they are not present</a:t>
            </a:r>
            <a:endParaRPr lang="en-US" sz="2400" dirty="0" smtClean="0"/>
          </a:p>
          <a:p>
            <a:r>
              <a:rPr lang="en-US" sz="2400" dirty="0" smtClean="0"/>
              <a:t>O-Optional: Implies a function that may or may not be of worth.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smtClean="0"/>
              <a:t>Priority 1: </a:t>
            </a:r>
            <a:r>
              <a:rPr lang="en-GB" sz="2400" dirty="0" smtClean="0"/>
              <a:t>Highly required by the client.</a:t>
            </a:r>
            <a:endParaRPr lang="en-US" sz="2400" dirty="0" smtClean="0"/>
          </a:p>
          <a:p>
            <a:r>
              <a:rPr lang="en-US" sz="2400" dirty="0" smtClean="0"/>
              <a:t>Priority 2: </a:t>
            </a:r>
            <a:r>
              <a:rPr lang="en-GB" sz="2400" dirty="0" smtClean="0"/>
              <a:t>Requirements which are needed after fulfilment of priority 1 requirement.</a:t>
            </a:r>
            <a:endParaRPr lang="en-US" sz="2400" dirty="0" smtClean="0"/>
          </a:p>
          <a:p>
            <a:endParaRPr lang="en-US" sz="20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Some basic Requirements…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lvl="0"/>
            <a:r>
              <a:rPr lang="en-GB" sz="3400" dirty="0" smtClean="0"/>
              <a:t>Placing of Order</a:t>
            </a:r>
            <a:endParaRPr lang="en-US" sz="3400" dirty="0" smtClean="0"/>
          </a:p>
          <a:p>
            <a:pPr lvl="0"/>
            <a:r>
              <a:rPr lang="en-US" sz="3400" dirty="0" smtClean="0"/>
              <a:t>Billing of the Orders</a:t>
            </a:r>
          </a:p>
          <a:p>
            <a:pPr lvl="0"/>
            <a:r>
              <a:rPr lang="en-GB" sz="3400" dirty="0" smtClean="0"/>
              <a:t>Alert on duplication of order before and after completion</a:t>
            </a:r>
            <a:endParaRPr lang="en-US" sz="3400" dirty="0" smtClean="0"/>
          </a:p>
          <a:p>
            <a:pPr lvl="0"/>
            <a:r>
              <a:rPr lang="en-GB" sz="3400" dirty="0" smtClean="0"/>
              <a:t>Verification of report.</a:t>
            </a:r>
            <a:endParaRPr lang="en-US" sz="3400" dirty="0" smtClean="0"/>
          </a:p>
          <a:p>
            <a:pPr lvl="0"/>
            <a:r>
              <a:rPr lang="en-GB" sz="3400" dirty="0" smtClean="0"/>
              <a:t>Recording of time and resources during/after investigation</a:t>
            </a:r>
            <a:endParaRPr lang="en-US" sz="3400" dirty="0" smtClean="0"/>
          </a:p>
          <a:p>
            <a:pPr lvl="0"/>
            <a:r>
              <a:rPr lang="en-GB" sz="3400" dirty="0" smtClean="0"/>
              <a:t>Report will also be visible in Client HIS</a:t>
            </a:r>
            <a:endParaRPr lang="en-US" sz="3400" dirty="0" smtClean="0"/>
          </a:p>
          <a:p>
            <a:pPr lvl="0"/>
            <a:r>
              <a:rPr lang="en-GB" sz="3400" dirty="0" smtClean="0"/>
              <a:t>Signing of report</a:t>
            </a:r>
            <a:endParaRPr lang="en-US" sz="3400" dirty="0" smtClean="0"/>
          </a:p>
          <a:p>
            <a:pPr lvl="0"/>
            <a:r>
              <a:rPr lang="en-GB" sz="3400" dirty="0" smtClean="0"/>
              <a:t>Radiology order placed is reflected in concerned modality</a:t>
            </a:r>
          </a:p>
          <a:p>
            <a:r>
              <a:rPr lang="en-GB" sz="3400" dirty="0" smtClean="0"/>
              <a:t>Order cancellation</a:t>
            </a:r>
            <a:endParaRPr lang="en-US" sz="3400" dirty="0" smtClean="0"/>
          </a:p>
          <a:p>
            <a:r>
              <a:rPr lang="en-GB" sz="3400" dirty="0" smtClean="0"/>
              <a:t>Transcription of report</a:t>
            </a:r>
            <a:endParaRPr lang="en-US" sz="3400" dirty="0" smtClean="0"/>
          </a:p>
          <a:p>
            <a:pPr lvl="0"/>
            <a:r>
              <a:rPr lang="en-GB" sz="3400" dirty="0" smtClean="0"/>
              <a:t>Signing of order</a:t>
            </a:r>
            <a:endParaRPr lang="en-US" sz="3400" dirty="0" smtClean="0"/>
          </a:p>
          <a:p>
            <a:pPr lvl="0"/>
            <a:r>
              <a:rPr lang="en-GB" sz="3400" dirty="0" smtClean="0"/>
              <a:t>There must be storage for PACS images for duration to be decided by the hospital policy</a:t>
            </a:r>
            <a:endParaRPr lang="en-US" sz="3400" dirty="0" smtClean="0"/>
          </a:p>
          <a:p>
            <a:pPr lvl="0"/>
            <a:r>
              <a:rPr lang="en-GB" sz="3400" dirty="0" smtClean="0"/>
              <a:t>DICOM images must be stored in PACS</a:t>
            </a:r>
            <a:endParaRPr lang="en-US" sz="3400" dirty="0" smtClean="0"/>
          </a:p>
          <a:p>
            <a:r>
              <a:rPr lang="en-GB" sz="3400" dirty="0" smtClean="0"/>
              <a:t>Reports must be formatted as per Client Hospital standards</a:t>
            </a:r>
            <a:endParaRPr lang="en-US" sz="3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Organization Profile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562600"/>
          </a:xfrm>
        </p:spPr>
        <p:txBody>
          <a:bodyPr>
            <a:normAutofit/>
          </a:bodyPr>
          <a:lstStyle/>
          <a:p>
            <a:pPr algn="just"/>
            <a:r>
              <a:rPr lang="en-US" sz="2000" b="1" dirty="0" smtClean="0"/>
              <a:t>Dell Services (formerly Perot Systems)</a:t>
            </a:r>
            <a:r>
              <a:rPr lang="en-US" sz="2000" dirty="0" smtClean="0"/>
              <a:t> is an information technology services provider based in Plano, Texas, USA. </a:t>
            </a:r>
          </a:p>
          <a:p>
            <a:pPr algn="just"/>
            <a:r>
              <a:rPr lang="en-US" sz="2000" dirty="0" smtClean="0"/>
              <a:t>In Healthcare IT, DELL Services provides various IT solutions to the healthcare provider’s. </a:t>
            </a:r>
          </a:p>
          <a:p>
            <a:pPr>
              <a:buNone/>
            </a:pPr>
            <a:r>
              <a:rPr lang="en-US" sz="2600" b="1" dirty="0" smtClean="0"/>
              <a:t>     </a:t>
            </a:r>
            <a:r>
              <a:rPr lang="en-US" sz="2000" b="1" dirty="0" smtClean="0"/>
              <a:t>Industries:</a:t>
            </a:r>
            <a:endParaRPr lang="en-US" sz="2000" dirty="0" smtClean="0"/>
          </a:p>
          <a:p>
            <a:pPr lvl="0"/>
            <a:r>
              <a:rPr lang="en-US" sz="2000" dirty="0" smtClean="0"/>
              <a:t>Consumer Products and Services</a:t>
            </a:r>
          </a:p>
          <a:p>
            <a:pPr lvl="0"/>
            <a:r>
              <a:rPr lang="en-US" sz="2000" dirty="0" smtClean="0"/>
              <a:t>Federal Government</a:t>
            </a:r>
          </a:p>
          <a:p>
            <a:pPr lvl="0"/>
            <a:r>
              <a:rPr lang="en-US" sz="2000" dirty="0" smtClean="0"/>
              <a:t>Financial Services</a:t>
            </a:r>
          </a:p>
          <a:p>
            <a:pPr lvl="0"/>
            <a:r>
              <a:rPr lang="en-US" sz="2000" dirty="0" smtClean="0"/>
              <a:t>Logistics &amp; Distribution</a:t>
            </a:r>
          </a:p>
          <a:p>
            <a:pPr lvl="0"/>
            <a:r>
              <a:rPr lang="en-US" sz="2000" dirty="0" smtClean="0"/>
              <a:t>Healthcare</a:t>
            </a:r>
          </a:p>
          <a:p>
            <a:pPr lvl="0"/>
            <a:r>
              <a:rPr lang="en-US" sz="2000" dirty="0" smtClean="0"/>
              <a:t>Insurance</a:t>
            </a:r>
          </a:p>
          <a:p>
            <a:pPr lvl="0"/>
            <a:r>
              <a:rPr lang="en-US" sz="2000" dirty="0" smtClean="0"/>
              <a:t>Manufacturing</a:t>
            </a:r>
          </a:p>
          <a:p>
            <a:pPr lvl="0"/>
            <a:r>
              <a:rPr lang="en-US" sz="2000" dirty="0" smtClean="0"/>
              <a:t>Telecommunications</a:t>
            </a:r>
          </a:p>
          <a:p>
            <a:pPr lvl="0"/>
            <a:r>
              <a:rPr lang="en-US" sz="2000" dirty="0" smtClean="0"/>
              <a:t>Travel and Transportation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Results</a:t>
            </a:r>
            <a:endParaRPr lang="en-US" sz="4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295400"/>
          <a:ext cx="883920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On the basis of Essentiality                                                   Cont…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1600200"/>
          <a:ext cx="868680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On the basis of Priority </a:t>
            </a:r>
            <a:br>
              <a:rPr lang="en-US" dirty="0" smtClean="0"/>
            </a:br>
            <a:r>
              <a:rPr lang="en-US" dirty="0" smtClean="0"/>
              <a:t>Cont…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Cont…</a:t>
            </a:r>
            <a:endParaRPr lang="en-US" sz="4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Results can be used for negotiation Cont…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6868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Cont…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Total requirements: 62</a:t>
            </a:r>
          </a:p>
          <a:p>
            <a:r>
              <a:rPr lang="en-US" sz="2400" dirty="0" smtClean="0"/>
              <a:t>Fulfilled by VistA: 52 (84%)</a:t>
            </a:r>
          </a:p>
          <a:p>
            <a:r>
              <a:rPr lang="en-US" sz="2400" dirty="0" smtClean="0"/>
              <a:t>Fulfilled by HIS: 20 (32%)</a:t>
            </a:r>
          </a:p>
          <a:p>
            <a:r>
              <a:rPr lang="en-US" sz="2400" dirty="0" smtClean="0"/>
              <a:t>Not fulfilled by VistA: 10 (16%)</a:t>
            </a:r>
          </a:p>
          <a:p>
            <a:r>
              <a:rPr lang="en-US" sz="2400" dirty="0" smtClean="0"/>
              <a:t>Essential requirements: 54</a:t>
            </a:r>
          </a:p>
          <a:p>
            <a:r>
              <a:rPr lang="en-US" sz="2400" dirty="0" smtClean="0"/>
              <a:t>Priority 1 requirements: 32</a:t>
            </a:r>
          </a:p>
          <a:p>
            <a:r>
              <a:rPr lang="en-US" sz="2400" dirty="0" smtClean="0"/>
              <a:t>Priority 2 requirements:30</a:t>
            </a:r>
          </a:p>
          <a:p>
            <a:r>
              <a:rPr lang="en-US" sz="2400" dirty="0" smtClean="0"/>
              <a:t>Total conditional and optional requirements: 6</a:t>
            </a:r>
            <a:endParaRPr lang="en-US" sz="24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Unfulfilled Requirements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sz="2400" dirty="0" smtClean="0"/>
              <a:t>Payment refund on Order cancellation.</a:t>
            </a:r>
            <a:endParaRPr lang="en-US" sz="2400" dirty="0" smtClean="0"/>
          </a:p>
          <a:p>
            <a:pPr lvl="0"/>
            <a:r>
              <a:rPr lang="en-GB" sz="2400" dirty="0" smtClean="0"/>
              <a:t>Recording of adverse reaction to contrast media.</a:t>
            </a:r>
            <a:endParaRPr lang="en-US" sz="2400" dirty="0" smtClean="0"/>
          </a:p>
          <a:p>
            <a:r>
              <a:rPr lang="en-GB" sz="2400" dirty="0" smtClean="0"/>
              <a:t>Single sign on for HIS, EMR and PACS.</a:t>
            </a:r>
            <a:endParaRPr lang="en-US" sz="2400" dirty="0" smtClean="0"/>
          </a:p>
          <a:p>
            <a:pPr lvl="0"/>
            <a:r>
              <a:rPr lang="en-GB" sz="2400" dirty="0" smtClean="0"/>
              <a:t>Order modification justification.</a:t>
            </a:r>
            <a:endParaRPr lang="en-US" sz="2400" dirty="0" smtClean="0"/>
          </a:p>
          <a:p>
            <a:pPr lvl="0"/>
            <a:r>
              <a:rPr lang="en-GB" sz="2400" dirty="0" smtClean="0"/>
              <a:t>Advance payment at the time of order scheduling as per the hospital policy.</a:t>
            </a:r>
            <a:endParaRPr lang="en-US" sz="2400" dirty="0" smtClean="0"/>
          </a:p>
          <a:p>
            <a:pPr lvl="0"/>
            <a:r>
              <a:rPr lang="en-GB" sz="2400" dirty="0" smtClean="0"/>
              <a:t>Order modification.</a:t>
            </a:r>
            <a:endParaRPr lang="en-US" sz="2400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Challenges in VistA Radiology implementation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400" dirty="0" smtClean="0"/>
              <a:t>Client’s requirements are not matching with features of VistA Radiology completely.</a:t>
            </a:r>
          </a:p>
          <a:p>
            <a:pPr lvl="0"/>
            <a:endParaRPr lang="en-US" sz="2400" dirty="0" smtClean="0"/>
          </a:p>
          <a:p>
            <a:pPr lvl="0"/>
            <a:r>
              <a:rPr lang="en-US" sz="2400" dirty="0" smtClean="0"/>
              <a:t>Integration of both HIS and VistA Radiology and with other 3</a:t>
            </a:r>
            <a:r>
              <a:rPr lang="en-US" sz="2400" baseline="30000" dirty="0" smtClean="0"/>
              <a:t>rd</a:t>
            </a:r>
            <a:r>
              <a:rPr lang="en-US" sz="2400" dirty="0" smtClean="0"/>
              <a:t> party software’s like billing, PACS etc.  </a:t>
            </a:r>
          </a:p>
          <a:p>
            <a:pPr lvl="0"/>
            <a:endParaRPr lang="en-US" sz="2400" dirty="0" smtClean="0"/>
          </a:p>
          <a:p>
            <a:pPr lvl="0"/>
            <a:r>
              <a:rPr lang="en-US" sz="2400" dirty="0" smtClean="0"/>
              <a:t>Challenge to change the mindset of the end-users for using GUI/Roll and Scroll for VistA radiology module.</a:t>
            </a:r>
          </a:p>
          <a:p>
            <a:pPr lvl="0"/>
            <a:endParaRPr lang="en-US" sz="2400" dirty="0" smtClean="0"/>
          </a:p>
          <a:p>
            <a:pPr lvl="0"/>
            <a:r>
              <a:rPr lang="en-US" sz="2400" dirty="0" smtClean="0"/>
              <a:t>Customization is not possible.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Recommendations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 eaLnBrk="0" hangingPunct="0">
              <a:buNone/>
            </a:pPr>
            <a:r>
              <a:rPr lang="en-US" sz="3600" dirty="0" smtClean="0">
                <a:ea typeface="Calibri" pitchFamily="34" charset="0"/>
                <a:cs typeface="Times New Roman" pitchFamily="18" charset="0"/>
              </a:rPr>
              <a:t>The following solutions can be recommended before implementation:</a:t>
            </a:r>
          </a:p>
          <a:p>
            <a:pPr algn="just" eaLnBrk="0" hangingPunct="0">
              <a:buFont typeface="Arial" charset="0"/>
              <a:buChar char="•"/>
            </a:pPr>
            <a:endParaRPr lang="en-US" sz="3600" dirty="0" smtClean="0">
              <a:ea typeface="Calibri" pitchFamily="34" charset="0"/>
              <a:cs typeface="Times New Roman" pitchFamily="18" charset="0"/>
            </a:endParaRPr>
          </a:p>
          <a:p>
            <a:pPr algn="just" eaLnBrk="0" hangingPunct="0">
              <a:buFont typeface="Arial" charset="0"/>
              <a:buChar char="•"/>
            </a:pPr>
            <a:r>
              <a:rPr lang="en-US" sz="3600" dirty="0" smtClean="0">
                <a:ea typeface="Calibri" pitchFamily="34" charset="0"/>
                <a:cs typeface="Times New Roman" pitchFamily="18" charset="0"/>
              </a:rPr>
              <a:t>The service provider can ask the client for negotiation of the unfulfilled requirements.</a:t>
            </a:r>
          </a:p>
          <a:p>
            <a:pPr algn="just" eaLnBrk="0" hangingPunct="0">
              <a:buNone/>
            </a:pPr>
            <a:endParaRPr lang="en-US" sz="3600" dirty="0" smtClean="0">
              <a:ea typeface="Calibri" pitchFamily="34" charset="0"/>
              <a:cs typeface="Times New Roman" pitchFamily="18" charset="0"/>
            </a:endParaRPr>
          </a:p>
          <a:p>
            <a:pPr algn="just" eaLnBrk="0" hangingPunct="0">
              <a:buFont typeface="Arial" charset="0"/>
              <a:buChar char="•"/>
            </a:pPr>
            <a:r>
              <a:rPr lang="en-US" sz="3600" dirty="0" smtClean="0">
                <a:ea typeface="Calibri" pitchFamily="34" charset="0"/>
                <a:cs typeface="Times New Roman" pitchFamily="18" charset="0"/>
              </a:rPr>
              <a:t>If it is possible to customize the current HIS for the requirements which are not fulfilled. </a:t>
            </a:r>
            <a:endParaRPr lang="en-US" sz="2900" dirty="0" smtClean="0">
              <a:ea typeface="Calibri" pitchFamily="34" charset="0"/>
              <a:cs typeface="Times New Roman" pitchFamily="18" charset="0"/>
            </a:endParaRPr>
          </a:p>
          <a:p>
            <a:pPr algn="just" eaLnBrk="0" hangingPunct="0">
              <a:buFontTx/>
              <a:buChar char="•"/>
            </a:pPr>
            <a:endParaRPr lang="en-US" sz="3600" dirty="0" smtClean="0">
              <a:ea typeface="Calibri" pitchFamily="34" charset="0"/>
              <a:cs typeface="Times New Roman" pitchFamily="18" charset="0"/>
            </a:endParaRPr>
          </a:p>
          <a:p>
            <a:pPr algn="just" eaLnBrk="0" hangingPunct="0"/>
            <a:r>
              <a:rPr lang="en-US" sz="3600" dirty="0" smtClean="0">
                <a:ea typeface="Calibri" pitchFamily="34" charset="0"/>
                <a:cs typeface="Times New Roman" pitchFamily="18" charset="0"/>
              </a:rPr>
              <a:t>It is suggested that client can use the current HIS for billing purposes.</a:t>
            </a:r>
            <a:endParaRPr lang="en-US" sz="2900" dirty="0" smtClean="0">
              <a:ea typeface="Calibri" pitchFamily="34" charset="0"/>
              <a:cs typeface="Times New Roman" pitchFamily="18" charset="0"/>
            </a:endParaRPr>
          </a:p>
          <a:p>
            <a:pPr algn="just" eaLnBrk="0" hangingPunct="0">
              <a:buFontTx/>
              <a:buChar char="•"/>
            </a:pPr>
            <a:endParaRPr lang="en-US" sz="3600" dirty="0" smtClean="0">
              <a:ea typeface="Calibri" pitchFamily="34" charset="0"/>
              <a:cs typeface="Times New Roman" pitchFamily="18" charset="0"/>
            </a:endParaRPr>
          </a:p>
          <a:p>
            <a:pPr algn="just" eaLnBrk="0" hangingPunct="0"/>
            <a:r>
              <a:rPr lang="en-US" sz="3600" dirty="0" smtClean="0">
                <a:ea typeface="Calibri" pitchFamily="34" charset="0"/>
                <a:cs typeface="Times New Roman" pitchFamily="18" charset="0"/>
              </a:rPr>
              <a:t>It is also suggested that hospitals needs </a:t>
            </a:r>
            <a:r>
              <a:rPr lang="en-US" sz="3600" dirty="0" err="1" smtClean="0">
                <a:ea typeface="Calibri" pitchFamily="34" charset="0"/>
                <a:cs typeface="Times New Roman" pitchFamily="18" charset="0"/>
              </a:rPr>
              <a:t>updation</a:t>
            </a:r>
            <a:r>
              <a:rPr lang="en-US" sz="3600" dirty="0" smtClean="0">
                <a:ea typeface="Calibri" pitchFamily="34" charset="0"/>
                <a:cs typeface="Times New Roman" pitchFamily="18" charset="0"/>
              </a:rPr>
              <a:t> of advanced modalities like MRI, CT- SCAN, DIGITAL X-RAY, and PACS.</a:t>
            </a:r>
            <a:r>
              <a:rPr lang="en-US" sz="2900" dirty="0" smtClean="0">
                <a:ea typeface="Calibri" pitchFamily="34" charset="0"/>
                <a:cs typeface="Times New Roman" pitchFamily="18" charset="0"/>
              </a:rPr>
              <a:t>  </a:t>
            </a:r>
            <a:endParaRPr lang="en-US" sz="8000" dirty="0" smtClean="0">
              <a:ea typeface="Calibri" pitchFamily="34" charset="0"/>
              <a:cs typeface="Times New Roman" pitchFamily="18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Conclusion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000" dirty="0" smtClean="0"/>
              <a:t>Requirement analysis is one of the most important steps. </a:t>
            </a:r>
          </a:p>
          <a:p>
            <a:endParaRPr lang="en-US" sz="2000" dirty="0" smtClean="0"/>
          </a:p>
          <a:p>
            <a:pPr algn="just"/>
            <a:r>
              <a:rPr lang="en-US" sz="2000" dirty="0" smtClean="0"/>
              <a:t>A thorough analysis of each and every requirement helps us to know whether the software that is going to be implemented fulfills all the requirements or not. </a:t>
            </a:r>
          </a:p>
          <a:p>
            <a:endParaRPr lang="en-US" sz="2000" dirty="0" smtClean="0"/>
          </a:p>
          <a:p>
            <a:pPr algn="just"/>
            <a:r>
              <a:rPr lang="en-US" sz="2000" dirty="0" smtClean="0"/>
              <a:t>Based on Requirement Analysis, the above study helped in deciding whether to implement the VistA software in the Radiology Department  of the client or not.</a:t>
            </a:r>
          </a:p>
          <a:p>
            <a:endParaRPr lang="en-US" sz="2000" dirty="0" smtClean="0"/>
          </a:p>
          <a:p>
            <a:pPr algn="just"/>
            <a:r>
              <a:rPr lang="en-US" sz="2000" dirty="0" smtClean="0"/>
              <a:t>The results from the study also depict that almost all the basic requirements (84%) of the client are fulfilled by VistA so client </a:t>
            </a:r>
            <a:r>
              <a:rPr lang="en-US" sz="2000" smtClean="0"/>
              <a:t>can go </a:t>
            </a:r>
            <a:r>
              <a:rPr lang="en-US" sz="2000" dirty="0" smtClean="0"/>
              <a:t>for the implementation of the VistA.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EHR Implementation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Using VistA (Veterans Health Information system &amp; technology architecture)software.</a:t>
            </a:r>
          </a:p>
          <a:p>
            <a:endParaRPr lang="en-US" sz="2400" dirty="0" smtClean="0"/>
          </a:p>
          <a:p>
            <a:r>
              <a:rPr lang="en-US" sz="2400" dirty="0" smtClean="0"/>
              <a:t>VistA EHR implementation in India-</a:t>
            </a:r>
          </a:p>
          <a:p>
            <a:endParaRPr lang="en-US" sz="2400" dirty="0" smtClean="0"/>
          </a:p>
          <a:p>
            <a:r>
              <a:rPr lang="en-US" sz="2400" dirty="0" smtClean="0"/>
              <a:t>Rajiv Gandhi Cancer Institute, Rohini, New delhi.</a:t>
            </a:r>
          </a:p>
          <a:p>
            <a:endParaRPr lang="en-US" sz="2400" dirty="0" smtClean="0"/>
          </a:p>
          <a:p>
            <a:r>
              <a:rPr lang="en-US" sz="2400" dirty="0" smtClean="0"/>
              <a:t>Max Healthcare, New delhi.</a:t>
            </a:r>
            <a:endParaRPr lang="en-US" sz="24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lvl="0"/>
            <a:r>
              <a:rPr lang="en-US" sz="4000" dirty="0" err="1" smtClean="0"/>
              <a:t>Leffingwell</a:t>
            </a:r>
            <a:r>
              <a:rPr lang="en-US" sz="4000" dirty="0" smtClean="0"/>
              <a:t>, Dean and </a:t>
            </a:r>
            <a:r>
              <a:rPr lang="en-US" sz="4000" dirty="0" err="1" smtClean="0"/>
              <a:t>Widrig</a:t>
            </a:r>
            <a:r>
              <a:rPr lang="en-US" sz="4000" dirty="0" smtClean="0"/>
              <a:t>, Don (2007) Managing Software Requirements, A use case approach (2</a:t>
            </a:r>
            <a:r>
              <a:rPr lang="en-US" sz="4000" baseline="30000" dirty="0" smtClean="0"/>
              <a:t>nd</a:t>
            </a:r>
            <a:r>
              <a:rPr lang="en-US" sz="4000" dirty="0" smtClean="0"/>
              <a:t> </a:t>
            </a:r>
            <a:r>
              <a:rPr lang="en-US" sz="4000" dirty="0" err="1" smtClean="0"/>
              <a:t>edn</a:t>
            </a:r>
            <a:r>
              <a:rPr lang="en-US" sz="4000" dirty="0" smtClean="0"/>
              <a:t>), India, Dorling Kindersley Pvt. Ltd., Licensees of Pearson Education in South Asia.</a:t>
            </a:r>
          </a:p>
          <a:p>
            <a:pPr lvl="0"/>
            <a:r>
              <a:rPr lang="en-US" sz="4000" dirty="0" err="1" smtClean="0"/>
              <a:t>Boochever</a:t>
            </a:r>
            <a:r>
              <a:rPr lang="en-US" sz="4000" dirty="0" smtClean="0"/>
              <a:t>, Stephen, S</a:t>
            </a:r>
            <a:r>
              <a:rPr lang="en-US" sz="4000" b="1" dirty="0" smtClean="0"/>
              <a:t>., </a:t>
            </a:r>
            <a:r>
              <a:rPr lang="en-US" sz="4000" dirty="0" smtClean="0"/>
              <a:t>(2004) “HIS/RIS/PACS Integration: Getting to the Gold Standard”, Radiology management, 1-8.</a:t>
            </a:r>
          </a:p>
          <a:p>
            <a:pPr lvl="0"/>
            <a:r>
              <a:rPr lang="en-US" sz="4000" dirty="0" err="1" smtClean="0"/>
              <a:t>Marchand</a:t>
            </a:r>
            <a:r>
              <a:rPr lang="en-US" sz="4000" dirty="0" smtClean="0"/>
              <a:t>, Dave, (2010), “Health Information Exchanges: Strategies and Point of View”, Dell Services, 1-16.</a:t>
            </a:r>
          </a:p>
          <a:p>
            <a:pPr lvl="0"/>
            <a:r>
              <a:rPr lang="en-US" sz="4000" dirty="0" err="1" smtClean="0"/>
              <a:t>Garets</a:t>
            </a:r>
            <a:r>
              <a:rPr lang="en-US" sz="4000" dirty="0" smtClean="0"/>
              <a:t>, Dave and Davis, Mike, (2006) “Electronic Medical Records vs. Electronic Health </a:t>
            </a:r>
            <a:r>
              <a:rPr lang="en-US" sz="4000" dirty="0" err="1" smtClean="0"/>
              <a:t>Records:Yes</a:t>
            </a:r>
            <a:r>
              <a:rPr lang="en-US" sz="4000" dirty="0" smtClean="0"/>
              <a:t>, There Is a Difference”, HIMSS Analytics, 1-14. </a:t>
            </a:r>
          </a:p>
          <a:p>
            <a:pPr lvl="0"/>
            <a:r>
              <a:rPr lang="en-US" sz="4000" dirty="0" smtClean="0"/>
              <a:t>Halsted, Mark J. and </a:t>
            </a:r>
            <a:r>
              <a:rPr lang="en-US" sz="4000" dirty="0" err="1" smtClean="0"/>
              <a:t>Froehle</a:t>
            </a:r>
            <a:r>
              <a:rPr lang="en-US" sz="4000" dirty="0" smtClean="0"/>
              <a:t>, Craig M., (2008) “Design, Implementation, and Assessment of a Radiology Workflow Management System”, Department of radiology, 1-14</a:t>
            </a:r>
          </a:p>
          <a:p>
            <a:pPr lvl="0"/>
            <a:r>
              <a:rPr lang="en-US" sz="4000" dirty="0" smtClean="0"/>
              <a:t>http://www4.va.gov/vdl/, VistA-EHR, 2009</a:t>
            </a:r>
          </a:p>
          <a:p>
            <a:pPr lvl="0"/>
            <a:r>
              <a:rPr lang="en-US" sz="4000" u="sng" dirty="0" smtClean="0">
                <a:hlinkClick r:id="rId2"/>
              </a:rPr>
              <a:t>www.hospitalinformationsystem.com/</a:t>
            </a:r>
            <a:r>
              <a:rPr lang="en-US" sz="4000" dirty="0" smtClean="0"/>
              <a:t>, Hospital information system, 2010</a:t>
            </a:r>
          </a:p>
          <a:p>
            <a:pPr lvl="0"/>
            <a:r>
              <a:rPr lang="en-US" sz="4000" u="sng" dirty="0" smtClean="0">
                <a:hlinkClick r:id="rId3"/>
              </a:rPr>
              <a:t>www.dellperotsystems.com/dell</a:t>
            </a:r>
            <a:r>
              <a:rPr lang="en-US" sz="4000" dirty="0" smtClean="0"/>
              <a:t>, Dell Services, 2010</a:t>
            </a:r>
          </a:p>
          <a:p>
            <a:pPr lvl="0"/>
            <a:r>
              <a:rPr lang="en-US" sz="4000" u="sng" dirty="0" smtClean="0">
                <a:hlinkClick r:id="rId4"/>
              </a:rPr>
              <a:t>www.maxhealthcare.com</a:t>
            </a:r>
            <a:r>
              <a:rPr lang="en-US" sz="4000" dirty="0" smtClean="0"/>
              <a:t>, Max Hospitals, 2010</a:t>
            </a:r>
          </a:p>
          <a:p>
            <a:pPr lvl="0"/>
            <a:r>
              <a:rPr lang="en-US" sz="4000" u="sng" dirty="0" smtClean="0">
                <a:hlinkClick r:id="rId5"/>
              </a:rPr>
              <a:t>http://en.wikipedia.org/wiki/Vista</a:t>
            </a:r>
            <a:r>
              <a:rPr lang="en-US" sz="4000" dirty="0" smtClean="0"/>
              <a:t>, VistA-EHR, 2010</a:t>
            </a:r>
          </a:p>
          <a:p>
            <a:pPr lvl="0"/>
            <a:r>
              <a:rPr lang="en-US" sz="4000" u="sng" dirty="0" smtClean="0">
                <a:hlinkClick r:id="rId6"/>
              </a:rPr>
              <a:t>http://en.wikipedia.org/wiki/Requirements_analysis</a:t>
            </a:r>
            <a:r>
              <a:rPr lang="en-US" sz="4000" dirty="0" smtClean="0"/>
              <a:t>, requirement analysis, 2010</a:t>
            </a:r>
          </a:p>
          <a:p>
            <a:pPr lvl="0"/>
            <a:r>
              <a:rPr lang="en-US" sz="4000" u="sng" dirty="0" smtClean="0">
                <a:hlinkClick r:id="rId7"/>
              </a:rPr>
              <a:t>http://en.wikipedia.org/wiki/Radiology</a:t>
            </a:r>
            <a:r>
              <a:rPr lang="en-US" sz="4000" dirty="0" smtClean="0"/>
              <a:t>, Radiology department, 2008</a:t>
            </a:r>
          </a:p>
          <a:p>
            <a:pPr lvl="0"/>
            <a:r>
              <a:rPr lang="en-US" sz="4000" u="sng" dirty="0" smtClean="0">
                <a:hlinkClick r:id="rId8"/>
              </a:rPr>
              <a:t>http://en.wikipedia.org/wiki/Electronic_health_record</a:t>
            </a:r>
            <a:r>
              <a:rPr lang="en-US" sz="4000" dirty="0" smtClean="0"/>
              <a:t>, EHR, 2010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Cont…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VistA-EHR Modules implemented in RGCI:</a:t>
            </a:r>
          </a:p>
          <a:p>
            <a:pPr marL="514350" indent="-514350">
              <a:buFont typeface="+mj-lt"/>
              <a:buAutoNum type="alphaLcPeriod"/>
            </a:pPr>
            <a:r>
              <a:rPr lang="en-US" sz="2000" dirty="0" smtClean="0"/>
              <a:t>CPRS</a:t>
            </a:r>
          </a:p>
          <a:p>
            <a:pPr marL="514350" indent="-514350">
              <a:buFont typeface="+mj-lt"/>
              <a:buAutoNum type="alphaLcPeriod"/>
            </a:pPr>
            <a:r>
              <a:rPr lang="en-US" sz="2000" dirty="0" smtClean="0"/>
              <a:t>PIMS</a:t>
            </a:r>
          </a:p>
          <a:p>
            <a:pPr marL="514350" indent="-514350">
              <a:buFont typeface="+mj-lt"/>
              <a:buAutoNum type="alphaLcPeriod"/>
            </a:pPr>
            <a:r>
              <a:rPr lang="en-US" sz="2000" dirty="0" smtClean="0"/>
              <a:t>RADILOGY</a:t>
            </a:r>
          </a:p>
          <a:p>
            <a:pPr marL="514350" indent="-514350">
              <a:buFont typeface="+mj-lt"/>
              <a:buAutoNum type="alphaLcPeriod"/>
            </a:pPr>
            <a:r>
              <a:rPr lang="en-US" sz="2000" dirty="0" smtClean="0"/>
              <a:t>LABORATORY</a:t>
            </a:r>
          </a:p>
          <a:p>
            <a:pPr marL="514350" indent="-514350">
              <a:buFont typeface="+mj-lt"/>
              <a:buAutoNum type="alphaLcPeriod"/>
            </a:pPr>
            <a:r>
              <a:rPr lang="en-US" sz="2000" dirty="0" smtClean="0"/>
              <a:t>PHARMACY</a:t>
            </a:r>
          </a:p>
          <a:p>
            <a:pPr marL="514350" indent="-514350">
              <a:buFont typeface="+mj-lt"/>
              <a:buAutoNum type="alphaLcPeriod"/>
            </a:pPr>
            <a:r>
              <a:rPr lang="en-US" sz="2000" dirty="0" smtClean="0"/>
              <a:t>DIETETICS</a:t>
            </a:r>
            <a:endParaRPr lang="en-US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VistA Introduction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sz="2400" b="1" dirty="0" smtClean="0"/>
              <a:t>WorldVistA</a:t>
            </a:r>
            <a:r>
              <a:rPr lang="en-US" sz="2400" dirty="0" smtClean="0"/>
              <a:t> is an open source implementation of the Electronic Health Record system intended for use in health care facilities.</a:t>
            </a:r>
          </a:p>
          <a:p>
            <a:endParaRPr lang="en-US" sz="2400" dirty="0" smtClean="0"/>
          </a:p>
          <a:p>
            <a:r>
              <a:rPr lang="en-US" sz="2400" dirty="0" smtClean="0"/>
              <a:t>Over 130 clinical modules </a:t>
            </a:r>
          </a:p>
          <a:p>
            <a:endParaRPr lang="en-US" sz="2400" dirty="0" smtClean="0"/>
          </a:p>
          <a:p>
            <a:pPr algn="just"/>
            <a:r>
              <a:rPr lang="en-US" sz="2400" dirty="0" smtClean="0"/>
              <a:t>In 2006, WorldVistA EHR was the only open source EHR that met Certification Commission for Healthcare Information Technology (CCHIT) criteria.</a:t>
            </a:r>
          </a:p>
          <a:p>
            <a:endParaRPr lang="en-US" sz="2400" dirty="0" smtClean="0"/>
          </a:p>
          <a:p>
            <a:r>
              <a:rPr lang="en-US" sz="2400" dirty="0" smtClean="0"/>
              <a:t>January 2008, it was released with full CCHIT EHR. </a:t>
            </a:r>
            <a:endParaRPr lang="en-US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1"/>
            <a:ext cx="8229600" cy="2133600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b="1" dirty="0" smtClean="0"/>
              <a:t> </a:t>
            </a:r>
            <a:r>
              <a:rPr lang="en-US" sz="2800" dirty="0" smtClean="0">
                <a:cs typeface="Times New Roman" pitchFamily="18" charset="0"/>
              </a:rPr>
              <a:t>DISSERTATION ON</a:t>
            </a:r>
          </a:p>
          <a:p>
            <a:pPr>
              <a:buNone/>
            </a:pPr>
            <a:r>
              <a:rPr lang="en-US" sz="2800" dirty="0" smtClean="0">
                <a:cs typeface="Times New Roman" pitchFamily="18" charset="0"/>
              </a:rPr>
              <a:t> </a:t>
            </a:r>
          </a:p>
          <a:p>
            <a:pPr algn="ctr">
              <a:buNone/>
            </a:pPr>
            <a:r>
              <a:rPr lang="en-US" sz="2800" dirty="0" smtClean="0">
                <a:cs typeface="Times New Roman" pitchFamily="18" charset="0"/>
              </a:rPr>
              <a:t>    “Analyzing The Business Requirements Of The Client For Radiology Department With Respect To VistA And HIS”.</a:t>
            </a:r>
            <a:endParaRPr lang="en-US" sz="2800" dirty="0"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Problem statement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 smtClean="0"/>
              <a:t>To come up a solution for Radiology department for implementing VistA-Radiology Module.</a:t>
            </a:r>
          </a:p>
          <a:p>
            <a:endParaRPr lang="en-US" sz="2400" dirty="0" smtClean="0"/>
          </a:p>
          <a:p>
            <a:pPr algn="just"/>
            <a:r>
              <a:rPr lang="en-US" sz="2400" dirty="0" smtClean="0"/>
              <a:t>To analyze all the radiology requirements and define what are the requirements fulfilled by VistA and what are not fulfilled.</a:t>
            </a:r>
          </a:p>
          <a:p>
            <a:endParaRPr lang="en-US" sz="2400" dirty="0" smtClean="0"/>
          </a:p>
          <a:p>
            <a:r>
              <a:rPr lang="en-US" sz="2400" dirty="0" smtClean="0"/>
              <a:t>What all can Current HIS fulfill. </a:t>
            </a:r>
            <a:endParaRPr lang="en-US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600" dirty="0" smtClean="0"/>
              <a:t>Objectives of the Study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562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General Objective:   </a:t>
            </a:r>
          </a:p>
          <a:p>
            <a:pPr algn="just"/>
            <a:r>
              <a:rPr lang="en-US" sz="2600" dirty="0" smtClean="0"/>
              <a:t>Analyzing the business requirements for the Radiology department of the Client Hospital with respect to VistA and HIS and recommending the best solution.</a:t>
            </a:r>
          </a:p>
          <a:p>
            <a:pPr>
              <a:buNone/>
            </a:pPr>
            <a:r>
              <a:rPr lang="en-US" b="1" dirty="0" smtClean="0"/>
              <a:t>     </a:t>
            </a:r>
          </a:p>
          <a:p>
            <a:pPr>
              <a:buNone/>
            </a:pPr>
            <a:r>
              <a:rPr lang="en-US" b="1" dirty="0" smtClean="0"/>
              <a:t>Specific Objectives:</a:t>
            </a:r>
            <a:endParaRPr lang="en-US" dirty="0" smtClean="0"/>
          </a:p>
          <a:p>
            <a:pPr lvl="0"/>
            <a:r>
              <a:rPr lang="en-US" sz="2400" dirty="0" smtClean="0"/>
              <a:t>Enlisting the features of current HIS for Radiology department and VistA Radiology.</a:t>
            </a:r>
          </a:p>
          <a:p>
            <a:pPr lvl="0"/>
            <a:r>
              <a:rPr lang="en-US" sz="2400" dirty="0" smtClean="0"/>
              <a:t>Mapping of features of HIS and VistA Radiology with clients requirements.</a:t>
            </a:r>
          </a:p>
          <a:p>
            <a:pPr lvl="0"/>
            <a:r>
              <a:rPr lang="en-US" sz="2400" dirty="0" smtClean="0"/>
              <a:t>What all cannot be provided to the client both from VistA Radiology and HIS Radiology module? </a:t>
            </a:r>
          </a:p>
          <a:p>
            <a:pPr lvl="0"/>
            <a:r>
              <a:rPr lang="en-US" sz="2400" dirty="0" smtClean="0"/>
              <a:t>What can be the final solution for the client?       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Benefits of the study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 smtClean="0"/>
              <a:t>A final solution to the client can be suggested if the requirements are not fulfilled completely.</a:t>
            </a:r>
          </a:p>
          <a:p>
            <a:endParaRPr lang="en-US" sz="2400" dirty="0" smtClean="0"/>
          </a:p>
          <a:p>
            <a:pPr algn="just"/>
            <a:r>
              <a:rPr lang="en-US" sz="2400" dirty="0" smtClean="0"/>
              <a:t>Can be helpful to design new software which will include features for those requirements which are not fulfilled for the client.</a:t>
            </a:r>
            <a:endParaRPr lang="en-US" sz="2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425</TotalTime>
  <Words>1503</Words>
  <Application>Microsoft Office PowerPoint</Application>
  <PresentationFormat>On-screen Show (4:3)</PresentationFormat>
  <Paragraphs>215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Flow</vt:lpstr>
      <vt:lpstr>“Implementation of VistA radiology at a  Multi specialty Hospital: Analyzing the business requirements of the client with respect to VistA radiology /HIS” </vt:lpstr>
      <vt:lpstr>Organization Profile</vt:lpstr>
      <vt:lpstr>EHR Implementation</vt:lpstr>
      <vt:lpstr>Cont…</vt:lpstr>
      <vt:lpstr>VistA Introduction</vt:lpstr>
      <vt:lpstr>Slide 6</vt:lpstr>
      <vt:lpstr>Problem statement</vt:lpstr>
      <vt:lpstr>Objectives of the Study</vt:lpstr>
      <vt:lpstr>Benefits of the study</vt:lpstr>
      <vt:lpstr>Assumptions of the study </vt:lpstr>
      <vt:lpstr> Limitations of the study </vt:lpstr>
      <vt:lpstr>METHODOLOGY ADOPTED </vt:lpstr>
      <vt:lpstr>Cont…</vt:lpstr>
      <vt:lpstr>Introduction</vt:lpstr>
      <vt:lpstr>Cont…</vt:lpstr>
      <vt:lpstr>Steps </vt:lpstr>
      <vt:lpstr>Cont…</vt:lpstr>
      <vt:lpstr>Cont…</vt:lpstr>
      <vt:lpstr>Some basic Requirements…</vt:lpstr>
      <vt:lpstr>Results</vt:lpstr>
      <vt:lpstr> On the basis of Essentiality                                                   Cont…</vt:lpstr>
      <vt:lpstr>On the basis of Priority  Cont…</vt:lpstr>
      <vt:lpstr>Cont…</vt:lpstr>
      <vt:lpstr>Results can be used for negotiation Cont…</vt:lpstr>
      <vt:lpstr>Cont…</vt:lpstr>
      <vt:lpstr>Unfulfilled Requirements</vt:lpstr>
      <vt:lpstr>Challenges in VistA Radiology implementation</vt:lpstr>
      <vt:lpstr>Recommendations</vt:lpstr>
      <vt:lpstr>Conclusion </vt:lpstr>
      <vt:lpstr>References </vt:lpstr>
      <vt:lpstr>Thank You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“Implementation of VistA radiology at a  Multi specialty Hospital: Analyzing the business requirements of the client with respect to VistA radiology /HIS” </dc:title>
  <dc:creator/>
  <cp:lastModifiedBy>IIHMR</cp:lastModifiedBy>
  <cp:revision>35</cp:revision>
  <dcterms:created xsi:type="dcterms:W3CDTF">2006-08-16T00:00:00Z</dcterms:created>
  <dcterms:modified xsi:type="dcterms:W3CDTF">2011-01-03T09:10:13Z</dcterms:modified>
</cp:coreProperties>
</file>