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8" r:id="rId4"/>
    <p:sldId id="289" r:id="rId5"/>
    <p:sldId id="290" r:id="rId6"/>
    <p:sldId id="291" r:id="rId7"/>
    <p:sldId id="292" r:id="rId8"/>
    <p:sldId id="293" r:id="rId9"/>
    <p:sldId id="260" r:id="rId10"/>
    <p:sldId id="261" r:id="rId11"/>
    <p:sldId id="262" r:id="rId12"/>
    <p:sldId id="263" r:id="rId13"/>
    <p:sldId id="268" r:id="rId14"/>
    <p:sldId id="266" r:id="rId15"/>
    <p:sldId id="267" r:id="rId16"/>
    <p:sldId id="295" r:id="rId17"/>
    <p:sldId id="296" r:id="rId18"/>
    <p:sldId id="264" r:id="rId19"/>
    <p:sldId id="274" r:id="rId20"/>
    <p:sldId id="297" r:id="rId21"/>
    <p:sldId id="298" r:id="rId22"/>
    <p:sldId id="272" r:id="rId23"/>
    <p:sldId id="273" r:id="rId24"/>
    <p:sldId id="275" r:id="rId25"/>
    <p:sldId id="276" r:id="rId26"/>
    <p:sldId id="299" r:id="rId27"/>
    <p:sldId id="277" r:id="rId28"/>
    <p:sldId id="278" r:id="rId29"/>
    <p:sldId id="301" r:id="rId30"/>
    <p:sldId id="300" r:id="rId31"/>
    <p:sldId id="279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ongaa\Desktop\Benefi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udent\My%20Documents\Paper%20con.mssh-east_(NEW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My%20Documents\Paper%20con.mssh-east_(NEW)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student\My%20Documents\Paper%20con.mssh-east_(NEW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My%20Documents\Paper%20con.mssh-east_(NEW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My%20Documents\Paper%20con.mssh-east_(NEW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My%20Documents\Paper%20con.mssh-east_(NEW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udent\My%20Documents\Paper%20con.mssh-east_(NEW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Time1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Sheet1!$A$2:$A$14</c:f>
              <c:strCache>
                <c:ptCount val="13"/>
                <c:pt idx="0">
                  <c:v>Help Desk</c:v>
                </c:pt>
                <c:pt idx="1">
                  <c:v>OPD Reg and Billing</c:v>
                </c:pt>
                <c:pt idx="2">
                  <c:v>Nurse Station-Recording of Vitals</c:v>
                </c:pt>
                <c:pt idx="3">
                  <c:v>Consultation on Doctor's chamber,adv admission and prescription</c:v>
                </c:pt>
                <c:pt idx="4">
                  <c:v>IPD registeration, billing and bed allotment</c:v>
                </c:pt>
                <c:pt idx="5">
                  <c:v>Shifting patient to room</c:v>
                </c:pt>
                <c:pt idx="6">
                  <c:v>Recording of vitals</c:v>
                </c:pt>
                <c:pt idx="7">
                  <c:v>Examination and Hx by JC</c:v>
                </c:pt>
                <c:pt idx="8">
                  <c:v>Confirmation of medicine order/Info to SC</c:v>
                </c:pt>
                <c:pt idx="9">
                  <c:v>Raising pharmacy indent</c:v>
                </c:pt>
                <c:pt idx="10">
                  <c:v>Issue of meds and receipt at NS</c:v>
                </c:pt>
                <c:pt idx="11">
                  <c:v>Verify indent</c:v>
                </c:pt>
                <c:pt idx="12">
                  <c:v>Drug administered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  <c:pt idx="4">
                  <c:v>20</c:v>
                </c:pt>
                <c:pt idx="5">
                  <c:v>15</c:v>
                </c:pt>
                <c:pt idx="6">
                  <c:v>5</c:v>
                </c:pt>
                <c:pt idx="7">
                  <c:v>15</c:v>
                </c:pt>
                <c:pt idx="8">
                  <c:v>5</c:v>
                </c:pt>
                <c:pt idx="9">
                  <c:v>10</c:v>
                </c:pt>
                <c:pt idx="10">
                  <c:v>30</c:v>
                </c:pt>
                <c:pt idx="11">
                  <c:v>10</c:v>
                </c:pt>
                <c:pt idx="12">
                  <c:v>0.5</c:v>
                </c:pt>
              </c:numCache>
            </c:numRef>
          </c:val>
        </c:ser>
        <c:ser>
          <c:idx val="1"/>
          <c:order val="1"/>
          <c:tx>
            <c:v>Time2</c:v>
          </c:tx>
          <c:spPr>
            <a:solidFill>
              <a:srgbClr val="FF0000"/>
            </a:solidFill>
          </c:spPr>
          <c:cat>
            <c:strRef>
              <c:f>Sheet1!$A$2:$A$14</c:f>
              <c:strCache>
                <c:ptCount val="13"/>
                <c:pt idx="0">
                  <c:v>Help Desk</c:v>
                </c:pt>
                <c:pt idx="1">
                  <c:v>OPD Reg and Billing</c:v>
                </c:pt>
                <c:pt idx="2">
                  <c:v>Nurse Station-Recording of Vitals</c:v>
                </c:pt>
                <c:pt idx="3">
                  <c:v>Consultation on Doctor's chamber,adv admission and prescription</c:v>
                </c:pt>
                <c:pt idx="4">
                  <c:v>IPD registeration, billing and bed allotment</c:v>
                </c:pt>
                <c:pt idx="5">
                  <c:v>Shifting patient to room</c:v>
                </c:pt>
                <c:pt idx="6">
                  <c:v>Recording of vitals</c:v>
                </c:pt>
                <c:pt idx="7">
                  <c:v>Examination and Hx by JC</c:v>
                </c:pt>
                <c:pt idx="8">
                  <c:v>Confirmation of medicine order/Info to SC</c:v>
                </c:pt>
                <c:pt idx="9">
                  <c:v>Raising pharmacy indent</c:v>
                </c:pt>
                <c:pt idx="10">
                  <c:v>Issue of meds and receipt at NS</c:v>
                </c:pt>
                <c:pt idx="11">
                  <c:v>Verify indent</c:v>
                </c:pt>
                <c:pt idx="12">
                  <c:v>Drug administered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20</c:v>
                </c:pt>
                <c:pt idx="4">
                  <c:v>20</c:v>
                </c:pt>
                <c:pt idx="5">
                  <c:v>15</c:v>
                </c:pt>
                <c:pt idx="6">
                  <c:v>5</c:v>
                </c:pt>
                <c:pt idx="7">
                  <c:v>0.5</c:v>
                </c:pt>
                <c:pt idx="8">
                  <c:v>0.5</c:v>
                </c:pt>
                <c:pt idx="9">
                  <c:v>2</c:v>
                </c:pt>
                <c:pt idx="10">
                  <c:v>10</c:v>
                </c:pt>
                <c:pt idx="11">
                  <c:v>10</c:v>
                </c:pt>
                <c:pt idx="12">
                  <c:v>0.5</c:v>
                </c:pt>
              </c:numCache>
            </c:numRef>
          </c:val>
        </c:ser>
        <c:axId val="78181504"/>
        <c:axId val="78183040"/>
      </c:barChart>
      <c:catAx>
        <c:axId val="78181504"/>
        <c:scaling>
          <c:orientation val="minMax"/>
        </c:scaling>
        <c:axPos val="b"/>
        <c:tickLblPos val="nextTo"/>
        <c:crossAx val="78183040"/>
        <c:crosses val="autoZero"/>
        <c:auto val="1"/>
        <c:lblAlgn val="ctr"/>
        <c:lblOffset val="100"/>
      </c:catAx>
      <c:valAx>
        <c:axId val="78183040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781815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Paper</a:t>
            </a:r>
            <a:r>
              <a:rPr lang="en-US" baseline="0"/>
              <a:t> </a:t>
            </a:r>
            <a:r>
              <a:rPr lang="en-US"/>
              <a:t>Consumtion trend analysis  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191409999226925"/>
          <c:y val="0.17628499562554681"/>
          <c:w val="0.62370683733858567"/>
          <c:h val="0.65482210557013765"/>
        </c:manualLayout>
      </c:layout>
      <c:lineChart>
        <c:grouping val="standard"/>
        <c:ser>
          <c:idx val="0"/>
          <c:order val="0"/>
          <c:tx>
            <c:v>Hospital A</c:v>
          </c:tx>
          <c:cat>
            <c:strLit>
              <c:ptCount val="6"/>
              <c:pt idx="0">
                <c:v>April'10</c:v>
              </c:pt>
              <c:pt idx="1">
                <c:v>May'10</c:v>
              </c:pt>
              <c:pt idx="2">
                <c:v>June'10</c:v>
              </c:pt>
              <c:pt idx="3">
                <c:v>July'10</c:v>
              </c:pt>
              <c:pt idx="4">
                <c:v>Aug'10</c:v>
              </c:pt>
              <c:pt idx="5">
                <c:v>Sep'10</c:v>
              </c:pt>
            </c:strLit>
          </c:cat>
          <c:val>
            <c:numRef>
              <c:f>Sheet4!$C$9:$H$9</c:f>
              <c:numCache>
                <c:formatCode>#,##0</c:formatCode>
                <c:ptCount val="6"/>
                <c:pt idx="0">
                  <c:v>234219</c:v>
                </c:pt>
                <c:pt idx="1">
                  <c:v>199356</c:v>
                </c:pt>
                <c:pt idx="2">
                  <c:v>204179</c:v>
                </c:pt>
                <c:pt idx="3">
                  <c:v>193352</c:v>
                </c:pt>
                <c:pt idx="4">
                  <c:v>203197</c:v>
                </c:pt>
                <c:pt idx="5">
                  <c:v>221490</c:v>
                </c:pt>
              </c:numCache>
            </c:numRef>
          </c:val>
        </c:ser>
        <c:ser>
          <c:idx val="1"/>
          <c:order val="1"/>
          <c:tx>
            <c:v>Hospital B</c:v>
          </c:tx>
          <c:cat>
            <c:strLit>
              <c:ptCount val="6"/>
              <c:pt idx="0">
                <c:v>April'10</c:v>
              </c:pt>
              <c:pt idx="1">
                <c:v>May'10</c:v>
              </c:pt>
              <c:pt idx="2">
                <c:v>June'10</c:v>
              </c:pt>
              <c:pt idx="3">
                <c:v>July'10</c:v>
              </c:pt>
              <c:pt idx="4">
                <c:v>Aug'10</c:v>
              </c:pt>
              <c:pt idx="5">
                <c:v>Sep'10</c:v>
              </c:pt>
            </c:strLit>
          </c:cat>
          <c:val>
            <c:numRef>
              <c:f>Sheet4!$C$10:$H$10</c:f>
              <c:numCache>
                <c:formatCode>#,##0</c:formatCode>
                <c:ptCount val="6"/>
                <c:pt idx="0">
                  <c:v>264907</c:v>
                </c:pt>
                <c:pt idx="1">
                  <c:v>260277</c:v>
                </c:pt>
                <c:pt idx="2">
                  <c:v>234147</c:v>
                </c:pt>
                <c:pt idx="3">
                  <c:v>322535</c:v>
                </c:pt>
                <c:pt idx="4">
                  <c:v>347094</c:v>
                </c:pt>
                <c:pt idx="5">
                  <c:v>214505</c:v>
                </c:pt>
              </c:numCache>
            </c:numRef>
          </c:val>
        </c:ser>
        <c:marker val="1"/>
        <c:axId val="78474624"/>
        <c:axId val="77915264"/>
      </c:lineChart>
      <c:catAx>
        <c:axId val="78474624"/>
        <c:scaling>
          <c:orientation val="minMax"/>
        </c:scaling>
        <c:axPos val="b"/>
        <c:majorGridlines>
          <c:spPr>
            <a:ln>
              <a:solidFill>
                <a:schemeClr val="accent1"/>
              </a:solidFill>
            </a:ln>
          </c:spPr>
        </c:majorGridlines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7915264"/>
        <c:crosses val="autoZero"/>
        <c:auto val="1"/>
        <c:lblAlgn val="ctr"/>
        <c:lblOffset val="100"/>
      </c:catAx>
      <c:valAx>
        <c:axId val="779152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consumtion in terms of money</a:t>
                </a:r>
              </a:p>
            </c:rich>
          </c:tx>
          <c:layout>
            <c:manualLayout>
              <c:xMode val="edge"/>
              <c:yMode val="edge"/>
              <c:x val="1.2809490668085913E-2"/>
              <c:y val="0.31219135802469133"/>
            </c:manualLayout>
          </c:layout>
        </c:title>
        <c:numFmt formatCode="#,##0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84746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lineChart>
        <c:grouping val="standard"/>
        <c:ser>
          <c:idx val="0"/>
          <c:order val="0"/>
          <c:tx>
            <c:v>OPD Doctor' Assessment forms</c:v>
          </c:tx>
          <c:cat>
            <c:strLit>
              <c:ptCount val="6"/>
              <c:pt idx="0">
                <c:v>April'10</c:v>
              </c:pt>
              <c:pt idx="1">
                <c:v>May'10</c:v>
              </c:pt>
              <c:pt idx="2">
                <c:v>June'10</c:v>
              </c:pt>
              <c:pt idx="3">
                <c:v>July'10</c:v>
              </c:pt>
              <c:pt idx="4">
                <c:v>Aug'10</c:v>
              </c:pt>
              <c:pt idx="5">
                <c:v>Sep'10</c:v>
              </c:pt>
            </c:strLit>
          </c:cat>
          <c:val>
            <c:numRef>
              <c:f>Sheet3!$G$152:$L$152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805</c:v>
                </c:pt>
                <c:pt idx="3">
                  <c:v>700</c:v>
                </c:pt>
                <c:pt idx="4">
                  <c:v>1050</c:v>
                </c:pt>
                <c:pt idx="5">
                  <c:v>1000</c:v>
                </c:pt>
              </c:numCache>
            </c:numRef>
          </c:val>
        </c:ser>
        <c:marker val="1"/>
        <c:axId val="78702464"/>
        <c:axId val="78704000"/>
      </c:lineChart>
      <c:catAx>
        <c:axId val="78702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8704000"/>
        <c:crosses val="autoZero"/>
        <c:auto val="1"/>
        <c:lblAlgn val="ctr"/>
        <c:lblOffset val="100"/>
      </c:catAx>
      <c:valAx>
        <c:axId val="787040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Consumption  of OPD Forms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87024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tx>
            <c:strRef>
              <c:f>Sheet5!$E$15</c:f>
              <c:strCache>
                <c:ptCount val="1"/>
                <c:pt idx="0">
                  <c:v>Histogram-Frequency</c:v>
                </c:pt>
              </c:strCache>
            </c:strRef>
          </c:tx>
          <c:marker>
            <c:symbol val="none"/>
          </c:marker>
          <c:xVal>
            <c:strRef>
              <c:f>Sheet5!$E$3:$E$8</c:f>
              <c:strCache>
                <c:ptCount val="6"/>
                <c:pt idx="0">
                  <c:v>-301.2494395</c:v>
                </c:pt>
                <c:pt idx="1">
                  <c:v>163.333707</c:v>
                </c:pt>
                <c:pt idx="2">
                  <c:v>627.9168535</c:v>
                </c:pt>
                <c:pt idx="3">
                  <c:v>1092.5</c:v>
                </c:pt>
                <c:pt idx="4">
                  <c:v>1557.083146</c:v>
                </c:pt>
                <c:pt idx="5">
                  <c:v>More</c:v>
                </c:pt>
              </c:strCache>
            </c:strRef>
          </c:xVal>
          <c:yVal>
            <c:numRef>
              <c:f>Sheet5!$F$3:$F$8</c:f>
              <c:numCache>
                <c:formatCode>General</c:formatCode>
                <c:ptCount val="6"/>
                <c:pt idx="0">
                  <c:v>1</c:v>
                </c:pt>
                <c:pt idx="1">
                  <c:v>48</c:v>
                </c:pt>
                <c:pt idx="2">
                  <c:v>262</c:v>
                </c:pt>
                <c:pt idx="3">
                  <c:v>648</c:v>
                </c:pt>
                <c:pt idx="4">
                  <c:v>717</c:v>
                </c:pt>
                <c:pt idx="5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Sheet5!$E$14</c:f>
              <c:strCache>
                <c:ptCount val="1"/>
                <c:pt idx="0">
                  <c:v>-Bin</c:v>
                </c:pt>
              </c:strCache>
            </c:strRef>
          </c:tx>
          <c:marker>
            <c:symbol val="none"/>
          </c:marker>
          <c:xVal>
            <c:strRef>
              <c:f>Sheet5!$E$3:$E$8</c:f>
              <c:strCache>
                <c:ptCount val="6"/>
                <c:pt idx="0">
                  <c:v>-301.2494395</c:v>
                </c:pt>
                <c:pt idx="1">
                  <c:v>163.333707</c:v>
                </c:pt>
                <c:pt idx="2">
                  <c:v>627.9168535</c:v>
                </c:pt>
                <c:pt idx="3">
                  <c:v>1092.5</c:v>
                </c:pt>
                <c:pt idx="4">
                  <c:v>1557.083146</c:v>
                </c:pt>
                <c:pt idx="5">
                  <c:v>More</c:v>
                </c:pt>
              </c:strCache>
            </c:strRef>
          </c:xVal>
          <c:yVal>
            <c:numRef>
              <c:f>Sheet5!$G$3:$G$8</c:f>
              <c:numCache>
                <c:formatCode>General</c:formatCode>
                <c:ptCount val="6"/>
                <c:pt idx="0">
                  <c:v>11.249439461771001</c:v>
                </c:pt>
                <c:pt idx="1">
                  <c:v>163.33370702548626</c:v>
                </c:pt>
                <c:pt idx="2">
                  <c:v>627.91685351274316</c:v>
                </c:pt>
                <c:pt idx="3">
                  <c:v>1092.5</c:v>
                </c:pt>
                <c:pt idx="4">
                  <c:v>1557.083146487257</c:v>
                </c:pt>
                <c:pt idx="5">
                  <c:v>0</c:v>
                </c:pt>
              </c:numCache>
            </c:numRef>
          </c:yVal>
          <c:smooth val="1"/>
        </c:ser>
        <c:axId val="78623488"/>
        <c:axId val="78625024"/>
      </c:scatterChart>
      <c:valAx>
        <c:axId val="786234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8625024"/>
        <c:crosses val="autoZero"/>
        <c:crossBetween val="midCat"/>
      </c:valAx>
      <c:valAx>
        <c:axId val="78625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8623488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</c:chart>
  <c:spPr>
    <a:gradFill>
      <a:gsLst>
        <a:gs pos="0">
          <a:schemeClr val="accent5">
            <a:lumMod val="60000"/>
            <a:lumOff val="4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gradFill>
        <a:gsLst>
          <a:gs pos="0">
            <a:schemeClr val="accent2">
              <a:lumMod val="60000"/>
              <a:lumOff val="40000"/>
            </a:schemeClr>
          </a:gs>
          <a:gs pos="50000">
            <a:srgbClr val="4F81BD">
              <a:tint val="44500"/>
              <a:satMod val="160000"/>
            </a:srgbClr>
          </a:gs>
          <a:gs pos="100000">
            <a:srgbClr val="4F81BD">
              <a:tint val="23500"/>
              <a:satMod val="160000"/>
            </a:srgbClr>
          </a:gs>
        </a:gsLst>
        <a:lin ang="5400000" scaled="0"/>
      </a:gradFill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EHR Utilization</a:t>
            </a:r>
            <a:r>
              <a:rPr lang="en-US" baseline="0"/>
              <a:t> </a:t>
            </a:r>
            <a:r>
              <a:rPr lang="en-US"/>
              <a:t> 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yVal>
            <c:numRef>
              <c:f>Sheet7!$C$16:$C$19</c:f>
              <c:numCache>
                <c:formatCode>General</c:formatCode>
                <c:ptCount val="4"/>
                <c:pt idx="0">
                  <c:v>1000</c:v>
                </c:pt>
                <c:pt idx="1">
                  <c:v>1987</c:v>
                </c:pt>
                <c:pt idx="2">
                  <c:v>2877</c:v>
                </c:pt>
                <c:pt idx="3">
                  <c:v>3677</c:v>
                </c:pt>
              </c:numCache>
            </c:numRef>
          </c:yVal>
          <c:smooth val="1"/>
        </c:ser>
        <c:axId val="79054720"/>
        <c:axId val="79060992"/>
      </c:scatterChart>
      <c:valAx>
        <c:axId val="79054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Months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9060992"/>
        <c:crosses val="autoZero"/>
        <c:crossBetween val="midCat"/>
      </c:valAx>
      <c:valAx>
        <c:axId val="79060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 of users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9054720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Sheet3!$F$155</c:f>
              <c:strCache>
                <c:ptCount val="1"/>
                <c:pt idx="0">
                  <c:v>OPD Card</c:v>
                </c:pt>
              </c:strCache>
            </c:strRef>
          </c:tx>
          <c:cat>
            <c:strLit>
              <c:ptCount val="6"/>
              <c:pt idx="0">
                <c:v>April'10</c:v>
              </c:pt>
              <c:pt idx="1">
                <c:v>May'10</c:v>
              </c:pt>
              <c:pt idx="2">
                <c:v>June'10</c:v>
              </c:pt>
              <c:pt idx="3">
                <c:v>July'10</c:v>
              </c:pt>
              <c:pt idx="4">
                <c:v>Aug'10</c:v>
              </c:pt>
              <c:pt idx="5">
                <c:v>Sep'10</c:v>
              </c:pt>
            </c:strLit>
          </c:cat>
          <c:val>
            <c:numRef>
              <c:f>Sheet3!$G$155:$L$155</c:f>
              <c:numCache>
                <c:formatCode>General</c:formatCode>
                <c:ptCount val="6"/>
                <c:pt idx="0">
                  <c:v>1500</c:v>
                </c:pt>
                <c:pt idx="1">
                  <c:v>1730</c:v>
                </c:pt>
                <c:pt idx="2">
                  <c:v>1100</c:v>
                </c:pt>
                <c:pt idx="3">
                  <c:v>1300</c:v>
                </c:pt>
                <c:pt idx="4">
                  <c:v>1800</c:v>
                </c:pt>
                <c:pt idx="5">
                  <c:v>1000</c:v>
                </c:pt>
              </c:numCache>
            </c:numRef>
          </c:val>
        </c:ser>
        <c:marker val="1"/>
        <c:axId val="79094144"/>
        <c:axId val="79095680"/>
      </c:lineChart>
      <c:catAx>
        <c:axId val="790941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9095680"/>
        <c:crosses val="autoZero"/>
        <c:auto val="1"/>
        <c:lblAlgn val="ctr"/>
        <c:lblOffset val="100"/>
      </c:catAx>
      <c:valAx>
        <c:axId val="790956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Consumption.</a:t>
                </a:r>
                <a:r>
                  <a:rPr lang="en-US" baseline="0"/>
                  <a:t> Of OPD Cards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90941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20483985052715883"/>
          <c:y val="0.14583352080989875"/>
          <c:w val="0.58976466924685256"/>
          <c:h val="0.65800787401574856"/>
        </c:manualLayout>
      </c:layout>
      <c:lineChart>
        <c:grouping val="standard"/>
        <c:ser>
          <c:idx val="0"/>
          <c:order val="0"/>
          <c:tx>
            <c:strRef>
              <c:f>Sheet3!$F$151</c:f>
              <c:strCache>
                <c:ptCount val="1"/>
                <c:pt idx="0">
                  <c:v>IPD forms </c:v>
                </c:pt>
              </c:strCache>
            </c:strRef>
          </c:tx>
          <c:cat>
            <c:strLit>
              <c:ptCount val="6"/>
              <c:pt idx="0">
                <c:v>April'10</c:v>
              </c:pt>
              <c:pt idx="1">
                <c:v>May'10</c:v>
              </c:pt>
              <c:pt idx="2">
                <c:v>June'10</c:v>
              </c:pt>
              <c:pt idx="3">
                <c:v>July'10</c:v>
              </c:pt>
              <c:pt idx="4">
                <c:v>Aug'10</c:v>
              </c:pt>
              <c:pt idx="5">
                <c:v>Sep'10</c:v>
              </c:pt>
            </c:strLit>
          </c:cat>
          <c:val>
            <c:numRef>
              <c:f>Sheet3!$G$151:$L$151</c:f>
              <c:numCache>
                <c:formatCode>General</c:formatCode>
                <c:ptCount val="6"/>
                <c:pt idx="0">
                  <c:v>925</c:v>
                </c:pt>
                <c:pt idx="1">
                  <c:v>450</c:v>
                </c:pt>
                <c:pt idx="2">
                  <c:v>3000</c:v>
                </c:pt>
                <c:pt idx="3">
                  <c:v>1495.5</c:v>
                </c:pt>
                <c:pt idx="4">
                  <c:v>1081.5</c:v>
                </c:pt>
                <c:pt idx="5">
                  <c:v>1370</c:v>
                </c:pt>
              </c:numCache>
            </c:numRef>
          </c:val>
        </c:ser>
        <c:marker val="1"/>
        <c:axId val="78993280"/>
        <c:axId val="78994816"/>
      </c:lineChart>
      <c:catAx>
        <c:axId val="789932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8994816"/>
        <c:crosses val="autoZero"/>
        <c:auto val="1"/>
        <c:lblAlgn val="ctr"/>
        <c:lblOffset val="100"/>
      </c:catAx>
      <c:valAx>
        <c:axId val="789948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Consumption</a:t>
                </a:r>
                <a:r>
                  <a:rPr lang="en-US" baseline="0"/>
                  <a:t> of IPD Forms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89932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Clinical Usage 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APRIL' 10</c:v>
                </c:pt>
                <c:pt idx="1">
                  <c:v>MAY' 10</c:v>
                </c:pt>
                <c:pt idx="2">
                  <c:v>JUNE' 10</c:v>
                </c:pt>
                <c:pt idx="3">
                  <c:v>JULY' 10</c:v>
                </c:pt>
                <c:pt idx="4">
                  <c:v>AUG' 10</c:v>
                </c:pt>
                <c:pt idx="5">
                  <c:v>SEP' 10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Administrative Usage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APRIL' 10</c:v>
                </c:pt>
                <c:pt idx="1">
                  <c:v>MAY' 10</c:v>
                </c:pt>
                <c:pt idx="2">
                  <c:v>JUNE' 10</c:v>
                </c:pt>
                <c:pt idx="3">
                  <c:v>JULY' 10</c:v>
                </c:pt>
                <c:pt idx="4">
                  <c:v>AUG' 10</c:v>
                </c:pt>
                <c:pt idx="5">
                  <c:v>SEP' 10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Stationary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APRIL' 10</c:v>
                </c:pt>
                <c:pt idx="1">
                  <c:v>MAY' 10</c:v>
                </c:pt>
                <c:pt idx="2">
                  <c:v>JUNE' 10</c:v>
                </c:pt>
                <c:pt idx="3">
                  <c:v>JULY' 10</c:v>
                </c:pt>
                <c:pt idx="4">
                  <c:v>AUG' 10</c:v>
                </c:pt>
                <c:pt idx="5">
                  <c:v>SEP' 10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axId val="111581056"/>
        <c:axId val="111582592"/>
      </c:barChart>
      <c:catAx>
        <c:axId val="1115810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1582592"/>
        <c:crosses val="autoZero"/>
        <c:auto val="1"/>
        <c:lblAlgn val="ctr"/>
        <c:lblOffset val="100"/>
      </c:catAx>
      <c:valAx>
        <c:axId val="111582592"/>
        <c:scaling>
          <c:orientation val="minMax"/>
        </c:scaling>
        <c:axPos val="l"/>
        <c:majorGridlines/>
        <c:numFmt formatCode="General" sourceLinked="1"/>
        <c:tickLblPos val="nextTo"/>
        <c:crossAx val="1115810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Observing</a:t>
            </a:r>
            <a:r>
              <a:rPr lang="en-US" baseline="0">
                <a:latin typeface="Times New Roman" pitchFamily="18" charset="0"/>
                <a:cs typeface="Times New Roman" pitchFamily="18" charset="0"/>
              </a:rPr>
              <a:t> following two parameters across multi specialities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2.1568627450980388E-2"/>
          <c:y val="0.24827131380151091"/>
          <c:w val="0.95490196078431377"/>
          <c:h val="0.64616757930639379"/>
        </c:manualLayout>
      </c:layout>
      <c:bar3DChart>
        <c:barDir val="col"/>
        <c:grouping val="clustered"/>
        <c:ser>
          <c:idx val="0"/>
          <c:order val="0"/>
          <c:tx>
            <c:strRef>
              <c:f>Sheet6!$B$1</c:f>
              <c:strCache>
                <c:ptCount val="1"/>
                <c:pt idx="0">
                  <c:v>Length of Stay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Sheet6!$A$2:$A$7</c:f>
              <c:strCache>
                <c:ptCount val="6"/>
                <c:pt idx="0">
                  <c:v>April'10</c:v>
                </c:pt>
                <c:pt idx="1">
                  <c:v>May'10</c:v>
                </c:pt>
                <c:pt idx="2">
                  <c:v>June'10</c:v>
                </c:pt>
                <c:pt idx="3">
                  <c:v>July'10</c:v>
                </c:pt>
                <c:pt idx="4">
                  <c:v>Aug'10</c:v>
                </c:pt>
                <c:pt idx="5">
                  <c:v>Sep'10</c:v>
                </c:pt>
              </c:strCache>
            </c:strRef>
          </c:cat>
          <c:val>
            <c:numRef>
              <c:f>Sheet6!$B$2:$B$7</c:f>
              <c:numCache>
                <c:formatCode>General</c:formatCode>
                <c:ptCount val="6"/>
                <c:pt idx="0">
                  <c:v>4273</c:v>
                </c:pt>
                <c:pt idx="1">
                  <c:v>4460</c:v>
                </c:pt>
                <c:pt idx="2">
                  <c:v>4161</c:v>
                </c:pt>
                <c:pt idx="3">
                  <c:v>4303</c:v>
                </c:pt>
                <c:pt idx="4">
                  <c:v>5057</c:v>
                </c:pt>
                <c:pt idx="5">
                  <c:v>4399</c:v>
                </c:pt>
              </c:numCache>
            </c:numRef>
          </c:val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Discharges+Deaths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Sheet6!$A$2:$A$7</c:f>
              <c:strCache>
                <c:ptCount val="6"/>
                <c:pt idx="0">
                  <c:v>April'10</c:v>
                </c:pt>
                <c:pt idx="1">
                  <c:v>May'10</c:v>
                </c:pt>
                <c:pt idx="2">
                  <c:v>June'10</c:v>
                </c:pt>
                <c:pt idx="3">
                  <c:v>July'10</c:v>
                </c:pt>
                <c:pt idx="4">
                  <c:v>Aug'10</c:v>
                </c:pt>
                <c:pt idx="5">
                  <c:v>Sep'10</c:v>
                </c:pt>
              </c:strCache>
            </c:strRef>
          </c:cat>
          <c:val>
            <c:numRef>
              <c:f>Sheet6!$C$2:$C$7</c:f>
              <c:numCache>
                <c:formatCode>General</c:formatCode>
                <c:ptCount val="6"/>
                <c:pt idx="0">
                  <c:v>1094</c:v>
                </c:pt>
                <c:pt idx="1">
                  <c:v>1177</c:v>
                </c:pt>
                <c:pt idx="2">
                  <c:v>1041</c:v>
                </c:pt>
                <c:pt idx="3">
                  <c:v>1084</c:v>
                </c:pt>
                <c:pt idx="4">
                  <c:v>1260</c:v>
                </c:pt>
                <c:pt idx="5">
                  <c:v>1221</c:v>
                </c:pt>
              </c:numCache>
            </c:numRef>
          </c:val>
        </c:ser>
        <c:dLbls>
          <c:showVal val="1"/>
        </c:dLbls>
        <c:shape val="box"/>
        <c:axId val="78907264"/>
        <c:axId val="78908800"/>
        <c:axId val="0"/>
      </c:bar3DChart>
      <c:catAx>
        <c:axId val="789072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8908800"/>
        <c:crosses val="autoZero"/>
        <c:auto val="1"/>
        <c:lblAlgn val="ctr"/>
        <c:lblOffset val="100"/>
      </c:catAx>
      <c:valAx>
        <c:axId val="789088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890726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01B4E-6B90-4F81-8F49-841EEE687FBF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9973057F-24D6-4DC3-8ACB-7467E044AF7F}">
      <dgm:prSet phldrT="[Text]" custT="1"/>
      <dgm:spPr/>
      <dgm:t>
        <a:bodyPr/>
        <a:lstStyle/>
        <a:p>
          <a:pPr algn="just"/>
          <a:r>
            <a:rPr lang="en-US" sz="1600" b="1" dirty="0">
              <a:latin typeface="Times New Roman" pitchFamily="18" charset="0"/>
              <a:cs typeface="Times New Roman" pitchFamily="18" charset="0"/>
            </a:rPr>
            <a:t>Save Paper Cost</a:t>
          </a:r>
        </a:p>
      </dgm:t>
    </dgm:pt>
    <dgm:pt modelId="{F9EE82E4-7027-4FBC-A20A-01AF1F4D3C78}" type="parTrans" cxnId="{EDE98C56-A203-459B-98BB-7E5599AE826A}">
      <dgm:prSet/>
      <dgm:spPr/>
      <dgm:t>
        <a:bodyPr/>
        <a:lstStyle/>
        <a:p>
          <a:endParaRPr lang="en-US"/>
        </a:p>
      </dgm:t>
    </dgm:pt>
    <dgm:pt modelId="{3CEEEA39-D73D-46EB-9367-41925D99FBC9}" type="sibTrans" cxnId="{EDE98C56-A203-459B-98BB-7E5599AE826A}">
      <dgm:prSet/>
      <dgm:spPr/>
      <dgm:t>
        <a:bodyPr/>
        <a:lstStyle/>
        <a:p>
          <a:endParaRPr lang="en-US"/>
        </a:p>
      </dgm:t>
    </dgm:pt>
    <dgm:pt modelId="{6FCEEF2D-78B4-4133-A482-1BF45C4D6BFC}">
      <dgm:prSet phldrT="[Text]" custT="1"/>
      <dgm:spPr/>
      <dgm:t>
        <a:bodyPr/>
        <a:lstStyle/>
        <a:p>
          <a:pPr algn="just"/>
          <a:r>
            <a:rPr lang="en-US" sz="1600" b="1" dirty="0">
              <a:latin typeface="Times New Roman" pitchFamily="18" charset="0"/>
              <a:cs typeface="Times New Roman" pitchFamily="18" charset="0"/>
            </a:rPr>
            <a:t>Decrease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ALOS</a:t>
          </a:r>
        </a:p>
      </dgm:t>
    </dgm:pt>
    <dgm:pt modelId="{9E38543B-B7D4-4C52-B300-62A31E3D80B6}" type="parTrans" cxnId="{68A24D73-A1FA-4EB6-A152-76CC61CB663A}">
      <dgm:prSet/>
      <dgm:spPr/>
      <dgm:t>
        <a:bodyPr/>
        <a:lstStyle/>
        <a:p>
          <a:endParaRPr lang="en-US"/>
        </a:p>
      </dgm:t>
    </dgm:pt>
    <dgm:pt modelId="{74251E6C-4EBA-45DA-9FE8-A8C9D71623B6}" type="sibTrans" cxnId="{68A24D73-A1FA-4EB6-A152-76CC61CB663A}">
      <dgm:prSet/>
      <dgm:spPr/>
      <dgm:t>
        <a:bodyPr/>
        <a:lstStyle/>
        <a:p>
          <a:endParaRPr lang="en-US"/>
        </a:p>
      </dgm:t>
    </dgm:pt>
    <dgm:pt modelId="{A4175AAE-B8D3-4A0E-8A48-A1BE6A831819}">
      <dgm:prSet phldrT="[Text]" custT="1"/>
      <dgm:spPr/>
      <dgm:t>
        <a:bodyPr/>
        <a:lstStyle/>
        <a:p>
          <a:pPr algn="just"/>
          <a:r>
            <a:rPr lang="en-US" sz="1400" b="1" dirty="0" err="1">
              <a:latin typeface="Times New Roman" pitchFamily="18" charset="0"/>
              <a:cs typeface="Times New Roman" pitchFamily="18" charset="0"/>
            </a:rPr>
            <a:t>Decrese</a:t>
          </a:r>
          <a:r>
            <a:rPr lang="en-US" sz="1400" b="1" dirty="0">
              <a:latin typeface="Times New Roman" pitchFamily="18" charset="0"/>
              <a:cs typeface="Times New Roman" pitchFamily="18" charset="0"/>
            </a:rPr>
            <a:t> in denials of claims due to incomplete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paper/reports.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9264D0A9-D69A-4CD0-8200-C76233B324A8}" type="parTrans" cxnId="{53071677-D788-4C85-B2A1-A033196F624A}">
      <dgm:prSet/>
      <dgm:spPr/>
      <dgm:t>
        <a:bodyPr/>
        <a:lstStyle/>
        <a:p>
          <a:endParaRPr lang="en-US"/>
        </a:p>
      </dgm:t>
    </dgm:pt>
    <dgm:pt modelId="{66E297A3-75FE-4473-888C-7A4AFA33C34B}" type="sibTrans" cxnId="{53071677-D788-4C85-B2A1-A033196F624A}">
      <dgm:prSet/>
      <dgm:spPr/>
      <dgm:t>
        <a:bodyPr/>
        <a:lstStyle/>
        <a:p>
          <a:endParaRPr lang="en-US"/>
        </a:p>
      </dgm:t>
    </dgm:pt>
    <dgm:pt modelId="{6DC31A47-5775-4A90-BE9A-93F7575E4C60}" type="pres">
      <dgm:prSet presAssocID="{EFD01B4E-6B90-4F81-8F49-841EEE687FBF}" presName="composite" presStyleCnt="0">
        <dgm:presLayoutVars>
          <dgm:chMax val="5"/>
          <dgm:dir/>
          <dgm:resizeHandles val="exact"/>
        </dgm:presLayoutVars>
      </dgm:prSet>
      <dgm:spPr/>
    </dgm:pt>
    <dgm:pt modelId="{9228075B-EBA8-497A-83AF-B3C5AF4D7340}" type="pres">
      <dgm:prSet presAssocID="{9973057F-24D6-4DC3-8ACB-7467E044AF7F}" presName="circle1" presStyleLbl="lnNode1" presStyleIdx="0" presStyleCnt="3"/>
      <dgm:spPr/>
      <dgm:t>
        <a:bodyPr/>
        <a:lstStyle/>
        <a:p>
          <a:endParaRPr lang="en-US"/>
        </a:p>
      </dgm:t>
    </dgm:pt>
    <dgm:pt modelId="{BD4DEDE4-BDDB-442B-A3B6-363105C58FFE}" type="pres">
      <dgm:prSet presAssocID="{9973057F-24D6-4DC3-8ACB-7467E044AF7F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02CAF-91B7-4C0D-B4DD-B29A140AB755}" type="pres">
      <dgm:prSet presAssocID="{9973057F-24D6-4DC3-8ACB-7467E044AF7F}" presName="line1" presStyleLbl="callout" presStyleIdx="0" presStyleCnt="6"/>
      <dgm:spPr/>
    </dgm:pt>
    <dgm:pt modelId="{5DC5DC6A-94B5-4E32-97D1-5923C1793094}" type="pres">
      <dgm:prSet presAssocID="{9973057F-24D6-4DC3-8ACB-7467E044AF7F}" presName="d1" presStyleLbl="callout" presStyleIdx="1" presStyleCnt="6"/>
      <dgm:spPr/>
    </dgm:pt>
    <dgm:pt modelId="{399E1529-1A5A-46E5-91CB-215699870071}" type="pres">
      <dgm:prSet presAssocID="{6FCEEF2D-78B4-4133-A482-1BF45C4D6BFC}" presName="circle2" presStyleLbl="lnNode1" presStyleIdx="1" presStyleCnt="3" custLinFactNeighborY="1507"/>
      <dgm:spPr/>
    </dgm:pt>
    <dgm:pt modelId="{3FE8B019-8A1D-4F24-93F3-73157833953A}" type="pres">
      <dgm:prSet presAssocID="{6FCEEF2D-78B4-4133-A482-1BF45C4D6BFC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B9C06-84E0-4239-A286-AE68650D5D59}" type="pres">
      <dgm:prSet presAssocID="{6FCEEF2D-78B4-4133-A482-1BF45C4D6BFC}" presName="line2" presStyleLbl="callout" presStyleIdx="2" presStyleCnt="6"/>
      <dgm:spPr/>
    </dgm:pt>
    <dgm:pt modelId="{0C2ED400-14B2-4E11-A449-8E70200E0E95}" type="pres">
      <dgm:prSet presAssocID="{6FCEEF2D-78B4-4133-A482-1BF45C4D6BFC}" presName="d2" presStyleLbl="callout" presStyleIdx="3" presStyleCnt="6" custLinFactNeighborX="-525"/>
      <dgm:spPr/>
    </dgm:pt>
    <dgm:pt modelId="{B5C41A45-4139-4F47-9022-6F30FA501781}" type="pres">
      <dgm:prSet presAssocID="{A4175AAE-B8D3-4A0E-8A48-A1BE6A831819}" presName="circle3" presStyleLbl="lnNode1" presStyleIdx="2" presStyleCnt="3"/>
      <dgm:spPr/>
    </dgm:pt>
    <dgm:pt modelId="{6A9DD5CC-0795-4E2A-8404-36ED4EA441B5}" type="pres">
      <dgm:prSet presAssocID="{A4175AAE-B8D3-4A0E-8A48-A1BE6A831819}" presName="text3" presStyleLbl="revTx" presStyleIdx="2" presStyleCnt="3" custLinFactNeighborX="7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0A4E2-74CC-40FE-B154-13C329DF5303}" type="pres">
      <dgm:prSet presAssocID="{A4175AAE-B8D3-4A0E-8A48-A1BE6A831819}" presName="line3" presStyleLbl="callout" presStyleIdx="4" presStyleCnt="6"/>
      <dgm:spPr/>
    </dgm:pt>
    <dgm:pt modelId="{B38B6929-3EE7-4053-998C-7223C12B9CC7}" type="pres">
      <dgm:prSet presAssocID="{A4175AAE-B8D3-4A0E-8A48-A1BE6A831819}" presName="d3" presStyleLbl="callout" presStyleIdx="5" presStyleCnt="6"/>
      <dgm:spPr/>
    </dgm:pt>
  </dgm:ptLst>
  <dgm:cxnLst>
    <dgm:cxn modelId="{E178A2F9-2C7B-42D6-8D38-3E3DCB92570B}" type="presOf" srcId="{6FCEEF2D-78B4-4133-A482-1BF45C4D6BFC}" destId="{3FE8B019-8A1D-4F24-93F3-73157833953A}" srcOrd="0" destOrd="0" presId="urn:microsoft.com/office/officeart/2005/8/layout/target1"/>
    <dgm:cxn modelId="{53071677-D788-4C85-B2A1-A033196F624A}" srcId="{EFD01B4E-6B90-4F81-8F49-841EEE687FBF}" destId="{A4175AAE-B8D3-4A0E-8A48-A1BE6A831819}" srcOrd="2" destOrd="0" parTransId="{9264D0A9-D69A-4CD0-8200-C76233B324A8}" sibTransId="{66E297A3-75FE-4473-888C-7A4AFA33C34B}"/>
    <dgm:cxn modelId="{EDE98C56-A203-459B-98BB-7E5599AE826A}" srcId="{EFD01B4E-6B90-4F81-8F49-841EEE687FBF}" destId="{9973057F-24D6-4DC3-8ACB-7467E044AF7F}" srcOrd="0" destOrd="0" parTransId="{F9EE82E4-7027-4FBC-A20A-01AF1F4D3C78}" sibTransId="{3CEEEA39-D73D-46EB-9367-41925D99FBC9}"/>
    <dgm:cxn modelId="{68A24D73-A1FA-4EB6-A152-76CC61CB663A}" srcId="{EFD01B4E-6B90-4F81-8F49-841EEE687FBF}" destId="{6FCEEF2D-78B4-4133-A482-1BF45C4D6BFC}" srcOrd="1" destOrd="0" parTransId="{9E38543B-B7D4-4C52-B300-62A31E3D80B6}" sibTransId="{74251E6C-4EBA-45DA-9FE8-A8C9D71623B6}"/>
    <dgm:cxn modelId="{D158B3C1-0804-427E-A581-10DC9BFAAE1B}" type="presOf" srcId="{A4175AAE-B8D3-4A0E-8A48-A1BE6A831819}" destId="{6A9DD5CC-0795-4E2A-8404-36ED4EA441B5}" srcOrd="0" destOrd="0" presId="urn:microsoft.com/office/officeart/2005/8/layout/target1"/>
    <dgm:cxn modelId="{5AF31327-33FC-4B9A-AB50-8116517C6BD5}" type="presOf" srcId="{9973057F-24D6-4DC3-8ACB-7467E044AF7F}" destId="{BD4DEDE4-BDDB-442B-A3B6-363105C58FFE}" srcOrd="0" destOrd="0" presId="urn:microsoft.com/office/officeart/2005/8/layout/target1"/>
    <dgm:cxn modelId="{E9454F03-1A61-4E4D-B12E-B3959B64FE3E}" type="presOf" srcId="{EFD01B4E-6B90-4F81-8F49-841EEE687FBF}" destId="{6DC31A47-5775-4A90-BE9A-93F7575E4C60}" srcOrd="0" destOrd="0" presId="urn:microsoft.com/office/officeart/2005/8/layout/target1"/>
    <dgm:cxn modelId="{8C4D6699-BB6B-4B48-ACA7-F569C5E08149}" type="presParOf" srcId="{6DC31A47-5775-4A90-BE9A-93F7575E4C60}" destId="{9228075B-EBA8-497A-83AF-B3C5AF4D7340}" srcOrd="0" destOrd="0" presId="urn:microsoft.com/office/officeart/2005/8/layout/target1"/>
    <dgm:cxn modelId="{92F249DA-B9BC-4C6B-A65F-3B71278FF2D8}" type="presParOf" srcId="{6DC31A47-5775-4A90-BE9A-93F7575E4C60}" destId="{BD4DEDE4-BDDB-442B-A3B6-363105C58FFE}" srcOrd="1" destOrd="0" presId="urn:microsoft.com/office/officeart/2005/8/layout/target1"/>
    <dgm:cxn modelId="{59017C30-B207-4AD7-9BE7-2218C6D15AF2}" type="presParOf" srcId="{6DC31A47-5775-4A90-BE9A-93F7575E4C60}" destId="{86F02CAF-91B7-4C0D-B4DD-B29A140AB755}" srcOrd="2" destOrd="0" presId="urn:microsoft.com/office/officeart/2005/8/layout/target1"/>
    <dgm:cxn modelId="{BC20E5EC-8B44-40AF-BDBA-25DC2C00FF33}" type="presParOf" srcId="{6DC31A47-5775-4A90-BE9A-93F7575E4C60}" destId="{5DC5DC6A-94B5-4E32-97D1-5923C1793094}" srcOrd="3" destOrd="0" presId="urn:microsoft.com/office/officeart/2005/8/layout/target1"/>
    <dgm:cxn modelId="{F0A556BC-992C-4369-A4B2-DA9752E9CC2F}" type="presParOf" srcId="{6DC31A47-5775-4A90-BE9A-93F7575E4C60}" destId="{399E1529-1A5A-46E5-91CB-215699870071}" srcOrd="4" destOrd="0" presId="urn:microsoft.com/office/officeart/2005/8/layout/target1"/>
    <dgm:cxn modelId="{22037D8C-3458-439C-B2CA-F7C9CDB12589}" type="presParOf" srcId="{6DC31A47-5775-4A90-BE9A-93F7575E4C60}" destId="{3FE8B019-8A1D-4F24-93F3-73157833953A}" srcOrd="5" destOrd="0" presId="urn:microsoft.com/office/officeart/2005/8/layout/target1"/>
    <dgm:cxn modelId="{70699F0A-478E-4671-9F28-C09E2B95E990}" type="presParOf" srcId="{6DC31A47-5775-4A90-BE9A-93F7575E4C60}" destId="{308B9C06-84E0-4239-A286-AE68650D5D59}" srcOrd="6" destOrd="0" presId="urn:microsoft.com/office/officeart/2005/8/layout/target1"/>
    <dgm:cxn modelId="{5F3AE1D0-0081-486F-90A9-20F45FADB0ED}" type="presParOf" srcId="{6DC31A47-5775-4A90-BE9A-93F7575E4C60}" destId="{0C2ED400-14B2-4E11-A449-8E70200E0E95}" srcOrd="7" destOrd="0" presId="urn:microsoft.com/office/officeart/2005/8/layout/target1"/>
    <dgm:cxn modelId="{EA77BE0E-15AA-4AC1-B930-A2591EEEE0C9}" type="presParOf" srcId="{6DC31A47-5775-4A90-BE9A-93F7575E4C60}" destId="{B5C41A45-4139-4F47-9022-6F30FA501781}" srcOrd="8" destOrd="0" presId="urn:microsoft.com/office/officeart/2005/8/layout/target1"/>
    <dgm:cxn modelId="{EB53A3E9-6268-43F5-A076-3A68C4EA863C}" type="presParOf" srcId="{6DC31A47-5775-4A90-BE9A-93F7575E4C60}" destId="{6A9DD5CC-0795-4E2A-8404-36ED4EA441B5}" srcOrd="9" destOrd="0" presId="urn:microsoft.com/office/officeart/2005/8/layout/target1"/>
    <dgm:cxn modelId="{1DEDF798-DC48-48C4-8168-993194BA6336}" type="presParOf" srcId="{6DC31A47-5775-4A90-BE9A-93F7575E4C60}" destId="{9930A4E2-74CC-40FE-B154-13C329DF5303}" srcOrd="10" destOrd="0" presId="urn:microsoft.com/office/officeart/2005/8/layout/target1"/>
    <dgm:cxn modelId="{98754E17-EE70-4B7F-869D-88B3AB369566}" type="presParOf" srcId="{6DC31A47-5775-4A90-BE9A-93F7575E4C60}" destId="{B38B6929-3EE7-4053-998C-7223C12B9CC7}" srcOrd="11" destOrd="0" presId="urn:microsoft.com/office/officeart/2005/8/layout/targe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0.74107</cdr:x>
      <cdr:y>0.32978</cdr:y>
    </cdr:from>
    <cdr:to>
      <cdr:x>0.85957</cdr:x>
      <cdr:y>0.47673</cdr:y>
    </cdr:to>
    <cdr:sp macro="" textlink="">
      <cdr:nvSpPr>
        <cdr:cNvPr id="2" name="Left Arrow 1"/>
        <cdr:cNvSpPr/>
      </cdr:nvSpPr>
      <cdr:spPr>
        <a:xfrm xmlns:a="http://schemas.openxmlformats.org/drawingml/2006/main" rot="20111603">
          <a:off x="4072861" y="904639"/>
          <a:ext cx="651269" cy="403138"/>
        </a:xfrm>
        <a:prstGeom xmlns:a="http://schemas.openxmlformats.org/drawingml/2006/main" prst="leftArrow">
          <a:avLst>
            <a:gd name="adj1" fmla="val 18750"/>
            <a:gd name="adj2" fmla="val 50000"/>
          </a:avLst>
        </a:prstGeom>
        <a:noFill xmlns:a="http://schemas.openxmlformats.org/drawingml/2006/main"/>
        <a:ln xmlns:a="http://schemas.openxmlformats.org/drawingml/2006/main">
          <a:solidFill>
            <a:schemeClr val="accent1">
              <a:shade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sz="1800"/>
        </a:p>
      </cdr:txBody>
    </cdr:sp>
  </cdr:relSizeAnchor>
  <cdr:relSizeAnchor xmlns:cdr="http://schemas.openxmlformats.org/drawingml/2006/chartDrawing">
    <cdr:from>
      <cdr:x>0.80243</cdr:x>
      <cdr:y>0.21181</cdr:y>
    </cdr:from>
    <cdr:to>
      <cdr:x>0.97083</cdr:x>
      <cdr:y>0.33681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410076" y="581026"/>
          <a:ext cx="925551" cy="3429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tx1"/>
              </a:solidFill>
            </a:rPr>
            <a:t>2,899,260/-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0.66667</cdr:x>
      <cdr:y>0</cdr:y>
    </cdr:from>
    <cdr:to>
      <cdr:x>1</cdr:x>
      <cdr:y>0.43426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352801" y="0"/>
          <a:ext cx="1676399" cy="11912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0.25</cdr:y>
    </cdr:from>
    <cdr:to>
      <cdr:x>0.65152</cdr:x>
      <cdr:y>0.38889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V="1">
          <a:off x="2514600" y="685800"/>
          <a:ext cx="7620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5316BC-F92A-4C00-ABCF-A1945375E0FC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3B4981A-49DF-426C-9EBB-A7D5540F7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7315200" cy="22098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Dr. </a:t>
            </a:r>
            <a:r>
              <a:rPr lang="en-US" sz="2800" b="1" dirty="0" err="1" smtClean="0">
                <a:solidFill>
                  <a:schemeClr val="tx1"/>
                </a:solidFill>
              </a:rPr>
              <a:t>Rajat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Chaudhary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r"/>
            <a:r>
              <a:rPr lang="en-US" sz="1800" b="1" dirty="0" smtClean="0">
                <a:solidFill>
                  <a:schemeClr val="tx1"/>
                </a:solidFill>
              </a:rPr>
              <a:t>IIHMR Delhi</a:t>
            </a:r>
          </a:p>
          <a:p>
            <a:pPr algn="r"/>
            <a:r>
              <a:rPr lang="en-US" sz="1800" b="1" dirty="0" smtClean="0">
                <a:solidFill>
                  <a:schemeClr val="tx1"/>
                </a:solidFill>
              </a:rPr>
              <a:t>HIT-(2009-11)</a:t>
            </a:r>
          </a:p>
          <a:p>
            <a:pPr algn="r"/>
            <a:r>
              <a:rPr lang="en-US" sz="1800" b="1" dirty="0" smtClean="0">
                <a:solidFill>
                  <a:schemeClr val="tx1"/>
                </a:solidFill>
              </a:rPr>
              <a:t>Dissertation : Dell Services</a:t>
            </a:r>
          </a:p>
          <a:p>
            <a:pPr algn="r"/>
            <a:r>
              <a:rPr lang="en-US" sz="1800" b="1" dirty="0" smtClean="0">
                <a:solidFill>
                  <a:schemeClr val="tx1"/>
                </a:solidFill>
              </a:rPr>
              <a:t>9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800" b="1" dirty="0" smtClean="0">
                <a:solidFill>
                  <a:schemeClr val="tx1"/>
                </a:solidFill>
              </a:rPr>
              <a:t> Aug-9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800" b="1" dirty="0" smtClean="0">
                <a:solidFill>
                  <a:schemeClr val="tx1"/>
                </a:solidFill>
              </a:rPr>
              <a:t> Nov 2010.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Benefits Realization for Clinical Implications of EHR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838200"/>
          </a:xfrm>
        </p:spPr>
        <p:txBody>
          <a:bodyPr/>
          <a:lstStyle/>
          <a:p>
            <a:r>
              <a:rPr lang="en-US" b="1" dirty="0" smtClean="0"/>
              <a:t>ADOPTS  Deliverables : Healthcare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399" y="1905000"/>
          <a:ext cx="7848600" cy="3810000"/>
        </p:xfrm>
        <a:graphic>
          <a:graphicData uri="http://schemas.openxmlformats.org/drawingml/2006/table">
            <a:tbl>
              <a:tblPr/>
              <a:tblGrid>
                <a:gridCol w="1392760"/>
                <a:gridCol w="1222393"/>
                <a:gridCol w="1275780"/>
                <a:gridCol w="935833"/>
                <a:gridCol w="1233385"/>
                <a:gridCol w="1788449"/>
              </a:tblGrid>
              <a:tr h="250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Assess</a:t>
                      </a: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Design </a:t>
                      </a:r>
                      <a:endParaRPr lang="en-US" sz="14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Optimize </a:t>
                      </a:r>
                      <a:endParaRPr lang="en-US" sz="14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Prepare </a:t>
                      </a:r>
                      <a:endParaRPr lang="en-US" sz="14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Transform </a:t>
                      </a:r>
                      <a:endParaRPr lang="en-US" sz="14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Sustain</a:t>
                      </a:r>
                      <a:endParaRPr lang="en-US" sz="14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Museo Sans For Dell 100"/>
                          <a:ea typeface="Calibri"/>
                          <a:cs typeface="Times New Roman"/>
                        </a:rPr>
                        <a:t>• Clinical, financial, and operations business and benefit opportunities identified</a:t>
                      </a: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Final panel of clinical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indicators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Baseline performance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data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Assigned resources and ownership</a:t>
                      </a: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Indicator measurement and definitions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established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Value propositions for all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indicators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Benefits optimization strategies completed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useo Sans For Dell 100"/>
                        </a:rPr>
                        <a:t>•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Baseline benefits measures delivered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Data collection, reporting, variance tracking processes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implemented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Museo Sans For Dell 100"/>
                          <a:ea typeface="Calibri"/>
                          <a:cs typeface="Times New Roman"/>
                        </a:rPr>
                        <a:t>•Dashboard</a:t>
                      </a: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Quarterly/monthly benefits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reports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Museo Sans For Dell 100"/>
                          <a:ea typeface="Calibri"/>
                          <a:cs typeface="Times New Roman"/>
                        </a:rPr>
                        <a:t>• Conduct ongoing benefit program management, and transition to BAU</a:t>
                      </a:r>
                      <a:endParaRPr lang="en-US" sz="1400" dirty="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90600"/>
          </a:xfrm>
        </p:spPr>
        <p:txBody>
          <a:bodyPr/>
          <a:lstStyle/>
          <a:p>
            <a:r>
              <a:rPr lang="en-US" b="1" dirty="0" smtClean="0"/>
              <a:t>ADOPTS  Tools : Healthcare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1" y="1923292"/>
          <a:ext cx="8077199" cy="4248907"/>
        </p:xfrm>
        <a:graphic>
          <a:graphicData uri="http://schemas.openxmlformats.org/drawingml/2006/table">
            <a:tbl>
              <a:tblPr/>
              <a:tblGrid>
                <a:gridCol w="1206351"/>
                <a:gridCol w="1424564"/>
                <a:gridCol w="1370217"/>
                <a:gridCol w="1256581"/>
                <a:gridCol w="1231055"/>
                <a:gridCol w="1588431"/>
              </a:tblGrid>
              <a:tr h="602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Assess</a:t>
                      </a:r>
                      <a:endParaRPr lang="en-US" sz="12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Design </a:t>
                      </a:r>
                      <a:endParaRPr lang="en-US" sz="12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Optimize </a:t>
                      </a:r>
                      <a:endParaRPr lang="en-US" sz="12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Prepare </a:t>
                      </a:r>
                      <a:endParaRPr lang="en-US" sz="12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Transform </a:t>
                      </a:r>
                      <a:endParaRPr lang="en-US" sz="12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Sustain</a:t>
                      </a:r>
                      <a:endParaRPr lang="en-US" sz="12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SCORE panel of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indicators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Data request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worksheet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Benefits realization matrix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Indicator selection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survey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Indicator specification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•Stakeholder matrix</a:t>
                      </a:r>
                      <a:endParaRPr lang="en-US" sz="1200" dirty="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Value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propositions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Scoring guidelines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Value dashboad framework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Sample reporting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graphs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Sample executive benefits dashboard reports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Sustain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protocol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•Sustainability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guidelines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Action planning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document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• Reporting template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119" marR="67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Three Main Benefits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00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447800" y="1447800"/>
          <a:ext cx="6629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C5DC6A-94B5-4E32-97D1-5923C179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DC5DC6A-94B5-4E32-97D1-5923C1793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F02CAF-91B7-4C0D-B4DD-B29A140A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86F02CAF-91B7-4C0D-B4DD-B29A140AB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28075B-EBA8-497A-83AF-B3C5AF4D7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9228075B-EBA8-497A-83AF-B3C5AF4D7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4DEDE4-BDDB-442B-A3B6-363105C58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BD4DEDE4-BDDB-442B-A3B6-363105C58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E1529-1A5A-46E5-91CB-215699870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graphicEl>
                                              <a:dgm id="{399E1529-1A5A-46E5-91CB-215699870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8B9C06-84E0-4239-A286-AE68650D5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308B9C06-84E0-4239-A286-AE68650D5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2ED400-14B2-4E11-A449-8E70200E0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0C2ED400-14B2-4E11-A449-8E70200E0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E8B019-8A1D-4F24-93F3-731578339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3FE8B019-8A1D-4F24-93F3-731578339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8B6929-3EE7-4053-998C-7223C12B9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B38B6929-3EE7-4053-998C-7223C12B9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C41A45-4139-4F47-9022-6F30FA501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graphicEl>
                                              <a:dgm id="{B5C41A45-4139-4F47-9022-6F30FA501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30A4E2-74CC-40FE-B154-13C329DF5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9930A4E2-74CC-40FE-B154-13C329DF5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DD5CC-0795-4E2A-8404-36ED4EA44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6A9DD5CC-0795-4E2A-8404-36ED4EA44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1/9</a:t>
            </a:r>
            <a:r>
              <a:rPr lang="en-US" dirty="0" smtClean="0">
                <a:solidFill>
                  <a:schemeClr val="tx1"/>
                </a:solidFill>
              </a:rPr>
              <a:t>.Paper Consumption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Approach 1</a:t>
            </a:r>
          </a:p>
          <a:p>
            <a:pPr algn="just">
              <a:buNone/>
            </a:pPr>
            <a:r>
              <a:rPr lang="en-US" dirty="0" smtClean="0"/>
              <a:t>Taking the entire consumable items into consideration &amp; segregating the items into Clinical, Administrative &amp; Stationary items etc.   </a:t>
            </a:r>
          </a:p>
          <a:p>
            <a:pPr algn="just">
              <a:buNone/>
            </a:pPr>
            <a:endParaRPr lang="en-US" dirty="0" smtClean="0"/>
          </a:p>
          <a:p>
            <a:r>
              <a:rPr lang="en-US" b="1" u="sng" dirty="0" smtClean="0"/>
              <a:t>Approach 2</a:t>
            </a:r>
          </a:p>
          <a:p>
            <a:pPr>
              <a:buNone/>
            </a:pPr>
            <a:r>
              <a:rPr lang="en-US" dirty="0" smtClean="0"/>
              <a:t>Taking the average no. of discharges per month &amp; preprinted forms used /consumed. (Sample in patient files assessed).</a:t>
            </a:r>
          </a:p>
          <a:p>
            <a:pPr>
              <a:buNone/>
            </a:pPr>
            <a:r>
              <a:rPr lang="en-US" dirty="0" smtClean="0"/>
              <a:t>Cost per file (per discharge).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en-US" b="1" dirty="0" smtClean="0"/>
              <a:t>Note: </a:t>
            </a:r>
            <a:r>
              <a:rPr lang="en-US" dirty="0" smtClean="0"/>
              <a:t>The study is based on data for past 6 months (April’10-Sep’10) for Hospital A &amp; 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2/9.Paper Consumption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Approach 1</a:t>
            </a:r>
          </a:p>
          <a:p>
            <a:pPr algn="just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Total consumption for all 133 &amp; 147 items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from medical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store department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Hospital A &amp; B (clinical + administrative + registers) monitoring the rate list from the medical store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799" y="3200402"/>
          <a:ext cx="7620001" cy="2285999"/>
        </p:xfrm>
        <a:graphic>
          <a:graphicData uri="http://schemas.openxmlformats.org/drawingml/2006/table">
            <a:tbl>
              <a:tblPr/>
              <a:tblGrid>
                <a:gridCol w="838710"/>
                <a:gridCol w="1037644"/>
                <a:gridCol w="931015"/>
                <a:gridCol w="931015"/>
                <a:gridCol w="787782"/>
                <a:gridCol w="1002631"/>
                <a:gridCol w="1074249"/>
                <a:gridCol w="1016955"/>
              </a:tblGrid>
              <a:tr h="644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In Rs. (INR)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April’10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May’10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June’10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July’10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August’10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September’10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Hospital A 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234,219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199,356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204,179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193,352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203,197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221,490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1,255,795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Hospital B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264,907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260,277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234,147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322,535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347,094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214,505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1,643,465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2,899,260/-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3/9.Paper Consumption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pPr algn="just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Paper Consumption Clinical &amp; Administrative Data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2057400"/>
          <a:ext cx="61817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4/9 </a:t>
            </a:r>
            <a:r>
              <a:rPr lang="en-US" b="1" dirty="0" smtClean="0">
                <a:solidFill>
                  <a:schemeClr val="tx1"/>
                </a:solidFill>
              </a:rPr>
              <a:t>Formula: 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= Total cost on paper X 60% (paper costs related to forms and EHR related) X 50% (reduction in paper use for patient care notes and orders and results following EHR deployment)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= 1</a:t>
            </a:r>
            <a:r>
              <a:rPr lang="en-US" b="1" dirty="0" smtClean="0"/>
              <a:t>,255,795/-+1,643,465/-</a:t>
            </a:r>
            <a:r>
              <a:rPr lang="en-US" dirty="0" smtClean="0"/>
              <a:t> (Total cost on paper </a:t>
            </a:r>
            <a:r>
              <a:rPr lang="en-US" b="1" dirty="0" smtClean="0"/>
              <a:t>clinical + administrative</a:t>
            </a:r>
            <a:r>
              <a:rPr lang="en-US" dirty="0" smtClean="0"/>
              <a:t>) X 60% (paper costs related to forms and EHR related) X 50% (reduction in paper use for patient care notes and orders and results following EHR deployment)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= Rs </a:t>
            </a:r>
            <a:r>
              <a:rPr lang="en-US" b="1" dirty="0" smtClean="0"/>
              <a:t>1,748,835/- equivalent to 1.75 million saving in 6 months for hospital A &amp; B.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6764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5/9 </a:t>
            </a:r>
            <a: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Cost Benefit Analysis (only for clinical usage) - Second Approach</a:t>
            </a:r>
            <a:b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Analyzing few sample files from the Medical Record Department </a:t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Conclusion :</a:t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1. Segregating forms in terms of Preprinted &amp; Computerized forms.</a:t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2. Taking into consideration an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avg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no. of  EHR Related forms used in a file are 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ie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100 at the rate Rs1 per page (includes paper &amp; printing  cost)</a:t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3. Adding a cost of file cover. 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</a:br>
            <a:endParaRPr lang="en-US" sz="1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3733800"/>
            <a:ext cx="7772400" cy="23622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Depending upon the </a:t>
            </a:r>
            <a:r>
              <a:rPr lang="en-US" sz="1800" b="1" dirty="0" err="1" smtClean="0"/>
              <a:t>speciality</a:t>
            </a:r>
            <a:r>
              <a:rPr lang="en-US" sz="1800" b="1" dirty="0" smtClean="0"/>
              <a:t>: Cardiac (angiography, angioplasty procedures), CTVS, </a:t>
            </a:r>
            <a:r>
              <a:rPr lang="en-US" sz="1800" b="1" dirty="0" err="1" smtClean="0"/>
              <a:t>Orthopaedics</a:t>
            </a:r>
            <a:r>
              <a:rPr lang="en-US" sz="1800" b="1" dirty="0" smtClean="0"/>
              <a:t>, General Surgery, </a:t>
            </a:r>
            <a:r>
              <a:rPr lang="en-US" sz="1800" b="1" dirty="0" err="1" smtClean="0"/>
              <a:t>Paediatrics</a:t>
            </a:r>
            <a:r>
              <a:rPr lang="en-US" sz="1800" b="1" dirty="0" smtClean="0"/>
              <a:t> (inpatient files assessed), Oncology.</a:t>
            </a:r>
          </a:p>
          <a:p>
            <a:r>
              <a:rPr lang="en-US" sz="1800" b="1" dirty="0" smtClean="0"/>
              <a:t>Depending upon patient length of stay in the hospital.</a:t>
            </a:r>
          </a:p>
          <a:p>
            <a:r>
              <a:rPr lang="en-US" sz="1800" b="1" dirty="0" smtClean="0"/>
              <a:t>Cost also includes the machine, </a:t>
            </a:r>
            <a:r>
              <a:rPr lang="en-US" sz="1800" b="1" dirty="0" err="1" smtClean="0"/>
              <a:t>labour</a:t>
            </a:r>
            <a:r>
              <a:rPr lang="en-US" sz="1800" b="1" dirty="0" smtClean="0"/>
              <a:t>, file cover cost and cost of forms used.</a:t>
            </a:r>
          </a:p>
          <a:p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6/9.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533400" y="3581400"/>
          <a:ext cx="4535170" cy="2418588"/>
        </p:xfrm>
        <a:graphic>
          <a:graphicData uri="http://schemas.openxmlformats.org/drawingml/2006/table">
            <a:tbl>
              <a:tblPr/>
              <a:tblGrid>
                <a:gridCol w="4535170"/>
              </a:tblGrid>
              <a:tr h="321310">
                <a:tc>
                  <a:txBody>
                    <a:bodyPr/>
                    <a:lstStyle/>
                    <a:p>
                      <a:pPr marL="845820" marR="0" indent="-8458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Preprinted forms used in Inpatient scenario (clinical forms)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845820" marR="0" indent="-8458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Assessment Forms Doctor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845820" marR="0" indent="-8458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Assessment Forms Nursing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845820" marR="0" indent="-8458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Progress Notes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845820" marR="0" indent="-8458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OP Summary</a:t>
                      </a:r>
                      <a:r>
                        <a:rPr lang="en-US" sz="1400" b="1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OPD Card &amp; Forms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845820" marR="0" indent="-8458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Emergency Forms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845820" marR="0" indent="-8458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Registers (Administrative) (40 per month)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733800" y="1143000"/>
          <a:ext cx="462915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7/9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06680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191000" y="3581400"/>
          <a:ext cx="40011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9248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3733800"/>
            <a:ext cx="7772400" cy="27432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Introduction</a:t>
            </a:r>
          </a:p>
          <a:p>
            <a:r>
              <a:rPr lang="en-US" sz="1800" b="1" dirty="0" smtClean="0"/>
              <a:t> ADOPTS  Activities, Deliverables &amp; Tools</a:t>
            </a:r>
          </a:p>
          <a:p>
            <a:r>
              <a:rPr lang="en-US" sz="1800" b="1" dirty="0" smtClean="0"/>
              <a:t>First Benefit : Save Paper *Approach 1</a:t>
            </a:r>
          </a:p>
          <a:p>
            <a:pPr>
              <a:buNone/>
            </a:pPr>
            <a:r>
              <a:rPr lang="en-US" sz="1800" b="1" dirty="0" smtClean="0"/>
              <a:t>			                 *Approach 2</a:t>
            </a:r>
          </a:p>
          <a:p>
            <a:pPr>
              <a:buNone/>
            </a:pPr>
            <a:endParaRPr lang="en-US" sz="1800" b="1" dirty="0" smtClean="0"/>
          </a:p>
          <a:p>
            <a:r>
              <a:rPr lang="en-US" sz="1800" b="1" dirty="0" smtClean="0"/>
              <a:t>Second Benefit : Monitor ALOS (Apr’10-Sep’10)</a:t>
            </a:r>
          </a:p>
          <a:p>
            <a:r>
              <a:rPr lang="en-US" sz="1800" b="1" dirty="0" smtClean="0"/>
              <a:t>Third Benefit : Monitor Denials in Insurance due to incomplete papers/reports.</a:t>
            </a:r>
          </a:p>
          <a:p>
            <a:pPr>
              <a:buNone/>
            </a:pPr>
            <a:r>
              <a:rPr lang="en-US" sz="1800" b="1" dirty="0" smtClean="0"/>
              <a:t>			   	  </a:t>
            </a:r>
          </a:p>
          <a:p>
            <a:pPr>
              <a:buNone/>
            </a:pPr>
            <a:r>
              <a:rPr lang="en-US" sz="1800" b="1" dirty="0" smtClean="0"/>
              <a:t>			</a:t>
            </a:r>
          </a:p>
          <a:p>
            <a:pPr>
              <a:buNone/>
            </a:pPr>
            <a:endParaRPr lang="en-US" sz="1800" b="1" dirty="0"/>
          </a:p>
        </p:txBody>
      </p:sp>
      <p:sp>
        <p:nvSpPr>
          <p:cNvPr id="9" name="Oval 8"/>
          <p:cNvSpPr/>
          <p:nvPr/>
        </p:nvSpPr>
        <p:spPr>
          <a:xfrm>
            <a:off x="1143000" y="1371600"/>
            <a:ext cx="1524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28600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8/9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743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371600"/>
          <a:ext cx="6172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971800" y="4114800"/>
          <a:ext cx="5638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% Type of Paper Consumption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33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447800"/>
          <a:ext cx="7772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9/9 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685800" y="1805178"/>
          <a:ext cx="7120890" cy="1472184"/>
        </p:xfrm>
        <a:graphic>
          <a:graphicData uri="http://schemas.openxmlformats.org/drawingml/2006/table">
            <a:tbl>
              <a:tblPr/>
              <a:tblGrid>
                <a:gridCol w="3285928"/>
                <a:gridCol w="1566626"/>
                <a:gridCol w="1400412"/>
                <a:gridCol w="867924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Hospital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Discharge (6 months)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Cost Per File (Rs.)      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Total (Rs.)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HOSPITAL (A + B)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6877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FC(90)+VC(30)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=120/-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8,25,240/-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3505200"/>
          <a:ext cx="7162800" cy="1600200"/>
        </p:xfrm>
        <a:graphic>
          <a:graphicData uri="http://schemas.openxmlformats.org/drawingml/2006/table">
            <a:tbl>
              <a:tblPr/>
              <a:tblGrid>
                <a:gridCol w="4677608"/>
                <a:gridCol w="2485192"/>
              </a:tblGrid>
              <a:tr h="526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Files Cost   (HOSP. A &amp; B)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825,240/-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Storage Charges (in Rs INR)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134,502 +105,306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Grand Total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1,000,000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1/3. ALOS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914400" y="2133600"/>
          <a:ext cx="7772400" cy="3970638"/>
        </p:xfrm>
        <a:graphic>
          <a:graphicData uri="http://schemas.openxmlformats.org/drawingml/2006/table">
            <a:tbl>
              <a:tblPr/>
              <a:tblGrid>
                <a:gridCol w="1332736"/>
                <a:gridCol w="820583"/>
                <a:gridCol w="805973"/>
                <a:gridCol w="806784"/>
                <a:gridCol w="805160"/>
                <a:gridCol w="804349"/>
                <a:gridCol w="713443"/>
                <a:gridCol w="691530"/>
                <a:gridCol w="991842"/>
              </a:tblGrid>
              <a:tr h="3130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OPERATIONAL EFFICIENCY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Indicator and goal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April’10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May’10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June’10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July’10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Aug’10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Sep’10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Target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Threshold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8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Monitor 6 months no. of discharges (MSSH East &amp; West)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1094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1177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1041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1084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1260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1221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To reduce it by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0.25  (6rs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Monitor 6 months Length of stay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4273 Days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4460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4161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4303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5057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4399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Monitor 6 months Length of stay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3.9 Days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2/3. ALOS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Formula</a:t>
            </a:r>
            <a:r>
              <a:rPr lang="en-US" dirty="0" smtClean="0"/>
              <a:t> :  </a:t>
            </a:r>
            <a:r>
              <a:rPr lang="en-US" b="1" dirty="0" smtClean="0"/>
              <a:t>Total no of discharges X 43% X 0.25 X 5000.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= 6877(discharges) X 43% (package insurance </a:t>
            </a:r>
            <a:r>
              <a:rPr lang="en-US" dirty="0" err="1" smtClean="0"/>
              <a:t>ppl</a:t>
            </a:r>
            <a:r>
              <a:rPr lang="en-US" dirty="0" smtClean="0"/>
              <a:t>) X 5000 (direct variable cost per bed)  X 0.25(reduction in stay due to standard documentation EHR) = Rs 3,696,387 INR(6 Months value for Hospital A &amp; B) equivalent to 3.6 million.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sz="3200" dirty="0" smtClean="0"/>
              <a:t>Increase profitability (Revenue generation).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System </a:t>
            </a:r>
            <a:r>
              <a:rPr lang="en-US" sz="3200" dirty="0" err="1" smtClean="0"/>
              <a:t>minimises</a:t>
            </a:r>
            <a:r>
              <a:rPr lang="en-US" sz="3200" dirty="0" smtClean="0"/>
              <a:t> the discharge time of a patient which in-turn helps in optimal </a:t>
            </a:r>
            <a:r>
              <a:rPr lang="en-US" sz="3200" dirty="0" err="1" smtClean="0"/>
              <a:t>utilisation</a:t>
            </a:r>
            <a:r>
              <a:rPr lang="en-US" sz="3200" dirty="0" smtClean="0"/>
              <a:t> of beds.</a:t>
            </a:r>
          </a:p>
          <a:p>
            <a:pPr algn="just"/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3/3. ALOS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Overall efficiency in Hospital Processes</a:t>
            </a:r>
          </a:p>
          <a:p>
            <a:r>
              <a:rPr lang="en-US" dirty="0" smtClean="0"/>
              <a:t>Patient satisfaction </a:t>
            </a:r>
          </a:p>
          <a:p>
            <a:r>
              <a:rPr lang="en-US" dirty="0" smtClean="0"/>
              <a:t>Increased Bed Utilization</a:t>
            </a:r>
          </a:p>
          <a:p>
            <a:r>
              <a:rPr lang="en-US" dirty="0" err="1" smtClean="0"/>
              <a:t>Decrese</a:t>
            </a:r>
            <a:r>
              <a:rPr lang="en-US" dirty="0" smtClean="0"/>
              <a:t> clinical denials if any. </a:t>
            </a:r>
          </a:p>
          <a:p>
            <a:r>
              <a:rPr lang="en-US" dirty="0" smtClean="0"/>
              <a:t>Faster Pharmacy returns </a:t>
            </a:r>
          </a:p>
          <a:p>
            <a:r>
              <a:rPr lang="en-US" dirty="0" smtClean="0"/>
              <a:t>Faster Insurance payments through TPA.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74638"/>
            <a:ext cx="8024583" cy="12650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ALOS across 35 </a:t>
            </a:r>
            <a:r>
              <a:rPr lang="en-US" sz="3200" b="1" dirty="0" err="1" smtClean="0">
                <a:solidFill>
                  <a:schemeClr val="tx1"/>
                </a:solidFill>
              </a:rPr>
              <a:t>specialities</a:t>
            </a:r>
            <a:r>
              <a:rPr lang="en-US" sz="3200" b="1" dirty="0" smtClean="0">
                <a:solidFill>
                  <a:schemeClr val="tx1"/>
                </a:solidFill>
              </a:rPr>
              <a:t> (Hospital A &amp; B)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8024583" cy="2361344"/>
          </a:xfrm>
        </p:spPr>
        <p:txBody>
          <a:bodyPr/>
          <a:lstStyle/>
          <a:p>
            <a:endParaRPr lang="en-US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43001" y="1733550"/>
          <a:ext cx="6477000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                                                                           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                                                                                   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1/2. </a:t>
            </a:r>
            <a:r>
              <a:rPr lang="en-US" sz="2800" dirty="0" smtClean="0">
                <a:solidFill>
                  <a:schemeClr val="tx1"/>
                </a:solidFill>
              </a:rPr>
              <a:t>Decrease in Denials of Insurance                                    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                                                                                       Cashless cases identified pass 6 months (Hospital A &amp;B) </a:t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7772400" cy="1524000"/>
          </a:xfrm>
        </p:spPr>
        <p:txBody>
          <a:bodyPr/>
          <a:lstStyle/>
          <a:p>
            <a:r>
              <a:rPr lang="en-US" sz="2400" dirty="0" smtClean="0"/>
              <a:t>Cashless cases identified pass 6 months :-</a:t>
            </a:r>
            <a:br>
              <a:rPr lang="en-US" sz="2400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799" y="3032782"/>
          <a:ext cx="7772401" cy="2682217"/>
        </p:xfrm>
        <a:graphic>
          <a:graphicData uri="http://schemas.openxmlformats.org/drawingml/2006/table">
            <a:tbl>
              <a:tblPr/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858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Jan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Feb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March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April</a:t>
                      </a:r>
                      <a:endParaRPr lang="en-US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May</a:t>
                      </a:r>
                      <a:endParaRPr lang="en-US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June</a:t>
                      </a:r>
                      <a:endParaRPr lang="en-US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Total </a:t>
                      </a:r>
                      <a:endParaRPr lang="en-US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474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547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647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615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697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620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3600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tx1"/>
                </a:solidFill>
              </a:rPr>
              <a:t>2/2.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14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Out of 3600 cases there are 40 cases which were queried.</a:t>
            </a:r>
          </a:p>
          <a:p>
            <a:pPr lvl="0"/>
            <a:r>
              <a:rPr lang="en-US" dirty="0" smtClean="0"/>
              <a:t>These 40 cases accounted for approximately Rs 4,300,000/- </a:t>
            </a:r>
          </a:p>
          <a:p>
            <a:pPr lvl="0"/>
            <a:r>
              <a:rPr lang="en-US" dirty="0" smtClean="0"/>
              <a:t>18 out of 40 cases identified due to incomplete documents (cases rejected)  </a:t>
            </a:r>
            <a:r>
              <a:rPr lang="en-US" b="1" dirty="0" smtClean="0"/>
              <a:t>Rs1,959,859/-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Benefits Scorecard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990600" y="685800"/>
          <a:ext cx="7619999" cy="6109011"/>
        </p:xfrm>
        <a:graphic>
          <a:graphicData uri="http://schemas.openxmlformats.org/drawingml/2006/table">
            <a:tbl>
              <a:tblPr/>
              <a:tblGrid>
                <a:gridCol w="1522249"/>
                <a:gridCol w="1522249"/>
                <a:gridCol w="1531003"/>
                <a:gridCol w="1522249"/>
                <a:gridCol w="1522249"/>
              </a:tblGrid>
              <a:tr h="462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Safety / Quality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93" marR="30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Clinical Adoption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93" marR="30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Operational Efficiency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93" marR="30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Return on Investment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93" marR="30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Arial"/>
                          <a:ea typeface="Calibri"/>
                          <a:cs typeface="Times New Roman"/>
                        </a:rPr>
                        <a:t>Use of Evidence Based Order Sets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93" marR="30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1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Medication errors by type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Adverse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drug event rate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CMS compliance score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The Joint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Commision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/ National Patient Safety Goods compliance scores (e.g.,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Fallas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 SSI, med reconciliation rate)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Reduced mortality and morbidity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Completion of screening assessments (e.g., vaccinations)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Patient education/ discharge teaching compliance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93" marR="30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User satisfaction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End-user login percent by discipline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Remote access utilization to patient-related information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Help desk calls by reason for call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CPOE utilization rate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Ordering provider electronic signature timeliness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Clinical documentation completion rate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93" marR="30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Emergency Department Left Without Being Seen (LWBS)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Throughout Emergency Department (time from door to admit/discharge)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Missed transfers (bed availability)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Coding Compliance (CMI Appropriateness)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Worked hours per unit of service by department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Duplicate tests (Lab/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Rad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) by cancelation reasons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Medical Records deficiency rate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Time to process (Tests/ Specimens/Procedures)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Time to results (Lab/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Rad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Order to Final Results)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93" marR="30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Denials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Discharged Not Final Billed (DNFB)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LOS and cost for top 25 DRGs by payer source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Overall pharmacy cost per case mix adjusted discharged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Operating Expense/ Adjusted Discharge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Recruitment cost avoidance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Adverse Drug Events/ 1,000 patient days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Reproduction, document/ storage costs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93" marR="30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Use of evidence-based order sets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Use of alert overrides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Use of acceptance reminders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Use of knowledge resource links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Use of clinical pathways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Use of patient risk assessment tools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393" marR="30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0"/>
            <a:ext cx="5715000" cy="1066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Faster OP to IP admission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-76200" y="2743200"/>
            <a:ext cx="1981200" cy="1144588"/>
            <a:chOff x="-76200" y="2819400"/>
            <a:chExt cx="1981200" cy="1143854"/>
          </a:xfrm>
        </p:grpSpPr>
        <p:pic>
          <p:nvPicPr>
            <p:cNvPr id="6" name="Picture 11" descr="0511-0703-0118-4213_Businesswoman_Carrying_Large_Stack_of_Paperwork_clipart_imag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2119" y="3048000"/>
              <a:ext cx="832881" cy="915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-76200" y="2819400"/>
              <a:ext cx="1123950" cy="1143000"/>
              <a:chOff x="-76200" y="2971800"/>
              <a:chExt cx="1123950" cy="1143000"/>
            </a:xfrm>
          </p:grpSpPr>
          <p:pic>
            <p:nvPicPr>
              <p:cNvPr id="8" name="Picture 2" descr="http://www.health.state.ny.us/health_care/medicaid/program/update/images/woman-desk_166x218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76200" y="2971800"/>
                <a:ext cx="1123950" cy="1085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BILLING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81400"/>
                <a:ext cx="9906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" name="Picture 15" descr="Hospital_patien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1028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76200" y="5086350"/>
            <a:ext cx="3124200" cy="1009650"/>
            <a:chOff x="152400" y="5010150"/>
            <a:chExt cx="3124200" cy="1009650"/>
          </a:xfrm>
        </p:grpSpPr>
        <p:pic>
          <p:nvPicPr>
            <p:cNvPr id="12" name="Picture 12" descr="nurse_on_phone_1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9200" y="5029200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15476-60dg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62200" y="5029200"/>
              <a:ext cx="914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01P0208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400" y="5010150"/>
              <a:ext cx="914400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295400"/>
            <a:ext cx="1295400" cy="121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1295400"/>
            <a:ext cx="1295400" cy="114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7" name="Picture 30" descr="Hospital_patien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038600"/>
            <a:ext cx="1028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7010400" y="2057400"/>
            <a:ext cx="1943100" cy="2362200"/>
            <a:chOff x="7010400" y="2057400"/>
            <a:chExt cx="1943100" cy="2362200"/>
          </a:xfrm>
        </p:grpSpPr>
        <p:grpSp>
          <p:nvGrpSpPr>
            <p:cNvPr id="19" name="Group 29"/>
            <p:cNvGrpSpPr>
              <a:grpSpLocks/>
            </p:cNvGrpSpPr>
            <p:nvPr/>
          </p:nvGrpSpPr>
          <p:grpSpPr bwMode="auto">
            <a:xfrm>
              <a:off x="7010400" y="2057400"/>
              <a:ext cx="1943100" cy="2057400"/>
              <a:chOff x="7010400" y="2057400"/>
              <a:chExt cx="1943100" cy="2057400"/>
            </a:xfrm>
          </p:grpSpPr>
          <p:pic>
            <p:nvPicPr>
              <p:cNvPr id="21" name="Picture 5" descr="http://clear.msu.edu/dennie/clipart/sick.gif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305800" y="2057400"/>
                <a:ext cx="6477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7" descr="Verify in HIS.gif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010400" y="3048000"/>
                <a:ext cx="12954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32" descr="BILLING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10400" y="3886200"/>
              <a:ext cx="1295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ight Arrow 17"/>
          <p:cNvSpPr>
            <a:spLocks noChangeArrowheads="1"/>
          </p:cNvSpPr>
          <p:nvPr/>
        </p:nvSpPr>
        <p:spPr bwMode="auto">
          <a:xfrm>
            <a:off x="3200400" y="3276600"/>
            <a:ext cx="19050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US" sz="2000" dirty="0" smtClean="0">
                <a:latin typeface="Arial" charset="0"/>
              </a:rPr>
              <a:t>electronic</a:t>
            </a:r>
            <a:endParaRPr lang="en-US" sz="2000" dirty="0">
              <a:latin typeface="Arial" charset="0"/>
            </a:endParaRPr>
          </a:p>
        </p:txBody>
      </p: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5562600" y="5105400"/>
            <a:ext cx="3505200" cy="990600"/>
            <a:chOff x="5562600" y="5105400"/>
            <a:chExt cx="3505200" cy="990600"/>
          </a:xfrm>
        </p:grpSpPr>
        <p:pic>
          <p:nvPicPr>
            <p:cNvPr id="25" name="Picture 10" descr="female_desktop_computer_cartoon_character_nurse_holding_a_stethoscope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629400" y="5105400"/>
              <a:ext cx="1219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05750" y="5105400"/>
              <a:ext cx="1162050" cy="9525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7" name="Picture 34" descr="01P0208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62600" y="5105400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39" descr="ea11965d9c666fe7229bd493c48c8e30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8400" y="1981200"/>
            <a:ext cx="1676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304800" y="62484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Paper Documentation, communication and waiting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6248400" y="6211888"/>
            <a:ext cx="205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E-documentation, e-communication and less waiting</a:t>
            </a:r>
          </a:p>
        </p:txBody>
      </p:sp>
      <p:cxnSp>
        <p:nvCxnSpPr>
          <p:cNvPr id="31" name="Straight Arrow Connector 46"/>
          <p:cNvCxnSpPr>
            <a:cxnSpLocks noChangeShapeType="1"/>
          </p:cNvCxnSpPr>
          <p:nvPr/>
        </p:nvCxnSpPr>
        <p:spPr bwMode="auto">
          <a:xfrm rot="5400000">
            <a:off x="1143001" y="2743200"/>
            <a:ext cx="304800" cy="3175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2" name="Straight Arrow Connector 47"/>
          <p:cNvCxnSpPr>
            <a:cxnSpLocks noChangeShapeType="1"/>
          </p:cNvCxnSpPr>
          <p:nvPr/>
        </p:nvCxnSpPr>
        <p:spPr bwMode="auto">
          <a:xfrm rot="5400000">
            <a:off x="762794" y="4190206"/>
            <a:ext cx="3048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3" name="Straight Arrow Connector 48"/>
          <p:cNvCxnSpPr>
            <a:cxnSpLocks noChangeShapeType="1"/>
          </p:cNvCxnSpPr>
          <p:nvPr/>
        </p:nvCxnSpPr>
        <p:spPr bwMode="auto">
          <a:xfrm rot="5400000">
            <a:off x="7392194" y="2742406"/>
            <a:ext cx="3048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34" name="TextBox 49"/>
          <p:cNvSpPr txBox="1">
            <a:spLocks noChangeArrowheads="1"/>
          </p:cNvSpPr>
          <p:nvPr/>
        </p:nvSpPr>
        <p:spPr bwMode="auto">
          <a:xfrm>
            <a:off x="1447800" y="2590800"/>
            <a:ext cx="982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Information</a:t>
            </a:r>
          </a:p>
        </p:txBody>
      </p:sp>
      <p:sp>
        <p:nvSpPr>
          <p:cNvPr id="35" name="TextBox 50"/>
          <p:cNvSpPr txBox="1">
            <a:spLocks noChangeArrowheads="1"/>
          </p:cNvSpPr>
          <p:nvPr/>
        </p:nvSpPr>
        <p:spPr bwMode="auto">
          <a:xfrm>
            <a:off x="6477000" y="2590800"/>
            <a:ext cx="982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Information</a:t>
            </a:r>
          </a:p>
        </p:txBody>
      </p:sp>
      <p:cxnSp>
        <p:nvCxnSpPr>
          <p:cNvPr id="36" name="Straight Arrow Connector 34"/>
          <p:cNvCxnSpPr>
            <a:cxnSpLocks noChangeShapeType="1"/>
          </p:cNvCxnSpPr>
          <p:nvPr/>
        </p:nvCxnSpPr>
        <p:spPr bwMode="auto">
          <a:xfrm>
            <a:off x="4114800" y="2514600"/>
            <a:ext cx="6858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37" name="TextBox 38"/>
          <p:cNvSpPr txBox="1">
            <a:spLocks noChangeArrowheads="1"/>
          </p:cNvSpPr>
          <p:nvPr/>
        </p:nvSpPr>
        <p:spPr bwMode="auto">
          <a:xfrm>
            <a:off x="4876800" y="2286000"/>
            <a:ext cx="1293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Immediate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838"/>
            <a:ext cx="7772400" cy="1143000"/>
          </a:xfrm>
        </p:spPr>
        <p:txBody>
          <a:bodyPr/>
          <a:lstStyle/>
          <a:p>
            <a:endParaRPr 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"/>
          </a:xfrm>
        </p:spPr>
        <p:txBody>
          <a:bodyPr>
            <a:normAutofit fontScale="92500" lnSpcReduction="10000"/>
          </a:bodyPr>
          <a:lstStyle/>
          <a:p>
            <a:endParaRPr lang="en-US" sz="2800" dirty="0"/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2209800" y="-76200"/>
            <a:ext cx="5715000" cy="1066800"/>
          </a:xfrm>
          <a:prstGeom prst="rect">
            <a:avLst/>
          </a:prstGeom>
          <a:solidFill>
            <a:schemeClr val="bg1"/>
          </a:solidFill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BENEFIT SUMMARY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Content Placeholder 5"/>
          <p:cNvGraphicFramePr>
            <a:graphicFrameLocks/>
          </p:cNvGraphicFramePr>
          <p:nvPr/>
        </p:nvGraphicFramePr>
        <p:xfrm>
          <a:off x="76201" y="853440"/>
          <a:ext cx="9067799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681"/>
                <a:gridCol w="2535910"/>
                <a:gridCol w="4380208"/>
              </a:tblGrid>
              <a:tr h="70367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Patients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physicians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organization</a:t>
                      </a:r>
                      <a:endParaRPr lang="en-US" sz="1400" b="1" dirty="0" smtClean="0"/>
                    </a:p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</a:tr>
              <a:tr h="5072290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Advances in care processes.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 outcomes.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Better monitoring of diseases and other health risks.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medication errors.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 satisfaction levels due to reduction in delays and better service quality.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chances of missing out important relevant information since doctor would have all records available at the click of a button for registered patients.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Relevant history available at the click of a button.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Decision support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l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 chances of errors of omission and commission.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chances of ordering redundant tests.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Easier and faster communication between providers of care.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of orders.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chances of delay in treatment planning.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Better quality of research work.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Practice evidence based medicine.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Better care planning.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and quality improvement processes.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Better and faster communication among individuals, groups in the organization.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Satisfaction of needs and expectations of patients, providers, and other stakeholders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 risk mitigation due to reduction in medical errors.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ordering of redundant laboratory and radiology examinations.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Standardization of processes 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Improvement in overall performance and efficiency of the staff.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Operational cost reductions.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Revenue enhancement due to better management of resources.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Productivity gains.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 savings resulting from less number of redundant test ordering.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Greater use of lower cost medications.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Reduction in rework and process repetitions.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Enhanced credibility with insurance companies.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Shortening of admission time and discharge time will decrease ALOS.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we can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4582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295400" y="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Thank You.</a:t>
            </a:r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860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00400" y="0"/>
            <a:ext cx="5715000" cy="1066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OP Clinic-Load Balancing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1143000"/>
            <a:ext cx="3505200" cy="2209800"/>
            <a:chOff x="0" y="1143000"/>
            <a:chExt cx="3903734" cy="2209800"/>
          </a:xfrm>
        </p:grpSpPr>
        <p:pic>
          <p:nvPicPr>
            <p:cNvPr id="40" name="Picture 4" descr="queue175x175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43000"/>
              <a:ext cx="1828800" cy="220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8" descr="doctor_check_vector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13663" y="1162050"/>
              <a:ext cx="1990071" cy="219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257800" y="1066800"/>
            <a:ext cx="3886200" cy="2209800"/>
            <a:chOff x="5257800" y="1219200"/>
            <a:chExt cx="3886200" cy="2057401"/>
          </a:xfrm>
        </p:grpSpPr>
        <p:pic>
          <p:nvPicPr>
            <p:cNvPr id="43" name="Picture 7" descr="ena0073l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1219200"/>
              <a:ext cx="191551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4" descr="doctor%20iskierda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15786" y="1219201"/>
              <a:ext cx="1928214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15" descr="in-the-queue-t1504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0386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0" y="4089400"/>
            <a:ext cx="3429000" cy="2082800"/>
            <a:chOff x="152400" y="3962400"/>
            <a:chExt cx="3325091" cy="2082800"/>
          </a:xfrm>
        </p:grpSpPr>
        <p:pic>
          <p:nvPicPr>
            <p:cNvPr id="47" name="Picture 3" descr="C:\Documents and Settings\mongaa\Desktop\pics\32747804.gif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" y="3962400"/>
              <a:ext cx="220027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36091" y="3962400"/>
              <a:ext cx="1041400" cy="2082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49" name="Right Arrow 17"/>
          <p:cNvSpPr>
            <a:spLocks noChangeArrowheads="1"/>
          </p:cNvSpPr>
          <p:nvPr/>
        </p:nvSpPr>
        <p:spPr bwMode="auto">
          <a:xfrm>
            <a:off x="3505200" y="3352800"/>
            <a:ext cx="19050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US" sz="2000" dirty="0" smtClean="0">
                <a:latin typeface="Arial" charset="0"/>
              </a:rPr>
              <a:t>electronic</a:t>
            </a:r>
            <a:endParaRPr lang="en-US" sz="2000" dirty="0">
              <a:latin typeface="Arial" charset="0"/>
            </a:endParaRPr>
          </a:p>
        </p:txBody>
      </p: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457200" y="3657600"/>
            <a:ext cx="255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Nurse Assesses 3 Vitals</a:t>
            </a:r>
          </a:p>
        </p:txBody>
      </p:sp>
      <p:sp>
        <p:nvSpPr>
          <p:cNvPr id="51" name="TextBox 24"/>
          <p:cNvSpPr txBox="1">
            <a:spLocks noChangeArrowheads="1"/>
          </p:cNvSpPr>
          <p:nvPr/>
        </p:nvSpPr>
        <p:spPr bwMode="auto">
          <a:xfrm>
            <a:off x="5791200" y="3505200"/>
            <a:ext cx="2614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Nurse asses vitals and takes part history</a:t>
            </a:r>
          </a:p>
        </p:txBody>
      </p:sp>
      <p:sp>
        <p:nvSpPr>
          <p:cNvPr id="52" name="TextBox 17"/>
          <p:cNvSpPr txBox="1">
            <a:spLocks noChangeArrowheads="1"/>
          </p:cNvSpPr>
          <p:nvPr/>
        </p:nvSpPr>
        <p:spPr bwMode="auto">
          <a:xfrm>
            <a:off x="3505200" y="6324600"/>
            <a:ext cx="5156200" cy="369888"/>
          </a:xfrm>
          <a:prstGeom prst="rect">
            <a:avLst/>
          </a:prstGeom>
          <a:solidFill>
            <a:srgbClr val="E8F4E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Shorter Q-lengths/provision to see more Patients</a:t>
            </a:r>
          </a:p>
        </p:txBody>
      </p:sp>
      <p:pic>
        <p:nvPicPr>
          <p:cNvPr id="53" name="Picture 9" descr="495080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0386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048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cxnSp>
        <p:nvCxnSpPr>
          <p:cNvPr id="4" name="Straight Arrow Connector 31"/>
          <p:cNvCxnSpPr>
            <a:cxnSpLocks noChangeShapeType="1"/>
          </p:cNvCxnSpPr>
          <p:nvPr/>
        </p:nvCxnSpPr>
        <p:spPr bwMode="auto">
          <a:xfrm rot="5400000">
            <a:off x="2933700" y="3314700"/>
            <a:ext cx="1143000" cy="7620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5" name="Straight Arrow Connector 36"/>
          <p:cNvCxnSpPr>
            <a:cxnSpLocks noChangeShapeType="1"/>
          </p:cNvCxnSpPr>
          <p:nvPr/>
        </p:nvCxnSpPr>
        <p:spPr bwMode="auto">
          <a:xfrm rot="16200000" flipH="1">
            <a:off x="4495800" y="3124200"/>
            <a:ext cx="1219200" cy="12192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6" name="Title 1"/>
          <p:cNvSpPr txBox="1">
            <a:spLocks/>
          </p:cNvSpPr>
          <p:nvPr/>
        </p:nvSpPr>
        <p:spPr>
          <a:xfrm>
            <a:off x="3429000" y="0"/>
            <a:ext cx="5715000" cy="1066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ROLE OF A NURSE @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EHR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0511-0811-1015-4056_Overworked_Nurse_clipart_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063" y="1066800"/>
            <a:ext cx="19383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dificult-pati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73500"/>
            <a:ext cx="2209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5334000" y="4343400"/>
            <a:ext cx="2112963" cy="1905000"/>
            <a:chOff x="7030403" y="1143000"/>
            <a:chExt cx="2113597" cy="2365177"/>
          </a:xfrm>
        </p:grpSpPr>
        <p:pic>
          <p:nvPicPr>
            <p:cNvPr id="10" name="Picture 7" descr="clipart_sciencemedicine_013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62800" y="1143000"/>
              <a:ext cx="1981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7030403" y="3200400"/>
              <a:ext cx="19639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Patient Assessment</a:t>
              </a: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0" y="1154113"/>
            <a:ext cx="2514600" cy="2224087"/>
            <a:chOff x="0" y="1066800"/>
            <a:chExt cx="3556000" cy="3272954"/>
          </a:xfrm>
        </p:grpSpPr>
        <p:pic>
          <p:nvPicPr>
            <p:cNvPr id="13" name="Picture 9" descr="tax-overload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8800" y="106680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0" y="1066800"/>
              <a:ext cx="3556000" cy="3272954"/>
              <a:chOff x="0" y="1066800"/>
              <a:chExt cx="3556000" cy="3272954"/>
            </a:xfrm>
          </p:grpSpPr>
          <p:pic>
            <p:nvPicPr>
              <p:cNvPr id="16" name="Picture 5" descr="32747804.gif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1066800"/>
                <a:ext cx="1828799" cy="2439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0" y="3569733"/>
                <a:ext cx="3556000" cy="77002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/>
                  <a:t>*Documentation, Indent &amp; Return of medicines</a:t>
                </a:r>
              </a:p>
            </p:txBody>
          </p:sp>
        </p:grpSp>
        <p:pic>
          <p:nvPicPr>
            <p:cNvPr id="15" name="Picture 22" descr="imagesCA1RRULD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39209" y="2438758"/>
              <a:ext cx="1209675" cy="1114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Arrow Connector 31"/>
          <p:cNvCxnSpPr>
            <a:cxnSpLocks noChangeShapeType="1"/>
          </p:cNvCxnSpPr>
          <p:nvPr/>
        </p:nvCxnSpPr>
        <p:spPr bwMode="auto">
          <a:xfrm rot="10800000" flipV="1">
            <a:off x="2209800" y="2971800"/>
            <a:ext cx="1295400" cy="8382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0" y="5800725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Patient/Staff Satisfaction??</a:t>
            </a:r>
          </a:p>
        </p:txBody>
      </p:sp>
      <p:pic>
        <p:nvPicPr>
          <p:cNvPr id="20" name="Picture 4" descr="aninurse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4495800"/>
            <a:ext cx="714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3657600" y="57150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Drug Administration</a:t>
            </a:r>
          </a:p>
        </p:txBody>
      </p:sp>
      <p:pic>
        <p:nvPicPr>
          <p:cNvPr id="22" name="Picture 4" descr="751063-nurses007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1143000"/>
            <a:ext cx="2133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35"/>
          <p:cNvSpPr>
            <a:spLocks noChangeArrowheads="1"/>
          </p:cNvSpPr>
          <p:nvPr/>
        </p:nvSpPr>
        <p:spPr bwMode="auto">
          <a:xfrm>
            <a:off x="5715000" y="3276600"/>
            <a:ext cx="1143000" cy="609600"/>
          </a:xfrm>
          <a:prstGeom prst="rightArrow">
            <a:avLst>
              <a:gd name="adj1" fmla="val 39157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400" b="1" dirty="0" smtClean="0">
                <a:latin typeface="Arial" charset="0"/>
              </a:rPr>
              <a:t>electronic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19400" y="3429000"/>
            <a:ext cx="2647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>
                <a:solidFill>
                  <a:srgbClr val="C00000"/>
                </a:solidFill>
              </a:rPr>
              <a:t>MULTI TASKING NURSE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0800000">
            <a:off x="2209800" y="1981200"/>
            <a:ext cx="12192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5638800" y="6324600"/>
            <a:ext cx="3116263" cy="369888"/>
          </a:xfrm>
          <a:prstGeom prst="rect">
            <a:avLst/>
          </a:prstGeom>
          <a:solidFill>
            <a:srgbClr val="E8F4E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More Quality time for Patient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8600" y="6324600"/>
            <a:ext cx="3586163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*Activities not Required with EHR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860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0"/>
            <a:ext cx="5715000" cy="1066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DOCTORS</a:t>
            </a:r>
          </a:p>
        </p:txBody>
      </p:sp>
      <p:pic>
        <p:nvPicPr>
          <p:cNvPr id="5" name="Picture 3" descr="tired_do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81250"/>
            <a:ext cx="1790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iagnostic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2011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e0105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16906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3250" y="5100638"/>
            <a:ext cx="193675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0" y="1752600"/>
            <a:ext cx="2667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*Waiting for test reports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105400"/>
            <a:ext cx="20383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*Patients’ Records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8674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*Knowledge Base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267200" y="3352800"/>
            <a:ext cx="19050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US" sz="2000" dirty="0" smtClean="0">
                <a:latin typeface="Arial" charset="0"/>
              </a:rPr>
              <a:t>e</a:t>
            </a:r>
            <a:r>
              <a:rPr lang="en-US" sz="2000" b="1" dirty="0" smtClean="0">
                <a:latin typeface="Arial" charset="0"/>
              </a:rPr>
              <a:t>lectronic</a:t>
            </a:r>
            <a:endParaRPr lang="en-US" sz="2000" dirty="0">
              <a:latin typeface="Arial" charset="0"/>
            </a:endParaRP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6324600" y="1181100"/>
            <a:ext cx="2743200" cy="5372100"/>
            <a:chOff x="6400800" y="1143000"/>
            <a:chExt cx="2743200" cy="5372100"/>
          </a:xfrm>
        </p:grpSpPr>
        <p:pic>
          <p:nvPicPr>
            <p:cNvPr id="14" name="Picture 2" descr="C:\Users\dranuradha\Desktop\20080929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00800" y="1143000"/>
              <a:ext cx="2743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occupations_doctor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29399" y="3124200"/>
              <a:ext cx="2209801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114800" y="403860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ePatient</a:t>
            </a:r>
            <a:r>
              <a:rPr lang="en-US" dirty="0"/>
              <a:t> Record</a:t>
            </a:r>
          </a:p>
          <a:p>
            <a:r>
              <a:rPr lang="en-US" dirty="0" err="1"/>
              <a:t>eKnowledge</a:t>
            </a:r>
            <a:r>
              <a:rPr lang="en-US" dirty="0"/>
              <a:t> Base</a:t>
            </a:r>
          </a:p>
          <a:p>
            <a:r>
              <a:rPr lang="en-US" dirty="0"/>
              <a:t>Decision Support</a:t>
            </a:r>
          </a:p>
          <a:p>
            <a:endParaRPr lang="en-US" dirty="0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6200" y="6488113"/>
            <a:ext cx="358616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*Activities not Required with EHR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0"/>
            <a:ext cx="5715000" cy="1066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Patient </a:t>
            </a:r>
          </a:p>
        </p:txBody>
      </p:sp>
      <p:pic>
        <p:nvPicPr>
          <p:cNvPr id="5" name="Picture 4" descr="Hospital 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2209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0" y="2362200"/>
            <a:ext cx="1238250" cy="1743075"/>
            <a:chOff x="304801" y="2447925"/>
            <a:chExt cx="1238249" cy="1743075"/>
          </a:xfrm>
        </p:grpSpPr>
        <p:pic>
          <p:nvPicPr>
            <p:cNvPr id="7" name="Picture 7" descr="paper_bundle_3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1" y="3048000"/>
              <a:ext cx="76199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retired_man_walking_b_hc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2447925"/>
              <a:ext cx="1009650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3" descr="Hospital 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781175"/>
            <a:ext cx="2209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man_walking_lg_righ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533900"/>
            <a:ext cx="10001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1524000" y="4419600"/>
            <a:ext cx="1466850" cy="1743075"/>
            <a:chOff x="1905000" y="4200525"/>
            <a:chExt cx="1466850" cy="1743075"/>
          </a:xfrm>
        </p:grpSpPr>
        <p:pic>
          <p:nvPicPr>
            <p:cNvPr id="12" name="Picture 10" descr="Paper04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5000" y="4572000"/>
              <a:ext cx="823913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retired_man_walking_b_hc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2200" y="4200525"/>
              <a:ext cx="1009650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324600" y="13827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DIGITAL HOSPITAL</a:t>
            </a:r>
          </a:p>
        </p:txBody>
      </p:sp>
      <p:sp>
        <p:nvSpPr>
          <p:cNvPr id="15" name="Right Arrow 17"/>
          <p:cNvSpPr>
            <a:spLocks noChangeArrowheads="1"/>
          </p:cNvSpPr>
          <p:nvPr/>
        </p:nvSpPr>
        <p:spPr bwMode="auto">
          <a:xfrm>
            <a:off x="3505200" y="2895600"/>
            <a:ext cx="19050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en-US" sz="2000" b="1" dirty="0" smtClean="0">
                <a:latin typeface="Arial" charset="0"/>
              </a:rPr>
              <a:t>EHR</a:t>
            </a:r>
            <a:endParaRPr lang="en-US" sz="2000" b="1" dirty="0">
              <a:latin typeface="Arial" charset="0"/>
            </a:endParaRPr>
          </a:p>
        </p:txBody>
      </p:sp>
      <p:cxnSp>
        <p:nvCxnSpPr>
          <p:cNvPr id="16" name="Straight Arrow Connector 20"/>
          <p:cNvCxnSpPr>
            <a:cxnSpLocks noChangeShapeType="1"/>
          </p:cNvCxnSpPr>
          <p:nvPr/>
        </p:nvCxnSpPr>
        <p:spPr bwMode="auto">
          <a:xfrm>
            <a:off x="914400" y="3124200"/>
            <a:ext cx="3048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7" name="Straight Arrow Connector 24"/>
          <p:cNvCxnSpPr>
            <a:cxnSpLocks noChangeShapeType="1"/>
          </p:cNvCxnSpPr>
          <p:nvPr/>
        </p:nvCxnSpPr>
        <p:spPr bwMode="auto">
          <a:xfrm rot="5400000">
            <a:off x="2362994" y="4420394"/>
            <a:ext cx="3048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5467350" y="2219325"/>
            <a:ext cx="1238250" cy="1743075"/>
            <a:chOff x="304801" y="2447925"/>
            <a:chExt cx="1238249" cy="1743075"/>
          </a:xfrm>
        </p:grpSpPr>
        <p:pic>
          <p:nvPicPr>
            <p:cNvPr id="19" name="Picture 27" descr="paper_bundle_3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1" y="3048000"/>
              <a:ext cx="76199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retired_man_walking_b_hc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2447925"/>
              <a:ext cx="1009650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9"/>
          <p:cNvCxnSpPr>
            <a:cxnSpLocks noChangeShapeType="1"/>
          </p:cNvCxnSpPr>
          <p:nvPr/>
        </p:nvCxnSpPr>
        <p:spPr bwMode="auto">
          <a:xfrm>
            <a:off x="6400800" y="3122613"/>
            <a:ext cx="228600" cy="1587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2" name="Straight Arrow Connector 30"/>
          <p:cNvCxnSpPr>
            <a:cxnSpLocks noChangeShapeType="1"/>
          </p:cNvCxnSpPr>
          <p:nvPr/>
        </p:nvCxnSpPr>
        <p:spPr bwMode="auto">
          <a:xfrm rot="5400000">
            <a:off x="8039894" y="4304506"/>
            <a:ext cx="3810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0" y="1295400"/>
            <a:ext cx="121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Patient with paper records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6200" y="4419600"/>
            <a:ext cx="1371600" cy="1477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Patient with </a:t>
            </a:r>
            <a:r>
              <a:rPr lang="en-US" b="1"/>
              <a:t>MORE</a:t>
            </a:r>
            <a:r>
              <a:rPr lang="en-US"/>
              <a:t> paper records</a:t>
            </a:r>
          </a:p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5121275" y="1666875"/>
            <a:ext cx="1355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Patient with paper records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6400800" y="4916488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Patient with </a:t>
            </a:r>
          </a:p>
          <a:p>
            <a:r>
              <a:rPr lang="en-US" b="1"/>
              <a:t>e-</a:t>
            </a:r>
            <a:r>
              <a:rPr lang="en-US"/>
              <a:t>records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228600" y="6324600"/>
            <a:ext cx="3586163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*Activities not Required with EHR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10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7" y="1234440"/>
          <a:ext cx="8839200" cy="3337560"/>
        </p:xfrm>
        <a:graphic>
          <a:graphicData uri="http://schemas.openxmlformats.org/drawingml/2006/table">
            <a:tbl>
              <a:tblPr/>
              <a:tblGrid>
                <a:gridCol w="629731"/>
                <a:gridCol w="629731"/>
                <a:gridCol w="856042"/>
                <a:gridCol w="629731"/>
                <a:gridCol w="747806"/>
                <a:gridCol w="629731"/>
                <a:gridCol w="1249623"/>
                <a:gridCol w="629731"/>
                <a:gridCol w="1272584"/>
                <a:gridCol w="629731"/>
                <a:gridCol w="934759"/>
              </a:tblGrid>
              <a:tr h="1039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Help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Desk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2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OPD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and Billing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5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Nurse Station-Recording of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Vitals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5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Consultation on Doctor's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chamber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and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adv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admission and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prescription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20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IPD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registration,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billing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and bed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allotment</a:t>
                      </a:r>
                      <a:endParaRPr lang="en-US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20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endParaRPr lang="en-US" sz="1200" b="1" i="0" u="none" strike="noStrike" dirty="0" smtClean="0">
                        <a:solidFill>
                          <a:srgbClr val="0070C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Shifting patient to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room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15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3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Verify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indent</a:t>
                      </a:r>
                    </a:p>
                    <a:p>
                      <a:pPr algn="l" fontAlgn="b"/>
                      <a:r>
                        <a:rPr lang="en-US" sz="12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10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endParaRPr lang="en-US" sz="12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Issue of meds and receipt at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NS</a:t>
                      </a:r>
                    </a:p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30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(10)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Nurse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raises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pharmacy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indent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10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r>
                        <a:rPr lang="en-US" sz="12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(2)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Confirmation of medicine order/Info to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Senior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Consultant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      </a:t>
                      </a:r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5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r>
                        <a:rPr lang="en-US" sz="12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(0)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Examination and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History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Junior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Resident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15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r>
                        <a:rPr lang="en-US" sz="12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(0)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Recording of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vitals (Nurse)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5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70C0"/>
                          </a:solidFill>
                          <a:latin typeface="Trebuchet MS" pitchFamily="34" charset="0"/>
                        </a:rPr>
                        <a:t>mins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Drug administered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3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9000" y="3903345"/>
            <a:ext cx="1752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Time 1</a:t>
            </a:r>
          </a:p>
          <a:p>
            <a:r>
              <a:rPr lang="en-US" sz="1400" b="1" dirty="0" smtClean="0"/>
              <a:t>Average105 Minutes (Present)</a:t>
            </a:r>
          </a:p>
          <a:p>
            <a:r>
              <a:rPr lang="en-US" sz="1400" b="1" dirty="0" smtClean="0"/>
              <a:t>Time 2 </a:t>
            </a:r>
          </a:p>
          <a:p>
            <a:r>
              <a:rPr lang="en-US" sz="1400" b="1" dirty="0" smtClean="0"/>
              <a:t>Average 57 Minutes (Post EHR)</a:t>
            </a:r>
          </a:p>
          <a:p>
            <a:endParaRPr lang="en-US" sz="1600" b="1" dirty="0" smtClean="0"/>
          </a:p>
          <a:p>
            <a:r>
              <a:rPr lang="en-US" sz="1600" b="1" dirty="0" smtClean="0">
                <a:solidFill>
                  <a:srgbClr val="000000"/>
                </a:solidFill>
                <a:latin typeface="Trebuchet MS" pitchFamily="34" charset="0"/>
              </a:rPr>
              <a:t>     </a:t>
            </a:r>
            <a:r>
              <a:rPr lang="en-US" sz="1600" b="1" dirty="0" smtClean="0">
                <a:latin typeface="Trebuchet MS" pitchFamily="34" charset="0"/>
              </a:rPr>
              <a:t>Variable Waiting Time</a:t>
            </a:r>
          </a:p>
          <a:p>
            <a:endParaRPr lang="en-US" sz="2400" b="1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857250" y="38100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914400" y="1676400"/>
            <a:ext cx="381000" cy="2286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62200" y="1676400"/>
            <a:ext cx="457200" cy="2286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1676400"/>
            <a:ext cx="457200" cy="2286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638800" y="1676400"/>
            <a:ext cx="381000" cy="2286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543800" y="1676400"/>
            <a:ext cx="533400" cy="2286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8382001" y="2133600"/>
            <a:ext cx="152399" cy="5334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>
            <a:off x="7467600" y="2895600"/>
            <a:ext cx="457200" cy="228600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5562600" y="2895600"/>
            <a:ext cx="457200" cy="228600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3733800" y="2895600"/>
            <a:ext cx="457200" cy="228600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2362200" y="2895600"/>
            <a:ext cx="457200" cy="228600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838200" y="2895600"/>
            <a:ext cx="457200" cy="228600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335281" y="3429000"/>
            <a:ext cx="198119" cy="3810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itle 17"/>
          <p:cNvSpPr txBox="1">
            <a:spLocks/>
          </p:cNvSpPr>
          <p:nvPr/>
        </p:nvSpPr>
        <p:spPr>
          <a:xfrm>
            <a:off x="2209800" y="0"/>
            <a:ext cx="5715000" cy="1066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Process: Patient Admission from OP to IP and Medicine Administration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2438400" y="1600200"/>
            <a:ext cx="228600" cy="381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3810000" y="1600200"/>
            <a:ext cx="228600" cy="381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8382000" y="2209800"/>
            <a:ext cx="228600" cy="381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7696200" y="1600200"/>
            <a:ext cx="228600" cy="381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7620000" y="2819400"/>
            <a:ext cx="228600" cy="381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990600" y="2819400"/>
            <a:ext cx="228600" cy="381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7315200" y="5334000"/>
            <a:ext cx="228600" cy="381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Benefits Realization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ADOPTS Activities: Healthcare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905000"/>
          <a:ext cx="7620000" cy="4724400"/>
        </p:xfrm>
        <a:graphic>
          <a:graphicData uri="http://schemas.openxmlformats.org/drawingml/2006/table">
            <a:tbl>
              <a:tblPr/>
              <a:tblGrid>
                <a:gridCol w="1254040"/>
                <a:gridCol w="1080911"/>
                <a:gridCol w="1169774"/>
                <a:gridCol w="1185095"/>
                <a:gridCol w="1832416"/>
                <a:gridCol w="1097764"/>
              </a:tblGrid>
              <a:tr h="19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Assess</a:t>
                      </a: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Design </a:t>
                      </a:r>
                      <a:endParaRPr lang="en-US" sz="16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Optimize </a:t>
                      </a:r>
                      <a:endParaRPr lang="en-US" sz="16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Prepare </a:t>
                      </a:r>
                      <a:endParaRPr lang="en-US" sz="16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Transform </a:t>
                      </a:r>
                      <a:endParaRPr lang="en-US" sz="16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Sustain</a:t>
                      </a:r>
                      <a:endParaRPr lang="en-US" sz="1600">
                        <a:latin typeface="Museo Sans For Dell 100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Complete data collection and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questionnaires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Assess current indicators and current benefits realization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Identify overall program benefit owner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Confirm benefits indicators and begin baseline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measures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Identify individual indicator benefit owners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Establish benefits targets,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thresholds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Develop SCORE dashboard customized for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client</a:t>
                      </a: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Develop indicator definition forms for each indicator</a:t>
                      </a: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Develop value propositions for each indicator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Incorporate benefits measures into training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materials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Develop data collection, management strategies, reporting, and variance tracking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processes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Implement benefits educational program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Validate metric data collection during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go-live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Initiate benefits realization/monitoring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Measure benefits indicators post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go-live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Establish benefits dashboard as means to capture and report to customer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executives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Museo Sans For Dell 10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useo Sans For Dell 100"/>
                        </a:rPr>
                        <a:t>•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Establish ongoing quality assurance and review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468</TotalTime>
  <Words>1889</Words>
  <Application>Microsoft Office PowerPoint</Application>
  <PresentationFormat>On-screen Show (4:3)</PresentationFormat>
  <Paragraphs>450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Benefits Realization for Clinical Implications of EHR</vt:lpstr>
      <vt:lpstr>Slide 2</vt:lpstr>
      <vt:lpstr>Slide 3</vt:lpstr>
      <vt:lpstr>Slide 4</vt:lpstr>
      <vt:lpstr>Slide 5</vt:lpstr>
      <vt:lpstr>Slide 6</vt:lpstr>
      <vt:lpstr>Slide 7</vt:lpstr>
      <vt:lpstr>Slide 8</vt:lpstr>
      <vt:lpstr>Benefits Realization</vt:lpstr>
      <vt:lpstr>Slide 10</vt:lpstr>
      <vt:lpstr>Slide 11</vt:lpstr>
      <vt:lpstr>Three Main Benefits</vt:lpstr>
      <vt:lpstr>1/9.Paper Consumption </vt:lpstr>
      <vt:lpstr>2/9.Paper Consumption </vt:lpstr>
      <vt:lpstr>3/9.Paper Consumption </vt:lpstr>
      <vt:lpstr>4/9 Formula: -</vt:lpstr>
      <vt:lpstr>5/9 Cost Benefit Analysis (only for clinical usage) - Second Approach  Analyzing few sample files from the Medical Record Department   Conclusion :  1. Segregating forms in terms of Preprinted &amp; Computerized forms.  2. Taking into consideration an avg no. of  EHR Related forms used in a file are ie 100 at the rate Rs1 per page (includes paper &amp; printing  cost)  3. Adding a cost of file cover.    </vt:lpstr>
      <vt:lpstr>6/9.                                                          .</vt:lpstr>
      <vt:lpstr>7/9</vt:lpstr>
      <vt:lpstr>8/9</vt:lpstr>
      <vt:lpstr>% Type of Paper Consumption</vt:lpstr>
      <vt:lpstr>9/9 </vt:lpstr>
      <vt:lpstr>1/3. ALOS</vt:lpstr>
      <vt:lpstr>2/3. ALOS</vt:lpstr>
      <vt:lpstr>3/3. ALOS</vt:lpstr>
      <vt:lpstr>ALOS across 35 specialities (Hospital A &amp; B)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1/2. Decrease in Denials of Insurance                                                                                                                                       Cashless cases identified pass 6 months (Hospital A &amp;B)  </vt:lpstr>
      <vt:lpstr>2/2.  </vt:lpstr>
      <vt:lpstr>Benefits Scorecard</vt:lpstr>
      <vt:lpstr>Slide 30</vt:lpstr>
      <vt:lpstr>How we can map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IIHMR</dc:creator>
  <cp:lastModifiedBy>IIHMR</cp:lastModifiedBy>
  <cp:revision>179</cp:revision>
  <dcterms:created xsi:type="dcterms:W3CDTF">2010-10-26T03:32:24Z</dcterms:created>
  <dcterms:modified xsi:type="dcterms:W3CDTF">2011-01-03T04:44:38Z</dcterms:modified>
</cp:coreProperties>
</file>