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diagrams/layout7.xml" ContentType="application/vnd.openxmlformats-officedocument.drawingml.diagram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notesSlides/notesSlide9.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slideLayouts/slideLayout10.xml" ContentType="application/vnd.openxmlformats-officedocument.presentationml.slideLayout+xml"/>
  <Default Extension="vml" ContentType="application/vnd.openxmlformats-officedocument.vmlDrawing"/>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notesSlides/notesSlide8.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38"/>
  </p:notesMasterIdLst>
  <p:handoutMasterIdLst>
    <p:handoutMasterId r:id="rId39"/>
  </p:handoutMasterIdLst>
  <p:sldIdLst>
    <p:sldId id="256" r:id="rId2"/>
    <p:sldId id="305" r:id="rId3"/>
    <p:sldId id="260" r:id="rId4"/>
    <p:sldId id="261" r:id="rId5"/>
    <p:sldId id="262" r:id="rId6"/>
    <p:sldId id="263" r:id="rId7"/>
    <p:sldId id="264" r:id="rId8"/>
    <p:sldId id="257" r:id="rId9"/>
    <p:sldId id="265" r:id="rId10"/>
    <p:sldId id="266" r:id="rId11"/>
    <p:sldId id="290" r:id="rId12"/>
    <p:sldId id="291" r:id="rId13"/>
    <p:sldId id="267" r:id="rId14"/>
    <p:sldId id="268" r:id="rId15"/>
    <p:sldId id="293" r:id="rId16"/>
    <p:sldId id="294" r:id="rId17"/>
    <p:sldId id="295" r:id="rId18"/>
    <p:sldId id="296" r:id="rId19"/>
    <p:sldId id="297" r:id="rId20"/>
    <p:sldId id="298" r:id="rId21"/>
    <p:sldId id="277" r:id="rId22"/>
    <p:sldId id="299" r:id="rId23"/>
    <p:sldId id="279" r:id="rId24"/>
    <p:sldId id="300" r:id="rId25"/>
    <p:sldId id="280" r:id="rId26"/>
    <p:sldId id="301" r:id="rId27"/>
    <p:sldId id="302" r:id="rId28"/>
    <p:sldId id="303" r:id="rId29"/>
    <p:sldId id="304" r:id="rId30"/>
    <p:sldId id="284" r:id="rId31"/>
    <p:sldId id="285" r:id="rId32"/>
    <p:sldId id="289" r:id="rId33"/>
    <p:sldId id="286" r:id="rId34"/>
    <p:sldId id="287" r:id="rId35"/>
    <p:sldId id="306" r:id="rId36"/>
    <p:sldId id="288" r:id="rId37"/>
  </p:sldIdLst>
  <p:sldSz cx="9144000" cy="6858000" type="screen4x3"/>
  <p:notesSz cx="7045325" cy="9345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9" d="100"/>
          <a:sy n="79" d="100"/>
        </p:scale>
        <p:origin x="-90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062751-F3DF-4C92-9E84-E2EF7691A38F}" type="doc">
      <dgm:prSet loTypeId="urn:microsoft.com/office/officeart/2005/8/layout/funnel1" loCatId="relationship" qsTypeId="urn:microsoft.com/office/officeart/2005/8/quickstyle/simple1" qsCatId="simple" csTypeId="urn:microsoft.com/office/officeart/2005/8/colors/accent1_2" csCatId="accent1" phldr="1"/>
      <dgm:spPr/>
      <dgm:t>
        <a:bodyPr/>
        <a:lstStyle/>
        <a:p>
          <a:endParaRPr lang="en-US"/>
        </a:p>
      </dgm:t>
    </dgm:pt>
    <dgm:pt modelId="{FCCB1B69-C5E9-4DC1-8E28-76D55FEB17C8}">
      <dgm:prSet phldrT="[Text]"/>
      <dgm:spPr/>
      <dgm:t>
        <a:bodyPr/>
        <a:lstStyle/>
        <a:p>
          <a:r>
            <a:rPr lang="en-US" dirty="0" smtClean="0"/>
            <a:t>163 hospitals</a:t>
          </a:r>
          <a:endParaRPr lang="en-US" dirty="0"/>
        </a:p>
      </dgm:t>
    </dgm:pt>
    <dgm:pt modelId="{196D6D2D-E9F2-4406-992A-00F5D3E7C932}" type="parTrans" cxnId="{50649F71-E77A-4B23-894E-C18D755D260D}">
      <dgm:prSet/>
      <dgm:spPr/>
      <dgm:t>
        <a:bodyPr/>
        <a:lstStyle/>
        <a:p>
          <a:endParaRPr lang="en-US"/>
        </a:p>
      </dgm:t>
    </dgm:pt>
    <dgm:pt modelId="{8061C1AE-29AD-4548-AED5-C8C6FFEB9234}" type="sibTrans" cxnId="{50649F71-E77A-4B23-894E-C18D755D260D}">
      <dgm:prSet/>
      <dgm:spPr/>
      <dgm:t>
        <a:bodyPr/>
        <a:lstStyle/>
        <a:p>
          <a:endParaRPr lang="en-US"/>
        </a:p>
      </dgm:t>
    </dgm:pt>
    <dgm:pt modelId="{646B9026-5A52-46F7-9D5F-201D87A45CF2}">
      <dgm:prSet phldrT="[Text]"/>
      <dgm:spPr/>
      <dgm:t>
        <a:bodyPr/>
        <a:lstStyle/>
        <a:p>
          <a:r>
            <a:rPr lang="en-US" dirty="0" smtClean="0"/>
            <a:t>over 800 clinics </a:t>
          </a:r>
          <a:endParaRPr lang="en-US" dirty="0"/>
        </a:p>
      </dgm:t>
    </dgm:pt>
    <dgm:pt modelId="{264C2919-C34B-4D61-B2B4-AABD04A9B8AC}" type="parTrans" cxnId="{46C08237-C517-48AF-8971-C496233417FB}">
      <dgm:prSet/>
      <dgm:spPr/>
      <dgm:t>
        <a:bodyPr/>
        <a:lstStyle/>
        <a:p>
          <a:endParaRPr lang="en-US"/>
        </a:p>
      </dgm:t>
    </dgm:pt>
    <dgm:pt modelId="{4DF97416-9377-4296-8EBF-BACB8D267285}" type="sibTrans" cxnId="{46C08237-C517-48AF-8971-C496233417FB}">
      <dgm:prSet/>
      <dgm:spPr/>
      <dgm:t>
        <a:bodyPr/>
        <a:lstStyle/>
        <a:p>
          <a:endParaRPr lang="en-US"/>
        </a:p>
      </dgm:t>
    </dgm:pt>
    <dgm:pt modelId="{C7A7DEC1-6906-4E68-AC9D-0331F8843C81}">
      <dgm:prSet phldrT="[Text]"/>
      <dgm:spPr/>
      <dgm:t>
        <a:bodyPr/>
        <a:lstStyle/>
        <a:p>
          <a:r>
            <a:rPr lang="en-US" dirty="0" smtClean="0"/>
            <a:t>135 nursing homes</a:t>
          </a:r>
          <a:endParaRPr lang="en-US" dirty="0"/>
        </a:p>
      </dgm:t>
    </dgm:pt>
    <dgm:pt modelId="{F0317D1B-7828-4CC5-9372-8C5E8B42709F}" type="parTrans" cxnId="{2BBBCF26-CBCE-45EA-8261-4116BDC243B2}">
      <dgm:prSet/>
      <dgm:spPr/>
      <dgm:t>
        <a:bodyPr/>
        <a:lstStyle/>
        <a:p>
          <a:endParaRPr lang="en-US"/>
        </a:p>
      </dgm:t>
    </dgm:pt>
    <dgm:pt modelId="{92799A6D-D2A1-41AD-868D-3D5038C112E5}" type="sibTrans" cxnId="{2BBBCF26-CBCE-45EA-8261-4116BDC243B2}">
      <dgm:prSet/>
      <dgm:spPr/>
      <dgm:t>
        <a:bodyPr/>
        <a:lstStyle/>
        <a:p>
          <a:endParaRPr lang="en-US"/>
        </a:p>
      </dgm:t>
    </dgm:pt>
    <dgm:pt modelId="{79C1694E-E15F-47CF-B395-97797228582D}">
      <dgm:prSet phldrT="[Text]"/>
      <dgm:spPr/>
      <dgm:t>
        <a:bodyPr/>
        <a:lstStyle/>
        <a:p>
          <a:r>
            <a:rPr lang="en-US" b="1" dirty="0" smtClean="0"/>
            <a:t>VistA is thereby one of the most widely used EHRs in the world</a:t>
          </a:r>
          <a:endParaRPr lang="en-US" b="1" dirty="0"/>
        </a:p>
      </dgm:t>
    </dgm:pt>
    <dgm:pt modelId="{C2FD8039-BB27-4143-BEDC-ECA829E42258}" type="parTrans" cxnId="{4438D526-97A4-4F03-BDD2-2814CD05ACA5}">
      <dgm:prSet/>
      <dgm:spPr/>
      <dgm:t>
        <a:bodyPr/>
        <a:lstStyle/>
        <a:p>
          <a:endParaRPr lang="en-US"/>
        </a:p>
      </dgm:t>
    </dgm:pt>
    <dgm:pt modelId="{D9A383ED-934D-4C96-85C7-386B068084E0}" type="sibTrans" cxnId="{4438D526-97A4-4F03-BDD2-2814CD05ACA5}">
      <dgm:prSet/>
      <dgm:spPr/>
      <dgm:t>
        <a:bodyPr/>
        <a:lstStyle/>
        <a:p>
          <a:endParaRPr lang="en-US"/>
        </a:p>
      </dgm:t>
    </dgm:pt>
    <dgm:pt modelId="{A3E8A91F-A180-4462-BEDA-9B467F6C9538}" type="pres">
      <dgm:prSet presAssocID="{40062751-F3DF-4C92-9E84-E2EF7691A38F}" presName="Name0" presStyleCnt="0">
        <dgm:presLayoutVars>
          <dgm:chMax val="4"/>
          <dgm:resizeHandles val="exact"/>
        </dgm:presLayoutVars>
      </dgm:prSet>
      <dgm:spPr/>
      <dgm:t>
        <a:bodyPr/>
        <a:lstStyle/>
        <a:p>
          <a:endParaRPr lang="en-US"/>
        </a:p>
      </dgm:t>
    </dgm:pt>
    <dgm:pt modelId="{7AA9B9F4-2F71-43D6-9D85-93AFDB61E938}" type="pres">
      <dgm:prSet presAssocID="{40062751-F3DF-4C92-9E84-E2EF7691A38F}" presName="ellipse" presStyleLbl="trBgShp" presStyleIdx="0" presStyleCnt="1"/>
      <dgm:spPr/>
    </dgm:pt>
    <dgm:pt modelId="{1F9CCACF-5096-4B82-B26E-509D60E8E706}" type="pres">
      <dgm:prSet presAssocID="{40062751-F3DF-4C92-9E84-E2EF7691A38F}" presName="arrow1" presStyleLbl="fgShp" presStyleIdx="0" presStyleCnt="1"/>
      <dgm:spPr/>
    </dgm:pt>
    <dgm:pt modelId="{C39A752A-A5F6-4A2A-972B-319E354DCFED}" type="pres">
      <dgm:prSet presAssocID="{40062751-F3DF-4C92-9E84-E2EF7691A38F}" presName="rectangle" presStyleLbl="revTx" presStyleIdx="0" presStyleCnt="1">
        <dgm:presLayoutVars>
          <dgm:bulletEnabled val="1"/>
        </dgm:presLayoutVars>
      </dgm:prSet>
      <dgm:spPr/>
      <dgm:t>
        <a:bodyPr/>
        <a:lstStyle/>
        <a:p>
          <a:endParaRPr lang="en-US"/>
        </a:p>
      </dgm:t>
    </dgm:pt>
    <dgm:pt modelId="{C015782F-21F4-4B15-918D-7739DF64BBD6}" type="pres">
      <dgm:prSet presAssocID="{646B9026-5A52-46F7-9D5F-201D87A45CF2}" presName="item1" presStyleLbl="node1" presStyleIdx="0" presStyleCnt="3">
        <dgm:presLayoutVars>
          <dgm:bulletEnabled val="1"/>
        </dgm:presLayoutVars>
      </dgm:prSet>
      <dgm:spPr/>
      <dgm:t>
        <a:bodyPr/>
        <a:lstStyle/>
        <a:p>
          <a:endParaRPr lang="en-US"/>
        </a:p>
      </dgm:t>
    </dgm:pt>
    <dgm:pt modelId="{B6482E7C-C3F7-437A-910F-934E78892F38}" type="pres">
      <dgm:prSet presAssocID="{C7A7DEC1-6906-4E68-AC9D-0331F8843C81}" presName="item2" presStyleLbl="node1" presStyleIdx="1" presStyleCnt="3" custLinFactNeighborX="-2627" custLinFactNeighborY="-4763">
        <dgm:presLayoutVars>
          <dgm:bulletEnabled val="1"/>
        </dgm:presLayoutVars>
      </dgm:prSet>
      <dgm:spPr/>
      <dgm:t>
        <a:bodyPr/>
        <a:lstStyle/>
        <a:p>
          <a:endParaRPr lang="en-US"/>
        </a:p>
      </dgm:t>
    </dgm:pt>
    <dgm:pt modelId="{46DD486B-3F17-4F27-BB43-6A35923795D7}" type="pres">
      <dgm:prSet presAssocID="{79C1694E-E15F-47CF-B395-97797228582D}" presName="item3" presStyleLbl="node1" presStyleIdx="2" presStyleCnt="3">
        <dgm:presLayoutVars>
          <dgm:bulletEnabled val="1"/>
        </dgm:presLayoutVars>
      </dgm:prSet>
      <dgm:spPr/>
      <dgm:t>
        <a:bodyPr/>
        <a:lstStyle/>
        <a:p>
          <a:endParaRPr lang="en-US"/>
        </a:p>
      </dgm:t>
    </dgm:pt>
    <dgm:pt modelId="{F3821562-C8E8-46C4-A519-30F45316B974}" type="pres">
      <dgm:prSet presAssocID="{40062751-F3DF-4C92-9E84-E2EF7691A38F}" presName="funnel" presStyleLbl="trAlignAcc1" presStyleIdx="0" presStyleCnt="1" custLinFactNeighborX="-28" custLinFactNeighborY="59"/>
      <dgm:spPr/>
    </dgm:pt>
  </dgm:ptLst>
  <dgm:cxnLst>
    <dgm:cxn modelId="{522FAB8E-C779-4608-9705-EFB0BF08AFA4}" type="presOf" srcId="{79C1694E-E15F-47CF-B395-97797228582D}" destId="{C39A752A-A5F6-4A2A-972B-319E354DCFED}" srcOrd="0" destOrd="0" presId="urn:microsoft.com/office/officeart/2005/8/layout/funnel1"/>
    <dgm:cxn modelId="{4438D526-97A4-4F03-BDD2-2814CD05ACA5}" srcId="{40062751-F3DF-4C92-9E84-E2EF7691A38F}" destId="{79C1694E-E15F-47CF-B395-97797228582D}" srcOrd="3" destOrd="0" parTransId="{C2FD8039-BB27-4143-BEDC-ECA829E42258}" sibTransId="{D9A383ED-934D-4C96-85C7-386B068084E0}"/>
    <dgm:cxn modelId="{2BBBCF26-CBCE-45EA-8261-4116BDC243B2}" srcId="{40062751-F3DF-4C92-9E84-E2EF7691A38F}" destId="{C7A7DEC1-6906-4E68-AC9D-0331F8843C81}" srcOrd="2" destOrd="0" parTransId="{F0317D1B-7828-4CC5-9372-8C5E8B42709F}" sibTransId="{92799A6D-D2A1-41AD-868D-3D5038C112E5}"/>
    <dgm:cxn modelId="{6F335E87-51E5-432C-9A2C-FA0004373A81}" type="presOf" srcId="{646B9026-5A52-46F7-9D5F-201D87A45CF2}" destId="{B6482E7C-C3F7-437A-910F-934E78892F38}" srcOrd="0" destOrd="0" presId="urn:microsoft.com/office/officeart/2005/8/layout/funnel1"/>
    <dgm:cxn modelId="{BEDFB64D-2C99-4391-88CD-A00BE8CD90B0}" type="presOf" srcId="{40062751-F3DF-4C92-9E84-E2EF7691A38F}" destId="{A3E8A91F-A180-4462-BEDA-9B467F6C9538}" srcOrd="0" destOrd="0" presId="urn:microsoft.com/office/officeart/2005/8/layout/funnel1"/>
    <dgm:cxn modelId="{F9117E5D-2D30-4FC2-99E9-64001A21DEC0}" type="presOf" srcId="{FCCB1B69-C5E9-4DC1-8E28-76D55FEB17C8}" destId="{46DD486B-3F17-4F27-BB43-6A35923795D7}" srcOrd="0" destOrd="0" presId="urn:microsoft.com/office/officeart/2005/8/layout/funnel1"/>
    <dgm:cxn modelId="{46C08237-C517-48AF-8971-C496233417FB}" srcId="{40062751-F3DF-4C92-9E84-E2EF7691A38F}" destId="{646B9026-5A52-46F7-9D5F-201D87A45CF2}" srcOrd="1" destOrd="0" parTransId="{264C2919-C34B-4D61-B2B4-AABD04A9B8AC}" sibTransId="{4DF97416-9377-4296-8EBF-BACB8D267285}"/>
    <dgm:cxn modelId="{50649F71-E77A-4B23-894E-C18D755D260D}" srcId="{40062751-F3DF-4C92-9E84-E2EF7691A38F}" destId="{FCCB1B69-C5E9-4DC1-8E28-76D55FEB17C8}" srcOrd="0" destOrd="0" parTransId="{196D6D2D-E9F2-4406-992A-00F5D3E7C932}" sibTransId="{8061C1AE-29AD-4548-AED5-C8C6FFEB9234}"/>
    <dgm:cxn modelId="{78D8ADE3-450C-4BBE-A7BE-078794DE1DEA}" type="presOf" srcId="{C7A7DEC1-6906-4E68-AC9D-0331F8843C81}" destId="{C015782F-21F4-4B15-918D-7739DF64BBD6}" srcOrd="0" destOrd="0" presId="urn:microsoft.com/office/officeart/2005/8/layout/funnel1"/>
    <dgm:cxn modelId="{4FF5138C-C538-4EF1-9791-77B696C1D35B}" type="presParOf" srcId="{A3E8A91F-A180-4462-BEDA-9B467F6C9538}" destId="{7AA9B9F4-2F71-43D6-9D85-93AFDB61E938}" srcOrd="0" destOrd="0" presId="urn:microsoft.com/office/officeart/2005/8/layout/funnel1"/>
    <dgm:cxn modelId="{22F986C1-136E-40C8-8B4A-9BB74666062C}" type="presParOf" srcId="{A3E8A91F-A180-4462-BEDA-9B467F6C9538}" destId="{1F9CCACF-5096-4B82-B26E-509D60E8E706}" srcOrd="1" destOrd="0" presId="urn:microsoft.com/office/officeart/2005/8/layout/funnel1"/>
    <dgm:cxn modelId="{5DEF336F-AF64-46FC-B95A-A360EEE584D3}" type="presParOf" srcId="{A3E8A91F-A180-4462-BEDA-9B467F6C9538}" destId="{C39A752A-A5F6-4A2A-972B-319E354DCFED}" srcOrd="2" destOrd="0" presId="urn:microsoft.com/office/officeart/2005/8/layout/funnel1"/>
    <dgm:cxn modelId="{16CAC865-5BAF-41AF-AC73-40A9A4BB32E2}" type="presParOf" srcId="{A3E8A91F-A180-4462-BEDA-9B467F6C9538}" destId="{C015782F-21F4-4B15-918D-7739DF64BBD6}" srcOrd="3" destOrd="0" presId="urn:microsoft.com/office/officeart/2005/8/layout/funnel1"/>
    <dgm:cxn modelId="{69C83B8A-CFD0-4615-B7AE-F4947F00D6FF}" type="presParOf" srcId="{A3E8A91F-A180-4462-BEDA-9B467F6C9538}" destId="{B6482E7C-C3F7-437A-910F-934E78892F38}" srcOrd="4" destOrd="0" presId="urn:microsoft.com/office/officeart/2005/8/layout/funnel1"/>
    <dgm:cxn modelId="{164CE57A-2811-44CE-B33E-DEA908E5359D}" type="presParOf" srcId="{A3E8A91F-A180-4462-BEDA-9B467F6C9538}" destId="{46DD486B-3F17-4F27-BB43-6A35923795D7}" srcOrd="5" destOrd="0" presId="urn:microsoft.com/office/officeart/2005/8/layout/funnel1"/>
    <dgm:cxn modelId="{BCC5070C-E094-4713-8C88-754C95535ECA}" type="presParOf" srcId="{A3E8A91F-A180-4462-BEDA-9B467F6C9538}" destId="{F3821562-C8E8-46C4-A519-30F45316B974}" srcOrd="6" destOrd="0" presId="urn:microsoft.com/office/officeart/2005/8/layout/funnel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EE915B8-53AC-408F-BB5F-0717401BE1F6}"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8D1168AD-61A0-4FBB-86DE-7D36E69AB2B8}">
      <dgm:prSet phldrT="[Text]"/>
      <dgm:spPr/>
      <dgm:t>
        <a:bodyPr/>
        <a:lstStyle/>
        <a:p>
          <a:r>
            <a:rPr lang="en-US" dirty="0" smtClean="0"/>
            <a:t>HIS will capture patient registration information and will send it to Integration Engine (IE) i.e Mirth. </a:t>
          </a:r>
          <a:endParaRPr lang="en-US" dirty="0"/>
        </a:p>
      </dgm:t>
    </dgm:pt>
    <dgm:pt modelId="{9D5CCC09-E270-4AA1-B560-26A48A451B0C}" type="parTrans" cxnId="{859C6450-10A2-4F9A-84D6-59E1D800741F}">
      <dgm:prSet/>
      <dgm:spPr/>
      <dgm:t>
        <a:bodyPr/>
        <a:lstStyle/>
        <a:p>
          <a:endParaRPr lang="en-US"/>
        </a:p>
      </dgm:t>
    </dgm:pt>
    <dgm:pt modelId="{5A4B1251-E9B1-4BAF-B08C-EE436343018D}" type="sibTrans" cxnId="{859C6450-10A2-4F9A-84D6-59E1D800741F}">
      <dgm:prSet/>
      <dgm:spPr/>
      <dgm:t>
        <a:bodyPr/>
        <a:lstStyle/>
        <a:p>
          <a:endParaRPr lang="en-US"/>
        </a:p>
      </dgm:t>
    </dgm:pt>
    <dgm:pt modelId="{8D596731-9C3B-4B4E-A7D2-ABE0CC10BE01}">
      <dgm:prSet phldrT="[Text]"/>
      <dgm:spPr/>
      <dgm:t>
        <a:bodyPr/>
        <a:lstStyle/>
        <a:p>
          <a:r>
            <a:rPr lang="en-US" dirty="0" smtClean="0"/>
            <a:t>Integration engine will receive patient registration message and send acknowledgement message to HIS.</a:t>
          </a:r>
          <a:endParaRPr lang="en-US" dirty="0"/>
        </a:p>
      </dgm:t>
    </dgm:pt>
    <dgm:pt modelId="{8538C1C2-D014-46B1-B21B-C945051CEE60}" type="parTrans" cxnId="{3815F119-6E0A-477A-B220-5E82215FF766}">
      <dgm:prSet/>
      <dgm:spPr/>
      <dgm:t>
        <a:bodyPr/>
        <a:lstStyle/>
        <a:p>
          <a:endParaRPr lang="en-US"/>
        </a:p>
      </dgm:t>
    </dgm:pt>
    <dgm:pt modelId="{63ECD0AA-BAD2-45BB-92D0-03AE7530200A}" type="sibTrans" cxnId="{3815F119-6E0A-477A-B220-5E82215FF766}">
      <dgm:prSet/>
      <dgm:spPr/>
      <dgm:t>
        <a:bodyPr/>
        <a:lstStyle/>
        <a:p>
          <a:endParaRPr lang="en-US"/>
        </a:p>
      </dgm:t>
    </dgm:pt>
    <dgm:pt modelId="{D7EC3C8C-1445-488A-9173-D13877B8EFF1}">
      <dgm:prSet phldrT="[Text]"/>
      <dgm:spPr/>
      <dgm:t>
        <a:bodyPr/>
        <a:lstStyle/>
        <a:p>
          <a:r>
            <a:rPr lang="en-US" dirty="0" smtClean="0"/>
            <a:t>IE will also send patient registration message to VistA and receive acknowledgement message from VistA.</a:t>
          </a:r>
          <a:endParaRPr lang="en-US" dirty="0"/>
        </a:p>
      </dgm:t>
    </dgm:pt>
    <dgm:pt modelId="{8D42C8BC-B8C6-44B7-A1B0-D1CD00A5F862}" type="parTrans" cxnId="{543DB66F-E2B4-4885-8457-A892BBFB0163}">
      <dgm:prSet/>
      <dgm:spPr/>
      <dgm:t>
        <a:bodyPr/>
        <a:lstStyle/>
        <a:p>
          <a:endParaRPr lang="en-US"/>
        </a:p>
      </dgm:t>
    </dgm:pt>
    <dgm:pt modelId="{93620AD2-890F-4D53-92FD-CA989C9BE751}" type="sibTrans" cxnId="{543DB66F-E2B4-4885-8457-A892BBFB0163}">
      <dgm:prSet/>
      <dgm:spPr/>
      <dgm:t>
        <a:bodyPr/>
        <a:lstStyle/>
        <a:p>
          <a:endParaRPr lang="en-US"/>
        </a:p>
      </dgm:t>
    </dgm:pt>
    <dgm:pt modelId="{65076A5D-5E2A-436F-BCDE-6F4F0F91B71F}" type="pres">
      <dgm:prSet presAssocID="{7EE915B8-53AC-408F-BB5F-0717401BE1F6}" presName="outerComposite" presStyleCnt="0">
        <dgm:presLayoutVars>
          <dgm:chMax val="5"/>
          <dgm:dir/>
          <dgm:resizeHandles val="exact"/>
        </dgm:presLayoutVars>
      </dgm:prSet>
      <dgm:spPr/>
      <dgm:t>
        <a:bodyPr/>
        <a:lstStyle/>
        <a:p>
          <a:endParaRPr lang="en-US"/>
        </a:p>
      </dgm:t>
    </dgm:pt>
    <dgm:pt modelId="{678D2A32-1144-4E58-A2D7-5742806F6518}" type="pres">
      <dgm:prSet presAssocID="{7EE915B8-53AC-408F-BB5F-0717401BE1F6}" presName="dummyMaxCanvas" presStyleCnt="0">
        <dgm:presLayoutVars/>
      </dgm:prSet>
      <dgm:spPr/>
    </dgm:pt>
    <dgm:pt modelId="{336D88EB-20A6-4E4E-9179-DFEE69FB778F}" type="pres">
      <dgm:prSet presAssocID="{7EE915B8-53AC-408F-BB5F-0717401BE1F6}" presName="ThreeNodes_1" presStyleLbl="node1" presStyleIdx="0" presStyleCnt="3">
        <dgm:presLayoutVars>
          <dgm:bulletEnabled val="1"/>
        </dgm:presLayoutVars>
      </dgm:prSet>
      <dgm:spPr/>
      <dgm:t>
        <a:bodyPr/>
        <a:lstStyle/>
        <a:p>
          <a:endParaRPr lang="en-US"/>
        </a:p>
      </dgm:t>
    </dgm:pt>
    <dgm:pt modelId="{6791DD2A-F847-482A-8E0C-5CB9BEB07B88}" type="pres">
      <dgm:prSet presAssocID="{7EE915B8-53AC-408F-BB5F-0717401BE1F6}" presName="ThreeNodes_2" presStyleLbl="node1" presStyleIdx="1" presStyleCnt="3">
        <dgm:presLayoutVars>
          <dgm:bulletEnabled val="1"/>
        </dgm:presLayoutVars>
      </dgm:prSet>
      <dgm:spPr/>
      <dgm:t>
        <a:bodyPr/>
        <a:lstStyle/>
        <a:p>
          <a:endParaRPr lang="en-US"/>
        </a:p>
      </dgm:t>
    </dgm:pt>
    <dgm:pt modelId="{4F804B08-11FC-4819-94AC-1EFDFA88B727}" type="pres">
      <dgm:prSet presAssocID="{7EE915B8-53AC-408F-BB5F-0717401BE1F6}" presName="ThreeNodes_3" presStyleLbl="node1" presStyleIdx="2" presStyleCnt="3">
        <dgm:presLayoutVars>
          <dgm:bulletEnabled val="1"/>
        </dgm:presLayoutVars>
      </dgm:prSet>
      <dgm:spPr/>
      <dgm:t>
        <a:bodyPr/>
        <a:lstStyle/>
        <a:p>
          <a:endParaRPr lang="en-US"/>
        </a:p>
      </dgm:t>
    </dgm:pt>
    <dgm:pt modelId="{6B312263-4DCA-46BB-BB3D-C8C8F90D65AE}" type="pres">
      <dgm:prSet presAssocID="{7EE915B8-53AC-408F-BB5F-0717401BE1F6}" presName="ThreeConn_1-2" presStyleLbl="fgAccFollowNode1" presStyleIdx="0" presStyleCnt="2">
        <dgm:presLayoutVars>
          <dgm:bulletEnabled val="1"/>
        </dgm:presLayoutVars>
      </dgm:prSet>
      <dgm:spPr/>
      <dgm:t>
        <a:bodyPr/>
        <a:lstStyle/>
        <a:p>
          <a:endParaRPr lang="en-US"/>
        </a:p>
      </dgm:t>
    </dgm:pt>
    <dgm:pt modelId="{CCA87B7A-5684-4039-81FC-5933F0B654E3}" type="pres">
      <dgm:prSet presAssocID="{7EE915B8-53AC-408F-BB5F-0717401BE1F6}" presName="ThreeConn_2-3" presStyleLbl="fgAccFollowNode1" presStyleIdx="1" presStyleCnt="2">
        <dgm:presLayoutVars>
          <dgm:bulletEnabled val="1"/>
        </dgm:presLayoutVars>
      </dgm:prSet>
      <dgm:spPr/>
      <dgm:t>
        <a:bodyPr/>
        <a:lstStyle/>
        <a:p>
          <a:endParaRPr lang="en-US"/>
        </a:p>
      </dgm:t>
    </dgm:pt>
    <dgm:pt modelId="{55886520-2A2F-40F7-911E-4B46B0F95363}" type="pres">
      <dgm:prSet presAssocID="{7EE915B8-53AC-408F-BB5F-0717401BE1F6}" presName="ThreeNodes_1_text" presStyleLbl="node1" presStyleIdx="2" presStyleCnt="3">
        <dgm:presLayoutVars>
          <dgm:bulletEnabled val="1"/>
        </dgm:presLayoutVars>
      </dgm:prSet>
      <dgm:spPr/>
      <dgm:t>
        <a:bodyPr/>
        <a:lstStyle/>
        <a:p>
          <a:endParaRPr lang="en-US"/>
        </a:p>
      </dgm:t>
    </dgm:pt>
    <dgm:pt modelId="{C6D8258D-8D29-4B4A-BD2B-EAB1A6DB3E38}" type="pres">
      <dgm:prSet presAssocID="{7EE915B8-53AC-408F-BB5F-0717401BE1F6}" presName="ThreeNodes_2_text" presStyleLbl="node1" presStyleIdx="2" presStyleCnt="3">
        <dgm:presLayoutVars>
          <dgm:bulletEnabled val="1"/>
        </dgm:presLayoutVars>
      </dgm:prSet>
      <dgm:spPr/>
      <dgm:t>
        <a:bodyPr/>
        <a:lstStyle/>
        <a:p>
          <a:endParaRPr lang="en-US"/>
        </a:p>
      </dgm:t>
    </dgm:pt>
    <dgm:pt modelId="{68FFAC6A-28C0-4C72-9F8C-7BAE27EAAEDF}" type="pres">
      <dgm:prSet presAssocID="{7EE915B8-53AC-408F-BB5F-0717401BE1F6}" presName="ThreeNodes_3_text" presStyleLbl="node1" presStyleIdx="2" presStyleCnt="3">
        <dgm:presLayoutVars>
          <dgm:bulletEnabled val="1"/>
        </dgm:presLayoutVars>
      </dgm:prSet>
      <dgm:spPr/>
      <dgm:t>
        <a:bodyPr/>
        <a:lstStyle/>
        <a:p>
          <a:endParaRPr lang="en-US"/>
        </a:p>
      </dgm:t>
    </dgm:pt>
  </dgm:ptLst>
  <dgm:cxnLst>
    <dgm:cxn modelId="{89FFFE95-0CF8-43E7-AD46-2695E28E06CC}" type="presOf" srcId="{8D1168AD-61A0-4FBB-86DE-7D36E69AB2B8}" destId="{336D88EB-20A6-4E4E-9179-DFEE69FB778F}" srcOrd="0" destOrd="0" presId="urn:microsoft.com/office/officeart/2005/8/layout/vProcess5"/>
    <dgm:cxn modelId="{2EDC5BDB-A977-49B7-8BDD-15B17F66FF16}" type="presOf" srcId="{D7EC3C8C-1445-488A-9173-D13877B8EFF1}" destId="{68FFAC6A-28C0-4C72-9F8C-7BAE27EAAEDF}" srcOrd="1" destOrd="0" presId="urn:microsoft.com/office/officeart/2005/8/layout/vProcess5"/>
    <dgm:cxn modelId="{4302DC8C-716B-430D-90A3-3DAAD774E89B}" type="presOf" srcId="{8D596731-9C3B-4B4E-A7D2-ABE0CC10BE01}" destId="{6791DD2A-F847-482A-8E0C-5CB9BEB07B88}" srcOrd="0" destOrd="0" presId="urn:microsoft.com/office/officeart/2005/8/layout/vProcess5"/>
    <dgm:cxn modelId="{7000103E-C4DD-4439-BC5B-7400E42D8905}" type="presOf" srcId="{8D596731-9C3B-4B4E-A7D2-ABE0CC10BE01}" destId="{C6D8258D-8D29-4B4A-BD2B-EAB1A6DB3E38}" srcOrd="1" destOrd="0" presId="urn:microsoft.com/office/officeart/2005/8/layout/vProcess5"/>
    <dgm:cxn modelId="{5EF2BB98-1411-4B74-A37C-91F38F1E9357}" type="presOf" srcId="{D7EC3C8C-1445-488A-9173-D13877B8EFF1}" destId="{4F804B08-11FC-4819-94AC-1EFDFA88B727}" srcOrd="0" destOrd="0" presId="urn:microsoft.com/office/officeart/2005/8/layout/vProcess5"/>
    <dgm:cxn modelId="{11359505-FE50-4F3C-9A3E-8537CDEFFBA3}" type="presOf" srcId="{7EE915B8-53AC-408F-BB5F-0717401BE1F6}" destId="{65076A5D-5E2A-436F-BCDE-6F4F0F91B71F}" srcOrd="0" destOrd="0" presId="urn:microsoft.com/office/officeart/2005/8/layout/vProcess5"/>
    <dgm:cxn modelId="{3815F119-6E0A-477A-B220-5E82215FF766}" srcId="{7EE915B8-53AC-408F-BB5F-0717401BE1F6}" destId="{8D596731-9C3B-4B4E-A7D2-ABE0CC10BE01}" srcOrd="1" destOrd="0" parTransId="{8538C1C2-D014-46B1-B21B-C945051CEE60}" sibTransId="{63ECD0AA-BAD2-45BB-92D0-03AE7530200A}"/>
    <dgm:cxn modelId="{543DB66F-E2B4-4885-8457-A892BBFB0163}" srcId="{7EE915B8-53AC-408F-BB5F-0717401BE1F6}" destId="{D7EC3C8C-1445-488A-9173-D13877B8EFF1}" srcOrd="2" destOrd="0" parTransId="{8D42C8BC-B8C6-44B7-A1B0-D1CD00A5F862}" sibTransId="{93620AD2-890F-4D53-92FD-CA989C9BE751}"/>
    <dgm:cxn modelId="{859C6450-10A2-4F9A-84D6-59E1D800741F}" srcId="{7EE915B8-53AC-408F-BB5F-0717401BE1F6}" destId="{8D1168AD-61A0-4FBB-86DE-7D36E69AB2B8}" srcOrd="0" destOrd="0" parTransId="{9D5CCC09-E270-4AA1-B560-26A48A451B0C}" sibTransId="{5A4B1251-E9B1-4BAF-B08C-EE436343018D}"/>
    <dgm:cxn modelId="{B7BE8F2B-5151-4C98-AAA6-FAC096F7D43D}" type="presOf" srcId="{8D1168AD-61A0-4FBB-86DE-7D36E69AB2B8}" destId="{55886520-2A2F-40F7-911E-4B46B0F95363}" srcOrd="1" destOrd="0" presId="urn:microsoft.com/office/officeart/2005/8/layout/vProcess5"/>
    <dgm:cxn modelId="{80FF8303-1300-4791-A50C-C7DC8F2902FD}" type="presOf" srcId="{63ECD0AA-BAD2-45BB-92D0-03AE7530200A}" destId="{CCA87B7A-5684-4039-81FC-5933F0B654E3}" srcOrd="0" destOrd="0" presId="urn:microsoft.com/office/officeart/2005/8/layout/vProcess5"/>
    <dgm:cxn modelId="{FB705FBF-4205-4FE9-9205-503407C5D41D}" type="presOf" srcId="{5A4B1251-E9B1-4BAF-B08C-EE436343018D}" destId="{6B312263-4DCA-46BB-BB3D-C8C8F90D65AE}" srcOrd="0" destOrd="0" presId="urn:microsoft.com/office/officeart/2005/8/layout/vProcess5"/>
    <dgm:cxn modelId="{5E5CCA00-0603-4047-9744-7AA13AF1F66C}" type="presParOf" srcId="{65076A5D-5E2A-436F-BCDE-6F4F0F91B71F}" destId="{678D2A32-1144-4E58-A2D7-5742806F6518}" srcOrd="0" destOrd="0" presId="urn:microsoft.com/office/officeart/2005/8/layout/vProcess5"/>
    <dgm:cxn modelId="{BB4D8813-045C-42A3-9B21-BB84E0D5E65C}" type="presParOf" srcId="{65076A5D-5E2A-436F-BCDE-6F4F0F91B71F}" destId="{336D88EB-20A6-4E4E-9179-DFEE69FB778F}" srcOrd="1" destOrd="0" presId="urn:microsoft.com/office/officeart/2005/8/layout/vProcess5"/>
    <dgm:cxn modelId="{6057F3FA-CB2A-49BD-8C01-B5BDAF2C8EB0}" type="presParOf" srcId="{65076A5D-5E2A-436F-BCDE-6F4F0F91B71F}" destId="{6791DD2A-F847-482A-8E0C-5CB9BEB07B88}" srcOrd="2" destOrd="0" presId="urn:microsoft.com/office/officeart/2005/8/layout/vProcess5"/>
    <dgm:cxn modelId="{7188A053-0499-4C42-ACA2-4C64FFC4048D}" type="presParOf" srcId="{65076A5D-5E2A-436F-BCDE-6F4F0F91B71F}" destId="{4F804B08-11FC-4819-94AC-1EFDFA88B727}" srcOrd="3" destOrd="0" presId="urn:microsoft.com/office/officeart/2005/8/layout/vProcess5"/>
    <dgm:cxn modelId="{A68A4B45-EEFC-4064-863B-BFCC3273460D}" type="presParOf" srcId="{65076A5D-5E2A-436F-BCDE-6F4F0F91B71F}" destId="{6B312263-4DCA-46BB-BB3D-C8C8F90D65AE}" srcOrd="4" destOrd="0" presId="urn:microsoft.com/office/officeart/2005/8/layout/vProcess5"/>
    <dgm:cxn modelId="{4AB3D242-C7E2-4DE2-8C62-4C259B5779B3}" type="presParOf" srcId="{65076A5D-5E2A-436F-BCDE-6F4F0F91B71F}" destId="{CCA87B7A-5684-4039-81FC-5933F0B654E3}" srcOrd="5" destOrd="0" presId="urn:microsoft.com/office/officeart/2005/8/layout/vProcess5"/>
    <dgm:cxn modelId="{934EE25C-8050-4FAB-B3B6-41ACB8A554DD}" type="presParOf" srcId="{65076A5D-5E2A-436F-BCDE-6F4F0F91B71F}" destId="{55886520-2A2F-40F7-911E-4B46B0F95363}" srcOrd="6" destOrd="0" presId="urn:microsoft.com/office/officeart/2005/8/layout/vProcess5"/>
    <dgm:cxn modelId="{5713265D-7DBF-4D9B-815E-629BCD4019DC}" type="presParOf" srcId="{65076A5D-5E2A-436F-BCDE-6F4F0F91B71F}" destId="{C6D8258D-8D29-4B4A-BD2B-EAB1A6DB3E38}" srcOrd="7" destOrd="0" presId="urn:microsoft.com/office/officeart/2005/8/layout/vProcess5"/>
    <dgm:cxn modelId="{C8571A31-DA37-4133-8791-3F1007867F2D}" type="presParOf" srcId="{65076A5D-5E2A-436F-BCDE-6F4F0F91B71F}" destId="{68FFAC6A-28C0-4C72-9F8C-7BAE27EAAEDF}" srcOrd="8"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635CCF7-0217-42F2-A89A-5E78B4F2E55F}"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4DFD398C-CCF0-462B-9A96-BCF9F4CA95A9}">
      <dgm:prSet phldrT="[Text]" custT="1"/>
      <dgm:spPr/>
      <dgm:t>
        <a:bodyPr/>
        <a:lstStyle/>
        <a:p>
          <a:r>
            <a:rPr lang="en-US" sz="2400" dirty="0" smtClean="0"/>
            <a:t>HIS will capture patient admission information and will send it to IE</a:t>
          </a:r>
          <a:endParaRPr lang="en-US" sz="2400" dirty="0"/>
        </a:p>
      </dgm:t>
    </dgm:pt>
    <dgm:pt modelId="{4E776338-3860-4BFD-8B35-8D1F553D5E07}" type="parTrans" cxnId="{A0F9DE67-25ED-48A1-8017-A36D6BA933E1}">
      <dgm:prSet/>
      <dgm:spPr/>
      <dgm:t>
        <a:bodyPr/>
        <a:lstStyle/>
        <a:p>
          <a:endParaRPr lang="en-US"/>
        </a:p>
      </dgm:t>
    </dgm:pt>
    <dgm:pt modelId="{08ACDDE6-D777-4FA9-BE5B-C0344460B26A}" type="sibTrans" cxnId="{A0F9DE67-25ED-48A1-8017-A36D6BA933E1}">
      <dgm:prSet/>
      <dgm:spPr/>
      <dgm:t>
        <a:bodyPr/>
        <a:lstStyle/>
        <a:p>
          <a:endParaRPr lang="en-US"/>
        </a:p>
      </dgm:t>
    </dgm:pt>
    <dgm:pt modelId="{C2600F92-9C90-466E-BF51-9E4410CB0EFB}">
      <dgm:prSet phldrT="[Text]" custT="1"/>
      <dgm:spPr/>
      <dgm:t>
        <a:bodyPr/>
        <a:lstStyle/>
        <a:p>
          <a:r>
            <a:rPr lang="en-US" sz="2400" dirty="0" smtClean="0"/>
            <a:t>IE will receive patient admission message and send acknowledgement message to HIS</a:t>
          </a:r>
          <a:endParaRPr lang="en-US" sz="2400" dirty="0"/>
        </a:p>
      </dgm:t>
    </dgm:pt>
    <dgm:pt modelId="{25D1CF09-0FDB-4AC4-BCEF-61BE07754860}" type="parTrans" cxnId="{1062BE1F-FC3A-41DC-8AE3-0853C0CF336E}">
      <dgm:prSet/>
      <dgm:spPr/>
      <dgm:t>
        <a:bodyPr/>
        <a:lstStyle/>
        <a:p>
          <a:endParaRPr lang="en-US"/>
        </a:p>
      </dgm:t>
    </dgm:pt>
    <dgm:pt modelId="{C6CA904C-E233-4425-810D-939283520D57}" type="sibTrans" cxnId="{1062BE1F-FC3A-41DC-8AE3-0853C0CF336E}">
      <dgm:prSet/>
      <dgm:spPr/>
      <dgm:t>
        <a:bodyPr/>
        <a:lstStyle/>
        <a:p>
          <a:endParaRPr lang="en-US"/>
        </a:p>
      </dgm:t>
    </dgm:pt>
    <dgm:pt modelId="{C8BA31F0-2598-4C49-BB64-EA4D47BCD94C}">
      <dgm:prSet phldrT="[Text]" custT="1"/>
      <dgm:spPr/>
      <dgm:t>
        <a:bodyPr/>
        <a:lstStyle/>
        <a:p>
          <a:r>
            <a:rPr lang="en-US" sz="2400" dirty="0" smtClean="0"/>
            <a:t>IE will also send patient admission message to VistA and will receive acknowledgment message from VistA. </a:t>
          </a:r>
          <a:endParaRPr lang="en-US" sz="2400" dirty="0"/>
        </a:p>
      </dgm:t>
    </dgm:pt>
    <dgm:pt modelId="{1F26E474-1EC7-40C0-9CA4-75434971B781}" type="parTrans" cxnId="{EE2FA75E-6D9F-432E-8718-937AC4D52FDC}">
      <dgm:prSet/>
      <dgm:spPr/>
      <dgm:t>
        <a:bodyPr/>
        <a:lstStyle/>
        <a:p>
          <a:endParaRPr lang="en-US"/>
        </a:p>
      </dgm:t>
    </dgm:pt>
    <dgm:pt modelId="{F72E7E9F-CF87-4F22-9915-91340B14A36A}" type="sibTrans" cxnId="{EE2FA75E-6D9F-432E-8718-937AC4D52FDC}">
      <dgm:prSet/>
      <dgm:spPr/>
      <dgm:t>
        <a:bodyPr/>
        <a:lstStyle/>
        <a:p>
          <a:endParaRPr lang="en-US"/>
        </a:p>
      </dgm:t>
    </dgm:pt>
    <dgm:pt modelId="{A86D7AB7-1026-4547-A089-70669448A555}">
      <dgm:prSet custT="1"/>
      <dgm:spPr/>
      <dgm:t>
        <a:bodyPr/>
        <a:lstStyle/>
        <a:p>
          <a:r>
            <a:rPr lang="en-US" sz="2000" dirty="0" smtClean="0"/>
            <a:t>VistA will receive patient admission message from IE and send an acknowledgement message to IE. It will also update the patient information in VistA PIMS</a:t>
          </a:r>
          <a:endParaRPr lang="en-US" sz="2000" dirty="0"/>
        </a:p>
      </dgm:t>
    </dgm:pt>
    <dgm:pt modelId="{65657280-70EF-4417-ACCB-BDFBB85C36B8}" type="parTrans" cxnId="{002B0B3E-2460-4C65-9DE0-B860730DB8F3}">
      <dgm:prSet/>
      <dgm:spPr/>
      <dgm:t>
        <a:bodyPr/>
        <a:lstStyle/>
        <a:p>
          <a:endParaRPr lang="en-US"/>
        </a:p>
      </dgm:t>
    </dgm:pt>
    <dgm:pt modelId="{AC3C7C75-411C-4B6F-86B9-1C0A69286C80}" type="sibTrans" cxnId="{002B0B3E-2460-4C65-9DE0-B860730DB8F3}">
      <dgm:prSet/>
      <dgm:spPr/>
      <dgm:t>
        <a:bodyPr/>
        <a:lstStyle/>
        <a:p>
          <a:endParaRPr lang="en-US"/>
        </a:p>
      </dgm:t>
    </dgm:pt>
    <dgm:pt modelId="{5B9594A2-6C3E-42D8-A301-D648AA624E05}" type="pres">
      <dgm:prSet presAssocID="{4635CCF7-0217-42F2-A89A-5E78B4F2E55F}" presName="outerComposite" presStyleCnt="0">
        <dgm:presLayoutVars>
          <dgm:chMax val="5"/>
          <dgm:dir/>
          <dgm:resizeHandles val="exact"/>
        </dgm:presLayoutVars>
      </dgm:prSet>
      <dgm:spPr/>
      <dgm:t>
        <a:bodyPr/>
        <a:lstStyle/>
        <a:p>
          <a:endParaRPr lang="en-US"/>
        </a:p>
      </dgm:t>
    </dgm:pt>
    <dgm:pt modelId="{6D0EABA4-40D2-4D80-BC04-39452BA32023}" type="pres">
      <dgm:prSet presAssocID="{4635CCF7-0217-42F2-A89A-5E78B4F2E55F}" presName="dummyMaxCanvas" presStyleCnt="0">
        <dgm:presLayoutVars/>
      </dgm:prSet>
      <dgm:spPr/>
    </dgm:pt>
    <dgm:pt modelId="{E3A77871-E53F-4F74-B287-A2BC223CFE09}" type="pres">
      <dgm:prSet presAssocID="{4635CCF7-0217-42F2-A89A-5E78B4F2E55F}" presName="FourNodes_1" presStyleLbl="node1" presStyleIdx="0" presStyleCnt="4">
        <dgm:presLayoutVars>
          <dgm:bulletEnabled val="1"/>
        </dgm:presLayoutVars>
      </dgm:prSet>
      <dgm:spPr/>
      <dgm:t>
        <a:bodyPr/>
        <a:lstStyle/>
        <a:p>
          <a:endParaRPr lang="en-US"/>
        </a:p>
      </dgm:t>
    </dgm:pt>
    <dgm:pt modelId="{87B06E58-5C3A-49E0-B08E-5E5D6C04024C}" type="pres">
      <dgm:prSet presAssocID="{4635CCF7-0217-42F2-A89A-5E78B4F2E55F}" presName="FourNodes_2" presStyleLbl="node1" presStyleIdx="1" presStyleCnt="4">
        <dgm:presLayoutVars>
          <dgm:bulletEnabled val="1"/>
        </dgm:presLayoutVars>
      </dgm:prSet>
      <dgm:spPr/>
      <dgm:t>
        <a:bodyPr/>
        <a:lstStyle/>
        <a:p>
          <a:endParaRPr lang="en-US"/>
        </a:p>
      </dgm:t>
    </dgm:pt>
    <dgm:pt modelId="{50BA76E6-40AE-43C4-91BB-1B57501B1EFF}" type="pres">
      <dgm:prSet presAssocID="{4635CCF7-0217-42F2-A89A-5E78B4F2E55F}" presName="FourNodes_3" presStyleLbl="node1" presStyleIdx="2" presStyleCnt="4">
        <dgm:presLayoutVars>
          <dgm:bulletEnabled val="1"/>
        </dgm:presLayoutVars>
      </dgm:prSet>
      <dgm:spPr/>
      <dgm:t>
        <a:bodyPr/>
        <a:lstStyle/>
        <a:p>
          <a:endParaRPr lang="en-US"/>
        </a:p>
      </dgm:t>
    </dgm:pt>
    <dgm:pt modelId="{499166C6-D3F8-48DA-8485-88D47B7A1012}" type="pres">
      <dgm:prSet presAssocID="{4635CCF7-0217-42F2-A89A-5E78B4F2E55F}" presName="FourNodes_4" presStyleLbl="node1" presStyleIdx="3" presStyleCnt="4">
        <dgm:presLayoutVars>
          <dgm:bulletEnabled val="1"/>
        </dgm:presLayoutVars>
      </dgm:prSet>
      <dgm:spPr/>
      <dgm:t>
        <a:bodyPr/>
        <a:lstStyle/>
        <a:p>
          <a:endParaRPr lang="en-US"/>
        </a:p>
      </dgm:t>
    </dgm:pt>
    <dgm:pt modelId="{869C4D7A-FDF6-4F48-B908-CF012FAA59BB}" type="pres">
      <dgm:prSet presAssocID="{4635CCF7-0217-42F2-A89A-5E78B4F2E55F}" presName="FourConn_1-2" presStyleLbl="fgAccFollowNode1" presStyleIdx="0" presStyleCnt="3">
        <dgm:presLayoutVars>
          <dgm:bulletEnabled val="1"/>
        </dgm:presLayoutVars>
      </dgm:prSet>
      <dgm:spPr/>
      <dgm:t>
        <a:bodyPr/>
        <a:lstStyle/>
        <a:p>
          <a:endParaRPr lang="en-US"/>
        </a:p>
      </dgm:t>
    </dgm:pt>
    <dgm:pt modelId="{3255437D-21EA-4760-821F-096F559E1FED}" type="pres">
      <dgm:prSet presAssocID="{4635CCF7-0217-42F2-A89A-5E78B4F2E55F}" presName="FourConn_2-3" presStyleLbl="fgAccFollowNode1" presStyleIdx="1" presStyleCnt="3">
        <dgm:presLayoutVars>
          <dgm:bulletEnabled val="1"/>
        </dgm:presLayoutVars>
      </dgm:prSet>
      <dgm:spPr/>
      <dgm:t>
        <a:bodyPr/>
        <a:lstStyle/>
        <a:p>
          <a:endParaRPr lang="en-US"/>
        </a:p>
      </dgm:t>
    </dgm:pt>
    <dgm:pt modelId="{B4109A26-0709-410D-B7BE-8CB791CAF88F}" type="pres">
      <dgm:prSet presAssocID="{4635CCF7-0217-42F2-A89A-5E78B4F2E55F}" presName="FourConn_3-4" presStyleLbl="fgAccFollowNode1" presStyleIdx="2" presStyleCnt="3">
        <dgm:presLayoutVars>
          <dgm:bulletEnabled val="1"/>
        </dgm:presLayoutVars>
      </dgm:prSet>
      <dgm:spPr/>
      <dgm:t>
        <a:bodyPr/>
        <a:lstStyle/>
        <a:p>
          <a:endParaRPr lang="en-US"/>
        </a:p>
      </dgm:t>
    </dgm:pt>
    <dgm:pt modelId="{7A34E8AD-B6B8-4BAD-8E0F-B3168158DCCA}" type="pres">
      <dgm:prSet presAssocID="{4635CCF7-0217-42F2-A89A-5E78B4F2E55F}" presName="FourNodes_1_text" presStyleLbl="node1" presStyleIdx="3" presStyleCnt="4">
        <dgm:presLayoutVars>
          <dgm:bulletEnabled val="1"/>
        </dgm:presLayoutVars>
      </dgm:prSet>
      <dgm:spPr/>
      <dgm:t>
        <a:bodyPr/>
        <a:lstStyle/>
        <a:p>
          <a:endParaRPr lang="en-US"/>
        </a:p>
      </dgm:t>
    </dgm:pt>
    <dgm:pt modelId="{68CE20DD-169D-4A62-80E9-AA98EC198398}" type="pres">
      <dgm:prSet presAssocID="{4635CCF7-0217-42F2-A89A-5E78B4F2E55F}" presName="FourNodes_2_text" presStyleLbl="node1" presStyleIdx="3" presStyleCnt="4">
        <dgm:presLayoutVars>
          <dgm:bulletEnabled val="1"/>
        </dgm:presLayoutVars>
      </dgm:prSet>
      <dgm:spPr/>
      <dgm:t>
        <a:bodyPr/>
        <a:lstStyle/>
        <a:p>
          <a:endParaRPr lang="en-US"/>
        </a:p>
      </dgm:t>
    </dgm:pt>
    <dgm:pt modelId="{1275F7D6-8EAD-463A-810F-6B44EB9674D0}" type="pres">
      <dgm:prSet presAssocID="{4635CCF7-0217-42F2-A89A-5E78B4F2E55F}" presName="FourNodes_3_text" presStyleLbl="node1" presStyleIdx="3" presStyleCnt="4">
        <dgm:presLayoutVars>
          <dgm:bulletEnabled val="1"/>
        </dgm:presLayoutVars>
      </dgm:prSet>
      <dgm:spPr/>
      <dgm:t>
        <a:bodyPr/>
        <a:lstStyle/>
        <a:p>
          <a:endParaRPr lang="en-US"/>
        </a:p>
      </dgm:t>
    </dgm:pt>
    <dgm:pt modelId="{5BBBD9B8-1D6C-4049-8D99-6A25E90CA11D}" type="pres">
      <dgm:prSet presAssocID="{4635CCF7-0217-42F2-A89A-5E78B4F2E55F}" presName="FourNodes_4_text" presStyleLbl="node1" presStyleIdx="3" presStyleCnt="4">
        <dgm:presLayoutVars>
          <dgm:bulletEnabled val="1"/>
        </dgm:presLayoutVars>
      </dgm:prSet>
      <dgm:spPr/>
      <dgm:t>
        <a:bodyPr/>
        <a:lstStyle/>
        <a:p>
          <a:endParaRPr lang="en-US"/>
        </a:p>
      </dgm:t>
    </dgm:pt>
  </dgm:ptLst>
  <dgm:cxnLst>
    <dgm:cxn modelId="{F115843F-7147-4A5A-BEB7-3AEDF574BFCD}" type="presOf" srcId="{08ACDDE6-D777-4FA9-BE5B-C0344460B26A}" destId="{869C4D7A-FDF6-4F48-B908-CF012FAA59BB}" srcOrd="0" destOrd="0" presId="urn:microsoft.com/office/officeart/2005/8/layout/vProcess5"/>
    <dgm:cxn modelId="{5AE93826-6301-4034-BAFB-30BFBACD8EFC}" type="presOf" srcId="{F72E7E9F-CF87-4F22-9915-91340B14A36A}" destId="{B4109A26-0709-410D-B7BE-8CB791CAF88F}" srcOrd="0" destOrd="0" presId="urn:microsoft.com/office/officeart/2005/8/layout/vProcess5"/>
    <dgm:cxn modelId="{002B0B3E-2460-4C65-9DE0-B860730DB8F3}" srcId="{4635CCF7-0217-42F2-A89A-5E78B4F2E55F}" destId="{A86D7AB7-1026-4547-A089-70669448A555}" srcOrd="3" destOrd="0" parTransId="{65657280-70EF-4417-ACCB-BDFBB85C36B8}" sibTransId="{AC3C7C75-411C-4B6F-86B9-1C0A69286C80}"/>
    <dgm:cxn modelId="{6D8D0E5D-3A4F-4FCC-BA4D-3D9E7C319A49}" type="presOf" srcId="{4DFD398C-CCF0-462B-9A96-BCF9F4CA95A9}" destId="{7A34E8AD-B6B8-4BAD-8E0F-B3168158DCCA}" srcOrd="1" destOrd="0" presId="urn:microsoft.com/office/officeart/2005/8/layout/vProcess5"/>
    <dgm:cxn modelId="{BAAA8700-F9C2-4AC8-9A37-4DA0DCF29F79}" type="presOf" srcId="{C2600F92-9C90-466E-BF51-9E4410CB0EFB}" destId="{87B06E58-5C3A-49E0-B08E-5E5D6C04024C}" srcOrd="0" destOrd="0" presId="urn:microsoft.com/office/officeart/2005/8/layout/vProcess5"/>
    <dgm:cxn modelId="{9FDEBD45-C6BC-4C1A-B0EC-3A8D9ABFBD36}" type="presOf" srcId="{A86D7AB7-1026-4547-A089-70669448A555}" destId="{5BBBD9B8-1D6C-4049-8D99-6A25E90CA11D}" srcOrd="1" destOrd="0" presId="urn:microsoft.com/office/officeart/2005/8/layout/vProcess5"/>
    <dgm:cxn modelId="{1062BE1F-FC3A-41DC-8AE3-0853C0CF336E}" srcId="{4635CCF7-0217-42F2-A89A-5E78B4F2E55F}" destId="{C2600F92-9C90-466E-BF51-9E4410CB0EFB}" srcOrd="1" destOrd="0" parTransId="{25D1CF09-0FDB-4AC4-BCEF-61BE07754860}" sibTransId="{C6CA904C-E233-4425-810D-939283520D57}"/>
    <dgm:cxn modelId="{5DFFB2C1-5E5D-497F-8310-9681B44D6740}" type="presOf" srcId="{C8BA31F0-2598-4C49-BB64-EA4D47BCD94C}" destId="{50BA76E6-40AE-43C4-91BB-1B57501B1EFF}" srcOrd="0" destOrd="0" presId="urn:microsoft.com/office/officeart/2005/8/layout/vProcess5"/>
    <dgm:cxn modelId="{143D3E45-4731-47EC-B4BE-BD079C850D51}" type="presOf" srcId="{C6CA904C-E233-4425-810D-939283520D57}" destId="{3255437D-21EA-4760-821F-096F559E1FED}" srcOrd="0" destOrd="0" presId="urn:microsoft.com/office/officeart/2005/8/layout/vProcess5"/>
    <dgm:cxn modelId="{A0F9DE67-25ED-48A1-8017-A36D6BA933E1}" srcId="{4635CCF7-0217-42F2-A89A-5E78B4F2E55F}" destId="{4DFD398C-CCF0-462B-9A96-BCF9F4CA95A9}" srcOrd="0" destOrd="0" parTransId="{4E776338-3860-4BFD-8B35-8D1F553D5E07}" sibTransId="{08ACDDE6-D777-4FA9-BE5B-C0344460B26A}"/>
    <dgm:cxn modelId="{EE2FA75E-6D9F-432E-8718-937AC4D52FDC}" srcId="{4635CCF7-0217-42F2-A89A-5E78B4F2E55F}" destId="{C8BA31F0-2598-4C49-BB64-EA4D47BCD94C}" srcOrd="2" destOrd="0" parTransId="{1F26E474-1EC7-40C0-9CA4-75434971B781}" sibTransId="{F72E7E9F-CF87-4F22-9915-91340B14A36A}"/>
    <dgm:cxn modelId="{D78E61F1-D4D9-4F18-93AF-A40252C9F61B}" type="presOf" srcId="{4DFD398C-CCF0-462B-9A96-BCF9F4CA95A9}" destId="{E3A77871-E53F-4F74-B287-A2BC223CFE09}" srcOrd="0" destOrd="0" presId="urn:microsoft.com/office/officeart/2005/8/layout/vProcess5"/>
    <dgm:cxn modelId="{2927ABF5-9482-4A9E-A522-B6C91BBC4DE9}" type="presOf" srcId="{C2600F92-9C90-466E-BF51-9E4410CB0EFB}" destId="{68CE20DD-169D-4A62-80E9-AA98EC198398}" srcOrd="1" destOrd="0" presId="urn:microsoft.com/office/officeart/2005/8/layout/vProcess5"/>
    <dgm:cxn modelId="{D9AB35FC-3BF7-4037-AD29-31D6C35D4C3E}" type="presOf" srcId="{C8BA31F0-2598-4C49-BB64-EA4D47BCD94C}" destId="{1275F7D6-8EAD-463A-810F-6B44EB9674D0}" srcOrd="1" destOrd="0" presId="urn:microsoft.com/office/officeart/2005/8/layout/vProcess5"/>
    <dgm:cxn modelId="{EEFBA89D-C122-4ADA-A00C-530D9582C55A}" type="presOf" srcId="{4635CCF7-0217-42F2-A89A-5E78B4F2E55F}" destId="{5B9594A2-6C3E-42D8-A301-D648AA624E05}" srcOrd="0" destOrd="0" presId="urn:microsoft.com/office/officeart/2005/8/layout/vProcess5"/>
    <dgm:cxn modelId="{919971BD-393B-4C16-9C82-83AB36341286}" type="presOf" srcId="{A86D7AB7-1026-4547-A089-70669448A555}" destId="{499166C6-D3F8-48DA-8485-88D47B7A1012}" srcOrd="0" destOrd="0" presId="urn:microsoft.com/office/officeart/2005/8/layout/vProcess5"/>
    <dgm:cxn modelId="{31E0D382-3D84-4814-88A9-CD27C12E3D74}" type="presParOf" srcId="{5B9594A2-6C3E-42D8-A301-D648AA624E05}" destId="{6D0EABA4-40D2-4D80-BC04-39452BA32023}" srcOrd="0" destOrd="0" presId="urn:microsoft.com/office/officeart/2005/8/layout/vProcess5"/>
    <dgm:cxn modelId="{268B781E-DD2E-4B73-8817-A3505FE80195}" type="presParOf" srcId="{5B9594A2-6C3E-42D8-A301-D648AA624E05}" destId="{E3A77871-E53F-4F74-B287-A2BC223CFE09}" srcOrd="1" destOrd="0" presId="urn:microsoft.com/office/officeart/2005/8/layout/vProcess5"/>
    <dgm:cxn modelId="{C7F9148B-612B-4968-8B67-D9BE82009393}" type="presParOf" srcId="{5B9594A2-6C3E-42D8-A301-D648AA624E05}" destId="{87B06E58-5C3A-49E0-B08E-5E5D6C04024C}" srcOrd="2" destOrd="0" presId="urn:microsoft.com/office/officeart/2005/8/layout/vProcess5"/>
    <dgm:cxn modelId="{A59E1B4F-80E0-409D-94C5-5043730EEF46}" type="presParOf" srcId="{5B9594A2-6C3E-42D8-A301-D648AA624E05}" destId="{50BA76E6-40AE-43C4-91BB-1B57501B1EFF}" srcOrd="3" destOrd="0" presId="urn:microsoft.com/office/officeart/2005/8/layout/vProcess5"/>
    <dgm:cxn modelId="{5FF861AB-398A-4CB7-BBF8-C15055F4AAAD}" type="presParOf" srcId="{5B9594A2-6C3E-42D8-A301-D648AA624E05}" destId="{499166C6-D3F8-48DA-8485-88D47B7A1012}" srcOrd="4" destOrd="0" presId="urn:microsoft.com/office/officeart/2005/8/layout/vProcess5"/>
    <dgm:cxn modelId="{5BF16744-6DB6-4C5F-92CE-1375C90D8011}" type="presParOf" srcId="{5B9594A2-6C3E-42D8-A301-D648AA624E05}" destId="{869C4D7A-FDF6-4F48-B908-CF012FAA59BB}" srcOrd="5" destOrd="0" presId="urn:microsoft.com/office/officeart/2005/8/layout/vProcess5"/>
    <dgm:cxn modelId="{898EB105-D44C-4C0D-986F-697B2B742A43}" type="presParOf" srcId="{5B9594A2-6C3E-42D8-A301-D648AA624E05}" destId="{3255437D-21EA-4760-821F-096F559E1FED}" srcOrd="6" destOrd="0" presId="urn:microsoft.com/office/officeart/2005/8/layout/vProcess5"/>
    <dgm:cxn modelId="{BF46BD54-EA5D-4C62-A096-FCCF3EE7AC32}" type="presParOf" srcId="{5B9594A2-6C3E-42D8-A301-D648AA624E05}" destId="{B4109A26-0709-410D-B7BE-8CB791CAF88F}" srcOrd="7" destOrd="0" presId="urn:microsoft.com/office/officeart/2005/8/layout/vProcess5"/>
    <dgm:cxn modelId="{DF5DDE4A-FC0F-44AC-948A-6EC551DF9746}" type="presParOf" srcId="{5B9594A2-6C3E-42D8-A301-D648AA624E05}" destId="{7A34E8AD-B6B8-4BAD-8E0F-B3168158DCCA}" srcOrd="8" destOrd="0" presId="urn:microsoft.com/office/officeart/2005/8/layout/vProcess5"/>
    <dgm:cxn modelId="{BFBC2DAC-36B3-4A8A-8589-35F236E9B626}" type="presParOf" srcId="{5B9594A2-6C3E-42D8-A301-D648AA624E05}" destId="{68CE20DD-169D-4A62-80E9-AA98EC198398}" srcOrd="9" destOrd="0" presId="urn:microsoft.com/office/officeart/2005/8/layout/vProcess5"/>
    <dgm:cxn modelId="{C2DD709F-EA77-492A-BDC6-6FB54147DAD5}" type="presParOf" srcId="{5B9594A2-6C3E-42D8-A301-D648AA624E05}" destId="{1275F7D6-8EAD-463A-810F-6B44EB9674D0}" srcOrd="10" destOrd="0" presId="urn:microsoft.com/office/officeart/2005/8/layout/vProcess5"/>
    <dgm:cxn modelId="{F8DC4B38-353B-4AD3-A891-E4C5BA03B954}" type="presParOf" srcId="{5B9594A2-6C3E-42D8-A301-D648AA624E05}" destId="{5BBBD9B8-1D6C-4049-8D99-6A25E90CA11D}" srcOrd="11"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FAEBC90-289E-44DE-AF1D-193ECC33938A}"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0D43B9DE-4163-43C1-AE85-963F58EDC01C}">
      <dgm:prSet phldrT="[Text]" custT="1"/>
      <dgm:spPr/>
      <dgm:t>
        <a:bodyPr/>
        <a:lstStyle/>
        <a:p>
          <a:r>
            <a:rPr lang="en-US" sz="2400" dirty="0" smtClean="0"/>
            <a:t>HIS will capture patient admission cancellation information and send it to IE</a:t>
          </a:r>
          <a:endParaRPr lang="en-US" sz="2400" dirty="0"/>
        </a:p>
      </dgm:t>
    </dgm:pt>
    <dgm:pt modelId="{211003ED-60EF-4CA7-A4A2-53F8204ED0DA}" type="parTrans" cxnId="{7315527C-7293-49E9-8604-D3E22F8AB77A}">
      <dgm:prSet/>
      <dgm:spPr/>
      <dgm:t>
        <a:bodyPr/>
        <a:lstStyle/>
        <a:p>
          <a:endParaRPr lang="en-US"/>
        </a:p>
      </dgm:t>
    </dgm:pt>
    <dgm:pt modelId="{9B952E89-3191-49A2-84DA-C3B067009932}" type="sibTrans" cxnId="{7315527C-7293-49E9-8604-D3E22F8AB77A}">
      <dgm:prSet/>
      <dgm:spPr/>
      <dgm:t>
        <a:bodyPr/>
        <a:lstStyle/>
        <a:p>
          <a:endParaRPr lang="en-US"/>
        </a:p>
      </dgm:t>
    </dgm:pt>
    <dgm:pt modelId="{668D9B85-0452-4A59-BD32-413B973A5DF0}">
      <dgm:prSet phldrT="[Text]" custT="1"/>
      <dgm:spPr/>
      <dgm:t>
        <a:bodyPr/>
        <a:lstStyle/>
        <a:p>
          <a:r>
            <a:rPr lang="en-US" sz="2400" dirty="0" smtClean="0"/>
            <a:t>IE will receive patient admission cancellation message and send acknowledgement message to HIS</a:t>
          </a:r>
          <a:endParaRPr lang="en-US" sz="2400" dirty="0"/>
        </a:p>
      </dgm:t>
    </dgm:pt>
    <dgm:pt modelId="{C8893E99-2775-418A-9C81-40E8E99A1532}" type="parTrans" cxnId="{DC74E1BC-ED56-4818-988C-A4E82B00CE35}">
      <dgm:prSet/>
      <dgm:spPr/>
      <dgm:t>
        <a:bodyPr/>
        <a:lstStyle/>
        <a:p>
          <a:endParaRPr lang="en-US"/>
        </a:p>
      </dgm:t>
    </dgm:pt>
    <dgm:pt modelId="{9A16B777-2F37-41D6-880C-74F4CB6366E1}" type="sibTrans" cxnId="{DC74E1BC-ED56-4818-988C-A4E82B00CE35}">
      <dgm:prSet/>
      <dgm:spPr/>
      <dgm:t>
        <a:bodyPr/>
        <a:lstStyle/>
        <a:p>
          <a:endParaRPr lang="en-US"/>
        </a:p>
      </dgm:t>
    </dgm:pt>
    <dgm:pt modelId="{010353A8-BB41-4B33-BABF-B4D5AB84DF31}">
      <dgm:prSet phldrT="[Text]" custT="1"/>
      <dgm:spPr/>
      <dgm:t>
        <a:bodyPr/>
        <a:lstStyle/>
        <a:p>
          <a:r>
            <a:rPr lang="en-US" sz="2000" dirty="0" smtClean="0"/>
            <a:t>IE will then send the admission cancellation message to VistA and receive acknowledgment message from VistA. </a:t>
          </a:r>
          <a:endParaRPr lang="en-US" sz="2000" dirty="0"/>
        </a:p>
      </dgm:t>
    </dgm:pt>
    <dgm:pt modelId="{C3D85BA6-CBD1-49D4-B085-B874AB5EBD25}" type="parTrans" cxnId="{268A73E3-23B4-40D9-BE76-05EE8C5D3F11}">
      <dgm:prSet/>
      <dgm:spPr/>
      <dgm:t>
        <a:bodyPr/>
        <a:lstStyle/>
        <a:p>
          <a:endParaRPr lang="en-US"/>
        </a:p>
      </dgm:t>
    </dgm:pt>
    <dgm:pt modelId="{3C540E0F-850D-4176-AEB3-D04A911C2F59}" type="sibTrans" cxnId="{268A73E3-23B4-40D9-BE76-05EE8C5D3F11}">
      <dgm:prSet/>
      <dgm:spPr/>
      <dgm:t>
        <a:bodyPr/>
        <a:lstStyle/>
        <a:p>
          <a:endParaRPr lang="en-US"/>
        </a:p>
      </dgm:t>
    </dgm:pt>
    <dgm:pt modelId="{3539118D-9BF3-4269-BEDE-35DFAB79F163}">
      <dgm:prSet custT="1"/>
      <dgm:spPr/>
      <dgm:t>
        <a:bodyPr/>
        <a:lstStyle/>
        <a:p>
          <a:r>
            <a:rPr lang="en-US" sz="2000" dirty="0" smtClean="0"/>
            <a:t>VistA will receive patient admission cancellation message from IE and send an acknowledgement message to IE and will update  the patient information in VistA PIMS</a:t>
          </a:r>
          <a:endParaRPr lang="en-US" sz="2000" dirty="0"/>
        </a:p>
      </dgm:t>
    </dgm:pt>
    <dgm:pt modelId="{58462B5B-7D0F-4498-9B63-E84924615D62}" type="parTrans" cxnId="{95F0489D-2EDC-4F81-B780-57257F523DA3}">
      <dgm:prSet/>
      <dgm:spPr/>
      <dgm:t>
        <a:bodyPr/>
        <a:lstStyle/>
        <a:p>
          <a:endParaRPr lang="en-US"/>
        </a:p>
      </dgm:t>
    </dgm:pt>
    <dgm:pt modelId="{4AAA4869-6A72-4825-9FAD-7A9083961228}" type="sibTrans" cxnId="{95F0489D-2EDC-4F81-B780-57257F523DA3}">
      <dgm:prSet/>
      <dgm:spPr/>
      <dgm:t>
        <a:bodyPr/>
        <a:lstStyle/>
        <a:p>
          <a:endParaRPr lang="en-US"/>
        </a:p>
      </dgm:t>
    </dgm:pt>
    <dgm:pt modelId="{87931CF2-1D08-4D2B-B44B-900223DA4DB8}" type="pres">
      <dgm:prSet presAssocID="{1FAEBC90-289E-44DE-AF1D-193ECC33938A}" presName="outerComposite" presStyleCnt="0">
        <dgm:presLayoutVars>
          <dgm:chMax val="5"/>
          <dgm:dir/>
          <dgm:resizeHandles val="exact"/>
        </dgm:presLayoutVars>
      </dgm:prSet>
      <dgm:spPr/>
      <dgm:t>
        <a:bodyPr/>
        <a:lstStyle/>
        <a:p>
          <a:endParaRPr lang="en-US"/>
        </a:p>
      </dgm:t>
    </dgm:pt>
    <dgm:pt modelId="{EBAF9563-E87D-412D-A6FD-AA1CF61D0EA5}" type="pres">
      <dgm:prSet presAssocID="{1FAEBC90-289E-44DE-AF1D-193ECC33938A}" presName="dummyMaxCanvas" presStyleCnt="0">
        <dgm:presLayoutVars/>
      </dgm:prSet>
      <dgm:spPr/>
    </dgm:pt>
    <dgm:pt modelId="{9565418A-4B3D-4FE0-BE13-CE1684101894}" type="pres">
      <dgm:prSet presAssocID="{1FAEBC90-289E-44DE-AF1D-193ECC33938A}" presName="FourNodes_1" presStyleLbl="node1" presStyleIdx="0" presStyleCnt="4">
        <dgm:presLayoutVars>
          <dgm:bulletEnabled val="1"/>
        </dgm:presLayoutVars>
      </dgm:prSet>
      <dgm:spPr/>
      <dgm:t>
        <a:bodyPr/>
        <a:lstStyle/>
        <a:p>
          <a:endParaRPr lang="en-US"/>
        </a:p>
      </dgm:t>
    </dgm:pt>
    <dgm:pt modelId="{B9B62E42-1C1B-496A-A68A-062EF52BFF9A}" type="pres">
      <dgm:prSet presAssocID="{1FAEBC90-289E-44DE-AF1D-193ECC33938A}" presName="FourNodes_2" presStyleLbl="node1" presStyleIdx="1" presStyleCnt="4">
        <dgm:presLayoutVars>
          <dgm:bulletEnabled val="1"/>
        </dgm:presLayoutVars>
      </dgm:prSet>
      <dgm:spPr/>
      <dgm:t>
        <a:bodyPr/>
        <a:lstStyle/>
        <a:p>
          <a:endParaRPr lang="en-US"/>
        </a:p>
      </dgm:t>
    </dgm:pt>
    <dgm:pt modelId="{252B68F8-0B88-4E02-B3FF-82B5A5932A41}" type="pres">
      <dgm:prSet presAssocID="{1FAEBC90-289E-44DE-AF1D-193ECC33938A}" presName="FourNodes_3" presStyleLbl="node1" presStyleIdx="2" presStyleCnt="4">
        <dgm:presLayoutVars>
          <dgm:bulletEnabled val="1"/>
        </dgm:presLayoutVars>
      </dgm:prSet>
      <dgm:spPr/>
      <dgm:t>
        <a:bodyPr/>
        <a:lstStyle/>
        <a:p>
          <a:endParaRPr lang="en-US"/>
        </a:p>
      </dgm:t>
    </dgm:pt>
    <dgm:pt modelId="{79835E52-6ECF-4ADE-A11C-5F513195F668}" type="pres">
      <dgm:prSet presAssocID="{1FAEBC90-289E-44DE-AF1D-193ECC33938A}" presName="FourNodes_4" presStyleLbl="node1" presStyleIdx="3" presStyleCnt="4">
        <dgm:presLayoutVars>
          <dgm:bulletEnabled val="1"/>
        </dgm:presLayoutVars>
      </dgm:prSet>
      <dgm:spPr/>
      <dgm:t>
        <a:bodyPr/>
        <a:lstStyle/>
        <a:p>
          <a:endParaRPr lang="en-US"/>
        </a:p>
      </dgm:t>
    </dgm:pt>
    <dgm:pt modelId="{4FBFEE3D-B96E-41C8-9DD1-1EAB6C07A45C}" type="pres">
      <dgm:prSet presAssocID="{1FAEBC90-289E-44DE-AF1D-193ECC33938A}" presName="FourConn_1-2" presStyleLbl="fgAccFollowNode1" presStyleIdx="0" presStyleCnt="3">
        <dgm:presLayoutVars>
          <dgm:bulletEnabled val="1"/>
        </dgm:presLayoutVars>
      </dgm:prSet>
      <dgm:spPr/>
      <dgm:t>
        <a:bodyPr/>
        <a:lstStyle/>
        <a:p>
          <a:endParaRPr lang="en-US"/>
        </a:p>
      </dgm:t>
    </dgm:pt>
    <dgm:pt modelId="{582FB009-8CFC-4CEA-87BE-52FA476E3A0D}" type="pres">
      <dgm:prSet presAssocID="{1FAEBC90-289E-44DE-AF1D-193ECC33938A}" presName="FourConn_2-3" presStyleLbl="fgAccFollowNode1" presStyleIdx="1" presStyleCnt="3">
        <dgm:presLayoutVars>
          <dgm:bulletEnabled val="1"/>
        </dgm:presLayoutVars>
      </dgm:prSet>
      <dgm:spPr/>
      <dgm:t>
        <a:bodyPr/>
        <a:lstStyle/>
        <a:p>
          <a:endParaRPr lang="en-US"/>
        </a:p>
      </dgm:t>
    </dgm:pt>
    <dgm:pt modelId="{3EDBFEEF-9E92-4CD0-B28A-F818EC86C06B}" type="pres">
      <dgm:prSet presAssocID="{1FAEBC90-289E-44DE-AF1D-193ECC33938A}" presName="FourConn_3-4" presStyleLbl="fgAccFollowNode1" presStyleIdx="2" presStyleCnt="3">
        <dgm:presLayoutVars>
          <dgm:bulletEnabled val="1"/>
        </dgm:presLayoutVars>
      </dgm:prSet>
      <dgm:spPr/>
      <dgm:t>
        <a:bodyPr/>
        <a:lstStyle/>
        <a:p>
          <a:endParaRPr lang="en-US"/>
        </a:p>
      </dgm:t>
    </dgm:pt>
    <dgm:pt modelId="{60852064-1E4B-4E51-8AD0-5E83338ED7D1}" type="pres">
      <dgm:prSet presAssocID="{1FAEBC90-289E-44DE-AF1D-193ECC33938A}" presName="FourNodes_1_text" presStyleLbl="node1" presStyleIdx="3" presStyleCnt="4">
        <dgm:presLayoutVars>
          <dgm:bulletEnabled val="1"/>
        </dgm:presLayoutVars>
      </dgm:prSet>
      <dgm:spPr/>
      <dgm:t>
        <a:bodyPr/>
        <a:lstStyle/>
        <a:p>
          <a:endParaRPr lang="en-US"/>
        </a:p>
      </dgm:t>
    </dgm:pt>
    <dgm:pt modelId="{93C29B74-91E3-4777-A887-057F63F4B537}" type="pres">
      <dgm:prSet presAssocID="{1FAEBC90-289E-44DE-AF1D-193ECC33938A}" presName="FourNodes_2_text" presStyleLbl="node1" presStyleIdx="3" presStyleCnt="4">
        <dgm:presLayoutVars>
          <dgm:bulletEnabled val="1"/>
        </dgm:presLayoutVars>
      </dgm:prSet>
      <dgm:spPr/>
      <dgm:t>
        <a:bodyPr/>
        <a:lstStyle/>
        <a:p>
          <a:endParaRPr lang="en-US"/>
        </a:p>
      </dgm:t>
    </dgm:pt>
    <dgm:pt modelId="{741CB120-0C66-43C2-AE5A-8E3112C4B561}" type="pres">
      <dgm:prSet presAssocID="{1FAEBC90-289E-44DE-AF1D-193ECC33938A}" presName="FourNodes_3_text" presStyleLbl="node1" presStyleIdx="3" presStyleCnt="4">
        <dgm:presLayoutVars>
          <dgm:bulletEnabled val="1"/>
        </dgm:presLayoutVars>
      </dgm:prSet>
      <dgm:spPr/>
      <dgm:t>
        <a:bodyPr/>
        <a:lstStyle/>
        <a:p>
          <a:endParaRPr lang="en-US"/>
        </a:p>
      </dgm:t>
    </dgm:pt>
    <dgm:pt modelId="{72C728AF-DE7D-4BFB-B881-F248DB157B05}" type="pres">
      <dgm:prSet presAssocID="{1FAEBC90-289E-44DE-AF1D-193ECC33938A}" presName="FourNodes_4_text" presStyleLbl="node1" presStyleIdx="3" presStyleCnt="4">
        <dgm:presLayoutVars>
          <dgm:bulletEnabled val="1"/>
        </dgm:presLayoutVars>
      </dgm:prSet>
      <dgm:spPr/>
      <dgm:t>
        <a:bodyPr/>
        <a:lstStyle/>
        <a:p>
          <a:endParaRPr lang="en-US"/>
        </a:p>
      </dgm:t>
    </dgm:pt>
  </dgm:ptLst>
  <dgm:cxnLst>
    <dgm:cxn modelId="{268A73E3-23B4-40D9-BE76-05EE8C5D3F11}" srcId="{1FAEBC90-289E-44DE-AF1D-193ECC33938A}" destId="{010353A8-BB41-4B33-BABF-B4D5AB84DF31}" srcOrd="2" destOrd="0" parTransId="{C3D85BA6-CBD1-49D4-B085-B874AB5EBD25}" sibTransId="{3C540E0F-850D-4176-AEB3-D04A911C2F59}"/>
    <dgm:cxn modelId="{48BAC4BA-0D48-4285-BEAE-2E99F3477A48}" type="presOf" srcId="{668D9B85-0452-4A59-BD32-413B973A5DF0}" destId="{93C29B74-91E3-4777-A887-057F63F4B537}" srcOrd="1" destOrd="0" presId="urn:microsoft.com/office/officeart/2005/8/layout/vProcess5"/>
    <dgm:cxn modelId="{7315527C-7293-49E9-8604-D3E22F8AB77A}" srcId="{1FAEBC90-289E-44DE-AF1D-193ECC33938A}" destId="{0D43B9DE-4163-43C1-AE85-963F58EDC01C}" srcOrd="0" destOrd="0" parTransId="{211003ED-60EF-4CA7-A4A2-53F8204ED0DA}" sibTransId="{9B952E89-3191-49A2-84DA-C3B067009932}"/>
    <dgm:cxn modelId="{3DED2BF1-A452-4449-9CD1-DE478FC7BBCD}" type="presOf" srcId="{010353A8-BB41-4B33-BABF-B4D5AB84DF31}" destId="{741CB120-0C66-43C2-AE5A-8E3112C4B561}" srcOrd="1" destOrd="0" presId="urn:microsoft.com/office/officeart/2005/8/layout/vProcess5"/>
    <dgm:cxn modelId="{DC74E1BC-ED56-4818-988C-A4E82B00CE35}" srcId="{1FAEBC90-289E-44DE-AF1D-193ECC33938A}" destId="{668D9B85-0452-4A59-BD32-413B973A5DF0}" srcOrd="1" destOrd="0" parTransId="{C8893E99-2775-418A-9C81-40E8E99A1532}" sibTransId="{9A16B777-2F37-41D6-880C-74F4CB6366E1}"/>
    <dgm:cxn modelId="{9214F8CE-BE66-4CCD-A3E4-6BE36CADD63F}" type="presOf" srcId="{668D9B85-0452-4A59-BD32-413B973A5DF0}" destId="{B9B62E42-1C1B-496A-A68A-062EF52BFF9A}" srcOrd="0" destOrd="0" presId="urn:microsoft.com/office/officeart/2005/8/layout/vProcess5"/>
    <dgm:cxn modelId="{85FC8323-C946-4500-9F50-2823BC226537}" type="presOf" srcId="{1FAEBC90-289E-44DE-AF1D-193ECC33938A}" destId="{87931CF2-1D08-4D2B-B44B-900223DA4DB8}" srcOrd="0" destOrd="0" presId="urn:microsoft.com/office/officeart/2005/8/layout/vProcess5"/>
    <dgm:cxn modelId="{83C496E7-0DA7-4C67-B158-DB76E322282F}" type="presOf" srcId="{3539118D-9BF3-4269-BEDE-35DFAB79F163}" destId="{79835E52-6ECF-4ADE-A11C-5F513195F668}" srcOrd="0" destOrd="0" presId="urn:microsoft.com/office/officeart/2005/8/layout/vProcess5"/>
    <dgm:cxn modelId="{59CC2B96-C7FD-4DFD-837C-133F10DD3AB7}" type="presOf" srcId="{3C540E0F-850D-4176-AEB3-D04A911C2F59}" destId="{3EDBFEEF-9E92-4CD0-B28A-F818EC86C06B}" srcOrd="0" destOrd="0" presId="urn:microsoft.com/office/officeart/2005/8/layout/vProcess5"/>
    <dgm:cxn modelId="{43F65B82-E9C9-4E26-A23E-513488E65319}" type="presOf" srcId="{0D43B9DE-4163-43C1-AE85-963F58EDC01C}" destId="{9565418A-4B3D-4FE0-BE13-CE1684101894}" srcOrd="0" destOrd="0" presId="urn:microsoft.com/office/officeart/2005/8/layout/vProcess5"/>
    <dgm:cxn modelId="{9E1A20EF-817D-402D-858F-2A2E375892C0}" type="presOf" srcId="{0D43B9DE-4163-43C1-AE85-963F58EDC01C}" destId="{60852064-1E4B-4E51-8AD0-5E83338ED7D1}" srcOrd="1" destOrd="0" presId="urn:microsoft.com/office/officeart/2005/8/layout/vProcess5"/>
    <dgm:cxn modelId="{BAC9E3E2-0557-4668-894E-69DE5BF5B54B}" type="presOf" srcId="{3539118D-9BF3-4269-BEDE-35DFAB79F163}" destId="{72C728AF-DE7D-4BFB-B881-F248DB157B05}" srcOrd="1" destOrd="0" presId="urn:microsoft.com/office/officeart/2005/8/layout/vProcess5"/>
    <dgm:cxn modelId="{EE3DE7C3-FCD3-455C-B701-A32AF04ACE4A}" type="presOf" srcId="{010353A8-BB41-4B33-BABF-B4D5AB84DF31}" destId="{252B68F8-0B88-4E02-B3FF-82B5A5932A41}" srcOrd="0" destOrd="0" presId="urn:microsoft.com/office/officeart/2005/8/layout/vProcess5"/>
    <dgm:cxn modelId="{95F0489D-2EDC-4F81-B780-57257F523DA3}" srcId="{1FAEBC90-289E-44DE-AF1D-193ECC33938A}" destId="{3539118D-9BF3-4269-BEDE-35DFAB79F163}" srcOrd="3" destOrd="0" parTransId="{58462B5B-7D0F-4498-9B63-E84924615D62}" sibTransId="{4AAA4869-6A72-4825-9FAD-7A9083961228}"/>
    <dgm:cxn modelId="{ACF11924-4B59-4465-A97D-26FC429E8626}" type="presOf" srcId="{9A16B777-2F37-41D6-880C-74F4CB6366E1}" destId="{582FB009-8CFC-4CEA-87BE-52FA476E3A0D}" srcOrd="0" destOrd="0" presId="urn:microsoft.com/office/officeart/2005/8/layout/vProcess5"/>
    <dgm:cxn modelId="{C2777E86-661A-4770-B445-ECA7D3768ADD}" type="presOf" srcId="{9B952E89-3191-49A2-84DA-C3B067009932}" destId="{4FBFEE3D-B96E-41C8-9DD1-1EAB6C07A45C}" srcOrd="0" destOrd="0" presId="urn:microsoft.com/office/officeart/2005/8/layout/vProcess5"/>
    <dgm:cxn modelId="{EC9B3D37-F534-4C2D-83E9-15078DC57762}" type="presParOf" srcId="{87931CF2-1D08-4D2B-B44B-900223DA4DB8}" destId="{EBAF9563-E87D-412D-A6FD-AA1CF61D0EA5}" srcOrd="0" destOrd="0" presId="urn:microsoft.com/office/officeart/2005/8/layout/vProcess5"/>
    <dgm:cxn modelId="{EBFA7603-D4A5-4CAF-A2B9-E99BD17FEC50}" type="presParOf" srcId="{87931CF2-1D08-4D2B-B44B-900223DA4DB8}" destId="{9565418A-4B3D-4FE0-BE13-CE1684101894}" srcOrd="1" destOrd="0" presId="urn:microsoft.com/office/officeart/2005/8/layout/vProcess5"/>
    <dgm:cxn modelId="{17881155-E646-4EC3-94D8-271C4FD0AB1A}" type="presParOf" srcId="{87931CF2-1D08-4D2B-B44B-900223DA4DB8}" destId="{B9B62E42-1C1B-496A-A68A-062EF52BFF9A}" srcOrd="2" destOrd="0" presId="urn:microsoft.com/office/officeart/2005/8/layout/vProcess5"/>
    <dgm:cxn modelId="{597675D0-BD68-4B2D-AD65-FF4739329594}" type="presParOf" srcId="{87931CF2-1D08-4D2B-B44B-900223DA4DB8}" destId="{252B68F8-0B88-4E02-B3FF-82B5A5932A41}" srcOrd="3" destOrd="0" presId="urn:microsoft.com/office/officeart/2005/8/layout/vProcess5"/>
    <dgm:cxn modelId="{B48832E7-B783-4249-B051-933FBD9E93DB}" type="presParOf" srcId="{87931CF2-1D08-4D2B-B44B-900223DA4DB8}" destId="{79835E52-6ECF-4ADE-A11C-5F513195F668}" srcOrd="4" destOrd="0" presId="urn:microsoft.com/office/officeart/2005/8/layout/vProcess5"/>
    <dgm:cxn modelId="{62E3A05F-CC7C-450E-910B-7A57BAFFD5FB}" type="presParOf" srcId="{87931CF2-1D08-4D2B-B44B-900223DA4DB8}" destId="{4FBFEE3D-B96E-41C8-9DD1-1EAB6C07A45C}" srcOrd="5" destOrd="0" presId="urn:microsoft.com/office/officeart/2005/8/layout/vProcess5"/>
    <dgm:cxn modelId="{C06179AD-A9B1-4327-84E6-DA3CE084E5DE}" type="presParOf" srcId="{87931CF2-1D08-4D2B-B44B-900223DA4DB8}" destId="{582FB009-8CFC-4CEA-87BE-52FA476E3A0D}" srcOrd="6" destOrd="0" presId="urn:microsoft.com/office/officeart/2005/8/layout/vProcess5"/>
    <dgm:cxn modelId="{86FA3973-664D-407E-AF42-A4E9C9B33E05}" type="presParOf" srcId="{87931CF2-1D08-4D2B-B44B-900223DA4DB8}" destId="{3EDBFEEF-9E92-4CD0-B28A-F818EC86C06B}" srcOrd="7" destOrd="0" presId="urn:microsoft.com/office/officeart/2005/8/layout/vProcess5"/>
    <dgm:cxn modelId="{6E8929AB-8B79-4F31-92C8-FCAB1C566401}" type="presParOf" srcId="{87931CF2-1D08-4D2B-B44B-900223DA4DB8}" destId="{60852064-1E4B-4E51-8AD0-5E83338ED7D1}" srcOrd="8" destOrd="0" presId="urn:microsoft.com/office/officeart/2005/8/layout/vProcess5"/>
    <dgm:cxn modelId="{2C30BD78-66E1-4E85-AE99-BF07257603C2}" type="presParOf" srcId="{87931CF2-1D08-4D2B-B44B-900223DA4DB8}" destId="{93C29B74-91E3-4777-A887-057F63F4B537}" srcOrd="9" destOrd="0" presId="urn:microsoft.com/office/officeart/2005/8/layout/vProcess5"/>
    <dgm:cxn modelId="{524FC0B7-398B-46DA-B575-98B358194FA7}" type="presParOf" srcId="{87931CF2-1D08-4D2B-B44B-900223DA4DB8}" destId="{741CB120-0C66-43C2-AE5A-8E3112C4B561}" srcOrd="10" destOrd="0" presId="urn:microsoft.com/office/officeart/2005/8/layout/vProcess5"/>
    <dgm:cxn modelId="{E63A5269-5871-49FD-9FE4-0798BBDE7DD8}" type="presParOf" srcId="{87931CF2-1D08-4D2B-B44B-900223DA4DB8}" destId="{72C728AF-DE7D-4BFB-B881-F248DB157B05}" srcOrd="11"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4E0CF3B-5AB0-4FCE-A38A-878F92E5D550}"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1544B93A-21A0-4B83-A00D-5EF20866F80F}">
      <dgm:prSet phldrT="[Text]" custT="1"/>
      <dgm:spPr/>
      <dgm:t>
        <a:bodyPr/>
        <a:lstStyle/>
        <a:p>
          <a:r>
            <a:rPr lang="en-GB" sz="2400" dirty="0" smtClean="0"/>
            <a:t>HIS will capture patient transfer information and send it to IE</a:t>
          </a:r>
          <a:endParaRPr lang="en-US" sz="2400" dirty="0"/>
        </a:p>
      </dgm:t>
    </dgm:pt>
    <dgm:pt modelId="{579E2944-3974-4B53-9346-CBB68093DC03}" type="parTrans" cxnId="{8F018D70-FBAD-4896-AD6B-ABD0D1531D89}">
      <dgm:prSet/>
      <dgm:spPr/>
      <dgm:t>
        <a:bodyPr/>
        <a:lstStyle/>
        <a:p>
          <a:endParaRPr lang="en-US"/>
        </a:p>
      </dgm:t>
    </dgm:pt>
    <dgm:pt modelId="{246B988D-691B-49E8-98D6-1EDBA9474800}" type="sibTrans" cxnId="{8F018D70-FBAD-4896-AD6B-ABD0D1531D89}">
      <dgm:prSet/>
      <dgm:spPr/>
      <dgm:t>
        <a:bodyPr/>
        <a:lstStyle/>
        <a:p>
          <a:endParaRPr lang="en-US"/>
        </a:p>
      </dgm:t>
    </dgm:pt>
    <dgm:pt modelId="{D942EFC9-BE05-49D5-A760-68E006BB3249}">
      <dgm:prSet phldrT="[Text]" custT="1"/>
      <dgm:spPr/>
      <dgm:t>
        <a:bodyPr/>
        <a:lstStyle/>
        <a:p>
          <a:r>
            <a:rPr lang="en-GB" sz="2400" dirty="0" smtClean="0"/>
            <a:t>IE will receive patient transfer message and send acknowledgement message to HIS</a:t>
          </a:r>
          <a:endParaRPr lang="en-US" sz="2400" dirty="0"/>
        </a:p>
      </dgm:t>
    </dgm:pt>
    <dgm:pt modelId="{0C801109-5843-4188-BB69-618020463F3F}" type="parTrans" cxnId="{40452D5C-FAC9-4FD1-B05F-2C585F9DD439}">
      <dgm:prSet/>
      <dgm:spPr/>
      <dgm:t>
        <a:bodyPr/>
        <a:lstStyle/>
        <a:p>
          <a:endParaRPr lang="en-US"/>
        </a:p>
      </dgm:t>
    </dgm:pt>
    <dgm:pt modelId="{DC844616-4556-4704-9E3F-7B3D440D4C8C}" type="sibTrans" cxnId="{40452D5C-FAC9-4FD1-B05F-2C585F9DD439}">
      <dgm:prSet/>
      <dgm:spPr/>
      <dgm:t>
        <a:bodyPr/>
        <a:lstStyle/>
        <a:p>
          <a:endParaRPr lang="en-US"/>
        </a:p>
      </dgm:t>
    </dgm:pt>
    <dgm:pt modelId="{FD5C4BA3-4B38-4D93-ADD8-324595D6F4B6}">
      <dgm:prSet phldrT="[Text]" custT="1"/>
      <dgm:spPr/>
      <dgm:t>
        <a:bodyPr/>
        <a:lstStyle/>
        <a:p>
          <a:r>
            <a:rPr lang="en-GB" sz="2400" dirty="0" smtClean="0"/>
            <a:t>IE will also send the patient transfer message to VistA and receive acknowledgment message from VistA</a:t>
          </a:r>
          <a:endParaRPr lang="en-US" sz="2400" dirty="0"/>
        </a:p>
      </dgm:t>
    </dgm:pt>
    <dgm:pt modelId="{2A391775-12CA-4355-B8AD-BAC741A6029B}" type="parTrans" cxnId="{25249A25-4262-467B-ACD3-4D84BD7E03B9}">
      <dgm:prSet/>
      <dgm:spPr/>
      <dgm:t>
        <a:bodyPr/>
        <a:lstStyle/>
        <a:p>
          <a:endParaRPr lang="en-US"/>
        </a:p>
      </dgm:t>
    </dgm:pt>
    <dgm:pt modelId="{C78AAB19-915B-4A31-BBCB-2A2070FEE412}" type="sibTrans" cxnId="{25249A25-4262-467B-ACD3-4D84BD7E03B9}">
      <dgm:prSet/>
      <dgm:spPr/>
      <dgm:t>
        <a:bodyPr/>
        <a:lstStyle/>
        <a:p>
          <a:endParaRPr lang="en-US"/>
        </a:p>
      </dgm:t>
    </dgm:pt>
    <dgm:pt modelId="{5AAAE856-E56C-4DF9-8F48-9186B7304DB6}">
      <dgm:prSet/>
      <dgm:spPr/>
      <dgm:t>
        <a:bodyPr/>
        <a:lstStyle/>
        <a:p>
          <a:r>
            <a:rPr lang="en-GB" dirty="0" smtClean="0"/>
            <a:t>VistA will receive patient transfer message from IE and update the new location for the patient in VistA PIMS.</a:t>
          </a:r>
          <a:endParaRPr lang="en-US" dirty="0"/>
        </a:p>
      </dgm:t>
    </dgm:pt>
    <dgm:pt modelId="{B992255F-CD77-4750-926E-F630F1D667D8}" type="parTrans" cxnId="{F965E1C7-ED6A-4F45-81CC-8E53E285D9A1}">
      <dgm:prSet/>
      <dgm:spPr/>
      <dgm:t>
        <a:bodyPr/>
        <a:lstStyle/>
        <a:p>
          <a:endParaRPr lang="en-US"/>
        </a:p>
      </dgm:t>
    </dgm:pt>
    <dgm:pt modelId="{2B88DBF2-149C-4C3D-A52C-FA977EA599EE}" type="sibTrans" cxnId="{F965E1C7-ED6A-4F45-81CC-8E53E285D9A1}">
      <dgm:prSet/>
      <dgm:spPr/>
      <dgm:t>
        <a:bodyPr/>
        <a:lstStyle/>
        <a:p>
          <a:endParaRPr lang="en-US"/>
        </a:p>
      </dgm:t>
    </dgm:pt>
    <dgm:pt modelId="{3B76F3A2-B509-4262-9B04-B2FBCD3C06F0}" type="pres">
      <dgm:prSet presAssocID="{84E0CF3B-5AB0-4FCE-A38A-878F92E5D550}" presName="outerComposite" presStyleCnt="0">
        <dgm:presLayoutVars>
          <dgm:chMax val="5"/>
          <dgm:dir/>
          <dgm:resizeHandles val="exact"/>
        </dgm:presLayoutVars>
      </dgm:prSet>
      <dgm:spPr/>
      <dgm:t>
        <a:bodyPr/>
        <a:lstStyle/>
        <a:p>
          <a:endParaRPr lang="en-US"/>
        </a:p>
      </dgm:t>
    </dgm:pt>
    <dgm:pt modelId="{3F2918FD-716F-485F-A6A4-E0BC2957486D}" type="pres">
      <dgm:prSet presAssocID="{84E0CF3B-5AB0-4FCE-A38A-878F92E5D550}" presName="dummyMaxCanvas" presStyleCnt="0">
        <dgm:presLayoutVars/>
      </dgm:prSet>
      <dgm:spPr/>
    </dgm:pt>
    <dgm:pt modelId="{F3B063EE-8437-4C68-B5A2-C9D66C223F23}" type="pres">
      <dgm:prSet presAssocID="{84E0CF3B-5AB0-4FCE-A38A-878F92E5D550}" presName="FourNodes_1" presStyleLbl="node1" presStyleIdx="0" presStyleCnt="4">
        <dgm:presLayoutVars>
          <dgm:bulletEnabled val="1"/>
        </dgm:presLayoutVars>
      </dgm:prSet>
      <dgm:spPr/>
      <dgm:t>
        <a:bodyPr/>
        <a:lstStyle/>
        <a:p>
          <a:endParaRPr lang="en-US"/>
        </a:p>
      </dgm:t>
    </dgm:pt>
    <dgm:pt modelId="{D97AF627-D551-4CD5-9216-105577F9AB86}" type="pres">
      <dgm:prSet presAssocID="{84E0CF3B-5AB0-4FCE-A38A-878F92E5D550}" presName="FourNodes_2" presStyleLbl="node1" presStyleIdx="1" presStyleCnt="4">
        <dgm:presLayoutVars>
          <dgm:bulletEnabled val="1"/>
        </dgm:presLayoutVars>
      </dgm:prSet>
      <dgm:spPr/>
      <dgm:t>
        <a:bodyPr/>
        <a:lstStyle/>
        <a:p>
          <a:endParaRPr lang="en-US"/>
        </a:p>
      </dgm:t>
    </dgm:pt>
    <dgm:pt modelId="{30C8C12E-8C60-4D39-A1DC-AABC7719F481}" type="pres">
      <dgm:prSet presAssocID="{84E0CF3B-5AB0-4FCE-A38A-878F92E5D550}" presName="FourNodes_3" presStyleLbl="node1" presStyleIdx="2" presStyleCnt="4">
        <dgm:presLayoutVars>
          <dgm:bulletEnabled val="1"/>
        </dgm:presLayoutVars>
      </dgm:prSet>
      <dgm:spPr/>
      <dgm:t>
        <a:bodyPr/>
        <a:lstStyle/>
        <a:p>
          <a:endParaRPr lang="en-US"/>
        </a:p>
      </dgm:t>
    </dgm:pt>
    <dgm:pt modelId="{2C1DDFBA-A292-49DC-9595-904B6332D909}" type="pres">
      <dgm:prSet presAssocID="{84E0CF3B-5AB0-4FCE-A38A-878F92E5D550}" presName="FourNodes_4" presStyleLbl="node1" presStyleIdx="3" presStyleCnt="4">
        <dgm:presLayoutVars>
          <dgm:bulletEnabled val="1"/>
        </dgm:presLayoutVars>
      </dgm:prSet>
      <dgm:spPr/>
      <dgm:t>
        <a:bodyPr/>
        <a:lstStyle/>
        <a:p>
          <a:endParaRPr lang="en-US"/>
        </a:p>
      </dgm:t>
    </dgm:pt>
    <dgm:pt modelId="{E72C0DB0-CE43-46BC-A688-8561B656CFC6}" type="pres">
      <dgm:prSet presAssocID="{84E0CF3B-5AB0-4FCE-A38A-878F92E5D550}" presName="FourConn_1-2" presStyleLbl="fgAccFollowNode1" presStyleIdx="0" presStyleCnt="3">
        <dgm:presLayoutVars>
          <dgm:bulletEnabled val="1"/>
        </dgm:presLayoutVars>
      </dgm:prSet>
      <dgm:spPr/>
      <dgm:t>
        <a:bodyPr/>
        <a:lstStyle/>
        <a:p>
          <a:endParaRPr lang="en-US"/>
        </a:p>
      </dgm:t>
    </dgm:pt>
    <dgm:pt modelId="{DDAA2816-E495-4C44-81C3-02E232440204}" type="pres">
      <dgm:prSet presAssocID="{84E0CF3B-5AB0-4FCE-A38A-878F92E5D550}" presName="FourConn_2-3" presStyleLbl="fgAccFollowNode1" presStyleIdx="1" presStyleCnt="3">
        <dgm:presLayoutVars>
          <dgm:bulletEnabled val="1"/>
        </dgm:presLayoutVars>
      </dgm:prSet>
      <dgm:spPr/>
      <dgm:t>
        <a:bodyPr/>
        <a:lstStyle/>
        <a:p>
          <a:endParaRPr lang="en-US"/>
        </a:p>
      </dgm:t>
    </dgm:pt>
    <dgm:pt modelId="{A1FC6730-DBBC-4340-A0CE-8DC50EA3477F}" type="pres">
      <dgm:prSet presAssocID="{84E0CF3B-5AB0-4FCE-A38A-878F92E5D550}" presName="FourConn_3-4" presStyleLbl="fgAccFollowNode1" presStyleIdx="2" presStyleCnt="3">
        <dgm:presLayoutVars>
          <dgm:bulletEnabled val="1"/>
        </dgm:presLayoutVars>
      </dgm:prSet>
      <dgm:spPr/>
      <dgm:t>
        <a:bodyPr/>
        <a:lstStyle/>
        <a:p>
          <a:endParaRPr lang="en-US"/>
        </a:p>
      </dgm:t>
    </dgm:pt>
    <dgm:pt modelId="{1325BF82-0611-4609-AEF9-E6A1A29A144C}" type="pres">
      <dgm:prSet presAssocID="{84E0CF3B-5AB0-4FCE-A38A-878F92E5D550}" presName="FourNodes_1_text" presStyleLbl="node1" presStyleIdx="3" presStyleCnt="4">
        <dgm:presLayoutVars>
          <dgm:bulletEnabled val="1"/>
        </dgm:presLayoutVars>
      </dgm:prSet>
      <dgm:spPr/>
      <dgm:t>
        <a:bodyPr/>
        <a:lstStyle/>
        <a:p>
          <a:endParaRPr lang="en-US"/>
        </a:p>
      </dgm:t>
    </dgm:pt>
    <dgm:pt modelId="{3310D578-801E-4C4A-8DCD-BBF247C4975D}" type="pres">
      <dgm:prSet presAssocID="{84E0CF3B-5AB0-4FCE-A38A-878F92E5D550}" presName="FourNodes_2_text" presStyleLbl="node1" presStyleIdx="3" presStyleCnt="4">
        <dgm:presLayoutVars>
          <dgm:bulletEnabled val="1"/>
        </dgm:presLayoutVars>
      </dgm:prSet>
      <dgm:spPr/>
      <dgm:t>
        <a:bodyPr/>
        <a:lstStyle/>
        <a:p>
          <a:endParaRPr lang="en-US"/>
        </a:p>
      </dgm:t>
    </dgm:pt>
    <dgm:pt modelId="{3EDDF651-1F08-40FB-92B9-B5540FFAAE79}" type="pres">
      <dgm:prSet presAssocID="{84E0CF3B-5AB0-4FCE-A38A-878F92E5D550}" presName="FourNodes_3_text" presStyleLbl="node1" presStyleIdx="3" presStyleCnt="4">
        <dgm:presLayoutVars>
          <dgm:bulletEnabled val="1"/>
        </dgm:presLayoutVars>
      </dgm:prSet>
      <dgm:spPr/>
      <dgm:t>
        <a:bodyPr/>
        <a:lstStyle/>
        <a:p>
          <a:endParaRPr lang="en-US"/>
        </a:p>
      </dgm:t>
    </dgm:pt>
    <dgm:pt modelId="{E5A82078-5495-4F86-9B89-B77E03589023}" type="pres">
      <dgm:prSet presAssocID="{84E0CF3B-5AB0-4FCE-A38A-878F92E5D550}" presName="FourNodes_4_text" presStyleLbl="node1" presStyleIdx="3" presStyleCnt="4">
        <dgm:presLayoutVars>
          <dgm:bulletEnabled val="1"/>
        </dgm:presLayoutVars>
      </dgm:prSet>
      <dgm:spPr/>
      <dgm:t>
        <a:bodyPr/>
        <a:lstStyle/>
        <a:p>
          <a:endParaRPr lang="en-US"/>
        </a:p>
      </dgm:t>
    </dgm:pt>
  </dgm:ptLst>
  <dgm:cxnLst>
    <dgm:cxn modelId="{29A6DD09-5297-4D21-A642-2401CC8FE128}" type="presOf" srcId="{246B988D-691B-49E8-98D6-1EDBA9474800}" destId="{E72C0DB0-CE43-46BC-A688-8561B656CFC6}" srcOrd="0" destOrd="0" presId="urn:microsoft.com/office/officeart/2005/8/layout/vProcess5"/>
    <dgm:cxn modelId="{762C52E9-DFFA-47C6-B45C-0BE2DBB624D6}" type="presOf" srcId="{FD5C4BA3-4B38-4D93-ADD8-324595D6F4B6}" destId="{3EDDF651-1F08-40FB-92B9-B5540FFAAE79}" srcOrd="1" destOrd="0" presId="urn:microsoft.com/office/officeart/2005/8/layout/vProcess5"/>
    <dgm:cxn modelId="{A709674F-6896-431A-AF9E-AF99886F2EEA}" type="presOf" srcId="{C78AAB19-915B-4A31-BBCB-2A2070FEE412}" destId="{A1FC6730-DBBC-4340-A0CE-8DC50EA3477F}" srcOrd="0" destOrd="0" presId="urn:microsoft.com/office/officeart/2005/8/layout/vProcess5"/>
    <dgm:cxn modelId="{7D821182-B2BC-44F4-8FA4-7F996CB43CB9}" type="presOf" srcId="{FD5C4BA3-4B38-4D93-ADD8-324595D6F4B6}" destId="{30C8C12E-8C60-4D39-A1DC-AABC7719F481}" srcOrd="0" destOrd="0" presId="urn:microsoft.com/office/officeart/2005/8/layout/vProcess5"/>
    <dgm:cxn modelId="{F965E1C7-ED6A-4F45-81CC-8E53E285D9A1}" srcId="{84E0CF3B-5AB0-4FCE-A38A-878F92E5D550}" destId="{5AAAE856-E56C-4DF9-8F48-9186B7304DB6}" srcOrd="3" destOrd="0" parTransId="{B992255F-CD77-4750-926E-F630F1D667D8}" sibTransId="{2B88DBF2-149C-4C3D-A52C-FA977EA599EE}"/>
    <dgm:cxn modelId="{133D7F82-CAA4-4B2F-ACE8-9BE7090CB2EB}" type="presOf" srcId="{5AAAE856-E56C-4DF9-8F48-9186B7304DB6}" destId="{2C1DDFBA-A292-49DC-9595-904B6332D909}" srcOrd="0" destOrd="0" presId="urn:microsoft.com/office/officeart/2005/8/layout/vProcess5"/>
    <dgm:cxn modelId="{8F018D70-FBAD-4896-AD6B-ABD0D1531D89}" srcId="{84E0CF3B-5AB0-4FCE-A38A-878F92E5D550}" destId="{1544B93A-21A0-4B83-A00D-5EF20866F80F}" srcOrd="0" destOrd="0" parTransId="{579E2944-3974-4B53-9346-CBB68093DC03}" sibTransId="{246B988D-691B-49E8-98D6-1EDBA9474800}"/>
    <dgm:cxn modelId="{FE8F4A8D-3031-4D51-9CDE-F0F433C953F3}" type="presOf" srcId="{DC844616-4556-4704-9E3F-7B3D440D4C8C}" destId="{DDAA2816-E495-4C44-81C3-02E232440204}" srcOrd="0" destOrd="0" presId="urn:microsoft.com/office/officeart/2005/8/layout/vProcess5"/>
    <dgm:cxn modelId="{B6B11B81-44D0-44EE-B5DE-A323A0799762}" type="presOf" srcId="{D942EFC9-BE05-49D5-A760-68E006BB3249}" destId="{D97AF627-D551-4CD5-9216-105577F9AB86}" srcOrd="0" destOrd="0" presId="urn:microsoft.com/office/officeart/2005/8/layout/vProcess5"/>
    <dgm:cxn modelId="{D1772AB5-22A3-4D08-9A7C-627F87EAC52A}" type="presOf" srcId="{D942EFC9-BE05-49D5-A760-68E006BB3249}" destId="{3310D578-801E-4C4A-8DCD-BBF247C4975D}" srcOrd="1" destOrd="0" presId="urn:microsoft.com/office/officeart/2005/8/layout/vProcess5"/>
    <dgm:cxn modelId="{40452D5C-FAC9-4FD1-B05F-2C585F9DD439}" srcId="{84E0CF3B-5AB0-4FCE-A38A-878F92E5D550}" destId="{D942EFC9-BE05-49D5-A760-68E006BB3249}" srcOrd="1" destOrd="0" parTransId="{0C801109-5843-4188-BB69-618020463F3F}" sibTransId="{DC844616-4556-4704-9E3F-7B3D440D4C8C}"/>
    <dgm:cxn modelId="{EA1FD04B-8A0E-488A-ACD0-BA21ABFCEDAA}" type="presOf" srcId="{5AAAE856-E56C-4DF9-8F48-9186B7304DB6}" destId="{E5A82078-5495-4F86-9B89-B77E03589023}" srcOrd="1" destOrd="0" presId="urn:microsoft.com/office/officeart/2005/8/layout/vProcess5"/>
    <dgm:cxn modelId="{25249A25-4262-467B-ACD3-4D84BD7E03B9}" srcId="{84E0CF3B-5AB0-4FCE-A38A-878F92E5D550}" destId="{FD5C4BA3-4B38-4D93-ADD8-324595D6F4B6}" srcOrd="2" destOrd="0" parTransId="{2A391775-12CA-4355-B8AD-BAC741A6029B}" sibTransId="{C78AAB19-915B-4A31-BBCB-2A2070FEE412}"/>
    <dgm:cxn modelId="{415E5204-5FEE-4010-AD09-126FED20137D}" type="presOf" srcId="{1544B93A-21A0-4B83-A00D-5EF20866F80F}" destId="{F3B063EE-8437-4C68-B5A2-C9D66C223F23}" srcOrd="0" destOrd="0" presId="urn:microsoft.com/office/officeart/2005/8/layout/vProcess5"/>
    <dgm:cxn modelId="{E3B54EEA-F526-4C67-A6B0-52BD9D34917E}" type="presOf" srcId="{84E0CF3B-5AB0-4FCE-A38A-878F92E5D550}" destId="{3B76F3A2-B509-4262-9B04-B2FBCD3C06F0}" srcOrd="0" destOrd="0" presId="urn:microsoft.com/office/officeart/2005/8/layout/vProcess5"/>
    <dgm:cxn modelId="{8EFE254E-480D-4885-8934-D4C31D7228F1}" type="presOf" srcId="{1544B93A-21A0-4B83-A00D-5EF20866F80F}" destId="{1325BF82-0611-4609-AEF9-E6A1A29A144C}" srcOrd="1" destOrd="0" presId="urn:microsoft.com/office/officeart/2005/8/layout/vProcess5"/>
    <dgm:cxn modelId="{642B5AD4-A875-45C1-A241-DDC840355072}" type="presParOf" srcId="{3B76F3A2-B509-4262-9B04-B2FBCD3C06F0}" destId="{3F2918FD-716F-485F-A6A4-E0BC2957486D}" srcOrd="0" destOrd="0" presId="urn:microsoft.com/office/officeart/2005/8/layout/vProcess5"/>
    <dgm:cxn modelId="{F3DADB2A-975D-427C-85DE-7952F7087719}" type="presParOf" srcId="{3B76F3A2-B509-4262-9B04-B2FBCD3C06F0}" destId="{F3B063EE-8437-4C68-B5A2-C9D66C223F23}" srcOrd="1" destOrd="0" presId="urn:microsoft.com/office/officeart/2005/8/layout/vProcess5"/>
    <dgm:cxn modelId="{26472528-F779-4F6E-A8C2-A9AE1EF0AC50}" type="presParOf" srcId="{3B76F3A2-B509-4262-9B04-B2FBCD3C06F0}" destId="{D97AF627-D551-4CD5-9216-105577F9AB86}" srcOrd="2" destOrd="0" presId="urn:microsoft.com/office/officeart/2005/8/layout/vProcess5"/>
    <dgm:cxn modelId="{1B880A67-CE9A-4A4C-9552-D4E639AA21E2}" type="presParOf" srcId="{3B76F3A2-B509-4262-9B04-B2FBCD3C06F0}" destId="{30C8C12E-8C60-4D39-A1DC-AABC7719F481}" srcOrd="3" destOrd="0" presId="urn:microsoft.com/office/officeart/2005/8/layout/vProcess5"/>
    <dgm:cxn modelId="{BEE7038A-6AA1-473C-BAA9-8596235011AA}" type="presParOf" srcId="{3B76F3A2-B509-4262-9B04-B2FBCD3C06F0}" destId="{2C1DDFBA-A292-49DC-9595-904B6332D909}" srcOrd="4" destOrd="0" presId="urn:microsoft.com/office/officeart/2005/8/layout/vProcess5"/>
    <dgm:cxn modelId="{1070457C-F348-45B9-B0A7-33BE25A0B50F}" type="presParOf" srcId="{3B76F3A2-B509-4262-9B04-B2FBCD3C06F0}" destId="{E72C0DB0-CE43-46BC-A688-8561B656CFC6}" srcOrd="5" destOrd="0" presId="urn:microsoft.com/office/officeart/2005/8/layout/vProcess5"/>
    <dgm:cxn modelId="{0CA73445-5390-47FD-AB0B-C69F409A7687}" type="presParOf" srcId="{3B76F3A2-B509-4262-9B04-B2FBCD3C06F0}" destId="{DDAA2816-E495-4C44-81C3-02E232440204}" srcOrd="6" destOrd="0" presId="urn:microsoft.com/office/officeart/2005/8/layout/vProcess5"/>
    <dgm:cxn modelId="{C8910A1F-F793-4818-A415-E5F07F5DF5A5}" type="presParOf" srcId="{3B76F3A2-B509-4262-9B04-B2FBCD3C06F0}" destId="{A1FC6730-DBBC-4340-A0CE-8DC50EA3477F}" srcOrd="7" destOrd="0" presId="urn:microsoft.com/office/officeart/2005/8/layout/vProcess5"/>
    <dgm:cxn modelId="{ADD703F4-46A1-4AA0-8779-88843FAFFB74}" type="presParOf" srcId="{3B76F3A2-B509-4262-9B04-B2FBCD3C06F0}" destId="{1325BF82-0611-4609-AEF9-E6A1A29A144C}" srcOrd="8" destOrd="0" presId="urn:microsoft.com/office/officeart/2005/8/layout/vProcess5"/>
    <dgm:cxn modelId="{49FEB1DE-EDD2-4425-B822-37E051C4C4DF}" type="presParOf" srcId="{3B76F3A2-B509-4262-9B04-B2FBCD3C06F0}" destId="{3310D578-801E-4C4A-8DCD-BBF247C4975D}" srcOrd="9" destOrd="0" presId="urn:microsoft.com/office/officeart/2005/8/layout/vProcess5"/>
    <dgm:cxn modelId="{9AA87A34-D1C3-45CD-82E3-5368E1B46F74}" type="presParOf" srcId="{3B76F3A2-B509-4262-9B04-B2FBCD3C06F0}" destId="{3EDDF651-1F08-40FB-92B9-B5540FFAAE79}" srcOrd="10" destOrd="0" presId="urn:microsoft.com/office/officeart/2005/8/layout/vProcess5"/>
    <dgm:cxn modelId="{BAD2816F-C3C8-4A29-8DB5-6B94FCE885B4}" type="presParOf" srcId="{3B76F3A2-B509-4262-9B04-B2FBCD3C06F0}" destId="{E5A82078-5495-4F86-9B89-B77E03589023}" srcOrd="11"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0938718-4E73-498B-B496-D001F58F93A2}"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2DAA8157-749D-4444-B401-ECBB4B20EFF4}">
      <dgm:prSet phldrT="[Text]" custT="1"/>
      <dgm:spPr/>
      <dgm:t>
        <a:bodyPr/>
        <a:lstStyle/>
        <a:p>
          <a:r>
            <a:rPr lang="en-GB" sz="2400" dirty="0" smtClean="0"/>
            <a:t>HIS will capture patient discharge information and send it to IE</a:t>
          </a:r>
          <a:endParaRPr lang="en-US" sz="2400" dirty="0"/>
        </a:p>
      </dgm:t>
    </dgm:pt>
    <dgm:pt modelId="{72D962AB-2D7B-436B-BD8F-57F75AAFDC3A}" type="parTrans" cxnId="{C2D59FA0-73E2-4E80-8479-6061301CA17B}">
      <dgm:prSet/>
      <dgm:spPr/>
      <dgm:t>
        <a:bodyPr/>
        <a:lstStyle/>
        <a:p>
          <a:endParaRPr lang="en-US"/>
        </a:p>
      </dgm:t>
    </dgm:pt>
    <dgm:pt modelId="{50D04680-EBF9-41BB-B42A-CED66239EC7E}" type="sibTrans" cxnId="{C2D59FA0-73E2-4E80-8479-6061301CA17B}">
      <dgm:prSet/>
      <dgm:spPr/>
      <dgm:t>
        <a:bodyPr/>
        <a:lstStyle/>
        <a:p>
          <a:endParaRPr lang="en-US"/>
        </a:p>
      </dgm:t>
    </dgm:pt>
    <dgm:pt modelId="{7C13D61E-E56A-4438-B9ED-C85131A3D591}">
      <dgm:prSet phldrT="[Text]" custT="1"/>
      <dgm:spPr/>
      <dgm:t>
        <a:bodyPr/>
        <a:lstStyle/>
        <a:p>
          <a:r>
            <a:rPr lang="en-GB" sz="2400" dirty="0" smtClean="0"/>
            <a:t>IE will receive patient discharge message and send acknowledgement message to HIS</a:t>
          </a:r>
          <a:endParaRPr lang="en-US" sz="2400" dirty="0"/>
        </a:p>
      </dgm:t>
    </dgm:pt>
    <dgm:pt modelId="{A103A1B3-F3CC-4B87-9FE7-A50BFB9D668F}" type="parTrans" cxnId="{17668186-CEDB-40D2-A540-340C4FBCB384}">
      <dgm:prSet/>
      <dgm:spPr/>
      <dgm:t>
        <a:bodyPr/>
        <a:lstStyle/>
        <a:p>
          <a:endParaRPr lang="en-US"/>
        </a:p>
      </dgm:t>
    </dgm:pt>
    <dgm:pt modelId="{3D389370-6D55-4323-9227-EEBABA61C922}" type="sibTrans" cxnId="{17668186-CEDB-40D2-A540-340C4FBCB384}">
      <dgm:prSet/>
      <dgm:spPr/>
      <dgm:t>
        <a:bodyPr/>
        <a:lstStyle/>
        <a:p>
          <a:endParaRPr lang="en-US"/>
        </a:p>
      </dgm:t>
    </dgm:pt>
    <dgm:pt modelId="{340EE475-9065-46D7-B161-81CED28382E3}">
      <dgm:prSet phldrT="[Text]" custT="1"/>
      <dgm:spPr/>
      <dgm:t>
        <a:bodyPr/>
        <a:lstStyle/>
        <a:p>
          <a:r>
            <a:rPr lang="en-GB" sz="2400" dirty="0" smtClean="0"/>
            <a:t>IE will then send the patient discharge message to VistA and receive acknowledgment message from VistA.</a:t>
          </a:r>
          <a:endParaRPr lang="en-US" sz="2400" dirty="0"/>
        </a:p>
      </dgm:t>
    </dgm:pt>
    <dgm:pt modelId="{AC050C20-B156-44FE-A01B-1A672446AF6F}" type="parTrans" cxnId="{6E3EEFC8-FA38-49E6-9D33-CF367F459004}">
      <dgm:prSet/>
      <dgm:spPr/>
      <dgm:t>
        <a:bodyPr/>
        <a:lstStyle/>
        <a:p>
          <a:endParaRPr lang="en-US"/>
        </a:p>
      </dgm:t>
    </dgm:pt>
    <dgm:pt modelId="{058927CA-C838-4DBE-9F4D-A6AA25D1E483}" type="sibTrans" cxnId="{6E3EEFC8-FA38-49E6-9D33-CF367F459004}">
      <dgm:prSet/>
      <dgm:spPr/>
      <dgm:t>
        <a:bodyPr/>
        <a:lstStyle/>
        <a:p>
          <a:endParaRPr lang="en-US"/>
        </a:p>
      </dgm:t>
    </dgm:pt>
    <dgm:pt modelId="{B825E478-976C-45B4-96FF-79809CA72A19}">
      <dgm:prSet custT="1"/>
      <dgm:spPr/>
      <dgm:t>
        <a:bodyPr/>
        <a:lstStyle/>
        <a:p>
          <a:r>
            <a:rPr lang="en-GB" sz="2000" dirty="0" smtClean="0"/>
            <a:t>VistA will receive patient discharge message from IE and send acknowledgement message to IE and update the patient information in VistA PIMS</a:t>
          </a:r>
          <a:endParaRPr lang="en-US" sz="2000" dirty="0"/>
        </a:p>
      </dgm:t>
    </dgm:pt>
    <dgm:pt modelId="{5589394E-34CB-437D-A695-350F1740955E}" type="parTrans" cxnId="{1256BC7A-433A-401C-B818-B854B572C32D}">
      <dgm:prSet/>
      <dgm:spPr/>
      <dgm:t>
        <a:bodyPr/>
        <a:lstStyle/>
        <a:p>
          <a:endParaRPr lang="en-US"/>
        </a:p>
      </dgm:t>
    </dgm:pt>
    <dgm:pt modelId="{A4C7B9CA-EB43-4ED8-81B4-6AF3723ED0DD}" type="sibTrans" cxnId="{1256BC7A-433A-401C-B818-B854B572C32D}">
      <dgm:prSet/>
      <dgm:spPr/>
      <dgm:t>
        <a:bodyPr/>
        <a:lstStyle/>
        <a:p>
          <a:endParaRPr lang="en-US"/>
        </a:p>
      </dgm:t>
    </dgm:pt>
    <dgm:pt modelId="{74D3309C-4D94-4DF1-853F-A836B73DEB41}" type="pres">
      <dgm:prSet presAssocID="{60938718-4E73-498B-B496-D001F58F93A2}" presName="outerComposite" presStyleCnt="0">
        <dgm:presLayoutVars>
          <dgm:chMax val="5"/>
          <dgm:dir/>
          <dgm:resizeHandles val="exact"/>
        </dgm:presLayoutVars>
      </dgm:prSet>
      <dgm:spPr/>
      <dgm:t>
        <a:bodyPr/>
        <a:lstStyle/>
        <a:p>
          <a:endParaRPr lang="en-US"/>
        </a:p>
      </dgm:t>
    </dgm:pt>
    <dgm:pt modelId="{FCD3A07F-1B62-4BC8-B310-43EEEDFE38A6}" type="pres">
      <dgm:prSet presAssocID="{60938718-4E73-498B-B496-D001F58F93A2}" presName="dummyMaxCanvas" presStyleCnt="0">
        <dgm:presLayoutVars/>
      </dgm:prSet>
      <dgm:spPr/>
    </dgm:pt>
    <dgm:pt modelId="{EF26723D-A3F9-47E6-A966-6E3F5AA91038}" type="pres">
      <dgm:prSet presAssocID="{60938718-4E73-498B-B496-D001F58F93A2}" presName="FourNodes_1" presStyleLbl="node1" presStyleIdx="0" presStyleCnt="4">
        <dgm:presLayoutVars>
          <dgm:bulletEnabled val="1"/>
        </dgm:presLayoutVars>
      </dgm:prSet>
      <dgm:spPr/>
      <dgm:t>
        <a:bodyPr/>
        <a:lstStyle/>
        <a:p>
          <a:endParaRPr lang="en-US"/>
        </a:p>
      </dgm:t>
    </dgm:pt>
    <dgm:pt modelId="{D5B65EAB-0B6A-43BE-9F92-8B30EB7D2B00}" type="pres">
      <dgm:prSet presAssocID="{60938718-4E73-498B-B496-D001F58F93A2}" presName="FourNodes_2" presStyleLbl="node1" presStyleIdx="1" presStyleCnt="4">
        <dgm:presLayoutVars>
          <dgm:bulletEnabled val="1"/>
        </dgm:presLayoutVars>
      </dgm:prSet>
      <dgm:spPr/>
      <dgm:t>
        <a:bodyPr/>
        <a:lstStyle/>
        <a:p>
          <a:endParaRPr lang="en-US"/>
        </a:p>
      </dgm:t>
    </dgm:pt>
    <dgm:pt modelId="{7652B7D2-BD55-47DF-91D8-FFB29EC7B922}" type="pres">
      <dgm:prSet presAssocID="{60938718-4E73-498B-B496-D001F58F93A2}" presName="FourNodes_3" presStyleLbl="node1" presStyleIdx="2" presStyleCnt="4">
        <dgm:presLayoutVars>
          <dgm:bulletEnabled val="1"/>
        </dgm:presLayoutVars>
      </dgm:prSet>
      <dgm:spPr/>
      <dgm:t>
        <a:bodyPr/>
        <a:lstStyle/>
        <a:p>
          <a:endParaRPr lang="en-US"/>
        </a:p>
      </dgm:t>
    </dgm:pt>
    <dgm:pt modelId="{C6C643CF-6F0D-408A-BD8F-A1094AF1E863}" type="pres">
      <dgm:prSet presAssocID="{60938718-4E73-498B-B496-D001F58F93A2}" presName="FourNodes_4" presStyleLbl="node1" presStyleIdx="3" presStyleCnt="4">
        <dgm:presLayoutVars>
          <dgm:bulletEnabled val="1"/>
        </dgm:presLayoutVars>
      </dgm:prSet>
      <dgm:spPr/>
      <dgm:t>
        <a:bodyPr/>
        <a:lstStyle/>
        <a:p>
          <a:endParaRPr lang="en-US"/>
        </a:p>
      </dgm:t>
    </dgm:pt>
    <dgm:pt modelId="{1BF79C52-2F79-46B6-8D73-D7F77CFFF862}" type="pres">
      <dgm:prSet presAssocID="{60938718-4E73-498B-B496-D001F58F93A2}" presName="FourConn_1-2" presStyleLbl="fgAccFollowNode1" presStyleIdx="0" presStyleCnt="3">
        <dgm:presLayoutVars>
          <dgm:bulletEnabled val="1"/>
        </dgm:presLayoutVars>
      </dgm:prSet>
      <dgm:spPr/>
      <dgm:t>
        <a:bodyPr/>
        <a:lstStyle/>
        <a:p>
          <a:endParaRPr lang="en-US"/>
        </a:p>
      </dgm:t>
    </dgm:pt>
    <dgm:pt modelId="{31C31A1F-CFB4-4A1E-A356-8819FE7F9666}" type="pres">
      <dgm:prSet presAssocID="{60938718-4E73-498B-B496-D001F58F93A2}" presName="FourConn_2-3" presStyleLbl="fgAccFollowNode1" presStyleIdx="1" presStyleCnt="3">
        <dgm:presLayoutVars>
          <dgm:bulletEnabled val="1"/>
        </dgm:presLayoutVars>
      </dgm:prSet>
      <dgm:spPr/>
      <dgm:t>
        <a:bodyPr/>
        <a:lstStyle/>
        <a:p>
          <a:endParaRPr lang="en-US"/>
        </a:p>
      </dgm:t>
    </dgm:pt>
    <dgm:pt modelId="{E306D8E8-7111-4A70-BC3B-D0CB847427E5}" type="pres">
      <dgm:prSet presAssocID="{60938718-4E73-498B-B496-D001F58F93A2}" presName="FourConn_3-4" presStyleLbl="fgAccFollowNode1" presStyleIdx="2" presStyleCnt="3">
        <dgm:presLayoutVars>
          <dgm:bulletEnabled val="1"/>
        </dgm:presLayoutVars>
      </dgm:prSet>
      <dgm:spPr/>
      <dgm:t>
        <a:bodyPr/>
        <a:lstStyle/>
        <a:p>
          <a:endParaRPr lang="en-US"/>
        </a:p>
      </dgm:t>
    </dgm:pt>
    <dgm:pt modelId="{B9F70964-2EC1-4451-AAD1-5444094A6BD3}" type="pres">
      <dgm:prSet presAssocID="{60938718-4E73-498B-B496-D001F58F93A2}" presName="FourNodes_1_text" presStyleLbl="node1" presStyleIdx="3" presStyleCnt="4">
        <dgm:presLayoutVars>
          <dgm:bulletEnabled val="1"/>
        </dgm:presLayoutVars>
      </dgm:prSet>
      <dgm:spPr/>
      <dgm:t>
        <a:bodyPr/>
        <a:lstStyle/>
        <a:p>
          <a:endParaRPr lang="en-US"/>
        </a:p>
      </dgm:t>
    </dgm:pt>
    <dgm:pt modelId="{800199BB-6689-4F39-A44E-0A6A62397A5E}" type="pres">
      <dgm:prSet presAssocID="{60938718-4E73-498B-B496-D001F58F93A2}" presName="FourNodes_2_text" presStyleLbl="node1" presStyleIdx="3" presStyleCnt="4">
        <dgm:presLayoutVars>
          <dgm:bulletEnabled val="1"/>
        </dgm:presLayoutVars>
      </dgm:prSet>
      <dgm:spPr/>
      <dgm:t>
        <a:bodyPr/>
        <a:lstStyle/>
        <a:p>
          <a:endParaRPr lang="en-US"/>
        </a:p>
      </dgm:t>
    </dgm:pt>
    <dgm:pt modelId="{5FE6EE62-BDE5-4EE8-BF0D-0B5A515E3AB4}" type="pres">
      <dgm:prSet presAssocID="{60938718-4E73-498B-B496-D001F58F93A2}" presName="FourNodes_3_text" presStyleLbl="node1" presStyleIdx="3" presStyleCnt="4">
        <dgm:presLayoutVars>
          <dgm:bulletEnabled val="1"/>
        </dgm:presLayoutVars>
      </dgm:prSet>
      <dgm:spPr/>
      <dgm:t>
        <a:bodyPr/>
        <a:lstStyle/>
        <a:p>
          <a:endParaRPr lang="en-US"/>
        </a:p>
      </dgm:t>
    </dgm:pt>
    <dgm:pt modelId="{1B4AE1E6-5C81-4821-8FE1-E044EFECEF0D}" type="pres">
      <dgm:prSet presAssocID="{60938718-4E73-498B-B496-D001F58F93A2}" presName="FourNodes_4_text" presStyleLbl="node1" presStyleIdx="3" presStyleCnt="4">
        <dgm:presLayoutVars>
          <dgm:bulletEnabled val="1"/>
        </dgm:presLayoutVars>
      </dgm:prSet>
      <dgm:spPr/>
      <dgm:t>
        <a:bodyPr/>
        <a:lstStyle/>
        <a:p>
          <a:endParaRPr lang="en-US"/>
        </a:p>
      </dgm:t>
    </dgm:pt>
  </dgm:ptLst>
  <dgm:cxnLst>
    <dgm:cxn modelId="{FA2C79E6-D32A-44AE-9BB1-FEE9DFFC3AA0}" type="presOf" srcId="{3D389370-6D55-4323-9227-EEBABA61C922}" destId="{31C31A1F-CFB4-4A1E-A356-8819FE7F9666}" srcOrd="0" destOrd="0" presId="urn:microsoft.com/office/officeart/2005/8/layout/vProcess5"/>
    <dgm:cxn modelId="{B8B99EB9-0B8F-4B38-AE90-F8760F429B93}" type="presOf" srcId="{50D04680-EBF9-41BB-B42A-CED66239EC7E}" destId="{1BF79C52-2F79-46B6-8D73-D7F77CFFF862}" srcOrd="0" destOrd="0" presId="urn:microsoft.com/office/officeart/2005/8/layout/vProcess5"/>
    <dgm:cxn modelId="{1A92B9EC-39F5-453B-A188-9949576966F3}" type="presOf" srcId="{60938718-4E73-498B-B496-D001F58F93A2}" destId="{74D3309C-4D94-4DF1-853F-A836B73DEB41}" srcOrd="0" destOrd="0" presId="urn:microsoft.com/office/officeart/2005/8/layout/vProcess5"/>
    <dgm:cxn modelId="{977866E8-AD39-4E05-A29F-2BBF9A8003DA}" type="presOf" srcId="{2DAA8157-749D-4444-B401-ECBB4B20EFF4}" destId="{EF26723D-A3F9-47E6-A966-6E3F5AA91038}" srcOrd="0" destOrd="0" presId="urn:microsoft.com/office/officeart/2005/8/layout/vProcess5"/>
    <dgm:cxn modelId="{8CCEB6EC-F270-480C-9834-9FD1380E135A}" type="presOf" srcId="{340EE475-9065-46D7-B161-81CED28382E3}" destId="{5FE6EE62-BDE5-4EE8-BF0D-0B5A515E3AB4}" srcOrd="1" destOrd="0" presId="urn:microsoft.com/office/officeart/2005/8/layout/vProcess5"/>
    <dgm:cxn modelId="{36A3DA3B-D708-4F39-A393-28546CB25487}" type="presOf" srcId="{340EE475-9065-46D7-B161-81CED28382E3}" destId="{7652B7D2-BD55-47DF-91D8-FFB29EC7B922}" srcOrd="0" destOrd="0" presId="urn:microsoft.com/office/officeart/2005/8/layout/vProcess5"/>
    <dgm:cxn modelId="{60C050CD-497D-4AA2-8DDD-E5EAA1E9EFCA}" type="presOf" srcId="{2DAA8157-749D-4444-B401-ECBB4B20EFF4}" destId="{B9F70964-2EC1-4451-AAD1-5444094A6BD3}" srcOrd="1" destOrd="0" presId="urn:microsoft.com/office/officeart/2005/8/layout/vProcess5"/>
    <dgm:cxn modelId="{6E3EEFC8-FA38-49E6-9D33-CF367F459004}" srcId="{60938718-4E73-498B-B496-D001F58F93A2}" destId="{340EE475-9065-46D7-B161-81CED28382E3}" srcOrd="2" destOrd="0" parTransId="{AC050C20-B156-44FE-A01B-1A672446AF6F}" sibTransId="{058927CA-C838-4DBE-9F4D-A6AA25D1E483}"/>
    <dgm:cxn modelId="{D99EDDB5-43A8-414B-B862-4CB621395AA9}" type="presOf" srcId="{058927CA-C838-4DBE-9F4D-A6AA25D1E483}" destId="{E306D8E8-7111-4A70-BC3B-D0CB847427E5}" srcOrd="0" destOrd="0" presId="urn:microsoft.com/office/officeart/2005/8/layout/vProcess5"/>
    <dgm:cxn modelId="{7E1D2D3F-8CE6-465B-A4CA-3DD8FA33DC96}" type="presOf" srcId="{7C13D61E-E56A-4438-B9ED-C85131A3D591}" destId="{800199BB-6689-4F39-A44E-0A6A62397A5E}" srcOrd="1" destOrd="0" presId="urn:microsoft.com/office/officeart/2005/8/layout/vProcess5"/>
    <dgm:cxn modelId="{D137C2B5-1BC4-46B3-A5C9-FD1F713B354A}" type="presOf" srcId="{B825E478-976C-45B4-96FF-79809CA72A19}" destId="{1B4AE1E6-5C81-4821-8FE1-E044EFECEF0D}" srcOrd="1" destOrd="0" presId="urn:microsoft.com/office/officeart/2005/8/layout/vProcess5"/>
    <dgm:cxn modelId="{17668186-CEDB-40D2-A540-340C4FBCB384}" srcId="{60938718-4E73-498B-B496-D001F58F93A2}" destId="{7C13D61E-E56A-4438-B9ED-C85131A3D591}" srcOrd="1" destOrd="0" parTransId="{A103A1B3-F3CC-4B87-9FE7-A50BFB9D668F}" sibTransId="{3D389370-6D55-4323-9227-EEBABA61C922}"/>
    <dgm:cxn modelId="{2698A1E9-49EB-43B8-9AF0-C382FD865603}" type="presOf" srcId="{B825E478-976C-45B4-96FF-79809CA72A19}" destId="{C6C643CF-6F0D-408A-BD8F-A1094AF1E863}" srcOrd="0" destOrd="0" presId="urn:microsoft.com/office/officeart/2005/8/layout/vProcess5"/>
    <dgm:cxn modelId="{1256BC7A-433A-401C-B818-B854B572C32D}" srcId="{60938718-4E73-498B-B496-D001F58F93A2}" destId="{B825E478-976C-45B4-96FF-79809CA72A19}" srcOrd="3" destOrd="0" parTransId="{5589394E-34CB-437D-A695-350F1740955E}" sibTransId="{A4C7B9CA-EB43-4ED8-81B4-6AF3723ED0DD}"/>
    <dgm:cxn modelId="{5E6059FD-47DF-4B34-AA9F-45F299E55513}" type="presOf" srcId="{7C13D61E-E56A-4438-B9ED-C85131A3D591}" destId="{D5B65EAB-0B6A-43BE-9F92-8B30EB7D2B00}" srcOrd="0" destOrd="0" presId="urn:microsoft.com/office/officeart/2005/8/layout/vProcess5"/>
    <dgm:cxn modelId="{C2D59FA0-73E2-4E80-8479-6061301CA17B}" srcId="{60938718-4E73-498B-B496-D001F58F93A2}" destId="{2DAA8157-749D-4444-B401-ECBB4B20EFF4}" srcOrd="0" destOrd="0" parTransId="{72D962AB-2D7B-436B-BD8F-57F75AAFDC3A}" sibTransId="{50D04680-EBF9-41BB-B42A-CED66239EC7E}"/>
    <dgm:cxn modelId="{EDB9425C-44B0-4C06-97CF-2C65F55790CC}" type="presParOf" srcId="{74D3309C-4D94-4DF1-853F-A836B73DEB41}" destId="{FCD3A07F-1B62-4BC8-B310-43EEEDFE38A6}" srcOrd="0" destOrd="0" presId="urn:microsoft.com/office/officeart/2005/8/layout/vProcess5"/>
    <dgm:cxn modelId="{D8E1E42B-300B-4322-AD96-B8324ED79073}" type="presParOf" srcId="{74D3309C-4D94-4DF1-853F-A836B73DEB41}" destId="{EF26723D-A3F9-47E6-A966-6E3F5AA91038}" srcOrd="1" destOrd="0" presId="urn:microsoft.com/office/officeart/2005/8/layout/vProcess5"/>
    <dgm:cxn modelId="{96989D24-9118-4340-9FF2-5C9CC2A6941A}" type="presParOf" srcId="{74D3309C-4D94-4DF1-853F-A836B73DEB41}" destId="{D5B65EAB-0B6A-43BE-9F92-8B30EB7D2B00}" srcOrd="2" destOrd="0" presId="urn:microsoft.com/office/officeart/2005/8/layout/vProcess5"/>
    <dgm:cxn modelId="{1F42053D-597F-471E-9E2F-F0863F731088}" type="presParOf" srcId="{74D3309C-4D94-4DF1-853F-A836B73DEB41}" destId="{7652B7D2-BD55-47DF-91D8-FFB29EC7B922}" srcOrd="3" destOrd="0" presId="urn:microsoft.com/office/officeart/2005/8/layout/vProcess5"/>
    <dgm:cxn modelId="{E50B81B1-9B62-4BB6-857A-2E29A66E2EC4}" type="presParOf" srcId="{74D3309C-4D94-4DF1-853F-A836B73DEB41}" destId="{C6C643CF-6F0D-408A-BD8F-A1094AF1E863}" srcOrd="4" destOrd="0" presId="urn:microsoft.com/office/officeart/2005/8/layout/vProcess5"/>
    <dgm:cxn modelId="{4F9A453A-AEB1-4757-84B0-35BE9726B92D}" type="presParOf" srcId="{74D3309C-4D94-4DF1-853F-A836B73DEB41}" destId="{1BF79C52-2F79-46B6-8D73-D7F77CFFF862}" srcOrd="5" destOrd="0" presId="urn:microsoft.com/office/officeart/2005/8/layout/vProcess5"/>
    <dgm:cxn modelId="{42618B2F-774A-458B-A435-20A47518947F}" type="presParOf" srcId="{74D3309C-4D94-4DF1-853F-A836B73DEB41}" destId="{31C31A1F-CFB4-4A1E-A356-8819FE7F9666}" srcOrd="6" destOrd="0" presId="urn:microsoft.com/office/officeart/2005/8/layout/vProcess5"/>
    <dgm:cxn modelId="{1514D68E-444E-4397-937C-468C0199FEA9}" type="presParOf" srcId="{74D3309C-4D94-4DF1-853F-A836B73DEB41}" destId="{E306D8E8-7111-4A70-BC3B-D0CB847427E5}" srcOrd="7" destOrd="0" presId="urn:microsoft.com/office/officeart/2005/8/layout/vProcess5"/>
    <dgm:cxn modelId="{7B96A294-0D0A-4C37-8928-C6E48E5A57F2}" type="presParOf" srcId="{74D3309C-4D94-4DF1-853F-A836B73DEB41}" destId="{B9F70964-2EC1-4451-AAD1-5444094A6BD3}" srcOrd="8" destOrd="0" presId="urn:microsoft.com/office/officeart/2005/8/layout/vProcess5"/>
    <dgm:cxn modelId="{44BC2745-2795-48BC-A6FF-A06915D3E972}" type="presParOf" srcId="{74D3309C-4D94-4DF1-853F-A836B73DEB41}" destId="{800199BB-6689-4F39-A44E-0A6A62397A5E}" srcOrd="9" destOrd="0" presId="urn:microsoft.com/office/officeart/2005/8/layout/vProcess5"/>
    <dgm:cxn modelId="{D1FEF277-8491-4B82-A0B7-26B0AB7ABCD3}" type="presParOf" srcId="{74D3309C-4D94-4DF1-853F-A836B73DEB41}" destId="{5FE6EE62-BDE5-4EE8-BF0D-0B5A515E3AB4}" srcOrd="10" destOrd="0" presId="urn:microsoft.com/office/officeart/2005/8/layout/vProcess5"/>
    <dgm:cxn modelId="{1C843B84-C9A1-416C-94A5-351DA489E7E6}" type="presParOf" srcId="{74D3309C-4D94-4DF1-853F-A836B73DEB41}" destId="{1B4AE1E6-5C81-4821-8FE1-E044EFECEF0D}" srcOrd="11"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B7EEF3A-D735-4707-BE55-E41371707221}"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35479447-A068-4EE9-9D6C-5D2E43AFFEE1}">
      <dgm:prSet phldrT="[Text]" custT="1"/>
      <dgm:spPr/>
      <dgm:t>
        <a:bodyPr/>
        <a:lstStyle/>
        <a:p>
          <a:r>
            <a:rPr lang="en-GB" sz="2400" dirty="0" smtClean="0"/>
            <a:t>HIS will capture discharge cancellation information and send it to IE</a:t>
          </a:r>
          <a:endParaRPr lang="en-US" sz="2400" dirty="0"/>
        </a:p>
      </dgm:t>
    </dgm:pt>
    <dgm:pt modelId="{0FC0F761-0F2F-4695-9332-E8679DF18A1B}" type="parTrans" cxnId="{96268199-518F-4AA8-9EF0-2DB2E38B2013}">
      <dgm:prSet/>
      <dgm:spPr/>
      <dgm:t>
        <a:bodyPr/>
        <a:lstStyle/>
        <a:p>
          <a:endParaRPr lang="en-US"/>
        </a:p>
      </dgm:t>
    </dgm:pt>
    <dgm:pt modelId="{08BFABFC-1148-4522-B55F-634571939E7B}" type="sibTrans" cxnId="{96268199-518F-4AA8-9EF0-2DB2E38B2013}">
      <dgm:prSet/>
      <dgm:spPr/>
      <dgm:t>
        <a:bodyPr/>
        <a:lstStyle/>
        <a:p>
          <a:endParaRPr lang="en-US"/>
        </a:p>
      </dgm:t>
    </dgm:pt>
    <dgm:pt modelId="{4EDBA813-ACE6-476B-BB17-B4DBD909CF1D}">
      <dgm:prSet phldrT="[Text]" custT="1"/>
      <dgm:spPr/>
      <dgm:t>
        <a:bodyPr/>
        <a:lstStyle/>
        <a:p>
          <a:r>
            <a:rPr lang="en-GB" sz="2400" dirty="0" smtClean="0"/>
            <a:t>IE will receive discharge cancellation message and send acknowledgement message to HIS</a:t>
          </a:r>
          <a:endParaRPr lang="en-US" sz="2400" dirty="0"/>
        </a:p>
      </dgm:t>
    </dgm:pt>
    <dgm:pt modelId="{3A85EA7A-0DA4-4115-8631-7901754C771C}" type="parTrans" cxnId="{9F525CEB-72FC-4F32-8A49-9228FEFEA7B3}">
      <dgm:prSet/>
      <dgm:spPr/>
      <dgm:t>
        <a:bodyPr/>
        <a:lstStyle/>
        <a:p>
          <a:endParaRPr lang="en-US"/>
        </a:p>
      </dgm:t>
    </dgm:pt>
    <dgm:pt modelId="{7120C2F2-FBD9-4554-AE9E-E0809146A744}" type="sibTrans" cxnId="{9F525CEB-72FC-4F32-8A49-9228FEFEA7B3}">
      <dgm:prSet/>
      <dgm:spPr/>
      <dgm:t>
        <a:bodyPr/>
        <a:lstStyle/>
        <a:p>
          <a:endParaRPr lang="en-US"/>
        </a:p>
      </dgm:t>
    </dgm:pt>
    <dgm:pt modelId="{8E43CFF9-5F91-478B-876F-62599569C48A}">
      <dgm:prSet phldrT="[Text]" custT="1"/>
      <dgm:spPr/>
      <dgm:t>
        <a:bodyPr/>
        <a:lstStyle/>
        <a:p>
          <a:r>
            <a:rPr lang="en-GB" sz="2000" dirty="0" smtClean="0"/>
            <a:t>IE will also send the discharge cancellation message to VistA and receive acknowledgment message from VistA</a:t>
          </a:r>
          <a:endParaRPr lang="en-US" sz="2000" dirty="0"/>
        </a:p>
      </dgm:t>
    </dgm:pt>
    <dgm:pt modelId="{BE3FC594-68D3-4CCD-9DF9-5F6E78EF6CC1}" type="parTrans" cxnId="{17EF2756-BD93-4299-B109-FE0AB4DCE713}">
      <dgm:prSet/>
      <dgm:spPr/>
      <dgm:t>
        <a:bodyPr/>
        <a:lstStyle/>
        <a:p>
          <a:endParaRPr lang="en-US"/>
        </a:p>
      </dgm:t>
    </dgm:pt>
    <dgm:pt modelId="{77F5E02F-F604-4573-911B-622267452F46}" type="sibTrans" cxnId="{17EF2756-BD93-4299-B109-FE0AB4DCE713}">
      <dgm:prSet/>
      <dgm:spPr/>
      <dgm:t>
        <a:bodyPr/>
        <a:lstStyle/>
        <a:p>
          <a:endParaRPr lang="en-US"/>
        </a:p>
      </dgm:t>
    </dgm:pt>
    <dgm:pt modelId="{A4E1E44F-BF89-4634-ACFE-5F85F9D876A7}">
      <dgm:prSet custT="1"/>
      <dgm:spPr/>
      <dgm:t>
        <a:bodyPr/>
        <a:lstStyle/>
        <a:p>
          <a:r>
            <a:rPr lang="en-GB" sz="2000" dirty="0" smtClean="0"/>
            <a:t>VistA will receive discharge cancellation message from IE and send an acknowledgement message to IE and will update the patient information in VistA PIMS</a:t>
          </a:r>
          <a:endParaRPr lang="en-US" sz="2000" dirty="0"/>
        </a:p>
      </dgm:t>
    </dgm:pt>
    <dgm:pt modelId="{0DBC4F35-0E50-45B8-B04B-9D3C2D8FCF14}" type="parTrans" cxnId="{DB5B1E29-CF3A-4D9D-820E-E0DB9DA68209}">
      <dgm:prSet/>
      <dgm:spPr/>
      <dgm:t>
        <a:bodyPr/>
        <a:lstStyle/>
        <a:p>
          <a:endParaRPr lang="en-US"/>
        </a:p>
      </dgm:t>
    </dgm:pt>
    <dgm:pt modelId="{C4814559-3922-4AF6-BB1B-8FAF390583E4}" type="sibTrans" cxnId="{DB5B1E29-CF3A-4D9D-820E-E0DB9DA68209}">
      <dgm:prSet/>
      <dgm:spPr/>
      <dgm:t>
        <a:bodyPr/>
        <a:lstStyle/>
        <a:p>
          <a:endParaRPr lang="en-US"/>
        </a:p>
      </dgm:t>
    </dgm:pt>
    <dgm:pt modelId="{25EC2A1C-90D7-4734-9F73-B67820AECDF7}" type="pres">
      <dgm:prSet presAssocID="{3B7EEF3A-D735-4707-BE55-E41371707221}" presName="outerComposite" presStyleCnt="0">
        <dgm:presLayoutVars>
          <dgm:chMax val="5"/>
          <dgm:dir/>
          <dgm:resizeHandles val="exact"/>
        </dgm:presLayoutVars>
      </dgm:prSet>
      <dgm:spPr/>
      <dgm:t>
        <a:bodyPr/>
        <a:lstStyle/>
        <a:p>
          <a:endParaRPr lang="en-US"/>
        </a:p>
      </dgm:t>
    </dgm:pt>
    <dgm:pt modelId="{DA882ECB-4A87-4043-AF6F-96F73F42120B}" type="pres">
      <dgm:prSet presAssocID="{3B7EEF3A-D735-4707-BE55-E41371707221}" presName="dummyMaxCanvas" presStyleCnt="0">
        <dgm:presLayoutVars/>
      </dgm:prSet>
      <dgm:spPr/>
    </dgm:pt>
    <dgm:pt modelId="{6DC58B7E-6C92-4E3A-9B0A-1F08857DDA43}" type="pres">
      <dgm:prSet presAssocID="{3B7EEF3A-D735-4707-BE55-E41371707221}" presName="FourNodes_1" presStyleLbl="node1" presStyleIdx="0" presStyleCnt="4">
        <dgm:presLayoutVars>
          <dgm:bulletEnabled val="1"/>
        </dgm:presLayoutVars>
      </dgm:prSet>
      <dgm:spPr/>
      <dgm:t>
        <a:bodyPr/>
        <a:lstStyle/>
        <a:p>
          <a:endParaRPr lang="en-US"/>
        </a:p>
      </dgm:t>
    </dgm:pt>
    <dgm:pt modelId="{5247E695-D026-4107-A032-DFA4059FC9B0}" type="pres">
      <dgm:prSet presAssocID="{3B7EEF3A-D735-4707-BE55-E41371707221}" presName="FourNodes_2" presStyleLbl="node1" presStyleIdx="1" presStyleCnt="4">
        <dgm:presLayoutVars>
          <dgm:bulletEnabled val="1"/>
        </dgm:presLayoutVars>
      </dgm:prSet>
      <dgm:spPr/>
      <dgm:t>
        <a:bodyPr/>
        <a:lstStyle/>
        <a:p>
          <a:endParaRPr lang="en-US"/>
        </a:p>
      </dgm:t>
    </dgm:pt>
    <dgm:pt modelId="{96623DD5-5FAE-4C5E-A4B7-663EDDD106F7}" type="pres">
      <dgm:prSet presAssocID="{3B7EEF3A-D735-4707-BE55-E41371707221}" presName="FourNodes_3" presStyleLbl="node1" presStyleIdx="2" presStyleCnt="4">
        <dgm:presLayoutVars>
          <dgm:bulletEnabled val="1"/>
        </dgm:presLayoutVars>
      </dgm:prSet>
      <dgm:spPr/>
      <dgm:t>
        <a:bodyPr/>
        <a:lstStyle/>
        <a:p>
          <a:endParaRPr lang="en-US"/>
        </a:p>
      </dgm:t>
    </dgm:pt>
    <dgm:pt modelId="{828BF28C-32A3-489F-B38B-9BF1797AE629}" type="pres">
      <dgm:prSet presAssocID="{3B7EEF3A-D735-4707-BE55-E41371707221}" presName="FourNodes_4" presStyleLbl="node1" presStyleIdx="3" presStyleCnt="4">
        <dgm:presLayoutVars>
          <dgm:bulletEnabled val="1"/>
        </dgm:presLayoutVars>
      </dgm:prSet>
      <dgm:spPr/>
      <dgm:t>
        <a:bodyPr/>
        <a:lstStyle/>
        <a:p>
          <a:endParaRPr lang="en-US"/>
        </a:p>
      </dgm:t>
    </dgm:pt>
    <dgm:pt modelId="{6B0378B7-2876-4AD1-A161-380C4AF74DD2}" type="pres">
      <dgm:prSet presAssocID="{3B7EEF3A-D735-4707-BE55-E41371707221}" presName="FourConn_1-2" presStyleLbl="fgAccFollowNode1" presStyleIdx="0" presStyleCnt="3">
        <dgm:presLayoutVars>
          <dgm:bulletEnabled val="1"/>
        </dgm:presLayoutVars>
      </dgm:prSet>
      <dgm:spPr/>
      <dgm:t>
        <a:bodyPr/>
        <a:lstStyle/>
        <a:p>
          <a:endParaRPr lang="en-US"/>
        </a:p>
      </dgm:t>
    </dgm:pt>
    <dgm:pt modelId="{B5D2B84B-4DD3-46F2-924A-36802E6E4A7E}" type="pres">
      <dgm:prSet presAssocID="{3B7EEF3A-D735-4707-BE55-E41371707221}" presName="FourConn_2-3" presStyleLbl="fgAccFollowNode1" presStyleIdx="1" presStyleCnt="3">
        <dgm:presLayoutVars>
          <dgm:bulletEnabled val="1"/>
        </dgm:presLayoutVars>
      </dgm:prSet>
      <dgm:spPr/>
      <dgm:t>
        <a:bodyPr/>
        <a:lstStyle/>
        <a:p>
          <a:endParaRPr lang="en-US"/>
        </a:p>
      </dgm:t>
    </dgm:pt>
    <dgm:pt modelId="{A633296D-5FD7-4A56-8818-5CD4DFC92ED5}" type="pres">
      <dgm:prSet presAssocID="{3B7EEF3A-D735-4707-BE55-E41371707221}" presName="FourConn_3-4" presStyleLbl="fgAccFollowNode1" presStyleIdx="2" presStyleCnt="3">
        <dgm:presLayoutVars>
          <dgm:bulletEnabled val="1"/>
        </dgm:presLayoutVars>
      </dgm:prSet>
      <dgm:spPr/>
      <dgm:t>
        <a:bodyPr/>
        <a:lstStyle/>
        <a:p>
          <a:endParaRPr lang="en-US"/>
        </a:p>
      </dgm:t>
    </dgm:pt>
    <dgm:pt modelId="{A860903E-3505-4A26-B1B7-8DA9D68F87DD}" type="pres">
      <dgm:prSet presAssocID="{3B7EEF3A-D735-4707-BE55-E41371707221}" presName="FourNodes_1_text" presStyleLbl="node1" presStyleIdx="3" presStyleCnt="4">
        <dgm:presLayoutVars>
          <dgm:bulletEnabled val="1"/>
        </dgm:presLayoutVars>
      </dgm:prSet>
      <dgm:spPr/>
      <dgm:t>
        <a:bodyPr/>
        <a:lstStyle/>
        <a:p>
          <a:endParaRPr lang="en-US"/>
        </a:p>
      </dgm:t>
    </dgm:pt>
    <dgm:pt modelId="{37DD1725-28B9-48D3-9998-80DE92C5AA7B}" type="pres">
      <dgm:prSet presAssocID="{3B7EEF3A-D735-4707-BE55-E41371707221}" presName="FourNodes_2_text" presStyleLbl="node1" presStyleIdx="3" presStyleCnt="4">
        <dgm:presLayoutVars>
          <dgm:bulletEnabled val="1"/>
        </dgm:presLayoutVars>
      </dgm:prSet>
      <dgm:spPr/>
      <dgm:t>
        <a:bodyPr/>
        <a:lstStyle/>
        <a:p>
          <a:endParaRPr lang="en-US"/>
        </a:p>
      </dgm:t>
    </dgm:pt>
    <dgm:pt modelId="{37F32D75-A58F-439B-A7A4-1703F5C76ECB}" type="pres">
      <dgm:prSet presAssocID="{3B7EEF3A-D735-4707-BE55-E41371707221}" presName="FourNodes_3_text" presStyleLbl="node1" presStyleIdx="3" presStyleCnt="4">
        <dgm:presLayoutVars>
          <dgm:bulletEnabled val="1"/>
        </dgm:presLayoutVars>
      </dgm:prSet>
      <dgm:spPr/>
      <dgm:t>
        <a:bodyPr/>
        <a:lstStyle/>
        <a:p>
          <a:endParaRPr lang="en-US"/>
        </a:p>
      </dgm:t>
    </dgm:pt>
    <dgm:pt modelId="{8926DF59-CE1A-4B40-9E0E-C5D2F4C2875A}" type="pres">
      <dgm:prSet presAssocID="{3B7EEF3A-D735-4707-BE55-E41371707221}" presName="FourNodes_4_text" presStyleLbl="node1" presStyleIdx="3" presStyleCnt="4">
        <dgm:presLayoutVars>
          <dgm:bulletEnabled val="1"/>
        </dgm:presLayoutVars>
      </dgm:prSet>
      <dgm:spPr/>
      <dgm:t>
        <a:bodyPr/>
        <a:lstStyle/>
        <a:p>
          <a:endParaRPr lang="en-US"/>
        </a:p>
      </dgm:t>
    </dgm:pt>
  </dgm:ptLst>
  <dgm:cxnLst>
    <dgm:cxn modelId="{4841754C-A8B2-4A6A-8B04-4B4B0F7DA4A0}" type="presOf" srcId="{A4E1E44F-BF89-4634-ACFE-5F85F9D876A7}" destId="{828BF28C-32A3-489F-B38B-9BF1797AE629}" srcOrd="0" destOrd="0" presId="urn:microsoft.com/office/officeart/2005/8/layout/vProcess5"/>
    <dgm:cxn modelId="{1A80BEB8-E2AE-48A4-9C81-F54519D8FB16}" type="presOf" srcId="{A4E1E44F-BF89-4634-ACFE-5F85F9D876A7}" destId="{8926DF59-CE1A-4B40-9E0E-C5D2F4C2875A}" srcOrd="1" destOrd="0" presId="urn:microsoft.com/office/officeart/2005/8/layout/vProcess5"/>
    <dgm:cxn modelId="{C3A5AFF5-F9DA-4F49-9383-23BD42BEF0F5}" type="presOf" srcId="{35479447-A068-4EE9-9D6C-5D2E43AFFEE1}" destId="{6DC58B7E-6C92-4E3A-9B0A-1F08857DDA43}" srcOrd="0" destOrd="0" presId="urn:microsoft.com/office/officeart/2005/8/layout/vProcess5"/>
    <dgm:cxn modelId="{E60D580C-2B77-4C98-8557-58C0F8B80C0C}" type="presOf" srcId="{35479447-A068-4EE9-9D6C-5D2E43AFFEE1}" destId="{A860903E-3505-4A26-B1B7-8DA9D68F87DD}" srcOrd="1" destOrd="0" presId="urn:microsoft.com/office/officeart/2005/8/layout/vProcess5"/>
    <dgm:cxn modelId="{9F525CEB-72FC-4F32-8A49-9228FEFEA7B3}" srcId="{3B7EEF3A-D735-4707-BE55-E41371707221}" destId="{4EDBA813-ACE6-476B-BB17-B4DBD909CF1D}" srcOrd="1" destOrd="0" parTransId="{3A85EA7A-0DA4-4115-8631-7901754C771C}" sibTransId="{7120C2F2-FBD9-4554-AE9E-E0809146A744}"/>
    <dgm:cxn modelId="{66E6C18A-9873-4761-9C03-F115420A72EC}" type="presOf" srcId="{08BFABFC-1148-4522-B55F-634571939E7B}" destId="{6B0378B7-2876-4AD1-A161-380C4AF74DD2}" srcOrd="0" destOrd="0" presId="urn:microsoft.com/office/officeart/2005/8/layout/vProcess5"/>
    <dgm:cxn modelId="{E54221F2-11AC-45E8-90EA-D658EA55E74A}" type="presOf" srcId="{7120C2F2-FBD9-4554-AE9E-E0809146A744}" destId="{B5D2B84B-4DD3-46F2-924A-36802E6E4A7E}" srcOrd="0" destOrd="0" presId="urn:microsoft.com/office/officeart/2005/8/layout/vProcess5"/>
    <dgm:cxn modelId="{96268199-518F-4AA8-9EF0-2DB2E38B2013}" srcId="{3B7EEF3A-D735-4707-BE55-E41371707221}" destId="{35479447-A068-4EE9-9D6C-5D2E43AFFEE1}" srcOrd="0" destOrd="0" parTransId="{0FC0F761-0F2F-4695-9332-E8679DF18A1B}" sibTransId="{08BFABFC-1148-4522-B55F-634571939E7B}"/>
    <dgm:cxn modelId="{17EF2756-BD93-4299-B109-FE0AB4DCE713}" srcId="{3B7EEF3A-D735-4707-BE55-E41371707221}" destId="{8E43CFF9-5F91-478B-876F-62599569C48A}" srcOrd="2" destOrd="0" parTransId="{BE3FC594-68D3-4CCD-9DF9-5F6E78EF6CC1}" sibTransId="{77F5E02F-F604-4573-911B-622267452F46}"/>
    <dgm:cxn modelId="{E6777C5F-ED44-44E7-B18A-B89800BBB160}" type="presOf" srcId="{3B7EEF3A-D735-4707-BE55-E41371707221}" destId="{25EC2A1C-90D7-4734-9F73-B67820AECDF7}" srcOrd="0" destOrd="0" presId="urn:microsoft.com/office/officeart/2005/8/layout/vProcess5"/>
    <dgm:cxn modelId="{39979026-B8A3-4BD5-81A0-1FA3A61D9832}" type="presOf" srcId="{8E43CFF9-5F91-478B-876F-62599569C48A}" destId="{37F32D75-A58F-439B-A7A4-1703F5C76ECB}" srcOrd="1" destOrd="0" presId="urn:microsoft.com/office/officeart/2005/8/layout/vProcess5"/>
    <dgm:cxn modelId="{DB5B1E29-CF3A-4D9D-820E-E0DB9DA68209}" srcId="{3B7EEF3A-D735-4707-BE55-E41371707221}" destId="{A4E1E44F-BF89-4634-ACFE-5F85F9D876A7}" srcOrd="3" destOrd="0" parTransId="{0DBC4F35-0E50-45B8-B04B-9D3C2D8FCF14}" sibTransId="{C4814559-3922-4AF6-BB1B-8FAF390583E4}"/>
    <dgm:cxn modelId="{BF6B7FD9-D21A-4E61-8311-358AFF933CAF}" type="presOf" srcId="{4EDBA813-ACE6-476B-BB17-B4DBD909CF1D}" destId="{5247E695-D026-4107-A032-DFA4059FC9B0}" srcOrd="0" destOrd="0" presId="urn:microsoft.com/office/officeart/2005/8/layout/vProcess5"/>
    <dgm:cxn modelId="{6E0EF082-1345-4ED4-A944-BC2AF90CAD66}" type="presOf" srcId="{8E43CFF9-5F91-478B-876F-62599569C48A}" destId="{96623DD5-5FAE-4C5E-A4B7-663EDDD106F7}" srcOrd="0" destOrd="0" presId="urn:microsoft.com/office/officeart/2005/8/layout/vProcess5"/>
    <dgm:cxn modelId="{7A42310C-30D7-4610-BA01-14F7FFFC773B}" type="presOf" srcId="{4EDBA813-ACE6-476B-BB17-B4DBD909CF1D}" destId="{37DD1725-28B9-48D3-9998-80DE92C5AA7B}" srcOrd="1" destOrd="0" presId="urn:microsoft.com/office/officeart/2005/8/layout/vProcess5"/>
    <dgm:cxn modelId="{68264C58-78D9-4824-B83A-EB08EFF0CCD1}" type="presOf" srcId="{77F5E02F-F604-4573-911B-622267452F46}" destId="{A633296D-5FD7-4A56-8818-5CD4DFC92ED5}" srcOrd="0" destOrd="0" presId="urn:microsoft.com/office/officeart/2005/8/layout/vProcess5"/>
    <dgm:cxn modelId="{508AECD5-332E-43CE-9AE0-DB84EF10A120}" type="presParOf" srcId="{25EC2A1C-90D7-4734-9F73-B67820AECDF7}" destId="{DA882ECB-4A87-4043-AF6F-96F73F42120B}" srcOrd="0" destOrd="0" presId="urn:microsoft.com/office/officeart/2005/8/layout/vProcess5"/>
    <dgm:cxn modelId="{88E192F8-AC5C-4B66-AEBA-F14D24D81728}" type="presParOf" srcId="{25EC2A1C-90D7-4734-9F73-B67820AECDF7}" destId="{6DC58B7E-6C92-4E3A-9B0A-1F08857DDA43}" srcOrd="1" destOrd="0" presId="urn:microsoft.com/office/officeart/2005/8/layout/vProcess5"/>
    <dgm:cxn modelId="{1FF37878-6AB6-4B9A-843C-1F2B69DA4406}" type="presParOf" srcId="{25EC2A1C-90D7-4734-9F73-B67820AECDF7}" destId="{5247E695-D026-4107-A032-DFA4059FC9B0}" srcOrd="2" destOrd="0" presId="urn:microsoft.com/office/officeart/2005/8/layout/vProcess5"/>
    <dgm:cxn modelId="{E3D6B84A-C9FB-4981-A88B-10E06FF7044F}" type="presParOf" srcId="{25EC2A1C-90D7-4734-9F73-B67820AECDF7}" destId="{96623DD5-5FAE-4C5E-A4B7-663EDDD106F7}" srcOrd="3" destOrd="0" presId="urn:microsoft.com/office/officeart/2005/8/layout/vProcess5"/>
    <dgm:cxn modelId="{1EFE1325-27BF-4367-B0ED-0015367A3114}" type="presParOf" srcId="{25EC2A1C-90D7-4734-9F73-B67820AECDF7}" destId="{828BF28C-32A3-489F-B38B-9BF1797AE629}" srcOrd="4" destOrd="0" presId="urn:microsoft.com/office/officeart/2005/8/layout/vProcess5"/>
    <dgm:cxn modelId="{2229FE80-EC08-4800-9F21-C88841C2903B}" type="presParOf" srcId="{25EC2A1C-90D7-4734-9F73-B67820AECDF7}" destId="{6B0378B7-2876-4AD1-A161-380C4AF74DD2}" srcOrd="5" destOrd="0" presId="urn:microsoft.com/office/officeart/2005/8/layout/vProcess5"/>
    <dgm:cxn modelId="{1735806C-281A-47B6-B2F7-F0A93F5B0164}" type="presParOf" srcId="{25EC2A1C-90D7-4734-9F73-B67820AECDF7}" destId="{B5D2B84B-4DD3-46F2-924A-36802E6E4A7E}" srcOrd="6" destOrd="0" presId="urn:microsoft.com/office/officeart/2005/8/layout/vProcess5"/>
    <dgm:cxn modelId="{B7498C8E-2E3C-48D8-9A87-9C61D536011E}" type="presParOf" srcId="{25EC2A1C-90D7-4734-9F73-B67820AECDF7}" destId="{A633296D-5FD7-4A56-8818-5CD4DFC92ED5}" srcOrd="7" destOrd="0" presId="urn:microsoft.com/office/officeart/2005/8/layout/vProcess5"/>
    <dgm:cxn modelId="{D4DE717C-DC8A-49EF-AED5-9C3F17824D0D}" type="presParOf" srcId="{25EC2A1C-90D7-4734-9F73-B67820AECDF7}" destId="{A860903E-3505-4A26-B1B7-8DA9D68F87DD}" srcOrd="8" destOrd="0" presId="urn:microsoft.com/office/officeart/2005/8/layout/vProcess5"/>
    <dgm:cxn modelId="{1F12322F-C4C6-4162-899E-503918B4D06C}" type="presParOf" srcId="{25EC2A1C-90D7-4734-9F73-B67820AECDF7}" destId="{37DD1725-28B9-48D3-9998-80DE92C5AA7B}" srcOrd="9" destOrd="0" presId="urn:microsoft.com/office/officeart/2005/8/layout/vProcess5"/>
    <dgm:cxn modelId="{379C3FC4-B618-4354-8CF0-6B1D67D54D52}" type="presParOf" srcId="{25EC2A1C-90D7-4734-9F73-B67820AECDF7}" destId="{37F32D75-A58F-439B-A7A4-1703F5C76ECB}" srcOrd="10" destOrd="0" presId="urn:microsoft.com/office/officeart/2005/8/layout/vProcess5"/>
    <dgm:cxn modelId="{B3ACEC18-E9F1-4D9C-AAF8-BDC1CE7BC1A5}" type="presParOf" srcId="{25EC2A1C-90D7-4734-9F73-B67820AECDF7}" destId="{8926DF59-CE1A-4B40-9E0E-C5D2F4C2875A}" srcOrd="11"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A9B9F4-2F71-43D6-9D85-93AFDB61E938}">
      <dsp:nvSpPr>
        <dsp:cNvPr id="0" name=""/>
        <dsp:cNvSpPr/>
      </dsp:nvSpPr>
      <dsp:spPr>
        <a:xfrm>
          <a:off x="2284614" y="183867"/>
          <a:ext cx="3649056" cy="1267269"/>
        </a:xfrm>
        <a:prstGeom prst="ellipse">
          <a:avLst/>
        </a:prstGeom>
        <a:solidFill>
          <a:schemeClr val="accent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F9CCACF-5096-4B82-B26E-509D60E8E706}">
      <dsp:nvSpPr>
        <dsp:cNvPr id="0" name=""/>
        <dsp:cNvSpPr/>
      </dsp:nvSpPr>
      <dsp:spPr>
        <a:xfrm>
          <a:off x="3761209" y="3286979"/>
          <a:ext cx="707181" cy="452596"/>
        </a:xfrm>
        <a:prstGeom prst="downArrow">
          <a:avLst/>
        </a:prstGeom>
        <a:solidFill>
          <a:schemeClr val="accent1">
            <a:tint val="6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39A752A-A5F6-4A2A-972B-319E354DCFED}">
      <dsp:nvSpPr>
        <dsp:cNvPr id="0" name=""/>
        <dsp:cNvSpPr/>
      </dsp:nvSpPr>
      <dsp:spPr>
        <a:xfrm>
          <a:off x="2417564" y="3649056"/>
          <a:ext cx="3394471" cy="8486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kern="1200" dirty="0" smtClean="0"/>
            <a:t>VistA is thereby one of the most widely used EHRs in the world</a:t>
          </a:r>
          <a:endParaRPr lang="en-US" sz="1800" b="1" kern="1200" dirty="0"/>
        </a:p>
      </dsp:txBody>
      <dsp:txXfrm>
        <a:off x="2417564" y="3649056"/>
        <a:ext cx="3394471" cy="848617"/>
      </dsp:txXfrm>
    </dsp:sp>
    <dsp:sp modelId="{C015782F-21F4-4B15-918D-7739DF64BBD6}">
      <dsp:nvSpPr>
        <dsp:cNvPr id="0" name=""/>
        <dsp:cNvSpPr/>
      </dsp:nvSpPr>
      <dsp:spPr>
        <a:xfrm>
          <a:off x="3611286" y="1549010"/>
          <a:ext cx="1272926" cy="1272926"/>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dirty="0" smtClean="0"/>
            <a:t>135 nursing homes</a:t>
          </a:r>
          <a:endParaRPr lang="en-US" sz="1900" kern="1200" dirty="0"/>
        </a:p>
      </dsp:txBody>
      <dsp:txXfrm>
        <a:off x="3611286" y="1549010"/>
        <a:ext cx="1272926" cy="1272926"/>
      </dsp:txXfrm>
    </dsp:sp>
    <dsp:sp modelId="{B6482E7C-C3F7-437A-910F-934E78892F38}">
      <dsp:nvSpPr>
        <dsp:cNvPr id="0" name=""/>
        <dsp:cNvSpPr/>
      </dsp:nvSpPr>
      <dsp:spPr>
        <a:xfrm>
          <a:off x="2666997" y="533403"/>
          <a:ext cx="1272926" cy="1272926"/>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dirty="0" smtClean="0"/>
            <a:t>over 800 clinics </a:t>
          </a:r>
          <a:endParaRPr lang="en-US" sz="1900" kern="1200" dirty="0"/>
        </a:p>
      </dsp:txBody>
      <dsp:txXfrm>
        <a:off x="2666997" y="533403"/>
        <a:ext cx="1272926" cy="1272926"/>
      </dsp:txXfrm>
    </dsp:sp>
    <dsp:sp modelId="{46DD486B-3F17-4F27-BB43-6A35923795D7}">
      <dsp:nvSpPr>
        <dsp:cNvPr id="0" name=""/>
        <dsp:cNvSpPr/>
      </dsp:nvSpPr>
      <dsp:spPr>
        <a:xfrm>
          <a:off x="4001650" y="286267"/>
          <a:ext cx="1272926" cy="1272926"/>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dirty="0" smtClean="0"/>
            <a:t>163 hospitals</a:t>
          </a:r>
          <a:endParaRPr lang="en-US" sz="1900" kern="1200" dirty="0"/>
        </a:p>
      </dsp:txBody>
      <dsp:txXfrm>
        <a:off x="4001650" y="286267"/>
        <a:ext cx="1272926" cy="1272926"/>
      </dsp:txXfrm>
    </dsp:sp>
    <dsp:sp modelId="{F3821562-C8E8-46C4-A519-30F45316B974}">
      <dsp:nvSpPr>
        <dsp:cNvPr id="0" name=""/>
        <dsp:cNvSpPr/>
      </dsp:nvSpPr>
      <dsp:spPr>
        <a:xfrm>
          <a:off x="2133582" y="30156"/>
          <a:ext cx="3960216" cy="3168173"/>
        </a:xfrm>
        <a:prstGeom prst="funnel">
          <a:avLst/>
        </a:prstGeom>
        <a:solidFill>
          <a:schemeClr val="lt1">
            <a:alpha val="4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36D88EB-20A6-4E4E-9179-DFEE69FB778F}">
      <dsp:nvSpPr>
        <dsp:cNvPr id="0" name=""/>
        <dsp:cNvSpPr/>
      </dsp:nvSpPr>
      <dsp:spPr>
        <a:xfrm>
          <a:off x="0" y="0"/>
          <a:ext cx="6800850" cy="121920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en-US" sz="2500" kern="1200" dirty="0" smtClean="0"/>
            <a:t>HIS will capture patient registration information and will send it to Integration Engine (IE) i.e Mirth. </a:t>
          </a:r>
          <a:endParaRPr lang="en-US" sz="2500" kern="1200" dirty="0"/>
        </a:p>
      </dsp:txBody>
      <dsp:txXfrm>
        <a:off x="0" y="0"/>
        <a:ext cx="5556656" cy="1219200"/>
      </dsp:txXfrm>
    </dsp:sp>
    <dsp:sp modelId="{6791DD2A-F847-482A-8E0C-5CB9BEB07B88}">
      <dsp:nvSpPr>
        <dsp:cNvPr id="0" name=""/>
        <dsp:cNvSpPr/>
      </dsp:nvSpPr>
      <dsp:spPr>
        <a:xfrm>
          <a:off x="600074" y="1422399"/>
          <a:ext cx="6800850" cy="121920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en-US" sz="2500" kern="1200" dirty="0" smtClean="0"/>
            <a:t>Integration engine will receive patient registration message and send acknowledgement message to HIS.</a:t>
          </a:r>
          <a:endParaRPr lang="en-US" sz="2500" kern="1200" dirty="0"/>
        </a:p>
      </dsp:txBody>
      <dsp:txXfrm>
        <a:off x="600074" y="1422399"/>
        <a:ext cx="5408295" cy="1219200"/>
      </dsp:txXfrm>
    </dsp:sp>
    <dsp:sp modelId="{4F804B08-11FC-4819-94AC-1EFDFA88B727}">
      <dsp:nvSpPr>
        <dsp:cNvPr id="0" name=""/>
        <dsp:cNvSpPr/>
      </dsp:nvSpPr>
      <dsp:spPr>
        <a:xfrm>
          <a:off x="1200149" y="2844799"/>
          <a:ext cx="6800850" cy="121920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en-US" sz="2500" kern="1200" dirty="0" smtClean="0"/>
            <a:t>IE will also send patient registration message to VistA and receive acknowledgement message from VistA.</a:t>
          </a:r>
          <a:endParaRPr lang="en-US" sz="2500" kern="1200" dirty="0"/>
        </a:p>
      </dsp:txBody>
      <dsp:txXfrm>
        <a:off x="1200149" y="2844799"/>
        <a:ext cx="5408295" cy="1219200"/>
      </dsp:txXfrm>
    </dsp:sp>
    <dsp:sp modelId="{6B312263-4DCA-46BB-BB3D-C8C8F90D65AE}">
      <dsp:nvSpPr>
        <dsp:cNvPr id="0" name=""/>
        <dsp:cNvSpPr/>
      </dsp:nvSpPr>
      <dsp:spPr>
        <a:xfrm>
          <a:off x="6008370" y="924560"/>
          <a:ext cx="792480" cy="792480"/>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6008370" y="924560"/>
        <a:ext cx="792480" cy="792480"/>
      </dsp:txXfrm>
    </dsp:sp>
    <dsp:sp modelId="{CCA87B7A-5684-4039-81FC-5933F0B654E3}">
      <dsp:nvSpPr>
        <dsp:cNvPr id="0" name=""/>
        <dsp:cNvSpPr/>
      </dsp:nvSpPr>
      <dsp:spPr>
        <a:xfrm>
          <a:off x="6608445" y="2338832"/>
          <a:ext cx="792480" cy="792480"/>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6608445" y="2338832"/>
        <a:ext cx="792480" cy="79248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3A77871-E53F-4F74-B287-A2BC223CFE09}">
      <dsp:nvSpPr>
        <dsp:cNvPr id="0" name=""/>
        <dsp:cNvSpPr/>
      </dsp:nvSpPr>
      <dsp:spPr>
        <a:xfrm>
          <a:off x="0" y="0"/>
          <a:ext cx="6644640" cy="105613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t>HIS will capture patient admission information and will send it to IE</a:t>
          </a:r>
          <a:endParaRPr lang="en-US" sz="2400" kern="1200" dirty="0"/>
        </a:p>
      </dsp:txBody>
      <dsp:txXfrm>
        <a:off x="0" y="0"/>
        <a:ext cx="5477614" cy="1056132"/>
      </dsp:txXfrm>
    </dsp:sp>
    <dsp:sp modelId="{87B06E58-5C3A-49E0-B08E-5E5D6C04024C}">
      <dsp:nvSpPr>
        <dsp:cNvPr id="0" name=""/>
        <dsp:cNvSpPr/>
      </dsp:nvSpPr>
      <dsp:spPr>
        <a:xfrm>
          <a:off x="556488" y="1248156"/>
          <a:ext cx="6644640" cy="105613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t>IE will receive patient admission message and send acknowledgement message to HIS</a:t>
          </a:r>
          <a:endParaRPr lang="en-US" sz="2400" kern="1200" dirty="0"/>
        </a:p>
      </dsp:txBody>
      <dsp:txXfrm>
        <a:off x="556488" y="1248156"/>
        <a:ext cx="5401665" cy="1056132"/>
      </dsp:txXfrm>
    </dsp:sp>
    <dsp:sp modelId="{50BA76E6-40AE-43C4-91BB-1B57501B1EFF}">
      <dsp:nvSpPr>
        <dsp:cNvPr id="0" name=""/>
        <dsp:cNvSpPr/>
      </dsp:nvSpPr>
      <dsp:spPr>
        <a:xfrm>
          <a:off x="1104671" y="2496312"/>
          <a:ext cx="6644640" cy="105613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t>IE will also send patient admission message to VistA and will receive acknowledgment message from VistA. </a:t>
          </a:r>
          <a:endParaRPr lang="en-US" sz="2400" kern="1200" dirty="0"/>
        </a:p>
      </dsp:txBody>
      <dsp:txXfrm>
        <a:off x="1104671" y="2496312"/>
        <a:ext cx="5409971" cy="1056131"/>
      </dsp:txXfrm>
    </dsp:sp>
    <dsp:sp modelId="{499166C6-D3F8-48DA-8485-88D47B7A1012}">
      <dsp:nvSpPr>
        <dsp:cNvPr id="0" name=""/>
        <dsp:cNvSpPr/>
      </dsp:nvSpPr>
      <dsp:spPr>
        <a:xfrm>
          <a:off x="1661159" y="3744468"/>
          <a:ext cx="6644640" cy="105613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smtClean="0"/>
            <a:t>VistA will receive patient admission message from IE and send an acknowledgement message to IE. It will also update the patient information in VistA PIMS</a:t>
          </a:r>
          <a:endParaRPr lang="en-US" sz="2000" kern="1200" dirty="0"/>
        </a:p>
      </dsp:txBody>
      <dsp:txXfrm>
        <a:off x="1661159" y="3744468"/>
        <a:ext cx="5401665" cy="1056132"/>
      </dsp:txXfrm>
    </dsp:sp>
    <dsp:sp modelId="{869C4D7A-FDF6-4F48-B908-CF012FAA59BB}">
      <dsp:nvSpPr>
        <dsp:cNvPr id="0" name=""/>
        <dsp:cNvSpPr/>
      </dsp:nvSpPr>
      <dsp:spPr>
        <a:xfrm>
          <a:off x="5958154" y="808901"/>
          <a:ext cx="686485" cy="686485"/>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lvl="0" algn="ctr" defTabSz="1511300">
            <a:lnSpc>
              <a:spcPct val="90000"/>
            </a:lnSpc>
            <a:spcBef>
              <a:spcPct val="0"/>
            </a:spcBef>
            <a:spcAft>
              <a:spcPct val="35000"/>
            </a:spcAft>
          </a:pPr>
          <a:endParaRPr lang="en-US" sz="3400" kern="1200"/>
        </a:p>
      </dsp:txBody>
      <dsp:txXfrm>
        <a:off x="5958154" y="808901"/>
        <a:ext cx="686485" cy="686485"/>
      </dsp:txXfrm>
    </dsp:sp>
    <dsp:sp modelId="{3255437D-21EA-4760-821F-096F559E1FED}">
      <dsp:nvSpPr>
        <dsp:cNvPr id="0" name=""/>
        <dsp:cNvSpPr/>
      </dsp:nvSpPr>
      <dsp:spPr>
        <a:xfrm>
          <a:off x="6514642" y="2057057"/>
          <a:ext cx="686485" cy="686485"/>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lvl="0" algn="ctr" defTabSz="1511300">
            <a:lnSpc>
              <a:spcPct val="90000"/>
            </a:lnSpc>
            <a:spcBef>
              <a:spcPct val="0"/>
            </a:spcBef>
            <a:spcAft>
              <a:spcPct val="35000"/>
            </a:spcAft>
          </a:pPr>
          <a:endParaRPr lang="en-US" sz="3400" kern="1200"/>
        </a:p>
      </dsp:txBody>
      <dsp:txXfrm>
        <a:off x="6514642" y="2057057"/>
        <a:ext cx="686485" cy="686485"/>
      </dsp:txXfrm>
    </dsp:sp>
    <dsp:sp modelId="{B4109A26-0709-410D-B7BE-8CB791CAF88F}">
      <dsp:nvSpPr>
        <dsp:cNvPr id="0" name=""/>
        <dsp:cNvSpPr/>
      </dsp:nvSpPr>
      <dsp:spPr>
        <a:xfrm>
          <a:off x="7062825" y="3305213"/>
          <a:ext cx="686485" cy="686485"/>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lvl="0" algn="ctr" defTabSz="1511300">
            <a:lnSpc>
              <a:spcPct val="90000"/>
            </a:lnSpc>
            <a:spcBef>
              <a:spcPct val="0"/>
            </a:spcBef>
            <a:spcAft>
              <a:spcPct val="35000"/>
            </a:spcAft>
          </a:pPr>
          <a:endParaRPr lang="en-US" sz="3400" kern="1200"/>
        </a:p>
      </dsp:txBody>
      <dsp:txXfrm>
        <a:off x="7062825" y="3305213"/>
        <a:ext cx="686485" cy="686485"/>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565418A-4B3D-4FE0-BE13-CE1684101894}">
      <dsp:nvSpPr>
        <dsp:cNvPr id="0" name=""/>
        <dsp:cNvSpPr/>
      </dsp:nvSpPr>
      <dsp:spPr>
        <a:xfrm>
          <a:off x="0" y="0"/>
          <a:ext cx="6278880" cy="105613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t>HIS will capture patient admission cancellation information and send it to IE</a:t>
          </a:r>
          <a:endParaRPr lang="en-US" sz="2400" kern="1200" dirty="0"/>
        </a:p>
      </dsp:txBody>
      <dsp:txXfrm>
        <a:off x="0" y="0"/>
        <a:ext cx="5111854" cy="1056132"/>
      </dsp:txXfrm>
    </dsp:sp>
    <dsp:sp modelId="{B9B62E42-1C1B-496A-A68A-062EF52BFF9A}">
      <dsp:nvSpPr>
        <dsp:cNvPr id="0" name=""/>
        <dsp:cNvSpPr/>
      </dsp:nvSpPr>
      <dsp:spPr>
        <a:xfrm>
          <a:off x="525856" y="1248156"/>
          <a:ext cx="6278880" cy="105613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t>IE will receive patient admission cancellation message and send acknowledgement message to HIS</a:t>
          </a:r>
          <a:endParaRPr lang="en-US" sz="2400" kern="1200" dirty="0"/>
        </a:p>
      </dsp:txBody>
      <dsp:txXfrm>
        <a:off x="525856" y="1248156"/>
        <a:ext cx="5066538" cy="1056132"/>
      </dsp:txXfrm>
    </dsp:sp>
    <dsp:sp modelId="{252B68F8-0B88-4E02-B3FF-82B5A5932A41}">
      <dsp:nvSpPr>
        <dsp:cNvPr id="0" name=""/>
        <dsp:cNvSpPr/>
      </dsp:nvSpPr>
      <dsp:spPr>
        <a:xfrm>
          <a:off x="1043863" y="2496312"/>
          <a:ext cx="6278880" cy="105613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smtClean="0"/>
            <a:t>IE will then send the admission cancellation message to VistA and receive acknowledgment message from VistA. </a:t>
          </a:r>
          <a:endParaRPr lang="en-US" sz="2000" kern="1200" dirty="0"/>
        </a:p>
      </dsp:txBody>
      <dsp:txXfrm>
        <a:off x="1043863" y="2496312"/>
        <a:ext cx="5074386" cy="1056131"/>
      </dsp:txXfrm>
    </dsp:sp>
    <dsp:sp modelId="{79835E52-6ECF-4ADE-A11C-5F513195F668}">
      <dsp:nvSpPr>
        <dsp:cNvPr id="0" name=""/>
        <dsp:cNvSpPr/>
      </dsp:nvSpPr>
      <dsp:spPr>
        <a:xfrm>
          <a:off x="1569719" y="3744468"/>
          <a:ext cx="6278880" cy="105613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smtClean="0"/>
            <a:t>VistA will receive patient admission cancellation message from IE and send an acknowledgement message to IE and will update  the patient information in VistA PIMS</a:t>
          </a:r>
          <a:endParaRPr lang="en-US" sz="2000" kern="1200" dirty="0"/>
        </a:p>
      </dsp:txBody>
      <dsp:txXfrm>
        <a:off x="1569719" y="3744468"/>
        <a:ext cx="5066538" cy="1056132"/>
      </dsp:txXfrm>
    </dsp:sp>
    <dsp:sp modelId="{4FBFEE3D-B96E-41C8-9DD1-1EAB6C07A45C}">
      <dsp:nvSpPr>
        <dsp:cNvPr id="0" name=""/>
        <dsp:cNvSpPr/>
      </dsp:nvSpPr>
      <dsp:spPr>
        <a:xfrm>
          <a:off x="5592394" y="808901"/>
          <a:ext cx="686485" cy="686485"/>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lvl="0" algn="ctr" defTabSz="1511300">
            <a:lnSpc>
              <a:spcPct val="90000"/>
            </a:lnSpc>
            <a:spcBef>
              <a:spcPct val="0"/>
            </a:spcBef>
            <a:spcAft>
              <a:spcPct val="35000"/>
            </a:spcAft>
          </a:pPr>
          <a:endParaRPr lang="en-US" sz="3400" kern="1200"/>
        </a:p>
      </dsp:txBody>
      <dsp:txXfrm>
        <a:off x="5592394" y="808901"/>
        <a:ext cx="686485" cy="686485"/>
      </dsp:txXfrm>
    </dsp:sp>
    <dsp:sp modelId="{582FB009-8CFC-4CEA-87BE-52FA476E3A0D}">
      <dsp:nvSpPr>
        <dsp:cNvPr id="0" name=""/>
        <dsp:cNvSpPr/>
      </dsp:nvSpPr>
      <dsp:spPr>
        <a:xfrm>
          <a:off x="6118250" y="2057057"/>
          <a:ext cx="686485" cy="686485"/>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lvl="0" algn="ctr" defTabSz="1511300">
            <a:lnSpc>
              <a:spcPct val="90000"/>
            </a:lnSpc>
            <a:spcBef>
              <a:spcPct val="0"/>
            </a:spcBef>
            <a:spcAft>
              <a:spcPct val="35000"/>
            </a:spcAft>
          </a:pPr>
          <a:endParaRPr lang="en-US" sz="3400" kern="1200"/>
        </a:p>
      </dsp:txBody>
      <dsp:txXfrm>
        <a:off x="6118250" y="2057057"/>
        <a:ext cx="686485" cy="686485"/>
      </dsp:txXfrm>
    </dsp:sp>
    <dsp:sp modelId="{3EDBFEEF-9E92-4CD0-B28A-F818EC86C06B}">
      <dsp:nvSpPr>
        <dsp:cNvPr id="0" name=""/>
        <dsp:cNvSpPr/>
      </dsp:nvSpPr>
      <dsp:spPr>
        <a:xfrm>
          <a:off x="6636258" y="3305213"/>
          <a:ext cx="686485" cy="686485"/>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lvl="0" algn="ctr" defTabSz="1511300">
            <a:lnSpc>
              <a:spcPct val="90000"/>
            </a:lnSpc>
            <a:spcBef>
              <a:spcPct val="0"/>
            </a:spcBef>
            <a:spcAft>
              <a:spcPct val="35000"/>
            </a:spcAft>
          </a:pPr>
          <a:endParaRPr lang="en-US" sz="3400" kern="1200"/>
        </a:p>
      </dsp:txBody>
      <dsp:txXfrm>
        <a:off x="6636258" y="3305213"/>
        <a:ext cx="686485" cy="686485"/>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3B063EE-8437-4C68-B5A2-C9D66C223F23}">
      <dsp:nvSpPr>
        <dsp:cNvPr id="0" name=""/>
        <dsp:cNvSpPr/>
      </dsp:nvSpPr>
      <dsp:spPr>
        <a:xfrm>
          <a:off x="0" y="0"/>
          <a:ext cx="6278880" cy="105613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GB" sz="2400" kern="1200" dirty="0" smtClean="0"/>
            <a:t>HIS will capture patient transfer information and send it to IE</a:t>
          </a:r>
          <a:endParaRPr lang="en-US" sz="2400" kern="1200" dirty="0"/>
        </a:p>
      </dsp:txBody>
      <dsp:txXfrm>
        <a:off x="0" y="0"/>
        <a:ext cx="5111854" cy="1056132"/>
      </dsp:txXfrm>
    </dsp:sp>
    <dsp:sp modelId="{D97AF627-D551-4CD5-9216-105577F9AB86}">
      <dsp:nvSpPr>
        <dsp:cNvPr id="0" name=""/>
        <dsp:cNvSpPr/>
      </dsp:nvSpPr>
      <dsp:spPr>
        <a:xfrm>
          <a:off x="525856" y="1248156"/>
          <a:ext cx="6278880" cy="105613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GB" sz="2400" kern="1200" dirty="0" smtClean="0"/>
            <a:t>IE will receive patient transfer message and send acknowledgement message to HIS</a:t>
          </a:r>
          <a:endParaRPr lang="en-US" sz="2400" kern="1200" dirty="0"/>
        </a:p>
      </dsp:txBody>
      <dsp:txXfrm>
        <a:off x="525856" y="1248156"/>
        <a:ext cx="5066538" cy="1056132"/>
      </dsp:txXfrm>
    </dsp:sp>
    <dsp:sp modelId="{30C8C12E-8C60-4D39-A1DC-AABC7719F481}">
      <dsp:nvSpPr>
        <dsp:cNvPr id="0" name=""/>
        <dsp:cNvSpPr/>
      </dsp:nvSpPr>
      <dsp:spPr>
        <a:xfrm>
          <a:off x="1043863" y="2496312"/>
          <a:ext cx="6278880" cy="105613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GB" sz="2400" kern="1200" dirty="0" smtClean="0"/>
            <a:t>IE will also send the patient transfer message to VistA and receive acknowledgment message from VistA</a:t>
          </a:r>
          <a:endParaRPr lang="en-US" sz="2400" kern="1200" dirty="0"/>
        </a:p>
      </dsp:txBody>
      <dsp:txXfrm>
        <a:off x="1043863" y="2496312"/>
        <a:ext cx="5074386" cy="1056131"/>
      </dsp:txXfrm>
    </dsp:sp>
    <dsp:sp modelId="{2C1DDFBA-A292-49DC-9595-904B6332D909}">
      <dsp:nvSpPr>
        <dsp:cNvPr id="0" name=""/>
        <dsp:cNvSpPr/>
      </dsp:nvSpPr>
      <dsp:spPr>
        <a:xfrm>
          <a:off x="1569719" y="3744468"/>
          <a:ext cx="6278880" cy="105613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GB" sz="2200" kern="1200" dirty="0" smtClean="0"/>
            <a:t>VistA will receive patient transfer message from IE and update the new location for the patient in VistA PIMS.</a:t>
          </a:r>
          <a:endParaRPr lang="en-US" sz="2200" kern="1200" dirty="0"/>
        </a:p>
      </dsp:txBody>
      <dsp:txXfrm>
        <a:off x="1569719" y="3744468"/>
        <a:ext cx="5066538" cy="1056132"/>
      </dsp:txXfrm>
    </dsp:sp>
    <dsp:sp modelId="{E72C0DB0-CE43-46BC-A688-8561B656CFC6}">
      <dsp:nvSpPr>
        <dsp:cNvPr id="0" name=""/>
        <dsp:cNvSpPr/>
      </dsp:nvSpPr>
      <dsp:spPr>
        <a:xfrm>
          <a:off x="5592394" y="808901"/>
          <a:ext cx="686485" cy="686485"/>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lvl="0" algn="ctr" defTabSz="1511300">
            <a:lnSpc>
              <a:spcPct val="90000"/>
            </a:lnSpc>
            <a:spcBef>
              <a:spcPct val="0"/>
            </a:spcBef>
            <a:spcAft>
              <a:spcPct val="35000"/>
            </a:spcAft>
          </a:pPr>
          <a:endParaRPr lang="en-US" sz="3400" kern="1200"/>
        </a:p>
      </dsp:txBody>
      <dsp:txXfrm>
        <a:off x="5592394" y="808901"/>
        <a:ext cx="686485" cy="686485"/>
      </dsp:txXfrm>
    </dsp:sp>
    <dsp:sp modelId="{DDAA2816-E495-4C44-81C3-02E232440204}">
      <dsp:nvSpPr>
        <dsp:cNvPr id="0" name=""/>
        <dsp:cNvSpPr/>
      </dsp:nvSpPr>
      <dsp:spPr>
        <a:xfrm>
          <a:off x="6118250" y="2057057"/>
          <a:ext cx="686485" cy="686485"/>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lvl="0" algn="ctr" defTabSz="1511300">
            <a:lnSpc>
              <a:spcPct val="90000"/>
            </a:lnSpc>
            <a:spcBef>
              <a:spcPct val="0"/>
            </a:spcBef>
            <a:spcAft>
              <a:spcPct val="35000"/>
            </a:spcAft>
          </a:pPr>
          <a:endParaRPr lang="en-US" sz="3400" kern="1200"/>
        </a:p>
      </dsp:txBody>
      <dsp:txXfrm>
        <a:off x="6118250" y="2057057"/>
        <a:ext cx="686485" cy="686485"/>
      </dsp:txXfrm>
    </dsp:sp>
    <dsp:sp modelId="{A1FC6730-DBBC-4340-A0CE-8DC50EA3477F}">
      <dsp:nvSpPr>
        <dsp:cNvPr id="0" name=""/>
        <dsp:cNvSpPr/>
      </dsp:nvSpPr>
      <dsp:spPr>
        <a:xfrm>
          <a:off x="6636258" y="3305213"/>
          <a:ext cx="686485" cy="686485"/>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lvl="0" algn="ctr" defTabSz="1511300">
            <a:lnSpc>
              <a:spcPct val="90000"/>
            </a:lnSpc>
            <a:spcBef>
              <a:spcPct val="0"/>
            </a:spcBef>
            <a:spcAft>
              <a:spcPct val="35000"/>
            </a:spcAft>
          </a:pPr>
          <a:endParaRPr lang="en-US" sz="3400" kern="1200"/>
        </a:p>
      </dsp:txBody>
      <dsp:txXfrm>
        <a:off x="6636258" y="3305213"/>
        <a:ext cx="686485" cy="686485"/>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F26723D-A3F9-47E6-A966-6E3F5AA91038}">
      <dsp:nvSpPr>
        <dsp:cNvPr id="0" name=""/>
        <dsp:cNvSpPr/>
      </dsp:nvSpPr>
      <dsp:spPr>
        <a:xfrm>
          <a:off x="0" y="0"/>
          <a:ext cx="6461760" cy="108966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GB" sz="2400" kern="1200" dirty="0" smtClean="0"/>
            <a:t>HIS will capture patient discharge information and send it to IE</a:t>
          </a:r>
          <a:endParaRPr lang="en-US" sz="2400" kern="1200" dirty="0"/>
        </a:p>
      </dsp:txBody>
      <dsp:txXfrm>
        <a:off x="0" y="0"/>
        <a:ext cx="5257685" cy="1089660"/>
      </dsp:txXfrm>
    </dsp:sp>
    <dsp:sp modelId="{D5B65EAB-0B6A-43BE-9F92-8B30EB7D2B00}">
      <dsp:nvSpPr>
        <dsp:cNvPr id="0" name=""/>
        <dsp:cNvSpPr/>
      </dsp:nvSpPr>
      <dsp:spPr>
        <a:xfrm>
          <a:off x="541172" y="1287780"/>
          <a:ext cx="6461760" cy="108966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GB" sz="2400" kern="1200" dirty="0" smtClean="0"/>
            <a:t>IE will receive patient discharge message and send acknowledgement message to HIS</a:t>
          </a:r>
          <a:endParaRPr lang="en-US" sz="2400" kern="1200" dirty="0"/>
        </a:p>
      </dsp:txBody>
      <dsp:txXfrm>
        <a:off x="541172" y="1287780"/>
        <a:ext cx="5212308" cy="1089660"/>
      </dsp:txXfrm>
    </dsp:sp>
    <dsp:sp modelId="{7652B7D2-BD55-47DF-91D8-FFB29EC7B922}">
      <dsp:nvSpPr>
        <dsp:cNvPr id="0" name=""/>
        <dsp:cNvSpPr/>
      </dsp:nvSpPr>
      <dsp:spPr>
        <a:xfrm>
          <a:off x="1074267" y="2575560"/>
          <a:ext cx="6461760" cy="108966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GB" sz="2400" kern="1200" dirty="0" smtClean="0"/>
            <a:t>IE will then send the patient discharge message to VistA and receive acknowledgment message from VistA.</a:t>
          </a:r>
          <a:endParaRPr lang="en-US" sz="2400" kern="1200" dirty="0"/>
        </a:p>
      </dsp:txBody>
      <dsp:txXfrm>
        <a:off x="1074267" y="2575560"/>
        <a:ext cx="5220385" cy="1089660"/>
      </dsp:txXfrm>
    </dsp:sp>
    <dsp:sp modelId="{C6C643CF-6F0D-408A-BD8F-A1094AF1E863}">
      <dsp:nvSpPr>
        <dsp:cNvPr id="0" name=""/>
        <dsp:cNvSpPr/>
      </dsp:nvSpPr>
      <dsp:spPr>
        <a:xfrm>
          <a:off x="1615440" y="3863340"/>
          <a:ext cx="6461760" cy="108966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kern="1200" dirty="0" smtClean="0"/>
            <a:t>VistA will receive patient discharge message from IE and send acknowledgement message to IE and update the patient information in VistA PIMS</a:t>
          </a:r>
          <a:endParaRPr lang="en-US" sz="2000" kern="1200" dirty="0"/>
        </a:p>
      </dsp:txBody>
      <dsp:txXfrm>
        <a:off x="1615440" y="3863340"/>
        <a:ext cx="5212308" cy="1089660"/>
      </dsp:txXfrm>
    </dsp:sp>
    <dsp:sp modelId="{1BF79C52-2F79-46B6-8D73-D7F77CFFF862}">
      <dsp:nvSpPr>
        <dsp:cNvPr id="0" name=""/>
        <dsp:cNvSpPr/>
      </dsp:nvSpPr>
      <dsp:spPr>
        <a:xfrm>
          <a:off x="5753481" y="834580"/>
          <a:ext cx="708279" cy="708279"/>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lang="en-US" sz="3500" kern="1200"/>
        </a:p>
      </dsp:txBody>
      <dsp:txXfrm>
        <a:off x="5753481" y="834580"/>
        <a:ext cx="708279" cy="708279"/>
      </dsp:txXfrm>
    </dsp:sp>
    <dsp:sp modelId="{31C31A1F-CFB4-4A1E-A356-8819FE7F9666}">
      <dsp:nvSpPr>
        <dsp:cNvPr id="0" name=""/>
        <dsp:cNvSpPr/>
      </dsp:nvSpPr>
      <dsp:spPr>
        <a:xfrm>
          <a:off x="6294653" y="2122360"/>
          <a:ext cx="708279" cy="708279"/>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lang="en-US" sz="3500" kern="1200"/>
        </a:p>
      </dsp:txBody>
      <dsp:txXfrm>
        <a:off x="6294653" y="2122360"/>
        <a:ext cx="708279" cy="708279"/>
      </dsp:txXfrm>
    </dsp:sp>
    <dsp:sp modelId="{E306D8E8-7111-4A70-BC3B-D0CB847427E5}">
      <dsp:nvSpPr>
        <dsp:cNvPr id="0" name=""/>
        <dsp:cNvSpPr/>
      </dsp:nvSpPr>
      <dsp:spPr>
        <a:xfrm>
          <a:off x="6827748" y="3410140"/>
          <a:ext cx="708279" cy="708279"/>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lang="en-US" sz="3500" kern="1200"/>
        </a:p>
      </dsp:txBody>
      <dsp:txXfrm>
        <a:off x="6827748" y="3410140"/>
        <a:ext cx="708279" cy="708279"/>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DC58B7E-6C92-4E3A-9B0A-1F08857DDA43}">
      <dsp:nvSpPr>
        <dsp:cNvPr id="0" name=""/>
        <dsp:cNvSpPr/>
      </dsp:nvSpPr>
      <dsp:spPr>
        <a:xfrm>
          <a:off x="0" y="0"/>
          <a:ext cx="6461760" cy="1072896"/>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GB" sz="2400" kern="1200" dirty="0" smtClean="0"/>
            <a:t>HIS will capture discharge cancellation information and send it to IE</a:t>
          </a:r>
          <a:endParaRPr lang="en-US" sz="2400" kern="1200" dirty="0"/>
        </a:p>
      </dsp:txBody>
      <dsp:txXfrm>
        <a:off x="0" y="0"/>
        <a:ext cx="5276209" cy="1072896"/>
      </dsp:txXfrm>
    </dsp:sp>
    <dsp:sp modelId="{5247E695-D026-4107-A032-DFA4059FC9B0}">
      <dsp:nvSpPr>
        <dsp:cNvPr id="0" name=""/>
        <dsp:cNvSpPr/>
      </dsp:nvSpPr>
      <dsp:spPr>
        <a:xfrm>
          <a:off x="541172" y="1267968"/>
          <a:ext cx="6461760" cy="1072896"/>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GB" sz="2400" kern="1200" dirty="0" smtClean="0"/>
            <a:t>IE will receive discharge cancellation message and send acknowledgement message to HIS</a:t>
          </a:r>
          <a:endParaRPr lang="en-US" sz="2400" kern="1200" dirty="0"/>
        </a:p>
      </dsp:txBody>
      <dsp:txXfrm>
        <a:off x="541172" y="1267968"/>
        <a:ext cx="5223205" cy="1072896"/>
      </dsp:txXfrm>
    </dsp:sp>
    <dsp:sp modelId="{96623DD5-5FAE-4C5E-A4B7-663EDDD106F7}">
      <dsp:nvSpPr>
        <dsp:cNvPr id="0" name=""/>
        <dsp:cNvSpPr/>
      </dsp:nvSpPr>
      <dsp:spPr>
        <a:xfrm>
          <a:off x="1074267" y="2535936"/>
          <a:ext cx="6461760" cy="1072896"/>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kern="1200" dirty="0" smtClean="0"/>
            <a:t>IE will also send the discharge cancellation message to VistA and receive acknowledgment message from VistA</a:t>
          </a:r>
          <a:endParaRPr lang="en-US" sz="2000" kern="1200" dirty="0"/>
        </a:p>
      </dsp:txBody>
      <dsp:txXfrm>
        <a:off x="1074267" y="2535936"/>
        <a:ext cx="5231282" cy="1072896"/>
      </dsp:txXfrm>
    </dsp:sp>
    <dsp:sp modelId="{828BF28C-32A3-489F-B38B-9BF1797AE629}">
      <dsp:nvSpPr>
        <dsp:cNvPr id="0" name=""/>
        <dsp:cNvSpPr/>
      </dsp:nvSpPr>
      <dsp:spPr>
        <a:xfrm>
          <a:off x="1615440" y="3803904"/>
          <a:ext cx="6461760" cy="1072896"/>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kern="1200" dirty="0" smtClean="0"/>
            <a:t>VistA will receive discharge cancellation message from IE and send an acknowledgement message to IE and will update the patient information in VistA PIMS</a:t>
          </a:r>
          <a:endParaRPr lang="en-US" sz="2000" kern="1200" dirty="0"/>
        </a:p>
      </dsp:txBody>
      <dsp:txXfrm>
        <a:off x="1615440" y="3803904"/>
        <a:ext cx="5223205" cy="1072896"/>
      </dsp:txXfrm>
    </dsp:sp>
    <dsp:sp modelId="{6B0378B7-2876-4AD1-A161-380C4AF74DD2}">
      <dsp:nvSpPr>
        <dsp:cNvPr id="0" name=""/>
        <dsp:cNvSpPr/>
      </dsp:nvSpPr>
      <dsp:spPr>
        <a:xfrm>
          <a:off x="5764377" y="821740"/>
          <a:ext cx="697382" cy="697382"/>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lang="en-US" sz="3500" kern="1200"/>
        </a:p>
      </dsp:txBody>
      <dsp:txXfrm>
        <a:off x="5764377" y="821740"/>
        <a:ext cx="697382" cy="697382"/>
      </dsp:txXfrm>
    </dsp:sp>
    <dsp:sp modelId="{B5D2B84B-4DD3-46F2-924A-36802E6E4A7E}">
      <dsp:nvSpPr>
        <dsp:cNvPr id="0" name=""/>
        <dsp:cNvSpPr/>
      </dsp:nvSpPr>
      <dsp:spPr>
        <a:xfrm>
          <a:off x="6305550" y="2089708"/>
          <a:ext cx="697382" cy="697382"/>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lang="en-US" sz="3500" kern="1200"/>
        </a:p>
      </dsp:txBody>
      <dsp:txXfrm>
        <a:off x="6305550" y="2089708"/>
        <a:ext cx="697382" cy="697382"/>
      </dsp:txXfrm>
    </dsp:sp>
    <dsp:sp modelId="{A633296D-5FD7-4A56-8818-5CD4DFC92ED5}">
      <dsp:nvSpPr>
        <dsp:cNvPr id="0" name=""/>
        <dsp:cNvSpPr/>
      </dsp:nvSpPr>
      <dsp:spPr>
        <a:xfrm>
          <a:off x="6838645" y="3357676"/>
          <a:ext cx="697382" cy="697382"/>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lang="en-US" sz="3500" kern="1200"/>
        </a:p>
      </dsp:txBody>
      <dsp:txXfrm>
        <a:off x="6838645" y="3357676"/>
        <a:ext cx="697382" cy="697382"/>
      </dsp:txXfrm>
    </dsp:sp>
  </dsp:spTree>
</dsp:drawing>
</file>

<file path=ppt/diagrams/layout1.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3052974" cy="467281"/>
          </a:xfrm>
          <a:prstGeom prst="rect">
            <a:avLst/>
          </a:prstGeom>
        </p:spPr>
        <p:txBody>
          <a:bodyPr vert="horz" lIns="93637" tIns="46817" rIns="93637" bIns="46817" rtlCol="0"/>
          <a:lstStyle>
            <a:lvl1pPr algn="l">
              <a:defRPr sz="1200"/>
            </a:lvl1pPr>
          </a:lstStyle>
          <a:p>
            <a:endParaRPr lang="en-US"/>
          </a:p>
        </p:txBody>
      </p:sp>
      <p:sp>
        <p:nvSpPr>
          <p:cNvPr id="3" name="Date Placeholder 2"/>
          <p:cNvSpPr>
            <a:spLocks noGrp="1"/>
          </p:cNvSpPr>
          <p:nvPr>
            <p:ph type="dt" sz="quarter" idx="1"/>
          </p:nvPr>
        </p:nvSpPr>
        <p:spPr>
          <a:xfrm>
            <a:off x="3990721" y="3"/>
            <a:ext cx="3052974" cy="467281"/>
          </a:xfrm>
          <a:prstGeom prst="rect">
            <a:avLst/>
          </a:prstGeom>
        </p:spPr>
        <p:txBody>
          <a:bodyPr vert="horz" lIns="93637" tIns="46817" rIns="93637" bIns="46817" rtlCol="0"/>
          <a:lstStyle>
            <a:lvl1pPr algn="r">
              <a:defRPr sz="1200"/>
            </a:lvl1pPr>
          </a:lstStyle>
          <a:p>
            <a:fld id="{E36AF7D8-B0F6-407B-BA93-2C61112345FD}" type="datetimeFigureOut">
              <a:rPr lang="en-US" smtClean="0"/>
              <a:pPr/>
              <a:t>1/4/2011</a:t>
            </a:fld>
            <a:endParaRPr lang="en-US"/>
          </a:p>
        </p:txBody>
      </p:sp>
      <p:sp>
        <p:nvSpPr>
          <p:cNvPr id="4" name="Footer Placeholder 3"/>
          <p:cNvSpPr>
            <a:spLocks noGrp="1"/>
          </p:cNvSpPr>
          <p:nvPr>
            <p:ph type="ftr" sz="quarter" idx="2"/>
          </p:nvPr>
        </p:nvSpPr>
        <p:spPr>
          <a:xfrm>
            <a:off x="0" y="8876711"/>
            <a:ext cx="3052974" cy="467281"/>
          </a:xfrm>
          <a:prstGeom prst="rect">
            <a:avLst/>
          </a:prstGeom>
        </p:spPr>
        <p:txBody>
          <a:bodyPr vert="horz" lIns="93637" tIns="46817" rIns="93637" bIns="46817" rtlCol="0" anchor="b"/>
          <a:lstStyle>
            <a:lvl1pPr algn="l">
              <a:defRPr sz="1200"/>
            </a:lvl1pPr>
          </a:lstStyle>
          <a:p>
            <a:endParaRPr lang="en-US"/>
          </a:p>
        </p:txBody>
      </p:sp>
      <p:sp>
        <p:nvSpPr>
          <p:cNvPr id="5" name="Slide Number Placeholder 4"/>
          <p:cNvSpPr>
            <a:spLocks noGrp="1"/>
          </p:cNvSpPr>
          <p:nvPr>
            <p:ph type="sldNum" sz="quarter" idx="3"/>
          </p:nvPr>
        </p:nvSpPr>
        <p:spPr>
          <a:xfrm>
            <a:off x="3990721" y="8876711"/>
            <a:ext cx="3052974" cy="467281"/>
          </a:xfrm>
          <a:prstGeom prst="rect">
            <a:avLst/>
          </a:prstGeom>
        </p:spPr>
        <p:txBody>
          <a:bodyPr vert="horz" lIns="93637" tIns="46817" rIns="93637" bIns="46817" rtlCol="0" anchor="b"/>
          <a:lstStyle>
            <a:lvl1pPr algn="r">
              <a:defRPr sz="1200"/>
            </a:lvl1pPr>
          </a:lstStyle>
          <a:p>
            <a:fld id="{0FDD42DF-AB69-46C3-9834-CD18D27BA277}"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3052974" cy="467281"/>
          </a:xfrm>
          <a:prstGeom prst="rect">
            <a:avLst/>
          </a:prstGeom>
        </p:spPr>
        <p:txBody>
          <a:bodyPr vert="horz" lIns="93637" tIns="46817" rIns="93637" bIns="46817" rtlCol="0"/>
          <a:lstStyle>
            <a:lvl1pPr algn="l">
              <a:defRPr sz="1200"/>
            </a:lvl1pPr>
          </a:lstStyle>
          <a:p>
            <a:endParaRPr lang="en-US"/>
          </a:p>
        </p:txBody>
      </p:sp>
      <p:sp>
        <p:nvSpPr>
          <p:cNvPr id="3" name="Date Placeholder 2"/>
          <p:cNvSpPr>
            <a:spLocks noGrp="1"/>
          </p:cNvSpPr>
          <p:nvPr>
            <p:ph type="dt" idx="1"/>
          </p:nvPr>
        </p:nvSpPr>
        <p:spPr>
          <a:xfrm>
            <a:off x="3990721" y="3"/>
            <a:ext cx="3052974" cy="467281"/>
          </a:xfrm>
          <a:prstGeom prst="rect">
            <a:avLst/>
          </a:prstGeom>
        </p:spPr>
        <p:txBody>
          <a:bodyPr vert="horz" lIns="93637" tIns="46817" rIns="93637" bIns="46817" rtlCol="0"/>
          <a:lstStyle>
            <a:lvl1pPr algn="r">
              <a:defRPr sz="1200"/>
            </a:lvl1pPr>
          </a:lstStyle>
          <a:p>
            <a:fld id="{AD6A6813-6FD2-4DC7-A282-99152BF66763}" type="datetimeFigureOut">
              <a:rPr lang="en-US" smtClean="0"/>
              <a:pPr/>
              <a:t>1/4/2011</a:t>
            </a:fld>
            <a:endParaRPr lang="en-US"/>
          </a:p>
        </p:txBody>
      </p:sp>
      <p:sp>
        <p:nvSpPr>
          <p:cNvPr id="4" name="Slide Image Placeholder 3"/>
          <p:cNvSpPr>
            <a:spLocks noGrp="1" noRot="1" noChangeAspect="1"/>
          </p:cNvSpPr>
          <p:nvPr>
            <p:ph type="sldImg" idx="2"/>
          </p:nvPr>
        </p:nvSpPr>
        <p:spPr>
          <a:xfrm>
            <a:off x="1187450" y="701675"/>
            <a:ext cx="4670425" cy="3503613"/>
          </a:xfrm>
          <a:prstGeom prst="rect">
            <a:avLst/>
          </a:prstGeom>
          <a:noFill/>
          <a:ln w="12700">
            <a:solidFill>
              <a:prstClr val="black"/>
            </a:solidFill>
          </a:ln>
        </p:spPr>
        <p:txBody>
          <a:bodyPr vert="horz" lIns="93637" tIns="46817" rIns="93637" bIns="46817" rtlCol="0" anchor="ctr"/>
          <a:lstStyle/>
          <a:p>
            <a:endParaRPr lang="en-US"/>
          </a:p>
        </p:txBody>
      </p:sp>
      <p:sp>
        <p:nvSpPr>
          <p:cNvPr id="5" name="Notes Placeholder 4"/>
          <p:cNvSpPr>
            <a:spLocks noGrp="1"/>
          </p:cNvSpPr>
          <p:nvPr>
            <p:ph type="body" sz="quarter" idx="3"/>
          </p:nvPr>
        </p:nvSpPr>
        <p:spPr>
          <a:xfrm>
            <a:off x="704533" y="4439166"/>
            <a:ext cx="5636260" cy="4205526"/>
          </a:xfrm>
          <a:prstGeom prst="rect">
            <a:avLst/>
          </a:prstGeom>
        </p:spPr>
        <p:txBody>
          <a:bodyPr vert="horz" lIns="93637" tIns="46817" rIns="93637" bIns="4681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76711"/>
            <a:ext cx="3052974" cy="467281"/>
          </a:xfrm>
          <a:prstGeom prst="rect">
            <a:avLst/>
          </a:prstGeom>
        </p:spPr>
        <p:txBody>
          <a:bodyPr vert="horz" lIns="93637" tIns="46817" rIns="93637" bIns="46817" rtlCol="0" anchor="b"/>
          <a:lstStyle>
            <a:lvl1pPr algn="l">
              <a:defRPr sz="1200"/>
            </a:lvl1pPr>
          </a:lstStyle>
          <a:p>
            <a:endParaRPr lang="en-US"/>
          </a:p>
        </p:txBody>
      </p:sp>
      <p:sp>
        <p:nvSpPr>
          <p:cNvPr id="7" name="Slide Number Placeholder 6"/>
          <p:cNvSpPr>
            <a:spLocks noGrp="1"/>
          </p:cNvSpPr>
          <p:nvPr>
            <p:ph type="sldNum" sz="quarter" idx="5"/>
          </p:nvPr>
        </p:nvSpPr>
        <p:spPr>
          <a:xfrm>
            <a:off x="3990721" y="8876711"/>
            <a:ext cx="3052974" cy="467281"/>
          </a:xfrm>
          <a:prstGeom prst="rect">
            <a:avLst/>
          </a:prstGeom>
        </p:spPr>
        <p:txBody>
          <a:bodyPr vert="horz" lIns="93637" tIns="46817" rIns="93637" bIns="46817" rtlCol="0" anchor="b"/>
          <a:lstStyle>
            <a:lvl1pPr algn="r">
              <a:defRPr sz="1200"/>
            </a:lvl1pPr>
          </a:lstStyle>
          <a:p>
            <a:fld id="{A2474207-6961-46AC-A61D-149B34F9F2B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B7CA21-59CA-4B19-934B-C66D4742C14E}" type="slidenum">
              <a:rPr lang="en-US" smtClean="0"/>
              <a:pPr/>
              <a:t>3</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B43F11-BA6D-457E-ABCE-8194771CE165}" type="slidenum">
              <a:rPr lang="en-US"/>
              <a:pPr/>
              <a:t>29</a:t>
            </a:fld>
            <a:endParaRPr lang="en-US"/>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7"/>
          <p:cNvSpPr>
            <a:spLocks noGrp="1" noChangeArrowheads="1"/>
          </p:cNvSpPr>
          <p:nvPr>
            <p:ph type="sldNum" sz="quarter" idx="5"/>
          </p:nvPr>
        </p:nvSpPr>
        <p:spPr>
          <a:ln/>
        </p:spPr>
        <p:txBody>
          <a:bodyPr/>
          <a:lstStyle/>
          <a:p>
            <a:fld id="{3EEFAC62-5C33-431B-B8F5-C20E6329753E}" type="slidenum">
              <a:rPr lang="en-US"/>
              <a:pPr/>
              <a:t>4</a:t>
            </a:fld>
            <a:endParaRPr lang="en-US"/>
          </a:p>
        </p:txBody>
      </p:sp>
      <p:sp>
        <p:nvSpPr>
          <p:cNvPr id="11266" name="Rectangle 2"/>
          <p:cNvSpPr>
            <a:spLocks noChangeArrowheads="1"/>
          </p:cNvSpPr>
          <p:nvPr/>
        </p:nvSpPr>
        <p:spPr bwMode="auto">
          <a:xfrm>
            <a:off x="3992351" y="3"/>
            <a:ext cx="3052974" cy="465659"/>
          </a:xfrm>
          <a:prstGeom prst="rect">
            <a:avLst/>
          </a:prstGeom>
          <a:noFill/>
          <a:ln w="9525">
            <a:noFill/>
            <a:miter lim="800000"/>
            <a:headEnd/>
            <a:tailEnd/>
          </a:ln>
          <a:effectLst/>
        </p:spPr>
        <p:txBody>
          <a:bodyPr wrap="none" lIns="93637" tIns="46817" rIns="93637" bIns="46817" anchor="ctr"/>
          <a:lstStyle/>
          <a:p>
            <a:endParaRPr lang="en-US"/>
          </a:p>
        </p:txBody>
      </p:sp>
      <p:sp>
        <p:nvSpPr>
          <p:cNvPr id="11267" name="Rectangle 3"/>
          <p:cNvSpPr>
            <a:spLocks noChangeArrowheads="1"/>
          </p:cNvSpPr>
          <p:nvPr/>
        </p:nvSpPr>
        <p:spPr bwMode="auto">
          <a:xfrm>
            <a:off x="3992351" y="8878334"/>
            <a:ext cx="3052974" cy="465659"/>
          </a:xfrm>
          <a:prstGeom prst="rect">
            <a:avLst/>
          </a:prstGeom>
          <a:noFill/>
          <a:ln w="9525">
            <a:noFill/>
            <a:miter lim="800000"/>
            <a:headEnd/>
            <a:tailEnd/>
          </a:ln>
          <a:effectLst/>
        </p:spPr>
        <p:txBody>
          <a:bodyPr lIns="19508" tIns="0" rIns="19508" bIns="0" anchor="b"/>
          <a:lstStyle/>
          <a:p>
            <a:pPr algn="r" defTabSz="934743"/>
            <a:r>
              <a:rPr lang="en-US" sz="1000" i="1" dirty="0">
                <a:latin typeface="Times New Roman" pitchFamily="18" charset="0"/>
              </a:rPr>
              <a:t>16</a:t>
            </a:r>
          </a:p>
        </p:txBody>
      </p:sp>
      <p:sp>
        <p:nvSpPr>
          <p:cNvPr id="11268" name="Rectangle 4"/>
          <p:cNvSpPr>
            <a:spLocks noChangeArrowheads="1"/>
          </p:cNvSpPr>
          <p:nvPr/>
        </p:nvSpPr>
        <p:spPr bwMode="auto">
          <a:xfrm>
            <a:off x="0" y="8878334"/>
            <a:ext cx="3052974" cy="465659"/>
          </a:xfrm>
          <a:prstGeom prst="rect">
            <a:avLst/>
          </a:prstGeom>
          <a:noFill/>
          <a:ln w="9525">
            <a:noFill/>
            <a:miter lim="800000"/>
            <a:headEnd/>
            <a:tailEnd/>
          </a:ln>
          <a:effectLst/>
        </p:spPr>
        <p:txBody>
          <a:bodyPr wrap="none" lIns="93637" tIns="46817" rIns="93637" bIns="46817" anchor="ctr"/>
          <a:lstStyle/>
          <a:p>
            <a:endParaRPr lang="en-US"/>
          </a:p>
        </p:txBody>
      </p:sp>
      <p:sp>
        <p:nvSpPr>
          <p:cNvPr id="11269" name="Rectangle 5"/>
          <p:cNvSpPr>
            <a:spLocks noChangeArrowheads="1"/>
          </p:cNvSpPr>
          <p:nvPr/>
        </p:nvSpPr>
        <p:spPr bwMode="auto">
          <a:xfrm>
            <a:off x="0" y="3"/>
            <a:ext cx="3052974" cy="465659"/>
          </a:xfrm>
          <a:prstGeom prst="rect">
            <a:avLst/>
          </a:prstGeom>
          <a:noFill/>
          <a:ln w="9525">
            <a:noFill/>
            <a:miter lim="800000"/>
            <a:headEnd/>
            <a:tailEnd/>
          </a:ln>
          <a:effectLst/>
        </p:spPr>
        <p:txBody>
          <a:bodyPr wrap="none" lIns="93637" tIns="46817" rIns="93637" bIns="46817" anchor="ctr"/>
          <a:lstStyle/>
          <a:p>
            <a:endParaRPr lang="en-US"/>
          </a:p>
        </p:txBody>
      </p:sp>
      <p:sp>
        <p:nvSpPr>
          <p:cNvPr id="11270" name="Rectangle 6"/>
          <p:cNvSpPr>
            <a:spLocks noChangeArrowheads="1"/>
          </p:cNvSpPr>
          <p:nvPr/>
        </p:nvSpPr>
        <p:spPr bwMode="auto">
          <a:xfrm>
            <a:off x="3990724" y="-3243"/>
            <a:ext cx="3054605" cy="467281"/>
          </a:xfrm>
          <a:prstGeom prst="rect">
            <a:avLst/>
          </a:prstGeom>
          <a:noFill/>
          <a:ln w="9525">
            <a:noFill/>
            <a:miter lim="800000"/>
            <a:headEnd/>
            <a:tailEnd/>
          </a:ln>
          <a:effectLst/>
        </p:spPr>
        <p:txBody>
          <a:bodyPr wrap="none" lIns="93637" tIns="46817" rIns="93637" bIns="46817" anchor="ctr"/>
          <a:lstStyle/>
          <a:p>
            <a:endParaRPr lang="en-US"/>
          </a:p>
        </p:txBody>
      </p:sp>
      <p:sp>
        <p:nvSpPr>
          <p:cNvPr id="11271" name="Rectangle 7"/>
          <p:cNvSpPr>
            <a:spLocks noChangeArrowheads="1"/>
          </p:cNvSpPr>
          <p:nvPr/>
        </p:nvSpPr>
        <p:spPr bwMode="auto">
          <a:xfrm>
            <a:off x="3990724" y="8876711"/>
            <a:ext cx="3054605" cy="467281"/>
          </a:xfrm>
          <a:prstGeom prst="rect">
            <a:avLst/>
          </a:prstGeom>
          <a:noFill/>
          <a:ln w="9525">
            <a:noFill/>
            <a:miter lim="800000"/>
            <a:headEnd/>
            <a:tailEnd/>
          </a:ln>
          <a:effectLst/>
        </p:spPr>
        <p:txBody>
          <a:bodyPr lIns="19508" tIns="0" rIns="19508" bIns="0" anchor="b"/>
          <a:lstStyle/>
          <a:p>
            <a:pPr algn="r" defTabSz="977010"/>
            <a:r>
              <a:rPr lang="en-US" sz="1000" i="1" dirty="0">
                <a:latin typeface="Times New Roman" pitchFamily="18" charset="0"/>
              </a:rPr>
              <a:t>18</a:t>
            </a:r>
          </a:p>
        </p:txBody>
      </p:sp>
      <p:sp>
        <p:nvSpPr>
          <p:cNvPr id="11272" name="Rectangle 8"/>
          <p:cNvSpPr>
            <a:spLocks noChangeArrowheads="1"/>
          </p:cNvSpPr>
          <p:nvPr/>
        </p:nvSpPr>
        <p:spPr bwMode="auto">
          <a:xfrm>
            <a:off x="-1628" y="8876711"/>
            <a:ext cx="3052975" cy="467281"/>
          </a:xfrm>
          <a:prstGeom prst="rect">
            <a:avLst/>
          </a:prstGeom>
          <a:noFill/>
          <a:ln w="9525">
            <a:noFill/>
            <a:miter lim="800000"/>
            <a:headEnd/>
            <a:tailEnd/>
          </a:ln>
          <a:effectLst/>
        </p:spPr>
        <p:txBody>
          <a:bodyPr wrap="none" lIns="93637" tIns="46817" rIns="93637" bIns="46817" anchor="ctr"/>
          <a:lstStyle/>
          <a:p>
            <a:endParaRPr lang="en-US"/>
          </a:p>
        </p:txBody>
      </p:sp>
      <p:sp>
        <p:nvSpPr>
          <p:cNvPr id="11273" name="Rectangle 9"/>
          <p:cNvSpPr>
            <a:spLocks noChangeArrowheads="1"/>
          </p:cNvSpPr>
          <p:nvPr/>
        </p:nvSpPr>
        <p:spPr bwMode="auto">
          <a:xfrm>
            <a:off x="-1628" y="-3243"/>
            <a:ext cx="3052975" cy="467281"/>
          </a:xfrm>
          <a:prstGeom prst="rect">
            <a:avLst/>
          </a:prstGeom>
          <a:noFill/>
          <a:ln w="9525">
            <a:noFill/>
            <a:miter lim="800000"/>
            <a:headEnd/>
            <a:tailEnd/>
          </a:ln>
          <a:effectLst/>
        </p:spPr>
        <p:txBody>
          <a:bodyPr wrap="none" lIns="93637" tIns="46817" rIns="93637" bIns="46817" anchor="ctr"/>
          <a:lstStyle/>
          <a:p>
            <a:endParaRPr lang="en-US"/>
          </a:p>
        </p:txBody>
      </p:sp>
      <p:sp>
        <p:nvSpPr>
          <p:cNvPr id="11274" name="Rectangle 10"/>
          <p:cNvSpPr>
            <a:spLocks noGrp="1" noRot="1" noChangeAspect="1" noChangeArrowheads="1" noTextEdit="1"/>
          </p:cNvSpPr>
          <p:nvPr>
            <p:ph type="sldImg"/>
          </p:nvPr>
        </p:nvSpPr>
        <p:spPr bwMode="auto">
          <a:xfrm>
            <a:off x="1200150" y="711200"/>
            <a:ext cx="4645025" cy="3484563"/>
          </a:xfrm>
          <a:prstGeom prst="rect">
            <a:avLst/>
          </a:prstGeom>
          <a:noFill/>
          <a:ln w="12700" cap="flat">
            <a:solidFill>
              <a:schemeClr val="tx1"/>
            </a:solidFill>
            <a:miter lim="800000"/>
            <a:headEnd/>
            <a:tailEnd/>
          </a:ln>
        </p:spPr>
      </p:sp>
      <p:sp>
        <p:nvSpPr>
          <p:cNvPr id="11275" name="Rectangle 11"/>
          <p:cNvSpPr>
            <a:spLocks noGrp="1" noChangeArrowheads="1"/>
          </p:cNvSpPr>
          <p:nvPr>
            <p:ph type="body" idx="1"/>
          </p:nvPr>
        </p:nvSpPr>
        <p:spPr bwMode="auto">
          <a:xfrm>
            <a:off x="934488" y="4437546"/>
            <a:ext cx="5169833" cy="4207148"/>
          </a:xfrm>
          <a:prstGeom prst="rect">
            <a:avLst/>
          </a:prstGeom>
          <a:noFill/>
          <a:ln>
            <a:miter lim="800000"/>
            <a:headEnd/>
            <a:tailEnd/>
          </a:ln>
        </p:spPr>
        <p:txBody>
          <a:bodyPr lIns="97539" tIns="50394" rIns="97539" bIns="50394"/>
          <a:lstStyle/>
          <a:p>
            <a:pPr defTabSz="977010"/>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7"/>
          <p:cNvSpPr>
            <a:spLocks noGrp="1" noChangeArrowheads="1"/>
          </p:cNvSpPr>
          <p:nvPr>
            <p:ph type="sldNum" sz="quarter" idx="5"/>
          </p:nvPr>
        </p:nvSpPr>
        <p:spPr>
          <a:ln/>
        </p:spPr>
        <p:txBody>
          <a:bodyPr/>
          <a:lstStyle/>
          <a:p>
            <a:fld id="{02C57792-7690-4596-9700-24E56A34E65B}" type="slidenum">
              <a:rPr lang="en-US"/>
              <a:pPr/>
              <a:t>5</a:t>
            </a:fld>
            <a:endParaRPr lang="en-US"/>
          </a:p>
        </p:txBody>
      </p:sp>
      <p:sp>
        <p:nvSpPr>
          <p:cNvPr id="17410" name="Rectangle 2"/>
          <p:cNvSpPr>
            <a:spLocks noChangeArrowheads="1"/>
          </p:cNvSpPr>
          <p:nvPr/>
        </p:nvSpPr>
        <p:spPr bwMode="auto">
          <a:xfrm>
            <a:off x="3992351" y="3"/>
            <a:ext cx="3052974" cy="465659"/>
          </a:xfrm>
          <a:prstGeom prst="rect">
            <a:avLst/>
          </a:prstGeom>
          <a:noFill/>
          <a:ln w="9525">
            <a:noFill/>
            <a:miter lim="800000"/>
            <a:headEnd/>
            <a:tailEnd/>
          </a:ln>
          <a:effectLst/>
        </p:spPr>
        <p:txBody>
          <a:bodyPr wrap="none" lIns="93637" tIns="46817" rIns="93637" bIns="46817" anchor="ctr"/>
          <a:lstStyle/>
          <a:p>
            <a:endParaRPr lang="en-US"/>
          </a:p>
        </p:txBody>
      </p:sp>
      <p:sp>
        <p:nvSpPr>
          <p:cNvPr id="17411" name="Rectangle 3"/>
          <p:cNvSpPr>
            <a:spLocks noChangeArrowheads="1"/>
          </p:cNvSpPr>
          <p:nvPr/>
        </p:nvSpPr>
        <p:spPr bwMode="auto">
          <a:xfrm>
            <a:off x="3992351" y="8878334"/>
            <a:ext cx="3052974" cy="465659"/>
          </a:xfrm>
          <a:prstGeom prst="rect">
            <a:avLst/>
          </a:prstGeom>
          <a:noFill/>
          <a:ln w="9525">
            <a:noFill/>
            <a:miter lim="800000"/>
            <a:headEnd/>
            <a:tailEnd/>
          </a:ln>
          <a:effectLst/>
        </p:spPr>
        <p:txBody>
          <a:bodyPr lIns="19508" tIns="0" rIns="19508" bIns="0" anchor="b"/>
          <a:lstStyle/>
          <a:p>
            <a:pPr algn="r" defTabSz="934743"/>
            <a:r>
              <a:rPr lang="en-US" sz="1000" i="1" dirty="0">
                <a:latin typeface="Times New Roman" pitchFamily="18" charset="0"/>
              </a:rPr>
              <a:t>16</a:t>
            </a:r>
          </a:p>
        </p:txBody>
      </p:sp>
      <p:sp>
        <p:nvSpPr>
          <p:cNvPr id="17412" name="Rectangle 4"/>
          <p:cNvSpPr>
            <a:spLocks noChangeArrowheads="1"/>
          </p:cNvSpPr>
          <p:nvPr/>
        </p:nvSpPr>
        <p:spPr bwMode="auto">
          <a:xfrm>
            <a:off x="0" y="8878334"/>
            <a:ext cx="3052974" cy="465659"/>
          </a:xfrm>
          <a:prstGeom prst="rect">
            <a:avLst/>
          </a:prstGeom>
          <a:noFill/>
          <a:ln w="9525">
            <a:noFill/>
            <a:miter lim="800000"/>
            <a:headEnd/>
            <a:tailEnd/>
          </a:ln>
          <a:effectLst/>
        </p:spPr>
        <p:txBody>
          <a:bodyPr wrap="none" lIns="93637" tIns="46817" rIns="93637" bIns="46817" anchor="ctr"/>
          <a:lstStyle/>
          <a:p>
            <a:endParaRPr lang="en-US"/>
          </a:p>
        </p:txBody>
      </p:sp>
      <p:sp>
        <p:nvSpPr>
          <p:cNvPr id="17413" name="Rectangle 5"/>
          <p:cNvSpPr>
            <a:spLocks noChangeArrowheads="1"/>
          </p:cNvSpPr>
          <p:nvPr/>
        </p:nvSpPr>
        <p:spPr bwMode="auto">
          <a:xfrm>
            <a:off x="0" y="3"/>
            <a:ext cx="3052974" cy="465659"/>
          </a:xfrm>
          <a:prstGeom prst="rect">
            <a:avLst/>
          </a:prstGeom>
          <a:noFill/>
          <a:ln w="9525">
            <a:noFill/>
            <a:miter lim="800000"/>
            <a:headEnd/>
            <a:tailEnd/>
          </a:ln>
          <a:effectLst/>
        </p:spPr>
        <p:txBody>
          <a:bodyPr wrap="none" lIns="93637" tIns="46817" rIns="93637" bIns="46817" anchor="ctr"/>
          <a:lstStyle/>
          <a:p>
            <a:endParaRPr lang="en-US"/>
          </a:p>
        </p:txBody>
      </p:sp>
      <p:sp>
        <p:nvSpPr>
          <p:cNvPr id="17414" name="Rectangle 6"/>
          <p:cNvSpPr>
            <a:spLocks noChangeArrowheads="1"/>
          </p:cNvSpPr>
          <p:nvPr/>
        </p:nvSpPr>
        <p:spPr bwMode="auto">
          <a:xfrm>
            <a:off x="3990724" y="-3243"/>
            <a:ext cx="3054605" cy="467281"/>
          </a:xfrm>
          <a:prstGeom prst="rect">
            <a:avLst/>
          </a:prstGeom>
          <a:noFill/>
          <a:ln w="9525">
            <a:noFill/>
            <a:miter lim="800000"/>
            <a:headEnd/>
            <a:tailEnd/>
          </a:ln>
          <a:effectLst/>
        </p:spPr>
        <p:txBody>
          <a:bodyPr wrap="none" lIns="93637" tIns="46817" rIns="93637" bIns="46817" anchor="ctr"/>
          <a:lstStyle/>
          <a:p>
            <a:endParaRPr lang="en-US"/>
          </a:p>
        </p:txBody>
      </p:sp>
      <p:sp>
        <p:nvSpPr>
          <p:cNvPr id="17415" name="Rectangle 7"/>
          <p:cNvSpPr>
            <a:spLocks noChangeArrowheads="1"/>
          </p:cNvSpPr>
          <p:nvPr/>
        </p:nvSpPr>
        <p:spPr bwMode="auto">
          <a:xfrm>
            <a:off x="3990724" y="8876711"/>
            <a:ext cx="3054605" cy="467281"/>
          </a:xfrm>
          <a:prstGeom prst="rect">
            <a:avLst/>
          </a:prstGeom>
          <a:noFill/>
          <a:ln w="9525">
            <a:noFill/>
            <a:miter lim="800000"/>
            <a:headEnd/>
            <a:tailEnd/>
          </a:ln>
          <a:effectLst/>
        </p:spPr>
        <p:txBody>
          <a:bodyPr lIns="19508" tIns="0" rIns="19508" bIns="0" anchor="b"/>
          <a:lstStyle/>
          <a:p>
            <a:pPr algn="r" defTabSz="977010"/>
            <a:r>
              <a:rPr lang="en-US" sz="1000" i="1" dirty="0">
                <a:latin typeface="Times New Roman" pitchFamily="18" charset="0"/>
              </a:rPr>
              <a:t>18</a:t>
            </a:r>
          </a:p>
        </p:txBody>
      </p:sp>
      <p:sp>
        <p:nvSpPr>
          <p:cNvPr id="17416" name="Rectangle 8"/>
          <p:cNvSpPr>
            <a:spLocks noChangeArrowheads="1"/>
          </p:cNvSpPr>
          <p:nvPr/>
        </p:nvSpPr>
        <p:spPr bwMode="auto">
          <a:xfrm>
            <a:off x="-1628" y="8876711"/>
            <a:ext cx="3052975" cy="467281"/>
          </a:xfrm>
          <a:prstGeom prst="rect">
            <a:avLst/>
          </a:prstGeom>
          <a:noFill/>
          <a:ln w="9525">
            <a:noFill/>
            <a:miter lim="800000"/>
            <a:headEnd/>
            <a:tailEnd/>
          </a:ln>
          <a:effectLst/>
        </p:spPr>
        <p:txBody>
          <a:bodyPr wrap="none" lIns="93637" tIns="46817" rIns="93637" bIns="46817" anchor="ctr"/>
          <a:lstStyle/>
          <a:p>
            <a:endParaRPr lang="en-US"/>
          </a:p>
        </p:txBody>
      </p:sp>
      <p:sp>
        <p:nvSpPr>
          <p:cNvPr id="17417" name="Rectangle 9"/>
          <p:cNvSpPr>
            <a:spLocks noChangeArrowheads="1"/>
          </p:cNvSpPr>
          <p:nvPr/>
        </p:nvSpPr>
        <p:spPr bwMode="auto">
          <a:xfrm>
            <a:off x="-1628" y="-3243"/>
            <a:ext cx="3052975" cy="467281"/>
          </a:xfrm>
          <a:prstGeom prst="rect">
            <a:avLst/>
          </a:prstGeom>
          <a:noFill/>
          <a:ln w="9525">
            <a:noFill/>
            <a:miter lim="800000"/>
            <a:headEnd/>
            <a:tailEnd/>
          </a:ln>
          <a:effectLst/>
        </p:spPr>
        <p:txBody>
          <a:bodyPr wrap="none" lIns="93637" tIns="46817" rIns="93637" bIns="46817" anchor="ctr"/>
          <a:lstStyle/>
          <a:p>
            <a:endParaRPr lang="en-US"/>
          </a:p>
        </p:txBody>
      </p:sp>
      <p:sp>
        <p:nvSpPr>
          <p:cNvPr id="17418" name="Rectangle 10"/>
          <p:cNvSpPr>
            <a:spLocks noGrp="1" noRot="1" noChangeAspect="1" noChangeArrowheads="1" noTextEdit="1"/>
          </p:cNvSpPr>
          <p:nvPr>
            <p:ph type="sldImg"/>
          </p:nvPr>
        </p:nvSpPr>
        <p:spPr bwMode="auto">
          <a:xfrm>
            <a:off x="1200150" y="711200"/>
            <a:ext cx="4645025" cy="3484563"/>
          </a:xfrm>
          <a:prstGeom prst="rect">
            <a:avLst/>
          </a:prstGeom>
          <a:noFill/>
          <a:ln w="12700" cap="flat">
            <a:solidFill>
              <a:schemeClr val="tx1"/>
            </a:solidFill>
            <a:miter lim="800000"/>
            <a:headEnd/>
            <a:tailEnd/>
          </a:ln>
        </p:spPr>
      </p:sp>
      <p:sp>
        <p:nvSpPr>
          <p:cNvPr id="17419" name="Rectangle 11"/>
          <p:cNvSpPr>
            <a:spLocks noGrp="1" noChangeArrowheads="1"/>
          </p:cNvSpPr>
          <p:nvPr>
            <p:ph type="body" idx="1"/>
          </p:nvPr>
        </p:nvSpPr>
        <p:spPr bwMode="auto">
          <a:xfrm>
            <a:off x="934488" y="4437546"/>
            <a:ext cx="5169833" cy="4207148"/>
          </a:xfrm>
          <a:prstGeom prst="rect">
            <a:avLst/>
          </a:prstGeom>
          <a:noFill/>
          <a:ln>
            <a:miter lim="800000"/>
            <a:headEnd/>
            <a:tailEnd/>
          </a:ln>
        </p:spPr>
        <p:txBody>
          <a:bodyPr lIns="97539" tIns="50394" rIns="97539" bIns="50394"/>
          <a:lstStyle/>
          <a:p>
            <a:pPr defTabSz="977010"/>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9B7CA21-59CA-4B19-934B-C66D4742C14E}"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3"/>
          <p:cNvSpPr>
            <a:spLocks noGrp="1" noChangeArrowheads="1"/>
          </p:cNvSpPr>
          <p:nvPr>
            <p:ph type="dt" sz="quarter" idx="1"/>
          </p:nvPr>
        </p:nvSpPr>
        <p:spPr>
          <a:noFill/>
        </p:spPr>
        <p:txBody>
          <a:bodyPr/>
          <a:lstStyle/>
          <a:p>
            <a:fld id="{A2BC5ED4-FF35-4F06-A3DF-DD49A8CAD9E8}" type="datetime1">
              <a:rPr lang="en-US"/>
              <a:pPr/>
              <a:t>1/4/2011</a:t>
            </a:fld>
            <a:endParaRPr lang="en-US"/>
          </a:p>
        </p:txBody>
      </p:sp>
      <p:sp>
        <p:nvSpPr>
          <p:cNvPr id="58371" name="Rectangle 6"/>
          <p:cNvSpPr>
            <a:spLocks noGrp="1" noChangeArrowheads="1"/>
          </p:cNvSpPr>
          <p:nvPr>
            <p:ph type="ftr" sz="quarter" idx="4"/>
          </p:nvPr>
        </p:nvSpPr>
        <p:spPr>
          <a:noFill/>
        </p:spPr>
        <p:txBody>
          <a:bodyPr/>
          <a:lstStyle/>
          <a:p>
            <a:r>
              <a:rPr lang="en-US"/>
              <a:t>HP template</a:t>
            </a:r>
          </a:p>
        </p:txBody>
      </p:sp>
      <p:sp>
        <p:nvSpPr>
          <p:cNvPr id="58372" name="Rectangle 7"/>
          <p:cNvSpPr>
            <a:spLocks noGrp="1" noChangeArrowheads="1"/>
          </p:cNvSpPr>
          <p:nvPr>
            <p:ph type="sldNum" sz="quarter" idx="5"/>
          </p:nvPr>
        </p:nvSpPr>
        <p:spPr>
          <a:noFill/>
        </p:spPr>
        <p:txBody>
          <a:bodyPr/>
          <a:lstStyle/>
          <a:p>
            <a:fld id="{A085ED05-764D-4656-8E38-BED10C42FDEE}" type="slidenum">
              <a:rPr lang="en-US"/>
              <a:pPr/>
              <a:t>7</a:t>
            </a:fld>
            <a:endParaRPr lang="en-US"/>
          </a:p>
        </p:txBody>
      </p:sp>
      <p:sp>
        <p:nvSpPr>
          <p:cNvPr id="58373" name="Rectangle 2"/>
          <p:cNvSpPr>
            <a:spLocks noGrp="1" noRot="1" noChangeAspect="1" noChangeArrowheads="1" noTextEdit="1"/>
          </p:cNvSpPr>
          <p:nvPr>
            <p:ph type="sldImg"/>
          </p:nvPr>
        </p:nvSpPr>
        <p:spPr>
          <a:xfrm>
            <a:off x="3527425" y="701675"/>
            <a:ext cx="3109913" cy="2333625"/>
          </a:xfrm>
          <a:ln/>
        </p:spPr>
      </p:sp>
      <p:sp>
        <p:nvSpPr>
          <p:cNvPr id="58374" name="Rectangle 3"/>
          <p:cNvSpPr>
            <a:spLocks noGrp="1" noChangeArrowheads="1"/>
          </p:cNvSpPr>
          <p:nvPr>
            <p:ph type="body" idx="1"/>
          </p:nvPr>
        </p:nvSpPr>
        <p:spPr>
          <a:xfrm>
            <a:off x="547508" y="3194855"/>
            <a:ext cx="5950317" cy="5450624"/>
          </a:xfrm>
          <a:noFill/>
          <a:ln/>
        </p:spPr>
        <p:txBody>
          <a:bodyPr/>
          <a:lstStyle/>
          <a:p>
            <a:pPr eaLnBrk="1" hangingPunct="1"/>
            <a:r>
              <a:rPr lang="en-US" dirty="0" smtClean="0"/>
              <a:t>Staged approach: </a:t>
            </a:r>
            <a:r>
              <a:rPr lang="en-US" dirty="0" err="1" smtClean="0"/>
              <a:t>VistA</a:t>
            </a:r>
            <a:r>
              <a:rPr lang="en-US" dirty="0" smtClean="0"/>
              <a:t> must be implemented in stages.  As many packages represented in this diagram from the Dept. of Veterans Affairs, are as many customers with unique sets of needs for their hospital environments</a:t>
            </a:r>
          </a:p>
          <a:p>
            <a:pPr eaLnBrk="1" hangingPunct="1"/>
            <a:r>
              <a:rPr lang="en-US" dirty="0" smtClean="0"/>
              <a:t>Foundation First: Kernel, Mailman, Task Manager, Menu Manager, VA </a:t>
            </a:r>
            <a:r>
              <a:rPr lang="en-US" dirty="0" err="1" smtClean="0"/>
              <a:t>Fileman</a:t>
            </a:r>
            <a:r>
              <a:rPr lang="en-US" dirty="0" smtClean="0"/>
              <a:t>, User Security, Device Manager, RPC Broker</a:t>
            </a:r>
          </a:p>
          <a:p>
            <a:pPr eaLnBrk="1" hangingPunct="1"/>
            <a:r>
              <a:rPr lang="en-US" dirty="0" smtClean="0"/>
              <a:t>Core Second: Laboratory, Pharmacy, Radiology, PIMs</a:t>
            </a:r>
          </a:p>
          <a:p>
            <a:pPr eaLnBrk="1" hangingPunct="1"/>
            <a:r>
              <a:rPr lang="en-US" dirty="0" smtClean="0"/>
              <a:t>Standard: CPRS, Surgery, Social Work, Mental Health, etc.</a:t>
            </a:r>
          </a:p>
          <a:p>
            <a:pPr eaLnBrk="1" hangingPunct="1"/>
            <a:r>
              <a:rPr lang="en-US" dirty="0" smtClean="0"/>
              <a:t>Additional: BCMA, Imaging.</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A9ABE2-2EFF-4BC1-8C39-15F59ED6F701}" type="slidenum">
              <a:rPr lang="en-US"/>
              <a:pPr/>
              <a:t>24</a:t>
            </a:fld>
            <a:endParaRPr lang="en-US"/>
          </a:p>
        </p:txBody>
      </p:sp>
      <p:sp>
        <p:nvSpPr>
          <p:cNvPr id="285698" name="Rectangle 2"/>
          <p:cNvSpPr>
            <a:spLocks noGrp="1" noRot="1" noChangeAspect="1" noChangeArrowheads="1" noTextEdit="1"/>
          </p:cNvSpPr>
          <p:nvPr>
            <p:ph type="sldImg"/>
          </p:nvPr>
        </p:nvSpPr>
        <p:spPr>
          <a:ln/>
        </p:spPr>
      </p:sp>
      <p:sp>
        <p:nvSpPr>
          <p:cNvPr id="2856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5580653-E1A4-4B19-8EF3-D86A4967AF7B}" type="slidenum">
              <a:rPr lang="en-US"/>
              <a:pPr/>
              <a:t>26</a:t>
            </a:fld>
            <a:endParaRPr lang="en-US"/>
          </a:p>
        </p:txBody>
      </p:sp>
      <p:sp>
        <p:nvSpPr>
          <p:cNvPr id="301058" name="Rectangle 2"/>
          <p:cNvSpPr>
            <a:spLocks noGrp="1" noRot="1" noChangeAspect="1" noChangeArrowheads="1" noTextEdit="1"/>
          </p:cNvSpPr>
          <p:nvPr>
            <p:ph type="sldImg"/>
          </p:nvPr>
        </p:nvSpPr>
        <p:spPr>
          <a:ln/>
        </p:spPr>
      </p:sp>
      <p:sp>
        <p:nvSpPr>
          <p:cNvPr id="301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D691D8-4951-41DE-AA5A-C61CD734A142}" type="slidenum">
              <a:rPr lang="en-US"/>
              <a:pPr/>
              <a:t>27</a:t>
            </a:fld>
            <a:endParaRPr lang="en-US"/>
          </a:p>
        </p:txBody>
      </p:sp>
      <p:sp>
        <p:nvSpPr>
          <p:cNvPr id="303106" name="Rectangle 2"/>
          <p:cNvSpPr>
            <a:spLocks noGrp="1" noRot="1" noChangeAspect="1" noChangeArrowheads="1" noTextEdit="1"/>
          </p:cNvSpPr>
          <p:nvPr>
            <p:ph type="sldImg"/>
          </p:nvPr>
        </p:nvSpPr>
        <p:spPr>
          <a:ln/>
        </p:spPr>
      </p:sp>
      <p:sp>
        <p:nvSpPr>
          <p:cNvPr id="303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12D159-FEF0-4E5D-8E7D-412E40287FAC}" type="slidenum">
              <a:rPr lang="en-US"/>
              <a:pPr/>
              <a:t>28</a:t>
            </a:fld>
            <a:endParaRPr lang="en-US"/>
          </a:p>
        </p:txBody>
      </p:sp>
      <p:sp>
        <p:nvSpPr>
          <p:cNvPr id="305154" name="Rectangle 2"/>
          <p:cNvSpPr>
            <a:spLocks noGrp="1" noRot="1" noChangeAspect="1" noChangeArrowheads="1" noTextEdit="1"/>
          </p:cNvSpPr>
          <p:nvPr>
            <p:ph type="sldImg"/>
          </p:nvPr>
        </p:nvSpPr>
        <p:spPr>
          <a:ln/>
        </p:spPr>
      </p:sp>
      <p:sp>
        <p:nvSpPr>
          <p:cNvPr id="30515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3D488A94-C5D3-466D-AFE3-4F2953E637CC}" type="datetimeFigureOut">
              <a:rPr lang="en-US" smtClean="0"/>
              <a:pPr/>
              <a:t>1/4/2011</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A7AAA30A-3532-435B-909E-C36F579F628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D488A94-C5D3-466D-AFE3-4F2953E637CC}" type="datetimeFigureOut">
              <a:rPr lang="en-US" smtClean="0"/>
              <a:pPr/>
              <a:t>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AAA30A-3532-435B-909E-C36F579F628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3D488A94-C5D3-466D-AFE3-4F2953E637CC}" type="datetimeFigureOut">
              <a:rPr lang="en-US" smtClean="0"/>
              <a:pPr/>
              <a:t>1/4/2011</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A7AAA30A-3532-435B-909E-C36F579F628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D488A94-C5D3-466D-AFE3-4F2953E637CC}" type="datetimeFigureOut">
              <a:rPr lang="en-US" smtClean="0"/>
              <a:pPr/>
              <a:t>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A7AAA30A-3532-435B-909E-C36F579F628C}"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3D488A94-C5D3-466D-AFE3-4F2953E637CC}" type="datetimeFigureOut">
              <a:rPr lang="en-US" smtClean="0"/>
              <a:pPr/>
              <a:t>1/4/2011</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A7AAA30A-3532-435B-909E-C36F579F628C}"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3D488A94-C5D3-466D-AFE3-4F2953E637CC}" type="datetimeFigureOut">
              <a:rPr lang="en-US" smtClean="0"/>
              <a:pPr/>
              <a:t>1/4/2011</a:t>
            </a:fld>
            <a:endParaRPr lang="en-US"/>
          </a:p>
        </p:txBody>
      </p:sp>
      <p:sp>
        <p:nvSpPr>
          <p:cNvPr id="10" name="Slide Number Placeholder 9"/>
          <p:cNvSpPr>
            <a:spLocks noGrp="1"/>
          </p:cNvSpPr>
          <p:nvPr>
            <p:ph type="sldNum" sz="quarter" idx="16"/>
          </p:nvPr>
        </p:nvSpPr>
        <p:spPr/>
        <p:txBody>
          <a:bodyPr rtlCol="0"/>
          <a:lstStyle/>
          <a:p>
            <a:fld id="{A7AAA30A-3532-435B-909E-C36F579F628C}"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3D488A94-C5D3-466D-AFE3-4F2953E637CC}" type="datetimeFigureOut">
              <a:rPr lang="en-US" smtClean="0"/>
              <a:pPr/>
              <a:t>1/4/2011</a:t>
            </a:fld>
            <a:endParaRPr lang="en-US"/>
          </a:p>
        </p:txBody>
      </p:sp>
      <p:sp>
        <p:nvSpPr>
          <p:cNvPr id="12" name="Slide Number Placeholder 11"/>
          <p:cNvSpPr>
            <a:spLocks noGrp="1"/>
          </p:cNvSpPr>
          <p:nvPr>
            <p:ph type="sldNum" sz="quarter" idx="16"/>
          </p:nvPr>
        </p:nvSpPr>
        <p:spPr/>
        <p:txBody>
          <a:bodyPr rtlCol="0"/>
          <a:lstStyle/>
          <a:p>
            <a:fld id="{A7AAA30A-3532-435B-909E-C36F579F628C}"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D488A94-C5D3-466D-AFE3-4F2953E637CC}" type="datetimeFigureOut">
              <a:rPr lang="en-US" smtClean="0"/>
              <a:pPr/>
              <a:t>1/4/2011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A7AAA30A-3532-435B-909E-C36F579F628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488A94-C5D3-466D-AFE3-4F2953E637CC}" type="datetimeFigureOut">
              <a:rPr lang="en-US" smtClean="0"/>
              <a:pPr/>
              <a:t>1/4/2011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A7AAA30A-3532-435B-909E-C36F579F628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D488A94-C5D3-466D-AFE3-4F2953E637CC}" type="datetimeFigureOut">
              <a:rPr lang="en-US" smtClean="0"/>
              <a:pPr/>
              <a:t>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A7AAA30A-3532-435B-909E-C36F579F628C}"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3D488A94-C5D3-466D-AFE3-4F2953E637CC}" type="datetimeFigureOut">
              <a:rPr lang="en-US" smtClean="0"/>
              <a:pPr/>
              <a:t>1/4/2011</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A7AAA30A-3532-435B-909E-C36F579F628C}"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3D488A94-C5D3-466D-AFE3-4F2953E637CC}" type="datetimeFigureOut">
              <a:rPr lang="en-US" smtClean="0"/>
              <a:pPr/>
              <a:t>1/4/2011</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A7AAA30A-3532-435B-909E-C36F579F628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6.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6.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3.v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4.v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va.gov/vista/" TargetMode="External"/><Relationship Id="rId2" Type="http://schemas.openxmlformats.org/officeDocument/2006/relationships/hyperlink" Target="http://www1.va.gov/cprsdemo/docs/VistA_Int_Jrnl_Article.pdf"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1295400"/>
            <a:ext cx="6477000" cy="3276600"/>
          </a:xfrm>
        </p:spPr>
        <p:txBody>
          <a:bodyPr>
            <a:normAutofit fontScale="90000"/>
          </a:bodyPr>
          <a:lstStyle/>
          <a:p>
            <a:pPr algn="ctr"/>
            <a:r>
              <a:rPr lang="en-US" b="1" dirty="0"/>
              <a:t>A study on the process of integration of </a:t>
            </a:r>
            <a:r>
              <a:rPr lang="en-US" b="1" dirty="0" smtClean="0"/>
              <a:t>HIS </a:t>
            </a:r>
            <a:r>
              <a:rPr lang="en-US" b="1" dirty="0"/>
              <a:t>with </a:t>
            </a:r>
            <a:r>
              <a:rPr lang="en-US" b="1" dirty="0" smtClean="0"/>
              <a:t>PIMS module </a:t>
            </a:r>
            <a:r>
              <a:rPr lang="en-US" b="1" dirty="0"/>
              <a:t>of VistA and its challenges</a:t>
            </a:r>
            <a:r>
              <a:rPr lang="en-US" dirty="0"/>
              <a:t/>
            </a:r>
            <a:br>
              <a:rPr lang="en-US" dirty="0"/>
            </a:br>
            <a:endParaRPr lang="en-US" dirty="0"/>
          </a:p>
        </p:txBody>
      </p:sp>
      <p:sp>
        <p:nvSpPr>
          <p:cNvPr id="3" name="Subtitle 2"/>
          <p:cNvSpPr>
            <a:spLocks noGrp="1"/>
          </p:cNvSpPr>
          <p:nvPr>
            <p:ph type="subTitle" idx="1"/>
          </p:nvPr>
        </p:nvSpPr>
        <p:spPr>
          <a:xfrm>
            <a:off x="2438400" y="6019800"/>
            <a:ext cx="6400800" cy="685800"/>
          </a:xfrm>
        </p:spPr>
        <p:txBody>
          <a:bodyPr>
            <a:normAutofit fontScale="77500" lnSpcReduction="20000"/>
          </a:bodyPr>
          <a:lstStyle/>
          <a:p>
            <a:r>
              <a:rPr lang="en-US" b="1" dirty="0" smtClean="0"/>
              <a:t>By</a:t>
            </a:r>
          </a:p>
          <a:p>
            <a:r>
              <a:rPr lang="en-US" b="1" dirty="0" smtClean="0"/>
              <a:t>Perlika Sharma</a:t>
            </a:r>
            <a:endParaRPr 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 of Data Collected</a:t>
            </a:r>
            <a:endParaRPr lang="en-US" b="1" dirty="0"/>
          </a:p>
        </p:txBody>
      </p:sp>
      <p:sp>
        <p:nvSpPr>
          <p:cNvPr id="3" name="Content Placeholder 2"/>
          <p:cNvSpPr>
            <a:spLocks noGrp="1"/>
          </p:cNvSpPr>
          <p:nvPr>
            <p:ph sz="quarter" idx="1"/>
          </p:nvPr>
        </p:nvSpPr>
        <p:spPr>
          <a:xfrm>
            <a:off x="533400" y="1981200"/>
            <a:ext cx="8229600" cy="4525963"/>
          </a:xfrm>
        </p:spPr>
        <p:txBody>
          <a:bodyPr/>
          <a:lstStyle/>
          <a:p>
            <a:r>
              <a:rPr lang="en-US" dirty="0" smtClean="0"/>
              <a:t>Primary data collection</a:t>
            </a:r>
          </a:p>
          <a:p>
            <a:pPr lvl="3">
              <a:buFont typeface="Wingdings" pitchFamily="2" charset="2"/>
              <a:buChar char="Ø"/>
            </a:pPr>
            <a:r>
              <a:rPr lang="en-US" sz="2800" dirty="0"/>
              <a:t> </a:t>
            </a:r>
            <a:r>
              <a:rPr lang="en-US" sz="2800" dirty="0" smtClean="0"/>
              <a:t>Interviewing</a:t>
            </a:r>
          </a:p>
          <a:p>
            <a:pPr lvl="3">
              <a:buFont typeface="Wingdings" pitchFamily="2" charset="2"/>
              <a:buChar char="Ø"/>
            </a:pPr>
            <a:r>
              <a:rPr lang="en-US" sz="2800" dirty="0"/>
              <a:t> </a:t>
            </a:r>
            <a:r>
              <a:rPr lang="en-US" sz="2800" dirty="0" smtClean="0"/>
              <a:t>Observations</a:t>
            </a:r>
            <a:endParaRPr lang="en-US" dirty="0" smtClean="0"/>
          </a:p>
          <a:p>
            <a:r>
              <a:rPr lang="en-US" dirty="0" smtClean="0"/>
              <a:t>Secondary data collection</a:t>
            </a:r>
          </a:p>
          <a:p>
            <a:pPr lvl="3">
              <a:buFont typeface="Wingdings" pitchFamily="2" charset="2"/>
              <a:buChar char="Ø"/>
            </a:pPr>
            <a:r>
              <a:rPr lang="en-US" dirty="0"/>
              <a:t> </a:t>
            </a:r>
            <a:r>
              <a:rPr lang="en-US" dirty="0" smtClean="0"/>
              <a:t> </a:t>
            </a:r>
            <a:r>
              <a:rPr lang="en-US" sz="2800" dirty="0" smtClean="0"/>
              <a:t>Articles</a:t>
            </a:r>
          </a:p>
          <a:p>
            <a:pPr lvl="3">
              <a:buFont typeface="Wingdings" pitchFamily="2" charset="2"/>
              <a:buChar char="Ø"/>
            </a:pPr>
            <a:r>
              <a:rPr lang="en-US" sz="2800" dirty="0" smtClean="0"/>
              <a:t> Journals</a:t>
            </a:r>
          </a:p>
          <a:p>
            <a:pPr lvl="3">
              <a:buFont typeface="Wingdings" pitchFamily="2" charset="2"/>
              <a:buChar char="Ø"/>
            </a:pPr>
            <a:r>
              <a:rPr lang="en-US" sz="2800" dirty="0" smtClean="0"/>
              <a:t> Documents of the organization</a:t>
            </a:r>
            <a:endParaRPr 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a:t>
            </a:r>
            <a:r>
              <a:rPr lang="en-US" b="1" dirty="0" smtClean="0"/>
              <a:t>ntegration </a:t>
            </a:r>
            <a:r>
              <a:rPr lang="en-US" b="1" dirty="0"/>
              <a:t>E</a:t>
            </a:r>
            <a:r>
              <a:rPr lang="en-US" b="1" dirty="0" smtClean="0"/>
              <a:t>ngine </a:t>
            </a:r>
            <a:r>
              <a:rPr lang="en-US" b="1" dirty="0"/>
              <a:t>– Mirth</a:t>
            </a:r>
          </a:p>
        </p:txBody>
      </p:sp>
      <p:sp>
        <p:nvSpPr>
          <p:cNvPr id="3" name="Content Placeholder 2"/>
          <p:cNvSpPr>
            <a:spLocks noGrp="1"/>
          </p:cNvSpPr>
          <p:nvPr>
            <p:ph sz="quarter" idx="1"/>
          </p:nvPr>
        </p:nvSpPr>
        <p:spPr>
          <a:xfrm>
            <a:off x="533400" y="1295400"/>
            <a:ext cx="8229600" cy="4525963"/>
          </a:xfrm>
        </p:spPr>
        <p:txBody>
          <a:bodyPr>
            <a:normAutofit/>
          </a:bodyPr>
          <a:lstStyle/>
          <a:p>
            <a:endParaRPr lang="en-US" dirty="0" smtClean="0"/>
          </a:p>
          <a:p>
            <a:r>
              <a:rPr lang="en-US" dirty="0" smtClean="0"/>
              <a:t>Middleware platform which is being used for the integration </a:t>
            </a:r>
          </a:p>
          <a:p>
            <a:r>
              <a:rPr lang="en-US" dirty="0" smtClean="0"/>
              <a:t>Software which moves data between information systems</a:t>
            </a:r>
          </a:p>
          <a:p>
            <a:r>
              <a:rPr lang="en-US" dirty="0" smtClean="0"/>
              <a:t>Involves </a:t>
            </a:r>
            <a:r>
              <a:rPr lang="en-US" dirty="0"/>
              <a:t>the transformation of data between messaging </a:t>
            </a:r>
            <a:r>
              <a:rPr lang="en-US" dirty="0" smtClean="0"/>
              <a:t>standards</a:t>
            </a:r>
          </a:p>
          <a:p>
            <a:r>
              <a:rPr lang="en-US" dirty="0" smtClean="0"/>
              <a:t>Fast-tracks </a:t>
            </a:r>
            <a:r>
              <a:rPr lang="en-US" dirty="0"/>
              <a:t>healthcare interoperability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Overview of Integration</a:t>
            </a:r>
            <a:endParaRPr lang="en-US" b="1" dirty="0"/>
          </a:p>
        </p:txBody>
      </p:sp>
      <p:sp>
        <p:nvSpPr>
          <p:cNvPr id="327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2769" name="Object 1"/>
          <p:cNvGraphicFramePr>
            <a:graphicFrameLocks noChangeAspect="1"/>
          </p:cNvGraphicFramePr>
          <p:nvPr/>
        </p:nvGraphicFramePr>
        <p:xfrm>
          <a:off x="533400" y="1524000"/>
          <a:ext cx="8229600" cy="4876800"/>
        </p:xfrm>
        <a:graphic>
          <a:graphicData uri="http://schemas.openxmlformats.org/presentationml/2006/ole">
            <p:oleObj spid="_x0000_s50178" name="Visio" r:id="rId3" imgW="7349871" imgH="4492371" progId="Visio.Drawing.11">
              <p:embed/>
            </p:oleObj>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Trigger Events</a:t>
            </a:r>
            <a:endParaRPr lang="en-US" b="1" dirty="0"/>
          </a:p>
        </p:txBody>
      </p:sp>
      <p:sp>
        <p:nvSpPr>
          <p:cNvPr id="3" name="Content Placeholder 2"/>
          <p:cNvSpPr>
            <a:spLocks noGrp="1"/>
          </p:cNvSpPr>
          <p:nvPr>
            <p:ph sz="quarter" idx="1"/>
          </p:nvPr>
        </p:nvSpPr>
        <p:spPr/>
        <p:txBody>
          <a:bodyPr>
            <a:normAutofit/>
          </a:bodyPr>
          <a:lstStyle/>
          <a:p>
            <a:r>
              <a:rPr lang="en-US" dirty="0" smtClean="0"/>
              <a:t>Real-world event that initiates an exchange of messages is called a </a:t>
            </a:r>
            <a:r>
              <a:rPr lang="en-US" b="1" dirty="0" smtClean="0"/>
              <a:t>trigger event</a:t>
            </a:r>
            <a:r>
              <a:rPr lang="en-US" dirty="0" smtClean="0"/>
              <a:t>. </a:t>
            </a:r>
          </a:p>
          <a:p>
            <a:r>
              <a:rPr lang="en-GB" dirty="0" smtClean="0"/>
              <a:t>Events </a:t>
            </a:r>
            <a:r>
              <a:rPr lang="en-GB" dirty="0"/>
              <a:t>in which the information has to be exchanged between the two </a:t>
            </a:r>
            <a:r>
              <a:rPr lang="en-GB" dirty="0" smtClean="0"/>
              <a:t>systems</a:t>
            </a:r>
          </a:p>
          <a:p>
            <a:r>
              <a:rPr lang="en-US" dirty="0" smtClean="0"/>
              <a:t>E.g.  Patient </a:t>
            </a:r>
            <a:r>
              <a:rPr lang="en-US" dirty="0"/>
              <a:t>registration, admit/Visit notification, transfer, discharge, cancel admission and cancel </a:t>
            </a:r>
            <a:r>
              <a:rPr lang="en-US" dirty="0" smtClean="0"/>
              <a:t>discharge.</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Trigger Events</a:t>
            </a:r>
            <a:endParaRPr lang="en-US" b="1"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025" name="Object 1"/>
          <p:cNvGraphicFramePr>
            <a:graphicFrameLocks noChangeAspect="1"/>
          </p:cNvGraphicFramePr>
          <p:nvPr/>
        </p:nvGraphicFramePr>
        <p:xfrm>
          <a:off x="609600" y="1676400"/>
          <a:ext cx="7924800" cy="4953000"/>
        </p:xfrm>
        <a:graphic>
          <a:graphicData uri="http://schemas.openxmlformats.org/presentationml/2006/ole">
            <p:oleObj spid="_x0000_s1025" name="Visio" r:id="rId3" imgW="5344668" imgH="3117273" progId="Visio.Drawing.11">
              <p:embed/>
            </p:oleObj>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Patient Registration</a:t>
            </a:r>
            <a:endParaRPr lang="en-US" b="1" dirty="0"/>
          </a:p>
        </p:txBody>
      </p:sp>
      <p:graphicFrame>
        <p:nvGraphicFramePr>
          <p:cNvPr id="3" name="Diagram 2"/>
          <p:cNvGraphicFramePr/>
          <p:nvPr/>
        </p:nvGraphicFramePr>
        <p:xfrm>
          <a:off x="609600" y="1905000"/>
          <a:ext cx="8001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Admission/ Visit Notification</a:t>
            </a:r>
            <a:endParaRPr lang="en-US" b="1" dirty="0"/>
          </a:p>
        </p:txBody>
      </p:sp>
      <p:graphicFrame>
        <p:nvGraphicFramePr>
          <p:cNvPr id="3" name="Diagram 2"/>
          <p:cNvGraphicFramePr/>
          <p:nvPr/>
        </p:nvGraphicFramePr>
        <p:xfrm>
          <a:off x="381000" y="1676400"/>
          <a:ext cx="83058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Cancellation of Admission/Visit Notification</a:t>
            </a:r>
            <a:endParaRPr lang="en-US" dirty="0"/>
          </a:p>
        </p:txBody>
      </p:sp>
      <p:graphicFrame>
        <p:nvGraphicFramePr>
          <p:cNvPr id="3" name="Diagram 2"/>
          <p:cNvGraphicFramePr/>
          <p:nvPr/>
        </p:nvGraphicFramePr>
        <p:xfrm>
          <a:off x="533400" y="1752600"/>
          <a:ext cx="78486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Transfer</a:t>
            </a:r>
            <a:endParaRPr lang="en-US" dirty="0"/>
          </a:p>
        </p:txBody>
      </p:sp>
      <p:graphicFrame>
        <p:nvGraphicFramePr>
          <p:cNvPr id="3" name="Diagram 2"/>
          <p:cNvGraphicFramePr/>
          <p:nvPr/>
        </p:nvGraphicFramePr>
        <p:xfrm>
          <a:off x="685800" y="1676400"/>
          <a:ext cx="78486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Discharge</a:t>
            </a:r>
            <a:endParaRPr lang="en-US" b="1" dirty="0"/>
          </a:p>
        </p:txBody>
      </p:sp>
      <p:graphicFrame>
        <p:nvGraphicFramePr>
          <p:cNvPr id="3" name="Diagram 2"/>
          <p:cNvGraphicFramePr/>
          <p:nvPr/>
        </p:nvGraphicFramePr>
        <p:xfrm>
          <a:off x="533400" y="1676400"/>
          <a:ext cx="8077200"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Outline</a:t>
            </a:r>
            <a:endParaRPr lang="en-US" b="1" dirty="0"/>
          </a:p>
        </p:txBody>
      </p:sp>
      <p:sp>
        <p:nvSpPr>
          <p:cNvPr id="5" name="Rounded Rectangle 4"/>
          <p:cNvSpPr/>
          <p:nvPr/>
        </p:nvSpPr>
        <p:spPr>
          <a:xfrm>
            <a:off x="533400" y="1828800"/>
            <a:ext cx="7909560" cy="457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dirty="0" smtClean="0"/>
              <a:t>              </a:t>
            </a:r>
          </a:p>
          <a:p>
            <a:pPr lvl="0"/>
            <a:endParaRPr lang="en-US" dirty="0" smtClean="0"/>
          </a:p>
          <a:p>
            <a:pPr lvl="0"/>
            <a:endParaRPr lang="en-US" dirty="0" smtClean="0"/>
          </a:p>
          <a:p>
            <a:pPr lvl="0"/>
            <a:endParaRPr lang="en-US" dirty="0" smtClean="0"/>
          </a:p>
          <a:p>
            <a:pPr lvl="0"/>
            <a:endParaRPr lang="en-US" dirty="0" smtClean="0"/>
          </a:p>
          <a:p>
            <a:pPr lvl="0"/>
            <a:r>
              <a:rPr lang="en-US" dirty="0" smtClean="0"/>
              <a:t>             </a:t>
            </a:r>
          </a:p>
          <a:p>
            <a:pPr lvl="0">
              <a:buFont typeface="Wingdings" pitchFamily="2" charset="2"/>
              <a:buChar char="q"/>
            </a:pPr>
            <a:r>
              <a:rPr lang="en-US" sz="2000" dirty="0" smtClean="0"/>
              <a:t>        </a:t>
            </a:r>
            <a:r>
              <a:rPr lang="en-US" sz="2000" b="1" dirty="0" smtClean="0"/>
              <a:t>Introduction</a:t>
            </a:r>
          </a:p>
          <a:p>
            <a:pPr lvl="0">
              <a:buFont typeface="Wingdings" pitchFamily="2" charset="2"/>
              <a:buChar char="q"/>
            </a:pPr>
            <a:r>
              <a:rPr lang="en-US" sz="2000" b="1" dirty="0"/>
              <a:t> </a:t>
            </a:r>
            <a:r>
              <a:rPr lang="en-US" sz="2000" b="1" dirty="0" smtClean="0"/>
              <a:t>       Methodology</a:t>
            </a:r>
          </a:p>
          <a:p>
            <a:pPr lvl="2">
              <a:buFont typeface="Wingdings" pitchFamily="2" charset="2"/>
              <a:buChar char="ü"/>
            </a:pPr>
            <a:r>
              <a:rPr lang="en-US" sz="2000" b="1" dirty="0" smtClean="0"/>
              <a:t>Purpose and the functioning of the integration engine</a:t>
            </a:r>
          </a:p>
          <a:p>
            <a:pPr lvl="2">
              <a:buFont typeface="Wingdings" pitchFamily="2" charset="2"/>
              <a:buChar char="ü"/>
            </a:pPr>
            <a:r>
              <a:rPr lang="en-US" sz="2000" b="1" dirty="0" smtClean="0"/>
              <a:t> Identifying the main trigger events and their    requirements </a:t>
            </a:r>
            <a:endParaRPr lang="en-US" sz="2000" b="1" dirty="0"/>
          </a:p>
          <a:p>
            <a:pPr lvl="2">
              <a:buFont typeface="Wingdings" pitchFamily="2" charset="2"/>
              <a:buChar char="ü"/>
            </a:pPr>
            <a:r>
              <a:rPr lang="en-US" sz="2000" b="1" dirty="0" smtClean="0"/>
              <a:t> Data </a:t>
            </a:r>
            <a:r>
              <a:rPr lang="en-US" sz="2000" b="1" dirty="0"/>
              <a:t>mapping in HIS and VistA</a:t>
            </a:r>
          </a:p>
          <a:p>
            <a:pPr lvl="2">
              <a:buFont typeface="Wingdings" pitchFamily="2" charset="2"/>
              <a:buChar char="ü"/>
            </a:pPr>
            <a:r>
              <a:rPr lang="en-US" sz="2000" b="1" dirty="0" smtClean="0"/>
              <a:t> HL7 messaging formats </a:t>
            </a:r>
          </a:p>
          <a:p>
            <a:pPr lvl="0">
              <a:buFont typeface="Wingdings" pitchFamily="2" charset="2"/>
              <a:buChar char="q"/>
            </a:pPr>
            <a:r>
              <a:rPr lang="en-US" sz="2000" b="1" dirty="0" smtClean="0"/>
              <a:t>        Challenges</a:t>
            </a:r>
          </a:p>
          <a:p>
            <a:pPr lvl="0">
              <a:buFont typeface="Wingdings" pitchFamily="2" charset="2"/>
              <a:buChar char="q"/>
            </a:pPr>
            <a:r>
              <a:rPr lang="en-US" sz="2000" b="1" dirty="0" smtClean="0"/>
              <a:t>        Conclusion</a:t>
            </a:r>
          </a:p>
          <a:p>
            <a:pPr lvl="0">
              <a:buFont typeface="Wingdings" pitchFamily="2" charset="2"/>
              <a:buChar char="q"/>
            </a:pPr>
            <a:r>
              <a:rPr lang="en-US" sz="2000" b="1" dirty="0" smtClean="0"/>
              <a:t>        Recommendations</a:t>
            </a:r>
          </a:p>
          <a:p>
            <a:pPr lvl="0"/>
            <a:endParaRPr lang="en-US" b="1" dirty="0" smtClean="0"/>
          </a:p>
          <a:p>
            <a:pPr lvl="0"/>
            <a:endParaRPr lang="en-US" b="1" dirty="0"/>
          </a:p>
          <a:p>
            <a:pPr lvl="0"/>
            <a:r>
              <a:rPr lang="en-US" b="1" dirty="0" smtClean="0"/>
              <a:t> </a:t>
            </a:r>
          </a:p>
          <a:p>
            <a:pPr lvl="0"/>
            <a:endParaRPr lang="en-US" dirty="0" smtClean="0"/>
          </a:p>
          <a:p>
            <a:pPr lvl="0"/>
            <a:r>
              <a:rPr lang="en-US" dirty="0" smtClean="0"/>
              <a:t>             </a:t>
            </a:r>
          </a:p>
          <a:p>
            <a:pPr lvl="0"/>
            <a:endParaRPr lang="en-US" dirty="0"/>
          </a:p>
          <a:p>
            <a:pPr lvl="0"/>
            <a:endParaRPr lang="en-US" dirty="0" smtClean="0"/>
          </a:p>
          <a:p>
            <a:pPr lvl="0"/>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Cancellation of Discharge</a:t>
            </a:r>
            <a:endParaRPr lang="en-US" dirty="0"/>
          </a:p>
        </p:txBody>
      </p:sp>
      <p:graphicFrame>
        <p:nvGraphicFramePr>
          <p:cNvPr id="3" name="Diagram 2"/>
          <p:cNvGraphicFramePr/>
          <p:nvPr/>
        </p:nvGraphicFramePr>
        <p:xfrm>
          <a:off x="609600" y="1676400"/>
          <a:ext cx="80772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Data </a:t>
            </a:r>
            <a:r>
              <a:rPr lang="en-US" b="1" dirty="0" smtClean="0"/>
              <a:t>Mapping </a:t>
            </a:r>
            <a:r>
              <a:rPr lang="en-US" b="1" dirty="0"/>
              <a:t>in HIS and VistA</a:t>
            </a:r>
          </a:p>
        </p:txBody>
      </p:sp>
      <p:sp>
        <p:nvSpPr>
          <p:cNvPr id="3" name="Content Placeholder 2"/>
          <p:cNvSpPr>
            <a:spLocks noGrp="1"/>
          </p:cNvSpPr>
          <p:nvPr>
            <p:ph sz="quarter" idx="1"/>
          </p:nvPr>
        </p:nvSpPr>
        <p:spPr/>
        <p:txBody>
          <a:bodyPr>
            <a:normAutofit/>
          </a:bodyPr>
          <a:lstStyle/>
          <a:p>
            <a:r>
              <a:rPr lang="en-US" dirty="0" smtClean="0"/>
              <a:t>It </a:t>
            </a:r>
            <a:r>
              <a:rPr lang="en-US" dirty="0"/>
              <a:t>is the process of creating </a:t>
            </a:r>
            <a:r>
              <a:rPr lang="en-US" dirty="0" smtClean="0"/>
              <a:t>data element mappings between </a:t>
            </a:r>
            <a:r>
              <a:rPr lang="en-US" dirty="0"/>
              <a:t>two distinct </a:t>
            </a:r>
            <a:r>
              <a:rPr lang="en-US" dirty="0" smtClean="0"/>
              <a:t>data models.</a:t>
            </a:r>
          </a:p>
          <a:p>
            <a:r>
              <a:rPr lang="en-GB" dirty="0" smtClean="0"/>
              <a:t>It is the comparison of the fields maintained for capturing the same data in the two diverse systems like HIS and VistA. </a:t>
            </a:r>
            <a:endParaRPr lang="en-US" dirty="0" smtClean="0"/>
          </a:p>
          <a:p>
            <a:pPr lvl="0"/>
            <a:r>
              <a:rPr lang="en-US" dirty="0" smtClean="0"/>
              <a:t>Consolidation of </a:t>
            </a:r>
            <a:r>
              <a:rPr lang="en-US" dirty="0"/>
              <a:t>multiple databases into a single data base and identifying redundant columns of data for consolidation or </a:t>
            </a:r>
            <a:r>
              <a:rPr lang="en-US" dirty="0" smtClean="0"/>
              <a:t>elimination</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Data Mapping</a:t>
            </a:r>
            <a:endParaRPr lang="en-US" b="1" dirty="0"/>
          </a:p>
        </p:txBody>
      </p:sp>
      <p:sp>
        <p:nvSpPr>
          <p:cNvPr id="3" name="Content Placeholder 2"/>
          <p:cNvSpPr>
            <a:spLocks noGrp="1"/>
          </p:cNvSpPr>
          <p:nvPr>
            <p:ph sz="quarter" idx="1"/>
          </p:nvPr>
        </p:nvSpPr>
        <p:spPr/>
        <p:txBody>
          <a:bodyPr/>
          <a:lstStyle/>
          <a:p>
            <a:r>
              <a:rPr lang="en-GB" dirty="0" smtClean="0"/>
              <a:t>It is significant as the fields of both the systems for the same information to be captured are different in many ways.</a:t>
            </a:r>
          </a:p>
          <a:p>
            <a:r>
              <a:rPr lang="en-GB" dirty="0" smtClean="0"/>
              <a:t>Patient information is captured in a similar manner which is compatible for both the systems of HIS and VistA so that information can flow easily in any direction.</a:t>
            </a:r>
            <a:endParaRPr lang="en-US"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HL7</a:t>
            </a:r>
          </a:p>
        </p:txBody>
      </p:sp>
      <p:sp>
        <p:nvSpPr>
          <p:cNvPr id="3" name="Content Placeholder 2"/>
          <p:cNvSpPr>
            <a:spLocks noGrp="1"/>
          </p:cNvSpPr>
          <p:nvPr>
            <p:ph sz="quarter" idx="1"/>
          </p:nvPr>
        </p:nvSpPr>
        <p:spPr/>
        <p:txBody>
          <a:bodyPr/>
          <a:lstStyle/>
          <a:p>
            <a:r>
              <a:rPr lang="en-US" dirty="0"/>
              <a:t>P</a:t>
            </a:r>
            <a:r>
              <a:rPr lang="en-US" dirty="0" smtClean="0"/>
              <a:t>urpose </a:t>
            </a:r>
            <a:r>
              <a:rPr lang="en-US" dirty="0"/>
              <a:t>is to facilitate communication in healthcare </a:t>
            </a:r>
            <a:r>
              <a:rPr lang="en-US" dirty="0" smtClean="0"/>
              <a:t>settings</a:t>
            </a:r>
          </a:p>
          <a:p>
            <a:r>
              <a:rPr lang="en-US" dirty="0"/>
              <a:t>Health Level Seven (HL7) is a standard for electronic data </a:t>
            </a:r>
            <a:r>
              <a:rPr lang="en-US" dirty="0" smtClean="0"/>
              <a:t>exchange</a:t>
            </a:r>
          </a:p>
          <a:p>
            <a:r>
              <a:rPr lang="en-US" dirty="0" smtClean="0"/>
              <a:t>HL7 standardizes only the communication format between the applications and not the applications themselves.</a:t>
            </a:r>
          </a:p>
          <a:p>
            <a:r>
              <a:rPr lang="en-US" dirty="0"/>
              <a:t>HL7 Version 2.4 Standard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p:txBody>
          <a:bodyPr/>
          <a:lstStyle/>
          <a:p>
            <a:r>
              <a:rPr lang="en-US" b="1" dirty="0"/>
              <a:t>With HL7</a:t>
            </a:r>
          </a:p>
        </p:txBody>
      </p:sp>
      <p:pic>
        <p:nvPicPr>
          <p:cNvPr id="183300" name="Picture 4" descr="123"/>
          <p:cNvPicPr>
            <a:picLocks noChangeAspect="1" noChangeArrowheads="1"/>
          </p:cNvPicPr>
          <p:nvPr/>
        </p:nvPicPr>
        <p:blipFill>
          <a:blip r:embed="rId3" cstate="print"/>
          <a:srcRect/>
          <a:stretch>
            <a:fillRect/>
          </a:stretch>
        </p:blipFill>
        <p:spPr bwMode="auto">
          <a:xfrm>
            <a:off x="7612063" y="5749925"/>
            <a:ext cx="1531937" cy="1108075"/>
          </a:xfrm>
          <a:prstGeom prst="rect">
            <a:avLst/>
          </a:prstGeom>
          <a:noFill/>
        </p:spPr>
      </p:pic>
      <p:pic>
        <p:nvPicPr>
          <p:cNvPr id="183302" name="Picture 6" descr="123"/>
          <p:cNvPicPr>
            <a:picLocks noChangeAspect="1" noChangeArrowheads="1"/>
          </p:cNvPicPr>
          <p:nvPr/>
        </p:nvPicPr>
        <p:blipFill>
          <a:blip r:embed="rId3" cstate="print"/>
          <a:srcRect/>
          <a:stretch>
            <a:fillRect/>
          </a:stretch>
        </p:blipFill>
        <p:spPr bwMode="auto">
          <a:xfrm>
            <a:off x="7612063" y="5749925"/>
            <a:ext cx="1531937" cy="1108075"/>
          </a:xfrm>
          <a:prstGeom prst="rect">
            <a:avLst/>
          </a:prstGeom>
          <a:noFill/>
        </p:spPr>
      </p:pic>
      <p:sp>
        <p:nvSpPr>
          <p:cNvPr id="183304" name="Rectangle 8"/>
          <p:cNvSpPr>
            <a:spLocks noChangeArrowheads="1"/>
          </p:cNvSpPr>
          <p:nvPr/>
        </p:nvSpPr>
        <p:spPr bwMode="auto">
          <a:xfrm>
            <a:off x="1981200" y="3352800"/>
            <a:ext cx="1752600" cy="990600"/>
          </a:xfrm>
          <a:prstGeom prst="rect">
            <a:avLst/>
          </a:prstGeom>
          <a:solidFill>
            <a:schemeClr val="hlink"/>
          </a:solidFill>
          <a:ln w="9525">
            <a:solidFill>
              <a:srgbClr val="000000"/>
            </a:solidFill>
            <a:miter lim="800000"/>
            <a:headEnd/>
            <a:tailEnd/>
          </a:ln>
          <a:effectLst/>
        </p:spPr>
        <p:txBody>
          <a:bodyPr wrap="none" anchor="ctr"/>
          <a:lstStyle/>
          <a:p>
            <a:pPr algn="ctr">
              <a:spcBef>
                <a:spcPct val="0"/>
              </a:spcBef>
              <a:buClrTx/>
              <a:buSzTx/>
              <a:buFontTx/>
              <a:buNone/>
            </a:pPr>
            <a:r>
              <a:rPr lang="en-US" sz="2400">
                <a:solidFill>
                  <a:schemeClr val="tx1"/>
                </a:solidFill>
              </a:rPr>
              <a:t>Scheduling</a:t>
            </a:r>
          </a:p>
        </p:txBody>
      </p:sp>
      <p:sp>
        <p:nvSpPr>
          <p:cNvPr id="183305" name="Rectangle 9"/>
          <p:cNvSpPr>
            <a:spLocks noChangeArrowheads="1"/>
          </p:cNvSpPr>
          <p:nvPr/>
        </p:nvSpPr>
        <p:spPr bwMode="auto">
          <a:xfrm>
            <a:off x="1981200" y="4572000"/>
            <a:ext cx="1752600" cy="990600"/>
          </a:xfrm>
          <a:prstGeom prst="rect">
            <a:avLst/>
          </a:prstGeom>
          <a:solidFill>
            <a:schemeClr val="hlink"/>
          </a:solidFill>
          <a:ln w="9525">
            <a:solidFill>
              <a:srgbClr val="000000"/>
            </a:solidFill>
            <a:miter lim="800000"/>
            <a:headEnd/>
            <a:tailEnd/>
          </a:ln>
          <a:effectLst/>
        </p:spPr>
        <p:txBody>
          <a:bodyPr wrap="none" anchor="ctr"/>
          <a:lstStyle/>
          <a:p>
            <a:pPr algn="ctr">
              <a:spcBef>
                <a:spcPct val="0"/>
              </a:spcBef>
              <a:buClrTx/>
              <a:buSzTx/>
              <a:buFontTx/>
              <a:buNone/>
            </a:pPr>
            <a:r>
              <a:rPr lang="en-US" sz="2400">
                <a:solidFill>
                  <a:schemeClr val="tx1"/>
                </a:solidFill>
              </a:rPr>
              <a:t> Nutrition</a:t>
            </a:r>
          </a:p>
        </p:txBody>
      </p:sp>
      <p:sp>
        <p:nvSpPr>
          <p:cNvPr id="183306" name="Rectangle 10"/>
          <p:cNvSpPr>
            <a:spLocks noChangeArrowheads="1"/>
          </p:cNvSpPr>
          <p:nvPr/>
        </p:nvSpPr>
        <p:spPr bwMode="auto">
          <a:xfrm>
            <a:off x="6477000" y="2133600"/>
            <a:ext cx="1752600" cy="914400"/>
          </a:xfrm>
          <a:prstGeom prst="rect">
            <a:avLst/>
          </a:prstGeom>
          <a:solidFill>
            <a:schemeClr val="hlink"/>
          </a:solidFill>
          <a:ln w="9525">
            <a:solidFill>
              <a:srgbClr val="000000"/>
            </a:solidFill>
            <a:miter lim="800000"/>
            <a:headEnd/>
            <a:tailEnd/>
          </a:ln>
          <a:effectLst/>
        </p:spPr>
        <p:txBody>
          <a:bodyPr wrap="none" anchor="ctr"/>
          <a:lstStyle/>
          <a:p>
            <a:pPr algn="ctr">
              <a:spcBef>
                <a:spcPct val="0"/>
              </a:spcBef>
              <a:buClrTx/>
              <a:buSzTx/>
              <a:buFontTx/>
              <a:buNone/>
            </a:pPr>
            <a:r>
              <a:rPr lang="en-US" sz="2400">
                <a:solidFill>
                  <a:schemeClr val="tx1"/>
                </a:solidFill>
              </a:rPr>
              <a:t>Admission</a:t>
            </a:r>
          </a:p>
        </p:txBody>
      </p:sp>
      <p:sp>
        <p:nvSpPr>
          <p:cNvPr id="183307" name="Rectangle 11"/>
          <p:cNvSpPr>
            <a:spLocks noChangeArrowheads="1"/>
          </p:cNvSpPr>
          <p:nvPr/>
        </p:nvSpPr>
        <p:spPr bwMode="auto">
          <a:xfrm>
            <a:off x="6477000" y="3352800"/>
            <a:ext cx="1752600" cy="990600"/>
          </a:xfrm>
          <a:prstGeom prst="rect">
            <a:avLst/>
          </a:prstGeom>
          <a:solidFill>
            <a:schemeClr val="hlink"/>
          </a:solidFill>
          <a:ln w="9525">
            <a:solidFill>
              <a:srgbClr val="000000"/>
            </a:solidFill>
            <a:miter lim="800000"/>
            <a:headEnd/>
            <a:tailEnd/>
          </a:ln>
          <a:effectLst/>
        </p:spPr>
        <p:txBody>
          <a:bodyPr wrap="none" anchor="ctr"/>
          <a:lstStyle/>
          <a:p>
            <a:pPr algn="ctr">
              <a:spcBef>
                <a:spcPct val="0"/>
              </a:spcBef>
              <a:buClrTx/>
              <a:buSzTx/>
              <a:buFontTx/>
              <a:buNone/>
            </a:pPr>
            <a:r>
              <a:rPr lang="en-US" sz="2400">
                <a:solidFill>
                  <a:schemeClr val="tx1"/>
                </a:solidFill>
              </a:rPr>
              <a:t>Lab</a:t>
            </a:r>
          </a:p>
        </p:txBody>
      </p:sp>
      <p:sp>
        <p:nvSpPr>
          <p:cNvPr id="183308" name="Rectangle 12"/>
          <p:cNvSpPr>
            <a:spLocks noChangeArrowheads="1"/>
          </p:cNvSpPr>
          <p:nvPr/>
        </p:nvSpPr>
        <p:spPr bwMode="auto">
          <a:xfrm>
            <a:off x="6477000" y="4572000"/>
            <a:ext cx="1752600" cy="914400"/>
          </a:xfrm>
          <a:prstGeom prst="rect">
            <a:avLst/>
          </a:prstGeom>
          <a:solidFill>
            <a:schemeClr val="hlink"/>
          </a:solidFill>
          <a:ln w="9525">
            <a:solidFill>
              <a:srgbClr val="000000"/>
            </a:solidFill>
            <a:miter lim="800000"/>
            <a:headEnd/>
            <a:tailEnd/>
          </a:ln>
          <a:effectLst/>
        </p:spPr>
        <p:txBody>
          <a:bodyPr wrap="none" anchor="ctr"/>
          <a:lstStyle/>
          <a:p>
            <a:pPr algn="ctr">
              <a:spcBef>
                <a:spcPct val="0"/>
              </a:spcBef>
              <a:buClrTx/>
              <a:buSzTx/>
              <a:buFontTx/>
              <a:buNone/>
            </a:pPr>
            <a:r>
              <a:rPr lang="en-US" sz="2400">
                <a:solidFill>
                  <a:schemeClr val="tx1"/>
                </a:solidFill>
              </a:rPr>
              <a:t>Accounting</a:t>
            </a:r>
          </a:p>
        </p:txBody>
      </p:sp>
      <p:sp>
        <p:nvSpPr>
          <p:cNvPr id="183320" name="Rectangle 24"/>
          <p:cNvSpPr>
            <a:spLocks noChangeArrowheads="1"/>
          </p:cNvSpPr>
          <p:nvPr/>
        </p:nvSpPr>
        <p:spPr bwMode="auto">
          <a:xfrm>
            <a:off x="1981200" y="2133600"/>
            <a:ext cx="1752600" cy="990600"/>
          </a:xfrm>
          <a:prstGeom prst="rect">
            <a:avLst/>
          </a:prstGeom>
          <a:solidFill>
            <a:schemeClr val="hlink"/>
          </a:solidFill>
          <a:ln w="9525">
            <a:solidFill>
              <a:srgbClr val="000000"/>
            </a:solidFill>
            <a:miter lim="800000"/>
            <a:headEnd/>
            <a:tailEnd/>
          </a:ln>
          <a:effectLst/>
        </p:spPr>
        <p:txBody>
          <a:bodyPr wrap="none" anchor="ctr"/>
          <a:lstStyle/>
          <a:p>
            <a:pPr algn="ctr">
              <a:spcBef>
                <a:spcPct val="0"/>
              </a:spcBef>
              <a:buClrTx/>
              <a:buSzTx/>
              <a:buFontTx/>
              <a:buNone/>
            </a:pPr>
            <a:r>
              <a:rPr lang="en-US" sz="2400" dirty="0">
                <a:solidFill>
                  <a:schemeClr val="tx1"/>
                </a:solidFill>
              </a:rPr>
              <a:t>Pharmacy</a:t>
            </a:r>
          </a:p>
        </p:txBody>
      </p:sp>
      <p:sp>
        <p:nvSpPr>
          <p:cNvPr id="183321" name="Rectangle 25"/>
          <p:cNvSpPr>
            <a:spLocks noChangeArrowheads="1"/>
          </p:cNvSpPr>
          <p:nvPr/>
        </p:nvSpPr>
        <p:spPr bwMode="auto">
          <a:xfrm>
            <a:off x="4495800" y="3352800"/>
            <a:ext cx="1219200" cy="914400"/>
          </a:xfrm>
          <a:prstGeom prst="rect">
            <a:avLst/>
          </a:prstGeom>
          <a:solidFill>
            <a:srgbClr val="FF6600"/>
          </a:solidFill>
          <a:ln w="9525">
            <a:solidFill>
              <a:srgbClr val="FF6600"/>
            </a:solidFill>
            <a:miter lim="800000"/>
            <a:headEnd/>
            <a:tailEnd/>
          </a:ln>
          <a:effectLst/>
        </p:spPr>
        <p:txBody>
          <a:bodyPr wrap="none" anchor="ctr"/>
          <a:lstStyle/>
          <a:p>
            <a:pPr algn="ctr">
              <a:spcBef>
                <a:spcPct val="0"/>
              </a:spcBef>
              <a:buClrTx/>
              <a:buSzTx/>
              <a:buFontTx/>
              <a:buNone/>
            </a:pPr>
            <a:r>
              <a:rPr lang="en-US" sz="2400">
                <a:solidFill>
                  <a:srgbClr val="000000"/>
                </a:solidFill>
              </a:rPr>
              <a:t>HL7</a:t>
            </a:r>
          </a:p>
        </p:txBody>
      </p:sp>
      <p:sp>
        <p:nvSpPr>
          <p:cNvPr id="183322" name="Line 26"/>
          <p:cNvSpPr>
            <a:spLocks noChangeShapeType="1"/>
          </p:cNvSpPr>
          <p:nvPr/>
        </p:nvSpPr>
        <p:spPr bwMode="auto">
          <a:xfrm flipV="1">
            <a:off x="5410200" y="2590800"/>
            <a:ext cx="1066800" cy="762000"/>
          </a:xfrm>
          <a:prstGeom prst="line">
            <a:avLst/>
          </a:prstGeom>
          <a:noFill/>
          <a:ln w="38100">
            <a:solidFill>
              <a:srgbClr val="000000"/>
            </a:solidFill>
            <a:round/>
            <a:headEnd/>
            <a:tailEnd type="triangle" w="med" len="med"/>
          </a:ln>
          <a:effectLst/>
        </p:spPr>
        <p:txBody>
          <a:bodyPr/>
          <a:lstStyle/>
          <a:p>
            <a:endParaRPr lang="en-US"/>
          </a:p>
        </p:txBody>
      </p:sp>
      <p:sp>
        <p:nvSpPr>
          <p:cNvPr id="183323" name="Line 27"/>
          <p:cNvSpPr>
            <a:spLocks noChangeShapeType="1"/>
          </p:cNvSpPr>
          <p:nvPr/>
        </p:nvSpPr>
        <p:spPr bwMode="auto">
          <a:xfrm>
            <a:off x="5715000" y="3810000"/>
            <a:ext cx="762000" cy="0"/>
          </a:xfrm>
          <a:prstGeom prst="line">
            <a:avLst/>
          </a:prstGeom>
          <a:noFill/>
          <a:ln w="38100">
            <a:solidFill>
              <a:srgbClr val="000000"/>
            </a:solidFill>
            <a:round/>
            <a:headEnd/>
            <a:tailEnd type="triangle" w="med" len="med"/>
          </a:ln>
          <a:effectLst/>
        </p:spPr>
        <p:txBody>
          <a:bodyPr/>
          <a:lstStyle/>
          <a:p>
            <a:endParaRPr lang="en-US"/>
          </a:p>
        </p:txBody>
      </p:sp>
      <p:sp>
        <p:nvSpPr>
          <p:cNvPr id="183324" name="Line 28"/>
          <p:cNvSpPr>
            <a:spLocks noChangeShapeType="1"/>
          </p:cNvSpPr>
          <p:nvPr/>
        </p:nvSpPr>
        <p:spPr bwMode="auto">
          <a:xfrm>
            <a:off x="5410200" y="4267200"/>
            <a:ext cx="1066800" cy="838200"/>
          </a:xfrm>
          <a:prstGeom prst="line">
            <a:avLst/>
          </a:prstGeom>
          <a:noFill/>
          <a:ln w="38100">
            <a:solidFill>
              <a:srgbClr val="000000"/>
            </a:solidFill>
            <a:round/>
            <a:headEnd/>
            <a:tailEnd type="triangle" w="med" len="med"/>
          </a:ln>
          <a:effectLst/>
        </p:spPr>
        <p:txBody>
          <a:bodyPr/>
          <a:lstStyle/>
          <a:p>
            <a:endParaRPr lang="en-US"/>
          </a:p>
        </p:txBody>
      </p:sp>
      <p:sp>
        <p:nvSpPr>
          <p:cNvPr id="183325" name="Line 29"/>
          <p:cNvSpPr>
            <a:spLocks noChangeShapeType="1"/>
          </p:cNvSpPr>
          <p:nvPr/>
        </p:nvSpPr>
        <p:spPr bwMode="auto">
          <a:xfrm flipH="1">
            <a:off x="3733800" y="4267200"/>
            <a:ext cx="1143000" cy="914400"/>
          </a:xfrm>
          <a:prstGeom prst="line">
            <a:avLst/>
          </a:prstGeom>
          <a:noFill/>
          <a:ln w="38100">
            <a:solidFill>
              <a:srgbClr val="000000"/>
            </a:solidFill>
            <a:round/>
            <a:headEnd/>
            <a:tailEnd type="triangle" w="med" len="med"/>
          </a:ln>
          <a:effectLst/>
        </p:spPr>
        <p:txBody>
          <a:bodyPr/>
          <a:lstStyle/>
          <a:p>
            <a:endParaRPr lang="en-US"/>
          </a:p>
        </p:txBody>
      </p:sp>
      <p:sp>
        <p:nvSpPr>
          <p:cNvPr id="183326" name="Line 30"/>
          <p:cNvSpPr>
            <a:spLocks noChangeShapeType="1"/>
          </p:cNvSpPr>
          <p:nvPr/>
        </p:nvSpPr>
        <p:spPr bwMode="auto">
          <a:xfrm flipH="1">
            <a:off x="3657600" y="3810000"/>
            <a:ext cx="838200" cy="0"/>
          </a:xfrm>
          <a:prstGeom prst="line">
            <a:avLst/>
          </a:prstGeom>
          <a:noFill/>
          <a:ln w="38100">
            <a:solidFill>
              <a:srgbClr val="000000"/>
            </a:solidFill>
            <a:round/>
            <a:headEnd/>
            <a:tailEnd type="triangle" w="med" len="med"/>
          </a:ln>
          <a:effectLst/>
        </p:spPr>
        <p:txBody>
          <a:bodyPr/>
          <a:lstStyle/>
          <a:p>
            <a:endParaRPr lang="en-US"/>
          </a:p>
        </p:txBody>
      </p:sp>
      <p:sp>
        <p:nvSpPr>
          <p:cNvPr id="183327" name="Line 31"/>
          <p:cNvSpPr>
            <a:spLocks noChangeShapeType="1"/>
          </p:cNvSpPr>
          <p:nvPr/>
        </p:nvSpPr>
        <p:spPr bwMode="auto">
          <a:xfrm flipH="1" flipV="1">
            <a:off x="3733800" y="2667000"/>
            <a:ext cx="1143000" cy="685800"/>
          </a:xfrm>
          <a:prstGeom prst="line">
            <a:avLst/>
          </a:prstGeom>
          <a:noFill/>
          <a:ln w="38100">
            <a:solidFill>
              <a:srgbClr val="000000"/>
            </a:solidFill>
            <a:round/>
            <a:headEnd/>
            <a:tailEnd type="triangle" w="med" len="med"/>
          </a:ln>
          <a:effectLst/>
        </p:spPr>
        <p:txBody>
          <a:bodyPr/>
          <a:lstStyle/>
          <a:p>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HL7 Messages</a:t>
            </a:r>
            <a:endParaRPr lang="en-US" b="1" dirty="0"/>
          </a:p>
        </p:txBody>
      </p:sp>
      <p:sp>
        <p:nvSpPr>
          <p:cNvPr id="3" name="Content Placeholder 2"/>
          <p:cNvSpPr>
            <a:spLocks noGrp="1"/>
          </p:cNvSpPr>
          <p:nvPr>
            <p:ph sz="quarter" idx="1"/>
          </p:nvPr>
        </p:nvSpPr>
        <p:spPr>
          <a:xfrm>
            <a:off x="457200" y="1752600"/>
            <a:ext cx="8229600" cy="4525963"/>
          </a:xfrm>
        </p:spPr>
        <p:txBody>
          <a:bodyPr/>
          <a:lstStyle/>
          <a:p>
            <a:r>
              <a:rPr lang="en-GB" dirty="0"/>
              <a:t>Elements of an HL7 Message are as :</a:t>
            </a:r>
            <a:endParaRPr lang="en-US" dirty="0"/>
          </a:p>
          <a:p>
            <a:pPr lvl="3">
              <a:buFont typeface="Wingdings" pitchFamily="2" charset="2"/>
              <a:buChar char="Ø"/>
            </a:pPr>
            <a:r>
              <a:rPr lang="en-US" sz="3200" dirty="0" smtClean="0"/>
              <a:t> Segments </a:t>
            </a:r>
            <a:endParaRPr lang="en-US" sz="3200" dirty="0"/>
          </a:p>
          <a:p>
            <a:pPr lvl="3">
              <a:buFont typeface="Wingdings" pitchFamily="2" charset="2"/>
              <a:buChar char="Ø"/>
            </a:pPr>
            <a:r>
              <a:rPr lang="en-US" sz="3200" dirty="0" smtClean="0"/>
              <a:t> Fields</a:t>
            </a:r>
            <a:endParaRPr lang="en-US" sz="3200" dirty="0"/>
          </a:p>
          <a:p>
            <a:pPr lvl="3">
              <a:buFont typeface="Wingdings" pitchFamily="2" charset="2"/>
              <a:buChar char="Ø"/>
            </a:pPr>
            <a:r>
              <a:rPr lang="en-US" sz="3200" dirty="0" smtClean="0"/>
              <a:t> Components</a:t>
            </a:r>
            <a:endParaRPr lang="en-US" sz="3200" dirty="0"/>
          </a:p>
          <a:p>
            <a:pPr lvl="3">
              <a:buFont typeface="Wingdings" pitchFamily="2" charset="2"/>
              <a:buChar char="Ø"/>
            </a:pPr>
            <a:r>
              <a:rPr lang="en-US" sz="3200" dirty="0" smtClean="0"/>
              <a:t> Subcomponents</a:t>
            </a:r>
            <a:endParaRPr lang="en-US" sz="3200" dirty="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8"/>
          <p:cNvGrpSpPr>
            <a:grpSpLocks/>
          </p:cNvGrpSpPr>
          <p:nvPr/>
        </p:nvGrpSpPr>
        <p:grpSpPr bwMode="auto">
          <a:xfrm>
            <a:off x="1371600" y="1676400"/>
            <a:ext cx="6934200" cy="4114800"/>
            <a:chOff x="864" y="1056"/>
            <a:chExt cx="4368" cy="2592"/>
          </a:xfrm>
        </p:grpSpPr>
        <p:sp>
          <p:nvSpPr>
            <p:cNvPr id="196614" name="Rectangle 6"/>
            <p:cNvSpPr>
              <a:spLocks noChangeArrowheads="1"/>
            </p:cNvSpPr>
            <p:nvPr/>
          </p:nvSpPr>
          <p:spPr bwMode="auto">
            <a:xfrm>
              <a:off x="864" y="1056"/>
              <a:ext cx="4368" cy="2592"/>
            </a:xfrm>
            <a:prstGeom prst="rect">
              <a:avLst/>
            </a:prstGeom>
            <a:solidFill>
              <a:schemeClr val="bg2"/>
            </a:solidFill>
            <a:ln w="9525">
              <a:solidFill>
                <a:srgbClr val="000000"/>
              </a:solidFill>
              <a:miter lim="800000"/>
              <a:headEnd/>
              <a:tailEnd/>
            </a:ln>
            <a:effectLst/>
          </p:spPr>
          <p:txBody>
            <a:bodyPr wrap="none" anchor="ctr"/>
            <a:lstStyle/>
            <a:p>
              <a:pPr algn="ctr">
                <a:spcBef>
                  <a:spcPct val="0"/>
                </a:spcBef>
                <a:buClrTx/>
                <a:buSzTx/>
                <a:buFontTx/>
                <a:buNone/>
              </a:pPr>
              <a:endParaRPr lang="en-US" sz="3200">
                <a:solidFill>
                  <a:schemeClr val="tx1"/>
                </a:solidFill>
              </a:endParaRPr>
            </a:p>
            <a:p>
              <a:pPr algn="ctr">
                <a:spcBef>
                  <a:spcPct val="0"/>
                </a:spcBef>
                <a:buClrTx/>
                <a:buSzTx/>
                <a:buFontTx/>
                <a:buNone/>
              </a:pPr>
              <a:endParaRPr lang="en-US" sz="3200">
                <a:solidFill>
                  <a:schemeClr val="tx1"/>
                </a:solidFill>
              </a:endParaRPr>
            </a:p>
            <a:p>
              <a:pPr algn="ctr">
                <a:spcBef>
                  <a:spcPct val="0"/>
                </a:spcBef>
                <a:buClrTx/>
                <a:buSzTx/>
                <a:buFontTx/>
                <a:buNone/>
              </a:pPr>
              <a:endParaRPr lang="en-US" sz="3200">
                <a:solidFill>
                  <a:schemeClr val="tx1"/>
                </a:solidFill>
              </a:endParaRPr>
            </a:p>
            <a:p>
              <a:pPr algn="ctr">
                <a:spcBef>
                  <a:spcPct val="0"/>
                </a:spcBef>
                <a:buClrTx/>
                <a:buSzTx/>
                <a:buFontTx/>
                <a:buNone/>
              </a:pPr>
              <a:endParaRPr lang="en-US" sz="3200">
                <a:solidFill>
                  <a:schemeClr val="tx1"/>
                </a:solidFill>
              </a:endParaRPr>
            </a:p>
            <a:p>
              <a:pPr algn="ctr">
                <a:spcBef>
                  <a:spcPct val="0"/>
                </a:spcBef>
                <a:buClrTx/>
                <a:buSzTx/>
                <a:buFontTx/>
                <a:buNone/>
              </a:pPr>
              <a:endParaRPr lang="en-US" sz="3200">
                <a:solidFill>
                  <a:schemeClr val="tx1"/>
                </a:solidFill>
              </a:endParaRPr>
            </a:p>
            <a:p>
              <a:pPr algn="ctr">
                <a:spcBef>
                  <a:spcPct val="0"/>
                </a:spcBef>
                <a:buClrTx/>
                <a:buSzTx/>
                <a:buFontTx/>
                <a:buNone/>
              </a:pPr>
              <a:endParaRPr lang="en-US" sz="3200">
                <a:solidFill>
                  <a:schemeClr val="tx1"/>
                </a:solidFill>
              </a:endParaRPr>
            </a:p>
            <a:p>
              <a:pPr algn="ctr">
                <a:spcBef>
                  <a:spcPct val="0"/>
                </a:spcBef>
                <a:buClrTx/>
                <a:buSzTx/>
                <a:buFontTx/>
                <a:buNone/>
              </a:pPr>
              <a:endParaRPr lang="en-US" sz="3200">
                <a:solidFill>
                  <a:schemeClr val="tx1"/>
                </a:solidFill>
              </a:endParaRPr>
            </a:p>
          </p:txBody>
        </p:sp>
        <p:sp>
          <p:nvSpPr>
            <p:cNvPr id="196626" name="Rectangle 18"/>
            <p:cNvSpPr>
              <a:spLocks noChangeArrowheads="1"/>
            </p:cNvSpPr>
            <p:nvPr/>
          </p:nvSpPr>
          <p:spPr bwMode="auto">
            <a:xfrm>
              <a:off x="1104" y="1824"/>
              <a:ext cx="576" cy="288"/>
            </a:xfrm>
            <a:prstGeom prst="rect">
              <a:avLst/>
            </a:prstGeom>
            <a:solidFill>
              <a:schemeClr val="tx2"/>
            </a:solidFill>
            <a:ln w="9525">
              <a:solidFill>
                <a:srgbClr val="000000"/>
              </a:solidFill>
              <a:miter lim="800000"/>
              <a:headEnd/>
              <a:tailEnd/>
            </a:ln>
            <a:effectLst/>
          </p:spPr>
          <p:txBody>
            <a:bodyPr wrap="none" anchor="ctr"/>
            <a:lstStyle/>
            <a:p>
              <a:pPr algn="ctr">
                <a:spcBef>
                  <a:spcPct val="0"/>
                </a:spcBef>
                <a:buClrTx/>
                <a:buSzTx/>
                <a:buFontTx/>
                <a:buNone/>
              </a:pPr>
              <a:r>
                <a:rPr lang="en-US" sz="2400">
                  <a:solidFill>
                    <a:schemeClr val="bg1"/>
                  </a:solidFill>
                </a:rPr>
                <a:t>F1</a:t>
              </a:r>
            </a:p>
          </p:txBody>
        </p:sp>
        <p:sp>
          <p:nvSpPr>
            <p:cNvPr id="196627" name="Rectangle 19"/>
            <p:cNvSpPr>
              <a:spLocks noChangeArrowheads="1"/>
            </p:cNvSpPr>
            <p:nvPr/>
          </p:nvSpPr>
          <p:spPr bwMode="auto">
            <a:xfrm>
              <a:off x="1776" y="1824"/>
              <a:ext cx="576" cy="288"/>
            </a:xfrm>
            <a:prstGeom prst="rect">
              <a:avLst/>
            </a:prstGeom>
            <a:solidFill>
              <a:schemeClr val="tx2"/>
            </a:solidFill>
            <a:ln w="9525">
              <a:solidFill>
                <a:srgbClr val="000000"/>
              </a:solidFill>
              <a:miter lim="800000"/>
              <a:headEnd/>
              <a:tailEnd/>
            </a:ln>
            <a:effectLst/>
          </p:spPr>
          <p:txBody>
            <a:bodyPr wrap="none" anchor="ctr"/>
            <a:lstStyle/>
            <a:p>
              <a:pPr algn="ctr">
                <a:spcBef>
                  <a:spcPct val="0"/>
                </a:spcBef>
                <a:buClrTx/>
                <a:buSzTx/>
                <a:buFontTx/>
                <a:buNone/>
              </a:pPr>
              <a:r>
                <a:rPr lang="en-US" sz="2400">
                  <a:solidFill>
                    <a:schemeClr val="bg1"/>
                  </a:solidFill>
                </a:rPr>
                <a:t>F2</a:t>
              </a:r>
            </a:p>
          </p:txBody>
        </p:sp>
        <p:sp>
          <p:nvSpPr>
            <p:cNvPr id="196628" name="Rectangle 20"/>
            <p:cNvSpPr>
              <a:spLocks noChangeArrowheads="1"/>
            </p:cNvSpPr>
            <p:nvPr/>
          </p:nvSpPr>
          <p:spPr bwMode="auto">
            <a:xfrm>
              <a:off x="4464" y="1824"/>
              <a:ext cx="576" cy="288"/>
            </a:xfrm>
            <a:prstGeom prst="rect">
              <a:avLst/>
            </a:prstGeom>
            <a:solidFill>
              <a:schemeClr val="tx2"/>
            </a:solidFill>
            <a:ln w="9525">
              <a:solidFill>
                <a:srgbClr val="000000"/>
              </a:solidFill>
              <a:miter lim="800000"/>
              <a:headEnd/>
              <a:tailEnd/>
            </a:ln>
            <a:effectLst/>
          </p:spPr>
          <p:txBody>
            <a:bodyPr wrap="none" anchor="ctr"/>
            <a:lstStyle/>
            <a:p>
              <a:pPr algn="ctr">
                <a:spcBef>
                  <a:spcPct val="0"/>
                </a:spcBef>
                <a:buClrTx/>
                <a:buSzTx/>
                <a:buFontTx/>
                <a:buNone/>
              </a:pPr>
              <a:r>
                <a:rPr lang="en-US" sz="2400">
                  <a:solidFill>
                    <a:schemeClr val="bg1"/>
                  </a:solidFill>
                </a:rPr>
                <a:t>Fn</a:t>
              </a:r>
            </a:p>
          </p:txBody>
        </p:sp>
      </p:grpSp>
      <p:sp>
        <p:nvSpPr>
          <p:cNvPr id="196616" name="Rectangle 8"/>
          <p:cNvSpPr>
            <a:spLocks noChangeArrowheads="1"/>
          </p:cNvSpPr>
          <p:nvPr/>
        </p:nvSpPr>
        <p:spPr bwMode="auto">
          <a:xfrm>
            <a:off x="1447800" y="2667000"/>
            <a:ext cx="6781800" cy="838200"/>
          </a:xfrm>
          <a:prstGeom prst="rect">
            <a:avLst/>
          </a:prstGeom>
          <a:solidFill>
            <a:schemeClr val="accent1"/>
          </a:solidFill>
          <a:ln w="9525">
            <a:solidFill>
              <a:srgbClr val="000000"/>
            </a:solidFill>
            <a:miter lim="800000"/>
            <a:headEnd/>
            <a:tailEnd/>
          </a:ln>
          <a:effectLst/>
        </p:spPr>
        <p:txBody>
          <a:bodyPr wrap="none" anchor="ctr"/>
          <a:lstStyle/>
          <a:p>
            <a:pPr algn="ctr">
              <a:spcBef>
                <a:spcPct val="0"/>
              </a:spcBef>
              <a:buClrTx/>
              <a:buSzTx/>
              <a:buFontTx/>
              <a:buNone/>
            </a:pPr>
            <a:r>
              <a:rPr lang="en-US" sz="2400">
                <a:solidFill>
                  <a:schemeClr val="tx1"/>
                </a:solidFill>
              </a:rPr>
              <a:t>Segment 2</a:t>
            </a:r>
          </a:p>
        </p:txBody>
      </p:sp>
      <p:sp>
        <p:nvSpPr>
          <p:cNvPr id="196610" name="Rectangle 2"/>
          <p:cNvSpPr>
            <a:spLocks noGrp="1" noChangeArrowheads="1"/>
          </p:cNvSpPr>
          <p:nvPr>
            <p:ph type="title"/>
          </p:nvPr>
        </p:nvSpPr>
        <p:spPr/>
        <p:txBody>
          <a:bodyPr/>
          <a:lstStyle/>
          <a:p>
            <a:r>
              <a:rPr lang="en-US" b="1" dirty="0">
                <a:solidFill>
                  <a:srgbClr val="7A1E43"/>
                </a:solidFill>
                <a:latin typeface="TimesNewRomanPSMT" charset="0"/>
              </a:rPr>
              <a:t>HL7 Message </a:t>
            </a:r>
            <a:r>
              <a:rPr lang="en-US" b="1" dirty="0">
                <a:latin typeface="TimesNewRomanPSMT" charset="0"/>
              </a:rPr>
              <a:t>Composition</a:t>
            </a:r>
          </a:p>
        </p:txBody>
      </p:sp>
      <p:pic>
        <p:nvPicPr>
          <p:cNvPr id="196612" name="Picture 4" descr="123"/>
          <p:cNvPicPr>
            <a:picLocks noChangeAspect="1" noChangeArrowheads="1"/>
          </p:cNvPicPr>
          <p:nvPr/>
        </p:nvPicPr>
        <p:blipFill>
          <a:blip r:embed="rId3" cstate="print"/>
          <a:srcRect/>
          <a:stretch>
            <a:fillRect/>
          </a:stretch>
        </p:blipFill>
        <p:spPr bwMode="auto">
          <a:xfrm>
            <a:off x="7612063" y="5867400"/>
            <a:ext cx="1531937" cy="990600"/>
          </a:xfrm>
          <a:prstGeom prst="rect">
            <a:avLst/>
          </a:prstGeom>
          <a:noFill/>
        </p:spPr>
      </p:pic>
      <p:sp>
        <p:nvSpPr>
          <p:cNvPr id="196615" name="Rectangle 7"/>
          <p:cNvSpPr>
            <a:spLocks noChangeArrowheads="1"/>
          </p:cNvSpPr>
          <p:nvPr/>
        </p:nvSpPr>
        <p:spPr bwMode="auto">
          <a:xfrm>
            <a:off x="1447800" y="1752600"/>
            <a:ext cx="6781800" cy="762000"/>
          </a:xfrm>
          <a:prstGeom prst="rect">
            <a:avLst/>
          </a:prstGeom>
          <a:solidFill>
            <a:schemeClr val="accent1"/>
          </a:solidFill>
          <a:ln w="9525">
            <a:solidFill>
              <a:srgbClr val="000000"/>
            </a:solidFill>
            <a:miter lim="800000"/>
            <a:headEnd/>
            <a:tailEnd/>
          </a:ln>
          <a:effectLst/>
        </p:spPr>
        <p:txBody>
          <a:bodyPr wrap="none" anchor="ctr"/>
          <a:lstStyle/>
          <a:p>
            <a:pPr algn="ctr">
              <a:spcBef>
                <a:spcPct val="0"/>
              </a:spcBef>
              <a:buClrTx/>
              <a:buSzTx/>
              <a:buFontTx/>
              <a:buNone/>
            </a:pPr>
            <a:r>
              <a:rPr lang="en-US" sz="2400">
                <a:solidFill>
                  <a:schemeClr val="tx1"/>
                </a:solidFill>
              </a:rPr>
              <a:t>Segment ..</a:t>
            </a:r>
          </a:p>
        </p:txBody>
      </p:sp>
      <p:sp>
        <p:nvSpPr>
          <p:cNvPr id="196618" name="Rectangle 10"/>
          <p:cNvSpPr>
            <a:spLocks noChangeArrowheads="1"/>
          </p:cNvSpPr>
          <p:nvPr/>
        </p:nvSpPr>
        <p:spPr bwMode="auto">
          <a:xfrm>
            <a:off x="1524000" y="4648200"/>
            <a:ext cx="6781800" cy="762000"/>
          </a:xfrm>
          <a:prstGeom prst="rect">
            <a:avLst/>
          </a:prstGeom>
          <a:solidFill>
            <a:schemeClr val="accent1"/>
          </a:solidFill>
          <a:ln w="9525">
            <a:solidFill>
              <a:srgbClr val="000000"/>
            </a:solidFill>
            <a:miter lim="800000"/>
            <a:headEnd/>
            <a:tailEnd/>
          </a:ln>
          <a:effectLst/>
        </p:spPr>
        <p:txBody>
          <a:bodyPr wrap="none" anchor="ctr"/>
          <a:lstStyle/>
          <a:p>
            <a:pPr algn="ctr">
              <a:spcBef>
                <a:spcPct val="0"/>
              </a:spcBef>
              <a:buClrTx/>
              <a:buSzTx/>
              <a:buFontTx/>
              <a:buNone/>
            </a:pPr>
            <a:r>
              <a:rPr lang="en-US" sz="2400">
                <a:solidFill>
                  <a:schemeClr val="tx1"/>
                </a:solidFill>
              </a:rPr>
              <a:t>Segment n</a:t>
            </a:r>
            <a:r>
              <a:rPr lang="en-US" sz="2400">
                <a:solidFill>
                  <a:schemeClr val="tx1"/>
                </a:solidFill>
                <a:latin typeface="Times New Roman"/>
              </a:rPr>
              <a:t>…</a:t>
            </a:r>
            <a:r>
              <a:rPr lang="en-US" sz="2400">
                <a:solidFill>
                  <a:schemeClr val="tx1"/>
                </a:solidFill>
              </a:rPr>
              <a:t>.</a:t>
            </a:r>
          </a:p>
        </p:txBody>
      </p:sp>
      <p:grpSp>
        <p:nvGrpSpPr>
          <p:cNvPr id="3" name="Group 39"/>
          <p:cNvGrpSpPr>
            <a:grpSpLocks/>
          </p:cNvGrpSpPr>
          <p:nvPr/>
        </p:nvGrpSpPr>
        <p:grpSpPr bwMode="auto">
          <a:xfrm>
            <a:off x="1828800" y="1905000"/>
            <a:ext cx="1981200" cy="457200"/>
            <a:chOff x="1152" y="1200"/>
            <a:chExt cx="1248" cy="288"/>
          </a:xfrm>
        </p:grpSpPr>
        <p:sp>
          <p:nvSpPr>
            <p:cNvPr id="196620" name="Rectangle 12"/>
            <p:cNvSpPr>
              <a:spLocks noChangeArrowheads="1"/>
            </p:cNvSpPr>
            <p:nvPr/>
          </p:nvSpPr>
          <p:spPr bwMode="auto">
            <a:xfrm>
              <a:off x="1152" y="1200"/>
              <a:ext cx="576" cy="288"/>
            </a:xfrm>
            <a:prstGeom prst="rect">
              <a:avLst/>
            </a:prstGeom>
            <a:solidFill>
              <a:schemeClr val="tx2"/>
            </a:solidFill>
            <a:ln w="9525">
              <a:solidFill>
                <a:srgbClr val="000000"/>
              </a:solidFill>
              <a:miter lim="800000"/>
              <a:headEnd/>
              <a:tailEnd/>
            </a:ln>
            <a:effectLst/>
          </p:spPr>
          <p:txBody>
            <a:bodyPr wrap="none" anchor="ctr"/>
            <a:lstStyle/>
            <a:p>
              <a:pPr algn="ctr">
                <a:spcBef>
                  <a:spcPct val="0"/>
                </a:spcBef>
                <a:buClrTx/>
                <a:buSzTx/>
                <a:buFontTx/>
                <a:buNone/>
              </a:pPr>
              <a:r>
                <a:rPr lang="en-US" sz="2400">
                  <a:solidFill>
                    <a:schemeClr val="bg1"/>
                  </a:solidFill>
                </a:rPr>
                <a:t>F1</a:t>
              </a:r>
            </a:p>
          </p:txBody>
        </p:sp>
        <p:sp>
          <p:nvSpPr>
            <p:cNvPr id="196621" name="Rectangle 13"/>
            <p:cNvSpPr>
              <a:spLocks noChangeArrowheads="1"/>
            </p:cNvSpPr>
            <p:nvPr/>
          </p:nvSpPr>
          <p:spPr bwMode="auto">
            <a:xfrm>
              <a:off x="1824" y="1200"/>
              <a:ext cx="576" cy="288"/>
            </a:xfrm>
            <a:prstGeom prst="rect">
              <a:avLst/>
            </a:prstGeom>
            <a:solidFill>
              <a:schemeClr val="tx2"/>
            </a:solidFill>
            <a:ln w="9525">
              <a:solidFill>
                <a:srgbClr val="000000"/>
              </a:solidFill>
              <a:miter lim="800000"/>
              <a:headEnd/>
              <a:tailEnd/>
            </a:ln>
            <a:effectLst/>
          </p:spPr>
          <p:txBody>
            <a:bodyPr wrap="none" anchor="ctr"/>
            <a:lstStyle/>
            <a:p>
              <a:pPr algn="ctr">
                <a:spcBef>
                  <a:spcPct val="0"/>
                </a:spcBef>
                <a:buClrTx/>
                <a:buSzTx/>
                <a:buFontTx/>
                <a:buNone/>
              </a:pPr>
              <a:r>
                <a:rPr lang="en-US" sz="2400">
                  <a:solidFill>
                    <a:schemeClr val="bg1"/>
                  </a:solidFill>
                </a:rPr>
                <a:t>F2</a:t>
              </a:r>
            </a:p>
          </p:txBody>
        </p:sp>
      </p:grpSp>
      <p:sp>
        <p:nvSpPr>
          <p:cNvPr id="196625" name="Rectangle 17"/>
          <p:cNvSpPr>
            <a:spLocks noChangeArrowheads="1"/>
          </p:cNvSpPr>
          <p:nvPr/>
        </p:nvSpPr>
        <p:spPr bwMode="auto">
          <a:xfrm>
            <a:off x="7162800" y="1905000"/>
            <a:ext cx="914400" cy="457200"/>
          </a:xfrm>
          <a:prstGeom prst="rect">
            <a:avLst/>
          </a:prstGeom>
          <a:solidFill>
            <a:schemeClr val="tx2"/>
          </a:solidFill>
          <a:ln w="9525">
            <a:solidFill>
              <a:srgbClr val="000000"/>
            </a:solidFill>
            <a:miter lim="800000"/>
            <a:headEnd/>
            <a:tailEnd/>
          </a:ln>
          <a:effectLst/>
        </p:spPr>
        <p:txBody>
          <a:bodyPr wrap="none" anchor="ctr"/>
          <a:lstStyle/>
          <a:p>
            <a:pPr algn="ctr">
              <a:spcBef>
                <a:spcPct val="0"/>
              </a:spcBef>
              <a:buClrTx/>
              <a:buSzTx/>
              <a:buFontTx/>
              <a:buNone/>
            </a:pPr>
            <a:r>
              <a:rPr lang="en-US" sz="2400">
                <a:solidFill>
                  <a:schemeClr val="bg1"/>
                </a:solidFill>
              </a:rPr>
              <a:t>Fn</a:t>
            </a:r>
          </a:p>
        </p:txBody>
      </p:sp>
      <p:grpSp>
        <p:nvGrpSpPr>
          <p:cNvPr id="4" name="Group 40"/>
          <p:cNvGrpSpPr>
            <a:grpSpLocks/>
          </p:cNvGrpSpPr>
          <p:nvPr/>
        </p:nvGrpSpPr>
        <p:grpSpPr bwMode="auto">
          <a:xfrm>
            <a:off x="1905000" y="4800600"/>
            <a:ext cx="1981200" cy="457200"/>
            <a:chOff x="1200" y="3024"/>
            <a:chExt cx="1248" cy="288"/>
          </a:xfrm>
        </p:grpSpPr>
        <p:sp>
          <p:nvSpPr>
            <p:cNvPr id="196629" name="Rectangle 21"/>
            <p:cNvSpPr>
              <a:spLocks noChangeArrowheads="1"/>
            </p:cNvSpPr>
            <p:nvPr/>
          </p:nvSpPr>
          <p:spPr bwMode="auto">
            <a:xfrm>
              <a:off x="1200" y="3024"/>
              <a:ext cx="576" cy="288"/>
            </a:xfrm>
            <a:prstGeom prst="rect">
              <a:avLst/>
            </a:prstGeom>
            <a:solidFill>
              <a:schemeClr val="tx2"/>
            </a:solidFill>
            <a:ln w="9525">
              <a:solidFill>
                <a:srgbClr val="000000"/>
              </a:solidFill>
              <a:miter lim="800000"/>
              <a:headEnd/>
              <a:tailEnd/>
            </a:ln>
            <a:effectLst/>
          </p:spPr>
          <p:txBody>
            <a:bodyPr wrap="none" anchor="ctr"/>
            <a:lstStyle/>
            <a:p>
              <a:pPr algn="ctr">
                <a:spcBef>
                  <a:spcPct val="0"/>
                </a:spcBef>
                <a:buClrTx/>
                <a:buSzTx/>
                <a:buFontTx/>
                <a:buNone/>
              </a:pPr>
              <a:r>
                <a:rPr lang="en-US" sz="2400">
                  <a:solidFill>
                    <a:schemeClr val="bg1"/>
                  </a:solidFill>
                </a:rPr>
                <a:t>F1</a:t>
              </a:r>
            </a:p>
          </p:txBody>
        </p:sp>
        <p:sp>
          <p:nvSpPr>
            <p:cNvPr id="196630" name="Rectangle 22"/>
            <p:cNvSpPr>
              <a:spLocks noChangeArrowheads="1"/>
            </p:cNvSpPr>
            <p:nvPr/>
          </p:nvSpPr>
          <p:spPr bwMode="auto">
            <a:xfrm>
              <a:off x="1872" y="3024"/>
              <a:ext cx="576" cy="288"/>
            </a:xfrm>
            <a:prstGeom prst="rect">
              <a:avLst/>
            </a:prstGeom>
            <a:solidFill>
              <a:schemeClr val="tx2"/>
            </a:solidFill>
            <a:ln w="9525">
              <a:solidFill>
                <a:srgbClr val="000000"/>
              </a:solidFill>
              <a:miter lim="800000"/>
              <a:headEnd/>
              <a:tailEnd/>
            </a:ln>
            <a:effectLst/>
          </p:spPr>
          <p:txBody>
            <a:bodyPr wrap="none" anchor="ctr"/>
            <a:lstStyle/>
            <a:p>
              <a:pPr algn="ctr">
                <a:spcBef>
                  <a:spcPct val="0"/>
                </a:spcBef>
                <a:buClrTx/>
                <a:buSzTx/>
                <a:buFontTx/>
                <a:buNone/>
              </a:pPr>
              <a:r>
                <a:rPr lang="en-US" sz="2400">
                  <a:solidFill>
                    <a:schemeClr val="bg1"/>
                  </a:solidFill>
                </a:rPr>
                <a:t>F2</a:t>
              </a:r>
            </a:p>
          </p:txBody>
        </p:sp>
      </p:grpSp>
      <p:sp>
        <p:nvSpPr>
          <p:cNvPr id="196631" name="Rectangle 23"/>
          <p:cNvSpPr>
            <a:spLocks noChangeArrowheads="1"/>
          </p:cNvSpPr>
          <p:nvPr/>
        </p:nvSpPr>
        <p:spPr bwMode="auto">
          <a:xfrm>
            <a:off x="7239000" y="4800600"/>
            <a:ext cx="914400" cy="457200"/>
          </a:xfrm>
          <a:prstGeom prst="rect">
            <a:avLst/>
          </a:prstGeom>
          <a:solidFill>
            <a:schemeClr val="tx2"/>
          </a:solidFill>
          <a:ln w="9525">
            <a:solidFill>
              <a:srgbClr val="000000"/>
            </a:solidFill>
            <a:miter lim="800000"/>
            <a:headEnd/>
            <a:tailEnd/>
          </a:ln>
          <a:effectLst/>
        </p:spPr>
        <p:txBody>
          <a:bodyPr wrap="none" anchor="ctr"/>
          <a:lstStyle/>
          <a:p>
            <a:pPr algn="ctr">
              <a:spcBef>
                <a:spcPct val="0"/>
              </a:spcBef>
              <a:buClrTx/>
              <a:buSzTx/>
              <a:buFontTx/>
              <a:buNone/>
            </a:pPr>
            <a:r>
              <a:rPr lang="en-US" sz="2400">
                <a:solidFill>
                  <a:schemeClr val="bg1"/>
                </a:solidFill>
              </a:rPr>
              <a:t>Fn</a:t>
            </a:r>
          </a:p>
        </p:txBody>
      </p:sp>
      <p:sp>
        <p:nvSpPr>
          <p:cNvPr id="196632" name="Rectangle 24"/>
          <p:cNvSpPr>
            <a:spLocks noChangeArrowheads="1"/>
          </p:cNvSpPr>
          <p:nvPr/>
        </p:nvSpPr>
        <p:spPr bwMode="auto">
          <a:xfrm>
            <a:off x="0" y="2743200"/>
            <a:ext cx="1295400" cy="533400"/>
          </a:xfrm>
          <a:prstGeom prst="rect">
            <a:avLst/>
          </a:prstGeom>
          <a:solidFill>
            <a:schemeClr val="accent1"/>
          </a:solidFill>
          <a:ln w="9525">
            <a:solidFill>
              <a:srgbClr val="000000"/>
            </a:solidFill>
            <a:miter lim="800000"/>
            <a:headEnd/>
            <a:tailEnd/>
          </a:ln>
          <a:effectLst/>
        </p:spPr>
        <p:txBody>
          <a:bodyPr wrap="none" anchor="ctr"/>
          <a:lstStyle/>
          <a:p>
            <a:pPr algn="ctr">
              <a:spcBef>
                <a:spcPct val="0"/>
              </a:spcBef>
              <a:buClrTx/>
              <a:buSzTx/>
              <a:buFontTx/>
              <a:buNone/>
            </a:pPr>
            <a:r>
              <a:rPr lang="en-US" sz="2400">
                <a:solidFill>
                  <a:schemeClr val="tx1"/>
                </a:solidFill>
              </a:rPr>
              <a:t>Field</a:t>
            </a:r>
          </a:p>
        </p:txBody>
      </p:sp>
      <p:sp>
        <p:nvSpPr>
          <p:cNvPr id="196633" name="Rectangle 25"/>
          <p:cNvSpPr>
            <a:spLocks noChangeArrowheads="1"/>
          </p:cNvSpPr>
          <p:nvPr/>
        </p:nvSpPr>
        <p:spPr bwMode="auto">
          <a:xfrm>
            <a:off x="0" y="4800600"/>
            <a:ext cx="1295400" cy="533400"/>
          </a:xfrm>
          <a:prstGeom prst="rect">
            <a:avLst/>
          </a:prstGeom>
          <a:solidFill>
            <a:srgbClr val="FF9900"/>
          </a:solidFill>
          <a:ln w="9525">
            <a:solidFill>
              <a:srgbClr val="000000"/>
            </a:solidFill>
            <a:miter lim="800000"/>
            <a:headEnd/>
            <a:tailEnd/>
          </a:ln>
          <a:effectLst/>
        </p:spPr>
        <p:txBody>
          <a:bodyPr wrap="none" anchor="ctr"/>
          <a:lstStyle/>
          <a:p>
            <a:pPr algn="ctr">
              <a:spcBef>
                <a:spcPct val="0"/>
              </a:spcBef>
              <a:buClrTx/>
              <a:buSzTx/>
              <a:buFontTx/>
              <a:buNone/>
            </a:pPr>
            <a:r>
              <a:rPr lang="en-US" sz="1800">
                <a:solidFill>
                  <a:schemeClr val="tx1"/>
                </a:solidFill>
              </a:rPr>
              <a:t>Message</a:t>
            </a:r>
          </a:p>
        </p:txBody>
      </p:sp>
      <p:sp>
        <p:nvSpPr>
          <p:cNvPr id="196634" name="Rectangle 26"/>
          <p:cNvSpPr>
            <a:spLocks noChangeArrowheads="1"/>
          </p:cNvSpPr>
          <p:nvPr/>
        </p:nvSpPr>
        <p:spPr bwMode="auto">
          <a:xfrm>
            <a:off x="2133600" y="6019800"/>
            <a:ext cx="1295400" cy="533400"/>
          </a:xfrm>
          <a:prstGeom prst="rect">
            <a:avLst/>
          </a:prstGeom>
          <a:solidFill>
            <a:schemeClr val="accent1"/>
          </a:solidFill>
          <a:ln w="9525">
            <a:solidFill>
              <a:srgbClr val="000000"/>
            </a:solidFill>
            <a:miter lim="800000"/>
            <a:headEnd/>
            <a:tailEnd/>
          </a:ln>
          <a:effectLst/>
        </p:spPr>
        <p:txBody>
          <a:bodyPr wrap="none" anchor="ctr"/>
          <a:lstStyle/>
          <a:p>
            <a:pPr algn="ctr">
              <a:spcBef>
                <a:spcPct val="0"/>
              </a:spcBef>
              <a:buClrTx/>
              <a:buSzTx/>
              <a:buFontTx/>
              <a:buNone/>
            </a:pPr>
            <a:r>
              <a:rPr lang="en-US" sz="2400">
                <a:solidFill>
                  <a:schemeClr val="tx1"/>
                </a:solidFill>
              </a:rPr>
              <a:t>Segment</a:t>
            </a:r>
          </a:p>
        </p:txBody>
      </p:sp>
      <p:sp>
        <p:nvSpPr>
          <p:cNvPr id="196636" name="Line 28"/>
          <p:cNvSpPr>
            <a:spLocks noChangeShapeType="1"/>
          </p:cNvSpPr>
          <p:nvPr/>
        </p:nvSpPr>
        <p:spPr bwMode="auto">
          <a:xfrm>
            <a:off x="457200" y="5791200"/>
            <a:ext cx="0" cy="0"/>
          </a:xfrm>
          <a:prstGeom prst="line">
            <a:avLst/>
          </a:prstGeom>
          <a:noFill/>
          <a:ln w="9525">
            <a:solidFill>
              <a:srgbClr val="000000"/>
            </a:solidFill>
            <a:round/>
            <a:headEnd/>
            <a:tailEnd/>
          </a:ln>
          <a:effectLst/>
        </p:spPr>
        <p:txBody>
          <a:bodyPr/>
          <a:lstStyle/>
          <a:p>
            <a:endParaRPr lang="en-US"/>
          </a:p>
        </p:txBody>
      </p:sp>
      <p:sp>
        <p:nvSpPr>
          <p:cNvPr id="196637" name="Line 29"/>
          <p:cNvSpPr>
            <a:spLocks noChangeShapeType="1"/>
          </p:cNvSpPr>
          <p:nvPr/>
        </p:nvSpPr>
        <p:spPr bwMode="auto">
          <a:xfrm>
            <a:off x="457200" y="5334000"/>
            <a:ext cx="0" cy="228600"/>
          </a:xfrm>
          <a:prstGeom prst="line">
            <a:avLst/>
          </a:prstGeom>
          <a:noFill/>
          <a:ln w="9525">
            <a:solidFill>
              <a:srgbClr val="000000"/>
            </a:solidFill>
            <a:round/>
            <a:headEnd/>
            <a:tailEnd/>
          </a:ln>
          <a:effectLst/>
        </p:spPr>
        <p:txBody>
          <a:bodyPr/>
          <a:lstStyle/>
          <a:p>
            <a:endParaRPr lang="en-US"/>
          </a:p>
        </p:txBody>
      </p:sp>
      <p:sp>
        <p:nvSpPr>
          <p:cNvPr id="196638" name="Line 30"/>
          <p:cNvSpPr>
            <a:spLocks noChangeShapeType="1"/>
          </p:cNvSpPr>
          <p:nvPr/>
        </p:nvSpPr>
        <p:spPr bwMode="auto">
          <a:xfrm>
            <a:off x="457200" y="5562600"/>
            <a:ext cx="914400" cy="0"/>
          </a:xfrm>
          <a:prstGeom prst="line">
            <a:avLst/>
          </a:prstGeom>
          <a:noFill/>
          <a:ln w="9525">
            <a:solidFill>
              <a:srgbClr val="000000"/>
            </a:solidFill>
            <a:round/>
            <a:headEnd/>
            <a:tailEnd type="triangle" w="med" len="med"/>
          </a:ln>
          <a:effectLst/>
        </p:spPr>
        <p:txBody>
          <a:bodyPr/>
          <a:lstStyle/>
          <a:p>
            <a:endParaRPr lang="en-US"/>
          </a:p>
        </p:txBody>
      </p:sp>
      <p:sp>
        <p:nvSpPr>
          <p:cNvPr id="196641" name="Line 33"/>
          <p:cNvSpPr>
            <a:spLocks noChangeShapeType="1"/>
          </p:cNvSpPr>
          <p:nvPr/>
        </p:nvSpPr>
        <p:spPr bwMode="auto">
          <a:xfrm flipV="1">
            <a:off x="2819400" y="5410200"/>
            <a:ext cx="0" cy="609600"/>
          </a:xfrm>
          <a:prstGeom prst="line">
            <a:avLst/>
          </a:prstGeom>
          <a:noFill/>
          <a:ln w="9525">
            <a:solidFill>
              <a:srgbClr val="000000"/>
            </a:solidFill>
            <a:round/>
            <a:headEnd/>
            <a:tailEnd type="triangle" w="med" len="med"/>
          </a:ln>
          <a:effectLst/>
        </p:spPr>
        <p:txBody>
          <a:bodyPr/>
          <a:lstStyle/>
          <a:p>
            <a:endParaRPr lang="en-US"/>
          </a:p>
        </p:txBody>
      </p:sp>
      <p:sp>
        <p:nvSpPr>
          <p:cNvPr id="196642" name="Line 34"/>
          <p:cNvSpPr>
            <a:spLocks noChangeShapeType="1"/>
          </p:cNvSpPr>
          <p:nvPr/>
        </p:nvSpPr>
        <p:spPr bwMode="auto">
          <a:xfrm>
            <a:off x="609600" y="3276600"/>
            <a:ext cx="0" cy="990600"/>
          </a:xfrm>
          <a:prstGeom prst="line">
            <a:avLst/>
          </a:prstGeom>
          <a:noFill/>
          <a:ln w="9525">
            <a:solidFill>
              <a:srgbClr val="000000"/>
            </a:solidFill>
            <a:round/>
            <a:headEnd/>
            <a:tailEnd/>
          </a:ln>
          <a:effectLst/>
        </p:spPr>
        <p:txBody>
          <a:bodyPr/>
          <a:lstStyle/>
          <a:p>
            <a:endParaRPr lang="en-US"/>
          </a:p>
        </p:txBody>
      </p:sp>
      <p:sp>
        <p:nvSpPr>
          <p:cNvPr id="196643" name="Line 35"/>
          <p:cNvSpPr>
            <a:spLocks noChangeShapeType="1"/>
          </p:cNvSpPr>
          <p:nvPr/>
        </p:nvSpPr>
        <p:spPr bwMode="auto">
          <a:xfrm>
            <a:off x="609600" y="4191000"/>
            <a:ext cx="1676400" cy="0"/>
          </a:xfrm>
          <a:prstGeom prst="line">
            <a:avLst/>
          </a:prstGeom>
          <a:noFill/>
          <a:ln w="9525">
            <a:solidFill>
              <a:srgbClr val="000000"/>
            </a:solidFill>
            <a:round/>
            <a:headEnd/>
            <a:tailEnd/>
          </a:ln>
          <a:effectLst/>
        </p:spPr>
        <p:txBody>
          <a:bodyPr/>
          <a:lstStyle/>
          <a:p>
            <a:endParaRPr lang="en-US"/>
          </a:p>
        </p:txBody>
      </p:sp>
      <p:sp>
        <p:nvSpPr>
          <p:cNvPr id="196644" name="Line 36"/>
          <p:cNvSpPr>
            <a:spLocks noChangeShapeType="1"/>
          </p:cNvSpPr>
          <p:nvPr/>
        </p:nvSpPr>
        <p:spPr bwMode="auto">
          <a:xfrm>
            <a:off x="2286000" y="4191000"/>
            <a:ext cx="0" cy="609600"/>
          </a:xfrm>
          <a:prstGeom prst="line">
            <a:avLst/>
          </a:prstGeom>
          <a:noFill/>
          <a:ln w="9525">
            <a:solidFill>
              <a:srgbClr val="000000"/>
            </a:solidFill>
            <a:round/>
            <a:headEnd/>
            <a:tailEnd type="triangle" w="med" len="med"/>
          </a:ln>
          <a:effectLst/>
        </p:spPr>
        <p:txBody>
          <a:bodyPr/>
          <a:lstStyle/>
          <a:p>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702" name="Rectangle 22"/>
          <p:cNvSpPr>
            <a:spLocks noChangeArrowheads="1"/>
          </p:cNvSpPr>
          <p:nvPr/>
        </p:nvSpPr>
        <p:spPr bwMode="auto">
          <a:xfrm>
            <a:off x="457200" y="4648200"/>
            <a:ext cx="8458200" cy="1066800"/>
          </a:xfrm>
          <a:prstGeom prst="rect">
            <a:avLst/>
          </a:prstGeom>
          <a:solidFill>
            <a:schemeClr val="accent1"/>
          </a:solidFill>
          <a:ln w="9525">
            <a:solidFill>
              <a:srgbClr val="000000"/>
            </a:solidFill>
            <a:miter lim="800000"/>
            <a:headEnd/>
            <a:tailEnd/>
          </a:ln>
          <a:effectLst/>
        </p:spPr>
        <p:txBody>
          <a:bodyPr wrap="none" anchor="ctr"/>
          <a:lstStyle/>
          <a:p>
            <a:endParaRPr lang="en-US"/>
          </a:p>
        </p:txBody>
      </p:sp>
      <p:sp>
        <p:nvSpPr>
          <p:cNvPr id="199701" name="Rectangle 21"/>
          <p:cNvSpPr>
            <a:spLocks noChangeArrowheads="1"/>
          </p:cNvSpPr>
          <p:nvPr/>
        </p:nvSpPr>
        <p:spPr bwMode="auto">
          <a:xfrm>
            <a:off x="457200" y="4343400"/>
            <a:ext cx="8458200" cy="304800"/>
          </a:xfrm>
          <a:prstGeom prst="rect">
            <a:avLst/>
          </a:prstGeom>
          <a:solidFill>
            <a:srgbClr val="99CCFF"/>
          </a:solidFill>
          <a:ln w="9525">
            <a:solidFill>
              <a:srgbClr val="000000"/>
            </a:solidFill>
            <a:miter lim="800000"/>
            <a:headEnd/>
            <a:tailEnd/>
          </a:ln>
          <a:effectLst/>
        </p:spPr>
        <p:txBody>
          <a:bodyPr wrap="none" anchor="ctr"/>
          <a:lstStyle/>
          <a:p>
            <a:endParaRPr lang="en-US"/>
          </a:p>
        </p:txBody>
      </p:sp>
      <p:sp>
        <p:nvSpPr>
          <p:cNvPr id="199700" name="Rectangle 20"/>
          <p:cNvSpPr>
            <a:spLocks noChangeArrowheads="1"/>
          </p:cNvSpPr>
          <p:nvPr/>
        </p:nvSpPr>
        <p:spPr bwMode="auto">
          <a:xfrm>
            <a:off x="457200" y="2590800"/>
            <a:ext cx="8458200" cy="1752600"/>
          </a:xfrm>
          <a:prstGeom prst="rect">
            <a:avLst/>
          </a:prstGeom>
          <a:solidFill>
            <a:srgbClr val="CC99FF"/>
          </a:solidFill>
          <a:ln w="9525">
            <a:solidFill>
              <a:srgbClr val="000000"/>
            </a:solidFill>
            <a:miter lim="800000"/>
            <a:headEnd/>
            <a:tailEnd/>
          </a:ln>
          <a:effectLst/>
        </p:spPr>
        <p:txBody>
          <a:bodyPr wrap="none" anchor="ctr"/>
          <a:lstStyle/>
          <a:p>
            <a:endParaRPr lang="en-US"/>
          </a:p>
        </p:txBody>
      </p:sp>
      <p:sp>
        <p:nvSpPr>
          <p:cNvPr id="199699" name="Rectangle 19"/>
          <p:cNvSpPr>
            <a:spLocks noChangeArrowheads="1"/>
          </p:cNvSpPr>
          <p:nvPr/>
        </p:nvSpPr>
        <p:spPr bwMode="auto">
          <a:xfrm>
            <a:off x="457200" y="2286000"/>
            <a:ext cx="8458200" cy="304800"/>
          </a:xfrm>
          <a:prstGeom prst="rect">
            <a:avLst/>
          </a:prstGeom>
          <a:solidFill>
            <a:schemeClr val="accent2"/>
          </a:solidFill>
          <a:ln w="9525">
            <a:solidFill>
              <a:srgbClr val="000000"/>
            </a:solidFill>
            <a:miter lim="800000"/>
            <a:headEnd/>
            <a:tailEnd/>
          </a:ln>
          <a:effectLst/>
        </p:spPr>
        <p:txBody>
          <a:bodyPr wrap="none" anchor="ctr"/>
          <a:lstStyle/>
          <a:p>
            <a:endParaRPr lang="en-US"/>
          </a:p>
        </p:txBody>
      </p:sp>
      <p:sp>
        <p:nvSpPr>
          <p:cNvPr id="199682" name="Rectangle 2"/>
          <p:cNvSpPr>
            <a:spLocks noGrp="1" noChangeArrowheads="1"/>
          </p:cNvSpPr>
          <p:nvPr>
            <p:ph type="title"/>
          </p:nvPr>
        </p:nvSpPr>
        <p:spPr>
          <a:xfrm>
            <a:off x="762000" y="304800"/>
            <a:ext cx="7772400" cy="1143000"/>
          </a:xfrm>
        </p:spPr>
        <p:txBody>
          <a:bodyPr/>
          <a:lstStyle/>
          <a:p>
            <a:r>
              <a:rPr lang="en-US" dirty="0">
                <a:solidFill>
                  <a:srgbClr val="7A1E43"/>
                </a:solidFill>
                <a:latin typeface="TimesNewRomanPSMT" charset="0"/>
              </a:rPr>
              <a:t>				</a:t>
            </a:r>
            <a:r>
              <a:rPr lang="en-US" b="1" dirty="0">
                <a:solidFill>
                  <a:srgbClr val="7A1E43"/>
                </a:solidFill>
                <a:latin typeface="TimesNewRomanPSMT" charset="0"/>
              </a:rPr>
              <a:t>Example</a:t>
            </a:r>
            <a:endParaRPr lang="en-US" b="1" dirty="0"/>
          </a:p>
        </p:txBody>
      </p:sp>
      <p:sp>
        <p:nvSpPr>
          <p:cNvPr id="199683" name="Rectangle 3" descr="Rectangle: Click to edit Master text styles&#10;Second level&#10;Third level&#10;Fourth level&#10;Fifth level"/>
          <p:cNvSpPr>
            <a:spLocks noGrp="1" noChangeArrowheads="1"/>
          </p:cNvSpPr>
          <p:nvPr>
            <p:ph sz="quarter" idx="1"/>
          </p:nvPr>
        </p:nvSpPr>
        <p:spPr>
          <a:xfrm>
            <a:off x="838200" y="1447800"/>
            <a:ext cx="7772400" cy="4495800"/>
          </a:xfrm>
        </p:spPr>
        <p:txBody>
          <a:bodyPr/>
          <a:lstStyle/>
          <a:p>
            <a:pPr marL="990600" lvl="1" indent="-533400">
              <a:buFont typeface="Wingdings" pitchFamily="2" charset="2"/>
              <a:buNone/>
            </a:pPr>
            <a:endParaRPr lang="en-US" sz="2400"/>
          </a:p>
          <a:p>
            <a:pPr marL="990600" lvl="1" indent="-533400">
              <a:buFont typeface="Wingdings" pitchFamily="2" charset="2"/>
              <a:buNone/>
            </a:pPr>
            <a:endParaRPr lang="en-US" sz="3200"/>
          </a:p>
        </p:txBody>
      </p:sp>
      <p:pic>
        <p:nvPicPr>
          <p:cNvPr id="199684" name="Picture 4" descr="123"/>
          <p:cNvPicPr>
            <a:picLocks noChangeAspect="1" noChangeArrowheads="1"/>
          </p:cNvPicPr>
          <p:nvPr/>
        </p:nvPicPr>
        <p:blipFill>
          <a:blip r:embed="rId3" cstate="print"/>
          <a:srcRect/>
          <a:stretch>
            <a:fillRect/>
          </a:stretch>
        </p:blipFill>
        <p:spPr bwMode="auto">
          <a:xfrm>
            <a:off x="8077200" y="6172200"/>
            <a:ext cx="1066800" cy="685800"/>
          </a:xfrm>
          <a:prstGeom prst="rect">
            <a:avLst/>
          </a:prstGeom>
          <a:noFill/>
        </p:spPr>
      </p:pic>
      <p:grpSp>
        <p:nvGrpSpPr>
          <p:cNvPr id="2" name="Group 17"/>
          <p:cNvGrpSpPr>
            <a:grpSpLocks/>
          </p:cNvGrpSpPr>
          <p:nvPr/>
        </p:nvGrpSpPr>
        <p:grpSpPr bwMode="auto">
          <a:xfrm>
            <a:off x="457200" y="762000"/>
            <a:ext cx="8458200" cy="1524000"/>
            <a:chOff x="144" y="480"/>
            <a:chExt cx="5472" cy="960"/>
          </a:xfrm>
        </p:grpSpPr>
        <p:sp>
          <p:nvSpPr>
            <p:cNvPr id="199690" name="Rectangle 10"/>
            <p:cNvSpPr>
              <a:spLocks noChangeArrowheads="1"/>
            </p:cNvSpPr>
            <p:nvPr/>
          </p:nvSpPr>
          <p:spPr bwMode="auto">
            <a:xfrm>
              <a:off x="144" y="1008"/>
              <a:ext cx="5472" cy="432"/>
            </a:xfrm>
            <a:prstGeom prst="rect">
              <a:avLst/>
            </a:prstGeom>
            <a:solidFill>
              <a:schemeClr val="folHlink"/>
            </a:solidFill>
            <a:ln w="9525">
              <a:solidFill>
                <a:srgbClr val="000000"/>
              </a:solidFill>
              <a:miter lim="800000"/>
              <a:headEnd/>
              <a:tailEnd/>
            </a:ln>
            <a:effectLst/>
          </p:spPr>
          <p:txBody>
            <a:bodyPr wrap="none" anchor="ctr"/>
            <a:lstStyle/>
            <a:p>
              <a:endParaRPr lang="en-US"/>
            </a:p>
          </p:txBody>
        </p:sp>
        <p:sp>
          <p:nvSpPr>
            <p:cNvPr id="199692" name="Rectangle 12"/>
            <p:cNvSpPr>
              <a:spLocks noChangeArrowheads="1"/>
            </p:cNvSpPr>
            <p:nvPr/>
          </p:nvSpPr>
          <p:spPr bwMode="auto">
            <a:xfrm flipV="1">
              <a:off x="144" y="480"/>
              <a:ext cx="1056" cy="528"/>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rot="10800000" wrap="none" anchor="ctr"/>
            <a:lstStyle/>
            <a:p>
              <a:pPr algn="ctr">
                <a:spcBef>
                  <a:spcPct val="0"/>
                </a:spcBef>
                <a:buClrTx/>
                <a:buSzTx/>
                <a:buFontTx/>
                <a:buNone/>
              </a:pPr>
              <a:r>
                <a:rPr lang="en-US" sz="2400" dirty="0">
                  <a:solidFill>
                    <a:schemeClr val="tx1"/>
                  </a:solidFill>
                </a:rPr>
                <a:t>Segment</a:t>
              </a:r>
            </a:p>
          </p:txBody>
        </p:sp>
      </p:grpSp>
      <p:sp>
        <p:nvSpPr>
          <p:cNvPr id="199686" name="Rectangle 6"/>
          <p:cNvSpPr>
            <a:spLocks noChangeArrowheads="1"/>
          </p:cNvSpPr>
          <p:nvPr/>
        </p:nvSpPr>
        <p:spPr bwMode="auto">
          <a:xfrm>
            <a:off x="609600" y="1600200"/>
            <a:ext cx="8001000" cy="4054475"/>
          </a:xfrm>
          <a:prstGeom prst="rect">
            <a:avLst/>
          </a:prstGeom>
          <a:noFill/>
          <a:ln w="9525">
            <a:noFill/>
            <a:miter lim="800000"/>
            <a:headEnd/>
            <a:tailEnd/>
          </a:ln>
          <a:effectLst/>
        </p:spPr>
        <p:txBody>
          <a:bodyPr>
            <a:spAutoFit/>
          </a:bodyPr>
          <a:lstStyle/>
          <a:p>
            <a:pPr>
              <a:spcBef>
                <a:spcPct val="0"/>
              </a:spcBef>
              <a:buClrTx/>
              <a:buSzTx/>
              <a:buFontTx/>
              <a:buNone/>
            </a:pPr>
            <a:r>
              <a:rPr lang="en-US" sz="2000" dirty="0">
                <a:solidFill>
                  <a:srgbClr val="C51507"/>
                </a:solidFill>
                <a:latin typeface="Times New Roman" pitchFamily="18" charset="0"/>
              </a:rPr>
              <a:t>MSH</a:t>
            </a:r>
            <a:r>
              <a:rPr lang="en-US" sz="2000" dirty="0">
                <a:solidFill>
                  <a:schemeClr val="bg1"/>
                </a:solidFill>
                <a:latin typeface="Times New Roman" pitchFamily="18" charset="0"/>
              </a:rPr>
              <a:t>|^~\&amp;|ADT1|MCM|LABADT|MCM|198808181126|SECURITY|ADT^A01|MSG00001|P|2.4|&lt;</a:t>
            </a:r>
            <a:r>
              <a:rPr lang="en-US" sz="2000" dirty="0" err="1">
                <a:solidFill>
                  <a:schemeClr val="bg1"/>
                </a:solidFill>
                <a:latin typeface="Times New Roman" pitchFamily="18" charset="0"/>
              </a:rPr>
              <a:t>cr</a:t>
            </a:r>
            <a:r>
              <a:rPr lang="en-US" sz="2000" dirty="0">
                <a:solidFill>
                  <a:schemeClr val="bg1"/>
                </a:solidFill>
                <a:latin typeface="Times New Roman" pitchFamily="18" charset="0"/>
              </a:rPr>
              <a:t>&gt;</a:t>
            </a:r>
          </a:p>
          <a:p>
            <a:pPr eaLnBrk="0" hangingPunct="0">
              <a:spcBef>
                <a:spcPct val="0"/>
              </a:spcBef>
              <a:buClrTx/>
              <a:buSzTx/>
              <a:buFontTx/>
              <a:buNone/>
            </a:pPr>
            <a:r>
              <a:rPr lang="en-US" sz="2000" dirty="0">
                <a:solidFill>
                  <a:srgbClr val="C51507"/>
                </a:solidFill>
                <a:latin typeface="Times New Roman" pitchFamily="18" charset="0"/>
              </a:rPr>
              <a:t>EVN</a:t>
            </a:r>
            <a:r>
              <a:rPr lang="en-US" sz="2000" dirty="0">
                <a:solidFill>
                  <a:srgbClr val="40458C"/>
                </a:solidFill>
                <a:latin typeface="Times New Roman" pitchFamily="18" charset="0"/>
              </a:rPr>
              <a:t>|A01|198808181123||&lt;</a:t>
            </a:r>
            <a:r>
              <a:rPr lang="en-US" sz="2000" dirty="0" err="1">
                <a:solidFill>
                  <a:srgbClr val="40458C"/>
                </a:solidFill>
                <a:latin typeface="Times New Roman" pitchFamily="18" charset="0"/>
              </a:rPr>
              <a:t>cr</a:t>
            </a:r>
            <a:r>
              <a:rPr lang="en-US" sz="2000" dirty="0">
                <a:solidFill>
                  <a:srgbClr val="40458C"/>
                </a:solidFill>
                <a:latin typeface="Times New Roman" pitchFamily="18" charset="0"/>
              </a:rPr>
              <a:t>&gt;</a:t>
            </a:r>
            <a:endParaRPr lang="en-US" sz="2000" dirty="0">
              <a:solidFill>
                <a:schemeClr val="tx1"/>
              </a:solidFill>
              <a:latin typeface="Times New Roman" pitchFamily="18" charset="0"/>
            </a:endParaRPr>
          </a:p>
          <a:p>
            <a:pPr eaLnBrk="0" hangingPunct="0">
              <a:spcBef>
                <a:spcPct val="0"/>
              </a:spcBef>
              <a:buClrTx/>
              <a:buSzTx/>
              <a:buFontTx/>
              <a:buNone/>
            </a:pPr>
            <a:r>
              <a:rPr lang="en-US" sz="2000" dirty="0">
                <a:solidFill>
                  <a:srgbClr val="C51507"/>
                </a:solidFill>
                <a:latin typeface="Times New Roman" pitchFamily="18" charset="0"/>
              </a:rPr>
              <a:t>PID</a:t>
            </a:r>
            <a:r>
              <a:rPr lang="en-US" sz="2000" dirty="0">
                <a:solidFill>
                  <a:srgbClr val="40458C"/>
                </a:solidFill>
                <a:latin typeface="Times New Roman" pitchFamily="18" charset="0"/>
              </a:rPr>
              <a:t>|1||PATID1234^5^M11^ADT1^MR^MCM~123456789^^^USSSA^SS||JONES^WILLIAM^A^III||196          </a:t>
            </a:r>
            <a:endParaRPr lang="en-US" sz="2000" dirty="0">
              <a:solidFill>
                <a:schemeClr val="tx1"/>
              </a:solidFill>
              <a:latin typeface="Times New Roman" pitchFamily="18" charset="0"/>
            </a:endParaRPr>
          </a:p>
          <a:p>
            <a:pPr eaLnBrk="0" hangingPunct="0">
              <a:spcBef>
                <a:spcPct val="0"/>
              </a:spcBef>
              <a:buClrTx/>
              <a:buSzTx/>
              <a:buFontTx/>
              <a:buNone/>
            </a:pPr>
            <a:r>
              <a:rPr lang="en-US" sz="2000" dirty="0">
                <a:solidFill>
                  <a:srgbClr val="40458C"/>
                </a:solidFill>
                <a:latin typeface="Times New Roman" pitchFamily="18" charset="0"/>
              </a:rPr>
              <a:t>10615|M||C|1200 N ELM STREET^^GREENSBORO^NC^27401-1020|GL|(91-9)379-1212|(919)271-3434||S||PATID12345001^2^M10^ADT1^AN^A|123456789|987654^NC|&lt;</a:t>
            </a:r>
            <a:r>
              <a:rPr lang="en-US" sz="2000" dirty="0" err="1">
                <a:solidFill>
                  <a:srgbClr val="40458C"/>
                </a:solidFill>
                <a:latin typeface="Times New Roman" pitchFamily="18" charset="0"/>
              </a:rPr>
              <a:t>cr</a:t>
            </a:r>
            <a:r>
              <a:rPr lang="en-US" sz="2000" dirty="0">
                <a:solidFill>
                  <a:srgbClr val="40458C"/>
                </a:solidFill>
                <a:latin typeface="Times New Roman" pitchFamily="18" charset="0"/>
              </a:rPr>
              <a:t>&gt;</a:t>
            </a:r>
            <a:endParaRPr lang="en-US" sz="2000" dirty="0">
              <a:solidFill>
                <a:schemeClr val="tx1"/>
              </a:solidFill>
              <a:latin typeface="Times New Roman" pitchFamily="18" charset="0"/>
            </a:endParaRPr>
          </a:p>
          <a:p>
            <a:pPr eaLnBrk="0" hangingPunct="0">
              <a:spcBef>
                <a:spcPct val="0"/>
              </a:spcBef>
              <a:buClrTx/>
              <a:buSzTx/>
              <a:buFontTx/>
              <a:buNone/>
            </a:pPr>
            <a:r>
              <a:rPr lang="en-US" sz="2000" dirty="0">
                <a:solidFill>
                  <a:srgbClr val="C51507"/>
                </a:solidFill>
                <a:latin typeface="Times New Roman" pitchFamily="18" charset="0"/>
              </a:rPr>
              <a:t>NK1</a:t>
            </a:r>
            <a:r>
              <a:rPr lang="en-US" sz="2000" dirty="0">
                <a:solidFill>
                  <a:srgbClr val="40458C"/>
                </a:solidFill>
                <a:latin typeface="Times New Roman" pitchFamily="18" charset="0"/>
              </a:rPr>
              <a:t>|1|JONES^BARBARA^K|WI^WIFE||||NK^NEXT OF KIN&lt;</a:t>
            </a:r>
            <a:r>
              <a:rPr lang="en-US" sz="2000" dirty="0" err="1">
                <a:solidFill>
                  <a:srgbClr val="40458C"/>
                </a:solidFill>
                <a:latin typeface="Times New Roman" pitchFamily="18" charset="0"/>
              </a:rPr>
              <a:t>cr</a:t>
            </a:r>
            <a:r>
              <a:rPr lang="en-US" sz="2000" dirty="0">
                <a:solidFill>
                  <a:srgbClr val="40458C"/>
                </a:solidFill>
                <a:latin typeface="Times New Roman" pitchFamily="18" charset="0"/>
              </a:rPr>
              <a:t>&gt;</a:t>
            </a:r>
            <a:endParaRPr lang="en-US" sz="2000" dirty="0">
              <a:solidFill>
                <a:schemeClr val="tx1"/>
              </a:solidFill>
              <a:latin typeface="Times New Roman" pitchFamily="18" charset="0"/>
            </a:endParaRPr>
          </a:p>
          <a:p>
            <a:pPr eaLnBrk="0" hangingPunct="0">
              <a:spcBef>
                <a:spcPct val="0"/>
              </a:spcBef>
              <a:buClrTx/>
              <a:buSzTx/>
              <a:buFontTx/>
              <a:buNone/>
            </a:pPr>
            <a:r>
              <a:rPr lang="en-US" sz="2000" dirty="0">
                <a:solidFill>
                  <a:srgbClr val="C51507"/>
                </a:solidFill>
                <a:latin typeface="Times New Roman" pitchFamily="18" charset="0"/>
              </a:rPr>
              <a:t>PV1</a:t>
            </a:r>
            <a:r>
              <a:rPr lang="en-US" sz="2000" dirty="0">
                <a:solidFill>
                  <a:srgbClr val="40458C"/>
                </a:solidFill>
                <a:latin typeface="Times New Roman" pitchFamily="18" charset="0"/>
              </a:rPr>
              <a:t>|1|I|2000^2012^01||||004777^LEBAUER^SIDNEY^J.|||SUR||||ADM|A0|&lt;</a:t>
            </a:r>
            <a:r>
              <a:rPr lang="en-US" sz="2000" dirty="0" err="1">
                <a:solidFill>
                  <a:srgbClr val="40458C"/>
                </a:solidFill>
                <a:latin typeface="Times New Roman" pitchFamily="18" charset="0"/>
              </a:rPr>
              <a:t>cr</a:t>
            </a:r>
            <a:r>
              <a:rPr lang="en-US" sz="2000" dirty="0">
                <a:solidFill>
                  <a:srgbClr val="40458C"/>
                </a:solidFill>
                <a:latin typeface="Times New Roman" pitchFamily="18" charset="0"/>
              </a:rPr>
              <a:t>&gt;</a:t>
            </a:r>
            <a:r>
              <a:rPr lang="en-US" sz="2000" dirty="0">
                <a:solidFill>
                  <a:schemeClr val="tx1"/>
                </a:solidFill>
                <a:latin typeface="Times New Roman" pitchFamily="18" charset="0"/>
              </a:rPr>
              <a:t> </a:t>
            </a:r>
          </a:p>
          <a:p>
            <a:pPr eaLnBrk="0" hangingPunct="0">
              <a:spcBef>
                <a:spcPct val="0"/>
              </a:spcBef>
              <a:buClrTx/>
              <a:buSzTx/>
              <a:buFontTx/>
              <a:buNone/>
            </a:pPr>
            <a:endParaRPr lang="en-US" sz="2000" dirty="0">
              <a:solidFill>
                <a:schemeClr val="tx1"/>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9699"/>
                                        </p:tgtEl>
                                        <p:attrNameLst>
                                          <p:attrName>style.visibility</p:attrName>
                                        </p:attrNameLst>
                                      </p:cBhvr>
                                      <p:to>
                                        <p:strVal val="visible"/>
                                      </p:to>
                                    </p:set>
                                    <p:anim calcmode="lin" valueType="num">
                                      <p:cBhvr additive="base">
                                        <p:cTn id="7" dur="500" fill="hold"/>
                                        <p:tgtEl>
                                          <p:spTgt spid="199699"/>
                                        </p:tgtEl>
                                        <p:attrNameLst>
                                          <p:attrName>ppt_x</p:attrName>
                                        </p:attrNameLst>
                                      </p:cBhvr>
                                      <p:tavLst>
                                        <p:tav tm="0">
                                          <p:val>
                                            <p:strVal val="0-#ppt_w/2"/>
                                          </p:val>
                                        </p:tav>
                                        <p:tav tm="100000">
                                          <p:val>
                                            <p:strVal val="#ppt_x"/>
                                          </p:val>
                                        </p:tav>
                                      </p:tavLst>
                                    </p:anim>
                                    <p:anim calcmode="lin" valueType="num">
                                      <p:cBhvr additive="base">
                                        <p:cTn id="8" dur="500" fill="hold"/>
                                        <p:tgtEl>
                                          <p:spTgt spid="19969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99700"/>
                                        </p:tgtEl>
                                        <p:attrNameLst>
                                          <p:attrName>style.visibility</p:attrName>
                                        </p:attrNameLst>
                                      </p:cBhvr>
                                      <p:to>
                                        <p:strVal val="visible"/>
                                      </p:to>
                                    </p:set>
                                    <p:anim calcmode="lin" valueType="num">
                                      <p:cBhvr additive="base">
                                        <p:cTn id="13" dur="500" fill="hold"/>
                                        <p:tgtEl>
                                          <p:spTgt spid="199700"/>
                                        </p:tgtEl>
                                        <p:attrNameLst>
                                          <p:attrName>ppt_x</p:attrName>
                                        </p:attrNameLst>
                                      </p:cBhvr>
                                      <p:tavLst>
                                        <p:tav tm="0">
                                          <p:val>
                                            <p:strVal val="0-#ppt_w/2"/>
                                          </p:val>
                                        </p:tav>
                                        <p:tav tm="100000">
                                          <p:val>
                                            <p:strVal val="#ppt_x"/>
                                          </p:val>
                                        </p:tav>
                                      </p:tavLst>
                                    </p:anim>
                                    <p:anim calcmode="lin" valueType="num">
                                      <p:cBhvr additive="base">
                                        <p:cTn id="14" dur="500" fill="hold"/>
                                        <p:tgtEl>
                                          <p:spTgt spid="199700"/>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99701"/>
                                        </p:tgtEl>
                                        <p:attrNameLst>
                                          <p:attrName>style.visibility</p:attrName>
                                        </p:attrNameLst>
                                      </p:cBhvr>
                                      <p:to>
                                        <p:strVal val="visible"/>
                                      </p:to>
                                    </p:set>
                                    <p:anim calcmode="lin" valueType="num">
                                      <p:cBhvr additive="base">
                                        <p:cTn id="19" dur="500" fill="hold"/>
                                        <p:tgtEl>
                                          <p:spTgt spid="199701"/>
                                        </p:tgtEl>
                                        <p:attrNameLst>
                                          <p:attrName>ppt_x</p:attrName>
                                        </p:attrNameLst>
                                      </p:cBhvr>
                                      <p:tavLst>
                                        <p:tav tm="0">
                                          <p:val>
                                            <p:strVal val="0-#ppt_w/2"/>
                                          </p:val>
                                        </p:tav>
                                        <p:tav tm="100000">
                                          <p:val>
                                            <p:strVal val="#ppt_x"/>
                                          </p:val>
                                        </p:tav>
                                      </p:tavLst>
                                    </p:anim>
                                    <p:anim calcmode="lin" valueType="num">
                                      <p:cBhvr additive="base">
                                        <p:cTn id="20" dur="500" fill="hold"/>
                                        <p:tgtEl>
                                          <p:spTgt spid="199701"/>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99702"/>
                                        </p:tgtEl>
                                        <p:attrNameLst>
                                          <p:attrName>style.visibility</p:attrName>
                                        </p:attrNameLst>
                                      </p:cBhvr>
                                      <p:to>
                                        <p:strVal val="visible"/>
                                      </p:to>
                                    </p:set>
                                    <p:anim calcmode="lin" valueType="num">
                                      <p:cBhvr additive="base">
                                        <p:cTn id="25" dur="500" fill="hold"/>
                                        <p:tgtEl>
                                          <p:spTgt spid="199702"/>
                                        </p:tgtEl>
                                        <p:attrNameLst>
                                          <p:attrName>ppt_x</p:attrName>
                                        </p:attrNameLst>
                                      </p:cBhvr>
                                      <p:tavLst>
                                        <p:tav tm="0">
                                          <p:val>
                                            <p:strVal val="0-#ppt_w/2"/>
                                          </p:val>
                                        </p:tav>
                                        <p:tav tm="100000">
                                          <p:val>
                                            <p:strVal val="#ppt_x"/>
                                          </p:val>
                                        </p:tav>
                                      </p:tavLst>
                                    </p:anim>
                                    <p:anim calcmode="lin" valueType="num">
                                      <p:cBhvr additive="base">
                                        <p:cTn id="26" dur="500" fill="hold"/>
                                        <p:tgtEl>
                                          <p:spTgt spid="19970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9702" grpId="0" animBg="1"/>
      <p:bldP spid="199701" grpId="0" animBg="1"/>
      <p:bldP spid="199700" grpId="0" animBg="1"/>
      <p:bldP spid="199699"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b="1" dirty="0">
                <a:solidFill>
                  <a:srgbClr val="7A1E43"/>
                </a:solidFill>
                <a:latin typeface="TimesNewRomanPSMT" charset="0"/>
              </a:rPr>
              <a:t>HL7 </a:t>
            </a:r>
            <a:r>
              <a:rPr lang="en-US" b="1" dirty="0">
                <a:solidFill>
                  <a:srgbClr val="7A1E43"/>
                </a:solidFill>
                <a:latin typeface="Times New Roman"/>
              </a:rPr>
              <a:t>–</a:t>
            </a:r>
            <a:r>
              <a:rPr lang="en-US" b="1" dirty="0">
                <a:solidFill>
                  <a:srgbClr val="7A1E43"/>
                </a:solidFill>
                <a:latin typeface="TimesNewRomanPSMT" charset="0"/>
              </a:rPr>
              <a:t> Segments</a:t>
            </a:r>
            <a:endParaRPr lang="en-US" b="1" dirty="0"/>
          </a:p>
        </p:txBody>
      </p:sp>
      <p:sp>
        <p:nvSpPr>
          <p:cNvPr id="48131" name="Rectangle 3" descr="Rectangle: Click to edit Master text styles&#10;Second level&#10;Third level&#10;Fourth level&#10;Fifth level"/>
          <p:cNvSpPr>
            <a:spLocks noGrp="1" noChangeArrowheads="1"/>
          </p:cNvSpPr>
          <p:nvPr>
            <p:ph sz="quarter" idx="1"/>
          </p:nvPr>
        </p:nvSpPr>
        <p:spPr>
          <a:xfrm>
            <a:off x="533400" y="1752600"/>
            <a:ext cx="7772400" cy="4495800"/>
          </a:xfrm>
        </p:spPr>
        <p:txBody>
          <a:bodyPr/>
          <a:lstStyle/>
          <a:p>
            <a:pPr marL="990600" lvl="1" indent="-533400"/>
            <a:r>
              <a:rPr lang="en-US" dirty="0"/>
              <a:t>E.g. of HL7 segments:</a:t>
            </a:r>
          </a:p>
          <a:p>
            <a:pPr marL="990600" lvl="1" indent="-533400">
              <a:buFont typeface="Wingdings" pitchFamily="2" charset="2"/>
              <a:buNone/>
            </a:pPr>
            <a:r>
              <a:rPr lang="en-US" dirty="0"/>
              <a:t>Message Header (MSH)</a:t>
            </a:r>
          </a:p>
          <a:p>
            <a:pPr marL="990600" lvl="1" indent="-533400">
              <a:buFont typeface="Wingdings" pitchFamily="2" charset="2"/>
              <a:buNone/>
            </a:pPr>
            <a:r>
              <a:rPr lang="en-US" dirty="0"/>
              <a:t>Event Type(EVN)</a:t>
            </a:r>
          </a:p>
          <a:p>
            <a:pPr marL="990600" lvl="1" indent="-533400">
              <a:buFont typeface="Wingdings" pitchFamily="2" charset="2"/>
              <a:buNone/>
            </a:pPr>
            <a:r>
              <a:rPr lang="en-US" dirty="0"/>
              <a:t>Patient ID (PID)</a:t>
            </a:r>
          </a:p>
          <a:p>
            <a:pPr marL="990600" lvl="1" indent="-533400">
              <a:buFont typeface="Wingdings" pitchFamily="2" charset="2"/>
              <a:buNone/>
            </a:pPr>
            <a:r>
              <a:rPr lang="en-US" dirty="0"/>
              <a:t>Patient Visit (PV1).</a:t>
            </a:r>
          </a:p>
          <a:p>
            <a:pPr marL="990600" lvl="1" indent="-533400">
              <a:buFont typeface="Wingdings" pitchFamily="2" charset="2"/>
              <a:buNone/>
            </a:pPr>
            <a:r>
              <a:rPr lang="en-US" dirty="0"/>
              <a:t>Diagnosis (DG1)</a:t>
            </a:r>
          </a:p>
          <a:p>
            <a:pPr marL="990600" lvl="1" indent="-533400">
              <a:buFont typeface="Wingdings" pitchFamily="2" charset="2"/>
              <a:buNone/>
            </a:pPr>
            <a:r>
              <a:rPr lang="en-US" dirty="0"/>
              <a:t>Insurance (IN1)</a:t>
            </a:r>
          </a:p>
          <a:p>
            <a:pPr marL="990600" lvl="1" indent="-533400">
              <a:buFont typeface="Wingdings" pitchFamily="2" charset="2"/>
              <a:buNone/>
            </a:pPr>
            <a:r>
              <a:rPr lang="en-US" dirty="0"/>
              <a:t>Next of Kin (NK1)</a:t>
            </a:r>
          </a:p>
          <a:p>
            <a:pPr marL="990600" lvl="1" indent="-533400">
              <a:buFont typeface="Wingdings" pitchFamily="2" charset="2"/>
              <a:buNone/>
            </a:pPr>
            <a:endParaRPr lang="en-US" dirty="0"/>
          </a:p>
          <a:p>
            <a:pPr marL="990600" lvl="1" indent="-533400"/>
            <a:endParaRPr lang="en-US" dirty="0"/>
          </a:p>
          <a:p>
            <a:pPr marL="990600" lvl="1" indent="-533400">
              <a:buFont typeface="Wingdings" pitchFamily="2" charset="2"/>
              <a:buNone/>
            </a:pPr>
            <a:endParaRPr lang="en-US" dirty="0"/>
          </a:p>
        </p:txBody>
      </p:sp>
      <p:pic>
        <p:nvPicPr>
          <p:cNvPr id="48132" name="Picture 4" descr="123"/>
          <p:cNvPicPr>
            <a:picLocks noChangeAspect="1" noChangeArrowheads="1"/>
          </p:cNvPicPr>
          <p:nvPr/>
        </p:nvPicPr>
        <p:blipFill>
          <a:blip r:embed="rId3" cstate="print"/>
          <a:srcRect/>
          <a:stretch>
            <a:fillRect/>
          </a:stretch>
        </p:blipFill>
        <p:spPr bwMode="auto">
          <a:xfrm>
            <a:off x="7612063" y="5749925"/>
            <a:ext cx="1531937" cy="1108075"/>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1760" name="Rectangle 32"/>
          <p:cNvSpPr>
            <a:spLocks noChangeArrowheads="1"/>
          </p:cNvSpPr>
          <p:nvPr/>
        </p:nvSpPr>
        <p:spPr bwMode="auto">
          <a:xfrm>
            <a:off x="2514600" y="2590800"/>
            <a:ext cx="3200400" cy="457200"/>
          </a:xfrm>
          <a:prstGeom prst="rect">
            <a:avLst/>
          </a:prstGeom>
          <a:solidFill>
            <a:srgbClr val="99CCFF"/>
          </a:solidFill>
          <a:ln w="9525">
            <a:solidFill>
              <a:srgbClr val="000000"/>
            </a:solidFill>
            <a:miter lim="800000"/>
            <a:headEnd/>
            <a:tailEnd/>
          </a:ln>
          <a:effectLst/>
        </p:spPr>
        <p:txBody>
          <a:bodyPr wrap="none" anchor="ctr"/>
          <a:lstStyle/>
          <a:p>
            <a:endParaRPr lang="en-US"/>
          </a:p>
        </p:txBody>
      </p:sp>
      <p:sp>
        <p:nvSpPr>
          <p:cNvPr id="201753" name="Rectangle 25"/>
          <p:cNvSpPr>
            <a:spLocks noChangeArrowheads="1"/>
          </p:cNvSpPr>
          <p:nvPr/>
        </p:nvSpPr>
        <p:spPr bwMode="auto">
          <a:xfrm>
            <a:off x="5867400" y="2057400"/>
            <a:ext cx="1447800" cy="304800"/>
          </a:xfrm>
          <a:prstGeom prst="rect">
            <a:avLst/>
          </a:prstGeom>
          <a:solidFill>
            <a:srgbClr val="C51507"/>
          </a:solidFill>
          <a:ln w="9525">
            <a:solidFill>
              <a:srgbClr val="000000"/>
            </a:solidFill>
            <a:miter lim="800000"/>
            <a:headEnd/>
            <a:tailEnd/>
          </a:ln>
          <a:effectLst/>
        </p:spPr>
        <p:txBody>
          <a:bodyPr wrap="none" anchor="ctr"/>
          <a:lstStyle/>
          <a:p>
            <a:endParaRPr lang="en-US"/>
          </a:p>
        </p:txBody>
      </p:sp>
      <p:grpSp>
        <p:nvGrpSpPr>
          <p:cNvPr id="2" name="Group 21"/>
          <p:cNvGrpSpPr>
            <a:grpSpLocks/>
          </p:cNvGrpSpPr>
          <p:nvPr/>
        </p:nvGrpSpPr>
        <p:grpSpPr bwMode="auto">
          <a:xfrm>
            <a:off x="2439988" y="1982788"/>
            <a:ext cx="3732212" cy="2589212"/>
            <a:chOff x="1537" y="1249"/>
            <a:chExt cx="2351" cy="1631"/>
          </a:xfrm>
        </p:grpSpPr>
        <p:sp>
          <p:nvSpPr>
            <p:cNvPr id="201746" name="Rectangle 18"/>
            <p:cNvSpPr>
              <a:spLocks noChangeArrowheads="1"/>
            </p:cNvSpPr>
            <p:nvPr/>
          </p:nvSpPr>
          <p:spPr bwMode="auto">
            <a:xfrm>
              <a:off x="1537" y="1249"/>
              <a:ext cx="2113" cy="288"/>
            </a:xfrm>
            <a:prstGeom prst="rect">
              <a:avLst/>
            </a:prstGeom>
            <a:solidFill>
              <a:srgbClr val="FF9900"/>
            </a:solidFill>
            <a:ln w="9525">
              <a:solidFill>
                <a:srgbClr val="000000"/>
              </a:solidFill>
              <a:miter lim="800000"/>
              <a:headEnd/>
              <a:tailEnd/>
            </a:ln>
            <a:effectLst/>
          </p:spPr>
          <p:txBody>
            <a:bodyPr wrap="none" anchor="ctr"/>
            <a:lstStyle/>
            <a:p>
              <a:endParaRPr lang="en-US"/>
            </a:p>
          </p:txBody>
        </p:sp>
        <p:sp>
          <p:nvSpPr>
            <p:cNvPr id="201747" name="Rectangle 19"/>
            <p:cNvSpPr>
              <a:spLocks noChangeArrowheads="1"/>
            </p:cNvSpPr>
            <p:nvPr/>
          </p:nvSpPr>
          <p:spPr bwMode="auto">
            <a:xfrm>
              <a:off x="1727" y="2545"/>
              <a:ext cx="2161" cy="335"/>
            </a:xfrm>
            <a:prstGeom prst="rect">
              <a:avLst/>
            </a:prstGeom>
            <a:solidFill>
              <a:srgbClr val="FF9900"/>
            </a:solidFill>
            <a:ln w="9525">
              <a:solidFill>
                <a:srgbClr val="000000"/>
              </a:solidFill>
              <a:miter lim="800000"/>
              <a:headEnd/>
              <a:tailEnd/>
            </a:ln>
            <a:effectLst/>
          </p:spPr>
          <p:txBody>
            <a:bodyPr wrap="none" anchor="ctr"/>
            <a:lstStyle/>
            <a:p>
              <a:pPr algn="ctr"/>
              <a:r>
                <a:rPr lang="en-US">
                  <a:solidFill>
                    <a:srgbClr val="000000"/>
                  </a:solidFill>
                  <a:latin typeface="Times New Roman" pitchFamily="18" charset="0"/>
                </a:rPr>
                <a:t>Name</a:t>
              </a:r>
            </a:p>
          </p:txBody>
        </p:sp>
        <p:sp>
          <p:nvSpPr>
            <p:cNvPr id="201748" name="Line 20"/>
            <p:cNvSpPr>
              <a:spLocks noChangeShapeType="1"/>
            </p:cNvSpPr>
            <p:nvPr/>
          </p:nvSpPr>
          <p:spPr bwMode="auto">
            <a:xfrm>
              <a:off x="2205" y="1537"/>
              <a:ext cx="864" cy="1008"/>
            </a:xfrm>
            <a:prstGeom prst="line">
              <a:avLst/>
            </a:prstGeom>
            <a:noFill/>
            <a:ln w="9525">
              <a:solidFill>
                <a:srgbClr val="000000"/>
              </a:solidFill>
              <a:round/>
              <a:headEnd/>
              <a:tailEnd type="triangle" w="med" len="med"/>
            </a:ln>
            <a:effectLst/>
          </p:spPr>
          <p:txBody>
            <a:bodyPr wrap="none" anchor="ctr"/>
            <a:lstStyle/>
            <a:p>
              <a:endParaRPr lang="en-US"/>
            </a:p>
          </p:txBody>
        </p:sp>
      </p:grpSp>
      <p:grpSp>
        <p:nvGrpSpPr>
          <p:cNvPr id="3" name="Group 13"/>
          <p:cNvGrpSpPr>
            <a:grpSpLocks/>
          </p:cNvGrpSpPr>
          <p:nvPr/>
        </p:nvGrpSpPr>
        <p:grpSpPr bwMode="auto">
          <a:xfrm>
            <a:off x="0" y="2057400"/>
            <a:ext cx="2667000" cy="1447800"/>
            <a:chOff x="0" y="1296"/>
            <a:chExt cx="1680" cy="912"/>
          </a:xfrm>
        </p:grpSpPr>
        <p:sp>
          <p:nvSpPr>
            <p:cNvPr id="201739" name="Rectangle 11"/>
            <p:cNvSpPr>
              <a:spLocks noChangeArrowheads="1"/>
            </p:cNvSpPr>
            <p:nvPr/>
          </p:nvSpPr>
          <p:spPr bwMode="auto">
            <a:xfrm>
              <a:off x="192" y="1296"/>
              <a:ext cx="1104" cy="240"/>
            </a:xfrm>
            <a:prstGeom prst="rect">
              <a:avLst/>
            </a:prstGeom>
            <a:solidFill>
              <a:schemeClr val="hlink"/>
            </a:solidFill>
            <a:ln w="9525">
              <a:solidFill>
                <a:schemeClr val="bg2"/>
              </a:solidFill>
              <a:miter lim="800000"/>
              <a:headEnd/>
              <a:tailEnd/>
            </a:ln>
            <a:effectLst/>
          </p:spPr>
          <p:txBody>
            <a:bodyPr wrap="none" anchor="ctr"/>
            <a:lstStyle/>
            <a:p>
              <a:endParaRPr lang="en-US"/>
            </a:p>
          </p:txBody>
        </p:sp>
        <p:sp>
          <p:nvSpPr>
            <p:cNvPr id="201735" name="Text Box 7"/>
            <p:cNvSpPr txBox="1">
              <a:spLocks noChangeArrowheads="1"/>
            </p:cNvSpPr>
            <p:nvPr/>
          </p:nvSpPr>
          <p:spPr bwMode="auto">
            <a:xfrm>
              <a:off x="0" y="1920"/>
              <a:ext cx="1680" cy="288"/>
            </a:xfrm>
            <a:prstGeom prst="rect">
              <a:avLst/>
            </a:prstGeom>
            <a:solidFill>
              <a:schemeClr val="bg2"/>
            </a:solidFill>
            <a:ln w="9525">
              <a:noFill/>
              <a:miter lim="800000"/>
              <a:headEnd/>
              <a:tailEnd/>
            </a:ln>
            <a:effectLst/>
          </p:spPr>
          <p:txBody>
            <a:bodyPr>
              <a:spAutoFit/>
            </a:bodyPr>
            <a:lstStyle/>
            <a:p>
              <a:pPr>
                <a:spcBef>
                  <a:spcPct val="50000"/>
                </a:spcBef>
                <a:buClrTx/>
                <a:buSzTx/>
                <a:buFontTx/>
                <a:buNone/>
              </a:pPr>
              <a:r>
                <a:rPr lang="en-US" sz="2400">
                  <a:solidFill>
                    <a:schemeClr val="tx1"/>
                  </a:solidFill>
                </a:rPr>
                <a:t>Name of segment</a:t>
              </a:r>
            </a:p>
          </p:txBody>
        </p:sp>
        <p:sp>
          <p:nvSpPr>
            <p:cNvPr id="201740" name="Rectangle 12"/>
            <p:cNvSpPr>
              <a:spLocks noChangeArrowheads="1"/>
            </p:cNvSpPr>
            <p:nvPr/>
          </p:nvSpPr>
          <p:spPr bwMode="auto">
            <a:xfrm>
              <a:off x="192" y="1536"/>
              <a:ext cx="192" cy="384"/>
            </a:xfrm>
            <a:prstGeom prst="rect">
              <a:avLst/>
            </a:prstGeom>
            <a:solidFill>
              <a:schemeClr val="hlink"/>
            </a:solidFill>
            <a:ln w="9525">
              <a:noFill/>
              <a:miter lim="800000"/>
              <a:headEnd/>
              <a:tailEnd/>
            </a:ln>
            <a:effectLst/>
          </p:spPr>
          <p:txBody>
            <a:bodyPr wrap="none" anchor="ctr"/>
            <a:lstStyle/>
            <a:p>
              <a:endParaRPr lang="en-US"/>
            </a:p>
          </p:txBody>
        </p:sp>
      </p:grpSp>
      <p:sp>
        <p:nvSpPr>
          <p:cNvPr id="201730" name="Rectangle 2"/>
          <p:cNvSpPr>
            <a:spLocks noGrp="1" noChangeArrowheads="1"/>
          </p:cNvSpPr>
          <p:nvPr>
            <p:ph type="title"/>
          </p:nvPr>
        </p:nvSpPr>
        <p:spPr/>
        <p:txBody>
          <a:bodyPr/>
          <a:lstStyle/>
          <a:p>
            <a:r>
              <a:rPr lang="en-US" b="1" dirty="0">
                <a:solidFill>
                  <a:srgbClr val="7A1E43"/>
                </a:solidFill>
                <a:latin typeface="TimesNewRomanPSMT" charset="0"/>
              </a:rPr>
              <a:t>HL7 </a:t>
            </a:r>
            <a:r>
              <a:rPr lang="en-US" b="1" dirty="0">
                <a:solidFill>
                  <a:srgbClr val="7A1E43"/>
                </a:solidFill>
                <a:latin typeface="Times New Roman"/>
              </a:rPr>
              <a:t>–</a:t>
            </a:r>
            <a:r>
              <a:rPr lang="en-US" b="1" dirty="0">
                <a:solidFill>
                  <a:srgbClr val="7A1E43"/>
                </a:solidFill>
                <a:latin typeface="TimesNewRomanPSMT" charset="0"/>
              </a:rPr>
              <a:t> Segments Example</a:t>
            </a:r>
            <a:endParaRPr lang="en-US" b="1" dirty="0"/>
          </a:p>
        </p:txBody>
      </p:sp>
      <p:sp>
        <p:nvSpPr>
          <p:cNvPr id="201731" name="Rectangle 3" descr="Rectangle: Click to edit Master text styles&#10;Second level&#10;Third level&#10;Fourth level&#10;Fifth level"/>
          <p:cNvSpPr>
            <a:spLocks noGrp="1" noChangeArrowheads="1"/>
          </p:cNvSpPr>
          <p:nvPr>
            <p:ph sz="quarter" idx="1"/>
          </p:nvPr>
        </p:nvSpPr>
        <p:spPr>
          <a:xfrm>
            <a:off x="838200" y="1447800"/>
            <a:ext cx="7772400" cy="4495800"/>
          </a:xfrm>
          <a:ln>
            <a:solidFill>
              <a:schemeClr val="hlink"/>
            </a:solidFill>
          </a:ln>
        </p:spPr>
        <p:txBody>
          <a:bodyPr/>
          <a:lstStyle/>
          <a:p>
            <a:pPr marL="990600" lvl="1" indent="-533400">
              <a:buFont typeface="Wingdings" pitchFamily="2" charset="2"/>
              <a:buNone/>
            </a:pPr>
            <a:r>
              <a:rPr lang="en-US" dirty="0"/>
              <a:t>Next of Kin (NK1) . How is it defined ?</a:t>
            </a:r>
          </a:p>
          <a:p>
            <a:pPr marL="990600" lvl="1" indent="-533400">
              <a:buFont typeface="Wingdings" pitchFamily="2" charset="2"/>
              <a:buNone/>
            </a:pPr>
            <a:r>
              <a:rPr lang="en-US" dirty="0">
                <a:solidFill>
                  <a:srgbClr val="C51507"/>
                </a:solidFill>
                <a:latin typeface="Times New Roman" pitchFamily="18" charset="0"/>
              </a:rPr>
              <a:t>NK1</a:t>
            </a:r>
            <a:r>
              <a:rPr lang="en-US" dirty="0">
                <a:solidFill>
                  <a:srgbClr val="40458C"/>
                </a:solidFill>
                <a:latin typeface="Times New Roman" pitchFamily="18" charset="0"/>
              </a:rPr>
              <a:t>|1|JONES^BARBARA^K|WI^WIFE||||</a:t>
            </a:r>
          </a:p>
          <a:p>
            <a:pPr marL="990600" lvl="1" indent="-533400">
              <a:buFont typeface="Wingdings" pitchFamily="2" charset="2"/>
              <a:buNone/>
            </a:pPr>
            <a:r>
              <a:rPr lang="en-US" dirty="0">
                <a:solidFill>
                  <a:srgbClr val="40458C"/>
                </a:solidFill>
                <a:latin typeface="Times New Roman" pitchFamily="18" charset="0"/>
              </a:rPr>
              <a:t>		NK^NEXT OF KIN&lt;</a:t>
            </a:r>
            <a:r>
              <a:rPr lang="en-US" dirty="0" err="1">
                <a:solidFill>
                  <a:srgbClr val="40458C"/>
                </a:solidFill>
                <a:latin typeface="Times New Roman" pitchFamily="18" charset="0"/>
              </a:rPr>
              <a:t>cr</a:t>
            </a:r>
            <a:r>
              <a:rPr lang="en-US" dirty="0">
                <a:solidFill>
                  <a:srgbClr val="40458C"/>
                </a:solidFill>
                <a:latin typeface="Times New Roman" pitchFamily="18" charset="0"/>
              </a:rPr>
              <a:t>&gt;</a:t>
            </a:r>
            <a:endParaRPr lang="en-US" dirty="0"/>
          </a:p>
          <a:p>
            <a:pPr marL="990600" lvl="1" indent="-533400">
              <a:buFont typeface="Wingdings" pitchFamily="2" charset="2"/>
              <a:buNone/>
            </a:pPr>
            <a:endParaRPr lang="en-US" dirty="0"/>
          </a:p>
        </p:txBody>
      </p:sp>
      <p:pic>
        <p:nvPicPr>
          <p:cNvPr id="201732" name="Picture 4" descr="123"/>
          <p:cNvPicPr>
            <a:picLocks noChangeAspect="1" noChangeArrowheads="1"/>
          </p:cNvPicPr>
          <p:nvPr/>
        </p:nvPicPr>
        <p:blipFill>
          <a:blip r:embed="rId3" cstate="print"/>
          <a:srcRect/>
          <a:stretch>
            <a:fillRect/>
          </a:stretch>
        </p:blipFill>
        <p:spPr bwMode="auto">
          <a:xfrm>
            <a:off x="7612063" y="5749925"/>
            <a:ext cx="1531937" cy="1108075"/>
          </a:xfrm>
          <a:prstGeom prst="rect">
            <a:avLst/>
          </a:prstGeom>
          <a:noFill/>
        </p:spPr>
      </p:pic>
      <p:sp>
        <p:nvSpPr>
          <p:cNvPr id="201742" name="Rectangle 14"/>
          <p:cNvSpPr>
            <a:spLocks noChangeArrowheads="1"/>
          </p:cNvSpPr>
          <p:nvPr/>
        </p:nvSpPr>
        <p:spPr bwMode="auto">
          <a:xfrm>
            <a:off x="2057400" y="1981200"/>
            <a:ext cx="381000" cy="457200"/>
          </a:xfrm>
          <a:prstGeom prst="rect">
            <a:avLst/>
          </a:prstGeom>
          <a:noFill/>
          <a:ln w="9525">
            <a:solidFill>
              <a:srgbClr val="000000"/>
            </a:solidFill>
            <a:miter lim="800000"/>
            <a:headEnd/>
            <a:tailEnd/>
          </a:ln>
          <a:effectLst/>
        </p:spPr>
        <p:txBody>
          <a:bodyPr wrap="none" anchor="ctr"/>
          <a:lstStyle/>
          <a:p>
            <a:endParaRPr lang="en-US"/>
          </a:p>
        </p:txBody>
      </p:sp>
      <p:sp>
        <p:nvSpPr>
          <p:cNvPr id="201743" name="Rectangle 15"/>
          <p:cNvSpPr>
            <a:spLocks noChangeArrowheads="1"/>
          </p:cNvSpPr>
          <p:nvPr/>
        </p:nvSpPr>
        <p:spPr bwMode="auto">
          <a:xfrm>
            <a:off x="762000" y="3962400"/>
            <a:ext cx="1371600" cy="533400"/>
          </a:xfrm>
          <a:prstGeom prst="rect">
            <a:avLst/>
          </a:prstGeom>
          <a:noFill/>
          <a:ln w="9525">
            <a:solidFill>
              <a:srgbClr val="000000"/>
            </a:solidFill>
            <a:miter lim="800000"/>
            <a:headEnd/>
            <a:tailEnd/>
          </a:ln>
          <a:effectLst/>
        </p:spPr>
        <p:txBody>
          <a:bodyPr wrap="none" anchor="ctr"/>
          <a:lstStyle/>
          <a:p>
            <a:pPr algn="ctr"/>
            <a:r>
              <a:rPr lang="en-US">
                <a:solidFill>
                  <a:srgbClr val="C51507"/>
                </a:solidFill>
                <a:latin typeface="Times New Roman" pitchFamily="18" charset="0"/>
              </a:rPr>
              <a:t>Set ID</a:t>
            </a:r>
          </a:p>
        </p:txBody>
      </p:sp>
      <p:sp>
        <p:nvSpPr>
          <p:cNvPr id="201744" name="Line 16"/>
          <p:cNvSpPr>
            <a:spLocks noChangeShapeType="1"/>
          </p:cNvSpPr>
          <p:nvPr/>
        </p:nvSpPr>
        <p:spPr bwMode="auto">
          <a:xfrm flipH="1">
            <a:off x="1676400" y="2438400"/>
            <a:ext cx="609600" cy="1524000"/>
          </a:xfrm>
          <a:prstGeom prst="line">
            <a:avLst/>
          </a:prstGeom>
          <a:noFill/>
          <a:ln w="9525">
            <a:noFill/>
            <a:round/>
            <a:headEnd/>
            <a:tailEnd type="triangle" w="med" len="med"/>
          </a:ln>
          <a:effectLst/>
        </p:spPr>
        <p:txBody>
          <a:bodyPr wrap="none" anchor="ctr"/>
          <a:lstStyle/>
          <a:p>
            <a:endParaRPr lang="en-US"/>
          </a:p>
        </p:txBody>
      </p:sp>
      <p:sp>
        <p:nvSpPr>
          <p:cNvPr id="201745" name="Line 17"/>
          <p:cNvSpPr>
            <a:spLocks noChangeShapeType="1"/>
          </p:cNvSpPr>
          <p:nvPr/>
        </p:nvSpPr>
        <p:spPr bwMode="auto">
          <a:xfrm flipV="1">
            <a:off x="1828800" y="2362200"/>
            <a:ext cx="381000" cy="1600200"/>
          </a:xfrm>
          <a:prstGeom prst="line">
            <a:avLst/>
          </a:prstGeom>
          <a:noFill/>
          <a:ln w="9525">
            <a:solidFill>
              <a:srgbClr val="000000"/>
            </a:solidFill>
            <a:round/>
            <a:headEnd/>
            <a:tailEnd/>
          </a:ln>
          <a:effectLst/>
        </p:spPr>
        <p:txBody>
          <a:bodyPr wrap="none" anchor="ctr"/>
          <a:lstStyle/>
          <a:p>
            <a:endParaRPr lang="en-US"/>
          </a:p>
        </p:txBody>
      </p:sp>
      <p:grpSp>
        <p:nvGrpSpPr>
          <p:cNvPr id="4" name="Group 30"/>
          <p:cNvGrpSpPr>
            <a:grpSpLocks/>
          </p:cNvGrpSpPr>
          <p:nvPr/>
        </p:nvGrpSpPr>
        <p:grpSpPr bwMode="auto">
          <a:xfrm>
            <a:off x="5791200" y="2057401"/>
            <a:ext cx="2667000" cy="1814513"/>
            <a:chOff x="3648" y="1296"/>
            <a:chExt cx="1680" cy="1143"/>
          </a:xfrm>
        </p:grpSpPr>
        <p:sp>
          <p:nvSpPr>
            <p:cNvPr id="201751" name="Rectangle 23"/>
            <p:cNvSpPr>
              <a:spLocks noChangeArrowheads="1"/>
            </p:cNvSpPr>
            <p:nvPr/>
          </p:nvSpPr>
          <p:spPr bwMode="auto">
            <a:xfrm>
              <a:off x="3696" y="1296"/>
              <a:ext cx="912" cy="192"/>
            </a:xfrm>
            <a:prstGeom prst="rect">
              <a:avLst/>
            </a:prstGeom>
            <a:noFill/>
            <a:ln w="9525">
              <a:solidFill>
                <a:srgbClr val="000000"/>
              </a:solidFill>
              <a:miter lim="800000"/>
              <a:headEnd/>
              <a:tailEnd/>
            </a:ln>
            <a:effectLst/>
          </p:spPr>
          <p:txBody>
            <a:bodyPr wrap="none" anchor="ctr"/>
            <a:lstStyle/>
            <a:p>
              <a:endParaRPr lang="en-US"/>
            </a:p>
          </p:txBody>
        </p:sp>
        <p:sp>
          <p:nvSpPr>
            <p:cNvPr id="201755" name="Text Box 27"/>
            <p:cNvSpPr txBox="1">
              <a:spLocks noChangeArrowheads="1"/>
            </p:cNvSpPr>
            <p:nvPr/>
          </p:nvSpPr>
          <p:spPr bwMode="auto">
            <a:xfrm>
              <a:off x="3648" y="2112"/>
              <a:ext cx="1680" cy="327"/>
            </a:xfrm>
            <a:prstGeom prst="rect">
              <a:avLst/>
            </a:prstGeom>
            <a:noFill/>
            <a:ln w="9525">
              <a:noFill/>
              <a:miter lim="800000"/>
              <a:headEnd/>
              <a:tailEnd/>
            </a:ln>
            <a:effectLst/>
          </p:spPr>
          <p:txBody>
            <a:bodyPr>
              <a:spAutoFit/>
            </a:bodyPr>
            <a:lstStyle/>
            <a:p>
              <a:pPr>
                <a:spcBef>
                  <a:spcPct val="50000"/>
                </a:spcBef>
              </a:pPr>
              <a:r>
                <a:rPr lang="en-US" dirty="0">
                  <a:solidFill>
                    <a:srgbClr val="C51507"/>
                  </a:solidFill>
                  <a:latin typeface="Times New Roman" pitchFamily="18" charset="0"/>
                </a:rPr>
                <a:t>Relationship</a:t>
              </a:r>
            </a:p>
          </p:txBody>
        </p:sp>
        <p:sp>
          <p:nvSpPr>
            <p:cNvPr id="201756" name="Line 28"/>
            <p:cNvSpPr>
              <a:spLocks noChangeShapeType="1"/>
            </p:cNvSpPr>
            <p:nvPr/>
          </p:nvSpPr>
          <p:spPr bwMode="auto">
            <a:xfrm>
              <a:off x="4176" y="1488"/>
              <a:ext cx="336" cy="576"/>
            </a:xfrm>
            <a:prstGeom prst="line">
              <a:avLst/>
            </a:prstGeom>
            <a:noFill/>
            <a:ln w="9525">
              <a:solidFill>
                <a:srgbClr val="000000"/>
              </a:solidFill>
              <a:round/>
              <a:headEnd/>
              <a:tailEnd type="triangle" w="med" len="med"/>
            </a:ln>
            <a:effectLst/>
          </p:spPr>
          <p:txBody>
            <a:bodyPr wrap="none" anchor="ctr"/>
            <a:lstStyle/>
            <a:p>
              <a:endParaRPr lang="en-US"/>
            </a:p>
          </p:txBody>
        </p:sp>
        <p:sp>
          <p:nvSpPr>
            <p:cNvPr id="201757" name="Rectangle 29"/>
            <p:cNvSpPr>
              <a:spLocks noChangeArrowheads="1"/>
            </p:cNvSpPr>
            <p:nvPr/>
          </p:nvSpPr>
          <p:spPr bwMode="auto">
            <a:xfrm>
              <a:off x="3648" y="2064"/>
              <a:ext cx="1344" cy="336"/>
            </a:xfrm>
            <a:prstGeom prst="rect">
              <a:avLst/>
            </a:prstGeom>
            <a:noFill/>
            <a:ln w="9525">
              <a:solidFill>
                <a:srgbClr val="000000"/>
              </a:solidFill>
              <a:miter lim="800000"/>
              <a:headEnd/>
              <a:tailEnd/>
            </a:ln>
            <a:effectLst/>
          </p:spPr>
          <p:txBody>
            <a:bodyPr wrap="none" anchor="ctr"/>
            <a:lstStyle/>
            <a:p>
              <a:endParaRPr lang="en-US"/>
            </a:p>
          </p:txBody>
        </p:sp>
      </p:grpSp>
      <p:sp>
        <p:nvSpPr>
          <p:cNvPr id="201759" name="Rectangle 31"/>
          <p:cNvSpPr>
            <a:spLocks noChangeArrowheads="1"/>
          </p:cNvSpPr>
          <p:nvPr/>
        </p:nvSpPr>
        <p:spPr bwMode="auto">
          <a:xfrm>
            <a:off x="5638800" y="4953000"/>
            <a:ext cx="2667000" cy="609600"/>
          </a:xfrm>
          <a:prstGeom prst="rect">
            <a:avLst/>
          </a:prstGeom>
          <a:noFill/>
          <a:ln w="9525">
            <a:solidFill>
              <a:srgbClr val="000000"/>
            </a:solidFill>
            <a:miter lim="800000"/>
            <a:headEnd/>
            <a:tailEnd/>
          </a:ln>
          <a:effectLst/>
        </p:spPr>
        <p:txBody>
          <a:bodyPr wrap="none" anchor="ctr"/>
          <a:lstStyle/>
          <a:p>
            <a:pPr algn="ctr"/>
            <a:r>
              <a:rPr lang="en-US">
                <a:solidFill>
                  <a:srgbClr val="C51507"/>
                </a:solidFill>
                <a:latin typeface="Times New Roman" pitchFamily="18" charset="0"/>
              </a:rPr>
              <a:t>Contact Role</a:t>
            </a:r>
          </a:p>
        </p:txBody>
      </p:sp>
      <p:sp>
        <p:nvSpPr>
          <p:cNvPr id="201761" name="Line 33"/>
          <p:cNvSpPr>
            <a:spLocks noChangeShapeType="1"/>
          </p:cNvSpPr>
          <p:nvPr/>
        </p:nvSpPr>
        <p:spPr bwMode="auto">
          <a:xfrm>
            <a:off x="4876800" y="3048000"/>
            <a:ext cx="1828800" cy="1905000"/>
          </a:xfrm>
          <a:prstGeom prst="line">
            <a:avLst/>
          </a:prstGeom>
          <a:noFill/>
          <a:ln w="9525">
            <a:solidFill>
              <a:srgbClr val="000000"/>
            </a:solidFill>
            <a:round/>
            <a:headEnd/>
            <a:tailEnd type="triangle" w="med" len="med"/>
          </a:ln>
          <a:effec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Introduction</a:t>
            </a:r>
            <a:endParaRPr lang="en-US" b="1" dirty="0"/>
          </a:p>
        </p:txBody>
      </p:sp>
      <p:sp>
        <p:nvSpPr>
          <p:cNvPr id="3" name="Content Placeholder 2"/>
          <p:cNvSpPr>
            <a:spLocks noGrp="1"/>
          </p:cNvSpPr>
          <p:nvPr>
            <p:ph sz="quarter" idx="1"/>
          </p:nvPr>
        </p:nvSpPr>
        <p:spPr/>
        <p:txBody>
          <a:bodyPr/>
          <a:lstStyle/>
          <a:p>
            <a:pPr>
              <a:buNone/>
            </a:pPr>
            <a:r>
              <a:rPr lang="en-US" dirty="0" smtClean="0"/>
              <a:t> </a:t>
            </a:r>
            <a:endParaRPr lang="en-US" dirty="0"/>
          </a:p>
        </p:txBody>
      </p:sp>
      <p:sp>
        <p:nvSpPr>
          <p:cNvPr id="4" name="Rounded Rectangle 3"/>
          <p:cNvSpPr/>
          <p:nvPr/>
        </p:nvSpPr>
        <p:spPr>
          <a:xfrm>
            <a:off x="533400" y="1752600"/>
            <a:ext cx="8001000" cy="457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t>EHR –  Electronic Health Record</a:t>
            </a:r>
          </a:p>
          <a:p>
            <a:pPr>
              <a:buNone/>
            </a:pPr>
            <a:r>
              <a:rPr lang="en-US" sz="2800" b="1" dirty="0" smtClean="0"/>
              <a:t>    </a:t>
            </a:r>
          </a:p>
          <a:p>
            <a:pPr>
              <a:buNone/>
            </a:pPr>
            <a:r>
              <a:rPr lang="en-US" sz="2800" b="1" dirty="0" smtClean="0"/>
              <a:t>   ‘‘A systematic collection of electronic health information about individual patients. It is a record in digital format that is capable of being shared across different healthcare settings by being embedded in network-connected enterprise wide information systems.’’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After Integration</a:t>
            </a:r>
            <a:endParaRPr lang="en-US" b="1" dirty="0"/>
          </a:p>
        </p:txBody>
      </p:sp>
      <p:sp>
        <p:nvSpPr>
          <p:cNvPr id="4505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5057" name="Object 1"/>
          <p:cNvGraphicFramePr>
            <a:graphicFrameLocks noChangeAspect="1"/>
          </p:cNvGraphicFramePr>
          <p:nvPr/>
        </p:nvGraphicFramePr>
        <p:xfrm>
          <a:off x="152400" y="1371600"/>
          <a:ext cx="8839200" cy="5334000"/>
        </p:xfrm>
        <a:graphic>
          <a:graphicData uri="http://schemas.openxmlformats.org/presentationml/2006/ole">
            <p:oleObj spid="_x0000_s45057" name="Visio" r:id="rId3" imgW="7512939" imgH="5537835" progId="Visio.Drawing.11">
              <p:embed/>
            </p:oleObj>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9153" name="Object 1"/>
          <p:cNvGraphicFramePr>
            <a:graphicFrameLocks noChangeAspect="1"/>
          </p:cNvGraphicFramePr>
          <p:nvPr/>
        </p:nvGraphicFramePr>
        <p:xfrm>
          <a:off x="381000" y="381000"/>
          <a:ext cx="8458200" cy="6096000"/>
        </p:xfrm>
        <a:graphic>
          <a:graphicData uri="http://schemas.openxmlformats.org/presentationml/2006/ole">
            <p:oleObj spid="_x0000_s49153" name="Visio" r:id="rId3" imgW="7046214" imgH="4090010" progId="Visio.Drawing.11">
              <p:embed/>
            </p:oleObj>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Challenges</a:t>
            </a:r>
            <a:endParaRPr lang="en-US" b="1" dirty="0"/>
          </a:p>
        </p:txBody>
      </p:sp>
      <p:sp>
        <p:nvSpPr>
          <p:cNvPr id="3" name="Content Placeholder 2"/>
          <p:cNvSpPr>
            <a:spLocks noGrp="1"/>
          </p:cNvSpPr>
          <p:nvPr>
            <p:ph sz="quarter" idx="1"/>
          </p:nvPr>
        </p:nvSpPr>
        <p:spPr>
          <a:xfrm>
            <a:off x="457200" y="1752600"/>
            <a:ext cx="8229600" cy="4525963"/>
          </a:xfrm>
        </p:spPr>
        <p:txBody>
          <a:bodyPr>
            <a:normAutofit/>
          </a:bodyPr>
          <a:lstStyle/>
          <a:p>
            <a:r>
              <a:rPr lang="en-US" dirty="0" smtClean="0"/>
              <a:t>HL7 </a:t>
            </a:r>
            <a:r>
              <a:rPr lang="en-US" dirty="0"/>
              <a:t>incompatibility of HIS makes it difficult to integrate it with VistA</a:t>
            </a:r>
            <a:r>
              <a:rPr lang="en-US" dirty="0" smtClean="0"/>
              <a:t>.</a:t>
            </a:r>
          </a:p>
          <a:p>
            <a:r>
              <a:rPr lang="en-GB" dirty="0"/>
              <a:t>VistA </a:t>
            </a:r>
            <a:r>
              <a:rPr lang="en-GB" dirty="0" smtClean="0"/>
              <a:t>was basically </a:t>
            </a:r>
            <a:r>
              <a:rPr lang="en-GB" dirty="0"/>
              <a:t>developed </a:t>
            </a:r>
            <a:r>
              <a:rPr lang="en-GB" dirty="0" smtClean="0"/>
              <a:t>for the Veterans.</a:t>
            </a:r>
          </a:p>
          <a:p>
            <a:r>
              <a:rPr lang="en-US" dirty="0" smtClean="0"/>
              <a:t>Frequently </a:t>
            </a:r>
            <a:r>
              <a:rPr lang="en-US" dirty="0"/>
              <a:t>changing </a:t>
            </a:r>
            <a:r>
              <a:rPr lang="en-US" dirty="0" smtClean="0"/>
              <a:t>requirements</a:t>
            </a:r>
          </a:p>
          <a:p>
            <a:r>
              <a:rPr lang="en-US" dirty="0" smtClean="0"/>
              <a:t>Way of storing data </a:t>
            </a:r>
            <a:r>
              <a:rPr lang="en-US" dirty="0"/>
              <a:t>is </a:t>
            </a:r>
            <a:r>
              <a:rPr lang="en-US" dirty="0" smtClean="0"/>
              <a:t>different in </a:t>
            </a:r>
            <a:r>
              <a:rPr lang="en-US" dirty="0"/>
              <a:t>both the </a:t>
            </a:r>
            <a:r>
              <a:rPr lang="en-US" dirty="0" smtClean="0"/>
              <a:t>systems.</a:t>
            </a:r>
          </a:p>
          <a:p>
            <a:r>
              <a:rPr lang="en-US" dirty="0" smtClean="0"/>
              <a:t>HIS has </a:t>
            </a:r>
            <a:r>
              <a:rPr lang="en-US" dirty="0"/>
              <a:t>different types of patients like Outpatients, Inpatient, </a:t>
            </a:r>
            <a:r>
              <a:rPr lang="en-US" dirty="0" smtClean="0"/>
              <a:t>Emergency </a:t>
            </a:r>
            <a:r>
              <a:rPr lang="en-US" dirty="0"/>
              <a:t>and pre-ADT where as in VistA there are only two types of  patients that is Outpatient and Inpatient.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Conclusion</a:t>
            </a:r>
            <a:endParaRPr lang="en-US" b="1" dirty="0"/>
          </a:p>
        </p:txBody>
      </p:sp>
      <p:sp>
        <p:nvSpPr>
          <p:cNvPr id="3" name="Content Placeholder 2"/>
          <p:cNvSpPr>
            <a:spLocks noGrp="1"/>
          </p:cNvSpPr>
          <p:nvPr>
            <p:ph sz="quarter" idx="1"/>
          </p:nvPr>
        </p:nvSpPr>
        <p:spPr/>
        <p:txBody>
          <a:bodyPr/>
          <a:lstStyle/>
          <a:p>
            <a:r>
              <a:rPr lang="en-GB" dirty="0"/>
              <a:t>S</a:t>
            </a:r>
            <a:r>
              <a:rPr lang="en-GB" dirty="0" smtClean="0"/>
              <a:t>uccessful </a:t>
            </a:r>
            <a:r>
              <a:rPr lang="en-GB" dirty="0"/>
              <a:t>integration of these two different systems, HIS and VistA, by means of an Integration Engine. </a:t>
            </a:r>
            <a:endParaRPr lang="en-GB" dirty="0" smtClean="0"/>
          </a:p>
          <a:p>
            <a:r>
              <a:rPr lang="en-US" dirty="0"/>
              <a:t>P</a:t>
            </a:r>
            <a:r>
              <a:rPr lang="en-US" dirty="0" smtClean="0"/>
              <a:t>atient </a:t>
            </a:r>
            <a:r>
              <a:rPr lang="en-US" dirty="0"/>
              <a:t>administration related data is maintained in both the systems</a:t>
            </a:r>
            <a:r>
              <a:rPr lang="en-US" dirty="0" smtClean="0"/>
              <a:t>.</a:t>
            </a:r>
          </a:p>
          <a:p>
            <a:r>
              <a:rPr lang="en-US" dirty="0"/>
              <a:t>D</a:t>
            </a:r>
            <a:r>
              <a:rPr lang="en-US" dirty="0" smtClean="0"/>
              <a:t>ata </a:t>
            </a:r>
            <a:r>
              <a:rPr lang="en-US" dirty="0"/>
              <a:t>is being transferred at near real-time between the two systems in the form of HL7 messages.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Recommendations</a:t>
            </a:r>
            <a:endParaRPr lang="en-US" dirty="0"/>
          </a:p>
        </p:txBody>
      </p:sp>
      <p:sp>
        <p:nvSpPr>
          <p:cNvPr id="3" name="Content Placeholder 2"/>
          <p:cNvSpPr>
            <a:spLocks noGrp="1"/>
          </p:cNvSpPr>
          <p:nvPr>
            <p:ph sz="quarter" idx="1"/>
          </p:nvPr>
        </p:nvSpPr>
        <p:spPr/>
        <p:txBody>
          <a:bodyPr/>
          <a:lstStyle/>
          <a:p>
            <a:r>
              <a:rPr lang="en-US" dirty="0"/>
              <a:t>A system or an EHR which is suitable and adaptable to the Indian </a:t>
            </a:r>
            <a:r>
              <a:rPr lang="en-US" dirty="0" smtClean="0"/>
              <a:t>Scenario</a:t>
            </a:r>
          </a:p>
          <a:p>
            <a:r>
              <a:rPr lang="en-US" dirty="0"/>
              <a:t>Both the systems should be HL7 compatible so that it is easy to enable the interoperability</a:t>
            </a:r>
            <a:r>
              <a:rPr lang="en-US" dirty="0" smtClean="0"/>
              <a:t>.</a:t>
            </a:r>
          </a:p>
          <a:p>
            <a:pPr lvl="0"/>
            <a:r>
              <a:rPr lang="en-US" dirty="0"/>
              <a:t>Complete requirements should be taken from the client side and they should be documented and fixed before working on them.</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sz="quarter" idx="1"/>
          </p:nvPr>
        </p:nvSpPr>
        <p:spPr/>
        <p:txBody>
          <a:bodyPr>
            <a:normAutofit fontScale="70000" lnSpcReduction="20000"/>
          </a:bodyPr>
          <a:lstStyle/>
          <a:p>
            <a:pPr lvl="0"/>
            <a:r>
              <a:rPr lang="en-US" dirty="0" smtClean="0"/>
              <a:t>Dr. Jain </a:t>
            </a:r>
            <a:r>
              <a:rPr lang="en-US" dirty="0" err="1" smtClean="0"/>
              <a:t>Dinesh</a:t>
            </a:r>
            <a:r>
              <a:rPr lang="en-US" dirty="0" smtClean="0"/>
              <a:t> (Oct,2010) " An insight into the adoption of Information Technology by Max Healthcare to offer sustainable, cost-effective and quality healthcare services", article in e-Health.</a:t>
            </a:r>
          </a:p>
          <a:p>
            <a:r>
              <a:rPr lang="en-GB" dirty="0" smtClean="0"/>
              <a:t> </a:t>
            </a:r>
            <a:r>
              <a:rPr lang="en-US" i="1" dirty="0" smtClean="0"/>
              <a:t>Brown, Stephen H. (2003). "</a:t>
            </a:r>
            <a:r>
              <a:rPr lang="en-US" u="sng" dirty="0" smtClean="0">
                <a:hlinkClick r:id="rId2" tooltip="http://www1.va.gov/cprsdemo/docs/VistA_Int_Jrnl_Article.pdf"/>
              </a:rPr>
              <a:t>VistA, U.S. Department of Veterans Affairs national scale HIS</a:t>
            </a:r>
            <a:r>
              <a:rPr lang="en-US" i="1" dirty="0" smtClean="0"/>
              <a:t>" (PDF). International Journal of Medical Informatics 69: 135-156, Bethesda, MD (USA).</a:t>
            </a:r>
            <a:endParaRPr lang="en-US" dirty="0" smtClean="0"/>
          </a:p>
          <a:p>
            <a:r>
              <a:rPr lang="en-GB" dirty="0" smtClean="0"/>
              <a:t> </a:t>
            </a:r>
            <a:r>
              <a:rPr lang="en-US" dirty="0" smtClean="0"/>
              <a:t>Department of Veterans Affairs: </a:t>
            </a:r>
            <a:r>
              <a:rPr lang="en-US" u="sng" dirty="0" smtClean="0">
                <a:hlinkClick r:id="rId3" tooltip="http://www.va.gov/vista/"/>
              </a:rPr>
              <a:t>VistA website</a:t>
            </a:r>
            <a:r>
              <a:rPr lang="en-US" dirty="0" smtClean="0"/>
              <a:t>.</a:t>
            </a:r>
          </a:p>
          <a:p>
            <a:r>
              <a:rPr lang="en-GB" dirty="0" smtClean="0"/>
              <a:t> </a:t>
            </a:r>
            <a:r>
              <a:rPr lang="en-US" dirty="0" smtClean="0"/>
              <a:t>Walters, Richard (1997). M Programming: A Comprehensive Guide.</a:t>
            </a:r>
          </a:p>
          <a:p>
            <a:r>
              <a:rPr lang="en-GB" dirty="0" smtClean="0"/>
              <a:t> </a:t>
            </a:r>
            <a:r>
              <a:rPr lang="en-US" dirty="0" smtClean="0"/>
              <a:t>James </a:t>
            </a:r>
            <a:r>
              <a:rPr lang="en-US" dirty="0" err="1" smtClean="0"/>
              <a:t>Herbsleb</a:t>
            </a:r>
            <a:r>
              <a:rPr lang="en-US" dirty="0" smtClean="0"/>
              <a:t> , Claudia </a:t>
            </a:r>
            <a:r>
              <a:rPr lang="en-US" dirty="0" err="1" smtClean="0"/>
              <a:t>MüllerBirn</a:t>
            </a:r>
            <a:r>
              <a:rPr lang="en-US" dirty="0" smtClean="0"/>
              <a:t> and W. Ben Towne (Oct,2010) "The VistA Ecosystem: Current Status and Future Directions".</a:t>
            </a:r>
          </a:p>
          <a:p>
            <a:pPr lvl="0"/>
            <a:r>
              <a:rPr lang="en-US" dirty="0" err="1" smtClean="0"/>
              <a:t>Hussain</a:t>
            </a:r>
            <a:r>
              <a:rPr lang="en-US" dirty="0" smtClean="0"/>
              <a:t> T, Bell B, Brandt C, </a:t>
            </a:r>
            <a:r>
              <a:rPr lang="en-US" dirty="0" err="1" smtClean="0"/>
              <a:t>Nuzzo</a:t>
            </a:r>
            <a:r>
              <a:rPr lang="en-US" dirty="0" smtClean="0"/>
              <a:t> J, </a:t>
            </a:r>
            <a:r>
              <a:rPr lang="en-US" dirty="0" err="1" smtClean="0"/>
              <a:t>Erdos</a:t>
            </a:r>
            <a:r>
              <a:rPr lang="en-US" dirty="0" smtClean="0"/>
              <a:t> JJ.( 2010 Feb)"Using VistA electronic medical record data extracts to calculate the waiting time for total knee </a:t>
            </a:r>
            <a:r>
              <a:rPr lang="en-US" dirty="0" err="1" smtClean="0"/>
              <a:t>arthroplasty</a:t>
            </a:r>
            <a:r>
              <a:rPr lang="en-US" dirty="0" smtClean="0"/>
              <a:t>" PubMed25(2):213-5.</a:t>
            </a:r>
          </a:p>
          <a:p>
            <a:r>
              <a:rPr lang="en-GB" dirty="0" smtClean="0"/>
              <a:t> </a:t>
            </a:r>
            <a:r>
              <a:rPr lang="en-US" dirty="0" smtClean="0"/>
              <a:t>Robert </a:t>
            </a:r>
            <a:r>
              <a:rPr lang="en-US" dirty="0" err="1" smtClean="0"/>
              <a:t>Kolodner</a:t>
            </a:r>
            <a:r>
              <a:rPr lang="en-US" dirty="0" smtClean="0"/>
              <a:t>, MD (1997). Computerizing Large Integrated Health Networks: The VA Success.</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667000"/>
            <a:ext cx="8229600" cy="1143000"/>
          </a:xfrm>
        </p:spPr>
        <p:txBody>
          <a:bodyPr/>
          <a:lstStyle/>
          <a:p>
            <a:pPr algn="ctr"/>
            <a:r>
              <a:rPr lang="en-US" b="1" dirty="0" smtClean="0"/>
              <a:t>Thank You</a:t>
            </a:r>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Oval 2"/>
          <p:cNvSpPr>
            <a:spLocks noChangeArrowheads="1"/>
          </p:cNvSpPr>
          <p:nvPr/>
        </p:nvSpPr>
        <p:spPr bwMode="auto">
          <a:xfrm>
            <a:off x="1676400" y="1676400"/>
            <a:ext cx="5867400" cy="4953000"/>
          </a:xfrm>
          <a:prstGeom prst="ellipse">
            <a:avLst/>
          </a:prstGeom>
          <a:solidFill>
            <a:srgbClr val="DEDEDE"/>
          </a:solidFill>
          <a:ln w="101600">
            <a:solidFill>
              <a:schemeClr val="tx1"/>
            </a:solidFill>
            <a:round/>
            <a:headEnd/>
            <a:tailEnd/>
          </a:ln>
          <a:effectLst/>
        </p:spPr>
        <p:txBody>
          <a:bodyPr wrap="none" anchor="ctr"/>
          <a:lstStyle/>
          <a:p>
            <a:endParaRPr lang="en-US" dirty="0"/>
          </a:p>
        </p:txBody>
      </p:sp>
      <p:sp>
        <p:nvSpPr>
          <p:cNvPr id="9219" name="Rectangle 3"/>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dirty="0"/>
          </a:p>
        </p:txBody>
      </p:sp>
      <p:sp>
        <p:nvSpPr>
          <p:cNvPr id="9220" name="Rectangle 4"/>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dirty="0"/>
          </a:p>
        </p:txBody>
      </p:sp>
      <p:sp>
        <p:nvSpPr>
          <p:cNvPr id="9221" name="Rectangle 5"/>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dirty="0"/>
          </a:p>
        </p:txBody>
      </p:sp>
      <p:sp>
        <p:nvSpPr>
          <p:cNvPr id="9222" name="Rectangle 6"/>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dirty="0"/>
          </a:p>
        </p:txBody>
      </p:sp>
      <p:sp>
        <p:nvSpPr>
          <p:cNvPr id="9223" name="Rectangle 7"/>
          <p:cNvSpPr>
            <a:spLocks noGrp="1" noChangeArrowheads="1"/>
          </p:cNvSpPr>
          <p:nvPr>
            <p:ph type="title"/>
          </p:nvPr>
        </p:nvSpPr>
        <p:spPr>
          <a:xfrm>
            <a:off x="990600" y="228600"/>
            <a:ext cx="7448550" cy="847725"/>
          </a:xfrm>
          <a:noFill/>
          <a:ln/>
        </p:spPr>
        <p:txBody>
          <a:bodyPr lIns="92075" tIns="46038" rIns="92075" bIns="46038">
            <a:normAutofit/>
          </a:bodyPr>
          <a:lstStyle/>
          <a:p>
            <a:r>
              <a:rPr lang="en-US" b="1" dirty="0"/>
              <a:t>EHR Target: Provider Level</a:t>
            </a:r>
          </a:p>
        </p:txBody>
      </p:sp>
      <p:grpSp>
        <p:nvGrpSpPr>
          <p:cNvPr id="2" name="Group 8"/>
          <p:cNvGrpSpPr>
            <a:grpSpLocks/>
          </p:cNvGrpSpPr>
          <p:nvPr/>
        </p:nvGrpSpPr>
        <p:grpSpPr bwMode="auto">
          <a:xfrm>
            <a:off x="1801813" y="2120900"/>
            <a:ext cx="2205037" cy="1601788"/>
            <a:chOff x="1135" y="1336"/>
            <a:chExt cx="1389" cy="1009"/>
          </a:xfrm>
        </p:grpSpPr>
        <p:grpSp>
          <p:nvGrpSpPr>
            <p:cNvPr id="3" name="Group 9"/>
            <p:cNvGrpSpPr>
              <a:grpSpLocks/>
            </p:cNvGrpSpPr>
            <p:nvPr/>
          </p:nvGrpSpPr>
          <p:grpSpPr bwMode="auto">
            <a:xfrm>
              <a:off x="1497" y="1608"/>
              <a:ext cx="1027" cy="737"/>
              <a:chOff x="1497" y="1608"/>
              <a:chExt cx="1027" cy="737"/>
            </a:xfrm>
          </p:grpSpPr>
          <p:sp>
            <p:nvSpPr>
              <p:cNvPr id="9226" name="Freeform 10"/>
              <p:cNvSpPr>
                <a:spLocks/>
              </p:cNvSpPr>
              <p:nvPr/>
            </p:nvSpPr>
            <p:spPr bwMode="auto">
              <a:xfrm>
                <a:off x="1497" y="1730"/>
                <a:ext cx="998" cy="615"/>
              </a:xfrm>
              <a:custGeom>
                <a:avLst/>
                <a:gdLst/>
                <a:ahLst/>
                <a:cxnLst>
                  <a:cxn ang="0">
                    <a:pos x="0" y="77"/>
                  </a:cxn>
                  <a:cxn ang="0">
                    <a:pos x="62" y="0"/>
                  </a:cxn>
                  <a:cxn ang="0">
                    <a:pos x="997" y="614"/>
                  </a:cxn>
                  <a:cxn ang="0">
                    <a:pos x="590" y="583"/>
                  </a:cxn>
                  <a:cxn ang="0">
                    <a:pos x="651" y="506"/>
                  </a:cxn>
                  <a:cxn ang="0">
                    <a:pos x="0" y="77"/>
                  </a:cxn>
                </a:cxnLst>
                <a:rect l="0" t="0" r="r" b="b"/>
                <a:pathLst>
                  <a:path w="998" h="615">
                    <a:moveTo>
                      <a:pt x="0" y="77"/>
                    </a:moveTo>
                    <a:lnTo>
                      <a:pt x="62" y="0"/>
                    </a:lnTo>
                    <a:lnTo>
                      <a:pt x="997" y="614"/>
                    </a:lnTo>
                    <a:lnTo>
                      <a:pt x="590" y="583"/>
                    </a:lnTo>
                    <a:lnTo>
                      <a:pt x="651" y="506"/>
                    </a:lnTo>
                    <a:lnTo>
                      <a:pt x="0" y="77"/>
                    </a:lnTo>
                  </a:path>
                </a:pathLst>
              </a:custGeom>
              <a:solidFill>
                <a:srgbClr val="FF0000"/>
              </a:solidFill>
              <a:ln w="12700" cap="rnd" cmpd="sng">
                <a:solidFill>
                  <a:srgbClr val="000000"/>
                </a:solidFill>
                <a:prstDash val="solid"/>
                <a:round/>
                <a:headEnd/>
                <a:tailEnd/>
              </a:ln>
              <a:effectLst/>
            </p:spPr>
            <p:txBody>
              <a:bodyPr/>
              <a:lstStyle/>
              <a:p>
                <a:endParaRPr lang="en-US" dirty="0"/>
              </a:p>
            </p:txBody>
          </p:sp>
          <p:sp>
            <p:nvSpPr>
              <p:cNvPr id="9227" name="Freeform 11"/>
              <p:cNvSpPr>
                <a:spLocks/>
              </p:cNvSpPr>
              <p:nvPr/>
            </p:nvSpPr>
            <p:spPr bwMode="auto">
              <a:xfrm>
                <a:off x="1592" y="1608"/>
                <a:ext cx="932" cy="696"/>
              </a:xfrm>
              <a:custGeom>
                <a:avLst/>
                <a:gdLst/>
                <a:ahLst/>
                <a:cxnLst>
                  <a:cxn ang="0">
                    <a:pos x="61" y="0"/>
                  </a:cxn>
                  <a:cxn ang="0">
                    <a:pos x="0" y="78"/>
                  </a:cxn>
                  <a:cxn ang="0">
                    <a:pos x="931" y="695"/>
                  </a:cxn>
                  <a:cxn ang="0">
                    <a:pos x="772" y="354"/>
                  </a:cxn>
                  <a:cxn ang="0">
                    <a:pos x="711" y="430"/>
                  </a:cxn>
                  <a:cxn ang="0">
                    <a:pos x="61" y="0"/>
                  </a:cxn>
                </a:cxnLst>
                <a:rect l="0" t="0" r="r" b="b"/>
                <a:pathLst>
                  <a:path w="932" h="696">
                    <a:moveTo>
                      <a:pt x="61" y="0"/>
                    </a:moveTo>
                    <a:lnTo>
                      <a:pt x="0" y="78"/>
                    </a:lnTo>
                    <a:lnTo>
                      <a:pt x="931" y="695"/>
                    </a:lnTo>
                    <a:lnTo>
                      <a:pt x="772" y="354"/>
                    </a:lnTo>
                    <a:lnTo>
                      <a:pt x="711" y="430"/>
                    </a:lnTo>
                    <a:lnTo>
                      <a:pt x="61" y="0"/>
                    </a:lnTo>
                  </a:path>
                </a:pathLst>
              </a:custGeom>
              <a:solidFill>
                <a:srgbClr val="FF0000"/>
              </a:solidFill>
              <a:ln w="12700" cap="rnd" cmpd="sng">
                <a:solidFill>
                  <a:srgbClr val="000000"/>
                </a:solidFill>
                <a:prstDash val="solid"/>
                <a:round/>
                <a:headEnd/>
                <a:tailEnd/>
              </a:ln>
              <a:effectLst/>
            </p:spPr>
            <p:txBody>
              <a:bodyPr/>
              <a:lstStyle/>
              <a:p>
                <a:endParaRPr lang="en-US" dirty="0"/>
              </a:p>
            </p:txBody>
          </p:sp>
        </p:grpSp>
        <p:sp>
          <p:nvSpPr>
            <p:cNvPr id="9228" name="Freeform 12"/>
            <p:cNvSpPr>
              <a:spLocks/>
            </p:cNvSpPr>
            <p:nvPr/>
          </p:nvSpPr>
          <p:spPr bwMode="auto">
            <a:xfrm>
              <a:off x="1135" y="1584"/>
              <a:ext cx="394" cy="198"/>
            </a:xfrm>
            <a:custGeom>
              <a:avLst/>
              <a:gdLst/>
              <a:ahLst/>
              <a:cxnLst>
                <a:cxn ang="0">
                  <a:pos x="203" y="0"/>
                </a:cxn>
                <a:cxn ang="0">
                  <a:pos x="393" y="121"/>
                </a:cxn>
                <a:cxn ang="0">
                  <a:pos x="332" y="197"/>
                </a:cxn>
                <a:cxn ang="0">
                  <a:pos x="0" y="91"/>
                </a:cxn>
                <a:cxn ang="0">
                  <a:pos x="56" y="8"/>
                </a:cxn>
                <a:cxn ang="0">
                  <a:pos x="203" y="5"/>
                </a:cxn>
              </a:cxnLst>
              <a:rect l="0" t="0" r="r" b="b"/>
              <a:pathLst>
                <a:path w="394" h="198">
                  <a:moveTo>
                    <a:pt x="203" y="0"/>
                  </a:moveTo>
                  <a:lnTo>
                    <a:pt x="393" y="121"/>
                  </a:lnTo>
                  <a:lnTo>
                    <a:pt x="332" y="197"/>
                  </a:lnTo>
                  <a:lnTo>
                    <a:pt x="0" y="91"/>
                  </a:lnTo>
                  <a:lnTo>
                    <a:pt x="56" y="8"/>
                  </a:lnTo>
                  <a:lnTo>
                    <a:pt x="203" y="5"/>
                  </a:lnTo>
                </a:path>
              </a:pathLst>
            </a:custGeom>
            <a:solidFill>
              <a:srgbClr val="FF3300"/>
            </a:solidFill>
            <a:ln w="12700" cap="rnd" cmpd="sng">
              <a:solidFill>
                <a:schemeClr val="tx1"/>
              </a:solidFill>
              <a:prstDash val="solid"/>
              <a:round/>
              <a:headEnd type="none" w="sm" len="sm"/>
              <a:tailEnd type="none" w="sm" len="sm"/>
            </a:ln>
            <a:effectLst/>
          </p:spPr>
          <p:txBody>
            <a:bodyPr/>
            <a:lstStyle/>
            <a:p>
              <a:endParaRPr lang="en-US" dirty="0"/>
            </a:p>
          </p:txBody>
        </p:sp>
        <p:sp>
          <p:nvSpPr>
            <p:cNvPr id="9229" name="Freeform 13"/>
            <p:cNvSpPr>
              <a:spLocks/>
            </p:cNvSpPr>
            <p:nvPr/>
          </p:nvSpPr>
          <p:spPr bwMode="auto">
            <a:xfrm>
              <a:off x="1338" y="1336"/>
              <a:ext cx="282" cy="328"/>
            </a:xfrm>
            <a:custGeom>
              <a:avLst/>
              <a:gdLst/>
              <a:ahLst/>
              <a:cxnLst>
                <a:cxn ang="0">
                  <a:pos x="36" y="202"/>
                </a:cxn>
                <a:cxn ang="0">
                  <a:pos x="220" y="327"/>
                </a:cxn>
                <a:cxn ang="0">
                  <a:pos x="281" y="252"/>
                </a:cxn>
                <a:cxn ang="0">
                  <a:pos x="67" y="0"/>
                </a:cxn>
                <a:cxn ang="0">
                  <a:pos x="0" y="72"/>
                </a:cxn>
                <a:cxn ang="0">
                  <a:pos x="41" y="201"/>
                </a:cxn>
              </a:cxnLst>
              <a:rect l="0" t="0" r="r" b="b"/>
              <a:pathLst>
                <a:path w="282" h="328">
                  <a:moveTo>
                    <a:pt x="36" y="202"/>
                  </a:moveTo>
                  <a:lnTo>
                    <a:pt x="220" y="327"/>
                  </a:lnTo>
                  <a:lnTo>
                    <a:pt x="281" y="252"/>
                  </a:lnTo>
                  <a:lnTo>
                    <a:pt x="67" y="0"/>
                  </a:lnTo>
                  <a:lnTo>
                    <a:pt x="0" y="72"/>
                  </a:lnTo>
                  <a:lnTo>
                    <a:pt x="41" y="201"/>
                  </a:lnTo>
                </a:path>
              </a:pathLst>
            </a:custGeom>
            <a:solidFill>
              <a:srgbClr val="FF3300"/>
            </a:solidFill>
            <a:ln w="12700" cap="rnd" cmpd="sng">
              <a:solidFill>
                <a:schemeClr val="tx1"/>
              </a:solidFill>
              <a:prstDash val="solid"/>
              <a:round/>
              <a:headEnd type="none" w="sm" len="sm"/>
              <a:tailEnd type="none" w="sm" len="sm"/>
            </a:ln>
            <a:effectLst/>
          </p:spPr>
          <p:txBody>
            <a:bodyPr/>
            <a:lstStyle/>
            <a:p>
              <a:endParaRPr lang="en-US" dirty="0"/>
            </a:p>
          </p:txBody>
        </p:sp>
      </p:grpSp>
      <p:sp>
        <p:nvSpPr>
          <p:cNvPr id="9230" name="Oval 14"/>
          <p:cNvSpPr>
            <a:spLocks noChangeArrowheads="1"/>
          </p:cNvSpPr>
          <p:nvPr/>
        </p:nvSpPr>
        <p:spPr bwMode="auto">
          <a:xfrm>
            <a:off x="3948113" y="3684588"/>
            <a:ext cx="1293812" cy="785812"/>
          </a:xfrm>
          <a:prstGeom prst="ellipse">
            <a:avLst/>
          </a:prstGeom>
          <a:solidFill>
            <a:srgbClr val="808080"/>
          </a:solidFill>
          <a:ln w="50800">
            <a:solidFill>
              <a:schemeClr val="tx1"/>
            </a:solidFill>
            <a:round/>
            <a:headEnd/>
            <a:tailEnd/>
          </a:ln>
          <a:effectLst/>
        </p:spPr>
        <p:txBody>
          <a:bodyPr wrap="none" anchor="ctr"/>
          <a:lstStyle/>
          <a:p>
            <a:endParaRPr lang="en-US" dirty="0"/>
          </a:p>
        </p:txBody>
      </p:sp>
      <p:sp>
        <p:nvSpPr>
          <p:cNvPr id="9231" name="Rectangle 15"/>
          <p:cNvSpPr>
            <a:spLocks noChangeArrowheads="1"/>
          </p:cNvSpPr>
          <p:nvPr/>
        </p:nvSpPr>
        <p:spPr bwMode="auto">
          <a:xfrm>
            <a:off x="3810000" y="3810000"/>
            <a:ext cx="1638300" cy="519113"/>
          </a:xfrm>
          <a:prstGeom prst="rect">
            <a:avLst/>
          </a:prstGeom>
          <a:noFill/>
          <a:ln w="9525">
            <a:noFill/>
            <a:miter lim="800000"/>
            <a:headEnd/>
            <a:tailEnd/>
          </a:ln>
          <a:effectLst/>
        </p:spPr>
        <p:txBody>
          <a:bodyPr lIns="92075" tIns="46038" rIns="92075" bIns="46038">
            <a:spAutoFit/>
          </a:bodyPr>
          <a:lstStyle/>
          <a:p>
            <a:pPr algn="ctr"/>
            <a:r>
              <a:rPr lang="en-US" sz="2800" b="1" dirty="0">
                <a:solidFill>
                  <a:schemeClr val="bg1"/>
                </a:solidFill>
                <a:latin typeface="Times New Roman" pitchFamily="18" charset="0"/>
              </a:rPr>
              <a:t>Patient</a:t>
            </a:r>
          </a:p>
        </p:txBody>
      </p:sp>
      <p:sp>
        <p:nvSpPr>
          <p:cNvPr id="9232" name="Rectangle 16"/>
          <p:cNvSpPr>
            <a:spLocks noChangeArrowheads="1"/>
          </p:cNvSpPr>
          <p:nvPr/>
        </p:nvSpPr>
        <p:spPr bwMode="auto">
          <a:xfrm>
            <a:off x="3505200" y="1981200"/>
            <a:ext cx="2074862" cy="701675"/>
          </a:xfrm>
          <a:prstGeom prst="rect">
            <a:avLst/>
          </a:prstGeom>
          <a:noFill/>
          <a:ln w="9525">
            <a:noFill/>
            <a:miter lim="800000"/>
            <a:headEnd/>
            <a:tailEnd/>
          </a:ln>
          <a:effectLst/>
        </p:spPr>
        <p:txBody>
          <a:bodyPr wrap="none" lIns="92075" tIns="46038" rIns="92075" bIns="46038">
            <a:spAutoFit/>
          </a:bodyPr>
          <a:lstStyle/>
          <a:p>
            <a:pPr algn="ctr"/>
            <a:r>
              <a:rPr lang="en-US" sz="2000" b="1" dirty="0">
                <a:solidFill>
                  <a:schemeClr val="tx2"/>
                </a:solidFill>
                <a:latin typeface="Times New Roman" pitchFamily="18" charset="0"/>
              </a:rPr>
              <a:t>RIGHT</a:t>
            </a:r>
          </a:p>
          <a:p>
            <a:pPr algn="ctr"/>
            <a:r>
              <a:rPr lang="en-US" sz="2000" b="1" dirty="0">
                <a:solidFill>
                  <a:schemeClr val="tx2"/>
                </a:solidFill>
                <a:latin typeface="Times New Roman" pitchFamily="18" charset="0"/>
              </a:rPr>
              <a:t>INFORMATION</a:t>
            </a:r>
          </a:p>
        </p:txBody>
      </p:sp>
      <p:sp>
        <p:nvSpPr>
          <p:cNvPr id="9233" name="Rectangle 17"/>
          <p:cNvSpPr>
            <a:spLocks noChangeArrowheads="1"/>
          </p:cNvSpPr>
          <p:nvPr/>
        </p:nvSpPr>
        <p:spPr bwMode="auto">
          <a:xfrm>
            <a:off x="2355850" y="3630613"/>
            <a:ext cx="1136650" cy="1006475"/>
          </a:xfrm>
          <a:prstGeom prst="rect">
            <a:avLst/>
          </a:prstGeom>
          <a:noFill/>
          <a:ln w="9525">
            <a:noFill/>
            <a:miter lim="800000"/>
            <a:headEnd/>
            <a:tailEnd/>
          </a:ln>
          <a:effectLst/>
        </p:spPr>
        <p:txBody>
          <a:bodyPr wrap="none" lIns="92075" tIns="46038" rIns="92075" bIns="46038">
            <a:spAutoFit/>
          </a:bodyPr>
          <a:lstStyle/>
          <a:p>
            <a:pPr algn="ctr"/>
            <a:r>
              <a:rPr lang="en-US" sz="2000" b="1" dirty="0">
                <a:solidFill>
                  <a:schemeClr val="tx2"/>
                </a:solidFill>
                <a:latin typeface="Times New Roman" pitchFamily="18" charset="0"/>
              </a:rPr>
              <a:t>AT THE</a:t>
            </a:r>
          </a:p>
          <a:p>
            <a:pPr algn="ctr"/>
            <a:r>
              <a:rPr lang="en-US" sz="2000" b="1" dirty="0">
                <a:solidFill>
                  <a:schemeClr val="tx2"/>
                </a:solidFill>
                <a:latin typeface="Times New Roman" pitchFamily="18" charset="0"/>
              </a:rPr>
              <a:t>RIGHT</a:t>
            </a:r>
          </a:p>
          <a:p>
            <a:pPr algn="ctr"/>
            <a:r>
              <a:rPr lang="en-US" sz="2000" b="1" dirty="0">
                <a:solidFill>
                  <a:schemeClr val="tx2"/>
                </a:solidFill>
                <a:latin typeface="Times New Roman" pitchFamily="18" charset="0"/>
              </a:rPr>
              <a:t>PLACE</a:t>
            </a:r>
          </a:p>
        </p:txBody>
      </p:sp>
      <p:sp>
        <p:nvSpPr>
          <p:cNvPr id="9234" name="Rectangle 18"/>
          <p:cNvSpPr>
            <a:spLocks noChangeArrowheads="1"/>
          </p:cNvSpPr>
          <p:nvPr/>
        </p:nvSpPr>
        <p:spPr bwMode="auto">
          <a:xfrm>
            <a:off x="5638800" y="2819400"/>
            <a:ext cx="1366838" cy="1006475"/>
          </a:xfrm>
          <a:prstGeom prst="rect">
            <a:avLst/>
          </a:prstGeom>
          <a:noFill/>
          <a:ln w="9525">
            <a:noFill/>
            <a:miter lim="800000"/>
            <a:headEnd/>
            <a:tailEnd/>
          </a:ln>
          <a:effectLst/>
        </p:spPr>
        <p:txBody>
          <a:bodyPr lIns="92075" tIns="46038" rIns="92075" bIns="46038">
            <a:spAutoFit/>
          </a:bodyPr>
          <a:lstStyle/>
          <a:p>
            <a:pPr algn="ctr"/>
            <a:r>
              <a:rPr lang="en-US" sz="2000" b="1" dirty="0">
                <a:solidFill>
                  <a:schemeClr val="tx2"/>
                </a:solidFill>
                <a:latin typeface="Times New Roman" pitchFamily="18" charset="0"/>
              </a:rPr>
              <a:t>TO THE</a:t>
            </a:r>
          </a:p>
          <a:p>
            <a:pPr algn="ctr"/>
            <a:r>
              <a:rPr lang="en-US" sz="2000" b="1" dirty="0">
                <a:solidFill>
                  <a:schemeClr val="tx2"/>
                </a:solidFill>
                <a:latin typeface="Times New Roman" pitchFamily="18" charset="0"/>
              </a:rPr>
              <a:t>RIGHT</a:t>
            </a:r>
          </a:p>
          <a:p>
            <a:pPr algn="ctr"/>
            <a:r>
              <a:rPr lang="en-US" sz="2000" b="1" dirty="0">
                <a:solidFill>
                  <a:schemeClr val="tx2"/>
                </a:solidFill>
                <a:latin typeface="Times New Roman" pitchFamily="18" charset="0"/>
              </a:rPr>
              <a:t>PERSON</a:t>
            </a:r>
          </a:p>
        </p:txBody>
      </p:sp>
      <p:sp>
        <p:nvSpPr>
          <p:cNvPr id="9235" name="Rectangle 19"/>
          <p:cNvSpPr>
            <a:spLocks noChangeArrowheads="1"/>
          </p:cNvSpPr>
          <p:nvPr/>
        </p:nvSpPr>
        <p:spPr bwMode="auto">
          <a:xfrm>
            <a:off x="5181600" y="4495800"/>
            <a:ext cx="1136650" cy="1006475"/>
          </a:xfrm>
          <a:prstGeom prst="rect">
            <a:avLst/>
          </a:prstGeom>
          <a:noFill/>
          <a:ln w="9525">
            <a:noFill/>
            <a:miter lim="800000"/>
            <a:headEnd/>
            <a:tailEnd/>
          </a:ln>
          <a:effectLst/>
        </p:spPr>
        <p:txBody>
          <a:bodyPr wrap="none" lIns="92075" tIns="46038" rIns="92075" bIns="46038">
            <a:spAutoFit/>
          </a:bodyPr>
          <a:lstStyle/>
          <a:p>
            <a:pPr algn="ctr"/>
            <a:r>
              <a:rPr lang="en-US" sz="2000" b="1" dirty="0">
                <a:solidFill>
                  <a:schemeClr val="tx2"/>
                </a:solidFill>
                <a:latin typeface="Times New Roman" pitchFamily="18" charset="0"/>
              </a:rPr>
              <a:t>AT THE</a:t>
            </a:r>
          </a:p>
          <a:p>
            <a:pPr algn="ctr"/>
            <a:r>
              <a:rPr lang="en-US" sz="2000" b="1" dirty="0">
                <a:solidFill>
                  <a:schemeClr val="tx2"/>
                </a:solidFill>
                <a:latin typeface="Times New Roman" pitchFamily="18" charset="0"/>
              </a:rPr>
              <a:t>RIGHT</a:t>
            </a:r>
          </a:p>
          <a:p>
            <a:pPr algn="ctr"/>
            <a:r>
              <a:rPr lang="en-US" sz="2000" b="1" dirty="0">
                <a:solidFill>
                  <a:schemeClr val="tx2"/>
                </a:solidFill>
                <a:latin typeface="Times New Roman" pitchFamily="18" charset="0"/>
              </a:rPr>
              <a:t>TIME</a:t>
            </a:r>
          </a:p>
        </p:txBody>
      </p:sp>
      <p:sp>
        <p:nvSpPr>
          <p:cNvPr id="9236" name="Rectangle 20"/>
          <p:cNvSpPr>
            <a:spLocks noChangeArrowheads="1"/>
          </p:cNvSpPr>
          <p:nvPr/>
        </p:nvSpPr>
        <p:spPr bwMode="auto">
          <a:xfrm>
            <a:off x="2790825" y="4745038"/>
            <a:ext cx="1935163" cy="1006475"/>
          </a:xfrm>
          <a:prstGeom prst="rect">
            <a:avLst/>
          </a:prstGeom>
          <a:noFill/>
          <a:ln w="9525">
            <a:noFill/>
            <a:miter lim="800000"/>
            <a:headEnd/>
            <a:tailEnd/>
          </a:ln>
          <a:effectLst/>
        </p:spPr>
        <p:txBody>
          <a:bodyPr wrap="none" lIns="92075" tIns="46038" rIns="92075" bIns="46038">
            <a:spAutoFit/>
          </a:bodyPr>
          <a:lstStyle/>
          <a:p>
            <a:pPr algn="ctr"/>
            <a:r>
              <a:rPr lang="en-US" sz="2000" b="1" dirty="0">
                <a:solidFill>
                  <a:schemeClr val="tx2"/>
                </a:solidFill>
                <a:latin typeface="Times New Roman" pitchFamily="18" charset="0"/>
              </a:rPr>
              <a:t>AT</a:t>
            </a:r>
          </a:p>
          <a:p>
            <a:pPr algn="ctr"/>
            <a:r>
              <a:rPr lang="en-US" sz="2000" b="1" dirty="0">
                <a:solidFill>
                  <a:schemeClr val="tx2"/>
                </a:solidFill>
                <a:latin typeface="Times New Roman" pitchFamily="18" charset="0"/>
              </a:rPr>
              <a:t>REASONABLE</a:t>
            </a:r>
          </a:p>
          <a:p>
            <a:pPr algn="ctr"/>
            <a:r>
              <a:rPr lang="en-US" sz="2000" b="1" dirty="0">
                <a:solidFill>
                  <a:schemeClr val="tx2"/>
                </a:solidFill>
                <a:latin typeface="Times New Roman" pitchFamily="18" charset="0"/>
              </a:rPr>
              <a:t>COST</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Oval 2"/>
          <p:cNvSpPr>
            <a:spLocks noChangeArrowheads="1"/>
          </p:cNvSpPr>
          <p:nvPr/>
        </p:nvSpPr>
        <p:spPr bwMode="auto">
          <a:xfrm>
            <a:off x="1524000" y="1676400"/>
            <a:ext cx="6324600" cy="4953000"/>
          </a:xfrm>
          <a:prstGeom prst="ellipse">
            <a:avLst/>
          </a:prstGeom>
          <a:solidFill>
            <a:srgbClr val="DEDEDE"/>
          </a:solidFill>
          <a:ln w="101600">
            <a:solidFill>
              <a:schemeClr val="tx1"/>
            </a:solidFill>
            <a:round/>
            <a:headEnd/>
            <a:tailEnd/>
          </a:ln>
          <a:effectLst/>
        </p:spPr>
        <p:txBody>
          <a:bodyPr wrap="none" anchor="ctr"/>
          <a:lstStyle/>
          <a:p>
            <a:endParaRPr lang="en-US"/>
          </a:p>
        </p:txBody>
      </p:sp>
      <p:sp>
        <p:nvSpPr>
          <p:cNvPr id="16387" name="Rectangle 3"/>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16388" name="Rectangle 4"/>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16389" name="Rectangle 5"/>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16390" name="Rectangle 6"/>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16391" name="Rectangle 7"/>
          <p:cNvSpPr>
            <a:spLocks noGrp="1" noChangeArrowheads="1"/>
          </p:cNvSpPr>
          <p:nvPr>
            <p:ph type="title"/>
          </p:nvPr>
        </p:nvSpPr>
        <p:spPr>
          <a:xfrm>
            <a:off x="533400" y="381000"/>
            <a:ext cx="8153400" cy="847725"/>
          </a:xfrm>
          <a:noFill/>
          <a:ln/>
        </p:spPr>
        <p:txBody>
          <a:bodyPr lIns="92075" tIns="46038" rIns="92075" bIns="46038">
            <a:normAutofit/>
          </a:bodyPr>
          <a:lstStyle/>
          <a:p>
            <a:r>
              <a:rPr lang="en-US" b="1" dirty="0"/>
              <a:t>EHR Target: Community Level</a:t>
            </a:r>
          </a:p>
        </p:txBody>
      </p:sp>
      <p:grpSp>
        <p:nvGrpSpPr>
          <p:cNvPr id="2" name="Group 8"/>
          <p:cNvGrpSpPr>
            <a:grpSpLocks/>
          </p:cNvGrpSpPr>
          <p:nvPr/>
        </p:nvGrpSpPr>
        <p:grpSpPr bwMode="auto">
          <a:xfrm>
            <a:off x="1295400" y="1752600"/>
            <a:ext cx="2205038" cy="1601788"/>
            <a:chOff x="1135" y="1336"/>
            <a:chExt cx="1389" cy="1009"/>
          </a:xfrm>
        </p:grpSpPr>
        <p:grpSp>
          <p:nvGrpSpPr>
            <p:cNvPr id="3" name="Group 9"/>
            <p:cNvGrpSpPr>
              <a:grpSpLocks/>
            </p:cNvGrpSpPr>
            <p:nvPr/>
          </p:nvGrpSpPr>
          <p:grpSpPr bwMode="auto">
            <a:xfrm>
              <a:off x="1497" y="1608"/>
              <a:ext cx="1027" cy="737"/>
              <a:chOff x="1497" y="1608"/>
              <a:chExt cx="1027" cy="737"/>
            </a:xfrm>
          </p:grpSpPr>
          <p:sp>
            <p:nvSpPr>
              <p:cNvPr id="16394" name="Freeform 10"/>
              <p:cNvSpPr>
                <a:spLocks/>
              </p:cNvSpPr>
              <p:nvPr/>
            </p:nvSpPr>
            <p:spPr bwMode="auto">
              <a:xfrm>
                <a:off x="1497" y="1730"/>
                <a:ext cx="998" cy="615"/>
              </a:xfrm>
              <a:custGeom>
                <a:avLst/>
                <a:gdLst/>
                <a:ahLst/>
                <a:cxnLst>
                  <a:cxn ang="0">
                    <a:pos x="0" y="77"/>
                  </a:cxn>
                  <a:cxn ang="0">
                    <a:pos x="62" y="0"/>
                  </a:cxn>
                  <a:cxn ang="0">
                    <a:pos x="997" y="614"/>
                  </a:cxn>
                  <a:cxn ang="0">
                    <a:pos x="590" y="583"/>
                  </a:cxn>
                  <a:cxn ang="0">
                    <a:pos x="651" y="506"/>
                  </a:cxn>
                  <a:cxn ang="0">
                    <a:pos x="0" y="77"/>
                  </a:cxn>
                </a:cxnLst>
                <a:rect l="0" t="0" r="r" b="b"/>
                <a:pathLst>
                  <a:path w="998" h="615">
                    <a:moveTo>
                      <a:pt x="0" y="77"/>
                    </a:moveTo>
                    <a:lnTo>
                      <a:pt x="62" y="0"/>
                    </a:lnTo>
                    <a:lnTo>
                      <a:pt x="997" y="614"/>
                    </a:lnTo>
                    <a:lnTo>
                      <a:pt x="590" y="583"/>
                    </a:lnTo>
                    <a:lnTo>
                      <a:pt x="651" y="506"/>
                    </a:lnTo>
                    <a:lnTo>
                      <a:pt x="0" y="77"/>
                    </a:lnTo>
                  </a:path>
                </a:pathLst>
              </a:custGeom>
              <a:solidFill>
                <a:srgbClr val="FF0000"/>
              </a:solidFill>
              <a:ln w="12700" cap="rnd" cmpd="sng">
                <a:solidFill>
                  <a:srgbClr val="000000"/>
                </a:solidFill>
                <a:prstDash val="solid"/>
                <a:round/>
                <a:headEnd/>
                <a:tailEnd/>
              </a:ln>
              <a:effectLst/>
            </p:spPr>
            <p:txBody>
              <a:bodyPr/>
              <a:lstStyle/>
              <a:p>
                <a:endParaRPr lang="en-US"/>
              </a:p>
            </p:txBody>
          </p:sp>
          <p:sp>
            <p:nvSpPr>
              <p:cNvPr id="16395" name="Freeform 11"/>
              <p:cNvSpPr>
                <a:spLocks/>
              </p:cNvSpPr>
              <p:nvPr/>
            </p:nvSpPr>
            <p:spPr bwMode="auto">
              <a:xfrm>
                <a:off x="1592" y="1608"/>
                <a:ext cx="932" cy="696"/>
              </a:xfrm>
              <a:custGeom>
                <a:avLst/>
                <a:gdLst/>
                <a:ahLst/>
                <a:cxnLst>
                  <a:cxn ang="0">
                    <a:pos x="61" y="0"/>
                  </a:cxn>
                  <a:cxn ang="0">
                    <a:pos x="0" y="78"/>
                  </a:cxn>
                  <a:cxn ang="0">
                    <a:pos x="931" y="695"/>
                  </a:cxn>
                  <a:cxn ang="0">
                    <a:pos x="772" y="354"/>
                  </a:cxn>
                  <a:cxn ang="0">
                    <a:pos x="711" y="430"/>
                  </a:cxn>
                  <a:cxn ang="0">
                    <a:pos x="61" y="0"/>
                  </a:cxn>
                </a:cxnLst>
                <a:rect l="0" t="0" r="r" b="b"/>
                <a:pathLst>
                  <a:path w="932" h="696">
                    <a:moveTo>
                      <a:pt x="61" y="0"/>
                    </a:moveTo>
                    <a:lnTo>
                      <a:pt x="0" y="78"/>
                    </a:lnTo>
                    <a:lnTo>
                      <a:pt x="931" y="695"/>
                    </a:lnTo>
                    <a:lnTo>
                      <a:pt x="772" y="354"/>
                    </a:lnTo>
                    <a:lnTo>
                      <a:pt x="711" y="430"/>
                    </a:lnTo>
                    <a:lnTo>
                      <a:pt x="61" y="0"/>
                    </a:lnTo>
                  </a:path>
                </a:pathLst>
              </a:custGeom>
              <a:solidFill>
                <a:srgbClr val="FF0000"/>
              </a:solidFill>
              <a:ln w="12700" cap="rnd" cmpd="sng">
                <a:solidFill>
                  <a:srgbClr val="000000"/>
                </a:solidFill>
                <a:prstDash val="solid"/>
                <a:round/>
                <a:headEnd/>
                <a:tailEnd/>
              </a:ln>
              <a:effectLst/>
            </p:spPr>
            <p:txBody>
              <a:bodyPr/>
              <a:lstStyle/>
              <a:p>
                <a:endParaRPr lang="en-US"/>
              </a:p>
            </p:txBody>
          </p:sp>
        </p:grpSp>
        <p:sp>
          <p:nvSpPr>
            <p:cNvPr id="16396" name="Freeform 12"/>
            <p:cNvSpPr>
              <a:spLocks/>
            </p:cNvSpPr>
            <p:nvPr/>
          </p:nvSpPr>
          <p:spPr bwMode="auto">
            <a:xfrm>
              <a:off x="1135" y="1584"/>
              <a:ext cx="394" cy="198"/>
            </a:xfrm>
            <a:custGeom>
              <a:avLst/>
              <a:gdLst/>
              <a:ahLst/>
              <a:cxnLst>
                <a:cxn ang="0">
                  <a:pos x="203" y="0"/>
                </a:cxn>
                <a:cxn ang="0">
                  <a:pos x="393" y="121"/>
                </a:cxn>
                <a:cxn ang="0">
                  <a:pos x="332" y="197"/>
                </a:cxn>
                <a:cxn ang="0">
                  <a:pos x="0" y="91"/>
                </a:cxn>
                <a:cxn ang="0">
                  <a:pos x="56" y="8"/>
                </a:cxn>
                <a:cxn ang="0">
                  <a:pos x="203" y="5"/>
                </a:cxn>
              </a:cxnLst>
              <a:rect l="0" t="0" r="r" b="b"/>
              <a:pathLst>
                <a:path w="394" h="198">
                  <a:moveTo>
                    <a:pt x="203" y="0"/>
                  </a:moveTo>
                  <a:lnTo>
                    <a:pt x="393" y="121"/>
                  </a:lnTo>
                  <a:lnTo>
                    <a:pt x="332" y="197"/>
                  </a:lnTo>
                  <a:lnTo>
                    <a:pt x="0" y="91"/>
                  </a:lnTo>
                  <a:lnTo>
                    <a:pt x="56" y="8"/>
                  </a:lnTo>
                  <a:lnTo>
                    <a:pt x="203" y="5"/>
                  </a:lnTo>
                </a:path>
              </a:pathLst>
            </a:custGeom>
            <a:solidFill>
              <a:srgbClr val="FF3300"/>
            </a:solidFill>
            <a:ln w="12700" cap="rnd" cmpd="sng">
              <a:solidFill>
                <a:schemeClr val="tx1"/>
              </a:solidFill>
              <a:prstDash val="solid"/>
              <a:round/>
              <a:headEnd type="none" w="sm" len="sm"/>
              <a:tailEnd type="none" w="sm" len="sm"/>
            </a:ln>
            <a:effectLst/>
          </p:spPr>
          <p:txBody>
            <a:bodyPr/>
            <a:lstStyle/>
            <a:p>
              <a:endParaRPr lang="en-US"/>
            </a:p>
          </p:txBody>
        </p:sp>
        <p:sp>
          <p:nvSpPr>
            <p:cNvPr id="16397" name="Freeform 13"/>
            <p:cNvSpPr>
              <a:spLocks/>
            </p:cNvSpPr>
            <p:nvPr/>
          </p:nvSpPr>
          <p:spPr bwMode="auto">
            <a:xfrm>
              <a:off x="1338" y="1336"/>
              <a:ext cx="282" cy="328"/>
            </a:xfrm>
            <a:custGeom>
              <a:avLst/>
              <a:gdLst/>
              <a:ahLst/>
              <a:cxnLst>
                <a:cxn ang="0">
                  <a:pos x="36" y="202"/>
                </a:cxn>
                <a:cxn ang="0">
                  <a:pos x="220" y="327"/>
                </a:cxn>
                <a:cxn ang="0">
                  <a:pos x="281" y="252"/>
                </a:cxn>
                <a:cxn ang="0">
                  <a:pos x="67" y="0"/>
                </a:cxn>
                <a:cxn ang="0">
                  <a:pos x="0" y="72"/>
                </a:cxn>
                <a:cxn ang="0">
                  <a:pos x="41" y="201"/>
                </a:cxn>
              </a:cxnLst>
              <a:rect l="0" t="0" r="r" b="b"/>
              <a:pathLst>
                <a:path w="282" h="328">
                  <a:moveTo>
                    <a:pt x="36" y="202"/>
                  </a:moveTo>
                  <a:lnTo>
                    <a:pt x="220" y="327"/>
                  </a:lnTo>
                  <a:lnTo>
                    <a:pt x="281" y="252"/>
                  </a:lnTo>
                  <a:lnTo>
                    <a:pt x="67" y="0"/>
                  </a:lnTo>
                  <a:lnTo>
                    <a:pt x="0" y="72"/>
                  </a:lnTo>
                  <a:lnTo>
                    <a:pt x="41" y="201"/>
                  </a:lnTo>
                </a:path>
              </a:pathLst>
            </a:custGeom>
            <a:solidFill>
              <a:srgbClr val="FF3300"/>
            </a:solidFill>
            <a:ln w="12700" cap="rnd" cmpd="sng">
              <a:solidFill>
                <a:schemeClr val="tx1"/>
              </a:solidFill>
              <a:prstDash val="solid"/>
              <a:round/>
              <a:headEnd type="none" w="sm" len="sm"/>
              <a:tailEnd type="none" w="sm" len="sm"/>
            </a:ln>
            <a:effectLst/>
          </p:spPr>
          <p:txBody>
            <a:bodyPr/>
            <a:lstStyle/>
            <a:p>
              <a:endParaRPr lang="en-US"/>
            </a:p>
          </p:txBody>
        </p:sp>
      </p:grpSp>
      <p:sp>
        <p:nvSpPr>
          <p:cNvPr id="16398" name="Oval 14"/>
          <p:cNvSpPr>
            <a:spLocks noChangeArrowheads="1"/>
          </p:cNvSpPr>
          <p:nvPr/>
        </p:nvSpPr>
        <p:spPr bwMode="auto">
          <a:xfrm>
            <a:off x="3733800" y="3684588"/>
            <a:ext cx="2057401" cy="785812"/>
          </a:xfrm>
          <a:prstGeom prst="ellipse">
            <a:avLst/>
          </a:prstGeom>
          <a:solidFill>
            <a:srgbClr val="808080"/>
          </a:solidFill>
          <a:ln w="50800">
            <a:solidFill>
              <a:schemeClr val="tx1"/>
            </a:solidFill>
            <a:round/>
            <a:headEnd/>
            <a:tailEnd/>
          </a:ln>
          <a:effectLst/>
        </p:spPr>
        <p:txBody>
          <a:bodyPr wrap="none" anchor="ctr"/>
          <a:lstStyle/>
          <a:p>
            <a:endParaRPr lang="en-US"/>
          </a:p>
        </p:txBody>
      </p:sp>
      <p:sp>
        <p:nvSpPr>
          <p:cNvPr id="16399" name="Rectangle 15"/>
          <p:cNvSpPr>
            <a:spLocks noChangeArrowheads="1"/>
          </p:cNvSpPr>
          <p:nvPr/>
        </p:nvSpPr>
        <p:spPr bwMode="auto">
          <a:xfrm>
            <a:off x="3810000" y="3810000"/>
            <a:ext cx="1943100" cy="519113"/>
          </a:xfrm>
          <a:prstGeom prst="rect">
            <a:avLst/>
          </a:prstGeom>
          <a:noFill/>
          <a:ln w="9525">
            <a:noFill/>
            <a:miter lim="800000"/>
            <a:headEnd/>
            <a:tailEnd/>
          </a:ln>
          <a:effectLst/>
        </p:spPr>
        <p:txBody>
          <a:bodyPr lIns="92075" tIns="46038" rIns="92075" bIns="46038">
            <a:spAutoFit/>
          </a:bodyPr>
          <a:lstStyle/>
          <a:p>
            <a:pPr algn="ctr"/>
            <a:r>
              <a:rPr lang="en-US" sz="2800" b="1" dirty="0">
                <a:solidFill>
                  <a:schemeClr val="bg1"/>
                </a:solidFill>
                <a:latin typeface="Times New Roman" pitchFamily="18" charset="0"/>
              </a:rPr>
              <a:t>Population</a:t>
            </a:r>
          </a:p>
        </p:txBody>
      </p:sp>
      <p:sp>
        <p:nvSpPr>
          <p:cNvPr id="16400" name="Rectangle 16"/>
          <p:cNvSpPr>
            <a:spLocks noChangeArrowheads="1"/>
          </p:cNvSpPr>
          <p:nvPr/>
        </p:nvSpPr>
        <p:spPr bwMode="auto">
          <a:xfrm>
            <a:off x="3124200" y="2057400"/>
            <a:ext cx="2819400" cy="1187450"/>
          </a:xfrm>
          <a:prstGeom prst="rect">
            <a:avLst/>
          </a:prstGeom>
          <a:noFill/>
          <a:ln w="9525">
            <a:noFill/>
            <a:miter lim="800000"/>
            <a:headEnd/>
            <a:tailEnd/>
          </a:ln>
          <a:effectLst/>
        </p:spPr>
        <p:txBody>
          <a:bodyPr lIns="92075" tIns="46038" rIns="92075" bIns="46038">
            <a:spAutoFit/>
          </a:bodyPr>
          <a:lstStyle/>
          <a:p>
            <a:pPr algn="ctr"/>
            <a:r>
              <a:rPr lang="en-US" b="1" dirty="0">
                <a:solidFill>
                  <a:schemeClr val="tx2"/>
                </a:solidFill>
                <a:latin typeface="Times New Roman" pitchFamily="18" charset="0"/>
              </a:rPr>
              <a:t>Interconnected Clinicians &amp;</a:t>
            </a:r>
          </a:p>
          <a:p>
            <a:pPr algn="ctr"/>
            <a:r>
              <a:rPr lang="en-US" b="1" dirty="0">
                <a:solidFill>
                  <a:schemeClr val="tx2"/>
                </a:solidFill>
                <a:latin typeface="Times New Roman" pitchFamily="18" charset="0"/>
              </a:rPr>
              <a:t>Informed Practice</a:t>
            </a:r>
          </a:p>
        </p:txBody>
      </p:sp>
      <p:sp>
        <p:nvSpPr>
          <p:cNvPr id="16401" name="Rectangle 17"/>
          <p:cNvSpPr>
            <a:spLocks noChangeArrowheads="1"/>
          </p:cNvSpPr>
          <p:nvPr/>
        </p:nvSpPr>
        <p:spPr bwMode="auto">
          <a:xfrm>
            <a:off x="1676400" y="3630613"/>
            <a:ext cx="1905000" cy="822325"/>
          </a:xfrm>
          <a:prstGeom prst="rect">
            <a:avLst/>
          </a:prstGeom>
          <a:noFill/>
          <a:ln w="9525">
            <a:noFill/>
            <a:miter lim="800000"/>
            <a:headEnd/>
            <a:tailEnd/>
          </a:ln>
          <a:effectLst/>
        </p:spPr>
        <p:txBody>
          <a:bodyPr lIns="92075" tIns="46038" rIns="92075" bIns="46038">
            <a:spAutoFit/>
          </a:bodyPr>
          <a:lstStyle/>
          <a:p>
            <a:pPr algn="ctr"/>
            <a:r>
              <a:rPr lang="en-US" b="1">
                <a:solidFill>
                  <a:schemeClr val="tx2"/>
                </a:solidFill>
                <a:latin typeface="Times New Roman" pitchFamily="18" charset="0"/>
              </a:rPr>
              <a:t>Personalized Care</a:t>
            </a:r>
          </a:p>
        </p:txBody>
      </p:sp>
      <p:sp>
        <p:nvSpPr>
          <p:cNvPr id="16403" name="Rectangle 19"/>
          <p:cNvSpPr>
            <a:spLocks noChangeArrowheads="1"/>
          </p:cNvSpPr>
          <p:nvPr/>
        </p:nvSpPr>
        <p:spPr bwMode="auto">
          <a:xfrm>
            <a:off x="4572000" y="4953000"/>
            <a:ext cx="1600200" cy="1187450"/>
          </a:xfrm>
          <a:prstGeom prst="rect">
            <a:avLst/>
          </a:prstGeom>
          <a:noFill/>
          <a:ln w="9525">
            <a:noFill/>
            <a:miter lim="800000"/>
            <a:headEnd/>
            <a:tailEnd/>
          </a:ln>
          <a:effectLst/>
        </p:spPr>
        <p:txBody>
          <a:bodyPr lIns="92075" tIns="46038" rIns="92075" bIns="46038">
            <a:spAutoFit/>
          </a:bodyPr>
          <a:lstStyle/>
          <a:p>
            <a:pPr algn="ctr"/>
            <a:r>
              <a:rPr lang="en-US" b="1">
                <a:solidFill>
                  <a:schemeClr val="tx2"/>
                </a:solidFill>
                <a:latin typeface="Times New Roman" pitchFamily="18" charset="0"/>
              </a:rPr>
              <a:t>Care Quality-- Outcomes</a:t>
            </a:r>
          </a:p>
        </p:txBody>
      </p:sp>
      <p:sp>
        <p:nvSpPr>
          <p:cNvPr id="16404" name="Rectangle 20"/>
          <p:cNvSpPr>
            <a:spLocks noChangeArrowheads="1"/>
          </p:cNvSpPr>
          <p:nvPr/>
        </p:nvSpPr>
        <p:spPr bwMode="auto">
          <a:xfrm>
            <a:off x="2438400" y="4876800"/>
            <a:ext cx="1671638" cy="822325"/>
          </a:xfrm>
          <a:prstGeom prst="rect">
            <a:avLst/>
          </a:prstGeom>
          <a:noFill/>
          <a:ln w="9525">
            <a:noFill/>
            <a:miter lim="800000"/>
            <a:headEnd/>
            <a:tailEnd/>
          </a:ln>
          <a:effectLst/>
        </p:spPr>
        <p:txBody>
          <a:bodyPr wrap="none" lIns="92075" tIns="46038" rIns="92075" bIns="46038">
            <a:spAutoFit/>
          </a:bodyPr>
          <a:lstStyle/>
          <a:p>
            <a:pPr algn="ctr"/>
            <a:r>
              <a:rPr lang="en-US" b="1">
                <a:solidFill>
                  <a:schemeClr val="tx2"/>
                </a:solidFill>
                <a:latin typeface="Times New Roman" pitchFamily="18" charset="0"/>
              </a:rPr>
              <a:t>Resource</a:t>
            </a:r>
          </a:p>
          <a:p>
            <a:pPr algn="ctr"/>
            <a:r>
              <a:rPr lang="en-US" b="1">
                <a:solidFill>
                  <a:schemeClr val="tx2"/>
                </a:solidFill>
                <a:latin typeface="Times New Roman" pitchFamily="18" charset="0"/>
              </a:rPr>
              <a:t>Efficiencies</a:t>
            </a:r>
          </a:p>
        </p:txBody>
      </p:sp>
      <p:sp>
        <p:nvSpPr>
          <p:cNvPr id="16406" name="Text Box 22"/>
          <p:cNvSpPr txBox="1">
            <a:spLocks noChangeArrowheads="1"/>
          </p:cNvSpPr>
          <p:nvPr/>
        </p:nvSpPr>
        <p:spPr bwMode="auto">
          <a:xfrm>
            <a:off x="6248400" y="4038600"/>
            <a:ext cx="1524000" cy="646331"/>
          </a:xfrm>
          <a:prstGeom prst="rect">
            <a:avLst/>
          </a:prstGeom>
          <a:noFill/>
          <a:ln w="9525">
            <a:noFill/>
            <a:miter lim="800000"/>
            <a:headEnd/>
            <a:tailEnd/>
          </a:ln>
          <a:effectLst/>
        </p:spPr>
        <p:txBody>
          <a:bodyPr>
            <a:spAutoFit/>
          </a:bodyPr>
          <a:lstStyle/>
          <a:p>
            <a:pPr eaLnBrk="1" hangingPunct="1">
              <a:spcBef>
                <a:spcPct val="50000"/>
              </a:spcBef>
            </a:pPr>
            <a:r>
              <a:rPr lang="en-US" b="1" dirty="0">
                <a:solidFill>
                  <a:schemeClr val="tx2"/>
                </a:solidFill>
                <a:latin typeface="Times New Roman" pitchFamily="18" charset="0"/>
              </a:rPr>
              <a:t>Economic Growth </a:t>
            </a:r>
          </a:p>
        </p:txBody>
      </p:sp>
      <p:sp>
        <p:nvSpPr>
          <p:cNvPr id="16407" name="Text Box 23"/>
          <p:cNvSpPr txBox="1">
            <a:spLocks noChangeArrowheads="1"/>
          </p:cNvSpPr>
          <p:nvPr/>
        </p:nvSpPr>
        <p:spPr bwMode="auto">
          <a:xfrm>
            <a:off x="5715000" y="2667000"/>
            <a:ext cx="2057400" cy="646331"/>
          </a:xfrm>
          <a:prstGeom prst="rect">
            <a:avLst/>
          </a:prstGeom>
          <a:noFill/>
          <a:ln w="9525">
            <a:noFill/>
            <a:miter lim="800000"/>
            <a:headEnd/>
            <a:tailEnd/>
          </a:ln>
          <a:effectLst/>
        </p:spPr>
        <p:txBody>
          <a:bodyPr>
            <a:spAutoFit/>
          </a:bodyPr>
          <a:lstStyle/>
          <a:p>
            <a:pPr eaLnBrk="1" hangingPunct="1">
              <a:spcBef>
                <a:spcPct val="50000"/>
              </a:spcBef>
            </a:pPr>
            <a:r>
              <a:rPr lang="en-US" b="1" dirty="0">
                <a:solidFill>
                  <a:schemeClr val="tx2"/>
                </a:solidFill>
                <a:latin typeface="Times New Roman" pitchFamily="18" charset="0"/>
              </a:rPr>
              <a:t>Enabling Technologies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229600" cy="1143000"/>
          </a:xfrm>
        </p:spPr>
        <p:txBody>
          <a:bodyPr>
            <a:noAutofit/>
          </a:bodyPr>
          <a:lstStyle/>
          <a:p>
            <a:pPr algn="ctr"/>
            <a:r>
              <a:rPr lang="en-US" sz="3200" b="1" u="sng" dirty="0" smtClean="0">
                <a:solidFill>
                  <a:schemeClr val="tx1"/>
                </a:solidFill>
              </a:rPr>
              <a:t>Veterans Health Information Systems</a:t>
            </a:r>
            <a:br>
              <a:rPr lang="en-US" sz="3200" b="1" u="sng" dirty="0" smtClean="0">
                <a:solidFill>
                  <a:schemeClr val="tx1"/>
                </a:solidFill>
              </a:rPr>
            </a:br>
            <a:r>
              <a:rPr lang="en-US" sz="3200" b="1" u="sng" dirty="0" smtClean="0">
                <a:solidFill>
                  <a:schemeClr val="tx1"/>
                </a:solidFill>
              </a:rPr>
              <a:t> and Technology Architecture</a:t>
            </a:r>
            <a:r>
              <a:rPr lang="en-US" sz="3200" b="1" dirty="0" smtClean="0">
                <a:solidFill>
                  <a:schemeClr val="tx1"/>
                </a:solidFill>
              </a:rPr>
              <a:t> (VistA)</a:t>
            </a:r>
            <a:r>
              <a:rPr lang="en-US" sz="2400" b="1" dirty="0" smtClean="0">
                <a:solidFill>
                  <a:schemeClr val="tx1"/>
                </a:solidFill>
              </a:rPr>
              <a:t> </a:t>
            </a:r>
            <a:r>
              <a:rPr lang="en-US" sz="2400" b="1" dirty="0" smtClean="0"/>
              <a:t>      </a:t>
            </a:r>
            <a:r>
              <a:rPr lang="en-US" sz="2400" dirty="0" smtClean="0"/>
              <a:t>                                                     </a:t>
            </a:r>
            <a:endParaRPr lang="en-US" sz="2400" dirty="0"/>
          </a:p>
        </p:txBody>
      </p:sp>
      <p:sp>
        <p:nvSpPr>
          <p:cNvPr id="3" name="Content Placeholder 2"/>
          <p:cNvSpPr>
            <a:spLocks noGrp="1"/>
          </p:cNvSpPr>
          <p:nvPr>
            <p:ph sz="quarter" idx="1"/>
          </p:nvPr>
        </p:nvSpPr>
        <p:spPr/>
        <p:txBody>
          <a:bodyPr/>
          <a:lstStyle/>
          <a:p>
            <a:pPr>
              <a:buNone/>
            </a:pPr>
            <a:r>
              <a:rPr lang="en-US" dirty="0" smtClean="0"/>
              <a:t>	</a:t>
            </a:r>
          </a:p>
          <a:p>
            <a:pPr>
              <a:buNone/>
            </a:pPr>
            <a:endParaRPr lang="en-US" sz="2800" dirty="0" smtClean="0"/>
          </a:p>
          <a:p>
            <a:pPr>
              <a:buNone/>
            </a:pPr>
            <a:r>
              <a:rPr lang="en-US" sz="2800" dirty="0" smtClean="0"/>
              <a:t>   </a:t>
            </a:r>
            <a:endParaRPr lang="en-US" sz="2000" dirty="0"/>
          </a:p>
        </p:txBody>
      </p:sp>
      <p:sp>
        <p:nvSpPr>
          <p:cNvPr id="5" name="Rounded Rectangle 4"/>
          <p:cNvSpPr/>
          <p:nvPr/>
        </p:nvSpPr>
        <p:spPr>
          <a:xfrm>
            <a:off x="533400" y="1752600"/>
            <a:ext cx="8153400" cy="4800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Content Placeholder 3"/>
          <p:cNvGraphicFramePr>
            <a:graphicFrameLocks/>
          </p:cNvGraphicFramePr>
          <p:nvPr/>
        </p:nvGraphicFramePr>
        <p:xfrm>
          <a:off x="381000" y="1981200"/>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2"/>
          <p:cNvSpPr>
            <a:spLocks noChangeArrowheads="1"/>
          </p:cNvSpPr>
          <p:nvPr/>
        </p:nvSpPr>
        <p:spPr bwMode="auto">
          <a:xfrm>
            <a:off x="1035050" y="1971675"/>
            <a:ext cx="8108950" cy="4881563"/>
          </a:xfrm>
          <a:prstGeom prst="rect">
            <a:avLst/>
          </a:prstGeom>
          <a:noFill/>
          <a:ln w="9525">
            <a:noFill/>
            <a:miter lim="800000"/>
            <a:headEnd/>
            <a:tailEnd/>
          </a:ln>
        </p:spPr>
        <p:txBody>
          <a:bodyPr/>
          <a:lstStyle/>
          <a:p>
            <a:pPr eaLnBrk="0" hangingPunct="0">
              <a:spcBef>
                <a:spcPct val="0"/>
              </a:spcBef>
            </a:pPr>
            <a:endParaRPr lang="en-US" sz="900">
              <a:latin typeface="Arial" charset="0"/>
            </a:endParaRPr>
          </a:p>
        </p:txBody>
      </p:sp>
      <p:sp>
        <p:nvSpPr>
          <p:cNvPr id="11270" name="Rectangle 3"/>
          <p:cNvSpPr>
            <a:spLocks noChangeArrowheads="1"/>
          </p:cNvSpPr>
          <p:nvPr/>
        </p:nvSpPr>
        <p:spPr bwMode="auto">
          <a:xfrm>
            <a:off x="6775450" y="5613400"/>
            <a:ext cx="1462088" cy="1244600"/>
          </a:xfrm>
          <a:prstGeom prst="rect">
            <a:avLst/>
          </a:prstGeom>
          <a:noFill/>
          <a:ln w="9525">
            <a:noFill/>
            <a:miter lim="800000"/>
            <a:headEnd/>
            <a:tailEnd/>
          </a:ln>
        </p:spPr>
        <p:txBody>
          <a:bodyPr/>
          <a:lstStyle/>
          <a:p>
            <a:endParaRPr lang="en-US"/>
          </a:p>
        </p:txBody>
      </p:sp>
      <p:sp>
        <p:nvSpPr>
          <p:cNvPr id="11271" name="Oval 4"/>
          <p:cNvSpPr>
            <a:spLocks noChangeArrowheads="1"/>
          </p:cNvSpPr>
          <p:nvPr/>
        </p:nvSpPr>
        <p:spPr bwMode="auto">
          <a:xfrm>
            <a:off x="152400" y="685800"/>
            <a:ext cx="8839200" cy="5791200"/>
          </a:xfrm>
          <a:prstGeom prst="ellipse">
            <a:avLst/>
          </a:prstGeom>
          <a:gradFill rotWithShape="0">
            <a:gsLst>
              <a:gs pos="0">
                <a:srgbClr val="008080"/>
              </a:gs>
              <a:gs pos="100000">
                <a:srgbClr val="003B3B"/>
              </a:gs>
            </a:gsLst>
            <a:path path="shape">
              <a:fillToRect l="50000" t="50000" r="50000" b="50000"/>
            </a:path>
          </a:gradFill>
          <a:ln w="9525">
            <a:solidFill>
              <a:schemeClr val="tx1"/>
            </a:solidFill>
            <a:round/>
            <a:headEnd/>
            <a:tailEnd/>
          </a:ln>
        </p:spPr>
        <p:txBody>
          <a:bodyPr wrap="none" anchor="ctr"/>
          <a:lstStyle/>
          <a:p>
            <a:pPr algn="ctr" eaLnBrk="0" hangingPunct="0">
              <a:spcBef>
                <a:spcPct val="0"/>
              </a:spcBef>
            </a:pPr>
            <a:endParaRPr lang="en-US" sz="900">
              <a:latin typeface="Arial" charset="0"/>
            </a:endParaRPr>
          </a:p>
        </p:txBody>
      </p:sp>
      <p:sp>
        <p:nvSpPr>
          <p:cNvPr id="11272" name="Rectangle 5"/>
          <p:cNvSpPr>
            <a:spLocks noChangeArrowheads="1"/>
          </p:cNvSpPr>
          <p:nvPr/>
        </p:nvSpPr>
        <p:spPr bwMode="auto">
          <a:xfrm>
            <a:off x="1804988" y="160338"/>
            <a:ext cx="5862637" cy="731837"/>
          </a:xfrm>
          <a:prstGeom prst="rect">
            <a:avLst/>
          </a:prstGeom>
          <a:noFill/>
          <a:ln w="9525">
            <a:noFill/>
            <a:miter lim="800000"/>
            <a:headEnd/>
            <a:tailEnd/>
          </a:ln>
        </p:spPr>
        <p:txBody>
          <a:bodyPr/>
          <a:lstStyle/>
          <a:p>
            <a:endParaRPr lang="en-US"/>
          </a:p>
        </p:txBody>
      </p:sp>
      <p:sp>
        <p:nvSpPr>
          <p:cNvPr id="11274" name="Rectangle 7"/>
          <p:cNvSpPr>
            <a:spLocks noChangeArrowheads="1"/>
          </p:cNvSpPr>
          <p:nvPr/>
        </p:nvSpPr>
        <p:spPr bwMode="auto">
          <a:xfrm>
            <a:off x="304800" y="0"/>
            <a:ext cx="7942263" cy="436563"/>
          </a:xfrm>
          <a:prstGeom prst="rect">
            <a:avLst/>
          </a:prstGeom>
          <a:noFill/>
          <a:ln w="9525">
            <a:noFill/>
            <a:miter lim="800000"/>
            <a:headEnd/>
            <a:tailEnd/>
          </a:ln>
        </p:spPr>
        <p:txBody>
          <a:bodyPr/>
          <a:lstStyle/>
          <a:p>
            <a:endParaRPr lang="en-US"/>
          </a:p>
        </p:txBody>
      </p:sp>
      <p:sp>
        <p:nvSpPr>
          <p:cNvPr id="11275" name="Oval 8"/>
          <p:cNvSpPr>
            <a:spLocks noChangeArrowheads="1"/>
          </p:cNvSpPr>
          <p:nvPr/>
        </p:nvSpPr>
        <p:spPr bwMode="auto">
          <a:xfrm>
            <a:off x="1433513" y="796925"/>
            <a:ext cx="6494462" cy="4878388"/>
          </a:xfrm>
          <a:prstGeom prst="ellipse">
            <a:avLst/>
          </a:prstGeom>
          <a:noFill/>
          <a:ln w="12700">
            <a:solidFill>
              <a:srgbClr val="FFFFFF"/>
            </a:solidFill>
            <a:round/>
            <a:headEnd/>
            <a:tailEnd/>
          </a:ln>
        </p:spPr>
        <p:txBody>
          <a:bodyPr/>
          <a:lstStyle/>
          <a:p>
            <a:pPr eaLnBrk="0" hangingPunct="0">
              <a:spcBef>
                <a:spcPct val="0"/>
              </a:spcBef>
            </a:pPr>
            <a:endParaRPr lang="en-US" sz="900">
              <a:latin typeface="Arial" charset="0"/>
            </a:endParaRPr>
          </a:p>
        </p:txBody>
      </p:sp>
      <p:sp>
        <p:nvSpPr>
          <p:cNvPr id="11276" name="Oval 9"/>
          <p:cNvSpPr>
            <a:spLocks noChangeArrowheads="1"/>
          </p:cNvSpPr>
          <p:nvPr/>
        </p:nvSpPr>
        <p:spPr bwMode="auto">
          <a:xfrm>
            <a:off x="2422525" y="1624013"/>
            <a:ext cx="4587875" cy="3251200"/>
          </a:xfrm>
          <a:prstGeom prst="ellipse">
            <a:avLst/>
          </a:prstGeom>
          <a:noFill/>
          <a:ln w="12700">
            <a:solidFill>
              <a:srgbClr val="FFFFFF"/>
            </a:solidFill>
            <a:round/>
            <a:headEnd/>
            <a:tailEnd/>
          </a:ln>
        </p:spPr>
        <p:txBody>
          <a:bodyPr/>
          <a:lstStyle/>
          <a:p>
            <a:endParaRPr lang="en-US"/>
          </a:p>
        </p:txBody>
      </p:sp>
      <p:sp>
        <p:nvSpPr>
          <p:cNvPr id="11277" name="Oval 10"/>
          <p:cNvSpPr>
            <a:spLocks noChangeArrowheads="1"/>
          </p:cNvSpPr>
          <p:nvPr/>
        </p:nvSpPr>
        <p:spPr bwMode="auto">
          <a:xfrm>
            <a:off x="3411538" y="2471738"/>
            <a:ext cx="2681287" cy="1601787"/>
          </a:xfrm>
          <a:prstGeom prst="ellipse">
            <a:avLst/>
          </a:prstGeom>
          <a:noFill/>
          <a:ln w="12700">
            <a:solidFill>
              <a:srgbClr val="FFFFFF"/>
            </a:solidFill>
            <a:round/>
            <a:headEnd/>
            <a:tailEnd/>
          </a:ln>
        </p:spPr>
        <p:txBody>
          <a:bodyPr/>
          <a:lstStyle/>
          <a:p>
            <a:pPr eaLnBrk="0" hangingPunct="0">
              <a:spcBef>
                <a:spcPct val="0"/>
              </a:spcBef>
            </a:pPr>
            <a:endParaRPr lang="en-US">
              <a:latin typeface="Times New Roman" pitchFamily="18" charset="0"/>
            </a:endParaRPr>
          </a:p>
        </p:txBody>
      </p:sp>
      <p:sp>
        <p:nvSpPr>
          <p:cNvPr id="11278" name="Rectangle 11"/>
          <p:cNvSpPr>
            <a:spLocks noChangeArrowheads="1"/>
          </p:cNvSpPr>
          <p:nvPr/>
        </p:nvSpPr>
        <p:spPr bwMode="auto">
          <a:xfrm>
            <a:off x="4084638" y="3059113"/>
            <a:ext cx="804862" cy="436562"/>
          </a:xfrm>
          <a:prstGeom prst="rect">
            <a:avLst/>
          </a:prstGeom>
          <a:noFill/>
          <a:ln w="9525">
            <a:noFill/>
            <a:miter lim="800000"/>
            <a:headEnd/>
            <a:tailEnd/>
          </a:ln>
        </p:spPr>
        <p:txBody>
          <a:bodyPr/>
          <a:lstStyle/>
          <a:p>
            <a:endParaRPr lang="en-US"/>
          </a:p>
        </p:txBody>
      </p:sp>
      <p:sp>
        <p:nvSpPr>
          <p:cNvPr id="11279" name="Rectangle 12"/>
          <p:cNvSpPr>
            <a:spLocks noChangeArrowheads="1"/>
          </p:cNvSpPr>
          <p:nvPr/>
        </p:nvSpPr>
        <p:spPr bwMode="auto">
          <a:xfrm>
            <a:off x="5813425" y="2932113"/>
            <a:ext cx="171450" cy="347662"/>
          </a:xfrm>
          <a:prstGeom prst="rect">
            <a:avLst/>
          </a:prstGeom>
          <a:noFill/>
          <a:ln w="9525">
            <a:noFill/>
            <a:miter lim="800000"/>
            <a:headEnd/>
            <a:tailEnd/>
          </a:ln>
        </p:spPr>
        <p:txBody>
          <a:bodyPr/>
          <a:lstStyle/>
          <a:p>
            <a:endParaRPr lang="en-US"/>
          </a:p>
        </p:txBody>
      </p:sp>
      <p:sp>
        <p:nvSpPr>
          <p:cNvPr id="11280" name="Rectangle 13"/>
          <p:cNvSpPr>
            <a:spLocks noChangeArrowheads="1"/>
          </p:cNvSpPr>
          <p:nvPr/>
        </p:nvSpPr>
        <p:spPr bwMode="auto">
          <a:xfrm>
            <a:off x="4119563" y="1838325"/>
            <a:ext cx="171450" cy="219075"/>
          </a:xfrm>
          <a:prstGeom prst="rect">
            <a:avLst/>
          </a:prstGeom>
          <a:noFill/>
          <a:ln w="9525">
            <a:noFill/>
            <a:miter lim="800000"/>
            <a:headEnd/>
            <a:tailEnd/>
          </a:ln>
        </p:spPr>
        <p:txBody>
          <a:bodyPr/>
          <a:lstStyle/>
          <a:p>
            <a:endParaRPr lang="en-US"/>
          </a:p>
        </p:txBody>
      </p:sp>
      <p:sp>
        <p:nvSpPr>
          <p:cNvPr id="11281" name="Rectangle 14"/>
          <p:cNvSpPr>
            <a:spLocks noChangeArrowheads="1"/>
          </p:cNvSpPr>
          <p:nvPr/>
        </p:nvSpPr>
        <p:spPr bwMode="auto">
          <a:xfrm>
            <a:off x="2813050" y="2276475"/>
            <a:ext cx="950913" cy="220663"/>
          </a:xfrm>
          <a:prstGeom prst="rect">
            <a:avLst/>
          </a:prstGeom>
          <a:noFill/>
          <a:ln w="9525">
            <a:noFill/>
            <a:miter lim="800000"/>
            <a:headEnd/>
            <a:tailEnd/>
          </a:ln>
        </p:spPr>
        <p:txBody>
          <a:bodyPr/>
          <a:lstStyle/>
          <a:p>
            <a:endParaRPr lang="en-US"/>
          </a:p>
        </p:txBody>
      </p:sp>
      <p:sp>
        <p:nvSpPr>
          <p:cNvPr id="11282" name="Rectangle 15"/>
          <p:cNvSpPr>
            <a:spLocks noChangeArrowheads="1"/>
          </p:cNvSpPr>
          <p:nvPr/>
        </p:nvSpPr>
        <p:spPr bwMode="auto">
          <a:xfrm>
            <a:off x="6226175" y="3368675"/>
            <a:ext cx="355600" cy="217488"/>
          </a:xfrm>
          <a:prstGeom prst="rect">
            <a:avLst/>
          </a:prstGeom>
          <a:noFill/>
          <a:ln w="9525">
            <a:noFill/>
            <a:miter lim="800000"/>
            <a:headEnd/>
            <a:tailEnd/>
          </a:ln>
        </p:spPr>
        <p:txBody>
          <a:bodyPr/>
          <a:lstStyle/>
          <a:p>
            <a:endParaRPr lang="en-US"/>
          </a:p>
        </p:txBody>
      </p:sp>
      <p:sp>
        <p:nvSpPr>
          <p:cNvPr id="11283" name="Rectangle 16"/>
          <p:cNvSpPr>
            <a:spLocks noChangeArrowheads="1"/>
          </p:cNvSpPr>
          <p:nvPr/>
        </p:nvSpPr>
        <p:spPr bwMode="auto">
          <a:xfrm>
            <a:off x="2708275" y="2859088"/>
            <a:ext cx="169863" cy="347662"/>
          </a:xfrm>
          <a:prstGeom prst="rect">
            <a:avLst/>
          </a:prstGeom>
          <a:noFill/>
          <a:ln w="9525">
            <a:noFill/>
            <a:miter lim="800000"/>
            <a:headEnd/>
            <a:tailEnd/>
          </a:ln>
        </p:spPr>
        <p:txBody>
          <a:bodyPr/>
          <a:lstStyle/>
          <a:p>
            <a:endParaRPr lang="en-US"/>
          </a:p>
        </p:txBody>
      </p:sp>
      <p:sp>
        <p:nvSpPr>
          <p:cNvPr id="11284" name="Rectangle 17"/>
          <p:cNvSpPr>
            <a:spLocks noChangeArrowheads="1"/>
          </p:cNvSpPr>
          <p:nvPr/>
        </p:nvSpPr>
        <p:spPr bwMode="auto">
          <a:xfrm>
            <a:off x="4684713" y="4314825"/>
            <a:ext cx="169862" cy="349250"/>
          </a:xfrm>
          <a:prstGeom prst="rect">
            <a:avLst/>
          </a:prstGeom>
          <a:noFill/>
          <a:ln w="9525">
            <a:noFill/>
            <a:miter lim="800000"/>
            <a:headEnd/>
            <a:tailEnd/>
          </a:ln>
        </p:spPr>
        <p:txBody>
          <a:bodyPr/>
          <a:lstStyle/>
          <a:p>
            <a:endParaRPr lang="en-US"/>
          </a:p>
        </p:txBody>
      </p:sp>
      <p:sp>
        <p:nvSpPr>
          <p:cNvPr id="11285" name="Rectangle 18"/>
          <p:cNvSpPr>
            <a:spLocks noChangeArrowheads="1"/>
          </p:cNvSpPr>
          <p:nvPr/>
        </p:nvSpPr>
        <p:spPr bwMode="auto">
          <a:xfrm>
            <a:off x="6092825" y="3292475"/>
            <a:ext cx="174625" cy="222250"/>
          </a:xfrm>
          <a:prstGeom prst="rect">
            <a:avLst/>
          </a:prstGeom>
          <a:noFill/>
          <a:ln w="9525">
            <a:noFill/>
            <a:miter lim="800000"/>
            <a:headEnd/>
            <a:tailEnd/>
          </a:ln>
        </p:spPr>
        <p:txBody>
          <a:bodyPr/>
          <a:lstStyle/>
          <a:p>
            <a:endParaRPr lang="en-US"/>
          </a:p>
        </p:txBody>
      </p:sp>
      <p:sp>
        <p:nvSpPr>
          <p:cNvPr id="11286" name="Rectangle 19"/>
          <p:cNvSpPr>
            <a:spLocks noChangeArrowheads="1"/>
          </p:cNvSpPr>
          <p:nvPr/>
        </p:nvSpPr>
        <p:spPr bwMode="auto">
          <a:xfrm>
            <a:off x="4737100" y="3216275"/>
            <a:ext cx="173038" cy="222250"/>
          </a:xfrm>
          <a:prstGeom prst="rect">
            <a:avLst/>
          </a:prstGeom>
          <a:noFill/>
          <a:ln w="9525">
            <a:noFill/>
            <a:miter lim="800000"/>
            <a:headEnd/>
            <a:tailEnd/>
          </a:ln>
        </p:spPr>
        <p:txBody>
          <a:bodyPr/>
          <a:lstStyle/>
          <a:p>
            <a:endParaRPr lang="en-US"/>
          </a:p>
        </p:txBody>
      </p:sp>
      <p:sp>
        <p:nvSpPr>
          <p:cNvPr id="11287" name="Rectangle 20"/>
          <p:cNvSpPr>
            <a:spLocks noChangeArrowheads="1"/>
          </p:cNvSpPr>
          <p:nvPr/>
        </p:nvSpPr>
        <p:spPr bwMode="auto">
          <a:xfrm>
            <a:off x="4510088" y="3032125"/>
            <a:ext cx="771525" cy="412750"/>
          </a:xfrm>
          <a:prstGeom prst="rect">
            <a:avLst/>
          </a:prstGeom>
          <a:noFill/>
          <a:ln w="9525">
            <a:noFill/>
            <a:miter lim="800000"/>
            <a:headEnd/>
            <a:tailEnd/>
          </a:ln>
        </p:spPr>
        <p:txBody>
          <a:bodyPr/>
          <a:lstStyle/>
          <a:p>
            <a:endParaRPr lang="en-US"/>
          </a:p>
        </p:txBody>
      </p:sp>
      <p:sp>
        <p:nvSpPr>
          <p:cNvPr id="11288" name="Line 21"/>
          <p:cNvSpPr>
            <a:spLocks noChangeShapeType="1"/>
          </p:cNvSpPr>
          <p:nvPr/>
        </p:nvSpPr>
        <p:spPr bwMode="auto">
          <a:xfrm flipH="1">
            <a:off x="3551238" y="3352800"/>
            <a:ext cx="792162" cy="211138"/>
          </a:xfrm>
          <a:prstGeom prst="line">
            <a:avLst/>
          </a:prstGeom>
          <a:noFill/>
          <a:ln w="12700">
            <a:solidFill>
              <a:srgbClr val="FFFFFF"/>
            </a:solidFill>
            <a:round/>
            <a:headEnd/>
            <a:tailEnd/>
          </a:ln>
        </p:spPr>
        <p:txBody>
          <a:bodyPr/>
          <a:lstStyle/>
          <a:p>
            <a:endParaRPr lang="en-US"/>
          </a:p>
        </p:txBody>
      </p:sp>
      <p:sp>
        <p:nvSpPr>
          <p:cNvPr id="11289" name="Rectangle 22"/>
          <p:cNvSpPr>
            <a:spLocks noChangeArrowheads="1"/>
          </p:cNvSpPr>
          <p:nvPr/>
        </p:nvSpPr>
        <p:spPr bwMode="auto">
          <a:xfrm>
            <a:off x="5151438" y="3413125"/>
            <a:ext cx="720725" cy="352425"/>
          </a:xfrm>
          <a:prstGeom prst="rect">
            <a:avLst/>
          </a:prstGeom>
          <a:noFill/>
          <a:ln w="9525">
            <a:noFill/>
            <a:miter lim="800000"/>
            <a:headEnd/>
            <a:tailEnd/>
          </a:ln>
        </p:spPr>
        <p:txBody>
          <a:bodyPr/>
          <a:lstStyle/>
          <a:p>
            <a:endParaRPr lang="en-US"/>
          </a:p>
        </p:txBody>
      </p:sp>
      <p:sp>
        <p:nvSpPr>
          <p:cNvPr id="11290" name="Rectangle 23"/>
          <p:cNvSpPr>
            <a:spLocks noChangeArrowheads="1"/>
          </p:cNvSpPr>
          <p:nvPr/>
        </p:nvSpPr>
        <p:spPr bwMode="auto">
          <a:xfrm>
            <a:off x="5368925" y="3459163"/>
            <a:ext cx="317500" cy="136525"/>
          </a:xfrm>
          <a:prstGeom prst="rect">
            <a:avLst/>
          </a:prstGeom>
          <a:noFill/>
          <a:ln w="9525">
            <a:noFill/>
            <a:miter lim="800000"/>
            <a:headEnd/>
            <a:tailEnd/>
          </a:ln>
        </p:spPr>
        <p:txBody>
          <a:bodyPr wrap="none" lIns="0" tIns="0" rIns="0" bIns="0">
            <a:spAutoFit/>
          </a:bodyPr>
          <a:lstStyle/>
          <a:p>
            <a:pPr eaLnBrk="0" hangingPunct="0">
              <a:spcBef>
                <a:spcPct val="0"/>
              </a:spcBef>
            </a:pPr>
            <a:r>
              <a:rPr lang="en-US" sz="900" b="1">
                <a:solidFill>
                  <a:srgbClr val="FFFFFF"/>
                </a:solidFill>
                <a:latin typeface="Arial" charset="0"/>
              </a:rPr>
              <a:t>USER</a:t>
            </a:r>
            <a:endParaRPr lang="en-US">
              <a:latin typeface="Arial" charset="0"/>
            </a:endParaRPr>
          </a:p>
        </p:txBody>
      </p:sp>
      <p:sp>
        <p:nvSpPr>
          <p:cNvPr id="11292" name="Rectangle 25"/>
          <p:cNvSpPr>
            <a:spLocks noChangeArrowheads="1"/>
          </p:cNvSpPr>
          <p:nvPr/>
        </p:nvSpPr>
        <p:spPr bwMode="auto">
          <a:xfrm>
            <a:off x="4516438" y="3571875"/>
            <a:ext cx="733425" cy="352425"/>
          </a:xfrm>
          <a:prstGeom prst="rect">
            <a:avLst/>
          </a:prstGeom>
          <a:noFill/>
          <a:ln w="9525">
            <a:noFill/>
            <a:miter lim="800000"/>
            <a:headEnd/>
            <a:tailEnd/>
          </a:ln>
        </p:spPr>
        <p:txBody>
          <a:bodyPr/>
          <a:lstStyle/>
          <a:p>
            <a:endParaRPr lang="en-US"/>
          </a:p>
        </p:txBody>
      </p:sp>
      <p:sp>
        <p:nvSpPr>
          <p:cNvPr id="11293" name="Rectangle 26"/>
          <p:cNvSpPr>
            <a:spLocks noChangeArrowheads="1"/>
          </p:cNvSpPr>
          <p:nvPr/>
        </p:nvSpPr>
        <p:spPr bwMode="auto">
          <a:xfrm>
            <a:off x="4046538" y="2690813"/>
            <a:ext cx="714375" cy="220662"/>
          </a:xfrm>
          <a:prstGeom prst="rect">
            <a:avLst/>
          </a:prstGeom>
          <a:noFill/>
          <a:ln w="9525">
            <a:noFill/>
            <a:miter lim="800000"/>
            <a:headEnd/>
            <a:tailEnd/>
          </a:ln>
        </p:spPr>
        <p:txBody>
          <a:bodyPr/>
          <a:lstStyle/>
          <a:p>
            <a:endParaRPr lang="en-US"/>
          </a:p>
        </p:txBody>
      </p:sp>
      <p:sp>
        <p:nvSpPr>
          <p:cNvPr id="11294" name="Rectangle 27"/>
          <p:cNvSpPr>
            <a:spLocks noChangeArrowheads="1"/>
          </p:cNvSpPr>
          <p:nvPr/>
        </p:nvSpPr>
        <p:spPr bwMode="auto">
          <a:xfrm>
            <a:off x="4225925" y="2757488"/>
            <a:ext cx="520700" cy="136525"/>
          </a:xfrm>
          <a:prstGeom prst="rect">
            <a:avLst/>
          </a:prstGeom>
          <a:noFill/>
          <a:ln w="9525">
            <a:noFill/>
            <a:miter lim="800000"/>
            <a:headEnd/>
            <a:tailEnd/>
          </a:ln>
        </p:spPr>
        <p:txBody>
          <a:bodyPr wrap="none" lIns="0" tIns="0" rIns="0" bIns="0">
            <a:spAutoFit/>
          </a:bodyPr>
          <a:lstStyle/>
          <a:p>
            <a:pPr eaLnBrk="0" hangingPunct="0">
              <a:spcBef>
                <a:spcPct val="0"/>
              </a:spcBef>
            </a:pPr>
            <a:r>
              <a:rPr lang="en-US" sz="900">
                <a:solidFill>
                  <a:srgbClr val="FFFFFF"/>
                </a:solidFill>
                <a:latin typeface="Arial" charset="0"/>
              </a:rPr>
              <a:t>MAILMAN</a:t>
            </a:r>
            <a:endParaRPr lang="en-US" sz="900">
              <a:latin typeface="Arial" charset="0"/>
            </a:endParaRPr>
          </a:p>
        </p:txBody>
      </p:sp>
      <p:sp>
        <p:nvSpPr>
          <p:cNvPr id="11295" name="Rectangle 28"/>
          <p:cNvSpPr>
            <a:spLocks noChangeArrowheads="1"/>
          </p:cNvSpPr>
          <p:nvPr/>
        </p:nvSpPr>
        <p:spPr bwMode="auto">
          <a:xfrm>
            <a:off x="5364163" y="2976563"/>
            <a:ext cx="731837" cy="352425"/>
          </a:xfrm>
          <a:prstGeom prst="rect">
            <a:avLst/>
          </a:prstGeom>
          <a:noFill/>
          <a:ln w="9525">
            <a:noFill/>
            <a:miter lim="800000"/>
            <a:headEnd/>
            <a:tailEnd/>
          </a:ln>
        </p:spPr>
        <p:txBody>
          <a:bodyPr/>
          <a:lstStyle/>
          <a:p>
            <a:endParaRPr lang="en-US"/>
          </a:p>
        </p:txBody>
      </p:sp>
      <p:sp>
        <p:nvSpPr>
          <p:cNvPr id="11296" name="Rectangle 29"/>
          <p:cNvSpPr>
            <a:spLocks noChangeArrowheads="1"/>
          </p:cNvSpPr>
          <p:nvPr/>
        </p:nvSpPr>
        <p:spPr bwMode="auto">
          <a:xfrm>
            <a:off x="5510213" y="3022600"/>
            <a:ext cx="457200" cy="136525"/>
          </a:xfrm>
          <a:prstGeom prst="rect">
            <a:avLst/>
          </a:prstGeom>
          <a:noFill/>
          <a:ln w="9525">
            <a:noFill/>
            <a:miter lim="800000"/>
            <a:headEnd/>
            <a:tailEnd/>
          </a:ln>
        </p:spPr>
        <p:txBody>
          <a:bodyPr wrap="none" lIns="0" tIns="0" rIns="0" bIns="0">
            <a:spAutoFit/>
          </a:bodyPr>
          <a:lstStyle/>
          <a:p>
            <a:pPr eaLnBrk="0" hangingPunct="0">
              <a:spcBef>
                <a:spcPct val="0"/>
              </a:spcBef>
            </a:pPr>
            <a:r>
              <a:rPr lang="en-US" sz="900" b="1">
                <a:solidFill>
                  <a:srgbClr val="FFFFFF"/>
                </a:solidFill>
                <a:latin typeface="Arial" charset="0"/>
              </a:rPr>
              <a:t>DEVICE </a:t>
            </a:r>
            <a:endParaRPr lang="en-US">
              <a:latin typeface="Arial" charset="0"/>
            </a:endParaRPr>
          </a:p>
        </p:txBody>
      </p:sp>
      <p:sp>
        <p:nvSpPr>
          <p:cNvPr id="11297" name="Rectangle 30"/>
          <p:cNvSpPr>
            <a:spLocks noChangeArrowheads="1"/>
          </p:cNvSpPr>
          <p:nvPr/>
        </p:nvSpPr>
        <p:spPr bwMode="auto">
          <a:xfrm>
            <a:off x="5449888" y="3152775"/>
            <a:ext cx="590550" cy="136525"/>
          </a:xfrm>
          <a:prstGeom prst="rect">
            <a:avLst/>
          </a:prstGeom>
          <a:noFill/>
          <a:ln w="9525">
            <a:noFill/>
            <a:miter lim="800000"/>
            <a:headEnd/>
            <a:tailEnd/>
          </a:ln>
        </p:spPr>
        <p:txBody>
          <a:bodyPr wrap="none" lIns="0" tIns="0" rIns="0" bIns="0">
            <a:spAutoFit/>
          </a:bodyPr>
          <a:lstStyle/>
          <a:p>
            <a:pPr eaLnBrk="0" hangingPunct="0">
              <a:spcBef>
                <a:spcPct val="0"/>
              </a:spcBef>
            </a:pPr>
            <a:r>
              <a:rPr lang="en-US" sz="900" b="1">
                <a:solidFill>
                  <a:srgbClr val="FFFFFF"/>
                </a:solidFill>
                <a:latin typeface="Arial" charset="0"/>
              </a:rPr>
              <a:t>MANAGER</a:t>
            </a:r>
            <a:endParaRPr lang="en-US">
              <a:latin typeface="Arial" charset="0"/>
            </a:endParaRPr>
          </a:p>
        </p:txBody>
      </p:sp>
      <p:sp>
        <p:nvSpPr>
          <p:cNvPr id="11298" name="Rectangle 31"/>
          <p:cNvSpPr>
            <a:spLocks noChangeArrowheads="1"/>
          </p:cNvSpPr>
          <p:nvPr/>
        </p:nvSpPr>
        <p:spPr bwMode="auto">
          <a:xfrm>
            <a:off x="3670300" y="3013075"/>
            <a:ext cx="731838" cy="352425"/>
          </a:xfrm>
          <a:prstGeom prst="rect">
            <a:avLst/>
          </a:prstGeom>
          <a:noFill/>
          <a:ln w="9525">
            <a:noFill/>
            <a:miter lim="800000"/>
            <a:headEnd/>
            <a:tailEnd/>
          </a:ln>
        </p:spPr>
        <p:txBody>
          <a:bodyPr/>
          <a:lstStyle/>
          <a:p>
            <a:endParaRPr lang="en-US"/>
          </a:p>
        </p:txBody>
      </p:sp>
      <p:sp>
        <p:nvSpPr>
          <p:cNvPr id="11299" name="Rectangle 32"/>
          <p:cNvSpPr>
            <a:spLocks noChangeArrowheads="1"/>
          </p:cNvSpPr>
          <p:nvPr/>
        </p:nvSpPr>
        <p:spPr bwMode="auto">
          <a:xfrm>
            <a:off x="3733800" y="3505200"/>
            <a:ext cx="892175" cy="350838"/>
          </a:xfrm>
          <a:prstGeom prst="rect">
            <a:avLst/>
          </a:prstGeom>
          <a:noFill/>
          <a:ln w="9525">
            <a:noFill/>
            <a:miter lim="800000"/>
            <a:headEnd/>
            <a:tailEnd/>
          </a:ln>
        </p:spPr>
        <p:txBody>
          <a:bodyPr/>
          <a:lstStyle/>
          <a:p>
            <a:pPr eaLnBrk="0" hangingPunct="0">
              <a:spcBef>
                <a:spcPct val="0"/>
              </a:spcBef>
            </a:pPr>
            <a:r>
              <a:rPr lang="en-US" sz="900" b="1">
                <a:solidFill>
                  <a:schemeClr val="accent1"/>
                </a:solidFill>
                <a:latin typeface="Arial" charset="0"/>
              </a:rPr>
              <a:t>MENU </a:t>
            </a:r>
          </a:p>
          <a:p>
            <a:pPr eaLnBrk="0" hangingPunct="0">
              <a:spcBef>
                <a:spcPct val="0"/>
              </a:spcBef>
            </a:pPr>
            <a:r>
              <a:rPr lang="en-US" sz="900" b="1">
                <a:solidFill>
                  <a:schemeClr val="accent1"/>
                </a:solidFill>
                <a:latin typeface="Arial" charset="0"/>
              </a:rPr>
              <a:t>MANAGER</a:t>
            </a:r>
          </a:p>
        </p:txBody>
      </p:sp>
      <p:sp>
        <p:nvSpPr>
          <p:cNvPr id="11300" name="Rectangle 33"/>
          <p:cNvSpPr>
            <a:spLocks noChangeArrowheads="1"/>
          </p:cNvSpPr>
          <p:nvPr/>
        </p:nvSpPr>
        <p:spPr bwMode="auto">
          <a:xfrm>
            <a:off x="4922838" y="2686050"/>
            <a:ext cx="631825" cy="350838"/>
          </a:xfrm>
          <a:prstGeom prst="rect">
            <a:avLst/>
          </a:prstGeom>
          <a:noFill/>
          <a:ln w="9525">
            <a:noFill/>
            <a:miter lim="800000"/>
            <a:headEnd/>
            <a:tailEnd/>
          </a:ln>
        </p:spPr>
        <p:txBody>
          <a:bodyPr/>
          <a:lstStyle/>
          <a:p>
            <a:endParaRPr lang="en-US"/>
          </a:p>
        </p:txBody>
      </p:sp>
      <p:sp>
        <p:nvSpPr>
          <p:cNvPr id="11301" name="Rectangle 34"/>
          <p:cNvSpPr>
            <a:spLocks noChangeArrowheads="1"/>
          </p:cNvSpPr>
          <p:nvPr/>
        </p:nvSpPr>
        <p:spPr bwMode="auto">
          <a:xfrm>
            <a:off x="4965700" y="2690813"/>
            <a:ext cx="493713" cy="273050"/>
          </a:xfrm>
          <a:prstGeom prst="rect">
            <a:avLst/>
          </a:prstGeom>
          <a:noFill/>
          <a:ln w="9525">
            <a:noFill/>
            <a:miter lim="800000"/>
            <a:headEnd/>
            <a:tailEnd/>
          </a:ln>
        </p:spPr>
        <p:txBody>
          <a:bodyPr wrap="none" lIns="0" tIns="0" rIns="0" bIns="0">
            <a:spAutoFit/>
          </a:bodyPr>
          <a:lstStyle/>
          <a:p>
            <a:pPr eaLnBrk="0" hangingPunct="0">
              <a:spcBef>
                <a:spcPct val="0"/>
              </a:spcBef>
            </a:pPr>
            <a:r>
              <a:rPr lang="en-US" sz="900" b="1" dirty="0">
                <a:solidFill>
                  <a:srgbClr val="FFFFFF"/>
                </a:solidFill>
                <a:latin typeface="Arial" charset="0"/>
              </a:rPr>
              <a:t>RPC</a:t>
            </a:r>
          </a:p>
          <a:p>
            <a:pPr eaLnBrk="0" hangingPunct="0">
              <a:spcBef>
                <a:spcPct val="0"/>
              </a:spcBef>
            </a:pPr>
            <a:r>
              <a:rPr lang="en-US" sz="900" b="1" dirty="0">
                <a:solidFill>
                  <a:srgbClr val="FFFFFF"/>
                </a:solidFill>
                <a:latin typeface="Arial" charset="0"/>
              </a:rPr>
              <a:t>BROKER</a:t>
            </a:r>
            <a:endParaRPr lang="en-US" dirty="0">
              <a:latin typeface="Arial" charset="0"/>
            </a:endParaRPr>
          </a:p>
        </p:txBody>
      </p:sp>
      <p:sp>
        <p:nvSpPr>
          <p:cNvPr id="11302" name="Line 35"/>
          <p:cNvSpPr>
            <a:spLocks noChangeShapeType="1"/>
          </p:cNvSpPr>
          <p:nvPr/>
        </p:nvSpPr>
        <p:spPr bwMode="auto">
          <a:xfrm>
            <a:off x="3692525" y="2835275"/>
            <a:ext cx="650875" cy="288925"/>
          </a:xfrm>
          <a:prstGeom prst="line">
            <a:avLst/>
          </a:prstGeom>
          <a:noFill/>
          <a:ln w="12700">
            <a:solidFill>
              <a:srgbClr val="FFFFFF"/>
            </a:solidFill>
            <a:round/>
            <a:headEnd/>
            <a:tailEnd/>
          </a:ln>
        </p:spPr>
        <p:txBody>
          <a:bodyPr/>
          <a:lstStyle/>
          <a:p>
            <a:endParaRPr lang="en-US"/>
          </a:p>
        </p:txBody>
      </p:sp>
      <p:sp>
        <p:nvSpPr>
          <p:cNvPr id="11303" name="Line 36"/>
          <p:cNvSpPr>
            <a:spLocks noChangeShapeType="1"/>
          </p:cNvSpPr>
          <p:nvPr/>
        </p:nvSpPr>
        <p:spPr bwMode="auto">
          <a:xfrm flipV="1">
            <a:off x="5334000" y="2828925"/>
            <a:ext cx="476250" cy="295275"/>
          </a:xfrm>
          <a:prstGeom prst="line">
            <a:avLst/>
          </a:prstGeom>
          <a:noFill/>
          <a:ln w="12700">
            <a:solidFill>
              <a:srgbClr val="FFFFFF"/>
            </a:solidFill>
            <a:round/>
            <a:headEnd/>
            <a:tailEnd/>
          </a:ln>
        </p:spPr>
        <p:txBody>
          <a:bodyPr/>
          <a:lstStyle/>
          <a:p>
            <a:endParaRPr lang="en-US"/>
          </a:p>
        </p:txBody>
      </p:sp>
      <p:sp>
        <p:nvSpPr>
          <p:cNvPr id="11304" name="Line 37"/>
          <p:cNvSpPr>
            <a:spLocks noChangeShapeType="1"/>
          </p:cNvSpPr>
          <p:nvPr/>
        </p:nvSpPr>
        <p:spPr bwMode="auto">
          <a:xfrm flipH="1" flipV="1">
            <a:off x="4824413" y="2544763"/>
            <a:ext cx="52387" cy="503237"/>
          </a:xfrm>
          <a:prstGeom prst="line">
            <a:avLst/>
          </a:prstGeom>
          <a:noFill/>
          <a:ln w="12700">
            <a:solidFill>
              <a:srgbClr val="FFFFFF"/>
            </a:solidFill>
            <a:round/>
            <a:headEnd/>
            <a:tailEnd/>
          </a:ln>
        </p:spPr>
        <p:txBody>
          <a:bodyPr/>
          <a:lstStyle/>
          <a:p>
            <a:endParaRPr lang="en-US"/>
          </a:p>
        </p:txBody>
      </p:sp>
      <p:sp>
        <p:nvSpPr>
          <p:cNvPr id="11305" name="Line 38"/>
          <p:cNvSpPr>
            <a:spLocks noChangeShapeType="1"/>
          </p:cNvSpPr>
          <p:nvPr/>
        </p:nvSpPr>
        <p:spPr bwMode="auto">
          <a:xfrm flipH="1">
            <a:off x="4398963" y="3505200"/>
            <a:ext cx="249237" cy="495300"/>
          </a:xfrm>
          <a:prstGeom prst="line">
            <a:avLst/>
          </a:prstGeom>
          <a:noFill/>
          <a:ln w="12700">
            <a:solidFill>
              <a:srgbClr val="FFFFFF"/>
            </a:solidFill>
            <a:round/>
            <a:headEnd/>
            <a:tailEnd/>
          </a:ln>
        </p:spPr>
        <p:txBody>
          <a:bodyPr/>
          <a:lstStyle/>
          <a:p>
            <a:endParaRPr lang="en-US"/>
          </a:p>
        </p:txBody>
      </p:sp>
      <p:sp>
        <p:nvSpPr>
          <p:cNvPr id="11306" name="Line 39"/>
          <p:cNvSpPr>
            <a:spLocks noChangeShapeType="1"/>
          </p:cNvSpPr>
          <p:nvPr/>
        </p:nvSpPr>
        <p:spPr bwMode="auto">
          <a:xfrm>
            <a:off x="5334000" y="3352800"/>
            <a:ext cx="688975" cy="142875"/>
          </a:xfrm>
          <a:prstGeom prst="line">
            <a:avLst/>
          </a:prstGeom>
          <a:noFill/>
          <a:ln w="12700">
            <a:solidFill>
              <a:srgbClr val="FFFFFF"/>
            </a:solidFill>
            <a:round/>
            <a:headEnd/>
            <a:tailEnd/>
          </a:ln>
        </p:spPr>
        <p:txBody>
          <a:bodyPr/>
          <a:lstStyle/>
          <a:p>
            <a:endParaRPr lang="en-US"/>
          </a:p>
        </p:txBody>
      </p:sp>
      <p:sp>
        <p:nvSpPr>
          <p:cNvPr id="11307" name="Line 40"/>
          <p:cNvSpPr>
            <a:spLocks noChangeShapeType="1"/>
          </p:cNvSpPr>
          <p:nvPr/>
        </p:nvSpPr>
        <p:spPr bwMode="auto">
          <a:xfrm>
            <a:off x="5029200" y="3505200"/>
            <a:ext cx="228600" cy="457200"/>
          </a:xfrm>
          <a:prstGeom prst="line">
            <a:avLst/>
          </a:prstGeom>
          <a:noFill/>
          <a:ln w="12700">
            <a:solidFill>
              <a:srgbClr val="FFFFFF"/>
            </a:solidFill>
            <a:round/>
            <a:headEnd/>
            <a:tailEnd/>
          </a:ln>
        </p:spPr>
        <p:txBody>
          <a:bodyPr/>
          <a:lstStyle/>
          <a:p>
            <a:endParaRPr lang="en-US"/>
          </a:p>
        </p:txBody>
      </p:sp>
      <p:sp>
        <p:nvSpPr>
          <p:cNvPr id="11308" name="Rectangle 41"/>
          <p:cNvSpPr>
            <a:spLocks noChangeArrowheads="1"/>
          </p:cNvSpPr>
          <p:nvPr/>
        </p:nvSpPr>
        <p:spPr bwMode="auto">
          <a:xfrm>
            <a:off x="4249738" y="2187575"/>
            <a:ext cx="1160462" cy="409575"/>
          </a:xfrm>
          <a:prstGeom prst="rect">
            <a:avLst/>
          </a:prstGeom>
          <a:noFill/>
          <a:ln w="9525">
            <a:noFill/>
            <a:miter lim="800000"/>
            <a:headEnd/>
            <a:tailEnd/>
          </a:ln>
        </p:spPr>
        <p:txBody>
          <a:bodyPr/>
          <a:lstStyle/>
          <a:p>
            <a:endParaRPr lang="en-US"/>
          </a:p>
        </p:txBody>
      </p:sp>
      <p:sp>
        <p:nvSpPr>
          <p:cNvPr id="11309" name="Rectangle 42"/>
          <p:cNvSpPr>
            <a:spLocks noChangeArrowheads="1"/>
          </p:cNvSpPr>
          <p:nvPr/>
        </p:nvSpPr>
        <p:spPr bwMode="auto">
          <a:xfrm>
            <a:off x="5589588" y="2379663"/>
            <a:ext cx="498475" cy="439737"/>
          </a:xfrm>
          <a:prstGeom prst="rect">
            <a:avLst/>
          </a:prstGeom>
          <a:noFill/>
          <a:ln w="9525">
            <a:noFill/>
            <a:miter lim="800000"/>
            <a:headEnd/>
            <a:tailEnd/>
          </a:ln>
        </p:spPr>
        <p:txBody>
          <a:bodyPr/>
          <a:lstStyle/>
          <a:p>
            <a:endParaRPr lang="en-US"/>
          </a:p>
        </p:txBody>
      </p:sp>
      <p:sp>
        <p:nvSpPr>
          <p:cNvPr id="11310" name="Rectangle 43"/>
          <p:cNvSpPr>
            <a:spLocks noChangeArrowheads="1"/>
          </p:cNvSpPr>
          <p:nvPr/>
        </p:nvSpPr>
        <p:spPr bwMode="auto">
          <a:xfrm>
            <a:off x="6092825" y="3000375"/>
            <a:ext cx="500063" cy="441325"/>
          </a:xfrm>
          <a:prstGeom prst="rect">
            <a:avLst/>
          </a:prstGeom>
          <a:noFill/>
          <a:ln w="9525">
            <a:noFill/>
            <a:miter lim="800000"/>
            <a:headEnd/>
            <a:tailEnd/>
          </a:ln>
        </p:spPr>
        <p:txBody>
          <a:bodyPr/>
          <a:lstStyle/>
          <a:p>
            <a:endParaRPr lang="en-US"/>
          </a:p>
        </p:txBody>
      </p:sp>
      <p:sp>
        <p:nvSpPr>
          <p:cNvPr id="11311" name="Rectangle 44"/>
          <p:cNvSpPr>
            <a:spLocks noChangeArrowheads="1"/>
          </p:cNvSpPr>
          <p:nvPr/>
        </p:nvSpPr>
        <p:spPr bwMode="auto">
          <a:xfrm>
            <a:off x="5634038" y="3717925"/>
            <a:ext cx="500062" cy="439738"/>
          </a:xfrm>
          <a:prstGeom prst="rect">
            <a:avLst/>
          </a:prstGeom>
          <a:noFill/>
          <a:ln w="9525">
            <a:noFill/>
            <a:miter lim="800000"/>
            <a:headEnd/>
            <a:tailEnd/>
          </a:ln>
        </p:spPr>
        <p:txBody>
          <a:bodyPr/>
          <a:lstStyle/>
          <a:p>
            <a:endParaRPr lang="en-US"/>
          </a:p>
        </p:txBody>
      </p:sp>
      <p:sp>
        <p:nvSpPr>
          <p:cNvPr id="11312" name="Rectangle 45"/>
          <p:cNvSpPr>
            <a:spLocks noChangeArrowheads="1"/>
          </p:cNvSpPr>
          <p:nvPr/>
        </p:nvSpPr>
        <p:spPr bwMode="auto">
          <a:xfrm>
            <a:off x="3116263" y="3119438"/>
            <a:ext cx="500062" cy="439737"/>
          </a:xfrm>
          <a:prstGeom prst="rect">
            <a:avLst/>
          </a:prstGeom>
          <a:noFill/>
          <a:ln w="9525">
            <a:noFill/>
            <a:miter lim="800000"/>
            <a:headEnd/>
            <a:tailEnd/>
          </a:ln>
        </p:spPr>
        <p:txBody>
          <a:bodyPr/>
          <a:lstStyle/>
          <a:p>
            <a:endParaRPr lang="en-US"/>
          </a:p>
        </p:txBody>
      </p:sp>
      <p:sp>
        <p:nvSpPr>
          <p:cNvPr id="11313" name="Rectangle 46"/>
          <p:cNvSpPr>
            <a:spLocks noChangeArrowheads="1"/>
          </p:cNvSpPr>
          <p:nvPr/>
        </p:nvSpPr>
        <p:spPr bwMode="auto">
          <a:xfrm>
            <a:off x="7913688" y="1395413"/>
            <a:ext cx="173037" cy="222250"/>
          </a:xfrm>
          <a:prstGeom prst="rect">
            <a:avLst/>
          </a:prstGeom>
          <a:noFill/>
          <a:ln w="9525">
            <a:noFill/>
            <a:miter lim="800000"/>
            <a:headEnd/>
            <a:tailEnd/>
          </a:ln>
        </p:spPr>
        <p:txBody>
          <a:bodyPr/>
          <a:lstStyle/>
          <a:p>
            <a:endParaRPr lang="en-US"/>
          </a:p>
        </p:txBody>
      </p:sp>
      <p:sp>
        <p:nvSpPr>
          <p:cNvPr id="11314" name="Rectangle 47"/>
          <p:cNvSpPr>
            <a:spLocks noChangeArrowheads="1"/>
          </p:cNvSpPr>
          <p:nvPr/>
        </p:nvSpPr>
        <p:spPr bwMode="auto">
          <a:xfrm>
            <a:off x="3905250" y="1724025"/>
            <a:ext cx="2028825" cy="412750"/>
          </a:xfrm>
          <a:prstGeom prst="rect">
            <a:avLst/>
          </a:prstGeom>
          <a:noFill/>
          <a:ln w="9525">
            <a:noFill/>
            <a:miter lim="800000"/>
            <a:headEnd/>
            <a:tailEnd/>
          </a:ln>
        </p:spPr>
        <p:txBody>
          <a:bodyPr/>
          <a:lstStyle/>
          <a:p>
            <a:endParaRPr lang="en-US"/>
          </a:p>
        </p:txBody>
      </p:sp>
      <p:sp>
        <p:nvSpPr>
          <p:cNvPr id="11315" name="Rectangle 48"/>
          <p:cNvSpPr>
            <a:spLocks noChangeArrowheads="1"/>
          </p:cNvSpPr>
          <p:nvPr/>
        </p:nvSpPr>
        <p:spPr bwMode="auto">
          <a:xfrm>
            <a:off x="3810000" y="1828800"/>
            <a:ext cx="1963738" cy="182563"/>
          </a:xfrm>
          <a:prstGeom prst="rect">
            <a:avLst/>
          </a:prstGeom>
          <a:noFill/>
          <a:ln w="9525">
            <a:noFill/>
            <a:miter lim="800000"/>
            <a:headEnd/>
            <a:tailEnd/>
          </a:ln>
        </p:spPr>
        <p:txBody>
          <a:bodyPr wrap="none" lIns="0" tIns="0" rIns="0" bIns="0">
            <a:spAutoFit/>
          </a:bodyPr>
          <a:lstStyle/>
          <a:p>
            <a:pPr eaLnBrk="0" hangingPunct="0">
              <a:spcBef>
                <a:spcPct val="0"/>
              </a:spcBef>
            </a:pPr>
            <a:r>
              <a:rPr lang="en-US" sz="1200" b="1">
                <a:solidFill>
                  <a:srgbClr val="FFFFFF"/>
                </a:solidFill>
                <a:latin typeface="Arial" charset="0"/>
              </a:rPr>
              <a:t>INTEGRATED DATABASE</a:t>
            </a:r>
            <a:r>
              <a:rPr lang="en-US" sz="1200" b="1">
                <a:solidFill>
                  <a:srgbClr val="FF3300"/>
                </a:solidFill>
                <a:latin typeface="Arial" charset="0"/>
              </a:rPr>
              <a:t> </a:t>
            </a:r>
            <a:r>
              <a:rPr lang="en-US" sz="1200" b="1">
                <a:solidFill>
                  <a:srgbClr val="FFFFFF"/>
                </a:solidFill>
                <a:latin typeface="Arial" charset="0"/>
              </a:rPr>
              <a:t> </a:t>
            </a:r>
            <a:endParaRPr lang="en-US">
              <a:latin typeface="Arial" charset="0"/>
            </a:endParaRPr>
          </a:p>
        </p:txBody>
      </p:sp>
      <p:sp>
        <p:nvSpPr>
          <p:cNvPr id="11316" name="Rectangle 49"/>
          <p:cNvSpPr>
            <a:spLocks noChangeArrowheads="1"/>
          </p:cNvSpPr>
          <p:nvPr/>
        </p:nvSpPr>
        <p:spPr bwMode="auto">
          <a:xfrm>
            <a:off x="3057525" y="2325688"/>
            <a:ext cx="838200" cy="263525"/>
          </a:xfrm>
          <a:prstGeom prst="rect">
            <a:avLst/>
          </a:prstGeom>
          <a:noFill/>
          <a:ln w="9525">
            <a:noFill/>
            <a:miter lim="800000"/>
            <a:headEnd/>
            <a:tailEnd/>
          </a:ln>
        </p:spPr>
        <p:txBody>
          <a:bodyPr/>
          <a:lstStyle/>
          <a:p>
            <a:endParaRPr lang="en-US"/>
          </a:p>
        </p:txBody>
      </p:sp>
      <p:sp>
        <p:nvSpPr>
          <p:cNvPr id="11317" name="Rectangle 50"/>
          <p:cNvSpPr>
            <a:spLocks noChangeArrowheads="1"/>
          </p:cNvSpPr>
          <p:nvPr/>
        </p:nvSpPr>
        <p:spPr bwMode="auto">
          <a:xfrm>
            <a:off x="3200400" y="2325688"/>
            <a:ext cx="747713" cy="182562"/>
          </a:xfrm>
          <a:prstGeom prst="rect">
            <a:avLst/>
          </a:prstGeom>
          <a:noFill/>
          <a:ln w="9525">
            <a:noFill/>
            <a:miter lim="800000"/>
            <a:headEnd/>
            <a:tailEnd/>
          </a:ln>
        </p:spPr>
        <p:txBody>
          <a:bodyPr wrap="none" lIns="0" tIns="0" rIns="0" bIns="0">
            <a:spAutoFit/>
          </a:bodyPr>
          <a:lstStyle/>
          <a:p>
            <a:pPr eaLnBrk="0" hangingPunct="0">
              <a:spcBef>
                <a:spcPct val="0"/>
              </a:spcBef>
            </a:pPr>
            <a:r>
              <a:rPr lang="en-US" sz="1200">
                <a:solidFill>
                  <a:srgbClr val="FFFFFF"/>
                </a:solidFill>
                <a:latin typeface="Arial" charset="0"/>
              </a:rPr>
              <a:t>PATIENTS</a:t>
            </a:r>
            <a:endParaRPr lang="en-US">
              <a:latin typeface="Arial" charset="0"/>
            </a:endParaRPr>
          </a:p>
        </p:txBody>
      </p:sp>
      <p:sp>
        <p:nvSpPr>
          <p:cNvPr id="11318" name="Rectangle 51"/>
          <p:cNvSpPr>
            <a:spLocks noChangeArrowheads="1"/>
          </p:cNvSpPr>
          <p:nvPr/>
        </p:nvSpPr>
        <p:spPr bwMode="auto">
          <a:xfrm>
            <a:off x="2384425" y="3122613"/>
            <a:ext cx="682625" cy="263525"/>
          </a:xfrm>
          <a:prstGeom prst="rect">
            <a:avLst/>
          </a:prstGeom>
          <a:noFill/>
          <a:ln w="9525">
            <a:noFill/>
            <a:miter lim="800000"/>
            <a:headEnd/>
            <a:tailEnd/>
          </a:ln>
        </p:spPr>
        <p:txBody>
          <a:bodyPr/>
          <a:lstStyle/>
          <a:p>
            <a:endParaRPr lang="en-US"/>
          </a:p>
        </p:txBody>
      </p:sp>
      <p:sp>
        <p:nvSpPr>
          <p:cNvPr id="11319" name="Rectangle 52"/>
          <p:cNvSpPr>
            <a:spLocks noChangeArrowheads="1"/>
          </p:cNvSpPr>
          <p:nvPr/>
        </p:nvSpPr>
        <p:spPr bwMode="auto">
          <a:xfrm>
            <a:off x="2633663" y="3127375"/>
            <a:ext cx="566737" cy="182563"/>
          </a:xfrm>
          <a:prstGeom prst="rect">
            <a:avLst/>
          </a:prstGeom>
          <a:noFill/>
          <a:ln w="9525">
            <a:noFill/>
            <a:miter lim="800000"/>
            <a:headEnd/>
            <a:tailEnd/>
          </a:ln>
        </p:spPr>
        <p:txBody>
          <a:bodyPr wrap="none" lIns="0" tIns="0" rIns="0" bIns="0">
            <a:spAutoFit/>
          </a:bodyPr>
          <a:lstStyle/>
          <a:p>
            <a:pPr eaLnBrk="0" hangingPunct="0">
              <a:spcBef>
                <a:spcPct val="0"/>
              </a:spcBef>
            </a:pPr>
            <a:r>
              <a:rPr lang="en-US" sz="1200">
                <a:solidFill>
                  <a:srgbClr val="FFFFFF"/>
                </a:solidFill>
                <a:latin typeface="Arial" charset="0"/>
              </a:rPr>
              <a:t>WARDS</a:t>
            </a:r>
            <a:endParaRPr lang="en-US">
              <a:latin typeface="Arial" charset="0"/>
            </a:endParaRPr>
          </a:p>
        </p:txBody>
      </p:sp>
      <p:sp>
        <p:nvSpPr>
          <p:cNvPr id="11320" name="Rectangle 53"/>
          <p:cNvSpPr>
            <a:spLocks noChangeArrowheads="1"/>
          </p:cNvSpPr>
          <p:nvPr/>
        </p:nvSpPr>
        <p:spPr bwMode="auto">
          <a:xfrm>
            <a:off x="5857875" y="2176463"/>
            <a:ext cx="906463" cy="263525"/>
          </a:xfrm>
          <a:prstGeom prst="rect">
            <a:avLst/>
          </a:prstGeom>
          <a:noFill/>
          <a:ln w="9525">
            <a:noFill/>
            <a:miter lim="800000"/>
            <a:headEnd/>
            <a:tailEnd/>
          </a:ln>
        </p:spPr>
        <p:txBody>
          <a:bodyPr/>
          <a:lstStyle/>
          <a:p>
            <a:endParaRPr lang="en-US"/>
          </a:p>
        </p:txBody>
      </p:sp>
      <p:sp>
        <p:nvSpPr>
          <p:cNvPr id="11321" name="Rectangle 54"/>
          <p:cNvSpPr>
            <a:spLocks noChangeArrowheads="1"/>
          </p:cNvSpPr>
          <p:nvPr/>
        </p:nvSpPr>
        <p:spPr bwMode="auto">
          <a:xfrm>
            <a:off x="5951538" y="2471738"/>
            <a:ext cx="549275" cy="182562"/>
          </a:xfrm>
          <a:prstGeom prst="rect">
            <a:avLst/>
          </a:prstGeom>
          <a:noFill/>
          <a:ln w="9525">
            <a:noFill/>
            <a:miter lim="800000"/>
            <a:headEnd/>
            <a:tailEnd/>
          </a:ln>
        </p:spPr>
        <p:txBody>
          <a:bodyPr wrap="none" lIns="0" tIns="0" rIns="0" bIns="0">
            <a:spAutoFit/>
          </a:bodyPr>
          <a:lstStyle/>
          <a:p>
            <a:pPr eaLnBrk="0" hangingPunct="0">
              <a:spcBef>
                <a:spcPct val="0"/>
              </a:spcBef>
            </a:pPr>
            <a:r>
              <a:rPr lang="en-US" sz="1200">
                <a:solidFill>
                  <a:srgbClr val="FFFFFF"/>
                </a:solidFill>
                <a:latin typeface="Arial" charset="0"/>
              </a:rPr>
              <a:t>DRUGS</a:t>
            </a:r>
            <a:endParaRPr lang="en-US">
              <a:latin typeface="Arial" charset="0"/>
            </a:endParaRPr>
          </a:p>
        </p:txBody>
      </p:sp>
      <p:sp>
        <p:nvSpPr>
          <p:cNvPr id="11322" name="Rectangle 55"/>
          <p:cNvSpPr>
            <a:spLocks noChangeArrowheads="1"/>
          </p:cNvSpPr>
          <p:nvPr/>
        </p:nvSpPr>
        <p:spPr bwMode="auto">
          <a:xfrm>
            <a:off x="6146800" y="3924300"/>
            <a:ext cx="790575" cy="263525"/>
          </a:xfrm>
          <a:prstGeom prst="rect">
            <a:avLst/>
          </a:prstGeom>
          <a:noFill/>
          <a:ln w="9525">
            <a:noFill/>
            <a:miter lim="800000"/>
            <a:headEnd/>
            <a:tailEnd/>
          </a:ln>
        </p:spPr>
        <p:txBody>
          <a:bodyPr/>
          <a:lstStyle/>
          <a:p>
            <a:endParaRPr lang="en-US"/>
          </a:p>
        </p:txBody>
      </p:sp>
      <p:sp>
        <p:nvSpPr>
          <p:cNvPr id="11323" name="Rectangle 56"/>
          <p:cNvSpPr>
            <a:spLocks noChangeArrowheads="1"/>
          </p:cNvSpPr>
          <p:nvPr/>
        </p:nvSpPr>
        <p:spPr bwMode="auto">
          <a:xfrm>
            <a:off x="4892675" y="2179638"/>
            <a:ext cx="744538" cy="182562"/>
          </a:xfrm>
          <a:prstGeom prst="rect">
            <a:avLst/>
          </a:prstGeom>
          <a:noFill/>
          <a:ln w="9525">
            <a:noFill/>
            <a:miter lim="800000"/>
            <a:headEnd/>
            <a:tailEnd/>
          </a:ln>
        </p:spPr>
        <p:txBody>
          <a:bodyPr wrap="none" lIns="0" tIns="0" rIns="0" bIns="0">
            <a:spAutoFit/>
          </a:bodyPr>
          <a:lstStyle/>
          <a:p>
            <a:pPr eaLnBrk="0" hangingPunct="0">
              <a:spcBef>
                <a:spcPct val="0"/>
              </a:spcBef>
            </a:pPr>
            <a:r>
              <a:rPr lang="en-US" sz="1200">
                <a:solidFill>
                  <a:srgbClr val="FFFFFF"/>
                </a:solidFill>
                <a:latin typeface="Arial" charset="0"/>
              </a:rPr>
              <a:t>PERSONS</a:t>
            </a:r>
            <a:endParaRPr lang="en-US">
              <a:latin typeface="Arial" charset="0"/>
            </a:endParaRPr>
          </a:p>
        </p:txBody>
      </p:sp>
      <p:sp>
        <p:nvSpPr>
          <p:cNvPr id="11324" name="Rectangle 57"/>
          <p:cNvSpPr>
            <a:spLocks noChangeArrowheads="1"/>
          </p:cNvSpPr>
          <p:nvPr/>
        </p:nvSpPr>
        <p:spPr bwMode="auto">
          <a:xfrm>
            <a:off x="2805113" y="4078288"/>
            <a:ext cx="1031875" cy="266700"/>
          </a:xfrm>
          <a:prstGeom prst="rect">
            <a:avLst/>
          </a:prstGeom>
          <a:noFill/>
          <a:ln w="9525">
            <a:noFill/>
            <a:miter lim="800000"/>
            <a:headEnd/>
            <a:tailEnd/>
          </a:ln>
        </p:spPr>
        <p:txBody>
          <a:bodyPr/>
          <a:lstStyle/>
          <a:p>
            <a:endParaRPr lang="en-US"/>
          </a:p>
        </p:txBody>
      </p:sp>
      <p:sp>
        <p:nvSpPr>
          <p:cNvPr id="11325" name="Rectangle 58"/>
          <p:cNvSpPr>
            <a:spLocks noChangeArrowheads="1"/>
          </p:cNvSpPr>
          <p:nvPr/>
        </p:nvSpPr>
        <p:spPr bwMode="auto">
          <a:xfrm>
            <a:off x="5527675" y="4146550"/>
            <a:ext cx="889000" cy="182563"/>
          </a:xfrm>
          <a:prstGeom prst="rect">
            <a:avLst/>
          </a:prstGeom>
          <a:noFill/>
          <a:ln w="9525">
            <a:noFill/>
            <a:miter lim="800000"/>
            <a:headEnd/>
            <a:tailEnd/>
          </a:ln>
        </p:spPr>
        <p:txBody>
          <a:bodyPr wrap="none" lIns="0" tIns="0" rIns="0" bIns="0">
            <a:spAutoFit/>
          </a:bodyPr>
          <a:lstStyle/>
          <a:p>
            <a:pPr eaLnBrk="0" hangingPunct="0">
              <a:spcBef>
                <a:spcPct val="0"/>
              </a:spcBef>
            </a:pPr>
            <a:r>
              <a:rPr lang="en-US" sz="1200">
                <a:solidFill>
                  <a:srgbClr val="FFFFFF"/>
                </a:solidFill>
                <a:latin typeface="Arial" charset="0"/>
              </a:rPr>
              <a:t>INVENTORY</a:t>
            </a:r>
            <a:endParaRPr lang="en-US">
              <a:latin typeface="Arial" charset="0"/>
            </a:endParaRPr>
          </a:p>
        </p:txBody>
      </p:sp>
      <p:sp>
        <p:nvSpPr>
          <p:cNvPr id="11326" name="Rectangle 59"/>
          <p:cNvSpPr>
            <a:spLocks noChangeArrowheads="1"/>
          </p:cNvSpPr>
          <p:nvPr/>
        </p:nvSpPr>
        <p:spPr bwMode="auto">
          <a:xfrm>
            <a:off x="6608763" y="3073400"/>
            <a:ext cx="669925" cy="265113"/>
          </a:xfrm>
          <a:prstGeom prst="rect">
            <a:avLst/>
          </a:prstGeom>
          <a:noFill/>
          <a:ln w="9525">
            <a:noFill/>
            <a:miter lim="800000"/>
            <a:headEnd/>
            <a:tailEnd/>
          </a:ln>
        </p:spPr>
        <p:txBody>
          <a:bodyPr/>
          <a:lstStyle/>
          <a:p>
            <a:endParaRPr lang="en-US"/>
          </a:p>
        </p:txBody>
      </p:sp>
      <p:sp>
        <p:nvSpPr>
          <p:cNvPr id="11327" name="Rectangle 60"/>
          <p:cNvSpPr>
            <a:spLocks noChangeArrowheads="1"/>
          </p:cNvSpPr>
          <p:nvPr/>
        </p:nvSpPr>
        <p:spPr bwMode="auto">
          <a:xfrm>
            <a:off x="3057525" y="4146550"/>
            <a:ext cx="1271588" cy="182563"/>
          </a:xfrm>
          <a:prstGeom prst="rect">
            <a:avLst/>
          </a:prstGeom>
          <a:noFill/>
          <a:ln w="9525">
            <a:noFill/>
            <a:miter lim="800000"/>
            <a:headEnd/>
            <a:tailEnd/>
          </a:ln>
        </p:spPr>
        <p:txBody>
          <a:bodyPr lIns="0" tIns="0" rIns="0" bIns="0">
            <a:spAutoFit/>
          </a:bodyPr>
          <a:lstStyle/>
          <a:p>
            <a:pPr eaLnBrk="0" hangingPunct="0">
              <a:spcBef>
                <a:spcPct val="0"/>
              </a:spcBef>
            </a:pPr>
            <a:r>
              <a:rPr lang="en-US" sz="1200" dirty="0">
                <a:solidFill>
                  <a:srgbClr val="FFFFFF"/>
                </a:solidFill>
                <a:latin typeface="Arial" charset="0"/>
              </a:rPr>
              <a:t>PRESCRIPTIONS</a:t>
            </a:r>
            <a:endParaRPr lang="en-US" dirty="0">
              <a:latin typeface="Arial" charset="0"/>
            </a:endParaRPr>
          </a:p>
        </p:txBody>
      </p:sp>
      <p:sp>
        <p:nvSpPr>
          <p:cNvPr id="11328" name="Rectangle 61"/>
          <p:cNvSpPr>
            <a:spLocks noChangeArrowheads="1"/>
          </p:cNvSpPr>
          <p:nvPr/>
        </p:nvSpPr>
        <p:spPr bwMode="auto">
          <a:xfrm>
            <a:off x="3998913" y="4551363"/>
            <a:ext cx="971550" cy="266700"/>
          </a:xfrm>
          <a:prstGeom prst="rect">
            <a:avLst/>
          </a:prstGeom>
          <a:noFill/>
          <a:ln w="9525">
            <a:noFill/>
            <a:miter lim="800000"/>
            <a:headEnd/>
            <a:tailEnd/>
          </a:ln>
        </p:spPr>
        <p:txBody>
          <a:bodyPr/>
          <a:lstStyle/>
          <a:p>
            <a:endParaRPr lang="en-US"/>
          </a:p>
        </p:txBody>
      </p:sp>
      <p:sp>
        <p:nvSpPr>
          <p:cNvPr id="11329" name="Rectangle 62"/>
          <p:cNvSpPr>
            <a:spLocks noChangeArrowheads="1"/>
          </p:cNvSpPr>
          <p:nvPr/>
        </p:nvSpPr>
        <p:spPr bwMode="auto">
          <a:xfrm>
            <a:off x="4470400" y="4510088"/>
            <a:ext cx="593725" cy="182562"/>
          </a:xfrm>
          <a:prstGeom prst="rect">
            <a:avLst/>
          </a:prstGeom>
          <a:noFill/>
          <a:ln w="9525">
            <a:noFill/>
            <a:miter lim="800000"/>
            <a:headEnd/>
            <a:tailEnd/>
          </a:ln>
        </p:spPr>
        <p:txBody>
          <a:bodyPr wrap="none" lIns="0" tIns="0" rIns="0" bIns="0">
            <a:spAutoFit/>
          </a:bodyPr>
          <a:lstStyle/>
          <a:p>
            <a:pPr eaLnBrk="0" hangingPunct="0">
              <a:spcBef>
                <a:spcPct val="0"/>
              </a:spcBef>
            </a:pPr>
            <a:r>
              <a:rPr lang="en-US" sz="1200">
                <a:solidFill>
                  <a:srgbClr val="FFFFFF"/>
                </a:solidFill>
                <a:latin typeface="Arial" charset="0"/>
              </a:rPr>
              <a:t>IMAGES</a:t>
            </a:r>
            <a:endParaRPr lang="en-US">
              <a:latin typeface="Arial" charset="0"/>
            </a:endParaRPr>
          </a:p>
        </p:txBody>
      </p:sp>
      <p:sp>
        <p:nvSpPr>
          <p:cNvPr id="11330" name="Rectangle 63"/>
          <p:cNvSpPr>
            <a:spLocks noChangeArrowheads="1"/>
          </p:cNvSpPr>
          <p:nvPr/>
        </p:nvSpPr>
        <p:spPr bwMode="auto">
          <a:xfrm>
            <a:off x="5260975" y="4370388"/>
            <a:ext cx="1103313" cy="266700"/>
          </a:xfrm>
          <a:prstGeom prst="rect">
            <a:avLst/>
          </a:prstGeom>
          <a:noFill/>
          <a:ln w="9525">
            <a:noFill/>
            <a:miter lim="800000"/>
            <a:headEnd/>
            <a:tailEnd/>
          </a:ln>
        </p:spPr>
        <p:txBody>
          <a:bodyPr/>
          <a:lstStyle/>
          <a:p>
            <a:endParaRPr lang="en-US"/>
          </a:p>
        </p:txBody>
      </p:sp>
      <p:sp>
        <p:nvSpPr>
          <p:cNvPr id="11331" name="Rectangle 64"/>
          <p:cNvSpPr>
            <a:spLocks noChangeArrowheads="1"/>
          </p:cNvSpPr>
          <p:nvPr/>
        </p:nvSpPr>
        <p:spPr bwMode="auto">
          <a:xfrm>
            <a:off x="6172200" y="3200400"/>
            <a:ext cx="701675" cy="365125"/>
          </a:xfrm>
          <a:prstGeom prst="rect">
            <a:avLst/>
          </a:prstGeom>
          <a:noFill/>
          <a:ln w="9525">
            <a:noFill/>
            <a:miter lim="800000"/>
            <a:headEnd/>
            <a:tailEnd/>
          </a:ln>
        </p:spPr>
        <p:txBody>
          <a:bodyPr wrap="none" lIns="0" tIns="0" rIns="0" bIns="0">
            <a:spAutoFit/>
          </a:bodyPr>
          <a:lstStyle/>
          <a:p>
            <a:pPr eaLnBrk="0" hangingPunct="0">
              <a:spcBef>
                <a:spcPct val="0"/>
              </a:spcBef>
            </a:pPr>
            <a:r>
              <a:rPr lang="en-US" sz="1200">
                <a:solidFill>
                  <a:srgbClr val="FFFFFF"/>
                </a:solidFill>
                <a:latin typeface="Arial" charset="0"/>
              </a:rPr>
              <a:t>LAB </a:t>
            </a:r>
          </a:p>
          <a:p>
            <a:pPr eaLnBrk="0" hangingPunct="0">
              <a:spcBef>
                <a:spcPct val="0"/>
              </a:spcBef>
            </a:pPr>
            <a:r>
              <a:rPr lang="en-US" sz="1200">
                <a:solidFill>
                  <a:srgbClr val="FFFFFF"/>
                </a:solidFill>
                <a:latin typeface="Arial" charset="0"/>
              </a:rPr>
              <a:t>RESULTS</a:t>
            </a:r>
            <a:endParaRPr lang="en-US">
              <a:latin typeface="Arial" charset="0"/>
            </a:endParaRPr>
          </a:p>
        </p:txBody>
      </p:sp>
      <p:sp>
        <p:nvSpPr>
          <p:cNvPr id="11332" name="Rectangle 65"/>
          <p:cNvSpPr>
            <a:spLocks noChangeArrowheads="1"/>
          </p:cNvSpPr>
          <p:nvPr/>
        </p:nvSpPr>
        <p:spPr bwMode="auto">
          <a:xfrm>
            <a:off x="3929063" y="839788"/>
            <a:ext cx="1966912" cy="382587"/>
          </a:xfrm>
          <a:prstGeom prst="rect">
            <a:avLst/>
          </a:prstGeom>
          <a:noFill/>
          <a:ln w="9525">
            <a:noFill/>
            <a:miter lim="800000"/>
            <a:headEnd/>
            <a:tailEnd/>
          </a:ln>
        </p:spPr>
        <p:txBody>
          <a:bodyPr/>
          <a:lstStyle/>
          <a:p>
            <a:endParaRPr lang="en-US"/>
          </a:p>
        </p:txBody>
      </p:sp>
      <p:sp>
        <p:nvSpPr>
          <p:cNvPr id="11333" name="Rectangle 66"/>
          <p:cNvSpPr>
            <a:spLocks noChangeArrowheads="1"/>
          </p:cNvSpPr>
          <p:nvPr/>
        </p:nvSpPr>
        <p:spPr bwMode="auto">
          <a:xfrm>
            <a:off x="3657600" y="990600"/>
            <a:ext cx="2270125" cy="182563"/>
          </a:xfrm>
          <a:prstGeom prst="rect">
            <a:avLst/>
          </a:prstGeom>
          <a:noFill/>
          <a:ln w="9525">
            <a:noFill/>
            <a:miter lim="800000"/>
            <a:headEnd/>
            <a:tailEnd/>
          </a:ln>
        </p:spPr>
        <p:txBody>
          <a:bodyPr wrap="none" lIns="0" tIns="0" rIns="0" bIns="0">
            <a:spAutoFit/>
          </a:bodyPr>
          <a:lstStyle/>
          <a:p>
            <a:pPr eaLnBrk="0" hangingPunct="0">
              <a:spcBef>
                <a:spcPct val="0"/>
              </a:spcBef>
            </a:pPr>
            <a:r>
              <a:rPr lang="en-US" sz="1200" b="1">
                <a:solidFill>
                  <a:srgbClr val="FFFFFF"/>
                </a:solidFill>
                <a:latin typeface="Arial" charset="0"/>
              </a:rPr>
              <a:t>VISTA SOFTWARE PACKAGES</a:t>
            </a:r>
            <a:endParaRPr lang="en-US" sz="1200" b="1">
              <a:latin typeface="Arial" charset="0"/>
            </a:endParaRPr>
          </a:p>
        </p:txBody>
      </p:sp>
      <p:sp>
        <p:nvSpPr>
          <p:cNvPr id="11334" name="Rectangle 67"/>
          <p:cNvSpPr>
            <a:spLocks noChangeArrowheads="1"/>
          </p:cNvSpPr>
          <p:nvPr/>
        </p:nvSpPr>
        <p:spPr bwMode="auto">
          <a:xfrm>
            <a:off x="3654425" y="5100638"/>
            <a:ext cx="903288" cy="222250"/>
          </a:xfrm>
          <a:prstGeom prst="rect">
            <a:avLst/>
          </a:prstGeom>
          <a:noFill/>
          <a:ln w="9525">
            <a:noFill/>
            <a:miter lim="800000"/>
            <a:headEnd/>
            <a:tailEnd/>
          </a:ln>
        </p:spPr>
        <p:txBody>
          <a:bodyPr/>
          <a:lstStyle/>
          <a:p>
            <a:endParaRPr lang="en-US"/>
          </a:p>
        </p:txBody>
      </p:sp>
      <p:sp>
        <p:nvSpPr>
          <p:cNvPr id="11335" name="Rectangle 68"/>
          <p:cNvSpPr>
            <a:spLocks noChangeArrowheads="1"/>
          </p:cNvSpPr>
          <p:nvPr/>
        </p:nvSpPr>
        <p:spPr bwMode="auto">
          <a:xfrm>
            <a:off x="3352800" y="5105400"/>
            <a:ext cx="762000" cy="273050"/>
          </a:xfrm>
          <a:prstGeom prst="rect">
            <a:avLst/>
          </a:prstGeom>
          <a:noFill/>
          <a:ln w="9525">
            <a:noFill/>
            <a:miter lim="800000"/>
            <a:headEnd/>
            <a:tailEnd/>
          </a:ln>
        </p:spPr>
        <p:txBody>
          <a:bodyPr lIns="0" tIns="0" rIns="0" bIns="0">
            <a:spAutoFit/>
          </a:bodyPr>
          <a:lstStyle/>
          <a:p>
            <a:pPr eaLnBrk="0" hangingPunct="0">
              <a:spcBef>
                <a:spcPct val="0"/>
              </a:spcBef>
            </a:pPr>
            <a:r>
              <a:rPr lang="en-US" sz="900" b="1">
                <a:solidFill>
                  <a:srgbClr val="FFFFFF"/>
                </a:solidFill>
                <a:latin typeface="Arial" charset="0"/>
              </a:rPr>
              <a:t>SCHED-ULING</a:t>
            </a:r>
            <a:endParaRPr lang="en-US">
              <a:latin typeface="Arial" charset="0"/>
            </a:endParaRPr>
          </a:p>
        </p:txBody>
      </p:sp>
      <p:sp>
        <p:nvSpPr>
          <p:cNvPr id="11336" name="Rectangle 69"/>
          <p:cNvSpPr>
            <a:spLocks noChangeArrowheads="1"/>
          </p:cNvSpPr>
          <p:nvPr/>
        </p:nvSpPr>
        <p:spPr bwMode="auto">
          <a:xfrm>
            <a:off x="6096000" y="4679950"/>
            <a:ext cx="1047750" cy="350838"/>
          </a:xfrm>
          <a:prstGeom prst="rect">
            <a:avLst/>
          </a:prstGeom>
          <a:noFill/>
          <a:ln w="9525">
            <a:noFill/>
            <a:miter lim="800000"/>
            <a:headEnd/>
            <a:tailEnd/>
          </a:ln>
        </p:spPr>
        <p:txBody>
          <a:bodyPr/>
          <a:lstStyle/>
          <a:p>
            <a:endParaRPr lang="en-US"/>
          </a:p>
        </p:txBody>
      </p:sp>
      <p:sp>
        <p:nvSpPr>
          <p:cNvPr id="11337" name="Rectangle 70"/>
          <p:cNvSpPr>
            <a:spLocks noChangeArrowheads="1"/>
          </p:cNvSpPr>
          <p:nvPr/>
        </p:nvSpPr>
        <p:spPr bwMode="auto">
          <a:xfrm>
            <a:off x="6588125" y="4438650"/>
            <a:ext cx="658813" cy="273050"/>
          </a:xfrm>
          <a:prstGeom prst="rect">
            <a:avLst/>
          </a:prstGeom>
          <a:noFill/>
          <a:ln w="9525">
            <a:noFill/>
            <a:miter lim="800000"/>
            <a:headEnd/>
            <a:tailEnd/>
          </a:ln>
        </p:spPr>
        <p:txBody>
          <a:bodyPr wrap="none" lIns="0" tIns="0" rIns="0" bIns="0">
            <a:spAutoFit/>
          </a:bodyPr>
          <a:lstStyle/>
          <a:p>
            <a:pPr eaLnBrk="0" hangingPunct="0">
              <a:spcBef>
                <a:spcPct val="0"/>
              </a:spcBef>
            </a:pPr>
            <a:r>
              <a:rPr lang="en-US" sz="900" b="1">
                <a:solidFill>
                  <a:srgbClr val="FFFFFF"/>
                </a:solidFill>
                <a:latin typeface="Arial" charset="0"/>
              </a:rPr>
              <a:t>INPATIENT</a:t>
            </a:r>
          </a:p>
          <a:p>
            <a:pPr eaLnBrk="0" hangingPunct="0">
              <a:spcBef>
                <a:spcPct val="0"/>
              </a:spcBef>
            </a:pPr>
            <a:r>
              <a:rPr lang="en-US" sz="900" b="1">
                <a:solidFill>
                  <a:srgbClr val="FFFFFF"/>
                </a:solidFill>
                <a:latin typeface="Arial" charset="0"/>
              </a:rPr>
              <a:t>PHARMACY</a:t>
            </a:r>
            <a:endParaRPr lang="en-US">
              <a:latin typeface="Arial" charset="0"/>
            </a:endParaRPr>
          </a:p>
        </p:txBody>
      </p:sp>
      <p:sp>
        <p:nvSpPr>
          <p:cNvPr id="11338" name="Rectangle 71"/>
          <p:cNvSpPr>
            <a:spLocks noChangeArrowheads="1"/>
          </p:cNvSpPr>
          <p:nvPr/>
        </p:nvSpPr>
        <p:spPr bwMode="auto">
          <a:xfrm>
            <a:off x="4581525" y="5259388"/>
            <a:ext cx="931863" cy="220662"/>
          </a:xfrm>
          <a:prstGeom prst="rect">
            <a:avLst/>
          </a:prstGeom>
          <a:noFill/>
          <a:ln w="9525">
            <a:noFill/>
            <a:miter lim="800000"/>
            <a:headEnd/>
            <a:tailEnd/>
          </a:ln>
        </p:spPr>
        <p:txBody>
          <a:bodyPr/>
          <a:lstStyle/>
          <a:p>
            <a:endParaRPr lang="en-US"/>
          </a:p>
        </p:txBody>
      </p:sp>
      <p:sp>
        <p:nvSpPr>
          <p:cNvPr id="11339" name="Rectangle 72"/>
          <p:cNvSpPr>
            <a:spLocks noChangeArrowheads="1"/>
          </p:cNvSpPr>
          <p:nvPr/>
        </p:nvSpPr>
        <p:spPr bwMode="auto">
          <a:xfrm>
            <a:off x="1574800" y="2835275"/>
            <a:ext cx="806450" cy="136525"/>
          </a:xfrm>
          <a:prstGeom prst="rect">
            <a:avLst/>
          </a:prstGeom>
          <a:noFill/>
          <a:ln w="9525">
            <a:noFill/>
            <a:miter lim="800000"/>
            <a:headEnd/>
            <a:tailEnd/>
          </a:ln>
        </p:spPr>
        <p:txBody>
          <a:bodyPr wrap="none" lIns="0" tIns="0" rIns="0" bIns="0">
            <a:spAutoFit/>
          </a:bodyPr>
          <a:lstStyle/>
          <a:p>
            <a:pPr eaLnBrk="0" hangingPunct="0">
              <a:spcBef>
                <a:spcPct val="0"/>
              </a:spcBef>
            </a:pPr>
            <a:r>
              <a:rPr lang="en-US" sz="900" b="1">
                <a:solidFill>
                  <a:srgbClr val="FFFFFF"/>
                </a:solidFill>
                <a:latin typeface="Arial" charset="0"/>
              </a:rPr>
              <a:t>LABORATORY</a:t>
            </a:r>
            <a:endParaRPr lang="en-US">
              <a:latin typeface="Arial" charset="0"/>
            </a:endParaRPr>
          </a:p>
        </p:txBody>
      </p:sp>
      <p:sp>
        <p:nvSpPr>
          <p:cNvPr id="11340" name="Rectangle 73"/>
          <p:cNvSpPr>
            <a:spLocks noChangeArrowheads="1"/>
          </p:cNvSpPr>
          <p:nvPr/>
        </p:nvSpPr>
        <p:spPr bwMode="auto">
          <a:xfrm>
            <a:off x="1928813" y="4021138"/>
            <a:ext cx="690562" cy="220662"/>
          </a:xfrm>
          <a:prstGeom prst="rect">
            <a:avLst/>
          </a:prstGeom>
          <a:noFill/>
          <a:ln w="9525">
            <a:noFill/>
            <a:miter lim="800000"/>
            <a:headEnd/>
            <a:tailEnd/>
          </a:ln>
        </p:spPr>
        <p:txBody>
          <a:bodyPr/>
          <a:lstStyle/>
          <a:p>
            <a:endParaRPr lang="en-US"/>
          </a:p>
        </p:txBody>
      </p:sp>
      <p:sp>
        <p:nvSpPr>
          <p:cNvPr id="11341" name="Rectangle 74"/>
          <p:cNvSpPr>
            <a:spLocks noChangeArrowheads="1"/>
          </p:cNvSpPr>
          <p:nvPr/>
        </p:nvSpPr>
        <p:spPr bwMode="auto">
          <a:xfrm>
            <a:off x="1676400" y="3581400"/>
            <a:ext cx="565150" cy="136525"/>
          </a:xfrm>
          <a:prstGeom prst="rect">
            <a:avLst/>
          </a:prstGeom>
          <a:noFill/>
          <a:ln w="9525">
            <a:noFill/>
            <a:miter lim="800000"/>
            <a:headEnd/>
            <a:tailEnd/>
          </a:ln>
        </p:spPr>
        <p:txBody>
          <a:bodyPr wrap="none" lIns="0" tIns="0" rIns="0" bIns="0">
            <a:spAutoFit/>
          </a:bodyPr>
          <a:lstStyle/>
          <a:p>
            <a:pPr eaLnBrk="0" hangingPunct="0">
              <a:spcBef>
                <a:spcPct val="0"/>
              </a:spcBef>
            </a:pPr>
            <a:r>
              <a:rPr lang="en-US" sz="900" b="1">
                <a:solidFill>
                  <a:srgbClr val="FFFFFF"/>
                </a:solidFill>
                <a:latin typeface="Arial" charset="0"/>
              </a:rPr>
              <a:t>SURGERY</a:t>
            </a:r>
            <a:endParaRPr lang="en-US">
              <a:latin typeface="Arial" charset="0"/>
            </a:endParaRPr>
          </a:p>
        </p:txBody>
      </p:sp>
      <p:sp>
        <p:nvSpPr>
          <p:cNvPr id="11342" name="Rectangle 75"/>
          <p:cNvSpPr>
            <a:spLocks noChangeArrowheads="1"/>
          </p:cNvSpPr>
          <p:nvPr/>
        </p:nvSpPr>
        <p:spPr bwMode="auto">
          <a:xfrm>
            <a:off x="2546350" y="4694238"/>
            <a:ext cx="725488" cy="222250"/>
          </a:xfrm>
          <a:prstGeom prst="rect">
            <a:avLst/>
          </a:prstGeom>
          <a:noFill/>
          <a:ln w="9525">
            <a:noFill/>
            <a:miter lim="800000"/>
            <a:headEnd/>
            <a:tailEnd/>
          </a:ln>
        </p:spPr>
        <p:txBody>
          <a:bodyPr/>
          <a:lstStyle/>
          <a:p>
            <a:endParaRPr lang="en-US"/>
          </a:p>
        </p:txBody>
      </p:sp>
      <p:sp>
        <p:nvSpPr>
          <p:cNvPr id="11343" name="Rectangle 76"/>
          <p:cNvSpPr>
            <a:spLocks noChangeArrowheads="1"/>
          </p:cNvSpPr>
          <p:nvPr/>
        </p:nvSpPr>
        <p:spPr bwMode="auto">
          <a:xfrm>
            <a:off x="2286000" y="4572000"/>
            <a:ext cx="558800" cy="136525"/>
          </a:xfrm>
          <a:prstGeom prst="rect">
            <a:avLst/>
          </a:prstGeom>
          <a:noFill/>
          <a:ln w="9525">
            <a:noFill/>
            <a:miter lim="800000"/>
            <a:headEnd/>
            <a:tailEnd/>
          </a:ln>
        </p:spPr>
        <p:txBody>
          <a:bodyPr wrap="none" lIns="0" tIns="0" rIns="0" bIns="0">
            <a:spAutoFit/>
          </a:bodyPr>
          <a:lstStyle/>
          <a:p>
            <a:pPr eaLnBrk="0" hangingPunct="0">
              <a:spcBef>
                <a:spcPct val="0"/>
              </a:spcBef>
            </a:pPr>
            <a:r>
              <a:rPr lang="en-US" sz="900" b="1">
                <a:solidFill>
                  <a:srgbClr val="FFFFFF"/>
                </a:solidFill>
                <a:latin typeface="Arial" charset="0"/>
              </a:rPr>
              <a:t>MEDICINE</a:t>
            </a:r>
            <a:endParaRPr lang="en-US">
              <a:latin typeface="Arial" charset="0"/>
            </a:endParaRPr>
          </a:p>
        </p:txBody>
      </p:sp>
      <p:sp>
        <p:nvSpPr>
          <p:cNvPr id="11344" name="Rectangle 77"/>
          <p:cNvSpPr>
            <a:spLocks noChangeArrowheads="1"/>
          </p:cNvSpPr>
          <p:nvPr/>
        </p:nvSpPr>
        <p:spPr bwMode="auto">
          <a:xfrm>
            <a:off x="7010400" y="2690813"/>
            <a:ext cx="825500" cy="136525"/>
          </a:xfrm>
          <a:prstGeom prst="rect">
            <a:avLst/>
          </a:prstGeom>
          <a:noFill/>
          <a:ln w="9525">
            <a:noFill/>
            <a:miter lim="800000"/>
            <a:headEnd/>
            <a:tailEnd/>
          </a:ln>
        </p:spPr>
        <p:txBody>
          <a:bodyPr wrap="none" lIns="0" tIns="0" rIns="0" bIns="0">
            <a:spAutoFit/>
          </a:bodyPr>
          <a:lstStyle/>
          <a:p>
            <a:pPr eaLnBrk="0" hangingPunct="0">
              <a:spcBef>
                <a:spcPct val="0"/>
              </a:spcBef>
            </a:pPr>
            <a:r>
              <a:rPr lang="en-US" sz="900" b="1">
                <a:solidFill>
                  <a:srgbClr val="FFFFFF"/>
                </a:solidFill>
                <a:latin typeface="Arial" charset="0"/>
              </a:rPr>
              <a:t>SOCIAL WORK</a:t>
            </a:r>
            <a:endParaRPr lang="en-US">
              <a:latin typeface="Arial" charset="0"/>
            </a:endParaRPr>
          </a:p>
        </p:txBody>
      </p:sp>
      <p:sp>
        <p:nvSpPr>
          <p:cNvPr id="11345" name="Rectangle 78"/>
          <p:cNvSpPr>
            <a:spLocks noChangeArrowheads="1"/>
          </p:cNvSpPr>
          <p:nvPr/>
        </p:nvSpPr>
        <p:spPr bwMode="auto">
          <a:xfrm>
            <a:off x="6799263" y="4311650"/>
            <a:ext cx="614362" cy="222250"/>
          </a:xfrm>
          <a:prstGeom prst="rect">
            <a:avLst/>
          </a:prstGeom>
          <a:noFill/>
          <a:ln w="9525">
            <a:noFill/>
            <a:miter lim="800000"/>
            <a:headEnd/>
            <a:tailEnd/>
          </a:ln>
        </p:spPr>
        <p:txBody>
          <a:bodyPr/>
          <a:lstStyle/>
          <a:p>
            <a:endParaRPr lang="en-US"/>
          </a:p>
        </p:txBody>
      </p:sp>
      <p:sp>
        <p:nvSpPr>
          <p:cNvPr id="11346" name="Rectangle 79"/>
          <p:cNvSpPr>
            <a:spLocks noChangeArrowheads="1"/>
          </p:cNvSpPr>
          <p:nvPr/>
        </p:nvSpPr>
        <p:spPr bwMode="auto">
          <a:xfrm>
            <a:off x="1524000" y="3200400"/>
            <a:ext cx="711200" cy="136525"/>
          </a:xfrm>
          <a:prstGeom prst="rect">
            <a:avLst/>
          </a:prstGeom>
          <a:noFill/>
          <a:ln w="9525">
            <a:noFill/>
            <a:miter lim="800000"/>
            <a:headEnd/>
            <a:tailEnd/>
          </a:ln>
        </p:spPr>
        <p:txBody>
          <a:bodyPr lIns="0" tIns="0" rIns="0" bIns="0">
            <a:spAutoFit/>
          </a:bodyPr>
          <a:lstStyle/>
          <a:p>
            <a:pPr eaLnBrk="0" hangingPunct="0">
              <a:spcBef>
                <a:spcPct val="0"/>
              </a:spcBef>
            </a:pPr>
            <a:r>
              <a:rPr lang="en-US" sz="900" b="1">
                <a:solidFill>
                  <a:srgbClr val="FFFFFF"/>
                </a:solidFill>
                <a:latin typeface="Arial" charset="0"/>
              </a:rPr>
              <a:t>DENTAL</a:t>
            </a:r>
            <a:endParaRPr lang="en-US">
              <a:latin typeface="Arial" charset="0"/>
            </a:endParaRPr>
          </a:p>
        </p:txBody>
      </p:sp>
      <p:sp>
        <p:nvSpPr>
          <p:cNvPr id="11347" name="Rectangle 80"/>
          <p:cNvSpPr>
            <a:spLocks noChangeArrowheads="1"/>
          </p:cNvSpPr>
          <p:nvPr/>
        </p:nvSpPr>
        <p:spPr bwMode="auto">
          <a:xfrm>
            <a:off x="7083425" y="3417888"/>
            <a:ext cx="798513" cy="136525"/>
          </a:xfrm>
          <a:prstGeom prst="rect">
            <a:avLst/>
          </a:prstGeom>
          <a:noFill/>
          <a:ln w="9525">
            <a:noFill/>
            <a:miter lim="800000"/>
            <a:headEnd/>
            <a:tailEnd/>
          </a:ln>
        </p:spPr>
        <p:txBody>
          <a:bodyPr wrap="none" lIns="0" tIns="0" rIns="0" bIns="0">
            <a:spAutoFit/>
          </a:bodyPr>
          <a:lstStyle/>
          <a:p>
            <a:pPr eaLnBrk="0" hangingPunct="0">
              <a:spcBef>
                <a:spcPct val="0"/>
              </a:spcBef>
            </a:pPr>
            <a:r>
              <a:rPr lang="en-US" sz="900" b="1">
                <a:solidFill>
                  <a:srgbClr val="FFFFFF"/>
                </a:solidFill>
                <a:latin typeface="Arial" charset="0"/>
              </a:rPr>
              <a:t>ENGINEERING</a:t>
            </a:r>
            <a:endParaRPr lang="en-US">
              <a:latin typeface="Arial" charset="0"/>
            </a:endParaRPr>
          </a:p>
        </p:txBody>
      </p:sp>
      <p:sp>
        <p:nvSpPr>
          <p:cNvPr id="11348" name="Rectangle 81"/>
          <p:cNvSpPr>
            <a:spLocks noChangeArrowheads="1"/>
          </p:cNvSpPr>
          <p:nvPr/>
        </p:nvSpPr>
        <p:spPr bwMode="auto">
          <a:xfrm>
            <a:off x="7223125" y="2346325"/>
            <a:ext cx="496888" cy="220663"/>
          </a:xfrm>
          <a:prstGeom prst="rect">
            <a:avLst/>
          </a:prstGeom>
          <a:noFill/>
          <a:ln w="9525">
            <a:noFill/>
            <a:miter lim="800000"/>
            <a:headEnd/>
            <a:tailEnd/>
          </a:ln>
        </p:spPr>
        <p:txBody>
          <a:bodyPr/>
          <a:lstStyle/>
          <a:p>
            <a:endParaRPr lang="en-US"/>
          </a:p>
        </p:txBody>
      </p:sp>
      <p:sp>
        <p:nvSpPr>
          <p:cNvPr id="11349" name="Rectangle 82"/>
          <p:cNvSpPr>
            <a:spLocks noChangeArrowheads="1"/>
          </p:cNvSpPr>
          <p:nvPr/>
        </p:nvSpPr>
        <p:spPr bwMode="auto">
          <a:xfrm>
            <a:off x="4876800" y="4953000"/>
            <a:ext cx="990600" cy="546100"/>
          </a:xfrm>
          <a:prstGeom prst="rect">
            <a:avLst/>
          </a:prstGeom>
          <a:noFill/>
          <a:ln w="9525">
            <a:noFill/>
            <a:miter lim="800000"/>
            <a:headEnd/>
            <a:tailEnd/>
          </a:ln>
        </p:spPr>
        <p:txBody>
          <a:bodyPr wrap="none" lIns="0" tIns="0" rIns="0" bIns="0">
            <a:spAutoFit/>
          </a:bodyPr>
          <a:lstStyle/>
          <a:p>
            <a:pPr eaLnBrk="0" hangingPunct="0">
              <a:spcBef>
                <a:spcPct val="0"/>
              </a:spcBef>
            </a:pPr>
            <a:r>
              <a:rPr lang="en-US" sz="900" b="1">
                <a:solidFill>
                  <a:srgbClr val="FFFFFF"/>
                </a:solidFill>
                <a:latin typeface="Arial" charset="0"/>
              </a:rPr>
              <a:t>INTEGRATED </a:t>
            </a:r>
          </a:p>
          <a:p>
            <a:pPr eaLnBrk="0" hangingPunct="0">
              <a:spcBef>
                <a:spcPct val="0"/>
              </a:spcBef>
            </a:pPr>
            <a:r>
              <a:rPr lang="en-US" sz="900" b="1">
                <a:solidFill>
                  <a:srgbClr val="FFFFFF"/>
                </a:solidFill>
                <a:latin typeface="Arial" charset="0"/>
              </a:rPr>
              <a:t>FUNDS CONTROL</a:t>
            </a:r>
          </a:p>
          <a:p>
            <a:pPr eaLnBrk="0" hangingPunct="0">
              <a:spcBef>
                <a:spcPct val="0"/>
              </a:spcBef>
            </a:pPr>
            <a:r>
              <a:rPr lang="en-US" sz="900" b="1">
                <a:solidFill>
                  <a:srgbClr val="FFFFFF"/>
                </a:solidFill>
                <a:latin typeface="Arial" charset="0"/>
              </a:rPr>
              <a:t>ACCOUNTING &amp;</a:t>
            </a:r>
          </a:p>
          <a:p>
            <a:pPr eaLnBrk="0" hangingPunct="0">
              <a:spcBef>
                <a:spcPct val="0"/>
              </a:spcBef>
            </a:pPr>
            <a:r>
              <a:rPr lang="en-US" sz="900" b="1">
                <a:solidFill>
                  <a:srgbClr val="FFFFFF"/>
                </a:solidFill>
                <a:latin typeface="Arial" charset="0"/>
              </a:rPr>
              <a:t>PROCUREMENT</a:t>
            </a:r>
            <a:endParaRPr lang="en-US">
              <a:latin typeface="Arial" charset="0"/>
            </a:endParaRPr>
          </a:p>
        </p:txBody>
      </p:sp>
      <p:sp>
        <p:nvSpPr>
          <p:cNvPr id="11350" name="Rectangle 83"/>
          <p:cNvSpPr>
            <a:spLocks noChangeArrowheads="1"/>
          </p:cNvSpPr>
          <p:nvPr/>
        </p:nvSpPr>
        <p:spPr bwMode="auto">
          <a:xfrm>
            <a:off x="2133600" y="1743075"/>
            <a:ext cx="714375" cy="409575"/>
          </a:xfrm>
          <a:prstGeom prst="rect">
            <a:avLst/>
          </a:prstGeom>
          <a:noFill/>
          <a:ln w="9525">
            <a:noFill/>
            <a:miter lim="800000"/>
            <a:headEnd/>
            <a:tailEnd/>
          </a:ln>
        </p:spPr>
        <p:txBody>
          <a:bodyPr lIns="0" tIns="0" rIns="0" bIns="0">
            <a:spAutoFit/>
          </a:bodyPr>
          <a:lstStyle/>
          <a:p>
            <a:pPr eaLnBrk="0" hangingPunct="0">
              <a:spcBef>
                <a:spcPct val="0"/>
              </a:spcBef>
            </a:pPr>
            <a:r>
              <a:rPr lang="en-US" sz="900" b="1">
                <a:solidFill>
                  <a:srgbClr val="FFFFFF"/>
                </a:solidFill>
                <a:latin typeface="Arial" charset="0"/>
              </a:rPr>
              <a:t>ADMISSION</a:t>
            </a:r>
          </a:p>
          <a:p>
            <a:pPr eaLnBrk="0" hangingPunct="0">
              <a:spcBef>
                <a:spcPct val="0"/>
              </a:spcBef>
            </a:pPr>
            <a:r>
              <a:rPr lang="en-US" sz="900" b="1">
                <a:solidFill>
                  <a:srgbClr val="FFFFFF"/>
                </a:solidFill>
                <a:latin typeface="Arial" charset="0"/>
              </a:rPr>
              <a:t>DISCHARGE</a:t>
            </a:r>
          </a:p>
          <a:p>
            <a:pPr eaLnBrk="0" hangingPunct="0">
              <a:spcBef>
                <a:spcPct val="0"/>
              </a:spcBef>
            </a:pPr>
            <a:r>
              <a:rPr lang="en-US" sz="900" b="1">
                <a:solidFill>
                  <a:srgbClr val="FFFFFF"/>
                </a:solidFill>
                <a:latin typeface="Arial" charset="0"/>
              </a:rPr>
              <a:t>TRANSFER</a:t>
            </a:r>
            <a:endParaRPr lang="en-US">
              <a:latin typeface="Arial" charset="0"/>
            </a:endParaRPr>
          </a:p>
        </p:txBody>
      </p:sp>
      <p:sp>
        <p:nvSpPr>
          <p:cNvPr id="11351" name="Rectangle 84"/>
          <p:cNvSpPr>
            <a:spLocks noChangeArrowheads="1"/>
          </p:cNvSpPr>
          <p:nvPr/>
        </p:nvSpPr>
        <p:spPr bwMode="auto">
          <a:xfrm>
            <a:off x="1646238" y="3586163"/>
            <a:ext cx="749300" cy="222250"/>
          </a:xfrm>
          <a:prstGeom prst="rect">
            <a:avLst/>
          </a:prstGeom>
          <a:noFill/>
          <a:ln w="9525">
            <a:noFill/>
            <a:miter lim="800000"/>
            <a:headEnd/>
            <a:tailEnd/>
          </a:ln>
        </p:spPr>
        <p:txBody>
          <a:bodyPr/>
          <a:lstStyle/>
          <a:p>
            <a:endParaRPr lang="en-US"/>
          </a:p>
        </p:txBody>
      </p:sp>
      <p:sp>
        <p:nvSpPr>
          <p:cNvPr id="11352" name="Rectangle 85"/>
          <p:cNvSpPr>
            <a:spLocks noChangeArrowheads="1"/>
          </p:cNvSpPr>
          <p:nvPr/>
        </p:nvSpPr>
        <p:spPr bwMode="auto">
          <a:xfrm>
            <a:off x="6940550" y="4146550"/>
            <a:ext cx="596900" cy="136525"/>
          </a:xfrm>
          <a:prstGeom prst="rect">
            <a:avLst/>
          </a:prstGeom>
          <a:noFill/>
          <a:ln w="9525">
            <a:noFill/>
            <a:miter lim="800000"/>
            <a:headEnd/>
            <a:tailEnd/>
          </a:ln>
        </p:spPr>
        <p:txBody>
          <a:bodyPr wrap="none" lIns="0" tIns="0" rIns="0" bIns="0">
            <a:spAutoFit/>
          </a:bodyPr>
          <a:lstStyle/>
          <a:p>
            <a:pPr eaLnBrk="0" hangingPunct="0">
              <a:spcBef>
                <a:spcPct val="0"/>
              </a:spcBef>
            </a:pPr>
            <a:r>
              <a:rPr lang="en-US" sz="900" b="1">
                <a:solidFill>
                  <a:srgbClr val="FFFFFF"/>
                </a:solidFill>
                <a:latin typeface="Arial" charset="0"/>
              </a:rPr>
              <a:t>DIETETICS</a:t>
            </a:r>
            <a:endParaRPr lang="en-US">
              <a:latin typeface="Arial" charset="0"/>
            </a:endParaRPr>
          </a:p>
        </p:txBody>
      </p:sp>
      <p:sp>
        <p:nvSpPr>
          <p:cNvPr id="11353" name="Rectangle 86"/>
          <p:cNvSpPr>
            <a:spLocks noChangeArrowheads="1"/>
          </p:cNvSpPr>
          <p:nvPr/>
        </p:nvSpPr>
        <p:spPr bwMode="auto">
          <a:xfrm>
            <a:off x="7289800" y="2981325"/>
            <a:ext cx="476250" cy="273050"/>
          </a:xfrm>
          <a:prstGeom prst="rect">
            <a:avLst/>
          </a:prstGeom>
          <a:noFill/>
          <a:ln w="9525">
            <a:noFill/>
            <a:miter lim="800000"/>
            <a:headEnd/>
            <a:tailEnd/>
          </a:ln>
        </p:spPr>
        <p:txBody>
          <a:bodyPr wrap="none" lIns="0" tIns="0" rIns="0" bIns="0">
            <a:spAutoFit/>
          </a:bodyPr>
          <a:lstStyle/>
          <a:p>
            <a:pPr eaLnBrk="0" hangingPunct="0">
              <a:spcBef>
                <a:spcPct val="0"/>
              </a:spcBef>
            </a:pPr>
            <a:r>
              <a:rPr lang="en-US" sz="900" b="1">
                <a:solidFill>
                  <a:srgbClr val="FFFFFF"/>
                </a:solidFill>
                <a:latin typeface="Arial" charset="0"/>
              </a:rPr>
              <a:t>MENTAL</a:t>
            </a:r>
          </a:p>
          <a:p>
            <a:pPr eaLnBrk="0" hangingPunct="0">
              <a:spcBef>
                <a:spcPct val="0"/>
              </a:spcBef>
            </a:pPr>
            <a:r>
              <a:rPr lang="en-US" sz="900" b="1">
                <a:solidFill>
                  <a:srgbClr val="FFFFFF"/>
                </a:solidFill>
                <a:latin typeface="Arial" charset="0"/>
              </a:rPr>
              <a:t>HEALTH</a:t>
            </a:r>
            <a:endParaRPr lang="en-US">
              <a:latin typeface="Arial" charset="0"/>
            </a:endParaRPr>
          </a:p>
        </p:txBody>
      </p:sp>
      <p:sp>
        <p:nvSpPr>
          <p:cNvPr id="11354" name="Rectangle 87"/>
          <p:cNvSpPr>
            <a:spLocks noChangeArrowheads="1"/>
          </p:cNvSpPr>
          <p:nvPr/>
        </p:nvSpPr>
        <p:spPr bwMode="auto">
          <a:xfrm>
            <a:off x="7927975" y="3783013"/>
            <a:ext cx="657225" cy="304800"/>
          </a:xfrm>
          <a:prstGeom prst="rect">
            <a:avLst/>
          </a:prstGeom>
          <a:noFill/>
          <a:ln w="9525">
            <a:noFill/>
            <a:miter lim="800000"/>
            <a:headEnd/>
            <a:tailEnd/>
          </a:ln>
        </p:spPr>
        <p:txBody>
          <a:bodyPr wrap="none" lIns="0" tIns="0" rIns="0" bIns="0">
            <a:spAutoFit/>
          </a:bodyPr>
          <a:lstStyle/>
          <a:p>
            <a:pPr eaLnBrk="0" hangingPunct="0">
              <a:spcBef>
                <a:spcPct val="0"/>
              </a:spcBef>
            </a:pPr>
            <a:r>
              <a:rPr lang="en-US" sz="1000" b="1">
                <a:solidFill>
                  <a:srgbClr val="FFFFFF"/>
                </a:solidFill>
                <a:latin typeface="Arial" charset="0"/>
              </a:rPr>
              <a:t>HEALTH</a:t>
            </a:r>
          </a:p>
          <a:p>
            <a:pPr eaLnBrk="0" hangingPunct="0">
              <a:spcBef>
                <a:spcPct val="0"/>
              </a:spcBef>
            </a:pPr>
            <a:r>
              <a:rPr lang="en-US" sz="1000" b="1">
                <a:solidFill>
                  <a:srgbClr val="FFFFFF"/>
                </a:solidFill>
                <a:latin typeface="Arial" charset="0"/>
              </a:rPr>
              <a:t>SUMMARY</a:t>
            </a:r>
            <a:endParaRPr lang="en-US" sz="1000">
              <a:latin typeface="Arial" charset="0"/>
            </a:endParaRPr>
          </a:p>
        </p:txBody>
      </p:sp>
      <p:sp>
        <p:nvSpPr>
          <p:cNvPr id="11355" name="Rectangle 88"/>
          <p:cNvSpPr>
            <a:spLocks noChangeArrowheads="1"/>
          </p:cNvSpPr>
          <p:nvPr/>
        </p:nvSpPr>
        <p:spPr bwMode="auto">
          <a:xfrm>
            <a:off x="6799263" y="1981200"/>
            <a:ext cx="661987" cy="222250"/>
          </a:xfrm>
          <a:prstGeom prst="rect">
            <a:avLst/>
          </a:prstGeom>
          <a:noFill/>
          <a:ln w="9525">
            <a:noFill/>
            <a:miter lim="800000"/>
            <a:headEnd/>
            <a:tailEnd/>
          </a:ln>
        </p:spPr>
        <p:txBody>
          <a:bodyPr/>
          <a:lstStyle/>
          <a:p>
            <a:endParaRPr lang="en-US"/>
          </a:p>
        </p:txBody>
      </p:sp>
      <p:sp>
        <p:nvSpPr>
          <p:cNvPr id="11356" name="Rectangle 89"/>
          <p:cNvSpPr>
            <a:spLocks noChangeArrowheads="1"/>
          </p:cNvSpPr>
          <p:nvPr/>
        </p:nvSpPr>
        <p:spPr bwMode="auto">
          <a:xfrm>
            <a:off x="6445250" y="1597025"/>
            <a:ext cx="527050" cy="136525"/>
          </a:xfrm>
          <a:prstGeom prst="rect">
            <a:avLst/>
          </a:prstGeom>
          <a:noFill/>
          <a:ln w="9525">
            <a:noFill/>
            <a:miter lim="800000"/>
            <a:headEnd/>
            <a:tailEnd/>
          </a:ln>
        </p:spPr>
        <p:txBody>
          <a:bodyPr wrap="none" lIns="0" tIns="0" rIns="0" bIns="0">
            <a:spAutoFit/>
          </a:bodyPr>
          <a:lstStyle/>
          <a:p>
            <a:pPr eaLnBrk="0" hangingPunct="0">
              <a:spcBef>
                <a:spcPct val="0"/>
              </a:spcBef>
            </a:pPr>
            <a:r>
              <a:rPr lang="en-US" sz="900" b="1">
                <a:solidFill>
                  <a:srgbClr val="FFFFFF"/>
                </a:solidFill>
                <a:latin typeface="Arial" charset="0"/>
              </a:rPr>
              <a:t>NURSING</a:t>
            </a:r>
            <a:endParaRPr lang="en-US">
              <a:latin typeface="Arial" charset="0"/>
            </a:endParaRPr>
          </a:p>
        </p:txBody>
      </p:sp>
      <p:sp>
        <p:nvSpPr>
          <p:cNvPr id="11357" name="Rectangle 90"/>
          <p:cNvSpPr>
            <a:spLocks noChangeArrowheads="1"/>
          </p:cNvSpPr>
          <p:nvPr/>
        </p:nvSpPr>
        <p:spPr bwMode="auto">
          <a:xfrm>
            <a:off x="6446838" y="1617663"/>
            <a:ext cx="660400" cy="220662"/>
          </a:xfrm>
          <a:prstGeom prst="rect">
            <a:avLst/>
          </a:prstGeom>
          <a:noFill/>
          <a:ln w="9525">
            <a:noFill/>
            <a:miter lim="800000"/>
            <a:headEnd/>
            <a:tailEnd/>
          </a:ln>
        </p:spPr>
        <p:txBody>
          <a:bodyPr/>
          <a:lstStyle/>
          <a:p>
            <a:endParaRPr lang="en-US"/>
          </a:p>
        </p:txBody>
      </p:sp>
      <p:sp>
        <p:nvSpPr>
          <p:cNvPr id="11358" name="Rectangle 91"/>
          <p:cNvSpPr>
            <a:spLocks noChangeArrowheads="1"/>
          </p:cNvSpPr>
          <p:nvPr/>
        </p:nvSpPr>
        <p:spPr bwMode="auto">
          <a:xfrm>
            <a:off x="5943600" y="1371600"/>
            <a:ext cx="509588" cy="136525"/>
          </a:xfrm>
          <a:prstGeom prst="rect">
            <a:avLst/>
          </a:prstGeom>
          <a:noFill/>
          <a:ln w="9525">
            <a:noFill/>
            <a:miter lim="800000"/>
            <a:headEnd/>
            <a:tailEnd/>
          </a:ln>
        </p:spPr>
        <p:txBody>
          <a:bodyPr wrap="none" lIns="0" tIns="0" rIns="0" bIns="0">
            <a:spAutoFit/>
          </a:bodyPr>
          <a:lstStyle/>
          <a:p>
            <a:pPr eaLnBrk="0" hangingPunct="0">
              <a:spcBef>
                <a:spcPct val="0"/>
              </a:spcBef>
            </a:pPr>
            <a:r>
              <a:rPr lang="en-US" sz="900" b="1">
                <a:solidFill>
                  <a:srgbClr val="FFFFFF"/>
                </a:solidFill>
                <a:latin typeface="Arial" charset="0"/>
              </a:rPr>
              <a:t>LIBRARY</a:t>
            </a:r>
            <a:endParaRPr lang="en-US">
              <a:latin typeface="Arial" charset="0"/>
            </a:endParaRPr>
          </a:p>
        </p:txBody>
      </p:sp>
      <p:sp>
        <p:nvSpPr>
          <p:cNvPr id="11359" name="Rectangle 92"/>
          <p:cNvSpPr>
            <a:spLocks noChangeArrowheads="1"/>
          </p:cNvSpPr>
          <p:nvPr/>
        </p:nvSpPr>
        <p:spPr bwMode="auto">
          <a:xfrm>
            <a:off x="1787525" y="2563813"/>
            <a:ext cx="644525" cy="352425"/>
          </a:xfrm>
          <a:prstGeom prst="rect">
            <a:avLst/>
          </a:prstGeom>
          <a:noFill/>
          <a:ln w="9525">
            <a:noFill/>
            <a:miter lim="800000"/>
            <a:headEnd/>
            <a:tailEnd/>
          </a:ln>
        </p:spPr>
        <p:txBody>
          <a:bodyPr/>
          <a:lstStyle/>
          <a:p>
            <a:endParaRPr lang="en-US"/>
          </a:p>
        </p:txBody>
      </p:sp>
      <p:sp>
        <p:nvSpPr>
          <p:cNvPr id="11360" name="Rectangle 93"/>
          <p:cNvSpPr>
            <a:spLocks noChangeArrowheads="1"/>
          </p:cNvSpPr>
          <p:nvPr/>
        </p:nvSpPr>
        <p:spPr bwMode="auto">
          <a:xfrm>
            <a:off x="1789113" y="2252663"/>
            <a:ext cx="487362" cy="273050"/>
          </a:xfrm>
          <a:prstGeom prst="rect">
            <a:avLst/>
          </a:prstGeom>
          <a:noFill/>
          <a:ln w="9525">
            <a:noFill/>
            <a:miter lim="800000"/>
            <a:headEnd/>
            <a:tailEnd/>
          </a:ln>
        </p:spPr>
        <p:txBody>
          <a:bodyPr wrap="none" lIns="0" tIns="0" rIns="0" bIns="0">
            <a:spAutoFit/>
          </a:bodyPr>
          <a:lstStyle/>
          <a:p>
            <a:pPr eaLnBrk="0" hangingPunct="0">
              <a:spcBef>
                <a:spcPct val="0"/>
              </a:spcBef>
            </a:pPr>
            <a:r>
              <a:rPr lang="en-US" sz="900" b="1">
                <a:solidFill>
                  <a:srgbClr val="FFFFFF"/>
                </a:solidFill>
                <a:latin typeface="Arial" charset="0"/>
              </a:rPr>
              <a:t>PATIENT</a:t>
            </a:r>
          </a:p>
          <a:p>
            <a:pPr eaLnBrk="0" hangingPunct="0">
              <a:spcBef>
                <a:spcPct val="0"/>
              </a:spcBef>
            </a:pPr>
            <a:r>
              <a:rPr lang="en-US" sz="900" b="1">
                <a:solidFill>
                  <a:srgbClr val="FFFFFF"/>
                </a:solidFill>
                <a:latin typeface="Arial" charset="0"/>
              </a:rPr>
              <a:t>FUNDS</a:t>
            </a:r>
            <a:endParaRPr lang="en-US">
              <a:latin typeface="Arial" charset="0"/>
            </a:endParaRPr>
          </a:p>
        </p:txBody>
      </p:sp>
      <p:sp>
        <p:nvSpPr>
          <p:cNvPr id="11361" name="Rectangle 94"/>
          <p:cNvSpPr>
            <a:spLocks noChangeArrowheads="1"/>
          </p:cNvSpPr>
          <p:nvPr/>
        </p:nvSpPr>
        <p:spPr bwMode="auto">
          <a:xfrm>
            <a:off x="2705100" y="1398588"/>
            <a:ext cx="914400" cy="482600"/>
          </a:xfrm>
          <a:prstGeom prst="rect">
            <a:avLst/>
          </a:prstGeom>
          <a:noFill/>
          <a:ln w="9525">
            <a:noFill/>
            <a:miter lim="800000"/>
            <a:headEnd/>
            <a:tailEnd/>
          </a:ln>
        </p:spPr>
        <p:txBody>
          <a:bodyPr/>
          <a:lstStyle/>
          <a:p>
            <a:endParaRPr lang="en-US"/>
          </a:p>
        </p:txBody>
      </p:sp>
      <p:sp>
        <p:nvSpPr>
          <p:cNvPr id="11362" name="Rectangle 95"/>
          <p:cNvSpPr>
            <a:spLocks noChangeArrowheads="1"/>
          </p:cNvSpPr>
          <p:nvPr/>
        </p:nvSpPr>
        <p:spPr bwMode="auto">
          <a:xfrm>
            <a:off x="2790825" y="1444625"/>
            <a:ext cx="520700" cy="136525"/>
          </a:xfrm>
          <a:prstGeom prst="rect">
            <a:avLst/>
          </a:prstGeom>
          <a:noFill/>
          <a:ln w="9525">
            <a:noFill/>
            <a:miter lim="800000"/>
            <a:headEnd/>
            <a:tailEnd/>
          </a:ln>
        </p:spPr>
        <p:txBody>
          <a:bodyPr wrap="none" lIns="0" tIns="0" rIns="0" bIns="0">
            <a:spAutoFit/>
          </a:bodyPr>
          <a:lstStyle/>
          <a:p>
            <a:pPr eaLnBrk="0" hangingPunct="0">
              <a:spcBef>
                <a:spcPct val="0"/>
              </a:spcBef>
            </a:pPr>
            <a:r>
              <a:rPr lang="en-US" sz="900" b="1">
                <a:solidFill>
                  <a:srgbClr val="FFFFFF"/>
                </a:solidFill>
                <a:latin typeface="Arial" charset="0"/>
              </a:rPr>
              <a:t>MEDICAL</a:t>
            </a:r>
            <a:endParaRPr lang="en-US">
              <a:latin typeface="Arial" charset="0"/>
            </a:endParaRPr>
          </a:p>
        </p:txBody>
      </p:sp>
      <p:sp>
        <p:nvSpPr>
          <p:cNvPr id="11363" name="Rectangle 96"/>
          <p:cNvSpPr>
            <a:spLocks noChangeArrowheads="1"/>
          </p:cNvSpPr>
          <p:nvPr/>
        </p:nvSpPr>
        <p:spPr bwMode="auto">
          <a:xfrm>
            <a:off x="2895600" y="1574800"/>
            <a:ext cx="573088" cy="136525"/>
          </a:xfrm>
          <a:prstGeom prst="rect">
            <a:avLst/>
          </a:prstGeom>
          <a:noFill/>
          <a:ln w="9525">
            <a:noFill/>
            <a:miter lim="800000"/>
            <a:headEnd/>
            <a:tailEnd/>
          </a:ln>
        </p:spPr>
        <p:txBody>
          <a:bodyPr wrap="none" lIns="0" tIns="0" rIns="0" bIns="0">
            <a:spAutoFit/>
          </a:bodyPr>
          <a:lstStyle/>
          <a:p>
            <a:pPr eaLnBrk="0" hangingPunct="0">
              <a:spcBef>
                <a:spcPct val="0"/>
              </a:spcBef>
            </a:pPr>
            <a:r>
              <a:rPr lang="en-US" sz="900" b="1">
                <a:solidFill>
                  <a:srgbClr val="FFFFFF"/>
                </a:solidFill>
                <a:latin typeface="Arial" charset="0"/>
              </a:rPr>
              <a:t>RECORDS</a:t>
            </a:r>
            <a:endParaRPr lang="en-US">
              <a:latin typeface="Arial" charset="0"/>
            </a:endParaRPr>
          </a:p>
        </p:txBody>
      </p:sp>
      <p:sp>
        <p:nvSpPr>
          <p:cNvPr id="11364" name="Rectangle 97"/>
          <p:cNvSpPr>
            <a:spLocks noChangeArrowheads="1"/>
          </p:cNvSpPr>
          <p:nvPr/>
        </p:nvSpPr>
        <p:spPr bwMode="auto">
          <a:xfrm>
            <a:off x="2949575" y="1704975"/>
            <a:ext cx="603250" cy="136525"/>
          </a:xfrm>
          <a:prstGeom prst="rect">
            <a:avLst/>
          </a:prstGeom>
          <a:noFill/>
          <a:ln w="9525">
            <a:noFill/>
            <a:miter lim="800000"/>
            <a:headEnd/>
            <a:tailEnd/>
          </a:ln>
        </p:spPr>
        <p:txBody>
          <a:bodyPr wrap="none" lIns="0" tIns="0" rIns="0" bIns="0">
            <a:spAutoFit/>
          </a:bodyPr>
          <a:lstStyle/>
          <a:p>
            <a:pPr eaLnBrk="0" hangingPunct="0">
              <a:spcBef>
                <a:spcPct val="0"/>
              </a:spcBef>
            </a:pPr>
            <a:r>
              <a:rPr lang="en-US" sz="900" b="1">
                <a:solidFill>
                  <a:srgbClr val="FFFFFF"/>
                </a:solidFill>
                <a:latin typeface="Arial" charset="0"/>
              </a:rPr>
              <a:t>TRACKING</a:t>
            </a:r>
            <a:endParaRPr lang="en-US">
              <a:latin typeface="Arial" charset="0"/>
            </a:endParaRPr>
          </a:p>
        </p:txBody>
      </p:sp>
      <p:sp>
        <p:nvSpPr>
          <p:cNvPr id="11365" name="Rectangle 98"/>
          <p:cNvSpPr>
            <a:spLocks noChangeArrowheads="1"/>
          </p:cNvSpPr>
          <p:nvPr/>
        </p:nvSpPr>
        <p:spPr bwMode="auto">
          <a:xfrm>
            <a:off x="5529263" y="1252538"/>
            <a:ext cx="873125" cy="352425"/>
          </a:xfrm>
          <a:prstGeom prst="rect">
            <a:avLst/>
          </a:prstGeom>
          <a:noFill/>
          <a:ln w="9525">
            <a:noFill/>
            <a:miter lim="800000"/>
            <a:headEnd/>
            <a:tailEnd/>
          </a:ln>
        </p:spPr>
        <p:txBody>
          <a:bodyPr/>
          <a:lstStyle/>
          <a:p>
            <a:endParaRPr lang="en-US"/>
          </a:p>
        </p:txBody>
      </p:sp>
      <p:sp>
        <p:nvSpPr>
          <p:cNvPr id="11366" name="Rectangle 99"/>
          <p:cNvSpPr>
            <a:spLocks noChangeArrowheads="1"/>
          </p:cNvSpPr>
          <p:nvPr/>
        </p:nvSpPr>
        <p:spPr bwMode="auto">
          <a:xfrm>
            <a:off x="5105400" y="1219200"/>
            <a:ext cx="736600" cy="273050"/>
          </a:xfrm>
          <a:prstGeom prst="rect">
            <a:avLst/>
          </a:prstGeom>
          <a:noFill/>
          <a:ln w="9525">
            <a:noFill/>
            <a:miter lim="800000"/>
            <a:headEnd/>
            <a:tailEnd/>
          </a:ln>
        </p:spPr>
        <p:txBody>
          <a:bodyPr wrap="none" lIns="0" tIns="0" rIns="0" bIns="0">
            <a:spAutoFit/>
          </a:bodyPr>
          <a:lstStyle/>
          <a:p>
            <a:pPr eaLnBrk="0" hangingPunct="0">
              <a:spcBef>
                <a:spcPct val="0"/>
              </a:spcBef>
            </a:pPr>
            <a:r>
              <a:rPr lang="en-US" sz="900" b="1">
                <a:solidFill>
                  <a:srgbClr val="FFFFFF"/>
                </a:solidFill>
                <a:latin typeface="Arial" charset="0"/>
              </a:rPr>
              <a:t>ACCOUNTS</a:t>
            </a:r>
          </a:p>
          <a:p>
            <a:pPr eaLnBrk="0" hangingPunct="0">
              <a:spcBef>
                <a:spcPct val="0"/>
              </a:spcBef>
            </a:pPr>
            <a:r>
              <a:rPr lang="en-US" sz="900" b="1">
                <a:solidFill>
                  <a:srgbClr val="FFFFFF"/>
                </a:solidFill>
                <a:latin typeface="Arial" charset="0"/>
              </a:rPr>
              <a:t>RECEIVABLE</a:t>
            </a:r>
            <a:endParaRPr lang="en-US">
              <a:latin typeface="Arial" charset="0"/>
            </a:endParaRPr>
          </a:p>
        </p:txBody>
      </p:sp>
      <p:sp>
        <p:nvSpPr>
          <p:cNvPr id="11367" name="Rectangle 100"/>
          <p:cNvSpPr>
            <a:spLocks noChangeArrowheads="1"/>
          </p:cNvSpPr>
          <p:nvPr/>
        </p:nvSpPr>
        <p:spPr bwMode="auto">
          <a:xfrm>
            <a:off x="3560763" y="1225550"/>
            <a:ext cx="855662" cy="352425"/>
          </a:xfrm>
          <a:prstGeom prst="rect">
            <a:avLst/>
          </a:prstGeom>
          <a:noFill/>
          <a:ln w="9525">
            <a:noFill/>
            <a:miter lim="800000"/>
            <a:headEnd/>
            <a:tailEnd/>
          </a:ln>
        </p:spPr>
        <p:txBody>
          <a:bodyPr/>
          <a:lstStyle/>
          <a:p>
            <a:endParaRPr lang="en-US"/>
          </a:p>
        </p:txBody>
      </p:sp>
      <p:sp>
        <p:nvSpPr>
          <p:cNvPr id="11368" name="Rectangle 101"/>
          <p:cNvSpPr>
            <a:spLocks noChangeArrowheads="1"/>
          </p:cNvSpPr>
          <p:nvPr/>
        </p:nvSpPr>
        <p:spPr bwMode="auto">
          <a:xfrm>
            <a:off x="3505200" y="1219200"/>
            <a:ext cx="711200" cy="273050"/>
          </a:xfrm>
          <a:prstGeom prst="rect">
            <a:avLst/>
          </a:prstGeom>
          <a:noFill/>
          <a:ln w="9525">
            <a:noFill/>
            <a:miter lim="800000"/>
            <a:headEnd/>
            <a:tailEnd/>
          </a:ln>
        </p:spPr>
        <p:txBody>
          <a:bodyPr wrap="none" lIns="0" tIns="0" rIns="0" bIns="0">
            <a:spAutoFit/>
          </a:bodyPr>
          <a:lstStyle/>
          <a:p>
            <a:pPr eaLnBrk="0" hangingPunct="0">
              <a:spcBef>
                <a:spcPct val="0"/>
              </a:spcBef>
            </a:pPr>
            <a:r>
              <a:rPr lang="en-US" sz="900" b="1" dirty="0">
                <a:solidFill>
                  <a:srgbClr val="FFFFFF"/>
                </a:solidFill>
                <a:latin typeface="Arial" charset="0"/>
              </a:rPr>
              <a:t>VOLUNTARY</a:t>
            </a:r>
          </a:p>
          <a:p>
            <a:pPr eaLnBrk="0" hangingPunct="0">
              <a:spcBef>
                <a:spcPct val="0"/>
              </a:spcBef>
            </a:pPr>
            <a:r>
              <a:rPr lang="en-US" sz="900" b="1" dirty="0">
                <a:solidFill>
                  <a:srgbClr val="FFFFFF"/>
                </a:solidFill>
                <a:latin typeface="Arial" charset="0"/>
              </a:rPr>
              <a:t>SERVICE</a:t>
            </a:r>
            <a:endParaRPr lang="en-US" dirty="0">
              <a:latin typeface="Arial" charset="0"/>
            </a:endParaRPr>
          </a:p>
        </p:txBody>
      </p:sp>
      <p:sp>
        <p:nvSpPr>
          <p:cNvPr id="11369" name="Rectangle 102"/>
          <p:cNvSpPr>
            <a:spLocks noChangeArrowheads="1"/>
          </p:cNvSpPr>
          <p:nvPr/>
        </p:nvSpPr>
        <p:spPr bwMode="auto">
          <a:xfrm>
            <a:off x="4610100" y="1181100"/>
            <a:ext cx="727075" cy="350838"/>
          </a:xfrm>
          <a:prstGeom prst="rect">
            <a:avLst/>
          </a:prstGeom>
          <a:noFill/>
          <a:ln w="9525">
            <a:noFill/>
            <a:miter lim="800000"/>
            <a:headEnd/>
            <a:tailEnd/>
          </a:ln>
        </p:spPr>
        <p:txBody>
          <a:bodyPr/>
          <a:lstStyle/>
          <a:p>
            <a:endParaRPr lang="en-US"/>
          </a:p>
        </p:txBody>
      </p:sp>
      <p:sp>
        <p:nvSpPr>
          <p:cNvPr id="11370" name="Rectangle 103"/>
          <p:cNvSpPr>
            <a:spLocks noChangeArrowheads="1"/>
          </p:cNvSpPr>
          <p:nvPr/>
        </p:nvSpPr>
        <p:spPr bwMode="auto">
          <a:xfrm>
            <a:off x="4400550" y="1233488"/>
            <a:ext cx="557213" cy="273050"/>
          </a:xfrm>
          <a:prstGeom prst="rect">
            <a:avLst/>
          </a:prstGeom>
          <a:noFill/>
          <a:ln w="9525">
            <a:noFill/>
            <a:miter lim="800000"/>
            <a:headEnd/>
            <a:tailEnd/>
          </a:ln>
        </p:spPr>
        <p:txBody>
          <a:bodyPr wrap="none" lIns="0" tIns="0" rIns="0" bIns="0">
            <a:spAutoFit/>
          </a:bodyPr>
          <a:lstStyle/>
          <a:p>
            <a:pPr eaLnBrk="0" hangingPunct="0">
              <a:spcBef>
                <a:spcPct val="0"/>
              </a:spcBef>
            </a:pPr>
            <a:r>
              <a:rPr lang="en-US" sz="900" b="1" dirty="0">
                <a:solidFill>
                  <a:srgbClr val="FFFFFF"/>
                </a:solidFill>
                <a:latin typeface="Arial" charset="0"/>
              </a:rPr>
              <a:t>REHAB</a:t>
            </a:r>
          </a:p>
          <a:p>
            <a:pPr eaLnBrk="0" hangingPunct="0">
              <a:spcBef>
                <a:spcPct val="0"/>
              </a:spcBef>
            </a:pPr>
            <a:r>
              <a:rPr lang="en-US" sz="900" b="1" dirty="0">
                <a:solidFill>
                  <a:srgbClr val="FFFFFF"/>
                </a:solidFill>
                <a:latin typeface="Arial" charset="0"/>
              </a:rPr>
              <a:t>MEDICINE</a:t>
            </a:r>
            <a:endParaRPr lang="en-US" dirty="0">
              <a:latin typeface="Arial" charset="0"/>
            </a:endParaRPr>
          </a:p>
        </p:txBody>
      </p:sp>
      <p:sp>
        <p:nvSpPr>
          <p:cNvPr id="11371" name="Rectangle 104"/>
          <p:cNvSpPr>
            <a:spLocks noChangeArrowheads="1"/>
          </p:cNvSpPr>
          <p:nvPr/>
        </p:nvSpPr>
        <p:spPr bwMode="auto">
          <a:xfrm>
            <a:off x="2352675" y="4375150"/>
            <a:ext cx="360363" cy="222250"/>
          </a:xfrm>
          <a:prstGeom prst="rect">
            <a:avLst/>
          </a:prstGeom>
          <a:noFill/>
          <a:ln w="9525">
            <a:noFill/>
            <a:miter lim="800000"/>
            <a:headEnd/>
            <a:tailEnd/>
          </a:ln>
        </p:spPr>
        <p:txBody>
          <a:bodyPr/>
          <a:lstStyle/>
          <a:p>
            <a:endParaRPr lang="en-US"/>
          </a:p>
        </p:txBody>
      </p:sp>
      <p:sp>
        <p:nvSpPr>
          <p:cNvPr id="11372" name="Rectangle 105"/>
          <p:cNvSpPr>
            <a:spLocks noChangeArrowheads="1"/>
          </p:cNvSpPr>
          <p:nvPr/>
        </p:nvSpPr>
        <p:spPr bwMode="auto">
          <a:xfrm>
            <a:off x="6629400" y="1981200"/>
            <a:ext cx="692150" cy="136525"/>
          </a:xfrm>
          <a:prstGeom prst="rect">
            <a:avLst/>
          </a:prstGeom>
          <a:noFill/>
          <a:ln w="9525">
            <a:noFill/>
            <a:miter lim="800000"/>
            <a:headEnd/>
            <a:tailEnd/>
          </a:ln>
        </p:spPr>
        <p:txBody>
          <a:bodyPr wrap="none" lIns="0" tIns="0" rIns="0" bIns="0">
            <a:spAutoFit/>
          </a:bodyPr>
          <a:lstStyle/>
          <a:p>
            <a:pPr eaLnBrk="0" hangingPunct="0">
              <a:spcBef>
                <a:spcPct val="0"/>
              </a:spcBef>
            </a:pPr>
            <a:r>
              <a:rPr lang="en-US" sz="900" b="1">
                <a:solidFill>
                  <a:srgbClr val="FFFFFF"/>
                </a:solidFill>
                <a:latin typeface="Arial" charset="0"/>
              </a:rPr>
              <a:t>RADIOLOGY</a:t>
            </a:r>
            <a:endParaRPr lang="en-US">
              <a:latin typeface="Arial" charset="0"/>
            </a:endParaRPr>
          </a:p>
        </p:txBody>
      </p:sp>
      <p:sp>
        <p:nvSpPr>
          <p:cNvPr id="11373" name="Rectangle 106"/>
          <p:cNvSpPr>
            <a:spLocks noChangeArrowheads="1"/>
          </p:cNvSpPr>
          <p:nvPr/>
        </p:nvSpPr>
        <p:spPr bwMode="auto">
          <a:xfrm>
            <a:off x="7010400" y="3948113"/>
            <a:ext cx="803275" cy="220662"/>
          </a:xfrm>
          <a:prstGeom prst="rect">
            <a:avLst/>
          </a:prstGeom>
          <a:noFill/>
          <a:ln w="9525">
            <a:noFill/>
            <a:miter lim="800000"/>
            <a:headEnd/>
            <a:tailEnd/>
          </a:ln>
        </p:spPr>
        <p:txBody>
          <a:bodyPr/>
          <a:lstStyle/>
          <a:p>
            <a:endParaRPr lang="en-US"/>
          </a:p>
        </p:txBody>
      </p:sp>
      <p:sp>
        <p:nvSpPr>
          <p:cNvPr id="11374" name="Rectangle 107"/>
          <p:cNvSpPr>
            <a:spLocks noChangeArrowheads="1"/>
          </p:cNvSpPr>
          <p:nvPr/>
        </p:nvSpPr>
        <p:spPr bwMode="auto">
          <a:xfrm>
            <a:off x="7150100" y="3783013"/>
            <a:ext cx="668338" cy="136525"/>
          </a:xfrm>
          <a:prstGeom prst="rect">
            <a:avLst/>
          </a:prstGeom>
          <a:noFill/>
          <a:ln w="9525">
            <a:noFill/>
            <a:miter lim="800000"/>
            <a:headEnd/>
            <a:tailEnd/>
          </a:ln>
        </p:spPr>
        <p:txBody>
          <a:bodyPr wrap="none" lIns="0" tIns="0" rIns="0" bIns="0">
            <a:spAutoFit/>
          </a:bodyPr>
          <a:lstStyle/>
          <a:p>
            <a:pPr eaLnBrk="0" hangingPunct="0">
              <a:spcBef>
                <a:spcPct val="0"/>
              </a:spcBef>
            </a:pPr>
            <a:r>
              <a:rPr lang="en-US" sz="900" b="1">
                <a:solidFill>
                  <a:srgbClr val="FFFFFF"/>
                </a:solidFill>
                <a:latin typeface="Arial" charset="0"/>
              </a:rPr>
              <a:t>ONCOLOGY</a:t>
            </a:r>
            <a:endParaRPr lang="en-US">
              <a:latin typeface="Arial" charset="0"/>
            </a:endParaRPr>
          </a:p>
        </p:txBody>
      </p:sp>
      <p:sp>
        <p:nvSpPr>
          <p:cNvPr id="11375" name="Rectangle 108"/>
          <p:cNvSpPr>
            <a:spLocks noChangeArrowheads="1"/>
          </p:cNvSpPr>
          <p:nvPr/>
        </p:nvSpPr>
        <p:spPr bwMode="auto">
          <a:xfrm>
            <a:off x="3146425" y="5013325"/>
            <a:ext cx="449263" cy="220663"/>
          </a:xfrm>
          <a:prstGeom prst="rect">
            <a:avLst/>
          </a:prstGeom>
          <a:noFill/>
          <a:ln w="9525">
            <a:noFill/>
            <a:miter lim="800000"/>
            <a:headEnd/>
            <a:tailEnd/>
          </a:ln>
        </p:spPr>
        <p:txBody>
          <a:bodyPr/>
          <a:lstStyle/>
          <a:p>
            <a:endParaRPr lang="en-US"/>
          </a:p>
        </p:txBody>
      </p:sp>
      <p:sp>
        <p:nvSpPr>
          <p:cNvPr id="11376" name="Rectangle 109"/>
          <p:cNvSpPr>
            <a:spLocks noChangeArrowheads="1"/>
          </p:cNvSpPr>
          <p:nvPr/>
        </p:nvSpPr>
        <p:spPr bwMode="auto">
          <a:xfrm>
            <a:off x="635000" y="2971800"/>
            <a:ext cx="1270000" cy="792163"/>
          </a:xfrm>
          <a:prstGeom prst="rect">
            <a:avLst/>
          </a:prstGeom>
          <a:noFill/>
          <a:ln w="9525">
            <a:noFill/>
            <a:miter lim="800000"/>
            <a:headEnd/>
            <a:tailEnd/>
          </a:ln>
        </p:spPr>
        <p:txBody>
          <a:bodyPr lIns="0" tIns="0" rIns="0" bIns="0">
            <a:spAutoFit/>
          </a:bodyPr>
          <a:lstStyle/>
          <a:p>
            <a:pPr eaLnBrk="0" hangingPunct="0">
              <a:spcBef>
                <a:spcPct val="0"/>
              </a:spcBef>
            </a:pPr>
            <a:r>
              <a:rPr lang="en-US" sz="1000" b="1">
                <a:solidFill>
                  <a:schemeClr val="bg1"/>
                </a:solidFill>
                <a:latin typeface="Arial" charset="0"/>
              </a:rPr>
              <a:t>COMPUTERIZED</a:t>
            </a:r>
          </a:p>
          <a:p>
            <a:pPr eaLnBrk="0" hangingPunct="0">
              <a:spcBef>
                <a:spcPct val="0"/>
              </a:spcBef>
            </a:pPr>
            <a:r>
              <a:rPr lang="en-US" sz="1000" b="1">
                <a:solidFill>
                  <a:schemeClr val="bg1"/>
                </a:solidFill>
                <a:latin typeface="Arial" charset="0"/>
              </a:rPr>
              <a:t>PATIENT </a:t>
            </a:r>
          </a:p>
          <a:p>
            <a:pPr eaLnBrk="0" hangingPunct="0">
              <a:spcBef>
                <a:spcPct val="0"/>
              </a:spcBef>
            </a:pPr>
            <a:r>
              <a:rPr lang="en-US" sz="1000" b="1">
                <a:solidFill>
                  <a:schemeClr val="bg1"/>
                </a:solidFill>
                <a:latin typeface="Arial" charset="0"/>
              </a:rPr>
              <a:t>RECORD</a:t>
            </a:r>
          </a:p>
          <a:p>
            <a:pPr eaLnBrk="0" hangingPunct="0">
              <a:spcBef>
                <a:spcPct val="0"/>
              </a:spcBef>
            </a:pPr>
            <a:r>
              <a:rPr lang="en-US" sz="1000" b="1">
                <a:solidFill>
                  <a:schemeClr val="bg1"/>
                </a:solidFill>
                <a:latin typeface="Arial" charset="0"/>
              </a:rPr>
              <a:t>SYSTEM</a:t>
            </a:r>
          </a:p>
          <a:p>
            <a:pPr eaLnBrk="0" hangingPunct="0">
              <a:spcBef>
                <a:spcPct val="0"/>
              </a:spcBef>
            </a:pPr>
            <a:r>
              <a:rPr lang="en-US" sz="1200" b="1">
                <a:solidFill>
                  <a:schemeClr val="bg1"/>
                </a:solidFill>
                <a:latin typeface="Arial" charset="0"/>
              </a:rPr>
              <a:t>(CPRS)</a:t>
            </a:r>
            <a:endParaRPr lang="en-US" sz="1200">
              <a:solidFill>
                <a:schemeClr val="bg1"/>
              </a:solidFill>
              <a:latin typeface="Arial" charset="0"/>
            </a:endParaRPr>
          </a:p>
        </p:txBody>
      </p:sp>
      <p:sp>
        <p:nvSpPr>
          <p:cNvPr id="11377" name="Line 110"/>
          <p:cNvSpPr>
            <a:spLocks noChangeShapeType="1"/>
          </p:cNvSpPr>
          <p:nvPr/>
        </p:nvSpPr>
        <p:spPr bwMode="auto">
          <a:xfrm flipH="1">
            <a:off x="2492375" y="4510088"/>
            <a:ext cx="636588" cy="438150"/>
          </a:xfrm>
          <a:prstGeom prst="line">
            <a:avLst/>
          </a:prstGeom>
          <a:noFill/>
          <a:ln w="12700">
            <a:solidFill>
              <a:srgbClr val="FFFFFF"/>
            </a:solidFill>
            <a:round/>
            <a:headEnd/>
            <a:tailEnd/>
          </a:ln>
        </p:spPr>
        <p:txBody>
          <a:bodyPr/>
          <a:lstStyle/>
          <a:p>
            <a:endParaRPr lang="en-US"/>
          </a:p>
        </p:txBody>
      </p:sp>
      <p:sp>
        <p:nvSpPr>
          <p:cNvPr id="11378" name="Line 111"/>
          <p:cNvSpPr>
            <a:spLocks noChangeShapeType="1"/>
          </p:cNvSpPr>
          <p:nvPr/>
        </p:nvSpPr>
        <p:spPr bwMode="auto">
          <a:xfrm flipH="1">
            <a:off x="2133600" y="4343400"/>
            <a:ext cx="762000" cy="228600"/>
          </a:xfrm>
          <a:prstGeom prst="line">
            <a:avLst/>
          </a:prstGeom>
          <a:noFill/>
          <a:ln w="12700">
            <a:solidFill>
              <a:srgbClr val="FFFFFF"/>
            </a:solidFill>
            <a:round/>
            <a:headEnd/>
            <a:tailEnd/>
          </a:ln>
        </p:spPr>
        <p:txBody>
          <a:bodyPr/>
          <a:lstStyle/>
          <a:p>
            <a:endParaRPr lang="en-US"/>
          </a:p>
        </p:txBody>
      </p:sp>
      <p:sp>
        <p:nvSpPr>
          <p:cNvPr id="11379" name="Line 112"/>
          <p:cNvSpPr>
            <a:spLocks noChangeShapeType="1"/>
          </p:cNvSpPr>
          <p:nvPr/>
        </p:nvSpPr>
        <p:spPr bwMode="auto">
          <a:xfrm>
            <a:off x="3763963" y="4721225"/>
            <a:ext cx="1587" cy="1588"/>
          </a:xfrm>
          <a:prstGeom prst="line">
            <a:avLst/>
          </a:prstGeom>
          <a:noFill/>
          <a:ln w="12700">
            <a:solidFill>
              <a:srgbClr val="FFFFFF"/>
            </a:solidFill>
            <a:round/>
            <a:headEnd/>
            <a:tailEnd/>
          </a:ln>
        </p:spPr>
        <p:txBody>
          <a:bodyPr/>
          <a:lstStyle/>
          <a:p>
            <a:endParaRPr lang="en-US"/>
          </a:p>
        </p:txBody>
      </p:sp>
      <p:sp>
        <p:nvSpPr>
          <p:cNvPr id="11380" name="Line 113"/>
          <p:cNvSpPr>
            <a:spLocks noChangeShapeType="1"/>
          </p:cNvSpPr>
          <p:nvPr/>
        </p:nvSpPr>
        <p:spPr bwMode="auto">
          <a:xfrm flipH="1">
            <a:off x="3124200" y="4800600"/>
            <a:ext cx="361950" cy="457200"/>
          </a:xfrm>
          <a:prstGeom prst="line">
            <a:avLst/>
          </a:prstGeom>
          <a:noFill/>
          <a:ln w="12700">
            <a:solidFill>
              <a:srgbClr val="FFFFFF"/>
            </a:solidFill>
            <a:round/>
            <a:headEnd/>
            <a:tailEnd/>
          </a:ln>
        </p:spPr>
        <p:txBody>
          <a:bodyPr/>
          <a:lstStyle/>
          <a:p>
            <a:endParaRPr lang="en-US"/>
          </a:p>
        </p:txBody>
      </p:sp>
      <p:sp>
        <p:nvSpPr>
          <p:cNvPr id="11381" name="Line 114"/>
          <p:cNvSpPr>
            <a:spLocks noChangeShapeType="1"/>
          </p:cNvSpPr>
          <p:nvPr/>
        </p:nvSpPr>
        <p:spPr bwMode="auto">
          <a:xfrm flipH="1">
            <a:off x="3733800" y="4953000"/>
            <a:ext cx="282575" cy="533400"/>
          </a:xfrm>
          <a:prstGeom prst="line">
            <a:avLst/>
          </a:prstGeom>
          <a:noFill/>
          <a:ln w="12700">
            <a:solidFill>
              <a:srgbClr val="FFFFFF"/>
            </a:solidFill>
            <a:round/>
            <a:headEnd/>
            <a:tailEnd/>
          </a:ln>
        </p:spPr>
        <p:txBody>
          <a:bodyPr/>
          <a:lstStyle/>
          <a:p>
            <a:endParaRPr lang="en-US"/>
          </a:p>
        </p:txBody>
      </p:sp>
      <p:sp>
        <p:nvSpPr>
          <p:cNvPr id="11382" name="Line 115"/>
          <p:cNvSpPr>
            <a:spLocks noChangeShapeType="1"/>
          </p:cNvSpPr>
          <p:nvPr/>
        </p:nvSpPr>
        <p:spPr bwMode="auto">
          <a:xfrm>
            <a:off x="4800600" y="4953000"/>
            <a:ext cx="0" cy="609600"/>
          </a:xfrm>
          <a:prstGeom prst="line">
            <a:avLst/>
          </a:prstGeom>
          <a:noFill/>
          <a:ln w="12700">
            <a:solidFill>
              <a:srgbClr val="FFFFFF"/>
            </a:solidFill>
            <a:round/>
            <a:headEnd/>
            <a:tailEnd/>
          </a:ln>
        </p:spPr>
        <p:txBody>
          <a:bodyPr/>
          <a:lstStyle/>
          <a:p>
            <a:endParaRPr lang="en-US"/>
          </a:p>
        </p:txBody>
      </p:sp>
      <p:sp>
        <p:nvSpPr>
          <p:cNvPr id="11383" name="Line 116"/>
          <p:cNvSpPr>
            <a:spLocks noChangeShapeType="1"/>
          </p:cNvSpPr>
          <p:nvPr/>
        </p:nvSpPr>
        <p:spPr bwMode="auto">
          <a:xfrm>
            <a:off x="6375400" y="4583113"/>
            <a:ext cx="482600" cy="369887"/>
          </a:xfrm>
          <a:prstGeom prst="line">
            <a:avLst/>
          </a:prstGeom>
          <a:noFill/>
          <a:ln w="12700">
            <a:solidFill>
              <a:srgbClr val="FFFFFF"/>
            </a:solidFill>
            <a:round/>
            <a:headEnd/>
            <a:tailEnd/>
          </a:ln>
        </p:spPr>
        <p:txBody>
          <a:bodyPr/>
          <a:lstStyle/>
          <a:p>
            <a:endParaRPr lang="en-US"/>
          </a:p>
        </p:txBody>
      </p:sp>
      <p:sp>
        <p:nvSpPr>
          <p:cNvPr id="11384" name="Line 117"/>
          <p:cNvSpPr>
            <a:spLocks noChangeShapeType="1"/>
          </p:cNvSpPr>
          <p:nvPr/>
        </p:nvSpPr>
        <p:spPr bwMode="auto">
          <a:xfrm>
            <a:off x="6727825" y="4219575"/>
            <a:ext cx="663575" cy="276225"/>
          </a:xfrm>
          <a:prstGeom prst="line">
            <a:avLst/>
          </a:prstGeom>
          <a:noFill/>
          <a:ln w="12700">
            <a:solidFill>
              <a:srgbClr val="FFFFFF"/>
            </a:solidFill>
            <a:round/>
            <a:headEnd/>
            <a:tailEnd/>
          </a:ln>
        </p:spPr>
        <p:txBody>
          <a:bodyPr/>
          <a:lstStyle/>
          <a:p>
            <a:endParaRPr lang="en-US"/>
          </a:p>
        </p:txBody>
      </p:sp>
      <p:sp>
        <p:nvSpPr>
          <p:cNvPr id="11385" name="Line 118"/>
          <p:cNvSpPr>
            <a:spLocks noChangeShapeType="1"/>
          </p:cNvSpPr>
          <p:nvPr/>
        </p:nvSpPr>
        <p:spPr bwMode="auto">
          <a:xfrm>
            <a:off x="6869113" y="3927475"/>
            <a:ext cx="750887" cy="187325"/>
          </a:xfrm>
          <a:prstGeom prst="line">
            <a:avLst/>
          </a:prstGeom>
          <a:noFill/>
          <a:ln w="12700">
            <a:solidFill>
              <a:srgbClr val="FFFFFF"/>
            </a:solidFill>
            <a:round/>
            <a:headEnd/>
            <a:tailEnd/>
          </a:ln>
        </p:spPr>
        <p:txBody>
          <a:bodyPr/>
          <a:lstStyle/>
          <a:p>
            <a:endParaRPr lang="en-US"/>
          </a:p>
        </p:txBody>
      </p:sp>
      <p:sp>
        <p:nvSpPr>
          <p:cNvPr id="11386" name="Line 119"/>
          <p:cNvSpPr>
            <a:spLocks noChangeShapeType="1"/>
          </p:cNvSpPr>
          <p:nvPr/>
        </p:nvSpPr>
        <p:spPr bwMode="auto">
          <a:xfrm>
            <a:off x="7086600" y="3657600"/>
            <a:ext cx="685800" cy="0"/>
          </a:xfrm>
          <a:prstGeom prst="line">
            <a:avLst/>
          </a:prstGeom>
          <a:noFill/>
          <a:ln w="12700">
            <a:solidFill>
              <a:srgbClr val="FFFFFF"/>
            </a:solidFill>
            <a:round/>
            <a:headEnd/>
            <a:tailEnd/>
          </a:ln>
        </p:spPr>
        <p:txBody>
          <a:bodyPr/>
          <a:lstStyle/>
          <a:p>
            <a:endParaRPr lang="en-US"/>
          </a:p>
        </p:txBody>
      </p:sp>
      <p:sp>
        <p:nvSpPr>
          <p:cNvPr id="11387" name="Line 120"/>
          <p:cNvSpPr>
            <a:spLocks noChangeShapeType="1"/>
          </p:cNvSpPr>
          <p:nvPr/>
        </p:nvSpPr>
        <p:spPr bwMode="auto">
          <a:xfrm flipV="1">
            <a:off x="7086600" y="3287713"/>
            <a:ext cx="796925" cy="65087"/>
          </a:xfrm>
          <a:prstGeom prst="line">
            <a:avLst/>
          </a:prstGeom>
          <a:noFill/>
          <a:ln w="12700">
            <a:solidFill>
              <a:srgbClr val="FFFFFF"/>
            </a:solidFill>
            <a:round/>
            <a:headEnd/>
            <a:tailEnd/>
          </a:ln>
        </p:spPr>
        <p:txBody>
          <a:bodyPr/>
          <a:lstStyle/>
          <a:p>
            <a:endParaRPr lang="en-US"/>
          </a:p>
        </p:txBody>
      </p:sp>
      <p:sp>
        <p:nvSpPr>
          <p:cNvPr id="11388" name="Line 121"/>
          <p:cNvSpPr>
            <a:spLocks noChangeShapeType="1"/>
          </p:cNvSpPr>
          <p:nvPr/>
        </p:nvSpPr>
        <p:spPr bwMode="auto">
          <a:xfrm flipV="1">
            <a:off x="6705600" y="2133600"/>
            <a:ext cx="762000" cy="152400"/>
          </a:xfrm>
          <a:prstGeom prst="line">
            <a:avLst/>
          </a:prstGeom>
          <a:noFill/>
          <a:ln w="12700">
            <a:solidFill>
              <a:srgbClr val="FFFFFF"/>
            </a:solidFill>
            <a:round/>
            <a:headEnd/>
            <a:tailEnd/>
          </a:ln>
        </p:spPr>
        <p:txBody>
          <a:bodyPr/>
          <a:lstStyle/>
          <a:p>
            <a:endParaRPr lang="en-US"/>
          </a:p>
        </p:txBody>
      </p:sp>
      <p:sp>
        <p:nvSpPr>
          <p:cNvPr id="11389" name="Line 122"/>
          <p:cNvSpPr>
            <a:spLocks noChangeShapeType="1"/>
          </p:cNvSpPr>
          <p:nvPr/>
        </p:nvSpPr>
        <p:spPr bwMode="auto">
          <a:xfrm flipH="1">
            <a:off x="1676400" y="3733800"/>
            <a:ext cx="792163" cy="152400"/>
          </a:xfrm>
          <a:prstGeom prst="line">
            <a:avLst/>
          </a:prstGeom>
          <a:noFill/>
          <a:ln w="12700">
            <a:solidFill>
              <a:srgbClr val="FFFFFF"/>
            </a:solidFill>
            <a:round/>
            <a:headEnd/>
            <a:tailEnd/>
          </a:ln>
        </p:spPr>
        <p:txBody>
          <a:bodyPr/>
          <a:lstStyle/>
          <a:p>
            <a:endParaRPr lang="en-US"/>
          </a:p>
        </p:txBody>
      </p:sp>
      <p:sp>
        <p:nvSpPr>
          <p:cNvPr id="11390" name="Line 123"/>
          <p:cNvSpPr>
            <a:spLocks noChangeShapeType="1"/>
          </p:cNvSpPr>
          <p:nvPr/>
        </p:nvSpPr>
        <p:spPr bwMode="auto">
          <a:xfrm flipH="1">
            <a:off x="1524000" y="3429000"/>
            <a:ext cx="838200" cy="76200"/>
          </a:xfrm>
          <a:prstGeom prst="line">
            <a:avLst/>
          </a:prstGeom>
          <a:noFill/>
          <a:ln w="12700">
            <a:solidFill>
              <a:srgbClr val="FFFFFF"/>
            </a:solidFill>
            <a:round/>
            <a:headEnd/>
            <a:tailEnd/>
          </a:ln>
        </p:spPr>
        <p:txBody>
          <a:bodyPr/>
          <a:lstStyle/>
          <a:p>
            <a:endParaRPr lang="en-US"/>
          </a:p>
        </p:txBody>
      </p:sp>
      <p:sp>
        <p:nvSpPr>
          <p:cNvPr id="11391" name="Line 124"/>
          <p:cNvSpPr>
            <a:spLocks noChangeShapeType="1"/>
          </p:cNvSpPr>
          <p:nvPr/>
        </p:nvSpPr>
        <p:spPr bwMode="auto">
          <a:xfrm flipH="1">
            <a:off x="1524000" y="3048000"/>
            <a:ext cx="838200" cy="0"/>
          </a:xfrm>
          <a:prstGeom prst="line">
            <a:avLst/>
          </a:prstGeom>
          <a:noFill/>
          <a:ln w="12700">
            <a:solidFill>
              <a:srgbClr val="FFFFFF"/>
            </a:solidFill>
            <a:round/>
            <a:headEnd/>
            <a:tailEnd/>
          </a:ln>
        </p:spPr>
        <p:txBody>
          <a:bodyPr/>
          <a:lstStyle/>
          <a:p>
            <a:endParaRPr lang="en-US"/>
          </a:p>
        </p:txBody>
      </p:sp>
      <p:sp>
        <p:nvSpPr>
          <p:cNvPr id="11392" name="Line 125"/>
          <p:cNvSpPr>
            <a:spLocks noChangeShapeType="1"/>
          </p:cNvSpPr>
          <p:nvPr/>
        </p:nvSpPr>
        <p:spPr bwMode="auto">
          <a:xfrm flipH="1" flipV="1">
            <a:off x="1600200" y="2667000"/>
            <a:ext cx="838200" cy="76200"/>
          </a:xfrm>
          <a:prstGeom prst="line">
            <a:avLst/>
          </a:prstGeom>
          <a:noFill/>
          <a:ln w="12700">
            <a:solidFill>
              <a:srgbClr val="FFFFFF"/>
            </a:solidFill>
            <a:round/>
            <a:headEnd/>
            <a:tailEnd/>
          </a:ln>
        </p:spPr>
        <p:txBody>
          <a:bodyPr/>
          <a:lstStyle/>
          <a:p>
            <a:endParaRPr lang="en-US"/>
          </a:p>
        </p:txBody>
      </p:sp>
      <p:sp>
        <p:nvSpPr>
          <p:cNvPr id="11393" name="Line 126"/>
          <p:cNvSpPr>
            <a:spLocks noChangeShapeType="1"/>
          </p:cNvSpPr>
          <p:nvPr/>
        </p:nvSpPr>
        <p:spPr bwMode="auto">
          <a:xfrm>
            <a:off x="1905000" y="2057400"/>
            <a:ext cx="800100" cy="341313"/>
          </a:xfrm>
          <a:prstGeom prst="line">
            <a:avLst/>
          </a:prstGeom>
          <a:noFill/>
          <a:ln w="12700">
            <a:solidFill>
              <a:srgbClr val="FFFFFF"/>
            </a:solidFill>
            <a:round/>
            <a:headEnd/>
            <a:tailEnd/>
          </a:ln>
        </p:spPr>
        <p:txBody>
          <a:bodyPr/>
          <a:lstStyle/>
          <a:p>
            <a:endParaRPr lang="en-US"/>
          </a:p>
        </p:txBody>
      </p:sp>
      <p:sp>
        <p:nvSpPr>
          <p:cNvPr id="11394" name="Line 127"/>
          <p:cNvSpPr>
            <a:spLocks noChangeShapeType="1"/>
          </p:cNvSpPr>
          <p:nvPr/>
        </p:nvSpPr>
        <p:spPr bwMode="auto">
          <a:xfrm>
            <a:off x="2492375" y="1525588"/>
            <a:ext cx="631825" cy="455612"/>
          </a:xfrm>
          <a:prstGeom prst="line">
            <a:avLst/>
          </a:prstGeom>
          <a:noFill/>
          <a:ln w="12700">
            <a:solidFill>
              <a:srgbClr val="FFFFFF"/>
            </a:solidFill>
            <a:round/>
            <a:headEnd/>
            <a:tailEnd/>
          </a:ln>
        </p:spPr>
        <p:txBody>
          <a:bodyPr/>
          <a:lstStyle/>
          <a:p>
            <a:endParaRPr lang="en-US"/>
          </a:p>
        </p:txBody>
      </p:sp>
      <p:sp>
        <p:nvSpPr>
          <p:cNvPr id="11395" name="Line 128"/>
          <p:cNvSpPr>
            <a:spLocks noChangeShapeType="1"/>
          </p:cNvSpPr>
          <p:nvPr/>
        </p:nvSpPr>
        <p:spPr bwMode="auto">
          <a:xfrm>
            <a:off x="3276600" y="1143000"/>
            <a:ext cx="381000" cy="609600"/>
          </a:xfrm>
          <a:prstGeom prst="line">
            <a:avLst/>
          </a:prstGeom>
          <a:noFill/>
          <a:ln w="12700">
            <a:solidFill>
              <a:srgbClr val="FFFFFF"/>
            </a:solidFill>
            <a:round/>
            <a:headEnd/>
            <a:tailEnd/>
          </a:ln>
        </p:spPr>
        <p:txBody>
          <a:bodyPr/>
          <a:lstStyle/>
          <a:p>
            <a:endParaRPr lang="en-US"/>
          </a:p>
        </p:txBody>
      </p:sp>
      <p:sp>
        <p:nvSpPr>
          <p:cNvPr id="11396" name="Line 129"/>
          <p:cNvSpPr>
            <a:spLocks noChangeShapeType="1"/>
          </p:cNvSpPr>
          <p:nvPr/>
        </p:nvSpPr>
        <p:spPr bwMode="auto">
          <a:xfrm>
            <a:off x="4267200" y="1219200"/>
            <a:ext cx="76200" cy="381000"/>
          </a:xfrm>
          <a:prstGeom prst="line">
            <a:avLst/>
          </a:prstGeom>
          <a:noFill/>
          <a:ln w="12700">
            <a:solidFill>
              <a:srgbClr val="FFFFFF"/>
            </a:solidFill>
            <a:round/>
            <a:headEnd/>
            <a:tailEnd/>
          </a:ln>
        </p:spPr>
        <p:txBody>
          <a:bodyPr/>
          <a:lstStyle/>
          <a:p>
            <a:endParaRPr lang="en-US"/>
          </a:p>
        </p:txBody>
      </p:sp>
      <p:sp>
        <p:nvSpPr>
          <p:cNvPr id="11397" name="Line 130"/>
          <p:cNvSpPr>
            <a:spLocks noChangeShapeType="1"/>
          </p:cNvSpPr>
          <p:nvPr/>
        </p:nvSpPr>
        <p:spPr bwMode="auto">
          <a:xfrm flipH="1">
            <a:off x="5029200" y="1219200"/>
            <a:ext cx="0" cy="304800"/>
          </a:xfrm>
          <a:prstGeom prst="line">
            <a:avLst/>
          </a:prstGeom>
          <a:noFill/>
          <a:ln w="12700">
            <a:solidFill>
              <a:srgbClr val="FFFFFF"/>
            </a:solidFill>
            <a:round/>
            <a:headEnd/>
            <a:tailEnd/>
          </a:ln>
        </p:spPr>
        <p:txBody>
          <a:bodyPr/>
          <a:lstStyle/>
          <a:p>
            <a:endParaRPr lang="en-US"/>
          </a:p>
        </p:txBody>
      </p:sp>
      <p:sp>
        <p:nvSpPr>
          <p:cNvPr id="11398" name="Line 131"/>
          <p:cNvSpPr>
            <a:spLocks noChangeShapeType="1"/>
          </p:cNvSpPr>
          <p:nvPr/>
        </p:nvSpPr>
        <p:spPr bwMode="auto">
          <a:xfrm flipH="1">
            <a:off x="5715000" y="1143000"/>
            <a:ext cx="381000" cy="592138"/>
          </a:xfrm>
          <a:prstGeom prst="line">
            <a:avLst/>
          </a:prstGeom>
          <a:noFill/>
          <a:ln w="12700">
            <a:solidFill>
              <a:srgbClr val="FFFFFF"/>
            </a:solidFill>
            <a:round/>
            <a:headEnd/>
            <a:tailEnd/>
          </a:ln>
        </p:spPr>
        <p:txBody>
          <a:bodyPr/>
          <a:lstStyle/>
          <a:p>
            <a:endParaRPr lang="en-US"/>
          </a:p>
        </p:txBody>
      </p:sp>
      <p:sp>
        <p:nvSpPr>
          <p:cNvPr id="11399" name="Line 132"/>
          <p:cNvSpPr>
            <a:spLocks noChangeShapeType="1"/>
          </p:cNvSpPr>
          <p:nvPr/>
        </p:nvSpPr>
        <p:spPr bwMode="auto">
          <a:xfrm flipV="1">
            <a:off x="6092825" y="1379538"/>
            <a:ext cx="533400" cy="509587"/>
          </a:xfrm>
          <a:prstGeom prst="line">
            <a:avLst/>
          </a:prstGeom>
          <a:noFill/>
          <a:ln w="12700">
            <a:solidFill>
              <a:srgbClr val="FFFFFF"/>
            </a:solidFill>
            <a:round/>
            <a:headEnd/>
            <a:tailEnd/>
          </a:ln>
        </p:spPr>
        <p:txBody>
          <a:bodyPr/>
          <a:lstStyle/>
          <a:p>
            <a:endParaRPr lang="en-US"/>
          </a:p>
        </p:txBody>
      </p:sp>
      <p:sp>
        <p:nvSpPr>
          <p:cNvPr id="11400" name="Line 133"/>
          <p:cNvSpPr>
            <a:spLocks noChangeShapeType="1"/>
          </p:cNvSpPr>
          <p:nvPr/>
        </p:nvSpPr>
        <p:spPr bwMode="auto">
          <a:xfrm flipV="1">
            <a:off x="6400800" y="1670050"/>
            <a:ext cx="704850" cy="387350"/>
          </a:xfrm>
          <a:prstGeom prst="line">
            <a:avLst/>
          </a:prstGeom>
          <a:noFill/>
          <a:ln w="12700">
            <a:solidFill>
              <a:srgbClr val="FFFFFF"/>
            </a:solidFill>
            <a:round/>
            <a:headEnd/>
            <a:tailEnd/>
          </a:ln>
        </p:spPr>
        <p:txBody>
          <a:bodyPr/>
          <a:lstStyle/>
          <a:p>
            <a:endParaRPr lang="en-US"/>
          </a:p>
        </p:txBody>
      </p:sp>
      <p:sp>
        <p:nvSpPr>
          <p:cNvPr id="11401" name="Rectangle 134"/>
          <p:cNvSpPr>
            <a:spLocks noChangeArrowheads="1"/>
          </p:cNvSpPr>
          <p:nvPr/>
        </p:nvSpPr>
        <p:spPr bwMode="auto">
          <a:xfrm>
            <a:off x="425450" y="4906963"/>
            <a:ext cx="1979613" cy="366712"/>
          </a:xfrm>
          <a:prstGeom prst="rect">
            <a:avLst/>
          </a:prstGeom>
          <a:noFill/>
          <a:ln w="9525">
            <a:noFill/>
            <a:miter lim="800000"/>
            <a:headEnd/>
            <a:tailEnd/>
          </a:ln>
        </p:spPr>
        <p:txBody>
          <a:bodyPr/>
          <a:lstStyle/>
          <a:p>
            <a:endParaRPr lang="en-US"/>
          </a:p>
        </p:txBody>
      </p:sp>
      <p:sp>
        <p:nvSpPr>
          <p:cNvPr id="11402" name="Rectangle 135"/>
          <p:cNvSpPr>
            <a:spLocks noChangeArrowheads="1"/>
          </p:cNvSpPr>
          <p:nvPr/>
        </p:nvSpPr>
        <p:spPr bwMode="auto">
          <a:xfrm>
            <a:off x="3622675" y="6122988"/>
            <a:ext cx="3059113" cy="295275"/>
          </a:xfrm>
          <a:prstGeom prst="rect">
            <a:avLst/>
          </a:prstGeom>
          <a:noFill/>
          <a:ln w="9525">
            <a:noFill/>
            <a:miter lim="800000"/>
            <a:headEnd/>
            <a:tailEnd/>
          </a:ln>
        </p:spPr>
        <p:txBody>
          <a:bodyPr/>
          <a:lstStyle/>
          <a:p>
            <a:endParaRPr lang="en-US"/>
          </a:p>
        </p:txBody>
      </p:sp>
      <p:sp>
        <p:nvSpPr>
          <p:cNvPr id="11403" name="Rectangle 136"/>
          <p:cNvSpPr>
            <a:spLocks noChangeArrowheads="1"/>
          </p:cNvSpPr>
          <p:nvPr/>
        </p:nvSpPr>
        <p:spPr bwMode="auto">
          <a:xfrm>
            <a:off x="373063" y="5381625"/>
            <a:ext cx="173037" cy="439738"/>
          </a:xfrm>
          <a:prstGeom prst="rect">
            <a:avLst/>
          </a:prstGeom>
          <a:noFill/>
          <a:ln w="9525">
            <a:noFill/>
            <a:miter lim="800000"/>
            <a:headEnd/>
            <a:tailEnd/>
          </a:ln>
        </p:spPr>
        <p:txBody>
          <a:bodyPr/>
          <a:lstStyle/>
          <a:p>
            <a:endParaRPr lang="en-US"/>
          </a:p>
        </p:txBody>
      </p:sp>
      <p:sp>
        <p:nvSpPr>
          <p:cNvPr id="11404" name="Rectangle 137"/>
          <p:cNvSpPr>
            <a:spLocks noChangeArrowheads="1"/>
          </p:cNvSpPr>
          <p:nvPr/>
        </p:nvSpPr>
        <p:spPr bwMode="auto">
          <a:xfrm>
            <a:off x="1431925" y="5599113"/>
            <a:ext cx="173038" cy="441325"/>
          </a:xfrm>
          <a:prstGeom prst="rect">
            <a:avLst/>
          </a:prstGeom>
          <a:noFill/>
          <a:ln w="9525">
            <a:noFill/>
            <a:miter lim="800000"/>
            <a:headEnd/>
            <a:tailEnd/>
          </a:ln>
        </p:spPr>
        <p:txBody>
          <a:bodyPr/>
          <a:lstStyle/>
          <a:p>
            <a:endParaRPr lang="en-US"/>
          </a:p>
        </p:txBody>
      </p:sp>
      <p:sp>
        <p:nvSpPr>
          <p:cNvPr id="11405" name="Rectangle 138"/>
          <p:cNvSpPr>
            <a:spLocks noChangeArrowheads="1"/>
          </p:cNvSpPr>
          <p:nvPr/>
        </p:nvSpPr>
        <p:spPr bwMode="auto">
          <a:xfrm>
            <a:off x="1363663" y="5603875"/>
            <a:ext cx="1962150" cy="733425"/>
          </a:xfrm>
          <a:prstGeom prst="rect">
            <a:avLst/>
          </a:prstGeom>
          <a:noFill/>
          <a:ln w="9525">
            <a:noFill/>
            <a:miter lim="800000"/>
            <a:headEnd/>
            <a:tailEnd/>
          </a:ln>
        </p:spPr>
        <p:txBody>
          <a:bodyPr/>
          <a:lstStyle/>
          <a:p>
            <a:endParaRPr lang="en-US"/>
          </a:p>
        </p:txBody>
      </p:sp>
      <p:sp>
        <p:nvSpPr>
          <p:cNvPr id="11406" name="Line 139"/>
          <p:cNvSpPr>
            <a:spLocks noChangeShapeType="1"/>
          </p:cNvSpPr>
          <p:nvPr/>
        </p:nvSpPr>
        <p:spPr bwMode="auto">
          <a:xfrm flipV="1">
            <a:off x="7086600" y="2895600"/>
            <a:ext cx="762000" cy="76200"/>
          </a:xfrm>
          <a:prstGeom prst="line">
            <a:avLst/>
          </a:prstGeom>
          <a:noFill/>
          <a:ln w="12700">
            <a:solidFill>
              <a:srgbClr val="FFFFFF"/>
            </a:solidFill>
            <a:round/>
            <a:headEnd/>
            <a:tailEnd/>
          </a:ln>
        </p:spPr>
        <p:txBody>
          <a:bodyPr/>
          <a:lstStyle/>
          <a:p>
            <a:endParaRPr lang="en-US"/>
          </a:p>
        </p:txBody>
      </p:sp>
      <p:sp>
        <p:nvSpPr>
          <p:cNvPr id="11407" name="Rectangle 140"/>
          <p:cNvSpPr>
            <a:spLocks noChangeArrowheads="1"/>
          </p:cNvSpPr>
          <p:nvPr/>
        </p:nvSpPr>
        <p:spPr bwMode="auto">
          <a:xfrm>
            <a:off x="4419600" y="3124200"/>
            <a:ext cx="819150" cy="284163"/>
          </a:xfrm>
          <a:prstGeom prst="rect">
            <a:avLst/>
          </a:prstGeom>
          <a:noFill/>
          <a:ln w="9525">
            <a:solidFill>
              <a:schemeClr val="bg1"/>
            </a:solidFill>
            <a:miter lim="800000"/>
            <a:headEnd/>
            <a:tailEnd/>
          </a:ln>
        </p:spPr>
        <p:txBody>
          <a:bodyPr wrap="none">
            <a:spAutoFit/>
          </a:bodyPr>
          <a:lstStyle/>
          <a:p>
            <a:pPr eaLnBrk="0" hangingPunct="0">
              <a:spcBef>
                <a:spcPct val="0"/>
              </a:spcBef>
            </a:pPr>
            <a:r>
              <a:rPr lang="en-US" sz="1200" b="1" dirty="0">
                <a:solidFill>
                  <a:srgbClr val="FFFFFF"/>
                </a:solidFill>
                <a:latin typeface="Arial" charset="0"/>
              </a:rPr>
              <a:t>KERNEL</a:t>
            </a:r>
          </a:p>
        </p:txBody>
      </p:sp>
      <p:sp>
        <p:nvSpPr>
          <p:cNvPr id="11408" name="Text Box 141"/>
          <p:cNvSpPr txBox="1">
            <a:spLocks noChangeArrowheads="1"/>
          </p:cNvSpPr>
          <p:nvPr/>
        </p:nvSpPr>
        <p:spPr bwMode="auto">
          <a:xfrm>
            <a:off x="3552825" y="3054350"/>
            <a:ext cx="774700" cy="365125"/>
          </a:xfrm>
          <a:prstGeom prst="rect">
            <a:avLst/>
          </a:prstGeom>
          <a:noFill/>
          <a:ln w="9525">
            <a:noFill/>
            <a:miter lim="800000"/>
            <a:headEnd/>
            <a:tailEnd/>
          </a:ln>
        </p:spPr>
        <p:txBody>
          <a:bodyPr wrap="none">
            <a:spAutoFit/>
          </a:bodyPr>
          <a:lstStyle/>
          <a:p>
            <a:pPr eaLnBrk="0" hangingPunct="0">
              <a:spcBef>
                <a:spcPct val="0"/>
              </a:spcBef>
            </a:pPr>
            <a:r>
              <a:rPr lang="en-US" sz="900" b="1">
                <a:latin typeface="Arial" charset="0"/>
              </a:rPr>
              <a:t>TASK</a:t>
            </a:r>
          </a:p>
          <a:p>
            <a:pPr eaLnBrk="0" hangingPunct="0">
              <a:spcBef>
                <a:spcPct val="0"/>
              </a:spcBef>
            </a:pPr>
            <a:r>
              <a:rPr lang="en-US" sz="900" b="1">
                <a:latin typeface="Arial" charset="0"/>
              </a:rPr>
              <a:t>MANAGER</a:t>
            </a:r>
          </a:p>
        </p:txBody>
      </p:sp>
      <p:sp>
        <p:nvSpPr>
          <p:cNvPr id="11409" name="Text Box 142"/>
          <p:cNvSpPr txBox="1">
            <a:spLocks noChangeArrowheads="1"/>
          </p:cNvSpPr>
          <p:nvPr/>
        </p:nvSpPr>
        <p:spPr bwMode="auto">
          <a:xfrm>
            <a:off x="4540250" y="3709988"/>
            <a:ext cx="692150" cy="365125"/>
          </a:xfrm>
          <a:prstGeom prst="rect">
            <a:avLst/>
          </a:prstGeom>
          <a:noFill/>
          <a:ln w="9525">
            <a:noFill/>
            <a:miter lim="800000"/>
            <a:headEnd/>
            <a:tailEnd/>
          </a:ln>
        </p:spPr>
        <p:txBody>
          <a:bodyPr wrap="none">
            <a:spAutoFit/>
          </a:bodyPr>
          <a:lstStyle/>
          <a:p>
            <a:pPr eaLnBrk="0" hangingPunct="0">
              <a:spcBef>
                <a:spcPct val="0"/>
              </a:spcBef>
            </a:pPr>
            <a:r>
              <a:rPr lang="en-US" sz="900">
                <a:solidFill>
                  <a:schemeClr val="bg1"/>
                </a:solidFill>
                <a:latin typeface="Arial" charset="0"/>
              </a:rPr>
              <a:t>     </a:t>
            </a:r>
            <a:r>
              <a:rPr lang="en-US" sz="900" b="1">
                <a:latin typeface="Arial" charset="0"/>
              </a:rPr>
              <a:t>VA </a:t>
            </a:r>
          </a:p>
          <a:p>
            <a:pPr eaLnBrk="0" hangingPunct="0">
              <a:spcBef>
                <a:spcPct val="0"/>
              </a:spcBef>
            </a:pPr>
            <a:r>
              <a:rPr lang="en-US" sz="900" b="1">
                <a:latin typeface="Arial" charset="0"/>
              </a:rPr>
              <a:t>FILEMAN</a:t>
            </a:r>
          </a:p>
        </p:txBody>
      </p:sp>
      <p:sp>
        <p:nvSpPr>
          <p:cNvPr id="11410" name="Rectangle 143"/>
          <p:cNvSpPr>
            <a:spLocks noChangeArrowheads="1"/>
          </p:cNvSpPr>
          <p:nvPr/>
        </p:nvSpPr>
        <p:spPr bwMode="auto">
          <a:xfrm>
            <a:off x="1066800" y="4495800"/>
            <a:ext cx="987450" cy="492443"/>
          </a:xfrm>
          <a:prstGeom prst="rect">
            <a:avLst/>
          </a:prstGeom>
          <a:noFill/>
          <a:ln w="9525">
            <a:noFill/>
            <a:miter lim="800000"/>
            <a:headEnd/>
            <a:tailEnd/>
          </a:ln>
        </p:spPr>
        <p:txBody>
          <a:bodyPr wrap="none" lIns="0" tIns="0" rIns="0" bIns="0">
            <a:spAutoFit/>
          </a:bodyPr>
          <a:lstStyle/>
          <a:p>
            <a:pPr eaLnBrk="0" hangingPunct="0">
              <a:spcBef>
                <a:spcPct val="0"/>
              </a:spcBef>
            </a:pPr>
            <a:r>
              <a:rPr lang="en-US" sz="1000" b="1" dirty="0">
                <a:solidFill>
                  <a:srgbClr val="FFFFFF"/>
                </a:solidFill>
                <a:latin typeface="Arial" charset="0"/>
              </a:rPr>
              <a:t>TEXT</a:t>
            </a:r>
          </a:p>
          <a:p>
            <a:pPr eaLnBrk="0" hangingPunct="0">
              <a:spcBef>
                <a:spcPct val="0"/>
              </a:spcBef>
            </a:pPr>
            <a:r>
              <a:rPr lang="en-US" sz="1000" b="1" dirty="0" smtClean="0">
                <a:solidFill>
                  <a:srgbClr val="FFFFFF"/>
                </a:solidFill>
                <a:latin typeface="Arial" charset="0"/>
              </a:rPr>
              <a:t>INTEGATION</a:t>
            </a:r>
            <a:endParaRPr lang="en-US" sz="1000" b="1" dirty="0">
              <a:solidFill>
                <a:srgbClr val="FFFFFF"/>
              </a:solidFill>
              <a:latin typeface="Arial" charset="0"/>
            </a:endParaRPr>
          </a:p>
          <a:p>
            <a:pPr eaLnBrk="0" hangingPunct="0">
              <a:spcBef>
                <a:spcPct val="0"/>
              </a:spcBef>
            </a:pPr>
            <a:r>
              <a:rPr lang="en-US" sz="1000" b="1" dirty="0" smtClean="0">
                <a:solidFill>
                  <a:srgbClr val="FFFFFF"/>
                </a:solidFill>
                <a:latin typeface="Arial" charset="0"/>
              </a:rPr>
              <a:t>UTILITIES</a:t>
            </a:r>
            <a:r>
              <a:rPr lang="en-US" sz="900" b="1" dirty="0" smtClean="0">
                <a:solidFill>
                  <a:srgbClr val="FFFFFF"/>
                </a:solidFill>
                <a:latin typeface="Arial" charset="0"/>
              </a:rPr>
              <a:t> </a:t>
            </a:r>
            <a:r>
              <a:rPr lang="en-US" sz="1200" b="1" dirty="0">
                <a:solidFill>
                  <a:srgbClr val="FFFFFF"/>
                </a:solidFill>
                <a:latin typeface="Arial" charset="0"/>
              </a:rPr>
              <a:t>(TIU)</a:t>
            </a:r>
            <a:endParaRPr lang="en-US" sz="1200" dirty="0">
              <a:latin typeface="Arial" charset="0"/>
            </a:endParaRPr>
          </a:p>
        </p:txBody>
      </p:sp>
      <p:sp>
        <p:nvSpPr>
          <p:cNvPr id="11411" name="Rectangle 144"/>
          <p:cNvSpPr>
            <a:spLocks noChangeArrowheads="1"/>
          </p:cNvSpPr>
          <p:nvPr/>
        </p:nvSpPr>
        <p:spPr bwMode="auto">
          <a:xfrm>
            <a:off x="6024563" y="4875213"/>
            <a:ext cx="728662" cy="273050"/>
          </a:xfrm>
          <a:prstGeom prst="rect">
            <a:avLst/>
          </a:prstGeom>
          <a:noFill/>
          <a:ln w="9525">
            <a:noFill/>
            <a:miter lim="800000"/>
            <a:headEnd/>
            <a:tailEnd/>
          </a:ln>
        </p:spPr>
        <p:txBody>
          <a:bodyPr wrap="none" lIns="0" tIns="0" rIns="0" bIns="0">
            <a:spAutoFit/>
          </a:bodyPr>
          <a:lstStyle/>
          <a:p>
            <a:pPr eaLnBrk="0" hangingPunct="0">
              <a:spcBef>
                <a:spcPct val="0"/>
              </a:spcBef>
            </a:pPr>
            <a:r>
              <a:rPr lang="en-US" sz="900" b="1">
                <a:solidFill>
                  <a:srgbClr val="FFFFFF"/>
                </a:solidFill>
                <a:latin typeface="Arial" charset="0"/>
              </a:rPr>
              <a:t>OUTPATIENT</a:t>
            </a:r>
          </a:p>
          <a:p>
            <a:pPr eaLnBrk="0" hangingPunct="0">
              <a:spcBef>
                <a:spcPct val="0"/>
              </a:spcBef>
            </a:pPr>
            <a:r>
              <a:rPr lang="en-US" sz="900" b="1">
                <a:solidFill>
                  <a:srgbClr val="FFFFFF"/>
                </a:solidFill>
                <a:latin typeface="Arial" charset="0"/>
              </a:rPr>
              <a:t>PHARMACY</a:t>
            </a:r>
            <a:endParaRPr lang="en-US">
              <a:latin typeface="Arial" charset="0"/>
            </a:endParaRPr>
          </a:p>
        </p:txBody>
      </p:sp>
      <p:sp>
        <p:nvSpPr>
          <p:cNvPr id="11412" name="Line 145"/>
          <p:cNvSpPr>
            <a:spLocks noChangeShapeType="1"/>
          </p:cNvSpPr>
          <p:nvPr/>
        </p:nvSpPr>
        <p:spPr bwMode="auto">
          <a:xfrm>
            <a:off x="5881688" y="4802188"/>
            <a:ext cx="138112" cy="531812"/>
          </a:xfrm>
          <a:prstGeom prst="line">
            <a:avLst/>
          </a:prstGeom>
          <a:noFill/>
          <a:ln w="12700">
            <a:solidFill>
              <a:srgbClr val="FFFFFF"/>
            </a:solidFill>
            <a:round/>
            <a:headEnd/>
            <a:tailEnd/>
          </a:ln>
        </p:spPr>
        <p:txBody>
          <a:bodyPr/>
          <a:lstStyle/>
          <a:p>
            <a:endParaRPr lang="en-US"/>
          </a:p>
        </p:txBody>
      </p:sp>
      <p:sp>
        <p:nvSpPr>
          <p:cNvPr id="11413" name="Text Box 146"/>
          <p:cNvSpPr txBox="1">
            <a:spLocks noChangeArrowheads="1"/>
          </p:cNvSpPr>
          <p:nvPr/>
        </p:nvSpPr>
        <p:spPr bwMode="auto">
          <a:xfrm rot="10800000" flipV="1">
            <a:off x="3505200" y="6550223"/>
            <a:ext cx="2643187" cy="307777"/>
          </a:xfrm>
          <a:prstGeom prst="rect">
            <a:avLst/>
          </a:prstGeom>
          <a:noFill/>
          <a:ln w="9525">
            <a:noFill/>
            <a:miter lim="800000"/>
            <a:headEnd/>
            <a:tailEnd/>
          </a:ln>
        </p:spPr>
        <p:txBody>
          <a:bodyPr wrap="square">
            <a:spAutoFit/>
          </a:bodyPr>
          <a:lstStyle/>
          <a:p>
            <a:pPr eaLnBrk="0" hangingPunct="0">
              <a:spcBef>
                <a:spcPct val="0"/>
              </a:spcBef>
            </a:pPr>
            <a:r>
              <a:rPr lang="en-US" sz="1400" b="1" dirty="0">
                <a:latin typeface="Arial" charset="0"/>
              </a:rPr>
              <a:t>CLINICAL PATIENT RECORD</a:t>
            </a:r>
          </a:p>
        </p:txBody>
      </p:sp>
      <p:sp>
        <p:nvSpPr>
          <p:cNvPr id="11414" name="Rectangle 147"/>
          <p:cNvSpPr>
            <a:spLocks noChangeArrowheads="1"/>
          </p:cNvSpPr>
          <p:nvPr/>
        </p:nvSpPr>
        <p:spPr bwMode="auto">
          <a:xfrm>
            <a:off x="2492375" y="5530850"/>
            <a:ext cx="1554163" cy="487363"/>
          </a:xfrm>
          <a:prstGeom prst="rect">
            <a:avLst/>
          </a:prstGeom>
          <a:noFill/>
          <a:ln w="9525">
            <a:noFill/>
            <a:miter lim="800000"/>
            <a:headEnd/>
            <a:tailEnd/>
          </a:ln>
        </p:spPr>
        <p:txBody>
          <a:bodyPr lIns="0" tIns="0" rIns="0" bIns="0">
            <a:spAutoFit/>
          </a:bodyPr>
          <a:lstStyle/>
          <a:p>
            <a:pPr eaLnBrk="0" hangingPunct="0">
              <a:spcBef>
                <a:spcPct val="0"/>
              </a:spcBef>
            </a:pPr>
            <a:r>
              <a:rPr lang="en-US" sz="1000" b="1">
                <a:solidFill>
                  <a:srgbClr val="FFFFFF"/>
                </a:solidFill>
                <a:latin typeface="Arial" charset="0"/>
              </a:rPr>
              <a:t>AUTHORIZATION SUBSCRIPTION</a:t>
            </a:r>
          </a:p>
          <a:p>
            <a:pPr eaLnBrk="0" hangingPunct="0">
              <a:spcBef>
                <a:spcPct val="0"/>
              </a:spcBef>
            </a:pPr>
            <a:r>
              <a:rPr lang="en-US" sz="1000" b="1">
                <a:solidFill>
                  <a:srgbClr val="FFFFFF"/>
                </a:solidFill>
                <a:latin typeface="Arial" charset="0"/>
              </a:rPr>
              <a:t>UTILITY  </a:t>
            </a:r>
            <a:r>
              <a:rPr lang="en-US" sz="1200" b="1">
                <a:solidFill>
                  <a:srgbClr val="FFFFFF"/>
                </a:solidFill>
                <a:latin typeface="Arial" charset="0"/>
              </a:rPr>
              <a:t>(ASU)</a:t>
            </a:r>
            <a:endParaRPr lang="en-US" sz="1200">
              <a:latin typeface="Arial" charset="0"/>
            </a:endParaRPr>
          </a:p>
        </p:txBody>
      </p:sp>
      <p:sp>
        <p:nvSpPr>
          <p:cNvPr id="11415" name="Text Box 148"/>
          <p:cNvSpPr txBox="1">
            <a:spLocks noChangeArrowheads="1"/>
          </p:cNvSpPr>
          <p:nvPr/>
        </p:nvSpPr>
        <p:spPr bwMode="auto">
          <a:xfrm>
            <a:off x="1752600" y="3886200"/>
            <a:ext cx="1174750" cy="501650"/>
          </a:xfrm>
          <a:prstGeom prst="rect">
            <a:avLst/>
          </a:prstGeom>
          <a:noFill/>
          <a:ln w="9525">
            <a:noFill/>
            <a:miter lim="800000"/>
            <a:headEnd/>
            <a:tailEnd/>
          </a:ln>
        </p:spPr>
        <p:txBody>
          <a:bodyPr wrap="none">
            <a:spAutoFit/>
          </a:bodyPr>
          <a:lstStyle/>
          <a:p>
            <a:pPr eaLnBrk="0" hangingPunct="0">
              <a:spcBef>
                <a:spcPct val="0"/>
              </a:spcBef>
            </a:pPr>
            <a:r>
              <a:rPr lang="en-US" sz="900" b="1">
                <a:solidFill>
                  <a:schemeClr val="accent1"/>
                </a:solidFill>
                <a:latin typeface="Arial" charset="0"/>
              </a:rPr>
              <a:t>BAR CODE</a:t>
            </a:r>
          </a:p>
          <a:p>
            <a:pPr eaLnBrk="0" hangingPunct="0">
              <a:spcBef>
                <a:spcPct val="0"/>
              </a:spcBef>
            </a:pPr>
            <a:r>
              <a:rPr lang="en-US" sz="900" b="1">
                <a:solidFill>
                  <a:schemeClr val="accent1"/>
                </a:solidFill>
                <a:latin typeface="Arial" charset="0"/>
              </a:rPr>
              <a:t>MEDICATION</a:t>
            </a:r>
          </a:p>
          <a:p>
            <a:pPr eaLnBrk="0" hangingPunct="0">
              <a:spcBef>
                <a:spcPct val="0"/>
              </a:spcBef>
            </a:pPr>
            <a:r>
              <a:rPr lang="en-US" sz="900" b="1">
                <a:solidFill>
                  <a:schemeClr val="accent1"/>
                </a:solidFill>
                <a:latin typeface="Arial" charset="0"/>
              </a:rPr>
              <a:t>ADMINISTRATION</a:t>
            </a:r>
          </a:p>
        </p:txBody>
      </p:sp>
      <p:sp>
        <p:nvSpPr>
          <p:cNvPr id="11416" name="Text Box 149"/>
          <p:cNvSpPr txBox="1">
            <a:spLocks noChangeArrowheads="1"/>
          </p:cNvSpPr>
          <p:nvPr/>
        </p:nvSpPr>
        <p:spPr bwMode="auto">
          <a:xfrm>
            <a:off x="2633663" y="4802188"/>
            <a:ext cx="742950" cy="365125"/>
          </a:xfrm>
          <a:prstGeom prst="rect">
            <a:avLst/>
          </a:prstGeom>
          <a:noFill/>
          <a:ln w="9525">
            <a:noFill/>
            <a:miter lim="800000"/>
            <a:headEnd/>
            <a:tailEnd/>
          </a:ln>
        </p:spPr>
        <p:txBody>
          <a:bodyPr wrap="none">
            <a:spAutoFit/>
          </a:bodyPr>
          <a:lstStyle/>
          <a:p>
            <a:pPr eaLnBrk="0" hangingPunct="0">
              <a:spcBef>
                <a:spcPct val="0"/>
              </a:spcBef>
            </a:pPr>
            <a:r>
              <a:rPr lang="en-US" sz="900" b="1">
                <a:solidFill>
                  <a:schemeClr val="accent1"/>
                </a:solidFill>
                <a:latin typeface="Arial" charset="0"/>
              </a:rPr>
              <a:t>WOMEN’S</a:t>
            </a:r>
          </a:p>
          <a:p>
            <a:pPr eaLnBrk="0" hangingPunct="0">
              <a:spcBef>
                <a:spcPct val="0"/>
              </a:spcBef>
            </a:pPr>
            <a:r>
              <a:rPr lang="en-US" sz="900" b="1">
                <a:solidFill>
                  <a:schemeClr val="accent1"/>
                </a:solidFill>
                <a:latin typeface="Arial" charset="0"/>
              </a:rPr>
              <a:t>HEALTH</a:t>
            </a:r>
          </a:p>
        </p:txBody>
      </p:sp>
      <p:sp>
        <p:nvSpPr>
          <p:cNvPr id="11417" name="Text Box 150"/>
          <p:cNvSpPr txBox="1">
            <a:spLocks noChangeArrowheads="1"/>
          </p:cNvSpPr>
          <p:nvPr/>
        </p:nvSpPr>
        <p:spPr bwMode="auto">
          <a:xfrm>
            <a:off x="6797675" y="2252663"/>
            <a:ext cx="927100" cy="228600"/>
          </a:xfrm>
          <a:prstGeom prst="rect">
            <a:avLst/>
          </a:prstGeom>
          <a:noFill/>
          <a:ln w="9525">
            <a:noFill/>
            <a:miter lim="800000"/>
            <a:headEnd/>
            <a:tailEnd/>
          </a:ln>
        </p:spPr>
        <p:txBody>
          <a:bodyPr wrap="none">
            <a:spAutoFit/>
          </a:bodyPr>
          <a:lstStyle/>
          <a:p>
            <a:pPr eaLnBrk="0" hangingPunct="0">
              <a:spcBef>
                <a:spcPct val="0"/>
              </a:spcBef>
            </a:pPr>
            <a:r>
              <a:rPr lang="en-US" sz="900">
                <a:solidFill>
                  <a:schemeClr val="accent1"/>
                </a:solidFill>
                <a:latin typeface="Arial" charset="0"/>
              </a:rPr>
              <a:t>BLOOD BANK</a:t>
            </a:r>
          </a:p>
        </p:txBody>
      </p:sp>
      <p:sp>
        <p:nvSpPr>
          <p:cNvPr id="11418" name="Line 151"/>
          <p:cNvSpPr>
            <a:spLocks noChangeShapeType="1"/>
          </p:cNvSpPr>
          <p:nvPr/>
        </p:nvSpPr>
        <p:spPr bwMode="auto">
          <a:xfrm flipV="1">
            <a:off x="6934200" y="2514600"/>
            <a:ext cx="706438" cy="119063"/>
          </a:xfrm>
          <a:prstGeom prst="line">
            <a:avLst/>
          </a:prstGeom>
          <a:noFill/>
          <a:ln w="12700">
            <a:solidFill>
              <a:srgbClr val="FFFFFF"/>
            </a:solidFill>
            <a:round/>
            <a:headEnd/>
            <a:tailEnd/>
          </a:ln>
        </p:spPr>
        <p:txBody>
          <a:bodyPr/>
          <a:lstStyle/>
          <a:p>
            <a:endParaRPr lang="en-US"/>
          </a:p>
        </p:txBody>
      </p:sp>
      <p:sp>
        <p:nvSpPr>
          <p:cNvPr id="11419" name="Text Box 152"/>
          <p:cNvSpPr txBox="1">
            <a:spLocks noChangeArrowheads="1"/>
          </p:cNvSpPr>
          <p:nvPr/>
        </p:nvSpPr>
        <p:spPr bwMode="auto">
          <a:xfrm>
            <a:off x="7759700" y="2286000"/>
            <a:ext cx="850900" cy="396875"/>
          </a:xfrm>
          <a:prstGeom prst="rect">
            <a:avLst/>
          </a:prstGeom>
          <a:noFill/>
          <a:ln w="9525">
            <a:noFill/>
            <a:miter lim="800000"/>
            <a:headEnd/>
            <a:tailEnd/>
          </a:ln>
        </p:spPr>
        <p:txBody>
          <a:bodyPr>
            <a:spAutoFit/>
          </a:bodyPr>
          <a:lstStyle/>
          <a:p>
            <a:pPr eaLnBrk="0" hangingPunct="0">
              <a:spcBef>
                <a:spcPct val="0"/>
              </a:spcBef>
            </a:pPr>
            <a:r>
              <a:rPr lang="en-US" sz="1000" b="1">
                <a:solidFill>
                  <a:schemeClr val="bg1"/>
                </a:solidFill>
                <a:latin typeface="Arial" charset="0"/>
              </a:rPr>
              <a:t>PROBLEM </a:t>
            </a:r>
          </a:p>
          <a:p>
            <a:pPr eaLnBrk="0" hangingPunct="0">
              <a:spcBef>
                <a:spcPct val="0"/>
              </a:spcBef>
            </a:pPr>
            <a:r>
              <a:rPr lang="en-US" sz="1000" b="1">
                <a:solidFill>
                  <a:schemeClr val="bg1"/>
                </a:solidFill>
                <a:latin typeface="Arial" charset="0"/>
              </a:rPr>
              <a:t>LIST</a:t>
            </a:r>
          </a:p>
        </p:txBody>
      </p:sp>
      <p:sp>
        <p:nvSpPr>
          <p:cNvPr id="11420" name="Text Box 153"/>
          <p:cNvSpPr txBox="1">
            <a:spLocks noChangeArrowheads="1"/>
          </p:cNvSpPr>
          <p:nvPr/>
        </p:nvSpPr>
        <p:spPr bwMode="auto">
          <a:xfrm>
            <a:off x="1219200" y="1765300"/>
            <a:ext cx="739775" cy="396875"/>
          </a:xfrm>
          <a:prstGeom prst="rect">
            <a:avLst/>
          </a:prstGeom>
          <a:noFill/>
          <a:ln w="9525">
            <a:noFill/>
            <a:miter lim="800000"/>
            <a:headEnd/>
            <a:tailEnd/>
          </a:ln>
        </p:spPr>
        <p:txBody>
          <a:bodyPr wrap="none">
            <a:spAutoFit/>
          </a:bodyPr>
          <a:lstStyle/>
          <a:p>
            <a:pPr eaLnBrk="0" hangingPunct="0">
              <a:spcBef>
                <a:spcPct val="0"/>
              </a:spcBef>
            </a:pPr>
            <a:r>
              <a:rPr lang="en-US" sz="1000" b="1">
                <a:solidFill>
                  <a:schemeClr val="accent1"/>
                </a:solidFill>
                <a:latin typeface="Arial" charset="0"/>
              </a:rPr>
              <a:t>VistA</a:t>
            </a:r>
          </a:p>
          <a:p>
            <a:pPr eaLnBrk="0" hangingPunct="0">
              <a:spcBef>
                <a:spcPct val="0"/>
              </a:spcBef>
            </a:pPr>
            <a:r>
              <a:rPr lang="en-US" sz="1000" b="1">
                <a:solidFill>
                  <a:schemeClr val="accent1"/>
                </a:solidFill>
                <a:latin typeface="Arial" charset="0"/>
              </a:rPr>
              <a:t>IMAGING</a:t>
            </a:r>
          </a:p>
        </p:txBody>
      </p:sp>
      <p:sp>
        <p:nvSpPr>
          <p:cNvPr id="11421" name="Text Box 154"/>
          <p:cNvSpPr txBox="1">
            <a:spLocks noChangeArrowheads="1"/>
          </p:cNvSpPr>
          <p:nvPr/>
        </p:nvSpPr>
        <p:spPr bwMode="auto">
          <a:xfrm>
            <a:off x="6400800" y="5257800"/>
            <a:ext cx="944563" cy="549275"/>
          </a:xfrm>
          <a:prstGeom prst="rect">
            <a:avLst/>
          </a:prstGeom>
          <a:noFill/>
          <a:ln w="9525">
            <a:noFill/>
            <a:miter lim="800000"/>
            <a:headEnd/>
            <a:tailEnd/>
          </a:ln>
        </p:spPr>
        <p:txBody>
          <a:bodyPr wrap="none">
            <a:spAutoFit/>
          </a:bodyPr>
          <a:lstStyle/>
          <a:p>
            <a:pPr eaLnBrk="0" hangingPunct="0">
              <a:spcBef>
                <a:spcPct val="0"/>
              </a:spcBef>
            </a:pPr>
            <a:r>
              <a:rPr lang="en-US" sz="1000">
                <a:solidFill>
                  <a:schemeClr val="accent1"/>
                </a:solidFill>
                <a:latin typeface="Arial" charset="0"/>
              </a:rPr>
              <a:t>CONSULTS /</a:t>
            </a:r>
          </a:p>
          <a:p>
            <a:pPr eaLnBrk="0" hangingPunct="0">
              <a:spcBef>
                <a:spcPct val="0"/>
              </a:spcBef>
            </a:pPr>
            <a:r>
              <a:rPr lang="en-US" sz="1000">
                <a:solidFill>
                  <a:schemeClr val="accent1"/>
                </a:solidFill>
                <a:latin typeface="Arial" charset="0"/>
              </a:rPr>
              <a:t>RESULT</a:t>
            </a:r>
          </a:p>
          <a:p>
            <a:pPr eaLnBrk="0" hangingPunct="0">
              <a:spcBef>
                <a:spcPct val="0"/>
              </a:spcBef>
            </a:pPr>
            <a:r>
              <a:rPr lang="en-US" sz="1000">
                <a:solidFill>
                  <a:schemeClr val="accent1"/>
                </a:solidFill>
                <a:latin typeface="Arial" charset="0"/>
              </a:rPr>
              <a:t>TRACKING</a:t>
            </a:r>
          </a:p>
        </p:txBody>
      </p:sp>
      <p:sp>
        <p:nvSpPr>
          <p:cNvPr id="11422" name="Text Box 155"/>
          <p:cNvSpPr txBox="1">
            <a:spLocks noChangeArrowheads="1"/>
          </p:cNvSpPr>
          <p:nvPr/>
        </p:nvSpPr>
        <p:spPr bwMode="auto">
          <a:xfrm>
            <a:off x="4400550" y="5821363"/>
            <a:ext cx="946150" cy="396875"/>
          </a:xfrm>
          <a:prstGeom prst="rect">
            <a:avLst/>
          </a:prstGeom>
          <a:noFill/>
          <a:ln w="9525">
            <a:noFill/>
            <a:miter lim="800000"/>
            <a:headEnd/>
            <a:tailEnd/>
          </a:ln>
        </p:spPr>
        <p:txBody>
          <a:bodyPr wrap="none">
            <a:spAutoFit/>
          </a:bodyPr>
          <a:lstStyle/>
          <a:p>
            <a:pPr eaLnBrk="0" hangingPunct="0">
              <a:spcBef>
                <a:spcPct val="0"/>
              </a:spcBef>
            </a:pPr>
            <a:r>
              <a:rPr lang="en-US" sz="1000">
                <a:solidFill>
                  <a:schemeClr val="accent1"/>
                </a:solidFill>
                <a:latin typeface="Arial" charset="0"/>
              </a:rPr>
              <a:t>CLINICAL</a:t>
            </a:r>
          </a:p>
          <a:p>
            <a:pPr eaLnBrk="0" hangingPunct="0">
              <a:spcBef>
                <a:spcPct val="0"/>
              </a:spcBef>
            </a:pPr>
            <a:r>
              <a:rPr lang="en-US" sz="1000">
                <a:solidFill>
                  <a:schemeClr val="accent1"/>
                </a:solidFill>
                <a:latin typeface="Arial" charset="0"/>
              </a:rPr>
              <a:t>REMINDERS</a:t>
            </a:r>
          </a:p>
        </p:txBody>
      </p:sp>
      <p:sp>
        <p:nvSpPr>
          <p:cNvPr id="11423" name="Text Box 156"/>
          <p:cNvSpPr txBox="1">
            <a:spLocks noChangeArrowheads="1"/>
          </p:cNvSpPr>
          <p:nvPr/>
        </p:nvSpPr>
        <p:spPr bwMode="auto">
          <a:xfrm>
            <a:off x="3962400" y="4953000"/>
            <a:ext cx="914400" cy="638175"/>
          </a:xfrm>
          <a:prstGeom prst="rect">
            <a:avLst/>
          </a:prstGeom>
          <a:noFill/>
          <a:ln w="9525">
            <a:noFill/>
            <a:miter lim="800000"/>
            <a:headEnd/>
            <a:tailEnd/>
          </a:ln>
        </p:spPr>
        <p:txBody>
          <a:bodyPr>
            <a:spAutoFit/>
          </a:bodyPr>
          <a:lstStyle/>
          <a:p>
            <a:pPr eaLnBrk="0" hangingPunct="0">
              <a:spcBef>
                <a:spcPct val="0"/>
              </a:spcBef>
            </a:pPr>
            <a:r>
              <a:rPr lang="en-US" sz="900" b="1">
                <a:solidFill>
                  <a:schemeClr val="accent1"/>
                </a:solidFill>
                <a:latin typeface="Arial" charset="0"/>
              </a:rPr>
              <a:t>MEDICAL CARE</a:t>
            </a:r>
          </a:p>
          <a:p>
            <a:pPr eaLnBrk="0" hangingPunct="0">
              <a:spcBef>
                <a:spcPct val="0"/>
              </a:spcBef>
            </a:pPr>
            <a:r>
              <a:rPr lang="en-US" sz="900" b="1">
                <a:solidFill>
                  <a:schemeClr val="accent1"/>
                </a:solidFill>
                <a:latin typeface="Arial" charset="0"/>
              </a:rPr>
              <a:t>COST RECOVERY</a:t>
            </a:r>
          </a:p>
        </p:txBody>
      </p:sp>
      <p:sp>
        <p:nvSpPr>
          <p:cNvPr id="11425" name="Rectangle 158"/>
          <p:cNvSpPr>
            <a:spLocks noChangeArrowheads="1"/>
          </p:cNvSpPr>
          <p:nvPr/>
        </p:nvSpPr>
        <p:spPr bwMode="black">
          <a:xfrm>
            <a:off x="990600" y="0"/>
            <a:ext cx="7332663" cy="822325"/>
          </a:xfrm>
          <a:prstGeom prst="rect">
            <a:avLst/>
          </a:prstGeom>
          <a:noFill/>
          <a:ln w="9525">
            <a:noFill/>
            <a:miter lim="800000"/>
            <a:headEnd/>
            <a:tailEnd/>
          </a:ln>
        </p:spPr>
        <p:txBody>
          <a:bodyPr lIns="0" tIns="0" rIns="0" bIns="0" anchor="ctr"/>
          <a:lstStyle/>
          <a:p>
            <a:pPr algn="ctr">
              <a:spcBef>
                <a:spcPct val="0"/>
              </a:spcBef>
            </a:pPr>
            <a:r>
              <a:rPr lang="en-US" sz="3000" b="1" u="sng" dirty="0" err="1">
                <a:solidFill>
                  <a:srgbClr val="001D58"/>
                </a:solidFill>
                <a:latin typeface="Century Gothic" pitchFamily="34" charset="0"/>
              </a:rPr>
              <a:t>VistA</a:t>
            </a:r>
            <a:endParaRPr lang="en-US" sz="3000" b="1" u="sng" dirty="0">
              <a:solidFill>
                <a:srgbClr val="001D58"/>
              </a:solidFill>
              <a:latin typeface="Century Gothic" pitchFamily="34" charset="0"/>
            </a:endParaRPr>
          </a:p>
        </p:txBody>
      </p:sp>
    </p:spTree>
  </p:cSld>
  <p:clrMapOvr>
    <a:masterClrMapping/>
  </p:clrMapOvr>
  <p:transition>
    <p:cut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Patient Information Management System (VistA)</a:t>
            </a:r>
            <a:endParaRPr lang="en-US" b="1" dirty="0"/>
          </a:p>
        </p:txBody>
      </p:sp>
      <p:sp>
        <p:nvSpPr>
          <p:cNvPr id="3" name="Content Placeholder 2"/>
          <p:cNvSpPr>
            <a:spLocks noGrp="1"/>
          </p:cNvSpPr>
          <p:nvPr>
            <p:ph sz="quarter" idx="1"/>
          </p:nvPr>
        </p:nvSpPr>
        <p:spPr>
          <a:xfrm>
            <a:off x="381000" y="1676400"/>
            <a:ext cx="8458200" cy="4800600"/>
          </a:xfrm>
        </p:spPr>
        <p:txBody>
          <a:bodyPr>
            <a:normAutofit fontScale="77500" lnSpcReduction="20000"/>
          </a:bodyPr>
          <a:lstStyle/>
          <a:p>
            <a:r>
              <a:rPr lang="en-US" dirty="0" smtClean="0"/>
              <a:t>A suite of software which is one of the modules in VistA.</a:t>
            </a:r>
          </a:p>
          <a:p>
            <a:r>
              <a:rPr lang="en-US" dirty="0" smtClean="0"/>
              <a:t>Allows professionals in the medical field to </a:t>
            </a:r>
          </a:p>
          <a:p>
            <a:pPr lvl="3">
              <a:buFont typeface="Wingdings" pitchFamily="2" charset="2"/>
              <a:buChar char="Ø"/>
            </a:pPr>
            <a:r>
              <a:rPr lang="en-US" sz="2900" dirty="0" smtClean="0"/>
              <a:t> organize</a:t>
            </a:r>
          </a:p>
          <a:p>
            <a:pPr lvl="3">
              <a:buFont typeface="Wingdings" pitchFamily="2" charset="2"/>
              <a:buChar char="Ø"/>
            </a:pPr>
            <a:r>
              <a:rPr lang="en-US" sz="2900" dirty="0" smtClean="0"/>
              <a:t> schedule</a:t>
            </a:r>
          </a:p>
          <a:p>
            <a:pPr lvl="3">
              <a:buFont typeface="Wingdings" pitchFamily="2" charset="2"/>
              <a:buChar char="Ø"/>
            </a:pPr>
            <a:r>
              <a:rPr lang="en-US" sz="2900" dirty="0" smtClean="0"/>
              <a:t> analyze patient information</a:t>
            </a:r>
          </a:p>
          <a:p>
            <a:pPr lvl="0"/>
            <a:r>
              <a:rPr lang="en-US" dirty="0" smtClean="0"/>
              <a:t>The Admission/Discharge/Transfer (ADT) application includes: </a:t>
            </a:r>
          </a:p>
          <a:p>
            <a:pPr lvl="3">
              <a:buFont typeface="Wingdings" pitchFamily="2" charset="2"/>
              <a:buChar char="Ø"/>
            </a:pPr>
            <a:r>
              <a:rPr lang="en-US" sz="2900" dirty="0" smtClean="0"/>
              <a:t> Basic bed control functions (admissions, transfers, discharges) </a:t>
            </a:r>
          </a:p>
          <a:p>
            <a:pPr lvl="3">
              <a:buFont typeface="Wingdings" pitchFamily="2" charset="2"/>
              <a:buChar char="Ø"/>
            </a:pPr>
            <a:r>
              <a:rPr lang="en-US" sz="2900" dirty="0" smtClean="0"/>
              <a:t> Day Surgeries </a:t>
            </a:r>
          </a:p>
          <a:p>
            <a:pPr lvl="3">
              <a:buFont typeface="Wingdings" pitchFamily="2" charset="2"/>
              <a:buChar char="Ø"/>
            </a:pPr>
            <a:r>
              <a:rPr lang="en-US" sz="2900" dirty="0" smtClean="0"/>
              <a:t> Inpatient listings and reports </a:t>
            </a:r>
          </a:p>
          <a:p>
            <a:pPr lvl="3">
              <a:buFont typeface="Wingdings" pitchFamily="2" charset="2"/>
              <a:buChar char="Ø"/>
            </a:pPr>
            <a:r>
              <a:rPr lang="en-US" sz="2900" dirty="0" smtClean="0"/>
              <a:t> Census calculation and reporting </a:t>
            </a:r>
          </a:p>
          <a:p>
            <a:pPr lvl="3">
              <a:buFont typeface="Wingdings" pitchFamily="2" charset="2"/>
              <a:buChar char="Ø"/>
            </a:pPr>
            <a:r>
              <a:rPr lang="en-US" sz="2900" dirty="0" smtClean="0"/>
              <a:t> Incomplete chart tracking, and </a:t>
            </a:r>
          </a:p>
          <a:p>
            <a:pPr lvl="3">
              <a:buFont typeface="Wingdings" pitchFamily="2" charset="2"/>
              <a:buChar char="Ø"/>
            </a:pPr>
            <a:r>
              <a:rPr lang="en-US" sz="2900" dirty="0" smtClean="0"/>
              <a:t> Scheduled visits (admissions, day surgeries, outpatient visits  from outside the area).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Hospital Information System</a:t>
            </a:r>
            <a:endParaRPr lang="en-US" b="1" dirty="0"/>
          </a:p>
        </p:txBody>
      </p:sp>
      <p:sp>
        <p:nvSpPr>
          <p:cNvPr id="3" name="Content Placeholder 2"/>
          <p:cNvSpPr>
            <a:spLocks noGrp="1"/>
          </p:cNvSpPr>
          <p:nvPr>
            <p:ph sz="quarter" idx="1"/>
          </p:nvPr>
        </p:nvSpPr>
        <p:spPr/>
        <p:txBody>
          <a:bodyPr>
            <a:normAutofit/>
          </a:bodyPr>
          <a:lstStyle/>
          <a:p>
            <a:r>
              <a:rPr lang="en-US" dirty="0"/>
              <a:t>F</a:t>
            </a:r>
            <a:r>
              <a:rPr lang="en-US" dirty="0" smtClean="0"/>
              <a:t>or </a:t>
            </a:r>
            <a:r>
              <a:rPr lang="en-US" dirty="0"/>
              <a:t>the enterprise wide transaction handling and resource </a:t>
            </a:r>
            <a:r>
              <a:rPr lang="en-US" dirty="0" smtClean="0"/>
              <a:t>planning.</a:t>
            </a:r>
          </a:p>
          <a:p>
            <a:r>
              <a:rPr lang="en-US" dirty="0"/>
              <a:t>Patient encounters are recorded on the information system with a trail of the services </a:t>
            </a:r>
            <a:r>
              <a:rPr lang="en-US" dirty="0" smtClean="0"/>
              <a:t>utilized.</a:t>
            </a:r>
          </a:p>
          <a:p>
            <a:r>
              <a:rPr lang="en-US" dirty="0"/>
              <a:t>Flat reports are generated for a multitude of </a:t>
            </a:r>
            <a:r>
              <a:rPr lang="en-US" dirty="0" smtClean="0"/>
              <a:t>users.</a:t>
            </a:r>
          </a:p>
          <a:p>
            <a:r>
              <a:rPr lang="en-GB" dirty="0" smtClean="0"/>
              <a:t>Contains </a:t>
            </a:r>
            <a:r>
              <a:rPr lang="en-GB" dirty="0"/>
              <a:t>all the modules of Admission, Billing, Lab, Radiology, Pharmacy, Materials </a:t>
            </a:r>
            <a:r>
              <a:rPr lang="en-GB" dirty="0" smtClean="0"/>
              <a:t>Management, Accounting and Financial, etc</a:t>
            </a:r>
            <a:r>
              <a:rPr lang="en-GB" dirty="0"/>
              <a:t>.</a:t>
            </a: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336</TotalTime>
  <Words>1584</Words>
  <Application>Microsoft Office PowerPoint</Application>
  <PresentationFormat>On-screen Show (4:3)</PresentationFormat>
  <Paragraphs>341</Paragraphs>
  <Slides>36</Slides>
  <Notes>10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38" baseType="lpstr">
      <vt:lpstr>Median</vt:lpstr>
      <vt:lpstr>Visio</vt:lpstr>
      <vt:lpstr>A study on the process of integration of HIS with PIMS module of VistA and its challenges </vt:lpstr>
      <vt:lpstr>Outline</vt:lpstr>
      <vt:lpstr>Introduction</vt:lpstr>
      <vt:lpstr>EHR Target: Provider Level</vt:lpstr>
      <vt:lpstr>EHR Target: Community Level</vt:lpstr>
      <vt:lpstr>Veterans Health Information Systems  and Technology Architecture (VistA)                                                            </vt:lpstr>
      <vt:lpstr>Slide 7</vt:lpstr>
      <vt:lpstr>Patient Information Management System (VistA)</vt:lpstr>
      <vt:lpstr>Hospital Information System</vt:lpstr>
      <vt:lpstr>Type of Data Collected</vt:lpstr>
      <vt:lpstr>Integration Engine – Mirth</vt:lpstr>
      <vt:lpstr>Overview of Integration</vt:lpstr>
      <vt:lpstr>Trigger Events</vt:lpstr>
      <vt:lpstr>Trigger Events</vt:lpstr>
      <vt:lpstr>Patient Registration</vt:lpstr>
      <vt:lpstr>Admission/ Visit Notification</vt:lpstr>
      <vt:lpstr>Cancellation of Admission/Visit Notification</vt:lpstr>
      <vt:lpstr>Transfer</vt:lpstr>
      <vt:lpstr>Discharge</vt:lpstr>
      <vt:lpstr>Cancellation of Discharge</vt:lpstr>
      <vt:lpstr>Data Mapping in HIS and VistA</vt:lpstr>
      <vt:lpstr>Data Mapping</vt:lpstr>
      <vt:lpstr>HL7</vt:lpstr>
      <vt:lpstr>With HL7</vt:lpstr>
      <vt:lpstr>HL7 Messages</vt:lpstr>
      <vt:lpstr>HL7 Message Composition</vt:lpstr>
      <vt:lpstr>    Example</vt:lpstr>
      <vt:lpstr>HL7 – Segments</vt:lpstr>
      <vt:lpstr>HL7 – Segments Example</vt:lpstr>
      <vt:lpstr>After Integration</vt:lpstr>
      <vt:lpstr>Slide 31</vt:lpstr>
      <vt:lpstr>Challenges</vt:lpstr>
      <vt:lpstr>Conclusion</vt:lpstr>
      <vt:lpstr>Recommendations</vt:lpstr>
      <vt:lpstr>References</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study on the process of integration of HIS with PIMS module of VistA and its challenges </dc:title>
  <dc:creator>student</dc:creator>
  <cp:lastModifiedBy>student</cp:lastModifiedBy>
  <cp:revision>62</cp:revision>
  <dcterms:created xsi:type="dcterms:W3CDTF">2011-01-01T15:17:32Z</dcterms:created>
  <dcterms:modified xsi:type="dcterms:W3CDTF">2011-01-04T10:01:30Z</dcterms:modified>
</cp:coreProperties>
</file>