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98" r:id="rId4"/>
    <p:sldId id="260" r:id="rId5"/>
    <p:sldId id="301" r:id="rId6"/>
    <p:sldId id="258" r:id="rId7"/>
    <p:sldId id="261" r:id="rId8"/>
    <p:sldId id="287" r:id="rId9"/>
    <p:sldId id="299" r:id="rId10"/>
    <p:sldId id="300" r:id="rId11"/>
    <p:sldId id="307" r:id="rId12"/>
    <p:sldId id="290" r:id="rId13"/>
    <p:sldId id="302" r:id="rId14"/>
    <p:sldId id="303" r:id="rId15"/>
    <p:sldId id="304" r:id="rId16"/>
    <p:sldId id="305" r:id="rId17"/>
    <p:sldId id="306" r:id="rId18"/>
    <p:sldId id="297" r:id="rId19"/>
    <p:sldId id="277" r:id="rId20"/>
    <p:sldId id="278" r:id="rId21"/>
    <p:sldId id="284" r:id="rId22"/>
    <p:sldId id="289" r:id="rId23"/>
    <p:sldId id="308" r:id="rId24"/>
    <p:sldId id="315" r:id="rId25"/>
    <p:sldId id="309" r:id="rId26"/>
    <p:sldId id="310" r:id="rId27"/>
    <p:sldId id="311" r:id="rId28"/>
    <p:sldId id="313" r:id="rId29"/>
    <p:sldId id="31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2786" autoAdjust="0"/>
    <p:restoredTop sz="84767" autoAdjust="0"/>
  </p:normalViewPr>
  <p:slideViewPr>
    <p:cSldViewPr snapToGrid="0">
      <p:cViewPr>
        <p:scale>
          <a:sx n="75" d="100"/>
          <a:sy n="75" d="100"/>
        </p:scale>
        <p:origin x="-222" y="-5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pieChart>
        <c:varyColors val="1"/>
        <c:ser>
          <c:idx val="0"/>
          <c:order val="0"/>
          <c:tx>
            <c:strRef>
              <c:f>Sheet1!$B$1</c:f>
              <c:strCache>
                <c:ptCount val="1"/>
                <c:pt idx="0">
                  <c:v>Competency-Based Assessments</c:v>
                </c:pt>
              </c:strCache>
            </c:strRef>
          </c:tx>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strRef>
              <c:f>Sheet1!$A$2:$A$5</c:f>
              <c:strCache>
                <c:ptCount val="4"/>
                <c:pt idx="3">
                  <c:v>4th Qtr</c:v>
                </c:pt>
              </c:strCache>
            </c:strRef>
          </c:cat>
          <c:val>
            <c:numRef>
              <c:f>Sheet1!$B$2:$B$5</c:f>
              <c:numCache>
                <c:formatCode>0%</c:formatCode>
                <c:ptCount val="4"/>
                <c:pt idx="0">
                  <c:v>0.71000000000000063</c:v>
                </c:pt>
                <c:pt idx="1">
                  <c:v>0.22000000000000011</c:v>
                </c:pt>
                <c:pt idx="2">
                  <c:v>7.0000000000000034E-2</c:v>
                </c:pt>
              </c:numCache>
            </c:numRef>
          </c:val>
          <c:extLst xmlns:c16r2="http://schemas.microsoft.com/office/drawing/2015/06/chart">
            <c:ext xmlns:c16="http://schemas.microsoft.com/office/drawing/2014/chart" uri="{C3380CC4-5D6E-409C-BE32-E72D297353CC}">
              <c16:uniqueId val="{00000008-18D5-43F9-84E2-766848952E49}"/>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pieChart>
        <c:varyColors val="1"/>
        <c:ser>
          <c:idx val="0"/>
          <c:order val="0"/>
          <c:tx>
            <c:strRef>
              <c:f>Sheet1!$B$1</c:f>
              <c:strCache>
                <c:ptCount val="1"/>
                <c:pt idx="0">
                  <c:v>Retention Rate</c:v>
                </c:pt>
              </c:strCache>
            </c:strRef>
          </c:tx>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numRef>
              <c:f>Sheet1!$A$2:$A$5</c:f>
              <c:numCache>
                <c:formatCode>General</c:formatCode>
                <c:ptCount val="4"/>
              </c:numCache>
            </c:numRef>
          </c:cat>
          <c:val>
            <c:numRef>
              <c:f>Sheet1!$B$2:$B$5</c:f>
              <c:numCache>
                <c:formatCode>0%</c:formatCode>
                <c:ptCount val="4"/>
                <c:pt idx="0">
                  <c:v>0.85000000000000064</c:v>
                </c:pt>
                <c:pt idx="1">
                  <c:v>0.11</c:v>
                </c:pt>
                <c:pt idx="2">
                  <c:v>4.0000000000000022E-2</c:v>
                </c:pt>
              </c:numCache>
            </c:numRef>
          </c:val>
          <c:extLst xmlns:c16r2="http://schemas.microsoft.com/office/drawing/2015/06/chart">
            <c:ext xmlns:c16="http://schemas.microsoft.com/office/drawing/2014/chart" uri="{C3380CC4-5D6E-409C-BE32-E72D297353CC}">
              <c16:uniqueId val="{00000000-1A4E-4DB3-A048-1CD3246B5C0E}"/>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pieChart>
        <c:varyColors val="1"/>
        <c:ser>
          <c:idx val="0"/>
          <c:order val="0"/>
          <c:tx>
            <c:strRef>
              <c:f>Sheet1!$B$1</c:f>
              <c:strCache>
                <c:ptCount val="1"/>
                <c:pt idx="0">
                  <c:v>Recruitment Process Feedback</c:v>
                </c:pt>
              </c:strCache>
            </c:strRef>
          </c:tx>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strRef>
              <c:f>Sheet1!$A$2:$A$5</c:f>
              <c:strCache>
                <c:ptCount val="1"/>
                <c:pt idx="0">
                  <c:v>Participants were given an opportunity to provide feedback on the recruitment process</c:v>
                </c:pt>
              </c:strCache>
            </c:strRef>
          </c:cat>
          <c:val>
            <c:numRef>
              <c:f>Sheet1!$B$2:$B$5</c:f>
              <c:numCache>
                <c:formatCode>0%</c:formatCode>
                <c:ptCount val="4"/>
                <c:pt idx="0">
                  <c:v>0.78</c:v>
                </c:pt>
                <c:pt idx="1">
                  <c:v>0.11</c:v>
                </c:pt>
                <c:pt idx="2">
                  <c:v>0.11</c:v>
                </c:pt>
              </c:numCache>
            </c:numRef>
          </c:val>
          <c:extLst xmlns:c16r2="http://schemas.microsoft.com/office/drawing/2015/06/chart">
            <c:ext xmlns:c16="http://schemas.microsoft.com/office/drawing/2014/chart" uri="{C3380CC4-5D6E-409C-BE32-E72D297353CC}">
              <c16:uniqueId val="{00000000-281F-41E1-A66F-43EAFED4A57C}"/>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vert="horz"/>
          <a:lstStyle/>
          <a:p>
            <a:pPr>
              <a:defRPr/>
            </a:pPr>
            <a:r>
              <a:rPr lang="en-US" dirty="0"/>
              <a:t>Satisfaction with Recruitment Communication</a:t>
            </a:r>
          </a:p>
        </c:rich>
      </c:tx>
      <c:layout>
        <c:manualLayout>
          <c:xMode val="edge"/>
          <c:yMode val="edge"/>
          <c:x val="0.22357051171523268"/>
          <c:y val="2.0242914979757092E-2"/>
        </c:manualLayout>
      </c:layout>
    </c:title>
    <c:plotArea>
      <c:layout>
        <c:manualLayout>
          <c:layoutTarget val="inner"/>
          <c:xMode val="edge"/>
          <c:yMode val="edge"/>
          <c:x val="0.27852807632622606"/>
          <c:y val="0.25485829959514206"/>
          <c:w val="0.41861313868613098"/>
          <c:h val="0.6965587044534417"/>
        </c:manualLayout>
      </c:layout>
      <c:pieChart>
        <c:varyColors val="1"/>
        <c:ser>
          <c:idx val="0"/>
          <c:order val="0"/>
          <c:tx>
            <c:strRef>
              <c:f>Sheet1!$B$1</c:f>
              <c:strCache>
                <c:ptCount val="1"/>
                <c:pt idx="0">
                  <c:v>Satisfaction with Recruitment Communication Communication</c:v>
                </c:pt>
              </c:strCache>
            </c:strRef>
          </c:tx>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numRef>
              <c:f>Sheet1!$A$2:$A$5</c:f>
              <c:numCache>
                <c:formatCode>General</c:formatCode>
                <c:ptCount val="4"/>
              </c:numCache>
            </c:numRef>
          </c:cat>
          <c:val>
            <c:numRef>
              <c:f>Sheet1!$B$2:$B$5</c:f>
              <c:numCache>
                <c:formatCode>0%</c:formatCode>
                <c:ptCount val="4"/>
                <c:pt idx="0">
                  <c:v>0.74000000000000143</c:v>
                </c:pt>
                <c:pt idx="1">
                  <c:v>0.15000000000000024</c:v>
                </c:pt>
                <c:pt idx="2">
                  <c:v>0.11</c:v>
                </c:pt>
              </c:numCache>
            </c:numRef>
          </c:val>
          <c:extLst xmlns:c16r2="http://schemas.microsoft.com/office/drawing/2015/06/chart">
            <c:ext xmlns:c16="http://schemas.microsoft.com/office/drawing/2014/chart" uri="{C3380CC4-5D6E-409C-BE32-E72D297353CC}">
              <c16:uniqueId val="{00000000-4252-4C56-AFC1-2D9A84B764D8}"/>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title>
      <c:tx>
        <c:rich>
          <a:bodyPr rot="0" vert="horz"/>
          <a:lstStyle/>
          <a:p>
            <a:pPr>
              <a:defRPr/>
            </a:pPr>
            <a:r>
              <a:rPr lang="en-US" dirty="0"/>
              <a:t>Satisfaction Scores according to each question</a:t>
            </a:r>
          </a:p>
        </c:rich>
      </c:tx>
      <c:layout>
        <c:manualLayout>
          <c:xMode val="edge"/>
          <c:yMode val="edge"/>
          <c:x val="0.51207729468599061"/>
          <c:y val="3.1871322005801984E-2"/>
        </c:manualLayout>
      </c:layout>
      <c:spPr>
        <a:noFill/>
        <a:ln>
          <a:noFill/>
        </a:ln>
        <a:effectLst/>
      </c:spPr>
    </c:title>
    <c:plotArea>
      <c:layout/>
      <c:barChart>
        <c:barDir val="bar"/>
        <c:grouping val="stacked"/>
        <c:ser>
          <c:idx val="0"/>
          <c:order val="0"/>
          <c:tx>
            <c:strRef>
              <c:f>Sheet1!$B$1</c:f>
              <c:strCache>
                <c:ptCount val="1"/>
                <c:pt idx="0">
                  <c:v>Column1</c:v>
                </c:pt>
              </c:strCache>
            </c:strRef>
          </c:tx>
          <c:spPr>
            <a:solidFill>
              <a:schemeClr val="accent1"/>
            </a:solidFill>
            <a:ln>
              <a:noFill/>
            </a:ln>
            <a:effectLst/>
          </c:spPr>
          <c:dLbls>
            <c:dLbl>
              <c:idx val="11"/>
              <c:layout/>
              <c:tx>
                <c:rich>
                  <a:bodyPr/>
                  <a:lstStyle/>
                  <a:p>
                    <a:r>
                      <a:rPr lang="en-US" dirty="0"/>
                      <a:t>0.85</a:t>
                    </a:r>
                  </a:p>
                </c:rich>
              </c:tx>
              <c:dLblPos val="ctr"/>
              <c:showVal val="1"/>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3-D4A6-43FC-BBDF-662CF139BD83}"/>
                </c:ext>
              </c:extLst>
            </c:dLbl>
            <c:spPr>
              <a:noFill/>
              <a:ln>
                <a:noFill/>
              </a:ln>
              <a:effectLst/>
            </c:spPr>
            <c:txPr>
              <a:bodyPr rot="0" vert="horz"/>
              <a:lstStyle/>
              <a:p>
                <a:pPr>
                  <a:defRPr/>
                </a:pPr>
                <a:endParaRPr lang="en-US"/>
              </a:p>
            </c:txPr>
            <c:dLblPos val="ct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Q1: Did you undergo a structured interview as part of the recruitment process?</c:v>
                </c:pt>
                <c:pt idx="1">
                  <c:v>Q2: Were you evaluated using competency-based assessments during your selection process?</c:v>
                </c:pt>
                <c:pt idx="2">
                  <c:v>Q3: Was standardized testing a part of your recruitment process?</c:v>
                </c:pt>
                <c:pt idx="3">
                  <c:v>Q4: Was the alignment with the organization's values and culture assessed during your recruitment?</c:v>
                </c:pt>
                <c:pt idx="4">
                  <c:v>Q5: Are you satisfied with your job after going through the Recruitment process?</c:v>
                </c:pt>
                <c:pt idx="5">
                  <c:v>Q6: Do you believe the recruitment process was fair and unbiased?</c:v>
                </c:pt>
                <c:pt idx="6">
                  <c:v>Q7: Was the recruitment process efficient in terms of time and resource utilization?</c:v>
                </c:pt>
                <c:pt idx="7">
                  <c:v>Q8: Did you have a clear understanding of your job role and responsibilities after the recruitment process?</c:v>
                </c:pt>
                <c:pt idx="8">
                  <c:v>Q9: Were you provided with adequate training and development opportunities post-recruitment?</c:v>
                </c:pt>
                <c:pt idx="9">
                  <c:v>Q10: Have you been with the organization for over one year since being recruited?</c:v>
                </c:pt>
                <c:pt idx="10">
                  <c:v>Q11: Were you given an opportunity to provide feedback on the recruitment process?</c:v>
                </c:pt>
                <c:pt idx="11">
                  <c:v>Q12: Were you satisfied with the communication and updates provided during the recruitment process?</c:v>
                </c:pt>
              </c:strCache>
            </c:strRef>
          </c:cat>
          <c:val>
            <c:numRef>
              <c:f>Sheet1!$B$2:$B$13</c:f>
              <c:numCache>
                <c:formatCode>General</c:formatCode>
                <c:ptCount val="12"/>
                <c:pt idx="0">
                  <c:v>0.75000000000000056</c:v>
                </c:pt>
                <c:pt idx="1">
                  <c:v>0.6500000000000008</c:v>
                </c:pt>
                <c:pt idx="2">
                  <c:v>0.75000000000000056</c:v>
                </c:pt>
                <c:pt idx="3">
                  <c:v>0.70000000000000051</c:v>
                </c:pt>
                <c:pt idx="4">
                  <c:v>0.70000000000000051</c:v>
                </c:pt>
                <c:pt idx="5">
                  <c:v>0.8</c:v>
                </c:pt>
                <c:pt idx="6">
                  <c:v>0.75000000000000056</c:v>
                </c:pt>
                <c:pt idx="7">
                  <c:v>0.60000000000000053</c:v>
                </c:pt>
                <c:pt idx="8">
                  <c:v>0.70000000000000051</c:v>
                </c:pt>
                <c:pt idx="9">
                  <c:v>0.8</c:v>
                </c:pt>
                <c:pt idx="10">
                  <c:v>0.9</c:v>
                </c:pt>
                <c:pt idx="11">
                  <c:v>0.85000000000000053</c:v>
                </c:pt>
              </c:numCache>
            </c:numRef>
          </c:val>
          <c:extLst xmlns:c16r2="http://schemas.microsoft.com/office/drawing/2015/06/chart">
            <c:ext xmlns:c16="http://schemas.microsoft.com/office/drawing/2014/chart" uri="{C3380CC4-5D6E-409C-BE32-E72D297353CC}">
              <c16:uniqueId val="{00000000-D4A6-43FC-BBDF-662CF139BD83}"/>
            </c:ext>
          </c:extLst>
        </c:ser>
        <c:ser>
          <c:idx val="1"/>
          <c:order val="1"/>
          <c:tx>
            <c:strRef>
              <c:f>Sheet1!$C$1</c:f>
              <c:strCache>
                <c:ptCount val="1"/>
                <c:pt idx="0">
                  <c:v>Column2</c:v>
                </c:pt>
              </c:strCache>
            </c:strRef>
          </c:tx>
          <c:spPr>
            <a:solidFill>
              <a:schemeClr val="accent2"/>
            </a:solidFill>
            <a:ln>
              <a:noFill/>
            </a:ln>
            <a:effectLst/>
          </c:spPr>
          <c:dLbls>
            <c:spPr>
              <a:noFill/>
              <a:ln>
                <a:noFill/>
              </a:ln>
              <a:effectLst/>
            </c:spPr>
            <c:txPr>
              <a:bodyPr rot="0" vert="horz"/>
              <a:lstStyle/>
              <a:p>
                <a:pPr>
                  <a:defRPr/>
                </a:pPr>
                <a:endParaRPr lang="en-US"/>
              </a:p>
            </c:txPr>
            <c:dLblPos val="ct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Q1: Did you undergo a structured interview as part of the recruitment process?</c:v>
                </c:pt>
                <c:pt idx="1">
                  <c:v>Q2: Were you evaluated using competency-based assessments during your selection process?</c:v>
                </c:pt>
                <c:pt idx="2">
                  <c:v>Q3: Was standardized testing a part of your recruitment process?</c:v>
                </c:pt>
                <c:pt idx="3">
                  <c:v>Q4: Was the alignment with the organization's values and culture assessed during your recruitment?</c:v>
                </c:pt>
                <c:pt idx="4">
                  <c:v>Q5: Are you satisfied with your job after going through the Recruitment process?</c:v>
                </c:pt>
                <c:pt idx="5">
                  <c:v>Q6: Do you believe the recruitment process was fair and unbiased?</c:v>
                </c:pt>
                <c:pt idx="6">
                  <c:v>Q7: Was the recruitment process efficient in terms of time and resource utilization?</c:v>
                </c:pt>
                <c:pt idx="7">
                  <c:v>Q8: Did you have a clear understanding of your job role and responsibilities after the recruitment process?</c:v>
                </c:pt>
                <c:pt idx="8">
                  <c:v>Q9: Were you provided with adequate training and development opportunities post-recruitment?</c:v>
                </c:pt>
                <c:pt idx="9">
                  <c:v>Q10: Have you been with the organization for over one year since being recruited?</c:v>
                </c:pt>
                <c:pt idx="10">
                  <c:v>Q11: Were you given an opportunity to provide feedback on the recruitment process?</c:v>
                </c:pt>
                <c:pt idx="11">
                  <c:v>Q12: Were you satisfied with the communication and updates provided during the recruitment process?</c:v>
                </c:pt>
              </c:strCache>
            </c:strRef>
          </c:cat>
          <c:val>
            <c:numRef>
              <c:f>Sheet1!$C$2:$C$13</c:f>
              <c:numCache>
                <c:formatCode>General</c:formatCode>
                <c:ptCount val="12"/>
              </c:numCache>
            </c:numRef>
          </c:val>
          <c:extLst xmlns:c16r2="http://schemas.microsoft.com/office/drawing/2015/06/chart">
            <c:ext xmlns:c16="http://schemas.microsoft.com/office/drawing/2014/chart" uri="{C3380CC4-5D6E-409C-BE32-E72D297353CC}">
              <c16:uniqueId val="{00000001-D4A6-43FC-BBDF-662CF139BD83}"/>
            </c:ext>
          </c:extLst>
        </c:ser>
        <c:ser>
          <c:idx val="2"/>
          <c:order val="2"/>
          <c:tx>
            <c:strRef>
              <c:f>Sheet1!$D$1</c:f>
              <c:strCache>
                <c:ptCount val="1"/>
                <c:pt idx="0">
                  <c:v>Column3</c:v>
                </c:pt>
              </c:strCache>
            </c:strRef>
          </c:tx>
          <c:spPr>
            <a:solidFill>
              <a:schemeClr val="accent3"/>
            </a:solidFill>
            <a:ln>
              <a:noFill/>
            </a:ln>
            <a:effectLst/>
          </c:spPr>
          <c:dLbls>
            <c:spPr>
              <a:noFill/>
              <a:ln>
                <a:noFill/>
              </a:ln>
              <a:effectLst/>
            </c:spPr>
            <c:txPr>
              <a:bodyPr rot="0" vert="horz"/>
              <a:lstStyle/>
              <a:p>
                <a:pPr>
                  <a:defRPr/>
                </a:pPr>
                <a:endParaRPr lang="en-US"/>
              </a:p>
            </c:txPr>
            <c:dLblPos val="ct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Q1: Did you undergo a structured interview as part of the recruitment process?</c:v>
                </c:pt>
                <c:pt idx="1">
                  <c:v>Q2: Were you evaluated using competency-based assessments during your selection process?</c:v>
                </c:pt>
                <c:pt idx="2">
                  <c:v>Q3: Was standardized testing a part of your recruitment process?</c:v>
                </c:pt>
                <c:pt idx="3">
                  <c:v>Q4: Was the alignment with the organization's values and culture assessed during your recruitment?</c:v>
                </c:pt>
                <c:pt idx="4">
                  <c:v>Q5: Are you satisfied with your job after going through the Recruitment process?</c:v>
                </c:pt>
                <c:pt idx="5">
                  <c:v>Q6: Do you believe the recruitment process was fair and unbiased?</c:v>
                </c:pt>
                <c:pt idx="6">
                  <c:v>Q7: Was the recruitment process efficient in terms of time and resource utilization?</c:v>
                </c:pt>
                <c:pt idx="7">
                  <c:v>Q8: Did you have a clear understanding of your job role and responsibilities after the recruitment process?</c:v>
                </c:pt>
                <c:pt idx="8">
                  <c:v>Q9: Were you provided with adequate training and development opportunities post-recruitment?</c:v>
                </c:pt>
                <c:pt idx="9">
                  <c:v>Q10: Have you been with the organization for over one year since being recruited?</c:v>
                </c:pt>
                <c:pt idx="10">
                  <c:v>Q11: Were you given an opportunity to provide feedback on the recruitment process?</c:v>
                </c:pt>
                <c:pt idx="11">
                  <c:v>Q12: Were you satisfied with the communication and updates provided during the recruitment process?</c:v>
                </c:pt>
              </c:strCache>
            </c:strRef>
          </c:cat>
          <c:val>
            <c:numRef>
              <c:f>Sheet1!$D$2:$D$13</c:f>
              <c:numCache>
                <c:formatCode>General</c:formatCode>
                <c:ptCount val="12"/>
              </c:numCache>
            </c:numRef>
          </c:val>
          <c:extLst xmlns:c16r2="http://schemas.microsoft.com/office/drawing/2015/06/chart">
            <c:ext xmlns:c16="http://schemas.microsoft.com/office/drawing/2014/chart" uri="{C3380CC4-5D6E-409C-BE32-E72D297353CC}">
              <c16:uniqueId val="{00000002-D4A6-43FC-BBDF-662CF139BD83}"/>
            </c:ext>
          </c:extLst>
        </c:ser>
        <c:dLbls>
          <c:showVal val="1"/>
        </c:dLbls>
        <c:overlap val="100"/>
        <c:axId val="165271040"/>
        <c:axId val="165272576"/>
      </c:barChart>
      <c:catAx>
        <c:axId val="165271040"/>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65272576"/>
        <c:crosses val="autoZero"/>
        <c:auto val="1"/>
        <c:lblAlgn val="ctr"/>
        <c:lblOffset val="100"/>
      </c:catAx>
      <c:valAx>
        <c:axId val="165272576"/>
        <c:scaling>
          <c:orientation val="minMax"/>
        </c:scaling>
        <c:axPos val="b"/>
        <c:majorGridlines>
          <c:spPr>
            <a:ln w="9525" cap="flat" cmpd="sng" algn="ctr">
              <a:solidFill>
                <a:schemeClr val="tx1">
                  <a:lumMod val="15000"/>
                  <a:lumOff val="85000"/>
                </a:schemeClr>
              </a:solidFill>
              <a:round/>
            </a:ln>
            <a:effectLst/>
          </c:spPr>
        </c:majorGridlines>
        <c:title>
          <c:tx>
            <c:rich>
              <a:bodyPr rot="0" vert="horz"/>
              <a:lstStyle/>
              <a:p>
                <a:pPr>
                  <a:defRPr/>
                </a:pPr>
                <a:r>
                  <a:rPr lang="en-US" dirty="0"/>
                  <a:t>Mean Satisfaction Score</a:t>
                </a:r>
              </a:p>
            </c:rich>
          </c:tx>
          <c:layout>
            <c:manualLayout>
              <c:xMode val="edge"/>
              <c:yMode val="edge"/>
              <c:x val="0.59249657651489263"/>
              <c:y val="0.9033334024036469"/>
            </c:manualLayout>
          </c:layout>
          <c:spPr>
            <a:noFill/>
            <a:ln>
              <a:noFill/>
            </a:ln>
            <a:effectLst/>
          </c:spPr>
        </c:title>
        <c:numFmt formatCode="General" sourceLinked="1"/>
        <c:majorTickMark val="none"/>
        <c:tickLblPos val="nextTo"/>
        <c:spPr>
          <a:noFill/>
          <a:ln>
            <a:noFill/>
          </a:ln>
          <a:effectLst/>
        </c:spPr>
        <c:txPr>
          <a:bodyPr rot="-60000000" vert="horz"/>
          <a:lstStyle/>
          <a:p>
            <a:pPr>
              <a:defRPr/>
            </a:pPr>
            <a:endParaRPr lang="en-US"/>
          </a:p>
        </c:txPr>
        <c:crossAx val="165271040"/>
        <c:crosses val="autoZero"/>
        <c:crossBetween val="between"/>
      </c:valAx>
      <c:spPr>
        <a:noFill/>
        <a:ln>
          <a:noFill/>
        </a:ln>
        <a:effectLst/>
      </c:spPr>
    </c:plotArea>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b="1"/>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cat>
            <c:strRef>
              <c:f>Sheet1!$A$1:$A$12</c:f>
              <c:strCache>
                <c:ptCount val="12"/>
                <c:pt idx="0">
                  <c:v>Q12: Communication and updates - 0.83</c:v>
                </c:pt>
                <c:pt idx="1">
                  <c:v>Q11: Feedback opportunity - 0.83</c:v>
                </c:pt>
                <c:pt idx="2">
                  <c:v>Q10: Retention over one year - 0.7</c:v>
                </c:pt>
                <c:pt idx="3">
                  <c:v>Q9: Training and development - 0.7</c:v>
                </c:pt>
                <c:pt idx="4">
                  <c:v>Q8: Job understanding - 0.7</c:v>
                </c:pt>
                <c:pt idx="5">
                  <c:v>Q7: Efficiency - 0.75</c:v>
                </c:pt>
                <c:pt idx="6">
                  <c:v>Q6: Fair and unbiased - 0.7</c:v>
                </c:pt>
                <c:pt idx="7">
                  <c:v>Q5: Job satisfaction - 0.7</c:v>
                </c:pt>
                <c:pt idx="8">
                  <c:v>Q4: Alignment with values - 0.7</c:v>
                </c:pt>
                <c:pt idx="9">
                  <c:v>Q3: Standardized testing - 0.83</c:v>
                </c:pt>
                <c:pt idx="10">
                  <c:v>Q2: Competency-based assessments - 0.83</c:v>
                </c:pt>
                <c:pt idx="11">
                  <c:v>Q1: Structured interviews - 0.85</c:v>
                </c:pt>
              </c:strCache>
            </c:strRef>
          </c:cat>
          <c:val>
            <c:numRef>
              <c:f>Sheet1!$B$1:$B$12</c:f>
              <c:numCache>
                <c:formatCode>General</c:formatCode>
                <c:ptCount val="12"/>
                <c:pt idx="0">
                  <c:v>0.83000000000000018</c:v>
                </c:pt>
                <c:pt idx="1">
                  <c:v>0.83000000000000018</c:v>
                </c:pt>
                <c:pt idx="2">
                  <c:v>0.70000000000000018</c:v>
                </c:pt>
                <c:pt idx="3">
                  <c:v>0.70000000000000018</c:v>
                </c:pt>
                <c:pt idx="4">
                  <c:v>0.70000000000000018</c:v>
                </c:pt>
                <c:pt idx="5">
                  <c:v>0.75000000000000022</c:v>
                </c:pt>
                <c:pt idx="6">
                  <c:v>0.70000000000000018</c:v>
                </c:pt>
                <c:pt idx="7">
                  <c:v>0.70000000000000018</c:v>
                </c:pt>
                <c:pt idx="8">
                  <c:v>0.70000000000000018</c:v>
                </c:pt>
                <c:pt idx="9">
                  <c:v>0.8</c:v>
                </c:pt>
                <c:pt idx="10">
                  <c:v>0.83000000000000018</c:v>
                </c:pt>
                <c:pt idx="11">
                  <c:v>0.8500000000000002</c:v>
                </c:pt>
              </c:numCache>
            </c:numRef>
          </c:val>
        </c:ser>
        <c:axId val="109209088"/>
        <c:axId val="109210624"/>
      </c:barChart>
      <c:catAx>
        <c:axId val="109209088"/>
        <c:scaling>
          <c:orientation val="minMax"/>
        </c:scaling>
        <c:axPos val="b"/>
        <c:tickLblPos val="nextTo"/>
        <c:crossAx val="109210624"/>
        <c:crosses val="autoZero"/>
        <c:auto val="1"/>
        <c:lblAlgn val="ctr"/>
        <c:lblOffset val="100"/>
      </c:catAx>
      <c:valAx>
        <c:axId val="109210624"/>
        <c:scaling>
          <c:orientation val="minMax"/>
        </c:scaling>
        <c:axPos val="l"/>
        <c:majorGridlines/>
        <c:numFmt formatCode="General" sourceLinked="1"/>
        <c:tickLblPos val="nextTo"/>
        <c:crossAx val="109209088"/>
        <c:crosses val="autoZero"/>
        <c:crossBetween val="between"/>
      </c:valAx>
    </c:plotArea>
    <c:legend>
      <c:legendPos val="r"/>
      <c:layout>
        <c:manualLayout>
          <c:xMode val="edge"/>
          <c:yMode val="edge"/>
          <c:x val="0.77643737241178212"/>
          <c:y val="0.40800308218353426"/>
          <c:w val="0.21430336832895888"/>
          <c:h val="0.11059885862890995"/>
        </c:manualLayou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manualLayout>
          <c:xMode val="edge"/>
          <c:yMode val="edge"/>
          <c:x val="0.17792788445482899"/>
          <c:y val="3.1746031746031744E-2"/>
        </c:manualLayout>
      </c:layout>
      <c:txPr>
        <a:bodyPr rot="0" vert="horz"/>
        <a:lstStyle/>
        <a:p>
          <a:pPr>
            <a:defRPr/>
          </a:pPr>
          <a:endParaRPr lang="en-US"/>
        </a:p>
      </c:txPr>
    </c:title>
    <c:plotArea>
      <c:layout/>
      <c:pieChart>
        <c:varyColors val="1"/>
        <c:ser>
          <c:idx val="0"/>
          <c:order val="0"/>
          <c:tx>
            <c:strRef>
              <c:f>Sheet1!$B$1</c:f>
              <c:strCache>
                <c:ptCount val="1"/>
                <c:pt idx="0">
                  <c:v>Structured Interviews</c:v>
                </c:pt>
              </c:strCache>
            </c:strRef>
          </c:tx>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numRef>
              <c:f>Sheet1!$A$2:$A$5</c:f>
              <c:numCache>
                <c:formatCode>General</c:formatCode>
                <c:ptCount val="4"/>
              </c:numCache>
            </c:numRef>
          </c:cat>
          <c:val>
            <c:numRef>
              <c:f>Sheet1!$B$2:$B$5</c:f>
              <c:numCache>
                <c:formatCode>0%</c:formatCode>
                <c:ptCount val="4"/>
                <c:pt idx="0">
                  <c:v>0.79</c:v>
                </c:pt>
                <c:pt idx="1">
                  <c:v>0.16</c:v>
                </c:pt>
                <c:pt idx="2">
                  <c:v>0.05</c:v>
                </c:pt>
              </c:numCache>
            </c:numRef>
          </c:val>
          <c:extLst xmlns:c16r2="http://schemas.microsoft.com/office/drawing/2015/06/chart">
            <c:ext xmlns:c16="http://schemas.microsoft.com/office/drawing/2014/chart" uri="{C3380CC4-5D6E-409C-BE32-E72D297353CC}">
              <c16:uniqueId val="{00000008-7BAD-4CA9-B0EA-49C3F4D4A082}"/>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pieChart>
        <c:varyColors val="1"/>
        <c:ser>
          <c:idx val="0"/>
          <c:order val="0"/>
          <c:tx>
            <c:strRef>
              <c:f>Sheet1!$B$1</c:f>
              <c:strCache>
                <c:ptCount val="1"/>
                <c:pt idx="0">
                  <c:v> Standardized Testing</c:v>
                </c:pt>
              </c:strCache>
            </c:strRef>
          </c:tx>
          <c:dPt>
            <c:idx val="0"/>
            <c:spPr/>
            <c:extLst xmlns:c16r2="http://schemas.microsoft.com/office/drawing/2015/06/chart">
              <c:ext xmlns:c16="http://schemas.microsoft.com/office/drawing/2014/chart" uri="{C3380CC4-5D6E-409C-BE32-E72D297353CC}">
                <c16:uniqueId val="{00000001-F861-42F2-9597-B97130592911}"/>
              </c:ext>
            </c:extLst>
          </c:dPt>
          <c:dPt>
            <c:idx val="1"/>
            <c:spPr/>
            <c:extLst xmlns:c16r2="http://schemas.microsoft.com/office/drawing/2015/06/chart">
              <c:ext xmlns:c16="http://schemas.microsoft.com/office/drawing/2014/chart" uri="{C3380CC4-5D6E-409C-BE32-E72D297353CC}">
                <c16:uniqueId val="{00000003-F861-42F2-9597-B97130592911}"/>
              </c:ext>
            </c:extLst>
          </c:dPt>
          <c:dPt>
            <c:idx val="2"/>
            <c:spPr/>
            <c:extLst xmlns:c16r2="http://schemas.microsoft.com/office/drawing/2015/06/chart">
              <c:ext xmlns:c16="http://schemas.microsoft.com/office/drawing/2014/chart" uri="{C3380CC4-5D6E-409C-BE32-E72D297353CC}">
                <c16:uniqueId val="{00000005-F861-42F2-9597-B97130592911}"/>
              </c:ext>
            </c:extLst>
          </c:dPt>
          <c:dPt>
            <c:idx val="3"/>
            <c:spPr/>
            <c:extLst xmlns:c16r2="http://schemas.microsoft.com/office/drawing/2015/06/chart">
              <c:ext xmlns:c16="http://schemas.microsoft.com/office/drawing/2014/chart" uri="{C3380CC4-5D6E-409C-BE32-E72D297353CC}">
                <c16:uniqueId val="{00000007-F861-42F2-9597-B97130592911}"/>
              </c:ext>
            </c:extLst>
          </c:dPt>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numRef>
              <c:f>Sheet1!$A$2:$A$5</c:f>
              <c:numCache>
                <c:formatCode>General</c:formatCode>
                <c:ptCount val="4"/>
              </c:numCache>
            </c:numRef>
          </c:cat>
          <c:val>
            <c:numRef>
              <c:f>Sheet1!$B$2:$B$5</c:f>
              <c:numCache>
                <c:formatCode>0%</c:formatCode>
                <c:ptCount val="4"/>
                <c:pt idx="0">
                  <c:v>0.81</c:v>
                </c:pt>
                <c:pt idx="1">
                  <c:v>0.11</c:v>
                </c:pt>
                <c:pt idx="2">
                  <c:v>8.0000000000000043E-2</c:v>
                </c:pt>
              </c:numCache>
            </c:numRef>
          </c:val>
          <c:extLst xmlns:c16r2="http://schemas.microsoft.com/office/drawing/2015/06/chart">
            <c:ext xmlns:c16="http://schemas.microsoft.com/office/drawing/2014/chart" uri="{C3380CC4-5D6E-409C-BE32-E72D297353CC}">
              <c16:uniqueId val="{00000000-DEF5-42AF-9793-941B2C3C7829}"/>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manualLayout>
          <c:layoutTarget val="inner"/>
          <c:xMode val="edge"/>
          <c:yMode val="edge"/>
          <c:x val="0.25411367797045303"/>
          <c:y val="0.1907957017880107"/>
          <c:w val="0.49773262583187533"/>
          <c:h val="0.75920428031649334"/>
        </c:manualLayout>
      </c:layout>
      <c:pieChart>
        <c:varyColors val="1"/>
        <c:ser>
          <c:idx val="0"/>
          <c:order val="0"/>
          <c:tx>
            <c:strRef>
              <c:f>Sheet1!$B$1</c:f>
              <c:strCache>
                <c:ptCount val="1"/>
                <c:pt idx="0">
                  <c:v>Cultural Fit</c:v>
                </c:pt>
              </c:strCache>
            </c:strRef>
          </c:tx>
          <c:explosion val="1"/>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numRef>
              <c:f>Sheet1!$A$2:$A$5</c:f>
              <c:numCache>
                <c:formatCode>General</c:formatCode>
                <c:ptCount val="4"/>
              </c:numCache>
            </c:numRef>
          </c:cat>
          <c:val>
            <c:numRef>
              <c:f>Sheet1!$B$2:$B$5</c:f>
              <c:numCache>
                <c:formatCode>0%</c:formatCode>
                <c:ptCount val="4"/>
                <c:pt idx="0">
                  <c:v>0.56999999999999995</c:v>
                </c:pt>
                <c:pt idx="1">
                  <c:v>0.26</c:v>
                </c:pt>
                <c:pt idx="2">
                  <c:v>0.17</c:v>
                </c:pt>
              </c:numCache>
            </c:numRef>
          </c:val>
          <c:extLst xmlns:c16r2="http://schemas.microsoft.com/office/drawing/2015/06/chart">
            <c:ext xmlns:c16="http://schemas.microsoft.com/office/drawing/2014/chart" uri="{C3380CC4-5D6E-409C-BE32-E72D297353CC}">
              <c16:uniqueId val="{00000000-A0C5-4E46-88D6-8DDF11013075}"/>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pieChart>
        <c:varyColors val="1"/>
        <c:ser>
          <c:idx val="0"/>
          <c:order val="0"/>
          <c:tx>
            <c:strRef>
              <c:f>Sheet1!$B$1</c:f>
              <c:strCache>
                <c:ptCount val="1"/>
                <c:pt idx="0">
                  <c:v>Job Satisfaction Post-Recruitment</c:v>
                </c:pt>
              </c:strCache>
            </c:strRef>
          </c:tx>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strRef>
              <c:f>Sheet1!$A$2:$A$5</c:f>
              <c:strCache>
                <c:ptCount val="2"/>
                <c:pt idx="1">
                  <c:v>2nd Qtr</c:v>
                </c:pt>
              </c:strCache>
            </c:strRef>
          </c:cat>
          <c:val>
            <c:numRef>
              <c:f>Sheet1!$B$2:$B$5</c:f>
              <c:numCache>
                <c:formatCode>0%</c:formatCode>
                <c:ptCount val="4"/>
                <c:pt idx="0">
                  <c:v>0.70000000000000062</c:v>
                </c:pt>
                <c:pt idx="1">
                  <c:v>0.22</c:v>
                </c:pt>
                <c:pt idx="2">
                  <c:v>8.0000000000000043E-2</c:v>
                </c:pt>
              </c:numCache>
            </c:numRef>
          </c:val>
          <c:extLst xmlns:c16r2="http://schemas.microsoft.com/office/drawing/2015/06/chart">
            <c:ext xmlns:c16="http://schemas.microsoft.com/office/drawing/2014/chart" uri="{C3380CC4-5D6E-409C-BE32-E72D297353CC}">
              <c16:uniqueId val="{00000000-E933-4725-AAB8-3F57E901AAF9}"/>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pieChart>
        <c:varyColors val="1"/>
        <c:ser>
          <c:idx val="0"/>
          <c:order val="0"/>
          <c:tx>
            <c:strRef>
              <c:f>Sheet1!$B$1</c:f>
              <c:strCache>
                <c:ptCount val="1"/>
                <c:pt idx="0">
                  <c:v>Fairness of Process</c:v>
                </c:pt>
              </c:strCache>
            </c:strRef>
          </c:tx>
          <c:dPt>
            <c:idx val="0"/>
            <c:spPr/>
            <c:extLst xmlns:c16r2="http://schemas.microsoft.com/office/drawing/2015/06/chart">
              <c:ext xmlns:c16="http://schemas.microsoft.com/office/drawing/2014/chart" uri="{C3380CC4-5D6E-409C-BE32-E72D297353CC}">
                <c16:uniqueId val="{00000001-77B1-46BE-A78C-911E95502DA5}"/>
              </c:ext>
            </c:extLst>
          </c:dPt>
          <c:dPt>
            <c:idx val="1"/>
            <c:spPr/>
            <c:extLst xmlns:c16r2="http://schemas.microsoft.com/office/drawing/2015/06/chart">
              <c:ext xmlns:c16="http://schemas.microsoft.com/office/drawing/2014/chart" uri="{C3380CC4-5D6E-409C-BE32-E72D297353CC}">
                <c16:uniqueId val="{00000003-77B1-46BE-A78C-911E95502DA5}"/>
              </c:ext>
            </c:extLst>
          </c:dPt>
          <c:dPt>
            <c:idx val="2"/>
            <c:spPr/>
            <c:extLst xmlns:c16r2="http://schemas.microsoft.com/office/drawing/2015/06/chart">
              <c:ext xmlns:c16="http://schemas.microsoft.com/office/drawing/2014/chart" uri="{C3380CC4-5D6E-409C-BE32-E72D297353CC}">
                <c16:uniqueId val="{00000005-77B1-46BE-A78C-911E95502DA5}"/>
              </c:ext>
            </c:extLst>
          </c:dPt>
          <c:dPt>
            <c:idx val="3"/>
            <c:spPr/>
            <c:extLst xmlns:c16r2="http://schemas.microsoft.com/office/drawing/2015/06/chart">
              <c:ext xmlns:c16="http://schemas.microsoft.com/office/drawing/2014/chart" uri="{C3380CC4-5D6E-409C-BE32-E72D297353CC}">
                <c16:uniqueId val="{00000007-77B1-46BE-A78C-911E95502DA5}"/>
              </c:ext>
            </c:extLst>
          </c:dPt>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numRef>
              <c:f>Sheet1!$A$2:$A$5</c:f>
              <c:numCache>
                <c:formatCode>General</c:formatCode>
                <c:ptCount val="4"/>
              </c:numCache>
            </c:numRef>
          </c:cat>
          <c:val>
            <c:numRef>
              <c:f>Sheet1!$B$2:$B$5</c:f>
              <c:numCache>
                <c:formatCode>0%</c:formatCode>
                <c:ptCount val="4"/>
                <c:pt idx="0">
                  <c:v>0.82000000000000062</c:v>
                </c:pt>
                <c:pt idx="1">
                  <c:v>0.1</c:v>
                </c:pt>
                <c:pt idx="2">
                  <c:v>8.0000000000000043E-2</c:v>
                </c:pt>
              </c:numCache>
            </c:numRef>
          </c:val>
          <c:extLst xmlns:c16r2="http://schemas.microsoft.com/office/drawing/2015/06/chart">
            <c:ext xmlns:c16="http://schemas.microsoft.com/office/drawing/2014/chart" uri="{C3380CC4-5D6E-409C-BE32-E72D297353CC}">
              <c16:uniqueId val="{00000000-F48A-449F-8BA5-006AB025343B}"/>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pieChart>
        <c:varyColors val="1"/>
        <c:ser>
          <c:idx val="0"/>
          <c:order val="0"/>
          <c:tx>
            <c:strRef>
              <c:f>Sheet1!$B$1</c:f>
              <c:strCache>
                <c:ptCount val="1"/>
                <c:pt idx="0">
                  <c:v>Efficiency of Recruitment</c:v>
                </c:pt>
              </c:strCache>
            </c:strRef>
          </c:tx>
          <c:dPt>
            <c:idx val="0"/>
            <c:spPr/>
            <c:extLst xmlns:c16r2="http://schemas.microsoft.com/office/drawing/2015/06/chart">
              <c:ext xmlns:c16="http://schemas.microsoft.com/office/drawing/2014/chart" uri="{C3380CC4-5D6E-409C-BE32-E72D297353CC}">
                <c16:uniqueId val="{00000001-455A-4095-BACB-A03CED08059F}"/>
              </c:ext>
            </c:extLst>
          </c:dPt>
          <c:dPt>
            <c:idx val="1"/>
            <c:spPr/>
            <c:extLst xmlns:c16r2="http://schemas.microsoft.com/office/drawing/2015/06/chart">
              <c:ext xmlns:c16="http://schemas.microsoft.com/office/drawing/2014/chart" uri="{C3380CC4-5D6E-409C-BE32-E72D297353CC}">
                <c16:uniqueId val="{00000003-455A-4095-BACB-A03CED08059F}"/>
              </c:ext>
            </c:extLst>
          </c:dPt>
          <c:dPt>
            <c:idx val="2"/>
            <c:spPr/>
            <c:extLst xmlns:c16r2="http://schemas.microsoft.com/office/drawing/2015/06/chart">
              <c:ext xmlns:c16="http://schemas.microsoft.com/office/drawing/2014/chart" uri="{C3380CC4-5D6E-409C-BE32-E72D297353CC}">
                <c16:uniqueId val="{00000005-455A-4095-BACB-A03CED08059F}"/>
              </c:ext>
            </c:extLst>
          </c:dPt>
          <c:dPt>
            <c:idx val="3"/>
            <c:spPr/>
            <c:extLst xmlns:c16r2="http://schemas.microsoft.com/office/drawing/2015/06/chart">
              <c:ext xmlns:c16="http://schemas.microsoft.com/office/drawing/2014/chart" uri="{C3380CC4-5D6E-409C-BE32-E72D297353CC}">
                <c16:uniqueId val="{00000007-455A-4095-BACB-A03CED08059F}"/>
              </c:ext>
            </c:extLst>
          </c:dPt>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numRef>
              <c:f>Sheet1!$A$2:$A$5</c:f>
              <c:numCache>
                <c:formatCode>General</c:formatCode>
                <c:ptCount val="4"/>
              </c:numCache>
            </c:numRef>
          </c:cat>
          <c:val>
            <c:numRef>
              <c:f>Sheet1!$B$2:$B$5</c:f>
              <c:numCache>
                <c:formatCode>0%</c:formatCode>
                <c:ptCount val="4"/>
                <c:pt idx="0">
                  <c:v>0.78</c:v>
                </c:pt>
                <c:pt idx="1">
                  <c:v>0.12000000000000002</c:v>
                </c:pt>
                <c:pt idx="2">
                  <c:v>0.1</c:v>
                </c:pt>
              </c:numCache>
            </c:numRef>
          </c:val>
          <c:extLst xmlns:c16r2="http://schemas.microsoft.com/office/drawing/2015/06/chart">
            <c:ext xmlns:c16="http://schemas.microsoft.com/office/drawing/2014/chart" uri="{C3380CC4-5D6E-409C-BE32-E72D297353CC}">
              <c16:uniqueId val="{00000000-752F-4930-AFD4-05211883EC6A}"/>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pieChart>
        <c:varyColors val="1"/>
        <c:ser>
          <c:idx val="0"/>
          <c:order val="0"/>
          <c:tx>
            <c:strRef>
              <c:f>Sheet1!$B$1</c:f>
              <c:strCache>
                <c:ptCount val="1"/>
                <c:pt idx="0">
                  <c:v>Role Clarity Post-Recruitment</c:v>
                </c:pt>
              </c:strCache>
            </c:strRef>
          </c:tx>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numRef>
              <c:f>Sheet1!$A$2:$A$5</c:f>
              <c:numCache>
                <c:formatCode>General</c:formatCode>
                <c:ptCount val="4"/>
              </c:numCache>
            </c:numRef>
          </c:cat>
          <c:val>
            <c:numRef>
              <c:f>Sheet1!$B$2:$B$5</c:f>
              <c:numCache>
                <c:formatCode>0%</c:formatCode>
                <c:ptCount val="4"/>
                <c:pt idx="0">
                  <c:v>0.73000000000000065</c:v>
                </c:pt>
                <c:pt idx="1">
                  <c:v>0.21000000000000021</c:v>
                </c:pt>
                <c:pt idx="2">
                  <c:v>6.0000000000000032E-2</c:v>
                </c:pt>
              </c:numCache>
            </c:numRef>
          </c:val>
          <c:extLst xmlns:c16r2="http://schemas.microsoft.com/office/drawing/2015/06/chart">
            <c:ext xmlns:c16="http://schemas.microsoft.com/office/drawing/2014/chart" uri="{C3380CC4-5D6E-409C-BE32-E72D297353CC}">
              <c16:uniqueId val="{00000000-7CFD-4D04-9C10-6FFCFDBA9F81}"/>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layout/>
      <c:txPr>
        <a:bodyPr rot="0" vert="horz"/>
        <a:lstStyle/>
        <a:p>
          <a:pPr>
            <a:defRPr/>
          </a:pPr>
          <a:endParaRPr lang="en-US"/>
        </a:p>
      </c:txPr>
    </c:title>
    <c:plotArea>
      <c:layout/>
      <c:pieChart>
        <c:varyColors val="1"/>
        <c:ser>
          <c:idx val="0"/>
          <c:order val="0"/>
          <c:tx>
            <c:strRef>
              <c:f>Sheet1!$B$1</c:f>
              <c:strCache>
                <c:ptCount val="1"/>
                <c:pt idx="0">
                  <c:v>Trainig and Development Opportunities</c:v>
                </c:pt>
              </c:strCache>
            </c:strRef>
          </c:tx>
          <c:dLbls>
            <c:dLbl>
              <c:idx val="3"/>
              <c:delete val="1"/>
            </c:dLbl>
            <c:txPr>
              <a:bodyPr rot="0" vert="horz"/>
              <a:lstStyle/>
              <a:p>
                <a:pPr>
                  <a:defRPr/>
                </a:pPr>
                <a:endParaRPr lang="en-US"/>
              </a:p>
            </c:txPr>
            <c:dLblPos val="ctr"/>
            <c:showPercent val="1"/>
            <c:showLeaderLines val="1"/>
            <c:extLst xmlns:c16r2="http://schemas.microsoft.com/office/drawing/2015/06/chart">
              <c:ext xmlns:c15="http://schemas.microsoft.com/office/drawing/2012/chart" uri="{CE6537A1-D6FC-4f65-9D91-7224C49458BB}"/>
            </c:extLst>
          </c:dLbls>
          <c:cat>
            <c:numRef>
              <c:f>Sheet1!$A$2:$A$5</c:f>
              <c:numCache>
                <c:formatCode>General</c:formatCode>
                <c:ptCount val="4"/>
              </c:numCache>
            </c:numRef>
          </c:cat>
          <c:val>
            <c:numRef>
              <c:f>Sheet1!$B$2:$B$5</c:f>
              <c:numCache>
                <c:formatCode>0%</c:formatCode>
                <c:ptCount val="4"/>
                <c:pt idx="0">
                  <c:v>0.68</c:v>
                </c:pt>
                <c:pt idx="1">
                  <c:v>0.22</c:v>
                </c:pt>
                <c:pt idx="2">
                  <c:v>0.1</c:v>
                </c:pt>
              </c:numCache>
            </c:numRef>
          </c:val>
          <c:extLst xmlns:c16r2="http://schemas.microsoft.com/office/drawing/2015/06/chart">
            <c:ext xmlns:c16="http://schemas.microsoft.com/office/drawing/2014/chart" uri="{C3380CC4-5D6E-409C-BE32-E72D297353CC}">
              <c16:uniqueId val="{00000000-D95C-4EFC-B6E5-673CCF9E9C09}"/>
            </c:ext>
          </c:extLst>
        </c:ser>
        <c:dLbls>
          <c:showPercent val="1"/>
        </c:dLbls>
        <c:firstSliceAng val="0"/>
      </c:pieChart>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F76930-DC1C-40A5-88EF-B69A07ED1083}" type="doc">
      <dgm:prSet loTypeId="urn:microsoft.com/office/officeart/2005/8/layout/cycle5" loCatId="cycle" qsTypeId="urn:microsoft.com/office/officeart/2005/8/quickstyle/3d3" qsCatId="3D" csTypeId="urn:microsoft.com/office/officeart/2005/8/colors/colorful2" csCatId="colorful" phldr="1"/>
      <dgm:spPr/>
      <dgm:t>
        <a:bodyPr/>
        <a:lstStyle/>
        <a:p>
          <a:endParaRPr lang="en-US"/>
        </a:p>
      </dgm:t>
    </dgm:pt>
    <dgm:pt modelId="{BCAAFDC4-6ABF-4D91-8E8A-3E92364FBFA4}">
      <dgm:prSet phldrT="[Text]"/>
      <dgm:spPr/>
      <dgm:t>
        <a:bodyPr/>
        <a:lstStyle/>
        <a:p>
          <a:r>
            <a:rPr lang="en-US" dirty="0"/>
            <a:t>MAKE A JOB OFFER</a:t>
          </a:r>
        </a:p>
      </dgm:t>
    </dgm:pt>
    <dgm:pt modelId="{99825829-70EB-4CF5-8165-321AFB3933F4}" type="parTrans" cxnId="{F0AE2079-491B-4813-9F4E-36014DE0BAD9}">
      <dgm:prSet/>
      <dgm:spPr/>
      <dgm:t>
        <a:bodyPr/>
        <a:lstStyle/>
        <a:p>
          <a:endParaRPr lang="en-US"/>
        </a:p>
      </dgm:t>
    </dgm:pt>
    <dgm:pt modelId="{C1E8C0E6-D1AC-47E1-A0F0-DE38D35C7B19}" type="sibTrans" cxnId="{F0AE2079-491B-4813-9F4E-36014DE0BAD9}">
      <dgm:prSet/>
      <dgm:spPr/>
      <dgm:t>
        <a:bodyPr/>
        <a:lstStyle/>
        <a:p>
          <a:endParaRPr lang="en-US" dirty="0"/>
        </a:p>
      </dgm:t>
    </dgm:pt>
    <dgm:pt modelId="{7532BD4F-EE35-4DFD-9603-3CDDD8E4A4D5}">
      <dgm:prSet phldrT="[Text]"/>
      <dgm:spPr/>
      <dgm:t>
        <a:bodyPr/>
        <a:lstStyle/>
        <a:p>
          <a:r>
            <a:rPr lang="en-US" dirty="0"/>
            <a:t>REVIEW JOB APPLICATION AND SHORTLIST </a:t>
          </a:r>
        </a:p>
      </dgm:t>
    </dgm:pt>
    <dgm:pt modelId="{2BAD9C76-1FB5-472F-808B-6AE5CCF23C2C}" type="parTrans" cxnId="{755E9B2C-CA7D-44A1-BF70-51EA47FC48EF}">
      <dgm:prSet/>
      <dgm:spPr/>
      <dgm:t>
        <a:bodyPr/>
        <a:lstStyle/>
        <a:p>
          <a:endParaRPr lang="en-US"/>
        </a:p>
      </dgm:t>
    </dgm:pt>
    <dgm:pt modelId="{6F7F71BE-2E53-4C76-B350-773DC82003D6}" type="sibTrans" cxnId="{755E9B2C-CA7D-44A1-BF70-51EA47FC48EF}">
      <dgm:prSet/>
      <dgm:spPr/>
      <dgm:t>
        <a:bodyPr/>
        <a:lstStyle/>
        <a:p>
          <a:endParaRPr lang="en-US" dirty="0"/>
        </a:p>
      </dgm:t>
    </dgm:pt>
    <dgm:pt modelId="{2F1409F4-4C13-4E46-8907-08FC60C03B2A}">
      <dgm:prSet phldrT="[Text]"/>
      <dgm:spPr/>
      <dgm:t>
        <a:bodyPr/>
        <a:lstStyle/>
        <a:p>
          <a:r>
            <a:rPr lang="en-US" dirty="0"/>
            <a:t>INTERVIEW POTENTIAL CANDIADTE</a:t>
          </a:r>
        </a:p>
      </dgm:t>
    </dgm:pt>
    <dgm:pt modelId="{303CF666-309B-47E2-8B98-D25B61332D56}" type="parTrans" cxnId="{8FB3F048-2B8F-4F5D-A300-91F95FAD503C}">
      <dgm:prSet/>
      <dgm:spPr/>
      <dgm:t>
        <a:bodyPr/>
        <a:lstStyle/>
        <a:p>
          <a:endParaRPr lang="en-US"/>
        </a:p>
      </dgm:t>
    </dgm:pt>
    <dgm:pt modelId="{2BFD517B-4534-4E82-B5EF-862E6BBF15E4}" type="sibTrans" cxnId="{8FB3F048-2B8F-4F5D-A300-91F95FAD503C}">
      <dgm:prSet/>
      <dgm:spPr/>
      <dgm:t>
        <a:bodyPr/>
        <a:lstStyle/>
        <a:p>
          <a:endParaRPr lang="en-US" dirty="0"/>
        </a:p>
      </dgm:t>
    </dgm:pt>
    <dgm:pt modelId="{38834851-5E66-4CE4-B695-E75E445613D9}">
      <dgm:prSet phldrT="[Text]"/>
      <dgm:spPr/>
      <dgm:t>
        <a:bodyPr/>
        <a:lstStyle/>
        <a:p>
          <a:r>
            <a:rPr lang="en-US" dirty="0"/>
            <a:t>SELECT THE MOST SUITABLE CANDIATES</a:t>
          </a:r>
        </a:p>
      </dgm:t>
    </dgm:pt>
    <dgm:pt modelId="{C460EDD0-18A6-492B-80E0-BE56400132D8}" type="parTrans" cxnId="{1C4CED5A-2C81-4423-8E14-46839BB8FE8D}">
      <dgm:prSet/>
      <dgm:spPr/>
      <dgm:t>
        <a:bodyPr/>
        <a:lstStyle/>
        <a:p>
          <a:endParaRPr lang="en-US"/>
        </a:p>
      </dgm:t>
    </dgm:pt>
    <dgm:pt modelId="{D14A20F3-1861-4ABB-B728-E7076475372F}" type="sibTrans" cxnId="{1C4CED5A-2C81-4423-8E14-46839BB8FE8D}">
      <dgm:prSet/>
      <dgm:spPr/>
      <dgm:t>
        <a:bodyPr/>
        <a:lstStyle/>
        <a:p>
          <a:endParaRPr lang="en-US" dirty="0"/>
        </a:p>
      </dgm:t>
    </dgm:pt>
    <dgm:pt modelId="{2FD6040A-47EA-44A2-9649-A751C8E2D883}">
      <dgm:prSet/>
      <dgm:spPr/>
      <dgm:t>
        <a:bodyPr/>
        <a:lstStyle/>
        <a:p>
          <a:r>
            <a:rPr lang="en-US" dirty="0"/>
            <a:t>IDENTIFY SKILL  GAPS AND HIRING NEEDS</a:t>
          </a:r>
        </a:p>
      </dgm:t>
    </dgm:pt>
    <dgm:pt modelId="{FC0EEB77-AA5C-4BE9-AC03-3921170650F2}" type="parTrans" cxnId="{97A59312-0BD7-4791-BCE1-8A8E3A68960E}">
      <dgm:prSet/>
      <dgm:spPr/>
      <dgm:t>
        <a:bodyPr/>
        <a:lstStyle/>
        <a:p>
          <a:endParaRPr lang="en-US"/>
        </a:p>
      </dgm:t>
    </dgm:pt>
    <dgm:pt modelId="{1936D6E9-939F-45BB-9B23-625145FF6741}" type="sibTrans" cxnId="{97A59312-0BD7-4791-BCE1-8A8E3A68960E}">
      <dgm:prSet/>
      <dgm:spPr/>
      <dgm:t>
        <a:bodyPr/>
        <a:lstStyle/>
        <a:p>
          <a:endParaRPr lang="en-US" dirty="0"/>
        </a:p>
      </dgm:t>
    </dgm:pt>
    <dgm:pt modelId="{54B8CB94-D176-411E-9143-0074A2B89552}">
      <dgm:prSet/>
      <dgm:spPr/>
      <dgm:t>
        <a:bodyPr/>
        <a:lstStyle/>
        <a:p>
          <a:r>
            <a:rPr lang="en-US" dirty="0"/>
            <a:t> FORMULATE </a:t>
          </a:r>
        </a:p>
        <a:p>
          <a:r>
            <a:rPr lang="en-US" dirty="0"/>
            <a:t>JOB DESCIRIPTION  ADVERTISE JOB OPENINGS </a:t>
          </a:r>
        </a:p>
      </dgm:t>
    </dgm:pt>
    <dgm:pt modelId="{C2A37E46-687E-4CC6-9367-0B4E4627067A}" type="parTrans" cxnId="{25025A8D-EE49-4B92-97F5-9565C7D70926}">
      <dgm:prSet/>
      <dgm:spPr/>
      <dgm:t>
        <a:bodyPr/>
        <a:lstStyle/>
        <a:p>
          <a:endParaRPr lang="en-US"/>
        </a:p>
      </dgm:t>
    </dgm:pt>
    <dgm:pt modelId="{321C353C-6BC3-4B01-B9D1-E1822DFA8F4E}" type="sibTrans" cxnId="{25025A8D-EE49-4B92-97F5-9565C7D70926}">
      <dgm:prSet/>
      <dgm:spPr/>
      <dgm:t>
        <a:bodyPr/>
        <a:lstStyle/>
        <a:p>
          <a:endParaRPr lang="en-US" dirty="0"/>
        </a:p>
      </dgm:t>
    </dgm:pt>
    <dgm:pt modelId="{EFBF177E-3F32-48DE-A096-D939D0E42C2E}" type="pres">
      <dgm:prSet presAssocID="{37F76930-DC1C-40A5-88EF-B69A07ED1083}" presName="cycle" presStyleCnt="0">
        <dgm:presLayoutVars>
          <dgm:dir/>
          <dgm:resizeHandles val="exact"/>
        </dgm:presLayoutVars>
      </dgm:prSet>
      <dgm:spPr/>
      <dgm:t>
        <a:bodyPr/>
        <a:lstStyle/>
        <a:p>
          <a:endParaRPr lang="en-US"/>
        </a:p>
      </dgm:t>
    </dgm:pt>
    <dgm:pt modelId="{E8E9BE29-C34F-4ACA-9D64-42F78946F973}" type="pres">
      <dgm:prSet presAssocID="{BCAAFDC4-6ABF-4D91-8E8A-3E92364FBFA4}" presName="node" presStyleLbl="node1" presStyleIdx="0" presStyleCnt="6">
        <dgm:presLayoutVars>
          <dgm:bulletEnabled val="1"/>
        </dgm:presLayoutVars>
      </dgm:prSet>
      <dgm:spPr/>
      <dgm:t>
        <a:bodyPr/>
        <a:lstStyle/>
        <a:p>
          <a:endParaRPr lang="en-US"/>
        </a:p>
      </dgm:t>
    </dgm:pt>
    <dgm:pt modelId="{A0FC74AE-E996-4F49-8490-59B4150898AC}" type="pres">
      <dgm:prSet presAssocID="{BCAAFDC4-6ABF-4D91-8E8A-3E92364FBFA4}" presName="spNode" presStyleCnt="0"/>
      <dgm:spPr/>
    </dgm:pt>
    <dgm:pt modelId="{9F32AB73-E71D-4DDB-AA58-002763037281}" type="pres">
      <dgm:prSet presAssocID="{C1E8C0E6-D1AC-47E1-A0F0-DE38D35C7B19}" presName="sibTrans" presStyleLbl="sibTrans1D1" presStyleIdx="0" presStyleCnt="6"/>
      <dgm:spPr/>
      <dgm:t>
        <a:bodyPr/>
        <a:lstStyle/>
        <a:p>
          <a:endParaRPr lang="en-US"/>
        </a:p>
      </dgm:t>
    </dgm:pt>
    <dgm:pt modelId="{9EE98BD3-3ACD-4A4D-84FE-E4C9E9520970}" type="pres">
      <dgm:prSet presAssocID="{2FD6040A-47EA-44A2-9649-A751C8E2D883}" presName="node" presStyleLbl="node1" presStyleIdx="1" presStyleCnt="6">
        <dgm:presLayoutVars>
          <dgm:bulletEnabled val="1"/>
        </dgm:presLayoutVars>
      </dgm:prSet>
      <dgm:spPr/>
      <dgm:t>
        <a:bodyPr/>
        <a:lstStyle/>
        <a:p>
          <a:endParaRPr lang="en-US"/>
        </a:p>
      </dgm:t>
    </dgm:pt>
    <dgm:pt modelId="{DF3DB4B9-31C2-47FE-850B-CEED7D777B6B}" type="pres">
      <dgm:prSet presAssocID="{2FD6040A-47EA-44A2-9649-A751C8E2D883}" presName="spNode" presStyleCnt="0"/>
      <dgm:spPr/>
    </dgm:pt>
    <dgm:pt modelId="{F8E12A36-F8CA-4EEF-B8E6-C1946EC2FAE9}" type="pres">
      <dgm:prSet presAssocID="{1936D6E9-939F-45BB-9B23-625145FF6741}" presName="sibTrans" presStyleLbl="sibTrans1D1" presStyleIdx="1" presStyleCnt="6"/>
      <dgm:spPr/>
      <dgm:t>
        <a:bodyPr/>
        <a:lstStyle/>
        <a:p>
          <a:endParaRPr lang="en-US"/>
        </a:p>
      </dgm:t>
    </dgm:pt>
    <dgm:pt modelId="{9297FE0E-5EA6-430A-83A5-62730117702E}" type="pres">
      <dgm:prSet presAssocID="{54B8CB94-D176-411E-9143-0074A2B89552}" presName="node" presStyleLbl="node1" presStyleIdx="2" presStyleCnt="6">
        <dgm:presLayoutVars>
          <dgm:bulletEnabled val="1"/>
        </dgm:presLayoutVars>
      </dgm:prSet>
      <dgm:spPr/>
      <dgm:t>
        <a:bodyPr/>
        <a:lstStyle/>
        <a:p>
          <a:endParaRPr lang="en-US"/>
        </a:p>
      </dgm:t>
    </dgm:pt>
    <dgm:pt modelId="{25E759C6-6AD7-46C0-B88B-E8065728608A}" type="pres">
      <dgm:prSet presAssocID="{54B8CB94-D176-411E-9143-0074A2B89552}" presName="spNode" presStyleCnt="0"/>
      <dgm:spPr/>
    </dgm:pt>
    <dgm:pt modelId="{B82E2D97-8240-46B0-97CB-C6A8374FE851}" type="pres">
      <dgm:prSet presAssocID="{321C353C-6BC3-4B01-B9D1-E1822DFA8F4E}" presName="sibTrans" presStyleLbl="sibTrans1D1" presStyleIdx="2" presStyleCnt="6"/>
      <dgm:spPr/>
      <dgm:t>
        <a:bodyPr/>
        <a:lstStyle/>
        <a:p>
          <a:endParaRPr lang="en-US"/>
        </a:p>
      </dgm:t>
    </dgm:pt>
    <dgm:pt modelId="{0D1AB01C-40D6-4E50-90D3-603A7A533702}" type="pres">
      <dgm:prSet presAssocID="{7532BD4F-EE35-4DFD-9603-3CDDD8E4A4D5}" presName="node" presStyleLbl="node1" presStyleIdx="3" presStyleCnt="6">
        <dgm:presLayoutVars>
          <dgm:bulletEnabled val="1"/>
        </dgm:presLayoutVars>
      </dgm:prSet>
      <dgm:spPr/>
      <dgm:t>
        <a:bodyPr/>
        <a:lstStyle/>
        <a:p>
          <a:endParaRPr lang="en-US"/>
        </a:p>
      </dgm:t>
    </dgm:pt>
    <dgm:pt modelId="{9BDFA263-9AF1-4E20-8C88-3EFE208301E2}" type="pres">
      <dgm:prSet presAssocID="{7532BD4F-EE35-4DFD-9603-3CDDD8E4A4D5}" presName="spNode" presStyleCnt="0"/>
      <dgm:spPr/>
    </dgm:pt>
    <dgm:pt modelId="{0B285A8C-0F12-404C-9DF2-29FE21E25D18}" type="pres">
      <dgm:prSet presAssocID="{6F7F71BE-2E53-4C76-B350-773DC82003D6}" presName="sibTrans" presStyleLbl="sibTrans1D1" presStyleIdx="3" presStyleCnt="6"/>
      <dgm:spPr/>
      <dgm:t>
        <a:bodyPr/>
        <a:lstStyle/>
        <a:p>
          <a:endParaRPr lang="en-US"/>
        </a:p>
      </dgm:t>
    </dgm:pt>
    <dgm:pt modelId="{5E38CA49-8B0A-45A4-9AB6-69B8102AA1A4}" type="pres">
      <dgm:prSet presAssocID="{2F1409F4-4C13-4E46-8907-08FC60C03B2A}" presName="node" presStyleLbl="node1" presStyleIdx="4" presStyleCnt="6">
        <dgm:presLayoutVars>
          <dgm:bulletEnabled val="1"/>
        </dgm:presLayoutVars>
      </dgm:prSet>
      <dgm:spPr/>
      <dgm:t>
        <a:bodyPr/>
        <a:lstStyle/>
        <a:p>
          <a:endParaRPr lang="en-US"/>
        </a:p>
      </dgm:t>
    </dgm:pt>
    <dgm:pt modelId="{AC52B683-D213-40B0-86E9-04BD833798D3}" type="pres">
      <dgm:prSet presAssocID="{2F1409F4-4C13-4E46-8907-08FC60C03B2A}" presName="spNode" presStyleCnt="0"/>
      <dgm:spPr/>
    </dgm:pt>
    <dgm:pt modelId="{7B66C37A-855C-4B92-B95E-C7ED6D2F0F21}" type="pres">
      <dgm:prSet presAssocID="{2BFD517B-4534-4E82-B5EF-862E6BBF15E4}" presName="sibTrans" presStyleLbl="sibTrans1D1" presStyleIdx="4" presStyleCnt="6"/>
      <dgm:spPr/>
      <dgm:t>
        <a:bodyPr/>
        <a:lstStyle/>
        <a:p>
          <a:endParaRPr lang="en-US"/>
        </a:p>
      </dgm:t>
    </dgm:pt>
    <dgm:pt modelId="{FE3ED383-EB9A-4A68-82BB-06CCC53D0A04}" type="pres">
      <dgm:prSet presAssocID="{38834851-5E66-4CE4-B695-E75E445613D9}" presName="node" presStyleLbl="node1" presStyleIdx="5" presStyleCnt="6">
        <dgm:presLayoutVars>
          <dgm:bulletEnabled val="1"/>
        </dgm:presLayoutVars>
      </dgm:prSet>
      <dgm:spPr/>
      <dgm:t>
        <a:bodyPr/>
        <a:lstStyle/>
        <a:p>
          <a:endParaRPr lang="en-US"/>
        </a:p>
      </dgm:t>
    </dgm:pt>
    <dgm:pt modelId="{FAB305F2-7055-4004-86B6-6F613CD2B37F}" type="pres">
      <dgm:prSet presAssocID="{38834851-5E66-4CE4-B695-E75E445613D9}" presName="spNode" presStyleCnt="0"/>
      <dgm:spPr/>
    </dgm:pt>
    <dgm:pt modelId="{D253057A-8623-4013-9749-6D22631F6D36}" type="pres">
      <dgm:prSet presAssocID="{D14A20F3-1861-4ABB-B728-E7076475372F}" presName="sibTrans" presStyleLbl="sibTrans1D1" presStyleIdx="5" presStyleCnt="6"/>
      <dgm:spPr/>
      <dgm:t>
        <a:bodyPr/>
        <a:lstStyle/>
        <a:p>
          <a:endParaRPr lang="en-US"/>
        </a:p>
      </dgm:t>
    </dgm:pt>
  </dgm:ptLst>
  <dgm:cxnLst>
    <dgm:cxn modelId="{CBC8A2E2-64C2-4994-A5C3-E125FF49A19B}" type="presOf" srcId="{38834851-5E66-4CE4-B695-E75E445613D9}" destId="{FE3ED383-EB9A-4A68-82BB-06CCC53D0A04}" srcOrd="0" destOrd="0" presId="urn:microsoft.com/office/officeart/2005/8/layout/cycle5"/>
    <dgm:cxn modelId="{718CF70E-A0E2-4FF6-A19C-6798FE93D282}" type="presOf" srcId="{2F1409F4-4C13-4E46-8907-08FC60C03B2A}" destId="{5E38CA49-8B0A-45A4-9AB6-69B8102AA1A4}" srcOrd="0" destOrd="0" presId="urn:microsoft.com/office/officeart/2005/8/layout/cycle5"/>
    <dgm:cxn modelId="{1C4CED5A-2C81-4423-8E14-46839BB8FE8D}" srcId="{37F76930-DC1C-40A5-88EF-B69A07ED1083}" destId="{38834851-5E66-4CE4-B695-E75E445613D9}" srcOrd="5" destOrd="0" parTransId="{C460EDD0-18A6-492B-80E0-BE56400132D8}" sibTransId="{D14A20F3-1861-4ABB-B728-E7076475372F}"/>
    <dgm:cxn modelId="{6CEC28C5-5908-4AA3-BF3A-F322E46A3D62}" type="presOf" srcId="{2BFD517B-4534-4E82-B5EF-862E6BBF15E4}" destId="{7B66C37A-855C-4B92-B95E-C7ED6D2F0F21}" srcOrd="0" destOrd="0" presId="urn:microsoft.com/office/officeart/2005/8/layout/cycle5"/>
    <dgm:cxn modelId="{686DB4A4-A167-4FF3-9659-10FAA072A2F5}" type="presOf" srcId="{1936D6E9-939F-45BB-9B23-625145FF6741}" destId="{F8E12A36-F8CA-4EEF-B8E6-C1946EC2FAE9}" srcOrd="0" destOrd="0" presId="urn:microsoft.com/office/officeart/2005/8/layout/cycle5"/>
    <dgm:cxn modelId="{2BB21A03-7A94-48F6-B992-8CADEA7B4D13}" type="presOf" srcId="{D14A20F3-1861-4ABB-B728-E7076475372F}" destId="{D253057A-8623-4013-9749-6D22631F6D36}" srcOrd="0" destOrd="0" presId="urn:microsoft.com/office/officeart/2005/8/layout/cycle5"/>
    <dgm:cxn modelId="{5D1FDD92-F748-497E-B885-DBD55954E194}" type="presOf" srcId="{BCAAFDC4-6ABF-4D91-8E8A-3E92364FBFA4}" destId="{E8E9BE29-C34F-4ACA-9D64-42F78946F973}" srcOrd="0" destOrd="0" presId="urn:microsoft.com/office/officeart/2005/8/layout/cycle5"/>
    <dgm:cxn modelId="{BB4952DC-E6A7-4E11-BA3F-F27F93517AFF}" type="presOf" srcId="{C1E8C0E6-D1AC-47E1-A0F0-DE38D35C7B19}" destId="{9F32AB73-E71D-4DDB-AA58-002763037281}" srcOrd="0" destOrd="0" presId="urn:microsoft.com/office/officeart/2005/8/layout/cycle5"/>
    <dgm:cxn modelId="{43A2B0DA-2FD8-41E2-A342-567FEFBA1FE5}" type="presOf" srcId="{37F76930-DC1C-40A5-88EF-B69A07ED1083}" destId="{EFBF177E-3F32-48DE-A096-D939D0E42C2E}" srcOrd="0" destOrd="0" presId="urn:microsoft.com/office/officeart/2005/8/layout/cycle5"/>
    <dgm:cxn modelId="{3E5CA5EC-7468-4C96-A373-B922F4E8764A}" type="presOf" srcId="{321C353C-6BC3-4B01-B9D1-E1822DFA8F4E}" destId="{B82E2D97-8240-46B0-97CB-C6A8374FE851}" srcOrd="0" destOrd="0" presId="urn:microsoft.com/office/officeart/2005/8/layout/cycle5"/>
    <dgm:cxn modelId="{CFF3CACA-B8DC-4E43-BD18-26B77E657415}" type="presOf" srcId="{6F7F71BE-2E53-4C76-B350-773DC82003D6}" destId="{0B285A8C-0F12-404C-9DF2-29FE21E25D18}" srcOrd="0" destOrd="0" presId="urn:microsoft.com/office/officeart/2005/8/layout/cycle5"/>
    <dgm:cxn modelId="{CA9A689E-7D27-427B-9E25-27E683F0AF02}" type="presOf" srcId="{54B8CB94-D176-411E-9143-0074A2B89552}" destId="{9297FE0E-5EA6-430A-83A5-62730117702E}" srcOrd="0" destOrd="0" presId="urn:microsoft.com/office/officeart/2005/8/layout/cycle5"/>
    <dgm:cxn modelId="{97A59312-0BD7-4791-BCE1-8A8E3A68960E}" srcId="{37F76930-DC1C-40A5-88EF-B69A07ED1083}" destId="{2FD6040A-47EA-44A2-9649-A751C8E2D883}" srcOrd="1" destOrd="0" parTransId="{FC0EEB77-AA5C-4BE9-AC03-3921170650F2}" sibTransId="{1936D6E9-939F-45BB-9B23-625145FF6741}"/>
    <dgm:cxn modelId="{8FB3F048-2B8F-4F5D-A300-91F95FAD503C}" srcId="{37F76930-DC1C-40A5-88EF-B69A07ED1083}" destId="{2F1409F4-4C13-4E46-8907-08FC60C03B2A}" srcOrd="4" destOrd="0" parTransId="{303CF666-309B-47E2-8B98-D25B61332D56}" sibTransId="{2BFD517B-4534-4E82-B5EF-862E6BBF15E4}"/>
    <dgm:cxn modelId="{25025A8D-EE49-4B92-97F5-9565C7D70926}" srcId="{37F76930-DC1C-40A5-88EF-B69A07ED1083}" destId="{54B8CB94-D176-411E-9143-0074A2B89552}" srcOrd="2" destOrd="0" parTransId="{C2A37E46-687E-4CC6-9367-0B4E4627067A}" sibTransId="{321C353C-6BC3-4B01-B9D1-E1822DFA8F4E}"/>
    <dgm:cxn modelId="{755E9B2C-CA7D-44A1-BF70-51EA47FC48EF}" srcId="{37F76930-DC1C-40A5-88EF-B69A07ED1083}" destId="{7532BD4F-EE35-4DFD-9603-3CDDD8E4A4D5}" srcOrd="3" destOrd="0" parTransId="{2BAD9C76-1FB5-472F-808B-6AE5CCF23C2C}" sibTransId="{6F7F71BE-2E53-4C76-B350-773DC82003D6}"/>
    <dgm:cxn modelId="{8A72EC60-A7A8-4D64-B99C-E3BF6BF79388}" type="presOf" srcId="{7532BD4F-EE35-4DFD-9603-3CDDD8E4A4D5}" destId="{0D1AB01C-40D6-4E50-90D3-603A7A533702}" srcOrd="0" destOrd="0" presId="urn:microsoft.com/office/officeart/2005/8/layout/cycle5"/>
    <dgm:cxn modelId="{F0AE2079-491B-4813-9F4E-36014DE0BAD9}" srcId="{37F76930-DC1C-40A5-88EF-B69A07ED1083}" destId="{BCAAFDC4-6ABF-4D91-8E8A-3E92364FBFA4}" srcOrd="0" destOrd="0" parTransId="{99825829-70EB-4CF5-8165-321AFB3933F4}" sibTransId="{C1E8C0E6-D1AC-47E1-A0F0-DE38D35C7B19}"/>
    <dgm:cxn modelId="{8DF6CC55-F02B-4FF3-A297-A4B485A0AEC0}" type="presOf" srcId="{2FD6040A-47EA-44A2-9649-A751C8E2D883}" destId="{9EE98BD3-3ACD-4A4D-84FE-E4C9E9520970}" srcOrd="0" destOrd="0" presId="urn:microsoft.com/office/officeart/2005/8/layout/cycle5"/>
    <dgm:cxn modelId="{27E5E61F-3A86-4DC7-984F-96E6AC096C94}" type="presParOf" srcId="{EFBF177E-3F32-48DE-A096-D939D0E42C2E}" destId="{E8E9BE29-C34F-4ACA-9D64-42F78946F973}" srcOrd="0" destOrd="0" presId="urn:microsoft.com/office/officeart/2005/8/layout/cycle5"/>
    <dgm:cxn modelId="{DCB4650E-8552-4776-B071-A0BBB8FBCC18}" type="presParOf" srcId="{EFBF177E-3F32-48DE-A096-D939D0E42C2E}" destId="{A0FC74AE-E996-4F49-8490-59B4150898AC}" srcOrd="1" destOrd="0" presId="urn:microsoft.com/office/officeart/2005/8/layout/cycle5"/>
    <dgm:cxn modelId="{4F327337-DBA7-4454-A736-4A9A8EB8701F}" type="presParOf" srcId="{EFBF177E-3F32-48DE-A096-D939D0E42C2E}" destId="{9F32AB73-E71D-4DDB-AA58-002763037281}" srcOrd="2" destOrd="0" presId="urn:microsoft.com/office/officeart/2005/8/layout/cycle5"/>
    <dgm:cxn modelId="{4801C7DB-8544-48F0-A637-29B02B8BF927}" type="presParOf" srcId="{EFBF177E-3F32-48DE-A096-D939D0E42C2E}" destId="{9EE98BD3-3ACD-4A4D-84FE-E4C9E9520970}" srcOrd="3" destOrd="0" presId="urn:microsoft.com/office/officeart/2005/8/layout/cycle5"/>
    <dgm:cxn modelId="{7F71ADB3-AEF0-4268-A89F-5C860E72D062}" type="presParOf" srcId="{EFBF177E-3F32-48DE-A096-D939D0E42C2E}" destId="{DF3DB4B9-31C2-47FE-850B-CEED7D777B6B}" srcOrd="4" destOrd="0" presId="urn:microsoft.com/office/officeart/2005/8/layout/cycle5"/>
    <dgm:cxn modelId="{A8B5EFEE-9935-4B5D-B749-B545F665F36E}" type="presParOf" srcId="{EFBF177E-3F32-48DE-A096-D939D0E42C2E}" destId="{F8E12A36-F8CA-4EEF-B8E6-C1946EC2FAE9}" srcOrd="5" destOrd="0" presId="urn:microsoft.com/office/officeart/2005/8/layout/cycle5"/>
    <dgm:cxn modelId="{B79878D8-BB50-4D39-82D7-06DBE2A56312}" type="presParOf" srcId="{EFBF177E-3F32-48DE-A096-D939D0E42C2E}" destId="{9297FE0E-5EA6-430A-83A5-62730117702E}" srcOrd="6" destOrd="0" presId="urn:microsoft.com/office/officeart/2005/8/layout/cycle5"/>
    <dgm:cxn modelId="{04E9D237-7D6B-479D-AE83-9C927A8352B6}" type="presParOf" srcId="{EFBF177E-3F32-48DE-A096-D939D0E42C2E}" destId="{25E759C6-6AD7-46C0-B88B-E8065728608A}" srcOrd="7" destOrd="0" presId="urn:microsoft.com/office/officeart/2005/8/layout/cycle5"/>
    <dgm:cxn modelId="{C069A7B4-EF2F-439A-B866-F61422CDDEA9}" type="presParOf" srcId="{EFBF177E-3F32-48DE-A096-D939D0E42C2E}" destId="{B82E2D97-8240-46B0-97CB-C6A8374FE851}" srcOrd="8" destOrd="0" presId="urn:microsoft.com/office/officeart/2005/8/layout/cycle5"/>
    <dgm:cxn modelId="{C75B273B-2D76-4FD8-B3D4-36BD45B379B1}" type="presParOf" srcId="{EFBF177E-3F32-48DE-A096-D939D0E42C2E}" destId="{0D1AB01C-40D6-4E50-90D3-603A7A533702}" srcOrd="9" destOrd="0" presId="urn:microsoft.com/office/officeart/2005/8/layout/cycle5"/>
    <dgm:cxn modelId="{5465B84E-0ACC-4149-A3E8-CC97634CFAEA}" type="presParOf" srcId="{EFBF177E-3F32-48DE-A096-D939D0E42C2E}" destId="{9BDFA263-9AF1-4E20-8C88-3EFE208301E2}" srcOrd="10" destOrd="0" presId="urn:microsoft.com/office/officeart/2005/8/layout/cycle5"/>
    <dgm:cxn modelId="{3A7BF54C-127D-41F5-A316-97927377A7A6}" type="presParOf" srcId="{EFBF177E-3F32-48DE-A096-D939D0E42C2E}" destId="{0B285A8C-0F12-404C-9DF2-29FE21E25D18}" srcOrd="11" destOrd="0" presId="urn:microsoft.com/office/officeart/2005/8/layout/cycle5"/>
    <dgm:cxn modelId="{D9CD70B6-9F33-4364-9FDB-BCEE8E61E585}" type="presParOf" srcId="{EFBF177E-3F32-48DE-A096-D939D0E42C2E}" destId="{5E38CA49-8B0A-45A4-9AB6-69B8102AA1A4}" srcOrd="12" destOrd="0" presId="urn:microsoft.com/office/officeart/2005/8/layout/cycle5"/>
    <dgm:cxn modelId="{F5BF4786-5136-46F9-B93A-989A49CF3DC5}" type="presParOf" srcId="{EFBF177E-3F32-48DE-A096-D939D0E42C2E}" destId="{AC52B683-D213-40B0-86E9-04BD833798D3}" srcOrd="13" destOrd="0" presId="urn:microsoft.com/office/officeart/2005/8/layout/cycle5"/>
    <dgm:cxn modelId="{F620E375-7128-4E19-B971-7DAB59E87B27}" type="presParOf" srcId="{EFBF177E-3F32-48DE-A096-D939D0E42C2E}" destId="{7B66C37A-855C-4B92-B95E-C7ED6D2F0F21}" srcOrd="14" destOrd="0" presId="urn:microsoft.com/office/officeart/2005/8/layout/cycle5"/>
    <dgm:cxn modelId="{CC195BEF-2351-4675-A12D-9E3029C7D402}" type="presParOf" srcId="{EFBF177E-3F32-48DE-A096-D939D0E42C2E}" destId="{FE3ED383-EB9A-4A68-82BB-06CCC53D0A04}" srcOrd="15" destOrd="0" presId="urn:microsoft.com/office/officeart/2005/8/layout/cycle5"/>
    <dgm:cxn modelId="{CBD3AECD-D156-4BB7-A491-70144CD064F3}" type="presParOf" srcId="{EFBF177E-3F32-48DE-A096-D939D0E42C2E}" destId="{FAB305F2-7055-4004-86B6-6F613CD2B37F}" srcOrd="16" destOrd="0" presId="urn:microsoft.com/office/officeart/2005/8/layout/cycle5"/>
    <dgm:cxn modelId="{425E1B52-B740-493B-8413-CA360BAA88AB}" type="presParOf" srcId="{EFBF177E-3F32-48DE-A096-D939D0E42C2E}" destId="{D253057A-8623-4013-9749-6D22631F6D36}" srcOrd="17" destOrd="0" presId="urn:microsoft.com/office/officeart/2005/8/layout/cycle5"/>
  </dgm:cxnLst>
  <dgm:bg/>
  <dgm:whole/>
</dgm:dataModel>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A9A7D-BBB3-4B85-8E7E-9DEAFEB70C74}" type="datetimeFigureOut">
              <a:rPr lang="en-US" smtClean="0"/>
              <a:pPr/>
              <a:t>8/8/2024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B17B0C-814C-48EF-BD24-31A4E99FE2B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B17B0C-814C-48EF-BD24-31A4E99FE2B0}" type="slidenum">
              <a:rPr lang="en-US" smtClean="0"/>
              <a:pPr/>
              <a:t>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3B7E1F-92F3-4421-AC2B-6559AD397DD0}"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251561-CD7A-4D57-83EE-9CB6861D92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09996E9F-4B24-4830-A980-87196E3B5F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E1BF388B-1E01-41B5-A24D-C6ACC8DCF6FD}"/>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5" name="Footer Placeholder 4">
            <a:extLst>
              <a:ext uri="{FF2B5EF4-FFF2-40B4-BE49-F238E27FC236}">
                <a16:creationId xmlns="" xmlns:a16="http://schemas.microsoft.com/office/drawing/2014/main" id="{EFE99BD8-8668-46AD-84ED-1F4957410A62}"/>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B41C65E4-06B5-4F8C-BDA9-8CF7EB1857E1}"/>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243683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783773-06B0-47F5-B6E8-BE421CCF1CF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ADB274EC-7B21-4EF3-8AEF-3583B6E20E9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E2B9E2DB-6FC7-4410-B96A-D220232DA9E6}"/>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5" name="Footer Placeholder 4">
            <a:extLst>
              <a:ext uri="{FF2B5EF4-FFF2-40B4-BE49-F238E27FC236}">
                <a16:creationId xmlns="" xmlns:a16="http://schemas.microsoft.com/office/drawing/2014/main" id="{0B620838-A900-4819-97CA-CAF65E40914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A3FBC301-B077-4B8D-9772-188BBB46EB3B}"/>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246472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67EA8DE-571A-44AF-B0E9-276F52E4BC3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44BBDE90-7F3D-4F14-B78C-2C615302ABA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093ACCD5-3C12-4C9C-97DA-2D545F180D00}"/>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5" name="Footer Placeholder 4">
            <a:extLst>
              <a:ext uri="{FF2B5EF4-FFF2-40B4-BE49-F238E27FC236}">
                <a16:creationId xmlns="" xmlns:a16="http://schemas.microsoft.com/office/drawing/2014/main" id="{D5633FB0-4275-42F3-9E8E-B17AAAD6C560}"/>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B4F47E3E-DD41-4B4B-97A3-3B4D3C33C822}"/>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2039740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2B5422-C7DF-4045-91EE-644E95E26DA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453870F2-3AD6-4D4B-A562-5A3ADE6C08F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501C9A3-F5E6-4DE0-AB9A-C27C998C8235}"/>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5" name="Footer Placeholder 4">
            <a:extLst>
              <a:ext uri="{FF2B5EF4-FFF2-40B4-BE49-F238E27FC236}">
                <a16:creationId xmlns="" xmlns:a16="http://schemas.microsoft.com/office/drawing/2014/main" id="{F0A73B28-9C0F-45B5-BA0C-7E3B68CBBE8C}"/>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215820CE-E43D-48D8-AF74-8C7C17CEF4A3}"/>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4110076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7E0033-E50C-4F48-A397-4E02ACE891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D8DC356A-1831-4B47-892D-403829035D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EED8146D-69BB-45EC-B74A-DAA073BAC333}"/>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5" name="Footer Placeholder 4">
            <a:extLst>
              <a:ext uri="{FF2B5EF4-FFF2-40B4-BE49-F238E27FC236}">
                <a16:creationId xmlns="" xmlns:a16="http://schemas.microsoft.com/office/drawing/2014/main" id="{D7CFDB88-1B65-404F-98D4-140B08FDB83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 xmlns:a16="http://schemas.microsoft.com/office/drawing/2014/main" id="{67CB21CE-719C-4151-84B3-B7CAF2E55B0D}"/>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19240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D784FC-3CB4-4C66-BF08-A3990AC3384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7FD3D380-2944-4413-96BF-5D4B2896B2D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9AAD20AC-8C6C-4B62-AA51-0833F7F9495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99F08FE0-CDB1-4BF7-A1B1-9B378116DE7A}"/>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6" name="Footer Placeholder 5">
            <a:extLst>
              <a:ext uri="{FF2B5EF4-FFF2-40B4-BE49-F238E27FC236}">
                <a16:creationId xmlns="" xmlns:a16="http://schemas.microsoft.com/office/drawing/2014/main" id="{EDAA1F36-AA35-40FE-A839-9ED5467590D8}"/>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 xmlns:a16="http://schemas.microsoft.com/office/drawing/2014/main" id="{3D4FC168-5106-44B6-89CD-296EA107D3FD}"/>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1543669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C006D3-E6BB-4E55-92FD-43443C0939D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D995CA12-B937-4DD0-A828-11DAE1C59F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425BA086-2A80-465F-BD33-C850567893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0AC3D949-1E80-467A-8127-D77E33C166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24E7EC7B-46CA-4E80-B96B-226D2FACA41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783F44E3-1152-432A-A4FB-98326734A1A3}"/>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8" name="Footer Placeholder 7">
            <a:extLst>
              <a:ext uri="{FF2B5EF4-FFF2-40B4-BE49-F238E27FC236}">
                <a16:creationId xmlns="" xmlns:a16="http://schemas.microsoft.com/office/drawing/2014/main" id="{FB4F9E32-AB9E-469E-869E-92D7034249AC}"/>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 xmlns:a16="http://schemas.microsoft.com/office/drawing/2014/main" id="{2F3D0574-C7A4-4E69-89F0-8CE5C1CB3CB2}"/>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813817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B0833E-9B85-4450-AF54-46DE56939C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A01E5660-81FF-424A-969C-4A6A29D49FBB}"/>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4" name="Footer Placeholder 3">
            <a:extLst>
              <a:ext uri="{FF2B5EF4-FFF2-40B4-BE49-F238E27FC236}">
                <a16:creationId xmlns="" xmlns:a16="http://schemas.microsoft.com/office/drawing/2014/main" id="{321FE3D2-8029-485F-BC94-EC49A5BC0BF4}"/>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 xmlns:a16="http://schemas.microsoft.com/office/drawing/2014/main" id="{3AF8638D-4A95-4244-BC89-280679B4DE78}"/>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1146727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A024FA0-6799-49EF-8AB7-02537CAC58E9}"/>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3" name="Footer Placeholder 2">
            <a:extLst>
              <a:ext uri="{FF2B5EF4-FFF2-40B4-BE49-F238E27FC236}">
                <a16:creationId xmlns="" xmlns:a16="http://schemas.microsoft.com/office/drawing/2014/main" id="{4185CDE7-A351-44E9-9E7C-B6F6BD120A39}"/>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 xmlns:a16="http://schemas.microsoft.com/office/drawing/2014/main" id="{F6503CAE-BC33-4E0A-8CE1-8F1BEFB7611F}"/>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730697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F8D313-C99C-4AE4-874B-EEDF5C59CC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FC4DB86C-7E58-48B7-8289-FB1B2DB96B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4B4E4389-F69A-4371-B702-F3E27A282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EAD2E87A-CAFD-4257-B940-5444EBA1230B}"/>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6" name="Footer Placeholder 5">
            <a:extLst>
              <a:ext uri="{FF2B5EF4-FFF2-40B4-BE49-F238E27FC236}">
                <a16:creationId xmlns="" xmlns:a16="http://schemas.microsoft.com/office/drawing/2014/main" id="{C7132A15-699F-4EC3-9625-198DDFB713E6}"/>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 xmlns:a16="http://schemas.microsoft.com/office/drawing/2014/main" id="{EA971830-DBA8-4285-BCC5-D19925FE832E}"/>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2586443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832AE8-34E9-4F0F-840B-3E68DF5277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9AAE3ECF-AE89-4A6E-AF68-4315AA21D5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 xmlns:a16="http://schemas.microsoft.com/office/drawing/2014/main" id="{AC372335-3D9E-44D5-9DD7-2465F9121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55583363-D98F-4F44-B32A-E21E835B5ADC}"/>
              </a:ext>
            </a:extLst>
          </p:cNvPr>
          <p:cNvSpPr>
            <a:spLocks noGrp="1"/>
          </p:cNvSpPr>
          <p:nvPr>
            <p:ph type="dt" sz="half" idx="10"/>
          </p:nvPr>
        </p:nvSpPr>
        <p:spPr/>
        <p:txBody>
          <a:bodyPr/>
          <a:lstStyle/>
          <a:p>
            <a:fld id="{BAEA0C2E-CCEE-47A6-AF86-E0882B041B33}" type="datetimeFigureOut">
              <a:rPr lang="en-IN" smtClean="0"/>
              <a:pPr/>
              <a:t>08-08-2024</a:t>
            </a:fld>
            <a:endParaRPr lang="en-IN" dirty="0"/>
          </a:p>
        </p:txBody>
      </p:sp>
      <p:sp>
        <p:nvSpPr>
          <p:cNvPr id="6" name="Footer Placeholder 5">
            <a:extLst>
              <a:ext uri="{FF2B5EF4-FFF2-40B4-BE49-F238E27FC236}">
                <a16:creationId xmlns="" xmlns:a16="http://schemas.microsoft.com/office/drawing/2014/main" id="{78C08E45-141F-4636-BA54-3D9CADC8AF95}"/>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 xmlns:a16="http://schemas.microsoft.com/office/drawing/2014/main" id="{FF2747B1-B6B7-4A1E-85DD-0EFADE1EE31D}"/>
              </a:ext>
            </a:extLst>
          </p:cNvPr>
          <p:cNvSpPr>
            <a:spLocks noGrp="1"/>
          </p:cNvSpPr>
          <p:nvPr>
            <p:ph type="sldNum" sz="quarter" idx="12"/>
          </p:nvPr>
        </p:nvSpPr>
        <p:spPr/>
        <p:txBody>
          <a:body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253721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521813DE-05AE-441A-85A5-562B003C2F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32F84DF3-688F-4CC7-B467-7267B636BA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1F7A5D4A-E730-4183-A000-87E84A136C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A0C2E-CCEE-47A6-AF86-E0882B041B33}" type="datetimeFigureOut">
              <a:rPr lang="en-IN" smtClean="0"/>
              <a:pPr/>
              <a:t>08-08-2024</a:t>
            </a:fld>
            <a:endParaRPr lang="en-IN" dirty="0"/>
          </a:p>
        </p:txBody>
      </p:sp>
      <p:sp>
        <p:nvSpPr>
          <p:cNvPr id="5" name="Footer Placeholder 4">
            <a:extLst>
              <a:ext uri="{FF2B5EF4-FFF2-40B4-BE49-F238E27FC236}">
                <a16:creationId xmlns="" xmlns:a16="http://schemas.microsoft.com/office/drawing/2014/main" id="{A5C356C7-76D5-4B29-B244-3FCA325046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 xmlns:a16="http://schemas.microsoft.com/office/drawing/2014/main" id="{FE9609BA-140F-4B64-AADB-BDF595010B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2EEAC-4794-43E2-92C5-8772FF721D79}" type="slidenum">
              <a:rPr lang="en-IN" smtClean="0"/>
              <a:pPr/>
              <a:t>‹#›</a:t>
            </a:fld>
            <a:endParaRPr lang="en-IN" dirty="0"/>
          </a:p>
        </p:txBody>
      </p:sp>
    </p:spTree>
    <p:extLst>
      <p:ext uri="{BB962C8B-B14F-4D97-AF65-F5344CB8AC3E}">
        <p14:creationId xmlns="" xmlns:p14="http://schemas.microsoft.com/office/powerpoint/2010/main" val="1671091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fortishealthcare.com/careers-at-fortis" TargetMode="External"/><Relationship Id="rId2" Type="http://schemas.openxmlformats.org/officeDocument/2006/relationships/hyperlink" Target="https://m.economictimes.com/industry/healthcare/biotech/healthcare" TargetMode="Externa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www.fortishealthcare.com/" TargetMode="External"/><Relationship Id="rId4" Type="http://schemas.openxmlformats.org/officeDocument/2006/relationships/hyperlink" Target="https://www.humanresourceindia.co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chart" Target="../charts/chart14.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fortishealthcare.com/" TargetMode="External"/><Relationship Id="rId5" Type="http://schemas.openxmlformats.org/officeDocument/2006/relationships/hyperlink" Target="https://m.economictimes.com/industry/healthcare/biotech/healthcare" TargetMode="Externa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650A91-7660-497A-B8DE-22F1C440182B}"/>
              </a:ext>
            </a:extLst>
          </p:cNvPr>
          <p:cNvSpPr>
            <a:spLocks noGrp="1"/>
          </p:cNvSpPr>
          <p:nvPr>
            <p:ph type="ctrTitle"/>
          </p:nvPr>
        </p:nvSpPr>
        <p:spPr>
          <a:xfrm>
            <a:off x="1498600" y="863600"/>
            <a:ext cx="9144000" cy="1553754"/>
          </a:xfrm>
        </p:spPr>
        <p:txBody>
          <a:bodyPr>
            <a:normAutofit/>
          </a:bodyPr>
          <a:lstStyle/>
          <a:p>
            <a:r>
              <a:rPr lang="en-US" sz="4400" dirty="0" smtClean="0">
                <a:latin typeface="Arial Black" panose="020B0A04020102020204" pitchFamily="34" charset="0"/>
              </a:rPr>
              <a:t>RECRUITMENT AND SELECTION PROCESS</a:t>
            </a:r>
            <a:endParaRPr lang="en-IN" sz="4400" dirty="0">
              <a:latin typeface="Arial Black" panose="020B0A04020102020204" pitchFamily="34" charset="0"/>
            </a:endParaRPr>
          </a:p>
        </p:txBody>
      </p:sp>
      <p:sp>
        <p:nvSpPr>
          <p:cNvPr id="3" name="Subtitle 2">
            <a:extLst>
              <a:ext uri="{FF2B5EF4-FFF2-40B4-BE49-F238E27FC236}">
                <a16:creationId xmlns="" xmlns:a16="http://schemas.microsoft.com/office/drawing/2014/main" id="{308F9A0F-0EEC-4566-8073-B67168FED190}"/>
              </a:ext>
            </a:extLst>
          </p:cNvPr>
          <p:cNvSpPr>
            <a:spLocks noGrp="1"/>
          </p:cNvSpPr>
          <p:nvPr>
            <p:ph type="subTitle" idx="1"/>
          </p:nvPr>
        </p:nvSpPr>
        <p:spPr>
          <a:xfrm>
            <a:off x="1524000" y="2527301"/>
            <a:ext cx="9144000" cy="2844799"/>
          </a:xfrm>
        </p:spPr>
        <p:txBody>
          <a:bodyPr>
            <a:noAutofit/>
          </a:bodyPr>
          <a:lstStyle/>
          <a:p>
            <a:r>
              <a:rPr lang="en-US" sz="2000" dirty="0"/>
              <a:t>SUMMER INTERNSHIP PROJECT BY-</a:t>
            </a:r>
          </a:p>
          <a:p>
            <a:r>
              <a:rPr lang="en-US" sz="2000" dirty="0" smtClean="0"/>
              <a:t>PRANICA CHOUDHARY </a:t>
            </a:r>
          </a:p>
          <a:p>
            <a:r>
              <a:rPr lang="en-US" sz="2000" dirty="0" smtClean="0"/>
              <a:t>AT</a:t>
            </a:r>
          </a:p>
          <a:p>
            <a:r>
              <a:rPr lang="en-US" sz="2000" dirty="0" smtClean="0"/>
              <a:t>FORTIS HOSPITAL, MANESAR (GURUGRAM)</a:t>
            </a:r>
          </a:p>
          <a:p>
            <a:endParaRPr lang="en-US" sz="2000" dirty="0"/>
          </a:p>
          <a:p>
            <a:r>
              <a:rPr lang="en-US" sz="2000" dirty="0" smtClean="0"/>
              <a:t>Faculty Mentor-Dr.Sumesh Kumar </a:t>
            </a:r>
            <a:endParaRPr lang="en-US" sz="2000" dirty="0"/>
          </a:p>
          <a:p>
            <a:r>
              <a:rPr lang="en-US" sz="2000" dirty="0"/>
              <a:t>PGDM (Hospital and Health Management) </a:t>
            </a:r>
          </a:p>
          <a:p>
            <a:r>
              <a:rPr lang="en-US" sz="2000" dirty="0"/>
              <a:t> </a:t>
            </a:r>
          </a:p>
          <a:p>
            <a:r>
              <a:rPr lang="en-US" sz="2000" dirty="0"/>
              <a:t>2023-2025 </a:t>
            </a:r>
            <a:r>
              <a:rPr lang="en-US" sz="2000" dirty="0" smtClean="0"/>
              <a:t>                            </a:t>
            </a:r>
            <a:endParaRPr lang="en-US" sz="2000" dirty="0"/>
          </a:p>
          <a:p>
            <a:r>
              <a:rPr lang="en-US" sz="2000" dirty="0"/>
              <a:t> </a:t>
            </a:r>
            <a:r>
              <a:rPr lang="en-US" sz="2000" dirty="0" smtClean="0"/>
              <a:t> </a:t>
            </a:r>
            <a:r>
              <a:rPr lang="en-US" sz="2000" dirty="0"/>
              <a:t>International Institute of Health Management Research, New Delhi </a:t>
            </a:r>
          </a:p>
          <a:p>
            <a:r>
              <a:rPr lang="en-US" sz="2000" dirty="0"/>
              <a:t> </a:t>
            </a:r>
          </a:p>
          <a:p>
            <a:endParaRPr lang="en-IN" sz="2000" dirty="0"/>
          </a:p>
        </p:txBody>
      </p:sp>
      <p:pic>
        <p:nvPicPr>
          <p:cNvPr id="4" name="Picture 3">
            <a:extLst>
              <a:ext uri="{FF2B5EF4-FFF2-40B4-BE49-F238E27FC236}">
                <a16:creationId xmlns="" xmlns:a16="http://schemas.microsoft.com/office/drawing/2014/main" id="{19DD458B-7508-4562-9A77-740A92F05CEC}"/>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37737" y="165100"/>
            <a:ext cx="962025" cy="466538"/>
          </a:xfrm>
          <a:prstGeom prst="rect">
            <a:avLst/>
          </a:prstGeom>
          <a:noFill/>
          <a:ln>
            <a:noFill/>
          </a:ln>
        </p:spPr>
      </p:pic>
    </p:spTree>
    <p:extLst>
      <p:ext uri="{BB962C8B-B14F-4D97-AF65-F5344CB8AC3E}">
        <p14:creationId xmlns="" xmlns:p14="http://schemas.microsoft.com/office/powerpoint/2010/main" val="1210909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774700" y="736600"/>
            <a:ext cx="10515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buFont typeface="Arial" pitchFamily="34" charset="0"/>
              <a:buChar char="•"/>
            </a:pPr>
            <a:r>
              <a:rPr lang="en-US" sz="2000" dirty="0" smtClean="0">
                <a:latin typeface="Times New Roman" pitchFamily="18" charset="0"/>
                <a:cs typeface="Times New Roman" pitchFamily="18" charset="0"/>
              </a:rPr>
              <a:t>Despite these benefits, there is a lack of empirical evidence specifically on the impact of standardized recruitment practices on the nursing workforce, with most existing studies covering broader contexts or different industries, highlighting the need for targeted research in healthcare settings to develop evidence-based policies and recruitment strategies tailored to the nursing workforce.</a:t>
            </a:r>
          </a:p>
          <a:p>
            <a:pPr algn="just"/>
            <a:endParaRPr lang="en-US" sz="20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lang="en-US" sz="2000" dirty="0" smtClean="0">
              <a:latin typeface="Times New Roman" pitchFamily="18" charset="0"/>
              <a:cs typeface="Times New Roman" pitchFamily="18" charset="0"/>
            </a:endParaRPr>
          </a:p>
          <a:p>
            <a:pPr lvl="0" algn="just" eaLnBrk="0" fontAlgn="base" hangingPunct="0">
              <a:spcBef>
                <a:spcPct val="0"/>
              </a:spcBef>
              <a:spcAft>
                <a:spcPct val="0"/>
              </a:spcAft>
              <a:buFont typeface="Arial" pitchFamily="34" charset="0"/>
              <a:buChar char="•"/>
            </a:pPr>
            <a:r>
              <a:rPr lang="en-US" sz="2000" dirty="0" smtClean="0">
                <a:latin typeface="Times New Roman" pitchFamily="18" charset="0"/>
                <a:cs typeface="Times New Roman" pitchFamily="18" charset="0"/>
              </a:rPr>
              <a:t>By studying Recruitment practices in healthcare, we can improve recruitment outcomes, increase job satisfaction, reduce turnover rates among nurses, and align with patient-centered care and organizational excellence, providing actionable recommendations for healthcare administrators and policymakers to optimize nursing workforce management. Hence, evaluating these practices is vital, and this study aims to fill gaps in existing knowledge, offering valuable insights for healthcare leaders to build competent and satisfied nursing workforces capable of meeting current and future challenges.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Picture 2">
            <a:extLst>
              <a:ext uri="{FF2B5EF4-FFF2-40B4-BE49-F238E27FC236}">
                <a16:creationId xmlns="" xmlns:a16="http://schemas.microsoft.com/office/drawing/2014/main" id="{BCA85193-9AED-41D5-B89B-00ABA3C29F49}"/>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63137" y="168088"/>
            <a:ext cx="962025" cy="476250"/>
          </a:xfrm>
          <a:prstGeom prst="rect">
            <a:avLst/>
          </a:prstGeom>
          <a:noFill/>
          <a:ln>
            <a:noFill/>
          </a:ln>
        </p:spPr>
      </p:pic>
    </p:spTree>
    <p:extLst>
      <p:ext uri="{BB962C8B-B14F-4D97-AF65-F5344CB8AC3E}">
        <p14:creationId xmlns="" xmlns:p14="http://schemas.microsoft.com/office/powerpoint/2010/main" val="3714412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QUESTIONNAIRE</a:t>
            </a:r>
            <a:br>
              <a:rPr lang="en-US" sz="3200" b="1" u="sng" dirty="0" smtClean="0"/>
            </a:br>
            <a:endParaRPr lang="en-US" sz="3200" b="1" u="sng" dirty="0"/>
          </a:p>
        </p:txBody>
      </p:sp>
      <p:sp>
        <p:nvSpPr>
          <p:cNvPr id="3" name="Content Placeholder 2"/>
          <p:cNvSpPr>
            <a:spLocks noGrp="1"/>
          </p:cNvSpPr>
          <p:nvPr>
            <p:ph sz="half" idx="1"/>
          </p:nvPr>
        </p:nvSpPr>
        <p:spPr>
          <a:xfrm>
            <a:off x="838200" y="1079501"/>
            <a:ext cx="10515600" cy="4940299"/>
          </a:xfrm>
        </p:spPr>
        <p:txBody>
          <a:bodyPr>
            <a:noAutofit/>
          </a:bodyPr>
          <a:lstStyle/>
          <a:p>
            <a:pPr fontAlgn="t"/>
            <a:r>
              <a:rPr lang="en-US" sz="1800" b="1" dirty="0" smtClean="0">
                <a:latin typeface="Times New Roman" pitchFamily="18" charset="0"/>
                <a:cs typeface="Times New Roman" pitchFamily="18" charset="0"/>
              </a:rPr>
              <a:t>Q1: Did you undergo a structured interview as part of the recruitment process?</a:t>
            </a:r>
            <a:endParaRPr lang="en-US" sz="1800" dirty="0" smtClean="0">
              <a:latin typeface="Times New Roman" pitchFamily="18" charset="0"/>
              <a:cs typeface="Times New Roman" pitchFamily="18" charset="0"/>
            </a:endParaRPr>
          </a:p>
          <a:p>
            <a:pPr fontAlgn="t"/>
            <a:r>
              <a:rPr lang="en-US" sz="1800" b="1" dirty="0" smtClean="0">
                <a:latin typeface="Times New Roman" pitchFamily="18" charset="0"/>
                <a:cs typeface="Times New Roman" pitchFamily="18" charset="0"/>
              </a:rPr>
              <a:t>Q2: Were you evaluated using competency-based assessments during your selection process?</a:t>
            </a:r>
            <a:endParaRPr lang="en-US" sz="1800" dirty="0" smtClean="0">
              <a:latin typeface="Times New Roman" pitchFamily="18" charset="0"/>
              <a:cs typeface="Times New Roman" pitchFamily="18" charset="0"/>
            </a:endParaRPr>
          </a:p>
          <a:p>
            <a:pPr fontAlgn="t"/>
            <a:r>
              <a:rPr lang="en-US" sz="1800" b="1" dirty="0" smtClean="0">
                <a:latin typeface="Times New Roman" pitchFamily="18" charset="0"/>
                <a:cs typeface="Times New Roman" pitchFamily="18" charset="0"/>
              </a:rPr>
              <a:t>Q3: Was standardized testing a part of your recruitment process?</a:t>
            </a:r>
            <a:endParaRPr lang="en-US" sz="1800" dirty="0" smtClean="0">
              <a:latin typeface="Times New Roman" pitchFamily="18" charset="0"/>
              <a:cs typeface="Times New Roman" pitchFamily="18" charset="0"/>
            </a:endParaRPr>
          </a:p>
          <a:p>
            <a:pPr fontAlgn="t"/>
            <a:r>
              <a:rPr lang="en-US" sz="1800" b="1" dirty="0" smtClean="0">
                <a:latin typeface="Times New Roman" pitchFamily="18" charset="0"/>
                <a:cs typeface="Times New Roman" pitchFamily="18" charset="0"/>
              </a:rPr>
              <a:t>Q4: Was the alignment with the organization's values and culture assessed during your recruitment?</a:t>
            </a:r>
          </a:p>
          <a:p>
            <a:r>
              <a:rPr lang="en-US" sz="1800" b="1" dirty="0" smtClean="0">
                <a:latin typeface="Times New Roman" pitchFamily="18" charset="0"/>
                <a:cs typeface="Times New Roman" pitchFamily="18" charset="0"/>
              </a:rPr>
              <a:t>Q5: Are you satisfied with your job after going through the Recruitment process?</a:t>
            </a:r>
            <a:endParaRPr lang="en-US" sz="1800" dirty="0" smtClean="0">
              <a:latin typeface="Times New Roman" pitchFamily="18" charset="0"/>
              <a:cs typeface="Times New Roman" pitchFamily="18" charset="0"/>
            </a:endParaRPr>
          </a:p>
          <a:p>
            <a:pPr fontAlgn="t"/>
            <a:r>
              <a:rPr lang="en-US" sz="1800" b="1" dirty="0" smtClean="0">
                <a:latin typeface="Times New Roman" pitchFamily="18" charset="0"/>
                <a:cs typeface="Times New Roman" pitchFamily="18" charset="0"/>
              </a:rPr>
              <a:t>Q6: Do you believe the recruitment process was fair and unbiased?</a:t>
            </a:r>
            <a:endParaRPr lang="en-US" sz="1800" dirty="0" smtClean="0">
              <a:latin typeface="Times New Roman" pitchFamily="18" charset="0"/>
              <a:cs typeface="Times New Roman" pitchFamily="18" charset="0"/>
            </a:endParaRPr>
          </a:p>
          <a:p>
            <a:pPr fontAlgn="t"/>
            <a:r>
              <a:rPr lang="en-US" sz="1800" b="1" dirty="0" smtClean="0">
                <a:latin typeface="Times New Roman" pitchFamily="18" charset="0"/>
                <a:cs typeface="Times New Roman" pitchFamily="18" charset="0"/>
              </a:rPr>
              <a:t>Q7: Was the recruitment process efficient in terms of time and resource utilization?</a:t>
            </a:r>
            <a:endParaRPr lang="en-US" sz="1800" dirty="0" smtClean="0">
              <a:latin typeface="Times New Roman" pitchFamily="18" charset="0"/>
              <a:cs typeface="Times New Roman" pitchFamily="18" charset="0"/>
            </a:endParaRPr>
          </a:p>
          <a:p>
            <a:pPr fontAlgn="t"/>
            <a:r>
              <a:rPr lang="en-US" sz="1800" b="1" dirty="0" smtClean="0">
                <a:latin typeface="Times New Roman" pitchFamily="18" charset="0"/>
                <a:cs typeface="Times New Roman" pitchFamily="18" charset="0"/>
              </a:rPr>
              <a:t>Q8: Did you have a clear understanding of your job role and responsibilities after the recruitment process?</a:t>
            </a:r>
            <a:endParaRPr lang="en-US" sz="1800" dirty="0" smtClean="0">
              <a:latin typeface="Times New Roman" pitchFamily="18" charset="0"/>
              <a:cs typeface="Times New Roman" pitchFamily="18" charset="0"/>
            </a:endParaRPr>
          </a:p>
          <a:p>
            <a:pPr fontAlgn="t"/>
            <a:r>
              <a:rPr lang="en-US" sz="1800" b="1" dirty="0" smtClean="0">
                <a:latin typeface="Times New Roman" pitchFamily="18" charset="0"/>
                <a:cs typeface="Times New Roman" pitchFamily="18" charset="0"/>
              </a:rPr>
              <a:t>Q9: Were you provided with adequate training and development opportunities post-recruitment?</a:t>
            </a:r>
          </a:p>
          <a:p>
            <a:pPr fontAlgn="t"/>
            <a:r>
              <a:rPr lang="en-US" sz="1800" b="1" dirty="0" smtClean="0">
                <a:latin typeface="Times New Roman" pitchFamily="18" charset="0"/>
                <a:cs typeface="Times New Roman" pitchFamily="18" charset="0"/>
              </a:rPr>
              <a:t>Q10: Have you been with the organization for over one year since being recruited?</a:t>
            </a:r>
            <a:endParaRPr lang="en-US" sz="1800" dirty="0" smtClean="0">
              <a:latin typeface="Times New Roman" pitchFamily="18" charset="0"/>
              <a:cs typeface="Times New Roman" pitchFamily="18" charset="0"/>
            </a:endParaRPr>
          </a:p>
          <a:p>
            <a:pPr fontAlgn="t"/>
            <a:r>
              <a:rPr lang="en-US" sz="1800" b="1" dirty="0" smtClean="0">
                <a:latin typeface="Times New Roman" pitchFamily="18" charset="0"/>
                <a:cs typeface="Times New Roman" pitchFamily="18" charset="0"/>
              </a:rPr>
              <a:t>Q11: Were you given an opportunity to provide feedback on the recruitment process?</a:t>
            </a:r>
            <a:endParaRPr lang="en-US" sz="1800" dirty="0" smtClean="0">
              <a:latin typeface="Times New Roman" pitchFamily="18" charset="0"/>
              <a:cs typeface="Times New Roman" pitchFamily="18" charset="0"/>
            </a:endParaRPr>
          </a:p>
          <a:p>
            <a:pPr fontAlgn="t"/>
            <a:r>
              <a:rPr lang="en-US" sz="1800" b="1" dirty="0" smtClean="0">
                <a:latin typeface="Times New Roman" pitchFamily="18" charset="0"/>
                <a:cs typeface="Times New Roman" pitchFamily="18" charset="0"/>
              </a:rPr>
              <a:t>Q12: Were you satisfied with the communication and updates provided during the recruitment process?</a:t>
            </a:r>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pic>
        <p:nvPicPr>
          <p:cNvPr id="4" name="Picture 3">
            <a:extLst>
              <a:ext uri="{FF2B5EF4-FFF2-40B4-BE49-F238E27FC236}">
                <a16:creationId xmlns="" xmlns:a16="http://schemas.microsoft.com/office/drawing/2014/main" id="{4E6C0946-913B-4AE9-99EC-086AEF76421A}"/>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75837" y="155388"/>
            <a:ext cx="962025" cy="4762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197199-42D1-A9C9-4149-AC79AF7989FB}"/>
              </a:ext>
            </a:extLst>
          </p:cNvPr>
          <p:cNvSpPr>
            <a:spLocks noGrp="1"/>
          </p:cNvSpPr>
          <p:nvPr>
            <p:ph type="title"/>
          </p:nvPr>
        </p:nvSpPr>
        <p:spPr>
          <a:xfrm>
            <a:off x="838200" y="365126"/>
            <a:ext cx="10515600" cy="781503"/>
          </a:xfrm>
        </p:spPr>
        <p:txBody>
          <a:bodyPr/>
          <a:lstStyle/>
          <a:p>
            <a:r>
              <a:rPr lang="en-US" b="1" u="sng" dirty="0"/>
              <a:t>DATA </a:t>
            </a:r>
            <a:r>
              <a:rPr lang="en-US" b="1" u="sng" dirty="0" smtClean="0"/>
              <a:t>ANALYSIS AND INTERPRETATION</a:t>
            </a:r>
            <a:endParaRPr lang="en-US" b="1" u="sng" dirty="0"/>
          </a:p>
        </p:txBody>
      </p:sp>
      <p:sp>
        <p:nvSpPr>
          <p:cNvPr id="12" name="Content Placeholder 11"/>
          <p:cNvSpPr>
            <a:spLocks noGrp="1"/>
          </p:cNvSpPr>
          <p:nvPr>
            <p:ph sz="half" idx="2"/>
          </p:nvPr>
        </p:nvSpPr>
        <p:spPr>
          <a:xfrm>
            <a:off x="6172200" y="1262743"/>
            <a:ext cx="5181600" cy="4914220"/>
          </a:xfrm>
        </p:spPr>
        <p:txBody>
          <a:bodyPr/>
          <a:lstStyle/>
          <a:p>
            <a:r>
              <a:rPr lang="en-US" sz="1400" b="1" u="sng" dirty="0" smtClean="0"/>
              <a:t>Q.2. WERE YOU EVALUATED USING COMPETENCY-BASED ASSESSMENTS DURING YOUR SELECTION PROCESS?</a:t>
            </a:r>
            <a:endParaRPr lang="en-US" sz="1400" dirty="0" smtClean="0"/>
          </a:p>
          <a:p>
            <a:endParaRPr lang="en-US" dirty="0"/>
          </a:p>
        </p:txBody>
      </p:sp>
      <p:sp>
        <p:nvSpPr>
          <p:cNvPr id="14" name="Content Placeholder 13"/>
          <p:cNvSpPr>
            <a:spLocks noGrp="1"/>
          </p:cNvSpPr>
          <p:nvPr>
            <p:ph sz="half" idx="1"/>
          </p:nvPr>
        </p:nvSpPr>
        <p:spPr>
          <a:xfrm>
            <a:off x="838200" y="1277257"/>
            <a:ext cx="5181600" cy="4899706"/>
          </a:xfrm>
        </p:spPr>
        <p:txBody>
          <a:bodyPr/>
          <a:lstStyle/>
          <a:p>
            <a:r>
              <a:rPr lang="en-US" sz="1400" b="1" u="sng" dirty="0" smtClean="0"/>
              <a:t>Q.1.DID YOU UNDERGO A STRUCTURED INTERVIEW AS PART OF THE RECUITMENT PROCESS?</a:t>
            </a:r>
            <a:endParaRPr lang="en-US" sz="1400" dirty="0" smtClean="0"/>
          </a:p>
          <a:p>
            <a:endParaRPr lang="en-US" dirty="0"/>
          </a:p>
        </p:txBody>
      </p:sp>
      <p:graphicFrame>
        <p:nvGraphicFramePr>
          <p:cNvPr id="6" name="Chart 5"/>
          <p:cNvGraphicFramePr/>
          <p:nvPr/>
        </p:nvGraphicFramePr>
        <p:xfrm>
          <a:off x="6781800" y="1714500"/>
          <a:ext cx="3924300" cy="28574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1257300" y="1993899"/>
          <a:ext cx="3746499" cy="2514601"/>
        </p:xfrm>
        <a:graphic>
          <a:graphicData uri="http://schemas.openxmlformats.org/drawingml/2006/chart">
            <c:chart xmlns:c="http://schemas.openxmlformats.org/drawingml/2006/chart" xmlns:r="http://schemas.openxmlformats.org/officeDocument/2006/relationships" r:id="rId3"/>
          </a:graphicData>
        </a:graphic>
      </p:graphicFrame>
      <p:sp>
        <p:nvSpPr>
          <p:cNvPr id="12289" name="Rectangle 1"/>
          <p:cNvSpPr>
            <a:spLocks noChangeArrowheads="1"/>
          </p:cNvSpPr>
          <p:nvPr/>
        </p:nvSpPr>
        <p:spPr bwMode="auto">
          <a:xfrm>
            <a:off x="787400" y="4584700"/>
            <a:ext cx="49149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79% of participants went through a structured interview as part of their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16% of participants didn</a:t>
            </a:r>
            <a:r>
              <a:rPr kumimoji="0" lang="en-US" sz="1400" b="0" i="0" u="none" strike="noStrike" cap="none" normalizeH="0" baseline="0" dirty="0" smtClean="0">
                <a:ln>
                  <a:noFill/>
                </a:ln>
                <a:solidFill>
                  <a:schemeClr val="tx1"/>
                </a:solidFill>
                <a:effectLst/>
                <a:latin typeface="Georgia"/>
                <a:ea typeface="Times New Roman" pitchFamily="18" charset="0"/>
                <a:cs typeface="Arial" pitchFamily="34" charset="0"/>
              </a:rPr>
              <a:t>’</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 go through a structured interview as part of their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90" name="Rectangle 2"/>
          <p:cNvSpPr>
            <a:spLocks noChangeArrowheads="1"/>
          </p:cNvSpPr>
          <p:nvPr/>
        </p:nvSpPr>
        <p:spPr bwMode="auto">
          <a:xfrm>
            <a:off x="6299200" y="4533900"/>
            <a:ext cx="56642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71% of participants were evaluated using competency-based assessments during their selection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22% of participants were not evaluated using competency-based assessments during their selection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a:extLst>
              <a:ext uri="{FF2B5EF4-FFF2-40B4-BE49-F238E27FC236}">
                <a16:creationId xmlns="" xmlns:a16="http://schemas.microsoft.com/office/drawing/2014/main" id="{4E6C0946-913B-4AE9-99EC-086AEF76421A}"/>
              </a:ext>
            </a:extLst>
          </p:cNvPr>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075837" y="155388"/>
            <a:ext cx="962025" cy="476250"/>
          </a:xfrm>
          <a:prstGeom prst="rect">
            <a:avLst/>
          </a:prstGeom>
          <a:noFill/>
          <a:ln>
            <a:noFill/>
          </a:ln>
        </p:spPr>
      </p:pic>
    </p:spTree>
    <p:extLst>
      <p:ext uri="{BB962C8B-B14F-4D97-AF65-F5344CB8AC3E}">
        <p14:creationId xmlns="" xmlns:p14="http://schemas.microsoft.com/office/powerpoint/2010/main" val="2740224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197199-42D1-A9C9-4149-AC79AF7989FB}"/>
              </a:ext>
            </a:extLst>
          </p:cNvPr>
          <p:cNvSpPr>
            <a:spLocks noGrp="1"/>
          </p:cNvSpPr>
          <p:nvPr>
            <p:ph type="title"/>
          </p:nvPr>
        </p:nvSpPr>
        <p:spPr>
          <a:xfrm>
            <a:off x="838200" y="365126"/>
            <a:ext cx="10515600" cy="781503"/>
          </a:xfrm>
        </p:spPr>
        <p:txBody>
          <a:bodyPr/>
          <a:lstStyle/>
          <a:p>
            <a:r>
              <a:rPr lang="en-US" b="1" u="sng" dirty="0"/>
              <a:t>DATA </a:t>
            </a:r>
            <a:r>
              <a:rPr lang="en-US" b="1" u="sng" dirty="0" smtClean="0"/>
              <a:t>ANALYSIS AND INTERPRETATION</a:t>
            </a:r>
            <a:endParaRPr lang="en-US" b="1" u="sng" dirty="0"/>
          </a:p>
        </p:txBody>
      </p:sp>
      <p:sp>
        <p:nvSpPr>
          <p:cNvPr id="12" name="Content Placeholder 11"/>
          <p:cNvSpPr>
            <a:spLocks noGrp="1"/>
          </p:cNvSpPr>
          <p:nvPr>
            <p:ph sz="half" idx="2"/>
          </p:nvPr>
        </p:nvSpPr>
        <p:spPr>
          <a:xfrm>
            <a:off x="6172200" y="1262743"/>
            <a:ext cx="5181600" cy="4914220"/>
          </a:xfrm>
        </p:spPr>
        <p:txBody>
          <a:bodyPr/>
          <a:lstStyle/>
          <a:p>
            <a:r>
              <a:rPr lang="en-US" sz="1400" b="1" u="sng" dirty="0" smtClean="0"/>
              <a:t>Q.4.WAS THE ALIGNMENT WITH THE ORGANIZATION’S VALUES AND CULTURE ASSESSED DURING YOUR RECRUITMENT?</a:t>
            </a:r>
            <a:endParaRPr lang="en-US" sz="1400" dirty="0" smtClean="0"/>
          </a:p>
          <a:p>
            <a:endParaRPr lang="en-US" dirty="0"/>
          </a:p>
        </p:txBody>
      </p:sp>
      <p:sp>
        <p:nvSpPr>
          <p:cNvPr id="14" name="Content Placeholder 13"/>
          <p:cNvSpPr>
            <a:spLocks noGrp="1"/>
          </p:cNvSpPr>
          <p:nvPr>
            <p:ph sz="half" idx="1"/>
          </p:nvPr>
        </p:nvSpPr>
        <p:spPr>
          <a:xfrm>
            <a:off x="838200" y="1262743"/>
            <a:ext cx="5181600" cy="4914220"/>
          </a:xfrm>
        </p:spPr>
        <p:txBody>
          <a:bodyPr>
            <a:normAutofit/>
          </a:bodyPr>
          <a:lstStyle/>
          <a:p>
            <a:r>
              <a:rPr lang="en-US" sz="1400" b="1" u="sng" dirty="0" smtClean="0"/>
              <a:t>Q.3.WAS STANDARDIZED TESTING A PART OF YOUR RECRUITMENT PROCESS?</a:t>
            </a:r>
            <a:endParaRPr lang="en-US" sz="1400" dirty="0" smtClean="0"/>
          </a:p>
          <a:p>
            <a:endParaRPr lang="en-US" sz="1400" dirty="0"/>
          </a:p>
        </p:txBody>
      </p:sp>
      <p:graphicFrame>
        <p:nvGraphicFramePr>
          <p:cNvPr id="5" name="Chart 4"/>
          <p:cNvGraphicFramePr/>
          <p:nvPr/>
        </p:nvGraphicFramePr>
        <p:xfrm>
          <a:off x="1447573" y="1841501"/>
          <a:ext cx="3937227" cy="26543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6571343" y="1803401"/>
          <a:ext cx="4261758" cy="2793999"/>
        </p:xfrm>
        <a:graphic>
          <a:graphicData uri="http://schemas.openxmlformats.org/drawingml/2006/chart">
            <c:chart xmlns:c="http://schemas.openxmlformats.org/drawingml/2006/chart" xmlns:r="http://schemas.openxmlformats.org/officeDocument/2006/relationships" r:id="rId3"/>
          </a:graphicData>
        </a:graphic>
      </p:graphicFrame>
      <p:sp>
        <p:nvSpPr>
          <p:cNvPr id="11265" name="Rectangle 1"/>
          <p:cNvSpPr>
            <a:spLocks noChangeArrowheads="1"/>
          </p:cNvSpPr>
          <p:nvPr/>
        </p:nvSpPr>
        <p:spPr bwMode="auto">
          <a:xfrm>
            <a:off x="838200" y="4699000"/>
            <a:ext cx="52451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81% of participants experienced standardized testing as a part of their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of participants didn</a:t>
            </a:r>
            <a:r>
              <a:rPr kumimoji="0" lang="en-US" sz="1400" b="0" i="0" u="none" strike="noStrike" cap="none" normalizeH="0" baseline="0" dirty="0" smtClean="0">
                <a:ln>
                  <a:noFill/>
                </a:ln>
                <a:solidFill>
                  <a:schemeClr val="tx1"/>
                </a:solidFill>
                <a:effectLst/>
                <a:latin typeface="Georgia"/>
                <a:ea typeface="Times New Roman" pitchFamily="18" charset="0"/>
                <a:cs typeface="Arial" pitchFamily="34" charset="0"/>
              </a:rPr>
              <a:t>’</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 experience standardized testing as a part of their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266" name="Rectangle 2"/>
          <p:cNvSpPr>
            <a:spLocks noChangeArrowheads="1"/>
          </p:cNvSpPr>
          <p:nvPr/>
        </p:nvSpPr>
        <p:spPr bwMode="auto">
          <a:xfrm>
            <a:off x="6654800" y="4673600"/>
            <a:ext cx="490220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57% of participants responded that the alignment with the organization</a:t>
            </a:r>
            <a:r>
              <a:rPr kumimoji="0" lang="en-US" sz="1400" b="0" i="0" u="none" strike="noStrike" cap="none" normalizeH="0" baseline="0" dirty="0" smtClean="0">
                <a:ln>
                  <a:noFill/>
                </a:ln>
                <a:solidFill>
                  <a:schemeClr val="tx1"/>
                </a:solidFill>
                <a:effectLst/>
                <a:latin typeface="Georgia"/>
                <a:ea typeface="Times New Roman" pitchFamily="18" charset="0"/>
                <a:cs typeface="Arial" pitchFamily="34" charset="0"/>
              </a:rPr>
              <a:t>’</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 values and culture were assessed during the recruitment.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26% of participants responded that the alignment with the organization</a:t>
            </a:r>
            <a:r>
              <a:rPr kumimoji="0" lang="en-US" sz="1400" b="0" i="0" u="none" strike="noStrike" cap="none" normalizeH="0" baseline="0" dirty="0" smtClean="0">
                <a:ln>
                  <a:noFill/>
                </a:ln>
                <a:solidFill>
                  <a:schemeClr val="tx1"/>
                </a:solidFill>
                <a:effectLst/>
                <a:latin typeface="Georgia"/>
                <a:ea typeface="Times New Roman" pitchFamily="18" charset="0"/>
                <a:cs typeface="Arial" pitchFamily="34" charset="0"/>
              </a:rPr>
              <a:t>’</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 values and culture were not assessed during the recruitment.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17%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a:extLst>
              <a:ext uri="{FF2B5EF4-FFF2-40B4-BE49-F238E27FC236}">
                <a16:creationId xmlns="" xmlns:a16="http://schemas.microsoft.com/office/drawing/2014/main" id="{4E6C0946-913B-4AE9-99EC-086AEF76421A}"/>
              </a:ext>
            </a:extLst>
          </p:cNvPr>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075837" y="155388"/>
            <a:ext cx="962025" cy="476250"/>
          </a:xfrm>
          <a:prstGeom prst="rect">
            <a:avLst/>
          </a:prstGeom>
          <a:noFill/>
          <a:ln>
            <a:noFill/>
          </a:ln>
        </p:spPr>
      </p:pic>
    </p:spTree>
    <p:extLst>
      <p:ext uri="{BB962C8B-B14F-4D97-AF65-F5344CB8AC3E}">
        <p14:creationId xmlns="" xmlns:p14="http://schemas.microsoft.com/office/powerpoint/2010/main" val="2740224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197199-42D1-A9C9-4149-AC79AF7989FB}"/>
              </a:ext>
            </a:extLst>
          </p:cNvPr>
          <p:cNvSpPr>
            <a:spLocks noGrp="1"/>
          </p:cNvSpPr>
          <p:nvPr>
            <p:ph type="title"/>
          </p:nvPr>
        </p:nvSpPr>
        <p:spPr>
          <a:xfrm>
            <a:off x="838200" y="365126"/>
            <a:ext cx="10515600" cy="781503"/>
          </a:xfrm>
        </p:spPr>
        <p:txBody>
          <a:bodyPr/>
          <a:lstStyle/>
          <a:p>
            <a:r>
              <a:rPr lang="en-US" b="1" u="sng" dirty="0"/>
              <a:t>DATA </a:t>
            </a:r>
            <a:r>
              <a:rPr lang="en-US" b="1" u="sng" dirty="0" smtClean="0"/>
              <a:t>ANALYSIS AND INTERPRETATION</a:t>
            </a:r>
            <a:endParaRPr lang="en-US" b="1" u="sng" dirty="0"/>
          </a:p>
        </p:txBody>
      </p:sp>
      <p:sp>
        <p:nvSpPr>
          <p:cNvPr id="12" name="Content Placeholder 11"/>
          <p:cNvSpPr>
            <a:spLocks noGrp="1"/>
          </p:cNvSpPr>
          <p:nvPr>
            <p:ph sz="half" idx="2"/>
          </p:nvPr>
        </p:nvSpPr>
        <p:spPr>
          <a:xfrm>
            <a:off x="6172200" y="1262743"/>
            <a:ext cx="5181600" cy="4914220"/>
          </a:xfrm>
        </p:spPr>
        <p:txBody>
          <a:bodyPr/>
          <a:lstStyle/>
          <a:p>
            <a:r>
              <a:rPr lang="en-US" sz="1400" b="1" u="sng" dirty="0" smtClean="0"/>
              <a:t>Q.6.DO YOU BELIEVE THAT THE RECRUITMENT PROCESS WAS FAIR AND UNBIASED?</a:t>
            </a:r>
            <a:endParaRPr lang="en-US" sz="1400" dirty="0" smtClean="0"/>
          </a:p>
          <a:p>
            <a:endParaRPr lang="en-US" dirty="0"/>
          </a:p>
        </p:txBody>
      </p:sp>
      <p:sp>
        <p:nvSpPr>
          <p:cNvPr id="14" name="Content Placeholder 13"/>
          <p:cNvSpPr>
            <a:spLocks noGrp="1"/>
          </p:cNvSpPr>
          <p:nvPr>
            <p:ph sz="half" idx="1"/>
          </p:nvPr>
        </p:nvSpPr>
        <p:spPr>
          <a:xfrm>
            <a:off x="838200" y="1262743"/>
            <a:ext cx="5181600" cy="4914220"/>
          </a:xfrm>
        </p:spPr>
        <p:txBody>
          <a:bodyPr>
            <a:normAutofit/>
          </a:bodyPr>
          <a:lstStyle/>
          <a:p>
            <a:r>
              <a:rPr lang="en-US" sz="1400" b="1" u="sng" dirty="0" smtClean="0"/>
              <a:t>Q.5. ARE YOU SATISFIED WITH YOUR JOB AFTER GOING THROUGH THE  RECRUITMENT PROCESS?</a:t>
            </a:r>
            <a:endParaRPr lang="en-US" sz="1400" dirty="0"/>
          </a:p>
        </p:txBody>
      </p:sp>
      <p:graphicFrame>
        <p:nvGraphicFramePr>
          <p:cNvPr id="5" name="Chart 4"/>
          <p:cNvGraphicFramePr/>
          <p:nvPr/>
        </p:nvGraphicFramePr>
        <p:xfrm>
          <a:off x="1296987" y="1803400"/>
          <a:ext cx="4314825" cy="2768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6672037" y="1866901"/>
          <a:ext cx="4305300" cy="2743199"/>
        </p:xfrm>
        <a:graphic>
          <a:graphicData uri="http://schemas.openxmlformats.org/drawingml/2006/chart">
            <c:chart xmlns:c="http://schemas.openxmlformats.org/drawingml/2006/chart" xmlns:r="http://schemas.openxmlformats.org/officeDocument/2006/relationships" r:id="rId3"/>
          </a:graphicData>
        </a:graphic>
      </p:graphicFrame>
      <p:sp>
        <p:nvSpPr>
          <p:cNvPr id="10241" name="Rectangle 1"/>
          <p:cNvSpPr>
            <a:spLocks noChangeArrowheads="1"/>
          </p:cNvSpPr>
          <p:nvPr/>
        </p:nvSpPr>
        <p:spPr bwMode="auto">
          <a:xfrm>
            <a:off x="558800" y="4749800"/>
            <a:ext cx="53086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70% of participants were satisfied with their job after going through the standardized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22% of participants were not satisfied with their job after going through the standardized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2" name="Rectangle 2"/>
          <p:cNvSpPr>
            <a:spLocks noChangeArrowheads="1"/>
          </p:cNvSpPr>
          <p:nvPr/>
        </p:nvSpPr>
        <p:spPr bwMode="auto">
          <a:xfrm>
            <a:off x="6527800" y="4711700"/>
            <a:ext cx="56642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82% of participants believed that the recruitment process was fair and unbiased.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 of participants didn</a:t>
            </a:r>
            <a:r>
              <a:rPr kumimoji="0" lang="en-US" sz="1400" b="0" i="0" u="none" strike="noStrike" cap="none" normalizeH="0" baseline="0" dirty="0" smtClean="0">
                <a:ln>
                  <a:noFill/>
                </a:ln>
                <a:solidFill>
                  <a:schemeClr val="tx1"/>
                </a:solidFill>
                <a:effectLst/>
                <a:latin typeface="Georgia"/>
                <a:ea typeface="Times New Roman" pitchFamily="18" charset="0"/>
                <a:cs typeface="Arial" pitchFamily="34" charset="0"/>
              </a:rPr>
              <a:t>’</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 believe that the recruitment process was fair and unbiased.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a:extLst>
              <a:ext uri="{FF2B5EF4-FFF2-40B4-BE49-F238E27FC236}">
                <a16:creationId xmlns="" xmlns:a16="http://schemas.microsoft.com/office/drawing/2014/main" id="{4E6C0946-913B-4AE9-99EC-086AEF76421A}"/>
              </a:ext>
            </a:extLst>
          </p:cNvPr>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075837" y="155388"/>
            <a:ext cx="962025" cy="476250"/>
          </a:xfrm>
          <a:prstGeom prst="rect">
            <a:avLst/>
          </a:prstGeom>
          <a:noFill/>
          <a:ln>
            <a:noFill/>
          </a:ln>
        </p:spPr>
      </p:pic>
    </p:spTree>
    <p:extLst>
      <p:ext uri="{BB962C8B-B14F-4D97-AF65-F5344CB8AC3E}">
        <p14:creationId xmlns="" xmlns:p14="http://schemas.microsoft.com/office/powerpoint/2010/main" val="2740224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197199-42D1-A9C9-4149-AC79AF7989FB}"/>
              </a:ext>
            </a:extLst>
          </p:cNvPr>
          <p:cNvSpPr>
            <a:spLocks noGrp="1"/>
          </p:cNvSpPr>
          <p:nvPr>
            <p:ph type="title"/>
          </p:nvPr>
        </p:nvSpPr>
        <p:spPr>
          <a:xfrm>
            <a:off x="838200" y="365126"/>
            <a:ext cx="10515600" cy="781503"/>
          </a:xfrm>
        </p:spPr>
        <p:txBody>
          <a:bodyPr/>
          <a:lstStyle/>
          <a:p>
            <a:r>
              <a:rPr lang="en-US" b="1" u="sng" dirty="0"/>
              <a:t>DATA </a:t>
            </a:r>
            <a:r>
              <a:rPr lang="en-US" b="1" u="sng" dirty="0" smtClean="0"/>
              <a:t>ANALYSIS AND INTERPRETATION</a:t>
            </a:r>
            <a:endParaRPr lang="en-US" b="1" u="sng" dirty="0"/>
          </a:p>
        </p:txBody>
      </p:sp>
      <p:sp>
        <p:nvSpPr>
          <p:cNvPr id="12" name="Content Placeholder 11"/>
          <p:cNvSpPr>
            <a:spLocks noGrp="1"/>
          </p:cNvSpPr>
          <p:nvPr>
            <p:ph sz="half" idx="2"/>
          </p:nvPr>
        </p:nvSpPr>
        <p:spPr>
          <a:xfrm>
            <a:off x="6172200" y="1262743"/>
            <a:ext cx="5181600" cy="4914220"/>
          </a:xfrm>
        </p:spPr>
        <p:txBody>
          <a:bodyPr>
            <a:normAutofit/>
          </a:bodyPr>
          <a:lstStyle/>
          <a:p>
            <a:r>
              <a:rPr lang="en-US" sz="1400" b="1" u="sng" dirty="0" smtClean="0"/>
              <a:t>Q.8.DIDYOU HAVE A CLEAR UNDERSTANDING OF YOUR JOB ROLE AND RESPONSIBILTIES AFTER THE RECRUITMENT PROCESS?</a:t>
            </a:r>
            <a:endParaRPr lang="en-US" sz="1400" dirty="0"/>
          </a:p>
        </p:txBody>
      </p:sp>
      <p:sp>
        <p:nvSpPr>
          <p:cNvPr id="14" name="Content Placeholder 13"/>
          <p:cNvSpPr>
            <a:spLocks noGrp="1"/>
          </p:cNvSpPr>
          <p:nvPr>
            <p:ph sz="half" idx="1"/>
          </p:nvPr>
        </p:nvSpPr>
        <p:spPr>
          <a:xfrm>
            <a:off x="838200" y="1262743"/>
            <a:ext cx="5181600" cy="4914220"/>
          </a:xfrm>
        </p:spPr>
        <p:txBody>
          <a:bodyPr/>
          <a:lstStyle/>
          <a:p>
            <a:r>
              <a:rPr lang="en-US" sz="1400" b="1" u="sng" dirty="0" smtClean="0"/>
              <a:t>Q.7.WAS THE RECRUITMENT PROCESS EFFICIENT IN TERMS OF TIME AND RESOURCE UTILIZATION?</a:t>
            </a:r>
            <a:endParaRPr lang="en-US" sz="1400" dirty="0" smtClean="0"/>
          </a:p>
          <a:p>
            <a:endParaRPr lang="en-US" dirty="0"/>
          </a:p>
        </p:txBody>
      </p:sp>
      <p:graphicFrame>
        <p:nvGraphicFramePr>
          <p:cNvPr id="5" name="Chart 4"/>
          <p:cNvGraphicFramePr/>
          <p:nvPr/>
        </p:nvGraphicFramePr>
        <p:xfrm>
          <a:off x="1083582" y="1866900"/>
          <a:ext cx="4857750" cy="28447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6542994" y="2019301"/>
          <a:ext cx="4709206" cy="2844799"/>
        </p:xfrm>
        <a:graphic>
          <a:graphicData uri="http://schemas.openxmlformats.org/drawingml/2006/chart">
            <c:chart xmlns:c="http://schemas.openxmlformats.org/drawingml/2006/chart" xmlns:r="http://schemas.openxmlformats.org/officeDocument/2006/relationships" r:id="rId3"/>
          </a:graphicData>
        </a:graphic>
      </p:graphicFrame>
      <p:sp>
        <p:nvSpPr>
          <p:cNvPr id="9217" name="Rectangle 1"/>
          <p:cNvSpPr>
            <a:spLocks noChangeArrowheads="1"/>
          </p:cNvSpPr>
          <p:nvPr/>
        </p:nvSpPr>
        <p:spPr bwMode="auto">
          <a:xfrm>
            <a:off x="876300" y="4787900"/>
            <a:ext cx="467360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78% of participants believed that the recruitment process was efficient in terms of time and resource utilization.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12% of participants didn</a:t>
            </a:r>
            <a:r>
              <a:rPr kumimoji="0" lang="en-US" sz="1400" b="0" i="0" u="none" strike="noStrike" cap="none" normalizeH="0" baseline="0" dirty="0" smtClean="0">
                <a:ln>
                  <a:noFill/>
                </a:ln>
                <a:solidFill>
                  <a:schemeClr val="tx1"/>
                </a:solidFill>
                <a:effectLst/>
                <a:latin typeface="Georgia"/>
                <a:ea typeface="Times New Roman" pitchFamily="18" charset="0"/>
                <a:cs typeface="Arial" pitchFamily="34" charset="0"/>
              </a:rPr>
              <a:t>’</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 believe that the recruitment process was efficient in terms of time and resource utilization.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9218" name="Rectangle 2"/>
          <p:cNvSpPr>
            <a:spLocks noChangeArrowheads="1"/>
          </p:cNvSpPr>
          <p:nvPr/>
        </p:nvSpPr>
        <p:spPr bwMode="auto">
          <a:xfrm>
            <a:off x="6908800" y="4838701"/>
            <a:ext cx="4267200" cy="18774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73% of participants do have a clear understanding of their job role and responsibilities after the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21% of participants didn</a:t>
            </a:r>
            <a:r>
              <a:rPr kumimoji="0" lang="en-US" sz="1400" b="0" i="0" u="none" strike="noStrike" cap="none" normalizeH="0" baseline="0" dirty="0" smtClean="0">
                <a:ln>
                  <a:noFill/>
                </a:ln>
                <a:solidFill>
                  <a:schemeClr val="tx1"/>
                </a:solidFill>
                <a:effectLst/>
                <a:latin typeface="Georgia"/>
                <a:ea typeface="Times New Roman" pitchFamily="18" charset="0"/>
                <a:cs typeface="Arial" pitchFamily="34" charset="0"/>
              </a:rPr>
              <a:t>’</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 have a clear understanding of their job role and responsibilities after the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764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a:extLst>
              <a:ext uri="{FF2B5EF4-FFF2-40B4-BE49-F238E27FC236}">
                <a16:creationId xmlns="" xmlns:a16="http://schemas.microsoft.com/office/drawing/2014/main" id="{4E6C0946-913B-4AE9-99EC-086AEF76421A}"/>
              </a:ext>
            </a:extLst>
          </p:cNvPr>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075837" y="155388"/>
            <a:ext cx="962025" cy="476250"/>
          </a:xfrm>
          <a:prstGeom prst="rect">
            <a:avLst/>
          </a:prstGeom>
          <a:noFill/>
          <a:ln>
            <a:noFill/>
          </a:ln>
        </p:spPr>
      </p:pic>
    </p:spTree>
    <p:extLst>
      <p:ext uri="{BB962C8B-B14F-4D97-AF65-F5344CB8AC3E}">
        <p14:creationId xmlns="" xmlns:p14="http://schemas.microsoft.com/office/powerpoint/2010/main" val="2740224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197199-42D1-A9C9-4149-AC79AF7989FB}"/>
              </a:ext>
            </a:extLst>
          </p:cNvPr>
          <p:cNvSpPr>
            <a:spLocks noGrp="1"/>
          </p:cNvSpPr>
          <p:nvPr>
            <p:ph type="title"/>
          </p:nvPr>
        </p:nvSpPr>
        <p:spPr>
          <a:xfrm>
            <a:off x="838200" y="365126"/>
            <a:ext cx="10515600" cy="781503"/>
          </a:xfrm>
        </p:spPr>
        <p:txBody>
          <a:bodyPr/>
          <a:lstStyle/>
          <a:p>
            <a:r>
              <a:rPr lang="en-US" b="1" u="sng" dirty="0"/>
              <a:t>DATA </a:t>
            </a:r>
            <a:r>
              <a:rPr lang="en-US" b="1" u="sng" dirty="0" smtClean="0"/>
              <a:t>ANALYSIS AND INTERPRETATION</a:t>
            </a:r>
            <a:endParaRPr lang="en-US" b="1" u="sng" dirty="0"/>
          </a:p>
        </p:txBody>
      </p:sp>
      <p:sp>
        <p:nvSpPr>
          <p:cNvPr id="12" name="Content Placeholder 11"/>
          <p:cNvSpPr>
            <a:spLocks noGrp="1"/>
          </p:cNvSpPr>
          <p:nvPr>
            <p:ph sz="half" idx="2"/>
          </p:nvPr>
        </p:nvSpPr>
        <p:spPr>
          <a:xfrm>
            <a:off x="6172200" y="1262743"/>
            <a:ext cx="5181600" cy="4914220"/>
          </a:xfrm>
        </p:spPr>
        <p:txBody>
          <a:bodyPr>
            <a:normAutofit/>
          </a:bodyPr>
          <a:lstStyle/>
          <a:p>
            <a:r>
              <a:rPr lang="en-US" sz="1400" b="1" u="sng" dirty="0" smtClean="0"/>
              <a:t>Q.10.HAVE YOU BEEN WITH THE ORGANIZATTION FOR OVER ONE YEAR SINCE BEING RECRUITED?</a:t>
            </a:r>
            <a:endParaRPr lang="en-US" sz="1400" dirty="0"/>
          </a:p>
        </p:txBody>
      </p:sp>
      <p:sp>
        <p:nvSpPr>
          <p:cNvPr id="14" name="Content Placeholder 13"/>
          <p:cNvSpPr>
            <a:spLocks noGrp="1"/>
          </p:cNvSpPr>
          <p:nvPr>
            <p:ph sz="half" idx="1"/>
          </p:nvPr>
        </p:nvSpPr>
        <p:spPr>
          <a:xfrm>
            <a:off x="838200" y="1262743"/>
            <a:ext cx="5181600" cy="4914220"/>
          </a:xfrm>
        </p:spPr>
        <p:txBody>
          <a:bodyPr/>
          <a:lstStyle/>
          <a:p>
            <a:r>
              <a:rPr lang="en-US" sz="1400" b="1" u="sng" dirty="0" smtClean="0"/>
              <a:t>Q.9.WERE YOU PROVIDED WITH ADEQUATE TRAINING AND DEVELOPMENT OPPORTUNITIES POST-RECRUITMENT?</a:t>
            </a:r>
            <a:endParaRPr lang="en-US" sz="1400" dirty="0" smtClean="0"/>
          </a:p>
          <a:p>
            <a:endParaRPr lang="en-US" dirty="0"/>
          </a:p>
        </p:txBody>
      </p:sp>
      <p:graphicFrame>
        <p:nvGraphicFramePr>
          <p:cNvPr id="5" name="Chart 4"/>
          <p:cNvGraphicFramePr/>
          <p:nvPr/>
        </p:nvGraphicFramePr>
        <p:xfrm>
          <a:off x="1036865" y="1981200"/>
          <a:ext cx="4838700" cy="27051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6327548" y="1961015"/>
          <a:ext cx="4791075" cy="2839585"/>
        </p:xfrm>
        <a:graphic>
          <a:graphicData uri="http://schemas.openxmlformats.org/drawingml/2006/chart">
            <c:chart xmlns:c="http://schemas.openxmlformats.org/drawingml/2006/chart" xmlns:r="http://schemas.openxmlformats.org/officeDocument/2006/relationships" r:id="rId3"/>
          </a:graphicData>
        </a:graphic>
      </p:graphicFrame>
      <p:sp>
        <p:nvSpPr>
          <p:cNvPr id="8193" name="Rectangle 1"/>
          <p:cNvSpPr>
            <a:spLocks noChangeArrowheads="1"/>
          </p:cNvSpPr>
          <p:nvPr/>
        </p:nvSpPr>
        <p:spPr bwMode="auto">
          <a:xfrm>
            <a:off x="596900" y="4864100"/>
            <a:ext cx="51816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68% of participants were provided with adequate training and development opportunities post-recruitment.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22% of participants were not provided with adequate training and development opportunities post-recruitment.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4" name="Rectangle 2"/>
          <p:cNvSpPr>
            <a:spLocks noChangeArrowheads="1"/>
          </p:cNvSpPr>
          <p:nvPr/>
        </p:nvSpPr>
        <p:spPr bwMode="auto">
          <a:xfrm>
            <a:off x="6159500" y="4889500"/>
            <a:ext cx="60325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85% of participants have been with the organization for over one year since being recruited.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of participants have not been with the organization for over one year since being recruited.</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a:extLst>
              <a:ext uri="{FF2B5EF4-FFF2-40B4-BE49-F238E27FC236}">
                <a16:creationId xmlns="" xmlns:a16="http://schemas.microsoft.com/office/drawing/2014/main" id="{4E6C0946-913B-4AE9-99EC-086AEF76421A}"/>
              </a:ext>
            </a:extLst>
          </p:cNvPr>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075837" y="155388"/>
            <a:ext cx="962025" cy="476250"/>
          </a:xfrm>
          <a:prstGeom prst="rect">
            <a:avLst/>
          </a:prstGeom>
          <a:noFill/>
          <a:ln>
            <a:noFill/>
          </a:ln>
        </p:spPr>
      </p:pic>
    </p:spTree>
    <p:extLst>
      <p:ext uri="{BB962C8B-B14F-4D97-AF65-F5344CB8AC3E}">
        <p14:creationId xmlns="" xmlns:p14="http://schemas.microsoft.com/office/powerpoint/2010/main" val="2740224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197199-42D1-A9C9-4149-AC79AF7989FB}"/>
              </a:ext>
            </a:extLst>
          </p:cNvPr>
          <p:cNvSpPr>
            <a:spLocks noGrp="1"/>
          </p:cNvSpPr>
          <p:nvPr>
            <p:ph type="title"/>
          </p:nvPr>
        </p:nvSpPr>
        <p:spPr>
          <a:xfrm>
            <a:off x="838200" y="365126"/>
            <a:ext cx="10515600" cy="781503"/>
          </a:xfrm>
        </p:spPr>
        <p:txBody>
          <a:bodyPr/>
          <a:lstStyle/>
          <a:p>
            <a:r>
              <a:rPr lang="en-US" b="1" u="sng" dirty="0"/>
              <a:t>DATA </a:t>
            </a:r>
            <a:r>
              <a:rPr lang="en-US" b="1" u="sng" dirty="0" smtClean="0"/>
              <a:t>ANALYSIS AND INTERPRETATION</a:t>
            </a:r>
            <a:endParaRPr lang="en-US" b="1" u="sng" dirty="0"/>
          </a:p>
        </p:txBody>
      </p:sp>
      <p:sp>
        <p:nvSpPr>
          <p:cNvPr id="12" name="Content Placeholder 11"/>
          <p:cNvSpPr>
            <a:spLocks noGrp="1"/>
          </p:cNvSpPr>
          <p:nvPr>
            <p:ph sz="half" idx="2"/>
          </p:nvPr>
        </p:nvSpPr>
        <p:spPr>
          <a:xfrm>
            <a:off x="6172200" y="1262743"/>
            <a:ext cx="5181600" cy="4914220"/>
          </a:xfrm>
        </p:spPr>
        <p:txBody>
          <a:bodyPr/>
          <a:lstStyle/>
          <a:p>
            <a:r>
              <a:rPr lang="en-US" sz="1400" b="1" u="sng" dirty="0" smtClean="0"/>
              <a:t>Q.12.WERE YOU SATISFIED WITH THE COMMUNICATION AND UPDATES PROVIDED DURING THE RECRUITMENT PROCESS?</a:t>
            </a:r>
            <a:endParaRPr lang="en-US" sz="1400" dirty="0" smtClean="0"/>
          </a:p>
          <a:p>
            <a:endParaRPr lang="en-US" dirty="0"/>
          </a:p>
        </p:txBody>
      </p:sp>
      <p:sp>
        <p:nvSpPr>
          <p:cNvPr id="14" name="Content Placeholder 13"/>
          <p:cNvSpPr>
            <a:spLocks noGrp="1"/>
          </p:cNvSpPr>
          <p:nvPr>
            <p:ph sz="half" idx="1"/>
          </p:nvPr>
        </p:nvSpPr>
        <p:spPr>
          <a:xfrm>
            <a:off x="838200" y="1237343"/>
            <a:ext cx="5181600" cy="4914220"/>
          </a:xfrm>
        </p:spPr>
        <p:txBody>
          <a:bodyPr/>
          <a:lstStyle/>
          <a:p>
            <a:r>
              <a:rPr lang="en-US" sz="1400" b="1" u="sng" dirty="0" smtClean="0"/>
              <a:t>Q.11.WERE YOU GIVEN AN OPPORTUNITY TO PROVIDE FEEDBACK ON THE RECRUITMENT PROCESS?</a:t>
            </a:r>
            <a:endParaRPr lang="en-US" sz="1400" dirty="0" smtClean="0"/>
          </a:p>
          <a:p>
            <a:endParaRPr lang="en-US" dirty="0"/>
          </a:p>
        </p:txBody>
      </p:sp>
      <p:graphicFrame>
        <p:nvGraphicFramePr>
          <p:cNvPr id="5" name="Chart 4"/>
          <p:cNvGraphicFramePr/>
          <p:nvPr/>
        </p:nvGraphicFramePr>
        <p:xfrm>
          <a:off x="1149577" y="1905000"/>
          <a:ext cx="4638675" cy="2832100"/>
        </p:xfrm>
        <a:graphic>
          <a:graphicData uri="http://schemas.openxmlformats.org/drawingml/2006/chart">
            <c:chart xmlns:c="http://schemas.openxmlformats.org/drawingml/2006/chart" xmlns:r="http://schemas.openxmlformats.org/officeDocument/2006/relationships" r:id="rId2"/>
          </a:graphicData>
        </a:graphic>
      </p:graphicFrame>
      <p:sp>
        <p:nvSpPr>
          <p:cNvPr id="7169" name="Rectangle 1"/>
          <p:cNvSpPr>
            <a:spLocks noChangeArrowheads="1"/>
          </p:cNvSpPr>
          <p:nvPr/>
        </p:nvSpPr>
        <p:spPr bwMode="auto">
          <a:xfrm>
            <a:off x="228600" y="4813300"/>
            <a:ext cx="56769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78% of participants were given an opportunity to provide feedback on the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of participants were not given an opportunity to provide feedback on the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Chart 6"/>
          <p:cNvGraphicFramePr/>
          <p:nvPr/>
        </p:nvGraphicFramePr>
        <p:xfrm>
          <a:off x="6210300" y="1765300"/>
          <a:ext cx="5219700" cy="3136900"/>
        </p:xfrm>
        <a:graphic>
          <a:graphicData uri="http://schemas.openxmlformats.org/drawingml/2006/chart">
            <c:chart xmlns:c="http://schemas.openxmlformats.org/drawingml/2006/chart" xmlns:r="http://schemas.openxmlformats.org/officeDocument/2006/relationships" r:id="rId3"/>
          </a:graphicData>
        </a:graphic>
      </p:graphicFrame>
      <p:sp>
        <p:nvSpPr>
          <p:cNvPr id="7170" name="Rectangle 2"/>
          <p:cNvSpPr>
            <a:spLocks noChangeArrowheads="1"/>
          </p:cNvSpPr>
          <p:nvPr/>
        </p:nvSpPr>
        <p:spPr bwMode="auto">
          <a:xfrm>
            <a:off x="5791200" y="4902200"/>
            <a:ext cx="64008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74% of participants were satisfied with the communication and updates provided during the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15% of participants were not satisfied with the communication and updates provided during the recruitment process.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76425" algn="l"/>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11% of participants were not sure.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a:extLst>
              <a:ext uri="{FF2B5EF4-FFF2-40B4-BE49-F238E27FC236}">
                <a16:creationId xmlns="" xmlns:a16="http://schemas.microsoft.com/office/drawing/2014/main" id="{4E6C0946-913B-4AE9-99EC-086AEF76421A}"/>
              </a:ext>
            </a:extLst>
          </p:cNvPr>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1075837" y="155388"/>
            <a:ext cx="962025" cy="476250"/>
          </a:xfrm>
          <a:prstGeom prst="rect">
            <a:avLst/>
          </a:prstGeom>
          <a:noFill/>
          <a:ln>
            <a:noFill/>
          </a:ln>
        </p:spPr>
      </p:pic>
    </p:spTree>
    <p:extLst>
      <p:ext uri="{BB962C8B-B14F-4D97-AF65-F5344CB8AC3E}">
        <p14:creationId xmlns="" xmlns:p14="http://schemas.microsoft.com/office/powerpoint/2010/main" val="2740224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505235-B9CF-B985-082A-A05069506BCA}"/>
              </a:ext>
            </a:extLst>
          </p:cNvPr>
          <p:cNvSpPr>
            <a:spLocks noGrp="1"/>
          </p:cNvSpPr>
          <p:nvPr>
            <p:ph type="title"/>
          </p:nvPr>
        </p:nvSpPr>
        <p:spPr>
          <a:xfrm>
            <a:off x="819150" y="266700"/>
            <a:ext cx="10515600" cy="757238"/>
          </a:xfrm>
        </p:spPr>
        <p:txBody>
          <a:bodyPr/>
          <a:lstStyle/>
          <a:p>
            <a:r>
              <a:rPr lang="en-US" u="sng" dirty="0"/>
              <a:t>RESULTS</a:t>
            </a:r>
          </a:p>
        </p:txBody>
      </p:sp>
      <p:graphicFrame>
        <p:nvGraphicFramePr>
          <p:cNvPr id="4" name="Content Placeholder 3"/>
          <p:cNvGraphicFramePr>
            <a:graphicFrameLocks noGrp="1"/>
          </p:cNvGraphicFramePr>
          <p:nvPr>
            <p:ph idx="1"/>
          </p:nvPr>
        </p:nvGraphicFramePr>
        <p:xfrm>
          <a:off x="862693" y="1023265"/>
          <a:ext cx="10479313" cy="5272348"/>
        </p:xfrm>
        <a:graphic>
          <a:graphicData uri="http://schemas.openxmlformats.org/drawingml/2006/table">
            <a:tbl>
              <a:tblPr firstRow="1" firstCol="1" bandRow="1">
                <a:tableStyleId>{22838BEF-8BB2-4498-84A7-C5851F593DF1}</a:tableStyleId>
              </a:tblPr>
              <a:tblGrid>
                <a:gridCol w="8586107"/>
                <a:gridCol w="1893206"/>
              </a:tblGrid>
              <a:tr h="334588">
                <a:tc>
                  <a:txBody>
                    <a:bodyPr/>
                    <a:lstStyle/>
                    <a:p>
                      <a:pPr marL="0" marR="0" algn="just">
                        <a:lnSpc>
                          <a:spcPct val="100000"/>
                        </a:lnSpc>
                        <a:spcBef>
                          <a:spcPts val="0"/>
                        </a:spcBef>
                        <a:spcAft>
                          <a:spcPts val="0"/>
                        </a:spcAft>
                      </a:pPr>
                      <a:r>
                        <a:rPr lang="en-US" sz="1800" u="sng" dirty="0"/>
                        <a:t>QUESTIONS</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u="sng" dirty="0"/>
                        <a:t>SATISFACTION SCORE</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2347">
                <a:tc>
                  <a:txBody>
                    <a:bodyPr/>
                    <a:lstStyle/>
                    <a:p>
                      <a:pPr marL="0" marR="0" algn="just">
                        <a:lnSpc>
                          <a:spcPct val="100000"/>
                        </a:lnSpc>
                        <a:spcBef>
                          <a:spcPts val="0"/>
                        </a:spcBef>
                        <a:spcAft>
                          <a:spcPts val="1000"/>
                        </a:spcAft>
                      </a:pPr>
                      <a:r>
                        <a:rPr lang="en-US" sz="1800" dirty="0"/>
                        <a:t>Q1: Did you undergo a structured interview as part of the recruitment process?</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smtClean="0"/>
                        <a:t>0.75</a:t>
                      </a:r>
                      <a:endParaRPr lang="en-US" sz="1800" dirty="0"/>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0659">
                <a:tc>
                  <a:txBody>
                    <a:bodyPr/>
                    <a:lstStyle/>
                    <a:p>
                      <a:pPr marL="0" marR="0" algn="just">
                        <a:lnSpc>
                          <a:spcPct val="100000"/>
                        </a:lnSpc>
                        <a:spcBef>
                          <a:spcPts val="0"/>
                        </a:spcBef>
                        <a:spcAft>
                          <a:spcPts val="1000"/>
                        </a:spcAft>
                      </a:pPr>
                      <a:r>
                        <a:rPr lang="en-US" sz="1800" dirty="0"/>
                        <a:t>Q2: Were you evaluated using competency-based assessments during your selection process?</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a:t>0.65</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67294">
                <a:tc>
                  <a:txBody>
                    <a:bodyPr/>
                    <a:lstStyle/>
                    <a:p>
                      <a:pPr marL="0" marR="0" algn="just">
                        <a:lnSpc>
                          <a:spcPct val="100000"/>
                        </a:lnSpc>
                        <a:spcBef>
                          <a:spcPts val="0"/>
                        </a:spcBef>
                        <a:spcAft>
                          <a:spcPts val="1000"/>
                        </a:spcAft>
                      </a:pPr>
                      <a:r>
                        <a:rPr lang="en-US" sz="1800" dirty="0"/>
                        <a:t>Q3: Was standardized testing a part of your recruitment process?</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smtClean="0"/>
                        <a:t>0.75</a:t>
                      </a:r>
                      <a:endParaRPr lang="en-US" sz="1800" dirty="0"/>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47541">
                <a:tc>
                  <a:txBody>
                    <a:bodyPr/>
                    <a:lstStyle/>
                    <a:p>
                      <a:pPr marL="0" marR="0" algn="just">
                        <a:lnSpc>
                          <a:spcPct val="100000"/>
                        </a:lnSpc>
                        <a:spcBef>
                          <a:spcPts val="0"/>
                        </a:spcBef>
                        <a:spcAft>
                          <a:spcPts val="1000"/>
                        </a:spcAft>
                      </a:pPr>
                      <a:r>
                        <a:rPr lang="en-US" sz="1800" dirty="0"/>
                        <a:t>Q4: Was the alignment with the organization's values and culture assessed during your recruitment</a:t>
                      </a:r>
                      <a:r>
                        <a:rPr lang="en-US" sz="1800" dirty="0" smtClean="0"/>
                        <a:t>?</a:t>
                      </a:r>
                      <a:endParaRPr lang="en-US" sz="1800" dirty="0"/>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smtClean="0"/>
                        <a:t>0.70</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55872">
                <a:tc>
                  <a:txBody>
                    <a:bodyPr/>
                    <a:lstStyle/>
                    <a:p>
                      <a:pPr marL="0" marR="0" indent="0" algn="just" defTabSz="914400" rtl="0" eaLnBrk="1" fontAlgn="auto" latinLnBrk="0" hangingPunct="1">
                        <a:lnSpc>
                          <a:spcPct val="100000"/>
                        </a:lnSpc>
                        <a:spcBef>
                          <a:spcPts val="0"/>
                        </a:spcBef>
                        <a:spcAft>
                          <a:spcPts val="1000"/>
                        </a:spcAft>
                        <a:buClrTx/>
                        <a:buSzTx/>
                        <a:buFontTx/>
                        <a:buNone/>
                        <a:tabLst/>
                        <a:defRPr/>
                      </a:pPr>
                      <a:r>
                        <a:rPr lang="en-US" sz="1800" dirty="0" smtClean="0"/>
                        <a:t>Q5: Are you satisfied with your job after going through the Recruitment process?</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smtClean="0"/>
                        <a:t>0.70</a:t>
                      </a:r>
                      <a:endParaRPr lang="en-US" sz="1800" dirty="0"/>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67294">
                <a:tc>
                  <a:txBody>
                    <a:bodyPr/>
                    <a:lstStyle/>
                    <a:p>
                      <a:pPr marL="0" marR="0" algn="just">
                        <a:lnSpc>
                          <a:spcPct val="100000"/>
                        </a:lnSpc>
                        <a:spcBef>
                          <a:spcPts val="0"/>
                        </a:spcBef>
                        <a:spcAft>
                          <a:spcPts val="1000"/>
                        </a:spcAft>
                      </a:pPr>
                      <a:r>
                        <a:rPr lang="en-US" sz="1800" dirty="0"/>
                        <a:t>Q6: Do you believe the recruitment process was fair and unbiased?</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smtClean="0"/>
                        <a:t>0.80</a:t>
                      </a:r>
                      <a:endParaRPr lang="en-US" sz="1800" dirty="0"/>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27998">
                <a:tc>
                  <a:txBody>
                    <a:bodyPr/>
                    <a:lstStyle/>
                    <a:p>
                      <a:pPr marL="0" marR="0" algn="just">
                        <a:lnSpc>
                          <a:spcPct val="100000"/>
                        </a:lnSpc>
                        <a:spcBef>
                          <a:spcPts val="0"/>
                        </a:spcBef>
                        <a:spcAft>
                          <a:spcPts val="1000"/>
                        </a:spcAft>
                      </a:pPr>
                      <a:r>
                        <a:rPr lang="en-US" sz="1800" dirty="0"/>
                        <a:t>Q7: Was the recruitment process efficient in terms of time and resource utilization?</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a:t>0.75</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34588">
                <a:tc>
                  <a:txBody>
                    <a:bodyPr/>
                    <a:lstStyle/>
                    <a:p>
                      <a:pPr marL="0" marR="0" algn="just">
                        <a:lnSpc>
                          <a:spcPct val="100000"/>
                        </a:lnSpc>
                        <a:spcBef>
                          <a:spcPts val="0"/>
                        </a:spcBef>
                        <a:spcAft>
                          <a:spcPts val="1000"/>
                        </a:spcAft>
                      </a:pPr>
                      <a:r>
                        <a:rPr lang="en-US" sz="1800" dirty="0"/>
                        <a:t>Q8: Did you have a clear understanding of your job role and responsibilities after the recruitment process?</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a:t>0.60</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82722">
                <a:tc>
                  <a:txBody>
                    <a:bodyPr/>
                    <a:lstStyle/>
                    <a:p>
                      <a:pPr marL="0" marR="0" algn="just">
                        <a:lnSpc>
                          <a:spcPct val="100000"/>
                        </a:lnSpc>
                        <a:spcBef>
                          <a:spcPts val="0"/>
                        </a:spcBef>
                        <a:spcAft>
                          <a:spcPts val="1000"/>
                        </a:spcAft>
                      </a:pPr>
                      <a:r>
                        <a:rPr lang="en-US" sz="1800" dirty="0"/>
                        <a:t>Q9: Were you provided with adequate training and development opportunities post-recruitment</a:t>
                      </a:r>
                      <a:r>
                        <a:rPr lang="en-US" sz="1800" dirty="0" smtClean="0"/>
                        <a:t>?</a:t>
                      </a:r>
                      <a:endParaRPr lang="en-US" sz="1800" dirty="0"/>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a:t>0.70</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28600">
                <a:tc>
                  <a:txBody>
                    <a:bodyPr/>
                    <a:lstStyle/>
                    <a:p>
                      <a:pPr marL="0" marR="0" algn="just">
                        <a:lnSpc>
                          <a:spcPct val="100000"/>
                        </a:lnSpc>
                        <a:spcBef>
                          <a:spcPts val="0"/>
                        </a:spcBef>
                        <a:spcAft>
                          <a:spcPts val="1000"/>
                        </a:spcAft>
                      </a:pPr>
                      <a:r>
                        <a:rPr lang="en-US" sz="1800" dirty="0"/>
                        <a:t>Q10: Have you been with the organization for over one year since being recruited?</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smtClean="0"/>
                        <a:t>0.80</a:t>
                      </a:r>
                      <a:endParaRPr lang="en-US" sz="1800" dirty="0"/>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34588">
                <a:tc>
                  <a:txBody>
                    <a:bodyPr/>
                    <a:lstStyle/>
                    <a:p>
                      <a:pPr marL="0" marR="0" algn="just">
                        <a:lnSpc>
                          <a:spcPct val="100000"/>
                        </a:lnSpc>
                        <a:spcBef>
                          <a:spcPts val="0"/>
                        </a:spcBef>
                        <a:spcAft>
                          <a:spcPts val="1000"/>
                        </a:spcAft>
                      </a:pPr>
                      <a:r>
                        <a:rPr lang="en-US" sz="1800" dirty="0"/>
                        <a:t>Q11: Were you given an opportunity to provide feedback on the recruitment process?</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a:t>0.90</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pPr marL="0" marR="0" algn="just">
                        <a:lnSpc>
                          <a:spcPct val="100000"/>
                        </a:lnSpc>
                        <a:spcBef>
                          <a:spcPts val="0"/>
                        </a:spcBef>
                        <a:spcAft>
                          <a:spcPts val="1000"/>
                        </a:spcAft>
                      </a:pPr>
                      <a:r>
                        <a:rPr lang="en-US" sz="1800" dirty="0"/>
                        <a:t>Q12: Were you satisfied with the communication and updates provided during the recruitment process?</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0000"/>
                        </a:lnSpc>
                        <a:spcBef>
                          <a:spcPts val="0"/>
                        </a:spcBef>
                        <a:spcAft>
                          <a:spcPts val="0"/>
                        </a:spcAft>
                      </a:pPr>
                      <a:r>
                        <a:rPr lang="en-US" sz="1800" dirty="0"/>
                        <a:t>0.85</a:t>
                      </a:r>
                    </a:p>
                  </a:txBody>
                  <a:tcPr marL="45626" marR="4562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5" name="Picture 4">
            <a:extLst>
              <a:ext uri="{FF2B5EF4-FFF2-40B4-BE49-F238E27FC236}">
                <a16:creationId xmlns="" xmlns:a16="http://schemas.microsoft.com/office/drawing/2014/main" id="{4E6C0946-913B-4AE9-99EC-086AEF76421A}"/>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75837" y="155388"/>
            <a:ext cx="962025" cy="476250"/>
          </a:xfrm>
          <a:prstGeom prst="rect">
            <a:avLst/>
          </a:prstGeom>
          <a:noFill/>
          <a:ln>
            <a:noFill/>
          </a:ln>
        </p:spPr>
      </p:pic>
    </p:spTree>
    <p:extLst>
      <p:ext uri="{BB962C8B-B14F-4D97-AF65-F5344CB8AC3E}">
        <p14:creationId xmlns="" xmlns:p14="http://schemas.microsoft.com/office/powerpoint/2010/main" val="377617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7C5374-B3C3-4B02-B766-35AC2162A89F}"/>
              </a:ext>
            </a:extLst>
          </p:cNvPr>
          <p:cNvSpPr>
            <a:spLocks noGrp="1"/>
          </p:cNvSpPr>
          <p:nvPr>
            <p:ph type="title"/>
          </p:nvPr>
        </p:nvSpPr>
        <p:spPr>
          <a:xfrm>
            <a:off x="838200" y="365125"/>
            <a:ext cx="10515600" cy="1042761"/>
          </a:xfrm>
        </p:spPr>
        <p:txBody>
          <a:bodyPr/>
          <a:lstStyle/>
          <a:p>
            <a:r>
              <a:rPr lang="en-US" u="sng" dirty="0"/>
              <a:t>OVERALL SATISFACTION SCORES</a:t>
            </a:r>
            <a:endParaRPr lang="en-IN" u="sng" dirty="0"/>
          </a:p>
        </p:txBody>
      </p:sp>
      <p:pic>
        <p:nvPicPr>
          <p:cNvPr id="4" name="Picture 3">
            <a:extLst>
              <a:ext uri="{FF2B5EF4-FFF2-40B4-BE49-F238E27FC236}">
                <a16:creationId xmlns="" xmlns:a16="http://schemas.microsoft.com/office/drawing/2014/main" id="{4E6C0946-913B-4AE9-99EC-086AEF76421A}"/>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75837" y="155388"/>
            <a:ext cx="962025" cy="476250"/>
          </a:xfrm>
          <a:prstGeom prst="rect">
            <a:avLst/>
          </a:prstGeom>
          <a:noFill/>
          <a:ln>
            <a:noFill/>
          </a:ln>
        </p:spPr>
      </p:pic>
      <p:graphicFrame>
        <p:nvGraphicFramePr>
          <p:cNvPr id="6" name="Content Placeholder 5"/>
          <p:cNvGraphicFramePr>
            <a:graphicFrameLocks noGrp="1"/>
          </p:cNvGraphicFramePr>
          <p:nvPr>
            <p:ph idx="1"/>
          </p:nvPr>
        </p:nvGraphicFramePr>
        <p:xfrm>
          <a:off x="838200" y="1422400"/>
          <a:ext cx="10515600" cy="482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149940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1A780E-BB16-400A-8A72-7EA0B845291D}"/>
              </a:ext>
            </a:extLst>
          </p:cNvPr>
          <p:cNvSpPr>
            <a:spLocks noGrp="1"/>
          </p:cNvSpPr>
          <p:nvPr>
            <p:ph type="title"/>
          </p:nvPr>
        </p:nvSpPr>
        <p:spPr/>
        <p:txBody>
          <a:bodyPr/>
          <a:lstStyle/>
          <a:p>
            <a:r>
              <a:rPr lang="en-US" b="1" u="sng" dirty="0">
                <a:latin typeface="+mn-lt"/>
              </a:rPr>
              <a:t>INTRODUCTION</a:t>
            </a:r>
            <a:endParaRPr lang="en-IN" b="1" u="sng" dirty="0">
              <a:latin typeface="+mn-lt"/>
            </a:endParaRPr>
          </a:p>
        </p:txBody>
      </p:sp>
      <p:sp>
        <p:nvSpPr>
          <p:cNvPr id="3" name="Content Placeholder 2">
            <a:extLst>
              <a:ext uri="{FF2B5EF4-FFF2-40B4-BE49-F238E27FC236}">
                <a16:creationId xmlns="" xmlns:a16="http://schemas.microsoft.com/office/drawing/2014/main" id="{E86E993F-44B9-4353-990D-2A176D5992A7}"/>
              </a:ext>
            </a:extLst>
          </p:cNvPr>
          <p:cNvSpPr>
            <a:spLocks noGrp="1"/>
          </p:cNvSpPr>
          <p:nvPr>
            <p:ph idx="1"/>
          </p:nvPr>
        </p:nvSpPr>
        <p:spPr/>
        <p:txBody>
          <a:bodyPr>
            <a:normAutofit/>
          </a:bodyPr>
          <a:lstStyle/>
          <a:p>
            <a:pPr algn="just">
              <a:lnSpc>
                <a:spcPct val="100000"/>
              </a:lnSpc>
              <a:buNone/>
            </a:pPr>
            <a:r>
              <a:rPr lang="en-US" dirty="0" smtClean="0"/>
              <a:t>   </a:t>
            </a:r>
            <a:r>
              <a:rPr lang="en-US" sz="2000" dirty="0" smtClean="0">
                <a:latin typeface="Times New Roman" pitchFamily="18" charset="0"/>
                <a:cs typeface="Times New Roman" pitchFamily="18" charset="0"/>
              </a:rPr>
              <a:t>The healthcare industry relies on the expertise and dedication of its nursing workforce to provide high-quality patient care. Recruitment and selection practices play a pivotal role in ensuring that healthcare organizations hire competent and satisfied nurses who can thrive in demanding environments. This study aims to evaluate the effectiveness of these practices, focusing on their impact on the quality of care provided by nurses, their job satisfaction, and their retention rates. By examining these aspects, the study seeks to uncover best practices and areas needing improvement, ultimately contributing to the development of more effective human resource strategies in healthcare.</a:t>
            </a:r>
            <a:endParaRPr lang="en-US" sz="2000" dirty="0">
              <a:latin typeface="Times New Roman" pitchFamily="18" charset="0"/>
              <a:cs typeface="Times New Roman" pitchFamily="18" charset="0"/>
            </a:endParaRPr>
          </a:p>
        </p:txBody>
      </p:sp>
      <p:pic>
        <p:nvPicPr>
          <p:cNvPr id="4" name="Picture 3">
            <a:extLst>
              <a:ext uri="{FF2B5EF4-FFF2-40B4-BE49-F238E27FC236}">
                <a16:creationId xmlns="" xmlns:a16="http://schemas.microsoft.com/office/drawing/2014/main" id="{821BE7A3-FD13-4F2F-BA24-6A69FF2460D0}"/>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63137" y="155388"/>
            <a:ext cx="962025" cy="476250"/>
          </a:xfrm>
          <a:prstGeom prst="rect">
            <a:avLst/>
          </a:prstGeom>
          <a:noFill/>
          <a:ln>
            <a:noFill/>
          </a:ln>
        </p:spPr>
      </p:pic>
    </p:spTree>
    <p:extLst>
      <p:ext uri="{BB962C8B-B14F-4D97-AF65-F5344CB8AC3E}">
        <p14:creationId xmlns="" xmlns:p14="http://schemas.microsoft.com/office/powerpoint/2010/main" val="3549562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4B4E0B-8DFF-438F-AC5F-E4B953794114}"/>
              </a:ext>
            </a:extLst>
          </p:cNvPr>
          <p:cNvSpPr>
            <a:spLocks noGrp="1"/>
          </p:cNvSpPr>
          <p:nvPr>
            <p:ph type="title"/>
          </p:nvPr>
        </p:nvSpPr>
        <p:spPr/>
        <p:txBody>
          <a:bodyPr/>
          <a:lstStyle/>
          <a:p>
            <a:r>
              <a:rPr lang="en-IN" u="sng" dirty="0"/>
              <a:t>CONCLUSION</a:t>
            </a:r>
          </a:p>
        </p:txBody>
      </p:sp>
      <p:sp>
        <p:nvSpPr>
          <p:cNvPr id="3" name="Content Placeholder 2">
            <a:extLst>
              <a:ext uri="{FF2B5EF4-FFF2-40B4-BE49-F238E27FC236}">
                <a16:creationId xmlns="" xmlns:a16="http://schemas.microsoft.com/office/drawing/2014/main" id="{510BF1BA-AA21-4FAE-B737-61AD86DD16A4}"/>
              </a:ext>
            </a:extLst>
          </p:cNvPr>
          <p:cNvSpPr>
            <a:spLocks noGrp="1"/>
          </p:cNvSpPr>
          <p:nvPr>
            <p:ph idx="1"/>
          </p:nvPr>
        </p:nvSpPr>
        <p:spPr>
          <a:xfrm>
            <a:off x="757646" y="1352287"/>
            <a:ext cx="10843580" cy="5205267"/>
          </a:xfrm>
        </p:spPr>
        <p:txBody>
          <a:bodyPr>
            <a:normAutofit/>
          </a:bodyPr>
          <a:lstStyle/>
          <a:p>
            <a:pPr algn="just"/>
            <a:r>
              <a:rPr lang="en-US" sz="2000" dirty="0" smtClean="0">
                <a:latin typeface="Times New Roman" pitchFamily="18" charset="0"/>
                <a:cs typeface="Times New Roman" pitchFamily="18" charset="0"/>
              </a:rPr>
              <a:t>To evaluate the effectiveness of Recruitment and selection practices in healthcare, specifically focusing on their impact on the quality, job satisfaction, and retention rates of the Nursing workforce, our study found that </a:t>
            </a:r>
            <a:r>
              <a:rPr lang="en-US" sz="2000" b="1" dirty="0" smtClean="0">
                <a:latin typeface="Times New Roman" pitchFamily="18" charset="0"/>
                <a:cs typeface="Times New Roman" pitchFamily="18" charset="0"/>
              </a:rPr>
              <a:t>79% of participants experienced structured interviews</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71% underwent competency-based assessments,</a:t>
            </a:r>
            <a:r>
              <a:rPr lang="en-US" sz="2000" dirty="0" smtClean="0">
                <a:latin typeface="Times New Roman" pitchFamily="18" charset="0"/>
                <a:cs typeface="Times New Roman" pitchFamily="18" charset="0"/>
              </a:rPr>
              <a:t> and </a:t>
            </a:r>
            <a:r>
              <a:rPr lang="en-US" sz="2000" b="1" dirty="0" smtClean="0">
                <a:latin typeface="Times New Roman" pitchFamily="18" charset="0"/>
                <a:cs typeface="Times New Roman" pitchFamily="18" charset="0"/>
              </a:rPr>
              <a:t>81% underwent standardized testing</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The </a:t>
            </a:r>
            <a:r>
              <a:rPr lang="en-US" sz="2000" b="1" dirty="0" smtClean="0">
                <a:latin typeface="Times New Roman" pitchFamily="18" charset="0"/>
                <a:cs typeface="Times New Roman" pitchFamily="18" charset="0"/>
              </a:rPr>
              <a:t>majority, 82%, perceived the recruitment processes as fair and unbiased</a:t>
            </a:r>
            <a:r>
              <a:rPr lang="en-US" sz="2000" dirty="0" smtClean="0">
                <a:latin typeface="Times New Roman" pitchFamily="18" charset="0"/>
                <a:cs typeface="Times New Roman" pitchFamily="18" charset="0"/>
              </a:rPr>
              <a:t>, while </a:t>
            </a:r>
            <a:r>
              <a:rPr lang="en-US" sz="2000" b="1" dirty="0" smtClean="0">
                <a:latin typeface="Times New Roman" pitchFamily="18" charset="0"/>
                <a:cs typeface="Times New Roman" pitchFamily="18" charset="0"/>
              </a:rPr>
              <a:t>78% acknowledged their efficiency</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Over half, 57%, confirmed alignment with organizational values and culture in their assessments</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Post-recruitment, 70% of participants expressed satisfaction with their roles</a:t>
            </a:r>
            <a:r>
              <a:rPr lang="en-US" sz="2000" dirty="0" smtClean="0">
                <a:latin typeface="Times New Roman" pitchFamily="18" charset="0"/>
                <a:cs typeface="Times New Roman" pitchFamily="18" charset="0"/>
              </a:rPr>
              <a:t>, and </a:t>
            </a:r>
            <a:r>
              <a:rPr lang="en-US" sz="2000" b="1" dirty="0" smtClean="0">
                <a:latin typeface="Times New Roman" pitchFamily="18" charset="0"/>
                <a:cs typeface="Times New Roman" pitchFamily="18" charset="0"/>
              </a:rPr>
              <a:t>73% reported a clear understanding of their job roles and responsibilities</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Adequate training and development </a:t>
            </a:r>
            <a:r>
              <a:rPr lang="en-US" sz="2000" dirty="0" smtClean="0">
                <a:latin typeface="Times New Roman" pitchFamily="18" charset="0"/>
                <a:cs typeface="Times New Roman" pitchFamily="18" charset="0"/>
              </a:rPr>
              <a:t>opportunities were received by </a:t>
            </a:r>
            <a:r>
              <a:rPr lang="en-US" sz="2000" b="1" dirty="0" smtClean="0">
                <a:latin typeface="Times New Roman" pitchFamily="18" charset="0"/>
                <a:cs typeface="Times New Roman" pitchFamily="18" charset="0"/>
              </a:rPr>
              <a:t>68% of participants post-recruitment</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 </a:t>
            </a:r>
            <a:r>
              <a:rPr lang="en-US" sz="2000" b="1" dirty="0" smtClean="0">
                <a:latin typeface="Times New Roman" pitchFamily="18" charset="0"/>
                <a:cs typeface="Times New Roman" pitchFamily="18" charset="0"/>
              </a:rPr>
              <a:t>high retention </a:t>
            </a:r>
            <a:r>
              <a:rPr lang="en-US" sz="2000" dirty="0" smtClean="0">
                <a:latin typeface="Times New Roman" pitchFamily="18" charset="0"/>
                <a:cs typeface="Times New Roman" pitchFamily="18" charset="0"/>
              </a:rPr>
              <a:t>rate was noted, with </a:t>
            </a:r>
            <a:r>
              <a:rPr lang="en-US" sz="2000" b="1" dirty="0" smtClean="0">
                <a:latin typeface="Times New Roman" pitchFamily="18" charset="0"/>
                <a:cs typeface="Times New Roman" pitchFamily="18" charset="0"/>
              </a:rPr>
              <a:t>85% of participants remaining with their organizations for over a year</a:t>
            </a:r>
            <a:r>
              <a:rPr lang="en-US" sz="2000" dirty="0" smtClean="0">
                <a:latin typeface="Times New Roman" pitchFamily="18" charset="0"/>
                <a:cs typeface="Times New Roman" pitchFamily="18" charset="0"/>
              </a:rPr>
              <a:t>, and </a:t>
            </a:r>
            <a:r>
              <a:rPr lang="en-US" sz="2000" b="1" dirty="0" smtClean="0">
                <a:latin typeface="Times New Roman" pitchFamily="18" charset="0"/>
                <a:cs typeface="Times New Roman" pitchFamily="18" charset="0"/>
              </a:rPr>
              <a:t>78% had the opportunity to provide feedback on the recruitment process</a:t>
            </a:r>
            <a:r>
              <a:rPr lang="en-US" sz="2000" dirty="0" smtClean="0">
                <a:latin typeface="Times New Roman" pitchFamily="18" charset="0"/>
                <a:cs typeface="Times New Roman" pitchFamily="18" charset="0"/>
              </a:rPr>
              <a:t>. Additionally, </a:t>
            </a:r>
            <a:r>
              <a:rPr lang="en-US" sz="2000" b="1" dirty="0" smtClean="0">
                <a:latin typeface="Times New Roman" pitchFamily="18" charset="0"/>
                <a:cs typeface="Times New Roman" pitchFamily="18" charset="0"/>
              </a:rPr>
              <a:t>74% of participants experienced satisfactory communication and updates </a:t>
            </a:r>
            <a:r>
              <a:rPr lang="en-US" sz="2000" dirty="0" smtClean="0">
                <a:latin typeface="Times New Roman" pitchFamily="18" charset="0"/>
                <a:cs typeface="Times New Roman" pitchFamily="18" charset="0"/>
              </a:rPr>
              <a:t>during the recruitment process.</a:t>
            </a:r>
          </a:p>
          <a:p>
            <a:pPr>
              <a:buNone/>
            </a:pPr>
            <a:endParaRPr lang="en-US" sz="2000" dirty="0" smtClean="0"/>
          </a:p>
          <a:p>
            <a:endParaRPr lang="en-IN" sz="2000" dirty="0"/>
          </a:p>
        </p:txBody>
      </p:sp>
      <p:pic>
        <p:nvPicPr>
          <p:cNvPr id="4" name="Picture 3">
            <a:extLst>
              <a:ext uri="{FF2B5EF4-FFF2-40B4-BE49-F238E27FC236}">
                <a16:creationId xmlns="" xmlns:a16="http://schemas.microsoft.com/office/drawing/2014/main" id="{4342B826-ADB2-45CB-AA02-11A391EFC65C}"/>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50437" y="168088"/>
            <a:ext cx="962025" cy="476250"/>
          </a:xfrm>
          <a:prstGeom prst="rect">
            <a:avLst/>
          </a:prstGeom>
          <a:noFill/>
          <a:ln>
            <a:noFill/>
          </a:ln>
        </p:spPr>
      </p:pic>
    </p:spTree>
    <p:extLst>
      <p:ext uri="{BB962C8B-B14F-4D97-AF65-F5344CB8AC3E}">
        <p14:creationId xmlns="" xmlns:p14="http://schemas.microsoft.com/office/powerpoint/2010/main" val="1545908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8506F8-6453-47A4-93CA-73807F41612A}"/>
              </a:ext>
            </a:extLst>
          </p:cNvPr>
          <p:cNvSpPr>
            <a:spLocks noGrp="1"/>
          </p:cNvSpPr>
          <p:nvPr>
            <p:ph type="title"/>
          </p:nvPr>
        </p:nvSpPr>
        <p:spPr>
          <a:xfrm>
            <a:off x="838200" y="155763"/>
            <a:ext cx="10515600" cy="961052"/>
          </a:xfrm>
        </p:spPr>
        <p:txBody>
          <a:bodyPr/>
          <a:lstStyle/>
          <a:p>
            <a:r>
              <a:rPr lang="en-IN" u="sng" dirty="0" smtClean="0">
                <a:latin typeface="+mn-lt"/>
              </a:rPr>
              <a:t>IMPLICATIONS  AND  RECOMMENDATIONS</a:t>
            </a:r>
            <a:endParaRPr lang="en-IN" u="sng" dirty="0">
              <a:latin typeface="+mn-lt"/>
            </a:endParaRPr>
          </a:p>
        </p:txBody>
      </p:sp>
      <p:pic>
        <p:nvPicPr>
          <p:cNvPr id="4" name="Picture 3">
            <a:extLst>
              <a:ext uri="{FF2B5EF4-FFF2-40B4-BE49-F238E27FC236}">
                <a16:creationId xmlns="" xmlns:a16="http://schemas.microsoft.com/office/drawing/2014/main" id="{23E31160-F930-48C9-A8D4-FF92FC958AA6}"/>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63137" y="193488"/>
            <a:ext cx="962025" cy="476250"/>
          </a:xfrm>
          <a:prstGeom prst="rect">
            <a:avLst/>
          </a:prstGeom>
          <a:noFill/>
          <a:ln>
            <a:noFill/>
          </a:ln>
        </p:spPr>
      </p:pic>
      <p:sp>
        <p:nvSpPr>
          <p:cNvPr id="2049" name="Rectangle 1"/>
          <p:cNvSpPr>
            <a:spLocks noChangeArrowheads="1"/>
          </p:cNvSpPr>
          <p:nvPr/>
        </p:nvSpPr>
        <p:spPr bwMode="auto">
          <a:xfrm>
            <a:off x="241300" y="1155700"/>
            <a:ext cx="123317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Here is a table summarizing the implementation and recommendations based on the study's findings:</a:t>
            </a:r>
          </a:p>
        </p:txBody>
      </p:sp>
      <p:graphicFrame>
        <p:nvGraphicFramePr>
          <p:cNvPr id="5" name="Table 4"/>
          <p:cNvGraphicFramePr>
            <a:graphicFrameLocks noGrp="1"/>
          </p:cNvGraphicFramePr>
          <p:nvPr/>
        </p:nvGraphicFramePr>
        <p:xfrm>
          <a:off x="336548" y="1684866"/>
          <a:ext cx="11296652" cy="4551510"/>
        </p:xfrm>
        <a:graphic>
          <a:graphicData uri="http://schemas.openxmlformats.org/drawingml/2006/table">
            <a:tbl>
              <a:tblPr firstRow="1" firstCol="1" bandRow="1">
                <a:tableStyleId>{22838BEF-8BB2-4498-84A7-C5851F593DF1}</a:tableStyleId>
              </a:tblPr>
              <a:tblGrid>
                <a:gridCol w="4305303"/>
                <a:gridCol w="6991349"/>
              </a:tblGrid>
              <a:tr h="123179">
                <a:tc>
                  <a:txBody>
                    <a:bodyPr/>
                    <a:lstStyle/>
                    <a:p>
                      <a:r>
                        <a:rPr lang="en-US" sz="1800" dirty="0"/>
                        <a:t>Implementation</a:t>
                      </a:r>
                    </a:p>
                  </a:txBody>
                  <a:tcPr marL="73225" marR="73225" marT="36613" marB="36613" anchor="ctr"/>
                </a:tc>
                <a:tc>
                  <a:txBody>
                    <a:bodyPr/>
                    <a:lstStyle/>
                    <a:p>
                      <a:r>
                        <a:rPr lang="en-US" sz="1800" dirty="0"/>
                        <a:t>Recommendations</a:t>
                      </a:r>
                    </a:p>
                  </a:txBody>
                  <a:tcPr marL="73225" marR="73225" marT="36613" marB="36613" anchor="ctr"/>
                </a:tc>
              </a:tr>
              <a:tr h="1334816">
                <a:tc>
                  <a:txBody>
                    <a:bodyPr/>
                    <a:lstStyle/>
                    <a:p>
                      <a:r>
                        <a:rPr lang="en-US" sz="1800" dirty="0"/>
                        <a:t>Implement and Standardize Recruitment Practices</a:t>
                      </a:r>
                    </a:p>
                  </a:txBody>
                  <a:tcPr marL="73225" marR="73225" marT="36613" marB="36613" anchor="ctr"/>
                </a:tc>
                <a:tc>
                  <a:txBody>
                    <a:bodyPr/>
                    <a:lstStyle/>
                    <a:p>
                      <a:r>
                        <a:rPr lang="en-US" sz="1800" dirty="0" smtClean="0"/>
                        <a:t>To adopt </a:t>
                      </a:r>
                      <a:r>
                        <a:rPr lang="en-US" sz="1800" dirty="0"/>
                        <a:t>standardized recruitment practices, such as structured interviews and competency-based assessments, to enhance fairness and efficiency in the hiring process. Ensure candidates are aligned with the organization's values and culture.</a:t>
                      </a:r>
                    </a:p>
                  </a:txBody>
                  <a:tcPr marL="73225" marR="73225" marT="36613" marB="36613" anchor="ctr"/>
                </a:tc>
              </a:tr>
              <a:tr h="828761">
                <a:tc>
                  <a:txBody>
                    <a:bodyPr/>
                    <a:lstStyle/>
                    <a:p>
                      <a:r>
                        <a:rPr lang="en-US" sz="1800" dirty="0"/>
                        <a:t>Continuous Professional Development</a:t>
                      </a:r>
                    </a:p>
                  </a:txBody>
                  <a:tcPr marL="73225" marR="73225" marT="36613" marB="36613" anchor="ctr"/>
                </a:tc>
                <a:tc>
                  <a:txBody>
                    <a:bodyPr/>
                    <a:lstStyle/>
                    <a:p>
                      <a:r>
                        <a:rPr lang="en-US" sz="1800" dirty="0" smtClean="0"/>
                        <a:t>To ensure </a:t>
                      </a:r>
                      <a:r>
                        <a:rPr lang="en-US" sz="1800" dirty="0"/>
                        <a:t>new hires receive adequate training and development opportunities. Invest in ongoing education and skill development programs to support staff.</a:t>
                      </a:r>
                    </a:p>
                  </a:txBody>
                  <a:tcPr marL="73225" marR="73225" marT="36613" marB="36613" anchor="ctr"/>
                </a:tc>
              </a:tr>
              <a:tr h="943633">
                <a:tc>
                  <a:txBody>
                    <a:bodyPr/>
                    <a:lstStyle/>
                    <a:p>
                      <a:r>
                        <a:rPr lang="en-US" sz="1800" dirty="0"/>
                        <a:t>Foster a Feedback Culture</a:t>
                      </a:r>
                    </a:p>
                  </a:txBody>
                  <a:tcPr marL="73225" marR="73225" marT="36613" marB="36613" anchor="ctr"/>
                </a:tc>
                <a:tc>
                  <a:txBody>
                    <a:bodyPr/>
                    <a:lstStyle/>
                    <a:p>
                      <a:r>
                        <a:rPr lang="en-US" sz="1800" dirty="0" smtClean="0"/>
                        <a:t>To provide </a:t>
                      </a:r>
                      <a:r>
                        <a:rPr lang="en-US" sz="1800" dirty="0"/>
                        <a:t>opportunities for employees to give feedback on the recruitment process. Use this feedback to identify areas for refinement and enhance candidate experiences.</a:t>
                      </a:r>
                    </a:p>
                  </a:txBody>
                  <a:tcPr marL="73225" marR="73225" marT="36613" marB="36613" anchor="ctr"/>
                </a:tc>
              </a:tr>
              <a:tr h="1029329">
                <a:tc>
                  <a:txBody>
                    <a:bodyPr/>
                    <a:lstStyle/>
                    <a:p>
                      <a:r>
                        <a:rPr lang="en-US" sz="1800" dirty="0"/>
                        <a:t>Effective Communication</a:t>
                      </a:r>
                    </a:p>
                  </a:txBody>
                  <a:tcPr marL="73225" marR="73225" marT="36613" marB="36613" anchor="ctr"/>
                </a:tc>
                <a:tc>
                  <a:txBody>
                    <a:bodyPr/>
                    <a:lstStyle/>
                    <a:p>
                      <a:r>
                        <a:rPr lang="en-US" sz="1800" dirty="0" smtClean="0"/>
                        <a:t>To maintain </a:t>
                      </a:r>
                      <a:r>
                        <a:rPr lang="en-US" sz="1800" dirty="0"/>
                        <a:t>clear and consistent communication with candidates throughout the recruitment process. Manage expectations and ensure a positive candidate experience to increase satisfaction and retention rates.</a:t>
                      </a:r>
                    </a:p>
                  </a:txBody>
                  <a:tcPr marL="73225" marR="73225" marT="36613" marB="36613" anchor="ctr"/>
                </a:tc>
              </a:tr>
            </a:tbl>
          </a:graphicData>
        </a:graphic>
      </p:graphicFrame>
    </p:spTree>
    <p:extLst>
      <p:ext uri="{BB962C8B-B14F-4D97-AF65-F5344CB8AC3E}">
        <p14:creationId xmlns="" xmlns:p14="http://schemas.microsoft.com/office/powerpoint/2010/main" val="622763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99CC2E-5B0B-442A-9BC5-EE7E6A75C20B}"/>
              </a:ext>
            </a:extLst>
          </p:cNvPr>
          <p:cNvSpPr>
            <a:spLocks noGrp="1"/>
          </p:cNvSpPr>
          <p:nvPr>
            <p:ph type="title"/>
          </p:nvPr>
        </p:nvSpPr>
        <p:spPr/>
        <p:txBody>
          <a:bodyPr/>
          <a:lstStyle/>
          <a:p>
            <a:r>
              <a:rPr lang="en-US" b="1" u="sng" dirty="0"/>
              <a:t>REFERENCES</a:t>
            </a:r>
            <a:endParaRPr lang="en-IN" b="1" u="sng" dirty="0"/>
          </a:p>
        </p:txBody>
      </p:sp>
      <p:sp>
        <p:nvSpPr>
          <p:cNvPr id="3" name="Content Placeholder 2">
            <a:extLst>
              <a:ext uri="{FF2B5EF4-FFF2-40B4-BE49-F238E27FC236}">
                <a16:creationId xmlns="" xmlns:a16="http://schemas.microsoft.com/office/drawing/2014/main" id="{64DBFFE5-D9D5-4988-8E76-4D3718470D45}"/>
              </a:ext>
            </a:extLst>
          </p:cNvPr>
          <p:cNvSpPr>
            <a:spLocks noGrp="1"/>
          </p:cNvSpPr>
          <p:nvPr>
            <p:ph idx="1"/>
          </p:nvPr>
        </p:nvSpPr>
        <p:spPr/>
        <p:txBody>
          <a:bodyPr>
            <a:normAutofit/>
          </a:bodyPr>
          <a:lstStyle/>
          <a:p>
            <a:endParaRPr lang="en-US" dirty="0"/>
          </a:p>
          <a:p>
            <a:endParaRPr lang="en-US" dirty="0"/>
          </a:p>
          <a:p>
            <a:endParaRPr lang="en-IN" dirty="0"/>
          </a:p>
        </p:txBody>
      </p:sp>
      <p:sp>
        <p:nvSpPr>
          <p:cNvPr id="4" name="Content Placeholder 2">
            <a:extLst>
              <a:ext uri="{FF2B5EF4-FFF2-40B4-BE49-F238E27FC236}">
                <a16:creationId xmlns="" xmlns:a16="http://schemas.microsoft.com/office/drawing/2014/main" id="{510BF1BA-AA21-4FAE-B737-61AD86DD16A4}"/>
              </a:ext>
            </a:extLst>
          </p:cNvPr>
          <p:cNvSpPr txBox="1">
            <a:spLocks/>
          </p:cNvSpPr>
          <p:nvPr/>
        </p:nvSpPr>
        <p:spPr>
          <a:xfrm>
            <a:off x="757646" y="1352287"/>
            <a:ext cx="10843580" cy="5205267"/>
          </a:xfrm>
          <a:prstGeom prst="rect">
            <a:avLst/>
          </a:prstGeom>
        </p:spPr>
        <p:txBody>
          <a:bodyPr vert="horz" lIns="91440" tIns="45720" rIns="91440" bIns="45720" rtlCol="0">
            <a:normAutofit/>
          </a:bodyPr>
          <a:lstStyle/>
          <a:p>
            <a:pPr marL="228600" lvl="0" indent="-228600">
              <a:lnSpc>
                <a:spcPct val="90000"/>
              </a:lnSpc>
              <a:spcBef>
                <a:spcPts val="1000"/>
              </a:spcBef>
              <a:buFont typeface="Arial" panose="020B0604020202020204" pitchFamily="34" charset="0"/>
              <a:buChar char="•"/>
            </a:pPr>
            <a:r>
              <a:rPr lang="en-US" sz="2000" dirty="0" smtClean="0"/>
              <a:t>Healthcare Industry: Get latest Healthcare Industry News, Healthcare Sector Services Updates [Internet]. The Economic Times. [cited 2024 Jul 9]. Available from: </a:t>
            </a:r>
            <a:r>
              <a:rPr lang="en-US" sz="2000" dirty="0" smtClean="0">
                <a:hlinkClick r:id="rId2"/>
              </a:rPr>
              <a:t>https://m.economictimes.com/industry/healthcare/biotech/healthcare</a:t>
            </a:r>
            <a:endParaRPr lang="en-US" sz="2000" dirty="0" smtClean="0"/>
          </a:p>
          <a:p>
            <a:pPr marL="228600" lvl="0" indent="-228600">
              <a:lnSpc>
                <a:spcPct val="90000"/>
              </a:lnSpc>
              <a:spcBef>
                <a:spcPts val="1000"/>
              </a:spcBef>
              <a:buFont typeface="Arial" panose="020B0604020202020204" pitchFamily="34" charset="0"/>
              <a:buChar char="•"/>
            </a:pPr>
            <a:r>
              <a:rPr lang="en-US" sz="2000" dirty="0" smtClean="0"/>
              <a:t>Careers at Fortis | Fortis Healthcare [Internet]. www.fortishealthcare.com. [cited 2024 Jul 9]. Available from: </a:t>
            </a:r>
            <a:r>
              <a:rPr lang="en-US" sz="2000" dirty="0" smtClean="0">
                <a:hlinkClick r:id="rId3"/>
              </a:rPr>
              <a:t>https://www.fortishealthcare.com/careers-at-fortis</a:t>
            </a:r>
            <a:endParaRPr lang="en-US" sz="2000" dirty="0" smtClean="0"/>
          </a:p>
          <a:p>
            <a:pPr marL="228600" lvl="0" indent="-228600">
              <a:lnSpc>
                <a:spcPct val="90000"/>
              </a:lnSpc>
              <a:spcBef>
                <a:spcPts val="1000"/>
              </a:spcBef>
              <a:buFont typeface="Arial" panose="020B0604020202020204" pitchFamily="34" charset="0"/>
              <a:buChar char="•"/>
            </a:pPr>
            <a:r>
              <a:rPr lang="en-US" sz="2000" dirty="0" smtClean="0"/>
              <a:t>Recruitment Agency In Delhi | Best Job Consultants | HRI [Internet]. Human Resource India. [cited 2024 Jul 9]. Available from: </a:t>
            </a:r>
            <a:r>
              <a:rPr lang="en-US" sz="2000" dirty="0" smtClean="0">
                <a:hlinkClick r:id="rId4"/>
              </a:rPr>
              <a:t>https://www.humanresourceindia.com/</a:t>
            </a:r>
            <a:endParaRPr lang="en-US" sz="2000" dirty="0" smtClean="0"/>
          </a:p>
          <a:p>
            <a:pPr marL="228600" lvl="0" indent="-228600">
              <a:lnSpc>
                <a:spcPct val="90000"/>
              </a:lnSpc>
              <a:spcBef>
                <a:spcPts val="1000"/>
              </a:spcBef>
              <a:buFont typeface="Arial" panose="020B0604020202020204" pitchFamily="34" charset="0"/>
              <a:buChar char="•"/>
            </a:pPr>
            <a:r>
              <a:rPr lang="en-US" sz="2000" dirty="0" smtClean="0"/>
              <a:t>Top Hospital in India for Medical Health Care Services [Internet]. Fortis Healthcare Limited. Available from: </a:t>
            </a:r>
            <a:r>
              <a:rPr lang="en-US" sz="2000" dirty="0" smtClean="0">
                <a:hlinkClick r:id="rId5"/>
              </a:rPr>
              <a:t>https://www.fortishealthcare.com/</a:t>
            </a:r>
            <a:endParaRPr lang="en-IN" sz="2000" dirty="0" smtClean="0"/>
          </a:p>
          <a:p>
            <a:pPr marL="228600" lvl="0" indent="-228600">
              <a:lnSpc>
                <a:spcPct val="90000"/>
              </a:lnSpc>
              <a:spcBef>
                <a:spcPts val="1000"/>
              </a:spcBef>
            </a:pPr>
            <a:endParaRPr lang="en-US" sz="2000" dirty="0" smtClean="0"/>
          </a:p>
        </p:txBody>
      </p:sp>
      <p:pic>
        <p:nvPicPr>
          <p:cNvPr id="5" name="Picture 4">
            <a:extLst>
              <a:ext uri="{FF2B5EF4-FFF2-40B4-BE49-F238E27FC236}">
                <a16:creationId xmlns="" xmlns:a16="http://schemas.microsoft.com/office/drawing/2014/main" id="{23E31160-F930-48C9-A8D4-FF92FC958AA6}"/>
              </a:ext>
            </a:extLst>
          </p:cNvPr>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1052175" y="203200"/>
            <a:ext cx="962025" cy="476250"/>
          </a:xfrm>
          <a:prstGeom prst="rect">
            <a:avLst/>
          </a:prstGeom>
          <a:noFill/>
          <a:ln>
            <a:noFill/>
          </a:ln>
        </p:spPr>
      </p:pic>
    </p:spTree>
    <p:extLst>
      <p:ext uri="{BB962C8B-B14F-4D97-AF65-F5344CB8AC3E}">
        <p14:creationId xmlns="" xmlns:p14="http://schemas.microsoft.com/office/powerpoint/2010/main" val="1559645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5700"/>
            <a:ext cx="10515600" cy="3441700"/>
          </a:xfrm>
        </p:spPr>
        <p:txBody>
          <a:bodyPr>
            <a:normAutofit/>
          </a:bodyPr>
          <a:lstStyle/>
          <a:p>
            <a:pPr algn="ctr"/>
            <a:r>
              <a:rPr lang="en-US" b="1" u="sng" dirty="0" smtClean="0"/>
              <a:t>Final Poster of Internship Presentation</a:t>
            </a:r>
            <a:endParaRPr lang="en-US" b="1" u="sn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1477328"/>
          </a:xfrm>
          <a:prstGeom prst="rect">
            <a:avLst/>
          </a:prstGeom>
          <a:noFill/>
        </p:spPr>
        <p:txBody>
          <a:bodyPr wrap="square" rtlCol="0">
            <a:spAutoFit/>
          </a:bodyPr>
          <a:lstStyle/>
          <a:p>
            <a:pPr algn="ctr">
              <a:buNone/>
            </a:pPr>
            <a:r>
              <a:rPr lang="en-US" b="1" u="sng" dirty="0" smtClean="0">
                <a:latin typeface="Times New Roman" pitchFamily="18" charset="0"/>
                <a:cs typeface="Times New Roman" pitchFamily="18" charset="0"/>
              </a:rPr>
              <a:t>To Study  the impact of Recruitment and Selection</a:t>
            </a:r>
          </a:p>
          <a:p>
            <a:pPr algn="ctr">
              <a:buNone/>
            </a:pPr>
            <a:r>
              <a:rPr lang="en-US" b="1" u="sng" dirty="0" smtClean="0">
                <a:latin typeface="Times New Roman" pitchFamily="18" charset="0"/>
                <a:cs typeface="Times New Roman" pitchFamily="18" charset="0"/>
              </a:rPr>
              <a:t> practices on the quality of Nursing workforce</a:t>
            </a:r>
            <a:r>
              <a:rPr lang="en-US" dirty="0" smtClean="0">
                <a:latin typeface="Times New Roman" pitchFamily="18" charset="0"/>
                <a:cs typeface="Times New Roman" pitchFamily="18" charset="0"/>
              </a:rPr>
              <a:t>.</a:t>
            </a:r>
          </a:p>
          <a:p>
            <a:pPr algn="ctr">
              <a:buNone/>
            </a:pPr>
            <a:r>
              <a:rPr lang="en-US" dirty="0" smtClean="0">
                <a:latin typeface="Times New Roman" pitchFamily="18" charset="0"/>
                <a:cs typeface="Times New Roman" pitchFamily="18" charset="0"/>
              </a:rPr>
              <a:t>Presented by: Pranica Choudhary</a:t>
            </a:r>
          </a:p>
          <a:p>
            <a:pPr algn="ctr">
              <a:buNone/>
            </a:pPr>
            <a:r>
              <a:rPr lang="en-US" b="1" dirty="0" smtClean="0">
                <a:latin typeface="Times New Roman" pitchFamily="18" charset="0"/>
                <a:cs typeface="Times New Roman" pitchFamily="18" charset="0"/>
              </a:rPr>
              <a:t>INTERNATIONAL INSTITUTE OF HEALTHACARE AND </a:t>
            </a:r>
          </a:p>
          <a:p>
            <a:pPr algn="ctr">
              <a:buNone/>
            </a:pPr>
            <a:r>
              <a:rPr lang="en-US" b="1" dirty="0" smtClean="0">
                <a:latin typeface="Times New Roman" pitchFamily="18" charset="0"/>
                <a:cs typeface="Times New Roman" pitchFamily="18" charset="0"/>
              </a:rPr>
              <a:t>HOSPITAL MANANGEMENT, NEW DELHI  </a:t>
            </a:r>
          </a:p>
        </p:txBody>
      </p:sp>
      <p:pic>
        <p:nvPicPr>
          <p:cNvPr id="5" name="Picture 4" descr="download.jfif"/>
          <p:cNvPicPr>
            <a:picLocks noChangeAspect="1"/>
          </p:cNvPicPr>
          <p:nvPr/>
        </p:nvPicPr>
        <p:blipFill>
          <a:blip r:embed="rId3"/>
          <a:stretch>
            <a:fillRect/>
          </a:stretch>
        </p:blipFill>
        <p:spPr>
          <a:xfrm>
            <a:off x="0" y="0"/>
            <a:ext cx="1930400" cy="1447800"/>
          </a:xfrm>
          <a:prstGeom prst="rect">
            <a:avLst/>
          </a:prstGeom>
        </p:spPr>
      </p:pic>
      <p:pic>
        <p:nvPicPr>
          <p:cNvPr id="7" name="Picture 6" descr="download.png"/>
          <p:cNvPicPr>
            <a:picLocks noChangeAspect="1"/>
          </p:cNvPicPr>
          <p:nvPr/>
        </p:nvPicPr>
        <p:blipFill>
          <a:blip r:embed="rId4"/>
          <a:stretch>
            <a:fillRect/>
          </a:stretch>
        </p:blipFill>
        <p:spPr>
          <a:xfrm>
            <a:off x="9750458" y="0"/>
            <a:ext cx="2441543" cy="1371600"/>
          </a:xfrm>
          <a:prstGeom prst="rect">
            <a:avLst/>
          </a:prstGeom>
        </p:spPr>
      </p:pic>
      <p:sp>
        <p:nvSpPr>
          <p:cNvPr id="9" name="Rectangle 8"/>
          <p:cNvSpPr/>
          <p:nvPr/>
        </p:nvSpPr>
        <p:spPr>
          <a:xfrm>
            <a:off x="0" y="1447800"/>
            <a:ext cx="2946400" cy="5410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TextBox 9"/>
          <p:cNvSpPr txBox="1"/>
          <p:nvPr/>
        </p:nvSpPr>
        <p:spPr>
          <a:xfrm>
            <a:off x="0" y="1524000"/>
            <a:ext cx="2844800" cy="2000548"/>
          </a:xfrm>
          <a:prstGeom prst="rect">
            <a:avLst/>
          </a:prstGeom>
          <a:noFill/>
        </p:spPr>
        <p:txBody>
          <a:bodyPr wrap="square" rtlCol="0">
            <a:spAutoFit/>
          </a:bodyPr>
          <a:lstStyle/>
          <a:p>
            <a:r>
              <a:rPr lang="en-US" sz="1400" b="1" u="sng" dirty="0" smtClean="0">
                <a:latin typeface="Times New Roman" pitchFamily="18" charset="0"/>
                <a:cs typeface="Times New Roman" pitchFamily="18" charset="0"/>
              </a:rPr>
              <a:t>INTRODUCTION</a:t>
            </a:r>
            <a:r>
              <a:rPr lang="en-US" sz="1400" dirty="0" smtClean="0">
                <a:latin typeface="Times New Roman" pitchFamily="18" charset="0"/>
                <a:cs typeface="Times New Roman" pitchFamily="18" charset="0"/>
              </a:rPr>
              <a:t> </a:t>
            </a:r>
          </a:p>
          <a:p>
            <a:r>
              <a:rPr lang="en-US" sz="1000" dirty="0" smtClean="0">
                <a:latin typeface="Times New Roman" pitchFamily="18" charset="0"/>
                <a:cs typeface="Times New Roman" pitchFamily="18" charset="0"/>
              </a:rPr>
              <a:t>The healthcare industry relies on the expertise and dedication of its nursing workforce to provide high-quality patient care. Recruitment and selection practices play a pivotal role in ensuring that healthcare organizations hire competent and satisfied nurses who can thrive in demanding environments. This study aims to evaluate the effectiveness of these practices, focusing on their impact on the quality of care provided by nurses, their job satisfaction, and their retention rates.</a:t>
            </a:r>
            <a:endParaRPr lang="en-US" sz="1000" dirty="0"/>
          </a:p>
        </p:txBody>
      </p:sp>
      <p:sp>
        <p:nvSpPr>
          <p:cNvPr id="11" name="Rectangle 10"/>
          <p:cNvSpPr/>
          <p:nvPr/>
        </p:nvSpPr>
        <p:spPr>
          <a:xfrm>
            <a:off x="2946400" y="1447800"/>
            <a:ext cx="3149600" cy="541020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2" name="TextBox 11"/>
          <p:cNvSpPr txBox="1"/>
          <p:nvPr/>
        </p:nvSpPr>
        <p:spPr>
          <a:xfrm>
            <a:off x="2946400" y="1447800"/>
            <a:ext cx="3048000" cy="4370427"/>
          </a:xfrm>
          <a:prstGeom prst="rect">
            <a:avLst/>
          </a:prstGeom>
          <a:noFill/>
        </p:spPr>
        <p:txBody>
          <a:bodyPr wrap="square" rtlCol="0">
            <a:spAutoFit/>
          </a:bodyPr>
          <a:lstStyle/>
          <a:p>
            <a:r>
              <a:rPr lang="en-US" b="1" dirty="0" smtClean="0"/>
              <a:t>METHODS </a:t>
            </a:r>
          </a:p>
          <a:p>
            <a:pPr algn="just">
              <a:buFont typeface="Arial" pitchFamily="34" charset="0"/>
              <a:buChar char="•"/>
            </a:pPr>
            <a:r>
              <a:rPr lang="en-US" sz="1050" b="1" dirty="0" smtClean="0">
                <a:latin typeface="Times New Roman" pitchFamily="18" charset="0"/>
                <a:cs typeface="Times New Roman" pitchFamily="18" charset="0"/>
              </a:rPr>
              <a:t>TYPE OF RESEARCH : </a:t>
            </a:r>
            <a:r>
              <a:rPr lang="en-US" sz="1050" dirty="0" smtClean="0">
                <a:latin typeface="Times New Roman" pitchFamily="18" charset="0"/>
                <a:cs typeface="Times New Roman" pitchFamily="18" charset="0"/>
              </a:rPr>
              <a:t>Primary research</a:t>
            </a:r>
          </a:p>
          <a:p>
            <a:pPr algn="just">
              <a:buFont typeface="Arial" pitchFamily="34" charset="0"/>
              <a:buChar char="•"/>
            </a:pPr>
            <a:r>
              <a:rPr lang="en-US" sz="1050" b="1" dirty="0" smtClean="0">
                <a:latin typeface="Times New Roman" pitchFamily="18" charset="0"/>
                <a:cs typeface="Times New Roman" pitchFamily="18" charset="0"/>
              </a:rPr>
              <a:t>STUDY AREA : </a:t>
            </a:r>
            <a:r>
              <a:rPr lang="en-US" sz="1050" dirty="0" smtClean="0">
                <a:latin typeface="Times New Roman" pitchFamily="18" charset="0"/>
                <a:cs typeface="Times New Roman" pitchFamily="18" charset="0"/>
              </a:rPr>
              <a:t>Fortis Hospital (specifically focusing on Nursing department involved in Recruitment and HR processes.) </a:t>
            </a:r>
          </a:p>
          <a:p>
            <a:pPr algn="just">
              <a:buFont typeface="Arial" pitchFamily="34" charset="0"/>
              <a:buChar char="•"/>
            </a:pPr>
            <a:r>
              <a:rPr lang="en-US" sz="1050" b="1" dirty="0" smtClean="0">
                <a:latin typeface="Times New Roman" pitchFamily="18" charset="0"/>
                <a:cs typeface="Times New Roman" pitchFamily="18" charset="0"/>
              </a:rPr>
              <a:t>DURATION OF STUDY :</a:t>
            </a:r>
            <a:r>
              <a:rPr lang="en-US" sz="1050" dirty="0" smtClean="0">
                <a:latin typeface="Times New Roman" pitchFamily="18" charset="0"/>
                <a:cs typeface="Times New Roman" pitchFamily="18" charset="0"/>
              </a:rPr>
              <a:t> 10 weeks</a:t>
            </a:r>
          </a:p>
          <a:p>
            <a:pPr algn="just">
              <a:buFont typeface="Arial" pitchFamily="34" charset="0"/>
              <a:buChar char="•"/>
            </a:pPr>
            <a:r>
              <a:rPr lang="en-US" sz="1050" b="1" dirty="0" smtClean="0">
                <a:latin typeface="Times New Roman" pitchFamily="18" charset="0"/>
                <a:cs typeface="Times New Roman" pitchFamily="18" charset="0"/>
              </a:rPr>
              <a:t>TYPE OF DATA : </a:t>
            </a:r>
            <a:r>
              <a:rPr lang="en-US" sz="1050" dirty="0" smtClean="0">
                <a:latin typeface="Times New Roman" pitchFamily="18" charset="0"/>
                <a:cs typeface="Times New Roman" pitchFamily="18" charset="0"/>
              </a:rPr>
              <a:t>Qualitative Data</a:t>
            </a:r>
            <a:endParaRPr lang="en-IN" sz="1050" dirty="0" smtClean="0">
              <a:latin typeface="Times New Roman" pitchFamily="18" charset="0"/>
              <a:cs typeface="Times New Roman" pitchFamily="18" charset="0"/>
            </a:endParaRPr>
          </a:p>
          <a:p>
            <a:pPr algn="just">
              <a:buFont typeface="Arial" pitchFamily="34" charset="0"/>
              <a:buChar char="•"/>
            </a:pPr>
            <a:r>
              <a:rPr lang="en-US" sz="1050" b="1" dirty="0" smtClean="0">
                <a:latin typeface="Times New Roman" pitchFamily="18" charset="0"/>
                <a:cs typeface="Times New Roman" pitchFamily="18" charset="0"/>
              </a:rPr>
              <a:t>TYPE OF STUDY : </a:t>
            </a:r>
            <a:r>
              <a:rPr lang="en-US" sz="1050" dirty="0" smtClean="0">
                <a:latin typeface="Times New Roman" pitchFamily="18" charset="0"/>
                <a:cs typeface="Times New Roman" pitchFamily="18" charset="0"/>
              </a:rPr>
              <a:t>Qualitative study</a:t>
            </a:r>
            <a:endParaRPr lang="en-IN" sz="1050" dirty="0" smtClean="0">
              <a:latin typeface="Times New Roman" pitchFamily="18" charset="0"/>
              <a:cs typeface="Times New Roman" pitchFamily="18" charset="0"/>
            </a:endParaRPr>
          </a:p>
          <a:p>
            <a:pPr algn="just">
              <a:buFont typeface="Arial" pitchFamily="34" charset="0"/>
              <a:buChar char="•"/>
            </a:pPr>
            <a:r>
              <a:rPr lang="en-US" sz="1050" b="1" dirty="0" smtClean="0">
                <a:latin typeface="Times New Roman" pitchFamily="18" charset="0"/>
                <a:cs typeface="Times New Roman" pitchFamily="18" charset="0"/>
              </a:rPr>
              <a:t>TYPE OF SAMPLING:</a:t>
            </a:r>
            <a:r>
              <a:rPr lang="en-IN" sz="1050" b="1" dirty="0" smtClean="0">
                <a:latin typeface="Times New Roman" pitchFamily="18" charset="0"/>
                <a:cs typeface="Times New Roman" pitchFamily="18" charset="0"/>
              </a:rPr>
              <a:t> </a:t>
            </a:r>
            <a:r>
              <a:rPr lang="en-US" sz="1050" dirty="0" smtClean="0">
                <a:latin typeface="Times New Roman" pitchFamily="18" charset="0"/>
                <a:cs typeface="Times New Roman" pitchFamily="18" charset="0"/>
              </a:rPr>
              <a:t>Convenience Sampling was done.</a:t>
            </a:r>
            <a:endParaRPr lang="en-IN" sz="1050" dirty="0" smtClean="0">
              <a:latin typeface="Times New Roman" pitchFamily="18" charset="0"/>
              <a:cs typeface="Times New Roman" pitchFamily="18" charset="0"/>
            </a:endParaRPr>
          </a:p>
          <a:p>
            <a:pPr algn="just">
              <a:buFont typeface="Arial" pitchFamily="34" charset="0"/>
              <a:buChar char="•"/>
            </a:pPr>
            <a:r>
              <a:rPr lang="en-US" sz="1050" b="1" dirty="0" smtClean="0">
                <a:latin typeface="Times New Roman" pitchFamily="18" charset="0"/>
                <a:cs typeface="Times New Roman" pitchFamily="18" charset="0"/>
              </a:rPr>
              <a:t>SAMPLE SIZE: </a:t>
            </a:r>
            <a:endParaRPr lang="en-IN" sz="1050" dirty="0" smtClean="0">
              <a:latin typeface="Times New Roman" pitchFamily="18" charset="0"/>
              <a:cs typeface="Times New Roman" pitchFamily="18" charset="0"/>
            </a:endParaRPr>
          </a:p>
          <a:p>
            <a:pPr algn="just">
              <a:buNone/>
            </a:pPr>
            <a:r>
              <a:rPr lang="en-IN" sz="1050" dirty="0" smtClean="0">
                <a:latin typeface="Times New Roman" pitchFamily="18" charset="0"/>
                <a:cs typeface="Times New Roman" pitchFamily="18" charset="0"/>
              </a:rPr>
              <a:t>    278 Participants (N=278)</a:t>
            </a:r>
          </a:p>
          <a:p>
            <a:pPr algn="just">
              <a:buNone/>
            </a:pPr>
            <a:r>
              <a:rPr lang="en-IN" sz="1050" dirty="0" smtClean="0">
                <a:latin typeface="Times New Roman" pitchFamily="18" charset="0"/>
                <a:cs typeface="Times New Roman" pitchFamily="18" charset="0"/>
              </a:rPr>
              <a:t>    Males-98</a:t>
            </a:r>
          </a:p>
          <a:p>
            <a:pPr algn="just">
              <a:buNone/>
            </a:pPr>
            <a:r>
              <a:rPr lang="en-IN" sz="1050" dirty="0" smtClean="0">
                <a:latin typeface="Times New Roman" pitchFamily="18" charset="0"/>
                <a:cs typeface="Times New Roman" pitchFamily="18" charset="0"/>
              </a:rPr>
              <a:t>    Females-180 </a:t>
            </a:r>
          </a:p>
          <a:p>
            <a:pPr algn="just">
              <a:buFont typeface="Arial" pitchFamily="34" charset="0"/>
              <a:buChar char="•"/>
            </a:pPr>
            <a:r>
              <a:rPr lang="en-US" sz="1050" b="1" dirty="0" smtClean="0">
                <a:latin typeface="Times New Roman" pitchFamily="18" charset="0"/>
                <a:cs typeface="Times New Roman" pitchFamily="18" charset="0"/>
              </a:rPr>
              <a:t>MODE OF  DATA COLLECTION:</a:t>
            </a:r>
            <a:r>
              <a:rPr lang="en-IN" sz="1050" b="1" dirty="0" smtClean="0">
                <a:latin typeface="Times New Roman" pitchFamily="18" charset="0"/>
                <a:cs typeface="Times New Roman" pitchFamily="18" charset="0"/>
              </a:rPr>
              <a:t> </a:t>
            </a:r>
            <a:r>
              <a:rPr lang="en-IN" sz="1050" dirty="0" smtClean="0">
                <a:latin typeface="Times New Roman" pitchFamily="18" charset="0"/>
                <a:cs typeface="Times New Roman" pitchFamily="18" charset="0"/>
              </a:rPr>
              <a:t>Survey (</a:t>
            </a:r>
            <a:r>
              <a:rPr lang="en-US" sz="1050" dirty="0" smtClean="0">
                <a:latin typeface="Times New Roman" pitchFamily="18" charset="0"/>
                <a:cs typeface="Times New Roman" pitchFamily="18" charset="0"/>
              </a:rPr>
              <a:t>Developed a structured questionnaire through goggle forms to collect the data on individual’s experience.)</a:t>
            </a:r>
            <a:endParaRPr lang="en-IN" sz="1050" dirty="0" smtClean="0">
              <a:latin typeface="Times New Roman" pitchFamily="18" charset="0"/>
              <a:cs typeface="Times New Roman" pitchFamily="18" charset="0"/>
            </a:endParaRPr>
          </a:p>
          <a:p>
            <a:pPr algn="just">
              <a:buFont typeface="Arial" pitchFamily="34" charset="0"/>
              <a:buChar char="•"/>
            </a:pPr>
            <a:r>
              <a:rPr lang="en-US" sz="1050" b="1" dirty="0" smtClean="0">
                <a:latin typeface="Times New Roman" pitchFamily="18" charset="0"/>
                <a:cs typeface="Times New Roman" pitchFamily="18" charset="0"/>
              </a:rPr>
              <a:t>ABOUT THE QUESTIONNAIRE:</a:t>
            </a:r>
            <a:endParaRPr lang="en-IN" sz="1050" dirty="0" smtClean="0">
              <a:latin typeface="Times New Roman" pitchFamily="18" charset="0"/>
              <a:cs typeface="Times New Roman" pitchFamily="18" charset="0"/>
            </a:endParaRPr>
          </a:p>
          <a:p>
            <a:pPr lvl="0" algn="just"/>
            <a:r>
              <a:rPr lang="en-US" sz="1050" dirty="0" smtClean="0">
                <a:latin typeface="Times New Roman" pitchFamily="18" charset="0"/>
                <a:cs typeface="Times New Roman" pitchFamily="18" charset="0"/>
              </a:rPr>
              <a:t>The Questionnaire has 12 questions.</a:t>
            </a:r>
            <a:endParaRPr lang="en-IN" sz="1050" dirty="0" smtClean="0">
              <a:latin typeface="Times New Roman" pitchFamily="18" charset="0"/>
              <a:cs typeface="Times New Roman" pitchFamily="18" charset="0"/>
            </a:endParaRPr>
          </a:p>
          <a:p>
            <a:pPr lvl="0" algn="just"/>
            <a:r>
              <a:rPr lang="en-US" sz="1050" dirty="0" smtClean="0">
                <a:latin typeface="Times New Roman" pitchFamily="18" charset="0"/>
                <a:cs typeface="Times New Roman" pitchFamily="18" charset="0"/>
              </a:rPr>
              <a:t>It is a closed ended questionnaire.</a:t>
            </a:r>
          </a:p>
          <a:p>
            <a:pPr lvl="0" algn="just">
              <a:buFont typeface="Arial" pitchFamily="34" charset="0"/>
              <a:buChar char="•"/>
            </a:pPr>
            <a:r>
              <a:rPr lang="en-US" sz="1050" b="1" dirty="0" smtClean="0">
                <a:latin typeface="Times New Roman" pitchFamily="18" charset="0"/>
                <a:cs typeface="Times New Roman" pitchFamily="18" charset="0"/>
              </a:rPr>
              <a:t>DATA ANALYSIS : </a:t>
            </a:r>
            <a:r>
              <a:rPr lang="en-US" sz="1050" dirty="0" smtClean="0">
                <a:latin typeface="Times New Roman" pitchFamily="18" charset="0"/>
                <a:cs typeface="Times New Roman" pitchFamily="18" charset="0"/>
              </a:rPr>
              <a:t> Using pie/ bar charts and qualitative summaries in Microsoft excel.</a:t>
            </a:r>
          </a:p>
          <a:p>
            <a:pPr algn="just">
              <a:buNone/>
            </a:pPr>
            <a:endParaRPr lang="en-IN" sz="1100" dirty="0" smtClean="0">
              <a:latin typeface="Times New Roman" pitchFamily="18" charset="0"/>
              <a:cs typeface="Times New Roman" pitchFamily="18" charset="0"/>
            </a:endParaRPr>
          </a:p>
          <a:p>
            <a:r>
              <a:rPr lang="en-US" b="1" dirty="0" smtClean="0"/>
              <a:t> </a:t>
            </a:r>
            <a:endParaRPr lang="en-US" b="1" dirty="0"/>
          </a:p>
        </p:txBody>
      </p:sp>
      <p:sp>
        <p:nvSpPr>
          <p:cNvPr id="13" name="TextBox 12"/>
          <p:cNvSpPr txBox="1"/>
          <p:nvPr/>
        </p:nvSpPr>
        <p:spPr>
          <a:xfrm>
            <a:off x="0" y="4724401"/>
            <a:ext cx="2641600" cy="1215717"/>
          </a:xfrm>
          <a:prstGeom prst="rect">
            <a:avLst/>
          </a:prstGeom>
          <a:noFill/>
        </p:spPr>
        <p:txBody>
          <a:bodyPr wrap="square" rtlCol="0">
            <a:spAutoFit/>
          </a:bodyPr>
          <a:lstStyle/>
          <a:p>
            <a:r>
              <a:rPr lang="en-US" b="1" u="sng" dirty="0" smtClean="0"/>
              <a:t>OBJECTIVE</a:t>
            </a:r>
          </a:p>
          <a:p>
            <a:r>
              <a:rPr lang="en-US" sz="1100" dirty="0" smtClean="0">
                <a:latin typeface="Times New Roman" pitchFamily="18" charset="0"/>
                <a:cs typeface="Times New Roman" pitchFamily="18" charset="0"/>
              </a:rPr>
              <a:t>To evaluate the effectiveness of Recruitment and Selection practices in healthcare, specifically focusing on their impact on the quality, job satisfaction, and retention rates of the Nursing workforce</a:t>
            </a:r>
            <a:r>
              <a:rPr lang="en-US" sz="1100" dirty="0" smtClean="0"/>
              <a:t> </a:t>
            </a:r>
            <a:endParaRPr lang="en-US" sz="1100" dirty="0"/>
          </a:p>
        </p:txBody>
      </p:sp>
      <p:sp>
        <p:nvSpPr>
          <p:cNvPr id="14" name="Rectangle 13"/>
          <p:cNvSpPr/>
          <p:nvPr/>
        </p:nvSpPr>
        <p:spPr>
          <a:xfrm>
            <a:off x="6096000" y="1447800"/>
            <a:ext cx="2946400" cy="54102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5" name="TextBox 14"/>
          <p:cNvSpPr txBox="1"/>
          <p:nvPr/>
        </p:nvSpPr>
        <p:spPr>
          <a:xfrm>
            <a:off x="5892800" y="1371600"/>
            <a:ext cx="2946400" cy="369332"/>
          </a:xfrm>
          <a:prstGeom prst="rect">
            <a:avLst/>
          </a:prstGeom>
          <a:noFill/>
        </p:spPr>
        <p:txBody>
          <a:bodyPr wrap="square" rtlCol="0">
            <a:spAutoFit/>
          </a:bodyPr>
          <a:lstStyle/>
          <a:p>
            <a:pPr algn="ctr"/>
            <a:r>
              <a:rPr lang="en-US" b="1" u="sng" dirty="0" smtClean="0"/>
              <a:t>RESULTS</a:t>
            </a:r>
            <a:r>
              <a:rPr lang="en-US" u="sng" dirty="0" smtClean="0"/>
              <a:t> </a:t>
            </a:r>
            <a:endParaRPr lang="en-US" u="sng" dirty="0"/>
          </a:p>
        </p:txBody>
      </p:sp>
      <p:sp>
        <p:nvSpPr>
          <p:cNvPr id="16" name="Rectangle 15"/>
          <p:cNvSpPr/>
          <p:nvPr/>
        </p:nvSpPr>
        <p:spPr>
          <a:xfrm>
            <a:off x="9042400" y="1447800"/>
            <a:ext cx="3149600" cy="54102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17" name="TextBox 16"/>
          <p:cNvSpPr txBox="1"/>
          <p:nvPr/>
        </p:nvSpPr>
        <p:spPr>
          <a:xfrm>
            <a:off x="9347200" y="1447800"/>
            <a:ext cx="2235200" cy="369332"/>
          </a:xfrm>
          <a:prstGeom prst="rect">
            <a:avLst/>
          </a:prstGeom>
          <a:noFill/>
        </p:spPr>
        <p:txBody>
          <a:bodyPr wrap="square" rtlCol="0">
            <a:spAutoFit/>
          </a:bodyPr>
          <a:lstStyle/>
          <a:p>
            <a:r>
              <a:rPr lang="en-US" b="1" u="sng" dirty="0" smtClean="0"/>
              <a:t>CONCLUSION</a:t>
            </a:r>
            <a:r>
              <a:rPr lang="en-US" u="sng" dirty="0" smtClean="0"/>
              <a:t> </a:t>
            </a:r>
            <a:endParaRPr lang="en-US" u="sng" dirty="0"/>
          </a:p>
        </p:txBody>
      </p:sp>
      <p:sp>
        <p:nvSpPr>
          <p:cNvPr id="18" name="TextBox 17"/>
          <p:cNvSpPr txBox="1"/>
          <p:nvPr/>
        </p:nvSpPr>
        <p:spPr>
          <a:xfrm>
            <a:off x="9144000" y="1828801"/>
            <a:ext cx="3048000" cy="2462213"/>
          </a:xfrm>
          <a:prstGeom prst="rect">
            <a:avLst/>
          </a:prstGeom>
          <a:noFill/>
        </p:spPr>
        <p:txBody>
          <a:bodyPr wrap="square" rtlCol="0">
            <a:spAutoFit/>
          </a:bodyPr>
          <a:lstStyle/>
          <a:p>
            <a:r>
              <a:rPr lang="en-US" sz="1100" dirty="0" smtClean="0"/>
              <a:t>Our study on the effectiveness of recruitment and selection practices in healthcare revealed positive outcomes. Most participants experienced structured interviews, competency-based assessments, and standardized testing. A large majority perceived the recruitment processes as fair, efficient, and aligned with organizational values. Post-recruitment, high levels of job satisfaction, role clarity, and adequate training were reported. The study noted a high retention rate, with many participants staying over a year and having opportunities to provide feedback. Overall, satisfactory communication and updates during the recruitment process were highlighted.</a:t>
            </a:r>
            <a:endParaRPr lang="en-US" sz="1100" dirty="0"/>
          </a:p>
        </p:txBody>
      </p:sp>
      <p:sp>
        <p:nvSpPr>
          <p:cNvPr id="19" name="TextBox 18"/>
          <p:cNvSpPr txBox="1"/>
          <p:nvPr/>
        </p:nvSpPr>
        <p:spPr>
          <a:xfrm>
            <a:off x="9042400" y="5029201"/>
            <a:ext cx="3149600" cy="1862048"/>
          </a:xfrm>
          <a:prstGeom prst="rect">
            <a:avLst/>
          </a:prstGeom>
          <a:noFill/>
        </p:spPr>
        <p:txBody>
          <a:bodyPr wrap="square" rtlCol="0">
            <a:spAutoFit/>
          </a:bodyPr>
          <a:lstStyle/>
          <a:p>
            <a:r>
              <a:rPr lang="en-US" sz="1600" b="1" u="sng" dirty="0" smtClean="0"/>
              <a:t>BIBLIOGRAPHY</a:t>
            </a:r>
          </a:p>
          <a:p>
            <a:pPr lvl="0"/>
            <a:r>
              <a:rPr lang="en-US" sz="900" dirty="0" smtClean="0"/>
              <a:t>Healthcare Industry: Get latest Healthcare Industry News, Healthcare Sector Services Updates [Internet]. The Economic Times. [cited 2024 Jul 9]. Available from: </a:t>
            </a:r>
            <a:r>
              <a:rPr lang="en-US" sz="900" dirty="0" smtClean="0">
                <a:hlinkClick r:id="rId5"/>
              </a:rPr>
              <a:t>https://m.economictimes.com/industry/healthcare/biotech/healthcare</a:t>
            </a:r>
            <a:endParaRPr lang="en-US" sz="900" dirty="0" smtClean="0"/>
          </a:p>
          <a:p>
            <a:r>
              <a:rPr lang="en-US" sz="900" dirty="0" smtClean="0"/>
              <a:t>Top Hospital in India for Medical Health Care Services [Internet]. Fortis Healthcare Limited. Available from: </a:t>
            </a:r>
            <a:r>
              <a:rPr lang="en-US" sz="900" dirty="0" smtClean="0">
                <a:hlinkClick r:id="rId6"/>
              </a:rPr>
              <a:t>https://www.fortishealthcare.com/</a:t>
            </a:r>
            <a:endParaRPr lang="en-IN" sz="900" dirty="0" smtClean="0"/>
          </a:p>
          <a:p>
            <a:pPr lvl="0"/>
            <a:endParaRPr lang="en-US" sz="900" dirty="0" smtClean="0"/>
          </a:p>
          <a:p>
            <a:r>
              <a:rPr lang="en-US" dirty="0" smtClean="0"/>
              <a:t> </a:t>
            </a:r>
            <a:endParaRPr lang="en-US" dirty="0"/>
          </a:p>
        </p:txBody>
      </p:sp>
      <p:sp>
        <p:nvSpPr>
          <p:cNvPr id="21" name="TextBox 20"/>
          <p:cNvSpPr txBox="1"/>
          <p:nvPr/>
        </p:nvSpPr>
        <p:spPr>
          <a:xfrm>
            <a:off x="6096000" y="1752600"/>
            <a:ext cx="2844800" cy="2292935"/>
          </a:xfrm>
          <a:prstGeom prst="rect">
            <a:avLst/>
          </a:prstGeom>
          <a:noFill/>
        </p:spPr>
        <p:txBody>
          <a:bodyPr wrap="square" rtlCol="0">
            <a:spAutoFit/>
          </a:bodyPr>
          <a:lstStyle/>
          <a:p>
            <a:r>
              <a:rPr lang="en-US" sz="1100" b="1" dirty="0" smtClean="0"/>
              <a:t>OVERALL SATISFACTION SCORES:</a:t>
            </a:r>
          </a:p>
          <a:p>
            <a:r>
              <a:rPr lang="en-US" sz="1100" b="1" dirty="0" smtClean="0"/>
              <a:t>Q1:</a:t>
            </a:r>
            <a:r>
              <a:rPr lang="en-US" sz="1100" dirty="0" smtClean="0"/>
              <a:t> Communication and updates - </a:t>
            </a:r>
            <a:r>
              <a:rPr lang="en-US" sz="1100" b="1" dirty="0" smtClean="0"/>
              <a:t>0.83</a:t>
            </a:r>
          </a:p>
          <a:p>
            <a:r>
              <a:rPr lang="en-US" sz="1100" b="1" dirty="0" smtClean="0"/>
              <a:t>Q2:</a:t>
            </a:r>
            <a:r>
              <a:rPr lang="en-US" sz="1100" dirty="0" smtClean="0"/>
              <a:t> Feedback opportunity - </a:t>
            </a:r>
            <a:r>
              <a:rPr lang="en-US" sz="1100" b="1" dirty="0" smtClean="0"/>
              <a:t>0.83</a:t>
            </a:r>
          </a:p>
          <a:p>
            <a:r>
              <a:rPr lang="en-US" sz="1100" b="1" dirty="0" smtClean="0"/>
              <a:t>Q3:</a:t>
            </a:r>
            <a:r>
              <a:rPr lang="en-US" sz="1100" dirty="0" smtClean="0"/>
              <a:t> Retention over one year - </a:t>
            </a:r>
            <a:r>
              <a:rPr lang="en-US" sz="1100" b="1" dirty="0" smtClean="0"/>
              <a:t>0.7</a:t>
            </a:r>
          </a:p>
          <a:p>
            <a:r>
              <a:rPr lang="en-US" sz="1100" b="1" dirty="0" smtClean="0"/>
              <a:t>Q4:</a:t>
            </a:r>
            <a:r>
              <a:rPr lang="en-US" sz="1100" dirty="0" smtClean="0"/>
              <a:t> Training and development - </a:t>
            </a:r>
            <a:r>
              <a:rPr lang="en-US" sz="1100" b="1" dirty="0" smtClean="0"/>
              <a:t>0.7</a:t>
            </a:r>
          </a:p>
          <a:p>
            <a:r>
              <a:rPr lang="en-US" sz="1100" b="1" dirty="0" smtClean="0"/>
              <a:t>Q5:</a:t>
            </a:r>
            <a:r>
              <a:rPr lang="en-US" sz="1100" dirty="0" smtClean="0"/>
              <a:t> Job understanding - </a:t>
            </a:r>
            <a:r>
              <a:rPr lang="en-US" sz="1100" b="1" dirty="0" smtClean="0"/>
              <a:t>0.7</a:t>
            </a:r>
          </a:p>
          <a:p>
            <a:r>
              <a:rPr lang="en-US" sz="1100" b="1" dirty="0" smtClean="0"/>
              <a:t>Q6:</a:t>
            </a:r>
            <a:r>
              <a:rPr lang="en-US" sz="1100" dirty="0" smtClean="0"/>
              <a:t> Efficiency - </a:t>
            </a:r>
            <a:r>
              <a:rPr lang="en-US" sz="1100" b="1" dirty="0" smtClean="0"/>
              <a:t>0.75</a:t>
            </a:r>
          </a:p>
          <a:p>
            <a:r>
              <a:rPr lang="en-US" sz="1100" b="1" dirty="0" smtClean="0"/>
              <a:t>Q7:</a:t>
            </a:r>
            <a:r>
              <a:rPr lang="en-US" sz="1100" dirty="0" smtClean="0"/>
              <a:t> Fair and unbiased - </a:t>
            </a:r>
            <a:r>
              <a:rPr lang="en-US" sz="1100" b="1" dirty="0" smtClean="0"/>
              <a:t>0.7</a:t>
            </a:r>
          </a:p>
          <a:p>
            <a:r>
              <a:rPr lang="en-US" sz="1100" b="1" dirty="0" smtClean="0"/>
              <a:t>Q8:</a:t>
            </a:r>
            <a:r>
              <a:rPr lang="en-US" sz="1100" dirty="0" smtClean="0"/>
              <a:t> Job satisfaction - </a:t>
            </a:r>
            <a:r>
              <a:rPr lang="en-US" sz="1100" b="1" dirty="0" smtClean="0"/>
              <a:t>0.7</a:t>
            </a:r>
          </a:p>
          <a:p>
            <a:r>
              <a:rPr lang="en-US" sz="1100" b="1" dirty="0" smtClean="0"/>
              <a:t>Q9:</a:t>
            </a:r>
            <a:r>
              <a:rPr lang="en-US" sz="1100" dirty="0" smtClean="0"/>
              <a:t> Alignment with values - </a:t>
            </a:r>
            <a:r>
              <a:rPr lang="en-US" sz="1100" b="1" dirty="0" smtClean="0"/>
              <a:t>0.7</a:t>
            </a:r>
          </a:p>
          <a:p>
            <a:r>
              <a:rPr lang="en-US" sz="1100" b="1" dirty="0" smtClean="0"/>
              <a:t>Q10:</a:t>
            </a:r>
            <a:r>
              <a:rPr lang="en-US" sz="1100" dirty="0" smtClean="0"/>
              <a:t> Standardized testing - </a:t>
            </a:r>
            <a:r>
              <a:rPr lang="en-US" sz="1100" b="1" dirty="0" smtClean="0"/>
              <a:t>0.83</a:t>
            </a:r>
          </a:p>
          <a:p>
            <a:r>
              <a:rPr lang="en-US" sz="1100" b="1" dirty="0" smtClean="0"/>
              <a:t>Q11:</a:t>
            </a:r>
            <a:r>
              <a:rPr lang="en-US" sz="1100" dirty="0" smtClean="0"/>
              <a:t> Competency-based assessments - </a:t>
            </a:r>
            <a:r>
              <a:rPr lang="en-US" sz="1100" b="1" dirty="0" smtClean="0"/>
              <a:t>0.83</a:t>
            </a:r>
          </a:p>
          <a:p>
            <a:r>
              <a:rPr lang="en-US" sz="1100" b="1" dirty="0" smtClean="0"/>
              <a:t>Q12:</a:t>
            </a:r>
            <a:r>
              <a:rPr lang="en-US" sz="1100" dirty="0" smtClean="0"/>
              <a:t> Structured interviews - </a:t>
            </a:r>
            <a:r>
              <a:rPr lang="en-US" sz="1100" b="1" dirty="0" smtClean="0"/>
              <a:t>0.85</a:t>
            </a:r>
            <a:endParaRPr lang="en-US" sz="1100" dirty="0"/>
          </a:p>
        </p:txBody>
      </p:sp>
      <p:graphicFrame>
        <p:nvGraphicFramePr>
          <p:cNvPr id="23" name="Chart 22"/>
          <p:cNvGraphicFramePr/>
          <p:nvPr/>
        </p:nvGraphicFramePr>
        <p:xfrm>
          <a:off x="6096000" y="4343400"/>
          <a:ext cx="3657600" cy="2076450"/>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5300" y="1778000"/>
            <a:ext cx="7048500" cy="1155700"/>
          </a:xfrm>
        </p:spPr>
        <p:txBody>
          <a:bodyPr>
            <a:normAutofit/>
          </a:bodyPr>
          <a:lstStyle/>
          <a:p>
            <a:r>
              <a:rPr lang="en-US" sz="5400" b="1" u="sng" dirty="0" smtClean="0"/>
              <a:t>Thank You</a:t>
            </a:r>
            <a:endParaRPr lang="en-US" sz="5400" b="1" u="sng" dirty="0"/>
          </a:p>
        </p:txBody>
      </p:sp>
      <p:sp>
        <p:nvSpPr>
          <p:cNvPr id="3" name="Content Placeholder 2"/>
          <p:cNvSpPr>
            <a:spLocks noGrp="1"/>
          </p:cNvSpPr>
          <p:nvPr>
            <p:ph idx="1"/>
          </p:nvPr>
        </p:nvSpPr>
        <p:spPr>
          <a:xfrm>
            <a:off x="4660900" y="2997199"/>
            <a:ext cx="6692900" cy="3179763"/>
          </a:xfrm>
        </p:spPr>
        <p:txBody>
          <a:bodyPr/>
          <a:lstStyle/>
          <a:p>
            <a:pPr>
              <a:buNone/>
            </a:pPr>
            <a:r>
              <a:rPr lang="en-US" dirty="0" smtClean="0"/>
              <a:t>Any Questions?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Internship Experiences</a:t>
            </a:r>
            <a:endParaRPr lang="en-US" b="1" u="sng" dirty="0"/>
          </a:p>
        </p:txBody>
      </p:sp>
      <p:sp>
        <p:nvSpPr>
          <p:cNvPr id="3" name="Content Placeholder 2"/>
          <p:cNvSpPr>
            <a:spLocks noGrp="1"/>
          </p:cNvSpPr>
          <p:nvPr>
            <p:ph idx="1"/>
          </p:nvPr>
        </p:nvSpPr>
        <p:spPr>
          <a:xfrm>
            <a:off x="838200" y="1524000"/>
            <a:ext cx="10515600" cy="4652963"/>
          </a:xfrm>
        </p:spPr>
        <p:txBody>
          <a:bodyPr>
            <a:normAutofit fontScale="77500" lnSpcReduction="20000"/>
          </a:bodyPr>
          <a:lstStyle/>
          <a:p>
            <a:r>
              <a:rPr lang="en-US" dirty="0" smtClean="0"/>
              <a:t>What did you learn?</a:t>
            </a:r>
          </a:p>
          <a:p>
            <a:pPr>
              <a:buFont typeface="Wingdings" pitchFamily="2" charset="2"/>
              <a:buChar char="Ø"/>
            </a:pPr>
            <a:r>
              <a:rPr lang="en-US" dirty="0" smtClean="0"/>
              <a:t>   Understanding the processes involved in hiring the healthcare professionals, also learnt about how to manage and resolve workplace issues in order to ensure a positive work environment as well as gained insight into designing and implementing training programs to enhance employee skills and knowledge.</a:t>
            </a:r>
          </a:p>
          <a:p>
            <a:pPr>
              <a:buNone/>
            </a:pPr>
            <a:endParaRPr lang="en-US" dirty="0" smtClean="0"/>
          </a:p>
          <a:p>
            <a:r>
              <a:rPr lang="en-US" dirty="0" smtClean="0"/>
              <a:t>Overall self comments on internship?</a:t>
            </a:r>
          </a:p>
          <a:p>
            <a:pPr>
              <a:buFont typeface="Wingdings" pitchFamily="2" charset="2"/>
              <a:buChar char="Ø"/>
            </a:pPr>
            <a:r>
              <a:rPr lang="en-US" dirty="0" smtClean="0"/>
              <a:t>During my HR internship at Fortis Hospital, I gained hands-on experience in recruitment, employee on boarding, and healthcare staffing, developing key skills in communication, time management, and problem-solving. Participating in recruitment drives, managing employee records, and supporting training sessions provided a deep understanding of the hospital environment and the critical role of HR in maintaining a motivated and competent nursing workforce. Networking with experienced professionals expanded my career insights, while overcoming challenges related to healthcare regulations enhanced my problem-solving abilities. This internship solidified my interest in healthcare HR, aligning closely with my study objectives on recruitment and selection practices, and I aim to specialize in strategies that improve job satisfaction and retention.</a:t>
            </a:r>
          </a:p>
          <a:p>
            <a:pPr>
              <a:buFont typeface="Wingdings" pitchFamily="2" charset="2"/>
              <a:buChar char="Ø"/>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Suggestions Given to Organization</a:t>
            </a:r>
            <a:endParaRPr lang="en-US" b="1" u="sng" dirty="0"/>
          </a:p>
        </p:txBody>
      </p:sp>
      <p:sp>
        <p:nvSpPr>
          <p:cNvPr id="3" name="Content Placeholder 2"/>
          <p:cNvSpPr>
            <a:spLocks noGrp="1"/>
          </p:cNvSpPr>
          <p:nvPr>
            <p:ph idx="1"/>
          </p:nvPr>
        </p:nvSpPr>
        <p:spPr>
          <a:xfrm>
            <a:off x="838200" y="1473200"/>
            <a:ext cx="10515600" cy="5384800"/>
          </a:xfrm>
        </p:spPr>
        <p:txBody>
          <a:bodyPr/>
          <a:lstStyle/>
          <a:p>
            <a:r>
              <a:rPr lang="en-US" dirty="0" smtClean="0"/>
              <a:t>To implement digital tools for faster and more efficient candidate screening and tracking.</a:t>
            </a:r>
          </a:p>
          <a:p>
            <a:r>
              <a:rPr lang="en-US" dirty="0" smtClean="0"/>
              <a:t>To create a comprehensive on boarding program that includes orientation, training, and mentorship.</a:t>
            </a:r>
          </a:p>
          <a:p>
            <a:r>
              <a:rPr lang="en-US" dirty="0" smtClean="0"/>
              <a:t>To conduct regular employee feedback surveys to identify areas for improvement.</a:t>
            </a:r>
          </a:p>
          <a:p>
            <a:r>
              <a:rPr lang="en-US" dirty="0" smtClean="0"/>
              <a:t>To organize team-building activities and wellness programs to boost morale and job satisfaction.</a:t>
            </a:r>
          </a:p>
          <a:p>
            <a:r>
              <a:rPr lang="en-US" dirty="0" smtClean="0"/>
              <a:t>To implement a clear career progression path to motivate employees and reduce turnover rates.</a:t>
            </a:r>
          </a:p>
          <a:p>
            <a:r>
              <a:rPr lang="en-US" dirty="0" smtClean="0"/>
              <a:t>To regularly update staff on hospital policies, procedures, and any changes affecting their roles.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20775"/>
          </a:xfrm>
        </p:spPr>
        <p:txBody>
          <a:bodyPr/>
          <a:lstStyle/>
          <a:p>
            <a:r>
              <a:rPr lang="en-US" b="1" u="sng" dirty="0" smtClean="0"/>
              <a:t>HEALTH  AND  WELLNESS  SYSTEM</a:t>
            </a:r>
            <a:endParaRPr lang="en-US" b="1" u="sng" dirty="0"/>
          </a:p>
        </p:txBody>
      </p:sp>
      <p:pic>
        <p:nvPicPr>
          <p:cNvPr id="4" name="Content Placeholder 3" descr="A building with a sign&#10;&#10;Description automatically generated">
            <a:extLst>
              <a:ext uri="{FF2B5EF4-FFF2-40B4-BE49-F238E27FC236}">
                <a16:creationId xmlns="" xmlns:a16="http://schemas.microsoft.com/office/drawing/2014/main" id="{3E132839-ADD6-D64E-556E-94A9F07F57FE}"/>
              </a:ext>
            </a:extLst>
          </p:cNvPr>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939800" y="1397000"/>
            <a:ext cx="4953000" cy="4779963"/>
          </a:xfrm>
          <a:prstGeom prst="rect">
            <a:avLst/>
          </a:prstGeom>
          <a:effectLst/>
        </p:spPr>
      </p:pic>
      <p:pic>
        <p:nvPicPr>
          <p:cNvPr id="5" name="Picture 4" descr="A group of men standing in front of a building&#10;&#10;Description automatically generated">
            <a:extLst>
              <a:ext uri="{FF2B5EF4-FFF2-40B4-BE49-F238E27FC236}">
                <a16:creationId xmlns="" xmlns:a16="http://schemas.microsoft.com/office/drawing/2014/main" id="{6EFEB76B-F22B-3ACA-0B5A-8FAF44C492E2}"/>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6540500" y="1371600"/>
            <a:ext cx="4927600" cy="4787900"/>
          </a:xfrm>
          <a:prstGeom prst="rect">
            <a:avLst/>
          </a:prstGeom>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HEALTH  AND  WELLNESS  CENTRE</a:t>
            </a:r>
            <a:endParaRPr lang="en-US" b="1" u="sng" dirty="0"/>
          </a:p>
        </p:txBody>
      </p:sp>
      <p:sp>
        <p:nvSpPr>
          <p:cNvPr id="3" name="Content Placeholder 2"/>
          <p:cNvSpPr>
            <a:spLocks noGrp="1"/>
          </p:cNvSpPr>
          <p:nvPr>
            <p:ph idx="1"/>
          </p:nvPr>
        </p:nvSpPr>
        <p:spPr/>
        <p:txBody>
          <a:bodyPr/>
          <a:lstStyle/>
          <a:p>
            <a:pPr>
              <a:buFont typeface="Wingdings" pitchFamily="2" charset="2"/>
              <a:buChar char="Ø"/>
            </a:pPr>
            <a:r>
              <a:rPr lang="en-US" dirty="0" smtClean="0"/>
              <a:t>RECOMMENDATION :- There should be a knowledgeable person at the registration desk. Who can give the right information to patients </a:t>
            </a:r>
          </a:p>
          <a:p>
            <a:pPr>
              <a:buFont typeface="Wingdings" pitchFamily="2" charset="2"/>
              <a:buChar char="Ø"/>
            </a:pPr>
            <a:r>
              <a:rPr lang="en-US" dirty="0" smtClean="0"/>
              <a:t>1  Doctor( visiting consultant )</a:t>
            </a:r>
          </a:p>
          <a:p>
            <a:pPr>
              <a:buFont typeface="Wingdings" pitchFamily="2" charset="2"/>
              <a:buChar char="Ø"/>
            </a:pPr>
            <a:r>
              <a:rPr lang="en-US" dirty="0" smtClean="0"/>
              <a:t>1 Pharmacist</a:t>
            </a:r>
          </a:p>
          <a:p>
            <a:pPr>
              <a:buFont typeface="Wingdings" pitchFamily="2" charset="2"/>
              <a:buChar char="Ø"/>
            </a:pPr>
            <a:r>
              <a:rPr lang="en-US" dirty="0" smtClean="0"/>
              <a:t>2 ANM</a:t>
            </a:r>
          </a:p>
          <a:p>
            <a:pPr>
              <a:buFont typeface="Wingdings" pitchFamily="2" charset="2"/>
              <a:buChar char="Ø"/>
            </a:pPr>
            <a:r>
              <a:rPr lang="en-US" dirty="0" smtClean="0"/>
              <a:t>1 OPD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5CF2C7-5022-4B68-093A-7E5FFCBC7747}"/>
              </a:ext>
            </a:extLst>
          </p:cNvPr>
          <p:cNvSpPr>
            <a:spLocks noGrp="1"/>
          </p:cNvSpPr>
          <p:nvPr>
            <p:ph type="ctrTitle"/>
          </p:nvPr>
        </p:nvSpPr>
        <p:spPr>
          <a:xfrm>
            <a:off x="1706880" y="330927"/>
            <a:ext cx="8763000" cy="326570"/>
          </a:xfrm>
        </p:spPr>
        <p:txBody>
          <a:bodyPr>
            <a:normAutofit fontScale="90000"/>
          </a:bodyPr>
          <a:lstStyle/>
          <a:p>
            <a:r>
              <a:rPr lang="en-US" sz="2000" b="1" u="sng" dirty="0"/>
              <a:t>Process </a:t>
            </a:r>
            <a:r>
              <a:rPr lang="en-US" sz="2000" b="1" u="sng" dirty="0" smtClean="0"/>
              <a:t> of Recruitment </a:t>
            </a:r>
            <a:endParaRPr lang="en-US" sz="2000" b="1" u="sng" dirty="0"/>
          </a:p>
        </p:txBody>
      </p:sp>
      <p:graphicFrame>
        <p:nvGraphicFramePr>
          <p:cNvPr id="18" name="Diagram 17"/>
          <p:cNvGraphicFramePr/>
          <p:nvPr/>
        </p:nvGraphicFramePr>
        <p:xfrm>
          <a:off x="1828800" y="757646"/>
          <a:ext cx="8530046" cy="5617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 xmlns:a16="http://schemas.microsoft.com/office/drawing/2014/main" id="{821BE7A3-FD13-4F2F-BA24-6A69FF2460D0}"/>
              </a:ext>
            </a:extLst>
          </p:cNvPr>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1063137" y="155388"/>
            <a:ext cx="962025" cy="476250"/>
          </a:xfrm>
          <a:prstGeom prst="rect">
            <a:avLst/>
          </a:prstGeom>
          <a:noFill/>
          <a:ln>
            <a:noFill/>
          </a:ln>
        </p:spPr>
      </p:pic>
    </p:spTree>
    <p:extLst>
      <p:ext uri="{BB962C8B-B14F-4D97-AF65-F5344CB8AC3E}">
        <p14:creationId xmlns="" xmlns:p14="http://schemas.microsoft.com/office/powerpoint/2010/main" val="265450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54819C-3F65-41B2-8ADA-F0368EE3D7C2}"/>
              </a:ext>
            </a:extLst>
          </p:cNvPr>
          <p:cNvSpPr>
            <a:spLocks noGrp="1"/>
          </p:cNvSpPr>
          <p:nvPr>
            <p:ph type="title"/>
          </p:nvPr>
        </p:nvSpPr>
        <p:spPr/>
        <p:txBody>
          <a:bodyPr/>
          <a:lstStyle/>
          <a:p>
            <a:r>
              <a:rPr lang="en-US" b="1" u="sng" dirty="0">
                <a:latin typeface="+mn-lt"/>
              </a:rPr>
              <a:t>RESEARCH </a:t>
            </a:r>
            <a:r>
              <a:rPr lang="en-US" b="1" u="sng" dirty="0" smtClean="0">
                <a:latin typeface="+mn-lt"/>
              </a:rPr>
              <a:t>AIM AND OBJECTIVES:</a:t>
            </a:r>
            <a:r>
              <a:rPr lang="en-IN" dirty="0"/>
              <a:t/>
            </a:r>
            <a:br>
              <a:rPr lang="en-IN" dirty="0"/>
            </a:br>
            <a:endParaRPr lang="en-IN" dirty="0"/>
          </a:p>
        </p:txBody>
      </p:sp>
      <p:sp>
        <p:nvSpPr>
          <p:cNvPr id="3" name="Content Placeholder 2">
            <a:extLst>
              <a:ext uri="{FF2B5EF4-FFF2-40B4-BE49-F238E27FC236}">
                <a16:creationId xmlns="" xmlns:a16="http://schemas.microsoft.com/office/drawing/2014/main" id="{B008ABA7-7A99-43A8-8AFE-052BCD5BE411}"/>
              </a:ext>
            </a:extLst>
          </p:cNvPr>
          <p:cNvSpPr>
            <a:spLocks noGrp="1"/>
          </p:cNvSpPr>
          <p:nvPr>
            <p:ph idx="1"/>
          </p:nvPr>
        </p:nvSpPr>
        <p:spPr>
          <a:xfrm>
            <a:off x="800100" y="1444625"/>
            <a:ext cx="10515600" cy="4351338"/>
          </a:xfrm>
        </p:spPr>
        <p:txBody>
          <a:bodyPr>
            <a:noAutofit/>
          </a:bodyPr>
          <a:lstStyle/>
          <a:p>
            <a:pPr>
              <a:buNone/>
            </a:pPr>
            <a:r>
              <a:rPr lang="en-US" b="1" u="sng" dirty="0" smtClean="0"/>
              <a:t>AIM</a:t>
            </a:r>
            <a:r>
              <a:rPr lang="en-US" b="1" dirty="0" smtClean="0"/>
              <a:t> </a:t>
            </a:r>
          </a:p>
          <a:p>
            <a:pPr>
              <a:buNone/>
            </a:pPr>
            <a:r>
              <a:rPr lang="en-US" sz="2000" dirty="0" smtClean="0">
                <a:latin typeface="Times New Roman" pitchFamily="18" charset="0"/>
                <a:cs typeface="Times New Roman" pitchFamily="18" charset="0"/>
              </a:rPr>
              <a:t>To evaluate the impact of Recruitment and Selection practices on the quality of Nursing workforce.</a:t>
            </a:r>
          </a:p>
          <a:p>
            <a:pPr>
              <a:buNone/>
            </a:pPr>
            <a:endParaRPr lang="en-US" sz="2000" dirty="0" smtClean="0"/>
          </a:p>
          <a:p>
            <a:pPr>
              <a:buNone/>
            </a:pPr>
            <a:endParaRPr lang="en-IN" sz="2000" dirty="0"/>
          </a:p>
          <a:p>
            <a:pPr lvl="0">
              <a:buNone/>
            </a:pPr>
            <a:r>
              <a:rPr lang="en-IN" b="1" u="sng" dirty="0" smtClean="0"/>
              <a:t>OBJECTIVE</a:t>
            </a:r>
            <a:endParaRPr lang="en-IN" u="sng" dirty="0"/>
          </a:p>
          <a:p>
            <a:pPr marL="0" indent="0" algn="just">
              <a:buNone/>
            </a:pPr>
            <a:r>
              <a:rPr lang="en-US" sz="2000" dirty="0" smtClean="0">
                <a:latin typeface="Times New Roman" pitchFamily="18" charset="0"/>
                <a:cs typeface="Times New Roman" pitchFamily="18" charset="0"/>
              </a:rPr>
              <a:t>To evaluate the effectiveness of Recruitment and Selection practices in healthcare, specifically focusing on their impact on the quality, job satisfaction, and retention rates of the Nursing workforce.</a:t>
            </a:r>
            <a:endParaRPr lang="en-IN" sz="2000" dirty="0">
              <a:latin typeface="Times New Roman" pitchFamily="18" charset="0"/>
              <a:cs typeface="Times New Roman" pitchFamily="18" charset="0"/>
            </a:endParaRPr>
          </a:p>
          <a:p>
            <a:pPr>
              <a:buNone/>
            </a:pPr>
            <a:endParaRPr lang="en-IN" sz="2000" dirty="0"/>
          </a:p>
        </p:txBody>
      </p:sp>
      <p:pic>
        <p:nvPicPr>
          <p:cNvPr id="4" name="Picture 3">
            <a:extLst>
              <a:ext uri="{FF2B5EF4-FFF2-40B4-BE49-F238E27FC236}">
                <a16:creationId xmlns="" xmlns:a16="http://schemas.microsoft.com/office/drawing/2014/main" id="{C77AB599-9048-4563-98AB-E284F5E86FB9}"/>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50437" y="168088"/>
            <a:ext cx="962025" cy="476250"/>
          </a:xfrm>
          <a:prstGeom prst="rect">
            <a:avLst/>
          </a:prstGeom>
          <a:noFill/>
          <a:ln>
            <a:noFill/>
          </a:ln>
        </p:spPr>
      </p:pic>
    </p:spTree>
    <p:extLst>
      <p:ext uri="{BB962C8B-B14F-4D97-AF65-F5344CB8AC3E}">
        <p14:creationId xmlns="" xmlns:p14="http://schemas.microsoft.com/office/powerpoint/2010/main" val="3287008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RATIONALE OF THE STUDY</a:t>
            </a:r>
            <a:endParaRPr lang="en-US" b="1" u="sng" dirty="0"/>
          </a:p>
        </p:txBody>
      </p:sp>
      <p:sp>
        <p:nvSpPr>
          <p:cNvPr id="3" name="Content Placeholder 2"/>
          <p:cNvSpPr>
            <a:spLocks noGrp="1"/>
          </p:cNvSpPr>
          <p:nvPr>
            <p:ph idx="1"/>
          </p:nvPr>
        </p:nvSpPr>
        <p:spPr>
          <a:xfrm>
            <a:off x="838200" y="1554479"/>
            <a:ext cx="10515600" cy="5120641"/>
          </a:xfrm>
        </p:spPr>
        <p:txBody>
          <a:bodyPr>
            <a:normAutofit/>
          </a:bodyPr>
          <a:lstStyle/>
          <a:p>
            <a:pPr algn="just">
              <a:buNone/>
            </a:pPr>
            <a:r>
              <a:rPr lang="en-US" sz="2400" dirty="0" smtClean="0"/>
              <a:t>   </a:t>
            </a:r>
            <a:r>
              <a:rPr lang="en-US" sz="2000" dirty="0" smtClean="0">
                <a:latin typeface="Times New Roman" pitchFamily="18" charset="0"/>
                <a:cs typeface="Times New Roman" pitchFamily="18" charset="0"/>
              </a:rPr>
              <a:t>The quality of patient care in healthcare facilities is heavily influenced by the competence and satisfaction of the Nursing workforce. Effective recruitment and selection practices are essential to attract and retain skilled nurses capable of meeting healthcare demands. </a:t>
            </a:r>
          </a:p>
          <a:p>
            <a:pPr algn="just">
              <a:buNone/>
            </a:pPr>
            <a:r>
              <a:rPr lang="en-US" sz="2000" dirty="0" smtClean="0">
                <a:latin typeface="Times New Roman" pitchFamily="18" charset="0"/>
                <a:cs typeface="Times New Roman" pitchFamily="18" charset="0"/>
              </a:rPr>
              <a:t>   This study evaluates these practices to determine their impact on the quality, job satisfaction, and retention rates of nurses. By focusing on the nursing workforce, the study aims to identify best practices and areas for improvement in hiring processes. The insights gained will aid healthcare administrators and policymakers in developing effective human resource strategies to enhance patient outcomes and reduce nurse turnover rates.</a:t>
            </a:r>
            <a:endParaRPr lang="en-US" sz="2000" dirty="0">
              <a:latin typeface="Times New Roman" pitchFamily="18" charset="0"/>
              <a:cs typeface="Times New Roman" pitchFamily="18" charset="0"/>
            </a:endParaRPr>
          </a:p>
        </p:txBody>
      </p:sp>
      <p:pic>
        <p:nvPicPr>
          <p:cNvPr id="4" name="Picture 3">
            <a:extLst>
              <a:ext uri="{FF2B5EF4-FFF2-40B4-BE49-F238E27FC236}">
                <a16:creationId xmlns="" xmlns:a16="http://schemas.microsoft.com/office/drawing/2014/main" id="{C77AB599-9048-4563-98AB-E284F5E86FB9}"/>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50437" y="168088"/>
            <a:ext cx="962025" cy="476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9BED0E-7372-477D-99C7-1EA6D3F5BA5C}"/>
              </a:ext>
            </a:extLst>
          </p:cNvPr>
          <p:cNvSpPr>
            <a:spLocks noGrp="1"/>
          </p:cNvSpPr>
          <p:nvPr>
            <p:ph type="title"/>
          </p:nvPr>
        </p:nvSpPr>
        <p:spPr/>
        <p:txBody>
          <a:bodyPr/>
          <a:lstStyle/>
          <a:p>
            <a:r>
              <a:rPr lang="en-US" u="sng" dirty="0">
                <a:latin typeface="+mn-lt"/>
              </a:rPr>
              <a:t>METHODOLOGY</a:t>
            </a:r>
            <a:endParaRPr lang="en-IN" u="sng" dirty="0">
              <a:latin typeface="+mn-lt"/>
            </a:endParaRPr>
          </a:p>
        </p:txBody>
      </p:sp>
      <p:sp>
        <p:nvSpPr>
          <p:cNvPr id="3" name="Content Placeholder 2">
            <a:extLst>
              <a:ext uri="{FF2B5EF4-FFF2-40B4-BE49-F238E27FC236}">
                <a16:creationId xmlns="" xmlns:a16="http://schemas.microsoft.com/office/drawing/2014/main" id="{97E5121C-3FD2-4D0E-994D-1C6790D287AE}"/>
              </a:ext>
            </a:extLst>
          </p:cNvPr>
          <p:cNvSpPr>
            <a:spLocks noGrp="1"/>
          </p:cNvSpPr>
          <p:nvPr>
            <p:ph idx="1"/>
          </p:nvPr>
        </p:nvSpPr>
        <p:spPr>
          <a:xfrm>
            <a:off x="838200" y="1638637"/>
            <a:ext cx="10515600" cy="4351338"/>
          </a:xfrm>
        </p:spPr>
        <p:txBody>
          <a:bodyPr>
            <a:normAutofit lnSpcReduction="10000"/>
          </a:bodyPr>
          <a:lstStyle/>
          <a:p>
            <a:pPr algn="just"/>
            <a:r>
              <a:rPr lang="en-US" sz="2000" b="1" dirty="0">
                <a:latin typeface="Times New Roman" pitchFamily="18" charset="0"/>
                <a:cs typeface="Times New Roman" pitchFamily="18" charset="0"/>
              </a:rPr>
              <a:t>TYPE OF RESEARCH : </a:t>
            </a:r>
            <a:r>
              <a:rPr lang="en-US" sz="2000" dirty="0">
                <a:latin typeface="Times New Roman" pitchFamily="18" charset="0"/>
                <a:cs typeface="Times New Roman" pitchFamily="18" charset="0"/>
              </a:rPr>
              <a:t>Primary </a:t>
            </a:r>
            <a:r>
              <a:rPr lang="en-US" sz="2000" dirty="0" smtClean="0">
                <a:latin typeface="Times New Roman" pitchFamily="18" charset="0"/>
                <a:cs typeface="Times New Roman" pitchFamily="18" charset="0"/>
              </a:rPr>
              <a:t>research</a:t>
            </a:r>
          </a:p>
          <a:p>
            <a:pPr algn="just"/>
            <a:r>
              <a:rPr lang="en-US" sz="2000" b="1" dirty="0" smtClean="0">
                <a:latin typeface="Times New Roman" pitchFamily="18" charset="0"/>
                <a:cs typeface="Times New Roman" pitchFamily="18" charset="0"/>
              </a:rPr>
              <a:t>STUDY AREA : </a:t>
            </a:r>
            <a:r>
              <a:rPr lang="en-US" sz="2000" dirty="0" smtClean="0">
                <a:latin typeface="Times New Roman" pitchFamily="18" charset="0"/>
                <a:cs typeface="Times New Roman" pitchFamily="18" charset="0"/>
              </a:rPr>
              <a:t>Fortis Hospital (specifically focusing on Nursing department involved in Recruitment and HR processes.) </a:t>
            </a:r>
          </a:p>
          <a:p>
            <a:pPr algn="just"/>
            <a:r>
              <a:rPr lang="en-US" sz="2000" b="1" dirty="0" smtClean="0">
                <a:latin typeface="Times New Roman" pitchFamily="18" charset="0"/>
                <a:cs typeface="Times New Roman" pitchFamily="18" charset="0"/>
              </a:rPr>
              <a:t>DURATION OF STUDY :</a:t>
            </a:r>
            <a:r>
              <a:rPr lang="en-US" sz="2000" dirty="0" smtClean="0">
                <a:latin typeface="Times New Roman" pitchFamily="18" charset="0"/>
                <a:cs typeface="Times New Roman" pitchFamily="18" charset="0"/>
              </a:rPr>
              <a:t> 10 weeks</a:t>
            </a:r>
          </a:p>
          <a:p>
            <a:pPr algn="just"/>
            <a:r>
              <a:rPr lang="en-US" sz="2000" b="1" dirty="0" smtClean="0">
                <a:latin typeface="Times New Roman" pitchFamily="18" charset="0"/>
                <a:cs typeface="Times New Roman" pitchFamily="18" charset="0"/>
              </a:rPr>
              <a:t>TYPE OF DATA : </a:t>
            </a:r>
            <a:r>
              <a:rPr lang="en-US" sz="2000" dirty="0" smtClean="0">
                <a:latin typeface="Times New Roman" pitchFamily="18" charset="0"/>
                <a:cs typeface="Times New Roman" pitchFamily="18" charset="0"/>
              </a:rPr>
              <a:t>Qualitative Data</a:t>
            </a:r>
            <a:endParaRPr lang="en-IN"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TYPE OF STUDY </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Qualitative study</a:t>
            </a:r>
            <a:endParaRPr lang="en-IN" sz="2000" dirty="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TYPE </a:t>
            </a:r>
            <a:r>
              <a:rPr lang="en-US" sz="2000" b="1" dirty="0">
                <a:latin typeface="Times New Roman" pitchFamily="18" charset="0"/>
                <a:cs typeface="Times New Roman" pitchFamily="18" charset="0"/>
              </a:rPr>
              <a:t>OF </a:t>
            </a:r>
            <a:r>
              <a:rPr lang="en-US" sz="2000" b="1" dirty="0" smtClean="0">
                <a:latin typeface="Times New Roman" pitchFamily="18" charset="0"/>
                <a:cs typeface="Times New Roman" pitchFamily="18" charset="0"/>
              </a:rPr>
              <a:t>SAMPLING:</a:t>
            </a:r>
            <a:r>
              <a:rPr lang="en-IN"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Convenience Sampling was done.</a:t>
            </a:r>
            <a:endParaRPr lang="en-IN"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SAMPLE SIZE: </a:t>
            </a:r>
            <a:endParaRPr lang="en-IN" sz="2000" dirty="0">
              <a:latin typeface="Times New Roman" pitchFamily="18" charset="0"/>
              <a:cs typeface="Times New Roman" pitchFamily="18" charset="0"/>
            </a:endParaRPr>
          </a:p>
          <a:p>
            <a:pPr algn="just">
              <a:buNone/>
            </a:pPr>
            <a:r>
              <a:rPr lang="en-IN" sz="2000" dirty="0" smtClean="0">
                <a:latin typeface="Times New Roman" pitchFamily="18" charset="0"/>
                <a:cs typeface="Times New Roman" pitchFamily="18" charset="0"/>
              </a:rPr>
              <a:t>    278 Participants (N=278)</a:t>
            </a:r>
          </a:p>
          <a:p>
            <a:pPr algn="just">
              <a:buNone/>
            </a:pPr>
            <a:r>
              <a:rPr lang="en-IN" sz="2000" dirty="0" smtClean="0">
                <a:latin typeface="Times New Roman" pitchFamily="18" charset="0"/>
                <a:cs typeface="Times New Roman" pitchFamily="18" charset="0"/>
              </a:rPr>
              <a:t>    Males-98</a:t>
            </a:r>
          </a:p>
          <a:p>
            <a:pPr algn="just">
              <a:buNone/>
            </a:pPr>
            <a:r>
              <a:rPr lang="en-IN" sz="2000" dirty="0" smtClean="0">
                <a:latin typeface="Times New Roman" pitchFamily="18" charset="0"/>
                <a:cs typeface="Times New Roman" pitchFamily="18" charset="0"/>
              </a:rPr>
              <a:t>    Females-180</a:t>
            </a:r>
            <a:endParaRPr lang="en-IN" sz="2000" dirty="0">
              <a:latin typeface="Times New Roman" pitchFamily="18" charset="0"/>
              <a:cs typeface="Times New Roman" pitchFamily="18" charset="0"/>
            </a:endParaRPr>
          </a:p>
          <a:p>
            <a:pPr marL="0" indent="0" algn="just">
              <a:buNone/>
            </a:pPr>
            <a:r>
              <a:rPr lang="en-IN" sz="2000" dirty="0">
                <a:latin typeface="Times New Roman" pitchFamily="18" charset="0"/>
                <a:cs typeface="Times New Roman" pitchFamily="18" charset="0"/>
              </a:rPr>
              <a:t> </a:t>
            </a:r>
          </a:p>
          <a:p>
            <a:endParaRPr lang="en-IN" dirty="0"/>
          </a:p>
        </p:txBody>
      </p:sp>
      <p:pic>
        <p:nvPicPr>
          <p:cNvPr id="5" name="Picture 4">
            <a:extLst>
              <a:ext uri="{FF2B5EF4-FFF2-40B4-BE49-F238E27FC236}">
                <a16:creationId xmlns="" xmlns:a16="http://schemas.microsoft.com/office/drawing/2014/main" id="{C77AB599-9048-4563-98AB-E284F5E86FB9}"/>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50437" y="168088"/>
            <a:ext cx="962025" cy="476250"/>
          </a:xfrm>
          <a:prstGeom prst="rect">
            <a:avLst/>
          </a:prstGeom>
          <a:noFill/>
          <a:ln>
            <a:noFill/>
          </a:ln>
        </p:spPr>
      </p:pic>
    </p:spTree>
    <p:extLst>
      <p:ext uri="{BB962C8B-B14F-4D97-AF65-F5344CB8AC3E}">
        <p14:creationId xmlns="" xmlns:p14="http://schemas.microsoft.com/office/powerpoint/2010/main" val="2434399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9B5D930-54DA-4F6C-B962-95EF9B3737DB}"/>
              </a:ext>
            </a:extLst>
          </p:cNvPr>
          <p:cNvSpPr>
            <a:spLocks noGrp="1"/>
          </p:cNvSpPr>
          <p:nvPr>
            <p:ph idx="1"/>
          </p:nvPr>
        </p:nvSpPr>
        <p:spPr>
          <a:xfrm>
            <a:off x="735563" y="787400"/>
            <a:ext cx="10515600" cy="5342909"/>
          </a:xfrm>
        </p:spPr>
        <p:txBody>
          <a:bodyPr/>
          <a:lstStyle/>
          <a:p>
            <a:pPr algn="just"/>
            <a:r>
              <a:rPr lang="en-US" sz="2000" b="1" dirty="0">
                <a:latin typeface="Times New Roman" pitchFamily="18" charset="0"/>
                <a:cs typeface="Times New Roman" pitchFamily="18" charset="0"/>
              </a:rPr>
              <a:t>MODE OF  DATA </a:t>
            </a:r>
            <a:r>
              <a:rPr lang="en-US" sz="2000" b="1" dirty="0" smtClean="0">
                <a:latin typeface="Times New Roman" pitchFamily="18" charset="0"/>
                <a:cs typeface="Times New Roman" pitchFamily="18" charset="0"/>
              </a:rPr>
              <a:t>COLLECTION:</a:t>
            </a:r>
            <a:r>
              <a:rPr lang="en-IN" sz="2000" b="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Survey (</a:t>
            </a:r>
            <a:r>
              <a:rPr lang="en-US" sz="2000" dirty="0" smtClean="0">
                <a:latin typeface="Times New Roman" pitchFamily="18" charset="0"/>
                <a:cs typeface="Times New Roman" pitchFamily="18" charset="0"/>
              </a:rPr>
              <a:t>Developed </a:t>
            </a:r>
            <a:r>
              <a:rPr lang="en-US" sz="2000" dirty="0">
                <a:latin typeface="Times New Roman" pitchFamily="18" charset="0"/>
                <a:cs typeface="Times New Roman" pitchFamily="18" charset="0"/>
              </a:rPr>
              <a:t>a structured questionnaire through google forms to collect the data on </a:t>
            </a:r>
            <a:r>
              <a:rPr lang="en-US" sz="2000" dirty="0" smtClean="0">
                <a:latin typeface="Times New Roman" pitchFamily="18" charset="0"/>
                <a:cs typeface="Times New Roman" pitchFamily="18" charset="0"/>
              </a:rPr>
              <a:t>individual’s experience.)</a:t>
            </a:r>
            <a:endParaRPr lang="en-IN"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ABOUT THE </a:t>
            </a:r>
            <a:r>
              <a:rPr lang="en-US" sz="2000" b="1" dirty="0" smtClean="0">
                <a:latin typeface="Times New Roman" pitchFamily="18" charset="0"/>
                <a:cs typeface="Times New Roman" pitchFamily="18" charset="0"/>
              </a:rPr>
              <a:t>QUESTIONNAIRE:</a:t>
            </a:r>
            <a:endParaRPr lang="en-IN" sz="2000" dirty="0">
              <a:latin typeface="Times New Roman" pitchFamily="18" charset="0"/>
              <a:cs typeface="Times New Roman" pitchFamily="18" charset="0"/>
            </a:endParaRPr>
          </a:p>
          <a:p>
            <a:pPr lvl="0" algn="just"/>
            <a:r>
              <a:rPr lang="en-US" sz="2000" dirty="0">
                <a:latin typeface="Times New Roman" pitchFamily="18" charset="0"/>
                <a:cs typeface="Times New Roman" pitchFamily="18" charset="0"/>
              </a:rPr>
              <a:t>The Questionnaire has </a:t>
            </a:r>
            <a:r>
              <a:rPr lang="en-US" sz="2000" dirty="0" smtClean="0">
                <a:latin typeface="Times New Roman" pitchFamily="18" charset="0"/>
                <a:cs typeface="Times New Roman" pitchFamily="18" charset="0"/>
              </a:rPr>
              <a:t>12 </a:t>
            </a:r>
            <a:r>
              <a:rPr lang="en-US" sz="2000" dirty="0">
                <a:latin typeface="Times New Roman" pitchFamily="18" charset="0"/>
                <a:cs typeface="Times New Roman" pitchFamily="18" charset="0"/>
              </a:rPr>
              <a:t>questions.</a:t>
            </a:r>
            <a:endParaRPr lang="en-IN" sz="2000" dirty="0">
              <a:latin typeface="Times New Roman" pitchFamily="18" charset="0"/>
              <a:cs typeface="Times New Roman" pitchFamily="18" charset="0"/>
            </a:endParaRPr>
          </a:p>
          <a:p>
            <a:pPr lvl="0" algn="just"/>
            <a:r>
              <a:rPr lang="en-US" sz="2000" dirty="0">
                <a:latin typeface="Times New Roman" pitchFamily="18" charset="0"/>
                <a:cs typeface="Times New Roman" pitchFamily="18" charset="0"/>
              </a:rPr>
              <a:t>It is </a:t>
            </a:r>
            <a:r>
              <a:rPr lang="en-US" sz="2000" dirty="0" smtClean="0">
                <a:latin typeface="Times New Roman" pitchFamily="18" charset="0"/>
                <a:cs typeface="Times New Roman" pitchFamily="18" charset="0"/>
              </a:rPr>
              <a:t>a </a:t>
            </a:r>
            <a:r>
              <a:rPr lang="en-US" sz="2000" dirty="0">
                <a:latin typeface="Times New Roman" pitchFamily="18" charset="0"/>
                <a:cs typeface="Times New Roman" pitchFamily="18" charset="0"/>
              </a:rPr>
              <a:t>closed ended </a:t>
            </a:r>
            <a:r>
              <a:rPr lang="en-US" sz="2000" dirty="0" smtClean="0">
                <a:latin typeface="Times New Roman" pitchFamily="18" charset="0"/>
                <a:cs typeface="Times New Roman" pitchFamily="18" charset="0"/>
              </a:rPr>
              <a:t>questionnaire.</a:t>
            </a:r>
          </a:p>
          <a:p>
            <a:pPr lvl="0" algn="just"/>
            <a:r>
              <a:rPr lang="en-US" sz="2000" b="1" dirty="0" smtClean="0">
                <a:latin typeface="Times New Roman" pitchFamily="18" charset="0"/>
                <a:cs typeface="Times New Roman" pitchFamily="18" charset="0"/>
              </a:rPr>
              <a:t>DATA ANALYSIS : </a:t>
            </a:r>
            <a:r>
              <a:rPr lang="en-US" sz="2000" dirty="0" smtClean="0">
                <a:latin typeface="Times New Roman" pitchFamily="18" charset="0"/>
                <a:cs typeface="Times New Roman" pitchFamily="18" charset="0"/>
              </a:rPr>
              <a:t> Using pie/ bar charts and qualitative summaries in Microsoft excel.</a:t>
            </a:r>
          </a:p>
          <a:p>
            <a:pPr lvl="0" algn="just"/>
            <a:endParaRPr lang="en-IN" dirty="0"/>
          </a:p>
          <a:p>
            <a:pPr>
              <a:buNone/>
            </a:pPr>
            <a:endParaRPr lang="en-IN" dirty="0"/>
          </a:p>
        </p:txBody>
      </p:sp>
      <p:pic>
        <p:nvPicPr>
          <p:cNvPr id="4" name="Picture 3">
            <a:extLst>
              <a:ext uri="{FF2B5EF4-FFF2-40B4-BE49-F238E27FC236}">
                <a16:creationId xmlns="" xmlns:a16="http://schemas.microsoft.com/office/drawing/2014/main" id="{BCA85193-9AED-41D5-B89B-00ABA3C29F49}"/>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63137" y="168088"/>
            <a:ext cx="962025" cy="476250"/>
          </a:xfrm>
          <a:prstGeom prst="rect">
            <a:avLst/>
          </a:prstGeom>
          <a:noFill/>
          <a:ln>
            <a:noFill/>
          </a:ln>
        </p:spPr>
      </p:pic>
    </p:spTree>
    <p:extLst>
      <p:ext uri="{BB962C8B-B14F-4D97-AF65-F5344CB8AC3E}">
        <p14:creationId xmlns="" xmlns:p14="http://schemas.microsoft.com/office/powerpoint/2010/main" val="874136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t>INCLUSION AND EXCLUSION CRITERIA</a:t>
            </a:r>
          </a:p>
        </p:txBody>
      </p:sp>
      <p:sp>
        <p:nvSpPr>
          <p:cNvPr id="3" name="Content Placeholder 2"/>
          <p:cNvSpPr>
            <a:spLocks noGrp="1"/>
          </p:cNvSpPr>
          <p:nvPr>
            <p:ph idx="1"/>
          </p:nvPr>
        </p:nvSpPr>
        <p:spPr/>
        <p:txBody>
          <a:bodyPr>
            <a:normAutofit/>
          </a:bodyPr>
          <a:lstStyle/>
          <a:p>
            <a:pPr algn="just">
              <a:buNone/>
            </a:pPr>
            <a:r>
              <a:rPr lang="en-US" sz="2000" b="1" dirty="0">
                <a:latin typeface="Times New Roman" pitchFamily="18" charset="0"/>
                <a:cs typeface="Times New Roman" pitchFamily="18" charset="0"/>
              </a:rPr>
              <a:t>Inclusion </a:t>
            </a:r>
            <a:r>
              <a:rPr lang="en-US" sz="2000" b="1" dirty="0" smtClean="0">
                <a:latin typeface="Times New Roman" pitchFamily="18" charset="0"/>
                <a:cs typeface="Times New Roman" pitchFamily="18" charset="0"/>
              </a:rPr>
              <a:t>Criteria:</a:t>
            </a:r>
          </a:p>
          <a:p>
            <a:pPr algn="just"/>
            <a:r>
              <a:rPr lang="en-US" sz="2000" dirty="0" smtClean="0">
                <a:latin typeface="Times New Roman" pitchFamily="18" charset="0"/>
                <a:cs typeface="Times New Roman" pitchFamily="18" charset="0"/>
              </a:rPr>
              <a:t>Participants must be currently employed as nurses at Fortis Hospital.</a:t>
            </a:r>
          </a:p>
          <a:p>
            <a:pPr algn="just"/>
            <a:r>
              <a:rPr lang="en-US" sz="2000" dirty="0" smtClean="0">
                <a:latin typeface="Times New Roman" pitchFamily="18" charset="0"/>
                <a:cs typeface="Times New Roman" pitchFamily="18" charset="0"/>
              </a:rPr>
              <a:t>Nurses working in the Nursing department involved in Recruitment and HR processes.</a:t>
            </a:r>
          </a:p>
          <a:p>
            <a:pPr algn="just"/>
            <a:r>
              <a:rPr lang="en-US" sz="2000" dirty="0" smtClean="0">
                <a:latin typeface="Times New Roman" pitchFamily="18" charset="0"/>
                <a:cs typeface="Times New Roman" pitchFamily="18" charset="0"/>
              </a:rPr>
              <a:t>Nurses who are willing to complete the survey and provide feedback on their recruitment and selection experiences, job satisfaction, and retention factors.</a:t>
            </a:r>
          </a:p>
          <a:p>
            <a:pPr algn="just"/>
            <a:endParaRPr lang="en-US" sz="2000" dirty="0" smtClean="0">
              <a:latin typeface="Times New Roman" pitchFamily="18" charset="0"/>
              <a:cs typeface="Times New Roman" pitchFamily="18" charset="0"/>
            </a:endParaRPr>
          </a:p>
          <a:p>
            <a:pPr algn="just">
              <a:buNone/>
            </a:pPr>
            <a:r>
              <a:rPr lang="en-US" sz="2000" b="1" dirty="0" smtClean="0">
                <a:latin typeface="Times New Roman" pitchFamily="18" charset="0"/>
                <a:cs typeface="Times New Roman" pitchFamily="18" charset="0"/>
              </a:rPr>
              <a:t>Exclusion Criteria:</a:t>
            </a:r>
          </a:p>
          <a:p>
            <a:pPr algn="just"/>
            <a:r>
              <a:rPr lang="en-US" sz="2000" dirty="0" smtClean="0">
                <a:latin typeface="Times New Roman" pitchFamily="18" charset="0"/>
                <a:cs typeface="Times New Roman" pitchFamily="18" charset="0"/>
              </a:rPr>
              <a:t>Individuals who are not employed as nurses at Fortis Hospital. </a:t>
            </a:r>
          </a:p>
          <a:p>
            <a:pPr algn="just"/>
            <a:r>
              <a:rPr lang="en-US" sz="2000" dirty="0" smtClean="0">
                <a:latin typeface="Times New Roman" pitchFamily="18" charset="0"/>
                <a:cs typeface="Times New Roman" pitchFamily="18" charset="0"/>
              </a:rPr>
              <a:t>Individuals who are not working in the Nursing department are not involved in Recruitment and HR processes.</a:t>
            </a:r>
          </a:p>
          <a:p>
            <a:pPr algn="just"/>
            <a:r>
              <a:rPr lang="en-US" sz="2000" dirty="0" smtClean="0">
                <a:latin typeface="Times New Roman" pitchFamily="18" charset="0"/>
                <a:cs typeface="Times New Roman" pitchFamily="18" charset="0"/>
              </a:rPr>
              <a:t>Nurses who are unwilling to complete the survey or share their experiences.</a:t>
            </a:r>
            <a:endParaRPr lang="en-US" sz="2000" b="1" dirty="0" smtClean="0">
              <a:latin typeface="Times New Roman" pitchFamily="18" charset="0"/>
              <a:cs typeface="Times New Roman" pitchFamily="18" charset="0"/>
            </a:endParaRPr>
          </a:p>
          <a:p>
            <a:endParaRPr lang="en-US" sz="2000" dirty="0"/>
          </a:p>
          <a:p>
            <a:endParaRPr lang="en-IN" dirty="0"/>
          </a:p>
        </p:txBody>
      </p:sp>
      <p:pic>
        <p:nvPicPr>
          <p:cNvPr id="4" name="Picture 3">
            <a:extLst>
              <a:ext uri="{FF2B5EF4-FFF2-40B4-BE49-F238E27FC236}">
                <a16:creationId xmlns="" xmlns:a16="http://schemas.microsoft.com/office/drawing/2014/main" id="{BCA85193-9AED-41D5-B89B-00ABA3C29F49}"/>
              </a:ext>
            </a:extLst>
          </p:cNvPr>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063137" y="168088"/>
            <a:ext cx="962025" cy="476250"/>
          </a:xfrm>
          <a:prstGeom prst="rect">
            <a:avLst/>
          </a:prstGeom>
          <a:noFill/>
          <a:ln>
            <a:noFill/>
          </a:ln>
        </p:spPr>
      </p:pic>
    </p:spTree>
    <p:extLst>
      <p:ext uri="{BB962C8B-B14F-4D97-AF65-F5344CB8AC3E}">
        <p14:creationId xmlns="" xmlns:p14="http://schemas.microsoft.com/office/powerpoint/2010/main" val="269145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D6ED1C-EB3C-6EDA-9C4F-1D5D0A612227}"/>
              </a:ext>
            </a:extLst>
          </p:cNvPr>
          <p:cNvSpPr>
            <a:spLocks noGrp="1"/>
          </p:cNvSpPr>
          <p:nvPr>
            <p:ph type="title"/>
          </p:nvPr>
        </p:nvSpPr>
        <p:spPr/>
        <p:txBody>
          <a:bodyPr/>
          <a:lstStyle/>
          <a:p>
            <a:r>
              <a:rPr lang="en-US" b="1" u="sng" dirty="0"/>
              <a:t>LITERATURE REVIEW</a:t>
            </a:r>
          </a:p>
        </p:txBody>
      </p:sp>
      <p:sp>
        <p:nvSpPr>
          <p:cNvPr id="3" name="Content Placeholder 2">
            <a:extLst>
              <a:ext uri="{FF2B5EF4-FFF2-40B4-BE49-F238E27FC236}">
                <a16:creationId xmlns="" xmlns:a16="http://schemas.microsoft.com/office/drawing/2014/main" id="{8D9EB14B-73CF-75BE-5061-B7ABC3AE4B29}"/>
              </a:ext>
            </a:extLst>
          </p:cNvPr>
          <p:cNvSpPr>
            <a:spLocks noGrp="1"/>
          </p:cNvSpPr>
          <p:nvPr>
            <p:ph idx="1"/>
          </p:nvPr>
        </p:nvSpPr>
        <p:spPr/>
        <p:txBody>
          <a:bodyPr>
            <a:noAutofit/>
          </a:bodyPr>
          <a:lstStyle/>
          <a:p>
            <a:r>
              <a:rPr lang="en-US" sz="2000" dirty="0" smtClean="0">
                <a:latin typeface="Times New Roman" pitchFamily="18" charset="0"/>
                <a:cs typeface="Times New Roman" pitchFamily="18" charset="0"/>
              </a:rPr>
              <a:t>In healthcare, competent, well-trained, and satisfied nurses, achieved through effective recruitment and selection practices, are essential for high-quality patient care, optimal organizational performance, better patient outcomes, fewer medical errors, and increased efficiency.</a:t>
            </a:r>
          </a:p>
          <a:p>
            <a:endParaRPr lang="en-US" sz="20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Effective recruitment strategies in healthcare, focusing on technical skills, cultural fit, and alignment with organizational values through structured interviews, competency-based assessments, and standardized testing, ensure fair candidate evaluation, minimize biases, improve efficiency, and contribute to team stability, quality patient care, organizational stability, and workforce retention among nurses.</a:t>
            </a:r>
          </a:p>
        </p:txBody>
      </p:sp>
      <p:pic>
        <p:nvPicPr>
          <p:cNvPr id="4" name="Picture 3">
            <a:extLst>
              <a:ext uri="{FF2B5EF4-FFF2-40B4-BE49-F238E27FC236}">
                <a16:creationId xmlns="" xmlns:a16="http://schemas.microsoft.com/office/drawing/2014/main" id="{BCA85193-9AED-41D5-B89B-00ABA3C29F49}"/>
              </a:ext>
            </a:extLst>
          </p:cNvPr>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63137" y="168088"/>
            <a:ext cx="962025" cy="476250"/>
          </a:xfrm>
          <a:prstGeom prst="rect">
            <a:avLst/>
          </a:prstGeom>
          <a:noFill/>
          <a:ln>
            <a:noFill/>
          </a:ln>
        </p:spPr>
      </p:pic>
    </p:spTree>
    <p:extLst>
      <p:ext uri="{BB962C8B-B14F-4D97-AF65-F5344CB8AC3E}">
        <p14:creationId xmlns="" xmlns:p14="http://schemas.microsoft.com/office/powerpoint/2010/main" val="2449115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1883</TotalTime>
  <Words>3205</Words>
  <Application>Microsoft Office PowerPoint</Application>
  <PresentationFormat>Custom</PresentationFormat>
  <Paragraphs>274</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RECRUITMENT AND SELECTION PROCESS</vt:lpstr>
      <vt:lpstr>INTRODUCTION</vt:lpstr>
      <vt:lpstr>Process  of Recruitment </vt:lpstr>
      <vt:lpstr>RESEARCH AIM AND OBJECTIVES: </vt:lpstr>
      <vt:lpstr>RATIONALE OF THE STUDY</vt:lpstr>
      <vt:lpstr>METHODOLOGY</vt:lpstr>
      <vt:lpstr>Slide 7</vt:lpstr>
      <vt:lpstr>INCLUSION AND EXCLUSION CRITERIA</vt:lpstr>
      <vt:lpstr>LITERATURE REVIEW</vt:lpstr>
      <vt:lpstr>Slide 10</vt:lpstr>
      <vt:lpstr>QUESTIONNAIRE </vt:lpstr>
      <vt:lpstr>DATA ANALYSIS AND INTERPRETATION</vt:lpstr>
      <vt:lpstr>DATA ANALYSIS AND INTERPRETATION</vt:lpstr>
      <vt:lpstr>DATA ANALYSIS AND INTERPRETATION</vt:lpstr>
      <vt:lpstr>DATA ANALYSIS AND INTERPRETATION</vt:lpstr>
      <vt:lpstr>DATA ANALYSIS AND INTERPRETATION</vt:lpstr>
      <vt:lpstr>DATA ANALYSIS AND INTERPRETATION</vt:lpstr>
      <vt:lpstr>RESULTS</vt:lpstr>
      <vt:lpstr>OVERALL SATISFACTION SCORES</vt:lpstr>
      <vt:lpstr>CONCLUSION</vt:lpstr>
      <vt:lpstr>IMPLICATIONS  AND  RECOMMENDATIONS</vt:lpstr>
      <vt:lpstr>REFERENCES</vt:lpstr>
      <vt:lpstr>Final Poster of Internship Presentation</vt:lpstr>
      <vt:lpstr>Slide 24</vt:lpstr>
      <vt:lpstr>Thank You</vt:lpstr>
      <vt:lpstr>Internship Experiences</vt:lpstr>
      <vt:lpstr>Suggestions Given to Organization</vt:lpstr>
      <vt:lpstr>HEALTH  AND  WELLNESS  SYSTEM</vt:lpstr>
      <vt:lpstr>HEALTH  AND  WELLNESS  CENTRE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STUDY THE CANDIDATE EXPERIENCE DURING RECRUITMENT</dc:title>
  <dc:creator>abc</dc:creator>
  <cp:lastModifiedBy>HP</cp:lastModifiedBy>
  <cp:revision>88</cp:revision>
  <dcterms:created xsi:type="dcterms:W3CDTF">2024-06-21T04:58:05Z</dcterms:created>
  <dcterms:modified xsi:type="dcterms:W3CDTF">2024-08-08T13:40:06Z</dcterms:modified>
</cp:coreProperties>
</file>