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85" r:id="rId6"/>
    <p:sldId id="260" r:id="rId7"/>
    <p:sldId id="261" r:id="rId8"/>
    <p:sldId id="262" r:id="rId9"/>
    <p:sldId id="263" r:id="rId10"/>
    <p:sldId id="281" r:id="rId11"/>
    <p:sldId id="282" r:id="rId12"/>
    <p:sldId id="283" r:id="rId13"/>
    <p:sldId id="284" r:id="rId14"/>
    <p:sldId id="265" r:id="rId15"/>
    <p:sldId id="266" r:id="rId16"/>
    <p:sldId id="267" r:id="rId17"/>
    <p:sldId id="268" r:id="rId18"/>
    <p:sldId id="269" r:id="rId19"/>
    <p:sldId id="270" r:id="rId20"/>
    <p:sldId id="271" r:id="rId21"/>
    <p:sldId id="278" r:id="rId22"/>
    <p:sldId id="273" r:id="rId23"/>
    <p:sldId id="274" r:id="rId24"/>
    <p:sldId id="275" r:id="rId25"/>
    <p:sldId id="276" r:id="rId26"/>
    <p:sldId id="279" r:id="rId27"/>
    <p:sldId id="280" r:id="rId28"/>
  </p:sldIdLst>
  <p:sldSz cx="12192000" cy="6858000"/>
  <p:notesSz cx="6858000" cy="9144000"/>
  <p:embeddedFontLst>
    <p:embeddedFont>
      <p:font typeface="Arial Black" panose="020B0A04020102020204" pitchFamily="34" charset="0"/>
      <p:bold r:id="rId30"/>
    </p:embeddedFont>
    <p:embeddedFont>
      <p:font typeface="Montserrat" panose="00000500000000000000" pitchFamily="2" charset="0"/>
      <p:regular r:id="rId31"/>
      <p:bold r:id="rId32"/>
      <p:italic r:id="rId33"/>
      <p:boldItalic r:id="rId34"/>
    </p:embeddedFont>
    <p:embeddedFont>
      <p:font typeface="Noto Sans Symbol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0961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23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21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04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10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21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42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5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D345428-0BFE-4334-BDF6-54DEA43757AA}" type="slidenum">
              <a:rPr lang="en-IN" smtClean="0"/>
              <a:t>21</a:t>
            </a:fld>
            <a:endParaRPr lang="en-IN"/>
          </a:p>
        </p:txBody>
      </p:sp>
    </p:spTree>
    <p:extLst>
      <p:ext uri="{BB962C8B-B14F-4D97-AF65-F5344CB8AC3E}">
        <p14:creationId xmlns:p14="http://schemas.microsoft.com/office/powerpoint/2010/main" val="333731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83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43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2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09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74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48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56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47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71884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64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92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96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7" name="Google Shape;17;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81" name="Google Shape;81;p1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3"/>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1067"/>
              </a:spcBef>
              <a:spcAft>
                <a:spcPts val="0"/>
              </a:spcAft>
              <a:buSzPts val="2100"/>
              <a:buChar char="•"/>
              <a:defRPr/>
            </a:lvl1pPr>
            <a:lvl2pPr marL="914400" lvl="1" indent="-342900" algn="l">
              <a:lnSpc>
                <a:spcPct val="90000"/>
              </a:lnSpc>
              <a:spcBef>
                <a:spcPts val="533"/>
              </a:spcBef>
              <a:spcAft>
                <a:spcPts val="0"/>
              </a:spcAft>
              <a:buSzPts val="1800"/>
              <a:buChar char="•"/>
              <a:defRPr/>
            </a:lvl2pPr>
            <a:lvl3pPr marL="1371600" lvl="2" indent="-323850" algn="l">
              <a:lnSpc>
                <a:spcPct val="90000"/>
              </a:lnSpc>
              <a:spcBef>
                <a:spcPts val="533"/>
              </a:spcBef>
              <a:spcAft>
                <a:spcPts val="0"/>
              </a:spcAft>
              <a:buSzPts val="1500"/>
              <a:buChar char="•"/>
              <a:defRPr/>
            </a:lvl3pPr>
            <a:lvl4pPr marL="1828800" lvl="3" indent="-317500" algn="l">
              <a:lnSpc>
                <a:spcPct val="90000"/>
              </a:lnSpc>
              <a:spcBef>
                <a:spcPts val="533"/>
              </a:spcBef>
              <a:spcAft>
                <a:spcPts val="0"/>
              </a:spcAft>
              <a:buSzPts val="1400"/>
              <a:buChar char="•"/>
              <a:defRPr/>
            </a:lvl4pPr>
            <a:lvl5pPr marL="2286000" lvl="4" indent="-317500" algn="l">
              <a:lnSpc>
                <a:spcPct val="90000"/>
              </a:lnSpc>
              <a:spcBef>
                <a:spcPts val="533"/>
              </a:spcBef>
              <a:spcAft>
                <a:spcPts val="0"/>
              </a:spcAft>
              <a:buSzPts val="1400"/>
              <a:buChar char="•"/>
              <a:defRPr/>
            </a:lvl5pPr>
            <a:lvl6pPr marL="2743200" lvl="5" indent="-317500" algn="l">
              <a:lnSpc>
                <a:spcPct val="90000"/>
              </a:lnSpc>
              <a:spcBef>
                <a:spcPts val="533"/>
              </a:spcBef>
              <a:spcAft>
                <a:spcPts val="0"/>
              </a:spcAft>
              <a:buSzPts val="1400"/>
              <a:buChar char="•"/>
              <a:defRPr/>
            </a:lvl6pPr>
            <a:lvl7pPr marL="3200400" lvl="6" indent="-317500" algn="l">
              <a:lnSpc>
                <a:spcPct val="90000"/>
              </a:lnSpc>
              <a:spcBef>
                <a:spcPts val="533"/>
              </a:spcBef>
              <a:spcAft>
                <a:spcPts val="0"/>
              </a:spcAft>
              <a:buSzPts val="1400"/>
              <a:buChar char="•"/>
              <a:defRPr/>
            </a:lvl7pPr>
            <a:lvl8pPr marL="3657600" lvl="7" indent="-317500" algn="l">
              <a:lnSpc>
                <a:spcPct val="90000"/>
              </a:lnSpc>
              <a:spcBef>
                <a:spcPts val="533"/>
              </a:spcBef>
              <a:spcAft>
                <a:spcPts val="0"/>
              </a:spcAft>
              <a:buSzPts val="1400"/>
              <a:buChar char="•"/>
              <a:defRPr/>
            </a:lvl8pPr>
            <a:lvl9pPr marL="4114800" lvl="8" indent="-317500" algn="l">
              <a:lnSpc>
                <a:spcPct val="90000"/>
              </a:lnSpc>
              <a:spcBef>
                <a:spcPts val="533"/>
              </a:spcBef>
              <a:spcAft>
                <a:spcPts val="0"/>
              </a:spcAft>
              <a:buSzPts val="1400"/>
              <a:buChar char="•"/>
              <a:defRPr/>
            </a:lvl9pPr>
          </a:lstStyle>
          <a:p>
            <a:endParaRPr/>
          </a:p>
        </p:txBody>
      </p:sp>
      <p:sp>
        <p:nvSpPr>
          <p:cNvPr id="86" name="Google Shape;86;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1067"/>
              </a:spcBef>
              <a:spcAft>
                <a:spcPts val="0"/>
              </a:spcAft>
              <a:buClr>
                <a:schemeClr val="dk1"/>
              </a:buClr>
              <a:buSzPts val="1800"/>
              <a:buNone/>
              <a:defRPr sz="2400" b="1"/>
            </a:lvl1pPr>
            <a:lvl2pPr marL="914400" lvl="1" indent="-228600" algn="l">
              <a:lnSpc>
                <a:spcPct val="90000"/>
              </a:lnSpc>
              <a:spcBef>
                <a:spcPts val="533"/>
              </a:spcBef>
              <a:spcAft>
                <a:spcPts val="0"/>
              </a:spcAft>
              <a:buClr>
                <a:schemeClr val="dk1"/>
              </a:buClr>
              <a:buSzPts val="1500"/>
              <a:buNone/>
              <a:defRPr sz="2000" b="1"/>
            </a:lvl2pPr>
            <a:lvl3pPr marL="1371600" lvl="2" indent="-228600" algn="l">
              <a:lnSpc>
                <a:spcPct val="90000"/>
              </a:lnSpc>
              <a:spcBef>
                <a:spcPts val="533"/>
              </a:spcBef>
              <a:spcAft>
                <a:spcPts val="0"/>
              </a:spcAft>
              <a:buClr>
                <a:schemeClr val="dk1"/>
              </a:buClr>
              <a:buSzPts val="1400"/>
              <a:buNone/>
              <a:defRPr sz="1867" b="1"/>
            </a:lvl3pPr>
            <a:lvl4pPr marL="1828800" lvl="3" indent="-228600" algn="l">
              <a:lnSpc>
                <a:spcPct val="90000"/>
              </a:lnSpc>
              <a:spcBef>
                <a:spcPts val="533"/>
              </a:spcBef>
              <a:spcAft>
                <a:spcPts val="0"/>
              </a:spcAft>
              <a:buClr>
                <a:schemeClr val="dk1"/>
              </a:buClr>
              <a:buSzPts val="1200"/>
              <a:buNone/>
              <a:defRPr sz="1600" b="1"/>
            </a:lvl4pPr>
            <a:lvl5pPr marL="2286000" lvl="4" indent="-228600" algn="l">
              <a:lnSpc>
                <a:spcPct val="90000"/>
              </a:lnSpc>
              <a:spcBef>
                <a:spcPts val="533"/>
              </a:spcBef>
              <a:spcAft>
                <a:spcPts val="0"/>
              </a:spcAft>
              <a:buClr>
                <a:schemeClr val="dk1"/>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29" name="Google Shape;29;p4"/>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30" name="Google Shape;30;p4"/>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1067"/>
              </a:spcBef>
              <a:spcAft>
                <a:spcPts val="0"/>
              </a:spcAft>
              <a:buClr>
                <a:schemeClr val="dk1"/>
              </a:buClr>
              <a:buSzPts val="1800"/>
              <a:buNone/>
              <a:defRPr sz="2400" b="1"/>
            </a:lvl1pPr>
            <a:lvl2pPr marL="914400" lvl="1" indent="-228600" algn="l">
              <a:lnSpc>
                <a:spcPct val="90000"/>
              </a:lnSpc>
              <a:spcBef>
                <a:spcPts val="533"/>
              </a:spcBef>
              <a:spcAft>
                <a:spcPts val="0"/>
              </a:spcAft>
              <a:buClr>
                <a:schemeClr val="dk1"/>
              </a:buClr>
              <a:buSzPts val="1500"/>
              <a:buNone/>
              <a:defRPr sz="2000" b="1"/>
            </a:lvl2pPr>
            <a:lvl3pPr marL="1371600" lvl="2" indent="-228600" algn="l">
              <a:lnSpc>
                <a:spcPct val="90000"/>
              </a:lnSpc>
              <a:spcBef>
                <a:spcPts val="533"/>
              </a:spcBef>
              <a:spcAft>
                <a:spcPts val="0"/>
              </a:spcAft>
              <a:buClr>
                <a:schemeClr val="dk1"/>
              </a:buClr>
              <a:buSzPts val="1400"/>
              <a:buNone/>
              <a:defRPr sz="1867" b="1"/>
            </a:lvl3pPr>
            <a:lvl4pPr marL="1828800" lvl="3" indent="-228600" algn="l">
              <a:lnSpc>
                <a:spcPct val="90000"/>
              </a:lnSpc>
              <a:spcBef>
                <a:spcPts val="533"/>
              </a:spcBef>
              <a:spcAft>
                <a:spcPts val="0"/>
              </a:spcAft>
              <a:buClr>
                <a:schemeClr val="dk1"/>
              </a:buClr>
              <a:buSzPts val="1200"/>
              <a:buNone/>
              <a:defRPr sz="1600" b="1"/>
            </a:lvl4pPr>
            <a:lvl5pPr marL="2286000" lvl="4" indent="-228600" algn="l">
              <a:lnSpc>
                <a:spcPct val="90000"/>
              </a:lnSpc>
              <a:spcBef>
                <a:spcPts val="533"/>
              </a:spcBef>
              <a:spcAft>
                <a:spcPts val="0"/>
              </a:spcAft>
              <a:buClr>
                <a:schemeClr val="dk1"/>
              </a:buClr>
              <a:buSzPts val="1200"/>
              <a:buNone/>
              <a:defRPr sz="1600" b="1"/>
            </a:lvl5pPr>
            <a:lvl6pPr marL="2743200" lvl="5" indent="-228600" algn="l">
              <a:lnSpc>
                <a:spcPct val="90000"/>
              </a:lnSpc>
              <a:spcBef>
                <a:spcPts val="533"/>
              </a:spcBef>
              <a:spcAft>
                <a:spcPts val="0"/>
              </a:spcAft>
              <a:buClr>
                <a:schemeClr val="dk1"/>
              </a:buClr>
              <a:buSzPts val="1200"/>
              <a:buNone/>
              <a:defRPr sz="1600" b="1"/>
            </a:lvl6pPr>
            <a:lvl7pPr marL="3200400" lvl="6" indent="-228600" algn="l">
              <a:lnSpc>
                <a:spcPct val="90000"/>
              </a:lnSpc>
              <a:spcBef>
                <a:spcPts val="533"/>
              </a:spcBef>
              <a:spcAft>
                <a:spcPts val="0"/>
              </a:spcAft>
              <a:buClr>
                <a:schemeClr val="dk1"/>
              </a:buClr>
              <a:buSzPts val="1200"/>
              <a:buNone/>
              <a:defRPr sz="1600" b="1"/>
            </a:lvl7pPr>
            <a:lvl8pPr marL="3657600" lvl="7" indent="-228600" algn="l">
              <a:lnSpc>
                <a:spcPct val="90000"/>
              </a:lnSpc>
              <a:spcBef>
                <a:spcPts val="533"/>
              </a:spcBef>
              <a:spcAft>
                <a:spcPts val="0"/>
              </a:spcAft>
              <a:buClr>
                <a:schemeClr val="dk1"/>
              </a:buClr>
              <a:buSzPts val="1200"/>
              <a:buNone/>
              <a:defRPr sz="1600" b="1"/>
            </a:lvl8pPr>
            <a:lvl9pPr marL="4114800" lvl="8" indent="-228600" algn="l">
              <a:lnSpc>
                <a:spcPct val="90000"/>
              </a:lnSpc>
              <a:spcBef>
                <a:spcPts val="533"/>
              </a:spcBef>
              <a:spcAft>
                <a:spcPts val="0"/>
              </a:spcAft>
              <a:buClr>
                <a:schemeClr val="dk1"/>
              </a:buClr>
              <a:buSzPts val="1200"/>
              <a:buNone/>
              <a:defRPr sz="1600" b="1"/>
            </a:lvl9pPr>
          </a:lstStyle>
          <a:p>
            <a:endParaRPr/>
          </a:p>
        </p:txBody>
      </p:sp>
      <p:sp>
        <p:nvSpPr>
          <p:cNvPr id="31" name="Google Shape;31;p4"/>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32" name="Google Shape;32;p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3" name="Google Shape;33;p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4" name="Google Shape;34;p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5"/>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rgbClr val="888888"/>
              </a:buClr>
              <a:buSzPts val="1800"/>
              <a:buNone/>
              <a:defRPr sz="2400">
                <a:solidFill>
                  <a:srgbClr val="888888"/>
                </a:solidFill>
              </a:defRPr>
            </a:lvl1pPr>
            <a:lvl2pPr marL="914400" lvl="1" indent="-228600" algn="l">
              <a:lnSpc>
                <a:spcPct val="90000"/>
              </a:lnSpc>
              <a:spcBef>
                <a:spcPts val="533"/>
              </a:spcBef>
              <a:spcAft>
                <a:spcPts val="0"/>
              </a:spcAft>
              <a:buClr>
                <a:srgbClr val="888888"/>
              </a:buClr>
              <a:buSzPts val="1500"/>
              <a:buNone/>
              <a:defRPr sz="2000">
                <a:solidFill>
                  <a:srgbClr val="888888"/>
                </a:solidFill>
              </a:defRPr>
            </a:lvl2pPr>
            <a:lvl3pPr marL="1371600" lvl="2" indent="-228600" algn="l">
              <a:lnSpc>
                <a:spcPct val="90000"/>
              </a:lnSpc>
              <a:spcBef>
                <a:spcPts val="533"/>
              </a:spcBef>
              <a:spcAft>
                <a:spcPts val="0"/>
              </a:spcAft>
              <a:buClr>
                <a:srgbClr val="888888"/>
              </a:buClr>
              <a:buSzPts val="1400"/>
              <a:buNone/>
              <a:defRPr sz="1867">
                <a:solidFill>
                  <a:srgbClr val="888888"/>
                </a:solidFill>
              </a:defRPr>
            </a:lvl3pPr>
            <a:lvl4pPr marL="1828800" lvl="3" indent="-228600" algn="l">
              <a:lnSpc>
                <a:spcPct val="90000"/>
              </a:lnSpc>
              <a:spcBef>
                <a:spcPts val="533"/>
              </a:spcBef>
              <a:spcAft>
                <a:spcPts val="0"/>
              </a:spcAft>
              <a:buClr>
                <a:srgbClr val="888888"/>
              </a:buClr>
              <a:buSzPts val="1200"/>
              <a:buNone/>
              <a:defRPr sz="1600">
                <a:solidFill>
                  <a:srgbClr val="888888"/>
                </a:solidFill>
              </a:defRPr>
            </a:lvl4pPr>
            <a:lvl5pPr marL="2286000" lvl="4" indent="-228600" algn="l">
              <a:lnSpc>
                <a:spcPct val="90000"/>
              </a:lnSpc>
              <a:spcBef>
                <a:spcPts val="533"/>
              </a:spcBef>
              <a:spcAft>
                <a:spcPts val="0"/>
              </a:spcAft>
              <a:buClr>
                <a:srgbClr val="888888"/>
              </a:buClr>
              <a:buSzPts val="1200"/>
              <a:buNone/>
              <a:defRPr sz="1600">
                <a:solidFill>
                  <a:srgbClr val="888888"/>
                </a:solidFill>
              </a:defRPr>
            </a:lvl5pPr>
            <a:lvl6pPr marL="2743200" lvl="5" indent="-228600" algn="l">
              <a:lnSpc>
                <a:spcPct val="90000"/>
              </a:lnSpc>
              <a:spcBef>
                <a:spcPts val="533"/>
              </a:spcBef>
              <a:spcAft>
                <a:spcPts val="0"/>
              </a:spcAft>
              <a:buClr>
                <a:srgbClr val="888888"/>
              </a:buClr>
              <a:buSzPts val="1200"/>
              <a:buNone/>
              <a:defRPr sz="1600">
                <a:solidFill>
                  <a:srgbClr val="888888"/>
                </a:solidFill>
              </a:defRPr>
            </a:lvl6pPr>
            <a:lvl7pPr marL="3200400" lvl="6" indent="-228600" algn="l">
              <a:lnSpc>
                <a:spcPct val="90000"/>
              </a:lnSpc>
              <a:spcBef>
                <a:spcPts val="533"/>
              </a:spcBef>
              <a:spcAft>
                <a:spcPts val="0"/>
              </a:spcAft>
              <a:buClr>
                <a:srgbClr val="888888"/>
              </a:buClr>
              <a:buSzPts val="1200"/>
              <a:buNone/>
              <a:defRPr sz="1600">
                <a:solidFill>
                  <a:srgbClr val="888888"/>
                </a:solidFill>
              </a:defRPr>
            </a:lvl7pPr>
            <a:lvl8pPr marL="3657600" lvl="7" indent="-228600" algn="l">
              <a:lnSpc>
                <a:spcPct val="90000"/>
              </a:lnSpc>
              <a:spcBef>
                <a:spcPts val="533"/>
              </a:spcBef>
              <a:spcAft>
                <a:spcPts val="0"/>
              </a:spcAft>
              <a:buClr>
                <a:srgbClr val="888888"/>
              </a:buClr>
              <a:buSzPts val="1200"/>
              <a:buNone/>
              <a:defRPr sz="1600">
                <a:solidFill>
                  <a:srgbClr val="888888"/>
                </a:solidFill>
              </a:defRPr>
            </a:lvl8pPr>
            <a:lvl9pPr marL="4114800" lvl="8" indent="-228600"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38" name="Google Shape;38;p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6"/>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4" name="Google Shape;44;p6"/>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46" name="Google Shape;46;p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47" name="Google Shape;47;p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56" name="Google Shape;56;p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1067"/>
              </a:spcBef>
              <a:spcAft>
                <a:spcPts val="0"/>
              </a:spcAft>
              <a:buClr>
                <a:schemeClr val="dk1"/>
              </a:buClr>
              <a:buSzPts val="2400"/>
              <a:buChar char="•"/>
              <a:defRPr sz="3200"/>
            </a:lvl1pPr>
            <a:lvl2pPr marL="914400" lvl="1" indent="-361950" algn="l">
              <a:lnSpc>
                <a:spcPct val="90000"/>
              </a:lnSpc>
              <a:spcBef>
                <a:spcPts val="533"/>
              </a:spcBef>
              <a:spcAft>
                <a:spcPts val="0"/>
              </a:spcAft>
              <a:buClr>
                <a:schemeClr val="dk1"/>
              </a:buClr>
              <a:buSzPts val="2100"/>
              <a:buChar char="•"/>
              <a:defRPr sz="2800"/>
            </a:lvl2pPr>
            <a:lvl3pPr marL="1371600" lvl="2" indent="-342900" algn="l">
              <a:lnSpc>
                <a:spcPct val="90000"/>
              </a:lnSpc>
              <a:spcBef>
                <a:spcPts val="533"/>
              </a:spcBef>
              <a:spcAft>
                <a:spcPts val="0"/>
              </a:spcAft>
              <a:buClr>
                <a:schemeClr val="dk1"/>
              </a:buClr>
              <a:buSzPts val="1800"/>
              <a:buChar char="•"/>
              <a:defRPr sz="2400"/>
            </a:lvl3pPr>
            <a:lvl4pPr marL="1828800" lvl="3" indent="-323850" algn="l">
              <a:lnSpc>
                <a:spcPct val="90000"/>
              </a:lnSpc>
              <a:spcBef>
                <a:spcPts val="533"/>
              </a:spcBef>
              <a:spcAft>
                <a:spcPts val="0"/>
              </a:spcAft>
              <a:buClr>
                <a:schemeClr val="dk1"/>
              </a:buClr>
              <a:buSzPts val="1500"/>
              <a:buChar char="•"/>
              <a:defRPr sz="2000"/>
            </a:lvl4pPr>
            <a:lvl5pPr marL="2286000" lvl="4" indent="-323850" algn="l">
              <a:lnSpc>
                <a:spcPct val="90000"/>
              </a:lnSpc>
              <a:spcBef>
                <a:spcPts val="533"/>
              </a:spcBef>
              <a:spcAft>
                <a:spcPts val="0"/>
              </a:spcAft>
              <a:buClr>
                <a:schemeClr val="dk1"/>
              </a:buClr>
              <a:buSzPts val="1500"/>
              <a:buChar char="•"/>
              <a:defRPr sz="2000"/>
            </a:lvl5pPr>
            <a:lvl6pPr marL="2743200" lvl="5" indent="-323850" algn="l">
              <a:lnSpc>
                <a:spcPct val="90000"/>
              </a:lnSpc>
              <a:spcBef>
                <a:spcPts val="533"/>
              </a:spcBef>
              <a:spcAft>
                <a:spcPts val="0"/>
              </a:spcAft>
              <a:buClr>
                <a:schemeClr val="dk1"/>
              </a:buClr>
              <a:buSzPts val="1500"/>
              <a:buChar char="•"/>
              <a:defRPr sz="2000"/>
            </a:lvl6pPr>
            <a:lvl7pPr marL="3200400" lvl="6" indent="-323850" algn="l">
              <a:lnSpc>
                <a:spcPct val="90000"/>
              </a:lnSpc>
              <a:spcBef>
                <a:spcPts val="533"/>
              </a:spcBef>
              <a:spcAft>
                <a:spcPts val="0"/>
              </a:spcAft>
              <a:buClr>
                <a:schemeClr val="dk1"/>
              </a:buClr>
              <a:buSzPts val="1500"/>
              <a:buChar char="•"/>
              <a:defRPr sz="2000"/>
            </a:lvl7pPr>
            <a:lvl8pPr marL="3657600" lvl="7" indent="-323850" algn="l">
              <a:lnSpc>
                <a:spcPct val="90000"/>
              </a:lnSpc>
              <a:spcBef>
                <a:spcPts val="533"/>
              </a:spcBef>
              <a:spcAft>
                <a:spcPts val="0"/>
              </a:spcAft>
              <a:buClr>
                <a:schemeClr val="dk1"/>
              </a:buClr>
              <a:buSzPts val="1500"/>
              <a:buChar char="•"/>
              <a:defRPr sz="2000"/>
            </a:lvl8pPr>
            <a:lvl9pPr marL="4114800" lvl="8" indent="-323850" algn="l">
              <a:lnSpc>
                <a:spcPct val="90000"/>
              </a:lnSpc>
              <a:spcBef>
                <a:spcPts val="533"/>
              </a:spcBef>
              <a:spcAft>
                <a:spcPts val="0"/>
              </a:spcAft>
              <a:buClr>
                <a:schemeClr val="dk1"/>
              </a:buClr>
              <a:buSzPts val="1500"/>
              <a:buChar char="•"/>
              <a:defRPr sz="2000"/>
            </a:lvl9pPr>
          </a:lstStyle>
          <a:p>
            <a:endParaRPr/>
          </a:p>
        </p:txBody>
      </p:sp>
      <p:sp>
        <p:nvSpPr>
          <p:cNvPr id="60" name="Google Shape;60;p9"/>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chemeClr val="dk1"/>
              </a:buClr>
              <a:buSzPts val="1200"/>
              <a:buNone/>
              <a:defRPr sz="1600"/>
            </a:lvl1pPr>
            <a:lvl2pPr marL="914400" lvl="1" indent="-228600" algn="l">
              <a:lnSpc>
                <a:spcPct val="90000"/>
              </a:lnSpc>
              <a:spcBef>
                <a:spcPts val="533"/>
              </a:spcBef>
              <a:spcAft>
                <a:spcPts val="0"/>
              </a:spcAft>
              <a:buClr>
                <a:schemeClr val="dk1"/>
              </a:buClr>
              <a:buSzPts val="1100"/>
              <a:buNone/>
              <a:defRPr sz="1467"/>
            </a:lvl2pPr>
            <a:lvl3pPr marL="1371600" lvl="2" indent="-228600" algn="l">
              <a:lnSpc>
                <a:spcPct val="90000"/>
              </a:lnSpc>
              <a:spcBef>
                <a:spcPts val="533"/>
              </a:spcBef>
              <a:spcAft>
                <a:spcPts val="0"/>
              </a:spcAft>
              <a:buClr>
                <a:schemeClr val="dk1"/>
              </a:buClr>
              <a:buSzPts val="900"/>
              <a:buNone/>
              <a:defRPr sz="1200"/>
            </a:lvl3pPr>
            <a:lvl4pPr marL="1828800" lvl="3" indent="-228600" algn="l">
              <a:lnSpc>
                <a:spcPct val="90000"/>
              </a:lnSpc>
              <a:spcBef>
                <a:spcPts val="533"/>
              </a:spcBef>
              <a:spcAft>
                <a:spcPts val="0"/>
              </a:spcAft>
              <a:buClr>
                <a:schemeClr val="dk1"/>
              </a:buClr>
              <a:buSzPts val="800"/>
              <a:buNone/>
              <a:defRPr sz="1067"/>
            </a:lvl4pPr>
            <a:lvl5pPr marL="2286000" lvl="4" indent="-228600" algn="l">
              <a:lnSpc>
                <a:spcPct val="90000"/>
              </a:lnSpc>
              <a:spcBef>
                <a:spcPts val="533"/>
              </a:spcBef>
              <a:spcAft>
                <a:spcPts val="0"/>
              </a:spcAft>
              <a:buClr>
                <a:schemeClr val="dk1"/>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61" name="Google Shape;61;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62" name="Google Shape;62;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63" name="Google Shape;63;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0"/>
          <p:cNvSpPr>
            <a:spLocks noGrp="1"/>
          </p:cNvSpPr>
          <p:nvPr>
            <p:ph type="pic" idx="2"/>
          </p:nvPr>
        </p:nvSpPr>
        <p:spPr>
          <a:xfrm>
            <a:off x="5183188" y="987425"/>
            <a:ext cx="6172400" cy="4873600"/>
          </a:xfrm>
          <a:prstGeom prst="rect">
            <a:avLst/>
          </a:prstGeom>
          <a:noFill/>
          <a:ln>
            <a:noFill/>
          </a:ln>
        </p:spPr>
      </p:sp>
      <p:sp>
        <p:nvSpPr>
          <p:cNvPr id="67" name="Google Shape;67;p10"/>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1067"/>
              </a:spcBef>
              <a:spcAft>
                <a:spcPts val="0"/>
              </a:spcAft>
              <a:buClr>
                <a:schemeClr val="dk1"/>
              </a:buClr>
              <a:buSzPts val="1200"/>
              <a:buNone/>
              <a:defRPr sz="1600"/>
            </a:lvl1pPr>
            <a:lvl2pPr marL="914400" lvl="1" indent="-228600" algn="l">
              <a:lnSpc>
                <a:spcPct val="90000"/>
              </a:lnSpc>
              <a:spcBef>
                <a:spcPts val="533"/>
              </a:spcBef>
              <a:spcAft>
                <a:spcPts val="0"/>
              </a:spcAft>
              <a:buClr>
                <a:schemeClr val="dk1"/>
              </a:buClr>
              <a:buSzPts val="1100"/>
              <a:buNone/>
              <a:defRPr sz="1467"/>
            </a:lvl2pPr>
            <a:lvl3pPr marL="1371600" lvl="2" indent="-228600" algn="l">
              <a:lnSpc>
                <a:spcPct val="90000"/>
              </a:lnSpc>
              <a:spcBef>
                <a:spcPts val="533"/>
              </a:spcBef>
              <a:spcAft>
                <a:spcPts val="0"/>
              </a:spcAft>
              <a:buClr>
                <a:schemeClr val="dk1"/>
              </a:buClr>
              <a:buSzPts val="900"/>
              <a:buNone/>
              <a:defRPr sz="1200"/>
            </a:lvl3pPr>
            <a:lvl4pPr marL="1828800" lvl="3" indent="-228600" algn="l">
              <a:lnSpc>
                <a:spcPct val="90000"/>
              </a:lnSpc>
              <a:spcBef>
                <a:spcPts val="533"/>
              </a:spcBef>
              <a:spcAft>
                <a:spcPts val="0"/>
              </a:spcAft>
              <a:buClr>
                <a:schemeClr val="dk1"/>
              </a:buClr>
              <a:buSzPts val="800"/>
              <a:buNone/>
              <a:defRPr sz="1067"/>
            </a:lvl4pPr>
            <a:lvl5pPr marL="2286000" lvl="4" indent="-228600" algn="l">
              <a:lnSpc>
                <a:spcPct val="90000"/>
              </a:lnSpc>
              <a:spcBef>
                <a:spcPts val="533"/>
              </a:spcBef>
              <a:spcAft>
                <a:spcPts val="0"/>
              </a:spcAft>
              <a:buClr>
                <a:schemeClr val="dk1"/>
              </a:buClr>
              <a:buSzPts val="800"/>
              <a:buNone/>
              <a:defRPr sz="1067"/>
            </a:lvl5pPr>
            <a:lvl6pPr marL="2743200" lvl="5" indent="-228600" algn="l">
              <a:lnSpc>
                <a:spcPct val="90000"/>
              </a:lnSpc>
              <a:spcBef>
                <a:spcPts val="533"/>
              </a:spcBef>
              <a:spcAft>
                <a:spcPts val="0"/>
              </a:spcAft>
              <a:buClr>
                <a:schemeClr val="dk1"/>
              </a:buClr>
              <a:buSzPts val="800"/>
              <a:buNone/>
              <a:defRPr sz="1067"/>
            </a:lvl6pPr>
            <a:lvl7pPr marL="3200400" lvl="6" indent="-228600" algn="l">
              <a:lnSpc>
                <a:spcPct val="90000"/>
              </a:lnSpc>
              <a:spcBef>
                <a:spcPts val="533"/>
              </a:spcBef>
              <a:spcAft>
                <a:spcPts val="0"/>
              </a:spcAft>
              <a:buClr>
                <a:schemeClr val="dk1"/>
              </a:buClr>
              <a:buSzPts val="800"/>
              <a:buNone/>
              <a:defRPr sz="1067"/>
            </a:lvl7pPr>
            <a:lvl8pPr marL="3657600" lvl="7" indent="-228600" algn="l">
              <a:lnSpc>
                <a:spcPct val="90000"/>
              </a:lnSpc>
              <a:spcBef>
                <a:spcPts val="533"/>
              </a:spcBef>
              <a:spcAft>
                <a:spcPts val="0"/>
              </a:spcAft>
              <a:buClr>
                <a:schemeClr val="dk1"/>
              </a:buClr>
              <a:buSzPts val="800"/>
              <a:buNone/>
              <a:defRPr sz="1067"/>
            </a:lvl8pPr>
            <a:lvl9pPr marL="4114800" lvl="8" indent="-228600" algn="l">
              <a:lnSpc>
                <a:spcPct val="90000"/>
              </a:lnSpc>
              <a:spcBef>
                <a:spcPts val="533"/>
              </a:spcBef>
              <a:spcAft>
                <a:spcPts val="0"/>
              </a:spcAft>
              <a:buClr>
                <a:schemeClr val="dk1"/>
              </a:buClr>
              <a:buSzPts val="800"/>
              <a:buNone/>
              <a:defRPr sz="1067"/>
            </a:lvl9pPr>
          </a:lstStyle>
          <a:p>
            <a:endParaRPr/>
          </a:p>
        </p:txBody>
      </p:sp>
      <p:sp>
        <p:nvSpPr>
          <p:cNvPr id="68" name="Google Shape;68;p1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67"/>
              <a:buFont typeface="Arial"/>
              <a:buNone/>
              <a:defRPr sz="1467" b="0" i="0" u="none" strike="noStrike" cap="none">
                <a:solidFill>
                  <a:srgbClr val="11EFC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 picture containing table, window, sitting, light&#10;&#10;Description automatically generated"/>
          <p:cNvPicPr preferRelativeResize="0"/>
          <p:nvPr/>
        </p:nvPicPr>
        <p:blipFill rotWithShape="1">
          <a:blip r:embed="rId14">
            <a:alphaModFix/>
          </a:blip>
          <a:srcRect b="23047"/>
          <a:stretch/>
        </p:blipFill>
        <p:spPr>
          <a:xfrm>
            <a:off x="1" y="-1"/>
            <a:ext cx="12223145" cy="6858001"/>
          </a:xfrm>
          <a:prstGeom prst="rect">
            <a:avLst/>
          </a:prstGeom>
          <a:noFill/>
          <a:ln>
            <a:noFill/>
          </a:ln>
        </p:spPr>
      </p:pic>
      <p:sp>
        <p:nvSpPr>
          <p:cNvPr id="11" name="Google Shape;11;p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15">
            <a:alphaModFix/>
          </a:blip>
          <a:srcRect/>
          <a:stretch/>
        </p:blipFill>
        <p:spPr>
          <a:xfrm>
            <a:off x="57151" y="6403974"/>
            <a:ext cx="1783508" cy="3960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61000"/>
          </a:schemeClr>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1523999" y="1122363"/>
            <a:ext cx="9416143" cy="2387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sz="4000" b="1" u="sng" dirty="0">
                <a:solidFill>
                  <a:srgbClr val="F8CBA2"/>
                </a:solidFill>
                <a:latin typeface="Montserrat"/>
              </a:rPr>
              <a:t>AI-Driven Radiology: </a:t>
            </a:r>
            <a:br>
              <a:rPr lang="en-US" sz="4000" b="1" u="sng" dirty="0">
                <a:solidFill>
                  <a:srgbClr val="F8CBA2"/>
                </a:solidFill>
                <a:latin typeface="Montserrat"/>
              </a:rPr>
            </a:br>
            <a:r>
              <a:rPr lang="en-US" sz="4000" b="1" u="sng" dirty="0">
                <a:solidFill>
                  <a:srgbClr val="F8CBA2"/>
                </a:solidFill>
                <a:latin typeface="Montserrat"/>
              </a:rPr>
              <a:t>Performance Insights and Clinical Implications</a:t>
            </a:r>
            <a:br>
              <a:rPr lang="en-US" sz="4000" b="1" dirty="0">
                <a:solidFill>
                  <a:srgbClr val="F8CBA2"/>
                </a:solidFill>
                <a:latin typeface="Montserrat"/>
              </a:rPr>
            </a:br>
            <a:endParaRPr sz="4000" b="1" dirty="0">
              <a:solidFill>
                <a:srgbClr val="F8CBA2"/>
              </a:solidFill>
              <a:latin typeface="Montserrat"/>
            </a:endParaRPr>
          </a:p>
        </p:txBody>
      </p:sp>
      <p:sp>
        <p:nvSpPr>
          <p:cNvPr id="92" name="Google Shape;92;p14"/>
          <p:cNvSpPr txBox="1">
            <a:spLocks noGrp="1"/>
          </p:cNvSpPr>
          <p:nvPr>
            <p:ph type="subTitle" idx="1"/>
          </p:nvPr>
        </p:nvSpPr>
        <p:spPr>
          <a:xfrm>
            <a:off x="1523999" y="3797024"/>
            <a:ext cx="9144000" cy="1655600"/>
          </a:xfrm>
          <a:prstGeom prst="rect">
            <a:avLst/>
          </a:prstGeom>
          <a:noFill/>
          <a:ln>
            <a:noFill/>
          </a:ln>
        </p:spPr>
        <p:txBody>
          <a:bodyPr spcFirstLastPara="1" wrap="square" lIns="68575" tIns="34275" rIns="68575" bIns="34275" anchor="t" anchorCtr="0">
            <a:normAutofit/>
          </a:bodyPr>
          <a:lstStyle/>
          <a:p>
            <a:pPr marL="457200" lvl="0" indent="-361950" algn="ctr" rtl="0">
              <a:lnSpc>
                <a:spcPct val="90000"/>
              </a:lnSpc>
              <a:spcBef>
                <a:spcPts val="1067"/>
              </a:spcBef>
              <a:spcAft>
                <a:spcPts val="0"/>
              </a:spcAft>
              <a:buClr>
                <a:schemeClr val="dk1"/>
              </a:buClr>
              <a:buSzPts val="1800"/>
              <a:buNone/>
            </a:pPr>
            <a:r>
              <a:rPr lang="en-US" sz="2000" b="1" dirty="0">
                <a:solidFill>
                  <a:schemeClr val="bg1"/>
                </a:solidFill>
                <a:latin typeface="Montserrat"/>
              </a:rPr>
              <a:t>Name: Swastik Mitra</a:t>
            </a:r>
          </a:p>
          <a:p>
            <a:pPr marL="457200" lvl="0" indent="-361950" algn="ctr" rtl="0">
              <a:lnSpc>
                <a:spcPct val="90000"/>
              </a:lnSpc>
              <a:spcBef>
                <a:spcPts val="1067"/>
              </a:spcBef>
              <a:spcAft>
                <a:spcPts val="0"/>
              </a:spcAft>
              <a:buClr>
                <a:schemeClr val="dk1"/>
              </a:buClr>
              <a:buSzPts val="1800"/>
              <a:buNone/>
            </a:pPr>
            <a:r>
              <a:rPr lang="en-US" sz="2000" b="1" dirty="0">
                <a:solidFill>
                  <a:schemeClr val="bg1"/>
                </a:solidFill>
                <a:latin typeface="Montserrat"/>
              </a:rPr>
              <a:t>Faculty Mentor: Dr. Preetha GS</a:t>
            </a:r>
            <a:endParaRPr sz="2000" b="1" dirty="0">
              <a:solidFill>
                <a:schemeClr val="bg1"/>
              </a:solidFill>
              <a:latin typeface="Montserrat"/>
            </a:endParaRPr>
          </a:p>
          <a:p>
            <a:pPr marL="457200" lvl="0" indent="-361950" algn="ctr" rtl="0">
              <a:lnSpc>
                <a:spcPct val="90000"/>
              </a:lnSpc>
              <a:spcBef>
                <a:spcPts val="1067"/>
              </a:spcBef>
              <a:spcAft>
                <a:spcPts val="0"/>
              </a:spcAft>
              <a:buClr>
                <a:schemeClr val="dk1"/>
              </a:buClr>
              <a:buSzPts val="1800"/>
              <a:buNone/>
            </a:pPr>
            <a:r>
              <a:rPr lang="en-US" sz="2000" b="1" dirty="0">
                <a:solidFill>
                  <a:schemeClr val="bg1"/>
                </a:solidFill>
                <a:latin typeface="Montserrat"/>
              </a:rPr>
              <a:t>IIHMR Delhi</a:t>
            </a:r>
            <a:endParaRPr sz="2000" b="1" dirty="0">
              <a:solidFill>
                <a:schemeClr val="bg1"/>
              </a:solidFill>
              <a:latin typeface="Montserrat"/>
            </a:endParaRPr>
          </a:p>
        </p:txBody>
      </p:sp>
      <p:sp>
        <p:nvSpPr>
          <p:cNvPr id="93" name="Google Shape;93;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a:t>
            </a:fld>
            <a:endParaRPr/>
          </a:p>
        </p:txBody>
      </p:sp>
      <p:grpSp>
        <p:nvGrpSpPr>
          <p:cNvPr id="94" name="Google Shape;94;p14"/>
          <p:cNvGrpSpPr/>
          <p:nvPr/>
        </p:nvGrpSpPr>
        <p:grpSpPr>
          <a:xfrm>
            <a:off x="0" y="7049"/>
            <a:ext cx="2621903" cy="1115314"/>
            <a:chOff x="0" y="0"/>
            <a:chExt cx="2621903" cy="1115314"/>
          </a:xfrm>
        </p:grpSpPr>
        <p:sp>
          <p:nvSpPr>
            <p:cNvPr id="95" name="Google Shape;95;p14"/>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96" name="Google Shape;96;p14"/>
            <p:cNvPicPr preferRelativeResize="0"/>
            <p:nvPr/>
          </p:nvPicPr>
          <p:blipFill rotWithShape="1">
            <a:blip r:embed="rId3">
              <a:alphaModFix/>
            </a:blip>
            <a:srcRect/>
            <a:stretch/>
          </p:blipFill>
          <p:spPr>
            <a:xfrm>
              <a:off x="111966" y="139040"/>
              <a:ext cx="2397967" cy="957922"/>
            </a:xfrm>
            <a:prstGeom prst="rect">
              <a:avLst/>
            </a:prstGeom>
            <a:noFill/>
            <a:ln>
              <a:noFill/>
            </a:ln>
          </p:spPr>
        </p:pic>
      </p:grpSp>
      <p:pic>
        <p:nvPicPr>
          <p:cNvPr id="3" name="Picture 2" descr="A white letter on a green background&#10;&#10;Description automatically generated">
            <a:extLst>
              <a:ext uri="{FF2B5EF4-FFF2-40B4-BE49-F238E27FC236}">
                <a16:creationId xmlns:a16="http://schemas.microsoft.com/office/drawing/2014/main" id="{87FD7890-749F-5039-BE03-BEFDE85E45A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806533" y="3060976"/>
            <a:ext cx="2578933" cy="545544"/>
          </a:xfrm>
          <a:prstGeom prst="roundRect">
            <a:avLst>
              <a:gd name="adj" fmla="val 8594"/>
            </a:avLst>
          </a:prstGeom>
          <a:solidFill>
            <a:srgbClr val="FFFFFF">
              <a:shade val="85000"/>
            </a:srgbClr>
          </a:solidFill>
          <a:ln w="3175">
            <a:solidFill>
              <a:schemeClr val="tx1"/>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nvex"/>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28DD23-D46B-4C89-E5A1-9022BCCD346A}"/>
              </a:ext>
            </a:extLst>
          </p:cNvPr>
          <p:cNvSpPr>
            <a:spLocks noGrp="1"/>
          </p:cNvSpPr>
          <p:nvPr>
            <p:ph type="body" idx="1"/>
          </p:nvPr>
        </p:nvSpPr>
        <p:spPr>
          <a:xfrm>
            <a:off x="6293796" y="1148355"/>
            <a:ext cx="5525310" cy="5349722"/>
          </a:xfrm>
        </p:spPr>
        <p:txBody>
          <a:bodyPr>
            <a:normAutofit fontScale="92500"/>
          </a:bodyPr>
          <a:lstStyle/>
          <a:p>
            <a:pPr algn="just">
              <a:lnSpc>
                <a:spcPct val="150000"/>
              </a:lnSpc>
            </a:pPr>
            <a:r>
              <a:rPr lang="en-US" sz="1600" b="1" u="sng" dirty="0">
                <a:solidFill>
                  <a:schemeClr val="bg1"/>
                </a:solidFill>
                <a:latin typeface="Times New Roman" panose="02020603050405020304" pitchFamily="18" charset="0"/>
                <a:ea typeface="Times New Roman" panose="02020603050405020304" pitchFamily="18" charset="0"/>
                <a:cs typeface="Mangal" panose="02040503050203030202" pitchFamily="18" charset="0"/>
              </a:rPr>
              <a:t>Sensitivity</a:t>
            </a:r>
            <a:r>
              <a:rPr lang="en-US" sz="1600" dirty="0">
                <a:solidFill>
                  <a:schemeClr val="bg1"/>
                </a:solidFill>
                <a:latin typeface="Times New Roman" panose="02020603050405020304" pitchFamily="18" charset="0"/>
                <a:ea typeface="Times New Roman" panose="02020603050405020304" pitchFamily="18" charset="0"/>
                <a:cs typeface="Mangal" panose="02040503050203030202" pitchFamily="18" charset="0"/>
              </a:rPr>
              <a:t>: A </a:t>
            </a:r>
            <a:r>
              <a:rPr lang="en-US" sz="1600"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sensitivity of 0.80 indicates that the AI correctly identified 80% of the actual fractures. This high sensitivity suggests the AI is effective at detecting fractures, reducing the risk of missed diagnoses which is crucial for patient safety.</a:t>
            </a:r>
          </a:p>
          <a:p>
            <a:pPr algn="just">
              <a:lnSpc>
                <a:spcPct val="150000"/>
              </a:lnSpc>
            </a:pPr>
            <a:r>
              <a:rPr lang="en-US" sz="1600" b="1" u="sng"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Specificity</a:t>
            </a:r>
            <a:r>
              <a:rPr lang="en-US" sz="1600"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 The total specificity of 0.75 shows that the AI correctly identified 75% of the actual non-fracture cases. This reflects a moderate rate of false positives, meaning some patients without fractures might be incorrectly flagged, leading to unnecessary further testing.</a:t>
            </a:r>
          </a:p>
          <a:p>
            <a:pPr algn="just">
              <a:lnSpc>
                <a:spcPct val="150000"/>
              </a:lnSpc>
            </a:pPr>
            <a:r>
              <a:rPr lang="en-US" sz="1600" b="1"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1600" b="1" u="sng"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Precision:</a:t>
            </a:r>
            <a:r>
              <a:rPr lang="en-US" sz="1600"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 With a precision of 0.50 for total body parts, the AI's correct fracture predictions are only half of all the predicted fractures. This lower precision suggests a significant number of false positives, indicating that while the AI is sensitive, it also tends to over-predict fractures.</a:t>
            </a:r>
          </a:p>
          <a:p>
            <a:pPr algn="just">
              <a:lnSpc>
                <a:spcPct val="150000"/>
              </a:lnSpc>
            </a:pP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50000"/>
              </a:lnSpc>
            </a:pPr>
            <a:endParaRPr lang="en-US" sz="1600" dirty="0"/>
          </a:p>
        </p:txBody>
      </p:sp>
      <p:sp>
        <p:nvSpPr>
          <p:cNvPr id="4" name="Slide Number Placeholder 3">
            <a:extLst>
              <a:ext uri="{FF2B5EF4-FFF2-40B4-BE49-F238E27FC236}">
                <a16:creationId xmlns:a16="http://schemas.microsoft.com/office/drawing/2014/main" id="{C97BAC09-E1C1-6AD9-35AA-19AB1DFF66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Picture 7">
            <a:extLst>
              <a:ext uri="{FF2B5EF4-FFF2-40B4-BE49-F238E27FC236}">
                <a16:creationId xmlns:a16="http://schemas.microsoft.com/office/drawing/2014/main" id="{AB5AD69C-DF43-8DEE-6A2E-C4982ECF6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2" r="21179"/>
          <a:stretch/>
        </p:blipFill>
        <p:spPr bwMode="auto">
          <a:xfrm>
            <a:off x="482532" y="1207077"/>
            <a:ext cx="5811264" cy="53703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2D86F8-021F-7351-9CD4-80841EA4CBFF}"/>
              </a:ext>
            </a:extLst>
          </p:cNvPr>
          <p:cNvSpPr txBox="1"/>
          <p:nvPr/>
        </p:nvSpPr>
        <p:spPr>
          <a:xfrm>
            <a:off x="5241472" y="433940"/>
            <a:ext cx="6112328" cy="507831"/>
          </a:xfrm>
          <a:prstGeom prst="rect">
            <a:avLst/>
          </a:prstGeom>
          <a:noFill/>
        </p:spPr>
        <p:txBody>
          <a:bodyPr wrap="square">
            <a:spAutoFit/>
          </a:bodyPr>
          <a:lstStyle/>
          <a:p>
            <a:r>
              <a:rPr lang="en-US" sz="2700" b="1" dirty="0">
                <a:solidFill>
                  <a:srgbClr val="F8CBA2"/>
                </a:solidFill>
                <a:latin typeface="Times New Roman"/>
                <a:ea typeface="Times New Roman"/>
                <a:cs typeface="Times New Roman"/>
                <a:sym typeface="Times New Roman"/>
              </a:rPr>
              <a:t>RESULTS</a:t>
            </a:r>
            <a:endParaRPr lang="en-US" sz="2700" dirty="0"/>
          </a:p>
        </p:txBody>
      </p:sp>
      <p:grpSp>
        <p:nvGrpSpPr>
          <p:cNvPr id="7" name="Google Shape;172;p21">
            <a:extLst>
              <a:ext uri="{FF2B5EF4-FFF2-40B4-BE49-F238E27FC236}">
                <a16:creationId xmlns:a16="http://schemas.microsoft.com/office/drawing/2014/main" id="{691F09BD-2206-84DE-0366-1DF4B258FD6E}"/>
              </a:ext>
            </a:extLst>
          </p:cNvPr>
          <p:cNvGrpSpPr/>
          <p:nvPr/>
        </p:nvGrpSpPr>
        <p:grpSpPr>
          <a:xfrm>
            <a:off x="96188" y="0"/>
            <a:ext cx="2623457" cy="1089214"/>
            <a:chOff x="0" y="0"/>
            <a:chExt cx="2621903" cy="1115314"/>
          </a:xfrm>
        </p:grpSpPr>
        <p:sp>
          <p:nvSpPr>
            <p:cNvPr id="8" name="Google Shape;173;p21">
              <a:extLst>
                <a:ext uri="{FF2B5EF4-FFF2-40B4-BE49-F238E27FC236}">
                  <a16:creationId xmlns:a16="http://schemas.microsoft.com/office/drawing/2014/main" id="{1F6EDF79-6932-E084-8D25-ED3E9E62C3F3}"/>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9" name="Google Shape;174;p21">
              <a:extLst>
                <a:ext uri="{FF2B5EF4-FFF2-40B4-BE49-F238E27FC236}">
                  <a16:creationId xmlns:a16="http://schemas.microsoft.com/office/drawing/2014/main" id="{7BB1528F-C11E-84CE-D0E0-5805172F36D6}"/>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extLst>
      <p:ext uri="{BB962C8B-B14F-4D97-AF65-F5344CB8AC3E}">
        <p14:creationId xmlns:p14="http://schemas.microsoft.com/office/powerpoint/2010/main" val="422407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124AD8-8163-1882-C169-64D242C65DDE}"/>
              </a:ext>
            </a:extLst>
          </p:cNvPr>
          <p:cNvSpPr>
            <a:spLocks noGrp="1"/>
          </p:cNvSpPr>
          <p:nvPr>
            <p:ph type="body" idx="1"/>
          </p:nvPr>
        </p:nvSpPr>
        <p:spPr>
          <a:xfrm>
            <a:off x="6398368" y="1253928"/>
            <a:ext cx="5340485" cy="5123670"/>
          </a:xfrm>
        </p:spPr>
        <p:txBody>
          <a:bodyPr>
            <a:normAutofit fontScale="92500" lnSpcReduction="20000"/>
          </a:bodyPr>
          <a:lstStyle/>
          <a:p>
            <a:pPr algn="just">
              <a:lnSpc>
                <a:spcPct val="150000"/>
              </a:lnSpc>
            </a:pPr>
            <a:r>
              <a:rPr lang="en-US" sz="1700" b="1" u="sng" dirty="0">
                <a:solidFill>
                  <a:schemeClr val="bg1"/>
                </a:solidFill>
                <a:latin typeface="Times New Roman" panose="02020603050405020304" pitchFamily="18" charset="0"/>
                <a:cs typeface="Times New Roman" panose="02020603050405020304" pitchFamily="18" charset="0"/>
              </a:rPr>
              <a:t>Sensitivity</a:t>
            </a:r>
            <a:r>
              <a:rPr lang="en-US" sz="1700" dirty="0">
                <a:solidFill>
                  <a:schemeClr val="bg1"/>
                </a:solidFill>
                <a:latin typeface="Times New Roman" panose="02020603050405020304" pitchFamily="18" charset="0"/>
                <a:cs typeface="Times New Roman" panose="02020603050405020304" pitchFamily="18" charset="0"/>
              </a:rPr>
              <a:t>: The AI detects 85% of actual ankle fractures, showing excellent performance in identifying fractures and ensuring that most cases are caught.</a:t>
            </a:r>
          </a:p>
          <a:p>
            <a:pPr algn="just">
              <a:lnSpc>
                <a:spcPct val="150000"/>
              </a:lnSpc>
            </a:pPr>
            <a:r>
              <a:rPr lang="en-US" sz="1700" b="1" u="sng" dirty="0">
                <a:solidFill>
                  <a:schemeClr val="bg1"/>
                </a:solidFill>
                <a:latin typeface="Times New Roman" panose="02020603050405020304" pitchFamily="18" charset="0"/>
                <a:cs typeface="Times New Roman" panose="02020603050405020304" pitchFamily="18" charset="0"/>
              </a:rPr>
              <a:t>Specificity</a:t>
            </a:r>
            <a:r>
              <a:rPr lang="en-US" sz="1700" dirty="0">
                <a:solidFill>
                  <a:schemeClr val="bg1"/>
                </a:solidFill>
                <a:latin typeface="Times New Roman" panose="02020603050405020304" pitchFamily="18" charset="0"/>
                <a:cs typeface="Times New Roman" panose="02020603050405020304" pitchFamily="18" charset="0"/>
              </a:rPr>
              <a:t>: The AI correctly identifies 65% of non-fractured ankle cases. This moderate specificity indicates some false positives, and the moderate specificity might contribute to mismanagement in clinical settings, as the AI could mislead clinicians into suspecting fractures where there are none.</a:t>
            </a:r>
          </a:p>
          <a:p>
            <a:pPr algn="just">
              <a:lnSpc>
                <a:spcPct val="150000"/>
              </a:lnSpc>
            </a:pPr>
            <a:r>
              <a:rPr lang="en-US" sz="1700" b="1" u="sng" dirty="0">
                <a:solidFill>
                  <a:schemeClr val="bg1"/>
                </a:solidFill>
                <a:latin typeface="Times New Roman" panose="02020603050405020304" pitchFamily="18" charset="0"/>
                <a:cs typeface="Times New Roman" panose="02020603050405020304" pitchFamily="18" charset="0"/>
              </a:rPr>
              <a:t>Precision</a:t>
            </a:r>
            <a:r>
              <a:rPr lang="en-US" sz="1700" dirty="0">
                <a:solidFill>
                  <a:schemeClr val="bg1"/>
                </a:solidFill>
                <a:latin typeface="Times New Roman" panose="02020603050405020304" pitchFamily="18" charset="0"/>
                <a:cs typeface="Times New Roman" panose="02020603050405020304" pitchFamily="18" charset="0"/>
              </a:rPr>
              <a:t>: The precision rate of 44% indicates that less than half of the AI's predicted ankle fractures are correct. This relatively low precision suggests that the AI tends to over-predict fractures in the ankle, resulting in many false positives.</a:t>
            </a:r>
          </a:p>
          <a:p>
            <a:pPr algn="just">
              <a:lnSpc>
                <a:spcPct val="100000"/>
              </a:lnSpc>
            </a:pPr>
            <a:endParaRPr lang="en-US" sz="1600" dirty="0"/>
          </a:p>
        </p:txBody>
      </p:sp>
      <p:sp>
        <p:nvSpPr>
          <p:cNvPr id="4" name="Slide Number Placeholder 3">
            <a:extLst>
              <a:ext uri="{FF2B5EF4-FFF2-40B4-BE49-F238E27FC236}">
                <a16:creationId xmlns:a16="http://schemas.microsoft.com/office/drawing/2014/main" id="{83793B01-9BD6-8CCF-C9FE-150E7CCA18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9">
            <a:extLst>
              <a:ext uri="{FF2B5EF4-FFF2-40B4-BE49-F238E27FC236}">
                <a16:creationId xmlns:a16="http://schemas.microsoft.com/office/drawing/2014/main" id="{77EB8B19-D78C-A0F2-DD63-7E36346EC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9" r="25458"/>
          <a:stretch/>
        </p:blipFill>
        <p:spPr bwMode="auto">
          <a:xfrm>
            <a:off x="630678" y="1092575"/>
            <a:ext cx="5556113" cy="54463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oogle Shape;172;p21">
            <a:extLst>
              <a:ext uri="{FF2B5EF4-FFF2-40B4-BE49-F238E27FC236}">
                <a16:creationId xmlns:a16="http://schemas.microsoft.com/office/drawing/2014/main" id="{C385E17A-55BF-CA6E-D65B-81C0639C11BD}"/>
              </a:ext>
            </a:extLst>
          </p:cNvPr>
          <p:cNvGrpSpPr/>
          <p:nvPr/>
        </p:nvGrpSpPr>
        <p:grpSpPr>
          <a:xfrm>
            <a:off x="1" y="0"/>
            <a:ext cx="2296886" cy="1001486"/>
            <a:chOff x="0" y="0"/>
            <a:chExt cx="2621903" cy="1115314"/>
          </a:xfrm>
        </p:grpSpPr>
        <p:sp>
          <p:nvSpPr>
            <p:cNvPr id="9" name="Google Shape;173;p21">
              <a:extLst>
                <a:ext uri="{FF2B5EF4-FFF2-40B4-BE49-F238E27FC236}">
                  <a16:creationId xmlns:a16="http://schemas.microsoft.com/office/drawing/2014/main" id="{EE9C1161-FF7E-9B51-900B-73071F780ABD}"/>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0" name="Google Shape;174;p21">
              <a:extLst>
                <a:ext uri="{FF2B5EF4-FFF2-40B4-BE49-F238E27FC236}">
                  <a16:creationId xmlns:a16="http://schemas.microsoft.com/office/drawing/2014/main" id="{61B19182-B00D-69D6-9613-EF09DBD03395}"/>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
        <p:nvSpPr>
          <p:cNvPr id="11" name="TextBox 10">
            <a:extLst>
              <a:ext uri="{FF2B5EF4-FFF2-40B4-BE49-F238E27FC236}">
                <a16:creationId xmlns:a16="http://schemas.microsoft.com/office/drawing/2014/main" id="{31AE6F39-6EEB-DF96-6A44-6E3B24327912}"/>
              </a:ext>
            </a:extLst>
          </p:cNvPr>
          <p:cNvSpPr txBox="1"/>
          <p:nvPr/>
        </p:nvSpPr>
        <p:spPr>
          <a:xfrm>
            <a:off x="5241472" y="433940"/>
            <a:ext cx="6112328" cy="507831"/>
          </a:xfrm>
          <a:prstGeom prst="rect">
            <a:avLst/>
          </a:prstGeom>
          <a:noFill/>
        </p:spPr>
        <p:txBody>
          <a:bodyPr wrap="square">
            <a:spAutoFit/>
          </a:bodyPr>
          <a:lstStyle/>
          <a:p>
            <a:r>
              <a:rPr lang="en-US" sz="2700" b="1" dirty="0">
                <a:solidFill>
                  <a:srgbClr val="F8CBA2"/>
                </a:solidFill>
                <a:latin typeface="Times New Roman"/>
                <a:ea typeface="Times New Roman"/>
                <a:cs typeface="Times New Roman"/>
                <a:sym typeface="Times New Roman"/>
              </a:rPr>
              <a:t>RESULTS</a:t>
            </a:r>
            <a:endParaRPr lang="en-US" sz="2700" dirty="0"/>
          </a:p>
        </p:txBody>
      </p:sp>
    </p:spTree>
    <p:extLst>
      <p:ext uri="{BB962C8B-B14F-4D97-AF65-F5344CB8AC3E}">
        <p14:creationId xmlns:p14="http://schemas.microsoft.com/office/powerpoint/2010/main" val="392971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C575FC-0090-694D-20AC-808FFB00C713}"/>
              </a:ext>
            </a:extLst>
          </p:cNvPr>
          <p:cNvSpPr>
            <a:spLocks noGrp="1"/>
          </p:cNvSpPr>
          <p:nvPr>
            <p:ph type="body" idx="1"/>
          </p:nvPr>
        </p:nvSpPr>
        <p:spPr>
          <a:xfrm>
            <a:off x="6107813" y="1195672"/>
            <a:ext cx="5614017" cy="5263493"/>
          </a:xfrm>
        </p:spPr>
        <p:txBody>
          <a:bodyPr>
            <a:normAutofit/>
          </a:bodyPr>
          <a:lstStyle/>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Sensitivity</a:t>
            </a:r>
            <a:r>
              <a:rPr lang="en-US" sz="1600" dirty="0">
                <a:solidFill>
                  <a:schemeClr val="bg1"/>
                </a:solidFill>
                <a:latin typeface="Times New Roman" panose="02020603050405020304" pitchFamily="18" charset="0"/>
                <a:cs typeface="Times New Roman" panose="02020603050405020304" pitchFamily="18" charset="0"/>
              </a:rPr>
              <a:t>: The AI correctly identifies 83% of actual leg fractures, indicating a high true positive rate. This high sensitivity is crucial for ensuring that most fractures are detected, minimizing the risk of missed diagnoses.</a:t>
            </a:r>
          </a:p>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Specificity</a:t>
            </a:r>
            <a:r>
              <a:rPr lang="en-US" sz="1600" dirty="0">
                <a:solidFill>
                  <a:schemeClr val="bg1"/>
                </a:solidFill>
                <a:latin typeface="Times New Roman" panose="02020603050405020304" pitchFamily="18" charset="0"/>
                <a:cs typeface="Times New Roman" panose="02020603050405020304" pitchFamily="18" charset="0"/>
              </a:rPr>
              <a:t>: The AI correctly identifies 82% of non-fractured leg cases. This high specificity shows that the AI is effective at ruling out non-fracture cases, reducing unnecessary concern or treatment.</a:t>
            </a:r>
          </a:p>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Precision</a:t>
            </a:r>
            <a:r>
              <a:rPr lang="en-US" sz="1600" dirty="0">
                <a:solidFill>
                  <a:schemeClr val="bg1"/>
                </a:solidFill>
                <a:latin typeface="Times New Roman" panose="02020603050405020304" pitchFamily="18" charset="0"/>
                <a:cs typeface="Times New Roman" panose="02020603050405020304" pitchFamily="18" charset="0"/>
              </a:rPr>
              <a:t>: The AI's positive leg fracture predictions are correct 66% of the time. While this is a decent precision rate, it indicates some false positives, meaning a portion of the predicted fractures are not actually fractures.</a:t>
            </a:r>
          </a:p>
          <a:p>
            <a:pPr algn="just">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9467E8-1055-9BA4-FD00-C97ED28FD1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Picture 11">
            <a:extLst>
              <a:ext uri="{FF2B5EF4-FFF2-40B4-BE49-F238E27FC236}">
                <a16:creationId xmlns:a16="http://schemas.microsoft.com/office/drawing/2014/main" id="{22F96A3C-91A1-5916-4400-AA474C397B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5" r="25966"/>
          <a:stretch/>
        </p:blipFill>
        <p:spPr bwMode="auto">
          <a:xfrm>
            <a:off x="487170" y="1043679"/>
            <a:ext cx="5329970" cy="5608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FA1FC0-43C2-8113-EF27-AF4A33248802}"/>
              </a:ext>
            </a:extLst>
          </p:cNvPr>
          <p:cNvSpPr txBox="1"/>
          <p:nvPr/>
        </p:nvSpPr>
        <p:spPr>
          <a:xfrm>
            <a:off x="5241472" y="433940"/>
            <a:ext cx="6112328" cy="507831"/>
          </a:xfrm>
          <a:prstGeom prst="rect">
            <a:avLst/>
          </a:prstGeom>
          <a:noFill/>
        </p:spPr>
        <p:txBody>
          <a:bodyPr wrap="square">
            <a:spAutoFit/>
          </a:bodyPr>
          <a:lstStyle/>
          <a:p>
            <a:r>
              <a:rPr lang="en-US" sz="2700" b="1" dirty="0">
                <a:solidFill>
                  <a:srgbClr val="F8CBA2"/>
                </a:solidFill>
                <a:latin typeface="Times New Roman"/>
                <a:ea typeface="Times New Roman"/>
                <a:cs typeface="Times New Roman"/>
                <a:sym typeface="Times New Roman"/>
              </a:rPr>
              <a:t>RESULTS</a:t>
            </a:r>
            <a:endParaRPr lang="en-US" sz="2700" dirty="0"/>
          </a:p>
        </p:txBody>
      </p:sp>
      <p:grpSp>
        <p:nvGrpSpPr>
          <p:cNvPr id="6" name="Google Shape;172;p21">
            <a:extLst>
              <a:ext uri="{FF2B5EF4-FFF2-40B4-BE49-F238E27FC236}">
                <a16:creationId xmlns:a16="http://schemas.microsoft.com/office/drawing/2014/main" id="{BFE45FCB-BB00-2661-AD7F-5D26D1911E06}"/>
              </a:ext>
            </a:extLst>
          </p:cNvPr>
          <p:cNvGrpSpPr/>
          <p:nvPr/>
        </p:nvGrpSpPr>
        <p:grpSpPr>
          <a:xfrm>
            <a:off x="96188" y="0"/>
            <a:ext cx="2287783" cy="941771"/>
            <a:chOff x="0" y="0"/>
            <a:chExt cx="2621903" cy="1115314"/>
          </a:xfrm>
        </p:grpSpPr>
        <p:sp>
          <p:nvSpPr>
            <p:cNvPr id="7" name="Google Shape;173;p21">
              <a:extLst>
                <a:ext uri="{FF2B5EF4-FFF2-40B4-BE49-F238E27FC236}">
                  <a16:creationId xmlns:a16="http://schemas.microsoft.com/office/drawing/2014/main" id="{7C9ED852-C54F-D72F-A039-71CE6D53745A}"/>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8" name="Google Shape;174;p21">
              <a:extLst>
                <a:ext uri="{FF2B5EF4-FFF2-40B4-BE49-F238E27FC236}">
                  <a16:creationId xmlns:a16="http://schemas.microsoft.com/office/drawing/2014/main" id="{2E44634F-3412-9357-FB5C-990EFF74A600}"/>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extLst>
      <p:ext uri="{BB962C8B-B14F-4D97-AF65-F5344CB8AC3E}">
        <p14:creationId xmlns:p14="http://schemas.microsoft.com/office/powerpoint/2010/main" val="284660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76CC9D-B610-964D-5E55-9CED187F557B}"/>
              </a:ext>
            </a:extLst>
          </p:cNvPr>
          <p:cNvSpPr>
            <a:spLocks noGrp="1"/>
          </p:cNvSpPr>
          <p:nvPr>
            <p:ph type="body" idx="1"/>
          </p:nvPr>
        </p:nvSpPr>
        <p:spPr>
          <a:xfrm>
            <a:off x="6195593" y="929268"/>
            <a:ext cx="5477599" cy="5427083"/>
          </a:xfrm>
        </p:spPr>
        <p:txBody>
          <a:bodyPr>
            <a:noAutofit/>
          </a:bodyPr>
          <a:lstStyle/>
          <a:p>
            <a:pPr algn="just">
              <a:lnSpc>
                <a:spcPct val="150000"/>
              </a:lnSpc>
            </a:pPr>
            <a:endParaRPr lang="en-US" sz="1600" b="1" u="sng"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Sensitivity</a:t>
            </a:r>
            <a:r>
              <a:rPr lang="en-US" sz="1600" dirty="0">
                <a:solidFill>
                  <a:schemeClr val="bg1"/>
                </a:solidFill>
                <a:latin typeface="Times New Roman" panose="02020603050405020304" pitchFamily="18" charset="0"/>
                <a:cs typeface="Times New Roman" panose="02020603050405020304" pitchFamily="18" charset="0"/>
              </a:rPr>
              <a:t>: The AI accurately identifies 73% of actual foot fractures, The lower sensitivity compared to other areas suggests a risk of missing some foot fractures, which could lead to delayed or incorrect treatment.</a:t>
            </a:r>
          </a:p>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Specificity</a:t>
            </a:r>
            <a:r>
              <a:rPr lang="en-US" sz="1600" dirty="0">
                <a:solidFill>
                  <a:schemeClr val="bg1"/>
                </a:solidFill>
                <a:latin typeface="Times New Roman" panose="02020603050405020304" pitchFamily="18" charset="0"/>
                <a:cs typeface="Times New Roman" panose="02020603050405020304" pitchFamily="18" charset="0"/>
              </a:rPr>
              <a:t>: The AI correctly identifies 79% of non-fractured foot cases, showing strong performance in ruling out non-fractured cases and reducing unnecessary treatment.</a:t>
            </a:r>
          </a:p>
          <a:p>
            <a:pPr algn="just">
              <a:lnSpc>
                <a:spcPct val="150000"/>
              </a:lnSpc>
            </a:pPr>
            <a:r>
              <a:rPr lang="en-US" sz="1600" b="1" u="sng" dirty="0">
                <a:solidFill>
                  <a:schemeClr val="bg1"/>
                </a:solidFill>
                <a:latin typeface="Times New Roman" panose="02020603050405020304" pitchFamily="18" charset="0"/>
                <a:cs typeface="Times New Roman" panose="02020603050405020304" pitchFamily="18" charset="0"/>
              </a:rPr>
              <a:t>Precision</a:t>
            </a:r>
            <a:r>
              <a:rPr lang="en-US" sz="1600" dirty="0">
                <a:solidFill>
                  <a:schemeClr val="bg1"/>
                </a:solidFill>
                <a:latin typeface="Times New Roman" panose="02020603050405020304" pitchFamily="18" charset="0"/>
                <a:cs typeface="Times New Roman" panose="02020603050405020304" pitchFamily="18" charset="0"/>
              </a:rPr>
              <a:t>: The AI's foot fracture predictions are correct 49% of the time. This indicates a significant number of false positives, suggesting that the AI's predictions in the foot area are less reliable and need refinement.</a:t>
            </a:r>
          </a:p>
          <a:p>
            <a:pPr algn="just">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61338B5-52B5-5B5F-9728-E448F4FBAE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13">
            <a:extLst>
              <a:ext uri="{FF2B5EF4-FFF2-40B4-BE49-F238E27FC236}">
                <a16:creationId xmlns:a16="http://schemas.microsoft.com/office/drawing/2014/main" id="{54C38F58-842D-CD02-8326-0263E9A12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40" r="25316"/>
          <a:stretch/>
        </p:blipFill>
        <p:spPr bwMode="auto">
          <a:xfrm>
            <a:off x="820414" y="1184378"/>
            <a:ext cx="5375179" cy="5374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8F860B-A1A1-49D7-9EAE-054BF78D9B16}"/>
              </a:ext>
            </a:extLst>
          </p:cNvPr>
          <p:cNvSpPr txBox="1"/>
          <p:nvPr/>
        </p:nvSpPr>
        <p:spPr>
          <a:xfrm>
            <a:off x="5241472" y="433940"/>
            <a:ext cx="6112328" cy="507831"/>
          </a:xfrm>
          <a:prstGeom prst="rect">
            <a:avLst/>
          </a:prstGeom>
          <a:noFill/>
        </p:spPr>
        <p:txBody>
          <a:bodyPr wrap="square">
            <a:spAutoFit/>
          </a:bodyPr>
          <a:lstStyle/>
          <a:p>
            <a:r>
              <a:rPr lang="en-US" sz="2700" b="1" dirty="0">
                <a:solidFill>
                  <a:srgbClr val="F8CBA2"/>
                </a:solidFill>
                <a:latin typeface="Times New Roman"/>
                <a:ea typeface="Times New Roman"/>
                <a:cs typeface="Times New Roman"/>
                <a:sym typeface="Times New Roman"/>
              </a:rPr>
              <a:t>RESULTS</a:t>
            </a:r>
            <a:endParaRPr lang="en-US" sz="2700" dirty="0"/>
          </a:p>
        </p:txBody>
      </p:sp>
      <p:grpSp>
        <p:nvGrpSpPr>
          <p:cNvPr id="6" name="Google Shape;172;p21">
            <a:extLst>
              <a:ext uri="{FF2B5EF4-FFF2-40B4-BE49-F238E27FC236}">
                <a16:creationId xmlns:a16="http://schemas.microsoft.com/office/drawing/2014/main" id="{F18100A1-5BE8-F1EF-9B84-32399E2CA3F5}"/>
              </a:ext>
            </a:extLst>
          </p:cNvPr>
          <p:cNvGrpSpPr/>
          <p:nvPr/>
        </p:nvGrpSpPr>
        <p:grpSpPr>
          <a:xfrm>
            <a:off x="96188" y="0"/>
            <a:ext cx="2287783" cy="941771"/>
            <a:chOff x="0" y="0"/>
            <a:chExt cx="2621903" cy="1115314"/>
          </a:xfrm>
        </p:grpSpPr>
        <p:sp>
          <p:nvSpPr>
            <p:cNvPr id="7" name="Google Shape;173;p21">
              <a:extLst>
                <a:ext uri="{FF2B5EF4-FFF2-40B4-BE49-F238E27FC236}">
                  <a16:creationId xmlns:a16="http://schemas.microsoft.com/office/drawing/2014/main" id="{B13E587D-B8D9-13E9-5A0C-178B78E57676}"/>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8" name="Google Shape;174;p21">
              <a:extLst>
                <a:ext uri="{FF2B5EF4-FFF2-40B4-BE49-F238E27FC236}">
                  <a16:creationId xmlns:a16="http://schemas.microsoft.com/office/drawing/2014/main" id="{A6A8C7BF-BDC8-69DB-5DDE-5FDB64DC10ED}"/>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extLst>
      <p:ext uri="{BB962C8B-B14F-4D97-AF65-F5344CB8AC3E}">
        <p14:creationId xmlns:p14="http://schemas.microsoft.com/office/powerpoint/2010/main" val="77681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8" name="Rectangle 17">
            <a:extLst>
              <a:ext uri="{FF2B5EF4-FFF2-40B4-BE49-F238E27FC236}">
                <a16:creationId xmlns:a16="http://schemas.microsoft.com/office/drawing/2014/main" id="{64F7F470-3C7C-8FE4-35D5-2BDB290F02B4}"/>
              </a:ext>
            </a:extLst>
          </p:cNvPr>
          <p:cNvSpPr/>
          <p:nvPr/>
        </p:nvSpPr>
        <p:spPr>
          <a:xfrm>
            <a:off x="8317512" y="2219093"/>
            <a:ext cx="3668484" cy="7636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184F07-2542-8FDE-B577-3CD6C181B8B6}"/>
              </a:ext>
            </a:extLst>
          </p:cNvPr>
          <p:cNvSpPr/>
          <p:nvPr/>
        </p:nvSpPr>
        <p:spPr>
          <a:xfrm>
            <a:off x="8327573" y="1201071"/>
            <a:ext cx="3668484" cy="9131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7C6FB6-76E7-506F-C022-2E7996A2B9CF}"/>
              </a:ext>
            </a:extLst>
          </p:cNvPr>
          <p:cNvSpPr/>
          <p:nvPr/>
        </p:nvSpPr>
        <p:spPr>
          <a:xfrm>
            <a:off x="4361197" y="1201071"/>
            <a:ext cx="3282041" cy="10201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32A520-0712-D654-DA02-B445760FDC8A}"/>
              </a:ext>
            </a:extLst>
          </p:cNvPr>
          <p:cNvSpPr/>
          <p:nvPr/>
        </p:nvSpPr>
        <p:spPr>
          <a:xfrm>
            <a:off x="213542" y="1260198"/>
            <a:ext cx="3526972" cy="8317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7" name="Google Shape;197;p23"/>
          <p:cNvSpPr txBox="1">
            <a:spLocks noGrp="1"/>
          </p:cNvSpPr>
          <p:nvPr>
            <p:ph type="title"/>
          </p:nvPr>
        </p:nvSpPr>
        <p:spPr>
          <a:xfrm>
            <a:off x="838200" y="282413"/>
            <a:ext cx="10515600" cy="5505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dirty="0">
                <a:solidFill>
                  <a:srgbClr val="F8CBA2"/>
                </a:solidFill>
                <a:latin typeface="Times New Roman"/>
                <a:ea typeface="Times New Roman"/>
                <a:cs typeface="Times New Roman"/>
                <a:sym typeface="Times New Roman"/>
              </a:rPr>
              <a:t>RESULTS</a:t>
            </a:r>
            <a:endParaRPr sz="2700" b="1" dirty="0">
              <a:solidFill>
                <a:srgbClr val="F8CBA2"/>
              </a:solidFill>
              <a:latin typeface="Times New Roman"/>
              <a:ea typeface="Times New Roman"/>
              <a:cs typeface="Times New Roman"/>
              <a:sym typeface="Times New Roman"/>
            </a:endParaRPr>
          </a:p>
        </p:txBody>
      </p:sp>
      <p:sp>
        <p:nvSpPr>
          <p:cNvPr id="198" name="Google Shape;198;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14</a:t>
            </a:fld>
            <a:endParaRPr/>
          </a:p>
        </p:txBody>
      </p:sp>
      <p:grpSp>
        <p:nvGrpSpPr>
          <p:cNvPr id="199" name="Google Shape;199;p23"/>
          <p:cNvGrpSpPr/>
          <p:nvPr/>
        </p:nvGrpSpPr>
        <p:grpSpPr>
          <a:xfrm>
            <a:off x="0" y="0"/>
            <a:ext cx="2372822" cy="967089"/>
            <a:chOff x="0" y="0"/>
            <a:chExt cx="2621903" cy="1115314"/>
          </a:xfrm>
        </p:grpSpPr>
        <p:sp>
          <p:nvSpPr>
            <p:cNvPr id="200" name="Google Shape;200;p23"/>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01" name="Google Shape;201;p23"/>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
        <p:nvSpPr>
          <p:cNvPr id="2" name="TextBox 1">
            <a:extLst>
              <a:ext uri="{FF2B5EF4-FFF2-40B4-BE49-F238E27FC236}">
                <a16:creationId xmlns:a16="http://schemas.microsoft.com/office/drawing/2014/main" id="{81A6541F-57D4-89FC-EB9D-FAB5465AF09C}"/>
              </a:ext>
            </a:extLst>
          </p:cNvPr>
          <p:cNvSpPr txBox="1"/>
          <p:nvPr/>
        </p:nvSpPr>
        <p:spPr>
          <a:xfrm>
            <a:off x="206004" y="1260198"/>
            <a:ext cx="3521528" cy="1046440"/>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For testing the hypothesis, we have used Chi Square test  as the data was categorial in nature </a:t>
            </a:r>
          </a:p>
          <a:p>
            <a:endParaRPr lang="en-US" dirty="0"/>
          </a:p>
        </p:txBody>
      </p:sp>
      <p:sp>
        <p:nvSpPr>
          <p:cNvPr id="3" name="TextBox 2">
            <a:extLst>
              <a:ext uri="{FF2B5EF4-FFF2-40B4-BE49-F238E27FC236}">
                <a16:creationId xmlns:a16="http://schemas.microsoft.com/office/drawing/2014/main" id="{BD1DB37E-4187-3DFA-D13F-82D2F9B091F7}"/>
              </a:ext>
            </a:extLst>
          </p:cNvPr>
          <p:cNvSpPr txBox="1"/>
          <p:nvPr/>
        </p:nvSpPr>
        <p:spPr>
          <a:xfrm>
            <a:off x="4323097" y="1283174"/>
            <a:ext cx="3485729" cy="830997"/>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The categorical data is the presence of discordance or concordance in the two groups with AI and without AI.</a:t>
            </a:r>
            <a:endParaRPr lang="en-US" dirty="0"/>
          </a:p>
        </p:txBody>
      </p:sp>
      <p:graphicFrame>
        <p:nvGraphicFramePr>
          <p:cNvPr id="5" name="Table 4">
            <a:extLst>
              <a:ext uri="{FF2B5EF4-FFF2-40B4-BE49-F238E27FC236}">
                <a16:creationId xmlns:a16="http://schemas.microsoft.com/office/drawing/2014/main" id="{16504390-BE46-1781-2B9F-68B81B399AE6}"/>
              </a:ext>
            </a:extLst>
          </p:cNvPr>
          <p:cNvGraphicFramePr>
            <a:graphicFrameLocks noGrp="1"/>
          </p:cNvGraphicFramePr>
          <p:nvPr>
            <p:extLst>
              <p:ext uri="{D42A27DB-BD31-4B8C-83A1-F6EECF244321}">
                <p14:modId xmlns:p14="http://schemas.microsoft.com/office/powerpoint/2010/main" val="3200919314"/>
              </p:ext>
            </p:extLst>
          </p:nvPr>
        </p:nvGraphicFramePr>
        <p:xfrm>
          <a:off x="38096" y="2210744"/>
          <a:ext cx="3505202" cy="2351315"/>
        </p:xfrm>
        <a:graphic>
          <a:graphicData uri="http://schemas.openxmlformats.org/drawingml/2006/table">
            <a:tbl>
              <a:tblPr bandRow="1">
                <a:tableStyleId>{5C22544A-7EE6-4342-B048-85BDC9FD1C3A}</a:tableStyleId>
              </a:tblPr>
              <a:tblGrid>
                <a:gridCol w="1143777">
                  <a:extLst>
                    <a:ext uri="{9D8B030D-6E8A-4147-A177-3AD203B41FA5}">
                      <a16:colId xmlns:a16="http://schemas.microsoft.com/office/drawing/2014/main" val="2814369020"/>
                    </a:ext>
                  </a:extLst>
                </a:gridCol>
                <a:gridCol w="870080">
                  <a:extLst>
                    <a:ext uri="{9D8B030D-6E8A-4147-A177-3AD203B41FA5}">
                      <a16:colId xmlns:a16="http://schemas.microsoft.com/office/drawing/2014/main" val="3296859901"/>
                    </a:ext>
                  </a:extLst>
                </a:gridCol>
                <a:gridCol w="861686">
                  <a:extLst>
                    <a:ext uri="{9D8B030D-6E8A-4147-A177-3AD203B41FA5}">
                      <a16:colId xmlns:a16="http://schemas.microsoft.com/office/drawing/2014/main" val="515236549"/>
                    </a:ext>
                  </a:extLst>
                </a:gridCol>
                <a:gridCol w="629659">
                  <a:extLst>
                    <a:ext uri="{9D8B030D-6E8A-4147-A177-3AD203B41FA5}">
                      <a16:colId xmlns:a16="http://schemas.microsoft.com/office/drawing/2014/main" val="1067071144"/>
                    </a:ext>
                  </a:extLst>
                </a:gridCol>
              </a:tblGrid>
              <a:tr h="391886">
                <a:tc>
                  <a:txBody>
                    <a:bodyPr/>
                    <a:lstStyle/>
                    <a:p>
                      <a:pPr marL="0" marR="0" algn="ctr">
                        <a:spcBef>
                          <a:spcPts val="0"/>
                        </a:spcBef>
                        <a:spcAft>
                          <a:spcPts val="0"/>
                        </a:spcAft>
                      </a:pPr>
                      <a:r>
                        <a:rPr lang="en-US" sz="900" dirty="0">
                          <a:effectLst/>
                          <a:latin typeface="Arial Black" panose="020B0A04020102020204" pitchFamily="34" charset="0"/>
                        </a:rPr>
                        <a:t>2X2 Table (Observed)</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Concordant</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Discordant</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Row Total</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37836725"/>
                  </a:ext>
                </a:extLst>
              </a:tr>
              <a:tr h="587829">
                <a:tc>
                  <a:txBody>
                    <a:bodyPr/>
                    <a:lstStyle/>
                    <a:p>
                      <a:pPr marL="0" marR="0">
                        <a:spcBef>
                          <a:spcPts val="0"/>
                        </a:spcBef>
                        <a:spcAft>
                          <a:spcPts val="0"/>
                        </a:spcAft>
                      </a:pPr>
                      <a:r>
                        <a:rPr lang="en-US" sz="1400" dirty="0">
                          <a:effectLst/>
                          <a:highlight>
                            <a:srgbClr val="C0E6F5"/>
                          </a:highlight>
                        </a:rPr>
                        <a:t>AI-assisted</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320</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9</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329</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5485627"/>
                  </a:ext>
                </a:extLst>
              </a:tr>
              <a:tr h="783771">
                <a:tc>
                  <a:txBody>
                    <a:bodyPr/>
                    <a:lstStyle/>
                    <a:p>
                      <a:pPr marL="0" marR="0">
                        <a:spcBef>
                          <a:spcPts val="0"/>
                        </a:spcBef>
                        <a:spcAft>
                          <a:spcPts val="0"/>
                        </a:spcAft>
                      </a:pPr>
                      <a:r>
                        <a:rPr lang="en-US" sz="1400">
                          <a:effectLst/>
                        </a:rPr>
                        <a:t>Non-AI-assisted</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a:effectLst/>
                        </a:rPr>
                        <a:t>319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334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16698633"/>
                  </a:ext>
                </a:extLst>
              </a:tr>
              <a:tr h="587829">
                <a:tc>
                  <a:txBody>
                    <a:bodyPr/>
                    <a:lstStyle/>
                    <a:p>
                      <a:pPr marL="0" marR="0">
                        <a:spcBef>
                          <a:spcPts val="0"/>
                        </a:spcBef>
                        <a:spcAft>
                          <a:spcPts val="0"/>
                        </a:spcAft>
                      </a:pPr>
                      <a:r>
                        <a:rPr lang="en-US" sz="1400" dirty="0">
                          <a:effectLst/>
                          <a:highlight>
                            <a:srgbClr val="C0E6F5"/>
                          </a:highlight>
                        </a:rPr>
                        <a:t>Column Total</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639</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a:effectLst/>
                          <a:highlight>
                            <a:srgbClr val="C0E6F5"/>
                          </a:highlight>
                        </a:rPr>
                        <a:t>24</a:t>
                      </a:r>
                      <a:endParaRPr lang="en-US" sz="140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663</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02614648"/>
                  </a:ext>
                </a:extLst>
              </a:tr>
            </a:tbl>
          </a:graphicData>
        </a:graphic>
      </p:graphicFrame>
      <p:sp>
        <p:nvSpPr>
          <p:cNvPr id="7" name="TextBox 6">
            <a:extLst>
              <a:ext uri="{FF2B5EF4-FFF2-40B4-BE49-F238E27FC236}">
                <a16:creationId xmlns:a16="http://schemas.microsoft.com/office/drawing/2014/main" id="{C17F165B-D36C-8671-E35F-DB86FCDDB84B}"/>
              </a:ext>
            </a:extLst>
          </p:cNvPr>
          <p:cNvSpPr txBox="1"/>
          <p:nvPr/>
        </p:nvSpPr>
        <p:spPr>
          <a:xfrm>
            <a:off x="8327573" y="1276385"/>
            <a:ext cx="3570513" cy="830997"/>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2X2 Contingency table was created both for the Observed value and the expected values.  </a:t>
            </a:r>
          </a:p>
        </p:txBody>
      </p:sp>
      <p:graphicFrame>
        <p:nvGraphicFramePr>
          <p:cNvPr id="8" name="Table 7">
            <a:extLst>
              <a:ext uri="{FF2B5EF4-FFF2-40B4-BE49-F238E27FC236}">
                <a16:creationId xmlns:a16="http://schemas.microsoft.com/office/drawing/2014/main" id="{7CEE1406-E6FA-F4CF-E378-9EA6D14865CF}"/>
              </a:ext>
            </a:extLst>
          </p:cNvPr>
          <p:cNvGraphicFramePr>
            <a:graphicFrameLocks noGrp="1"/>
          </p:cNvGraphicFramePr>
          <p:nvPr>
            <p:extLst>
              <p:ext uri="{D42A27DB-BD31-4B8C-83A1-F6EECF244321}">
                <p14:modId xmlns:p14="http://schemas.microsoft.com/office/powerpoint/2010/main" val="101318660"/>
              </p:ext>
            </p:extLst>
          </p:nvPr>
        </p:nvGraphicFramePr>
        <p:xfrm>
          <a:off x="18141" y="4680857"/>
          <a:ext cx="3525157" cy="2075778"/>
        </p:xfrm>
        <a:graphic>
          <a:graphicData uri="http://schemas.openxmlformats.org/drawingml/2006/table">
            <a:tbl>
              <a:tblPr bandRow="1">
                <a:tableStyleId>{5C22544A-7EE6-4342-B048-85BDC9FD1C3A}</a:tableStyleId>
              </a:tblPr>
              <a:tblGrid>
                <a:gridCol w="939802">
                  <a:extLst>
                    <a:ext uri="{9D8B030D-6E8A-4147-A177-3AD203B41FA5}">
                      <a16:colId xmlns:a16="http://schemas.microsoft.com/office/drawing/2014/main" val="2343878703"/>
                    </a:ext>
                  </a:extLst>
                </a:gridCol>
                <a:gridCol w="914400">
                  <a:extLst>
                    <a:ext uri="{9D8B030D-6E8A-4147-A177-3AD203B41FA5}">
                      <a16:colId xmlns:a16="http://schemas.microsoft.com/office/drawing/2014/main" val="1005387581"/>
                    </a:ext>
                  </a:extLst>
                </a:gridCol>
                <a:gridCol w="830246">
                  <a:extLst>
                    <a:ext uri="{9D8B030D-6E8A-4147-A177-3AD203B41FA5}">
                      <a16:colId xmlns:a16="http://schemas.microsoft.com/office/drawing/2014/main" val="1248744547"/>
                    </a:ext>
                  </a:extLst>
                </a:gridCol>
                <a:gridCol w="840709">
                  <a:extLst>
                    <a:ext uri="{9D8B030D-6E8A-4147-A177-3AD203B41FA5}">
                      <a16:colId xmlns:a16="http://schemas.microsoft.com/office/drawing/2014/main" val="1780379472"/>
                    </a:ext>
                  </a:extLst>
                </a:gridCol>
              </a:tblGrid>
              <a:tr h="364171">
                <a:tc>
                  <a:txBody>
                    <a:bodyPr/>
                    <a:lstStyle/>
                    <a:p>
                      <a:pPr marL="0" marR="0">
                        <a:spcBef>
                          <a:spcPts val="0"/>
                        </a:spcBef>
                        <a:spcAft>
                          <a:spcPts val="0"/>
                        </a:spcAft>
                      </a:pPr>
                      <a:r>
                        <a:rPr lang="en-US" sz="900" dirty="0">
                          <a:effectLst/>
                          <a:latin typeface="Arial Black" panose="020B0A04020102020204" pitchFamily="34" charset="0"/>
                        </a:rPr>
                        <a:t>2X2 Table</a:t>
                      </a:r>
                    </a:p>
                    <a:p>
                      <a:pPr marL="0" marR="0">
                        <a:spcBef>
                          <a:spcPts val="0"/>
                        </a:spcBef>
                        <a:spcAft>
                          <a:spcPts val="0"/>
                        </a:spcAft>
                      </a:pPr>
                      <a:r>
                        <a:rPr lang="en-US" sz="900" dirty="0">
                          <a:effectLst/>
                          <a:latin typeface="Arial Black" panose="020B0A04020102020204" pitchFamily="34" charset="0"/>
                          <a:ea typeface="Times New Roman" panose="02020603050405020304" pitchFamily="18" charset="0"/>
                        </a:rPr>
                        <a:t>(Expected)</a:t>
                      </a: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Concordant</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Discordant</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latin typeface="Arial Black" panose="020B0A04020102020204" pitchFamily="34" charset="0"/>
                        </a:rPr>
                        <a:t>Row Total</a:t>
                      </a:r>
                      <a:endParaRPr lang="en-US" sz="900" dirty="0">
                        <a:effectLst/>
                        <a:latin typeface="Arial Black" panose="020B0A04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723413002"/>
                  </a:ext>
                </a:extLst>
              </a:tr>
              <a:tr h="546257">
                <a:tc>
                  <a:txBody>
                    <a:bodyPr/>
                    <a:lstStyle/>
                    <a:p>
                      <a:pPr marL="0" marR="0">
                        <a:spcBef>
                          <a:spcPts val="0"/>
                        </a:spcBef>
                        <a:spcAft>
                          <a:spcPts val="0"/>
                        </a:spcAft>
                      </a:pPr>
                      <a:r>
                        <a:rPr lang="en-US" sz="1400" dirty="0">
                          <a:effectLst/>
                          <a:highlight>
                            <a:srgbClr val="C0E6F5"/>
                          </a:highlight>
                        </a:rPr>
                        <a:t>AI-assisted</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317.1</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11.9</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a:effectLst/>
                          <a:highlight>
                            <a:srgbClr val="C0E6F5"/>
                          </a:highlight>
                        </a:rPr>
                        <a:t>329</a:t>
                      </a:r>
                      <a:endParaRPr lang="en-US" sz="140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06352244"/>
                  </a:ext>
                </a:extLst>
              </a:tr>
              <a:tr h="582675">
                <a:tc>
                  <a:txBody>
                    <a:bodyPr/>
                    <a:lstStyle/>
                    <a:p>
                      <a:pPr marL="0" marR="0">
                        <a:spcBef>
                          <a:spcPts val="0"/>
                        </a:spcBef>
                        <a:spcAft>
                          <a:spcPts val="0"/>
                        </a:spcAft>
                      </a:pPr>
                      <a:r>
                        <a:rPr lang="en-US" sz="1400">
                          <a:effectLst/>
                        </a:rPr>
                        <a:t>Non-AI-assisted</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a:effectLst/>
                        </a:rPr>
                        <a:t>321.9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12.1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rPr>
                        <a:t>334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78427669"/>
                  </a:ext>
                </a:extLst>
              </a:tr>
              <a:tr h="582675">
                <a:tc>
                  <a:txBody>
                    <a:bodyPr/>
                    <a:lstStyle/>
                    <a:p>
                      <a:pPr marL="0" marR="0">
                        <a:spcBef>
                          <a:spcPts val="0"/>
                        </a:spcBef>
                        <a:spcAft>
                          <a:spcPts val="0"/>
                        </a:spcAft>
                      </a:pPr>
                      <a:r>
                        <a:rPr lang="en-US" sz="1400">
                          <a:effectLst/>
                          <a:highlight>
                            <a:srgbClr val="C0E6F5"/>
                          </a:highlight>
                        </a:rPr>
                        <a:t>Column Total</a:t>
                      </a:r>
                      <a:endParaRPr lang="en-US" sz="140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639</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a:effectLst/>
                          <a:highlight>
                            <a:srgbClr val="C0E6F5"/>
                          </a:highlight>
                        </a:rPr>
                        <a:t>24</a:t>
                      </a:r>
                      <a:endParaRPr lang="en-US" sz="140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effectLst/>
                          <a:highlight>
                            <a:srgbClr val="C0E6F5"/>
                          </a:highlight>
                        </a:rPr>
                        <a:t>663</a:t>
                      </a:r>
                      <a:endParaRPr lang="en-US" sz="1400" dirty="0">
                        <a:effectLst/>
                        <a:highlight>
                          <a:srgbClr val="C0E6F5"/>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38789677"/>
                  </a:ext>
                </a:extLst>
              </a:tr>
            </a:tbl>
          </a:graphicData>
        </a:graphic>
      </p:graphicFrame>
      <p:pic>
        <p:nvPicPr>
          <p:cNvPr id="9" name="image61.png">
            <a:extLst>
              <a:ext uri="{FF2B5EF4-FFF2-40B4-BE49-F238E27FC236}">
                <a16:creationId xmlns:a16="http://schemas.microsoft.com/office/drawing/2014/main" id="{04A3C949-1FF0-7D61-ABE4-183ACB29167E}"/>
              </a:ext>
            </a:extLst>
          </p:cNvPr>
          <p:cNvPicPr/>
          <p:nvPr/>
        </p:nvPicPr>
        <p:blipFill>
          <a:blip r:embed="rId4"/>
          <a:srcRect/>
          <a:stretch>
            <a:fillRect/>
          </a:stretch>
        </p:blipFill>
        <p:spPr>
          <a:xfrm>
            <a:off x="4161623" y="2424418"/>
            <a:ext cx="3048000" cy="478790"/>
          </a:xfrm>
          <a:prstGeom prst="rect">
            <a:avLst/>
          </a:prstGeom>
          <a:ln/>
        </p:spPr>
      </p:pic>
      <p:sp>
        <p:nvSpPr>
          <p:cNvPr id="12" name="TextBox 11">
            <a:extLst>
              <a:ext uri="{FF2B5EF4-FFF2-40B4-BE49-F238E27FC236}">
                <a16:creationId xmlns:a16="http://schemas.microsoft.com/office/drawing/2014/main" id="{49549798-13A0-3088-3CD5-53D3C7663CA9}"/>
              </a:ext>
            </a:extLst>
          </p:cNvPr>
          <p:cNvSpPr txBox="1"/>
          <p:nvPr/>
        </p:nvSpPr>
        <p:spPr>
          <a:xfrm>
            <a:off x="8371115" y="2276079"/>
            <a:ext cx="3570513" cy="584775"/>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The Chi Square test was applied by the R programming language  </a:t>
            </a:r>
            <a:endParaRPr lang="en-US" dirty="0"/>
          </a:p>
        </p:txBody>
      </p:sp>
      <p:pic>
        <p:nvPicPr>
          <p:cNvPr id="13" name="image64.png">
            <a:extLst>
              <a:ext uri="{FF2B5EF4-FFF2-40B4-BE49-F238E27FC236}">
                <a16:creationId xmlns:a16="http://schemas.microsoft.com/office/drawing/2014/main" id="{FC97A6BB-7739-35CF-D874-085AB7B33794}"/>
              </a:ext>
            </a:extLst>
          </p:cNvPr>
          <p:cNvPicPr/>
          <p:nvPr/>
        </p:nvPicPr>
        <p:blipFill>
          <a:blip r:embed="rId5"/>
          <a:srcRect t="13664" r="22279"/>
          <a:stretch>
            <a:fillRect/>
          </a:stretch>
        </p:blipFill>
        <p:spPr>
          <a:xfrm>
            <a:off x="7763335" y="2933691"/>
            <a:ext cx="4390569" cy="3854119"/>
          </a:xfrm>
          <a:prstGeom prst="rect">
            <a:avLst/>
          </a:prstGeom>
          <a:ln/>
        </p:spPr>
      </p:pic>
      <p:pic>
        <p:nvPicPr>
          <p:cNvPr id="14" name="image63.png">
            <a:extLst>
              <a:ext uri="{FF2B5EF4-FFF2-40B4-BE49-F238E27FC236}">
                <a16:creationId xmlns:a16="http://schemas.microsoft.com/office/drawing/2014/main" id="{61F90378-856E-6B22-7B6A-8ACD524714B5}"/>
              </a:ext>
            </a:extLst>
          </p:cNvPr>
          <p:cNvPicPr/>
          <p:nvPr/>
        </p:nvPicPr>
        <p:blipFill>
          <a:blip r:embed="rId6"/>
          <a:srcRect/>
          <a:stretch>
            <a:fillRect/>
          </a:stretch>
        </p:blipFill>
        <p:spPr>
          <a:xfrm>
            <a:off x="3974403" y="3367417"/>
            <a:ext cx="3361871" cy="3354134"/>
          </a:xfrm>
          <a:prstGeom prst="rect">
            <a:avLst/>
          </a:prstGeom>
          <a:ln/>
        </p:spPr>
      </p:pic>
      <p:sp>
        <p:nvSpPr>
          <p:cNvPr id="21" name="Arrow: Right 20">
            <a:extLst>
              <a:ext uri="{FF2B5EF4-FFF2-40B4-BE49-F238E27FC236}">
                <a16:creationId xmlns:a16="http://schemas.microsoft.com/office/drawing/2014/main" id="{8D8CE2D2-4A10-68A6-6A12-24E73920BCF4}"/>
              </a:ext>
            </a:extLst>
          </p:cNvPr>
          <p:cNvSpPr/>
          <p:nvPr/>
        </p:nvSpPr>
        <p:spPr>
          <a:xfrm>
            <a:off x="3885761" y="1518229"/>
            <a:ext cx="367876" cy="31568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FCD87CA0-484D-FB4F-FB26-722CDD7342BA}"/>
              </a:ext>
            </a:extLst>
          </p:cNvPr>
          <p:cNvSpPr/>
          <p:nvPr/>
        </p:nvSpPr>
        <p:spPr>
          <a:xfrm>
            <a:off x="7794109" y="1553280"/>
            <a:ext cx="367876" cy="31568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4" name="Rectangle 3">
            <a:extLst>
              <a:ext uri="{FF2B5EF4-FFF2-40B4-BE49-F238E27FC236}">
                <a16:creationId xmlns:a16="http://schemas.microsoft.com/office/drawing/2014/main" id="{05099523-6405-4F7B-257E-A4A984270D22}"/>
              </a:ext>
            </a:extLst>
          </p:cNvPr>
          <p:cNvSpPr/>
          <p:nvPr/>
        </p:nvSpPr>
        <p:spPr>
          <a:xfrm>
            <a:off x="64513" y="1462087"/>
            <a:ext cx="6585055" cy="477695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Google Shape;210;p24"/>
          <p:cNvSpPr txBox="1">
            <a:spLocks noGrp="1"/>
          </p:cNvSpPr>
          <p:nvPr>
            <p:ph type="title"/>
          </p:nvPr>
        </p:nvSpPr>
        <p:spPr>
          <a:xfrm>
            <a:off x="838200" y="365125"/>
            <a:ext cx="10515600" cy="917436"/>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dirty="0">
                <a:solidFill>
                  <a:srgbClr val="F8CBA2"/>
                </a:solidFill>
                <a:latin typeface="Times New Roman"/>
                <a:ea typeface="Times New Roman"/>
                <a:cs typeface="Times New Roman"/>
                <a:sym typeface="Times New Roman"/>
              </a:rPr>
              <a:t>RESULTS </a:t>
            </a:r>
            <a:endParaRPr sz="2700" b="1" dirty="0">
              <a:solidFill>
                <a:srgbClr val="F8CBA2"/>
              </a:solidFill>
              <a:latin typeface="Times New Roman"/>
              <a:ea typeface="Times New Roman"/>
              <a:cs typeface="Times New Roman"/>
              <a:sym typeface="Times New Roman"/>
            </a:endParaRPr>
          </a:p>
        </p:txBody>
      </p:sp>
      <p:sp>
        <p:nvSpPr>
          <p:cNvPr id="211" name="Google Shape;211;p24"/>
          <p:cNvSpPr txBox="1">
            <a:spLocks noGrp="1"/>
          </p:cNvSpPr>
          <p:nvPr>
            <p:ph type="body" idx="1"/>
          </p:nvPr>
        </p:nvSpPr>
        <p:spPr>
          <a:xfrm>
            <a:off x="47164" y="1315200"/>
            <a:ext cx="6585055" cy="4829631"/>
          </a:xfrm>
          <a:prstGeom prst="rect">
            <a:avLst/>
          </a:prstGeom>
          <a:noFill/>
          <a:ln>
            <a:noFill/>
          </a:ln>
        </p:spPr>
        <p:txBody>
          <a:bodyPr spcFirstLastPara="1" wrap="square" lIns="68575" tIns="34275" rIns="68575" bIns="34275" anchor="t" anchorCtr="0">
            <a:noAutofit/>
          </a:bodyPr>
          <a:lstStyle/>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Statistical Test: Chi-Square Value: 1.4639</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p-value: 0.2263 &amp; Confidence Interval: 95%</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Degrees of Freedom: 1</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Critical Value (Chi-Square at 0.05 significance level): 3.84</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Conclusion: Test Statistic &lt; Critical Value: Falls in acceptance region</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p-value &gt; 0.05: Fail to reject the null hypothesis</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Interpretation: No statistically significant difference in concordance/discordance rates between AI-assisted and non-AI-assisted cases.</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Analysis and Insights:</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Concordance Rates: AI-Assisted: 320/329 (97.3%), Non-AI-Assisted: 319/334 (95.5%)</a:t>
            </a:r>
            <a:endParaRPr dirty="0"/>
          </a:p>
          <a:p>
            <a:pPr marL="609585" lvl="0" indent="-423323" algn="l" rtl="0">
              <a:lnSpc>
                <a:spcPct val="10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Discordance Rates: AI-Assisted: 9/329 (2.7%)Non-AI-Assisted: 15/334 (4.5%)</a:t>
            </a:r>
            <a:endParaRPr dirty="0"/>
          </a:p>
        </p:txBody>
      </p:sp>
      <p:sp>
        <p:nvSpPr>
          <p:cNvPr id="212" name="Google Shape;212;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15</a:t>
            </a:fld>
            <a:endParaRPr/>
          </a:p>
        </p:txBody>
      </p:sp>
      <p:grpSp>
        <p:nvGrpSpPr>
          <p:cNvPr id="213" name="Google Shape;213;p24"/>
          <p:cNvGrpSpPr/>
          <p:nvPr/>
        </p:nvGrpSpPr>
        <p:grpSpPr>
          <a:xfrm>
            <a:off x="93306" y="185599"/>
            <a:ext cx="2621903" cy="1115314"/>
            <a:chOff x="0" y="0"/>
            <a:chExt cx="2621903" cy="1115314"/>
          </a:xfrm>
        </p:grpSpPr>
        <p:sp>
          <p:nvSpPr>
            <p:cNvPr id="214" name="Google Shape;214;p24"/>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15" name="Google Shape;215;p24"/>
            <p:cNvPicPr preferRelativeResize="0"/>
            <p:nvPr/>
          </p:nvPicPr>
          <p:blipFill rotWithShape="1">
            <a:blip r:embed="rId3">
              <a:alphaModFix/>
            </a:blip>
            <a:srcRect/>
            <a:stretch/>
          </p:blipFill>
          <p:spPr>
            <a:xfrm>
              <a:off x="111966" y="139040"/>
              <a:ext cx="2397967" cy="957922"/>
            </a:xfrm>
            <a:prstGeom prst="rect">
              <a:avLst/>
            </a:prstGeom>
            <a:noFill/>
            <a:ln>
              <a:noFill/>
            </a:ln>
          </p:spPr>
        </p:pic>
      </p:grpSp>
      <p:pic>
        <p:nvPicPr>
          <p:cNvPr id="2" name="image67.png">
            <a:extLst>
              <a:ext uri="{FF2B5EF4-FFF2-40B4-BE49-F238E27FC236}">
                <a16:creationId xmlns:a16="http://schemas.microsoft.com/office/drawing/2014/main" id="{73751FE4-8FF2-0D67-31A2-57A148F06520}"/>
              </a:ext>
            </a:extLst>
          </p:cNvPr>
          <p:cNvPicPr/>
          <p:nvPr/>
        </p:nvPicPr>
        <p:blipFill>
          <a:blip r:embed="rId4"/>
          <a:srcRect t="15633"/>
          <a:stretch>
            <a:fillRect/>
          </a:stretch>
        </p:blipFill>
        <p:spPr>
          <a:xfrm>
            <a:off x="7345014" y="1323047"/>
            <a:ext cx="4641714" cy="3071405"/>
          </a:xfrm>
          <a:prstGeom prst="rect">
            <a:avLst/>
          </a:prstGeom>
          <a:ln/>
        </p:spPr>
      </p:pic>
      <p:grpSp>
        <p:nvGrpSpPr>
          <p:cNvPr id="6" name="Group 5">
            <a:extLst>
              <a:ext uri="{FF2B5EF4-FFF2-40B4-BE49-F238E27FC236}">
                <a16:creationId xmlns:a16="http://schemas.microsoft.com/office/drawing/2014/main" id="{F9037D51-D968-04DB-FAD8-1B218469379D}"/>
              </a:ext>
            </a:extLst>
          </p:cNvPr>
          <p:cNvGrpSpPr/>
          <p:nvPr/>
        </p:nvGrpSpPr>
        <p:grpSpPr>
          <a:xfrm>
            <a:off x="7327666" y="4817719"/>
            <a:ext cx="4834814" cy="1200329"/>
            <a:chOff x="7134566" y="4774176"/>
            <a:chExt cx="4834814" cy="1200329"/>
          </a:xfrm>
        </p:grpSpPr>
        <p:sp>
          <p:nvSpPr>
            <p:cNvPr id="5" name="Rectangle 4">
              <a:extLst>
                <a:ext uri="{FF2B5EF4-FFF2-40B4-BE49-F238E27FC236}">
                  <a16:creationId xmlns:a16="http://schemas.microsoft.com/office/drawing/2014/main" id="{7F1B5152-904E-B57F-F1F1-4DF68D6B6A5F}"/>
                </a:ext>
              </a:extLst>
            </p:cNvPr>
            <p:cNvSpPr/>
            <p:nvPr/>
          </p:nvSpPr>
          <p:spPr>
            <a:xfrm>
              <a:off x="7134566" y="4774176"/>
              <a:ext cx="4643778" cy="9174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434C3E-A02B-15FC-F3FE-B378D1FC7676}"/>
                </a:ext>
              </a:extLst>
            </p:cNvPr>
            <p:cNvSpPr txBox="1"/>
            <p:nvPr/>
          </p:nvSpPr>
          <p:spPr>
            <a:xfrm>
              <a:off x="7134566" y="4774176"/>
              <a:ext cx="4834814" cy="1200329"/>
            </a:xfrm>
            <a:prstGeom prst="rect">
              <a:avLst/>
            </a:prstGeom>
            <a:noFill/>
          </p:spPr>
          <p:txBody>
            <a:bodyPr wrap="square" rtlCol="0">
              <a:spAutoFit/>
            </a:bodyPr>
            <a:lstStyle/>
            <a:p>
              <a:r>
                <a:rPr lang="en-US" sz="1800" dirty="0">
                  <a:solidFill>
                    <a:schemeClr val="lt1"/>
                  </a:solidFill>
                  <a:latin typeface="Times New Roman"/>
                  <a:ea typeface="Times New Roman"/>
                  <a:cs typeface="Times New Roman"/>
                  <a:sym typeface="Times New Roman"/>
                </a:rPr>
                <a:t>Summary: AI assistance does not significantly affect diagnostic agreement or disagreement between JR and SR radiologists.</a:t>
              </a:r>
            </a:p>
            <a:p>
              <a:endParaRPr lang="en-US" sz="18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Rectangle 2">
            <a:extLst>
              <a:ext uri="{FF2B5EF4-FFF2-40B4-BE49-F238E27FC236}">
                <a16:creationId xmlns:a16="http://schemas.microsoft.com/office/drawing/2014/main" id="{E787FFB8-341E-C7B5-7431-B381123BC720}"/>
              </a:ext>
            </a:extLst>
          </p:cNvPr>
          <p:cNvSpPr/>
          <p:nvPr/>
        </p:nvSpPr>
        <p:spPr>
          <a:xfrm>
            <a:off x="8915401" y="2991834"/>
            <a:ext cx="3145970" cy="15131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0" name="Google Shape;220;p25"/>
          <p:cNvSpPr txBox="1">
            <a:spLocks noGrp="1"/>
          </p:cNvSpPr>
          <p:nvPr>
            <p:ph type="title"/>
          </p:nvPr>
        </p:nvSpPr>
        <p:spPr>
          <a:xfrm>
            <a:off x="838200" y="365125"/>
            <a:ext cx="10515600" cy="82840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dirty="0">
                <a:solidFill>
                  <a:srgbClr val="F8CBA2"/>
                </a:solidFill>
                <a:latin typeface="Times New Roman"/>
                <a:ea typeface="Times New Roman"/>
                <a:cs typeface="Times New Roman"/>
                <a:sym typeface="Times New Roman"/>
              </a:rPr>
              <a:t>DISCUSSION (1/2)</a:t>
            </a:r>
            <a:endParaRPr sz="2700" b="1" dirty="0">
              <a:solidFill>
                <a:srgbClr val="F8CBA2"/>
              </a:solidFill>
              <a:latin typeface="Times New Roman"/>
              <a:ea typeface="Times New Roman"/>
              <a:cs typeface="Times New Roman"/>
              <a:sym typeface="Times New Roman"/>
            </a:endParaRPr>
          </a:p>
        </p:txBody>
      </p:sp>
      <p:sp>
        <p:nvSpPr>
          <p:cNvPr id="221" name="Google Shape;221;p25"/>
          <p:cNvSpPr txBox="1">
            <a:spLocks noGrp="1"/>
          </p:cNvSpPr>
          <p:nvPr>
            <p:ph type="body" idx="1"/>
          </p:nvPr>
        </p:nvSpPr>
        <p:spPr>
          <a:xfrm>
            <a:off x="417898" y="1246634"/>
            <a:ext cx="8399532" cy="5056616"/>
          </a:xfrm>
          <a:prstGeom prst="rect">
            <a:avLst/>
          </a:prstGeom>
          <a:noFill/>
          <a:ln>
            <a:noFill/>
          </a:ln>
        </p:spPr>
        <p:txBody>
          <a:bodyPr spcFirstLastPara="1" wrap="square" lIns="68575" tIns="34275" rIns="68575" bIns="34275" anchor="t" anchorCtr="0">
            <a:normAutofit fontScale="25000" lnSpcReduction="20000"/>
          </a:bodyPr>
          <a:lstStyle/>
          <a:p>
            <a:pPr marL="186262" lvl="0" indent="0" algn="ctr" rtl="0">
              <a:lnSpc>
                <a:spcPct val="150000"/>
              </a:lnSpc>
              <a:spcBef>
                <a:spcPts val="1067"/>
              </a:spcBef>
              <a:spcAft>
                <a:spcPts val="0"/>
              </a:spcAft>
              <a:buSzPct val="94594"/>
              <a:buNone/>
            </a:pPr>
            <a:r>
              <a:rPr lang="en-US" sz="5600" b="1" u="sng" dirty="0">
                <a:solidFill>
                  <a:schemeClr val="lt1"/>
                </a:solidFill>
                <a:latin typeface="Arial Black" panose="020B0A04020102020204" pitchFamily="34" charset="0"/>
                <a:ea typeface="Times New Roman"/>
                <a:cs typeface="Times New Roman"/>
                <a:sym typeface="Times New Roman"/>
              </a:rPr>
              <a:t>AI Model Performance</a:t>
            </a:r>
            <a:r>
              <a:rPr lang="en-US" sz="4400" b="1" u="sng" dirty="0">
                <a:solidFill>
                  <a:schemeClr val="lt1"/>
                </a:solidFill>
                <a:latin typeface="Times New Roman"/>
                <a:ea typeface="Times New Roman"/>
                <a:cs typeface="Times New Roman"/>
                <a:sym typeface="Times New Roman"/>
              </a:rPr>
              <a:t>:</a:t>
            </a:r>
            <a:endParaRPr sz="4400" b="1" u="sng" dirty="0">
              <a:solidFill>
                <a:schemeClr val="lt1"/>
              </a:solidFill>
              <a:latin typeface="Times New Roman"/>
              <a:ea typeface="Times New Roman"/>
              <a:cs typeface="Times New Roman"/>
              <a:sym typeface="Times New Roman"/>
            </a:endParaRPr>
          </a:p>
          <a:p>
            <a:pPr marL="609585" lvl="0" indent="-423323" algn="just" rtl="0">
              <a:lnSpc>
                <a:spcPct val="150000"/>
              </a:lnSpc>
              <a:spcBef>
                <a:spcPts val="1067"/>
              </a:spcBef>
              <a:spcAft>
                <a:spcPts val="0"/>
              </a:spcAft>
              <a:buClr>
                <a:schemeClr val="lt1"/>
              </a:buClr>
              <a:buSzPct val="94594"/>
              <a:buFont typeface="Arial"/>
              <a:buChar char="•"/>
            </a:pPr>
            <a:r>
              <a:rPr lang="en-US" sz="6400" dirty="0">
                <a:solidFill>
                  <a:schemeClr val="lt1"/>
                </a:solidFill>
                <a:latin typeface="Times New Roman"/>
                <a:ea typeface="Times New Roman"/>
                <a:cs typeface="Times New Roman"/>
                <a:sym typeface="Times New Roman"/>
              </a:rPr>
              <a:t>Sensitivity confirms successful fracture detection, but low precision and high false positives raise concerns about reliability.</a:t>
            </a:r>
            <a:endParaRPr sz="6400" dirty="0"/>
          </a:p>
          <a:p>
            <a:pPr marL="609585" lvl="0" indent="-423323" algn="just" rtl="0">
              <a:lnSpc>
                <a:spcPct val="150000"/>
              </a:lnSpc>
              <a:spcBef>
                <a:spcPts val="1067"/>
              </a:spcBef>
              <a:spcAft>
                <a:spcPts val="0"/>
              </a:spcAft>
              <a:buClr>
                <a:schemeClr val="lt1"/>
              </a:buClr>
              <a:buSzPct val="94594"/>
              <a:buFont typeface="Arial"/>
              <a:buChar char="•"/>
            </a:pPr>
            <a:r>
              <a:rPr lang="en-US" sz="6400" dirty="0">
                <a:solidFill>
                  <a:schemeClr val="lt1"/>
                </a:solidFill>
                <a:latin typeface="Times New Roman"/>
                <a:ea typeface="Times New Roman"/>
                <a:cs typeface="Times New Roman"/>
                <a:sym typeface="Times New Roman"/>
              </a:rPr>
              <a:t>Misclassifications due to similar imaging characteristics with other conditions like curvilinear densities, effusions, degenerative changes, deformities, ossification, osteotomy, dislocations, arthrodesis, osteoarthritic changes, and coalition.</a:t>
            </a:r>
          </a:p>
          <a:p>
            <a:pPr marL="186262" lvl="0" indent="0" algn="ctr" rtl="0">
              <a:lnSpc>
                <a:spcPct val="150000"/>
              </a:lnSpc>
              <a:spcBef>
                <a:spcPts val="1067"/>
              </a:spcBef>
              <a:spcAft>
                <a:spcPts val="0"/>
              </a:spcAft>
              <a:buSzPct val="94594"/>
              <a:buNone/>
            </a:pPr>
            <a:r>
              <a:rPr lang="en-US" sz="5600" b="1" u="sng" dirty="0">
                <a:solidFill>
                  <a:schemeClr val="bg1"/>
                </a:solidFill>
                <a:latin typeface="Arial Black" panose="020B0A04020102020204" pitchFamily="34" charset="0"/>
                <a:ea typeface="Times New Roman"/>
                <a:cs typeface="Times New Roman" panose="02020603050405020304" pitchFamily="18" charset="0"/>
                <a:sym typeface="Times New Roman"/>
              </a:rPr>
              <a:t>AI Misclassifications:</a:t>
            </a:r>
          </a:p>
          <a:p>
            <a:pPr marL="609585" lvl="0" indent="-423323" algn="just" rtl="0">
              <a:lnSpc>
                <a:spcPct val="150000"/>
              </a:lnSpc>
              <a:spcBef>
                <a:spcPts val="1067"/>
              </a:spcBef>
              <a:spcAft>
                <a:spcPts val="0"/>
              </a:spcAft>
              <a:buClr>
                <a:schemeClr val="lt1"/>
              </a:buClr>
              <a:buSzPct val="94594"/>
              <a:buFont typeface="Arial"/>
              <a:buAutoNum type="arabicPeriod"/>
            </a:pPr>
            <a:r>
              <a:rPr lang="en-US" sz="6400" b="1" dirty="0">
                <a:solidFill>
                  <a:schemeClr val="lt1"/>
                </a:solidFill>
                <a:latin typeface="Times New Roman"/>
                <a:ea typeface="Times New Roman"/>
                <a:cs typeface="Times New Roman"/>
                <a:sym typeface="Times New Roman"/>
              </a:rPr>
              <a:t>Visual Similarities </a:t>
            </a:r>
            <a:r>
              <a:rPr lang="en-US" sz="6400" b="1" dirty="0">
                <a:solidFill>
                  <a:schemeClr val="lt1"/>
                </a:solidFill>
                <a:latin typeface="Times New Roman" panose="02020603050405020304" pitchFamily="18" charset="0"/>
                <a:ea typeface="Times New Roman"/>
                <a:cs typeface="Times New Roman" panose="02020603050405020304" pitchFamily="18" charset="0"/>
                <a:sym typeface="Times New Roman"/>
              </a:rPr>
              <a:t>in Imaging:</a:t>
            </a:r>
            <a:r>
              <a:rPr lang="en-US" sz="6400" dirty="0">
                <a:solidFill>
                  <a:schemeClr val="lt1"/>
                </a:solidFill>
                <a:latin typeface="Times New Roman" panose="02020603050405020304" pitchFamily="18" charset="0"/>
                <a:ea typeface="Times New Roman"/>
                <a:cs typeface="Times New Roman" panose="02020603050405020304" pitchFamily="18" charset="0"/>
                <a:sym typeface="Times New Roman"/>
              </a:rPr>
              <a:t> Conditions mimic fracture lines, leading to false positives.</a:t>
            </a:r>
            <a:endParaRPr lang="en-US" sz="6400" dirty="0">
              <a:latin typeface="Times New Roman" panose="02020603050405020304" pitchFamily="18" charset="0"/>
              <a:cs typeface="Times New Roman" panose="02020603050405020304" pitchFamily="18" charset="0"/>
            </a:endParaRPr>
          </a:p>
          <a:p>
            <a:pPr marL="609585" lvl="0" indent="-423323" algn="just" rtl="0">
              <a:lnSpc>
                <a:spcPct val="150000"/>
              </a:lnSpc>
              <a:spcBef>
                <a:spcPts val="1067"/>
              </a:spcBef>
              <a:spcAft>
                <a:spcPts val="0"/>
              </a:spcAft>
              <a:buClr>
                <a:schemeClr val="lt1"/>
              </a:buClr>
              <a:buSzPct val="94594"/>
              <a:buFont typeface="Arial"/>
              <a:buAutoNum type="arabicPeriod"/>
            </a:pPr>
            <a:r>
              <a:rPr lang="en-US" sz="6400" b="1" dirty="0">
                <a:solidFill>
                  <a:schemeClr val="lt1"/>
                </a:solidFill>
                <a:latin typeface="Times New Roman" panose="02020603050405020304" pitchFamily="18" charset="0"/>
                <a:ea typeface="Times New Roman"/>
                <a:cs typeface="Times New Roman" panose="02020603050405020304" pitchFamily="18" charset="0"/>
                <a:sym typeface="Times New Roman"/>
              </a:rPr>
              <a:t>Training Data Limitations:</a:t>
            </a:r>
            <a:r>
              <a:rPr lang="en-US" sz="6400" dirty="0">
                <a:solidFill>
                  <a:schemeClr val="lt1"/>
                </a:solidFill>
                <a:latin typeface="Times New Roman" panose="02020603050405020304" pitchFamily="18" charset="0"/>
                <a:ea typeface="Times New Roman"/>
                <a:cs typeface="Times New Roman" panose="02020603050405020304" pitchFamily="18" charset="0"/>
                <a:sym typeface="Times New Roman"/>
              </a:rPr>
              <a:t> Insufficient examples </a:t>
            </a:r>
            <a:r>
              <a:rPr lang="en-US" sz="6400" dirty="0">
                <a:solidFill>
                  <a:schemeClr val="lt1"/>
                </a:solidFill>
                <a:latin typeface="Times New Roman"/>
                <a:ea typeface="Times New Roman"/>
                <a:cs typeface="Times New Roman"/>
                <a:sym typeface="Times New Roman"/>
              </a:rPr>
              <a:t>of non-fracture conditions in training data.</a:t>
            </a:r>
            <a:endParaRPr lang="en-US" sz="6400" dirty="0"/>
          </a:p>
          <a:p>
            <a:pPr marL="609585" lvl="0" indent="-423323" algn="just" rtl="0">
              <a:lnSpc>
                <a:spcPct val="150000"/>
              </a:lnSpc>
              <a:spcBef>
                <a:spcPts val="1067"/>
              </a:spcBef>
              <a:spcAft>
                <a:spcPts val="0"/>
              </a:spcAft>
              <a:buClr>
                <a:schemeClr val="lt1"/>
              </a:buClr>
              <a:buSzPct val="94594"/>
              <a:buFont typeface="Arial"/>
              <a:buAutoNum type="arabicPeriod"/>
            </a:pPr>
            <a:r>
              <a:rPr lang="en-US" sz="6400" b="1" dirty="0">
                <a:solidFill>
                  <a:schemeClr val="lt1"/>
                </a:solidFill>
                <a:latin typeface="Times New Roman"/>
                <a:ea typeface="Times New Roman"/>
                <a:cs typeface="Times New Roman"/>
                <a:sym typeface="Times New Roman"/>
              </a:rPr>
              <a:t>Feature Overlap:</a:t>
            </a:r>
            <a:r>
              <a:rPr lang="en-US" sz="6400" dirty="0">
                <a:solidFill>
                  <a:schemeClr val="lt1"/>
                </a:solidFill>
                <a:latin typeface="Times New Roman"/>
                <a:ea typeface="Times New Roman"/>
                <a:cs typeface="Times New Roman"/>
                <a:sym typeface="Times New Roman"/>
              </a:rPr>
              <a:t> Similar features between fractures and other conditions.</a:t>
            </a:r>
            <a:endParaRPr lang="en-US" sz="6400" dirty="0"/>
          </a:p>
          <a:p>
            <a:pPr marL="609585" lvl="0" indent="-423323" algn="just" rtl="0">
              <a:lnSpc>
                <a:spcPct val="150000"/>
              </a:lnSpc>
              <a:spcBef>
                <a:spcPts val="1067"/>
              </a:spcBef>
              <a:spcAft>
                <a:spcPts val="0"/>
              </a:spcAft>
              <a:buClr>
                <a:schemeClr val="lt1"/>
              </a:buClr>
              <a:buSzPct val="94594"/>
              <a:buFont typeface="Arial"/>
              <a:buAutoNum type="arabicPeriod"/>
            </a:pPr>
            <a:r>
              <a:rPr lang="en-US" sz="6400" b="1" dirty="0">
                <a:solidFill>
                  <a:schemeClr val="lt1"/>
                </a:solidFill>
                <a:latin typeface="Times New Roman"/>
                <a:ea typeface="Times New Roman"/>
                <a:cs typeface="Times New Roman"/>
                <a:sym typeface="Times New Roman"/>
              </a:rPr>
              <a:t>Algorithm Complexity:</a:t>
            </a:r>
            <a:r>
              <a:rPr lang="en-US" sz="6400" dirty="0">
                <a:solidFill>
                  <a:schemeClr val="lt1"/>
                </a:solidFill>
                <a:latin typeface="Times New Roman"/>
                <a:ea typeface="Times New Roman"/>
                <a:cs typeface="Times New Roman"/>
                <a:sym typeface="Times New Roman"/>
              </a:rPr>
              <a:t> Deep learning models' black-box nature complicates misclassification analysis</a:t>
            </a:r>
            <a:endParaRPr lang="en-US" sz="6400" dirty="0"/>
          </a:p>
          <a:p>
            <a:pPr marL="609585" lvl="0" indent="-334423" algn="l" rtl="0">
              <a:lnSpc>
                <a:spcPct val="90000"/>
              </a:lnSpc>
              <a:spcBef>
                <a:spcPts val="1067"/>
              </a:spcBef>
              <a:spcAft>
                <a:spcPts val="0"/>
              </a:spcAft>
              <a:buClr>
                <a:schemeClr val="dk1"/>
              </a:buClr>
              <a:buSzPct val="72072"/>
              <a:buNone/>
            </a:pPr>
            <a:endParaRPr dirty="0"/>
          </a:p>
        </p:txBody>
      </p:sp>
      <p:sp>
        <p:nvSpPr>
          <p:cNvPr id="222" name="Google Shape;222;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16</a:t>
            </a:fld>
            <a:endParaRPr/>
          </a:p>
        </p:txBody>
      </p:sp>
      <p:grpSp>
        <p:nvGrpSpPr>
          <p:cNvPr id="223" name="Google Shape;223;p25"/>
          <p:cNvGrpSpPr/>
          <p:nvPr/>
        </p:nvGrpSpPr>
        <p:grpSpPr>
          <a:xfrm>
            <a:off x="93306" y="185599"/>
            <a:ext cx="2621903" cy="1115314"/>
            <a:chOff x="0" y="0"/>
            <a:chExt cx="2621903" cy="1115314"/>
          </a:xfrm>
        </p:grpSpPr>
        <p:sp>
          <p:nvSpPr>
            <p:cNvPr id="224" name="Google Shape;224;p25"/>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25" name="Google Shape;225;p25"/>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
        <p:nvSpPr>
          <p:cNvPr id="2" name="TextBox 1">
            <a:extLst>
              <a:ext uri="{FF2B5EF4-FFF2-40B4-BE49-F238E27FC236}">
                <a16:creationId xmlns:a16="http://schemas.microsoft.com/office/drawing/2014/main" id="{8C12307D-DC19-D56A-D62C-D56FCBE52126}"/>
              </a:ext>
            </a:extLst>
          </p:cNvPr>
          <p:cNvSpPr txBox="1"/>
          <p:nvPr/>
        </p:nvSpPr>
        <p:spPr>
          <a:xfrm>
            <a:off x="8915401" y="2938733"/>
            <a:ext cx="3383479" cy="1477328"/>
          </a:xfrm>
          <a:prstGeom prst="rect">
            <a:avLst/>
          </a:prstGeom>
          <a:noFill/>
        </p:spPr>
        <p:txBody>
          <a:bodyPr wrap="square" rtlCol="0">
            <a:spAutoFit/>
          </a:bodyPr>
          <a:lstStyle/>
          <a:p>
            <a:pPr marL="186262" lvl="0" indent="0" algn="just" rtl="0">
              <a:lnSpc>
                <a:spcPct val="150000"/>
              </a:lnSpc>
              <a:spcBef>
                <a:spcPts val="1067"/>
              </a:spcBef>
              <a:spcAft>
                <a:spcPts val="0"/>
              </a:spcAft>
              <a:buSzPct val="94594"/>
              <a:buNone/>
            </a:pPr>
            <a:r>
              <a:rPr lang="en-US" sz="2000" b="1" u="sng" dirty="0">
                <a:solidFill>
                  <a:schemeClr val="lt1"/>
                </a:solidFill>
                <a:latin typeface="Times New Roman"/>
                <a:ea typeface="Times New Roman"/>
                <a:cs typeface="Times New Roman"/>
                <a:sym typeface="Times New Roman"/>
              </a:rPr>
              <a:t>Scope of Improvement:</a:t>
            </a:r>
            <a:endParaRPr lang="en-US" sz="2000" u="sng" dirty="0">
              <a:solidFill>
                <a:schemeClr val="lt1"/>
              </a:solidFill>
              <a:latin typeface="Times New Roman"/>
              <a:ea typeface="Times New Roman"/>
              <a:cs typeface="Times New Roman"/>
              <a:sym typeface="Times New Roman"/>
            </a:endParaRPr>
          </a:p>
          <a:p>
            <a:pPr marL="285750" indent="-285750">
              <a:buClr>
                <a:schemeClr val="bg1"/>
              </a:buClr>
              <a:buFont typeface="Arial" panose="020B0604020202020204" pitchFamily="34" charset="0"/>
              <a:buChar char="•"/>
            </a:pPr>
            <a:r>
              <a:rPr lang="en-US" sz="2000" b="1" dirty="0">
                <a:solidFill>
                  <a:schemeClr val="lt1"/>
                </a:solidFill>
                <a:latin typeface="Times New Roman"/>
                <a:ea typeface="Times New Roman"/>
                <a:cs typeface="Times New Roman"/>
                <a:sym typeface="Times New Roman"/>
              </a:rPr>
              <a:t>Enhanced Training Data</a:t>
            </a:r>
          </a:p>
          <a:p>
            <a:pPr marL="285750" indent="-285750">
              <a:buClr>
                <a:schemeClr val="bg1"/>
              </a:buClr>
              <a:buFont typeface="Arial" panose="020B0604020202020204" pitchFamily="34" charset="0"/>
              <a:buChar char="•"/>
            </a:pPr>
            <a:r>
              <a:rPr lang="en-US" sz="2000" b="1" dirty="0">
                <a:solidFill>
                  <a:schemeClr val="lt1"/>
                </a:solidFill>
                <a:latin typeface="Times New Roman"/>
                <a:ea typeface="Times New Roman"/>
                <a:cs typeface="Times New Roman"/>
                <a:sym typeface="Times New Roman"/>
              </a:rPr>
              <a:t>Regular Model Updates</a:t>
            </a:r>
          </a:p>
          <a:p>
            <a:pPr marL="285750" indent="-285750">
              <a:buClr>
                <a:schemeClr val="bg1"/>
              </a:buClr>
              <a:buFont typeface="Arial" panose="020B0604020202020204" pitchFamily="34" charset="0"/>
              <a:buChar char="•"/>
            </a:pPr>
            <a:r>
              <a:rPr lang="en-US" sz="2000" b="1" dirty="0">
                <a:solidFill>
                  <a:schemeClr val="lt1"/>
                </a:solidFill>
                <a:latin typeface="Times New Roman"/>
                <a:ea typeface="Times New Roman"/>
                <a:cs typeface="Times New Roman"/>
                <a:sym typeface="Times New Roman"/>
              </a:rPr>
              <a:t>Collaborative Diagnosis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title"/>
          </p:nvPr>
        </p:nvSpPr>
        <p:spPr>
          <a:xfrm>
            <a:off x="838200" y="365125"/>
            <a:ext cx="10515600" cy="917436"/>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a:solidFill>
                  <a:srgbClr val="F8CBA2"/>
                </a:solidFill>
                <a:latin typeface="Times New Roman"/>
                <a:ea typeface="Times New Roman"/>
                <a:cs typeface="Times New Roman"/>
                <a:sym typeface="Times New Roman"/>
              </a:rPr>
              <a:t>DISCUSSION (2/2)</a:t>
            </a:r>
            <a:endParaRPr sz="2700" b="1">
              <a:solidFill>
                <a:srgbClr val="F8CBA2"/>
              </a:solidFill>
              <a:latin typeface="Times New Roman"/>
              <a:ea typeface="Times New Roman"/>
              <a:cs typeface="Times New Roman"/>
              <a:sym typeface="Times New Roman"/>
            </a:endParaRPr>
          </a:p>
        </p:txBody>
      </p:sp>
      <p:sp>
        <p:nvSpPr>
          <p:cNvPr id="231" name="Google Shape;231;p26"/>
          <p:cNvSpPr txBox="1">
            <a:spLocks noGrp="1"/>
          </p:cNvSpPr>
          <p:nvPr>
            <p:ph type="body" idx="1"/>
          </p:nvPr>
        </p:nvSpPr>
        <p:spPr>
          <a:xfrm>
            <a:off x="370114" y="1421601"/>
            <a:ext cx="11118440" cy="4410038"/>
          </a:xfrm>
          <a:prstGeom prst="rect">
            <a:avLst/>
          </a:prstGeom>
          <a:noFill/>
          <a:ln>
            <a:noFill/>
          </a:ln>
        </p:spPr>
        <p:txBody>
          <a:bodyPr spcFirstLastPara="1" wrap="square" lIns="68575" tIns="34275" rIns="68575" bIns="34275" anchor="t" anchorCtr="0">
            <a:normAutofit fontScale="92500" lnSpcReduction="20000"/>
          </a:bodyPr>
          <a:lstStyle/>
          <a:p>
            <a:pPr marL="609585" indent="-334423" algn="just">
              <a:lnSpc>
                <a:spcPct val="150000"/>
              </a:lnSpc>
              <a:buClr>
                <a:schemeClr val="bg1"/>
              </a:buClr>
              <a:buSzPct val="100000"/>
            </a:pPr>
            <a:r>
              <a:rPr lang="en-US" sz="1600" dirty="0">
                <a:solidFill>
                  <a:schemeClr val="bg1"/>
                </a:solidFill>
                <a:effectLst/>
                <a:latin typeface="Times New Roman" panose="02020603050405020304" pitchFamily="18" charset="0"/>
                <a:ea typeface="Times New Roman" panose="02020603050405020304" pitchFamily="18" charset="0"/>
              </a:rPr>
              <a:t>A study Brady et al. (2012) emphasized that performance indicators and quality improvement methods, which include AI, could significantly lower discrepancy rates by up to 30% . But our study was unable to claim the change in discrepancy due to no statistical significant proof.</a:t>
            </a:r>
          </a:p>
          <a:p>
            <a:pPr marL="609585" indent="-334423" algn="just">
              <a:lnSpc>
                <a:spcPct val="150000"/>
              </a:lnSpc>
              <a:buClr>
                <a:schemeClr val="bg1"/>
              </a:buClr>
              <a:buSzPct val="100000"/>
            </a:pPr>
            <a:r>
              <a:rPr lang="en-US" sz="1600" dirty="0">
                <a:solidFill>
                  <a:schemeClr val="bg1"/>
                </a:solidFill>
                <a:effectLst/>
                <a:latin typeface="Times New Roman" panose="02020603050405020304" pitchFamily="18" charset="0"/>
                <a:ea typeface="Times New Roman" panose="02020603050405020304" pitchFamily="18" charset="0"/>
              </a:rPr>
              <a:t>Scheinfeld et al. (2021) highlighted that improving AI algorithms could reduce false positive rates by 10-15%  our study cannot claim such changes but further studies can be provide similar inferences.</a:t>
            </a:r>
          </a:p>
          <a:p>
            <a:pPr marL="609585" indent="-334423" algn="just">
              <a:lnSpc>
                <a:spcPct val="150000"/>
              </a:lnSpc>
              <a:buClr>
                <a:schemeClr val="bg1"/>
              </a:buClr>
              <a:buSzPct val="100000"/>
            </a:pPr>
            <a:r>
              <a:rPr lang="en-US" sz="1600" dirty="0">
                <a:solidFill>
                  <a:schemeClr val="bg1"/>
                </a:solidFill>
                <a:effectLst/>
                <a:latin typeface="Times New Roman" panose="02020603050405020304" pitchFamily="18" charset="0"/>
                <a:ea typeface="Times New Roman" panose="02020603050405020304" pitchFamily="18" charset="0"/>
              </a:rPr>
              <a:t>The high concordance rates for both AI-assisted and non-AI-assisted cases indicate that AI assistance suggests that AI can be a reliable support tool without introducing significant errors.</a:t>
            </a:r>
          </a:p>
          <a:p>
            <a:pPr marL="609585" indent="-334423" algn="just">
              <a:lnSpc>
                <a:spcPct val="150000"/>
              </a:lnSpc>
              <a:buClr>
                <a:schemeClr val="bg1"/>
              </a:buClr>
              <a:buSzPct val="100000"/>
            </a:pPr>
            <a:r>
              <a:rPr lang="en-US" sz="1600" dirty="0">
                <a:solidFill>
                  <a:schemeClr val="bg1"/>
                </a:solidFill>
                <a:effectLst/>
                <a:latin typeface="Times New Roman" panose="02020603050405020304" pitchFamily="18" charset="0"/>
                <a:ea typeface="Times New Roman" panose="02020603050405020304" pitchFamily="18" charset="0"/>
              </a:rPr>
              <a:t>The similar concordance and discordance rates suggest that the AI system's interpretations are generally in agreement with those of human radiologists.</a:t>
            </a:r>
            <a:endParaRPr lang="en-US" sz="1600" dirty="0">
              <a:solidFill>
                <a:schemeClr val="bg1"/>
              </a:solidFill>
              <a:latin typeface="Times New Roman" panose="02020603050405020304" pitchFamily="18" charset="0"/>
              <a:ea typeface="Times New Roman" panose="02020603050405020304" pitchFamily="18" charset="0"/>
            </a:endParaRPr>
          </a:p>
          <a:p>
            <a:pPr marL="609585" indent="-334423" algn="just">
              <a:lnSpc>
                <a:spcPct val="150000"/>
              </a:lnSpc>
              <a:buClr>
                <a:schemeClr val="bg1"/>
              </a:buClr>
              <a:buSzPct val="100000"/>
            </a:pPr>
            <a:r>
              <a:rPr lang="en-US" sz="1600" dirty="0">
                <a:solidFill>
                  <a:schemeClr val="bg1"/>
                </a:solidFill>
                <a:effectLst/>
                <a:latin typeface="Times New Roman" panose="02020603050405020304" pitchFamily="18" charset="0"/>
                <a:ea typeface="Times New Roman" panose="02020603050405020304" pitchFamily="18" charset="0"/>
              </a:rPr>
              <a:t>Despite the lack of a significant difference the slightly higher discordance in non-AI-assisted cases (4.5%) compared to AI-assisted cases (2.7%) implies that AI assistance may reduce some interpretation errors by providing additional data points  and if the model is trained and tested continuously it has the potential to give positive results.</a:t>
            </a:r>
          </a:p>
          <a:p>
            <a:pPr marL="609585" lvl="0" indent="-334423" algn="just" rtl="0">
              <a:lnSpc>
                <a:spcPct val="150000"/>
              </a:lnSpc>
              <a:spcBef>
                <a:spcPts val="1067"/>
              </a:spcBef>
              <a:spcAft>
                <a:spcPts val="0"/>
              </a:spcAft>
              <a:buSzPct val="94594"/>
              <a:buNone/>
            </a:pPr>
            <a:endParaRPr lang="en-US" sz="1200" dirty="0">
              <a:latin typeface="Times New Roman"/>
              <a:ea typeface="Times New Roman"/>
              <a:cs typeface="Times New Roman"/>
              <a:sym typeface="Times New Roman"/>
            </a:endParaRPr>
          </a:p>
        </p:txBody>
      </p:sp>
      <p:sp>
        <p:nvSpPr>
          <p:cNvPr id="232" name="Google Shape;232;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17</a:t>
            </a:fld>
            <a:endParaRPr/>
          </a:p>
        </p:txBody>
      </p:sp>
      <p:grpSp>
        <p:nvGrpSpPr>
          <p:cNvPr id="233" name="Google Shape;233;p26"/>
          <p:cNvGrpSpPr/>
          <p:nvPr/>
        </p:nvGrpSpPr>
        <p:grpSpPr>
          <a:xfrm>
            <a:off x="93306" y="185599"/>
            <a:ext cx="2621903" cy="1115314"/>
            <a:chOff x="0" y="0"/>
            <a:chExt cx="2621903" cy="1115314"/>
          </a:xfrm>
        </p:grpSpPr>
        <p:sp>
          <p:nvSpPr>
            <p:cNvPr id="234" name="Google Shape;234;p26"/>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35" name="Google Shape;235;p26"/>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title"/>
          </p:nvPr>
        </p:nvSpPr>
        <p:spPr>
          <a:xfrm>
            <a:off x="838200" y="365125"/>
            <a:ext cx="10515600" cy="93578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a:solidFill>
                  <a:srgbClr val="F8CBA2"/>
                </a:solidFill>
                <a:latin typeface="Times New Roman"/>
                <a:ea typeface="Times New Roman"/>
                <a:cs typeface="Times New Roman"/>
                <a:sym typeface="Times New Roman"/>
              </a:rPr>
              <a:t>LIMITATIONS OF STUDY </a:t>
            </a:r>
            <a:endParaRPr sz="2700" b="1">
              <a:solidFill>
                <a:srgbClr val="F8CBA2"/>
              </a:solidFill>
              <a:latin typeface="Times New Roman"/>
              <a:ea typeface="Times New Roman"/>
              <a:cs typeface="Times New Roman"/>
              <a:sym typeface="Times New Roman"/>
            </a:endParaRPr>
          </a:p>
        </p:txBody>
      </p:sp>
      <p:sp>
        <p:nvSpPr>
          <p:cNvPr id="241" name="Google Shape;241;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18</a:t>
            </a:fld>
            <a:endParaRPr/>
          </a:p>
        </p:txBody>
      </p:sp>
      <p:grpSp>
        <p:nvGrpSpPr>
          <p:cNvPr id="242" name="Google Shape;242;p27"/>
          <p:cNvGrpSpPr/>
          <p:nvPr/>
        </p:nvGrpSpPr>
        <p:grpSpPr>
          <a:xfrm>
            <a:off x="93306" y="185599"/>
            <a:ext cx="2621903" cy="1115314"/>
            <a:chOff x="0" y="0"/>
            <a:chExt cx="2621903" cy="1115314"/>
          </a:xfrm>
        </p:grpSpPr>
        <p:sp>
          <p:nvSpPr>
            <p:cNvPr id="243" name="Google Shape;243;p27"/>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44" name="Google Shape;244;p27"/>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
        <p:nvSpPr>
          <p:cNvPr id="245" name="Google Shape;245;p27"/>
          <p:cNvSpPr txBox="1">
            <a:spLocks noGrp="1"/>
          </p:cNvSpPr>
          <p:nvPr>
            <p:ph type="body" idx="1"/>
          </p:nvPr>
        </p:nvSpPr>
        <p:spPr>
          <a:xfrm>
            <a:off x="3526446" y="2111884"/>
            <a:ext cx="5575042" cy="2169784"/>
          </a:xfrm>
          <a:prstGeom prst="rect">
            <a:avLst/>
          </a:prstGeom>
          <a:noFill/>
          <a:ln>
            <a:noFill/>
          </a:ln>
        </p:spPr>
        <p:txBody>
          <a:bodyPr spcFirstLastPara="1" wrap="square" lIns="91425" tIns="45700" rIns="91425" bIns="45700" anchor="ctr" anchorCtr="0">
            <a:spAutoFit/>
          </a:bodyPr>
          <a:lstStyle/>
          <a:p>
            <a:pPr marL="285750" lvl="0" indent="-285750" algn="just" rtl="0">
              <a:lnSpc>
                <a:spcPct val="150000"/>
              </a:lnSpc>
              <a:spcBef>
                <a:spcPts val="0"/>
              </a:spcBef>
              <a:spcAft>
                <a:spcPts val="0"/>
              </a:spcAft>
              <a:buClr>
                <a:schemeClr val="lt1"/>
              </a:buClr>
              <a:buSzPts val="1800"/>
              <a:buChar char="•"/>
            </a:pPr>
            <a:r>
              <a:rPr lang="en-US" sz="1800" b="1" i="0" u="none" strike="noStrike" cap="none" dirty="0">
                <a:solidFill>
                  <a:schemeClr val="lt1"/>
                </a:solidFill>
                <a:latin typeface="Times New Roman"/>
                <a:ea typeface="Times New Roman"/>
                <a:cs typeface="Times New Roman"/>
                <a:sym typeface="Times New Roman"/>
              </a:rPr>
              <a:t>Limited and Non-diverse Training Data</a:t>
            </a:r>
            <a:endParaRPr sz="1800" b="0" i="0" u="none" strike="noStrike" cap="none" dirty="0">
              <a:solidFill>
                <a:schemeClr val="lt1"/>
              </a:solidFill>
              <a:latin typeface="Times New Roman"/>
              <a:ea typeface="Times New Roman"/>
              <a:cs typeface="Times New Roman"/>
              <a:sym typeface="Times New Roman"/>
            </a:endParaRPr>
          </a:p>
          <a:p>
            <a:pPr marL="285750" lvl="0" indent="-285750" algn="just" rtl="0">
              <a:lnSpc>
                <a:spcPct val="150000"/>
              </a:lnSpc>
              <a:spcBef>
                <a:spcPts val="0"/>
              </a:spcBef>
              <a:spcAft>
                <a:spcPts val="0"/>
              </a:spcAft>
              <a:buClr>
                <a:schemeClr val="lt1"/>
              </a:buClr>
              <a:buSzPts val="1800"/>
              <a:buChar char="•"/>
            </a:pPr>
            <a:r>
              <a:rPr lang="en-US" sz="1800" b="1" i="0" u="none" strike="noStrike" cap="none" dirty="0">
                <a:solidFill>
                  <a:schemeClr val="lt1"/>
                </a:solidFill>
                <a:latin typeface="Times New Roman"/>
                <a:ea typeface="Times New Roman"/>
                <a:cs typeface="Times New Roman"/>
                <a:sym typeface="Times New Roman"/>
              </a:rPr>
              <a:t>Generalizability and Sample Size</a:t>
            </a:r>
            <a:endParaRPr sz="1800" b="0" i="0" u="none" strike="noStrike" cap="none" dirty="0">
              <a:solidFill>
                <a:schemeClr val="lt1"/>
              </a:solidFill>
              <a:latin typeface="Times New Roman"/>
              <a:ea typeface="Times New Roman"/>
              <a:cs typeface="Times New Roman"/>
              <a:sym typeface="Times New Roman"/>
            </a:endParaRPr>
          </a:p>
          <a:p>
            <a:pPr marL="285750" lvl="0" indent="-285750" algn="just" rtl="0">
              <a:lnSpc>
                <a:spcPct val="150000"/>
              </a:lnSpc>
              <a:spcBef>
                <a:spcPts val="0"/>
              </a:spcBef>
              <a:spcAft>
                <a:spcPts val="0"/>
              </a:spcAft>
              <a:buClr>
                <a:schemeClr val="lt1"/>
              </a:buClr>
              <a:buSzPts val="1800"/>
              <a:buChar char="•"/>
            </a:pPr>
            <a:r>
              <a:rPr lang="en-US" sz="1800" b="1" i="0" u="none" strike="noStrike" cap="none" dirty="0">
                <a:solidFill>
                  <a:schemeClr val="lt1"/>
                </a:solidFill>
                <a:latin typeface="Times New Roman"/>
                <a:ea typeface="Times New Roman"/>
                <a:cs typeface="Times New Roman"/>
                <a:sym typeface="Times New Roman"/>
              </a:rPr>
              <a:t>Black-box Nature and Misclassification</a:t>
            </a:r>
            <a:endParaRPr sz="1800" b="0" i="0" u="none" strike="noStrike" cap="none" dirty="0">
              <a:solidFill>
                <a:schemeClr val="lt1"/>
              </a:solidFill>
              <a:latin typeface="Times New Roman"/>
              <a:ea typeface="Times New Roman"/>
              <a:cs typeface="Times New Roman"/>
              <a:sym typeface="Times New Roman"/>
            </a:endParaRPr>
          </a:p>
          <a:p>
            <a:pPr marL="285750" lvl="0" indent="-285750" algn="just" rtl="0">
              <a:lnSpc>
                <a:spcPct val="150000"/>
              </a:lnSpc>
              <a:spcBef>
                <a:spcPts val="0"/>
              </a:spcBef>
              <a:spcAft>
                <a:spcPts val="0"/>
              </a:spcAft>
              <a:buClr>
                <a:schemeClr val="lt1"/>
              </a:buClr>
              <a:buSzPts val="1800"/>
              <a:buChar char="•"/>
            </a:pPr>
            <a:r>
              <a:rPr lang="en-US" sz="1800" b="1" i="0" u="none" strike="noStrike" cap="none" dirty="0">
                <a:solidFill>
                  <a:schemeClr val="lt1"/>
                </a:solidFill>
                <a:latin typeface="Times New Roman"/>
                <a:ea typeface="Times New Roman"/>
                <a:cs typeface="Times New Roman"/>
                <a:sym typeface="Times New Roman"/>
              </a:rPr>
              <a:t>Human-AI Interaction and Dependency</a:t>
            </a:r>
            <a:endParaRPr sz="1800" b="0" i="0" u="none" strike="noStrike" cap="none" dirty="0">
              <a:solidFill>
                <a:schemeClr val="lt1"/>
              </a:solidFill>
              <a:latin typeface="Times New Roman"/>
              <a:ea typeface="Times New Roman"/>
              <a:cs typeface="Times New Roman"/>
              <a:sym typeface="Times New Roman"/>
            </a:endParaRPr>
          </a:p>
          <a:p>
            <a:pPr marL="285750" lvl="0" indent="-171450" algn="just" rtl="0">
              <a:lnSpc>
                <a:spcPct val="150000"/>
              </a:lnSpc>
              <a:spcBef>
                <a:spcPts val="0"/>
              </a:spcBef>
              <a:spcAft>
                <a:spcPts val="0"/>
              </a:spcAft>
              <a:buClr>
                <a:schemeClr val="dk1"/>
              </a:buClr>
              <a:buSzPts val="1800"/>
              <a:buNone/>
            </a:pPr>
            <a:endParaRPr sz="1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838200" y="365125"/>
            <a:ext cx="10515600" cy="731837"/>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ea typeface="Times New Roman"/>
                <a:cs typeface="Times New Roman"/>
                <a:sym typeface="Times New Roman"/>
              </a:rPr>
              <a:t>CONCLUSION</a:t>
            </a:r>
            <a:endParaRPr sz="2800" b="1" dirty="0">
              <a:solidFill>
                <a:srgbClr val="F8CBA2"/>
              </a:solidFill>
              <a:latin typeface="Times New Roman"/>
              <a:ea typeface="Times New Roman"/>
              <a:cs typeface="Times New Roman"/>
              <a:sym typeface="Times New Roman"/>
            </a:endParaRPr>
          </a:p>
        </p:txBody>
      </p:sp>
      <p:sp>
        <p:nvSpPr>
          <p:cNvPr id="251" name="Google Shape;251;p28"/>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fontScale="92500"/>
          </a:bodyPr>
          <a:lstStyle/>
          <a:p>
            <a:pPr marL="472012" indent="-285750" algn="just">
              <a:lnSpc>
                <a:spcPct val="150000"/>
              </a:lnSpc>
              <a:buClr>
                <a:schemeClr val="bg1"/>
              </a:buClr>
              <a:buSzPct val="100000"/>
            </a:pPr>
            <a:r>
              <a:rPr lang="en-US" sz="1800" dirty="0">
                <a:solidFill>
                  <a:schemeClr val="lt1"/>
                </a:solidFill>
                <a:latin typeface="Times New Roman"/>
                <a:ea typeface="Times New Roman"/>
                <a:cs typeface="Times New Roman"/>
                <a:sym typeface="Times New Roman"/>
              </a:rPr>
              <a:t>The study demonstrates the potential of AI to enhance diagnostic accuracy by high sensitivity and specificity in clinical settings. </a:t>
            </a:r>
          </a:p>
          <a:p>
            <a:pPr marL="472012" indent="-285750" algn="just">
              <a:lnSpc>
                <a:spcPct val="150000"/>
              </a:lnSpc>
              <a:buClr>
                <a:schemeClr val="bg1"/>
              </a:buClr>
              <a:buSzPct val="100000"/>
            </a:pPr>
            <a:r>
              <a:rPr lang="en-US" sz="1800" dirty="0">
                <a:solidFill>
                  <a:schemeClr val="lt1"/>
                </a:solidFill>
                <a:latin typeface="Times New Roman"/>
                <a:ea typeface="Times New Roman"/>
                <a:cs typeface="Times New Roman"/>
                <a:sym typeface="Times New Roman"/>
              </a:rPr>
              <a:t>The high concordance rates with AI assistance and the reduced discordance rates suggest that AI can serve as a valuable tool for radiologists, particularly in supporting junior staff and handling routine cases efficiently. </a:t>
            </a:r>
          </a:p>
          <a:p>
            <a:pPr marL="472012" indent="-285750" algn="just">
              <a:lnSpc>
                <a:spcPct val="150000"/>
              </a:lnSpc>
              <a:buClr>
                <a:schemeClr val="bg1"/>
              </a:buClr>
              <a:buSzPct val="100000"/>
            </a:pPr>
            <a:r>
              <a:rPr lang="en-US" sz="1800" dirty="0">
                <a:solidFill>
                  <a:schemeClr val="lt1"/>
                </a:solidFill>
                <a:latin typeface="Times New Roman"/>
                <a:ea typeface="Times New Roman"/>
                <a:cs typeface="Times New Roman"/>
                <a:sym typeface="Times New Roman"/>
              </a:rPr>
              <a:t>However, the limitations highlighted by the study, such as false positives and the dependency on high-quality training data, underscore the need for continuous improvement and careful integration of AI systems into clinical practice.</a:t>
            </a:r>
          </a:p>
          <a:p>
            <a:pPr marL="472012" indent="-285750" algn="just">
              <a:lnSpc>
                <a:spcPct val="150000"/>
              </a:lnSpc>
              <a:buClr>
                <a:schemeClr val="bg1"/>
              </a:buClr>
              <a:buSzPct val="100000"/>
            </a:pPr>
            <a:r>
              <a:rPr lang="en-US" sz="1800" dirty="0">
                <a:solidFill>
                  <a:schemeClr val="lt1"/>
                </a:solidFill>
                <a:latin typeface="Times New Roman"/>
                <a:ea typeface="Times New Roman"/>
                <a:cs typeface="Times New Roman"/>
                <a:sym typeface="Times New Roman"/>
              </a:rPr>
              <a:t> Balancing these benefits and limitations is crucial for leveraging AI's full potential while ensuring patient safety and maintaining trust in medical diagnostics.</a:t>
            </a:r>
            <a:endParaRPr sz="1800" dirty="0">
              <a:solidFill>
                <a:schemeClr val="lt1"/>
              </a:solidFill>
              <a:latin typeface="Times New Roman"/>
              <a:ea typeface="Times New Roman"/>
              <a:cs typeface="Times New Roman"/>
              <a:sym typeface="Times New Roman"/>
            </a:endParaRPr>
          </a:p>
        </p:txBody>
      </p:sp>
      <p:sp>
        <p:nvSpPr>
          <p:cNvPr id="252" name="Google Shape;252;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19</a:t>
            </a:fld>
            <a:endParaRPr/>
          </a:p>
        </p:txBody>
      </p:sp>
      <p:grpSp>
        <p:nvGrpSpPr>
          <p:cNvPr id="253" name="Google Shape;253;p28"/>
          <p:cNvGrpSpPr/>
          <p:nvPr/>
        </p:nvGrpSpPr>
        <p:grpSpPr>
          <a:xfrm>
            <a:off x="0" y="0"/>
            <a:ext cx="2621903" cy="1115314"/>
            <a:chOff x="0" y="0"/>
            <a:chExt cx="2621903" cy="1115314"/>
          </a:xfrm>
        </p:grpSpPr>
        <p:sp>
          <p:nvSpPr>
            <p:cNvPr id="254" name="Google Shape;254;p28"/>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55" name="Google Shape;255;p28"/>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dirty="0">
                <a:solidFill>
                  <a:srgbClr val="F8CBA2"/>
                </a:solidFill>
                <a:latin typeface="Montserrat"/>
                <a:ea typeface="Montserrat"/>
                <a:cs typeface="Montserrat"/>
                <a:sym typeface="Montserrat"/>
              </a:rPr>
              <a:t>Screenshot of Approval</a:t>
            </a:r>
            <a:endParaRPr b="1" dirty="0"/>
          </a:p>
        </p:txBody>
      </p:sp>
      <p:sp>
        <p:nvSpPr>
          <p:cNvPr id="104" name="Google Shape;104;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a:t>
            </a:fld>
            <a:endParaRPr/>
          </a:p>
        </p:txBody>
      </p:sp>
      <p:grpSp>
        <p:nvGrpSpPr>
          <p:cNvPr id="105" name="Google Shape;105;p15"/>
          <p:cNvGrpSpPr/>
          <p:nvPr/>
        </p:nvGrpSpPr>
        <p:grpSpPr>
          <a:xfrm>
            <a:off x="121298" y="85204"/>
            <a:ext cx="2621903" cy="1115314"/>
            <a:chOff x="0" y="0"/>
            <a:chExt cx="2621903" cy="1115314"/>
          </a:xfrm>
        </p:grpSpPr>
        <p:sp>
          <p:nvSpPr>
            <p:cNvPr id="106" name="Google Shape;106;p15"/>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07" name="Google Shape;107;p15"/>
            <p:cNvPicPr preferRelativeResize="0"/>
            <p:nvPr/>
          </p:nvPicPr>
          <p:blipFill rotWithShape="1">
            <a:blip r:embed="rId3">
              <a:alphaModFix/>
            </a:blip>
            <a:srcRect/>
            <a:stretch/>
          </p:blipFill>
          <p:spPr>
            <a:xfrm>
              <a:off x="111966" y="139040"/>
              <a:ext cx="2397967" cy="957922"/>
            </a:xfrm>
            <a:prstGeom prst="rect">
              <a:avLst/>
            </a:prstGeom>
            <a:noFill/>
            <a:ln>
              <a:noFill/>
            </a:ln>
          </p:spPr>
        </p:pic>
      </p:grpSp>
      <p:pic>
        <p:nvPicPr>
          <p:cNvPr id="6" name="Picture 5">
            <a:extLst>
              <a:ext uri="{FF2B5EF4-FFF2-40B4-BE49-F238E27FC236}">
                <a16:creationId xmlns:a16="http://schemas.microsoft.com/office/drawing/2014/main" id="{F86F4E33-9B09-8AC9-7EF3-BE6688B19BB7}"/>
              </a:ext>
            </a:extLst>
          </p:cNvPr>
          <p:cNvPicPr>
            <a:picLocks noChangeAspect="1"/>
          </p:cNvPicPr>
          <p:nvPr/>
        </p:nvPicPr>
        <p:blipFill>
          <a:blip r:embed="rId4"/>
          <a:stretch>
            <a:fillRect/>
          </a:stretch>
        </p:blipFill>
        <p:spPr>
          <a:xfrm>
            <a:off x="199222" y="1831606"/>
            <a:ext cx="11072935" cy="32955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title"/>
          </p:nvPr>
        </p:nvSpPr>
        <p:spPr>
          <a:xfrm>
            <a:off x="838200" y="410262"/>
            <a:ext cx="10515600" cy="1325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cs typeface="Times New Roman"/>
              </a:rPr>
              <a:t>REFERENCES</a:t>
            </a:r>
            <a:r>
              <a:rPr lang="en-US" b="1" dirty="0"/>
              <a:t> </a:t>
            </a:r>
            <a:endParaRPr dirty="0"/>
          </a:p>
        </p:txBody>
      </p:sp>
      <p:sp>
        <p:nvSpPr>
          <p:cNvPr id="261" name="Google Shape;261;p29"/>
          <p:cNvSpPr txBox="1">
            <a:spLocks noGrp="1"/>
          </p:cNvSpPr>
          <p:nvPr>
            <p:ph type="body" idx="1"/>
          </p:nvPr>
        </p:nvSpPr>
        <p:spPr>
          <a:xfrm>
            <a:off x="1023026" y="1735862"/>
            <a:ext cx="10515600" cy="4079978"/>
          </a:xfrm>
          <a:prstGeom prst="rect">
            <a:avLst/>
          </a:prstGeom>
          <a:noFill/>
          <a:ln>
            <a:noFill/>
          </a:ln>
        </p:spPr>
        <p:txBody>
          <a:bodyPr spcFirstLastPara="1" wrap="square" lIns="68575" tIns="34275" rIns="68575" bIns="34275" anchor="t" anchorCtr="0">
            <a:normAutofit fontScale="92500"/>
          </a:bodyPr>
          <a:lstStyle/>
          <a:p>
            <a:pPr marL="0" indent="0">
              <a:lnSpc>
                <a:spcPct val="150000"/>
              </a:lnSpc>
              <a:spcBef>
                <a:spcPts val="0"/>
              </a:spcBef>
              <a:buClr>
                <a:schemeClr val="bg1"/>
              </a:buClr>
              <a:buSzPct val="100000"/>
              <a:buNone/>
            </a:pPr>
            <a:endParaRPr lang="en-US" sz="1800" dirty="0">
              <a:solidFill>
                <a:schemeClr val="bg1"/>
              </a:solidFill>
              <a:effectLst/>
              <a:latin typeface="Times New Roman" panose="02020603050405020304" pitchFamily="18" charset="0"/>
              <a:ea typeface="Times New Roman" panose="02020603050405020304" pitchFamily="18" charset="0"/>
            </a:endParaRPr>
          </a:p>
          <a:p>
            <a:pPr marL="0" indent="0">
              <a:lnSpc>
                <a:spcPct val="150000"/>
              </a:lnSpc>
              <a:spcBef>
                <a:spcPts val="0"/>
              </a:spcBef>
              <a:buClr>
                <a:schemeClr val="bg1"/>
              </a:buClr>
              <a:buSzPct val="100000"/>
              <a:buNone/>
            </a:pPr>
            <a:r>
              <a:rPr lang="en-US" sz="1800" dirty="0">
                <a:solidFill>
                  <a:schemeClr val="bg1"/>
                </a:solidFill>
                <a:effectLst/>
                <a:latin typeface="Times New Roman" panose="02020603050405020304" pitchFamily="18" charset="0"/>
                <a:ea typeface="Times New Roman" panose="02020603050405020304" pitchFamily="18" charset="0"/>
              </a:rPr>
              <a:t>1. Lindsey R, </a:t>
            </a:r>
            <a:r>
              <a:rPr lang="en-US" sz="1800" dirty="0" err="1">
                <a:solidFill>
                  <a:schemeClr val="bg1"/>
                </a:solidFill>
                <a:effectLst/>
                <a:latin typeface="Times New Roman" panose="02020603050405020304" pitchFamily="18" charset="0"/>
                <a:ea typeface="Times New Roman" panose="02020603050405020304" pitchFamily="18" charset="0"/>
              </a:rPr>
              <a:t>Daluiski</a:t>
            </a:r>
            <a:r>
              <a:rPr lang="en-US" sz="1800" dirty="0">
                <a:solidFill>
                  <a:schemeClr val="bg1"/>
                </a:solidFill>
                <a:effectLst/>
                <a:latin typeface="Times New Roman" panose="02020603050405020304" pitchFamily="18" charset="0"/>
                <a:ea typeface="Times New Roman" panose="02020603050405020304" pitchFamily="18" charset="0"/>
              </a:rPr>
              <a:t> A, Chopra S, et al. Artificial Intelligence in Fracture Detection: A Systematic Review. 2021.</a:t>
            </a:r>
          </a:p>
          <a:p>
            <a:pPr marL="0" indent="0">
              <a:lnSpc>
                <a:spcPct val="150000"/>
              </a:lnSpc>
              <a:spcBef>
                <a:spcPts val="0"/>
              </a:spcBef>
              <a:buClr>
                <a:schemeClr val="bg1"/>
              </a:buClr>
              <a:buSzPct val="100000"/>
              <a:buNone/>
            </a:pPr>
            <a:r>
              <a:rPr lang="en-US" sz="1800" dirty="0">
                <a:solidFill>
                  <a:schemeClr val="bg1"/>
                </a:solidFill>
                <a:effectLst/>
                <a:latin typeface="Times New Roman" panose="02020603050405020304" pitchFamily="18" charset="0"/>
                <a:ea typeface="Times New Roman" panose="02020603050405020304" pitchFamily="18" charset="0"/>
              </a:rPr>
              <a:t>2. Brady AP. The discrepancy rate between preliminary and final reports of emergency radiology studies: A performance indicator and quality improvement method. 2012.</a:t>
            </a:r>
          </a:p>
          <a:p>
            <a:pPr marL="0" indent="0">
              <a:lnSpc>
                <a:spcPct val="150000"/>
              </a:lnSpc>
              <a:spcBef>
                <a:spcPts val="0"/>
              </a:spcBef>
              <a:buClr>
                <a:schemeClr val="bg1"/>
              </a:buClr>
              <a:buSzPct val="100000"/>
              <a:buNone/>
            </a:pPr>
            <a:r>
              <a:rPr lang="en-US" sz="1800" dirty="0">
                <a:solidFill>
                  <a:schemeClr val="bg1"/>
                </a:solidFill>
                <a:effectLst/>
                <a:latin typeface="Times New Roman" panose="02020603050405020304" pitchFamily="18" charset="0"/>
                <a:ea typeface="Times New Roman" panose="02020603050405020304" pitchFamily="18" charset="0"/>
              </a:rPr>
              <a:t>3. Patel B, Taylor C, </a:t>
            </a:r>
            <a:r>
              <a:rPr lang="en-US" sz="1800" dirty="0" err="1">
                <a:solidFill>
                  <a:schemeClr val="bg1"/>
                </a:solidFill>
                <a:effectLst/>
                <a:latin typeface="Times New Roman" panose="02020603050405020304" pitchFamily="18" charset="0"/>
                <a:ea typeface="Times New Roman" panose="02020603050405020304" pitchFamily="18" charset="0"/>
              </a:rPr>
              <a:t>Khong</a:t>
            </a:r>
            <a:r>
              <a:rPr lang="en-US" sz="1800" dirty="0">
                <a:solidFill>
                  <a:schemeClr val="bg1"/>
                </a:solidFill>
                <a:effectLst/>
                <a:latin typeface="Times New Roman" panose="02020603050405020304" pitchFamily="18" charset="0"/>
                <a:ea typeface="Times New Roman" panose="02020603050405020304" pitchFamily="18" charset="0"/>
              </a:rPr>
              <a:t> PL, et al. Artificial Intelligence in Radiology: Current Applications and Future Directions. 2021.</a:t>
            </a:r>
          </a:p>
          <a:p>
            <a:pPr marL="0" indent="0">
              <a:lnSpc>
                <a:spcPct val="150000"/>
              </a:lnSpc>
              <a:spcBef>
                <a:spcPts val="0"/>
              </a:spcBef>
              <a:buClr>
                <a:schemeClr val="bg1"/>
              </a:buClr>
              <a:buSzPct val="100000"/>
              <a:buNone/>
            </a:pPr>
            <a:r>
              <a:rPr lang="en-US" sz="1800" dirty="0">
                <a:solidFill>
                  <a:schemeClr val="bg1"/>
                </a:solidFill>
                <a:effectLst/>
                <a:latin typeface="Times New Roman" panose="02020603050405020304" pitchFamily="18" charset="0"/>
                <a:ea typeface="Times New Roman" panose="02020603050405020304" pitchFamily="18" charset="0"/>
              </a:rPr>
              <a:t>4. </a:t>
            </a:r>
            <a:r>
              <a:rPr lang="en-US" sz="1800" dirty="0" err="1">
                <a:solidFill>
                  <a:schemeClr val="bg1"/>
                </a:solidFill>
                <a:effectLst/>
                <a:latin typeface="Times New Roman" panose="02020603050405020304" pitchFamily="18" charset="0"/>
                <a:ea typeface="Times New Roman" panose="02020603050405020304" pitchFamily="18" charset="0"/>
              </a:rPr>
              <a:t>Parakh</a:t>
            </a:r>
            <a:r>
              <a:rPr lang="en-US" sz="1800" dirty="0">
                <a:solidFill>
                  <a:schemeClr val="bg1"/>
                </a:solidFill>
                <a:effectLst/>
                <a:latin typeface="Times New Roman" panose="02020603050405020304" pitchFamily="18" charset="0"/>
                <a:ea typeface="Times New Roman" panose="02020603050405020304" pitchFamily="18" charset="0"/>
              </a:rPr>
              <a:t> A, </a:t>
            </a:r>
            <a:r>
              <a:rPr lang="en-US" sz="1800" dirty="0" err="1">
                <a:solidFill>
                  <a:schemeClr val="bg1"/>
                </a:solidFill>
                <a:effectLst/>
                <a:latin typeface="Times New Roman" panose="02020603050405020304" pitchFamily="18" charset="0"/>
                <a:ea typeface="Times New Roman" panose="02020603050405020304" pitchFamily="18" charset="0"/>
              </a:rPr>
              <a:t>Kortman</a:t>
            </a:r>
            <a:r>
              <a:rPr lang="en-US" sz="1800" dirty="0">
                <a:solidFill>
                  <a:schemeClr val="bg1"/>
                </a:solidFill>
                <a:effectLst/>
                <a:latin typeface="Times New Roman" panose="02020603050405020304" pitchFamily="18" charset="0"/>
                <a:ea typeface="Times New Roman" panose="02020603050405020304" pitchFamily="18" charset="0"/>
              </a:rPr>
              <a:t> H, Hermans M, et al. The Role of Artificial Intelligence in Emergency Radiology: What the Radiologist Needs to Know. 2021.</a:t>
            </a:r>
          </a:p>
          <a:p>
            <a:pPr marL="0" indent="0">
              <a:lnSpc>
                <a:spcPct val="150000"/>
              </a:lnSpc>
              <a:spcBef>
                <a:spcPts val="0"/>
              </a:spcBef>
              <a:buClr>
                <a:schemeClr val="bg1"/>
              </a:buClr>
              <a:buSzPct val="100000"/>
              <a:buNone/>
            </a:pPr>
            <a:r>
              <a:rPr lang="en-US" sz="1800" dirty="0">
                <a:solidFill>
                  <a:schemeClr val="bg1"/>
                </a:solidFill>
                <a:effectLst/>
                <a:latin typeface="Times New Roman" panose="02020603050405020304" pitchFamily="18" charset="0"/>
                <a:ea typeface="Times New Roman" panose="02020603050405020304" pitchFamily="18" charset="0"/>
              </a:rPr>
              <a:t>5. Scheinfeld MH, Rahman S, Fishman EK, et al. Artificial Intelligence in Radiology: Progress, Pitfalls, and Potential. 2023.</a:t>
            </a:r>
          </a:p>
          <a:p>
            <a:pPr marL="529162" indent="-342900">
              <a:lnSpc>
                <a:spcPct val="150000"/>
              </a:lnSpc>
              <a:buClr>
                <a:schemeClr val="bg1"/>
              </a:buClr>
              <a:buSzPct val="100000"/>
            </a:pPr>
            <a:endParaRPr lang="en-US" dirty="0"/>
          </a:p>
        </p:txBody>
      </p:sp>
      <p:sp>
        <p:nvSpPr>
          <p:cNvPr id="263" name="Google Shape;263;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20</a:t>
            </a:fld>
            <a:endParaRPr/>
          </a:p>
        </p:txBody>
      </p:sp>
      <p:grpSp>
        <p:nvGrpSpPr>
          <p:cNvPr id="2" name="Google Shape;253;p28">
            <a:extLst>
              <a:ext uri="{FF2B5EF4-FFF2-40B4-BE49-F238E27FC236}">
                <a16:creationId xmlns:a16="http://schemas.microsoft.com/office/drawing/2014/main" id="{A5660443-AE77-12AF-1AC3-E88C8DAE961B}"/>
              </a:ext>
            </a:extLst>
          </p:cNvPr>
          <p:cNvGrpSpPr/>
          <p:nvPr/>
        </p:nvGrpSpPr>
        <p:grpSpPr>
          <a:xfrm>
            <a:off x="0" y="0"/>
            <a:ext cx="2621903" cy="1115314"/>
            <a:chOff x="0" y="0"/>
            <a:chExt cx="2621903" cy="1115314"/>
          </a:xfrm>
        </p:grpSpPr>
        <p:sp>
          <p:nvSpPr>
            <p:cNvPr id="3" name="Google Shape;254;p28">
              <a:extLst>
                <a:ext uri="{FF2B5EF4-FFF2-40B4-BE49-F238E27FC236}">
                  <a16:creationId xmlns:a16="http://schemas.microsoft.com/office/drawing/2014/main" id="{6634F95F-D186-05C1-D1D7-AB41D61C8911}"/>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 name="Google Shape;255;p28">
              <a:extLst>
                <a:ext uri="{FF2B5EF4-FFF2-40B4-BE49-F238E27FC236}">
                  <a16:creationId xmlns:a16="http://schemas.microsoft.com/office/drawing/2014/main" id="{21B5491F-5718-BBD1-60AB-650AEFCBE1E9}"/>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1A476-C4D1-49BC-B738-88EF65672F2B}"/>
              </a:ext>
            </a:extLst>
          </p:cNvPr>
          <p:cNvPicPr>
            <a:picLocks noChangeAspect="1"/>
          </p:cNvPicPr>
          <p:nvPr/>
        </p:nvPicPr>
        <p:blipFill>
          <a:blip r:embed="rId3"/>
          <a:stretch>
            <a:fillRect/>
          </a:stretch>
        </p:blipFill>
        <p:spPr>
          <a:xfrm>
            <a:off x="1512918" y="0"/>
            <a:ext cx="9166163" cy="6858000"/>
          </a:xfrm>
          <a:prstGeom prst="rect">
            <a:avLst/>
          </a:prstGeom>
        </p:spPr>
      </p:pic>
    </p:spTree>
    <p:extLst>
      <p:ext uri="{BB962C8B-B14F-4D97-AF65-F5344CB8AC3E}">
        <p14:creationId xmlns:p14="http://schemas.microsoft.com/office/powerpoint/2010/main" val="198070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1"/>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sz="4400" b="1">
                <a:solidFill>
                  <a:srgbClr val="F8CBA2"/>
                </a:solidFill>
                <a:latin typeface="Montserrat"/>
                <a:ea typeface="Montserrat"/>
                <a:cs typeface="Montserrat"/>
                <a:sym typeface="Montserrat"/>
              </a:rPr>
              <a:t>Thank You</a:t>
            </a:r>
            <a:endParaRPr/>
          </a:p>
        </p:txBody>
      </p:sp>
      <p:sp>
        <p:nvSpPr>
          <p:cNvPr id="277" name="Google Shape;277;p31"/>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p>
            <a:pPr marL="95250" lvl="0" indent="0" algn="ctr" rtl="0">
              <a:lnSpc>
                <a:spcPct val="90000"/>
              </a:lnSpc>
              <a:spcBef>
                <a:spcPts val="0"/>
              </a:spcBef>
              <a:spcAft>
                <a:spcPts val="0"/>
              </a:spcAft>
              <a:buSzPts val="4500"/>
              <a:buNone/>
            </a:pPr>
            <a:r>
              <a:rPr lang="en-US" b="1">
                <a:solidFill>
                  <a:srgbClr val="F8CBA2"/>
                </a:solidFill>
                <a:latin typeface="Montserrat"/>
                <a:ea typeface="Montserrat"/>
                <a:cs typeface="Montserrat"/>
                <a:sym typeface="Montserrat"/>
              </a:rPr>
              <a:t>Any Questions</a:t>
            </a:r>
            <a:endParaRPr/>
          </a:p>
        </p:txBody>
      </p:sp>
      <p:sp>
        <p:nvSpPr>
          <p:cNvPr id="278" name="Google Shape;278;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22</a:t>
            </a:fld>
            <a:endParaRPr/>
          </a:p>
        </p:txBody>
      </p:sp>
      <p:grpSp>
        <p:nvGrpSpPr>
          <p:cNvPr id="279" name="Google Shape;279;p31"/>
          <p:cNvGrpSpPr/>
          <p:nvPr/>
        </p:nvGrpSpPr>
        <p:grpSpPr>
          <a:xfrm>
            <a:off x="93306" y="185599"/>
            <a:ext cx="2621903" cy="1115314"/>
            <a:chOff x="0" y="0"/>
            <a:chExt cx="2621903" cy="1115314"/>
          </a:xfrm>
        </p:grpSpPr>
        <p:sp>
          <p:nvSpPr>
            <p:cNvPr id="280" name="Google Shape;280;p31"/>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1" name="Google Shape;281;p31"/>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838200" y="233869"/>
            <a:ext cx="10515600" cy="1325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cs typeface="Times New Roman"/>
              </a:rPr>
              <a:t>Internship Experiences</a:t>
            </a:r>
            <a:endParaRPr sz="2800" b="1" dirty="0">
              <a:solidFill>
                <a:srgbClr val="F8CBA2"/>
              </a:solidFill>
              <a:latin typeface="Times New Roman"/>
              <a:cs typeface="Times New Roman"/>
            </a:endParaRPr>
          </a:p>
        </p:txBody>
      </p:sp>
      <p:sp>
        <p:nvSpPr>
          <p:cNvPr id="289" name="Google Shape;289;p32"/>
          <p:cNvSpPr txBox="1">
            <a:spLocks noGrp="1"/>
          </p:cNvSpPr>
          <p:nvPr>
            <p:ph type="body" idx="3"/>
          </p:nvPr>
        </p:nvSpPr>
        <p:spPr>
          <a:xfrm>
            <a:off x="4064000" y="756173"/>
            <a:ext cx="5183200" cy="824000"/>
          </a:xfrm>
          <a:prstGeom prst="rect">
            <a:avLst/>
          </a:prstGeom>
          <a:noFill/>
          <a:ln>
            <a:noFill/>
          </a:ln>
        </p:spPr>
        <p:txBody>
          <a:bodyPr spcFirstLastPara="1" wrap="square" lIns="68575" tIns="34275" rIns="68575" bIns="34275" anchor="b" anchorCtr="0">
            <a:normAutofit/>
          </a:bodyPr>
          <a:lstStyle/>
          <a:p>
            <a:pPr marL="609585" lvl="0" indent="-304791" algn="l" rtl="0">
              <a:lnSpc>
                <a:spcPct val="90000"/>
              </a:lnSpc>
              <a:spcBef>
                <a:spcPts val="1067"/>
              </a:spcBef>
              <a:spcAft>
                <a:spcPts val="0"/>
              </a:spcAft>
              <a:buClr>
                <a:schemeClr val="dk1"/>
              </a:buClr>
              <a:buSzPts val="1800"/>
              <a:buNone/>
            </a:pPr>
            <a:r>
              <a:rPr lang="en-US" dirty="0">
                <a:solidFill>
                  <a:schemeClr val="bg1"/>
                </a:solidFill>
                <a:latin typeface="Times New Roman" panose="02020603050405020304" pitchFamily="18" charset="0"/>
                <a:cs typeface="Times New Roman" panose="02020603050405020304" pitchFamily="18" charset="0"/>
              </a:rPr>
              <a:t>Skills and Topics Learnt</a:t>
            </a:r>
            <a:endParaRPr dirty="0">
              <a:solidFill>
                <a:schemeClr val="bg1"/>
              </a:solidFill>
              <a:latin typeface="Times New Roman" panose="02020603050405020304" pitchFamily="18" charset="0"/>
              <a:cs typeface="Times New Roman" panose="02020603050405020304" pitchFamily="18" charset="0"/>
            </a:endParaRPr>
          </a:p>
        </p:txBody>
      </p:sp>
      <p:sp>
        <p:nvSpPr>
          <p:cNvPr id="290" name="Google Shape;290;p32"/>
          <p:cNvSpPr txBox="1">
            <a:spLocks noGrp="1"/>
          </p:cNvSpPr>
          <p:nvPr>
            <p:ph type="body" idx="4"/>
          </p:nvPr>
        </p:nvSpPr>
        <p:spPr>
          <a:xfrm>
            <a:off x="1211386" y="2763909"/>
            <a:ext cx="5183200" cy="3684800"/>
          </a:xfrm>
          <a:prstGeom prst="rect">
            <a:avLst/>
          </a:prstGeom>
          <a:noFill/>
          <a:ln>
            <a:noFill/>
          </a:ln>
        </p:spPr>
        <p:txBody>
          <a:bodyPr spcFirstLastPara="1" wrap="square" lIns="68575" tIns="34275" rIns="68575" bIns="34275" anchor="t" anchorCtr="0">
            <a:normAutofit fontScale="92500" lnSpcReduction="10000"/>
          </a:bodyPr>
          <a:lstStyle/>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Interpersonal Communication</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Problem solving</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Time management</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Openness to feedback </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Importance of commitments and meeting deadlines </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Inter-departmental coordination</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Sales and Marketing process </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AI testing and monitoring</a:t>
            </a:r>
          </a:p>
          <a:p>
            <a:pPr marL="618062" indent="-342900">
              <a:buClr>
                <a:schemeClr val="bg1"/>
              </a:buClr>
              <a:buSzPct val="100000"/>
            </a:pPr>
            <a:r>
              <a:rPr lang="en-US" dirty="0">
                <a:solidFill>
                  <a:schemeClr val="bg1"/>
                </a:solidFill>
                <a:latin typeface="Times New Roman" panose="02020603050405020304" pitchFamily="18" charset="0"/>
                <a:cs typeface="Times New Roman" panose="02020603050405020304" pitchFamily="18" charset="0"/>
              </a:rPr>
              <a:t>About different AI models and Vendors</a:t>
            </a:r>
          </a:p>
          <a:p>
            <a:pPr marL="609585" lvl="0" indent="-334423" algn="l" rtl="0">
              <a:lnSpc>
                <a:spcPct val="90000"/>
              </a:lnSpc>
              <a:spcBef>
                <a:spcPts val="1067"/>
              </a:spcBef>
              <a:spcAft>
                <a:spcPts val="0"/>
              </a:spcAft>
              <a:buClr>
                <a:schemeClr val="dk1"/>
              </a:buClr>
              <a:buSzPts val="1400"/>
              <a:buNone/>
            </a:pPr>
            <a:endParaRPr lang="en-US" dirty="0"/>
          </a:p>
          <a:p>
            <a:pPr marL="609585" lvl="0" indent="-334423" algn="l" rtl="0">
              <a:lnSpc>
                <a:spcPct val="90000"/>
              </a:lnSpc>
              <a:spcBef>
                <a:spcPts val="1067"/>
              </a:spcBef>
              <a:spcAft>
                <a:spcPts val="0"/>
              </a:spcAft>
              <a:buClr>
                <a:schemeClr val="dk1"/>
              </a:buClr>
              <a:buSzPts val="1400"/>
              <a:buNone/>
            </a:pPr>
            <a:endParaRPr lang="en-US" dirty="0"/>
          </a:p>
          <a:p>
            <a:pPr marL="609585" lvl="0" indent="-334423" algn="l" rtl="0">
              <a:lnSpc>
                <a:spcPct val="90000"/>
              </a:lnSpc>
              <a:spcBef>
                <a:spcPts val="1067"/>
              </a:spcBef>
              <a:spcAft>
                <a:spcPts val="0"/>
              </a:spcAft>
              <a:buClr>
                <a:schemeClr val="dk1"/>
              </a:buClr>
              <a:buSzPts val="1400"/>
              <a:buNone/>
            </a:pPr>
            <a:endParaRPr lang="en-US" dirty="0"/>
          </a:p>
          <a:p>
            <a:pPr marL="609585" lvl="0" indent="-334423" algn="l" rtl="0">
              <a:lnSpc>
                <a:spcPct val="90000"/>
              </a:lnSpc>
              <a:spcBef>
                <a:spcPts val="1067"/>
              </a:spcBef>
              <a:spcAft>
                <a:spcPts val="0"/>
              </a:spcAft>
              <a:buClr>
                <a:schemeClr val="dk1"/>
              </a:buClr>
              <a:buSzPts val="1400"/>
              <a:buNone/>
            </a:pPr>
            <a:endParaRPr lang="en-US" dirty="0"/>
          </a:p>
          <a:p>
            <a:pPr marL="609585" lvl="0" indent="-334423" algn="l" rtl="0">
              <a:lnSpc>
                <a:spcPct val="90000"/>
              </a:lnSpc>
              <a:spcBef>
                <a:spcPts val="1067"/>
              </a:spcBef>
              <a:spcAft>
                <a:spcPts val="0"/>
              </a:spcAft>
              <a:buClr>
                <a:schemeClr val="dk1"/>
              </a:buClr>
              <a:buSzPts val="1400"/>
              <a:buNone/>
            </a:pPr>
            <a:endParaRPr lang="en-US" dirty="0"/>
          </a:p>
        </p:txBody>
      </p:sp>
      <p:sp>
        <p:nvSpPr>
          <p:cNvPr id="292" name="Google Shape;292;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23</a:t>
            </a:fld>
            <a:endParaRPr/>
          </a:p>
        </p:txBody>
      </p:sp>
      <p:grpSp>
        <p:nvGrpSpPr>
          <p:cNvPr id="2" name="Google Shape;253;p28">
            <a:extLst>
              <a:ext uri="{FF2B5EF4-FFF2-40B4-BE49-F238E27FC236}">
                <a16:creationId xmlns:a16="http://schemas.microsoft.com/office/drawing/2014/main" id="{F51D9182-0C27-1798-5D9A-B723E5E78DD0}"/>
              </a:ext>
            </a:extLst>
          </p:cNvPr>
          <p:cNvGrpSpPr/>
          <p:nvPr/>
        </p:nvGrpSpPr>
        <p:grpSpPr>
          <a:xfrm>
            <a:off x="108857" y="71211"/>
            <a:ext cx="2621903" cy="1115314"/>
            <a:chOff x="0" y="0"/>
            <a:chExt cx="2621903" cy="1115314"/>
          </a:xfrm>
        </p:grpSpPr>
        <p:sp>
          <p:nvSpPr>
            <p:cNvPr id="3" name="Google Shape;254;p28">
              <a:extLst>
                <a:ext uri="{FF2B5EF4-FFF2-40B4-BE49-F238E27FC236}">
                  <a16:creationId xmlns:a16="http://schemas.microsoft.com/office/drawing/2014/main" id="{034086A7-B1A1-10C1-5CA4-212ED21D7929}"/>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 name="Google Shape;255;p28">
              <a:extLst>
                <a:ext uri="{FF2B5EF4-FFF2-40B4-BE49-F238E27FC236}">
                  <a16:creationId xmlns:a16="http://schemas.microsoft.com/office/drawing/2014/main" id="{36387BD3-C304-806C-8E07-F26DF5E007B5}"/>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
        <p:nvSpPr>
          <p:cNvPr id="5" name="TextBox 4">
            <a:extLst>
              <a:ext uri="{FF2B5EF4-FFF2-40B4-BE49-F238E27FC236}">
                <a16:creationId xmlns:a16="http://schemas.microsoft.com/office/drawing/2014/main" id="{5C29A0B1-4C98-A23E-9992-E21DC693593A}"/>
              </a:ext>
            </a:extLst>
          </p:cNvPr>
          <p:cNvSpPr txBox="1"/>
          <p:nvPr/>
        </p:nvSpPr>
        <p:spPr>
          <a:xfrm>
            <a:off x="6655600" y="2367235"/>
            <a:ext cx="4356933" cy="4478149"/>
          </a:xfrm>
          <a:prstGeom prst="rect">
            <a:avLst/>
          </a:prstGeom>
          <a:noFill/>
        </p:spPr>
        <p:txBody>
          <a:bodyPr wrap="square" rtlCol="0">
            <a:spAutoFit/>
          </a:bodyPr>
          <a:lstStyle/>
          <a:p>
            <a:pPr marL="618062" indent="-342900">
              <a:buClr>
                <a:schemeClr val="bg1"/>
              </a:buClr>
              <a:buSzPct val="100000"/>
              <a:buFont typeface="Arial" panose="020B0604020202020204" pitchFamily="34" charset="0"/>
              <a:buChar char="•"/>
            </a:pPr>
            <a:endParaRPr lang="en-US" sz="1900" dirty="0">
              <a:solidFill>
                <a:schemeClr val="bg1"/>
              </a:solidFill>
              <a:latin typeface="Times New Roman" panose="02020603050405020304" pitchFamily="18" charset="0"/>
              <a:cs typeface="Times New Roman" panose="02020603050405020304" pitchFamily="18" charset="0"/>
            </a:endParaRP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Lead generation through Linked in</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Sales Navigator </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CARPL Platform </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CARPL Workflow</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Role of PACS and RIS</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Project management (CHAI)</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Apollo software</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Database construction</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MS Excel</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Power BI </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Deep Neural Network</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Deployments</a:t>
            </a:r>
          </a:p>
          <a:p>
            <a:pPr marL="618062" indent="-342900">
              <a:buClr>
                <a:schemeClr val="bg1"/>
              </a:buClr>
              <a:buSzPct val="100000"/>
              <a:buFont typeface="Arial" panose="020B0604020202020204" pitchFamily="34" charset="0"/>
              <a:buChar char="•"/>
            </a:pPr>
            <a:r>
              <a:rPr lang="en-US" sz="1900" dirty="0">
                <a:solidFill>
                  <a:schemeClr val="bg1"/>
                </a:solidFill>
                <a:latin typeface="Times New Roman" panose="02020603050405020304" pitchFamily="18" charset="0"/>
                <a:cs typeface="Times New Roman" panose="02020603050405020304" pitchFamily="18" charset="0"/>
              </a:rPr>
              <a:t>Stakeholder mappings</a:t>
            </a:r>
          </a:p>
          <a:p>
            <a:pPr marL="618062" indent="-342900">
              <a:buClr>
                <a:schemeClr val="bg1"/>
              </a:buClr>
              <a:buSzPct val="100000"/>
              <a:buFont typeface="Arial" panose="020B0604020202020204" pitchFamily="34" charset="0"/>
              <a:buChar char="•"/>
            </a:pPr>
            <a:endParaRPr lang="en-US" sz="1900" dirty="0"/>
          </a:p>
        </p:txBody>
      </p:sp>
      <p:sp>
        <p:nvSpPr>
          <p:cNvPr id="6" name="TextBox 5">
            <a:extLst>
              <a:ext uri="{FF2B5EF4-FFF2-40B4-BE49-F238E27FC236}">
                <a16:creationId xmlns:a16="http://schemas.microsoft.com/office/drawing/2014/main" id="{02D608F9-BE3B-EB19-3192-90E593A05E78}"/>
              </a:ext>
            </a:extLst>
          </p:cNvPr>
          <p:cNvSpPr txBox="1"/>
          <p:nvPr/>
        </p:nvSpPr>
        <p:spPr>
          <a:xfrm>
            <a:off x="982483" y="1640812"/>
            <a:ext cx="10590742" cy="923330"/>
          </a:xfrm>
          <a:prstGeom prst="rect">
            <a:avLst/>
          </a:prstGeom>
          <a:noFill/>
        </p:spPr>
        <p:txBody>
          <a:bodyPr wrap="square" rtlCol="0">
            <a:spAutoFit/>
          </a:bodyPr>
          <a:lstStyle/>
          <a:p>
            <a:pPr algn="just">
              <a:lnSpc>
                <a:spcPct val="150000"/>
              </a:lnSpc>
            </a:pPr>
            <a:r>
              <a:rPr lang="en-US" sz="1800" dirty="0">
                <a:solidFill>
                  <a:schemeClr val="bg1"/>
                </a:solidFill>
                <a:latin typeface="Times New Roman" panose="02020603050405020304" pitchFamily="18" charset="0"/>
                <a:cs typeface="Times New Roman" panose="02020603050405020304" pitchFamily="18" charset="0"/>
              </a:rPr>
              <a:t>The opportunity to work as an intern in CARPL AI  was very fruitful helped me to  get to know about the AI integration’s role in healthcare and not only provided me the technical skills but also soft skills.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xfrm>
            <a:off x="838200" y="320499"/>
            <a:ext cx="10515600" cy="986714"/>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cs typeface="Times New Roman"/>
              </a:rPr>
              <a:t>Suggestions Given to Organization </a:t>
            </a:r>
            <a:endParaRPr sz="2800" b="1" dirty="0">
              <a:solidFill>
                <a:srgbClr val="F8CBA2"/>
              </a:solidFill>
              <a:latin typeface="Times New Roman"/>
              <a:cs typeface="Times New Roman"/>
            </a:endParaRPr>
          </a:p>
        </p:txBody>
      </p:sp>
      <p:sp>
        <p:nvSpPr>
          <p:cNvPr id="299" name="Google Shape;299;p33"/>
          <p:cNvSpPr txBox="1">
            <a:spLocks noGrp="1"/>
          </p:cNvSpPr>
          <p:nvPr>
            <p:ph type="body" idx="1"/>
          </p:nvPr>
        </p:nvSpPr>
        <p:spPr>
          <a:xfrm>
            <a:off x="945205" y="1417461"/>
            <a:ext cx="10515600" cy="4351200"/>
          </a:xfrm>
          <a:prstGeom prst="rect">
            <a:avLst/>
          </a:prstGeom>
          <a:noFill/>
          <a:ln>
            <a:noFill/>
          </a:ln>
        </p:spPr>
        <p:txBody>
          <a:bodyPr spcFirstLastPara="1" wrap="square" lIns="68575" tIns="34275" rIns="68575" bIns="34275" anchor="t" anchorCtr="0">
            <a:noAutofit/>
          </a:bodyPr>
          <a:lstStyle/>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Collaborate with more hospitals and healthcare institutions to access diverse and larger datasets, enhancing the training and validation of AI models for generalizability.</a:t>
            </a:r>
          </a:p>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Should expand to other horizons like UAE, UK&amp; Korea etc.</a:t>
            </a:r>
          </a:p>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Develop comprehensive training programs for healthcare professionals to effectively use AI tools and understand their outputs.</a:t>
            </a:r>
            <a:endParaRPr lang="en-US" sz="1600" b="1" dirty="0">
              <a:solidFill>
                <a:schemeClr val="bg1"/>
              </a:solidFill>
              <a:latin typeface="Times New Roman" panose="02020603050405020304" pitchFamily="18" charset="0"/>
              <a:cs typeface="Times New Roman" panose="02020603050405020304" pitchFamily="18" charset="0"/>
            </a:endParaRPr>
          </a:p>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Work on seamless integration of AI solutions with existing healthcare IT systems like Electronic Health Records (EHR) to streamline workflows.</a:t>
            </a:r>
          </a:p>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Invest in R&amp;D to explore new applications of AI in healthcare beyond radiology, such as pathology, cardiology, and personalized medicine.</a:t>
            </a:r>
          </a:p>
          <a:p>
            <a:pPr marL="618062" indent="-342900"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Develop resources and tools to educate patients about how AI is being used in their care, addressing any concerns about accuracy and privacy.</a:t>
            </a:r>
            <a:endParaRPr sz="1600" b="1" dirty="0">
              <a:solidFill>
                <a:schemeClr val="bg1"/>
              </a:solidFill>
              <a:latin typeface="Times New Roman" panose="02020603050405020304" pitchFamily="18" charset="0"/>
              <a:cs typeface="Times New Roman" panose="02020603050405020304" pitchFamily="18" charset="0"/>
            </a:endParaRPr>
          </a:p>
        </p:txBody>
      </p:sp>
      <p:sp>
        <p:nvSpPr>
          <p:cNvPr id="301" name="Google Shape;301;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24</a:t>
            </a:fld>
            <a:endParaRPr/>
          </a:p>
        </p:txBody>
      </p:sp>
      <p:grpSp>
        <p:nvGrpSpPr>
          <p:cNvPr id="2" name="Google Shape;253;p28">
            <a:extLst>
              <a:ext uri="{FF2B5EF4-FFF2-40B4-BE49-F238E27FC236}">
                <a16:creationId xmlns:a16="http://schemas.microsoft.com/office/drawing/2014/main" id="{75424FD8-B420-2C81-489B-CCC074B62AEC}"/>
              </a:ext>
            </a:extLst>
          </p:cNvPr>
          <p:cNvGrpSpPr/>
          <p:nvPr/>
        </p:nvGrpSpPr>
        <p:grpSpPr>
          <a:xfrm>
            <a:off x="108857" y="71211"/>
            <a:ext cx="2621903" cy="1115314"/>
            <a:chOff x="0" y="0"/>
            <a:chExt cx="2621903" cy="1115314"/>
          </a:xfrm>
        </p:grpSpPr>
        <p:sp>
          <p:nvSpPr>
            <p:cNvPr id="3" name="Google Shape;254;p28">
              <a:extLst>
                <a:ext uri="{FF2B5EF4-FFF2-40B4-BE49-F238E27FC236}">
                  <a16:creationId xmlns:a16="http://schemas.microsoft.com/office/drawing/2014/main" id="{4413D940-1544-476C-BE41-AC525E023F7B}"/>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 name="Google Shape;255;p28">
              <a:extLst>
                <a:ext uri="{FF2B5EF4-FFF2-40B4-BE49-F238E27FC236}">
                  <a16:creationId xmlns:a16="http://schemas.microsoft.com/office/drawing/2014/main" id="{7C4582CC-EDE6-B963-F8AA-43EB13BC37EC}"/>
                </a:ext>
              </a:extLst>
            </p:cNvPr>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cs typeface="Times New Roman"/>
              </a:rPr>
              <a:t>Pictorial Journey </a:t>
            </a:r>
            <a:endParaRPr sz="2800" b="1" dirty="0">
              <a:solidFill>
                <a:srgbClr val="F8CBA2"/>
              </a:solidFill>
              <a:latin typeface="Times New Roman"/>
              <a:cs typeface="Times New Roman"/>
            </a:endParaRPr>
          </a:p>
        </p:txBody>
      </p:sp>
      <p:sp>
        <p:nvSpPr>
          <p:cNvPr id="310" name="Google Shape;310;p3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25</a:t>
            </a:fld>
            <a:endParaRPr/>
          </a:p>
        </p:txBody>
      </p:sp>
      <p:pic>
        <p:nvPicPr>
          <p:cNvPr id="3" name="Picture 2" descr="A person standing in front of a sign&#10;&#10;Description automatically generated">
            <a:extLst>
              <a:ext uri="{FF2B5EF4-FFF2-40B4-BE49-F238E27FC236}">
                <a16:creationId xmlns:a16="http://schemas.microsoft.com/office/drawing/2014/main" id="{D91CC36F-8A5C-3F44-0F86-2C53C0C2896F}"/>
              </a:ext>
            </a:extLst>
          </p:cNvPr>
          <p:cNvPicPr>
            <a:picLocks noChangeAspect="1"/>
          </p:cNvPicPr>
          <p:nvPr/>
        </p:nvPicPr>
        <p:blipFill>
          <a:blip r:embed="rId3"/>
          <a:stretch>
            <a:fillRect/>
          </a:stretch>
        </p:blipFill>
        <p:spPr>
          <a:xfrm>
            <a:off x="2994906" y="1426028"/>
            <a:ext cx="6006243" cy="4504683"/>
          </a:xfrm>
          <a:prstGeom prst="rect">
            <a:avLst/>
          </a:prstGeom>
        </p:spPr>
      </p:pic>
      <p:grpSp>
        <p:nvGrpSpPr>
          <p:cNvPr id="4" name="Google Shape;253;p28">
            <a:extLst>
              <a:ext uri="{FF2B5EF4-FFF2-40B4-BE49-F238E27FC236}">
                <a16:creationId xmlns:a16="http://schemas.microsoft.com/office/drawing/2014/main" id="{C4F2DBC0-B8D1-7BFE-4EB5-4B173D40FD0D}"/>
              </a:ext>
            </a:extLst>
          </p:cNvPr>
          <p:cNvGrpSpPr/>
          <p:nvPr/>
        </p:nvGrpSpPr>
        <p:grpSpPr>
          <a:xfrm>
            <a:off x="108857" y="71211"/>
            <a:ext cx="2621903" cy="1115314"/>
            <a:chOff x="0" y="0"/>
            <a:chExt cx="2621903" cy="1115314"/>
          </a:xfrm>
        </p:grpSpPr>
        <p:sp>
          <p:nvSpPr>
            <p:cNvPr id="5" name="Google Shape;254;p28">
              <a:extLst>
                <a:ext uri="{FF2B5EF4-FFF2-40B4-BE49-F238E27FC236}">
                  <a16:creationId xmlns:a16="http://schemas.microsoft.com/office/drawing/2014/main" id="{9770A736-5F27-7D30-1115-F425514FADA6}"/>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6" name="Google Shape;255;p28">
              <a:extLst>
                <a:ext uri="{FF2B5EF4-FFF2-40B4-BE49-F238E27FC236}">
                  <a16:creationId xmlns:a16="http://schemas.microsoft.com/office/drawing/2014/main" id="{1713262D-2276-4A0B-BA05-2D914B94EB4F}"/>
                </a:ext>
              </a:extLst>
            </p:cNvPr>
            <p:cNvPicPr preferRelativeResize="0"/>
            <p:nvPr/>
          </p:nvPicPr>
          <p:blipFill rotWithShape="1">
            <a:blip r:embed="rId4">
              <a:alphaModFix/>
            </a:blip>
            <a:srcRect/>
            <a:stretch/>
          </p:blipFill>
          <p:spPr>
            <a:xfrm>
              <a:off x="111966" y="139040"/>
              <a:ext cx="2397967" cy="957922"/>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D05-D8A6-5B59-5CF3-7B50DBB9E3BB}"/>
              </a:ext>
            </a:extLst>
          </p:cNvPr>
          <p:cNvSpPr>
            <a:spLocks noGrp="1"/>
          </p:cNvSpPr>
          <p:nvPr>
            <p:ph type="title"/>
          </p:nvPr>
        </p:nvSpPr>
        <p:spPr>
          <a:xfrm>
            <a:off x="838200" y="365125"/>
            <a:ext cx="10308771" cy="1017361"/>
          </a:xfrm>
        </p:spPr>
        <p:txBody>
          <a:bodyPr>
            <a:normAutofit/>
          </a:bodyPr>
          <a:lstStyle/>
          <a:p>
            <a:pPr algn="ctr"/>
            <a:r>
              <a:rPr lang="en-US" sz="2800" b="1" dirty="0">
                <a:solidFill>
                  <a:srgbClr val="F8CBA2"/>
                </a:solidFill>
                <a:latin typeface="Times New Roman"/>
                <a:cs typeface="Times New Roman"/>
              </a:rPr>
              <a:t>Health and Wellness Center Visit</a:t>
            </a:r>
            <a:endParaRPr lang="en-US" sz="2800" dirty="0"/>
          </a:p>
        </p:txBody>
      </p:sp>
      <p:sp>
        <p:nvSpPr>
          <p:cNvPr id="4" name="Slide Number Placeholder 3">
            <a:extLst>
              <a:ext uri="{FF2B5EF4-FFF2-40B4-BE49-F238E27FC236}">
                <a16:creationId xmlns:a16="http://schemas.microsoft.com/office/drawing/2014/main" id="{5772F85E-F4D2-9241-1F11-C84F725ADB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6" name="Picture 5" descr="A person standing in front of a building&#10;&#10;Description automatically generated">
            <a:extLst>
              <a:ext uri="{FF2B5EF4-FFF2-40B4-BE49-F238E27FC236}">
                <a16:creationId xmlns:a16="http://schemas.microsoft.com/office/drawing/2014/main" id="{B9E95AC2-E5E7-CAAF-2CB1-A5869EA7FD8D}"/>
              </a:ext>
            </a:extLst>
          </p:cNvPr>
          <p:cNvPicPr>
            <a:picLocks noChangeAspect="1"/>
          </p:cNvPicPr>
          <p:nvPr/>
        </p:nvPicPr>
        <p:blipFill>
          <a:blip r:embed="rId2"/>
          <a:stretch>
            <a:fillRect/>
          </a:stretch>
        </p:blipFill>
        <p:spPr>
          <a:xfrm>
            <a:off x="7482567" y="1779358"/>
            <a:ext cx="3126922" cy="4169229"/>
          </a:xfrm>
          <a:prstGeom prst="rect">
            <a:avLst/>
          </a:prstGeom>
        </p:spPr>
      </p:pic>
      <p:pic>
        <p:nvPicPr>
          <p:cNvPr id="8" name="Picture 7" descr="A person standing next to a car&#10;&#10;Description automatically generated">
            <a:extLst>
              <a:ext uri="{FF2B5EF4-FFF2-40B4-BE49-F238E27FC236}">
                <a16:creationId xmlns:a16="http://schemas.microsoft.com/office/drawing/2014/main" id="{F26545C3-D8AD-FBE2-36B3-C7B6E9DCA76C}"/>
              </a:ext>
            </a:extLst>
          </p:cNvPr>
          <p:cNvPicPr>
            <a:picLocks noChangeAspect="1"/>
          </p:cNvPicPr>
          <p:nvPr/>
        </p:nvPicPr>
        <p:blipFill>
          <a:blip r:embed="rId3"/>
          <a:stretch>
            <a:fillRect/>
          </a:stretch>
        </p:blipFill>
        <p:spPr>
          <a:xfrm>
            <a:off x="2865662" y="1784803"/>
            <a:ext cx="3126923" cy="4169231"/>
          </a:xfrm>
          <a:prstGeom prst="rect">
            <a:avLst/>
          </a:prstGeom>
        </p:spPr>
      </p:pic>
      <p:sp>
        <p:nvSpPr>
          <p:cNvPr id="9" name="TextBox 8">
            <a:extLst>
              <a:ext uri="{FF2B5EF4-FFF2-40B4-BE49-F238E27FC236}">
                <a16:creationId xmlns:a16="http://schemas.microsoft.com/office/drawing/2014/main" id="{A05F95C3-3EB6-5B04-D265-9C2A7538FC17}"/>
              </a:ext>
            </a:extLst>
          </p:cNvPr>
          <p:cNvSpPr txBox="1"/>
          <p:nvPr/>
        </p:nvSpPr>
        <p:spPr>
          <a:xfrm>
            <a:off x="623209" y="2853755"/>
            <a:ext cx="1918604" cy="1323439"/>
          </a:xfrm>
          <a:prstGeom prst="rect">
            <a:avLst/>
          </a:prstGeom>
          <a:noFill/>
        </p:spPr>
        <p:txBody>
          <a:bodyPr wrap="square" rtlCol="0">
            <a:spAutoFit/>
          </a:bodyPr>
          <a:lstStyle/>
          <a:p>
            <a:r>
              <a:rPr lang="en-US" sz="2000" u="sng" dirty="0">
                <a:solidFill>
                  <a:schemeClr val="bg1"/>
                </a:solidFill>
                <a:latin typeface="Times New Roman" panose="02020603050405020304" pitchFamily="18" charset="0"/>
                <a:cs typeface="Times New Roman" panose="02020603050405020304" pitchFamily="18" charset="0"/>
              </a:rPr>
              <a:t>CGHS Wellness Center Mayur Vihar Phase -1 Delhi-110091 </a:t>
            </a:r>
          </a:p>
        </p:txBody>
      </p:sp>
      <p:grpSp>
        <p:nvGrpSpPr>
          <p:cNvPr id="10" name="Google Shape;253;p28">
            <a:extLst>
              <a:ext uri="{FF2B5EF4-FFF2-40B4-BE49-F238E27FC236}">
                <a16:creationId xmlns:a16="http://schemas.microsoft.com/office/drawing/2014/main" id="{6AF68B1A-349D-7A6E-9ADE-FB1EF77F4BDB}"/>
              </a:ext>
            </a:extLst>
          </p:cNvPr>
          <p:cNvGrpSpPr/>
          <p:nvPr/>
        </p:nvGrpSpPr>
        <p:grpSpPr>
          <a:xfrm>
            <a:off x="108857" y="71211"/>
            <a:ext cx="2621903" cy="1115314"/>
            <a:chOff x="0" y="0"/>
            <a:chExt cx="2621903" cy="1115314"/>
          </a:xfrm>
        </p:grpSpPr>
        <p:sp>
          <p:nvSpPr>
            <p:cNvPr id="11" name="Google Shape;254;p28">
              <a:extLst>
                <a:ext uri="{FF2B5EF4-FFF2-40B4-BE49-F238E27FC236}">
                  <a16:creationId xmlns:a16="http://schemas.microsoft.com/office/drawing/2014/main" id="{A6395C70-FF74-9939-B439-55DD00BBDC65}"/>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2" name="Google Shape;255;p28">
              <a:extLst>
                <a:ext uri="{FF2B5EF4-FFF2-40B4-BE49-F238E27FC236}">
                  <a16:creationId xmlns:a16="http://schemas.microsoft.com/office/drawing/2014/main" id="{7C2D757F-20D2-72F4-4BBD-5B563F986589}"/>
                </a:ext>
              </a:extLst>
            </p:cNvPr>
            <p:cNvPicPr preferRelativeResize="0"/>
            <p:nvPr/>
          </p:nvPicPr>
          <p:blipFill rotWithShape="1">
            <a:blip r:embed="rId4">
              <a:alphaModFix/>
            </a:blip>
            <a:srcRect/>
            <a:stretch/>
          </p:blipFill>
          <p:spPr>
            <a:xfrm>
              <a:off x="111966" y="139040"/>
              <a:ext cx="2397967" cy="957922"/>
            </a:xfrm>
            <a:prstGeom prst="rect">
              <a:avLst/>
            </a:prstGeom>
            <a:noFill/>
            <a:ln>
              <a:noFill/>
            </a:ln>
          </p:spPr>
        </p:pic>
      </p:grpSp>
    </p:spTree>
    <p:extLst>
      <p:ext uri="{BB962C8B-B14F-4D97-AF65-F5344CB8AC3E}">
        <p14:creationId xmlns:p14="http://schemas.microsoft.com/office/powerpoint/2010/main" val="43985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3496B-1C80-7152-9CA7-139123FD9565}"/>
              </a:ext>
            </a:extLst>
          </p:cNvPr>
          <p:cNvSpPr/>
          <p:nvPr/>
        </p:nvSpPr>
        <p:spPr>
          <a:xfrm>
            <a:off x="6662056" y="550599"/>
            <a:ext cx="5529943" cy="6280020"/>
          </a:xfrm>
          <a:prstGeom prst="rect">
            <a:avLst/>
          </a:prstGeom>
          <a:solidFill>
            <a:schemeClr val="dk1">
              <a:alpha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09279E2-B625-3E6F-8249-8C09BCBB3C26}"/>
              </a:ext>
            </a:extLst>
          </p:cNvPr>
          <p:cNvSpPr/>
          <p:nvPr/>
        </p:nvSpPr>
        <p:spPr>
          <a:xfrm>
            <a:off x="0" y="550600"/>
            <a:ext cx="6259286" cy="6307399"/>
          </a:xfrm>
          <a:prstGeom prst="rect">
            <a:avLst/>
          </a:prstGeom>
          <a:solidFill>
            <a:schemeClr val="dk1">
              <a:alpha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DEA5029-4BCD-6E87-91D3-C58886258403}"/>
              </a:ext>
            </a:extLst>
          </p:cNvPr>
          <p:cNvSpPr>
            <a:spLocks noGrp="1"/>
          </p:cNvSpPr>
          <p:nvPr>
            <p:ph type="body" idx="1"/>
          </p:nvPr>
        </p:nvSpPr>
        <p:spPr>
          <a:xfrm>
            <a:off x="-97971" y="976539"/>
            <a:ext cx="6226397" cy="4351200"/>
          </a:xfrm>
        </p:spPr>
        <p:txBody>
          <a:bodyPr>
            <a:noAutofit/>
          </a:bodyPr>
          <a:lstStyle/>
          <a:p>
            <a:pPr marL="139700" indent="0" algn="just">
              <a:buNone/>
            </a:pPr>
            <a:r>
              <a:rPr lang="en-US" sz="1800" b="1" u="sng" dirty="0">
                <a:solidFill>
                  <a:schemeClr val="bg1"/>
                </a:solidFill>
                <a:latin typeface="Times New Roman" panose="02020603050405020304" pitchFamily="18" charset="0"/>
                <a:cs typeface="Times New Roman" panose="02020603050405020304" pitchFamily="18" charset="0"/>
              </a:rPr>
              <a:t>Infrastructure :</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registration space was not spacious enough which leads to overcrowding and long waiting hours. Due to this registration queue sometimes stretched outside the center that causes difficulties to the patients.</a:t>
            </a:r>
          </a:p>
          <a:p>
            <a:pPr marL="139700" indent="0" algn="just">
              <a:buClr>
                <a:schemeClr val="bg1"/>
              </a:buClr>
              <a:buNone/>
            </a:pPr>
            <a:r>
              <a:rPr lang="en-US" sz="1800" b="1" u="sng" dirty="0">
                <a:solidFill>
                  <a:schemeClr val="bg1"/>
                </a:solidFill>
                <a:latin typeface="Times New Roman" panose="02020603050405020304" pitchFamily="18" charset="0"/>
                <a:cs typeface="Times New Roman" panose="02020603050405020304" pitchFamily="18" charset="0"/>
              </a:rPr>
              <a:t>Hygiene and Sanitation :</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Coolers present there were not functioning, and the water in it  seemed to be present since a long duration. </a:t>
            </a:r>
          </a:p>
          <a:p>
            <a:pPr marL="139700" indent="0" algn="just">
              <a:buClr>
                <a:schemeClr val="bg1"/>
              </a:buClr>
              <a:buNone/>
            </a:pPr>
            <a:r>
              <a:rPr lang="en-US" sz="1800" b="1" u="sng" dirty="0">
                <a:solidFill>
                  <a:schemeClr val="bg1"/>
                </a:solidFill>
                <a:latin typeface="Times New Roman" panose="02020603050405020304" pitchFamily="18" charset="0"/>
                <a:cs typeface="Times New Roman" panose="02020603050405020304" pitchFamily="18" charset="0"/>
              </a:rPr>
              <a:t>Administrative Efficiency:</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staff on the registration counter was not present their which was causing inconvenience to the patients .</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There was only one general physician present in the center.</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Both results in long waiting hours.</a:t>
            </a:r>
          </a:p>
          <a:p>
            <a:pPr marL="139700" indent="0" algn="just">
              <a:buClr>
                <a:schemeClr val="bg1"/>
              </a:buClr>
              <a:buNone/>
            </a:pPr>
            <a:r>
              <a:rPr lang="en-US" sz="1800" b="1" u="sng" dirty="0">
                <a:solidFill>
                  <a:schemeClr val="bg1"/>
                </a:solidFill>
                <a:latin typeface="Times New Roman" panose="02020603050405020304" pitchFamily="18" charset="0"/>
                <a:cs typeface="Times New Roman" panose="02020603050405020304" pitchFamily="18" charset="0"/>
              </a:rPr>
              <a:t>Patient Experience:</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No proper sign boards for directions . The  signs present there were in printed  form resulting its degradation due to which no proper visibility of the signs.</a:t>
            </a:r>
          </a:p>
          <a:p>
            <a:pPr algn="just">
              <a:buClr>
                <a:schemeClr val="bg1"/>
              </a:buCl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Lack of materials for the health education of patients like posters etc.</a:t>
            </a:r>
          </a:p>
        </p:txBody>
      </p:sp>
      <p:sp>
        <p:nvSpPr>
          <p:cNvPr id="4" name="Slide Number Placeholder 3">
            <a:extLst>
              <a:ext uri="{FF2B5EF4-FFF2-40B4-BE49-F238E27FC236}">
                <a16:creationId xmlns:a16="http://schemas.microsoft.com/office/drawing/2014/main" id="{F5F0E2B2-5C89-608B-5F0A-5B93CA1E81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5" name="Text Placeholder 2">
            <a:extLst>
              <a:ext uri="{FF2B5EF4-FFF2-40B4-BE49-F238E27FC236}">
                <a16:creationId xmlns:a16="http://schemas.microsoft.com/office/drawing/2014/main" id="{EA873A3B-6314-F9EB-0932-3A0F24CC9E38}"/>
              </a:ext>
            </a:extLst>
          </p:cNvPr>
          <p:cNvSpPr txBox="1">
            <a:spLocks/>
          </p:cNvSpPr>
          <p:nvPr/>
        </p:nvSpPr>
        <p:spPr>
          <a:xfrm>
            <a:off x="6520543" y="1253400"/>
            <a:ext cx="5671457" cy="43512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1067"/>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533"/>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Improvement in infrastructure to avoid issues related to space and handling overcrowding.</a:t>
            </a:r>
          </a:p>
          <a:p>
            <a:pPr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Digitization of the registration system for avoiding the queue.</a:t>
            </a:r>
          </a:p>
          <a:p>
            <a:pPr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Biometrics punching system linked with online database by government for employees for attendance record with time for staffs  which can result in timely arrival and might improve the attendance of staffs.</a:t>
            </a:r>
          </a:p>
          <a:p>
            <a:pPr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Weekly hygiene and sanitation internal audits for finding and closing the gaps as mentioned earlier the water in cooler might leads to mosquito breeding.</a:t>
            </a:r>
          </a:p>
          <a:p>
            <a:pPr algn="just">
              <a:lnSpc>
                <a:spcPct val="150000"/>
              </a:lnSpc>
              <a:buClr>
                <a:schemeClr val="bg1"/>
              </a:buClr>
              <a:buSzPct val="100000"/>
            </a:pPr>
            <a:r>
              <a:rPr lang="en-US" sz="1600" dirty="0">
                <a:solidFill>
                  <a:schemeClr val="bg1"/>
                </a:solidFill>
                <a:latin typeface="Times New Roman" panose="02020603050405020304" pitchFamily="18" charset="0"/>
                <a:cs typeface="Times New Roman" panose="02020603050405020304" pitchFamily="18" charset="0"/>
              </a:rPr>
              <a:t>Proper sign boards for the patient’s convenience along with posters related to health education. </a:t>
            </a:r>
          </a:p>
          <a:p>
            <a:pPr>
              <a:buClr>
                <a:schemeClr val="bg1"/>
              </a:buClr>
              <a:buSzPct val="100000"/>
            </a:pPr>
            <a:endParaRPr lang="en-US" sz="1600" dirty="0">
              <a:solidFill>
                <a:schemeClr val="bg1"/>
              </a:solidFill>
              <a:latin typeface="Times New Roman" panose="02020603050405020304" pitchFamily="18" charset="0"/>
              <a:cs typeface="Times New Roman" panose="02020603050405020304" pitchFamily="18" charset="0"/>
            </a:endParaRPr>
          </a:p>
          <a:p>
            <a:pPr>
              <a:buClr>
                <a:schemeClr val="bg1"/>
              </a:buClr>
              <a:buSzPct val="100000"/>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9B679E-26F8-9E09-6190-0918899C46CA}"/>
              </a:ext>
            </a:extLst>
          </p:cNvPr>
          <p:cNvSpPr txBox="1"/>
          <p:nvPr/>
        </p:nvSpPr>
        <p:spPr>
          <a:xfrm>
            <a:off x="3763735" y="27381"/>
            <a:ext cx="6112328" cy="523220"/>
          </a:xfrm>
          <a:prstGeom prst="rect">
            <a:avLst/>
          </a:prstGeom>
          <a:noFill/>
        </p:spPr>
        <p:txBody>
          <a:bodyPr wrap="square">
            <a:spAutoFit/>
          </a:bodyPr>
          <a:lstStyle/>
          <a:p>
            <a:r>
              <a:rPr lang="en-US" sz="2800" b="1" dirty="0">
                <a:solidFill>
                  <a:srgbClr val="F8CBA2"/>
                </a:solidFill>
                <a:latin typeface="Times New Roman"/>
                <a:cs typeface="Times New Roman"/>
              </a:rPr>
              <a:t>Health and Wellness Center Visit</a:t>
            </a:r>
            <a:endParaRPr lang="en-US" sz="2800" dirty="0"/>
          </a:p>
        </p:txBody>
      </p:sp>
      <p:sp>
        <p:nvSpPr>
          <p:cNvPr id="8" name="TextBox 7">
            <a:extLst>
              <a:ext uri="{FF2B5EF4-FFF2-40B4-BE49-F238E27FC236}">
                <a16:creationId xmlns:a16="http://schemas.microsoft.com/office/drawing/2014/main" id="{BDB36E1D-F006-8DD5-B3EC-EC45164D466C}"/>
              </a:ext>
            </a:extLst>
          </p:cNvPr>
          <p:cNvSpPr txBox="1"/>
          <p:nvPr/>
        </p:nvSpPr>
        <p:spPr>
          <a:xfrm>
            <a:off x="1815192" y="550601"/>
            <a:ext cx="1828800" cy="461665"/>
          </a:xfrm>
          <a:prstGeom prst="rect">
            <a:avLst/>
          </a:prstGeom>
          <a:noFill/>
        </p:spPr>
        <p:txBody>
          <a:bodyPr wrap="square" rtlCol="0">
            <a:spAutoFit/>
          </a:bodyPr>
          <a:lstStyle/>
          <a:p>
            <a:r>
              <a:rPr lang="en-US" sz="2400" b="1" u="sng" dirty="0">
                <a:solidFill>
                  <a:schemeClr val="bg1"/>
                </a:solidFill>
                <a:latin typeface="Times New Roman" panose="02020603050405020304" pitchFamily="18" charset="0"/>
                <a:cs typeface="Times New Roman" panose="02020603050405020304" pitchFamily="18" charset="0"/>
              </a:rPr>
              <a:t>Findings</a:t>
            </a:r>
          </a:p>
        </p:txBody>
      </p:sp>
      <p:sp>
        <p:nvSpPr>
          <p:cNvPr id="13" name="TextBox 12">
            <a:extLst>
              <a:ext uri="{FF2B5EF4-FFF2-40B4-BE49-F238E27FC236}">
                <a16:creationId xmlns:a16="http://schemas.microsoft.com/office/drawing/2014/main" id="{987A4304-2B5D-D2B7-0869-3C820258A32B}"/>
              </a:ext>
            </a:extLst>
          </p:cNvPr>
          <p:cNvSpPr txBox="1"/>
          <p:nvPr/>
        </p:nvSpPr>
        <p:spPr>
          <a:xfrm>
            <a:off x="8074479" y="550601"/>
            <a:ext cx="2703768" cy="461665"/>
          </a:xfrm>
          <a:prstGeom prst="rect">
            <a:avLst/>
          </a:prstGeom>
          <a:noFill/>
        </p:spPr>
        <p:txBody>
          <a:bodyPr wrap="square" rtlCol="0">
            <a:spAutoFit/>
          </a:bodyPr>
          <a:lstStyle/>
          <a:p>
            <a:r>
              <a:rPr lang="en-US" sz="2400" b="1" u="sng" dirty="0">
                <a:solidFill>
                  <a:schemeClr val="bg1"/>
                </a:solidFill>
                <a:latin typeface="Times New Roman" panose="02020603050405020304" pitchFamily="18" charset="0"/>
                <a:cs typeface="Times New Roman" panose="02020603050405020304" pitchFamily="18" charset="0"/>
              </a:rPr>
              <a:t>Recommendations</a:t>
            </a:r>
          </a:p>
        </p:txBody>
      </p:sp>
      <p:grpSp>
        <p:nvGrpSpPr>
          <p:cNvPr id="14" name="Google Shape;253;p28">
            <a:extLst>
              <a:ext uri="{FF2B5EF4-FFF2-40B4-BE49-F238E27FC236}">
                <a16:creationId xmlns:a16="http://schemas.microsoft.com/office/drawing/2014/main" id="{AD6A5033-F65B-AA9B-539F-9367AAF6F712}"/>
              </a:ext>
            </a:extLst>
          </p:cNvPr>
          <p:cNvGrpSpPr/>
          <p:nvPr/>
        </p:nvGrpSpPr>
        <p:grpSpPr>
          <a:xfrm>
            <a:off x="108858" y="71211"/>
            <a:ext cx="1445078" cy="805089"/>
            <a:chOff x="0" y="0"/>
            <a:chExt cx="2621903" cy="1115314"/>
          </a:xfrm>
        </p:grpSpPr>
        <p:sp>
          <p:nvSpPr>
            <p:cNvPr id="15" name="Google Shape;254;p28">
              <a:extLst>
                <a:ext uri="{FF2B5EF4-FFF2-40B4-BE49-F238E27FC236}">
                  <a16:creationId xmlns:a16="http://schemas.microsoft.com/office/drawing/2014/main" id="{E908E682-8254-DD90-92DE-C99F7318B72C}"/>
                </a:ext>
              </a:extLst>
            </p:cNvPr>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6" name="Google Shape;255;p28">
              <a:extLst>
                <a:ext uri="{FF2B5EF4-FFF2-40B4-BE49-F238E27FC236}">
                  <a16:creationId xmlns:a16="http://schemas.microsoft.com/office/drawing/2014/main" id="{BD6B0CE1-1443-AC9B-3097-7683E79F29E0}"/>
                </a:ext>
              </a:extLst>
            </p:cNvPr>
            <p:cNvPicPr preferRelativeResize="0"/>
            <p:nvPr/>
          </p:nvPicPr>
          <p:blipFill rotWithShape="1">
            <a:blip r:embed="rId2">
              <a:alphaModFix/>
            </a:blip>
            <a:srcRect/>
            <a:stretch/>
          </p:blipFill>
          <p:spPr>
            <a:xfrm>
              <a:off x="111966" y="139040"/>
              <a:ext cx="2397967" cy="957922"/>
            </a:xfrm>
            <a:prstGeom prst="rect">
              <a:avLst/>
            </a:prstGeom>
            <a:noFill/>
            <a:ln>
              <a:noFill/>
            </a:ln>
          </p:spPr>
        </p:pic>
      </p:grpSp>
    </p:spTree>
    <p:extLst>
      <p:ext uri="{BB962C8B-B14F-4D97-AF65-F5344CB8AC3E}">
        <p14:creationId xmlns:p14="http://schemas.microsoft.com/office/powerpoint/2010/main" val="268994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289784" y="365125"/>
            <a:ext cx="10064015" cy="5589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dirty="0">
                <a:solidFill>
                  <a:srgbClr val="F8CBA2"/>
                </a:solidFill>
                <a:latin typeface="Times New Roman"/>
                <a:ea typeface="Times New Roman"/>
                <a:cs typeface="Times New Roman"/>
                <a:sym typeface="Times New Roman"/>
              </a:rPr>
              <a:t>INTRODUCTION</a:t>
            </a:r>
            <a:endParaRPr sz="3600" b="1" dirty="0">
              <a:latin typeface="Times New Roman"/>
              <a:ea typeface="Times New Roman"/>
              <a:cs typeface="Times New Roman"/>
              <a:sym typeface="Times New Roman"/>
            </a:endParaRPr>
          </a:p>
        </p:txBody>
      </p:sp>
      <p:sp>
        <p:nvSpPr>
          <p:cNvPr id="113" name="Google Shape;11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3</a:t>
            </a:fld>
            <a:endParaRPr/>
          </a:p>
        </p:txBody>
      </p:sp>
      <p:pic>
        <p:nvPicPr>
          <p:cNvPr id="114" name="Google Shape;114;p16"/>
          <p:cNvPicPr preferRelativeResize="0"/>
          <p:nvPr/>
        </p:nvPicPr>
        <p:blipFill rotWithShape="1">
          <a:blip r:embed="rId3">
            <a:alphaModFix/>
          </a:blip>
          <a:srcRect/>
          <a:stretch/>
        </p:blipFill>
        <p:spPr>
          <a:xfrm>
            <a:off x="5984906" y="3084280"/>
            <a:ext cx="5998546" cy="3172294"/>
          </a:xfrm>
          <a:prstGeom prst="rect">
            <a:avLst/>
          </a:prstGeom>
          <a:noFill/>
          <a:ln>
            <a:noFill/>
          </a:ln>
        </p:spPr>
      </p:pic>
      <p:grpSp>
        <p:nvGrpSpPr>
          <p:cNvPr id="115" name="Google Shape;115;p16"/>
          <p:cNvGrpSpPr/>
          <p:nvPr/>
        </p:nvGrpSpPr>
        <p:grpSpPr>
          <a:xfrm>
            <a:off x="74645" y="65314"/>
            <a:ext cx="2621903" cy="1115314"/>
            <a:chOff x="0" y="0"/>
            <a:chExt cx="2621903" cy="1115314"/>
          </a:xfrm>
        </p:grpSpPr>
        <p:sp>
          <p:nvSpPr>
            <p:cNvPr id="116" name="Google Shape;116;p16"/>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17" name="Google Shape;117;p16"/>
            <p:cNvPicPr preferRelativeResize="0"/>
            <p:nvPr/>
          </p:nvPicPr>
          <p:blipFill rotWithShape="1">
            <a:blip r:embed="rId4">
              <a:alphaModFix/>
            </a:blip>
            <a:srcRect/>
            <a:stretch/>
          </p:blipFill>
          <p:spPr>
            <a:xfrm>
              <a:off x="111966" y="139040"/>
              <a:ext cx="2397967" cy="957922"/>
            </a:xfrm>
            <a:prstGeom prst="rect">
              <a:avLst/>
            </a:prstGeom>
            <a:noFill/>
            <a:ln>
              <a:noFill/>
            </a:ln>
          </p:spPr>
        </p:pic>
      </p:grpSp>
      <p:sp>
        <p:nvSpPr>
          <p:cNvPr id="118" name="Google Shape;118;p16"/>
          <p:cNvSpPr txBox="1"/>
          <p:nvPr/>
        </p:nvSpPr>
        <p:spPr>
          <a:xfrm>
            <a:off x="1049153" y="3084280"/>
            <a:ext cx="4735630" cy="326243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AI applications have demonstrated remarkable potential across various healthcare domains, ranging from radiology and pathology to genomics with enhancing accuracy, reducing errors and improving patient safety.</a:t>
            </a:r>
            <a:endParaRPr/>
          </a:p>
          <a:p>
            <a:pPr marL="285750" marR="0" lvl="0" indent="-285750" algn="just" rtl="0">
              <a:lnSpc>
                <a:spcPct val="150000"/>
              </a:lnSpc>
              <a:spcBef>
                <a:spcPts val="0"/>
              </a:spcBef>
              <a:spcAft>
                <a:spcPts val="0"/>
              </a:spcAft>
              <a:buClr>
                <a:schemeClr val="lt1"/>
              </a:buClr>
              <a:buSzPts val="1600"/>
              <a:buFont typeface="Arial"/>
              <a:buChar char="•"/>
            </a:pPr>
            <a:r>
              <a:rPr lang="en-US" sz="1600" b="0" i="0" u="none" strike="noStrike" cap="none">
                <a:solidFill>
                  <a:schemeClr val="lt1"/>
                </a:solidFill>
                <a:latin typeface="Times New Roman"/>
                <a:ea typeface="Times New Roman"/>
                <a:cs typeface="Times New Roman"/>
                <a:sym typeface="Times New Roman"/>
              </a:rPr>
              <a:t>So, the basic workflow of any healthcare institution with radiology services comprises of: Registration, Image Processing/ Acquisition and Reporting.</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19" name="Google Shape;119;p16"/>
          <p:cNvSpPr txBox="1"/>
          <p:nvPr/>
        </p:nvSpPr>
        <p:spPr>
          <a:xfrm>
            <a:off x="1049153" y="1485570"/>
            <a:ext cx="10141016" cy="18158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Times New Roman"/>
                <a:ea typeface="Times New Roman"/>
                <a:cs typeface="Times New Roman"/>
                <a:sym typeface="Times New Roman"/>
              </a:rPr>
              <a:t>Artificial Intelligence (AI) has emerged as a transformative force in healthcare, promising to revolutionize medical practice, patient care, and healthcare management.</a:t>
            </a:r>
            <a:endParaRPr dirty="0"/>
          </a:p>
          <a:p>
            <a:pPr marL="285750" marR="0" lvl="0" indent="-285750" algn="just" rtl="0">
              <a:lnSpc>
                <a:spcPct val="15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Times New Roman"/>
                <a:ea typeface="Times New Roman"/>
                <a:cs typeface="Times New Roman"/>
                <a:sym typeface="Times New Roman"/>
              </a:rPr>
              <a:t> By providing advanced algorithms and computational power enhance diagnostics, personalize treatment plans, streamline administrative tasks, and improve overall healthcare outcomes</a:t>
            </a:r>
            <a:r>
              <a:rPr lang="en-US" sz="1600" b="0" i="0" u="none" strike="noStrike" cap="none" dirty="0">
                <a:solidFill>
                  <a:srgbClr val="000000"/>
                </a:solidFill>
                <a:latin typeface="Times New Roman"/>
                <a:ea typeface="Times New Roman"/>
                <a:cs typeface="Times New Roman"/>
                <a:sym typeface="Times New Roman"/>
              </a:rPr>
              <a:t>.</a:t>
            </a:r>
            <a:endParaRPr dirty="0"/>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780447" y="383477"/>
            <a:ext cx="10515600" cy="918761"/>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a:solidFill>
                  <a:srgbClr val="F8CBA2"/>
                </a:solidFill>
                <a:latin typeface="Times New Roman"/>
                <a:ea typeface="Times New Roman"/>
                <a:cs typeface="Times New Roman"/>
                <a:sym typeface="Times New Roman"/>
              </a:rPr>
              <a:t>INTRODUCTION</a:t>
            </a:r>
            <a:endParaRPr b="1">
              <a:latin typeface="Times New Roman"/>
              <a:ea typeface="Times New Roman"/>
              <a:cs typeface="Times New Roman"/>
              <a:sym typeface="Times New Roman"/>
            </a:endParaRPr>
          </a:p>
        </p:txBody>
      </p:sp>
      <p:sp>
        <p:nvSpPr>
          <p:cNvPr id="125" name="Google Shape;125;p17"/>
          <p:cNvSpPr txBox="1">
            <a:spLocks noGrp="1"/>
          </p:cNvSpPr>
          <p:nvPr>
            <p:ph type="body" idx="1"/>
          </p:nvPr>
        </p:nvSpPr>
        <p:spPr>
          <a:xfrm>
            <a:off x="1129567" y="1622068"/>
            <a:ext cx="9817359" cy="4351200"/>
          </a:xfrm>
          <a:prstGeom prst="rect">
            <a:avLst/>
          </a:prstGeom>
          <a:noFill/>
          <a:ln>
            <a:noFill/>
          </a:ln>
        </p:spPr>
        <p:txBody>
          <a:bodyPr spcFirstLastPara="1" wrap="square" lIns="68575" tIns="34275" rIns="68575" bIns="34275" anchor="t" anchorCtr="0">
            <a:noAutofit/>
          </a:bodyPr>
          <a:lstStyle/>
          <a:p>
            <a:pPr marL="609585" lvl="0" indent="-423323" algn="just" rtl="0">
              <a:lnSpc>
                <a:spcPct val="15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Artificial Intelligence (AI) is being incorporated in various radio-diagnostic tests like X-ray, MRI, CT , USG and Mammography.</a:t>
            </a:r>
            <a:endParaRPr dirty="0"/>
          </a:p>
          <a:p>
            <a:pPr marL="609585" lvl="0" indent="-423323" algn="just" rtl="0">
              <a:lnSpc>
                <a:spcPct val="15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Our research focuses on the application of AI in analyzing MSK X-rays. We have compiled a dataset consisting of 4336 cases from a US based hospital, encompassing various body parts.  </a:t>
            </a:r>
            <a:endParaRPr dirty="0"/>
          </a:p>
          <a:p>
            <a:pPr marL="609585" lvl="0" indent="-423323" algn="just" rtl="0">
              <a:lnSpc>
                <a:spcPct val="15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 The comparison between Ground Truth and AI outputs has enabled the development of confusion metrics, and the calculation of key performance metrics including specificity, sensitivity, and precision.</a:t>
            </a:r>
            <a:endParaRPr dirty="0"/>
          </a:p>
          <a:p>
            <a:pPr marL="609585" lvl="0" indent="-423323" algn="just" rtl="0">
              <a:lnSpc>
                <a:spcPct val="15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We have extended our study as we obtained a secondary dataset of 663 MSK reports from the same hospital, containing radiological reports interpreted by Senior and Junior Radiologists with and without AI assistance.</a:t>
            </a:r>
            <a:endParaRPr dirty="0"/>
          </a:p>
          <a:p>
            <a:pPr marL="609585" lvl="0" indent="-423323" algn="just" rtl="0">
              <a:lnSpc>
                <a:spcPct val="150000"/>
              </a:lnSpc>
              <a:spcBef>
                <a:spcPts val="1067"/>
              </a:spcBef>
              <a:spcAft>
                <a:spcPts val="0"/>
              </a:spcAft>
              <a:buClr>
                <a:schemeClr val="lt1"/>
              </a:buClr>
              <a:buSzPts val="1400"/>
              <a:buChar char="•"/>
            </a:pPr>
            <a:r>
              <a:rPr lang="en-US" sz="1600" dirty="0">
                <a:solidFill>
                  <a:schemeClr val="lt1"/>
                </a:solidFill>
                <a:latin typeface="Times New Roman"/>
                <a:ea typeface="Times New Roman"/>
                <a:cs typeface="Times New Roman"/>
                <a:sym typeface="Times New Roman"/>
              </a:rPr>
              <a:t>Concordance and Discordance between JR and SR in both the cases for identifying the practical impact of AI assistance</a:t>
            </a:r>
            <a:endParaRPr sz="1600" dirty="0">
              <a:solidFill>
                <a:schemeClr val="lt1"/>
              </a:solidFill>
              <a:latin typeface="Times New Roman"/>
              <a:ea typeface="Times New Roman"/>
              <a:cs typeface="Times New Roman"/>
              <a:sym typeface="Times New Roman"/>
            </a:endParaRPr>
          </a:p>
        </p:txBody>
      </p:sp>
      <p:sp>
        <p:nvSpPr>
          <p:cNvPr id="126" name="Google Shape;126;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4</a:t>
            </a:fld>
            <a:endParaRPr/>
          </a:p>
        </p:txBody>
      </p:sp>
      <p:grpSp>
        <p:nvGrpSpPr>
          <p:cNvPr id="127" name="Google Shape;127;p17"/>
          <p:cNvGrpSpPr/>
          <p:nvPr/>
        </p:nvGrpSpPr>
        <p:grpSpPr>
          <a:xfrm>
            <a:off x="102636" y="47884"/>
            <a:ext cx="2621903" cy="1115314"/>
            <a:chOff x="0" y="0"/>
            <a:chExt cx="2621903" cy="1115314"/>
          </a:xfrm>
        </p:grpSpPr>
        <p:sp>
          <p:nvSpPr>
            <p:cNvPr id="128" name="Google Shape;128;p17"/>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29" name="Google Shape;129;p17"/>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2FD3-551C-E344-BF84-50744A0B09EE}"/>
              </a:ext>
            </a:extLst>
          </p:cNvPr>
          <p:cNvSpPr>
            <a:spLocks noGrp="1"/>
          </p:cNvSpPr>
          <p:nvPr>
            <p:ph type="title"/>
          </p:nvPr>
        </p:nvSpPr>
        <p:spPr/>
        <p:txBody>
          <a:bodyPr>
            <a:normAutofit/>
          </a:bodyPr>
          <a:lstStyle/>
          <a:p>
            <a:pPr algn="ctr"/>
            <a:r>
              <a:rPr lang="en-US" sz="2800" b="1" dirty="0">
                <a:solidFill>
                  <a:srgbClr val="F8CBA2"/>
                </a:solidFill>
                <a:latin typeface="Times New Roman"/>
                <a:cs typeface="Times New Roman"/>
                <a:sym typeface="Times New Roman"/>
              </a:rPr>
              <a:t>RESEARCH QUESTIONS</a:t>
            </a:r>
            <a:endParaRPr lang="en-US" sz="2800" dirty="0"/>
          </a:p>
        </p:txBody>
      </p:sp>
      <p:sp>
        <p:nvSpPr>
          <p:cNvPr id="3" name="Text Placeholder 2">
            <a:extLst>
              <a:ext uri="{FF2B5EF4-FFF2-40B4-BE49-F238E27FC236}">
                <a16:creationId xmlns:a16="http://schemas.microsoft.com/office/drawing/2014/main" id="{8FA12317-BD3D-4EA8-4B38-747B56D39B32}"/>
              </a:ext>
            </a:extLst>
          </p:cNvPr>
          <p:cNvSpPr>
            <a:spLocks noGrp="1"/>
          </p:cNvSpPr>
          <p:nvPr>
            <p:ph type="body" idx="1"/>
          </p:nvPr>
        </p:nvSpPr>
        <p:spPr/>
        <p:txBody>
          <a:bodyPr/>
          <a:lstStyle/>
          <a:p>
            <a:pPr marL="0" marR="122555" indent="0" algn="just">
              <a:lnSpc>
                <a:spcPct val="150000"/>
              </a:lnSpc>
              <a:spcBef>
                <a:spcPts val="0"/>
              </a:spcBef>
              <a:spcAft>
                <a:spcPts val="0"/>
              </a:spcAft>
              <a:buNone/>
            </a:pPr>
            <a:r>
              <a:rPr lang="en-US" sz="1800" b="1" u="sng" dirty="0">
                <a:solidFill>
                  <a:schemeClr val="bg1"/>
                </a:solidFill>
                <a:effectLst/>
                <a:latin typeface="Times New Roman" panose="02020603050405020304" pitchFamily="18" charset="0"/>
              </a:rPr>
              <a:t>Primary Question:</a:t>
            </a:r>
            <a:endParaRPr lang="en-US" sz="1800" b="1" dirty="0">
              <a:solidFill>
                <a:schemeClr val="bg1"/>
              </a:solidFill>
              <a:effectLst/>
              <a:latin typeface="Times New Roman" panose="02020603050405020304" pitchFamily="18" charset="0"/>
            </a:endParaRPr>
          </a:p>
          <a:p>
            <a:pPr marL="0" marR="122555" algn="just">
              <a:lnSpc>
                <a:spcPct val="150000"/>
              </a:lnSpc>
              <a:spcBef>
                <a:spcPts val="0"/>
              </a:spcBef>
              <a:spcAft>
                <a:spcPts val="0"/>
              </a:spcAft>
            </a:pPr>
            <a:r>
              <a:rPr lang="en-US" sz="1800" b="0" dirty="0">
                <a:solidFill>
                  <a:schemeClr val="bg1"/>
                </a:solidFill>
                <a:effectLst/>
                <a:latin typeface="Times New Roman" panose="02020603050405020304" pitchFamily="18" charset="0"/>
              </a:rPr>
              <a:t>How does the diagnostic performance of AI algorithms in interpreting musculoskeletal (MSK) X-rays compare to the ground truth for the lower extremities?</a:t>
            </a:r>
            <a:endParaRPr lang="en-US" sz="1800" b="1" dirty="0">
              <a:solidFill>
                <a:schemeClr val="bg1"/>
              </a:solidFill>
              <a:effectLst/>
              <a:latin typeface="Times New Roman" panose="02020603050405020304" pitchFamily="18" charset="0"/>
            </a:endParaRPr>
          </a:p>
          <a:p>
            <a:pPr marL="0" marR="122555" indent="0" algn="just">
              <a:lnSpc>
                <a:spcPct val="150000"/>
              </a:lnSpc>
              <a:spcBef>
                <a:spcPts val="0"/>
              </a:spcBef>
              <a:spcAft>
                <a:spcPts val="0"/>
              </a:spcAft>
              <a:buNone/>
            </a:pPr>
            <a:r>
              <a:rPr lang="en-US" sz="1800" b="0" dirty="0">
                <a:solidFill>
                  <a:schemeClr val="bg1"/>
                </a:solidFill>
                <a:effectLst/>
                <a:latin typeface="Times New Roman" panose="02020603050405020304" pitchFamily="18" charset="0"/>
              </a:rPr>
              <a:t> </a:t>
            </a:r>
            <a:endParaRPr lang="en-US" sz="1800" b="1" dirty="0">
              <a:solidFill>
                <a:schemeClr val="bg1"/>
              </a:solidFill>
              <a:effectLst/>
              <a:latin typeface="Times New Roman" panose="02020603050405020304" pitchFamily="18" charset="0"/>
            </a:endParaRPr>
          </a:p>
          <a:p>
            <a:pPr marL="0" marR="122555" indent="0" algn="just">
              <a:lnSpc>
                <a:spcPct val="150000"/>
              </a:lnSpc>
              <a:spcBef>
                <a:spcPts val="0"/>
              </a:spcBef>
              <a:spcAft>
                <a:spcPts val="0"/>
              </a:spcAft>
              <a:buNone/>
            </a:pPr>
            <a:r>
              <a:rPr lang="en-US" sz="1800" b="1" u="sng" dirty="0">
                <a:solidFill>
                  <a:schemeClr val="bg1"/>
                </a:solidFill>
                <a:effectLst/>
                <a:latin typeface="Times New Roman" panose="02020603050405020304" pitchFamily="18" charset="0"/>
              </a:rPr>
              <a:t>Secondary Question:</a:t>
            </a:r>
            <a:endParaRPr lang="en-US" sz="1800" b="1" dirty="0">
              <a:solidFill>
                <a:schemeClr val="bg1"/>
              </a:solidFill>
              <a:effectLst/>
              <a:latin typeface="Times New Roman" panose="02020603050405020304" pitchFamily="18" charset="0"/>
            </a:endParaRPr>
          </a:p>
          <a:p>
            <a:pPr marL="0" marR="122555" algn="just">
              <a:lnSpc>
                <a:spcPct val="150000"/>
              </a:lnSpc>
              <a:spcBef>
                <a:spcPts val="0"/>
              </a:spcBef>
              <a:spcAft>
                <a:spcPts val="0"/>
              </a:spcAft>
            </a:pPr>
            <a:r>
              <a:rPr lang="en-US" sz="1800" b="0" dirty="0">
                <a:solidFill>
                  <a:schemeClr val="bg1"/>
                </a:solidFill>
                <a:effectLst/>
                <a:latin typeface="Times New Roman" panose="02020603050405020304" pitchFamily="18" charset="0"/>
              </a:rPr>
              <a:t>Is there a statistically significant difference in concordance and discordance between the interpretations of X-ray scans of lower extremities by senior radiologist and junior radiologist with AI-assistance &amp; non-AI-assistance?</a:t>
            </a:r>
            <a:endParaRPr lang="en-US" sz="1800" b="1" dirty="0">
              <a:solidFill>
                <a:schemeClr val="bg1"/>
              </a:solidFill>
              <a:effectLst/>
              <a:latin typeface="Times New Roman" panose="02020603050405020304" pitchFamily="18" charset="0"/>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C7E62558-77FA-DE5E-4189-4B6608FA35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55563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716902" y="355466"/>
            <a:ext cx="10515600" cy="741496"/>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800" b="1">
                <a:solidFill>
                  <a:srgbClr val="F8CBA2"/>
                </a:solidFill>
                <a:latin typeface="Times New Roman"/>
                <a:ea typeface="Times New Roman"/>
                <a:cs typeface="Times New Roman"/>
                <a:sym typeface="Times New Roman"/>
              </a:rPr>
              <a:t>OBJECTIVES</a:t>
            </a:r>
            <a:r>
              <a:rPr lang="en-US" sz="2800" b="1">
                <a:latin typeface="Times New Roman"/>
                <a:ea typeface="Times New Roman"/>
                <a:cs typeface="Times New Roman"/>
                <a:sym typeface="Times New Roman"/>
              </a:rPr>
              <a:t> </a:t>
            </a:r>
            <a:r>
              <a:rPr lang="en-US" sz="2800" b="1">
                <a:solidFill>
                  <a:srgbClr val="F8CBA2"/>
                </a:solidFill>
                <a:latin typeface="Times New Roman"/>
                <a:ea typeface="Times New Roman"/>
                <a:cs typeface="Times New Roman"/>
                <a:sym typeface="Times New Roman"/>
              </a:rPr>
              <a:t>OF YOUR STUDY</a:t>
            </a:r>
            <a:endParaRPr sz="2800" b="1">
              <a:solidFill>
                <a:srgbClr val="F8CBA2"/>
              </a:solidFill>
              <a:latin typeface="Times New Roman"/>
              <a:ea typeface="Times New Roman"/>
              <a:cs typeface="Times New Roman"/>
              <a:sym typeface="Times New Roman"/>
            </a:endParaRPr>
          </a:p>
        </p:txBody>
      </p:sp>
      <p:sp>
        <p:nvSpPr>
          <p:cNvPr id="135" name="Google Shape;135;p18"/>
          <p:cNvSpPr txBox="1">
            <a:spLocks noGrp="1"/>
          </p:cNvSpPr>
          <p:nvPr>
            <p:ph type="body" idx="1"/>
          </p:nvPr>
        </p:nvSpPr>
        <p:spPr>
          <a:xfrm>
            <a:off x="789561" y="1468516"/>
            <a:ext cx="10721741" cy="5050796"/>
          </a:xfrm>
          <a:prstGeom prst="rect">
            <a:avLst/>
          </a:prstGeom>
          <a:noFill/>
          <a:ln>
            <a:noFill/>
          </a:ln>
        </p:spPr>
        <p:txBody>
          <a:bodyPr spcFirstLastPara="1" wrap="square" lIns="68575" tIns="34275" rIns="68575" bIns="34275" anchor="t" anchorCtr="0">
            <a:noAutofit/>
          </a:bodyPr>
          <a:lstStyle/>
          <a:p>
            <a:pPr marL="0" marR="122554" lvl="0" indent="0" algn="l" rtl="0">
              <a:lnSpc>
                <a:spcPct val="150000"/>
              </a:lnSpc>
              <a:spcBef>
                <a:spcPts val="1067"/>
              </a:spcBef>
              <a:spcAft>
                <a:spcPts val="0"/>
              </a:spcAft>
              <a:buSzPts val="1400"/>
              <a:buNone/>
            </a:pPr>
            <a:r>
              <a:rPr lang="en-US" sz="1800" b="1" u="sng" dirty="0">
                <a:solidFill>
                  <a:schemeClr val="lt1"/>
                </a:solidFill>
                <a:latin typeface="Times New Roman"/>
                <a:ea typeface="Times New Roman"/>
                <a:cs typeface="Times New Roman"/>
                <a:sym typeface="Times New Roman"/>
              </a:rPr>
              <a:t>PRIMARY OBJECTIVE:</a:t>
            </a:r>
            <a:endParaRPr sz="1800" b="1" dirty="0">
              <a:solidFill>
                <a:schemeClr val="lt1"/>
              </a:solidFill>
              <a:latin typeface="Times New Roman"/>
              <a:ea typeface="Times New Roman"/>
              <a:cs typeface="Times New Roman"/>
              <a:sym typeface="Times New Roman"/>
            </a:endParaRPr>
          </a:p>
          <a:p>
            <a:pPr marL="342900" marR="122554" lvl="0" indent="-342900" algn="just" rtl="0">
              <a:lnSpc>
                <a:spcPct val="150000"/>
              </a:lnSpc>
              <a:spcBef>
                <a:spcPts val="1067"/>
              </a:spcBef>
              <a:spcAft>
                <a:spcPts val="0"/>
              </a:spcAft>
              <a:buClr>
                <a:schemeClr val="lt1"/>
              </a:buClr>
              <a:buSzPts val="1400"/>
              <a:buFont typeface="Arial"/>
              <a:buAutoNum type="arabicPeriod"/>
            </a:pPr>
            <a:r>
              <a:rPr lang="en-US" sz="1600" b="0" dirty="0">
                <a:solidFill>
                  <a:schemeClr val="lt1"/>
                </a:solidFill>
                <a:latin typeface="Times New Roman"/>
                <a:ea typeface="Times New Roman"/>
                <a:cs typeface="Times New Roman"/>
                <a:sym typeface="Times New Roman"/>
              </a:rPr>
              <a:t>To evaluate the diagnostic performance of AI algorithms in interpreting musculoskeletal (MSK) X-rays by comparing AI findings with the ground truth (GT) and calculating key performance metrics such as specificity, sensitivity, and precision for various body parts (Leg, ankle, and foot).</a:t>
            </a:r>
            <a:r>
              <a:rPr lang="en-US" sz="1600" dirty="0">
                <a:solidFill>
                  <a:schemeClr val="lt1"/>
                </a:solidFill>
                <a:latin typeface="Times New Roman"/>
                <a:ea typeface="Times New Roman"/>
                <a:cs typeface="Times New Roman"/>
                <a:sym typeface="Times New Roman"/>
              </a:rPr>
              <a:t> </a:t>
            </a:r>
            <a:endParaRPr sz="1600" dirty="0">
              <a:solidFill>
                <a:schemeClr val="lt1"/>
              </a:solidFill>
              <a:latin typeface="Times New Roman"/>
              <a:ea typeface="Times New Roman"/>
              <a:cs typeface="Times New Roman"/>
              <a:sym typeface="Times New Roman"/>
            </a:endParaRPr>
          </a:p>
          <a:p>
            <a:pPr marL="0" marR="122554" lvl="0" indent="0" algn="l" rtl="0">
              <a:lnSpc>
                <a:spcPct val="150000"/>
              </a:lnSpc>
              <a:spcBef>
                <a:spcPts val="1067"/>
              </a:spcBef>
              <a:spcAft>
                <a:spcPts val="0"/>
              </a:spcAft>
              <a:buSzPts val="1400"/>
              <a:buNone/>
            </a:pPr>
            <a:r>
              <a:rPr lang="en-US" sz="1800" b="1" u="sng" dirty="0">
                <a:solidFill>
                  <a:schemeClr val="lt1"/>
                </a:solidFill>
                <a:latin typeface="Times New Roman"/>
                <a:ea typeface="Times New Roman"/>
                <a:cs typeface="Times New Roman"/>
                <a:sym typeface="Times New Roman"/>
              </a:rPr>
              <a:t>SECONDARY OBJECTIVES</a:t>
            </a:r>
            <a:endParaRPr sz="1800" b="1" dirty="0">
              <a:solidFill>
                <a:schemeClr val="lt1"/>
              </a:solidFill>
              <a:latin typeface="Times New Roman"/>
              <a:ea typeface="Times New Roman"/>
              <a:cs typeface="Times New Roman"/>
              <a:sym typeface="Times New Roman"/>
            </a:endParaRPr>
          </a:p>
          <a:p>
            <a:pPr marL="342900" marR="122554" lvl="0" indent="-342900" algn="just" rtl="0">
              <a:lnSpc>
                <a:spcPct val="150000"/>
              </a:lnSpc>
              <a:spcBef>
                <a:spcPts val="1067"/>
              </a:spcBef>
              <a:spcAft>
                <a:spcPts val="0"/>
              </a:spcAft>
              <a:buClr>
                <a:schemeClr val="lt1"/>
              </a:buClr>
              <a:buSzPts val="1400"/>
              <a:buFont typeface="Arial"/>
              <a:buAutoNum type="arabicPeriod"/>
            </a:pPr>
            <a:r>
              <a:rPr lang="en-US" sz="1600" b="0" dirty="0">
                <a:solidFill>
                  <a:schemeClr val="lt1"/>
                </a:solidFill>
                <a:latin typeface="Times New Roman"/>
                <a:ea typeface="Times New Roman"/>
                <a:cs typeface="Times New Roman"/>
                <a:sym typeface="Times New Roman"/>
              </a:rPr>
              <a:t>To evaluate the concordance and discordance between interpretations of Xray scans of lower extremities by Senior radiologist and Junior radiologist with AI-assistance &amp; non-AI-assistance.</a:t>
            </a:r>
            <a:endParaRPr sz="1600" b="1" dirty="0">
              <a:solidFill>
                <a:schemeClr val="lt1"/>
              </a:solidFill>
              <a:latin typeface="Times New Roman"/>
              <a:ea typeface="Times New Roman"/>
              <a:cs typeface="Times New Roman"/>
              <a:sym typeface="Times New Roman"/>
            </a:endParaRPr>
          </a:p>
          <a:p>
            <a:pPr marL="342900" marR="122554" lvl="0" indent="-342900" algn="just" rtl="0">
              <a:lnSpc>
                <a:spcPct val="150000"/>
              </a:lnSpc>
              <a:spcBef>
                <a:spcPts val="1067"/>
              </a:spcBef>
              <a:spcAft>
                <a:spcPts val="0"/>
              </a:spcAft>
              <a:buClr>
                <a:schemeClr val="lt1"/>
              </a:buClr>
              <a:buSzPts val="1400"/>
              <a:buFont typeface="Arial"/>
              <a:buAutoNum type="arabicPeriod"/>
            </a:pPr>
            <a:r>
              <a:rPr lang="en-US" sz="1600" b="0" dirty="0">
                <a:solidFill>
                  <a:schemeClr val="lt1"/>
                </a:solidFill>
                <a:latin typeface="Times New Roman"/>
                <a:ea typeface="Times New Roman"/>
                <a:cs typeface="Times New Roman"/>
                <a:sym typeface="Times New Roman"/>
              </a:rPr>
              <a:t>To identify statistically significant differences in diagnostic outcomes between AI-assisted and non-AI-assisted interpretations.</a:t>
            </a:r>
            <a:endParaRPr sz="1600" b="1" dirty="0">
              <a:solidFill>
                <a:schemeClr val="lt1"/>
              </a:solidFill>
              <a:latin typeface="Times New Roman"/>
              <a:ea typeface="Times New Roman"/>
              <a:cs typeface="Times New Roman"/>
              <a:sym typeface="Times New Roman"/>
            </a:endParaRPr>
          </a:p>
          <a:p>
            <a:pPr marL="33877" marR="122554" lvl="0" indent="0" algn="just" rtl="0">
              <a:lnSpc>
                <a:spcPct val="150000"/>
              </a:lnSpc>
              <a:spcBef>
                <a:spcPts val="1067"/>
              </a:spcBef>
              <a:spcAft>
                <a:spcPts val="0"/>
              </a:spcAft>
              <a:buSzPts val="1400"/>
              <a:buNone/>
            </a:pPr>
            <a:r>
              <a:rPr lang="en-US" sz="1600" b="0" dirty="0">
                <a:latin typeface="Times New Roman"/>
                <a:ea typeface="Times New Roman"/>
                <a:cs typeface="Times New Roman"/>
                <a:sym typeface="Times New Roman"/>
              </a:rPr>
              <a:t> </a:t>
            </a:r>
            <a:endParaRPr sz="1600" b="1" dirty="0">
              <a:latin typeface="Times New Roman"/>
              <a:ea typeface="Times New Roman"/>
              <a:cs typeface="Times New Roman"/>
              <a:sym typeface="Times New Roman"/>
            </a:endParaRPr>
          </a:p>
          <a:p>
            <a:pPr marL="609585" lvl="0" indent="-334423" algn="l" rtl="0">
              <a:lnSpc>
                <a:spcPct val="90000"/>
              </a:lnSpc>
              <a:spcBef>
                <a:spcPts val="1067"/>
              </a:spcBef>
              <a:spcAft>
                <a:spcPts val="0"/>
              </a:spcAft>
              <a:buClr>
                <a:schemeClr val="dk1"/>
              </a:buClr>
              <a:buSzPts val="1400"/>
              <a:buNone/>
            </a:pPr>
            <a:endParaRPr sz="1600" dirty="0"/>
          </a:p>
        </p:txBody>
      </p:sp>
      <p:sp>
        <p:nvSpPr>
          <p:cNvPr id="136" name="Google Shape;136;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6</a:t>
            </a:fld>
            <a:endParaRPr/>
          </a:p>
        </p:txBody>
      </p:sp>
      <p:grpSp>
        <p:nvGrpSpPr>
          <p:cNvPr id="137" name="Google Shape;137;p18"/>
          <p:cNvGrpSpPr/>
          <p:nvPr/>
        </p:nvGrpSpPr>
        <p:grpSpPr>
          <a:xfrm>
            <a:off x="0" y="0"/>
            <a:ext cx="2621903" cy="1115314"/>
            <a:chOff x="0" y="0"/>
            <a:chExt cx="2621903" cy="1115314"/>
          </a:xfrm>
        </p:grpSpPr>
        <p:sp>
          <p:nvSpPr>
            <p:cNvPr id="138" name="Google Shape;138;p18"/>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39" name="Google Shape;139;p18"/>
            <p:cNvPicPr preferRelativeResize="0"/>
            <p:nvPr/>
          </p:nvPicPr>
          <p:blipFill rotWithShape="1">
            <a:blip r:embed="rId3">
              <a:alphaModFix/>
            </a:blip>
            <a:srcRect/>
            <a:stretch/>
          </p:blipFill>
          <p:spPr>
            <a:xfrm>
              <a:off x="111966" y="139040"/>
              <a:ext cx="2397967" cy="957922"/>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838200" y="222339"/>
            <a:ext cx="10515600" cy="67690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a:solidFill>
                  <a:srgbClr val="F8CBA2"/>
                </a:solidFill>
                <a:latin typeface="Times New Roman"/>
                <a:ea typeface="Times New Roman"/>
                <a:cs typeface="Times New Roman"/>
                <a:sym typeface="Times New Roman"/>
              </a:rPr>
              <a:t>METHODOLOGY</a:t>
            </a:r>
            <a:endParaRPr b="1">
              <a:latin typeface="Times New Roman"/>
              <a:ea typeface="Times New Roman"/>
              <a:cs typeface="Times New Roman"/>
              <a:sym typeface="Times New Roman"/>
            </a:endParaRPr>
          </a:p>
        </p:txBody>
      </p:sp>
      <p:pic>
        <p:nvPicPr>
          <p:cNvPr id="148" name="Google Shape;148;p19" descr="X-Rays with well labelled parts | PPT"/>
          <p:cNvPicPr preferRelativeResize="0"/>
          <p:nvPr/>
        </p:nvPicPr>
        <p:blipFill rotWithShape="1">
          <a:blip r:embed="rId3">
            <a:alphaModFix/>
          </a:blip>
          <a:srcRect/>
          <a:stretch/>
        </p:blipFill>
        <p:spPr>
          <a:xfrm>
            <a:off x="2474361" y="4898570"/>
            <a:ext cx="1953259" cy="1809043"/>
          </a:xfrm>
          <a:prstGeom prst="rect">
            <a:avLst/>
          </a:prstGeom>
          <a:noFill/>
          <a:ln>
            <a:noFill/>
          </a:ln>
        </p:spPr>
      </p:pic>
      <p:sp>
        <p:nvSpPr>
          <p:cNvPr id="146" name="Google Shape;146;p19"/>
          <p:cNvSpPr txBox="1">
            <a:spLocks noGrp="1"/>
          </p:cNvSpPr>
          <p:nvPr>
            <p:ph type="body" idx="1"/>
          </p:nvPr>
        </p:nvSpPr>
        <p:spPr>
          <a:xfrm>
            <a:off x="683740" y="873207"/>
            <a:ext cx="6854762" cy="3644363"/>
          </a:xfrm>
          <a:prstGeom prst="rect">
            <a:avLst/>
          </a:prstGeom>
          <a:noFill/>
          <a:ln>
            <a:noFill/>
          </a:ln>
        </p:spPr>
        <p:txBody>
          <a:bodyPr spcFirstLastPara="1" wrap="square" lIns="68575" tIns="34275" rIns="68575" bIns="34275" anchor="t" anchorCtr="0">
            <a:normAutofit fontScale="25000" lnSpcReduction="20000"/>
          </a:bodyPr>
          <a:lstStyle/>
          <a:p>
            <a:pPr marL="609584" lvl="0" indent="-436022" algn="just" rtl="0">
              <a:lnSpc>
                <a:spcPct val="150000"/>
              </a:lnSpc>
              <a:spcBef>
                <a:spcPts val="1067"/>
              </a:spcBef>
              <a:spcAft>
                <a:spcPts val="0"/>
              </a:spcAft>
              <a:buClr>
                <a:schemeClr val="lt1"/>
              </a:buClr>
              <a:buSzPct val="100000"/>
              <a:buChar char="•"/>
            </a:pPr>
            <a:r>
              <a:rPr lang="en-US" sz="6400" dirty="0">
                <a:solidFill>
                  <a:schemeClr val="lt1"/>
                </a:solidFill>
                <a:latin typeface="Times New Roman"/>
                <a:ea typeface="Times New Roman"/>
                <a:cs typeface="Times New Roman"/>
                <a:sym typeface="Times New Roman"/>
              </a:rPr>
              <a:t>Secondary data has been provided for the retrospective cross-sectional analysis of the MSK X-ray reports interpreted by the radiologists and the AI findings of a US based hospital in which an AI solution is deployed for detecting fractures and triaging.</a:t>
            </a:r>
            <a:endParaRPr sz="6400" dirty="0">
              <a:solidFill>
                <a:schemeClr val="lt1"/>
              </a:solidFill>
              <a:latin typeface="Times New Roman"/>
              <a:ea typeface="Times New Roman"/>
              <a:cs typeface="Times New Roman"/>
              <a:sym typeface="Times New Roman"/>
            </a:endParaRPr>
          </a:p>
          <a:p>
            <a:pPr marL="609585" lvl="0" indent="-436023" algn="just" rtl="0">
              <a:lnSpc>
                <a:spcPct val="150000"/>
              </a:lnSpc>
              <a:spcBef>
                <a:spcPts val="1067"/>
              </a:spcBef>
              <a:spcAft>
                <a:spcPts val="0"/>
              </a:spcAft>
              <a:buClr>
                <a:schemeClr val="lt1"/>
              </a:buClr>
              <a:buSzPct val="100000"/>
              <a:buChar char="•"/>
            </a:pPr>
            <a:r>
              <a:rPr lang="en-US" sz="6400" dirty="0">
                <a:solidFill>
                  <a:schemeClr val="lt1"/>
                </a:solidFill>
                <a:latin typeface="Times New Roman"/>
                <a:ea typeface="Times New Roman"/>
                <a:cs typeface="Times New Roman"/>
                <a:sym typeface="Times New Roman"/>
              </a:rPr>
              <a:t>There were 4,363 X-ray reports out of which 255 cases AI fails to give any outcome and 4108 cases where AI successfully provided output.</a:t>
            </a:r>
            <a:endParaRPr sz="6400" dirty="0"/>
          </a:p>
          <a:p>
            <a:pPr marL="609585" lvl="0" indent="-436023" algn="just" rtl="0">
              <a:lnSpc>
                <a:spcPct val="150000"/>
              </a:lnSpc>
              <a:spcBef>
                <a:spcPts val="1067"/>
              </a:spcBef>
              <a:spcAft>
                <a:spcPts val="0"/>
              </a:spcAft>
              <a:buClr>
                <a:schemeClr val="lt1"/>
              </a:buClr>
              <a:buSzPct val="100000"/>
              <a:buChar char="•"/>
            </a:pPr>
            <a:r>
              <a:rPr lang="en-US" sz="6400" dirty="0">
                <a:solidFill>
                  <a:schemeClr val="lt1"/>
                </a:solidFill>
                <a:latin typeface="Times New Roman"/>
                <a:ea typeface="Times New Roman"/>
                <a:cs typeface="Times New Roman"/>
                <a:sym typeface="Times New Roman"/>
              </a:rPr>
              <a:t>This study was centric to the lower extremities so the proceedings of the data analysis will be done accordingly.</a:t>
            </a:r>
          </a:p>
          <a:p>
            <a:pPr marL="609585" lvl="0" indent="-436023" algn="just" rtl="0">
              <a:lnSpc>
                <a:spcPct val="150000"/>
              </a:lnSpc>
              <a:spcBef>
                <a:spcPts val="1067"/>
              </a:spcBef>
              <a:spcAft>
                <a:spcPts val="0"/>
              </a:spcAft>
              <a:buClr>
                <a:schemeClr val="lt1"/>
              </a:buClr>
              <a:buSzPct val="100000"/>
              <a:buChar char="•"/>
            </a:pPr>
            <a:r>
              <a:rPr lang="en-US" sz="6400" dirty="0">
                <a:solidFill>
                  <a:schemeClr val="lt1"/>
                </a:solidFill>
                <a:latin typeface="Times New Roman"/>
                <a:ea typeface="Times New Roman"/>
                <a:cs typeface="Times New Roman"/>
                <a:sym typeface="Times New Roman"/>
              </a:rPr>
              <a:t>Construction of  Confusion Metrics &amp; Sensitivity , Specificity and Precision calculations.</a:t>
            </a:r>
          </a:p>
          <a:p>
            <a:pPr marL="609585" lvl="0" indent="-436023" algn="just" rtl="0">
              <a:lnSpc>
                <a:spcPct val="150000"/>
              </a:lnSpc>
              <a:spcBef>
                <a:spcPts val="1067"/>
              </a:spcBef>
              <a:spcAft>
                <a:spcPts val="0"/>
              </a:spcAft>
              <a:buClr>
                <a:schemeClr val="lt1"/>
              </a:buClr>
              <a:buSzPct val="100000"/>
              <a:buChar char="•"/>
            </a:pPr>
            <a:endParaRPr sz="6400" dirty="0"/>
          </a:p>
          <a:p>
            <a:pPr marL="186262" lvl="0" indent="0" algn="just" rtl="0">
              <a:lnSpc>
                <a:spcPct val="90000"/>
              </a:lnSpc>
              <a:spcBef>
                <a:spcPts val="1067"/>
              </a:spcBef>
              <a:spcAft>
                <a:spcPts val="0"/>
              </a:spcAft>
              <a:buClr>
                <a:schemeClr val="lt1"/>
              </a:buClr>
              <a:buSzPct val="25735"/>
              <a:buNone/>
            </a:pPr>
            <a:endParaRPr sz="6400" dirty="0">
              <a:solidFill>
                <a:schemeClr val="lt1"/>
              </a:solidFill>
              <a:latin typeface="Times New Roman"/>
              <a:ea typeface="Times New Roman"/>
              <a:cs typeface="Times New Roman"/>
              <a:sym typeface="Times New Roman"/>
            </a:endParaRPr>
          </a:p>
          <a:p>
            <a:pPr marL="186262" lvl="0" indent="0" algn="just" rtl="0">
              <a:lnSpc>
                <a:spcPct val="90000"/>
              </a:lnSpc>
              <a:spcBef>
                <a:spcPts val="1067"/>
              </a:spcBef>
              <a:spcAft>
                <a:spcPts val="0"/>
              </a:spcAft>
              <a:buClr>
                <a:schemeClr val="lt1"/>
              </a:buClr>
              <a:buSzPct val="25735"/>
              <a:buNone/>
            </a:pPr>
            <a:endParaRPr sz="6400" dirty="0">
              <a:solidFill>
                <a:schemeClr val="lt1"/>
              </a:solidFill>
              <a:latin typeface="Times New Roman"/>
              <a:ea typeface="Times New Roman"/>
              <a:cs typeface="Times New Roman"/>
              <a:sym typeface="Times New Roman"/>
            </a:endParaRPr>
          </a:p>
          <a:p>
            <a:pPr marL="609585" lvl="0" indent="-334423" algn="just" rtl="0">
              <a:lnSpc>
                <a:spcPct val="90000"/>
              </a:lnSpc>
              <a:spcBef>
                <a:spcPts val="1067"/>
              </a:spcBef>
              <a:spcAft>
                <a:spcPts val="0"/>
              </a:spcAft>
              <a:buClr>
                <a:schemeClr val="lt1"/>
              </a:buClr>
              <a:buSzPct val="91503"/>
              <a:buNone/>
            </a:pPr>
            <a:endParaRPr sz="1800" dirty="0">
              <a:solidFill>
                <a:schemeClr val="lt1"/>
              </a:solidFill>
              <a:latin typeface="Times New Roman"/>
              <a:ea typeface="Times New Roman"/>
              <a:cs typeface="Times New Roman"/>
              <a:sym typeface="Times New Roman"/>
            </a:endParaRPr>
          </a:p>
          <a:p>
            <a:pPr marL="609585" lvl="0" indent="-334423" algn="l" rtl="0">
              <a:lnSpc>
                <a:spcPct val="90000"/>
              </a:lnSpc>
              <a:spcBef>
                <a:spcPts val="1067"/>
              </a:spcBef>
              <a:spcAft>
                <a:spcPts val="0"/>
              </a:spcAft>
              <a:buClr>
                <a:schemeClr val="lt1"/>
              </a:buClr>
              <a:buSzPct val="91503"/>
              <a:buNone/>
            </a:pPr>
            <a:endParaRPr sz="1800" dirty="0">
              <a:solidFill>
                <a:schemeClr val="lt1"/>
              </a:solidFill>
              <a:latin typeface="Times New Roman"/>
              <a:ea typeface="Times New Roman"/>
              <a:cs typeface="Times New Roman"/>
              <a:sym typeface="Times New Roman"/>
            </a:endParaRPr>
          </a:p>
        </p:txBody>
      </p:sp>
      <p:sp>
        <p:nvSpPr>
          <p:cNvPr id="147" name="Google Shape;147;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7</a:t>
            </a:fld>
            <a:endParaRPr/>
          </a:p>
        </p:txBody>
      </p:sp>
      <p:grpSp>
        <p:nvGrpSpPr>
          <p:cNvPr id="149" name="Google Shape;149;p19"/>
          <p:cNvGrpSpPr/>
          <p:nvPr/>
        </p:nvGrpSpPr>
        <p:grpSpPr>
          <a:xfrm>
            <a:off x="0" y="3136"/>
            <a:ext cx="2474361" cy="1009235"/>
            <a:chOff x="0" y="0"/>
            <a:chExt cx="2621903" cy="1115314"/>
          </a:xfrm>
        </p:grpSpPr>
        <p:sp>
          <p:nvSpPr>
            <p:cNvPr id="150" name="Google Shape;150;p19"/>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51" name="Google Shape;151;p19"/>
            <p:cNvPicPr preferRelativeResize="0"/>
            <p:nvPr/>
          </p:nvPicPr>
          <p:blipFill rotWithShape="1">
            <a:blip r:embed="rId4">
              <a:alphaModFix/>
            </a:blip>
            <a:srcRect/>
            <a:stretch/>
          </p:blipFill>
          <p:spPr>
            <a:xfrm>
              <a:off x="111966" y="139040"/>
              <a:ext cx="2397967" cy="957922"/>
            </a:xfrm>
            <a:prstGeom prst="rect">
              <a:avLst/>
            </a:prstGeom>
            <a:noFill/>
            <a:ln>
              <a:noFill/>
            </a:ln>
          </p:spPr>
        </p:pic>
      </p:grpSp>
      <p:pic>
        <p:nvPicPr>
          <p:cNvPr id="152" name="Google Shape;152;p19" descr="Skeletal Trauma"/>
          <p:cNvPicPr preferRelativeResize="0"/>
          <p:nvPr/>
        </p:nvPicPr>
        <p:blipFill rotWithShape="1">
          <a:blip r:embed="rId5">
            <a:alphaModFix/>
          </a:blip>
          <a:srcRect/>
          <a:stretch/>
        </p:blipFill>
        <p:spPr>
          <a:xfrm>
            <a:off x="4723370" y="4793606"/>
            <a:ext cx="2168318" cy="2011455"/>
          </a:xfrm>
          <a:prstGeom prst="rect">
            <a:avLst/>
          </a:prstGeom>
          <a:noFill/>
          <a:ln>
            <a:noFill/>
          </a:ln>
        </p:spPr>
      </p:pic>
      <p:sp>
        <p:nvSpPr>
          <p:cNvPr id="153" name="Google Shape;153;p19"/>
          <p:cNvSpPr txBox="1"/>
          <p:nvPr/>
        </p:nvSpPr>
        <p:spPr>
          <a:xfrm>
            <a:off x="763573" y="5010792"/>
            <a:ext cx="1605119" cy="13455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Times New Roman"/>
                <a:ea typeface="Times New Roman"/>
                <a:cs typeface="Times New Roman"/>
                <a:sym typeface="Times New Roman"/>
              </a:rPr>
              <a:t>Example of Group name:</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Times New Roman"/>
                <a:ea typeface="Times New Roman"/>
                <a:cs typeface="Times New Roman"/>
                <a:sym typeface="Times New Roman"/>
              </a:rPr>
              <a:t>1. Leg</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Times New Roman"/>
                <a:ea typeface="Times New Roman"/>
                <a:cs typeface="Times New Roman"/>
                <a:sym typeface="Times New Roman"/>
              </a:rPr>
              <a:t>2. Ankle</a:t>
            </a:r>
            <a:endParaRPr sz="1600" b="0" i="0" u="none" strike="noStrike" cap="none" dirty="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600" b="0" i="0" u="none" strike="noStrike" cap="none" dirty="0">
                <a:solidFill>
                  <a:schemeClr val="lt1"/>
                </a:solidFill>
                <a:latin typeface="Times New Roman"/>
                <a:ea typeface="Times New Roman"/>
                <a:cs typeface="Times New Roman"/>
                <a:sym typeface="Times New Roman"/>
              </a:rPr>
              <a:t>3. Foot</a:t>
            </a:r>
            <a:endParaRPr sz="1600" b="0" i="0" u="none" strike="noStrike" cap="none" dirty="0">
              <a:solidFill>
                <a:schemeClr val="lt1"/>
              </a:solidFill>
              <a:latin typeface="Times New Roman"/>
              <a:ea typeface="Times New Roman"/>
              <a:cs typeface="Times New Roman"/>
              <a:sym typeface="Times New Roman"/>
            </a:endParaRPr>
          </a:p>
        </p:txBody>
      </p:sp>
      <p:pic>
        <p:nvPicPr>
          <p:cNvPr id="154" name="Google Shape;154;p19"/>
          <p:cNvPicPr preferRelativeResize="0"/>
          <p:nvPr/>
        </p:nvPicPr>
        <p:blipFill rotWithShape="1">
          <a:blip r:embed="rId6">
            <a:alphaModFix/>
          </a:blip>
          <a:srcRect/>
          <a:stretch/>
        </p:blipFill>
        <p:spPr>
          <a:xfrm>
            <a:off x="7187438" y="5034356"/>
            <a:ext cx="3832515" cy="1687195"/>
          </a:xfrm>
          <a:prstGeom prst="rect">
            <a:avLst/>
          </a:prstGeom>
          <a:noFill/>
          <a:ln>
            <a:noFill/>
          </a:ln>
        </p:spPr>
      </p:pic>
      <p:pic>
        <p:nvPicPr>
          <p:cNvPr id="2" name="image49.png">
            <a:extLst>
              <a:ext uri="{FF2B5EF4-FFF2-40B4-BE49-F238E27FC236}">
                <a16:creationId xmlns:a16="http://schemas.microsoft.com/office/drawing/2014/main" id="{CB10B965-06F4-F6D9-2F46-F9083F4E12F7}"/>
              </a:ext>
            </a:extLst>
          </p:cNvPr>
          <p:cNvPicPr/>
          <p:nvPr/>
        </p:nvPicPr>
        <p:blipFill>
          <a:blip r:embed="rId7"/>
          <a:srcRect/>
          <a:stretch>
            <a:fillRect/>
          </a:stretch>
        </p:blipFill>
        <p:spPr>
          <a:xfrm>
            <a:off x="7830653" y="560793"/>
            <a:ext cx="4303094" cy="2149847"/>
          </a:xfrm>
          <a:prstGeom prst="rect">
            <a:avLst/>
          </a:prstGeom>
          <a:ln/>
        </p:spPr>
      </p:pic>
      <p:pic>
        <p:nvPicPr>
          <p:cNvPr id="3" name="image16.png">
            <a:extLst>
              <a:ext uri="{FF2B5EF4-FFF2-40B4-BE49-F238E27FC236}">
                <a16:creationId xmlns:a16="http://schemas.microsoft.com/office/drawing/2014/main" id="{978E17D3-FC4C-1747-18F0-8CEA39C1C478}"/>
              </a:ext>
            </a:extLst>
          </p:cNvPr>
          <p:cNvPicPr/>
          <p:nvPr/>
        </p:nvPicPr>
        <p:blipFill>
          <a:blip r:embed="rId8"/>
          <a:srcRect t="24130" r="-6"/>
          <a:stretch>
            <a:fillRect/>
          </a:stretch>
        </p:blipFill>
        <p:spPr>
          <a:xfrm>
            <a:off x="7849558" y="2741462"/>
            <a:ext cx="4342442" cy="2269330"/>
          </a:xfrm>
          <a:prstGeom prst="rect">
            <a:avLst/>
          </a:prstGeo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1061400" y="321575"/>
            <a:ext cx="10515600" cy="7128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a:solidFill>
                  <a:srgbClr val="F8CBA2"/>
                </a:solidFill>
                <a:latin typeface="Times New Roman"/>
                <a:ea typeface="Times New Roman"/>
                <a:cs typeface="Times New Roman"/>
                <a:sym typeface="Times New Roman"/>
              </a:rPr>
              <a:t>METHODOLOGY </a:t>
            </a:r>
            <a:endParaRPr sz="2700" b="1">
              <a:solidFill>
                <a:srgbClr val="F8CBA2"/>
              </a:solidFill>
              <a:latin typeface="Times New Roman"/>
              <a:ea typeface="Times New Roman"/>
              <a:cs typeface="Times New Roman"/>
              <a:sym typeface="Times New Roman"/>
            </a:endParaRPr>
          </a:p>
        </p:txBody>
      </p:sp>
      <p:sp>
        <p:nvSpPr>
          <p:cNvPr id="160" name="Google Shape;160;p20"/>
          <p:cNvSpPr txBox="1">
            <a:spLocks noGrp="1"/>
          </p:cNvSpPr>
          <p:nvPr>
            <p:ph type="body" idx="1"/>
          </p:nvPr>
        </p:nvSpPr>
        <p:spPr>
          <a:xfrm>
            <a:off x="595588" y="1005772"/>
            <a:ext cx="6504264" cy="3225246"/>
          </a:xfrm>
          <a:prstGeom prst="rect">
            <a:avLst/>
          </a:prstGeom>
          <a:noFill/>
          <a:ln>
            <a:noFill/>
          </a:ln>
        </p:spPr>
        <p:txBody>
          <a:bodyPr spcFirstLastPara="1" wrap="square" lIns="68575" tIns="34275" rIns="68575" bIns="34275" anchor="t" anchorCtr="0">
            <a:noAutofit/>
          </a:bodyPr>
          <a:lstStyle/>
          <a:p>
            <a:pPr marL="609585" lvl="0" indent="-423323" algn="just" rtl="0">
              <a:lnSpc>
                <a:spcPct val="160000"/>
              </a:lnSpc>
              <a:spcBef>
                <a:spcPts val="1067"/>
              </a:spcBef>
              <a:spcAft>
                <a:spcPts val="0"/>
              </a:spcAft>
              <a:buClr>
                <a:schemeClr val="lt1"/>
              </a:buClr>
              <a:buSzPts val="1400"/>
              <a:buFont typeface="Arial"/>
              <a:buChar char="•"/>
            </a:pPr>
            <a:r>
              <a:rPr lang="en-US" sz="1600" dirty="0">
                <a:solidFill>
                  <a:schemeClr val="lt1"/>
                </a:solidFill>
                <a:latin typeface="Times New Roman"/>
                <a:ea typeface="Times New Roman"/>
                <a:cs typeface="Times New Roman"/>
                <a:sym typeface="Times New Roman"/>
              </a:rPr>
              <a:t>For further analysis, the data of 663 MSK X-ray reports interpreted by the junior radiologist and the senior radiologist was provided. Out of these 663 the junior radiologist is assisted by the AI in 329 cases where as in 334 cases no AI assistance was being used.</a:t>
            </a:r>
            <a:endParaRPr sz="1600" dirty="0"/>
          </a:p>
          <a:p>
            <a:pPr marL="609585" indent="-423323" algn="just">
              <a:lnSpc>
                <a:spcPct val="160000"/>
              </a:lnSpc>
              <a:buClr>
                <a:schemeClr val="lt1"/>
              </a:buClr>
            </a:pPr>
            <a:r>
              <a:rPr lang="en-US" sz="1600" dirty="0">
                <a:solidFill>
                  <a:schemeClr val="lt1"/>
                </a:solidFill>
                <a:latin typeface="Times New Roman"/>
                <a:ea typeface="Times New Roman"/>
                <a:cs typeface="Times New Roman"/>
                <a:sym typeface="Times New Roman"/>
              </a:rPr>
              <a:t>Now GT was calculated for the interpretations of the scans with AI assistance and  without AI. The GT is used for finding Discordance &amp; Concordance.</a:t>
            </a:r>
          </a:p>
          <a:p>
            <a:pPr marL="186262" lvl="0" indent="0" algn="just" rtl="0">
              <a:lnSpc>
                <a:spcPct val="160000"/>
              </a:lnSpc>
              <a:spcBef>
                <a:spcPts val="1067"/>
              </a:spcBef>
              <a:spcAft>
                <a:spcPts val="0"/>
              </a:spcAft>
              <a:buSzPts val="1400"/>
              <a:buNone/>
            </a:pPr>
            <a:endParaRPr lang="en-US" sz="1600" dirty="0">
              <a:solidFill>
                <a:schemeClr val="lt1"/>
              </a:solidFill>
              <a:latin typeface="Times New Roman"/>
              <a:ea typeface="Times New Roman"/>
              <a:cs typeface="Times New Roman"/>
              <a:sym typeface="Times New Roman"/>
            </a:endParaRPr>
          </a:p>
          <a:p>
            <a:pPr marL="609585" lvl="0" indent="-334423" algn="just" rtl="0">
              <a:lnSpc>
                <a:spcPct val="160000"/>
              </a:lnSpc>
              <a:spcBef>
                <a:spcPts val="1067"/>
              </a:spcBef>
              <a:spcAft>
                <a:spcPts val="0"/>
              </a:spcAft>
              <a:buSzPts val="1400"/>
              <a:buNone/>
            </a:pPr>
            <a:endParaRPr sz="1600" dirty="0">
              <a:solidFill>
                <a:schemeClr val="lt1"/>
              </a:solidFill>
              <a:latin typeface="Times New Roman"/>
              <a:ea typeface="Times New Roman"/>
              <a:cs typeface="Times New Roman"/>
              <a:sym typeface="Times New Roman"/>
            </a:endParaRPr>
          </a:p>
          <a:p>
            <a:pPr marL="609585" lvl="0" indent="-334423" algn="just" rtl="0">
              <a:lnSpc>
                <a:spcPct val="160000"/>
              </a:lnSpc>
              <a:spcBef>
                <a:spcPts val="1067"/>
              </a:spcBef>
              <a:spcAft>
                <a:spcPts val="0"/>
              </a:spcAft>
              <a:buSzPts val="1400"/>
              <a:buNone/>
            </a:pPr>
            <a:endParaRPr sz="1600" dirty="0">
              <a:solidFill>
                <a:schemeClr val="lt1"/>
              </a:solidFill>
              <a:latin typeface="Times New Roman"/>
              <a:ea typeface="Times New Roman"/>
              <a:cs typeface="Times New Roman"/>
              <a:sym typeface="Times New Roman"/>
            </a:endParaRPr>
          </a:p>
        </p:txBody>
      </p:sp>
      <p:sp>
        <p:nvSpPr>
          <p:cNvPr id="161" name="Google Shape;161;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8</a:t>
            </a:fld>
            <a:endParaRPr/>
          </a:p>
        </p:txBody>
      </p:sp>
      <p:grpSp>
        <p:nvGrpSpPr>
          <p:cNvPr id="162" name="Google Shape;162;p20"/>
          <p:cNvGrpSpPr/>
          <p:nvPr/>
        </p:nvGrpSpPr>
        <p:grpSpPr>
          <a:xfrm>
            <a:off x="802" y="0"/>
            <a:ext cx="2621903" cy="1115314"/>
            <a:chOff x="0" y="0"/>
            <a:chExt cx="2621903" cy="1115314"/>
          </a:xfrm>
        </p:grpSpPr>
        <p:sp>
          <p:nvSpPr>
            <p:cNvPr id="163" name="Google Shape;163;p20"/>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64" name="Google Shape;164;p20"/>
            <p:cNvPicPr preferRelativeResize="0"/>
            <p:nvPr/>
          </p:nvPicPr>
          <p:blipFill rotWithShape="1">
            <a:blip r:embed="rId3">
              <a:alphaModFix/>
            </a:blip>
            <a:srcRect/>
            <a:stretch/>
          </p:blipFill>
          <p:spPr>
            <a:xfrm>
              <a:off x="111966" y="139040"/>
              <a:ext cx="2397967" cy="957922"/>
            </a:xfrm>
            <a:prstGeom prst="rect">
              <a:avLst/>
            </a:prstGeom>
            <a:noFill/>
            <a:ln>
              <a:noFill/>
            </a:ln>
          </p:spPr>
        </p:pic>
      </p:grpSp>
      <p:pic>
        <p:nvPicPr>
          <p:cNvPr id="2" name="image60.png">
            <a:extLst>
              <a:ext uri="{FF2B5EF4-FFF2-40B4-BE49-F238E27FC236}">
                <a16:creationId xmlns:a16="http://schemas.microsoft.com/office/drawing/2014/main" id="{C76AC48B-BE8C-0834-EFB6-F2C7768B4349}"/>
              </a:ext>
            </a:extLst>
          </p:cNvPr>
          <p:cNvPicPr/>
          <p:nvPr/>
        </p:nvPicPr>
        <p:blipFill>
          <a:blip r:embed="rId4"/>
          <a:srcRect/>
          <a:stretch>
            <a:fillRect/>
          </a:stretch>
        </p:blipFill>
        <p:spPr>
          <a:xfrm>
            <a:off x="7358743" y="1034375"/>
            <a:ext cx="4833257" cy="2917139"/>
          </a:xfrm>
          <a:prstGeom prst="rect">
            <a:avLst/>
          </a:prstGeom>
          <a:ln/>
        </p:spPr>
      </p:pic>
      <p:sp>
        <p:nvSpPr>
          <p:cNvPr id="4" name="Rectangle 3">
            <a:extLst>
              <a:ext uri="{FF2B5EF4-FFF2-40B4-BE49-F238E27FC236}">
                <a16:creationId xmlns:a16="http://schemas.microsoft.com/office/drawing/2014/main" id="{283458AF-8EC7-CD1C-D122-90A401E41CC3}"/>
              </a:ext>
            </a:extLst>
          </p:cNvPr>
          <p:cNvSpPr/>
          <p:nvPr/>
        </p:nvSpPr>
        <p:spPr>
          <a:xfrm>
            <a:off x="522514" y="4388857"/>
            <a:ext cx="5148943" cy="1749132"/>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1052FB-8107-799D-FB1F-C1212F0FC724}"/>
              </a:ext>
            </a:extLst>
          </p:cNvPr>
          <p:cNvSpPr txBox="1"/>
          <p:nvPr/>
        </p:nvSpPr>
        <p:spPr>
          <a:xfrm>
            <a:off x="729343" y="4570445"/>
            <a:ext cx="5029200" cy="1415772"/>
          </a:xfrm>
          <a:prstGeom prst="rect">
            <a:avLst/>
          </a:prstGeom>
          <a:noFill/>
        </p:spPr>
        <p:txBody>
          <a:bodyPr wrap="square" rtlCol="0">
            <a:spAutoFit/>
          </a:bodyPr>
          <a:lstStyle/>
          <a:p>
            <a:r>
              <a:rPr lang="en-US" sz="1800" b="1" dirty="0">
                <a:solidFill>
                  <a:schemeClr val="bg1"/>
                </a:solidFill>
                <a:effectLst/>
                <a:latin typeface="Times New Roman" panose="02020603050405020304" pitchFamily="18" charset="0"/>
                <a:ea typeface="Noto Sans Symbols" panose="020B0604020202020204" charset="0"/>
                <a:cs typeface="Times New Roman" panose="02020603050405020304" pitchFamily="18" charset="0"/>
              </a:rPr>
              <a:t>Null Hypothesis: </a:t>
            </a:r>
            <a:r>
              <a:rPr lang="en-US" sz="1800" dirty="0">
                <a:solidFill>
                  <a:schemeClr val="bg1"/>
                </a:solidFill>
                <a:effectLst/>
                <a:latin typeface="Times New Roman" panose="02020603050405020304" pitchFamily="18" charset="0"/>
                <a:ea typeface="Noto Sans Symbols" panose="020B0604020202020204" charset="0"/>
                <a:cs typeface="Times New Roman" panose="02020603050405020304" pitchFamily="18" charset="0"/>
              </a:rPr>
              <a:t>There is no statistically significant difference in concordance and discordance of AI interpretations by JR and SR between AI assisted and non- AI assisted cases.</a:t>
            </a:r>
          </a:p>
          <a:p>
            <a:endParaRPr lang="en-US" dirty="0"/>
          </a:p>
        </p:txBody>
      </p:sp>
      <p:sp>
        <p:nvSpPr>
          <p:cNvPr id="6" name="Rectangle 5">
            <a:extLst>
              <a:ext uri="{FF2B5EF4-FFF2-40B4-BE49-F238E27FC236}">
                <a16:creationId xmlns:a16="http://schemas.microsoft.com/office/drawing/2014/main" id="{FDB00786-2CA7-95FB-BFAD-28ED47BB736C}"/>
              </a:ext>
            </a:extLst>
          </p:cNvPr>
          <p:cNvSpPr/>
          <p:nvPr/>
        </p:nvSpPr>
        <p:spPr>
          <a:xfrm>
            <a:off x="6629400" y="4379525"/>
            <a:ext cx="4833257" cy="1749131"/>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B7E075-EA11-0DF0-F04E-67C2655EDB04}"/>
              </a:ext>
            </a:extLst>
          </p:cNvPr>
          <p:cNvSpPr txBox="1"/>
          <p:nvPr/>
        </p:nvSpPr>
        <p:spPr>
          <a:xfrm>
            <a:off x="6672943" y="4271694"/>
            <a:ext cx="4680857" cy="1692771"/>
          </a:xfrm>
          <a:prstGeom prst="rect">
            <a:avLst/>
          </a:prstGeom>
          <a:noFill/>
        </p:spPr>
        <p:txBody>
          <a:bodyPr wrap="square" rtlCol="0">
            <a:spAutoFit/>
          </a:bodyPr>
          <a:lstStyle/>
          <a:p>
            <a:endParaRPr lang="en-US" sz="1800" b="1" dirty="0">
              <a:solidFill>
                <a:schemeClr val="bg1"/>
              </a:solidFill>
              <a:effectLst/>
              <a:latin typeface="Times New Roman" panose="02020603050405020304" pitchFamily="18" charset="0"/>
              <a:ea typeface="Noto Sans Symbols" panose="020B0604020202020204" charset="0"/>
              <a:cs typeface="Times New Roman" panose="02020603050405020304" pitchFamily="18" charset="0"/>
            </a:endParaRPr>
          </a:p>
          <a:p>
            <a:r>
              <a:rPr lang="en-US" sz="1800" b="1" dirty="0">
                <a:solidFill>
                  <a:schemeClr val="bg1"/>
                </a:solidFill>
                <a:effectLst/>
                <a:latin typeface="Times New Roman" panose="02020603050405020304" pitchFamily="18" charset="0"/>
                <a:ea typeface="Noto Sans Symbols" panose="020B0604020202020204" charset="0"/>
                <a:cs typeface="Times New Roman" panose="02020603050405020304" pitchFamily="18" charset="0"/>
              </a:rPr>
              <a:t>Alternative Hypothesis: </a:t>
            </a:r>
            <a:r>
              <a:rPr lang="en-US" sz="1800" dirty="0">
                <a:solidFill>
                  <a:schemeClr val="bg1"/>
                </a:solidFill>
                <a:effectLst/>
                <a:latin typeface="Times New Roman" panose="02020603050405020304" pitchFamily="18" charset="0"/>
                <a:ea typeface="Noto Sans Symbols" panose="020B0604020202020204" charset="0"/>
                <a:cs typeface="Times New Roman" panose="02020603050405020304" pitchFamily="18" charset="0"/>
              </a:rPr>
              <a:t>There is a statistically significant difference in concordance and discordance of AI interpretations by JR and SR between AI assisted and non- AI assisted cases.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Rectangle 1">
            <a:extLst>
              <a:ext uri="{FF2B5EF4-FFF2-40B4-BE49-F238E27FC236}">
                <a16:creationId xmlns:a16="http://schemas.microsoft.com/office/drawing/2014/main" id="{5E370671-5166-1943-31C6-155DC3C60959}"/>
              </a:ext>
            </a:extLst>
          </p:cNvPr>
          <p:cNvSpPr/>
          <p:nvPr/>
        </p:nvSpPr>
        <p:spPr>
          <a:xfrm>
            <a:off x="6266" y="1364482"/>
            <a:ext cx="3994677" cy="1714067"/>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9" name="Google Shape;169;p21"/>
          <p:cNvSpPr txBox="1">
            <a:spLocks noGrp="1"/>
          </p:cNvSpPr>
          <p:nvPr>
            <p:ph type="title"/>
          </p:nvPr>
        </p:nvSpPr>
        <p:spPr>
          <a:xfrm>
            <a:off x="838200" y="91166"/>
            <a:ext cx="10515600" cy="750189"/>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sz="2700" b="1" dirty="0">
                <a:solidFill>
                  <a:srgbClr val="F8CBA2"/>
                </a:solidFill>
                <a:latin typeface="Times New Roman" panose="02020603050405020304" pitchFamily="18" charset="0"/>
                <a:ea typeface="Montserrat"/>
                <a:cs typeface="Times New Roman" panose="02020603050405020304" pitchFamily="18" charset="0"/>
                <a:sym typeface="Montserrat"/>
              </a:rPr>
              <a:t>DATA ANALYSIS </a:t>
            </a:r>
            <a:endParaRPr sz="2700" b="1" dirty="0">
              <a:solidFill>
                <a:srgbClr val="F8CBA2"/>
              </a:solidFill>
              <a:latin typeface="Times New Roman" panose="02020603050405020304" pitchFamily="18" charset="0"/>
              <a:ea typeface="Montserrat"/>
              <a:cs typeface="Times New Roman" panose="02020603050405020304" pitchFamily="18" charset="0"/>
              <a:sym typeface="Montserrat"/>
            </a:endParaRPr>
          </a:p>
        </p:txBody>
      </p:sp>
      <p:sp>
        <p:nvSpPr>
          <p:cNvPr id="170" name="Google Shape;170;p21"/>
          <p:cNvSpPr txBox="1">
            <a:spLocks noGrp="1"/>
          </p:cNvSpPr>
          <p:nvPr>
            <p:ph type="body" idx="1"/>
          </p:nvPr>
        </p:nvSpPr>
        <p:spPr>
          <a:xfrm>
            <a:off x="0" y="1310729"/>
            <a:ext cx="3956475" cy="1676230"/>
          </a:xfrm>
          <a:prstGeom prst="rect">
            <a:avLst/>
          </a:prstGeom>
          <a:noFill/>
          <a:ln>
            <a:noFill/>
          </a:ln>
        </p:spPr>
        <p:txBody>
          <a:bodyPr spcFirstLastPara="1" wrap="square" lIns="68575" tIns="34275" rIns="68575" bIns="34275" anchor="t" anchorCtr="0">
            <a:normAutofit fontScale="25000" lnSpcReduction="20000"/>
          </a:bodyPr>
          <a:lstStyle/>
          <a:p>
            <a:pPr marL="186262" indent="0" algn="just">
              <a:lnSpc>
                <a:spcPct val="150000"/>
              </a:lnSpc>
              <a:buClr>
                <a:schemeClr val="lt1"/>
              </a:buClr>
              <a:buSzPct val="102941"/>
              <a:buNone/>
            </a:pPr>
            <a:r>
              <a:rPr lang="en-US" sz="6400" dirty="0">
                <a:solidFill>
                  <a:schemeClr val="bg1"/>
                </a:solidFill>
                <a:latin typeface="Times New Roman" panose="02020603050405020304" pitchFamily="18" charset="0"/>
              </a:rPr>
              <a:t>GT was coded in the format of 0,1,2 &amp; 5 but for comparison, definite results are only required which were 3767 cases, out of which AI gives 2326 of 0 output and 1441 of 1 output &amp; GT 2876 are 0 and 891 are 1.</a:t>
            </a:r>
          </a:p>
          <a:p>
            <a:pPr marL="186262" lvl="0" indent="0" algn="just" rtl="0">
              <a:lnSpc>
                <a:spcPct val="150000"/>
              </a:lnSpc>
              <a:spcBef>
                <a:spcPts val="1067"/>
              </a:spcBef>
              <a:spcAft>
                <a:spcPts val="0"/>
              </a:spcAft>
              <a:buClr>
                <a:schemeClr val="lt1"/>
              </a:buClr>
              <a:buSzPct val="102941"/>
              <a:buNone/>
            </a:pPr>
            <a:endParaRPr dirty="0"/>
          </a:p>
        </p:txBody>
      </p:sp>
      <p:sp>
        <p:nvSpPr>
          <p:cNvPr id="171" name="Google Shape;171;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SzPts val="1400"/>
              <a:buNone/>
            </a:pPr>
            <a:fld id="{00000000-1234-1234-1234-123412341234}" type="slidenum">
              <a:rPr lang="en-US"/>
              <a:t>9</a:t>
            </a:fld>
            <a:endParaRPr/>
          </a:p>
        </p:txBody>
      </p:sp>
      <p:grpSp>
        <p:nvGrpSpPr>
          <p:cNvPr id="172" name="Google Shape;172;p21"/>
          <p:cNvGrpSpPr/>
          <p:nvPr/>
        </p:nvGrpSpPr>
        <p:grpSpPr>
          <a:xfrm>
            <a:off x="0" y="0"/>
            <a:ext cx="2623457" cy="1089214"/>
            <a:chOff x="0" y="0"/>
            <a:chExt cx="2621903" cy="1115314"/>
          </a:xfrm>
        </p:grpSpPr>
        <p:sp>
          <p:nvSpPr>
            <p:cNvPr id="173" name="Google Shape;173;p21"/>
            <p:cNvSpPr/>
            <p:nvPr/>
          </p:nvSpPr>
          <p:spPr>
            <a:xfrm>
              <a:off x="0" y="0"/>
              <a:ext cx="2621903" cy="111531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74" name="Google Shape;174;p21"/>
            <p:cNvPicPr preferRelativeResize="0"/>
            <p:nvPr/>
          </p:nvPicPr>
          <p:blipFill rotWithShape="1">
            <a:blip r:embed="rId3">
              <a:alphaModFix/>
            </a:blip>
            <a:srcRect/>
            <a:stretch/>
          </p:blipFill>
          <p:spPr>
            <a:xfrm>
              <a:off x="111966" y="139040"/>
              <a:ext cx="2397967" cy="957922"/>
            </a:xfrm>
            <a:prstGeom prst="rect">
              <a:avLst/>
            </a:prstGeom>
            <a:noFill/>
            <a:ln>
              <a:noFill/>
            </a:ln>
          </p:spPr>
        </p:pic>
      </p:grpSp>
      <p:grpSp>
        <p:nvGrpSpPr>
          <p:cNvPr id="9" name="Group 8">
            <a:extLst>
              <a:ext uri="{FF2B5EF4-FFF2-40B4-BE49-F238E27FC236}">
                <a16:creationId xmlns:a16="http://schemas.microsoft.com/office/drawing/2014/main" id="{2FA4511C-D6EC-25E1-9BF3-5BD2AE22718B}"/>
              </a:ext>
            </a:extLst>
          </p:cNvPr>
          <p:cNvGrpSpPr/>
          <p:nvPr/>
        </p:nvGrpSpPr>
        <p:grpSpPr>
          <a:xfrm>
            <a:off x="8928646" y="314642"/>
            <a:ext cx="3071558" cy="2579009"/>
            <a:chOff x="7477174" y="1586773"/>
            <a:chExt cx="4072292" cy="2153499"/>
          </a:xfrm>
        </p:grpSpPr>
        <p:sp>
          <p:nvSpPr>
            <p:cNvPr id="8" name="Rectangle 7">
              <a:extLst>
                <a:ext uri="{FF2B5EF4-FFF2-40B4-BE49-F238E27FC236}">
                  <a16:creationId xmlns:a16="http://schemas.microsoft.com/office/drawing/2014/main" id="{989B5573-C82A-8095-1815-56D4B287BB71}"/>
                </a:ext>
              </a:extLst>
            </p:cNvPr>
            <p:cNvSpPr/>
            <p:nvPr/>
          </p:nvSpPr>
          <p:spPr>
            <a:xfrm>
              <a:off x="7669090" y="1743620"/>
              <a:ext cx="3880376" cy="1996652"/>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5" name="Google Shape;175;p21"/>
            <p:cNvSpPr txBox="1"/>
            <p:nvPr/>
          </p:nvSpPr>
          <p:spPr>
            <a:xfrm>
              <a:off x="7477174" y="1586773"/>
              <a:ext cx="3918479" cy="1292662"/>
            </a:xfrm>
            <a:prstGeom prst="rect">
              <a:avLst/>
            </a:prstGeom>
            <a:noFill/>
            <a:ln>
              <a:noFill/>
            </a:ln>
          </p:spPr>
          <p:txBody>
            <a:bodyPr spcFirstLastPara="1" wrap="square" lIns="68575" tIns="34275" rIns="68575" bIns="34275" anchor="t" anchorCtr="0">
              <a:normAutofit fontScale="25000" lnSpcReduction="20000"/>
            </a:bodyPr>
            <a:lstStyle/>
            <a:p>
              <a:pPr marL="186262" marR="0" lvl="0" algn="just" rtl="0">
                <a:lnSpc>
                  <a:spcPct val="150000"/>
                </a:lnSpc>
                <a:spcBef>
                  <a:spcPts val="1067"/>
                </a:spcBef>
                <a:spcAft>
                  <a:spcPts val="0"/>
                </a:spcAft>
                <a:buClr>
                  <a:schemeClr val="lt1"/>
                </a:buClr>
                <a:buSzPct val="102941"/>
              </a:pPr>
              <a:r>
                <a:rPr lang="en-US" sz="5600" b="0" i="0" u="none" strike="noStrike" cap="none" dirty="0">
                  <a:solidFill>
                    <a:schemeClr val="lt1"/>
                  </a:solidFill>
                  <a:latin typeface="Times New Roman"/>
                  <a:ea typeface="Times New Roman"/>
                  <a:cs typeface="Times New Roman"/>
                  <a:sym typeface="Times New Roman"/>
                </a:rPr>
                <a:t>VARIABLES IN THE STUDY:</a:t>
              </a:r>
              <a:endParaRPr sz="5600" dirty="0"/>
            </a:p>
            <a:p>
              <a:pPr marL="609585" marR="0" lvl="0" indent="-423323" algn="just" rtl="0">
                <a:lnSpc>
                  <a:spcPct val="150000"/>
                </a:lnSpc>
                <a:spcBef>
                  <a:spcPts val="1067"/>
                </a:spcBef>
                <a:spcAft>
                  <a:spcPts val="0"/>
                </a:spcAft>
                <a:buClr>
                  <a:schemeClr val="lt1"/>
                </a:buClr>
                <a:buSzPct val="102941"/>
                <a:buFont typeface="Arial"/>
                <a:buChar char="•"/>
              </a:pPr>
              <a:r>
                <a:rPr lang="en-US" sz="6400" b="0" i="0" u="none" strike="noStrike" cap="none" dirty="0">
                  <a:solidFill>
                    <a:schemeClr val="lt1"/>
                  </a:solidFill>
                  <a:latin typeface="Times New Roman"/>
                  <a:ea typeface="Times New Roman"/>
                  <a:cs typeface="Times New Roman"/>
                  <a:sym typeface="Times New Roman"/>
                </a:rPr>
                <a:t>Independent Variable (IV): AI-assisted  &amp; Non-AI-assisted cases</a:t>
              </a:r>
              <a:endParaRPr sz="6400" dirty="0"/>
            </a:p>
            <a:p>
              <a:pPr marL="609585" marR="0" lvl="0" indent="-423323" algn="just" rtl="0">
                <a:lnSpc>
                  <a:spcPct val="150000"/>
                </a:lnSpc>
                <a:spcBef>
                  <a:spcPts val="1067"/>
                </a:spcBef>
                <a:spcAft>
                  <a:spcPts val="0"/>
                </a:spcAft>
                <a:buClr>
                  <a:schemeClr val="lt1"/>
                </a:buClr>
                <a:buSzPct val="102941"/>
                <a:buFont typeface="Arial"/>
                <a:buChar char="•"/>
              </a:pPr>
              <a:r>
                <a:rPr lang="en-US" sz="6400" b="0" i="0" u="none" strike="noStrike" cap="none" dirty="0">
                  <a:solidFill>
                    <a:schemeClr val="lt1"/>
                  </a:solidFill>
                  <a:latin typeface="Times New Roman"/>
                  <a:ea typeface="Times New Roman"/>
                  <a:cs typeface="Times New Roman"/>
                  <a:sym typeface="Times New Roman"/>
                </a:rPr>
                <a:t>Dependent Variables (DVs): Concordance &amp; Discordance</a:t>
              </a:r>
              <a:endParaRPr sz="6400" dirty="0"/>
            </a:p>
            <a:p>
              <a:pPr marL="186262" marR="0" lvl="0" indent="0" algn="just" rtl="0">
                <a:lnSpc>
                  <a:spcPct val="90000"/>
                </a:lnSpc>
                <a:spcBef>
                  <a:spcPts val="1067"/>
                </a:spcBef>
                <a:spcAft>
                  <a:spcPts val="0"/>
                </a:spcAft>
                <a:buClr>
                  <a:schemeClr val="lt1"/>
                </a:buClr>
                <a:buSzPct val="91503"/>
                <a:buFont typeface="Arial"/>
                <a:buNone/>
              </a:pPr>
              <a:endParaRPr sz="1800" b="0" i="0" u="none" strike="noStrike" cap="none" dirty="0">
                <a:solidFill>
                  <a:schemeClr val="lt1"/>
                </a:solidFill>
                <a:latin typeface="Times New Roman"/>
                <a:ea typeface="Times New Roman"/>
                <a:cs typeface="Times New Roman"/>
                <a:sym typeface="Times New Roman"/>
              </a:endParaRPr>
            </a:p>
          </p:txBody>
        </p:sp>
      </p:grpSp>
      <p:grpSp>
        <p:nvGrpSpPr>
          <p:cNvPr id="10" name="Group 9">
            <a:extLst>
              <a:ext uri="{FF2B5EF4-FFF2-40B4-BE49-F238E27FC236}">
                <a16:creationId xmlns:a16="http://schemas.microsoft.com/office/drawing/2014/main" id="{CEF11CE1-C98A-06D0-3D4E-3B6766E20BCF}"/>
              </a:ext>
            </a:extLst>
          </p:cNvPr>
          <p:cNvGrpSpPr/>
          <p:nvPr/>
        </p:nvGrpSpPr>
        <p:grpSpPr>
          <a:xfrm>
            <a:off x="9087036" y="2875034"/>
            <a:ext cx="3057922" cy="1996652"/>
            <a:chOff x="5981377" y="4326835"/>
            <a:chExt cx="3110708" cy="2008800"/>
          </a:xfrm>
        </p:grpSpPr>
        <p:sp>
          <p:nvSpPr>
            <p:cNvPr id="176" name="Google Shape;176;p21"/>
            <p:cNvSpPr/>
            <p:nvPr/>
          </p:nvSpPr>
          <p:spPr>
            <a:xfrm>
              <a:off x="5981377" y="4327059"/>
              <a:ext cx="2904930" cy="1946760"/>
            </a:xfrm>
            <a:prstGeom prst="rect">
              <a:avLst/>
            </a:prstGeom>
            <a:solidFill>
              <a:schemeClr val="dk1">
                <a:alpha val="62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21"/>
            <p:cNvSpPr txBox="1"/>
            <p:nvPr/>
          </p:nvSpPr>
          <p:spPr>
            <a:xfrm>
              <a:off x="6004485" y="4326835"/>
              <a:ext cx="3087600" cy="2008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1" i="0" u="none" strike="noStrike" cap="none" dirty="0">
                  <a:solidFill>
                    <a:schemeClr val="lt1"/>
                  </a:solidFill>
                  <a:latin typeface="Times New Roman"/>
                  <a:ea typeface="Times New Roman"/>
                  <a:cs typeface="Times New Roman"/>
                  <a:sym typeface="Times New Roman"/>
                </a:rPr>
                <a:t>With AI assistance cases:</a:t>
              </a:r>
              <a:endParaRPr sz="1600" b="0" i="0" u="none" strike="noStrike" cap="none" dirty="0">
                <a:solidFill>
                  <a:schemeClr val="lt1"/>
                </a:solidFill>
                <a:latin typeface="Times New Roman"/>
                <a:ea typeface="Times New Roman"/>
                <a:cs typeface="Times New Roman"/>
                <a:sym typeface="Times New Roman"/>
              </a:endParaRPr>
            </a:p>
            <a:p>
              <a:pPr marL="342900" marR="0" lvl="0" indent="-342900" algn="l" rtl="0">
                <a:lnSpc>
                  <a:spcPct val="15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Noto Sans Symbols"/>
                  <a:ea typeface="Noto Sans Symbols"/>
                  <a:cs typeface="Noto Sans Symbols"/>
                  <a:sym typeface="Noto Sans Symbols"/>
                </a:rPr>
                <a:t>Total = 329 cases</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l" rtl="0">
                <a:lnSpc>
                  <a:spcPct val="15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Noto Sans Symbols"/>
                  <a:ea typeface="Noto Sans Symbols"/>
                  <a:cs typeface="Noto Sans Symbols"/>
                  <a:sym typeface="Noto Sans Symbols"/>
                </a:rPr>
                <a:t>Concordance = 320 cases </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l" rtl="0">
                <a:lnSpc>
                  <a:spcPct val="15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Noto Sans Symbols"/>
                  <a:ea typeface="Noto Sans Symbols"/>
                  <a:cs typeface="Noto Sans Symbols"/>
                  <a:sym typeface="Noto Sans Symbols"/>
                </a:rPr>
                <a:t>Percentage (Concordance) = 97.3%</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l" rtl="0">
                <a:lnSpc>
                  <a:spcPct val="15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Noto Sans Symbols"/>
                  <a:ea typeface="Noto Sans Symbols"/>
                  <a:cs typeface="Noto Sans Symbols"/>
                  <a:sym typeface="Noto Sans Symbols"/>
                </a:rPr>
                <a:t>Discordance = 9 cases</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l" rtl="0">
                <a:lnSpc>
                  <a:spcPct val="150000"/>
                </a:lnSpc>
                <a:spcBef>
                  <a:spcPts val="0"/>
                </a:spcBef>
                <a:spcAft>
                  <a:spcPts val="0"/>
                </a:spcAft>
                <a:buClr>
                  <a:schemeClr val="lt1"/>
                </a:buClr>
                <a:buSzPts val="1200"/>
                <a:buFont typeface="Arial"/>
                <a:buChar char="●"/>
              </a:pPr>
              <a:r>
                <a:rPr lang="en-US" sz="1200" b="0" i="0" u="none" strike="noStrike" cap="none" dirty="0">
                  <a:solidFill>
                    <a:schemeClr val="lt1"/>
                  </a:solidFill>
                  <a:latin typeface="Noto Sans Symbols"/>
                  <a:ea typeface="Noto Sans Symbols"/>
                  <a:cs typeface="Noto Sans Symbols"/>
                  <a:sym typeface="Noto Sans Symbols"/>
                </a:rPr>
                <a:t>Percentage (Discordance)=2.7%</a:t>
              </a:r>
              <a:endParaRPr sz="1200" b="0" i="0" u="none" strike="noStrike" cap="none" dirty="0">
                <a:solidFill>
                  <a:schemeClr val="lt1"/>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grpSp>
      <p:grpSp>
        <p:nvGrpSpPr>
          <p:cNvPr id="11" name="Group 10">
            <a:extLst>
              <a:ext uri="{FF2B5EF4-FFF2-40B4-BE49-F238E27FC236}">
                <a16:creationId xmlns:a16="http://schemas.microsoft.com/office/drawing/2014/main" id="{26555539-7FA4-E685-7B35-D02B9CEDF3CF}"/>
              </a:ext>
            </a:extLst>
          </p:cNvPr>
          <p:cNvGrpSpPr/>
          <p:nvPr/>
        </p:nvGrpSpPr>
        <p:grpSpPr>
          <a:xfrm>
            <a:off x="9151108" y="4617239"/>
            <a:ext cx="2994690" cy="2200440"/>
            <a:chOff x="9040579" y="4120453"/>
            <a:chExt cx="2994690" cy="2312633"/>
          </a:xfrm>
        </p:grpSpPr>
        <p:sp>
          <p:nvSpPr>
            <p:cNvPr id="178" name="Google Shape;178;p21"/>
            <p:cNvSpPr/>
            <p:nvPr/>
          </p:nvSpPr>
          <p:spPr>
            <a:xfrm>
              <a:off x="9040579" y="4120453"/>
              <a:ext cx="2904930" cy="2184694"/>
            </a:xfrm>
            <a:prstGeom prst="rect">
              <a:avLst/>
            </a:prstGeom>
            <a:solidFill>
              <a:schemeClr val="dk1">
                <a:alpha val="62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21"/>
            <p:cNvSpPr txBox="1"/>
            <p:nvPr/>
          </p:nvSpPr>
          <p:spPr>
            <a:xfrm>
              <a:off x="9170771" y="4147845"/>
              <a:ext cx="2864498" cy="22852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1" i="0" u="none" strike="noStrike" cap="none" dirty="0">
                  <a:solidFill>
                    <a:schemeClr val="lt1"/>
                  </a:solidFill>
                  <a:latin typeface="Times New Roman"/>
                  <a:ea typeface="Times New Roman"/>
                  <a:cs typeface="Times New Roman"/>
                  <a:sym typeface="Times New Roman"/>
                </a:rPr>
                <a:t>Without AI assistance cases:</a:t>
              </a:r>
              <a:endParaRPr sz="1600" b="0" i="0" u="none" strike="noStrike" cap="none" dirty="0">
                <a:solidFill>
                  <a:schemeClr val="lt1"/>
                </a:solidFill>
                <a:latin typeface="Times New Roman"/>
                <a:ea typeface="Times New Roman"/>
                <a:cs typeface="Times New Roman"/>
                <a:sym typeface="Times New Roman"/>
              </a:endParaRPr>
            </a:p>
            <a:p>
              <a:pPr marL="342900" marR="0" lvl="0" indent="-342900" algn="just" rtl="0">
                <a:lnSpc>
                  <a:spcPct val="150000"/>
                </a:lnSpc>
                <a:spcBef>
                  <a:spcPts val="0"/>
                </a:spcBef>
                <a:spcAft>
                  <a:spcPts val="0"/>
                </a:spcAft>
                <a:buClr>
                  <a:schemeClr val="bg1"/>
                </a:buClr>
                <a:buSzPts val="1200"/>
                <a:buFont typeface="Arial" panose="020B0604020202020204" pitchFamily="34" charset="0"/>
                <a:buChar char="•"/>
              </a:pPr>
              <a:r>
                <a:rPr lang="en-US" sz="1200" b="0" i="0" u="none" strike="noStrike" cap="none" dirty="0">
                  <a:solidFill>
                    <a:schemeClr val="lt1"/>
                  </a:solidFill>
                  <a:latin typeface="Noto Sans Symbols"/>
                  <a:ea typeface="Noto Sans Symbols"/>
                  <a:cs typeface="Noto Sans Symbols"/>
                  <a:sym typeface="Noto Sans Symbols"/>
                </a:rPr>
                <a:t>Total = 334</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just" rtl="0">
                <a:lnSpc>
                  <a:spcPct val="150000"/>
                </a:lnSpc>
                <a:spcBef>
                  <a:spcPts val="0"/>
                </a:spcBef>
                <a:spcAft>
                  <a:spcPts val="0"/>
                </a:spcAft>
                <a:buClr>
                  <a:schemeClr val="bg1"/>
                </a:buClr>
                <a:buSzPts val="1200"/>
                <a:buFont typeface="Arial" panose="020B0604020202020204" pitchFamily="34" charset="0"/>
                <a:buChar char="•"/>
              </a:pPr>
              <a:r>
                <a:rPr lang="en-US" sz="1200" b="0" i="0" u="none" strike="noStrike" cap="none" dirty="0">
                  <a:solidFill>
                    <a:schemeClr val="lt1"/>
                  </a:solidFill>
                  <a:latin typeface="Noto Sans Symbols"/>
                  <a:ea typeface="Noto Sans Symbols"/>
                  <a:cs typeface="Noto Sans Symbols"/>
                  <a:sym typeface="Noto Sans Symbols"/>
                </a:rPr>
                <a:t>Concordance = 319 cases</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just" rtl="0">
                <a:lnSpc>
                  <a:spcPct val="150000"/>
                </a:lnSpc>
                <a:spcBef>
                  <a:spcPts val="0"/>
                </a:spcBef>
                <a:spcAft>
                  <a:spcPts val="0"/>
                </a:spcAft>
                <a:buClr>
                  <a:schemeClr val="bg1"/>
                </a:buClr>
                <a:buSzPts val="1200"/>
                <a:buFont typeface="Arial" panose="020B0604020202020204" pitchFamily="34" charset="0"/>
                <a:buChar char="•"/>
              </a:pPr>
              <a:r>
                <a:rPr lang="en-US" sz="1200" b="0" i="0" u="none" strike="noStrike" cap="none" dirty="0">
                  <a:solidFill>
                    <a:schemeClr val="lt1"/>
                  </a:solidFill>
                  <a:latin typeface="Noto Sans Symbols"/>
                  <a:ea typeface="Noto Sans Symbols"/>
                  <a:cs typeface="Noto Sans Symbols"/>
                  <a:sym typeface="Noto Sans Symbols"/>
                </a:rPr>
                <a:t>Percentage (Concordance) = 95.5%</a:t>
              </a:r>
              <a:endParaRPr sz="1200" b="0" i="0" u="none" strike="noStrike" cap="none" dirty="0">
                <a:solidFill>
                  <a:schemeClr val="lt1"/>
                </a:solidFill>
                <a:latin typeface="Noto Sans Symbols"/>
                <a:ea typeface="Noto Sans Symbols"/>
                <a:cs typeface="Noto Sans Symbols"/>
                <a:sym typeface="Noto Sans Symbols"/>
              </a:endParaRPr>
            </a:p>
            <a:p>
              <a:pPr marL="342900" marR="0" lvl="0" indent="-342900" algn="just" rtl="0">
                <a:lnSpc>
                  <a:spcPct val="150000"/>
                </a:lnSpc>
                <a:spcBef>
                  <a:spcPts val="0"/>
                </a:spcBef>
                <a:spcAft>
                  <a:spcPts val="0"/>
                </a:spcAft>
                <a:buClr>
                  <a:schemeClr val="bg1"/>
                </a:buClr>
                <a:buSzPts val="1200"/>
                <a:buFont typeface="Arial" panose="020B0604020202020204" pitchFamily="34" charset="0"/>
                <a:buChar char="•"/>
              </a:pPr>
              <a:r>
                <a:rPr lang="en-US" sz="1200" b="0" i="0" u="none" strike="noStrike" cap="none" dirty="0">
                  <a:solidFill>
                    <a:schemeClr val="lt1"/>
                  </a:solidFill>
                  <a:latin typeface="Noto Sans Symbols"/>
                  <a:ea typeface="Noto Sans Symbols"/>
                  <a:cs typeface="Noto Sans Symbols"/>
                  <a:sym typeface="Noto Sans Symbols"/>
                </a:rPr>
                <a:t>Discordance = 15 cases</a:t>
              </a:r>
              <a:endParaRPr sz="1200" b="0" i="0" u="none" strike="noStrike" cap="none" dirty="0">
                <a:solidFill>
                  <a:schemeClr val="lt1"/>
                </a:solidFill>
                <a:latin typeface="Noto Sans Symbols"/>
                <a:ea typeface="Noto Sans Symbols"/>
                <a:cs typeface="Noto Sans Symbols"/>
                <a:sym typeface="Noto Sans Symbols"/>
              </a:endParaRPr>
            </a:p>
            <a:p>
              <a:pPr marL="171450" marR="0" lvl="0" indent="-171450" algn="just" rtl="0">
                <a:lnSpc>
                  <a:spcPct val="150000"/>
                </a:lnSpc>
                <a:spcBef>
                  <a:spcPts val="0"/>
                </a:spcBef>
                <a:spcAft>
                  <a:spcPts val="0"/>
                </a:spcAft>
                <a:buClr>
                  <a:schemeClr val="bg1"/>
                </a:buClr>
                <a:buSzPts val="1200"/>
                <a:buFont typeface="Arial" panose="020B0604020202020204" pitchFamily="34" charset="0"/>
                <a:buChar char="•"/>
              </a:pPr>
              <a:r>
                <a:rPr lang="en-US" sz="1200" b="0" i="0" u="none" strike="noStrike" cap="none" dirty="0">
                  <a:solidFill>
                    <a:schemeClr val="lt1"/>
                  </a:solidFill>
                  <a:latin typeface="Noto Sans Symbols"/>
                  <a:ea typeface="Noto Sans Symbols"/>
                  <a:cs typeface="Noto Sans Symbols"/>
                  <a:sym typeface="Noto Sans Symbols"/>
                </a:rPr>
                <a:t>Percentage (Discordance) = 4.5%  </a:t>
              </a:r>
              <a:endParaRPr sz="1200" b="0" i="0" u="none" strike="noStrike" cap="none" dirty="0">
                <a:solidFill>
                  <a:schemeClr val="lt1"/>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grpSp>
      <p:sp>
        <p:nvSpPr>
          <p:cNvPr id="4" name="Rectangle 3">
            <a:extLst>
              <a:ext uri="{FF2B5EF4-FFF2-40B4-BE49-F238E27FC236}">
                <a16:creationId xmlns:a16="http://schemas.microsoft.com/office/drawing/2014/main" id="{570947B4-0607-65AB-63B8-EDF92338FC95}"/>
              </a:ext>
            </a:extLst>
          </p:cNvPr>
          <p:cNvSpPr/>
          <p:nvPr/>
        </p:nvSpPr>
        <p:spPr>
          <a:xfrm>
            <a:off x="27774" y="3100197"/>
            <a:ext cx="3918477" cy="1272689"/>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85D623-912C-0575-6F2C-31F989BEF69A}"/>
              </a:ext>
            </a:extLst>
          </p:cNvPr>
          <p:cNvSpPr txBox="1"/>
          <p:nvPr/>
        </p:nvSpPr>
        <p:spPr>
          <a:xfrm>
            <a:off x="0" y="3153914"/>
            <a:ext cx="3935070" cy="1292662"/>
          </a:xfrm>
          <a:prstGeom prst="rect">
            <a:avLst/>
          </a:prstGeom>
          <a:noFill/>
        </p:spPr>
        <p:txBody>
          <a:bodyPr wrap="square" rtlCol="0">
            <a:spAutoFit/>
          </a:bodyPr>
          <a:lstStyle/>
          <a:p>
            <a:r>
              <a:rPr lang="en-US" sz="1600" dirty="0">
                <a:solidFill>
                  <a:schemeClr val="bg1"/>
                </a:solidFill>
                <a:latin typeface="Times New Roman" panose="02020603050405020304" pitchFamily="18" charset="0"/>
              </a:rPr>
              <a:t>Now construct the metrics body part specific. And this study is based on lower extremities that’s Leg, Ankle and Foot so, focus will be on these parts.</a:t>
            </a:r>
          </a:p>
          <a:p>
            <a:endParaRPr lang="en-US" dirty="0"/>
          </a:p>
        </p:txBody>
      </p:sp>
      <p:pic>
        <p:nvPicPr>
          <p:cNvPr id="1031" name="Picture 7">
            <a:extLst>
              <a:ext uri="{FF2B5EF4-FFF2-40B4-BE49-F238E27FC236}">
                <a16:creationId xmlns:a16="http://schemas.microsoft.com/office/drawing/2014/main" id="{3D201E91-D6E9-BD86-F73F-27C9B6D026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53" r="19698"/>
          <a:stretch/>
        </p:blipFill>
        <p:spPr bwMode="auto">
          <a:xfrm>
            <a:off x="27774" y="4338490"/>
            <a:ext cx="2512737" cy="24932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0F2B435-E573-3061-7A72-7206BAF41F8C}"/>
              </a:ext>
            </a:extLst>
          </p:cNvPr>
          <p:cNvGrpSpPr/>
          <p:nvPr/>
        </p:nvGrpSpPr>
        <p:grpSpPr>
          <a:xfrm>
            <a:off x="3926658" y="802503"/>
            <a:ext cx="5306542" cy="950834"/>
            <a:chOff x="7709152" y="1109339"/>
            <a:chExt cx="2889559" cy="1347452"/>
          </a:xfrm>
        </p:grpSpPr>
        <p:sp>
          <p:nvSpPr>
            <p:cNvPr id="6" name="Rectangle 5">
              <a:extLst>
                <a:ext uri="{FF2B5EF4-FFF2-40B4-BE49-F238E27FC236}">
                  <a16:creationId xmlns:a16="http://schemas.microsoft.com/office/drawing/2014/main" id="{DB01F845-BFFF-EDF6-A72D-9556429E850C}"/>
                </a:ext>
              </a:extLst>
            </p:cNvPr>
            <p:cNvSpPr/>
            <p:nvPr/>
          </p:nvSpPr>
          <p:spPr>
            <a:xfrm>
              <a:off x="7709152" y="1173668"/>
              <a:ext cx="2830285" cy="1283123"/>
            </a:xfrm>
            <a:prstGeom prst="rect">
              <a:avLst/>
            </a:prstGeom>
            <a:solidFill>
              <a:schemeClr val="dk1">
                <a:alpha val="62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solidFill>
                  <a:latin typeface="Times New Roman" panose="02020603050405020304" pitchFamily="18" charset="0"/>
                </a:rPr>
                <a:t>The study focuses on the lower extremity  concordance and discordance in the GTs  as well as the AI’s efficiency in diagnosing fractures.</a:t>
              </a:r>
            </a:p>
            <a:p>
              <a:pPr algn="ctr"/>
              <a:endParaRPr lang="en-US" dirty="0"/>
            </a:p>
          </p:txBody>
        </p:sp>
        <p:sp>
          <p:nvSpPr>
            <p:cNvPr id="5" name="TextBox 4">
              <a:extLst>
                <a:ext uri="{FF2B5EF4-FFF2-40B4-BE49-F238E27FC236}">
                  <a16:creationId xmlns:a16="http://schemas.microsoft.com/office/drawing/2014/main" id="{B513DC0B-12FB-CF9B-C4A4-6D24A8890852}"/>
                </a:ext>
              </a:extLst>
            </p:cNvPr>
            <p:cNvSpPr txBox="1"/>
            <p:nvPr/>
          </p:nvSpPr>
          <p:spPr>
            <a:xfrm>
              <a:off x="7725388" y="1109339"/>
              <a:ext cx="2873323" cy="483624"/>
            </a:xfrm>
            <a:prstGeom prst="rect">
              <a:avLst/>
            </a:prstGeom>
            <a:noFill/>
          </p:spPr>
          <p:txBody>
            <a:bodyPr wrap="square" rtlCol="0">
              <a:spAutoFit/>
            </a:bodyPr>
            <a:lstStyle/>
            <a:p>
              <a:endParaRPr lang="en-US" sz="1600" dirty="0">
                <a:solidFill>
                  <a:schemeClr val="bg1"/>
                </a:solidFill>
                <a:latin typeface="Times New Roman" panose="02020603050405020304" pitchFamily="18" charset="0"/>
              </a:endParaRPr>
            </a:p>
          </p:txBody>
        </p:sp>
      </p:grpSp>
      <p:pic>
        <p:nvPicPr>
          <p:cNvPr id="1033" name="Picture 9">
            <a:extLst>
              <a:ext uri="{FF2B5EF4-FFF2-40B4-BE49-F238E27FC236}">
                <a16:creationId xmlns:a16="http://schemas.microsoft.com/office/drawing/2014/main" id="{D25A9DE8-0788-6C5E-8CE9-1A55CED906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89" r="25458"/>
          <a:stretch/>
        </p:blipFill>
        <p:spPr bwMode="auto">
          <a:xfrm>
            <a:off x="2443394" y="4345699"/>
            <a:ext cx="2136869" cy="253360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0CEB50C0-B0A1-DA4F-0764-3FB6E0310A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05" r="25966"/>
          <a:stretch/>
        </p:blipFill>
        <p:spPr bwMode="auto">
          <a:xfrm>
            <a:off x="4605214" y="4347065"/>
            <a:ext cx="2202692" cy="250505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35BF112B-FB11-43BC-06D1-774D75E37C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40" r="25316"/>
          <a:stretch/>
        </p:blipFill>
        <p:spPr bwMode="auto">
          <a:xfrm>
            <a:off x="6825343" y="4347065"/>
            <a:ext cx="2321476" cy="260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4128CFC-B44D-0B37-8F72-73DEBEB02881}"/>
              </a:ext>
            </a:extLst>
          </p:cNvPr>
          <p:cNvPicPr>
            <a:picLocks noChangeAspect="1"/>
          </p:cNvPicPr>
          <p:nvPr/>
        </p:nvPicPr>
        <p:blipFill>
          <a:blip r:embed="rId8"/>
          <a:stretch>
            <a:fillRect/>
          </a:stretch>
        </p:blipFill>
        <p:spPr>
          <a:xfrm>
            <a:off x="4284040" y="1952109"/>
            <a:ext cx="4448792" cy="2161584"/>
          </a:xfrm>
          <a:prstGeom prst="rect">
            <a:avLst/>
          </a:prstGeom>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2729</Words>
  <Application>Microsoft Office PowerPoint</Application>
  <PresentationFormat>Widescreen</PresentationFormat>
  <Paragraphs>258</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Arial Black</vt:lpstr>
      <vt:lpstr>Times New Roman</vt:lpstr>
      <vt:lpstr>Montserrat</vt:lpstr>
      <vt:lpstr>Noto Sans Symbols</vt:lpstr>
      <vt:lpstr>Arial</vt:lpstr>
      <vt:lpstr>2_Office Theme</vt:lpstr>
      <vt:lpstr>AI-Driven Radiology:  Performance Insights and Clinical Implications </vt:lpstr>
      <vt:lpstr>Screenshot of Approval</vt:lpstr>
      <vt:lpstr>INTRODUCTION</vt:lpstr>
      <vt:lpstr>INTRODUCTION</vt:lpstr>
      <vt:lpstr>RESEARCH QUESTIONS</vt:lpstr>
      <vt:lpstr>OBJECTIVES OF YOUR STUDY</vt:lpstr>
      <vt:lpstr>METHODOLOGY</vt:lpstr>
      <vt:lpstr>METHODOLOGY </vt:lpstr>
      <vt:lpstr>DATA ANALYSIS </vt:lpstr>
      <vt:lpstr>PowerPoint Presentation</vt:lpstr>
      <vt:lpstr>PowerPoint Presentation</vt:lpstr>
      <vt:lpstr>PowerPoint Presentation</vt:lpstr>
      <vt:lpstr>PowerPoint Presentation</vt:lpstr>
      <vt:lpstr>RESULTS</vt:lpstr>
      <vt:lpstr>RESULTS </vt:lpstr>
      <vt:lpstr>DISCUSSION (1/2)</vt:lpstr>
      <vt:lpstr>DISCUSSION (2/2)</vt:lpstr>
      <vt:lpstr>LIMITATIONS OF STUDY </vt:lpstr>
      <vt:lpstr>CONCLUSION</vt:lpstr>
      <vt:lpstr>REFERENCES </vt:lpstr>
      <vt:lpstr>PowerPoint Presentation</vt:lpstr>
      <vt:lpstr>Thank You</vt:lpstr>
      <vt:lpstr>Internship Experiences</vt:lpstr>
      <vt:lpstr>Suggestions Given to Organization </vt:lpstr>
      <vt:lpstr>Pictorial Journey </vt:lpstr>
      <vt:lpstr>Health and Wellness Center Visit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AI-Driven Radiology:  Performance Insights and Clinical Implications</dc:title>
  <dc:creator>pc</dc:creator>
  <cp:lastModifiedBy>SWASTIK MITRA</cp:lastModifiedBy>
  <cp:revision>32</cp:revision>
  <dcterms:modified xsi:type="dcterms:W3CDTF">2024-07-17T05:26:22Z</dcterms:modified>
</cp:coreProperties>
</file>