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4" r:id="rId3"/>
    <p:sldId id="257" r:id="rId4"/>
    <p:sldId id="258" r:id="rId5"/>
    <p:sldId id="260" r:id="rId6"/>
    <p:sldId id="259" r:id="rId7"/>
    <p:sldId id="261" r:id="rId8"/>
    <p:sldId id="262" r:id="rId9"/>
    <p:sldId id="277" r:id="rId10"/>
    <p:sldId id="264" r:id="rId11"/>
    <p:sldId id="263" r:id="rId12"/>
    <p:sldId id="265" r:id="rId13"/>
    <p:sldId id="266" r:id="rId14"/>
    <p:sldId id="275" r:id="rId15"/>
    <p:sldId id="267" r:id="rId16"/>
    <p:sldId id="273" r:id="rId17"/>
    <p:sldId id="279" r:id="rId18"/>
    <p:sldId id="268" r:id="rId19"/>
    <p:sldId id="269" r:id="rId20"/>
    <p:sldId id="276" r:id="rId21"/>
    <p:sldId id="270" r:id="rId22"/>
    <p:sldId id="271" r:id="rId23"/>
    <p:sldId id="278" r:id="rId24"/>
    <p:sldId id="281" r:id="rId25"/>
  </p:sldIdLst>
  <p:sldSz cx="12192000" cy="6858000"/>
  <p:notesSz cx="6858000" cy="9144000"/>
  <p:defaultText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7"/>
    <p:restoredTop sz="94612"/>
  </p:normalViewPr>
  <p:slideViewPr>
    <p:cSldViewPr snapToGrid="0">
      <p:cViewPr varScale="1">
        <p:scale>
          <a:sx n="85" d="100"/>
          <a:sy n="85" d="100"/>
        </p:scale>
        <p:origin x="896"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n-GB" sz="1400" b="1">
                <a:solidFill>
                  <a:schemeClr val="accent5"/>
                </a:solidFill>
                <a:latin typeface="Times New Roman" panose="02020603050405020304" pitchFamily="18" charset="0"/>
                <a:cs typeface="Times New Roman" panose="02020603050405020304" pitchFamily="18" charset="0"/>
              </a:rPr>
              <a:t>Status</a:t>
            </a:r>
            <a:r>
              <a:rPr lang="en-GB" sz="1400" b="1" baseline="0">
                <a:solidFill>
                  <a:schemeClr val="accent5"/>
                </a:solidFill>
                <a:latin typeface="Times New Roman" panose="02020603050405020304" pitchFamily="18" charset="0"/>
                <a:cs typeface="Times New Roman" panose="02020603050405020304" pitchFamily="18" charset="0"/>
              </a:rPr>
              <a:t> Of Nutrition Indicators In India</a:t>
            </a:r>
            <a:endParaRPr lang="en-GB" sz="1400" b="1">
              <a:solidFill>
                <a:schemeClr val="accent5"/>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1"/>
          <c:tx>
            <c:strRef>
              <c:f>Sheet1!$C$1</c:f>
              <c:strCache>
                <c:ptCount val="1"/>
                <c:pt idx="0">
                  <c:v>NFHS 4 (2015-16)</c:v>
                </c:pt>
              </c:strCache>
            </c:strRef>
          </c:tx>
          <c:spPr>
            <a:solidFill>
              <a:schemeClr val="accent5"/>
            </a:solidFill>
            <a:ln>
              <a:noFill/>
            </a:ln>
            <a:effectLst/>
          </c:spPr>
          <c:invertIfNegative val="0"/>
          <c:cat>
            <c:strRef>
              <c:f>Sheet1!$A$2:$A$6</c:f>
              <c:strCache>
                <c:ptCount val="5"/>
                <c:pt idx="0">
                  <c:v>Stunted</c:v>
                </c:pt>
                <c:pt idx="1">
                  <c:v>Wasted</c:v>
                </c:pt>
                <c:pt idx="2">
                  <c:v>Severely wasted </c:v>
                </c:pt>
                <c:pt idx="3">
                  <c:v>Underweight </c:v>
                </c:pt>
                <c:pt idx="4">
                  <c:v>Overweight</c:v>
                </c:pt>
              </c:strCache>
            </c:strRef>
          </c:cat>
          <c:val>
            <c:numRef>
              <c:f>Sheet1!$C$2:$C$6</c:f>
              <c:numCache>
                <c:formatCode>General</c:formatCode>
                <c:ptCount val="5"/>
                <c:pt idx="0">
                  <c:v>38.4</c:v>
                </c:pt>
                <c:pt idx="1">
                  <c:v>21</c:v>
                </c:pt>
                <c:pt idx="2">
                  <c:v>7.5</c:v>
                </c:pt>
                <c:pt idx="3">
                  <c:v>35.799999999999997</c:v>
                </c:pt>
                <c:pt idx="4">
                  <c:v>2.1</c:v>
                </c:pt>
              </c:numCache>
            </c:numRef>
          </c:val>
          <c:extLst>
            <c:ext xmlns:c16="http://schemas.microsoft.com/office/drawing/2014/chart" uri="{C3380CC4-5D6E-409C-BE32-E72D297353CC}">
              <c16:uniqueId val="{00000000-4C9B-B249-BE12-F475A4C3FAAB}"/>
            </c:ext>
          </c:extLst>
        </c:ser>
        <c:ser>
          <c:idx val="0"/>
          <c:order val="0"/>
          <c:tx>
            <c:strRef>
              <c:f>Sheet1!$B$1</c:f>
              <c:strCache>
                <c:ptCount val="1"/>
                <c:pt idx="0">
                  <c:v>NFHS - 5 (2019-21)</c:v>
                </c:pt>
              </c:strCache>
            </c:strRef>
          </c:tx>
          <c:spPr>
            <a:solidFill>
              <a:schemeClr val="accent6">
                <a:lumMod val="60000"/>
                <a:lumOff val="40000"/>
              </a:schemeClr>
            </a:solidFill>
            <a:ln>
              <a:noFill/>
            </a:ln>
            <a:effectLst/>
          </c:spPr>
          <c:invertIfNegative val="0"/>
          <c:cat>
            <c:strRef>
              <c:f>Sheet1!$A$2:$A$6</c:f>
              <c:strCache>
                <c:ptCount val="5"/>
                <c:pt idx="0">
                  <c:v>Stunted</c:v>
                </c:pt>
                <c:pt idx="1">
                  <c:v>Wasted</c:v>
                </c:pt>
                <c:pt idx="2">
                  <c:v>Severely wasted </c:v>
                </c:pt>
                <c:pt idx="3">
                  <c:v>Underweight </c:v>
                </c:pt>
                <c:pt idx="4">
                  <c:v>Overweight</c:v>
                </c:pt>
              </c:strCache>
            </c:strRef>
          </c:cat>
          <c:val>
            <c:numRef>
              <c:f>Sheet1!$B$2:$B$6</c:f>
              <c:numCache>
                <c:formatCode>General</c:formatCode>
                <c:ptCount val="5"/>
                <c:pt idx="0">
                  <c:v>35.5</c:v>
                </c:pt>
                <c:pt idx="1">
                  <c:v>19.3</c:v>
                </c:pt>
                <c:pt idx="2">
                  <c:v>7.7</c:v>
                </c:pt>
                <c:pt idx="3">
                  <c:v>32.1</c:v>
                </c:pt>
                <c:pt idx="4">
                  <c:v>3.4</c:v>
                </c:pt>
              </c:numCache>
            </c:numRef>
          </c:val>
          <c:extLst>
            <c:ext xmlns:c16="http://schemas.microsoft.com/office/drawing/2014/chart" uri="{C3380CC4-5D6E-409C-BE32-E72D297353CC}">
              <c16:uniqueId val="{00000001-4C9B-B249-BE12-F475A4C3FAAB}"/>
            </c:ext>
          </c:extLst>
        </c:ser>
        <c:dLbls>
          <c:showLegendKey val="0"/>
          <c:showVal val="0"/>
          <c:showCatName val="0"/>
          <c:showSerName val="0"/>
          <c:showPercent val="0"/>
          <c:showBubbleSize val="0"/>
        </c:dLbls>
        <c:gapWidth val="182"/>
        <c:axId val="1546904591"/>
        <c:axId val="1546906303"/>
      </c:barChart>
      <c:valAx>
        <c:axId val="1546906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46904591"/>
        <c:crosses val="autoZero"/>
        <c:crossBetween val="between"/>
      </c:valAx>
      <c:catAx>
        <c:axId val="154690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469063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N" sz="1400" b="1">
                <a:solidFill>
                  <a:schemeClr val="accent5"/>
                </a:solidFill>
                <a:effectLst/>
                <a:latin typeface="Times New Roman" panose="02020603050405020304" pitchFamily="18" charset="0"/>
                <a:cs typeface="Times New Roman" panose="02020603050405020304" pitchFamily="18" charset="0"/>
              </a:rPr>
              <a:t>Status</a:t>
            </a:r>
            <a:r>
              <a:rPr lang="en-IN" sz="1400" b="1" baseline="0">
                <a:solidFill>
                  <a:schemeClr val="accent5"/>
                </a:solidFill>
                <a:effectLst/>
                <a:latin typeface="Times New Roman" panose="02020603050405020304" pitchFamily="18" charset="0"/>
                <a:cs typeface="Times New Roman" panose="02020603050405020304" pitchFamily="18" charset="0"/>
              </a:rPr>
              <a:t> </a:t>
            </a:r>
            <a:r>
              <a:rPr lang="en-IN" sz="1400" b="1">
                <a:solidFill>
                  <a:schemeClr val="accent5"/>
                </a:solidFill>
                <a:effectLst/>
                <a:latin typeface="Times New Roman" panose="02020603050405020304" pitchFamily="18" charset="0"/>
                <a:cs typeface="Times New Roman" panose="02020603050405020304" pitchFamily="18" charset="0"/>
              </a:rPr>
              <a:t>Of Breastfeeding and</a:t>
            </a:r>
            <a:r>
              <a:rPr lang="en-IN" sz="1400" b="1" baseline="0">
                <a:solidFill>
                  <a:schemeClr val="accent5"/>
                </a:solidFill>
                <a:effectLst/>
                <a:latin typeface="Times New Roman" panose="02020603050405020304" pitchFamily="18" charset="0"/>
                <a:cs typeface="Times New Roman" panose="02020603050405020304" pitchFamily="18" charset="0"/>
              </a:rPr>
              <a:t> </a:t>
            </a:r>
            <a:r>
              <a:rPr lang="en-IN" sz="1400" b="1">
                <a:solidFill>
                  <a:schemeClr val="accent5"/>
                </a:solidFill>
                <a:effectLst/>
                <a:latin typeface="Times New Roman" panose="02020603050405020304" pitchFamily="18" charset="0"/>
                <a:cs typeface="Times New Roman" panose="02020603050405020304" pitchFamily="18" charset="0"/>
              </a:rPr>
              <a:t>Other</a:t>
            </a:r>
            <a:r>
              <a:rPr lang="en-IN" sz="1400" b="1" baseline="0">
                <a:solidFill>
                  <a:schemeClr val="accent5"/>
                </a:solidFill>
                <a:effectLst/>
                <a:latin typeface="Times New Roman" panose="02020603050405020304" pitchFamily="18" charset="0"/>
                <a:cs typeface="Times New Roman" panose="02020603050405020304" pitchFamily="18" charset="0"/>
              </a:rPr>
              <a:t> </a:t>
            </a:r>
            <a:r>
              <a:rPr lang="en-IN" sz="1400" b="1">
                <a:solidFill>
                  <a:schemeClr val="accent5"/>
                </a:solidFill>
                <a:effectLst/>
                <a:latin typeface="Times New Roman" panose="02020603050405020304" pitchFamily="18" charset="0"/>
                <a:cs typeface="Times New Roman" panose="02020603050405020304" pitchFamily="18" charset="0"/>
              </a:rPr>
              <a:t>IYCF Practices</a:t>
            </a:r>
            <a:r>
              <a:rPr lang="en-IN" sz="1400" b="1" baseline="0">
                <a:solidFill>
                  <a:schemeClr val="accent5"/>
                </a:solidFill>
                <a:effectLst/>
                <a:latin typeface="Times New Roman" panose="02020603050405020304" pitchFamily="18" charset="0"/>
                <a:cs typeface="Times New Roman" panose="02020603050405020304" pitchFamily="18" charset="0"/>
              </a:rPr>
              <a:t> </a:t>
            </a:r>
            <a:r>
              <a:rPr lang="en-IN" sz="1400" b="1">
                <a:solidFill>
                  <a:schemeClr val="accent5"/>
                </a:solidFill>
                <a:effectLst/>
                <a:latin typeface="Times New Roman" panose="02020603050405020304" pitchFamily="18" charset="0"/>
                <a:cs typeface="Times New Roman" panose="02020603050405020304" pitchFamily="18" charset="0"/>
              </a:rPr>
              <a:t>In India</a:t>
            </a:r>
          </a:p>
          <a:p>
            <a:pPr marL="0" marR="0" lvl="0" indent="0" algn="ctr" defTabSz="914400" rtl="0" eaLnBrk="1" fontAlgn="auto" latinLnBrk="0" hangingPunct="1">
              <a:lnSpc>
                <a:spcPct val="100000"/>
              </a:lnSpc>
              <a:spcBef>
                <a:spcPts val="0"/>
              </a:spcBef>
              <a:spcAft>
                <a:spcPts val="0"/>
              </a:spcAft>
              <a:buClrTx/>
              <a:buSzTx/>
              <a:buFontTx/>
              <a:buNone/>
              <a:tabLst/>
              <a:defRPr sz="1100">
                <a:solidFill>
                  <a:schemeClr val="tx1"/>
                </a:solidFill>
                <a:latin typeface="Times New Roman" panose="02020603050405020304" pitchFamily="18" charset="0"/>
                <a:cs typeface="Times New Roman" panose="02020603050405020304" pitchFamily="18" charset="0"/>
              </a:defRPr>
            </a:pPr>
            <a:endParaRPr lang="en-GB" sz="110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2721462106589346"/>
          <c:y val="7.4896625848151236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NFHS-5 (2019-21)</c:v>
                </c:pt>
              </c:strCache>
            </c:strRef>
          </c:tx>
          <c:spPr>
            <a:solidFill>
              <a:schemeClr val="accent6">
                <a:lumMod val="60000"/>
                <a:lumOff val="40000"/>
              </a:schemeClr>
            </a:solidFill>
            <a:ln>
              <a:noFill/>
            </a:ln>
            <a:effectLst/>
          </c:spPr>
          <c:invertIfNegative val="0"/>
          <c:cat>
            <c:strRef>
              <c:f>Sheet1!$A$2:$A$8</c:f>
              <c:strCache>
                <c:ptCount val="7"/>
                <c:pt idx="0">
                  <c:v>EIBF</c:v>
                </c:pt>
                <c:pt idx="1">
                  <c:v>EBF2D</c:v>
                </c:pt>
                <c:pt idx="2">
                  <c:v>CBF</c:v>
                </c:pt>
                <c:pt idx="3">
                  <c:v>ISSSF</c:v>
                </c:pt>
                <c:pt idx="4">
                  <c:v>MDD</c:v>
                </c:pt>
                <c:pt idx="5">
                  <c:v>MAD</c:v>
                </c:pt>
                <c:pt idx="6">
                  <c:v>SwB</c:v>
                </c:pt>
              </c:strCache>
            </c:strRef>
          </c:cat>
          <c:val>
            <c:numRef>
              <c:f>Sheet1!$B$2:$B$8</c:f>
              <c:numCache>
                <c:formatCode>General</c:formatCode>
                <c:ptCount val="7"/>
                <c:pt idx="0">
                  <c:v>41.8</c:v>
                </c:pt>
                <c:pt idx="1">
                  <c:v>63.7</c:v>
                </c:pt>
                <c:pt idx="2">
                  <c:v>78.8</c:v>
                </c:pt>
                <c:pt idx="3">
                  <c:v>45.9</c:v>
                </c:pt>
                <c:pt idx="4">
                  <c:v>23</c:v>
                </c:pt>
                <c:pt idx="5">
                  <c:v>11.3</c:v>
                </c:pt>
                <c:pt idx="6">
                  <c:v>21.3</c:v>
                </c:pt>
              </c:numCache>
            </c:numRef>
          </c:val>
          <c:extLst>
            <c:ext xmlns:c16="http://schemas.microsoft.com/office/drawing/2014/chart" uri="{C3380CC4-5D6E-409C-BE32-E72D297353CC}">
              <c16:uniqueId val="{00000000-81E2-064A-BE4C-CBAE614AC511}"/>
            </c:ext>
          </c:extLst>
        </c:ser>
        <c:ser>
          <c:idx val="1"/>
          <c:order val="1"/>
          <c:tx>
            <c:strRef>
              <c:f>Sheet1!$C$1</c:f>
              <c:strCache>
                <c:ptCount val="1"/>
                <c:pt idx="0">
                  <c:v>NFHS-4 (2015-16)</c:v>
                </c:pt>
              </c:strCache>
            </c:strRef>
          </c:tx>
          <c:spPr>
            <a:solidFill>
              <a:schemeClr val="accent5"/>
            </a:solidFill>
            <a:ln>
              <a:noFill/>
            </a:ln>
            <a:effectLst/>
          </c:spPr>
          <c:invertIfNegative val="0"/>
          <c:cat>
            <c:strRef>
              <c:f>Sheet1!$A$2:$A$8</c:f>
              <c:strCache>
                <c:ptCount val="7"/>
                <c:pt idx="0">
                  <c:v>EIBF</c:v>
                </c:pt>
                <c:pt idx="1">
                  <c:v>EBF2D</c:v>
                </c:pt>
                <c:pt idx="2">
                  <c:v>CBF</c:v>
                </c:pt>
                <c:pt idx="3">
                  <c:v>ISSSF</c:v>
                </c:pt>
                <c:pt idx="4">
                  <c:v>MDD</c:v>
                </c:pt>
                <c:pt idx="5">
                  <c:v>MAD</c:v>
                </c:pt>
                <c:pt idx="6">
                  <c:v>SwB</c:v>
                </c:pt>
              </c:strCache>
            </c:strRef>
          </c:cat>
          <c:val>
            <c:numRef>
              <c:f>Sheet1!$C$2:$C$8</c:f>
              <c:numCache>
                <c:formatCode>General</c:formatCode>
                <c:ptCount val="7"/>
                <c:pt idx="0">
                  <c:v>41.6</c:v>
                </c:pt>
                <c:pt idx="1">
                  <c:v>54.9</c:v>
                </c:pt>
                <c:pt idx="2">
                  <c:v>80.5</c:v>
                </c:pt>
                <c:pt idx="3">
                  <c:v>42.7</c:v>
                </c:pt>
                <c:pt idx="4">
                  <c:v>19.899999999999999</c:v>
                </c:pt>
                <c:pt idx="5">
                  <c:v>9.6</c:v>
                </c:pt>
                <c:pt idx="6">
                  <c:v>19.8</c:v>
                </c:pt>
              </c:numCache>
            </c:numRef>
          </c:val>
          <c:extLst>
            <c:ext xmlns:c16="http://schemas.microsoft.com/office/drawing/2014/chart" uri="{C3380CC4-5D6E-409C-BE32-E72D297353CC}">
              <c16:uniqueId val="{00000001-81E2-064A-BE4C-CBAE614AC511}"/>
            </c:ext>
          </c:extLst>
        </c:ser>
        <c:dLbls>
          <c:showLegendKey val="0"/>
          <c:showVal val="0"/>
          <c:showCatName val="0"/>
          <c:showSerName val="0"/>
          <c:showPercent val="0"/>
          <c:showBubbleSize val="0"/>
        </c:dLbls>
        <c:gapWidth val="182"/>
        <c:axId val="761328319"/>
        <c:axId val="766849087"/>
      </c:barChart>
      <c:catAx>
        <c:axId val="761328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66849087"/>
        <c:crosses val="autoZero"/>
        <c:auto val="1"/>
        <c:lblAlgn val="ctr"/>
        <c:lblOffset val="100"/>
        <c:noMultiLvlLbl val="0"/>
      </c:catAx>
      <c:valAx>
        <c:axId val="766849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328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C38A-4CAD-0143-B385-30D369473C5D}" type="doc">
      <dgm:prSet loTypeId="urn:microsoft.com/office/officeart/2005/8/layout/pyramid2" loCatId="" qsTypeId="urn:microsoft.com/office/officeart/2005/8/quickstyle/simple3" qsCatId="simple" csTypeId="urn:microsoft.com/office/officeart/2005/8/colors/colorful5" csCatId="colorful" phldr="1"/>
      <dgm:spPr/>
      <dgm:t>
        <a:bodyPr/>
        <a:lstStyle/>
        <a:p>
          <a:endParaRPr lang="en-GB"/>
        </a:p>
      </dgm:t>
    </dgm:pt>
    <dgm:pt modelId="{1A62DC84-18CE-794F-8D84-0B7F1B18CC05}">
      <dgm:prSet phldrT="[Text]" custT="1"/>
      <dgm:spPr/>
      <dgm:t>
        <a:bodyPr/>
        <a:lstStyle/>
        <a:p>
          <a:r>
            <a:rPr lang="en-GB" sz="1400" dirty="0">
              <a:latin typeface="Times New Roman" panose="02020603050405020304" pitchFamily="18" charset="0"/>
              <a:cs typeface="Times New Roman" panose="02020603050405020304" pitchFamily="18" charset="0"/>
            </a:rPr>
            <a:t>INITIAL BREASTFEEDING</a:t>
          </a:r>
        </a:p>
      </dgm:t>
    </dgm:pt>
    <dgm:pt modelId="{1F5677CB-C245-094B-9AAA-586F8407267F}" type="parTrans" cxnId="{0EFA6F6D-F8DD-2744-B0BE-07DA8296E445}">
      <dgm:prSet/>
      <dgm:spPr/>
      <dgm:t>
        <a:bodyPr/>
        <a:lstStyle/>
        <a:p>
          <a:endParaRPr lang="en-GB"/>
        </a:p>
      </dgm:t>
    </dgm:pt>
    <dgm:pt modelId="{8A5D081F-9D96-6145-B2E7-BB38F3BD6173}" type="sibTrans" cxnId="{0EFA6F6D-F8DD-2744-B0BE-07DA8296E445}">
      <dgm:prSet/>
      <dgm:spPr/>
      <dgm:t>
        <a:bodyPr/>
        <a:lstStyle/>
        <a:p>
          <a:endParaRPr lang="en-GB"/>
        </a:p>
      </dgm:t>
    </dgm:pt>
    <dgm:pt modelId="{70C6647A-6270-F54E-BF4E-522A9899C4B1}">
      <dgm:prSet phldrT="[Text]"/>
      <dgm:spPr/>
      <dgm:t>
        <a:bodyPr/>
        <a:lstStyle/>
        <a:p>
          <a:endParaRPr lang="en-GB" sz="700" dirty="0"/>
        </a:p>
      </dgm:t>
    </dgm:pt>
    <dgm:pt modelId="{EDD0D030-D755-8348-882C-0DA01ADD41D7}" type="parTrans" cxnId="{4ABFFF28-EFD1-374E-9A39-363511203977}">
      <dgm:prSet/>
      <dgm:spPr/>
      <dgm:t>
        <a:bodyPr/>
        <a:lstStyle/>
        <a:p>
          <a:endParaRPr lang="en-GB"/>
        </a:p>
      </dgm:t>
    </dgm:pt>
    <dgm:pt modelId="{D07411DF-371C-1346-9C1C-29276F86E676}" type="sibTrans" cxnId="{4ABFFF28-EFD1-374E-9A39-363511203977}">
      <dgm:prSet/>
      <dgm:spPr/>
      <dgm:t>
        <a:bodyPr/>
        <a:lstStyle/>
        <a:p>
          <a:endParaRPr lang="en-GB"/>
        </a:p>
      </dgm:t>
    </dgm:pt>
    <dgm:pt modelId="{55AA0320-4730-C246-9DC8-28CDDE5C475F}">
      <dgm:prSet phldrT="[Text]" custT="1"/>
      <dgm:spPr/>
      <dgm:t>
        <a:bodyPr/>
        <a:lstStyle/>
        <a:p>
          <a:r>
            <a:rPr lang="en-GB" sz="1400" dirty="0">
              <a:latin typeface="Times New Roman" panose="02020603050405020304" pitchFamily="18" charset="0"/>
              <a:cs typeface="Times New Roman" panose="02020603050405020304" pitchFamily="18" charset="0"/>
            </a:rPr>
            <a:t>EXCLUSIVE BREASTFEEDING</a:t>
          </a:r>
        </a:p>
      </dgm:t>
    </dgm:pt>
    <dgm:pt modelId="{777A8F66-E7BD-9C47-A7F7-17779D6246CD}" type="parTrans" cxnId="{B9A56DD1-FF18-1D47-B2BE-12BF549BD776}">
      <dgm:prSet/>
      <dgm:spPr/>
      <dgm:t>
        <a:bodyPr/>
        <a:lstStyle/>
        <a:p>
          <a:endParaRPr lang="en-GB"/>
        </a:p>
      </dgm:t>
    </dgm:pt>
    <dgm:pt modelId="{CC889614-75DE-1E49-9521-2DC841D5BF8A}" type="sibTrans" cxnId="{B9A56DD1-FF18-1D47-B2BE-12BF549BD776}">
      <dgm:prSet/>
      <dgm:spPr/>
      <dgm:t>
        <a:bodyPr/>
        <a:lstStyle/>
        <a:p>
          <a:endParaRPr lang="en-GB"/>
        </a:p>
      </dgm:t>
    </dgm:pt>
    <dgm:pt modelId="{0E614C40-C066-1E43-8406-3CE89647EF67}">
      <dgm:prSet phldrT="[Text]" custT="1"/>
      <dgm:spPr/>
      <dgm:t>
        <a:bodyPr/>
        <a:lstStyle/>
        <a:p>
          <a:r>
            <a:rPr lang="en-GB" sz="1200" dirty="0">
              <a:latin typeface="Times New Roman" panose="02020603050405020304" pitchFamily="18" charset="0"/>
              <a:cs typeface="Times New Roman" panose="02020603050405020304" pitchFamily="18" charset="0"/>
            </a:rPr>
            <a:t>Exclusive breastfeeding for the first six months of life</a:t>
          </a:r>
        </a:p>
      </dgm:t>
    </dgm:pt>
    <dgm:pt modelId="{EA079B8A-7176-5F49-8702-98AADAAD24CA}" type="parTrans" cxnId="{8482CA63-5A06-B648-B3BB-01463B67C032}">
      <dgm:prSet/>
      <dgm:spPr/>
      <dgm:t>
        <a:bodyPr/>
        <a:lstStyle/>
        <a:p>
          <a:endParaRPr lang="en-GB"/>
        </a:p>
      </dgm:t>
    </dgm:pt>
    <dgm:pt modelId="{BDC5D884-7750-1847-AE6B-367C7D8706CE}" type="sibTrans" cxnId="{8482CA63-5A06-B648-B3BB-01463B67C032}">
      <dgm:prSet/>
      <dgm:spPr/>
      <dgm:t>
        <a:bodyPr/>
        <a:lstStyle/>
        <a:p>
          <a:endParaRPr lang="en-GB"/>
        </a:p>
      </dgm:t>
    </dgm:pt>
    <dgm:pt modelId="{7E240AA9-554B-7146-B0F7-B4F1D2F024FF}">
      <dgm:prSet phldrT="[Text]" custT="1"/>
      <dgm:spPr/>
      <dgm:t>
        <a:bodyPr/>
        <a:lstStyle/>
        <a:p>
          <a:pPr algn="l"/>
          <a:r>
            <a:rPr lang="en-GB" sz="1400" dirty="0">
              <a:latin typeface="Times New Roman" panose="02020603050405020304" pitchFamily="18" charset="0"/>
              <a:cs typeface="Times New Roman" panose="02020603050405020304" pitchFamily="18" charset="0"/>
            </a:rPr>
            <a:t>COMPLEMENTARY BREASTFEEDING</a:t>
          </a:r>
        </a:p>
      </dgm:t>
    </dgm:pt>
    <dgm:pt modelId="{4A18117B-86B9-2642-98CD-9E4F9F27AD5B}" type="parTrans" cxnId="{571B104A-2DFA-C04C-9073-0B13FA4B3DF1}">
      <dgm:prSet/>
      <dgm:spPr/>
      <dgm:t>
        <a:bodyPr/>
        <a:lstStyle/>
        <a:p>
          <a:endParaRPr lang="en-GB"/>
        </a:p>
      </dgm:t>
    </dgm:pt>
    <dgm:pt modelId="{C9CE0118-6CAE-5A47-940E-93636E08FE72}" type="sibTrans" cxnId="{571B104A-2DFA-C04C-9073-0B13FA4B3DF1}">
      <dgm:prSet/>
      <dgm:spPr/>
      <dgm:t>
        <a:bodyPr/>
        <a:lstStyle/>
        <a:p>
          <a:endParaRPr lang="en-GB"/>
        </a:p>
      </dgm:t>
    </dgm:pt>
    <dgm:pt modelId="{E8262862-F4EC-D14B-B8AB-89E4B67CAA6E}">
      <dgm:prSet phldrT="[Text]" custT="1"/>
      <dgm:spPr/>
      <dgm:t>
        <a:bodyPr/>
        <a:lstStyle/>
        <a:p>
          <a:pPr algn="l"/>
          <a:r>
            <a:rPr lang="en-GB" sz="1200" dirty="0"/>
            <a:t>Timely introduction of complementary food (maintaining adequate diet and dietary diversity) beyond six months along with continued breastfeeding</a:t>
          </a:r>
        </a:p>
      </dgm:t>
    </dgm:pt>
    <dgm:pt modelId="{2DEDDF80-6712-6143-B7EE-DA412A20C5B7}" type="parTrans" cxnId="{334F2818-A552-AB47-9EEC-85DC1856C662}">
      <dgm:prSet/>
      <dgm:spPr/>
      <dgm:t>
        <a:bodyPr/>
        <a:lstStyle/>
        <a:p>
          <a:endParaRPr lang="en-GB"/>
        </a:p>
      </dgm:t>
    </dgm:pt>
    <dgm:pt modelId="{F9A16D90-0F82-F140-AC8E-2869BC6904AB}" type="sibTrans" cxnId="{334F2818-A552-AB47-9EEC-85DC1856C662}">
      <dgm:prSet/>
      <dgm:spPr/>
      <dgm:t>
        <a:bodyPr/>
        <a:lstStyle/>
        <a:p>
          <a:endParaRPr lang="en-GB"/>
        </a:p>
      </dgm:t>
    </dgm:pt>
    <dgm:pt modelId="{7CC48212-2CC0-644C-BCFE-79AB4419E6D2}">
      <dgm:prSet phldrT="[Text]" custT="1"/>
      <dgm:spPr/>
      <dgm:t>
        <a:bodyPr/>
        <a:lstStyle/>
        <a:p>
          <a:r>
            <a:rPr lang="en-GB" sz="1200" dirty="0">
              <a:latin typeface="Times New Roman" panose="02020603050405020304" pitchFamily="18" charset="0"/>
              <a:cs typeface="Times New Roman" panose="02020603050405020304" pitchFamily="18" charset="0"/>
            </a:rPr>
            <a:t>Early initiation of breastfeeding; immediately after birth, preferably within one hour</a:t>
          </a:r>
        </a:p>
      </dgm:t>
    </dgm:pt>
    <dgm:pt modelId="{5E03B150-7C80-EF4C-803E-666B1D65D0B3}" type="sibTrans" cxnId="{A9445865-9446-6D4E-A1CC-0BDB6C2FD897}">
      <dgm:prSet/>
      <dgm:spPr/>
      <dgm:t>
        <a:bodyPr/>
        <a:lstStyle/>
        <a:p>
          <a:endParaRPr lang="en-GB"/>
        </a:p>
      </dgm:t>
    </dgm:pt>
    <dgm:pt modelId="{AA5C4AA7-92BE-EA47-B090-52E710EE4D23}" type="parTrans" cxnId="{A9445865-9446-6D4E-A1CC-0BDB6C2FD897}">
      <dgm:prSet/>
      <dgm:spPr/>
      <dgm:t>
        <a:bodyPr/>
        <a:lstStyle/>
        <a:p>
          <a:endParaRPr lang="en-GB"/>
        </a:p>
      </dgm:t>
    </dgm:pt>
    <dgm:pt modelId="{DC3579B1-962A-1C41-B4BF-F08F86C82F53}" type="pres">
      <dgm:prSet presAssocID="{7E1CC38A-4CAD-0143-B385-30D369473C5D}" presName="compositeShape" presStyleCnt="0">
        <dgm:presLayoutVars>
          <dgm:dir/>
          <dgm:resizeHandles/>
        </dgm:presLayoutVars>
      </dgm:prSet>
      <dgm:spPr/>
    </dgm:pt>
    <dgm:pt modelId="{C0665A05-894B-F943-AB95-7F7F79F7CFEC}" type="pres">
      <dgm:prSet presAssocID="{7E1CC38A-4CAD-0143-B385-30D369473C5D}" presName="pyramid" presStyleLbl="node1" presStyleIdx="0" presStyleCnt="1" custLinFactNeighborX="485" custLinFactNeighborY="0"/>
      <dgm:spPr/>
    </dgm:pt>
    <dgm:pt modelId="{B6AF3F3C-2AB8-0144-B3B4-6117FC9384A8}" type="pres">
      <dgm:prSet presAssocID="{7E1CC38A-4CAD-0143-B385-30D369473C5D}" presName="theList" presStyleCnt="0"/>
      <dgm:spPr/>
    </dgm:pt>
    <dgm:pt modelId="{79AF4C9F-69E0-7349-82EB-6BCB8CC69FD4}" type="pres">
      <dgm:prSet presAssocID="{1A62DC84-18CE-794F-8D84-0B7F1B18CC05}" presName="aNode" presStyleLbl="fgAcc1" presStyleIdx="0" presStyleCnt="3" custScaleX="179921" custScaleY="131715" custLinFactNeighborX="-36236" custLinFactNeighborY="-18511">
        <dgm:presLayoutVars>
          <dgm:bulletEnabled val="1"/>
        </dgm:presLayoutVars>
      </dgm:prSet>
      <dgm:spPr/>
    </dgm:pt>
    <dgm:pt modelId="{04913C4B-CAAC-C748-A0C2-3CE715EDBEC8}" type="pres">
      <dgm:prSet presAssocID="{1A62DC84-18CE-794F-8D84-0B7F1B18CC05}" presName="aSpace" presStyleCnt="0"/>
      <dgm:spPr/>
    </dgm:pt>
    <dgm:pt modelId="{D8CE2885-6A5C-D748-B3A4-CCC798967428}" type="pres">
      <dgm:prSet presAssocID="{55AA0320-4730-C246-9DC8-28CDDE5C475F}" presName="aNode" presStyleLbl="fgAcc1" presStyleIdx="1" presStyleCnt="3" custScaleX="181529" custLinFactY="5400" custLinFactNeighborX="-19516" custLinFactNeighborY="100000">
        <dgm:presLayoutVars>
          <dgm:bulletEnabled val="1"/>
        </dgm:presLayoutVars>
      </dgm:prSet>
      <dgm:spPr/>
    </dgm:pt>
    <dgm:pt modelId="{DA39D680-B018-724B-B9DA-5649E4A4CBF0}" type="pres">
      <dgm:prSet presAssocID="{55AA0320-4730-C246-9DC8-28CDDE5C475F}" presName="aSpace" presStyleCnt="0"/>
      <dgm:spPr/>
    </dgm:pt>
    <dgm:pt modelId="{1A273616-78EB-3343-A447-21B22844365A}" type="pres">
      <dgm:prSet presAssocID="{7E240AA9-554B-7146-B0F7-B4F1D2F024FF}" presName="aNode" presStyleLbl="fgAcc1" presStyleIdx="2" presStyleCnt="3" custScaleX="179921" custScaleY="170651" custLinFactY="30971" custLinFactNeighborX="-18826" custLinFactNeighborY="100000">
        <dgm:presLayoutVars>
          <dgm:bulletEnabled val="1"/>
        </dgm:presLayoutVars>
      </dgm:prSet>
      <dgm:spPr/>
    </dgm:pt>
    <dgm:pt modelId="{150AE956-561C-5E40-8235-F372C89EA25D}" type="pres">
      <dgm:prSet presAssocID="{7E240AA9-554B-7146-B0F7-B4F1D2F024FF}" presName="aSpace" presStyleCnt="0"/>
      <dgm:spPr/>
    </dgm:pt>
  </dgm:ptLst>
  <dgm:cxnLst>
    <dgm:cxn modelId="{334F2818-A552-AB47-9EEC-85DC1856C662}" srcId="{7E240AA9-554B-7146-B0F7-B4F1D2F024FF}" destId="{E8262862-F4EC-D14B-B8AB-89E4B67CAA6E}" srcOrd="0" destOrd="0" parTransId="{2DEDDF80-6712-6143-B7EE-DA412A20C5B7}" sibTransId="{F9A16D90-0F82-F140-AC8E-2869BC6904AB}"/>
    <dgm:cxn modelId="{4ABFFF28-EFD1-374E-9A39-363511203977}" srcId="{1A62DC84-18CE-794F-8D84-0B7F1B18CC05}" destId="{70C6647A-6270-F54E-BF4E-522A9899C4B1}" srcOrd="1" destOrd="0" parTransId="{EDD0D030-D755-8348-882C-0DA01ADD41D7}" sibTransId="{D07411DF-371C-1346-9C1C-29276F86E676}"/>
    <dgm:cxn modelId="{CC36A335-B453-1B49-AA0D-9539CE6ECA44}" type="presOf" srcId="{E8262862-F4EC-D14B-B8AB-89E4B67CAA6E}" destId="{1A273616-78EB-3343-A447-21B22844365A}" srcOrd="0" destOrd="1" presId="urn:microsoft.com/office/officeart/2005/8/layout/pyramid2"/>
    <dgm:cxn modelId="{571B104A-2DFA-C04C-9073-0B13FA4B3DF1}" srcId="{7E1CC38A-4CAD-0143-B385-30D369473C5D}" destId="{7E240AA9-554B-7146-B0F7-B4F1D2F024FF}" srcOrd="2" destOrd="0" parTransId="{4A18117B-86B9-2642-98CD-9E4F9F27AD5B}" sibTransId="{C9CE0118-6CAE-5A47-940E-93636E08FE72}"/>
    <dgm:cxn modelId="{8482CA63-5A06-B648-B3BB-01463B67C032}" srcId="{55AA0320-4730-C246-9DC8-28CDDE5C475F}" destId="{0E614C40-C066-1E43-8406-3CE89647EF67}" srcOrd="0" destOrd="0" parTransId="{EA079B8A-7176-5F49-8702-98AADAAD24CA}" sibTransId="{BDC5D884-7750-1847-AE6B-367C7D8706CE}"/>
    <dgm:cxn modelId="{A9445865-9446-6D4E-A1CC-0BDB6C2FD897}" srcId="{1A62DC84-18CE-794F-8D84-0B7F1B18CC05}" destId="{7CC48212-2CC0-644C-BCFE-79AB4419E6D2}" srcOrd="0" destOrd="0" parTransId="{AA5C4AA7-92BE-EA47-B090-52E710EE4D23}" sibTransId="{5E03B150-7C80-EF4C-803E-666B1D65D0B3}"/>
    <dgm:cxn modelId="{0EFA6F6D-F8DD-2744-B0BE-07DA8296E445}" srcId="{7E1CC38A-4CAD-0143-B385-30D369473C5D}" destId="{1A62DC84-18CE-794F-8D84-0B7F1B18CC05}" srcOrd="0" destOrd="0" parTransId="{1F5677CB-C245-094B-9AAA-586F8407267F}" sibTransId="{8A5D081F-9D96-6145-B2E7-BB38F3BD6173}"/>
    <dgm:cxn modelId="{810FEAAC-15F3-8D4E-B679-EE40ED402BCC}" type="presOf" srcId="{0E614C40-C066-1E43-8406-3CE89647EF67}" destId="{D8CE2885-6A5C-D748-B3A4-CCC798967428}" srcOrd="0" destOrd="1" presId="urn:microsoft.com/office/officeart/2005/8/layout/pyramid2"/>
    <dgm:cxn modelId="{F67957AF-BB4B-5640-A600-01D9F6CA7992}" type="presOf" srcId="{7E240AA9-554B-7146-B0F7-B4F1D2F024FF}" destId="{1A273616-78EB-3343-A447-21B22844365A}" srcOrd="0" destOrd="0" presId="urn:microsoft.com/office/officeart/2005/8/layout/pyramid2"/>
    <dgm:cxn modelId="{B9E4B2C1-D645-0B4B-96EB-9A7ABEEC3676}" type="presOf" srcId="{7E1CC38A-4CAD-0143-B385-30D369473C5D}" destId="{DC3579B1-962A-1C41-B4BF-F08F86C82F53}" srcOrd="0" destOrd="0" presId="urn:microsoft.com/office/officeart/2005/8/layout/pyramid2"/>
    <dgm:cxn modelId="{B9A56DD1-FF18-1D47-B2BE-12BF549BD776}" srcId="{7E1CC38A-4CAD-0143-B385-30D369473C5D}" destId="{55AA0320-4730-C246-9DC8-28CDDE5C475F}" srcOrd="1" destOrd="0" parTransId="{777A8F66-E7BD-9C47-A7F7-17779D6246CD}" sibTransId="{CC889614-75DE-1E49-9521-2DC841D5BF8A}"/>
    <dgm:cxn modelId="{758D2FF0-4EF3-1948-8EA3-47B96F1E92FB}" type="presOf" srcId="{1A62DC84-18CE-794F-8D84-0B7F1B18CC05}" destId="{79AF4C9F-69E0-7349-82EB-6BCB8CC69FD4}" srcOrd="0" destOrd="0" presId="urn:microsoft.com/office/officeart/2005/8/layout/pyramid2"/>
    <dgm:cxn modelId="{158484F0-37CC-BF4D-B373-85E0F05478EE}" type="presOf" srcId="{70C6647A-6270-F54E-BF4E-522A9899C4B1}" destId="{79AF4C9F-69E0-7349-82EB-6BCB8CC69FD4}" srcOrd="0" destOrd="2" presId="urn:microsoft.com/office/officeart/2005/8/layout/pyramid2"/>
    <dgm:cxn modelId="{BAF836F4-097C-7446-9F71-67AD52AC9EEA}" type="presOf" srcId="{7CC48212-2CC0-644C-BCFE-79AB4419E6D2}" destId="{79AF4C9F-69E0-7349-82EB-6BCB8CC69FD4}" srcOrd="0" destOrd="1" presId="urn:microsoft.com/office/officeart/2005/8/layout/pyramid2"/>
    <dgm:cxn modelId="{437F78FE-D71B-D245-A769-96939FABE3C9}" type="presOf" srcId="{55AA0320-4730-C246-9DC8-28CDDE5C475F}" destId="{D8CE2885-6A5C-D748-B3A4-CCC798967428}" srcOrd="0" destOrd="0" presId="urn:microsoft.com/office/officeart/2005/8/layout/pyramid2"/>
    <dgm:cxn modelId="{7F3ED7E3-B78A-5E4C-A874-F65F99D04BB3}" type="presParOf" srcId="{DC3579B1-962A-1C41-B4BF-F08F86C82F53}" destId="{C0665A05-894B-F943-AB95-7F7F79F7CFEC}" srcOrd="0" destOrd="0" presId="urn:microsoft.com/office/officeart/2005/8/layout/pyramid2"/>
    <dgm:cxn modelId="{415FDAAE-592F-1949-B848-5D00019A8302}" type="presParOf" srcId="{DC3579B1-962A-1C41-B4BF-F08F86C82F53}" destId="{B6AF3F3C-2AB8-0144-B3B4-6117FC9384A8}" srcOrd="1" destOrd="0" presId="urn:microsoft.com/office/officeart/2005/8/layout/pyramid2"/>
    <dgm:cxn modelId="{71274917-63D3-5847-B0F4-C7A20833B0D1}" type="presParOf" srcId="{B6AF3F3C-2AB8-0144-B3B4-6117FC9384A8}" destId="{79AF4C9F-69E0-7349-82EB-6BCB8CC69FD4}" srcOrd="0" destOrd="0" presId="urn:microsoft.com/office/officeart/2005/8/layout/pyramid2"/>
    <dgm:cxn modelId="{5FE6F634-E1C9-4E47-8942-570CBF428CA6}" type="presParOf" srcId="{B6AF3F3C-2AB8-0144-B3B4-6117FC9384A8}" destId="{04913C4B-CAAC-C748-A0C2-3CE715EDBEC8}" srcOrd="1" destOrd="0" presId="urn:microsoft.com/office/officeart/2005/8/layout/pyramid2"/>
    <dgm:cxn modelId="{826709DE-3B48-364D-9A02-6AB08400D954}" type="presParOf" srcId="{B6AF3F3C-2AB8-0144-B3B4-6117FC9384A8}" destId="{D8CE2885-6A5C-D748-B3A4-CCC798967428}" srcOrd="2" destOrd="0" presId="urn:microsoft.com/office/officeart/2005/8/layout/pyramid2"/>
    <dgm:cxn modelId="{9EC1E7E0-1C93-0349-99DE-AD6D548DF4CF}" type="presParOf" srcId="{B6AF3F3C-2AB8-0144-B3B4-6117FC9384A8}" destId="{DA39D680-B018-724B-B9DA-5649E4A4CBF0}" srcOrd="3" destOrd="0" presId="urn:microsoft.com/office/officeart/2005/8/layout/pyramid2"/>
    <dgm:cxn modelId="{CF3A4EE3-B285-8F45-BE9F-89FA090B0A40}" type="presParOf" srcId="{B6AF3F3C-2AB8-0144-B3B4-6117FC9384A8}" destId="{1A273616-78EB-3343-A447-21B22844365A}" srcOrd="4" destOrd="0" presId="urn:microsoft.com/office/officeart/2005/8/layout/pyramid2"/>
    <dgm:cxn modelId="{B2DDC3A7-57B8-2A40-8701-1FC56149BFD5}" type="presParOf" srcId="{B6AF3F3C-2AB8-0144-B3B4-6117FC9384A8}" destId="{150AE956-561C-5E40-8235-F372C89EA25D}" srcOrd="5"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64A4C8-B108-E646-AB19-7A05B606EE3C}"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GB"/>
        </a:p>
      </dgm:t>
    </dgm:pt>
    <dgm:pt modelId="{71BF5007-6842-0848-A6D1-36407253BD6F}">
      <dgm:prSet phldrT="[Text]" custT="1"/>
      <dgm:spPr>
        <a:solidFill>
          <a:schemeClr val="accent6">
            <a:lumMod val="60000"/>
            <a:lumOff val="40000"/>
          </a:schemeClr>
        </a:solidFill>
        <a:ln>
          <a:solidFill>
            <a:schemeClr val="accent6"/>
          </a:solidFill>
        </a:ln>
      </dgm:spPr>
      <dgm:t>
        <a:bodyPr/>
        <a:lstStyle/>
        <a:p>
          <a:r>
            <a:rPr lang="en-GB" sz="2000" b="1" u="sng" dirty="0">
              <a:solidFill>
                <a:schemeClr val="tx1"/>
              </a:solidFill>
            </a:rPr>
            <a:t>GOI INITIATIVES</a:t>
          </a:r>
        </a:p>
      </dgm:t>
    </dgm:pt>
    <dgm:pt modelId="{06D0D9F9-1C6C-A745-A69D-04CAFD9DFED5}" type="parTrans" cxnId="{5E6F7301-0388-5746-BB7B-C34C167873D1}">
      <dgm:prSet/>
      <dgm:spPr/>
      <dgm:t>
        <a:bodyPr/>
        <a:lstStyle/>
        <a:p>
          <a:endParaRPr lang="en-GB"/>
        </a:p>
      </dgm:t>
    </dgm:pt>
    <dgm:pt modelId="{D7AE5A8F-A84B-2346-AEB2-9DC320574517}" type="sibTrans" cxnId="{5E6F7301-0388-5746-BB7B-C34C167873D1}">
      <dgm:prSet/>
      <dgm:spPr/>
      <dgm:t>
        <a:bodyPr/>
        <a:lstStyle/>
        <a:p>
          <a:endParaRPr lang="en-GB"/>
        </a:p>
      </dgm:t>
    </dgm:pt>
    <dgm:pt modelId="{45902810-E220-9B43-99DE-AC8C37FD15AF}">
      <dgm:prSet phldrT="[Text]" custT="1"/>
      <dgm:spPr>
        <a:solidFill>
          <a:schemeClr val="accent6">
            <a:lumMod val="40000"/>
            <a:lumOff val="60000"/>
          </a:schemeClr>
        </a:solidFill>
      </dgm:spPr>
      <dgm:t>
        <a:bodyPr/>
        <a:lstStyle/>
        <a:p>
          <a:pPr algn="just">
            <a:buFont typeface="+mj-lt"/>
            <a:buAutoNum type="arabicPeriod"/>
          </a:pPr>
          <a:r>
            <a:rPr lang="en-IN" sz="1200" b="1" dirty="0">
              <a:solidFill>
                <a:schemeClr val="tx1"/>
              </a:solidFill>
            </a:rPr>
            <a:t>The Integrated Child Development Services (ICDS), established in 1975, is a comprehensive early childhood development program in India, addressing health, nutrition, and educational needs of children aged 0-6. ICDS services include supplementary nutrition, immunization, health check-ups, referral services, preschool education, and health education, crucial for addressing nutritional deficiencies and promoting healthy development in disadvantaged communities</a:t>
          </a:r>
          <a:r>
            <a:rPr lang="en-IN" sz="1400" b="1" dirty="0">
              <a:solidFill>
                <a:schemeClr val="tx1"/>
              </a:solidFill>
            </a:rPr>
            <a:t>.</a:t>
          </a:r>
          <a:endParaRPr lang="en-GB" sz="1400" b="1" dirty="0">
            <a:solidFill>
              <a:schemeClr val="tx1"/>
            </a:solidFill>
          </a:endParaRPr>
        </a:p>
      </dgm:t>
    </dgm:pt>
    <dgm:pt modelId="{E94CA8FA-031C-BC45-B1BD-715AADDE9060}" type="parTrans" cxnId="{6608322F-783D-5949-B87B-EE36838CFDD9}">
      <dgm:prSet/>
      <dgm:spPr/>
      <dgm:t>
        <a:bodyPr/>
        <a:lstStyle/>
        <a:p>
          <a:endParaRPr lang="en-GB"/>
        </a:p>
      </dgm:t>
    </dgm:pt>
    <dgm:pt modelId="{5B0455C4-36E1-2848-A705-798B92878961}" type="sibTrans" cxnId="{6608322F-783D-5949-B87B-EE36838CFDD9}">
      <dgm:prSet/>
      <dgm:spPr/>
      <dgm:t>
        <a:bodyPr/>
        <a:lstStyle/>
        <a:p>
          <a:endParaRPr lang="en-GB"/>
        </a:p>
      </dgm:t>
    </dgm:pt>
    <dgm:pt modelId="{801BF140-B1C6-AA4F-A474-4D7A4F0F632B}">
      <dgm:prSet phldrT="[Text]" custT="1"/>
      <dgm:spPr>
        <a:solidFill>
          <a:schemeClr val="accent6">
            <a:lumMod val="40000"/>
            <a:lumOff val="60000"/>
          </a:schemeClr>
        </a:solidFill>
      </dgm:spPr>
      <dgm:t>
        <a:bodyPr/>
        <a:lstStyle/>
        <a:p>
          <a:pPr algn="just">
            <a:buFont typeface="+mj-lt"/>
            <a:buAutoNum type="arabicPeriod"/>
          </a:pPr>
          <a:r>
            <a:rPr lang="en-IN" sz="1200" b="1" dirty="0">
              <a:solidFill>
                <a:schemeClr val="tx1"/>
              </a:solidFill>
            </a:rPr>
            <a:t>The "MAA" Programme, launched nationally in August 2016, aims to boost breastfeeding rates through health system support, emphasizing awareness campaigns, strengthening lactation services, and recognizing facilities promoting optimal breastfeeding practices. The initiative targets creating a supportive environment and enhancing lactation support services to improve child health outcomes.</a:t>
          </a:r>
          <a:endParaRPr lang="en-GB" sz="1200" b="1" dirty="0">
            <a:solidFill>
              <a:schemeClr val="tx1"/>
            </a:solidFill>
          </a:endParaRPr>
        </a:p>
      </dgm:t>
    </dgm:pt>
    <dgm:pt modelId="{3ABDCCF9-4BBE-7047-92B8-0658DD790641}" type="parTrans" cxnId="{4F65BB00-4333-DE4B-B4F6-D606CAA94712}">
      <dgm:prSet/>
      <dgm:spPr/>
      <dgm:t>
        <a:bodyPr/>
        <a:lstStyle/>
        <a:p>
          <a:endParaRPr lang="en-GB"/>
        </a:p>
      </dgm:t>
    </dgm:pt>
    <dgm:pt modelId="{9C67A076-2A3D-C044-B886-F68388AC571C}" type="sibTrans" cxnId="{4F65BB00-4333-DE4B-B4F6-D606CAA94712}">
      <dgm:prSet/>
      <dgm:spPr/>
      <dgm:t>
        <a:bodyPr/>
        <a:lstStyle/>
        <a:p>
          <a:endParaRPr lang="en-GB"/>
        </a:p>
      </dgm:t>
    </dgm:pt>
    <dgm:pt modelId="{ADE9CF84-165D-964C-ABC9-EBBD98142FB4}">
      <dgm:prSet custT="1"/>
      <dgm:spPr>
        <a:solidFill>
          <a:schemeClr val="accent6">
            <a:lumMod val="40000"/>
            <a:lumOff val="60000"/>
          </a:schemeClr>
        </a:solidFill>
      </dgm:spPr>
      <dgm:t>
        <a:bodyPr/>
        <a:lstStyle/>
        <a:p>
          <a:pPr algn="just"/>
          <a:r>
            <a:rPr lang="en-IN" sz="1200" b="1" dirty="0">
              <a:solidFill>
                <a:schemeClr val="tx1"/>
              </a:solidFill>
            </a:rPr>
            <a:t>Village Health, Sanitation, and Nutrition Days (VHSNDs), led by the Ministry of Women and Child Development, enhance community health through monthly sessions focusing on maternal and childcare, essential health services, and health education. These structured events involve local departments and representatives, ensuring comprehensive service delivery, education, and fostering long-term health improvements at the grassroots level.</a:t>
          </a:r>
          <a:endParaRPr lang="en-GB" sz="1200" b="1" dirty="0">
            <a:solidFill>
              <a:schemeClr val="tx1"/>
            </a:solidFill>
          </a:endParaRPr>
        </a:p>
      </dgm:t>
    </dgm:pt>
    <dgm:pt modelId="{AA6E769F-BFF7-AE4F-AF17-38A685991E93}" type="parTrans" cxnId="{0F79B3CB-18DC-F84B-8044-8A384DD06F54}">
      <dgm:prSet/>
      <dgm:spPr/>
      <dgm:t>
        <a:bodyPr/>
        <a:lstStyle/>
        <a:p>
          <a:endParaRPr lang="en-GB"/>
        </a:p>
      </dgm:t>
    </dgm:pt>
    <dgm:pt modelId="{060824BD-8AE7-BD4A-AAB3-9E6D07638B38}" type="sibTrans" cxnId="{0F79B3CB-18DC-F84B-8044-8A384DD06F54}">
      <dgm:prSet/>
      <dgm:spPr/>
      <dgm:t>
        <a:bodyPr/>
        <a:lstStyle/>
        <a:p>
          <a:endParaRPr lang="en-GB"/>
        </a:p>
      </dgm:t>
    </dgm:pt>
    <dgm:pt modelId="{584FC6BF-F312-3A4B-A9A0-11D03796A60A}">
      <dgm:prSet custT="1"/>
      <dgm:spPr>
        <a:solidFill>
          <a:schemeClr val="accent6">
            <a:lumMod val="40000"/>
            <a:lumOff val="60000"/>
          </a:schemeClr>
        </a:solidFill>
      </dgm:spPr>
      <dgm:t>
        <a:bodyPr/>
        <a:lstStyle/>
        <a:p>
          <a:pPr algn="just">
            <a:buFont typeface="+mj-lt"/>
            <a:buAutoNum type="arabicPeriod"/>
          </a:pPr>
          <a:r>
            <a:rPr lang="en-IN" sz="1200" b="1" dirty="0">
              <a:solidFill>
                <a:schemeClr val="tx1"/>
              </a:solidFill>
            </a:rPr>
            <a:t>POSHAN Abhiyaan, launched to combat malnutrition in India, employs a comprehensive strategy integrating education, nutrition, health services, and community engagement. It focuses on the critical "First 1000 Days" with core services including early childhood education, supplemental nutrition, and health examinations. It aims to reduce stunting through enhanced Anganwadi service delivery, ICT-based monitoring, and incentives for frontline workers, fostering community participation and achieving nutrition goals across districts.</a:t>
          </a:r>
          <a:endParaRPr lang="en-GB" sz="1200" b="1" dirty="0">
            <a:solidFill>
              <a:schemeClr val="tx1"/>
            </a:solidFill>
          </a:endParaRPr>
        </a:p>
      </dgm:t>
    </dgm:pt>
    <dgm:pt modelId="{A5B3B710-3980-2249-9F61-6FFAE38FBD27}" type="parTrans" cxnId="{94AE147C-033F-BC41-94C9-56F843BA2F48}">
      <dgm:prSet/>
      <dgm:spPr/>
      <dgm:t>
        <a:bodyPr/>
        <a:lstStyle/>
        <a:p>
          <a:endParaRPr lang="en-GB"/>
        </a:p>
      </dgm:t>
    </dgm:pt>
    <dgm:pt modelId="{14FD600D-8CB8-D149-8F89-5EA17E4B0D88}" type="sibTrans" cxnId="{94AE147C-033F-BC41-94C9-56F843BA2F48}">
      <dgm:prSet/>
      <dgm:spPr/>
      <dgm:t>
        <a:bodyPr/>
        <a:lstStyle/>
        <a:p>
          <a:endParaRPr lang="en-GB"/>
        </a:p>
      </dgm:t>
    </dgm:pt>
    <dgm:pt modelId="{56D4F6DC-71BE-5547-BE2C-486C02A18F46}">
      <dgm:prSet custT="1"/>
      <dgm:spPr>
        <a:solidFill>
          <a:schemeClr val="accent6">
            <a:lumMod val="40000"/>
            <a:lumOff val="60000"/>
          </a:schemeClr>
        </a:solidFill>
      </dgm:spPr>
      <dgm:t>
        <a:bodyPr/>
        <a:lstStyle/>
        <a:p>
          <a:pPr algn="just">
            <a:buFont typeface="+mj-lt"/>
            <a:buAutoNum type="arabicPeriod"/>
          </a:pPr>
          <a:r>
            <a:rPr lang="en-IN" sz="1200" b="1" dirty="0">
              <a:solidFill>
                <a:schemeClr val="tx1"/>
              </a:solidFill>
            </a:rPr>
            <a:t>The Indian government has enacted legislative amendments under the IMS Act of 2003 to prohibit the promotion of infant milk substitutes and related products, ensuring robust safeguards for breastfeeding. These measures aim to prevent misleading practices, promote exclusive breastfeeding, and protect maternal and child health effectively.</a:t>
          </a:r>
          <a:endParaRPr lang="en-GB" sz="1200" b="1" dirty="0">
            <a:solidFill>
              <a:schemeClr val="tx1"/>
            </a:solidFill>
          </a:endParaRPr>
        </a:p>
      </dgm:t>
    </dgm:pt>
    <dgm:pt modelId="{DCC24489-1568-D74C-871F-8E403FA7DCC0}" type="parTrans" cxnId="{593E845C-83C8-A748-8B44-88F4B0E34010}">
      <dgm:prSet/>
      <dgm:spPr/>
      <dgm:t>
        <a:bodyPr/>
        <a:lstStyle/>
        <a:p>
          <a:endParaRPr lang="en-GB"/>
        </a:p>
      </dgm:t>
    </dgm:pt>
    <dgm:pt modelId="{1156B102-5315-5148-9C1E-68309C01BBA8}" type="sibTrans" cxnId="{593E845C-83C8-A748-8B44-88F4B0E34010}">
      <dgm:prSet/>
      <dgm:spPr/>
      <dgm:t>
        <a:bodyPr/>
        <a:lstStyle/>
        <a:p>
          <a:endParaRPr lang="en-GB"/>
        </a:p>
      </dgm:t>
    </dgm:pt>
    <dgm:pt modelId="{CCBC0A4D-5CCF-F34D-BBD5-0A1E1F6944E8}" type="pres">
      <dgm:prSet presAssocID="{6C64A4C8-B108-E646-AB19-7A05B606EE3C}" presName="layout" presStyleCnt="0">
        <dgm:presLayoutVars>
          <dgm:chMax/>
          <dgm:chPref/>
          <dgm:dir/>
          <dgm:animOne val="branch"/>
          <dgm:animLvl val="lvl"/>
          <dgm:resizeHandles/>
        </dgm:presLayoutVars>
      </dgm:prSet>
      <dgm:spPr/>
    </dgm:pt>
    <dgm:pt modelId="{6AC85B8F-D29C-9043-9FBC-13E39D018830}" type="pres">
      <dgm:prSet presAssocID="{71BF5007-6842-0848-A6D1-36407253BD6F}" presName="root" presStyleCnt="0">
        <dgm:presLayoutVars>
          <dgm:chMax/>
          <dgm:chPref val="4"/>
        </dgm:presLayoutVars>
      </dgm:prSet>
      <dgm:spPr/>
    </dgm:pt>
    <dgm:pt modelId="{30978369-87AE-8342-8047-B873EB0947F2}" type="pres">
      <dgm:prSet presAssocID="{71BF5007-6842-0848-A6D1-36407253BD6F}" presName="rootComposite" presStyleCnt="0">
        <dgm:presLayoutVars/>
      </dgm:prSet>
      <dgm:spPr/>
    </dgm:pt>
    <dgm:pt modelId="{1DFE4EBB-3D6F-E541-84D9-8A6D240F0446}" type="pres">
      <dgm:prSet presAssocID="{71BF5007-6842-0848-A6D1-36407253BD6F}" presName="rootText" presStyleLbl="node0" presStyleIdx="0" presStyleCnt="1" custScaleX="99213" custScaleY="40149">
        <dgm:presLayoutVars>
          <dgm:chMax/>
          <dgm:chPref val="4"/>
        </dgm:presLayoutVars>
      </dgm:prSet>
      <dgm:spPr/>
    </dgm:pt>
    <dgm:pt modelId="{53FE621D-05FE-2943-9EDB-E10630D8FFBA}" type="pres">
      <dgm:prSet presAssocID="{71BF5007-6842-0848-A6D1-36407253BD6F}" presName="childShape" presStyleCnt="0">
        <dgm:presLayoutVars>
          <dgm:chMax val="0"/>
          <dgm:chPref val="0"/>
        </dgm:presLayoutVars>
      </dgm:prSet>
      <dgm:spPr/>
    </dgm:pt>
    <dgm:pt modelId="{C4023E4D-4C9F-B742-84D8-A04E4DABDB82}" type="pres">
      <dgm:prSet presAssocID="{45902810-E220-9B43-99DE-AC8C37FD15AF}" presName="childComposite" presStyleCnt="0">
        <dgm:presLayoutVars>
          <dgm:chMax val="0"/>
          <dgm:chPref val="0"/>
        </dgm:presLayoutVars>
      </dgm:prSet>
      <dgm:spPr/>
    </dgm:pt>
    <dgm:pt modelId="{4150E7CB-1E10-A243-AC24-B08742B63004}" type="pres">
      <dgm:prSet presAssocID="{45902810-E220-9B43-99DE-AC8C37FD15AF}" presName="Image" presStyleLbl="node1" presStyleIdx="0" presStyleCnt="5" custScaleX="100021" custLinFactNeighborX="-2725" custLinFactNeighborY="-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45BB692F-5639-6C40-B296-4861E6E74F08}" type="pres">
      <dgm:prSet presAssocID="{45902810-E220-9B43-99DE-AC8C37FD15AF}" presName="childText" presStyleLbl="lnNode1" presStyleIdx="0" presStyleCnt="5">
        <dgm:presLayoutVars>
          <dgm:chMax val="0"/>
          <dgm:chPref val="0"/>
          <dgm:bulletEnabled val="1"/>
        </dgm:presLayoutVars>
      </dgm:prSet>
      <dgm:spPr/>
    </dgm:pt>
    <dgm:pt modelId="{3715E954-08B9-864E-92CA-996DDDADB77A}" type="pres">
      <dgm:prSet presAssocID="{801BF140-B1C6-AA4F-A474-4D7A4F0F632B}" presName="childComposite" presStyleCnt="0">
        <dgm:presLayoutVars>
          <dgm:chMax val="0"/>
          <dgm:chPref val="0"/>
        </dgm:presLayoutVars>
      </dgm:prSet>
      <dgm:spPr/>
    </dgm:pt>
    <dgm:pt modelId="{A72B980E-88A7-D344-8C0D-49ACAD3253C0}" type="pres">
      <dgm:prSet presAssocID="{801BF140-B1C6-AA4F-A474-4D7A4F0F632B}" presName="Image"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AD44E54-56A0-CD48-9367-68925ADB6EA3}" type="pres">
      <dgm:prSet presAssocID="{801BF140-B1C6-AA4F-A474-4D7A4F0F632B}" presName="childText" presStyleLbl="lnNode1" presStyleIdx="1" presStyleCnt="5">
        <dgm:presLayoutVars>
          <dgm:chMax val="0"/>
          <dgm:chPref val="0"/>
          <dgm:bulletEnabled val="1"/>
        </dgm:presLayoutVars>
      </dgm:prSet>
      <dgm:spPr/>
    </dgm:pt>
    <dgm:pt modelId="{3937736E-4D46-C546-BFCA-663704AC4B38}" type="pres">
      <dgm:prSet presAssocID="{ADE9CF84-165D-964C-ABC9-EBBD98142FB4}" presName="childComposite" presStyleCnt="0">
        <dgm:presLayoutVars>
          <dgm:chMax val="0"/>
          <dgm:chPref val="0"/>
        </dgm:presLayoutVars>
      </dgm:prSet>
      <dgm:spPr/>
    </dgm:pt>
    <dgm:pt modelId="{34100952-B4DF-5648-B814-8CE050223931}" type="pres">
      <dgm:prSet presAssocID="{ADE9CF84-165D-964C-ABC9-EBBD98142FB4}" presName="Image"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F66C625E-9DF5-8040-9674-AACFAAAC62C4}" type="pres">
      <dgm:prSet presAssocID="{ADE9CF84-165D-964C-ABC9-EBBD98142FB4}" presName="childText" presStyleLbl="lnNode1" presStyleIdx="2" presStyleCnt="5">
        <dgm:presLayoutVars>
          <dgm:chMax val="0"/>
          <dgm:chPref val="0"/>
          <dgm:bulletEnabled val="1"/>
        </dgm:presLayoutVars>
      </dgm:prSet>
      <dgm:spPr/>
    </dgm:pt>
    <dgm:pt modelId="{CFFE6085-E497-B044-BEA6-9AD0C0E1FB0F}" type="pres">
      <dgm:prSet presAssocID="{584FC6BF-F312-3A4B-A9A0-11D03796A60A}" presName="childComposite" presStyleCnt="0">
        <dgm:presLayoutVars>
          <dgm:chMax val="0"/>
          <dgm:chPref val="0"/>
        </dgm:presLayoutVars>
      </dgm:prSet>
      <dgm:spPr/>
    </dgm:pt>
    <dgm:pt modelId="{04AC74B0-4A41-8B46-826F-C47B0A2D027F}" type="pres">
      <dgm:prSet presAssocID="{584FC6BF-F312-3A4B-A9A0-11D03796A60A}" presName="Image"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FBCC273-5A77-0743-936B-74E8B30303BC}" type="pres">
      <dgm:prSet presAssocID="{584FC6BF-F312-3A4B-A9A0-11D03796A60A}" presName="childText" presStyleLbl="lnNode1" presStyleIdx="3" presStyleCnt="5">
        <dgm:presLayoutVars>
          <dgm:chMax val="0"/>
          <dgm:chPref val="0"/>
          <dgm:bulletEnabled val="1"/>
        </dgm:presLayoutVars>
      </dgm:prSet>
      <dgm:spPr/>
    </dgm:pt>
    <dgm:pt modelId="{4583DB92-F124-804E-BA9C-39F926366C4E}" type="pres">
      <dgm:prSet presAssocID="{56D4F6DC-71BE-5547-BE2C-486C02A18F46}" presName="childComposite" presStyleCnt="0">
        <dgm:presLayoutVars>
          <dgm:chMax val="0"/>
          <dgm:chPref val="0"/>
        </dgm:presLayoutVars>
      </dgm:prSet>
      <dgm:spPr/>
    </dgm:pt>
    <dgm:pt modelId="{EDDF2ABF-4E93-504E-9BC1-29540C70456F}" type="pres">
      <dgm:prSet presAssocID="{56D4F6DC-71BE-5547-BE2C-486C02A18F46}" presName="Image"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67A3D982-1954-304C-85F6-96C86E9EA5AD}" type="pres">
      <dgm:prSet presAssocID="{56D4F6DC-71BE-5547-BE2C-486C02A18F46}" presName="childText" presStyleLbl="lnNode1" presStyleIdx="4" presStyleCnt="5">
        <dgm:presLayoutVars>
          <dgm:chMax val="0"/>
          <dgm:chPref val="0"/>
          <dgm:bulletEnabled val="1"/>
        </dgm:presLayoutVars>
      </dgm:prSet>
      <dgm:spPr/>
    </dgm:pt>
  </dgm:ptLst>
  <dgm:cxnLst>
    <dgm:cxn modelId="{4F65BB00-4333-DE4B-B4F6-D606CAA94712}" srcId="{71BF5007-6842-0848-A6D1-36407253BD6F}" destId="{801BF140-B1C6-AA4F-A474-4D7A4F0F632B}" srcOrd="1" destOrd="0" parTransId="{3ABDCCF9-4BBE-7047-92B8-0658DD790641}" sibTransId="{9C67A076-2A3D-C044-B886-F68388AC571C}"/>
    <dgm:cxn modelId="{5E6F7301-0388-5746-BB7B-C34C167873D1}" srcId="{6C64A4C8-B108-E646-AB19-7A05B606EE3C}" destId="{71BF5007-6842-0848-A6D1-36407253BD6F}" srcOrd="0" destOrd="0" parTransId="{06D0D9F9-1C6C-A745-A69D-04CAFD9DFED5}" sibTransId="{D7AE5A8F-A84B-2346-AEB2-9DC320574517}"/>
    <dgm:cxn modelId="{BE51B70F-A553-EE4B-84CE-4A586C7DC8E1}" type="presOf" srcId="{56D4F6DC-71BE-5547-BE2C-486C02A18F46}" destId="{67A3D982-1954-304C-85F6-96C86E9EA5AD}" srcOrd="0" destOrd="0" presId="urn:microsoft.com/office/officeart/2008/layout/PictureAccentList"/>
    <dgm:cxn modelId="{BF9AFF19-58D9-2346-BDC9-118219CC2DE4}" type="presOf" srcId="{45902810-E220-9B43-99DE-AC8C37FD15AF}" destId="{45BB692F-5639-6C40-B296-4861E6E74F08}" srcOrd="0" destOrd="0" presId="urn:microsoft.com/office/officeart/2008/layout/PictureAccentList"/>
    <dgm:cxn modelId="{ECB90129-1029-4E43-A8EB-19B37D195D83}" type="presOf" srcId="{801BF140-B1C6-AA4F-A474-4D7A4F0F632B}" destId="{2AD44E54-56A0-CD48-9367-68925ADB6EA3}" srcOrd="0" destOrd="0" presId="urn:microsoft.com/office/officeart/2008/layout/PictureAccentList"/>
    <dgm:cxn modelId="{10D5AE2C-09E6-0B4E-9771-DA0F1A2C599D}" type="presOf" srcId="{584FC6BF-F312-3A4B-A9A0-11D03796A60A}" destId="{EFBCC273-5A77-0743-936B-74E8B30303BC}" srcOrd="0" destOrd="0" presId="urn:microsoft.com/office/officeart/2008/layout/PictureAccentList"/>
    <dgm:cxn modelId="{6608322F-783D-5949-B87B-EE36838CFDD9}" srcId="{71BF5007-6842-0848-A6D1-36407253BD6F}" destId="{45902810-E220-9B43-99DE-AC8C37FD15AF}" srcOrd="0" destOrd="0" parTransId="{E94CA8FA-031C-BC45-B1BD-715AADDE9060}" sibTransId="{5B0455C4-36E1-2848-A705-798B92878961}"/>
    <dgm:cxn modelId="{86D7B42F-35A5-E943-AC09-C9233A946B48}" type="presOf" srcId="{ADE9CF84-165D-964C-ABC9-EBBD98142FB4}" destId="{F66C625E-9DF5-8040-9674-AACFAAAC62C4}" srcOrd="0" destOrd="0" presId="urn:microsoft.com/office/officeart/2008/layout/PictureAccentList"/>
    <dgm:cxn modelId="{593E845C-83C8-A748-8B44-88F4B0E34010}" srcId="{71BF5007-6842-0848-A6D1-36407253BD6F}" destId="{56D4F6DC-71BE-5547-BE2C-486C02A18F46}" srcOrd="4" destOrd="0" parTransId="{DCC24489-1568-D74C-871F-8E403FA7DCC0}" sibTransId="{1156B102-5315-5148-9C1E-68309C01BBA8}"/>
    <dgm:cxn modelId="{94AE147C-033F-BC41-94C9-56F843BA2F48}" srcId="{71BF5007-6842-0848-A6D1-36407253BD6F}" destId="{584FC6BF-F312-3A4B-A9A0-11D03796A60A}" srcOrd="3" destOrd="0" parTransId="{A5B3B710-3980-2249-9F61-6FFAE38FBD27}" sibTransId="{14FD600D-8CB8-D149-8F89-5EA17E4B0D88}"/>
    <dgm:cxn modelId="{F4E55581-5EC1-BF49-BE27-C4F8D64B1C73}" type="presOf" srcId="{6C64A4C8-B108-E646-AB19-7A05B606EE3C}" destId="{CCBC0A4D-5CCF-F34D-BBD5-0A1E1F6944E8}" srcOrd="0" destOrd="0" presId="urn:microsoft.com/office/officeart/2008/layout/PictureAccentList"/>
    <dgm:cxn modelId="{0F79B3CB-18DC-F84B-8044-8A384DD06F54}" srcId="{71BF5007-6842-0848-A6D1-36407253BD6F}" destId="{ADE9CF84-165D-964C-ABC9-EBBD98142FB4}" srcOrd="2" destOrd="0" parTransId="{AA6E769F-BFF7-AE4F-AF17-38A685991E93}" sibTransId="{060824BD-8AE7-BD4A-AAB3-9E6D07638B38}"/>
    <dgm:cxn modelId="{A3C0FCF2-A6A6-CD4E-8100-05549E5352E6}" type="presOf" srcId="{71BF5007-6842-0848-A6D1-36407253BD6F}" destId="{1DFE4EBB-3D6F-E541-84D9-8A6D240F0446}" srcOrd="0" destOrd="0" presId="urn:microsoft.com/office/officeart/2008/layout/PictureAccentList"/>
    <dgm:cxn modelId="{CD467144-AEEF-3C47-8CFA-FF345873A7D8}" type="presParOf" srcId="{CCBC0A4D-5CCF-F34D-BBD5-0A1E1F6944E8}" destId="{6AC85B8F-D29C-9043-9FBC-13E39D018830}" srcOrd="0" destOrd="0" presId="urn:microsoft.com/office/officeart/2008/layout/PictureAccentList"/>
    <dgm:cxn modelId="{7306DE3E-322B-D642-8673-F1953D38C6DD}" type="presParOf" srcId="{6AC85B8F-D29C-9043-9FBC-13E39D018830}" destId="{30978369-87AE-8342-8047-B873EB0947F2}" srcOrd="0" destOrd="0" presId="urn:microsoft.com/office/officeart/2008/layout/PictureAccentList"/>
    <dgm:cxn modelId="{5585C06A-D702-B244-BDFA-DC8FE825B0A9}" type="presParOf" srcId="{30978369-87AE-8342-8047-B873EB0947F2}" destId="{1DFE4EBB-3D6F-E541-84D9-8A6D240F0446}" srcOrd="0" destOrd="0" presId="urn:microsoft.com/office/officeart/2008/layout/PictureAccentList"/>
    <dgm:cxn modelId="{08E89A65-4C7A-2049-AE07-484728F69973}" type="presParOf" srcId="{6AC85B8F-D29C-9043-9FBC-13E39D018830}" destId="{53FE621D-05FE-2943-9EDB-E10630D8FFBA}" srcOrd="1" destOrd="0" presId="urn:microsoft.com/office/officeart/2008/layout/PictureAccentList"/>
    <dgm:cxn modelId="{CCFA0004-35B2-0947-ABCF-41B8673252D9}" type="presParOf" srcId="{53FE621D-05FE-2943-9EDB-E10630D8FFBA}" destId="{C4023E4D-4C9F-B742-84D8-A04E4DABDB82}" srcOrd="0" destOrd="0" presId="urn:microsoft.com/office/officeart/2008/layout/PictureAccentList"/>
    <dgm:cxn modelId="{018FC320-AEF3-9349-98B0-1BE8FA25E746}" type="presParOf" srcId="{C4023E4D-4C9F-B742-84D8-A04E4DABDB82}" destId="{4150E7CB-1E10-A243-AC24-B08742B63004}" srcOrd="0" destOrd="0" presId="urn:microsoft.com/office/officeart/2008/layout/PictureAccentList"/>
    <dgm:cxn modelId="{70176C32-6208-0847-93CB-E8187AFC60B7}" type="presParOf" srcId="{C4023E4D-4C9F-B742-84D8-A04E4DABDB82}" destId="{45BB692F-5639-6C40-B296-4861E6E74F08}" srcOrd="1" destOrd="0" presId="urn:microsoft.com/office/officeart/2008/layout/PictureAccentList"/>
    <dgm:cxn modelId="{CB83CA61-61EE-4C41-BC1F-11998C298715}" type="presParOf" srcId="{53FE621D-05FE-2943-9EDB-E10630D8FFBA}" destId="{3715E954-08B9-864E-92CA-996DDDADB77A}" srcOrd="1" destOrd="0" presId="urn:microsoft.com/office/officeart/2008/layout/PictureAccentList"/>
    <dgm:cxn modelId="{FE20E6C5-5914-4941-8882-E5E9ECCF8AAD}" type="presParOf" srcId="{3715E954-08B9-864E-92CA-996DDDADB77A}" destId="{A72B980E-88A7-D344-8C0D-49ACAD3253C0}" srcOrd="0" destOrd="0" presId="urn:microsoft.com/office/officeart/2008/layout/PictureAccentList"/>
    <dgm:cxn modelId="{1064E666-6BC9-F641-8C3A-A3249DC53D99}" type="presParOf" srcId="{3715E954-08B9-864E-92CA-996DDDADB77A}" destId="{2AD44E54-56A0-CD48-9367-68925ADB6EA3}" srcOrd="1" destOrd="0" presId="urn:microsoft.com/office/officeart/2008/layout/PictureAccentList"/>
    <dgm:cxn modelId="{28497CC6-AC29-AF41-BD03-1D8B04EE0017}" type="presParOf" srcId="{53FE621D-05FE-2943-9EDB-E10630D8FFBA}" destId="{3937736E-4D46-C546-BFCA-663704AC4B38}" srcOrd="2" destOrd="0" presId="urn:microsoft.com/office/officeart/2008/layout/PictureAccentList"/>
    <dgm:cxn modelId="{070C864F-3787-0C45-859D-B54232EAD430}" type="presParOf" srcId="{3937736E-4D46-C546-BFCA-663704AC4B38}" destId="{34100952-B4DF-5648-B814-8CE050223931}" srcOrd="0" destOrd="0" presId="urn:microsoft.com/office/officeart/2008/layout/PictureAccentList"/>
    <dgm:cxn modelId="{28B44784-7150-2F45-918E-13FCB90A78E5}" type="presParOf" srcId="{3937736E-4D46-C546-BFCA-663704AC4B38}" destId="{F66C625E-9DF5-8040-9674-AACFAAAC62C4}" srcOrd="1" destOrd="0" presId="urn:microsoft.com/office/officeart/2008/layout/PictureAccentList"/>
    <dgm:cxn modelId="{97103B64-015F-AF4A-9203-E6B5998D9EE5}" type="presParOf" srcId="{53FE621D-05FE-2943-9EDB-E10630D8FFBA}" destId="{CFFE6085-E497-B044-BEA6-9AD0C0E1FB0F}" srcOrd="3" destOrd="0" presId="urn:microsoft.com/office/officeart/2008/layout/PictureAccentList"/>
    <dgm:cxn modelId="{85BFCFBD-1328-9845-8260-83E3C4E873AE}" type="presParOf" srcId="{CFFE6085-E497-B044-BEA6-9AD0C0E1FB0F}" destId="{04AC74B0-4A41-8B46-826F-C47B0A2D027F}" srcOrd="0" destOrd="0" presId="urn:microsoft.com/office/officeart/2008/layout/PictureAccentList"/>
    <dgm:cxn modelId="{AD4D9338-8346-F247-B5C7-919B316C2F7E}" type="presParOf" srcId="{CFFE6085-E497-B044-BEA6-9AD0C0E1FB0F}" destId="{EFBCC273-5A77-0743-936B-74E8B30303BC}" srcOrd="1" destOrd="0" presId="urn:microsoft.com/office/officeart/2008/layout/PictureAccentList"/>
    <dgm:cxn modelId="{E15296AA-26CD-314B-B113-50BED9DCA29C}" type="presParOf" srcId="{53FE621D-05FE-2943-9EDB-E10630D8FFBA}" destId="{4583DB92-F124-804E-BA9C-39F926366C4E}" srcOrd="4" destOrd="0" presId="urn:microsoft.com/office/officeart/2008/layout/PictureAccentList"/>
    <dgm:cxn modelId="{1CA34F5B-6922-B844-978E-97CAA93C9B60}" type="presParOf" srcId="{4583DB92-F124-804E-BA9C-39F926366C4E}" destId="{EDDF2ABF-4E93-504E-9BC1-29540C70456F}" srcOrd="0" destOrd="0" presId="urn:microsoft.com/office/officeart/2008/layout/PictureAccentList"/>
    <dgm:cxn modelId="{ABECFF7D-5BA4-3F43-910D-5C694287A3AA}" type="presParOf" srcId="{4583DB92-F124-804E-BA9C-39F926366C4E}" destId="{67A3D982-1954-304C-85F6-96C86E9EA5AD}"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43919-1A69-1E46-A84E-6F795BB5EE8D}"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11CAF13E-6B01-C144-952D-346ADB40D666}">
      <dgm:prSet phldrT="[Text]"/>
      <dgm:spPr>
        <a:solidFill>
          <a:schemeClr val="accent6">
            <a:lumMod val="60000"/>
            <a:lumOff val="40000"/>
          </a:schemeClr>
        </a:solidFill>
      </dgm:spPr>
      <dgm:t>
        <a:bodyPr/>
        <a:lstStyle/>
        <a:p>
          <a:r>
            <a:rPr lang="en-IN" dirty="0">
              <a:solidFill>
                <a:schemeClr val="tx1"/>
              </a:solidFill>
            </a:rPr>
            <a:t>National Micronutrient Survey in Tajikistan 2024.</a:t>
          </a:r>
          <a:endParaRPr lang="en-GB" dirty="0">
            <a:solidFill>
              <a:schemeClr val="tx1"/>
            </a:solidFill>
          </a:endParaRPr>
        </a:p>
      </dgm:t>
    </dgm:pt>
    <dgm:pt modelId="{DD7D8024-7036-A443-B5DE-5D8424C6FAD2}" type="parTrans" cxnId="{F5A0FBF6-65CD-7F41-B3FD-25D572C01617}">
      <dgm:prSet/>
      <dgm:spPr/>
      <dgm:t>
        <a:bodyPr/>
        <a:lstStyle/>
        <a:p>
          <a:endParaRPr lang="en-GB"/>
        </a:p>
      </dgm:t>
    </dgm:pt>
    <dgm:pt modelId="{33D7BF64-250F-4046-A6B6-66FDBA080BBA}" type="sibTrans" cxnId="{F5A0FBF6-65CD-7F41-B3FD-25D572C01617}">
      <dgm:prSet/>
      <dgm:spPr/>
      <dgm:t>
        <a:bodyPr/>
        <a:lstStyle/>
        <a:p>
          <a:endParaRPr lang="en-GB"/>
        </a:p>
      </dgm:t>
    </dgm:pt>
    <dgm:pt modelId="{22EE44F5-19C1-7845-8BAB-86A6C97E0308}">
      <dgm:prSet phldrT="[Text]"/>
      <dgm:spPr>
        <a:solidFill>
          <a:schemeClr val="accent6">
            <a:lumMod val="60000"/>
            <a:lumOff val="40000"/>
          </a:schemeClr>
        </a:solidFill>
      </dgm:spPr>
      <dgm:t>
        <a:bodyPr/>
        <a:lstStyle/>
        <a:p>
          <a:r>
            <a:rPr lang="en-IN" dirty="0">
              <a:solidFill>
                <a:schemeClr val="tx1"/>
              </a:solidFill>
            </a:rPr>
            <a:t>Semi - Quantitative Evaluation of Access and Coverage (SQUEAC) Of IMAM Program in four districts in Nepal.</a:t>
          </a:r>
          <a:endParaRPr lang="en-GB" dirty="0">
            <a:solidFill>
              <a:schemeClr val="tx1"/>
            </a:solidFill>
          </a:endParaRPr>
        </a:p>
      </dgm:t>
    </dgm:pt>
    <dgm:pt modelId="{4EBE14E2-0C86-DE4C-9233-DD1EBE53EA85}" type="parTrans" cxnId="{E92191B2-79C4-DC41-84FE-88FEBCA97F82}">
      <dgm:prSet/>
      <dgm:spPr/>
      <dgm:t>
        <a:bodyPr/>
        <a:lstStyle/>
        <a:p>
          <a:endParaRPr lang="en-GB"/>
        </a:p>
      </dgm:t>
    </dgm:pt>
    <dgm:pt modelId="{1FC591B3-5B3F-084B-8A4A-6858A45965E9}" type="sibTrans" cxnId="{E92191B2-79C4-DC41-84FE-88FEBCA97F82}">
      <dgm:prSet/>
      <dgm:spPr/>
      <dgm:t>
        <a:bodyPr/>
        <a:lstStyle/>
        <a:p>
          <a:endParaRPr lang="en-GB"/>
        </a:p>
      </dgm:t>
    </dgm:pt>
    <dgm:pt modelId="{8E8D93B8-35F4-0949-B0D4-25985B2F7BB8}">
      <dgm:prSet phldrT="[Text]"/>
      <dgm:spPr>
        <a:solidFill>
          <a:schemeClr val="accent6">
            <a:lumMod val="60000"/>
            <a:lumOff val="40000"/>
          </a:schemeClr>
        </a:solidFill>
      </dgm:spPr>
      <dgm:t>
        <a:bodyPr/>
        <a:lstStyle/>
        <a:p>
          <a:r>
            <a:rPr lang="en-IN" dirty="0">
              <a:solidFill>
                <a:schemeClr val="tx1"/>
              </a:solidFill>
            </a:rPr>
            <a:t>Facilitation of a Participatory Process to Design a Nutrition Focussed SBCC Delivery System Intervention for Nutrition-Sensitive Social Protection in Bangladesh.</a:t>
          </a:r>
          <a:endParaRPr lang="en-GB" dirty="0">
            <a:solidFill>
              <a:schemeClr val="tx1"/>
            </a:solidFill>
          </a:endParaRPr>
        </a:p>
      </dgm:t>
    </dgm:pt>
    <dgm:pt modelId="{D3DFA9C0-81E6-434B-A62E-E30F2E1D844C}" type="parTrans" cxnId="{A50F7C07-11C2-B44B-901C-885645EE1FAF}">
      <dgm:prSet/>
      <dgm:spPr/>
      <dgm:t>
        <a:bodyPr/>
        <a:lstStyle/>
        <a:p>
          <a:endParaRPr lang="en-GB"/>
        </a:p>
      </dgm:t>
    </dgm:pt>
    <dgm:pt modelId="{009726F7-31EC-2A47-9FF3-D572A3BC1DB7}" type="sibTrans" cxnId="{A50F7C07-11C2-B44B-901C-885645EE1FAF}">
      <dgm:prSet/>
      <dgm:spPr/>
      <dgm:t>
        <a:bodyPr/>
        <a:lstStyle/>
        <a:p>
          <a:endParaRPr lang="en-GB"/>
        </a:p>
      </dgm:t>
    </dgm:pt>
    <dgm:pt modelId="{BD80C3BD-31F9-A349-8238-BC43046608F9}">
      <dgm:prSet phldrT="[Text]"/>
      <dgm:spPr>
        <a:solidFill>
          <a:schemeClr val="accent6">
            <a:lumMod val="60000"/>
            <a:lumOff val="40000"/>
          </a:schemeClr>
        </a:solidFill>
      </dgm:spPr>
      <dgm:t>
        <a:bodyPr/>
        <a:lstStyle/>
        <a:p>
          <a:r>
            <a:rPr lang="en-IN" dirty="0">
              <a:solidFill>
                <a:schemeClr val="tx1"/>
              </a:solidFill>
            </a:rPr>
            <a:t>District Health Systems Strengthening in India.</a:t>
          </a:r>
          <a:endParaRPr lang="en-GB" dirty="0">
            <a:solidFill>
              <a:schemeClr val="tx1"/>
            </a:solidFill>
          </a:endParaRPr>
        </a:p>
      </dgm:t>
    </dgm:pt>
    <dgm:pt modelId="{70FA83C1-97B4-3C48-9622-714A0A5A6B8B}" type="parTrans" cxnId="{FDBD3D9F-C339-C540-B812-7C38F3605C76}">
      <dgm:prSet/>
      <dgm:spPr/>
      <dgm:t>
        <a:bodyPr/>
        <a:lstStyle/>
        <a:p>
          <a:endParaRPr lang="en-GB"/>
        </a:p>
      </dgm:t>
    </dgm:pt>
    <dgm:pt modelId="{EE107351-C2F2-0E43-8657-E9142D839526}" type="sibTrans" cxnId="{FDBD3D9F-C339-C540-B812-7C38F3605C76}">
      <dgm:prSet/>
      <dgm:spPr/>
      <dgm:t>
        <a:bodyPr/>
        <a:lstStyle/>
        <a:p>
          <a:endParaRPr lang="en-GB"/>
        </a:p>
      </dgm:t>
    </dgm:pt>
    <dgm:pt modelId="{FB589E51-32AF-FC45-92FB-D1B4C8092D5E}">
      <dgm:prSet/>
      <dgm:spPr>
        <a:solidFill>
          <a:schemeClr val="accent6">
            <a:lumMod val="60000"/>
            <a:lumOff val="40000"/>
          </a:schemeClr>
        </a:solidFill>
      </dgm:spPr>
      <dgm:t>
        <a:bodyPr/>
        <a:lstStyle/>
        <a:p>
          <a:r>
            <a:rPr lang="en-IN" dirty="0">
              <a:solidFill>
                <a:schemeClr val="tx1"/>
              </a:solidFill>
            </a:rPr>
            <a:t>Scale up Family MUAC Program in two districts of Nepal.</a:t>
          </a:r>
          <a:endParaRPr lang="en-GB" dirty="0">
            <a:solidFill>
              <a:schemeClr val="tx1"/>
            </a:solidFill>
          </a:endParaRPr>
        </a:p>
      </dgm:t>
    </dgm:pt>
    <dgm:pt modelId="{E19FB343-848C-2144-AE24-8EF55D510852}" type="parTrans" cxnId="{C41CB73A-58D9-1045-8B84-D486AE11A1B9}">
      <dgm:prSet/>
      <dgm:spPr/>
      <dgm:t>
        <a:bodyPr/>
        <a:lstStyle/>
        <a:p>
          <a:endParaRPr lang="en-GB"/>
        </a:p>
      </dgm:t>
    </dgm:pt>
    <dgm:pt modelId="{6D575164-3C2F-5145-A3D8-00BED1CD283C}" type="sibTrans" cxnId="{C41CB73A-58D9-1045-8B84-D486AE11A1B9}">
      <dgm:prSet/>
      <dgm:spPr/>
      <dgm:t>
        <a:bodyPr/>
        <a:lstStyle/>
        <a:p>
          <a:endParaRPr lang="en-GB"/>
        </a:p>
      </dgm:t>
    </dgm:pt>
    <dgm:pt modelId="{80777EBE-FC69-E34E-A84C-BEC45CF811B4}" type="pres">
      <dgm:prSet presAssocID="{30843919-1A69-1E46-A84E-6F795BB5EE8D}" presName="linear" presStyleCnt="0">
        <dgm:presLayoutVars>
          <dgm:animLvl val="lvl"/>
          <dgm:resizeHandles val="exact"/>
        </dgm:presLayoutVars>
      </dgm:prSet>
      <dgm:spPr/>
    </dgm:pt>
    <dgm:pt modelId="{98C15BB7-3FB1-1A49-810A-FCD6D408B595}" type="pres">
      <dgm:prSet presAssocID="{11CAF13E-6B01-C144-952D-346ADB40D666}" presName="parentText" presStyleLbl="node1" presStyleIdx="0" presStyleCnt="5" custLinFactY="-41372" custLinFactNeighborY="-100000">
        <dgm:presLayoutVars>
          <dgm:chMax val="0"/>
          <dgm:bulletEnabled val="1"/>
        </dgm:presLayoutVars>
      </dgm:prSet>
      <dgm:spPr/>
    </dgm:pt>
    <dgm:pt modelId="{7CD41805-88B0-ED47-B9C4-9B1A33490880}" type="pres">
      <dgm:prSet presAssocID="{33D7BF64-250F-4046-A6B6-66FDBA080BBA}" presName="spacer" presStyleCnt="0"/>
      <dgm:spPr/>
    </dgm:pt>
    <dgm:pt modelId="{C72AB8B0-E30E-854D-98B8-D81EB529421D}" type="pres">
      <dgm:prSet presAssocID="{22EE44F5-19C1-7845-8BAB-86A6C97E0308}" presName="parentText" presStyleLbl="node1" presStyleIdx="1" presStyleCnt="5" custLinFactY="-22825" custLinFactNeighborY="-100000">
        <dgm:presLayoutVars>
          <dgm:chMax val="0"/>
          <dgm:bulletEnabled val="1"/>
        </dgm:presLayoutVars>
      </dgm:prSet>
      <dgm:spPr/>
    </dgm:pt>
    <dgm:pt modelId="{2F2D9F2C-14F7-D64A-A258-7EC3F6D6EB65}" type="pres">
      <dgm:prSet presAssocID="{1FC591B3-5B3F-084B-8A4A-6858A45965E9}" presName="spacer" presStyleCnt="0"/>
      <dgm:spPr/>
    </dgm:pt>
    <dgm:pt modelId="{F53E1BE1-80A7-2A45-A057-12DD04E0A2BF}" type="pres">
      <dgm:prSet presAssocID="{8E8D93B8-35F4-0949-B0D4-25985B2F7BB8}" presName="parentText" presStyleLbl="node1" presStyleIdx="2" presStyleCnt="5" custLinFactY="-2259" custLinFactNeighborY="-100000">
        <dgm:presLayoutVars>
          <dgm:chMax val="0"/>
          <dgm:bulletEnabled val="1"/>
        </dgm:presLayoutVars>
      </dgm:prSet>
      <dgm:spPr/>
    </dgm:pt>
    <dgm:pt modelId="{C852F605-3392-6548-8A3A-A42E614D78B3}" type="pres">
      <dgm:prSet presAssocID="{009726F7-31EC-2A47-9FF3-D572A3BC1DB7}" presName="spacer" presStyleCnt="0"/>
      <dgm:spPr/>
    </dgm:pt>
    <dgm:pt modelId="{85B4FF62-1EFA-F74C-AAA3-73498690EC43}" type="pres">
      <dgm:prSet presAssocID="{BD80C3BD-31F9-A349-8238-BC43046608F9}" presName="parentText" presStyleLbl="node1" presStyleIdx="3" presStyleCnt="5" custLinFactNeighborY="19025">
        <dgm:presLayoutVars>
          <dgm:chMax val="0"/>
          <dgm:bulletEnabled val="1"/>
        </dgm:presLayoutVars>
      </dgm:prSet>
      <dgm:spPr/>
    </dgm:pt>
    <dgm:pt modelId="{763441F1-6CE0-2E4D-8FC6-FBDAE6180CCB}" type="pres">
      <dgm:prSet presAssocID="{EE107351-C2F2-0E43-8657-E9142D839526}" presName="spacer" presStyleCnt="0"/>
      <dgm:spPr/>
    </dgm:pt>
    <dgm:pt modelId="{DECB0FC7-7713-A64E-BC6A-06B77F49384C}" type="pres">
      <dgm:prSet presAssocID="{FB589E51-32AF-FC45-92FB-D1B4C8092D5E}" presName="parentText" presStyleLbl="node1" presStyleIdx="4" presStyleCnt="5" custLinFactY="8834" custLinFactNeighborY="100000">
        <dgm:presLayoutVars>
          <dgm:chMax val="0"/>
          <dgm:bulletEnabled val="1"/>
        </dgm:presLayoutVars>
      </dgm:prSet>
      <dgm:spPr/>
    </dgm:pt>
  </dgm:ptLst>
  <dgm:cxnLst>
    <dgm:cxn modelId="{03B90802-B8AA-1F44-9838-A2AC17A26DF3}" type="presOf" srcId="{8E8D93B8-35F4-0949-B0D4-25985B2F7BB8}" destId="{F53E1BE1-80A7-2A45-A057-12DD04E0A2BF}" srcOrd="0" destOrd="0" presId="urn:microsoft.com/office/officeart/2005/8/layout/vList2"/>
    <dgm:cxn modelId="{A50F7C07-11C2-B44B-901C-885645EE1FAF}" srcId="{30843919-1A69-1E46-A84E-6F795BB5EE8D}" destId="{8E8D93B8-35F4-0949-B0D4-25985B2F7BB8}" srcOrd="2" destOrd="0" parTransId="{D3DFA9C0-81E6-434B-A62E-E30F2E1D844C}" sibTransId="{009726F7-31EC-2A47-9FF3-D572A3BC1DB7}"/>
    <dgm:cxn modelId="{73DE7926-02FA-1D4B-84F2-D8EF56FBAC93}" type="presOf" srcId="{FB589E51-32AF-FC45-92FB-D1B4C8092D5E}" destId="{DECB0FC7-7713-A64E-BC6A-06B77F49384C}" srcOrd="0" destOrd="0" presId="urn:microsoft.com/office/officeart/2005/8/layout/vList2"/>
    <dgm:cxn modelId="{4A79042A-C590-0E43-82E8-5CF00FCFC1AE}" type="presOf" srcId="{22EE44F5-19C1-7845-8BAB-86A6C97E0308}" destId="{C72AB8B0-E30E-854D-98B8-D81EB529421D}" srcOrd="0" destOrd="0" presId="urn:microsoft.com/office/officeart/2005/8/layout/vList2"/>
    <dgm:cxn modelId="{C41CB73A-58D9-1045-8B84-D486AE11A1B9}" srcId="{30843919-1A69-1E46-A84E-6F795BB5EE8D}" destId="{FB589E51-32AF-FC45-92FB-D1B4C8092D5E}" srcOrd="4" destOrd="0" parTransId="{E19FB343-848C-2144-AE24-8EF55D510852}" sibTransId="{6D575164-3C2F-5145-A3D8-00BED1CD283C}"/>
    <dgm:cxn modelId="{C7E0476B-DC74-E340-91E8-EAD7BA49BC7B}" type="presOf" srcId="{30843919-1A69-1E46-A84E-6F795BB5EE8D}" destId="{80777EBE-FC69-E34E-A84C-BEC45CF811B4}" srcOrd="0" destOrd="0" presId="urn:microsoft.com/office/officeart/2005/8/layout/vList2"/>
    <dgm:cxn modelId="{C9F7768F-15B3-3149-9047-185EC8585F6F}" type="presOf" srcId="{BD80C3BD-31F9-A349-8238-BC43046608F9}" destId="{85B4FF62-1EFA-F74C-AAA3-73498690EC43}" srcOrd="0" destOrd="0" presId="urn:microsoft.com/office/officeart/2005/8/layout/vList2"/>
    <dgm:cxn modelId="{72725991-E51B-2046-97E3-16E5E57E594A}" type="presOf" srcId="{11CAF13E-6B01-C144-952D-346ADB40D666}" destId="{98C15BB7-3FB1-1A49-810A-FCD6D408B595}" srcOrd="0" destOrd="0" presId="urn:microsoft.com/office/officeart/2005/8/layout/vList2"/>
    <dgm:cxn modelId="{FDBD3D9F-C339-C540-B812-7C38F3605C76}" srcId="{30843919-1A69-1E46-A84E-6F795BB5EE8D}" destId="{BD80C3BD-31F9-A349-8238-BC43046608F9}" srcOrd="3" destOrd="0" parTransId="{70FA83C1-97B4-3C48-9622-714A0A5A6B8B}" sibTransId="{EE107351-C2F2-0E43-8657-E9142D839526}"/>
    <dgm:cxn modelId="{E92191B2-79C4-DC41-84FE-88FEBCA97F82}" srcId="{30843919-1A69-1E46-A84E-6F795BB5EE8D}" destId="{22EE44F5-19C1-7845-8BAB-86A6C97E0308}" srcOrd="1" destOrd="0" parTransId="{4EBE14E2-0C86-DE4C-9233-DD1EBE53EA85}" sibTransId="{1FC591B3-5B3F-084B-8A4A-6858A45965E9}"/>
    <dgm:cxn modelId="{F5A0FBF6-65CD-7F41-B3FD-25D572C01617}" srcId="{30843919-1A69-1E46-A84E-6F795BB5EE8D}" destId="{11CAF13E-6B01-C144-952D-346ADB40D666}" srcOrd="0" destOrd="0" parTransId="{DD7D8024-7036-A443-B5DE-5D8424C6FAD2}" sibTransId="{33D7BF64-250F-4046-A6B6-66FDBA080BBA}"/>
    <dgm:cxn modelId="{FF0F93EE-00F3-B844-8518-BFFE51073C61}" type="presParOf" srcId="{80777EBE-FC69-E34E-A84C-BEC45CF811B4}" destId="{98C15BB7-3FB1-1A49-810A-FCD6D408B595}" srcOrd="0" destOrd="0" presId="urn:microsoft.com/office/officeart/2005/8/layout/vList2"/>
    <dgm:cxn modelId="{DA9551DF-046E-444A-94B5-7662A5E7760F}" type="presParOf" srcId="{80777EBE-FC69-E34E-A84C-BEC45CF811B4}" destId="{7CD41805-88B0-ED47-B9C4-9B1A33490880}" srcOrd="1" destOrd="0" presId="urn:microsoft.com/office/officeart/2005/8/layout/vList2"/>
    <dgm:cxn modelId="{10BA2065-B9C7-DB4F-A926-D81E4DFA635E}" type="presParOf" srcId="{80777EBE-FC69-E34E-A84C-BEC45CF811B4}" destId="{C72AB8B0-E30E-854D-98B8-D81EB529421D}" srcOrd="2" destOrd="0" presId="urn:microsoft.com/office/officeart/2005/8/layout/vList2"/>
    <dgm:cxn modelId="{1D214806-34C1-B844-9AAE-751ED176A33A}" type="presParOf" srcId="{80777EBE-FC69-E34E-A84C-BEC45CF811B4}" destId="{2F2D9F2C-14F7-D64A-A258-7EC3F6D6EB65}" srcOrd="3" destOrd="0" presId="urn:microsoft.com/office/officeart/2005/8/layout/vList2"/>
    <dgm:cxn modelId="{C93DE43E-B687-9D42-88A2-88838371AC39}" type="presParOf" srcId="{80777EBE-FC69-E34E-A84C-BEC45CF811B4}" destId="{F53E1BE1-80A7-2A45-A057-12DD04E0A2BF}" srcOrd="4" destOrd="0" presId="urn:microsoft.com/office/officeart/2005/8/layout/vList2"/>
    <dgm:cxn modelId="{0DDD8ABE-9635-5D43-91E2-8665D2CB3485}" type="presParOf" srcId="{80777EBE-FC69-E34E-A84C-BEC45CF811B4}" destId="{C852F605-3392-6548-8A3A-A42E614D78B3}" srcOrd="5" destOrd="0" presId="urn:microsoft.com/office/officeart/2005/8/layout/vList2"/>
    <dgm:cxn modelId="{08FAE0EF-3FE9-4D4F-9B87-D0CAD6D2896A}" type="presParOf" srcId="{80777EBE-FC69-E34E-A84C-BEC45CF811B4}" destId="{85B4FF62-1EFA-F74C-AAA3-73498690EC43}" srcOrd="6" destOrd="0" presId="urn:microsoft.com/office/officeart/2005/8/layout/vList2"/>
    <dgm:cxn modelId="{B6AECF01-36FB-2E42-ADBF-A6A7D2075C55}" type="presParOf" srcId="{80777EBE-FC69-E34E-A84C-BEC45CF811B4}" destId="{763441F1-6CE0-2E4D-8FC6-FBDAE6180CCB}" srcOrd="7" destOrd="0" presId="urn:microsoft.com/office/officeart/2005/8/layout/vList2"/>
    <dgm:cxn modelId="{8C2F49F7-1B23-924A-9F7A-CDAB3EE68474}" type="presParOf" srcId="{80777EBE-FC69-E34E-A84C-BEC45CF811B4}" destId="{DECB0FC7-7713-A64E-BC6A-06B77F49384C}" srcOrd="8" destOrd="0" presId="urn:microsoft.com/office/officeart/2005/8/layout/vList2"/>
  </dgm:cxnLst>
  <dgm:bg>
    <a:solidFill>
      <a:schemeClr val="accent6">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65A05-894B-F943-AB95-7F7F79F7CFEC}">
      <dsp:nvSpPr>
        <dsp:cNvPr id="0" name=""/>
        <dsp:cNvSpPr/>
      </dsp:nvSpPr>
      <dsp:spPr>
        <a:xfrm>
          <a:off x="-364053" y="0"/>
          <a:ext cx="3088007" cy="3088007"/>
        </a:xfrm>
        <a:prstGeom prst="triangl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AF4C9F-69E0-7349-82EB-6BCB8CC69FD4}">
      <dsp:nvSpPr>
        <dsp:cNvPr id="0" name=""/>
        <dsp:cNvSpPr/>
      </dsp:nvSpPr>
      <dsp:spPr>
        <a:xfrm>
          <a:off x="0" y="297282"/>
          <a:ext cx="3611382" cy="738871"/>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INITIAL BREASTFEEDING</a:t>
          </a:r>
        </a:p>
        <a:p>
          <a:pPr marL="114300" lvl="1" indent="-114300" algn="l" defTabSz="533400">
            <a:lnSpc>
              <a:spcPct val="90000"/>
            </a:lnSpc>
            <a:spcBef>
              <a:spcPct val="0"/>
            </a:spcBef>
            <a:spcAft>
              <a:spcPct val="15000"/>
            </a:spcAft>
            <a:buChar char="•"/>
          </a:pPr>
          <a:r>
            <a:rPr lang="en-GB" sz="1200" kern="1200" dirty="0">
              <a:latin typeface="Times New Roman" panose="02020603050405020304" pitchFamily="18" charset="0"/>
              <a:cs typeface="Times New Roman" panose="02020603050405020304" pitchFamily="18" charset="0"/>
            </a:rPr>
            <a:t>Early initiation of breastfeeding; immediately after birth, preferably within one hour</a:t>
          </a:r>
        </a:p>
        <a:p>
          <a:pPr marL="57150" lvl="1" indent="-57150" algn="l" defTabSz="311150">
            <a:lnSpc>
              <a:spcPct val="90000"/>
            </a:lnSpc>
            <a:spcBef>
              <a:spcPct val="0"/>
            </a:spcBef>
            <a:spcAft>
              <a:spcPct val="15000"/>
            </a:spcAft>
            <a:buChar char="•"/>
          </a:pPr>
          <a:endParaRPr lang="en-GB" sz="700" kern="1200" dirty="0"/>
        </a:p>
      </dsp:txBody>
      <dsp:txXfrm>
        <a:off x="36069" y="333351"/>
        <a:ext cx="3539244" cy="666733"/>
      </dsp:txXfrm>
    </dsp:sp>
    <dsp:sp modelId="{D8CE2885-6A5C-D748-B3A4-CCC798967428}">
      <dsp:nvSpPr>
        <dsp:cNvPr id="0" name=""/>
        <dsp:cNvSpPr/>
      </dsp:nvSpPr>
      <dsp:spPr>
        <a:xfrm>
          <a:off x="0" y="1219666"/>
          <a:ext cx="3643658" cy="560962"/>
        </a:xfrm>
        <a:prstGeom prst="round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EXCLUSIVE BREASTFEEDING</a:t>
          </a:r>
        </a:p>
        <a:p>
          <a:pPr marL="114300" lvl="1" indent="-114300" algn="l" defTabSz="533400">
            <a:lnSpc>
              <a:spcPct val="90000"/>
            </a:lnSpc>
            <a:spcBef>
              <a:spcPct val="0"/>
            </a:spcBef>
            <a:spcAft>
              <a:spcPct val="15000"/>
            </a:spcAft>
            <a:buChar char="•"/>
          </a:pPr>
          <a:r>
            <a:rPr lang="en-GB" sz="1200" kern="1200" dirty="0">
              <a:latin typeface="Times New Roman" panose="02020603050405020304" pitchFamily="18" charset="0"/>
              <a:cs typeface="Times New Roman" panose="02020603050405020304" pitchFamily="18" charset="0"/>
            </a:rPr>
            <a:t>Exclusive breastfeeding for the first six months of life</a:t>
          </a:r>
        </a:p>
      </dsp:txBody>
      <dsp:txXfrm>
        <a:off x="27384" y="1247050"/>
        <a:ext cx="3588890" cy="506194"/>
      </dsp:txXfrm>
    </dsp:sp>
    <dsp:sp modelId="{1A273616-78EB-3343-A447-21B22844365A}">
      <dsp:nvSpPr>
        <dsp:cNvPr id="0" name=""/>
        <dsp:cNvSpPr/>
      </dsp:nvSpPr>
      <dsp:spPr>
        <a:xfrm>
          <a:off x="0" y="1994192"/>
          <a:ext cx="3611382" cy="957287"/>
        </a:xfrm>
        <a:prstGeom prst="round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Times New Roman" panose="02020603050405020304" pitchFamily="18" charset="0"/>
              <a:cs typeface="Times New Roman" panose="02020603050405020304" pitchFamily="18" charset="0"/>
            </a:rPr>
            <a:t>COMPLEMENTARY BREASTFEEDING</a:t>
          </a:r>
        </a:p>
        <a:p>
          <a:pPr marL="114300" lvl="1" indent="-114300" algn="l" defTabSz="533400">
            <a:lnSpc>
              <a:spcPct val="90000"/>
            </a:lnSpc>
            <a:spcBef>
              <a:spcPct val="0"/>
            </a:spcBef>
            <a:spcAft>
              <a:spcPct val="15000"/>
            </a:spcAft>
            <a:buChar char="•"/>
          </a:pPr>
          <a:r>
            <a:rPr lang="en-GB" sz="1200" kern="1200" dirty="0"/>
            <a:t>Timely introduction of complementary food (maintaining adequate diet and dietary diversity) beyond six months along with continued breastfeeding</a:t>
          </a:r>
        </a:p>
      </dsp:txBody>
      <dsp:txXfrm>
        <a:off x="46731" y="2040923"/>
        <a:ext cx="3517920" cy="863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E4EBB-3D6F-E541-84D9-8A6D240F0446}">
      <dsp:nvSpPr>
        <dsp:cNvPr id="0" name=""/>
        <dsp:cNvSpPr/>
      </dsp:nvSpPr>
      <dsp:spPr>
        <a:xfrm>
          <a:off x="2149692" y="3762"/>
          <a:ext cx="8126294" cy="453749"/>
        </a:xfrm>
        <a:prstGeom prst="roundRect">
          <a:avLst>
            <a:gd name="adj" fmla="val 10000"/>
          </a:avLst>
        </a:prstGeom>
        <a:solidFill>
          <a:schemeClr val="accent6">
            <a:lumMod val="60000"/>
            <a:lumOff val="4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1" u="sng" kern="1200" dirty="0">
              <a:solidFill>
                <a:schemeClr val="tx1"/>
              </a:solidFill>
            </a:rPr>
            <a:t>GOI INITIATIVES</a:t>
          </a:r>
        </a:p>
      </dsp:txBody>
      <dsp:txXfrm>
        <a:off x="2162982" y="17052"/>
        <a:ext cx="8099714" cy="427169"/>
      </dsp:txXfrm>
    </dsp:sp>
    <dsp:sp modelId="{4150E7CB-1E10-A243-AC24-B08742B63004}">
      <dsp:nvSpPr>
        <dsp:cNvPr id="0" name=""/>
        <dsp:cNvSpPr/>
      </dsp:nvSpPr>
      <dsp:spPr>
        <a:xfrm>
          <a:off x="2086605" y="660929"/>
          <a:ext cx="1130400" cy="113016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B692F-5639-6C40-B296-4861E6E74F08}">
      <dsp:nvSpPr>
        <dsp:cNvPr id="0" name=""/>
        <dsp:cNvSpPr/>
      </dsp:nvSpPr>
      <dsp:spPr>
        <a:xfrm>
          <a:off x="3315494" y="660941"/>
          <a:ext cx="6992782" cy="1130163"/>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Font typeface="+mj-lt"/>
            <a:buNone/>
          </a:pPr>
          <a:r>
            <a:rPr lang="en-IN" sz="1200" b="1" kern="1200" dirty="0">
              <a:solidFill>
                <a:schemeClr val="tx1"/>
              </a:solidFill>
            </a:rPr>
            <a:t>The Integrated Child Development Services (ICDS), established in 1975, is a comprehensive early childhood development program in India, addressing health, nutrition, and educational needs of children aged 0-6. ICDS services include supplementary nutrition, immunization, health check-ups, referral services, preschool education, and health education, crucial for addressing nutritional deficiencies and promoting healthy development in disadvantaged communities</a:t>
          </a:r>
          <a:r>
            <a:rPr lang="en-IN" sz="1400" b="1" kern="1200" dirty="0">
              <a:solidFill>
                <a:schemeClr val="tx1"/>
              </a:solidFill>
            </a:rPr>
            <a:t>.</a:t>
          </a:r>
          <a:endParaRPr lang="en-GB" sz="1400" b="1" kern="1200" dirty="0">
            <a:solidFill>
              <a:schemeClr val="tx1"/>
            </a:solidFill>
          </a:endParaRPr>
        </a:p>
      </dsp:txBody>
      <dsp:txXfrm>
        <a:off x="3370674" y="716121"/>
        <a:ext cx="6882422" cy="1019803"/>
      </dsp:txXfrm>
    </dsp:sp>
    <dsp:sp modelId="{A72B980E-88A7-D344-8C0D-49ACAD3253C0}">
      <dsp:nvSpPr>
        <dsp:cNvPr id="0" name=""/>
        <dsp:cNvSpPr/>
      </dsp:nvSpPr>
      <dsp:spPr>
        <a:xfrm>
          <a:off x="2117521" y="1926724"/>
          <a:ext cx="1130163" cy="1130163"/>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44E54-56A0-CD48-9367-68925ADB6EA3}">
      <dsp:nvSpPr>
        <dsp:cNvPr id="0" name=""/>
        <dsp:cNvSpPr/>
      </dsp:nvSpPr>
      <dsp:spPr>
        <a:xfrm>
          <a:off x="3315494" y="1926724"/>
          <a:ext cx="6992782" cy="1130163"/>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Font typeface="+mj-lt"/>
            <a:buNone/>
          </a:pPr>
          <a:r>
            <a:rPr lang="en-IN" sz="1200" b="1" kern="1200" dirty="0">
              <a:solidFill>
                <a:schemeClr val="tx1"/>
              </a:solidFill>
            </a:rPr>
            <a:t>The "MAA" Programme, launched nationally in August 2016, aims to boost breastfeeding rates through health system support, emphasizing awareness campaigns, strengthening lactation services, and recognizing facilities promoting optimal breastfeeding practices. The initiative targets creating a supportive environment and enhancing lactation support services to improve child health outcomes.</a:t>
          </a:r>
          <a:endParaRPr lang="en-GB" sz="1200" b="1" kern="1200" dirty="0">
            <a:solidFill>
              <a:schemeClr val="tx1"/>
            </a:solidFill>
          </a:endParaRPr>
        </a:p>
      </dsp:txBody>
      <dsp:txXfrm>
        <a:off x="3370674" y="1981904"/>
        <a:ext cx="6882422" cy="1019803"/>
      </dsp:txXfrm>
    </dsp:sp>
    <dsp:sp modelId="{34100952-B4DF-5648-B814-8CE050223931}">
      <dsp:nvSpPr>
        <dsp:cNvPr id="0" name=""/>
        <dsp:cNvSpPr/>
      </dsp:nvSpPr>
      <dsp:spPr>
        <a:xfrm>
          <a:off x="2117521" y="3192507"/>
          <a:ext cx="1130163" cy="1130163"/>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C625E-9DF5-8040-9674-AACFAAAC62C4}">
      <dsp:nvSpPr>
        <dsp:cNvPr id="0" name=""/>
        <dsp:cNvSpPr/>
      </dsp:nvSpPr>
      <dsp:spPr>
        <a:xfrm>
          <a:off x="3315494" y="3192507"/>
          <a:ext cx="6992782" cy="1130163"/>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en-IN" sz="1200" b="1" kern="1200" dirty="0">
              <a:solidFill>
                <a:schemeClr val="tx1"/>
              </a:solidFill>
            </a:rPr>
            <a:t>Village Health, Sanitation, and Nutrition Days (VHSNDs), led by the Ministry of Women and Child Development, enhance community health through monthly sessions focusing on maternal and childcare, essential health services, and health education. These structured events involve local departments and representatives, ensuring comprehensive service delivery, education, and fostering long-term health improvements at the grassroots level.</a:t>
          </a:r>
          <a:endParaRPr lang="en-GB" sz="1200" b="1" kern="1200" dirty="0">
            <a:solidFill>
              <a:schemeClr val="tx1"/>
            </a:solidFill>
          </a:endParaRPr>
        </a:p>
      </dsp:txBody>
      <dsp:txXfrm>
        <a:off x="3370674" y="3247687"/>
        <a:ext cx="6882422" cy="1019803"/>
      </dsp:txXfrm>
    </dsp:sp>
    <dsp:sp modelId="{04AC74B0-4A41-8B46-826F-C47B0A2D027F}">
      <dsp:nvSpPr>
        <dsp:cNvPr id="0" name=""/>
        <dsp:cNvSpPr/>
      </dsp:nvSpPr>
      <dsp:spPr>
        <a:xfrm>
          <a:off x="2117521" y="4458290"/>
          <a:ext cx="1130163" cy="1130163"/>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CC273-5A77-0743-936B-74E8B30303BC}">
      <dsp:nvSpPr>
        <dsp:cNvPr id="0" name=""/>
        <dsp:cNvSpPr/>
      </dsp:nvSpPr>
      <dsp:spPr>
        <a:xfrm>
          <a:off x="3315494" y="4458290"/>
          <a:ext cx="6992782" cy="1130163"/>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Font typeface="+mj-lt"/>
            <a:buNone/>
          </a:pPr>
          <a:r>
            <a:rPr lang="en-IN" sz="1200" b="1" kern="1200" dirty="0">
              <a:solidFill>
                <a:schemeClr val="tx1"/>
              </a:solidFill>
            </a:rPr>
            <a:t>POSHAN Abhiyaan, launched to combat malnutrition in India, employs a comprehensive strategy integrating education, nutrition, health services, and community engagement. It focuses on the critical "First 1000 Days" with core services including early childhood education, supplemental nutrition, and health examinations. It aims to reduce stunting through enhanced Anganwadi service delivery, ICT-based monitoring, and incentives for frontline workers, fostering community participation and achieving nutrition goals across districts.</a:t>
          </a:r>
          <a:endParaRPr lang="en-GB" sz="1200" b="1" kern="1200" dirty="0">
            <a:solidFill>
              <a:schemeClr val="tx1"/>
            </a:solidFill>
          </a:endParaRPr>
        </a:p>
      </dsp:txBody>
      <dsp:txXfrm>
        <a:off x="3370674" y="4513470"/>
        <a:ext cx="6882422" cy="1019803"/>
      </dsp:txXfrm>
    </dsp:sp>
    <dsp:sp modelId="{EDDF2ABF-4E93-504E-9BC1-29540C70456F}">
      <dsp:nvSpPr>
        <dsp:cNvPr id="0" name=""/>
        <dsp:cNvSpPr/>
      </dsp:nvSpPr>
      <dsp:spPr>
        <a:xfrm>
          <a:off x="2117521" y="5724074"/>
          <a:ext cx="1130163" cy="1130163"/>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3D982-1954-304C-85F6-96C86E9EA5AD}">
      <dsp:nvSpPr>
        <dsp:cNvPr id="0" name=""/>
        <dsp:cNvSpPr/>
      </dsp:nvSpPr>
      <dsp:spPr>
        <a:xfrm>
          <a:off x="3315494" y="5724074"/>
          <a:ext cx="6992782" cy="1130163"/>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Font typeface="+mj-lt"/>
            <a:buNone/>
          </a:pPr>
          <a:r>
            <a:rPr lang="en-IN" sz="1200" b="1" kern="1200" dirty="0">
              <a:solidFill>
                <a:schemeClr val="tx1"/>
              </a:solidFill>
            </a:rPr>
            <a:t>The Indian government has enacted legislative amendments under the IMS Act of 2003 to prohibit the promotion of infant milk substitutes and related products, ensuring robust safeguards for breastfeeding. These measures aim to prevent misleading practices, promote exclusive breastfeeding, and protect maternal and child health effectively.</a:t>
          </a:r>
          <a:endParaRPr lang="en-GB" sz="1200" b="1" kern="1200" dirty="0">
            <a:solidFill>
              <a:schemeClr val="tx1"/>
            </a:solidFill>
          </a:endParaRPr>
        </a:p>
      </dsp:txBody>
      <dsp:txXfrm>
        <a:off x="3370674" y="5779254"/>
        <a:ext cx="6882422" cy="1019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15BB7-3FB1-1A49-810A-FCD6D408B595}">
      <dsp:nvSpPr>
        <dsp:cNvPr id="0" name=""/>
        <dsp:cNvSpPr/>
      </dsp:nvSpPr>
      <dsp:spPr>
        <a:xfrm>
          <a:off x="0" y="290009"/>
          <a:ext cx="4064000" cy="7262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dirty="0">
              <a:solidFill>
                <a:schemeClr val="tx1"/>
              </a:solidFill>
            </a:rPr>
            <a:t>National Micronutrient Survey in Tajikistan 2024.</a:t>
          </a:r>
          <a:endParaRPr lang="en-GB" sz="1300" kern="1200" dirty="0">
            <a:solidFill>
              <a:schemeClr val="tx1"/>
            </a:solidFill>
          </a:endParaRPr>
        </a:p>
      </dsp:txBody>
      <dsp:txXfrm>
        <a:off x="35451" y="325460"/>
        <a:ext cx="3993098" cy="655323"/>
      </dsp:txXfrm>
    </dsp:sp>
    <dsp:sp modelId="{C72AB8B0-E30E-854D-98B8-D81EB529421D}">
      <dsp:nvSpPr>
        <dsp:cNvPr id="0" name=""/>
        <dsp:cNvSpPr/>
      </dsp:nvSpPr>
      <dsp:spPr>
        <a:xfrm>
          <a:off x="0" y="1188368"/>
          <a:ext cx="4064000" cy="7262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dirty="0">
              <a:solidFill>
                <a:schemeClr val="tx1"/>
              </a:solidFill>
            </a:rPr>
            <a:t>Semi - Quantitative Evaluation of Access and Coverage (SQUEAC) Of IMAM Program in four districts in Nepal.</a:t>
          </a:r>
          <a:endParaRPr lang="en-GB" sz="1300" kern="1200" dirty="0">
            <a:solidFill>
              <a:schemeClr val="tx1"/>
            </a:solidFill>
          </a:endParaRPr>
        </a:p>
      </dsp:txBody>
      <dsp:txXfrm>
        <a:off x="35451" y="1223819"/>
        <a:ext cx="3993098" cy="655323"/>
      </dsp:txXfrm>
    </dsp:sp>
    <dsp:sp modelId="{F53E1BE1-80A7-2A45-A057-12DD04E0A2BF}">
      <dsp:nvSpPr>
        <dsp:cNvPr id="0" name=""/>
        <dsp:cNvSpPr/>
      </dsp:nvSpPr>
      <dsp:spPr>
        <a:xfrm>
          <a:off x="0" y="2101389"/>
          <a:ext cx="4064000" cy="7262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dirty="0">
              <a:solidFill>
                <a:schemeClr val="tx1"/>
              </a:solidFill>
            </a:rPr>
            <a:t>Facilitation of a Participatory Process to Design a Nutrition Focussed SBCC Delivery System Intervention for Nutrition-Sensitive Social Protection in Bangladesh.</a:t>
          </a:r>
          <a:endParaRPr lang="en-GB" sz="1300" kern="1200" dirty="0">
            <a:solidFill>
              <a:schemeClr val="tx1"/>
            </a:solidFill>
          </a:endParaRPr>
        </a:p>
      </dsp:txBody>
      <dsp:txXfrm>
        <a:off x="35451" y="2136840"/>
        <a:ext cx="3993098" cy="655323"/>
      </dsp:txXfrm>
    </dsp:sp>
    <dsp:sp modelId="{85B4FF62-1EFA-F74C-AAA3-73498690EC43}">
      <dsp:nvSpPr>
        <dsp:cNvPr id="0" name=""/>
        <dsp:cNvSpPr/>
      </dsp:nvSpPr>
      <dsp:spPr>
        <a:xfrm>
          <a:off x="0" y="2926023"/>
          <a:ext cx="4064000" cy="7262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dirty="0">
              <a:solidFill>
                <a:schemeClr val="tx1"/>
              </a:solidFill>
            </a:rPr>
            <a:t>District Health Systems Strengthening in India.</a:t>
          </a:r>
          <a:endParaRPr lang="en-GB" sz="1300" kern="1200" dirty="0">
            <a:solidFill>
              <a:schemeClr val="tx1"/>
            </a:solidFill>
          </a:endParaRPr>
        </a:p>
      </dsp:txBody>
      <dsp:txXfrm>
        <a:off x="35451" y="2961474"/>
        <a:ext cx="3993098" cy="655323"/>
      </dsp:txXfrm>
    </dsp:sp>
    <dsp:sp modelId="{DECB0FC7-7713-A64E-BC6A-06B77F49384C}">
      <dsp:nvSpPr>
        <dsp:cNvPr id="0" name=""/>
        <dsp:cNvSpPr/>
      </dsp:nvSpPr>
      <dsp:spPr>
        <a:xfrm>
          <a:off x="0" y="3784160"/>
          <a:ext cx="4064000" cy="7262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dirty="0">
              <a:solidFill>
                <a:schemeClr val="tx1"/>
              </a:solidFill>
            </a:rPr>
            <a:t>Scale up Family MUAC Program in two districts of Nepal.</a:t>
          </a:r>
          <a:endParaRPr lang="en-GB" sz="1300" kern="1200" dirty="0">
            <a:solidFill>
              <a:schemeClr val="tx1"/>
            </a:solidFill>
          </a:endParaRPr>
        </a:p>
      </dsp:txBody>
      <dsp:txXfrm>
        <a:off x="35451" y="3819611"/>
        <a:ext cx="3993098" cy="6553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12/08/24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312" rtl="0" eaLnBrk="1" latinLnBrk="0" hangingPunct="1">
      <a:defRPr sz="1200" kern="1200">
        <a:solidFill>
          <a:schemeClr val="tx1"/>
        </a:solidFill>
        <a:latin typeface="+mn-lt"/>
        <a:ea typeface="+mn-ea"/>
        <a:cs typeface="+mn-cs"/>
      </a:defRPr>
    </a:lvl1pPr>
    <a:lvl2pPr marL="457156" algn="l" defTabSz="914312" rtl="0" eaLnBrk="1" latinLnBrk="0" hangingPunct="1">
      <a:defRPr sz="1200" kern="1200">
        <a:solidFill>
          <a:schemeClr val="tx1"/>
        </a:solidFill>
        <a:latin typeface="+mn-lt"/>
        <a:ea typeface="+mn-ea"/>
        <a:cs typeface="+mn-cs"/>
      </a:defRPr>
    </a:lvl2pPr>
    <a:lvl3pPr marL="914312" algn="l" defTabSz="914312" rtl="0" eaLnBrk="1" latinLnBrk="0" hangingPunct="1">
      <a:defRPr sz="1200" kern="1200">
        <a:solidFill>
          <a:schemeClr val="tx1"/>
        </a:solidFill>
        <a:latin typeface="+mn-lt"/>
        <a:ea typeface="+mn-ea"/>
        <a:cs typeface="+mn-cs"/>
      </a:defRPr>
    </a:lvl3pPr>
    <a:lvl4pPr marL="1371467" algn="l" defTabSz="914312" rtl="0" eaLnBrk="1" latinLnBrk="0" hangingPunct="1">
      <a:defRPr sz="1200" kern="1200">
        <a:solidFill>
          <a:schemeClr val="tx1"/>
        </a:solidFill>
        <a:latin typeface="+mn-lt"/>
        <a:ea typeface="+mn-ea"/>
        <a:cs typeface="+mn-cs"/>
      </a:defRPr>
    </a:lvl4pPr>
    <a:lvl5pPr marL="1828623" algn="l" defTabSz="914312" rtl="0" eaLnBrk="1" latinLnBrk="0" hangingPunct="1">
      <a:defRPr sz="1200" kern="1200">
        <a:solidFill>
          <a:schemeClr val="tx1"/>
        </a:solidFill>
        <a:latin typeface="+mn-lt"/>
        <a:ea typeface="+mn-ea"/>
        <a:cs typeface="+mn-cs"/>
      </a:defRPr>
    </a:lvl5pPr>
    <a:lvl6pPr marL="2285779" algn="l" defTabSz="914312" rtl="0" eaLnBrk="1" latinLnBrk="0" hangingPunct="1">
      <a:defRPr sz="1200" kern="1200">
        <a:solidFill>
          <a:schemeClr val="tx1"/>
        </a:solidFill>
        <a:latin typeface="+mn-lt"/>
        <a:ea typeface="+mn-ea"/>
        <a:cs typeface="+mn-cs"/>
      </a:defRPr>
    </a:lvl6pPr>
    <a:lvl7pPr marL="2742935" algn="l" defTabSz="914312" rtl="0" eaLnBrk="1" latinLnBrk="0" hangingPunct="1">
      <a:defRPr sz="1200" kern="1200">
        <a:solidFill>
          <a:schemeClr val="tx1"/>
        </a:solidFill>
        <a:latin typeface="+mn-lt"/>
        <a:ea typeface="+mn-ea"/>
        <a:cs typeface="+mn-cs"/>
      </a:defRPr>
    </a:lvl7pPr>
    <a:lvl8pPr marL="3200090" algn="l" defTabSz="914312" rtl="0" eaLnBrk="1" latinLnBrk="0" hangingPunct="1">
      <a:defRPr sz="1200" kern="1200">
        <a:solidFill>
          <a:schemeClr val="tx1"/>
        </a:solidFill>
        <a:latin typeface="+mn-lt"/>
        <a:ea typeface="+mn-ea"/>
        <a:cs typeface="+mn-cs"/>
      </a:defRPr>
    </a:lvl8pPr>
    <a:lvl9pPr marL="3657246" algn="l" defTabSz="9143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BCBBF-3B14-49EE-839D-F9D0F54BECC4}" type="slidenum">
              <a:rPr lang="en-IN" smtClean="0"/>
              <a:t>12</a:t>
            </a:fld>
            <a:endParaRPr lang="en-IN"/>
          </a:p>
        </p:txBody>
      </p:sp>
    </p:spTree>
    <p:extLst>
      <p:ext uri="{BB962C8B-B14F-4D97-AF65-F5344CB8AC3E}">
        <p14:creationId xmlns:p14="http://schemas.microsoft.com/office/powerpoint/2010/main" val="86191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DD203-0A44-8C42-89C4-E71150A6373D}" type="slidenum">
              <a:rPr lang="en-US" smtClean="0"/>
              <a:t>17</a:t>
            </a:fld>
            <a:endParaRPr lang="en-US"/>
          </a:p>
        </p:txBody>
      </p:sp>
    </p:spTree>
    <p:extLst>
      <p:ext uri="{BB962C8B-B14F-4D97-AF65-F5344CB8AC3E}">
        <p14:creationId xmlns:p14="http://schemas.microsoft.com/office/powerpoint/2010/main" val="86010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22" indent="0" algn="ctr">
              <a:buNone/>
              <a:defRPr sz="2000"/>
            </a:lvl2pPr>
            <a:lvl3pPr marL="914443" indent="0" algn="ctr">
              <a:buNone/>
              <a:defRPr sz="1800"/>
            </a:lvl3pPr>
            <a:lvl4pPr marL="1371665" indent="0" algn="ctr">
              <a:buNone/>
              <a:defRPr sz="1600"/>
            </a:lvl4pPr>
            <a:lvl5pPr marL="1828886" indent="0" algn="ctr">
              <a:buNone/>
              <a:defRPr sz="1600"/>
            </a:lvl5pPr>
            <a:lvl6pPr marL="2286107" indent="0" algn="ctr">
              <a:buNone/>
              <a:defRPr sz="1600"/>
            </a:lvl6pPr>
            <a:lvl7pPr marL="2743328" indent="0" algn="ctr">
              <a:buNone/>
              <a:defRPr sz="1600"/>
            </a:lvl7pPr>
            <a:lvl8pPr marL="3200550" indent="0" algn="ctr">
              <a:buNone/>
              <a:defRPr sz="1600"/>
            </a:lvl8pPr>
            <a:lvl9pPr marL="3657771"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12/08/24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12/08/24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12/08/24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12/08/24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22" indent="0">
              <a:buNone/>
              <a:defRPr sz="2000">
                <a:solidFill>
                  <a:schemeClr val="tx1">
                    <a:tint val="75000"/>
                  </a:schemeClr>
                </a:solidFill>
              </a:defRPr>
            </a:lvl2pPr>
            <a:lvl3pPr marL="914443" indent="0">
              <a:buNone/>
              <a:defRPr sz="1800">
                <a:solidFill>
                  <a:schemeClr val="tx1">
                    <a:tint val="75000"/>
                  </a:schemeClr>
                </a:solidFill>
              </a:defRPr>
            </a:lvl3pPr>
            <a:lvl4pPr marL="1371665" indent="0">
              <a:buNone/>
              <a:defRPr sz="1600">
                <a:solidFill>
                  <a:schemeClr val="tx1">
                    <a:tint val="75000"/>
                  </a:schemeClr>
                </a:solidFill>
              </a:defRPr>
            </a:lvl4pPr>
            <a:lvl5pPr marL="1828886" indent="0">
              <a:buNone/>
              <a:defRPr sz="1600">
                <a:solidFill>
                  <a:schemeClr val="tx1">
                    <a:tint val="75000"/>
                  </a:schemeClr>
                </a:solidFill>
              </a:defRPr>
            </a:lvl5pPr>
            <a:lvl6pPr marL="2286107" indent="0">
              <a:buNone/>
              <a:defRPr sz="1600">
                <a:solidFill>
                  <a:schemeClr val="tx1">
                    <a:tint val="75000"/>
                  </a:schemeClr>
                </a:solidFill>
              </a:defRPr>
            </a:lvl6pPr>
            <a:lvl7pPr marL="2743328" indent="0">
              <a:buNone/>
              <a:defRPr sz="1600">
                <a:solidFill>
                  <a:schemeClr val="tx1">
                    <a:tint val="75000"/>
                  </a:schemeClr>
                </a:solidFill>
              </a:defRPr>
            </a:lvl7pPr>
            <a:lvl8pPr marL="3200550" indent="0">
              <a:buNone/>
              <a:defRPr sz="1600">
                <a:solidFill>
                  <a:schemeClr val="tx1">
                    <a:tint val="75000"/>
                  </a:schemeClr>
                </a:solidFill>
              </a:defRPr>
            </a:lvl8pPr>
            <a:lvl9pPr marL="365777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12/08/24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12/08/24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6"/>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9" y="1681163"/>
            <a:ext cx="5157787" cy="823912"/>
          </a:xfrm>
        </p:spPr>
        <p:txBody>
          <a:bodyPr anchor="b"/>
          <a:lstStyle>
            <a:lvl1pPr marL="0" indent="0">
              <a:buNone/>
              <a:defRPr sz="2400" b="1"/>
            </a:lvl1pPr>
            <a:lvl2pPr marL="457222" indent="0">
              <a:buNone/>
              <a:defRPr sz="2000" b="1"/>
            </a:lvl2pPr>
            <a:lvl3pPr marL="914443" indent="0">
              <a:buNone/>
              <a:defRPr sz="1800" b="1"/>
            </a:lvl3pPr>
            <a:lvl4pPr marL="1371665" indent="0">
              <a:buNone/>
              <a:defRPr sz="1600" b="1"/>
            </a:lvl4pPr>
            <a:lvl5pPr marL="1828886" indent="0">
              <a:buNone/>
              <a:defRPr sz="1600" b="1"/>
            </a:lvl5pPr>
            <a:lvl6pPr marL="2286107" indent="0">
              <a:buNone/>
              <a:defRPr sz="1600" b="1"/>
            </a:lvl6pPr>
            <a:lvl7pPr marL="2743328" indent="0">
              <a:buNone/>
              <a:defRPr sz="1600" b="1"/>
            </a:lvl7pPr>
            <a:lvl8pPr marL="3200550" indent="0">
              <a:buNone/>
              <a:defRPr sz="1600" b="1"/>
            </a:lvl8pPr>
            <a:lvl9pPr marL="365777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2" indent="0">
              <a:buNone/>
              <a:defRPr sz="2000" b="1"/>
            </a:lvl2pPr>
            <a:lvl3pPr marL="914443" indent="0">
              <a:buNone/>
              <a:defRPr sz="1800" b="1"/>
            </a:lvl3pPr>
            <a:lvl4pPr marL="1371665" indent="0">
              <a:buNone/>
              <a:defRPr sz="1600" b="1"/>
            </a:lvl4pPr>
            <a:lvl5pPr marL="1828886" indent="0">
              <a:buNone/>
              <a:defRPr sz="1600" b="1"/>
            </a:lvl5pPr>
            <a:lvl6pPr marL="2286107" indent="0">
              <a:buNone/>
              <a:defRPr sz="1600" b="1"/>
            </a:lvl6pPr>
            <a:lvl7pPr marL="2743328" indent="0">
              <a:buNone/>
              <a:defRPr sz="1600" b="1"/>
            </a:lvl7pPr>
            <a:lvl8pPr marL="3200550" indent="0">
              <a:buNone/>
              <a:defRPr sz="1600" b="1"/>
            </a:lvl8pPr>
            <a:lvl9pPr marL="365777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12/08/24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12/08/24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12/08/24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9" y="2057400"/>
            <a:ext cx="3932237" cy="3811588"/>
          </a:xfrm>
        </p:spPr>
        <p:txBody>
          <a:bodyPr/>
          <a:lstStyle>
            <a:lvl1pPr marL="0" indent="0">
              <a:buNone/>
              <a:defRPr sz="1600"/>
            </a:lvl1pPr>
            <a:lvl2pPr marL="457222" indent="0">
              <a:buNone/>
              <a:defRPr sz="1400"/>
            </a:lvl2pPr>
            <a:lvl3pPr marL="914443" indent="0">
              <a:buNone/>
              <a:defRPr sz="1200"/>
            </a:lvl3pPr>
            <a:lvl4pPr marL="1371665" indent="0">
              <a:buNone/>
              <a:defRPr sz="1000"/>
            </a:lvl4pPr>
            <a:lvl5pPr marL="1828886" indent="0">
              <a:buNone/>
              <a:defRPr sz="1000"/>
            </a:lvl5pPr>
            <a:lvl6pPr marL="2286107" indent="0">
              <a:buNone/>
              <a:defRPr sz="1000"/>
            </a:lvl6pPr>
            <a:lvl7pPr marL="2743328" indent="0">
              <a:buNone/>
              <a:defRPr sz="1000"/>
            </a:lvl7pPr>
            <a:lvl8pPr marL="3200550" indent="0">
              <a:buNone/>
              <a:defRPr sz="1000"/>
            </a:lvl8pPr>
            <a:lvl9pPr marL="365777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12/08/24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6"/>
            <a:ext cx="6172200" cy="4873625"/>
          </a:xfrm>
        </p:spPr>
        <p:txBody>
          <a:bodyPr/>
          <a:lstStyle>
            <a:lvl1pPr marL="0" indent="0">
              <a:buNone/>
              <a:defRPr sz="3200"/>
            </a:lvl1pPr>
            <a:lvl2pPr marL="457222" indent="0">
              <a:buNone/>
              <a:defRPr sz="2800"/>
            </a:lvl2pPr>
            <a:lvl3pPr marL="914443" indent="0">
              <a:buNone/>
              <a:defRPr sz="2400"/>
            </a:lvl3pPr>
            <a:lvl4pPr marL="1371665" indent="0">
              <a:buNone/>
              <a:defRPr sz="2000"/>
            </a:lvl4pPr>
            <a:lvl5pPr marL="1828886" indent="0">
              <a:buNone/>
              <a:defRPr sz="2000"/>
            </a:lvl5pPr>
            <a:lvl6pPr marL="2286107" indent="0">
              <a:buNone/>
              <a:defRPr sz="2000"/>
            </a:lvl6pPr>
            <a:lvl7pPr marL="2743328" indent="0">
              <a:buNone/>
              <a:defRPr sz="2000"/>
            </a:lvl7pPr>
            <a:lvl8pPr marL="3200550" indent="0">
              <a:buNone/>
              <a:defRPr sz="2000"/>
            </a:lvl8pPr>
            <a:lvl9pPr marL="3657771"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9" y="2057400"/>
            <a:ext cx="3932237" cy="3811588"/>
          </a:xfrm>
        </p:spPr>
        <p:txBody>
          <a:bodyPr/>
          <a:lstStyle>
            <a:lvl1pPr marL="0" indent="0">
              <a:buNone/>
              <a:defRPr sz="1600"/>
            </a:lvl1pPr>
            <a:lvl2pPr marL="457222" indent="0">
              <a:buNone/>
              <a:defRPr sz="1400"/>
            </a:lvl2pPr>
            <a:lvl3pPr marL="914443" indent="0">
              <a:buNone/>
              <a:defRPr sz="1200"/>
            </a:lvl3pPr>
            <a:lvl4pPr marL="1371665" indent="0">
              <a:buNone/>
              <a:defRPr sz="1000"/>
            </a:lvl4pPr>
            <a:lvl5pPr marL="1828886" indent="0">
              <a:buNone/>
              <a:defRPr sz="1000"/>
            </a:lvl5pPr>
            <a:lvl6pPr marL="2286107" indent="0">
              <a:buNone/>
              <a:defRPr sz="1000"/>
            </a:lvl6pPr>
            <a:lvl7pPr marL="2743328" indent="0">
              <a:buNone/>
              <a:defRPr sz="1000"/>
            </a:lvl7pPr>
            <a:lvl8pPr marL="3200550" indent="0">
              <a:buNone/>
              <a:defRPr sz="1000"/>
            </a:lvl8pPr>
            <a:lvl9pPr marL="365777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12/08/24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6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12/08/24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4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2" indent="-228611" algn="l" defTabSz="9144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4" indent="-228611" algn="l" defTabSz="9144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75"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96"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18"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39"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61"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82"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3" rtl="0" eaLnBrk="1" latinLnBrk="0" hangingPunct="1">
        <a:defRPr sz="1800" kern="1200">
          <a:solidFill>
            <a:schemeClr val="tx1"/>
          </a:solidFill>
          <a:latin typeface="+mn-lt"/>
          <a:ea typeface="+mn-ea"/>
          <a:cs typeface="+mn-cs"/>
        </a:defRPr>
      </a:lvl1pPr>
      <a:lvl2pPr marL="457222" algn="l" defTabSz="914443" rtl="0" eaLnBrk="1" latinLnBrk="0" hangingPunct="1">
        <a:defRPr sz="1800" kern="1200">
          <a:solidFill>
            <a:schemeClr val="tx1"/>
          </a:solidFill>
          <a:latin typeface="+mn-lt"/>
          <a:ea typeface="+mn-ea"/>
          <a:cs typeface="+mn-cs"/>
        </a:defRPr>
      </a:lvl2pPr>
      <a:lvl3pPr marL="914443" algn="l" defTabSz="914443" rtl="0" eaLnBrk="1" latinLnBrk="0" hangingPunct="1">
        <a:defRPr sz="1800" kern="1200">
          <a:solidFill>
            <a:schemeClr val="tx1"/>
          </a:solidFill>
          <a:latin typeface="+mn-lt"/>
          <a:ea typeface="+mn-ea"/>
          <a:cs typeface="+mn-cs"/>
        </a:defRPr>
      </a:lvl3pPr>
      <a:lvl4pPr marL="1371665" algn="l" defTabSz="914443" rtl="0" eaLnBrk="1" latinLnBrk="0" hangingPunct="1">
        <a:defRPr sz="1800" kern="1200">
          <a:solidFill>
            <a:schemeClr val="tx1"/>
          </a:solidFill>
          <a:latin typeface="+mn-lt"/>
          <a:ea typeface="+mn-ea"/>
          <a:cs typeface="+mn-cs"/>
        </a:defRPr>
      </a:lvl4pPr>
      <a:lvl5pPr marL="1828886" algn="l" defTabSz="914443" rtl="0" eaLnBrk="1" latinLnBrk="0" hangingPunct="1">
        <a:defRPr sz="1800" kern="1200">
          <a:solidFill>
            <a:schemeClr val="tx1"/>
          </a:solidFill>
          <a:latin typeface="+mn-lt"/>
          <a:ea typeface="+mn-ea"/>
          <a:cs typeface="+mn-cs"/>
        </a:defRPr>
      </a:lvl5pPr>
      <a:lvl6pPr marL="2286107" algn="l" defTabSz="914443" rtl="0" eaLnBrk="1" latinLnBrk="0" hangingPunct="1">
        <a:defRPr sz="1800" kern="1200">
          <a:solidFill>
            <a:schemeClr val="tx1"/>
          </a:solidFill>
          <a:latin typeface="+mn-lt"/>
          <a:ea typeface="+mn-ea"/>
          <a:cs typeface="+mn-cs"/>
        </a:defRPr>
      </a:lvl6pPr>
      <a:lvl7pPr marL="2743328" algn="l" defTabSz="914443" rtl="0" eaLnBrk="1" latinLnBrk="0" hangingPunct="1">
        <a:defRPr sz="1800" kern="1200">
          <a:solidFill>
            <a:schemeClr val="tx1"/>
          </a:solidFill>
          <a:latin typeface="+mn-lt"/>
          <a:ea typeface="+mn-ea"/>
          <a:cs typeface="+mn-cs"/>
        </a:defRPr>
      </a:lvl7pPr>
      <a:lvl8pPr marL="3200550" algn="l" defTabSz="914443" rtl="0" eaLnBrk="1" latinLnBrk="0" hangingPunct="1">
        <a:defRPr sz="1800" kern="1200">
          <a:solidFill>
            <a:schemeClr val="tx1"/>
          </a:solidFill>
          <a:latin typeface="+mn-lt"/>
          <a:ea typeface="+mn-ea"/>
          <a:cs typeface="+mn-cs"/>
        </a:defRPr>
      </a:lvl8pPr>
      <a:lvl9pPr marL="3657771" algn="l" defTabSz="9144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nhm.assam.gov.in/schemes/village-health-and-nutrition-day" TargetMode="External"/><Relationship Id="rId3" Type="http://schemas.openxmlformats.org/officeDocument/2006/relationships/hyperlink" Target="https://doi.org/10.2499/p15738coll2.136838" TargetMode="External"/><Relationship Id="rId7" Type="http://schemas.openxmlformats.org/officeDocument/2006/relationships/hyperlink" Target="https://nhm.gov.in/MAA/Operational_Guidelines.pdf" TargetMode="External"/><Relationship Id="rId2" Type="http://schemas.openxmlformats.org/officeDocument/2006/relationships/hyperlink" Target="https://doi.org/10.3390/nu11122891" TargetMode="External"/><Relationship Id="rId1" Type="http://schemas.openxmlformats.org/officeDocument/2006/relationships/slideLayout" Target="../slideLayouts/slideLayout2.xml"/><Relationship Id="rId6" Type="http://schemas.openxmlformats.org/officeDocument/2006/relationships/hyperlink" Target="https://www.india.gov.in/spotlight/poshan-abhiyaan-pms-overarching-scheme-holistic-nourishment" TargetMode="External"/><Relationship Id="rId5" Type="http://schemas.openxmlformats.org/officeDocument/2006/relationships/hyperlink" Target="https://wcd.nic.in/integrated-child-development-services-icds-scheme" TargetMode="External"/><Relationship Id="rId10" Type="http://schemas.openxmlformats.org/officeDocument/2006/relationships/hyperlink" Target="https://www.ifpri.org/publication/feeding-indias-babies-insights-trends-and-patterns-national-family-health-surveys-2015/" TargetMode="External"/><Relationship Id="rId4" Type="http://schemas.openxmlformats.org/officeDocument/2006/relationships/hyperlink" Target="https://www.who.int/news-room/fact-sheets/detail/infant-and-young-child-feeding" TargetMode="External"/><Relationship Id="rId9" Type="http://schemas.openxmlformats.org/officeDocument/2006/relationships/hyperlink" Target="https://main.mohfw.gov.in/sites/default/files/NFHS-5_Phase-II_0.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8.emf"/><Relationship Id="rId12" Type="http://schemas.openxmlformats.org/officeDocument/2006/relationships/hyperlink" Target="https://www.ifpri.org/publication/feeding-indias-babies-insights-trends-and-patterns-national-family-health-surveys-201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emf"/><Relationship Id="rId11" Type="http://schemas.openxmlformats.org/officeDocument/2006/relationships/hyperlink" Target="https://doi.org/10.2499/p15738coll2.136838" TargetMode="External"/><Relationship Id="rId5" Type="http://schemas.openxmlformats.org/officeDocument/2006/relationships/image" Target="../media/image16.png"/><Relationship Id="rId10" Type="http://schemas.openxmlformats.org/officeDocument/2006/relationships/hyperlink" Target="https://main.mohfw.gov.in/sites/default/files/NFHS-5_Phase-II_0.pdf" TargetMode="External"/><Relationship Id="rId4" Type="http://schemas.openxmlformats.org/officeDocument/2006/relationships/image" Target="../media/image1.png"/><Relationship Id="rId9" Type="http://schemas.openxmlformats.org/officeDocument/2006/relationships/hyperlink" Target="https://www.who.int/news-room/fact-sheets/detail/infant-and-young-child-feeding" TargetMode="External"/><Relationship Id="rId1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1" y="798187"/>
            <a:ext cx="9144000" cy="3060258"/>
          </a:xfrm>
          <a:solidFill>
            <a:schemeClr val="accent6">
              <a:lumMod val="20000"/>
              <a:lumOff val="80000"/>
            </a:schemeClr>
          </a:solidFill>
        </p:spPr>
        <p:txBody>
          <a:bodyPr/>
          <a:lstStyle/>
          <a:p>
            <a:r>
              <a:rPr lang="en-IN" sz="2000" dirty="0">
                <a:latin typeface="Times New Roman" panose="02020603050405020304" pitchFamily="18" charset="0"/>
                <a:ea typeface="Times New Roman" panose="02020603050405020304" pitchFamily="18" charset="0"/>
              </a:rPr>
              <a:t>Enhanced Infant and Young Child Feeding (IYCF) practices and their impact on breaking the intergenerational cycle of malnutrition</a:t>
            </a:r>
            <a:br>
              <a:rPr lang="en-IN" sz="1800" dirty="0">
                <a:latin typeface="Times New Roman" panose="02020603050405020304" pitchFamily="18" charset="0"/>
                <a:ea typeface="Times New Roman" panose="02020603050405020304" pitchFamily="18" charset="0"/>
              </a:rPr>
            </a:br>
            <a:br>
              <a:rPr lang="en-IN" sz="2000" dirty="0">
                <a:latin typeface="Times New Roman" panose="02020603050405020304" pitchFamily="18" charset="0"/>
                <a:ea typeface="Times New Roman" panose="02020603050405020304" pitchFamily="18" charset="0"/>
              </a:rPr>
            </a:br>
            <a:r>
              <a:rPr lang="en-IN" sz="2000" dirty="0">
                <a:latin typeface="Times New Roman" panose="02020603050405020304" pitchFamily="18" charset="0"/>
                <a:ea typeface="Times New Roman" panose="02020603050405020304" pitchFamily="18" charset="0"/>
              </a:rPr>
              <a:t>at</a:t>
            </a:r>
            <a:br>
              <a:rPr lang="en-IN" sz="1800" dirty="0">
                <a:latin typeface="Times New Roman" panose="02020603050405020304" pitchFamily="18" charset="0"/>
                <a:ea typeface="Times New Roman" panose="02020603050405020304" pitchFamily="18" charset="0"/>
              </a:rPr>
            </a:br>
            <a:br>
              <a:rPr lang="en-IN" sz="1800" dirty="0">
                <a:latin typeface="Times New Roman" panose="02020603050405020304" pitchFamily="18" charset="0"/>
                <a:ea typeface="Times New Roman" panose="02020603050405020304" pitchFamily="18" charset="0"/>
              </a:rPr>
            </a:br>
            <a:r>
              <a:rPr lang="en-IN" sz="4400" dirty="0">
                <a:latin typeface="Times New Roman" panose="02020603050405020304" pitchFamily="18" charset="0"/>
                <a:ea typeface="Times New Roman" panose="02020603050405020304" pitchFamily="18" charset="0"/>
              </a:rPr>
              <a:t>IQVIA</a:t>
            </a:r>
            <a:endParaRPr lang="en-IN" sz="44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1" y="4139159"/>
            <a:ext cx="9144000" cy="1655762"/>
          </a:xfrm>
          <a:solidFill>
            <a:schemeClr val="accent6">
              <a:lumMod val="20000"/>
              <a:lumOff val="80000"/>
            </a:schemeClr>
          </a:solidFill>
        </p:spPr>
        <p:txBody>
          <a:bodyPr>
            <a:normAutofit fontScale="92500" lnSpcReduction="10000"/>
          </a:bodyPr>
          <a:lstStyle/>
          <a:p>
            <a:r>
              <a:rPr lang="en-IN" dirty="0">
                <a:latin typeface="Times New Roman" panose="02020603050405020304" pitchFamily="18" charset="0"/>
                <a:cs typeface="Times New Roman" panose="02020603050405020304" pitchFamily="18" charset="0"/>
              </a:rPr>
              <a:t>Presented by : Dr Simran Kaur Antal</a:t>
            </a:r>
          </a:p>
          <a:p>
            <a:r>
              <a:rPr lang="en-IN" dirty="0">
                <a:latin typeface="Times New Roman" panose="02020603050405020304" pitchFamily="18" charset="0"/>
                <a:cs typeface="Times New Roman" panose="02020603050405020304" pitchFamily="18" charset="0"/>
              </a:rPr>
              <a:t>Roll no. 117</a:t>
            </a:r>
          </a:p>
          <a:p>
            <a:r>
              <a:rPr lang="en-IN" dirty="0">
                <a:latin typeface="Times New Roman" panose="02020603050405020304" pitchFamily="18" charset="0"/>
                <a:cs typeface="Times New Roman" panose="02020603050405020304" pitchFamily="18" charset="0"/>
              </a:rPr>
              <a:t>Faculty Mentor : Dr Altaf Yousuf Mir</a:t>
            </a:r>
          </a:p>
          <a:p>
            <a:r>
              <a:rPr lang="en-IN"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8557"/>
            <a:ext cx="10515600" cy="1325563"/>
          </a:xfrm>
        </p:spPr>
        <p:txBody>
          <a:bodyPr/>
          <a:lstStyle/>
          <a:p>
            <a:pPr algn="ctr"/>
            <a:r>
              <a:rPr lang="en-IN" u="sng" dirty="0">
                <a:latin typeface="Times New Roman" panose="02020603050405020304" pitchFamily="18" charset="0"/>
                <a:cs typeface="Times New Roman" panose="02020603050405020304" pitchFamily="18" charset="0"/>
              </a:rPr>
              <a:t>IYCF IN INDIAN CONTEXT</a:t>
            </a:r>
          </a:p>
        </p:txBody>
      </p:sp>
      <p:sp>
        <p:nvSpPr>
          <p:cNvPr id="7" name="Content Placeholder 6">
            <a:extLst>
              <a:ext uri="{FF2B5EF4-FFF2-40B4-BE49-F238E27FC236}">
                <a16:creationId xmlns:a16="http://schemas.microsoft.com/office/drawing/2014/main" id="{3809CADF-897E-74A5-F314-36CE50B26BF8}"/>
              </a:ext>
            </a:extLst>
          </p:cNvPr>
          <p:cNvSpPr>
            <a:spLocks noGrp="1"/>
          </p:cNvSpPr>
          <p:nvPr>
            <p:ph sz="half" idx="1"/>
          </p:nvPr>
        </p:nvSpPr>
        <p:spPr>
          <a:xfrm>
            <a:off x="203201" y="1133411"/>
            <a:ext cx="6054087" cy="4128138"/>
          </a:xfrm>
          <a:solidFill>
            <a:schemeClr val="accent6">
              <a:lumMod val="40000"/>
              <a:lumOff val="60000"/>
            </a:schemeClr>
          </a:solidFill>
        </p:spPr>
        <p:txBody>
          <a:bodyPr/>
          <a:lstStyle/>
          <a:p>
            <a:pPr marL="0" indent="0">
              <a:buNone/>
            </a:pPr>
            <a:r>
              <a:rPr lang="en-US" dirty="0">
                <a:solidFill>
                  <a:schemeClr val="accent6">
                    <a:lumMod val="40000"/>
                    <a:lumOff val="60000"/>
                  </a:schemeClr>
                </a:solidFill>
              </a:rPr>
              <a:t>.</a:t>
            </a:r>
          </a:p>
        </p:txBody>
      </p:sp>
      <p:sp>
        <p:nvSpPr>
          <p:cNvPr id="10" name="Content Placeholder 9">
            <a:extLst>
              <a:ext uri="{FF2B5EF4-FFF2-40B4-BE49-F238E27FC236}">
                <a16:creationId xmlns:a16="http://schemas.microsoft.com/office/drawing/2014/main" id="{4E2E9572-8F3E-BE38-57FF-3A1CBD684D48}"/>
              </a:ext>
            </a:extLst>
          </p:cNvPr>
          <p:cNvSpPr>
            <a:spLocks noGrp="1"/>
          </p:cNvSpPr>
          <p:nvPr>
            <p:ph sz="half" idx="2"/>
          </p:nvPr>
        </p:nvSpPr>
        <p:spPr>
          <a:xfrm>
            <a:off x="6096001" y="2188565"/>
            <a:ext cx="6054087" cy="4317167"/>
          </a:xfrm>
          <a:solidFill>
            <a:schemeClr val="accent6">
              <a:lumMod val="40000"/>
              <a:lumOff val="60000"/>
            </a:schemeClr>
          </a:solidFill>
        </p:spPr>
        <p:txBody>
          <a:bodyPr/>
          <a:lstStyle/>
          <a:p>
            <a:pPr marL="0" indent="0">
              <a:buNone/>
            </a:pPr>
            <a:r>
              <a:rPr lang="en-US" dirty="0">
                <a:solidFill>
                  <a:schemeClr val="accent6">
                    <a:lumMod val="40000"/>
                    <a:lumOff val="60000"/>
                  </a:schemeClr>
                </a:solidFill>
              </a:rPr>
              <a:t>.</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8610600" y="6516227"/>
            <a:ext cx="2743200" cy="365125"/>
          </a:xfrm>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graphicFrame>
        <p:nvGraphicFramePr>
          <p:cNvPr id="8" name="Chart 7">
            <a:extLst>
              <a:ext uri="{FF2B5EF4-FFF2-40B4-BE49-F238E27FC236}">
                <a16:creationId xmlns:a16="http://schemas.microsoft.com/office/drawing/2014/main" id="{7B630FCE-D566-7ECC-9A9F-024FAE7C0E66}"/>
              </a:ext>
            </a:extLst>
          </p:cNvPr>
          <p:cNvGraphicFramePr/>
          <p:nvPr>
            <p:extLst>
              <p:ext uri="{D42A27DB-BD31-4B8C-83A1-F6EECF244321}">
                <p14:modId xmlns:p14="http://schemas.microsoft.com/office/powerpoint/2010/main" val="2170866035"/>
              </p:ext>
            </p:extLst>
          </p:nvPr>
        </p:nvGraphicFramePr>
        <p:xfrm>
          <a:off x="364490" y="1298575"/>
          <a:ext cx="5731510" cy="3745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787154F-A0AE-7E7B-DE21-9E808F047FD0}"/>
              </a:ext>
            </a:extLst>
          </p:cNvPr>
          <p:cNvGraphicFramePr/>
          <p:nvPr>
            <p:extLst>
              <p:ext uri="{D42A27DB-BD31-4B8C-83A1-F6EECF244321}">
                <p14:modId xmlns:p14="http://schemas.microsoft.com/office/powerpoint/2010/main" val="3128590483"/>
              </p:ext>
            </p:extLst>
          </p:nvPr>
        </p:nvGraphicFramePr>
        <p:xfrm>
          <a:off x="6257288" y="2381623"/>
          <a:ext cx="5731511" cy="3890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996575" y="52906"/>
            <a:ext cx="5659755" cy="846702"/>
          </a:xfrm>
        </p:spPr>
        <p:txBody>
          <a:bodyPr>
            <a:normAutofit fontScale="90000"/>
          </a:bodyPr>
          <a:lstStyle/>
          <a:p>
            <a:pPr algn="ctr"/>
            <a:br>
              <a:rPr lang="en-IN" sz="2400" dirty="0">
                <a:latin typeface="Times New Roman" panose="02020603050405020304" pitchFamily="18" charset="0"/>
                <a:ea typeface="Times New Roman" panose="02020603050405020304" pitchFamily="18" charset="0"/>
              </a:rPr>
            </a:br>
            <a:r>
              <a:rPr lang="en-IN" sz="4000" u="sng" dirty="0">
                <a:latin typeface="Times New Roman" panose="02020603050405020304" pitchFamily="18" charset="0"/>
                <a:ea typeface="Times New Roman" panose="02020603050405020304" pitchFamily="18" charset="0"/>
              </a:rPr>
              <a:t>Subnational scenario</a:t>
            </a:r>
            <a:br>
              <a:rPr lang="en-IN" dirty="0">
                <a:latin typeface="Times New Roman" panose="02020603050405020304" pitchFamily="18" charset="0"/>
                <a:ea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216111" y="983228"/>
            <a:ext cx="5737342" cy="5738246"/>
          </a:xfrm>
          <a:solidFill>
            <a:schemeClr val="accent6">
              <a:lumMod val="20000"/>
              <a:lumOff val="80000"/>
            </a:schemeClr>
          </a:solidFill>
        </p:spPr>
        <p:txBody>
          <a:bodyPr>
            <a:normAutofit fontScale="25000" lnSpcReduction="20000"/>
          </a:bodyPr>
          <a:lstStyle/>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Subnational Variability</a:t>
            </a:r>
            <a:r>
              <a:rPr lang="en-IN" sz="5600" dirty="0">
                <a:latin typeface="Times New Roman" panose="02020603050405020304" pitchFamily="18" charset="0"/>
                <a:ea typeface="Times New Roman" panose="02020603050405020304" pitchFamily="18" charset="0"/>
              </a:rPr>
              <a:t>: Wide disparities observed in IYCF practices across states and districts highlight regional differences in adherence to feeding guidelines.</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Declining Trends</a:t>
            </a:r>
            <a:r>
              <a:rPr lang="en-IN" sz="5600" dirty="0">
                <a:latin typeface="Times New Roman" panose="02020603050405020304" pitchFamily="18" charset="0"/>
                <a:ea typeface="Times New Roman" panose="02020603050405020304" pitchFamily="18" charset="0"/>
              </a:rPr>
              <a:t>: EIBF declined in 18 states, ranging drastically from 1% to 34%, signalling challenges in timely breastfeeding initiation.</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District-Level Disparities</a:t>
            </a:r>
            <a:r>
              <a:rPr lang="en-IN" sz="5600" dirty="0">
                <a:latin typeface="Times New Roman" panose="02020603050405020304" pitchFamily="18" charset="0"/>
                <a:ea typeface="Times New Roman" panose="02020603050405020304" pitchFamily="18" charset="0"/>
              </a:rPr>
              <a:t>: Only 147 out of 707 districts achieved 60% EIBF coverage, underscoring uneven progress at the local level.</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Mixed Changes in Complementary Feeding</a:t>
            </a:r>
            <a:r>
              <a:rPr lang="en-IN" sz="5600" dirty="0">
                <a:latin typeface="Times New Roman" panose="02020603050405020304" pitchFamily="18" charset="0"/>
                <a:ea typeface="Times New Roman" panose="02020603050405020304" pitchFamily="18" charset="0"/>
              </a:rPr>
              <a:t>: Timely introduction of complementary foods showed mixed changes across states, reflecting varied implementation of feeding guidelines.</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EBF Fluctuations</a:t>
            </a:r>
            <a:r>
              <a:rPr lang="en-IN" sz="5600" dirty="0">
                <a:latin typeface="Times New Roman" panose="02020603050405020304" pitchFamily="18" charset="0"/>
                <a:ea typeface="Times New Roman" panose="02020603050405020304" pitchFamily="18" charset="0"/>
              </a:rPr>
              <a:t>: While Exclusive Breastfeeding (EBF) rates improved in most states, Sikkim experienced a significant 25% decline.</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Nutritional Diversity Challenges</a:t>
            </a:r>
            <a:r>
              <a:rPr lang="en-IN" sz="5600" dirty="0">
                <a:latin typeface="Times New Roman" panose="02020603050405020304" pitchFamily="18" charset="0"/>
                <a:ea typeface="Times New Roman" panose="02020603050405020304" pitchFamily="18" charset="0"/>
              </a:rPr>
              <a:t>: Minimum Dietary Diversity decreased notably by 23% in Tamil Nadu, indicating difficulties in achieving diverse diets for infants and young children.</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Monitoring Limitations</a:t>
            </a:r>
            <a:r>
              <a:rPr lang="en-IN" sz="5600" dirty="0">
                <a:latin typeface="Times New Roman" panose="02020603050405020304" pitchFamily="18" charset="0"/>
                <a:ea typeface="Times New Roman" panose="02020603050405020304" pitchFamily="18" charset="0"/>
              </a:rPr>
              <a:t>: Indicators like EBF, mixed milk feeding, and others couldn't be computed in many districts due to data limitations, highlighting gaps in monitoring and evaluation efforts.</a:t>
            </a:r>
          </a:p>
          <a:p>
            <a:pPr marL="342916" indent="-342916">
              <a:lnSpc>
                <a:spcPct val="120000"/>
              </a:lnSpc>
              <a:buSzPts val="1000"/>
              <a:buFont typeface="Symbol" pitchFamily="2" charset="2"/>
              <a:buChar char=""/>
              <a:tabLst>
                <a:tab pos="457222" algn="l"/>
              </a:tabLst>
            </a:pPr>
            <a:r>
              <a:rPr lang="en-IN" sz="5600" b="1" dirty="0">
                <a:latin typeface="Times New Roman" panose="02020603050405020304" pitchFamily="18" charset="0"/>
                <a:ea typeface="Times New Roman" panose="02020603050405020304" pitchFamily="18" charset="0"/>
              </a:rPr>
              <a:t>Strategic Insights</a:t>
            </a:r>
            <a:r>
              <a:rPr lang="en-IN" sz="5600" dirty="0">
                <a:latin typeface="Times New Roman" panose="02020603050405020304" pitchFamily="18" charset="0"/>
                <a:ea typeface="Times New Roman" panose="02020603050405020304" pitchFamily="18" charset="0"/>
              </a:rPr>
              <a:t>: Data underscores the need for targeted interventions and improved monitoring systems to address regional disparities and enhance IYCF practices nationwide.</a:t>
            </a:r>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8640580" y="6655073"/>
            <a:ext cx="2743200" cy="365125"/>
          </a:xfrm>
        </p:spPr>
        <p:txBody>
          <a:bodyPr/>
          <a:lstStyle/>
          <a:p>
            <a:fld id="{26AD20E6-394B-4DF0-96A5-9647FF39C943}" type="slidenum">
              <a:rPr lang="en-IN" smtClean="0"/>
              <a:t>11</a:t>
            </a:fld>
            <a:endParaRPr lang="en-IN" dirty="0"/>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4"/>
            <a:ext cx="1414354" cy="665735"/>
          </a:xfrm>
          <a:prstGeom prst="rect">
            <a:avLst/>
          </a:prstGeom>
        </p:spPr>
      </p:pic>
      <p:pic>
        <p:nvPicPr>
          <p:cNvPr id="7" name="Picture 6">
            <a:extLst>
              <a:ext uri="{FF2B5EF4-FFF2-40B4-BE49-F238E27FC236}">
                <a16:creationId xmlns:a16="http://schemas.microsoft.com/office/drawing/2014/main" id="{5C124388-298D-71AB-0707-8328BB7E1132}"/>
              </a:ext>
            </a:extLst>
          </p:cNvPr>
          <p:cNvPicPr>
            <a:picLocks noChangeAspect="1"/>
          </p:cNvPicPr>
          <p:nvPr/>
        </p:nvPicPr>
        <p:blipFill>
          <a:blip r:embed="rId3"/>
          <a:stretch>
            <a:fillRect/>
          </a:stretch>
        </p:blipFill>
        <p:spPr>
          <a:xfrm>
            <a:off x="6238547" y="202928"/>
            <a:ext cx="5737342" cy="6518546"/>
          </a:xfrm>
          <a:prstGeom prst="rect">
            <a:avLst/>
          </a:prstGeom>
          <a:solidFill>
            <a:schemeClr val="accent6">
              <a:lumMod val="20000"/>
              <a:lumOff val="80000"/>
            </a:schemeClr>
          </a:solidFill>
        </p:spPr>
      </p:pic>
      <p:sp>
        <p:nvSpPr>
          <p:cNvPr id="8" name="5-point Star 7">
            <a:extLst>
              <a:ext uri="{FF2B5EF4-FFF2-40B4-BE49-F238E27FC236}">
                <a16:creationId xmlns:a16="http://schemas.microsoft.com/office/drawing/2014/main" id="{A19E7C29-3AD3-C74B-843A-85C8F016AE9E}"/>
              </a:ext>
            </a:extLst>
          </p:cNvPr>
          <p:cNvSpPr/>
          <p:nvPr/>
        </p:nvSpPr>
        <p:spPr>
          <a:xfrm>
            <a:off x="11082999" y="2737034"/>
            <a:ext cx="224852" cy="171058"/>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D6A79016-94D6-9F22-CBDE-3272AB565CCC}"/>
              </a:ext>
            </a:extLst>
          </p:cNvPr>
          <p:cNvSpPr/>
          <p:nvPr/>
        </p:nvSpPr>
        <p:spPr>
          <a:xfrm>
            <a:off x="9107218" y="3871214"/>
            <a:ext cx="224852" cy="171058"/>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67C9AA41-FA27-EF36-93E5-17D101963ACC}"/>
              </a:ext>
            </a:extLst>
          </p:cNvPr>
          <p:cNvSpPr/>
          <p:nvPr/>
        </p:nvSpPr>
        <p:spPr>
          <a:xfrm>
            <a:off x="9107218" y="4524996"/>
            <a:ext cx="224852" cy="171058"/>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graphicFrame>
        <p:nvGraphicFramePr>
          <p:cNvPr id="5" name="Diagram 4">
            <a:extLst>
              <a:ext uri="{FF2B5EF4-FFF2-40B4-BE49-F238E27FC236}">
                <a16:creationId xmlns:a16="http://schemas.microsoft.com/office/drawing/2014/main" id="{98CB7F59-BF84-E81E-D9DB-71B0AD76F815}"/>
              </a:ext>
            </a:extLst>
          </p:cNvPr>
          <p:cNvGraphicFramePr/>
          <p:nvPr>
            <p:extLst>
              <p:ext uri="{D42A27DB-BD31-4B8C-83A1-F6EECF244321}">
                <p14:modId xmlns:p14="http://schemas.microsoft.com/office/powerpoint/2010/main" val="1440759017"/>
              </p:ext>
            </p:extLst>
          </p:nvPr>
        </p:nvGraphicFramePr>
        <p:xfrm>
          <a:off x="0" y="1"/>
          <a:ext cx="1242568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2BBA98-85D4-458C-56E7-91FF0269D490}"/>
              </a:ext>
            </a:extLst>
          </p:cNvPr>
          <p:cNvSpPr>
            <a:spLocks noGrp="1"/>
          </p:cNvSpPr>
          <p:nvPr>
            <p:ph idx="1"/>
          </p:nvPr>
        </p:nvSpPr>
        <p:spPr>
          <a:solidFill>
            <a:schemeClr val="accent6">
              <a:lumMod val="20000"/>
              <a:lumOff val="80000"/>
            </a:schemeClr>
          </a:solidFill>
        </p:spPr>
        <p:txBody>
          <a:bodyPr>
            <a:normAutofit fontScale="32500" lnSpcReduction="20000"/>
          </a:bodyPr>
          <a:lstStyle/>
          <a:p>
            <a:pPr>
              <a:buFont typeface="+mj-lt"/>
              <a:buAutoNum type="arabicPeriod"/>
            </a:pPr>
            <a:endParaRPr lang="en-IN" b="1" dirty="0"/>
          </a:p>
          <a:p>
            <a:pPr>
              <a:lnSpc>
                <a:spcPct val="120000"/>
              </a:lnSpc>
              <a:buFont typeface="+mj-lt"/>
              <a:buAutoNum type="arabicPeriod"/>
            </a:pPr>
            <a:r>
              <a:rPr lang="en-IN" sz="5600" b="1" dirty="0">
                <a:latin typeface="Times New Roman" panose="02020603050405020304" pitchFamily="18" charset="0"/>
                <a:cs typeface="Times New Roman" panose="02020603050405020304" pitchFamily="18" charset="0"/>
              </a:rPr>
              <a:t>Cultural and Traditional Beliefs</a:t>
            </a:r>
            <a:r>
              <a:rPr lang="en-IN" sz="5600" dirty="0">
                <a:latin typeface="Times New Roman" panose="02020603050405020304" pitchFamily="18" charset="0"/>
                <a:cs typeface="Times New Roman" panose="02020603050405020304" pitchFamily="18" charset="0"/>
              </a:rPr>
              <a:t>: Misconceptions and outdated practices regarding breastfeeding and complementary feeding, often perpetuated by elders, impede the adoption of optimal IYCF practices.</a:t>
            </a:r>
          </a:p>
          <a:p>
            <a:pPr>
              <a:lnSpc>
                <a:spcPct val="120000"/>
              </a:lnSpc>
              <a:buFont typeface="+mj-lt"/>
              <a:buAutoNum type="arabicPeriod"/>
            </a:pPr>
            <a:r>
              <a:rPr lang="en-IN" sz="5600" b="1" dirty="0">
                <a:latin typeface="Times New Roman" panose="02020603050405020304" pitchFamily="18" charset="0"/>
                <a:cs typeface="Times New Roman" panose="02020603050405020304" pitchFamily="18" charset="0"/>
              </a:rPr>
              <a:t>Knowledge and Awareness Gaps</a:t>
            </a:r>
            <a:r>
              <a:rPr lang="en-IN" sz="5600" dirty="0">
                <a:latin typeface="Times New Roman" panose="02020603050405020304" pitchFamily="18" charset="0"/>
                <a:cs typeface="Times New Roman" panose="02020603050405020304" pitchFamily="18" charset="0"/>
              </a:rPr>
              <a:t>: A widespread lack of accurate information among caregivers about the benefits of exclusive breastfeeding and appropriate complementary feeding leads to suboptimal feeding practices.</a:t>
            </a:r>
          </a:p>
          <a:p>
            <a:pPr>
              <a:lnSpc>
                <a:spcPct val="120000"/>
              </a:lnSpc>
              <a:buFont typeface="+mj-lt"/>
              <a:buAutoNum type="arabicPeriod"/>
            </a:pPr>
            <a:r>
              <a:rPr lang="en-IN" sz="5600" b="1" dirty="0">
                <a:latin typeface="Times New Roman" panose="02020603050405020304" pitchFamily="18" charset="0"/>
                <a:cs typeface="Times New Roman" panose="02020603050405020304" pitchFamily="18" charset="0"/>
              </a:rPr>
              <a:t>Economic Constraints</a:t>
            </a:r>
            <a:r>
              <a:rPr lang="en-IN" sz="5600" dirty="0">
                <a:latin typeface="Times New Roman" panose="02020603050405020304" pitchFamily="18" charset="0"/>
                <a:cs typeface="Times New Roman" panose="02020603050405020304" pitchFamily="18" charset="0"/>
              </a:rPr>
              <a:t>: Food insecurity and economic hardship prevent families from providing a diverse and nutritionally adequate diet, while work demands force mothers to discontinue breastfeeding prematurely.</a:t>
            </a:r>
          </a:p>
          <a:p>
            <a:pPr>
              <a:lnSpc>
                <a:spcPct val="120000"/>
              </a:lnSpc>
              <a:buFont typeface="+mj-lt"/>
              <a:buAutoNum type="arabicPeriod"/>
            </a:pPr>
            <a:r>
              <a:rPr lang="en-IN" sz="5600" b="1" dirty="0">
                <a:latin typeface="Times New Roman" panose="02020603050405020304" pitchFamily="18" charset="0"/>
                <a:cs typeface="Times New Roman" panose="02020603050405020304" pitchFamily="18" charset="0"/>
              </a:rPr>
              <a:t>Inadequate Healthcare Systems</a:t>
            </a:r>
            <a:r>
              <a:rPr lang="en-IN" sz="5600" dirty="0">
                <a:latin typeface="Times New Roman" panose="02020603050405020304" pitchFamily="18" charset="0"/>
                <a:cs typeface="Times New Roman" panose="02020603050405020304" pitchFamily="18" charset="0"/>
              </a:rPr>
              <a:t>: Poor healthcare infrastructure and lack of access to proper maternal and child health services hinder the promotion and support of optimal IYCF practices.</a:t>
            </a:r>
          </a:p>
          <a:p>
            <a:pPr>
              <a:lnSpc>
                <a:spcPct val="120000"/>
              </a:lnSpc>
              <a:buFont typeface="+mj-lt"/>
              <a:buAutoNum type="arabicPeriod"/>
            </a:pPr>
            <a:r>
              <a:rPr lang="en-IN" sz="5600" b="1" dirty="0">
                <a:latin typeface="Times New Roman" panose="02020603050405020304" pitchFamily="18" charset="0"/>
                <a:cs typeface="Times New Roman" panose="02020603050405020304" pitchFamily="18" charset="0"/>
              </a:rPr>
              <a:t>Psychosocial Barriers</a:t>
            </a:r>
            <a:r>
              <a:rPr lang="en-IN" sz="5600" dirty="0">
                <a:latin typeface="Times New Roman" panose="02020603050405020304" pitchFamily="18" charset="0"/>
                <a:cs typeface="Times New Roman" panose="02020603050405020304" pitchFamily="18" charset="0"/>
              </a:rPr>
              <a:t>: Lack of social support and maternal mental health issues, such as postpartum depression and chronic stress, significantly impact the successful implementation of recommended feeding practices.</a:t>
            </a:r>
          </a:p>
          <a:p>
            <a:endParaRPr lang="en-US"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sp>
        <p:nvSpPr>
          <p:cNvPr id="7" name="Title 1">
            <a:extLst>
              <a:ext uri="{FF2B5EF4-FFF2-40B4-BE49-F238E27FC236}">
                <a16:creationId xmlns:a16="http://schemas.microsoft.com/office/drawing/2014/main" id="{81811B3B-FB5E-82ED-5BF4-B25F4254E396}"/>
              </a:ext>
            </a:extLst>
          </p:cNvPr>
          <p:cNvSpPr txBox="1">
            <a:spLocks/>
          </p:cNvSpPr>
          <p:nvPr/>
        </p:nvSpPr>
        <p:spPr>
          <a:xfrm>
            <a:off x="899411" y="8705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imes New Roman" panose="02020603050405020304" pitchFamily="18" charset="0"/>
                <a:cs typeface="Times New Roman" panose="02020603050405020304" pitchFamily="18" charset="0"/>
              </a:rPr>
              <a:t>BARRIERS TO OPTIMAL IYCF PRACTICES</a:t>
            </a:r>
          </a:p>
          <a:p>
            <a:pPr algn="ctr"/>
            <a:r>
              <a:rPr lang="en-IN"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838200" y="4789488"/>
            <a:ext cx="10515600" cy="1325563"/>
          </a:xfrm>
        </p:spPr>
        <p:txBody>
          <a:bodyPr>
            <a:normAutofit/>
          </a:bodyPr>
          <a:lstStyle/>
          <a:p>
            <a:pPr algn="ctr"/>
            <a:r>
              <a:rPr lang="en-IN" sz="3600" dirty="0">
                <a:latin typeface="Times New Roman" panose="02020603050405020304" pitchFamily="18" charset="0"/>
                <a:cs typeface="Times New Roman" panose="02020603050405020304" pitchFamily="18" charset="0"/>
              </a:rPr>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838200" y="5880241"/>
            <a:ext cx="10515600" cy="990366"/>
          </a:xfrm>
          <a:solidFill>
            <a:schemeClr val="accent6">
              <a:lumMod val="20000"/>
              <a:lumOff val="80000"/>
            </a:schemeClr>
          </a:solidFill>
        </p:spPr>
        <p:txBody>
          <a:bodyPr>
            <a:normAutofit/>
          </a:bodyPr>
          <a:lstStyle/>
          <a:p>
            <a:r>
              <a:rPr lang="en-IN" sz="1800" dirty="0">
                <a:latin typeface="Times New Roman" panose="02020603050405020304" pitchFamily="18" charset="0"/>
                <a:cs typeface="Times New Roman" panose="02020603050405020304" pitchFamily="18" charset="0"/>
              </a:rPr>
              <a:t>The data relies on reports from NFHS-5 and NFHS- 4 data, which might not reflect the present scenario.</a:t>
            </a:r>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4"/>
            <a:ext cx="1813810" cy="853759"/>
          </a:xfrm>
          <a:prstGeom prst="rect">
            <a:avLst/>
          </a:prstGeom>
        </p:spPr>
      </p:pic>
      <p:sp>
        <p:nvSpPr>
          <p:cNvPr id="7" name="Title 1">
            <a:extLst>
              <a:ext uri="{FF2B5EF4-FFF2-40B4-BE49-F238E27FC236}">
                <a16:creationId xmlns:a16="http://schemas.microsoft.com/office/drawing/2014/main" id="{38E00D73-AC8F-65CB-9383-C82819B18A32}"/>
              </a:ext>
            </a:extLst>
          </p:cNvPr>
          <p:cNvSpPr txBox="1">
            <a:spLocks/>
          </p:cNvSpPr>
          <p:nvPr/>
        </p:nvSpPr>
        <p:spPr>
          <a:xfrm>
            <a:off x="838200" y="-363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dirty="0">
                <a:latin typeface="Times New Roman" panose="02020603050405020304" pitchFamily="18" charset="0"/>
                <a:cs typeface="Times New Roman" panose="02020603050405020304" pitchFamily="18" charset="0"/>
              </a:rPr>
              <a:t>Recommendations to improve IYCF Indicators</a:t>
            </a:r>
          </a:p>
        </p:txBody>
      </p:sp>
      <p:sp>
        <p:nvSpPr>
          <p:cNvPr id="9" name="Content Placeholder 2">
            <a:extLst>
              <a:ext uri="{FF2B5EF4-FFF2-40B4-BE49-F238E27FC236}">
                <a16:creationId xmlns:a16="http://schemas.microsoft.com/office/drawing/2014/main" id="{A7F0952E-F16E-0B64-554C-308DB42FC158}"/>
              </a:ext>
            </a:extLst>
          </p:cNvPr>
          <p:cNvSpPr txBox="1">
            <a:spLocks/>
          </p:cNvSpPr>
          <p:nvPr/>
        </p:nvSpPr>
        <p:spPr>
          <a:xfrm>
            <a:off x="838200" y="1351613"/>
            <a:ext cx="10515600" cy="2920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dirty="0"/>
          </a:p>
        </p:txBody>
      </p:sp>
      <p:sp>
        <p:nvSpPr>
          <p:cNvPr id="13" name="Content Placeholder 2">
            <a:extLst>
              <a:ext uri="{FF2B5EF4-FFF2-40B4-BE49-F238E27FC236}">
                <a16:creationId xmlns:a16="http://schemas.microsoft.com/office/drawing/2014/main" id="{D241461B-252F-BDC4-8AA9-581DE6C63052}"/>
              </a:ext>
            </a:extLst>
          </p:cNvPr>
          <p:cNvSpPr txBox="1">
            <a:spLocks/>
          </p:cNvSpPr>
          <p:nvPr/>
        </p:nvSpPr>
        <p:spPr>
          <a:xfrm>
            <a:off x="838200" y="1014220"/>
            <a:ext cx="10515600" cy="3924087"/>
          </a:xfrm>
          <a:prstGeom prst="rect">
            <a:avLst/>
          </a:prstGeom>
          <a:solidFill>
            <a:schemeClr val="accent6">
              <a:lumMod val="20000"/>
              <a:lumOff val="80000"/>
            </a:schemeClr>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IN" sz="7201" b="1" dirty="0">
                <a:latin typeface="Times New Roman" panose="02020603050405020304" pitchFamily="18" charset="0"/>
                <a:cs typeface="Times New Roman" panose="02020603050405020304" pitchFamily="18" charset="0"/>
              </a:rPr>
              <a:t>1. Challenge cultural beliefs:</a:t>
            </a:r>
            <a:r>
              <a:rPr lang="en-IN" sz="7201" dirty="0">
                <a:latin typeface="Times New Roman" panose="02020603050405020304" pitchFamily="18" charset="0"/>
                <a:cs typeface="Times New Roman" panose="02020603050405020304" pitchFamily="18" charset="0"/>
              </a:rPr>
              <a:t> Conduct educational campaigns with community leaders to dispel myths about breastfeeding and complementary feeding.</a:t>
            </a:r>
          </a:p>
          <a:p>
            <a:pPr marL="0" indent="0">
              <a:lnSpc>
                <a:spcPct val="120000"/>
              </a:lnSpc>
              <a:spcBef>
                <a:spcPts val="0"/>
              </a:spcBef>
              <a:buNone/>
            </a:pPr>
            <a:endParaRPr lang="en-IN" sz="720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IN" sz="7201" b="1" dirty="0">
                <a:latin typeface="Times New Roman" panose="02020603050405020304" pitchFamily="18" charset="0"/>
                <a:cs typeface="Times New Roman" panose="02020603050405020304" pitchFamily="18" charset="0"/>
              </a:rPr>
              <a:t>2. Raise awareness:</a:t>
            </a:r>
            <a:r>
              <a:rPr lang="en-IN" sz="7201" dirty="0">
                <a:latin typeface="Times New Roman" panose="02020603050405020304" pitchFamily="18" charset="0"/>
                <a:cs typeface="Times New Roman" panose="02020603050405020304" pitchFamily="18" charset="0"/>
              </a:rPr>
              <a:t> Distribute educational materials in local languages and use media channels to promote the benefits of IYCF practices.</a:t>
            </a:r>
          </a:p>
          <a:p>
            <a:pPr marL="0" indent="0">
              <a:lnSpc>
                <a:spcPct val="120000"/>
              </a:lnSpc>
              <a:spcBef>
                <a:spcPts val="0"/>
              </a:spcBef>
              <a:buNone/>
            </a:pPr>
            <a:endParaRPr lang="en-IN" sz="720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IN" sz="7201" b="1" dirty="0">
                <a:latin typeface="Times New Roman" panose="02020603050405020304" pitchFamily="18" charset="0"/>
                <a:cs typeface="Times New Roman" panose="02020603050405020304" pitchFamily="18" charset="0"/>
              </a:rPr>
              <a:t>3. Support families:</a:t>
            </a:r>
            <a:r>
              <a:rPr lang="en-IN" sz="7201" dirty="0">
                <a:latin typeface="Times New Roman" panose="02020603050405020304" pitchFamily="18" charset="0"/>
                <a:cs typeface="Times New Roman" panose="02020603050405020304" pitchFamily="18" charset="0"/>
              </a:rPr>
              <a:t> Involve fathers in healthcare visits and provide counselling services for mothers facing mental health challenges.</a:t>
            </a:r>
          </a:p>
          <a:p>
            <a:pPr marL="0" indent="0">
              <a:lnSpc>
                <a:spcPct val="120000"/>
              </a:lnSpc>
              <a:spcBef>
                <a:spcPts val="0"/>
              </a:spcBef>
              <a:buNone/>
            </a:pPr>
            <a:endParaRPr lang="en-IN" sz="720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IN" sz="7201" b="1" dirty="0">
                <a:latin typeface="Times New Roman" panose="02020603050405020304" pitchFamily="18" charset="0"/>
                <a:cs typeface="Times New Roman" panose="02020603050405020304" pitchFamily="18" charset="0"/>
              </a:rPr>
              <a:t>4. Provide financial assistance:</a:t>
            </a:r>
            <a:r>
              <a:rPr lang="en-IN" sz="7201" dirty="0">
                <a:latin typeface="Times New Roman" panose="02020603050405020304" pitchFamily="18" charset="0"/>
                <a:cs typeface="Times New Roman" panose="02020603050405020304" pitchFamily="18" charset="0"/>
              </a:rPr>
              <a:t> Offer aid to low-income families for purchasing nutritious foods and explore social safety net programs.</a:t>
            </a:r>
          </a:p>
          <a:p>
            <a:pPr marL="0" indent="0">
              <a:lnSpc>
                <a:spcPct val="120000"/>
              </a:lnSpc>
              <a:spcBef>
                <a:spcPts val="0"/>
              </a:spcBef>
              <a:buNone/>
            </a:pPr>
            <a:endParaRPr lang="en-IN" sz="720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IN" sz="7201" b="1" dirty="0">
                <a:latin typeface="Times New Roman" panose="02020603050405020304" pitchFamily="18" charset="0"/>
                <a:cs typeface="Times New Roman" panose="02020603050405020304" pitchFamily="18" charset="0"/>
              </a:rPr>
              <a:t>5. Strengthen healthcare:</a:t>
            </a:r>
            <a:r>
              <a:rPr lang="en-IN" sz="7201" dirty="0">
                <a:latin typeface="Times New Roman" panose="02020603050405020304" pitchFamily="18" charset="0"/>
                <a:cs typeface="Times New Roman" panose="02020603050405020304" pitchFamily="18" charset="0"/>
              </a:rPr>
              <a:t> Ensure facilities are equipped with resources for breastfeeding support and implement supportive policies like maternity leave.</a:t>
            </a:r>
          </a:p>
          <a:p>
            <a:endParaRPr lang="en-IN" dirty="0"/>
          </a:p>
        </p:txBody>
      </p:sp>
    </p:spTree>
    <p:extLst>
      <p:ext uri="{BB962C8B-B14F-4D97-AF65-F5344CB8AC3E}">
        <p14:creationId xmlns:p14="http://schemas.microsoft.com/office/powerpoint/2010/main" val="19145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8200" y="23814"/>
            <a:ext cx="10515600" cy="1325563"/>
          </a:xfrm>
        </p:spPr>
        <p:txBody>
          <a:bodyPr>
            <a:normAutofit/>
          </a:bodyPr>
          <a:lstStyle/>
          <a:p>
            <a:pPr algn="ctr"/>
            <a:r>
              <a:rPr lang="en-IN" sz="40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1151589"/>
            <a:ext cx="10854128" cy="5569887"/>
          </a:xfrm>
          <a:solidFill>
            <a:schemeClr val="accent6">
              <a:lumMod val="20000"/>
              <a:lumOff val="80000"/>
            </a:schemeClr>
          </a:solidFill>
        </p:spPr>
        <p:txBody>
          <a:bodyPr>
            <a:normAutofit fontScale="32500" lnSpcReduction="20000"/>
          </a:bodyPr>
          <a:lstStyle/>
          <a:p>
            <a:pPr>
              <a:lnSpc>
                <a:spcPct val="120000"/>
              </a:lnSpc>
            </a:pPr>
            <a:r>
              <a:rPr lang="en-IN" sz="5500" dirty="0">
                <a:latin typeface="Times New Roman" panose="02020603050405020304" pitchFamily="18" charset="0"/>
                <a:cs typeface="Times New Roman" panose="02020603050405020304" pitchFamily="18" charset="0"/>
              </a:rPr>
              <a:t>Optimal nutrition during the first 1,000 days of life is critical to disrupt the intergenerational cycle of malnutrition, ensuring proper growth, brain development, and overall health from pregnancy till a child turns two years old. </a:t>
            </a:r>
          </a:p>
          <a:p>
            <a:pPr>
              <a:lnSpc>
                <a:spcPct val="120000"/>
              </a:lnSpc>
            </a:pPr>
            <a:r>
              <a:rPr lang="en-IN" sz="5500" dirty="0">
                <a:latin typeface="Times New Roman" panose="02020603050405020304" pitchFamily="18" charset="0"/>
                <a:cs typeface="Times New Roman" panose="02020603050405020304" pitchFamily="18" charset="0"/>
              </a:rPr>
              <a:t>Malnutrition remains a global challenge—whether undernutrition, hidden hunger, or overnutrition—with profound impacts on child mortality, cognitive development, and economic outcomes. </a:t>
            </a:r>
          </a:p>
          <a:p>
            <a:pPr>
              <a:lnSpc>
                <a:spcPct val="120000"/>
              </a:lnSpc>
            </a:pPr>
            <a:r>
              <a:rPr lang="en-IN" sz="5500" dirty="0">
                <a:latin typeface="Times New Roman" panose="02020603050405020304" pitchFamily="18" charset="0"/>
                <a:cs typeface="Times New Roman" panose="02020603050405020304" pitchFamily="18" charset="0"/>
              </a:rPr>
              <a:t>Enhanced Infant and Young Child Feeding (IYCF) practices recommended by WHO and UNICEF, including early breastfeeding initiation and exclusive breastfeeding for six months, are pivotal. These practices not only support immediate physical and cognitive development but also lay a foundation for lifelong health. Addressing poor maternal nutrition through education and support further improves child nutritional outcomes.</a:t>
            </a:r>
          </a:p>
          <a:p>
            <a:pPr>
              <a:lnSpc>
                <a:spcPct val="120000"/>
              </a:lnSpc>
            </a:pPr>
            <a:r>
              <a:rPr lang="en-IN" sz="5500" dirty="0">
                <a:latin typeface="Times New Roman" panose="02020603050405020304" pitchFamily="18" charset="0"/>
                <a:cs typeface="Times New Roman" panose="02020603050405020304" pitchFamily="18" charset="0"/>
              </a:rPr>
              <a:t> In India, despite improvements in indicators like stunting and underweight children, challenges remain, including low rates of early breastfeeding initiation and increasing consumption of sugary beverages contributing to childhood obesity. </a:t>
            </a:r>
            <a:r>
              <a:rPr lang="en-IN" sz="5500" dirty="0">
                <a:latin typeface="Times New Roman" panose="02020603050405020304" pitchFamily="18" charset="0"/>
                <a:ea typeface="Times New Roman" panose="02020603050405020304" pitchFamily="18" charset="0"/>
              </a:rPr>
              <a:t>Wide disparities are observed in IYCF practices across states and districts which highlight regional differences in adherence to feeding guidelines.</a:t>
            </a:r>
            <a:endParaRPr lang="en-IN" sz="5500" dirty="0">
              <a:latin typeface="Times New Roman" panose="02020603050405020304" pitchFamily="18" charset="0"/>
              <a:cs typeface="Times New Roman" panose="02020603050405020304" pitchFamily="18" charset="0"/>
            </a:endParaRPr>
          </a:p>
          <a:p>
            <a:pPr>
              <a:lnSpc>
                <a:spcPct val="120000"/>
              </a:lnSpc>
            </a:pPr>
            <a:r>
              <a:rPr lang="en-IN" sz="5500" dirty="0">
                <a:latin typeface="Times New Roman" panose="02020603050405020304" pitchFamily="18" charset="0"/>
                <a:cs typeface="Times New Roman" panose="02020603050405020304" pitchFamily="18" charset="0"/>
              </a:rPr>
              <a:t>Government initiatives like ICDS and POSHAN Abhiyan are crucial in enhancing IYCF practices, underscoring the need for comprehensive strategies to ensure effective implementation and sustained progress. Breaking the cycle of malnutrition requires sustained investment in IYCF and maternal nutrition to foster healthier, more productive generations and promote long-term societal benefits and economic growth.</a:t>
            </a: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28359" cy="860607"/>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solidFill>
            <a:schemeClr val="accent6">
              <a:lumMod val="20000"/>
              <a:lumOff val="80000"/>
            </a:schemeClr>
          </a:solidFill>
        </p:spPr>
        <p:txBody>
          <a:bodyPr>
            <a:normAutofit fontScale="92500" lnSpcReduction="10000"/>
          </a:bodyPr>
          <a:lstStyle/>
          <a:p>
            <a:pPr marL="342916" indent="-342916">
              <a:buFont typeface="+mj-lt"/>
              <a:buAutoNum type="arabicPeriod"/>
            </a:pPr>
            <a:r>
              <a:rPr lang="en-IN" sz="1800" dirty="0" err="1">
                <a:latin typeface="Times New Roman" panose="02020603050405020304" pitchFamily="18" charset="0"/>
                <a:cs typeface="Times New Roman" panose="02020603050405020304" pitchFamily="18" charset="0"/>
              </a:rPr>
              <a:t>Beluska</a:t>
            </a:r>
            <a:r>
              <a:rPr lang="en-IN" sz="1800" dirty="0">
                <a:latin typeface="Times New Roman" panose="02020603050405020304" pitchFamily="18" charset="0"/>
                <a:cs typeface="Times New Roman" panose="02020603050405020304" pitchFamily="18" charset="0"/>
              </a:rPr>
              <a:t>-Turkan K, </a:t>
            </a:r>
            <a:r>
              <a:rPr lang="en-IN" sz="1800" dirty="0" err="1">
                <a:latin typeface="Times New Roman" panose="02020603050405020304" pitchFamily="18" charset="0"/>
                <a:cs typeface="Times New Roman" panose="02020603050405020304" pitchFamily="18" charset="0"/>
              </a:rPr>
              <a:t>Korczak</a:t>
            </a:r>
            <a:r>
              <a:rPr lang="en-IN" sz="1800" dirty="0">
                <a:latin typeface="Times New Roman" panose="02020603050405020304" pitchFamily="18" charset="0"/>
                <a:cs typeface="Times New Roman" panose="02020603050405020304" pitchFamily="18" charset="0"/>
              </a:rPr>
              <a:t> R, </a:t>
            </a:r>
            <a:r>
              <a:rPr lang="en-IN" sz="1800" dirty="0" err="1">
                <a:latin typeface="Times New Roman" panose="02020603050405020304" pitchFamily="18" charset="0"/>
                <a:cs typeface="Times New Roman" panose="02020603050405020304" pitchFamily="18" charset="0"/>
              </a:rPr>
              <a:t>Hartell</a:t>
            </a:r>
            <a:r>
              <a:rPr lang="en-IN" sz="1800" dirty="0">
                <a:latin typeface="Times New Roman" panose="02020603050405020304" pitchFamily="18" charset="0"/>
                <a:cs typeface="Times New Roman" panose="02020603050405020304" pitchFamily="18" charset="0"/>
              </a:rPr>
              <a:t> B, </a:t>
            </a:r>
            <a:r>
              <a:rPr lang="en-IN" sz="1800" dirty="0" err="1">
                <a:latin typeface="Times New Roman" panose="02020603050405020304" pitchFamily="18" charset="0"/>
                <a:cs typeface="Times New Roman" panose="02020603050405020304" pitchFamily="18" charset="0"/>
              </a:rPr>
              <a:t>Moskal</a:t>
            </a:r>
            <a:r>
              <a:rPr lang="en-IN" sz="1800" dirty="0">
                <a:latin typeface="Times New Roman" panose="02020603050405020304" pitchFamily="18" charset="0"/>
                <a:cs typeface="Times New Roman" panose="02020603050405020304" pitchFamily="18" charset="0"/>
              </a:rPr>
              <a:t> K, </a:t>
            </a:r>
            <a:r>
              <a:rPr lang="en-IN" sz="1800" dirty="0" err="1">
                <a:latin typeface="Times New Roman" panose="02020603050405020304" pitchFamily="18" charset="0"/>
                <a:cs typeface="Times New Roman" panose="02020603050405020304" pitchFamily="18" charset="0"/>
              </a:rPr>
              <a:t>Maukonen</a:t>
            </a:r>
            <a:r>
              <a:rPr lang="en-IN" sz="1800" dirty="0">
                <a:latin typeface="Times New Roman" panose="02020603050405020304" pitchFamily="18" charset="0"/>
                <a:cs typeface="Times New Roman" panose="02020603050405020304" pitchFamily="18" charset="0"/>
              </a:rPr>
              <a:t> J, Alexander DE, Salem N, Harkness L, Ayad W, </a:t>
            </a:r>
            <a:r>
              <a:rPr lang="en-IN" sz="1800" dirty="0" err="1">
                <a:latin typeface="Times New Roman" panose="02020603050405020304" pitchFamily="18" charset="0"/>
                <a:cs typeface="Times New Roman" panose="02020603050405020304" pitchFamily="18" charset="0"/>
              </a:rPr>
              <a:t>Szaro</a:t>
            </a:r>
            <a:r>
              <a:rPr lang="en-IN" sz="1800" dirty="0">
                <a:latin typeface="Times New Roman" panose="02020603050405020304" pitchFamily="18" charset="0"/>
                <a:cs typeface="Times New Roman" panose="02020603050405020304" pitchFamily="18" charset="0"/>
              </a:rPr>
              <a:t> J, et al. Nutritional Gaps and Supplementation in the First 1000 Days. </a:t>
            </a:r>
            <a:r>
              <a:rPr lang="en-IN" sz="1800" i="1" dirty="0">
                <a:latin typeface="Times New Roman" panose="02020603050405020304" pitchFamily="18" charset="0"/>
                <a:cs typeface="Times New Roman" panose="02020603050405020304" pitchFamily="18" charset="0"/>
              </a:rPr>
              <a:t>Nutrients</a:t>
            </a:r>
            <a:r>
              <a:rPr lang="en-IN" sz="1800" dirty="0">
                <a:latin typeface="Times New Roman" panose="02020603050405020304" pitchFamily="18" charset="0"/>
                <a:cs typeface="Times New Roman" panose="02020603050405020304" pitchFamily="18" charset="0"/>
              </a:rPr>
              <a:t>. 2019; 11(12):2891. </a:t>
            </a:r>
            <a:r>
              <a:rPr lang="en-IN" sz="18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https://doi.org/10.3390/nu11122891</a:t>
            </a:r>
            <a:endParaRPr lang="en-IN" sz="1800" dirty="0">
              <a:latin typeface="Times New Roman" panose="02020603050405020304" pitchFamily="18" charset="0"/>
              <a:cs typeface="Times New Roman" panose="02020603050405020304" pitchFamily="18" charset="0"/>
            </a:endParaRPr>
          </a:p>
          <a:p>
            <a:pPr marL="342916" indent="-342916">
              <a:buFont typeface="+mj-lt"/>
              <a:buAutoNum type="arabicPeriod"/>
            </a:pPr>
            <a:r>
              <a:rPr lang="en-IN" sz="1800" dirty="0">
                <a:latin typeface="Times New Roman" panose="02020603050405020304" pitchFamily="18" charset="0"/>
                <a:cs typeface="Times New Roman" panose="02020603050405020304" pitchFamily="18" charset="0"/>
              </a:rPr>
              <a:t>Ray, Soumyajit; Ashok, </a:t>
            </a:r>
            <a:r>
              <a:rPr lang="en-IN" sz="1800" dirty="0" err="1">
                <a:latin typeface="Times New Roman" panose="02020603050405020304" pitchFamily="18" charset="0"/>
                <a:cs typeface="Times New Roman" panose="02020603050405020304" pitchFamily="18" charset="0"/>
              </a:rPr>
              <a:t>Sattvika</a:t>
            </a:r>
            <a:r>
              <a:rPr lang="en-IN" sz="1800" dirty="0">
                <a:latin typeface="Times New Roman" panose="02020603050405020304" pitchFamily="18" charset="0"/>
                <a:cs typeface="Times New Roman" panose="02020603050405020304" pitchFamily="18" charset="0"/>
              </a:rPr>
              <a:t>; </a:t>
            </a:r>
            <a:r>
              <a:rPr lang="en-IN" sz="1800" dirty="0" err="1">
                <a:latin typeface="Times New Roman" panose="02020603050405020304" pitchFamily="18" charset="0"/>
                <a:cs typeface="Times New Roman" panose="02020603050405020304" pitchFamily="18" charset="0"/>
              </a:rPr>
              <a:t>Avula</a:t>
            </a:r>
            <a:r>
              <a:rPr lang="en-IN" sz="1800" dirty="0">
                <a:latin typeface="Times New Roman" panose="02020603050405020304" pitchFamily="18" charset="0"/>
                <a:cs typeface="Times New Roman" panose="02020603050405020304" pitchFamily="18" charset="0"/>
              </a:rPr>
              <a:t>, Rasmi; Nguyen, Phuong Hong; </a:t>
            </a:r>
            <a:r>
              <a:rPr lang="en-IN" sz="1800" dirty="0" err="1">
                <a:latin typeface="Times New Roman" panose="02020603050405020304" pitchFamily="18" charset="0"/>
                <a:cs typeface="Times New Roman" panose="02020603050405020304" pitchFamily="18" charset="0"/>
              </a:rPr>
              <a:t>Hemalatha</a:t>
            </a:r>
            <a:r>
              <a:rPr lang="en-IN" sz="1800" dirty="0">
                <a:latin typeface="Times New Roman" panose="02020603050405020304" pitchFamily="18" charset="0"/>
                <a:cs typeface="Times New Roman" panose="02020603050405020304" pitchFamily="18" charset="0"/>
              </a:rPr>
              <a:t>, R.; Singh, S. K.; Chamois, Sylvie; and Menon, Purnima. 2023. Feeding India’s babies: Insights on trends and patterns from the National Family Health Surveys, 2015-16 to 2019-21. POSHAN Data Note 96. New Delhi, India: International Food Policy Research Institute (IFPRI). </a:t>
            </a:r>
            <a:r>
              <a:rPr lang="en-IN" sz="18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https://doi.org/10.2499/p15738coll2.136838</a:t>
            </a:r>
            <a:r>
              <a:rPr lang="en-IN" sz="1800" dirty="0">
                <a:latin typeface="Times New Roman" panose="02020603050405020304" pitchFamily="18" charset="0"/>
                <a:cs typeface="Times New Roman" panose="02020603050405020304" pitchFamily="18" charset="0"/>
              </a:rPr>
              <a:t> </a:t>
            </a:r>
          </a:p>
          <a:p>
            <a:pPr marL="342916" indent="-342916">
              <a:buFont typeface="+mj-lt"/>
              <a:buAutoNum type="arabicPeriod"/>
            </a:pPr>
            <a:r>
              <a:rPr lang="en-IN" sz="1800"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https://www.who.int/news-room/fact-sheets/detail/infant-and-young-child-feeding</a:t>
            </a:r>
            <a:r>
              <a:rPr lang="en-IN" sz="1800" dirty="0">
                <a:latin typeface="Times New Roman" panose="02020603050405020304" pitchFamily="18" charset="0"/>
                <a:cs typeface="Times New Roman" panose="02020603050405020304" pitchFamily="18" charset="0"/>
              </a:rPr>
              <a:t>. </a:t>
            </a:r>
          </a:p>
          <a:p>
            <a:pPr marL="342916" indent="-342916">
              <a:buFont typeface="+mj-lt"/>
              <a:buAutoNum type="arabicPeriod"/>
            </a:pPr>
            <a:r>
              <a:rPr lang="en-IN" sz="1800" u="sng" dirty="0">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https://wcd.nic.in/integrated-child-development-services-icds-scheme</a:t>
            </a:r>
            <a:r>
              <a:rPr lang="en-IN" sz="18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16" indent="-342916">
              <a:buFont typeface="+mj-lt"/>
              <a:buAutoNum type="arabicPeriod"/>
            </a:pPr>
            <a:r>
              <a:rPr lang="en-IN" sz="1800" u="sng" dirty="0">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https://www.india.gov.in/spotlight/poshan-abhiyaan-pms-overarching-scheme-holistic-nourishment</a:t>
            </a:r>
            <a:r>
              <a:rPr lang="en-IN" sz="18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16" indent="-342916">
              <a:buFont typeface="+mj-lt"/>
              <a:buAutoNum type="arabicPeriod"/>
            </a:pPr>
            <a:r>
              <a:rPr lang="en-IN" sz="1800" u="sng" dirty="0">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https://nhm.gov.in/MAA/Operational_Guidelines.pdf</a:t>
            </a:r>
            <a:r>
              <a:rPr lang="en-IN" sz="18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16" indent="-342916">
              <a:buFont typeface="+mj-lt"/>
              <a:buAutoNum type="arabicPeriod"/>
            </a:pPr>
            <a:r>
              <a:rPr lang="en-IN" sz="1800" u="sng"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https://nhm.assam.gov.in/schemes/village-health-and-nutrition-day</a:t>
            </a:r>
            <a:r>
              <a:rPr lang="en-IN" sz="1800" dirty="0">
                <a:latin typeface="Times New Roman" panose="02020603050405020304" pitchFamily="18" charset="0"/>
                <a:cs typeface="Times New Roman" panose="02020603050405020304" pitchFamily="18" charset="0"/>
              </a:rPr>
              <a:t>.</a:t>
            </a:r>
          </a:p>
          <a:p>
            <a:pPr marL="342916" indent="-342916">
              <a:buFont typeface="+mj-lt"/>
              <a:buAutoNum type="arabicPeriod"/>
            </a:pPr>
            <a:r>
              <a:rPr lang="en-IN" sz="1800" u="sng" dirty="0">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https://main.mohfw.gov.in/sites/default/files/NFHS-5_Phase-II_0.pdf</a:t>
            </a:r>
            <a:endParaRPr lang="en-IN" sz="1800" u="sng"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buFont typeface="+mj-lt"/>
              <a:buAutoNum type="arabicPeriod"/>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https://www.ifpri.org/publication/feeding-indias-babies-insights-trends-and-patterns-national-family-health-surveys-2015/</a:t>
            </a:r>
            <a:r>
              <a:rPr lang="en-IN" sz="1200" dirty="0">
                <a:effectLst/>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buFont typeface="+mj-lt"/>
              <a:buAutoNum type="arabicPeriod"/>
            </a:pPr>
            <a:endParaRPr lang="en-IN"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IN" sz="1800" dirty="0">
              <a:latin typeface="Aptos Display" panose="020B0004020202020204" pitchFamily="34" charset="0"/>
              <a:ea typeface="Times New Roman" panose="02020603050405020304" pitchFamily="18" charset="0"/>
              <a:cs typeface="Times New Roman" panose="02020603050405020304" pitchFamily="18" charset="0"/>
            </a:endParaRPr>
          </a:p>
          <a:p>
            <a:pPr marL="0" indent="0">
              <a:buNone/>
            </a:pPr>
            <a:endParaRPr lang="en-IN" sz="1800" dirty="0"/>
          </a:p>
          <a:p>
            <a:pPr marL="0" indent="0">
              <a:buNone/>
            </a:pPr>
            <a:endParaRPr lang="en-IN" dirty="0"/>
          </a:p>
          <a:p>
            <a:pPr marL="0" indent="0">
              <a:buNone/>
            </a:pPr>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9C6B9DA-5932-0570-2970-D2F0B0E875FA}"/>
              </a:ext>
            </a:extLst>
          </p:cNvPr>
          <p:cNvSpPr/>
          <p:nvPr/>
        </p:nvSpPr>
        <p:spPr>
          <a:xfrm>
            <a:off x="129915" y="104931"/>
            <a:ext cx="11932171" cy="1244180"/>
          </a:xfrm>
          <a:prstGeom prst="round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9107C4F5-93C9-6558-DF92-343C0F4E721E}"/>
              </a:ext>
            </a:extLst>
          </p:cNvPr>
          <p:cNvSpPr/>
          <p:nvPr/>
        </p:nvSpPr>
        <p:spPr>
          <a:xfrm>
            <a:off x="129914" y="1419598"/>
            <a:ext cx="2936292" cy="2538646"/>
          </a:xfrm>
          <a:prstGeom prst="roundRect">
            <a:avLst/>
          </a:prstGeom>
          <a:blipFill dpi="0" rotWithShape="1">
            <a:blip r:embed="rId3">
              <a:alphaModFix amt="45000"/>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6EB3E6EC-4127-41E1-93EA-5761F6C72065}"/>
              </a:ext>
            </a:extLst>
          </p:cNvPr>
          <p:cNvSpPr/>
          <p:nvPr/>
        </p:nvSpPr>
        <p:spPr>
          <a:xfrm>
            <a:off x="3157929" y="1419598"/>
            <a:ext cx="2848130" cy="1235114"/>
          </a:xfrm>
          <a:prstGeom prst="roundRect">
            <a:avLst/>
          </a:prstGeom>
          <a:blipFill dpi="0" rotWithShape="1">
            <a:blip r:embed="rId3">
              <a:alphaModFix amt="53032"/>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F7F28D2D-7C2F-278A-6C77-75E5AC12B30D}"/>
              </a:ext>
            </a:extLst>
          </p:cNvPr>
          <p:cNvSpPr/>
          <p:nvPr/>
        </p:nvSpPr>
        <p:spPr>
          <a:xfrm>
            <a:off x="6096001" y="1419596"/>
            <a:ext cx="2938071" cy="5345004"/>
          </a:xfrm>
          <a:prstGeom prst="roundRect">
            <a:avLst/>
          </a:prstGeom>
          <a:blipFill dpi="0" rotWithShape="1">
            <a:blip r:embed="rId3">
              <a:alphaModFix amt="65847"/>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9CA52701-5C6B-72C4-A4EA-BF7B79860859}"/>
              </a:ext>
            </a:extLst>
          </p:cNvPr>
          <p:cNvSpPr/>
          <p:nvPr/>
        </p:nvSpPr>
        <p:spPr>
          <a:xfrm>
            <a:off x="9102779" y="1419595"/>
            <a:ext cx="2959307" cy="1796815"/>
          </a:xfrm>
          <a:prstGeom prst="roundRect">
            <a:avLst/>
          </a:prstGeom>
          <a:blipFill dpi="0" rotWithShape="1">
            <a:blip r:embed="rId3"/>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017C6F3-A3D4-9562-3BC9-0B59BFFB8F96}"/>
              </a:ext>
            </a:extLst>
          </p:cNvPr>
          <p:cNvSpPr txBox="1"/>
          <p:nvPr/>
        </p:nvSpPr>
        <p:spPr>
          <a:xfrm>
            <a:off x="1799445" y="100525"/>
            <a:ext cx="8571874" cy="1886222"/>
          </a:xfrm>
          <a:prstGeom prst="rect">
            <a:avLst/>
          </a:prstGeom>
          <a:noFill/>
        </p:spPr>
        <p:txBody>
          <a:bodyPr wrap="square" rtlCol="0">
            <a:spAutoFit/>
          </a:bodyPr>
          <a:lstStyle/>
          <a:p>
            <a:pPr algn="ctr"/>
            <a:r>
              <a:rPr lang="en-IN" b="1" u="sng" dirty="0">
                <a:latin typeface="Times New Roman" panose="02020603050405020304" pitchFamily="18" charset="0"/>
                <a:ea typeface="Times New Roman" panose="02020603050405020304" pitchFamily="18" charset="0"/>
                <a:cs typeface="Times New Roman" panose="02020603050405020304" pitchFamily="18" charset="0"/>
              </a:rPr>
              <a:t>Enhanced Infant and Young Feeding (IYCF) practices and their </a:t>
            </a:r>
          </a:p>
          <a:p>
            <a:pPr algn="ctr"/>
            <a:r>
              <a:rPr lang="en-IN" b="1" u="sng" dirty="0">
                <a:latin typeface="Times New Roman" panose="02020603050405020304" pitchFamily="18" charset="0"/>
                <a:ea typeface="Times New Roman" panose="02020603050405020304" pitchFamily="18" charset="0"/>
                <a:cs typeface="Times New Roman" panose="02020603050405020304" pitchFamily="18" charset="0"/>
              </a:rPr>
              <a:t>impact on breaking the intergenerational cycle of malnutrition</a:t>
            </a:r>
          </a:p>
          <a:p>
            <a:pPr algn="ctr"/>
            <a:r>
              <a:rPr lang="en-IN" dirty="0">
                <a:latin typeface="Times New Roman" panose="02020603050405020304" pitchFamily="18" charset="0"/>
                <a:ea typeface="Times New Roman" panose="02020603050405020304" pitchFamily="18" charset="0"/>
                <a:cs typeface="Times New Roman" panose="02020603050405020304" pitchFamily="18" charset="0"/>
              </a:rPr>
              <a:t>DR. SIMRAN KAUR ANTAL (PG/23/117)</a:t>
            </a:r>
          </a:p>
          <a:p>
            <a:pPr algn="ctr"/>
            <a:r>
              <a:rPr lang="en-IN" dirty="0">
                <a:latin typeface="Times New Roman" panose="02020603050405020304" pitchFamily="18" charset="0"/>
                <a:ea typeface="Times New Roman" panose="02020603050405020304" pitchFamily="18" charset="0"/>
                <a:cs typeface="Times New Roman" panose="02020603050405020304" pitchFamily="18" charset="0"/>
              </a:rPr>
              <a:t>Mentor : DR. ALTAF YOUSUF MIR</a:t>
            </a:r>
          </a:p>
          <a:p>
            <a:pPr algn="ctr"/>
            <a:br>
              <a:rPr lang="en-IN" sz="1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857"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965B0BA-E067-FC1A-A564-F5C44D70B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42" y="205879"/>
            <a:ext cx="2049461" cy="964679"/>
          </a:xfrm>
          <a:prstGeom prst="rect">
            <a:avLst/>
          </a:prstGeom>
        </p:spPr>
      </p:pic>
      <p:pic>
        <p:nvPicPr>
          <p:cNvPr id="9" name="Picture 4">
            <a:extLst>
              <a:ext uri="{FF2B5EF4-FFF2-40B4-BE49-F238E27FC236}">
                <a16:creationId xmlns:a16="http://schemas.microsoft.com/office/drawing/2014/main" id="{AA9E8ADD-18F2-1D23-CF8D-C241BB7C5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8474" y="354491"/>
            <a:ext cx="2473648" cy="6778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7EC88C-FC5D-83DA-AF0C-98D2BEEFE648}"/>
              </a:ext>
            </a:extLst>
          </p:cNvPr>
          <p:cNvSpPr txBox="1"/>
          <p:nvPr/>
        </p:nvSpPr>
        <p:spPr>
          <a:xfrm>
            <a:off x="114441" y="1409402"/>
            <a:ext cx="3006778" cy="2408352"/>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INTRODUCTION</a:t>
            </a:r>
          </a:p>
          <a:p>
            <a:pPr algn="just"/>
            <a:r>
              <a:rPr lang="en-IN" sz="1050" dirty="0">
                <a:latin typeface="Times New Roman" panose="02020603050405020304" pitchFamily="18" charset="0"/>
                <a:cs typeface="Times New Roman" panose="02020603050405020304" pitchFamily="18" charset="0"/>
              </a:rPr>
              <a:t>The world is currently grappling with a triple burden of malnutrition. </a:t>
            </a:r>
            <a:r>
              <a:rPr lang="en-IN" sz="1050" dirty="0">
                <a:latin typeface="Times New Roman" panose="02020603050405020304" pitchFamily="18" charset="0"/>
                <a:ea typeface="Times New Roman" panose="02020603050405020304" pitchFamily="18" charset="0"/>
                <a:cs typeface="Times New Roman" panose="02020603050405020304" pitchFamily="18" charset="0"/>
              </a:rPr>
              <a:t>Early childhood nutrition plays a critical role in shaping a child's physical, cognitive, and emotional development. The first 1000 days of life are particularly important because of the impact that diet has on long-term health, economic prospects, and academic success. Breastfeeding and appropriate supplemental feeding are important IYCF practices. Additionally, a cycle of low birth weight is perpetuated throughout generations by poor mother nutrition. Improving IYCF procedures can end this loop and create generations who are healthier and more prosperous.</a:t>
            </a:r>
            <a:endParaRPr lang="en-US" sz="2857"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C1E9606-A79F-71EC-C66B-9E61FB807728}"/>
              </a:ext>
            </a:extLst>
          </p:cNvPr>
          <p:cNvSpPr txBox="1"/>
          <p:nvPr/>
        </p:nvSpPr>
        <p:spPr>
          <a:xfrm>
            <a:off x="3204036" y="1434154"/>
            <a:ext cx="2896342" cy="182466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METHODOLOGY</a:t>
            </a:r>
          </a:p>
          <a:p>
            <a:r>
              <a:rPr lang="en-IN" sz="1000" b="1" dirty="0">
                <a:latin typeface="Times New Roman" panose="02020603050405020304" pitchFamily="18" charset="0"/>
                <a:ea typeface="Times New Roman" panose="02020603050405020304" pitchFamily="18" charset="0"/>
                <a:cs typeface="Times New Roman" panose="02020603050405020304" pitchFamily="18" charset="0"/>
              </a:rPr>
              <a:t>Secondary data collection</a:t>
            </a:r>
            <a:r>
              <a:rPr lang="en-IN" sz="1000" dirty="0">
                <a:latin typeface="Times New Roman" panose="02020603050405020304" pitchFamily="18" charset="0"/>
                <a:ea typeface="Times New Roman" panose="02020603050405020304" pitchFamily="18" charset="0"/>
                <a:cs typeface="Times New Roman" panose="02020603050405020304" pitchFamily="18" charset="0"/>
              </a:rPr>
              <a:t>–</a:t>
            </a:r>
          </a:p>
          <a:p>
            <a:pPr marL="342916" indent="-342916">
              <a:buSzPts val="1000"/>
              <a:buFont typeface="Symbol" pitchFamily="2" charset="2"/>
              <a:buChar char=""/>
              <a:tabLst>
                <a:tab pos="457222" algn="l"/>
              </a:tabLst>
            </a:pPr>
            <a:r>
              <a:rPr lang="en-IN" sz="1000" dirty="0">
                <a:latin typeface="Times New Roman" panose="02020603050405020304" pitchFamily="18" charset="0"/>
                <a:ea typeface="Times New Roman" panose="02020603050405020304" pitchFamily="18" charset="0"/>
                <a:cs typeface="Times New Roman" panose="02020603050405020304" pitchFamily="18" charset="0"/>
              </a:rPr>
              <a:t>Conducted a systematic literature search using PubMed, ScienceDirect, and Lancet.</a:t>
            </a:r>
          </a:p>
          <a:p>
            <a:pPr marL="342916" indent="-342916">
              <a:buSzPts val="1000"/>
              <a:buFont typeface="Symbol" pitchFamily="2" charset="2"/>
              <a:buChar char=""/>
              <a:tabLst>
                <a:tab pos="457222" algn="l"/>
              </a:tabLst>
            </a:pPr>
            <a:r>
              <a:rPr lang="en-IN" sz="1000" dirty="0">
                <a:latin typeface="Times New Roman" panose="02020603050405020304" pitchFamily="18" charset="0"/>
                <a:ea typeface="Times New Roman" panose="02020603050405020304" pitchFamily="18" charset="0"/>
                <a:cs typeface="Times New Roman" panose="02020603050405020304" pitchFamily="18" charset="0"/>
              </a:rPr>
              <a:t>Sourced data from reputable platforms, including WHO, UNICEF, USAID, MOFHW, MWCD and NHM</a:t>
            </a:r>
          </a:p>
          <a:p>
            <a:endParaRPr lang="en-US" sz="1000" b="1" dirty="0">
              <a:latin typeface="Times New Roman" panose="02020603050405020304" pitchFamily="18" charset="0"/>
              <a:cs typeface="Times New Roman" panose="02020603050405020304" pitchFamily="18" charset="0"/>
            </a:endParaRPr>
          </a:p>
          <a:p>
            <a:endParaRPr lang="en-US" sz="2857" dirty="0">
              <a:latin typeface="Times New Roman" panose="02020603050405020304" pitchFamily="18" charset="0"/>
              <a:cs typeface="Times New Roman" panose="02020603050405020304" pitchFamily="18" charset="0"/>
            </a:endParaRPr>
          </a:p>
        </p:txBody>
      </p:sp>
      <p:sp>
        <p:nvSpPr>
          <p:cNvPr id="19" name="Rounded Rectangle 18">
            <a:extLst>
              <a:ext uri="{FF2B5EF4-FFF2-40B4-BE49-F238E27FC236}">
                <a16:creationId xmlns:a16="http://schemas.microsoft.com/office/drawing/2014/main" id="{01010A6C-831F-51A6-187E-EB2426164899}"/>
              </a:ext>
            </a:extLst>
          </p:cNvPr>
          <p:cNvSpPr/>
          <p:nvPr/>
        </p:nvSpPr>
        <p:spPr>
          <a:xfrm>
            <a:off x="3158818" y="2713772"/>
            <a:ext cx="2846350" cy="4050827"/>
          </a:xfrm>
          <a:prstGeom prst="roundRect">
            <a:avLst/>
          </a:prstGeom>
          <a:blipFill dpi="0" rotWithShape="1">
            <a:blip r:embed="rId3">
              <a:alphaModFix amt="88000"/>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latin typeface="Times New Roman" panose="02020603050405020304" pitchFamily="18"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B4B05F22-934F-7686-7974-65EFB798073B}"/>
              </a:ext>
            </a:extLst>
          </p:cNvPr>
          <p:cNvSpPr/>
          <p:nvPr/>
        </p:nvSpPr>
        <p:spPr>
          <a:xfrm>
            <a:off x="144113" y="4015618"/>
            <a:ext cx="2908092" cy="1373465"/>
          </a:xfrm>
          <a:prstGeom prst="roundRect">
            <a:avLst>
              <a:gd name="adj" fmla="val 22719"/>
            </a:avLst>
          </a:prstGeom>
          <a:blipFill dpi="0" rotWithShape="1">
            <a:blip r:embed="rId3">
              <a:alphaModFix amt="86000"/>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BAFE4D1-7428-D1C0-BAE9-F8697DD1FCF2}"/>
              </a:ext>
            </a:extLst>
          </p:cNvPr>
          <p:cNvSpPr txBox="1"/>
          <p:nvPr/>
        </p:nvSpPr>
        <p:spPr>
          <a:xfrm>
            <a:off x="251262" y="3983267"/>
            <a:ext cx="2788171" cy="1384995"/>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OBJECTIVE</a:t>
            </a:r>
          </a:p>
          <a:p>
            <a:pPr algn="just"/>
            <a:r>
              <a:rPr lang="en-IN" sz="1000" dirty="0">
                <a:latin typeface="Times New Roman" panose="02020603050405020304" pitchFamily="18" charset="0"/>
                <a:cs typeface="Times New Roman" panose="02020603050405020304" pitchFamily="18" charset="0"/>
              </a:rPr>
              <a:t>The objective of this review is to analyse the existing literature on the impact of feeding practices (IYCF) of newborns and young children on child malnutrition, to understand its role in shaping the nutritional status of infants, and to evaluate its potential in breaking the intergenerational cycle of malnutrition.</a:t>
            </a:r>
            <a:endParaRPr lang="en-US" sz="10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A49A246-264C-1516-328D-1D7CAFE28D91}"/>
              </a:ext>
            </a:extLst>
          </p:cNvPr>
          <p:cNvSpPr txBox="1"/>
          <p:nvPr/>
        </p:nvSpPr>
        <p:spPr>
          <a:xfrm>
            <a:off x="3125841" y="2739755"/>
            <a:ext cx="2919892" cy="427809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REVIEW OF LITERATURE</a:t>
            </a:r>
          </a:p>
          <a:p>
            <a:pPr algn="just"/>
            <a:r>
              <a:rPr lang="en-IN" sz="1000" dirty="0">
                <a:latin typeface="Times New Roman" panose="02020603050405020304" pitchFamily="18" charset="0"/>
                <a:ea typeface="Times New Roman" panose="02020603050405020304" pitchFamily="18" charset="0"/>
                <a:cs typeface="Times New Roman" panose="02020603050405020304" pitchFamily="18" charset="0"/>
              </a:rPr>
              <a:t>Undernourished mothers set off an intergenerational cycle of malnutrition that starts with conception.. Poor maternal nutrition causes low birth weight, making newborns more susceptible to infections and chronic diseases that impede cognitive and physical development. Malnourished children frequently become malnourished teenagers, escalating the cycle.</a:t>
            </a:r>
          </a:p>
          <a:p>
            <a:pPr algn="just"/>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algn="just"/>
            <a:r>
              <a:rPr lang="en-IN" sz="1000" dirty="0">
                <a:latin typeface="Times New Roman" panose="02020603050405020304" pitchFamily="18" charset="0"/>
                <a:ea typeface="Times New Roman" panose="02020603050405020304" pitchFamily="18" charset="0"/>
                <a:cs typeface="Times New Roman" panose="02020603050405020304" pitchFamily="18" charset="0"/>
              </a:rPr>
              <a:t>The nutritional status of children under 2 years old are directly impacted by infant and young child feeding (IYCF) practices. Therefore, it is essential to enhance IYCF practices for infants 0–23 months old to promote better nutrition, health, and development.</a:t>
            </a:r>
            <a:r>
              <a:rPr lang="en-IN" sz="1000" kern="0" dirty="0">
                <a:latin typeface="Times New Roman" panose="02020603050405020304" pitchFamily="18" charset="0"/>
                <a:ea typeface="Times New Roman" panose="02020603050405020304" pitchFamily="18" charset="0"/>
                <a:cs typeface="Times New Roman" panose="02020603050405020304" pitchFamily="18" charset="0"/>
              </a:rPr>
              <a:t> IYCF practices are evidence-based guidelines that provide a roadmap for optimal nutrition during the most critical developmental years of a child's life.</a:t>
            </a:r>
            <a:r>
              <a:rPr lang="en-IN" sz="1000" dirty="0">
                <a:latin typeface="Times New Roman" panose="02020603050405020304" pitchFamily="18" charset="0"/>
                <a:cs typeface="Times New Roman" panose="02020603050405020304" pitchFamily="18" charset="0"/>
              </a:rPr>
              <a:t> </a:t>
            </a:r>
            <a:endParaRPr lang="en-US" sz="1000" b="1" dirty="0">
              <a:latin typeface="Times New Roman" panose="02020603050405020304" pitchFamily="18" charset="0"/>
              <a:cs typeface="Times New Roman" panose="02020603050405020304" pitchFamily="18" charset="0"/>
            </a:endParaRPr>
          </a:p>
          <a:p>
            <a:pPr algn="just"/>
            <a:endParaRPr lang="en-IN" sz="1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2D70CAE-A1B3-66EA-BD5F-1F99A29976ED}"/>
              </a:ext>
            </a:extLst>
          </p:cNvPr>
          <p:cNvSpPr txBox="1"/>
          <p:nvPr/>
        </p:nvSpPr>
        <p:spPr>
          <a:xfrm>
            <a:off x="6042768" y="1459226"/>
            <a:ext cx="2938071"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IYCF IN INDIAN CONTEXT</a:t>
            </a:r>
          </a:p>
        </p:txBody>
      </p:sp>
      <p:pic>
        <p:nvPicPr>
          <p:cNvPr id="29" name="Picture 28">
            <a:extLst>
              <a:ext uri="{FF2B5EF4-FFF2-40B4-BE49-F238E27FC236}">
                <a16:creationId xmlns:a16="http://schemas.microsoft.com/office/drawing/2014/main" id="{67AE6932-8C14-EA09-0EA7-EBDF0350EE42}"/>
              </a:ext>
            </a:extLst>
          </p:cNvPr>
          <p:cNvPicPr>
            <a:picLocks noChangeAspect="1"/>
          </p:cNvPicPr>
          <p:nvPr/>
        </p:nvPicPr>
        <p:blipFill>
          <a:blip r:embed="rId6"/>
          <a:stretch>
            <a:fillRect/>
          </a:stretch>
        </p:blipFill>
        <p:spPr>
          <a:xfrm>
            <a:off x="6182409" y="1714264"/>
            <a:ext cx="2765252" cy="1812980"/>
          </a:xfrm>
          <a:prstGeom prst="rect">
            <a:avLst/>
          </a:prstGeom>
        </p:spPr>
      </p:pic>
      <p:pic>
        <p:nvPicPr>
          <p:cNvPr id="30" name="Picture 29">
            <a:extLst>
              <a:ext uri="{FF2B5EF4-FFF2-40B4-BE49-F238E27FC236}">
                <a16:creationId xmlns:a16="http://schemas.microsoft.com/office/drawing/2014/main" id="{7211DE55-0AA4-AD02-4B14-0287042CD83D}"/>
              </a:ext>
            </a:extLst>
          </p:cNvPr>
          <p:cNvPicPr>
            <a:picLocks noChangeAspect="1"/>
          </p:cNvPicPr>
          <p:nvPr/>
        </p:nvPicPr>
        <p:blipFill>
          <a:blip r:embed="rId7"/>
          <a:stretch>
            <a:fillRect/>
          </a:stretch>
        </p:blipFill>
        <p:spPr>
          <a:xfrm>
            <a:off x="6192623" y="3555284"/>
            <a:ext cx="2755038" cy="1812979"/>
          </a:xfrm>
          <a:prstGeom prst="rect">
            <a:avLst/>
          </a:prstGeom>
        </p:spPr>
      </p:pic>
      <p:sp>
        <p:nvSpPr>
          <p:cNvPr id="31" name="TextBox 30">
            <a:extLst>
              <a:ext uri="{FF2B5EF4-FFF2-40B4-BE49-F238E27FC236}">
                <a16:creationId xmlns:a16="http://schemas.microsoft.com/office/drawing/2014/main" id="{96A159B2-4D0F-653E-D89E-2486E0A0043D}"/>
              </a:ext>
            </a:extLst>
          </p:cNvPr>
          <p:cNvSpPr txBox="1"/>
          <p:nvPr/>
        </p:nvSpPr>
        <p:spPr>
          <a:xfrm>
            <a:off x="6088395" y="5368106"/>
            <a:ext cx="2991550" cy="1446550"/>
          </a:xfrm>
          <a:prstGeom prst="rect">
            <a:avLst/>
          </a:prstGeom>
          <a:noFill/>
        </p:spPr>
        <p:txBody>
          <a:bodyPr wrap="square" rtlCol="0">
            <a:spAutoFit/>
          </a:bodyPr>
          <a:lstStyle/>
          <a:p>
            <a:pPr marL="685832"/>
            <a:r>
              <a:rPr lang="en-IN" sz="1400" b="1" dirty="0">
                <a:latin typeface="Times New Roman" panose="02020603050405020304" pitchFamily="18" charset="0"/>
                <a:ea typeface="Times New Roman" panose="02020603050405020304" pitchFamily="18" charset="0"/>
                <a:cs typeface="Times New Roman" panose="02020603050405020304" pitchFamily="18" charset="0"/>
              </a:rPr>
              <a:t>BARRIERS</a:t>
            </a:r>
          </a:p>
          <a:p>
            <a:pPr algn="just"/>
            <a:r>
              <a:rPr lang="en-IN" sz="1000" dirty="0">
                <a:latin typeface="Times New Roman" panose="02020603050405020304" pitchFamily="18" charset="0"/>
                <a:ea typeface="Times New Roman" panose="02020603050405020304" pitchFamily="18" charset="0"/>
                <a:cs typeface="Times New Roman" panose="02020603050405020304" pitchFamily="18" charset="0"/>
              </a:rPr>
              <a:t>The WHO and UNICEF guidelines aim to optimize IYCF practices, but significant barriers persist. Cultural beliefs, knowledge gaps, economic constraints, and psychosocial factors hinder adherence to these guidelines. Addressing these challenges is crucial to improve child health outcomes.</a:t>
            </a:r>
          </a:p>
          <a:p>
            <a:pPr algn="ctr"/>
            <a:endParaRPr lang="en-US" sz="1400" b="1" dirty="0">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574AC7B8-F3AC-F049-410F-4C9A6572771B}"/>
              </a:ext>
            </a:extLst>
          </p:cNvPr>
          <p:cNvPicPr>
            <a:picLocks noChangeAspect="1"/>
          </p:cNvPicPr>
          <p:nvPr/>
        </p:nvPicPr>
        <p:blipFill>
          <a:blip r:embed="rId8"/>
          <a:stretch>
            <a:fillRect/>
          </a:stretch>
        </p:blipFill>
        <p:spPr>
          <a:xfrm>
            <a:off x="9438520" y="1614294"/>
            <a:ext cx="2319937" cy="1551458"/>
          </a:xfrm>
          <a:prstGeom prst="rect">
            <a:avLst/>
          </a:prstGeom>
        </p:spPr>
      </p:pic>
      <p:sp>
        <p:nvSpPr>
          <p:cNvPr id="44" name="TextBox 43">
            <a:extLst>
              <a:ext uri="{FF2B5EF4-FFF2-40B4-BE49-F238E27FC236}">
                <a16:creationId xmlns:a16="http://schemas.microsoft.com/office/drawing/2014/main" id="{B68A35A5-C2EA-EAE7-C581-17420D9048AD}"/>
              </a:ext>
            </a:extLst>
          </p:cNvPr>
          <p:cNvSpPr txBox="1"/>
          <p:nvPr/>
        </p:nvSpPr>
        <p:spPr>
          <a:xfrm>
            <a:off x="9049545" y="1384398"/>
            <a:ext cx="2938071"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GOI INITIATIVES</a:t>
            </a:r>
          </a:p>
        </p:txBody>
      </p:sp>
      <p:sp>
        <p:nvSpPr>
          <p:cNvPr id="46" name="Rounded Rectangle 45">
            <a:extLst>
              <a:ext uri="{FF2B5EF4-FFF2-40B4-BE49-F238E27FC236}">
                <a16:creationId xmlns:a16="http://schemas.microsoft.com/office/drawing/2014/main" id="{81B69B51-7511-35E3-9BBC-4F46F7628920}"/>
              </a:ext>
            </a:extLst>
          </p:cNvPr>
          <p:cNvSpPr/>
          <p:nvPr/>
        </p:nvSpPr>
        <p:spPr>
          <a:xfrm>
            <a:off x="9102778" y="3273384"/>
            <a:ext cx="3019268" cy="1970322"/>
          </a:xfrm>
          <a:prstGeom prst="roundRect">
            <a:avLst/>
          </a:prstGeom>
          <a:blipFill dpi="0" rotWithShape="1">
            <a:blip r:embed="rId3">
              <a:alphaModFix amt="60939"/>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237D7C10-73D9-C73A-BA2C-50AA9C04A088}"/>
              </a:ext>
            </a:extLst>
          </p:cNvPr>
          <p:cNvSpPr txBox="1"/>
          <p:nvPr/>
        </p:nvSpPr>
        <p:spPr>
          <a:xfrm>
            <a:off x="9041684" y="3217759"/>
            <a:ext cx="3141455" cy="2215991"/>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CONCLUSION</a:t>
            </a:r>
          </a:p>
          <a:p>
            <a:pPr algn="just"/>
            <a:r>
              <a:rPr lang="en-IN" sz="1000" dirty="0">
                <a:latin typeface="Times New Roman" panose="02020603050405020304" pitchFamily="18" charset="0"/>
                <a:cs typeface="Times New Roman" panose="02020603050405020304" pitchFamily="18" charset="0"/>
              </a:rPr>
              <a:t>Optimal nutrition during the first 1,000 days is vital for overall health and disrupting the cycle of malnutrition. Despite improvements, malnutrition remains a global issue affecting child mortality and cognitive development. WHO and UNICEF's enhanced IYCF practices are essential for immediate and long-term health. Addressing maternal nutrition is also crucial. In India, initiatives like ICDS and POSHAN Abhiyan are pivotal but require effective implementation to overcome challenges such as low breastfeeding initiation rates and rising childhood obesity.</a:t>
            </a:r>
          </a:p>
          <a:p>
            <a:pPr algn="ctr"/>
            <a:endParaRPr lang="en-US" sz="1400" b="1" dirty="0">
              <a:latin typeface="Times New Roman" panose="02020603050405020304" pitchFamily="18" charset="0"/>
              <a:cs typeface="Times New Roman" panose="02020603050405020304" pitchFamily="18" charset="0"/>
            </a:endParaRPr>
          </a:p>
        </p:txBody>
      </p:sp>
      <p:sp>
        <p:nvSpPr>
          <p:cNvPr id="48" name="Rounded Rectangle 47">
            <a:extLst>
              <a:ext uri="{FF2B5EF4-FFF2-40B4-BE49-F238E27FC236}">
                <a16:creationId xmlns:a16="http://schemas.microsoft.com/office/drawing/2014/main" id="{EFAADFCA-701A-8518-E13E-65A29BA7E1D0}"/>
              </a:ext>
            </a:extLst>
          </p:cNvPr>
          <p:cNvSpPr/>
          <p:nvPr/>
        </p:nvSpPr>
        <p:spPr>
          <a:xfrm>
            <a:off x="9102779" y="5309119"/>
            <a:ext cx="3019268" cy="1455481"/>
          </a:xfrm>
          <a:prstGeom prst="roundRect">
            <a:avLst/>
          </a:prstGeom>
          <a:blipFill dpi="0" rotWithShape="1">
            <a:blip r:embed="rId3"/>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5DA2C497-86AB-45FC-DF73-FA8DE43F5028}"/>
              </a:ext>
            </a:extLst>
          </p:cNvPr>
          <p:cNvSpPr txBox="1"/>
          <p:nvPr/>
        </p:nvSpPr>
        <p:spPr>
          <a:xfrm>
            <a:off x="9078869" y="5328296"/>
            <a:ext cx="3103451" cy="182466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RECOMMENDATIONS</a:t>
            </a:r>
          </a:p>
          <a:p>
            <a:pPr algn="just"/>
            <a:r>
              <a:rPr lang="en-IN" sz="1000" dirty="0">
                <a:latin typeface="Times New Roman" panose="02020603050405020304" pitchFamily="18" charset="0"/>
                <a:cs typeface="Times New Roman" panose="02020603050405020304" pitchFamily="18" charset="0"/>
              </a:rPr>
              <a:t>Educate communities to dispel myths about breastfeeding, raise awareness through local languages and media, and involve fathers in healthcare visits. Providing financial aid for nutritious foods, strengthening healthcare facilities with breastfeeding support, and implementing supportive policies like maternity leave are also crucial steps.</a:t>
            </a:r>
            <a:endParaRPr lang="en-US" sz="1000" b="1" dirty="0">
              <a:latin typeface="Times New Roman" panose="02020603050405020304" pitchFamily="18" charset="0"/>
              <a:cs typeface="Times New Roman" panose="02020603050405020304" pitchFamily="18" charset="0"/>
            </a:endParaRPr>
          </a:p>
          <a:p>
            <a:endParaRPr lang="en-US" sz="2857" dirty="0">
              <a:latin typeface="Times New Roman" panose="02020603050405020304" pitchFamily="18" charset="0"/>
              <a:cs typeface="Times New Roman" panose="02020603050405020304" pitchFamily="18" charset="0"/>
            </a:endParaRPr>
          </a:p>
        </p:txBody>
      </p:sp>
      <p:sp>
        <p:nvSpPr>
          <p:cNvPr id="51" name="Rounded Rectangle 50">
            <a:extLst>
              <a:ext uri="{FF2B5EF4-FFF2-40B4-BE49-F238E27FC236}">
                <a16:creationId xmlns:a16="http://schemas.microsoft.com/office/drawing/2014/main" id="{62DF767D-B3FC-E532-EF40-EC91D025EC86}"/>
              </a:ext>
            </a:extLst>
          </p:cNvPr>
          <p:cNvSpPr/>
          <p:nvPr/>
        </p:nvSpPr>
        <p:spPr>
          <a:xfrm>
            <a:off x="162396" y="5438908"/>
            <a:ext cx="2908092" cy="1325691"/>
          </a:xfrm>
          <a:prstGeom prst="roundRect">
            <a:avLst>
              <a:gd name="adj" fmla="val 22719"/>
            </a:avLst>
          </a:prstGeom>
          <a:blipFill dpi="0" rotWithShape="1">
            <a:blip r:embed="rId3">
              <a:alphaModFix amt="47365"/>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D206D076-71C5-D811-D9DD-A14B6057B915}"/>
              </a:ext>
            </a:extLst>
          </p:cNvPr>
          <p:cNvSpPr txBox="1"/>
          <p:nvPr/>
        </p:nvSpPr>
        <p:spPr>
          <a:xfrm>
            <a:off x="257841" y="5400612"/>
            <a:ext cx="2846350" cy="1538883"/>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REFERENCES</a:t>
            </a:r>
          </a:p>
          <a:p>
            <a:pPr algn="just"/>
            <a:r>
              <a:rPr lang="en-IN" sz="800" u="sng"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https://www.who.int/news-room/fact-sheets/detail/infant-and-young-child-feeding</a:t>
            </a:r>
            <a:r>
              <a:rPr lang="en-IN" sz="800" dirty="0">
                <a:latin typeface="Times New Roman" panose="02020603050405020304" pitchFamily="18" charset="0"/>
                <a:cs typeface="Times New Roman" panose="02020603050405020304" pitchFamily="18" charset="0"/>
              </a:rPr>
              <a:t>.</a:t>
            </a:r>
            <a:endParaRPr lang="en-US" sz="800" b="1" dirty="0">
              <a:latin typeface="Times New Roman" panose="02020603050405020304" pitchFamily="18" charset="0"/>
              <a:cs typeface="Times New Roman" panose="02020603050405020304" pitchFamily="18" charset="0"/>
            </a:endParaRPr>
          </a:p>
          <a:p>
            <a:pPr algn="just"/>
            <a:r>
              <a:rPr lang="en-IN" sz="800" u="sng" dirty="0">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https://main.mohfw.gov.in/sites/default/files/NFHS-5_Phase-II_0.pdf</a:t>
            </a:r>
            <a:endParaRPr lang="en-IN" sz="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8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https://doi.org/10.2499/p15738coll2.136838</a:t>
            </a:r>
            <a:r>
              <a:rPr lang="en-IN" sz="800" dirty="0">
                <a:latin typeface="Times New Roman" panose="02020603050405020304" pitchFamily="18" charset="0"/>
                <a:cs typeface="Times New Roman" panose="02020603050405020304" pitchFamily="18" charset="0"/>
              </a:rPr>
              <a:t> </a:t>
            </a:r>
          </a:p>
          <a:p>
            <a:pPr algn="just"/>
            <a:r>
              <a:rPr lang="en-GB" sz="800" u="sng" dirty="0">
                <a:latin typeface="Times New Roman" panose="02020603050405020304" pitchFamily="18"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https://www.ifpri.org/publication/feeding-indias-babies-insights-trends-and-patterns-national-family-health-surveys-2015/</a:t>
            </a:r>
            <a:r>
              <a:rPr lang="en-GB"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400" b="1" dirty="0">
              <a:latin typeface="Times New Roman" panose="02020603050405020304" pitchFamily="18" charset="0"/>
              <a:cs typeface="Times New Roman" panose="02020603050405020304" pitchFamily="18" charset="0"/>
            </a:endParaRPr>
          </a:p>
          <a:p>
            <a:pPr algn="ctr"/>
            <a:endParaRPr lang="en-US" sz="1000" b="1" dirty="0">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92DB5105-A0BB-3775-134D-388B7CAD4E73}"/>
              </a:ext>
            </a:extLst>
          </p:cNvPr>
          <p:cNvPicPr>
            <a:picLocks noChangeAspect="1"/>
          </p:cNvPicPr>
          <p:nvPr/>
        </p:nvPicPr>
        <p:blipFill>
          <a:blip r:embed="rId13"/>
          <a:stretch>
            <a:fillRect/>
          </a:stretch>
        </p:blipFill>
        <p:spPr>
          <a:xfrm>
            <a:off x="4758789" y="4118663"/>
            <a:ext cx="1389037" cy="1177139"/>
          </a:xfrm>
          <a:prstGeom prst="rect">
            <a:avLst/>
          </a:prstGeom>
        </p:spPr>
      </p:pic>
      <p:pic>
        <p:nvPicPr>
          <p:cNvPr id="11" name="Picture 10">
            <a:extLst>
              <a:ext uri="{FF2B5EF4-FFF2-40B4-BE49-F238E27FC236}">
                <a16:creationId xmlns:a16="http://schemas.microsoft.com/office/drawing/2014/main" id="{B06C89E8-E8F0-E53A-E402-39768C348E1A}"/>
              </a:ext>
            </a:extLst>
          </p:cNvPr>
          <p:cNvPicPr>
            <a:picLocks noChangeAspect="1"/>
          </p:cNvPicPr>
          <p:nvPr/>
        </p:nvPicPr>
        <p:blipFill>
          <a:blip r:embed="rId14"/>
          <a:stretch>
            <a:fillRect/>
          </a:stretch>
        </p:blipFill>
        <p:spPr>
          <a:xfrm>
            <a:off x="3227934" y="4118662"/>
            <a:ext cx="1389037" cy="1209634"/>
          </a:xfrm>
          <a:prstGeom prst="rect">
            <a:avLst/>
          </a:prstGeom>
        </p:spPr>
      </p:pic>
      <p:sp>
        <p:nvSpPr>
          <p:cNvPr id="12" name="TextBox 11">
            <a:extLst>
              <a:ext uri="{FF2B5EF4-FFF2-40B4-BE49-F238E27FC236}">
                <a16:creationId xmlns:a16="http://schemas.microsoft.com/office/drawing/2014/main" id="{6CDE43DC-EA28-24F8-5CB1-155CDC0EACAC}"/>
              </a:ext>
            </a:extLst>
          </p:cNvPr>
          <p:cNvSpPr txBox="1"/>
          <p:nvPr/>
        </p:nvSpPr>
        <p:spPr>
          <a:xfrm>
            <a:off x="0" y="44970"/>
            <a:ext cx="184731" cy="369332"/>
          </a:xfrm>
          <a:prstGeom prst="rect">
            <a:avLst/>
          </a:prstGeom>
          <a:noFill/>
        </p:spPr>
        <p:txBody>
          <a:bodyPr wrap="non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27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solidFill>
            <a:schemeClr val="accent6">
              <a:lumMod val="20000"/>
              <a:lumOff val="80000"/>
            </a:schemeClr>
          </a:solidFill>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solidFill>
            <a:schemeClr val="accent6">
              <a:lumMod val="20000"/>
              <a:lumOff val="80000"/>
            </a:schemeClr>
          </a:solidFill>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838200" y="221847"/>
            <a:ext cx="10515600" cy="1325563"/>
          </a:xfrm>
        </p:spPr>
        <p:txBody>
          <a:bodyPr/>
          <a:lstStyle/>
          <a:p>
            <a:pPr algn="ctr"/>
            <a:r>
              <a:rPr lang="en-IN" dirty="0">
                <a:latin typeface="Times New Roman" panose="02020603050405020304" pitchFamily="18" charset="0"/>
                <a:cs typeface="Times New Roman" panose="02020603050405020304" pitchFamily="18" charset="0"/>
              </a:rPr>
              <a:t>Internship Experiences</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idx="1"/>
          </p:nvPr>
        </p:nvSpPr>
        <p:spPr>
          <a:xfrm>
            <a:off x="600649" y="1379095"/>
            <a:ext cx="6926705" cy="5342380"/>
          </a:xfrm>
          <a:solidFill>
            <a:schemeClr val="accent6">
              <a:lumMod val="20000"/>
              <a:lumOff val="80000"/>
            </a:schemeClr>
          </a:solidFill>
        </p:spPr>
        <p:txBody>
          <a:bodyPr>
            <a:normAutofit fontScale="62500" lnSpcReduction="20000"/>
          </a:bodyPr>
          <a:lstStyle/>
          <a:p>
            <a:pPr marL="221625" indent="0" algn="just">
              <a:lnSpc>
                <a:spcPct val="120000"/>
              </a:lnSpc>
              <a:spcAft>
                <a:spcPts val="1000"/>
              </a:spcAft>
              <a:buNone/>
            </a:pPr>
            <a:r>
              <a:rPr lang="en-IN" sz="2600" dirty="0">
                <a:latin typeface="Times New Roman" panose="02020603050405020304" pitchFamily="18" charset="0"/>
                <a:cs typeface="Times New Roman" panose="02020603050405020304" pitchFamily="18" charset="0"/>
              </a:rPr>
              <a:t>During my two-month internship, I gained valuable hands-on experience in analysing healthcare data and contributing to impactful projects. I collaborated with a dedicated team to assess community health needs, develop strategic health intervention plans, and provide evidence-based recommendations to clients. This internship not only sharpened my analytical and communication skills but also deepened my passion for advancing public health initiatives and improving community wellbeing.</a:t>
            </a:r>
          </a:p>
          <a:p>
            <a:pPr marL="221625" indent="0" algn="just">
              <a:lnSpc>
                <a:spcPct val="120000"/>
              </a:lnSpc>
              <a:spcAft>
                <a:spcPts val="1000"/>
              </a:spcAft>
              <a:buNone/>
            </a:pPr>
            <a:r>
              <a:rPr lang="en-IN" sz="2600" dirty="0">
                <a:latin typeface="Times New Roman" panose="02020603050405020304" pitchFamily="18" charset="0"/>
                <a:ea typeface="Times New Roman" panose="02020603050405020304" pitchFamily="18" charset="0"/>
                <a:cs typeface="Times New Roman" panose="02020603050405020304" pitchFamily="18" charset="0"/>
              </a:rPr>
              <a:t>As an intern, I was entrusted with diverse responsibilities that allowed me to gain practical insights into the industry. These included-</a:t>
            </a:r>
          </a:p>
          <a:p>
            <a:pPr marL="342916" indent="-342916" algn="just">
              <a:lnSpc>
                <a:spcPct val="120000"/>
              </a:lnSpc>
              <a:spcBef>
                <a:spcPts val="600"/>
              </a:spcBef>
              <a:spcAft>
                <a:spcPts val="600"/>
              </a:spcAft>
              <a:buFont typeface="+mj-lt"/>
              <a:buAutoNum type="arabicPeriod"/>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r>
              <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Desktop research and assessment of documents available on government websites and other public domains.</a:t>
            </a: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lgn="just">
              <a:lnSpc>
                <a:spcPct val="120000"/>
              </a:lnSpc>
              <a:spcBef>
                <a:spcPts val="600"/>
              </a:spcBef>
              <a:spcAft>
                <a:spcPts val="600"/>
              </a:spcAft>
              <a:buFont typeface="+mj-lt"/>
              <a:buAutoNum type="arabicPeriod"/>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r>
              <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Proposal and report writing.</a:t>
            </a: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lgn="just">
              <a:lnSpc>
                <a:spcPct val="120000"/>
              </a:lnSpc>
              <a:spcBef>
                <a:spcPts val="600"/>
              </a:spcBef>
              <a:spcAft>
                <a:spcPts val="600"/>
              </a:spcAft>
              <a:buFont typeface="+mj-lt"/>
              <a:buAutoNum type="arabicPeriod"/>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r>
              <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Support in stakeholder consultations.</a:t>
            </a: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lgn="just">
              <a:lnSpc>
                <a:spcPct val="120000"/>
              </a:lnSpc>
              <a:spcBef>
                <a:spcPts val="600"/>
              </a:spcBef>
              <a:spcAft>
                <a:spcPts val="600"/>
              </a:spcAft>
              <a:buFont typeface="+mj-lt"/>
              <a:buAutoNum type="arabicPeriod"/>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r>
              <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 analysis and interpretation.</a:t>
            </a: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lgn="just">
              <a:lnSpc>
                <a:spcPct val="120000"/>
              </a:lnSpc>
              <a:spcBef>
                <a:spcPts val="600"/>
              </a:spcBef>
              <a:spcAft>
                <a:spcPts val="600"/>
              </a:spcAft>
              <a:buFont typeface="+mj-lt"/>
              <a:buAutoNum type="arabicPeriod"/>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r>
              <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Writing specific background and understanding sections for RFPs.</a:t>
            </a: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pPr marL="342916" indent="-342916" algn="just">
              <a:lnSpc>
                <a:spcPct val="120000"/>
              </a:lnSpc>
              <a:spcBef>
                <a:spcPts val="600"/>
              </a:spcBef>
              <a:spcAft>
                <a:spcPts val="600"/>
              </a:spcAft>
              <a:buFont typeface="+mj-lt"/>
              <a:buAutoNum type="arabicPeriod"/>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r>
              <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Supported in writing guidance notes.</a:t>
            </a: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pPr marL="221625" indent="0" algn="just">
              <a:lnSpc>
                <a:spcPct val="150000"/>
              </a:lnSpc>
              <a:spcBef>
                <a:spcPts val="600"/>
              </a:spcBef>
              <a:spcAft>
                <a:spcPts val="600"/>
              </a:spcAft>
              <a:buNone/>
              <a:tabLst>
                <a:tab pos="355617" algn="l"/>
                <a:tab pos="711234" algn="l"/>
                <a:tab pos="1066850" algn="l"/>
                <a:tab pos="1422467" algn="l"/>
                <a:tab pos="1778083" algn="l"/>
                <a:tab pos="2133700" algn="l"/>
                <a:tab pos="2489317" algn="l"/>
                <a:tab pos="2844933" algn="l"/>
                <a:tab pos="3200550" algn="l"/>
                <a:tab pos="3556167" algn="l"/>
                <a:tab pos="3911784" algn="l"/>
                <a:tab pos="4267400" algn="l"/>
              </a:tabLst>
            </a:pPr>
            <a:endParaRPr lang="en-IN" sz="1800" dirty="0">
              <a:latin typeface="Aptos Display" panose="020B0004020202020204" pitchFamily="34" charset="0"/>
              <a:ea typeface="Times New Roman" panose="02020603050405020304" pitchFamily="18" charset="0"/>
              <a:cs typeface="Times New Roman" panose="02020603050405020304" pitchFamily="18" charset="0"/>
            </a:endParaRPr>
          </a:p>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5"/>
            <a:ext cx="1828800" cy="860814"/>
          </a:xfrm>
          <a:prstGeom prst="rect">
            <a:avLst/>
          </a:prstGeom>
        </p:spPr>
      </p:pic>
      <p:graphicFrame>
        <p:nvGraphicFramePr>
          <p:cNvPr id="13" name="Diagram 12">
            <a:extLst>
              <a:ext uri="{FF2B5EF4-FFF2-40B4-BE49-F238E27FC236}">
                <a16:creationId xmlns:a16="http://schemas.microsoft.com/office/drawing/2014/main" id="{F4AC2FF1-FF94-6B30-1D61-75C64D355429}"/>
              </a:ext>
            </a:extLst>
          </p:cNvPr>
          <p:cNvGraphicFramePr/>
          <p:nvPr>
            <p:extLst>
              <p:ext uri="{D42A27DB-BD31-4B8C-83A1-F6EECF244321}">
                <p14:modId xmlns:p14="http://schemas.microsoft.com/office/powerpoint/2010/main" val="2439500603"/>
              </p:ext>
            </p:extLst>
          </p:nvPr>
        </p:nvGraphicFramePr>
        <p:xfrm>
          <a:off x="7950201" y="1433533"/>
          <a:ext cx="4064000" cy="503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2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a:latin typeface="Times New Roman" panose="02020603050405020304" pitchFamily="18" charset="0"/>
                <a:cs typeface="Times New Roman" panose="02020603050405020304" pitchFamily="18" charset="0"/>
              </a:rPr>
              <a:t>Screenshot of Approval</a:t>
            </a:r>
            <a:endParaRPr lang="en-IN"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E4DC27AE-D3F2-BA55-C79F-0651CCC962C0}"/>
              </a:ext>
            </a:extLst>
          </p:cNvPr>
          <p:cNvSpPr>
            <a:spLocks noGrp="1"/>
          </p:cNvSpPr>
          <p:nvPr>
            <p:ph idx="1"/>
          </p:nvPr>
        </p:nvSpPr>
        <p:spPr>
          <a:xfrm>
            <a:off x="2556933" y="1469495"/>
            <a:ext cx="7128934" cy="5023380"/>
          </a:xfrm>
          <a:solidFill>
            <a:schemeClr val="accent6">
              <a:lumMod val="40000"/>
              <a:lumOff val="60000"/>
            </a:schemeClr>
          </a:solidFill>
        </p:spPr>
        <p:txBody>
          <a:bodyPr/>
          <a:lstStyle/>
          <a:p>
            <a:pPr marL="0" indent="0">
              <a:buNone/>
            </a:pPr>
            <a:r>
              <a:rPr lang="en-US" dirty="0"/>
              <a:t>  .</a:t>
            </a:r>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descr="A screenshot of a computer&#10;&#10;Description automatically generated">
            <a:extLst>
              <a:ext uri="{FF2B5EF4-FFF2-40B4-BE49-F238E27FC236}">
                <a16:creationId xmlns:a16="http://schemas.microsoft.com/office/drawing/2014/main" id="{8D1EA37E-E90B-37AF-E7E3-37378C04E58C}"/>
              </a:ext>
            </a:extLst>
          </p:cNvPr>
          <p:cNvPicPr>
            <a:picLocks noChangeAspect="1"/>
          </p:cNvPicPr>
          <p:nvPr/>
        </p:nvPicPr>
        <p:blipFill rotWithShape="1">
          <a:blip r:embed="rId2">
            <a:extLst>
              <a:ext uri="{28A0092B-C50C-407E-A947-70E740481C1C}">
                <a14:useLocalDpi xmlns:a14="http://schemas.microsoft.com/office/drawing/2010/main" val="0"/>
              </a:ext>
            </a:extLst>
          </a:blip>
          <a:srcRect l="23312" t="11852"/>
          <a:stretch/>
        </p:blipFill>
        <p:spPr>
          <a:xfrm>
            <a:off x="2819622" y="1603903"/>
            <a:ext cx="6552757" cy="4707468"/>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a:xfrm>
            <a:off x="838200" y="1825625"/>
            <a:ext cx="10515600" cy="4667250"/>
          </a:xfrm>
          <a:solidFill>
            <a:schemeClr val="accent6">
              <a:lumMod val="20000"/>
              <a:lumOff val="80000"/>
            </a:schemeClr>
          </a:solidFill>
        </p:spPr>
        <p:txBody>
          <a:bodyPr>
            <a:normAutofit fontScale="92500" lnSpcReduction="20000"/>
          </a:bodyPr>
          <a:lstStyle/>
          <a:p>
            <a:pPr marL="450236" algn="just">
              <a:lnSpc>
                <a:spcPct val="115000"/>
              </a:lnSpc>
              <a:spcAft>
                <a:spcPts val="1200"/>
              </a:spcAft>
            </a:pPr>
            <a:r>
              <a:rPr lang="en-IN" sz="1900" dirty="0">
                <a:latin typeface="Times New Roman" panose="02020603050405020304" pitchFamily="18" charset="0"/>
                <a:ea typeface="Times New Roman" panose="02020603050405020304" pitchFamily="18" charset="0"/>
                <a:cs typeface="Times New Roman" panose="02020603050405020304" pitchFamily="18" charset="0"/>
              </a:rPr>
              <a:t>To assist interns in adjusting to the company culture, comprehending organisational objectives, and becoming acquainted with important projects and resources, establish a thorough and organised orientation programme at the beginning of the internship.</a:t>
            </a:r>
          </a:p>
          <a:p>
            <a:pPr marL="450236" algn="just">
              <a:lnSpc>
                <a:spcPct val="115000"/>
              </a:lnSpc>
              <a:spcAft>
                <a:spcPts val="1000"/>
              </a:spcAft>
            </a:pPr>
            <a:r>
              <a:rPr lang="en-IN" sz="1900" dirty="0">
                <a:latin typeface="Times New Roman" panose="02020603050405020304" pitchFamily="18" charset="0"/>
                <a:ea typeface="Times New Roman" panose="02020603050405020304" pitchFamily="18" charset="0"/>
                <a:cs typeface="Times New Roman" panose="02020603050405020304" pitchFamily="18" charset="0"/>
              </a:rPr>
              <a:t>To guarantee that interns comprehend their duties and responsibilities, provide them with thorough project outlines and objectives. Frequent check-ins can enhance project results and assist to match expectations.</a:t>
            </a:r>
          </a:p>
          <a:p>
            <a:pPr marL="450236" algn="just">
              <a:lnSpc>
                <a:spcPct val="115000"/>
              </a:lnSpc>
              <a:spcAft>
                <a:spcPts val="1000"/>
              </a:spcAft>
            </a:pPr>
            <a:r>
              <a:rPr lang="en-IN" sz="1900" dirty="0">
                <a:latin typeface="Times New Roman" panose="02020603050405020304" pitchFamily="18" charset="0"/>
                <a:ea typeface="Times New Roman" panose="02020603050405020304" pitchFamily="18" charset="0"/>
                <a:cs typeface="Times New Roman" panose="02020603050405020304" pitchFamily="18" charset="0"/>
              </a:rPr>
              <a:t>Arrange training sessions and workshops aimed at enhancing both hard and soft abilities. Project management, data analysis, public health trends, and communication techniques are a few possible topics. </a:t>
            </a:r>
          </a:p>
          <a:p>
            <a:pPr marL="450236" algn="just">
              <a:lnSpc>
                <a:spcPct val="115000"/>
              </a:lnSpc>
              <a:spcAft>
                <a:spcPts val="1000"/>
              </a:spcAft>
            </a:pPr>
            <a:r>
              <a:rPr lang="en-IN" sz="1900" dirty="0">
                <a:latin typeface="Times New Roman" panose="02020603050405020304" pitchFamily="18" charset="0"/>
                <a:ea typeface="Times New Roman" panose="02020603050405020304" pitchFamily="18" charset="0"/>
                <a:cs typeface="Times New Roman" panose="02020603050405020304" pitchFamily="18" charset="0"/>
              </a:rPr>
              <a:t>Provide interns with chances to engage with various IQVIA teams and departments. This will provide them a more comprehensive understanding of the organization's activities and assist them in identifying areas of interest for potential career pathways.</a:t>
            </a:r>
          </a:p>
          <a:p>
            <a:pPr marL="450236" algn="just">
              <a:lnSpc>
                <a:spcPct val="115000"/>
              </a:lnSpc>
              <a:spcAft>
                <a:spcPts val="1000"/>
              </a:spcAft>
            </a:pPr>
            <a:r>
              <a:rPr lang="en-IN" sz="1900" dirty="0">
                <a:latin typeface="Times New Roman" panose="02020603050405020304" pitchFamily="18" charset="0"/>
                <a:ea typeface="Times New Roman" panose="02020603050405020304" pitchFamily="18" charset="0"/>
                <a:cs typeface="Times New Roman" panose="02020603050405020304" pitchFamily="18" charset="0"/>
              </a:rPr>
              <a:t>Put in place a strong system of feedback so that interns routinely receive helpful criticism on their work and performance.</a:t>
            </a:r>
          </a:p>
          <a:p>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19" cy="97171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69531"/>
            <a:ext cx="10515600" cy="879398"/>
          </a:xfrm>
          <a:solidFill>
            <a:schemeClr val="accent6">
              <a:lumMod val="20000"/>
              <a:lumOff val="80000"/>
            </a:schemeClr>
          </a:solidFill>
        </p:spPr>
        <p:txBody>
          <a:bodyPr/>
          <a:lstStyle/>
          <a:p>
            <a:pPr algn="ctr"/>
            <a:r>
              <a:rPr lang="en-IN" dirty="0">
                <a:latin typeface="Times New Roman" panose="02020603050405020304" pitchFamily="18" charset="0"/>
                <a:cs typeface="Times New Roman" panose="02020603050405020304" pitchFamily="18" charset="0"/>
              </a:rPr>
              <a:t>Pictorial Journey</a:t>
            </a:r>
          </a:p>
        </p:txBody>
      </p:sp>
      <p:sp>
        <p:nvSpPr>
          <p:cNvPr id="3" name="Content Placeholder 2">
            <a:extLst>
              <a:ext uri="{FF2B5EF4-FFF2-40B4-BE49-F238E27FC236}">
                <a16:creationId xmlns:a16="http://schemas.microsoft.com/office/drawing/2014/main" id="{4301288D-FA68-B3CE-A138-C5BD03A074E5}"/>
              </a:ext>
            </a:extLst>
          </p:cNvPr>
          <p:cNvSpPr>
            <a:spLocks noGrp="1"/>
          </p:cNvSpPr>
          <p:nvPr>
            <p:ph sz="half" idx="1"/>
          </p:nvPr>
        </p:nvSpPr>
        <p:spPr>
          <a:xfrm>
            <a:off x="179294" y="1105731"/>
            <a:ext cx="5181600" cy="4846834"/>
          </a:xfrm>
          <a:solidFill>
            <a:schemeClr val="accent6">
              <a:lumMod val="40000"/>
              <a:lumOff val="60000"/>
            </a:schemeClr>
          </a:solidFill>
        </p:spPr>
        <p:txBody>
          <a:bodyPr/>
          <a:lstStyle/>
          <a:p>
            <a:pPr marL="0" indent="0">
              <a:buNone/>
            </a:pPr>
            <a:r>
              <a:rPr lang="en-US" dirty="0">
                <a:solidFill>
                  <a:schemeClr val="accent6">
                    <a:lumMod val="40000"/>
                    <a:lumOff val="60000"/>
                  </a:schemeClr>
                </a:solidFill>
              </a:rPr>
              <a:t>.</a:t>
            </a:r>
          </a:p>
        </p:txBody>
      </p:sp>
      <p:sp>
        <p:nvSpPr>
          <p:cNvPr id="5" name="Content Placeholder 4">
            <a:extLst>
              <a:ext uri="{FF2B5EF4-FFF2-40B4-BE49-F238E27FC236}">
                <a16:creationId xmlns:a16="http://schemas.microsoft.com/office/drawing/2014/main" id="{1FCA2C85-DA50-0C9B-0479-DB7C1301423A}"/>
              </a:ext>
            </a:extLst>
          </p:cNvPr>
          <p:cNvSpPr>
            <a:spLocks noGrp="1"/>
          </p:cNvSpPr>
          <p:nvPr>
            <p:ph sz="half" idx="2"/>
          </p:nvPr>
        </p:nvSpPr>
        <p:spPr>
          <a:xfrm>
            <a:off x="5461348" y="1387002"/>
            <a:ext cx="6660849" cy="4372848"/>
          </a:xfrm>
          <a:solidFill>
            <a:schemeClr val="accent6">
              <a:lumMod val="40000"/>
              <a:lumOff val="60000"/>
            </a:schemeClr>
          </a:solidFill>
        </p:spPr>
        <p:txBody>
          <a:bodyPr/>
          <a:lstStyle/>
          <a:p>
            <a:pPr marL="0" indent="0">
              <a:buNone/>
            </a:pPr>
            <a:r>
              <a:rPr lang="en-US" dirty="0"/>
              <a:t>.</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7" name="Picture 6" descr="A group of people standing in a room&#10;&#10;Description automatically generated">
            <a:extLst>
              <a:ext uri="{FF2B5EF4-FFF2-40B4-BE49-F238E27FC236}">
                <a16:creationId xmlns:a16="http://schemas.microsoft.com/office/drawing/2014/main" id="{7C2C3F64-86C8-F383-EB50-0B5B4CA84FEB}"/>
              </a:ext>
            </a:extLst>
          </p:cNvPr>
          <p:cNvPicPr>
            <a:picLocks noChangeAspect="1"/>
          </p:cNvPicPr>
          <p:nvPr/>
        </p:nvPicPr>
        <p:blipFill rotWithShape="1">
          <a:blip r:embed="rId2">
            <a:extLst>
              <a:ext uri="{28A0092B-C50C-407E-A947-70E740481C1C}">
                <a14:useLocalDpi xmlns:a14="http://schemas.microsoft.com/office/drawing/2010/main" val="0"/>
              </a:ext>
            </a:extLst>
          </a:blip>
          <a:srcRect t="14975" b="4640"/>
          <a:stretch/>
        </p:blipFill>
        <p:spPr>
          <a:xfrm>
            <a:off x="5570841" y="1587297"/>
            <a:ext cx="6441865" cy="3883701"/>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A group of people standing in front of a sign&#10;&#10;Description automatically generated">
            <a:extLst>
              <a:ext uri="{FF2B5EF4-FFF2-40B4-BE49-F238E27FC236}">
                <a16:creationId xmlns:a16="http://schemas.microsoft.com/office/drawing/2014/main" id="{13466763-EF95-034F-C97A-78C30FBAB769}"/>
              </a:ext>
            </a:extLst>
          </p:cNvPr>
          <p:cNvPicPr>
            <a:picLocks noChangeAspect="1"/>
          </p:cNvPicPr>
          <p:nvPr/>
        </p:nvPicPr>
        <p:blipFill rotWithShape="1">
          <a:blip r:embed="rId3">
            <a:extLst>
              <a:ext uri="{28A0092B-C50C-407E-A947-70E740481C1C}">
                <a14:useLocalDpi xmlns:a14="http://schemas.microsoft.com/office/drawing/2010/main" val="0"/>
              </a:ext>
            </a:extLst>
          </a:blip>
          <a:srcRect t="12099" b="19856"/>
          <a:stretch/>
        </p:blipFill>
        <p:spPr>
          <a:xfrm>
            <a:off x="329151" y="1321188"/>
            <a:ext cx="4881885" cy="4431081"/>
          </a:xfrm>
          <a:prstGeom prst="rect">
            <a:avLst/>
          </a:prstGeom>
        </p:spPr>
        <p:style>
          <a:lnRef idx="2">
            <a:schemeClr val="accent6">
              <a:shade val="15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233393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960739" y="48445"/>
            <a:ext cx="10515600" cy="1325563"/>
          </a:xfrm>
          <a:solidFill>
            <a:schemeClr val="accent6">
              <a:lumMod val="20000"/>
              <a:lumOff val="80000"/>
            </a:schemeClr>
          </a:solidFill>
        </p:spPr>
        <p:txBody>
          <a:bodyPr/>
          <a:lstStyle/>
          <a:p>
            <a:pPr algn="ctr"/>
            <a:r>
              <a:rPr lang="en-IN" dirty="0">
                <a:latin typeface="Times New Roman" panose="02020603050405020304" pitchFamily="18" charset="0"/>
                <a:cs typeface="Times New Roman" panose="02020603050405020304" pitchFamily="18" charset="0"/>
              </a:rPr>
              <a:t>Health and Wellness Centre</a:t>
            </a:r>
          </a:p>
        </p:txBody>
      </p:sp>
      <p:pic>
        <p:nvPicPr>
          <p:cNvPr id="6" name="Content Placeholder 5" descr="A person standing in front of a blue sign&#10;&#10;Description automatically generated">
            <a:extLst>
              <a:ext uri="{FF2B5EF4-FFF2-40B4-BE49-F238E27FC236}">
                <a16:creationId xmlns:a16="http://schemas.microsoft.com/office/drawing/2014/main" id="{911E7D35-C7AA-67BB-2161-408C16983E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806" b="14314"/>
          <a:stretch/>
        </p:blipFill>
        <p:spPr>
          <a:xfrm>
            <a:off x="960739" y="1473200"/>
            <a:ext cx="3137127" cy="4684775"/>
          </a:xfrm>
        </p:spPr>
        <p:style>
          <a:lnRef idx="2">
            <a:schemeClr val="dk1"/>
          </a:lnRef>
          <a:fillRef idx="1">
            <a:schemeClr val="lt1"/>
          </a:fillRef>
          <a:effectRef idx="0">
            <a:schemeClr val="dk1"/>
          </a:effectRef>
          <a:fontRef idx="minor">
            <a:schemeClr val="dk1"/>
          </a:fontRef>
        </p:style>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8" name="Picture 7" descr="A room with white chairs and a window&#10;&#10;Description automatically generated">
            <a:extLst>
              <a:ext uri="{FF2B5EF4-FFF2-40B4-BE49-F238E27FC236}">
                <a16:creationId xmlns:a16="http://schemas.microsoft.com/office/drawing/2014/main" id="{F2FC6D23-7F68-D291-5A42-C0D221C42996}"/>
              </a:ext>
            </a:extLst>
          </p:cNvPr>
          <p:cNvPicPr>
            <a:picLocks noChangeAspect="1"/>
          </p:cNvPicPr>
          <p:nvPr/>
        </p:nvPicPr>
        <p:blipFill rotWithShape="1">
          <a:blip r:embed="rId3">
            <a:extLst>
              <a:ext uri="{28A0092B-C50C-407E-A947-70E740481C1C}">
                <a14:useLocalDpi xmlns:a14="http://schemas.microsoft.com/office/drawing/2010/main" val="0"/>
              </a:ext>
            </a:extLst>
          </a:blip>
          <a:srcRect t="21481" b="10207"/>
          <a:stretch/>
        </p:blipFill>
        <p:spPr>
          <a:xfrm>
            <a:off x="4514374" y="1473199"/>
            <a:ext cx="3163253" cy="4684776"/>
          </a:xfrm>
          <a:prstGeom prst="rect">
            <a:avLst/>
          </a:prstGeom>
        </p:spPr>
        <p:style>
          <a:lnRef idx="2">
            <a:schemeClr val="dk1"/>
          </a:lnRef>
          <a:fillRef idx="1">
            <a:schemeClr val="lt1"/>
          </a:fillRef>
          <a:effectRef idx="0">
            <a:schemeClr val="dk1"/>
          </a:effectRef>
          <a:fontRef idx="minor">
            <a:schemeClr val="dk1"/>
          </a:fontRef>
        </p:style>
      </p:pic>
      <p:pic>
        <p:nvPicPr>
          <p:cNvPr id="10" name="Picture 9" descr="A person standing in front of a building&#10;&#10;Description automatically generated">
            <a:extLst>
              <a:ext uri="{FF2B5EF4-FFF2-40B4-BE49-F238E27FC236}">
                <a16:creationId xmlns:a16="http://schemas.microsoft.com/office/drawing/2014/main" id="{C77972C9-9CF2-97A0-86E7-ECC6A2EFA1B6}"/>
              </a:ext>
            </a:extLst>
          </p:cNvPr>
          <p:cNvPicPr>
            <a:picLocks noChangeAspect="1"/>
          </p:cNvPicPr>
          <p:nvPr/>
        </p:nvPicPr>
        <p:blipFill rotWithShape="1">
          <a:blip r:embed="rId4">
            <a:extLst>
              <a:ext uri="{28A0092B-C50C-407E-A947-70E740481C1C}">
                <a14:useLocalDpi xmlns:a14="http://schemas.microsoft.com/office/drawing/2010/main" val="0"/>
              </a:ext>
            </a:extLst>
          </a:blip>
          <a:srcRect b="31689"/>
          <a:stretch/>
        </p:blipFill>
        <p:spPr>
          <a:xfrm>
            <a:off x="8313086" y="1473197"/>
            <a:ext cx="3163253" cy="468477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1228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8846-3B0A-C01A-364B-FDC8490F4A26}"/>
              </a:ext>
            </a:extLst>
          </p:cNvPr>
          <p:cNvSpPr>
            <a:spLocks noGrp="1"/>
          </p:cNvSpPr>
          <p:nvPr>
            <p:ph type="title"/>
          </p:nvPr>
        </p:nvSpPr>
        <p:spPr>
          <a:xfrm>
            <a:off x="838200" y="365126"/>
            <a:ext cx="10515600" cy="504305"/>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Health and Wellness Centre</a:t>
            </a:r>
          </a:p>
        </p:txBody>
      </p:sp>
      <p:sp>
        <p:nvSpPr>
          <p:cNvPr id="3" name="Content Placeholder 2">
            <a:extLst>
              <a:ext uri="{FF2B5EF4-FFF2-40B4-BE49-F238E27FC236}">
                <a16:creationId xmlns:a16="http://schemas.microsoft.com/office/drawing/2014/main" id="{77D09D2E-ED3B-B445-100F-797B09A24B3E}"/>
              </a:ext>
            </a:extLst>
          </p:cNvPr>
          <p:cNvSpPr>
            <a:spLocks noGrp="1"/>
          </p:cNvSpPr>
          <p:nvPr>
            <p:ph idx="1"/>
          </p:nvPr>
        </p:nvSpPr>
        <p:spPr>
          <a:xfrm>
            <a:off x="853189" y="1215324"/>
            <a:ext cx="4095123" cy="5307533"/>
          </a:xfrm>
          <a:solidFill>
            <a:schemeClr val="accent6">
              <a:lumMod val="20000"/>
              <a:lumOff val="80000"/>
            </a:schemeClr>
          </a:solidFill>
        </p:spPr>
        <p:txBody>
          <a:bodyPr>
            <a:normAutofit/>
          </a:bodyPr>
          <a:lstStyle/>
          <a:p>
            <a:pPr marL="342916" indent="-342916">
              <a:buFont typeface="+mj-lt"/>
              <a:buAutoNum type="arabicPeriod"/>
            </a:pPr>
            <a:r>
              <a:rPr lang="en-US" sz="1800" b="1" dirty="0">
                <a:latin typeface="Times New Roman" panose="02020603050405020304" pitchFamily="18" charset="0"/>
                <a:cs typeface="Times New Roman" panose="02020603050405020304" pitchFamily="18" charset="0"/>
              </a:rPr>
              <a:t>INFRASTRUCTURE</a:t>
            </a:r>
          </a:p>
          <a:p>
            <a:pPr lvl="1"/>
            <a:r>
              <a:rPr lang="en-US" sz="1800" dirty="0">
                <a:latin typeface="Times New Roman" panose="02020603050405020304" pitchFamily="18" charset="0"/>
                <a:cs typeface="Times New Roman" panose="02020603050405020304" pitchFamily="18" charset="0"/>
              </a:rPr>
              <a:t>The infrastructure in functional and has ample amount of space but better maintenance is required.</a:t>
            </a:r>
          </a:p>
          <a:p>
            <a:pPr lvl="1"/>
            <a:r>
              <a:rPr lang="en-IN" sz="1800" dirty="0">
                <a:latin typeface="Times New Roman" panose="02020603050405020304" pitchFamily="18" charset="0"/>
                <a:cs typeface="Times New Roman" panose="02020603050405020304" pitchFamily="18" charset="0"/>
              </a:rPr>
              <a:t>The consultation rooms are adequately equipped but could use updated medical equipment to enhance service delivery. </a:t>
            </a:r>
            <a:endParaRPr lang="en-US" sz="1800" dirty="0">
              <a:latin typeface="Times New Roman" panose="02020603050405020304" pitchFamily="18" charset="0"/>
              <a:cs typeface="Times New Roman" panose="02020603050405020304" pitchFamily="18" charset="0"/>
            </a:endParaRPr>
          </a:p>
          <a:p>
            <a:pPr lvl="1"/>
            <a:r>
              <a:rPr lang="en-IN" sz="1800" dirty="0">
                <a:latin typeface="Times New Roman" panose="02020603050405020304" pitchFamily="18" charset="0"/>
                <a:cs typeface="Times New Roman" panose="02020603050405020304" pitchFamily="18" charset="0"/>
              </a:rPr>
              <a:t>Sanitation and cleanliness are maintained at a satisfactory level</a:t>
            </a:r>
            <a:r>
              <a:rPr lang="en-US" sz="1800" dirty="0">
                <a:latin typeface="Times New Roman" panose="02020603050405020304" pitchFamily="18" charset="0"/>
                <a:cs typeface="Times New Roman" panose="02020603050405020304" pitchFamily="18" charset="0"/>
              </a:rPr>
              <a:t>.</a:t>
            </a:r>
          </a:p>
          <a:p>
            <a:pPr marL="342916" indent="-342916">
              <a:buFont typeface="+mj-lt"/>
              <a:buAutoNum type="arabicPeriod"/>
            </a:pPr>
            <a:r>
              <a:rPr lang="en-US" sz="1800" b="1" dirty="0">
                <a:latin typeface="Times New Roman" panose="02020603050405020304" pitchFamily="18" charset="0"/>
                <a:cs typeface="Times New Roman" panose="02020603050405020304" pitchFamily="18" charset="0"/>
              </a:rPr>
              <a:t>DIAGNOSTICS</a:t>
            </a:r>
          </a:p>
          <a:p>
            <a:pPr lvl="1"/>
            <a:r>
              <a:rPr lang="en-US" sz="1800" dirty="0">
                <a:latin typeface="Times New Roman" panose="02020603050405020304" pitchFamily="18" charset="0"/>
                <a:cs typeface="Times New Roman" panose="02020603050405020304" pitchFamily="18" charset="0"/>
              </a:rPr>
              <a:t>Only OPD services available, there are currently no diagnostic tools or lab facilities.</a:t>
            </a:r>
          </a:p>
          <a:p>
            <a:pPr marL="342916" indent="-342916">
              <a:buFont typeface="+mj-lt"/>
              <a:buAutoNum type="arabicPeriod"/>
            </a:pPr>
            <a:r>
              <a:rPr lang="en-US" sz="1800" b="1" dirty="0">
                <a:latin typeface="Times New Roman" panose="02020603050405020304" pitchFamily="18" charset="0"/>
                <a:cs typeface="Times New Roman" panose="02020603050405020304" pitchFamily="18" charset="0"/>
              </a:rPr>
              <a:t>PATIENT FLOW</a:t>
            </a:r>
          </a:p>
          <a:p>
            <a:pPr lvl="1"/>
            <a:r>
              <a:rPr lang="en-US" sz="1800" dirty="0">
                <a:latin typeface="Times New Roman" panose="02020603050405020304" pitchFamily="18" charset="0"/>
                <a:cs typeface="Times New Roman" panose="02020603050405020304" pitchFamily="18" charset="0"/>
              </a:rPr>
              <a:t>300 – 500 DAILY</a:t>
            </a:r>
          </a:p>
          <a:p>
            <a:pPr marL="514374" indent="-514374">
              <a:buFont typeface="+mj-lt"/>
              <a:buAutoNum type="arabicPeriod"/>
            </a:pPr>
            <a:endParaRPr lang="en-US" sz="1800" b="1" dirty="0"/>
          </a:p>
        </p:txBody>
      </p:sp>
      <p:sp>
        <p:nvSpPr>
          <p:cNvPr id="5" name="Slide Number Placeholder 4">
            <a:extLst>
              <a:ext uri="{FF2B5EF4-FFF2-40B4-BE49-F238E27FC236}">
                <a16:creationId xmlns:a16="http://schemas.microsoft.com/office/drawing/2014/main" id="{5B38302A-2E1F-F8ED-8A92-EA7C867DF493}"/>
              </a:ext>
            </a:extLst>
          </p:cNvPr>
          <p:cNvSpPr>
            <a:spLocks noGrp="1"/>
          </p:cNvSpPr>
          <p:nvPr>
            <p:ph type="sldNum" sz="quarter" idx="12"/>
          </p:nvPr>
        </p:nvSpPr>
        <p:spPr/>
        <p:txBody>
          <a:bodyPr/>
          <a:lstStyle/>
          <a:p>
            <a:fld id="{26AD20E6-394B-4DF0-96A5-9647FF39C943}" type="slidenum">
              <a:rPr lang="en-IN" smtClean="0"/>
              <a:t>23</a:t>
            </a:fld>
            <a:endParaRPr lang="en-IN"/>
          </a:p>
        </p:txBody>
      </p:sp>
      <p:graphicFrame>
        <p:nvGraphicFramePr>
          <p:cNvPr id="6" name="Table 5">
            <a:extLst>
              <a:ext uri="{FF2B5EF4-FFF2-40B4-BE49-F238E27FC236}">
                <a16:creationId xmlns:a16="http://schemas.microsoft.com/office/drawing/2014/main" id="{8321862B-A63A-9D96-A1AC-F1F1219C1C29}"/>
              </a:ext>
            </a:extLst>
          </p:cNvPr>
          <p:cNvGraphicFramePr>
            <a:graphicFrameLocks noGrp="1"/>
          </p:cNvGraphicFramePr>
          <p:nvPr>
            <p:extLst>
              <p:ext uri="{D42A27DB-BD31-4B8C-83A1-F6EECF244321}">
                <p14:modId xmlns:p14="http://schemas.microsoft.com/office/powerpoint/2010/main" val="1424780756"/>
              </p:ext>
            </p:extLst>
          </p:nvPr>
        </p:nvGraphicFramePr>
        <p:xfrm>
          <a:off x="5033178" y="2011939"/>
          <a:ext cx="2777741" cy="3710110"/>
        </p:xfrm>
        <a:graphic>
          <a:graphicData uri="http://schemas.openxmlformats.org/drawingml/2006/table">
            <a:tbl>
              <a:tblPr firstRow="1" bandRow="1">
                <a:tableStyleId>{93296810-A885-4BE3-A3E7-6D5BEEA58F35}</a:tableStyleId>
              </a:tblPr>
              <a:tblGrid>
                <a:gridCol w="2103184">
                  <a:extLst>
                    <a:ext uri="{9D8B030D-6E8A-4147-A177-3AD203B41FA5}">
                      <a16:colId xmlns:a16="http://schemas.microsoft.com/office/drawing/2014/main" val="3640052240"/>
                    </a:ext>
                  </a:extLst>
                </a:gridCol>
                <a:gridCol w="674557">
                  <a:extLst>
                    <a:ext uri="{9D8B030D-6E8A-4147-A177-3AD203B41FA5}">
                      <a16:colId xmlns:a16="http://schemas.microsoft.com/office/drawing/2014/main" val="1522029101"/>
                    </a:ext>
                  </a:extLst>
                </a:gridCol>
              </a:tblGrid>
              <a:tr h="371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HUMAN RESOURCE</a:t>
                      </a:r>
                    </a:p>
                  </a:txBody>
                  <a:tcPr>
                    <a:solidFill>
                      <a:schemeClr val="accent6">
                        <a:lumMod val="60000"/>
                        <a:lumOff val="40000"/>
                      </a:schemeClr>
                    </a:solidFill>
                  </a:tcPr>
                </a:tc>
                <a:tc>
                  <a:txBody>
                    <a:bodyPr/>
                    <a:lstStyle/>
                    <a:p>
                      <a:endParaRPr lang="en-US" sz="1800" dirty="0"/>
                    </a:p>
                  </a:txBody>
                  <a:tcPr>
                    <a:solidFill>
                      <a:schemeClr val="accent6">
                        <a:lumMod val="60000"/>
                        <a:lumOff val="40000"/>
                      </a:schemeClr>
                    </a:solidFill>
                  </a:tcPr>
                </a:tc>
                <a:extLst>
                  <a:ext uri="{0D108BD9-81ED-4DB2-BD59-A6C34878D82A}">
                    <a16:rowId xmlns:a16="http://schemas.microsoft.com/office/drawing/2014/main" val="1843796452"/>
                  </a:ext>
                </a:extLst>
              </a:tr>
              <a:tr h="371011">
                <a:tc>
                  <a:txBody>
                    <a:bodyPr/>
                    <a:lstStyle/>
                    <a:p>
                      <a:r>
                        <a:rPr lang="en-US" sz="1800" dirty="0"/>
                        <a:t>TOTAL</a:t>
                      </a:r>
                    </a:p>
                  </a:txBody>
                  <a:tcPr/>
                </a:tc>
                <a:tc>
                  <a:txBody>
                    <a:bodyPr/>
                    <a:lstStyle/>
                    <a:p>
                      <a:r>
                        <a:rPr lang="en-US" sz="1800" dirty="0"/>
                        <a:t>20</a:t>
                      </a:r>
                    </a:p>
                  </a:txBody>
                  <a:tcPr/>
                </a:tc>
                <a:extLst>
                  <a:ext uri="{0D108BD9-81ED-4DB2-BD59-A6C34878D82A}">
                    <a16:rowId xmlns:a16="http://schemas.microsoft.com/office/drawing/2014/main" val="4049010147"/>
                  </a:ext>
                </a:extLst>
              </a:tr>
              <a:tr h="371011">
                <a:tc>
                  <a:txBody>
                    <a:bodyPr/>
                    <a:lstStyle/>
                    <a:p>
                      <a:r>
                        <a:rPr lang="en-US" sz="1800" dirty="0"/>
                        <a:t>Doctors</a:t>
                      </a:r>
                    </a:p>
                  </a:txBody>
                  <a:tcPr/>
                </a:tc>
                <a:tc>
                  <a:txBody>
                    <a:bodyPr/>
                    <a:lstStyle/>
                    <a:p>
                      <a:r>
                        <a:rPr lang="en-US" sz="1800" dirty="0"/>
                        <a:t>6</a:t>
                      </a:r>
                    </a:p>
                  </a:txBody>
                  <a:tcPr/>
                </a:tc>
                <a:extLst>
                  <a:ext uri="{0D108BD9-81ED-4DB2-BD59-A6C34878D82A}">
                    <a16:rowId xmlns:a16="http://schemas.microsoft.com/office/drawing/2014/main" val="3496662178"/>
                  </a:ext>
                </a:extLst>
              </a:tr>
              <a:tr h="371011">
                <a:tc>
                  <a:txBody>
                    <a:bodyPr/>
                    <a:lstStyle/>
                    <a:p>
                      <a:r>
                        <a:rPr lang="en-US" sz="1800" dirty="0"/>
                        <a:t>Nursing Officer</a:t>
                      </a:r>
                    </a:p>
                  </a:txBody>
                  <a:tcPr/>
                </a:tc>
                <a:tc>
                  <a:txBody>
                    <a:bodyPr/>
                    <a:lstStyle/>
                    <a:p>
                      <a:r>
                        <a:rPr lang="en-US" sz="1800" dirty="0"/>
                        <a:t>1</a:t>
                      </a:r>
                    </a:p>
                  </a:txBody>
                  <a:tcPr/>
                </a:tc>
                <a:extLst>
                  <a:ext uri="{0D108BD9-81ED-4DB2-BD59-A6C34878D82A}">
                    <a16:rowId xmlns:a16="http://schemas.microsoft.com/office/drawing/2014/main" val="314495373"/>
                  </a:ext>
                </a:extLst>
              </a:tr>
              <a:tr h="371011">
                <a:tc>
                  <a:txBody>
                    <a:bodyPr/>
                    <a:lstStyle/>
                    <a:p>
                      <a:r>
                        <a:rPr lang="en-US" sz="1800" dirty="0"/>
                        <a:t>Pharmacy Officer</a:t>
                      </a:r>
                    </a:p>
                  </a:txBody>
                  <a:tcPr/>
                </a:tc>
                <a:tc>
                  <a:txBody>
                    <a:bodyPr/>
                    <a:lstStyle/>
                    <a:p>
                      <a:r>
                        <a:rPr lang="en-US" sz="1800" dirty="0"/>
                        <a:t>3</a:t>
                      </a:r>
                    </a:p>
                  </a:txBody>
                  <a:tcPr/>
                </a:tc>
                <a:extLst>
                  <a:ext uri="{0D108BD9-81ED-4DB2-BD59-A6C34878D82A}">
                    <a16:rowId xmlns:a16="http://schemas.microsoft.com/office/drawing/2014/main" val="2036238293"/>
                  </a:ext>
                </a:extLst>
              </a:tr>
              <a:tr h="371011">
                <a:tc>
                  <a:txBody>
                    <a:bodyPr/>
                    <a:lstStyle/>
                    <a:p>
                      <a:r>
                        <a:rPr lang="en-US" sz="1800" dirty="0"/>
                        <a:t>Clerical Staff</a:t>
                      </a:r>
                    </a:p>
                  </a:txBody>
                  <a:tcPr/>
                </a:tc>
                <a:tc>
                  <a:txBody>
                    <a:bodyPr/>
                    <a:lstStyle/>
                    <a:p>
                      <a:r>
                        <a:rPr lang="en-US" sz="1800" dirty="0"/>
                        <a:t>1</a:t>
                      </a:r>
                    </a:p>
                  </a:txBody>
                  <a:tcPr/>
                </a:tc>
                <a:extLst>
                  <a:ext uri="{0D108BD9-81ED-4DB2-BD59-A6C34878D82A}">
                    <a16:rowId xmlns:a16="http://schemas.microsoft.com/office/drawing/2014/main" val="946272912"/>
                  </a:ext>
                </a:extLst>
              </a:tr>
              <a:tr h="371011">
                <a:tc>
                  <a:txBody>
                    <a:bodyPr/>
                    <a:lstStyle/>
                    <a:p>
                      <a:r>
                        <a:rPr lang="en-US" sz="1800" dirty="0"/>
                        <a:t>Data Entry Operator</a:t>
                      </a:r>
                    </a:p>
                  </a:txBody>
                  <a:tcPr/>
                </a:tc>
                <a:tc>
                  <a:txBody>
                    <a:bodyPr/>
                    <a:lstStyle/>
                    <a:p>
                      <a:r>
                        <a:rPr lang="en-US" sz="1800" dirty="0"/>
                        <a:t>1</a:t>
                      </a:r>
                    </a:p>
                  </a:txBody>
                  <a:tcPr/>
                </a:tc>
                <a:extLst>
                  <a:ext uri="{0D108BD9-81ED-4DB2-BD59-A6C34878D82A}">
                    <a16:rowId xmlns:a16="http://schemas.microsoft.com/office/drawing/2014/main" val="3402097964"/>
                  </a:ext>
                </a:extLst>
              </a:tr>
              <a:tr h="371011">
                <a:tc>
                  <a:txBody>
                    <a:bodyPr/>
                    <a:lstStyle/>
                    <a:p>
                      <a:r>
                        <a:rPr lang="en-US" sz="1800" dirty="0"/>
                        <a:t>Multi Tasking Staff</a:t>
                      </a:r>
                    </a:p>
                  </a:txBody>
                  <a:tcPr/>
                </a:tc>
                <a:tc>
                  <a:txBody>
                    <a:bodyPr/>
                    <a:lstStyle/>
                    <a:p>
                      <a:r>
                        <a:rPr lang="en-US" sz="1800" dirty="0"/>
                        <a:t>2</a:t>
                      </a:r>
                    </a:p>
                  </a:txBody>
                  <a:tcPr/>
                </a:tc>
                <a:extLst>
                  <a:ext uri="{0D108BD9-81ED-4DB2-BD59-A6C34878D82A}">
                    <a16:rowId xmlns:a16="http://schemas.microsoft.com/office/drawing/2014/main" val="596355508"/>
                  </a:ext>
                </a:extLst>
              </a:tr>
              <a:tr h="371011">
                <a:tc>
                  <a:txBody>
                    <a:bodyPr/>
                    <a:lstStyle/>
                    <a:p>
                      <a:r>
                        <a:rPr lang="en-US" sz="1800" dirty="0"/>
                        <a:t>Housekeeping</a:t>
                      </a:r>
                    </a:p>
                  </a:txBody>
                  <a:tcPr/>
                </a:tc>
                <a:tc>
                  <a:txBody>
                    <a:bodyPr/>
                    <a:lstStyle/>
                    <a:p>
                      <a:r>
                        <a:rPr lang="en-US" sz="1800" dirty="0"/>
                        <a:t>3</a:t>
                      </a:r>
                    </a:p>
                  </a:txBody>
                  <a:tcPr/>
                </a:tc>
                <a:extLst>
                  <a:ext uri="{0D108BD9-81ED-4DB2-BD59-A6C34878D82A}">
                    <a16:rowId xmlns:a16="http://schemas.microsoft.com/office/drawing/2014/main" val="2903669907"/>
                  </a:ext>
                </a:extLst>
              </a:tr>
              <a:tr h="371011">
                <a:tc>
                  <a:txBody>
                    <a:bodyPr/>
                    <a:lstStyle/>
                    <a:p>
                      <a:r>
                        <a:rPr lang="en-US" sz="1800" dirty="0"/>
                        <a:t>Security Guards</a:t>
                      </a:r>
                    </a:p>
                  </a:txBody>
                  <a:tcPr/>
                </a:tc>
                <a:tc>
                  <a:txBody>
                    <a:bodyPr/>
                    <a:lstStyle/>
                    <a:p>
                      <a:r>
                        <a:rPr lang="en-US" sz="1800" dirty="0"/>
                        <a:t>3</a:t>
                      </a:r>
                    </a:p>
                  </a:txBody>
                  <a:tcPr/>
                </a:tc>
                <a:extLst>
                  <a:ext uri="{0D108BD9-81ED-4DB2-BD59-A6C34878D82A}">
                    <a16:rowId xmlns:a16="http://schemas.microsoft.com/office/drawing/2014/main" val="2710149278"/>
                  </a:ext>
                </a:extLst>
              </a:tr>
            </a:tbl>
          </a:graphicData>
        </a:graphic>
      </p:graphicFrame>
      <p:sp>
        <p:nvSpPr>
          <p:cNvPr id="7" name="Content Placeholder 2">
            <a:extLst>
              <a:ext uri="{FF2B5EF4-FFF2-40B4-BE49-F238E27FC236}">
                <a16:creationId xmlns:a16="http://schemas.microsoft.com/office/drawing/2014/main" id="{1318B0A4-4653-D5CE-14E9-A2557CC35A62}"/>
              </a:ext>
            </a:extLst>
          </p:cNvPr>
          <p:cNvSpPr txBox="1">
            <a:spLocks/>
          </p:cNvSpPr>
          <p:nvPr/>
        </p:nvSpPr>
        <p:spPr>
          <a:xfrm>
            <a:off x="7934638" y="1186974"/>
            <a:ext cx="4095123" cy="5307533"/>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22" lvl="1" indent="0">
              <a:buNone/>
            </a:pPr>
            <a:r>
              <a:rPr lang="en-US" sz="1800" b="1" dirty="0">
                <a:latin typeface="Times New Roman" panose="02020603050405020304" pitchFamily="18" charset="0"/>
                <a:cs typeface="Times New Roman" panose="02020603050405020304" pitchFamily="18" charset="0"/>
              </a:rPr>
              <a:t>RECOMMENDATIONS</a:t>
            </a:r>
          </a:p>
          <a:p>
            <a:pPr marL="457222" lvl="1" indent="0">
              <a:buNone/>
            </a:pPr>
            <a:endParaRPr lang="en-US" sz="1800" b="1" dirty="0">
              <a:latin typeface="Times New Roman" panose="02020603050405020304" pitchFamily="18" charset="0"/>
              <a:cs typeface="Times New Roman" panose="02020603050405020304" pitchFamily="18" charset="0"/>
            </a:endParaRPr>
          </a:p>
          <a:p>
            <a:pPr marL="800138" lvl="1" indent="-342916">
              <a:buFont typeface="+mj-lt"/>
              <a:buAutoNum type="arabicPeriod"/>
            </a:pPr>
            <a:r>
              <a:rPr lang="en-IN" sz="1800" dirty="0">
                <a:latin typeface="Times New Roman" panose="02020603050405020304" pitchFamily="18" charset="0"/>
                <a:cs typeface="Times New Roman" panose="02020603050405020304" pitchFamily="18" charset="0"/>
              </a:rPr>
              <a:t>Invest in diagnostic tools and laboratory services.</a:t>
            </a:r>
          </a:p>
          <a:p>
            <a:pPr marL="800138" lvl="1" indent="-342916">
              <a:buFont typeface="+mj-lt"/>
              <a:buAutoNum type="arabicPeriod"/>
            </a:pPr>
            <a:r>
              <a:rPr lang="en-IN" sz="1800" dirty="0">
                <a:latin typeface="Times New Roman" panose="02020603050405020304" pitchFamily="18" charset="0"/>
                <a:cs typeface="Times New Roman" panose="02020603050405020304" pitchFamily="18" charset="0"/>
              </a:rPr>
              <a:t>Offer wellness programs such as meditation and yoga sessions to promote holistic health.</a:t>
            </a:r>
          </a:p>
          <a:p>
            <a:pPr marL="800138" lvl="1" indent="-342916">
              <a:buFont typeface="+mj-lt"/>
              <a:buAutoNum type="arabicPeriod"/>
            </a:pPr>
            <a:r>
              <a:rPr lang="en-IN" sz="1800" dirty="0">
                <a:latin typeface="Times New Roman" panose="02020603050405020304" pitchFamily="18" charset="0"/>
                <a:cs typeface="Times New Roman" panose="02020603050405020304" pitchFamily="18" charset="0"/>
              </a:rPr>
              <a:t>Designate specific rooms within the centre for use as visiting spaces, where specialized doctors can be appointed on a visiting basis.</a:t>
            </a:r>
          </a:p>
          <a:p>
            <a:pPr marL="0" indent="0">
              <a:buNone/>
            </a:pPr>
            <a:endParaRPr lang="en-IN" sz="1800" dirty="0">
              <a:latin typeface="Times New Roman" panose="02020603050405020304" pitchFamily="18" charset="0"/>
              <a:cs typeface="Times New Roman" panose="02020603050405020304" pitchFamily="18" charset="0"/>
            </a:endParaRPr>
          </a:p>
          <a:p>
            <a:pPr marL="800138" lvl="1" indent="-342916">
              <a:buFont typeface="+mj-lt"/>
              <a:buAutoNum type="arabicPeriod"/>
            </a:pPr>
            <a:endParaRPr lang="en-IN" sz="1800" dirty="0"/>
          </a:p>
        </p:txBody>
      </p:sp>
    </p:spTree>
    <p:extLst>
      <p:ext uri="{BB962C8B-B14F-4D97-AF65-F5344CB8AC3E}">
        <p14:creationId xmlns:p14="http://schemas.microsoft.com/office/powerpoint/2010/main" val="372670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13E2-FE12-FDB5-3075-46D3E12ACDDB}"/>
              </a:ext>
            </a:extLst>
          </p:cNvPr>
          <p:cNvSpPr>
            <a:spLocks noGrp="1"/>
          </p:cNvSpPr>
          <p:nvPr>
            <p:ph type="title"/>
          </p:nvPr>
        </p:nvSpPr>
        <p:spPr>
          <a:xfrm>
            <a:off x="973112" y="2766218"/>
            <a:ext cx="10515600" cy="1325563"/>
          </a:xfrm>
          <a:solidFill>
            <a:schemeClr val="accent6">
              <a:lumMod val="20000"/>
              <a:lumOff val="80000"/>
            </a:schemeClr>
          </a:solidFill>
        </p:spPr>
        <p:txBody>
          <a:bodyPr/>
          <a:lstStyle/>
          <a:p>
            <a:pPr algn="ctr"/>
            <a:r>
              <a:rPr lang="en-US" dirty="0">
                <a:latin typeface="Times New Roman" panose="02020603050405020304" pitchFamily="18"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CB287DBF-DAF3-9290-3D47-1299B3A040F3}"/>
              </a:ext>
            </a:extLst>
          </p:cNvPr>
          <p:cNvSpPr>
            <a:spLocks noGrp="1"/>
          </p:cNvSpPr>
          <p:nvPr>
            <p:ph type="sldNum" sz="quarter" idx="12"/>
          </p:nvPr>
        </p:nvSpPr>
        <p:spPr/>
        <p:txBody>
          <a:bodyPr/>
          <a:lstStyle/>
          <a:p>
            <a:fld id="{26AD20E6-394B-4DF0-96A5-9647FF39C943}" type="slidenum">
              <a:rPr lang="en-IN" smtClean="0"/>
              <a:t>24</a:t>
            </a:fld>
            <a:endParaRPr lang="en-IN"/>
          </a:p>
        </p:txBody>
      </p:sp>
    </p:spTree>
    <p:extLst>
      <p:ext uri="{BB962C8B-B14F-4D97-AF65-F5344CB8AC3E}">
        <p14:creationId xmlns:p14="http://schemas.microsoft.com/office/powerpoint/2010/main" val="288269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463595"/>
            <a:ext cx="10515600" cy="5257880"/>
          </a:xfrm>
          <a:solidFill>
            <a:schemeClr val="accent6">
              <a:lumMod val="20000"/>
              <a:lumOff val="80000"/>
            </a:schemeClr>
          </a:solidFill>
        </p:spPr>
        <p:txBody>
          <a:bodyPr>
            <a:normAutofit fontScale="92500" lnSpcReduction="20000"/>
          </a:bodyPr>
          <a:lstStyle/>
          <a:p>
            <a:pPr>
              <a:lnSpc>
                <a:spcPct val="120000"/>
              </a:lnSpc>
            </a:pPr>
            <a:r>
              <a:rPr lang="en-IN" sz="1900" dirty="0">
                <a:latin typeface="Times New Roman" panose="02020603050405020304" pitchFamily="18" charset="0"/>
                <a:cs typeface="Times New Roman" panose="02020603050405020304" pitchFamily="18" charset="0"/>
              </a:rPr>
              <a:t>The world is currently grappling with a triple burden of malnutrition, characterized by the coexistence of undernutrition (stunting and wasting), micronutrient deficiencies (often referred to as hidden hunger), and overnutrition (overweight and obesity). </a:t>
            </a:r>
          </a:p>
          <a:p>
            <a:pPr>
              <a:lnSpc>
                <a:spcPct val="120000"/>
              </a:lnSpc>
            </a:pPr>
            <a:r>
              <a:rPr lang="en-IN" sz="1900" dirty="0">
                <a:latin typeface="Times New Roman" panose="02020603050405020304" pitchFamily="18" charset="0"/>
                <a:cs typeface="Times New Roman" panose="02020603050405020304" pitchFamily="18" charset="0"/>
              </a:rPr>
              <a:t>In 2022, an estimate of under 5 children,</a:t>
            </a:r>
          </a:p>
          <a:p>
            <a:pPr>
              <a:lnSpc>
                <a:spcPct val="120000"/>
              </a:lnSpc>
            </a:pP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pPr>
              <a:lnSpc>
                <a:spcPct val="110000"/>
              </a:lnSpc>
            </a:pPr>
            <a:r>
              <a:rPr lang="en-IN" sz="1900" dirty="0">
                <a:latin typeface="Times New Roman" panose="02020603050405020304" pitchFamily="18" charset="0"/>
                <a:cs typeface="Times New Roman" panose="02020603050405020304" pitchFamily="18" charset="0"/>
              </a:rPr>
              <a:t>According to WHO and UNICEF, the first </a:t>
            </a:r>
            <a:r>
              <a:rPr lang="en-IN" sz="1900" dirty="0">
                <a:solidFill>
                  <a:srgbClr val="FF0000"/>
                </a:solidFill>
                <a:latin typeface="Times New Roman" panose="02020603050405020304" pitchFamily="18" charset="0"/>
                <a:cs typeface="Times New Roman" panose="02020603050405020304" pitchFamily="18" charset="0"/>
              </a:rPr>
              <a:t>1000 days of life</a:t>
            </a:r>
            <a:r>
              <a:rPr lang="en-IN" sz="1900" dirty="0">
                <a:latin typeface="Times New Roman" panose="02020603050405020304" pitchFamily="18" charset="0"/>
                <a:cs typeface="Times New Roman" panose="02020603050405020304" pitchFamily="18" charset="0"/>
              </a:rPr>
              <a:t>, encompassing 270 days in utero and two years post-birth, represent a critical window for ensuring optimal nutrition. Malnutrition during this period can significantly impair brain development, overall growth and increase vulnerability to common childhood illnesses such as diarrhoea and pneumonia.</a:t>
            </a:r>
          </a:p>
          <a:p>
            <a:endParaRPr lang="en-IN" sz="1900" dirty="0">
              <a:latin typeface="Times New Roman" panose="02020603050405020304" pitchFamily="18" charset="0"/>
              <a:cs typeface="Times New Roman" panose="02020603050405020304" pitchFamily="18" charset="0"/>
            </a:endParaRPr>
          </a:p>
          <a:p>
            <a:pPr marL="0" indent="0">
              <a:buNone/>
            </a:pPr>
            <a:endParaRPr lang="en-IN" sz="1900" dirty="0">
              <a:latin typeface="Times New Roman" panose="02020603050405020304" pitchFamily="18" charset="0"/>
              <a:cs typeface="Times New Roman" panose="02020603050405020304" pitchFamily="18" charset="0"/>
            </a:endParaRPr>
          </a:p>
          <a:p>
            <a:endParaRPr lang="en-IN" sz="19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sp>
        <p:nvSpPr>
          <p:cNvPr id="8" name="Rectangle 7">
            <a:extLst>
              <a:ext uri="{FF2B5EF4-FFF2-40B4-BE49-F238E27FC236}">
                <a16:creationId xmlns:a16="http://schemas.microsoft.com/office/drawing/2014/main" id="{078EE8BF-3AC1-7713-4B2D-7F0D2DE37266}"/>
              </a:ext>
            </a:extLst>
          </p:cNvPr>
          <p:cNvSpPr/>
          <p:nvPr/>
        </p:nvSpPr>
        <p:spPr>
          <a:xfrm>
            <a:off x="3518803" y="2847222"/>
            <a:ext cx="4002374" cy="50966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9" name="TextBox 8">
            <a:extLst>
              <a:ext uri="{FF2B5EF4-FFF2-40B4-BE49-F238E27FC236}">
                <a16:creationId xmlns:a16="http://schemas.microsoft.com/office/drawing/2014/main" id="{7667E192-E595-EDB6-2AF9-092C9645BE1B}"/>
              </a:ext>
            </a:extLst>
          </p:cNvPr>
          <p:cNvSpPr txBox="1"/>
          <p:nvPr/>
        </p:nvSpPr>
        <p:spPr>
          <a:xfrm>
            <a:off x="3878567" y="2895867"/>
            <a:ext cx="3642610"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149 million children- Stunted</a:t>
            </a:r>
            <a:endParaRPr lang="en-US" sz="2000" dirty="0"/>
          </a:p>
        </p:txBody>
      </p:sp>
      <p:sp>
        <p:nvSpPr>
          <p:cNvPr id="10" name="Rectangle 9">
            <a:extLst>
              <a:ext uri="{FF2B5EF4-FFF2-40B4-BE49-F238E27FC236}">
                <a16:creationId xmlns:a16="http://schemas.microsoft.com/office/drawing/2014/main" id="{0CEAA640-5AA4-FE08-80CF-95CAC8D07003}"/>
              </a:ext>
            </a:extLst>
          </p:cNvPr>
          <p:cNvSpPr/>
          <p:nvPr/>
        </p:nvSpPr>
        <p:spPr>
          <a:xfrm>
            <a:off x="3518803" y="3439836"/>
            <a:ext cx="4002374" cy="50966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11" name="Rectangle 10">
            <a:extLst>
              <a:ext uri="{FF2B5EF4-FFF2-40B4-BE49-F238E27FC236}">
                <a16:creationId xmlns:a16="http://schemas.microsoft.com/office/drawing/2014/main" id="{C505A564-03B2-C26B-AE82-1C1D11BF02D9}"/>
              </a:ext>
            </a:extLst>
          </p:cNvPr>
          <p:cNvSpPr/>
          <p:nvPr/>
        </p:nvSpPr>
        <p:spPr>
          <a:xfrm>
            <a:off x="3518803" y="4035669"/>
            <a:ext cx="4002374" cy="50966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12" name="TextBox 11">
            <a:extLst>
              <a:ext uri="{FF2B5EF4-FFF2-40B4-BE49-F238E27FC236}">
                <a16:creationId xmlns:a16="http://schemas.microsoft.com/office/drawing/2014/main" id="{B2C8D392-CA16-9DDD-9A4D-CA5C35249FB6}"/>
              </a:ext>
            </a:extLst>
          </p:cNvPr>
          <p:cNvSpPr txBox="1"/>
          <p:nvPr/>
        </p:nvSpPr>
        <p:spPr>
          <a:xfrm>
            <a:off x="3878567" y="3482626"/>
            <a:ext cx="3642610"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45 million children - Wasted</a:t>
            </a:r>
            <a:endParaRPr lang="en-US" sz="2000" dirty="0"/>
          </a:p>
        </p:txBody>
      </p:sp>
      <p:sp>
        <p:nvSpPr>
          <p:cNvPr id="13" name="TextBox 12">
            <a:extLst>
              <a:ext uri="{FF2B5EF4-FFF2-40B4-BE49-F238E27FC236}">
                <a16:creationId xmlns:a16="http://schemas.microsoft.com/office/drawing/2014/main" id="{A26358A5-B69E-0AB9-7622-D7F76F5929BC}"/>
              </a:ext>
            </a:extLst>
          </p:cNvPr>
          <p:cNvSpPr txBox="1"/>
          <p:nvPr/>
        </p:nvSpPr>
        <p:spPr>
          <a:xfrm>
            <a:off x="3698685" y="4090444"/>
            <a:ext cx="3642610"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37 million children - Overweight</a:t>
            </a:r>
            <a:endParaRPr lang="en-US" sz="2000" dirty="0"/>
          </a:p>
        </p:txBody>
      </p:sp>
      <p:sp>
        <p:nvSpPr>
          <p:cNvPr id="16" name="Rectangle 15">
            <a:extLst>
              <a:ext uri="{FF2B5EF4-FFF2-40B4-BE49-F238E27FC236}">
                <a16:creationId xmlns:a16="http://schemas.microsoft.com/office/drawing/2014/main" id="{B4BB3EF0-2207-05C9-1FEA-FDF337F893D9}"/>
              </a:ext>
            </a:extLst>
          </p:cNvPr>
          <p:cNvSpPr/>
          <p:nvPr/>
        </p:nvSpPr>
        <p:spPr>
          <a:xfrm>
            <a:off x="820575" y="4658108"/>
            <a:ext cx="10515600" cy="70365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57" dirty="0"/>
          </a:p>
        </p:txBody>
      </p:sp>
      <p:sp>
        <p:nvSpPr>
          <p:cNvPr id="17" name="TextBox 16">
            <a:extLst>
              <a:ext uri="{FF2B5EF4-FFF2-40B4-BE49-F238E27FC236}">
                <a16:creationId xmlns:a16="http://schemas.microsoft.com/office/drawing/2014/main" id="{783D5874-3DC2-25B7-6EC0-D25CACC41FB9}"/>
              </a:ext>
            </a:extLst>
          </p:cNvPr>
          <p:cNvSpPr txBox="1"/>
          <p:nvPr/>
        </p:nvSpPr>
        <p:spPr>
          <a:xfrm>
            <a:off x="1695832" y="4789072"/>
            <a:ext cx="10046604" cy="400110"/>
          </a:xfrm>
          <a:prstGeom prst="rect">
            <a:avLst/>
          </a:prstGeom>
          <a:noFill/>
        </p:spPr>
        <p:txBody>
          <a:bodyPr wrap="square" rtlCol="0">
            <a:spAutoFit/>
          </a:bodyPr>
          <a:lstStyle/>
          <a:p>
            <a:r>
              <a:rPr lang="en-IN" sz="2000" b="1" dirty="0">
                <a:solidFill>
                  <a:srgbClr val="C00000"/>
                </a:solidFill>
                <a:latin typeface="Times New Roman" panose="02020603050405020304" pitchFamily="18" charset="0"/>
                <a:cs typeface="Times New Roman" panose="02020603050405020304" pitchFamily="18" charset="0"/>
              </a:rPr>
              <a:t>Nearly half of the deaths among children under five are attributed to undernutrition</a:t>
            </a:r>
            <a:endParaRPr lang="en-US" sz="2000" b="1" dirty="0">
              <a:solidFill>
                <a:srgbClr val="C00000"/>
              </a:solidFill>
            </a:endParaRPr>
          </a:p>
        </p:txBody>
      </p:sp>
      <p:pic>
        <p:nvPicPr>
          <p:cNvPr id="19" name="Graphic 18" descr="Siren with solid fill">
            <a:extLst>
              <a:ext uri="{FF2B5EF4-FFF2-40B4-BE49-F238E27FC236}">
                <a16:creationId xmlns:a16="http://schemas.microsoft.com/office/drawing/2014/main" id="{6F8CB54D-88AA-79AB-BE21-45B2BED7F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825" y="4625463"/>
            <a:ext cx="768942" cy="768942"/>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843647" y="127444"/>
            <a:ext cx="10515600" cy="1325563"/>
          </a:xfrm>
        </p:spPr>
        <p:txBody>
          <a:bodyPr/>
          <a:lstStyle/>
          <a:p>
            <a:pPr algn="ctr"/>
            <a:r>
              <a:rPr lang="en-IN"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397934" y="1214203"/>
            <a:ext cx="5510371" cy="5306518"/>
          </a:xfrm>
          <a:solidFill>
            <a:schemeClr val="accent6">
              <a:lumMod val="20000"/>
              <a:lumOff val="80000"/>
            </a:schemeClr>
          </a:solidFill>
        </p:spPr>
        <p:txBody>
          <a:bodyPr>
            <a:normAutofit fontScale="55000" lnSpcReduction="20000"/>
          </a:bodyPr>
          <a:lstStyle/>
          <a:p>
            <a:pPr>
              <a:lnSpc>
                <a:spcPct val="110000"/>
              </a:lnSpc>
              <a:spcBef>
                <a:spcPts val="0"/>
              </a:spcBef>
            </a:pPr>
            <a:r>
              <a:rPr lang="en-IN" sz="2900" dirty="0">
                <a:latin typeface="Times New Roman" panose="02020603050405020304" pitchFamily="18" charset="0"/>
                <a:cs typeface="Times New Roman" panose="02020603050405020304" pitchFamily="18" charset="0"/>
              </a:rPr>
              <a:t>The nutritional status of children under two years is directly influenced by </a:t>
            </a:r>
            <a:r>
              <a:rPr lang="en-IN" sz="2900" dirty="0">
                <a:solidFill>
                  <a:srgbClr val="FF0000"/>
                </a:solidFill>
                <a:latin typeface="Times New Roman" panose="02020603050405020304" pitchFamily="18" charset="0"/>
                <a:cs typeface="Times New Roman" panose="02020603050405020304" pitchFamily="18" charset="0"/>
              </a:rPr>
              <a:t>infant and young child feeding (IYCF) practices. </a:t>
            </a:r>
            <a:r>
              <a:rPr lang="en-IN" sz="2900" dirty="0">
                <a:latin typeface="Times New Roman" panose="02020603050405020304" pitchFamily="18" charset="0"/>
                <a:cs typeface="Times New Roman" panose="02020603050405020304" pitchFamily="18" charset="0"/>
              </a:rPr>
              <a:t>According to UNICEF's 2020 conceptual framework of nutrition, appropriate feeding and dietary practices, coupled with a healthy food environment, are fundamental determinants of optimal maternal and child nutrition. </a:t>
            </a:r>
          </a:p>
          <a:p>
            <a:pPr marL="0" indent="0">
              <a:lnSpc>
                <a:spcPct val="110000"/>
              </a:lnSpc>
              <a:spcBef>
                <a:spcPts val="0"/>
              </a:spcBef>
              <a:buNone/>
            </a:pPr>
            <a:endParaRPr lang="en-IN" sz="2900" dirty="0">
              <a:latin typeface="Times New Roman" panose="02020603050405020304" pitchFamily="18" charset="0"/>
              <a:cs typeface="Times New Roman" panose="02020603050405020304" pitchFamily="18" charset="0"/>
            </a:endParaRPr>
          </a:p>
          <a:p>
            <a:pPr>
              <a:lnSpc>
                <a:spcPct val="110000"/>
              </a:lnSpc>
              <a:spcBef>
                <a:spcPts val="0"/>
              </a:spcBef>
            </a:pPr>
            <a:r>
              <a:rPr lang="en-IN" sz="2900" dirty="0">
                <a:latin typeface="Times New Roman" panose="02020603050405020304" pitchFamily="18" charset="0"/>
                <a:cs typeface="Times New Roman" panose="02020603050405020304" pitchFamily="18" charset="0"/>
              </a:rPr>
              <a:t>Poor maternal nutrition is a primary cause of child malnutrition, as children born to undernourished mothers are more likely to have a low birth weight. Furthermore, girls born with a low birth weight are more likely to grow into petite adult women who, in turn, have low birth weight babies, perpetuating the malnutrition cycle.</a:t>
            </a:r>
          </a:p>
          <a:p>
            <a:pPr marL="0" indent="0">
              <a:lnSpc>
                <a:spcPct val="110000"/>
              </a:lnSpc>
              <a:spcBef>
                <a:spcPts val="0"/>
              </a:spcBef>
              <a:buNone/>
            </a:pPr>
            <a:endParaRPr lang="en-IN" sz="2900" dirty="0">
              <a:latin typeface="Times New Roman" panose="02020603050405020304" pitchFamily="18" charset="0"/>
              <a:cs typeface="Times New Roman" panose="02020603050405020304" pitchFamily="18" charset="0"/>
            </a:endParaRPr>
          </a:p>
          <a:p>
            <a:pPr>
              <a:lnSpc>
                <a:spcPct val="110000"/>
              </a:lnSpc>
              <a:spcBef>
                <a:spcPts val="0"/>
              </a:spcBef>
            </a:pPr>
            <a:r>
              <a:rPr lang="en-IN" sz="2900" dirty="0">
                <a:latin typeface="Times New Roman" panose="02020603050405020304" pitchFamily="18" charset="0"/>
                <a:cs typeface="Times New Roman" panose="02020603050405020304" pitchFamily="18" charset="0"/>
              </a:rPr>
              <a:t>Enhanced IYCF practices hold the potential to break this intergenerational cycle by ensuring that children receive optimal nutrition during the critical first 1000 days. By promoting and implementing these optimal feeding practices, we can make significant strides in combating the triple burden of malnutrition and fostering a healthier future generation.</a:t>
            </a:r>
          </a:p>
          <a:p>
            <a:pPr>
              <a:lnSpc>
                <a:spcPct val="110000"/>
              </a:lnSpc>
              <a:spcBef>
                <a:spcPts val="0"/>
              </a:spcBef>
            </a:pPr>
            <a:endParaRPr lang="en-IN" sz="29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pic>
        <p:nvPicPr>
          <p:cNvPr id="7" name="Picture 6">
            <a:extLst>
              <a:ext uri="{FF2B5EF4-FFF2-40B4-BE49-F238E27FC236}">
                <a16:creationId xmlns:a16="http://schemas.microsoft.com/office/drawing/2014/main" id="{A2247DC6-3AE0-A9CC-B5E4-D8DB62767081}"/>
              </a:ext>
            </a:extLst>
          </p:cNvPr>
          <p:cNvPicPr>
            <a:picLocks noChangeAspect="1"/>
          </p:cNvPicPr>
          <p:nvPr/>
        </p:nvPicPr>
        <p:blipFill rotWithShape="1">
          <a:blip r:embed="rId3">
            <a:extLst>
              <a:ext uri="{28A0092B-C50C-407E-A947-70E740481C1C}">
                <a14:useLocalDpi xmlns:a14="http://schemas.microsoft.com/office/drawing/2010/main" val="0"/>
              </a:ext>
            </a:extLst>
          </a:blip>
          <a:srcRect l="8743" t="46597" r="56877" b="13288"/>
          <a:stretch/>
        </p:blipFill>
        <p:spPr>
          <a:xfrm>
            <a:off x="5908305" y="1571890"/>
            <a:ext cx="5966885" cy="4351338"/>
          </a:xfrm>
          <a:prstGeom prst="rect">
            <a:avLst/>
          </a:prstGeom>
        </p:spPr>
      </p:pic>
      <p:sp>
        <p:nvSpPr>
          <p:cNvPr id="5" name="TextBox 4">
            <a:extLst>
              <a:ext uri="{FF2B5EF4-FFF2-40B4-BE49-F238E27FC236}">
                <a16:creationId xmlns:a16="http://schemas.microsoft.com/office/drawing/2014/main" id="{64FEF916-BDCA-36BA-7FD2-245BD7E0569D}"/>
              </a:ext>
            </a:extLst>
          </p:cNvPr>
          <p:cNvSpPr txBox="1"/>
          <p:nvPr/>
        </p:nvSpPr>
        <p:spPr>
          <a:xfrm>
            <a:off x="6536266" y="5975917"/>
            <a:ext cx="5257800" cy="307777"/>
          </a:xfrm>
          <a:prstGeom prst="rect">
            <a:avLst/>
          </a:prstGeom>
          <a:noFill/>
        </p:spPr>
        <p:txBody>
          <a:bodyPr wrap="square" rtlCol="0">
            <a:spAutoFit/>
          </a:bodyPr>
          <a:lstStyle/>
          <a:p>
            <a:pPr algn="ctr"/>
            <a:r>
              <a:rPr lang="en-US" sz="1400" u="sng" dirty="0">
                <a:latin typeface="Times New Roman" panose="02020603050405020304" pitchFamily="18" charset="0"/>
                <a:cs typeface="Times New Roman" panose="02020603050405020304" pitchFamily="18" charset="0"/>
              </a:rPr>
              <a:t>UNICEF’s Conceptual framework of nutrition</a:t>
            </a:r>
          </a:p>
        </p:txBody>
      </p:sp>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898257" y="2443397"/>
            <a:ext cx="10515600" cy="959916"/>
          </a:xfrm>
        </p:spPr>
        <p:txBody>
          <a:bodyPr>
            <a:normAutofit/>
          </a:bodyPr>
          <a:lstStyle/>
          <a:p>
            <a:pPr algn="ctr"/>
            <a:r>
              <a:rPr lang="en-IN" sz="3600"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3195091"/>
            <a:ext cx="10515600" cy="3343822"/>
          </a:xfrm>
          <a:solidFill>
            <a:schemeClr val="accent6">
              <a:lumMod val="20000"/>
              <a:lumOff val="80000"/>
            </a:schemeClr>
          </a:solidFill>
        </p:spPr>
        <p:txBody>
          <a:bodyPr>
            <a:normAutofit/>
          </a:bodyPr>
          <a:lstStyle/>
          <a:p>
            <a:pPr marL="0" indent="0">
              <a:buNone/>
            </a:pPr>
            <a:r>
              <a:rPr lang="en-IN" sz="2000" dirty="0">
                <a:latin typeface="Times New Roman" panose="02020603050405020304" pitchFamily="18" charset="0"/>
                <a:cs typeface="Times New Roman" panose="02020603050405020304" pitchFamily="18" charset="0"/>
              </a:rPr>
              <a:t>This review aims to analyse the existing literature on impact of feeding practices of newborns and young children on child malnutrition and how improving IYCF can help in breaking the generational trap of malnutrition. </a:t>
            </a:r>
          </a:p>
          <a:p>
            <a:pPr marL="0" indent="0">
              <a:buNone/>
            </a:pPr>
            <a:r>
              <a:rPr lang="en-IN" sz="2000" dirty="0">
                <a:latin typeface="Times New Roman" panose="02020603050405020304" pitchFamily="18" charset="0"/>
                <a:cs typeface="Times New Roman" panose="02020603050405020304" pitchFamily="18" charset="0"/>
              </a:rPr>
              <a:t>The specific objectives of the research include</a:t>
            </a:r>
          </a:p>
          <a:p>
            <a:r>
              <a:rPr lang="en-IN" sz="2000" dirty="0">
                <a:latin typeface="Times New Roman" panose="02020603050405020304" pitchFamily="18" charset="0"/>
                <a:cs typeface="Times New Roman" panose="02020603050405020304" pitchFamily="18" charset="0"/>
              </a:rPr>
              <a:t>To assess the intergenerational cycle of malnutrition and its deleterious effect on the life of individuals as well as a community.</a:t>
            </a:r>
          </a:p>
          <a:p>
            <a:r>
              <a:rPr lang="en-IN" sz="2000" dirty="0">
                <a:latin typeface="Times New Roman" panose="02020603050405020304" pitchFamily="18" charset="0"/>
                <a:cs typeface="Times New Roman" panose="02020603050405020304" pitchFamily="18" charset="0"/>
              </a:rPr>
              <a:t>To thoroughly understand the IYCF practices and its role in shaping the nutritional status of infants and young children.</a:t>
            </a:r>
          </a:p>
          <a:p>
            <a:r>
              <a:rPr lang="en-IN" sz="2000" dirty="0">
                <a:latin typeface="Times New Roman" panose="02020603050405020304" pitchFamily="18" charset="0"/>
                <a:cs typeface="Times New Roman" panose="02020603050405020304" pitchFamily="18" charset="0"/>
              </a:rPr>
              <a:t>To review the current statistics of Infant and Young Child Feeding (IYCF) practices in India and to assess government initiatives aimed at improving these practices.</a:t>
            </a:r>
          </a:p>
          <a:p>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6513" cy="845617"/>
          </a:xfrm>
          <a:prstGeom prst="rect">
            <a:avLst/>
          </a:prstGeom>
        </p:spPr>
      </p:pic>
      <p:sp>
        <p:nvSpPr>
          <p:cNvPr id="5" name="Title 1">
            <a:extLst>
              <a:ext uri="{FF2B5EF4-FFF2-40B4-BE49-F238E27FC236}">
                <a16:creationId xmlns:a16="http://schemas.microsoft.com/office/drawing/2014/main" id="{6DA65169-259A-D07A-D3B2-CAA1C22C2C9C}"/>
              </a:ext>
            </a:extLst>
          </p:cNvPr>
          <p:cNvSpPr txBox="1">
            <a:spLocks/>
          </p:cNvSpPr>
          <p:nvPr/>
        </p:nvSpPr>
        <p:spPr>
          <a:xfrm>
            <a:off x="898257" y="327909"/>
            <a:ext cx="10515600" cy="721404"/>
          </a:xfrm>
          <a:prstGeom prst="rect">
            <a:avLst/>
          </a:prstGeom>
        </p:spPr>
        <p:txBody>
          <a:bodyPr vert="horz" lIns="91440" tIns="45720" rIns="91440" bIns="45720" rtlCol="0" anchor="ctr">
            <a:normAutofit/>
          </a:bodyPr>
          <a:lstStyle>
            <a:lvl1pPr algn="l" defTabSz="914443"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dirty="0">
                <a:latin typeface="Times New Roman" panose="02020603050405020304" pitchFamily="18" charset="0"/>
                <a:cs typeface="Times New Roman" panose="02020603050405020304" pitchFamily="18" charset="0"/>
              </a:rPr>
              <a:t>Research Question</a:t>
            </a:r>
          </a:p>
        </p:txBody>
      </p:sp>
      <p:sp>
        <p:nvSpPr>
          <p:cNvPr id="8" name="Content Placeholder 2">
            <a:extLst>
              <a:ext uri="{FF2B5EF4-FFF2-40B4-BE49-F238E27FC236}">
                <a16:creationId xmlns:a16="http://schemas.microsoft.com/office/drawing/2014/main" id="{D43C351E-79D8-6C08-8105-46007860A42D}"/>
              </a:ext>
            </a:extLst>
          </p:cNvPr>
          <p:cNvSpPr txBox="1">
            <a:spLocks/>
          </p:cNvSpPr>
          <p:nvPr/>
        </p:nvSpPr>
        <p:spPr>
          <a:xfrm>
            <a:off x="898257" y="1320202"/>
            <a:ext cx="10515600" cy="959916"/>
          </a:xfrm>
          <a:prstGeom prst="rect">
            <a:avLst/>
          </a:prstGeom>
          <a:solidFill>
            <a:schemeClr val="accent6">
              <a:lumMod val="20000"/>
              <a:lumOff val="80000"/>
            </a:schemeClr>
          </a:solidFill>
        </p:spPr>
        <p:txBody>
          <a:bodyPr vert="horz" lIns="91440" tIns="45720" rIns="91440" bIns="45720" rtlCol="0">
            <a:normAutofit/>
          </a:bodyPr>
          <a:lstStyle>
            <a:lvl1pPr marL="228611" indent="-228611" algn="l" defTabSz="9144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2" indent="-228611" algn="l" defTabSz="9144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4" indent="-228611" algn="l" defTabSz="9144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75"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96"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18"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39"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61"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82"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dirty="0">
                <a:latin typeface="Times New Roman" panose="02020603050405020304" pitchFamily="18" charset="0"/>
                <a:ea typeface="Times New Roman" panose="02020603050405020304" pitchFamily="18" charset="0"/>
              </a:rPr>
              <a:t>Enhanced Infant and Young Child Feeding (IYCF) practices and their impact on breaking the intergenerational cycle of malnutrition</a:t>
            </a:r>
            <a:br>
              <a:rPr lang="en-IN" sz="1800" dirty="0">
                <a:latin typeface="Times New Roman" panose="02020603050405020304" pitchFamily="18" charset="0"/>
                <a:ea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solidFill>
            <a:schemeClr val="accent6">
              <a:lumMod val="20000"/>
              <a:lumOff val="80000"/>
            </a:schemeClr>
          </a:solidFill>
        </p:spPr>
        <p:txBody>
          <a:bodyPr/>
          <a:lstStyle/>
          <a:p>
            <a:pPr marL="0" indent="0">
              <a:buNone/>
            </a:pPr>
            <a:r>
              <a:rPr lang="en-IN" sz="1800" b="1" dirty="0">
                <a:latin typeface="Times New Roman" panose="02020603050405020304" pitchFamily="18" charset="0"/>
                <a:ea typeface="Times New Roman" panose="02020603050405020304" pitchFamily="18" charset="0"/>
              </a:rPr>
              <a:t>Secondary data collection</a:t>
            </a:r>
            <a:r>
              <a:rPr lang="en-IN" sz="1800" dirty="0">
                <a:latin typeface="Times New Roman" panose="02020603050405020304" pitchFamily="18" charset="0"/>
                <a:ea typeface="Times New Roman" panose="02020603050405020304" pitchFamily="18" charset="0"/>
              </a:rPr>
              <a:t>–</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Conducted a systematic literature search using PubMed, ScienceDirect, and Lancet.</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Sourced data from reputable platforms, including WHO, UNICEF, USAID, MOFHW, MWCD and NHM</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Applied Boolean operators to search terms: "infant and young child feeding practices," "malnutrition," "intergenerational cycle," and "nutritional status."</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Prioritized studies published in the last 10 years.</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Focused on the impact of IYCF practices on breaking the intergenerational cycle of malnutrition.</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Ensured comprehensive analysis and synthesis of data.</a:t>
            </a:r>
          </a:p>
          <a:p>
            <a:pPr marL="342916" indent="-342916">
              <a:buSzPts val="1000"/>
              <a:buFont typeface="Symbol" pitchFamily="2" charset="2"/>
              <a:buChar char=""/>
              <a:tabLst>
                <a:tab pos="457222" algn="l"/>
              </a:tabLst>
            </a:pPr>
            <a:r>
              <a:rPr lang="en-IN" sz="1800" dirty="0">
                <a:latin typeface="Times New Roman" panose="02020603050405020304" pitchFamily="18" charset="0"/>
                <a:ea typeface="Times New Roman" panose="02020603050405020304" pitchFamily="18" charset="0"/>
              </a:rPr>
              <a:t>Provided a robust foundation for well-informed insights and conclusions.</a:t>
            </a: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2864370" y="2619986"/>
            <a:ext cx="10515600" cy="1325563"/>
          </a:xfrm>
        </p:spPr>
        <p:txBody>
          <a:bodyPr/>
          <a:lstStyle/>
          <a:p>
            <a:pPr algn="ctr"/>
            <a:r>
              <a:rPr lang="en-IN" dirty="0">
                <a:latin typeface="Times New Roman" panose="02020603050405020304" pitchFamily="18" charset="0"/>
                <a:cs typeface="Times New Roman" panose="02020603050405020304" pitchFamily="18" charset="0"/>
              </a:rPr>
              <a:t>Methodology </a:t>
            </a: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8820" cy="846703"/>
          </a:xfrm>
          <a:prstGeom prst="rect">
            <a:avLst/>
          </a:prstGeom>
        </p:spPr>
      </p:pic>
      <p:graphicFrame>
        <p:nvGraphicFramePr>
          <p:cNvPr id="5" name="Object 4">
            <a:extLst>
              <a:ext uri="{FF2B5EF4-FFF2-40B4-BE49-F238E27FC236}">
                <a16:creationId xmlns:a16="http://schemas.microsoft.com/office/drawing/2014/main" id="{570CF1F7-F4E1-7738-552E-0154C71931FE}"/>
              </a:ext>
            </a:extLst>
          </p:cNvPr>
          <p:cNvGraphicFramePr>
            <a:graphicFrameLocks noChangeAspect="1"/>
          </p:cNvGraphicFramePr>
          <p:nvPr>
            <p:extLst>
              <p:ext uri="{D42A27DB-BD31-4B8C-83A1-F6EECF244321}">
                <p14:modId xmlns:p14="http://schemas.microsoft.com/office/powerpoint/2010/main" val="2808494320"/>
              </p:ext>
            </p:extLst>
          </p:nvPr>
        </p:nvGraphicFramePr>
        <p:xfrm>
          <a:off x="4705351" y="-184149"/>
          <a:ext cx="5376863" cy="6935788"/>
        </p:xfrm>
        <a:graphic>
          <a:graphicData uri="http://schemas.openxmlformats.org/presentationml/2006/ole">
            <mc:AlternateContent xmlns:mc="http://schemas.openxmlformats.org/markup-compatibility/2006">
              <mc:Choice xmlns:v="urn:schemas-microsoft-com:vml" Requires="v">
                <p:oleObj name="Document" r:id="rId3" imgW="7048500" imgH="9093200" progId="Word.Document.12">
                  <p:embed/>
                </p:oleObj>
              </mc:Choice>
              <mc:Fallback>
                <p:oleObj name="Document" r:id="rId3" imgW="7048500" imgH="9093200" progId="Word.Document.12">
                  <p:embed/>
                  <p:pic>
                    <p:nvPicPr>
                      <p:cNvPr id="0" name=""/>
                      <p:cNvPicPr/>
                      <p:nvPr/>
                    </p:nvPicPr>
                    <p:blipFill>
                      <a:blip r:embed="rId4"/>
                      <a:stretch>
                        <a:fillRect/>
                      </a:stretch>
                    </p:blipFill>
                    <p:spPr>
                      <a:xfrm>
                        <a:off x="4705351" y="-184149"/>
                        <a:ext cx="5376863" cy="6935788"/>
                      </a:xfrm>
                      <a:prstGeom prst="rect">
                        <a:avLst/>
                      </a:prstGeom>
                    </p:spPr>
                  </p:pic>
                </p:oleObj>
              </mc:Fallback>
            </mc:AlternateContent>
          </a:graphicData>
        </a:graphic>
      </p:graphicFrame>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2"/>
            <a:ext cx="10515600" cy="846704"/>
          </a:xfrm>
        </p:spPr>
        <p:txBody>
          <a:bodyPr>
            <a:normAutofit/>
          </a:bodyPr>
          <a:lstStyle/>
          <a:p>
            <a:pPr algn="ctr"/>
            <a:r>
              <a:rPr lang="en-IN" sz="4000" dirty="0">
                <a:latin typeface="Times New Roman" panose="02020603050405020304" pitchFamily="18" charset="0"/>
                <a:cs typeface="Times New Roman" panose="02020603050405020304" pitchFamily="18" charset="0"/>
              </a:rPr>
              <a:t>Review of Literature</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234652" y="908279"/>
            <a:ext cx="6224381" cy="3098260"/>
          </a:xfrm>
          <a:solidFill>
            <a:schemeClr val="accent6">
              <a:lumMod val="20000"/>
              <a:lumOff val="80000"/>
            </a:schemeClr>
          </a:solidFill>
        </p:spPr>
        <p:txBody>
          <a:bodyPr>
            <a:normAutofit fontScale="25000" lnSpcReduction="20000"/>
          </a:bodyPr>
          <a:lstStyle/>
          <a:p>
            <a:pPr marL="221625" indent="0">
              <a:lnSpc>
                <a:spcPct val="112000"/>
              </a:lnSpc>
              <a:buNone/>
            </a:pPr>
            <a:r>
              <a:rPr lang="en-IN" sz="5600" b="1" cap="small" spc="25" dirty="0">
                <a:latin typeface="Times New Roman" panose="02020603050405020304" pitchFamily="18" charset="0"/>
                <a:ea typeface="Times New Roman" panose="02020603050405020304" pitchFamily="18" charset="0"/>
                <a:cs typeface="Times New Roman" panose="02020603050405020304" pitchFamily="18" charset="0"/>
              </a:rPr>
              <a:t>INTERGENERATIONAL CYCLE OF MALNUTRITION</a:t>
            </a:r>
            <a:endParaRPr lang="en-IN" sz="5600" dirty="0">
              <a:latin typeface="Times New Roman" panose="02020603050405020304" pitchFamily="18" charset="0"/>
              <a:cs typeface="Times New Roman" panose="02020603050405020304" pitchFamily="18" charset="0"/>
            </a:endParaRPr>
          </a:p>
          <a:p>
            <a:pPr algn="just">
              <a:lnSpc>
                <a:spcPct val="120000"/>
              </a:lnSpc>
            </a:pPr>
            <a:r>
              <a:rPr lang="en-IN" sz="5600" dirty="0">
                <a:latin typeface="Times New Roman" panose="02020603050405020304" pitchFamily="18" charset="0"/>
                <a:cs typeface="Times New Roman" panose="02020603050405020304" pitchFamily="18" charset="0"/>
              </a:rPr>
              <a:t>Good nutrition during early childhood is fundamental for lifelong health and prosperity. From conception, a child's body undergoes rapid growth and development. Nutrients received during the first 1000 days profoundly shape physical, cognitive, and emotional well-being, influencing immediate health and long-term outcomes.</a:t>
            </a:r>
          </a:p>
          <a:p>
            <a:pPr algn="just">
              <a:lnSpc>
                <a:spcPct val="120000"/>
              </a:lnSpc>
            </a:pPr>
            <a:r>
              <a:rPr lang="en-IN" sz="5600" dirty="0">
                <a:latin typeface="Times New Roman" panose="02020603050405020304" pitchFamily="18" charset="0"/>
                <a:ea typeface="Times New Roman" panose="02020603050405020304" pitchFamily="18" charset="0"/>
                <a:cs typeface="Times New Roman" panose="02020603050405020304" pitchFamily="18" charset="0"/>
              </a:rPr>
              <a:t>Poor maternal nutrition exacerbates child malnutrition. </a:t>
            </a:r>
            <a:r>
              <a:rPr lang="en-IN" sz="5600" dirty="0">
                <a:effectLst/>
                <a:latin typeface="Times New Roman" panose="02020603050405020304" pitchFamily="18" charset="0"/>
                <a:ea typeface="Times New Roman" panose="02020603050405020304" pitchFamily="18" charset="0"/>
              </a:rPr>
              <a:t>The repercussions of impaired nutritional status extend far beyond physical health, profoundly impacting the economic and social prospects of families. The intergenerational cycle of malnutrition keeps families entrenched in poverty, perpetuating a cycle of ill health and limited opportunities. Thus, addressing and improving nutrition in early childhood is essential for breaking this cycle and fostering healthier, more prosperous generations.</a:t>
            </a:r>
          </a:p>
          <a:p>
            <a:pPr algn="just">
              <a:lnSpc>
                <a:spcPct val="120000"/>
              </a:lnSpc>
            </a:pPr>
            <a:endParaRPr lang="en-IN" sz="6400" dirty="0">
              <a:latin typeface="Times New Roman" panose="02020603050405020304" pitchFamily="18" charset="0"/>
              <a:cs typeface="Times New Roman" panose="02020603050405020304" pitchFamily="18" charset="0"/>
            </a:endParaRPr>
          </a:p>
          <a:p>
            <a:pPr algn="just">
              <a:lnSpc>
                <a:spcPct val="120000"/>
              </a:lnSpc>
            </a:pPr>
            <a:endParaRPr lang="en-IN" sz="3800" dirty="0">
              <a:latin typeface="Times New Roman" panose="02020603050405020304" pitchFamily="18" charset="0"/>
              <a:cs typeface="Times New Roman" panose="02020603050405020304" pitchFamily="18" charset="0"/>
            </a:endParaRPr>
          </a:p>
          <a:p>
            <a:pPr marL="0" indent="0" algn="just">
              <a:lnSpc>
                <a:spcPct val="120000"/>
              </a:lnSpc>
              <a:buNone/>
            </a:pPr>
            <a:endParaRPr lang="en-IN" sz="29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181" y="61577"/>
            <a:ext cx="1798820" cy="846703"/>
          </a:xfrm>
          <a:prstGeom prst="rect">
            <a:avLst/>
          </a:prstGeom>
        </p:spPr>
      </p:pic>
      <p:graphicFrame>
        <p:nvGraphicFramePr>
          <p:cNvPr id="8" name="Diagram 7">
            <a:extLst>
              <a:ext uri="{FF2B5EF4-FFF2-40B4-BE49-F238E27FC236}">
                <a16:creationId xmlns:a16="http://schemas.microsoft.com/office/drawing/2014/main" id="{3941B16A-C553-532D-DA6A-07F2487F4A79}"/>
              </a:ext>
            </a:extLst>
          </p:cNvPr>
          <p:cNvGraphicFramePr/>
          <p:nvPr>
            <p:extLst>
              <p:ext uri="{D42A27DB-BD31-4B8C-83A1-F6EECF244321}">
                <p14:modId xmlns:p14="http://schemas.microsoft.com/office/powerpoint/2010/main" val="950930697"/>
              </p:ext>
            </p:extLst>
          </p:nvPr>
        </p:nvGraphicFramePr>
        <p:xfrm>
          <a:off x="7121582" y="3769994"/>
          <a:ext cx="3611375" cy="3088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342120B-AADB-2CB1-A4D3-2D7E07889447}"/>
              </a:ext>
            </a:extLst>
          </p:cNvPr>
          <p:cNvSpPr txBox="1"/>
          <p:nvPr/>
        </p:nvSpPr>
        <p:spPr>
          <a:xfrm>
            <a:off x="234652" y="4174302"/>
            <a:ext cx="6224381" cy="1956305"/>
          </a:xfrm>
          <a:prstGeom prst="rect">
            <a:avLst/>
          </a:prstGeom>
          <a:solidFill>
            <a:schemeClr val="accent6">
              <a:lumMod val="20000"/>
              <a:lumOff val="80000"/>
            </a:schemeClr>
          </a:solidFill>
        </p:spPr>
        <p:txBody>
          <a:bodyPr wrap="square" rtlCol="0">
            <a:spAutoFit/>
          </a:bodyPr>
          <a:lstStyle/>
          <a:p>
            <a:pPr>
              <a:lnSpc>
                <a:spcPct val="120000"/>
              </a:lnSpc>
            </a:pPr>
            <a:r>
              <a:rPr lang="en-IN" sz="1400" b="1" kern="0" dirty="0">
                <a:latin typeface="Times New Roman" panose="02020603050405020304" pitchFamily="18" charset="0"/>
                <a:ea typeface="Times New Roman" panose="02020603050405020304" pitchFamily="18" charset="0"/>
              </a:rPr>
              <a:t>INFANT AND YOUNG CHILDREN (IYCF) PRACTICES</a:t>
            </a:r>
          </a:p>
          <a:p>
            <a:pPr>
              <a:lnSpc>
                <a:spcPct val="120000"/>
              </a:lnSpc>
            </a:pPr>
            <a:r>
              <a:rPr lang="en-IN" sz="1400" b="1" kern="0" dirty="0">
                <a:latin typeface="Times New Roman" panose="02020603050405020304" pitchFamily="18" charset="0"/>
                <a:ea typeface="Times New Roman" panose="02020603050405020304" pitchFamily="18" charset="0"/>
              </a:rPr>
              <a:t> </a:t>
            </a:r>
          </a:p>
          <a:p>
            <a:pPr marL="285763" indent="-285763">
              <a:buFont typeface="Arial" panose="020B0604020202020204" pitchFamily="34" charset="0"/>
              <a:buChar char="•"/>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These are evidence-based guidelines that provide a roadmap for optimal nutrition during the most critical developmental years of a child's life.</a:t>
            </a:r>
          </a:p>
          <a:p>
            <a:pPr marL="285763" indent="-285763">
              <a:buFont typeface="Arial" panose="020B0604020202020204" pitchFamily="34" charset="0"/>
              <a:buChar char="•"/>
            </a:pPr>
            <a:endParaRPr lang="en-IN"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63" indent="-285763">
              <a:buFont typeface="Arial" panose="020B0604020202020204" pitchFamily="34" charset="0"/>
              <a:buChar char="•"/>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Enhancing IYCF practices for infants aged 0–23 months is crucial for promoting better nutrition, health, and overall development</a:t>
            </a:r>
            <a:r>
              <a:rPr lang="en-IN" sz="1400" dirty="0">
                <a:latin typeface="Times New Roman" panose="02020603050405020304" pitchFamily="18" charset="0"/>
                <a:cs typeface="Times New Roman" panose="02020603050405020304" pitchFamily="18" charset="0"/>
              </a:rPr>
              <a:t> </a:t>
            </a:r>
            <a:endParaRPr lang="en-IN"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endParaRPr lang="en-IN" sz="1600" b="1" dirty="0">
              <a:latin typeface="Times New Roman" panose="02020603050405020304" pitchFamily="18" charset="0"/>
              <a:cs typeface="Times New Roman" panose="02020603050405020304" pitchFamily="18" charset="0"/>
            </a:endParaRPr>
          </a:p>
        </p:txBody>
      </p:sp>
      <p:pic>
        <p:nvPicPr>
          <p:cNvPr id="11" name="Picture 10" descr="Diagram of a diagram of a child's development&#10;&#10;Description automatically generated">
            <a:extLst>
              <a:ext uri="{FF2B5EF4-FFF2-40B4-BE49-F238E27FC236}">
                <a16:creationId xmlns:a16="http://schemas.microsoft.com/office/drawing/2014/main" id="{18275D17-884A-7497-D9CD-6F3371B664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1887" y="967422"/>
            <a:ext cx="4191000" cy="2730500"/>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796513" y="519112"/>
            <a:ext cx="4417160" cy="683692"/>
          </a:xfrm>
        </p:spPr>
        <p:txBody>
          <a:bodyPr>
            <a:normAutofit/>
          </a:bodyPr>
          <a:lstStyle/>
          <a:p>
            <a:pPr algn="ctr"/>
            <a:r>
              <a:rPr lang="en-IN" sz="2800" dirty="0">
                <a:latin typeface="Times New Roman" panose="02020603050405020304" pitchFamily="18" charset="0"/>
                <a:cs typeface="Times New Roman" panose="02020603050405020304" pitchFamily="18" charset="0"/>
              </a:rPr>
              <a:t>IYCF INDICATORS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367509" y="1552057"/>
            <a:ext cx="5846164" cy="4786832"/>
          </a:xfrm>
          <a:solidFill>
            <a:schemeClr val="accent6">
              <a:lumMod val="20000"/>
              <a:lumOff val="80000"/>
            </a:schemeClr>
          </a:solidFill>
        </p:spPr>
        <p:txBody>
          <a:bodyPr>
            <a:normAutofit fontScale="25000" lnSpcReduction="20000"/>
          </a:bodyPr>
          <a:lstStyle/>
          <a:p>
            <a:pPr marL="0" indent="0">
              <a:lnSpc>
                <a:spcPct val="120000"/>
              </a:lnSpc>
              <a:buNone/>
            </a:pPr>
            <a:r>
              <a:rPr lang="en-IN" sz="5600" b="1" dirty="0">
                <a:latin typeface="Times New Roman" panose="02020603050405020304" pitchFamily="18" charset="0"/>
                <a:ea typeface="Times New Roman" panose="02020603050405020304" pitchFamily="18" charset="0"/>
              </a:rPr>
              <a:t>FROM 0- 6 MONTHS : EXCLUSIVE BREASTFEEDING</a:t>
            </a:r>
          </a:p>
          <a:p>
            <a:pPr>
              <a:lnSpc>
                <a:spcPct val="120000"/>
              </a:lnSpc>
            </a:pPr>
            <a:r>
              <a:rPr lang="en-IN" sz="5600" dirty="0">
                <a:latin typeface="Times New Roman" panose="02020603050405020304" pitchFamily="18" charset="0"/>
                <a:ea typeface="Times New Roman" panose="02020603050405020304" pitchFamily="18" charset="0"/>
              </a:rPr>
              <a:t>Breastfeeding is crucial for infant health, providing optimal nutrition and reducing neonatal mortality when initiated within the first hour after birth. Exclusive breastfeeding for the first six months supplies essential nutrients, meeting significant energy needs up to 24 months and lowering mortality rates during illness. Breastfed infants are less prone to diarrhoea, diseases, obesity, and have higher IQ scores and better school attendance. </a:t>
            </a:r>
          </a:p>
          <a:p>
            <a:pPr marL="0" indent="0">
              <a:lnSpc>
                <a:spcPct val="120000"/>
              </a:lnSpc>
              <a:buNone/>
            </a:pPr>
            <a:r>
              <a:rPr lang="en-IN" sz="5600" b="1" dirty="0">
                <a:latin typeface="Times New Roman" panose="02020603050405020304" pitchFamily="18" charset="0"/>
                <a:ea typeface="Times New Roman" panose="02020603050405020304" pitchFamily="18" charset="0"/>
              </a:rPr>
              <a:t>FROM 6 MONTHS TO 24 MONTHS : COMPLEMENTARY FEEDING</a:t>
            </a:r>
          </a:p>
          <a:p>
            <a:pPr>
              <a:lnSpc>
                <a:spcPct val="120000"/>
              </a:lnSpc>
            </a:pPr>
            <a:r>
              <a:rPr lang="en-IN" sz="5600" dirty="0">
                <a:latin typeface="Times New Roman" panose="02020603050405020304" pitchFamily="18" charset="0"/>
                <a:ea typeface="Times New Roman" panose="02020603050405020304" pitchFamily="18" charset="0"/>
              </a:rPr>
              <a:t>At six months, infants' nutritional needs surpass breast milk alone, necessitating complementary foods to avoid growth stunting. Key guidelines include continued breastfeeding until age two, responsive feeding practices to encourage independent eating, and strict hygiene to prevent contamination. Feeding should be started with small portions and varied textures and foods should be introduced gradually. </a:t>
            </a:r>
          </a:p>
          <a:p>
            <a:pPr>
              <a:lnSpc>
                <a:spcPct val="120000"/>
              </a:lnSpc>
            </a:pPr>
            <a:r>
              <a:rPr lang="en-IN" sz="5600" dirty="0">
                <a:latin typeface="Times New Roman" panose="02020603050405020304" pitchFamily="18" charset="0"/>
                <a:ea typeface="Times New Roman" panose="02020603050405020304" pitchFamily="18" charset="0"/>
              </a:rPr>
              <a:t>2-3 meals daily at 6-8 months and 3-5 meals plus snacks at 9-23 months should be given to meet growing demands. Supplements or fortified foods as necessary should be used, especially during illness, to ensure adequate nutrition and hydration. These practices support optimal growth and development during this critical stage of infancy.</a:t>
            </a:r>
          </a:p>
          <a:p>
            <a:pPr>
              <a:lnSpc>
                <a:spcPct val="120000"/>
              </a:lnSpc>
            </a:pPr>
            <a:br>
              <a:rPr lang="en-IN" sz="4500" b="1" dirty="0">
                <a:latin typeface="Times New Roman" panose="02020603050405020304" pitchFamily="18" charset="0"/>
                <a:ea typeface="Times New Roman" panose="02020603050405020304" pitchFamily="18" charset="0"/>
              </a:rPr>
            </a:br>
            <a:endParaRPr lang="en-IN" sz="4500" b="1" dirty="0">
              <a:latin typeface="Times New Roman" panose="02020603050405020304" pitchFamily="18" charset="0"/>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1177977" y="6266656"/>
            <a:ext cx="2743200" cy="365125"/>
          </a:xfrm>
        </p:spPr>
        <p:txBody>
          <a:bodyPr/>
          <a:lstStyle/>
          <a:p>
            <a:fld id="{26AD20E6-394B-4DF0-96A5-9647FF39C943}" type="slidenum">
              <a:rPr lang="en-IN" smtClean="0"/>
              <a:t>9</a:t>
            </a:fld>
            <a:endParaRPr lang="en-IN" dirty="0"/>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96513" cy="845617"/>
          </a:xfrm>
          <a:prstGeom prst="rect">
            <a:avLst/>
          </a:prstGeom>
        </p:spPr>
      </p:pic>
      <p:graphicFrame>
        <p:nvGraphicFramePr>
          <p:cNvPr id="8" name="Object 7">
            <a:extLst>
              <a:ext uri="{FF2B5EF4-FFF2-40B4-BE49-F238E27FC236}">
                <a16:creationId xmlns:a16="http://schemas.microsoft.com/office/drawing/2014/main" id="{01136F68-B6A9-A995-A036-C159C3B4CB1E}"/>
              </a:ext>
            </a:extLst>
          </p:cNvPr>
          <p:cNvGraphicFramePr>
            <a:graphicFrameLocks noChangeAspect="1"/>
          </p:cNvGraphicFramePr>
          <p:nvPr>
            <p:extLst>
              <p:ext uri="{D42A27DB-BD31-4B8C-83A1-F6EECF244321}">
                <p14:modId xmlns:p14="http://schemas.microsoft.com/office/powerpoint/2010/main" val="2606681659"/>
              </p:ext>
            </p:extLst>
          </p:nvPr>
        </p:nvGraphicFramePr>
        <p:xfrm>
          <a:off x="6350639" y="113110"/>
          <a:ext cx="5297750" cy="6631781"/>
        </p:xfrm>
        <a:graphic>
          <a:graphicData uri="http://schemas.openxmlformats.org/presentationml/2006/ole">
            <mc:AlternateContent xmlns:mc="http://schemas.openxmlformats.org/markup-compatibility/2006">
              <mc:Choice xmlns:v="urn:schemas-microsoft-com:vml" Requires="v">
                <p:oleObj name="Worksheet" r:id="rId3" imgW="7404100" imgH="9271000" progId="Excel.Sheet.12">
                  <p:embed/>
                </p:oleObj>
              </mc:Choice>
              <mc:Fallback>
                <p:oleObj name="Worksheet" r:id="rId3" imgW="7404100" imgH="9271000" progId="Excel.Sheet.12">
                  <p:embed/>
                  <p:pic>
                    <p:nvPicPr>
                      <p:cNvPr id="6" name="Object 5">
                        <a:extLst>
                          <a:ext uri="{FF2B5EF4-FFF2-40B4-BE49-F238E27FC236}">
                            <a16:creationId xmlns:a16="http://schemas.microsoft.com/office/drawing/2014/main" id="{4E26FE90-0368-759F-0EBD-13D73E9BABEA}"/>
                          </a:ext>
                        </a:extLst>
                      </p:cNvPr>
                      <p:cNvPicPr/>
                      <p:nvPr/>
                    </p:nvPicPr>
                    <p:blipFill>
                      <a:blip r:embed="rId4"/>
                      <a:stretch>
                        <a:fillRect/>
                      </a:stretch>
                    </p:blipFill>
                    <p:spPr>
                      <a:xfrm>
                        <a:off x="6350639" y="113110"/>
                        <a:ext cx="5297750" cy="6631781"/>
                      </a:xfrm>
                      <a:prstGeom prst="rect">
                        <a:avLst/>
                      </a:prstGeom>
                      <a:solidFill>
                        <a:schemeClr val="accent6">
                          <a:lumMod val="20000"/>
                          <a:lumOff val="80000"/>
                        </a:schemeClr>
                      </a:solidFill>
                    </p:spPr>
                  </p:pic>
                </p:oleObj>
              </mc:Fallback>
            </mc:AlternateContent>
          </a:graphicData>
        </a:graphic>
      </p:graphicFrame>
    </p:spTree>
    <p:extLst>
      <p:ext uri="{BB962C8B-B14F-4D97-AF65-F5344CB8AC3E}">
        <p14:creationId xmlns:p14="http://schemas.microsoft.com/office/powerpoint/2010/main" val="3886725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1272</TotalTime>
  <Words>3527</Words>
  <Application>Microsoft Macintosh PowerPoint</Application>
  <PresentationFormat>Widescreen</PresentationFormat>
  <Paragraphs>255</Paragraphs>
  <Slides>24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Aptos Display</vt:lpstr>
      <vt:lpstr>Arial</vt:lpstr>
      <vt:lpstr>Calibri</vt:lpstr>
      <vt:lpstr>Calibri Light</vt:lpstr>
      <vt:lpstr>Symbol</vt:lpstr>
      <vt:lpstr>Times New Roman</vt:lpstr>
      <vt:lpstr>Office Theme</vt:lpstr>
      <vt:lpstr>Document</vt:lpstr>
      <vt:lpstr>Worksheet</vt:lpstr>
      <vt:lpstr>Enhanced Infant and Young Child Feeding (IYCF) practices and their impact on breaking the intergenerational cycle of malnutrition  at  IQVIA</vt:lpstr>
      <vt:lpstr>Screenshot of Approval</vt:lpstr>
      <vt:lpstr>Introduction </vt:lpstr>
      <vt:lpstr>Introduction </vt:lpstr>
      <vt:lpstr>Objectives</vt:lpstr>
      <vt:lpstr>Methodology </vt:lpstr>
      <vt:lpstr>Methodology </vt:lpstr>
      <vt:lpstr>Review of Literature</vt:lpstr>
      <vt:lpstr>IYCF INDICATORS</vt:lpstr>
      <vt:lpstr>IYCF IN INDIAN CONTEXT</vt:lpstr>
      <vt:lpstr> Subnational scenario </vt:lpstr>
      <vt:lpstr>PowerPoint Presentation</vt:lpstr>
      <vt:lpstr>PowerPoint Presentation</vt:lpstr>
      <vt:lpstr>Limitations of Study </vt:lpstr>
      <vt:lpstr>Conclusion</vt:lpstr>
      <vt:lpstr>References </vt:lpstr>
      <vt:lpstr>PowerPoint Presentation</vt:lpstr>
      <vt:lpstr>Thank You</vt:lpstr>
      <vt:lpstr>Internship Experiences</vt:lpstr>
      <vt:lpstr>Suggestions Given to Organization </vt:lpstr>
      <vt:lpstr>Pictorial Journey</vt:lpstr>
      <vt:lpstr>Health and Wellness Centre</vt:lpstr>
      <vt:lpstr>Health and Wellness Centre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Simran Kaur Antal</cp:lastModifiedBy>
  <cp:revision>48</cp:revision>
  <dcterms:created xsi:type="dcterms:W3CDTF">2022-05-20T15:11:38Z</dcterms:created>
  <dcterms:modified xsi:type="dcterms:W3CDTF">2024-08-11T18:49:37Z</dcterms:modified>
</cp:coreProperties>
</file>