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0"/>
  </p:notesMasterIdLst>
  <p:sldIdLst>
    <p:sldId id="256" r:id="rId2"/>
    <p:sldId id="257" r:id="rId3"/>
    <p:sldId id="274" r:id="rId4"/>
    <p:sldId id="275" r:id="rId5"/>
    <p:sldId id="260" r:id="rId6"/>
    <p:sldId id="259" r:id="rId7"/>
    <p:sldId id="261" r:id="rId8"/>
    <p:sldId id="262" r:id="rId9"/>
    <p:sldId id="276" r:id="rId10"/>
    <p:sldId id="263" r:id="rId11"/>
    <p:sldId id="277" r:id="rId12"/>
    <p:sldId id="265" r:id="rId13"/>
    <p:sldId id="266" r:id="rId14"/>
    <p:sldId id="267" r:id="rId15"/>
    <p:sldId id="273" r:id="rId16"/>
    <p:sldId id="268"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18-06-2024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7C0E5-F472-4823-852C-D183FA2F2488}" type="datetime1">
              <a:rPr lang="en-IN" smtClean="0"/>
              <a:t>18-06-2024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4388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DCF6C-BC1F-457E-8C73-045A403582E6}" type="datetime1">
              <a:rPr lang="en-IN" smtClean="0"/>
              <a:t>18-06-2024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7734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E070E-952C-41C9-9ABB-C56A7BE64D88}" type="datetime1">
              <a:rPr lang="en-IN" smtClean="0"/>
              <a:t>18-06-2024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2088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2FBC0-878C-4FB7-8E1F-1D6F6FF7C223}" type="datetime1">
              <a:rPr lang="en-IN" smtClean="0"/>
              <a:t>18-06-2024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90821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18-06-2024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99715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6A866-57B6-4C39-8809-FBA78A30FCC9}" type="datetime1">
              <a:rPr lang="en-IN" smtClean="0"/>
              <a:t>18-06-2024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646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34237-4DA9-498D-81CC-7DEBFDE0146A}" type="datetime1">
              <a:rPr lang="en-IN" smtClean="0"/>
              <a:t>18-06-2024</a:t>
            </a:fld>
            <a:endParaRPr lang="en-IN"/>
          </a:p>
        </p:txBody>
      </p:sp>
      <p:sp>
        <p:nvSpPr>
          <p:cNvPr id="8" name="Footer Placeholder 7"/>
          <p:cNvSpPr>
            <a:spLocks noGrp="1"/>
          </p:cNvSpPr>
          <p:nvPr>
            <p:ph type="ftr" sz="quarter" idx="11"/>
          </p:nvPr>
        </p:nvSpPr>
        <p:spPr/>
        <p:txBody>
          <a:bodyPr/>
          <a:lstStyle/>
          <a:p>
            <a:r>
              <a:rPr lang="en-US" smtClean="0"/>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518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29E31-0E2B-4B8B-A4CD-804F6A5D47A9}" type="datetime1">
              <a:rPr lang="en-IN" smtClean="0"/>
              <a:t>18-06-2024</a:t>
            </a:fld>
            <a:endParaRPr lang="en-IN"/>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6694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18-06-2024</a:t>
            </a:fld>
            <a:endParaRPr lang="en-IN"/>
          </a:p>
        </p:txBody>
      </p:sp>
      <p:sp>
        <p:nvSpPr>
          <p:cNvPr id="3" name="Footer Placeholder 2"/>
          <p:cNvSpPr>
            <a:spLocks noGrp="1"/>
          </p:cNvSpPr>
          <p:nvPr>
            <p:ph type="ftr" sz="quarter" idx="11"/>
          </p:nvPr>
        </p:nvSpPr>
        <p:spPr/>
        <p:txBody>
          <a:bodyPr/>
          <a:lstStyle/>
          <a:p>
            <a:r>
              <a:rPr lang="en-US" smtClean="0"/>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6772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18-06-2024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92766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18-06-2024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13570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18-06-2024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 are not allowed to add slides to this presentation</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131144568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ris.who.int/bitstream/handle/10665/250232/9789241549851-eng.pdf?sequence=1" TargetMode="External"/><Relationship Id="rId2" Type="http://schemas.openxmlformats.org/officeDocument/2006/relationships/hyperlink" Target="https://nhsrcindia.org/sites/default/files/Guidelines-%20on-CSSD-and-Mechanised-Laundry.pdf" TargetMode="External"/><Relationship Id="rId1" Type="http://schemas.openxmlformats.org/officeDocument/2006/relationships/slideLayout" Target="../slideLayouts/slideLayout2.xml"/><Relationship Id="rId6" Type="http://schemas.openxmlformats.org/officeDocument/2006/relationships/hyperlink" Target="https://www.jointcommission.org/-/media/tjc/documents/resources/patient-safety-topics/infection-prevention-and-hai/2024/quick-safety-64-reuse-of-critical-instruments-2-14-22-final4.pdf" TargetMode="External"/><Relationship Id="rId5" Type="http://schemas.openxmlformats.org/officeDocument/2006/relationships/hyperlink" Target="https://iris.who.int/bitstream/handle/10665/67350/WHO_CDS_CSR_EPH_2002.12.pdf" TargetMode="External"/><Relationship Id="rId4" Type="http://schemas.openxmlformats.org/officeDocument/2006/relationships/hyperlink" Target="https://www.cdc.gov/infectioncontrol/pdf/guidelines/disinfection-guidelines.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74126" y="1976754"/>
            <a:ext cx="9144000" cy="1006475"/>
          </a:xfrm>
        </p:spPr>
        <p:txBody>
          <a:bodyPr>
            <a:normAutofit/>
          </a:bodyPr>
          <a:lstStyle/>
          <a:p>
            <a:r>
              <a:rPr lang="en-US" sz="3200" b="1" dirty="0" smtClean="0"/>
              <a:t>A Study to reduce the re-autoclave rate at the CSSD of</a:t>
            </a:r>
            <a:br>
              <a:rPr lang="en-US" sz="3200" b="1" dirty="0" smtClean="0"/>
            </a:br>
            <a:r>
              <a:rPr lang="en-US" sz="3200" b="1" dirty="0" smtClean="0"/>
              <a:t>Sitaram Bhartia Institute of science and research</a:t>
            </a:r>
            <a:endParaRPr lang="en-US" sz="3200" b="1" dirty="0"/>
          </a:p>
        </p:txBody>
      </p:sp>
      <p:sp>
        <p:nvSpPr>
          <p:cNvPr id="3" name="Subtitle 2">
            <a:extLst>
              <a:ext uri="{FF2B5EF4-FFF2-40B4-BE49-F238E27FC236}">
                <a16:creationId xmlns="" xmlns:a16="http://schemas.microsoft.com/office/drawing/2014/main" id="{7673AE62-677A-E7A9-D759-F10B648DEED4}"/>
              </a:ext>
            </a:extLst>
          </p:cNvPr>
          <p:cNvSpPr>
            <a:spLocks noGrp="1"/>
          </p:cNvSpPr>
          <p:nvPr>
            <p:ph type="subTitle" idx="1"/>
          </p:nvPr>
        </p:nvSpPr>
        <p:spPr>
          <a:xfrm>
            <a:off x="3534770" y="4012442"/>
            <a:ext cx="7133230" cy="1245358"/>
          </a:xfrm>
        </p:spPr>
        <p:txBody>
          <a:bodyPr>
            <a:noAutofit/>
          </a:bodyPr>
          <a:lstStyle/>
          <a:p>
            <a:pPr algn="r"/>
            <a:r>
              <a:rPr lang="en-IN" sz="1800" dirty="0" smtClean="0"/>
              <a:t>Student Name- Yashwardhan Kakkar</a:t>
            </a:r>
            <a:endParaRPr lang="en-IN" sz="1800" dirty="0"/>
          </a:p>
          <a:p>
            <a:pPr algn="r"/>
            <a:r>
              <a:rPr lang="en-IN" sz="1800" dirty="0" smtClean="0"/>
              <a:t>Mentor Name- Dr. Altaf Yousuf </a:t>
            </a:r>
            <a:r>
              <a:rPr lang="en-IN" sz="1800" dirty="0" smtClean="0"/>
              <a:t>Mir</a:t>
            </a:r>
          </a:p>
          <a:p>
            <a:pPr algn="r"/>
            <a:r>
              <a:rPr lang="en-IN" sz="1800" dirty="0" smtClean="0"/>
              <a:t>Enrolment No.- PG/22/140</a:t>
            </a:r>
            <a:endParaRPr lang="en-IN" sz="1800" dirty="0"/>
          </a:p>
          <a:p>
            <a:pPr algn="r"/>
            <a:r>
              <a:rPr lang="en-IN" sz="1800" dirty="0"/>
              <a:t>IIHMR Delhi</a:t>
            </a:r>
          </a:p>
        </p:txBody>
      </p:sp>
      <p:sp>
        <p:nvSpPr>
          <p:cNvPr id="4" name="Slide Number Placeholder 3">
            <a:extLst>
              <a:ext uri="{FF2B5EF4-FFF2-40B4-BE49-F238E27FC236}">
                <a16:creationId xmlns=""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E1AFC-9CD1-08C8-0F87-3A71E5733E59}"/>
              </a:ext>
            </a:extLst>
          </p:cNvPr>
          <p:cNvSpPr>
            <a:spLocks noGrp="1"/>
          </p:cNvSpPr>
          <p:nvPr>
            <p:ph type="title"/>
          </p:nvPr>
        </p:nvSpPr>
        <p:spPr>
          <a:xfrm>
            <a:off x="863221" y="44668"/>
            <a:ext cx="10515600" cy="1325563"/>
          </a:xfrm>
        </p:spPr>
        <p:txBody>
          <a:bodyPr/>
          <a:lstStyle/>
          <a:p>
            <a:pPr algn="ctr"/>
            <a:r>
              <a:rPr lang="en-IN" b="1" dirty="0"/>
              <a:t>Results </a:t>
            </a:r>
          </a:p>
        </p:txBody>
      </p:sp>
      <p:pic>
        <p:nvPicPr>
          <p:cNvPr id="6" name="Content Placeholder 5" descr="A diagram of a method&#10;&#10;Description automatically generated"/>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0403" y="1370231"/>
            <a:ext cx="5602405" cy="4986119"/>
          </a:xfrm>
          <a:prstGeom prst="rect">
            <a:avLst/>
          </a:prstGeom>
          <a:ln>
            <a:solidFill>
              <a:schemeClr val="tx1"/>
            </a:solidFill>
          </a:ln>
        </p:spPr>
      </p:pic>
      <p:sp>
        <p:nvSpPr>
          <p:cNvPr id="4" name="Slide Number Placeholder 3">
            <a:extLst>
              <a:ext uri="{FF2B5EF4-FFF2-40B4-BE49-F238E27FC236}">
                <a16:creationId xmlns=""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15152" cy="854390"/>
          </a:xfrm>
          <a:prstGeom prst="rect">
            <a:avLst/>
          </a:prstGeom>
        </p:spPr>
      </p:pic>
      <p:sp>
        <p:nvSpPr>
          <p:cNvPr id="8" name="TextBox 7"/>
          <p:cNvSpPr txBox="1"/>
          <p:nvPr/>
        </p:nvSpPr>
        <p:spPr>
          <a:xfrm>
            <a:off x="5895833" y="1370230"/>
            <a:ext cx="5868538" cy="4986119"/>
          </a:xfrm>
          <a:prstGeom prst="rect">
            <a:avLst/>
          </a:prstGeom>
          <a:noFill/>
          <a:ln>
            <a:solidFill>
              <a:schemeClr val="tx1"/>
            </a:solidFill>
          </a:ln>
        </p:spPr>
        <p:txBody>
          <a:bodyPr wrap="square" rtlCol="0">
            <a:spAutoFit/>
          </a:bodyPr>
          <a:lstStyle/>
          <a:p>
            <a:endParaRPr lang="en-US" dirty="0"/>
          </a:p>
        </p:txBody>
      </p:sp>
      <p:sp>
        <p:nvSpPr>
          <p:cNvPr id="11" name="TextBox 10"/>
          <p:cNvSpPr txBox="1"/>
          <p:nvPr/>
        </p:nvSpPr>
        <p:spPr>
          <a:xfrm>
            <a:off x="5895833" y="1141944"/>
            <a:ext cx="5868538" cy="6463308"/>
          </a:xfrm>
          <a:prstGeom prst="rect">
            <a:avLst/>
          </a:prstGeom>
          <a:noFill/>
        </p:spPr>
        <p:txBody>
          <a:bodyPr wrap="square" rtlCol="0">
            <a:spAutoFit/>
          </a:bodyPr>
          <a:lstStyle/>
          <a:p>
            <a:pPr lvl="0" algn="just" eaLnBrk="0" fontAlgn="base" hangingPunct="0">
              <a:spcBef>
                <a:spcPct val="0"/>
              </a:spcBef>
              <a:spcAft>
                <a:spcPct val="0"/>
              </a:spcAft>
            </a:pPr>
            <a:r>
              <a:rPr lang="en-US" altLang="en-US" b="1" dirty="0" smtClean="0">
                <a:latin typeface="Arial" panose="020B0604020202020204" pitchFamily="34" charset="0"/>
              </a:rPr>
              <a:t> </a:t>
            </a:r>
          </a:p>
          <a:p>
            <a:pPr lvl="0" algn="just" eaLnBrk="0" fontAlgn="base" hangingPunct="0">
              <a:spcBef>
                <a:spcPct val="0"/>
              </a:spcBef>
              <a:spcAft>
                <a:spcPct val="0"/>
              </a:spcAft>
            </a:pPr>
            <a:endParaRPr lang="en-US" altLang="en-US" b="1" dirty="0" smtClean="0"/>
          </a:p>
          <a:p>
            <a:pPr marL="285750" lvl="0" indent="-285750" algn="just" eaLnBrk="0" fontAlgn="base" hangingPunct="0">
              <a:spcBef>
                <a:spcPct val="0"/>
              </a:spcBef>
              <a:spcAft>
                <a:spcPct val="0"/>
              </a:spcAft>
              <a:buFont typeface="Arial" panose="020B0604020202020204" pitchFamily="34" charset="0"/>
              <a:buChar char="•"/>
            </a:pPr>
            <a:r>
              <a:rPr lang="en-US" altLang="en-US" b="1" dirty="0" smtClean="0"/>
              <a:t>Manpower </a:t>
            </a:r>
            <a:r>
              <a:rPr lang="en-US" altLang="en-US" b="1" dirty="0"/>
              <a:t>Issues</a:t>
            </a:r>
            <a:r>
              <a:rPr lang="en-US" altLang="en-US" dirty="0"/>
              <a:t>: Incomplete drying of instruments leads to damp conditions requiring </a:t>
            </a:r>
            <a:r>
              <a:rPr lang="en-US" altLang="en-US" dirty="0" smtClean="0"/>
              <a:t>re-autoclaving</a:t>
            </a:r>
          </a:p>
          <a:p>
            <a:pPr marL="285750" lvl="0" indent="-285750" algn="just" eaLnBrk="0" fontAlgn="base" hangingPunct="0">
              <a:spcBef>
                <a:spcPct val="0"/>
              </a:spcBef>
              <a:spcAft>
                <a:spcPct val="0"/>
              </a:spcAft>
              <a:buFont typeface="Arial" panose="020B0604020202020204" pitchFamily="34" charset="0"/>
              <a:buChar char="•"/>
            </a:pPr>
            <a:r>
              <a:rPr lang="en-US" altLang="en-US" b="1" dirty="0" smtClean="0"/>
              <a:t>Machine </a:t>
            </a:r>
            <a:r>
              <a:rPr lang="en-US" altLang="en-US" b="1" dirty="0"/>
              <a:t>Problems</a:t>
            </a:r>
            <a:r>
              <a:rPr lang="en-US" altLang="en-US" dirty="0"/>
              <a:t>: Positive Bowie Dick test results necessitate re-autoclaving all previous </a:t>
            </a:r>
            <a:r>
              <a:rPr lang="en-US" altLang="en-US" dirty="0" smtClean="0"/>
              <a:t>sets. </a:t>
            </a:r>
            <a:endParaRPr lang="en-US" altLang="en-US" dirty="0"/>
          </a:p>
          <a:p>
            <a:pPr marL="285750" lvl="0" indent="-285750" algn="just" eaLnBrk="0" fontAlgn="base" hangingPunct="0">
              <a:spcBef>
                <a:spcPct val="0"/>
              </a:spcBef>
              <a:spcAft>
                <a:spcPct val="0"/>
              </a:spcAft>
              <a:buFont typeface="Arial" panose="020B0604020202020204" pitchFamily="34" charset="0"/>
              <a:buChar char="•"/>
            </a:pPr>
            <a:r>
              <a:rPr lang="en-US" altLang="en-US" b="1" dirty="0" smtClean="0"/>
              <a:t>Methodological </a:t>
            </a:r>
            <a:r>
              <a:rPr lang="en-US" altLang="en-US" b="1" dirty="0"/>
              <a:t>Flaws</a:t>
            </a:r>
            <a:r>
              <a:rPr lang="en-US" altLang="en-US" dirty="0"/>
              <a:t>: Noncompliance with FIFO and </a:t>
            </a:r>
            <a:r>
              <a:rPr lang="en-US" altLang="en-US" dirty="0" smtClean="0"/>
              <a:t>non standardized </a:t>
            </a:r>
            <a:r>
              <a:rPr lang="en-US" altLang="en-US" dirty="0"/>
              <a:t>packaging </a:t>
            </a:r>
            <a:r>
              <a:rPr lang="en-US" altLang="en-US" dirty="0" smtClean="0"/>
              <a:t>protocols </a:t>
            </a:r>
            <a:r>
              <a:rPr lang="en-US" altLang="en-US" dirty="0"/>
              <a:t>increase re-autoclaving </a:t>
            </a:r>
            <a:r>
              <a:rPr lang="en-US" altLang="en-US" dirty="0" smtClean="0"/>
              <a:t>events. </a:t>
            </a:r>
          </a:p>
          <a:p>
            <a:pPr marL="285750" lvl="0" indent="-285750" algn="just" eaLnBrk="0" fontAlgn="base" hangingPunct="0">
              <a:spcBef>
                <a:spcPct val="0"/>
              </a:spcBef>
              <a:spcAft>
                <a:spcPct val="0"/>
              </a:spcAft>
              <a:buFont typeface="Arial" panose="020B0604020202020204" pitchFamily="34" charset="0"/>
              <a:buChar char="•"/>
            </a:pPr>
            <a:r>
              <a:rPr lang="en-US" altLang="en-US" dirty="0" smtClean="0"/>
              <a:t>To tackle this proper protocols are created regarding what sets to pack in what type of packaging and nurses are instructed to follow FIFO process. </a:t>
            </a:r>
            <a:endParaRPr lang="en-US" altLang="en-US" dirty="0"/>
          </a:p>
          <a:p>
            <a:pPr marL="285750" lvl="0" indent="-285750" algn="just" eaLnBrk="0" fontAlgn="base" hangingPunct="0">
              <a:spcBef>
                <a:spcPct val="0"/>
              </a:spcBef>
              <a:spcAft>
                <a:spcPct val="0"/>
              </a:spcAft>
              <a:buFont typeface="Arial" panose="020B0604020202020204" pitchFamily="34" charset="0"/>
              <a:buChar char="•"/>
            </a:pPr>
            <a:r>
              <a:rPr lang="en-US" altLang="en-US" b="1" dirty="0" smtClean="0"/>
              <a:t>Material Concerns</a:t>
            </a:r>
            <a:r>
              <a:rPr lang="en-US" altLang="en-US" dirty="0" smtClean="0"/>
              <a:t>: Packaging materials providing less shelf life as compared to standardized.</a:t>
            </a:r>
          </a:p>
          <a:p>
            <a:pPr marL="285750" lvl="0" indent="-285750" algn="just" eaLnBrk="0" fontAlgn="base" hangingPunct="0">
              <a:spcBef>
                <a:spcPct val="0"/>
              </a:spcBef>
              <a:spcAft>
                <a:spcPct val="0"/>
              </a:spcAft>
              <a:buFont typeface="Arial" panose="020B0604020202020204" pitchFamily="34" charset="0"/>
              <a:buChar char="•"/>
            </a:pPr>
            <a:r>
              <a:rPr lang="en-US" altLang="en-US" dirty="0" smtClean="0"/>
              <a:t>To increase the shelf life from 30 to 45 days, culture report is being sent after 45 days to check any microbial growth and no growth was found and sterility was maintained</a:t>
            </a:r>
            <a:endParaRPr lang="en-US" altLang="en-US" dirty="0"/>
          </a:p>
          <a:p>
            <a:pPr algn="just"/>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11</a:t>
            </a:fld>
            <a:endParaRPr lang="en-IN"/>
          </a:p>
        </p:txBody>
      </p:sp>
      <p:sp>
        <p:nvSpPr>
          <p:cNvPr id="4" name="Title 1">
            <a:extLst>
              <a:ext uri="{FF2B5EF4-FFF2-40B4-BE49-F238E27FC236}">
                <a16:creationId xmlns="" xmlns:a16="http://schemas.microsoft.com/office/drawing/2014/main" id="{E63E1AFC-9CD1-08C8-0F87-3A71E5733E5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smtClean="0"/>
              <a:t>Results </a:t>
            </a:r>
            <a:endParaRPr lang="en-IN" b="1" dirty="0"/>
          </a:p>
        </p:txBody>
      </p:sp>
      <p:pic>
        <p:nvPicPr>
          <p:cNvPr id="5" name="Picture 4">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15152" cy="854390"/>
          </a:xfrm>
          <a:prstGeom prst="rect">
            <a:avLst/>
          </a:prstGeom>
        </p:spPr>
      </p:pic>
      <p:pic>
        <p:nvPicPr>
          <p:cNvPr id="6" name="Picture 5" descr="A graph showing a growth rate&#10;&#10;Description automatically generated with medium confidence"/>
          <p:cNvPicPr/>
          <p:nvPr/>
        </p:nvPicPr>
        <p:blipFill>
          <a:blip r:embed="rId3">
            <a:extLst>
              <a:ext uri="{28A0092B-C50C-407E-A947-70E740481C1C}">
                <a14:useLocalDpi xmlns:a14="http://schemas.microsoft.com/office/drawing/2010/main" val="0"/>
              </a:ext>
            </a:extLst>
          </a:blip>
          <a:stretch>
            <a:fillRect/>
          </a:stretch>
        </p:blipFill>
        <p:spPr>
          <a:xfrm>
            <a:off x="536810" y="1219515"/>
            <a:ext cx="5137248" cy="4991268"/>
          </a:xfrm>
          <a:prstGeom prst="rect">
            <a:avLst/>
          </a:prstGeom>
          <a:ln>
            <a:solidFill>
              <a:schemeClr val="tx1"/>
            </a:solidFill>
          </a:ln>
        </p:spPr>
      </p:pic>
      <p:sp>
        <p:nvSpPr>
          <p:cNvPr id="8"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Box 9"/>
          <p:cNvSpPr txBox="1"/>
          <p:nvPr/>
        </p:nvSpPr>
        <p:spPr>
          <a:xfrm>
            <a:off x="5786652" y="1219515"/>
            <a:ext cx="5868538" cy="4986119"/>
          </a:xfrm>
          <a:prstGeom prst="rect">
            <a:avLst/>
          </a:prstGeom>
          <a:noFill/>
          <a:ln>
            <a:solidFill>
              <a:schemeClr val="tx1"/>
            </a:solidFill>
          </a:ln>
        </p:spPr>
        <p:txBody>
          <a:bodyPr wrap="square" rtlCol="0">
            <a:spAutoFit/>
          </a:bodyPr>
          <a:lstStyle/>
          <a:p>
            <a:endParaRPr lang="en-US" dirty="0"/>
          </a:p>
        </p:txBody>
      </p:sp>
      <p:sp>
        <p:nvSpPr>
          <p:cNvPr id="12" name="TextBox 11"/>
          <p:cNvSpPr txBox="1"/>
          <p:nvPr/>
        </p:nvSpPr>
        <p:spPr>
          <a:xfrm>
            <a:off x="5786653" y="1588915"/>
            <a:ext cx="5868537"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Initiation of Changes</a:t>
            </a:r>
            <a:r>
              <a:rPr lang="en-US" dirty="0"/>
              <a:t>: Changes were initiated in the month of may.</a:t>
            </a:r>
          </a:p>
          <a:p>
            <a:pPr marL="285750" indent="-285750">
              <a:buFont typeface="Arial" panose="020B0604020202020204" pitchFamily="34" charset="0"/>
              <a:buChar char="•"/>
            </a:pPr>
            <a:r>
              <a:rPr lang="en-US" dirty="0"/>
              <a:t>A slight dip in the re-autoclave rate was observed from 15% to 12%.</a:t>
            </a:r>
          </a:p>
          <a:p>
            <a:pPr marL="285750" indent="-285750">
              <a:buFont typeface="Arial" panose="020B0604020202020204" pitchFamily="34" charset="0"/>
              <a:buChar char="•"/>
            </a:pPr>
            <a:r>
              <a:rPr lang="en-US" dirty="0"/>
              <a:t>After all the changes were implemented, a significant drop in the re-autoclave rate was observed to 9% by the mid of June.</a:t>
            </a:r>
          </a:p>
          <a:p>
            <a:pPr marL="285750" indent="-285750">
              <a:buFont typeface="Arial" panose="020B0604020202020204" pitchFamily="34" charset="0"/>
              <a:buChar char="•"/>
            </a:pPr>
            <a:r>
              <a:rPr lang="en-US" dirty="0"/>
              <a:t>This drop demonstrates the importance of having standard procedure to increase the efficiency of the department.</a:t>
            </a:r>
          </a:p>
          <a:p>
            <a:pPr marL="285750" indent="-285750">
              <a:buFont typeface="Arial" panose="020B0604020202020204" pitchFamily="34" charset="0"/>
              <a:buChar char="•"/>
            </a:pPr>
            <a:r>
              <a:rPr lang="en-US" dirty="0"/>
              <a:t>Reduction in re-autoclave rate will let the staff to focus more on value adding activities rather than autoclaving instruments again and again.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986700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smtClean="0"/>
              <a:t>Discussion</a:t>
            </a:r>
            <a:endParaRPr lang="en-IN" b="1" dirty="0"/>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p:txBody>
          <a:bodyPr>
            <a:normAutofit lnSpcReduction="10000"/>
          </a:bodyPr>
          <a:lstStyle/>
          <a:p>
            <a:pPr algn="just"/>
            <a:r>
              <a:rPr lang="en-US" dirty="0"/>
              <a:t>S</a:t>
            </a:r>
            <a:r>
              <a:rPr lang="en-US" dirty="0" smtClean="0"/>
              <a:t>tudy highlighted the crucial need for systematic improvements in sterilizing procedures within healthcare settings.</a:t>
            </a:r>
          </a:p>
          <a:p>
            <a:pPr algn="just"/>
            <a:r>
              <a:rPr lang="en-US" dirty="0" smtClean="0"/>
              <a:t>Significant inefficiencies, such as a high re-autoclave rate of around 15% in the initial three months, were identified.</a:t>
            </a:r>
          </a:p>
          <a:p>
            <a:pPr algn="just"/>
            <a:r>
              <a:rPr lang="en-US" dirty="0" smtClean="0"/>
              <a:t>Using tools like the Fishbone Diagram, several critical causes, including staffing issues, machinery breakdowns, procedural lapses, and improper packaging material use were observed.</a:t>
            </a:r>
          </a:p>
          <a:p>
            <a:pPr algn="just"/>
            <a:r>
              <a:rPr lang="en-US" dirty="0" smtClean="0"/>
              <a:t>Under-drying of instruments, before autoclaving, not having standardized protocols, non-adherence to FIFO procedure, less shelf life of sets, underscores the necessity for rigorous training and standardized protocols in the CSSD.</a:t>
            </a:r>
            <a:endParaRPr lang="en-IN" dirty="0"/>
          </a:p>
        </p:txBody>
      </p:sp>
      <p:sp>
        <p:nvSpPr>
          <p:cNvPr id="4" name="Slide Number Placeholder 3">
            <a:extLst>
              <a:ext uri="{FF2B5EF4-FFF2-40B4-BE49-F238E27FC236}">
                <a16:creationId xmlns=""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dirty="0"/>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smtClean="0"/>
              <a:t>Discussion</a:t>
            </a:r>
            <a:endParaRPr lang="en-IN" b="1" dirty="0"/>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p:txBody>
          <a:bodyPr/>
          <a:lstStyle/>
          <a:p>
            <a:pPr algn="just"/>
            <a:r>
              <a:rPr lang="en-US" dirty="0" smtClean="0"/>
              <a:t>After implementation of  various improvements, including enhanced packing techniques and the extension of shelf lives of medical instrument sets, the re-autoclave rate is being decreased to 9%. </a:t>
            </a:r>
          </a:p>
          <a:p>
            <a:pPr algn="just"/>
            <a:r>
              <a:rPr lang="en-US" dirty="0" smtClean="0"/>
              <a:t>Our study indicates that addressing complex issues with improved protocols, training, and material management strategies can substantially enhance operational efficiency and patient safety.</a:t>
            </a:r>
          </a:p>
          <a:p>
            <a:pPr algn="just"/>
            <a:r>
              <a:rPr lang="en-US" dirty="0" smtClean="0"/>
              <a:t>Further more reduction in the re-autoclave rate can be observed as the shelf life can be increased to 90 days for SMS sheets and up to 6 months for Medical grade paper.</a:t>
            </a:r>
            <a:endParaRPr lang="en-IN" dirty="0"/>
          </a:p>
        </p:txBody>
      </p:sp>
      <p:sp>
        <p:nvSpPr>
          <p:cNvPr id="4" name="Slide Number Placeholder 3">
            <a:extLst>
              <a:ext uri="{FF2B5EF4-FFF2-40B4-BE49-F238E27FC236}">
                <a16:creationId xmlns=""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2388368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 xmlns:a16="http://schemas.microsoft.com/office/drawing/2014/main" id="{C37621F9-57FC-03A7-2EE3-925A45765D10}"/>
              </a:ext>
            </a:extLst>
          </p:cNvPr>
          <p:cNvSpPr>
            <a:spLocks noGrp="1"/>
          </p:cNvSpPr>
          <p:nvPr>
            <p:ph idx="1"/>
          </p:nvPr>
        </p:nvSpPr>
        <p:spPr/>
        <p:txBody>
          <a:bodyPr/>
          <a:lstStyle/>
          <a:p>
            <a:pPr algn="just"/>
            <a:r>
              <a:rPr lang="en-IN" dirty="0" smtClean="0"/>
              <a:t>Pre study indicates high re-autoclave rate of  around 15% in the month of February, March and April.</a:t>
            </a:r>
          </a:p>
          <a:p>
            <a:pPr algn="just"/>
            <a:r>
              <a:rPr lang="en-IN" dirty="0" smtClean="0"/>
              <a:t>Major causes of high re-autoclave rate was because of lack of standardized protocols, non adherence proper process flow and less shelf life of medical instrument sets.</a:t>
            </a:r>
          </a:p>
          <a:p>
            <a:pPr algn="just"/>
            <a:r>
              <a:rPr lang="en-IN" dirty="0" smtClean="0"/>
              <a:t>A significant reduction from 15% to 9% is being observed in the re-autoclave rate by the mid of June.</a:t>
            </a:r>
          </a:p>
          <a:p>
            <a:endParaRPr lang="en-IN" dirty="0"/>
          </a:p>
        </p:txBody>
      </p:sp>
      <p:sp>
        <p:nvSpPr>
          <p:cNvPr id="5" name="Footer Placeholder 4">
            <a:extLst>
              <a:ext uri="{FF2B5EF4-FFF2-40B4-BE49-F238E27FC236}">
                <a16:creationId xmlns=""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40CEC-B205-D614-ACFB-9620DEF0A59E}"/>
              </a:ext>
            </a:extLst>
          </p:cNvPr>
          <p:cNvSpPr>
            <a:spLocks noGrp="1"/>
          </p:cNvSpPr>
          <p:nvPr>
            <p:ph type="title"/>
          </p:nvPr>
        </p:nvSpPr>
        <p:spPr/>
        <p:txBody>
          <a:bodyPr/>
          <a:lstStyle/>
          <a:p>
            <a:pPr algn="ctr"/>
            <a:r>
              <a:rPr lang="en-IN" b="1" dirty="0" smtClean="0"/>
              <a:t>References</a:t>
            </a:r>
            <a:endParaRPr lang="en-IN" b="1" dirty="0"/>
          </a:p>
        </p:txBody>
      </p:sp>
      <p:sp>
        <p:nvSpPr>
          <p:cNvPr id="3" name="Content Placeholder 2">
            <a:extLst>
              <a:ext uri="{FF2B5EF4-FFF2-40B4-BE49-F238E27FC236}">
                <a16:creationId xmlns="" xmlns:a16="http://schemas.microsoft.com/office/drawing/2014/main" id="{3E6CD5A5-350C-07B1-88E3-70F677EEF1DB}"/>
              </a:ext>
            </a:extLst>
          </p:cNvPr>
          <p:cNvSpPr>
            <a:spLocks noGrp="1"/>
          </p:cNvSpPr>
          <p:nvPr>
            <p:ph idx="1"/>
          </p:nvPr>
        </p:nvSpPr>
        <p:spPr/>
        <p:txBody>
          <a:bodyPr>
            <a:normAutofit fontScale="70000" lnSpcReduction="20000"/>
          </a:bodyPr>
          <a:lstStyle/>
          <a:p>
            <a:pPr lvl="0"/>
            <a:r>
              <a:rPr lang="en-US" dirty="0"/>
              <a:t>Guidelines for central sterile supply department (</a:t>
            </a:r>
            <a:r>
              <a:rPr lang="en-US" dirty="0" err="1"/>
              <a:t>cssd</a:t>
            </a:r>
            <a:r>
              <a:rPr lang="en-US" dirty="0"/>
              <a:t>) &amp; mechanized laundry ministry of health &amp; family welfare government of India [internet]. 2023. Available from: </a:t>
            </a:r>
            <a:r>
              <a:rPr lang="en-US" u="sng" dirty="0">
                <a:hlinkClick r:id="rId2"/>
              </a:rPr>
              <a:t>https://nhsrcindia.org/sites/default/files/Guidelines- </a:t>
            </a:r>
            <a:r>
              <a:rPr lang="en-US" u="sng" dirty="0" smtClean="0">
                <a:hlinkClick r:id="rId2"/>
              </a:rPr>
              <a:t>on-CSSD-and-Mechanised-Laundry.pdf</a:t>
            </a:r>
            <a:endParaRPr lang="en-US" dirty="0"/>
          </a:p>
          <a:p>
            <a:pPr lvl="0"/>
            <a:r>
              <a:rPr lang="en-US" dirty="0"/>
              <a:t>Decontamination and Reprocessing of Medical Devices for Health-care Facilities [Internet]. 2016. Available from: </a:t>
            </a:r>
            <a:r>
              <a:rPr lang="en-US" u="sng" dirty="0">
                <a:hlinkClick r:id="rId3"/>
              </a:rPr>
              <a:t>https://iris.who.int/bitstream/handle/10665/250232/9789241549851-eng.pdf?sequence=1</a:t>
            </a:r>
            <a:r>
              <a:rPr lang="en-US" dirty="0"/>
              <a:t> </a:t>
            </a:r>
          </a:p>
          <a:p>
            <a:pPr lvl="0"/>
            <a:r>
              <a:rPr lang="en-US" dirty="0" err="1"/>
              <a:t>Rutala</a:t>
            </a:r>
            <a:r>
              <a:rPr lang="en-US" dirty="0"/>
              <a:t> WA, Weber DJ. Guideline for Disinfection and Sterilization of Prion-Contaminated Medical Instruments. Infection Control &amp; Hospital Epidemiology [Internet]. 2019;31(2):107–17. Available from: </a:t>
            </a:r>
            <a:r>
              <a:rPr lang="en-US" u="sng" dirty="0">
                <a:hlinkClick r:id="rId4"/>
              </a:rPr>
              <a:t>https://www.cdc.gov/infectioncontrol/pdf/guidelines/disinfection-guidelines.pdf</a:t>
            </a:r>
            <a:r>
              <a:rPr lang="en-US" dirty="0"/>
              <a:t> </a:t>
            </a:r>
          </a:p>
          <a:p>
            <a:pPr lvl="0"/>
            <a:r>
              <a:rPr lang="en-US" dirty="0"/>
              <a:t>Prevention of hospital-acquired infections A practical guide 2nd edition [Internet]. World Health Organization; 2012. Available from: </a:t>
            </a:r>
            <a:r>
              <a:rPr lang="en-US" u="sng" dirty="0">
                <a:hlinkClick r:id="rId5"/>
              </a:rPr>
              <a:t>https://iris.who.int/bitstream/handle/10665/67350/WHO_CDS_CSR_EPH_2002.12.pdf</a:t>
            </a:r>
            <a:r>
              <a:rPr lang="en-US" dirty="0"/>
              <a:t>  </a:t>
            </a:r>
          </a:p>
          <a:p>
            <a:pPr lvl="0"/>
            <a:r>
              <a:rPr lang="en-US" dirty="0"/>
              <a:t>Ensuring critical instruments and devices are appropriate for reuse [Internet]. 2022 Feb [cited 2024 May 9]. Available from: </a:t>
            </a:r>
            <a:r>
              <a:rPr lang="en-US" u="sng" dirty="0">
                <a:hlinkClick r:id="rId6"/>
              </a:rPr>
              <a:t>https://www.jointcommission.org/-/media/tjc/documents/resources/patient-safety-topics/infection-prevention-and-hai/2024/quick-safety-64-reuse-of-critical-instruments-2-14-22-final4.pdf</a:t>
            </a:r>
            <a:r>
              <a:rPr lang="en-US" dirty="0"/>
              <a:t> </a:t>
            </a:r>
          </a:p>
          <a:p>
            <a:endParaRPr lang="en-IN" dirty="0"/>
          </a:p>
        </p:txBody>
      </p:sp>
      <p:sp>
        <p:nvSpPr>
          <p:cNvPr id="5" name="Slide Number Placeholder 4">
            <a:extLst>
              <a:ext uri="{FF2B5EF4-FFF2-40B4-BE49-F238E27FC236}">
                <a16:creationId xmlns=""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4" name="Slide Number Placeholder 3">
            <a:extLst>
              <a:ext uri="{FF2B5EF4-FFF2-40B4-BE49-F238E27FC236}">
                <a16:creationId xmlns=""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1393A-C23C-A11B-B552-8F3AB06E5AFD}"/>
              </a:ext>
            </a:extLst>
          </p:cNvPr>
          <p:cNvSpPr>
            <a:spLocks noGrp="1"/>
          </p:cNvSpPr>
          <p:nvPr>
            <p:ph type="title"/>
          </p:nvPr>
        </p:nvSpPr>
        <p:spPr/>
        <p:txBody>
          <a:bodyPr/>
          <a:lstStyle/>
          <a:p>
            <a:pPr algn="ctr"/>
            <a:r>
              <a:rPr lang="en-IN" b="1" dirty="0"/>
              <a:t>Pictorial Journey </a:t>
            </a:r>
          </a:p>
        </p:txBody>
      </p:sp>
      <p:sp>
        <p:nvSpPr>
          <p:cNvPr id="4" name="Slide Number Placeholder 3">
            <a:extLst>
              <a:ext uri="{FF2B5EF4-FFF2-40B4-BE49-F238E27FC236}">
                <a16:creationId xmlns=""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703" y="1524664"/>
            <a:ext cx="3623765" cy="48316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961" y="1524664"/>
            <a:ext cx="3510887" cy="4831686"/>
          </a:xfrm>
          <a:prstGeom prst="rect">
            <a:avLst/>
          </a:prstGeom>
        </p:spPr>
      </p:pic>
    </p:spTree>
    <p:extLst>
      <p:ext uri="{BB962C8B-B14F-4D97-AF65-F5344CB8AC3E}">
        <p14:creationId xmlns:p14="http://schemas.microsoft.com/office/powerpoint/2010/main" val="233393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1393A-C23C-A11B-B552-8F3AB06E5AFD}"/>
              </a:ext>
            </a:extLst>
          </p:cNvPr>
          <p:cNvSpPr>
            <a:spLocks noGrp="1"/>
          </p:cNvSpPr>
          <p:nvPr>
            <p:ph type="title"/>
          </p:nvPr>
        </p:nvSpPr>
        <p:spPr/>
        <p:txBody>
          <a:bodyPr/>
          <a:lstStyle/>
          <a:p>
            <a:pPr algn="ctr"/>
            <a:r>
              <a:rPr lang="en-IN" b="1" dirty="0"/>
              <a:t>Pictorial </a:t>
            </a:r>
            <a:r>
              <a:rPr lang="en-IN" b="1" dirty="0" smtClean="0"/>
              <a:t>Journey</a:t>
            </a:r>
            <a:endParaRPr lang="en-IN" b="1" dirty="0"/>
          </a:p>
        </p:txBody>
      </p:sp>
      <p:sp>
        <p:nvSpPr>
          <p:cNvPr id="4" name="Slide Number Placeholder 3">
            <a:extLst>
              <a:ext uri="{FF2B5EF4-FFF2-40B4-BE49-F238E27FC236}">
                <a16:creationId xmlns=""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293" y="1341768"/>
            <a:ext cx="3677219" cy="4902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847" y="1341767"/>
            <a:ext cx="5926617" cy="4902959"/>
          </a:xfrm>
          <a:prstGeom prst="rect">
            <a:avLst/>
          </a:prstGeom>
        </p:spPr>
      </p:pic>
    </p:spTree>
    <p:extLst>
      <p:ext uri="{BB962C8B-B14F-4D97-AF65-F5344CB8AC3E}">
        <p14:creationId xmlns:p14="http://schemas.microsoft.com/office/powerpoint/2010/main" val="4112284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sp>
        <p:nvSpPr>
          <p:cNvPr id="3" name="Content Placeholder 2">
            <a:extLst>
              <a:ext uri="{FF2B5EF4-FFF2-40B4-BE49-F238E27FC236}">
                <a16:creationId xmlns="" xmlns:a16="http://schemas.microsoft.com/office/drawing/2014/main" id="{2DB44169-B653-8FCC-211C-27ABE8FE014A}"/>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286109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a:xfrm>
            <a:off x="838200" y="392421"/>
            <a:ext cx="10515600" cy="1325563"/>
          </a:xfrm>
        </p:spPr>
        <p:txBody>
          <a:bodyPr/>
          <a:lstStyle/>
          <a:p>
            <a:pPr algn="ctr"/>
            <a:r>
              <a:rPr lang="en-IN" b="1" dirty="0" smtClean="0"/>
              <a:t>Introduction</a:t>
            </a:r>
            <a:endParaRPr lang="en-IN" b="1" dirty="0"/>
          </a:p>
        </p:txBody>
      </p:sp>
      <p:sp>
        <p:nvSpPr>
          <p:cNvPr id="3" name="Content Placeholder 2">
            <a:extLst>
              <a:ext uri="{FF2B5EF4-FFF2-40B4-BE49-F238E27FC236}">
                <a16:creationId xmlns="" xmlns:a16="http://schemas.microsoft.com/office/drawing/2014/main" id="{2DB44169-B653-8FCC-211C-27ABE8FE014A}"/>
              </a:ext>
            </a:extLst>
          </p:cNvPr>
          <p:cNvSpPr>
            <a:spLocks noGrp="1"/>
          </p:cNvSpPr>
          <p:nvPr>
            <p:ph idx="1"/>
          </p:nvPr>
        </p:nvSpPr>
        <p:spPr/>
        <p:txBody>
          <a:bodyPr>
            <a:normAutofit/>
          </a:bodyPr>
          <a:lstStyle/>
          <a:p>
            <a:pPr algn="just"/>
            <a:r>
              <a:rPr lang="en-IN" dirty="0" smtClean="0"/>
              <a:t>CSSD in hospitals are responsible for providing sterilized instruments to various departments like OT, NICU, PICU, etc. for aseptic processes.</a:t>
            </a:r>
          </a:p>
          <a:p>
            <a:pPr algn="just"/>
            <a:r>
              <a:rPr lang="en-IN" dirty="0" smtClean="0"/>
              <a:t>At CSSD, sets are firstly pre-cleaned in dirty zone, then dried, packed and put for autoclaving in the packing and autoclaving zone.</a:t>
            </a:r>
          </a:p>
          <a:p>
            <a:pPr algn="just"/>
            <a:r>
              <a:rPr lang="en-IN" dirty="0" smtClean="0"/>
              <a:t>The sterilized instruments before autoclaving are packed in either :</a:t>
            </a:r>
          </a:p>
          <a:p>
            <a:pPr lvl="1" algn="just">
              <a:buFont typeface="Courier New" panose="02070309020205020404" pitchFamily="49" charset="0"/>
              <a:buChar char="o"/>
            </a:pPr>
            <a:r>
              <a:rPr lang="en-IN" dirty="0" smtClean="0"/>
              <a:t>Casement cloth (7 days shelf life)</a:t>
            </a:r>
          </a:p>
          <a:p>
            <a:pPr lvl="1" algn="just">
              <a:buFont typeface="Courier New" panose="02070309020205020404" pitchFamily="49" charset="0"/>
              <a:buChar char="o"/>
            </a:pPr>
            <a:r>
              <a:rPr lang="en-IN" dirty="0" smtClean="0"/>
              <a:t>SMS sheet (3 month shelf life)</a:t>
            </a:r>
          </a:p>
          <a:p>
            <a:pPr lvl="1" algn="just">
              <a:buFont typeface="Courier New" panose="02070309020205020404" pitchFamily="49" charset="0"/>
              <a:buChar char="o"/>
            </a:pPr>
            <a:r>
              <a:rPr lang="en-IN" dirty="0" smtClean="0"/>
              <a:t>Medical grade paper (6 month shelf life)</a:t>
            </a:r>
          </a:p>
          <a:p>
            <a:pPr algn="just"/>
            <a:r>
              <a:rPr lang="en-IN" dirty="0" smtClean="0"/>
              <a:t>After that sets are stored in the clean area and are issued from there only.</a:t>
            </a:r>
          </a:p>
          <a:p>
            <a:pPr algn="just"/>
            <a:endParaRPr lang="en-IN" dirty="0" smtClean="0"/>
          </a:p>
          <a:p>
            <a:endParaRPr lang="en-IN" dirty="0" smtClean="0"/>
          </a:p>
          <a:p>
            <a:endParaRPr lang="en-IN" dirty="0"/>
          </a:p>
        </p:txBody>
      </p:sp>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2935010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Need for the study</a:t>
            </a:r>
            <a:endParaRPr lang="en-US" dirty="0"/>
          </a:p>
        </p:txBody>
      </p:sp>
      <p:sp>
        <p:nvSpPr>
          <p:cNvPr id="3" name="Content Placeholder 2"/>
          <p:cNvSpPr>
            <a:spLocks noGrp="1"/>
          </p:cNvSpPr>
          <p:nvPr>
            <p:ph idx="1"/>
          </p:nvPr>
        </p:nvSpPr>
        <p:spPr/>
        <p:txBody>
          <a:bodyPr>
            <a:normAutofit/>
          </a:bodyPr>
          <a:lstStyle/>
          <a:p>
            <a:r>
              <a:rPr lang="en-US" dirty="0"/>
              <a:t>To ensure patient safety and the efficient functioning of healthcare institutions, the Central Sterile Services Department (CSSD) must handle sterilization procedures with </a:t>
            </a:r>
            <a:r>
              <a:rPr lang="en-US" dirty="0" smtClean="0"/>
              <a:t>efficiency.</a:t>
            </a:r>
          </a:p>
          <a:p>
            <a:r>
              <a:rPr lang="en-US" dirty="0" smtClean="0"/>
              <a:t>Re-autoclave rate of 14-15% in the month of February, March and April.</a:t>
            </a:r>
          </a:p>
          <a:p>
            <a:r>
              <a:rPr lang="en-US" dirty="0"/>
              <a:t>R</a:t>
            </a:r>
            <a:r>
              <a:rPr lang="en-US" dirty="0" smtClean="0"/>
              <a:t>ecurring </a:t>
            </a:r>
            <a:r>
              <a:rPr lang="en-US" dirty="0"/>
              <a:t>problem </a:t>
            </a:r>
            <a:r>
              <a:rPr lang="en-US" dirty="0" smtClean="0"/>
              <a:t>of </a:t>
            </a:r>
            <a:r>
              <a:rPr lang="en-US" dirty="0"/>
              <a:t>re-autoclaving </a:t>
            </a:r>
            <a:r>
              <a:rPr lang="en-US" dirty="0" smtClean="0"/>
              <a:t>raise </a:t>
            </a:r>
            <a:r>
              <a:rPr lang="en-US" dirty="0"/>
              <a:t>the possibility that the packaging and sterilization practices in use today are insufficiently </a:t>
            </a:r>
            <a:r>
              <a:rPr lang="en-US" dirty="0" smtClean="0"/>
              <a:t>effective.</a:t>
            </a:r>
          </a:p>
          <a:p>
            <a:r>
              <a:rPr lang="en-US" dirty="0"/>
              <a:t>The efficiency </a:t>
            </a:r>
            <a:r>
              <a:rPr lang="en-US" dirty="0" smtClean="0"/>
              <a:t>of </a:t>
            </a:r>
            <a:r>
              <a:rPr lang="en-US" dirty="0"/>
              <a:t>the CSSD's sterilization procedures can be enhanced by recognizing and resolving these problems.</a:t>
            </a:r>
          </a:p>
        </p:txBody>
      </p:sp>
      <p:sp>
        <p:nvSpPr>
          <p:cNvPr id="5" name="Slide Number Placeholder 4"/>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400234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904D3-A247-E528-2115-156C18874265}"/>
              </a:ext>
            </a:extLst>
          </p:cNvPr>
          <p:cNvSpPr>
            <a:spLocks noGrp="1"/>
          </p:cNvSpPr>
          <p:nvPr>
            <p:ph type="title"/>
          </p:nvPr>
        </p:nvSpPr>
        <p:spPr/>
        <p:txBody>
          <a:bodyPr/>
          <a:lstStyle/>
          <a:p>
            <a:pPr algn="ctr"/>
            <a:r>
              <a:rPr lang="en-IN" b="1" dirty="0" smtClean="0"/>
              <a:t>Objectives</a:t>
            </a:r>
            <a:endParaRPr lang="en-IN" b="1" dirty="0"/>
          </a:p>
        </p:txBody>
      </p:sp>
      <p:sp>
        <p:nvSpPr>
          <p:cNvPr id="3" name="Content Placeholder 2">
            <a:extLst>
              <a:ext uri="{FF2B5EF4-FFF2-40B4-BE49-F238E27FC236}">
                <a16:creationId xmlns="" xmlns:a16="http://schemas.microsoft.com/office/drawing/2014/main" id="{8C6D7DE2-7518-3B77-F975-509EE81FC92A}"/>
              </a:ext>
            </a:extLst>
          </p:cNvPr>
          <p:cNvSpPr>
            <a:spLocks noGrp="1"/>
          </p:cNvSpPr>
          <p:nvPr>
            <p:ph idx="1"/>
          </p:nvPr>
        </p:nvSpPr>
        <p:spPr/>
        <p:txBody>
          <a:bodyPr/>
          <a:lstStyle/>
          <a:p>
            <a:pPr lvl="0" algn="just"/>
            <a:r>
              <a:rPr lang="en-US" dirty="0"/>
              <a:t>To decrease the </a:t>
            </a:r>
            <a:r>
              <a:rPr lang="en-US" dirty="0" smtClean="0"/>
              <a:t>re-autoclave </a:t>
            </a:r>
            <a:r>
              <a:rPr lang="en-US" dirty="0"/>
              <a:t>rate in the CSSD of Sitaram Bhartia Hospital</a:t>
            </a:r>
          </a:p>
          <a:p>
            <a:pPr lvl="0" algn="just"/>
            <a:r>
              <a:rPr lang="en-US" dirty="0"/>
              <a:t>To investigate the causes of </a:t>
            </a:r>
            <a:r>
              <a:rPr lang="en-US" dirty="0" smtClean="0"/>
              <a:t>re-autoclave </a:t>
            </a:r>
            <a:r>
              <a:rPr lang="en-US" dirty="0"/>
              <a:t>cases in CSSD. </a:t>
            </a:r>
          </a:p>
          <a:p>
            <a:pPr lvl="0" algn="just"/>
            <a:r>
              <a:rPr lang="en-US" dirty="0"/>
              <a:t>To increase CSSD efficiency by decreasing the cost, manpower hours associated with re-autoclaving of medical instruments.</a:t>
            </a:r>
          </a:p>
          <a:p>
            <a:endParaRPr lang="en-IN" dirty="0"/>
          </a:p>
        </p:txBody>
      </p:sp>
      <p:sp>
        <p:nvSpPr>
          <p:cNvPr id="4" name="Slide Number Placeholder 3">
            <a:extLst>
              <a:ext uri="{FF2B5EF4-FFF2-40B4-BE49-F238E27FC236}">
                <a16:creationId xmlns=""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 xmlns:a16="http://schemas.microsoft.com/office/drawing/2014/main" id="{70665C76-273B-9A86-DBC1-54F437B85A44}"/>
              </a:ext>
            </a:extLst>
          </p:cNvPr>
          <p:cNvSpPr>
            <a:spLocks noGrp="1"/>
          </p:cNvSpPr>
          <p:nvPr>
            <p:ph idx="1"/>
          </p:nvPr>
        </p:nvSpPr>
        <p:spPr>
          <a:xfrm>
            <a:off x="838200" y="1690688"/>
            <a:ext cx="10515600" cy="4351338"/>
          </a:xfrm>
        </p:spPr>
        <p:txBody>
          <a:bodyPr>
            <a:noAutofit/>
          </a:bodyPr>
          <a:lstStyle/>
          <a:p>
            <a:pPr marL="342900" indent="-342900" algn="just">
              <a:lnSpc>
                <a:spcPct val="100000"/>
              </a:lnSpc>
            </a:pPr>
            <a:r>
              <a:rPr lang="en-US" u="sng" dirty="0"/>
              <a:t>Study design</a:t>
            </a:r>
            <a:r>
              <a:rPr lang="en-US" dirty="0"/>
              <a:t>: Prospective study.</a:t>
            </a:r>
          </a:p>
          <a:p>
            <a:pPr marL="342900" indent="-342900" algn="just">
              <a:lnSpc>
                <a:spcPct val="100000"/>
              </a:lnSpc>
            </a:pPr>
            <a:r>
              <a:rPr lang="en-US" u="sng" dirty="0"/>
              <a:t>Study area</a:t>
            </a:r>
            <a:r>
              <a:rPr lang="en-US" dirty="0"/>
              <a:t>: The study is being done in the Central sterile services department (CSSD) of Sitaram Bhartia institute of science and research.</a:t>
            </a:r>
          </a:p>
          <a:p>
            <a:pPr marL="342900" indent="-342900" algn="just">
              <a:lnSpc>
                <a:spcPct val="100000"/>
              </a:lnSpc>
            </a:pPr>
            <a:r>
              <a:rPr lang="en-US" u="sng" dirty="0"/>
              <a:t>Data Collection</a:t>
            </a:r>
            <a:r>
              <a:rPr lang="en-US" dirty="0"/>
              <a:t>: Through CSSD registers, EMR and random audits at CSSD</a:t>
            </a:r>
            <a:r>
              <a:rPr lang="en-US" dirty="0" smtClean="0"/>
              <a:t>.</a:t>
            </a:r>
            <a:endParaRPr lang="en-US" dirty="0"/>
          </a:p>
        </p:txBody>
      </p:sp>
      <p:sp>
        <p:nvSpPr>
          <p:cNvPr id="4" name="Slide Number Placeholder 3">
            <a:extLst>
              <a:ext uri="{FF2B5EF4-FFF2-40B4-BE49-F238E27FC236}">
                <a16:creationId xmlns=""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672BA-4BE1-529E-07EC-8F4A53233F03}"/>
              </a:ext>
            </a:extLst>
          </p:cNvPr>
          <p:cNvSpPr>
            <a:spLocks noGrp="1"/>
          </p:cNvSpPr>
          <p:nvPr>
            <p:ph type="title"/>
          </p:nvPr>
        </p:nvSpPr>
        <p:spPr/>
        <p:txBody>
          <a:bodyPr/>
          <a:lstStyle/>
          <a:p>
            <a:pPr algn="ctr"/>
            <a:r>
              <a:rPr lang="en-IN" b="1" dirty="0" smtClean="0"/>
              <a:t>Methodology</a:t>
            </a:r>
            <a:endParaRPr lang="en-IN" dirty="0"/>
          </a:p>
        </p:txBody>
      </p:sp>
      <p:sp>
        <p:nvSpPr>
          <p:cNvPr id="3" name="Content Placeholder 2">
            <a:extLst>
              <a:ext uri="{FF2B5EF4-FFF2-40B4-BE49-F238E27FC236}">
                <a16:creationId xmlns="" xmlns:a16="http://schemas.microsoft.com/office/drawing/2014/main" id="{C69F77E6-6698-55B6-C98F-1338F8539D37}"/>
              </a:ext>
            </a:extLst>
          </p:cNvPr>
          <p:cNvSpPr>
            <a:spLocks noGrp="1"/>
          </p:cNvSpPr>
          <p:nvPr>
            <p:ph idx="1"/>
          </p:nvPr>
        </p:nvSpPr>
        <p:spPr/>
        <p:txBody>
          <a:bodyPr/>
          <a:lstStyle/>
          <a:p>
            <a:pPr marL="342900" indent="-342900" algn="just">
              <a:lnSpc>
                <a:spcPct val="100000"/>
              </a:lnSpc>
            </a:pPr>
            <a:r>
              <a:rPr lang="en-US" u="sng" dirty="0"/>
              <a:t>Sample Size</a:t>
            </a:r>
            <a:r>
              <a:rPr lang="en-US" dirty="0"/>
              <a:t>: All the medical instrument sets sterilized at CSSD from the month of February to June.</a:t>
            </a:r>
          </a:p>
          <a:p>
            <a:pPr marL="342900" indent="-342900" algn="just">
              <a:lnSpc>
                <a:spcPct val="100000"/>
              </a:lnSpc>
            </a:pPr>
            <a:r>
              <a:rPr lang="en-US" u="sng" dirty="0"/>
              <a:t>Timeframe</a:t>
            </a:r>
            <a:r>
              <a:rPr lang="en-US" dirty="0"/>
              <a:t>: 3 Months </a:t>
            </a:r>
            <a:endParaRPr lang="en-US" dirty="0" smtClean="0"/>
          </a:p>
          <a:p>
            <a:pPr marL="457200" lvl="1" indent="0" algn="just">
              <a:lnSpc>
                <a:spcPct val="100000"/>
              </a:lnSpc>
              <a:buNone/>
            </a:pPr>
            <a:r>
              <a:rPr lang="en-US" sz="2800" dirty="0" smtClean="0"/>
              <a:t>April- </a:t>
            </a:r>
            <a:r>
              <a:rPr lang="en-US" sz="2800" dirty="0"/>
              <a:t>Pre study to analyze the problem and start collecting data </a:t>
            </a:r>
            <a:endParaRPr lang="en-US" sz="2800" dirty="0" smtClean="0"/>
          </a:p>
          <a:p>
            <a:pPr marL="457200" lvl="1" indent="0" algn="just">
              <a:lnSpc>
                <a:spcPct val="100000"/>
              </a:lnSpc>
              <a:buNone/>
            </a:pPr>
            <a:r>
              <a:rPr lang="en-US" sz="2800" dirty="0" smtClean="0"/>
              <a:t>May </a:t>
            </a:r>
            <a:r>
              <a:rPr lang="en-US" sz="2800" dirty="0"/>
              <a:t>and </a:t>
            </a:r>
            <a:r>
              <a:rPr lang="en-US" sz="2800" dirty="0" smtClean="0"/>
              <a:t>June- Changes implementation and Analysis.</a:t>
            </a:r>
            <a:endParaRPr lang="en-US" sz="2800" dirty="0"/>
          </a:p>
          <a:p>
            <a:endParaRPr lang="en-IN" dirty="0"/>
          </a:p>
        </p:txBody>
      </p:sp>
      <p:sp>
        <p:nvSpPr>
          <p:cNvPr id="4" name="Slide Number Placeholder 3">
            <a:extLst>
              <a:ext uri="{FF2B5EF4-FFF2-40B4-BE49-F238E27FC236}">
                <a16:creationId xmlns=""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Tree>
    <p:extLst>
      <p:ext uri="{BB962C8B-B14F-4D97-AF65-F5344CB8AC3E}">
        <p14:creationId xmlns:p14="http://schemas.microsoft.com/office/powerpoint/2010/main" val="12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E1AFC-9CD1-08C8-0F87-3A71E5733E59}"/>
              </a:ext>
            </a:extLst>
          </p:cNvPr>
          <p:cNvSpPr>
            <a:spLocks noGrp="1"/>
          </p:cNvSpPr>
          <p:nvPr>
            <p:ph type="title"/>
          </p:nvPr>
        </p:nvSpPr>
        <p:spPr>
          <a:xfrm>
            <a:off x="820004" y="222304"/>
            <a:ext cx="10515600" cy="1325563"/>
          </a:xfrm>
        </p:spPr>
        <p:txBody>
          <a:bodyPr/>
          <a:lstStyle/>
          <a:p>
            <a:pPr algn="ctr"/>
            <a:r>
              <a:rPr lang="en-IN" b="1" dirty="0" smtClean="0"/>
              <a:t>Results</a:t>
            </a:r>
            <a:endParaRPr lang="en-IN" b="1"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7462" y="1442025"/>
            <a:ext cx="5719193" cy="4986119"/>
          </a:xfrm>
          <a:prstGeom prst="rect">
            <a:avLst/>
          </a:prstGeom>
          <a:solidFill>
            <a:schemeClr val="tx1"/>
          </a:solidFill>
          <a:ln>
            <a:solidFill>
              <a:schemeClr val="tx1"/>
            </a:solidFill>
          </a:ln>
        </p:spPr>
      </p:pic>
      <p:sp>
        <p:nvSpPr>
          <p:cNvPr id="4" name="Slide Number Placeholder 3">
            <a:extLst>
              <a:ext uri="{FF2B5EF4-FFF2-40B4-BE49-F238E27FC236}">
                <a16:creationId xmlns=""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
        <p:nvSpPr>
          <p:cNvPr id="8" name="TextBox 7"/>
          <p:cNvSpPr txBox="1"/>
          <p:nvPr/>
        </p:nvSpPr>
        <p:spPr>
          <a:xfrm>
            <a:off x="6096000" y="1442025"/>
            <a:ext cx="5868538" cy="4986119"/>
          </a:xfrm>
          <a:prstGeom prst="rect">
            <a:avLst/>
          </a:prstGeom>
          <a:noFill/>
          <a:ln>
            <a:solidFill>
              <a:schemeClr val="tx1"/>
            </a:solidFill>
          </a:ln>
        </p:spPr>
        <p:txBody>
          <a:bodyPr wrap="square" rtlCol="0">
            <a:spAutoFit/>
          </a:bodyPr>
          <a:lstStyle/>
          <a:p>
            <a:endParaRPr lang="en-US" dirty="0"/>
          </a:p>
        </p:txBody>
      </p:sp>
      <p:sp>
        <p:nvSpPr>
          <p:cNvPr id="9" name="TextBox 8"/>
          <p:cNvSpPr txBox="1"/>
          <p:nvPr/>
        </p:nvSpPr>
        <p:spPr>
          <a:xfrm>
            <a:off x="6096004" y="1446057"/>
            <a:ext cx="5886734" cy="4278094"/>
          </a:xfrm>
          <a:prstGeom prst="rect">
            <a:avLst/>
          </a:prstGeom>
          <a:noFill/>
        </p:spPr>
        <p:txBody>
          <a:bodyPr wrap="square" rtlCol="0">
            <a:spAutoFit/>
          </a:bodyPr>
          <a:lstStyle/>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smtClean="0"/>
              <a:t>Monthly </a:t>
            </a:r>
            <a:r>
              <a:rPr lang="en-US" b="1" dirty="0"/>
              <a:t>Re-autoclave Data</a:t>
            </a:r>
            <a:r>
              <a:rPr lang="en-US" dirty="0"/>
              <a:t>: 391 sets in February, 397 sets in March, 342 sets in April.</a:t>
            </a:r>
          </a:p>
          <a:p>
            <a:pPr marL="285750" indent="-285750" algn="just">
              <a:buFont typeface="Arial" panose="020B0604020202020204" pitchFamily="34" charset="0"/>
              <a:buChar char="•"/>
            </a:pPr>
            <a:r>
              <a:rPr lang="en-US" b="1" dirty="0"/>
              <a:t>Re-autoclave Rates</a:t>
            </a:r>
            <a:r>
              <a:rPr lang="en-US" dirty="0"/>
              <a:t>: 15% in February and March, 14% in April.</a:t>
            </a:r>
          </a:p>
          <a:p>
            <a:pPr marL="285750" indent="-285750" algn="just">
              <a:buFont typeface="Arial" panose="020B0604020202020204" pitchFamily="34" charset="0"/>
              <a:buChar char="•"/>
            </a:pPr>
            <a:r>
              <a:rPr lang="en-US" b="1" dirty="0"/>
              <a:t>Efficiency Impact</a:t>
            </a:r>
            <a:r>
              <a:rPr lang="en-US" dirty="0"/>
              <a:t>: High re-autoclave rate reduces CSSD efficiency.</a:t>
            </a:r>
          </a:p>
          <a:p>
            <a:pPr marL="285750" indent="-285750" algn="just">
              <a:buFont typeface="Arial" panose="020B0604020202020204" pitchFamily="34" charset="0"/>
              <a:buChar char="•"/>
            </a:pPr>
            <a:r>
              <a:rPr lang="en-US" b="1" dirty="0"/>
              <a:t>Cost Implications</a:t>
            </a:r>
            <a:r>
              <a:rPr lang="en-US" dirty="0"/>
              <a:t>: Re-autoclaving increases costs (electricity, water, materials).</a:t>
            </a:r>
          </a:p>
          <a:p>
            <a:pPr marL="285750" indent="-285750" algn="just">
              <a:buFont typeface="Arial" panose="020B0604020202020204" pitchFamily="34" charset="0"/>
              <a:buChar char="•"/>
            </a:pPr>
            <a:r>
              <a:rPr lang="en-US" b="1" dirty="0"/>
              <a:t>Recommendations</a:t>
            </a:r>
            <a:r>
              <a:rPr lang="en-US" dirty="0"/>
              <a:t>: Implement CSSD protocols to reduce re-autoclave rates, boost efficiency, and lower costs.</a:t>
            </a:r>
          </a:p>
          <a:p>
            <a:endParaRPr lang="en-US" sz="2000" dirty="0"/>
          </a:p>
        </p:txBody>
      </p:sp>
    </p:spTree>
    <p:extLst>
      <p:ext uri="{BB962C8B-B14F-4D97-AF65-F5344CB8AC3E}">
        <p14:creationId xmlns:p14="http://schemas.microsoft.com/office/powerpoint/2010/main" val="13733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E63E1AFC-9CD1-08C8-0F87-3A71E5733E59}"/>
              </a:ext>
            </a:extLst>
          </p:cNvPr>
          <p:cNvSpPr>
            <a:spLocks noGrp="1"/>
          </p:cNvSpPr>
          <p:nvPr>
            <p:ph type="title"/>
          </p:nvPr>
        </p:nvSpPr>
        <p:spPr>
          <a:xfrm>
            <a:off x="838200" y="-90927"/>
            <a:ext cx="10515600" cy="1325563"/>
          </a:xfrm>
        </p:spPr>
        <p:txBody>
          <a:bodyPr/>
          <a:lstStyle/>
          <a:p>
            <a:pPr algn="ctr"/>
            <a:r>
              <a:rPr lang="en-IN" b="1" dirty="0"/>
              <a:t>Results </a:t>
            </a:r>
          </a:p>
        </p:txBody>
      </p:sp>
      <p:pic>
        <p:nvPicPr>
          <p:cNvPr id="6" name="Content Placeholder 5" descr="A pie chart with text&#10;&#10;Description automatically generated"/>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23080" y="1290007"/>
            <a:ext cx="5500047" cy="4986120"/>
          </a:xfrm>
          <a:prstGeom prst="rect">
            <a:avLst/>
          </a:prstGeom>
          <a:solidFill>
            <a:schemeClr val="tx1"/>
          </a:solidFill>
          <a:ln>
            <a:solidFill>
              <a:schemeClr val="tx1"/>
            </a:solidFill>
          </a:ln>
        </p:spPr>
      </p:pic>
      <p:sp>
        <p:nvSpPr>
          <p:cNvPr id="5" name="Slide Number Placeholder 4"/>
          <p:cNvSpPr>
            <a:spLocks noGrp="1"/>
          </p:cNvSpPr>
          <p:nvPr>
            <p:ph type="sldNum" sz="quarter" idx="12"/>
          </p:nvPr>
        </p:nvSpPr>
        <p:spPr/>
        <p:txBody>
          <a:bodyPr/>
          <a:lstStyle/>
          <a:p>
            <a:fld id="{26AD20E6-394B-4DF0-96A5-9647FF39C943}" type="slidenum">
              <a:rPr lang="en-IN" smtClean="0"/>
              <a:t>9</a:t>
            </a:fld>
            <a:endParaRPr lang="en-IN"/>
          </a:p>
        </p:txBody>
      </p:sp>
      <p:pic>
        <p:nvPicPr>
          <p:cNvPr id="11" name="Picture 10">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15152" cy="854390"/>
          </a:xfrm>
          <a:prstGeom prst="rect">
            <a:avLst/>
          </a:prstGeom>
        </p:spPr>
      </p:pic>
      <p:sp>
        <p:nvSpPr>
          <p:cNvPr id="12" name="TextBox 11"/>
          <p:cNvSpPr txBox="1"/>
          <p:nvPr/>
        </p:nvSpPr>
        <p:spPr>
          <a:xfrm>
            <a:off x="6059605" y="1273356"/>
            <a:ext cx="5796887" cy="4986119"/>
          </a:xfrm>
          <a:prstGeom prst="rect">
            <a:avLst/>
          </a:prstGeom>
          <a:noFill/>
          <a:ln>
            <a:solidFill>
              <a:schemeClr val="tx1"/>
            </a:solidFill>
          </a:ln>
        </p:spPr>
        <p:txBody>
          <a:bodyPr wrap="square" rtlCol="0">
            <a:spAutoFit/>
          </a:bodyPr>
          <a:lstStyle/>
          <a:p>
            <a:endParaRPr lang="en-US" dirty="0"/>
          </a:p>
        </p:txBody>
      </p:sp>
      <p:sp>
        <p:nvSpPr>
          <p:cNvPr id="14" name="TextBox 13"/>
          <p:cNvSpPr txBox="1"/>
          <p:nvPr/>
        </p:nvSpPr>
        <p:spPr>
          <a:xfrm>
            <a:off x="6096000" y="1642756"/>
            <a:ext cx="5760492" cy="4266725"/>
          </a:xfrm>
          <a:prstGeom prst="rect">
            <a:avLst/>
          </a:prstGeom>
          <a:noFill/>
        </p:spPr>
        <p:txBody>
          <a:bodyPr wrap="square" rtlCol="0">
            <a:spAutoFit/>
          </a:bodyPr>
          <a:lstStyle/>
          <a:p>
            <a:pPr algn="just"/>
            <a:endParaRPr lang="en-US" b="1" dirty="0" smtClean="0"/>
          </a:p>
          <a:p>
            <a:pPr algn="just"/>
            <a:endParaRPr lang="en-US" b="1" dirty="0"/>
          </a:p>
          <a:p>
            <a:pPr marL="285750" indent="-285750" algn="just">
              <a:buFont typeface="Arial" panose="020B0604020202020204" pitchFamily="34" charset="0"/>
              <a:buChar char="•"/>
            </a:pPr>
            <a:r>
              <a:rPr lang="en-US" b="1" dirty="0" smtClean="0"/>
              <a:t>Packing </a:t>
            </a:r>
            <a:r>
              <a:rPr lang="en-US" b="1" dirty="0"/>
              <a:t>Sheets Distribution</a:t>
            </a:r>
            <a:r>
              <a:rPr lang="en-US" dirty="0"/>
              <a:t>: 72% of Re-Autoclaved sets are packed in Casement sheets, 19% in SMS sheets and 9% in medical grade </a:t>
            </a:r>
            <a:r>
              <a:rPr lang="en-US" dirty="0" smtClean="0"/>
              <a:t>sheets.</a:t>
            </a:r>
          </a:p>
          <a:p>
            <a:pPr marL="285750" indent="-285750" algn="just">
              <a:buFont typeface="Arial" panose="020B0604020202020204" pitchFamily="34" charset="0"/>
              <a:buChar char="•"/>
            </a:pPr>
            <a:r>
              <a:rPr lang="en-US" b="1" dirty="0" smtClean="0"/>
              <a:t>Shelf </a:t>
            </a:r>
            <a:r>
              <a:rPr lang="en-US" b="1" dirty="0"/>
              <a:t>Life</a:t>
            </a:r>
            <a:r>
              <a:rPr lang="en-US" dirty="0"/>
              <a:t>: Casement sheets have a 7-day shelf life, while medical grade and SMS sheets have a 30-day shelf life in Sitaram Bhartia </a:t>
            </a:r>
            <a:r>
              <a:rPr lang="en-US" dirty="0" smtClean="0"/>
              <a:t>Hospital.</a:t>
            </a:r>
          </a:p>
          <a:p>
            <a:pPr marL="285750" indent="-285750" algn="just">
              <a:buFont typeface="Arial" panose="020B0604020202020204" pitchFamily="34" charset="0"/>
              <a:buChar char="•"/>
            </a:pPr>
            <a:r>
              <a:rPr lang="en-US" b="1" dirty="0" smtClean="0"/>
              <a:t>Re-autoclave </a:t>
            </a:r>
            <a:r>
              <a:rPr lang="en-US" b="1" dirty="0"/>
              <a:t>Rates</a:t>
            </a:r>
            <a:r>
              <a:rPr lang="en-US" dirty="0"/>
              <a:t>: High re-autoclave rate linked to casement sheets due to their shorter shelf </a:t>
            </a:r>
            <a:r>
              <a:rPr lang="en-US" dirty="0" smtClean="0"/>
              <a:t>life.</a:t>
            </a:r>
          </a:p>
          <a:p>
            <a:pPr marL="285750" indent="-285750" algn="just">
              <a:buFont typeface="Arial" panose="020B0604020202020204" pitchFamily="34" charset="0"/>
              <a:buChar char="•"/>
            </a:pPr>
            <a:r>
              <a:rPr lang="en-US" b="1" dirty="0" smtClean="0"/>
              <a:t>Interviews </a:t>
            </a:r>
            <a:r>
              <a:rPr lang="en-US" b="1" dirty="0"/>
              <a:t>with Nurses</a:t>
            </a:r>
            <a:r>
              <a:rPr lang="en-US" dirty="0"/>
              <a:t>: Identified infrequently used sets packaged in casement </a:t>
            </a:r>
            <a:r>
              <a:rPr lang="en-US" dirty="0" smtClean="0"/>
              <a:t>sheets.</a:t>
            </a:r>
          </a:p>
          <a:p>
            <a:pPr marL="285750" indent="-285750" algn="just">
              <a:buFont typeface="Arial" panose="020B0604020202020204" pitchFamily="34" charset="0"/>
              <a:buChar char="•"/>
            </a:pPr>
            <a:r>
              <a:rPr lang="en-US" b="1" dirty="0" smtClean="0"/>
              <a:t>Shift </a:t>
            </a:r>
            <a:r>
              <a:rPr lang="en-US" b="1" dirty="0"/>
              <a:t>to SMS Sheets</a:t>
            </a:r>
            <a:r>
              <a:rPr lang="en-US" dirty="0"/>
              <a:t>: Repackage identified sets in SMS sheets for longer shelf life.</a:t>
            </a:r>
          </a:p>
          <a:p>
            <a:endParaRPr lang="en-US" dirty="0"/>
          </a:p>
        </p:txBody>
      </p:sp>
    </p:spTree>
    <p:extLst>
      <p:ext uri="{BB962C8B-B14F-4D97-AF65-F5344CB8AC3E}">
        <p14:creationId xmlns:p14="http://schemas.microsoft.com/office/powerpoint/2010/main" val="944545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TotalTime>
  <Words>1145</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A Study to reduce the re-autoclave rate at the CSSD of Sitaram Bhartia Institute of science and research</vt:lpstr>
      <vt:lpstr>Mentor Approval</vt:lpstr>
      <vt:lpstr>Introduction</vt:lpstr>
      <vt:lpstr>Need for the study</vt:lpstr>
      <vt:lpstr>Objectives</vt:lpstr>
      <vt:lpstr>Methodology </vt:lpstr>
      <vt:lpstr>Methodology</vt:lpstr>
      <vt:lpstr>Results</vt:lpstr>
      <vt:lpstr>Results </vt:lpstr>
      <vt:lpstr>Results </vt:lpstr>
      <vt:lpstr>PowerPoint Presentation</vt:lpstr>
      <vt:lpstr>Discussion</vt:lpstr>
      <vt:lpstr>Discussion</vt:lpstr>
      <vt:lpstr>Conclusion</vt:lpstr>
      <vt:lpstr>References</vt:lpstr>
      <vt:lpstr>Thank You</vt:lpstr>
      <vt:lpstr>Pictorial Journey </vt:lpstr>
      <vt:lpstr>Pictorial Journey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Yashwardhan</cp:lastModifiedBy>
  <cp:revision>38</cp:revision>
  <dcterms:created xsi:type="dcterms:W3CDTF">2022-05-20T15:11:38Z</dcterms:created>
  <dcterms:modified xsi:type="dcterms:W3CDTF">2024-06-18T07:54:41Z</dcterms:modified>
</cp:coreProperties>
</file>