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20"/>
  </p:notesMasterIdLst>
  <p:sldIdLst>
    <p:sldId id="256" r:id="rId2"/>
    <p:sldId id="257" r:id="rId3"/>
    <p:sldId id="274" r:id="rId4"/>
    <p:sldId id="260" r:id="rId5"/>
    <p:sldId id="259" r:id="rId6"/>
    <p:sldId id="261" r:id="rId7"/>
    <p:sldId id="262" r:id="rId8"/>
    <p:sldId id="263" r:id="rId9"/>
    <p:sldId id="266" r:id="rId10"/>
    <p:sldId id="276" r:id="rId11"/>
    <p:sldId id="277" r:id="rId12"/>
    <p:sldId id="267" r:id="rId13"/>
    <p:sldId id="280" r:id="rId14"/>
    <p:sldId id="278" r:id="rId15"/>
    <p:sldId id="273" r:id="rId16"/>
    <p:sldId id="268" r:id="rId17"/>
    <p:sldId id="270" r:id="rId18"/>
    <p:sldId id="271"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30-07-2024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47C0E5-F472-4823-852C-D183FA2F2488}" type="datetime1">
              <a:rPr lang="en-IN" smtClean="0"/>
              <a:t>30-07-2024</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4054676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12769F-3E27-4D36-A194-1A84EAEDBFA1}" type="datetime1">
              <a:rPr lang="en-IN" smtClean="0"/>
              <a:t>30-07-2024</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736173682"/>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12769F-3E27-4D36-A194-1A84EAEDBFA1}" type="datetime1">
              <a:rPr lang="en-IN" smtClean="0"/>
              <a:t>30-07-2024</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37421604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12769F-3E27-4D36-A194-1A84EAEDBFA1}" type="datetime1">
              <a:rPr lang="en-IN" smtClean="0"/>
              <a:t>30-07-2024</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0945526"/>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12769F-3E27-4D36-A194-1A84EAEDBFA1}" type="datetime1">
              <a:rPr lang="en-IN" smtClean="0"/>
              <a:t>30-07-2024</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64177440"/>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12769F-3E27-4D36-A194-1A84EAEDBFA1}" type="datetime1">
              <a:rPr lang="en-IN" smtClean="0"/>
              <a:t>30-07-2024</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582516069"/>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9DCF6C-BC1F-457E-8C73-045A403582E6}" type="datetime1">
              <a:rPr lang="en-IN" smtClean="0"/>
              <a:t>30-07-2024</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7411435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1E070E-952C-41C9-9ABB-C56A7BE64D88}" type="datetime1">
              <a:rPr lang="en-IN" smtClean="0"/>
              <a:t>30-07-2024</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954967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A2FBC0-878C-4FB7-8E1F-1D6F6FF7C223}" type="datetime1">
              <a:rPr lang="en-IN" smtClean="0"/>
              <a:t>30-07-2024</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896114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D685ADF-9D55-472F-A142-0A5A20BA4577}" type="datetime1">
              <a:rPr lang="en-IN" smtClean="0"/>
              <a:t>30-07-2024</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631329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B6A866-57B6-4C39-8809-FBA78A30FCC9}" type="datetime1">
              <a:rPr lang="en-IN" smtClean="0"/>
              <a:t>30-07-2024</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9393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B34237-4DA9-498D-81CC-7DEBFDE0146A}" type="datetime1">
              <a:rPr lang="en-IN" smtClean="0"/>
              <a:t>30-07-2024</a:t>
            </a:fld>
            <a:endParaRPr lang="en-IN"/>
          </a:p>
        </p:txBody>
      </p:sp>
      <p:sp>
        <p:nvSpPr>
          <p:cNvPr id="8" name="Footer Placeholder 7"/>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83009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3D29E31-0E2B-4B8B-A4CD-804F6A5D47A9}" type="datetime1">
              <a:rPr lang="en-IN" smtClean="0"/>
              <a:t>30-07-2024</a:t>
            </a:fld>
            <a:endParaRPr lang="en-IN"/>
          </a:p>
        </p:txBody>
      </p:sp>
      <p:sp>
        <p:nvSpPr>
          <p:cNvPr id="4" name="Footer Placeholder 3"/>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947915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1C5607-A4BB-4D67-95B9-C9085ECC35A9}" type="datetime1">
              <a:rPr lang="en-IN" smtClean="0"/>
              <a:t>30-07-2024</a:t>
            </a:fld>
            <a:endParaRPr lang="en-IN"/>
          </a:p>
        </p:txBody>
      </p:sp>
      <p:sp>
        <p:nvSpPr>
          <p:cNvPr id="3" name="Footer Placeholder 2"/>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892798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1C99E65-501E-4E79-B301-EC94E1C8867E}" type="datetime1">
              <a:rPr lang="en-IN" smtClean="0"/>
              <a:t>30-07-2024</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74645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751C047-BE12-4A43-A323-58AFB768CD35}" type="datetime1">
              <a:rPr lang="en-IN" smtClean="0"/>
              <a:t>30-07-2024</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40979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A12769F-3E27-4D36-A194-1A84EAEDBFA1}" type="datetime1">
              <a:rPr lang="en-IN" smtClean="0"/>
              <a:t>30-07-2024</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You are not allowed to add slides to this presentation</a:t>
            </a:r>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130860767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a:xfrm>
            <a:off x="1336432" y="1434904"/>
            <a:ext cx="8215531" cy="2841674"/>
          </a:xfrm>
        </p:spPr>
        <p:txBody>
          <a:bodyPr>
            <a:noAutofit/>
          </a:bodyPr>
          <a:lstStyle/>
          <a:p>
            <a:pPr algn="ctr"/>
            <a:r>
              <a:rPr lang="en-IN" sz="4400" b="1" dirty="0"/>
              <a:t>In-depth Analysis of Barriers to Adult Vaccination Uptake in Gurugram</a:t>
            </a:r>
            <a:br>
              <a:rPr lang="en-IN" sz="4400" b="1" dirty="0"/>
            </a:br>
            <a:r>
              <a:rPr lang="en-IN" b="1" dirty="0"/>
              <a:t>EMOHA</a:t>
            </a:r>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a:xfrm>
            <a:off x="253218" y="4600134"/>
            <a:ext cx="8032653" cy="1617785"/>
          </a:xfrm>
        </p:spPr>
        <p:txBody>
          <a:bodyPr>
            <a:normAutofit lnSpcReduction="10000"/>
          </a:bodyPr>
          <a:lstStyle/>
          <a:p>
            <a:pPr algn="l"/>
            <a:r>
              <a:rPr lang="en-IN" sz="2800" dirty="0"/>
              <a:t>Name: Dev Parashar</a:t>
            </a:r>
          </a:p>
          <a:p>
            <a:pPr algn="l"/>
            <a:r>
              <a:rPr lang="en-IN" sz="2800" dirty="0"/>
              <a:t>Roll No.: PG/22/139</a:t>
            </a:r>
          </a:p>
          <a:p>
            <a:pPr algn="l"/>
            <a:r>
              <a:rPr lang="en-IN" sz="2800" dirty="0"/>
              <a:t>Faculty Mentor: </a:t>
            </a:r>
            <a:r>
              <a:rPr lang="en-IN" sz="2800" dirty="0" err="1"/>
              <a:t>Dr.</a:t>
            </a:r>
            <a:r>
              <a:rPr lang="en-IN" sz="2800" dirty="0"/>
              <a:t> Nidhi Yadav</a:t>
            </a:r>
          </a:p>
          <a:p>
            <a:endParaRPr lang="en-IN" sz="2800" dirty="0"/>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p:txBody>
          <a:bodyPr/>
          <a:lstStyle/>
          <a:p>
            <a:fld id="{26AD20E6-394B-4DF0-96A5-9647FF39C943}" type="slidenum">
              <a:rPr lang="en-IN" smtClean="0"/>
              <a:t>1</a:t>
            </a:fld>
            <a:endParaRPr lang="en-IN" dirty="0"/>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23"/>
            <a:ext cx="2695903" cy="1268959"/>
          </a:xfrm>
          <a:prstGeom prst="rect">
            <a:avLst/>
          </a:prstGeom>
        </p:spPr>
      </p:pic>
      <p:pic>
        <p:nvPicPr>
          <p:cNvPr id="8" name="Picture 7">
            <a:extLst>
              <a:ext uri="{FF2B5EF4-FFF2-40B4-BE49-F238E27FC236}">
                <a16:creationId xmlns:a16="http://schemas.microsoft.com/office/drawing/2014/main" id="{B4B12EBD-3AF7-4C0D-87F6-E958292A00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0809" y="-4323"/>
            <a:ext cx="2011191" cy="1600200"/>
          </a:xfrm>
          <a:prstGeom prst="rect">
            <a:avLst/>
          </a:prstGeom>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13DE8-AD4E-42D4-AC9A-2DBB5AE3706E}"/>
              </a:ext>
            </a:extLst>
          </p:cNvPr>
          <p:cNvSpPr>
            <a:spLocks noGrp="1"/>
          </p:cNvSpPr>
          <p:nvPr>
            <p:ph type="title"/>
          </p:nvPr>
        </p:nvSpPr>
        <p:spPr/>
        <p:txBody>
          <a:bodyPr/>
          <a:lstStyle/>
          <a:p>
            <a:pPr algn="ctr"/>
            <a:r>
              <a:rPr lang="en-US" b="1" dirty="0"/>
              <a:t>Result</a:t>
            </a:r>
            <a:r>
              <a:rPr lang="en-US" dirty="0"/>
              <a:t>		</a:t>
            </a:r>
          </a:p>
        </p:txBody>
      </p:sp>
      <p:sp>
        <p:nvSpPr>
          <p:cNvPr id="3" name="Content Placeholder 2">
            <a:extLst>
              <a:ext uri="{FF2B5EF4-FFF2-40B4-BE49-F238E27FC236}">
                <a16:creationId xmlns:a16="http://schemas.microsoft.com/office/drawing/2014/main" id="{A3EFF77C-6FF8-404A-BFD2-87DE37E9B856}"/>
              </a:ext>
            </a:extLst>
          </p:cNvPr>
          <p:cNvSpPr>
            <a:spLocks noGrp="1"/>
          </p:cNvSpPr>
          <p:nvPr>
            <p:ph idx="1"/>
          </p:nvPr>
        </p:nvSpPr>
        <p:spPr>
          <a:xfrm>
            <a:off x="677334" y="1878559"/>
            <a:ext cx="9015306" cy="4162803"/>
          </a:xfrm>
        </p:spPr>
        <p:txBody>
          <a:bodyPr>
            <a:normAutofit/>
          </a:bodyPr>
          <a:lstStyle/>
          <a:p>
            <a:pPr algn="just"/>
            <a:r>
              <a:rPr lang="en-US" sz="1600" dirty="0"/>
              <a:t>The study includes total no. of 244 participants out of which the data of 142 participants was collected from the existed records of the organization and remaining data of 102 participants was collected during the dissertation period of three months (February-April).</a:t>
            </a:r>
          </a:p>
          <a:p>
            <a:pPr marL="0" indent="0" algn="just">
              <a:buNone/>
            </a:pPr>
            <a:r>
              <a:rPr lang="en-US" sz="1600" dirty="0"/>
              <a:t> </a:t>
            </a:r>
          </a:p>
        </p:txBody>
      </p:sp>
      <p:sp>
        <p:nvSpPr>
          <p:cNvPr id="5" name="Slide Number Placeholder 4">
            <a:extLst>
              <a:ext uri="{FF2B5EF4-FFF2-40B4-BE49-F238E27FC236}">
                <a16:creationId xmlns:a16="http://schemas.microsoft.com/office/drawing/2014/main" id="{945CE029-B3A2-435D-B3E8-5BFAD7AA4582}"/>
              </a:ext>
            </a:extLst>
          </p:cNvPr>
          <p:cNvSpPr>
            <a:spLocks noGrp="1"/>
          </p:cNvSpPr>
          <p:nvPr>
            <p:ph type="sldNum" sz="quarter" idx="12"/>
          </p:nvPr>
        </p:nvSpPr>
        <p:spPr/>
        <p:txBody>
          <a:bodyPr/>
          <a:lstStyle/>
          <a:p>
            <a:fld id="{26AD20E6-394B-4DF0-96A5-9647FF39C943}" type="slidenum">
              <a:rPr lang="en-IN" smtClean="0"/>
              <a:t>10</a:t>
            </a:fld>
            <a:endParaRPr lang="en-IN"/>
          </a:p>
        </p:txBody>
      </p:sp>
      <p:pic>
        <p:nvPicPr>
          <p:cNvPr id="6" name="Picture 5">
            <a:extLst>
              <a:ext uri="{FF2B5EF4-FFF2-40B4-BE49-F238E27FC236}">
                <a16:creationId xmlns:a16="http://schemas.microsoft.com/office/drawing/2014/main" id="{AF09AEE7-0DAB-4E17-818F-A700771126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23"/>
            <a:ext cx="2695903" cy="1268959"/>
          </a:xfrm>
          <a:prstGeom prst="rect">
            <a:avLst/>
          </a:prstGeom>
        </p:spPr>
      </p:pic>
      <p:pic>
        <p:nvPicPr>
          <p:cNvPr id="7" name="Picture 6">
            <a:extLst>
              <a:ext uri="{FF2B5EF4-FFF2-40B4-BE49-F238E27FC236}">
                <a16:creationId xmlns:a16="http://schemas.microsoft.com/office/drawing/2014/main" id="{A13AACC0-9962-4506-92E2-0916535E0F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0809" y="-18391"/>
            <a:ext cx="2011191" cy="1600200"/>
          </a:xfrm>
          <a:prstGeom prst="rect">
            <a:avLst/>
          </a:prstGeom>
        </p:spPr>
      </p:pic>
      <p:graphicFrame>
        <p:nvGraphicFramePr>
          <p:cNvPr id="8" name="Table 7">
            <a:extLst>
              <a:ext uri="{FF2B5EF4-FFF2-40B4-BE49-F238E27FC236}">
                <a16:creationId xmlns:a16="http://schemas.microsoft.com/office/drawing/2014/main" id="{70ADBB8A-FBA6-41FE-8C01-6EFB9AC52254}"/>
              </a:ext>
            </a:extLst>
          </p:cNvPr>
          <p:cNvGraphicFramePr>
            <a:graphicFrameLocks noGrp="1"/>
          </p:cNvGraphicFramePr>
          <p:nvPr>
            <p:extLst>
              <p:ext uri="{D42A27DB-BD31-4B8C-83A1-F6EECF244321}">
                <p14:modId xmlns:p14="http://schemas.microsoft.com/office/powerpoint/2010/main" val="2158115703"/>
              </p:ext>
            </p:extLst>
          </p:nvPr>
        </p:nvGraphicFramePr>
        <p:xfrm>
          <a:off x="633046" y="2912012"/>
          <a:ext cx="8792308" cy="3743273"/>
        </p:xfrm>
        <a:graphic>
          <a:graphicData uri="http://schemas.openxmlformats.org/drawingml/2006/table">
            <a:tbl>
              <a:tblPr>
                <a:tableStyleId>{5C22544A-7EE6-4342-B048-85BDC9FD1C3A}</a:tableStyleId>
              </a:tblPr>
              <a:tblGrid>
                <a:gridCol w="671033">
                  <a:extLst>
                    <a:ext uri="{9D8B030D-6E8A-4147-A177-3AD203B41FA5}">
                      <a16:colId xmlns:a16="http://schemas.microsoft.com/office/drawing/2014/main" val="615125285"/>
                    </a:ext>
                  </a:extLst>
                </a:gridCol>
                <a:gridCol w="1382850">
                  <a:extLst>
                    <a:ext uri="{9D8B030D-6E8A-4147-A177-3AD203B41FA5}">
                      <a16:colId xmlns:a16="http://schemas.microsoft.com/office/drawing/2014/main" val="1364428624"/>
                    </a:ext>
                  </a:extLst>
                </a:gridCol>
                <a:gridCol w="1477108">
                  <a:extLst>
                    <a:ext uri="{9D8B030D-6E8A-4147-A177-3AD203B41FA5}">
                      <a16:colId xmlns:a16="http://schemas.microsoft.com/office/drawing/2014/main" val="4218523685"/>
                    </a:ext>
                  </a:extLst>
                </a:gridCol>
                <a:gridCol w="1420837">
                  <a:extLst>
                    <a:ext uri="{9D8B030D-6E8A-4147-A177-3AD203B41FA5}">
                      <a16:colId xmlns:a16="http://schemas.microsoft.com/office/drawing/2014/main" val="915380358"/>
                    </a:ext>
                  </a:extLst>
                </a:gridCol>
                <a:gridCol w="1392701">
                  <a:extLst>
                    <a:ext uri="{9D8B030D-6E8A-4147-A177-3AD203B41FA5}">
                      <a16:colId xmlns:a16="http://schemas.microsoft.com/office/drawing/2014/main" val="3004889476"/>
                    </a:ext>
                  </a:extLst>
                </a:gridCol>
                <a:gridCol w="1181687">
                  <a:extLst>
                    <a:ext uri="{9D8B030D-6E8A-4147-A177-3AD203B41FA5}">
                      <a16:colId xmlns:a16="http://schemas.microsoft.com/office/drawing/2014/main" val="560473583"/>
                    </a:ext>
                  </a:extLst>
                </a:gridCol>
                <a:gridCol w="1266092">
                  <a:extLst>
                    <a:ext uri="{9D8B030D-6E8A-4147-A177-3AD203B41FA5}">
                      <a16:colId xmlns:a16="http://schemas.microsoft.com/office/drawing/2014/main" val="1454103491"/>
                    </a:ext>
                  </a:extLst>
                </a:gridCol>
              </a:tblGrid>
              <a:tr h="680477">
                <a:tc rowSpan="2">
                  <a:txBody>
                    <a:bodyPr/>
                    <a:lstStyle/>
                    <a:p>
                      <a:pPr algn="ctr" fontAlgn="ctr"/>
                      <a:r>
                        <a:rPr lang="en-US" sz="1600" b="1" u="none" strike="noStrike" dirty="0">
                          <a:effectLst/>
                        </a:rPr>
                        <a:t>S. NO.</a:t>
                      </a:r>
                      <a:endParaRPr lang="en-US" sz="1600" b="1" i="0" u="none" strike="noStrike" dirty="0">
                        <a:effectLst/>
                        <a:latin typeface="Calibri" panose="020F0502020204030204" pitchFamily="34" charset="0"/>
                      </a:endParaRPr>
                    </a:p>
                  </a:txBody>
                  <a:tcPr marL="0" marR="0" marT="0" marB="0" anchor="ctr"/>
                </a:tc>
                <a:tc rowSpan="2">
                  <a:txBody>
                    <a:bodyPr/>
                    <a:lstStyle/>
                    <a:p>
                      <a:pPr algn="ctr" fontAlgn="ctr"/>
                      <a:r>
                        <a:rPr lang="en-US" sz="1600" b="1" u="none" strike="noStrike" dirty="0">
                          <a:effectLst/>
                        </a:rPr>
                        <a:t>Vaccine</a:t>
                      </a:r>
                      <a:endParaRPr lang="en-US" sz="1600" b="1" i="0" u="none" strike="noStrike" dirty="0">
                        <a:solidFill>
                          <a:srgbClr val="3B3B3B"/>
                        </a:solidFill>
                        <a:effectLst/>
                        <a:latin typeface="Calibri" panose="020F0502020204030204" pitchFamily="34" charset="0"/>
                      </a:endParaRPr>
                    </a:p>
                  </a:txBody>
                  <a:tcPr marL="0" marR="0" marT="0" marB="0" anchor="ctr"/>
                </a:tc>
                <a:tc>
                  <a:txBody>
                    <a:bodyPr/>
                    <a:lstStyle/>
                    <a:p>
                      <a:pPr algn="ctr" fontAlgn="ctr"/>
                      <a:r>
                        <a:rPr lang="en-US" sz="1600" b="1" u="none" strike="noStrike" dirty="0">
                          <a:effectLst/>
                        </a:rPr>
                        <a:t>Vaccine awareness</a:t>
                      </a:r>
                      <a:endParaRPr lang="en-US" sz="1600" b="1" i="0" u="none" strike="noStrike" dirty="0">
                        <a:solidFill>
                          <a:srgbClr val="3B3B3B"/>
                        </a:solidFill>
                        <a:effectLst/>
                        <a:latin typeface="Calibri" panose="020F0502020204030204" pitchFamily="34" charset="0"/>
                      </a:endParaRPr>
                    </a:p>
                  </a:txBody>
                  <a:tcPr marL="0" marR="0" marT="0" marB="0" anchor="ctr"/>
                </a:tc>
                <a:tc>
                  <a:txBody>
                    <a:bodyPr/>
                    <a:lstStyle/>
                    <a:p>
                      <a:pPr algn="ctr" fontAlgn="ctr"/>
                      <a:r>
                        <a:rPr lang="en-US" sz="1600" b="1" u="none" strike="noStrike" dirty="0">
                          <a:effectLst/>
                        </a:rPr>
                        <a:t>Type of vaccine</a:t>
                      </a:r>
                      <a:endParaRPr lang="en-US" sz="1600" b="1" i="0" u="none" strike="noStrike" dirty="0">
                        <a:effectLst/>
                        <a:latin typeface="Calibri" panose="020F0502020204030204" pitchFamily="34" charset="0"/>
                      </a:endParaRPr>
                    </a:p>
                  </a:txBody>
                  <a:tcPr marL="0" marR="0" marT="0" marB="0" anchor="ctr"/>
                </a:tc>
                <a:tc>
                  <a:txBody>
                    <a:bodyPr/>
                    <a:lstStyle/>
                    <a:p>
                      <a:pPr algn="ctr" fontAlgn="ctr"/>
                      <a:r>
                        <a:rPr lang="en-US" sz="1600" b="1" u="none" strike="noStrike" dirty="0">
                          <a:effectLst/>
                        </a:rPr>
                        <a:t>Adult immunization</a:t>
                      </a:r>
                      <a:endParaRPr lang="en-US" sz="1600" b="1" i="0" u="none" strike="noStrike" dirty="0">
                        <a:effectLst/>
                        <a:latin typeface="Calibri" panose="020F0502020204030204" pitchFamily="34" charset="0"/>
                      </a:endParaRPr>
                    </a:p>
                  </a:txBody>
                  <a:tcPr marL="0" marR="0" marT="0" marB="0" anchor="ctr"/>
                </a:tc>
                <a:tc>
                  <a:txBody>
                    <a:bodyPr/>
                    <a:lstStyle/>
                    <a:p>
                      <a:pPr algn="ctr" fontAlgn="ctr"/>
                      <a:r>
                        <a:rPr lang="en-US" sz="1600" b="1" u="none" strike="noStrike" dirty="0">
                          <a:effectLst/>
                        </a:rPr>
                        <a:t>Recently vaccinated</a:t>
                      </a:r>
                      <a:endParaRPr lang="en-US" sz="1600" b="1" i="0" u="none" strike="noStrike" dirty="0">
                        <a:effectLst/>
                        <a:latin typeface="Calibri" panose="020F0502020204030204" pitchFamily="34" charset="0"/>
                      </a:endParaRPr>
                    </a:p>
                  </a:txBody>
                  <a:tcPr marL="0" marR="0" marT="0" marB="0" anchor="ctr"/>
                </a:tc>
                <a:tc>
                  <a:txBody>
                    <a:bodyPr/>
                    <a:lstStyle/>
                    <a:p>
                      <a:pPr algn="ctr" fontAlgn="ctr"/>
                      <a:r>
                        <a:rPr lang="en-US" sz="1600" b="1" u="none" strike="noStrike" dirty="0">
                          <a:effectLst/>
                        </a:rPr>
                        <a:t>Future vaccinations</a:t>
                      </a:r>
                      <a:endParaRPr lang="en-US" sz="1600" b="1" i="0" u="none" strike="noStrike" dirty="0">
                        <a:effectLst/>
                        <a:latin typeface="Calibri" panose="020F0502020204030204" pitchFamily="34" charset="0"/>
                      </a:endParaRPr>
                    </a:p>
                  </a:txBody>
                  <a:tcPr marL="0" marR="0" marT="0" marB="0" anchor="ctr"/>
                </a:tc>
                <a:extLst>
                  <a:ext uri="{0D108BD9-81ED-4DB2-BD59-A6C34878D82A}">
                    <a16:rowId xmlns:a16="http://schemas.microsoft.com/office/drawing/2014/main" val="2383109069"/>
                  </a:ext>
                </a:extLst>
              </a:tr>
              <a:tr h="737496">
                <a:tc vMerge="1">
                  <a:txBody>
                    <a:bodyPr/>
                    <a:lstStyle/>
                    <a:p>
                      <a:endParaRPr lang="en-US"/>
                    </a:p>
                  </a:txBody>
                  <a:tcPr/>
                </a:tc>
                <a:tc vMerge="1">
                  <a:txBody>
                    <a:bodyPr/>
                    <a:lstStyle/>
                    <a:p>
                      <a:endParaRPr lang="en-US"/>
                    </a:p>
                  </a:txBody>
                  <a:tcPr/>
                </a:tc>
                <a:tc>
                  <a:txBody>
                    <a:bodyPr/>
                    <a:lstStyle/>
                    <a:p>
                      <a:pPr algn="ctr" fontAlgn="ctr"/>
                      <a:r>
                        <a:rPr lang="en-US" sz="1600" b="1" u="none" strike="noStrike" dirty="0">
                          <a:effectLst/>
                        </a:rPr>
                        <a:t>Correct response</a:t>
                      </a:r>
                    </a:p>
                    <a:p>
                      <a:pPr algn="ctr" fontAlgn="ctr"/>
                      <a:r>
                        <a:rPr lang="en-US" sz="1600" b="1" i="0" u="none" strike="noStrike" dirty="0">
                          <a:solidFill>
                            <a:srgbClr val="3B3B3B"/>
                          </a:solidFill>
                          <a:effectLst/>
                          <a:latin typeface="Calibri" panose="020F0502020204030204" pitchFamily="34" charset="0"/>
                        </a:rPr>
                        <a:t>n (%)</a:t>
                      </a:r>
                    </a:p>
                  </a:txBody>
                  <a:tcPr marL="0" marR="0" marT="0" marB="0" anchor="ctr"/>
                </a:tc>
                <a:tc>
                  <a:txBody>
                    <a:bodyPr/>
                    <a:lstStyle/>
                    <a:p>
                      <a:pPr algn="ctr" fontAlgn="ctr"/>
                      <a:r>
                        <a:rPr lang="en-US" sz="1600" b="1" u="none" strike="noStrike" dirty="0">
                          <a:effectLst/>
                        </a:rPr>
                        <a:t>Correct response</a:t>
                      </a:r>
                    </a:p>
                    <a:p>
                      <a:pPr algn="ctr" fontAlgn="ctr"/>
                      <a:r>
                        <a:rPr lang="en-US" sz="1600" b="1" i="0" u="none" strike="noStrike" dirty="0">
                          <a:solidFill>
                            <a:srgbClr val="3B3B3B"/>
                          </a:solidFill>
                          <a:effectLst/>
                          <a:latin typeface="Calibri" panose="020F0502020204030204" pitchFamily="34" charset="0"/>
                        </a:rPr>
                        <a:t>n (%)</a:t>
                      </a:r>
                    </a:p>
                  </a:txBody>
                  <a:tcPr marL="0" marR="0" marT="0" marB="0" anchor="ctr"/>
                </a:tc>
                <a:tc>
                  <a:txBody>
                    <a:bodyPr/>
                    <a:lstStyle/>
                    <a:p>
                      <a:pPr algn="ctr" fontAlgn="ctr"/>
                      <a:r>
                        <a:rPr lang="en-US" sz="1600" b="1" u="none" strike="noStrike" dirty="0">
                          <a:effectLst/>
                        </a:rPr>
                        <a:t>Correct response</a:t>
                      </a:r>
                    </a:p>
                    <a:p>
                      <a:pPr algn="ctr" fontAlgn="ctr"/>
                      <a:r>
                        <a:rPr lang="en-US" sz="1600" b="1" i="0" u="none" strike="noStrike" dirty="0">
                          <a:solidFill>
                            <a:srgbClr val="3B3B3B"/>
                          </a:solidFill>
                          <a:effectLst/>
                          <a:latin typeface="Calibri" panose="020F0502020204030204" pitchFamily="34" charset="0"/>
                        </a:rPr>
                        <a:t>n (%)</a:t>
                      </a:r>
                    </a:p>
                  </a:txBody>
                  <a:tcPr marL="0" marR="0" marT="0" marB="0" anchor="ctr"/>
                </a:tc>
                <a:tc>
                  <a:txBody>
                    <a:bodyPr/>
                    <a:lstStyle/>
                    <a:p>
                      <a:pPr algn="ctr" fontAlgn="ctr"/>
                      <a:r>
                        <a:rPr lang="en-US" sz="1600" b="1" u="none" strike="noStrike" dirty="0">
                          <a:effectLst/>
                        </a:rPr>
                        <a:t>Correct response</a:t>
                      </a:r>
                    </a:p>
                    <a:p>
                      <a:pPr algn="ctr" fontAlgn="ctr"/>
                      <a:r>
                        <a:rPr lang="en-US" sz="1600" b="1" i="0" u="none" strike="noStrike" dirty="0">
                          <a:solidFill>
                            <a:srgbClr val="3B3B3B"/>
                          </a:solidFill>
                          <a:effectLst/>
                          <a:latin typeface="Calibri" panose="020F0502020204030204" pitchFamily="34" charset="0"/>
                        </a:rPr>
                        <a:t>n (%)</a:t>
                      </a:r>
                    </a:p>
                  </a:txBody>
                  <a:tcPr marL="0" marR="0" marT="0" marB="0" anchor="ctr"/>
                </a:tc>
                <a:tc>
                  <a:txBody>
                    <a:bodyPr/>
                    <a:lstStyle/>
                    <a:p>
                      <a:pPr algn="ctr" fontAlgn="ctr"/>
                      <a:r>
                        <a:rPr lang="en-US" sz="1600" b="1" u="none" strike="noStrike" dirty="0">
                          <a:effectLst/>
                        </a:rPr>
                        <a:t>Correct response</a:t>
                      </a:r>
                    </a:p>
                    <a:p>
                      <a:pPr algn="ctr" fontAlgn="ctr"/>
                      <a:r>
                        <a:rPr lang="en-US" sz="1600" b="1" i="0" u="none" strike="noStrike" dirty="0">
                          <a:solidFill>
                            <a:srgbClr val="3B3B3B"/>
                          </a:solidFill>
                          <a:effectLst/>
                          <a:latin typeface="Calibri" panose="020F0502020204030204" pitchFamily="34" charset="0"/>
                        </a:rPr>
                        <a:t>n (%)</a:t>
                      </a:r>
                    </a:p>
                  </a:txBody>
                  <a:tcPr marL="0" marR="0" marT="0" marB="0" anchor="ctr"/>
                </a:tc>
                <a:extLst>
                  <a:ext uri="{0D108BD9-81ED-4DB2-BD59-A6C34878D82A}">
                    <a16:rowId xmlns:a16="http://schemas.microsoft.com/office/drawing/2014/main" val="933820364"/>
                  </a:ext>
                </a:extLst>
              </a:tr>
              <a:tr h="325155">
                <a:tc>
                  <a:txBody>
                    <a:bodyPr/>
                    <a:lstStyle/>
                    <a:p>
                      <a:pPr algn="ctr" fontAlgn="ctr"/>
                      <a:r>
                        <a:rPr lang="en-US" sz="1600" b="1" u="none" strike="noStrike" dirty="0">
                          <a:effectLst/>
                        </a:rPr>
                        <a:t>1.)</a:t>
                      </a:r>
                      <a:endParaRPr lang="en-US" sz="1600" b="1" i="0" u="none" strike="noStrike" dirty="0">
                        <a:effectLst/>
                        <a:latin typeface="Calibri" panose="020F0502020204030204" pitchFamily="34" charset="0"/>
                      </a:endParaRPr>
                    </a:p>
                  </a:txBody>
                  <a:tcPr marL="0" marR="0" marT="0" marB="0" anchor="ctr"/>
                </a:tc>
                <a:tc>
                  <a:txBody>
                    <a:bodyPr/>
                    <a:lstStyle/>
                    <a:p>
                      <a:pPr algn="l" fontAlgn="ctr"/>
                      <a:r>
                        <a:rPr lang="en-US" sz="1600" b="1" u="none" strike="noStrike" dirty="0">
                          <a:effectLst/>
                        </a:rPr>
                        <a:t>Hepatitis B</a:t>
                      </a:r>
                      <a:endParaRPr lang="en-US" sz="1600" b="1" i="0" u="none" strike="noStrike" dirty="0">
                        <a:effectLst/>
                        <a:latin typeface="Calibri" panose="020F0502020204030204" pitchFamily="34" charset="0"/>
                      </a:endParaRPr>
                    </a:p>
                  </a:txBody>
                  <a:tcPr marL="0" marR="0" marT="0" marB="0" anchor="ctr"/>
                </a:tc>
                <a:tc>
                  <a:txBody>
                    <a:bodyPr/>
                    <a:lstStyle/>
                    <a:p>
                      <a:pPr algn="ctr" fontAlgn="ctr"/>
                      <a:r>
                        <a:rPr lang="en-US" sz="1600" u="none" strike="noStrike" dirty="0">
                          <a:effectLst/>
                        </a:rPr>
                        <a:t>201 (82.4)</a:t>
                      </a:r>
                      <a:endParaRPr lang="en-US" sz="1600" b="0" i="0" u="none" strike="noStrike" dirty="0">
                        <a:effectLst/>
                        <a:latin typeface="Calibri" panose="020F0502020204030204" pitchFamily="34" charset="0"/>
                      </a:endParaRPr>
                    </a:p>
                  </a:txBody>
                  <a:tcPr marL="0" marR="0" marT="0" marB="0" anchor="ctr"/>
                </a:tc>
                <a:tc>
                  <a:txBody>
                    <a:bodyPr/>
                    <a:lstStyle/>
                    <a:p>
                      <a:pPr algn="ctr" fontAlgn="ctr"/>
                      <a:r>
                        <a:rPr lang="en-US" sz="1600" u="none" strike="noStrike" dirty="0">
                          <a:effectLst/>
                        </a:rPr>
                        <a:t>225 (92.4)</a:t>
                      </a:r>
                      <a:endParaRPr lang="en-US" sz="1600" b="0" i="0" u="none" strike="noStrike" dirty="0">
                        <a:effectLst/>
                        <a:latin typeface="Calibri" panose="020F0502020204030204" pitchFamily="34" charset="0"/>
                      </a:endParaRPr>
                    </a:p>
                  </a:txBody>
                  <a:tcPr marL="0" marR="0" marT="0" marB="0" anchor="ctr"/>
                </a:tc>
                <a:tc>
                  <a:txBody>
                    <a:bodyPr/>
                    <a:lstStyle/>
                    <a:p>
                      <a:pPr algn="ctr" fontAlgn="ctr"/>
                      <a:r>
                        <a:rPr lang="en-US" sz="1600" u="none" strike="noStrike" dirty="0">
                          <a:effectLst/>
                        </a:rPr>
                        <a:t>225 (92.4)</a:t>
                      </a:r>
                      <a:endParaRPr lang="en-US" sz="1600" b="0" i="0" u="none" strike="noStrike" dirty="0">
                        <a:effectLst/>
                        <a:latin typeface="Calibri" panose="020F0502020204030204" pitchFamily="34" charset="0"/>
                      </a:endParaRPr>
                    </a:p>
                  </a:txBody>
                  <a:tcPr marL="0" marR="0" marT="0" marB="0" anchor="ctr"/>
                </a:tc>
                <a:tc>
                  <a:txBody>
                    <a:bodyPr/>
                    <a:lstStyle/>
                    <a:p>
                      <a:pPr algn="ctr" fontAlgn="ctr"/>
                      <a:r>
                        <a:rPr lang="en-US" sz="1600" u="none" strike="noStrike" dirty="0">
                          <a:effectLst/>
                        </a:rPr>
                        <a:t>234 (96.0)</a:t>
                      </a:r>
                      <a:endParaRPr lang="en-US" sz="1600" b="0" i="0" u="none" strike="noStrike" dirty="0">
                        <a:effectLst/>
                        <a:latin typeface="Calibri" panose="020F0502020204030204" pitchFamily="34" charset="0"/>
                      </a:endParaRPr>
                    </a:p>
                  </a:txBody>
                  <a:tcPr marL="0" marR="0" marT="0" marB="0" anchor="ctr"/>
                </a:tc>
                <a:tc>
                  <a:txBody>
                    <a:bodyPr/>
                    <a:lstStyle/>
                    <a:p>
                      <a:pPr algn="ctr" fontAlgn="ctr"/>
                      <a:r>
                        <a:rPr lang="en-US" sz="1600" u="none" strike="noStrike" dirty="0">
                          <a:effectLst/>
                        </a:rPr>
                        <a:t>222 (90.8)</a:t>
                      </a:r>
                      <a:endParaRPr lang="en-US" sz="1600" b="0" i="0" u="none" strike="noStrike" dirty="0">
                        <a:effectLst/>
                        <a:latin typeface="Calibri" panose="020F0502020204030204" pitchFamily="34" charset="0"/>
                      </a:endParaRPr>
                    </a:p>
                  </a:txBody>
                  <a:tcPr marL="0" marR="0" marT="0" marB="0" anchor="ctr"/>
                </a:tc>
                <a:extLst>
                  <a:ext uri="{0D108BD9-81ED-4DB2-BD59-A6C34878D82A}">
                    <a16:rowId xmlns:a16="http://schemas.microsoft.com/office/drawing/2014/main" val="96115597"/>
                  </a:ext>
                </a:extLst>
              </a:tr>
              <a:tr h="325155">
                <a:tc>
                  <a:txBody>
                    <a:bodyPr/>
                    <a:lstStyle/>
                    <a:p>
                      <a:pPr algn="ctr" fontAlgn="ctr"/>
                      <a:r>
                        <a:rPr lang="en-US" sz="1600" b="1" u="none" strike="noStrike" dirty="0">
                          <a:effectLst/>
                        </a:rPr>
                        <a:t>2.)</a:t>
                      </a:r>
                      <a:endParaRPr lang="en-US" sz="1600" b="1" i="0" u="none" strike="noStrike" dirty="0">
                        <a:effectLst/>
                        <a:latin typeface="Calibri" panose="020F0502020204030204" pitchFamily="34" charset="0"/>
                      </a:endParaRPr>
                    </a:p>
                  </a:txBody>
                  <a:tcPr marL="0" marR="0" marT="0" marB="0" anchor="ctr"/>
                </a:tc>
                <a:tc>
                  <a:txBody>
                    <a:bodyPr/>
                    <a:lstStyle/>
                    <a:p>
                      <a:pPr algn="l" fontAlgn="ctr"/>
                      <a:r>
                        <a:rPr lang="en-US" sz="1600" b="1" u="none" strike="noStrike" dirty="0">
                          <a:effectLst/>
                        </a:rPr>
                        <a:t>Rabies</a:t>
                      </a:r>
                      <a:endParaRPr lang="en-US" sz="1600" b="1" i="0" u="none" strike="noStrike" dirty="0">
                        <a:solidFill>
                          <a:srgbClr val="404040"/>
                        </a:solidFill>
                        <a:effectLst/>
                        <a:latin typeface="Calibri" panose="020F0502020204030204" pitchFamily="34" charset="0"/>
                      </a:endParaRPr>
                    </a:p>
                  </a:txBody>
                  <a:tcPr marL="0" marR="0" marT="0" marB="0" anchor="ctr"/>
                </a:tc>
                <a:tc>
                  <a:txBody>
                    <a:bodyPr/>
                    <a:lstStyle/>
                    <a:p>
                      <a:pPr algn="ctr" fontAlgn="ctr"/>
                      <a:r>
                        <a:rPr lang="en-US" sz="1600" u="none" strike="noStrike" dirty="0">
                          <a:effectLst/>
                        </a:rPr>
                        <a:t>187 (76.6)</a:t>
                      </a:r>
                      <a:endParaRPr lang="en-US" sz="1600" b="0" i="0" u="none" strike="noStrike" dirty="0">
                        <a:effectLst/>
                        <a:latin typeface="Calibri" panose="020F0502020204030204" pitchFamily="34" charset="0"/>
                      </a:endParaRPr>
                    </a:p>
                  </a:txBody>
                  <a:tcPr marL="0" marR="0" marT="0" marB="0" anchor="ctr"/>
                </a:tc>
                <a:tc>
                  <a:txBody>
                    <a:bodyPr/>
                    <a:lstStyle/>
                    <a:p>
                      <a:pPr algn="ctr" fontAlgn="ctr"/>
                      <a:r>
                        <a:rPr lang="en-US" sz="1600" u="none" strike="noStrike" dirty="0">
                          <a:effectLst/>
                        </a:rPr>
                        <a:t>244 (100.0)</a:t>
                      </a:r>
                      <a:endParaRPr lang="en-US" sz="1600" b="0" i="0" u="none" strike="noStrike" dirty="0">
                        <a:effectLst/>
                        <a:latin typeface="Calibri" panose="020F0502020204030204" pitchFamily="34" charset="0"/>
                      </a:endParaRPr>
                    </a:p>
                  </a:txBody>
                  <a:tcPr marL="0" marR="0" marT="0" marB="0" anchor="ctr"/>
                </a:tc>
                <a:tc>
                  <a:txBody>
                    <a:bodyPr/>
                    <a:lstStyle/>
                    <a:p>
                      <a:pPr algn="ctr" fontAlgn="ctr"/>
                      <a:r>
                        <a:rPr lang="en-US" sz="1600" u="none" strike="noStrike" dirty="0">
                          <a:effectLst/>
                        </a:rPr>
                        <a:t>229 (94.0)</a:t>
                      </a:r>
                      <a:endParaRPr lang="en-US" sz="1600" b="0" i="0" u="none" strike="noStrike" dirty="0">
                        <a:effectLst/>
                        <a:latin typeface="Calibri" panose="020F0502020204030204" pitchFamily="34" charset="0"/>
                      </a:endParaRPr>
                    </a:p>
                  </a:txBody>
                  <a:tcPr marL="0" marR="0" marT="0" marB="0" anchor="ctr"/>
                </a:tc>
                <a:tc>
                  <a:txBody>
                    <a:bodyPr/>
                    <a:lstStyle/>
                    <a:p>
                      <a:pPr algn="ctr" fontAlgn="ctr"/>
                      <a:r>
                        <a:rPr lang="en-US" sz="1600" u="none" strike="noStrike" dirty="0">
                          <a:effectLst/>
                        </a:rPr>
                        <a:t>234 (96.0)</a:t>
                      </a:r>
                      <a:endParaRPr lang="en-US" sz="1600" b="0" i="0" u="none" strike="noStrike" dirty="0">
                        <a:effectLst/>
                        <a:latin typeface="Calibri" panose="020F0502020204030204" pitchFamily="34" charset="0"/>
                      </a:endParaRPr>
                    </a:p>
                  </a:txBody>
                  <a:tcPr marL="0" marR="0" marT="0" marB="0" anchor="ctr"/>
                </a:tc>
                <a:tc>
                  <a:txBody>
                    <a:bodyPr/>
                    <a:lstStyle/>
                    <a:p>
                      <a:pPr algn="ctr" fontAlgn="ctr"/>
                      <a:r>
                        <a:rPr lang="en-US" sz="1600" u="none" strike="noStrike" dirty="0">
                          <a:effectLst/>
                        </a:rPr>
                        <a:t>192 (78.8)</a:t>
                      </a:r>
                      <a:endParaRPr lang="en-US" sz="1600" b="0" i="0" u="none" strike="noStrike" dirty="0">
                        <a:effectLst/>
                        <a:latin typeface="Calibri" panose="020F0502020204030204" pitchFamily="34" charset="0"/>
                      </a:endParaRPr>
                    </a:p>
                  </a:txBody>
                  <a:tcPr marL="0" marR="0" marT="0" marB="0" anchor="ctr"/>
                </a:tc>
                <a:extLst>
                  <a:ext uri="{0D108BD9-81ED-4DB2-BD59-A6C34878D82A}">
                    <a16:rowId xmlns:a16="http://schemas.microsoft.com/office/drawing/2014/main" val="1402585097"/>
                  </a:ext>
                </a:extLst>
              </a:tr>
              <a:tr h="449945">
                <a:tc>
                  <a:txBody>
                    <a:bodyPr/>
                    <a:lstStyle/>
                    <a:p>
                      <a:pPr algn="ctr" fontAlgn="ctr"/>
                      <a:r>
                        <a:rPr lang="en-US" sz="1600" b="1" u="none" strike="noStrike" dirty="0">
                          <a:effectLst/>
                        </a:rPr>
                        <a:t>3.)</a:t>
                      </a:r>
                      <a:endParaRPr lang="en-US" sz="1600" b="1" i="0" u="none" strike="noStrike" dirty="0">
                        <a:effectLst/>
                        <a:latin typeface="Calibri" panose="020F0502020204030204" pitchFamily="34" charset="0"/>
                      </a:endParaRPr>
                    </a:p>
                  </a:txBody>
                  <a:tcPr marL="0" marR="0" marT="0" marB="0" anchor="ctr"/>
                </a:tc>
                <a:tc>
                  <a:txBody>
                    <a:bodyPr/>
                    <a:lstStyle/>
                    <a:p>
                      <a:pPr algn="l" fontAlgn="ctr"/>
                      <a:r>
                        <a:rPr lang="en-US" sz="1600" b="1" u="none" strike="noStrike" dirty="0">
                          <a:effectLst/>
                        </a:rPr>
                        <a:t>Pneumococcal</a:t>
                      </a:r>
                      <a:endParaRPr lang="en-US" sz="1600" b="1" i="0" u="none" strike="noStrike" dirty="0">
                        <a:effectLst/>
                        <a:latin typeface="Calibri" panose="020F0502020204030204" pitchFamily="34" charset="0"/>
                      </a:endParaRPr>
                    </a:p>
                  </a:txBody>
                  <a:tcPr marL="0" marR="0" marT="0" marB="0" anchor="ctr"/>
                </a:tc>
                <a:tc>
                  <a:txBody>
                    <a:bodyPr/>
                    <a:lstStyle/>
                    <a:p>
                      <a:pPr algn="ctr" fontAlgn="ctr"/>
                      <a:r>
                        <a:rPr lang="en-US" sz="1600" u="none" strike="noStrike" dirty="0">
                          <a:effectLst/>
                        </a:rPr>
                        <a:t>162 (66.4)</a:t>
                      </a:r>
                      <a:endParaRPr lang="en-US" sz="1600" b="0" i="0" u="none" strike="noStrike" dirty="0">
                        <a:effectLst/>
                        <a:latin typeface="Calibri" panose="020F0502020204030204" pitchFamily="34" charset="0"/>
                      </a:endParaRPr>
                    </a:p>
                  </a:txBody>
                  <a:tcPr marL="0" marR="0" marT="0" marB="0" anchor="ctr"/>
                </a:tc>
                <a:tc>
                  <a:txBody>
                    <a:bodyPr/>
                    <a:lstStyle/>
                    <a:p>
                      <a:pPr algn="ctr" fontAlgn="ctr"/>
                      <a:r>
                        <a:rPr lang="en-US" sz="1600" u="none" strike="noStrike" dirty="0">
                          <a:effectLst/>
                        </a:rPr>
                        <a:t>192 (78.8)</a:t>
                      </a:r>
                      <a:endParaRPr lang="en-US" sz="1600" b="0" i="0" u="none" strike="noStrike" dirty="0">
                        <a:effectLst/>
                        <a:latin typeface="Calibri" panose="020F0502020204030204" pitchFamily="34" charset="0"/>
                      </a:endParaRPr>
                    </a:p>
                  </a:txBody>
                  <a:tcPr marL="0" marR="0" marT="0" marB="0" anchor="ctr"/>
                </a:tc>
                <a:tc>
                  <a:txBody>
                    <a:bodyPr/>
                    <a:lstStyle/>
                    <a:p>
                      <a:pPr algn="ctr" fontAlgn="ctr"/>
                      <a:r>
                        <a:rPr lang="en-US" sz="1600" u="none" strike="noStrike" dirty="0">
                          <a:effectLst/>
                        </a:rPr>
                        <a:t>229 (94.0)</a:t>
                      </a:r>
                      <a:endParaRPr lang="en-US" sz="1600" b="0" i="0" u="none" strike="noStrike" dirty="0">
                        <a:effectLst/>
                        <a:latin typeface="Calibri" panose="020F0502020204030204" pitchFamily="34" charset="0"/>
                      </a:endParaRPr>
                    </a:p>
                  </a:txBody>
                  <a:tcPr marL="0" marR="0" marT="0" marB="0" anchor="ctr"/>
                </a:tc>
                <a:tc>
                  <a:txBody>
                    <a:bodyPr/>
                    <a:lstStyle/>
                    <a:p>
                      <a:pPr algn="ctr" fontAlgn="ctr"/>
                      <a:r>
                        <a:rPr lang="en-US" sz="1600" u="none" strike="noStrike" dirty="0">
                          <a:effectLst/>
                        </a:rPr>
                        <a:t>186 (76.4)</a:t>
                      </a:r>
                      <a:endParaRPr lang="en-US" sz="1600" b="0" i="0" u="none" strike="noStrike" dirty="0">
                        <a:effectLst/>
                        <a:latin typeface="Calibri" panose="020F0502020204030204" pitchFamily="34" charset="0"/>
                      </a:endParaRPr>
                    </a:p>
                  </a:txBody>
                  <a:tcPr marL="0" marR="0" marT="0" marB="0" anchor="ctr"/>
                </a:tc>
                <a:tc>
                  <a:txBody>
                    <a:bodyPr/>
                    <a:lstStyle/>
                    <a:p>
                      <a:pPr algn="ctr" fontAlgn="ctr"/>
                      <a:r>
                        <a:rPr lang="en-US" sz="1600" u="none" strike="noStrike" dirty="0">
                          <a:effectLst/>
                        </a:rPr>
                        <a:t>177 (72.4)</a:t>
                      </a:r>
                      <a:endParaRPr lang="en-US" sz="1600" b="0" i="0" u="none" strike="noStrike" dirty="0">
                        <a:effectLst/>
                        <a:latin typeface="Calibri" panose="020F0502020204030204" pitchFamily="34" charset="0"/>
                      </a:endParaRPr>
                    </a:p>
                  </a:txBody>
                  <a:tcPr marL="0" marR="0" marT="0" marB="0" anchor="ctr"/>
                </a:tc>
                <a:extLst>
                  <a:ext uri="{0D108BD9-81ED-4DB2-BD59-A6C34878D82A}">
                    <a16:rowId xmlns:a16="http://schemas.microsoft.com/office/drawing/2014/main" val="1447063119"/>
                  </a:ext>
                </a:extLst>
              </a:tr>
              <a:tr h="449945">
                <a:tc>
                  <a:txBody>
                    <a:bodyPr/>
                    <a:lstStyle/>
                    <a:p>
                      <a:pPr algn="ctr" fontAlgn="ctr"/>
                      <a:r>
                        <a:rPr lang="en-US" sz="1600" b="1" u="none" strike="noStrike" dirty="0">
                          <a:effectLst/>
                        </a:rPr>
                        <a:t>4.)</a:t>
                      </a:r>
                      <a:endParaRPr lang="en-US" sz="1600" b="1" i="0" u="none" strike="noStrike" dirty="0">
                        <a:effectLst/>
                        <a:latin typeface="Calibri" panose="020F0502020204030204" pitchFamily="34" charset="0"/>
                      </a:endParaRPr>
                    </a:p>
                  </a:txBody>
                  <a:tcPr marL="0" marR="0" marT="0" marB="0" anchor="ctr"/>
                </a:tc>
                <a:tc>
                  <a:txBody>
                    <a:bodyPr/>
                    <a:lstStyle/>
                    <a:p>
                      <a:pPr algn="l" fontAlgn="ctr"/>
                      <a:r>
                        <a:rPr lang="en-US" sz="1600" b="1" u="none" strike="noStrike" dirty="0">
                          <a:effectLst/>
                        </a:rPr>
                        <a:t>Seasonal Flu</a:t>
                      </a:r>
                      <a:endParaRPr lang="en-US" sz="1600" b="1" i="0" u="none" strike="noStrike" dirty="0">
                        <a:effectLst/>
                        <a:latin typeface="Calibri" panose="020F0502020204030204" pitchFamily="34" charset="0"/>
                      </a:endParaRPr>
                    </a:p>
                  </a:txBody>
                  <a:tcPr marL="0" marR="0" marT="0" marB="0" anchor="ctr"/>
                </a:tc>
                <a:tc>
                  <a:txBody>
                    <a:bodyPr/>
                    <a:lstStyle/>
                    <a:p>
                      <a:pPr algn="ctr" fontAlgn="ctr"/>
                      <a:r>
                        <a:rPr lang="en-US" sz="1600" u="none" strike="noStrike" dirty="0">
                          <a:effectLst/>
                        </a:rPr>
                        <a:t>41 (16.8)</a:t>
                      </a:r>
                      <a:endParaRPr lang="en-US" sz="1600" b="0" i="0" u="none" strike="noStrike" dirty="0">
                        <a:effectLst/>
                        <a:latin typeface="Calibri" panose="020F0502020204030204" pitchFamily="34" charset="0"/>
                      </a:endParaRPr>
                    </a:p>
                  </a:txBody>
                  <a:tcPr marL="0" marR="0" marT="0" marB="0" anchor="ctr"/>
                </a:tc>
                <a:tc>
                  <a:txBody>
                    <a:bodyPr/>
                    <a:lstStyle/>
                    <a:p>
                      <a:pPr algn="ctr" fontAlgn="ctr"/>
                      <a:r>
                        <a:rPr lang="en-US" sz="1600" u="none" strike="noStrike" dirty="0">
                          <a:effectLst/>
                        </a:rPr>
                        <a:t>67 (27.6)</a:t>
                      </a:r>
                      <a:endParaRPr lang="en-US" sz="1600" b="0" i="0" u="none" strike="noStrike" dirty="0">
                        <a:effectLst/>
                        <a:latin typeface="Calibri" panose="020F0502020204030204" pitchFamily="34" charset="0"/>
                      </a:endParaRPr>
                    </a:p>
                  </a:txBody>
                  <a:tcPr marL="0" marR="0" marT="0" marB="0" anchor="ctr"/>
                </a:tc>
                <a:tc>
                  <a:txBody>
                    <a:bodyPr/>
                    <a:lstStyle/>
                    <a:p>
                      <a:pPr algn="ctr" fontAlgn="ctr"/>
                      <a:r>
                        <a:rPr lang="en-US" sz="1600" u="none" strike="noStrike" dirty="0">
                          <a:effectLst/>
                        </a:rPr>
                        <a:t>70 (28.8)</a:t>
                      </a:r>
                      <a:endParaRPr lang="en-US" sz="1600" b="0" i="0" u="none" strike="noStrike" dirty="0">
                        <a:effectLst/>
                        <a:latin typeface="Calibri" panose="020F0502020204030204" pitchFamily="34" charset="0"/>
                      </a:endParaRPr>
                    </a:p>
                  </a:txBody>
                  <a:tcPr marL="0" marR="0" marT="0" marB="0" anchor="ctr"/>
                </a:tc>
                <a:tc>
                  <a:txBody>
                    <a:bodyPr/>
                    <a:lstStyle/>
                    <a:p>
                      <a:pPr algn="ctr" fontAlgn="ctr"/>
                      <a:r>
                        <a:rPr lang="en-US" sz="1600" u="none" strike="noStrike" dirty="0">
                          <a:effectLst/>
                        </a:rPr>
                        <a:t>96 (39.2)</a:t>
                      </a:r>
                      <a:endParaRPr lang="en-US" sz="1600" b="0" i="0" u="none" strike="noStrike" dirty="0">
                        <a:effectLst/>
                        <a:latin typeface="Calibri" panose="020F0502020204030204" pitchFamily="34" charset="0"/>
                      </a:endParaRPr>
                    </a:p>
                  </a:txBody>
                  <a:tcPr marL="0" marR="0" marT="0" marB="0" anchor="ctr"/>
                </a:tc>
                <a:tc>
                  <a:txBody>
                    <a:bodyPr/>
                    <a:lstStyle/>
                    <a:p>
                      <a:pPr algn="ctr" fontAlgn="ctr"/>
                      <a:r>
                        <a:rPr lang="en-US" sz="1600" u="none" strike="noStrike" dirty="0">
                          <a:effectLst/>
                        </a:rPr>
                        <a:t>44 (18.0)</a:t>
                      </a:r>
                      <a:endParaRPr lang="en-US" sz="1600" b="0" i="0" u="none" strike="noStrike" dirty="0">
                        <a:effectLst/>
                        <a:latin typeface="Calibri" panose="020F0502020204030204" pitchFamily="34" charset="0"/>
                      </a:endParaRPr>
                    </a:p>
                  </a:txBody>
                  <a:tcPr marL="0" marR="0" marT="0" marB="0" anchor="ctr"/>
                </a:tc>
                <a:extLst>
                  <a:ext uri="{0D108BD9-81ED-4DB2-BD59-A6C34878D82A}">
                    <a16:rowId xmlns:a16="http://schemas.microsoft.com/office/drawing/2014/main" val="2913857853"/>
                  </a:ext>
                </a:extLst>
              </a:tr>
              <a:tr h="449945">
                <a:tc>
                  <a:txBody>
                    <a:bodyPr/>
                    <a:lstStyle/>
                    <a:p>
                      <a:pPr algn="ctr" fontAlgn="ctr"/>
                      <a:r>
                        <a:rPr lang="en-US" sz="1600" b="1" u="none" strike="noStrike" dirty="0">
                          <a:effectLst/>
                        </a:rPr>
                        <a:t>5.)</a:t>
                      </a:r>
                      <a:endParaRPr lang="en-US" sz="1600" b="1" i="0" u="none" strike="noStrike" dirty="0">
                        <a:effectLst/>
                        <a:latin typeface="Calibri" panose="020F0502020204030204" pitchFamily="34" charset="0"/>
                      </a:endParaRPr>
                    </a:p>
                  </a:txBody>
                  <a:tcPr marL="0" marR="0" marT="0" marB="0" anchor="ctr"/>
                </a:tc>
                <a:tc>
                  <a:txBody>
                    <a:bodyPr/>
                    <a:lstStyle/>
                    <a:p>
                      <a:pPr algn="l" fontAlgn="ctr"/>
                      <a:r>
                        <a:rPr lang="en-US" sz="1600" b="1" u="none" strike="noStrike" dirty="0">
                          <a:effectLst/>
                        </a:rPr>
                        <a:t>Herpes Zoster</a:t>
                      </a:r>
                      <a:endParaRPr lang="en-US" sz="1600" b="1" i="0" u="none" strike="noStrike" dirty="0">
                        <a:effectLst/>
                        <a:latin typeface="Calibri" panose="020F0502020204030204" pitchFamily="34" charset="0"/>
                      </a:endParaRPr>
                    </a:p>
                  </a:txBody>
                  <a:tcPr marL="0" marR="0" marT="0" marB="0" anchor="ctr"/>
                </a:tc>
                <a:tc>
                  <a:txBody>
                    <a:bodyPr/>
                    <a:lstStyle/>
                    <a:p>
                      <a:pPr algn="ctr" fontAlgn="ctr"/>
                      <a:r>
                        <a:rPr lang="en-US" sz="1600" u="none" strike="noStrike" dirty="0">
                          <a:effectLst/>
                        </a:rPr>
                        <a:t>10 (4.1)</a:t>
                      </a:r>
                      <a:endParaRPr lang="en-US" sz="1600" b="0" i="0" u="none" strike="noStrike" dirty="0">
                        <a:effectLst/>
                        <a:latin typeface="Calibri" panose="020F0502020204030204" pitchFamily="34" charset="0"/>
                      </a:endParaRPr>
                    </a:p>
                  </a:txBody>
                  <a:tcPr marL="0" marR="0" marT="0" marB="0" anchor="ctr"/>
                </a:tc>
                <a:tc>
                  <a:txBody>
                    <a:bodyPr/>
                    <a:lstStyle/>
                    <a:p>
                      <a:pPr algn="ctr" fontAlgn="ctr"/>
                      <a:r>
                        <a:rPr lang="en-US" sz="1600" u="none" strike="noStrike" dirty="0">
                          <a:effectLst/>
                        </a:rPr>
                        <a:t>11 (4.4)</a:t>
                      </a:r>
                      <a:endParaRPr lang="en-US" sz="1600" b="0" i="0" u="none" strike="noStrike" dirty="0">
                        <a:effectLst/>
                        <a:latin typeface="Calibri" panose="020F0502020204030204" pitchFamily="34" charset="0"/>
                      </a:endParaRPr>
                    </a:p>
                  </a:txBody>
                  <a:tcPr marL="0" marR="0" marT="0" marB="0" anchor="ctr"/>
                </a:tc>
                <a:tc>
                  <a:txBody>
                    <a:bodyPr/>
                    <a:lstStyle/>
                    <a:p>
                      <a:pPr algn="ctr" fontAlgn="ctr"/>
                      <a:r>
                        <a:rPr lang="en-US" sz="1600" u="none" strike="noStrike" dirty="0">
                          <a:effectLst/>
                        </a:rPr>
                        <a:t>14 (5.6)</a:t>
                      </a:r>
                      <a:endParaRPr lang="en-US" sz="1600" b="0" i="0" u="none" strike="noStrike" dirty="0">
                        <a:effectLst/>
                        <a:latin typeface="Calibri" panose="020F0502020204030204" pitchFamily="34" charset="0"/>
                      </a:endParaRPr>
                    </a:p>
                  </a:txBody>
                  <a:tcPr marL="0" marR="0" marT="0" marB="0" anchor="ctr"/>
                </a:tc>
                <a:tc>
                  <a:txBody>
                    <a:bodyPr/>
                    <a:lstStyle/>
                    <a:p>
                      <a:pPr algn="ctr" fontAlgn="ctr"/>
                      <a:r>
                        <a:rPr lang="en-US" sz="1600" u="none" strike="noStrike" dirty="0">
                          <a:effectLst/>
                        </a:rPr>
                        <a:t>14 (5.6)</a:t>
                      </a:r>
                      <a:endParaRPr lang="en-US" sz="1600" b="0" i="0" u="none" strike="noStrike" dirty="0">
                        <a:effectLst/>
                        <a:latin typeface="Calibri" panose="020F0502020204030204" pitchFamily="34" charset="0"/>
                      </a:endParaRPr>
                    </a:p>
                  </a:txBody>
                  <a:tcPr marL="0" marR="0" marT="0" marB="0" anchor="ctr"/>
                </a:tc>
                <a:tc>
                  <a:txBody>
                    <a:bodyPr/>
                    <a:lstStyle/>
                    <a:p>
                      <a:pPr algn="ctr" fontAlgn="ctr"/>
                      <a:r>
                        <a:rPr lang="en-US" sz="1600" u="none" strike="noStrike" dirty="0">
                          <a:effectLst/>
                        </a:rPr>
                        <a:t>19 (7.6)</a:t>
                      </a:r>
                      <a:endParaRPr lang="en-US" sz="1600" b="0" i="0" u="none" strike="noStrike" dirty="0">
                        <a:effectLst/>
                        <a:latin typeface="Calibri" panose="020F0502020204030204" pitchFamily="34" charset="0"/>
                      </a:endParaRPr>
                    </a:p>
                  </a:txBody>
                  <a:tcPr marL="0" marR="0" marT="0" marB="0" anchor="ctr"/>
                </a:tc>
                <a:extLst>
                  <a:ext uri="{0D108BD9-81ED-4DB2-BD59-A6C34878D82A}">
                    <a16:rowId xmlns:a16="http://schemas.microsoft.com/office/drawing/2014/main" val="1862714802"/>
                  </a:ext>
                </a:extLst>
              </a:tr>
              <a:tr h="325155">
                <a:tc gridSpan="7">
                  <a:txBody>
                    <a:bodyPr/>
                    <a:lstStyle/>
                    <a:p>
                      <a:pPr algn="ctr" fontAlgn="ctr"/>
                      <a:r>
                        <a:rPr lang="en-US" sz="1600" b="1" u="none" strike="noStrike" dirty="0">
                          <a:effectLst/>
                        </a:rPr>
                        <a:t>Distribution of correct knowledge of vaccines among the respondents (n=244)</a:t>
                      </a:r>
                      <a:endParaRPr lang="en-US" sz="1600" b="1" i="0" u="none" strike="noStrike" dirty="0">
                        <a:effectLst/>
                        <a:latin typeface="Calibri" panose="020F0502020204030204" pitchFamily="34" charset="0"/>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43170584"/>
                  </a:ext>
                </a:extLst>
              </a:tr>
            </a:tbl>
          </a:graphicData>
        </a:graphic>
      </p:graphicFrame>
    </p:spTree>
    <p:extLst>
      <p:ext uri="{BB962C8B-B14F-4D97-AF65-F5344CB8AC3E}">
        <p14:creationId xmlns:p14="http://schemas.microsoft.com/office/powerpoint/2010/main" val="1651637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72ADA-3719-4AA6-A33C-F2C3CBA6CAE8}"/>
              </a:ext>
            </a:extLst>
          </p:cNvPr>
          <p:cNvSpPr>
            <a:spLocks noGrp="1"/>
          </p:cNvSpPr>
          <p:nvPr>
            <p:ph type="title"/>
          </p:nvPr>
        </p:nvSpPr>
        <p:spPr/>
        <p:txBody>
          <a:bodyPr/>
          <a:lstStyle/>
          <a:p>
            <a:pPr algn="ctr"/>
            <a:r>
              <a:rPr lang="en-US" b="1" dirty="0"/>
              <a:t>Result</a:t>
            </a:r>
          </a:p>
        </p:txBody>
      </p:sp>
      <p:sp>
        <p:nvSpPr>
          <p:cNvPr id="3" name="Content Placeholder 2">
            <a:extLst>
              <a:ext uri="{FF2B5EF4-FFF2-40B4-BE49-F238E27FC236}">
                <a16:creationId xmlns:a16="http://schemas.microsoft.com/office/drawing/2014/main" id="{7C80E125-0A70-4033-A932-431DE44548C0}"/>
              </a:ext>
            </a:extLst>
          </p:cNvPr>
          <p:cNvSpPr>
            <a:spLocks noGrp="1"/>
          </p:cNvSpPr>
          <p:nvPr>
            <p:ph idx="1"/>
          </p:nvPr>
        </p:nvSpPr>
        <p:spPr>
          <a:xfrm>
            <a:off x="677333" y="1477108"/>
            <a:ext cx="8973103" cy="5380891"/>
          </a:xfrm>
        </p:spPr>
        <p:txBody>
          <a:bodyPr>
            <a:noAutofit/>
          </a:bodyPr>
          <a:lstStyle/>
          <a:p>
            <a:pPr algn="just"/>
            <a:r>
              <a:rPr lang="en-US" dirty="0">
                <a:latin typeface="Bahnschrift Light" panose="020B0502040204020203" pitchFamily="34" charset="0"/>
              </a:rPr>
              <a:t>Most of the participant had correct and complete knowledge of vaccines named </a:t>
            </a:r>
            <a:r>
              <a:rPr lang="en-US" b="1" dirty="0">
                <a:latin typeface="Bahnschrift Light" panose="020B0502040204020203" pitchFamily="34" charset="0"/>
              </a:rPr>
              <a:t>Hepatitis B</a:t>
            </a:r>
            <a:r>
              <a:rPr lang="en-US" dirty="0">
                <a:latin typeface="Bahnschrift Light" panose="020B0502040204020203" pitchFamily="34" charset="0"/>
              </a:rPr>
              <a:t> (82.4%), </a:t>
            </a:r>
            <a:r>
              <a:rPr lang="en-US" b="1" dirty="0">
                <a:latin typeface="Bahnschrift Light" panose="020B0502040204020203" pitchFamily="34" charset="0"/>
              </a:rPr>
              <a:t>Rabies</a:t>
            </a:r>
            <a:r>
              <a:rPr lang="en-US" dirty="0">
                <a:latin typeface="Bahnschrift Light" panose="020B0502040204020203" pitchFamily="34" charset="0"/>
              </a:rPr>
              <a:t> (76.6%) and </a:t>
            </a:r>
            <a:r>
              <a:rPr lang="en-US" b="1" dirty="0">
                <a:latin typeface="Bahnschrift Light" panose="020B0502040204020203" pitchFamily="34" charset="0"/>
              </a:rPr>
              <a:t>Pneumococcal</a:t>
            </a:r>
            <a:r>
              <a:rPr lang="en-US" dirty="0">
                <a:latin typeface="Bahnschrift Light" panose="020B0502040204020203" pitchFamily="34" charset="0"/>
              </a:rPr>
              <a:t> (66.4%).</a:t>
            </a:r>
          </a:p>
          <a:p>
            <a:pPr algn="just"/>
            <a:r>
              <a:rPr lang="en-US" dirty="0">
                <a:latin typeface="Bahnschrift Light" panose="020B0502040204020203" pitchFamily="34" charset="0"/>
              </a:rPr>
              <a:t>Knowledge of participants about </a:t>
            </a:r>
            <a:r>
              <a:rPr lang="en-US" b="1" dirty="0">
                <a:latin typeface="Bahnschrift Light" panose="020B0502040204020203" pitchFamily="34" charset="0"/>
              </a:rPr>
              <a:t>Seasonal Flu</a:t>
            </a:r>
            <a:r>
              <a:rPr lang="en-US" dirty="0">
                <a:latin typeface="Bahnschrift Light" panose="020B0502040204020203" pitchFamily="34" charset="0"/>
              </a:rPr>
              <a:t> vaccine was less than 50% and very few know about the </a:t>
            </a:r>
            <a:r>
              <a:rPr lang="en-US" b="1" dirty="0">
                <a:latin typeface="Bahnschrift Light" panose="020B0502040204020203" pitchFamily="34" charset="0"/>
              </a:rPr>
              <a:t>Herpes Zoster</a:t>
            </a:r>
            <a:r>
              <a:rPr lang="en-US" dirty="0">
                <a:latin typeface="Bahnschrift Light" panose="020B0502040204020203" pitchFamily="34" charset="0"/>
              </a:rPr>
              <a:t> vaccine.</a:t>
            </a:r>
          </a:p>
          <a:p>
            <a:pPr algn="just"/>
            <a:r>
              <a:rPr lang="en-US" dirty="0">
                <a:latin typeface="Bahnschrift Light" panose="020B0502040204020203" pitchFamily="34" charset="0"/>
              </a:rPr>
              <a:t>All of them gave correct response about type of vaccination for </a:t>
            </a:r>
            <a:r>
              <a:rPr lang="en-US" b="1" dirty="0">
                <a:latin typeface="Bahnschrift Light" panose="020B0502040204020203" pitchFamily="34" charset="0"/>
              </a:rPr>
              <a:t>Rabies. </a:t>
            </a:r>
            <a:r>
              <a:rPr lang="en-US" dirty="0">
                <a:latin typeface="Bahnschrift Light" panose="020B0502040204020203" pitchFamily="34" charset="0"/>
              </a:rPr>
              <a:t>Only (4%) participants had correct knowledge about type of vaccination for </a:t>
            </a:r>
            <a:r>
              <a:rPr lang="en-US" b="1" dirty="0">
                <a:latin typeface="Bahnschrift Light" panose="020B0502040204020203" pitchFamily="34" charset="0"/>
              </a:rPr>
              <a:t>Herpes Zoster</a:t>
            </a:r>
            <a:r>
              <a:rPr lang="en-US" dirty="0">
                <a:latin typeface="Bahnschrift Light" panose="020B0502040204020203" pitchFamily="34" charset="0"/>
              </a:rPr>
              <a:t> vaccine.</a:t>
            </a:r>
          </a:p>
          <a:p>
            <a:pPr algn="just"/>
            <a:r>
              <a:rPr lang="en-US" dirty="0">
                <a:latin typeface="Bahnschrift Light" panose="020B0502040204020203" pitchFamily="34" charset="0"/>
              </a:rPr>
              <a:t>&gt;80% of them were aware about type of vaccination for </a:t>
            </a:r>
            <a:r>
              <a:rPr lang="en-US" b="1" dirty="0">
                <a:latin typeface="Bahnschrift Light" panose="020B0502040204020203" pitchFamily="34" charset="0"/>
              </a:rPr>
              <a:t>Pneumococcal vaccine.</a:t>
            </a:r>
          </a:p>
          <a:p>
            <a:pPr algn="just"/>
            <a:r>
              <a:rPr lang="en-US" dirty="0">
                <a:latin typeface="Bahnschrift Light" panose="020B0502040204020203" pitchFamily="34" charset="0"/>
              </a:rPr>
              <a:t>Most of them (94%) gave correct response about adult immunization for </a:t>
            </a:r>
            <a:r>
              <a:rPr lang="en-US" b="1" dirty="0">
                <a:latin typeface="Bahnschrift Light" panose="020B0502040204020203" pitchFamily="34" charset="0"/>
              </a:rPr>
              <a:t>Rabies </a:t>
            </a:r>
            <a:r>
              <a:rPr lang="en-US" dirty="0">
                <a:latin typeface="Bahnschrift Light" panose="020B0502040204020203" pitchFamily="34" charset="0"/>
              </a:rPr>
              <a:t>and</a:t>
            </a:r>
            <a:r>
              <a:rPr lang="en-US" b="1" dirty="0">
                <a:latin typeface="Bahnschrift Light" panose="020B0502040204020203" pitchFamily="34" charset="0"/>
              </a:rPr>
              <a:t> Pneumococcal.</a:t>
            </a:r>
          </a:p>
          <a:p>
            <a:pPr algn="just"/>
            <a:r>
              <a:rPr lang="en-US" dirty="0">
                <a:latin typeface="Bahnschrift Light" panose="020B0502040204020203" pitchFamily="34" charset="0"/>
              </a:rPr>
              <a:t>Only (5.6%) participants had correct knowledge about adult immunization for </a:t>
            </a:r>
            <a:r>
              <a:rPr lang="en-US" b="1" dirty="0">
                <a:latin typeface="Bahnschrift Light" panose="020B0502040204020203" pitchFamily="34" charset="0"/>
              </a:rPr>
              <a:t>Herpes Zoster</a:t>
            </a:r>
            <a:r>
              <a:rPr lang="en-US" dirty="0">
                <a:latin typeface="Bahnschrift Light" panose="020B0502040204020203" pitchFamily="34" charset="0"/>
              </a:rPr>
              <a:t>.</a:t>
            </a:r>
          </a:p>
          <a:p>
            <a:pPr algn="just"/>
            <a:r>
              <a:rPr lang="en-US" dirty="0">
                <a:latin typeface="Bahnschrift Light" panose="020B0502040204020203" pitchFamily="34" charset="0"/>
              </a:rPr>
              <a:t>Most of the participant had correct knowledge about that they had been recently vaccinated for </a:t>
            </a:r>
            <a:r>
              <a:rPr lang="en-US" b="1" dirty="0">
                <a:latin typeface="Bahnschrift Light" panose="020B0502040204020203" pitchFamily="34" charset="0"/>
              </a:rPr>
              <a:t>Hepatitis B</a:t>
            </a:r>
            <a:r>
              <a:rPr lang="en-US" dirty="0">
                <a:latin typeface="Bahnschrift Light" panose="020B0502040204020203" pitchFamily="34" charset="0"/>
              </a:rPr>
              <a:t> (96%), </a:t>
            </a:r>
            <a:r>
              <a:rPr lang="en-US" b="1" dirty="0">
                <a:latin typeface="Bahnschrift Light" panose="020B0502040204020203" pitchFamily="34" charset="0"/>
              </a:rPr>
              <a:t>Rabies</a:t>
            </a:r>
            <a:r>
              <a:rPr lang="en-US" dirty="0">
                <a:latin typeface="Bahnschrift Light" panose="020B0502040204020203" pitchFamily="34" charset="0"/>
              </a:rPr>
              <a:t> (96%).</a:t>
            </a:r>
          </a:p>
          <a:p>
            <a:pPr algn="just"/>
            <a:r>
              <a:rPr lang="en-US" dirty="0">
                <a:latin typeface="Bahnschrift Light" panose="020B0502040204020203" pitchFamily="34" charset="0"/>
              </a:rPr>
              <a:t>Knowledge of participant regarding future vaccination for </a:t>
            </a:r>
            <a:r>
              <a:rPr lang="en-US" b="1" dirty="0">
                <a:latin typeface="Bahnschrift Light" panose="020B0502040204020203" pitchFamily="34" charset="0"/>
              </a:rPr>
              <a:t>Hepatitis B</a:t>
            </a:r>
            <a:r>
              <a:rPr lang="en-US" dirty="0">
                <a:latin typeface="Bahnschrift Light" panose="020B0502040204020203" pitchFamily="34" charset="0"/>
              </a:rPr>
              <a:t> was highest (90.8%).</a:t>
            </a:r>
            <a:endParaRPr lang="en-US" b="1" dirty="0">
              <a:latin typeface="Bahnschrift Light" panose="020B0502040204020203" pitchFamily="34" charset="0"/>
            </a:endParaRPr>
          </a:p>
          <a:p>
            <a:pPr algn="just"/>
            <a:endParaRPr lang="en-US" b="1" dirty="0">
              <a:latin typeface="Bahnschrift Light" panose="020B0502040204020203" pitchFamily="34" charset="0"/>
            </a:endParaRPr>
          </a:p>
        </p:txBody>
      </p:sp>
      <p:sp>
        <p:nvSpPr>
          <p:cNvPr id="5" name="Slide Number Placeholder 4">
            <a:extLst>
              <a:ext uri="{FF2B5EF4-FFF2-40B4-BE49-F238E27FC236}">
                <a16:creationId xmlns:a16="http://schemas.microsoft.com/office/drawing/2014/main" id="{FB0C999D-A3BB-46DA-B64E-923B46EE644D}"/>
              </a:ext>
            </a:extLst>
          </p:cNvPr>
          <p:cNvSpPr>
            <a:spLocks noGrp="1"/>
          </p:cNvSpPr>
          <p:nvPr>
            <p:ph type="sldNum" sz="quarter" idx="12"/>
          </p:nvPr>
        </p:nvSpPr>
        <p:spPr/>
        <p:txBody>
          <a:bodyPr/>
          <a:lstStyle/>
          <a:p>
            <a:fld id="{26AD20E6-394B-4DF0-96A5-9647FF39C943}" type="slidenum">
              <a:rPr lang="en-IN" smtClean="0"/>
              <a:t>11</a:t>
            </a:fld>
            <a:endParaRPr lang="en-IN"/>
          </a:p>
        </p:txBody>
      </p:sp>
      <p:pic>
        <p:nvPicPr>
          <p:cNvPr id="6" name="Picture 5">
            <a:extLst>
              <a:ext uri="{FF2B5EF4-FFF2-40B4-BE49-F238E27FC236}">
                <a16:creationId xmlns:a16="http://schemas.microsoft.com/office/drawing/2014/main" id="{F963C508-29C2-4258-8326-25C009FC59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23"/>
            <a:ext cx="2695903" cy="1268959"/>
          </a:xfrm>
          <a:prstGeom prst="rect">
            <a:avLst/>
          </a:prstGeom>
        </p:spPr>
      </p:pic>
      <p:pic>
        <p:nvPicPr>
          <p:cNvPr id="7" name="Picture 6">
            <a:extLst>
              <a:ext uri="{FF2B5EF4-FFF2-40B4-BE49-F238E27FC236}">
                <a16:creationId xmlns:a16="http://schemas.microsoft.com/office/drawing/2014/main" id="{85F15097-280B-4DE3-AA9A-FFE170E607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0809" y="-18391"/>
            <a:ext cx="2011191" cy="1600200"/>
          </a:xfrm>
          <a:prstGeom prst="rect">
            <a:avLst/>
          </a:prstGeom>
        </p:spPr>
      </p:pic>
    </p:spTree>
    <p:extLst>
      <p:ext uri="{BB962C8B-B14F-4D97-AF65-F5344CB8AC3E}">
        <p14:creationId xmlns:p14="http://schemas.microsoft.com/office/powerpoint/2010/main" val="2473319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a:xfrm>
            <a:off x="546171" y="587975"/>
            <a:ext cx="8727831" cy="1268959"/>
          </a:xfrm>
        </p:spPr>
        <p:txBody>
          <a:bodyPr/>
          <a:lstStyle/>
          <a:p>
            <a:pPr algn="ctr"/>
            <a:r>
              <a:rPr lang="en-IN" b="1" dirty="0"/>
              <a:t>Conclusion</a:t>
            </a:r>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a:xfrm>
            <a:off x="838200" y="1856935"/>
            <a:ext cx="8727831" cy="4864540"/>
          </a:xfrm>
        </p:spPr>
        <p:txBody>
          <a:bodyPr>
            <a:noAutofit/>
          </a:bodyPr>
          <a:lstStyle/>
          <a:p>
            <a:pPr algn="just"/>
            <a:r>
              <a:rPr lang="en-US" sz="2000" dirty="0">
                <a:latin typeface="Bahnschrift Light" panose="020B0502040204020203" pitchFamily="34" charset="0"/>
              </a:rPr>
              <a:t>Education of potential vaccine recipients and publicity to promote vaccination;</a:t>
            </a:r>
          </a:p>
          <a:p>
            <a:pPr algn="just"/>
            <a:r>
              <a:rPr lang="en-US" sz="2000" dirty="0">
                <a:latin typeface="Bahnschrift Light" panose="020B0502040204020203" pitchFamily="34" charset="0"/>
              </a:rPr>
              <a:t>Increased access to vaccination services in medical and complementary settings, such as workplaces and commercial establishments (e.g., pharmacies); and</a:t>
            </a:r>
          </a:p>
          <a:p>
            <a:pPr algn="just"/>
            <a:r>
              <a:rPr lang="en-US" sz="2000" dirty="0">
                <a:latin typeface="Bahnschrift Light" panose="020B0502040204020203" pitchFamily="34" charset="0"/>
              </a:rPr>
              <a:t>Use of practices shown to improve vaccination coverage, including reminder-recall systems, efforts to remove administrative and financial barriers to vaccination, use of standing order programs for vaccination, and assessment of practice-level vaccination rates with feedback to staff members.</a:t>
            </a:r>
          </a:p>
          <a:p>
            <a:pPr algn="just"/>
            <a:r>
              <a:rPr lang="en-US" sz="2000" dirty="0">
                <a:latin typeface="Bahnschrift Light" panose="020B0502040204020203" pitchFamily="34" charset="0"/>
              </a:rPr>
              <a:t>The creation of awareness and public education are not sufficient to bring infectious diseases under control unless they are supported by recommendations.</a:t>
            </a:r>
          </a:p>
          <a:p>
            <a:pPr marL="0" indent="0" algn="just">
              <a:buNone/>
            </a:pPr>
            <a:br>
              <a:rPr lang="en-US" sz="2000" dirty="0">
                <a:latin typeface="Bahnschrift Light" panose="020B0502040204020203" pitchFamily="34" charset="0"/>
              </a:rPr>
            </a:br>
            <a:endParaRPr lang="en-IN" sz="2000" dirty="0">
              <a:latin typeface="Bahnschrift Light" panose="020B0502040204020203" pitchFamily="34" charset="0"/>
            </a:endParaRPr>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12</a:t>
            </a:fld>
            <a:endParaRPr lang="en-IN"/>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23"/>
            <a:ext cx="2695903" cy="1268959"/>
          </a:xfrm>
          <a:prstGeom prst="rect">
            <a:avLst/>
          </a:prstGeom>
        </p:spPr>
      </p:pic>
      <p:pic>
        <p:nvPicPr>
          <p:cNvPr id="7" name="Picture 6">
            <a:extLst>
              <a:ext uri="{FF2B5EF4-FFF2-40B4-BE49-F238E27FC236}">
                <a16:creationId xmlns:a16="http://schemas.microsoft.com/office/drawing/2014/main" id="{39E30938-C947-463E-9872-FF501B3113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0809" y="-4323"/>
            <a:ext cx="2011191" cy="1600200"/>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39C06-DDFD-49CF-B10C-AE4B2D51B055}"/>
              </a:ext>
            </a:extLst>
          </p:cNvPr>
          <p:cNvSpPr>
            <a:spLocks noGrp="1"/>
          </p:cNvSpPr>
          <p:nvPr>
            <p:ph type="title"/>
          </p:nvPr>
        </p:nvSpPr>
        <p:spPr>
          <a:xfrm>
            <a:off x="2307102" y="609600"/>
            <a:ext cx="6966900" cy="1320800"/>
          </a:xfrm>
        </p:spPr>
        <p:txBody>
          <a:bodyPr/>
          <a:lstStyle/>
          <a:p>
            <a:pPr algn="ctr"/>
            <a:r>
              <a:rPr lang="en-US" b="1" dirty="0"/>
              <a:t>Questionnaire (Annexure 1)</a:t>
            </a:r>
          </a:p>
        </p:txBody>
      </p:sp>
      <p:sp>
        <p:nvSpPr>
          <p:cNvPr id="5" name="Slide Number Placeholder 4">
            <a:extLst>
              <a:ext uri="{FF2B5EF4-FFF2-40B4-BE49-F238E27FC236}">
                <a16:creationId xmlns:a16="http://schemas.microsoft.com/office/drawing/2014/main" id="{13B77923-B6A4-4F33-9DD6-35FEE19F5F57}"/>
              </a:ext>
            </a:extLst>
          </p:cNvPr>
          <p:cNvSpPr>
            <a:spLocks noGrp="1"/>
          </p:cNvSpPr>
          <p:nvPr>
            <p:ph type="sldNum" sz="quarter" idx="12"/>
          </p:nvPr>
        </p:nvSpPr>
        <p:spPr/>
        <p:txBody>
          <a:bodyPr/>
          <a:lstStyle/>
          <a:p>
            <a:fld id="{26AD20E6-394B-4DF0-96A5-9647FF39C943}" type="slidenum">
              <a:rPr lang="en-IN" smtClean="0"/>
              <a:t>13</a:t>
            </a:fld>
            <a:endParaRPr lang="en-IN"/>
          </a:p>
        </p:txBody>
      </p:sp>
      <p:pic>
        <p:nvPicPr>
          <p:cNvPr id="6" name="Picture 5">
            <a:extLst>
              <a:ext uri="{FF2B5EF4-FFF2-40B4-BE49-F238E27FC236}">
                <a16:creationId xmlns:a16="http://schemas.microsoft.com/office/drawing/2014/main" id="{3AE4E271-93E2-410D-9EB9-DAA779D8E5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23"/>
            <a:ext cx="2695903" cy="1268959"/>
          </a:xfrm>
          <a:prstGeom prst="rect">
            <a:avLst/>
          </a:prstGeom>
        </p:spPr>
      </p:pic>
      <p:pic>
        <p:nvPicPr>
          <p:cNvPr id="7" name="Picture 6">
            <a:extLst>
              <a:ext uri="{FF2B5EF4-FFF2-40B4-BE49-F238E27FC236}">
                <a16:creationId xmlns:a16="http://schemas.microsoft.com/office/drawing/2014/main" id="{B16918DA-4C26-4C21-BF46-18AC4BA3278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0809" y="-18391"/>
            <a:ext cx="2011191" cy="1600200"/>
          </a:xfrm>
          <a:prstGeom prst="rect">
            <a:avLst/>
          </a:prstGeom>
        </p:spPr>
      </p:pic>
      <p:graphicFrame>
        <p:nvGraphicFramePr>
          <p:cNvPr id="15" name="Content Placeholder 14">
            <a:extLst>
              <a:ext uri="{FF2B5EF4-FFF2-40B4-BE49-F238E27FC236}">
                <a16:creationId xmlns:a16="http://schemas.microsoft.com/office/drawing/2014/main" id="{BC57C0EE-CA32-41BF-9E38-54E085C99C12}"/>
              </a:ext>
            </a:extLst>
          </p:cNvPr>
          <p:cNvGraphicFramePr>
            <a:graphicFrameLocks noGrp="1"/>
          </p:cNvGraphicFramePr>
          <p:nvPr>
            <p:ph idx="1"/>
            <p:extLst/>
          </p:nvPr>
        </p:nvGraphicFramePr>
        <p:xfrm>
          <a:off x="677335" y="1878560"/>
          <a:ext cx="8596669" cy="3711441"/>
        </p:xfrm>
        <a:graphic>
          <a:graphicData uri="http://schemas.openxmlformats.org/drawingml/2006/table">
            <a:tbl>
              <a:tblPr>
                <a:tableStyleId>{5C22544A-7EE6-4342-B048-85BDC9FD1C3A}</a:tableStyleId>
              </a:tblPr>
              <a:tblGrid>
                <a:gridCol w="859667">
                  <a:extLst>
                    <a:ext uri="{9D8B030D-6E8A-4147-A177-3AD203B41FA5}">
                      <a16:colId xmlns:a16="http://schemas.microsoft.com/office/drawing/2014/main" val="2378948160"/>
                    </a:ext>
                  </a:extLst>
                </a:gridCol>
                <a:gridCol w="6017668">
                  <a:extLst>
                    <a:ext uri="{9D8B030D-6E8A-4147-A177-3AD203B41FA5}">
                      <a16:colId xmlns:a16="http://schemas.microsoft.com/office/drawing/2014/main" val="2135515006"/>
                    </a:ext>
                  </a:extLst>
                </a:gridCol>
                <a:gridCol w="859667">
                  <a:extLst>
                    <a:ext uri="{9D8B030D-6E8A-4147-A177-3AD203B41FA5}">
                      <a16:colId xmlns:a16="http://schemas.microsoft.com/office/drawing/2014/main" val="2621726868"/>
                    </a:ext>
                  </a:extLst>
                </a:gridCol>
                <a:gridCol w="859667">
                  <a:extLst>
                    <a:ext uri="{9D8B030D-6E8A-4147-A177-3AD203B41FA5}">
                      <a16:colId xmlns:a16="http://schemas.microsoft.com/office/drawing/2014/main" val="1191482119"/>
                    </a:ext>
                  </a:extLst>
                </a:gridCol>
              </a:tblGrid>
              <a:tr h="381376">
                <a:tc>
                  <a:txBody>
                    <a:bodyPr/>
                    <a:lstStyle/>
                    <a:p>
                      <a:pPr algn="ctr" fontAlgn="b"/>
                      <a:r>
                        <a:rPr lang="en-US" sz="1600" b="1" u="none" strike="noStrike" dirty="0">
                          <a:effectLst/>
                        </a:rPr>
                        <a:t>S. NO.</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b="1" u="none" strike="noStrike" dirty="0">
                          <a:effectLst/>
                        </a:rPr>
                        <a:t>QUESTIONS</a:t>
                      </a:r>
                      <a:endParaRPr lang="en-US" sz="1600" b="1" i="0" u="none" strike="noStrike" dirty="0">
                        <a:solidFill>
                          <a:srgbClr val="000000"/>
                        </a:solidFill>
                        <a:effectLst/>
                        <a:latin typeface="Calibri" panose="020F0502020204030204" pitchFamily="34" charset="0"/>
                      </a:endParaRPr>
                    </a:p>
                  </a:txBody>
                  <a:tcPr marL="9525" marR="9525" marT="9525" marB="0" anchor="b"/>
                </a:tc>
                <a:tc gridSpan="2">
                  <a:txBody>
                    <a:bodyPr/>
                    <a:lstStyle/>
                    <a:p>
                      <a:pPr algn="ctr" fontAlgn="b"/>
                      <a:r>
                        <a:rPr lang="en-US" sz="1600" b="1" u="none" strike="noStrike" dirty="0">
                          <a:effectLst/>
                        </a:rPr>
                        <a:t>ANSWERS</a:t>
                      </a:r>
                      <a:endParaRPr lang="en-US" sz="1600" b="1"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463769879"/>
                  </a:ext>
                </a:extLst>
              </a:tr>
              <a:tr h="272413">
                <a:tc gridSpan="3">
                  <a:txBody>
                    <a:bodyPr/>
                    <a:lstStyle/>
                    <a:p>
                      <a:pPr algn="ctr" fontAlgn="b"/>
                      <a:endParaRPr lang="en-US" sz="1600" b="0"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tc>
                  <a:txBody>
                    <a:bodyPr/>
                    <a:lstStyle/>
                    <a:p>
                      <a:pPr algn="ctr" fontAlgn="b"/>
                      <a:endParaRPr lang="en-U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23235620"/>
                  </a:ext>
                </a:extLst>
              </a:tr>
              <a:tr h="340515">
                <a:tc>
                  <a:txBody>
                    <a:bodyPr/>
                    <a:lstStyle/>
                    <a:p>
                      <a:pPr algn="ctr" fontAlgn="b"/>
                      <a:r>
                        <a:rPr lang="en-US" sz="1600" b="1" u="none" strike="noStrike" dirty="0">
                          <a:effectLst/>
                        </a:rPr>
                        <a:t>1.)</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b="1" u="none" strike="noStrike" dirty="0">
                          <a:effectLst/>
                        </a:rPr>
                        <a:t>Have you heard about these vaccines ?</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dirty="0">
                          <a:effectLst/>
                        </a:rPr>
                        <a:t>YES</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dirty="0">
                          <a:effectLst/>
                        </a:rPr>
                        <a:t>NO</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25679353"/>
                  </a:ext>
                </a:extLst>
              </a:tr>
              <a:tr h="272413">
                <a:tc gridSpan="3">
                  <a:txBody>
                    <a:bodyPr/>
                    <a:lstStyle/>
                    <a:p>
                      <a:pPr algn="ctr" fontAlgn="b"/>
                      <a:endParaRPr lang="en-US" sz="1600" b="0"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30762163"/>
                  </a:ext>
                </a:extLst>
              </a:tr>
              <a:tr h="340515">
                <a:tc>
                  <a:txBody>
                    <a:bodyPr/>
                    <a:lstStyle/>
                    <a:p>
                      <a:pPr algn="ctr" fontAlgn="b"/>
                      <a:r>
                        <a:rPr lang="en-US" sz="1600" b="1" u="none" strike="noStrike" dirty="0">
                          <a:effectLst/>
                        </a:rPr>
                        <a:t>2.)</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b="1" u="none" strike="noStrike" dirty="0">
                          <a:effectLst/>
                        </a:rPr>
                        <a:t>Do you know for which disease these is given ?</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dirty="0">
                          <a:effectLst/>
                        </a:rPr>
                        <a:t>YES</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a:effectLst/>
                        </a:rPr>
                        <a:t>NO</a:t>
                      </a:r>
                      <a:endParaRPr lang="en-U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74721608"/>
                  </a:ext>
                </a:extLst>
              </a:tr>
              <a:tr h="272413">
                <a:tc gridSpan="3">
                  <a:txBody>
                    <a:bodyPr/>
                    <a:lstStyle/>
                    <a:p>
                      <a:pPr algn="ctr" fontAlgn="b"/>
                      <a:endParaRPr lang="en-US" sz="1600" b="0"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71320342"/>
                  </a:ext>
                </a:extLst>
              </a:tr>
              <a:tr h="340515">
                <a:tc>
                  <a:txBody>
                    <a:bodyPr/>
                    <a:lstStyle/>
                    <a:p>
                      <a:pPr algn="ctr" fontAlgn="b"/>
                      <a:r>
                        <a:rPr lang="en-US" sz="1600" b="1" u="none" strike="noStrike" dirty="0">
                          <a:effectLst/>
                        </a:rPr>
                        <a:t>3.)</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b="1" u="none" strike="noStrike" dirty="0">
                          <a:effectLst/>
                        </a:rPr>
                        <a:t>Do you think adults should also take these vaccines ?</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dirty="0">
                          <a:effectLst/>
                        </a:rPr>
                        <a:t>YES</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a:effectLst/>
                        </a:rPr>
                        <a:t>NO</a:t>
                      </a:r>
                      <a:endParaRPr lang="en-U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78033824"/>
                  </a:ext>
                </a:extLst>
              </a:tr>
              <a:tr h="272413">
                <a:tc gridSpan="4">
                  <a:txBody>
                    <a:bodyPr/>
                    <a:lstStyle/>
                    <a:p>
                      <a:pPr algn="ctr" fontAlgn="b"/>
                      <a:endParaRPr lang="en-US" sz="1600" b="0"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73795926"/>
                  </a:ext>
                </a:extLst>
              </a:tr>
              <a:tr h="340515">
                <a:tc>
                  <a:txBody>
                    <a:bodyPr/>
                    <a:lstStyle/>
                    <a:p>
                      <a:pPr algn="ctr" fontAlgn="b"/>
                      <a:r>
                        <a:rPr lang="en-US" sz="1600" b="1" u="none" strike="noStrike" dirty="0">
                          <a:effectLst/>
                        </a:rPr>
                        <a:t>4.)</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b="1" u="none" strike="noStrike" dirty="0">
                          <a:effectLst/>
                        </a:rPr>
                        <a:t>Have you taken any vaccine in last 1 year ?</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a:effectLst/>
                        </a:rPr>
                        <a:t>YES</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a:effectLst/>
                        </a:rPr>
                        <a:t>NO</a:t>
                      </a:r>
                      <a:endParaRPr lang="en-U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80665418"/>
                  </a:ext>
                </a:extLst>
              </a:tr>
              <a:tr h="272413">
                <a:tc gridSpan="4">
                  <a:txBody>
                    <a:bodyPr/>
                    <a:lstStyle/>
                    <a:p>
                      <a:pPr algn="ctr" fontAlgn="b"/>
                      <a:endParaRPr lang="en-US" sz="1600" b="0"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6962288"/>
                  </a:ext>
                </a:extLst>
              </a:tr>
              <a:tr h="333527">
                <a:tc>
                  <a:txBody>
                    <a:bodyPr/>
                    <a:lstStyle/>
                    <a:p>
                      <a:pPr algn="ctr" fontAlgn="b"/>
                      <a:r>
                        <a:rPr lang="en-US" sz="1600" b="1" u="none" strike="noStrike" dirty="0">
                          <a:effectLst/>
                        </a:rPr>
                        <a:t>5.)</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b="1" u="none" strike="noStrike" dirty="0">
                          <a:effectLst/>
                        </a:rPr>
                        <a:t>Do you think you need any specific vaccine in future ?</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dirty="0">
                          <a:effectLst/>
                        </a:rPr>
                        <a:t>YES</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a:effectLst/>
                        </a:rPr>
                        <a:t>NO</a:t>
                      </a:r>
                      <a:endParaRPr lang="en-U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51611440"/>
                  </a:ext>
                </a:extLst>
              </a:tr>
              <a:tr h="272413">
                <a:tc gridSpan="4">
                  <a:txBody>
                    <a:bodyPr/>
                    <a:lstStyle/>
                    <a:p>
                      <a:pPr algn="ctr" fontAlgn="b"/>
                      <a:endParaRPr lang="en-US" sz="1600" b="0"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13426475"/>
                  </a:ext>
                </a:extLst>
              </a:tr>
            </a:tbl>
          </a:graphicData>
        </a:graphic>
      </p:graphicFrame>
    </p:spTree>
    <p:extLst>
      <p:ext uri="{BB962C8B-B14F-4D97-AF65-F5344CB8AC3E}">
        <p14:creationId xmlns:p14="http://schemas.microsoft.com/office/powerpoint/2010/main" val="34405211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90D20-E6F2-41BF-AD74-8FE987CF0A0C}"/>
              </a:ext>
            </a:extLst>
          </p:cNvPr>
          <p:cNvSpPr>
            <a:spLocks noGrp="1"/>
          </p:cNvSpPr>
          <p:nvPr>
            <p:ph type="title"/>
          </p:nvPr>
        </p:nvSpPr>
        <p:spPr/>
        <p:txBody>
          <a:bodyPr/>
          <a:lstStyle/>
          <a:p>
            <a:pPr algn="ctr"/>
            <a:r>
              <a:rPr lang="en-US" b="1" dirty="0"/>
              <a:t>Limitations</a:t>
            </a:r>
          </a:p>
        </p:txBody>
      </p:sp>
      <p:sp>
        <p:nvSpPr>
          <p:cNvPr id="3" name="Content Placeholder 2">
            <a:extLst>
              <a:ext uri="{FF2B5EF4-FFF2-40B4-BE49-F238E27FC236}">
                <a16:creationId xmlns:a16="http://schemas.microsoft.com/office/drawing/2014/main" id="{FF3E9ABB-ACC5-4EBE-98FC-5F3556202BDD}"/>
              </a:ext>
            </a:extLst>
          </p:cNvPr>
          <p:cNvSpPr>
            <a:spLocks noGrp="1"/>
          </p:cNvSpPr>
          <p:nvPr>
            <p:ph idx="1"/>
          </p:nvPr>
        </p:nvSpPr>
        <p:spPr/>
        <p:txBody>
          <a:bodyPr>
            <a:normAutofit/>
          </a:bodyPr>
          <a:lstStyle/>
          <a:p>
            <a:pPr algn="just">
              <a:buFont typeface="Wingdings" panose="05000000000000000000" pitchFamily="2" charset="2"/>
              <a:buChar char="q"/>
            </a:pPr>
            <a:r>
              <a:rPr lang="en-US" sz="2000" b="1" u="sng" dirty="0">
                <a:latin typeface="Bahnschrift Light" panose="020B0502040204020203" pitchFamily="34" charset="0"/>
              </a:rPr>
              <a:t>Generalizability</a:t>
            </a:r>
            <a:r>
              <a:rPr lang="en-US" sz="2000" b="1" dirty="0">
                <a:latin typeface="Bahnschrift Light" panose="020B0502040204020203" pitchFamily="34" charset="0"/>
              </a:rPr>
              <a:t>:</a:t>
            </a:r>
            <a:r>
              <a:rPr lang="en-US" sz="2000" dirty="0">
                <a:latin typeface="Bahnschrift Light" panose="020B0502040204020203" pitchFamily="34" charset="0"/>
              </a:rPr>
              <a:t> Findings may not be universally applicable due to variations in healthcare systems, cultural norms, and vaccination policies across different regions or countries. Thus, results from one study may not fully represent the experiences and perspectives of all populations.</a:t>
            </a:r>
          </a:p>
          <a:p>
            <a:pPr algn="just">
              <a:buFont typeface="Wingdings" panose="05000000000000000000" pitchFamily="2" charset="2"/>
              <a:buChar char="q"/>
            </a:pPr>
            <a:r>
              <a:rPr lang="en-US" sz="2000" b="1" dirty="0">
                <a:latin typeface="Bahnschrift Light" panose="020B0502040204020203" pitchFamily="34" charset="0"/>
              </a:rPr>
              <a:t> </a:t>
            </a:r>
            <a:r>
              <a:rPr lang="en-US" sz="2000" b="1" u="sng" dirty="0">
                <a:latin typeface="Bahnschrift Light" panose="020B0502040204020203" pitchFamily="34" charset="0"/>
              </a:rPr>
              <a:t>Recall Bias</a:t>
            </a:r>
            <a:r>
              <a:rPr lang="en-US" sz="2000" b="1" dirty="0">
                <a:latin typeface="Bahnschrift Light" panose="020B0502040204020203" pitchFamily="34" charset="0"/>
              </a:rPr>
              <a:t>:</a:t>
            </a:r>
            <a:r>
              <a:rPr lang="en-US" sz="2000" dirty="0">
                <a:latin typeface="Bahnschrift Light" panose="020B0502040204020203" pitchFamily="34" charset="0"/>
              </a:rPr>
              <a:t> Data collected through retrospective methods, such as self-reported vaccination histories, may be subject to recall bias, where participants may have difficulty accurately recalling past vaccination experiences or factors influencing their vaccination decisions.</a:t>
            </a:r>
          </a:p>
        </p:txBody>
      </p:sp>
      <p:sp>
        <p:nvSpPr>
          <p:cNvPr id="4" name="Footer Placeholder 3">
            <a:extLst>
              <a:ext uri="{FF2B5EF4-FFF2-40B4-BE49-F238E27FC236}">
                <a16:creationId xmlns:a16="http://schemas.microsoft.com/office/drawing/2014/main" id="{B6020502-5223-4BBD-BAA7-FA87D338595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7C8FDB75-7D23-4D1F-9415-0162A07B711C}"/>
              </a:ext>
            </a:extLst>
          </p:cNvPr>
          <p:cNvSpPr>
            <a:spLocks noGrp="1"/>
          </p:cNvSpPr>
          <p:nvPr>
            <p:ph type="sldNum" sz="quarter" idx="12"/>
          </p:nvPr>
        </p:nvSpPr>
        <p:spPr/>
        <p:txBody>
          <a:bodyPr/>
          <a:lstStyle/>
          <a:p>
            <a:fld id="{26AD20E6-394B-4DF0-96A5-9647FF39C943}" type="slidenum">
              <a:rPr lang="en-IN" smtClean="0"/>
              <a:t>14</a:t>
            </a:fld>
            <a:endParaRPr lang="en-IN"/>
          </a:p>
        </p:txBody>
      </p:sp>
      <p:pic>
        <p:nvPicPr>
          <p:cNvPr id="6" name="Picture 5">
            <a:extLst>
              <a:ext uri="{FF2B5EF4-FFF2-40B4-BE49-F238E27FC236}">
                <a16:creationId xmlns:a16="http://schemas.microsoft.com/office/drawing/2014/main" id="{26C0BA2C-C837-40F9-B119-EEAC94D5DA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23"/>
            <a:ext cx="2695903" cy="1268959"/>
          </a:xfrm>
          <a:prstGeom prst="rect">
            <a:avLst/>
          </a:prstGeom>
        </p:spPr>
      </p:pic>
      <p:pic>
        <p:nvPicPr>
          <p:cNvPr id="7" name="Picture 6">
            <a:extLst>
              <a:ext uri="{FF2B5EF4-FFF2-40B4-BE49-F238E27FC236}">
                <a16:creationId xmlns:a16="http://schemas.microsoft.com/office/drawing/2014/main" id="{F2CD6EEB-1E25-486B-BB40-1D183D712BC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0809" y="-18391"/>
            <a:ext cx="2011191" cy="1600200"/>
          </a:xfrm>
          <a:prstGeom prst="rect">
            <a:avLst/>
          </a:prstGeom>
        </p:spPr>
      </p:pic>
    </p:spTree>
    <p:extLst>
      <p:ext uri="{BB962C8B-B14F-4D97-AF65-F5344CB8AC3E}">
        <p14:creationId xmlns:p14="http://schemas.microsoft.com/office/powerpoint/2010/main" val="23901049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p:txBody>
          <a:bodyPr/>
          <a:lstStyle/>
          <a:p>
            <a:pPr algn="ctr"/>
            <a:r>
              <a:rPr lang="en-IN" b="1" dirty="0"/>
              <a:t>References</a:t>
            </a:r>
          </a:p>
        </p:txBody>
      </p:sp>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a:xfrm>
            <a:off x="677333" y="2160589"/>
            <a:ext cx="8973103" cy="3880773"/>
          </a:xfrm>
        </p:spPr>
        <p:txBody>
          <a:bodyPr>
            <a:normAutofit/>
          </a:bodyPr>
          <a:lstStyle/>
          <a:p>
            <a:pPr algn="just"/>
            <a:r>
              <a:rPr lang="en-IN" sz="2000" dirty="0">
                <a:latin typeface="Bahnschrift Light" panose="020B0502040204020203" pitchFamily="34" charset="0"/>
                <a:cs typeface="Times New Roman" panose="02020603050405020304" pitchFamily="18" charset="0"/>
              </a:rPr>
              <a:t>Ghousepeer1 GD, Sharma2 P, Pandey1 VSR and RP. Vaccination Barriers for Adults. J Drugs Addict Ther. 2021 Dec 31;2(4):1–5.</a:t>
            </a:r>
          </a:p>
          <a:p>
            <a:pPr algn="just"/>
            <a:r>
              <a:rPr lang="en-IN" sz="2000" dirty="0">
                <a:latin typeface="Bahnschrift Light" panose="020B0502040204020203" pitchFamily="34" charset="0"/>
                <a:cs typeface="Times New Roman" panose="02020603050405020304" pitchFamily="18" charset="0"/>
              </a:rPr>
              <a:t>Eiden AL, Barratt J, Nyaku MK. Drivers of and barriers to routine adult vaccination: A systematic literature review. Hum Vaccines Immunother. 18(6):2127290.</a:t>
            </a:r>
          </a:p>
          <a:p>
            <a:pPr algn="just"/>
            <a:r>
              <a:rPr lang="en-US" sz="2000" dirty="0">
                <a:latin typeface="Bahnschrift Light" panose="020B0502040204020203" pitchFamily="34" charset="0"/>
                <a:cs typeface="Times New Roman" panose="02020603050405020304" pitchFamily="18" charset="0"/>
              </a:rPr>
              <a:t>Dash R, Agrawal A, Nagvekar V, Lele J, Di Pasquale A, Kolhapure S, Parikh R. Towards adult vaccination in India: a narrative literature review. Hum Vaccin Immunother. 2020 Apr 2;16(4):991-1001. doi: 10.1080/21645515.2019.1682842. Epub 2019 Dec 2. PMID: 31746661; PMCID: PMC7227717.</a:t>
            </a:r>
            <a:endParaRPr lang="en-IN" sz="2000" dirty="0">
              <a:latin typeface="Bahnschrift Light" panose="020B0502040204020203"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15</a:t>
            </a:fld>
            <a:endParaRPr lang="en-IN"/>
          </a:p>
        </p:txBody>
      </p:sp>
      <p:pic>
        <p:nvPicPr>
          <p:cNvPr id="6" name="Picture 5">
            <a:extLst>
              <a:ext uri="{FF2B5EF4-FFF2-40B4-BE49-F238E27FC236}">
                <a16:creationId xmlns:a16="http://schemas.microsoft.com/office/drawing/2014/main" id="{19802B39-888F-4E9C-97E2-A6F393AAC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23"/>
            <a:ext cx="2695903" cy="1268959"/>
          </a:xfrm>
          <a:prstGeom prst="rect">
            <a:avLst/>
          </a:prstGeom>
        </p:spPr>
      </p:pic>
      <p:pic>
        <p:nvPicPr>
          <p:cNvPr id="7" name="Picture 6">
            <a:extLst>
              <a:ext uri="{FF2B5EF4-FFF2-40B4-BE49-F238E27FC236}">
                <a16:creationId xmlns:a16="http://schemas.microsoft.com/office/drawing/2014/main" id="{7181551C-2F6C-43A2-9FD7-F3076010CA8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0809" y="-4323"/>
            <a:ext cx="2011191" cy="1600200"/>
          </a:xfrm>
          <a:prstGeom prst="rect">
            <a:avLst/>
          </a:prstGeom>
        </p:spPr>
      </p:pic>
    </p:spTree>
    <p:extLst>
      <p:ext uri="{BB962C8B-B14F-4D97-AF65-F5344CB8AC3E}">
        <p14:creationId xmlns:p14="http://schemas.microsoft.com/office/powerpoint/2010/main" val="149243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p:txBody>
          <a:bodyPr/>
          <a:lstStyle/>
          <a:p>
            <a:pPr algn="ctr"/>
            <a:r>
              <a:rPr lang="en-IN" b="1" dirty="0"/>
              <a:t>Thank You</a:t>
            </a:r>
          </a:p>
        </p:txBody>
      </p:sp>
      <p:sp>
        <p:nvSpPr>
          <p:cNvPr id="3" name="Subtitle 2">
            <a:extLst>
              <a:ext uri="{FF2B5EF4-FFF2-40B4-BE49-F238E27FC236}">
                <a16:creationId xmlns:a16="http://schemas.microsoft.com/office/drawing/2014/main" id="{14362A6F-B772-4C22-FFAA-7F43C56C049B}"/>
              </a:ext>
            </a:extLst>
          </p:cNvPr>
          <p:cNvSpPr>
            <a:spLocks noGrp="1"/>
          </p:cNvSpPr>
          <p:nvPr>
            <p:ph type="subTitle" idx="1"/>
          </p:nvPr>
        </p:nvSpPr>
        <p:spPr/>
        <p:txBody>
          <a:bodyPr/>
          <a:lstStyle/>
          <a:p>
            <a:pPr algn="ctr"/>
            <a:r>
              <a:rPr lang="en-IN" dirty="0"/>
              <a:t>Any Questions</a:t>
            </a:r>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16</a:t>
            </a:fld>
            <a:endParaRPr lang="en-IN"/>
          </a:p>
        </p:txBody>
      </p:sp>
      <p:pic>
        <p:nvPicPr>
          <p:cNvPr id="6" name="Picture 5">
            <a:extLst>
              <a:ext uri="{FF2B5EF4-FFF2-40B4-BE49-F238E27FC236}">
                <a16:creationId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23"/>
            <a:ext cx="2695903" cy="1268959"/>
          </a:xfrm>
          <a:prstGeom prst="rect">
            <a:avLst/>
          </a:prstGeom>
        </p:spPr>
      </p:pic>
      <p:pic>
        <p:nvPicPr>
          <p:cNvPr id="7" name="Picture 6">
            <a:extLst>
              <a:ext uri="{FF2B5EF4-FFF2-40B4-BE49-F238E27FC236}">
                <a16:creationId xmlns:a16="http://schemas.microsoft.com/office/drawing/2014/main" id="{2D4B05A5-29F4-4C63-8E60-525A3D21F44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0809" y="-4323"/>
            <a:ext cx="2011191" cy="1600200"/>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1393A-C23C-A11B-B552-8F3AB06E5AFD}"/>
              </a:ext>
            </a:extLst>
          </p:cNvPr>
          <p:cNvSpPr>
            <a:spLocks noGrp="1"/>
          </p:cNvSpPr>
          <p:nvPr>
            <p:ph type="title"/>
          </p:nvPr>
        </p:nvSpPr>
        <p:spPr/>
        <p:txBody>
          <a:bodyPr/>
          <a:lstStyle/>
          <a:p>
            <a:pPr algn="ctr"/>
            <a:r>
              <a:rPr lang="en-IN" b="1" dirty="0"/>
              <a:t>Pictorial Journey</a:t>
            </a:r>
          </a:p>
        </p:txBody>
      </p:sp>
      <p:pic>
        <p:nvPicPr>
          <p:cNvPr id="7" name="Content Placeholder 6">
            <a:extLst>
              <a:ext uri="{FF2B5EF4-FFF2-40B4-BE49-F238E27FC236}">
                <a16:creationId xmlns:a16="http://schemas.microsoft.com/office/drawing/2014/main" id="{9C1974D8-9D28-4FFF-B61D-E4E784733A0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37096" y="1505244"/>
            <a:ext cx="3573194" cy="4851106"/>
          </a:xfrm>
        </p:spPr>
      </p:pic>
      <p:sp>
        <p:nvSpPr>
          <p:cNvPr id="4" name="Slide Number Placeholder 3">
            <a:extLst>
              <a:ext uri="{FF2B5EF4-FFF2-40B4-BE49-F238E27FC236}">
                <a16:creationId xmlns:a16="http://schemas.microsoft.com/office/drawing/2014/main" id="{AB27019A-DBE3-DD9F-379F-7EBC515DB707}"/>
              </a:ext>
            </a:extLst>
          </p:cNvPr>
          <p:cNvSpPr>
            <a:spLocks noGrp="1"/>
          </p:cNvSpPr>
          <p:nvPr>
            <p:ph type="sldNum" sz="quarter" idx="12"/>
          </p:nvPr>
        </p:nvSpPr>
        <p:spPr/>
        <p:txBody>
          <a:bodyPr/>
          <a:lstStyle/>
          <a:p>
            <a:fld id="{26AD20E6-394B-4DF0-96A5-9647FF39C943}" type="slidenum">
              <a:rPr lang="en-IN" smtClean="0"/>
              <a:t>17</a:t>
            </a:fld>
            <a:endParaRPr lang="en-IN"/>
          </a:p>
        </p:txBody>
      </p:sp>
      <p:pic>
        <p:nvPicPr>
          <p:cNvPr id="5" name="Picture 4">
            <a:extLst>
              <a:ext uri="{FF2B5EF4-FFF2-40B4-BE49-F238E27FC236}">
                <a16:creationId xmlns:a16="http://schemas.microsoft.com/office/drawing/2014/main" id="{017831EF-04BF-42FF-8734-B7837384DA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0809" y="-4323"/>
            <a:ext cx="2011191" cy="1600200"/>
          </a:xfrm>
          <a:prstGeom prst="rect">
            <a:avLst/>
          </a:prstGeom>
        </p:spPr>
      </p:pic>
      <p:pic>
        <p:nvPicPr>
          <p:cNvPr id="6" name="Picture 5">
            <a:extLst>
              <a:ext uri="{FF2B5EF4-FFF2-40B4-BE49-F238E27FC236}">
                <a16:creationId xmlns:a16="http://schemas.microsoft.com/office/drawing/2014/main" id="{A26EDF49-6874-4C39-83F2-3E4A7CD74C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323"/>
            <a:ext cx="2695903" cy="1268959"/>
          </a:xfrm>
          <a:prstGeom prst="rect">
            <a:avLst/>
          </a:prstGeom>
        </p:spPr>
      </p:pic>
    </p:spTree>
    <p:extLst>
      <p:ext uri="{BB962C8B-B14F-4D97-AF65-F5344CB8AC3E}">
        <p14:creationId xmlns:p14="http://schemas.microsoft.com/office/powerpoint/2010/main" val="23339345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1393A-C23C-A11B-B552-8F3AB06E5AFD}"/>
              </a:ext>
            </a:extLst>
          </p:cNvPr>
          <p:cNvSpPr>
            <a:spLocks noGrp="1"/>
          </p:cNvSpPr>
          <p:nvPr>
            <p:ph type="title"/>
          </p:nvPr>
        </p:nvSpPr>
        <p:spPr/>
        <p:txBody>
          <a:bodyPr/>
          <a:lstStyle/>
          <a:p>
            <a:pPr algn="ctr"/>
            <a:r>
              <a:rPr lang="en-IN" b="1" dirty="0"/>
              <a:t>Pictorial Journey</a:t>
            </a:r>
          </a:p>
        </p:txBody>
      </p:sp>
      <p:pic>
        <p:nvPicPr>
          <p:cNvPr id="7" name="Content Placeholder 6">
            <a:extLst>
              <a:ext uri="{FF2B5EF4-FFF2-40B4-BE49-F238E27FC236}">
                <a16:creationId xmlns:a16="http://schemas.microsoft.com/office/drawing/2014/main" id="{2927AF41-A338-43D5-A508-364E6C802CC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79298" y="1406769"/>
            <a:ext cx="3559127" cy="4841631"/>
          </a:xfrm>
        </p:spPr>
      </p:pic>
      <p:sp>
        <p:nvSpPr>
          <p:cNvPr id="4" name="Slide Number Placeholder 3">
            <a:extLst>
              <a:ext uri="{FF2B5EF4-FFF2-40B4-BE49-F238E27FC236}">
                <a16:creationId xmlns:a16="http://schemas.microsoft.com/office/drawing/2014/main" id="{F7512292-B42A-7AC1-7086-3818B43D08E8}"/>
              </a:ext>
            </a:extLst>
          </p:cNvPr>
          <p:cNvSpPr>
            <a:spLocks noGrp="1"/>
          </p:cNvSpPr>
          <p:nvPr>
            <p:ph type="sldNum" sz="quarter" idx="12"/>
          </p:nvPr>
        </p:nvSpPr>
        <p:spPr/>
        <p:txBody>
          <a:bodyPr/>
          <a:lstStyle/>
          <a:p>
            <a:fld id="{26AD20E6-394B-4DF0-96A5-9647FF39C943}" type="slidenum">
              <a:rPr lang="en-IN" smtClean="0"/>
              <a:t>18</a:t>
            </a:fld>
            <a:endParaRPr lang="en-IN"/>
          </a:p>
        </p:txBody>
      </p:sp>
      <p:pic>
        <p:nvPicPr>
          <p:cNvPr id="5" name="Picture 4">
            <a:extLst>
              <a:ext uri="{FF2B5EF4-FFF2-40B4-BE49-F238E27FC236}">
                <a16:creationId xmlns:a16="http://schemas.microsoft.com/office/drawing/2014/main" id="{51AD61EE-88E7-428D-9772-97A6840BE3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323"/>
            <a:ext cx="2695903" cy="1268959"/>
          </a:xfrm>
          <a:prstGeom prst="rect">
            <a:avLst/>
          </a:prstGeom>
        </p:spPr>
      </p:pic>
      <p:pic>
        <p:nvPicPr>
          <p:cNvPr id="6" name="Picture 5">
            <a:extLst>
              <a:ext uri="{FF2B5EF4-FFF2-40B4-BE49-F238E27FC236}">
                <a16:creationId xmlns:a16="http://schemas.microsoft.com/office/drawing/2014/main" id="{04638B0D-9B0D-4EE1-827A-407876CE865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80809" y="-4323"/>
            <a:ext cx="2011191" cy="1600200"/>
          </a:xfrm>
          <a:prstGeom prst="rect">
            <a:avLst/>
          </a:prstGeom>
        </p:spPr>
      </p:pic>
    </p:spTree>
    <p:extLst>
      <p:ext uri="{BB962C8B-B14F-4D97-AF65-F5344CB8AC3E}">
        <p14:creationId xmlns:p14="http://schemas.microsoft.com/office/powerpoint/2010/main" val="4112284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t>Mentor Approval</a:t>
            </a:r>
          </a:p>
        </p:txBody>
      </p:sp>
      <p:pic>
        <p:nvPicPr>
          <p:cNvPr id="5" name="Content Placeholder 4">
            <a:extLst>
              <a:ext uri="{FF2B5EF4-FFF2-40B4-BE49-F238E27FC236}">
                <a16:creationId xmlns:a16="http://schemas.microsoft.com/office/drawing/2014/main" id="{8B01A105-01AF-4803-9B2D-3F5C6E3E46ED}"/>
              </a:ext>
            </a:extLst>
          </p:cNvPr>
          <p:cNvPicPr>
            <a:picLocks noGrp="1" noChangeAspect="1"/>
          </p:cNvPicPr>
          <p:nvPr>
            <p:ph idx="1"/>
          </p:nvPr>
        </p:nvPicPr>
        <p:blipFill>
          <a:blip r:embed="rId2"/>
          <a:stretch>
            <a:fillRect/>
          </a:stretch>
        </p:blipFill>
        <p:spPr>
          <a:xfrm>
            <a:off x="1039701" y="1878560"/>
            <a:ext cx="8596668" cy="4369840"/>
          </a:xfrm>
          <a:prstGeom prst="rect">
            <a:avLst/>
          </a:prstGeom>
        </p:spPr>
      </p:pic>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323"/>
            <a:ext cx="2695903" cy="1268959"/>
          </a:xfrm>
          <a:prstGeom prst="rect">
            <a:avLst/>
          </a:prstGeom>
        </p:spPr>
      </p:pic>
    </p:spTree>
    <p:extLst>
      <p:ext uri="{BB962C8B-B14F-4D97-AF65-F5344CB8AC3E}">
        <p14:creationId xmlns:p14="http://schemas.microsoft.com/office/powerpoint/2010/main" val="2861094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t>Introduction</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a:xfrm>
            <a:off x="677334" y="1878559"/>
            <a:ext cx="8596668" cy="4733256"/>
          </a:xfrm>
        </p:spPr>
        <p:txBody>
          <a:bodyPr>
            <a:noAutofit/>
          </a:bodyPr>
          <a:lstStyle/>
          <a:p>
            <a:pPr algn="just"/>
            <a:r>
              <a:rPr lang="en-IN" sz="2000" dirty="0">
                <a:latin typeface="Bahnschrift Light" panose="020B0502040204020203" pitchFamily="34" charset="0"/>
              </a:rPr>
              <a:t>Vaccination is also recommended for adults where adult vaccination is mostly ignored in India. Generally, adults have less susceptible to traditional infectious agents but the probability of exposure to the infectious agents has increased(1). So, the problem of adult immunization should be considered.</a:t>
            </a:r>
          </a:p>
          <a:p>
            <a:pPr algn="just"/>
            <a:r>
              <a:rPr lang="en-IN" sz="2000" dirty="0">
                <a:latin typeface="Bahnschrift Light" panose="020B0502040204020203" pitchFamily="34" charset="0"/>
              </a:rPr>
              <a:t>Vaccine-preventable diseases (VPDs) in adults are more neglected. Each country should provide a proper guideline for adult vaccination.</a:t>
            </a:r>
          </a:p>
          <a:p>
            <a:pPr algn="just"/>
            <a:r>
              <a:rPr lang="en-IN" sz="2000" dirty="0">
                <a:latin typeface="Bahnschrift Light" panose="020B0502040204020203" pitchFamily="34" charset="0"/>
              </a:rPr>
              <a:t>When it comes to India, our country doesn’t have proper guidelines for Adult immunization. As to decrease the morbidity and mortality in the life of a person the vaccine uptake for the immunization must be ensured.</a:t>
            </a:r>
          </a:p>
          <a:p>
            <a:pPr algn="just"/>
            <a:endParaRPr lang="en-IN" sz="2000"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3</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23"/>
            <a:ext cx="2695903" cy="1268959"/>
          </a:xfrm>
          <a:prstGeom prst="rect">
            <a:avLst/>
          </a:prstGeom>
        </p:spPr>
      </p:pic>
      <p:pic>
        <p:nvPicPr>
          <p:cNvPr id="7" name="Picture 6">
            <a:extLst>
              <a:ext uri="{FF2B5EF4-FFF2-40B4-BE49-F238E27FC236}">
                <a16:creationId xmlns:a16="http://schemas.microsoft.com/office/drawing/2014/main" id="{FABB5DFF-BADA-413F-B9ED-DA8D7052D0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0809" y="-4323"/>
            <a:ext cx="2011191" cy="1600200"/>
          </a:xfrm>
          <a:prstGeom prst="rect">
            <a:avLst/>
          </a:prstGeom>
        </p:spPr>
      </p:pic>
    </p:spTree>
    <p:extLst>
      <p:ext uri="{BB962C8B-B14F-4D97-AF65-F5344CB8AC3E}">
        <p14:creationId xmlns:p14="http://schemas.microsoft.com/office/powerpoint/2010/main" val="2935010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a:xfrm>
            <a:off x="576776" y="590843"/>
            <a:ext cx="8697226" cy="1392702"/>
          </a:xfrm>
        </p:spPr>
        <p:txBody>
          <a:bodyPr/>
          <a:lstStyle/>
          <a:p>
            <a:pPr algn="ctr"/>
            <a:r>
              <a:rPr lang="en-IN" b="1" dirty="0"/>
              <a:t>Introduction</a:t>
            </a:r>
          </a:p>
        </p:txBody>
      </p:sp>
      <p:sp>
        <p:nvSpPr>
          <p:cNvPr id="3" name="Content Placeholder 2">
            <a:extLst>
              <a:ext uri="{FF2B5EF4-FFF2-40B4-BE49-F238E27FC236}">
                <a16:creationId xmlns:a16="http://schemas.microsoft.com/office/drawing/2014/main" id="{8C6D7DE2-7518-3B77-F975-509EE81FC92A}"/>
              </a:ext>
            </a:extLst>
          </p:cNvPr>
          <p:cNvSpPr>
            <a:spLocks noGrp="1"/>
          </p:cNvSpPr>
          <p:nvPr>
            <p:ph idx="1"/>
          </p:nvPr>
        </p:nvSpPr>
        <p:spPr>
          <a:xfrm>
            <a:off x="838200" y="1828800"/>
            <a:ext cx="8685628" cy="4874919"/>
          </a:xfrm>
        </p:spPr>
        <p:txBody>
          <a:bodyPr>
            <a:noAutofit/>
          </a:bodyPr>
          <a:lstStyle/>
          <a:p>
            <a:pPr algn="just"/>
            <a:r>
              <a:rPr lang="en-US" sz="2000" dirty="0">
                <a:latin typeface="Bahnschrift Light" panose="020B0502040204020203" pitchFamily="34" charset="0"/>
              </a:rPr>
              <a:t>Routine assessment of adult patient vaccination needs, recommendation, and offer of needed vaccines for adults should be incorporated into routine clinical care of adults.</a:t>
            </a:r>
          </a:p>
          <a:p>
            <a:pPr algn="just"/>
            <a:r>
              <a:rPr lang="en-US" sz="2000" dirty="0">
                <a:latin typeface="Bahnschrift Light" panose="020B0502040204020203" pitchFamily="34" charset="0"/>
              </a:rPr>
              <a:t> </a:t>
            </a:r>
            <a:r>
              <a:rPr lang="en-IN" sz="2000" dirty="0">
                <a:latin typeface="Bahnschrift Light" panose="020B0502040204020203" pitchFamily="34" charset="0"/>
              </a:rPr>
              <a:t>Vaccination is one of the most life-saving and cost-saving interventions in the history of health care. Influenza, pneumococcal disease, and shingles (herpes zoster) are more prevalent in older people.</a:t>
            </a:r>
            <a:endParaRPr lang="en-US" sz="2000" dirty="0">
              <a:latin typeface="Bahnschrift Light" panose="020B0502040204020203" pitchFamily="34" charset="0"/>
            </a:endParaRPr>
          </a:p>
          <a:p>
            <a:pPr algn="just"/>
            <a:r>
              <a:rPr lang="en-IN" sz="2000" b="1" dirty="0">
                <a:latin typeface="Bahnschrift Light" panose="020B0502040204020203" pitchFamily="34" charset="0"/>
              </a:rPr>
              <a:t>For Example: </a:t>
            </a:r>
            <a:r>
              <a:rPr lang="en-IN" sz="2000" dirty="0">
                <a:latin typeface="Bahnschrift Light" panose="020B0502040204020203" pitchFamily="34" charset="0"/>
              </a:rPr>
              <a:t>influenza and pneumonia are a leading cause of death in the U.S. These illnesses are preventable via vaccination, but uptake is low and decreasing. Despite the demonstrated value of vaccines, adult vaccination rates in many countries remain suboptimal, even where there are publicly funded programs. In the United States alone, 36,000 annual deaths are related to influenza and the average number of hospitalizations associated with influenza has been estimated at 226,000.</a:t>
            </a:r>
            <a:endParaRPr lang="en-IN" sz="2000" dirty="0"/>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t>4</a:t>
            </a:fld>
            <a:endParaRPr lang="en-IN"/>
          </a:p>
        </p:txBody>
      </p:sp>
      <p:pic>
        <p:nvPicPr>
          <p:cNvPr id="6" name="Picture 5">
            <a:extLst>
              <a:ext uri="{FF2B5EF4-FFF2-40B4-BE49-F238E27FC236}">
                <a16:creationId xmlns:a16="http://schemas.microsoft.com/office/drawing/2014/main" id="{59DE848F-23EA-DD10-7CA9-E5A35CA4C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23"/>
            <a:ext cx="2695903" cy="1268959"/>
          </a:xfrm>
          <a:prstGeom prst="rect">
            <a:avLst/>
          </a:prstGeom>
        </p:spPr>
      </p:pic>
      <p:pic>
        <p:nvPicPr>
          <p:cNvPr id="7" name="Picture 6">
            <a:extLst>
              <a:ext uri="{FF2B5EF4-FFF2-40B4-BE49-F238E27FC236}">
                <a16:creationId xmlns:a16="http://schemas.microsoft.com/office/drawing/2014/main" id="{DE0BF9BB-5269-4745-8D23-F58EBECBD0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0809" y="-4323"/>
            <a:ext cx="2011191" cy="1600200"/>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p:txBody>
          <a:bodyPr/>
          <a:lstStyle/>
          <a:p>
            <a:pPr algn="ctr"/>
            <a:r>
              <a:rPr lang="en-IN" b="1" dirty="0"/>
              <a:t>Methodology</a:t>
            </a:r>
          </a:p>
        </p:txBody>
      </p:sp>
      <p:sp>
        <p:nvSpPr>
          <p:cNvPr id="3" name="Content Placeholder 2">
            <a:extLst>
              <a:ext uri="{FF2B5EF4-FFF2-40B4-BE49-F238E27FC236}">
                <a16:creationId xmlns:a16="http://schemas.microsoft.com/office/drawing/2014/main" id="{70665C76-273B-9A86-DBC1-54F437B85A44}"/>
              </a:ext>
            </a:extLst>
          </p:cNvPr>
          <p:cNvSpPr>
            <a:spLocks noGrp="1"/>
          </p:cNvSpPr>
          <p:nvPr>
            <p:ph idx="1"/>
          </p:nvPr>
        </p:nvSpPr>
        <p:spPr/>
        <p:txBody>
          <a:bodyPr>
            <a:normAutofit/>
          </a:bodyPr>
          <a:lstStyle/>
          <a:p>
            <a:pPr algn="just"/>
            <a:r>
              <a:rPr lang="en-US" sz="2000" b="1" u="sng" dirty="0">
                <a:latin typeface="Bahnschrift Light" panose="020B0502040204020203" pitchFamily="34" charset="0"/>
              </a:rPr>
              <a:t>Study Design</a:t>
            </a:r>
            <a:r>
              <a:rPr lang="en-US" sz="2000" dirty="0">
                <a:latin typeface="Bahnschrift Light" panose="020B0502040204020203" pitchFamily="34" charset="0"/>
              </a:rPr>
              <a:t>: Quantitative study design</a:t>
            </a:r>
          </a:p>
          <a:p>
            <a:pPr algn="just"/>
            <a:r>
              <a:rPr lang="en-US" sz="2000" b="1" u="sng" dirty="0">
                <a:latin typeface="Bahnschrift Light" panose="020B0502040204020203" pitchFamily="34" charset="0"/>
              </a:rPr>
              <a:t>Study Area</a:t>
            </a:r>
            <a:r>
              <a:rPr lang="en-US" sz="2000" dirty="0">
                <a:latin typeface="Bahnschrift Light" panose="020B0502040204020203" pitchFamily="34" charset="0"/>
              </a:rPr>
              <a:t>: Peoples of Gurugram through vaccination drives</a:t>
            </a:r>
          </a:p>
          <a:p>
            <a:pPr algn="just"/>
            <a:r>
              <a:rPr lang="en-US" sz="2000" b="1" u="sng" dirty="0">
                <a:latin typeface="Bahnschrift Light" panose="020B0502040204020203" pitchFamily="34" charset="0"/>
              </a:rPr>
              <a:t>Study Population</a:t>
            </a:r>
            <a:r>
              <a:rPr lang="en-US" sz="2000" dirty="0">
                <a:latin typeface="Bahnschrift Light" panose="020B0502040204020203" pitchFamily="34" charset="0"/>
              </a:rPr>
              <a:t>: Older Adults (55 years and above)</a:t>
            </a:r>
          </a:p>
          <a:p>
            <a:pPr algn="just"/>
            <a:r>
              <a:rPr lang="en-US" sz="2000" b="1" u="sng" dirty="0">
                <a:latin typeface="Bahnschrift Light" panose="020B0502040204020203" pitchFamily="34" charset="0"/>
              </a:rPr>
              <a:t>Study Period</a:t>
            </a:r>
            <a:r>
              <a:rPr lang="en-US" sz="2000" dirty="0">
                <a:latin typeface="Bahnschrift Light" panose="020B0502040204020203" pitchFamily="34" charset="0"/>
              </a:rPr>
              <a:t>: 3 months</a:t>
            </a:r>
          </a:p>
          <a:p>
            <a:pPr algn="just"/>
            <a:r>
              <a:rPr lang="en-US" sz="2000" b="1" u="sng" dirty="0">
                <a:latin typeface="Bahnschrift Light" panose="020B0502040204020203" pitchFamily="34" charset="0"/>
              </a:rPr>
              <a:t>Sample Size</a:t>
            </a:r>
            <a:r>
              <a:rPr lang="en-US" sz="2000" dirty="0">
                <a:latin typeface="Bahnschrift Light" panose="020B0502040204020203" pitchFamily="34" charset="0"/>
              </a:rPr>
              <a:t>: </a:t>
            </a:r>
            <a:r>
              <a:rPr lang="en-IN" sz="2000" dirty="0">
                <a:latin typeface="Bahnschrift Light" panose="020B0502040204020203" pitchFamily="34" charset="0"/>
              </a:rPr>
              <a:t>244 patients (according to last three months of existing adult vaccinated data there were 142 patients, so after collecting the data for the next three months (February and April) there are total 244 patients.</a:t>
            </a:r>
          </a:p>
          <a:p>
            <a:pPr algn="just"/>
            <a:r>
              <a:rPr lang="en-IN" sz="2000" b="1" u="sng" dirty="0">
                <a:latin typeface="Bahnschrift Light" panose="020B0502040204020203" pitchFamily="34" charset="0"/>
              </a:rPr>
              <a:t>Data Collection</a:t>
            </a:r>
            <a:r>
              <a:rPr lang="en-IN" sz="2000" b="1" dirty="0">
                <a:latin typeface="Bahnschrift Light" panose="020B0502040204020203" pitchFamily="34" charset="0"/>
              </a:rPr>
              <a:t>: </a:t>
            </a:r>
            <a:r>
              <a:rPr lang="en-IN" sz="2000" dirty="0">
                <a:latin typeface="Bahnschrift Light" panose="020B0502040204020203" pitchFamily="34" charset="0"/>
              </a:rPr>
              <a:t>Existing patients record collection from the organization.</a:t>
            </a:r>
          </a:p>
        </p:txBody>
      </p:sp>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t>5</a:t>
            </a:fld>
            <a:endParaRPr lang="en-IN"/>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23"/>
            <a:ext cx="2695903" cy="1268959"/>
          </a:xfrm>
          <a:prstGeom prst="rect">
            <a:avLst/>
          </a:prstGeom>
        </p:spPr>
      </p:pic>
      <p:pic>
        <p:nvPicPr>
          <p:cNvPr id="7" name="Picture 6">
            <a:extLst>
              <a:ext uri="{FF2B5EF4-FFF2-40B4-BE49-F238E27FC236}">
                <a16:creationId xmlns:a16="http://schemas.microsoft.com/office/drawing/2014/main" id="{53C29C18-6688-492A-9306-0BC9AEC18D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0809" y="-4323"/>
            <a:ext cx="2011191" cy="1600200"/>
          </a:xfrm>
          <a:prstGeom prst="rect">
            <a:avLst/>
          </a:prstGeom>
        </p:spPr>
      </p:pic>
    </p:spTree>
    <p:extLst>
      <p:ext uri="{BB962C8B-B14F-4D97-AF65-F5344CB8AC3E}">
        <p14:creationId xmlns:p14="http://schemas.microsoft.com/office/powerpoint/2010/main" val="459109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672BA-4BE1-529E-07EC-8F4A53233F03}"/>
              </a:ext>
            </a:extLst>
          </p:cNvPr>
          <p:cNvSpPr>
            <a:spLocks noGrp="1"/>
          </p:cNvSpPr>
          <p:nvPr>
            <p:ph type="title"/>
          </p:nvPr>
        </p:nvSpPr>
        <p:spPr/>
        <p:txBody>
          <a:bodyPr/>
          <a:lstStyle/>
          <a:p>
            <a:pPr algn="ctr"/>
            <a:r>
              <a:rPr lang="en-IN" b="1" dirty="0"/>
              <a:t>Methodology</a:t>
            </a:r>
            <a:endParaRPr lang="en-IN" dirty="0"/>
          </a:p>
        </p:txBody>
      </p:sp>
      <p:sp>
        <p:nvSpPr>
          <p:cNvPr id="3" name="Content Placeholder 2">
            <a:extLst>
              <a:ext uri="{FF2B5EF4-FFF2-40B4-BE49-F238E27FC236}">
                <a16:creationId xmlns:a16="http://schemas.microsoft.com/office/drawing/2014/main" id="{C69F77E6-6698-55B6-C98F-1338F8539D37}"/>
              </a:ext>
            </a:extLst>
          </p:cNvPr>
          <p:cNvSpPr>
            <a:spLocks noGrp="1"/>
          </p:cNvSpPr>
          <p:nvPr>
            <p:ph idx="1"/>
          </p:nvPr>
        </p:nvSpPr>
        <p:spPr>
          <a:xfrm>
            <a:off x="677334" y="1930401"/>
            <a:ext cx="8596668" cy="4110962"/>
          </a:xfrm>
        </p:spPr>
        <p:txBody>
          <a:bodyPr>
            <a:noAutofit/>
          </a:bodyPr>
          <a:lstStyle/>
          <a:p>
            <a:pPr algn="just"/>
            <a:r>
              <a:rPr lang="en-IN" sz="2000" b="1" u="sng" dirty="0">
                <a:latin typeface="Bahnschrift Light" panose="020B0502040204020203" pitchFamily="34" charset="0"/>
              </a:rPr>
              <a:t>Data Analysis Plan</a:t>
            </a:r>
            <a:r>
              <a:rPr lang="en-IN" sz="2000" b="1" dirty="0">
                <a:latin typeface="Bahnschrift Light" panose="020B0502040204020203" pitchFamily="34" charset="0"/>
              </a:rPr>
              <a:t>: </a:t>
            </a:r>
            <a:r>
              <a:rPr lang="en-IN" sz="2000" dirty="0">
                <a:latin typeface="Bahnschrift Light" panose="020B0502040204020203" pitchFamily="34" charset="0"/>
              </a:rPr>
              <a:t>Data analysis using by MS Excel. </a:t>
            </a:r>
          </a:p>
          <a:p>
            <a:pPr algn="just"/>
            <a:r>
              <a:rPr lang="en-US" sz="2000" b="1" u="sng" dirty="0">
                <a:latin typeface="Bahnschrift Light" panose="020B0502040204020203" pitchFamily="34" charset="0"/>
              </a:rPr>
              <a:t>Data Collection tool</a:t>
            </a:r>
            <a:r>
              <a:rPr lang="en-US" sz="2000" b="1" dirty="0">
                <a:latin typeface="Bahnschrift Light" panose="020B0502040204020203" pitchFamily="34" charset="0"/>
              </a:rPr>
              <a:t>: </a:t>
            </a:r>
            <a:r>
              <a:rPr lang="en-US" sz="2000" dirty="0">
                <a:latin typeface="Bahnschrift Light" panose="020B0502040204020203" pitchFamily="34" charset="0"/>
              </a:rPr>
              <a:t>Questionnaire (Annexure 1).</a:t>
            </a:r>
            <a:r>
              <a:rPr lang="en-US" sz="2000" b="1" dirty="0">
                <a:latin typeface="Bahnschrift Light" panose="020B0502040204020203" pitchFamily="34" charset="0"/>
              </a:rPr>
              <a:t> </a:t>
            </a:r>
            <a:endParaRPr lang="en-IN" sz="2000" dirty="0">
              <a:latin typeface="Bahnschrift Light" panose="020B0502040204020203" pitchFamily="34" charset="0"/>
            </a:endParaRPr>
          </a:p>
        </p:txBody>
      </p:sp>
      <p:sp>
        <p:nvSpPr>
          <p:cNvPr id="4" name="Slide Number Placeholder 3">
            <a:extLst>
              <a:ext uri="{FF2B5EF4-FFF2-40B4-BE49-F238E27FC236}">
                <a16:creationId xmlns:a16="http://schemas.microsoft.com/office/drawing/2014/main" id="{EEF90905-61DD-7573-FB83-64447E29ABB1}"/>
              </a:ext>
            </a:extLst>
          </p:cNvPr>
          <p:cNvSpPr>
            <a:spLocks noGrp="1"/>
          </p:cNvSpPr>
          <p:nvPr>
            <p:ph type="sldNum" sz="quarter" idx="12"/>
          </p:nvPr>
        </p:nvSpPr>
        <p:spPr/>
        <p:txBody>
          <a:bodyPr/>
          <a:lstStyle/>
          <a:p>
            <a:fld id="{26AD20E6-394B-4DF0-96A5-9647FF39C943}" type="slidenum">
              <a:rPr lang="en-IN" smtClean="0"/>
              <a:t>6</a:t>
            </a:fld>
            <a:endParaRPr lang="en-IN"/>
          </a:p>
        </p:txBody>
      </p:sp>
      <p:pic>
        <p:nvPicPr>
          <p:cNvPr id="6" name="Picture 5">
            <a:extLst>
              <a:ext uri="{FF2B5EF4-FFF2-40B4-BE49-F238E27FC236}">
                <a16:creationId xmlns:a16="http://schemas.microsoft.com/office/drawing/2014/main" id="{7CA07901-579C-BFCC-7D89-A24BBE44C4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23"/>
            <a:ext cx="2695903" cy="1268959"/>
          </a:xfrm>
          <a:prstGeom prst="rect">
            <a:avLst/>
          </a:prstGeom>
        </p:spPr>
      </p:pic>
      <p:pic>
        <p:nvPicPr>
          <p:cNvPr id="7" name="Picture 6">
            <a:extLst>
              <a:ext uri="{FF2B5EF4-FFF2-40B4-BE49-F238E27FC236}">
                <a16:creationId xmlns:a16="http://schemas.microsoft.com/office/drawing/2014/main" id="{2A5A0AC5-7767-46BD-9AB5-569AEE099A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0809" y="-4323"/>
            <a:ext cx="2011191" cy="1600200"/>
          </a:xfrm>
          <a:prstGeom prst="rect">
            <a:avLst/>
          </a:prstGeom>
        </p:spPr>
      </p:pic>
    </p:spTree>
    <p:extLst>
      <p:ext uri="{BB962C8B-B14F-4D97-AF65-F5344CB8AC3E}">
        <p14:creationId xmlns:p14="http://schemas.microsoft.com/office/powerpoint/2010/main" val="1206244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t>Expected Outcomes</a:t>
            </a:r>
          </a:p>
        </p:txBody>
      </p:sp>
      <p:sp>
        <p:nvSpPr>
          <p:cNvPr id="3" name="Content Placeholder 2">
            <a:extLst>
              <a:ext uri="{FF2B5EF4-FFF2-40B4-BE49-F238E27FC236}">
                <a16:creationId xmlns:a16="http://schemas.microsoft.com/office/drawing/2014/main" id="{2DD0E2DC-1F64-6150-E936-2EFC08A56F0F}"/>
              </a:ext>
            </a:extLst>
          </p:cNvPr>
          <p:cNvSpPr>
            <a:spLocks noGrp="1"/>
          </p:cNvSpPr>
          <p:nvPr>
            <p:ph idx="1"/>
          </p:nvPr>
        </p:nvSpPr>
        <p:spPr>
          <a:xfrm>
            <a:off x="677333" y="2160589"/>
            <a:ext cx="8973103" cy="3880773"/>
          </a:xfrm>
        </p:spPr>
        <p:txBody>
          <a:bodyPr>
            <a:normAutofit/>
          </a:bodyPr>
          <a:lstStyle/>
          <a:p>
            <a:pPr algn="just"/>
            <a:r>
              <a:rPr lang="en-IN" sz="2000" dirty="0">
                <a:latin typeface="Bahnschrift Light" panose="020B0502040204020203" pitchFamily="34" charset="0"/>
              </a:rPr>
              <a:t>To identify key barriers to adult vaccination uptake, including knowledge gaps, financial constraints, cultural beliefs.</a:t>
            </a:r>
          </a:p>
          <a:p>
            <a:pPr algn="just">
              <a:buFont typeface="Wingdings" panose="05000000000000000000" pitchFamily="2" charset="2"/>
              <a:buChar char="q"/>
            </a:pPr>
            <a:r>
              <a:rPr lang="en-IN" sz="2000" dirty="0">
                <a:latin typeface="Bahnschrift Light" panose="020B0502040204020203" pitchFamily="34" charset="0"/>
              </a:rPr>
              <a:t> </a:t>
            </a:r>
            <a:r>
              <a:rPr lang="en-US" sz="2000" dirty="0">
                <a:latin typeface="Bahnschrift Light" panose="020B0502040204020203" pitchFamily="34" charset="0"/>
              </a:rPr>
              <a:t>Lack of recommendation from healthcare providers,</a:t>
            </a:r>
          </a:p>
          <a:p>
            <a:pPr algn="just">
              <a:buFont typeface="Wingdings" panose="05000000000000000000" pitchFamily="2" charset="2"/>
              <a:buChar char="q"/>
            </a:pPr>
            <a:r>
              <a:rPr lang="en-US" sz="2000" dirty="0">
                <a:latin typeface="Bahnschrift Light" panose="020B0502040204020203" pitchFamily="34" charset="0"/>
              </a:rPr>
              <a:t> Lack of recognition of the importance of adult immunization,</a:t>
            </a:r>
          </a:p>
          <a:p>
            <a:pPr algn="just">
              <a:buFont typeface="Wingdings" panose="05000000000000000000" pitchFamily="2" charset="2"/>
              <a:buChar char="q"/>
            </a:pPr>
            <a:r>
              <a:rPr lang="en-US" sz="2000" dirty="0">
                <a:latin typeface="Bahnschrift Light" panose="020B0502040204020203" pitchFamily="34" charset="0"/>
              </a:rPr>
              <a:t> Lack of understanding of vaccine safety and efficacy,</a:t>
            </a:r>
          </a:p>
          <a:p>
            <a:pPr algn="just">
              <a:buFont typeface="Wingdings" panose="05000000000000000000" pitchFamily="2" charset="2"/>
              <a:buChar char="q"/>
            </a:pPr>
            <a:r>
              <a:rPr lang="en-US" sz="2000" dirty="0">
                <a:latin typeface="Bahnschrift Light" panose="020B0502040204020203" pitchFamily="34" charset="0"/>
              </a:rPr>
              <a:t>Lack of coordinated immunization programs for adults,</a:t>
            </a:r>
          </a:p>
          <a:p>
            <a:pPr algn="just">
              <a:buFont typeface="Wingdings" panose="05000000000000000000" pitchFamily="2" charset="2"/>
              <a:buChar char="q"/>
            </a:pPr>
            <a:r>
              <a:rPr lang="en-US" sz="2000" dirty="0">
                <a:latin typeface="Bahnschrift Light" panose="020B0502040204020203" pitchFamily="34" charset="0"/>
              </a:rPr>
              <a:t> Lack of availability of up-to-date records and recording systems,</a:t>
            </a:r>
          </a:p>
          <a:p>
            <a:pPr algn="just">
              <a:buFont typeface="Wingdings" panose="05000000000000000000" pitchFamily="2" charset="2"/>
              <a:buChar char="q"/>
            </a:pPr>
            <a:r>
              <a:rPr lang="en-IN" sz="2000" dirty="0">
                <a:latin typeface="Bahnschrift Light" panose="020B0502040204020203" pitchFamily="34" charset="0"/>
              </a:rPr>
              <a:t> </a:t>
            </a:r>
            <a:r>
              <a:rPr lang="en-US" sz="2000" dirty="0">
                <a:latin typeface="Bahnschrift Light" panose="020B0502040204020203" pitchFamily="34" charset="0"/>
              </a:rPr>
              <a:t>Lack of publicly-funded vaccine and reimbursement to vaccine providers,</a:t>
            </a:r>
          </a:p>
          <a:p>
            <a:pPr algn="just">
              <a:buFont typeface="Wingdings" panose="05000000000000000000" pitchFamily="2" charset="2"/>
              <a:buChar char="q"/>
            </a:pPr>
            <a:r>
              <a:rPr lang="en-US" sz="2000" dirty="0">
                <a:latin typeface="Bahnschrift Light" panose="020B0502040204020203" pitchFamily="34" charset="0"/>
              </a:rPr>
              <a:t> </a:t>
            </a:r>
            <a:r>
              <a:rPr lang="en-US" dirty="0"/>
              <a:t>Lack of availability of up-to-date records and recording systems.</a:t>
            </a:r>
          </a:p>
        </p:txBody>
      </p:sp>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7</a:t>
            </a:fld>
            <a:endParaRPr lang="en-IN"/>
          </a:p>
        </p:txBody>
      </p:sp>
      <p:pic>
        <p:nvPicPr>
          <p:cNvPr id="6" name="Picture 5">
            <a:extLst>
              <a:ext uri="{FF2B5EF4-FFF2-40B4-BE49-F238E27FC236}">
                <a16:creationId xmlns:a16="http://schemas.microsoft.com/office/drawing/2014/main" id="{CC7E35C9-8D50-F7CA-E6F1-C10B29E0AE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23"/>
            <a:ext cx="2695903" cy="1268959"/>
          </a:xfrm>
          <a:prstGeom prst="rect">
            <a:avLst/>
          </a:prstGeom>
        </p:spPr>
      </p:pic>
      <p:pic>
        <p:nvPicPr>
          <p:cNvPr id="7" name="Picture 6">
            <a:extLst>
              <a:ext uri="{FF2B5EF4-FFF2-40B4-BE49-F238E27FC236}">
                <a16:creationId xmlns:a16="http://schemas.microsoft.com/office/drawing/2014/main" id="{CD8B5CE9-281D-4DB8-9AD9-72874E7632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0809" y="-4323"/>
            <a:ext cx="2011191" cy="1600200"/>
          </a:xfrm>
          <a:prstGeom prst="rect">
            <a:avLst/>
          </a:prstGeom>
        </p:spPr>
      </p:pic>
    </p:spTree>
    <p:extLst>
      <p:ext uri="{BB962C8B-B14F-4D97-AF65-F5344CB8AC3E}">
        <p14:creationId xmlns:p14="http://schemas.microsoft.com/office/powerpoint/2010/main" val="1373306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t>Expected Outcomes</a:t>
            </a:r>
          </a:p>
        </p:txBody>
      </p:sp>
      <p:sp>
        <p:nvSpPr>
          <p:cNvPr id="3" name="Content Placeholder 2">
            <a:extLst>
              <a:ext uri="{FF2B5EF4-FFF2-40B4-BE49-F238E27FC236}">
                <a16:creationId xmlns:a16="http://schemas.microsoft.com/office/drawing/2014/main" id="{2DD0E2DC-1F64-6150-E936-2EFC08A56F0F}"/>
              </a:ext>
            </a:extLst>
          </p:cNvPr>
          <p:cNvSpPr>
            <a:spLocks noGrp="1"/>
          </p:cNvSpPr>
          <p:nvPr>
            <p:ph idx="1"/>
          </p:nvPr>
        </p:nvSpPr>
        <p:spPr>
          <a:xfrm>
            <a:off x="677333" y="2160589"/>
            <a:ext cx="8973103" cy="3880773"/>
          </a:xfrm>
        </p:spPr>
        <p:txBody>
          <a:bodyPr>
            <a:normAutofit/>
          </a:bodyPr>
          <a:lstStyle/>
          <a:p>
            <a:pPr algn="just"/>
            <a:r>
              <a:rPr lang="en-IN" sz="2000" dirty="0">
                <a:latin typeface="Bahnschrift Light" panose="020B0502040204020203" pitchFamily="34" charset="0"/>
              </a:rPr>
              <a:t>It will propose evidence- based recommendations for the healthcare policymakers, practitioners and community leaders to address these barriers effectively, aiming to enhance adult immunization coverage and public health outcomes.</a:t>
            </a:r>
          </a:p>
          <a:p>
            <a:pPr algn="just"/>
            <a:r>
              <a:rPr lang="en-US" sz="2000" dirty="0">
                <a:latin typeface="Bahnschrift Light" panose="020B0502040204020203" pitchFamily="34" charset="0"/>
              </a:rPr>
              <a:t>Awareness of healthcare providers attitudes, knowledge, and practices regarding adult vaccination, leading to targeted interventions to enhance vaccine recommendation and delivery.</a:t>
            </a:r>
          </a:p>
          <a:p>
            <a:pPr algn="just"/>
            <a:endParaRPr lang="en-IN" sz="2000" dirty="0"/>
          </a:p>
        </p:txBody>
      </p:sp>
      <p:sp>
        <p:nvSpPr>
          <p:cNvPr id="4" name="Slide Number Placeholder 3">
            <a:extLst>
              <a:ext uri="{FF2B5EF4-FFF2-40B4-BE49-F238E27FC236}">
                <a16:creationId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8</a:t>
            </a:fld>
            <a:endParaRPr lang="en-IN"/>
          </a:p>
        </p:txBody>
      </p:sp>
      <p:pic>
        <p:nvPicPr>
          <p:cNvPr id="6" name="Picture 5">
            <a:extLst>
              <a:ext uri="{FF2B5EF4-FFF2-40B4-BE49-F238E27FC236}">
                <a16:creationId xmlns:a16="http://schemas.microsoft.com/office/drawing/2014/main" id="{FDE056D7-024E-A9C1-BBD7-5EE6669F64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23"/>
            <a:ext cx="2695903" cy="1268959"/>
          </a:xfrm>
          <a:prstGeom prst="rect">
            <a:avLst/>
          </a:prstGeom>
        </p:spPr>
      </p:pic>
      <p:pic>
        <p:nvPicPr>
          <p:cNvPr id="7" name="Picture 6">
            <a:extLst>
              <a:ext uri="{FF2B5EF4-FFF2-40B4-BE49-F238E27FC236}">
                <a16:creationId xmlns:a16="http://schemas.microsoft.com/office/drawing/2014/main" id="{921E2BA3-415A-46A7-908F-46A3204DC8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0809" y="-4323"/>
            <a:ext cx="2011191" cy="1600200"/>
          </a:xfrm>
          <a:prstGeom prst="rect">
            <a:avLst/>
          </a:prstGeom>
        </p:spPr>
      </p:pic>
    </p:spTree>
    <p:extLst>
      <p:ext uri="{BB962C8B-B14F-4D97-AF65-F5344CB8AC3E}">
        <p14:creationId xmlns:p14="http://schemas.microsoft.com/office/powerpoint/2010/main" val="1911276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p:txBody>
          <a:bodyPr/>
          <a:lstStyle/>
          <a:p>
            <a:pPr algn="ctr"/>
            <a:r>
              <a:rPr lang="en-IN" b="1" dirty="0"/>
              <a:t>Result</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677334" y="1581809"/>
            <a:ext cx="8832426" cy="5086276"/>
          </a:xfrm>
        </p:spPr>
        <p:txBody>
          <a:bodyPr>
            <a:noAutofit/>
          </a:bodyPr>
          <a:lstStyle/>
          <a:p>
            <a:pPr algn="just"/>
            <a:r>
              <a:rPr lang="en-US" sz="2000" dirty="0">
                <a:latin typeface="Bahnschrift Light" panose="020B0502040204020203" pitchFamily="34" charset="0"/>
              </a:rPr>
              <a:t>The role of vaccines in adulthood is proven fact and there are certain vaccine preventable diseases which could prove grave if not prevented in adults as well. These include conditions like Meningococcal meningitis, Hepatitis B, Tetanus, Typhoid, Human Papilloma Virus, Rabies and so on. There are certain diseases which behave in different manner while affecting the adult, in contrast to the childhood counterpart. Pertussis, Pneumonia, Influenza and Herpes Zoster are some of the examples.</a:t>
            </a:r>
          </a:p>
          <a:p>
            <a:pPr algn="just"/>
            <a:r>
              <a:rPr lang="en-US" sz="2000" dirty="0">
                <a:latin typeface="Bahnschrift Light" panose="020B0502040204020203" pitchFamily="34" charset="0"/>
              </a:rPr>
              <a:t>“I have highlighted five essential vaccines that are highly recommended for adults.“</a:t>
            </a:r>
          </a:p>
          <a:p>
            <a:pPr algn="just">
              <a:buFont typeface="Wingdings" panose="05000000000000000000" pitchFamily="2" charset="2"/>
              <a:buChar char="q"/>
            </a:pPr>
            <a:r>
              <a:rPr lang="en-IN" sz="2000" dirty="0">
                <a:latin typeface="Bahnschrift Light" panose="020B0502040204020203" pitchFamily="34" charset="0"/>
              </a:rPr>
              <a:t>Hepatitis B</a:t>
            </a:r>
          </a:p>
          <a:p>
            <a:pPr algn="just">
              <a:buFont typeface="Wingdings" panose="05000000000000000000" pitchFamily="2" charset="2"/>
              <a:buChar char="q"/>
            </a:pPr>
            <a:r>
              <a:rPr lang="en-IN" sz="2000" dirty="0">
                <a:latin typeface="Bahnschrift Light" panose="020B0502040204020203" pitchFamily="34" charset="0"/>
              </a:rPr>
              <a:t>Rabies</a:t>
            </a:r>
          </a:p>
          <a:p>
            <a:pPr algn="just">
              <a:buFont typeface="Wingdings" panose="05000000000000000000" pitchFamily="2" charset="2"/>
              <a:buChar char="q"/>
            </a:pPr>
            <a:r>
              <a:rPr lang="en-IN" sz="2000" dirty="0">
                <a:latin typeface="Bahnschrift Light" panose="020B0502040204020203" pitchFamily="34" charset="0"/>
              </a:rPr>
              <a:t>Pneumococcal</a:t>
            </a:r>
          </a:p>
          <a:p>
            <a:pPr algn="just">
              <a:buFont typeface="Wingdings" panose="05000000000000000000" pitchFamily="2" charset="2"/>
              <a:buChar char="q"/>
            </a:pPr>
            <a:r>
              <a:rPr lang="en-IN" sz="2000" dirty="0">
                <a:latin typeface="Bahnschrift Light" panose="020B0502040204020203" pitchFamily="34" charset="0"/>
              </a:rPr>
              <a:t>Seasonal Flu</a:t>
            </a:r>
          </a:p>
          <a:p>
            <a:pPr algn="just">
              <a:buFont typeface="Wingdings" panose="05000000000000000000" pitchFamily="2" charset="2"/>
              <a:buChar char="q"/>
            </a:pPr>
            <a:r>
              <a:rPr lang="en-IN" sz="2000" dirty="0">
                <a:latin typeface="Bahnschrift Light" panose="020B0502040204020203" pitchFamily="34" charset="0"/>
              </a:rPr>
              <a:t>Herpes Zoster</a:t>
            </a:r>
          </a:p>
        </p:txBody>
      </p:sp>
      <p:sp>
        <p:nvSpPr>
          <p:cNvPr id="4" name="Slide Number Placeholder 3">
            <a:extLst>
              <a:ext uri="{FF2B5EF4-FFF2-40B4-BE49-F238E27FC236}">
                <a16:creationId xmlns:a16="http://schemas.microsoft.com/office/drawing/2014/main" id="{A55A2AEE-BCF7-2356-2A0D-334825D425B5}"/>
              </a:ext>
            </a:extLst>
          </p:cNvPr>
          <p:cNvSpPr>
            <a:spLocks noGrp="1"/>
          </p:cNvSpPr>
          <p:nvPr>
            <p:ph type="sldNum" sz="quarter" idx="12"/>
          </p:nvPr>
        </p:nvSpPr>
        <p:spPr/>
        <p:txBody>
          <a:bodyPr/>
          <a:lstStyle/>
          <a:p>
            <a:fld id="{26AD20E6-394B-4DF0-96A5-9647FF39C943}" type="slidenum">
              <a:rPr lang="en-IN" smtClean="0"/>
              <a:t>9</a:t>
            </a:fld>
            <a:endParaRPr lang="en-IN"/>
          </a:p>
        </p:txBody>
      </p:sp>
      <p:pic>
        <p:nvPicPr>
          <p:cNvPr id="6" name="Picture 5">
            <a:extLst>
              <a:ext uri="{FF2B5EF4-FFF2-40B4-BE49-F238E27FC236}">
                <a16:creationId xmlns:a16="http://schemas.microsoft.com/office/drawing/2014/main" id="{67E54A9D-4B6F-6671-1709-E2CF64355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23"/>
            <a:ext cx="2695903" cy="1268959"/>
          </a:xfrm>
          <a:prstGeom prst="rect">
            <a:avLst/>
          </a:prstGeom>
        </p:spPr>
      </p:pic>
      <p:pic>
        <p:nvPicPr>
          <p:cNvPr id="7" name="Picture 6">
            <a:extLst>
              <a:ext uri="{FF2B5EF4-FFF2-40B4-BE49-F238E27FC236}">
                <a16:creationId xmlns:a16="http://schemas.microsoft.com/office/drawing/2014/main" id="{BF478C74-43DB-4ABC-9A98-4DE483BE41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0809" y="-18391"/>
            <a:ext cx="2011191" cy="1600200"/>
          </a:xfrm>
          <a:prstGeom prst="rect">
            <a:avLst/>
          </a:prstGeom>
        </p:spPr>
      </p:pic>
    </p:spTree>
    <p:extLst>
      <p:ext uri="{BB962C8B-B14F-4D97-AF65-F5344CB8AC3E}">
        <p14:creationId xmlns:p14="http://schemas.microsoft.com/office/powerpoint/2010/main" val="238836818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4314</TotalTime>
  <Words>1461</Words>
  <Application>Microsoft Office PowerPoint</Application>
  <PresentationFormat>Widescreen</PresentationFormat>
  <Paragraphs>168</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Bahnschrift Light</vt:lpstr>
      <vt:lpstr>Calibri</vt:lpstr>
      <vt:lpstr>Times New Roman</vt:lpstr>
      <vt:lpstr>Trebuchet MS</vt:lpstr>
      <vt:lpstr>Wingdings</vt:lpstr>
      <vt:lpstr>Wingdings 3</vt:lpstr>
      <vt:lpstr>Facet</vt:lpstr>
      <vt:lpstr>In-depth Analysis of Barriers to Adult Vaccination Uptake in Gurugram EMOHA</vt:lpstr>
      <vt:lpstr>Mentor Approval</vt:lpstr>
      <vt:lpstr>Introduction</vt:lpstr>
      <vt:lpstr>Introduction</vt:lpstr>
      <vt:lpstr>Methodology</vt:lpstr>
      <vt:lpstr>Methodology</vt:lpstr>
      <vt:lpstr>Expected Outcomes</vt:lpstr>
      <vt:lpstr>Expected Outcomes</vt:lpstr>
      <vt:lpstr>Result</vt:lpstr>
      <vt:lpstr>Result  </vt:lpstr>
      <vt:lpstr>Result</vt:lpstr>
      <vt:lpstr>Conclusion</vt:lpstr>
      <vt:lpstr>Questionnaire (Annexure 1)</vt:lpstr>
      <vt:lpstr>Limitations</vt:lpstr>
      <vt:lpstr>References</vt:lpstr>
      <vt:lpstr>Thank You</vt:lpstr>
      <vt:lpstr>Pictorial Journey</vt:lpstr>
      <vt:lpstr>Pictorial Journey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user</cp:lastModifiedBy>
  <cp:revision>44</cp:revision>
  <dcterms:created xsi:type="dcterms:W3CDTF">2022-05-20T15:11:38Z</dcterms:created>
  <dcterms:modified xsi:type="dcterms:W3CDTF">2024-07-30T06:59:32Z</dcterms:modified>
</cp:coreProperties>
</file>