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7" r:id="rId3"/>
    <p:sldId id="267" r:id="rId4"/>
    <p:sldId id="268" r:id="rId5"/>
    <p:sldId id="270" r:id="rId6"/>
    <p:sldId id="272" r:id="rId7"/>
    <p:sldId id="284" r:id="rId8"/>
    <p:sldId id="285" r:id="rId9"/>
    <p:sldId id="286" r:id="rId10"/>
    <p:sldId id="293" r:id="rId11"/>
    <p:sldId id="291" r:id="rId12"/>
    <p:sldId id="292" r:id="rId13"/>
    <p:sldId id="289" r:id="rId14"/>
    <p:sldId id="290" r:id="rId15"/>
    <p:sldId id="273" r:id="rId16"/>
    <p:sldId id="276" r:id="rId17"/>
    <p:sldId id="29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95" d="100"/>
          <a:sy n="95" d="100"/>
        </p:scale>
        <p:origin x="20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16877F-122D-48E3-8CCF-1C73DB5A2BEE}"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en-US"/>
        </a:p>
      </dgm:t>
    </dgm:pt>
    <dgm:pt modelId="{A803AB52-417A-4763-9CFA-C0EAEFB66B36}">
      <dgm:prSet phldr="0"/>
      <dgm:spPr/>
      <dgm:t>
        <a:bodyPr/>
        <a:lstStyle/>
        <a:p>
          <a:pPr rtl="0"/>
          <a:r>
            <a:rPr lang="en-US" b="1" dirty="0">
              <a:solidFill>
                <a:srgbClr val="0D0D0D"/>
              </a:solidFill>
            </a:rPr>
            <a:t>Demographic Shifts</a:t>
          </a:r>
          <a:r>
            <a:rPr lang="en-US" dirty="0">
              <a:solidFill>
                <a:srgbClr val="0D0D0D"/>
              </a:solidFill>
            </a:rPr>
            <a:t>: Many countries are experiencing aging populations due to increased life expectancy and declining birth rates. As a result, there is a growing need to address the social, economic, and health-related challenges faced by senior citizens.</a:t>
          </a:r>
          <a:endParaRPr lang="en-US" dirty="0"/>
        </a:p>
      </dgm:t>
    </dgm:pt>
    <dgm:pt modelId="{659AA21E-CEC6-4EF1-889A-4CFBAB06DABB}" type="parTrans" cxnId="{1E8F7987-6450-4FA6-AAF0-641DE729504F}">
      <dgm:prSet/>
      <dgm:spPr/>
      <dgm:t>
        <a:bodyPr/>
        <a:lstStyle/>
        <a:p>
          <a:endParaRPr lang="en-US"/>
        </a:p>
      </dgm:t>
    </dgm:pt>
    <dgm:pt modelId="{401C8E2A-FD62-45C0-87C8-013D5908C821}" type="sibTrans" cxnId="{1E8F7987-6450-4FA6-AAF0-641DE729504F}">
      <dgm:prSet/>
      <dgm:spPr/>
      <dgm:t>
        <a:bodyPr/>
        <a:lstStyle/>
        <a:p>
          <a:endParaRPr lang="en-US"/>
        </a:p>
      </dgm:t>
    </dgm:pt>
    <dgm:pt modelId="{BD80C33C-1EEE-41D4-8F69-40BCCFEF82FC}">
      <dgm:prSet phldr="0"/>
      <dgm:spPr/>
      <dgm:t>
        <a:bodyPr/>
        <a:lstStyle/>
        <a:p>
          <a:pPr rtl="0"/>
          <a:r>
            <a:rPr lang="en-US" b="1" dirty="0">
              <a:solidFill>
                <a:srgbClr val="0D0D0D"/>
              </a:solidFill>
            </a:rPr>
            <a:t>Policy Implications</a:t>
          </a:r>
          <a:r>
            <a:rPr lang="en-US" dirty="0">
              <a:solidFill>
                <a:srgbClr val="0D0D0D"/>
              </a:solidFill>
            </a:rPr>
            <a:t>: Governments and policymakers are increasingly recognizing the importance of addressing the needs of aging populations. </a:t>
          </a:r>
          <a:endParaRPr lang="en-US" dirty="0">
            <a:latin typeface="Bookman Old Style" panose="020F0302020204030204"/>
          </a:endParaRPr>
        </a:p>
      </dgm:t>
    </dgm:pt>
    <dgm:pt modelId="{091BA72E-65D3-4082-87DA-E111CFAE2CB2}" type="parTrans" cxnId="{A5355AB6-F95C-479B-92E4-8C7E62C2ED69}">
      <dgm:prSet/>
      <dgm:spPr/>
    </dgm:pt>
    <dgm:pt modelId="{45A5CE4F-9595-4380-BC93-AC452F85AB77}" type="sibTrans" cxnId="{A5355AB6-F95C-479B-92E4-8C7E62C2ED69}">
      <dgm:prSet/>
      <dgm:spPr/>
    </dgm:pt>
    <dgm:pt modelId="{4B3B1C63-23B1-41E1-A763-C9F926F41F8F}">
      <dgm:prSet phldr="0"/>
      <dgm:spPr/>
      <dgm:t>
        <a:bodyPr/>
        <a:lstStyle/>
        <a:p>
          <a:pPr rtl="0"/>
          <a:r>
            <a:rPr lang="en-US" b="1" dirty="0"/>
            <a:t>Health and Well-being</a:t>
          </a:r>
          <a:r>
            <a:rPr lang="en-US" dirty="0">
              <a:solidFill>
                <a:srgbClr val="0D0D0D"/>
              </a:solidFill>
            </a:rPr>
            <a:t>: Research consistently shows that social isolation and loneliness can have detrimental effects on physical and mental health, particularly among older adults. By </a:t>
          </a:r>
          <a:r>
            <a:rPr lang="en-US" dirty="0">
              <a:solidFill>
                <a:srgbClr val="0D0D0D"/>
              </a:solidFill>
              <a:latin typeface="Bookman Old Style" panose="020F0302020204030204"/>
            </a:rPr>
            <a:t>social</a:t>
          </a:r>
          <a:r>
            <a:rPr lang="en-US" dirty="0">
              <a:solidFill>
                <a:srgbClr val="0D0D0D"/>
              </a:solidFill>
            </a:rPr>
            <a:t> cohesion and community involvement, we can promote overall well-being and quality of life among senior citizens.</a:t>
          </a:r>
          <a:endParaRPr lang="en-US" dirty="0">
            <a:latin typeface="Bookman Old Style" panose="020F0302020204030204"/>
          </a:endParaRPr>
        </a:p>
      </dgm:t>
    </dgm:pt>
    <dgm:pt modelId="{57A485B0-3AFD-419A-951F-346C75D4B1C1}" type="parTrans" cxnId="{41709F8B-01B6-426F-9C40-686A306F3543}">
      <dgm:prSet/>
      <dgm:spPr/>
    </dgm:pt>
    <dgm:pt modelId="{A4739A31-D131-44E6-8398-1E4F4406FC67}" type="sibTrans" cxnId="{41709F8B-01B6-426F-9C40-686A306F3543}">
      <dgm:prSet/>
      <dgm:spPr/>
    </dgm:pt>
    <dgm:pt modelId="{61677462-5F7B-474C-BD0E-B657D8D537BC}" type="pres">
      <dgm:prSet presAssocID="{AF16877F-122D-48E3-8CCF-1C73DB5A2BEE}" presName="hierChild1" presStyleCnt="0">
        <dgm:presLayoutVars>
          <dgm:chPref val="1"/>
          <dgm:dir/>
          <dgm:animOne val="branch"/>
          <dgm:animLvl val="lvl"/>
          <dgm:resizeHandles/>
        </dgm:presLayoutVars>
      </dgm:prSet>
      <dgm:spPr/>
    </dgm:pt>
    <dgm:pt modelId="{A053831B-3903-49E6-B5BF-D9D5056928F2}" type="pres">
      <dgm:prSet presAssocID="{A803AB52-417A-4763-9CFA-C0EAEFB66B36}" presName="hierRoot1" presStyleCnt="0"/>
      <dgm:spPr/>
    </dgm:pt>
    <dgm:pt modelId="{9E5A7CB6-DC14-4C67-8002-6E93A74554D2}" type="pres">
      <dgm:prSet presAssocID="{A803AB52-417A-4763-9CFA-C0EAEFB66B36}" presName="composite" presStyleCnt="0"/>
      <dgm:spPr/>
    </dgm:pt>
    <dgm:pt modelId="{BDE24AC5-5DE6-477A-A685-04650AA7C855}" type="pres">
      <dgm:prSet presAssocID="{A803AB52-417A-4763-9CFA-C0EAEFB66B36}" presName="background" presStyleLbl="node0" presStyleIdx="0" presStyleCnt="3"/>
      <dgm:spPr/>
    </dgm:pt>
    <dgm:pt modelId="{39145028-7B12-481A-838E-398F6361176E}" type="pres">
      <dgm:prSet presAssocID="{A803AB52-417A-4763-9CFA-C0EAEFB66B36}" presName="text" presStyleLbl="fgAcc0" presStyleIdx="0" presStyleCnt="3">
        <dgm:presLayoutVars>
          <dgm:chPref val="3"/>
        </dgm:presLayoutVars>
      </dgm:prSet>
      <dgm:spPr/>
    </dgm:pt>
    <dgm:pt modelId="{32983CF0-49D0-43F7-A5E8-2C01FB0BAF16}" type="pres">
      <dgm:prSet presAssocID="{A803AB52-417A-4763-9CFA-C0EAEFB66B36}" presName="hierChild2" presStyleCnt="0"/>
      <dgm:spPr/>
    </dgm:pt>
    <dgm:pt modelId="{97EA3B98-7C67-4886-93CA-06A84950B9A0}" type="pres">
      <dgm:prSet presAssocID="{4B3B1C63-23B1-41E1-A763-C9F926F41F8F}" presName="hierRoot1" presStyleCnt="0"/>
      <dgm:spPr/>
    </dgm:pt>
    <dgm:pt modelId="{F8AE5F13-2AE5-4EDF-A341-5A2FD386BB34}" type="pres">
      <dgm:prSet presAssocID="{4B3B1C63-23B1-41E1-A763-C9F926F41F8F}" presName="composite" presStyleCnt="0"/>
      <dgm:spPr/>
    </dgm:pt>
    <dgm:pt modelId="{673A6A02-9693-48CD-9C99-2AF342DFA452}" type="pres">
      <dgm:prSet presAssocID="{4B3B1C63-23B1-41E1-A763-C9F926F41F8F}" presName="background" presStyleLbl="node0" presStyleIdx="1" presStyleCnt="3"/>
      <dgm:spPr/>
    </dgm:pt>
    <dgm:pt modelId="{0161084B-3928-4E45-8250-663A8CD8B73D}" type="pres">
      <dgm:prSet presAssocID="{4B3B1C63-23B1-41E1-A763-C9F926F41F8F}" presName="text" presStyleLbl="fgAcc0" presStyleIdx="1" presStyleCnt="3">
        <dgm:presLayoutVars>
          <dgm:chPref val="3"/>
        </dgm:presLayoutVars>
      </dgm:prSet>
      <dgm:spPr/>
    </dgm:pt>
    <dgm:pt modelId="{4E511E84-C557-470D-B992-D0DF13BC2C86}" type="pres">
      <dgm:prSet presAssocID="{4B3B1C63-23B1-41E1-A763-C9F926F41F8F}" presName="hierChild2" presStyleCnt="0"/>
      <dgm:spPr/>
    </dgm:pt>
    <dgm:pt modelId="{6EF43012-9B75-4DAE-847F-899B9DE1D169}" type="pres">
      <dgm:prSet presAssocID="{BD80C33C-1EEE-41D4-8F69-40BCCFEF82FC}" presName="hierRoot1" presStyleCnt="0"/>
      <dgm:spPr/>
    </dgm:pt>
    <dgm:pt modelId="{3461A0FB-01FA-4455-ADB2-9B20271E7D74}" type="pres">
      <dgm:prSet presAssocID="{BD80C33C-1EEE-41D4-8F69-40BCCFEF82FC}" presName="composite" presStyleCnt="0"/>
      <dgm:spPr/>
    </dgm:pt>
    <dgm:pt modelId="{A8EBEE28-2B38-4673-99E2-12C381517622}" type="pres">
      <dgm:prSet presAssocID="{BD80C33C-1EEE-41D4-8F69-40BCCFEF82FC}" presName="background" presStyleLbl="node0" presStyleIdx="2" presStyleCnt="3"/>
      <dgm:spPr/>
    </dgm:pt>
    <dgm:pt modelId="{B48D4657-2767-45B3-93D2-695AB362AB11}" type="pres">
      <dgm:prSet presAssocID="{BD80C33C-1EEE-41D4-8F69-40BCCFEF82FC}" presName="text" presStyleLbl="fgAcc0" presStyleIdx="2" presStyleCnt="3" custLinFactNeighborY="447">
        <dgm:presLayoutVars>
          <dgm:chPref val="3"/>
        </dgm:presLayoutVars>
      </dgm:prSet>
      <dgm:spPr/>
    </dgm:pt>
    <dgm:pt modelId="{BCB25870-FDBD-47EC-BF57-005F4170F662}" type="pres">
      <dgm:prSet presAssocID="{BD80C33C-1EEE-41D4-8F69-40BCCFEF82FC}" presName="hierChild2" presStyleCnt="0"/>
      <dgm:spPr/>
    </dgm:pt>
  </dgm:ptLst>
  <dgm:cxnLst>
    <dgm:cxn modelId="{2535DF09-4966-4A6A-B6A1-CF1A07882F54}" type="presOf" srcId="{A803AB52-417A-4763-9CFA-C0EAEFB66B36}" destId="{39145028-7B12-481A-838E-398F6361176E}" srcOrd="0" destOrd="0" presId="urn:microsoft.com/office/officeart/2005/8/layout/hierarchy1"/>
    <dgm:cxn modelId="{916AD419-37DF-4538-A8C5-1FA68E886995}" type="presOf" srcId="{AF16877F-122D-48E3-8CCF-1C73DB5A2BEE}" destId="{61677462-5F7B-474C-BD0E-B657D8D537BC}" srcOrd="0" destOrd="0" presId="urn:microsoft.com/office/officeart/2005/8/layout/hierarchy1"/>
    <dgm:cxn modelId="{BF648A4E-FA0F-47CB-841C-8FD941AEBF2D}" type="presOf" srcId="{4B3B1C63-23B1-41E1-A763-C9F926F41F8F}" destId="{0161084B-3928-4E45-8250-663A8CD8B73D}" srcOrd="0" destOrd="0" presId="urn:microsoft.com/office/officeart/2005/8/layout/hierarchy1"/>
    <dgm:cxn modelId="{1E8F7987-6450-4FA6-AAF0-641DE729504F}" srcId="{AF16877F-122D-48E3-8CCF-1C73DB5A2BEE}" destId="{A803AB52-417A-4763-9CFA-C0EAEFB66B36}" srcOrd="0" destOrd="0" parTransId="{659AA21E-CEC6-4EF1-889A-4CFBAB06DABB}" sibTransId="{401C8E2A-FD62-45C0-87C8-013D5908C821}"/>
    <dgm:cxn modelId="{41709F8B-01B6-426F-9C40-686A306F3543}" srcId="{AF16877F-122D-48E3-8CCF-1C73DB5A2BEE}" destId="{4B3B1C63-23B1-41E1-A763-C9F926F41F8F}" srcOrd="1" destOrd="0" parTransId="{57A485B0-3AFD-419A-951F-346C75D4B1C1}" sibTransId="{A4739A31-D131-44E6-8398-1E4F4406FC67}"/>
    <dgm:cxn modelId="{4D7F24AC-5590-4D27-AFA8-559B61140539}" type="presOf" srcId="{BD80C33C-1EEE-41D4-8F69-40BCCFEF82FC}" destId="{B48D4657-2767-45B3-93D2-695AB362AB11}" srcOrd="0" destOrd="0" presId="urn:microsoft.com/office/officeart/2005/8/layout/hierarchy1"/>
    <dgm:cxn modelId="{A5355AB6-F95C-479B-92E4-8C7E62C2ED69}" srcId="{AF16877F-122D-48E3-8CCF-1C73DB5A2BEE}" destId="{BD80C33C-1EEE-41D4-8F69-40BCCFEF82FC}" srcOrd="2" destOrd="0" parTransId="{091BA72E-65D3-4082-87DA-E111CFAE2CB2}" sibTransId="{45A5CE4F-9595-4380-BC93-AC452F85AB77}"/>
    <dgm:cxn modelId="{EAE7B5B6-02F0-4316-9F52-CBE42F50EB06}" type="presParOf" srcId="{61677462-5F7B-474C-BD0E-B657D8D537BC}" destId="{A053831B-3903-49E6-B5BF-D9D5056928F2}" srcOrd="0" destOrd="0" presId="urn:microsoft.com/office/officeart/2005/8/layout/hierarchy1"/>
    <dgm:cxn modelId="{55D7017A-CACC-4448-A6F0-4AA8925726FC}" type="presParOf" srcId="{A053831B-3903-49E6-B5BF-D9D5056928F2}" destId="{9E5A7CB6-DC14-4C67-8002-6E93A74554D2}" srcOrd="0" destOrd="0" presId="urn:microsoft.com/office/officeart/2005/8/layout/hierarchy1"/>
    <dgm:cxn modelId="{1143F19B-C4F4-4523-A44A-5D4B910FE0BB}" type="presParOf" srcId="{9E5A7CB6-DC14-4C67-8002-6E93A74554D2}" destId="{BDE24AC5-5DE6-477A-A685-04650AA7C855}" srcOrd="0" destOrd="0" presId="urn:microsoft.com/office/officeart/2005/8/layout/hierarchy1"/>
    <dgm:cxn modelId="{3FCF63BB-4AE7-47C7-92F7-A5F22D85B171}" type="presParOf" srcId="{9E5A7CB6-DC14-4C67-8002-6E93A74554D2}" destId="{39145028-7B12-481A-838E-398F6361176E}" srcOrd="1" destOrd="0" presId="urn:microsoft.com/office/officeart/2005/8/layout/hierarchy1"/>
    <dgm:cxn modelId="{67C2761F-0120-4320-8672-E3C02941526C}" type="presParOf" srcId="{A053831B-3903-49E6-B5BF-D9D5056928F2}" destId="{32983CF0-49D0-43F7-A5E8-2C01FB0BAF16}" srcOrd="1" destOrd="0" presId="urn:microsoft.com/office/officeart/2005/8/layout/hierarchy1"/>
    <dgm:cxn modelId="{DC5E9E7E-0FEA-4A5D-8637-5D1E7BBDECC2}" type="presParOf" srcId="{61677462-5F7B-474C-BD0E-B657D8D537BC}" destId="{97EA3B98-7C67-4886-93CA-06A84950B9A0}" srcOrd="1" destOrd="0" presId="urn:microsoft.com/office/officeart/2005/8/layout/hierarchy1"/>
    <dgm:cxn modelId="{BABEA3D2-68B7-4B44-A50C-8D94FE307E23}" type="presParOf" srcId="{97EA3B98-7C67-4886-93CA-06A84950B9A0}" destId="{F8AE5F13-2AE5-4EDF-A341-5A2FD386BB34}" srcOrd="0" destOrd="0" presId="urn:microsoft.com/office/officeart/2005/8/layout/hierarchy1"/>
    <dgm:cxn modelId="{F76326A4-B019-4678-806C-6669F72B0C6B}" type="presParOf" srcId="{F8AE5F13-2AE5-4EDF-A341-5A2FD386BB34}" destId="{673A6A02-9693-48CD-9C99-2AF342DFA452}" srcOrd="0" destOrd="0" presId="urn:microsoft.com/office/officeart/2005/8/layout/hierarchy1"/>
    <dgm:cxn modelId="{37C1718E-6E5F-47C1-87E8-3143CA76983C}" type="presParOf" srcId="{F8AE5F13-2AE5-4EDF-A341-5A2FD386BB34}" destId="{0161084B-3928-4E45-8250-663A8CD8B73D}" srcOrd="1" destOrd="0" presId="urn:microsoft.com/office/officeart/2005/8/layout/hierarchy1"/>
    <dgm:cxn modelId="{E12B19F2-2CEE-4B1C-8681-0CDD98DCF219}" type="presParOf" srcId="{97EA3B98-7C67-4886-93CA-06A84950B9A0}" destId="{4E511E84-C557-470D-B992-D0DF13BC2C86}" srcOrd="1" destOrd="0" presId="urn:microsoft.com/office/officeart/2005/8/layout/hierarchy1"/>
    <dgm:cxn modelId="{574A24BC-9C07-4B50-AD20-7DB912CA4077}" type="presParOf" srcId="{61677462-5F7B-474C-BD0E-B657D8D537BC}" destId="{6EF43012-9B75-4DAE-847F-899B9DE1D169}" srcOrd="2" destOrd="0" presId="urn:microsoft.com/office/officeart/2005/8/layout/hierarchy1"/>
    <dgm:cxn modelId="{866FA5FA-F26D-4699-9AA9-48FD3250E205}" type="presParOf" srcId="{6EF43012-9B75-4DAE-847F-899B9DE1D169}" destId="{3461A0FB-01FA-4455-ADB2-9B20271E7D74}" srcOrd="0" destOrd="0" presId="urn:microsoft.com/office/officeart/2005/8/layout/hierarchy1"/>
    <dgm:cxn modelId="{40144DB5-096F-4EFE-9957-084697D751D5}" type="presParOf" srcId="{3461A0FB-01FA-4455-ADB2-9B20271E7D74}" destId="{A8EBEE28-2B38-4673-99E2-12C381517622}" srcOrd="0" destOrd="0" presId="urn:microsoft.com/office/officeart/2005/8/layout/hierarchy1"/>
    <dgm:cxn modelId="{9C41E6A5-3D81-467E-9A52-96C06766B8E8}" type="presParOf" srcId="{3461A0FB-01FA-4455-ADB2-9B20271E7D74}" destId="{B48D4657-2767-45B3-93D2-695AB362AB11}" srcOrd="1" destOrd="0" presId="urn:microsoft.com/office/officeart/2005/8/layout/hierarchy1"/>
    <dgm:cxn modelId="{AA29936A-1FF0-4F45-A190-D356ED61B3DF}" type="presParOf" srcId="{6EF43012-9B75-4DAE-847F-899B9DE1D169}" destId="{BCB25870-FDBD-47EC-BF57-005F4170F66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22189D4-A178-415D-9081-E3741CAD1207}" type="doc">
      <dgm:prSet loTypeId="urn:microsoft.com/office/officeart/2005/8/layout/process4" loCatId="process" qsTypeId="urn:microsoft.com/office/officeart/2005/8/quickstyle/3d2" qsCatId="3D" csTypeId="urn:microsoft.com/office/officeart/2005/8/colors/colorful5" csCatId="colorful" phldr="1"/>
      <dgm:spPr/>
      <dgm:t>
        <a:bodyPr/>
        <a:lstStyle/>
        <a:p>
          <a:endParaRPr lang="en-US"/>
        </a:p>
      </dgm:t>
    </dgm:pt>
    <dgm:pt modelId="{CCA8CBAD-0335-4E92-879C-2F94B2A08F71}">
      <dgm:prSet custT="1"/>
      <dgm:spPr/>
      <dgm:t>
        <a:bodyPr/>
        <a:lstStyle/>
        <a:p>
          <a:r>
            <a:rPr lang="en-US" sz="1800" b="1" dirty="0">
              <a:latin typeface="Times New Roman" panose="02020603050405020304" pitchFamily="18" charset="0"/>
              <a:cs typeface="Times New Roman" panose="02020603050405020304" pitchFamily="18" charset="0"/>
            </a:rPr>
            <a:t>Search strategy: </a:t>
          </a:r>
          <a:r>
            <a:rPr lang="en-US" sz="1800" dirty="0">
              <a:latin typeface="Times New Roman" panose="02020603050405020304" pitchFamily="18" charset="0"/>
              <a:cs typeface="Times New Roman" panose="02020603050405020304" pitchFamily="18" charset="0"/>
            </a:rPr>
            <a:t>phrases like “elder care”, “elder population”, “Cohesion”, “community engagement”, “geriatric”, “senior citizen”, “well being”, “social involvement”.</a:t>
          </a:r>
        </a:p>
      </dgm:t>
    </dgm:pt>
    <dgm:pt modelId="{A1C7E80B-F9D5-412D-8974-418387BD0B3C}" type="parTrans" cxnId="{97D21549-F98C-475E-B5A8-B6C24A668F68}">
      <dgm:prSet/>
      <dgm:spPr/>
      <dgm:t>
        <a:bodyPr/>
        <a:lstStyle/>
        <a:p>
          <a:endParaRPr lang="en-US"/>
        </a:p>
      </dgm:t>
    </dgm:pt>
    <dgm:pt modelId="{C0E9F4B9-0A33-4FC7-A52F-514554381A0F}" type="sibTrans" cxnId="{97D21549-F98C-475E-B5A8-B6C24A668F68}">
      <dgm:prSet/>
      <dgm:spPr/>
      <dgm:t>
        <a:bodyPr/>
        <a:lstStyle/>
        <a:p>
          <a:endParaRPr lang="en-US"/>
        </a:p>
      </dgm:t>
    </dgm:pt>
    <dgm:pt modelId="{A50B07C8-45C6-4717-B4F5-E1F2F41EB249}">
      <dgm:prSet custT="1"/>
      <dgm:spPr/>
      <dgm:t>
        <a:bodyPr/>
        <a:lstStyle/>
        <a:p>
          <a:r>
            <a:rPr lang="en-US" sz="1800" b="1" dirty="0">
              <a:latin typeface="Times New Roman" panose="02020603050405020304" pitchFamily="18" charset="0"/>
              <a:cs typeface="Times New Roman" panose="02020603050405020304" pitchFamily="18" charset="0"/>
            </a:rPr>
            <a:t>Database searched: </a:t>
          </a:r>
          <a:r>
            <a:rPr lang="en-US" sz="1800" dirty="0">
              <a:latin typeface="Times New Roman" panose="02020603050405020304" pitchFamily="18" charset="0"/>
              <a:cs typeface="Times New Roman" panose="02020603050405020304" pitchFamily="18" charset="0"/>
            </a:rPr>
            <a:t>PubMed, Google scholar, Science direct</a:t>
          </a:r>
        </a:p>
      </dgm:t>
    </dgm:pt>
    <dgm:pt modelId="{30955630-C146-47B4-BE24-44BF86A7C268}" type="parTrans" cxnId="{83B2167C-2ABC-45A4-8222-41AE8030845E}">
      <dgm:prSet/>
      <dgm:spPr/>
      <dgm:t>
        <a:bodyPr/>
        <a:lstStyle/>
        <a:p>
          <a:endParaRPr lang="en-US"/>
        </a:p>
      </dgm:t>
    </dgm:pt>
    <dgm:pt modelId="{B5764339-1909-4292-9FB9-E82F4567F1E3}" type="sibTrans" cxnId="{83B2167C-2ABC-45A4-8222-41AE8030845E}">
      <dgm:prSet/>
      <dgm:spPr/>
      <dgm:t>
        <a:bodyPr/>
        <a:lstStyle/>
        <a:p>
          <a:endParaRPr lang="en-US"/>
        </a:p>
      </dgm:t>
    </dgm:pt>
    <dgm:pt modelId="{9E785A03-A526-4675-935A-24B2641DBECA}">
      <dgm:prSet custT="1"/>
      <dgm:spPr/>
      <dgm:t>
        <a:bodyPr/>
        <a:lstStyle/>
        <a:p>
          <a:r>
            <a:rPr lang="en-US" sz="1800" b="1" dirty="0">
              <a:latin typeface="Times New Roman" panose="02020603050405020304" pitchFamily="18" charset="0"/>
              <a:cs typeface="Times New Roman" panose="02020603050405020304" pitchFamily="18" charset="0"/>
            </a:rPr>
            <a:t>Selection process:</a:t>
          </a:r>
          <a:endParaRPr lang="en-US" sz="1800" dirty="0">
            <a:latin typeface="Times New Roman" panose="02020603050405020304" pitchFamily="18" charset="0"/>
            <a:cs typeface="Times New Roman" panose="02020603050405020304" pitchFamily="18" charset="0"/>
          </a:endParaRPr>
        </a:p>
      </dgm:t>
    </dgm:pt>
    <dgm:pt modelId="{11B2C90D-51D1-49FA-917A-07DFCC4A6FC2}" type="parTrans" cxnId="{20DF8B61-03F9-4E55-9E34-43F3E6897707}">
      <dgm:prSet/>
      <dgm:spPr/>
      <dgm:t>
        <a:bodyPr/>
        <a:lstStyle/>
        <a:p>
          <a:endParaRPr lang="en-US"/>
        </a:p>
      </dgm:t>
    </dgm:pt>
    <dgm:pt modelId="{F830667C-38D1-44CD-9432-AAAED3BD0926}" type="sibTrans" cxnId="{20DF8B61-03F9-4E55-9E34-43F3E6897707}">
      <dgm:prSet/>
      <dgm:spPr/>
      <dgm:t>
        <a:bodyPr/>
        <a:lstStyle/>
        <a:p>
          <a:endParaRPr lang="en-US"/>
        </a:p>
      </dgm:t>
    </dgm:pt>
    <dgm:pt modelId="{F70B780A-581E-4D28-9D54-BA459B0C26B1}">
      <dgm:prSet custT="1"/>
      <dgm:spPr/>
      <dgm:t>
        <a:bodyPr/>
        <a:lstStyle/>
        <a:p>
          <a:r>
            <a:rPr lang="en-IN" sz="1800" b="1" dirty="0">
              <a:latin typeface="Times New Roman" panose="02020603050405020304" pitchFamily="18" charset="0"/>
              <a:cs typeface="Times New Roman" panose="02020603050405020304" pitchFamily="18" charset="0"/>
            </a:rPr>
            <a:t>Initial Screening: </a:t>
          </a:r>
          <a:r>
            <a:rPr lang="en-IN" sz="1800" dirty="0">
              <a:latin typeface="Times New Roman" panose="02020603050405020304" pitchFamily="18" charset="0"/>
              <a:cs typeface="Times New Roman" panose="02020603050405020304" pitchFamily="18" charset="0"/>
            </a:rPr>
            <a:t>All identified papers' titles and abstracts were reviewed for relevance to the study topic. </a:t>
          </a:r>
          <a:endParaRPr lang="en-US" sz="1800" dirty="0">
            <a:latin typeface="Times New Roman" panose="02020603050405020304" pitchFamily="18" charset="0"/>
            <a:cs typeface="Times New Roman" panose="02020603050405020304" pitchFamily="18" charset="0"/>
          </a:endParaRPr>
        </a:p>
      </dgm:t>
    </dgm:pt>
    <dgm:pt modelId="{F328003D-D63F-41A0-973B-D82C1CBF2DB6}" type="parTrans" cxnId="{3075B909-CE16-477B-8681-08E79678CA94}">
      <dgm:prSet/>
      <dgm:spPr/>
      <dgm:t>
        <a:bodyPr/>
        <a:lstStyle/>
        <a:p>
          <a:endParaRPr lang="en-US"/>
        </a:p>
      </dgm:t>
    </dgm:pt>
    <dgm:pt modelId="{C6F020BA-9CF5-4467-871A-C662C3FF562F}" type="sibTrans" cxnId="{3075B909-CE16-477B-8681-08E79678CA94}">
      <dgm:prSet/>
      <dgm:spPr/>
      <dgm:t>
        <a:bodyPr/>
        <a:lstStyle/>
        <a:p>
          <a:endParaRPr lang="en-US"/>
        </a:p>
      </dgm:t>
    </dgm:pt>
    <dgm:pt modelId="{3FCB67DF-24F7-4D18-8536-9EA5A2F405A2}">
      <dgm:prSet custT="1"/>
      <dgm:spPr/>
      <dgm:t>
        <a:bodyPr/>
        <a:lstStyle/>
        <a:p>
          <a:r>
            <a:rPr lang="en-US" sz="2000" b="1" dirty="0">
              <a:latin typeface="Times New Roman" panose="02020603050405020304" pitchFamily="18" charset="0"/>
              <a:cs typeface="Times New Roman" panose="02020603050405020304" pitchFamily="18" charset="0"/>
            </a:rPr>
            <a:t>Abstract screening</a:t>
          </a:r>
        </a:p>
        <a:p>
          <a:endParaRPr lang="en-US" sz="1600" dirty="0">
            <a:latin typeface="Times New Roman" panose="02020603050405020304" pitchFamily="18" charset="0"/>
            <a:cs typeface="Times New Roman" panose="02020603050405020304" pitchFamily="18" charset="0"/>
          </a:endParaRPr>
        </a:p>
      </dgm:t>
    </dgm:pt>
    <dgm:pt modelId="{2DA3B74D-F816-425B-8614-A1AEA85E2602}" type="parTrans" cxnId="{A6132277-C8B8-4F0B-A034-5ABD01537C9E}">
      <dgm:prSet/>
      <dgm:spPr/>
      <dgm:t>
        <a:bodyPr/>
        <a:lstStyle/>
        <a:p>
          <a:endParaRPr lang="en-US"/>
        </a:p>
      </dgm:t>
    </dgm:pt>
    <dgm:pt modelId="{0FD02619-61DF-48E7-962B-DA1225E00873}" type="sibTrans" cxnId="{A6132277-C8B8-4F0B-A034-5ABD01537C9E}">
      <dgm:prSet/>
      <dgm:spPr/>
      <dgm:t>
        <a:bodyPr/>
        <a:lstStyle/>
        <a:p>
          <a:endParaRPr lang="en-US"/>
        </a:p>
      </dgm:t>
    </dgm:pt>
    <dgm:pt modelId="{7438B5D5-8C5C-481D-B050-388D0A197B0F}">
      <dgm:prSet custT="1"/>
      <dgm:spPr/>
      <dgm:t>
        <a:bodyPr/>
        <a:lstStyle/>
        <a:p>
          <a:r>
            <a:rPr lang="en-IN" sz="1800" b="1" dirty="0">
              <a:latin typeface="Times New Roman" panose="02020603050405020304" pitchFamily="18" charset="0"/>
              <a:cs typeface="Times New Roman" panose="02020603050405020304" pitchFamily="18" charset="0"/>
            </a:rPr>
            <a:t>Duplicates elimination:</a:t>
          </a:r>
        </a:p>
        <a:p>
          <a:r>
            <a:rPr lang="en-IN" sz="1800" dirty="0">
              <a:latin typeface="Times New Roman" panose="02020603050405020304" pitchFamily="18" charset="0"/>
              <a:cs typeface="Times New Roman" panose="02020603050405020304" pitchFamily="18" charset="0"/>
            </a:rPr>
            <a:t>All the duplicate titles of included studies were removed </a:t>
          </a:r>
          <a:endParaRPr lang="en-US" sz="1800" dirty="0">
            <a:latin typeface="Times New Roman" panose="02020603050405020304" pitchFamily="18" charset="0"/>
            <a:cs typeface="Times New Roman" panose="02020603050405020304" pitchFamily="18" charset="0"/>
          </a:endParaRPr>
        </a:p>
      </dgm:t>
    </dgm:pt>
    <dgm:pt modelId="{B350BCEF-B9BD-4E21-9D64-7763CB2D4792}" type="parTrans" cxnId="{52AADA1E-57D1-413B-93AB-BF3AC84151C3}">
      <dgm:prSet/>
      <dgm:spPr/>
      <dgm:t>
        <a:bodyPr/>
        <a:lstStyle/>
        <a:p>
          <a:endParaRPr lang="en-US"/>
        </a:p>
      </dgm:t>
    </dgm:pt>
    <dgm:pt modelId="{9170F86E-FC6D-41A3-91F2-6204633EE092}" type="sibTrans" cxnId="{52AADA1E-57D1-413B-93AB-BF3AC84151C3}">
      <dgm:prSet/>
      <dgm:spPr/>
      <dgm:t>
        <a:bodyPr/>
        <a:lstStyle/>
        <a:p>
          <a:endParaRPr lang="en-US"/>
        </a:p>
      </dgm:t>
    </dgm:pt>
    <dgm:pt modelId="{7C4B75EC-3508-43FD-B581-1FADC735CAE2}">
      <dgm:prSet custT="1"/>
      <dgm:spPr/>
      <dgm:t>
        <a:bodyPr/>
        <a:lstStyle/>
        <a:p>
          <a:pPr marL="0" lvl="0" indent="0" algn="ctr" defTabSz="889000">
            <a:lnSpc>
              <a:spcPct val="90000"/>
            </a:lnSpc>
            <a:spcBef>
              <a:spcPct val="0"/>
            </a:spcBef>
            <a:spcAft>
              <a:spcPct val="35000"/>
            </a:spcAft>
            <a:buNone/>
          </a:pPr>
          <a:r>
            <a:rPr lang="en-US" sz="2000" b="1" kern="1200" dirty="0">
              <a:solidFill>
                <a:srgbClr val="000000">
                  <a:hueOff val="0"/>
                  <a:satOff val="0"/>
                  <a:lumOff val="0"/>
                  <a:alphaOff val="0"/>
                </a:srgbClr>
              </a:solidFill>
              <a:latin typeface="Times New Roman" panose="02020603050405020304" pitchFamily="18" charset="0"/>
              <a:ea typeface="+mn-ea"/>
              <a:cs typeface="Times New Roman" panose="02020603050405020304" pitchFamily="18" charset="0"/>
            </a:rPr>
            <a:t>Full text review</a:t>
          </a:r>
        </a:p>
      </dgm:t>
    </dgm:pt>
    <dgm:pt modelId="{27BA83B1-213D-44B1-B377-42A18B717685}" type="parTrans" cxnId="{D9F2F942-A881-4A5A-BA5E-F736D9B5A72D}">
      <dgm:prSet/>
      <dgm:spPr/>
      <dgm:t>
        <a:bodyPr/>
        <a:lstStyle/>
        <a:p>
          <a:endParaRPr lang="en-US"/>
        </a:p>
      </dgm:t>
    </dgm:pt>
    <dgm:pt modelId="{BEE39EBF-6109-4FB0-B2E1-560DBF666037}" type="sibTrans" cxnId="{D9F2F942-A881-4A5A-BA5E-F736D9B5A72D}">
      <dgm:prSet/>
      <dgm:spPr/>
      <dgm:t>
        <a:bodyPr/>
        <a:lstStyle/>
        <a:p>
          <a:endParaRPr lang="en-US"/>
        </a:p>
      </dgm:t>
    </dgm:pt>
    <dgm:pt modelId="{B68B9953-97A0-43AB-9E19-E553994A5759}" type="pres">
      <dgm:prSet presAssocID="{C22189D4-A178-415D-9081-E3741CAD1207}" presName="Name0" presStyleCnt="0">
        <dgm:presLayoutVars>
          <dgm:dir/>
          <dgm:animLvl val="lvl"/>
          <dgm:resizeHandles val="exact"/>
        </dgm:presLayoutVars>
      </dgm:prSet>
      <dgm:spPr/>
    </dgm:pt>
    <dgm:pt modelId="{66E8E690-792A-4A7F-AA2C-DA01C074944F}" type="pres">
      <dgm:prSet presAssocID="{9E785A03-A526-4675-935A-24B2641DBECA}" presName="boxAndChildren" presStyleCnt="0"/>
      <dgm:spPr/>
    </dgm:pt>
    <dgm:pt modelId="{C59912EA-5BEF-43A6-AAD4-3CE6F47332C9}" type="pres">
      <dgm:prSet presAssocID="{9E785A03-A526-4675-935A-24B2641DBECA}" presName="parentTextBox" presStyleLbl="node1" presStyleIdx="0" presStyleCnt="3"/>
      <dgm:spPr/>
    </dgm:pt>
    <dgm:pt modelId="{81E56F0C-286C-456D-961E-A1A7FE9F5AE7}" type="pres">
      <dgm:prSet presAssocID="{9E785A03-A526-4675-935A-24B2641DBECA}" presName="entireBox" presStyleLbl="node1" presStyleIdx="0" presStyleCnt="3" custScaleY="66010"/>
      <dgm:spPr/>
    </dgm:pt>
    <dgm:pt modelId="{F503442F-CC65-4464-A739-F5D0E83E2D5C}" type="pres">
      <dgm:prSet presAssocID="{9E785A03-A526-4675-935A-24B2641DBECA}" presName="descendantBox" presStyleCnt="0"/>
      <dgm:spPr/>
    </dgm:pt>
    <dgm:pt modelId="{487B832A-DBBF-472D-805C-6787FBE8688B}" type="pres">
      <dgm:prSet presAssocID="{F70B780A-581E-4D28-9D54-BA459B0C26B1}" presName="childTextBox" presStyleLbl="fgAccFollowNode1" presStyleIdx="0" presStyleCnt="4" custScaleY="132876">
        <dgm:presLayoutVars>
          <dgm:bulletEnabled val="1"/>
        </dgm:presLayoutVars>
      </dgm:prSet>
      <dgm:spPr/>
    </dgm:pt>
    <dgm:pt modelId="{418DA060-A5C0-4C19-AC69-760DA0DA957C}" type="pres">
      <dgm:prSet presAssocID="{3FCB67DF-24F7-4D18-8536-9EA5A2F405A2}" presName="childTextBox" presStyleLbl="fgAccFollowNode1" presStyleIdx="1" presStyleCnt="4" custScaleY="133755" custLinFactX="3738" custLinFactNeighborX="100000">
        <dgm:presLayoutVars>
          <dgm:bulletEnabled val="1"/>
        </dgm:presLayoutVars>
      </dgm:prSet>
      <dgm:spPr/>
    </dgm:pt>
    <dgm:pt modelId="{775ADE63-00A1-4D37-AE82-AE47D147091C}" type="pres">
      <dgm:prSet presAssocID="{7438B5D5-8C5C-481D-B050-388D0A197B0F}" presName="childTextBox" presStyleLbl="fgAccFollowNode1" presStyleIdx="2" presStyleCnt="4" custScaleY="131266" custLinFactNeighborX="-97330" custLinFactNeighborY="-641">
        <dgm:presLayoutVars>
          <dgm:bulletEnabled val="1"/>
        </dgm:presLayoutVars>
      </dgm:prSet>
      <dgm:spPr/>
    </dgm:pt>
    <dgm:pt modelId="{93346C03-34DC-4340-9B13-0766165BDE8C}" type="pres">
      <dgm:prSet presAssocID="{7C4B75EC-3508-43FD-B581-1FADC735CAE2}" presName="childTextBox" presStyleLbl="fgAccFollowNode1" presStyleIdx="3" presStyleCnt="4" custScaleY="131266">
        <dgm:presLayoutVars>
          <dgm:bulletEnabled val="1"/>
        </dgm:presLayoutVars>
      </dgm:prSet>
      <dgm:spPr/>
    </dgm:pt>
    <dgm:pt modelId="{60DCAE9A-6B7A-4D10-BBEB-FDEE54D7F4A2}" type="pres">
      <dgm:prSet presAssocID="{B5764339-1909-4292-9FB9-E82F4567F1E3}" presName="sp" presStyleCnt="0"/>
      <dgm:spPr/>
    </dgm:pt>
    <dgm:pt modelId="{5EE65BFE-8C0E-4083-8B4E-23FE42C1D19D}" type="pres">
      <dgm:prSet presAssocID="{A50B07C8-45C6-4717-B4F5-E1F2F41EB249}" presName="arrowAndChildren" presStyleCnt="0"/>
      <dgm:spPr/>
    </dgm:pt>
    <dgm:pt modelId="{0F1EE8EF-271A-4C9F-A837-790096EE1B6A}" type="pres">
      <dgm:prSet presAssocID="{A50B07C8-45C6-4717-B4F5-E1F2F41EB249}" presName="parentTextArrow" presStyleLbl="node1" presStyleIdx="1" presStyleCnt="3" custScaleY="41805" custLinFactNeighborY="-1248"/>
      <dgm:spPr/>
    </dgm:pt>
    <dgm:pt modelId="{B639EAF6-28D3-448B-B129-94205DBED6FE}" type="pres">
      <dgm:prSet presAssocID="{C0E9F4B9-0A33-4FC7-A52F-514554381A0F}" presName="sp" presStyleCnt="0"/>
      <dgm:spPr/>
    </dgm:pt>
    <dgm:pt modelId="{1BA73A31-65C9-4C2F-90E1-6F87503A1D85}" type="pres">
      <dgm:prSet presAssocID="{CCA8CBAD-0335-4E92-879C-2F94B2A08F71}" presName="arrowAndChildren" presStyleCnt="0"/>
      <dgm:spPr/>
    </dgm:pt>
    <dgm:pt modelId="{1F6B04E3-AE56-4454-934E-F707EF15A3FC}" type="pres">
      <dgm:prSet presAssocID="{CCA8CBAD-0335-4E92-879C-2F94B2A08F71}" presName="parentTextArrow" presStyleLbl="node1" presStyleIdx="2" presStyleCnt="3" custScaleY="41016" custLinFactNeighborY="-2349"/>
      <dgm:spPr/>
    </dgm:pt>
  </dgm:ptLst>
  <dgm:cxnLst>
    <dgm:cxn modelId="{3075B909-CE16-477B-8681-08E79678CA94}" srcId="{9E785A03-A526-4675-935A-24B2641DBECA}" destId="{F70B780A-581E-4D28-9D54-BA459B0C26B1}" srcOrd="0" destOrd="0" parTransId="{F328003D-D63F-41A0-973B-D82C1CBF2DB6}" sibTransId="{C6F020BA-9CF5-4467-871A-C662C3FF562F}"/>
    <dgm:cxn modelId="{03172810-BA4A-40B3-AFEB-4ACCA7DE7327}" type="presOf" srcId="{7438B5D5-8C5C-481D-B050-388D0A197B0F}" destId="{775ADE63-00A1-4D37-AE82-AE47D147091C}" srcOrd="0" destOrd="0" presId="urn:microsoft.com/office/officeart/2005/8/layout/process4"/>
    <dgm:cxn modelId="{52AADA1E-57D1-413B-93AB-BF3AC84151C3}" srcId="{9E785A03-A526-4675-935A-24B2641DBECA}" destId="{7438B5D5-8C5C-481D-B050-388D0A197B0F}" srcOrd="2" destOrd="0" parTransId="{B350BCEF-B9BD-4E21-9D64-7763CB2D4792}" sibTransId="{9170F86E-FC6D-41A3-91F2-6204633EE092}"/>
    <dgm:cxn modelId="{C2D11421-A860-4C81-998B-FB58BB8E3344}" type="presOf" srcId="{F70B780A-581E-4D28-9D54-BA459B0C26B1}" destId="{487B832A-DBBF-472D-805C-6787FBE8688B}" srcOrd="0" destOrd="0" presId="urn:microsoft.com/office/officeart/2005/8/layout/process4"/>
    <dgm:cxn modelId="{809DFC36-3388-49A4-B13E-924FBE1586F0}" type="presOf" srcId="{9E785A03-A526-4675-935A-24B2641DBECA}" destId="{C59912EA-5BEF-43A6-AAD4-3CE6F47332C9}" srcOrd="0" destOrd="0" presId="urn:microsoft.com/office/officeart/2005/8/layout/process4"/>
    <dgm:cxn modelId="{20DF8B61-03F9-4E55-9E34-43F3E6897707}" srcId="{C22189D4-A178-415D-9081-E3741CAD1207}" destId="{9E785A03-A526-4675-935A-24B2641DBECA}" srcOrd="2" destOrd="0" parTransId="{11B2C90D-51D1-49FA-917A-07DFCC4A6FC2}" sibTransId="{F830667C-38D1-44CD-9432-AAAED3BD0926}"/>
    <dgm:cxn modelId="{D9F2F942-A881-4A5A-BA5E-F736D9B5A72D}" srcId="{9E785A03-A526-4675-935A-24B2641DBECA}" destId="{7C4B75EC-3508-43FD-B581-1FADC735CAE2}" srcOrd="3" destOrd="0" parTransId="{27BA83B1-213D-44B1-B377-42A18B717685}" sibTransId="{BEE39EBF-6109-4FB0-B2E1-560DBF666037}"/>
    <dgm:cxn modelId="{97D21549-F98C-475E-B5A8-B6C24A668F68}" srcId="{C22189D4-A178-415D-9081-E3741CAD1207}" destId="{CCA8CBAD-0335-4E92-879C-2F94B2A08F71}" srcOrd="0" destOrd="0" parTransId="{A1C7E80B-F9D5-412D-8974-418387BD0B3C}" sibTransId="{C0E9F4B9-0A33-4FC7-A52F-514554381A0F}"/>
    <dgm:cxn modelId="{1DD0D672-5189-4081-9CDA-0D775A1B3EA1}" type="presOf" srcId="{A50B07C8-45C6-4717-B4F5-E1F2F41EB249}" destId="{0F1EE8EF-271A-4C9F-A837-790096EE1B6A}" srcOrd="0" destOrd="0" presId="urn:microsoft.com/office/officeart/2005/8/layout/process4"/>
    <dgm:cxn modelId="{A6132277-C8B8-4F0B-A034-5ABD01537C9E}" srcId="{9E785A03-A526-4675-935A-24B2641DBECA}" destId="{3FCB67DF-24F7-4D18-8536-9EA5A2F405A2}" srcOrd="1" destOrd="0" parTransId="{2DA3B74D-F816-425B-8614-A1AEA85E2602}" sibTransId="{0FD02619-61DF-48E7-962B-DA1225E00873}"/>
    <dgm:cxn modelId="{83B2167C-2ABC-45A4-8222-41AE8030845E}" srcId="{C22189D4-A178-415D-9081-E3741CAD1207}" destId="{A50B07C8-45C6-4717-B4F5-E1F2F41EB249}" srcOrd="1" destOrd="0" parTransId="{30955630-C146-47B4-BE24-44BF86A7C268}" sibTransId="{B5764339-1909-4292-9FB9-E82F4567F1E3}"/>
    <dgm:cxn modelId="{9BC4DC82-D9CD-497C-9A78-FA084890C128}" type="presOf" srcId="{9E785A03-A526-4675-935A-24B2641DBECA}" destId="{81E56F0C-286C-456D-961E-A1A7FE9F5AE7}" srcOrd="1" destOrd="0" presId="urn:microsoft.com/office/officeart/2005/8/layout/process4"/>
    <dgm:cxn modelId="{45B7288A-1581-47F7-9BBE-70533CD88571}" type="presOf" srcId="{7C4B75EC-3508-43FD-B581-1FADC735CAE2}" destId="{93346C03-34DC-4340-9B13-0766165BDE8C}" srcOrd="0" destOrd="0" presId="urn:microsoft.com/office/officeart/2005/8/layout/process4"/>
    <dgm:cxn modelId="{9532188B-C217-4ACA-A101-48A07E5484BF}" type="presOf" srcId="{CCA8CBAD-0335-4E92-879C-2F94B2A08F71}" destId="{1F6B04E3-AE56-4454-934E-F707EF15A3FC}" srcOrd="0" destOrd="0" presId="urn:microsoft.com/office/officeart/2005/8/layout/process4"/>
    <dgm:cxn modelId="{3836B098-4451-4031-B857-B67753E369AC}" type="presOf" srcId="{3FCB67DF-24F7-4D18-8536-9EA5A2F405A2}" destId="{418DA060-A5C0-4C19-AC69-760DA0DA957C}" srcOrd="0" destOrd="0" presId="urn:microsoft.com/office/officeart/2005/8/layout/process4"/>
    <dgm:cxn modelId="{1C2A95A2-4031-424A-AA78-73A64FA74F87}" type="presOf" srcId="{C22189D4-A178-415D-9081-E3741CAD1207}" destId="{B68B9953-97A0-43AB-9E19-E553994A5759}" srcOrd="0" destOrd="0" presId="urn:microsoft.com/office/officeart/2005/8/layout/process4"/>
    <dgm:cxn modelId="{75578762-82FB-4F1C-8D6B-7DAF6F382E93}" type="presParOf" srcId="{B68B9953-97A0-43AB-9E19-E553994A5759}" destId="{66E8E690-792A-4A7F-AA2C-DA01C074944F}" srcOrd="0" destOrd="0" presId="urn:microsoft.com/office/officeart/2005/8/layout/process4"/>
    <dgm:cxn modelId="{713A54D8-912D-4616-A478-E9F96B582281}" type="presParOf" srcId="{66E8E690-792A-4A7F-AA2C-DA01C074944F}" destId="{C59912EA-5BEF-43A6-AAD4-3CE6F47332C9}" srcOrd="0" destOrd="0" presId="urn:microsoft.com/office/officeart/2005/8/layout/process4"/>
    <dgm:cxn modelId="{D8CD088C-B2CE-4A51-B27C-4F4057A462D2}" type="presParOf" srcId="{66E8E690-792A-4A7F-AA2C-DA01C074944F}" destId="{81E56F0C-286C-456D-961E-A1A7FE9F5AE7}" srcOrd="1" destOrd="0" presId="urn:microsoft.com/office/officeart/2005/8/layout/process4"/>
    <dgm:cxn modelId="{3E73E180-EF2B-4EA5-A993-152F593E5269}" type="presParOf" srcId="{66E8E690-792A-4A7F-AA2C-DA01C074944F}" destId="{F503442F-CC65-4464-A739-F5D0E83E2D5C}" srcOrd="2" destOrd="0" presId="urn:microsoft.com/office/officeart/2005/8/layout/process4"/>
    <dgm:cxn modelId="{A7B8A56B-11E0-4B92-8D99-F4FF423C8614}" type="presParOf" srcId="{F503442F-CC65-4464-A739-F5D0E83E2D5C}" destId="{487B832A-DBBF-472D-805C-6787FBE8688B}" srcOrd="0" destOrd="0" presId="urn:microsoft.com/office/officeart/2005/8/layout/process4"/>
    <dgm:cxn modelId="{8B9DA35B-03E8-4287-8B45-6A44A38CD807}" type="presParOf" srcId="{F503442F-CC65-4464-A739-F5D0E83E2D5C}" destId="{418DA060-A5C0-4C19-AC69-760DA0DA957C}" srcOrd="1" destOrd="0" presId="urn:microsoft.com/office/officeart/2005/8/layout/process4"/>
    <dgm:cxn modelId="{E3E51484-FA32-4928-9E08-0F2EC0CD9E02}" type="presParOf" srcId="{F503442F-CC65-4464-A739-F5D0E83E2D5C}" destId="{775ADE63-00A1-4D37-AE82-AE47D147091C}" srcOrd="2" destOrd="0" presId="urn:microsoft.com/office/officeart/2005/8/layout/process4"/>
    <dgm:cxn modelId="{FF0741AD-AC4E-4C99-A8AB-2EF32CE25AF0}" type="presParOf" srcId="{F503442F-CC65-4464-A739-F5D0E83E2D5C}" destId="{93346C03-34DC-4340-9B13-0766165BDE8C}" srcOrd="3" destOrd="0" presId="urn:microsoft.com/office/officeart/2005/8/layout/process4"/>
    <dgm:cxn modelId="{DBB5C100-10FB-4615-9AB6-9EF0AE62638A}" type="presParOf" srcId="{B68B9953-97A0-43AB-9E19-E553994A5759}" destId="{60DCAE9A-6B7A-4D10-BBEB-FDEE54D7F4A2}" srcOrd="1" destOrd="0" presId="urn:microsoft.com/office/officeart/2005/8/layout/process4"/>
    <dgm:cxn modelId="{2B27F833-9D37-4CCA-8BC9-024F3D5C9BB5}" type="presParOf" srcId="{B68B9953-97A0-43AB-9E19-E553994A5759}" destId="{5EE65BFE-8C0E-4083-8B4E-23FE42C1D19D}" srcOrd="2" destOrd="0" presId="urn:microsoft.com/office/officeart/2005/8/layout/process4"/>
    <dgm:cxn modelId="{079E3208-749D-470C-97BE-ADF10FA531A8}" type="presParOf" srcId="{5EE65BFE-8C0E-4083-8B4E-23FE42C1D19D}" destId="{0F1EE8EF-271A-4C9F-A837-790096EE1B6A}" srcOrd="0" destOrd="0" presId="urn:microsoft.com/office/officeart/2005/8/layout/process4"/>
    <dgm:cxn modelId="{7A249AF6-C940-42F3-9123-A270F549956A}" type="presParOf" srcId="{B68B9953-97A0-43AB-9E19-E553994A5759}" destId="{B639EAF6-28D3-448B-B129-94205DBED6FE}" srcOrd="3" destOrd="0" presId="urn:microsoft.com/office/officeart/2005/8/layout/process4"/>
    <dgm:cxn modelId="{20658E4D-C668-4A65-BA80-35DDAA99EC08}" type="presParOf" srcId="{B68B9953-97A0-43AB-9E19-E553994A5759}" destId="{1BA73A31-65C9-4C2F-90E1-6F87503A1D85}" srcOrd="4" destOrd="0" presId="urn:microsoft.com/office/officeart/2005/8/layout/process4"/>
    <dgm:cxn modelId="{6877EE1E-FF83-4422-BF9B-2F2B4DF56E7A}" type="presParOf" srcId="{1BA73A31-65C9-4C2F-90E1-6F87503A1D85}" destId="{1F6B04E3-AE56-4454-934E-F707EF15A3FC}"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13A08B4-599F-48B6-83EB-813E7AE4316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IN"/>
        </a:p>
      </dgm:t>
    </dgm:pt>
    <dgm:pt modelId="{D9D75381-7E9B-4DE0-80A2-6D40F8DD40CF}">
      <dgm:prSet phldrT="[Text]"/>
      <dgm:spPr/>
      <dgm:t>
        <a:bodyPr/>
        <a:lstStyle/>
        <a:p>
          <a:r>
            <a:rPr lang="en-IN" dirty="0"/>
            <a:t>Social activities</a:t>
          </a:r>
        </a:p>
      </dgm:t>
    </dgm:pt>
    <dgm:pt modelId="{D0C4C596-DAA4-474B-B097-A014EA5132D7}" type="parTrans" cxnId="{C65D3041-F495-426B-AF47-7EECFED686BD}">
      <dgm:prSet/>
      <dgm:spPr/>
      <dgm:t>
        <a:bodyPr/>
        <a:lstStyle/>
        <a:p>
          <a:endParaRPr lang="en-IN"/>
        </a:p>
      </dgm:t>
    </dgm:pt>
    <dgm:pt modelId="{99C12789-6B71-491D-9403-644608E98292}" type="sibTrans" cxnId="{C65D3041-F495-426B-AF47-7EECFED686BD}">
      <dgm:prSet/>
      <dgm:spPr/>
      <dgm:t>
        <a:bodyPr/>
        <a:lstStyle/>
        <a:p>
          <a:endParaRPr lang="en-IN"/>
        </a:p>
      </dgm:t>
    </dgm:pt>
    <dgm:pt modelId="{F2F6EC72-6EFF-4AD4-B233-A2B893372B05}">
      <dgm:prSet phldrT="[Text]"/>
      <dgm:spPr/>
      <dgm:t>
        <a:bodyPr/>
        <a:lstStyle/>
        <a:p>
          <a:r>
            <a:rPr lang="en-IN" dirty="0"/>
            <a:t>Building inclusive communities</a:t>
          </a:r>
        </a:p>
      </dgm:t>
    </dgm:pt>
    <dgm:pt modelId="{63DC5818-BB31-4B3E-8755-B77B022758ED}" type="parTrans" cxnId="{1EF81026-C4F8-40E6-A919-1986E251746C}">
      <dgm:prSet/>
      <dgm:spPr/>
      <dgm:t>
        <a:bodyPr/>
        <a:lstStyle/>
        <a:p>
          <a:endParaRPr lang="en-IN"/>
        </a:p>
      </dgm:t>
    </dgm:pt>
    <dgm:pt modelId="{03AFAA03-2A15-4992-96C1-34C58325D5C5}" type="sibTrans" cxnId="{1EF81026-C4F8-40E6-A919-1986E251746C}">
      <dgm:prSet/>
      <dgm:spPr/>
      <dgm:t>
        <a:bodyPr/>
        <a:lstStyle/>
        <a:p>
          <a:endParaRPr lang="en-IN"/>
        </a:p>
      </dgm:t>
    </dgm:pt>
    <dgm:pt modelId="{4079829F-3DE4-4038-89EB-8008C4682D92}">
      <dgm:prSet phldrT="[Text]"/>
      <dgm:spPr/>
      <dgm:t>
        <a:bodyPr/>
        <a:lstStyle/>
        <a:p>
          <a:r>
            <a:rPr lang="en-IN" dirty="0"/>
            <a:t>Telehealth services</a:t>
          </a:r>
        </a:p>
      </dgm:t>
    </dgm:pt>
    <dgm:pt modelId="{1704AF75-7BEF-4CF7-BF03-616AFB3909F3}" type="parTrans" cxnId="{B188E613-2311-4804-898D-70F853625BF9}">
      <dgm:prSet/>
      <dgm:spPr/>
      <dgm:t>
        <a:bodyPr/>
        <a:lstStyle/>
        <a:p>
          <a:endParaRPr lang="en-IN"/>
        </a:p>
      </dgm:t>
    </dgm:pt>
    <dgm:pt modelId="{BB2EC3B4-C370-4257-BE1C-8B3A261B5171}" type="sibTrans" cxnId="{B188E613-2311-4804-898D-70F853625BF9}">
      <dgm:prSet/>
      <dgm:spPr/>
      <dgm:t>
        <a:bodyPr/>
        <a:lstStyle/>
        <a:p>
          <a:endParaRPr lang="en-IN"/>
        </a:p>
      </dgm:t>
    </dgm:pt>
    <dgm:pt modelId="{FE356A46-52E0-45F9-A31D-6690DA8D833D}">
      <dgm:prSet phldrT="[Text]"/>
      <dgm:spPr/>
      <dgm:t>
        <a:bodyPr/>
        <a:lstStyle/>
        <a:p>
          <a:r>
            <a:rPr lang="en-IN" dirty="0"/>
            <a:t>Virtual community groups</a:t>
          </a:r>
        </a:p>
      </dgm:t>
    </dgm:pt>
    <dgm:pt modelId="{2C1993E2-2438-487E-88CE-766D317E5379}" type="parTrans" cxnId="{80CA5848-67EE-4BA9-AF82-9C335792B156}">
      <dgm:prSet/>
      <dgm:spPr/>
      <dgm:t>
        <a:bodyPr/>
        <a:lstStyle/>
        <a:p>
          <a:endParaRPr lang="en-IN"/>
        </a:p>
      </dgm:t>
    </dgm:pt>
    <dgm:pt modelId="{3B5C53D8-5A0C-4DB5-978B-8EE9953327E6}" type="sibTrans" cxnId="{80CA5848-67EE-4BA9-AF82-9C335792B156}">
      <dgm:prSet/>
      <dgm:spPr/>
      <dgm:t>
        <a:bodyPr/>
        <a:lstStyle/>
        <a:p>
          <a:endParaRPr lang="en-IN"/>
        </a:p>
      </dgm:t>
    </dgm:pt>
    <dgm:pt modelId="{8C19C8E7-4F2B-4D59-A5D4-1E12B7F17B25}">
      <dgm:prSet phldrT="[Text]"/>
      <dgm:spPr/>
      <dgm:t>
        <a:bodyPr/>
        <a:lstStyle/>
        <a:p>
          <a:r>
            <a:rPr lang="en-IN" dirty="0"/>
            <a:t>Digital literacy programs</a:t>
          </a:r>
        </a:p>
      </dgm:t>
    </dgm:pt>
    <dgm:pt modelId="{7AD6F911-88A2-4896-8461-B45767DD8211}" type="parTrans" cxnId="{2739F54C-E82D-45A1-9383-63D86D284348}">
      <dgm:prSet/>
      <dgm:spPr/>
      <dgm:t>
        <a:bodyPr/>
        <a:lstStyle/>
        <a:p>
          <a:endParaRPr lang="en-IN"/>
        </a:p>
      </dgm:t>
    </dgm:pt>
    <dgm:pt modelId="{4D5CB804-A8A2-4E13-B7DF-D650ABE478F0}" type="sibTrans" cxnId="{2739F54C-E82D-45A1-9383-63D86D284348}">
      <dgm:prSet/>
      <dgm:spPr/>
      <dgm:t>
        <a:bodyPr/>
        <a:lstStyle/>
        <a:p>
          <a:endParaRPr lang="en-IN"/>
        </a:p>
      </dgm:t>
    </dgm:pt>
    <dgm:pt modelId="{2651236F-89E3-493F-8A9A-E607F8AC7433}" type="pres">
      <dgm:prSet presAssocID="{313A08B4-599F-48B6-83EB-813E7AE43167}" presName="diagram" presStyleCnt="0">
        <dgm:presLayoutVars>
          <dgm:dir/>
          <dgm:resizeHandles val="exact"/>
        </dgm:presLayoutVars>
      </dgm:prSet>
      <dgm:spPr/>
    </dgm:pt>
    <dgm:pt modelId="{2300DC9B-D141-4E46-B489-91DB80FFC1B2}" type="pres">
      <dgm:prSet presAssocID="{D9D75381-7E9B-4DE0-80A2-6D40F8DD40CF}" presName="node" presStyleLbl="node1" presStyleIdx="0" presStyleCnt="5">
        <dgm:presLayoutVars>
          <dgm:bulletEnabled val="1"/>
        </dgm:presLayoutVars>
      </dgm:prSet>
      <dgm:spPr/>
    </dgm:pt>
    <dgm:pt modelId="{C1444883-96DF-4E37-88CF-BB7BE047A7E3}" type="pres">
      <dgm:prSet presAssocID="{99C12789-6B71-491D-9403-644608E98292}" presName="sibTrans" presStyleCnt="0"/>
      <dgm:spPr/>
    </dgm:pt>
    <dgm:pt modelId="{A3316583-6DF5-425B-8186-E349F60B48A6}" type="pres">
      <dgm:prSet presAssocID="{F2F6EC72-6EFF-4AD4-B233-A2B893372B05}" presName="node" presStyleLbl="node1" presStyleIdx="1" presStyleCnt="5">
        <dgm:presLayoutVars>
          <dgm:bulletEnabled val="1"/>
        </dgm:presLayoutVars>
      </dgm:prSet>
      <dgm:spPr/>
    </dgm:pt>
    <dgm:pt modelId="{194AC0D0-4590-49FC-B19A-4FE2D05E5D9F}" type="pres">
      <dgm:prSet presAssocID="{03AFAA03-2A15-4992-96C1-34C58325D5C5}" presName="sibTrans" presStyleCnt="0"/>
      <dgm:spPr/>
    </dgm:pt>
    <dgm:pt modelId="{FC53E855-7FB4-4BC3-8152-DB745E1802D2}" type="pres">
      <dgm:prSet presAssocID="{4079829F-3DE4-4038-89EB-8008C4682D92}" presName="node" presStyleLbl="node1" presStyleIdx="2" presStyleCnt="5">
        <dgm:presLayoutVars>
          <dgm:bulletEnabled val="1"/>
        </dgm:presLayoutVars>
      </dgm:prSet>
      <dgm:spPr/>
    </dgm:pt>
    <dgm:pt modelId="{66785DDF-4A00-42B4-BCB1-F0F2E902B982}" type="pres">
      <dgm:prSet presAssocID="{BB2EC3B4-C370-4257-BE1C-8B3A261B5171}" presName="sibTrans" presStyleCnt="0"/>
      <dgm:spPr/>
    </dgm:pt>
    <dgm:pt modelId="{24A6998C-65DB-4F2D-8265-F08D8853DE3E}" type="pres">
      <dgm:prSet presAssocID="{FE356A46-52E0-45F9-A31D-6690DA8D833D}" presName="node" presStyleLbl="node1" presStyleIdx="3" presStyleCnt="5">
        <dgm:presLayoutVars>
          <dgm:bulletEnabled val="1"/>
        </dgm:presLayoutVars>
      </dgm:prSet>
      <dgm:spPr/>
    </dgm:pt>
    <dgm:pt modelId="{215F58D0-D7F4-4443-A4F4-99E0DA45AF45}" type="pres">
      <dgm:prSet presAssocID="{3B5C53D8-5A0C-4DB5-978B-8EE9953327E6}" presName="sibTrans" presStyleCnt="0"/>
      <dgm:spPr/>
    </dgm:pt>
    <dgm:pt modelId="{0B479260-6BFC-4D25-BAFA-866A9EBB2D18}" type="pres">
      <dgm:prSet presAssocID="{8C19C8E7-4F2B-4D59-A5D4-1E12B7F17B25}" presName="node" presStyleLbl="node1" presStyleIdx="4" presStyleCnt="5">
        <dgm:presLayoutVars>
          <dgm:bulletEnabled val="1"/>
        </dgm:presLayoutVars>
      </dgm:prSet>
      <dgm:spPr/>
    </dgm:pt>
  </dgm:ptLst>
  <dgm:cxnLst>
    <dgm:cxn modelId="{5502B000-973C-4594-84F0-B617454A8682}" type="presOf" srcId="{8C19C8E7-4F2B-4D59-A5D4-1E12B7F17B25}" destId="{0B479260-6BFC-4D25-BAFA-866A9EBB2D18}" srcOrd="0" destOrd="0" presId="urn:microsoft.com/office/officeart/2005/8/layout/default"/>
    <dgm:cxn modelId="{3DA6960B-DC4C-469B-9D7C-119AF21621A9}" type="presOf" srcId="{D9D75381-7E9B-4DE0-80A2-6D40F8DD40CF}" destId="{2300DC9B-D141-4E46-B489-91DB80FFC1B2}" srcOrd="0" destOrd="0" presId="urn:microsoft.com/office/officeart/2005/8/layout/default"/>
    <dgm:cxn modelId="{B188E613-2311-4804-898D-70F853625BF9}" srcId="{313A08B4-599F-48B6-83EB-813E7AE43167}" destId="{4079829F-3DE4-4038-89EB-8008C4682D92}" srcOrd="2" destOrd="0" parTransId="{1704AF75-7BEF-4CF7-BF03-616AFB3909F3}" sibTransId="{BB2EC3B4-C370-4257-BE1C-8B3A261B5171}"/>
    <dgm:cxn modelId="{1EF81026-C4F8-40E6-A919-1986E251746C}" srcId="{313A08B4-599F-48B6-83EB-813E7AE43167}" destId="{F2F6EC72-6EFF-4AD4-B233-A2B893372B05}" srcOrd="1" destOrd="0" parTransId="{63DC5818-BB31-4B3E-8755-B77B022758ED}" sibTransId="{03AFAA03-2A15-4992-96C1-34C58325D5C5}"/>
    <dgm:cxn modelId="{C65D3041-F495-426B-AF47-7EECFED686BD}" srcId="{313A08B4-599F-48B6-83EB-813E7AE43167}" destId="{D9D75381-7E9B-4DE0-80A2-6D40F8DD40CF}" srcOrd="0" destOrd="0" parTransId="{D0C4C596-DAA4-474B-B097-A014EA5132D7}" sibTransId="{99C12789-6B71-491D-9403-644608E98292}"/>
    <dgm:cxn modelId="{80CA5848-67EE-4BA9-AF82-9C335792B156}" srcId="{313A08B4-599F-48B6-83EB-813E7AE43167}" destId="{FE356A46-52E0-45F9-A31D-6690DA8D833D}" srcOrd="3" destOrd="0" parTransId="{2C1993E2-2438-487E-88CE-766D317E5379}" sibTransId="{3B5C53D8-5A0C-4DB5-978B-8EE9953327E6}"/>
    <dgm:cxn modelId="{2739F54C-E82D-45A1-9383-63D86D284348}" srcId="{313A08B4-599F-48B6-83EB-813E7AE43167}" destId="{8C19C8E7-4F2B-4D59-A5D4-1E12B7F17B25}" srcOrd="4" destOrd="0" parTransId="{7AD6F911-88A2-4896-8461-B45767DD8211}" sibTransId="{4D5CB804-A8A2-4E13-B7DF-D650ABE478F0}"/>
    <dgm:cxn modelId="{EADACA59-545E-4F50-96F9-F6CEC807FA7A}" type="presOf" srcId="{4079829F-3DE4-4038-89EB-8008C4682D92}" destId="{FC53E855-7FB4-4BC3-8152-DB745E1802D2}" srcOrd="0" destOrd="0" presId="urn:microsoft.com/office/officeart/2005/8/layout/default"/>
    <dgm:cxn modelId="{07CE33AB-32C8-49B8-8EEB-4FB8775B6AB0}" type="presOf" srcId="{313A08B4-599F-48B6-83EB-813E7AE43167}" destId="{2651236F-89E3-493F-8A9A-E607F8AC7433}" srcOrd="0" destOrd="0" presId="urn:microsoft.com/office/officeart/2005/8/layout/default"/>
    <dgm:cxn modelId="{75EFF2BE-EBEA-43E0-BDCF-23035DFAE85B}" type="presOf" srcId="{F2F6EC72-6EFF-4AD4-B233-A2B893372B05}" destId="{A3316583-6DF5-425B-8186-E349F60B48A6}" srcOrd="0" destOrd="0" presId="urn:microsoft.com/office/officeart/2005/8/layout/default"/>
    <dgm:cxn modelId="{26B20FDE-2776-4F3D-B89D-D0CC46FDC216}" type="presOf" srcId="{FE356A46-52E0-45F9-A31D-6690DA8D833D}" destId="{24A6998C-65DB-4F2D-8265-F08D8853DE3E}" srcOrd="0" destOrd="0" presId="urn:microsoft.com/office/officeart/2005/8/layout/default"/>
    <dgm:cxn modelId="{8161A7DA-CB40-474D-A103-6E7293BF25C7}" type="presParOf" srcId="{2651236F-89E3-493F-8A9A-E607F8AC7433}" destId="{2300DC9B-D141-4E46-B489-91DB80FFC1B2}" srcOrd="0" destOrd="0" presId="urn:microsoft.com/office/officeart/2005/8/layout/default"/>
    <dgm:cxn modelId="{54C58776-43BE-4F78-8DB1-BAB11B2B5EA3}" type="presParOf" srcId="{2651236F-89E3-493F-8A9A-E607F8AC7433}" destId="{C1444883-96DF-4E37-88CF-BB7BE047A7E3}" srcOrd="1" destOrd="0" presId="urn:microsoft.com/office/officeart/2005/8/layout/default"/>
    <dgm:cxn modelId="{20A228EA-9824-4F28-997C-1B362547EAD9}" type="presParOf" srcId="{2651236F-89E3-493F-8A9A-E607F8AC7433}" destId="{A3316583-6DF5-425B-8186-E349F60B48A6}" srcOrd="2" destOrd="0" presId="urn:microsoft.com/office/officeart/2005/8/layout/default"/>
    <dgm:cxn modelId="{AEA432B3-F01D-4A12-9C16-DA0A7BFFBFCF}" type="presParOf" srcId="{2651236F-89E3-493F-8A9A-E607F8AC7433}" destId="{194AC0D0-4590-49FC-B19A-4FE2D05E5D9F}" srcOrd="3" destOrd="0" presId="urn:microsoft.com/office/officeart/2005/8/layout/default"/>
    <dgm:cxn modelId="{E2D5D02D-6F7A-42BF-AA40-034026FE9ECA}" type="presParOf" srcId="{2651236F-89E3-493F-8A9A-E607F8AC7433}" destId="{FC53E855-7FB4-4BC3-8152-DB745E1802D2}" srcOrd="4" destOrd="0" presId="urn:microsoft.com/office/officeart/2005/8/layout/default"/>
    <dgm:cxn modelId="{18F65702-5361-44FC-880B-CE6A4F0179D8}" type="presParOf" srcId="{2651236F-89E3-493F-8A9A-E607F8AC7433}" destId="{66785DDF-4A00-42B4-BCB1-F0F2E902B982}" srcOrd="5" destOrd="0" presId="urn:microsoft.com/office/officeart/2005/8/layout/default"/>
    <dgm:cxn modelId="{B6CADE98-27C2-44CC-B8CB-66C9A842292A}" type="presParOf" srcId="{2651236F-89E3-493F-8A9A-E607F8AC7433}" destId="{24A6998C-65DB-4F2D-8265-F08D8853DE3E}" srcOrd="6" destOrd="0" presId="urn:microsoft.com/office/officeart/2005/8/layout/default"/>
    <dgm:cxn modelId="{287B617C-AF3B-40B5-8905-84416C4AAADB}" type="presParOf" srcId="{2651236F-89E3-493F-8A9A-E607F8AC7433}" destId="{215F58D0-D7F4-4443-A4F4-99E0DA45AF45}" srcOrd="7" destOrd="0" presId="urn:microsoft.com/office/officeart/2005/8/layout/default"/>
    <dgm:cxn modelId="{6CEE669A-8965-43AF-8BC4-CD1B0C713C4E}" type="presParOf" srcId="{2651236F-89E3-493F-8A9A-E607F8AC7433}" destId="{0B479260-6BFC-4D25-BAFA-866A9EBB2D18}"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6D65A9E-ECC6-43B9-AA0E-274F0BF84DDC}" type="doc">
      <dgm:prSet loTypeId="urn:microsoft.com/office/officeart/2005/8/layout/hList1" loCatId="list" qsTypeId="urn:microsoft.com/office/officeart/2005/8/quickstyle/3d2" qsCatId="3D" csTypeId="urn:microsoft.com/office/officeart/2005/8/colors/accent1_2" csCatId="accent1" phldr="1"/>
      <dgm:spPr/>
      <dgm:t>
        <a:bodyPr/>
        <a:lstStyle/>
        <a:p>
          <a:endParaRPr lang="en-IN"/>
        </a:p>
      </dgm:t>
    </dgm:pt>
    <dgm:pt modelId="{4DB13879-3DB5-461F-861D-B2A4F836BA4E}">
      <dgm:prSet phldrT="[Text]"/>
      <dgm:spPr/>
      <dgm:t>
        <a:bodyPr/>
        <a:lstStyle/>
        <a:p>
          <a:r>
            <a:rPr lang="en-IN" dirty="0"/>
            <a:t>Scope</a:t>
          </a:r>
        </a:p>
      </dgm:t>
    </dgm:pt>
    <dgm:pt modelId="{869CBA05-5FB8-47FB-BB50-088273F95E21}" type="parTrans" cxnId="{5BC275C8-A983-4FE1-8751-E1BDE2267A8B}">
      <dgm:prSet/>
      <dgm:spPr/>
      <dgm:t>
        <a:bodyPr/>
        <a:lstStyle/>
        <a:p>
          <a:endParaRPr lang="en-IN"/>
        </a:p>
      </dgm:t>
    </dgm:pt>
    <dgm:pt modelId="{0CAA1960-2D8F-4CB3-A38C-18938F3229BE}" type="sibTrans" cxnId="{5BC275C8-A983-4FE1-8751-E1BDE2267A8B}">
      <dgm:prSet/>
      <dgm:spPr/>
      <dgm:t>
        <a:bodyPr/>
        <a:lstStyle/>
        <a:p>
          <a:endParaRPr lang="en-IN"/>
        </a:p>
      </dgm:t>
    </dgm:pt>
    <dgm:pt modelId="{72A62D76-4CFB-4F3B-9AC3-D6D0994C9348}">
      <dgm:prSet phldrT="[Text]"/>
      <dgm:spPr/>
      <dgm:t>
        <a:bodyPr/>
        <a:lstStyle/>
        <a:p>
          <a:r>
            <a:rPr lang="en-US" dirty="0">
              <a:solidFill>
                <a:srgbClr val="0D0D0D"/>
              </a:solidFill>
              <a:latin typeface="Times New Roman" panose="02020603050405020304" pitchFamily="18" charset="0"/>
              <a:ea typeface="+mn-lt"/>
              <a:cs typeface="Times New Roman" panose="02020603050405020304" pitchFamily="18" charset="0"/>
            </a:rPr>
            <a:t>Topic is broad and multifaceted</a:t>
          </a:r>
          <a:endParaRPr lang="en-IN" dirty="0"/>
        </a:p>
      </dgm:t>
    </dgm:pt>
    <dgm:pt modelId="{5B04F99D-E4B0-4221-A180-D6D578C775ED}" type="parTrans" cxnId="{4B85F089-5BC0-42D7-BE25-0CEC5772A413}">
      <dgm:prSet/>
      <dgm:spPr/>
      <dgm:t>
        <a:bodyPr/>
        <a:lstStyle/>
        <a:p>
          <a:endParaRPr lang="en-IN"/>
        </a:p>
      </dgm:t>
    </dgm:pt>
    <dgm:pt modelId="{3EFB4326-E014-4682-8F62-803323A92823}" type="sibTrans" cxnId="{4B85F089-5BC0-42D7-BE25-0CEC5772A413}">
      <dgm:prSet/>
      <dgm:spPr/>
      <dgm:t>
        <a:bodyPr/>
        <a:lstStyle/>
        <a:p>
          <a:endParaRPr lang="en-IN"/>
        </a:p>
      </dgm:t>
    </dgm:pt>
    <dgm:pt modelId="{CE75DC5D-2AE5-40B0-B3B4-CB90E73F5141}">
      <dgm:prSet phldrT="[Text]"/>
      <dgm:spPr/>
      <dgm:t>
        <a:bodyPr/>
        <a:lstStyle/>
        <a:p>
          <a:r>
            <a:rPr lang="en-US" dirty="0">
              <a:solidFill>
                <a:srgbClr val="0D0D0D"/>
              </a:solidFill>
              <a:latin typeface="Times New Roman" panose="02020603050405020304" pitchFamily="18" charset="0"/>
              <a:ea typeface="+mn-lt"/>
              <a:cs typeface="Times New Roman" panose="02020603050405020304" pitchFamily="18" charset="0"/>
            </a:rPr>
            <a:t>It may be challenging to address all relevant aspects </a:t>
          </a:r>
          <a:endParaRPr lang="en-IN" dirty="0"/>
        </a:p>
      </dgm:t>
    </dgm:pt>
    <dgm:pt modelId="{28AA5CAD-33F0-4E5A-8C7B-C935D4B333D3}" type="parTrans" cxnId="{7A31F235-1402-4FE5-8FF2-7CA7238B65F2}">
      <dgm:prSet/>
      <dgm:spPr/>
      <dgm:t>
        <a:bodyPr/>
        <a:lstStyle/>
        <a:p>
          <a:endParaRPr lang="en-IN"/>
        </a:p>
      </dgm:t>
    </dgm:pt>
    <dgm:pt modelId="{2C890B07-09A4-42E6-8C9F-B96439AADDA7}" type="sibTrans" cxnId="{7A31F235-1402-4FE5-8FF2-7CA7238B65F2}">
      <dgm:prSet/>
      <dgm:spPr/>
      <dgm:t>
        <a:bodyPr/>
        <a:lstStyle/>
        <a:p>
          <a:endParaRPr lang="en-IN"/>
        </a:p>
      </dgm:t>
    </dgm:pt>
    <dgm:pt modelId="{46E0F3B0-33A1-4B5A-BC4B-33C6E3CB8C91}">
      <dgm:prSet phldrT="[Text]"/>
      <dgm:spPr/>
      <dgm:t>
        <a:bodyPr/>
        <a:lstStyle/>
        <a:p>
          <a:r>
            <a:rPr lang="en-US" dirty="0">
              <a:solidFill>
                <a:srgbClr val="0D0D0D"/>
              </a:solidFill>
              <a:latin typeface="Times New Roman" panose="02020603050405020304" pitchFamily="18" charset="0"/>
              <a:ea typeface="+mn-lt"/>
              <a:cs typeface="Times New Roman" panose="02020603050405020304" pitchFamily="18" charset="0"/>
            </a:rPr>
            <a:t>Social cohesion and community involvement can vary significantly depending on factors such as cultural norms, socioeconomic status, geographic location</a:t>
          </a:r>
          <a:endParaRPr lang="en-IN" dirty="0"/>
        </a:p>
      </dgm:t>
    </dgm:pt>
    <dgm:pt modelId="{7D9132AB-8E23-4F93-9A0C-D0DA0E20B82A}" type="parTrans" cxnId="{74AD0CCA-2076-478A-ABDD-C8BF13FF69CA}">
      <dgm:prSet/>
      <dgm:spPr/>
      <dgm:t>
        <a:bodyPr/>
        <a:lstStyle/>
        <a:p>
          <a:endParaRPr lang="en-IN"/>
        </a:p>
      </dgm:t>
    </dgm:pt>
    <dgm:pt modelId="{91C35C20-7B91-4553-A0EA-1C4189359E27}" type="sibTrans" cxnId="{74AD0CCA-2076-478A-ABDD-C8BF13FF69CA}">
      <dgm:prSet/>
      <dgm:spPr/>
      <dgm:t>
        <a:bodyPr/>
        <a:lstStyle/>
        <a:p>
          <a:endParaRPr lang="en-IN"/>
        </a:p>
      </dgm:t>
    </dgm:pt>
    <dgm:pt modelId="{10F369ED-E4BB-4E8F-B122-BFAB88C03DAD}">
      <dgm:prSet phldrT="[Text]"/>
      <dgm:spPr/>
      <dgm:t>
        <a:bodyPr/>
        <a:lstStyle/>
        <a:p>
          <a:r>
            <a:rPr lang="en-US" dirty="0">
              <a:solidFill>
                <a:srgbClr val="0D0D0D"/>
              </a:solidFill>
              <a:latin typeface="Times New Roman" panose="02020603050405020304" pitchFamily="18" charset="0"/>
              <a:ea typeface="+mn-lt"/>
              <a:cs typeface="Times New Roman" panose="02020603050405020304" pitchFamily="18" charset="0"/>
            </a:rPr>
            <a:t>We may struggle to provide in-depth analysis and recommendations</a:t>
          </a:r>
          <a:endParaRPr lang="en-IN" dirty="0"/>
        </a:p>
      </dgm:t>
    </dgm:pt>
    <dgm:pt modelId="{7B396114-2FF9-4764-98A8-7CA020747C98}" type="parTrans" cxnId="{D90F4C33-F382-4026-8310-8AC06438914F}">
      <dgm:prSet/>
      <dgm:spPr/>
      <dgm:t>
        <a:bodyPr/>
        <a:lstStyle/>
        <a:p>
          <a:endParaRPr lang="en-IN"/>
        </a:p>
      </dgm:t>
    </dgm:pt>
    <dgm:pt modelId="{3242815A-679F-4218-9739-84354D8C9AF6}" type="sibTrans" cxnId="{D90F4C33-F382-4026-8310-8AC06438914F}">
      <dgm:prSet/>
      <dgm:spPr/>
      <dgm:t>
        <a:bodyPr/>
        <a:lstStyle/>
        <a:p>
          <a:endParaRPr lang="en-IN"/>
        </a:p>
      </dgm:t>
    </dgm:pt>
    <dgm:pt modelId="{9808E09D-FFF0-4566-9F1D-61E002813F5A}">
      <dgm:prSet phldrT="[Text]"/>
      <dgm:spPr/>
      <dgm:t>
        <a:bodyPr/>
        <a:lstStyle/>
        <a:p>
          <a:r>
            <a:rPr lang="en-IN" dirty="0"/>
            <a:t>Methodological challenges</a:t>
          </a:r>
        </a:p>
      </dgm:t>
    </dgm:pt>
    <dgm:pt modelId="{9402F299-F2B2-4D49-BE02-FEA4F7905CBA}" type="parTrans" cxnId="{095525AD-6DC8-4B8A-9D9E-31A15D5685DB}">
      <dgm:prSet/>
      <dgm:spPr/>
      <dgm:t>
        <a:bodyPr/>
        <a:lstStyle/>
        <a:p>
          <a:endParaRPr lang="en-IN"/>
        </a:p>
      </dgm:t>
    </dgm:pt>
    <dgm:pt modelId="{F7C39A97-7D03-42D3-9567-F6275F9E11ED}" type="sibTrans" cxnId="{095525AD-6DC8-4B8A-9D9E-31A15D5685DB}">
      <dgm:prSet/>
      <dgm:spPr/>
      <dgm:t>
        <a:bodyPr/>
        <a:lstStyle/>
        <a:p>
          <a:endParaRPr lang="en-IN"/>
        </a:p>
      </dgm:t>
    </dgm:pt>
    <dgm:pt modelId="{6B1F27CD-5081-46A5-AE93-AF2B6A2A1356}">
      <dgm:prSet phldrT="[Text]"/>
      <dgm:spPr/>
      <dgm:t>
        <a:bodyPr/>
        <a:lstStyle/>
        <a:p>
          <a:r>
            <a:rPr lang="en-IN" dirty="0"/>
            <a:t>Limitations of Interventions</a:t>
          </a:r>
        </a:p>
      </dgm:t>
    </dgm:pt>
    <dgm:pt modelId="{8F0EEDCB-ADF2-4A5A-8D09-732BE9DB44C6}" type="parTrans" cxnId="{F545B8E9-455F-45A5-A5E9-1516847BEA23}">
      <dgm:prSet/>
      <dgm:spPr/>
      <dgm:t>
        <a:bodyPr/>
        <a:lstStyle/>
        <a:p>
          <a:endParaRPr lang="en-IN"/>
        </a:p>
      </dgm:t>
    </dgm:pt>
    <dgm:pt modelId="{CE87ED99-23F1-4A02-89D8-EC79A4ABBD35}" type="sibTrans" cxnId="{F545B8E9-455F-45A5-A5E9-1516847BEA23}">
      <dgm:prSet/>
      <dgm:spPr/>
      <dgm:t>
        <a:bodyPr/>
        <a:lstStyle/>
        <a:p>
          <a:endParaRPr lang="en-IN"/>
        </a:p>
      </dgm:t>
    </dgm:pt>
    <dgm:pt modelId="{98613C96-86D1-48B5-91AF-5A808F4A8B6E}">
      <dgm:prSet phldrT="[Text]"/>
      <dgm:spPr/>
      <dgm:t>
        <a:bodyPr/>
        <a:lstStyle/>
        <a:p>
          <a:r>
            <a:rPr lang="en-IN" dirty="0"/>
            <a:t>Contextual factors</a:t>
          </a:r>
        </a:p>
      </dgm:t>
    </dgm:pt>
    <dgm:pt modelId="{6931E1A8-B4A4-4B11-B7BD-F19996269087}" type="sibTrans" cxnId="{4145EE17-04D9-4B55-8EBE-C5CB2FEDD036}">
      <dgm:prSet/>
      <dgm:spPr/>
      <dgm:t>
        <a:bodyPr/>
        <a:lstStyle/>
        <a:p>
          <a:endParaRPr lang="en-IN"/>
        </a:p>
      </dgm:t>
    </dgm:pt>
    <dgm:pt modelId="{6644B443-95A8-49AC-A90D-0A75FBB5D0C5}" type="parTrans" cxnId="{4145EE17-04D9-4B55-8EBE-C5CB2FEDD036}">
      <dgm:prSet/>
      <dgm:spPr/>
      <dgm:t>
        <a:bodyPr/>
        <a:lstStyle/>
        <a:p>
          <a:endParaRPr lang="en-IN"/>
        </a:p>
      </dgm:t>
    </dgm:pt>
    <dgm:pt modelId="{D9EA3313-0562-4E61-9501-F56F45709434}">
      <dgm:prSet phldrT="[Text]"/>
      <dgm:spPr/>
      <dgm:t>
        <a:bodyPr/>
        <a:lstStyle/>
        <a:p>
          <a:r>
            <a:rPr lang="en-US" dirty="0">
              <a:solidFill>
                <a:srgbClr val="0D0D0D"/>
              </a:solidFill>
              <a:latin typeface="Times New Roman" panose="02020603050405020304" pitchFamily="18" charset="0"/>
              <a:ea typeface="+mn-lt"/>
              <a:cs typeface="Times New Roman" panose="02020603050405020304" pitchFamily="18" charset="0"/>
            </a:rPr>
            <a:t>Access to appropriate data</a:t>
          </a:r>
          <a:endParaRPr lang="en-IN" dirty="0"/>
        </a:p>
      </dgm:t>
    </dgm:pt>
    <dgm:pt modelId="{47065EF0-ACA2-406B-A642-9AECFF3C3B22}" type="sibTrans" cxnId="{420A171E-B51C-4417-AA79-01E7CF50216D}">
      <dgm:prSet/>
      <dgm:spPr/>
      <dgm:t>
        <a:bodyPr/>
        <a:lstStyle/>
        <a:p>
          <a:endParaRPr lang="en-IN"/>
        </a:p>
      </dgm:t>
    </dgm:pt>
    <dgm:pt modelId="{7D56C322-87AF-4DCA-95D0-F83F968FABF5}" type="parTrans" cxnId="{420A171E-B51C-4417-AA79-01E7CF50216D}">
      <dgm:prSet/>
      <dgm:spPr/>
      <dgm:t>
        <a:bodyPr/>
        <a:lstStyle/>
        <a:p>
          <a:endParaRPr lang="en-IN"/>
        </a:p>
      </dgm:t>
    </dgm:pt>
    <dgm:pt modelId="{D263CF84-7FE9-4FB8-9F89-32BD81DF92EA}">
      <dgm:prSet phldrT="[Text]"/>
      <dgm:spPr/>
      <dgm:t>
        <a:bodyPr/>
        <a:lstStyle/>
        <a:p>
          <a:r>
            <a:rPr lang="en-US" dirty="0">
              <a:solidFill>
                <a:srgbClr val="0D0D0D"/>
              </a:solidFill>
              <a:latin typeface="Times New Roman" panose="02020603050405020304" pitchFamily="18" charset="0"/>
              <a:ea typeface="+mn-lt"/>
              <a:cs typeface="Times New Roman" panose="02020603050405020304" pitchFamily="18" charset="0"/>
            </a:rPr>
            <a:t>Ethical considerations in studying vulnerable populations</a:t>
          </a:r>
          <a:endParaRPr lang="en-IN" dirty="0"/>
        </a:p>
      </dgm:t>
    </dgm:pt>
    <dgm:pt modelId="{CEDE63CF-70B0-467F-A3A8-2336AD2C7B3C}" type="sibTrans" cxnId="{C88C9A1A-8BFC-4C77-9D68-F2C842A737DE}">
      <dgm:prSet/>
      <dgm:spPr/>
      <dgm:t>
        <a:bodyPr/>
        <a:lstStyle/>
        <a:p>
          <a:endParaRPr lang="en-IN"/>
        </a:p>
      </dgm:t>
    </dgm:pt>
    <dgm:pt modelId="{43A10016-611D-447D-BA49-B69A4DE964C7}" type="parTrans" cxnId="{C88C9A1A-8BFC-4C77-9D68-F2C842A737DE}">
      <dgm:prSet/>
      <dgm:spPr/>
      <dgm:t>
        <a:bodyPr/>
        <a:lstStyle/>
        <a:p>
          <a:endParaRPr lang="en-IN"/>
        </a:p>
      </dgm:t>
    </dgm:pt>
    <dgm:pt modelId="{9411034E-A3B0-43C0-ABBE-892BCCB3CA97}">
      <dgm:prSet phldrT="[Text]"/>
      <dgm:spPr/>
      <dgm:t>
        <a:bodyPr/>
        <a:lstStyle/>
        <a:p>
          <a:endParaRPr lang="en-IN" dirty="0"/>
        </a:p>
      </dgm:t>
    </dgm:pt>
    <dgm:pt modelId="{EBA94CB8-CABC-4D7B-AA8C-B8FBF6582957}" type="sibTrans" cxnId="{1FF98756-9F34-41A6-A845-A09E62302B82}">
      <dgm:prSet/>
      <dgm:spPr/>
      <dgm:t>
        <a:bodyPr/>
        <a:lstStyle/>
        <a:p>
          <a:endParaRPr lang="en-IN"/>
        </a:p>
      </dgm:t>
    </dgm:pt>
    <dgm:pt modelId="{A1860887-0CC5-46E3-B591-EEEC66237A48}" type="parTrans" cxnId="{1FF98756-9F34-41A6-A845-A09E62302B82}">
      <dgm:prSet/>
      <dgm:spPr/>
      <dgm:t>
        <a:bodyPr/>
        <a:lstStyle/>
        <a:p>
          <a:endParaRPr lang="en-IN"/>
        </a:p>
      </dgm:t>
    </dgm:pt>
    <dgm:pt modelId="{2A58819C-BC3F-4564-9463-0F83247E987A}">
      <dgm:prSet phldrT="[Text]"/>
      <dgm:spPr/>
      <dgm:t>
        <a:bodyPr/>
        <a:lstStyle/>
        <a:p>
          <a:endParaRPr lang="en-IN" dirty="0"/>
        </a:p>
      </dgm:t>
    </dgm:pt>
    <dgm:pt modelId="{E2539670-13DC-4C8D-8D8F-84C966C29846}" type="sibTrans" cxnId="{4340690C-08BB-4864-96E3-4A9036055610}">
      <dgm:prSet/>
      <dgm:spPr/>
      <dgm:t>
        <a:bodyPr/>
        <a:lstStyle/>
        <a:p>
          <a:endParaRPr lang="en-IN"/>
        </a:p>
      </dgm:t>
    </dgm:pt>
    <dgm:pt modelId="{5EDCB717-A176-439E-8C2A-84B06D6BAA44}" type="parTrans" cxnId="{4340690C-08BB-4864-96E3-4A9036055610}">
      <dgm:prSet/>
      <dgm:spPr/>
      <dgm:t>
        <a:bodyPr/>
        <a:lstStyle/>
        <a:p>
          <a:endParaRPr lang="en-IN"/>
        </a:p>
      </dgm:t>
    </dgm:pt>
    <dgm:pt modelId="{F22D2D1B-CA0F-44B7-8B40-37A601467285}">
      <dgm:prSet phldrT="[Text]"/>
      <dgm:spPr/>
      <dgm:t>
        <a:bodyPr/>
        <a:lstStyle/>
        <a:p>
          <a:endParaRPr lang="en-IN" dirty="0"/>
        </a:p>
      </dgm:t>
    </dgm:pt>
    <dgm:pt modelId="{72DBBC81-8B13-452B-B3DD-2B701F209CE5}" type="sibTrans" cxnId="{40C79A9C-D9A7-4CEA-989D-F6B9C8671C8D}">
      <dgm:prSet/>
      <dgm:spPr/>
      <dgm:t>
        <a:bodyPr/>
        <a:lstStyle/>
        <a:p>
          <a:endParaRPr lang="en-IN"/>
        </a:p>
      </dgm:t>
    </dgm:pt>
    <dgm:pt modelId="{095F95A7-B298-4E74-AA9B-DABCA285BED3}" type="parTrans" cxnId="{40C79A9C-D9A7-4CEA-989D-F6B9C8671C8D}">
      <dgm:prSet/>
      <dgm:spPr/>
      <dgm:t>
        <a:bodyPr/>
        <a:lstStyle/>
        <a:p>
          <a:endParaRPr lang="en-IN"/>
        </a:p>
      </dgm:t>
    </dgm:pt>
    <dgm:pt modelId="{244BD54F-1345-4D88-BBB5-7DEF2B795DF9}">
      <dgm:prSet phldrT="[Text]"/>
      <dgm:spPr/>
      <dgm:t>
        <a:bodyPr/>
        <a:lstStyle/>
        <a:p>
          <a:endParaRPr lang="en-IN" dirty="0"/>
        </a:p>
      </dgm:t>
    </dgm:pt>
    <dgm:pt modelId="{29FC24B3-A397-45B3-A713-CF0B6224A4C8}" type="parTrans" cxnId="{41FB5F69-2BA8-4F47-BB89-1F943FAC61AB}">
      <dgm:prSet/>
      <dgm:spPr/>
      <dgm:t>
        <a:bodyPr/>
        <a:lstStyle/>
        <a:p>
          <a:endParaRPr lang="en-IN"/>
        </a:p>
      </dgm:t>
    </dgm:pt>
    <dgm:pt modelId="{8354EE14-46BE-4220-8820-A879DE55F21E}" type="sibTrans" cxnId="{41FB5F69-2BA8-4F47-BB89-1F943FAC61AB}">
      <dgm:prSet/>
      <dgm:spPr/>
      <dgm:t>
        <a:bodyPr/>
        <a:lstStyle/>
        <a:p>
          <a:endParaRPr lang="en-IN"/>
        </a:p>
      </dgm:t>
    </dgm:pt>
    <dgm:pt modelId="{257E9A88-3C28-419B-BC45-EA3855B5B560}">
      <dgm:prSet phldrT="[Text]"/>
      <dgm:spPr/>
      <dgm:t>
        <a:bodyPr/>
        <a:lstStyle/>
        <a:p>
          <a:r>
            <a:rPr lang="en-US" dirty="0">
              <a:solidFill>
                <a:srgbClr val="0D0D0D"/>
              </a:solidFill>
              <a:latin typeface="Times New Roman" panose="02020603050405020304" pitchFamily="18" charset="0"/>
              <a:ea typeface="+mn-lt"/>
              <a:cs typeface="Times New Roman" panose="02020603050405020304" pitchFamily="18" charset="0"/>
            </a:rPr>
            <a:t>complexity of measuring subjective constructs like social cohesion</a:t>
          </a:r>
          <a:endParaRPr lang="en-IN" dirty="0"/>
        </a:p>
      </dgm:t>
    </dgm:pt>
    <dgm:pt modelId="{CA77F399-2205-4781-B691-E8019FEBB6BF}" type="parTrans" cxnId="{DBB3EA69-BF3E-4F1D-B208-853294757859}">
      <dgm:prSet/>
      <dgm:spPr/>
      <dgm:t>
        <a:bodyPr/>
        <a:lstStyle/>
        <a:p>
          <a:endParaRPr lang="en-IN"/>
        </a:p>
      </dgm:t>
    </dgm:pt>
    <dgm:pt modelId="{B20FC1C7-5C36-4AD3-8829-085EC74C9FDA}" type="sibTrans" cxnId="{DBB3EA69-BF3E-4F1D-B208-853294757859}">
      <dgm:prSet/>
      <dgm:spPr/>
      <dgm:t>
        <a:bodyPr/>
        <a:lstStyle/>
        <a:p>
          <a:endParaRPr lang="en-IN"/>
        </a:p>
      </dgm:t>
    </dgm:pt>
    <dgm:pt modelId="{F56D0072-C0A6-4975-9152-98550FB9898E}">
      <dgm:prSet/>
      <dgm:spPr/>
      <dgm:t>
        <a:bodyPr/>
        <a:lstStyle/>
        <a:p>
          <a:r>
            <a:rPr lang="en-US" dirty="0">
              <a:solidFill>
                <a:srgbClr val="0D0D0D"/>
              </a:solidFill>
              <a:latin typeface="Times New Roman" panose="02020603050405020304" pitchFamily="18" charset="0"/>
              <a:ea typeface="+mn-lt"/>
              <a:cs typeface="Times New Roman" panose="02020603050405020304" pitchFamily="18" charset="0"/>
            </a:rPr>
            <a:t>While interventions aimed at promoting social cohesion and community involvement among senior citizens exist, their effectiveness may vary, and there may be limitations to their :</a:t>
          </a:r>
          <a:endParaRPr lang="en-IN" dirty="0"/>
        </a:p>
      </dgm:t>
    </dgm:pt>
    <dgm:pt modelId="{5960A284-4D45-4537-9192-1580DBD7CA23}" type="parTrans" cxnId="{E617EAEC-D555-4F0F-B7D8-9962C8DE9FA3}">
      <dgm:prSet/>
      <dgm:spPr/>
      <dgm:t>
        <a:bodyPr/>
        <a:lstStyle/>
        <a:p>
          <a:endParaRPr lang="en-IN"/>
        </a:p>
      </dgm:t>
    </dgm:pt>
    <dgm:pt modelId="{487ADC9D-FB39-4586-99E4-FB9AD2AC246C}" type="sibTrans" cxnId="{E617EAEC-D555-4F0F-B7D8-9962C8DE9FA3}">
      <dgm:prSet/>
      <dgm:spPr/>
      <dgm:t>
        <a:bodyPr/>
        <a:lstStyle/>
        <a:p>
          <a:endParaRPr lang="en-IN"/>
        </a:p>
      </dgm:t>
    </dgm:pt>
    <dgm:pt modelId="{5BE813F7-062A-4609-A186-96837B48D378}">
      <dgm:prSet/>
      <dgm:spPr/>
      <dgm:t>
        <a:bodyPr/>
        <a:lstStyle/>
        <a:p>
          <a:pPr>
            <a:buFont typeface="Wingdings" panose="05000000000000000000" pitchFamily="2" charset="2"/>
            <a:buChar char="Ø"/>
          </a:pPr>
          <a:r>
            <a:rPr lang="en-IN" dirty="0"/>
            <a:t>Scalability</a:t>
          </a:r>
        </a:p>
      </dgm:t>
    </dgm:pt>
    <dgm:pt modelId="{A9AF28D7-ED1D-441C-B5DE-F66BE379A58F}" type="parTrans" cxnId="{2605BBC7-8086-4E3E-A053-AA4196BA2CBE}">
      <dgm:prSet/>
      <dgm:spPr/>
      <dgm:t>
        <a:bodyPr/>
        <a:lstStyle/>
        <a:p>
          <a:endParaRPr lang="en-IN"/>
        </a:p>
      </dgm:t>
    </dgm:pt>
    <dgm:pt modelId="{40B23EE6-B036-40F7-A84E-CA51FE00C718}" type="sibTrans" cxnId="{2605BBC7-8086-4E3E-A053-AA4196BA2CBE}">
      <dgm:prSet/>
      <dgm:spPr/>
      <dgm:t>
        <a:bodyPr/>
        <a:lstStyle/>
        <a:p>
          <a:endParaRPr lang="en-IN"/>
        </a:p>
      </dgm:t>
    </dgm:pt>
    <dgm:pt modelId="{52CDFE4E-7708-4E6F-A838-D3480E5546B0}">
      <dgm:prSet/>
      <dgm:spPr/>
      <dgm:t>
        <a:bodyPr/>
        <a:lstStyle/>
        <a:p>
          <a:pPr>
            <a:buFont typeface="Wingdings" panose="05000000000000000000" pitchFamily="2" charset="2"/>
            <a:buChar char="Ø"/>
          </a:pPr>
          <a:r>
            <a:rPr lang="en-IN" dirty="0"/>
            <a:t>Sustainability</a:t>
          </a:r>
        </a:p>
      </dgm:t>
    </dgm:pt>
    <dgm:pt modelId="{835EE85D-B840-4AF5-A91A-9FAF09723362}" type="parTrans" cxnId="{3526FA99-F904-4C08-849E-794DDEB0B316}">
      <dgm:prSet/>
      <dgm:spPr/>
      <dgm:t>
        <a:bodyPr/>
        <a:lstStyle/>
        <a:p>
          <a:endParaRPr lang="en-IN"/>
        </a:p>
      </dgm:t>
    </dgm:pt>
    <dgm:pt modelId="{DE18EA0F-89EB-4BA4-BE94-E02E3362BA2B}" type="sibTrans" cxnId="{3526FA99-F904-4C08-849E-794DDEB0B316}">
      <dgm:prSet/>
      <dgm:spPr/>
      <dgm:t>
        <a:bodyPr/>
        <a:lstStyle/>
        <a:p>
          <a:endParaRPr lang="en-IN"/>
        </a:p>
      </dgm:t>
    </dgm:pt>
    <dgm:pt modelId="{FD8A5866-C380-456E-91C2-143674A1648C}">
      <dgm:prSet/>
      <dgm:spPr/>
      <dgm:t>
        <a:bodyPr/>
        <a:lstStyle/>
        <a:p>
          <a:pPr>
            <a:buFont typeface="Wingdings" panose="05000000000000000000" pitchFamily="2" charset="2"/>
            <a:buChar char="Ø"/>
          </a:pPr>
          <a:r>
            <a:rPr lang="en-IN" dirty="0"/>
            <a:t>Long term impact</a:t>
          </a:r>
        </a:p>
      </dgm:t>
    </dgm:pt>
    <dgm:pt modelId="{F8D73A68-E884-438B-9AC0-B971DCA4A971}" type="parTrans" cxnId="{E1882E1C-5813-4AE0-A5F1-0550FDD43A52}">
      <dgm:prSet/>
      <dgm:spPr/>
      <dgm:t>
        <a:bodyPr/>
        <a:lstStyle/>
        <a:p>
          <a:endParaRPr lang="en-IN"/>
        </a:p>
      </dgm:t>
    </dgm:pt>
    <dgm:pt modelId="{5E7A180C-4409-4681-BCE0-485990CC609C}" type="sibTrans" cxnId="{E1882E1C-5813-4AE0-A5F1-0550FDD43A52}">
      <dgm:prSet/>
      <dgm:spPr/>
      <dgm:t>
        <a:bodyPr/>
        <a:lstStyle/>
        <a:p>
          <a:endParaRPr lang="en-IN"/>
        </a:p>
      </dgm:t>
    </dgm:pt>
    <dgm:pt modelId="{6E94E764-93A4-46B2-B9B0-827680915204}" type="pres">
      <dgm:prSet presAssocID="{C6D65A9E-ECC6-43B9-AA0E-274F0BF84DDC}" presName="Name0" presStyleCnt="0">
        <dgm:presLayoutVars>
          <dgm:dir/>
          <dgm:animLvl val="lvl"/>
          <dgm:resizeHandles val="exact"/>
        </dgm:presLayoutVars>
      </dgm:prSet>
      <dgm:spPr/>
    </dgm:pt>
    <dgm:pt modelId="{867725BF-A37C-4ED5-B13F-4E2FA1E93FE7}" type="pres">
      <dgm:prSet presAssocID="{4DB13879-3DB5-461F-861D-B2A4F836BA4E}" presName="composite" presStyleCnt="0"/>
      <dgm:spPr/>
    </dgm:pt>
    <dgm:pt modelId="{C3D8737D-ED59-4D23-980F-E00F52439AB9}" type="pres">
      <dgm:prSet presAssocID="{4DB13879-3DB5-461F-861D-B2A4F836BA4E}" presName="parTx" presStyleLbl="alignNode1" presStyleIdx="0" presStyleCnt="4">
        <dgm:presLayoutVars>
          <dgm:chMax val="0"/>
          <dgm:chPref val="0"/>
          <dgm:bulletEnabled val="1"/>
        </dgm:presLayoutVars>
      </dgm:prSet>
      <dgm:spPr/>
    </dgm:pt>
    <dgm:pt modelId="{14B73177-76D8-4901-B41A-B5108CE6C115}" type="pres">
      <dgm:prSet presAssocID="{4DB13879-3DB5-461F-861D-B2A4F836BA4E}" presName="desTx" presStyleLbl="alignAccFollowNode1" presStyleIdx="0" presStyleCnt="4">
        <dgm:presLayoutVars>
          <dgm:bulletEnabled val="1"/>
        </dgm:presLayoutVars>
      </dgm:prSet>
      <dgm:spPr/>
    </dgm:pt>
    <dgm:pt modelId="{1A809417-8E9B-45C4-BFED-794192A53EF1}" type="pres">
      <dgm:prSet presAssocID="{0CAA1960-2D8F-4CB3-A38C-18938F3229BE}" presName="space" presStyleCnt="0"/>
      <dgm:spPr/>
    </dgm:pt>
    <dgm:pt modelId="{00E11FDF-4D35-477F-951E-E5BC691D43C0}" type="pres">
      <dgm:prSet presAssocID="{98613C96-86D1-48B5-91AF-5A808F4A8B6E}" presName="composite" presStyleCnt="0"/>
      <dgm:spPr/>
    </dgm:pt>
    <dgm:pt modelId="{B5DA2B18-6B2F-4FA1-976E-0E0C2CD9585A}" type="pres">
      <dgm:prSet presAssocID="{98613C96-86D1-48B5-91AF-5A808F4A8B6E}" presName="parTx" presStyleLbl="alignNode1" presStyleIdx="1" presStyleCnt="4">
        <dgm:presLayoutVars>
          <dgm:chMax val="0"/>
          <dgm:chPref val="0"/>
          <dgm:bulletEnabled val="1"/>
        </dgm:presLayoutVars>
      </dgm:prSet>
      <dgm:spPr/>
    </dgm:pt>
    <dgm:pt modelId="{F9FAA8A1-EBEB-4823-9F2E-4304D971CDF6}" type="pres">
      <dgm:prSet presAssocID="{98613C96-86D1-48B5-91AF-5A808F4A8B6E}" presName="desTx" presStyleLbl="alignAccFollowNode1" presStyleIdx="1" presStyleCnt="4">
        <dgm:presLayoutVars>
          <dgm:bulletEnabled val="1"/>
        </dgm:presLayoutVars>
      </dgm:prSet>
      <dgm:spPr/>
    </dgm:pt>
    <dgm:pt modelId="{4D4FF1CB-3307-4AE6-972A-5E98B2852E7C}" type="pres">
      <dgm:prSet presAssocID="{6931E1A8-B4A4-4B11-B7BD-F19996269087}" presName="space" presStyleCnt="0"/>
      <dgm:spPr/>
    </dgm:pt>
    <dgm:pt modelId="{DFCDBB7F-3F4F-45C8-8C37-7E823487F7D4}" type="pres">
      <dgm:prSet presAssocID="{9808E09D-FFF0-4566-9F1D-61E002813F5A}" presName="composite" presStyleCnt="0"/>
      <dgm:spPr/>
    </dgm:pt>
    <dgm:pt modelId="{6676B276-5703-4D8B-80E6-913BCCD491C1}" type="pres">
      <dgm:prSet presAssocID="{9808E09D-FFF0-4566-9F1D-61E002813F5A}" presName="parTx" presStyleLbl="alignNode1" presStyleIdx="2" presStyleCnt="4">
        <dgm:presLayoutVars>
          <dgm:chMax val="0"/>
          <dgm:chPref val="0"/>
          <dgm:bulletEnabled val="1"/>
        </dgm:presLayoutVars>
      </dgm:prSet>
      <dgm:spPr/>
    </dgm:pt>
    <dgm:pt modelId="{9634521F-039C-44F5-9DA2-9AE03BD7CFB8}" type="pres">
      <dgm:prSet presAssocID="{9808E09D-FFF0-4566-9F1D-61E002813F5A}" presName="desTx" presStyleLbl="alignAccFollowNode1" presStyleIdx="2" presStyleCnt="4">
        <dgm:presLayoutVars>
          <dgm:bulletEnabled val="1"/>
        </dgm:presLayoutVars>
      </dgm:prSet>
      <dgm:spPr/>
    </dgm:pt>
    <dgm:pt modelId="{C9BE8156-2F75-412B-AD77-2AE36956B77B}" type="pres">
      <dgm:prSet presAssocID="{F7C39A97-7D03-42D3-9567-F6275F9E11ED}" presName="space" presStyleCnt="0"/>
      <dgm:spPr/>
    </dgm:pt>
    <dgm:pt modelId="{231BFBB8-9E5B-4CBE-A648-1F3ACC2C0C97}" type="pres">
      <dgm:prSet presAssocID="{6B1F27CD-5081-46A5-AE93-AF2B6A2A1356}" presName="composite" presStyleCnt="0"/>
      <dgm:spPr/>
    </dgm:pt>
    <dgm:pt modelId="{DA5A2CC3-7B79-4A4A-8065-6D1635E4ABC9}" type="pres">
      <dgm:prSet presAssocID="{6B1F27CD-5081-46A5-AE93-AF2B6A2A1356}" presName="parTx" presStyleLbl="alignNode1" presStyleIdx="3" presStyleCnt="4">
        <dgm:presLayoutVars>
          <dgm:chMax val="0"/>
          <dgm:chPref val="0"/>
          <dgm:bulletEnabled val="1"/>
        </dgm:presLayoutVars>
      </dgm:prSet>
      <dgm:spPr/>
    </dgm:pt>
    <dgm:pt modelId="{178D075C-E7AC-4825-9055-D68B1BB320CC}" type="pres">
      <dgm:prSet presAssocID="{6B1F27CD-5081-46A5-AE93-AF2B6A2A1356}" presName="desTx" presStyleLbl="alignAccFollowNode1" presStyleIdx="3" presStyleCnt="4">
        <dgm:presLayoutVars>
          <dgm:bulletEnabled val="1"/>
        </dgm:presLayoutVars>
      </dgm:prSet>
      <dgm:spPr/>
    </dgm:pt>
  </dgm:ptLst>
  <dgm:cxnLst>
    <dgm:cxn modelId="{A2690609-6FE2-426E-BD3F-C9E407D13B5B}" type="presOf" srcId="{FD8A5866-C380-456E-91C2-143674A1648C}" destId="{178D075C-E7AC-4825-9055-D68B1BB320CC}" srcOrd="0" destOrd="3" presId="urn:microsoft.com/office/officeart/2005/8/layout/hList1"/>
    <dgm:cxn modelId="{4340690C-08BB-4864-96E3-4A9036055610}" srcId="{9808E09D-FFF0-4566-9F1D-61E002813F5A}" destId="{2A58819C-BC3F-4564-9463-0F83247E987A}" srcOrd="5" destOrd="0" parTransId="{5EDCB717-A176-439E-8C2A-84B06D6BAA44}" sibTransId="{E2539670-13DC-4C8D-8D8F-84C966C29846}"/>
    <dgm:cxn modelId="{4145EE17-04D9-4B55-8EBE-C5CB2FEDD036}" srcId="{C6D65A9E-ECC6-43B9-AA0E-274F0BF84DDC}" destId="{98613C96-86D1-48B5-91AF-5A808F4A8B6E}" srcOrd="1" destOrd="0" parTransId="{6644B443-95A8-49AC-A90D-0A75FBB5D0C5}" sibTransId="{6931E1A8-B4A4-4B11-B7BD-F19996269087}"/>
    <dgm:cxn modelId="{C88C9A1A-8BFC-4C77-9D68-F2C842A737DE}" srcId="{9808E09D-FFF0-4566-9F1D-61E002813F5A}" destId="{D263CF84-7FE9-4FB8-9F89-32BD81DF92EA}" srcOrd="1" destOrd="0" parTransId="{43A10016-611D-447D-BA49-B69A4DE964C7}" sibTransId="{CEDE63CF-70B0-467F-A3A8-2336AD2C7B3C}"/>
    <dgm:cxn modelId="{E1882E1C-5813-4AE0-A5F1-0550FDD43A52}" srcId="{6B1F27CD-5081-46A5-AE93-AF2B6A2A1356}" destId="{FD8A5866-C380-456E-91C2-143674A1648C}" srcOrd="3" destOrd="0" parTransId="{F8D73A68-E884-438B-9AC0-B971DCA4A971}" sibTransId="{5E7A180C-4409-4681-BCE0-485990CC609C}"/>
    <dgm:cxn modelId="{420A171E-B51C-4417-AA79-01E7CF50216D}" srcId="{9808E09D-FFF0-4566-9F1D-61E002813F5A}" destId="{D9EA3313-0562-4E61-9501-F56F45709434}" srcOrd="0" destOrd="0" parTransId="{7D56C322-87AF-4DCA-95D0-F83F968FABF5}" sibTransId="{47065EF0-ACA2-406B-A642-9AECFF3C3B22}"/>
    <dgm:cxn modelId="{9FB4D628-D5E8-4216-9938-28AD20815F35}" type="presOf" srcId="{6B1F27CD-5081-46A5-AE93-AF2B6A2A1356}" destId="{DA5A2CC3-7B79-4A4A-8065-6D1635E4ABC9}" srcOrd="0" destOrd="0" presId="urn:microsoft.com/office/officeart/2005/8/layout/hList1"/>
    <dgm:cxn modelId="{D90F4C33-F382-4026-8310-8AC06438914F}" srcId="{98613C96-86D1-48B5-91AF-5A808F4A8B6E}" destId="{10F369ED-E4BB-4E8F-B122-BFAB88C03DAD}" srcOrd="1" destOrd="0" parTransId="{7B396114-2FF9-4764-98A8-7CA020747C98}" sibTransId="{3242815A-679F-4218-9739-84354D8C9AF6}"/>
    <dgm:cxn modelId="{7A31F235-1402-4FE5-8FF2-7CA7238B65F2}" srcId="{4DB13879-3DB5-461F-861D-B2A4F836BA4E}" destId="{CE75DC5D-2AE5-40B0-B3B4-CB90E73F5141}" srcOrd="1" destOrd="0" parTransId="{28AA5CAD-33F0-4E5A-8C7B-C935D4B333D3}" sibTransId="{2C890B07-09A4-42E6-8C9F-B96439AADDA7}"/>
    <dgm:cxn modelId="{80C96F44-0519-44F8-8E7E-5D193BCEB0C2}" type="presOf" srcId="{9411034E-A3B0-43C0-ABBE-892BCCB3CA97}" destId="{9634521F-039C-44F5-9DA2-9AE03BD7CFB8}" srcOrd="0" destOrd="4" presId="urn:microsoft.com/office/officeart/2005/8/layout/hList1"/>
    <dgm:cxn modelId="{41FB5F69-2BA8-4F47-BB89-1F943FAC61AB}" srcId="{9808E09D-FFF0-4566-9F1D-61E002813F5A}" destId="{244BD54F-1345-4D88-BBB5-7DEF2B795DF9}" srcOrd="3" destOrd="0" parTransId="{29FC24B3-A397-45B3-A713-CF0B6224A4C8}" sibTransId="{8354EE14-46BE-4220-8820-A879DE55F21E}"/>
    <dgm:cxn modelId="{DBB3EA69-BF3E-4F1D-B208-853294757859}" srcId="{9808E09D-FFF0-4566-9F1D-61E002813F5A}" destId="{257E9A88-3C28-419B-BC45-EA3855B5B560}" srcOrd="2" destOrd="0" parTransId="{CA77F399-2205-4781-B691-E8019FEBB6BF}" sibTransId="{B20FC1C7-5C36-4AD3-8829-085EC74C9FDA}"/>
    <dgm:cxn modelId="{01990976-219F-4C66-8D85-EB3AF9647B55}" type="presOf" srcId="{D263CF84-7FE9-4FB8-9F89-32BD81DF92EA}" destId="{9634521F-039C-44F5-9DA2-9AE03BD7CFB8}" srcOrd="0" destOrd="1" presId="urn:microsoft.com/office/officeart/2005/8/layout/hList1"/>
    <dgm:cxn modelId="{DEB57956-847C-416F-A926-9F1660A2CA56}" type="presOf" srcId="{52CDFE4E-7708-4E6F-A838-D3480E5546B0}" destId="{178D075C-E7AC-4825-9055-D68B1BB320CC}" srcOrd="0" destOrd="2" presId="urn:microsoft.com/office/officeart/2005/8/layout/hList1"/>
    <dgm:cxn modelId="{1FF98756-9F34-41A6-A845-A09E62302B82}" srcId="{9808E09D-FFF0-4566-9F1D-61E002813F5A}" destId="{9411034E-A3B0-43C0-ABBE-892BCCB3CA97}" srcOrd="4" destOrd="0" parTransId="{A1860887-0CC5-46E3-B591-EEEC66237A48}" sibTransId="{EBA94CB8-CABC-4D7B-AA8C-B8FBF6582957}"/>
    <dgm:cxn modelId="{2EE0B257-78BC-4AF1-8F39-4D3F10D5D54D}" type="presOf" srcId="{46E0F3B0-33A1-4B5A-BC4B-33C6E3CB8C91}" destId="{F9FAA8A1-EBEB-4823-9F2E-4304D971CDF6}" srcOrd="0" destOrd="0" presId="urn:microsoft.com/office/officeart/2005/8/layout/hList1"/>
    <dgm:cxn modelId="{4B85F089-5BC0-42D7-BE25-0CEC5772A413}" srcId="{4DB13879-3DB5-461F-861D-B2A4F836BA4E}" destId="{72A62D76-4CFB-4F3B-9AC3-D6D0994C9348}" srcOrd="0" destOrd="0" parTransId="{5B04F99D-E4B0-4221-A180-D6D578C775ED}" sibTransId="{3EFB4326-E014-4682-8F62-803323A92823}"/>
    <dgm:cxn modelId="{B028588B-EEAC-4457-BF16-62845F36DDD7}" type="presOf" srcId="{98613C96-86D1-48B5-91AF-5A808F4A8B6E}" destId="{B5DA2B18-6B2F-4FA1-976E-0E0C2CD9585A}" srcOrd="0" destOrd="0" presId="urn:microsoft.com/office/officeart/2005/8/layout/hList1"/>
    <dgm:cxn modelId="{9ECAF090-216E-48E7-874F-D25E53118809}" type="presOf" srcId="{D9EA3313-0562-4E61-9501-F56F45709434}" destId="{9634521F-039C-44F5-9DA2-9AE03BD7CFB8}" srcOrd="0" destOrd="0" presId="urn:microsoft.com/office/officeart/2005/8/layout/hList1"/>
    <dgm:cxn modelId="{E4BD0D93-602A-4DE9-BFA9-CB937622F46A}" type="presOf" srcId="{257E9A88-3C28-419B-BC45-EA3855B5B560}" destId="{9634521F-039C-44F5-9DA2-9AE03BD7CFB8}" srcOrd="0" destOrd="2" presId="urn:microsoft.com/office/officeart/2005/8/layout/hList1"/>
    <dgm:cxn modelId="{0BD43498-762C-4BDF-9EF6-5F593E03AB34}" type="presOf" srcId="{244BD54F-1345-4D88-BBB5-7DEF2B795DF9}" destId="{9634521F-039C-44F5-9DA2-9AE03BD7CFB8}" srcOrd="0" destOrd="3" presId="urn:microsoft.com/office/officeart/2005/8/layout/hList1"/>
    <dgm:cxn modelId="{3526FA99-F904-4C08-849E-794DDEB0B316}" srcId="{6B1F27CD-5081-46A5-AE93-AF2B6A2A1356}" destId="{52CDFE4E-7708-4E6F-A838-D3480E5546B0}" srcOrd="2" destOrd="0" parTransId="{835EE85D-B840-4AF5-A91A-9FAF09723362}" sibTransId="{DE18EA0F-89EB-4BA4-BE94-E02E3362BA2B}"/>
    <dgm:cxn modelId="{40C79A9C-D9A7-4CEA-989D-F6B9C8671C8D}" srcId="{9808E09D-FFF0-4566-9F1D-61E002813F5A}" destId="{F22D2D1B-CA0F-44B7-8B40-37A601467285}" srcOrd="6" destOrd="0" parTransId="{095F95A7-B298-4E74-AA9B-DABCA285BED3}" sibTransId="{72DBBC81-8B13-452B-B3DD-2B701F209CE5}"/>
    <dgm:cxn modelId="{E2559DA4-FD45-41F9-8CB6-4A3D819E473D}" type="presOf" srcId="{5BE813F7-062A-4609-A186-96837B48D378}" destId="{178D075C-E7AC-4825-9055-D68B1BB320CC}" srcOrd="0" destOrd="1" presId="urn:microsoft.com/office/officeart/2005/8/layout/hList1"/>
    <dgm:cxn modelId="{3AF638A8-0B1F-4002-A119-5FCF1E427351}" type="presOf" srcId="{2A58819C-BC3F-4564-9463-0F83247E987A}" destId="{9634521F-039C-44F5-9DA2-9AE03BD7CFB8}" srcOrd="0" destOrd="5" presId="urn:microsoft.com/office/officeart/2005/8/layout/hList1"/>
    <dgm:cxn modelId="{095525AD-6DC8-4B8A-9D9E-31A15D5685DB}" srcId="{C6D65A9E-ECC6-43B9-AA0E-274F0BF84DDC}" destId="{9808E09D-FFF0-4566-9F1D-61E002813F5A}" srcOrd="2" destOrd="0" parTransId="{9402F299-F2B2-4D49-BE02-FEA4F7905CBA}" sibTransId="{F7C39A97-7D03-42D3-9567-F6275F9E11ED}"/>
    <dgm:cxn modelId="{41178CB5-88D7-4A32-B36E-A835467BDAB9}" type="presOf" srcId="{9808E09D-FFF0-4566-9F1D-61E002813F5A}" destId="{6676B276-5703-4D8B-80E6-913BCCD491C1}" srcOrd="0" destOrd="0" presId="urn:microsoft.com/office/officeart/2005/8/layout/hList1"/>
    <dgm:cxn modelId="{2605BBC7-8086-4E3E-A053-AA4196BA2CBE}" srcId="{6B1F27CD-5081-46A5-AE93-AF2B6A2A1356}" destId="{5BE813F7-062A-4609-A186-96837B48D378}" srcOrd="1" destOrd="0" parTransId="{A9AF28D7-ED1D-441C-B5DE-F66BE379A58F}" sibTransId="{40B23EE6-B036-40F7-A84E-CA51FE00C718}"/>
    <dgm:cxn modelId="{5BC275C8-A983-4FE1-8751-E1BDE2267A8B}" srcId="{C6D65A9E-ECC6-43B9-AA0E-274F0BF84DDC}" destId="{4DB13879-3DB5-461F-861D-B2A4F836BA4E}" srcOrd="0" destOrd="0" parTransId="{869CBA05-5FB8-47FB-BB50-088273F95E21}" sibTransId="{0CAA1960-2D8F-4CB3-A38C-18938F3229BE}"/>
    <dgm:cxn modelId="{3A30F9C9-44A7-4C5F-B77B-341E5285884D}" type="presOf" srcId="{4DB13879-3DB5-461F-861D-B2A4F836BA4E}" destId="{C3D8737D-ED59-4D23-980F-E00F52439AB9}" srcOrd="0" destOrd="0" presId="urn:microsoft.com/office/officeart/2005/8/layout/hList1"/>
    <dgm:cxn modelId="{74AD0CCA-2076-478A-ABDD-C8BF13FF69CA}" srcId="{98613C96-86D1-48B5-91AF-5A808F4A8B6E}" destId="{46E0F3B0-33A1-4B5A-BC4B-33C6E3CB8C91}" srcOrd="0" destOrd="0" parTransId="{7D9132AB-8E23-4F93-9A0C-D0DA0E20B82A}" sibTransId="{91C35C20-7B91-4553-A0EA-1C4189359E27}"/>
    <dgm:cxn modelId="{CB85AFD4-1ED9-4FB3-A1F5-52E6EDBF844C}" type="presOf" srcId="{CE75DC5D-2AE5-40B0-B3B4-CB90E73F5141}" destId="{14B73177-76D8-4901-B41A-B5108CE6C115}" srcOrd="0" destOrd="1" presId="urn:microsoft.com/office/officeart/2005/8/layout/hList1"/>
    <dgm:cxn modelId="{97A219D5-0127-49F1-968D-DDDAAAC61976}" type="presOf" srcId="{C6D65A9E-ECC6-43B9-AA0E-274F0BF84DDC}" destId="{6E94E764-93A4-46B2-B9B0-827680915204}" srcOrd="0" destOrd="0" presId="urn:microsoft.com/office/officeart/2005/8/layout/hList1"/>
    <dgm:cxn modelId="{A8A25CD5-871E-4224-945B-C8A1DD68151B}" type="presOf" srcId="{F22D2D1B-CA0F-44B7-8B40-37A601467285}" destId="{9634521F-039C-44F5-9DA2-9AE03BD7CFB8}" srcOrd="0" destOrd="6" presId="urn:microsoft.com/office/officeart/2005/8/layout/hList1"/>
    <dgm:cxn modelId="{DAD1F2DC-47BB-4485-992C-E84FCC71B79C}" type="presOf" srcId="{10F369ED-E4BB-4E8F-B122-BFAB88C03DAD}" destId="{F9FAA8A1-EBEB-4823-9F2E-4304D971CDF6}" srcOrd="0" destOrd="1" presId="urn:microsoft.com/office/officeart/2005/8/layout/hList1"/>
    <dgm:cxn modelId="{FE823DE4-6574-49DC-B398-21057D3A7736}" type="presOf" srcId="{72A62D76-4CFB-4F3B-9AC3-D6D0994C9348}" destId="{14B73177-76D8-4901-B41A-B5108CE6C115}" srcOrd="0" destOrd="0" presId="urn:microsoft.com/office/officeart/2005/8/layout/hList1"/>
    <dgm:cxn modelId="{B5D41EE6-DF54-4429-A2BF-CE02D734B5C8}" type="presOf" srcId="{F56D0072-C0A6-4975-9152-98550FB9898E}" destId="{178D075C-E7AC-4825-9055-D68B1BB320CC}" srcOrd="0" destOrd="0" presId="urn:microsoft.com/office/officeart/2005/8/layout/hList1"/>
    <dgm:cxn modelId="{F545B8E9-455F-45A5-A5E9-1516847BEA23}" srcId="{C6D65A9E-ECC6-43B9-AA0E-274F0BF84DDC}" destId="{6B1F27CD-5081-46A5-AE93-AF2B6A2A1356}" srcOrd="3" destOrd="0" parTransId="{8F0EEDCB-ADF2-4A5A-8D09-732BE9DB44C6}" sibTransId="{CE87ED99-23F1-4A02-89D8-EC79A4ABBD35}"/>
    <dgm:cxn modelId="{E617EAEC-D555-4F0F-B7D8-9962C8DE9FA3}" srcId="{6B1F27CD-5081-46A5-AE93-AF2B6A2A1356}" destId="{F56D0072-C0A6-4975-9152-98550FB9898E}" srcOrd="0" destOrd="0" parTransId="{5960A284-4D45-4537-9192-1580DBD7CA23}" sibTransId="{487ADC9D-FB39-4586-99E4-FB9AD2AC246C}"/>
    <dgm:cxn modelId="{65D1A887-A21F-4F13-9526-B05BE5EEABE0}" type="presParOf" srcId="{6E94E764-93A4-46B2-B9B0-827680915204}" destId="{867725BF-A37C-4ED5-B13F-4E2FA1E93FE7}" srcOrd="0" destOrd="0" presId="urn:microsoft.com/office/officeart/2005/8/layout/hList1"/>
    <dgm:cxn modelId="{8DED7078-964C-4992-9384-585BF56644BE}" type="presParOf" srcId="{867725BF-A37C-4ED5-B13F-4E2FA1E93FE7}" destId="{C3D8737D-ED59-4D23-980F-E00F52439AB9}" srcOrd="0" destOrd="0" presId="urn:microsoft.com/office/officeart/2005/8/layout/hList1"/>
    <dgm:cxn modelId="{EF84543B-8B49-4487-8F66-25A94F36F409}" type="presParOf" srcId="{867725BF-A37C-4ED5-B13F-4E2FA1E93FE7}" destId="{14B73177-76D8-4901-B41A-B5108CE6C115}" srcOrd="1" destOrd="0" presId="urn:microsoft.com/office/officeart/2005/8/layout/hList1"/>
    <dgm:cxn modelId="{E852155D-7C32-4DC1-8362-229E8699ED87}" type="presParOf" srcId="{6E94E764-93A4-46B2-B9B0-827680915204}" destId="{1A809417-8E9B-45C4-BFED-794192A53EF1}" srcOrd="1" destOrd="0" presId="urn:microsoft.com/office/officeart/2005/8/layout/hList1"/>
    <dgm:cxn modelId="{3EEF659D-7575-4B67-8E0B-A577A4242722}" type="presParOf" srcId="{6E94E764-93A4-46B2-B9B0-827680915204}" destId="{00E11FDF-4D35-477F-951E-E5BC691D43C0}" srcOrd="2" destOrd="0" presId="urn:microsoft.com/office/officeart/2005/8/layout/hList1"/>
    <dgm:cxn modelId="{75EA0A8B-7BA1-4A16-A984-76B5E46F1745}" type="presParOf" srcId="{00E11FDF-4D35-477F-951E-E5BC691D43C0}" destId="{B5DA2B18-6B2F-4FA1-976E-0E0C2CD9585A}" srcOrd="0" destOrd="0" presId="urn:microsoft.com/office/officeart/2005/8/layout/hList1"/>
    <dgm:cxn modelId="{C5BB7392-E3E8-411B-A2A0-9186C2160C4D}" type="presParOf" srcId="{00E11FDF-4D35-477F-951E-E5BC691D43C0}" destId="{F9FAA8A1-EBEB-4823-9F2E-4304D971CDF6}" srcOrd="1" destOrd="0" presId="urn:microsoft.com/office/officeart/2005/8/layout/hList1"/>
    <dgm:cxn modelId="{8A99EA01-A428-4A56-A869-24770E42F2FF}" type="presParOf" srcId="{6E94E764-93A4-46B2-B9B0-827680915204}" destId="{4D4FF1CB-3307-4AE6-972A-5E98B2852E7C}" srcOrd="3" destOrd="0" presId="urn:microsoft.com/office/officeart/2005/8/layout/hList1"/>
    <dgm:cxn modelId="{171FC16F-6725-4FBF-86D4-B56A3666A55F}" type="presParOf" srcId="{6E94E764-93A4-46B2-B9B0-827680915204}" destId="{DFCDBB7F-3F4F-45C8-8C37-7E823487F7D4}" srcOrd="4" destOrd="0" presId="urn:microsoft.com/office/officeart/2005/8/layout/hList1"/>
    <dgm:cxn modelId="{65ED14C3-92BA-4FD0-B9A8-378B8B59F18B}" type="presParOf" srcId="{DFCDBB7F-3F4F-45C8-8C37-7E823487F7D4}" destId="{6676B276-5703-4D8B-80E6-913BCCD491C1}" srcOrd="0" destOrd="0" presId="urn:microsoft.com/office/officeart/2005/8/layout/hList1"/>
    <dgm:cxn modelId="{1BC1C9AB-2FFC-462B-938C-ACED2D6E3072}" type="presParOf" srcId="{DFCDBB7F-3F4F-45C8-8C37-7E823487F7D4}" destId="{9634521F-039C-44F5-9DA2-9AE03BD7CFB8}" srcOrd="1" destOrd="0" presId="urn:microsoft.com/office/officeart/2005/8/layout/hList1"/>
    <dgm:cxn modelId="{10F1B6AF-0370-481C-B03E-60F914296278}" type="presParOf" srcId="{6E94E764-93A4-46B2-B9B0-827680915204}" destId="{C9BE8156-2F75-412B-AD77-2AE36956B77B}" srcOrd="5" destOrd="0" presId="urn:microsoft.com/office/officeart/2005/8/layout/hList1"/>
    <dgm:cxn modelId="{74471B2C-0273-42B9-B653-2CEF96FF68E1}" type="presParOf" srcId="{6E94E764-93A4-46B2-B9B0-827680915204}" destId="{231BFBB8-9E5B-4CBE-A648-1F3ACC2C0C97}" srcOrd="6" destOrd="0" presId="urn:microsoft.com/office/officeart/2005/8/layout/hList1"/>
    <dgm:cxn modelId="{A9BB25FC-E756-4330-89FC-B077FE959107}" type="presParOf" srcId="{231BFBB8-9E5B-4CBE-A648-1F3ACC2C0C97}" destId="{DA5A2CC3-7B79-4A4A-8065-6D1635E4ABC9}" srcOrd="0" destOrd="0" presId="urn:microsoft.com/office/officeart/2005/8/layout/hList1"/>
    <dgm:cxn modelId="{5F818D58-AA84-466E-8462-569748919D10}" type="presParOf" srcId="{231BFBB8-9E5B-4CBE-A648-1F3ACC2C0C97}" destId="{178D075C-E7AC-4825-9055-D68B1BB320C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E24AC5-5DE6-477A-A685-04650AA7C855}">
      <dsp:nvSpPr>
        <dsp:cNvPr id="0" name=""/>
        <dsp:cNvSpPr/>
      </dsp:nvSpPr>
      <dsp:spPr>
        <a:xfrm>
          <a:off x="0" y="845551"/>
          <a:ext cx="2828924" cy="1796367"/>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145028-7B12-481A-838E-398F6361176E}">
      <dsp:nvSpPr>
        <dsp:cNvPr id="0" name=""/>
        <dsp:cNvSpPr/>
      </dsp:nvSpPr>
      <dsp:spPr>
        <a:xfrm>
          <a:off x="314325" y="1144160"/>
          <a:ext cx="2828924" cy="1796367"/>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b="1" kern="1200" dirty="0">
              <a:solidFill>
                <a:srgbClr val="0D0D0D"/>
              </a:solidFill>
            </a:rPr>
            <a:t>Demographic Shifts</a:t>
          </a:r>
          <a:r>
            <a:rPr lang="en-US" sz="1300" kern="1200" dirty="0">
              <a:solidFill>
                <a:srgbClr val="0D0D0D"/>
              </a:solidFill>
            </a:rPr>
            <a:t>: Many countries are experiencing aging populations due to increased life expectancy and declining birth rates. As a result, there is a growing need to address the social, economic, and health-related challenges faced by senior citizens.</a:t>
          </a:r>
          <a:endParaRPr lang="en-US" sz="1300" kern="1200" dirty="0"/>
        </a:p>
      </dsp:txBody>
      <dsp:txXfrm>
        <a:off x="366939" y="1196774"/>
        <a:ext cx="2723696" cy="1691139"/>
      </dsp:txXfrm>
    </dsp:sp>
    <dsp:sp modelId="{673A6A02-9693-48CD-9C99-2AF342DFA452}">
      <dsp:nvSpPr>
        <dsp:cNvPr id="0" name=""/>
        <dsp:cNvSpPr/>
      </dsp:nvSpPr>
      <dsp:spPr>
        <a:xfrm>
          <a:off x="3457574" y="845551"/>
          <a:ext cx="2828924" cy="1796367"/>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61084B-3928-4E45-8250-663A8CD8B73D}">
      <dsp:nvSpPr>
        <dsp:cNvPr id="0" name=""/>
        <dsp:cNvSpPr/>
      </dsp:nvSpPr>
      <dsp:spPr>
        <a:xfrm>
          <a:off x="3771899" y="1144160"/>
          <a:ext cx="2828924" cy="1796367"/>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b="1" kern="1200" dirty="0"/>
            <a:t>Health and Well-being</a:t>
          </a:r>
          <a:r>
            <a:rPr lang="en-US" sz="1300" kern="1200" dirty="0">
              <a:solidFill>
                <a:srgbClr val="0D0D0D"/>
              </a:solidFill>
            </a:rPr>
            <a:t>: Research consistently shows that social isolation and loneliness can have detrimental effects on physical and mental health, particularly among older adults. By </a:t>
          </a:r>
          <a:r>
            <a:rPr lang="en-US" sz="1300" kern="1200" dirty="0">
              <a:solidFill>
                <a:srgbClr val="0D0D0D"/>
              </a:solidFill>
              <a:latin typeface="Bookman Old Style" panose="020F0302020204030204"/>
            </a:rPr>
            <a:t>social</a:t>
          </a:r>
          <a:r>
            <a:rPr lang="en-US" sz="1300" kern="1200" dirty="0">
              <a:solidFill>
                <a:srgbClr val="0D0D0D"/>
              </a:solidFill>
            </a:rPr>
            <a:t> cohesion and community involvement, we can promote overall well-being and quality of life among senior citizens.</a:t>
          </a:r>
          <a:endParaRPr lang="en-US" sz="1300" kern="1200" dirty="0">
            <a:latin typeface="Bookman Old Style" panose="020F0302020204030204"/>
          </a:endParaRPr>
        </a:p>
      </dsp:txBody>
      <dsp:txXfrm>
        <a:off x="3824513" y="1196774"/>
        <a:ext cx="2723696" cy="1691139"/>
      </dsp:txXfrm>
    </dsp:sp>
    <dsp:sp modelId="{A8EBEE28-2B38-4673-99E2-12C381517622}">
      <dsp:nvSpPr>
        <dsp:cNvPr id="0" name=""/>
        <dsp:cNvSpPr/>
      </dsp:nvSpPr>
      <dsp:spPr>
        <a:xfrm>
          <a:off x="6915149" y="853581"/>
          <a:ext cx="2828924" cy="1796367"/>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8D4657-2767-45B3-93D2-695AB362AB11}">
      <dsp:nvSpPr>
        <dsp:cNvPr id="0" name=""/>
        <dsp:cNvSpPr/>
      </dsp:nvSpPr>
      <dsp:spPr>
        <a:xfrm>
          <a:off x="7229475" y="1152190"/>
          <a:ext cx="2828924" cy="1796367"/>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b="1" kern="1200" dirty="0">
              <a:solidFill>
                <a:srgbClr val="0D0D0D"/>
              </a:solidFill>
            </a:rPr>
            <a:t>Policy Implications</a:t>
          </a:r>
          <a:r>
            <a:rPr lang="en-US" sz="1300" kern="1200" dirty="0">
              <a:solidFill>
                <a:srgbClr val="0D0D0D"/>
              </a:solidFill>
            </a:rPr>
            <a:t>: Governments and policymakers are increasingly recognizing the importance of addressing the needs of aging populations. </a:t>
          </a:r>
          <a:endParaRPr lang="en-US" sz="1300" kern="1200" dirty="0">
            <a:latin typeface="Bookman Old Style" panose="020F0302020204030204"/>
          </a:endParaRPr>
        </a:p>
      </dsp:txBody>
      <dsp:txXfrm>
        <a:off x="7282089" y="1204804"/>
        <a:ext cx="2723696" cy="16911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E56F0C-286C-456D-961E-A1A7FE9F5AE7}">
      <dsp:nvSpPr>
        <dsp:cNvPr id="0" name=""/>
        <dsp:cNvSpPr/>
      </dsp:nvSpPr>
      <dsp:spPr>
        <a:xfrm>
          <a:off x="0" y="3119635"/>
          <a:ext cx="10515600" cy="1654409"/>
        </a:xfrm>
        <a:prstGeom prst="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Times New Roman" panose="02020603050405020304" pitchFamily="18" charset="0"/>
              <a:cs typeface="Times New Roman" panose="02020603050405020304" pitchFamily="18" charset="0"/>
            </a:rPr>
            <a:t>Selection process:</a:t>
          </a:r>
          <a:endParaRPr lang="en-US" sz="1800" kern="1200" dirty="0">
            <a:latin typeface="Times New Roman" panose="02020603050405020304" pitchFamily="18" charset="0"/>
            <a:cs typeface="Times New Roman" panose="02020603050405020304" pitchFamily="18" charset="0"/>
          </a:endParaRPr>
        </a:p>
      </dsp:txBody>
      <dsp:txXfrm>
        <a:off x="0" y="3119635"/>
        <a:ext cx="10515600" cy="893381"/>
      </dsp:txXfrm>
    </dsp:sp>
    <dsp:sp modelId="{487B832A-DBBF-472D-805C-6787FBE8688B}">
      <dsp:nvSpPr>
        <dsp:cNvPr id="0" name=""/>
        <dsp:cNvSpPr/>
      </dsp:nvSpPr>
      <dsp:spPr>
        <a:xfrm>
          <a:off x="0" y="3807452"/>
          <a:ext cx="2628899" cy="1531925"/>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IN" sz="1800" b="1" kern="1200" dirty="0">
              <a:latin typeface="Times New Roman" panose="02020603050405020304" pitchFamily="18" charset="0"/>
              <a:cs typeface="Times New Roman" panose="02020603050405020304" pitchFamily="18" charset="0"/>
            </a:rPr>
            <a:t>Initial Screening: </a:t>
          </a:r>
          <a:r>
            <a:rPr lang="en-IN" sz="1800" kern="1200" dirty="0">
              <a:latin typeface="Times New Roman" panose="02020603050405020304" pitchFamily="18" charset="0"/>
              <a:cs typeface="Times New Roman" panose="02020603050405020304" pitchFamily="18" charset="0"/>
            </a:rPr>
            <a:t>All identified papers' titles and abstracts were reviewed for relevance to the study topic. </a:t>
          </a:r>
          <a:endParaRPr lang="en-US" sz="1800" kern="1200" dirty="0">
            <a:latin typeface="Times New Roman" panose="02020603050405020304" pitchFamily="18" charset="0"/>
            <a:cs typeface="Times New Roman" panose="02020603050405020304" pitchFamily="18" charset="0"/>
          </a:endParaRPr>
        </a:p>
      </dsp:txBody>
      <dsp:txXfrm>
        <a:off x="0" y="3807452"/>
        <a:ext cx="2628899" cy="1531925"/>
      </dsp:txXfrm>
    </dsp:sp>
    <dsp:sp modelId="{418DA060-A5C0-4C19-AC69-760DA0DA957C}">
      <dsp:nvSpPr>
        <dsp:cNvPr id="0" name=""/>
        <dsp:cNvSpPr/>
      </dsp:nvSpPr>
      <dsp:spPr>
        <a:xfrm>
          <a:off x="5356068" y="3802385"/>
          <a:ext cx="2628899" cy="1542059"/>
        </a:xfrm>
        <a:prstGeom prst="rect">
          <a:avLst/>
        </a:prstGeom>
        <a:solidFill>
          <a:schemeClr val="accent5">
            <a:tint val="40000"/>
            <a:alpha val="90000"/>
            <a:hueOff val="358062"/>
            <a:satOff val="1482"/>
            <a:lumOff val="87"/>
            <a:alphaOff val="0"/>
          </a:schemeClr>
        </a:solidFill>
        <a:ln w="12700" cap="flat" cmpd="sng" algn="ctr">
          <a:solidFill>
            <a:schemeClr val="accent5">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Times New Roman" panose="02020603050405020304" pitchFamily="18" charset="0"/>
              <a:cs typeface="Times New Roman" panose="02020603050405020304" pitchFamily="18" charset="0"/>
            </a:rPr>
            <a:t>Abstract screening</a:t>
          </a:r>
        </a:p>
        <a:p>
          <a:pPr marL="0" lvl="0" indent="0" algn="ctr" defTabSz="889000">
            <a:lnSpc>
              <a:spcPct val="90000"/>
            </a:lnSpc>
            <a:spcBef>
              <a:spcPct val="0"/>
            </a:spcBef>
            <a:spcAft>
              <a:spcPct val="35000"/>
            </a:spcAft>
            <a:buNone/>
          </a:pPr>
          <a:endParaRPr lang="en-US" sz="1600" kern="1200" dirty="0">
            <a:latin typeface="Times New Roman" panose="02020603050405020304" pitchFamily="18" charset="0"/>
            <a:cs typeface="Times New Roman" panose="02020603050405020304" pitchFamily="18" charset="0"/>
          </a:endParaRPr>
        </a:p>
      </dsp:txBody>
      <dsp:txXfrm>
        <a:off x="5356068" y="3802385"/>
        <a:ext cx="2628899" cy="1542059"/>
      </dsp:txXfrm>
    </dsp:sp>
    <dsp:sp modelId="{775ADE63-00A1-4D37-AE82-AE47D147091C}">
      <dsp:nvSpPr>
        <dsp:cNvPr id="0" name=""/>
        <dsp:cNvSpPr/>
      </dsp:nvSpPr>
      <dsp:spPr>
        <a:xfrm>
          <a:off x="2699091" y="3809343"/>
          <a:ext cx="2628899" cy="1513363"/>
        </a:xfrm>
        <a:prstGeom prst="rect">
          <a:avLst/>
        </a:prstGeom>
        <a:solidFill>
          <a:schemeClr val="accent5">
            <a:tint val="40000"/>
            <a:alpha val="90000"/>
            <a:hueOff val="716124"/>
            <a:satOff val="2964"/>
            <a:lumOff val="175"/>
            <a:alphaOff val="0"/>
          </a:schemeClr>
        </a:solidFill>
        <a:ln w="12700" cap="flat" cmpd="sng" algn="ctr">
          <a:solidFill>
            <a:schemeClr val="accent5">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IN" sz="1800" b="1" kern="1200" dirty="0">
              <a:latin typeface="Times New Roman" panose="02020603050405020304" pitchFamily="18" charset="0"/>
              <a:cs typeface="Times New Roman" panose="02020603050405020304" pitchFamily="18" charset="0"/>
            </a:rPr>
            <a:t>Duplicates elimination:</a:t>
          </a:r>
        </a:p>
        <a:p>
          <a:pPr marL="0" lvl="0" indent="0" algn="ctr" defTabSz="800100">
            <a:lnSpc>
              <a:spcPct val="90000"/>
            </a:lnSpc>
            <a:spcBef>
              <a:spcPct val="0"/>
            </a:spcBef>
            <a:spcAft>
              <a:spcPct val="35000"/>
            </a:spcAft>
            <a:buNone/>
          </a:pPr>
          <a:r>
            <a:rPr lang="en-IN" sz="1800" kern="1200" dirty="0">
              <a:latin typeface="Times New Roman" panose="02020603050405020304" pitchFamily="18" charset="0"/>
              <a:cs typeface="Times New Roman" panose="02020603050405020304" pitchFamily="18" charset="0"/>
            </a:rPr>
            <a:t>All the duplicate titles of included studies were removed </a:t>
          </a:r>
          <a:endParaRPr lang="en-US" sz="1800" kern="1200" dirty="0">
            <a:latin typeface="Times New Roman" panose="02020603050405020304" pitchFamily="18" charset="0"/>
            <a:cs typeface="Times New Roman" panose="02020603050405020304" pitchFamily="18" charset="0"/>
          </a:endParaRPr>
        </a:p>
      </dsp:txBody>
      <dsp:txXfrm>
        <a:off x="2699091" y="3809343"/>
        <a:ext cx="2628899" cy="1513363"/>
      </dsp:txXfrm>
    </dsp:sp>
    <dsp:sp modelId="{93346C03-34DC-4340-9B13-0766165BDE8C}">
      <dsp:nvSpPr>
        <dsp:cNvPr id="0" name=""/>
        <dsp:cNvSpPr/>
      </dsp:nvSpPr>
      <dsp:spPr>
        <a:xfrm>
          <a:off x="7886700" y="3816733"/>
          <a:ext cx="2628899" cy="1513363"/>
        </a:xfrm>
        <a:prstGeom prst="rect">
          <a:avLst/>
        </a:prstGeom>
        <a:solidFill>
          <a:schemeClr val="accent5">
            <a:tint val="40000"/>
            <a:alpha val="90000"/>
            <a:hueOff val="1074186"/>
            <a:satOff val="4446"/>
            <a:lumOff val="262"/>
            <a:alphaOff val="0"/>
          </a:schemeClr>
        </a:solidFill>
        <a:ln w="12700" cap="flat" cmpd="sng" algn="ctr">
          <a:solidFill>
            <a:schemeClr val="accent5">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rgbClr val="000000">
                  <a:hueOff val="0"/>
                  <a:satOff val="0"/>
                  <a:lumOff val="0"/>
                  <a:alphaOff val="0"/>
                </a:srgbClr>
              </a:solidFill>
              <a:latin typeface="Times New Roman" panose="02020603050405020304" pitchFamily="18" charset="0"/>
              <a:ea typeface="+mn-ea"/>
              <a:cs typeface="Times New Roman" panose="02020603050405020304" pitchFamily="18" charset="0"/>
            </a:rPr>
            <a:t>Full text review</a:t>
          </a:r>
        </a:p>
      </dsp:txBody>
      <dsp:txXfrm>
        <a:off x="7886700" y="3816733"/>
        <a:ext cx="2628899" cy="1513363"/>
      </dsp:txXfrm>
    </dsp:sp>
    <dsp:sp modelId="{0F1EE8EF-271A-4C9F-A837-790096EE1B6A}">
      <dsp:nvSpPr>
        <dsp:cNvPr id="0" name=""/>
        <dsp:cNvSpPr/>
      </dsp:nvSpPr>
      <dsp:spPr>
        <a:xfrm rot="10800000">
          <a:off x="0" y="1497669"/>
          <a:ext cx="10515600" cy="1611453"/>
        </a:xfrm>
        <a:prstGeom prst="upArrowCallout">
          <a:avLst/>
        </a:prstGeom>
        <a:gradFill rotWithShape="0">
          <a:gsLst>
            <a:gs pos="0">
              <a:schemeClr val="accent5">
                <a:hueOff val="742405"/>
                <a:satOff val="3928"/>
                <a:lumOff val="-294"/>
                <a:alphaOff val="0"/>
                <a:shade val="85000"/>
                <a:satMod val="130000"/>
              </a:schemeClr>
            </a:gs>
            <a:gs pos="34000">
              <a:schemeClr val="accent5">
                <a:hueOff val="742405"/>
                <a:satOff val="3928"/>
                <a:lumOff val="-294"/>
                <a:alphaOff val="0"/>
                <a:shade val="87000"/>
                <a:satMod val="125000"/>
              </a:schemeClr>
            </a:gs>
            <a:gs pos="70000">
              <a:schemeClr val="accent5">
                <a:hueOff val="742405"/>
                <a:satOff val="3928"/>
                <a:lumOff val="-294"/>
                <a:alphaOff val="0"/>
                <a:tint val="100000"/>
                <a:shade val="90000"/>
                <a:satMod val="130000"/>
              </a:schemeClr>
            </a:gs>
            <a:gs pos="100000">
              <a:schemeClr val="accent5">
                <a:hueOff val="742405"/>
                <a:satOff val="3928"/>
                <a:lumOff val="-294"/>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Times New Roman" panose="02020603050405020304" pitchFamily="18" charset="0"/>
              <a:cs typeface="Times New Roman" panose="02020603050405020304" pitchFamily="18" charset="0"/>
            </a:rPr>
            <a:t>Database searched: </a:t>
          </a:r>
          <a:r>
            <a:rPr lang="en-US" sz="1800" kern="1200" dirty="0">
              <a:latin typeface="Times New Roman" panose="02020603050405020304" pitchFamily="18" charset="0"/>
              <a:cs typeface="Times New Roman" panose="02020603050405020304" pitchFamily="18" charset="0"/>
            </a:rPr>
            <a:t>PubMed, Google scholar, Science direct</a:t>
          </a:r>
        </a:p>
      </dsp:txBody>
      <dsp:txXfrm rot="10800000">
        <a:off x="0" y="1497669"/>
        <a:ext cx="10515600" cy="1047074"/>
      </dsp:txXfrm>
    </dsp:sp>
    <dsp:sp modelId="{1F6B04E3-AE56-4454-934E-F707EF15A3FC}">
      <dsp:nvSpPr>
        <dsp:cNvPr id="0" name=""/>
        <dsp:cNvSpPr/>
      </dsp:nvSpPr>
      <dsp:spPr>
        <a:xfrm rot="10800000">
          <a:off x="0" y="0"/>
          <a:ext cx="10515600" cy="1581040"/>
        </a:xfrm>
        <a:prstGeom prst="upArrowCallout">
          <a:avLst/>
        </a:prstGeom>
        <a:gradFill rotWithShape="0">
          <a:gsLst>
            <a:gs pos="0">
              <a:schemeClr val="accent5">
                <a:hueOff val="1484811"/>
                <a:satOff val="7855"/>
                <a:lumOff val="-588"/>
                <a:alphaOff val="0"/>
                <a:shade val="85000"/>
                <a:satMod val="130000"/>
              </a:schemeClr>
            </a:gs>
            <a:gs pos="34000">
              <a:schemeClr val="accent5">
                <a:hueOff val="1484811"/>
                <a:satOff val="7855"/>
                <a:lumOff val="-588"/>
                <a:alphaOff val="0"/>
                <a:shade val="87000"/>
                <a:satMod val="125000"/>
              </a:schemeClr>
            </a:gs>
            <a:gs pos="70000">
              <a:schemeClr val="accent5">
                <a:hueOff val="1484811"/>
                <a:satOff val="7855"/>
                <a:lumOff val="-588"/>
                <a:alphaOff val="0"/>
                <a:tint val="100000"/>
                <a:shade val="90000"/>
                <a:satMod val="130000"/>
              </a:schemeClr>
            </a:gs>
            <a:gs pos="100000">
              <a:schemeClr val="accent5">
                <a:hueOff val="1484811"/>
                <a:satOff val="7855"/>
                <a:lumOff val="-588"/>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Times New Roman" panose="02020603050405020304" pitchFamily="18" charset="0"/>
              <a:cs typeface="Times New Roman" panose="02020603050405020304" pitchFamily="18" charset="0"/>
            </a:rPr>
            <a:t>Search strategy: </a:t>
          </a:r>
          <a:r>
            <a:rPr lang="en-US" sz="1800" kern="1200" dirty="0">
              <a:latin typeface="Times New Roman" panose="02020603050405020304" pitchFamily="18" charset="0"/>
              <a:cs typeface="Times New Roman" panose="02020603050405020304" pitchFamily="18" charset="0"/>
            </a:rPr>
            <a:t>phrases like “elder care”, “elder population”, “Cohesion”, “community engagement”, “geriatric”, “senior citizen”, “well being”, “social involvement”.</a:t>
          </a:r>
        </a:p>
      </dsp:txBody>
      <dsp:txXfrm rot="10800000">
        <a:off x="0" y="0"/>
        <a:ext cx="10515600" cy="10273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00DC9B-D141-4E46-B489-91DB80FFC1B2}">
      <dsp:nvSpPr>
        <dsp:cNvPr id="0" name=""/>
        <dsp:cNvSpPr/>
      </dsp:nvSpPr>
      <dsp:spPr>
        <a:xfrm>
          <a:off x="0" y="642213"/>
          <a:ext cx="2438065" cy="146283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IN" sz="3100" kern="1200" dirty="0"/>
            <a:t>Social activities</a:t>
          </a:r>
        </a:p>
      </dsp:txBody>
      <dsp:txXfrm>
        <a:off x="0" y="642213"/>
        <a:ext cx="2438065" cy="1462839"/>
      </dsp:txXfrm>
    </dsp:sp>
    <dsp:sp modelId="{A3316583-6DF5-425B-8186-E349F60B48A6}">
      <dsp:nvSpPr>
        <dsp:cNvPr id="0" name=""/>
        <dsp:cNvSpPr/>
      </dsp:nvSpPr>
      <dsp:spPr>
        <a:xfrm>
          <a:off x="2681872" y="642213"/>
          <a:ext cx="2438065" cy="146283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IN" sz="3100" kern="1200" dirty="0"/>
            <a:t>Building inclusive communities</a:t>
          </a:r>
        </a:p>
      </dsp:txBody>
      <dsp:txXfrm>
        <a:off x="2681872" y="642213"/>
        <a:ext cx="2438065" cy="1462839"/>
      </dsp:txXfrm>
    </dsp:sp>
    <dsp:sp modelId="{FC53E855-7FB4-4BC3-8152-DB745E1802D2}">
      <dsp:nvSpPr>
        <dsp:cNvPr id="0" name=""/>
        <dsp:cNvSpPr/>
      </dsp:nvSpPr>
      <dsp:spPr>
        <a:xfrm>
          <a:off x="5363744" y="642213"/>
          <a:ext cx="2438065" cy="146283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IN" sz="3100" kern="1200" dirty="0"/>
            <a:t>Telehealth services</a:t>
          </a:r>
        </a:p>
      </dsp:txBody>
      <dsp:txXfrm>
        <a:off x="5363744" y="642213"/>
        <a:ext cx="2438065" cy="1462839"/>
      </dsp:txXfrm>
    </dsp:sp>
    <dsp:sp modelId="{24A6998C-65DB-4F2D-8265-F08D8853DE3E}">
      <dsp:nvSpPr>
        <dsp:cNvPr id="0" name=""/>
        <dsp:cNvSpPr/>
      </dsp:nvSpPr>
      <dsp:spPr>
        <a:xfrm>
          <a:off x="1340936" y="2348859"/>
          <a:ext cx="2438065" cy="146283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IN" sz="3100" kern="1200" dirty="0"/>
            <a:t>Virtual community groups</a:t>
          </a:r>
        </a:p>
      </dsp:txBody>
      <dsp:txXfrm>
        <a:off x="1340936" y="2348859"/>
        <a:ext cx="2438065" cy="1462839"/>
      </dsp:txXfrm>
    </dsp:sp>
    <dsp:sp modelId="{0B479260-6BFC-4D25-BAFA-866A9EBB2D18}">
      <dsp:nvSpPr>
        <dsp:cNvPr id="0" name=""/>
        <dsp:cNvSpPr/>
      </dsp:nvSpPr>
      <dsp:spPr>
        <a:xfrm>
          <a:off x="4022808" y="2348859"/>
          <a:ext cx="2438065" cy="146283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IN" sz="3100" kern="1200" dirty="0"/>
            <a:t>Digital literacy programs</a:t>
          </a:r>
        </a:p>
      </dsp:txBody>
      <dsp:txXfrm>
        <a:off x="4022808" y="2348859"/>
        <a:ext cx="2438065" cy="14628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D8737D-ED59-4D23-980F-E00F52439AB9}">
      <dsp:nvSpPr>
        <dsp:cNvPr id="0" name=""/>
        <dsp:cNvSpPr/>
      </dsp:nvSpPr>
      <dsp:spPr>
        <a:xfrm>
          <a:off x="3557" y="135097"/>
          <a:ext cx="2139152" cy="581115"/>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IN" sz="1700" kern="1200" dirty="0"/>
            <a:t>Scope</a:t>
          </a:r>
        </a:p>
      </dsp:txBody>
      <dsp:txXfrm>
        <a:off x="3557" y="135097"/>
        <a:ext cx="2139152" cy="581115"/>
      </dsp:txXfrm>
    </dsp:sp>
    <dsp:sp modelId="{14B73177-76D8-4901-B41A-B5108CE6C115}">
      <dsp:nvSpPr>
        <dsp:cNvPr id="0" name=""/>
        <dsp:cNvSpPr/>
      </dsp:nvSpPr>
      <dsp:spPr>
        <a:xfrm>
          <a:off x="3557" y="716212"/>
          <a:ext cx="2139152" cy="379608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a:solidFill>
                <a:srgbClr val="0D0D0D"/>
              </a:solidFill>
              <a:latin typeface="Times New Roman" panose="02020603050405020304" pitchFamily="18" charset="0"/>
              <a:ea typeface="+mn-lt"/>
              <a:cs typeface="Times New Roman" panose="02020603050405020304" pitchFamily="18" charset="0"/>
            </a:rPr>
            <a:t>Topic is broad and multifaceted</a:t>
          </a:r>
          <a:endParaRPr lang="en-IN" sz="1700" kern="1200" dirty="0"/>
        </a:p>
        <a:p>
          <a:pPr marL="171450" lvl="1" indent="-171450" algn="l" defTabSz="755650">
            <a:lnSpc>
              <a:spcPct val="90000"/>
            </a:lnSpc>
            <a:spcBef>
              <a:spcPct val="0"/>
            </a:spcBef>
            <a:spcAft>
              <a:spcPct val="15000"/>
            </a:spcAft>
            <a:buChar char="•"/>
          </a:pPr>
          <a:r>
            <a:rPr lang="en-US" sz="1700" kern="1200" dirty="0">
              <a:solidFill>
                <a:srgbClr val="0D0D0D"/>
              </a:solidFill>
              <a:latin typeface="Times New Roman" panose="02020603050405020304" pitchFamily="18" charset="0"/>
              <a:ea typeface="+mn-lt"/>
              <a:cs typeface="Times New Roman" panose="02020603050405020304" pitchFamily="18" charset="0"/>
            </a:rPr>
            <a:t>It may be challenging to address all relevant aspects </a:t>
          </a:r>
          <a:endParaRPr lang="en-IN" sz="1700" kern="1200" dirty="0"/>
        </a:p>
      </dsp:txBody>
      <dsp:txXfrm>
        <a:off x="3557" y="716212"/>
        <a:ext cx="2139152" cy="3796088"/>
      </dsp:txXfrm>
    </dsp:sp>
    <dsp:sp modelId="{B5DA2B18-6B2F-4FA1-976E-0E0C2CD9585A}">
      <dsp:nvSpPr>
        <dsp:cNvPr id="0" name=""/>
        <dsp:cNvSpPr/>
      </dsp:nvSpPr>
      <dsp:spPr>
        <a:xfrm>
          <a:off x="2442191" y="135097"/>
          <a:ext cx="2139152" cy="581115"/>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IN" sz="1700" kern="1200" dirty="0"/>
            <a:t>Contextual factors</a:t>
          </a:r>
        </a:p>
      </dsp:txBody>
      <dsp:txXfrm>
        <a:off x="2442191" y="135097"/>
        <a:ext cx="2139152" cy="581115"/>
      </dsp:txXfrm>
    </dsp:sp>
    <dsp:sp modelId="{F9FAA8A1-EBEB-4823-9F2E-4304D971CDF6}">
      <dsp:nvSpPr>
        <dsp:cNvPr id="0" name=""/>
        <dsp:cNvSpPr/>
      </dsp:nvSpPr>
      <dsp:spPr>
        <a:xfrm>
          <a:off x="2442191" y="716212"/>
          <a:ext cx="2139152" cy="379608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a:solidFill>
                <a:srgbClr val="0D0D0D"/>
              </a:solidFill>
              <a:latin typeface="Times New Roman" panose="02020603050405020304" pitchFamily="18" charset="0"/>
              <a:ea typeface="+mn-lt"/>
              <a:cs typeface="Times New Roman" panose="02020603050405020304" pitchFamily="18" charset="0"/>
            </a:rPr>
            <a:t>Social cohesion and community involvement can vary significantly depending on factors such as cultural norms, socioeconomic status, geographic location</a:t>
          </a:r>
          <a:endParaRPr lang="en-IN" sz="1700" kern="1200" dirty="0"/>
        </a:p>
        <a:p>
          <a:pPr marL="171450" lvl="1" indent="-171450" algn="l" defTabSz="755650">
            <a:lnSpc>
              <a:spcPct val="90000"/>
            </a:lnSpc>
            <a:spcBef>
              <a:spcPct val="0"/>
            </a:spcBef>
            <a:spcAft>
              <a:spcPct val="15000"/>
            </a:spcAft>
            <a:buChar char="•"/>
          </a:pPr>
          <a:r>
            <a:rPr lang="en-US" sz="1700" kern="1200" dirty="0">
              <a:solidFill>
                <a:srgbClr val="0D0D0D"/>
              </a:solidFill>
              <a:latin typeface="Times New Roman" panose="02020603050405020304" pitchFamily="18" charset="0"/>
              <a:ea typeface="+mn-lt"/>
              <a:cs typeface="Times New Roman" panose="02020603050405020304" pitchFamily="18" charset="0"/>
            </a:rPr>
            <a:t>We may struggle to provide in-depth analysis and recommendations</a:t>
          </a:r>
          <a:endParaRPr lang="en-IN" sz="1700" kern="1200" dirty="0"/>
        </a:p>
      </dsp:txBody>
      <dsp:txXfrm>
        <a:off x="2442191" y="716212"/>
        <a:ext cx="2139152" cy="3796088"/>
      </dsp:txXfrm>
    </dsp:sp>
    <dsp:sp modelId="{6676B276-5703-4D8B-80E6-913BCCD491C1}">
      <dsp:nvSpPr>
        <dsp:cNvPr id="0" name=""/>
        <dsp:cNvSpPr/>
      </dsp:nvSpPr>
      <dsp:spPr>
        <a:xfrm>
          <a:off x="4880824" y="135097"/>
          <a:ext cx="2139152" cy="581115"/>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IN" sz="1700" kern="1200" dirty="0"/>
            <a:t>Methodological challenges</a:t>
          </a:r>
        </a:p>
      </dsp:txBody>
      <dsp:txXfrm>
        <a:off x="4880824" y="135097"/>
        <a:ext cx="2139152" cy="581115"/>
      </dsp:txXfrm>
    </dsp:sp>
    <dsp:sp modelId="{9634521F-039C-44F5-9DA2-9AE03BD7CFB8}">
      <dsp:nvSpPr>
        <dsp:cNvPr id="0" name=""/>
        <dsp:cNvSpPr/>
      </dsp:nvSpPr>
      <dsp:spPr>
        <a:xfrm>
          <a:off x="4880824" y="716212"/>
          <a:ext cx="2139152" cy="379608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a:solidFill>
                <a:srgbClr val="0D0D0D"/>
              </a:solidFill>
              <a:latin typeface="Times New Roman" panose="02020603050405020304" pitchFamily="18" charset="0"/>
              <a:ea typeface="+mn-lt"/>
              <a:cs typeface="Times New Roman" panose="02020603050405020304" pitchFamily="18" charset="0"/>
            </a:rPr>
            <a:t>Access to appropriate data</a:t>
          </a:r>
          <a:endParaRPr lang="en-IN" sz="1700" kern="1200" dirty="0"/>
        </a:p>
        <a:p>
          <a:pPr marL="171450" lvl="1" indent="-171450" algn="l" defTabSz="755650">
            <a:lnSpc>
              <a:spcPct val="90000"/>
            </a:lnSpc>
            <a:spcBef>
              <a:spcPct val="0"/>
            </a:spcBef>
            <a:spcAft>
              <a:spcPct val="15000"/>
            </a:spcAft>
            <a:buChar char="•"/>
          </a:pPr>
          <a:r>
            <a:rPr lang="en-US" sz="1700" kern="1200" dirty="0">
              <a:solidFill>
                <a:srgbClr val="0D0D0D"/>
              </a:solidFill>
              <a:latin typeface="Times New Roman" panose="02020603050405020304" pitchFamily="18" charset="0"/>
              <a:ea typeface="+mn-lt"/>
              <a:cs typeface="Times New Roman" panose="02020603050405020304" pitchFamily="18" charset="0"/>
            </a:rPr>
            <a:t>Ethical considerations in studying vulnerable populations</a:t>
          </a:r>
          <a:endParaRPr lang="en-IN" sz="1700" kern="1200" dirty="0"/>
        </a:p>
        <a:p>
          <a:pPr marL="171450" lvl="1" indent="-171450" algn="l" defTabSz="755650">
            <a:lnSpc>
              <a:spcPct val="90000"/>
            </a:lnSpc>
            <a:spcBef>
              <a:spcPct val="0"/>
            </a:spcBef>
            <a:spcAft>
              <a:spcPct val="15000"/>
            </a:spcAft>
            <a:buChar char="•"/>
          </a:pPr>
          <a:r>
            <a:rPr lang="en-US" sz="1700" kern="1200" dirty="0">
              <a:solidFill>
                <a:srgbClr val="0D0D0D"/>
              </a:solidFill>
              <a:latin typeface="Times New Roman" panose="02020603050405020304" pitchFamily="18" charset="0"/>
              <a:ea typeface="+mn-lt"/>
              <a:cs typeface="Times New Roman" panose="02020603050405020304" pitchFamily="18" charset="0"/>
            </a:rPr>
            <a:t>complexity of measuring subjective constructs like social cohesion</a:t>
          </a:r>
          <a:endParaRPr lang="en-IN" sz="1700" kern="1200" dirty="0"/>
        </a:p>
        <a:p>
          <a:pPr marL="171450" lvl="1" indent="-171450" algn="l" defTabSz="755650">
            <a:lnSpc>
              <a:spcPct val="90000"/>
            </a:lnSpc>
            <a:spcBef>
              <a:spcPct val="0"/>
            </a:spcBef>
            <a:spcAft>
              <a:spcPct val="15000"/>
            </a:spcAft>
            <a:buChar char="•"/>
          </a:pPr>
          <a:endParaRPr lang="en-IN" sz="1700" kern="1200" dirty="0"/>
        </a:p>
        <a:p>
          <a:pPr marL="171450" lvl="1" indent="-171450" algn="l" defTabSz="755650">
            <a:lnSpc>
              <a:spcPct val="90000"/>
            </a:lnSpc>
            <a:spcBef>
              <a:spcPct val="0"/>
            </a:spcBef>
            <a:spcAft>
              <a:spcPct val="15000"/>
            </a:spcAft>
            <a:buChar char="•"/>
          </a:pPr>
          <a:endParaRPr lang="en-IN" sz="1700" kern="1200" dirty="0"/>
        </a:p>
        <a:p>
          <a:pPr marL="171450" lvl="1" indent="-171450" algn="l" defTabSz="755650">
            <a:lnSpc>
              <a:spcPct val="90000"/>
            </a:lnSpc>
            <a:spcBef>
              <a:spcPct val="0"/>
            </a:spcBef>
            <a:spcAft>
              <a:spcPct val="15000"/>
            </a:spcAft>
            <a:buChar char="•"/>
          </a:pPr>
          <a:endParaRPr lang="en-IN" sz="1700" kern="1200" dirty="0"/>
        </a:p>
        <a:p>
          <a:pPr marL="171450" lvl="1" indent="-171450" algn="l" defTabSz="755650">
            <a:lnSpc>
              <a:spcPct val="90000"/>
            </a:lnSpc>
            <a:spcBef>
              <a:spcPct val="0"/>
            </a:spcBef>
            <a:spcAft>
              <a:spcPct val="15000"/>
            </a:spcAft>
            <a:buChar char="•"/>
          </a:pPr>
          <a:endParaRPr lang="en-IN" sz="1700" kern="1200" dirty="0"/>
        </a:p>
      </dsp:txBody>
      <dsp:txXfrm>
        <a:off x="4880824" y="716212"/>
        <a:ext cx="2139152" cy="3796088"/>
      </dsp:txXfrm>
    </dsp:sp>
    <dsp:sp modelId="{DA5A2CC3-7B79-4A4A-8065-6D1635E4ABC9}">
      <dsp:nvSpPr>
        <dsp:cNvPr id="0" name=""/>
        <dsp:cNvSpPr/>
      </dsp:nvSpPr>
      <dsp:spPr>
        <a:xfrm>
          <a:off x="7319458" y="135097"/>
          <a:ext cx="2139152" cy="581115"/>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IN" sz="1700" kern="1200" dirty="0"/>
            <a:t>Limitations of Interventions</a:t>
          </a:r>
        </a:p>
      </dsp:txBody>
      <dsp:txXfrm>
        <a:off x="7319458" y="135097"/>
        <a:ext cx="2139152" cy="581115"/>
      </dsp:txXfrm>
    </dsp:sp>
    <dsp:sp modelId="{178D075C-E7AC-4825-9055-D68B1BB320CC}">
      <dsp:nvSpPr>
        <dsp:cNvPr id="0" name=""/>
        <dsp:cNvSpPr/>
      </dsp:nvSpPr>
      <dsp:spPr>
        <a:xfrm>
          <a:off x="7319458" y="716212"/>
          <a:ext cx="2139152" cy="379608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a:solidFill>
                <a:srgbClr val="0D0D0D"/>
              </a:solidFill>
              <a:latin typeface="Times New Roman" panose="02020603050405020304" pitchFamily="18" charset="0"/>
              <a:ea typeface="+mn-lt"/>
              <a:cs typeface="Times New Roman" panose="02020603050405020304" pitchFamily="18" charset="0"/>
            </a:rPr>
            <a:t>While interventions aimed at promoting social cohesion and community involvement among senior citizens exist, their effectiveness may vary, and there may be limitations to their :</a:t>
          </a:r>
          <a:endParaRPr lang="en-IN" sz="1700" kern="1200" dirty="0"/>
        </a:p>
        <a:p>
          <a:pPr marL="171450" lvl="1" indent="-171450" algn="l" defTabSz="755650">
            <a:lnSpc>
              <a:spcPct val="90000"/>
            </a:lnSpc>
            <a:spcBef>
              <a:spcPct val="0"/>
            </a:spcBef>
            <a:spcAft>
              <a:spcPct val="15000"/>
            </a:spcAft>
            <a:buFont typeface="Wingdings" panose="05000000000000000000" pitchFamily="2" charset="2"/>
            <a:buChar char="Ø"/>
          </a:pPr>
          <a:r>
            <a:rPr lang="en-IN" sz="1700" kern="1200" dirty="0"/>
            <a:t>Scalability</a:t>
          </a:r>
        </a:p>
        <a:p>
          <a:pPr marL="171450" lvl="1" indent="-171450" algn="l" defTabSz="755650">
            <a:lnSpc>
              <a:spcPct val="90000"/>
            </a:lnSpc>
            <a:spcBef>
              <a:spcPct val="0"/>
            </a:spcBef>
            <a:spcAft>
              <a:spcPct val="15000"/>
            </a:spcAft>
            <a:buFont typeface="Wingdings" panose="05000000000000000000" pitchFamily="2" charset="2"/>
            <a:buChar char="Ø"/>
          </a:pPr>
          <a:r>
            <a:rPr lang="en-IN" sz="1700" kern="1200" dirty="0"/>
            <a:t>Sustainability</a:t>
          </a:r>
        </a:p>
        <a:p>
          <a:pPr marL="171450" lvl="1" indent="-171450" algn="l" defTabSz="755650">
            <a:lnSpc>
              <a:spcPct val="90000"/>
            </a:lnSpc>
            <a:spcBef>
              <a:spcPct val="0"/>
            </a:spcBef>
            <a:spcAft>
              <a:spcPct val="15000"/>
            </a:spcAft>
            <a:buFont typeface="Wingdings" panose="05000000000000000000" pitchFamily="2" charset="2"/>
            <a:buChar char="Ø"/>
          </a:pPr>
          <a:r>
            <a:rPr lang="en-IN" sz="1700" kern="1200" dirty="0"/>
            <a:t>Long term impact</a:t>
          </a:r>
        </a:p>
      </dsp:txBody>
      <dsp:txXfrm>
        <a:off x="7319458" y="716212"/>
        <a:ext cx="2139152" cy="379608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6/30/2024</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99894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6/30/2024</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53774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6/30/2024</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40886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6/30/2024</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22443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6/30/2024</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93580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6/30/2024</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7639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6/30/2024</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58715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6/30/2024</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83534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6/30/2024</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73076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6/30/2024</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841215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6/30/2024</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55836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6/30/2024</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17825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1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1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1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1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416A0E3C-60E6-4F39-BC55-5F7C224E1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cxnSp>
        <p:nvCxnSpPr>
          <p:cNvPr id="29" name="Straight Connector 28">
            <a:extLst>
              <a:ext uri="{FF2B5EF4-FFF2-40B4-BE49-F238E27FC236}">
                <a16:creationId xmlns:a16="http://schemas.microsoft.com/office/drawing/2014/main" id="{C5025DAC-8B93-4160-B017-3A274A5828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31" name="Rectangle 30">
            <a:extLst>
              <a:ext uri="{FF2B5EF4-FFF2-40B4-BE49-F238E27FC236}">
                <a16:creationId xmlns:a16="http://schemas.microsoft.com/office/drawing/2014/main" id="{B0E58038-8ACE-4AD9-B404-25C603550D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Colourful carved figures of humans">
            <a:extLst>
              <a:ext uri="{FF2B5EF4-FFF2-40B4-BE49-F238E27FC236}">
                <a16:creationId xmlns:a16="http://schemas.microsoft.com/office/drawing/2014/main" id="{396A9B60-C2CB-96B1-B893-C2ACDBB81751}"/>
              </a:ext>
            </a:extLst>
          </p:cNvPr>
          <p:cNvPicPr>
            <a:picLocks noChangeAspect="1"/>
          </p:cNvPicPr>
          <p:nvPr/>
        </p:nvPicPr>
        <p:blipFill rotWithShape="1">
          <a:blip r:embed="rId2">
            <a:alphaModFix amt="35000"/>
          </a:blip>
          <a:srcRect t="21053"/>
          <a:stretch/>
        </p:blipFill>
        <p:spPr>
          <a:xfrm>
            <a:off x="-1" y="-2"/>
            <a:ext cx="12191999" cy="6858000"/>
          </a:xfrm>
          <a:prstGeom prst="rect">
            <a:avLst/>
          </a:prstGeom>
        </p:spPr>
      </p:pic>
      <p:sp>
        <p:nvSpPr>
          <p:cNvPr id="2" name="Title"/>
          <p:cNvSpPr>
            <a:spLocks noGrp="1"/>
          </p:cNvSpPr>
          <p:nvPr>
            <p:ph type="ctrTitle"/>
          </p:nvPr>
        </p:nvSpPr>
        <p:spPr>
          <a:xfrm>
            <a:off x="5459582" y="521595"/>
            <a:ext cx="5696097" cy="1691904"/>
          </a:xfrm>
        </p:spPr>
        <p:txBody>
          <a:bodyPr vert="horz" lIns="91440" tIns="45720" rIns="91440" bIns="45720" rtlCol="0" anchor="b">
            <a:noAutofit/>
          </a:bodyPr>
          <a:lstStyle/>
          <a:p>
            <a:r>
              <a:rPr lang="en-US" sz="2800" b="1" dirty="0">
                <a:solidFill>
                  <a:schemeClr val="tx1">
                    <a:lumMod val="85000"/>
                    <a:lumOff val="15000"/>
                  </a:schemeClr>
                </a:solidFill>
                <a:latin typeface="Times New Roman" panose="02020603050405020304" pitchFamily="18" charset="0"/>
                <a:cs typeface="Times New Roman" panose="02020603050405020304" pitchFamily="18" charset="0"/>
              </a:rPr>
              <a:t>Promoting Social Cohesion and Community Involvement Among Senior Citizens: A scoping review</a:t>
            </a:r>
            <a:endParaRPr lang="en-US" sz="28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33" name="Rectangle 32">
            <a:extLst>
              <a:ext uri="{FF2B5EF4-FFF2-40B4-BE49-F238E27FC236}">
                <a16:creationId xmlns:a16="http://schemas.microsoft.com/office/drawing/2014/main" id="{5B3FFBAC-AB0F-448D-A038-E132C4CF53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939" y="1091146"/>
            <a:ext cx="3694176" cy="4581144"/>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35EC1D7A-8196-74C5-7D29-DB534D5729C4}"/>
              </a:ext>
            </a:extLst>
          </p:cNvPr>
          <p:cNvPicPr>
            <a:picLocks noChangeAspect="1"/>
          </p:cNvPicPr>
          <p:nvPr/>
        </p:nvPicPr>
        <p:blipFill rotWithShape="1">
          <a:blip r:embed="rId3"/>
          <a:srcRect r="56316" b="1"/>
          <a:stretch/>
        </p:blipFill>
        <p:spPr>
          <a:xfrm>
            <a:off x="1286934" y="1254281"/>
            <a:ext cx="3364187" cy="4254879"/>
          </a:xfrm>
          <a:prstGeom prst="rect">
            <a:avLst/>
          </a:prstGeom>
        </p:spPr>
      </p:pic>
      <p:cxnSp>
        <p:nvCxnSpPr>
          <p:cNvPr id="35" name="Straight Connector 34">
            <a:extLst>
              <a:ext uri="{FF2B5EF4-FFF2-40B4-BE49-F238E27FC236}">
                <a16:creationId xmlns:a16="http://schemas.microsoft.com/office/drawing/2014/main" id="{38A34772-9011-42B5-AA63-FD6DEC92EE7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82992" y="2374385"/>
            <a:ext cx="55775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33250FE9-3536-6240-9AF1-4763AD62766E}"/>
              </a:ext>
            </a:extLst>
          </p:cNvPr>
          <p:cNvSpPr txBox="1"/>
          <p:nvPr/>
        </p:nvSpPr>
        <p:spPr>
          <a:xfrm>
            <a:off x="5459582" y="2535234"/>
            <a:ext cx="5696098" cy="3333857"/>
          </a:xfrm>
          <a:prstGeom prst="rect">
            <a:avLst/>
          </a:prstGeom>
        </p:spPr>
        <p:txBody>
          <a:bodyPr rot="0" spcFirstLastPara="0" vertOverflow="overflow" horzOverflow="overflow" vert="horz" lIns="0" tIns="45720" rIns="0" bIns="45720" numCol="1" spcCol="0" rtlCol="0" fromWordArt="0" anchorCtr="0" forceAA="0" compatLnSpc="1">
            <a:prstTxWarp prst="textNoShape">
              <a:avLst/>
            </a:prstTxWarp>
            <a:normAutofit/>
          </a:bodyPr>
          <a:lstStyle/>
          <a:p>
            <a:pPr>
              <a:spcAft>
                <a:spcPts val="600"/>
              </a:spcAft>
              <a:buFont typeface="Calibri" panose="020F0502020204030204" pitchFamily="34" charset="0"/>
            </a:pPr>
            <a:r>
              <a:rPr lang="en-US" dirty="0">
                <a:solidFill>
                  <a:schemeClr val="tx1">
                    <a:lumMod val="75000"/>
                    <a:lumOff val="25000"/>
                  </a:schemeClr>
                </a:solidFill>
              </a:rPr>
              <a:t>Mentor :-  Dr. </a:t>
            </a:r>
            <a:r>
              <a:rPr lang="en-US" dirty="0" err="1">
                <a:solidFill>
                  <a:schemeClr val="tx1">
                    <a:lumMod val="75000"/>
                    <a:lumOff val="25000"/>
                  </a:schemeClr>
                </a:solidFill>
              </a:rPr>
              <a:t>Rupsa</a:t>
            </a:r>
            <a:r>
              <a:rPr lang="en-US" dirty="0">
                <a:solidFill>
                  <a:schemeClr val="tx1">
                    <a:lumMod val="75000"/>
                    <a:lumOff val="25000"/>
                  </a:schemeClr>
                </a:solidFill>
              </a:rPr>
              <a:t> Banerjee</a:t>
            </a:r>
          </a:p>
          <a:p>
            <a:pPr>
              <a:spcAft>
                <a:spcPts val="600"/>
              </a:spcAft>
              <a:buFont typeface="Calibri" panose="020F0502020204030204" pitchFamily="34" charset="0"/>
            </a:pPr>
            <a:r>
              <a:rPr lang="en-US" dirty="0">
                <a:solidFill>
                  <a:schemeClr val="tx1">
                    <a:lumMod val="75000"/>
                    <a:lumOff val="25000"/>
                  </a:schemeClr>
                </a:solidFill>
              </a:rPr>
              <a:t>Submitted By :- VAIBHAV</a:t>
            </a:r>
          </a:p>
          <a:p>
            <a:pPr>
              <a:spcAft>
                <a:spcPts val="600"/>
              </a:spcAft>
              <a:buFont typeface="Calibri" panose="020F0502020204030204" pitchFamily="34" charset="0"/>
            </a:pPr>
            <a:r>
              <a:rPr lang="en-US" dirty="0">
                <a:solidFill>
                  <a:schemeClr val="tx1">
                    <a:lumMod val="75000"/>
                    <a:lumOff val="25000"/>
                  </a:schemeClr>
                </a:solidFill>
              </a:rPr>
              <a:t>Enrolment No:- PG/22/136</a:t>
            </a:r>
          </a:p>
        </p:txBody>
      </p:sp>
      <p:sp>
        <p:nvSpPr>
          <p:cNvPr id="37" name="Rectangle 36">
            <a:extLst>
              <a:ext uri="{FF2B5EF4-FFF2-40B4-BE49-F238E27FC236}">
                <a16:creationId xmlns:a16="http://schemas.microsoft.com/office/drawing/2014/main" id="{82BCDE19-2810-4337-9C49-8589C42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pic>
        <p:nvPicPr>
          <p:cNvPr id="6" name="Picture 5">
            <a:extLst>
              <a:ext uri="{FF2B5EF4-FFF2-40B4-BE49-F238E27FC236}">
                <a16:creationId xmlns:a16="http://schemas.microsoft.com/office/drawing/2014/main" id="{4CE99F3C-B6D1-637E-3483-8E65A3D5B57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9455" y="-10114"/>
            <a:ext cx="1732545" cy="879808"/>
          </a:xfrm>
          <a:prstGeom prst="rect">
            <a:avLst/>
          </a:prstGeom>
        </p:spPr>
      </p:pic>
    </p:spTree>
    <p:extLst>
      <p:ext uri="{BB962C8B-B14F-4D97-AF65-F5344CB8AC3E}">
        <p14:creationId xmlns:p14="http://schemas.microsoft.com/office/powerpoint/2010/main" val="112721841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17BDD0D-4F57-2F53-8A43-1A258AC00796}"/>
              </a:ext>
            </a:extLst>
          </p:cNvPr>
          <p:cNvGraphicFramePr>
            <a:graphicFrameLocks noGrp="1"/>
          </p:cNvGraphicFramePr>
          <p:nvPr>
            <p:extLst>
              <p:ext uri="{D42A27DB-BD31-4B8C-83A1-F6EECF244321}">
                <p14:modId xmlns:p14="http://schemas.microsoft.com/office/powerpoint/2010/main" val="2131197762"/>
              </p:ext>
            </p:extLst>
          </p:nvPr>
        </p:nvGraphicFramePr>
        <p:xfrm>
          <a:off x="0" y="0"/>
          <a:ext cx="12166885" cy="6910306"/>
        </p:xfrm>
        <a:graphic>
          <a:graphicData uri="http://schemas.openxmlformats.org/drawingml/2006/table">
            <a:tbl>
              <a:tblPr firstRow="1" bandRow="1">
                <a:tableStyleId>{5C22544A-7EE6-4342-B048-85BDC9FD1C3A}</a:tableStyleId>
              </a:tblPr>
              <a:tblGrid>
                <a:gridCol w="2020253">
                  <a:extLst>
                    <a:ext uri="{9D8B030D-6E8A-4147-A177-3AD203B41FA5}">
                      <a16:colId xmlns:a16="http://schemas.microsoft.com/office/drawing/2014/main" val="1620877834"/>
                    </a:ext>
                  </a:extLst>
                </a:gridCol>
                <a:gridCol w="2018632">
                  <a:extLst>
                    <a:ext uri="{9D8B030D-6E8A-4147-A177-3AD203B41FA5}">
                      <a16:colId xmlns:a16="http://schemas.microsoft.com/office/drawing/2014/main" val="3144987723"/>
                    </a:ext>
                  </a:extLst>
                </a:gridCol>
                <a:gridCol w="2032000">
                  <a:extLst>
                    <a:ext uri="{9D8B030D-6E8A-4147-A177-3AD203B41FA5}">
                      <a16:colId xmlns:a16="http://schemas.microsoft.com/office/drawing/2014/main" val="3670847975"/>
                    </a:ext>
                  </a:extLst>
                </a:gridCol>
                <a:gridCol w="2032000">
                  <a:extLst>
                    <a:ext uri="{9D8B030D-6E8A-4147-A177-3AD203B41FA5}">
                      <a16:colId xmlns:a16="http://schemas.microsoft.com/office/drawing/2014/main" val="2430595906"/>
                    </a:ext>
                  </a:extLst>
                </a:gridCol>
                <a:gridCol w="2032000">
                  <a:extLst>
                    <a:ext uri="{9D8B030D-6E8A-4147-A177-3AD203B41FA5}">
                      <a16:colId xmlns:a16="http://schemas.microsoft.com/office/drawing/2014/main" val="1965603794"/>
                    </a:ext>
                  </a:extLst>
                </a:gridCol>
                <a:gridCol w="2032000">
                  <a:extLst>
                    <a:ext uri="{9D8B030D-6E8A-4147-A177-3AD203B41FA5}">
                      <a16:colId xmlns:a16="http://schemas.microsoft.com/office/drawing/2014/main" val="4079305602"/>
                    </a:ext>
                  </a:extLst>
                </a:gridCol>
              </a:tblGrid>
              <a:tr h="92675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800" b="1" kern="1200" dirty="0">
                          <a:solidFill>
                            <a:schemeClr val="lt1"/>
                          </a:solidFill>
                          <a:latin typeface="Times New Roman" panose="02020603050405020304" pitchFamily="18" charset="0"/>
                          <a:ea typeface="+mn-ea"/>
                          <a:cs typeface="Times New Roman" panose="02020603050405020304" pitchFamily="18" charset="0"/>
                        </a:rPr>
                        <a:t>Author name and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IN" sz="1800" b="1" kern="1200" dirty="0">
                          <a:solidFill>
                            <a:schemeClr val="lt1"/>
                          </a:solidFill>
                          <a:latin typeface="Times New Roman" panose="02020603050405020304" pitchFamily="18" charset="0"/>
                          <a:ea typeface="+mn-ea"/>
                          <a:cs typeface="Times New Roman" panose="02020603050405020304" pitchFamily="18" charset="0"/>
                        </a:rPr>
                        <a:t>Year</a:t>
                      </a:r>
                    </a:p>
                    <a:p>
                      <a:endParaRPr lang="en-IN" dirty="0"/>
                    </a:p>
                  </a:txBody>
                  <a:tcPr/>
                </a:tc>
                <a:tc>
                  <a:txBody>
                    <a:bodyPr/>
                    <a:lstStyle/>
                    <a:p>
                      <a:r>
                        <a:rPr lang="en-IN" dirty="0"/>
                        <a:t>Title</a:t>
                      </a:r>
                    </a:p>
                  </a:txBody>
                  <a:tcPr/>
                </a:tc>
                <a:tc>
                  <a:txBody>
                    <a:bodyPr/>
                    <a:lstStyle/>
                    <a:p>
                      <a:r>
                        <a:rPr lang="en-IN" dirty="0"/>
                        <a:t>Study design</a:t>
                      </a:r>
                    </a:p>
                  </a:txBody>
                  <a:tcPr/>
                </a:tc>
                <a:tc>
                  <a:txBody>
                    <a:bodyPr/>
                    <a:lstStyle/>
                    <a:p>
                      <a:r>
                        <a:rPr lang="en-IN" dirty="0"/>
                        <a:t>Limitation</a:t>
                      </a:r>
                    </a:p>
                  </a:txBody>
                  <a:tcPr/>
                </a:tc>
                <a:tc>
                  <a:txBody>
                    <a:bodyPr/>
                    <a:lstStyle/>
                    <a:p>
                      <a:r>
                        <a:rPr lang="en-IN" dirty="0"/>
                        <a:t>Exposure and Outcome</a:t>
                      </a:r>
                    </a:p>
                  </a:txBody>
                  <a:tcPr/>
                </a:tc>
                <a:tc>
                  <a:txBody>
                    <a:bodyPr/>
                    <a:lstStyle/>
                    <a:p>
                      <a:r>
                        <a:rPr lang="en-IN" dirty="0"/>
                        <a:t>Results</a:t>
                      </a:r>
                    </a:p>
                  </a:txBody>
                  <a:tcPr/>
                </a:tc>
                <a:extLst>
                  <a:ext uri="{0D108BD9-81ED-4DB2-BD59-A6C34878D82A}">
                    <a16:rowId xmlns:a16="http://schemas.microsoft.com/office/drawing/2014/main" val="655191239"/>
                  </a:ext>
                </a:extLst>
              </a:tr>
              <a:tr h="648730">
                <a:tc>
                  <a:txBody>
                    <a:bodyPr/>
                    <a:lstStyle/>
                    <a:p>
                      <a:pPr marL="0" algn="l" defTabSz="914400" rtl="0" eaLnBrk="1" fontAlgn="b" latinLnBrk="0" hangingPunct="1"/>
                      <a:r>
                        <a:rPr lang="en-IN" sz="1800" kern="1200" dirty="0">
                          <a:solidFill>
                            <a:schemeClr val="dk1"/>
                          </a:solidFill>
                          <a:latin typeface="+mn-lt"/>
                          <a:ea typeface="+mn-ea"/>
                          <a:cs typeface="+mn-cs"/>
                        </a:rPr>
                        <a:t>M D S,</a:t>
                      </a:r>
                    </a:p>
                    <a:p>
                      <a:pPr marL="0" algn="l" defTabSz="914400" rtl="0" eaLnBrk="1" fontAlgn="b" latinLnBrk="0" hangingPunct="1"/>
                      <a:r>
                        <a:rPr lang="en-IN" sz="1800" kern="1200" dirty="0">
                          <a:solidFill>
                            <a:schemeClr val="dk1"/>
                          </a:solidFill>
                          <a:latin typeface="+mn-lt"/>
                          <a:ea typeface="+mn-ea"/>
                          <a:cs typeface="+mn-cs"/>
                        </a:rPr>
                        <a:t>2020</a:t>
                      </a:r>
                    </a:p>
                    <a:p>
                      <a:pPr algn="l" fontAlgn="b"/>
                      <a:endParaRPr lang="en-IN" sz="1000" b="0" i="0" u="none" strike="noStrike" dirty="0">
                        <a:effectLst/>
                        <a:latin typeface="Arial" panose="020B0604020202020204" pitchFamily="34" charset="0"/>
                      </a:endParaRPr>
                    </a:p>
                  </a:txBody>
                  <a:tcPr marL="0" marR="0" marT="0" marB="0" anchor="b"/>
                </a:tc>
                <a:tc>
                  <a:txBody>
                    <a:bodyPr/>
                    <a:lstStyle/>
                    <a:p>
                      <a:pPr marL="0" algn="l" defTabSz="914400" rtl="0" eaLnBrk="1" fontAlgn="b" latinLnBrk="0" hangingPunct="1"/>
                      <a:r>
                        <a:rPr lang="en-US" sz="1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Cohort profile: social well-being and determinants of health study (SWADES), Kerala, India</a:t>
                      </a:r>
                    </a:p>
                  </a:txBody>
                  <a:tcPr marL="0" marR="0" marT="0" marB="0"/>
                </a:tc>
                <a:tc>
                  <a:txBody>
                    <a:bodyPr/>
                    <a:lstStyle/>
                    <a:p>
                      <a:r>
                        <a:rPr lang="en-IN" dirty="0"/>
                        <a:t>Observational</a:t>
                      </a:r>
                    </a:p>
                  </a:txBody>
                  <a:tcPr/>
                </a:tc>
                <a:tc>
                  <a:txBody>
                    <a:bodyPr/>
                    <a:lstStyle/>
                    <a:p>
                      <a:endParaRPr lang="en-IN"/>
                    </a:p>
                  </a:txBody>
                  <a:tcPr/>
                </a:tc>
                <a:tc>
                  <a:txBody>
                    <a:bodyPr/>
                    <a:lstStyle/>
                    <a:p>
                      <a:r>
                        <a:rPr lang="en-IN" sz="1050" dirty="0"/>
                        <a:t>E=Social cohesion</a:t>
                      </a:r>
                    </a:p>
                    <a:p>
                      <a:r>
                        <a:rPr lang="en-IN" sz="1050" dirty="0"/>
                        <a:t>O=Disability</a:t>
                      </a:r>
                    </a:p>
                  </a:txBody>
                  <a:tcPr/>
                </a:tc>
                <a:tc>
                  <a:txBody>
                    <a:bodyPr/>
                    <a:lstStyle/>
                    <a:p>
                      <a:r>
                        <a:rPr lang="en-IN" sz="1050" dirty="0"/>
                        <a:t>Significant</a:t>
                      </a:r>
                    </a:p>
                  </a:txBody>
                  <a:tcPr/>
                </a:tc>
                <a:extLst>
                  <a:ext uri="{0D108BD9-81ED-4DB2-BD59-A6C34878D82A}">
                    <a16:rowId xmlns:a16="http://schemas.microsoft.com/office/drawing/2014/main" val="1408225178"/>
                  </a:ext>
                </a:extLst>
              </a:tr>
              <a:tr h="648730">
                <a:tc>
                  <a:txBody>
                    <a:bodyPr/>
                    <a:lstStyle/>
                    <a:p>
                      <a:r>
                        <a:rPr lang="en-IN" dirty="0"/>
                        <a:t>Sharma AJ,</a:t>
                      </a:r>
                    </a:p>
                    <a:p>
                      <a:r>
                        <a:rPr lang="en-IN" dirty="0"/>
                        <a:t>2020</a:t>
                      </a:r>
                    </a:p>
                  </a:txBody>
                  <a:tcPr/>
                </a:tc>
                <a:tc>
                  <a:txBody>
                    <a:bodyPr/>
                    <a:lstStyle/>
                    <a:p>
                      <a:pPr marL="0" algn="l" defTabSz="914400" rtl="0" eaLnBrk="1" fontAlgn="b" latinLnBrk="0" hangingPunct="1"/>
                      <a:r>
                        <a:rPr lang="en-US" sz="1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Psychological wellbeing of middle-aged and older queer men in India: A mixed-methods approach</a:t>
                      </a:r>
                    </a:p>
                  </a:txBody>
                  <a:tcPr marL="0" marR="0" marT="0" marB="0"/>
                </a:tc>
                <a:tc>
                  <a:txBody>
                    <a:bodyPr/>
                    <a:lstStyle/>
                    <a:p>
                      <a:r>
                        <a:rPr lang="en-IN" dirty="0"/>
                        <a:t>Observational</a:t>
                      </a:r>
                    </a:p>
                  </a:txBody>
                  <a:tcPr/>
                </a:tc>
                <a:tc>
                  <a:txBody>
                    <a:bodyPr/>
                    <a:lstStyle/>
                    <a:p>
                      <a:endParaRPr lang="en-IN"/>
                    </a:p>
                  </a:txBody>
                  <a:tcPr/>
                </a:tc>
                <a:tc>
                  <a:txBody>
                    <a:bodyPr/>
                    <a:lstStyle/>
                    <a:p>
                      <a:r>
                        <a:rPr lang="en-IN" sz="1050" dirty="0"/>
                        <a:t>E= Homophobia</a:t>
                      </a:r>
                    </a:p>
                    <a:p>
                      <a:r>
                        <a:rPr lang="en-IN" sz="1050" dirty="0"/>
                        <a:t>O= </a:t>
                      </a:r>
                      <a:r>
                        <a:rPr lang="en-IN" sz="1050" dirty="0" err="1"/>
                        <a:t>Lonliness</a:t>
                      </a:r>
                      <a:endParaRPr lang="en-IN" sz="1050" dirty="0"/>
                    </a:p>
                  </a:txBody>
                  <a:tcPr/>
                </a:tc>
                <a:tc>
                  <a:txBody>
                    <a:bodyPr/>
                    <a:lstStyle/>
                    <a:p>
                      <a:r>
                        <a:rPr lang="en-IN" sz="1050" dirty="0"/>
                        <a:t>Significant</a:t>
                      </a:r>
                    </a:p>
                  </a:txBody>
                  <a:tcPr/>
                </a:tc>
                <a:extLst>
                  <a:ext uri="{0D108BD9-81ED-4DB2-BD59-A6C34878D82A}">
                    <a16:rowId xmlns:a16="http://schemas.microsoft.com/office/drawing/2014/main" val="3505948934"/>
                  </a:ext>
                </a:extLst>
              </a:tr>
              <a:tr h="926756">
                <a:tc>
                  <a:txBody>
                    <a:bodyPr/>
                    <a:lstStyle/>
                    <a:p>
                      <a:r>
                        <a:rPr lang="en-IN" dirty="0" err="1"/>
                        <a:t>Sujiv</a:t>
                      </a:r>
                      <a:r>
                        <a:rPr lang="en-IN" dirty="0"/>
                        <a:t> A,</a:t>
                      </a:r>
                    </a:p>
                    <a:p>
                      <a:r>
                        <a:rPr lang="en-IN" dirty="0"/>
                        <a:t>2022</a:t>
                      </a:r>
                    </a:p>
                  </a:txBody>
                  <a:tcPr/>
                </a:tc>
                <a:tc>
                  <a:txBody>
                    <a:bodyPr/>
                    <a:lstStyle/>
                    <a:p>
                      <a:pPr marL="0" algn="l" defTabSz="914400" rtl="0" eaLnBrk="1" fontAlgn="b" latinLnBrk="0" hangingPunct="1"/>
                      <a:r>
                        <a:rPr lang="en-US" sz="1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Social isolation, social support, and psychological distress among the elderly during the COVID-19 pandemic: A cross-sectional study from central India</a:t>
                      </a:r>
                    </a:p>
                  </a:txBody>
                  <a:tcPr marL="0" marR="0" marT="0" marB="0"/>
                </a:tc>
                <a:tc>
                  <a:txBody>
                    <a:bodyPr/>
                    <a:lstStyle/>
                    <a:p>
                      <a:r>
                        <a:rPr lang="en-IN" dirty="0"/>
                        <a:t>Observational</a:t>
                      </a:r>
                    </a:p>
                  </a:txBody>
                  <a:tcPr/>
                </a:tc>
                <a:tc>
                  <a:txBody>
                    <a:bodyPr/>
                    <a:lstStyle/>
                    <a:p>
                      <a:endParaRPr lang="en-IN" dirty="0"/>
                    </a:p>
                  </a:txBody>
                  <a:tcPr/>
                </a:tc>
                <a:tc>
                  <a:txBody>
                    <a:bodyPr/>
                    <a:lstStyle/>
                    <a:p>
                      <a:r>
                        <a:rPr lang="en-IN" sz="1050" dirty="0"/>
                        <a:t>E=Social isolation</a:t>
                      </a:r>
                    </a:p>
                    <a:p>
                      <a:r>
                        <a:rPr lang="en-IN" sz="1050" dirty="0"/>
                        <a:t>O= Mental health</a:t>
                      </a:r>
                    </a:p>
                    <a:p>
                      <a:endParaRPr lang="en-IN" sz="1050" dirty="0"/>
                    </a:p>
                  </a:txBody>
                  <a:tcPr/>
                </a:tc>
                <a:tc>
                  <a:txBody>
                    <a:bodyPr/>
                    <a:lstStyle/>
                    <a:p>
                      <a:r>
                        <a:rPr lang="en-IN" sz="1050" dirty="0"/>
                        <a:t>Significant</a:t>
                      </a:r>
                    </a:p>
                  </a:txBody>
                  <a:tcPr/>
                </a:tc>
                <a:extLst>
                  <a:ext uri="{0D108BD9-81ED-4DB2-BD59-A6C34878D82A}">
                    <a16:rowId xmlns:a16="http://schemas.microsoft.com/office/drawing/2014/main" val="48535891"/>
                  </a:ext>
                </a:extLst>
              </a:tr>
              <a:tr h="926756">
                <a:tc>
                  <a:txBody>
                    <a:bodyPr/>
                    <a:lstStyle/>
                    <a:p>
                      <a:r>
                        <a:rPr lang="en-IN" dirty="0"/>
                        <a:t>Humble S,</a:t>
                      </a:r>
                    </a:p>
                    <a:p>
                      <a:r>
                        <a:rPr lang="en-IN" dirty="0"/>
                        <a:t>2023</a:t>
                      </a:r>
                    </a:p>
                  </a:txBody>
                  <a:tcPr/>
                </a:tc>
                <a:tc>
                  <a:txBody>
                    <a:bodyPr/>
                    <a:lstStyle/>
                    <a:p>
                      <a:pPr marL="0" algn="l" defTabSz="914400" rtl="0" eaLnBrk="1" fontAlgn="b" latinLnBrk="0" hangingPunct="1"/>
                      <a:r>
                        <a:rPr lang="en-US" sz="1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Associations between </a:t>
                      </a:r>
                      <a:r>
                        <a:rPr lang="en-US" sz="1000" b="0" i="0" u="none" strike="noStrike" kern="1200" dirty="0" err="1">
                          <a:solidFill>
                            <a:srgbClr val="000000"/>
                          </a:solidFill>
                          <a:effectLst/>
                          <a:latin typeface="Times New Roman" panose="02020603050405020304" pitchFamily="18" charset="0"/>
                          <a:ea typeface="+mn-ea"/>
                          <a:cs typeface="Times New Roman" panose="02020603050405020304" pitchFamily="18" charset="0"/>
                        </a:rPr>
                        <a:t>neighbourhood</a:t>
                      </a:r>
                      <a:r>
                        <a:rPr lang="en-US" sz="1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 social cohesion and subjective well-being in two different informal settlement types in Delhi, India: a quantitative cross-sectional study</a:t>
                      </a:r>
                    </a:p>
                  </a:txBody>
                  <a:tcPr marL="0" marR="0" marT="0" marB="0"/>
                </a:tc>
                <a:tc>
                  <a:txBody>
                    <a:bodyPr/>
                    <a:lstStyle/>
                    <a:p>
                      <a:r>
                        <a:rPr lang="en-IN" dirty="0"/>
                        <a:t>Observational</a:t>
                      </a:r>
                    </a:p>
                  </a:txBody>
                  <a:tcPr/>
                </a:tc>
                <a:tc>
                  <a:txBody>
                    <a:bodyPr/>
                    <a:lstStyle/>
                    <a:p>
                      <a:endParaRPr lang="en-IN"/>
                    </a:p>
                  </a:txBody>
                  <a:tcPr/>
                </a:tc>
                <a:tc>
                  <a:txBody>
                    <a:bodyPr/>
                    <a:lstStyle/>
                    <a:p>
                      <a:r>
                        <a:rPr lang="en-IN" sz="1050" dirty="0"/>
                        <a:t>E=Social cohesion</a:t>
                      </a:r>
                    </a:p>
                    <a:p>
                      <a:r>
                        <a:rPr lang="en-IN" sz="1050" dirty="0"/>
                        <a:t>O= Well being</a:t>
                      </a:r>
                    </a:p>
                    <a:p>
                      <a:endParaRPr lang="en-IN" sz="1050" dirty="0"/>
                    </a:p>
                  </a:txBody>
                  <a:tcPr/>
                </a:tc>
                <a:tc>
                  <a:txBody>
                    <a:bodyPr/>
                    <a:lstStyle/>
                    <a:p>
                      <a:r>
                        <a:rPr lang="en-IN" sz="1050" dirty="0"/>
                        <a:t>Significant</a:t>
                      </a:r>
                    </a:p>
                  </a:txBody>
                  <a:tcPr/>
                </a:tc>
                <a:extLst>
                  <a:ext uri="{0D108BD9-81ED-4DB2-BD59-A6C34878D82A}">
                    <a16:rowId xmlns:a16="http://schemas.microsoft.com/office/drawing/2014/main" val="396541683"/>
                  </a:ext>
                </a:extLst>
              </a:tr>
              <a:tr h="926756">
                <a:tc>
                  <a:txBody>
                    <a:bodyPr/>
                    <a:lstStyle/>
                    <a:p>
                      <a:r>
                        <a:rPr lang="en-IN" dirty="0"/>
                        <a:t>Saha S,</a:t>
                      </a:r>
                    </a:p>
                    <a:p>
                      <a:r>
                        <a:rPr lang="en-IN" dirty="0"/>
                        <a:t>2024</a:t>
                      </a:r>
                    </a:p>
                  </a:txBody>
                  <a:tcPr/>
                </a:tc>
                <a:tc>
                  <a:txBody>
                    <a:bodyPr/>
                    <a:lstStyle/>
                    <a:p>
                      <a:pPr marL="0" algn="l" defTabSz="914400" rtl="0" eaLnBrk="1" fontAlgn="b" latinLnBrk="0" hangingPunct="1"/>
                      <a:r>
                        <a:rPr lang="en-US" sz="11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Social relationships and subjective wellbeing of the older adults in India: the moderating role of gender</a:t>
                      </a:r>
                    </a:p>
                  </a:txBody>
                  <a:tcPr marL="0" marR="0" marT="0" marB="0"/>
                </a:tc>
                <a:tc>
                  <a:txBody>
                    <a:bodyPr/>
                    <a:lstStyle/>
                    <a:p>
                      <a:r>
                        <a:rPr lang="en-IN" dirty="0"/>
                        <a:t>Observational</a:t>
                      </a:r>
                    </a:p>
                  </a:txBody>
                  <a:tcPr/>
                </a:tc>
                <a:tc>
                  <a:txBody>
                    <a:bodyPr/>
                    <a:lstStyle/>
                    <a:p>
                      <a:endParaRPr lang="en-IN" dirty="0"/>
                    </a:p>
                  </a:txBody>
                  <a:tcPr/>
                </a:tc>
                <a:tc>
                  <a:txBody>
                    <a:bodyPr/>
                    <a:lstStyle/>
                    <a:p>
                      <a:r>
                        <a:rPr lang="en-IN" sz="1050" dirty="0"/>
                        <a:t>E= Social relationship</a:t>
                      </a:r>
                    </a:p>
                    <a:p>
                      <a:r>
                        <a:rPr lang="en-IN" sz="1050" dirty="0"/>
                        <a:t>O= Well being</a:t>
                      </a:r>
                    </a:p>
                    <a:p>
                      <a:endParaRPr lang="en-IN" sz="1050" dirty="0"/>
                    </a:p>
                  </a:txBody>
                  <a:tcPr/>
                </a:tc>
                <a:tc>
                  <a:txBody>
                    <a:bodyPr/>
                    <a:lstStyle/>
                    <a:p>
                      <a:r>
                        <a:rPr lang="en-IN" sz="1050" dirty="0"/>
                        <a:t>Significant</a:t>
                      </a:r>
                    </a:p>
                  </a:txBody>
                  <a:tcPr/>
                </a:tc>
                <a:extLst>
                  <a:ext uri="{0D108BD9-81ED-4DB2-BD59-A6C34878D82A}">
                    <a16:rowId xmlns:a16="http://schemas.microsoft.com/office/drawing/2014/main" val="124039586"/>
                  </a:ext>
                </a:extLst>
              </a:tr>
              <a:tr h="926756">
                <a:tc>
                  <a:txBody>
                    <a:bodyPr/>
                    <a:lstStyle/>
                    <a:p>
                      <a:r>
                        <a:rPr lang="en-IN" dirty="0"/>
                        <a:t>Mishra B,</a:t>
                      </a:r>
                    </a:p>
                    <a:p>
                      <a:r>
                        <a:rPr lang="en-IN" dirty="0"/>
                        <a:t>2023</a:t>
                      </a:r>
                    </a:p>
                  </a:txBody>
                  <a:tcPr/>
                </a:tc>
                <a:tc>
                  <a:txBody>
                    <a:bodyPr/>
                    <a:lstStyle/>
                    <a:p>
                      <a:pPr marL="0" algn="l" defTabSz="914400" rtl="0" eaLnBrk="1" fontAlgn="b" latinLnBrk="0" hangingPunct="1"/>
                      <a:r>
                        <a:rPr lang="en-US" sz="9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Identifying the impact of social isolation and loneliness on psychological well-being among the elderly in old-age homes of India: the mediating role of gender, marital status, and education</a:t>
                      </a:r>
                    </a:p>
                  </a:txBody>
                  <a:tcPr marL="0" marR="0" marT="0" marB="0"/>
                </a:tc>
                <a:tc>
                  <a:txBody>
                    <a:bodyPr/>
                    <a:lstStyle/>
                    <a:p>
                      <a:r>
                        <a:rPr lang="en-IN" dirty="0"/>
                        <a:t>Observational</a:t>
                      </a:r>
                    </a:p>
                  </a:txBody>
                  <a:tcPr/>
                </a:tc>
                <a:tc>
                  <a:txBody>
                    <a:bodyPr/>
                    <a:lstStyle/>
                    <a:p>
                      <a:endParaRPr lang="en-IN"/>
                    </a:p>
                  </a:txBody>
                  <a:tcPr/>
                </a:tc>
                <a:tc>
                  <a:txBody>
                    <a:bodyPr/>
                    <a:lstStyle/>
                    <a:p>
                      <a:r>
                        <a:rPr lang="en-IN" sz="1050" dirty="0"/>
                        <a:t>E=Social isolation</a:t>
                      </a:r>
                    </a:p>
                    <a:p>
                      <a:r>
                        <a:rPr lang="en-IN" sz="1050" dirty="0"/>
                        <a:t>O=Loneliness</a:t>
                      </a:r>
                    </a:p>
                    <a:p>
                      <a:endParaRPr lang="en-IN" sz="1050" dirty="0"/>
                    </a:p>
                  </a:txBody>
                  <a:tcPr/>
                </a:tc>
                <a:tc>
                  <a:txBody>
                    <a:bodyPr/>
                    <a:lstStyle/>
                    <a:p>
                      <a:r>
                        <a:rPr lang="en-IN" sz="1050" dirty="0"/>
                        <a:t>Significant</a:t>
                      </a:r>
                    </a:p>
                  </a:txBody>
                  <a:tcPr/>
                </a:tc>
                <a:extLst>
                  <a:ext uri="{0D108BD9-81ED-4DB2-BD59-A6C34878D82A}">
                    <a16:rowId xmlns:a16="http://schemas.microsoft.com/office/drawing/2014/main" val="3120011964"/>
                  </a:ext>
                </a:extLst>
              </a:tr>
              <a:tr h="926756">
                <a:tc>
                  <a:txBody>
                    <a:bodyPr/>
                    <a:lstStyle/>
                    <a:p>
                      <a:r>
                        <a:rPr lang="en-IN" dirty="0" err="1"/>
                        <a:t>Joag</a:t>
                      </a:r>
                      <a:r>
                        <a:rPr lang="en-IN" dirty="0"/>
                        <a:t> K, </a:t>
                      </a:r>
                    </a:p>
                    <a:p>
                      <a:r>
                        <a:rPr lang="en-IN" dirty="0"/>
                        <a:t>2020</a:t>
                      </a:r>
                    </a:p>
                  </a:txBody>
                  <a:tcPr/>
                </a:tc>
                <a:tc>
                  <a:txBody>
                    <a:bodyPr/>
                    <a:lstStyle/>
                    <a:p>
                      <a:pPr marL="0" algn="l" defTabSz="914400" rtl="0" eaLnBrk="1" fontAlgn="b" latinLnBrk="0" hangingPunct="1"/>
                      <a:r>
                        <a:rPr lang="en-US" sz="9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Feasibility and acceptability of a novel community-based mental health intervention delivered by community volunteers in Maharashtra, India: the </a:t>
                      </a:r>
                      <a:r>
                        <a:rPr lang="en-US" sz="900" b="0" i="0" u="none" strike="noStrike" kern="1200" dirty="0" err="1">
                          <a:solidFill>
                            <a:srgbClr val="000000"/>
                          </a:solidFill>
                          <a:effectLst/>
                          <a:latin typeface="Times New Roman" panose="02020603050405020304" pitchFamily="18" charset="0"/>
                          <a:ea typeface="+mn-ea"/>
                          <a:cs typeface="Times New Roman" panose="02020603050405020304" pitchFamily="18" charset="0"/>
                        </a:rPr>
                        <a:t>Atmiyata</a:t>
                      </a:r>
                      <a:r>
                        <a:rPr lang="en-US" sz="9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 </a:t>
                      </a:r>
                      <a:r>
                        <a:rPr lang="en-US" sz="900" b="0" i="0" u="none" strike="noStrike" kern="1200" dirty="0" err="1">
                          <a:solidFill>
                            <a:srgbClr val="000000"/>
                          </a:solidFill>
                          <a:effectLst/>
                          <a:latin typeface="Times New Roman" panose="02020603050405020304" pitchFamily="18" charset="0"/>
                          <a:ea typeface="+mn-ea"/>
                          <a:cs typeface="Times New Roman" panose="02020603050405020304" pitchFamily="18" charset="0"/>
                        </a:rPr>
                        <a:t>programme</a:t>
                      </a:r>
                      <a:endParaRPr lang="en-US" sz="9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0" marR="0" marT="0" marB="0"/>
                </a:tc>
                <a:tc>
                  <a:txBody>
                    <a:bodyPr/>
                    <a:lstStyle/>
                    <a:p>
                      <a:r>
                        <a:rPr lang="en-IN" dirty="0"/>
                        <a:t>Intervention</a:t>
                      </a:r>
                    </a:p>
                  </a:txBody>
                  <a:tcPr/>
                </a:tc>
                <a:tc>
                  <a:txBody>
                    <a:bodyPr/>
                    <a:lstStyle/>
                    <a:p>
                      <a:endParaRPr lang="en-IN"/>
                    </a:p>
                  </a:txBody>
                  <a:tcPr/>
                </a:tc>
                <a:tc>
                  <a:txBody>
                    <a:bodyPr/>
                    <a:lstStyle/>
                    <a:p>
                      <a:r>
                        <a:rPr lang="en-IN" sz="1050" dirty="0"/>
                        <a:t>E= Mental health intervention</a:t>
                      </a:r>
                    </a:p>
                    <a:p>
                      <a:r>
                        <a:rPr lang="en-IN" sz="1050" dirty="0"/>
                        <a:t>O= Depression</a:t>
                      </a:r>
                    </a:p>
                    <a:p>
                      <a:endParaRPr lang="en-IN" sz="1050" dirty="0"/>
                    </a:p>
                  </a:txBody>
                  <a:tcPr/>
                </a:tc>
                <a:tc>
                  <a:txBody>
                    <a:bodyPr/>
                    <a:lstStyle/>
                    <a:p>
                      <a:r>
                        <a:rPr lang="en-IN" sz="1050" dirty="0"/>
                        <a:t>Significant</a:t>
                      </a:r>
                    </a:p>
                  </a:txBody>
                  <a:tcPr/>
                </a:tc>
                <a:extLst>
                  <a:ext uri="{0D108BD9-81ED-4DB2-BD59-A6C34878D82A}">
                    <a16:rowId xmlns:a16="http://schemas.microsoft.com/office/drawing/2014/main" val="1941448362"/>
                  </a:ext>
                </a:extLst>
              </a:tr>
            </a:tbl>
          </a:graphicData>
        </a:graphic>
      </p:graphicFrame>
    </p:spTree>
    <p:extLst>
      <p:ext uri="{BB962C8B-B14F-4D97-AF65-F5344CB8AC3E}">
        <p14:creationId xmlns:p14="http://schemas.microsoft.com/office/powerpoint/2010/main" val="1798161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A2788-CEAE-8EE1-0E76-05617EE7370B}"/>
              </a:ext>
            </a:extLst>
          </p:cNvPr>
          <p:cNvSpPr>
            <a:spLocks noGrp="1"/>
          </p:cNvSpPr>
          <p:nvPr>
            <p:ph type="title"/>
          </p:nvPr>
        </p:nvSpPr>
        <p:spPr/>
        <p:txBody>
          <a:bodyPr/>
          <a:lstStyle/>
          <a:p>
            <a:pPr algn="ctr"/>
            <a:r>
              <a:rPr lang="en-IN" dirty="0"/>
              <a:t>RESULTS</a:t>
            </a:r>
          </a:p>
        </p:txBody>
      </p:sp>
      <p:sp>
        <p:nvSpPr>
          <p:cNvPr id="3" name="Content Placeholder 2">
            <a:extLst>
              <a:ext uri="{FF2B5EF4-FFF2-40B4-BE49-F238E27FC236}">
                <a16:creationId xmlns:a16="http://schemas.microsoft.com/office/drawing/2014/main" id="{A236D77E-D315-9195-FC72-01F5840F909A}"/>
              </a:ext>
            </a:extLst>
          </p:cNvPr>
          <p:cNvSpPr>
            <a:spLocks noGrp="1"/>
          </p:cNvSpPr>
          <p:nvPr>
            <p:ph idx="1"/>
          </p:nvPr>
        </p:nvSpPr>
        <p:spPr/>
        <p:txBody>
          <a:bodyPr>
            <a:normAutofit/>
          </a:bodyPr>
          <a:lstStyle/>
          <a:p>
            <a:pPr>
              <a:buFont typeface="Arial" panose="020B0604020202020204" pitchFamily="34" charset="0"/>
              <a:buChar char="•"/>
            </a:pPr>
            <a:r>
              <a:rPr lang="en-IN" dirty="0"/>
              <a:t> Out of 616 fully assessed articles there were 14 articles which satisfy our inclusion criteria for our qualitative analysis.</a:t>
            </a:r>
          </a:p>
          <a:p>
            <a:pPr>
              <a:buFont typeface="Arial" panose="020B0604020202020204" pitchFamily="34" charset="0"/>
              <a:buChar char="•"/>
            </a:pPr>
            <a:r>
              <a:rPr lang="en-IN" dirty="0"/>
              <a:t> Out of 14 articles around 57% (ie.8) of the articles were observational rest others are interventional studies.</a:t>
            </a:r>
          </a:p>
          <a:p>
            <a:pPr>
              <a:buFont typeface="Arial" panose="020B0604020202020204" pitchFamily="34" charset="0"/>
              <a:buChar char="•"/>
            </a:pPr>
            <a:r>
              <a:rPr lang="en-IN" dirty="0"/>
              <a:t> 28% (ie.4) of the studies includes the exposure of social cohesion having the outcome of well being ,14% (ie.2) of the studies  includes the exposure of social isolation having outcome mental health, 14% (ie.2) ) of the studies  includes the exposure of social exclusion having outcome depression and rest 44% of the studies includes the exposure of social isolation and loneliness.</a:t>
            </a:r>
          </a:p>
          <a:p>
            <a:pPr>
              <a:buFont typeface="Arial" panose="020B0604020202020204" pitchFamily="34" charset="0"/>
              <a:buChar char="•"/>
            </a:pPr>
            <a:r>
              <a:rPr lang="en-IN" dirty="0"/>
              <a:t> Almost all the screened articles are having p value &lt; 0.05 </a:t>
            </a:r>
            <a:r>
              <a:rPr lang="en-IN" dirty="0" err="1"/>
              <a:t>ie</a:t>
            </a:r>
            <a:r>
              <a:rPr lang="en-IN" dirty="0"/>
              <a:t> significant.</a:t>
            </a:r>
          </a:p>
          <a:p>
            <a:pPr>
              <a:buFont typeface="Arial" panose="020B0604020202020204" pitchFamily="34" charset="0"/>
              <a:buChar char="•"/>
            </a:pPr>
            <a:endParaRPr lang="en-IN" dirty="0"/>
          </a:p>
          <a:p>
            <a:pPr>
              <a:buFont typeface="Arial" panose="020B0604020202020204" pitchFamily="34" charset="0"/>
              <a:buChar char="•"/>
            </a:pPr>
            <a:endParaRPr lang="en-IN" dirty="0"/>
          </a:p>
          <a:p>
            <a:endParaRPr lang="en-IN" dirty="0"/>
          </a:p>
        </p:txBody>
      </p:sp>
    </p:spTree>
    <p:extLst>
      <p:ext uri="{BB962C8B-B14F-4D97-AF65-F5344CB8AC3E}">
        <p14:creationId xmlns:p14="http://schemas.microsoft.com/office/powerpoint/2010/main" val="1824131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C2AB756-0C83-E8B9-D428-8A871AE7D583}"/>
              </a:ext>
            </a:extLst>
          </p:cNvPr>
          <p:cNvSpPr txBox="1"/>
          <p:nvPr/>
        </p:nvSpPr>
        <p:spPr>
          <a:xfrm>
            <a:off x="818148" y="1580147"/>
            <a:ext cx="10146631" cy="4275221"/>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 The association between social isolation and negative health outcomes such as depression and anxiety suggests that addressing loneliness should be a public health priority. </a:t>
            </a:r>
          </a:p>
          <a:p>
            <a:pPr marL="285750"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Community engagement interventions have demonstrated significant benefits for the mental and physical well-being of seniors. </a:t>
            </a:r>
          </a:p>
          <a:p>
            <a:pPr marL="285750"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Technology has emerged as a powerful tool in enhancing social cohesion among the elderly. Digital literacy programs and virtual community groups have provided new avenues for social interaction and support. Telehealth services have also played a crucial role in maintaining the health and well-being of seniors. </a:t>
            </a:r>
          </a:p>
          <a:p>
            <a:pPr marL="285750"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However, technological barriers such as lack of access and digital literacy need to be addressed to maximize the benefits of these interventions. Future programs should focus on bridging the digital divide and ensuring that seniors can effectively use technology to stay connected.</a:t>
            </a:r>
            <a:endParaRPr lang="en-IN" dirty="0">
              <a:latin typeface="Times New Roman" panose="02020603050405020304" pitchFamily="18" charset="0"/>
              <a:cs typeface="Times New Roman" panose="02020603050405020304" pitchFamily="18" charset="0"/>
            </a:endParaRPr>
          </a:p>
          <a:p>
            <a:endParaRPr lang="en-IN" dirty="0"/>
          </a:p>
        </p:txBody>
      </p:sp>
      <p:sp>
        <p:nvSpPr>
          <p:cNvPr id="3" name="TextBox 2">
            <a:extLst>
              <a:ext uri="{FF2B5EF4-FFF2-40B4-BE49-F238E27FC236}">
                <a16:creationId xmlns:a16="http://schemas.microsoft.com/office/drawing/2014/main" id="{2D2447CC-A6F7-B13D-972B-2BEBA3B97C51}"/>
              </a:ext>
            </a:extLst>
          </p:cNvPr>
          <p:cNvSpPr txBox="1"/>
          <p:nvPr/>
        </p:nvSpPr>
        <p:spPr>
          <a:xfrm>
            <a:off x="818148" y="521368"/>
            <a:ext cx="9841831" cy="584775"/>
          </a:xfrm>
          <a:prstGeom prst="rect">
            <a:avLst/>
          </a:prstGeom>
          <a:noFill/>
        </p:spPr>
        <p:txBody>
          <a:bodyPr wrap="square" rtlCol="0">
            <a:spAutoFit/>
          </a:bodyPr>
          <a:lstStyle/>
          <a:p>
            <a:pPr algn="ctr"/>
            <a:r>
              <a:rPr lang="en-IN" sz="3200" b="1" dirty="0">
                <a:latin typeface="Times New Roman" panose="02020603050405020304" pitchFamily="18" charset="0"/>
                <a:cs typeface="Times New Roman" panose="02020603050405020304" pitchFamily="18" charset="0"/>
              </a:rPr>
              <a:t>DISCUSSION</a:t>
            </a:r>
            <a:endParaRPr lang="en-IN" sz="3200" dirty="0"/>
          </a:p>
        </p:txBody>
      </p:sp>
    </p:spTree>
    <p:extLst>
      <p:ext uri="{BB962C8B-B14F-4D97-AF65-F5344CB8AC3E}">
        <p14:creationId xmlns:p14="http://schemas.microsoft.com/office/powerpoint/2010/main" val="2695499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EAF4130-E101-BAAE-6D42-290E26819B3C}"/>
              </a:ext>
            </a:extLst>
          </p:cNvPr>
          <p:cNvSpPr txBox="1"/>
          <p:nvPr/>
        </p:nvSpPr>
        <p:spPr>
          <a:xfrm>
            <a:off x="312820" y="120315"/>
            <a:ext cx="11333748" cy="1754326"/>
          </a:xfrm>
          <a:prstGeom prst="rect">
            <a:avLst/>
          </a:prstGeom>
          <a:noFill/>
        </p:spPr>
        <p:txBody>
          <a:bodyPr wrap="square" rtlCol="0">
            <a:spAutoFit/>
          </a:bodyPr>
          <a:lstStyle/>
          <a:p>
            <a:pPr marL="285750" indent="-285750">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The review highlighted a significant burden of social isolation among the elderly in India. </a:t>
            </a:r>
            <a:r>
              <a:rPr lang="en-US" dirty="0">
                <a:latin typeface="Times New Roman" panose="02020603050405020304" pitchFamily="18" charset="0"/>
                <a:cs typeface="Times New Roman" panose="02020603050405020304" pitchFamily="18" charset="0"/>
              </a:rPr>
              <a:t>The prevalence of loneliness and its adverse health effects underscore the urgent need for targeted interventions as follows :-</a:t>
            </a:r>
          </a:p>
          <a:p>
            <a:pPr marL="285750"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graphicFrame>
        <p:nvGraphicFramePr>
          <p:cNvPr id="4" name="Diagram 3">
            <a:extLst>
              <a:ext uri="{FF2B5EF4-FFF2-40B4-BE49-F238E27FC236}">
                <a16:creationId xmlns:a16="http://schemas.microsoft.com/office/drawing/2014/main" id="{C7848662-9D19-53E2-8B5A-6481E4B710C1}"/>
              </a:ext>
            </a:extLst>
          </p:cNvPr>
          <p:cNvGraphicFramePr/>
          <p:nvPr>
            <p:extLst>
              <p:ext uri="{D42A27DB-BD31-4B8C-83A1-F6EECF244321}">
                <p14:modId xmlns:p14="http://schemas.microsoft.com/office/powerpoint/2010/main" val="218727753"/>
              </p:ext>
            </p:extLst>
          </p:nvPr>
        </p:nvGraphicFramePr>
        <p:xfrm>
          <a:off x="1975853" y="935625"/>
          <a:ext cx="7801810" cy="4453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7150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54DDD45-7362-E857-8870-7D9D92111DB6}"/>
              </a:ext>
            </a:extLst>
          </p:cNvPr>
          <p:cNvSpPr txBox="1"/>
          <p:nvPr/>
        </p:nvSpPr>
        <p:spPr>
          <a:xfrm>
            <a:off x="762000" y="344905"/>
            <a:ext cx="10812379" cy="769441"/>
          </a:xfrm>
          <a:prstGeom prst="rect">
            <a:avLst/>
          </a:prstGeom>
          <a:noFill/>
        </p:spPr>
        <p:txBody>
          <a:bodyPr wrap="square" rtlCol="0">
            <a:spAutoFit/>
          </a:bodyPr>
          <a:lstStyle/>
          <a:p>
            <a:pPr algn="ctr"/>
            <a:r>
              <a:rPr lang="en-IN" sz="4400" b="1" dirty="0">
                <a:latin typeface="Times New Roman" panose="02020603050405020304" pitchFamily="18" charset="0"/>
                <a:cs typeface="Times New Roman" panose="02020603050405020304" pitchFamily="18" charset="0"/>
              </a:rPr>
              <a:t>CONCLUSION</a:t>
            </a:r>
            <a:endParaRPr lang="en-IN" b="1"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D351FF82-6760-72A3-D419-64FD18ECB3EC}"/>
              </a:ext>
            </a:extLst>
          </p:cNvPr>
          <p:cNvSpPr txBox="1"/>
          <p:nvPr/>
        </p:nvSpPr>
        <p:spPr>
          <a:xfrm>
            <a:off x="248652" y="1595610"/>
            <a:ext cx="11245516" cy="4401205"/>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 The critical role of social cohesion and community involvement in enhancing the well-being of senior citizens. While significant progress has been made, ongoing efforts are needed to overcome the identified barriers and challenges. By prioritizing social inclusion and leveraging technology, we can create supportive environments that promote healthy aging and improve the quality of life for seniors in India.</a:t>
            </a:r>
          </a:p>
          <a:p>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800" b="0" i="0" u="none" strike="noStrike" dirty="0">
                <a:solidFill>
                  <a:srgbClr val="000000"/>
                </a:solidFill>
                <a:effectLst/>
                <a:latin typeface="Times New Roman" panose="02020603050405020304" pitchFamily="18" charset="0"/>
                <a:cs typeface="Times New Roman" panose="02020603050405020304" pitchFamily="18" charset="0"/>
              </a:rPr>
              <a:t>Social exclusion also has a link to depressive symptoms, with a greater likelihood among non-voters, those who</a:t>
            </a:r>
            <a:br>
              <a:rPr lang="en-US" sz="1800" b="0" i="0" u="none" strike="noStrike" dirty="0">
                <a:solidFill>
                  <a:srgbClr val="000000"/>
                </a:solidFill>
                <a:effectLst/>
                <a:latin typeface="Times New Roman" panose="02020603050405020304" pitchFamily="18" charset="0"/>
                <a:cs typeface="Times New Roman" panose="02020603050405020304" pitchFamily="18" charset="0"/>
              </a:rPr>
            </a:br>
            <a:r>
              <a:rPr lang="en-US" sz="1800" b="0" i="0" u="none" strike="noStrike" dirty="0">
                <a:solidFill>
                  <a:srgbClr val="000000"/>
                </a:solidFill>
                <a:effectLst/>
                <a:latin typeface="Times New Roman" panose="02020603050405020304" pitchFamily="18" charset="0"/>
                <a:cs typeface="Times New Roman" panose="02020603050405020304" pitchFamily="18" charset="0"/>
              </a:rPr>
              <a:t>live alone, and those who are mistreated when seeking services. </a:t>
            </a:r>
          </a:p>
          <a:p>
            <a:r>
              <a:rPr lang="en-US" sz="1400" dirty="0">
                <a:latin typeface="Times New Roman" panose="02020603050405020304" pitchFamily="18" charset="0"/>
                <a:cs typeface="Times New Roman" panose="02020603050405020304" pitchFamily="18" charset="0"/>
              </a:rPr>
              <a:t> </a:t>
            </a:r>
          </a:p>
          <a:p>
            <a:endParaRPr lang="en-US" sz="14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Our findings contribute to the general knowledge about </a:t>
            </a:r>
            <a:r>
              <a:rPr lang="en-US" sz="1800" dirty="0" err="1">
                <a:solidFill>
                  <a:srgbClr val="000000"/>
                </a:solidFill>
                <a:latin typeface="Times New Roman" panose="02020603050405020304" pitchFamily="18" charset="0"/>
                <a:cs typeface="Times New Roman" panose="02020603050405020304" pitchFamily="18" charset="0"/>
              </a:rPr>
              <a:t>neighbourhood</a:t>
            </a:r>
            <a:r>
              <a:rPr lang="en-US" sz="1800" dirty="0">
                <a:solidFill>
                  <a:srgbClr val="000000"/>
                </a:solidFill>
                <a:latin typeface="Times New Roman" panose="02020603050405020304" pitchFamily="18" charset="0"/>
                <a:cs typeface="Times New Roman" panose="02020603050405020304" pitchFamily="18" charset="0"/>
              </a:rPr>
              <a:t> cohesion and SWB within different informal settlement types in a mega-city such as New Delhi, India. Interventions that promote sense of belonging, satisfaction with life and freedom of choice have the potential to significantly improve people's well-being.</a:t>
            </a:r>
          </a:p>
          <a:p>
            <a:endParaRPr lang="en-US" sz="1800" dirty="0">
              <a:solidFill>
                <a:srgbClr val="00000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Social cohesion is an important moderator of functional ability. Interventions targeting the creation of stronger ties among </a:t>
            </a:r>
            <a:r>
              <a:rPr lang="en-US" sz="1800" dirty="0" err="1">
                <a:solidFill>
                  <a:srgbClr val="000000"/>
                </a:solidFill>
                <a:latin typeface="Times New Roman" panose="02020603050405020304" pitchFamily="18" charset="0"/>
                <a:cs typeface="Times New Roman" panose="02020603050405020304" pitchFamily="18" charset="0"/>
              </a:rPr>
              <a:t>neighbours</a:t>
            </a:r>
            <a:r>
              <a:rPr lang="en-US" sz="1800" dirty="0">
                <a:solidFill>
                  <a:srgbClr val="000000"/>
                </a:solidFill>
                <a:latin typeface="Times New Roman" panose="02020603050405020304" pitchFamily="18" charset="0"/>
                <a:cs typeface="Times New Roman" panose="02020603050405020304" pitchFamily="18" charset="0"/>
              </a:rPr>
              <a:t> and a sense of belonging should be scaled-up and evaluated in future research.</a:t>
            </a:r>
          </a:p>
          <a:p>
            <a:pPr marL="285750" indent="-285750">
              <a:buFont typeface="Arial" panose="020B0604020202020204" pitchFamily="34" charset="0"/>
              <a:buChar char="•"/>
            </a:pP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6770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5C5FE-7171-657E-B348-2D1699E9B9B4}"/>
              </a:ext>
            </a:extLst>
          </p:cNvPr>
          <p:cNvSpPr>
            <a:spLocks noGrp="1"/>
          </p:cNvSpPr>
          <p:nvPr>
            <p:ph type="title"/>
          </p:nvPr>
        </p:nvSpPr>
        <p:spPr/>
        <p:txBody>
          <a:bodyPr/>
          <a:lstStyle/>
          <a:p>
            <a:r>
              <a:rPr lang="en-US" dirty="0"/>
              <a:t>Limitations</a:t>
            </a:r>
          </a:p>
        </p:txBody>
      </p:sp>
      <p:sp>
        <p:nvSpPr>
          <p:cNvPr id="3" name="Content Placeholder 2">
            <a:extLst>
              <a:ext uri="{FF2B5EF4-FFF2-40B4-BE49-F238E27FC236}">
                <a16:creationId xmlns:a16="http://schemas.microsoft.com/office/drawing/2014/main" id="{1B335AB2-1011-77A9-4700-EBA7CBC48995}"/>
              </a:ext>
            </a:extLst>
          </p:cNvPr>
          <p:cNvSpPr>
            <a:spLocks noGrp="1"/>
          </p:cNvSpPr>
          <p:nvPr>
            <p:ph idx="1"/>
          </p:nvPr>
        </p:nvSpPr>
        <p:spPr/>
        <p:txBody>
          <a:bodyPr vert="horz" lIns="0" tIns="45720" rIns="0" bIns="45720" rtlCol="0" anchor="t">
            <a:noAutofit/>
          </a:bodyPr>
          <a:lstStyle/>
          <a:p>
            <a:endParaRPr lang="en-US" sz="14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a:p>
            <a:endParaRPr lang="en-US" sz="2000" dirty="0"/>
          </a:p>
        </p:txBody>
      </p:sp>
      <p:graphicFrame>
        <p:nvGraphicFramePr>
          <p:cNvPr id="5" name="Diagram 4">
            <a:extLst>
              <a:ext uri="{FF2B5EF4-FFF2-40B4-BE49-F238E27FC236}">
                <a16:creationId xmlns:a16="http://schemas.microsoft.com/office/drawing/2014/main" id="{7EE07E94-EC6B-8BBC-1F91-95D33E35B58B}"/>
              </a:ext>
            </a:extLst>
          </p:cNvPr>
          <p:cNvGraphicFramePr/>
          <p:nvPr>
            <p:extLst>
              <p:ext uri="{D42A27DB-BD31-4B8C-83A1-F6EECF244321}">
                <p14:modId xmlns:p14="http://schemas.microsoft.com/office/powerpoint/2010/main" val="2275885471"/>
              </p:ext>
            </p:extLst>
          </p:nvPr>
        </p:nvGraphicFramePr>
        <p:xfrm>
          <a:off x="1212516" y="1849656"/>
          <a:ext cx="9462168" cy="46473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4408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ABD2D-D2C1-494F-038E-246BEB81F75F}"/>
              </a:ext>
            </a:extLst>
          </p:cNvPr>
          <p:cNvSpPr>
            <a:spLocks noGrp="1"/>
          </p:cNvSpPr>
          <p:nvPr>
            <p:ph type="title"/>
          </p:nvPr>
        </p:nvSpPr>
        <p:spPr/>
        <p:txBody>
          <a:bodyPr/>
          <a:lstStyle/>
          <a:p>
            <a:r>
              <a:rPr lang="en-US" sz="4800" dirty="0">
                <a:latin typeface="Times New Roman" panose="02020603050405020304" pitchFamily="18" charset="0"/>
                <a:cs typeface="Times New Roman" panose="02020603050405020304" pitchFamily="18" charset="0"/>
              </a:rPr>
              <a:t>References</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9575928-83AB-F5F2-C593-60728DFFFADE}"/>
              </a:ext>
            </a:extLst>
          </p:cNvPr>
          <p:cNvSpPr>
            <a:spLocks noGrp="1"/>
          </p:cNvSpPr>
          <p:nvPr>
            <p:ph idx="1"/>
          </p:nvPr>
        </p:nvSpPr>
        <p:spPr/>
        <p:txBody>
          <a:bodyPr vert="horz" lIns="0" tIns="45720" rIns="0" bIns="45720" rtlCol="0" anchor="t">
            <a:normAutofit/>
          </a:bodyPr>
          <a:lstStyle/>
          <a:p>
            <a:pPr>
              <a:buFont typeface="Arial" panose="020B0604020202020204" pitchFamily="34" charset="0"/>
              <a:buChar char="•"/>
            </a:pPr>
            <a:r>
              <a:rPr lang="en-IN" sz="1600" b="0" i="0" dirty="0">
                <a:solidFill>
                  <a:srgbClr val="222222"/>
                </a:solidFill>
                <a:effectLst/>
                <a:highlight>
                  <a:srgbClr val="FFFFFF"/>
                </a:highlight>
                <a:latin typeface="Arial" panose="020B0604020202020204" pitchFamily="34" charset="0"/>
              </a:rPr>
              <a:t>Humble S, Sharma A, </a:t>
            </a:r>
            <a:r>
              <a:rPr lang="en-IN" sz="1600" b="0" i="0" dirty="0" err="1">
                <a:solidFill>
                  <a:srgbClr val="222222"/>
                </a:solidFill>
                <a:effectLst/>
                <a:highlight>
                  <a:srgbClr val="FFFFFF"/>
                </a:highlight>
                <a:latin typeface="Arial" panose="020B0604020202020204" pitchFamily="34" charset="0"/>
              </a:rPr>
              <a:t>Rangaraju</a:t>
            </a:r>
            <a:r>
              <a:rPr lang="en-IN" sz="1600" b="0" i="0" dirty="0">
                <a:solidFill>
                  <a:srgbClr val="222222"/>
                </a:solidFill>
                <a:effectLst/>
                <a:highlight>
                  <a:srgbClr val="FFFFFF"/>
                </a:highlight>
                <a:latin typeface="Arial" panose="020B0604020202020204" pitchFamily="34" charset="0"/>
              </a:rPr>
              <a:t> B, Dixon P, Pennington M. Associations between neighbourhood social cohesion and subjective well-being in two different informal settlement types in Delhi, India: a quantitative cross-sectional study. BMJ open. 2023 Apr 1;13(4):e067680.</a:t>
            </a:r>
            <a:r>
              <a:rPr lang="en-IN" sz="1600" dirty="0"/>
              <a:t>.</a:t>
            </a:r>
          </a:p>
          <a:p>
            <a:pPr>
              <a:buFont typeface="Arial" panose="020B0604020202020204" pitchFamily="34" charset="0"/>
              <a:buChar char="•"/>
            </a:pPr>
            <a:r>
              <a:rPr lang="en-IN" sz="1600" b="0" i="0" dirty="0">
                <a:solidFill>
                  <a:srgbClr val="222222"/>
                </a:solidFill>
                <a:effectLst/>
                <a:highlight>
                  <a:srgbClr val="FFFFFF"/>
                </a:highlight>
                <a:latin typeface="Arial" panose="020B0604020202020204" pitchFamily="34" charset="0"/>
              </a:rPr>
              <a:t>Hossain B, </a:t>
            </a:r>
            <a:r>
              <a:rPr lang="en-IN" sz="1600" b="0" i="0" dirty="0" err="1">
                <a:solidFill>
                  <a:srgbClr val="222222"/>
                </a:solidFill>
                <a:effectLst/>
                <a:highlight>
                  <a:srgbClr val="FFFFFF"/>
                </a:highlight>
                <a:latin typeface="Arial" panose="020B0604020202020204" pitchFamily="34" charset="0"/>
              </a:rPr>
              <a:t>Nagargoje</a:t>
            </a:r>
            <a:r>
              <a:rPr lang="en-IN" sz="1600" b="0" i="0" dirty="0">
                <a:solidFill>
                  <a:srgbClr val="222222"/>
                </a:solidFill>
                <a:effectLst/>
                <a:highlight>
                  <a:srgbClr val="FFFFFF"/>
                </a:highlight>
                <a:latin typeface="Arial" panose="020B0604020202020204" pitchFamily="34" charset="0"/>
              </a:rPr>
              <a:t> VP, </a:t>
            </a:r>
            <a:r>
              <a:rPr lang="en-IN" sz="1600" b="0" i="0" dirty="0" err="1">
                <a:solidFill>
                  <a:srgbClr val="222222"/>
                </a:solidFill>
                <a:effectLst/>
                <a:highlight>
                  <a:srgbClr val="FFFFFF"/>
                </a:highlight>
                <a:latin typeface="Arial" panose="020B0604020202020204" pitchFamily="34" charset="0"/>
              </a:rPr>
              <a:t>Sk</a:t>
            </a:r>
            <a:r>
              <a:rPr lang="en-IN" sz="1600" b="0" i="0" dirty="0">
                <a:solidFill>
                  <a:srgbClr val="222222"/>
                </a:solidFill>
                <a:effectLst/>
                <a:highlight>
                  <a:srgbClr val="FFFFFF"/>
                </a:highlight>
                <a:latin typeface="Arial" panose="020B0604020202020204" pitchFamily="34" charset="0"/>
              </a:rPr>
              <a:t> MI, Das J. Social exclusion and mental health among older adults: cross-sectional evidence from a population-based survey in India. BMC psychiatry. 2022 Jun 18;22(1):409.</a:t>
            </a:r>
            <a:endParaRPr lang="en-US" sz="1600" dirty="0"/>
          </a:p>
          <a:p>
            <a:pPr>
              <a:buFont typeface="Arial" panose="020B0604020202020204" pitchFamily="34" charset="0"/>
              <a:buChar char="•"/>
            </a:pPr>
            <a:r>
              <a:rPr lang="en-US" sz="1600" b="0" i="0" dirty="0">
                <a:solidFill>
                  <a:srgbClr val="222222"/>
                </a:solidFill>
                <a:effectLst/>
                <a:highlight>
                  <a:srgbClr val="FFFFFF"/>
                </a:highlight>
                <a:latin typeface="Arial" panose="020B0604020202020204" pitchFamily="34" charset="0"/>
              </a:rPr>
              <a:t>Silver H. The process of social exclusion: the dynamics of an evolving concept. Chronic Poverty Research Centre Working Paper. 2007 Oct 1(95).</a:t>
            </a:r>
            <a:endParaRPr lang="en-IN" sz="1600" dirty="0"/>
          </a:p>
          <a:p>
            <a:pPr>
              <a:buFont typeface="Arial" panose="020B0604020202020204" pitchFamily="34" charset="0"/>
              <a:buChar char="•"/>
            </a:pPr>
            <a:r>
              <a:rPr lang="en-US" sz="1600" b="0" i="0" dirty="0" err="1">
                <a:solidFill>
                  <a:srgbClr val="222222"/>
                </a:solidFill>
                <a:effectLst/>
                <a:highlight>
                  <a:srgbClr val="FFFFFF"/>
                </a:highlight>
                <a:latin typeface="Arial" panose="020B0604020202020204" pitchFamily="34" charset="0"/>
              </a:rPr>
              <a:t>Sujiv</a:t>
            </a:r>
            <a:r>
              <a:rPr lang="en-US" sz="1600" b="0" i="0" dirty="0">
                <a:solidFill>
                  <a:srgbClr val="222222"/>
                </a:solidFill>
                <a:effectLst/>
                <a:highlight>
                  <a:srgbClr val="FFFFFF"/>
                </a:highlight>
                <a:latin typeface="Arial" panose="020B0604020202020204" pitchFamily="34" charset="0"/>
              </a:rPr>
              <a:t> A, </a:t>
            </a:r>
            <a:r>
              <a:rPr lang="en-US" sz="1600" b="0" i="0" dirty="0" err="1">
                <a:solidFill>
                  <a:srgbClr val="222222"/>
                </a:solidFill>
                <a:effectLst/>
                <a:highlight>
                  <a:srgbClr val="FFFFFF"/>
                </a:highlight>
                <a:latin typeface="Arial" panose="020B0604020202020204" pitchFamily="34" charset="0"/>
              </a:rPr>
              <a:t>Kalaiselvi</a:t>
            </a:r>
            <a:r>
              <a:rPr lang="en-US" sz="1600" b="0" i="0" dirty="0">
                <a:solidFill>
                  <a:srgbClr val="222222"/>
                </a:solidFill>
                <a:effectLst/>
                <a:highlight>
                  <a:srgbClr val="FFFFFF"/>
                </a:highlight>
                <a:latin typeface="Arial" panose="020B0604020202020204" pitchFamily="34" charset="0"/>
              </a:rPr>
              <a:t> S, Tiwari MK, Deshmukh P. Social isolation, social support, and psychological distress among the elderly during the COVID-19 pandemic: A cross-sectional study from Central India. Indian Journal of Public Health. 2022 Oct 1;66(4):451-7.</a:t>
            </a:r>
            <a:endParaRPr lang="en-IN" sz="1600" dirty="0"/>
          </a:p>
          <a:p>
            <a:pPr marL="0" indent="0">
              <a:buNone/>
            </a:pPr>
            <a:endParaRPr lang="en-IN" sz="12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IN" sz="1200" dirty="0"/>
          </a:p>
          <a:p>
            <a:pPr marL="0" indent="0">
              <a:buNone/>
            </a:pP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1341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cxnSp>
        <p:nvCxnSpPr>
          <p:cNvPr id="9" name="Straight Connector 8">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C041C2EC-1603-8FCA-B0E0-F801D606D545}"/>
              </a:ext>
            </a:extLst>
          </p:cNvPr>
          <p:cNvSpPr txBox="1"/>
          <p:nvPr/>
        </p:nvSpPr>
        <p:spPr>
          <a:xfrm>
            <a:off x="1097280" y="758952"/>
            <a:ext cx="10058400" cy="3892168"/>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9600" b="1" spc="-50">
                <a:solidFill>
                  <a:srgbClr val="FFFFFF"/>
                </a:solidFill>
                <a:latin typeface="+mj-lt"/>
                <a:ea typeface="+mj-ea"/>
                <a:cs typeface="+mj-cs"/>
              </a:rPr>
              <a:t>THANK YOU</a:t>
            </a:r>
          </a:p>
        </p:txBody>
      </p:sp>
      <p:sp>
        <p:nvSpPr>
          <p:cNvPr id="13" name="Rectangle 12">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spTree>
    <p:extLst>
      <p:ext uri="{BB962C8B-B14F-4D97-AF65-F5344CB8AC3E}">
        <p14:creationId xmlns:p14="http://schemas.microsoft.com/office/powerpoint/2010/main" val="1040591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2483C15-578B-3023-FF4F-FA7DBDC090CA}"/>
              </a:ext>
            </a:extLst>
          </p:cNvPr>
          <p:cNvSpPr>
            <a:spLocks noGrp="1"/>
          </p:cNvSpPr>
          <p:nvPr>
            <p:ph type="subTitle" idx="1"/>
          </p:nvPr>
        </p:nvSpPr>
        <p:spPr/>
        <p:txBody>
          <a:bodyPr/>
          <a:lstStyle/>
          <a:p>
            <a:r>
              <a:rPr lang="en-IN" dirty="0"/>
              <a:t>Screenshot of approval</a:t>
            </a:r>
          </a:p>
        </p:txBody>
      </p:sp>
      <p:pic>
        <p:nvPicPr>
          <p:cNvPr id="4" name="Picture 3">
            <a:extLst>
              <a:ext uri="{FF2B5EF4-FFF2-40B4-BE49-F238E27FC236}">
                <a16:creationId xmlns:a16="http://schemas.microsoft.com/office/drawing/2014/main" id="{112E0A8D-796F-9BB0-09F0-2A42199EA5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2002" y="0"/>
            <a:ext cx="2037587" cy="1034712"/>
          </a:xfrm>
          <a:prstGeom prst="rect">
            <a:avLst/>
          </a:prstGeom>
        </p:spPr>
      </p:pic>
    </p:spTree>
    <p:extLst>
      <p:ext uri="{BB962C8B-B14F-4D97-AF65-F5344CB8AC3E}">
        <p14:creationId xmlns:p14="http://schemas.microsoft.com/office/powerpoint/2010/main" val="1690514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7B74F2B-9534-4540-96B0-5C8E958B9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ctrTitle"/>
          </p:nvPr>
        </p:nvSpPr>
        <p:spPr>
          <a:xfrm>
            <a:off x="5172074" y="286603"/>
            <a:ext cx="5983605" cy="1450757"/>
          </a:xfrm>
        </p:spPr>
        <p:txBody>
          <a:bodyPr>
            <a:normAutofit/>
          </a:bodyPr>
          <a:lstStyle/>
          <a:p>
            <a:r>
              <a:rPr lang="en-US" sz="4400" dirty="0">
                <a:latin typeface="Times New Roman" panose="02020603050405020304" pitchFamily="18" charset="0"/>
                <a:cs typeface="Times New Roman" panose="02020603050405020304" pitchFamily="18" charset="0"/>
              </a:rPr>
              <a:t>Introduction</a:t>
            </a:r>
          </a:p>
        </p:txBody>
      </p:sp>
      <p:pic>
        <p:nvPicPr>
          <p:cNvPr id="6" name="Picture 5" descr="One in a crowd">
            <a:extLst>
              <a:ext uri="{FF2B5EF4-FFF2-40B4-BE49-F238E27FC236}">
                <a16:creationId xmlns:a16="http://schemas.microsoft.com/office/drawing/2014/main" id="{C66BEFE2-B225-0632-72D5-7E2AFAD81CD0}"/>
              </a:ext>
            </a:extLst>
          </p:cNvPr>
          <p:cNvPicPr>
            <a:picLocks noChangeAspect="1"/>
          </p:cNvPicPr>
          <p:nvPr/>
        </p:nvPicPr>
        <p:blipFill rotWithShape="1">
          <a:blip r:embed="rId2"/>
          <a:srcRect l="26807" r="19524" b="-4"/>
          <a:stretch/>
        </p:blipFill>
        <p:spPr>
          <a:xfrm>
            <a:off x="20" y="10"/>
            <a:ext cx="4580077" cy="6400784"/>
          </a:xfrm>
          <a:prstGeom prst="rect">
            <a:avLst/>
          </a:prstGeom>
        </p:spPr>
      </p:pic>
      <p:cxnSp>
        <p:nvCxnSpPr>
          <p:cNvPr id="12" name="!!Straight Connector">
            <a:extLst>
              <a:ext uri="{FF2B5EF4-FFF2-40B4-BE49-F238E27FC236}">
                <a16:creationId xmlns:a16="http://schemas.microsoft.com/office/drawing/2014/main" id="{33BECB2B-2CFA-412C-880F-C4B6097493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42903" y="1917852"/>
            <a:ext cx="59436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p:cNvSpPr>
            <a:spLocks noGrp="1"/>
          </p:cNvSpPr>
          <p:nvPr>
            <p:ph idx="1"/>
          </p:nvPr>
        </p:nvSpPr>
        <p:spPr>
          <a:xfrm>
            <a:off x="5172074" y="2108201"/>
            <a:ext cx="5983606" cy="3760891"/>
          </a:xfrm>
        </p:spPr>
        <p:txBody>
          <a:bodyPr>
            <a:normAutofit/>
          </a:bodyPr>
          <a:lstStyle/>
          <a:p>
            <a:pPr>
              <a:buFont typeface="Wingdings" panose="05000000000000000000" pitchFamily="2" charset="2"/>
              <a:buChar char="Ø"/>
            </a:pPr>
            <a:r>
              <a:rPr lang="en-US" dirty="0"/>
              <a:t> </a:t>
            </a:r>
            <a:r>
              <a:rPr lang="en-US" sz="1700" dirty="0">
                <a:latin typeface="Times New Roman" panose="02020603050405020304" pitchFamily="18" charset="0"/>
                <a:cs typeface="Times New Roman" panose="02020603050405020304" pitchFamily="18" charset="0"/>
              </a:rPr>
              <a:t>As our society ages, the prevalence of social isolation and loneliness among senior citizens has become a pressing concern</a:t>
            </a:r>
          </a:p>
          <a:p>
            <a:pPr>
              <a:buFont typeface="Wingdings" panose="05000000000000000000" pitchFamily="2" charset="2"/>
              <a:buChar char="Ø"/>
            </a:pPr>
            <a:r>
              <a:rPr lang="en-US" sz="1700" dirty="0">
                <a:latin typeface="Times New Roman" panose="02020603050405020304" pitchFamily="18" charset="0"/>
                <a:cs typeface="Times New Roman" panose="02020603050405020304" pitchFamily="18" charset="0"/>
              </a:rPr>
              <a:t> Many seniors face challenges such as limited mobility, loss of social networks, and reduced opportunities for engagement, which can negatively impact their physical and mental health</a:t>
            </a:r>
          </a:p>
          <a:p>
            <a:pPr lvl="0">
              <a:buFont typeface="Wingdings" panose="05000000000000000000" pitchFamily="2" charset="2"/>
              <a:buChar char="Ø"/>
            </a:pPr>
            <a:r>
              <a:rPr lang="en-US" sz="1700" dirty="0">
                <a:latin typeface="Times New Roman" panose="02020603050405020304" pitchFamily="18" charset="0"/>
                <a:cs typeface="Times New Roman" panose="02020603050405020304" pitchFamily="18" charset="0"/>
              </a:rPr>
              <a:t> Research indicates that promoting social cohesion and community involvement among seniors can help mitigate these issues and enhance their overall well-being</a:t>
            </a:r>
          </a:p>
          <a:p>
            <a:pPr lvl="0">
              <a:buFont typeface="Wingdings" panose="05000000000000000000" pitchFamily="2" charset="2"/>
              <a:buChar char="Ø"/>
            </a:pPr>
            <a:r>
              <a:rPr lang="en-US" sz="1700" dirty="0">
                <a:latin typeface="Times New Roman" panose="02020603050405020304" pitchFamily="18" charset="0"/>
                <a:cs typeface="Times New Roman" panose="02020603050405020304" pitchFamily="18" charset="0"/>
              </a:rPr>
              <a:t> The strength of relationships and the sense of solidarity among members of a community is defined as “Social Cohesion”.</a:t>
            </a:r>
          </a:p>
        </p:txBody>
      </p:sp>
      <p:sp>
        <p:nvSpPr>
          <p:cNvPr id="14" name="Rectangle 13">
            <a:extLst>
              <a:ext uri="{FF2B5EF4-FFF2-40B4-BE49-F238E27FC236}">
                <a16:creationId xmlns:a16="http://schemas.microsoft.com/office/drawing/2014/main" id="{C1B60310-C5C3-46A0-A452-2A0B008434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spTree>
    <p:extLst>
      <p:ext uri="{BB962C8B-B14F-4D97-AF65-F5344CB8AC3E}">
        <p14:creationId xmlns:p14="http://schemas.microsoft.com/office/powerpoint/2010/main" val="3110228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8F0A37D-2337-4AAF-98B0-7E4E9B98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ctrTitle"/>
          </p:nvPr>
        </p:nvSpPr>
        <p:spPr>
          <a:xfrm>
            <a:off x="1097280" y="286603"/>
            <a:ext cx="10058400" cy="1450757"/>
          </a:xfrm>
        </p:spPr>
        <p:txBody>
          <a:bodyPr>
            <a:normAutofit/>
          </a:bodyPr>
          <a:lstStyle/>
          <a:p>
            <a:r>
              <a:rPr lang="en-US" dirty="0"/>
              <a:t>Rationale</a:t>
            </a:r>
          </a:p>
        </p:txBody>
      </p:sp>
      <p:cxnSp>
        <p:nvCxnSpPr>
          <p:cNvPr id="12" name="Straight Connector 11">
            <a:extLst>
              <a:ext uri="{FF2B5EF4-FFF2-40B4-BE49-F238E27FC236}">
                <a16:creationId xmlns:a16="http://schemas.microsoft.com/office/drawing/2014/main" id="{F15CCCF0-E573-463A-9760-1FDC0B2CFB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F7234D70-FB65-4E99-985E-64D219674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graphicFrame>
        <p:nvGraphicFramePr>
          <p:cNvPr id="6" name="Content Placeholder">
            <a:extLst>
              <a:ext uri="{FF2B5EF4-FFF2-40B4-BE49-F238E27FC236}">
                <a16:creationId xmlns:a16="http://schemas.microsoft.com/office/drawing/2014/main" id="{2083DAC2-80BC-F034-9688-84D9B5048652}"/>
              </a:ext>
            </a:extLst>
          </p:cNvPr>
          <p:cNvGraphicFramePr>
            <a:graphicFrameLocks noGrp="1"/>
          </p:cNvGraphicFramePr>
          <p:nvPr>
            <p:ph idx="1"/>
            <p:extLst>
              <p:ext uri="{D42A27DB-BD31-4B8C-83A1-F6EECF244321}">
                <p14:modId xmlns:p14="http://schemas.microsoft.com/office/powerpoint/2010/main" val="2948472004"/>
              </p:ext>
            </p:extLst>
          </p:nvPr>
        </p:nvGraphicFramePr>
        <p:xfrm>
          <a:off x="1319701" y="1711654"/>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35986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990D0034-F768-41E7-85D4-F38C4DE857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itle"/>
          <p:cNvSpPr>
            <a:spLocks noGrp="1"/>
          </p:cNvSpPr>
          <p:nvPr>
            <p:ph type="ctrTitle"/>
          </p:nvPr>
        </p:nvSpPr>
        <p:spPr>
          <a:xfrm>
            <a:off x="8145863" y="-104487"/>
            <a:ext cx="4084874" cy="1960234"/>
          </a:xfrm>
        </p:spPr>
        <p:txBody>
          <a:bodyPr>
            <a:normAutofit/>
          </a:bodyPr>
          <a:lstStyle/>
          <a:p>
            <a:r>
              <a:rPr lang="en-US" sz="3600" dirty="0">
                <a:solidFill>
                  <a:srgbClr val="CE4253"/>
                </a:solidFill>
                <a:latin typeface="Times New Roman" panose="02020603050405020304" pitchFamily="18" charset="0"/>
                <a:cs typeface="Times New Roman" panose="02020603050405020304" pitchFamily="18" charset="0"/>
              </a:rPr>
              <a:t>OBJECTIVES</a:t>
            </a:r>
          </a:p>
        </p:txBody>
      </p:sp>
      <p:pic>
        <p:nvPicPr>
          <p:cNvPr id="6" name="Picture 5" descr="Colourful carved figures of humans">
            <a:extLst>
              <a:ext uri="{FF2B5EF4-FFF2-40B4-BE49-F238E27FC236}">
                <a16:creationId xmlns:a16="http://schemas.microsoft.com/office/drawing/2014/main" id="{96CCD692-CE05-3793-F2C7-90D06E272116}"/>
              </a:ext>
            </a:extLst>
          </p:cNvPr>
          <p:cNvPicPr>
            <a:picLocks noChangeAspect="1"/>
          </p:cNvPicPr>
          <p:nvPr/>
        </p:nvPicPr>
        <p:blipFill rotWithShape="1">
          <a:blip r:embed="rId2"/>
          <a:srcRect l="8110" r="7619" b="-1"/>
          <a:stretch/>
        </p:blipFill>
        <p:spPr>
          <a:xfrm>
            <a:off x="-1" y="10"/>
            <a:ext cx="8111272" cy="6857990"/>
          </a:xfrm>
          <a:prstGeom prst="rect">
            <a:avLst/>
          </a:prstGeom>
        </p:spPr>
      </p:pic>
      <p:cxnSp>
        <p:nvCxnSpPr>
          <p:cNvPr id="36" name="Straight Connector 35">
            <a:extLst>
              <a:ext uri="{FF2B5EF4-FFF2-40B4-BE49-F238E27FC236}">
                <a16:creationId xmlns:a16="http://schemas.microsoft.com/office/drawing/2014/main" id="{5A0A5CF6-407C-4691-8122-49DF69D002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730145" y="2633962"/>
            <a:ext cx="292608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p:cNvSpPr>
            <a:spLocks noGrp="1"/>
          </p:cNvSpPr>
          <p:nvPr>
            <p:ph idx="1"/>
          </p:nvPr>
        </p:nvSpPr>
        <p:spPr>
          <a:xfrm>
            <a:off x="8614786" y="2790855"/>
            <a:ext cx="3084844" cy="3311766"/>
          </a:xfrm>
        </p:spPr>
        <p:txBody>
          <a:bodyPr vert="horz" lIns="0" tIns="45720" rIns="0" bIns="45720" rtlCol="0" anchor="t">
            <a:noAutofit/>
          </a:bodyPr>
          <a:lstStyle/>
          <a:p>
            <a:r>
              <a:rPr lang="en-US" sz="1800" b="1" dirty="0">
                <a:latin typeface="Times New Roman" panose="02020603050405020304" pitchFamily="18" charset="0"/>
                <a:ea typeface="+mn-lt"/>
                <a:cs typeface="Times New Roman" panose="02020603050405020304" pitchFamily="18" charset="0"/>
              </a:rPr>
              <a:t>Primary Objective: </a:t>
            </a:r>
            <a:r>
              <a:rPr lang="en-US" sz="1800" dirty="0">
                <a:latin typeface="Times New Roman" panose="02020603050405020304" pitchFamily="18" charset="0"/>
                <a:ea typeface="+mn-lt"/>
                <a:cs typeface="Times New Roman" panose="02020603050405020304" pitchFamily="18" charset="0"/>
              </a:rPr>
              <a:t>To assess the impact of social cohesion and community engagement on the wellbeing of the older adults. </a:t>
            </a:r>
            <a:endParaRPr lang="en-US" sz="1800" dirty="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ea typeface="+mn-lt"/>
                <a:cs typeface="Times New Roman" panose="02020603050405020304" pitchFamily="18" charset="0"/>
              </a:rPr>
              <a:t>Secondary Objective: </a:t>
            </a:r>
            <a:r>
              <a:rPr lang="en-US" sz="1800" dirty="0">
                <a:effectLst/>
                <a:latin typeface="Times New Roman" panose="02020603050405020304" pitchFamily="18" charset="0"/>
                <a:cs typeface="Times New Roman" panose="02020603050405020304" pitchFamily="18" charset="0"/>
              </a:rPr>
              <a:t>To recommend actions for bridging gaps in community engagement among older adults</a:t>
            </a:r>
            <a:endParaRPr lang="en-US" sz="1800" dirty="0">
              <a:latin typeface="Times New Roman" panose="02020603050405020304" pitchFamily="18" charset="0"/>
              <a:cs typeface="Times New Roman" panose="02020603050405020304" pitchFamily="18" charset="0"/>
            </a:endParaRPr>
          </a:p>
          <a:p>
            <a:pPr lvl="0">
              <a:lnSpc>
                <a:spcPct val="100000"/>
              </a:lnSpc>
            </a:pPr>
            <a:endParaRPr lang="en-US" sz="1200" dirty="0"/>
          </a:p>
        </p:txBody>
      </p:sp>
    </p:spTree>
    <p:extLst>
      <p:ext uri="{BB962C8B-B14F-4D97-AF65-F5344CB8AC3E}">
        <p14:creationId xmlns:p14="http://schemas.microsoft.com/office/powerpoint/2010/main" val="4107565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67B74F2B-9534-4540-96B0-5C8E958B9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ctrTitle"/>
          </p:nvPr>
        </p:nvSpPr>
        <p:spPr>
          <a:xfrm>
            <a:off x="5172074" y="286603"/>
            <a:ext cx="5983605" cy="1450757"/>
          </a:xfrm>
        </p:spPr>
        <p:txBody>
          <a:bodyPr>
            <a:normAutofit/>
          </a:bodyPr>
          <a:lstStyle/>
          <a:p>
            <a:r>
              <a:rPr lang="en-US" dirty="0"/>
              <a:t>METHODOLOGY</a:t>
            </a:r>
          </a:p>
        </p:txBody>
      </p:sp>
      <p:pic>
        <p:nvPicPr>
          <p:cNvPr id="6" name="Picture 5" descr="White puzzle with one red piece">
            <a:extLst>
              <a:ext uri="{FF2B5EF4-FFF2-40B4-BE49-F238E27FC236}">
                <a16:creationId xmlns:a16="http://schemas.microsoft.com/office/drawing/2014/main" id="{188638C8-2A72-D5F2-AE7B-0EBFC8CC0BA7}"/>
              </a:ext>
            </a:extLst>
          </p:cNvPr>
          <p:cNvPicPr>
            <a:picLocks noChangeAspect="1"/>
          </p:cNvPicPr>
          <p:nvPr/>
        </p:nvPicPr>
        <p:blipFill rotWithShape="1">
          <a:blip r:embed="rId2"/>
          <a:srcRect l="30655" r="29095"/>
          <a:stretch/>
        </p:blipFill>
        <p:spPr>
          <a:xfrm>
            <a:off x="20" y="10"/>
            <a:ext cx="4580077" cy="6400784"/>
          </a:xfrm>
          <a:prstGeom prst="rect">
            <a:avLst/>
          </a:prstGeom>
        </p:spPr>
      </p:pic>
      <p:cxnSp>
        <p:nvCxnSpPr>
          <p:cNvPr id="21" name="!!Straight Connector">
            <a:extLst>
              <a:ext uri="{FF2B5EF4-FFF2-40B4-BE49-F238E27FC236}">
                <a16:creationId xmlns:a16="http://schemas.microsoft.com/office/drawing/2014/main" id="{33BECB2B-2CFA-412C-880F-C4B6097493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42903" y="1917852"/>
            <a:ext cx="59436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p:cNvSpPr>
            <a:spLocks noGrp="1"/>
          </p:cNvSpPr>
          <p:nvPr>
            <p:ph idx="1"/>
          </p:nvPr>
        </p:nvSpPr>
        <p:spPr>
          <a:xfrm>
            <a:off x="5172074" y="2709780"/>
            <a:ext cx="5983606" cy="3760891"/>
          </a:xfrm>
        </p:spPr>
        <p:txBody>
          <a:bodyPr vert="horz" lIns="0" tIns="45720" rIns="0" bIns="45720" rtlCol="0" anchor="t">
            <a:normAutofit fontScale="70000" lnSpcReduction="20000"/>
          </a:bodyPr>
          <a:lstStyle/>
          <a:p>
            <a:pPr marL="0" indent="0">
              <a:buNone/>
            </a:pPr>
            <a:r>
              <a:rPr lang="en-US" b="1" dirty="0">
                <a:ea typeface="+mn-lt"/>
                <a:cs typeface="+mn-lt"/>
              </a:rPr>
              <a:t>Method:- </a:t>
            </a:r>
            <a:r>
              <a:rPr lang="en-US" dirty="0">
                <a:ea typeface="+mn-lt"/>
                <a:cs typeface="+mn-lt"/>
              </a:rPr>
              <a:t>Prisma framework for scoping reviews</a:t>
            </a:r>
          </a:p>
          <a:p>
            <a:pPr marL="0" indent="0">
              <a:buNone/>
            </a:pPr>
            <a:r>
              <a:rPr lang="en-US" b="1" dirty="0">
                <a:ea typeface="+mn-lt"/>
                <a:cs typeface="+mn-lt"/>
              </a:rPr>
              <a:t>Study design: </a:t>
            </a:r>
            <a:r>
              <a:rPr lang="en-US" dirty="0">
                <a:ea typeface="+mn-lt"/>
                <a:cs typeface="+mn-lt"/>
              </a:rPr>
              <a:t>Secondary research study to review existing data on social isolation, community resources, and service gaps to cater the gaps and challenges faced by older adults.</a:t>
            </a:r>
          </a:p>
          <a:p>
            <a:pPr marL="0" indent="0">
              <a:buNone/>
            </a:pPr>
            <a:r>
              <a:rPr lang="en-US" b="1" dirty="0">
                <a:ea typeface="+mn-lt"/>
                <a:cs typeface="+mn-lt"/>
              </a:rPr>
              <a:t>Study population: </a:t>
            </a:r>
            <a:r>
              <a:rPr lang="en-US" dirty="0">
                <a:ea typeface="+mn-lt"/>
                <a:cs typeface="+mn-lt"/>
              </a:rPr>
              <a:t>60+ population</a:t>
            </a:r>
          </a:p>
          <a:p>
            <a:pPr marL="0" lvl="0" indent="0">
              <a:spcAft>
                <a:spcPts val="25"/>
              </a:spcAft>
              <a:buNone/>
            </a:pPr>
            <a:r>
              <a:rPr lang="en-IN" b="1" dirty="0">
                <a:ea typeface="+mn-lt"/>
                <a:cs typeface="+mn-lt"/>
              </a:rPr>
              <a:t>Search databases: </a:t>
            </a:r>
            <a:r>
              <a:rPr lang="en-IN" sz="1800" dirty="0" err="1">
                <a:solidFill>
                  <a:srgbClr val="000000"/>
                </a:solidFill>
                <a:effectLst/>
                <a:latin typeface="Aptos" panose="020B0004020202020204" pitchFamily="34" charset="0"/>
                <a:ea typeface="Aptos" panose="020B0004020202020204" pitchFamily="34" charset="0"/>
                <a:cs typeface="Aptos" panose="020B0004020202020204" pitchFamily="34" charset="0"/>
              </a:rPr>
              <a:t>Pubmed</a:t>
            </a:r>
            <a:r>
              <a:rPr lang="en-IN" sz="1800" dirty="0">
                <a:solidFill>
                  <a:srgbClr val="000000"/>
                </a:solidFill>
                <a:effectLst/>
                <a:latin typeface="Aptos" panose="020B0004020202020204" pitchFamily="34" charset="0"/>
                <a:ea typeface="Aptos" panose="020B0004020202020204" pitchFamily="34" charset="0"/>
                <a:cs typeface="Aptos" panose="020B0004020202020204" pitchFamily="34" charset="0"/>
              </a:rPr>
              <a:t>, NCBI, Consensus, Google scholar etc. </a:t>
            </a:r>
          </a:p>
          <a:p>
            <a:pPr marL="0" lvl="0" indent="0">
              <a:spcAft>
                <a:spcPts val="25"/>
              </a:spcAft>
              <a:buNone/>
            </a:pPr>
            <a:r>
              <a:rPr lang="en-IN" b="1" dirty="0">
                <a:ea typeface="+mn-lt"/>
                <a:cs typeface="+mn-lt"/>
              </a:rPr>
              <a:t>Key search items: </a:t>
            </a:r>
            <a:r>
              <a:rPr lang="en-IN" sz="1800" dirty="0">
                <a:solidFill>
                  <a:srgbClr val="000000"/>
                </a:solidFill>
                <a:effectLst/>
                <a:latin typeface="Aptos" panose="020B0004020202020204" pitchFamily="34" charset="0"/>
                <a:ea typeface="Aptos" panose="020B0004020202020204" pitchFamily="34" charset="0"/>
                <a:cs typeface="Aptos" panose="020B0004020202020204" pitchFamily="34" charset="0"/>
              </a:rPr>
              <a:t>Seniors, elders, eldercare, inclusiveness, cohesion, community engagement etc. search terms will be used in varying combinations. </a:t>
            </a:r>
          </a:p>
          <a:p>
            <a:pPr marL="0" lvl="0" indent="0">
              <a:buNone/>
            </a:pPr>
            <a:r>
              <a:rPr lang="en-IN" b="1" dirty="0">
                <a:ea typeface="+mn-lt"/>
                <a:cs typeface="+mn-lt"/>
              </a:rPr>
              <a:t>Inclusion criteria: </a:t>
            </a:r>
            <a:r>
              <a:rPr lang="en-IN" sz="1800" dirty="0">
                <a:solidFill>
                  <a:srgbClr val="000000"/>
                </a:solidFill>
                <a:effectLst/>
                <a:latin typeface="Aptos" panose="020B0004020202020204" pitchFamily="34" charset="0"/>
                <a:ea typeface="Aptos" panose="020B0004020202020204" pitchFamily="34" charset="0"/>
                <a:cs typeface="Aptos" panose="020B0004020202020204" pitchFamily="34" charset="0"/>
              </a:rPr>
              <a:t>Older adults aged 60 years or older, studies conducted in India. </a:t>
            </a:r>
          </a:p>
          <a:p>
            <a:pPr marL="0" indent="0">
              <a:buNone/>
            </a:pPr>
            <a:r>
              <a:rPr lang="en-IN" b="1" dirty="0">
                <a:ea typeface="+mn-lt"/>
                <a:cs typeface="+mn-lt"/>
              </a:rPr>
              <a:t>Exclusion criteria:  </a:t>
            </a:r>
            <a:r>
              <a:rPr lang="en-IN" sz="1800" dirty="0">
                <a:effectLst/>
                <a:latin typeface="Aptos" panose="020B0004020202020204" pitchFamily="34" charset="0"/>
                <a:ea typeface="Aptos" panose="020B0004020202020204" pitchFamily="34" charset="0"/>
                <a:cs typeface="Times New Roman" panose="02020603050405020304" pitchFamily="18" charset="0"/>
              </a:rPr>
              <a:t>Severe disability (immobile)</a:t>
            </a:r>
          </a:p>
          <a:p>
            <a:pPr marL="0" indent="0">
              <a:buNone/>
            </a:pPr>
            <a:r>
              <a:rPr lang="en-US" b="1" dirty="0">
                <a:ea typeface="+mn-lt"/>
                <a:cs typeface="+mn-lt"/>
              </a:rPr>
              <a:t>Timeline</a:t>
            </a:r>
            <a:r>
              <a:rPr lang="en-US" dirty="0"/>
              <a:t> :- 2 months</a:t>
            </a:r>
          </a:p>
          <a:p>
            <a:pPr marL="0" indent="0">
              <a:buNone/>
            </a:pPr>
            <a:endParaRPr lang="en-US" dirty="0"/>
          </a:p>
          <a:p>
            <a:endParaRPr lang="en-US" dirty="0"/>
          </a:p>
          <a:p>
            <a:pPr marL="0" indent="0">
              <a:buNone/>
            </a:pPr>
            <a:endParaRPr lang="en-US" dirty="0"/>
          </a:p>
        </p:txBody>
      </p:sp>
      <p:sp>
        <p:nvSpPr>
          <p:cNvPr id="23" name="Rectangle 22">
            <a:extLst>
              <a:ext uri="{FF2B5EF4-FFF2-40B4-BE49-F238E27FC236}">
                <a16:creationId xmlns:a16="http://schemas.microsoft.com/office/drawing/2014/main" id="{C1B60310-C5C3-46A0-A452-2A0B008434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spTree>
    <p:extLst>
      <p:ext uri="{BB962C8B-B14F-4D97-AF65-F5344CB8AC3E}">
        <p14:creationId xmlns:p14="http://schemas.microsoft.com/office/powerpoint/2010/main" val="1932954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2">
            <a:extLst>
              <a:ext uri="{FF2B5EF4-FFF2-40B4-BE49-F238E27FC236}">
                <a16:creationId xmlns:a16="http://schemas.microsoft.com/office/drawing/2014/main" id="{D7C608A9-3A2E-9BE1-3744-AF8C0422E68F}"/>
              </a:ext>
            </a:extLst>
          </p:cNvPr>
          <p:cNvGraphicFramePr>
            <a:graphicFrameLocks/>
          </p:cNvGraphicFramePr>
          <p:nvPr>
            <p:extLst>
              <p:ext uri="{D42A27DB-BD31-4B8C-83A1-F6EECF244321}">
                <p14:modId xmlns:p14="http://schemas.microsoft.com/office/powerpoint/2010/main" val="2824667347"/>
              </p:ext>
            </p:extLst>
          </p:nvPr>
        </p:nvGraphicFramePr>
        <p:xfrm>
          <a:off x="838200" y="652805"/>
          <a:ext cx="10515600" cy="53467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8255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cxnSp>
        <p:nvCxnSpPr>
          <p:cNvPr id="23" name="Straight Connector 22">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25" name="Rectangle 24">
            <a:extLst>
              <a:ext uri="{FF2B5EF4-FFF2-40B4-BE49-F238E27FC236}">
                <a16:creationId xmlns:a16="http://schemas.microsoft.com/office/drawing/2014/main" id="{B4D0E555-16F6-44D0-BF56-AF5FF5BDE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8117041D-1A7B-4ECA-AB68-3CFDB6726B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6220" y="0"/>
            <a:ext cx="4641314" cy="6858000"/>
          </a:xfrm>
          <a:prstGeom prst="rect">
            <a:avLst/>
          </a:prstGeom>
          <a:solidFill>
            <a:srgbClr val="CE425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sp>
        <p:nvSpPr>
          <p:cNvPr id="2" name="TextBox 1">
            <a:extLst>
              <a:ext uri="{FF2B5EF4-FFF2-40B4-BE49-F238E27FC236}">
                <a16:creationId xmlns:a16="http://schemas.microsoft.com/office/drawing/2014/main" id="{766D9044-31F6-0974-9F79-50C82AA01B22}"/>
              </a:ext>
            </a:extLst>
          </p:cNvPr>
          <p:cNvSpPr txBox="1"/>
          <p:nvPr/>
        </p:nvSpPr>
        <p:spPr>
          <a:xfrm>
            <a:off x="435869" y="640080"/>
            <a:ext cx="3659246" cy="2862699"/>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4400" b="1" spc="-50">
                <a:solidFill>
                  <a:srgbClr val="FFFFFF"/>
                </a:solidFill>
                <a:latin typeface="+mj-lt"/>
                <a:ea typeface="+mj-ea"/>
                <a:cs typeface="+mj-cs"/>
              </a:rPr>
              <a:t>RESULTS</a:t>
            </a:r>
          </a:p>
        </p:txBody>
      </p:sp>
      <p:cxnSp>
        <p:nvCxnSpPr>
          <p:cNvPr id="29" name="Straight Connector 28">
            <a:extLst>
              <a:ext uri="{FF2B5EF4-FFF2-40B4-BE49-F238E27FC236}">
                <a16:creationId xmlns:a16="http://schemas.microsoft.com/office/drawing/2014/main" id="{ABCD2462-4C1E-401A-AC2D-F799A138B24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3852" y="3663649"/>
            <a:ext cx="33832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7" name="Picture 6" descr="A diagram of a flowchart&#10;&#10;Description automatically generated">
            <a:extLst>
              <a:ext uri="{FF2B5EF4-FFF2-40B4-BE49-F238E27FC236}">
                <a16:creationId xmlns:a16="http://schemas.microsoft.com/office/drawing/2014/main" id="{665E513C-3790-8644-AE23-6CFC59E755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82427" y="0"/>
            <a:ext cx="8618045" cy="6858000"/>
          </a:xfrm>
          <a:prstGeom prst="rect">
            <a:avLst/>
          </a:prstGeom>
        </p:spPr>
      </p:pic>
      <p:sp>
        <p:nvSpPr>
          <p:cNvPr id="8" name="TextBox 7">
            <a:extLst>
              <a:ext uri="{FF2B5EF4-FFF2-40B4-BE49-F238E27FC236}">
                <a16:creationId xmlns:a16="http://schemas.microsoft.com/office/drawing/2014/main" id="{73F5A033-74F4-6D65-C8A5-5A3F44E555E5}"/>
              </a:ext>
            </a:extLst>
          </p:cNvPr>
          <p:cNvSpPr txBox="1"/>
          <p:nvPr/>
        </p:nvSpPr>
        <p:spPr>
          <a:xfrm>
            <a:off x="573852" y="4104670"/>
            <a:ext cx="2869306" cy="400110"/>
          </a:xfrm>
          <a:prstGeom prst="rect">
            <a:avLst/>
          </a:prstGeom>
          <a:noFill/>
        </p:spPr>
        <p:txBody>
          <a:bodyPr wrap="square" rtlCol="0">
            <a:spAutoFit/>
          </a:bodyPr>
          <a:lstStyle/>
          <a:p>
            <a:r>
              <a:rPr lang="en-IN" sz="2000" b="1" dirty="0">
                <a:solidFill>
                  <a:schemeClr val="bg1"/>
                </a:solidFill>
              </a:rPr>
              <a:t>PRISMA FLOWCHART</a:t>
            </a:r>
            <a:endParaRPr lang="en-IN" b="1" dirty="0">
              <a:solidFill>
                <a:schemeClr val="bg1"/>
              </a:solidFill>
            </a:endParaRPr>
          </a:p>
        </p:txBody>
      </p:sp>
    </p:spTree>
    <p:extLst>
      <p:ext uri="{BB962C8B-B14F-4D97-AF65-F5344CB8AC3E}">
        <p14:creationId xmlns:p14="http://schemas.microsoft.com/office/powerpoint/2010/main" val="943946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1A5E5A6-EDEE-037F-3918-6D8A3C7EBA76}"/>
              </a:ext>
            </a:extLst>
          </p:cNvPr>
          <p:cNvGraphicFramePr>
            <a:graphicFrameLocks noGrp="1"/>
          </p:cNvGraphicFramePr>
          <p:nvPr>
            <p:extLst>
              <p:ext uri="{D42A27DB-BD31-4B8C-83A1-F6EECF244321}">
                <p14:modId xmlns:p14="http://schemas.microsoft.com/office/powerpoint/2010/main" val="3094098902"/>
              </p:ext>
            </p:extLst>
          </p:nvPr>
        </p:nvGraphicFramePr>
        <p:xfrm>
          <a:off x="481262" y="1058796"/>
          <a:ext cx="11317704" cy="5285858"/>
        </p:xfrm>
        <a:graphic>
          <a:graphicData uri="http://schemas.openxmlformats.org/drawingml/2006/table">
            <a:tbl>
              <a:tblPr firstRow="1" bandRow="1">
                <a:tableStyleId>{5C22544A-7EE6-4342-B048-85BDC9FD1C3A}</a:tableStyleId>
              </a:tblPr>
              <a:tblGrid>
                <a:gridCol w="2233960">
                  <a:extLst>
                    <a:ext uri="{9D8B030D-6E8A-4147-A177-3AD203B41FA5}">
                      <a16:colId xmlns:a16="http://schemas.microsoft.com/office/drawing/2014/main" val="54242641"/>
                    </a:ext>
                  </a:extLst>
                </a:gridCol>
                <a:gridCol w="2270936">
                  <a:extLst>
                    <a:ext uri="{9D8B030D-6E8A-4147-A177-3AD203B41FA5}">
                      <a16:colId xmlns:a16="http://schemas.microsoft.com/office/drawing/2014/main" val="354933641"/>
                    </a:ext>
                  </a:extLst>
                </a:gridCol>
                <a:gridCol w="2270936">
                  <a:extLst>
                    <a:ext uri="{9D8B030D-6E8A-4147-A177-3AD203B41FA5}">
                      <a16:colId xmlns:a16="http://schemas.microsoft.com/office/drawing/2014/main" val="3756087560"/>
                    </a:ext>
                  </a:extLst>
                </a:gridCol>
                <a:gridCol w="2270936">
                  <a:extLst>
                    <a:ext uri="{9D8B030D-6E8A-4147-A177-3AD203B41FA5}">
                      <a16:colId xmlns:a16="http://schemas.microsoft.com/office/drawing/2014/main" val="1736585232"/>
                    </a:ext>
                  </a:extLst>
                </a:gridCol>
                <a:gridCol w="2270936">
                  <a:extLst>
                    <a:ext uri="{9D8B030D-6E8A-4147-A177-3AD203B41FA5}">
                      <a16:colId xmlns:a16="http://schemas.microsoft.com/office/drawing/2014/main" val="3515299928"/>
                    </a:ext>
                  </a:extLst>
                </a:gridCol>
              </a:tblGrid>
              <a:tr h="67947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800" b="1" kern="1200" dirty="0">
                          <a:solidFill>
                            <a:schemeClr val="lt1"/>
                          </a:solidFill>
                          <a:latin typeface="Times New Roman" panose="02020603050405020304" pitchFamily="18" charset="0"/>
                          <a:ea typeface="+mn-ea"/>
                          <a:cs typeface="Times New Roman" panose="02020603050405020304" pitchFamily="18" charset="0"/>
                        </a:rPr>
                        <a:t>Author name and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IN" sz="1800" b="1" kern="1200" dirty="0">
                          <a:solidFill>
                            <a:schemeClr val="lt1"/>
                          </a:solidFill>
                          <a:latin typeface="Times New Roman" panose="02020603050405020304" pitchFamily="18" charset="0"/>
                          <a:ea typeface="+mn-ea"/>
                          <a:cs typeface="Times New Roman" panose="02020603050405020304" pitchFamily="18" charset="0"/>
                        </a:rPr>
                        <a:t>Year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800" b="1" kern="1200" dirty="0">
                          <a:solidFill>
                            <a:schemeClr val="lt1"/>
                          </a:solidFill>
                          <a:latin typeface="Times New Roman" panose="02020603050405020304" pitchFamily="18" charset="0"/>
                          <a:ea typeface="+mn-ea"/>
                          <a:cs typeface="Times New Roman" panose="02020603050405020304" pitchFamily="18" charset="0"/>
                        </a:rPr>
                        <a:t>Title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800" b="1" kern="1200" dirty="0">
                          <a:solidFill>
                            <a:schemeClr val="lt1"/>
                          </a:solidFill>
                          <a:latin typeface="Times New Roman" panose="02020603050405020304" pitchFamily="18" charset="0"/>
                          <a:ea typeface="+mn-ea"/>
                          <a:cs typeface="Times New Roman" panose="02020603050405020304" pitchFamily="18" charset="0"/>
                        </a:rPr>
                        <a:t>Study design</a:t>
                      </a:r>
                    </a:p>
                    <a:p>
                      <a:endParaRPr lang="en-IN"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800" b="1" kern="1200" dirty="0">
                          <a:solidFill>
                            <a:schemeClr val="lt1"/>
                          </a:solidFill>
                          <a:latin typeface="Times New Roman" panose="02020603050405020304" pitchFamily="18" charset="0"/>
                          <a:ea typeface="+mn-ea"/>
                          <a:cs typeface="Times New Roman" panose="02020603050405020304" pitchFamily="18" charset="0"/>
                        </a:rPr>
                        <a:t>Exposure and</a:t>
                      </a:r>
                    </a:p>
                    <a:p>
                      <a:pPr marL="0" marR="0" lvl="0" indent="0" algn="ctr" defTabSz="914400" rtl="0" eaLnBrk="1" fontAlgn="auto" latinLnBrk="0" hangingPunct="1">
                        <a:lnSpc>
                          <a:spcPct val="100000"/>
                        </a:lnSpc>
                        <a:spcBef>
                          <a:spcPts val="0"/>
                        </a:spcBef>
                        <a:spcAft>
                          <a:spcPts val="0"/>
                        </a:spcAft>
                        <a:buClrTx/>
                        <a:buSzTx/>
                        <a:buFontTx/>
                        <a:buNone/>
                        <a:tabLst/>
                        <a:defRPr/>
                      </a:pPr>
                      <a:r>
                        <a:rPr lang="en-IN" sz="1800" b="1" kern="1200" dirty="0">
                          <a:solidFill>
                            <a:schemeClr val="lt1"/>
                          </a:solidFill>
                          <a:latin typeface="Times New Roman" panose="02020603050405020304" pitchFamily="18" charset="0"/>
                          <a:ea typeface="+mn-ea"/>
                          <a:cs typeface="Times New Roman" panose="02020603050405020304" pitchFamily="18" charset="0"/>
                        </a:rPr>
                        <a:t>Outcome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800" b="1" kern="1200" dirty="0">
                          <a:solidFill>
                            <a:schemeClr val="lt1"/>
                          </a:solidFill>
                          <a:latin typeface="Times New Roman" panose="02020603050405020304" pitchFamily="18" charset="0"/>
                          <a:ea typeface="+mn-ea"/>
                          <a:cs typeface="Times New Roman" panose="02020603050405020304" pitchFamily="18" charset="0"/>
                        </a:rPr>
                        <a:t>Significance</a:t>
                      </a:r>
                    </a:p>
                    <a:p>
                      <a:endParaRPr lang="en-IN" dirty="0"/>
                    </a:p>
                  </a:txBody>
                  <a:tcPr/>
                </a:tc>
                <a:extLst>
                  <a:ext uri="{0D108BD9-81ED-4DB2-BD59-A6C34878D82A}">
                    <a16:rowId xmlns:a16="http://schemas.microsoft.com/office/drawing/2014/main" val="85266938"/>
                  </a:ext>
                </a:extLst>
              </a:tr>
              <a:tr h="2406171">
                <a:tc>
                  <a:txBody>
                    <a:bodyPr/>
                    <a:lstStyle/>
                    <a:p>
                      <a:pPr algn="l" fontAlgn="b"/>
                      <a:r>
                        <a:rPr lang="en-IN" sz="1800" b="0" i="0" u="none" strike="noStrike" dirty="0">
                          <a:solidFill>
                            <a:srgbClr val="000000"/>
                          </a:solidFill>
                          <a:effectLst/>
                          <a:latin typeface="Times New Roman" panose="02020603050405020304" pitchFamily="18" charset="0"/>
                          <a:cs typeface="Times New Roman" panose="02020603050405020304" pitchFamily="18" charset="0"/>
                        </a:rPr>
                        <a:t>Hossain B , </a:t>
                      </a:r>
                    </a:p>
                    <a:p>
                      <a:pPr algn="l" fontAlgn="b"/>
                      <a:r>
                        <a:rPr lang="en-IN" sz="1800" b="0" i="0" u="none" strike="noStrike" dirty="0">
                          <a:solidFill>
                            <a:srgbClr val="000000"/>
                          </a:solidFill>
                          <a:effectLst/>
                          <a:latin typeface="Times New Roman" panose="02020603050405020304" pitchFamily="18" charset="0"/>
                          <a:cs typeface="Times New Roman" panose="02020603050405020304" pitchFamily="18" charset="0"/>
                        </a:rPr>
                        <a:t>2022</a:t>
                      </a:r>
                      <a:endParaRPr lang="en-IN" sz="1050" b="0" i="0" u="none" strike="noStrike" dirty="0">
                        <a:solidFill>
                          <a:srgbClr val="000000"/>
                        </a:solidFill>
                        <a:effectLst/>
                        <a:latin typeface="Times New Roman" panose="02020603050405020304" pitchFamily="18" charset="0"/>
                        <a:cs typeface="Times New Roman" panose="02020603050405020304" pitchFamily="18" charset="0"/>
                      </a:endParaRPr>
                    </a:p>
                    <a:p>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dirty="0">
                          <a:solidFill>
                            <a:srgbClr val="000000"/>
                          </a:solidFill>
                          <a:effectLst/>
                          <a:latin typeface="Times New Roman" panose="02020603050405020304" pitchFamily="18" charset="0"/>
                          <a:cs typeface="Times New Roman" panose="02020603050405020304" pitchFamily="18" charset="0"/>
                        </a:rPr>
                        <a:t>Social exclusion and mental health among older adults:</a:t>
                      </a:r>
                      <a:br>
                        <a:rPr lang="en-US" sz="1600" b="0" i="0" u="none" strike="noStrike" dirty="0">
                          <a:solidFill>
                            <a:srgbClr val="000000"/>
                          </a:solidFill>
                          <a:effectLst/>
                          <a:latin typeface="Times New Roman" panose="02020603050405020304" pitchFamily="18" charset="0"/>
                          <a:cs typeface="Times New Roman" panose="02020603050405020304" pitchFamily="18" charset="0"/>
                        </a:rPr>
                      </a:br>
                      <a:r>
                        <a:rPr lang="en-US" sz="1600" b="0" i="0" u="none" strike="noStrike" dirty="0">
                          <a:solidFill>
                            <a:srgbClr val="000000"/>
                          </a:solidFill>
                          <a:effectLst/>
                          <a:latin typeface="Times New Roman" panose="02020603050405020304" pitchFamily="18" charset="0"/>
                          <a:cs typeface="Times New Roman" panose="02020603050405020304" pitchFamily="18" charset="0"/>
                        </a:rPr>
                        <a:t> cross-sectional evidence from a population-based survey in India</a:t>
                      </a:r>
                    </a:p>
                    <a:p>
                      <a:endParaRPr lang="en-IN"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IN" b="0" dirty="0">
                        <a:latin typeface="Times New Roman" panose="02020603050405020304" pitchFamily="18" charset="0"/>
                        <a:cs typeface="Times New Roman" panose="02020603050405020304" pitchFamily="18" charset="0"/>
                      </a:endParaRPr>
                    </a:p>
                    <a:p>
                      <a:r>
                        <a:rPr lang="en-IN" dirty="0"/>
                        <a:t>Observational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IN" sz="1600" dirty="0">
                        <a:latin typeface="Times New Roman" panose="02020603050405020304" pitchFamily="18" charset="0"/>
                        <a:cs typeface="Times New Roman" panose="02020603050405020304" pitchFamily="18" charset="0"/>
                      </a:endParaRPr>
                    </a:p>
                    <a:p>
                      <a:pPr algn="l"/>
                      <a:r>
                        <a:rPr lang="en-IN" dirty="0"/>
                        <a:t>Exposure= Social exclusion</a:t>
                      </a:r>
                    </a:p>
                    <a:p>
                      <a:pPr algn="l"/>
                      <a:endParaRPr lang="en-IN" dirty="0"/>
                    </a:p>
                    <a:p>
                      <a:pPr algn="l"/>
                      <a:endParaRPr lang="en-IN" dirty="0"/>
                    </a:p>
                    <a:p>
                      <a:r>
                        <a:rPr lang="en-IN" dirty="0"/>
                        <a:t>Outcome= Depression</a:t>
                      </a:r>
                    </a:p>
                  </a:txBody>
                  <a:tcPr/>
                </a:tc>
                <a:tc>
                  <a:txBody>
                    <a:bodyPr/>
                    <a:lstStyle/>
                    <a:p>
                      <a:pPr algn="ctr"/>
                      <a:r>
                        <a:rPr lang="en-IN" sz="1600" dirty="0"/>
                        <a:t>Significant</a:t>
                      </a:r>
                    </a:p>
                  </a:txBody>
                  <a:tcPr/>
                </a:tc>
                <a:extLst>
                  <a:ext uri="{0D108BD9-81ED-4DB2-BD59-A6C34878D82A}">
                    <a16:rowId xmlns:a16="http://schemas.microsoft.com/office/drawing/2014/main" val="3350996959"/>
                  </a:ext>
                </a:extLst>
              </a:tr>
              <a:tr h="2200210">
                <a:tc>
                  <a:txBody>
                    <a:bodyPr/>
                    <a:lstStyle/>
                    <a:p>
                      <a:pPr algn="l" fontAlgn="b"/>
                      <a:r>
                        <a:rPr lang="en-IN" sz="1800" b="0" i="0" u="none" strike="noStrike" kern="1200" dirty="0" err="1">
                          <a:solidFill>
                            <a:srgbClr val="000000"/>
                          </a:solidFill>
                          <a:effectLst/>
                          <a:latin typeface="Times New Roman" panose="02020603050405020304" pitchFamily="18" charset="0"/>
                          <a:ea typeface="+mn-ea"/>
                          <a:cs typeface="Times New Roman" panose="02020603050405020304" pitchFamily="18" charset="0"/>
                        </a:rPr>
                        <a:t>Sujiv</a:t>
                      </a:r>
                      <a:r>
                        <a:rPr lang="en-IN"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 A ,</a:t>
                      </a:r>
                    </a:p>
                    <a:p>
                      <a:pPr algn="l" fontAlgn="b"/>
                      <a:r>
                        <a:rPr lang="en-IN"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2022</a:t>
                      </a:r>
                    </a:p>
                    <a:p>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Social isolation, social support, and psychological distress </a:t>
                      </a:r>
                      <a:b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br>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among the elderly during the COVID-19 pandemic: </a:t>
                      </a:r>
                      <a:b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br>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A cross-sectional study from central India</a:t>
                      </a:r>
                      <a:b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br>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p>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IN" b="0" dirty="0">
                        <a:latin typeface="Times New Roman" panose="02020603050405020304" pitchFamily="18" charset="0"/>
                        <a:cs typeface="Times New Roman" panose="02020603050405020304" pitchFamily="18" charset="0"/>
                      </a:endParaRPr>
                    </a:p>
                    <a:p>
                      <a:r>
                        <a:rPr lang="en-IN" dirty="0"/>
                        <a:t>Observational</a:t>
                      </a:r>
                    </a:p>
                  </a:txBody>
                  <a:tcPr/>
                </a:tc>
                <a:tc>
                  <a:txBody>
                    <a:bodyPr/>
                    <a:lstStyle/>
                    <a:p>
                      <a:r>
                        <a:rPr lang="en-IN" dirty="0"/>
                        <a:t>Exposure= Social isolation</a:t>
                      </a:r>
                    </a:p>
                    <a:p>
                      <a:endParaRPr lang="en-IN" dirty="0"/>
                    </a:p>
                    <a:p>
                      <a:endParaRPr lang="en-IN" dirty="0"/>
                    </a:p>
                    <a:p>
                      <a:r>
                        <a:rPr lang="en-IN" dirty="0"/>
                        <a:t>Outcome= Mental health</a:t>
                      </a:r>
                    </a:p>
                  </a:txBody>
                  <a:tcPr/>
                </a:tc>
                <a:tc>
                  <a:txBody>
                    <a:bodyPr/>
                    <a:lstStyle/>
                    <a:p>
                      <a:pPr marL="0" algn="ctr" defTabSz="914400" rtl="0" eaLnBrk="1" latinLnBrk="0" hangingPunct="1"/>
                      <a:r>
                        <a:rPr lang="en-IN" sz="1600" kern="1200" dirty="0">
                          <a:solidFill>
                            <a:schemeClr val="dk1"/>
                          </a:solidFill>
                          <a:latin typeface="Times New Roman" panose="02020603050405020304" pitchFamily="18" charset="0"/>
                          <a:ea typeface="+mn-ea"/>
                          <a:cs typeface="Times New Roman" panose="02020603050405020304" pitchFamily="18" charset="0"/>
                        </a:rPr>
                        <a:t>Significant</a:t>
                      </a:r>
                    </a:p>
                  </a:txBody>
                  <a:tcPr/>
                </a:tc>
                <a:extLst>
                  <a:ext uri="{0D108BD9-81ED-4DB2-BD59-A6C34878D82A}">
                    <a16:rowId xmlns:a16="http://schemas.microsoft.com/office/drawing/2014/main" val="2846136962"/>
                  </a:ext>
                </a:extLst>
              </a:tr>
            </a:tbl>
          </a:graphicData>
        </a:graphic>
      </p:graphicFrame>
      <p:sp>
        <p:nvSpPr>
          <p:cNvPr id="3" name="TextBox 2">
            <a:extLst>
              <a:ext uri="{FF2B5EF4-FFF2-40B4-BE49-F238E27FC236}">
                <a16:creationId xmlns:a16="http://schemas.microsoft.com/office/drawing/2014/main" id="{A3A29532-7A51-B40E-939E-441F5813923B}"/>
              </a:ext>
            </a:extLst>
          </p:cNvPr>
          <p:cNvSpPr txBox="1"/>
          <p:nvPr/>
        </p:nvSpPr>
        <p:spPr>
          <a:xfrm>
            <a:off x="481263" y="320842"/>
            <a:ext cx="11253537" cy="646331"/>
          </a:xfrm>
          <a:prstGeom prst="rect">
            <a:avLst/>
          </a:prstGeom>
          <a:noFill/>
        </p:spPr>
        <p:txBody>
          <a:bodyPr wrap="square" rtlCol="0">
            <a:spAutoFit/>
          </a:bodyPr>
          <a:lstStyle/>
          <a:p>
            <a:pPr algn="ctr"/>
            <a:r>
              <a:rPr lang="en-IN" sz="3600" b="1" dirty="0">
                <a:latin typeface="Times New Roman" panose="02020603050405020304" pitchFamily="18" charset="0"/>
                <a:cs typeface="Times New Roman" panose="02020603050405020304" pitchFamily="18" charset="0"/>
              </a:rPr>
              <a:t>RESULTS</a:t>
            </a:r>
            <a:endParaRPr lang="en-IN"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1403781"/>
      </p:ext>
    </p:extLst>
  </p:cSld>
  <p:clrMapOvr>
    <a:masterClrMapping/>
  </p:clrMapOvr>
</p:sld>
</file>

<file path=ppt/theme/theme1.xml><?xml version="1.0" encoding="utf-8"?>
<a:theme xmlns:a="http://schemas.openxmlformats.org/drawingml/2006/main" name="RetrospectVTI">
  <a:themeElements>
    <a:clrScheme name="AnalogousFromRegularSeedRightStep">
      <a:dk1>
        <a:srgbClr val="000000"/>
      </a:dk1>
      <a:lt1>
        <a:srgbClr val="FFFFFF"/>
      </a:lt1>
      <a:dk2>
        <a:srgbClr val="243941"/>
      </a:dk2>
      <a:lt2>
        <a:srgbClr val="E2E8E7"/>
      </a:lt2>
      <a:accent1>
        <a:srgbClr val="CE4253"/>
      </a:accent1>
      <a:accent2>
        <a:srgbClr val="BC5930"/>
      </a:accent2>
      <a:accent3>
        <a:srgbClr val="C59F40"/>
      </a:accent3>
      <a:accent4>
        <a:srgbClr val="9DAD2D"/>
      </a:accent4>
      <a:accent5>
        <a:srgbClr val="72B53A"/>
      </a:accent5>
      <a:accent6>
        <a:srgbClr val="36BC30"/>
      </a:accent6>
      <a:hlink>
        <a:srgbClr val="309286"/>
      </a:hlink>
      <a:folHlink>
        <a:srgbClr val="7F7F7F"/>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788</TotalTime>
  <Words>1589</Words>
  <Application>Microsoft Office PowerPoint</Application>
  <PresentationFormat>Widescreen</PresentationFormat>
  <Paragraphs>177</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Aptos</vt:lpstr>
      <vt:lpstr>Arial</vt:lpstr>
      <vt:lpstr>Bookman Old Style</vt:lpstr>
      <vt:lpstr>Calibri</vt:lpstr>
      <vt:lpstr>Franklin Gothic Book</vt:lpstr>
      <vt:lpstr>Times New Roman</vt:lpstr>
      <vt:lpstr>Wingdings</vt:lpstr>
      <vt:lpstr>RetrospectVTI</vt:lpstr>
      <vt:lpstr>Promoting Social Cohesion and Community Involvement Among Senior Citizens: A scoping review</vt:lpstr>
      <vt:lpstr>PowerPoint Presentation</vt:lpstr>
      <vt:lpstr>Introduction</vt:lpstr>
      <vt:lpstr>Rationale</vt:lpstr>
      <vt:lpstr>OBJECTIVES</vt:lpstr>
      <vt:lpstr>METHODOLOGY</vt:lpstr>
      <vt:lpstr>PowerPoint Presentation</vt:lpstr>
      <vt:lpstr>PowerPoint Presentation</vt:lpstr>
      <vt:lpstr>PowerPoint Presentation</vt:lpstr>
      <vt:lpstr>PowerPoint Presentation</vt:lpstr>
      <vt:lpstr>RESULTS</vt:lpstr>
      <vt:lpstr>PowerPoint Presentation</vt:lpstr>
      <vt:lpstr>PowerPoint Presentation</vt:lpstr>
      <vt:lpstr>PowerPoint Presentation</vt:lpstr>
      <vt:lpstr>Limitations</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c:creator>
  <cp:lastModifiedBy>Vaibhav</cp:lastModifiedBy>
  <cp:revision>194</cp:revision>
  <dcterms:created xsi:type="dcterms:W3CDTF">2024-04-17T16:02:35Z</dcterms:created>
  <dcterms:modified xsi:type="dcterms:W3CDTF">2024-06-30T14:05:20Z</dcterms:modified>
</cp:coreProperties>
</file>