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charts/chart13.xml" ContentType="application/vnd.openxmlformats-officedocument.drawingml.chart+xml"/>
  <Override PartName="/ppt/charts/chart14.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74" r:id="rId4"/>
    <p:sldId id="275" r:id="rId5"/>
    <p:sldId id="260" r:id="rId6"/>
    <p:sldId id="259" r:id="rId7"/>
    <p:sldId id="261" r:id="rId8"/>
    <p:sldId id="262" r:id="rId9"/>
    <p:sldId id="263" r:id="rId10"/>
    <p:sldId id="264" r:id="rId11"/>
    <p:sldId id="276" r:id="rId12"/>
    <p:sldId id="277" r:id="rId13"/>
    <p:sldId id="265" r:id="rId14"/>
    <p:sldId id="266" r:id="rId15"/>
    <p:sldId id="278" r:id="rId16"/>
    <p:sldId id="267" r:id="rId17"/>
    <p:sldId id="273"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95" d="100"/>
          <a:sy n="95" d="100"/>
        </p:scale>
        <p:origin x="-178" y="-7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06092238938904"/>
          <c:y val="9.8652526476950997E-2"/>
          <c:w val="0.72240667833187955"/>
          <c:h val="0.68385826771653591"/>
        </c:manualLayout>
      </c:layout>
      <c:barChart>
        <c:barDir val="col"/>
        <c:grouping val="clustered"/>
        <c:ser>
          <c:idx val="0"/>
          <c:order val="0"/>
          <c:tx>
            <c:strRef>
              <c:f>Sheet1!$B$1</c:f>
              <c:strCache>
                <c:ptCount val="1"/>
                <c:pt idx="0">
                  <c:v>Column1</c:v>
                </c:pt>
              </c:strCache>
            </c:strRef>
          </c:tx>
          <c:spPr>
            <a:solidFill>
              <a:schemeClr val="accent2">
                <a:lumMod val="75000"/>
              </a:schemeClr>
            </a:solidFill>
          </c:spPr>
          <c:dPt>
            <c:idx val="1"/>
            <c:spPr>
              <a:solidFill>
                <a:schemeClr val="tx2">
                  <a:lumMod val="60000"/>
                  <a:lumOff val="40000"/>
                </a:schemeClr>
              </a:solidFill>
            </c:spPr>
            <c:extLst xmlns:c16r2="http://schemas.microsoft.com/office/drawing/2015/06/chart">
              <c:ext xmlns:c16="http://schemas.microsoft.com/office/drawing/2014/chart" uri="{C3380CC4-5D6E-409C-BE32-E72D297353CC}">
                <c16:uniqueId val="{00000000-83D1-444C-85F6-FE4A89964ADC}"/>
              </c:ext>
            </c:extLst>
          </c:dPt>
          <c:dPt>
            <c:idx val="2"/>
            <c:spPr>
              <a:solidFill>
                <a:srgbClr val="FFC000"/>
              </a:solidFill>
            </c:spPr>
            <c:extLst xmlns:c16r2="http://schemas.microsoft.com/office/drawing/2015/06/chart">
              <c:ext xmlns:c16="http://schemas.microsoft.com/office/drawing/2014/chart" uri="{C3380CC4-5D6E-409C-BE32-E72D297353CC}">
                <c16:uniqueId val="{00000001-83D1-444C-85F6-FE4A89964ADC}"/>
              </c:ext>
            </c:extLst>
          </c:dPt>
          <c:dPt>
            <c:idx val="3"/>
            <c:spPr>
              <a:solidFill>
                <a:schemeClr val="accent4">
                  <a:lumMod val="60000"/>
                  <a:lumOff val="40000"/>
                </a:schemeClr>
              </a:solidFill>
            </c:spPr>
            <c:extLst xmlns:c16r2="http://schemas.microsoft.com/office/drawing/2015/06/chart">
              <c:ext xmlns:c16="http://schemas.microsoft.com/office/drawing/2014/chart" uri="{C3380CC4-5D6E-409C-BE32-E72D297353CC}">
                <c16:uniqueId val="{00000002-83D1-444C-85F6-FE4A89964ADC}"/>
              </c:ext>
            </c:extLst>
          </c:dPt>
          <c:dLbls>
            <c:dLbl>
              <c:idx val="0"/>
              <c:layout>
                <c:manualLayout>
                  <c:x val="-4.6402793763800224E-3"/>
                  <c:y val="-8.224701479032413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3D1-444C-85F6-FE4A89964ADC}"/>
                </c:ext>
              </c:extLst>
            </c:dLbl>
            <c:dLbl>
              <c:idx val="1"/>
              <c:layout>
                <c:manualLayout>
                  <c:x val="4.6296296296297031E-3"/>
                  <c:y val="-7.9365079365079416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3D1-444C-85F6-FE4A89964ADC}"/>
                </c:ext>
              </c:extLst>
            </c:dLbl>
            <c:dLbl>
              <c:idx val="2"/>
              <c:layout>
                <c:manualLayout>
                  <c:x val="0"/>
                  <c:y val="-7.552228602287060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3D1-444C-85F6-FE4A89964ADC}"/>
                </c:ext>
              </c:extLst>
            </c:dLbl>
            <c:dLbl>
              <c:idx val="3"/>
              <c:layout>
                <c:manualLayout>
                  <c:x val="0"/>
                  <c:y val="-4.032309490912980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3D1-444C-85F6-FE4A89964ADC}"/>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agree</c:v>
                </c:pt>
              </c:strCache>
            </c:strRef>
          </c:cat>
          <c:val>
            <c:numRef>
              <c:f>Sheet1!$B$2:$B$6</c:f>
              <c:numCache>
                <c:formatCode>0%</c:formatCode>
                <c:ptCount val="5"/>
                <c:pt idx="0">
                  <c:v>0.4</c:v>
                </c:pt>
                <c:pt idx="1">
                  <c:v>0.47000000000000008</c:v>
                </c:pt>
                <c:pt idx="2">
                  <c:v>0.13</c:v>
                </c:pt>
                <c:pt idx="3">
                  <c:v>0</c:v>
                </c:pt>
                <c:pt idx="4">
                  <c:v>0</c:v>
                </c:pt>
              </c:numCache>
            </c:numRef>
          </c:val>
          <c:extLst xmlns:c16r2="http://schemas.microsoft.com/office/drawing/2015/06/chart">
            <c:ext xmlns:c16="http://schemas.microsoft.com/office/drawing/2014/chart" uri="{C3380CC4-5D6E-409C-BE32-E72D297353CC}">
              <c16:uniqueId val="{00000004-83D1-444C-85F6-FE4A89964ADC}"/>
            </c:ext>
          </c:extLst>
        </c:ser>
        <c:dLbls>
          <c:showVal val="1"/>
        </c:dLbls>
        <c:axId val="90422272"/>
        <c:axId val="154576384"/>
      </c:barChart>
      <c:catAx>
        <c:axId val="90422272"/>
        <c:scaling>
          <c:orientation val="minMax"/>
        </c:scaling>
        <c:axPos val="b"/>
        <c:title>
          <c:tx>
            <c:rich>
              <a:bodyPr/>
              <a:lstStyle/>
              <a:p>
                <a:pPr>
                  <a:defRPr/>
                </a:pPr>
                <a:r>
                  <a:rPr lang="en-US"/>
                  <a:t>Have</a:t>
                </a:r>
                <a:r>
                  <a:rPr lang="en-US" baseline="0"/>
                  <a:t> confidence in company's leadership in Managing the company's affair</a:t>
                </a:r>
                <a:endParaRPr lang="en-US"/>
              </a:p>
            </c:rich>
          </c:tx>
          <c:layout>
            <c:manualLayout>
              <c:xMode val="edge"/>
              <c:yMode val="edge"/>
              <c:x val="0.19885188888651725"/>
              <c:y val="0.91817035443350836"/>
            </c:manualLayout>
          </c:layout>
        </c:title>
        <c:numFmt formatCode="General" sourceLinked="1"/>
        <c:tickLblPos val="nextTo"/>
        <c:crossAx val="154576384"/>
        <c:crosses val="autoZero"/>
        <c:auto val="1"/>
        <c:lblAlgn val="ctr"/>
        <c:lblOffset val="100"/>
      </c:catAx>
      <c:valAx>
        <c:axId val="154576384"/>
        <c:scaling>
          <c:orientation val="minMax"/>
        </c:scaling>
        <c:axPos val="l"/>
        <c:title>
          <c:tx>
            <c:rich>
              <a:bodyPr rot="-5400000" vert="horz"/>
              <a:lstStyle/>
              <a:p>
                <a:pPr>
                  <a:defRPr/>
                </a:pPr>
                <a:r>
                  <a:rPr lang="en-US"/>
                  <a:t>Percentage</a:t>
                </a:r>
              </a:p>
            </c:rich>
          </c:tx>
          <c:layout/>
        </c:title>
        <c:numFmt formatCode="0%" sourceLinked="1"/>
        <c:tickLblPos val="nextTo"/>
        <c:crossAx val="90422272"/>
        <c:crosses val="autoZero"/>
        <c:crossBetween val="between"/>
      </c:valAx>
    </c:plotArea>
    <c:legend>
      <c:legendPos val="r"/>
      <c:layout>
        <c:manualLayout>
          <c:xMode val="edge"/>
          <c:yMode val="edge"/>
          <c:x val="0.84009708555427365"/>
          <c:y val="0.18551300795960171"/>
          <c:w val="0.14600123217798019"/>
          <c:h val="0.47940442302223663"/>
        </c:manualLayout>
      </c:layout>
    </c:legend>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518688396955617"/>
          <c:y val="9.8652526476950719E-2"/>
          <c:w val="0.71782890551361456"/>
          <c:h val="0.66779401068842714"/>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7488-4004-88E9-A153D06D5244}"/>
              </c:ext>
            </c:extLst>
          </c:dPt>
          <c:dPt>
            <c:idx val="1"/>
            <c:spPr>
              <a:solidFill>
                <a:srgbClr val="FFC000"/>
              </a:solidFill>
            </c:spPr>
            <c:extLst xmlns:c16r2="http://schemas.microsoft.com/office/drawing/2015/06/chart">
              <c:ext xmlns:c16="http://schemas.microsoft.com/office/drawing/2014/chart" uri="{C3380CC4-5D6E-409C-BE32-E72D297353CC}">
                <c16:uniqueId val="{00000001-7488-4004-88E9-A153D06D5244}"/>
              </c:ext>
            </c:extLst>
          </c:dPt>
          <c:dPt>
            <c:idx val="2"/>
            <c:spPr>
              <a:solidFill>
                <a:srgbClr val="92D050"/>
              </a:solidFill>
            </c:spPr>
            <c:extLst xmlns:c16r2="http://schemas.microsoft.com/office/drawing/2015/06/chart">
              <c:ext xmlns:c16="http://schemas.microsoft.com/office/drawing/2014/chart" uri="{C3380CC4-5D6E-409C-BE32-E72D297353CC}">
                <c16:uniqueId val="{00000002-7488-4004-88E9-A153D06D5244}"/>
              </c:ext>
            </c:extLst>
          </c:dPt>
          <c:dPt>
            <c:idx val="3"/>
            <c:spPr>
              <a:solidFill>
                <a:srgbClr val="00B0F0"/>
              </a:solidFill>
            </c:spPr>
            <c:extLst xmlns:c16r2="http://schemas.microsoft.com/office/drawing/2015/06/chart">
              <c:ext xmlns:c16="http://schemas.microsoft.com/office/drawing/2014/chart" uri="{C3380CC4-5D6E-409C-BE32-E72D297353CC}">
                <c16:uniqueId val="{00000003-7488-4004-88E9-A153D06D5244}"/>
              </c:ext>
            </c:extLst>
          </c:dPt>
          <c:dLbls>
            <c:dLbl>
              <c:idx val="0"/>
              <c:layout>
                <c:manualLayout>
                  <c:x val="-9.0653008039801871E-5"/>
                  <c:y val="-8.519115833412389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488-4004-88E9-A153D06D5244}"/>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488-4004-88E9-A153D06D5244}"/>
                </c:ext>
              </c:extLst>
            </c:dLbl>
            <c:dLbl>
              <c:idx val="2"/>
              <c:layout>
                <c:manualLayout>
                  <c:x val="4.5777065690089267E-3"/>
                  <c:y val="-8.797078076083861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488-4004-88E9-A153D06D5244}"/>
                </c:ext>
              </c:extLst>
            </c:dLbl>
            <c:dLbl>
              <c:idx val="3"/>
              <c:layout>
                <c:manualLayout>
                  <c:x val="8.3923650938653671E-17"/>
                  <c:y val="-8.777978053948071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488-4004-88E9-A153D06D5244}"/>
                </c:ext>
              </c:extLst>
            </c:dLbl>
            <c:dLbl>
              <c:idx val="4"/>
              <c:layout>
                <c:manualLayout>
                  <c:x val="0"/>
                  <c:y val="-3.614457831325301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7488-4004-88E9-A153D06D5244}"/>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0.30000000000000027</c:v>
                </c:pt>
                <c:pt idx="1">
                  <c:v>0.5</c:v>
                </c:pt>
                <c:pt idx="2">
                  <c:v>0.05</c:v>
                </c:pt>
                <c:pt idx="3">
                  <c:v>0.11</c:v>
                </c:pt>
                <c:pt idx="4">
                  <c:v>4.0000000000000022E-2</c:v>
                </c:pt>
              </c:numCache>
            </c:numRef>
          </c:val>
          <c:extLst xmlns:c16r2="http://schemas.microsoft.com/office/drawing/2015/06/chart">
            <c:ext xmlns:c16="http://schemas.microsoft.com/office/drawing/2014/chart" uri="{C3380CC4-5D6E-409C-BE32-E72D297353CC}">
              <c16:uniqueId val="{00000005-7488-4004-88E9-A153D06D5244}"/>
            </c:ext>
          </c:extLst>
        </c:ser>
        <c:dLbls>
          <c:showVal val="1"/>
        </c:dLbls>
        <c:axId val="155989120"/>
        <c:axId val="155991040"/>
      </c:barChart>
      <c:catAx>
        <c:axId val="155989120"/>
        <c:scaling>
          <c:orientation val="minMax"/>
        </c:scaling>
        <c:axPos val="b"/>
        <c:title>
          <c:tx>
            <c:rich>
              <a:bodyPr/>
              <a:lstStyle/>
              <a:p>
                <a:pPr>
                  <a:defRPr/>
                </a:pPr>
                <a:r>
                  <a:rPr lang="en-US" baseline="0"/>
                  <a:t>Organization is providing as much as initial training you need </a:t>
                </a:r>
                <a:endParaRPr lang="en-US"/>
              </a:p>
            </c:rich>
          </c:tx>
          <c:layout>
            <c:manualLayout>
              <c:xMode val="edge"/>
              <c:yMode val="edge"/>
              <c:x val="0.11687605769352075"/>
              <c:y val="0.8977149543054106"/>
            </c:manualLayout>
          </c:layout>
        </c:title>
        <c:numFmt formatCode="General" sourceLinked="0"/>
        <c:tickLblPos val="nextTo"/>
        <c:crossAx val="155991040"/>
        <c:crosses val="autoZero"/>
        <c:auto val="1"/>
        <c:lblAlgn val="ctr"/>
        <c:lblOffset val="100"/>
      </c:catAx>
      <c:valAx>
        <c:axId val="155991040"/>
        <c:scaling>
          <c:orientation val="minMax"/>
        </c:scaling>
        <c:axPos val="l"/>
        <c:title>
          <c:tx>
            <c:rich>
              <a:bodyPr rot="-5400000" vert="horz"/>
              <a:lstStyle/>
              <a:p>
                <a:pPr>
                  <a:defRPr/>
                </a:pPr>
                <a:r>
                  <a:rPr lang="en-US"/>
                  <a:t>Percentage</a:t>
                </a:r>
              </a:p>
            </c:rich>
          </c:tx>
          <c:layout/>
        </c:title>
        <c:numFmt formatCode="0%" sourceLinked="1"/>
        <c:tickLblPos val="nextTo"/>
        <c:crossAx val="155989120"/>
        <c:crosses val="autoZero"/>
        <c:crossBetween val="between"/>
      </c:valAx>
    </c:plotArea>
    <c:legend>
      <c:legendPos val="r"/>
      <c:layout>
        <c:manualLayout>
          <c:xMode val="edge"/>
          <c:yMode val="edge"/>
          <c:x val="0.8054143094781957"/>
          <c:y val="0.12968946652752744"/>
          <c:w val="0.17856371753027336"/>
          <c:h val="0.51572115232583948"/>
        </c:manualLayout>
      </c:layout>
    </c:legend>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4434229710757474"/>
          <c:y val="9.8652526476950719E-2"/>
          <c:w val="0.70867349237559862"/>
          <c:h val="0.6557458179173411"/>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0DC7-4B98-8CD9-7AE6F8D28ACB}"/>
              </c:ext>
            </c:extLst>
          </c:dPt>
          <c:dPt>
            <c:idx val="1"/>
            <c:spPr>
              <a:solidFill>
                <a:srgbClr val="FFC000"/>
              </a:solidFill>
            </c:spPr>
            <c:extLst xmlns:c16r2="http://schemas.microsoft.com/office/drawing/2015/06/chart">
              <c:ext xmlns:c16="http://schemas.microsoft.com/office/drawing/2014/chart" uri="{C3380CC4-5D6E-409C-BE32-E72D297353CC}">
                <c16:uniqueId val="{00000001-0DC7-4B98-8CD9-7AE6F8D28ACB}"/>
              </c:ext>
            </c:extLst>
          </c:dPt>
          <c:dPt>
            <c:idx val="2"/>
            <c:spPr>
              <a:solidFill>
                <a:srgbClr val="92D050"/>
              </a:solidFill>
            </c:spPr>
            <c:extLst xmlns:c16r2="http://schemas.microsoft.com/office/drawing/2015/06/chart">
              <c:ext xmlns:c16="http://schemas.microsoft.com/office/drawing/2014/chart" uri="{C3380CC4-5D6E-409C-BE32-E72D297353CC}">
                <c16:uniqueId val="{00000002-0DC7-4B98-8CD9-7AE6F8D28ACB}"/>
              </c:ext>
            </c:extLst>
          </c:dPt>
          <c:dPt>
            <c:idx val="3"/>
            <c:spPr>
              <a:solidFill>
                <a:srgbClr val="00B0F0"/>
              </a:solidFill>
            </c:spPr>
            <c:extLst xmlns:c16r2="http://schemas.microsoft.com/office/drawing/2015/06/chart">
              <c:ext xmlns:c16="http://schemas.microsoft.com/office/drawing/2014/chart" uri="{C3380CC4-5D6E-409C-BE32-E72D297353CC}">
                <c16:uniqueId val="{00000003-0DC7-4B98-8CD9-7AE6F8D28ACB}"/>
              </c:ext>
            </c:extLst>
          </c:dPt>
          <c:dLbls>
            <c:dLbl>
              <c:idx val="0"/>
              <c:layout>
                <c:manualLayout>
                  <c:x val="-9.0653008039801871E-5"/>
                  <c:y val="-8.519115833412389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DC7-4B98-8CD9-7AE6F8D28ACB}"/>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DC7-4B98-8CD9-7AE6F8D28ACB}"/>
                </c:ext>
              </c:extLst>
            </c:dLbl>
            <c:dLbl>
              <c:idx val="2"/>
              <c:layout>
                <c:manualLayout>
                  <c:x val="2.2888532845044642E-3"/>
                  <c:y val="-8.797109698637067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DC7-4B98-8CD9-7AE6F8D28ACB}"/>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DC7-4B98-8CD9-7AE6F8D28ACB}"/>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0.39000000000000068</c:v>
                </c:pt>
                <c:pt idx="1">
                  <c:v>0.5</c:v>
                </c:pt>
                <c:pt idx="2">
                  <c:v>8.0000000000000043E-2</c:v>
                </c:pt>
                <c:pt idx="3">
                  <c:v>2.0000000000000011E-2</c:v>
                </c:pt>
                <c:pt idx="4">
                  <c:v>1.0000000000000005E-2</c:v>
                </c:pt>
              </c:numCache>
            </c:numRef>
          </c:val>
          <c:extLst xmlns:c16r2="http://schemas.microsoft.com/office/drawing/2015/06/chart">
            <c:ext xmlns:c16="http://schemas.microsoft.com/office/drawing/2014/chart" uri="{C3380CC4-5D6E-409C-BE32-E72D297353CC}">
              <c16:uniqueId val="{00000004-0DC7-4B98-8CD9-7AE6F8D28ACB}"/>
            </c:ext>
          </c:extLst>
        </c:ser>
        <c:dLbls>
          <c:showVal val="1"/>
        </c:dLbls>
        <c:axId val="156201728"/>
        <c:axId val="156203648"/>
      </c:barChart>
      <c:catAx>
        <c:axId val="156201728"/>
        <c:scaling>
          <c:orientation val="minMax"/>
        </c:scaling>
        <c:axPos val="b"/>
        <c:title>
          <c:tx>
            <c:rich>
              <a:bodyPr/>
              <a:lstStyle/>
              <a:p>
                <a:pPr>
                  <a:defRPr/>
                </a:pPr>
                <a:r>
                  <a:rPr lang="en-US"/>
                  <a:t>All</a:t>
                </a:r>
                <a:r>
                  <a:rPr lang="en-US" baseline="0"/>
                  <a:t> Information about the events and affairs of the company</a:t>
                </a:r>
                <a:endParaRPr lang="en-US"/>
              </a:p>
            </c:rich>
          </c:tx>
          <c:layout>
            <c:manualLayout>
              <c:xMode val="edge"/>
              <c:yMode val="edge"/>
              <c:x val="0.12374261754703419"/>
              <c:y val="0.90173101856243965"/>
            </c:manualLayout>
          </c:layout>
        </c:title>
        <c:numFmt formatCode="General" sourceLinked="0"/>
        <c:tickLblPos val="nextTo"/>
        <c:crossAx val="156203648"/>
        <c:crosses val="autoZero"/>
        <c:auto val="1"/>
        <c:lblAlgn val="ctr"/>
        <c:lblOffset val="100"/>
      </c:catAx>
      <c:valAx>
        <c:axId val="156203648"/>
        <c:scaling>
          <c:orientation val="minMax"/>
        </c:scaling>
        <c:axPos val="l"/>
        <c:title>
          <c:tx>
            <c:rich>
              <a:bodyPr rot="-5400000" vert="horz"/>
              <a:lstStyle/>
              <a:p>
                <a:pPr>
                  <a:defRPr/>
                </a:pPr>
                <a:r>
                  <a:rPr lang="en-US"/>
                  <a:t>Percentage</a:t>
                </a:r>
              </a:p>
            </c:rich>
          </c:tx>
          <c:layout/>
        </c:title>
        <c:numFmt formatCode="0%" sourceLinked="1"/>
        <c:tickLblPos val="nextTo"/>
        <c:crossAx val="156201728"/>
        <c:crosses val="autoZero"/>
        <c:crossBetween val="between"/>
      </c:valAx>
    </c:plotArea>
    <c:legend>
      <c:legendPos val="r"/>
      <c:layout>
        <c:manualLayout>
          <c:xMode val="edge"/>
          <c:yMode val="edge"/>
          <c:x val="0.81228086933170851"/>
          <c:y val="0.20080321285140604"/>
          <c:w val="0.17398601096126462"/>
          <c:h val="0.52776934509692175"/>
        </c:manualLayout>
      </c:layout>
    </c:legend>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4434229710757479"/>
          <c:y val="9.8652526476950775E-2"/>
          <c:w val="0.70867349237559907"/>
          <c:h val="0.65574581791734154"/>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E92B-4CC4-BD36-286385B795C4}"/>
              </c:ext>
            </c:extLst>
          </c:dPt>
          <c:dPt>
            <c:idx val="1"/>
            <c:spPr>
              <a:solidFill>
                <a:srgbClr val="FFC000"/>
              </a:solidFill>
            </c:spPr>
            <c:extLst xmlns:c16r2="http://schemas.microsoft.com/office/drawing/2015/06/chart">
              <c:ext xmlns:c16="http://schemas.microsoft.com/office/drawing/2014/chart" uri="{C3380CC4-5D6E-409C-BE32-E72D297353CC}">
                <c16:uniqueId val="{00000001-E92B-4CC4-BD36-286385B795C4}"/>
              </c:ext>
            </c:extLst>
          </c:dPt>
          <c:dPt>
            <c:idx val="2"/>
            <c:spPr>
              <a:solidFill>
                <a:srgbClr val="92D050"/>
              </a:solidFill>
            </c:spPr>
            <c:extLst xmlns:c16r2="http://schemas.microsoft.com/office/drawing/2015/06/chart">
              <c:ext xmlns:c16="http://schemas.microsoft.com/office/drawing/2014/chart" uri="{C3380CC4-5D6E-409C-BE32-E72D297353CC}">
                <c16:uniqueId val="{00000002-E92B-4CC4-BD36-286385B795C4}"/>
              </c:ext>
            </c:extLst>
          </c:dPt>
          <c:dPt>
            <c:idx val="3"/>
            <c:spPr>
              <a:solidFill>
                <a:srgbClr val="00B0F0"/>
              </a:solidFill>
            </c:spPr>
            <c:extLst xmlns:c16r2="http://schemas.microsoft.com/office/drawing/2015/06/chart">
              <c:ext xmlns:c16="http://schemas.microsoft.com/office/drawing/2014/chart" uri="{C3380CC4-5D6E-409C-BE32-E72D297353CC}">
                <c16:uniqueId val="{00000003-E92B-4CC4-BD36-286385B795C4}"/>
              </c:ext>
            </c:extLst>
          </c:dPt>
          <c:dLbls>
            <c:dLbl>
              <c:idx val="0"/>
              <c:layout>
                <c:manualLayout>
                  <c:x val="-9.0653008039801925E-5"/>
                  <c:y val="-8.519115833412389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92B-4CC4-BD36-286385B795C4}"/>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92B-4CC4-BD36-286385B795C4}"/>
                </c:ext>
              </c:extLst>
            </c:dLbl>
            <c:dLbl>
              <c:idx val="2"/>
              <c:layout>
                <c:manualLayout>
                  <c:x val="2.2888532845044642E-3"/>
                  <c:y val="-8.797109698637067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92B-4CC4-BD36-286385B795C4}"/>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E92B-4CC4-BD36-286385B795C4}"/>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c:v>
                </c:pt>
                <c:pt idx="1">
                  <c:v>2.0000000000000011E-2</c:v>
                </c:pt>
                <c:pt idx="2">
                  <c:v>0.9400000000000005</c:v>
                </c:pt>
                <c:pt idx="3">
                  <c:v>3.0000000000000002E-2</c:v>
                </c:pt>
                <c:pt idx="4">
                  <c:v>1.0000000000000005E-2</c:v>
                </c:pt>
              </c:numCache>
            </c:numRef>
          </c:val>
          <c:extLst xmlns:c16r2="http://schemas.microsoft.com/office/drawing/2015/06/chart">
            <c:ext xmlns:c16="http://schemas.microsoft.com/office/drawing/2014/chart" uri="{C3380CC4-5D6E-409C-BE32-E72D297353CC}">
              <c16:uniqueId val="{00000004-E92B-4CC4-BD36-286385B795C4}"/>
            </c:ext>
          </c:extLst>
        </c:ser>
        <c:dLbls>
          <c:showVal val="1"/>
        </c:dLbls>
        <c:axId val="156190976"/>
        <c:axId val="156111232"/>
      </c:barChart>
      <c:catAx>
        <c:axId val="156190976"/>
        <c:scaling>
          <c:orientation val="minMax"/>
        </c:scaling>
        <c:axPos val="b"/>
        <c:title>
          <c:tx>
            <c:rich>
              <a:bodyPr/>
              <a:lstStyle/>
              <a:p>
                <a:pPr>
                  <a:defRPr/>
                </a:pPr>
                <a:r>
                  <a:rPr lang="en-US" baseline="0"/>
                  <a:t>Overburdened due to strict reporting patterns and high target pressure</a:t>
                </a:r>
                <a:endParaRPr lang="en-US"/>
              </a:p>
            </c:rich>
          </c:tx>
          <c:layout>
            <c:manualLayout>
              <c:xMode val="edge"/>
              <c:yMode val="edge"/>
              <c:x val="0.14892000367658326"/>
              <c:y val="0.90173101856243931"/>
            </c:manualLayout>
          </c:layout>
        </c:title>
        <c:numFmt formatCode="General" sourceLinked="0"/>
        <c:tickLblPos val="nextTo"/>
        <c:crossAx val="156111232"/>
        <c:crosses val="autoZero"/>
        <c:auto val="1"/>
        <c:lblAlgn val="ctr"/>
        <c:lblOffset val="100"/>
      </c:catAx>
      <c:valAx>
        <c:axId val="156111232"/>
        <c:scaling>
          <c:orientation val="minMax"/>
        </c:scaling>
        <c:axPos val="l"/>
        <c:title>
          <c:tx>
            <c:rich>
              <a:bodyPr rot="-5400000" vert="horz"/>
              <a:lstStyle/>
              <a:p>
                <a:pPr>
                  <a:defRPr/>
                </a:pPr>
                <a:r>
                  <a:rPr lang="en-US"/>
                  <a:t>Percentage</a:t>
                </a:r>
              </a:p>
            </c:rich>
          </c:tx>
          <c:layout/>
        </c:title>
        <c:numFmt formatCode="0%" sourceLinked="1"/>
        <c:tickLblPos val="nextTo"/>
        <c:crossAx val="156190976"/>
        <c:crosses val="autoZero"/>
        <c:crossBetween val="between"/>
      </c:valAx>
    </c:plotArea>
    <c:legend>
      <c:legendPos val="r"/>
      <c:layout>
        <c:manualLayout>
          <c:xMode val="edge"/>
          <c:yMode val="edge"/>
          <c:x val="0.84432481531477388"/>
          <c:y val="0.12048192771084337"/>
          <c:w val="0.14194206497820194"/>
          <c:h val="0.60809063023748777"/>
        </c:manualLayout>
      </c:layout>
    </c:legend>
    <c:plotVisOnly val="1"/>
    <c:dispBlanksAs val="gap"/>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120736730825321"/>
          <c:y val="8.7708411448568932E-2"/>
          <c:w val="0.72240667833187899"/>
          <c:h val="0.71197069116360889"/>
        </c:manualLayout>
      </c:layout>
      <c:barChart>
        <c:barDir val="col"/>
        <c:grouping val="clustered"/>
        <c:ser>
          <c:idx val="0"/>
          <c:order val="0"/>
          <c:tx>
            <c:strRef>
              <c:f>Sheet1!$B$1</c:f>
              <c:strCache>
                <c:ptCount val="1"/>
                <c:pt idx="0">
                  <c:v>Series 1</c:v>
                </c:pt>
              </c:strCache>
            </c:strRef>
          </c:tx>
          <c:dPt>
            <c:idx val="0"/>
            <c:spPr>
              <a:solidFill>
                <a:schemeClr val="accent2">
                  <a:lumMod val="40000"/>
                  <a:lumOff val="60000"/>
                </a:schemeClr>
              </a:solidFill>
            </c:spPr>
            <c:extLst xmlns:c16r2="http://schemas.microsoft.com/office/drawing/2015/06/chart">
              <c:ext xmlns:c16="http://schemas.microsoft.com/office/drawing/2014/chart" uri="{C3380CC4-5D6E-409C-BE32-E72D297353CC}">
                <c16:uniqueId val="{00000000-48FF-4E00-BBDF-45AEC6786E0E}"/>
              </c:ext>
            </c:extLst>
          </c:dPt>
          <c:dPt>
            <c:idx val="1"/>
            <c:spPr>
              <a:solidFill>
                <a:schemeClr val="accent6">
                  <a:lumMod val="75000"/>
                </a:schemeClr>
              </a:solidFill>
            </c:spPr>
            <c:extLst xmlns:c16r2="http://schemas.microsoft.com/office/drawing/2015/06/chart">
              <c:ext xmlns:c16="http://schemas.microsoft.com/office/drawing/2014/chart" uri="{C3380CC4-5D6E-409C-BE32-E72D297353CC}">
                <c16:uniqueId val="{00000001-48FF-4E00-BBDF-45AEC6786E0E}"/>
              </c:ext>
            </c:extLst>
          </c:dPt>
          <c:dPt>
            <c:idx val="3"/>
            <c:spPr>
              <a:solidFill>
                <a:schemeClr val="accent2">
                  <a:lumMod val="75000"/>
                </a:schemeClr>
              </a:solidFill>
            </c:spPr>
            <c:extLst xmlns:c16r2="http://schemas.microsoft.com/office/drawing/2015/06/chart">
              <c:ext xmlns:c16="http://schemas.microsoft.com/office/drawing/2014/chart" uri="{C3380CC4-5D6E-409C-BE32-E72D297353CC}">
                <c16:uniqueId val="{00000002-48FF-4E00-BBDF-45AEC6786E0E}"/>
              </c:ext>
            </c:extLst>
          </c:dPt>
          <c:dLbls>
            <c:dLbl>
              <c:idx val="0"/>
              <c:layout>
                <c:manualLayout>
                  <c:x val="-9.2741734656291829E-3"/>
                  <c:y val="-6.76551777625217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8FF-4E00-BBDF-45AEC6786E0E}"/>
                </c:ext>
              </c:extLst>
            </c:dLbl>
            <c:dLbl>
              <c:idx val="1"/>
              <c:layout>
                <c:manualLayout>
                  <c:x val="4.6296296296297014E-3"/>
                  <c:y val="-7.9365079365079361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8FF-4E00-BBDF-45AEC6786E0E}"/>
                </c:ext>
              </c:extLst>
            </c:dLbl>
            <c:dLbl>
              <c:idx val="2"/>
              <c:layout>
                <c:manualLayout>
                  <c:x val="0"/>
                  <c:y val="-6.822622388569891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8FF-4E00-BBDF-45AEC6786E0E}"/>
                </c:ext>
              </c:extLst>
            </c:dLbl>
            <c:dLbl>
              <c:idx val="3"/>
              <c:layout>
                <c:manualLayout>
                  <c:x val="0"/>
                  <c:y val="-4.761904761904762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8FF-4E00-BBDF-45AEC6786E0E}"/>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 </c:v>
                </c:pt>
                <c:pt idx="1">
                  <c:v>Agree</c:v>
                </c:pt>
                <c:pt idx="2">
                  <c:v>Neutral</c:v>
                </c:pt>
                <c:pt idx="3">
                  <c:v>Disagree</c:v>
                </c:pt>
                <c:pt idx="4">
                  <c:v>Strongly Disagree</c:v>
                </c:pt>
              </c:strCache>
            </c:strRef>
          </c:cat>
          <c:val>
            <c:numRef>
              <c:f>Sheet1!$B$2:$B$6</c:f>
              <c:numCache>
                <c:formatCode>0%</c:formatCode>
                <c:ptCount val="5"/>
                <c:pt idx="0">
                  <c:v>0.38000000000000067</c:v>
                </c:pt>
                <c:pt idx="1">
                  <c:v>0.51</c:v>
                </c:pt>
                <c:pt idx="2">
                  <c:v>9.0000000000000024E-2</c:v>
                </c:pt>
                <c:pt idx="3">
                  <c:v>2.0000000000000011E-2</c:v>
                </c:pt>
                <c:pt idx="4">
                  <c:v>0</c:v>
                </c:pt>
              </c:numCache>
            </c:numRef>
          </c:val>
          <c:extLst xmlns:c16r2="http://schemas.microsoft.com/office/drawing/2015/06/chart">
            <c:ext xmlns:c16="http://schemas.microsoft.com/office/drawing/2014/chart" uri="{C3380CC4-5D6E-409C-BE32-E72D297353CC}">
              <c16:uniqueId val="{00000004-48FF-4E00-BBDF-45AEC6786E0E}"/>
            </c:ext>
          </c:extLst>
        </c:ser>
        <c:dLbls>
          <c:showVal val="1"/>
        </c:dLbls>
        <c:axId val="156068096"/>
        <c:axId val="156074368"/>
      </c:barChart>
      <c:catAx>
        <c:axId val="156068096"/>
        <c:scaling>
          <c:orientation val="minMax"/>
        </c:scaling>
        <c:axPos val="b"/>
        <c:title>
          <c:tx>
            <c:rich>
              <a:bodyPr/>
              <a:lstStyle/>
              <a:p>
                <a:pPr>
                  <a:defRPr/>
                </a:pPr>
                <a:r>
                  <a:rPr lang="en-US" b="1"/>
                  <a:t>Management</a:t>
                </a:r>
                <a:r>
                  <a:rPr lang="en-US" b="1" baseline="0"/>
                  <a:t> give importance to cost effective training</a:t>
                </a:r>
                <a:endParaRPr lang="en-US" b="1"/>
              </a:p>
            </c:rich>
          </c:tx>
          <c:layout/>
        </c:title>
        <c:numFmt formatCode="General" sourceLinked="0"/>
        <c:tickLblPos val="nextTo"/>
        <c:crossAx val="156074368"/>
        <c:crosses val="autoZero"/>
        <c:auto val="1"/>
        <c:lblAlgn val="ctr"/>
        <c:lblOffset val="100"/>
      </c:catAx>
      <c:valAx>
        <c:axId val="156074368"/>
        <c:scaling>
          <c:orientation val="minMax"/>
        </c:scaling>
        <c:axPos val="l"/>
        <c:title>
          <c:tx>
            <c:rich>
              <a:bodyPr rot="-5400000" vert="horz"/>
              <a:lstStyle/>
              <a:p>
                <a:pPr>
                  <a:defRPr/>
                </a:pPr>
                <a:r>
                  <a:rPr lang="en-US"/>
                  <a:t>Percentage</a:t>
                </a:r>
              </a:p>
            </c:rich>
          </c:tx>
          <c:layout/>
        </c:title>
        <c:numFmt formatCode="0%" sourceLinked="1"/>
        <c:tickLblPos val="nextTo"/>
        <c:crossAx val="156068096"/>
        <c:crosses val="autoZero"/>
        <c:crossBetween val="between"/>
      </c:valAx>
    </c:plotArea>
    <c:legend>
      <c:legendPos val="r"/>
      <c:layout>
        <c:manualLayout>
          <c:xMode val="edge"/>
          <c:yMode val="edge"/>
          <c:x val="0.81229372101877861"/>
          <c:y val="0.24752953612556139"/>
          <c:w val="0.17380459671347445"/>
          <c:h val="0.41738789485627675"/>
        </c:manualLayout>
      </c:layout>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0048891231377052"/>
          <c:y val="0.14242889929998021"/>
          <c:w val="0.72240667833187922"/>
          <c:h val="0.649954184176737"/>
        </c:manualLayout>
      </c:layout>
      <c:barChart>
        <c:barDir val="col"/>
        <c:grouping val="clustered"/>
        <c:ser>
          <c:idx val="0"/>
          <c:order val="0"/>
          <c:tx>
            <c:strRef>
              <c:f>Sheet1!$B$1</c:f>
              <c:strCache>
                <c:ptCount val="1"/>
                <c:pt idx="0">
                  <c:v>Series 1</c:v>
                </c:pt>
              </c:strCache>
            </c:strRef>
          </c:tx>
          <c:dPt>
            <c:idx val="0"/>
            <c:spPr>
              <a:solidFill>
                <a:srgbClr val="00B050"/>
              </a:solidFill>
            </c:spPr>
            <c:extLst xmlns:c16r2="http://schemas.microsoft.com/office/drawing/2015/06/chart">
              <c:ext xmlns:c16="http://schemas.microsoft.com/office/drawing/2014/chart" uri="{C3380CC4-5D6E-409C-BE32-E72D297353CC}">
                <c16:uniqueId val="{00000000-AECD-4C95-AF43-58FB402149A3}"/>
              </c:ext>
            </c:extLst>
          </c:dPt>
          <c:dPt>
            <c:idx val="1"/>
            <c:spPr>
              <a:solidFill>
                <a:srgbClr val="FFC000"/>
              </a:solidFill>
            </c:spPr>
            <c:extLst xmlns:c16r2="http://schemas.microsoft.com/office/drawing/2015/06/chart">
              <c:ext xmlns:c16="http://schemas.microsoft.com/office/drawing/2014/chart" uri="{C3380CC4-5D6E-409C-BE32-E72D297353CC}">
                <c16:uniqueId val="{00000001-AECD-4C95-AF43-58FB402149A3}"/>
              </c:ext>
            </c:extLst>
          </c:dPt>
          <c:dPt>
            <c:idx val="2"/>
            <c:spPr>
              <a:solidFill>
                <a:schemeClr val="accent2">
                  <a:lumMod val="75000"/>
                </a:schemeClr>
              </a:solidFill>
            </c:spPr>
            <c:extLst xmlns:c16r2="http://schemas.microsoft.com/office/drawing/2015/06/chart">
              <c:ext xmlns:c16="http://schemas.microsoft.com/office/drawing/2014/chart" uri="{C3380CC4-5D6E-409C-BE32-E72D297353CC}">
                <c16:uniqueId val="{00000002-AECD-4C95-AF43-58FB402149A3}"/>
              </c:ext>
            </c:extLst>
          </c:dPt>
          <c:dLbls>
            <c:dLbl>
              <c:idx val="0"/>
              <c:layout>
                <c:manualLayout>
                  <c:x val="2.3105617574937292E-3"/>
                  <c:y val="-7.1303496077648576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AECD-4C95-AF43-58FB402149A3}"/>
                </c:ext>
              </c:extLst>
            </c:dLbl>
            <c:dLbl>
              <c:idx val="1"/>
              <c:layout>
                <c:manualLayout>
                  <c:x val="4.6296296296297014E-3"/>
                  <c:y val="-7.9365079365079361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ECD-4C95-AF43-58FB402149A3}"/>
                </c:ext>
              </c:extLst>
            </c:dLbl>
            <c:dLbl>
              <c:idx val="2"/>
              <c:layout>
                <c:manualLayout>
                  <c:x val="0"/>
                  <c:y val="-7.5522286022870574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AECD-4C95-AF43-58FB402149A3}"/>
                </c:ext>
              </c:extLst>
            </c:dLbl>
            <c:dLbl>
              <c:idx val="3"/>
              <c:layout>
                <c:manualLayout>
                  <c:x val="0"/>
                  <c:y val="-8.0451436663573975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AECD-4C95-AF43-58FB402149A3}"/>
                </c:ext>
              </c:extLst>
            </c:dLbl>
            <c:dLbl>
              <c:idx val="4"/>
              <c:layout>
                <c:manualLayout>
                  <c:x val="0"/>
                  <c:y val="-8.02566835088888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AECD-4C95-AF43-58FB402149A3}"/>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0.18000000000000019</c:v>
                </c:pt>
                <c:pt idx="1">
                  <c:v>0.45</c:v>
                </c:pt>
                <c:pt idx="2">
                  <c:v>0.22</c:v>
                </c:pt>
                <c:pt idx="3">
                  <c:v>8.0000000000000043E-2</c:v>
                </c:pt>
                <c:pt idx="4">
                  <c:v>7.0000000000000021E-2</c:v>
                </c:pt>
              </c:numCache>
            </c:numRef>
          </c:val>
          <c:extLst xmlns:c16r2="http://schemas.microsoft.com/office/drawing/2015/06/chart">
            <c:ext xmlns:c16="http://schemas.microsoft.com/office/drawing/2014/chart" uri="{C3380CC4-5D6E-409C-BE32-E72D297353CC}">
              <c16:uniqueId val="{00000005-AECD-4C95-AF43-58FB402149A3}"/>
            </c:ext>
          </c:extLst>
        </c:ser>
        <c:dLbls>
          <c:showVal val="1"/>
        </c:dLbls>
        <c:axId val="156415488"/>
        <c:axId val="156417408"/>
      </c:barChart>
      <c:catAx>
        <c:axId val="156415488"/>
        <c:scaling>
          <c:orientation val="minMax"/>
        </c:scaling>
        <c:axPos val="b"/>
        <c:title>
          <c:tx>
            <c:rich>
              <a:bodyPr/>
              <a:lstStyle/>
              <a:p>
                <a:pPr>
                  <a:defRPr/>
                </a:pPr>
                <a:r>
                  <a:rPr lang="en-US" b="1"/>
                  <a:t>Someone</a:t>
                </a:r>
                <a:r>
                  <a:rPr lang="en-US" b="1" baseline="0"/>
                  <a:t> at work who encourages your development</a:t>
                </a:r>
                <a:endParaRPr lang="en-US" b="1"/>
              </a:p>
            </c:rich>
          </c:tx>
          <c:layout>
            <c:manualLayout>
              <c:xMode val="edge"/>
              <c:yMode val="edge"/>
              <c:x val="0.1085546245806922"/>
              <c:y val="0.9079739639735388"/>
            </c:manualLayout>
          </c:layout>
        </c:title>
        <c:numFmt formatCode="General" sourceLinked="0"/>
        <c:tickLblPos val="nextTo"/>
        <c:crossAx val="156417408"/>
        <c:crosses val="autoZero"/>
        <c:auto val="1"/>
        <c:lblAlgn val="ctr"/>
        <c:lblOffset val="100"/>
      </c:catAx>
      <c:valAx>
        <c:axId val="156417408"/>
        <c:scaling>
          <c:orientation val="minMax"/>
        </c:scaling>
        <c:axPos val="l"/>
        <c:title>
          <c:tx>
            <c:rich>
              <a:bodyPr rot="-5400000" vert="horz"/>
              <a:lstStyle/>
              <a:p>
                <a:pPr>
                  <a:defRPr/>
                </a:pPr>
                <a:r>
                  <a:rPr lang="en-US"/>
                  <a:t>Percentage</a:t>
                </a:r>
              </a:p>
            </c:rich>
          </c:tx>
          <c:layout/>
        </c:title>
        <c:numFmt formatCode="0%" sourceLinked="1"/>
        <c:tickLblPos val="nextTo"/>
        <c:crossAx val="156415488"/>
        <c:crosses val="autoZero"/>
        <c:crossBetween val="between"/>
      </c:valAx>
    </c:plotArea>
    <c:legend>
      <c:legendPos val="r"/>
      <c:layout>
        <c:manualLayout>
          <c:xMode val="edge"/>
          <c:yMode val="edge"/>
          <c:x val="0.78217340943865843"/>
          <c:y val="0.23293741185121808"/>
          <c:w val="0.20392490829359405"/>
          <c:h val="0.4064438016505188"/>
        </c:manualLayout>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221534681902136"/>
          <c:y val="0.10300996689139333"/>
          <c:w val="0.68684942160007934"/>
          <c:h val="0.67965951948314363"/>
        </c:manualLayout>
      </c:layout>
      <c:barChart>
        <c:barDir val="col"/>
        <c:grouping val="clustered"/>
        <c:ser>
          <c:idx val="0"/>
          <c:order val="0"/>
          <c:tx>
            <c:strRef>
              <c:f>Sheet1!$B$1</c:f>
              <c:strCache>
                <c:ptCount val="1"/>
                <c:pt idx="0">
                  <c:v>Series 1</c:v>
                </c:pt>
              </c:strCache>
            </c:strRef>
          </c:tx>
          <c:spPr>
            <a:solidFill>
              <a:schemeClr val="tx1"/>
            </a:solidFill>
          </c:spPr>
          <c:dPt>
            <c:idx val="0"/>
            <c:spPr>
              <a:solidFill>
                <a:schemeClr val="bg2">
                  <a:lumMod val="25000"/>
                </a:schemeClr>
              </a:solidFill>
            </c:spPr>
            <c:extLst xmlns:c16r2="http://schemas.microsoft.com/office/drawing/2015/06/chart">
              <c:ext xmlns:c16="http://schemas.microsoft.com/office/drawing/2014/chart" uri="{C3380CC4-5D6E-409C-BE32-E72D297353CC}">
                <c16:uniqueId val="{00000000-84F8-4329-B5FE-AFBCD80BBB50}"/>
              </c:ext>
            </c:extLst>
          </c:dPt>
          <c:dPt>
            <c:idx val="1"/>
            <c:spPr>
              <a:solidFill>
                <a:schemeClr val="accent1">
                  <a:lumMod val="50000"/>
                </a:schemeClr>
              </a:solidFill>
            </c:spPr>
            <c:extLst xmlns:c16r2="http://schemas.microsoft.com/office/drawing/2015/06/chart">
              <c:ext xmlns:c16="http://schemas.microsoft.com/office/drawing/2014/chart" uri="{C3380CC4-5D6E-409C-BE32-E72D297353CC}">
                <c16:uniqueId val="{00000001-84F8-4329-B5FE-AFBCD80BBB50}"/>
              </c:ext>
            </c:extLst>
          </c:dPt>
          <c:dPt>
            <c:idx val="2"/>
            <c:spPr>
              <a:solidFill>
                <a:schemeClr val="accent2">
                  <a:lumMod val="75000"/>
                </a:schemeClr>
              </a:solidFill>
            </c:spPr>
            <c:extLst xmlns:c16r2="http://schemas.microsoft.com/office/drawing/2015/06/chart">
              <c:ext xmlns:c16="http://schemas.microsoft.com/office/drawing/2014/chart" uri="{C3380CC4-5D6E-409C-BE32-E72D297353CC}">
                <c16:uniqueId val="{00000002-84F8-4329-B5FE-AFBCD80BBB50}"/>
              </c:ext>
            </c:extLst>
          </c:dPt>
          <c:dLbls>
            <c:dLbl>
              <c:idx val="0"/>
              <c:layout>
                <c:manualLayout>
                  <c:x val="6.041210822182217E-4"/>
                  <c:y val="-8.2692330125401045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84F8-4329-B5FE-AFBCD80BBB50}"/>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4F8-4329-B5FE-AFBCD80BBB50}"/>
                </c:ext>
              </c:extLst>
            </c:dLbl>
            <c:dLbl>
              <c:idx val="2"/>
              <c:layout>
                <c:manualLayout>
                  <c:x val="0"/>
                  <c:y val="-8.677248677248672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84F8-4329-B5FE-AFBCD80BBB50}"/>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84F8-4329-B5FE-AFBCD80BBB50}"/>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0.9</c:v>
                </c:pt>
                <c:pt idx="1">
                  <c:v>0.05</c:v>
                </c:pt>
                <c:pt idx="2">
                  <c:v>0.05</c:v>
                </c:pt>
                <c:pt idx="3">
                  <c:v>0</c:v>
                </c:pt>
                <c:pt idx="4">
                  <c:v>0</c:v>
                </c:pt>
              </c:numCache>
            </c:numRef>
          </c:val>
          <c:extLst xmlns:c16r2="http://schemas.microsoft.com/office/drawing/2015/06/chart">
            <c:ext xmlns:c16="http://schemas.microsoft.com/office/drawing/2014/chart" uri="{C3380CC4-5D6E-409C-BE32-E72D297353CC}">
              <c16:uniqueId val="{00000004-84F8-4329-B5FE-AFBCD80BBB50}"/>
            </c:ext>
          </c:extLst>
        </c:ser>
        <c:dLbls>
          <c:showVal val="1"/>
        </c:dLbls>
        <c:axId val="154632192"/>
        <c:axId val="154634112"/>
      </c:barChart>
      <c:catAx>
        <c:axId val="154632192"/>
        <c:scaling>
          <c:orientation val="minMax"/>
        </c:scaling>
        <c:axPos val="b"/>
        <c:title>
          <c:tx>
            <c:rich>
              <a:bodyPr/>
              <a:lstStyle/>
              <a:p>
                <a:pPr>
                  <a:defRPr/>
                </a:pPr>
                <a:r>
                  <a:rPr lang="en-US"/>
                  <a:t>ADEQUATE</a:t>
                </a:r>
                <a:r>
                  <a:rPr lang="en-US" baseline="0"/>
                  <a:t> COMMUNICATION BETWEEN DEPARTMENTS</a:t>
                </a:r>
                <a:endParaRPr lang="en-US"/>
              </a:p>
            </c:rich>
          </c:tx>
          <c:layout>
            <c:manualLayout>
              <c:xMode val="edge"/>
              <c:yMode val="edge"/>
              <c:x val="0.15063973063973071"/>
              <c:y val="0.91323432263274751"/>
            </c:manualLayout>
          </c:layout>
        </c:title>
        <c:numFmt formatCode="General" sourceLinked="0"/>
        <c:tickLblPos val="nextTo"/>
        <c:crossAx val="154634112"/>
        <c:crosses val="autoZero"/>
        <c:auto val="1"/>
        <c:lblAlgn val="ctr"/>
        <c:lblOffset val="100"/>
      </c:catAx>
      <c:valAx>
        <c:axId val="154634112"/>
        <c:scaling>
          <c:orientation val="minMax"/>
        </c:scaling>
        <c:axPos val="l"/>
        <c:title>
          <c:tx>
            <c:rich>
              <a:bodyPr rot="-5400000" vert="horz"/>
              <a:lstStyle/>
              <a:p>
                <a:pPr>
                  <a:defRPr/>
                </a:pPr>
                <a:r>
                  <a:rPr lang="en-US"/>
                  <a:t>Percentage</a:t>
                </a:r>
              </a:p>
            </c:rich>
          </c:tx>
          <c:layout/>
        </c:title>
        <c:numFmt formatCode="0%" sourceLinked="1"/>
        <c:tickLblPos val="nextTo"/>
        <c:crossAx val="154632192"/>
        <c:crosses val="autoZero"/>
        <c:crossBetween val="between"/>
      </c:valAx>
    </c:plotArea>
    <c:legend>
      <c:legendPos val="r"/>
      <c:layout>
        <c:manualLayout>
          <c:xMode val="edge"/>
          <c:yMode val="edge"/>
          <c:x val="0.82352996045626559"/>
          <c:y val="9.2773403324584447E-2"/>
          <c:w val="0.16134716619779854"/>
          <c:h val="0.59858017747781456"/>
        </c:manualLayout>
      </c:layout>
    </c:legend>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06092238938904"/>
          <c:y val="9.8652526476950678E-2"/>
          <c:w val="0.72240667833187833"/>
          <c:h val="0.71197069116360812"/>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7007-45AA-A545-C2A3E5858CA4}"/>
              </c:ext>
            </c:extLst>
          </c:dPt>
          <c:dPt>
            <c:idx val="1"/>
            <c:spPr>
              <a:solidFill>
                <a:srgbClr val="FFC000"/>
              </a:solidFill>
            </c:spPr>
            <c:extLst xmlns:c16r2="http://schemas.microsoft.com/office/drawing/2015/06/chart">
              <c:ext xmlns:c16="http://schemas.microsoft.com/office/drawing/2014/chart" uri="{C3380CC4-5D6E-409C-BE32-E72D297353CC}">
                <c16:uniqueId val="{00000001-7007-45AA-A545-C2A3E5858CA4}"/>
              </c:ext>
            </c:extLst>
          </c:dPt>
          <c:dPt>
            <c:idx val="2"/>
            <c:spPr>
              <a:solidFill>
                <a:srgbClr val="92D050"/>
              </a:solidFill>
            </c:spPr>
            <c:extLst xmlns:c16r2="http://schemas.microsoft.com/office/drawing/2015/06/chart">
              <c:ext xmlns:c16="http://schemas.microsoft.com/office/drawing/2014/chart" uri="{C3380CC4-5D6E-409C-BE32-E72D297353CC}">
                <c16:uniqueId val="{00000002-7007-45AA-A545-C2A3E5858CA4}"/>
              </c:ext>
            </c:extLst>
          </c:dPt>
          <c:dPt>
            <c:idx val="3"/>
            <c:spPr>
              <a:solidFill>
                <a:srgbClr val="00B0F0"/>
              </a:solidFill>
            </c:spPr>
            <c:extLst xmlns:c16r2="http://schemas.microsoft.com/office/drawing/2015/06/chart">
              <c:ext xmlns:c16="http://schemas.microsoft.com/office/drawing/2014/chart" uri="{C3380CC4-5D6E-409C-BE32-E72D297353CC}">
                <c16:uniqueId val="{00000003-7007-45AA-A545-C2A3E5858CA4}"/>
              </c:ext>
            </c:extLst>
          </c:dPt>
          <c:dLbls>
            <c:dLbl>
              <c:idx val="0"/>
              <c:layout>
                <c:manualLayout>
                  <c:x val="-6.3852871308551731E-6"/>
                  <c:y val="-7.1302921584566914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007-45AA-A545-C2A3E5858CA4}"/>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007-45AA-A545-C2A3E5858CA4}"/>
                </c:ext>
              </c:extLst>
            </c:dLbl>
            <c:dLbl>
              <c:idx val="2"/>
              <c:layout>
                <c:manualLayout>
                  <c:x val="0"/>
                  <c:y val="-6.822622388569891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007-45AA-A545-C2A3E5858CA4}"/>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007-45AA-A545-C2A3E5858CA4}"/>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0.60000000000000053</c:v>
                </c:pt>
                <c:pt idx="1">
                  <c:v>0.30000000000000027</c:v>
                </c:pt>
                <c:pt idx="2">
                  <c:v>0.05</c:v>
                </c:pt>
                <c:pt idx="3">
                  <c:v>0.05</c:v>
                </c:pt>
                <c:pt idx="4">
                  <c:v>0</c:v>
                </c:pt>
              </c:numCache>
            </c:numRef>
          </c:val>
          <c:extLst xmlns:c16r2="http://schemas.microsoft.com/office/drawing/2015/06/chart">
            <c:ext xmlns:c16="http://schemas.microsoft.com/office/drawing/2014/chart" uri="{C3380CC4-5D6E-409C-BE32-E72D297353CC}">
              <c16:uniqueId val="{00000004-7007-45AA-A545-C2A3E5858CA4}"/>
            </c:ext>
          </c:extLst>
        </c:ser>
        <c:dLbls>
          <c:showVal val="1"/>
        </c:dLbls>
        <c:axId val="154836352"/>
        <c:axId val="154850816"/>
      </c:barChart>
      <c:catAx>
        <c:axId val="154836352"/>
        <c:scaling>
          <c:orientation val="minMax"/>
        </c:scaling>
        <c:axPos val="b"/>
        <c:title>
          <c:tx>
            <c:rich>
              <a:bodyPr/>
              <a:lstStyle/>
              <a:p>
                <a:pPr>
                  <a:defRPr/>
                </a:pPr>
                <a:r>
                  <a:rPr lang="en-US"/>
                  <a:t>Good</a:t>
                </a:r>
                <a:r>
                  <a:rPr lang="en-US" baseline="0"/>
                  <a:t> interpersonal relationship with your colleagues/associate</a:t>
                </a:r>
                <a:endParaRPr lang="en-US"/>
              </a:p>
            </c:rich>
          </c:tx>
          <c:layout>
            <c:manualLayout>
              <c:xMode val="edge"/>
              <c:yMode val="edge"/>
              <c:x val="0.17245620650821336"/>
              <c:y val="0.9226433575673666"/>
            </c:manualLayout>
          </c:layout>
        </c:title>
        <c:numFmt formatCode="General" sourceLinked="0"/>
        <c:tickLblPos val="nextTo"/>
        <c:crossAx val="154850816"/>
        <c:crosses val="autoZero"/>
        <c:auto val="1"/>
        <c:lblAlgn val="ctr"/>
        <c:lblOffset val="100"/>
      </c:catAx>
      <c:valAx>
        <c:axId val="154850816"/>
        <c:scaling>
          <c:orientation val="minMax"/>
        </c:scaling>
        <c:axPos val="l"/>
        <c:title>
          <c:tx>
            <c:rich>
              <a:bodyPr rot="-5400000" vert="horz"/>
              <a:lstStyle/>
              <a:p>
                <a:pPr>
                  <a:defRPr/>
                </a:pPr>
                <a:r>
                  <a:rPr lang="en-US"/>
                  <a:t>Percentage</a:t>
                </a:r>
              </a:p>
            </c:rich>
          </c:tx>
          <c:layout/>
        </c:title>
        <c:numFmt formatCode="0%" sourceLinked="1"/>
        <c:tickLblPos val="nextTo"/>
        <c:crossAx val="154836352"/>
        <c:crosses val="autoZero"/>
        <c:crossBetween val="between"/>
      </c:valAx>
    </c:plotArea>
    <c:legend>
      <c:legendPos val="r"/>
      <c:layout>
        <c:manualLayout>
          <c:xMode val="edge"/>
          <c:yMode val="edge"/>
          <c:x val="0.80997677397415369"/>
          <c:y val="0.10525632445071308"/>
          <c:w val="0.17612154375809902"/>
          <c:h val="0.55966110653112577"/>
        </c:manualLayout>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524311798313959"/>
          <c:y val="0.12054071288846506"/>
          <c:w val="0.72240667833187833"/>
          <c:h val="0.71197069116360812"/>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3608-4B23-8E15-D0E662A4339B}"/>
              </c:ext>
            </c:extLst>
          </c:dPt>
          <c:dPt>
            <c:idx val="1"/>
            <c:spPr>
              <a:solidFill>
                <a:srgbClr val="FFC000"/>
              </a:solidFill>
            </c:spPr>
            <c:extLst xmlns:c16r2="http://schemas.microsoft.com/office/drawing/2015/06/chart">
              <c:ext xmlns:c16="http://schemas.microsoft.com/office/drawing/2014/chart" uri="{C3380CC4-5D6E-409C-BE32-E72D297353CC}">
                <c16:uniqueId val="{00000001-3608-4B23-8E15-D0E662A4339B}"/>
              </c:ext>
            </c:extLst>
          </c:dPt>
          <c:dPt>
            <c:idx val="2"/>
            <c:spPr>
              <a:solidFill>
                <a:srgbClr val="92D050"/>
              </a:solidFill>
            </c:spPr>
            <c:extLst xmlns:c16r2="http://schemas.microsoft.com/office/drawing/2015/06/chart">
              <c:ext xmlns:c16="http://schemas.microsoft.com/office/drawing/2014/chart" uri="{C3380CC4-5D6E-409C-BE32-E72D297353CC}">
                <c16:uniqueId val="{00000002-3608-4B23-8E15-D0E662A4339B}"/>
              </c:ext>
            </c:extLst>
          </c:dPt>
          <c:dPt>
            <c:idx val="3"/>
            <c:spPr>
              <a:solidFill>
                <a:srgbClr val="00B0F0"/>
              </a:solidFill>
            </c:spPr>
            <c:extLst xmlns:c16r2="http://schemas.microsoft.com/office/drawing/2015/06/chart">
              <c:ext xmlns:c16="http://schemas.microsoft.com/office/drawing/2014/chart" uri="{C3380CC4-5D6E-409C-BE32-E72D297353CC}">
                <c16:uniqueId val="{00000003-3608-4B23-8E15-D0E662A4339B}"/>
              </c:ext>
            </c:extLst>
          </c:dPt>
          <c:dLbls>
            <c:dLbl>
              <c:idx val="0"/>
              <c:layout>
                <c:manualLayout>
                  <c:x val="-6.3852871308551731E-6"/>
                  <c:y val="-7.495095265315267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3608-4B23-8E15-D0E662A4339B}"/>
                </c:ext>
              </c:extLst>
            </c:dLbl>
            <c:dLbl>
              <c:idx val="1"/>
              <c:layout>
                <c:manualLayout>
                  <c:x val="-4.1960458288476724E-6"/>
                  <c:y val="-7.5717039177555734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3608-4B23-8E15-D0E662A4339B}"/>
                </c:ext>
              </c:extLst>
            </c:dLbl>
            <c:dLbl>
              <c:idx val="2"/>
              <c:layout>
                <c:manualLayout>
                  <c:x val="0"/>
                  <c:y val="-6.822622388569891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3608-4B23-8E15-D0E662A4339B}"/>
                </c:ext>
              </c:extLst>
            </c:dLbl>
            <c:dLbl>
              <c:idx val="3"/>
              <c:layout>
                <c:manualLayout>
                  <c:x val="0"/>
                  <c:y val="-6.5859312389230554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3608-4B23-8E15-D0E662A4339B}"/>
                </c:ext>
              </c:extLst>
            </c:dLbl>
            <c:dLbl>
              <c:idx val="4"/>
              <c:layout>
                <c:manualLayout>
                  <c:x val="0"/>
                  <c:y val="-5.836849709737380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3608-4B23-8E15-D0E662A4339B}"/>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0.2</c:v>
                </c:pt>
                <c:pt idx="1">
                  <c:v>0.30000000000000027</c:v>
                </c:pt>
                <c:pt idx="2">
                  <c:v>0.35000000000000026</c:v>
                </c:pt>
                <c:pt idx="3">
                  <c:v>0.1</c:v>
                </c:pt>
                <c:pt idx="4">
                  <c:v>0.05</c:v>
                </c:pt>
              </c:numCache>
            </c:numRef>
          </c:val>
          <c:extLst xmlns:c16r2="http://schemas.microsoft.com/office/drawing/2015/06/chart">
            <c:ext xmlns:c16="http://schemas.microsoft.com/office/drawing/2014/chart" uri="{C3380CC4-5D6E-409C-BE32-E72D297353CC}">
              <c16:uniqueId val="{00000005-3608-4B23-8E15-D0E662A4339B}"/>
            </c:ext>
          </c:extLst>
        </c:ser>
        <c:dLbls>
          <c:showVal val="1"/>
        </c:dLbls>
        <c:axId val="155486464"/>
        <c:axId val="155389952"/>
      </c:barChart>
      <c:catAx>
        <c:axId val="155486464"/>
        <c:scaling>
          <c:orientation val="minMax"/>
        </c:scaling>
        <c:axPos val="b"/>
        <c:numFmt formatCode="General" sourceLinked="0"/>
        <c:tickLblPos val="nextTo"/>
        <c:crossAx val="155389952"/>
        <c:crosses val="autoZero"/>
        <c:auto val="1"/>
        <c:lblAlgn val="ctr"/>
        <c:lblOffset val="100"/>
      </c:catAx>
      <c:valAx>
        <c:axId val="155389952"/>
        <c:scaling>
          <c:orientation val="minMax"/>
        </c:scaling>
        <c:axPos val="l"/>
        <c:title>
          <c:tx>
            <c:rich>
              <a:bodyPr rot="-5400000" vert="horz"/>
              <a:lstStyle/>
              <a:p>
                <a:pPr>
                  <a:defRPr/>
                </a:pPr>
                <a:r>
                  <a:rPr lang="en-US"/>
                  <a:t>Percentage</a:t>
                </a:r>
              </a:p>
            </c:rich>
          </c:tx>
          <c:layout/>
        </c:title>
        <c:numFmt formatCode="0%" sourceLinked="1"/>
        <c:tickLblPos val="nextTo"/>
        <c:crossAx val="155486464"/>
        <c:crosses val="autoZero"/>
        <c:crossBetween val="between"/>
      </c:valAx>
    </c:plotArea>
    <c:legend>
      <c:legendPos val="r"/>
      <c:layout>
        <c:manualLayout>
          <c:xMode val="edge"/>
          <c:yMode val="edge"/>
          <c:x val="0.82156150919727511"/>
          <c:y val="8.3368138039197695E-2"/>
          <c:w val="0.16453680853497621"/>
          <c:h val="0.63626975897142768"/>
        </c:manualLayout>
      </c:layout>
    </c:legend>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06092238938904"/>
          <c:y val="9.8652526476950678E-2"/>
          <c:w val="0.72240667833187833"/>
          <c:h val="0.71197069116360812"/>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D873-490C-8D89-6D28D3F9C532}"/>
              </c:ext>
            </c:extLst>
          </c:dPt>
          <c:dPt>
            <c:idx val="1"/>
            <c:spPr>
              <a:solidFill>
                <a:srgbClr val="FFC000"/>
              </a:solidFill>
            </c:spPr>
            <c:extLst xmlns:c16r2="http://schemas.microsoft.com/office/drawing/2015/06/chart">
              <c:ext xmlns:c16="http://schemas.microsoft.com/office/drawing/2014/chart" uri="{C3380CC4-5D6E-409C-BE32-E72D297353CC}">
                <c16:uniqueId val="{00000001-D873-490C-8D89-6D28D3F9C532}"/>
              </c:ext>
            </c:extLst>
          </c:dPt>
          <c:dPt>
            <c:idx val="2"/>
            <c:spPr>
              <a:solidFill>
                <a:srgbClr val="92D050"/>
              </a:solidFill>
            </c:spPr>
            <c:extLst xmlns:c16r2="http://schemas.microsoft.com/office/drawing/2015/06/chart">
              <c:ext xmlns:c16="http://schemas.microsoft.com/office/drawing/2014/chart" uri="{C3380CC4-5D6E-409C-BE32-E72D297353CC}">
                <c16:uniqueId val="{00000002-D873-490C-8D89-6D28D3F9C532}"/>
              </c:ext>
            </c:extLst>
          </c:dPt>
          <c:dPt>
            <c:idx val="3"/>
            <c:spPr>
              <a:solidFill>
                <a:srgbClr val="00B0F0"/>
              </a:solidFill>
            </c:spPr>
            <c:extLst xmlns:c16r2="http://schemas.microsoft.com/office/drawing/2015/06/chart">
              <c:ext xmlns:c16="http://schemas.microsoft.com/office/drawing/2014/chart" uri="{C3380CC4-5D6E-409C-BE32-E72D297353CC}">
                <c16:uniqueId val="{00000003-D873-490C-8D89-6D28D3F9C532}"/>
              </c:ext>
            </c:extLst>
          </c:dPt>
          <c:dLbls>
            <c:dLbl>
              <c:idx val="0"/>
              <c:layout>
                <c:manualLayout>
                  <c:x val="2.3105617574937292E-3"/>
                  <c:y val="-7.495095265315267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D873-490C-8D89-6D28D3F9C532}"/>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D873-490C-8D89-6D28D3F9C532}"/>
                </c:ext>
              </c:extLst>
            </c:dLbl>
            <c:dLbl>
              <c:idx val="2"/>
              <c:layout>
                <c:manualLayout>
                  <c:x val="4.6338940892491761E-3"/>
                  <c:y val="-6.822622388569891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D873-490C-8D89-6D28D3F9C532}"/>
                </c:ext>
              </c:extLst>
            </c:dLbl>
            <c:dLbl>
              <c:idx val="3"/>
              <c:layout>
                <c:manualLayout>
                  <c:x val="0"/>
                  <c:y val="-6.950734345781642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873-490C-8D89-6D28D3F9C532}"/>
                </c:ext>
              </c:extLst>
            </c:dLbl>
            <c:dLbl>
              <c:idx val="4"/>
              <c:layout>
                <c:manualLayout>
                  <c:x val="-2.3169470446245824E-3"/>
                  <c:y val="-7.296062137171720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D873-490C-8D89-6D28D3F9C532}"/>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0.15000000000000013</c:v>
                </c:pt>
                <c:pt idx="1">
                  <c:v>0.1</c:v>
                </c:pt>
                <c:pt idx="2">
                  <c:v>0.2</c:v>
                </c:pt>
                <c:pt idx="3">
                  <c:v>0.35000000000000026</c:v>
                </c:pt>
                <c:pt idx="4">
                  <c:v>0.2</c:v>
                </c:pt>
              </c:numCache>
            </c:numRef>
          </c:val>
          <c:extLst xmlns:c16r2="http://schemas.microsoft.com/office/drawing/2015/06/chart">
            <c:ext xmlns:c16="http://schemas.microsoft.com/office/drawing/2014/chart" uri="{C3380CC4-5D6E-409C-BE32-E72D297353CC}">
              <c16:uniqueId val="{00000005-D873-490C-8D89-6D28D3F9C532}"/>
            </c:ext>
          </c:extLst>
        </c:ser>
        <c:dLbls>
          <c:showVal val="1"/>
        </c:dLbls>
        <c:axId val="155428352"/>
        <c:axId val="155430272"/>
      </c:barChart>
      <c:catAx>
        <c:axId val="155428352"/>
        <c:scaling>
          <c:orientation val="minMax"/>
        </c:scaling>
        <c:axPos val="b"/>
        <c:title>
          <c:tx>
            <c:rich>
              <a:bodyPr/>
              <a:lstStyle/>
              <a:p>
                <a:pPr>
                  <a:defRPr/>
                </a:pPr>
                <a:r>
                  <a:rPr lang="en-US" baseline="0"/>
                  <a:t>Given authority to make decisions you need to make</a:t>
                </a:r>
                <a:endParaRPr lang="en-US"/>
              </a:p>
            </c:rich>
          </c:tx>
          <c:layout>
            <c:manualLayout>
              <c:xMode val="edge"/>
              <c:yMode val="edge"/>
              <c:x val="0.23212324844732657"/>
              <c:y val="0.91899532649878335"/>
            </c:manualLayout>
          </c:layout>
        </c:title>
        <c:numFmt formatCode="General" sourceLinked="0"/>
        <c:tickLblPos val="nextTo"/>
        <c:crossAx val="155430272"/>
        <c:crosses val="autoZero"/>
        <c:auto val="1"/>
        <c:lblAlgn val="ctr"/>
        <c:lblOffset val="100"/>
      </c:catAx>
      <c:valAx>
        <c:axId val="155430272"/>
        <c:scaling>
          <c:orientation val="minMax"/>
        </c:scaling>
        <c:axPos val="l"/>
        <c:title>
          <c:tx>
            <c:rich>
              <a:bodyPr rot="-5400000" vert="horz"/>
              <a:lstStyle/>
              <a:p>
                <a:pPr>
                  <a:defRPr/>
                </a:pPr>
                <a:r>
                  <a:rPr lang="en-US"/>
                  <a:t>Percentage</a:t>
                </a:r>
              </a:p>
            </c:rich>
          </c:tx>
          <c:layout/>
        </c:title>
        <c:numFmt formatCode="0%" sourceLinked="1"/>
        <c:tickLblPos val="nextTo"/>
        <c:crossAx val="155428352"/>
        <c:crosses val="autoZero"/>
        <c:crossBetween val="between"/>
      </c:valAx>
    </c:plotArea>
    <c:legend>
      <c:legendPos val="r"/>
      <c:layout>
        <c:manualLayout>
          <c:xMode val="edge"/>
          <c:yMode val="edge"/>
          <c:x val="0.82156150919727511"/>
          <c:y val="0.1526807283423289"/>
          <c:w val="0.16453680853497621"/>
          <c:h val="0.5122367026395086"/>
        </c:manualLayout>
      </c:layout>
    </c:legend>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0609128404404"/>
          <c:y val="9.8652526476950678E-2"/>
          <c:w val="0.72240671214799468"/>
          <c:h val="0.66435150151685585"/>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7555-4609-8BDC-B0FD47DA25BD}"/>
              </c:ext>
            </c:extLst>
          </c:dPt>
          <c:dPt>
            <c:idx val="1"/>
            <c:spPr>
              <a:solidFill>
                <a:srgbClr val="FFC000"/>
              </a:solidFill>
            </c:spPr>
            <c:extLst xmlns:c16r2="http://schemas.microsoft.com/office/drawing/2015/06/chart">
              <c:ext xmlns:c16="http://schemas.microsoft.com/office/drawing/2014/chart" uri="{C3380CC4-5D6E-409C-BE32-E72D297353CC}">
                <c16:uniqueId val="{00000001-7555-4609-8BDC-B0FD47DA25BD}"/>
              </c:ext>
            </c:extLst>
          </c:dPt>
          <c:dPt>
            <c:idx val="2"/>
            <c:spPr>
              <a:solidFill>
                <a:srgbClr val="92D050"/>
              </a:solidFill>
            </c:spPr>
            <c:extLst xmlns:c16r2="http://schemas.microsoft.com/office/drawing/2015/06/chart">
              <c:ext xmlns:c16="http://schemas.microsoft.com/office/drawing/2014/chart" uri="{C3380CC4-5D6E-409C-BE32-E72D297353CC}">
                <c16:uniqueId val="{00000002-7555-4609-8BDC-B0FD47DA25BD}"/>
              </c:ext>
            </c:extLst>
          </c:dPt>
          <c:dPt>
            <c:idx val="3"/>
            <c:spPr>
              <a:solidFill>
                <a:srgbClr val="00B0F0"/>
              </a:solidFill>
            </c:spPr>
            <c:extLst xmlns:c16r2="http://schemas.microsoft.com/office/drawing/2015/06/chart">
              <c:ext xmlns:c16="http://schemas.microsoft.com/office/drawing/2014/chart" uri="{C3380CC4-5D6E-409C-BE32-E72D297353CC}">
                <c16:uniqueId val="{00000003-7555-4609-8BDC-B0FD47DA25BD}"/>
              </c:ext>
            </c:extLst>
          </c:dPt>
          <c:dLbls>
            <c:dLbl>
              <c:idx val="0"/>
              <c:layout>
                <c:manualLayout>
                  <c:x val="-2.1089000238606603E-3"/>
                  <c:y val="-7.775412332717682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7555-4609-8BDC-B0FD47DA25BD}"/>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555-4609-8BDC-B0FD47DA25BD}"/>
                </c:ext>
              </c:extLst>
            </c:dLbl>
            <c:dLbl>
              <c:idx val="2"/>
              <c:layout>
                <c:manualLayout>
                  <c:x val="0"/>
                  <c:y val="-6.0552477236641949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7555-4609-8BDC-B0FD47DA25BD}"/>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555-4609-8BDC-B0FD47DA25BD}"/>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0.35000000000000031</c:v>
                </c:pt>
                <c:pt idx="1">
                  <c:v>0.56999999999999995</c:v>
                </c:pt>
                <c:pt idx="2">
                  <c:v>6.0000000000000032E-2</c:v>
                </c:pt>
                <c:pt idx="3">
                  <c:v>2.0000000000000011E-2</c:v>
                </c:pt>
                <c:pt idx="4">
                  <c:v>0</c:v>
                </c:pt>
              </c:numCache>
            </c:numRef>
          </c:val>
          <c:extLst xmlns:c16r2="http://schemas.microsoft.com/office/drawing/2015/06/chart">
            <c:ext xmlns:c16="http://schemas.microsoft.com/office/drawing/2014/chart" uri="{C3380CC4-5D6E-409C-BE32-E72D297353CC}">
              <c16:uniqueId val="{00000004-7555-4609-8BDC-B0FD47DA25BD}"/>
            </c:ext>
          </c:extLst>
        </c:ser>
        <c:dLbls>
          <c:showVal val="1"/>
        </c:dLbls>
        <c:axId val="155571328"/>
        <c:axId val="155573248"/>
      </c:barChart>
      <c:catAx>
        <c:axId val="155571328"/>
        <c:scaling>
          <c:orientation val="minMax"/>
        </c:scaling>
        <c:axPos val="b"/>
        <c:title>
          <c:tx>
            <c:rich>
              <a:bodyPr/>
              <a:lstStyle/>
              <a:p>
                <a:pPr>
                  <a:defRPr/>
                </a:pPr>
                <a:r>
                  <a:rPr lang="en-US"/>
                  <a:t>Important</a:t>
                </a:r>
                <a:r>
                  <a:rPr lang="en-US" baseline="0"/>
                  <a:t> Task/ work is distributed in the team equally </a:t>
                </a:r>
                <a:endParaRPr lang="en-US"/>
              </a:p>
            </c:rich>
          </c:tx>
          <c:layout>
            <c:manualLayout>
              <c:xMode val="edge"/>
              <c:yMode val="edge"/>
              <c:x val="0.24096513909787323"/>
              <c:y val="0.90820329277022149"/>
            </c:manualLayout>
          </c:layout>
        </c:title>
        <c:numFmt formatCode="General" sourceLinked="0"/>
        <c:tickLblPos val="nextTo"/>
        <c:crossAx val="155573248"/>
        <c:crosses val="autoZero"/>
        <c:auto val="1"/>
        <c:lblAlgn val="ctr"/>
        <c:lblOffset val="100"/>
      </c:catAx>
      <c:valAx>
        <c:axId val="155573248"/>
        <c:scaling>
          <c:orientation val="minMax"/>
        </c:scaling>
        <c:axPos val="l"/>
        <c:title>
          <c:tx>
            <c:rich>
              <a:bodyPr rot="-5400000" vert="horz"/>
              <a:lstStyle/>
              <a:p>
                <a:pPr>
                  <a:defRPr/>
                </a:pPr>
                <a:r>
                  <a:rPr lang="en-US"/>
                  <a:t>Percentage</a:t>
                </a:r>
              </a:p>
            </c:rich>
          </c:tx>
          <c:layout/>
        </c:title>
        <c:numFmt formatCode="0%" sourceLinked="1"/>
        <c:tickLblPos val="nextTo"/>
        <c:crossAx val="155571328"/>
        <c:crosses val="autoZero"/>
        <c:crossBetween val="between"/>
      </c:valAx>
    </c:plotArea>
    <c:legend>
      <c:legendPos val="r"/>
      <c:layout>
        <c:manualLayout>
          <c:xMode val="edge"/>
          <c:yMode val="edge"/>
          <c:x val="0.80844972560248163"/>
          <c:y val="0.14876469986706276"/>
          <c:w val="0.17700481985206432"/>
          <c:h val="0.53727340900569243"/>
        </c:manualLayout>
      </c:layout>
    </c:legend>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987701207238873"/>
          <c:y val="9.8652526476950678E-2"/>
          <c:w val="0.7131389688418055"/>
          <c:h val="0.6937305569997676"/>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E530-48A3-95F3-B9466D049A77}"/>
              </c:ext>
            </c:extLst>
          </c:dPt>
          <c:dPt>
            <c:idx val="1"/>
            <c:spPr>
              <a:solidFill>
                <a:srgbClr val="FFC000"/>
              </a:solidFill>
            </c:spPr>
            <c:extLst xmlns:c16r2="http://schemas.microsoft.com/office/drawing/2015/06/chart">
              <c:ext xmlns:c16="http://schemas.microsoft.com/office/drawing/2014/chart" uri="{C3380CC4-5D6E-409C-BE32-E72D297353CC}">
                <c16:uniqueId val="{00000001-E530-48A3-95F3-B9466D049A77}"/>
              </c:ext>
            </c:extLst>
          </c:dPt>
          <c:dPt>
            <c:idx val="2"/>
            <c:spPr>
              <a:solidFill>
                <a:srgbClr val="92D050"/>
              </a:solidFill>
            </c:spPr>
            <c:extLst xmlns:c16r2="http://schemas.microsoft.com/office/drawing/2015/06/chart">
              <c:ext xmlns:c16="http://schemas.microsoft.com/office/drawing/2014/chart" uri="{C3380CC4-5D6E-409C-BE32-E72D297353CC}">
                <c16:uniqueId val="{00000002-E530-48A3-95F3-B9466D049A77}"/>
              </c:ext>
            </c:extLst>
          </c:dPt>
          <c:dPt>
            <c:idx val="3"/>
            <c:spPr>
              <a:solidFill>
                <a:srgbClr val="00B0F0"/>
              </a:solidFill>
            </c:spPr>
            <c:extLst xmlns:c16r2="http://schemas.microsoft.com/office/drawing/2015/06/chart">
              <c:ext xmlns:c16="http://schemas.microsoft.com/office/drawing/2014/chart" uri="{C3380CC4-5D6E-409C-BE32-E72D297353CC}">
                <c16:uniqueId val="{00000003-E530-48A3-95F3-B9466D049A77}"/>
              </c:ext>
            </c:extLst>
          </c:dPt>
          <c:dLbls>
            <c:dLbl>
              <c:idx val="0"/>
              <c:layout>
                <c:manualLayout>
                  <c:x val="-4.6402793763800198E-3"/>
                  <c:y val="-7.495095265315267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E530-48A3-95F3-B9466D049A77}"/>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530-48A3-95F3-B9466D049A77}"/>
                </c:ext>
              </c:extLst>
            </c:dLbl>
            <c:dLbl>
              <c:idx val="2"/>
              <c:layout>
                <c:manualLayout>
                  <c:x val="0"/>
                  <c:y val="-6.4578192817112995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E530-48A3-95F3-B9466D049A77}"/>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E530-48A3-95F3-B9466D049A77}"/>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0.11</c:v>
                </c:pt>
                <c:pt idx="1">
                  <c:v>0.3300000000000004</c:v>
                </c:pt>
                <c:pt idx="2">
                  <c:v>0.56000000000000005</c:v>
                </c:pt>
                <c:pt idx="3">
                  <c:v>0</c:v>
                </c:pt>
                <c:pt idx="4">
                  <c:v>0</c:v>
                </c:pt>
              </c:numCache>
            </c:numRef>
          </c:val>
          <c:extLst xmlns:c16r2="http://schemas.microsoft.com/office/drawing/2015/06/chart">
            <c:ext xmlns:c16="http://schemas.microsoft.com/office/drawing/2014/chart" uri="{C3380CC4-5D6E-409C-BE32-E72D297353CC}">
              <c16:uniqueId val="{00000004-E530-48A3-95F3-B9466D049A77}"/>
            </c:ext>
          </c:extLst>
        </c:ser>
        <c:dLbls>
          <c:showVal val="1"/>
        </c:dLbls>
        <c:axId val="155633152"/>
        <c:axId val="155635072"/>
      </c:barChart>
      <c:catAx>
        <c:axId val="155633152"/>
        <c:scaling>
          <c:orientation val="minMax"/>
        </c:scaling>
        <c:axPos val="b"/>
        <c:title>
          <c:tx>
            <c:rich>
              <a:bodyPr/>
              <a:lstStyle/>
              <a:p>
                <a:pPr>
                  <a:defRPr/>
                </a:pPr>
                <a:r>
                  <a:rPr lang="en-US" baseline="0"/>
                  <a:t>Workload is reasonable </a:t>
                </a:r>
                <a:endParaRPr lang="en-US"/>
              </a:p>
            </c:rich>
          </c:tx>
          <c:layout>
            <c:manualLayout>
              <c:xMode val="edge"/>
              <c:yMode val="edge"/>
              <c:x val="0.33373051457491382"/>
              <c:y val="0.92319365251757446"/>
            </c:manualLayout>
          </c:layout>
        </c:title>
        <c:numFmt formatCode="General" sourceLinked="0"/>
        <c:tickLblPos val="nextTo"/>
        <c:crossAx val="155635072"/>
        <c:crosses val="autoZero"/>
        <c:auto val="1"/>
        <c:lblAlgn val="ctr"/>
        <c:lblOffset val="100"/>
      </c:catAx>
      <c:valAx>
        <c:axId val="155635072"/>
        <c:scaling>
          <c:orientation val="minMax"/>
        </c:scaling>
        <c:axPos val="l"/>
        <c:title>
          <c:tx>
            <c:rich>
              <a:bodyPr rot="-5400000" vert="horz"/>
              <a:lstStyle/>
              <a:p>
                <a:pPr>
                  <a:defRPr/>
                </a:pPr>
                <a:r>
                  <a:rPr lang="en-US"/>
                  <a:t>Percentage</a:t>
                </a:r>
              </a:p>
            </c:rich>
          </c:tx>
          <c:layout/>
        </c:title>
        <c:numFmt formatCode="0%" sourceLinked="1"/>
        <c:tickLblPos val="nextTo"/>
        <c:crossAx val="155633152"/>
        <c:crosses val="autoZero"/>
        <c:crossBetween val="between"/>
      </c:valAx>
    </c:plotArea>
    <c:legend>
      <c:legendPos val="r"/>
      <c:layout>
        <c:manualLayout>
          <c:xMode val="edge"/>
          <c:yMode val="edge"/>
          <c:x val="0.82619540328652741"/>
          <c:y val="0.2037531633025309"/>
          <c:w val="0.15990291444572746"/>
          <c:h val="0.46116426767930724"/>
        </c:manualLayout>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06092238938904"/>
          <c:y val="9.8652526476950678E-2"/>
          <c:w val="0.73201636281951243"/>
          <c:h val="0.67504752675146384"/>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B76D-431B-A143-75C292B03391}"/>
              </c:ext>
            </c:extLst>
          </c:dPt>
          <c:dPt>
            <c:idx val="1"/>
            <c:spPr>
              <a:solidFill>
                <a:srgbClr val="FFC000"/>
              </a:solidFill>
            </c:spPr>
            <c:extLst xmlns:c16r2="http://schemas.microsoft.com/office/drawing/2015/06/chart">
              <c:ext xmlns:c16="http://schemas.microsoft.com/office/drawing/2014/chart" uri="{C3380CC4-5D6E-409C-BE32-E72D297353CC}">
                <c16:uniqueId val="{00000001-B76D-431B-A143-75C292B03391}"/>
              </c:ext>
            </c:extLst>
          </c:dPt>
          <c:dPt>
            <c:idx val="2"/>
            <c:spPr>
              <a:solidFill>
                <a:srgbClr val="92D050"/>
              </a:solidFill>
            </c:spPr>
            <c:extLst xmlns:c16r2="http://schemas.microsoft.com/office/drawing/2015/06/chart">
              <c:ext xmlns:c16="http://schemas.microsoft.com/office/drawing/2014/chart" uri="{C3380CC4-5D6E-409C-BE32-E72D297353CC}">
                <c16:uniqueId val="{00000002-B76D-431B-A143-75C292B03391}"/>
              </c:ext>
            </c:extLst>
          </c:dPt>
          <c:dPt>
            <c:idx val="3"/>
            <c:spPr>
              <a:solidFill>
                <a:srgbClr val="00B0F0"/>
              </a:solidFill>
            </c:spPr>
            <c:extLst xmlns:c16r2="http://schemas.microsoft.com/office/drawing/2015/06/chart">
              <c:ext xmlns:c16="http://schemas.microsoft.com/office/drawing/2014/chart" uri="{C3380CC4-5D6E-409C-BE32-E72D297353CC}">
                <c16:uniqueId val="{00000003-B76D-431B-A143-75C292B03391}"/>
              </c:ext>
            </c:extLst>
          </c:dPt>
          <c:dLbls>
            <c:dLbl>
              <c:idx val="0"/>
              <c:layout>
                <c:manualLayout>
                  <c:x val="-2.1525147194438542E-3"/>
                  <c:y val="-7.767801332525742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76D-431B-A143-75C292B03391}"/>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76D-431B-A143-75C292B03391}"/>
                </c:ext>
              </c:extLst>
            </c:dLbl>
            <c:dLbl>
              <c:idx val="2"/>
              <c:layout>
                <c:manualLayout>
                  <c:x val="0"/>
                  <c:y val="-6.8669170199878865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76D-431B-A143-75C292B03391}"/>
                </c:ext>
              </c:extLst>
            </c:dLbl>
            <c:dLbl>
              <c:idx val="3"/>
              <c:layout>
                <c:manualLayout>
                  <c:x val="0"/>
                  <c:y val="-4.761904761904769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76D-431B-A143-75C292B03391}"/>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0.56000000000000005</c:v>
                </c:pt>
                <c:pt idx="1">
                  <c:v>0.36000000000000026</c:v>
                </c:pt>
                <c:pt idx="2">
                  <c:v>7.0000000000000021E-2</c:v>
                </c:pt>
                <c:pt idx="3">
                  <c:v>1.0000000000000005E-2</c:v>
                </c:pt>
                <c:pt idx="4">
                  <c:v>0</c:v>
                </c:pt>
              </c:numCache>
            </c:numRef>
          </c:val>
          <c:extLst xmlns:c16r2="http://schemas.microsoft.com/office/drawing/2015/06/chart">
            <c:ext xmlns:c16="http://schemas.microsoft.com/office/drawing/2014/chart" uri="{C3380CC4-5D6E-409C-BE32-E72D297353CC}">
              <c16:uniqueId val="{00000004-B76D-431B-A143-75C292B03391}"/>
            </c:ext>
          </c:extLst>
        </c:ser>
        <c:dLbls>
          <c:showVal val="1"/>
        </c:dLbls>
        <c:axId val="155730304"/>
        <c:axId val="155732224"/>
      </c:barChart>
      <c:catAx>
        <c:axId val="155730304"/>
        <c:scaling>
          <c:orientation val="minMax"/>
        </c:scaling>
        <c:axPos val="b"/>
        <c:title>
          <c:tx>
            <c:rich>
              <a:bodyPr/>
              <a:lstStyle/>
              <a:p>
                <a:pPr>
                  <a:defRPr/>
                </a:pPr>
                <a:r>
                  <a:rPr lang="en-US"/>
                  <a:t>Manager</a:t>
                </a:r>
                <a:r>
                  <a:rPr lang="en-US" baseline="0"/>
                  <a:t> encourages your developments and improvement at work</a:t>
                </a:r>
                <a:endParaRPr lang="en-US"/>
              </a:p>
            </c:rich>
          </c:tx>
          <c:layout>
            <c:manualLayout>
              <c:xMode val="edge"/>
              <c:yMode val="edge"/>
              <c:x val="0.18324201366721107"/>
              <c:y val="0.9130049666868566"/>
            </c:manualLayout>
          </c:layout>
        </c:title>
        <c:numFmt formatCode="General" sourceLinked="0"/>
        <c:tickLblPos val="nextTo"/>
        <c:crossAx val="155732224"/>
        <c:crosses val="autoZero"/>
        <c:auto val="1"/>
        <c:lblAlgn val="ctr"/>
        <c:lblOffset val="100"/>
      </c:catAx>
      <c:valAx>
        <c:axId val="155732224"/>
        <c:scaling>
          <c:orientation val="minMax"/>
        </c:scaling>
        <c:axPos val="l"/>
        <c:title>
          <c:tx>
            <c:rich>
              <a:bodyPr rot="-5400000" vert="horz"/>
              <a:lstStyle/>
              <a:p>
                <a:pPr>
                  <a:defRPr/>
                </a:pPr>
                <a:r>
                  <a:rPr lang="en-US"/>
                  <a:t>Percentage</a:t>
                </a:r>
              </a:p>
            </c:rich>
          </c:tx>
          <c:layout/>
        </c:title>
        <c:numFmt formatCode="0%" sourceLinked="1"/>
        <c:tickLblPos val="nextTo"/>
        <c:crossAx val="155730304"/>
        <c:crosses val="autoZero"/>
        <c:crossBetween val="between"/>
      </c:valAx>
    </c:plotArea>
    <c:legend>
      <c:legendPos val="r"/>
      <c:layout>
        <c:manualLayout>
          <c:xMode val="edge"/>
          <c:yMode val="edge"/>
          <c:x val="0.82699222056702371"/>
          <c:y val="0.17504704219664899"/>
          <c:w val="0.15859336501856194"/>
          <c:h val="0.5104187361195236"/>
        </c:manualLayout>
      </c:layout>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13747573725406093"/>
          <c:y val="9.8652526476950678E-2"/>
          <c:w val="0.71554005222911121"/>
          <c:h val="0.67984220345951041"/>
        </c:manualLayout>
      </c:layout>
      <c:barChart>
        <c:barDir val="col"/>
        <c:grouping val="clustered"/>
        <c:ser>
          <c:idx val="0"/>
          <c:order val="0"/>
          <c:tx>
            <c:strRef>
              <c:f>Sheet1!$B$1</c:f>
              <c:strCache>
                <c:ptCount val="1"/>
                <c:pt idx="0">
                  <c:v>Series 1</c:v>
                </c:pt>
              </c:strCache>
            </c:strRef>
          </c:tx>
          <c:dPt>
            <c:idx val="0"/>
            <c:spPr>
              <a:solidFill>
                <a:srgbClr val="FF0000"/>
              </a:solidFill>
            </c:spPr>
            <c:extLst xmlns:c16r2="http://schemas.microsoft.com/office/drawing/2015/06/chart">
              <c:ext xmlns:c16="http://schemas.microsoft.com/office/drawing/2014/chart" uri="{C3380CC4-5D6E-409C-BE32-E72D297353CC}">
                <c16:uniqueId val="{00000000-4578-4433-8135-D199A1923350}"/>
              </c:ext>
            </c:extLst>
          </c:dPt>
          <c:dPt>
            <c:idx val="1"/>
            <c:spPr>
              <a:solidFill>
                <a:srgbClr val="FFC000"/>
              </a:solidFill>
            </c:spPr>
            <c:extLst xmlns:c16r2="http://schemas.microsoft.com/office/drawing/2015/06/chart">
              <c:ext xmlns:c16="http://schemas.microsoft.com/office/drawing/2014/chart" uri="{C3380CC4-5D6E-409C-BE32-E72D297353CC}">
                <c16:uniqueId val="{00000001-4578-4433-8135-D199A1923350}"/>
              </c:ext>
            </c:extLst>
          </c:dPt>
          <c:dPt>
            <c:idx val="2"/>
            <c:spPr>
              <a:solidFill>
                <a:srgbClr val="92D050"/>
              </a:solidFill>
            </c:spPr>
            <c:extLst xmlns:c16r2="http://schemas.microsoft.com/office/drawing/2015/06/chart">
              <c:ext xmlns:c16="http://schemas.microsoft.com/office/drawing/2014/chart" uri="{C3380CC4-5D6E-409C-BE32-E72D297353CC}">
                <c16:uniqueId val="{00000002-4578-4433-8135-D199A1923350}"/>
              </c:ext>
            </c:extLst>
          </c:dPt>
          <c:dPt>
            <c:idx val="3"/>
            <c:spPr>
              <a:solidFill>
                <a:srgbClr val="00B0F0"/>
              </a:solidFill>
            </c:spPr>
            <c:extLst xmlns:c16r2="http://schemas.microsoft.com/office/drawing/2015/06/chart">
              <c:ext xmlns:c16="http://schemas.microsoft.com/office/drawing/2014/chart" uri="{C3380CC4-5D6E-409C-BE32-E72D297353CC}">
                <c16:uniqueId val="{00000003-4578-4433-8135-D199A1923350}"/>
              </c:ext>
            </c:extLst>
          </c:dPt>
          <c:dLbls>
            <c:dLbl>
              <c:idx val="0"/>
              <c:layout>
                <c:manualLayout>
                  <c:x val="-9.0653008039801803E-5"/>
                  <c:y val="-8.5191158334123898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578-4433-8135-D199A1923350}"/>
                </c:ext>
              </c:extLst>
            </c:dLbl>
            <c:dLbl>
              <c:idx val="1"/>
              <c:layout>
                <c:manualLayout>
                  <c:x val="4.6296296296297014E-3"/>
                  <c:y val="-7.93650793650794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578-4433-8135-D199A1923350}"/>
                </c:ext>
              </c:extLst>
            </c:dLbl>
            <c:dLbl>
              <c:idx val="2"/>
              <c:layout>
                <c:manualLayout>
                  <c:x val="2.2888532845044642E-3"/>
                  <c:y val="-7.592258798975432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578-4433-8135-D199A1923350}"/>
                </c:ext>
              </c:extLst>
            </c:dLbl>
            <c:dLbl>
              <c:idx val="3"/>
              <c:layout>
                <c:manualLayout>
                  <c:x val="-1.8022466807121787E-7"/>
                  <c:y val="-7.5731587768396433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4578-4433-8135-D199A1923350}"/>
                </c:ext>
              </c:extLst>
            </c:dLbl>
            <c:dLbl>
              <c:idx val="4"/>
              <c:layout>
                <c:manualLayout>
                  <c:x val="0"/>
                  <c:y val="-5.6224899598393545E-2"/>
                </c:manualLayout>
              </c:layout>
              <c:dLblPos val="inEnd"/>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578-4433-8135-D199A1923350}"/>
                </c:ext>
              </c:extLst>
            </c:dLbl>
            <c:spPr>
              <a:noFill/>
              <a:ln>
                <a:noFill/>
              </a:ln>
              <a:effectLst/>
            </c:spPr>
            <c:dLblPos val="inEnd"/>
            <c:showVal val="1"/>
            <c:extLst xmlns:c16r2="http://schemas.microsoft.com/office/drawing/2015/06/chart">
              <c:ext xmlns:c15="http://schemas.microsoft.com/office/drawing/2012/chart" uri="{CE6537A1-D6FC-4f65-9D91-7224C49458BB}">
                <c15:showLeaderLines val="0"/>
              </c:ext>
            </c:extLst>
          </c:dLbls>
          <c:cat>
            <c:strRef>
              <c:f>Sheet1!$A$2:$A$6</c:f>
              <c:strCache>
                <c:ptCount val="5"/>
                <c:pt idx="0">
                  <c:v>Strongly Agree</c:v>
                </c:pt>
                <c:pt idx="1">
                  <c:v>Agree</c:v>
                </c:pt>
                <c:pt idx="2">
                  <c:v>Neutral</c:v>
                </c:pt>
                <c:pt idx="3">
                  <c:v>Disagree</c:v>
                </c:pt>
                <c:pt idx="4">
                  <c:v>Strongly Disagree</c:v>
                </c:pt>
              </c:strCache>
            </c:strRef>
          </c:cat>
          <c:val>
            <c:numRef>
              <c:f>Sheet1!$B$2:$B$6</c:f>
              <c:numCache>
                <c:formatCode>0%</c:formatCode>
                <c:ptCount val="5"/>
                <c:pt idx="0">
                  <c:v>0.15000000000000008</c:v>
                </c:pt>
                <c:pt idx="1">
                  <c:v>0.2</c:v>
                </c:pt>
                <c:pt idx="2">
                  <c:v>0.45</c:v>
                </c:pt>
                <c:pt idx="3">
                  <c:v>0.15000000000000008</c:v>
                </c:pt>
                <c:pt idx="4">
                  <c:v>0.05</c:v>
                </c:pt>
              </c:numCache>
            </c:numRef>
          </c:val>
          <c:extLst xmlns:c16r2="http://schemas.microsoft.com/office/drawing/2015/06/chart">
            <c:ext xmlns:c16="http://schemas.microsoft.com/office/drawing/2014/chart" uri="{C3380CC4-5D6E-409C-BE32-E72D297353CC}">
              <c16:uniqueId val="{00000005-4578-4433-8135-D199A1923350}"/>
            </c:ext>
          </c:extLst>
        </c:ser>
        <c:dLbls>
          <c:showVal val="1"/>
        </c:dLbls>
        <c:axId val="155779072"/>
        <c:axId val="155780992"/>
      </c:barChart>
      <c:catAx>
        <c:axId val="155779072"/>
        <c:scaling>
          <c:orientation val="minMax"/>
        </c:scaling>
        <c:axPos val="b"/>
        <c:title>
          <c:tx>
            <c:rich>
              <a:bodyPr/>
              <a:lstStyle/>
              <a:p>
                <a:pPr>
                  <a:defRPr/>
                </a:pPr>
                <a:r>
                  <a:rPr lang="en-US" baseline="0"/>
                  <a:t>Manager takes your input /output to make decisions </a:t>
                </a:r>
                <a:endParaRPr lang="en-US"/>
              </a:p>
            </c:rich>
          </c:tx>
          <c:layout>
            <c:manualLayout>
              <c:xMode val="edge"/>
              <c:yMode val="edge"/>
              <c:x val="0.11687605769352075"/>
              <c:y val="0.8977149543054106"/>
            </c:manualLayout>
          </c:layout>
        </c:title>
        <c:numFmt formatCode="General" sourceLinked="0"/>
        <c:tickLblPos val="nextTo"/>
        <c:crossAx val="155780992"/>
        <c:crosses val="autoZero"/>
        <c:auto val="1"/>
        <c:lblAlgn val="ctr"/>
        <c:lblOffset val="100"/>
      </c:catAx>
      <c:valAx>
        <c:axId val="155780992"/>
        <c:scaling>
          <c:orientation val="minMax"/>
        </c:scaling>
        <c:axPos val="l"/>
        <c:title>
          <c:tx>
            <c:rich>
              <a:bodyPr rot="-5400000" vert="horz"/>
              <a:lstStyle/>
              <a:p>
                <a:pPr>
                  <a:defRPr/>
                </a:pPr>
                <a:r>
                  <a:rPr lang="en-US"/>
                  <a:t>Percentage</a:t>
                </a:r>
              </a:p>
            </c:rich>
          </c:tx>
          <c:layout/>
        </c:title>
        <c:numFmt formatCode="0%" sourceLinked="1"/>
        <c:tickLblPos val="nextTo"/>
        <c:crossAx val="155779072"/>
        <c:crosses val="autoZero"/>
        <c:crossBetween val="between"/>
      </c:valAx>
    </c:plotArea>
    <c:legend>
      <c:legendPos val="r"/>
      <c:layout>
        <c:manualLayout>
          <c:xMode val="edge"/>
          <c:yMode val="edge"/>
          <c:x val="0.81529534838891082"/>
          <c:y val="0.13772159504158368"/>
          <c:w val="0.17097161631110333"/>
          <c:h val="0.48839091427630282"/>
        </c:manualLayout>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pPr/>
              <a:t>20-06-2024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pPr/>
              <a:t>‹#›</a:t>
            </a:fld>
            <a:endParaRPr lang="en-IN"/>
          </a:p>
        </p:txBody>
      </p:sp>
    </p:spTree>
    <p:extLst>
      <p:ext uri="{BB962C8B-B14F-4D97-AF65-F5344CB8AC3E}">
        <p14:creationId xmlns:p14="http://schemas.microsoft.com/office/powerpoint/2010/main" xmlns=""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147C0E5-F472-4823-852C-D183FA2F2488}" type="datetime1">
              <a:rPr lang="en-IN" smtClean="0"/>
              <a:pPr/>
              <a:t>20-06-2024</a:t>
            </a:fld>
            <a:endParaRPr lang="en-IN"/>
          </a:p>
        </p:txBody>
      </p:sp>
      <p:sp>
        <p:nvSpPr>
          <p:cNvPr id="17" name="Footer Placeholder 16"/>
          <p:cNvSpPr>
            <a:spLocks noGrp="1"/>
          </p:cNvSpPr>
          <p:nvPr>
            <p:ph type="ftr" sz="quarter" idx="11"/>
          </p:nvPr>
        </p:nvSpPr>
        <p:spPr/>
        <p:txBody>
          <a:bodyPr/>
          <a:lstStyle/>
          <a:p>
            <a:r>
              <a:rPr lang="en-US" smtClean="0"/>
              <a:t>You are not allowed to add slides to this presentation</a:t>
            </a:r>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6AD20E6-394B-4DF0-96A5-9647FF39C943}" type="slidenum">
              <a:rPr lang="en-IN" smtClean="0"/>
              <a:pPr/>
              <a:t>‹#›</a:t>
            </a:fld>
            <a:endParaRPr lang="en-IN"/>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9DCF6C-BC1F-457E-8C73-045A403582E6}" type="datetime1">
              <a:rPr lang="en-IN" smtClean="0"/>
              <a:pPr/>
              <a:t>20-06-2024</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0"/>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1E070E-952C-41C9-9ABB-C56A7BE64D88}" type="datetime1">
              <a:rPr lang="en-IN" smtClean="0"/>
              <a:pPr/>
              <a:t>20-06-2024</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A2FBC0-878C-4FB7-8E1F-1D6F6FF7C223}" type="datetime1">
              <a:rPr lang="en-IN" smtClean="0"/>
              <a:pPr/>
              <a:t>20-06-2024</a:t>
            </a:fld>
            <a:endParaRPr lang="en-IN"/>
          </a:p>
        </p:txBody>
      </p:sp>
      <p:sp>
        <p:nvSpPr>
          <p:cNvPr id="5" name="Footer Placeholder 4"/>
          <p:cNvSpPr>
            <a:spLocks noGrp="1"/>
          </p:cNvSpPr>
          <p:nvPr>
            <p:ph type="ftr" sz="quarter" idx="11"/>
          </p:nvPr>
        </p:nvSpPr>
        <p:spPr/>
        <p:txBody>
          <a:bodyPr/>
          <a:lstStyle/>
          <a:p>
            <a:r>
              <a:rPr lang="en-US" smtClean="0"/>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pPr/>
              <a:t>‹#›</a:t>
            </a:fld>
            <a:endParaRPr lang="en-IN"/>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5"/>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pPr/>
              <a:t>20-06-2024</a:t>
            </a:fld>
            <a:endParaRPr lang="en-IN"/>
          </a:p>
        </p:txBody>
      </p:sp>
      <p:sp>
        <p:nvSpPr>
          <p:cNvPr id="5" name="Footer Placeholder 4"/>
          <p:cNvSpPr>
            <a:spLocks noGrp="1"/>
          </p:cNvSpPr>
          <p:nvPr>
            <p:ph type="ftr" sz="quarter" idx="11"/>
          </p:nvPr>
        </p:nvSpPr>
        <p:spPr>
          <a:xfrm>
            <a:off x="1066800" y="6172200"/>
            <a:ext cx="5334000" cy="457200"/>
          </a:xfrm>
        </p:spPr>
        <p:txBody>
          <a:bodyPr/>
          <a:lstStyle/>
          <a:p>
            <a:r>
              <a:rPr lang="en-US" smtClean="0"/>
              <a:t>You are not allowed to add slides to this presentation</a:t>
            </a:r>
            <a:endParaRPr lang="en-IN"/>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26AD20E6-394B-4DF0-96A5-9647FF39C94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9B6A866-57B6-4C39-8809-FBA78A30FCC9}" type="datetime1">
              <a:rPr lang="en-IN" smtClean="0"/>
              <a:pPr/>
              <a:t>20-06-2024</a:t>
            </a:fld>
            <a:endParaRPr lang="en-IN"/>
          </a:p>
        </p:txBody>
      </p:sp>
      <p:sp>
        <p:nvSpPr>
          <p:cNvPr id="6" name="Footer Placeholder 5"/>
          <p:cNvSpPr>
            <a:spLocks noGrp="1"/>
          </p:cNvSpPr>
          <p:nvPr>
            <p:ph type="ftr" sz="quarter" idx="11"/>
          </p:nvPr>
        </p:nvSpPr>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2B34237-4DA9-498D-81CC-7DEBFDE0146A}" type="datetime1">
              <a:rPr lang="en-IN" smtClean="0"/>
              <a:pPr/>
              <a:t>20-06-2024</a:t>
            </a:fld>
            <a:endParaRPr lang="en-IN"/>
          </a:p>
        </p:txBody>
      </p:sp>
      <p:sp>
        <p:nvSpPr>
          <p:cNvPr id="8" name="Footer Placeholder 7"/>
          <p:cNvSpPr>
            <a:spLocks noGrp="1"/>
          </p:cNvSpPr>
          <p:nvPr>
            <p:ph type="ftr" sz="quarter" idx="11"/>
          </p:nvPr>
        </p:nvSpPr>
        <p:spPr/>
        <p:txBody>
          <a:bodyPr/>
          <a:lstStyle/>
          <a:p>
            <a:r>
              <a:rPr lang="en-US" smtClean="0"/>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pPr/>
              <a:t>‹#›</a:t>
            </a:fld>
            <a:endParaRPr lang="en-IN"/>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D29E31-0E2B-4B8B-A4CD-804F6A5D47A9}" type="datetime1">
              <a:rPr lang="en-IN" smtClean="0"/>
              <a:pPr/>
              <a:t>20-06-2024</a:t>
            </a:fld>
            <a:endParaRPr lang="en-IN"/>
          </a:p>
        </p:txBody>
      </p:sp>
      <p:sp>
        <p:nvSpPr>
          <p:cNvPr id="4" name="Footer Placeholder 3"/>
          <p:cNvSpPr>
            <a:spLocks noGrp="1"/>
          </p:cNvSpPr>
          <p:nvPr>
            <p:ph type="ftr" sz="quarter" idx="11"/>
          </p:nvPr>
        </p:nvSpPr>
        <p:spPr/>
        <p:txBody>
          <a:bodyPr/>
          <a:lstStyle/>
          <a:p>
            <a:r>
              <a:rPr lang="en-US" smtClean="0"/>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pPr/>
              <a:t>20-06-2024</a:t>
            </a:fld>
            <a:endParaRPr lang="en-IN"/>
          </a:p>
        </p:txBody>
      </p:sp>
      <p:sp>
        <p:nvSpPr>
          <p:cNvPr id="3" name="Footer Placeholder 2"/>
          <p:cNvSpPr>
            <a:spLocks noGrp="1"/>
          </p:cNvSpPr>
          <p:nvPr>
            <p:ph type="ftr" sz="quarter" idx="11"/>
          </p:nvPr>
        </p:nvSpPr>
        <p:spPr/>
        <p:txBody>
          <a:bodyPr/>
          <a:lstStyle/>
          <a:p>
            <a:r>
              <a:rPr lang="en-US" smtClean="0"/>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pPr/>
              <a:t>20-06-2024</a:t>
            </a:fld>
            <a:endParaRPr lang="en-IN"/>
          </a:p>
        </p:txBody>
      </p:sp>
      <p:sp>
        <p:nvSpPr>
          <p:cNvPr id="6" name="Footer Placeholder 5"/>
          <p:cNvSpPr>
            <a:spLocks noGrp="1"/>
          </p:cNvSpPr>
          <p:nvPr>
            <p:ph type="ftr" sz="quarter" idx="11"/>
          </p:nvPr>
        </p:nvSpPr>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pPr/>
              <a:t>‹#›</a:t>
            </a:fld>
            <a:endParaRPr lang="en-IN"/>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pPr/>
              <a:t>20-06-2024</a:t>
            </a:fld>
            <a:endParaRPr lang="en-IN"/>
          </a:p>
        </p:txBody>
      </p:sp>
      <p:sp>
        <p:nvSpPr>
          <p:cNvPr id="6" name="Footer Placeholder 5"/>
          <p:cNvSpPr>
            <a:spLocks noGrp="1"/>
          </p:cNvSpPr>
          <p:nvPr>
            <p:ph type="ftr" sz="quarter" idx="11"/>
          </p:nvPr>
        </p:nvSpPr>
        <p:spPr>
          <a:xfrm>
            <a:off x="1219200" y="6172200"/>
            <a:ext cx="5181600" cy="457200"/>
          </a:xfrm>
        </p:spPr>
        <p:txBody>
          <a:bodyPr/>
          <a:lstStyle/>
          <a:p>
            <a:r>
              <a:rPr lang="en-US" smtClean="0"/>
              <a:t>You are not allowed to add slides to this presentation</a:t>
            </a:r>
            <a:endParaRPr lang="en-IN"/>
          </a:p>
        </p:txBody>
      </p:sp>
      <p:sp>
        <p:nvSpPr>
          <p:cNvPr id="7" name="Slide Number Placeholder 6"/>
          <p:cNvSpPr>
            <a:spLocks noGrp="1"/>
          </p:cNvSpPr>
          <p:nvPr>
            <p:ph type="sldNum" sz="quarter" idx="12"/>
          </p:nvPr>
        </p:nvSpPr>
        <p:spPr>
          <a:xfrm>
            <a:off x="195072" y="6208776"/>
            <a:ext cx="609600" cy="457200"/>
          </a:xfrm>
        </p:spPr>
        <p:txBody>
          <a:bodyPr/>
          <a:lstStyle/>
          <a:p>
            <a:fld id="{26AD20E6-394B-4DF0-96A5-9647FF39C943}" type="slidenum">
              <a:rPr lang="en-IN" smtClean="0"/>
              <a:pPr/>
              <a:t>‹#›</a:t>
            </a:fld>
            <a:endParaRPr lang="en-IN"/>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5"/>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EA12769F-3E27-4D36-A194-1A84EAEDBFA1}" type="datetime1">
              <a:rPr lang="en-IN" smtClean="0"/>
              <a:pPr/>
              <a:t>20-06-2024</a:t>
            </a:fld>
            <a:endParaRPr lang="en-IN"/>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en-US" smtClean="0"/>
              <a:t>You are not allowed to add slides to this presentation</a:t>
            </a:r>
            <a:endParaRPr lang="en-IN"/>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6AD20E6-394B-4DF0-96A5-9647FF39C94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7673AE62-677A-E7A9-D759-F10B648DEED4}"/>
              </a:ext>
            </a:extLst>
          </p:cNvPr>
          <p:cNvSpPr>
            <a:spLocks noGrp="1"/>
          </p:cNvSpPr>
          <p:nvPr>
            <p:ph type="subTitle" idx="1"/>
          </p:nvPr>
        </p:nvSpPr>
        <p:spPr>
          <a:xfrm>
            <a:off x="1524000" y="4800600"/>
            <a:ext cx="9144000" cy="1474470"/>
          </a:xfrm>
        </p:spPr>
        <p:txBody>
          <a:bodyPr/>
          <a:lstStyle/>
          <a:p>
            <a:r>
              <a:rPr lang="en-IN" dirty="0"/>
              <a:t>Name: Swarnav Borgohain</a:t>
            </a:r>
          </a:p>
          <a:p>
            <a:r>
              <a:rPr lang="en-IN" dirty="0"/>
              <a:t>Mentor: Dr Sumant Swain</a:t>
            </a:r>
          </a:p>
          <a:p>
            <a:r>
              <a:rPr lang="en-IN" dirty="0"/>
              <a:t>IIHMR Delhi</a:t>
            </a:r>
          </a:p>
        </p:txBody>
      </p:sp>
      <p:sp>
        <p:nvSpPr>
          <p:cNvPr id="5" name="Footer Placeholder 4">
            <a:extLst>
              <a:ext uri="{FF2B5EF4-FFF2-40B4-BE49-F238E27FC236}">
                <a16:creationId xmlns:a16="http://schemas.microsoft.com/office/drawing/2014/main" xmlns="" id="{D624A4A6-17A9-4392-BB4C-06FEF16CF7A3}"/>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40197BFF-5EB9-4347-6E13-67AD995EB819}"/>
              </a:ext>
            </a:extLst>
          </p:cNvPr>
          <p:cNvSpPr>
            <a:spLocks noGrp="1"/>
          </p:cNvSpPr>
          <p:nvPr>
            <p:ph type="sldNum" sz="quarter" idx="12"/>
          </p:nvPr>
        </p:nvSpPr>
        <p:spPr/>
        <p:txBody>
          <a:bodyPr/>
          <a:lstStyle/>
          <a:p>
            <a:fld id="{26AD20E6-394B-4DF0-96A5-9647FF39C943}" type="slidenum">
              <a:rPr lang="en-IN" smtClean="0"/>
              <a:pPr/>
              <a:t>1</a:t>
            </a:fld>
            <a:endParaRPr lang="en-IN"/>
          </a:p>
        </p:txBody>
      </p:sp>
      <p:sp>
        <p:nvSpPr>
          <p:cNvPr id="2" name="Title 1">
            <a:extLst>
              <a:ext uri="{FF2B5EF4-FFF2-40B4-BE49-F238E27FC236}">
                <a16:creationId xmlns:a16="http://schemas.microsoft.com/office/drawing/2014/main" xmlns="" id="{6189BD04-9EFD-5298-48E0-BBFFD10429A7}"/>
              </a:ext>
            </a:extLst>
          </p:cNvPr>
          <p:cNvSpPr>
            <a:spLocks noGrp="1"/>
          </p:cNvSpPr>
          <p:nvPr>
            <p:ph type="ctrTitle"/>
          </p:nvPr>
        </p:nvSpPr>
        <p:spPr>
          <a:xfrm>
            <a:off x="2560320" y="1177291"/>
            <a:ext cx="9144000" cy="2686050"/>
          </a:xfrm>
        </p:spPr>
        <p:txBody>
          <a:bodyPr>
            <a:normAutofit fontScale="90000"/>
          </a:bodyPr>
          <a:lstStyle/>
          <a:p>
            <a:r>
              <a:rPr lang="en-IN" sz="4000" b="1" dirty="0">
                <a:solidFill>
                  <a:srgbClr val="002060"/>
                </a:solidFill>
                <a:latin typeface="Times New Roman" pitchFamily="18" charset="0"/>
                <a:cs typeface="Times New Roman" pitchFamily="18" charset="0"/>
              </a:rPr>
              <a:t>The role of human resource management practices and employee job satisfaction in predicting institutional commitment in Hayat Super Speciality Hospital.</a:t>
            </a:r>
            <a:br>
              <a:rPr lang="en-IN" sz="4000" b="1" dirty="0">
                <a:solidFill>
                  <a:srgbClr val="002060"/>
                </a:solidFill>
                <a:latin typeface="Times New Roman" pitchFamily="18" charset="0"/>
                <a:cs typeface="Times New Roman" pitchFamily="18" charset="0"/>
              </a:rPr>
            </a:br>
            <a:r>
              <a:rPr lang="en-US" dirty="0"/>
              <a:t/>
            </a:r>
            <a:br>
              <a:rPr lang="en-US" dirty="0"/>
            </a:br>
            <a:r>
              <a:rPr lang="en-IN" sz="2700" dirty="0">
                <a:latin typeface="Times New Roman" panose="02020603050405020304" pitchFamily="18" charset="0"/>
                <a:cs typeface="Times New Roman" panose="02020603050405020304" pitchFamily="18" charset="0"/>
              </a:rPr>
              <a:t>Organisation: </a:t>
            </a:r>
            <a:r>
              <a:rPr lang="en-IN" sz="2700" b="1" dirty="0">
                <a:latin typeface="Times New Roman" panose="02020603050405020304" pitchFamily="18" charset="0"/>
                <a:cs typeface="Times New Roman" panose="02020603050405020304" pitchFamily="18" charset="0"/>
              </a:rPr>
              <a:t>Hayat Super Speciality Hospital</a:t>
            </a:r>
            <a:endParaRPr lang="en-IN" sz="1300" b="1"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319922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(3/3)</a:t>
            </a:r>
          </a:p>
        </p:txBody>
      </p:sp>
      <p:sp>
        <p:nvSpPr>
          <p:cNvPr id="5" name="Footer Placeholder 4">
            <a:extLst>
              <a:ext uri="{FF2B5EF4-FFF2-40B4-BE49-F238E27FC236}">
                <a16:creationId xmlns:a16="http://schemas.microsoft.com/office/drawing/2014/main" xmlns="" id="{BC6C537E-F258-FF89-BDC8-88EC70E7BEAF}"/>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252D75EE-F9AD-7ECC-099C-1DECD261DAA7}"/>
              </a:ext>
            </a:extLst>
          </p:cNvPr>
          <p:cNvSpPr>
            <a:spLocks noGrp="1"/>
          </p:cNvSpPr>
          <p:nvPr>
            <p:ph type="sldNum" sz="quarter" idx="12"/>
          </p:nvPr>
        </p:nvSpPr>
        <p:spPr/>
        <p:txBody>
          <a:bodyPr/>
          <a:lstStyle/>
          <a:p>
            <a:fld id="{26AD20E6-394B-4DF0-96A5-9647FF39C943}" type="slidenum">
              <a:rPr lang="en-IN" smtClean="0"/>
              <a:pPr/>
              <a:t>10</a:t>
            </a:fld>
            <a:endParaRPr lang="en-IN" dirty="0"/>
          </a:p>
        </p:txBody>
      </p:sp>
      <p:graphicFrame>
        <p:nvGraphicFramePr>
          <p:cNvPr id="7" name="Content Placeholder 6"/>
          <p:cNvGraphicFramePr>
            <a:graphicFrameLocks noGrp="1"/>
          </p:cNvGraphicFramePr>
          <p:nvPr>
            <p:ph sz="quarter" idx="1"/>
          </p:nvPr>
        </p:nvGraphicFramePr>
        <p:xfrm>
          <a:off x="100263" y="1713329"/>
          <a:ext cx="3830053" cy="3412124"/>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xmlns="" id="{DB668B9E-FFED-72D7-8936-12D60B63DDB2}"/>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graphicFrame>
        <p:nvGraphicFramePr>
          <p:cNvPr id="8" name="Chart 7"/>
          <p:cNvGraphicFramePr/>
          <p:nvPr/>
        </p:nvGraphicFramePr>
        <p:xfrm>
          <a:off x="3978442" y="1913271"/>
          <a:ext cx="4186990" cy="30956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8157411" y="1783681"/>
          <a:ext cx="3937367" cy="338187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149861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11</a:t>
            </a:fld>
            <a:endParaRPr lang="en-IN"/>
          </a:p>
        </p:txBody>
      </p:sp>
      <p:graphicFrame>
        <p:nvGraphicFramePr>
          <p:cNvPr id="6" name="Content Placeholder 5"/>
          <p:cNvGraphicFramePr>
            <a:graphicFrameLocks noGrp="1"/>
          </p:cNvGraphicFramePr>
          <p:nvPr>
            <p:ph sz="quarter" idx="1"/>
          </p:nvPr>
        </p:nvGraphicFramePr>
        <p:xfrm>
          <a:off x="124326" y="237456"/>
          <a:ext cx="4022558" cy="29629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4869748" y="371976"/>
          <a:ext cx="5517515" cy="28765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265664" y="3355808"/>
          <a:ext cx="5548630" cy="31623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12</a:t>
            </a:fld>
            <a:endParaRPr lang="en-IN"/>
          </a:p>
        </p:txBody>
      </p:sp>
      <p:graphicFrame>
        <p:nvGraphicFramePr>
          <p:cNvPr id="6" name="Content Placeholder 5"/>
          <p:cNvGraphicFramePr>
            <a:graphicFrameLocks noGrp="1"/>
          </p:cNvGraphicFramePr>
          <p:nvPr>
            <p:ph sz="quarter" idx="1"/>
          </p:nvPr>
        </p:nvGraphicFramePr>
        <p:xfrm>
          <a:off x="6240379" y="1825625"/>
          <a:ext cx="5113421"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203051" y="2145535"/>
          <a:ext cx="5692423" cy="371785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(1/2)</a:t>
            </a:r>
          </a:p>
        </p:txBody>
      </p:sp>
      <p:sp>
        <p:nvSpPr>
          <p:cNvPr id="5" name="Footer Placeholder 4">
            <a:extLst>
              <a:ext uri="{FF2B5EF4-FFF2-40B4-BE49-F238E27FC236}">
                <a16:creationId xmlns:a16="http://schemas.microsoft.com/office/drawing/2014/main" xmlns="" id="{DD6E8C70-D405-03BF-6CEE-48677636D9A7}"/>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D1486BD3-7B28-3873-3378-A9DBB9E3B3DD}"/>
              </a:ext>
            </a:extLst>
          </p:cNvPr>
          <p:cNvSpPr>
            <a:spLocks noGrp="1"/>
          </p:cNvSpPr>
          <p:nvPr>
            <p:ph type="sldNum" sz="quarter" idx="12"/>
          </p:nvPr>
        </p:nvSpPr>
        <p:spPr/>
        <p:txBody>
          <a:bodyPr/>
          <a:lstStyle/>
          <a:p>
            <a:fld id="{26AD20E6-394B-4DF0-96A5-9647FF39C943}" type="slidenum">
              <a:rPr lang="en-IN" smtClean="0"/>
              <a:pPr/>
              <a:t>13</a:t>
            </a:fld>
            <a:endParaRPr lang="en-IN"/>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sz="quarter" idx="1"/>
          </p:nvPr>
        </p:nvSpPr>
        <p:spPr/>
        <p:txBody>
          <a:bodyPr>
            <a:normAutofit fontScale="92500" lnSpcReduction="10000"/>
          </a:bodyPr>
          <a:lstStyle/>
          <a:p>
            <a:pPr lvl="0"/>
            <a:r>
              <a:rPr lang="en-US" dirty="0">
                <a:latin typeface="Times New Roman" pitchFamily="18" charset="0"/>
                <a:cs typeface="Times New Roman" pitchFamily="18" charset="0"/>
              </a:rPr>
              <a:t> More than 80% representatives concurred that they have confidence in company’s leadership in managing the company’s affair</a:t>
            </a:r>
          </a:p>
          <a:p>
            <a:pPr lvl="0"/>
            <a:r>
              <a:rPr lang="en-US" dirty="0">
                <a:latin typeface="Times New Roman" pitchFamily="18" charset="0"/>
                <a:cs typeface="Times New Roman" pitchFamily="18" charset="0"/>
              </a:rPr>
              <a:t>From the above assessment we can assume that there is adequate communication between departments</a:t>
            </a:r>
          </a:p>
          <a:p>
            <a:pPr lvl="0"/>
            <a:r>
              <a:rPr lang="en-US" dirty="0">
                <a:latin typeface="Times New Roman" pitchFamily="18" charset="0"/>
                <a:cs typeface="Times New Roman" pitchFamily="18" charset="0"/>
              </a:rPr>
              <a:t>the examination done we can say that there is good interpersonal relationship with colleagues associate</a:t>
            </a:r>
          </a:p>
          <a:p>
            <a:pPr lvl="0"/>
            <a:r>
              <a:rPr lang="en-US" dirty="0">
                <a:latin typeface="Times New Roman" pitchFamily="18" charset="0"/>
                <a:cs typeface="Times New Roman" pitchFamily="18" charset="0"/>
              </a:rPr>
              <a:t>Employees agree to have opportunities to learn and grow</a:t>
            </a:r>
          </a:p>
          <a:p>
            <a:pPr lvl="0"/>
            <a:r>
              <a:rPr lang="en-US" dirty="0">
                <a:latin typeface="Times New Roman" pitchFamily="18" charset="0"/>
                <a:cs typeface="Times New Roman" pitchFamily="18" charset="0"/>
              </a:rPr>
              <a:t>As seen there was a shortfall in employees getting enough authority to make decisions</a:t>
            </a:r>
          </a:p>
          <a:p>
            <a:pPr lvl="0"/>
            <a:r>
              <a:rPr lang="en-US" dirty="0">
                <a:latin typeface="Times New Roman" pitchFamily="18" charset="0"/>
                <a:cs typeface="Times New Roman" pitchFamily="18" charset="0"/>
              </a:rPr>
              <a:t>There was bit of mix reaction as to employees getting fair salaries as per their responsibilities</a:t>
            </a:r>
          </a:p>
          <a:p>
            <a:pPr lvl="0"/>
            <a:r>
              <a:rPr lang="en-US" dirty="0">
                <a:latin typeface="Times New Roman" pitchFamily="18" charset="0"/>
                <a:cs typeface="Times New Roman" pitchFamily="18" charset="0"/>
              </a:rPr>
              <a:t>Individuals showed that important task/work is distributed in the team equally</a:t>
            </a:r>
          </a:p>
          <a:p>
            <a:endParaRPr lang="en-IN" dirty="0"/>
          </a:p>
        </p:txBody>
      </p:sp>
      <p:pic>
        <p:nvPicPr>
          <p:cNvPr id="6" name="Picture 5">
            <a:extLst>
              <a:ext uri="{FF2B5EF4-FFF2-40B4-BE49-F238E27FC236}">
                <a16:creationId xmlns:a16="http://schemas.microsoft.com/office/drawing/2014/main" xmlns="" id="{B5261C97-CF15-220B-FFE7-145AE48C1E44}"/>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2616270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(2/2)</a:t>
            </a:r>
          </a:p>
        </p:txBody>
      </p:sp>
      <p:sp>
        <p:nvSpPr>
          <p:cNvPr id="5" name="Footer Placeholder 4">
            <a:extLst>
              <a:ext uri="{FF2B5EF4-FFF2-40B4-BE49-F238E27FC236}">
                <a16:creationId xmlns:a16="http://schemas.microsoft.com/office/drawing/2014/main" xmlns="" id="{44604681-6BE2-30DB-6630-A78A118C216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A55A2AEE-BCF7-2356-2A0D-334825D425B5}"/>
              </a:ext>
            </a:extLst>
          </p:cNvPr>
          <p:cNvSpPr>
            <a:spLocks noGrp="1"/>
          </p:cNvSpPr>
          <p:nvPr>
            <p:ph type="sldNum" sz="quarter" idx="12"/>
          </p:nvPr>
        </p:nvSpPr>
        <p:spPr/>
        <p:txBody>
          <a:bodyPr/>
          <a:lstStyle/>
          <a:p>
            <a:fld id="{26AD20E6-394B-4DF0-96A5-9647FF39C943}" type="slidenum">
              <a:rPr lang="en-IN" smtClean="0"/>
              <a:pPr/>
              <a:t>14</a:t>
            </a:fld>
            <a:endParaRPr lang="en-IN"/>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sz="quarter" idx="1"/>
          </p:nvPr>
        </p:nvSpPr>
        <p:spPr/>
        <p:txBody>
          <a:bodyPr>
            <a:normAutofit fontScale="77500" lnSpcReduction="20000"/>
          </a:bodyPr>
          <a:lstStyle/>
          <a:p>
            <a:pPr lvl="0"/>
            <a:r>
              <a:rPr lang="en-US" dirty="0">
                <a:latin typeface="Times New Roman" pitchFamily="18" charset="0"/>
                <a:cs typeface="Times New Roman" pitchFamily="18" charset="0"/>
              </a:rPr>
              <a:t>When asked about workload there was a balanced reaction as to workload being reasonable</a:t>
            </a:r>
          </a:p>
          <a:p>
            <a:pPr lvl="0"/>
            <a:r>
              <a:rPr lang="en-US" dirty="0">
                <a:latin typeface="Times New Roman" pitchFamily="18" charset="0"/>
                <a:cs typeface="Times New Roman" pitchFamily="18" charset="0"/>
              </a:rPr>
              <a:t>From the assessment it is seen that the managers fully encourages the employees about their development and improvement at work</a:t>
            </a:r>
          </a:p>
          <a:p>
            <a:pPr lvl="0"/>
            <a:r>
              <a:rPr lang="en-US" dirty="0">
                <a:latin typeface="Times New Roman" pitchFamily="18" charset="0"/>
                <a:cs typeface="Times New Roman" pitchFamily="18" charset="0"/>
              </a:rPr>
              <a:t>Individuals gave a mix reaction to the question regarding manager taking input/output from employees to make decision</a:t>
            </a:r>
          </a:p>
          <a:p>
            <a:pPr lvl="0"/>
            <a:r>
              <a:rPr lang="en-US" dirty="0">
                <a:latin typeface="Times New Roman" pitchFamily="18" charset="0"/>
                <a:cs typeface="Times New Roman" pitchFamily="18" charset="0"/>
              </a:rPr>
              <a:t>Likewise more than 60% individuals agree that organization is providing as much initial training they need while some employees feel that they are lacking such training</a:t>
            </a:r>
          </a:p>
          <a:p>
            <a:pPr lvl="0"/>
            <a:r>
              <a:rPr lang="en-US" dirty="0">
                <a:latin typeface="Times New Roman" pitchFamily="18" charset="0"/>
                <a:cs typeface="Times New Roman" pitchFamily="18" charset="0"/>
              </a:rPr>
              <a:t>Employees agree that they get all information about the events and affairs of the company</a:t>
            </a:r>
          </a:p>
          <a:p>
            <a:pPr lvl="0"/>
            <a:r>
              <a:rPr lang="en-US" dirty="0">
                <a:latin typeface="Times New Roman" pitchFamily="18" charset="0"/>
                <a:cs typeface="Times New Roman" pitchFamily="18" charset="0"/>
              </a:rPr>
              <a:t>Employees gave a  balanced  reaction about over burdening due to strict reporting patterns and high target pressure</a:t>
            </a:r>
          </a:p>
          <a:p>
            <a:pPr lvl="0"/>
            <a:r>
              <a:rPr lang="en-US" dirty="0">
                <a:latin typeface="Times New Roman" pitchFamily="18" charset="0"/>
                <a:cs typeface="Times New Roman" pitchFamily="18" charset="0"/>
              </a:rPr>
              <a:t>A mix of reaction for employees who believes that someone at work encourages their development </a:t>
            </a:r>
          </a:p>
          <a:p>
            <a:pPr lvl="0"/>
            <a:r>
              <a:rPr lang="en-US" dirty="0">
                <a:latin typeface="Times New Roman" pitchFamily="18" charset="0"/>
                <a:cs typeface="Times New Roman" pitchFamily="18" charset="0"/>
              </a:rPr>
              <a:t> Most employees agree that management gives important to cost effective training</a:t>
            </a:r>
            <a:endParaRPr lang="en-IN" dirty="0">
              <a:latin typeface="Times New Roman" pitchFamily="18" charset="0"/>
              <a:cs typeface="Times New Roman" pitchFamily="18" charset="0"/>
            </a:endParaRPr>
          </a:p>
        </p:txBody>
      </p:sp>
      <p:pic>
        <p:nvPicPr>
          <p:cNvPr id="6" name="Picture 5">
            <a:extLst>
              <a:ext uri="{FF2B5EF4-FFF2-40B4-BE49-F238E27FC236}">
                <a16:creationId xmlns:a16="http://schemas.microsoft.com/office/drawing/2014/main" xmlns="" id="{67E54A9D-4B6F-6671-1709-E2CF64355D4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2388368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			Recommendations</a:t>
            </a:r>
            <a:endParaRPr lang="en-US" b="1" dirty="0">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en-US" smtClean="0"/>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pPr/>
              <a:t>15</a:t>
            </a:fld>
            <a:endParaRPr lang="en-IN"/>
          </a:p>
        </p:txBody>
      </p:sp>
      <p:sp>
        <p:nvSpPr>
          <p:cNvPr id="5" name="Content Placeholder 4"/>
          <p:cNvSpPr>
            <a:spLocks noGrp="1"/>
          </p:cNvSpPr>
          <p:nvPr>
            <p:ph sz="quarter" idx="1"/>
          </p:nvPr>
        </p:nvSpPr>
        <p:spPr/>
        <p:txBody>
          <a:bodyPr>
            <a:normAutofit lnSpcReduction="10000"/>
          </a:bodyPr>
          <a:lstStyle/>
          <a:p>
            <a:r>
              <a:rPr lang="en-US" dirty="0" smtClean="0"/>
              <a:t>Organizations are under constant pressure to improve their performance and ensure development. To achieve these primary objectives, organizations are creating new policies and plans. </a:t>
            </a:r>
            <a:endParaRPr lang="en-US" dirty="0" smtClean="0"/>
          </a:p>
          <a:p>
            <a:r>
              <a:rPr lang="en-US" dirty="0" smtClean="0"/>
              <a:t>Employee Satisfaction is very important for every organization. Organizations should pay due attention to employee’s need and focus on satisfying their needs. </a:t>
            </a:r>
            <a:endParaRPr lang="en-US" dirty="0" smtClean="0"/>
          </a:p>
          <a:p>
            <a:r>
              <a:rPr lang="en-US" dirty="0" smtClean="0"/>
              <a:t>Organizations </a:t>
            </a:r>
            <a:r>
              <a:rPr lang="en-US" dirty="0" smtClean="0"/>
              <a:t>should emphasis on providing constructive feedback to the employees. </a:t>
            </a:r>
            <a:endParaRPr lang="en-US" dirty="0" smtClean="0"/>
          </a:p>
          <a:p>
            <a:r>
              <a:rPr lang="en-US" dirty="0" smtClean="0"/>
              <a:t>Organization should focus more on decision making process as it helps </a:t>
            </a:r>
            <a:r>
              <a:rPr lang="en-US" dirty="0" smtClean="0"/>
              <a:t>t</a:t>
            </a:r>
            <a:r>
              <a:rPr lang="en-US" dirty="0" smtClean="0"/>
              <a:t>o improve job satisfaction</a:t>
            </a:r>
          </a:p>
          <a:p>
            <a:r>
              <a:rPr lang="en-US" dirty="0" smtClean="0"/>
              <a:t>They should get paid on the basis of their contribution. Compensation, Reward and recognition should be based on the employee </a:t>
            </a:r>
            <a:r>
              <a:rPr lang="en-US" dirty="0" smtClean="0"/>
              <a:t>performance.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65BDE-C1E4-2068-7ED7-1D9DDC4B3A10}"/>
              </a:ext>
            </a:extLst>
          </p:cNvPr>
          <p:cNvSpPr>
            <a:spLocks noGrp="1"/>
          </p:cNvSpPr>
          <p:nvPr>
            <p:ph type="title"/>
          </p:nvPr>
        </p:nvSpPr>
        <p:spPr/>
        <p:txBody>
          <a:bodyPr/>
          <a:lstStyle/>
          <a:p>
            <a:pPr algn="ctr"/>
            <a:r>
              <a:rPr lang="en-IN" b="1" dirty="0"/>
              <a:t>Conclusion</a:t>
            </a:r>
          </a:p>
        </p:txBody>
      </p:sp>
      <p:sp>
        <p:nvSpPr>
          <p:cNvPr id="5" name="Footer Placeholder 4">
            <a:extLst>
              <a:ext uri="{FF2B5EF4-FFF2-40B4-BE49-F238E27FC236}">
                <a16:creationId xmlns:a16="http://schemas.microsoft.com/office/drawing/2014/main" xmlns="" id="{48A4B806-E805-17DC-360E-E996C56D4D95}"/>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520413FC-7659-4BBD-06AF-798C6C1C0116}"/>
              </a:ext>
            </a:extLst>
          </p:cNvPr>
          <p:cNvSpPr>
            <a:spLocks noGrp="1"/>
          </p:cNvSpPr>
          <p:nvPr>
            <p:ph type="sldNum" sz="quarter" idx="12"/>
          </p:nvPr>
        </p:nvSpPr>
        <p:spPr/>
        <p:txBody>
          <a:bodyPr/>
          <a:lstStyle/>
          <a:p>
            <a:fld id="{26AD20E6-394B-4DF0-96A5-9647FF39C943}" type="slidenum">
              <a:rPr lang="en-IN" smtClean="0"/>
              <a:pPr/>
              <a:t>16</a:t>
            </a:fld>
            <a:endParaRPr lang="en-IN"/>
          </a:p>
        </p:txBody>
      </p:sp>
      <p:sp>
        <p:nvSpPr>
          <p:cNvPr id="3" name="Content Placeholder 2">
            <a:extLst>
              <a:ext uri="{FF2B5EF4-FFF2-40B4-BE49-F238E27FC236}">
                <a16:creationId xmlns:a16="http://schemas.microsoft.com/office/drawing/2014/main" xmlns="" id="{C37621F9-57FC-03A7-2EE3-925A45765D10}"/>
              </a:ext>
            </a:extLst>
          </p:cNvPr>
          <p:cNvSpPr>
            <a:spLocks noGrp="1"/>
          </p:cNvSpPr>
          <p:nvPr>
            <p:ph sz="quarter" idx="1"/>
          </p:nvPr>
        </p:nvSpPr>
        <p:spPr/>
        <p:txBody>
          <a:bodyPr>
            <a:normAutofit fontScale="92500" lnSpcReduction="10000"/>
          </a:bodyPr>
          <a:lstStyle/>
          <a:p>
            <a:r>
              <a:rPr lang="en-US" sz="2600" dirty="0">
                <a:latin typeface="Times New Roman" pitchFamily="18" charset="0"/>
                <a:cs typeface="Times New Roman" pitchFamily="18" charset="0"/>
              </a:rPr>
              <a:t>From the above assessment it was seen that overall the employees were satisfied with their work and </a:t>
            </a:r>
            <a:r>
              <a:rPr lang="en-US" sz="2600" dirty="0" err="1">
                <a:latin typeface="Times New Roman" pitchFamily="18" charset="0"/>
                <a:cs typeface="Times New Roman" pitchFamily="18" charset="0"/>
              </a:rPr>
              <a:t>hrm</a:t>
            </a:r>
            <a:r>
              <a:rPr lang="en-US" sz="2600" dirty="0">
                <a:latin typeface="Times New Roman" pitchFamily="18" charset="0"/>
                <a:cs typeface="Times New Roman" pitchFamily="18" charset="0"/>
              </a:rPr>
              <a:t> practices but in terms of decision making it was seen that some employees were not given enough authority to make decisions . Decision making should be promoted as it is a crucial aspect of organizational management and involving employees in the decision making process can significantly impact their satisfaction engagement and overall organizational performance.</a:t>
            </a:r>
          </a:p>
          <a:p>
            <a:r>
              <a:rPr lang="en-US" sz="2600" dirty="0">
                <a:latin typeface="Times New Roman" pitchFamily="18" charset="0"/>
                <a:cs typeface="Times New Roman" pitchFamily="18" charset="0"/>
              </a:rPr>
              <a:t>HRM practices are essential in fostering job satisfaction, which is a critical determinant of institutional commitment. By implementing effective HRM strategies , organizations can enhance job satisfaction,  thereby boosting employees commitment to the institution . This in turn, leads to numerous benefits including improved employee retention, higher productivity and a more positive organizational culture</a:t>
            </a:r>
          </a:p>
          <a:p>
            <a:endParaRPr lang="en-IN" dirty="0"/>
          </a:p>
        </p:txBody>
      </p:sp>
      <p:pic>
        <p:nvPicPr>
          <p:cNvPr id="6" name="Picture 5">
            <a:extLst>
              <a:ext uri="{FF2B5EF4-FFF2-40B4-BE49-F238E27FC236}">
                <a16:creationId xmlns:a16="http://schemas.microsoft.com/office/drawing/2014/main" xmlns="" id="{945CF6E8-DCFB-270F-3407-DF7FB025497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1644327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0CEC-B205-D614-ACFB-9620DEF0A59E}"/>
              </a:ext>
            </a:extLst>
          </p:cNvPr>
          <p:cNvSpPr>
            <a:spLocks noGrp="1"/>
          </p:cNvSpPr>
          <p:nvPr>
            <p:ph type="title"/>
          </p:nvPr>
        </p:nvSpPr>
        <p:spPr/>
        <p:txBody>
          <a:bodyPr/>
          <a:lstStyle/>
          <a:p>
            <a:pPr algn="ctr"/>
            <a:r>
              <a:rPr lang="en-IN" b="1" dirty="0"/>
              <a:t>References (Only Vancouver Style)</a:t>
            </a:r>
          </a:p>
        </p:txBody>
      </p:sp>
      <p:sp>
        <p:nvSpPr>
          <p:cNvPr id="4" name="Footer Placeholder 3">
            <a:extLst>
              <a:ext uri="{FF2B5EF4-FFF2-40B4-BE49-F238E27FC236}">
                <a16:creationId xmlns:a16="http://schemas.microsoft.com/office/drawing/2014/main" xmlns="" id="{BA6BC351-F8F3-57C7-6516-D8352B33A9A1}"/>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65778F48-EED0-0966-D30D-CA2F4B9E882F}"/>
              </a:ext>
            </a:extLst>
          </p:cNvPr>
          <p:cNvSpPr>
            <a:spLocks noGrp="1"/>
          </p:cNvSpPr>
          <p:nvPr>
            <p:ph type="sldNum" sz="quarter" idx="12"/>
          </p:nvPr>
        </p:nvSpPr>
        <p:spPr/>
        <p:txBody>
          <a:bodyPr/>
          <a:lstStyle/>
          <a:p>
            <a:fld id="{26AD20E6-394B-4DF0-96A5-9647FF39C943}" type="slidenum">
              <a:rPr lang="en-IN" smtClean="0"/>
              <a:pPr/>
              <a:t>17</a:t>
            </a:fld>
            <a:endParaRPr lang="en-IN"/>
          </a:p>
        </p:txBody>
      </p:sp>
      <p:sp>
        <p:nvSpPr>
          <p:cNvPr id="3" name="Content Placeholder 2">
            <a:extLst>
              <a:ext uri="{FF2B5EF4-FFF2-40B4-BE49-F238E27FC236}">
                <a16:creationId xmlns:a16="http://schemas.microsoft.com/office/drawing/2014/main" xmlns="" id="{3E6CD5A5-350C-07B1-88E3-70F677EEF1DB}"/>
              </a:ext>
            </a:extLst>
          </p:cNvPr>
          <p:cNvSpPr>
            <a:spLocks noGrp="1"/>
          </p:cNvSpPr>
          <p:nvPr>
            <p:ph sz="quarter" idx="1"/>
          </p:nvPr>
        </p:nvSpPr>
        <p:spPr/>
        <p:txBody>
          <a:bodyPr>
            <a:normAutofit fontScale="47500" lnSpcReduction="20000"/>
          </a:bodyPr>
          <a:lstStyle/>
          <a:p>
            <a:pPr lvl="0"/>
            <a:r>
              <a:rPr lang="en-US" sz="3600" dirty="0" err="1">
                <a:latin typeface="Times New Roman" pitchFamily="18" charset="0"/>
                <a:cs typeface="Times New Roman" pitchFamily="18" charset="0"/>
              </a:rPr>
              <a:t>Uma</a:t>
            </a:r>
            <a:r>
              <a:rPr lang="en-US" sz="3600" dirty="0">
                <a:latin typeface="Times New Roman" pitchFamily="18" charset="0"/>
                <a:cs typeface="Times New Roman" pitchFamily="18" charset="0"/>
              </a:rPr>
              <a:t>, S., </a:t>
            </a:r>
            <a:r>
              <a:rPr lang="en-US" sz="3600" dirty="0" err="1">
                <a:latin typeface="Times New Roman" pitchFamily="18" charset="0"/>
                <a:cs typeface="Times New Roman" pitchFamily="18" charset="0"/>
              </a:rPr>
              <a:t>Aurolipy</a:t>
            </a:r>
            <a:r>
              <a:rPr lang="en-US" sz="3600" dirty="0">
                <a:latin typeface="Times New Roman" pitchFamily="18" charset="0"/>
                <a:cs typeface="Times New Roman" pitchFamily="18" charset="0"/>
              </a:rPr>
              <a:t> and </a:t>
            </a:r>
            <a:r>
              <a:rPr lang="en-US" sz="3600" dirty="0" err="1">
                <a:latin typeface="Times New Roman" pitchFamily="18" charset="0"/>
                <a:cs typeface="Times New Roman" pitchFamily="18" charset="0"/>
              </a:rPr>
              <a:t>Madhusmita</a:t>
            </a:r>
            <a:r>
              <a:rPr lang="en-US" sz="3600" dirty="0">
                <a:latin typeface="Times New Roman" pitchFamily="18" charset="0"/>
                <a:cs typeface="Times New Roman" pitchFamily="18" charset="0"/>
              </a:rPr>
              <a:t>, D. (2017), “Impact of </a:t>
            </a:r>
            <a:r>
              <a:rPr lang="en-US" sz="3600" dirty="0" err="1">
                <a:latin typeface="Times New Roman" pitchFamily="18" charset="0"/>
                <a:cs typeface="Times New Roman" pitchFamily="18" charset="0"/>
              </a:rPr>
              <a:t>hrm</a:t>
            </a:r>
            <a:r>
              <a:rPr lang="en-US" sz="3600" dirty="0">
                <a:latin typeface="Times New Roman" pitchFamily="18" charset="0"/>
                <a:cs typeface="Times New Roman" pitchFamily="18" charset="0"/>
              </a:rPr>
              <a:t> practices on job satisfaction and performance: an empirical study in health care sector”, International Journal of Economic Research, Vol. 14 No. 2, pp. 95-105.</a:t>
            </a:r>
          </a:p>
          <a:p>
            <a:pPr lvl="0"/>
            <a:r>
              <a:rPr lang="en-US" sz="3600" dirty="0" err="1">
                <a:latin typeface="Times New Roman" pitchFamily="18" charset="0"/>
                <a:cs typeface="Times New Roman" pitchFamily="18" charset="0"/>
              </a:rPr>
              <a:t>Ong</a:t>
            </a:r>
            <a:r>
              <a:rPr lang="en-US" sz="3600" dirty="0">
                <a:latin typeface="Times New Roman" pitchFamily="18" charset="0"/>
                <a:cs typeface="Times New Roman" pitchFamily="18" charset="0"/>
              </a:rPr>
              <a:t>, C.H. and </a:t>
            </a:r>
            <a:r>
              <a:rPr lang="en-US" sz="3600" dirty="0" err="1">
                <a:latin typeface="Times New Roman" pitchFamily="18" charset="0"/>
                <a:cs typeface="Times New Roman" pitchFamily="18" charset="0"/>
              </a:rPr>
              <a:t>Koh</a:t>
            </a:r>
            <a:r>
              <a:rPr lang="en-US" sz="3600" dirty="0">
                <a:latin typeface="Times New Roman" pitchFamily="18" charset="0"/>
                <a:cs typeface="Times New Roman" pitchFamily="18" charset="0"/>
              </a:rPr>
              <a:t>, R.J. (2018), “The influence of human resources management practices on employee performance in the manufacturing sector in Malaysia”, International Journal of Human Resources Studies, Vol. 8 No. 2, pp. 129-14.</a:t>
            </a:r>
          </a:p>
          <a:p>
            <a:pPr lvl="0"/>
            <a:r>
              <a:rPr lang="en-US" sz="3600" dirty="0">
                <a:latin typeface="Times New Roman" pitchFamily="18" charset="0"/>
                <a:cs typeface="Times New Roman" pitchFamily="18" charset="0"/>
              </a:rPr>
              <a:t>Mohammed, S., Yap, V. and Chan, K. (2019), “The effect of HRM practices and employees’ job satisfaction on employee performance”, Management Science Letters, Vol. 9, pp. 771-786.</a:t>
            </a:r>
          </a:p>
          <a:p>
            <a:pPr lvl="0"/>
            <a:r>
              <a:rPr lang="en-US" sz="3600" dirty="0" err="1">
                <a:latin typeface="Times New Roman" pitchFamily="18" charset="0"/>
                <a:cs typeface="Times New Roman" pitchFamily="18" charset="0"/>
              </a:rPr>
              <a:t>Devananda</a:t>
            </a:r>
            <a:r>
              <a:rPr lang="en-US" sz="3600" dirty="0">
                <a:latin typeface="Times New Roman" pitchFamily="18" charset="0"/>
                <a:cs typeface="Times New Roman" pitchFamily="18" charset="0"/>
              </a:rPr>
              <a:t>, S. and </a:t>
            </a:r>
            <a:r>
              <a:rPr lang="en-US" sz="3600" dirty="0" err="1">
                <a:latin typeface="Times New Roman" pitchFamily="18" charset="0"/>
                <a:cs typeface="Times New Roman" pitchFamily="18" charset="0"/>
              </a:rPr>
              <a:t>Onahring</a:t>
            </a:r>
            <a:r>
              <a:rPr lang="en-US" sz="3600" dirty="0">
                <a:latin typeface="Times New Roman" pitchFamily="18" charset="0"/>
                <a:cs typeface="Times New Roman" pitchFamily="18" charset="0"/>
              </a:rPr>
              <a:t>, B. (2019), “Entrepreneurial intention, job satisfaction and </a:t>
            </a:r>
            <a:r>
              <a:rPr lang="en-US" sz="3600" dirty="0" err="1">
                <a:latin typeface="Times New Roman" pitchFamily="18" charset="0"/>
                <a:cs typeface="Times New Roman" pitchFamily="18" charset="0"/>
              </a:rPr>
              <a:t>organisation</a:t>
            </a:r>
            <a:r>
              <a:rPr lang="en-US" sz="3600" dirty="0">
                <a:latin typeface="Times New Roman" pitchFamily="18" charset="0"/>
                <a:cs typeface="Times New Roman" pitchFamily="18" charset="0"/>
              </a:rPr>
              <a:t> commitment - construct of a research model through literature review”, Journal of Global Entrepreneurship Research, Vol. 9 No. 16, </a:t>
            </a:r>
            <a:r>
              <a:rPr lang="en-US" sz="3600" dirty="0" err="1">
                <a:latin typeface="Times New Roman" pitchFamily="18" charset="0"/>
                <a:cs typeface="Times New Roman" pitchFamily="18" charset="0"/>
              </a:rPr>
              <a:t>doi</a:t>
            </a:r>
            <a:r>
              <a:rPr lang="en-US" sz="3600" dirty="0">
                <a:latin typeface="Times New Roman" pitchFamily="18" charset="0"/>
                <a:cs typeface="Times New Roman" pitchFamily="18" charset="0"/>
              </a:rPr>
              <a:t>: 10.1186/s40497-018-0134-2.</a:t>
            </a:r>
          </a:p>
          <a:p>
            <a:pPr lvl="0"/>
            <a:r>
              <a:rPr lang="en-US" sz="3600" dirty="0" err="1">
                <a:latin typeface="Times New Roman" pitchFamily="18" charset="0"/>
                <a:cs typeface="Times New Roman" pitchFamily="18" charset="0"/>
              </a:rPr>
              <a:t>Cherif</a:t>
            </a:r>
            <a:r>
              <a:rPr lang="en-US" sz="3600" dirty="0">
                <a:latin typeface="Times New Roman" pitchFamily="18" charset="0"/>
                <a:cs typeface="Times New Roman" pitchFamily="18" charset="0"/>
              </a:rPr>
              <a:t>, F. (2020, April). The role of human resource management practices and employee job satisfaction in predicting organizational commitment in Saudi Arabian banking sector. International Journal of Sociology and Social Policy.</a:t>
            </a:r>
          </a:p>
          <a:p>
            <a:pPr lvl="0"/>
            <a:r>
              <a:rPr lang="en-US" sz="3600" dirty="0">
                <a:latin typeface="Times New Roman" pitchFamily="18" charset="0"/>
                <a:cs typeface="Times New Roman" pitchFamily="18" charset="0"/>
              </a:rPr>
              <a:t>. SHRM.org. (2020, 12 15). https://www.shrm.org/. Retrieved from https://www.shrm.org/: https://www.shrm.org/resourcesandtools/tools-and samples/toolkits/pages/managingorganizationalchange.aspx 30. SHRM.org. (</a:t>
            </a:r>
            <a:r>
              <a:rPr lang="en-US" sz="3600" dirty="0" err="1">
                <a:latin typeface="Times New Roman" pitchFamily="18" charset="0"/>
                <a:cs typeface="Times New Roman" pitchFamily="18" charset="0"/>
              </a:rPr>
              <a:t>n.d</a:t>
            </a:r>
            <a:r>
              <a:rPr lang="en-US" sz="3600" dirty="0">
                <a:latin typeface="Times New Roman" pitchFamily="18" charset="0"/>
                <a:cs typeface="Times New Roman" pitchFamily="18" charset="0"/>
              </a:rPr>
              <a:t>.). Developing Employees. Retrieved Dec 10, 2020, from https://www.shrm.org/resourcesandtools/tools-and-samples/toolkits/pages/developingemployees.aspx</a:t>
            </a:r>
          </a:p>
          <a:p>
            <a:pPr>
              <a:buNone/>
            </a:pPr>
            <a:endParaRPr lang="en-IN" dirty="0"/>
          </a:p>
        </p:txBody>
      </p:sp>
    </p:spTree>
    <p:extLst>
      <p:ext uri="{BB962C8B-B14F-4D97-AF65-F5344CB8AC3E}">
        <p14:creationId xmlns:p14="http://schemas.microsoft.com/office/powerpoint/2010/main" xmlns="" val="149243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14362A6F-B772-4C22-FFAA-7F43C56C049B}"/>
              </a:ext>
            </a:extLst>
          </p:cNvPr>
          <p:cNvSpPr>
            <a:spLocks noGrp="1"/>
          </p:cNvSpPr>
          <p:nvPr>
            <p:ph type="subTitle" idx="1"/>
          </p:nvPr>
        </p:nvSpPr>
        <p:spPr/>
        <p:txBody>
          <a:bodyPr/>
          <a:lstStyle/>
          <a:p>
            <a:r>
              <a:rPr lang="en-IN" dirty="0"/>
              <a:t>Any Questions</a:t>
            </a:r>
          </a:p>
        </p:txBody>
      </p:sp>
      <p:sp>
        <p:nvSpPr>
          <p:cNvPr id="5" name="Footer Placeholder 4">
            <a:extLst>
              <a:ext uri="{FF2B5EF4-FFF2-40B4-BE49-F238E27FC236}">
                <a16:creationId xmlns:a16="http://schemas.microsoft.com/office/drawing/2014/main" xmlns="" id="{50FC9A4B-7D60-AC6E-3EFB-C49D8A77D0A3}"/>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33C20748-CF29-ED49-B8D8-5DEBC4A531CC}"/>
              </a:ext>
            </a:extLst>
          </p:cNvPr>
          <p:cNvSpPr>
            <a:spLocks noGrp="1"/>
          </p:cNvSpPr>
          <p:nvPr>
            <p:ph type="sldNum" sz="quarter" idx="12"/>
          </p:nvPr>
        </p:nvSpPr>
        <p:spPr/>
        <p:txBody>
          <a:bodyPr/>
          <a:lstStyle/>
          <a:p>
            <a:fld id="{26AD20E6-394B-4DF0-96A5-9647FF39C943}" type="slidenum">
              <a:rPr lang="en-IN" smtClean="0"/>
              <a:pPr/>
              <a:t>18</a:t>
            </a:fld>
            <a:endParaRPr lang="en-IN"/>
          </a:p>
        </p:txBody>
      </p:sp>
      <p:sp>
        <p:nvSpPr>
          <p:cNvPr id="2" name="Title 1">
            <a:extLst>
              <a:ext uri="{FF2B5EF4-FFF2-40B4-BE49-F238E27FC236}">
                <a16:creationId xmlns:a16="http://schemas.microsoft.com/office/drawing/2014/main" xmlns="" id="{0F7A40DA-CCAF-AA4D-F02C-E8A499F3A7C1}"/>
              </a:ext>
            </a:extLst>
          </p:cNvPr>
          <p:cNvSpPr>
            <a:spLocks noGrp="1"/>
          </p:cNvSpPr>
          <p:nvPr>
            <p:ph type="ctrTitle"/>
          </p:nvPr>
        </p:nvSpPr>
        <p:spPr/>
        <p:txBody>
          <a:bodyPr/>
          <a:lstStyle/>
          <a:p>
            <a:r>
              <a:rPr lang="en-IN" dirty="0"/>
              <a:t>Thank You</a:t>
            </a:r>
          </a:p>
        </p:txBody>
      </p:sp>
      <p:pic>
        <p:nvPicPr>
          <p:cNvPr id="6" name="Picture 5">
            <a:extLst>
              <a:ext uri="{FF2B5EF4-FFF2-40B4-BE49-F238E27FC236}">
                <a16:creationId xmlns:a16="http://schemas.microsoft.com/office/drawing/2014/main" xmlns="" id="{EDC1BA95-363B-4D43-B4A1-2FAE931EE57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3675246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Mentor Approval</a:t>
            </a:r>
          </a:p>
        </p:txBody>
      </p:sp>
      <p:sp>
        <p:nvSpPr>
          <p:cNvPr id="5" name="Footer Placeholder 4">
            <a:extLst>
              <a:ext uri="{FF2B5EF4-FFF2-40B4-BE49-F238E27FC236}">
                <a16:creationId xmlns:a16="http://schemas.microsoft.com/office/drawing/2014/main" xmlns=""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pPr/>
              <a:t>2</a:t>
            </a:fld>
            <a:endParaRPr lang="en-IN"/>
          </a:p>
        </p:txBody>
      </p:sp>
      <p:pic>
        <p:nvPicPr>
          <p:cNvPr id="7" name="Content Placeholder 6" descr="mentor approval.jfif"/>
          <p:cNvPicPr>
            <a:picLocks noGrp="1" noChangeAspect="1"/>
          </p:cNvPicPr>
          <p:nvPr>
            <p:ph sz="quarter" idx="1"/>
          </p:nvPr>
        </p:nvPicPr>
        <p:blipFill>
          <a:blip r:embed="rId2"/>
          <a:stretch>
            <a:fillRect/>
          </a:stretch>
        </p:blipFill>
        <p:spPr>
          <a:xfrm>
            <a:off x="3978442" y="1447800"/>
            <a:ext cx="5093369" cy="4572000"/>
          </a:xfrm>
        </p:spPr>
      </p:pic>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2861094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Introduction (1/2)</a:t>
            </a:r>
          </a:p>
        </p:txBody>
      </p:sp>
      <p:sp>
        <p:nvSpPr>
          <p:cNvPr id="5" name="Footer Placeholder 4">
            <a:extLst>
              <a:ext uri="{FF2B5EF4-FFF2-40B4-BE49-F238E27FC236}">
                <a16:creationId xmlns:a16="http://schemas.microsoft.com/office/drawing/2014/main" xmlns=""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pPr/>
              <a:t>3</a:t>
            </a:fld>
            <a:endParaRPr lang="en-IN"/>
          </a:p>
        </p:txBody>
      </p:sp>
      <p:sp>
        <p:nvSpPr>
          <p:cNvPr id="3" name="Content Placeholder 2">
            <a:extLst>
              <a:ext uri="{FF2B5EF4-FFF2-40B4-BE49-F238E27FC236}">
                <a16:creationId xmlns:a16="http://schemas.microsoft.com/office/drawing/2014/main" xmlns="" id="{2DB44169-B653-8FCC-211C-27ABE8FE014A}"/>
              </a:ext>
            </a:extLst>
          </p:cNvPr>
          <p:cNvSpPr>
            <a:spLocks noGrp="1"/>
          </p:cNvSpPr>
          <p:nvPr>
            <p:ph sz="quarter" idx="1"/>
          </p:nvPr>
        </p:nvSpPr>
        <p:spPr/>
        <p:txBody>
          <a:bodyPr>
            <a:noAutofit/>
          </a:bodyPr>
          <a:lstStyle/>
          <a:p>
            <a:r>
              <a:rPr lang="en-US" sz="2400" dirty="0">
                <a:latin typeface="Times New Roman" pitchFamily="18" charset="0"/>
                <a:cs typeface="Times New Roman" pitchFamily="18" charset="0"/>
              </a:rPr>
              <a:t>The success of different organizations, public or private, such as banks, depend largely on the performance of their human resources which emphasize employees’ skills. </a:t>
            </a:r>
          </a:p>
          <a:p>
            <a:r>
              <a:rPr lang="en-US" sz="2400" dirty="0">
                <a:latin typeface="Times New Roman" pitchFamily="18" charset="0"/>
                <a:cs typeface="Times New Roman" pitchFamily="18" charset="0"/>
              </a:rPr>
              <a:t>HRM practices are considered to be a method of encouraging employees’ satisfaction with their jobs. Job satisfaction can be defined as an individual’s affective orientation toward work roles that he/she is presently occupying, and it is linked to that individual’s behavior in the workplace. </a:t>
            </a:r>
          </a:p>
          <a:p>
            <a:r>
              <a:rPr lang="en-US" sz="2400" dirty="0">
                <a:latin typeface="Times New Roman" pitchFamily="18" charset="0"/>
                <a:cs typeface="Times New Roman" pitchFamily="18" charset="0"/>
              </a:rPr>
              <a:t>Human Resource Management (HRM) plays a pivotal role in addressing workers’ concerns, which is essential for maintaining a productive , motivated and satisfied workforce. </a:t>
            </a:r>
          </a:p>
          <a:p>
            <a:r>
              <a:rPr lang="en-US" sz="2400" dirty="0">
                <a:latin typeface="Times New Roman" pitchFamily="18" charset="0"/>
                <a:cs typeface="Times New Roman" pitchFamily="18" charset="0"/>
              </a:rPr>
              <a:t>By focusing on employee satisfaction, productivity, workplace culture, legal compliance, organizational development and employee empowerment HRM helps to build a stronger, more resilient company</a:t>
            </a:r>
            <a:r>
              <a:rPr lang="en-US" sz="2400" dirty="0"/>
              <a:t>.</a:t>
            </a:r>
            <a:endParaRPr lang="en-IN" sz="2400" dirty="0">
              <a:latin typeface="Times New Roman" pitchFamily="18" charset="0"/>
              <a:cs typeface="Times New Roman" pitchFamily="18" charset="0"/>
            </a:endParaRPr>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2935010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pPr/>
              <a:t>4</a:t>
            </a:fld>
            <a:endParaRPr lang="en-IN"/>
          </a:p>
        </p:txBody>
      </p:sp>
      <p:sp>
        <p:nvSpPr>
          <p:cNvPr id="3" name="Content Placeholder 2"/>
          <p:cNvSpPr>
            <a:spLocks noGrp="1"/>
          </p:cNvSpPr>
          <p:nvPr>
            <p:ph sz="quarter" idx="1"/>
          </p:nvPr>
        </p:nvSpPr>
        <p:spPr/>
        <p:txBody>
          <a:bodyPr>
            <a:normAutofit fontScale="92500" lnSpcReduction="10000"/>
          </a:bodyPr>
          <a:lstStyle/>
          <a:p>
            <a:r>
              <a:rPr lang="en-US" sz="2400" dirty="0">
                <a:latin typeface="Times New Roman" pitchFamily="18" charset="0"/>
                <a:cs typeface="Times New Roman" pitchFamily="18" charset="0"/>
              </a:rPr>
              <a:t>Human resource management (HRM) is the </a:t>
            </a:r>
            <a:r>
              <a:rPr lang="en-US" sz="2400" dirty="0" err="1">
                <a:latin typeface="Times New Roman" pitchFamily="18" charset="0"/>
                <a:cs typeface="Times New Roman" pitchFamily="18" charset="0"/>
              </a:rPr>
              <a:t>epicentre</a:t>
            </a:r>
            <a:r>
              <a:rPr lang="en-US" sz="2400" dirty="0">
                <a:latin typeface="Times New Roman" pitchFamily="18" charset="0"/>
                <a:cs typeface="Times New Roman" pitchFamily="18" charset="0"/>
              </a:rPr>
              <a:t> of every organization. HRM functions in the organization aims at providing support to the organization to fulfill its various objectives, like developing business, infrastructural changes, improve business process or increase knowledge and promote innovation </a:t>
            </a:r>
          </a:p>
          <a:p>
            <a:r>
              <a:rPr lang="en-US" sz="2400" dirty="0">
                <a:latin typeface="Times New Roman" pitchFamily="18" charset="0"/>
                <a:cs typeface="Times New Roman" pitchFamily="18" charset="0"/>
              </a:rPr>
              <a:t> Since the inception of organizational human resources, HRM practices have aimed at the acquisition, development, and motivation of employees as a key to attaining sustainable performance. These practices have deep impact on employee satisfaction.</a:t>
            </a:r>
          </a:p>
          <a:p>
            <a:r>
              <a:rPr lang="en-US" sz="2400" dirty="0">
                <a:latin typeface="Times New Roman" pitchFamily="18" charset="0"/>
                <a:cs typeface="Times New Roman" pitchFamily="18" charset="0"/>
              </a:rPr>
              <a:t>Employee satisfaction is a broad term used by the HR industry to describe how satisfied employees are with elements like their jobs, their employment experience, and the organizations they work for. Employee satisfaction is one key metric that can help determine the overall health of an organization, which is why many organizations employ regular surveys to measure employee satisfaction and track satisfaction trends over time.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04D3-A247-E528-2115-156C18874265}"/>
              </a:ext>
            </a:extLst>
          </p:cNvPr>
          <p:cNvSpPr>
            <a:spLocks noGrp="1"/>
          </p:cNvSpPr>
          <p:nvPr>
            <p:ph type="title"/>
          </p:nvPr>
        </p:nvSpPr>
        <p:spPr/>
        <p:txBody>
          <a:bodyPr/>
          <a:lstStyle/>
          <a:p>
            <a:pPr algn="ctr"/>
            <a:r>
              <a:rPr lang="en-IN" b="1" dirty="0"/>
              <a:t>Objectives of Your Study</a:t>
            </a:r>
          </a:p>
        </p:txBody>
      </p:sp>
      <p:sp>
        <p:nvSpPr>
          <p:cNvPr id="5" name="Footer Placeholder 4">
            <a:extLst>
              <a:ext uri="{FF2B5EF4-FFF2-40B4-BE49-F238E27FC236}">
                <a16:creationId xmlns:a16="http://schemas.microsoft.com/office/drawing/2014/main" xmlns="" id="{8844328F-626B-70E2-D0C5-F16A1E592868}"/>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196429B0-60CE-36A6-DD5A-4112E4534701}"/>
              </a:ext>
            </a:extLst>
          </p:cNvPr>
          <p:cNvSpPr>
            <a:spLocks noGrp="1"/>
          </p:cNvSpPr>
          <p:nvPr>
            <p:ph type="sldNum" sz="quarter" idx="12"/>
          </p:nvPr>
        </p:nvSpPr>
        <p:spPr/>
        <p:txBody>
          <a:bodyPr/>
          <a:lstStyle/>
          <a:p>
            <a:fld id="{26AD20E6-394B-4DF0-96A5-9647FF39C943}" type="slidenum">
              <a:rPr lang="en-IN" smtClean="0"/>
              <a:pPr/>
              <a:t>5</a:t>
            </a:fld>
            <a:endParaRPr lang="en-IN"/>
          </a:p>
        </p:txBody>
      </p:sp>
      <p:sp>
        <p:nvSpPr>
          <p:cNvPr id="3" name="Content Placeholder 2">
            <a:extLst>
              <a:ext uri="{FF2B5EF4-FFF2-40B4-BE49-F238E27FC236}">
                <a16:creationId xmlns:a16="http://schemas.microsoft.com/office/drawing/2014/main" xmlns="" id="{8C6D7DE2-7518-3B77-F975-509EE81FC92A}"/>
              </a:ext>
            </a:extLst>
          </p:cNvPr>
          <p:cNvSpPr>
            <a:spLocks noGrp="1"/>
          </p:cNvSpPr>
          <p:nvPr>
            <p:ph sz="quarter" idx="1"/>
          </p:nvPr>
        </p:nvSpPr>
        <p:spPr/>
        <p:txBody>
          <a:bodyPr>
            <a:normAutofit/>
          </a:bodyPr>
          <a:lstStyle/>
          <a:p>
            <a:pPr marL="0" indent="0">
              <a:buNone/>
            </a:pPr>
            <a:r>
              <a:rPr lang="en-IN" sz="2400" b="1" dirty="0">
                <a:latin typeface="Times New Roman" pitchFamily="18" charset="0"/>
                <a:cs typeface="Times New Roman" pitchFamily="18" charset="0"/>
              </a:rPr>
              <a:t>General Objective</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To investigate the role of human resource management and employee job satisfaction in predicting institutional commitment in the </a:t>
            </a:r>
            <a:r>
              <a:rPr lang="en-US" sz="2400" dirty="0" err="1">
                <a:latin typeface="Times New Roman" pitchFamily="18" charset="0"/>
                <a:cs typeface="Times New Roman" pitchFamily="18" charset="0"/>
              </a:rPr>
              <a:t>Hayat</a:t>
            </a:r>
            <a:r>
              <a:rPr lang="en-US" sz="2400" dirty="0">
                <a:latin typeface="Times New Roman" pitchFamily="18" charset="0"/>
                <a:cs typeface="Times New Roman" pitchFamily="18" charset="0"/>
              </a:rPr>
              <a:t> Super Specialty Hospital. </a:t>
            </a:r>
          </a:p>
          <a:p>
            <a:pPr marL="0" indent="0">
              <a:buNone/>
            </a:pPr>
            <a:r>
              <a:rPr lang="en-IN" sz="2400" b="1" dirty="0">
                <a:latin typeface="Times New Roman" pitchFamily="18" charset="0"/>
                <a:cs typeface="Times New Roman" pitchFamily="18" charset="0"/>
              </a:rPr>
              <a:t>Secondary Objectives</a:t>
            </a:r>
            <a:endParaRPr lang="en-US" sz="2400" dirty="0">
              <a:latin typeface="Times New Roman" pitchFamily="18" charset="0"/>
              <a:cs typeface="Times New Roman" pitchFamily="18" charset="0"/>
            </a:endParaRPr>
          </a:p>
          <a:p>
            <a:pPr lvl="0"/>
            <a:r>
              <a:rPr lang="en-US" sz="2400" dirty="0">
                <a:latin typeface="Times New Roman" pitchFamily="18" charset="0"/>
                <a:cs typeface="Times New Roman" pitchFamily="18" charset="0"/>
              </a:rPr>
              <a:t>To understand the human resource management practices in a hospital.</a:t>
            </a:r>
          </a:p>
          <a:p>
            <a:pPr lvl="0"/>
            <a:r>
              <a:rPr lang="en-US" sz="2400" dirty="0">
                <a:latin typeface="Times New Roman" pitchFamily="18" charset="0"/>
                <a:cs typeface="Times New Roman" pitchFamily="18" charset="0"/>
              </a:rPr>
              <a:t>To evaluate the job satisfaction level in a hospital.</a:t>
            </a:r>
          </a:p>
          <a:p>
            <a:pPr lvl="0"/>
            <a:r>
              <a:rPr lang="en-US" sz="2400" dirty="0">
                <a:latin typeface="Times New Roman" pitchFamily="18" charset="0"/>
                <a:cs typeface="Times New Roman" pitchFamily="18" charset="0"/>
              </a:rPr>
              <a:t>To understand the institutional commitment in align with HR practices. </a:t>
            </a:r>
          </a:p>
          <a:p>
            <a:r>
              <a:rPr lang="en-US" sz="2400" dirty="0">
                <a:latin typeface="Times New Roman" pitchFamily="18" charset="0"/>
                <a:cs typeface="Times New Roman" pitchFamily="18" charset="0"/>
              </a:rPr>
              <a:t>To suggest strategy for better HRH practices</a:t>
            </a:r>
            <a:endParaRPr lang="en-IN" sz="2400" dirty="0">
              <a:latin typeface="Times New Roman" pitchFamily="18" charset="0"/>
              <a:cs typeface="Times New Roman" pitchFamily="18" charset="0"/>
            </a:endParaRPr>
          </a:p>
        </p:txBody>
      </p:sp>
      <p:pic>
        <p:nvPicPr>
          <p:cNvPr id="6" name="Picture 5">
            <a:extLst>
              <a:ext uri="{FF2B5EF4-FFF2-40B4-BE49-F238E27FC236}">
                <a16:creationId xmlns:a16="http://schemas.microsoft.com/office/drawing/2014/main" xmlns="" id="{59DE848F-23EA-DD10-7CA9-E5A35CA4CEC0}"/>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3544687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6DAF6-311E-0255-B1ED-7410C0285961}"/>
              </a:ext>
            </a:extLst>
          </p:cNvPr>
          <p:cNvSpPr>
            <a:spLocks noGrp="1"/>
          </p:cNvSpPr>
          <p:nvPr>
            <p:ph type="title"/>
          </p:nvPr>
        </p:nvSpPr>
        <p:spPr/>
        <p:txBody>
          <a:bodyPr/>
          <a:lstStyle/>
          <a:p>
            <a:pPr algn="ctr"/>
            <a:r>
              <a:rPr lang="en-IN" b="1" dirty="0"/>
              <a:t>Methodology (1/2)</a:t>
            </a:r>
          </a:p>
        </p:txBody>
      </p:sp>
      <p:sp>
        <p:nvSpPr>
          <p:cNvPr id="5" name="Footer Placeholder 4">
            <a:extLst>
              <a:ext uri="{FF2B5EF4-FFF2-40B4-BE49-F238E27FC236}">
                <a16:creationId xmlns:a16="http://schemas.microsoft.com/office/drawing/2014/main" xmlns="" id="{13826005-CE28-7D60-D38A-A20359BF8D20}"/>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E049770-9203-2BD7-A999-EDFBD11B0D06}"/>
              </a:ext>
            </a:extLst>
          </p:cNvPr>
          <p:cNvSpPr>
            <a:spLocks noGrp="1"/>
          </p:cNvSpPr>
          <p:nvPr>
            <p:ph type="sldNum" sz="quarter" idx="12"/>
          </p:nvPr>
        </p:nvSpPr>
        <p:spPr/>
        <p:txBody>
          <a:bodyPr/>
          <a:lstStyle/>
          <a:p>
            <a:fld id="{26AD20E6-394B-4DF0-96A5-9647FF39C943}" type="slidenum">
              <a:rPr lang="en-IN" smtClean="0"/>
              <a:pPr/>
              <a:t>6</a:t>
            </a:fld>
            <a:endParaRPr lang="en-IN"/>
          </a:p>
        </p:txBody>
      </p:sp>
      <p:sp>
        <p:nvSpPr>
          <p:cNvPr id="3" name="Content Placeholder 2">
            <a:extLst>
              <a:ext uri="{FF2B5EF4-FFF2-40B4-BE49-F238E27FC236}">
                <a16:creationId xmlns:a16="http://schemas.microsoft.com/office/drawing/2014/main" xmlns="" id="{70665C76-273B-9A86-DBC1-54F437B85A44}"/>
              </a:ext>
            </a:extLst>
          </p:cNvPr>
          <p:cNvSpPr>
            <a:spLocks noGrp="1"/>
          </p:cNvSpPr>
          <p:nvPr>
            <p:ph sz="quarter" idx="1"/>
          </p:nvPr>
        </p:nvSpPr>
        <p:spPr/>
        <p:txBody>
          <a:bodyPr>
            <a:normAutofit fontScale="92500"/>
          </a:bodyPr>
          <a:lstStyle/>
          <a:p>
            <a:r>
              <a:rPr lang="en-US" b="1" dirty="0">
                <a:latin typeface="Times New Roman" pitchFamily="18" charset="0"/>
                <a:cs typeface="Times New Roman" pitchFamily="18" charset="0"/>
              </a:rPr>
              <a:t>Study Design:</a:t>
            </a:r>
            <a:r>
              <a:rPr lang="en-US" dirty="0">
                <a:latin typeface="Times New Roman" pitchFamily="18" charset="0"/>
                <a:cs typeface="Times New Roman" pitchFamily="18" charset="0"/>
              </a:rPr>
              <a:t> This population-based cross-sectional study and followed by a mixed-method approach. </a:t>
            </a:r>
          </a:p>
          <a:p>
            <a:r>
              <a:rPr lang="en-US" b="1" dirty="0">
                <a:latin typeface="Times New Roman" pitchFamily="18" charset="0"/>
                <a:cs typeface="Times New Roman" pitchFamily="18" charset="0"/>
              </a:rPr>
              <a:t>Study Area: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Hayat</a:t>
            </a:r>
            <a:r>
              <a:rPr lang="en-US" dirty="0">
                <a:latin typeface="Times New Roman" pitchFamily="18" charset="0"/>
                <a:cs typeface="Times New Roman" pitchFamily="18" charset="0"/>
              </a:rPr>
              <a:t> Super </a:t>
            </a:r>
            <a:r>
              <a:rPr lang="en-US" dirty="0" err="1">
                <a:latin typeface="Times New Roman" pitchFamily="18" charset="0"/>
                <a:cs typeface="Times New Roman" pitchFamily="18" charset="0"/>
              </a:rPr>
              <a:t>Speciality</a:t>
            </a:r>
            <a:r>
              <a:rPr lang="en-US" dirty="0">
                <a:latin typeface="Times New Roman" pitchFamily="18" charset="0"/>
                <a:cs typeface="Times New Roman" pitchFamily="18" charset="0"/>
              </a:rPr>
              <a:t> Hospital</a:t>
            </a:r>
          </a:p>
          <a:p>
            <a:r>
              <a:rPr lang="en-US" b="1" dirty="0">
                <a:latin typeface="Times New Roman" pitchFamily="18" charset="0"/>
                <a:cs typeface="Times New Roman" pitchFamily="18" charset="0"/>
              </a:rPr>
              <a:t>Study Population: </a:t>
            </a:r>
            <a:r>
              <a:rPr lang="en-US" dirty="0">
                <a:latin typeface="Times New Roman" pitchFamily="18" charset="0"/>
                <a:cs typeface="Times New Roman" pitchFamily="18" charset="0"/>
              </a:rPr>
              <a:t>Management and employees in the Hospital</a:t>
            </a:r>
          </a:p>
          <a:p>
            <a:r>
              <a:rPr lang="en-US" b="1" dirty="0">
                <a:latin typeface="Times New Roman" pitchFamily="18" charset="0"/>
                <a:cs typeface="Times New Roman" pitchFamily="18" charset="0"/>
              </a:rPr>
              <a:t>Sample Size:</a:t>
            </a:r>
            <a:r>
              <a:rPr lang="en-US" dirty="0">
                <a:latin typeface="Times New Roman" pitchFamily="18" charset="0"/>
                <a:cs typeface="Times New Roman" pitchFamily="18" charset="0"/>
              </a:rPr>
              <a:t>100 employees of the hospital for quantitative data and five management staffs for IDI in a qualitative data collection.</a:t>
            </a:r>
          </a:p>
          <a:p>
            <a:r>
              <a:rPr lang="en-US" b="1" dirty="0">
                <a:latin typeface="Times New Roman" pitchFamily="18" charset="0"/>
                <a:cs typeface="Times New Roman" pitchFamily="18" charset="0"/>
              </a:rPr>
              <a:t>Study Period</a:t>
            </a:r>
            <a:r>
              <a:rPr lang="en-US" dirty="0">
                <a:latin typeface="Times New Roman" pitchFamily="18" charset="0"/>
                <a:cs typeface="Times New Roman" pitchFamily="18" charset="0"/>
              </a:rPr>
              <a:t>: The study was conducted from March to June 2024</a:t>
            </a:r>
          </a:p>
          <a:p>
            <a:r>
              <a:rPr lang="en-US" b="1" dirty="0">
                <a:latin typeface="Times New Roman" pitchFamily="18" charset="0"/>
                <a:cs typeface="Times New Roman" pitchFamily="18" charset="0"/>
              </a:rPr>
              <a:t>Sampling Technique:</a:t>
            </a:r>
            <a:r>
              <a:rPr lang="en-US" dirty="0">
                <a:latin typeface="Times New Roman" pitchFamily="18" charset="0"/>
                <a:cs typeface="Times New Roman" pitchFamily="18" charset="0"/>
              </a:rPr>
              <a:t> Purposive sampling technique used to cover the sample size. </a:t>
            </a:r>
          </a:p>
          <a:p>
            <a:r>
              <a:rPr lang="en-US" dirty="0">
                <a:latin typeface="Times New Roman" pitchFamily="18" charset="0"/>
                <a:cs typeface="Times New Roman" pitchFamily="18" charset="0"/>
              </a:rPr>
              <a:t>A Purposive sampling refers to a group of non-probability sampling techniques in which units are selected because they have characteristics need in a sample.</a:t>
            </a:r>
          </a:p>
          <a:p>
            <a:endParaRPr lang="en-US" dirty="0"/>
          </a:p>
          <a:p>
            <a:endParaRPr lang="en-IN" dirty="0"/>
          </a:p>
        </p:txBody>
      </p:sp>
      <p:pic>
        <p:nvPicPr>
          <p:cNvPr id="6" name="Picture 5">
            <a:extLst>
              <a:ext uri="{FF2B5EF4-FFF2-40B4-BE49-F238E27FC236}">
                <a16:creationId xmlns:a16="http://schemas.microsoft.com/office/drawing/2014/main" xmlns="" id="{096665F7-D441-D56F-3223-09638E62076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459109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9672BA-4BE1-529E-07EC-8F4A53233F03}"/>
              </a:ext>
            </a:extLst>
          </p:cNvPr>
          <p:cNvSpPr>
            <a:spLocks noGrp="1"/>
          </p:cNvSpPr>
          <p:nvPr>
            <p:ph type="title"/>
          </p:nvPr>
        </p:nvSpPr>
        <p:spPr/>
        <p:txBody>
          <a:bodyPr/>
          <a:lstStyle/>
          <a:p>
            <a:pPr algn="ctr"/>
            <a:r>
              <a:rPr lang="en-IN" b="1" dirty="0"/>
              <a:t>Methodology (2/2)</a:t>
            </a:r>
            <a:endParaRPr lang="en-IN" dirty="0"/>
          </a:p>
        </p:txBody>
      </p:sp>
      <p:sp>
        <p:nvSpPr>
          <p:cNvPr id="5" name="Footer Placeholder 4">
            <a:extLst>
              <a:ext uri="{FF2B5EF4-FFF2-40B4-BE49-F238E27FC236}">
                <a16:creationId xmlns:a16="http://schemas.microsoft.com/office/drawing/2014/main" xmlns="" id="{6F6DCD10-8A3E-7240-0E8B-DDE634E0B5E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EEF90905-61DD-7573-FB83-64447E29ABB1}"/>
              </a:ext>
            </a:extLst>
          </p:cNvPr>
          <p:cNvSpPr>
            <a:spLocks noGrp="1"/>
          </p:cNvSpPr>
          <p:nvPr>
            <p:ph type="sldNum" sz="quarter" idx="12"/>
          </p:nvPr>
        </p:nvSpPr>
        <p:spPr/>
        <p:txBody>
          <a:bodyPr/>
          <a:lstStyle/>
          <a:p>
            <a:fld id="{26AD20E6-394B-4DF0-96A5-9647FF39C943}" type="slidenum">
              <a:rPr lang="en-IN" smtClean="0"/>
              <a:pPr/>
              <a:t>7</a:t>
            </a:fld>
            <a:endParaRPr lang="en-IN"/>
          </a:p>
        </p:txBody>
      </p:sp>
      <p:sp>
        <p:nvSpPr>
          <p:cNvPr id="3" name="Content Placeholder 2">
            <a:extLst>
              <a:ext uri="{FF2B5EF4-FFF2-40B4-BE49-F238E27FC236}">
                <a16:creationId xmlns:a16="http://schemas.microsoft.com/office/drawing/2014/main" xmlns="" id="{C69F77E6-6698-55B6-C98F-1338F8539D37}"/>
              </a:ext>
            </a:extLst>
          </p:cNvPr>
          <p:cNvSpPr>
            <a:spLocks noGrp="1"/>
          </p:cNvSpPr>
          <p:nvPr>
            <p:ph sz="quarter" idx="1"/>
          </p:nvPr>
        </p:nvSpPr>
        <p:spPr/>
        <p:txBody>
          <a:bodyPr>
            <a:noAutofit/>
          </a:bodyPr>
          <a:lstStyle/>
          <a:p>
            <a:r>
              <a:rPr lang="en-US" sz="2400" b="1" dirty="0">
                <a:latin typeface="Times New Roman" pitchFamily="18" charset="0"/>
                <a:cs typeface="Times New Roman" pitchFamily="18" charset="0"/>
              </a:rPr>
              <a:t>Study Tools:</a:t>
            </a:r>
            <a:endParaRPr lang="en-US" sz="2400" dirty="0">
              <a:latin typeface="Times New Roman" pitchFamily="18" charset="0"/>
              <a:cs typeface="Times New Roman" pitchFamily="18" charset="0"/>
            </a:endParaRPr>
          </a:p>
          <a:p>
            <a:pPr marL="0" indent="0">
              <a:buNone/>
            </a:pPr>
            <a:r>
              <a:rPr lang="en-US" sz="2400" i="1" dirty="0">
                <a:latin typeface="Times New Roman" pitchFamily="18" charset="0"/>
                <a:cs typeface="Times New Roman" pitchFamily="18" charset="0"/>
              </a:rPr>
              <a:t>Quantitative Survey</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A employee survey conducted to collect information on HRH practices, concerns, issues and other information. </a:t>
            </a:r>
          </a:p>
          <a:p>
            <a:r>
              <a:rPr lang="en-US" sz="2400" i="1" dirty="0">
                <a:latin typeface="Times New Roman" pitchFamily="18" charset="0"/>
                <a:cs typeface="Times New Roman" pitchFamily="18" charset="0"/>
              </a:rPr>
              <a:t>Qualitative Interviews</a:t>
            </a:r>
            <a:endParaRPr lang="en-US" sz="24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IDI checklists developed for this study to explore institutions aspirations and wellbeing of the employees. </a:t>
            </a:r>
          </a:p>
          <a:p>
            <a:pPr marL="0" indent="0">
              <a:buNone/>
            </a:pPr>
            <a:r>
              <a:rPr lang="en-US" sz="2400" b="1" dirty="0">
                <a:latin typeface="Times New Roman" pitchFamily="18" charset="0"/>
                <a:cs typeface="Times New Roman" pitchFamily="18" charset="0"/>
              </a:rPr>
              <a:t>Data Analysis:</a:t>
            </a:r>
            <a:r>
              <a:rPr lang="en-US" sz="2400" dirty="0">
                <a:latin typeface="Times New Roman" pitchFamily="18" charset="0"/>
                <a:cs typeface="Times New Roman" pitchFamily="18" charset="0"/>
              </a:rPr>
              <a:t> The data was analyzed using Statistical software statistical package for the social sciences (SPSS).</a:t>
            </a:r>
          </a:p>
          <a:p>
            <a:r>
              <a:rPr lang="en-US" sz="2400" b="1" dirty="0">
                <a:latin typeface="Times New Roman" pitchFamily="18" charset="0"/>
                <a:cs typeface="Times New Roman" pitchFamily="18" charset="0"/>
              </a:rPr>
              <a:t>Data Integration:</a:t>
            </a:r>
            <a:r>
              <a:rPr lang="en-US" sz="2400" dirty="0">
                <a:latin typeface="Times New Roman" pitchFamily="18" charset="0"/>
                <a:cs typeface="Times New Roman" pitchFamily="18" charset="0"/>
              </a:rPr>
              <a:t> Quantitative and qualitative findings triangulated to provide a richer and more nuanced understanding of the research questions</a:t>
            </a:r>
            <a:endParaRPr lang="en-IN" sz="2400" dirty="0">
              <a:latin typeface="Times New Roman" pitchFamily="18" charset="0"/>
              <a:cs typeface="Times New Roman" pitchFamily="18" charset="0"/>
            </a:endParaRPr>
          </a:p>
        </p:txBody>
      </p:sp>
      <p:pic>
        <p:nvPicPr>
          <p:cNvPr id="6" name="Picture 5">
            <a:extLst>
              <a:ext uri="{FF2B5EF4-FFF2-40B4-BE49-F238E27FC236}">
                <a16:creationId xmlns:a16="http://schemas.microsoft.com/office/drawing/2014/main" xmlns="" id="{7CA07901-579C-BFCC-7D89-A24BBE44C4BD}"/>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xmlns="" val="120624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a:xfrm>
            <a:off x="830179" y="268873"/>
            <a:ext cx="10515600" cy="1325563"/>
          </a:xfrm>
        </p:spPr>
        <p:txBody>
          <a:bodyPr/>
          <a:lstStyle/>
          <a:p>
            <a:pPr algn="ctr"/>
            <a:r>
              <a:rPr lang="en-IN" b="1" dirty="0"/>
              <a:t>Results (1/3)</a:t>
            </a:r>
          </a:p>
        </p:txBody>
      </p:sp>
      <p:sp>
        <p:nvSpPr>
          <p:cNvPr id="5" name="Footer Placeholder 4">
            <a:extLst>
              <a:ext uri="{FF2B5EF4-FFF2-40B4-BE49-F238E27FC236}">
                <a16:creationId xmlns:a16="http://schemas.microsoft.com/office/drawing/2014/main" xmlns=""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pPr/>
              <a:t>8</a:t>
            </a:fld>
            <a:endParaRPr lang="en-IN"/>
          </a:p>
        </p:txBody>
      </p:sp>
      <p:graphicFrame>
        <p:nvGraphicFramePr>
          <p:cNvPr id="7" name="Content Placeholder 6"/>
          <p:cNvGraphicFramePr>
            <a:graphicFrameLocks noGrp="1"/>
          </p:cNvGraphicFramePr>
          <p:nvPr>
            <p:ph sz="quarter" idx="1"/>
          </p:nvPr>
        </p:nvGraphicFramePr>
        <p:xfrm>
          <a:off x="132348" y="1416550"/>
          <a:ext cx="4191000" cy="3372018"/>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xmlns="" id="{CC7E35C9-8D50-F7CA-E6F1-C10B29E0AEB2}"/>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graphicFrame>
        <p:nvGraphicFramePr>
          <p:cNvPr id="8" name="Chart 7"/>
          <p:cNvGraphicFramePr/>
          <p:nvPr/>
        </p:nvGraphicFramePr>
        <p:xfrm>
          <a:off x="4444266" y="1529214"/>
          <a:ext cx="3905651" cy="395718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8526379" y="1941095"/>
          <a:ext cx="3521241" cy="387416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1373306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 (2/3)</a:t>
            </a:r>
          </a:p>
        </p:txBody>
      </p:sp>
      <p:sp>
        <p:nvSpPr>
          <p:cNvPr id="5" name="Footer Placeholder 4">
            <a:extLst>
              <a:ext uri="{FF2B5EF4-FFF2-40B4-BE49-F238E27FC236}">
                <a16:creationId xmlns:a16="http://schemas.microsoft.com/office/drawing/2014/main" xmlns="" id="{8EF452A5-4A37-38F4-E86E-331DB996CC6B}"/>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152510F1-C90F-1644-E1E6-E6F7AEB43F1B}"/>
              </a:ext>
            </a:extLst>
          </p:cNvPr>
          <p:cNvSpPr>
            <a:spLocks noGrp="1"/>
          </p:cNvSpPr>
          <p:nvPr>
            <p:ph type="sldNum" sz="quarter" idx="12"/>
          </p:nvPr>
        </p:nvSpPr>
        <p:spPr/>
        <p:txBody>
          <a:bodyPr/>
          <a:lstStyle/>
          <a:p>
            <a:fld id="{26AD20E6-394B-4DF0-96A5-9647FF39C943}" type="slidenum">
              <a:rPr lang="en-IN" smtClean="0"/>
              <a:pPr/>
              <a:t>9</a:t>
            </a:fld>
            <a:endParaRPr lang="en-IN"/>
          </a:p>
        </p:txBody>
      </p:sp>
      <p:graphicFrame>
        <p:nvGraphicFramePr>
          <p:cNvPr id="7" name="Content Placeholder 6"/>
          <p:cNvGraphicFramePr>
            <a:graphicFrameLocks noGrp="1"/>
          </p:cNvGraphicFramePr>
          <p:nvPr>
            <p:ph sz="quarter" idx="1"/>
          </p:nvPr>
        </p:nvGraphicFramePr>
        <p:xfrm>
          <a:off x="100263" y="1761457"/>
          <a:ext cx="3822032" cy="301909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xmlns="" id="{FDE056D7-024E-A9C1-BBD7-5EE6669F64BF}"/>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3813"/>
            <a:ext cx="2695903" cy="1268959"/>
          </a:xfrm>
          <a:prstGeom prst="rect">
            <a:avLst/>
          </a:prstGeom>
        </p:spPr>
      </p:pic>
      <p:graphicFrame>
        <p:nvGraphicFramePr>
          <p:cNvPr id="8" name="Chart 7"/>
          <p:cNvGraphicFramePr/>
          <p:nvPr/>
        </p:nvGraphicFramePr>
        <p:xfrm>
          <a:off x="4021073" y="1724526"/>
          <a:ext cx="3815496" cy="315227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nvGraphicFramePr>
        <p:xfrm>
          <a:off x="7916779" y="1906001"/>
          <a:ext cx="4106779" cy="29337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1911276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353</TotalTime>
  <Words>1795</Words>
  <Application>Microsoft Office PowerPoint</Application>
  <PresentationFormat>Custom</PresentationFormat>
  <Paragraphs>199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The role of human resource management practices and employee job satisfaction in predicting institutional commitment in Hayat Super Speciality Hospital.  Organisation: Hayat Super Speciality Hospital</vt:lpstr>
      <vt:lpstr>Mentor Approval</vt:lpstr>
      <vt:lpstr>Introduction (1/2)</vt:lpstr>
      <vt:lpstr>Slide 4</vt:lpstr>
      <vt:lpstr>Objectives of Your Study</vt:lpstr>
      <vt:lpstr>Methodology (1/2)</vt:lpstr>
      <vt:lpstr>Methodology (2/2)</vt:lpstr>
      <vt:lpstr>Results (1/3)</vt:lpstr>
      <vt:lpstr>Results (2/3)</vt:lpstr>
      <vt:lpstr>Results (3/3)</vt:lpstr>
      <vt:lpstr>Slide 11</vt:lpstr>
      <vt:lpstr>Slide 12</vt:lpstr>
      <vt:lpstr>Discussion (1/2)</vt:lpstr>
      <vt:lpstr>Discussion (2/2)</vt:lpstr>
      <vt:lpstr>   Recommendations</vt:lpstr>
      <vt:lpstr>Conclusion</vt:lpstr>
      <vt:lpstr>References (Only Vancouver Style)</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user</cp:lastModifiedBy>
  <cp:revision>39</cp:revision>
  <dcterms:created xsi:type="dcterms:W3CDTF">2022-05-20T15:11:38Z</dcterms:created>
  <dcterms:modified xsi:type="dcterms:W3CDTF">2024-06-20T07:09:31Z</dcterms:modified>
</cp:coreProperties>
</file>