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5" r:id="rId4"/>
    <p:sldId id="267" r:id="rId5"/>
    <p:sldId id="268" r:id="rId6"/>
    <p:sldId id="269" r:id="rId7"/>
    <p:sldId id="270" r:id="rId8"/>
    <p:sldId id="271" r:id="rId9"/>
    <p:sldId id="272" r:id="rId10"/>
    <p:sldId id="273" r:id="rId11"/>
    <p:sldId id="274" r:id="rId12"/>
    <p:sldId id="275"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pos="166" userDrawn="1">
          <p15:clr>
            <a:srgbClr val="A4A3A4"/>
          </p15:clr>
        </p15:guide>
        <p15:guide id="5" orient="horz" pos="346" userDrawn="1">
          <p15:clr>
            <a:srgbClr val="A4A3A4"/>
          </p15:clr>
        </p15:guide>
        <p15:guide id="6" orient="horz" pos="3974" userDrawn="1">
          <p15:clr>
            <a:srgbClr val="A4A3A4"/>
          </p15:clr>
        </p15:guide>
        <p15:guide id="7" orient="horz" pos="640" userDrawn="1">
          <p15:clr>
            <a:srgbClr val="A4A3A4"/>
          </p15:clr>
        </p15:guide>
        <p15:guide id="8" pos="7514" userDrawn="1">
          <p15:clr>
            <a:srgbClr val="A4A3A4"/>
          </p15:clr>
        </p15:guide>
        <p15:guide id="9" orient="horz" pos="482" userDrawn="1">
          <p15:clr>
            <a:srgbClr val="A4A3A4"/>
          </p15:clr>
        </p15:guide>
        <p15:guide id="10" pos="3681" userDrawn="1">
          <p15:clr>
            <a:srgbClr val="A4A3A4"/>
          </p15:clr>
        </p15:guide>
        <p15:guide id="11" orient="horz" pos="2409" userDrawn="1">
          <p15:clr>
            <a:srgbClr val="A4A3A4"/>
          </p15:clr>
        </p15:guide>
        <p15:guide id="13" pos="39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FFFFFF"/>
    <a:srgbClr val="3B7D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9" d="100"/>
          <a:sy n="69" d="100"/>
        </p:scale>
        <p:origin x="780" y="60"/>
      </p:cViewPr>
      <p:guideLst>
        <p:guide pos="166"/>
        <p:guide orient="horz" pos="346"/>
        <p:guide orient="horz" pos="3974"/>
        <p:guide orient="horz" pos="640"/>
        <p:guide pos="7514"/>
        <p:guide orient="horz" pos="482"/>
        <p:guide pos="3681"/>
        <p:guide orient="horz" pos="2409"/>
        <p:guide pos="39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743717-8543-4265-BEE7-03334183621A}"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IN"/>
        </a:p>
      </dgm:t>
    </dgm:pt>
    <dgm:pt modelId="{DFAD9F7C-6EC0-439D-83A1-94228B22E68E}">
      <dgm:prSet phldrT="[Text]"/>
      <dgm:spPr/>
      <dgm:t>
        <a:bodyPr/>
        <a:lstStyle/>
        <a:p>
          <a:r>
            <a:rPr lang="en-US" dirty="0"/>
            <a:t>Advancing Knowledge: Study contributes to advancing understanding of the role played by angel investors in fostering innovation within the Indian healthcare startup scene.</a:t>
          </a:r>
          <a:endParaRPr lang="en-IN" dirty="0"/>
        </a:p>
      </dgm:t>
    </dgm:pt>
    <dgm:pt modelId="{0F03CB32-63A6-4C47-AAB3-45BFDD588958}" type="parTrans" cxnId="{E31760FA-18D1-496B-B289-646A3B3E131A}">
      <dgm:prSet/>
      <dgm:spPr/>
      <dgm:t>
        <a:bodyPr/>
        <a:lstStyle/>
        <a:p>
          <a:endParaRPr lang="en-IN"/>
        </a:p>
      </dgm:t>
    </dgm:pt>
    <dgm:pt modelId="{285F2D56-2CB2-4FB7-8BE5-DB018C6C87F4}" type="sibTrans" cxnId="{E31760FA-18D1-496B-B289-646A3B3E131A}">
      <dgm:prSet/>
      <dgm:spPr/>
      <dgm:t>
        <a:bodyPr/>
        <a:lstStyle/>
        <a:p>
          <a:endParaRPr lang="en-IN"/>
        </a:p>
      </dgm:t>
    </dgm:pt>
    <dgm:pt modelId="{15FA3A74-FA75-4355-A2AC-5B1FD9FC1874}">
      <dgm:prSet phldrT="[Text]"/>
      <dgm:spPr/>
      <dgm:t>
        <a:bodyPr/>
        <a:lstStyle/>
        <a:p>
          <a:r>
            <a:rPr lang="en-US" dirty="0"/>
            <a:t>Opportunities and Difficulties: Specific opportunities and challenges encountered by healthcare startups in attracting angel investment, providing valuable insights into the industry landscape.</a:t>
          </a:r>
          <a:endParaRPr lang="en-IN" dirty="0"/>
        </a:p>
      </dgm:t>
    </dgm:pt>
    <dgm:pt modelId="{B2B11448-66B5-4B5D-A1C9-380C1817E332}" type="parTrans" cxnId="{717B14B1-E16C-4B5A-A9B7-67169DD8CB67}">
      <dgm:prSet/>
      <dgm:spPr/>
      <dgm:t>
        <a:bodyPr/>
        <a:lstStyle/>
        <a:p>
          <a:endParaRPr lang="en-IN"/>
        </a:p>
      </dgm:t>
    </dgm:pt>
    <dgm:pt modelId="{8F0CF8F1-98BB-485B-8FDB-0EF6C976372F}" type="sibTrans" cxnId="{717B14B1-E16C-4B5A-A9B7-67169DD8CB67}">
      <dgm:prSet/>
      <dgm:spPr/>
      <dgm:t>
        <a:bodyPr/>
        <a:lstStyle/>
        <a:p>
          <a:endParaRPr lang="en-IN"/>
        </a:p>
      </dgm:t>
    </dgm:pt>
    <dgm:pt modelId="{7A0BBB41-4ACF-4520-9CB0-22E3B00105BC}">
      <dgm:prSet phldrT="[Text]"/>
      <dgm:spPr/>
      <dgm:t>
        <a:bodyPr/>
        <a:lstStyle/>
        <a:p>
          <a:r>
            <a:rPr lang="en-US" dirty="0"/>
            <a:t>Insightful Suggestions: Insightful suggestions to stakeholders, including entrepreneurs, investors, and policymakers, on strategies to create a more conducive environment for early-stage healthcare endeavors.</a:t>
          </a:r>
          <a:endParaRPr lang="en-IN" dirty="0"/>
        </a:p>
      </dgm:t>
    </dgm:pt>
    <dgm:pt modelId="{F5A7F7C2-FE7B-4F9F-BE62-7BC809C44569}" type="parTrans" cxnId="{E43B3BB4-4D2E-4F66-A17F-DC361908C513}">
      <dgm:prSet/>
      <dgm:spPr/>
      <dgm:t>
        <a:bodyPr/>
        <a:lstStyle/>
        <a:p>
          <a:endParaRPr lang="en-IN"/>
        </a:p>
      </dgm:t>
    </dgm:pt>
    <dgm:pt modelId="{10814214-7C12-451D-93C3-9A504C0EBEF5}" type="sibTrans" cxnId="{E43B3BB4-4D2E-4F66-A17F-DC361908C513}">
      <dgm:prSet/>
      <dgm:spPr/>
      <dgm:t>
        <a:bodyPr/>
        <a:lstStyle/>
        <a:p>
          <a:endParaRPr lang="en-IN"/>
        </a:p>
      </dgm:t>
    </dgm:pt>
    <dgm:pt modelId="{D9478A99-5D4D-4851-A2E0-5AB0453ABF89}">
      <dgm:prSet phldrT="[Text]"/>
      <dgm:spPr/>
      <dgm:t>
        <a:bodyPr/>
        <a:lstStyle/>
        <a:p>
          <a:r>
            <a:rPr lang="en-US" dirty="0"/>
            <a:t>Robust Ecosystem: Robust and encouraging atmosphere for healthcare startups, emphasizing how the study's recommendations can contribute to the growth and sustainability of the ecosystem.</a:t>
          </a:r>
          <a:endParaRPr lang="en-IN" dirty="0"/>
        </a:p>
      </dgm:t>
    </dgm:pt>
    <dgm:pt modelId="{FAF59DA6-9CBC-4A92-886B-EE4323825DFB}" type="parTrans" cxnId="{52D92CD2-F3FD-4FEF-A9BD-2F33C702C782}">
      <dgm:prSet/>
      <dgm:spPr/>
      <dgm:t>
        <a:bodyPr/>
        <a:lstStyle/>
        <a:p>
          <a:endParaRPr lang="en-IN"/>
        </a:p>
      </dgm:t>
    </dgm:pt>
    <dgm:pt modelId="{68C36498-D782-4C0B-B7CA-8E7C68F8364D}" type="sibTrans" cxnId="{52D92CD2-F3FD-4FEF-A9BD-2F33C702C782}">
      <dgm:prSet/>
      <dgm:spPr/>
      <dgm:t>
        <a:bodyPr/>
        <a:lstStyle/>
        <a:p>
          <a:endParaRPr lang="en-IN"/>
        </a:p>
      </dgm:t>
    </dgm:pt>
    <dgm:pt modelId="{B13267D2-145C-44A3-967F-E34C24C81971}">
      <dgm:prSet phldrT="[Text]"/>
      <dgm:spPr/>
      <dgm:t>
        <a:bodyPr/>
        <a:lstStyle/>
        <a:p>
          <a:r>
            <a:rPr lang="en-US" dirty="0"/>
            <a:t>Strategic Decision-Making: Stakeholders can leverage the study's insights to make strategic decisions regarding investment, entrepreneurship, and policy formulation, driving positive outcomes for the healthcare startup ecosystem.</a:t>
          </a:r>
          <a:endParaRPr lang="en-IN" dirty="0"/>
        </a:p>
      </dgm:t>
    </dgm:pt>
    <dgm:pt modelId="{ACE6CC64-FD8C-438E-BE07-681DB7CE865C}" type="parTrans" cxnId="{5EBD951A-3C12-468B-9D02-016A794A0B2C}">
      <dgm:prSet/>
      <dgm:spPr/>
      <dgm:t>
        <a:bodyPr/>
        <a:lstStyle/>
        <a:p>
          <a:endParaRPr lang="en-IN"/>
        </a:p>
      </dgm:t>
    </dgm:pt>
    <dgm:pt modelId="{9F222782-0937-4CD2-A5D1-F076ED5B3EF5}" type="sibTrans" cxnId="{5EBD951A-3C12-468B-9D02-016A794A0B2C}">
      <dgm:prSet/>
      <dgm:spPr/>
      <dgm:t>
        <a:bodyPr/>
        <a:lstStyle/>
        <a:p>
          <a:endParaRPr lang="en-IN"/>
        </a:p>
      </dgm:t>
    </dgm:pt>
    <dgm:pt modelId="{16CDD505-DA8F-4708-BB3C-818CFCFDA995}" type="pres">
      <dgm:prSet presAssocID="{49743717-8543-4265-BEE7-03334183621A}" presName="diagram" presStyleCnt="0">
        <dgm:presLayoutVars>
          <dgm:dir/>
          <dgm:resizeHandles val="exact"/>
        </dgm:presLayoutVars>
      </dgm:prSet>
      <dgm:spPr/>
    </dgm:pt>
    <dgm:pt modelId="{01D3D828-1A6C-4A31-B31C-DE2E894121D6}" type="pres">
      <dgm:prSet presAssocID="{DFAD9F7C-6EC0-439D-83A1-94228B22E68E}" presName="node" presStyleLbl="node1" presStyleIdx="0" presStyleCnt="5">
        <dgm:presLayoutVars>
          <dgm:bulletEnabled val="1"/>
        </dgm:presLayoutVars>
      </dgm:prSet>
      <dgm:spPr/>
    </dgm:pt>
    <dgm:pt modelId="{C39465CC-C6E4-4D41-8659-963372E1E477}" type="pres">
      <dgm:prSet presAssocID="{285F2D56-2CB2-4FB7-8BE5-DB018C6C87F4}" presName="sibTrans" presStyleCnt="0"/>
      <dgm:spPr/>
    </dgm:pt>
    <dgm:pt modelId="{29DB3C97-2854-48AD-A0BB-A23606358A43}" type="pres">
      <dgm:prSet presAssocID="{15FA3A74-FA75-4355-A2AC-5B1FD9FC1874}" presName="node" presStyleLbl="node1" presStyleIdx="1" presStyleCnt="5">
        <dgm:presLayoutVars>
          <dgm:bulletEnabled val="1"/>
        </dgm:presLayoutVars>
      </dgm:prSet>
      <dgm:spPr/>
    </dgm:pt>
    <dgm:pt modelId="{59FFDBA9-3079-4FFE-9B68-FB776F417DD6}" type="pres">
      <dgm:prSet presAssocID="{8F0CF8F1-98BB-485B-8FDB-0EF6C976372F}" presName="sibTrans" presStyleCnt="0"/>
      <dgm:spPr/>
    </dgm:pt>
    <dgm:pt modelId="{4F3CE676-4BCD-448D-A2A6-79A763B9DF75}" type="pres">
      <dgm:prSet presAssocID="{7A0BBB41-4ACF-4520-9CB0-22E3B00105BC}" presName="node" presStyleLbl="node1" presStyleIdx="2" presStyleCnt="5">
        <dgm:presLayoutVars>
          <dgm:bulletEnabled val="1"/>
        </dgm:presLayoutVars>
      </dgm:prSet>
      <dgm:spPr/>
    </dgm:pt>
    <dgm:pt modelId="{D70CEE14-8A65-4893-A407-8FDE73EAACAC}" type="pres">
      <dgm:prSet presAssocID="{10814214-7C12-451D-93C3-9A504C0EBEF5}" presName="sibTrans" presStyleCnt="0"/>
      <dgm:spPr/>
    </dgm:pt>
    <dgm:pt modelId="{01244C7E-B1C2-48A9-A675-42519119FFCF}" type="pres">
      <dgm:prSet presAssocID="{D9478A99-5D4D-4851-A2E0-5AB0453ABF89}" presName="node" presStyleLbl="node1" presStyleIdx="3" presStyleCnt="5">
        <dgm:presLayoutVars>
          <dgm:bulletEnabled val="1"/>
        </dgm:presLayoutVars>
      </dgm:prSet>
      <dgm:spPr/>
    </dgm:pt>
    <dgm:pt modelId="{2FC5FDC5-EF16-47E2-A940-94C4A7445475}" type="pres">
      <dgm:prSet presAssocID="{68C36498-D782-4C0B-B7CA-8E7C68F8364D}" presName="sibTrans" presStyleCnt="0"/>
      <dgm:spPr/>
    </dgm:pt>
    <dgm:pt modelId="{64E08CCD-B35B-4FF2-89F1-C71353097174}" type="pres">
      <dgm:prSet presAssocID="{B13267D2-145C-44A3-967F-E34C24C81971}" presName="node" presStyleLbl="node1" presStyleIdx="4" presStyleCnt="5">
        <dgm:presLayoutVars>
          <dgm:bulletEnabled val="1"/>
        </dgm:presLayoutVars>
      </dgm:prSet>
      <dgm:spPr/>
    </dgm:pt>
  </dgm:ptLst>
  <dgm:cxnLst>
    <dgm:cxn modelId="{768BAF06-E165-4B2F-A464-61CCC92F2A31}" type="presOf" srcId="{B13267D2-145C-44A3-967F-E34C24C81971}" destId="{64E08CCD-B35B-4FF2-89F1-C71353097174}" srcOrd="0" destOrd="0" presId="urn:microsoft.com/office/officeart/2005/8/layout/default"/>
    <dgm:cxn modelId="{5EBD951A-3C12-468B-9D02-016A794A0B2C}" srcId="{49743717-8543-4265-BEE7-03334183621A}" destId="{B13267D2-145C-44A3-967F-E34C24C81971}" srcOrd="4" destOrd="0" parTransId="{ACE6CC64-FD8C-438E-BE07-681DB7CE865C}" sibTransId="{9F222782-0937-4CD2-A5D1-F076ED5B3EF5}"/>
    <dgm:cxn modelId="{E46A0870-7A9A-4EF3-BD6D-05D76362567C}" type="presOf" srcId="{D9478A99-5D4D-4851-A2E0-5AB0453ABF89}" destId="{01244C7E-B1C2-48A9-A675-42519119FFCF}" srcOrd="0" destOrd="0" presId="urn:microsoft.com/office/officeart/2005/8/layout/default"/>
    <dgm:cxn modelId="{9BC625AD-CF3A-4B13-B59C-281AAF46003E}" type="presOf" srcId="{DFAD9F7C-6EC0-439D-83A1-94228B22E68E}" destId="{01D3D828-1A6C-4A31-B31C-DE2E894121D6}" srcOrd="0" destOrd="0" presId="urn:microsoft.com/office/officeart/2005/8/layout/default"/>
    <dgm:cxn modelId="{717B14B1-E16C-4B5A-A9B7-67169DD8CB67}" srcId="{49743717-8543-4265-BEE7-03334183621A}" destId="{15FA3A74-FA75-4355-A2AC-5B1FD9FC1874}" srcOrd="1" destOrd="0" parTransId="{B2B11448-66B5-4B5D-A1C9-380C1817E332}" sibTransId="{8F0CF8F1-98BB-485B-8FDB-0EF6C976372F}"/>
    <dgm:cxn modelId="{E43B3BB4-4D2E-4F66-A17F-DC361908C513}" srcId="{49743717-8543-4265-BEE7-03334183621A}" destId="{7A0BBB41-4ACF-4520-9CB0-22E3B00105BC}" srcOrd="2" destOrd="0" parTransId="{F5A7F7C2-FE7B-4F9F-BE62-7BC809C44569}" sibTransId="{10814214-7C12-451D-93C3-9A504C0EBEF5}"/>
    <dgm:cxn modelId="{56B31CC1-5880-4621-93DD-F0FE58A9631F}" type="presOf" srcId="{7A0BBB41-4ACF-4520-9CB0-22E3B00105BC}" destId="{4F3CE676-4BCD-448D-A2A6-79A763B9DF75}" srcOrd="0" destOrd="0" presId="urn:microsoft.com/office/officeart/2005/8/layout/default"/>
    <dgm:cxn modelId="{52D92CD2-F3FD-4FEF-A9BD-2F33C702C782}" srcId="{49743717-8543-4265-BEE7-03334183621A}" destId="{D9478A99-5D4D-4851-A2E0-5AB0453ABF89}" srcOrd="3" destOrd="0" parTransId="{FAF59DA6-9CBC-4A92-886B-EE4323825DFB}" sibTransId="{68C36498-D782-4C0B-B7CA-8E7C68F8364D}"/>
    <dgm:cxn modelId="{F61A29DB-A88E-4B81-B216-402C7E1243F0}" type="presOf" srcId="{15FA3A74-FA75-4355-A2AC-5B1FD9FC1874}" destId="{29DB3C97-2854-48AD-A0BB-A23606358A43}" srcOrd="0" destOrd="0" presId="urn:microsoft.com/office/officeart/2005/8/layout/default"/>
    <dgm:cxn modelId="{232575EC-F6BF-4695-A219-72D34215710A}" type="presOf" srcId="{49743717-8543-4265-BEE7-03334183621A}" destId="{16CDD505-DA8F-4708-BB3C-818CFCFDA995}" srcOrd="0" destOrd="0" presId="urn:microsoft.com/office/officeart/2005/8/layout/default"/>
    <dgm:cxn modelId="{E31760FA-18D1-496B-B289-646A3B3E131A}" srcId="{49743717-8543-4265-BEE7-03334183621A}" destId="{DFAD9F7C-6EC0-439D-83A1-94228B22E68E}" srcOrd="0" destOrd="0" parTransId="{0F03CB32-63A6-4C47-AAB3-45BFDD588958}" sibTransId="{285F2D56-2CB2-4FB7-8BE5-DB018C6C87F4}"/>
    <dgm:cxn modelId="{CE138823-29C9-414B-A41A-7AE516E80B1B}" type="presParOf" srcId="{16CDD505-DA8F-4708-BB3C-818CFCFDA995}" destId="{01D3D828-1A6C-4A31-B31C-DE2E894121D6}" srcOrd="0" destOrd="0" presId="urn:microsoft.com/office/officeart/2005/8/layout/default"/>
    <dgm:cxn modelId="{1A41AA41-A323-4200-9009-D87615212269}" type="presParOf" srcId="{16CDD505-DA8F-4708-BB3C-818CFCFDA995}" destId="{C39465CC-C6E4-4D41-8659-963372E1E477}" srcOrd="1" destOrd="0" presId="urn:microsoft.com/office/officeart/2005/8/layout/default"/>
    <dgm:cxn modelId="{210C0BAE-E460-43DD-9D98-733F2E0D57D8}" type="presParOf" srcId="{16CDD505-DA8F-4708-BB3C-818CFCFDA995}" destId="{29DB3C97-2854-48AD-A0BB-A23606358A43}" srcOrd="2" destOrd="0" presId="urn:microsoft.com/office/officeart/2005/8/layout/default"/>
    <dgm:cxn modelId="{F22EAC87-DCCD-4B8F-811E-3819D0FBB981}" type="presParOf" srcId="{16CDD505-DA8F-4708-BB3C-818CFCFDA995}" destId="{59FFDBA9-3079-4FFE-9B68-FB776F417DD6}" srcOrd="3" destOrd="0" presId="urn:microsoft.com/office/officeart/2005/8/layout/default"/>
    <dgm:cxn modelId="{DF268551-60E7-4219-BA67-BE36C26613BB}" type="presParOf" srcId="{16CDD505-DA8F-4708-BB3C-818CFCFDA995}" destId="{4F3CE676-4BCD-448D-A2A6-79A763B9DF75}" srcOrd="4" destOrd="0" presId="urn:microsoft.com/office/officeart/2005/8/layout/default"/>
    <dgm:cxn modelId="{5C6B8809-4A93-4B81-AED8-24F219A66B51}" type="presParOf" srcId="{16CDD505-DA8F-4708-BB3C-818CFCFDA995}" destId="{D70CEE14-8A65-4893-A407-8FDE73EAACAC}" srcOrd="5" destOrd="0" presId="urn:microsoft.com/office/officeart/2005/8/layout/default"/>
    <dgm:cxn modelId="{5F2EABDF-2FEA-4D45-A7F9-AD33BBD45B55}" type="presParOf" srcId="{16CDD505-DA8F-4708-BB3C-818CFCFDA995}" destId="{01244C7E-B1C2-48A9-A675-42519119FFCF}" srcOrd="6" destOrd="0" presId="urn:microsoft.com/office/officeart/2005/8/layout/default"/>
    <dgm:cxn modelId="{1A212863-D308-4592-9A03-99EC0E61824D}" type="presParOf" srcId="{16CDD505-DA8F-4708-BB3C-818CFCFDA995}" destId="{2FC5FDC5-EF16-47E2-A940-94C4A7445475}" srcOrd="7" destOrd="0" presId="urn:microsoft.com/office/officeart/2005/8/layout/default"/>
    <dgm:cxn modelId="{6E808E19-06B1-446D-9BB7-75C75560EA36}" type="presParOf" srcId="{16CDD505-DA8F-4708-BB3C-818CFCFDA995}" destId="{64E08CCD-B35B-4FF2-89F1-C7135309717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3D828-1A6C-4A31-B31C-DE2E894121D6}">
      <dsp:nvSpPr>
        <dsp:cNvPr id="0" name=""/>
        <dsp:cNvSpPr/>
      </dsp:nvSpPr>
      <dsp:spPr>
        <a:xfrm>
          <a:off x="0" y="196345"/>
          <a:ext cx="3502602" cy="210156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Advancing Knowledge: Study contributes to advancing understanding of the role played by angel investors in fostering innovation within the Indian healthcare startup scene.</a:t>
          </a:r>
          <a:endParaRPr lang="en-IN" sz="1700" kern="1200" dirty="0"/>
        </a:p>
      </dsp:txBody>
      <dsp:txXfrm>
        <a:off x="0" y="196345"/>
        <a:ext cx="3502602" cy="2101561"/>
      </dsp:txXfrm>
    </dsp:sp>
    <dsp:sp modelId="{29DB3C97-2854-48AD-A0BB-A23606358A43}">
      <dsp:nvSpPr>
        <dsp:cNvPr id="0" name=""/>
        <dsp:cNvSpPr/>
      </dsp:nvSpPr>
      <dsp:spPr>
        <a:xfrm>
          <a:off x="3852862" y="196345"/>
          <a:ext cx="3502602" cy="210156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Opportunities and Difficulties: Specific opportunities and challenges encountered by healthcare startups in attracting angel investment, providing valuable insights into the industry landscape.</a:t>
          </a:r>
          <a:endParaRPr lang="en-IN" sz="1700" kern="1200" dirty="0"/>
        </a:p>
      </dsp:txBody>
      <dsp:txXfrm>
        <a:off x="3852862" y="196345"/>
        <a:ext cx="3502602" cy="2101561"/>
      </dsp:txXfrm>
    </dsp:sp>
    <dsp:sp modelId="{4F3CE676-4BCD-448D-A2A6-79A763B9DF75}">
      <dsp:nvSpPr>
        <dsp:cNvPr id="0" name=""/>
        <dsp:cNvSpPr/>
      </dsp:nvSpPr>
      <dsp:spPr>
        <a:xfrm>
          <a:off x="7705724" y="196345"/>
          <a:ext cx="3502602" cy="210156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Insightful Suggestions: Insightful suggestions to stakeholders, including entrepreneurs, investors, and policymakers, on strategies to create a more conducive environment for early-stage healthcare endeavors.</a:t>
          </a:r>
          <a:endParaRPr lang="en-IN" sz="1700" kern="1200" dirty="0"/>
        </a:p>
      </dsp:txBody>
      <dsp:txXfrm>
        <a:off x="7705724" y="196345"/>
        <a:ext cx="3502602" cy="2101561"/>
      </dsp:txXfrm>
    </dsp:sp>
    <dsp:sp modelId="{01244C7E-B1C2-48A9-A675-42519119FFCF}">
      <dsp:nvSpPr>
        <dsp:cNvPr id="0" name=""/>
        <dsp:cNvSpPr/>
      </dsp:nvSpPr>
      <dsp:spPr>
        <a:xfrm>
          <a:off x="1926431" y="2648166"/>
          <a:ext cx="3502602" cy="210156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Robust Ecosystem: Robust and encouraging atmosphere for healthcare startups, emphasizing how the study's recommendations can contribute to the growth and sustainability of the ecosystem.</a:t>
          </a:r>
          <a:endParaRPr lang="en-IN" sz="1700" kern="1200" dirty="0"/>
        </a:p>
      </dsp:txBody>
      <dsp:txXfrm>
        <a:off x="1926431" y="2648166"/>
        <a:ext cx="3502602" cy="2101561"/>
      </dsp:txXfrm>
    </dsp:sp>
    <dsp:sp modelId="{64E08CCD-B35B-4FF2-89F1-C71353097174}">
      <dsp:nvSpPr>
        <dsp:cNvPr id="0" name=""/>
        <dsp:cNvSpPr/>
      </dsp:nvSpPr>
      <dsp:spPr>
        <a:xfrm>
          <a:off x="5779293" y="2648166"/>
          <a:ext cx="3502602" cy="210156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Strategic Decision-Making: Stakeholders can leverage the study's insights to make strategic decisions regarding investment, entrepreneurship, and policy formulation, driving positive outcomes for the healthcare startup ecosystem.</a:t>
          </a:r>
          <a:endParaRPr lang="en-IN" sz="1700" kern="1200" dirty="0"/>
        </a:p>
      </dsp:txBody>
      <dsp:txXfrm>
        <a:off x="5779293" y="2648166"/>
        <a:ext cx="3502602" cy="210156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9A3FD-50D7-4307-A517-F78618E7A90F}" type="datetimeFigureOut">
              <a:rPr lang="en-IN" smtClean="0"/>
              <a:t>06-04-24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F7AAF-655C-4DB6-88A3-A96693EA142A}" type="slidenum">
              <a:rPr lang="en-IN" smtClean="0"/>
              <a:t>‹#›</a:t>
            </a:fld>
            <a:endParaRPr lang="en-IN" dirty="0"/>
          </a:p>
        </p:txBody>
      </p:sp>
    </p:spTree>
    <p:extLst>
      <p:ext uri="{BB962C8B-B14F-4D97-AF65-F5344CB8AC3E}">
        <p14:creationId xmlns:p14="http://schemas.microsoft.com/office/powerpoint/2010/main" val="3135336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E015E-C923-5B42-26EE-16F0F53314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E3148C6-C836-4794-C04A-824C8EF101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638C3F4-A63C-760D-1AC8-EA4D95D723D4}"/>
              </a:ext>
            </a:extLst>
          </p:cNvPr>
          <p:cNvSpPr>
            <a:spLocks noGrp="1"/>
          </p:cNvSpPr>
          <p:nvPr>
            <p:ph type="dt" sz="half" idx="10"/>
          </p:nvPr>
        </p:nvSpPr>
        <p:spPr/>
        <p:txBody>
          <a:bodyPr/>
          <a:lstStyle/>
          <a:p>
            <a:fld id="{DFC2369F-ACCA-4F05-83B7-268F9A85A93E}" type="datetime1">
              <a:rPr lang="en-IN" smtClean="0"/>
              <a:t>06-04-24</a:t>
            </a:fld>
            <a:endParaRPr lang="en-IN" dirty="0"/>
          </a:p>
        </p:txBody>
      </p:sp>
      <p:sp>
        <p:nvSpPr>
          <p:cNvPr id="5" name="Footer Placeholder 4">
            <a:extLst>
              <a:ext uri="{FF2B5EF4-FFF2-40B4-BE49-F238E27FC236}">
                <a16:creationId xmlns:a16="http://schemas.microsoft.com/office/drawing/2014/main" id="{06BBCF95-87BA-A8D1-EE38-9E3AEF9E716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7F5E7DC-9649-24CF-0934-D933603A3FE3}"/>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3295938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FA659-1E20-A12F-72A1-DC9206BBE0D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8530784-EFD7-74B0-7051-36D384C154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80916FD-AE06-9029-3E94-8A0ABF3AE0BD}"/>
              </a:ext>
            </a:extLst>
          </p:cNvPr>
          <p:cNvSpPr>
            <a:spLocks noGrp="1"/>
          </p:cNvSpPr>
          <p:nvPr>
            <p:ph type="dt" sz="half" idx="10"/>
          </p:nvPr>
        </p:nvSpPr>
        <p:spPr/>
        <p:txBody>
          <a:bodyPr/>
          <a:lstStyle/>
          <a:p>
            <a:fld id="{61B045A1-40FD-4E1D-A170-CC909D1E7C62}" type="datetime1">
              <a:rPr lang="en-IN" smtClean="0"/>
              <a:t>06-04-24</a:t>
            </a:fld>
            <a:endParaRPr lang="en-IN" dirty="0"/>
          </a:p>
        </p:txBody>
      </p:sp>
      <p:sp>
        <p:nvSpPr>
          <p:cNvPr id="5" name="Footer Placeholder 4">
            <a:extLst>
              <a:ext uri="{FF2B5EF4-FFF2-40B4-BE49-F238E27FC236}">
                <a16:creationId xmlns:a16="http://schemas.microsoft.com/office/drawing/2014/main" id="{63D0C85B-3DC6-B202-0567-E7AF2E8DA6F2}"/>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0879769-5562-D61B-686D-DBB4BC885773}"/>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4251977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7D1794-4300-6A6C-E06A-ACAEC242D5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DB9A96B-BED2-4B60-EDAE-9A508B3A2E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53D75C-766E-10BB-FFF6-B3FD3AF24793}"/>
              </a:ext>
            </a:extLst>
          </p:cNvPr>
          <p:cNvSpPr>
            <a:spLocks noGrp="1"/>
          </p:cNvSpPr>
          <p:nvPr>
            <p:ph type="dt" sz="half" idx="10"/>
          </p:nvPr>
        </p:nvSpPr>
        <p:spPr/>
        <p:txBody>
          <a:bodyPr/>
          <a:lstStyle/>
          <a:p>
            <a:fld id="{3F791CED-4437-44B5-A8A5-813D995F9016}" type="datetime1">
              <a:rPr lang="en-IN" smtClean="0"/>
              <a:t>06-04-24</a:t>
            </a:fld>
            <a:endParaRPr lang="en-IN" dirty="0"/>
          </a:p>
        </p:txBody>
      </p:sp>
      <p:sp>
        <p:nvSpPr>
          <p:cNvPr id="5" name="Footer Placeholder 4">
            <a:extLst>
              <a:ext uri="{FF2B5EF4-FFF2-40B4-BE49-F238E27FC236}">
                <a16:creationId xmlns:a16="http://schemas.microsoft.com/office/drawing/2014/main" id="{BE679100-3ED6-2CDA-8653-2A770CDD0280}"/>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028A8E2-D2AD-82E2-131B-B10257E58CAF}"/>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3142050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DB8E5-CB6C-F816-E5AA-10E35C3E22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AF637C2-07B4-3AFF-0F5C-6064AA47C0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86CA85-2E3A-1CD1-2F0A-6AAE17FEAAB8}"/>
              </a:ext>
            </a:extLst>
          </p:cNvPr>
          <p:cNvSpPr>
            <a:spLocks noGrp="1"/>
          </p:cNvSpPr>
          <p:nvPr>
            <p:ph type="dt" sz="half" idx="10"/>
          </p:nvPr>
        </p:nvSpPr>
        <p:spPr/>
        <p:txBody>
          <a:bodyPr/>
          <a:lstStyle/>
          <a:p>
            <a:fld id="{0CB2A8A7-849D-4DDA-BC36-BAD38FFC57B2}" type="datetime1">
              <a:rPr lang="en-IN" smtClean="0"/>
              <a:t>06-04-24</a:t>
            </a:fld>
            <a:endParaRPr lang="en-IN" dirty="0"/>
          </a:p>
        </p:txBody>
      </p:sp>
      <p:sp>
        <p:nvSpPr>
          <p:cNvPr id="5" name="Footer Placeholder 4">
            <a:extLst>
              <a:ext uri="{FF2B5EF4-FFF2-40B4-BE49-F238E27FC236}">
                <a16:creationId xmlns:a16="http://schemas.microsoft.com/office/drawing/2014/main" id="{83FAB687-C925-D1EF-7D12-EB8E74356B2E}"/>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8E8EE5C5-41E4-5703-03E8-2522411EBDEA}"/>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2273432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ECB08-3B95-DA7F-6770-34E4277A57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452C64E-4D30-1FC8-3648-C64A3CCC50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FD7E50-39DA-D433-5127-16F9E8D9B31C}"/>
              </a:ext>
            </a:extLst>
          </p:cNvPr>
          <p:cNvSpPr>
            <a:spLocks noGrp="1"/>
          </p:cNvSpPr>
          <p:nvPr>
            <p:ph type="dt" sz="half" idx="10"/>
          </p:nvPr>
        </p:nvSpPr>
        <p:spPr/>
        <p:txBody>
          <a:bodyPr/>
          <a:lstStyle/>
          <a:p>
            <a:fld id="{0B681122-CEDA-4E11-A76B-5DD644AAAE5A}" type="datetime1">
              <a:rPr lang="en-IN" smtClean="0"/>
              <a:t>06-04-24</a:t>
            </a:fld>
            <a:endParaRPr lang="en-IN" dirty="0"/>
          </a:p>
        </p:txBody>
      </p:sp>
      <p:sp>
        <p:nvSpPr>
          <p:cNvPr id="5" name="Footer Placeholder 4">
            <a:extLst>
              <a:ext uri="{FF2B5EF4-FFF2-40B4-BE49-F238E27FC236}">
                <a16:creationId xmlns:a16="http://schemas.microsoft.com/office/drawing/2014/main" id="{701A63A7-93BD-F568-37A5-E60BB0EA2F64}"/>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F4C1F3C-BE99-1DEB-A914-60EAA81603DB}"/>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1242162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06D8F-78DE-7C63-2897-3F6A68B9072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E63595-58A5-94A8-5CAF-1869FD230A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F1F95EF-48D4-0F30-6E92-CAD24B75BA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3E93931-3463-7A4C-AAB9-741D17996B85}"/>
              </a:ext>
            </a:extLst>
          </p:cNvPr>
          <p:cNvSpPr>
            <a:spLocks noGrp="1"/>
          </p:cNvSpPr>
          <p:nvPr>
            <p:ph type="dt" sz="half" idx="10"/>
          </p:nvPr>
        </p:nvSpPr>
        <p:spPr/>
        <p:txBody>
          <a:bodyPr/>
          <a:lstStyle/>
          <a:p>
            <a:fld id="{F2284539-BEB8-4604-81CF-8ADACC3B3DC8}" type="datetime1">
              <a:rPr lang="en-IN" smtClean="0"/>
              <a:t>06-04-24</a:t>
            </a:fld>
            <a:endParaRPr lang="en-IN" dirty="0"/>
          </a:p>
        </p:txBody>
      </p:sp>
      <p:sp>
        <p:nvSpPr>
          <p:cNvPr id="6" name="Footer Placeholder 5">
            <a:extLst>
              <a:ext uri="{FF2B5EF4-FFF2-40B4-BE49-F238E27FC236}">
                <a16:creationId xmlns:a16="http://schemas.microsoft.com/office/drawing/2014/main" id="{DDCB368F-7DE9-E88B-C9C3-41AAF72AB827}"/>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CECDF8D1-347A-CAD3-0B8F-64F937699CF7}"/>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553320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75539-24E4-43B2-9A85-96434A8AD89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1DC0920-BCC6-FBD6-3038-9B955FBD72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872EB1-3BC6-51F2-5EBA-E85ADD7F15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A9BB316-38E9-E2C4-F0F2-0B493B9593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FB2CB-4B31-6ADA-78E0-BB762B3165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E2D4454-440B-6D89-45EE-E99D264521A1}"/>
              </a:ext>
            </a:extLst>
          </p:cNvPr>
          <p:cNvSpPr>
            <a:spLocks noGrp="1"/>
          </p:cNvSpPr>
          <p:nvPr>
            <p:ph type="dt" sz="half" idx="10"/>
          </p:nvPr>
        </p:nvSpPr>
        <p:spPr/>
        <p:txBody>
          <a:bodyPr/>
          <a:lstStyle/>
          <a:p>
            <a:fld id="{6778EB2A-BB06-48A6-A5B7-DE60C38257B7}" type="datetime1">
              <a:rPr lang="en-IN" smtClean="0"/>
              <a:t>06-04-24</a:t>
            </a:fld>
            <a:endParaRPr lang="en-IN" dirty="0"/>
          </a:p>
        </p:txBody>
      </p:sp>
      <p:sp>
        <p:nvSpPr>
          <p:cNvPr id="8" name="Footer Placeholder 7">
            <a:extLst>
              <a:ext uri="{FF2B5EF4-FFF2-40B4-BE49-F238E27FC236}">
                <a16:creationId xmlns:a16="http://schemas.microsoft.com/office/drawing/2014/main" id="{527098F8-C9D1-68A6-B7A3-62FE1390C95C}"/>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8BC85C3E-242C-8EB6-E416-C9E370B82C6F}"/>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109626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2789-20B2-62DA-372D-E3A82ADF4A2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1C2FF52-44A0-144F-8B82-5C07830D3D97}"/>
              </a:ext>
            </a:extLst>
          </p:cNvPr>
          <p:cNvSpPr>
            <a:spLocks noGrp="1"/>
          </p:cNvSpPr>
          <p:nvPr>
            <p:ph type="dt" sz="half" idx="10"/>
          </p:nvPr>
        </p:nvSpPr>
        <p:spPr/>
        <p:txBody>
          <a:bodyPr/>
          <a:lstStyle/>
          <a:p>
            <a:fld id="{ED709259-9996-40E8-88FB-D82DE56A5547}" type="datetime1">
              <a:rPr lang="en-IN" smtClean="0"/>
              <a:t>06-04-24</a:t>
            </a:fld>
            <a:endParaRPr lang="en-IN" dirty="0"/>
          </a:p>
        </p:txBody>
      </p:sp>
      <p:sp>
        <p:nvSpPr>
          <p:cNvPr id="4" name="Footer Placeholder 3">
            <a:extLst>
              <a:ext uri="{FF2B5EF4-FFF2-40B4-BE49-F238E27FC236}">
                <a16:creationId xmlns:a16="http://schemas.microsoft.com/office/drawing/2014/main" id="{C920D782-6508-84D1-3BD9-F6D733382A07}"/>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849FB44C-09D7-37B2-D3D3-C90E65B7CF6D}"/>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4210103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2E214C-DAB6-6C22-9C3D-69076FBF69E8}"/>
              </a:ext>
            </a:extLst>
          </p:cNvPr>
          <p:cNvSpPr>
            <a:spLocks noGrp="1"/>
          </p:cNvSpPr>
          <p:nvPr>
            <p:ph type="dt" sz="half" idx="10"/>
          </p:nvPr>
        </p:nvSpPr>
        <p:spPr/>
        <p:txBody>
          <a:bodyPr/>
          <a:lstStyle/>
          <a:p>
            <a:fld id="{59F15FDE-5B71-4ED8-8A98-44EB27268B8C}" type="datetime1">
              <a:rPr lang="en-IN" smtClean="0"/>
              <a:t>06-04-24</a:t>
            </a:fld>
            <a:endParaRPr lang="en-IN" dirty="0"/>
          </a:p>
        </p:txBody>
      </p:sp>
      <p:sp>
        <p:nvSpPr>
          <p:cNvPr id="3" name="Footer Placeholder 2">
            <a:extLst>
              <a:ext uri="{FF2B5EF4-FFF2-40B4-BE49-F238E27FC236}">
                <a16:creationId xmlns:a16="http://schemas.microsoft.com/office/drawing/2014/main" id="{B5D6FB4C-A1F4-0362-B443-ABDAA8AE620A}"/>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593FEDA5-1FC4-ED4A-9E44-3BB8F90D9456}"/>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173540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4197A-EF49-711F-7BF2-E9C42598A9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C7B2FC7-4EBA-9DB5-C576-0B746A161D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66E19A4-EB24-8942-3C63-B4C889F3A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DD7866-B733-92A2-8EC7-934BF8D6343C}"/>
              </a:ext>
            </a:extLst>
          </p:cNvPr>
          <p:cNvSpPr>
            <a:spLocks noGrp="1"/>
          </p:cNvSpPr>
          <p:nvPr>
            <p:ph type="dt" sz="half" idx="10"/>
          </p:nvPr>
        </p:nvSpPr>
        <p:spPr/>
        <p:txBody>
          <a:bodyPr/>
          <a:lstStyle/>
          <a:p>
            <a:fld id="{C0CA2961-2E9C-4A7F-B659-486720EE953D}" type="datetime1">
              <a:rPr lang="en-IN" smtClean="0"/>
              <a:t>06-04-24</a:t>
            </a:fld>
            <a:endParaRPr lang="en-IN" dirty="0"/>
          </a:p>
        </p:txBody>
      </p:sp>
      <p:sp>
        <p:nvSpPr>
          <p:cNvPr id="6" name="Footer Placeholder 5">
            <a:extLst>
              <a:ext uri="{FF2B5EF4-FFF2-40B4-BE49-F238E27FC236}">
                <a16:creationId xmlns:a16="http://schemas.microsoft.com/office/drawing/2014/main" id="{11733EF7-F833-366F-0087-A939BC0984B3}"/>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37ED0D54-5E7E-36C6-C789-2F58C038D497}"/>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3110411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6FFBB-0D5D-E921-A72A-B70F1E09F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6CB0F9B-5117-CA6C-C496-F7FDD8C811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E3C60297-EDD2-13A2-322D-168759805C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7D6D5F-23BE-608A-5D0C-F5A37D939553}"/>
              </a:ext>
            </a:extLst>
          </p:cNvPr>
          <p:cNvSpPr>
            <a:spLocks noGrp="1"/>
          </p:cNvSpPr>
          <p:nvPr>
            <p:ph type="dt" sz="half" idx="10"/>
          </p:nvPr>
        </p:nvSpPr>
        <p:spPr/>
        <p:txBody>
          <a:bodyPr/>
          <a:lstStyle/>
          <a:p>
            <a:fld id="{B7B987FF-B6AB-4E8F-964A-6E00A9B316B7}" type="datetime1">
              <a:rPr lang="en-IN" smtClean="0"/>
              <a:t>06-04-24</a:t>
            </a:fld>
            <a:endParaRPr lang="en-IN" dirty="0"/>
          </a:p>
        </p:txBody>
      </p:sp>
      <p:sp>
        <p:nvSpPr>
          <p:cNvPr id="6" name="Footer Placeholder 5">
            <a:extLst>
              <a:ext uri="{FF2B5EF4-FFF2-40B4-BE49-F238E27FC236}">
                <a16:creationId xmlns:a16="http://schemas.microsoft.com/office/drawing/2014/main" id="{ED6C200A-4F30-A095-AF97-2227EE875447}"/>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80619222-58CE-A2AA-B294-01777FA2C6F2}"/>
              </a:ext>
            </a:extLst>
          </p:cNvPr>
          <p:cNvSpPr>
            <a:spLocks noGrp="1"/>
          </p:cNvSpPr>
          <p:nvPr>
            <p:ph type="sldNum" sz="quarter" idx="12"/>
          </p:nvPr>
        </p:nvSpPr>
        <p:spPr/>
        <p:txBody>
          <a:bodyPr/>
          <a:lstStyle/>
          <a:p>
            <a:fld id="{1666072B-29E5-4A1C-A0D2-D87F7214BED8}" type="slidenum">
              <a:rPr lang="en-IN" smtClean="0"/>
              <a:t>‹#›</a:t>
            </a:fld>
            <a:endParaRPr lang="en-IN" dirty="0"/>
          </a:p>
        </p:txBody>
      </p:sp>
    </p:spTree>
    <p:extLst>
      <p:ext uri="{BB962C8B-B14F-4D97-AF65-F5344CB8AC3E}">
        <p14:creationId xmlns:p14="http://schemas.microsoft.com/office/powerpoint/2010/main" val="411957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BF7791-4EAD-BC28-F75F-C08BF6C535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E7BE8DF-6772-5C9B-5F73-744A0AA7BA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48A071C-5A5E-EFF9-1980-26231D2741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0F0353-C7DF-456D-96A1-BED650AF0B3D}" type="datetime1">
              <a:rPr lang="en-IN" smtClean="0"/>
              <a:t>06-04-24</a:t>
            </a:fld>
            <a:endParaRPr lang="en-IN" dirty="0"/>
          </a:p>
        </p:txBody>
      </p:sp>
      <p:sp>
        <p:nvSpPr>
          <p:cNvPr id="5" name="Footer Placeholder 4">
            <a:extLst>
              <a:ext uri="{FF2B5EF4-FFF2-40B4-BE49-F238E27FC236}">
                <a16:creationId xmlns:a16="http://schemas.microsoft.com/office/drawing/2014/main" id="{4D2F4AC1-65A5-C6CD-0EE5-89079A93C8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dirty="0"/>
          </a:p>
        </p:txBody>
      </p:sp>
      <p:sp>
        <p:nvSpPr>
          <p:cNvPr id="6" name="Slide Number Placeholder 5">
            <a:extLst>
              <a:ext uri="{FF2B5EF4-FFF2-40B4-BE49-F238E27FC236}">
                <a16:creationId xmlns:a16="http://schemas.microsoft.com/office/drawing/2014/main" id="{0038669A-C78D-C325-83F6-74C46D3FC3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66072B-29E5-4A1C-A0D2-D87F7214BED8}" type="slidenum">
              <a:rPr lang="en-IN" smtClean="0"/>
              <a:t>‹#›</a:t>
            </a:fld>
            <a:endParaRPr lang="en-IN" dirty="0"/>
          </a:p>
        </p:txBody>
      </p:sp>
    </p:spTree>
    <p:extLst>
      <p:ext uri="{BB962C8B-B14F-4D97-AF65-F5344CB8AC3E}">
        <p14:creationId xmlns:p14="http://schemas.microsoft.com/office/powerpoint/2010/main" val="2286570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7.xml"/><Relationship Id="rId5" Type="http://schemas.openxmlformats.org/officeDocument/2006/relationships/image" Target="../media/image31.svg"/><Relationship Id="rId4" Type="http://schemas.openxmlformats.org/officeDocument/2006/relationships/image" Target="../media/image3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3.svg"/><Relationship Id="rId7" Type="http://schemas.openxmlformats.org/officeDocument/2006/relationships/image" Target="../media/image26.sv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25.svg"/><Relationship Id="rId4" Type="http://schemas.openxmlformats.org/officeDocument/2006/relationships/image" Target="../media/image2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5608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E29AE-E561-2180-B437-B566B07F151A}"/>
              </a:ext>
            </a:extLst>
          </p:cNvPr>
          <p:cNvSpPr>
            <a:spLocks noGrp="1"/>
          </p:cNvSpPr>
          <p:nvPr>
            <p:ph type="ctrTitle"/>
          </p:nvPr>
        </p:nvSpPr>
        <p:spPr>
          <a:xfrm>
            <a:off x="1524000" y="3604344"/>
            <a:ext cx="9144000" cy="1225421"/>
          </a:xfrm>
        </p:spPr>
        <p:txBody>
          <a:bodyPr>
            <a:noAutofit/>
          </a:bodyPr>
          <a:lstStyle/>
          <a:p>
            <a:r>
              <a:rPr lang="en-IN" sz="4800" b="1" dirty="0">
                <a:solidFill>
                  <a:schemeClr val="bg1"/>
                </a:solidFill>
              </a:rPr>
              <a:t>INDIAN HEALTHCARE STARTUPS AND ANGEL INVESTING IN INDIA</a:t>
            </a:r>
          </a:p>
        </p:txBody>
      </p:sp>
      <p:sp>
        <p:nvSpPr>
          <p:cNvPr id="3" name="Subtitle 2">
            <a:extLst>
              <a:ext uri="{FF2B5EF4-FFF2-40B4-BE49-F238E27FC236}">
                <a16:creationId xmlns:a16="http://schemas.microsoft.com/office/drawing/2014/main" id="{77FA7E0C-F56C-92EA-DB4A-FFC8D77675A0}"/>
              </a:ext>
            </a:extLst>
          </p:cNvPr>
          <p:cNvSpPr>
            <a:spLocks noGrp="1"/>
          </p:cNvSpPr>
          <p:nvPr>
            <p:ph type="subTitle" idx="1"/>
          </p:nvPr>
        </p:nvSpPr>
        <p:spPr>
          <a:xfrm>
            <a:off x="7439891" y="4912584"/>
            <a:ext cx="4488584" cy="864761"/>
          </a:xfrm>
        </p:spPr>
        <p:txBody>
          <a:bodyPr>
            <a:normAutofit fontScale="62500" lnSpcReduction="20000"/>
          </a:bodyPr>
          <a:lstStyle/>
          <a:p>
            <a:r>
              <a:rPr lang="en-IN" dirty="0">
                <a:solidFill>
                  <a:schemeClr val="bg1"/>
                </a:solidFill>
              </a:rPr>
              <a:t>Dr. Sunayna Singh</a:t>
            </a:r>
          </a:p>
          <a:p>
            <a:r>
              <a:rPr lang="en-IN" dirty="0">
                <a:solidFill>
                  <a:schemeClr val="bg1"/>
                </a:solidFill>
              </a:rPr>
              <a:t>PG/22/131</a:t>
            </a:r>
          </a:p>
          <a:p>
            <a:r>
              <a:rPr lang="en-IN" dirty="0">
                <a:solidFill>
                  <a:schemeClr val="bg1"/>
                </a:solidFill>
              </a:rPr>
              <a:t>Mentor-</a:t>
            </a:r>
            <a:r>
              <a:rPr lang="en-IN" dirty="0" err="1">
                <a:solidFill>
                  <a:schemeClr val="bg1"/>
                </a:solidFill>
              </a:rPr>
              <a:t>Dr.</a:t>
            </a:r>
            <a:r>
              <a:rPr lang="en-IN" dirty="0">
                <a:solidFill>
                  <a:schemeClr val="bg1"/>
                </a:solidFill>
              </a:rPr>
              <a:t> Mukesh Ravi </a:t>
            </a:r>
            <a:r>
              <a:rPr lang="en-IN" dirty="0" err="1">
                <a:solidFill>
                  <a:schemeClr val="bg1"/>
                </a:solidFill>
              </a:rPr>
              <a:t>Raushan</a:t>
            </a:r>
            <a:endParaRPr lang="en-IN" dirty="0">
              <a:solidFill>
                <a:schemeClr val="bg1"/>
              </a:solidFill>
            </a:endParaRPr>
          </a:p>
        </p:txBody>
      </p:sp>
      <p:sp>
        <p:nvSpPr>
          <p:cNvPr id="6" name="Rectangle 5">
            <a:extLst>
              <a:ext uri="{FF2B5EF4-FFF2-40B4-BE49-F238E27FC236}">
                <a16:creationId xmlns:a16="http://schemas.microsoft.com/office/drawing/2014/main" id="{4C93EA3F-22F7-B3DC-B29D-D5D71AC66315}"/>
              </a:ext>
            </a:extLst>
          </p:cNvPr>
          <p:cNvSpPr/>
          <p:nvPr/>
        </p:nvSpPr>
        <p:spPr>
          <a:xfrm>
            <a:off x="0" y="549275"/>
            <a:ext cx="12192000" cy="26387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3074" name="Picture 2" descr="Top strategies for startups seeking angel investment in 2024 | Startups  Magazine">
            <a:extLst>
              <a:ext uri="{FF2B5EF4-FFF2-40B4-BE49-F238E27FC236}">
                <a16:creationId xmlns:a16="http://schemas.microsoft.com/office/drawing/2014/main" id="{73EDD481-CBE8-F9A0-BFE7-1C2539D89A1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783163">
            <a:off x="2615427" y="499764"/>
            <a:ext cx="6961146" cy="3368296"/>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a:extLst>
              <a:ext uri="{FF2B5EF4-FFF2-40B4-BE49-F238E27FC236}">
                <a16:creationId xmlns:a16="http://schemas.microsoft.com/office/drawing/2014/main" id="{AE559075-E8C7-5ABC-9E11-69083BAFFDAC}"/>
              </a:ext>
            </a:extLst>
          </p:cNvPr>
          <p:cNvSpPr>
            <a:spLocks noGrp="1"/>
          </p:cNvSpPr>
          <p:nvPr>
            <p:ph type="sldNum" sz="quarter" idx="12"/>
          </p:nvPr>
        </p:nvSpPr>
        <p:spPr/>
        <p:txBody>
          <a:bodyPr/>
          <a:lstStyle/>
          <a:p>
            <a:fld id="{1666072B-29E5-4A1C-A0D2-D87F7214BED8}" type="slidenum">
              <a:rPr lang="en-IN" smtClean="0"/>
              <a:t>1</a:t>
            </a:fld>
            <a:endParaRPr lang="en-IN" dirty="0"/>
          </a:p>
        </p:txBody>
      </p:sp>
    </p:spTree>
    <p:extLst>
      <p:ext uri="{BB962C8B-B14F-4D97-AF65-F5344CB8AC3E}">
        <p14:creationId xmlns:p14="http://schemas.microsoft.com/office/powerpoint/2010/main" val="890443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F1D606-8F4A-D01B-C76B-527BD5B16D09}"/>
              </a:ext>
            </a:extLst>
          </p:cNvPr>
          <p:cNvSpPr>
            <a:spLocks noGrp="1"/>
          </p:cNvSpPr>
          <p:nvPr>
            <p:ph type="sldNum" sz="quarter" idx="12"/>
          </p:nvPr>
        </p:nvSpPr>
        <p:spPr/>
        <p:txBody>
          <a:bodyPr/>
          <a:lstStyle/>
          <a:p>
            <a:fld id="{1666072B-29E5-4A1C-A0D2-D87F7214BED8}" type="slidenum">
              <a:rPr lang="en-IN" smtClean="0"/>
              <a:t>10</a:t>
            </a:fld>
            <a:endParaRPr lang="en-IN" dirty="0"/>
          </a:p>
        </p:txBody>
      </p:sp>
      <p:sp>
        <p:nvSpPr>
          <p:cNvPr id="3" name="Rectangle 2">
            <a:extLst>
              <a:ext uri="{FF2B5EF4-FFF2-40B4-BE49-F238E27FC236}">
                <a16:creationId xmlns:a16="http://schemas.microsoft.com/office/drawing/2014/main" id="{215E9495-FAAC-9D93-5E3C-244079CF409E}"/>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Results</a:t>
            </a:r>
          </a:p>
        </p:txBody>
      </p:sp>
      <p:graphicFrame>
        <p:nvGraphicFramePr>
          <p:cNvPr id="5" name="Diagram 4">
            <a:extLst>
              <a:ext uri="{FF2B5EF4-FFF2-40B4-BE49-F238E27FC236}">
                <a16:creationId xmlns:a16="http://schemas.microsoft.com/office/drawing/2014/main" id="{C29D5CE6-CACE-DF79-215E-34DDB6D8CB8E}"/>
              </a:ext>
            </a:extLst>
          </p:cNvPr>
          <p:cNvGraphicFramePr/>
          <p:nvPr>
            <p:extLst>
              <p:ext uri="{D42A27DB-BD31-4B8C-83A1-F6EECF244321}">
                <p14:modId xmlns:p14="http://schemas.microsoft.com/office/powerpoint/2010/main" val="1782542048"/>
              </p:ext>
            </p:extLst>
          </p:nvPr>
        </p:nvGraphicFramePr>
        <p:xfrm>
          <a:off x="554181" y="1177636"/>
          <a:ext cx="11208327" cy="4946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0675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C82302A-7C16-DC04-41C7-2CE6CEE2E340}"/>
              </a:ext>
            </a:extLst>
          </p:cNvPr>
          <p:cNvSpPr>
            <a:spLocks noGrp="1"/>
          </p:cNvSpPr>
          <p:nvPr>
            <p:ph type="sldNum" sz="quarter" idx="12"/>
          </p:nvPr>
        </p:nvSpPr>
        <p:spPr/>
        <p:txBody>
          <a:bodyPr/>
          <a:lstStyle/>
          <a:p>
            <a:fld id="{1666072B-29E5-4A1C-A0D2-D87F7214BED8}" type="slidenum">
              <a:rPr lang="en-IN" smtClean="0"/>
              <a:t>11</a:t>
            </a:fld>
            <a:endParaRPr lang="en-IN" dirty="0"/>
          </a:p>
        </p:txBody>
      </p:sp>
      <p:sp>
        <p:nvSpPr>
          <p:cNvPr id="3" name="Rectangle 2">
            <a:extLst>
              <a:ext uri="{FF2B5EF4-FFF2-40B4-BE49-F238E27FC236}">
                <a16:creationId xmlns:a16="http://schemas.microsoft.com/office/drawing/2014/main" id="{A1D6CD06-D454-8778-9145-805935EACD01}"/>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Findings</a:t>
            </a:r>
          </a:p>
        </p:txBody>
      </p:sp>
      <p:sp>
        <p:nvSpPr>
          <p:cNvPr id="4" name="Rectangle 3">
            <a:extLst>
              <a:ext uri="{FF2B5EF4-FFF2-40B4-BE49-F238E27FC236}">
                <a16:creationId xmlns:a16="http://schemas.microsoft.com/office/drawing/2014/main" id="{DE5541D8-769F-FD39-2464-55FA3644E20D}"/>
              </a:ext>
            </a:extLst>
          </p:cNvPr>
          <p:cNvSpPr/>
          <p:nvPr/>
        </p:nvSpPr>
        <p:spPr>
          <a:xfrm>
            <a:off x="248093" y="3589088"/>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Policy recommendations</a:t>
            </a:r>
          </a:p>
        </p:txBody>
      </p:sp>
      <p:sp>
        <p:nvSpPr>
          <p:cNvPr id="5" name="Rectangle: Rounded Corners 4">
            <a:extLst>
              <a:ext uri="{FF2B5EF4-FFF2-40B4-BE49-F238E27FC236}">
                <a16:creationId xmlns:a16="http://schemas.microsoft.com/office/drawing/2014/main" id="{CDAA649A-B51E-1E6C-1694-6046D0404D81}"/>
              </a:ext>
            </a:extLst>
          </p:cNvPr>
          <p:cNvSpPr/>
          <p:nvPr/>
        </p:nvSpPr>
        <p:spPr>
          <a:xfrm>
            <a:off x="609600" y="1787236"/>
            <a:ext cx="10529455" cy="1233055"/>
          </a:xfrm>
          <a:prstGeom prst="roundRect">
            <a:avLst/>
          </a:prstGeom>
          <a:solidFill>
            <a:schemeClr val="bg2">
              <a:lumMod val="75000"/>
            </a:schemeClr>
          </a:solidFill>
          <a:ln>
            <a:noFill/>
            <a:prstDash val="sysDash"/>
          </a:ln>
          <a:effectLst>
            <a:outerShdw blurRad="50800" dist="38100" algn="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Findings gained will be mentioned after completion of the study.</a:t>
            </a:r>
            <a:endParaRPr lang="en-IN" dirty="0"/>
          </a:p>
        </p:txBody>
      </p:sp>
      <p:sp>
        <p:nvSpPr>
          <p:cNvPr id="6" name="Rectangle: Rounded Corners 5">
            <a:extLst>
              <a:ext uri="{FF2B5EF4-FFF2-40B4-BE49-F238E27FC236}">
                <a16:creationId xmlns:a16="http://schemas.microsoft.com/office/drawing/2014/main" id="{AD501656-EFEE-8A3E-BB1B-EDA71163D5E7}"/>
              </a:ext>
            </a:extLst>
          </p:cNvPr>
          <p:cNvSpPr/>
          <p:nvPr/>
        </p:nvSpPr>
        <p:spPr>
          <a:xfrm>
            <a:off x="609599" y="4628284"/>
            <a:ext cx="10529455" cy="1233055"/>
          </a:xfrm>
          <a:prstGeom prst="roundRect">
            <a:avLst/>
          </a:prstGeom>
          <a:solidFill>
            <a:schemeClr val="bg2">
              <a:lumMod val="75000"/>
            </a:schemeClr>
          </a:solidFill>
          <a:ln>
            <a:noFill/>
            <a:prstDash val="sysDash"/>
          </a:ln>
          <a:effectLst>
            <a:outerShdw blurRad="50800" dist="38100" algn="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This study is yet to be done, recommendations will surely be provided after the completion of the study.</a:t>
            </a:r>
            <a:endParaRPr lang="en-IN" dirty="0"/>
          </a:p>
        </p:txBody>
      </p:sp>
    </p:spTree>
    <p:extLst>
      <p:ext uri="{BB962C8B-B14F-4D97-AF65-F5344CB8AC3E}">
        <p14:creationId xmlns:p14="http://schemas.microsoft.com/office/powerpoint/2010/main" val="2122654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C7B22A-F9E7-4EF9-E66C-BE6DD6D7529B}"/>
              </a:ext>
            </a:extLst>
          </p:cNvPr>
          <p:cNvSpPr>
            <a:spLocks noGrp="1"/>
          </p:cNvSpPr>
          <p:nvPr>
            <p:ph type="sldNum" sz="quarter" idx="12"/>
          </p:nvPr>
        </p:nvSpPr>
        <p:spPr/>
        <p:txBody>
          <a:bodyPr/>
          <a:lstStyle/>
          <a:p>
            <a:fld id="{1666072B-29E5-4A1C-A0D2-D87F7214BED8}" type="slidenum">
              <a:rPr lang="en-IN" smtClean="0"/>
              <a:t>12</a:t>
            </a:fld>
            <a:endParaRPr lang="en-IN" dirty="0"/>
          </a:p>
        </p:txBody>
      </p:sp>
      <p:sp>
        <p:nvSpPr>
          <p:cNvPr id="3" name="Rectangle 2">
            <a:extLst>
              <a:ext uri="{FF2B5EF4-FFF2-40B4-BE49-F238E27FC236}">
                <a16:creationId xmlns:a16="http://schemas.microsoft.com/office/drawing/2014/main" id="{0A910DC2-0891-CCB4-29AF-1F0AE88466E7}"/>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Conclusions</a:t>
            </a:r>
          </a:p>
        </p:txBody>
      </p:sp>
      <p:sp>
        <p:nvSpPr>
          <p:cNvPr id="4" name="Scroll: Vertical 3">
            <a:extLst>
              <a:ext uri="{FF2B5EF4-FFF2-40B4-BE49-F238E27FC236}">
                <a16:creationId xmlns:a16="http://schemas.microsoft.com/office/drawing/2014/main" id="{EEDE7885-0F09-B2F8-4336-94C977F4ACBD}"/>
              </a:ext>
            </a:extLst>
          </p:cNvPr>
          <p:cNvSpPr/>
          <p:nvPr/>
        </p:nvSpPr>
        <p:spPr>
          <a:xfrm>
            <a:off x="3228109" y="1210830"/>
            <a:ext cx="5382491" cy="5223163"/>
          </a:xfrm>
          <a:prstGeom prst="verticalScroll">
            <a:avLst/>
          </a:prstGeom>
        </p:spPr>
        <p:style>
          <a:lnRef idx="1">
            <a:schemeClr val="dk1"/>
          </a:lnRef>
          <a:fillRef idx="2">
            <a:schemeClr val="dk1"/>
          </a:fillRef>
          <a:effectRef idx="1">
            <a:schemeClr val="dk1"/>
          </a:effectRef>
          <a:fontRef idx="minor">
            <a:schemeClr val="dk1"/>
          </a:fontRef>
        </p:style>
        <p:txBody>
          <a:bodyPr rtlCol="0" anchor="t"/>
          <a:lstStyle/>
          <a:p>
            <a:r>
              <a:rPr lang="en-US" dirty="0"/>
              <a:t>This research proposal outlines a technique to investigate the critical role angel funding plays in promoting creativity in the Indian healthcare start up scene. </a:t>
            </a:r>
          </a:p>
          <a:p>
            <a:endParaRPr lang="en-US" dirty="0"/>
          </a:p>
          <a:p>
            <a:r>
              <a:rPr lang="en-US" dirty="0"/>
              <a:t>Angel investors can have a significant impact on the growth of aspiring healthcare start-ups by providing crucial financial support and helpful guidance. </a:t>
            </a:r>
          </a:p>
          <a:p>
            <a:endParaRPr lang="en-US" dirty="0"/>
          </a:p>
          <a:p>
            <a:r>
              <a:rPr lang="en-US" dirty="0"/>
              <a:t>This will increase the Indian population's access to first-rate medical treatment.</a:t>
            </a:r>
            <a:endParaRPr lang="en-IN" dirty="0"/>
          </a:p>
        </p:txBody>
      </p:sp>
      <p:pic>
        <p:nvPicPr>
          <p:cNvPr id="10" name="Graphic 9" descr="Arrow: Clockwise curve with solid fill">
            <a:extLst>
              <a:ext uri="{FF2B5EF4-FFF2-40B4-BE49-F238E27FC236}">
                <a16:creationId xmlns:a16="http://schemas.microsoft.com/office/drawing/2014/main" id="{D79474DC-9500-D951-5849-5A04A090E6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3829284">
            <a:off x="526649" y="2505806"/>
            <a:ext cx="2869237" cy="2869237"/>
          </a:xfrm>
          <a:prstGeom prst="rect">
            <a:avLst/>
          </a:prstGeom>
        </p:spPr>
      </p:pic>
      <p:pic>
        <p:nvPicPr>
          <p:cNvPr id="12" name="Graphic 11" descr="Arrow: Counter-clockwise curve with solid fill">
            <a:extLst>
              <a:ext uri="{FF2B5EF4-FFF2-40B4-BE49-F238E27FC236}">
                <a16:creationId xmlns:a16="http://schemas.microsoft.com/office/drawing/2014/main" id="{5D6B2F83-4167-0CB1-4EB3-EE72E4CD294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100428">
            <a:off x="8473399" y="2632599"/>
            <a:ext cx="2886741" cy="2886741"/>
          </a:xfrm>
          <a:prstGeom prst="rect">
            <a:avLst/>
          </a:prstGeom>
        </p:spPr>
      </p:pic>
    </p:spTree>
    <p:extLst>
      <p:ext uri="{BB962C8B-B14F-4D97-AF65-F5344CB8AC3E}">
        <p14:creationId xmlns:p14="http://schemas.microsoft.com/office/powerpoint/2010/main" val="3884978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73A46A2-508B-07A3-F630-B6F3B2E7D6C6}"/>
              </a:ext>
            </a:extLst>
          </p:cNvPr>
          <p:cNvSpPr/>
          <p:nvPr/>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Slide Number Placeholder 1">
            <a:extLst>
              <a:ext uri="{FF2B5EF4-FFF2-40B4-BE49-F238E27FC236}">
                <a16:creationId xmlns:a16="http://schemas.microsoft.com/office/drawing/2014/main" id="{F3F61B6E-C00A-FDF0-D485-462C734B3FDC}"/>
              </a:ext>
            </a:extLst>
          </p:cNvPr>
          <p:cNvSpPr>
            <a:spLocks noGrp="1"/>
          </p:cNvSpPr>
          <p:nvPr>
            <p:ph type="sldNum" sz="quarter" idx="12"/>
          </p:nvPr>
        </p:nvSpPr>
        <p:spPr/>
        <p:txBody>
          <a:bodyPr/>
          <a:lstStyle/>
          <a:p>
            <a:fld id="{1666072B-29E5-4A1C-A0D2-D87F7214BED8}" type="slidenum">
              <a:rPr lang="en-IN" smtClean="0"/>
              <a:t>13</a:t>
            </a:fld>
            <a:endParaRPr lang="en-IN" dirty="0"/>
          </a:p>
        </p:txBody>
      </p:sp>
      <p:sp>
        <p:nvSpPr>
          <p:cNvPr id="4" name="Rectangle: Rounded Corners 3">
            <a:extLst>
              <a:ext uri="{FF2B5EF4-FFF2-40B4-BE49-F238E27FC236}">
                <a16:creationId xmlns:a16="http://schemas.microsoft.com/office/drawing/2014/main" id="{26176C06-BF03-5EA5-0D5B-4968EDD46DB3}"/>
              </a:ext>
            </a:extLst>
          </p:cNvPr>
          <p:cNvSpPr/>
          <p:nvPr/>
        </p:nvSpPr>
        <p:spPr>
          <a:xfrm>
            <a:off x="1302327" y="2008909"/>
            <a:ext cx="9795164" cy="264621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5400" b="1" dirty="0">
                <a:solidFill>
                  <a:schemeClr val="accent1">
                    <a:lumMod val="75000"/>
                  </a:schemeClr>
                </a:solidFill>
              </a:rPr>
              <a:t>THANK YOU</a:t>
            </a:r>
          </a:p>
        </p:txBody>
      </p:sp>
    </p:spTree>
    <p:extLst>
      <p:ext uri="{BB962C8B-B14F-4D97-AF65-F5344CB8AC3E}">
        <p14:creationId xmlns:p14="http://schemas.microsoft.com/office/powerpoint/2010/main" val="3448135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9E1A57-3D07-318C-73A5-ECF2DB1C2E19}"/>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Index</a:t>
            </a:r>
          </a:p>
        </p:txBody>
      </p:sp>
      <p:sp>
        <p:nvSpPr>
          <p:cNvPr id="4" name="TextBox 3">
            <a:extLst>
              <a:ext uri="{FF2B5EF4-FFF2-40B4-BE49-F238E27FC236}">
                <a16:creationId xmlns:a16="http://schemas.microsoft.com/office/drawing/2014/main" id="{9E20D6AD-47CA-2B36-C79F-44FB3D03DAAD}"/>
              </a:ext>
            </a:extLst>
          </p:cNvPr>
          <p:cNvSpPr txBox="1"/>
          <p:nvPr/>
        </p:nvSpPr>
        <p:spPr>
          <a:xfrm>
            <a:off x="263526" y="1160463"/>
            <a:ext cx="11680381" cy="4585871"/>
          </a:xfrm>
          <a:prstGeom prst="rect">
            <a:avLst/>
          </a:prstGeom>
          <a:noFill/>
        </p:spPr>
        <p:txBody>
          <a:bodyPr wrap="square" rtlCol="0">
            <a:spAutoFit/>
          </a:bodyPr>
          <a:lstStyle/>
          <a:p>
            <a:pPr marL="342900" indent="-342900">
              <a:buFont typeface="+mj-lt"/>
              <a:buAutoNum type="arabicPeriod"/>
            </a:pPr>
            <a:r>
              <a:rPr lang="en-IN" b="1" dirty="0"/>
              <a:t>Angel Investing landscape in India</a:t>
            </a:r>
          </a:p>
          <a:p>
            <a:pPr marL="800100" lvl="1" indent="-342900">
              <a:buFont typeface="Wingdings" panose="05000000000000000000" pitchFamily="2" charset="2"/>
              <a:buChar char="§"/>
            </a:pPr>
            <a:r>
              <a:rPr lang="en-IN" sz="1600" dirty="0"/>
              <a:t>Brief</a:t>
            </a:r>
            <a:endParaRPr lang="en-IN" sz="1600" i="1" dirty="0"/>
          </a:p>
          <a:p>
            <a:pPr marL="800100" lvl="1" indent="-342900">
              <a:buFont typeface="Wingdings" panose="05000000000000000000" pitchFamily="2" charset="2"/>
              <a:buChar char="§"/>
            </a:pPr>
            <a:r>
              <a:rPr lang="en-IN" sz="1600" dirty="0"/>
              <a:t>Formats of Angel Investing</a:t>
            </a:r>
          </a:p>
          <a:p>
            <a:pPr marL="800100" lvl="1" indent="-342900">
              <a:buFont typeface="Wingdings" panose="05000000000000000000" pitchFamily="2" charset="2"/>
              <a:buChar char="§"/>
            </a:pPr>
            <a:r>
              <a:rPr lang="en-IN" sz="1600" dirty="0"/>
              <a:t>Why Angel Money?</a:t>
            </a:r>
          </a:p>
          <a:p>
            <a:pPr marL="800100" lvl="1" indent="-342900">
              <a:buFont typeface="Wingdings" panose="05000000000000000000" pitchFamily="2" charset="2"/>
              <a:buChar char="§"/>
            </a:pPr>
            <a:r>
              <a:rPr lang="en-IN" sz="1600" dirty="0"/>
              <a:t>Peer Comparison</a:t>
            </a:r>
          </a:p>
          <a:p>
            <a:pPr marL="342900" indent="-342900">
              <a:buFont typeface="+mj-lt"/>
              <a:buAutoNum type="arabicPeriod"/>
            </a:pPr>
            <a:r>
              <a:rPr lang="en-IN" b="1" dirty="0"/>
              <a:t>Challenges and Opportunities</a:t>
            </a:r>
            <a:r>
              <a:rPr lang="en-IN" dirty="0"/>
              <a:t> </a:t>
            </a:r>
          </a:p>
          <a:p>
            <a:pPr marL="342900" indent="-342900">
              <a:buFont typeface="+mj-lt"/>
              <a:buAutoNum type="arabicPeriod"/>
            </a:pPr>
            <a:r>
              <a:rPr lang="en-IN" b="1" dirty="0"/>
              <a:t>Need for study</a:t>
            </a:r>
          </a:p>
          <a:p>
            <a:pPr marL="342900" indent="-342900">
              <a:buFont typeface="+mj-lt"/>
              <a:buAutoNum type="arabicPeriod"/>
            </a:pPr>
            <a:r>
              <a:rPr lang="en-IN" b="1" dirty="0"/>
              <a:t>Research question</a:t>
            </a:r>
          </a:p>
          <a:p>
            <a:pPr marL="342900" indent="-342900">
              <a:buFont typeface="+mj-lt"/>
              <a:buAutoNum type="arabicPeriod"/>
            </a:pPr>
            <a:r>
              <a:rPr lang="en-IN" b="1" dirty="0"/>
              <a:t>Objective</a:t>
            </a:r>
          </a:p>
          <a:p>
            <a:pPr marL="342900" indent="-342900">
              <a:buFont typeface="+mj-lt"/>
              <a:buAutoNum type="arabicPeriod"/>
            </a:pPr>
            <a:r>
              <a:rPr lang="en-IN" b="1" dirty="0"/>
              <a:t>Data source and Methods</a:t>
            </a:r>
          </a:p>
          <a:p>
            <a:pPr marL="800100" lvl="1" indent="-342900">
              <a:buFont typeface="Arial" panose="020B0604020202020204" pitchFamily="34" charset="0"/>
              <a:buChar char="•"/>
            </a:pPr>
            <a:r>
              <a:rPr lang="en-IN" sz="1600" dirty="0"/>
              <a:t>Data sources</a:t>
            </a:r>
          </a:p>
          <a:p>
            <a:pPr marL="800100" lvl="1" indent="-342900">
              <a:buFont typeface="Arial" panose="020B0604020202020204" pitchFamily="34" charset="0"/>
              <a:buChar char="•"/>
            </a:pPr>
            <a:r>
              <a:rPr lang="en-IN" sz="1600" dirty="0"/>
              <a:t>Methodology</a:t>
            </a:r>
          </a:p>
          <a:p>
            <a:pPr marL="342900" indent="-342900">
              <a:buFont typeface="+mj-lt"/>
              <a:buAutoNum type="arabicPeriod"/>
            </a:pPr>
            <a:r>
              <a:rPr lang="en-IN" b="1" dirty="0"/>
              <a:t>Results</a:t>
            </a:r>
          </a:p>
          <a:p>
            <a:pPr marL="342900" indent="-342900">
              <a:buFont typeface="+mj-lt"/>
              <a:buAutoNum type="arabicPeriod"/>
            </a:pPr>
            <a:r>
              <a:rPr lang="en-IN" b="1" dirty="0"/>
              <a:t>Findings</a:t>
            </a:r>
          </a:p>
          <a:p>
            <a:pPr marL="342900" indent="-342900">
              <a:buFont typeface="+mj-lt"/>
              <a:buAutoNum type="arabicPeriod"/>
            </a:pPr>
            <a:r>
              <a:rPr lang="en-IN" b="1" dirty="0"/>
              <a:t>Policy recommendations</a:t>
            </a:r>
          </a:p>
          <a:p>
            <a:pPr marL="342900" indent="-342900">
              <a:buFont typeface="+mj-lt"/>
              <a:buAutoNum type="arabicPeriod"/>
            </a:pPr>
            <a:r>
              <a:rPr lang="en-IN" b="1" dirty="0"/>
              <a:t>Conclusion</a:t>
            </a:r>
          </a:p>
          <a:p>
            <a:pPr marL="285750" indent="-285750">
              <a:buFont typeface="Arial" panose="020B0604020202020204" pitchFamily="34" charset="0"/>
              <a:buChar char="•"/>
            </a:pPr>
            <a:endParaRPr lang="en-IN" sz="1600" b="1" dirty="0"/>
          </a:p>
        </p:txBody>
      </p:sp>
      <p:sp>
        <p:nvSpPr>
          <p:cNvPr id="5" name="Slide Number Placeholder 4">
            <a:extLst>
              <a:ext uri="{FF2B5EF4-FFF2-40B4-BE49-F238E27FC236}">
                <a16:creationId xmlns:a16="http://schemas.microsoft.com/office/drawing/2014/main" id="{4583E333-F44C-19C1-297E-830BFA275695}"/>
              </a:ext>
            </a:extLst>
          </p:cNvPr>
          <p:cNvSpPr>
            <a:spLocks noGrp="1"/>
          </p:cNvSpPr>
          <p:nvPr>
            <p:ph type="sldNum" sz="quarter" idx="12"/>
          </p:nvPr>
        </p:nvSpPr>
        <p:spPr/>
        <p:txBody>
          <a:bodyPr/>
          <a:lstStyle/>
          <a:p>
            <a:fld id="{1666072B-29E5-4A1C-A0D2-D87F7214BED8}" type="slidenum">
              <a:rPr lang="en-IN" smtClean="0"/>
              <a:t>2</a:t>
            </a:fld>
            <a:endParaRPr lang="en-IN" dirty="0"/>
          </a:p>
        </p:txBody>
      </p:sp>
    </p:spTree>
    <p:extLst>
      <p:ext uri="{BB962C8B-B14F-4D97-AF65-F5344CB8AC3E}">
        <p14:creationId xmlns:p14="http://schemas.microsoft.com/office/powerpoint/2010/main" val="96984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4374ED35-B870-DC8F-5685-8AE30CE0A192}"/>
              </a:ext>
            </a:extLst>
          </p:cNvPr>
          <p:cNvSpPr/>
          <p:nvPr/>
        </p:nvSpPr>
        <p:spPr>
          <a:xfrm>
            <a:off x="2105315" y="5622126"/>
            <a:ext cx="4744884" cy="6923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 name="Rectangle 25">
            <a:extLst>
              <a:ext uri="{FF2B5EF4-FFF2-40B4-BE49-F238E27FC236}">
                <a16:creationId xmlns:a16="http://schemas.microsoft.com/office/drawing/2014/main" id="{86F21081-13E2-BE66-7199-23C0EB752AA8}"/>
              </a:ext>
            </a:extLst>
          </p:cNvPr>
          <p:cNvSpPr/>
          <p:nvPr/>
        </p:nvSpPr>
        <p:spPr>
          <a:xfrm>
            <a:off x="2105316" y="4592033"/>
            <a:ext cx="4744884" cy="1716692"/>
          </a:xfrm>
          <a:prstGeom prst="rect">
            <a:avLst/>
          </a:prstGeom>
          <a:noFill/>
          <a:ln w="9525">
            <a:solidFill>
              <a:srgbClr val="15608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Slide Number Placeholder 1">
            <a:extLst>
              <a:ext uri="{FF2B5EF4-FFF2-40B4-BE49-F238E27FC236}">
                <a16:creationId xmlns:a16="http://schemas.microsoft.com/office/drawing/2014/main" id="{B981AA75-4E6E-1043-2B27-5C20C95C2036}"/>
              </a:ext>
            </a:extLst>
          </p:cNvPr>
          <p:cNvSpPr>
            <a:spLocks noGrp="1"/>
          </p:cNvSpPr>
          <p:nvPr>
            <p:ph type="sldNum" sz="quarter" idx="12"/>
          </p:nvPr>
        </p:nvSpPr>
        <p:spPr/>
        <p:txBody>
          <a:bodyPr/>
          <a:lstStyle/>
          <a:p>
            <a:fld id="{1666072B-29E5-4A1C-A0D2-D87F7214BED8}" type="slidenum">
              <a:rPr lang="en-IN" smtClean="0"/>
              <a:t>3</a:t>
            </a:fld>
            <a:endParaRPr lang="en-IN" dirty="0"/>
          </a:p>
        </p:txBody>
      </p:sp>
      <p:sp>
        <p:nvSpPr>
          <p:cNvPr id="3" name="Rectangle 2">
            <a:extLst>
              <a:ext uri="{FF2B5EF4-FFF2-40B4-BE49-F238E27FC236}">
                <a16:creationId xmlns:a16="http://schemas.microsoft.com/office/drawing/2014/main" id="{ABE7B4A0-1EC2-E8BF-314B-FF6DA30C74C4}"/>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Angel Investing landscape in India  - Introduction</a:t>
            </a:r>
          </a:p>
        </p:txBody>
      </p:sp>
      <p:sp>
        <p:nvSpPr>
          <p:cNvPr id="4" name="Rectangle 3">
            <a:extLst>
              <a:ext uri="{FF2B5EF4-FFF2-40B4-BE49-F238E27FC236}">
                <a16:creationId xmlns:a16="http://schemas.microsoft.com/office/drawing/2014/main" id="{63553DF6-D2FF-9A78-88C2-E993EAC7C1CC}"/>
              </a:ext>
            </a:extLst>
          </p:cNvPr>
          <p:cNvSpPr/>
          <p:nvPr/>
        </p:nvSpPr>
        <p:spPr>
          <a:xfrm>
            <a:off x="263524" y="1160464"/>
            <a:ext cx="5616575" cy="33872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Brief</a:t>
            </a:r>
          </a:p>
        </p:txBody>
      </p:sp>
      <p:sp>
        <p:nvSpPr>
          <p:cNvPr id="5" name="TextBox 4">
            <a:extLst>
              <a:ext uri="{FF2B5EF4-FFF2-40B4-BE49-F238E27FC236}">
                <a16:creationId xmlns:a16="http://schemas.microsoft.com/office/drawing/2014/main" id="{D985039A-5BC2-0297-194E-46E3C1C49305}"/>
              </a:ext>
            </a:extLst>
          </p:cNvPr>
          <p:cNvSpPr txBox="1"/>
          <p:nvPr/>
        </p:nvSpPr>
        <p:spPr>
          <a:xfrm>
            <a:off x="263525" y="1499191"/>
            <a:ext cx="5616574" cy="2554545"/>
          </a:xfrm>
          <a:prstGeom prst="rect">
            <a:avLst/>
          </a:prstGeom>
          <a:noFill/>
        </p:spPr>
        <p:txBody>
          <a:bodyPr wrap="square" rtlCol="0">
            <a:spAutoFit/>
          </a:bodyPr>
          <a:lstStyle/>
          <a:p>
            <a:pPr algn="just"/>
            <a:r>
              <a:rPr lang="en-US" sz="1600" dirty="0"/>
              <a:t>There are primarily two sources of capital: debt and equity. Startups or very early-stage businesses, in general, don’t usually qualify for traditional sources of capital like debt due to insufficient collateral or consistent revenue. Additionally, businesses like startups are very risky for an average institution or investor; hence, debt isn’t a viable option. These businesses usually tap into the private equity market for their capital requirements, as public markets are highly regulated. Angel funding is almost always the first or earliest source of capital for the majority of businesses described above.</a:t>
            </a:r>
            <a:endParaRPr lang="en-IN" sz="1600" dirty="0"/>
          </a:p>
        </p:txBody>
      </p:sp>
      <p:sp>
        <p:nvSpPr>
          <p:cNvPr id="6" name="Rectangle 5">
            <a:extLst>
              <a:ext uri="{FF2B5EF4-FFF2-40B4-BE49-F238E27FC236}">
                <a16:creationId xmlns:a16="http://schemas.microsoft.com/office/drawing/2014/main" id="{B7C8AE6F-CCF9-54C1-F74F-AD96D16A115F}"/>
              </a:ext>
            </a:extLst>
          </p:cNvPr>
          <p:cNvSpPr/>
          <p:nvPr/>
        </p:nvSpPr>
        <p:spPr>
          <a:xfrm>
            <a:off x="263525" y="4095016"/>
            <a:ext cx="11676661" cy="30372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Why Angel Money?</a:t>
            </a:r>
          </a:p>
        </p:txBody>
      </p:sp>
      <p:sp>
        <p:nvSpPr>
          <p:cNvPr id="9" name="TextBox 8">
            <a:extLst>
              <a:ext uri="{FF2B5EF4-FFF2-40B4-BE49-F238E27FC236}">
                <a16:creationId xmlns:a16="http://schemas.microsoft.com/office/drawing/2014/main" id="{CE95A175-1B1B-6DC3-1276-8D479C553360}"/>
              </a:ext>
            </a:extLst>
          </p:cNvPr>
          <p:cNvSpPr txBox="1"/>
          <p:nvPr/>
        </p:nvSpPr>
        <p:spPr>
          <a:xfrm>
            <a:off x="263523" y="5460471"/>
            <a:ext cx="1841794" cy="584775"/>
          </a:xfrm>
          <a:prstGeom prst="rect">
            <a:avLst/>
          </a:prstGeom>
          <a:noFill/>
        </p:spPr>
        <p:txBody>
          <a:bodyPr wrap="square" rtlCol="0">
            <a:spAutoFit/>
          </a:bodyPr>
          <a:lstStyle/>
          <a:p>
            <a:pPr algn="ctr"/>
            <a:r>
              <a:rPr lang="en-IN" sz="1600" b="1" dirty="0"/>
              <a:t>Business </a:t>
            </a:r>
          </a:p>
          <a:p>
            <a:pPr algn="ctr"/>
            <a:r>
              <a:rPr lang="en-IN" sz="1600" dirty="0"/>
              <a:t>Need Capital</a:t>
            </a:r>
            <a:r>
              <a:rPr lang="en-IN" sz="1600" b="1" dirty="0"/>
              <a:t> </a:t>
            </a:r>
          </a:p>
        </p:txBody>
      </p:sp>
      <p:sp>
        <p:nvSpPr>
          <p:cNvPr id="10" name="Rectangle 9">
            <a:extLst>
              <a:ext uri="{FF2B5EF4-FFF2-40B4-BE49-F238E27FC236}">
                <a16:creationId xmlns:a16="http://schemas.microsoft.com/office/drawing/2014/main" id="{BA24FC8A-6582-0B67-9A96-95E5745C6C38}"/>
              </a:ext>
            </a:extLst>
          </p:cNvPr>
          <p:cNvSpPr/>
          <p:nvPr/>
        </p:nvSpPr>
        <p:spPr>
          <a:xfrm>
            <a:off x="3071811" y="5058895"/>
            <a:ext cx="914400" cy="3173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400" b="1" dirty="0"/>
              <a:t>Debt</a:t>
            </a:r>
          </a:p>
        </p:txBody>
      </p:sp>
      <p:sp>
        <p:nvSpPr>
          <p:cNvPr id="12" name="Rectangle 11">
            <a:extLst>
              <a:ext uri="{FF2B5EF4-FFF2-40B4-BE49-F238E27FC236}">
                <a16:creationId xmlns:a16="http://schemas.microsoft.com/office/drawing/2014/main" id="{7F1D7176-2695-CC11-D1ED-6415DEFCD4FC}"/>
              </a:ext>
            </a:extLst>
          </p:cNvPr>
          <p:cNvSpPr/>
          <p:nvPr/>
        </p:nvSpPr>
        <p:spPr>
          <a:xfrm>
            <a:off x="3071811" y="5839009"/>
            <a:ext cx="914400" cy="317312"/>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400" b="1" dirty="0"/>
              <a:t>Equity</a:t>
            </a:r>
          </a:p>
        </p:txBody>
      </p:sp>
      <p:pic>
        <p:nvPicPr>
          <p:cNvPr id="14" name="Graphic 13" descr="Office worker male with solid fill">
            <a:extLst>
              <a:ext uri="{FF2B5EF4-FFF2-40B4-BE49-F238E27FC236}">
                <a16:creationId xmlns:a16="http://schemas.microsoft.com/office/drawing/2014/main" id="{FFA038BC-1AC2-2342-1C03-85BFAC591F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4586" y="4740804"/>
            <a:ext cx="719667" cy="719667"/>
          </a:xfrm>
          <a:prstGeom prst="rect">
            <a:avLst/>
          </a:prstGeom>
        </p:spPr>
      </p:pic>
      <p:cxnSp>
        <p:nvCxnSpPr>
          <p:cNvPr id="16" name="Straight Arrow Connector 15">
            <a:extLst>
              <a:ext uri="{FF2B5EF4-FFF2-40B4-BE49-F238E27FC236}">
                <a16:creationId xmlns:a16="http://schemas.microsoft.com/office/drawing/2014/main" id="{CA8029E4-0E2F-CBA8-3537-BB9C23833626}"/>
              </a:ext>
            </a:extLst>
          </p:cNvPr>
          <p:cNvCxnSpPr>
            <a:cxnSpLocks/>
            <a:endCxn id="10" idx="1"/>
          </p:cNvCxnSpPr>
          <p:nvPr/>
        </p:nvCxnSpPr>
        <p:spPr>
          <a:xfrm flipV="1">
            <a:off x="2175933" y="5217551"/>
            <a:ext cx="895878" cy="438443"/>
          </a:xfrm>
          <a:prstGeom prst="straightConnector1">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F51AF8E2-37AC-F928-1F2F-2F1414B764A6}"/>
              </a:ext>
            </a:extLst>
          </p:cNvPr>
          <p:cNvCxnSpPr>
            <a:cxnSpLocks/>
            <a:endCxn id="12" idx="1"/>
          </p:cNvCxnSpPr>
          <p:nvPr/>
        </p:nvCxnSpPr>
        <p:spPr>
          <a:xfrm>
            <a:off x="2175933" y="5622126"/>
            <a:ext cx="895878" cy="375539"/>
          </a:xfrm>
          <a:prstGeom prst="straightConnector1">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3A879FBE-6249-18AF-32EC-7F5D5360E752}"/>
              </a:ext>
            </a:extLst>
          </p:cNvPr>
          <p:cNvSpPr txBox="1"/>
          <p:nvPr/>
        </p:nvSpPr>
        <p:spPr>
          <a:xfrm>
            <a:off x="3166107" y="4569165"/>
            <a:ext cx="2623301" cy="338554"/>
          </a:xfrm>
          <a:prstGeom prst="rect">
            <a:avLst/>
          </a:prstGeom>
          <a:noFill/>
        </p:spPr>
        <p:txBody>
          <a:bodyPr wrap="square" rtlCol="0">
            <a:spAutoFit/>
          </a:bodyPr>
          <a:lstStyle/>
          <a:p>
            <a:pPr algn="ctr"/>
            <a:r>
              <a:rPr lang="en-IN" sz="1600" b="1" dirty="0"/>
              <a:t>Sources of Capital</a:t>
            </a:r>
          </a:p>
        </p:txBody>
      </p:sp>
      <p:sp>
        <p:nvSpPr>
          <p:cNvPr id="27" name="TextBox 26">
            <a:extLst>
              <a:ext uri="{FF2B5EF4-FFF2-40B4-BE49-F238E27FC236}">
                <a16:creationId xmlns:a16="http://schemas.microsoft.com/office/drawing/2014/main" id="{1EB7C018-7A6A-E6FC-00C9-D753C9DFE48B}"/>
              </a:ext>
            </a:extLst>
          </p:cNvPr>
          <p:cNvSpPr txBox="1"/>
          <p:nvPr/>
        </p:nvSpPr>
        <p:spPr>
          <a:xfrm>
            <a:off x="4004822" y="4902971"/>
            <a:ext cx="2913231" cy="646331"/>
          </a:xfrm>
          <a:prstGeom prst="rect">
            <a:avLst/>
          </a:prstGeom>
          <a:noFill/>
        </p:spPr>
        <p:txBody>
          <a:bodyPr wrap="square" rtlCol="0">
            <a:spAutoFit/>
          </a:bodyPr>
          <a:lstStyle/>
          <a:p>
            <a:r>
              <a:rPr lang="en-IN" sz="1200" dirty="0"/>
              <a:t>1) High regulatory requirements</a:t>
            </a:r>
          </a:p>
          <a:p>
            <a:r>
              <a:rPr lang="en-IN" sz="1200" dirty="0"/>
              <a:t>2) Doesn’t suit the lender’s risk profile</a:t>
            </a:r>
          </a:p>
          <a:p>
            <a:r>
              <a:rPr lang="en-IN" sz="1200" dirty="0"/>
              <a:t>3) Interest/repayment burden  </a:t>
            </a:r>
          </a:p>
        </p:txBody>
      </p:sp>
      <p:sp>
        <p:nvSpPr>
          <p:cNvPr id="29" name="TextBox 28">
            <a:extLst>
              <a:ext uri="{FF2B5EF4-FFF2-40B4-BE49-F238E27FC236}">
                <a16:creationId xmlns:a16="http://schemas.microsoft.com/office/drawing/2014/main" id="{D50AAC7C-8906-AC52-6CEA-87BAD31D3A64}"/>
              </a:ext>
            </a:extLst>
          </p:cNvPr>
          <p:cNvSpPr txBox="1"/>
          <p:nvPr/>
        </p:nvSpPr>
        <p:spPr>
          <a:xfrm>
            <a:off x="4010992" y="5676258"/>
            <a:ext cx="3003611" cy="646331"/>
          </a:xfrm>
          <a:prstGeom prst="rect">
            <a:avLst/>
          </a:prstGeom>
          <a:noFill/>
        </p:spPr>
        <p:txBody>
          <a:bodyPr wrap="square" rtlCol="0">
            <a:spAutoFit/>
          </a:bodyPr>
          <a:lstStyle/>
          <a:p>
            <a:r>
              <a:rPr lang="en-IN" sz="1200" dirty="0"/>
              <a:t>1) Less regulations</a:t>
            </a:r>
          </a:p>
          <a:p>
            <a:r>
              <a:rPr lang="en-IN" sz="1200" dirty="0"/>
              <a:t>2) Suits risk profile</a:t>
            </a:r>
          </a:p>
          <a:p>
            <a:r>
              <a:rPr lang="en-IN" sz="1200" dirty="0"/>
              <a:t>3) No burden of interest and repayment</a:t>
            </a:r>
          </a:p>
        </p:txBody>
      </p:sp>
      <p:cxnSp>
        <p:nvCxnSpPr>
          <p:cNvPr id="31" name="Straight Connector 30">
            <a:extLst>
              <a:ext uri="{FF2B5EF4-FFF2-40B4-BE49-F238E27FC236}">
                <a16:creationId xmlns:a16="http://schemas.microsoft.com/office/drawing/2014/main" id="{E9F57755-220F-8238-5F0B-33475D0BDB13}"/>
              </a:ext>
            </a:extLst>
          </p:cNvPr>
          <p:cNvCxnSpPr>
            <a:cxnSpLocks/>
          </p:cNvCxnSpPr>
          <p:nvPr/>
        </p:nvCxnSpPr>
        <p:spPr>
          <a:xfrm>
            <a:off x="2105315" y="4866373"/>
            <a:ext cx="4744885" cy="0"/>
          </a:xfrm>
          <a:prstGeom prst="line">
            <a:avLst/>
          </a:prstGeom>
          <a:ln w="9525">
            <a:solidFill>
              <a:srgbClr val="156082"/>
            </a:solidFill>
            <a:prstDash val="dash"/>
          </a:ln>
        </p:spPr>
        <p:style>
          <a:lnRef idx="2">
            <a:schemeClr val="accent1"/>
          </a:lnRef>
          <a:fillRef idx="0">
            <a:schemeClr val="accent1"/>
          </a:fillRef>
          <a:effectRef idx="1">
            <a:schemeClr val="accent1"/>
          </a:effectRef>
          <a:fontRef idx="minor">
            <a:schemeClr val="tx1"/>
          </a:fontRef>
        </p:style>
      </p:cxnSp>
      <p:sp>
        <p:nvSpPr>
          <p:cNvPr id="36" name="TextBox 35">
            <a:extLst>
              <a:ext uri="{FF2B5EF4-FFF2-40B4-BE49-F238E27FC236}">
                <a16:creationId xmlns:a16="http://schemas.microsoft.com/office/drawing/2014/main" id="{F99362A5-9BD8-35F9-6FF9-4B9211079626}"/>
              </a:ext>
            </a:extLst>
          </p:cNvPr>
          <p:cNvSpPr txBox="1"/>
          <p:nvPr/>
        </p:nvSpPr>
        <p:spPr>
          <a:xfrm>
            <a:off x="8734480" y="5837058"/>
            <a:ext cx="3229272" cy="461665"/>
          </a:xfrm>
          <a:prstGeom prst="rect">
            <a:avLst/>
          </a:prstGeom>
          <a:noFill/>
        </p:spPr>
        <p:txBody>
          <a:bodyPr wrap="square" rtlCol="0">
            <a:spAutoFit/>
          </a:bodyPr>
          <a:lstStyle/>
          <a:p>
            <a:r>
              <a:rPr lang="en-IN" sz="1200" dirty="0">
                <a:highlight>
                  <a:srgbClr val="FFFFFF"/>
                </a:highlight>
              </a:rPr>
              <a:t>1) Highly regulated </a:t>
            </a:r>
          </a:p>
          <a:p>
            <a:r>
              <a:rPr lang="en-IN" sz="1200" dirty="0">
                <a:highlight>
                  <a:srgbClr val="FFFFFF"/>
                </a:highlight>
              </a:rPr>
              <a:t>2) Only for large profitable businesses</a:t>
            </a:r>
          </a:p>
        </p:txBody>
      </p:sp>
      <p:sp>
        <p:nvSpPr>
          <p:cNvPr id="37" name="Rectangle 36">
            <a:extLst>
              <a:ext uri="{FF2B5EF4-FFF2-40B4-BE49-F238E27FC236}">
                <a16:creationId xmlns:a16="http://schemas.microsoft.com/office/drawing/2014/main" id="{BEEA1F5B-2194-A8A3-CC5C-7C006A246ECB}"/>
              </a:ext>
            </a:extLst>
          </p:cNvPr>
          <p:cNvSpPr/>
          <p:nvPr/>
        </p:nvSpPr>
        <p:spPr>
          <a:xfrm>
            <a:off x="6311903" y="1173316"/>
            <a:ext cx="5616575" cy="33872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Formats of Angel Investing</a:t>
            </a:r>
          </a:p>
        </p:txBody>
      </p:sp>
      <p:pic>
        <p:nvPicPr>
          <p:cNvPr id="41" name="Graphic 40" descr="Office worker female with solid fill">
            <a:extLst>
              <a:ext uri="{FF2B5EF4-FFF2-40B4-BE49-F238E27FC236}">
                <a16:creationId xmlns:a16="http://schemas.microsoft.com/office/drawing/2014/main" id="{50FD65AF-A850-D089-23DE-43D8D7EE1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59437" y="1675407"/>
            <a:ext cx="360000" cy="360000"/>
          </a:xfrm>
          <a:prstGeom prst="rect">
            <a:avLst/>
          </a:prstGeom>
        </p:spPr>
      </p:pic>
      <p:pic>
        <p:nvPicPr>
          <p:cNvPr id="43" name="Graphic 42" descr="Group of men with solid fill">
            <a:extLst>
              <a:ext uri="{FF2B5EF4-FFF2-40B4-BE49-F238E27FC236}">
                <a16:creationId xmlns:a16="http://schemas.microsoft.com/office/drawing/2014/main" id="{03DC60F8-4CAD-0ACA-F679-E63D474676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59437" y="3446940"/>
            <a:ext cx="360000" cy="360000"/>
          </a:xfrm>
          <a:prstGeom prst="rect">
            <a:avLst/>
          </a:prstGeom>
        </p:spPr>
      </p:pic>
      <p:pic>
        <p:nvPicPr>
          <p:cNvPr id="45" name="Graphic 44" descr="Ecommerce with solid fill">
            <a:extLst>
              <a:ext uri="{FF2B5EF4-FFF2-40B4-BE49-F238E27FC236}">
                <a16:creationId xmlns:a16="http://schemas.microsoft.com/office/drawing/2014/main" id="{420D7849-D65B-C2AF-C0A7-EC3812377F0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359437" y="2856429"/>
            <a:ext cx="360000" cy="360000"/>
          </a:xfrm>
          <a:prstGeom prst="rect">
            <a:avLst/>
          </a:prstGeom>
        </p:spPr>
      </p:pic>
      <p:pic>
        <p:nvPicPr>
          <p:cNvPr id="47" name="Graphic 46" descr="Connections with solid fill">
            <a:extLst>
              <a:ext uri="{FF2B5EF4-FFF2-40B4-BE49-F238E27FC236}">
                <a16:creationId xmlns:a16="http://schemas.microsoft.com/office/drawing/2014/main" id="{F1F65ED9-F5CF-7D35-25B0-34A55E89D3A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359437" y="2265918"/>
            <a:ext cx="360000" cy="360000"/>
          </a:xfrm>
          <a:prstGeom prst="rect">
            <a:avLst/>
          </a:prstGeom>
        </p:spPr>
      </p:pic>
      <p:sp>
        <p:nvSpPr>
          <p:cNvPr id="49" name="TextBox 48">
            <a:extLst>
              <a:ext uri="{FF2B5EF4-FFF2-40B4-BE49-F238E27FC236}">
                <a16:creationId xmlns:a16="http://schemas.microsoft.com/office/drawing/2014/main" id="{80288B34-2E4F-B10D-2360-2B9E56C0C3A0}"/>
              </a:ext>
            </a:extLst>
          </p:cNvPr>
          <p:cNvSpPr txBox="1"/>
          <p:nvPr/>
        </p:nvSpPr>
        <p:spPr>
          <a:xfrm>
            <a:off x="7229961" y="4809488"/>
            <a:ext cx="953865" cy="369332"/>
          </a:xfrm>
          <a:prstGeom prst="rect">
            <a:avLst/>
          </a:prstGeom>
          <a:noFill/>
        </p:spPr>
        <p:txBody>
          <a:bodyPr wrap="square" rtlCol="0">
            <a:spAutoFit/>
          </a:bodyPr>
          <a:lstStyle/>
          <a:p>
            <a:endParaRPr lang="en-IN" dirty="0"/>
          </a:p>
        </p:txBody>
      </p:sp>
      <p:sp>
        <p:nvSpPr>
          <p:cNvPr id="52" name="Rectangle 51">
            <a:extLst>
              <a:ext uri="{FF2B5EF4-FFF2-40B4-BE49-F238E27FC236}">
                <a16:creationId xmlns:a16="http://schemas.microsoft.com/office/drawing/2014/main" id="{BE66E7BA-D5EC-B1CC-1809-FBCB6A1E6138}"/>
              </a:ext>
            </a:extLst>
          </p:cNvPr>
          <p:cNvSpPr/>
          <p:nvPr/>
        </p:nvSpPr>
        <p:spPr>
          <a:xfrm>
            <a:off x="7351082" y="4966671"/>
            <a:ext cx="1383398" cy="316800"/>
          </a:xfrm>
          <a:prstGeom prst="rect">
            <a:avLst/>
          </a:prstGeom>
          <a:solidFill>
            <a:srgbClr val="3B7D2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200" b="1" dirty="0"/>
              <a:t>Angels</a:t>
            </a:r>
            <a:endParaRPr lang="en-IN" sz="1400" b="1" dirty="0"/>
          </a:p>
        </p:txBody>
      </p:sp>
      <p:sp>
        <p:nvSpPr>
          <p:cNvPr id="53" name="Rectangle 52">
            <a:extLst>
              <a:ext uri="{FF2B5EF4-FFF2-40B4-BE49-F238E27FC236}">
                <a16:creationId xmlns:a16="http://schemas.microsoft.com/office/drawing/2014/main" id="{B12401C3-A0D0-6419-600A-144A54A5FE2D}"/>
              </a:ext>
            </a:extLst>
          </p:cNvPr>
          <p:cNvSpPr/>
          <p:nvPr/>
        </p:nvSpPr>
        <p:spPr>
          <a:xfrm>
            <a:off x="7351082" y="5449919"/>
            <a:ext cx="1383399" cy="3173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200" b="1" dirty="0"/>
              <a:t>Venture</a:t>
            </a:r>
            <a:r>
              <a:rPr lang="en-IN" sz="1400" b="1" dirty="0"/>
              <a:t> capital</a:t>
            </a:r>
          </a:p>
        </p:txBody>
      </p:sp>
      <p:sp>
        <p:nvSpPr>
          <p:cNvPr id="54" name="Rectangle 53">
            <a:extLst>
              <a:ext uri="{FF2B5EF4-FFF2-40B4-BE49-F238E27FC236}">
                <a16:creationId xmlns:a16="http://schemas.microsoft.com/office/drawing/2014/main" id="{95B1919D-0AD3-F449-23E7-4671D630ADE5}"/>
              </a:ext>
            </a:extLst>
          </p:cNvPr>
          <p:cNvSpPr/>
          <p:nvPr/>
        </p:nvSpPr>
        <p:spPr>
          <a:xfrm>
            <a:off x="7351082" y="5933679"/>
            <a:ext cx="1383399" cy="3173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200" b="1" dirty="0"/>
              <a:t>Public Markets</a:t>
            </a:r>
          </a:p>
        </p:txBody>
      </p:sp>
      <p:cxnSp>
        <p:nvCxnSpPr>
          <p:cNvPr id="56" name="Straight Connector 55">
            <a:extLst>
              <a:ext uri="{FF2B5EF4-FFF2-40B4-BE49-F238E27FC236}">
                <a16:creationId xmlns:a16="http://schemas.microsoft.com/office/drawing/2014/main" id="{7750787A-C515-D2E0-1CB7-B31D16781377}"/>
              </a:ext>
            </a:extLst>
          </p:cNvPr>
          <p:cNvCxnSpPr>
            <a:cxnSpLocks/>
          </p:cNvCxnSpPr>
          <p:nvPr/>
        </p:nvCxnSpPr>
        <p:spPr>
          <a:xfrm flipV="1">
            <a:off x="6899625" y="5125720"/>
            <a:ext cx="330336" cy="849022"/>
          </a:xfrm>
          <a:prstGeom prst="line">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EA4FCE20-D528-30AE-7E38-6DE1B951B36A}"/>
              </a:ext>
            </a:extLst>
          </p:cNvPr>
          <p:cNvCxnSpPr>
            <a:cxnSpLocks/>
          </p:cNvCxnSpPr>
          <p:nvPr/>
        </p:nvCxnSpPr>
        <p:spPr>
          <a:xfrm flipV="1">
            <a:off x="6881014" y="5609947"/>
            <a:ext cx="372942" cy="365582"/>
          </a:xfrm>
          <a:prstGeom prst="line">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7F9E6B4C-6AEE-C553-9B69-6B0AB5421F95}"/>
              </a:ext>
            </a:extLst>
          </p:cNvPr>
          <p:cNvCxnSpPr>
            <a:cxnSpLocks/>
          </p:cNvCxnSpPr>
          <p:nvPr/>
        </p:nvCxnSpPr>
        <p:spPr>
          <a:xfrm>
            <a:off x="6878000" y="5986176"/>
            <a:ext cx="351961" cy="84371"/>
          </a:xfrm>
          <a:prstGeom prst="line">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65" name="Rectangle 64">
            <a:extLst>
              <a:ext uri="{FF2B5EF4-FFF2-40B4-BE49-F238E27FC236}">
                <a16:creationId xmlns:a16="http://schemas.microsoft.com/office/drawing/2014/main" id="{1A0F9CF0-4912-CD07-D029-ABC329C7C9AE}"/>
              </a:ext>
            </a:extLst>
          </p:cNvPr>
          <p:cNvSpPr/>
          <p:nvPr/>
        </p:nvSpPr>
        <p:spPr>
          <a:xfrm>
            <a:off x="7253957" y="4598484"/>
            <a:ext cx="4674518" cy="1716692"/>
          </a:xfrm>
          <a:prstGeom prst="rect">
            <a:avLst/>
          </a:prstGeom>
          <a:noFill/>
          <a:ln w="9525">
            <a:solidFill>
              <a:srgbClr val="15608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6" name="TextBox 65">
            <a:extLst>
              <a:ext uri="{FF2B5EF4-FFF2-40B4-BE49-F238E27FC236}">
                <a16:creationId xmlns:a16="http://schemas.microsoft.com/office/drawing/2014/main" id="{157F1B6F-B174-1B94-8157-571781BDE887}"/>
              </a:ext>
            </a:extLst>
          </p:cNvPr>
          <p:cNvSpPr txBox="1"/>
          <p:nvPr/>
        </p:nvSpPr>
        <p:spPr>
          <a:xfrm>
            <a:off x="8314748" y="4588316"/>
            <a:ext cx="2623301" cy="338554"/>
          </a:xfrm>
          <a:prstGeom prst="rect">
            <a:avLst/>
          </a:prstGeom>
          <a:noFill/>
        </p:spPr>
        <p:txBody>
          <a:bodyPr wrap="square" rtlCol="0">
            <a:spAutoFit/>
          </a:bodyPr>
          <a:lstStyle/>
          <a:p>
            <a:pPr algn="ctr"/>
            <a:r>
              <a:rPr lang="en-IN" sz="1600" b="1" dirty="0"/>
              <a:t>Sources of Capital - Equity</a:t>
            </a:r>
          </a:p>
        </p:txBody>
      </p:sp>
      <p:cxnSp>
        <p:nvCxnSpPr>
          <p:cNvPr id="67" name="Straight Connector 66">
            <a:extLst>
              <a:ext uri="{FF2B5EF4-FFF2-40B4-BE49-F238E27FC236}">
                <a16:creationId xmlns:a16="http://schemas.microsoft.com/office/drawing/2014/main" id="{046B5350-161C-B6EE-8E9C-A67D72AB43BE}"/>
              </a:ext>
            </a:extLst>
          </p:cNvPr>
          <p:cNvCxnSpPr>
            <a:cxnSpLocks/>
          </p:cNvCxnSpPr>
          <p:nvPr/>
        </p:nvCxnSpPr>
        <p:spPr>
          <a:xfrm>
            <a:off x="7253956" y="4885524"/>
            <a:ext cx="4689951" cy="0"/>
          </a:xfrm>
          <a:prstGeom prst="line">
            <a:avLst/>
          </a:prstGeom>
          <a:ln w="9525">
            <a:solidFill>
              <a:srgbClr val="156082"/>
            </a:solidFill>
            <a:prstDash val="dash"/>
          </a:ln>
        </p:spPr>
        <p:style>
          <a:lnRef idx="2">
            <a:schemeClr val="accent1"/>
          </a:lnRef>
          <a:fillRef idx="0">
            <a:schemeClr val="accent1"/>
          </a:fillRef>
          <a:effectRef idx="1">
            <a:schemeClr val="accent1"/>
          </a:effectRef>
          <a:fontRef idx="minor">
            <a:schemeClr val="tx1"/>
          </a:fontRef>
        </p:style>
      </p:cxnSp>
      <p:sp>
        <p:nvSpPr>
          <p:cNvPr id="73" name="TextBox 72">
            <a:extLst>
              <a:ext uri="{FF2B5EF4-FFF2-40B4-BE49-F238E27FC236}">
                <a16:creationId xmlns:a16="http://schemas.microsoft.com/office/drawing/2014/main" id="{ACC36349-105E-B9A0-6BE7-26394083067C}"/>
              </a:ext>
            </a:extLst>
          </p:cNvPr>
          <p:cNvSpPr txBox="1"/>
          <p:nvPr/>
        </p:nvSpPr>
        <p:spPr>
          <a:xfrm>
            <a:off x="8739833" y="4966671"/>
            <a:ext cx="3229272" cy="276999"/>
          </a:xfrm>
          <a:prstGeom prst="rect">
            <a:avLst/>
          </a:prstGeom>
          <a:noFill/>
        </p:spPr>
        <p:txBody>
          <a:bodyPr wrap="square" rtlCol="0">
            <a:spAutoFit/>
          </a:bodyPr>
          <a:lstStyle/>
          <a:p>
            <a:r>
              <a:rPr lang="en-IN" sz="1200" dirty="0">
                <a:highlight>
                  <a:srgbClr val="FFFFFF"/>
                </a:highlight>
              </a:rPr>
              <a:t>1) Best suited for very early-stage businesses</a:t>
            </a:r>
          </a:p>
        </p:txBody>
      </p:sp>
      <p:sp>
        <p:nvSpPr>
          <p:cNvPr id="74" name="TextBox 73">
            <a:extLst>
              <a:ext uri="{FF2B5EF4-FFF2-40B4-BE49-F238E27FC236}">
                <a16:creationId xmlns:a16="http://schemas.microsoft.com/office/drawing/2014/main" id="{3238F2F1-F195-93FC-3BD7-16EAD0FDA5A7}"/>
              </a:ext>
            </a:extLst>
          </p:cNvPr>
          <p:cNvSpPr txBox="1"/>
          <p:nvPr/>
        </p:nvSpPr>
        <p:spPr>
          <a:xfrm>
            <a:off x="8739833" y="5345747"/>
            <a:ext cx="3229272" cy="461665"/>
          </a:xfrm>
          <a:prstGeom prst="rect">
            <a:avLst/>
          </a:prstGeom>
          <a:noFill/>
        </p:spPr>
        <p:txBody>
          <a:bodyPr wrap="square" rtlCol="0">
            <a:spAutoFit/>
          </a:bodyPr>
          <a:lstStyle/>
          <a:p>
            <a:r>
              <a:rPr lang="en-IN" sz="1200" dirty="0">
                <a:highlight>
                  <a:srgbClr val="FFFFFF"/>
                </a:highlight>
              </a:rPr>
              <a:t>1) Invests in a little mature businesses</a:t>
            </a:r>
          </a:p>
          <a:p>
            <a:r>
              <a:rPr lang="en-IN" sz="1200" dirty="0">
                <a:highlight>
                  <a:srgbClr val="FFFFFF"/>
                </a:highlight>
              </a:rPr>
              <a:t>2) Difficult to get</a:t>
            </a:r>
          </a:p>
        </p:txBody>
      </p:sp>
      <p:sp>
        <p:nvSpPr>
          <p:cNvPr id="77" name="TextBox 76">
            <a:extLst>
              <a:ext uri="{FF2B5EF4-FFF2-40B4-BE49-F238E27FC236}">
                <a16:creationId xmlns:a16="http://schemas.microsoft.com/office/drawing/2014/main" id="{F638E89D-4C46-5A3D-BC88-869A87CCF465}"/>
              </a:ext>
            </a:extLst>
          </p:cNvPr>
          <p:cNvSpPr txBox="1"/>
          <p:nvPr/>
        </p:nvSpPr>
        <p:spPr>
          <a:xfrm>
            <a:off x="6761762" y="1701986"/>
            <a:ext cx="2623301" cy="307777"/>
          </a:xfrm>
          <a:prstGeom prst="rect">
            <a:avLst/>
          </a:prstGeom>
          <a:noFill/>
        </p:spPr>
        <p:txBody>
          <a:bodyPr wrap="square" rtlCol="0">
            <a:spAutoFit/>
          </a:bodyPr>
          <a:lstStyle/>
          <a:p>
            <a:r>
              <a:rPr lang="en-IN" sz="1400" b="1" dirty="0"/>
              <a:t>Angel Investors</a:t>
            </a:r>
          </a:p>
        </p:txBody>
      </p:sp>
      <p:sp>
        <p:nvSpPr>
          <p:cNvPr id="78" name="TextBox 77">
            <a:extLst>
              <a:ext uri="{FF2B5EF4-FFF2-40B4-BE49-F238E27FC236}">
                <a16:creationId xmlns:a16="http://schemas.microsoft.com/office/drawing/2014/main" id="{DFF3C854-6546-A5A6-6B1C-C795C67E92A5}"/>
              </a:ext>
            </a:extLst>
          </p:cNvPr>
          <p:cNvSpPr txBox="1"/>
          <p:nvPr/>
        </p:nvSpPr>
        <p:spPr>
          <a:xfrm>
            <a:off x="6761762" y="2291957"/>
            <a:ext cx="2623301" cy="307777"/>
          </a:xfrm>
          <a:prstGeom prst="rect">
            <a:avLst/>
          </a:prstGeom>
          <a:noFill/>
        </p:spPr>
        <p:txBody>
          <a:bodyPr wrap="square" rtlCol="0">
            <a:spAutoFit/>
          </a:bodyPr>
          <a:lstStyle/>
          <a:p>
            <a:r>
              <a:rPr lang="en-IN" sz="1400" b="1" dirty="0"/>
              <a:t>Angel Networks</a:t>
            </a:r>
          </a:p>
        </p:txBody>
      </p:sp>
      <p:sp>
        <p:nvSpPr>
          <p:cNvPr id="79" name="TextBox 78">
            <a:extLst>
              <a:ext uri="{FF2B5EF4-FFF2-40B4-BE49-F238E27FC236}">
                <a16:creationId xmlns:a16="http://schemas.microsoft.com/office/drawing/2014/main" id="{85BF1FEF-DE1F-F449-BCFA-FC8330610FBE}"/>
              </a:ext>
            </a:extLst>
          </p:cNvPr>
          <p:cNvSpPr txBox="1"/>
          <p:nvPr/>
        </p:nvSpPr>
        <p:spPr>
          <a:xfrm>
            <a:off x="6761762" y="2881928"/>
            <a:ext cx="2623301" cy="307777"/>
          </a:xfrm>
          <a:prstGeom prst="rect">
            <a:avLst/>
          </a:prstGeom>
          <a:noFill/>
        </p:spPr>
        <p:txBody>
          <a:bodyPr wrap="square" rtlCol="0">
            <a:spAutoFit/>
          </a:bodyPr>
          <a:lstStyle/>
          <a:p>
            <a:r>
              <a:rPr lang="en-IN" sz="1400" b="1" dirty="0"/>
              <a:t>Angel Platforms</a:t>
            </a:r>
          </a:p>
        </p:txBody>
      </p:sp>
      <p:sp>
        <p:nvSpPr>
          <p:cNvPr id="80" name="TextBox 79">
            <a:extLst>
              <a:ext uri="{FF2B5EF4-FFF2-40B4-BE49-F238E27FC236}">
                <a16:creationId xmlns:a16="http://schemas.microsoft.com/office/drawing/2014/main" id="{D7B5DCF8-F23B-D5DF-2C2B-F0D8648E10A6}"/>
              </a:ext>
            </a:extLst>
          </p:cNvPr>
          <p:cNvSpPr txBox="1"/>
          <p:nvPr/>
        </p:nvSpPr>
        <p:spPr>
          <a:xfrm>
            <a:off x="6761762" y="3471900"/>
            <a:ext cx="2623301" cy="307777"/>
          </a:xfrm>
          <a:prstGeom prst="rect">
            <a:avLst/>
          </a:prstGeom>
          <a:noFill/>
        </p:spPr>
        <p:txBody>
          <a:bodyPr wrap="square" rtlCol="0">
            <a:spAutoFit/>
          </a:bodyPr>
          <a:lstStyle/>
          <a:p>
            <a:r>
              <a:rPr lang="en-IN" sz="1400" b="1" dirty="0"/>
              <a:t>Syndicates</a:t>
            </a:r>
          </a:p>
        </p:txBody>
      </p:sp>
      <p:cxnSp>
        <p:nvCxnSpPr>
          <p:cNvPr id="82" name="Straight Connector 81">
            <a:extLst>
              <a:ext uri="{FF2B5EF4-FFF2-40B4-BE49-F238E27FC236}">
                <a16:creationId xmlns:a16="http://schemas.microsoft.com/office/drawing/2014/main" id="{77C82050-9B44-6F6E-C733-F198929A4237}"/>
              </a:ext>
            </a:extLst>
          </p:cNvPr>
          <p:cNvCxnSpPr>
            <a:cxnSpLocks/>
          </p:cNvCxnSpPr>
          <p:nvPr/>
        </p:nvCxnSpPr>
        <p:spPr>
          <a:xfrm>
            <a:off x="6323615" y="2159343"/>
            <a:ext cx="5616572" cy="6902"/>
          </a:xfrm>
          <a:prstGeom prst="line">
            <a:avLst/>
          </a:prstGeom>
          <a:ln w="3175">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4C4008E1-5AD4-E87C-D57A-7E58910AE602}"/>
              </a:ext>
            </a:extLst>
          </p:cNvPr>
          <p:cNvCxnSpPr>
            <a:cxnSpLocks/>
          </p:cNvCxnSpPr>
          <p:nvPr/>
        </p:nvCxnSpPr>
        <p:spPr>
          <a:xfrm>
            <a:off x="6323615" y="2730478"/>
            <a:ext cx="5616572" cy="6902"/>
          </a:xfrm>
          <a:prstGeom prst="line">
            <a:avLst/>
          </a:prstGeom>
          <a:ln w="3175">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D27A28B2-5808-DA0F-CC07-9E67761FD7DF}"/>
              </a:ext>
            </a:extLst>
          </p:cNvPr>
          <p:cNvCxnSpPr>
            <a:cxnSpLocks/>
          </p:cNvCxnSpPr>
          <p:nvPr/>
        </p:nvCxnSpPr>
        <p:spPr>
          <a:xfrm>
            <a:off x="6323615" y="3334536"/>
            <a:ext cx="5616572" cy="6902"/>
          </a:xfrm>
          <a:prstGeom prst="line">
            <a:avLst/>
          </a:prstGeom>
          <a:ln w="3175">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sp>
        <p:nvSpPr>
          <p:cNvPr id="87" name="TextBox 86">
            <a:extLst>
              <a:ext uri="{FF2B5EF4-FFF2-40B4-BE49-F238E27FC236}">
                <a16:creationId xmlns:a16="http://schemas.microsoft.com/office/drawing/2014/main" id="{765A7AF5-D3BD-291D-B953-1CBD00A93AC2}"/>
              </a:ext>
            </a:extLst>
          </p:cNvPr>
          <p:cNvSpPr txBox="1"/>
          <p:nvPr/>
        </p:nvSpPr>
        <p:spPr>
          <a:xfrm>
            <a:off x="8183825" y="1527657"/>
            <a:ext cx="3756361" cy="646331"/>
          </a:xfrm>
          <a:prstGeom prst="rect">
            <a:avLst/>
          </a:prstGeom>
          <a:noFill/>
        </p:spPr>
        <p:txBody>
          <a:bodyPr wrap="square" rtlCol="0">
            <a:spAutoFit/>
          </a:bodyPr>
          <a:lstStyle/>
          <a:p>
            <a:r>
              <a:rPr lang="en-IN" sz="1200" dirty="0"/>
              <a:t>Individual investors investing in their personal capacity without being associated with any formalized investing institution</a:t>
            </a:r>
          </a:p>
        </p:txBody>
      </p:sp>
      <p:sp>
        <p:nvSpPr>
          <p:cNvPr id="89" name="TextBox 88">
            <a:extLst>
              <a:ext uri="{FF2B5EF4-FFF2-40B4-BE49-F238E27FC236}">
                <a16:creationId xmlns:a16="http://schemas.microsoft.com/office/drawing/2014/main" id="{DDCEBD47-6685-8ECB-D396-BF3C26154642}"/>
              </a:ext>
            </a:extLst>
          </p:cNvPr>
          <p:cNvSpPr txBox="1"/>
          <p:nvPr/>
        </p:nvSpPr>
        <p:spPr>
          <a:xfrm>
            <a:off x="8183825" y="2302678"/>
            <a:ext cx="3756361" cy="276999"/>
          </a:xfrm>
          <a:prstGeom prst="rect">
            <a:avLst/>
          </a:prstGeom>
          <a:noFill/>
        </p:spPr>
        <p:txBody>
          <a:bodyPr wrap="square" rtlCol="0">
            <a:spAutoFit/>
          </a:bodyPr>
          <a:lstStyle/>
          <a:p>
            <a:r>
              <a:rPr lang="en-IN" sz="1200" dirty="0"/>
              <a:t>A network that connects startup with angel investors</a:t>
            </a:r>
          </a:p>
        </p:txBody>
      </p:sp>
      <p:sp>
        <p:nvSpPr>
          <p:cNvPr id="90" name="TextBox 89">
            <a:extLst>
              <a:ext uri="{FF2B5EF4-FFF2-40B4-BE49-F238E27FC236}">
                <a16:creationId xmlns:a16="http://schemas.microsoft.com/office/drawing/2014/main" id="{A0E1FBCA-1AAB-A65A-EE41-1D20FB00E239}"/>
              </a:ext>
            </a:extLst>
          </p:cNvPr>
          <p:cNvSpPr txBox="1"/>
          <p:nvPr/>
        </p:nvSpPr>
        <p:spPr>
          <a:xfrm>
            <a:off x="8183825" y="2732570"/>
            <a:ext cx="3756361" cy="646331"/>
          </a:xfrm>
          <a:prstGeom prst="rect">
            <a:avLst/>
          </a:prstGeom>
          <a:noFill/>
        </p:spPr>
        <p:txBody>
          <a:bodyPr wrap="square" rtlCol="0">
            <a:spAutoFit/>
          </a:bodyPr>
          <a:lstStyle/>
          <a:p>
            <a:r>
              <a:rPr lang="en-IN" sz="1200" dirty="0"/>
              <a:t>Over and above a network, platforms that provide support such as legal, portfolio management and providing exit</a:t>
            </a:r>
          </a:p>
        </p:txBody>
      </p:sp>
      <p:sp>
        <p:nvSpPr>
          <p:cNvPr id="91" name="TextBox 90">
            <a:extLst>
              <a:ext uri="{FF2B5EF4-FFF2-40B4-BE49-F238E27FC236}">
                <a16:creationId xmlns:a16="http://schemas.microsoft.com/office/drawing/2014/main" id="{89868A2B-EA68-4469-6931-E2F9A841F57A}"/>
              </a:ext>
            </a:extLst>
          </p:cNvPr>
          <p:cNvSpPr txBox="1"/>
          <p:nvPr/>
        </p:nvSpPr>
        <p:spPr>
          <a:xfrm>
            <a:off x="8183825" y="3348376"/>
            <a:ext cx="3756361" cy="461665"/>
          </a:xfrm>
          <a:prstGeom prst="rect">
            <a:avLst/>
          </a:prstGeom>
          <a:noFill/>
        </p:spPr>
        <p:txBody>
          <a:bodyPr wrap="square" rtlCol="0">
            <a:spAutoFit/>
          </a:bodyPr>
          <a:lstStyle/>
          <a:p>
            <a:r>
              <a:rPr lang="en-IN" sz="1200" dirty="0"/>
              <a:t>A group of investors who pool their capital together to invest on a deal-by-deal basis</a:t>
            </a:r>
          </a:p>
        </p:txBody>
      </p:sp>
    </p:spTree>
    <p:extLst>
      <p:ext uri="{BB962C8B-B14F-4D97-AF65-F5344CB8AC3E}">
        <p14:creationId xmlns:p14="http://schemas.microsoft.com/office/powerpoint/2010/main" val="4180415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930D6EA-75BC-E448-B54F-47DBA275FD95}"/>
              </a:ext>
            </a:extLst>
          </p:cNvPr>
          <p:cNvSpPr/>
          <p:nvPr/>
        </p:nvSpPr>
        <p:spPr>
          <a:xfrm>
            <a:off x="263952" y="4512999"/>
            <a:ext cx="1080000" cy="1080000"/>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Oval 7">
            <a:extLst>
              <a:ext uri="{FF2B5EF4-FFF2-40B4-BE49-F238E27FC236}">
                <a16:creationId xmlns:a16="http://schemas.microsoft.com/office/drawing/2014/main" id="{28E36924-5979-EE98-B896-A78466597030}"/>
              </a:ext>
            </a:extLst>
          </p:cNvPr>
          <p:cNvSpPr/>
          <p:nvPr/>
        </p:nvSpPr>
        <p:spPr>
          <a:xfrm>
            <a:off x="258943" y="1790936"/>
            <a:ext cx="1080000" cy="108000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Slide Number Placeholder 1">
            <a:extLst>
              <a:ext uri="{FF2B5EF4-FFF2-40B4-BE49-F238E27FC236}">
                <a16:creationId xmlns:a16="http://schemas.microsoft.com/office/drawing/2014/main" id="{519EC103-3851-C5CF-7BDB-4FB102466297}"/>
              </a:ext>
            </a:extLst>
          </p:cNvPr>
          <p:cNvSpPr>
            <a:spLocks noGrp="1"/>
          </p:cNvSpPr>
          <p:nvPr>
            <p:ph type="sldNum" sz="quarter" idx="12"/>
          </p:nvPr>
        </p:nvSpPr>
        <p:spPr/>
        <p:txBody>
          <a:bodyPr/>
          <a:lstStyle/>
          <a:p>
            <a:fld id="{1666072B-29E5-4A1C-A0D2-D87F7214BED8}" type="slidenum">
              <a:rPr lang="en-IN" smtClean="0"/>
              <a:t>4</a:t>
            </a:fld>
            <a:endParaRPr lang="en-IN" dirty="0"/>
          </a:p>
        </p:txBody>
      </p:sp>
      <p:sp>
        <p:nvSpPr>
          <p:cNvPr id="3" name="Rectangle 2">
            <a:extLst>
              <a:ext uri="{FF2B5EF4-FFF2-40B4-BE49-F238E27FC236}">
                <a16:creationId xmlns:a16="http://schemas.microsoft.com/office/drawing/2014/main" id="{28388E69-9F5F-6FB8-023C-A01ECD00E400}"/>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Challenges and Opportunities</a:t>
            </a:r>
          </a:p>
        </p:txBody>
      </p:sp>
      <p:pic>
        <p:nvPicPr>
          <p:cNvPr id="5" name="Graphic 4" descr="Hurdle with solid fill">
            <a:extLst>
              <a:ext uri="{FF2B5EF4-FFF2-40B4-BE49-F238E27FC236}">
                <a16:creationId xmlns:a16="http://schemas.microsoft.com/office/drawing/2014/main" id="{98EBA81A-F0D8-B7A1-3C32-B79386C413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886" y="1873736"/>
            <a:ext cx="914400" cy="914400"/>
          </a:xfrm>
          <a:prstGeom prst="rect">
            <a:avLst/>
          </a:prstGeom>
        </p:spPr>
      </p:pic>
      <p:pic>
        <p:nvPicPr>
          <p:cNvPr id="7" name="Graphic 6" descr="Lights On with solid fill">
            <a:extLst>
              <a:ext uri="{FF2B5EF4-FFF2-40B4-BE49-F238E27FC236}">
                <a16:creationId xmlns:a16="http://schemas.microsoft.com/office/drawing/2014/main" id="{22CC3081-A0F5-D7BB-AF5C-8B54FFFEC8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6752" y="4595799"/>
            <a:ext cx="914400" cy="914400"/>
          </a:xfrm>
          <a:prstGeom prst="rect">
            <a:avLst/>
          </a:prstGeom>
        </p:spPr>
      </p:pic>
      <p:sp>
        <p:nvSpPr>
          <p:cNvPr id="10" name="TextBox 9">
            <a:extLst>
              <a:ext uri="{FF2B5EF4-FFF2-40B4-BE49-F238E27FC236}">
                <a16:creationId xmlns:a16="http://schemas.microsoft.com/office/drawing/2014/main" id="{AADCE0C4-D9C6-59AC-C9EB-ED666C1649FF}"/>
              </a:ext>
            </a:extLst>
          </p:cNvPr>
          <p:cNvSpPr txBox="1"/>
          <p:nvPr/>
        </p:nvSpPr>
        <p:spPr>
          <a:xfrm>
            <a:off x="1293086" y="2100103"/>
            <a:ext cx="1766253" cy="461665"/>
          </a:xfrm>
          <a:prstGeom prst="rect">
            <a:avLst/>
          </a:prstGeom>
          <a:noFill/>
        </p:spPr>
        <p:txBody>
          <a:bodyPr wrap="none" rtlCol="0">
            <a:spAutoFit/>
          </a:bodyPr>
          <a:lstStyle/>
          <a:p>
            <a:r>
              <a:rPr lang="en-IN" sz="2400" b="1" dirty="0">
                <a:solidFill>
                  <a:srgbClr val="FF0000"/>
                </a:solidFill>
              </a:rPr>
              <a:t>Challenges</a:t>
            </a:r>
          </a:p>
        </p:txBody>
      </p:sp>
      <p:sp>
        <p:nvSpPr>
          <p:cNvPr id="11" name="TextBox 10">
            <a:extLst>
              <a:ext uri="{FF2B5EF4-FFF2-40B4-BE49-F238E27FC236}">
                <a16:creationId xmlns:a16="http://schemas.microsoft.com/office/drawing/2014/main" id="{B1C4AE9F-8CB9-6CBF-6C6E-CD919C442FE0}"/>
              </a:ext>
            </a:extLst>
          </p:cNvPr>
          <p:cNvSpPr txBox="1"/>
          <p:nvPr/>
        </p:nvSpPr>
        <p:spPr>
          <a:xfrm>
            <a:off x="1307009" y="4822167"/>
            <a:ext cx="2133918" cy="461665"/>
          </a:xfrm>
          <a:prstGeom prst="rect">
            <a:avLst/>
          </a:prstGeom>
          <a:noFill/>
        </p:spPr>
        <p:txBody>
          <a:bodyPr wrap="none" rtlCol="0">
            <a:spAutoFit/>
          </a:bodyPr>
          <a:lstStyle/>
          <a:p>
            <a:r>
              <a:rPr lang="en-IN" sz="2400" b="1" dirty="0">
                <a:solidFill>
                  <a:srgbClr val="92D050"/>
                </a:solidFill>
              </a:rPr>
              <a:t>Opportunities</a:t>
            </a:r>
          </a:p>
        </p:txBody>
      </p:sp>
      <p:sp>
        <p:nvSpPr>
          <p:cNvPr id="17" name="TextBox 16">
            <a:extLst>
              <a:ext uri="{FF2B5EF4-FFF2-40B4-BE49-F238E27FC236}">
                <a16:creationId xmlns:a16="http://schemas.microsoft.com/office/drawing/2014/main" id="{FECFBB65-7CF1-B953-0276-8D66B4D12A46}"/>
              </a:ext>
            </a:extLst>
          </p:cNvPr>
          <p:cNvSpPr txBox="1"/>
          <p:nvPr/>
        </p:nvSpPr>
        <p:spPr>
          <a:xfrm>
            <a:off x="4086788" y="3772842"/>
            <a:ext cx="3513600" cy="338554"/>
          </a:xfrm>
          <a:prstGeom prst="rect">
            <a:avLst/>
          </a:prstGeom>
          <a:solidFill>
            <a:schemeClr val="accent6">
              <a:lumMod val="20000"/>
              <a:lumOff val="80000"/>
            </a:schemeClr>
          </a:solidFill>
        </p:spPr>
        <p:txBody>
          <a:bodyPr wrap="square">
            <a:spAutoFit/>
          </a:bodyPr>
          <a:lstStyle/>
          <a:p>
            <a:pPr algn="ctr"/>
            <a:r>
              <a:rPr lang="en-IN" sz="1600" b="1" dirty="0"/>
              <a:t>High returns</a:t>
            </a:r>
          </a:p>
        </p:txBody>
      </p:sp>
      <p:sp>
        <p:nvSpPr>
          <p:cNvPr id="18" name="TextBox 17">
            <a:extLst>
              <a:ext uri="{FF2B5EF4-FFF2-40B4-BE49-F238E27FC236}">
                <a16:creationId xmlns:a16="http://schemas.microsoft.com/office/drawing/2014/main" id="{07FF4EDC-1EC9-2088-748E-545806CD21D4}"/>
              </a:ext>
            </a:extLst>
          </p:cNvPr>
          <p:cNvSpPr txBox="1"/>
          <p:nvPr/>
        </p:nvSpPr>
        <p:spPr>
          <a:xfrm>
            <a:off x="4086788" y="5071068"/>
            <a:ext cx="3513600" cy="338554"/>
          </a:xfrm>
          <a:prstGeom prst="rect">
            <a:avLst/>
          </a:prstGeom>
          <a:solidFill>
            <a:schemeClr val="accent6">
              <a:lumMod val="20000"/>
              <a:lumOff val="80000"/>
            </a:schemeClr>
          </a:solidFill>
        </p:spPr>
        <p:txBody>
          <a:bodyPr wrap="square">
            <a:spAutoFit/>
          </a:bodyPr>
          <a:lstStyle/>
          <a:p>
            <a:pPr algn="ctr"/>
            <a:r>
              <a:rPr lang="en-IN" sz="1600" b="1" dirty="0"/>
              <a:t>Innovation</a:t>
            </a:r>
          </a:p>
        </p:txBody>
      </p:sp>
      <p:sp>
        <p:nvSpPr>
          <p:cNvPr id="19" name="TextBox 18">
            <a:extLst>
              <a:ext uri="{FF2B5EF4-FFF2-40B4-BE49-F238E27FC236}">
                <a16:creationId xmlns:a16="http://schemas.microsoft.com/office/drawing/2014/main" id="{5921FC63-E104-1A58-C5E0-02A2A3B3639A}"/>
              </a:ext>
            </a:extLst>
          </p:cNvPr>
          <p:cNvSpPr txBox="1"/>
          <p:nvPr/>
        </p:nvSpPr>
        <p:spPr>
          <a:xfrm>
            <a:off x="8382514" y="5071068"/>
            <a:ext cx="3513600" cy="338554"/>
          </a:xfrm>
          <a:prstGeom prst="rect">
            <a:avLst/>
          </a:prstGeom>
          <a:solidFill>
            <a:schemeClr val="accent6">
              <a:lumMod val="20000"/>
              <a:lumOff val="80000"/>
            </a:schemeClr>
          </a:solidFill>
        </p:spPr>
        <p:txBody>
          <a:bodyPr wrap="square">
            <a:spAutoFit/>
          </a:bodyPr>
          <a:lstStyle/>
          <a:p>
            <a:pPr algn="ctr"/>
            <a:r>
              <a:rPr lang="en-IN" sz="1600" b="1" dirty="0"/>
              <a:t>Portfolio diversification</a:t>
            </a:r>
          </a:p>
        </p:txBody>
      </p:sp>
      <p:sp>
        <p:nvSpPr>
          <p:cNvPr id="20" name="TextBox 19">
            <a:extLst>
              <a:ext uri="{FF2B5EF4-FFF2-40B4-BE49-F238E27FC236}">
                <a16:creationId xmlns:a16="http://schemas.microsoft.com/office/drawing/2014/main" id="{93060250-6E38-C4D9-9B96-DD965C072034}"/>
              </a:ext>
            </a:extLst>
          </p:cNvPr>
          <p:cNvSpPr txBox="1"/>
          <p:nvPr/>
        </p:nvSpPr>
        <p:spPr>
          <a:xfrm>
            <a:off x="4086788" y="2474616"/>
            <a:ext cx="3513600" cy="338554"/>
          </a:xfrm>
          <a:prstGeom prst="rect">
            <a:avLst/>
          </a:prstGeom>
          <a:solidFill>
            <a:schemeClr val="accent2">
              <a:lumMod val="20000"/>
              <a:lumOff val="80000"/>
            </a:schemeClr>
          </a:solidFill>
        </p:spPr>
        <p:txBody>
          <a:bodyPr wrap="square">
            <a:spAutoFit/>
          </a:bodyPr>
          <a:lstStyle/>
          <a:p>
            <a:pPr algn="ctr"/>
            <a:r>
              <a:rPr lang="en-IN" sz="1600" b="1" dirty="0"/>
              <a:t>High Capital</a:t>
            </a:r>
          </a:p>
        </p:txBody>
      </p:sp>
      <p:sp>
        <p:nvSpPr>
          <p:cNvPr id="21" name="TextBox 20">
            <a:extLst>
              <a:ext uri="{FF2B5EF4-FFF2-40B4-BE49-F238E27FC236}">
                <a16:creationId xmlns:a16="http://schemas.microsoft.com/office/drawing/2014/main" id="{3ECF7054-E4DF-250D-8503-030B9A772D12}"/>
              </a:ext>
            </a:extLst>
          </p:cNvPr>
          <p:cNvSpPr txBox="1"/>
          <p:nvPr/>
        </p:nvSpPr>
        <p:spPr>
          <a:xfrm>
            <a:off x="4086788" y="1176390"/>
            <a:ext cx="3513600" cy="338554"/>
          </a:xfrm>
          <a:prstGeom prst="rect">
            <a:avLst/>
          </a:prstGeom>
          <a:solidFill>
            <a:schemeClr val="accent2">
              <a:lumMod val="20000"/>
              <a:lumOff val="80000"/>
            </a:schemeClr>
          </a:solidFill>
        </p:spPr>
        <p:txBody>
          <a:bodyPr wrap="square">
            <a:spAutoFit/>
          </a:bodyPr>
          <a:lstStyle/>
          <a:p>
            <a:pPr algn="ctr"/>
            <a:r>
              <a:rPr lang="en-IN" sz="1600" b="1" dirty="0"/>
              <a:t>High Risk</a:t>
            </a:r>
          </a:p>
        </p:txBody>
      </p:sp>
      <p:sp>
        <p:nvSpPr>
          <p:cNvPr id="22" name="TextBox 21">
            <a:extLst>
              <a:ext uri="{FF2B5EF4-FFF2-40B4-BE49-F238E27FC236}">
                <a16:creationId xmlns:a16="http://schemas.microsoft.com/office/drawing/2014/main" id="{510BA1F2-001E-A09F-32DF-9B7257BA2D4B}"/>
              </a:ext>
            </a:extLst>
          </p:cNvPr>
          <p:cNvSpPr txBox="1"/>
          <p:nvPr/>
        </p:nvSpPr>
        <p:spPr>
          <a:xfrm>
            <a:off x="8382514" y="1178659"/>
            <a:ext cx="3513600" cy="338554"/>
          </a:xfrm>
          <a:prstGeom prst="rect">
            <a:avLst/>
          </a:prstGeom>
          <a:solidFill>
            <a:schemeClr val="accent2">
              <a:lumMod val="20000"/>
              <a:lumOff val="80000"/>
            </a:schemeClr>
          </a:solidFill>
        </p:spPr>
        <p:txBody>
          <a:bodyPr wrap="square">
            <a:spAutoFit/>
          </a:bodyPr>
          <a:lstStyle/>
          <a:p>
            <a:pPr algn="ctr"/>
            <a:r>
              <a:rPr lang="en-IN" sz="1600" b="1" dirty="0"/>
              <a:t>Lack of Liquidity</a:t>
            </a:r>
          </a:p>
        </p:txBody>
      </p:sp>
      <p:sp>
        <p:nvSpPr>
          <p:cNvPr id="23" name="TextBox 22">
            <a:extLst>
              <a:ext uri="{FF2B5EF4-FFF2-40B4-BE49-F238E27FC236}">
                <a16:creationId xmlns:a16="http://schemas.microsoft.com/office/drawing/2014/main" id="{930EB034-F56B-DC80-5BBD-421F5050E2E3}"/>
              </a:ext>
            </a:extLst>
          </p:cNvPr>
          <p:cNvSpPr txBox="1"/>
          <p:nvPr/>
        </p:nvSpPr>
        <p:spPr>
          <a:xfrm>
            <a:off x="8382514" y="2476129"/>
            <a:ext cx="3513600" cy="338554"/>
          </a:xfrm>
          <a:prstGeom prst="rect">
            <a:avLst/>
          </a:prstGeom>
          <a:solidFill>
            <a:schemeClr val="accent2">
              <a:lumMod val="20000"/>
              <a:lumOff val="80000"/>
            </a:schemeClr>
          </a:solidFill>
        </p:spPr>
        <p:txBody>
          <a:bodyPr wrap="square">
            <a:spAutoFit/>
          </a:bodyPr>
          <a:lstStyle/>
          <a:p>
            <a:pPr algn="ctr"/>
            <a:r>
              <a:rPr lang="en-IN" sz="1600" b="1" dirty="0"/>
              <a:t>Paperwork</a:t>
            </a:r>
          </a:p>
        </p:txBody>
      </p:sp>
      <p:sp>
        <p:nvSpPr>
          <p:cNvPr id="24" name="TextBox 23">
            <a:extLst>
              <a:ext uri="{FF2B5EF4-FFF2-40B4-BE49-F238E27FC236}">
                <a16:creationId xmlns:a16="http://schemas.microsoft.com/office/drawing/2014/main" id="{C9AE66C0-C105-E876-1E2B-17DB79717BD2}"/>
              </a:ext>
            </a:extLst>
          </p:cNvPr>
          <p:cNvSpPr txBox="1"/>
          <p:nvPr/>
        </p:nvSpPr>
        <p:spPr>
          <a:xfrm>
            <a:off x="8419833" y="3773599"/>
            <a:ext cx="3513600" cy="338554"/>
          </a:xfrm>
          <a:prstGeom prst="rect">
            <a:avLst/>
          </a:prstGeom>
          <a:solidFill>
            <a:schemeClr val="accent6">
              <a:lumMod val="20000"/>
              <a:lumOff val="80000"/>
            </a:schemeClr>
          </a:solidFill>
        </p:spPr>
        <p:txBody>
          <a:bodyPr wrap="square">
            <a:spAutoFit/>
          </a:bodyPr>
          <a:lstStyle/>
          <a:p>
            <a:pPr algn="ctr"/>
            <a:r>
              <a:rPr lang="en-IN" sz="1600" b="1" dirty="0"/>
              <a:t>Changing regulatory environment</a:t>
            </a:r>
          </a:p>
        </p:txBody>
      </p:sp>
      <p:cxnSp>
        <p:nvCxnSpPr>
          <p:cNvPr id="26" name="Straight Connector 25">
            <a:extLst>
              <a:ext uri="{FF2B5EF4-FFF2-40B4-BE49-F238E27FC236}">
                <a16:creationId xmlns:a16="http://schemas.microsoft.com/office/drawing/2014/main" id="{2D4A313D-7228-52FB-BB6A-BA4FC3A3306A}"/>
              </a:ext>
            </a:extLst>
          </p:cNvPr>
          <p:cNvCxnSpPr/>
          <p:nvPr/>
        </p:nvCxnSpPr>
        <p:spPr>
          <a:xfrm>
            <a:off x="263525" y="3744227"/>
            <a:ext cx="11632589" cy="0"/>
          </a:xfrm>
          <a:prstGeom prst="line">
            <a:avLst/>
          </a:prstGeom>
          <a:ln w="12700">
            <a:solidFill>
              <a:srgbClr val="156082"/>
            </a:solidFill>
            <a:prstDash val="dash"/>
          </a:ln>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C09E1A56-C475-C496-B57F-AB5E76D6980B}"/>
              </a:ext>
            </a:extLst>
          </p:cNvPr>
          <p:cNvSpPr txBox="1"/>
          <p:nvPr/>
        </p:nvSpPr>
        <p:spPr>
          <a:xfrm>
            <a:off x="4086788" y="1507825"/>
            <a:ext cx="3513600" cy="738664"/>
          </a:xfrm>
          <a:prstGeom prst="rect">
            <a:avLst/>
          </a:prstGeom>
          <a:noFill/>
        </p:spPr>
        <p:txBody>
          <a:bodyPr wrap="square" rtlCol="0">
            <a:spAutoFit/>
          </a:bodyPr>
          <a:lstStyle/>
          <a:p>
            <a:pPr algn="just"/>
            <a:r>
              <a:rPr lang="en-IN" sz="1400" dirty="0"/>
              <a:t>Roughly 80 to 90 quality investments out of 100 investments fail. This is a highly risky asset class</a:t>
            </a:r>
          </a:p>
        </p:txBody>
      </p:sp>
      <p:sp>
        <p:nvSpPr>
          <p:cNvPr id="29" name="TextBox 28">
            <a:extLst>
              <a:ext uri="{FF2B5EF4-FFF2-40B4-BE49-F238E27FC236}">
                <a16:creationId xmlns:a16="http://schemas.microsoft.com/office/drawing/2014/main" id="{5B8C4B22-6A62-DB7E-78B0-19E306882D7B}"/>
              </a:ext>
            </a:extLst>
          </p:cNvPr>
          <p:cNvSpPr txBox="1"/>
          <p:nvPr/>
        </p:nvSpPr>
        <p:spPr>
          <a:xfrm>
            <a:off x="4086787" y="2828919"/>
            <a:ext cx="3513600" cy="523220"/>
          </a:xfrm>
          <a:prstGeom prst="rect">
            <a:avLst/>
          </a:prstGeom>
          <a:noFill/>
        </p:spPr>
        <p:txBody>
          <a:bodyPr wrap="square" rtlCol="0">
            <a:spAutoFit/>
          </a:bodyPr>
          <a:lstStyle/>
          <a:p>
            <a:pPr algn="just"/>
            <a:r>
              <a:rPr lang="en-IN" sz="1400" dirty="0"/>
              <a:t>Ticket size is large, hence, this is not for everybody. Suitable only for HNIs</a:t>
            </a:r>
          </a:p>
        </p:txBody>
      </p:sp>
      <p:sp>
        <p:nvSpPr>
          <p:cNvPr id="30" name="TextBox 29">
            <a:extLst>
              <a:ext uri="{FF2B5EF4-FFF2-40B4-BE49-F238E27FC236}">
                <a16:creationId xmlns:a16="http://schemas.microsoft.com/office/drawing/2014/main" id="{30B08971-C280-3DA8-DC67-A300B69AA6AF}"/>
              </a:ext>
            </a:extLst>
          </p:cNvPr>
          <p:cNvSpPr txBox="1"/>
          <p:nvPr/>
        </p:nvSpPr>
        <p:spPr>
          <a:xfrm>
            <a:off x="4086786" y="4111396"/>
            <a:ext cx="3513600" cy="738664"/>
          </a:xfrm>
          <a:prstGeom prst="rect">
            <a:avLst/>
          </a:prstGeom>
          <a:noFill/>
        </p:spPr>
        <p:txBody>
          <a:bodyPr wrap="square" rtlCol="0">
            <a:spAutoFit/>
          </a:bodyPr>
          <a:lstStyle/>
          <a:p>
            <a:pPr algn="just"/>
            <a:r>
              <a:rPr lang="en-IN" sz="1400" dirty="0"/>
              <a:t>This asset class provides the highest returns, compared to traditional asset classes such as debt</a:t>
            </a:r>
          </a:p>
        </p:txBody>
      </p:sp>
      <p:sp>
        <p:nvSpPr>
          <p:cNvPr id="31" name="TextBox 30">
            <a:extLst>
              <a:ext uri="{FF2B5EF4-FFF2-40B4-BE49-F238E27FC236}">
                <a16:creationId xmlns:a16="http://schemas.microsoft.com/office/drawing/2014/main" id="{FA18F0CD-15AF-76A3-0839-52E600B785D5}"/>
              </a:ext>
            </a:extLst>
          </p:cNvPr>
          <p:cNvSpPr txBox="1"/>
          <p:nvPr/>
        </p:nvSpPr>
        <p:spPr>
          <a:xfrm>
            <a:off x="4086785" y="5407015"/>
            <a:ext cx="3513600" cy="954107"/>
          </a:xfrm>
          <a:prstGeom prst="rect">
            <a:avLst/>
          </a:prstGeom>
          <a:noFill/>
        </p:spPr>
        <p:txBody>
          <a:bodyPr wrap="square" rtlCol="0">
            <a:spAutoFit/>
          </a:bodyPr>
          <a:lstStyle/>
          <a:p>
            <a:pPr algn="just"/>
            <a:r>
              <a:rPr lang="en-IN" sz="1400" dirty="0"/>
              <a:t>Along with investments, startups get mentorship and guidance from the investors who are experts, thus fuelling innovation</a:t>
            </a:r>
          </a:p>
        </p:txBody>
      </p:sp>
      <p:sp>
        <p:nvSpPr>
          <p:cNvPr id="32" name="TextBox 31">
            <a:extLst>
              <a:ext uri="{FF2B5EF4-FFF2-40B4-BE49-F238E27FC236}">
                <a16:creationId xmlns:a16="http://schemas.microsoft.com/office/drawing/2014/main" id="{B9450FA8-D830-DF33-EACE-FEAA8282667E}"/>
              </a:ext>
            </a:extLst>
          </p:cNvPr>
          <p:cNvSpPr txBox="1"/>
          <p:nvPr/>
        </p:nvSpPr>
        <p:spPr>
          <a:xfrm>
            <a:off x="8382514" y="5407015"/>
            <a:ext cx="3561393" cy="954107"/>
          </a:xfrm>
          <a:prstGeom prst="rect">
            <a:avLst/>
          </a:prstGeom>
          <a:noFill/>
        </p:spPr>
        <p:txBody>
          <a:bodyPr wrap="square" rtlCol="0">
            <a:spAutoFit/>
          </a:bodyPr>
          <a:lstStyle/>
          <a:p>
            <a:pPr algn="just"/>
            <a:r>
              <a:rPr lang="en-IN" sz="1400" dirty="0"/>
              <a:t>For HNIs, angel investing proves to be an additional asset class where they can park their funds, hence, diversifying their portfolio</a:t>
            </a:r>
          </a:p>
        </p:txBody>
      </p:sp>
      <p:sp>
        <p:nvSpPr>
          <p:cNvPr id="33" name="TextBox 32">
            <a:extLst>
              <a:ext uri="{FF2B5EF4-FFF2-40B4-BE49-F238E27FC236}">
                <a16:creationId xmlns:a16="http://schemas.microsoft.com/office/drawing/2014/main" id="{22386EE1-63E5-1EF2-7B9A-71C34CD419DA}"/>
              </a:ext>
            </a:extLst>
          </p:cNvPr>
          <p:cNvSpPr txBox="1"/>
          <p:nvPr/>
        </p:nvSpPr>
        <p:spPr>
          <a:xfrm>
            <a:off x="8424819" y="4094299"/>
            <a:ext cx="3513600" cy="738664"/>
          </a:xfrm>
          <a:prstGeom prst="rect">
            <a:avLst/>
          </a:prstGeom>
          <a:noFill/>
        </p:spPr>
        <p:txBody>
          <a:bodyPr wrap="square" rtlCol="0">
            <a:spAutoFit/>
          </a:bodyPr>
          <a:lstStyle/>
          <a:p>
            <a:pPr algn="just"/>
            <a:r>
              <a:rPr lang="en-IN" sz="1400" dirty="0"/>
              <a:t>Government is pushing to make angel investing easier  by reducing the regulations and make it simpler</a:t>
            </a:r>
          </a:p>
        </p:txBody>
      </p:sp>
      <p:sp>
        <p:nvSpPr>
          <p:cNvPr id="34" name="TextBox 33">
            <a:extLst>
              <a:ext uri="{FF2B5EF4-FFF2-40B4-BE49-F238E27FC236}">
                <a16:creationId xmlns:a16="http://schemas.microsoft.com/office/drawing/2014/main" id="{FBE8C45F-3125-770E-5480-8FA68BB7487D}"/>
              </a:ext>
            </a:extLst>
          </p:cNvPr>
          <p:cNvSpPr txBox="1"/>
          <p:nvPr/>
        </p:nvSpPr>
        <p:spPr>
          <a:xfrm>
            <a:off x="8382512" y="2799047"/>
            <a:ext cx="3545963" cy="738664"/>
          </a:xfrm>
          <a:prstGeom prst="rect">
            <a:avLst/>
          </a:prstGeom>
          <a:noFill/>
        </p:spPr>
        <p:txBody>
          <a:bodyPr wrap="square" rtlCol="0">
            <a:spAutoFit/>
          </a:bodyPr>
          <a:lstStyle/>
          <a:p>
            <a:pPr algn="just"/>
            <a:r>
              <a:rPr lang="en-IN" sz="1400" dirty="0"/>
              <a:t>Paperwork tends to be burdensome for angel investors, potentially consuming time and resources</a:t>
            </a:r>
          </a:p>
        </p:txBody>
      </p:sp>
      <p:sp>
        <p:nvSpPr>
          <p:cNvPr id="35" name="TextBox 34">
            <a:extLst>
              <a:ext uri="{FF2B5EF4-FFF2-40B4-BE49-F238E27FC236}">
                <a16:creationId xmlns:a16="http://schemas.microsoft.com/office/drawing/2014/main" id="{DA02D503-3AC5-C679-665F-B87F5592ED1F}"/>
              </a:ext>
            </a:extLst>
          </p:cNvPr>
          <p:cNvSpPr txBox="1"/>
          <p:nvPr/>
        </p:nvSpPr>
        <p:spPr>
          <a:xfrm>
            <a:off x="8382512" y="1540034"/>
            <a:ext cx="3545963" cy="523220"/>
          </a:xfrm>
          <a:prstGeom prst="rect">
            <a:avLst/>
          </a:prstGeom>
          <a:noFill/>
        </p:spPr>
        <p:txBody>
          <a:bodyPr wrap="square" rtlCol="0">
            <a:spAutoFit/>
          </a:bodyPr>
          <a:lstStyle/>
          <a:p>
            <a:pPr algn="just"/>
            <a:r>
              <a:rPr lang="en-IN" sz="1400" dirty="0"/>
              <a:t>Hinders the ability to exit investments and realize returns in a timely manner</a:t>
            </a:r>
          </a:p>
        </p:txBody>
      </p:sp>
    </p:spTree>
    <p:extLst>
      <p:ext uri="{BB962C8B-B14F-4D97-AF65-F5344CB8AC3E}">
        <p14:creationId xmlns:p14="http://schemas.microsoft.com/office/powerpoint/2010/main" val="247626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8388E69-9F5F-6FB8-023C-A01ECD00E400}"/>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Need for Study</a:t>
            </a:r>
          </a:p>
        </p:txBody>
      </p:sp>
      <p:pic>
        <p:nvPicPr>
          <p:cNvPr id="16" name="Picture 15">
            <a:extLst>
              <a:ext uri="{FF2B5EF4-FFF2-40B4-BE49-F238E27FC236}">
                <a16:creationId xmlns:a16="http://schemas.microsoft.com/office/drawing/2014/main" id="{6A15C3E1-01D8-31E8-3ADC-EF7C7CFC1C5C}"/>
              </a:ext>
            </a:extLst>
          </p:cNvPr>
          <p:cNvPicPr>
            <a:picLocks noChangeAspect="1"/>
          </p:cNvPicPr>
          <p:nvPr/>
        </p:nvPicPr>
        <p:blipFill>
          <a:blip r:embed="rId2"/>
          <a:stretch>
            <a:fillRect/>
          </a:stretch>
        </p:blipFill>
        <p:spPr>
          <a:xfrm>
            <a:off x="1366327" y="3742471"/>
            <a:ext cx="1044000" cy="1044000"/>
          </a:xfrm>
          <a:prstGeom prst="rect">
            <a:avLst/>
          </a:prstGeom>
        </p:spPr>
      </p:pic>
      <p:sp>
        <p:nvSpPr>
          <p:cNvPr id="37" name="Slide Number Placeholder 1">
            <a:extLst>
              <a:ext uri="{FF2B5EF4-FFF2-40B4-BE49-F238E27FC236}">
                <a16:creationId xmlns:a16="http://schemas.microsoft.com/office/drawing/2014/main" id="{97B4B86C-61D8-6009-9972-BFE5AC995ABE}"/>
              </a:ext>
            </a:extLst>
          </p:cNvPr>
          <p:cNvSpPr>
            <a:spLocks noGrp="1"/>
          </p:cNvSpPr>
          <p:nvPr>
            <p:ph type="sldNum" sz="quarter" idx="12"/>
          </p:nvPr>
        </p:nvSpPr>
        <p:spPr>
          <a:xfrm>
            <a:off x="8610600" y="6356349"/>
            <a:ext cx="3780000" cy="1260000"/>
          </a:xfrm>
        </p:spPr>
        <p:txBody>
          <a:bodyPr/>
          <a:lstStyle/>
          <a:p>
            <a:fld id="{1666072B-29E5-4A1C-A0D2-D87F7214BED8}" type="slidenum">
              <a:rPr lang="en-IN" smtClean="0"/>
              <a:t>5</a:t>
            </a:fld>
            <a:endParaRPr lang="en-IN" dirty="0"/>
          </a:p>
        </p:txBody>
      </p:sp>
      <p:sp>
        <p:nvSpPr>
          <p:cNvPr id="41" name="TextBox 40">
            <a:extLst>
              <a:ext uri="{FF2B5EF4-FFF2-40B4-BE49-F238E27FC236}">
                <a16:creationId xmlns:a16="http://schemas.microsoft.com/office/drawing/2014/main" id="{1F06C484-2877-0E09-E4AC-AE8A8646650D}"/>
              </a:ext>
            </a:extLst>
          </p:cNvPr>
          <p:cNvSpPr txBox="1"/>
          <p:nvPr/>
        </p:nvSpPr>
        <p:spPr>
          <a:xfrm>
            <a:off x="318524" y="2466634"/>
            <a:ext cx="3780000" cy="1260000"/>
          </a:xfrm>
          <a:prstGeom prst="rect">
            <a:avLst/>
          </a:prstGeom>
          <a:solidFill>
            <a:schemeClr val="accent2">
              <a:lumMod val="40000"/>
              <a:lumOff val="60000"/>
            </a:schemeClr>
          </a:solidFill>
        </p:spPr>
        <p:txBody>
          <a:bodyPr wrap="square" rtlCol="0">
            <a:spAutoFit/>
          </a:bodyPr>
          <a:lstStyle/>
          <a:p>
            <a:r>
              <a:rPr lang="en-US" sz="1600" dirty="0"/>
              <a:t>Conceptual Relevance: Addresses the crucial role of angel investing in Indian healthcare startups, crucial for entrepreneurship and healthcare innovation.</a:t>
            </a:r>
            <a:endParaRPr lang="en-IN" sz="1600" dirty="0"/>
          </a:p>
        </p:txBody>
      </p:sp>
      <p:sp>
        <p:nvSpPr>
          <p:cNvPr id="42" name="TextBox 41">
            <a:extLst>
              <a:ext uri="{FF2B5EF4-FFF2-40B4-BE49-F238E27FC236}">
                <a16:creationId xmlns:a16="http://schemas.microsoft.com/office/drawing/2014/main" id="{4826FD8C-D256-5A27-1B4F-EDB6DBA02F35}"/>
              </a:ext>
            </a:extLst>
          </p:cNvPr>
          <p:cNvSpPr txBox="1"/>
          <p:nvPr/>
        </p:nvSpPr>
        <p:spPr>
          <a:xfrm>
            <a:off x="8043743" y="4944997"/>
            <a:ext cx="3780000" cy="1260000"/>
          </a:xfrm>
          <a:prstGeom prst="rect">
            <a:avLst/>
          </a:prstGeom>
          <a:solidFill>
            <a:schemeClr val="accent2">
              <a:lumMod val="40000"/>
              <a:lumOff val="60000"/>
            </a:schemeClr>
          </a:solidFill>
        </p:spPr>
        <p:txBody>
          <a:bodyPr wrap="square" rtlCol="0">
            <a:spAutoFit/>
          </a:bodyPr>
          <a:lstStyle/>
          <a:p>
            <a:r>
              <a:rPr lang="en-US" sz="1600" dirty="0"/>
              <a:t>Policy Impact: Insights inform policy formulation, aiding in the development of supportive frameworks for healthcare entrepreneurship.</a:t>
            </a:r>
            <a:endParaRPr lang="en-IN" sz="1600" dirty="0"/>
          </a:p>
        </p:txBody>
      </p:sp>
      <p:sp>
        <p:nvSpPr>
          <p:cNvPr id="43" name="TextBox 42">
            <a:extLst>
              <a:ext uri="{FF2B5EF4-FFF2-40B4-BE49-F238E27FC236}">
                <a16:creationId xmlns:a16="http://schemas.microsoft.com/office/drawing/2014/main" id="{FEF52F3A-ED5D-E7EC-E0DB-46FD6B035BD0}"/>
              </a:ext>
            </a:extLst>
          </p:cNvPr>
          <p:cNvSpPr txBox="1"/>
          <p:nvPr/>
        </p:nvSpPr>
        <p:spPr>
          <a:xfrm>
            <a:off x="4181134" y="2461140"/>
            <a:ext cx="3780000" cy="1260000"/>
          </a:xfrm>
          <a:prstGeom prst="rect">
            <a:avLst/>
          </a:prstGeom>
          <a:solidFill>
            <a:schemeClr val="accent2">
              <a:lumMod val="40000"/>
              <a:lumOff val="60000"/>
            </a:schemeClr>
          </a:solidFill>
        </p:spPr>
        <p:txBody>
          <a:bodyPr wrap="square" rtlCol="0">
            <a:spAutoFit/>
          </a:bodyPr>
          <a:lstStyle/>
          <a:p>
            <a:r>
              <a:rPr lang="en-US" sz="1600" dirty="0"/>
              <a:t>Identify </a:t>
            </a:r>
            <a:r>
              <a:rPr lang="en-US" sz="1600" dirty="0" err="1"/>
              <a:t>gaps:Fills</a:t>
            </a:r>
            <a:r>
              <a:rPr lang="en-US" sz="1600" dirty="0"/>
              <a:t> knowledge gaps in understanding angel investing dynamics within the Indian healthcare sector. </a:t>
            </a:r>
            <a:endParaRPr lang="en-IN" sz="1600" dirty="0"/>
          </a:p>
        </p:txBody>
      </p:sp>
      <p:sp>
        <p:nvSpPr>
          <p:cNvPr id="45" name="TextBox 44">
            <a:extLst>
              <a:ext uri="{FF2B5EF4-FFF2-40B4-BE49-F238E27FC236}">
                <a16:creationId xmlns:a16="http://schemas.microsoft.com/office/drawing/2014/main" id="{4F42F103-5B47-46BE-1A3C-DBF95CBC2416}"/>
              </a:ext>
            </a:extLst>
          </p:cNvPr>
          <p:cNvSpPr txBox="1"/>
          <p:nvPr/>
        </p:nvSpPr>
        <p:spPr>
          <a:xfrm>
            <a:off x="318524" y="4944997"/>
            <a:ext cx="3780000" cy="1260000"/>
          </a:xfrm>
          <a:prstGeom prst="rect">
            <a:avLst/>
          </a:prstGeom>
          <a:solidFill>
            <a:schemeClr val="accent2">
              <a:lumMod val="40000"/>
              <a:lumOff val="60000"/>
            </a:schemeClr>
          </a:solidFill>
        </p:spPr>
        <p:txBody>
          <a:bodyPr wrap="square" rtlCol="0">
            <a:spAutoFit/>
          </a:bodyPr>
          <a:lstStyle/>
          <a:p>
            <a:r>
              <a:rPr lang="en-US" sz="1600" dirty="0"/>
              <a:t>Fostering Growth: Study contributes to growth and sustainability within the Indian healthcare startup ecosystem.</a:t>
            </a:r>
            <a:endParaRPr lang="en-IN" sz="1600" dirty="0"/>
          </a:p>
        </p:txBody>
      </p:sp>
      <p:sp>
        <p:nvSpPr>
          <p:cNvPr id="46" name="TextBox 45">
            <a:extLst>
              <a:ext uri="{FF2B5EF4-FFF2-40B4-BE49-F238E27FC236}">
                <a16:creationId xmlns:a16="http://schemas.microsoft.com/office/drawing/2014/main" id="{E6E3622D-9108-8000-4E00-DA3014B807A6}"/>
              </a:ext>
            </a:extLst>
          </p:cNvPr>
          <p:cNvSpPr txBox="1"/>
          <p:nvPr/>
        </p:nvSpPr>
        <p:spPr>
          <a:xfrm>
            <a:off x="4181134" y="4944997"/>
            <a:ext cx="3780000" cy="1260000"/>
          </a:xfrm>
          <a:prstGeom prst="rect">
            <a:avLst/>
          </a:prstGeom>
          <a:solidFill>
            <a:schemeClr val="accent2">
              <a:lumMod val="40000"/>
              <a:lumOff val="60000"/>
            </a:schemeClr>
          </a:solidFill>
        </p:spPr>
        <p:txBody>
          <a:bodyPr wrap="square" rtlCol="0">
            <a:spAutoFit/>
          </a:bodyPr>
          <a:lstStyle/>
          <a:p>
            <a:r>
              <a:rPr lang="en-US" sz="1600" dirty="0"/>
              <a:t>Practical Applications: Findings offer practical implications for entrepreneurs, investors, policymakers, and stakeholders.</a:t>
            </a:r>
            <a:endParaRPr lang="en-IN" sz="1600" dirty="0"/>
          </a:p>
        </p:txBody>
      </p:sp>
      <p:sp>
        <p:nvSpPr>
          <p:cNvPr id="47" name="TextBox 46">
            <a:extLst>
              <a:ext uri="{FF2B5EF4-FFF2-40B4-BE49-F238E27FC236}">
                <a16:creationId xmlns:a16="http://schemas.microsoft.com/office/drawing/2014/main" id="{126093A5-42F5-40B1-2A2A-A548E3A4BDD5}"/>
              </a:ext>
            </a:extLst>
          </p:cNvPr>
          <p:cNvSpPr txBox="1"/>
          <p:nvPr/>
        </p:nvSpPr>
        <p:spPr>
          <a:xfrm>
            <a:off x="8043743" y="2474111"/>
            <a:ext cx="3780000" cy="1260000"/>
          </a:xfrm>
          <a:prstGeom prst="rect">
            <a:avLst/>
          </a:prstGeom>
          <a:solidFill>
            <a:schemeClr val="accent2">
              <a:lumMod val="40000"/>
              <a:lumOff val="60000"/>
            </a:schemeClr>
          </a:solidFill>
        </p:spPr>
        <p:txBody>
          <a:bodyPr wrap="square" rtlCol="0">
            <a:spAutoFit/>
          </a:bodyPr>
          <a:lstStyle/>
          <a:p>
            <a:r>
              <a:rPr lang="en-US" sz="1600" dirty="0"/>
              <a:t>Knowledge Contribution: Adds to the existing knowledge base, advancing academic discourse and practical outcomes.</a:t>
            </a:r>
            <a:endParaRPr lang="en-IN" sz="1600" dirty="0"/>
          </a:p>
        </p:txBody>
      </p:sp>
      <p:pic>
        <p:nvPicPr>
          <p:cNvPr id="48" name="Picture 47">
            <a:extLst>
              <a:ext uri="{FF2B5EF4-FFF2-40B4-BE49-F238E27FC236}">
                <a16:creationId xmlns:a16="http://schemas.microsoft.com/office/drawing/2014/main" id="{CBF9213A-B063-66E6-E92C-9BCDDDBE1963}"/>
              </a:ext>
            </a:extLst>
          </p:cNvPr>
          <p:cNvPicPr>
            <a:picLocks noChangeAspect="1"/>
          </p:cNvPicPr>
          <p:nvPr/>
        </p:nvPicPr>
        <p:blipFill>
          <a:blip r:embed="rId3"/>
          <a:stretch>
            <a:fillRect/>
          </a:stretch>
        </p:blipFill>
        <p:spPr>
          <a:xfrm>
            <a:off x="1366327" y="1228186"/>
            <a:ext cx="1043844" cy="1116000"/>
          </a:xfrm>
          <a:prstGeom prst="rect">
            <a:avLst/>
          </a:prstGeom>
        </p:spPr>
      </p:pic>
      <p:pic>
        <p:nvPicPr>
          <p:cNvPr id="49" name="Picture 48">
            <a:extLst>
              <a:ext uri="{FF2B5EF4-FFF2-40B4-BE49-F238E27FC236}">
                <a16:creationId xmlns:a16="http://schemas.microsoft.com/office/drawing/2014/main" id="{297101F7-30AB-33E6-50FC-0F4397C647BB}"/>
              </a:ext>
            </a:extLst>
          </p:cNvPr>
          <p:cNvPicPr>
            <a:picLocks noChangeAspect="1"/>
          </p:cNvPicPr>
          <p:nvPr/>
        </p:nvPicPr>
        <p:blipFill>
          <a:blip r:embed="rId4"/>
          <a:stretch>
            <a:fillRect/>
          </a:stretch>
        </p:blipFill>
        <p:spPr>
          <a:xfrm>
            <a:off x="5342099" y="1211479"/>
            <a:ext cx="1188000" cy="1188000"/>
          </a:xfrm>
          <a:prstGeom prst="rect">
            <a:avLst/>
          </a:prstGeom>
        </p:spPr>
      </p:pic>
      <p:pic>
        <p:nvPicPr>
          <p:cNvPr id="52" name="Picture 51">
            <a:extLst>
              <a:ext uri="{FF2B5EF4-FFF2-40B4-BE49-F238E27FC236}">
                <a16:creationId xmlns:a16="http://schemas.microsoft.com/office/drawing/2014/main" id="{87FB33A6-1646-B5FF-9192-B307E1FBE824}"/>
              </a:ext>
            </a:extLst>
          </p:cNvPr>
          <p:cNvPicPr>
            <a:picLocks noChangeAspect="1"/>
          </p:cNvPicPr>
          <p:nvPr/>
        </p:nvPicPr>
        <p:blipFill>
          <a:blip r:embed="rId5"/>
          <a:stretch>
            <a:fillRect/>
          </a:stretch>
        </p:blipFill>
        <p:spPr>
          <a:xfrm>
            <a:off x="9583744" y="3845485"/>
            <a:ext cx="1044000" cy="1096438"/>
          </a:xfrm>
          <a:prstGeom prst="rect">
            <a:avLst/>
          </a:prstGeom>
        </p:spPr>
      </p:pic>
      <p:pic>
        <p:nvPicPr>
          <p:cNvPr id="53" name="Picture 52">
            <a:extLst>
              <a:ext uri="{FF2B5EF4-FFF2-40B4-BE49-F238E27FC236}">
                <a16:creationId xmlns:a16="http://schemas.microsoft.com/office/drawing/2014/main" id="{0C16CD4F-DC72-E48E-5EB1-2B5958BDBC53}"/>
              </a:ext>
            </a:extLst>
          </p:cNvPr>
          <p:cNvPicPr>
            <a:picLocks noChangeAspect="1"/>
          </p:cNvPicPr>
          <p:nvPr/>
        </p:nvPicPr>
        <p:blipFill>
          <a:blip r:embed="rId6"/>
          <a:stretch>
            <a:fillRect/>
          </a:stretch>
        </p:blipFill>
        <p:spPr>
          <a:xfrm>
            <a:off x="5475036" y="3864465"/>
            <a:ext cx="1044000" cy="1044000"/>
          </a:xfrm>
          <a:prstGeom prst="rect">
            <a:avLst/>
          </a:prstGeom>
        </p:spPr>
      </p:pic>
      <p:pic>
        <p:nvPicPr>
          <p:cNvPr id="55" name="Picture 54">
            <a:extLst>
              <a:ext uri="{FF2B5EF4-FFF2-40B4-BE49-F238E27FC236}">
                <a16:creationId xmlns:a16="http://schemas.microsoft.com/office/drawing/2014/main" id="{23758B8D-6418-43C8-63BC-22128FFACADE}"/>
              </a:ext>
            </a:extLst>
          </p:cNvPr>
          <p:cNvPicPr>
            <a:picLocks noChangeAspect="1"/>
          </p:cNvPicPr>
          <p:nvPr/>
        </p:nvPicPr>
        <p:blipFill>
          <a:blip r:embed="rId7"/>
          <a:stretch>
            <a:fillRect/>
          </a:stretch>
        </p:blipFill>
        <p:spPr>
          <a:xfrm>
            <a:off x="9462026" y="1159370"/>
            <a:ext cx="906024" cy="1188000"/>
          </a:xfrm>
          <a:prstGeom prst="rect">
            <a:avLst/>
          </a:prstGeom>
        </p:spPr>
      </p:pic>
      <p:sp>
        <p:nvSpPr>
          <p:cNvPr id="56" name="Slide Number Placeholder 1">
            <a:extLst>
              <a:ext uri="{FF2B5EF4-FFF2-40B4-BE49-F238E27FC236}">
                <a16:creationId xmlns:a16="http://schemas.microsoft.com/office/drawing/2014/main" id="{CCA355EF-FC75-3371-8E44-A2D779B9FE87}"/>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66072B-29E5-4A1C-A0D2-D87F7214BED8}" type="slidenum">
              <a:rPr lang="en-IN" smtClean="0"/>
              <a:pPr/>
              <a:t>5</a:t>
            </a:fld>
            <a:endParaRPr lang="en-IN" dirty="0"/>
          </a:p>
        </p:txBody>
      </p:sp>
    </p:spTree>
    <p:extLst>
      <p:ext uri="{BB962C8B-B14F-4D97-AF65-F5344CB8AC3E}">
        <p14:creationId xmlns:p14="http://schemas.microsoft.com/office/powerpoint/2010/main" val="2397831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2C72689-A8D7-5AF8-FBBF-3A0FF8FC5D0D}"/>
              </a:ext>
            </a:extLst>
          </p:cNvPr>
          <p:cNvSpPr>
            <a:spLocks noGrp="1"/>
          </p:cNvSpPr>
          <p:nvPr>
            <p:ph type="sldNum" sz="quarter" idx="12"/>
          </p:nvPr>
        </p:nvSpPr>
        <p:spPr/>
        <p:txBody>
          <a:bodyPr/>
          <a:lstStyle/>
          <a:p>
            <a:fld id="{1666072B-29E5-4A1C-A0D2-D87F7214BED8}" type="slidenum">
              <a:rPr lang="en-IN" smtClean="0"/>
              <a:t>6</a:t>
            </a:fld>
            <a:endParaRPr lang="en-IN" dirty="0"/>
          </a:p>
        </p:txBody>
      </p:sp>
      <p:sp>
        <p:nvSpPr>
          <p:cNvPr id="4" name="Rectangle 3">
            <a:extLst>
              <a:ext uri="{FF2B5EF4-FFF2-40B4-BE49-F238E27FC236}">
                <a16:creationId xmlns:a16="http://schemas.microsoft.com/office/drawing/2014/main" id="{684529E4-A0F5-C212-E29C-585CD009FE54}"/>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Research Questions</a:t>
            </a:r>
          </a:p>
        </p:txBody>
      </p:sp>
      <p:sp>
        <p:nvSpPr>
          <p:cNvPr id="5" name="TextBox 4">
            <a:extLst>
              <a:ext uri="{FF2B5EF4-FFF2-40B4-BE49-F238E27FC236}">
                <a16:creationId xmlns:a16="http://schemas.microsoft.com/office/drawing/2014/main" id="{42B5DFCE-B8AB-BBA9-EDB1-BE701BF3FB93}"/>
              </a:ext>
            </a:extLst>
          </p:cNvPr>
          <p:cNvSpPr txBox="1"/>
          <p:nvPr/>
        </p:nvSpPr>
        <p:spPr>
          <a:xfrm>
            <a:off x="263525" y="1343891"/>
            <a:ext cx="11540548" cy="2554545"/>
          </a:xfrm>
          <a:prstGeom prst="rect">
            <a:avLst/>
          </a:prstGeom>
          <a:noFill/>
        </p:spPr>
        <p:txBody>
          <a:bodyPr wrap="square" rtlCol="0">
            <a:spAutoFit/>
          </a:bodyPr>
          <a:lstStyle/>
          <a:p>
            <a:pPr marL="342900" indent="-342900">
              <a:buAutoNum type="arabicPeriod"/>
            </a:pPr>
            <a:r>
              <a:rPr lang="en-US" sz="1600" dirty="0"/>
              <a:t>What specific factors drive angel investors to invest in Indian healthcare startups?</a:t>
            </a:r>
          </a:p>
          <a:p>
            <a:endParaRPr lang="en-US" sz="1600" dirty="0"/>
          </a:p>
          <a:p>
            <a:pPr marL="342900" indent="-342900">
              <a:buAutoNum type="arabicPeriod" startAt="2"/>
            </a:pPr>
            <a:r>
              <a:rPr lang="en-US" sz="1600" dirty="0"/>
              <a:t>How does the presence of experienced mentors impact the success of healthcare startups backed by angel investors?</a:t>
            </a:r>
          </a:p>
          <a:p>
            <a:endParaRPr lang="en-US" sz="1600" dirty="0"/>
          </a:p>
          <a:p>
            <a:pPr marL="342900" indent="-342900">
              <a:buAutoNum type="arabicPeriod" startAt="3"/>
            </a:pPr>
            <a:r>
              <a:rPr lang="en-US" sz="1600" dirty="0"/>
              <a:t>What challenges do healthcare startups commonly face when accessing angel investment?</a:t>
            </a:r>
          </a:p>
          <a:p>
            <a:endParaRPr lang="en-US" sz="1600" dirty="0"/>
          </a:p>
          <a:p>
            <a:pPr marL="342900" indent="-342900">
              <a:buAutoNum type="arabicPeriod" startAt="4"/>
            </a:pPr>
            <a:r>
              <a:rPr lang="en-US" sz="1600" dirty="0"/>
              <a:t>How do angel investors evaluate the scalability and market potential of healthcare startups?</a:t>
            </a:r>
          </a:p>
          <a:p>
            <a:endParaRPr lang="en-US" sz="1600" dirty="0"/>
          </a:p>
          <a:p>
            <a:r>
              <a:rPr lang="en-US" sz="1600" dirty="0"/>
              <a:t>5.    What roles do angel networks play in connecting investors with healthcare startups, and how do these networks optimize investment opportunities?</a:t>
            </a:r>
          </a:p>
        </p:txBody>
      </p:sp>
    </p:spTree>
    <p:extLst>
      <p:ext uri="{BB962C8B-B14F-4D97-AF65-F5344CB8AC3E}">
        <p14:creationId xmlns:p14="http://schemas.microsoft.com/office/powerpoint/2010/main" val="340917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2C72689-A8D7-5AF8-FBBF-3A0FF8FC5D0D}"/>
              </a:ext>
            </a:extLst>
          </p:cNvPr>
          <p:cNvSpPr>
            <a:spLocks noGrp="1"/>
          </p:cNvSpPr>
          <p:nvPr>
            <p:ph type="sldNum" sz="quarter" idx="12"/>
          </p:nvPr>
        </p:nvSpPr>
        <p:spPr/>
        <p:txBody>
          <a:bodyPr/>
          <a:lstStyle/>
          <a:p>
            <a:fld id="{1666072B-29E5-4A1C-A0D2-D87F7214BED8}" type="slidenum">
              <a:rPr lang="en-IN" smtClean="0"/>
              <a:t>7</a:t>
            </a:fld>
            <a:endParaRPr lang="en-IN" dirty="0"/>
          </a:p>
        </p:txBody>
      </p:sp>
      <p:sp>
        <p:nvSpPr>
          <p:cNvPr id="4" name="Rectangle 3">
            <a:extLst>
              <a:ext uri="{FF2B5EF4-FFF2-40B4-BE49-F238E27FC236}">
                <a16:creationId xmlns:a16="http://schemas.microsoft.com/office/drawing/2014/main" id="{684529E4-A0F5-C212-E29C-585CD009FE54}"/>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Objective</a:t>
            </a:r>
          </a:p>
        </p:txBody>
      </p:sp>
      <p:sp>
        <p:nvSpPr>
          <p:cNvPr id="5" name="TextBox 4">
            <a:extLst>
              <a:ext uri="{FF2B5EF4-FFF2-40B4-BE49-F238E27FC236}">
                <a16:creationId xmlns:a16="http://schemas.microsoft.com/office/drawing/2014/main" id="{42B5DFCE-B8AB-BBA9-EDB1-BE701BF3FB93}"/>
              </a:ext>
            </a:extLst>
          </p:cNvPr>
          <p:cNvSpPr txBox="1"/>
          <p:nvPr/>
        </p:nvSpPr>
        <p:spPr>
          <a:xfrm>
            <a:off x="263525" y="1343891"/>
            <a:ext cx="11540548" cy="2554545"/>
          </a:xfrm>
          <a:prstGeom prst="rect">
            <a:avLst/>
          </a:prstGeom>
          <a:noFill/>
        </p:spPr>
        <p:txBody>
          <a:bodyPr wrap="square" rtlCol="0">
            <a:spAutoFit/>
          </a:bodyPr>
          <a:lstStyle/>
          <a:p>
            <a:pPr marL="342900" indent="-342900">
              <a:buFont typeface="+mj-lt"/>
              <a:buAutoNum type="arabicPeriod"/>
            </a:pPr>
            <a:r>
              <a:rPr lang="en-US" sz="1600" dirty="0"/>
              <a:t>Investigate the role of angel investing in driving innovation and growth within the Indian healthcare startup ecosystem.</a:t>
            </a:r>
          </a:p>
          <a:p>
            <a:pPr marL="342900" indent="-342900">
              <a:buAutoNum type="arabicPeriod"/>
            </a:pPr>
            <a:endParaRPr lang="en-US" sz="1600" dirty="0"/>
          </a:p>
          <a:p>
            <a:pPr marL="342900" indent="-342900">
              <a:buFont typeface="+mj-lt"/>
              <a:buAutoNum type="arabicPeriod"/>
            </a:pPr>
            <a:r>
              <a:rPr lang="en-US" sz="1600" dirty="0"/>
              <a:t>Examine motivations, challenges, and best practices associated with angel investment in healthcare.</a:t>
            </a:r>
          </a:p>
          <a:p>
            <a:endParaRPr lang="en-US" sz="1600" dirty="0"/>
          </a:p>
          <a:p>
            <a:pPr marL="342900" indent="-342900">
              <a:buFont typeface="+mj-lt"/>
              <a:buAutoNum type="arabicPeriod" startAt="3"/>
            </a:pPr>
            <a:r>
              <a:rPr lang="en-US" sz="1600" dirty="0"/>
              <a:t>Provide actionable insights for entrepreneurs, investors, and stakeholders to leverage angel funding for advancing healthcare innovation and accessibility in India.</a:t>
            </a:r>
          </a:p>
          <a:p>
            <a:endParaRPr lang="en-US" sz="1600" dirty="0"/>
          </a:p>
          <a:p>
            <a:pPr marL="342900" indent="-342900">
              <a:buFont typeface="+mj-lt"/>
              <a:buAutoNum type="arabicPeriod" startAt="4"/>
            </a:pPr>
            <a:r>
              <a:rPr lang="en-US" sz="1600" dirty="0"/>
              <a:t>Identify opportunities for enhancing the effectiveness of angel networks and platforms in supporting the growth of healthcare start-ups.</a:t>
            </a:r>
          </a:p>
          <a:p>
            <a:pPr marL="342900" indent="-342900">
              <a:buAutoNum type="arabicPeriod" startAt="4"/>
            </a:pPr>
            <a:endParaRPr lang="en-US" sz="1600" dirty="0"/>
          </a:p>
        </p:txBody>
      </p:sp>
    </p:spTree>
    <p:extLst>
      <p:ext uri="{BB962C8B-B14F-4D97-AF65-F5344CB8AC3E}">
        <p14:creationId xmlns:p14="http://schemas.microsoft.com/office/powerpoint/2010/main" val="1959989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C2C3A5-31C3-CE8B-D059-62CE74319B02}"/>
              </a:ext>
            </a:extLst>
          </p:cNvPr>
          <p:cNvSpPr>
            <a:spLocks noGrp="1"/>
          </p:cNvSpPr>
          <p:nvPr>
            <p:ph type="sldNum" sz="quarter" idx="12"/>
          </p:nvPr>
        </p:nvSpPr>
        <p:spPr/>
        <p:txBody>
          <a:bodyPr/>
          <a:lstStyle/>
          <a:p>
            <a:fld id="{1666072B-29E5-4A1C-A0D2-D87F7214BED8}" type="slidenum">
              <a:rPr lang="en-IN" smtClean="0"/>
              <a:t>8</a:t>
            </a:fld>
            <a:endParaRPr lang="en-IN" dirty="0"/>
          </a:p>
        </p:txBody>
      </p:sp>
      <p:sp>
        <p:nvSpPr>
          <p:cNvPr id="3" name="Rectangle 2">
            <a:extLst>
              <a:ext uri="{FF2B5EF4-FFF2-40B4-BE49-F238E27FC236}">
                <a16:creationId xmlns:a16="http://schemas.microsoft.com/office/drawing/2014/main" id="{F247B5EC-6FD7-211D-6DAF-7A1E8C7FE6AD}"/>
              </a:ext>
            </a:extLst>
          </p:cNvPr>
          <p:cNvSpPr/>
          <p:nvPr/>
        </p:nvSpPr>
        <p:spPr>
          <a:xfrm>
            <a:off x="263525" y="551764"/>
            <a:ext cx="11680382" cy="4703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IN" sz="2800" dirty="0"/>
              <a:t>Data sources and Methods</a:t>
            </a:r>
          </a:p>
        </p:txBody>
      </p:sp>
      <p:sp>
        <p:nvSpPr>
          <p:cNvPr id="4" name="Rectangle 3">
            <a:extLst>
              <a:ext uri="{FF2B5EF4-FFF2-40B4-BE49-F238E27FC236}">
                <a16:creationId xmlns:a16="http://schemas.microsoft.com/office/drawing/2014/main" id="{4771867C-1735-D9B1-4BCB-9E3F393B6747}"/>
              </a:ext>
            </a:extLst>
          </p:cNvPr>
          <p:cNvSpPr/>
          <p:nvPr/>
        </p:nvSpPr>
        <p:spPr>
          <a:xfrm>
            <a:off x="263525" y="1122218"/>
            <a:ext cx="11664950" cy="470399"/>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000" b="1" dirty="0"/>
              <a:t>Data sources</a:t>
            </a:r>
          </a:p>
        </p:txBody>
      </p:sp>
      <p:sp>
        <p:nvSpPr>
          <p:cNvPr id="5" name="Rectangle 4">
            <a:extLst>
              <a:ext uri="{FF2B5EF4-FFF2-40B4-BE49-F238E27FC236}">
                <a16:creationId xmlns:a16="http://schemas.microsoft.com/office/drawing/2014/main" id="{0C74BFD1-D9DD-5834-A1E8-5C4F7C50B554}"/>
              </a:ext>
            </a:extLst>
          </p:cNvPr>
          <p:cNvSpPr/>
          <p:nvPr/>
        </p:nvSpPr>
        <p:spPr>
          <a:xfrm>
            <a:off x="263525" y="3773920"/>
            <a:ext cx="11664950" cy="470399"/>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000" b="1" dirty="0"/>
              <a:t>Methods</a:t>
            </a:r>
          </a:p>
        </p:txBody>
      </p:sp>
      <p:pic>
        <p:nvPicPr>
          <p:cNvPr id="7" name="Graphic 6" descr="Document with solid fill">
            <a:extLst>
              <a:ext uri="{FF2B5EF4-FFF2-40B4-BE49-F238E27FC236}">
                <a16:creationId xmlns:a16="http://schemas.microsoft.com/office/drawing/2014/main" id="{9CB299FC-D341-C9D8-E516-31395D5518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9448" y="1891800"/>
            <a:ext cx="1080000" cy="1080000"/>
          </a:xfrm>
          <a:prstGeom prst="rect">
            <a:avLst/>
          </a:prstGeom>
        </p:spPr>
      </p:pic>
      <p:pic>
        <p:nvPicPr>
          <p:cNvPr id="9" name="Graphic 8" descr="Database with solid fill">
            <a:extLst>
              <a:ext uri="{FF2B5EF4-FFF2-40B4-BE49-F238E27FC236}">
                <a16:creationId xmlns:a16="http://schemas.microsoft.com/office/drawing/2014/main" id="{580BA74D-2EE2-F782-2E75-C38B0A258E9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72228" y="1891800"/>
            <a:ext cx="1080000" cy="1080000"/>
          </a:xfrm>
          <a:prstGeom prst="rect">
            <a:avLst/>
          </a:prstGeom>
        </p:spPr>
      </p:pic>
      <p:pic>
        <p:nvPicPr>
          <p:cNvPr id="11" name="Graphic 10" descr="Connections with solid fill">
            <a:extLst>
              <a:ext uri="{FF2B5EF4-FFF2-40B4-BE49-F238E27FC236}">
                <a16:creationId xmlns:a16="http://schemas.microsoft.com/office/drawing/2014/main" id="{80AE3D07-77D2-B217-1E9B-0835FFE6B67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30838" y="1891800"/>
            <a:ext cx="1080000" cy="1080000"/>
          </a:xfrm>
          <a:prstGeom prst="rect">
            <a:avLst/>
          </a:prstGeom>
        </p:spPr>
      </p:pic>
      <p:sp>
        <p:nvSpPr>
          <p:cNvPr id="12" name="Rectangle: Rounded Corners 11">
            <a:extLst>
              <a:ext uri="{FF2B5EF4-FFF2-40B4-BE49-F238E27FC236}">
                <a16:creationId xmlns:a16="http://schemas.microsoft.com/office/drawing/2014/main" id="{A6DC8069-2005-7516-B41A-4384B773889C}"/>
              </a:ext>
            </a:extLst>
          </p:cNvPr>
          <p:cNvSpPr/>
          <p:nvPr/>
        </p:nvSpPr>
        <p:spPr>
          <a:xfrm>
            <a:off x="594264" y="3171575"/>
            <a:ext cx="3435927" cy="47039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Government databases</a:t>
            </a:r>
          </a:p>
        </p:txBody>
      </p:sp>
      <p:sp>
        <p:nvSpPr>
          <p:cNvPr id="13" name="Rectangle: Rounded Corners 12">
            <a:extLst>
              <a:ext uri="{FF2B5EF4-FFF2-40B4-BE49-F238E27FC236}">
                <a16:creationId xmlns:a16="http://schemas.microsoft.com/office/drawing/2014/main" id="{4827255D-FF37-F66B-9D43-4A51D1EE2F6B}"/>
              </a:ext>
            </a:extLst>
          </p:cNvPr>
          <p:cNvSpPr/>
          <p:nvPr/>
        </p:nvSpPr>
        <p:spPr>
          <a:xfrm>
            <a:off x="8161809" y="3171575"/>
            <a:ext cx="3435927" cy="47039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Industry reports</a:t>
            </a:r>
          </a:p>
        </p:txBody>
      </p:sp>
      <p:sp>
        <p:nvSpPr>
          <p:cNvPr id="14" name="Rectangle: Rounded Corners 13">
            <a:extLst>
              <a:ext uri="{FF2B5EF4-FFF2-40B4-BE49-F238E27FC236}">
                <a16:creationId xmlns:a16="http://schemas.microsoft.com/office/drawing/2014/main" id="{8F61016D-820D-E554-B9A5-318ED1127911}"/>
              </a:ext>
            </a:extLst>
          </p:cNvPr>
          <p:cNvSpPr/>
          <p:nvPr/>
        </p:nvSpPr>
        <p:spPr>
          <a:xfrm>
            <a:off x="4429250" y="3171575"/>
            <a:ext cx="3435927" cy="47039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Angel network websites</a:t>
            </a:r>
          </a:p>
        </p:txBody>
      </p:sp>
      <p:pic>
        <p:nvPicPr>
          <p:cNvPr id="15" name="Picture 14">
            <a:extLst>
              <a:ext uri="{FF2B5EF4-FFF2-40B4-BE49-F238E27FC236}">
                <a16:creationId xmlns:a16="http://schemas.microsoft.com/office/drawing/2014/main" id="{58AB3257-FC6B-8B92-E3A5-E1A1B16B786C}"/>
              </a:ext>
            </a:extLst>
          </p:cNvPr>
          <p:cNvPicPr>
            <a:picLocks noChangeAspect="1"/>
          </p:cNvPicPr>
          <p:nvPr/>
        </p:nvPicPr>
        <p:blipFill>
          <a:blip r:embed="rId8"/>
          <a:stretch>
            <a:fillRect/>
          </a:stretch>
        </p:blipFill>
        <p:spPr>
          <a:xfrm>
            <a:off x="1444942" y="4550758"/>
            <a:ext cx="1407286" cy="1407286"/>
          </a:xfrm>
          <a:prstGeom prst="rect">
            <a:avLst/>
          </a:prstGeom>
        </p:spPr>
      </p:pic>
      <p:sp>
        <p:nvSpPr>
          <p:cNvPr id="18" name="Rectangle: Rounded Corners 17">
            <a:extLst>
              <a:ext uri="{FF2B5EF4-FFF2-40B4-BE49-F238E27FC236}">
                <a16:creationId xmlns:a16="http://schemas.microsoft.com/office/drawing/2014/main" id="{F1DBFAC1-9D94-616E-3F21-A2605EFD4E3C}"/>
              </a:ext>
            </a:extLst>
          </p:cNvPr>
          <p:cNvSpPr/>
          <p:nvPr/>
        </p:nvSpPr>
        <p:spPr>
          <a:xfrm>
            <a:off x="3401291" y="4376265"/>
            <a:ext cx="7952509" cy="204935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IN" dirty="0"/>
              <a:t>QUANTITATIVE APPROACH</a:t>
            </a:r>
          </a:p>
          <a:p>
            <a:pPr algn="ctr"/>
            <a:r>
              <a:rPr lang="en-US" i="1" dirty="0"/>
              <a:t>Analyze the levels and trends using descriptive statistics</a:t>
            </a:r>
          </a:p>
          <a:p>
            <a:r>
              <a:rPr lang="en-US" dirty="0"/>
              <a:t>This study is a secondary literature review of various published articles from academic journals industry reports, government publications, angel investor networks, business news outlets, research papers and conference proceedings, books and monographs and online databases. </a:t>
            </a:r>
            <a:endParaRPr lang="en-IN" dirty="0"/>
          </a:p>
        </p:txBody>
      </p:sp>
    </p:spTree>
    <p:extLst>
      <p:ext uri="{BB962C8B-B14F-4D97-AF65-F5344CB8AC3E}">
        <p14:creationId xmlns:p14="http://schemas.microsoft.com/office/powerpoint/2010/main" val="2780836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75100F-AFCC-E0DC-EA0A-E89026EAD4A1}"/>
              </a:ext>
            </a:extLst>
          </p:cNvPr>
          <p:cNvSpPr>
            <a:spLocks noGrp="1"/>
          </p:cNvSpPr>
          <p:nvPr>
            <p:ph type="sldNum" sz="quarter" idx="12"/>
          </p:nvPr>
        </p:nvSpPr>
        <p:spPr/>
        <p:txBody>
          <a:bodyPr/>
          <a:lstStyle/>
          <a:p>
            <a:fld id="{1666072B-29E5-4A1C-A0D2-D87F7214BED8}" type="slidenum">
              <a:rPr lang="en-IN" smtClean="0"/>
              <a:t>9</a:t>
            </a:fld>
            <a:endParaRPr lang="en-IN" dirty="0"/>
          </a:p>
        </p:txBody>
      </p:sp>
      <p:sp>
        <p:nvSpPr>
          <p:cNvPr id="4" name="Speech Bubble: Rectangle 3">
            <a:extLst>
              <a:ext uri="{FF2B5EF4-FFF2-40B4-BE49-F238E27FC236}">
                <a16:creationId xmlns:a16="http://schemas.microsoft.com/office/drawing/2014/main" id="{62DEA3D2-2E18-52C3-F6FE-29C26F8120D3}"/>
              </a:ext>
            </a:extLst>
          </p:cNvPr>
          <p:cNvSpPr/>
          <p:nvPr/>
        </p:nvSpPr>
        <p:spPr>
          <a:xfrm>
            <a:off x="5153891" y="507711"/>
            <a:ext cx="5805054" cy="2715491"/>
          </a:xfrm>
          <a:prstGeom prst="wedge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latin typeface="Aptos" panose="020B0004020202020204" pitchFamily="34" charset="0"/>
              </a:rPr>
              <a:t>Relevance to Indian Healthcare Startup Ecosystem</a:t>
            </a:r>
          </a:p>
          <a:p>
            <a:pPr marL="285750" indent="-285750">
              <a:buFont typeface="Arial" panose="020B0604020202020204" pitchFamily="34" charset="0"/>
              <a:buChar char="•"/>
            </a:pPr>
            <a:endParaRPr lang="en-US" dirty="0">
              <a:latin typeface="Aptos" panose="020B0004020202020204" pitchFamily="34" charset="0"/>
            </a:endParaRPr>
          </a:p>
          <a:p>
            <a:pPr marL="285750" indent="-285750">
              <a:buFont typeface="Arial" panose="020B0604020202020204" pitchFamily="34" charset="0"/>
              <a:buChar char="•"/>
            </a:pPr>
            <a:r>
              <a:rPr lang="en-IN" dirty="0">
                <a:effectLst/>
                <a:latin typeface="Aptos" panose="020B0004020202020204" pitchFamily="34" charset="0"/>
                <a:ea typeface="Times New Roman" panose="02020603050405020304" pitchFamily="18" charset="0"/>
              </a:rPr>
              <a:t>Recentness of Data</a:t>
            </a:r>
          </a:p>
          <a:p>
            <a:endParaRPr lang="en-IN" dirty="0">
              <a:latin typeface="Aptos" panose="020B0004020202020204" pitchFamily="34" charset="0"/>
            </a:endParaRPr>
          </a:p>
          <a:p>
            <a:pPr marL="285750" indent="-285750">
              <a:buFont typeface="Arial" panose="020B0604020202020204" pitchFamily="34" charset="0"/>
              <a:buChar char="•"/>
            </a:pPr>
            <a:r>
              <a:rPr lang="en-IN" dirty="0">
                <a:effectLst/>
                <a:latin typeface="Aptos" panose="020B0004020202020204" pitchFamily="34" charset="0"/>
                <a:ea typeface="Times New Roman" panose="02020603050405020304" pitchFamily="18" charset="0"/>
              </a:rPr>
              <a:t>Validity and Reliability </a:t>
            </a:r>
            <a:endParaRPr lang="en-IN" dirty="0">
              <a:latin typeface="Aptos" panose="020B0004020202020204" pitchFamily="34" charset="0"/>
            </a:endParaRPr>
          </a:p>
        </p:txBody>
      </p:sp>
      <p:sp>
        <p:nvSpPr>
          <p:cNvPr id="5" name="Speech Bubble: Rectangle 4">
            <a:extLst>
              <a:ext uri="{FF2B5EF4-FFF2-40B4-BE49-F238E27FC236}">
                <a16:creationId xmlns:a16="http://schemas.microsoft.com/office/drawing/2014/main" id="{8BD1189C-F4EA-A8F4-64B9-8BDBB17E7CAB}"/>
              </a:ext>
            </a:extLst>
          </p:cNvPr>
          <p:cNvSpPr/>
          <p:nvPr/>
        </p:nvSpPr>
        <p:spPr>
          <a:xfrm>
            <a:off x="5153891" y="3634799"/>
            <a:ext cx="5805054" cy="2715491"/>
          </a:xfrm>
          <a:prstGeom prst="wedge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Irrelevance to Indian Context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IN" dirty="0"/>
              <a:t>Outdated Information</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Lack of Credibility</a:t>
            </a:r>
          </a:p>
        </p:txBody>
      </p:sp>
      <p:sp>
        <p:nvSpPr>
          <p:cNvPr id="6" name="TextBox 5">
            <a:extLst>
              <a:ext uri="{FF2B5EF4-FFF2-40B4-BE49-F238E27FC236}">
                <a16:creationId xmlns:a16="http://schemas.microsoft.com/office/drawing/2014/main" id="{EE3AA9AF-71DF-0D61-CEEA-14A92E9BDF98}"/>
              </a:ext>
            </a:extLst>
          </p:cNvPr>
          <p:cNvSpPr txBox="1"/>
          <p:nvPr/>
        </p:nvSpPr>
        <p:spPr>
          <a:xfrm>
            <a:off x="1371600" y="2055029"/>
            <a:ext cx="3782291" cy="369332"/>
          </a:xfrm>
          <a:prstGeom prst="rect">
            <a:avLst/>
          </a:prstGeom>
          <a:noFill/>
        </p:spPr>
        <p:txBody>
          <a:bodyPr wrap="square" rtlCol="0">
            <a:spAutoFit/>
          </a:bodyPr>
          <a:lstStyle/>
          <a:p>
            <a:r>
              <a:rPr lang="en-IN" b="1" dirty="0"/>
              <a:t>INCLUSION CRITERIA</a:t>
            </a:r>
          </a:p>
        </p:txBody>
      </p:sp>
      <p:sp>
        <p:nvSpPr>
          <p:cNvPr id="7" name="TextBox 6">
            <a:extLst>
              <a:ext uri="{FF2B5EF4-FFF2-40B4-BE49-F238E27FC236}">
                <a16:creationId xmlns:a16="http://schemas.microsoft.com/office/drawing/2014/main" id="{F3865397-235E-0402-07B5-1F8776A3F945}"/>
              </a:ext>
            </a:extLst>
          </p:cNvPr>
          <p:cNvSpPr txBox="1"/>
          <p:nvPr/>
        </p:nvSpPr>
        <p:spPr>
          <a:xfrm>
            <a:off x="1371600" y="4585854"/>
            <a:ext cx="3782291" cy="369332"/>
          </a:xfrm>
          <a:prstGeom prst="rect">
            <a:avLst/>
          </a:prstGeom>
          <a:noFill/>
        </p:spPr>
        <p:txBody>
          <a:bodyPr wrap="square" rtlCol="0">
            <a:spAutoFit/>
          </a:bodyPr>
          <a:lstStyle/>
          <a:p>
            <a:r>
              <a:rPr lang="en-IN" b="1" dirty="0"/>
              <a:t>EXCLUSION CRITERIA</a:t>
            </a:r>
          </a:p>
        </p:txBody>
      </p:sp>
    </p:spTree>
    <p:extLst>
      <p:ext uri="{BB962C8B-B14F-4D97-AF65-F5344CB8AC3E}">
        <p14:creationId xmlns:p14="http://schemas.microsoft.com/office/powerpoint/2010/main" val="1398690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1045</TotalTime>
  <Words>1095</Words>
  <Application>Microsoft Office PowerPoint</Application>
  <PresentationFormat>Widescreen</PresentationFormat>
  <Paragraphs>150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Wingdings</vt:lpstr>
      <vt:lpstr>Office Theme</vt:lpstr>
      <vt:lpstr>INDIAN HEALTHCARE STARTUPS AND ANGEL INVESTING IN INDIA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Angel Investing in India</dc:title>
  <dc:creator>Sahil Malhotra</dc:creator>
  <cp:lastModifiedBy>Sunayna Singh</cp:lastModifiedBy>
  <cp:revision>9</cp:revision>
  <dcterms:created xsi:type="dcterms:W3CDTF">2024-03-08T06:44:40Z</dcterms:created>
  <dcterms:modified xsi:type="dcterms:W3CDTF">2024-04-06T11:01:32Z</dcterms:modified>
</cp:coreProperties>
</file>