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4" r:id="rId4"/>
    <p:sldId id="276" r:id="rId5"/>
    <p:sldId id="277" r:id="rId6"/>
    <p:sldId id="260" r:id="rId7"/>
    <p:sldId id="259" r:id="rId8"/>
    <p:sldId id="280" r:id="rId9"/>
    <p:sldId id="261" r:id="rId10"/>
    <p:sldId id="285" r:id="rId11"/>
    <p:sldId id="286" r:id="rId12"/>
    <p:sldId id="283" r:id="rId13"/>
    <p:sldId id="264" r:id="rId14"/>
    <p:sldId id="265" r:id="rId15"/>
    <p:sldId id="282" r:id="rId16"/>
    <p:sldId id="267" r:id="rId17"/>
    <p:sldId id="273"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BCCEAE-BEE7-4169-AA75-4917D49BFB1E}" type="doc">
      <dgm:prSet loTypeId="urn:microsoft.com/office/officeart/2005/8/layout/pyramid4" loCatId="relationship" qsTypeId="urn:microsoft.com/office/officeart/2005/8/quickstyle/simple5" qsCatId="simple" csTypeId="urn:microsoft.com/office/officeart/2005/8/colors/colorful1" csCatId="colorful" phldr="1"/>
      <dgm:spPr/>
      <dgm:t>
        <a:bodyPr/>
        <a:lstStyle/>
        <a:p>
          <a:endParaRPr lang="en-IN"/>
        </a:p>
      </dgm:t>
    </dgm:pt>
    <dgm:pt modelId="{E8410EC8-501F-4318-A770-F680688C0D0F}">
      <dgm:prSet phldrT="[Text]" custT="1"/>
      <dgm:spPr/>
      <dgm:t>
        <a:bodyPr anchor="t"/>
        <a:lstStyle/>
        <a:p>
          <a:r>
            <a:rPr lang="en-IN" sz="1200" b="1" dirty="0"/>
            <a:t>6 beneficiaries</a:t>
          </a:r>
        </a:p>
      </dgm:t>
    </dgm:pt>
    <dgm:pt modelId="{1D58E84C-B66E-498A-BE5E-1F8DDCAF212B}" type="parTrans" cxnId="{421E036C-2F33-4D32-A3F8-2E20D5E5302E}">
      <dgm:prSet/>
      <dgm:spPr/>
      <dgm:t>
        <a:bodyPr/>
        <a:lstStyle/>
        <a:p>
          <a:endParaRPr lang="en-IN"/>
        </a:p>
      </dgm:t>
    </dgm:pt>
    <dgm:pt modelId="{461FA137-0E41-4889-8F02-576F390ADBA5}" type="sibTrans" cxnId="{421E036C-2F33-4D32-A3F8-2E20D5E5302E}">
      <dgm:prSet/>
      <dgm:spPr/>
      <dgm:t>
        <a:bodyPr/>
        <a:lstStyle/>
        <a:p>
          <a:endParaRPr lang="en-IN"/>
        </a:p>
      </dgm:t>
    </dgm:pt>
    <dgm:pt modelId="{749DEC82-5F46-4CC5-979E-2CD284EF976C}">
      <dgm:prSet phldrT="[Text]" custT="1"/>
      <dgm:spPr/>
      <dgm:t>
        <a:bodyPr anchor="t"/>
        <a:lstStyle/>
        <a:p>
          <a:r>
            <a:rPr lang="en-IN" sz="1200" b="1" dirty="0"/>
            <a:t>6 interventions</a:t>
          </a:r>
        </a:p>
      </dgm:t>
    </dgm:pt>
    <dgm:pt modelId="{86657FF6-4EA1-41D0-8A20-B3D10EA69D17}" type="parTrans" cxnId="{F20E9AC1-16B4-476A-95D9-B4FC7C903488}">
      <dgm:prSet/>
      <dgm:spPr/>
      <dgm:t>
        <a:bodyPr/>
        <a:lstStyle/>
        <a:p>
          <a:endParaRPr lang="en-IN"/>
        </a:p>
      </dgm:t>
    </dgm:pt>
    <dgm:pt modelId="{6B73A522-FA4B-4FC3-A998-69131DB2E8A3}" type="sibTrans" cxnId="{F20E9AC1-16B4-476A-95D9-B4FC7C903488}">
      <dgm:prSet/>
      <dgm:spPr/>
      <dgm:t>
        <a:bodyPr/>
        <a:lstStyle/>
        <a:p>
          <a:endParaRPr lang="en-IN"/>
        </a:p>
      </dgm:t>
    </dgm:pt>
    <dgm:pt modelId="{8DAC9B6D-D57D-48F9-B73D-943D33461081}">
      <dgm:prSet phldrT="[Text]" custT="1"/>
      <dgm:spPr/>
      <dgm:t>
        <a:bodyPr anchor="b"/>
        <a:lstStyle/>
        <a:p>
          <a:r>
            <a:rPr lang="en-IN" sz="1800" b="1" dirty="0"/>
            <a:t>6x6x6 strategy</a:t>
          </a:r>
        </a:p>
      </dgm:t>
    </dgm:pt>
    <dgm:pt modelId="{CEEE5B1E-78B8-4699-9469-7D7D27BB5FD4}" type="parTrans" cxnId="{8E2DF1A2-9825-47A5-9C58-69E12D785027}">
      <dgm:prSet/>
      <dgm:spPr/>
      <dgm:t>
        <a:bodyPr/>
        <a:lstStyle/>
        <a:p>
          <a:endParaRPr lang="en-IN"/>
        </a:p>
      </dgm:t>
    </dgm:pt>
    <dgm:pt modelId="{AF39FBED-FC99-4DE2-94AB-D9D6AEF47F34}" type="sibTrans" cxnId="{8E2DF1A2-9825-47A5-9C58-69E12D785027}">
      <dgm:prSet/>
      <dgm:spPr/>
      <dgm:t>
        <a:bodyPr/>
        <a:lstStyle/>
        <a:p>
          <a:endParaRPr lang="en-IN"/>
        </a:p>
      </dgm:t>
    </dgm:pt>
    <dgm:pt modelId="{C0A1BF5E-E378-4968-9171-D410C2D7FF9D}">
      <dgm:prSet phldrT="[Text]" custT="1"/>
      <dgm:spPr/>
      <dgm:t>
        <a:bodyPr anchor="t"/>
        <a:lstStyle/>
        <a:p>
          <a:r>
            <a:rPr lang="en-IN" sz="1200" b="1" dirty="0"/>
            <a:t>6 institutional mechanisms</a:t>
          </a:r>
        </a:p>
      </dgm:t>
    </dgm:pt>
    <dgm:pt modelId="{46FD2A47-65A3-47FC-B8E7-99A955A28BDA}" type="parTrans" cxnId="{C85F3A3D-D191-4395-B118-55189D7D8AA1}">
      <dgm:prSet/>
      <dgm:spPr/>
      <dgm:t>
        <a:bodyPr/>
        <a:lstStyle/>
        <a:p>
          <a:endParaRPr lang="en-IN"/>
        </a:p>
      </dgm:t>
    </dgm:pt>
    <dgm:pt modelId="{88424C1C-FFB3-4E1D-87D4-6C0601F6BAB0}" type="sibTrans" cxnId="{C85F3A3D-D191-4395-B118-55189D7D8AA1}">
      <dgm:prSet/>
      <dgm:spPr/>
      <dgm:t>
        <a:bodyPr/>
        <a:lstStyle/>
        <a:p>
          <a:endParaRPr lang="en-IN"/>
        </a:p>
      </dgm:t>
    </dgm:pt>
    <dgm:pt modelId="{98EF83F1-F7D3-4816-B014-0586BBB13948}" type="pres">
      <dgm:prSet presAssocID="{CFBCCEAE-BEE7-4169-AA75-4917D49BFB1E}" presName="compositeShape" presStyleCnt="0">
        <dgm:presLayoutVars>
          <dgm:chMax val="9"/>
          <dgm:dir/>
          <dgm:resizeHandles val="exact"/>
        </dgm:presLayoutVars>
      </dgm:prSet>
      <dgm:spPr/>
    </dgm:pt>
    <dgm:pt modelId="{6474C2D3-F4D1-4441-A891-EE5A4694BE33}" type="pres">
      <dgm:prSet presAssocID="{CFBCCEAE-BEE7-4169-AA75-4917D49BFB1E}" presName="triangle1" presStyleLbl="node1" presStyleIdx="0" presStyleCnt="4">
        <dgm:presLayoutVars>
          <dgm:bulletEnabled val="1"/>
        </dgm:presLayoutVars>
      </dgm:prSet>
      <dgm:spPr/>
    </dgm:pt>
    <dgm:pt modelId="{135A6753-9199-4719-BDD7-98963859A35D}" type="pres">
      <dgm:prSet presAssocID="{CFBCCEAE-BEE7-4169-AA75-4917D49BFB1E}" presName="triangle2" presStyleLbl="node1" presStyleIdx="1" presStyleCnt="4">
        <dgm:presLayoutVars>
          <dgm:bulletEnabled val="1"/>
        </dgm:presLayoutVars>
      </dgm:prSet>
      <dgm:spPr/>
    </dgm:pt>
    <dgm:pt modelId="{79561531-18B8-44E2-9302-80ECD4A31113}" type="pres">
      <dgm:prSet presAssocID="{CFBCCEAE-BEE7-4169-AA75-4917D49BFB1E}" presName="triangle3" presStyleLbl="node1" presStyleIdx="2" presStyleCnt="4">
        <dgm:presLayoutVars>
          <dgm:bulletEnabled val="1"/>
        </dgm:presLayoutVars>
      </dgm:prSet>
      <dgm:spPr/>
    </dgm:pt>
    <dgm:pt modelId="{42B597A3-EB48-436E-824C-318CB02E50DF}" type="pres">
      <dgm:prSet presAssocID="{CFBCCEAE-BEE7-4169-AA75-4917D49BFB1E}" presName="triangle4" presStyleLbl="node1" presStyleIdx="3" presStyleCnt="4">
        <dgm:presLayoutVars>
          <dgm:bulletEnabled val="1"/>
        </dgm:presLayoutVars>
      </dgm:prSet>
      <dgm:spPr/>
    </dgm:pt>
  </dgm:ptLst>
  <dgm:cxnLst>
    <dgm:cxn modelId="{C85F3A3D-D191-4395-B118-55189D7D8AA1}" srcId="{CFBCCEAE-BEE7-4169-AA75-4917D49BFB1E}" destId="{C0A1BF5E-E378-4968-9171-D410C2D7FF9D}" srcOrd="3" destOrd="0" parTransId="{46FD2A47-65A3-47FC-B8E7-99A955A28BDA}" sibTransId="{88424C1C-FFB3-4E1D-87D4-6C0601F6BAB0}"/>
    <dgm:cxn modelId="{9A3F0667-8E2C-401B-9C3E-B3D9FEF1005A}" type="presOf" srcId="{CFBCCEAE-BEE7-4169-AA75-4917D49BFB1E}" destId="{98EF83F1-F7D3-4816-B014-0586BBB13948}" srcOrd="0" destOrd="0" presId="urn:microsoft.com/office/officeart/2005/8/layout/pyramid4"/>
    <dgm:cxn modelId="{421E036C-2F33-4D32-A3F8-2E20D5E5302E}" srcId="{CFBCCEAE-BEE7-4169-AA75-4917D49BFB1E}" destId="{E8410EC8-501F-4318-A770-F680688C0D0F}" srcOrd="0" destOrd="0" parTransId="{1D58E84C-B66E-498A-BE5E-1F8DDCAF212B}" sibTransId="{461FA137-0E41-4889-8F02-576F390ADBA5}"/>
    <dgm:cxn modelId="{D27A494F-A4CB-49E1-9B89-C594E4FE363C}" type="presOf" srcId="{E8410EC8-501F-4318-A770-F680688C0D0F}" destId="{6474C2D3-F4D1-4441-A891-EE5A4694BE33}" srcOrd="0" destOrd="0" presId="urn:microsoft.com/office/officeart/2005/8/layout/pyramid4"/>
    <dgm:cxn modelId="{8E2DF1A2-9825-47A5-9C58-69E12D785027}" srcId="{CFBCCEAE-BEE7-4169-AA75-4917D49BFB1E}" destId="{8DAC9B6D-D57D-48F9-B73D-943D33461081}" srcOrd="2" destOrd="0" parTransId="{CEEE5B1E-78B8-4699-9469-7D7D27BB5FD4}" sibTransId="{AF39FBED-FC99-4DE2-94AB-D9D6AEF47F34}"/>
    <dgm:cxn modelId="{C2F1CEB6-30C6-4C50-A605-0C789B6E5C5B}" type="presOf" srcId="{8DAC9B6D-D57D-48F9-B73D-943D33461081}" destId="{79561531-18B8-44E2-9302-80ECD4A31113}" srcOrd="0" destOrd="0" presId="urn:microsoft.com/office/officeart/2005/8/layout/pyramid4"/>
    <dgm:cxn modelId="{F20E9AC1-16B4-476A-95D9-B4FC7C903488}" srcId="{CFBCCEAE-BEE7-4169-AA75-4917D49BFB1E}" destId="{749DEC82-5F46-4CC5-979E-2CD284EF976C}" srcOrd="1" destOrd="0" parTransId="{86657FF6-4EA1-41D0-8A20-B3D10EA69D17}" sibTransId="{6B73A522-FA4B-4FC3-A998-69131DB2E8A3}"/>
    <dgm:cxn modelId="{AB9AF9DA-2513-4BD6-935F-AF2714E67731}" type="presOf" srcId="{C0A1BF5E-E378-4968-9171-D410C2D7FF9D}" destId="{42B597A3-EB48-436E-824C-318CB02E50DF}" srcOrd="0" destOrd="0" presId="urn:microsoft.com/office/officeart/2005/8/layout/pyramid4"/>
    <dgm:cxn modelId="{25CD3AF5-CF8A-4432-A9A3-EB89099C565C}" type="presOf" srcId="{749DEC82-5F46-4CC5-979E-2CD284EF976C}" destId="{135A6753-9199-4719-BDD7-98963859A35D}" srcOrd="0" destOrd="0" presId="urn:microsoft.com/office/officeart/2005/8/layout/pyramid4"/>
    <dgm:cxn modelId="{B13C1D8C-BFC1-4E49-93AF-B744D604F7CD}" type="presParOf" srcId="{98EF83F1-F7D3-4816-B014-0586BBB13948}" destId="{6474C2D3-F4D1-4441-A891-EE5A4694BE33}" srcOrd="0" destOrd="0" presId="urn:microsoft.com/office/officeart/2005/8/layout/pyramid4"/>
    <dgm:cxn modelId="{7FC9BD06-F006-48FB-8FD8-7C7704DA6D2E}" type="presParOf" srcId="{98EF83F1-F7D3-4816-B014-0586BBB13948}" destId="{135A6753-9199-4719-BDD7-98963859A35D}" srcOrd="1" destOrd="0" presId="urn:microsoft.com/office/officeart/2005/8/layout/pyramid4"/>
    <dgm:cxn modelId="{07739A81-29A6-4575-8574-97E374FF8AD2}" type="presParOf" srcId="{98EF83F1-F7D3-4816-B014-0586BBB13948}" destId="{79561531-18B8-44E2-9302-80ECD4A31113}" srcOrd="2" destOrd="0" presId="urn:microsoft.com/office/officeart/2005/8/layout/pyramid4"/>
    <dgm:cxn modelId="{BD908664-71F4-4FF5-A8FC-0E1C3E6024FA}" type="presParOf" srcId="{98EF83F1-F7D3-4816-B014-0586BBB13948}" destId="{42B597A3-EB48-436E-824C-318CB02E50DF}"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CEFA5B6-C9AF-44CB-985F-DAD8142512DD}" type="doc">
      <dgm:prSet loTypeId="urn:microsoft.com/office/officeart/2005/8/layout/default" loCatId="list" qsTypeId="urn:microsoft.com/office/officeart/2005/8/quickstyle/simple3" qsCatId="simple" csTypeId="urn:microsoft.com/office/officeart/2005/8/colors/colorful5" csCatId="colorful" phldr="1"/>
      <dgm:spPr/>
      <dgm:t>
        <a:bodyPr/>
        <a:lstStyle/>
        <a:p>
          <a:endParaRPr lang="en-IN"/>
        </a:p>
      </dgm:t>
    </dgm:pt>
    <dgm:pt modelId="{DE247887-6FB9-46C6-8525-EC91D88A8607}">
      <dgm:prSet/>
      <dgm:spPr/>
      <dgm:t>
        <a:bodyPr/>
        <a:lstStyle/>
        <a:p>
          <a:r>
            <a:rPr lang="en-IN" i="1"/>
            <a:t>“The whole theme for that was smart, cool and healthy without anaemia. The idea was not to tell them not to promote the negative consequences, but the positive ones that if you don't have anaemia, you'll be smarter, cooler and healthier. And that is something that worked quite well with the girls in Indonesia.” (SBCC_ 04)</a:t>
          </a:r>
          <a:endParaRPr lang="en-IN"/>
        </a:p>
      </dgm:t>
    </dgm:pt>
    <dgm:pt modelId="{1BD5BAF5-2B87-4523-B07C-5D3F919DBFFC}" type="parTrans" cxnId="{70C776E0-0B0E-4D7C-84C1-61B6F37BFEDB}">
      <dgm:prSet/>
      <dgm:spPr/>
      <dgm:t>
        <a:bodyPr/>
        <a:lstStyle/>
        <a:p>
          <a:endParaRPr lang="en-IN">
            <a:solidFill>
              <a:schemeClr val="tx1"/>
            </a:solidFill>
          </a:endParaRPr>
        </a:p>
      </dgm:t>
    </dgm:pt>
    <dgm:pt modelId="{3C03BDE1-3980-4459-B584-4CB7435A315D}" type="sibTrans" cxnId="{70C776E0-0B0E-4D7C-84C1-61B6F37BFEDB}">
      <dgm:prSet/>
      <dgm:spPr/>
      <dgm:t>
        <a:bodyPr/>
        <a:lstStyle/>
        <a:p>
          <a:endParaRPr lang="en-IN">
            <a:solidFill>
              <a:schemeClr val="tx1"/>
            </a:solidFill>
          </a:endParaRPr>
        </a:p>
      </dgm:t>
    </dgm:pt>
    <dgm:pt modelId="{ABC8F2AA-659D-4CC6-8711-1E417BCCC778}">
      <dgm:prSet custT="1"/>
      <dgm:spPr/>
      <dgm:t>
        <a:bodyPr anchor="ctr"/>
        <a:lstStyle/>
        <a:p>
          <a:r>
            <a:rPr lang="en-IN" sz="1800" i="1" dirty="0"/>
            <a:t>Approaches and strategies that have worked in other countries: </a:t>
          </a:r>
          <a:endParaRPr lang="en-IN" sz="1800" dirty="0"/>
        </a:p>
      </dgm:t>
    </dgm:pt>
    <dgm:pt modelId="{85B95301-B17D-4F85-AA33-63960D02D7F6}" type="parTrans" cxnId="{194A292F-8D77-4802-969C-25FE929B0340}">
      <dgm:prSet/>
      <dgm:spPr/>
      <dgm:t>
        <a:bodyPr/>
        <a:lstStyle/>
        <a:p>
          <a:endParaRPr lang="en-IN">
            <a:solidFill>
              <a:schemeClr val="tx1"/>
            </a:solidFill>
          </a:endParaRPr>
        </a:p>
      </dgm:t>
    </dgm:pt>
    <dgm:pt modelId="{F2A04E34-F7B1-48F2-AD0D-4CEE2FC9D871}" type="sibTrans" cxnId="{194A292F-8D77-4802-969C-25FE929B0340}">
      <dgm:prSet/>
      <dgm:spPr/>
      <dgm:t>
        <a:bodyPr/>
        <a:lstStyle/>
        <a:p>
          <a:endParaRPr lang="en-IN">
            <a:solidFill>
              <a:schemeClr val="tx1"/>
            </a:solidFill>
          </a:endParaRPr>
        </a:p>
      </dgm:t>
    </dgm:pt>
    <dgm:pt modelId="{B70A65D1-BA52-46F8-8CEA-933E41929A2F}">
      <dgm:prSet custT="1"/>
      <dgm:spPr/>
      <dgm:t>
        <a:bodyPr anchor="ctr"/>
        <a:lstStyle/>
        <a:p>
          <a:r>
            <a:rPr lang="en-IN" sz="1400" i="1"/>
            <a:t>Human centred design approach</a:t>
          </a:r>
          <a:endParaRPr lang="en-IN" sz="1400"/>
        </a:p>
      </dgm:t>
    </dgm:pt>
    <dgm:pt modelId="{BDDAB1EE-D79F-460D-9BA2-BC9611551D8A}" type="parTrans" cxnId="{E82ECC72-B8B8-4EAC-A30C-799B334EC145}">
      <dgm:prSet/>
      <dgm:spPr/>
      <dgm:t>
        <a:bodyPr/>
        <a:lstStyle/>
        <a:p>
          <a:endParaRPr lang="en-IN">
            <a:solidFill>
              <a:schemeClr val="tx1"/>
            </a:solidFill>
          </a:endParaRPr>
        </a:p>
      </dgm:t>
    </dgm:pt>
    <dgm:pt modelId="{9352674F-092E-4055-90FE-C16A98CE1734}" type="sibTrans" cxnId="{E82ECC72-B8B8-4EAC-A30C-799B334EC145}">
      <dgm:prSet/>
      <dgm:spPr/>
      <dgm:t>
        <a:bodyPr/>
        <a:lstStyle/>
        <a:p>
          <a:endParaRPr lang="en-IN">
            <a:solidFill>
              <a:schemeClr val="tx1"/>
            </a:solidFill>
          </a:endParaRPr>
        </a:p>
      </dgm:t>
    </dgm:pt>
    <dgm:pt modelId="{4A313808-349A-405F-8F16-B612F5AA3C3C}">
      <dgm:prSet custT="1"/>
      <dgm:spPr/>
      <dgm:t>
        <a:bodyPr anchor="ctr"/>
        <a:lstStyle/>
        <a:p>
          <a:r>
            <a:rPr lang="en-IN" sz="1400" i="1" dirty="0"/>
            <a:t>Positive deviance approach</a:t>
          </a:r>
          <a:endParaRPr lang="en-IN" sz="1400" dirty="0"/>
        </a:p>
      </dgm:t>
    </dgm:pt>
    <dgm:pt modelId="{4CBA95B3-E931-419C-814F-64FB004BF9AB}" type="parTrans" cxnId="{88E93F03-B601-4EF1-A5D4-6F80CFD0C536}">
      <dgm:prSet/>
      <dgm:spPr/>
      <dgm:t>
        <a:bodyPr/>
        <a:lstStyle/>
        <a:p>
          <a:endParaRPr lang="en-IN">
            <a:solidFill>
              <a:schemeClr val="tx1"/>
            </a:solidFill>
          </a:endParaRPr>
        </a:p>
      </dgm:t>
    </dgm:pt>
    <dgm:pt modelId="{F3440A83-EF20-42A7-AF74-2D61310628F8}" type="sibTrans" cxnId="{88E93F03-B601-4EF1-A5D4-6F80CFD0C536}">
      <dgm:prSet/>
      <dgm:spPr/>
      <dgm:t>
        <a:bodyPr/>
        <a:lstStyle/>
        <a:p>
          <a:endParaRPr lang="en-IN">
            <a:solidFill>
              <a:schemeClr val="tx1"/>
            </a:solidFill>
          </a:endParaRPr>
        </a:p>
      </dgm:t>
    </dgm:pt>
    <dgm:pt modelId="{09BF880C-0060-4E77-A799-5AAA5FB9211B}">
      <dgm:prSet custT="1"/>
      <dgm:spPr/>
      <dgm:t>
        <a:bodyPr/>
        <a:lstStyle/>
        <a:p>
          <a:r>
            <a:rPr lang="en-IN" sz="1600"/>
            <a:t>Learning from other programs, participants drew comparisons for anemia to give suggestions on what can be taken from other health programs in India.</a:t>
          </a:r>
        </a:p>
      </dgm:t>
    </dgm:pt>
    <dgm:pt modelId="{0413F369-EAF9-4369-B7D4-C7259456528E}" type="parTrans" cxnId="{7CE7C9E9-2502-4AEC-BC65-C4BA06DCA1C8}">
      <dgm:prSet/>
      <dgm:spPr/>
      <dgm:t>
        <a:bodyPr/>
        <a:lstStyle/>
        <a:p>
          <a:endParaRPr lang="en-IN">
            <a:solidFill>
              <a:schemeClr val="tx1"/>
            </a:solidFill>
          </a:endParaRPr>
        </a:p>
      </dgm:t>
    </dgm:pt>
    <dgm:pt modelId="{EA76C27D-B550-47C8-98C2-A4530B81FEC0}" type="sibTrans" cxnId="{7CE7C9E9-2502-4AEC-BC65-C4BA06DCA1C8}">
      <dgm:prSet/>
      <dgm:spPr/>
      <dgm:t>
        <a:bodyPr/>
        <a:lstStyle/>
        <a:p>
          <a:endParaRPr lang="en-IN">
            <a:solidFill>
              <a:schemeClr val="tx1"/>
            </a:solidFill>
          </a:endParaRPr>
        </a:p>
      </dgm:t>
    </dgm:pt>
    <dgm:pt modelId="{EE16A85D-F8E7-4345-BDE6-7505E6753FBE}">
      <dgm:prSet custT="1"/>
      <dgm:spPr/>
      <dgm:t>
        <a:bodyPr/>
        <a:lstStyle/>
        <a:p>
          <a:r>
            <a:rPr lang="en-IN" sz="1200" i="1" dirty="0"/>
            <a:t>Repeated messaging from polio eradication efforts</a:t>
          </a:r>
          <a:endParaRPr lang="en-IN" sz="1200" dirty="0"/>
        </a:p>
      </dgm:t>
    </dgm:pt>
    <dgm:pt modelId="{6D748702-17D1-4FBB-BE4C-C46FE8338F47}" type="parTrans" cxnId="{86E40A9E-0BA7-4530-8055-3B2A05C6FEB7}">
      <dgm:prSet/>
      <dgm:spPr/>
      <dgm:t>
        <a:bodyPr/>
        <a:lstStyle/>
        <a:p>
          <a:endParaRPr lang="en-IN">
            <a:solidFill>
              <a:schemeClr val="tx1"/>
            </a:solidFill>
          </a:endParaRPr>
        </a:p>
      </dgm:t>
    </dgm:pt>
    <dgm:pt modelId="{71420257-758C-4E5A-8255-6633109DD508}" type="sibTrans" cxnId="{86E40A9E-0BA7-4530-8055-3B2A05C6FEB7}">
      <dgm:prSet/>
      <dgm:spPr/>
      <dgm:t>
        <a:bodyPr/>
        <a:lstStyle/>
        <a:p>
          <a:endParaRPr lang="en-IN">
            <a:solidFill>
              <a:schemeClr val="tx1"/>
            </a:solidFill>
          </a:endParaRPr>
        </a:p>
      </dgm:t>
    </dgm:pt>
    <dgm:pt modelId="{BA099CC4-7109-4191-85BE-3FB8F2D432E5}">
      <dgm:prSet custT="1"/>
      <dgm:spPr/>
      <dgm:t>
        <a:bodyPr/>
        <a:lstStyle/>
        <a:p>
          <a:r>
            <a:rPr lang="en-IN" sz="1200" i="1" dirty="0"/>
            <a:t>Traditional songs and </a:t>
          </a:r>
          <a:r>
            <a:rPr lang="en-IN" sz="1200" i="1" dirty="0" err="1"/>
            <a:t>chaupais</a:t>
          </a:r>
          <a:r>
            <a:rPr lang="en-IN" sz="1200" i="1" dirty="0"/>
            <a:t> to eradicate leprosy in Chhattisgarh</a:t>
          </a:r>
          <a:endParaRPr lang="en-IN" sz="1200" dirty="0"/>
        </a:p>
      </dgm:t>
    </dgm:pt>
    <dgm:pt modelId="{7A1E51A6-D68F-4487-98A1-32410DFEBF1D}" type="parTrans" cxnId="{B066AD8E-FB46-4A9A-9227-9D3D157F85CD}">
      <dgm:prSet/>
      <dgm:spPr/>
      <dgm:t>
        <a:bodyPr/>
        <a:lstStyle/>
        <a:p>
          <a:endParaRPr lang="en-IN">
            <a:solidFill>
              <a:schemeClr val="tx1"/>
            </a:solidFill>
          </a:endParaRPr>
        </a:p>
      </dgm:t>
    </dgm:pt>
    <dgm:pt modelId="{EA155597-C686-4C14-9060-38569A9ECE36}" type="sibTrans" cxnId="{B066AD8E-FB46-4A9A-9227-9D3D157F85CD}">
      <dgm:prSet/>
      <dgm:spPr/>
      <dgm:t>
        <a:bodyPr/>
        <a:lstStyle/>
        <a:p>
          <a:endParaRPr lang="en-IN">
            <a:solidFill>
              <a:schemeClr val="tx1"/>
            </a:solidFill>
          </a:endParaRPr>
        </a:p>
      </dgm:t>
    </dgm:pt>
    <dgm:pt modelId="{9C4BCF26-4B44-412D-B525-0F9F693FA678}">
      <dgm:prSet custT="1"/>
      <dgm:spPr/>
      <dgm:t>
        <a:bodyPr/>
        <a:lstStyle/>
        <a:p>
          <a:r>
            <a:rPr lang="en-IN" sz="1200" i="1" dirty="0"/>
            <a:t>Community mobilization during the recent Covid-19 pandemic</a:t>
          </a:r>
          <a:endParaRPr lang="en-IN" sz="1200" dirty="0"/>
        </a:p>
      </dgm:t>
    </dgm:pt>
    <dgm:pt modelId="{7F58D0C0-E1FB-458E-B637-A1BF8E685EBE}" type="parTrans" cxnId="{8AD9EEC5-9930-4F59-9BC2-20708F3D9AEB}">
      <dgm:prSet/>
      <dgm:spPr/>
      <dgm:t>
        <a:bodyPr/>
        <a:lstStyle/>
        <a:p>
          <a:endParaRPr lang="en-IN">
            <a:solidFill>
              <a:schemeClr val="tx1"/>
            </a:solidFill>
          </a:endParaRPr>
        </a:p>
      </dgm:t>
    </dgm:pt>
    <dgm:pt modelId="{76DB25D5-32AB-47AC-B4AF-F48D9923C7F8}" type="sibTrans" cxnId="{8AD9EEC5-9930-4F59-9BC2-20708F3D9AEB}">
      <dgm:prSet/>
      <dgm:spPr/>
      <dgm:t>
        <a:bodyPr/>
        <a:lstStyle/>
        <a:p>
          <a:endParaRPr lang="en-IN">
            <a:solidFill>
              <a:schemeClr val="tx1"/>
            </a:solidFill>
          </a:endParaRPr>
        </a:p>
      </dgm:t>
    </dgm:pt>
    <dgm:pt modelId="{8AD856FB-4576-407E-BF71-9006CC8D666C}" type="pres">
      <dgm:prSet presAssocID="{9CEFA5B6-C9AF-44CB-985F-DAD8142512DD}" presName="diagram" presStyleCnt="0">
        <dgm:presLayoutVars>
          <dgm:dir/>
          <dgm:resizeHandles val="exact"/>
        </dgm:presLayoutVars>
      </dgm:prSet>
      <dgm:spPr/>
    </dgm:pt>
    <dgm:pt modelId="{6072B1F1-C5CA-46D9-A76E-7A85B0D97BCE}" type="pres">
      <dgm:prSet presAssocID="{DE247887-6FB9-46C6-8525-EC91D88A8607}" presName="node" presStyleLbl="node1" presStyleIdx="0" presStyleCnt="3" custScaleY="110608">
        <dgm:presLayoutVars>
          <dgm:bulletEnabled val="1"/>
        </dgm:presLayoutVars>
      </dgm:prSet>
      <dgm:spPr/>
    </dgm:pt>
    <dgm:pt modelId="{1FCAFFB3-E25B-4FAA-8553-BF69EF677B8C}" type="pres">
      <dgm:prSet presAssocID="{3C03BDE1-3980-4459-B584-4CB7435A315D}" presName="sibTrans" presStyleCnt="0"/>
      <dgm:spPr/>
    </dgm:pt>
    <dgm:pt modelId="{D4982418-D73E-466C-8970-D4A3055EC602}" type="pres">
      <dgm:prSet presAssocID="{ABC8F2AA-659D-4CC6-8711-1E417BCCC778}" presName="node" presStyleLbl="node1" presStyleIdx="1" presStyleCnt="3" custScaleY="110608">
        <dgm:presLayoutVars>
          <dgm:bulletEnabled val="1"/>
        </dgm:presLayoutVars>
      </dgm:prSet>
      <dgm:spPr/>
    </dgm:pt>
    <dgm:pt modelId="{15594B5A-7A24-4236-9535-1E5D3E7D2AC3}" type="pres">
      <dgm:prSet presAssocID="{F2A04E34-F7B1-48F2-AD0D-4CEE2FC9D871}" presName="sibTrans" presStyleCnt="0"/>
      <dgm:spPr/>
    </dgm:pt>
    <dgm:pt modelId="{E4E13A89-4A1C-4AE4-91CD-48E33B55FEE1}" type="pres">
      <dgm:prSet presAssocID="{09BF880C-0060-4E77-A799-5AAA5FB9211B}" presName="node" presStyleLbl="node1" presStyleIdx="2" presStyleCnt="3" custScaleY="110608">
        <dgm:presLayoutVars>
          <dgm:bulletEnabled val="1"/>
        </dgm:presLayoutVars>
      </dgm:prSet>
      <dgm:spPr/>
    </dgm:pt>
  </dgm:ptLst>
  <dgm:cxnLst>
    <dgm:cxn modelId="{88E93F03-B601-4EF1-A5D4-6F80CFD0C536}" srcId="{ABC8F2AA-659D-4CC6-8711-1E417BCCC778}" destId="{4A313808-349A-405F-8F16-B612F5AA3C3C}" srcOrd="1" destOrd="0" parTransId="{4CBA95B3-E931-419C-814F-64FB004BF9AB}" sibTransId="{F3440A83-EF20-42A7-AF74-2D61310628F8}"/>
    <dgm:cxn modelId="{6E42D823-C4D1-46AD-A7EE-775203856B55}" type="presOf" srcId="{B70A65D1-BA52-46F8-8CEA-933E41929A2F}" destId="{D4982418-D73E-466C-8970-D4A3055EC602}" srcOrd="0" destOrd="1" presId="urn:microsoft.com/office/officeart/2005/8/layout/default"/>
    <dgm:cxn modelId="{194A292F-8D77-4802-969C-25FE929B0340}" srcId="{9CEFA5B6-C9AF-44CB-985F-DAD8142512DD}" destId="{ABC8F2AA-659D-4CC6-8711-1E417BCCC778}" srcOrd="1" destOrd="0" parTransId="{85B95301-B17D-4F85-AA33-63960D02D7F6}" sibTransId="{F2A04E34-F7B1-48F2-AD0D-4CEE2FC9D871}"/>
    <dgm:cxn modelId="{991A4630-1F90-4055-8B7F-E61C0750F9CB}" type="presOf" srcId="{09BF880C-0060-4E77-A799-5AAA5FB9211B}" destId="{E4E13A89-4A1C-4AE4-91CD-48E33B55FEE1}" srcOrd="0" destOrd="0" presId="urn:microsoft.com/office/officeart/2005/8/layout/default"/>
    <dgm:cxn modelId="{89986438-8C74-4B4A-A16E-6216E08F11A8}" type="presOf" srcId="{DE247887-6FB9-46C6-8525-EC91D88A8607}" destId="{6072B1F1-C5CA-46D9-A76E-7A85B0D97BCE}" srcOrd="0" destOrd="0" presId="urn:microsoft.com/office/officeart/2005/8/layout/default"/>
    <dgm:cxn modelId="{35517164-7499-4A82-8EEB-1444F997165B}" type="presOf" srcId="{ABC8F2AA-659D-4CC6-8711-1E417BCCC778}" destId="{D4982418-D73E-466C-8970-D4A3055EC602}" srcOrd="0" destOrd="0" presId="urn:microsoft.com/office/officeart/2005/8/layout/default"/>
    <dgm:cxn modelId="{BAC0D568-D7AF-49CD-BD9C-E5EE214A00C9}" type="presOf" srcId="{9C4BCF26-4B44-412D-B525-0F9F693FA678}" destId="{E4E13A89-4A1C-4AE4-91CD-48E33B55FEE1}" srcOrd="0" destOrd="3" presId="urn:microsoft.com/office/officeart/2005/8/layout/default"/>
    <dgm:cxn modelId="{E82ECC72-B8B8-4EAC-A30C-799B334EC145}" srcId="{ABC8F2AA-659D-4CC6-8711-1E417BCCC778}" destId="{B70A65D1-BA52-46F8-8CEA-933E41929A2F}" srcOrd="0" destOrd="0" parTransId="{BDDAB1EE-D79F-460D-9BA2-BC9611551D8A}" sibTransId="{9352674F-092E-4055-90FE-C16A98CE1734}"/>
    <dgm:cxn modelId="{B066AD8E-FB46-4A9A-9227-9D3D157F85CD}" srcId="{09BF880C-0060-4E77-A799-5AAA5FB9211B}" destId="{BA099CC4-7109-4191-85BE-3FB8F2D432E5}" srcOrd="1" destOrd="0" parTransId="{7A1E51A6-D68F-4487-98A1-32410DFEBF1D}" sibTransId="{EA155597-C686-4C14-9060-38569A9ECE36}"/>
    <dgm:cxn modelId="{0BD5E297-1358-4F08-9BDD-17604604A2E6}" type="presOf" srcId="{BA099CC4-7109-4191-85BE-3FB8F2D432E5}" destId="{E4E13A89-4A1C-4AE4-91CD-48E33B55FEE1}" srcOrd="0" destOrd="2" presId="urn:microsoft.com/office/officeart/2005/8/layout/default"/>
    <dgm:cxn modelId="{86E40A9E-0BA7-4530-8055-3B2A05C6FEB7}" srcId="{09BF880C-0060-4E77-A799-5AAA5FB9211B}" destId="{EE16A85D-F8E7-4345-BDE6-7505E6753FBE}" srcOrd="0" destOrd="0" parTransId="{6D748702-17D1-4FBB-BE4C-C46FE8338F47}" sibTransId="{71420257-758C-4E5A-8255-6633109DD508}"/>
    <dgm:cxn modelId="{8AD9EEC5-9930-4F59-9BC2-20708F3D9AEB}" srcId="{09BF880C-0060-4E77-A799-5AAA5FB9211B}" destId="{9C4BCF26-4B44-412D-B525-0F9F693FA678}" srcOrd="2" destOrd="0" parTransId="{7F58D0C0-E1FB-458E-B637-A1BF8E685EBE}" sibTransId="{76DB25D5-32AB-47AC-B4AF-F48D9923C7F8}"/>
    <dgm:cxn modelId="{42FCE8D0-D484-451A-8346-E39C44531AD5}" type="presOf" srcId="{4A313808-349A-405F-8F16-B612F5AA3C3C}" destId="{D4982418-D73E-466C-8970-D4A3055EC602}" srcOrd="0" destOrd="2" presId="urn:microsoft.com/office/officeart/2005/8/layout/default"/>
    <dgm:cxn modelId="{D95D48D8-6276-454E-BE5E-4D9DE491934B}" type="presOf" srcId="{EE16A85D-F8E7-4345-BDE6-7505E6753FBE}" destId="{E4E13A89-4A1C-4AE4-91CD-48E33B55FEE1}" srcOrd="0" destOrd="1" presId="urn:microsoft.com/office/officeart/2005/8/layout/default"/>
    <dgm:cxn modelId="{70C776E0-0B0E-4D7C-84C1-61B6F37BFEDB}" srcId="{9CEFA5B6-C9AF-44CB-985F-DAD8142512DD}" destId="{DE247887-6FB9-46C6-8525-EC91D88A8607}" srcOrd="0" destOrd="0" parTransId="{1BD5BAF5-2B87-4523-B07C-5D3F919DBFFC}" sibTransId="{3C03BDE1-3980-4459-B584-4CB7435A315D}"/>
    <dgm:cxn modelId="{C9EC7BE4-05EB-4D4A-A1DF-17BB0503FE6C}" type="presOf" srcId="{9CEFA5B6-C9AF-44CB-985F-DAD8142512DD}" destId="{8AD856FB-4576-407E-BF71-9006CC8D666C}" srcOrd="0" destOrd="0" presId="urn:microsoft.com/office/officeart/2005/8/layout/default"/>
    <dgm:cxn modelId="{7CE7C9E9-2502-4AEC-BC65-C4BA06DCA1C8}" srcId="{9CEFA5B6-C9AF-44CB-985F-DAD8142512DD}" destId="{09BF880C-0060-4E77-A799-5AAA5FB9211B}" srcOrd="2" destOrd="0" parTransId="{0413F369-EAF9-4369-B7D4-C7259456528E}" sibTransId="{EA76C27D-B550-47C8-98C2-A4530B81FEC0}"/>
    <dgm:cxn modelId="{E3AFF2C4-DADF-4527-A12C-F251BA595A3B}" type="presParOf" srcId="{8AD856FB-4576-407E-BF71-9006CC8D666C}" destId="{6072B1F1-C5CA-46D9-A76E-7A85B0D97BCE}" srcOrd="0" destOrd="0" presId="urn:microsoft.com/office/officeart/2005/8/layout/default"/>
    <dgm:cxn modelId="{1A24661E-8053-4732-BD7C-50AC7F1CF27A}" type="presParOf" srcId="{8AD856FB-4576-407E-BF71-9006CC8D666C}" destId="{1FCAFFB3-E25B-4FAA-8553-BF69EF677B8C}" srcOrd="1" destOrd="0" presId="urn:microsoft.com/office/officeart/2005/8/layout/default"/>
    <dgm:cxn modelId="{B4190D68-A695-46B2-8428-73BEEA7B0115}" type="presParOf" srcId="{8AD856FB-4576-407E-BF71-9006CC8D666C}" destId="{D4982418-D73E-466C-8970-D4A3055EC602}" srcOrd="2" destOrd="0" presId="urn:microsoft.com/office/officeart/2005/8/layout/default"/>
    <dgm:cxn modelId="{A92BFAB0-0E2C-4CA3-AE2F-DBF5EC6EFF67}" type="presParOf" srcId="{8AD856FB-4576-407E-BF71-9006CC8D666C}" destId="{15594B5A-7A24-4236-9535-1E5D3E7D2AC3}" srcOrd="3" destOrd="0" presId="urn:microsoft.com/office/officeart/2005/8/layout/default"/>
    <dgm:cxn modelId="{89233630-A7F3-429C-8209-E07F2A19B852}" type="presParOf" srcId="{8AD856FB-4576-407E-BF71-9006CC8D666C}" destId="{E4E13A89-4A1C-4AE4-91CD-48E33B55FEE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A4DC85F-0E45-4283-9EB5-6DB4748344C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7D525FD8-7FEB-463D-A40B-D51589872311}">
      <dgm:prSet custT="1"/>
      <dgm:spPr/>
      <dgm:t>
        <a:bodyPr/>
        <a:lstStyle/>
        <a:p>
          <a:pPr algn="ctr"/>
          <a:r>
            <a:rPr lang="en-IN" sz="1800" dirty="0"/>
            <a:t>For instance, when it comes to eating, often women are still the last ones to eat. They tend to ensure everyone else is fed, often without anyone considering if there's enough food left for them. While the IEC material may stress the importance of nutritious food and taking IFAS, it doesn't address this gender disparity. </a:t>
          </a:r>
        </a:p>
      </dgm:t>
    </dgm:pt>
    <dgm:pt modelId="{EC314EA4-A506-4251-8835-C5E060377F88}" type="parTrans" cxnId="{5C96422A-FCD2-44AA-A089-A3D207A9AF07}">
      <dgm:prSet/>
      <dgm:spPr/>
      <dgm:t>
        <a:bodyPr/>
        <a:lstStyle/>
        <a:p>
          <a:endParaRPr lang="en-IN"/>
        </a:p>
      </dgm:t>
    </dgm:pt>
    <dgm:pt modelId="{95A92474-A774-4C3C-B55C-7A44C7AB64E7}" type="sibTrans" cxnId="{5C96422A-FCD2-44AA-A089-A3D207A9AF07}">
      <dgm:prSet/>
      <dgm:spPr/>
      <dgm:t>
        <a:bodyPr/>
        <a:lstStyle/>
        <a:p>
          <a:endParaRPr lang="en-IN"/>
        </a:p>
      </dgm:t>
    </dgm:pt>
    <dgm:pt modelId="{93CA7E4E-00E3-4CB1-AA5C-7FCE559F19D3}" type="pres">
      <dgm:prSet presAssocID="{5A4DC85F-0E45-4283-9EB5-6DB4748344C4}" presName="linear" presStyleCnt="0">
        <dgm:presLayoutVars>
          <dgm:animLvl val="lvl"/>
          <dgm:resizeHandles val="exact"/>
        </dgm:presLayoutVars>
      </dgm:prSet>
      <dgm:spPr/>
    </dgm:pt>
    <dgm:pt modelId="{87906CC9-61A4-4B0C-BD8E-78E69736E385}" type="pres">
      <dgm:prSet presAssocID="{7D525FD8-7FEB-463D-A40B-D51589872311}" presName="parentText" presStyleLbl="node1" presStyleIdx="0" presStyleCnt="1">
        <dgm:presLayoutVars>
          <dgm:chMax val="0"/>
          <dgm:bulletEnabled val="1"/>
        </dgm:presLayoutVars>
      </dgm:prSet>
      <dgm:spPr/>
    </dgm:pt>
  </dgm:ptLst>
  <dgm:cxnLst>
    <dgm:cxn modelId="{5C96422A-FCD2-44AA-A089-A3D207A9AF07}" srcId="{5A4DC85F-0E45-4283-9EB5-6DB4748344C4}" destId="{7D525FD8-7FEB-463D-A40B-D51589872311}" srcOrd="0" destOrd="0" parTransId="{EC314EA4-A506-4251-8835-C5E060377F88}" sibTransId="{95A92474-A774-4C3C-B55C-7A44C7AB64E7}"/>
    <dgm:cxn modelId="{B683C39E-D2CC-4622-AE25-285B3420C718}" type="presOf" srcId="{5A4DC85F-0E45-4283-9EB5-6DB4748344C4}" destId="{93CA7E4E-00E3-4CB1-AA5C-7FCE559F19D3}" srcOrd="0" destOrd="0" presId="urn:microsoft.com/office/officeart/2005/8/layout/vList2"/>
    <dgm:cxn modelId="{246522CD-DC9C-4DFC-8007-DFF04DF1CB61}" type="presOf" srcId="{7D525FD8-7FEB-463D-A40B-D51589872311}" destId="{87906CC9-61A4-4B0C-BD8E-78E69736E385}" srcOrd="0" destOrd="0" presId="urn:microsoft.com/office/officeart/2005/8/layout/vList2"/>
    <dgm:cxn modelId="{95F4AEBC-7344-4188-B6A9-8B991301570A}" type="presParOf" srcId="{93CA7E4E-00E3-4CB1-AA5C-7FCE559F19D3}" destId="{87906CC9-61A4-4B0C-BD8E-78E69736E38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6AD938-C464-430E-80AD-4EC1ABF56A9A}" type="doc">
      <dgm:prSet loTypeId="urn:microsoft.com/office/officeart/2005/8/layout/hList1" loCatId="list" qsTypeId="urn:microsoft.com/office/officeart/2005/8/quickstyle/simple5" qsCatId="simple" csTypeId="urn:microsoft.com/office/officeart/2005/8/colors/colorful4" csCatId="colorful" phldr="1"/>
      <dgm:spPr/>
      <dgm:t>
        <a:bodyPr/>
        <a:lstStyle/>
        <a:p>
          <a:endParaRPr lang="en-IN"/>
        </a:p>
      </dgm:t>
    </dgm:pt>
    <dgm:pt modelId="{AC588CC0-C208-403E-9903-C345F8FB75FF}">
      <dgm:prSet/>
      <dgm:spPr/>
      <dgm:t>
        <a:bodyPr/>
        <a:lstStyle/>
        <a:p>
          <a:r>
            <a:rPr lang="en-IN" b="1" dirty="0"/>
            <a:t>Study design and setting</a:t>
          </a:r>
          <a:endParaRPr lang="en-IN" dirty="0"/>
        </a:p>
      </dgm:t>
    </dgm:pt>
    <dgm:pt modelId="{7E52E5C2-C8C0-470A-96A5-19211FFCD3C5}" type="parTrans" cxnId="{0D62075D-0CD2-433F-8D82-7F47510BFAE2}">
      <dgm:prSet/>
      <dgm:spPr/>
      <dgm:t>
        <a:bodyPr/>
        <a:lstStyle/>
        <a:p>
          <a:endParaRPr lang="en-IN"/>
        </a:p>
      </dgm:t>
    </dgm:pt>
    <dgm:pt modelId="{983D070C-CD87-4D6E-8D23-8A8C9634F414}" type="sibTrans" cxnId="{0D62075D-0CD2-433F-8D82-7F47510BFAE2}">
      <dgm:prSet/>
      <dgm:spPr/>
      <dgm:t>
        <a:bodyPr/>
        <a:lstStyle/>
        <a:p>
          <a:endParaRPr lang="en-IN"/>
        </a:p>
      </dgm:t>
    </dgm:pt>
    <dgm:pt modelId="{7B223CC9-FE5D-43D1-8809-C2F5B44307B3}">
      <dgm:prSet/>
      <dgm:spPr/>
      <dgm:t>
        <a:bodyPr/>
        <a:lstStyle/>
        <a:p>
          <a:r>
            <a:rPr lang="en-IN" b="1" dirty="0"/>
            <a:t>Eligibility criteria for study participants</a:t>
          </a:r>
          <a:endParaRPr lang="en-IN" dirty="0"/>
        </a:p>
      </dgm:t>
    </dgm:pt>
    <dgm:pt modelId="{A20A4515-8D22-4FB3-A068-CB3B1E7F0E66}" type="parTrans" cxnId="{D1701898-C88D-412E-893F-409644BEE7C1}">
      <dgm:prSet/>
      <dgm:spPr/>
      <dgm:t>
        <a:bodyPr/>
        <a:lstStyle/>
        <a:p>
          <a:endParaRPr lang="en-IN"/>
        </a:p>
      </dgm:t>
    </dgm:pt>
    <dgm:pt modelId="{614D61CA-B75D-4803-A27B-E639D2D3E7BA}" type="sibTrans" cxnId="{D1701898-C88D-412E-893F-409644BEE7C1}">
      <dgm:prSet/>
      <dgm:spPr/>
      <dgm:t>
        <a:bodyPr/>
        <a:lstStyle/>
        <a:p>
          <a:endParaRPr lang="en-IN"/>
        </a:p>
      </dgm:t>
    </dgm:pt>
    <dgm:pt modelId="{DA6D8A32-CB7A-4E2C-ADE9-49BA97BF356D}">
      <dgm:prSet/>
      <dgm:spPr/>
      <dgm:t>
        <a:bodyPr anchor="ctr"/>
        <a:lstStyle/>
        <a:p>
          <a:pPr algn="l"/>
          <a:r>
            <a:rPr lang="en-IN" dirty="0"/>
            <a:t>Exploratory qualitative research study</a:t>
          </a:r>
        </a:p>
      </dgm:t>
    </dgm:pt>
    <dgm:pt modelId="{BC2B106C-B8BC-40E5-8E0A-06A8AD0115DF}" type="parTrans" cxnId="{5369490B-94F7-46E4-BE0B-DB4D854602ED}">
      <dgm:prSet/>
      <dgm:spPr/>
      <dgm:t>
        <a:bodyPr/>
        <a:lstStyle/>
        <a:p>
          <a:endParaRPr lang="en-IN"/>
        </a:p>
      </dgm:t>
    </dgm:pt>
    <dgm:pt modelId="{AD45B12F-B1D6-4755-B4A4-FEA4BA1BAB73}" type="sibTrans" cxnId="{5369490B-94F7-46E4-BE0B-DB4D854602ED}">
      <dgm:prSet/>
      <dgm:spPr/>
      <dgm:t>
        <a:bodyPr/>
        <a:lstStyle/>
        <a:p>
          <a:endParaRPr lang="en-IN"/>
        </a:p>
      </dgm:t>
    </dgm:pt>
    <dgm:pt modelId="{6348835F-99AF-4046-BC9B-2042655D3B9C}">
      <dgm:prSet/>
      <dgm:spPr/>
      <dgm:t>
        <a:bodyPr anchor="ctr"/>
        <a:lstStyle/>
        <a:p>
          <a:r>
            <a:rPr lang="en-US" dirty="0"/>
            <a:t>Eligibility: organizations and experts involved in anemia screening, prevention, and treatment campaigns</a:t>
          </a:r>
          <a:r>
            <a:rPr lang="en-IN" dirty="0"/>
            <a:t>. </a:t>
          </a:r>
        </a:p>
      </dgm:t>
    </dgm:pt>
    <dgm:pt modelId="{FC68D629-A34A-4823-92B6-14A48F47EA87}" type="parTrans" cxnId="{9C419531-7847-44A8-AD1E-640826D2CE64}">
      <dgm:prSet/>
      <dgm:spPr/>
      <dgm:t>
        <a:bodyPr/>
        <a:lstStyle/>
        <a:p>
          <a:endParaRPr lang="en-IN"/>
        </a:p>
      </dgm:t>
    </dgm:pt>
    <dgm:pt modelId="{DF6FEE05-BF89-4E6F-B6C7-00B5C2FF9ED9}" type="sibTrans" cxnId="{9C419531-7847-44A8-AD1E-640826D2CE64}">
      <dgm:prSet/>
      <dgm:spPr/>
      <dgm:t>
        <a:bodyPr/>
        <a:lstStyle/>
        <a:p>
          <a:endParaRPr lang="en-IN"/>
        </a:p>
      </dgm:t>
    </dgm:pt>
    <dgm:pt modelId="{1D3F1801-A20D-4548-B963-3B9511115B96}">
      <dgm:prSet/>
      <dgm:spPr/>
      <dgm:t>
        <a:bodyPr anchor="ctr"/>
        <a:lstStyle/>
        <a:p>
          <a:pPr algn="l"/>
          <a:r>
            <a:rPr lang="en-IN" dirty="0"/>
            <a:t>The study took place in New Delhi</a:t>
          </a:r>
        </a:p>
      </dgm:t>
    </dgm:pt>
    <dgm:pt modelId="{F4F8694B-F1A3-4DE3-8921-2D3AD0D12386}" type="parTrans" cxnId="{310BF63E-85C9-4E2B-820A-3FA936066CA9}">
      <dgm:prSet/>
      <dgm:spPr/>
      <dgm:t>
        <a:bodyPr/>
        <a:lstStyle/>
        <a:p>
          <a:endParaRPr lang="en-IN"/>
        </a:p>
      </dgm:t>
    </dgm:pt>
    <dgm:pt modelId="{26D802CE-0A4C-4456-8325-B4CBB80AED39}" type="sibTrans" cxnId="{310BF63E-85C9-4E2B-820A-3FA936066CA9}">
      <dgm:prSet/>
      <dgm:spPr/>
      <dgm:t>
        <a:bodyPr/>
        <a:lstStyle/>
        <a:p>
          <a:endParaRPr lang="en-IN"/>
        </a:p>
      </dgm:t>
    </dgm:pt>
    <dgm:pt modelId="{5D39A43A-4FF7-463C-9CCB-D9734F13665D}">
      <dgm:prSet/>
      <dgm:spPr/>
      <dgm:t>
        <a:bodyPr anchor="ctr"/>
        <a:lstStyle/>
        <a:p>
          <a:pPr algn="l"/>
          <a:r>
            <a:rPr lang="en-IN" dirty="0"/>
            <a:t>It involved conducting 10 key informant interviews in India until data saturation was achieved.</a:t>
          </a:r>
        </a:p>
      </dgm:t>
    </dgm:pt>
    <dgm:pt modelId="{D3CD7EDE-03E9-4E95-9925-E724C4E8BD08}" type="parTrans" cxnId="{96BC9C3C-D230-43E5-90A2-6C1149F9FEED}">
      <dgm:prSet/>
      <dgm:spPr/>
      <dgm:t>
        <a:bodyPr/>
        <a:lstStyle/>
        <a:p>
          <a:endParaRPr lang="en-IN"/>
        </a:p>
      </dgm:t>
    </dgm:pt>
    <dgm:pt modelId="{EB1DB9A7-D4DA-42E7-871E-1B26373CE0FF}" type="sibTrans" cxnId="{96BC9C3C-D230-43E5-90A2-6C1149F9FEED}">
      <dgm:prSet/>
      <dgm:spPr/>
      <dgm:t>
        <a:bodyPr/>
        <a:lstStyle/>
        <a:p>
          <a:endParaRPr lang="en-IN"/>
        </a:p>
      </dgm:t>
    </dgm:pt>
    <dgm:pt modelId="{7C6648E2-EC88-4E70-A5E0-DC07E6106C0A}">
      <dgm:prSet/>
      <dgm:spPr/>
      <dgm:t>
        <a:bodyPr anchor="ctr"/>
        <a:lstStyle/>
        <a:p>
          <a:r>
            <a:rPr lang="en-US" dirty="0"/>
            <a:t>Participants could include project managers, program administrators, or communication experts and technical experts in anemia or nutrition projects</a:t>
          </a:r>
          <a:r>
            <a:rPr lang="en-IN" dirty="0"/>
            <a:t>. </a:t>
          </a:r>
        </a:p>
      </dgm:t>
    </dgm:pt>
    <dgm:pt modelId="{6BEF7681-8A46-4080-A43D-137781FD7665}" type="parTrans" cxnId="{F1AC1F6F-4AB6-4F0E-A4F1-6FC1B7E6CC04}">
      <dgm:prSet/>
      <dgm:spPr/>
      <dgm:t>
        <a:bodyPr/>
        <a:lstStyle/>
        <a:p>
          <a:endParaRPr lang="en-IN"/>
        </a:p>
      </dgm:t>
    </dgm:pt>
    <dgm:pt modelId="{368DD766-56EB-49A1-B42E-CA02D03C7240}" type="sibTrans" cxnId="{F1AC1F6F-4AB6-4F0E-A4F1-6FC1B7E6CC04}">
      <dgm:prSet/>
      <dgm:spPr/>
      <dgm:t>
        <a:bodyPr/>
        <a:lstStyle/>
        <a:p>
          <a:endParaRPr lang="en-IN"/>
        </a:p>
      </dgm:t>
    </dgm:pt>
    <dgm:pt modelId="{82FB7779-2828-4606-9F5B-3E1CB8AEE422}">
      <dgm:prSet/>
      <dgm:spPr/>
      <dgm:t>
        <a:bodyPr anchor="ctr"/>
        <a:lstStyle/>
        <a:p>
          <a:r>
            <a:rPr lang="en-IN" dirty="0"/>
            <a:t>Additionally, a background in SBCC was desirable for potential participants</a:t>
          </a:r>
        </a:p>
      </dgm:t>
    </dgm:pt>
    <dgm:pt modelId="{B150E027-6B78-4D7A-B080-250B1AFF85ED}" type="parTrans" cxnId="{C5DD9B7B-08E0-40AC-B2EA-3667EA2A10A8}">
      <dgm:prSet/>
      <dgm:spPr/>
      <dgm:t>
        <a:bodyPr/>
        <a:lstStyle/>
        <a:p>
          <a:endParaRPr lang="en-IN"/>
        </a:p>
      </dgm:t>
    </dgm:pt>
    <dgm:pt modelId="{D2FBB94F-8C93-4B1C-B32D-ADCBF9E6A224}" type="sibTrans" cxnId="{C5DD9B7B-08E0-40AC-B2EA-3667EA2A10A8}">
      <dgm:prSet/>
      <dgm:spPr/>
      <dgm:t>
        <a:bodyPr/>
        <a:lstStyle/>
        <a:p>
          <a:endParaRPr lang="en-IN"/>
        </a:p>
      </dgm:t>
    </dgm:pt>
    <dgm:pt modelId="{E2A99306-7C68-48D8-870D-42CF36E156D6}" type="pres">
      <dgm:prSet presAssocID="{206AD938-C464-430E-80AD-4EC1ABF56A9A}" presName="Name0" presStyleCnt="0">
        <dgm:presLayoutVars>
          <dgm:dir/>
          <dgm:animLvl val="lvl"/>
          <dgm:resizeHandles val="exact"/>
        </dgm:presLayoutVars>
      </dgm:prSet>
      <dgm:spPr/>
    </dgm:pt>
    <dgm:pt modelId="{5FEA9897-60F4-4F27-A2DA-2251F8AC5BA5}" type="pres">
      <dgm:prSet presAssocID="{AC588CC0-C208-403E-9903-C345F8FB75FF}" presName="composite" presStyleCnt="0"/>
      <dgm:spPr/>
    </dgm:pt>
    <dgm:pt modelId="{3C9170E5-2F12-497F-B922-D2392A49F989}" type="pres">
      <dgm:prSet presAssocID="{AC588CC0-C208-403E-9903-C345F8FB75FF}" presName="parTx" presStyleLbl="alignNode1" presStyleIdx="0" presStyleCnt="2">
        <dgm:presLayoutVars>
          <dgm:chMax val="0"/>
          <dgm:chPref val="0"/>
          <dgm:bulletEnabled val="1"/>
        </dgm:presLayoutVars>
      </dgm:prSet>
      <dgm:spPr/>
    </dgm:pt>
    <dgm:pt modelId="{6DB10B37-E145-4B85-A842-2040A6B4CFC3}" type="pres">
      <dgm:prSet presAssocID="{AC588CC0-C208-403E-9903-C345F8FB75FF}" presName="desTx" presStyleLbl="alignAccFollowNode1" presStyleIdx="0" presStyleCnt="2">
        <dgm:presLayoutVars>
          <dgm:bulletEnabled val="1"/>
        </dgm:presLayoutVars>
      </dgm:prSet>
      <dgm:spPr/>
    </dgm:pt>
    <dgm:pt modelId="{0B47B966-EE79-4FA5-BD49-D0CF87716C6B}" type="pres">
      <dgm:prSet presAssocID="{983D070C-CD87-4D6E-8D23-8A8C9634F414}" presName="space" presStyleCnt="0"/>
      <dgm:spPr/>
    </dgm:pt>
    <dgm:pt modelId="{21EB5343-9EB6-43BF-B1DE-D5E65F74C16C}" type="pres">
      <dgm:prSet presAssocID="{7B223CC9-FE5D-43D1-8809-C2F5B44307B3}" presName="composite" presStyleCnt="0"/>
      <dgm:spPr/>
    </dgm:pt>
    <dgm:pt modelId="{A08472CD-4BCF-428C-AEF1-35BF2B3DEF99}" type="pres">
      <dgm:prSet presAssocID="{7B223CC9-FE5D-43D1-8809-C2F5B44307B3}" presName="parTx" presStyleLbl="alignNode1" presStyleIdx="1" presStyleCnt="2">
        <dgm:presLayoutVars>
          <dgm:chMax val="0"/>
          <dgm:chPref val="0"/>
          <dgm:bulletEnabled val="1"/>
        </dgm:presLayoutVars>
      </dgm:prSet>
      <dgm:spPr/>
    </dgm:pt>
    <dgm:pt modelId="{211F7219-AF34-45FE-8E62-7C631B5C5118}" type="pres">
      <dgm:prSet presAssocID="{7B223CC9-FE5D-43D1-8809-C2F5B44307B3}" presName="desTx" presStyleLbl="alignAccFollowNode1" presStyleIdx="1" presStyleCnt="2">
        <dgm:presLayoutVars>
          <dgm:bulletEnabled val="1"/>
        </dgm:presLayoutVars>
      </dgm:prSet>
      <dgm:spPr/>
    </dgm:pt>
  </dgm:ptLst>
  <dgm:cxnLst>
    <dgm:cxn modelId="{5369490B-94F7-46E4-BE0B-DB4D854602ED}" srcId="{AC588CC0-C208-403E-9903-C345F8FB75FF}" destId="{DA6D8A32-CB7A-4E2C-ADE9-49BA97BF356D}" srcOrd="0" destOrd="0" parTransId="{BC2B106C-B8BC-40E5-8E0A-06A8AD0115DF}" sibTransId="{AD45B12F-B1D6-4755-B4A4-FEA4BA1BAB73}"/>
    <dgm:cxn modelId="{954F3921-F9CA-418B-993F-744B2044A23F}" type="presOf" srcId="{5D39A43A-4FF7-463C-9CCB-D9734F13665D}" destId="{6DB10B37-E145-4B85-A842-2040A6B4CFC3}" srcOrd="0" destOrd="2" presId="urn:microsoft.com/office/officeart/2005/8/layout/hList1"/>
    <dgm:cxn modelId="{1C0F3E23-CACA-4242-82C6-41472D4CE72B}" type="presOf" srcId="{DA6D8A32-CB7A-4E2C-ADE9-49BA97BF356D}" destId="{6DB10B37-E145-4B85-A842-2040A6B4CFC3}" srcOrd="0" destOrd="0" presId="urn:microsoft.com/office/officeart/2005/8/layout/hList1"/>
    <dgm:cxn modelId="{D040D22C-5109-4B9D-AC11-A518832AE747}" type="presOf" srcId="{7B223CC9-FE5D-43D1-8809-C2F5B44307B3}" destId="{A08472CD-4BCF-428C-AEF1-35BF2B3DEF99}" srcOrd="0" destOrd="0" presId="urn:microsoft.com/office/officeart/2005/8/layout/hList1"/>
    <dgm:cxn modelId="{9C419531-7847-44A8-AD1E-640826D2CE64}" srcId="{7B223CC9-FE5D-43D1-8809-C2F5B44307B3}" destId="{6348835F-99AF-4046-BC9B-2042655D3B9C}" srcOrd="0" destOrd="0" parTransId="{FC68D629-A34A-4823-92B6-14A48F47EA87}" sibTransId="{DF6FEE05-BF89-4E6F-B6C7-00B5C2FF9ED9}"/>
    <dgm:cxn modelId="{96BC9C3C-D230-43E5-90A2-6C1149F9FEED}" srcId="{AC588CC0-C208-403E-9903-C345F8FB75FF}" destId="{5D39A43A-4FF7-463C-9CCB-D9734F13665D}" srcOrd="2" destOrd="0" parTransId="{D3CD7EDE-03E9-4E95-9925-E724C4E8BD08}" sibTransId="{EB1DB9A7-D4DA-42E7-871E-1B26373CE0FF}"/>
    <dgm:cxn modelId="{310BF63E-85C9-4E2B-820A-3FA936066CA9}" srcId="{AC588CC0-C208-403E-9903-C345F8FB75FF}" destId="{1D3F1801-A20D-4548-B963-3B9511115B96}" srcOrd="1" destOrd="0" parTransId="{F4F8694B-F1A3-4DE3-8921-2D3AD0D12386}" sibTransId="{26D802CE-0A4C-4456-8325-B4CBB80AED39}"/>
    <dgm:cxn modelId="{7472B25C-B73E-4851-A41A-822014416F24}" type="presOf" srcId="{AC588CC0-C208-403E-9903-C345F8FB75FF}" destId="{3C9170E5-2F12-497F-B922-D2392A49F989}" srcOrd="0" destOrd="0" presId="urn:microsoft.com/office/officeart/2005/8/layout/hList1"/>
    <dgm:cxn modelId="{0D62075D-0CD2-433F-8D82-7F47510BFAE2}" srcId="{206AD938-C464-430E-80AD-4EC1ABF56A9A}" destId="{AC588CC0-C208-403E-9903-C345F8FB75FF}" srcOrd="0" destOrd="0" parTransId="{7E52E5C2-C8C0-470A-96A5-19211FFCD3C5}" sibTransId="{983D070C-CD87-4D6E-8D23-8A8C9634F414}"/>
    <dgm:cxn modelId="{F1AC1F6F-4AB6-4F0E-A4F1-6FC1B7E6CC04}" srcId="{7B223CC9-FE5D-43D1-8809-C2F5B44307B3}" destId="{7C6648E2-EC88-4E70-A5E0-DC07E6106C0A}" srcOrd="1" destOrd="0" parTransId="{6BEF7681-8A46-4080-A43D-137781FD7665}" sibTransId="{368DD766-56EB-49A1-B42E-CA02D03C7240}"/>
    <dgm:cxn modelId="{37BDEE50-2F0C-4294-AC74-045A2AF8DEB4}" type="presOf" srcId="{206AD938-C464-430E-80AD-4EC1ABF56A9A}" destId="{E2A99306-7C68-48D8-870D-42CF36E156D6}" srcOrd="0" destOrd="0" presId="urn:microsoft.com/office/officeart/2005/8/layout/hList1"/>
    <dgm:cxn modelId="{C5DD9B7B-08E0-40AC-B2EA-3667EA2A10A8}" srcId="{7B223CC9-FE5D-43D1-8809-C2F5B44307B3}" destId="{82FB7779-2828-4606-9F5B-3E1CB8AEE422}" srcOrd="2" destOrd="0" parTransId="{B150E027-6B78-4D7A-B080-250B1AFF85ED}" sibTransId="{D2FBB94F-8C93-4B1C-B32D-ADCBF9E6A224}"/>
    <dgm:cxn modelId="{DD6FAA7D-792D-4085-B9D0-68B25BDFAE7C}" type="presOf" srcId="{1D3F1801-A20D-4548-B963-3B9511115B96}" destId="{6DB10B37-E145-4B85-A842-2040A6B4CFC3}" srcOrd="0" destOrd="1" presId="urn:microsoft.com/office/officeart/2005/8/layout/hList1"/>
    <dgm:cxn modelId="{D1701898-C88D-412E-893F-409644BEE7C1}" srcId="{206AD938-C464-430E-80AD-4EC1ABF56A9A}" destId="{7B223CC9-FE5D-43D1-8809-C2F5B44307B3}" srcOrd="1" destOrd="0" parTransId="{A20A4515-8D22-4FB3-A068-CB3B1E7F0E66}" sibTransId="{614D61CA-B75D-4803-A27B-E639D2D3E7BA}"/>
    <dgm:cxn modelId="{4C7DE2A5-E89A-4076-810A-DB1F78274E89}" type="presOf" srcId="{7C6648E2-EC88-4E70-A5E0-DC07E6106C0A}" destId="{211F7219-AF34-45FE-8E62-7C631B5C5118}" srcOrd="0" destOrd="1" presId="urn:microsoft.com/office/officeart/2005/8/layout/hList1"/>
    <dgm:cxn modelId="{AC5D8BB7-176B-462A-92D6-43965054F5DE}" type="presOf" srcId="{6348835F-99AF-4046-BC9B-2042655D3B9C}" destId="{211F7219-AF34-45FE-8E62-7C631B5C5118}" srcOrd="0" destOrd="0" presId="urn:microsoft.com/office/officeart/2005/8/layout/hList1"/>
    <dgm:cxn modelId="{1BC5F6D7-1017-45C2-ABA5-B5A42DC03D4D}" type="presOf" srcId="{82FB7779-2828-4606-9F5B-3E1CB8AEE422}" destId="{211F7219-AF34-45FE-8E62-7C631B5C5118}" srcOrd="0" destOrd="2" presId="urn:microsoft.com/office/officeart/2005/8/layout/hList1"/>
    <dgm:cxn modelId="{57B349B6-A569-43BB-B594-71CED2D1C099}" type="presParOf" srcId="{E2A99306-7C68-48D8-870D-42CF36E156D6}" destId="{5FEA9897-60F4-4F27-A2DA-2251F8AC5BA5}" srcOrd="0" destOrd="0" presId="urn:microsoft.com/office/officeart/2005/8/layout/hList1"/>
    <dgm:cxn modelId="{4144B890-ED53-403F-A6FA-F95614A21DDD}" type="presParOf" srcId="{5FEA9897-60F4-4F27-A2DA-2251F8AC5BA5}" destId="{3C9170E5-2F12-497F-B922-D2392A49F989}" srcOrd="0" destOrd="0" presId="urn:microsoft.com/office/officeart/2005/8/layout/hList1"/>
    <dgm:cxn modelId="{102A8DD2-B759-4E23-AEE5-D912B350B21A}" type="presParOf" srcId="{5FEA9897-60F4-4F27-A2DA-2251F8AC5BA5}" destId="{6DB10B37-E145-4B85-A842-2040A6B4CFC3}" srcOrd="1" destOrd="0" presId="urn:microsoft.com/office/officeart/2005/8/layout/hList1"/>
    <dgm:cxn modelId="{54B7DBD2-939A-4E64-B93A-DB462DF3BD99}" type="presParOf" srcId="{E2A99306-7C68-48D8-870D-42CF36E156D6}" destId="{0B47B966-EE79-4FA5-BD49-D0CF87716C6B}" srcOrd="1" destOrd="0" presId="urn:microsoft.com/office/officeart/2005/8/layout/hList1"/>
    <dgm:cxn modelId="{607334A9-0948-4D60-81A7-E75C757CC8A0}" type="presParOf" srcId="{E2A99306-7C68-48D8-870D-42CF36E156D6}" destId="{21EB5343-9EB6-43BF-B1DE-D5E65F74C16C}" srcOrd="2" destOrd="0" presId="urn:microsoft.com/office/officeart/2005/8/layout/hList1"/>
    <dgm:cxn modelId="{EC86BE91-51EB-4902-B412-A83165247B20}" type="presParOf" srcId="{21EB5343-9EB6-43BF-B1DE-D5E65F74C16C}" destId="{A08472CD-4BCF-428C-AEF1-35BF2B3DEF99}" srcOrd="0" destOrd="0" presId="urn:microsoft.com/office/officeart/2005/8/layout/hList1"/>
    <dgm:cxn modelId="{516E8F41-C0E2-40DA-847C-84E9DD02E428}" type="presParOf" srcId="{21EB5343-9EB6-43BF-B1DE-D5E65F74C16C}" destId="{211F7219-AF34-45FE-8E62-7C631B5C511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BF082B-E846-40C4-A216-71EC1AECE5BE}" type="doc">
      <dgm:prSet loTypeId="urn:microsoft.com/office/officeart/2005/8/layout/hList1" loCatId="list" qsTypeId="urn:microsoft.com/office/officeart/2005/8/quickstyle/simple5" qsCatId="simple" csTypeId="urn:microsoft.com/office/officeart/2005/8/colors/colorful5" csCatId="colorful" phldr="1"/>
      <dgm:spPr/>
      <dgm:t>
        <a:bodyPr/>
        <a:lstStyle/>
        <a:p>
          <a:endParaRPr lang="en-IN"/>
        </a:p>
      </dgm:t>
    </dgm:pt>
    <dgm:pt modelId="{201A5718-1CD3-4559-817A-EAB234C83ED8}">
      <dgm:prSet/>
      <dgm:spPr/>
      <dgm:t>
        <a:bodyPr/>
        <a:lstStyle/>
        <a:p>
          <a:r>
            <a:rPr lang="en-US" b="1" dirty="0"/>
            <a:t>Sampling technique and sample size </a:t>
          </a:r>
          <a:endParaRPr lang="en-IN" b="1" dirty="0"/>
        </a:p>
      </dgm:t>
    </dgm:pt>
    <dgm:pt modelId="{17D2E57E-D542-40A0-9BFE-CDA89BF5C803}" type="parTrans" cxnId="{EF388E16-FC62-4CB7-A74D-851C58394793}">
      <dgm:prSet/>
      <dgm:spPr/>
      <dgm:t>
        <a:bodyPr/>
        <a:lstStyle/>
        <a:p>
          <a:endParaRPr lang="en-IN"/>
        </a:p>
      </dgm:t>
    </dgm:pt>
    <dgm:pt modelId="{11DD013A-9AB3-48E1-A1E3-FCA6A25B7E4E}" type="sibTrans" cxnId="{EF388E16-FC62-4CB7-A74D-851C58394793}">
      <dgm:prSet/>
      <dgm:spPr/>
      <dgm:t>
        <a:bodyPr/>
        <a:lstStyle/>
        <a:p>
          <a:endParaRPr lang="en-IN"/>
        </a:p>
      </dgm:t>
    </dgm:pt>
    <dgm:pt modelId="{C95DC79A-97D0-4A3F-B86E-6388E95DB78D}">
      <dgm:prSet/>
      <dgm:spPr/>
      <dgm:t>
        <a:bodyPr anchor="ctr"/>
        <a:lstStyle/>
        <a:p>
          <a:pPr algn="just">
            <a:lnSpc>
              <a:spcPct val="100000"/>
            </a:lnSpc>
            <a:spcBef>
              <a:spcPts val="600"/>
            </a:spcBef>
            <a:spcAft>
              <a:spcPts val="600"/>
            </a:spcAft>
          </a:pPr>
          <a:r>
            <a:rPr lang="en-US" b="1" dirty="0"/>
            <a:t>Purposive sampling technique </a:t>
          </a:r>
          <a:r>
            <a:rPr lang="en-US" dirty="0"/>
            <a:t>was utilized to identify the organizations and experts engaged in implementing campaigns aimed at screening, preventing, and treating anemia. </a:t>
          </a:r>
          <a:endParaRPr lang="en-IN" dirty="0"/>
        </a:p>
      </dgm:t>
    </dgm:pt>
    <dgm:pt modelId="{9D486BD2-F0C1-45AA-958B-972A4A7DC146}" type="parTrans" cxnId="{B367E92E-A081-42D9-8F16-85997A7C56D3}">
      <dgm:prSet/>
      <dgm:spPr/>
      <dgm:t>
        <a:bodyPr/>
        <a:lstStyle/>
        <a:p>
          <a:endParaRPr lang="en-IN"/>
        </a:p>
      </dgm:t>
    </dgm:pt>
    <dgm:pt modelId="{40086AA7-E038-4D9C-92B3-870A00457ED3}" type="sibTrans" cxnId="{B367E92E-A081-42D9-8F16-85997A7C56D3}">
      <dgm:prSet/>
      <dgm:spPr/>
      <dgm:t>
        <a:bodyPr/>
        <a:lstStyle/>
        <a:p>
          <a:endParaRPr lang="en-IN"/>
        </a:p>
      </dgm:t>
    </dgm:pt>
    <dgm:pt modelId="{2FE505DA-2306-4C01-877A-550F470E3963}">
      <dgm:prSet/>
      <dgm:spPr/>
      <dgm:t>
        <a:bodyPr anchor="ctr"/>
        <a:lstStyle/>
        <a:p>
          <a:pPr algn="just">
            <a:lnSpc>
              <a:spcPct val="100000"/>
            </a:lnSpc>
            <a:spcBef>
              <a:spcPts val="600"/>
            </a:spcBef>
            <a:spcAft>
              <a:spcPts val="600"/>
            </a:spcAft>
          </a:pPr>
          <a:r>
            <a:rPr lang="en-US" dirty="0"/>
            <a:t>The study also involved using a </a:t>
          </a:r>
          <a:r>
            <a:rPr lang="en-US" b="1" dirty="0"/>
            <a:t>snowball sampling approach </a:t>
          </a:r>
          <a:r>
            <a:rPr lang="en-US" dirty="0"/>
            <a:t>and the interviewees were asked to recommend any other relevant organizations that are involved in programs related to SBCC for anemia or other nutrition-related issues.</a:t>
          </a:r>
          <a:endParaRPr lang="en-IN" dirty="0"/>
        </a:p>
      </dgm:t>
    </dgm:pt>
    <dgm:pt modelId="{83125354-404B-41AA-BE51-93F47B5B0655}" type="parTrans" cxnId="{8685596B-D1B9-4BAD-8F6F-498A81566D97}">
      <dgm:prSet/>
      <dgm:spPr/>
      <dgm:t>
        <a:bodyPr/>
        <a:lstStyle/>
        <a:p>
          <a:endParaRPr lang="en-IN"/>
        </a:p>
      </dgm:t>
    </dgm:pt>
    <dgm:pt modelId="{334DB8D0-BD24-410D-BE71-C24A9D1E60E9}" type="sibTrans" cxnId="{8685596B-D1B9-4BAD-8F6F-498A81566D97}">
      <dgm:prSet/>
      <dgm:spPr/>
      <dgm:t>
        <a:bodyPr/>
        <a:lstStyle/>
        <a:p>
          <a:endParaRPr lang="en-IN"/>
        </a:p>
      </dgm:t>
    </dgm:pt>
    <dgm:pt modelId="{C2C315C7-5D54-456B-8B96-7FF6EB2E6952}">
      <dgm:prSet/>
      <dgm:spPr/>
      <dgm:t>
        <a:bodyPr anchor="ctr"/>
        <a:lstStyle/>
        <a:p>
          <a:pPr algn="just">
            <a:lnSpc>
              <a:spcPct val="100000"/>
            </a:lnSpc>
            <a:spcBef>
              <a:spcPts val="600"/>
            </a:spcBef>
            <a:spcAft>
              <a:spcPts val="600"/>
            </a:spcAft>
          </a:pPr>
          <a:r>
            <a:rPr lang="en-US" dirty="0"/>
            <a:t>To ensure a diverse range of perspectives, participants were chosen from both the public and private sectors, each with </a:t>
          </a:r>
          <a:r>
            <a:rPr lang="en-US" b="1" dirty="0"/>
            <a:t>at least 15 years of experience</a:t>
          </a:r>
          <a:r>
            <a:rPr lang="en-US" dirty="0"/>
            <a:t>. Additionally, 10 KIIs were conducted. </a:t>
          </a:r>
          <a:endParaRPr lang="en-IN" dirty="0"/>
        </a:p>
      </dgm:t>
    </dgm:pt>
    <dgm:pt modelId="{FDE88E8E-6A4F-4574-975C-7B9085B33549}" type="parTrans" cxnId="{EA227138-86C3-471C-8FF1-47C69A726E55}">
      <dgm:prSet/>
      <dgm:spPr/>
      <dgm:t>
        <a:bodyPr/>
        <a:lstStyle/>
        <a:p>
          <a:endParaRPr lang="en-IN"/>
        </a:p>
      </dgm:t>
    </dgm:pt>
    <dgm:pt modelId="{5FDBE4FB-D560-49EA-B7AE-CE47A13E503F}" type="sibTrans" cxnId="{EA227138-86C3-471C-8FF1-47C69A726E55}">
      <dgm:prSet/>
      <dgm:spPr/>
      <dgm:t>
        <a:bodyPr/>
        <a:lstStyle/>
        <a:p>
          <a:endParaRPr lang="en-IN"/>
        </a:p>
      </dgm:t>
    </dgm:pt>
    <dgm:pt modelId="{71D745F2-17E3-4C74-BBC0-3164836F2187}">
      <dgm:prSet/>
      <dgm:spPr/>
      <dgm:t>
        <a:bodyPr/>
        <a:lstStyle/>
        <a:p>
          <a:r>
            <a:rPr lang="en-US" b="1" dirty="0"/>
            <a:t>Interview guide</a:t>
          </a:r>
          <a:endParaRPr lang="en-IN" b="1" dirty="0"/>
        </a:p>
      </dgm:t>
    </dgm:pt>
    <dgm:pt modelId="{90917726-A9FA-4B31-9510-629217F78A10}" type="parTrans" cxnId="{BC06BACF-A7EA-4DA1-82C5-63FF38F5DC5B}">
      <dgm:prSet/>
      <dgm:spPr/>
      <dgm:t>
        <a:bodyPr/>
        <a:lstStyle/>
        <a:p>
          <a:endParaRPr lang="en-IN"/>
        </a:p>
      </dgm:t>
    </dgm:pt>
    <dgm:pt modelId="{572DD5DF-5841-4A95-9742-51430BD79649}" type="sibTrans" cxnId="{BC06BACF-A7EA-4DA1-82C5-63FF38F5DC5B}">
      <dgm:prSet/>
      <dgm:spPr/>
      <dgm:t>
        <a:bodyPr/>
        <a:lstStyle/>
        <a:p>
          <a:endParaRPr lang="en-IN"/>
        </a:p>
      </dgm:t>
    </dgm:pt>
    <dgm:pt modelId="{3B442880-9C1C-4B7D-A5D9-1F9C4AC04183}">
      <dgm:prSet/>
      <dgm:spPr/>
      <dgm:t>
        <a:bodyPr anchor="ctr"/>
        <a:lstStyle/>
        <a:p>
          <a:pPr algn="just">
            <a:lnSpc>
              <a:spcPct val="100000"/>
            </a:lnSpc>
            <a:spcBef>
              <a:spcPts val="600"/>
            </a:spcBef>
            <a:spcAft>
              <a:spcPts val="600"/>
            </a:spcAft>
          </a:pPr>
          <a:r>
            <a:rPr lang="en-US" b="1" dirty="0"/>
            <a:t> A semi-structured interview guide</a:t>
          </a:r>
          <a:r>
            <a:rPr lang="en-US" dirty="0"/>
            <a:t> was created based on the evidence found in the available literature. </a:t>
          </a:r>
          <a:endParaRPr lang="en-IN" dirty="0"/>
        </a:p>
      </dgm:t>
    </dgm:pt>
    <dgm:pt modelId="{BE6FEDD0-FFB4-48C4-AE1C-FE57EE83913A}" type="parTrans" cxnId="{0DE35A4D-6214-46C4-823C-CE7275D10468}">
      <dgm:prSet/>
      <dgm:spPr/>
      <dgm:t>
        <a:bodyPr/>
        <a:lstStyle/>
        <a:p>
          <a:endParaRPr lang="en-IN"/>
        </a:p>
      </dgm:t>
    </dgm:pt>
    <dgm:pt modelId="{D195B7B1-DEDF-4E2E-9D57-EF1F4948D652}" type="sibTrans" cxnId="{0DE35A4D-6214-46C4-823C-CE7275D10468}">
      <dgm:prSet/>
      <dgm:spPr/>
      <dgm:t>
        <a:bodyPr/>
        <a:lstStyle/>
        <a:p>
          <a:endParaRPr lang="en-IN"/>
        </a:p>
      </dgm:t>
    </dgm:pt>
    <dgm:pt modelId="{6E56AE5B-83CE-4F46-A417-C6A414AEB9BC}">
      <dgm:prSet/>
      <dgm:spPr/>
      <dgm:t>
        <a:bodyPr anchor="ctr"/>
        <a:lstStyle/>
        <a:p>
          <a:pPr algn="just">
            <a:lnSpc>
              <a:spcPct val="100000"/>
            </a:lnSpc>
            <a:spcBef>
              <a:spcPts val="600"/>
            </a:spcBef>
            <a:spcAft>
              <a:spcPts val="600"/>
            </a:spcAft>
          </a:pPr>
          <a:r>
            <a:rPr lang="en-US" dirty="0"/>
            <a:t>The interview guide was also piloted to find any flaws and they were fixed before interviewing the study participants. </a:t>
          </a:r>
          <a:endParaRPr lang="en-IN" dirty="0"/>
        </a:p>
      </dgm:t>
    </dgm:pt>
    <dgm:pt modelId="{CD21897D-470D-4D2A-919E-B568D10C5142}" type="parTrans" cxnId="{33B659FF-3C23-4CE4-A484-6CDC394296FA}">
      <dgm:prSet/>
      <dgm:spPr/>
      <dgm:t>
        <a:bodyPr/>
        <a:lstStyle/>
        <a:p>
          <a:endParaRPr lang="en-IN"/>
        </a:p>
      </dgm:t>
    </dgm:pt>
    <dgm:pt modelId="{70C32343-7DEA-4FB1-8463-E64A5A395387}" type="sibTrans" cxnId="{33B659FF-3C23-4CE4-A484-6CDC394296FA}">
      <dgm:prSet/>
      <dgm:spPr/>
      <dgm:t>
        <a:bodyPr/>
        <a:lstStyle/>
        <a:p>
          <a:endParaRPr lang="en-IN"/>
        </a:p>
      </dgm:t>
    </dgm:pt>
    <dgm:pt modelId="{73F31F77-5B4F-45E5-91E6-33CA2E0EAF87}">
      <dgm:prSet/>
      <dgm:spPr/>
      <dgm:t>
        <a:bodyPr anchor="ctr"/>
        <a:lstStyle/>
        <a:p>
          <a:pPr algn="just">
            <a:lnSpc>
              <a:spcPct val="100000"/>
            </a:lnSpc>
            <a:spcBef>
              <a:spcPts val="600"/>
            </a:spcBef>
            <a:spcAft>
              <a:spcPts val="600"/>
            </a:spcAft>
          </a:pPr>
          <a:r>
            <a:rPr lang="en-US" dirty="0"/>
            <a:t>The communication experts were initially </a:t>
          </a:r>
          <a:r>
            <a:rPr lang="en-US" b="1" dirty="0"/>
            <a:t>contacted via LinkedIn.</a:t>
          </a:r>
          <a:r>
            <a:rPr lang="en-US" dirty="0"/>
            <a:t> </a:t>
          </a:r>
          <a:endParaRPr lang="en-IN" dirty="0"/>
        </a:p>
      </dgm:t>
    </dgm:pt>
    <dgm:pt modelId="{7AE5DB8D-3C6B-4EE8-9042-C6F5DF865507}" type="parTrans" cxnId="{C1CA52D6-F26C-42BB-94F7-145D58D3E218}">
      <dgm:prSet/>
      <dgm:spPr/>
      <dgm:t>
        <a:bodyPr/>
        <a:lstStyle/>
        <a:p>
          <a:endParaRPr lang="en-IN"/>
        </a:p>
      </dgm:t>
    </dgm:pt>
    <dgm:pt modelId="{159E9955-BEAF-4967-AC29-6B56D02296BE}" type="sibTrans" cxnId="{C1CA52D6-F26C-42BB-94F7-145D58D3E218}">
      <dgm:prSet/>
      <dgm:spPr/>
      <dgm:t>
        <a:bodyPr/>
        <a:lstStyle/>
        <a:p>
          <a:endParaRPr lang="en-IN"/>
        </a:p>
      </dgm:t>
    </dgm:pt>
    <dgm:pt modelId="{8F418051-BF60-4874-9202-B2544B25852B}">
      <dgm:prSet/>
      <dgm:spPr/>
      <dgm:t>
        <a:bodyPr anchor="ctr"/>
        <a:lstStyle/>
        <a:p>
          <a:pPr algn="just">
            <a:lnSpc>
              <a:spcPct val="100000"/>
            </a:lnSpc>
            <a:spcBef>
              <a:spcPts val="600"/>
            </a:spcBef>
            <a:spcAft>
              <a:spcPts val="600"/>
            </a:spcAft>
          </a:pPr>
          <a:r>
            <a:rPr lang="en-US" dirty="0"/>
            <a:t>The interview guide included many topics, including a discussion of global success stories, barriers and facilitators in the implementation of Anemia Mukt Bharat program, with a special focus on the SBCC component, learnings from the participants’ work on the ground, learnings from the private sector, role of PRIs, NGOs and influencers in bringing about a behaviour change etc. </a:t>
          </a:r>
          <a:endParaRPr lang="en-IN" dirty="0"/>
        </a:p>
      </dgm:t>
    </dgm:pt>
    <dgm:pt modelId="{C8C1C8F9-D712-49F4-9E63-8A581CAF5459}" type="parTrans" cxnId="{8EDDCA48-0CBE-4B68-ABEE-1C50237805AE}">
      <dgm:prSet/>
      <dgm:spPr/>
      <dgm:t>
        <a:bodyPr/>
        <a:lstStyle/>
        <a:p>
          <a:endParaRPr lang="en-IN"/>
        </a:p>
      </dgm:t>
    </dgm:pt>
    <dgm:pt modelId="{DDA8C20D-397C-4E87-B2A8-D50F3E7CDC66}" type="sibTrans" cxnId="{8EDDCA48-0CBE-4B68-ABEE-1C50237805AE}">
      <dgm:prSet/>
      <dgm:spPr/>
      <dgm:t>
        <a:bodyPr/>
        <a:lstStyle/>
        <a:p>
          <a:endParaRPr lang="en-IN"/>
        </a:p>
      </dgm:t>
    </dgm:pt>
    <dgm:pt modelId="{8FF25E3B-7FD2-4F72-876E-E90B1E085F2B}" type="pres">
      <dgm:prSet presAssocID="{D2BF082B-E846-40C4-A216-71EC1AECE5BE}" presName="Name0" presStyleCnt="0">
        <dgm:presLayoutVars>
          <dgm:dir/>
          <dgm:animLvl val="lvl"/>
          <dgm:resizeHandles val="exact"/>
        </dgm:presLayoutVars>
      </dgm:prSet>
      <dgm:spPr/>
    </dgm:pt>
    <dgm:pt modelId="{C8B33B63-1E35-4865-A4E7-1591C824C254}" type="pres">
      <dgm:prSet presAssocID="{201A5718-1CD3-4559-817A-EAB234C83ED8}" presName="composite" presStyleCnt="0"/>
      <dgm:spPr/>
    </dgm:pt>
    <dgm:pt modelId="{8789215A-CEDB-4454-8E2F-AD6B4D158370}" type="pres">
      <dgm:prSet presAssocID="{201A5718-1CD3-4559-817A-EAB234C83ED8}" presName="parTx" presStyleLbl="alignNode1" presStyleIdx="0" presStyleCnt="2">
        <dgm:presLayoutVars>
          <dgm:chMax val="0"/>
          <dgm:chPref val="0"/>
          <dgm:bulletEnabled val="1"/>
        </dgm:presLayoutVars>
      </dgm:prSet>
      <dgm:spPr/>
    </dgm:pt>
    <dgm:pt modelId="{A69F6052-27CC-4A7F-A023-67D34A8FDAE9}" type="pres">
      <dgm:prSet presAssocID="{201A5718-1CD3-4559-817A-EAB234C83ED8}" presName="desTx" presStyleLbl="alignAccFollowNode1" presStyleIdx="0" presStyleCnt="2">
        <dgm:presLayoutVars>
          <dgm:bulletEnabled val="1"/>
        </dgm:presLayoutVars>
      </dgm:prSet>
      <dgm:spPr/>
    </dgm:pt>
    <dgm:pt modelId="{A23E1E75-9A3D-43FD-B546-B68CAAB74708}" type="pres">
      <dgm:prSet presAssocID="{11DD013A-9AB3-48E1-A1E3-FCA6A25B7E4E}" presName="space" presStyleCnt="0"/>
      <dgm:spPr/>
    </dgm:pt>
    <dgm:pt modelId="{2DA17D44-3CAA-4346-B16C-8E4173E7E4CE}" type="pres">
      <dgm:prSet presAssocID="{71D745F2-17E3-4C74-BBC0-3164836F2187}" presName="composite" presStyleCnt="0"/>
      <dgm:spPr/>
    </dgm:pt>
    <dgm:pt modelId="{8BDCF910-31BC-4BF7-9E42-C7B3298A4CE2}" type="pres">
      <dgm:prSet presAssocID="{71D745F2-17E3-4C74-BBC0-3164836F2187}" presName="parTx" presStyleLbl="alignNode1" presStyleIdx="1" presStyleCnt="2">
        <dgm:presLayoutVars>
          <dgm:chMax val="0"/>
          <dgm:chPref val="0"/>
          <dgm:bulletEnabled val="1"/>
        </dgm:presLayoutVars>
      </dgm:prSet>
      <dgm:spPr/>
    </dgm:pt>
    <dgm:pt modelId="{DF3E2CE8-F958-47FE-B9E3-7595846CEE9B}" type="pres">
      <dgm:prSet presAssocID="{71D745F2-17E3-4C74-BBC0-3164836F2187}" presName="desTx" presStyleLbl="alignAccFollowNode1" presStyleIdx="1" presStyleCnt="2">
        <dgm:presLayoutVars>
          <dgm:bulletEnabled val="1"/>
        </dgm:presLayoutVars>
      </dgm:prSet>
      <dgm:spPr/>
    </dgm:pt>
  </dgm:ptLst>
  <dgm:cxnLst>
    <dgm:cxn modelId="{EF388E16-FC62-4CB7-A74D-851C58394793}" srcId="{D2BF082B-E846-40C4-A216-71EC1AECE5BE}" destId="{201A5718-1CD3-4559-817A-EAB234C83ED8}" srcOrd="0" destOrd="0" parTransId="{17D2E57E-D542-40A0-9BFE-CDA89BF5C803}" sibTransId="{11DD013A-9AB3-48E1-A1E3-FCA6A25B7E4E}"/>
    <dgm:cxn modelId="{BBA3841B-99F6-43AE-A42D-4BC631328D1A}" type="presOf" srcId="{C95DC79A-97D0-4A3F-B86E-6388E95DB78D}" destId="{A69F6052-27CC-4A7F-A023-67D34A8FDAE9}" srcOrd="0" destOrd="0" presId="urn:microsoft.com/office/officeart/2005/8/layout/hList1"/>
    <dgm:cxn modelId="{F6FD011C-F8BE-4AC3-ADD6-64AEE3CC7D57}" type="presOf" srcId="{8F418051-BF60-4874-9202-B2544B25852B}" destId="{DF3E2CE8-F958-47FE-B9E3-7595846CEE9B}" srcOrd="0" destOrd="1" presId="urn:microsoft.com/office/officeart/2005/8/layout/hList1"/>
    <dgm:cxn modelId="{B367E92E-A081-42D9-8F16-85997A7C56D3}" srcId="{201A5718-1CD3-4559-817A-EAB234C83ED8}" destId="{C95DC79A-97D0-4A3F-B86E-6388E95DB78D}" srcOrd="0" destOrd="0" parTransId="{9D486BD2-F0C1-45AA-958B-972A4A7DC146}" sibTransId="{40086AA7-E038-4D9C-92B3-870A00457ED3}"/>
    <dgm:cxn modelId="{EA227138-86C3-471C-8FF1-47C69A726E55}" srcId="{201A5718-1CD3-4559-817A-EAB234C83ED8}" destId="{C2C315C7-5D54-456B-8B96-7FF6EB2E6952}" srcOrd="3" destOrd="0" parTransId="{FDE88E8E-6A4F-4574-975C-7B9085B33549}" sibTransId="{5FDBE4FB-D560-49EA-B7AE-CE47A13E503F}"/>
    <dgm:cxn modelId="{55761D3E-4EC9-4566-A479-6A2412DA57F5}" type="presOf" srcId="{2FE505DA-2306-4C01-877A-550F470E3963}" destId="{A69F6052-27CC-4A7F-A023-67D34A8FDAE9}" srcOrd="0" destOrd="2" presId="urn:microsoft.com/office/officeart/2005/8/layout/hList1"/>
    <dgm:cxn modelId="{8EDDCA48-0CBE-4B68-ABEE-1C50237805AE}" srcId="{71D745F2-17E3-4C74-BBC0-3164836F2187}" destId="{8F418051-BF60-4874-9202-B2544B25852B}" srcOrd="1" destOrd="0" parTransId="{C8C1C8F9-D712-49F4-9E63-8A581CAF5459}" sibTransId="{DDA8C20D-397C-4E87-B2A8-D50F3E7CDC66}"/>
    <dgm:cxn modelId="{8685596B-D1B9-4BAD-8F6F-498A81566D97}" srcId="{201A5718-1CD3-4559-817A-EAB234C83ED8}" destId="{2FE505DA-2306-4C01-877A-550F470E3963}" srcOrd="2" destOrd="0" parTransId="{83125354-404B-41AA-BE51-93F47B5B0655}" sibTransId="{334DB8D0-BD24-410D-BE71-C24A9D1E60E9}"/>
    <dgm:cxn modelId="{0DE35A4D-6214-46C4-823C-CE7275D10468}" srcId="{71D745F2-17E3-4C74-BBC0-3164836F2187}" destId="{3B442880-9C1C-4B7D-A5D9-1F9C4AC04183}" srcOrd="0" destOrd="0" parTransId="{BE6FEDD0-FFB4-48C4-AE1C-FE57EE83913A}" sibTransId="{D195B7B1-DEDF-4E2E-9D57-EF1F4948D652}"/>
    <dgm:cxn modelId="{C93E0071-5775-4A80-AA6B-3C3D95518CEF}" type="presOf" srcId="{201A5718-1CD3-4559-817A-EAB234C83ED8}" destId="{8789215A-CEDB-4454-8E2F-AD6B4D158370}" srcOrd="0" destOrd="0" presId="urn:microsoft.com/office/officeart/2005/8/layout/hList1"/>
    <dgm:cxn modelId="{05BE2D74-7517-4CC7-A080-4746DFD421E2}" type="presOf" srcId="{6E56AE5B-83CE-4F46-A417-C6A414AEB9BC}" destId="{DF3E2CE8-F958-47FE-B9E3-7595846CEE9B}" srcOrd="0" destOrd="2" presId="urn:microsoft.com/office/officeart/2005/8/layout/hList1"/>
    <dgm:cxn modelId="{48332476-ACD4-484B-B290-4B2636A25ECE}" type="presOf" srcId="{71D745F2-17E3-4C74-BBC0-3164836F2187}" destId="{8BDCF910-31BC-4BF7-9E42-C7B3298A4CE2}" srcOrd="0" destOrd="0" presId="urn:microsoft.com/office/officeart/2005/8/layout/hList1"/>
    <dgm:cxn modelId="{9BC21980-217F-4B85-93DC-57F852976730}" type="presOf" srcId="{C2C315C7-5D54-456B-8B96-7FF6EB2E6952}" destId="{A69F6052-27CC-4A7F-A023-67D34A8FDAE9}" srcOrd="0" destOrd="3" presId="urn:microsoft.com/office/officeart/2005/8/layout/hList1"/>
    <dgm:cxn modelId="{8F5B8AA2-AA7D-4433-8F91-A6D10EDFB203}" type="presOf" srcId="{73F31F77-5B4F-45E5-91E6-33CA2E0EAF87}" destId="{A69F6052-27CC-4A7F-A023-67D34A8FDAE9}" srcOrd="0" destOrd="1" presId="urn:microsoft.com/office/officeart/2005/8/layout/hList1"/>
    <dgm:cxn modelId="{CC894DAE-D123-4894-8BFB-186AE2C2EC4A}" type="presOf" srcId="{D2BF082B-E846-40C4-A216-71EC1AECE5BE}" destId="{8FF25E3B-7FD2-4F72-876E-E90B1E085F2B}" srcOrd="0" destOrd="0" presId="urn:microsoft.com/office/officeart/2005/8/layout/hList1"/>
    <dgm:cxn modelId="{BC06BACF-A7EA-4DA1-82C5-63FF38F5DC5B}" srcId="{D2BF082B-E846-40C4-A216-71EC1AECE5BE}" destId="{71D745F2-17E3-4C74-BBC0-3164836F2187}" srcOrd="1" destOrd="0" parTransId="{90917726-A9FA-4B31-9510-629217F78A10}" sibTransId="{572DD5DF-5841-4A95-9742-51430BD79649}"/>
    <dgm:cxn modelId="{C1CA52D6-F26C-42BB-94F7-145D58D3E218}" srcId="{201A5718-1CD3-4559-817A-EAB234C83ED8}" destId="{73F31F77-5B4F-45E5-91E6-33CA2E0EAF87}" srcOrd="1" destOrd="0" parTransId="{7AE5DB8D-3C6B-4EE8-9042-C6F5DF865507}" sibTransId="{159E9955-BEAF-4967-AC29-6B56D02296BE}"/>
    <dgm:cxn modelId="{B4C035F1-6A5A-45FA-9E95-7425E32D55B6}" type="presOf" srcId="{3B442880-9C1C-4B7D-A5D9-1F9C4AC04183}" destId="{DF3E2CE8-F958-47FE-B9E3-7595846CEE9B}" srcOrd="0" destOrd="0" presId="urn:microsoft.com/office/officeart/2005/8/layout/hList1"/>
    <dgm:cxn modelId="{33B659FF-3C23-4CE4-A484-6CDC394296FA}" srcId="{71D745F2-17E3-4C74-BBC0-3164836F2187}" destId="{6E56AE5B-83CE-4F46-A417-C6A414AEB9BC}" srcOrd="2" destOrd="0" parTransId="{CD21897D-470D-4D2A-919E-B568D10C5142}" sibTransId="{70C32343-7DEA-4FB1-8463-E64A5A395387}"/>
    <dgm:cxn modelId="{7B68B678-AF6D-428B-AD1A-5F548ED27F77}" type="presParOf" srcId="{8FF25E3B-7FD2-4F72-876E-E90B1E085F2B}" destId="{C8B33B63-1E35-4865-A4E7-1591C824C254}" srcOrd="0" destOrd="0" presId="urn:microsoft.com/office/officeart/2005/8/layout/hList1"/>
    <dgm:cxn modelId="{CA88574C-DFCF-4F36-9526-4085B6FF02FA}" type="presParOf" srcId="{C8B33B63-1E35-4865-A4E7-1591C824C254}" destId="{8789215A-CEDB-4454-8E2F-AD6B4D158370}" srcOrd="0" destOrd="0" presId="urn:microsoft.com/office/officeart/2005/8/layout/hList1"/>
    <dgm:cxn modelId="{6A41156F-653C-438C-BAC8-FC93D4F737EC}" type="presParOf" srcId="{C8B33B63-1E35-4865-A4E7-1591C824C254}" destId="{A69F6052-27CC-4A7F-A023-67D34A8FDAE9}" srcOrd="1" destOrd="0" presId="urn:microsoft.com/office/officeart/2005/8/layout/hList1"/>
    <dgm:cxn modelId="{486E5AA4-2C4F-492E-9BF4-316E5969835E}" type="presParOf" srcId="{8FF25E3B-7FD2-4F72-876E-E90B1E085F2B}" destId="{A23E1E75-9A3D-43FD-B546-B68CAAB74708}" srcOrd="1" destOrd="0" presId="urn:microsoft.com/office/officeart/2005/8/layout/hList1"/>
    <dgm:cxn modelId="{E52448A1-0D2F-4D31-B385-31A47359DD24}" type="presParOf" srcId="{8FF25E3B-7FD2-4F72-876E-E90B1E085F2B}" destId="{2DA17D44-3CAA-4346-B16C-8E4173E7E4CE}" srcOrd="2" destOrd="0" presId="urn:microsoft.com/office/officeart/2005/8/layout/hList1"/>
    <dgm:cxn modelId="{33124D87-6486-4082-8E72-15D67D63CC09}" type="presParOf" srcId="{2DA17D44-3CAA-4346-B16C-8E4173E7E4CE}" destId="{8BDCF910-31BC-4BF7-9E42-C7B3298A4CE2}" srcOrd="0" destOrd="0" presId="urn:microsoft.com/office/officeart/2005/8/layout/hList1"/>
    <dgm:cxn modelId="{B0F3C3FA-762A-481D-B4F2-92E8C71A022E}" type="presParOf" srcId="{2DA17D44-3CAA-4346-B16C-8E4173E7E4CE}" destId="{DF3E2CE8-F958-47FE-B9E3-7595846CEE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43F079-8F6A-40F8-B316-1A2BFBFC8081}" type="doc">
      <dgm:prSet loTypeId="urn:microsoft.com/office/officeart/2005/8/layout/hList1" loCatId="list" qsTypeId="urn:microsoft.com/office/officeart/2005/8/quickstyle/simple5" qsCatId="simple" csTypeId="urn:microsoft.com/office/officeart/2005/8/colors/colorful4" csCatId="colorful" phldr="1"/>
      <dgm:spPr/>
      <dgm:t>
        <a:bodyPr/>
        <a:lstStyle/>
        <a:p>
          <a:endParaRPr lang="en-IN"/>
        </a:p>
      </dgm:t>
    </dgm:pt>
    <dgm:pt modelId="{015915FB-DDAF-42AF-9E0F-458046096853}">
      <dgm:prSet custT="1"/>
      <dgm:spPr/>
      <dgm:t>
        <a:bodyPr/>
        <a:lstStyle/>
        <a:p>
          <a:r>
            <a:rPr lang="en-IN" sz="1800" b="1" dirty="0"/>
            <a:t>Data collection</a:t>
          </a:r>
        </a:p>
      </dgm:t>
    </dgm:pt>
    <dgm:pt modelId="{D8EE68CA-A2FC-4146-B674-8AAD684D7C5D}" type="parTrans" cxnId="{9B55351E-5E96-4157-B1BE-72095FE0E6F6}">
      <dgm:prSet/>
      <dgm:spPr/>
      <dgm:t>
        <a:bodyPr/>
        <a:lstStyle/>
        <a:p>
          <a:endParaRPr lang="en-IN"/>
        </a:p>
      </dgm:t>
    </dgm:pt>
    <dgm:pt modelId="{E37641EA-9D16-499B-B0B0-1860B29E00B9}" type="sibTrans" cxnId="{9B55351E-5E96-4157-B1BE-72095FE0E6F6}">
      <dgm:prSet/>
      <dgm:spPr/>
      <dgm:t>
        <a:bodyPr/>
        <a:lstStyle/>
        <a:p>
          <a:endParaRPr lang="en-IN"/>
        </a:p>
      </dgm:t>
    </dgm:pt>
    <dgm:pt modelId="{6BF13D58-94E2-4EB7-9A67-C0A92017C9DB}">
      <dgm:prSet custT="1"/>
      <dgm:spPr/>
      <dgm:t>
        <a:bodyPr/>
        <a:lstStyle/>
        <a:p>
          <a:pPr algn="just"/>
          <a:r>
            <a:rPr lang="en-IN" sz="1600" dirty="0"/>
            <a:t>The </a:t>
          </a:r>
          <a:r>
            <a:rPr lang="en-IN" sz="1600" b="1" dirty="0"/>
            <a:t>willing participants </a:t>
          </a:r>
          <a:r>
            <a:rPr lang="en-IN" sz="1600" dirty="0"/>
            <a:t>were shared a brief overview of the study and an </a:t>
          </a:r>
          <a:r>
            <a:rPr lang="en-IN" sz="1600" b="1" dirty="0"/>
            <a:t>ethically approved informed consent form</a:t>
          </a:r>
          <a:r>
            <a:rPr lang="en-IN" sz="1600" dirty="0"/>
            <a:t> over the mail. </a:t>
          </a:r>
        </a:p>
      </dgm:t>
    </dgm:pt>
    <dgm:pt modelId="{09E3A4BD-82CB-4BC3-B060-D6CAA4358BEF}" type="parTrans" cxnId="{E83E502C-9EBB-4F24-873B-DBA4B277A9AF}">
      <dgm:prSet/>
      <dgm:spPr/>
      <dgm:t>
        <a:bodyPr/>
        <a:lstStyle/>
        <a:p>
          <a:endParaRPr lang="en-IN"/>
        </a:p>
      </dgm:t>
    </dgm:pt>
    <dgm:pt modelId="{BB917655-1D3E-4DCF-A97A-C83748CD0CBC}" type="sibTrans" cxnId="{E83E502C-9EBB-4F24-873B-DBA4B277A9AF}">
      <dgm:prSet/>
      <dgm:spPr/>
      <dgm:t>
        <a:bodyPr/>
        <a:lstStyle/>
        <a:p>
          <a:endParaRPr lang="en-IN"/>
        </a:p>
      </dgm:t>
    </dgm:pt>
    <dgm:pt modelId="{CB9D4E99-041F-4617-9D6C-621C3526CFC5}">
      <dgm:prSet custT="1"/>
      <dgm:spPr/>
      <dgm:t>
        <a:bodyPr/>
        <a:lstStyle/>
        <a:p>
          <a:pPr algn="just"/>
          <a:r>
            <a:rPr lang="en-IN" sz="1600" dirty="0"/>
            <a:t>The interviews lasted between </a:t>
          </a:r>
          <a:r>
            <a:rPr lang="en-IN" sz="1600" b="1" dirty="0"/>
            <a:t>40-60 minutes</a:t>
          </a:r>
          <a:r>
            <a:rPr lang="en-IN" sz="1600" dirty="0"/>
            <a:t> and 9 KIIs were conducted using MS-Teams, while one was conducted in person.</a:t>
          </a:r>
        </a:p>
      </dgm:t>
    </dgm:pt>
    <dgm:pt modelId="{90FE24F2-4BE2-4D96-B12B-3FFF57197B3C}" type="parTrans" cxnId="{9ED5AF86-9D40-48E1-B286-FA60E449B5F8}">
      <dgm:prSet/>
      <dgm:spPr/>
      <dgm:t>
        <a:bodyPr/>
        <a:lstStyle/>
        <a:p>
          <a:endParaRPr lang="en-IN"/>
        </a:p>
      </dgm:t>
    </dgm:pt>
    <dgm:pt modelId="{4647FCF2-AF43-4675-AC78-16E6EE86FA0F}" type="sibTrans" cxnId="{9ED5AF86-9D40-48E1-B286-FA60E449B5F8}">
      <dgm:prSet/>
      <dgm:spPr/>
      <dgm:t>
        <a:bodyPr/>
        <a:lstStyle/>
        <a:p>
          <a:endParaRPr lang="en-IN"/>
        </a:p>
      </dgm:t>
    </dgm:pt>
    <dgm:pt modelId="{ECE7E14E-3EBD-4C6C-A6B3-E58BDFC89D16}">
      <dgm:prSet custT="1"/>
      <dgm:spPr/>
      <dgm:t>
        <a:bodyPr/>
        <a:lstStyle/>
        <a:p>
          <a:r>
            <a:rPr lang="en-IN" sz="1800" b="1" dirty="0"/>
            <a:t>Analysis</a:t>
          </a:r>
          <a:r>
            <a:rPr lang="en-IN" sz="1400" b="1" dirty="0"/>
            <a:t> </a:t>
          </a:r>
        </a:p>
      </dgm:t>
    </dgm:pt>
    <dgm:pt modelId="{62E3E640-64EF-4410-9336-4BF0F7ABE062}" type="parTrans" cxnId="{E1F5060D-2071-42B6-BF0F-2A28CC069E63}">
      <dgm:prSet/>
      <dgm:spPr/>
      <dgm:t>
        <a:bodyPr/>
        <a:lstStyle/>
        <a:p>
          <a:endParaRPr lang="en-IN"/>
        </a:p>
      </dgm:t>
    </dgm:pt>
    <dgm:pt modelId="{1F2CB321-0AAE-4202-85F5-8235FFF227A8}" type="sibTrans" cxnId="{E1F5060D-2071-42B6-BF0F-2A28CC069E63}">
      <dgm:prSet/>
      <dgm:spPr/>
      <dgm:t>
        <a:bodyPr/>
        <a:lstStyle/>
        <a:p>
          <a:endParaRPr lang="en-IN"/>
        </a:p>
      </dgm:t>
    </dgm:pt>
    <dgm:pt modelId="{20B952B0-E54E-4141-B3C9-828D63D82946}">
      <dgm:prSet custT="1"/>
      <dgm:spPr/>
      <dgm:t>
        <a:bodyPr/>
        <a:lstStyle/>
        <a:p>
          <a:pPr algn="just"/>
          <a:r>
            <a:rPr lang="en-IN" sz="1450" dirty="0"/>
            <a:t>All KIIs were audio-video-recorded, </a:t>
          </a:r>
          <a:r>
            <a:rPr lang="en-IN" sz="1450" b="1" dirty="0"/>
            <a:t>transcribed verbatim </a:t>
          </a:r>
          <a:r>
            <a:rPr lang="en-IN" sz="1450" dirty="0"/>
            <a:t>and translated wherever needed into English and double-checked before starting the coding process. </a:t>
          </a:r>
        </a:p>
      </dgm:t>
    </dgm:pt>
    <dgm:pt modelId="{B5D49163-44DD-4CF4-A9F6-D50CBF7CC7D0}" type="parTrans" cxnId="{1658F6AB-8D02-4138-9972-DAD84ED620E4}">
      <dgm:prSet/>
      <dgm:spPr/>
      <dgm:t>
        <a:bodyPr/>
        <a:lstStyle/>
        <a:p>
          <a:endParaRPr lang="en-IN"/>
        </a:p>
      </dgm:t>
    </dgm:pt>
    <dgm:pt modelId="{B611B7A6-AD44-4DAA-9C83-BFE7678E3F72}" type="sibTrans" cxnId="{1658F6AB-8D02-4138-9972-DAD84ED620E4}">
      <dgm:prSet/>
      <dgm:spPr/>
      <dgm:t>
        <a:bodyPr/>
        <a:lstStyle/>
        <a:p>
          <a:endParaRPr lang="en-IN"/>
        </a:p>
      </dgm:t>
    </dgm:pt>
    <dgm:pt modelId="{0D8BCC7F-2F98-4B1F-A54C-6D70B5276754}">
      <dgm:prSet custT="1"/>
      <dgm:spPr/>
      <dgm:t>
        <a:bodyPr/>
        <a:lstStyle/>
        <a:p>
          <a:pPr algn="just"/>
          <a:r>
            <a:rPr lang="en-IN" sz="1450" dirty="0"/>
            <a:t>The codes were discussed and discrepancies were addressed with the help of mentors at PATH and IIHMR, Delhi. </a:t>
          </a:r>
        </a:p>
      </dgm:t>
    </dgm:pt>
    <dgm:pt modelId="{DD59A1B1-8B10-4C13-BA28-62ECD4A8CAC5}" type="parTrans" cxnId="{A01DC638-2E65-487D-A28D-018F981ECA9E}">
      <dgm:prSet/>
      <dgm:spPr/>
      <dgm:t>
        <a:bodyPr/>
        <a:lstStyle/>
        <a:p>
          <a:endParaRPr lang="en-IN"/>
        </a:p>
      </dgm:t>
    </dgm:pt>
    <dgm:pt modelId="{84D14924-A712-4EAB-9770-E17710496BBD}" type="sibTrans" cxnId="{A01DC638-2E65-487D-A28D-018F981ECA9E}">
      <dgm:prSet/>
      <dgm:spPr/>
      <dgm:t>
        <a:bodyPr/>
        <a:lstStyle/>
        <a:p>
          <a:endParaRPr lang="en-IN"/>
        </a:p>
      </dgm:t>
    </dgm:pt>
    <dgm:pt modelId="{6911640D-BA48-411B-A425-D4E492C05350}">
      <dgm:prSet custT="1"/>
      <dgm:spPr/>
      <dgm:t>
        <a:bodyPr/>
        <a:lstStyle/>
        <a:p>
          <a:r>
            <a:rPr lang="en-IN" sz="1800" b="1" dirty="0"/>
            <a:t>Ethical considerations</a:t>
          </a:r>
        </a:p>
      </dgm:t>
    </dgm:pt>
    <dgm:pt modelId="{23F7A430-F9C1-4E4F-98BC-2BC258963F61}" type="parTrans" cxnId="{3DEB89BB-7AD4-4EF9-8FDA-51C621650710}">
      <dgm:prSet/>
      <dgm:spPr/>
      <dgm:t>
        <a:bodyPr/>
        <a:lstStyle/>
        <a:p>
          <a:endParaRPr lang="en-IN"/>
        </a:p>
      </dgm:t>
    </dgm:pt>
    <dgm:pt modelId="{DF6C6129-5895-4788-A7FC-6C15313EDEF4}" type="sibTrans" cxnId="{3DEB89BB-7AD4-4EF9-8FDA-51C621650710}">
      <dgm:prSet/>
      <dgm:spPr/>
      <dgm:t>
        <a:bodyPr/>
        <a:lstStyle/>
        <a:p>
          <a:endParaRPr lang="en-IN"/>
        </a:p>
      </dgm:t>
    </dgm:pt>
    <dgm:pt modelId="{A4D1624A-1C68-490A-98BD-761F57956A3E}">
      <dgm:prSet/>
      <dgm:spPr/>
      <dgm:t>
        <a:bodyPr/>
        <a:lstStyle/>
        <a:p>
          <a:pPr algn="just"/>
          <a:r>
            <a:rPr lang="en-IN" dirty="0"/>
            <a:t>The </a:t>
          </a:r>
          <a:r>
            <a:rPr lang="en-IN" b="1" dirty="0"/>
            <a:t>International Institute of Health Management Research, New Delhi’s Student Review Board </a:t>
          </a:r>
          <a:r>
            <a:rPr lang="en-IN" dirty="0"/>
            <a:t>reviewed the protocol of the study and approved the same. </a:t>
          </a:r>
        </a:p>
      </dgm:t>
    </dgm:pt>
    <dgm:pt modelId="{5CD28877-37DE-479D-916D-49DD8554C3E5}" type="parTrans" cxnId="{49083DBB-27A8-4039-9B53-59F9CD593BFE}">
      <dgm:prSet/>
      <dgm:spPr/>
      <dgm:t>
        <a:bodyPr/>
        <a:lstStyle/>
        <a:p>
          <a:endParaRPr lang="en-IN"/>
        </a:p>
      </dgm:t>
    </dgm:pt>
    <dgm:pt modelId="{4139D860-1978-402D-A2F7-C4D27AE95EE6}" type="sibTrans" cxnId="{49083DBB-27A8-4039-9B53-59F9CD593BFE}">
      <dgm:prSet/>
      <dgm:spPr/>
      <dgm:t>
        <a:bodyPr/>
        <a:lstStyle/>
        <a:p>
          <a:endParaRPr lang="en-IN"/>
        </a:p>
      </dgm:t>
    </dgm:pt>
    <dgm:pt modelId="{4A2872C8-10AE-4244-A10B-BD9736C11F98}">
      <dgm:prSet custT="1"/>
      <dgm:spPr/>
      <dgm:t>
        <a:bodyPr/>
        <a:lstStyle/>
        <a:p>
          <a:pPr algn="just"/>
          <a:r>
            <a:rPr lang="en-IN" sz="1600" dirty="0"/>
            <a:t>The meetings were </a:t>
          </a:r>
          <a:r>
            <a:rPr lang="en-IN" sz="1600" b="1" dirty="0"/>
            <a:t>documented</a:t>
          </a:r>
          <a:r>
            <a:rPr lang="en-IN" sz="1600" dirty="0"/>
            <a:t> after receiving verbal approval from the participant. </a:t>
          </a:r>
        </a:p>
      </dgm:t>
    </dgm:pt>
    <dgm:pt modelId="{3C4CEA61-BC4E-4DE5-B75D-DBC698401194}" type="parTrans" cxnId="{F89995E4-E570-4755-9003-21905A3C6546}">
      <dgm:prSet/>
      <dgm:spPr/>
      <dgm:t>
        <a:bodyPr/>
        <a:lstStyle/>
        <a:p>
          <a:endParaRPr lang="en-IN"/>
        </a:p>
      </dgm:t>
    </dgm:pt>
    <dgm:pt modelId="{0FFE2905-AD6B-46E6-83BB-12DDA672D9BD}" type="sibTrans" cxnId="{F89995E4-E570-4755-9003-21905A3C6546}">
      <dgm:prSet/>
      <dgm:spPr/>
      <dgm:t>
        <a:bodyPr/>
        <a:lstStyle/>
        <a:p>
          <a:endParaRPr lang="en-IN"/>
        </a:p>
      </dgm:t>
    </dgm:pt>
    <dgm:pt modelId="{DCB32DFA-C89D-4DDA-99ED-4DB6B8181FC9}">
      <dgm:prSet custT="1"/>
      <dgm:spPr/>
      <dgm:t>
        <a:bodyPr/>
        <a:lstStyle/>
        <a:p>
          <a:pPr algn="just"/>
          <a:r>
            <a:rPr lang="en-IN" sz="1600" dirty="0"/>
            <a:t>Notes were taken during the interviews and each participant was given </a:t>
          </a:r>
          <a:r>
            <a:rPr lang="en-IN" sz="1600" b="1" dirty="0"/>
            <a:t>a unique code </a:t>
          </a:r>
          <a:r>
            <a:rPr lang="en-IN" sz="1600" dirty="0"/>
            <a:t>to help maintain confidentiality during analysis.</a:t>
          </a:r>
        </a:p>
      </dgm:t>
    </dgm:pt>
    <dgm:pt modelId="{72F69431-38E3-46BC-88AC-FAEB34AE80C2}" type="parTrans" cxnId="{02FDB478-0AE3-439D-984C-4D6F04CA7D69}">
      <dgm:prSet/>
      <dgm:spPr/>
      <dgm:t>
        <a:bodyPr/>
        <a:lstStyle/>
        <a:p>
          <a:endParaRPr lang="en-IN"/>
        </a:p>
      </dgm:t>
    </dgm:pt>
    <dgm:pt modelId="{0302862C-2C6B-45A8-82F8-3FAF3893B064}" type="sibTrans" cxnId="{02FDB478-0AE3-439D-984C-4D6F04CA7D69}">
      <dgm:prSet/>
      <dgm:spPr/>
      <dgm:t>
        <a:bodyPr/>
        <a:lstStyle/>
        <a:p>
          <a:endParaRPr lang="en-IN"/>
        </a:p>
      </dgm:t>
    </dgm:pt>
    <dgm:pt modelId="{64F6A5FE-6B27-4D4A-8D19-F1A8B5AC47B5}">
      <dgm:prSet custT="1"/>
      <dgm:spPr/>
      <dgm:t>
        <a:bodyPr/>
        <a:lstStyle/>
        <a:p>
          <a:pPr algn="just"/>
          <a:r>
            <a:rPr lang="en-IN" sz="1450" dirty="0"/>
            <a:t>Following transcription of the audio recordings, codes and sub-codes were formulated using an </a:t>
          </a:r>
          <a:r>
            <a:rPr lang="en-IN" sz="1450" b="1" dirty="0"/>
            <a:t>online qualitative software, Taguette</a:t>
          </a:r>
          <a:r>
            <a:rPr lang="en-IN" sz="1450" dirty="0"/>
            <a:t>. </a:t>
          </a:r>
        </a:p>
      </dgm:t>
    </dgm:pt>
    <dgm:pt modelId="{0EFD0435-D112-43C6-A658-1F9A51E1B709}" type="parTrans" cxnId="{925BDB47-B610-4464-8BCD-2F3C2D743A82}">
      <dgm:prSet/>
      <dgm:spPr/>
      <dgm:t>
        <a:bodyPr/>
        <a:lstStyle/>
        <a:p>
          <a:endParaRPr lang="en-IN"/>
        </a:p>
      </dgm:t>
    </dgm:pt>
    <dgm:pt modelId="{633C6EE7-7D22-42D4-8DAC-F2C5A710D5AF}" type="sibTrans" cxnId="{925BDB47-B610-4464-8BCD-2F3C2D743A82}">
      <dgm:prSet/>
      <dgm:spPr/>
      <dgm:t>
        <a:bodyPr/>
        <a:lstStyle/>
        <a:p>
          <a:endParaRPr lang="en-IN"/>
        </a:p>
      </dgm:t>
    </dgm:pt>
    <dgm:pt modelId="{09B20AC6-C1BE-4794-908A-67A83D5310F6}">
      <dgm:prSet custT="1"/>
      <dgm:spPr/>
      <dgm:t>
        <a:bodyPr/>
        <a:lstStyle/>
        <a:p>
          <a:pPr algn="just"/>
          <a:r>
            <a:rPr lang="en-IN" sz="1450" dirty="0"/>
            <a:t>The codes were then categorized into themes and sub-themes on MS-excel and thematic data analysis was carried out to generate inference from the data collected.</a:t>
          </a:r>
        </a:p>
      </dgm:t>
    </dgm:pt>
    <dgm:pt modelId="{EF8F62AD-7F6B-4039-B696-E6293E315CAF}" type="parTrans" cxnId="{602E5EA0-929B-4A66-A64A-61D724379529}">
      <dgm:prSet/>
      <dgm:spPr/>
      <dgm:t>
        <a:bodyPr/>
        <a:lstStyle/>
        <a:p>
          <a:endParaRPr lang="en-IN"/>
        </a:p>
      </dgm:t>
    </dgm:pt>
    <dgm:pt modelId="{8D2038D9-1E93-4F1B-88D8-522E2EB7C68D}" type="sibTrans" cxnId="{602E5EA0-929B-4A66-A64A-61D724379529}">
      <dgm:prSet/>
      <dgm:spPr/>
      <dgm:t>
        <a:bodyPr/>
        <a:lstStyle/>
        <a:p>
          <a:endParaRPr lang="en-IN"/>
        </a:p>
      </dgm:t>
    </dgm:pt>
    <dgm:pt modelId="{8553381F-A979-470E-81F0-0017DE2CF2A9}">
      <dgm:prSet/>
      <dgm:spPr/>
      <dgm:t>
        <a:bodyPr/>
        <a:lstStyle/>
        <a:p>
          <a:pPr algn="just"/>
          <a:r>
            <a:rPr lang="en-IN" dirty="0"/>
            <a:t>The eligible study participants provided written informed consent before collecting data from them. </a:t>
          </a:r>
        </a:p>
      </dgm:t>
    </dgm:pt>
    <dgm:pt modelId="{5708EA67-76AF-4988-B7B9-D2C7E406231A}" type="parTrans" cxnId="{00B6949A-5563-4929-9268-2F488A64DDA0}">
      <dgm:prSet/>
      <dgm:spPr/>
      <dgm:t>
        <a:bodyPr/>
        <a:lstStyle/>
        <a:p>
          <a:endParaRPr lang="en-IN"/>
        </a:p>
      </dgm:t>
    </dgm:pt>
    <dgm:pt modelId="{D8741AC9-9E65-4A34-AF53-B9B86D58CA6A}" type="sibTrans" cxnId="{00B6949A-5563-4929-9268-2F488A64DDA0}">
      <dgm:prSet/>
      <dgm:spPr/>
      <dgm:t>
        <a:bodyPr/>
        <a:lstStyle/>
        <a:p>
          <a:endParaRPr lang="en-IN"/>
        </a:p>
      </dgm:t>
    </dgm:pt>
    <dgm:pt modelId="{1F04022E-DC05-460E-A681-F73FFEB16F48}">
      <dgm:prSet/>
      <dgm:spPr/>
      <dgm:t>
        <a:bodyPr/>
        <a:lstStyle/>
        <a:p>
          <a:pPr algn="just"/>
          <a:r>
            <a:rPr lang="en-IN" dirty="0"/>
            <a:t>Permission was also taken from the study participants to audio record the interviews and use anonymized quotes. </a:t>
          </a:r>
        </a:p>
      </dgm:t>
    </dgm:pt>
    <dgm:pt modelId="{DD6FDF42-AE65-40A3-82E3-9FBA01BF7251}" type="parTrans" cxnId="{F82A7489-A4E8-4CEC-B840-D494AB25596C}">
      <dgm:prSet/>
      <dgm:spPr/>
      <dgm:t>
        <a:bodyPr/>
        <a:lstStyle/>
        <a:p>
          <a:endParaRPr lang="en-IN"/>
        </a:p>
      </dgm:t>
    </dgm:pt>
    <dgm:pt modelId="{B9DFAEC6-073B-427C-AE31-4BCC1DA58A46}" type="sibTrans" cxnId="{F82A7489-A4E8-4CEC-B840-D494AB25596C}">
      <dgm:prSet/>
      <dgm:spPr/>
      <dgm:t>
        <a:bodyPr/>
        <a:lstStyle/>
        <a:p>
          <a:endParaRPr lang="en-IN"/>
        </a:p>
      </dgm:t>
    </dgm:pt>
    <dgm:pt modelId="{141008B7-1C70-4101-8783-445F4856BC71}">
      <dgm:prSet/>
      <dgm:spPr/>
      <dgm:t>
        <a:bodyPr/>
        <a:lstStyle/>
        <a:p>
          <a:pPr algn="just"/>
          <a:r>
            <a:rPr lang="en-IN" dirty="0"/>
            <a:t>They were informed about the </a:t>
          </a:r>
          <a:r>
            <a:rPr lang="en-IN" b="1" dirty="0"/>
            <a:t>voluntary nature of their participation </a:t>
          </a:r>
          <a:r>
            <a:rPr lang="en-IN" dirty="0"/>
            <a:t>and they were given complete right to ask any questions or withdraw from the study at any time during data collection. </a:t>
          </a:r>
        </a:p>
      </dgm:t>
    </dgm:pt>
    <dgm:pt modelId="{64788FC8-47C3-4135-A655-B4E560DDF9A2}" type="parTrans" cxnId="{3DD72CF8-9E74-45F9-B605-8EEA84778DA5}">
      <dgm:prSet/>
      <dgm:spPr/>
      <dgm:t>
        <a:bodyPr/>
        <a:lstStyle/>
        <a:p>
          <a:endParaRPr lang="en-IN"/>
        </a:p>
      </dgm:t>
    </dgm:pt>
    <dgm:pt modelId="{A1595F22-77B7-46FC-9A59-927AE9B536A7}" type="sibTrans" cxnId="{3DD72CF8-9E74-45F9-B605-8EEA84778DA5}">
      <dgm:prSet/>
      <dgm:spPr/>
      <dgm:t>
        <a:bodyPr/>
        <a:lstStyle/>
        <a:p>
          <a:endParaRPr lang="en-IN"/>
        </a:p>
      </dgm:t>
    </dgm:pt>
    <dgm:pt modelId="{1D99D3E2-FBC0-4FA6-8DF1-05D10FE270AF}" type="pres">
      <dgm:prSet presAssocID="{9143F079-8F6A-40F8-B316-1A2BFBFC8081}" presName="Name0" presStyleCnt="0">
        <dgm:presLayoutVars>
          <dgm:dir/>
          <dgm:animLvl val="lvl"/>
          <dgm:resizeHandles val="exact"/>
        </dgm:presLayoutVars>
      </dgm:prSet>
      <dgm:spPr/>
    </dgm:pt>
    <dgm:pt modelId="{88E6A4CC-CECE-463A-85F3-7791A9427586}" type="pres">
      <dgm:prSet presAssocID="{015915FB-DDAF-42AF-9E0F-458046096853}" presName="composite" presStyleCnt="0"/>
      <dgm:spPr/>
    </dgm:pt>
    <dgm:pt modelId="{218529E3-9331-4837-817B-52E3AC532196}" type="pres">
      <dgm:prSet presAssocID="{015915FB-DDAF-42AF-9E0F-458046096853}" presName="parTx" presStyleLbl="alignNode1" presStyleIdx="0" presStyleCnt="3">
        <dgm:presLayoutVars>
          <dgm:chMax val="0"/>
          <dgm:chPref val="0"/>
          <dgm:bulletEnabled val="1"/>
        </dgm:presLayoutVars>
      </dgm:prSet>
      <dgm:spPr/>
    </dgm:pt>
    <dgm:pt modelId="{17651762-FDCF-4F9C-AC1C-657D474B5383}" type="pres">
      <dgm:prSet presAssocID="{015915FB-DDAF-42AF-9E0F-458046096853}" presName="desTx" presStyleLbl="alignAccFollowNode1" presStyleIdx="0" presStyleCnt="3">
        <dgm:presLayoutVars>
          <dgm:bulletEnabled val="1"/>
        </dgm:presLayoutVars>
      </dgm:prSet>
      <dgm:spPr/>
    </dgm:pt>
    <dgm:pt modelId="{700E78EB-53C4-4E0E-AF7E-97D4BBFEA8D7}" type="pres">
      <dgm:prSet presAssocID="{E37641EA-9D16-499B-B0B0-1860B29E00B9}" presName="space" presStyleCnt="0"/>
      <dgm:spPr/>
    </dgm:pt>
    <dgm:pt modelId="{6BC726D9-C6D2-4CCB-B3D3-1B2B0FC65245}" type="pres">
      <dgm:prSet presAssocID="{ECE7E14E-3EBD-4C6C-A6B3-E58BDFC89D16}" presName="composite" presStyleCnt="0"/>
      <dgm:spPr/>
    </dgm:pt>
    <dgm:pt modelId="{F6D3C90E-8636-4CCC-8AED-3CCE874058A2}" type="pres">
      <dgm:prSet presAssocID="{ECE7E14E-3EBD-4C6C-A6B3-E58BDFC89D16}" presName="parTx" presStyleLbl="alignNode1" presStyleIdx="1" presStyleCnt="3">
        <dgm:presLayoutVars>
          <dgm:chMax val="0"/>
          <dgm:chPref val="0"/>
          <dgm:bulletEnabled val="1"/>
        </dgm:presLayoutVars>
      </dgm:prSet>
      <dgm:spPr/>
    </dgm:pt>
    <dgm:pt modelId="{AE743C82-7C7A-4A2B-964C-316B2759396A}" type="pres">
      <dgm:prSet presAssocID="{ECE7E14E-3EBD-4C6C-A6B3-E58BDFC89D16}" presName="desTx" presStyleLbl="alignAccFollowNode1" presStyleIdx="1" presStyleCnt="3">
        <dgm:presLayoutVars>
          <dgm:bulletEnabled val="1"/>
        </dgm:presLayoutVars>
      </dgm:prSet>
      <dgm:spPr/>
    </dgm:pt>
    <dgm:pt modelId="{813805C5-558D-4B97-A213-9A01F43B9948}" type="pres">
      <dgm:prSet presAssocID="{1F2CB321-0AAE-4202-85F5-8235FFF227A8}" presName="space" presStyleCnt="0"/>
      <dgm:spPr/>
    </dgm:pt>
    <dgm:pt modelId="{76988187-DECC-45E0-8BA5-6837E17093DE}" type="pres">
      <dgm:prSet presAssocID="{6911640D-BA48-411B-A425-D4E492C05350}" presName="composite" presStyleCnt="0"/>
      <dgm:spPr/>
    </dgm:pt>
    <dgm:pt modelId="{D2C54CE9-A5EF-48D5-B44B-8AC8D5F1BD0F}" type="pres">
      <dgm:prSet presAssocID="{6911640D-BA48-411B-A425-D4E492C05350}" presName="parTx" presStyleLbl="alignNode1" presStyleIdx="2" presStyleCnt="3">
        <dgm:presLayoutVars>
          <dgm:chMax val="0"/>
          <dgm:chPref val="0"/>
          <dgm:bulletEnabled val="1"/>
        </dgm:presLayoutVars>
      </dgm:prSet>
      <dgm:spPr/>
    </dgm:pt>
    <dgm:pt modelId="{A99CFB41-3101-42E6-B6E3-9E92A53B0010}" type="pres">
      <dgm:prSet presAssocID="{6911640D-BA48-411B-A425-D4E492C05350}" presName="desTx" presStyleLbl="alignAccFollowNode1" presStyleIdx="2" presStyleCnt="3">
        <dgm:presLayoutVars>
          <dgm:bulletEnabled val="1"/>
        </dgm:presLayoutVars>
      </dgm:prSet>
      <dgm:spPr/>
    </dgm:pt>
  </dgm:ptLst>
  <dgm:cxnLst>
    <dgm:cxn modelId="{E1F5060D-2071-42B6-BF0F-2A28CC069E63}" srcId="{9143F079-8F6A-40F8-B316-1A2BFBFC8081}" destId="{ECE7E14E-3EBD-4C6C-A6B3-E58BDFC89D16}" srcOrd="1" destOrd="0" parTransId="{62E3E640-64EF-4410-9336-4BF0F7ABE062}" sibTransId="{1F2CB321-0AAE-4202-85F5-8235FFF227A8}"/>
    <dgm:cxn modelId="{CFE5780E-D68D-483F-9DB8-FB786E7FB379}" type="presOf" srcId="{09B20AC6-C1BE-4794-908A-67A83D5310F6}" destId="{AE743C82-7C7A-4A2B-964C-316B2759396A}" srcOrd="0" destOrd="3" presId="urn:microsoft.com/office/officeart/2005/8/layout/hList1"/>
    <dgm:cxn modelId="{6C95DD10-E7A2-437E-AF2F-98F1863BFFBE}" type="presOf" srcId="{ECE7E14E-3EBD-4C6C-A6B3-E58BDFC89D16}" destId="{F6D3C90E-8636-4CCC-8AED-3CCE874058A2}" srcOrd="0" destOrd="0" presId="urn:microsoft.com/office/officeart/2005/8/layout/hList1"/>
    <dgm:cxn modelId="{9B55351E-5E96-4157-B1BE-72095FE0E6F6}" srcId="{9143F079-8F6A-40F8-B316-1A2BFBFC8081}" destId="{015915FB-DDAF-42AF-9E0F-458046096853}" srcOrd="0" destOrd="0" parTransId="{D8EE68CA-A2FC-4146-B674-8AAD684D7C5D}" sibTransId="{E37641EA-9D16-499B-B0B0-1860B29E00B9}"/>
    <dgm:cxn modelId="{034E8727-1A67-442D-85FA-D7D5070BE72B}" type="presOf" srcId="{4A2872C8-10AE-4244-A10B-BD9736C11F98}" destId="{17651762-FDCF-4F9C-AC1C-657D474B5383}" srcOrd="0" destOrd="2" presId="urn:microsoft.com/office/officeart/2005/8/layout/hList1"/>
    <dgm:cxn modelId="{E83E502C-9EBB-4F24-873B-DBA4B277A9AF}" srcId="{015915FB-DDAF-42AF-9E0F-458046096853}" destId="{6BF13D58-94E2-4EB7-9A67-C0A92017C9DB}" srcOrd="0" destOrd="0" parTransId="{09E3A4BD-82CB-4BC3-B060-D6CAA4358BEF}" sibTransId="{BB917655-1D3E-4DCF-A97A-C83748CD0CBC}"/>
    <dgm:cxn modelId="{A01DC638-2E65-487D-A28D-018F981ECA9E}" srcId="{ECE7E14E-3EBD-4C6C-A6B3-E58BDFC89D16}" destId="{0D8BCC7F-2F98-4B1F-A54C-6D70B5276754}" srcOrd="2" destOrd="0" parTransId="{DD59A1B1-8B10-4C13-BA28-62ECD4A8CAC5}" sibTransId="{84D14924-A712-4EAB-9770-E17710496BBD}"/>
    <dgm:cxn modelId="{D6E43B3F-B961-4CE5-8C42-C707E3BFE942}" type="presOf" srcId="{9143F079-8F6A-40F8-B316-1A2BFBFC8081}" destId="{1D99D3E2-FBC0-4FA6-8DF1-05D10FE270AF}" srcOrd="0" destOrd="0" presId="urn:microsoft.com/office/officeart/2005/8/layout/hList1"/>
    <dgm:cxn modelId="{8DDDE342-1786-4280-B054-313697D926A1}" type="presOf" srcId="{6911640D-BA48-411B-A425-D4E492C05350}" destId="{D2C54CE9-A5EF-48D5-B44B-8AC8D5F1BD0F}" srcOrd="0" destOrd="0" presId="urn:microsoft.com/office/officeart/2005/8/layout/hList1"/>
    <dgm:cxn modelId="{4BEC1444-36D7-4EDE-9832-AF913A19A569}" type="presOf" srcId="{1F04022E-DC05-460E-A681-F73FFEB16F48}" destId="{A99CFB41-3101-42E6-B6E3-9E92A53B0010}" srcOrd="0" destOrd="2" presId="urn:microsoft.com/office/officeart/2005/8/layout/hList1"/>
    <dgm:cxn modelId="{6E7E1B64-374A-4AFE-BF09-FDFDF0F7A205}" type="presOf" srcId="{0D8BCC7F-2F98-4B1F-A54C-6D70B5276754}" destId="{AE743C82-7C7A-4A2B-964C-316B2759396A}" srcOrd="0" destOrd="2" presId="urn:microsoft.com/office/officeart/2005/8/layout/hList1"/>
    <dgm:cxn modelId="{925BDB47-B610-4464-8BCD-2F3C2D743A82}" srcId="{ECE7E14E-3EBD-4C6C-A6B3-E58BDFC89D16}" destId="{64F6A5FE-6B27-4D4A-8D19-F1A8B5AC47B5}" srcOrd="1" destOrd="0" parTransId="{0EFD0435-D112-43C6-A658-1F9A51E1B709}" sibTransId="{633C6EE7-7D22-42D4-8DAC-F2C5A710D5AF}"/>
    <dgm:cxn modelId="{9A010E4D-DE0D-4C43-A54B-DFA25F65BD8D}" type="presOf" srcId="{DCB32DFA-C89D-4DDA-99ED-4DB6B8181FC9}" destId="{17651762-FDCF-4F9C-AC1C-657D474B5383}" srcOrd="0" destOrd="3" presId="urn:microsoft.com/office/officeart/2005/8/layout/hList1"/>
    <dgm:cxn modelId="{02FDB478-0AE3-439D-984C-4D6F04CA7D69}" srcId="{015915FB-DDAF-42AF-9E0F-458046096853}" destId="{DCB32DFA-C89D-4DDA-99ED-4DB6B8181FC9}" srcOrd="3" destOrd="0" parTransId="{72F69431-38E3-46BC-88AC-FAEB34AE80C2}" sibTransId="{0302862C-2C6B-45A8-82F8-3FAF3893B064}"/>
    <dgm:cxn modelId="{9ED5AF86-9D40-48E1-B286-FA60E449B5F8}" srcId="{015915FB-DDAF-42AF-9E0F-458046096853}" destId="{CB9D4E99-041F-4617-9D6C-621C3526CFC5}" srcOrd="1" destOrd="0" parTransId="{90FE24F2-4BE2-4D96-B12B-3FFF57197B3C}" sibTransId="{4647FCF2-AF43-4675-AC78-16E6EE86FA0F}"/>
    <dgm:cxn modelId="{F82A7489-A4E8-4CEC-B840-D494AB25596C}" srcId="{6911640D-BA48-411B-A425-D4E492C05350}" destId="{1F04022E-DC05-460E-A681-F73FFEB16F48}" srcOrd="2" destOrd="0" parTransId="{DD6FDF42-AE65-40A3-82E3-9FBA01BF7251}" sibTransId="{B9DFAEC6-073B-427C-AE31-4BCC1DA58A46}"/>
    <dgm:cxn modelId="{0519C291-E950-4404-BD82-17D4074A38B5}" type="presOf" srcId="{6BF13D58-94E2-4EB7-9A67-C0A92017C9DB}" destId="{17651762-FDCF-4F9C-AC1C-657D474B5383}" srcOrd="0" destOrd="0" presId="urn:microsoft.com/office/officeart/2005/8/layout/hList1"/>
    <dgm:cxn modelId="{00B6949A-5563-4929-9268-2F488A64DDA0}" srcId="{6911640D-BA48-411B-A425-D4E492C05350}" destId="{8553381F-A979-470E-81F0-0017DE2CF2A9}" srcOrd="1" destOrd="0" parTransId="{5708EA67-76AF-4988-B7B9-D2C7E406231A}" sibTransId="{D8741AC9-9E65-4A34-AF53-B9B86D58CA6A}"/>
    <dgm:cxn modelId="{48151C9E-89A7-42F2-8F91-2DD70020C3E0}" type="presOf" srcId="{20B952B0-E54E-4141-B3C9-828D63D82946}" destId="{AE743C82-7C7A-4A2B-964C-316B2759396A}" srcOrd="0" destOrd="0" presId="urn:microsoft.com/office/officeart/2005/8/layout/hList1"/>
    <dgm:cxn modelId="{602E5EA0-929B-4A66-A64A-61D724379529}" srcId="{ECE7E14E-3EBD-4C6C-A6B3-E58BDFC89D16}" destId="{09B20AC6-C1BE-4794-908A-67A83D5310F6}" srcOrd="3" destOrd="0" parTransId="{EF8F62AD-7F6B-4039-B696-E6293E315CAF}" sibTransId="{8D2038D9-1E93-4F1B-88D8-522E2EB7C68D}"/>
    <dgm:cxn modelId="{1658F6AB-8D02-4138-9972-DAD84ED620E4}" srcId="{ECE7E14E-3EBD-4C6C-A6B3-E58BDFC89D16}" destId="{20B952B0-E54E-4141-B3C9-828D63D82946}" srcOrd="0" destOrd="0" parTransId="{B5D49163-44DD-4CF4-A9F6-D50CBF7CC7D0}" sibTransId="{B611B7A6-AD44-4DAA-9C83-BFE7678E3F72}"/>
    <dgm:cxn modelId="{98707CB6-D292-4148-BA46-96F2DBFB9C3B}" type="presOf" srcId="{A4D1624A-1C68-490A-98BD-761F57956A3E}" destId="{A99CFB41-3101-42E6-B6E3-9E92A53B0010}" srcOrd="0" destOrd="0" presId="urn:microsoft.com/office/officeart/2005/8/layout/hList1"/>
    <dgm:cxn modelId="{C8DBA5B6-A870-42E1-B71C-59F55E8977C5}" type="presOf" srcId="{141008B7-1C70-4101-8783-445F4856BC71}" destId="{A99CFB41-3101-42E6-B6E3-9E92A53B0010}" srcOrd="0" destOrd="3" presId="urn:microsoft.com/office/officeart/2005/8/layout/hList1"/>
    <dgm:cxn modelId="{4A3E20B9-13B7-4C07-BDFF-942DA3BAF02F}" type="presOf" srcId="{015915FB-DDAF-42AF-9E0F-458046096853}" destId="{218529E3-9331-4837-817B-52E3AC532196}" srcOrd="0" destOrd="0" presId="urn:microsoft.com/office/officeart/2005/8/layout/hList1"/>
    <dgm:cxn modelId="{49083DBB-27A8-4039-9B53-59F9CD593BFE}" srcId="{6911640D-BA48-411B-A425-D4E492C05350}" destId="{A4D1624A-1C68-490A-98BD-761F57956A3E}" srcOrd="0" destOrd="0" parTransId="{5CD28877-37DE-479D-916D-49DD8554C3E5}" sibTransId="{4139D860-1978-402D-A2F7-C4D27AE95EE6}"/>
    <dgm:cxn modelId="{3DEB89BB-7AD4-4EF9-8FDA-51C621650710}" srcId="{9143F079-8F6A-40F8-B316-1A2BFBFC8081}" destId="{6911640D-BA48-411B-A425-D4E492C05350}" srcOrd="2" destOrd="0" parTransId="{23F7A430-F9C1-4E4F-98BC-2BC258963F61}" sibTransId="{DF6C6129-5895-4788-A7FC-6C15313EDEF4}"/>
    <dgm:cxn modelId="{5486F6DC-5478-4BB9-A3F4-9AC2A8163467}" type="presOf" srcId="{64F6A5FE-6B27-4D4A-8D19-F1A8B5AC47B5}" destId="{AE743C82-7C7A-4A2B-964C-316B2759396A}" srcOrd="0" destOrd="1" presId="urn:microsoft.com/office/officeart/2005/8/layout/hList1"/>
    <dgm:cxn modelId="{F89995E4-E570-4755-9003-21905A3C6546}" srcId="{015915FB-DDAF-42AF-9E0F-458046096853}" destId="{4A2872C8-10AE-4244-A10B-BD9736C11F98}" srcOrd="2" destOrd="0" parTransId="{3C4CEA61-BC4E-4DE5-B75D-DBC698401194}" sibTransId="{0FFE2905-AD6B-46E6-83BB-12DDA672D9BD}"/>
    <dgm:cxn modelId="{39AA6AF4-2169-4832-BF4F-BCF9E0B037FA}" type="presOf" srcId="{8553381F-A979-470E-81F0-0017DE2CF2A9}" destId="{A99CFB41-3101-42E6-B6E3-9E92A53B0010}" srcOrd="0" destOrd="1" presId="urn:microsoft.com/office/officeart/2005/8/layout/hList1"/>
    <dgm:cxn modelId="{3DD72CF8-9E74-45F9-B605-8EEA84778DA5}" srcId="{6911640D-BA48-411B-A425-D4E492C05350}" destId="{141008B7-1C70-4101-8783-445F4856BC71}" srcOrd="3" destOrd="0" parTransId="{64788FC8-47C3-4135-A655-B4E560DDF9A2}" sibTransId="{A1595F22-77B7-46FC-9A59-927AE9B536A7}"/>
    <dgm:cxn modelId="{DAC3CAF8-7C1A-47E1-97B3-E08C0B58C3BC}" type="presOf" srcId="{CB9D4E99-041F-4617-9D6C-621C3526CFC5}" destId="{17651762-FDCF-4F9C-AC1C-657D474B5383}" srcOrd="0" destOrd="1" presId="urn:microsoft.com/office/officeart/2005/8/layout/hList1"/>
    <dgm:cxn modelId="{B1B37556-B4A9-47B5-80EF-1460DC7F9E37}" type="presParOf" srcId="{1D99D3E2-FBC0-4FA6-8DF1-05D10FE270AF}" destId="{88E6A4CC-CECE-463A-85F3-7791A9427586}" srcOrd="0" destOrd="0" presId="urn:microsoft.com/office/officeart/2005/8/layout/hList1"/>
    <dgm:cxn modelId="{58F889B6-AEC7-4643-9F66-FB7D3DC67B67}" type="presParOf" srcId="{88E6A4CC-CECE-463A-85F3-7791A9427586}" destId="{218529E3-9331-4837-817B-52E3AC532196}" srcOrd="0" destOrd="0" presId="urn:microsoft.com/office/officeart/2005/8/layout/hList1"/>
    <dgm:cxn modelId="{E12D5851-D057-4FF4-B13D-7DD96584B4BF}" type="presParOf" srcId="{88E6A4CC-CECE-463A-85F3-7791A9427586}" destId="{17651762-FDCF-4F9C-AC1C-657D474B5383}" srcOrd="1" destOrd="0" presId="urn:microsoft.com/office/officeart/2005/8/layout/hList1"/>
    <dgm:cxn modelId="{2E77C328-4AB2-4AC4-A23C-996D79AEF67E}" type="presParOf" srcId="{1D99D3E2-FBC0-4FA6-8DF1-05D10FE270AF}" destId="{700E78EB-53C4-4E0E-AF7E-97D4BBFEA8D7}" srcOrd="1" destOrd="0" presId="urn:microsoft.com/office/officeart/2005/8/layout/hList1"/>
    <dgm:cxn modelId="{29EE86DA-9324-49DC-883C-EE058740E9D3}" type="presParOf" srcId="{1D99D3E2-FBC0-4FA6-8DF1-05D10FE270AF}" destId="{6BC726D9-C6D2-4CCB-B3D3-1B2B0FC65245}" srcOrd="2" destOrd="0" presId="urn:microsoft.com/office/officeart/2005/8/layout/hList1"/>
    <dgm:cxn modelId="{3BE02582-C8AE-4715-A346-3C6FF79B17D8}" type="presParOf" srcId="{6BC726D9-C6D2-4CCB-B3D3-1B2B0FC65245}" destId="{F6D3C90E-8636-4CCC-8AED-3CCE874058A2}" srcOrd="0" destOrd="0" presId="urn:microsoft.com/office/officeart/2005/8/layout/hList1"/>
    <dgm:cxn modelId="{D4FA3DA6-CA9E-46EF-AD4D-B00DD35ADF17}" type="presParOf" srcId="{6BC726D9-C6D2-4CCB-B3D3-1B2B0FC65245}" destId="{AE743C82-7C7A-4A2B-964C-316B2759396A}" srcOrd="1" destOrd="0" presId="urn:microsoft.com/office/officeart/2005/8/layout/hList1"/>
    <dgm:cxn modelId="{A95BB771-48BF-4E60-96C8-5496A17C09B7}" type="presParOf" srcId="{1D99D3E2-FBC0-4FA6-8DF1-05D10FE270AF}" destId="{813805C5-558D-4B97-A213-9A01F43B9948}" srcOrd="3" destOrd="0" presId="urn:microsoft.com/office/officeart/2005/8/layout/hList1"/>
    <dgm:cxn modelId="{30BD0224-F595-4757-B2E1-3134993380E9}" type="presParOf" srcId="{1D99D3E2-FBC0-4FA6-8DF1-05D10FE270AF}" destId="{76988187-DECC-45E0-8BA5-6837E17093DE}" srcOrd="4" destOrd="0" presId="urn:microsoft.com/office/officeart/2005/8/layout/hList1"/>
    <dgm:cxn modelId="{8624FDC3-858E-42F3-9607-188495E32071}" type="presParOf" srcId="{76988187-DECC-45E0-8BA5-6837E17093DE}" destId="{D2C54CE9-A5EF-48D5-B44B-8AC8D5F1BD0F}" srcOrd="0" destOrd="0" presId="urn:microsoft.com/office/officeart/2005/8/layout/hList1"/>
    <dgm:cxn modelId="{20D0F7A2-F588-4A5D-8864-77AC3C96785E}" type="presParOf" srcId="{76988187-DECC-45E0-8BA5-6837E17093DE}" destId="{A99CFB41-3101-42E6-B6E3-9E92A53B001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E18BAC-B089-44F1-B696-FA6C57F5C19A}" type="doc">
      <dgm:prSet loTypeId="urn:microsoft.com/office/officeart/2005/8/layout/default" loCatId="list" qsTypeId="urn:microsoft.com/office/officeart/2005/8/quickstyle/simple3" qsCatId="simple" csTypeId="urn:microsoft.com/office/officeart/2005/8/colors/colorful1" csCatId="colorful" phldr="1"/>
      <dgm:spPr/>
      <dgm:t>
        <a:bodyPr/>
        <a:lstStyle/>
        <a:p>
          <a:endParaRPr lang="en-IN"/>
        </a:p>
      </dgm:t>
    </dgm:pt>
    <dgm:pt modelId="{809E1F99-4AFA-47BD-9EBB-58C1533A79A4}">
      <dgm:prSet/>
      <dgm:spPr/>
      <dgm:t>
        <a:bodyPr/>
        <a:lstStyle/>
        <a:p>
          <a:r>
            <a:rPr lang="en-IN" i="1" dirty="0"/>
            <a:t>“The amount of awareness campaigns that have been run by the government on anaemia, there have been many. And indeed, we did find that awareness levels were very high. On the ground, people did know about anaemia, do people do know about the pills, because the government has done a great job in increasing awareness.” (SBCC_04)</a:t>
          </a:r>
          <a:endParaRPr lang="en-IN" dirty="0"/>
        </a:p>
      </dgm:t>
    </dgm:pt>
    <dgm:pt modelId="{0D7EEDC1-9242-4366-BCF4-78DE6E6972AA}" type="parTrans" cxnId="{74AD5E8D-4551-4559-9933-EFD5633CCCEE}">
      <dgm:prSet/>
      <dgm:spPr/>
      <dgm:t>
        <a:bodyPr/>
        <a:lstStyle/>
        <a:p>
          <a:endParaRPr lang="en-IN">
            <a:solidFill>
              <a:schemeClr val="tx1"/>
            </a:solidFill>
          </a:endParaRPr>
        </a:p>
      </dgm:t>
    </dgm:pt>
    <dgm:pt modelId="{E639FFC0-CCB9-479E-8B65-51D8127C58B1}" type="sibTrans" cxnId="{74AD5E8D-4551-4559-9933-EFD5633CCCEE}">
      <dgm:prSet/>
      <dgm:spPr/>
      <dgm:t>
        <a:bodyPr/>
        <a:lstStyle/>
        <a:p>
          <a:endParaRPr lang="en-IN">
            <a:solidFill>
              <a:schemeClr val="tx1"/>
            </a:solidFill>
          </a:endParaRPr>
        </a:p>
      </dgm:t>
    </dgm:pt>
    <dgm:pt modelId="{83DEEC1E-3A32-484B-84AC-B9BB24C5EED4}">
      <dgm:prSet/>
      <dgm:spPr/>
      <dgm:t>
        <a:bodyPr/>
        <a:lstStyle/>
        <a:p>
          <a:r>
            <a:rPr lang="en-IN" i="1"/>
            <a:t>“People often don't see things that cannot be seen right, and anaemia cannot be seen and therefore people don't see it as a threat.” (SBCC_03)</a:t>
          </a:r>
          <a:endParaRPr lang="en-IN" dirty="0"/>
        </a:p>
      </dgm:t>
    </dgm:pt>
    <dgm:pt modelId="{D2D8BD97-CC6E-402C-8EE1-852F97626169}" type="parTrans" cxnId="{5BF4A3C9-2A2A-47FF-8DD4-1B87DC0822AF}">
      <dgm:prSet/>
      <dgm:spPr/>
      <dgm:t>
        <a:bodyPr/>
        <a:lstStyle/>
        <a:p>
          <a:endParaRPr lang="en-IN">
            <a:solidFill>
              <a:schemeClr val="tx1"/>
            </a:solidFill>
          </a:endParaRPr>
        </a:p>
      </dgm:t>
    </dgm:pt>
    <dgm:pt modelId="{B28935B7-8FE1-458B-9B8E-508E90C9D634}" type="sibTrans" cxnId="{5BF4A3C9-2A2A-47FF-8DD4-1B87DC0822AF}">
      <dgm:prSet/>
      <dgm:spPr/>
      <dgm:t>
        <a:bodyPr/>
        <a:lstStyle/>
        <a:p>
          <a:endParaRPr lang="en-IN">
            <a:solidFill>
              <a:schemeClr val="tx1"/>
            </a:solidFill>
          </a:endParaRPr>
        </a:p>
      </dgm:t>
    </dgm:pt>
    <dgm:pt modelId="{74A82D0F-7D5C-4711-9709-8CBFF0810EF9}">
      <dgm:prSet/>
      <dgm:spPr/>
      <dgm:t>
        <a:bodyPr/>
        <a:lstStyle/>
        <a:p>
          <a:r>
            <a:rPr lang="en-IN" i="1"/>
            <a:t>“Conversation like no, nobody talks about anaemia. It's not a, it's not a conversation that happens in our lives, right? It's not a conversation that happens in a family or in a school or any of these places.” (SBCC_03)</a:t>
          </a:r>
          <a:endParaRPr lang="en-IN"/>
        </a:p>
      </dgm:t>
    </dgm:pt>
    <dgm:pt modelId="{3CE28E87-FD54-4AF3-B005-16BC4A4FD90F}" type="parTrans" cxnId="{C55278CE-BC9A-451E-9012-E6A0EA35D3A1}">
      <dgm:prSet/>
      <dgm:spPr/>
      <dgm:t>
        <a:bodyPr/>
        <a:lstStyle/>
        <a:p>
          <a:endParaRPr lang="en-IN">
            <a:solidFill>
              <a:schemeClr val="tx1"/>
            </a:solidFill>
          </a:endParaRPr>
        </a:p>
      </dgm:t>
    </dgm:pt>
    <dgm:pt modelId="{2951329A-5183-4289-A28D-B1983767188F}" type="sibTrans" cxnId="{C55278CE-BC9A-451E-9012-E6A0EA35D3A1}">
      <dgm:prSet/>
      <dgm:spPr/>
      <dgm:t>
        <a:bodyPr/>
        <a:lstStyle/>
        <a:p>
          <a:endParaRPr lang="en-IN">
            <a:solidFill>
              <a:schemeClr val="tx1"/>
            </a:solidFill>
          </a:endParaRPr>
        </a:p>
      </dgm:t>
    </dgm:pt>
    <dgm:pt modelId="{83C71757-1DC1-4332-BE12-E65A307C54A4}" type="pres">
      <dgm:prSet presAssocID="{61E18BAC-B089-44F1-B696-FA6C57F5C19A}" presName="diagram" presStyleCnt="0">
        <dgm:presLayoutVars>
          <dgm:dir/>
          <dgm:resizeHandles val="exact"/>
        </dgm:presLayoutVars>
      </dgm:prSet>
      <dgm:spPr/>
    </dgm:pt>
    <dgm:pt modelId="{D6DD105B-C2BB-40CA-B884-9B6DD9F19DF1}" type="pres">
      <dgm:prSet presAssocID="{809E1F99-4AFA-47BD-9EBB-58C1533A79A4}" presName="node" presStyleLbl="node1" presStyleIdx="0" presStyleCnt="3" custScaleX="159750" custScaleY="133793">
        <dgm:presLayoutVars>
          <dgm:bulletEnabled val="1"/>
        </dgm:presLayoutVars>
      </dgm:prSet>
      <dgm:spPr/>
    </dgm:pt>
    <dgm:pt modelId="{A1FEFBFC-16AC-42FB-A820-315C44B3E23C}" type="pres">
      <dgm:prSet presAssocID="{E639FFC0-CCB9-479E-8B65-51D8127C58B1}" presName="sibTrans" presStyleCnt="0"/>
      <dgm:spPr/>
    </dgm:pt>
    <dgm:pt modelId="{266FD617-1F33-4A8B-905E-BCD7062F35F5}" type="pres">
      <dgm:prSet presAssocID="{83DEEC1E-3A32-484B-84AC-B9BB24C5EED4}" presName="node" presStyleLbl="node1" presStyleIdx="1" presStyleCnt="3" custScaleX="159750" custScaleY="59883">
        <dgm:presLayoutVars>
          <dgm:bulletEnabled val="1"/>
        </dgm:presLayoutVars>
      </dgm:prSet>
      <dgm:spPr/>
    </dgm:pt>
    <dgm:pt modelId="{7BDC9A66-E1AD-4BB0-9C30-B1F38E10C706}" type="pres">
      <dgm:prSet presAssocID="{B28935B7-8FE1-458B-9B8E-508E90C9D634}" presName="sibTrans" presStyleCnt="0"/>
      <dgm:spPr/>
    </dgm:pt>
    <dgm:pt modelId="{07F5F59D-7603-49BF-A3C4-915E590C1A9E}" type="pres">
      <dgm:prSet presAssocID="{74A82D0F-7D5C-4711-9709-8CBFF0810EF9}" presName="node" presStyleLbl="node1" presStyleIdx="2" presStyleCnt="3" custScaleX="159750">
        <dgm:presLayoutVars>
          <dgm:bulletEnabled val="1"/>
        </dgm:presLayoutVars>
      </dgm:prSet>
      <dgm:spPr/>
    </dgm:pt>
  </dgm:ptLst>
  <dgm:cxnLst>
    <dgm:cxn modelId="{C5F42610-6DC3-410C-9E3F-8460EB1184DD}" type="presOf" srcId="{74A82D0F-7D5C-4711-9709-8CBFF0810EF9}" destId="{07F5F59D-7603-49BF-A3C4-915E590C1A9E}" srcOrd="0" destOrd="0" presId="urn:microsoft.com/office/officeart/2005/8/layout/default"/>
    <dgm:cxn modelId="{2CEECA4D-0628-4CCB-9C72-9160011E8714}" type="presOf" srcId="{83DEEC1E-3A32-484B-84AC-B9BB24C5EED4}" destId="{266FD617-1F33-4A8B-905E-BCD7062F35F5}" srcOrd="0" destOrd="0" presId="urn:microsoft.com/office/officeart/2005/8/layout/default"/>
    <dgm:cxn modelId="{74AD5E8D-4551-4559-9933-EFD5633CCCEE}" srcId="{61E18BAC-B089-44F1-B696-FA6C57F5C19A}" destId="{809E1F99-4AFA-47BD-9EBB-58C1533A79A4}" srcOrd="0" destOrd="0" parTransId="{0D7EEDC1-9242-4366-BCF4-78DE6E6972AA}" sibTransId="{E639FFC0-CCB9-479E-8B65-51D8127C58B1}"/>
    <dgm:cxn modelId="{8DD4088F-8870-4331-8053-0532E6944D40}" type="presOf" srcId="{809E1F99-4AFA-47BD-9EBB-58C1533A79A4}" destId="{D6DD105B-C2BB-40CA-B884-9B6DD9F19DF1}" srcOrd="0" destOrd="0" presId="urn:microsoft.com/office/officeart/2005/8/layout/default"/>
    <dgm:cxn modelId="{A8B02690-7295-43E3-AD89-1C7E26451555}" type="presOf" srcId="{61E18BAC-B089-44F1-B696-FA6C57F5C19A}" destId="{83C71757-1DC1-4332-BE12-E65A307C54A4}" srcOrd="0" destOrd="0" presId="urn:microsoft.com/office/officeart/2005/8/layout/default"/>
    <dgm:cxn modelId="{5BF4A3C9-2A2A-47FF-8DD4-1B87DC0822AF}" srcId="{61E18BAC-B089-44F1-B696-FA6C57F5C19A}" destId="{83DEEC1E-3A32-484B-84AC-B9BB24C5EED4}" srcOrd="1" destOrd="0" parTransId="{D2D8BD97-CC6E-402C-8EE1-852F97626169}" sibTransId="{B28935B7-8FE1-458B-9B8E-508E90C9D634}"/>
    <dgm:cxn modelId="{C55278CE-BC9A-451E-9012-E6A0EA35D3A1}" srcId="{61E18BAC-B089-44F1-B696-FA6C57F5C19A}" destId="{74A82D0F-7D5C-4711-9709-8CBFF0810EF9}" srcOrd="2" destOrd="0" parTransId="{3CE28E87-FD54-4AF3-B005-16BC4A4FD90F}" sibTransId="{2951329A-5183-4289-A28D-B1983767188F}"/>
    <dgm:cxn modelId="{D079E69B-7CBE-4B1A-917E-9E53F8CD6E2C}" type="presParOf" srcId="{83C71757-1DC1-4332-BE12-E65A307C54A4}" destId="{D6DD105B-C2BB-40CA-B884-9B6DD9F19DF1}" srcOrd="0" destOrd="0" presId="urn:microsoft.com/office/officeart/2005/8/layout/default"/>
    <dgm:cxn modelId="{4E7E4D8F-F3BF-4057-9C68-F9B485032338}" type="presParOf" srcId="{83C71757-1DC1-4332-BE12-E65A307C54A4}" destId="{A1FEFBFC-16AC-42FB-A820-315C44B3E23C}" srcOrd="1" destOrd="0" presId="urn:microsoft.com/office/officeart/2005/8/layout/default"/>
    <dgm:cxn modelId="{E80CC0DE-4016-4EF4-A614-357287132994}" type="presParOf" srcId="{83C71757-1DC1-4332-BE12-E65A307C54A4}" destId="{266FD617-1F33-4A8B-905E-BCD7062F35F5}" srcOrd="2" destOrd="0" presId="urn:microsoft.com/office/officeart/2005/8/layout/default"/>
    <dgm:cxn modelId="{30BF1EA8-B794-4B97-868F-8AAFE256C2B2}" type="presParOf" srcId="{83C71757-1DC1-4332-BE12-E65A307C54A4}" destId="{7BDC9A66-E1AD-4BB0-9C30-B1F38E10C706}" srcOrd="3" destOrd="0" presId="urn:microsoft.com/office/officeart/2005/8/layout/default"/>
    <dgm:cxn modelId="{73ED9DDA-53F4-4E00-8BA0-3757A56C2D2A}" type="presParOf" srcId="{83C71757-1DC1-4332-BE12-E65A307C54A4}" destId="{07F5F59D-7603-49BF-A3C4-915E590C1A9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B89839-F8C7-4E1D-AB49-35A66E34BD3D}" type="doc">
      <dgm:prSet loTypeId="urn:microsoft.com/office/officeart/2005/8/layout/default" loCatId="list" qsTypeId="urn:microsoft.com/office/officeart/2005/8/quickstyle/simple3" qsCatId="simple" csTypeId="urn:microsoft.com/office/officeart/2005/8/colors/colorful3" csCatId="colorful" phldr="1"/>
      <dgm:spPr/>
      <dgm:t>
        <a:bodyPr/>
        <a:lstStyle/>
        <a:p>
          <a:endParaRPr lang="en-IN"/>
        </a:p>
      </dgm:t>
    </dgm:pt>
    <dgm:pt modelId="{0F19C3C4-47F2-4AC0-8383-3CC6F4D535A2}">
      <dgm:prSet/>
      <dgm:spPr/>
      <dgm:t>
        <a:bodyPr/>
        <a:lstStyle/>
        <a:p>
          <a:r>
            <a:rPr lang="en-IN" i="1"/>
            <a:t>“We have found in our experience, that awareness or information giving is often not adequate at all for behaviour change, because awareness has to first convert into intent, intent has to convert into action.” (SBCC_04)</a:t>
          </a:r>
          <a:endParaRPr lang="en-IN" dirty="0"/>
        </a:p>
      </dgm:t>
    </dgm:pt>
    <dgm:pt modelId="{859154C4-398E-4E77-B6FD-371FD90A9392}" type="parTrans" cxnId="{6C3EDF47-5667-4BC8-ACE7-317E3CA4CED1}">
      <dgm:prSet/>
      <dgm:spPr/>
      <dgm:t>
        <a:bodyPr/>
        <a:lstStyle/>
        <a:p>
          <a:endParaRPr lang="en-IN">
            <a:solidFill>
              <a:schemeClr val="tx1"/>
            </a:solidFill>
          </a:endParaRPr>
        </a:p>
      </dgm:t>
    </dgm:pt>
    <dgm:pt modelId="{A8B51D1F-5FFA-4387-82E6-350E0F21B018}" type="sibTrans" cxnId="{6C3EDF47-5667-4BC8-ACE7-317E3CA4CED1}">
      <dgm:prSet/>
      <dgm:spPr/>
      <dgm:t>
        <a:bodyPr/>
        <a:lstStyle/>
        <a:p>
          <a:endParaRPr lang="en-IN">
            <a:solidFill>
              <a:schemeClr val="tx1"/>
            </a:solidFill>
          </a:endParaRPr>
        </a:p>
      </dgm:t>
    </dgm:pt>
    <dgm:pt modelId="{A00A1596-30FD-464C-937F-D6BC922E5AF4}">
      <dgm:prSet/>
      <dgm:spPr/>
      <dgm:t>
        <a:bodyPr/>
        <a:lstStyle/>
        <a:p>
          <a:r>
            <a:rPr lang="en-IN" i="1"/>
            <a:t>“You know, even if you're surrounded with, you know, hoardings that tell us what a fantastic car or you know who's giving a car loan at 8% interest. I never actually pay attention to it till I actually have to get down to changing my car.” (SBCC_05) </a:t>
          </a:r>
          <a:endParaRPr lang="en-IN"/>
        </a:p>
      </dgm:t>
    </dgm:pt>
    <dgm:pt modelId="{EB28D83B-F417-49A6-9C46-726A132E197B}" type="parTrans" cxnId="{45D01727-298E-41FB-988A-048A03B2B7BC}">
      <dgm:prSet/>
      <dgm:spPr/>
      <dgm:t>
        <a:bodyPr/>
        <a:lstStyle/>
        <a:p>
          <a:endParaRPr lang="en-IN">
            <a:solidFill>
              <a:schemeClr val="tx1"/>
            </a:solidFill>
          </a:endParaRPr>
        </a:p>
      </dgm:t>
    </dgm:pt>
    <dgm:pt modelId="{A7B88DB3-7EF6-424E-B95D-34ACBD0C15EF}" type="sibTrans" cxnId="{45D01727-298E-41FB-988A-048A03B2B7BC}">
      <dgm:prSet/>
      <dgm:spPr/>
      <dgm:t>
        <a:bodyPr/>
        <a:lstStyle/>
        <a:p>
          <a:endParaRPr lang="en-IN">
            <a:solidFill>
              <a:schemeClr val="tx1"/>
            </a:solidFill>
          </a:endParaRPr>
        </a:p>
      </dgm:t>
    </dgm:pt>
    <dgm:pt modelId="{065A5122-06C4-4F05-BE74-52A237A08BBD}" type="pres">
      <dgm:prSet presAssocID="{86B89839-F8C7-4E1D-AB49-35A66E34BD3D}" presName="diagram" presStyleCnt="0">
        <dgm:presLayoutVars>
          <dgm:dir/>
          <dgm:resizeHandles val="exact"/>
        </dgm:presLayoutVars>
      </dgm:prSet>
      <dgm:spPr/>
    </dgm:pt>
    <dgm:pt modelId="{1EEC49AC-1A9B-44A5-A704-D9836294DF71}" type="pres">
      <dgm:prSet presAssocID="{0F19C3C4-47F2-4AC0-8383-3CC6F4D535A2}" presName="node" presStyleLbl="node1" presStyleIdx="0" presStyleCnt="2" custScaleX="159750" custLinFactNeighborY="-51168">
        <dgm:presLayoutVars>
          <dgm:bulletEnabled val="1"/>
        </dgm:presLayoutVars>
      </dgm:prSet>
      <dgm:spPr/>
    </dgm:pt>
    <dgm:pt modelId="{C78DFA36-6312-4587-A1E3-5FC63B641F4B}" type="pres">
      <dgm:prSet presAssocID="{A8B51D1F-5FFA-4387-82E6-350E0F21B018}" presName="sibTrans" presStyleCnt="0"/>
      <dgm:spPr/>
    </dgm:pt>
    <dgm:pt modelId="{3E2EAB95-1471-459E-AAAF-CE1452EC1A86}" type="pres">
      <dgm:prSet presAssocID="{A00A1596-30FD-464C-937F-D6BC922E5AF4}" presName="node" presStyleLbl="node1" presStyleIdx="1" presStyleCnt="2" custScaleX="159750" custLinFactNeighborX="0" custLinFactNeighborY="-56257">
        <dgm:presLayoutVars>
          <dgm:bulletEnabled val="1"/>
        </dgm:presLayoutVars>
      </dgm:prSet>
      <dgm:spPr/>
    </dgm:pt>
  </dgm:ptLst>
  <dgm:cxnLst>
    <dgm:cxn modelId="{45D01727-298E-41FB-988A-048A03B2B7BC}" srcId="{86B89839-F8C7-4E1D-AB49-35A66E34BD3D}" destId="{A00A1596-30FD-464C-937F-D6BC922E5AF4}" srcOrd="1" destOrd="0" parTransId="{EB28D83B-F417-49A6-9C46-726A132E197B}" sibTransId="{A7B88DB3-7EF6-424E-B95D-34ACBD0C15EF}"/>
    <dgm:cxn modelId="{4BEBDF3E-5C44-4F1A-84BD-BFA252B49679}" type="presOf" srcId="{0F19C3C4-47F2-4AC0-8383-3CC6F4D535A2}" destId="{1EEC49AC-1A9B-44A5-A704-D9836294DF71}" srcOrd="0" destOrd="0" presId="urn:microsoft.com/office/officeart/2005/8/layout/default"/>
    <dgm:cxn modelId="{54E99264-C613-41E5-9D58-9725FB149BA5}" type="presOf" srcId="{A00A1596-30FD-464C-937F-D6BC922E5AF4}" destId="{3E2EAB95-1471-459E-AAAF-CE1452EC1A86}" srcOrd="0" destOrd="0" presId="urn:microsoft.com/office/officeart/2005/8/layout/default"/>
    <dgm:cxn modelId="{1608EE64-A909-4A96-9049-3BC40C3C6CCF}" type="presOf" srcId="{86B89839-F8C7-4E1D-AB49-35A66E34BD3D}" destId="{065A5122-06C4-4F05-BE74-52A237A08BBD}" srcOrd="0" destOrd="0" presId="urn:microsoft.com/office/officeart/2005/8/layout/default"/>
    <dgm:cxn modelId="{6C3EDF47-5667-4BC8-ACE7-317E3CA4CED1}" srcId="{86B89839-F8C7-4E1D-AB49-35A66E34BD3D}" destId="{0F19C3C4-47F2-4AC0-8383-3CC6F4D535A2}" srcOrd="0" destOrd="0" parTransId="{859154C4-398E-4E77-B6FD-371FD90A9392}" sibTransId="{A8B51D1F-5FFA-4387-82E6-350E0F21B018}"/>
    <dgm:cxn modelId="{8986A4E7-AB31-414B-98A2-E09B178BF92B}" type="presParOf" srcId="{065A5122-06C4-4F05-BE74-52A237A08BBD}" destId="{1EEC49AC-1A9B-44A5-A704-D9836294DF71}" srcOrd="0" destOrd="0" presId="urn:microsoft.com/office/officeart/2005/8/layout/default"/>
    <dgm:cxn modelId="{DA8B04B2-717C-4E8F-8BAC-73E66FA020D6}" type="presParOf" srcId="{065A5122-06C4-4F05-BE74-52A237A08BBD}" destId="{C78DFA36-6312-4587-A1E3-5FC63B641F4B}" srcOrd="1" destOrd="0" presId="urn:microsoft.com/office/officeart/2005/8/layout/default"/>
    <dgm:cxn modelId="{7FC1D94A-890E-4AB5-9AC8-80A8CC29424A}" type="presParOf" srcId="{065A5122-06C4-4F05-BE74-52A237A08BBD}" destId="{3E2EAB95-1471-459E-AAAF-CE1452EC1A86}" srcOrd="2"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B0DFAB-2A25-4DE9-BEBF-1838E0F8229A}" type="doc">
      <dgm:prSet loTypeId="urn:microsoft.com/office/officeart/2005/8/layout/default" loCatId="list" qsTypeId="urn:microsoft.com/office/officeart/2005/8/quickstyle/simple3" qsCatId="simple" csTypeId="urn:microsoft.com/office/officeart/2005/8/colors/colorful4" csCatId="colorful" phldr="1"/>
      <dgm:spPr/>
      <dgm:t>
        <a:bodyPr/>
        <a:lstStyle/>
        <a:p>
          <a:endParaRPr lang="en-IN"/>
        </a:p>
      </dgm:t>
    </dgm:pt>
    <dgm:pt modelId="{72E5FE59-0A13-404D-8DE9-3B31CA193068}">
      <dgm:prSet/>
      <dgm:spPr/>
      <dgm:t>
        <a:bodyPr/>
        <a:lstStyle/>
        <a:p>
          <a:r>
            <a:rPr lang="en-IN" i="1" dirty="0"/>
            <a:t>“In many of the programs, the big challenge is even though they say capacity building is required on paper, but when it comes to the making it as a program or part of the program to initiate capacity buildings, very little importance is given to capacity building in terms of availability of the stakeholders who have to be trained or whose capacities have to be built.” (SBCC_01)</a:t>
          </a:r>
          <a:endParaRPr lang="en-IN" dirty="0"/>
        </a:p>
      </dgm:t>
    </dgm:pt>
    <dgm:pt modelId="{FB74461B-20FD-424B-99EE-49188C88DB98}" type="parTrans" cxnId="{1222CBF5-277D-4B22-9233-B27E37B0C6BB}">
      <dgm:prSet/>
      <dgm:spPr/>
      <dgm:t>
        <a:bodyPr/>
        <a:lstStyle/>
        <a:p>
          <a:endParaRPr lang="en-IN">
            <a:solidFill>
              <a:schemeClr val="tx1"/>
            </a:solidFill>
          </a:endParaRPr>
        </a:p>
      </dgm:t>
    </dgm:pt>
    <dgm:pt modelId="{581E9FC3-3BEE-4F02-9D87-5B8FB86264CC}" type="sibTrans" cxnId="{1222CBF5-277D-4B22-9233-B27E37B0C6BB}">
      <dgm:prSet/>
      <dgm:spPr/>
      <dgm:t>
        <a:bodyPr/>
        <a:lstStyle/>
        <a:p>
          <a:endParaRPr lang="en-IN">
            <a:solidFill>
              <a:schemeClr val="tx1"/>
            </a:solidFill>
          </a:endParaRPr>
        </a:p>
      </dgm:t>
    </dgm:pt>
    <dgm:pt modelId="{1B0C5A12-42D6-4364-A812-EC321BEE45FA}">
      <dgm:prSet/>
      <dgm:spPr/>
      <dgm:t>
        <a:bodyPr/>
        <a:lstStyle/>
        <a:p>
          <a:r>
            <a:rPr lang="en-IN" i="1"/>
            <a:t>“Are pregnant and lactating women, the decision makers of the food that is on their plate, are they not the last one to eat even when they're pregnant and lactating, are they not the ones who are burdened with all the other work, and to influence just the group that has affected the most without influencing the group which is actually affecting them is like a huge lacuna in the work that we do.” (SBCC_03)</a:t>
          </a:r>
          <a:endParaRPr lang="en-IN" dirty="0"/>
        </a:p>
      </dgm:t>
    </dgm:pt>
    <dgm:pt modelId="{1BE71628-6865-4434-9311-941381A83B00}" type="parTrans" cxnId="{8D84E143-1913-450A-81F1-C5BDD74772A3}">
      <dgm:prSet/>
      <dgm:spPr/>
      <dgm:t>
        <a:bodyPr/>
        <a:lstStyle/>
        <a:p>
          <a:endParaRPr lang="en-IN">
            <a:solidFill>
              <a:schemeClr val="tx1"/>
            </a:solidFill>
          </a:endParaRPr>
        </a:p>
      </dgm:t>
    </dgm:pt>
    <dgm:pt modelId="{EBA205C5-8D7C-4A69-9340-4E160F217B0A}" type="sibTrans" cxnId="{8D84E143-1913-450A-81F1-C5BDD74772A3}">
      <dgm:prSet/>
      <dgm:spPr/>
      <dgm:t>
        <a:bodyPr/>
        <a:lstStyle/>
        <a:p>
          <a:endParaRPr lang="en-IN">
            <a:solidFill>
              <a:schemeClr val="tx1"/>
            </a:solidFill>
          </a:endParaRPr>
        </a:p>
      </dgm:t>
    </dgm:pt>
    <dgm:pt modelId="{88678E97-6A77-47F9-84D1-B8577F7B47A3}">
      <dgm:prSet/>
      <dgm:spPr/>
      <dgm:t>
        <a:bodyPr/>
        <a:lstStyle/>
        <a:p>
          <a:r>
            <a:rPr lang="en-IN" i="1"/>
            <a:t>“ASHA, ANMs, AWWs, their capacity they may be knowing the technical aspect of importance of IFA but that counselling doesn't only involve technical aspect, it involves your communication skills also.” (SBCC_08)	</a:t>
          </a:r>
          <a:endParaRPr lang="en-IN" dirty="0"/>
        </a:p>
      </dgm:t>
    </dgm:pt>
    <dgm:pt modelId="{C2D24330-16C5-462D-96D2-C4F09A73E75A}" type="parTrans" cxnId="{DFC7B39C-465B-4A69-937B-0B35175B1A07}">
      <dgm:prSet/>
      <dgm:spPr/>
      <dgm:t>
        <a:bodyPr/>
        <a:lstStyle/>
        <a:p>
          <a:endParaRPr lang="en-IN">
            <a:solidFill>
              <a:schemeClr val="tx1"/>
            </a:solidFill>
          </a:endParaRPr>
        </a:p>
      </dgm:t>
    </dgm:pt>
    <dgm:pt modelId="{4F4967A6-399D-4DDF-BC92-7031CA64DE5F}" type="sibTrans" cxnId="{DFC7B39C-465B-4A69-937B-0B35175B1A07}">
      <dgm:prSet/>
      <dgm:spPr/>
      <dgm:t>
        <a:bodyPr/>
        <a:lstStyle/>
        <a:p>
          <a:endParaRPr lang="en-IN">
            <a:solidFill>
              <a:schemeClr val="tx1"/>
            </a:solidFill>
          </a:endParaRPr>
        </a:p>
      </dgm:t>
    </dgm:pt>
    <dgm:pt modelId="{3F0970CB-86B1-4497-A64B-BEED634CC731}" type="pres">
      <dgm:prSet presAssocID="{E7B0DFAB-2A25-4DE9-BEBF-1838E0F8229A}" presName="diagram" presStyleCnt="0">
        <dgm:presLayoutVars>
          <dgm:dir/>
          <dgm:resizeHandles val="exact"/>
        </dgm:presLayoutVars>
      </dgm:prSet>
      <dgm:spPr/>
    </dgm:pt>
    <dgm:pt modelId="{88DD1836-D8ED-4479-B6FF-1DDFE2DFD558}" type="pres">
      <dgm:prSet presAssocID="{72E5FE59-0A13-404D-8DE9-3B31CA193068}" presName="node" presStyleLbl="node1" presStyleIdx="0" presStyleCnt="3" custScaleX="161006" custLinFactNeighborY="2161">
        <dgm:presLayoutVars>
          <dgm:bulletEnabled val="1"/>
        </dgm:presLayoutVars>
      </dgm:prSet>
      <dgm:spPr/>
    </dgm:pt>
    <dgm:pt modelId="{C417D995-F583-4EFA-B273-5A9BBEED5D4F}" type="pres">
      <dgm:prSet presAssocID="{581E9FC3-3BEE-4F02-9D87-5B8FB86264CC}" presName="sibTrans" presStyleCnt="0"/>
      <dgm:spPr/>
    </dgm:pt>
    <dgm:pt modelId="{872D4C4F-43E8-44E4-AC96-3E70616DEE06}" type="pres">
      <dgm:prSet presAssocID="{1B0C5A12-42D6-4364-A812-EC321BEE45FA}" presName="node" presStyleLbl="node1" presStyleIdx="1" presStyleCnt="3" custScaleX="161006" custScaleY="111410">
        <dgm:presLayoutVars>
          <dgm:bulletEnabled val="1"/>
        </dgm:presLayoutVars>
      </dgm:prSet>
      <dgm:spPr/>
    </dgm:pt>
    <dgm:pt modelId="{82C7AF35-E5C0-43DB-BC30-58D5A62A8BF0}" type="pres">
      <dgm:prSet presAssocID="{EBA205C5-8D7C-4A69-9340-4E160F217B0A}" presName="sibTrans" presStyleCnt="0"/>
      <dgm:spPr/>
    </dgm:pt>
    <dgm:pt modelId="{AC81EEB3-D27D-463A-9913-01AD786DF1D7}" type="pres">
      <dgm:prSet presAssocID="{88678E97-6A77-47F9-84D1-B8577F7B47A3}" presName="node" presStyleLbl="node1" presStyleIdx="2" presStyleCnt="3" custScaleX="161006" custScaleY="82720" custLinFactNeighborY="6992">
        <dgm:presLayoutVars>
          <dgm:bulletEnabled val="1"/>
        </dgm:presLayoutVars>
      </dgm:prSet>
      <dgm:spPr/>
    </dgm:pt>
  </dgm:ptLst>
  <dgm:cxnLst>
    <dgm:cxn modelId="{A27E0506-22C4-444D-998B-0CD55DDF5ABB}" type="presOf" srcId="{88678E97-6A77-47F9-84D1-B8577F7B47A3}" destId="{AC81EEB3-D27D-463A-9913-01AD786DF1D7}" srcOrd="0" destOrd="0" presId="urn:microsoft.com/office/officeart/2005/8/layout/default"/>
    <dgm:cxn modelId="{8D84E143-1913-450A-81F1-C5BDD74772A3}" srcId="{E7B0DFAB-2A25-4DE9-BEBF-1838E0F8229A}" destId="{1B0C5A12-42D6-4364-A812-EC321BEE45FA}" srcOrd="1" destOrd="0" parTransId="{1BE71628-6865-4434-9311-941381A83B00}" sibTransId="{EBA205C5-8D7C-4A69-9340-4E160F217B0A}"/>
    <dgm:cxn modelId="{0DA80458-DB07-42DF-9C15-4A64877EE829}" type="presOf" srcId="{72E5FE59-0A13-404D-8DE9-3B31CA193068}" destId="{88DD1836-D8ED-4479-B6FF-1DDFE2DFD558}" srcOrd="0" destOrd="0" presId="urn:microsoft.com/office/officeart/2005/8/layout/default"/>
    <dgm:cxn modelId="{DFC7B39C-465B-4A69-937B-0B35175B1A07}" srcId="{E7B0DFAB-2A25-4DE9-BEBF-1838E0F8229A}" destId="{88678E97-6A77-47F9-84D1-B8577F7B47A3}" srcOrd="2" destOrd="0" parTransId="{C2D24330-16C5-462D-96D2-C4F09A73E75A}" sibTransId="{4F4967A6-399D-4DDF-BC92-7031CA64DE5F}"/>
    <dgm:cxn modelId="{32557CB7-3569-4C1D-965D-E35FCB74BF9B}" type="presOf" srcId="{E7B0DFAB-2A25-4DE9-BEBF-1838E0F8229A}" destId="{3F0970CB-86B1-4497-A64B-BEED634CC731}" srcOrd="0" destOrd="0" presId="urn:microsoft.com/office/officeart/2005/8/layout/default"/>
    <dgm:cxn modelId="{4CB70FEE-D12D-4990-B302-B46589894935}" type="presOf" srcId="{1B0C5A12-42D6-4364-A812-EC321BEE45FA}" destId="{872D4C4F-43E8-44E4-AC96-3E70616DEE06}" srcOrd="0" destOrd="0" presId="urn:microsoft.com/office/officeart/2005/8/layout/default"/>
    <dgm:cxn modelId="{1222CBF5-277D-4B22-9233-B27E37B0C6BB}" srcId="{E7B0DFAB-2A25-4DE9-BEBF-1838E0F8229A}" destId="{72E5FE59-0A13-404D-8DE9-3B31CA193068}" srcOrd="0" destOrd="0" parTransId="{FB74461B-20FD-424B-99EE-49188C88DB98}" sibTransId="{581E9FC3-3BEE-4F02-9D87-5B8FB86264CC}"/>
    <dgm:cxn modelId="{76315D54-1E8B-4296-8C66-040D4600719E}" type="presParOf" srcId="{3F0970CB-86B1-4497-A64B-BEED634CC731}" destId="{88DD1836-D8ED-4479-B6FF-1DDFE2DFD558}" srcOrd="0" destOrd="0" presId="urn:microsoft.com/office/officeart/2005/8/layout/default"/>
    <dgm:cxn modelId="{A3C94869-43FB-4B70-818A-CDB85229AD28}" type="presParOf" srcId="{3F0970CB-86B1-4497-A64B-BEED634CC731}" destId="{C417D995-F583-4EFA-B273-5A9BBEED5D4F}" srcOrd="1" destOrd="0" presId="urn:microsoft.com/office/officeart/2005/8/layout/default"/>
    <dgm:cxn modelId="{D0C6ED0D-6C3C-4D8E-B9A6-8414550137D6}" type="presParOf" srcId="{3F0970CB-86B1-4497-A64B-BEED634CC731}" destId="{872D4C4F-43E8-44E4-AC96-3E70616DEE06}" srcOrd="2" destOrd="0" presId="urn:microsoft.com/office/officeart/2005/8/layout/default"/>
    <dgm:cxn modelId="{5C15BCD6-32BF-4BE2-B0AC-F14BFE3B1931}" type="presParOf" srcId="{3F0970CB-86B1-4497-A64B-BEED634CC731}" destId="{82C7AF35-E5C0-43DB-BC30-58D5A62A8BF0}" srcOrd="3" destOrd="0" presId="urn:microsoft.com/office/officeart/2005/8/layout/default"/>
    <dgm:cxn modelId="{DF152609-C22E-4B07-8F3C-5370FC93296C}" type="presParOf" srcId="{3F0970CB-86B1-4497-A64B-BEED634CC731}" destId="{AC81EEB3-D27D-463A-9913-01AD786DF1D7}" srcOrd="4" destOrd="0" presId="urn:microsoft.com/office/officeart/2005/8/layout/defaul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6EE05C-8D00-4752-8E28-92E7F709D657}" type="doc">
      <dgm:prSet loTypeId="urn:microsoft.com/office/officeart/2005/8/layout/default" loCatId="list" qsTypeId="urn:microsoft.com/office/officeart/2005/8/quickstyle/simple3" qsCatId="simple" csTypeId="urn:microsoft.com/office/officeart/2005/8/colors/colorful1" csCatId="colorful" phldr="1"/>
      <dgm:spPr/>
      <dgm:t>
        <a:bodyPr/>
        <a:lstStyle/>
        <a:p>
          <a:endParaRPr lang="en-IN"/>
        </a:p>
      </dgm:t>
    </dgm:pt>
    <dgm:pt modelId="{4B5E56E0-066D-40F7-95BC-A27F24A48ED7}">
      <dgm:prSet/>
      <dgm:spPr/>
      <dgm:t>
        <a:bodyPr/>
        <a:lstStyle/>
        <a:p>
          <a:r>
            <a:rPr lang="en-IN" i="1" dirty="0"/>
            <a:t>“I understand anaemia is important, I may understand that it's a high threat, I may understand how to deal with the side effects. But how do I remember every day to take a pill, it's not a trivial thing at all. It's not about awareness. It's not about threat perception, it's nothing. It's just that I need to, as a person in a very busy day, I need to remember to take a pill and I may just forget.” (SBCC_04)</a:t>
          </a:r>
          <a:endParaRPr lang="en-IN" dirty="0"/>
        </a:p>
      </dgm:t>
    </dgm:pt>
    <dgm:pt modelId="{BD5E6A13-15D8-42D2-BD7E-C3EA4CC1BE66}" type="parTrans" cxnId="{B26EB01C-5F22-451E-9A71-0079A61B1148}">
      <dgm:prSet/>
      <dgm:spPr/>
      <dgm:t>
        <a:bodyPr/>
        <a:lstStyle/>
        <a:p>
          <a:endParaRPr lang="en-IN"/>
        </a:p>
      </dgm:t>
    </dgm:pt>
    <dgm:pt modelId="{5C6653DD-B3EA-41DF-9D5D-7B1ABC68198D}" type="sibTrans" cxnId="{B26EB01C-5F22-451E-9A71-0079A61B1148}">
      <dgm:prSet/>
      <dgm:spPr/>
      <dgm:t>
        <a:bodyPr/>
        <a:lstStyle/>
        <a:p>
          <a:endParaRPr lang="en-IN"/>
        </a:p>
      </dgm:t>
    </dgm:pt>
    <dgm:pt modelId="{96AEC4DF-F945-4210-A650-7C27EDED3AE8}">
      <dgm:prSet/>
      <dgm:spPr/>
      <dgm:t>
        <a:bodyPr/>
        <a:lstStyle/>
        <a:p>
          <a:r>
            <a:rPr lang="en-IN" i="1" dirty="0"/>
            <a:t>“Generally what happens we try to when whenever we are mobilizing or spreading awareness, we reject the indigenous behaviours and that is the point when we just lose the connectivity; there is a backlash there is a disconnect and there is a blockage.” (SBCC_06)</a:t>
          </a:r>
          <a:endParaRPr lang="en-IN" dirty="0"/>
        </a:p>
      </dgm:t>
    </dgm:pt>
    <dgm:pt modelId="{9360FB27-034D-4EB8-B199-E8F8D2D5166E}" type="parTrans" cxnId="{E1C605CC-9914-46E4-85F3-FD0FA64A0818}">
      <dgm:prSet/>
      <dgm:spPr/>
      <dgm:t>
        <a:bodyPr/>
        <a:lstStyle/>
        <a:p>
          <a:endParaRPr lang="en-IN"/>
        </a:p>
      </dgm:t>
    </dgm:pt>
    <dgm:pt modelId="{F4E90BEB-9F52-425D-949F-A2AC286E4733}" type="sibTrans" cxnId="{E1C605CC-9914-46E4-85F3-FD0FA64A0818}">
      <dgm:prSet/>
      <dgm:spPr/>
      <dgm:t>
        <a:bodyPr/>
        <a:lstStyle/>
        <a:p>
          <a:endParaRPr lang="en-IN"/>
        </a:p>
      </dgm:t>
    </dgm:pt>
    <dgm:pt modelId="{90502E61-A98A-42B7-A45B-6D892A1EB0E8}" type="pres">
      <dgm:prSet presAssocID="{E76EE05C-8D00-4752-8E28-92E7F709D657}" presName="diagram" presStyleCnt="0">
        <dgm:presLayoutVars>
          <dgm:dir/>
          <dgm:resizeHandles val="exact"/>
        </dgm:presLayoutVars>
      </dgm:prSet>
      <dgm:spPr/>
    </dgm:pt>
    <dgm:pt modelId="{933260A6-0B93-4BA9-A302-6C1F88AEFFA8}" type="pres">
      <dgm:prSet presAssocID="{4B5E56E0-066D-40F7-95BC-A27F24A48ED7}" presName="node" presStyleLbl="node1" presStyleIdx="0" presStyleCnt="2" custScaleX="160670" custScaleY="133100" custLinFactNeighborX="-42" custLinFactNeighborY="6373">
        <dgm:presLayoutVars>
          <dgm:bulletEnabled val="1"/>
        </dgm:presLayoutVars>
      </dgm:prSet>
      <dgm:spPr/>
    </dgm:pt>
    <dgm:pt modelId="{6E175D0C-523A-43FA-B3CD-9C4743FF4104}" type="pres">
      <dgm:prSet presAssocID="{5C6653DD-B3EA-41DF-9D5D-7B1ABC68198D}" presName="sibTrans" presStyleCnt="0"/>
      <dgm:spPr/>
    </dgm:pt>
    <dgm:pt modelId="{A1F142E5-6346-4C01-A935-F3F55179DFB0}" type="pres">
      <dgm:prSet presAssocID="{96AEC4DF-F945-4210-A650-7C27EDED3AE8}" presName="node" presStyleLbl="node1" presStyleIdx="1" presStyleCnt="2" custScaleX="160670" custScaleY="83776" custLinFactNeighborX="-42" custLinFactNeighborY="0">
        <dgm:presLayoutVars>
          <dgm:bulletEnabled val="1"/>
        </dgm:presLayoutVars>
      </dgm:prSet>
      <dgm:spPr/>
    </dgm:pt>
  </dgm:ptLst>
  <dgm:cxnLst>
    <dgm:cxn modelId="{F7BED20B-9FF3-40D9-9E36-40690439EE3F}" type="presOf" srcId="{E76EE05C-8D00-4752-8E28-92E7F709D657}" destId="{90502E61-A98A-42B7-A45B-6D892A1EB0E8}" srcOrd="0" destOrd="0" presId="urn:microsoft.com/office/officeart/2005/8/layout/default"/>
    <dgm:cxn modelId="{B26EB01C-5F22-451E-9A71-0079A61B1148}" srcId="{E76EE05C-8D00-4752-8E28-92E7F709D657}" destId="{4B5E56E0-066D-40F7-95BC-A27F24A48ED7}" srcOrd="0" destOrd="0" parTransId="{BD5E6A13-15D8-42D2-BD7E-C3EA4CC1BE66}" sibTransId="{5C6653DD-B3EA-41DF-9D5D-7B1ABC68198D}"/>
    <dgm:cxn modelId="{5F842A29-A829-47DC-BE9C-13D3BB5DE171}" type="presOf" srcId="{96AEC4DF-F945-4210-A650-7C27EDED3AE8}" destId="{A1F142E5-6346-4C01-A935-F3F55179DFB0}" srcOrd="0" destOrd="0" presId="urn:microsoft.com/office/officeart/2005/8/layout/default"/>
    <dgm:cxn modelId="{ED493742-1170-46E0-9DC2-E753CE08B64E}" type="presOf" srcId="{4B5E56E0-066D-40F7-95BC-A27F24A48ED7}" destId="{933260A6-0B93-4BA9-A302-6C1F88AEFFA8}" srcOrd="0" destOrd="0" presId="urn:microsoft.com/office/officeart/2005/8/layout/default"/>
    <dgm:cxn modelId="{E1C605CC-9914-46E4-85F3-FD0FA64A0818}" srcId="{E76EE05C-8D00-4752-8E28-92E7F709D657}" destId="{96AEC4DF-F945-4210-A650-7C27EDED3AE8}" srcOrd="1" destOrd="0" parTransId="{9360FB27-034D-4EB8-B199-E8F8D2D5166E}" sibTransId="{F4E90BEB-9F52-425D-949F-A2AC286E4733}"/>
    <dgm:cxn modelId="{6FC9B725-7499-4203-81CF-252BFEDEA89F}" type="presParOf" srcId="{90502E61-A98A-42B7-A45B-6D892A1EB0E8}" destId="{933260A6-0B93-4BA9-A302-6C1F88AEFFA8}" srcOrd="0" destOrd="0" presId="urn:microsoft.com/office/officeart/2005/8/layout/default"/>
    <dgm:cxn modelId="{3BD0E563-6028-43B0-8DD8-24E022BA1C5B}" type="presParOf" srcId="{90502E61-A98A-42B7-A45B-6D892A1EB0E8}" destId="{6E175D0C-523A-43FA-B3CD-9C4743FF4104}" srcOrd="1" destOrd="0" presId="urn:microsoft.com/office/officeart/2005/8/layout/default"/>
    <dgm:cxn modelId="{F2CDB915-A462-486A-A86C-EBCA1A90221B}" type="presParOf" srcId="{90502E61-A98A-42B7-A45B-6D892A1EB0E8}" destId="{A1F142E5-6346-4C01-A935-F3F55179DFB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100F11E-348D-4660-A515-0A24A2CA131F}" type="doc">
      <dgm:prSet loTypeId="urn:microsoft.com/office/officeart/2005/8/layout/default" loCatId="list" qsTypeId="urn:microsoft.com/office/officeart/2005/8/quickstyle/simple3" qsCatId="simple" csTypeId="urn:microsoft.com/office/officeart/2005/8/colors/colorful5" csCatId="colorful" phldr="1"/>
      <dgm:spPr/>
      <dgm:t>
        <a:bodyPr/>
        <a:lstStyle/>
        <a:p>
          <a:endParaRPr lang="en-IN"/>
        </a:p>
      </dgm:t>
    </dgm:pt>
    <dgm:pt modelId="{383087E3-2A6A-491F-AA90-1CA43743AFD5}">
      <dgm:prSet/>
      <dgm:spPr/>
      <dgm:t>
        <a:bodyPr/>
        <a:lstStyle/>
        <a:p>
          <a:r>
            <a:rPr lang="en-IN" i="1" dirty="0"/>
            <a:t>“It has to be a continuous process of developing a strategy, implementing it, going for it, going back to the communities again to understand what the needs and issues are and then going back again to them. It's basically a process and not a one-time thing.” (SBCC_07)</a:t>
          </a:r>
          <a:endParaRPr lang="en-IN" dirty="0"/>
        </a:p>
      </dgm:t>
    </dgm:pt>
    <dgm:pt modelId="{42C556A0-2A4C-488E-913E-2B4EA9485C4A}" type="parTrans" cxnId="{F69812A3-BD61-4C0F-948B-8BE4AF31E345}">
      <dgm:prSet/>
      <dgm:spPr/>
      <dgm:t>
        <a:bodyPr/>
        <a:lstStyle/>
        <a:p>
          <a:endParaRPr lang="en-IN"/>
        </a:p>
      </dgm:t>
    </dgm:pt>
    <dgm:pt modelId="{D798B83C-1C81-46B7-8AEC-36C6BEDD8783}" type="sibTrans" cxnId="{F69812A3-BD61-4C0F-948B-8BE4AF31E345}">
      <dgm:prSet/>
      <dgm:spPr/>
      <dgm:t>
        <a:bodyPr/>
        <a:lstStyle/>
        <a:p>
          <a:endParaRPr lang="en-IN"/>
        </a:p>
      </dgm:t>
    </dgm:pt>
    <dgm:pt modelId="{34E4C97D-1513-436A-91FF-2CF76016DEBE}">
      <dgm:prSet/>
      <dgm:spPr/>
      <dgm:t>
        <a:bodyPr/>
        <a:lstStyle/>
        <a:p>
          <a:r>
            <a:rPr lang="en-IN" i="1" dirty="0"/>
            <a:t>“You know, whenever we are doing something very passionately it is because we are feeling for it. Right, if I as a service provider, I am not passionate about it, because I'm not sensitized enough. So, I'll carry out activity in a very dry manner, because that has to be done.” (SBCC_06)</a:t>
          </a:r>
          <a:endParaRPr lang="en-IN" dirty="0"/>
        </a:p>
      </dgm:t>
    </dgm:pt>
    <dgm:pt modelId="{165B864A-7775-47FC-9B29-DC22BF96E92E}" type="parTrans" cxnId="{3B400834-9A82-46DB-8A1E-62E1624913E5}">
      <dgm:prSet/>
      <dgm:spPr/>
      <dgm:t>
        <a:bodyPr/>
        <a:lstStyle/>
        <a:p>
          <a:endParaRPr lang="en-IN"/>
        </a:p>
      </dgm:t>
    </dgm:pt>
    <dgm:pt modelId="{697A8C28-CCD1-43AB-BA9A-4D4CBB833682}" type="sibTrans" cxnId="{3B400834-9A82-46DB-8A1E-62E1624913E5}">
      <dgm:prSet/>
      <dgm:spPr/>
      <dgm:t>
        <a:bodyPr/>
        <a:lstStyle/>
        <a:p>
          <a:endParaRPr lang="en-IN"/>
        </a:p>
      </dgm:t>
    </dgm:pt>
    <dgm:pt modelId="{D6E1B21D-DE45-435E-BC06-2D59132B91A2}">
      <dgm:prSet/>
      <dgm:spPr/>
      <dgm:t>
        <a:bodyPr/>
        <a:lstStyle/>
        <a:p>
          <a:r>
            <a:rPr lang="en-IN" i="1"/>
            <a:t>“It's not about our problem, it's not about our issue, it is basically what is their problem? What is that woman's problem? What is her issue? And how does our product or whatever behaviour we want fit there.” (SBCC_04)</a:t>
          </a:r>
          <a:endParaRPr lang="en-IN"/>
        </a:p>
      </dgm:t>
    </dgm:pt>
    <dgm:pt modelId="{1FC92706-8A50-4E63-AEFC-86943E7E9A59}" type="parTrans" cxnId="{770D2279-2E65-44E3-A652-E94FE50F07BC}">
      <dgm:prSet/>
      <dgm:spPr/>
      <dgm:t>
        <a:bodyPr/>
        <a:lstStyle/>
        <a:p>
          <a:endParaRPr lang="en-IN"/>
        </a:p>
      </dgm:t>
    </dgm:pt>
    <dgm:pt modelId="{AC0977E7-D892-4D71-9E67-CE1EB86C5A74}" type="sibTrans" cxnId="{770D2279-2E65-44E3-A652-E94FE50F07BC}">
      <dgm:prSet/>
      <dgm:spPr/>
      <dgm:t>
        <a:bodyPr/>
        <a:lstStyle/>
        <a:p>
          <a:endParaRPr lang="en-IN"/>
        </a:p>
      </dgm:t>
    </dgm:pt>
    <dgm:pt modelId="{D9DE2D4D-F283-4DCB-AA04-A23D9643EF09}">
      <dgm:prSet/>
      <dgm:spPr/>
      <dgm:t>
        <a:bodyPr/>
        <a:lstStyle/>
        <a:p>
          <a:r>
            <a:rPr lang="en-IN" i="1" dirty="0"/>
            <a:t>“SBCC cannot be about “I” taking drops or “I” giving drops or “I” taking IFA, it has to be the entire system and it's a part of the entire system.” (SBCC_03)</a:t>
          </a:r>
          <a:endParaRPr lang="en-IN" dirty="0"/>
        </a:p>
      </dgm:t>
    </dgm:pt>
    <dgm:pt modelId="{52810FE7-833F-43C1-8C70-B2FBAC4D09E1}" type="parTrans" cxnId="{DBABFD26-5EA3-4F71-BEA0-A73D15F392B9}">
      <dgm:prSet/>
      <dgm:spPr/>
      <dgm:t>
        <a:bodyPr/>
        <a:lstStyle/>
        <a:p>
          <a:endParaRPr lang="en-IN"/>
        </a:p>
      </dgm:t>
    </dgm:pt>
    <dgm:pt modelId="{77C98EE7-28C4-478E-A690-243BEA5BCE8E}" type="sibTrans" cxnId="{DBABFD26-5EA3-4F71-BEA0-A73D15F392B9}">
      <dgm:prSet/>
      <dgm:spPr/>
      <dgm:t>
        <a:bodyPr/>
        <a:lstStyle/>
        <a:p>
          <a:endParaRPr lang="en-IN"/>
        </a:p>
      </dgm:t>
    </dgm:pt>
    <dgm:pt modelId="{68232E74-1BF6-47E3-9892-AA1E15788994}" type="pres">
      <dgm:prSet presAssocID="{C100F11E-348D-4660-A515-0A24A2CA131F}" presName="diagram" presStyleCnt="0">
        <dgm:presLayoutVars>
          <dgm:dir/>
          <dgm:resizeHandles val="exact"/>
        </dgm:presLayoutVars>
      </dgm:prSet>
      <dgm:spPr/>
    </dgm:pt>
    <dgm:pt modelId="{760491B6-74F1-420E-8582-8E17ADFDBFF4}" type="pres">
      <dgm:prSet presAssocID="{383087E3-2A6A-491F-AA90-1CA43743AFD5}" presName="node" presStyleLbl="node1" presStyleIdx="0" presStyleCnt="4" custScaleX="196169" custScaleY="135908" custLinFactNeighborX="-10" custLinFactNeighborY="-628">
        <dgm:presLayoutVars>
          <dgm:bulletEnabled val="1"/>
        </dgm:presLayoutVars>
      </dgm:prSet>
      <dgm:spPr/>
    </dgm:pt>
    <dgm:pt modelId="{E9CDE348-C2CB-4358-B19D-70AAFB388B04}" type="pres">
      <dgm:prSet presAssocID="{D798B83C-1C81-46B7-8AEC-36C6BEDD8783}" presName="sibTrans" presStyleCnt="0"/>
      <dgm:spPr/>
    </dgm:pt>
    <dgm:pt modelId="{C4AEC39D-7210-4423-9FAE-D2BF3F915325}" type="pres">
      <dgm:prSet presAssocID="{34E4C97D-1513-436A-91FF-2CF76016DEBE}" presName="node" presStyleLbl="node1" presStyleIdx="1" presStyleCnt="4" custScaleX="196169" custScaleY="128672" custLinFactNeighborX="10" custLinFactNeighborY="-4022">
        <dgm:presLayoutVars>
          <dgm:bulletEnabled val="1"/>
        </dgm:presLayoutVars>
      </dgm:prSet>
      <dgm:spPr/>
    </dgm:pt>
    <dgm:pt modelId="{C0E36A12-DBA6-4CA9-B732-C8D11958491B}" type="pres">
      <dgm:prSet presAssocID="{697A8C28-CCD1-43AB-BA9A-4D4CBB833682}" presName="sibTrans" presStyleCnt="0"/>
      <dgm:spPr/>
    </dgm:pt>
    <dgm:pt modelId="{1D09B563-6CB5-42FF-8B1B-957907A1D3E9}" type="pres">
      <dgm:prSet presAssocID="{D6E1B21D-DE45-435E-BC06-2D59132B91A2}" presName="node" presStyleLbl="node1" presStyleIdx="2" presStyleCnt="4" custScaleX="196169">
        <dgm:presLayoutVars>
          <dgm:bulletEnabled val="1"/>
        </dgm:presLayoutVars>
      </dgm:prSet>
      <dgm:spPr/>
    </dgm:pt>
    <dgm:pt modelId="{20C089F4-96E1-409C-B850-0F8CD5F524CD}" type="pres">
      <dgm:prSet presAssocID="{AC0977E7-D892-4D71-9E67-CE1EB86C5A74}" presName="sibTrans" presStyleCnt="0"/>
      <dgm:spPr/>
    </dgm:pt>
    <dgm:pt modelId="{21C02936-13A6-4A13-97F2-93AD2736F8CE}" type="pres">
      <dgm:prSet presAssocID="{D9DE2D4D-F283-4DCB-AA04-A23D9643EF09}" presName="node" presStyleLbl="node1" presStyleIdx="3" presStyleCnt="4" custScaleX="196169" custScaleY="97727">
        <dgm:presLayoutVars>
          <dgm:bulletEnabled val="1"/>
        </dgm:presLayoutVars>
      </dgm:prSet>
      <dgm:spPr/>
    </dgm:pt>
  </dgm:ptLst>
  <dgm:cxnLst>
    <dgm:cxn modelId="{DBABFD26-5EA3-4F71-BEA0-A73D15F392B9}" srcId="{C100F11E-348D-4660-A515-0A24A2CA131F}" destId="{D9DE2D4D-F283-4DCB-AA04-A23D9643EF09}" srcOrd="3" destOrd="0" parTransId="{52810FE7-833F-43C1-8C70-B2FBAC4D09E1}" sibTransId="{77C98EE7-28C4-478E-A690-243BEA5BCE8E}"/>
    <dgm:cxn modelId="{3B400834-9A82-46DB-8A1E-62E1624913E5}" srcId="{C100F11E-348D-4660-A515-0A24A2CA131F}" destId="{34E4C97D-1513-436A-91FF-2CF76016DEBE}" srcOrd="1" destOrd="0" parTransId="{165B864A-7775-47FC-9B29-DC22BF96E92E}" sibTransId="{697A8C28-CCD1-43AB-BA9A-4D4CBB833682}"/>
    <dgm:cxn modelId="{8856EF60-6FE3-4787-A5CC-25033090FC5C}" type="presOf" srcId="{D6E1B21D-DE45-435E-BC06-2D59132B91A2}" destId="{1D09B563-6CB5-42FF-8B1B-957907A1D3E9}" srcOrd="0" destOrd="0" presId="urn:microsoft.com/office/officeart/2005/8/layout/default"/>
    <dgm:cxn modelId="{9D16F073-2DC0-462D-8FAD-BC52FECDB715}" type="presOf" srcId="{C100F11E-348D-4660-A515-0A24A2CA131F}" destId="{68232E74-1BF6-47E3-9892-AA1E15788994}" srcOrd="0" destOrd="0" presId="urn:microsoft.com/office/officeart/2005/8/layout/default"/>
    <dgm:cxn modelId="{770D2279-2E65-44E3-A652-E94FE50F07BC}" srcId="{C100F11E-348D-4660-A515-0A24A2CA131F}" destId="{D6E1B21D-DE45-435E-BC06-2D59132B91A2}" srcOrd="2" destOrd="0" parTransId="{1FC92706-8A50-4E63-AEFC-86943E7E9A59}" sibTransId="{AC0977E7-D892-4D71-9E67-CE1EB86C5A74}"/>
    <dgm:cxn modelId="{F69812A3-BD61-4C0F-948B-8BE4AF31E345}" srcId="{C100F11E-348D-4660-A515-0A24A2CA131F}" destId="{383087E3-2A6A-491F-AA90-1CA43743AFD5}" srcOrd="0" destOrd="0" parTransId="{42C556A0-2A4C-488E-913E-2B4EA9485C4A}" sibTransId="{D798B83C-1C81-46B7-8AEC-36C6BEDD8783}"/>
    <dgm:cxn modelId="{1CD807AB-7885-4F36-873A-EDEE5016B641}" type="presOf" srcId="{383087E3-2A6A-491F-AA90-1CA43743AFD5}" destId="{760491B6-74F1-420E-8582-8E17ADFDBFF4}" srcOrd="0" destOrd="0" presId="urn:microsoft.com/office/officeart/2005/8/layout/default"/>
    <dgm:cxn modelId="{F643B5B7-8795-4756-92F9-778359C2B9DE}" type="presOf" srcId="{D9DE2D4D-F283-4DCB-AA04-A23D9643EF09}" destId="{21C02936-13A6-4A13-97F2-93AD2736F8CE}" srcOrd="0" destOrd="0" presId="urn:microsoft.com/office/officeart/2005/8/layout/default"/>
    <dgm:cxn modelId="{30331BDC-3F69-4595-9CC2-6C5937D3C118}" type="presOf" srcId="{34E4C97D-1513-436A-91FF-2CF76016DEBE}" destId="{C4AEC39D-7210-4423-9FAE-D2BF3F915325}" srcOrd="0" destOrd="0" presId="urn:microsoft.com/office/officeart/2005/8/layout/default"/>
    <dgm:cxn modelId="{AE409EB2-D42E-407B-AD88-869332F658CA}" type="presParOf" srcId="{68232E74-1BF6-47E3-9892-AA1E15788994}" destId="{760491B6-74F1-420E-8582-8E17ADFDBFF4}" srcOrd="0" destOrd="0" presId="urn:microsoft.com/office/officeart/2005/8/layout/default"/>
    <dgm:cxn modelId="{AC7DDC95-17CC-4CFF-9C78-ADE9F705379B}" type="presParOf" srcId="{68232E74-1BF6-47E3-9892-AA1E15788994}" destId="{E9CDE348-C2CB-4358-B19D-70AAFB388B04}" srcOrd="1" destOrd="0" presId="urn:microsoft.com/office/officeart/2005/8/layout/default"/>
    <dgm:cxn modelId="{833C301B-4A7F-4B2F-BDD5-6749D24999E3}" type="presParOf" srcId="{68232E74-1BF6-47E3-9892-AA1E15788994}" destId="{C4AEC39D-7210-4423-9FAE-D2BF3F915325}" srcOrd="2" destOrd="0" presId="urn:microsoft.com/office/officeart/2005/8/layout/default"/>
    <dgm:cxn modelId="{1AF4004C-BFF4-4B10-83B6-72FDCB30966B}" type="presParOf" srcId="{68232E74-1BF6-47E3-9892-AA1E15788994}" destId="{C0E36A12-DBA6-4CA9-B732-C8D11958491B}" srcOrd="3" destOrd="0" presId="urn:microsoft.com/office/officeart/2005/8/layout/default"/>
    <dgm:cxn modelId="{0972A537-E944-4A5F-9735-86E4498A95DF}" type="presParOf" srcId="{68232E74-1BF6-47E3-9892-AA1E15788994}" destId="{1D09B563-6CB5-42FF-8B1B-957907A1D3E9}" srcOrd="4" destOrd="0" presId="urn:microsoft.com/office/officeart/2005/8/layout/default"/>
    <dgm:cxn modelId="{998626EE-2D1C-4F03-927A-BCC05184B356}" type="presParOf" srcId="{68232E74-1BF6-47E3-9892-AA1E15788994}" destId="{20C089F4-96E1-409C-B850-0F8CD5F524CD}" srcOrd="5" destOrd="0" presId="urn:microsoft.com/office/officeart/2005/8/layout/default"/>
    <dgm:cxn modelId="{509A3AE2-356D-49D6-9A68-3701DF33DB15}" type="presParOf" srcId="{68232E74-1BF6-47E3-9892-AA1E15788994}" destId="{21C02936-13A6-4A13-97F2-93AD2736F8CE}"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4C2D3-F4D1-4441-A891-EE5A4694BE33}">
      <dsp:nvSpPr>
        <dsp:cNvPr id="0" name=""/>
        <dsp:cNvSpPr/>
      </dsp:nvSpPr>
      <dsp:spPr>
        <a:xfrm>
          <a:off x="1403936" y="0"/>
          <a:ext cx="1899961" cy="1899961"/>
        </a:xfrm>
        <a:prstGeom prst="triangl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IN" sz="1200" b="1" kern="1200" dirty="0"/>
            <a:t>6 beneficiaries</a:t>
          </a:r>
        </a:p>
      </dsp:txBody>
      <dsp:txXfrm>
        <a:off x="1878926" y="949981"/>
        <a:ext cx="949981" cy="949980"/>
      </dsp:txXfrm>
    </dsp:sp>
    <dsp:sp modelId="{135A6753-9199-4719-BDD7-98963859A35D}">
      <dsp:nvSpPr>
        <dsp:cNvPr id="0" name=""/>
        <dsp:cNvSpPr/>
      </dsp:nvSpPr>
      <dsp:spPr>
        <a:xfrm>
          <a:off x="453956" y="1899961"/>
          <a:ext cx="1899961" cy="1899961"/>
        </a:xfrm>
        <a:prstGeom prst="triangl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IN" sz="1200" b="1" kern="1200" dirty="0"/>
            <a:t>6 interventions</a:t>
          </a:r>
        </a:p>
      </dsp:txBody>
      <dsp:txXfrm>
        <a:off x="928946" y="2849942"/>
        <a:ext cx="949981" cy="949980"/>
      </dsp:txXfrm>
    </dsp:sp>
    <dsp:sp modelId="{79561531-18B8-44E2-9302-80ECD4A31113}">
      <dsp:nvSpPr>
        <dsp:cNvPr id="0" name=""/>
        <dsp:cNvSpPr/>
      </dsp:nvSpPr>
      <dsp:spPr>
        <a:xfrm rot="10800000">
          <a:off x="1403936" y="1899961"/>
          <a:ext cx="1899961" cy="1899961"/>
        </a:xfrm>
        <a:prstGeom prst="triangl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b" anchorCtr="0">
          <a:noAutofit/>
        </a:bodyPr>
        <a:lstStyle/>
        <a:p>
          <a:pPr marL="0" lvl="0" indent="0" algn="ctr" defTabSz="800100">
            <a:lnSpc>
              <a:spcPct val="90000"/>
            </a:lnSpc>
            <a:spcBef>
              <a:spcPct val="0"/>
            </a:spcBef>
            <a:spcAft>
              <a:spcPct val="35000"/>
            </a:spcAft>
            <a:buNone/>
          </a:pPr>
          <a:r>
            <a:rPr lang="en-IN" sz="1800" b="1" kern="1200" dirty="0"/>
            <a:t>6x6x6 strategy</a:t>
          </a:r>
        </a:p>
      </dsp:txBody>
      <dsp:txXfrm rot="10800000">
        <a:off x="1878926" y="1899961"/>
        <a:ext cx="949981" cy="949980"/>
      </dsp:txXfrm>
    </dsp:sp>
    <dsp:sp modelId="{42B597A3-EB48-436E-824C-318CB02E50DF}">
      <dsp:nvSpPr>
        <dsp:cNvPr id="0" name=""/>
        <dsp:cNvSpPr/>
      </dsp:nvSpPr>
      <dsp:spPr>
        <a:xfrm>
          <a:off x="2353917" y="1899961"/>
          <a:ext cx="1899961" cy="1899961"/>
        </a:xfrm>
        <a:prstGeom prst="triangl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IN" sz="1200" b="1" kern="1200" dirty="0"/>
            <a:t>6 institutional mechanisms</a:t>
          </a:r>
        </a:p>
      </dsp:txBody>
      <dsp:txXfrm>
        <a:off x="2828907" y="2849942"/>
        <a:ext cx="949981" cy="9499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2B1F1-C5CA-46D9-A76E-7A85B0D97BCE}">
      <dsp:nvSpPr>
        <dsp:cNvPr id="0" name=""/>
        <dsp:cNvSpPr/>
      </dsp:nvSpPr>
      <dsp:spPr>
        <a:xfrm>
          <a:off x="0" y="888248"/>
          <a:ext cx="3521846" cy="2337266"/>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N" sz="1700" i="1" kern="1200"/>
            <a:t>“The whole theme for that was smart, cool and healthy without anaemia. The idea was not to tell them not to promote the negative consequences, but the positive ones that if you don't have anaemia, you'll be smarter, cooler and healthier. And that is something that worked quite well with the girls in Indonesia.” (SBCC_ 04)</a:t>
          </a:r>
          <a:endParaRPr lang="en-IN" sz="1700" kern="1200"/>
        </a:p>
      </dsp:txBody>
      <dsp:txXfrm>
        <a:off x="0" y="888248"/>
        <a:ext cx="3521846" cy="2337266"/>
      </dsp:txXfrm>
    </dsp:sp>
    <dsp:sp modelId="{D4982418-D73E-466C-8970-D4A3055EC602}">
      <dsp:nvSpPr>
        <dsp:cNvPr id="0" name=""/>
        <dsp:cNvSpPr/>
      </dsp:nvSpPr>
      <dsp:spPr>
        <a:xfrm>
          <a:off x="3874031" y="888248"/>
          <a:ext cx="3521846" cy="2337266"/>
        </a:xfrm>
        <a:prstGeom prst="rect">
          <a:avLst/>
        </a:prstGeom>
        <a:gradFill rotWithShape="0">
          <a:gsLst>
            <a:gs pos="0">
              <a:schemeClr val="accent5">
                <a:hueOff val="-3379271"/>
                <a:satOff val="-8710"/>
                <a:lumOff val="-5883"/>
                <a:alphaOff val="0"/>
                <a:lumMod val="110000"/>
                <a:satMod val="105000"/>
                <a:tint val="67000"/>
              </a:schemeClr>
            </a:gs>
            <a:gs pos="50000">
              <a:schemeClr val="accent5">
                <a:hueOff val="-3379271"/>
                <a:satOff val="-8710"/>
                <a:lumOff val="-5883"/>
                <a:alphaOff val="0"/>
                <a:lumMod val="105000"/>
                <a:satMod val="103000"/>
                <a:tint val="73000"/>
              </a:schemeClr>
            </a:gs>
            <a:gs pos="100000">
              <a:schemeClr val="accent5">
                <a:hueOff val="-3379271"/>
                <a:satOff val="-8710"/>
                <a:lumOff val="-588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N" sz="1800" i="1" kern="1200" dirty="0"/>
            <a:t>Approaches and strategies that have worked in other countries: </a:t>
          </a:r>
          <a:endParaRPr lang="en-IN" sz="1800" kern="1200" dirty="0"/>
        </a:p>
        <a:p>
          <a:pPr marL="114300" lvl="1" indent="-114300" algn="l" defTabSz="622300">
            <a:lnSpc>
              <a:spcPct val="90000"/>
            </a:lnSpc>
            <a:spcBef>
              <a:spcPct val="0"/>
            </a:spcBef>
            <a:spcAft>
              <a:spcPct val="15000"/>
            </a:spcAft>
            <a:buChar char="•"/>
          </a:pPr>
          <a:r>
            <a:rPr lang="en-IN" sz="1400" i="1" kern="1200"/>
            <a:t>Human centred design approach</a:t>
          </a:r>
          <a:endParaRPr lang="en-IN" sz="1400" kern="1200"/>
        </a:p>
        <a:p>
          <a:pPr marL="114300" lvl="1" indent="-114300" algn="l" defTabSz="622300">
            <a:lnSpc>
              <a:spcPct val="90000"/>
            </a:lnSpc>
            <a:spcBef>
              <a:spcPct val="0"/>
            </a:spcBef>
            <a:spcAft>
              <a:spcPct val="15000"/>
            </a:spcAft>
            <a:buChar char="•"/>
          </a:pPr>
          <a:r>
            <a:rPr lang="en-IN" sz="1400" i="1" kern="1200" dirty="0"/>
            <a:t>Positive deviance approach</a:t>
          </a:r>
          <a:endParaRPr lang="en-IN" sz="1400" kern="1200" dirty="0"/>
        </a:p>
      </dsp:txBody>
      <dsp:txXfrm>
        <a:off x="3874031" y="888248"/>
        <a:ext cx="3521846" cy="2337266"/>
      </dsp:txXfrm>
    </dsp:sp>
    <dsp:sp modelId="{E4E13A89-4A1C-4AE4-91CD-48E33B55FEE1}">
      <dsp:nvSpPr>
        <dsp:cNvPr id="0" name=""/>
        <dsp:cNvSpPr/>
      </dsp:nvSpPr>
      <dsp:spPr>
        <a:xfrm>
          <a:off x="7748062" y="888248"/>
          <a:ext cx="3521846" cy="2337266"/>
        </a:xfrm>
        <a:prstGeom prst="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a:t>Learning from other programs, participants drew comparisons for anemia to give suggestions on what can be taken from other health programs in India.</a:t>
          </a:r>
        </a:p>
        <a:p>
          <a:pPr marL="114300" lvl="1" indent="-114300" algn="l" defTabSz="533400">
            <a:lnSpc>
              <a:spcPct val="90000"/>
            </a:lnSpc>
            <a:spcBef>
              <a:spcPct val="0"/>
            </a:spcBef>
            <a:spcAft>
              <a:spcPct val="15000"/>
            </a:spcAft>
            <a:buChar char="•"/>
          </a:pPr>
          <a:r>
            <a:rPr lang="en-IN" sz="1200" i="1" kern="1200" dirty="0"/>
            <a:t>Repeated messaging from polio eradication efforts</a:t>
          </a:r>
          <a:endParaRPr lang="en-IN" sz="1200" kern="1200" dirty="0"/>
        </a:p>
        <a:p>
          <a:pPr marL="114300" lvl="1" indent="-114300" algn="l" defTabSz="533400">
            <a:lnSpc>
              <a:spcPct val="90000"/>
            </a:lnSpc>
            <a:spcBef>
              <a:spcPct val="0"/>
            </a:spcBef>
            <a:spcAft>
              <a:spcPct val="15000"/>
            </a:spcAft>
            <a:buChar char="•"/>
          </a:pPr>
          <a:r>
            <a:rPr lang="en-IN" sz="1200" i="1" kern="1200" dirty="0"/>
            <a:t>Traditional songs and </a:t>
          </a:r>
          <a:r>
            <a:rPr lang="en-IN" sz="1200" i="1" kern="1200" dirty="0" err="1"/>
            <a:t>chaupais</a:t>
          </a:r>
          <a:r>
            <a:rPr lang="en-IN" sz="1200" i="1" kern="1200" dirty="0"/>
            <a:t> to eradicate leprosy in Chhattisgarh</a:t>
          </a:r>
          <a:endParaRPr lang="en-IN" sz="1200" kern="1200" dirty="0"/>
        </a:p>
        <a:p>
          <a:pPr marL="114300" lvl="1" indent="-114300" algn="l" defTabSz="533400">
            <a:lnSpc>
              <a:spcPct val="90000"/>
            </a:lnSpc>
            <a:spcBef>
              <a:spcPct val="0"/>
            </a:spcBef>
            <a:spcAft>
              <a:spcPct val="15000"/>
            </a:spcAft>
            <a:buChar char="•"/>
          </a:pPr>
          <a:r>
            <a:rPr lang="en-IN" sz="1200" i="1" kern="1200" dirty="0"/>
            <a:t>Community mobilization during the recent Covid-19 pandemic</a:t>
          </a:r>
          <a:endParaRPr lang="en-IN" sz="1200" kern="1200" dirty="0"/>
        </a:p>
      </dsp:txBody>
      <dsp:txXfrm>
        <a:off x="7748062" y="888248"/>
        <a:ext cx="3521846" cy="23372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06CC9-61A4-4B0C-BD8E-78E69736E385}">
      <dsp:nvSpPr>
        <dsp:cNvPr id="0" name=""/>
        <dsp:cNvSpPr/>
      </dsp:nvSpPr>
      <dsp:spPr>
        <a:xfrm>
          <a:off x="0" y="130263"/>
          <a:ext cx="10515600"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t>For instance, when it comes to eating, often women are still the last ones to eat. They tend to ensure everyone else is fed, often without anyone considering if there's enough food left for them. While the IEC material may stress the importance of nutritious food and taking IFAS, it doesn't address this gender disparity. </a:t>
          </a:r>
        </a:p>
      </dsp:txBody>
      <dsp:txXfrm>
        <a:off x="59399" y="189662"/>
        <a:ext cx="103968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170E5-2F12-497F-B922-D2392A49F989}">
      <dsp:nvSpPr>
        <dsp:cNvPr id="0" name=""/>
        <dsp:cNvSpPr/>
      </dsp:nvSpPr>
      <dsp:spPr>
        <a:xfrm>
          <a:off x="39" y="209228"/>
          <a:ext cx="3758680" cy="48960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b="1" kern="1200" dirty="0"/>
            <a:t>Study design and setting</a:t>
          </a:r>
          <a:endParaRPr lang="en-IN" sz="1700" kern="1200" dirty="0"/>
        </a:p>
      </dsp:txBody>
      <dsp:txXfrm>
        <a:off x="39" y="209228"/>
        <a:ext cx="3758680" cy="489600"/>
      </dsp:txXfrm>
    </dsp:sp>
    <dsp:sp modelId="{6DB10B37-E145-4B85-A842-2040A6B4CFC3}">
      <dsp:nvSpPr>
        <dsp:cNvPr id="0" name=""/>
        <dsp:cNvSpPr/>
      </dsp:nvSpPr>
      <dsp:spPr>
        <a:xfrm>
          <a:off x="39" y="698828"/>
          <a:ext cx="3758680" cy="2939895"/>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ctr" anchorCtr="0">
          <a:noAutofit/>
        </a:bodyPr>
        <a:lstStyle/>
        <a:p>
          <a:pPr marL="171450" lvl="1" indent="-171450" algn="l" defTabSz="755650">
            <a:lnSpc>
              <a:spcPct val="90000"/>
            </a:lnSpc>
            <a:spcBef>
              <a:spcPct val="0"/>
            </a:spcBef>
            <a:spcAft>
              <a:spcPct val="15000"/>
            </a:spcAft>
            <a:buChar char="•"/>
          </a:pPr>
          <a:r>
            <a:rPr lang="en-IN" sz="1700" kern="1200" dirty="0"/>
            <a:t>Exploratory qualitative research study</a:t>
          </a:r>
        </a:p>
        <a:p>
          <a:pPr marL="171450" lvl="1" indent="-171450" algn="l" defTabSz="755650">
            <a:lnSpc>
              <a:spcPct val="90000"/>
            </a:lnSpc>
            <a:spcBef>
              <a:spcPct val="0"/>
            </a:spcBef>
            <a:spcAft>
              <a:spcPct val="15000"/>
            </a:spcAft>
            <a:buChar char="•"/>
          </a:pPr>
          <a:r>
            <a:rPr lang="en-IN" sz="1700" kern="1200" dirty="0"/>
            <a:t>The study took place in New Delhi</a:t>
          </a:r>
        </a:p>
        <a:p>
          <a:pPr marL="171450" lvl="1" indent="-171450" algn="l" defTabSz="755650">
            <a:lnSpc>
              <a:spcPct val="90000"/>
            </a:lnSpc>
            <a:spcBef>
              <a:spcPct val="0"/>
            </a:spcBef>
            <a:spcAft>
              <a:spcPct val="15000"/>
            </a:spcAft>
            <a:buChar char="•"/>
          </a:pPr>
          <a:r>
            <a:rPr lang="en-IN" sz="1700" kern="1200" dirty="0"/>
            <a:t>It involved conducting 10 key informant interviews in India until data saturation was achieved.</a:t>
          </a:r>
        </a:p>
      </dsp:txBody>
      <dsp:txXfrm>
        <a:off x="39" y="698828"/>
        <a:ext cx="3758680" cy="2939895"/>
      </dsp:txXfrm>
    </dsp:sp>
    <dsp:sp modelId="{A08472CD-4BCF-428C-AEF1-35BF2B3DEF99}">
      <dsp:nvSpPr>
        <dsp:cNvPr id="0" name=""/>
        <dsp:cNvSpPr/>
      </dsp:nvSpPr>
      <dsp:spPr>
        <a:xfrm>
          <a:off x="4284935" y="209228"/>
          <a:ext cx="3758680" cy="489600"/>
        </a:xfrm>
        <a:prstGeom prst="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w="6350" cap="flat" cmpd="sng" algn="ctr">
          <a:solidFill>
            <a:schemeClr val="accent4">
              <a:hueOff val="9800891"/>
              <a:satOff val="-40777"/>
              <a:lumOff val="960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b="1" kern="1200" dirty="0"/>
            <a:t>Eligibility criteria for study participants</a:t>
          </a:r>
          <a:endParaRPr lang="en-IN" sz="1700" kern="1200" dirty="0"/>
        </a:p>
      </dsp:txBody>
      <dsp:txXfrm>
        <a:off x="4284935" y="209228"/>
        <a:ext cx="3758680" cy="489600"/>
      </dsp:txXfrm>
    </dsp:sp>
    <dsp:sp modelId="{211F7219-AF34-45FE-8E62-7C631B5C5118}">
      <dsp:nvSpPr>
        <dsp:cNvPr id="0" name=""/>
        <dsp:cNvSpPr/>
      </dsp:nvSpPr>
      <dsp:spPr>
        <a:xfrm>
          <a:off x="4284935" y="698828"/>
          <a:ext cx="3758680" cy="2939895"/>
        </a:xfrm>
        <a:prstGeom prst="rect">
          <a:avLst/>
        </a:prstGeom>
        <a:solidFill>
          <a:schemeClr val="accent4">
            <a:tint val="40000"/>
            <a:alpha val="90000"/>
            <a:hueOff val="10861925"/>
            <a:satOff val="-51245"/>
            <a:lumOff val="-1851"/>
            <a:alphaOff val="0"/>
          </a:schemeClr>
        </a:solidFill>
        <a:ln w="6350" cap="flat" cmpd="sng" algn="ctr">
          <a:solidFill>
            <a:schemeClr val="accent4">
              <a:tint val="40000"/>
              <a:alpha val="90000"/>
              <a:hueOff val="10861925"/>
              <a:satOff val="-51245"/>
              <a:lumOff val="-185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Eligibility: organizations and experts involved in anemia screening, prevention, and treatment campaigns</a:t>
          </a:r>
          <a:r>
            <a:rPr lang="en-IN" sz="1700" kern="1200" dirty="0"/>
            <a:t>. </a:t>
          </a:r>
        </a:p>
        <a:p>
          <a:pPr marL="171450" lvl="1" indent="-171450" algn="l" defTabSz="755650">
            <a:lnSpc>
              <a:spcPct val="90000"/>
            </a:lnSpc>
            <a:spcBef>
              <a:spcPct val="0"/>
            </a:spcBef>
            <a:spcAft>
              <a:spcPct val="15000"/>
            </a:spcAft>
            <a:buChar char="•"/>
          </a:pPr>
          <a:r>
            <a:rPr lang="en-US" sz="1700" kern="1200" dirty="0"/>
            <a:t>Participants could include project managers, program administrators, or communication experts and technical experts in anemia or nutrition projects</a:t>
          </a:r>
          <a:r>
            <a:rPr lang="en-IN" sz="1700" kern="1200" dirty="0"/>
            <a:t>. </a:t>
          </a:r>
        </a:p>
        <a:p>
          <a:pPr marL="171450" lvl="1" indent="-171450" algn="l" defTabSz="755650">
            <a:lnSpc>
              <a:spcPct val="90000"/>
            </a:lnSpc>
            <a:spcBef>
              <a:spcPct val="0"/>
            </a:spcBef>
            <a:spcAft>
              <a:spcPct val="15000"/>
            </a:spcAft>
            <a:buChar char="•"/>
          </a:pPr>
          <a:r>
            <a:rPr lang="en-IN" sz="1700" kern="1200" dirty="0"/>
            <a:t>Additionally, a background in SBCC was desirable for potential participants</a:t>
          </a:r>
        </a:p>
      </dsp:txBody>
      <dsp:txXfrm>
        <a:off x="4284935" y="698828"/>
        <a:ext cx="3758680" cy="29398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9215A-CEDB-4454-8E2F-AD6B4D158370}">
      <dsp:nvSpPr>
        <dsp:cNvPr id="0" name=""/>
        <dsp:cNvSpPr/>
      </dsp:nvSpPr>
      <dsp:spPr>
        <a:xfrm>
          <a:off x="52" y="42200"/>
          <a:ext cx="5014412" cy="48960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Sampling technique and sample size </a:t>
          </a:r>
          <a:endParaRPr lang="en-IN" sz="1700" b="1" kern="1200" dirty="0"/>
        </a:p>
      </dsp:txBody>
      <dsp:txXfrm>
        <a:off x="52" y="42200"/>
        <a:ext cx="5014412" cy="489600"/>
      </dsp:txXfrm>
    </dsp:sp>
    <dsp:sp modelId="{A69F6052-27CC-4A7F-A023-67D34A8FDAE9}">
      <dsp:nvSpPr>
        <dsp:cNvPr id="0" name=""/>
        <dsp:cNvSpPr/>
      </dsp:nvSpPr>
      <dsp:spPr>
        <a:xfrm>
          <a:off x="52" y="531800"/>
          <a:ext cx="5014412" cy="4479840"/>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ctr" anchorCtr="0">
          <a:noAutofit/>
        </a:bodyPr>
        <a:lstStyle/>
        <a:p>
          <a:pPr marL="171450" lvl="1" indent="-171450" algn="just" defTabSz="755650">
            <a:lnSpc>
              <a:spcPct val="100000"/>
            </a:lnSpc>
            <a:spcBef>
              <a:spcPct val="0"/>
            </a:spcBef>
            <a:spcAft>
              <a:spcPts val="600"/>
            </a:spcAft>
            <a:buChar char="•"/>
          </a:pPr>
          <a:r>
            <a:rPr lang="en-US" sz="1700" b="1" kern="1200" dirty="0"/>
            <a:t>Purposive sampling technique </a:t>
          </a:r>
          <a:r>
            <a:rPr lang="en-US" sz="1700" kern="1200" dirty="0"/>
            <a:t>was utilized to identify the organizations and experts engaged in implementing campaigns aimed at screening, preventing, and treating anemia. </a:t>
          </a:r>
          <a:endParaRPr lang="en-IN" sz="1700" kern="1200" dirty="0"/>
        </a:p>
        <a:p>
          <a:pPr marL="171450" lvl="1" indent="-171450" algn="just" defTabSz="755650">
            <a:lnSpc>
              <a:spcPct val="100000"/>
            </a:lnSpc>
            <a:spcBef>
              <a:spcPct val="0"/>
            </a:spcBef>
            <a:spcAft>
              <a:spcPts val="600"/>
            </a:spcAft>
            <a:buChar char="•"/>
          </a:pPr>
          <a:r>
            <a:rPr lang="en-US" sz="1700" kern="1200" dirty="0"/>
            <a:t>The communication experts were initially </a:t>
          </a:r>
          <a:r>
            <a:rPr lang="en-US" sz="1700" b="1" kern="1200" dirty="0"/>
            <a:t>contacted via LinkedIn.</a:t>
          </a:r>
          <a:r>
            <a:rPr lang="en-US" sz="1700" kern="1200" dirty="0"/>
            <a:t> </a:t>
          </a:r>
          <a:endParaRPr lang="en-IN" sz="1700" kern="1200" dirty="0"/>
        </a:p>
        <a:p>
          <a:pPr marL="171450" lvl="1" indent="-171450" algn="just" defTabSz="755650">
            <a:lnSpc>
              <a:spcPct val="100000"/>
            </a:lnSpc>
            <a:spcBef>
              <a:spcPct val="0"/>
            </a:spcBef>
            <a:spcAft>
              <a:spcPts val="600"/>
            </a:spcAft>
            <a:buChar char="•"/>
          </a:pPr>
          <a:r>
            <a:rPr lang="en-US" sz="1700" kern="1200" dirty="0"/>
            <a:t>The study also involved using a </a:t>
          </a:r>
          <a:r>
            <a:rPr lang="en-US" sz="1700" b="1" kern="1200" dirty="0"/>
            <a:t>snowball sampling approach </a:t>
          </a:r>
          <a:r>
            <a:rPr lang="en-US" sz="1700" kern="1200" dirty="0"/>
            <a:t>and the interviewees were asked to recommend any other relevant organizations that are involved in programs related to SBCC for anemia or other nutrition-related issues.</a:t>
          </a:r>
          <a:endParaRPr lang="en-IN" sz="1700" kern="1200" dirty="0"/>
        </a:p>
        <a:p>
          <a:pPr marL="171450" lvl="1" indent="-171450" algn="just" defTabSz="755650">
            <a:lnSpc>
              <a:spcPct val="100000"/>
            </a:lnSpc>
            <a:spcBef>
              <a:spcPct val="0"/>
            </a:spcBef>
            <a:spcAft>
              <a:spcPts val="600"/>
            </a:spcAft>
            <a:buChar char="•"/>
          </a:pPr>
          <a:r>
            <a:rPr lang="en-US" sz="1700" kern="1200" dirty="0"/>
            <a:t>To ensure a diverse range of perspectives, participants were chosen from both the public and private sectors, each with </a:t>
          </a:r>
          <a:r>
            <a:rPr lang="en-US" sz="1700" b="1" kern="1200" dirty="0"/>
            <a:t>at least 15 years of experience</a:t>
          </a:r>
          <a:r>
            <a:rPr lang="en-US" sz="1700" kern="1200" dirty="0"/>
            <a:t>. Additionally, 10 KIIs were conducted. </a:t>
          </a:r>
          <a:endParaRPr lang="en-IN" sz="1700" kern="1200" dirty="0"/>
        </a:p>
      </dsp:txBody>
      <dsp:txXfrm>
        <a:off x="52" y="531800"/>
        <a:ext cx="5014412" cy="4479840"/>
      </dsp:txXfrm>
    </dsp:sp>
    <dsp:sp modelId="{8BDCF910-31BC-4BF7-9E42-C7B3298A4CE2}">
      <dsp:nvSpPr>
        <dsp:cNvPr id="0" name=""/>
        <dsp:cNvSpPr/>
      </dsp:nvSpPr>
      <dsp:spPr>
        <a:xfrm>
          <a:off x="5716482" y="42200"/>
          <a:ext cx="5014412" cy="489600"/>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Interview guide</a:t>
          </a:r>
          <a:endParaRPr lang="en-IN" sz="1700" b="1" kern="1200" dirty="0"/>
        </a:p>
      </dsp:txBody>
      <dsp:txXfrm>
        <a:off x="5716482" y="42200"/>
        <a:ext cx="5014412" cy="489600"/>
      </dsp:txXfrm>
    </dsp:sp>
    <dsp:sp modelId="{DF3E2CE8-F958-47FE-B9E3-7595846CEE9B}">
      <dsp:nvSpPr>
        <dsp:cNvPr id="0" name=""/>
        <dsp:cNvSpPr/>
      </dsp:nvSpPr>
      <dsp:spPr>
        <a:xfrm>
          <a:off x="5716482" y="531800"/>
          <a:ext cx="5014412" cy="4479840"/>
        </a:xfrm>
        <a:prstGeom prst="rect">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6739762"/>
              <a:satOff val="-22832"/>
              <a:lumOff val="-292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ctr" anchorCtr="0">
          <a:noAutofit/>
        </a:bodyPr>
        <a:lstStyle/>
        <a:p>
          <a:pPr marL="171450" lvl="1" indent="-171450" algn="just" defTabSz="755650">
            <a:lnSpc>
              <a:spcPct val="100000"/>
            </a:lnSpc>
            <a:spcBef>
              <a:spcPct val="0"/>
            </a:spcBef>
            <a:spcAft>
              <a:spcPts val="600"/>
            </a:spcAft>
            <a:buChar char="•"/>
          </a:pPr>
          <a:r>
            <a:rPr lang="en-US" sz="1700" b="1" kern="1200" dirty="0"/>
            <a:t> A semi-structured interview guide</a:t>
          </a:r>
          <a:r>
            <a:rPr lang="en-US" sz="1700" kern="1200" dirty="0"/>
            <a:t> was created based on the evidence found in the available literature. </a:t>
          </a:r>
          <a:endParaRPr lang="en-IN" sz="1700" kern="1200" dirty="0"/>
        </a:p>
        <a:p>
          <a:pPr marL="171450" lvl="1" indent="-171450" algn="just" defTabSz="755650">
            <a:lnSpc>
              <a:spcPct val="100000"/>
            </a:lnSpc>
            <a:spcBef>
              <a:spcPct val="0"/>
            </a:spcBef>
            <a:spcAft>
              <a:spcPts val="600"/>
            </a:spcAft>
            <a:buChar char="•"/>
          </a:pPr>
          <a:r>
            <a:rPr lang="en-US" sz="1700" kern="1200" dirty="0"/>
            <a:t>The interview guide included many topics, including a discussion of global success stories, barriers and facilitators in the implementation of Anemia Mukt Bharat program, with a special focus on the SBCC component, learnings from the participants’ work on the ground, learnings from the private sector, role of PRIs, NGOs and influencers in bringing about a behaviour change etc. </a:t>
          </a:r>
          <a:endParaRPr lang="en-IN" sz="1700" kern="1200" dirty="0"/>
        </a:p>
        <a:p>
          <a:pPr marL="171450" lvl="1" indent="-171450" algn="just" defTabSz="755650">
            <a:lnSpc>
              <a:spcPct val="100000"/>
            </a:lnSpc>
            <a:spcBef>
              <a:spcPct val="0"/>
            </a:spcBef>
            <a:spcAft>
              <a:spcPts val="600"/>
            </a:spcAft>
            <a:buChar char="•"/>
          </a:pPr>
          <a:r>
            <a:rPr lang="en-US" sz="1700" kern="1200" dirty="0"/>
            <a:t>The interview guide was also piloted to find any flaws and they were fixed before interviewing the study participants. </a:t>
          </a:r>
          <a:endParaRPr lang="en-IN" sz="1700" kern="1200" dirty="0"/>
        </a:p>
      </dsp:txBody>
      <dsp:txXfrm>
        <a:off x="5716482" y="531800"/>
        <a:ext cx="5014412" cy="4479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529E3-9331-4837-817B-52E3AC532196}">
      <dsp:nvSpPr>
        <dsp:cNvPr id="0" name=""/>
        <dsp:cNvSpPr/>
      </dsp:nvSpPr>
      <dsp:spPr>
        <a:xfrm>
          <a:off x="3286" y="37060"/>
          <a:ext cx="3203971" cy="432000"/>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IN" sz="1800" b="1" kern="1200" dirty="0"/>
            <a:t>Data collection</a:t>
          </a:r>
        </a:p>
      </dsp:txBody>
      <dsp:txXfrm>
        <a:off x="3286" y="37060"/>
        <a:ext cx="3203971" cy="432000"/>
      </dsp:txXfrm>
    </dsp:sp>
    <dsp:sp modelId="{17651762-FDCF-4F9C-AC1C-657D474B5383}">
      <dsp:nvSpPr>
        <dsp:cNvPr id="0" name=""/>
        <dsp:cNvSpPr/>
      </dsp:nvSpPr>
      <dsp:spPr>
        <a:xfrm>
          <a:off x="3286" y="469060"/>
          <a:ext cx="3203971" cy="4199850"/>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en-IN" sz="1600" kern="1200" dirty="0"/>
            <a:t>The </a:t>
          </a:r>
          <a:r>
            <a:rPr lang="en-IN" sz="1600" b="1" kern="1200" dirty="0"/>
            <a:t>willing participants </a:t>
          </a:r>
          <a:r>
            <a:rPr lang="en-IN" sz="1600" kern="1200" dirty="0"/>
            <a:t>were shared a brief overview of the study and an </a:t>
          </a:r>
          <a:r>
            <a:rPr lang="en-IN" sz="1600" b="1" kern="1200" dirty="0"/>
            <a:t>ethically approved informed consent form</a:t>
          </a:r>
          <a:r>
            <a:rPr lang="en-IN" sz="1600" kern="1200" dirty="0"/>
            <a:t> over the mail. </a:t>
          </a:r>
        </a:p>
        <a:p>
          <a:pPr marL="171450" lvl="1" indent="-171450" algn="just" defTabSz="711200">
            <a:lnSpc>
              <a:spcPct val="90000"/>
            </a:lnSpc>
            <a:spcBef>
              <a:spcPct val="0"/>
            </a:spcBef>
            <a:spcAft>
              <a:spcPct val="15000"/>
            </a:spcAft>
            <a:buChar char="•"/>
          </a:pPr>
          <a:r>
            <a:rPr lang="en-IN" sz="1600" kern="1200" dirty="0"/>
            <a:t>The interviews lasted between </a:t>
          </a:r>
          <a:r>
            <a:rPr lang="en-IN" sz="1600" b="1" kern="1200" dirty="0"/>
            <a:t>40-60 minutes</a:t>
          </a:r>
          <a:r>
            <a:rPr lang="en-IN" sz="1600" kern="1200" dirty="0"/>
            <a:t> and 9 KIIs were conducted using MS-Teams, while one was conducted in person.</a:t>
          </a:r>
        </a:p>
        <a:p>
          <a:pPr marL="171450" lvl="1" indent="-171450" algn="just" defTabSz="711200">
            <a:lnSpc>
              <a:spcPct val="90000"/>
            </a:lnSpc>
            <a:spcBef>
              <a:spcPct val="0"/>
            </a:spcBef>
            <a:spcAft>
              <a:spcPct val="15000"/>
            </a:spcAft>
            <a:buChar char="•"/>
          </a:pPr>
          <a:r>
            <a:rPr lang="en-IN" sz="1600" kern="1200" dirty="0"/>
            <a:t>The meetings were </a:t>
          </a:r>
          <a:r>
            <a:rPr lang="en-IN" sz="1600" b="1" kern="1200" dirty="0"/>
            <a:t>documented</a:t>
          </a:r>
          <a:r>
            <a:rPr lang="en-IN" sz="1600" kern="1200" dirty="0"/>
            <a:t> after receiving verbal approval from the participant. </a:t>
          </a:r>
        </a:p>
        <a:p>
          <a:pPr marL="171450" lvl="1" indent="-171450" algn="just" defTabSz="711200">
            <a:lnSpc>
              <a:spcPct val="90000"/>
            </a:lnSpc>
            <a:spcBef>
              <a:spcPct val="0"/>
            </a:spcBef>
            <a:spcAft>
              <a:spcPct val="15000"/>
            </a:spcAft>
            <a:buChar char="•"/>
          </a:pPr>
          <a:r>
            <a:rPr lang="en-IN" sz="1600" kern="1200" dirty="0"/>
            <a:t>Notes were taken during the interviews and each participant was given </a:t>
          </a:r>
          <a:r>
            <a:rPr lang="en-IN" sz="1600" b="1" kern="1200" dirty="0"/>
            <a:t>a unique code </a:t>
          </a:r>
          <a:r>
            <a:rPr lang="en-IN" sz="1600" kern="1200" dirty="0"/>
            <a:t>to help maintain confidentiality during analysis.</a:t>
          </a:r>
        </a:p>
      </dsp:txBody>
      <dsp:txXfrm>
        <a:off x="3286" y="469060"/>
        <a:ext cx="3203971" cy="4199850"/>
      </dsp:txXfrm>
    </dsp:sp>
    <dsp:sp modelId="{F6D3C90E-8636-4CCC-8AED-3CCE874058A2}">
      <dsp:nvSpPr>
        <dsp:cNvPr id="0" name=""/>
        <dsp:cNvSpPr/>
      </dsp:nvSpPr>
      <dsp:spPr>
        <a:xfrm>
          <a:off x="3655814" y="37060"/>
          <a:ext cx="3203971" cy="432000"/>
        </a:xfrm>
        <a:prstGeom prst="rect">
          <a:avLst/>
        </a:prstGeom>
        <a:gradFill rotWithShape="0">
          <a:gsLst>
            <a:gs pos="0">
              <a:schemeClr val="accent4">
                <a:hueOff val="4900445"/>
                <a:satOff val="-20388"/>
                <a:lumOff val="4804"/>
                <a:alphaOff val="0"/>
                <a:satMod val="103000"/>
                <a:lumMod val="102000"/>
                <a:tint val="94000"/>
              </a:schemeClr>
            </a:gs>
            <a:gs pos="50000">
              <a:schemeClr val="accent4">
                <a:hueOff val="4900445"/>
                <a:satOff val="-20388"/>
                <a:lumOff val="4804"/>
                <a:alphaOff val="0"/>
                <a:satMod val="110000"/>
                <a:lumMod val="100000"/>
                <a:shade val="100000"/>
              </a:schemeClr>
            </a:gs>
            <a:gs pos="100000">
              <a:schemeClr val="accent4">
                <a:hueOff val="4900445"/>
                <a:satOff val="-20388"/>
                <a:lumOff val="4804"/>
                <a:alphaOff val="0"/>
                <a:lumMod val="99000"/>
                <a:satMod val="120000"/>
                <a:shade val="78000"/>
              </a:schemeClr>
            </a:gs>
          </a:gsLst>
          <a:lin ang="5400000" scaled="0"/>
        </a:gradFill>
        <a:ln w="6350" cap="flat" cmpd="sng" algn="ctr">
          <a:solidFill>
            <a:schemeClr val="accent4">
              <a:hueOff val="4900445"/>
              <a:satOff val="-20388"/>
              <a:lumOff val="480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IN" sz="1800" b="1" kern="1200" dirty="0"/>
            <a:t>Analysis</a:t>
          </a:r>
          <a:r>
            <a:rPr lang="en-IN" sz="1400" b="1" kern="1200" dirty="0"/>
            <a:t> </a:t>
          </a:r>
        </a:p>
      </dsp:txBody>
      <dsp:txXfrm>
        <a:off x="3655814" y="37060"/>
        <a:ext cx="3203971" cy="432000"/>
      </dsp:txXfrm>
    </dsp:sp>
    <dsp:sp modelId="{AE743C82-7C7A-4A2B-964C-316B2759396A}">
      <dsp:nvSpPr>
        <dsp:cNvPr id="0" name=""/>
        <dsp:cNvSpPr/>
      </dsp:nvSpPr>
      <dsp:spPr>
        <a:xfrm>
          <a:off x="3655814" y="469060"/>
          <a:ext cx="3203971" cy="4199850"/>
        </a:xfrm>
        <a:prstGeom prst="rect">
          <a:avLst/>
        </a:prstGeom>
        <a:solidFill>
          <a:schemeClr val="accent4">
            <a:tint val="40000"/>
            <a:alpha val="90000"/>
            <a:hueOff val="5430963"/>
            <a:satOff val="-25622"/>
            <a:lumOff val="-925"/>
            <a:alphaOff val="0"/>
          </a:schemeClr>
        </a:solidFill>
        <a:ln w="6350" cap="flat" cmpd="sng" algn="ctr">
          <a:solidFill>
            <a:schemeClr val="accent4">
              <a:tint val="40000"/>
              <a:alpha val="90000"/>
              <a:hueOff val="5430963"/>
              <a:satOff val="-25622"/>
              <a:lumOff val="-92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just" defTabSz="644525">
            <a:lnSpc>
              <a:spcPct val="90000"/>
            </a:lnSpc>
            <a:spcBef>
              <a:spcPct val="0"/>
            </a:spcBef>
            <a:spcAft>
              <a:spcPct val="15000"/>
            </a:spcAft>
            <a:buChar char="•"/>
          </a:pPr>
          <a:r>
            <a:rPr lang="en-IN" sz="1450" kern="1200" dirty="0"/>
            <a:t>All KIIs were audio-video-recorded, </a:t>
          </a:r>
          <a:r>
            <a:rPr lang="en-IN" sz="1450" b="1" kern="1200" dirty="0"/>
            <a:t>transcribed verbatim </a:t>
          </a:r>
          <a:r>
            <a:rPr lang="en-IN" sz="1450" kern="1200" dirty="0"/>
            <a:t>and translated wherever needed into English and double-checked before starting the coding process. </a:t>
          </a:r>
        </a:p>
        <a:p>
          <a:pPr marL="114300" lvl="1" indent="-114300" algn="just" defTabSz="644525">
            <a:lnSpc>
              <a:spcPct val="90000"/>
            </a:lnSpc>
            <a:spcBef>
              <a:spcPct val="0"/>
            </a:spcBef>
            <a:spcAft>
              <a:spcPct val="15000"/>
            </a:spcAft>
            <a:buChar char="•"/>
          </a:pPr>
          <a:r>
            <a:rPr lang="en-IN" sz="1450" kern="1200" dirty="0"/>
            <a:t>Following transcription of the audio recordings, codes and sub-codes were formulated using an </a:t>
          </a:r>
          <a:r>
            <a:rPr lang="en-IN" sz="1450" b="1" kern="1200" dirty="0"/>
            <a:t>online qualitative software, Taguette</a:t>
          </a:r>
          <a:r>
            <a:rPr lang="en-IN" sz="1450" kern="1200" dirty="0"/>
            <a:t>. </a:t>
          </a:r>
        </a:p>
        <a:p>
          <a:pPr marL="114300" lvl="1" indent="-114300" algn="just" defTabSz="644525">
            <a:lnSpc>
              <a:spcPct val="90000"/>
            </a:lnSpc>
            <a:spcBef>
              <a:spcPct val="0"/>
            </a:spcBef>
            <a:spcAft>
              <a:spcPct val="15000"/>
            </a:spcAft>
            <a:buChar char="•"/>
          </a:pPr>
          <a:r>
            <a:rPr lang="en-IN" sz="1450" kern="1200" dirty="0"/>
            <a:t>The codes were discussed and discrepancies were addressed with the help of mentors at PATH and IIHMR, Delhi. </a:t>
          </a:r>
        </a:p>
        <a:p>
          <a:pPr marL="114300" lvl="1" indent="-114300" algn="just" defTabSz="644525">
            <a:lnSpc>
              <a:spcPct val="90000"/>
            </a:lnSpc>
            <a:spcBef>
              <a:spcPct val="0"/>
            </a:spcBef>
            <a:spcAft>
              <a:spcPct val="15000"/>
            </a:spcAft>
            <a:buChar char="•"/>
          </a:pPr>
          <a:r>
            <a:rPr lang="en-IN" sz="1450" kern="1200" dirty="0"/>
            <a:t>The codes were then categorized into themes and sub-themes on MS-excel and thematic data analysis was carried out to generate inference from the data collected.</a:t>
          </a:r>
        </a:p>
      </dsp:txBody>
      <dsp:txXfrm>
        <a:off x="3655814" y="469060"/>
        <a:ext cx="3203971" cy="4199850"/>
      </dsp:txXfrm>
    </dsp:sp>
    <dsp:sp modelId="{D2C54CE9-A5EF-48D5-B44B-8AC8D5F1BD0F}">
      <dsp:nvSpPr>
        <dsp:cNvPr id="0" name=""/>
        <dsp:cNvSpPr/>
      </dsp:nvSpPr>
      <dsp:spPr>
        <a:xfrm>
          <a:off x="7308342" y="37060"/>
          <a:ext cx="3203971" cy="432000"/>
        </a:xfrm>
        <a:prstGeom prst="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w="6350" cap="flat" cmpd="sng" algn="ctr">
          <a:solidFill>
            <a:schemeClr val="accent4">
              <a:hueOff val="9800891"/>
              <a:satOff val="-40777"/>
              <a:lumOff val="960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IN" sz="1800" b="1" kern="1200" dirty="0"/>
            <a:t>Ethical considerations</a:t>
          </a:r>
        </a:p>
      </dsp:txBody>
      <dsp:txXfrm>
        <a:off x="7308342" y="37060"/>
        <a:ext cx="3203971" cy="432000"/>
      </dsp:txXfrm>
    </dsp:sp>
    <dsp:sp modelId="{A99CFB41-3101-42E6-B6E3-9E92A53B0010}">
      <dsp:nvSpPr>
        <dsp:cNvPr id="0" name=""/>
        <dsp:cNvSpPr/>
      </dsp:nvSpPr>
      <dsp:spPr>
        <a:xfrm>
          <a:off x="7308342" y="469060"/>
          <a:ext cx="3203971" cy="4199850"/>
        </a:xfrm>
        <a:prstGeom prst="rect">
          <a:avLst/>
        </a:prstGeom>
        <a:solidFill>
          <a:schemeClr val="accent4">
            <a:tint val="40000"/>
            <a:alpha val="90000"/>
            <a:hueOff val="10861925"/>
            <a:satOff val="-51245"/>
            <a:lumOff val="-1851"/>
            <a:alphaOff val="0"/>
          </a:schemeClr>
        </a:solidFill>
        <a:ln w="6350" cap="flat" cmpd="sng" algn="ctr">
          <a:solidFill>
            <a:schemeClr val="accent4">
              <a:tint val="40000"/>
              <a:alpha val="90000"/>
              <a:hueOff val="10861925"/>
              <a:satOff val="-51245"/>
              <a:lumOff val="-185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en-IN" sz="1500" kern="1200" dirty="0"/>
            <a:t>The </a:t>
          </a:r>
          <a:r>
            <a:rPr lang="en-IN" sz="1500" b="1" kern="1200" dirty="0"/>
            <a:t>International Institute of Health Management Research, New Delhi’s Student Review Board </a:t>
          </a:r>
          <a:r>
            <a:rPr lang="en-IN" sz="1500" kern="1200" dirty="0"/>
            <a:t>reviewed the protocol of the study and approved the same. </a:t>
          </a:r>
        </a:p>
        <a:p>
          <a:pPr marL="114300" lvl="1" indent="-114300" algn="just" defTabSz="666750">
            <a:lnSpc>
              <a:spcPct val="90000"/>
            </a:lnSpc>
            <a:spcBef>
              <a:spcPct val="0"/>
            </a:spcBef>
            <a:spcAft>
              <a:spcPct val="15000"/>
            </a:spcAft>
            <a:buChar char="•"/>
          </a:pPr>
          <a:r>
            <a:rPr lang="en-IN" sz="1500" kern="1200" dirty="0"/>
            <a:t>The eligible study participants provided written informed consent before collecting data from them. </a:t>
          </a:r>
        </a:p>
        <a:p>
          <a:pPr marL="114300" lvl="1" indent="-114300" algn="just" defTabSz="666750">
            <a:lnSpc>
              <a:spcPct val="90000"/>
            </a:lnSpc>
            <a:spcBef>
              <a:spcPct val="0"/>
            </a:spcBef>
            <a:spcAft>
              <a:spcPct val="15000"/>
            </a:spcAft>
            <a:buChar char="•"/>
          </a:pPr>
          <a:r>
            <a:rPr lang="en-IN" sz="1500" kern="1200" dirty="0"/>
            <a:t>Permission was also taken from the study participants to audio record the interviews and use anonymized quotes. </a:t>
          </a:r>
        </a:p>
        <a:p>
          <a:pPr marL="114300" lvl="1" indent="-114300" algn="just" defTabSz="666750">
            <a:lnSpc>
              <a:spcPct val="90000"/>
            </a:lnSpc>
            <a:spcBef>
              <a:spcPct val="0"/>
            </a:spcBef>
            <a:spcAft>
              <a:spcPct val="15000"/>
            </a:spcAft>
            <a:buChar char="•"/>
          </a:pPr>
          <a:r>
            <a:rPr lang="en-IN" sz="1500" kern="1200" dirty="0"/>
            <a:t>They were informed about the </a:t>
          </a:r>
          <a:r>
            <a:rPr lang="en-IN" sz="1500" b="1" kern="1200" dirty="0"/>
            <a:t>voluntary nature of their participation </a:t>
          </a:r>
          <a:r>
            <a:rPr lang="en-IN" sz="1500" kern="1200" dirty="0"/>
            <a:t>and they were given complete right to ask any questions or withdraw from the study at any time during data collection. </a:t>
          </a:r>
        </a:p>
      </dsp:txBody>
      <dsp:txXfrm>
        <a:off x="7308342" y="469060"/>
        <a:ext cx="3203971" cy="41998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D105B-C2BB-40CA-B884-9B6DD9F19DF1}">
      <dsp:nvSpPr>
        <dsp:cNvPr id="0" name=""/>
        <dsp:cNvSpPr/>
      </dsp:nvSpPr>
      <dsp:spPr>
        <a:xfrm>
          <a:off x="4" y="40608"/>
          <a:ext cx="3341906" cy="1679337"/>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IN" sz="1200" i="1" kern="1200" dirty="0"/>
            <a:t>“The amount of awareness campaigns that have been run by the government on anaemia, there have been many. And indeed, we did find that awareness levels were very high. On the ground, people did know about anaemia, do people do know about the pills, because the government has done a great job in increasing awareness.” (SBCC_04)</a:t>
          </a:r>
          <a:endParaRPr lang="en-IN" sz="1200" kern="1200" dirty="0"/>
        </a:p>
      </dsp:txBody>
      <dsp:txXfrm>
        <a:off x="4" y="40608"/>
        <a:ext cx="3341906" cy="1679337"/>
      </dsp:txXfrm>
    </dsp:sp>
    <dsp:sp modelId="{266FD617-1F33-4A8B-905E-BCD7062F35F5}">
      <dsp:nvSpPr>
        <dsp:cNvPr id="0" name=""/>
        <dsp:cNvSpPr/>
      </dsp:nvSpPr>
      <dsp:spPr>
        <a:xfrm>
          <a:off x="4" y="1929142"/>
          <a:ext cx="3341906" cy="751637"/>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IN" sz="1200" i="1" kern="1200"/>
            <a:t>“People often don't see things that cannot be seen right, and anaemia cannot be seen and therefore people don't see it as a threat.” (SBCC_03)</a:t>
          </a:r>
          <a:endParaRPr lang="en-IN" sz="1200" kern="1200" dirty="0"/>
        </a:p>
      </dsp:txBody>
      <dsp:txXfrm>
        <a:off x="4" y="1929142"/>
        <a:ext cx="3341906" cy="751637"/>
      </dsp:txXfrm>
    </dsp:sp>
    <dsp:sp modelId="{07F5F59D-7603-49BF-A3C4-915E590C1A9E}">
      <dsp:nvSpPr>
        <dsp:cNvPr id="0" name=""/>
        <dsp:cNvSpPr/>
      </dsp:nvSpPr>
      <dsp:spPr>
        <a:xfrm>
          <a:off x="4" y="2889976"/>
          <a:ext cx="3341906" cy="1255176"/>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IN" sz="1200" i="1" kern="1200"/>
            <a:t>“Conversation like no, nobody talks about anaemia. It's not a, it's not a conversation that happens in our lives, right? It's not a conversation that happens in a family or in a school or any of these places.” (SBCC_03)</a:t>
          </a:r>
          <a:endParaRPr lang="en-IN" sz="1200" kern="1200"/>
        </a:p>
      </dsp:txBody>
      <dsp:txXfrm>
        <a:off x="4" y="2889976"/>
        <a:ext cx="3341906" cy="12551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C49AC-1A9B-44A5-A704-D9836294DF71}">
      <dsp:nvSpPr>
        <dsp:cNvPr id="0" name=""/>
        <dsp:cNvSpPr/>
      </dsp:nvSpPr>
      <dsp:spPr>
        <a:xfrm>
          <a:off x="4" y="90858"/>
          <a:ext cx="3341905" cy="1255175"/>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a:t>“We have found in our experience, that awareness or information giving is often not adequate at all for behaviour change, because awareness has to first convert into intent, intent has to convert into action.” (SBCC_04)</a:t>
          </a:r>
          <a:endParaRPr lang="en-IN" sz="1300" kern="1200" dirty="0"/>
        </a:p>
      </dsp:txBody>
      <dsp:txXfrm>
        <a:off x="4" y="90858"/>
        <a:ext cx="3341905" cy="1255175"/>
      </dsp:txXfrm>
    </dsp:sp>
    <dsp:sp modelId="{3E2EAB95-1471-459E-AAAF-CE1452EC1A86}">
      <dsp:nvSpPr>
        <dsp:cNvPr id="0" name=""/>
        <dsp:cNvSpPr/>
      </dsp:nvSpPr>
      <dsp:spPr>
        <a:xfrm>
          <a:off x="4" y="1491354"/>
          <a:ext cx="3341905" cy="1255175"/>
        </a:xfrm>
        <a:prstGeom prst="rect">
          <a:avLst/>
        </a:prstGeom>
        <a:gradFill rotWithShape="0">
          <a:gsLst>
            <a:gs pos="0">
              <a:schemeClr val="accent3">
                <a:hueOff val="2710599"/>
                <a:satOff val="100000"/>
                <a:lumOff val="-14706"/>
                <a:alphaOff val="0"/>
                <a:lumMod val="110000"/>
                <a:satMod val="105000"/>
                <a:tint val="67000"/>
              </a:schemeClr>
            </a:gs>
            <a:gs pos="50000">
              <a:schemeClr val="accent3">
                <a:hueOff val="2710599"/>
                <a:satOff val="100000"/>
                <a:lumOff val="-14706"/>
                <a:alphaOff val="0"/>
                <a:lumMod val="105000"/>
                <a:satMod val="103000"/>
                <a:tint val="73000"/>
              </a:schemeClr>
            </a:gs>
            <a:gs pos="100000">
              <a:schemeClr val="accent3">
                <a:hueOff val="2710599"/>
                <a:satOff val="100000"/>
                <a:lumOff val="-1470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a:t>“You know, even if you're surrounded with, you know, hoardings that tell us what a fantastic car or you know who's giving a car loan at 8% interest. I never actually pay attention to it till I actually have to get down to changing my car.” (SBCC_05) </a:t>
          </a:r>
          <a:endParaRPr lang="en-IN" sz="1300" kern="1200"/>
        </a:p>
      </dsp:txBody>
      <dsp:txXfrm>
        <a:off x="4" y="1491354"/>
        <a:ext cx="3341905" cy="12551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DD1836-D8ED-4479-B6FF-1DDFE2DFD558}">
      <dsp:nvSpPr>
        <dsp:cNvPr id="0" name=""/>
        <dsp:cNvSpPr/>
      </dsp:nvSpPr>
      <dsp:spPr>
        <a:xfrm>
          <a:off x="3" y="65314"/>
          <a:ext cx="3341908" cy="1245385"/>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i="1" kern="1200" dirty="0"/>
            <a:t>“In many of the programs, the big challenge is even though they say capacity building is required on paper, but when it comes to the making it as a program or part of the program to initiate capacity buildings, very little importance is given to capacity building in terms of availability of the stakeholders who have to be trained or whose capacities have to be built.” (SBCC_01)</a:t>
          </a:r>
          <a:endParaRPr lang="en-IN" sz="1100" kern="1200" dirty="0"/>
        </a:p>
      </dsp:txBody>
      <dsp:txXfrm>
        <a:off x="3" y="65314"/>
        <a:ext cx="3341908" cy="1245385"/>
      </dsp:txXfrm>
    </dsp:sp>
    <dsp:sp modelId="{872D4C4F-43E8-44E4-AC96-3E70616DEE06}">
      <dsp:nvSpPr>
        <dsp:cNvPr id="0" name=""/>
        <dsp:cNvSpPr/>
      </dsp:nvSpPr>
      <dsp:spPr>
        <a:xfrm>
          <a:off x="3" y="1491351"/>
          <a:ext cx="3341908" cy="1387483"/>
        </a:xfrm>
        <a:prstGeom prst="rect">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i="1" kern="1200"/>
            <a:t>“Are pregnant and lactating women, the decision makers of the food that is on their plate, are they not the last one to eat even when they're pregnant and lactating, are they not the ones who are burdened with all the other work, and to influence just the group that has affected the most without influencing the group which is actually affecting them is like a huge lacuna in the work that we do.” (SBCC_03)</a:t>
          </a:r>
          <a:endParaRPr lang="en-IN" sz="1100" kern="1200" dirty="0"/>
        </a:p>
      </dsp:txBody>
      <dsp:txXfrm>
        <a:off x="3" y="1491351"/>
        <a:ext cx="3341908" cy="1387483"/>
      </dsp:txXfrm>
    </dsp:sp>
    <dsp:sp modelId="{AC81EEB3-D27D-463A-9913-01AD786DF1D7}">
      <dsp:nvSpPr>
        <dsp:cNvPr id="0" name=""/>
        <dsp:cNvSpPr/>
      </dsp:nvSpPr>
      <dsp:spPr>
        <a:xfrm>
          <a:off x="3" y="3124801"/>
          <a:ext cx="3341908" cy="1030182"/>
        </a:xfrm>
        <a:prstGeom prst="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i="1" kern="1200"/>
            <a:t>“ASHA, ANMs, AWWs, their capacity they may be knowing the technical aspect of importance of IFA but that counselling doesn't only involve technical aspect, it involves your communication skills also.” (SBCC_08)	</a:t>
          </a:r>
          <a:endParaRPr lang="en-IN" sz="1100" kern="1200" dirty="0"/>
        </a:p>
      </dsp:txBody>
      <dsp:txXfrm>
        <a:off x="3" y="3124801"/>
        <a:ext cx="3341908" cy="10301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260A6-0B93-4BA9-A302-6C1F88AEFFA8}">
      <dsp:nvSpPr>
        <dsp:cNvPr id="0" name=""/>
        <dsp:cNvSpPr/>
      </dsp:nvSpPr>
      <dsp:spPr>
        <a:xfrm>
          <a:off x="0" y="272141"/>
          <a:ext cx="3340178" cy="1660214"/>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i="1" kern="1200" dirty="0"/>
            <a:t>“I understand anaemia is important, I may understand that it's a high threat, I may understand how to deal with the side effects. But how do I remember every day to take a pill, it's not a trivial thing at all. It's not about awareness. It's not about threat perception, it's nothing. It's just that I need to, as a person in a very busy day, I need to remember to take a pill and I may just forget.” (SBCC_04)</a:t>
          </a:r>
          <a:endParaRPr lang="en-IN" sz="1100" kern="1200" dirty="0"/>
        </a:p>
      </dsp:txBody>
      <dsp:txXfrm>
        <a:off x="0" y="272141"/>
        <a:ext cx="3340178" cy="1660214"/>
      </dsp:txXfrm>
    </dsp:sp>
    <dsp:sp modelId="{A1F142E5-6346-4C01-A935-F3F55179DFB0}">
      <dsp:nvSpPr>
        <dsp:cNvPr id="0" name=""/>
        <dsp:cNvSpPr/>
      </dsp:nvSpPr>
      <dsp:spPr>
        <a:xfrm>
          <a:off x="0" y="2060753"/>
          <a:ext cx="3340178" cy="104497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IN" sz="1100" i="1" kern="1200" dirty="0"/>
            <a:t>“Generally what happens we try to when whenever we are mobilizing or spreading awareness, we reject the indigenous behaviours and that is the point when we just lose the connectivity; there is a backlash there is a disconnect and there is a blockage.” (SBCC_06)</a:t>
          </a:r>
          <a:endParaRPr lang="en-IN" sz="1100" kern="1200" dirty="0"/>
        </a:p>
      </dsp:txBody>
      <dsp:txXfrm>
        <a:off x="0" y="2060753"/>
        <a:ext cx="3340178" cy="10449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491B6-74F1-420E-8582-8E17ADFDBFF4}">
      <dsp:nvSpPr>
        <dsp:cNvPr id="0" name=""/>
        <dsp:cNvSpPr/>
      </dsp:nvSpPr>
      <dsp:spPr>
        <a:xfrm>
          <a:off x="0" y="119747"/>
          <a:ext cx="3648780" cy="1516748"/>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dirty="0"/>
            <a:t>“It has to be a continuous process of developing a strategy, implementing it, going for it, going back to the communities again to understand what the needs and issues are and then going back again to them. It's basically a process and not a one-time thing.” (SBCC_07)</a:t>
          </a:r>
          <a:endParaRPr lang="en-IN" sz="1300" kern="1200" dirty="0"/>
        </a:p>
      </dsp:txBody>
      <dsp:txXfrm>
        <a:off x="0" y="119747"/>
        <a:ext cx="3648780" cy="1516748"/>
      </dsp:txXfrm>
    </dsp:sp>
    <dsp:sp modelId="{C4AEC39D-7210-4423-9FAE-D2BF3F915325}">
      <dsp:nvSpPr>
        <dsp:cNvPr id="0" name=""/>
        <dsp:cNvSpPr/>
      </dsp:nvSpPr>
      <dsp:spPr>
        <a:xfrm>
          <a:off x="3835146" y="122247"/>
          <a:ext cx="3648780" cy="1435994"/>
        </a:xfrm>
        <a:prstGeom prst="rect">
          <a:avLst/>
        </a:prstGeom>
        <a:gradFill rotWithShape="0">
          <a:gsLst>
            <a:gs pos="0">
              <a:schemeClr val="accent5">
                <a:hueOff val="-2252848"/>
                <a:satOff val="-5806"/>
                <a:lumOff val="-3922"/>
                <a:alphaOff val="0"/>
                <a:lumMod val="110000"/>
                <a:satMod val="105000"/>
                <a:tint val="67000"/>
              </a:schemeClr>
            </a:gs>
            <a:gs pos="50000">
              <a:schemeClr val="accent5">
                <a:hueOff val="-2252848"/>
                <a:satOff val="-5806"/>
                <a:lumOff val="-3922"/>
                <a:alphaOff val="0"/>
                <a:lumMod val="105000"/>
                <a:satMod val="103000"/>
                <a:tint val="73000"/>
              </a:schemeClr>
            </a:gs>
            <a:gs pos="100000">
              <a:schemeClr val="accent5">
                <a:hueOff val="-2252848"/>
                <a:satOff val="-5806"/>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dirty="0"/>
            <a:t>“You know, whenever we are doing something very passionately it is because we are feeling for it. Right, if I as a service provider, I am not passionate about it, because I'm not sensitized enough. So, I'll carry out activity in a very dry manner, because that has to be done.” (SBCC_06)</a:t>
          </a:r>
          <a:endParaRPr lang="en-IN" sz="1300" kern="1200" dirty="0"/>
        </a:p>
      </dsp:txBody>
      <dsp:txXfrm>
        <a:off x="3835146" y="122247"/>
        <a:ext cx="3648780" cy="1435994"/>
      </dsp:txXfrm>
    </dsp:sp>
    <dsp:sp modelId="{1D09B563-6CB5-42FF-8B1B-957907A1D3E9}">
      <dsp:nvSpPr>
        <dsp:cNvPr id="0" name=""/>
        <dsp:cNvSpPr/>
      </dsp:nvSpPr>
      <dsp:spPr>
        <a:xfrm>
          <a:off x="181" y="1829507"/>
          <a:ext cx="3648780" cy="1116011"/>
        </a:xfrm>
        <a:prstGeom prst="rect">
          <a:avLst/>
        </a:prstGeom>
        <a:gradFill rotWithShape="0">
          <a:gsLst>
            <a:gs pos="0">
              <a:schemeClr val="accent5">
                <a:hueOff val="-4505695"/>
                <a:satOff val="-11613"/>
                <a:lumOff val="-7843"/>
                <a:alphaOff val="0"/>
                <a:lumMod val="110000"/>
                <a:satMod val="105000"/>
                <a:tint val="67000"/>
              </a:schemeClr>
            </a:gs>
            <a:gs pos="50000">
              <a:schemeClr val="accent5">
                <a:hueOff val="-4505695"/>
                <a:satOff val="-11613"/>
                <a:lumOff val="-7843"/>
                <a:alphaOff val="0"/>
                <a:lumMod val="105000"/>
                <a:satMod val="103000"/>
                <a:tint val="73000"/>
              </a:schemeClr>
            </a:gs>
            <a:gs pos="100000">
              <a:schemeClr val="accent5">
                <a:hueOff val="-4505695"/>
                <a:satOff val="-11613"/>
                <a:lumOff val="-7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a:t>“It's not about our problem, it's not about our issue, it is basically what is their problem? What is that woman's problem? What is her issue? And how does our product or whatever behaviour we want fit there.” (SBCC_04)</a:t>
          </a:r>
          <a:endParaRPr lang="en-IN" sz="1300" kern="1200"/>
        </a:p>
      </dsp:txBody>
      <dsp:txXfrm>
        <a:off x="181" y="1829507"/>
        <a:ext cx="3648780" cy="1116011"/>
      </dsp:txXfrm>
    </dsp:sp>
    <dsp:sp modelId="{21C02936-13A6-4A13-97F2-93AD2736F8CE}">
      <dsp:nvSpPr>
        <dsp:cNvPr id="0" name=""/>
        <dsp:cNvSpPr/>
      </dsp:nvSpPr>
      <dsp:spPr>
        <a:xfrm>
          <a:off x="3834964" y="1842190"/>
          <a:ext cx="3648780" cy="1090644"/>
        </a:xfrm>
        <a:prstGeom prst="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i="1" kern="1200" dirty="0"/>
            <a:t>“SBCC cannot be about “I” taking drops or “I” giving drops or “I” taking IFA, it has to be the entire system and it's a part of the entire system.” (SBCC_03)</a:t>
          </a:r>
          <a:endParaRPr lang="en-IN" sz="1300" kern="1200" dirty="0"/>
        </a:p>
      </dsp:txBody>
      <dsp:txXfrm>
        <a:off x="3834964" y="1842190"/>
        <a:ext cx="3648780" cy="1090644"/>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20-06-2024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dirty="0"/>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20-06-2024</a:t>
            </a:fld>
            <a:endParaRPr lang="en-IN" dirty="0"/>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20-06-2024</a:t>
            </a:fld>
            <a:endParaRPr lang="en-IN" dirty="0"/>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20-06-2024</a:t>
            </a:fld>
            <a:endParaRPr lang="en-IN" dirty="0"/>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20-06-2024</a:t>
            </a:fld>
            <a:endParaRPr lang="en-IN" dirty="0"/>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20-06-2024</a:t>
            </a:fld>
            <a:endParaRPr lang="en-IN" dirty="0"/>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20-06-2024</a:t>
            </a:fld>
            <a:endParaRPr lang="en-IN" dirty="0"/>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20-06-2024</a:t>
            </a:fld>
            <a:endParaRPr lang="en-IN" dirty="0"/>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20-06-2024</a:t>
            </a:fld>
            <a:endParaRPr lang="en-IN" dirty="0"/>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20-06-2024</a:t>
            </a:fld>
            <a:endParaRPr lang="en-IN" dirty="0"/>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20-06-2024</a:t>
            </a:fld>
            <a:endParaRPr lang="en-IN" dirty="0"/>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20-06-2024</a:t>
            </a:fld>
            <a:endParaRPr lang="en-IN" dirty="0"/>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dirty="0"/>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20-06-2024</a:t>
            </a:fld>
            <a:endParaRPr lang="en-IN" dirty="0"/>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You are not allowed to add slides to this presentation</a:t>
            </a:r>
            <a:endParaRPr lang="en-IN" dirty="0"/>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dirty="0"/>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image" Target="../media/image1.png"/><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854201"/>
            <a:ext cx="9144000" cy="2387600"/>
          </a:xfrm>
        </p:spPr>
        <p:txBody>
          <a:bodyPr anchor="ctr">
            <a:noAutofit/>
          </a:bodyPr>
          <a:lstStyle/>
          <a:p>
            <a:r>
              <a:rPr lang="en-US" sz="3600" b="1" dirty="0"/>
              <a:t>From Gaps to Solutions: A Qualitative Analysis of Challenges and Strategies in SBCC of anemia under the Anemia Mukt Bharat program</a:t>
            </a:r>
            <a:br>
              <a:rPr lang="en-US" sz="3600" b="1" dirty="0"/>
            </a:br>
            <a:br>
              <a:rPr lang="en-IN" sz="3600" b="1" dirty="0"/>
            </a:br>
            <a:r>
              <a:rPr lang="en-IN" sz="3600" b="1" dirty="0"/>
              <a:t>PATH India</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139159"/>
            <a:ext cx="9144000" cy="1655762"/>
          </a:xfrm>
        </p:spPr>
        <p:txBody>
          <a:bodyPr anchor="ctr"/>
          <a:lstStyle/>
          <a:p>
            <a:r>
              <a:rPr lang="en-IN" dirty="0"/>
              <a:t>Department of Family Health</a:t>
            </a:r>
          </a:p>
          <a:p>
            <a:r>
              <a:rPr lang="en-IN" dirty="0"/>
              <a:t>Faculty Mentor: Dr. Nidhi Yadav</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dirty="0"/>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7ADF5-7A0C-8C45-E950-4E26C91D5315}"/>
              </a:ext>
            </a:extLst>
          </p:cNvPr>
          <p:cNvSpPr>
            <a:spLocks noGrp="1"/>
          </p:cNvSpPr>
          <p:nvPr>
            <p:ph type="title"/>
          </p:nvPr>
        </p:nvSpPr>
        <p:spPr>
          <a:xfrm>
            <a:off x="838200" y="447183"/>
            <a:ext cx="10515600" cy="636361"/>
          </a:xfrm>
        </p:spPr>
        <p:txBody>
          <a:bodyPr>
            <a:noAutofit/>
          </a:bodyPr>
          <a:lstStyle/>
          <a:p>
            <a:pPr algn="ctr"/>
            <a:r>
              <a:rPr lang="en-IN" sz="2800" b="1" dirty="0"/>
              <a:t>Results: Gaps and challenges in SBCC under AMB</a:t>
            </a:r>
          </a:p>
        </p:txBody>
      </p:sp>
      <p:sp>
        <p:nvSpPr>
          <p:cNvPr id="5" name="Slide Number Placeholder 4">
            <a:extLst>
              <a:ext uri="{FF2B5EF4-FFF2-40B4-BE49-F238E27FC236}">
                <a16:creationId xmlns:a16="http://schemas.microsoft.com/office/drawing/2014/main" id="{FC89D0FA-9988-5A07-6748-FF8EF649F2E4}"/>
              </a:ext>
            </a:extLst>
          </p:cNvPr>
          <p:cNvSpPr>
            <a:spLocks noGrp="1"/>
          </p:cNvSpPr>
          <p:nvPr>
            <p:ph type="sldNum" sz="quarter" idx="12"/>
          </p:nvPr>
        </p:nvSpPr>
        <p:spPr/>
        <p:txBody>
          <a:bodyPr/>
          <a:lstStyle/>
          <a:p>
            <a:fld id="{26AD20E6-394B-4DF0-96A5-9647FF39C943}" type="slidenum">
              <a:rPr lang="en-IN" smtClean="0"/>
              <a:t>10</a:t>
            </a:fld>
            <a:endParaRPr lang="en-IN" dirty="0"/>
          </a:p>
        </p:txBody>
      </p:sp>
      <p:sp>
        <p:nvSpPr>
          <p:cNvPr id="6" name="Rectangle: Rounded Corners 5">
            <a:extLst>
              <a:ext uri="{FF2B5EF4-FFF2-40B4-BE49-F238E27FC236}">
                <a16:creationId xmlns:a16="http://schemas.microsoft.com/office/drawing/2014/main" id="{8FA83F18-8D92-8D7A-9171-740449403DC3}"/>
              </a:ext>
            </a:extLst>
          </p:cNvPr>
          <p:cNvSpPr/>
          <p:nvPr/>
        </p:nvSpPr>
        <p:spPr>
          <a:xfrm>
            <a:off x="538843" y="1262741"/>
            <a:ext cx="3341915" cy="41365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N" sz="1600" b="1" dirty="0"/>
              <a:t>Progress of AMB</a:t>
            </a:r>
          </a:p>
        </p:txBody>
      </p:sp>
      <p:sp>
        <p:nvSpPr>
          <p:cNvPr id="7" name="Rectangle: Rounded Corners 6">
            <a:extLst>
              <a:ext uri="{FF2B5EF4-FFF2-40B4-BE49-F238E27FC236}">
                <a16:creationId xmlns:a16="http://schemas.microsoft.com/office/drawing/2014/main" id="{CB6F52CA-0840-E8EC-3B9E-6C097450AA49}"/>
              </a:ext>
            </a:extLst>
          </p:cNvPr>
          <p:cNvSpPr/>
          <p:nvPr/>
        </p:nvSpPr>
        <p:spPr>
          <a:xfrm>
            <a:off x="4425042" y="1262741"/>
            <a:ext cx="3341915" cy="41365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N" sz="1600" b="1" dirty="0"/>
              <a:t>Requirement for behaviour change</a:t>
            </a:r>
          </a:p>
        </p:txBody>
      </p:sp>
      <p:sp>
        <p:nvSpPr>
          <p:cNvPr id="8" name="Rectangle: Rounded Corners 7">
            <a:extLst>
              <a:ext uri="{FF2B5EF4-FFF2-40B4-BE49-F238E27FC236}">
                <a16:creationId xmlns:a16="http://schemas.microsoft.com/office/drawing/2014/main" id="{E2CB6D4A-24A8-83E1-DD33-EBF20E1BC26E}"/>
              </a:ext>
            </a:extLst>
          </p:cNvPr>
          <p:cNvSpPr/>
          <p:nvPr/>
        </p:nvSpPr>
        <p:spPr>
          <a:xfrm>
            <a:off x="8311242" y="1262741"/>
            <a:ext cx="3341915" cy="41365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N" b="1" dirty="0"/>
              <a:t>Gaps and challenges</a:t>
            </a:r>
          </a:p>
        </p:txBody>
      </p:sp>
      <p:graphicFrame>
        <p:nvGraphicFramePr>
          <p:cNvPr id="17" name="Diagram 16">
            <a:extLst>
              <a:ext uri="{FF2B5EF4-FFF2-40B4-BE49-F238E27FC236}">
                <a16:creationId xmlns:a16="http://schemas.microsoft.com/office/drawing/2014/main" id="{4366172A-90FA-0E19-A27E-C880FDD98DC0}"/>
              </a:ext>
            </a:extLst>
          </p:cNvPr>
          <p:cNvGraphicFramePr/>
          <p:nvPr>
            <p:extLst>
              <p:ext uri="{D42A27DB-BD31-4B8C-83A1-F6EECF244321}">
                <p14:modId xmlns:p14="http://schemas.microsoft.com/office/powerpoint/2010/main" val="1314644126"/>
              </p:ext>
            </p:extLst>
          </p:nvPr>
        </p:nvGraphicFramePr>
        <p:xfrm>
          <a:off x="538843" y="1937653"/>
          <a:ext cx="3341915" cy="4185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Diagram 18">
            <a:extLst>
              <a:ext uri="{FF2B5EF4-FFF2-40B4-BE49-F238E27FC236}">
                <a16:creationId xmlns:a16="http://schemas.microsoft.com/office/drawing/2014/main" id="{E0169055-AE26-75A0-F519-31EC4940CF44}"/>
              </a:ext>
            </a:extLst>
          </p:cNvPr>
          <p:cNvGraphicFramePr/>
          <p:nvPr>
            <p:extLst>
              <p:ext uri="{D42A27DB-BD31-4B8C-83A1-F6EECF244321}">
                <p14:modId xmlns:p14="http://schemas.microsoft.com/office/powerpoint/2010/main" val="127967993"/>
              </p:ext>
            </p:extLst>
          </p:nvPr>
        </p:nvGraphicFramePr>
        <p:xfrm>
          <a:off x="4425042" y="1937652"/>
          <a:ext cx="3341914" cy="418576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0" name="Diagram 19">
            <a:extLst>
              <a:ext uri="{FF2B5EF4-FFF2-40B4-BE49-F238E27FC236}">
                <a16:creationId xmlns:a16="http://schemas.microsoft.com/office/drawing/2014/main" id="{20B48FBF-0BF9-44D4-C3C0-0E073894E7B5}"/>
              </a:ext>
            </a:extLst>
          </p:cNvPr>
          <p:cNvGraphicFramePr/>
          <p:nvPr>
            <p:extLst>
              <p:ext uri="{D42A27DB-BD31-4B8C-83A1-F6EECF244321}">
                <p14:modId xmlns:p14="http://schemas.microsoft.com/office/powerpoint/2010/main" val="2211299292"/>
              </p:ext>
            </p:extLst>
          </p:nvPr>
        </p:nvGraphicFramePr>
        <p:xfrm>
          <a:off x="8311240" y="1937652"/>
          <a:ext cx="3341915" cy="41549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pic>
        <p:nvPicPr>
          <p:cNvPr id="21" name="Picture 20">
            <a:extLst>
              <a:ext uri="{FF2B5EF4-FFF2-40B4-BE49-F238E27FC236}">
                <a16:creationId xmlns:a16="http://schemas.microsoft.com/office/drawing/2014/main" id="{E5BBDD65-631E-5B24-F46A-E8515636730E}"/>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23814"/>
            <a:ext cx="2242457" cy="1055522"/>
          </a:xfrm>
          <a:prstGeom prst="rect">
            <a:avLst/>
          </a:prstGeom>
        </p:spPr>
      </p:pic>
    </p:spTree>
    <p:extLst>
      <p:ext uri="{BB962C8B-B14F-4D97-AF65-F5344CB8AC3E}">
        <p14:creationId xmlns:p14="http://schemas.microsoft.com/office/powerpoint/2010/main" val="880811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7ADF5-7A0C-8C45-E950-4E26C91D5315}"/>
              </a:ext>
            </a:extLst>
          </p:cNvPr>
          <p:cNvSpPr>
            <a:spLocks noGrp="1"/>
          </p:cNvSpPr>
          <p:nvPr>
            <p:ph type="title"/>
          </p:nvPr>
        </p:nvSpPr>
        <p:spPr>
          <a:xfrm>
            <a:off x="838200" y="365125"/>
            <a:ext cx="10515600" cy="636361"/>
          </a:xfrm>
        </p:spPr>
        <p:txBody>
          <a:bodyPr>
            <a:normAutofit fontScale="90000"/>
          </a:bodyPr>
          <a:lstStyle/>
          <a:p>
            <a:pPr algn="ctr"/>
            <a:r>
              <a:rPr lang="en-IN" b="1" dirty="0"/>
              <a:t>Results</a:t>
            </a:r>
          </a:p>
        </p:txBody>
      </p:sp>
      <p:sp>
        <p:nvSpPr>
          <p:cNvPr id="5" name="Slide Number Placeholder 4">
            <a:extLst>
              <a:ext uri="{FF2B5EF4-FFF2-40B4-BE49-F238E27FC236}">
                <a16:creationId xmlns:a16="http://schemas.microsoft.com/office/drawing/2014/main" id="{FC89D0FA-9988-5A07-6748-FF8EF649F2E4}"/>
              </a:ext>
            </a:extLst>
          </p:cNvPr>
          <p:cNvSpPr>
            <a:spLocks noGrp="1"/>
          </p:cNvSpPr>
          <p:nvPr>
            <p:ph type="sldNum" sz="quarter" idx="12"/>
          </p:nvPr>
        </p:nvSpPr>
        <p:spPr/>
        <p:txBody>
          <a:bodyPr/>
          <a:lstStyle/>
          <a:p>
            <a:fld id="{26AD20E6-394B-4DF0-96A5-9647FF39C943}" type="slidenum">
              <a:rPr lang="en-IN" smtClean="0"/>
              <a:t>11</a:t>
            </a:fld>
            <a:endParaRPr lang="en-IN" dirty="0"/>
          </a:p>
        </p:txBody>
      </p:sp>
      <p:sp>
        <p:nvSpPr>
          <p:cNvPr id="6" name="Rectangle: Rounded Corners 5">
            <a:extLst>
              <a:ext uri="{FF2B5EF4-FFF2-40B4-BE49-F238E27FC236}">
                <a16:creationId xmlns:a16="http://schemas.microsoft.com/office/drawing/2014/main" id="{8FA83F18-8D92-8D7A-9171-740449403DC3}"/>
              </a:ext>
            </a:extLst>
          </p:cNvPr>
          <p:cNvSpPr/>
          <p:nvPr/>
        </p:nvSpPr>
        <p:spPr>
          <a:xfrm>
            <a:off x="549727" y="1965240"/>
            <a:ext cx="3341915" cy="41365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N" b="1" dirty="0"/>
              <a:t>Gaps and challenges</a:t>
            </a:r>
          </a:p>
        </p:txBody>
      </p:sp>
      <p:sp>
        <p:nvSpPr>
          <p:cNvPr id="8" name="Rectangle: Rounded Corners 7">
            <a:extLst>
              <a:ext uri="{FF2B5EF4-FFF2-40B4-BE49-F238E27FC236}">
                <a16:creationId xmlns:a16="http://schemas.microsoft.com/office/drawing/2014/main" id="{E2CB6D4A-24A8-83E1-DD33-EBF20E1BC26E}"/>
              </a:ext>
            </a:extLst>
          </p:cNvPr>
          <p:cNvSpPr/>
          <p:nvPr/>
        </p:nvSpPr>
        <p:spPr>
          <a:xfrm>
            <a:off x="4180114" y="1965240"/>
            <a:ext cx="7483928" cy="41365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n-IN" b="1" dirty="0"/>
              <a:t>Recommendations</a:t>
            </a:r>
          </a:p>
        </p:txBody>
      </p:sp>
      <p:graphicFrame>
        <p:nvGraphicFramePr>
          <p:cNvPr id="3" name="Diagram 2">
            <a:extLst>
              <a:ext uri="{FF2B5EF4-FFF2-40B4-BE49-F238E27FC236}">
                <a16:creationId xmlns:a16="http://schemas.microsoft.com/office/drawing/2014/main" id="{B7F33FA0-531C-F7C0-55B2-C7DDA5AD0ADC}"/>
              </a:ext>
            </a:extLst>
          </p:cNvPr>
          <p:cNvGraphicFramePr/>
          <p:nvPr>
            <p:extLst>
              <p:ext uri="{D42A27DB-BD31-4B8C-83A1-F6EECF244321}">
                <p14:modId xmlns:p14="http://schemas.microsoft.com/office/powerpoint/2010/main" val="3653883699"/>
              </p:ext>
            </p:extLst>
          </p:nvPr>
        </p:nvGraphicFramePr>
        <p:xfrm>
          <a:off x="549728" y="2249919"/>
          <a:ext cx="3341915" cy="3298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a:extLst>
              <a:ext uri="{FF2B5EF4-FFF2-40B4-BE49-F238E27FC236}">
                <a16:creationId xmlns:a16="http://schemas.microsoft.com/office/drawing/2014/main" id="{52170C86-8DC2-802C-301A-A69E8D755A73}"/>
              </a:ext>
            </a:extLst>
          </p:cNvPr>
          <p:cNvGraphicFramePr/>
          <p:nvPr>
            <p:extLst>
              <p:ext uri="{D42A27DB-BD31-4B8C-83A1-F6EECF244321}">
                <p14:modId xmlns:p14="http://schemas.microsoft.com/office/powerpoint/2010/main" val="1349247363"/>
              </p:ext>
            </p:extLst>
          </p:nvPr>
        </p:nvGraphicFramePr>
        <p:xfrm>
          <a:off x="4180115" y="2399818"/>
          <a:ext cx="7483927" cy="30722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1" name="Picture 10">
            <a:extLst>
              <a:ext uri="{FF2B5EF4-FFF2-40B4-BE49-F238E27FC236}">
                <a16:creationId xmlns:a16="http://schemas.microsoft.com/office/drawing/2014/main" id="{B8E282BE-8738-0FBE-442C-D9A18FCA197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23814"/>
            <a:ext cx="2242457" cy="1055522"/>
          </a:xfrm>
          <a:prstGeom prst="rect">
            <a:avLst/>
          </a:prstGeom>
        </p:spPr>
      </p:pic>
    </p:spTree>
    <p:extLst>
      <p:ext uri="{BB962C8B-B14F-4D97-AF65-F5344CB8AC3E}">
        <p14:creationId xmlns:p14="http://schemas.microsoft.com/office/powerpoint/2010/main" val="318604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22BB3-6FBD-CE24-924A-FD957BBDB921}"/>
              </a:ext>
            </a:extLst>
          </p:cNvPr>
          <p:cNvSpPr>
            <a:spLocks noGrp="1"/>
          </p:cNvSpPr>
          <p:nvPr>
            <p:ph type="title"/>
          </p:nvPr>
        </p:nvSpPr>
        <p:spPr>
          <a:xfrm>
            <a:off x="838199" y="572405"/>
            <a:ext cx="10515600" cy="903289"/>
          </a:xfrm>
        </p:spPr>
        <p:txBody>
          <a:bodyPr>
            <a:normAutofit fontScale="90000"/>
          </a:bodyPr>
          <a:lstStyle/>
          <a:p>
            <a:pPr algn="ctr"/>
            <a:r>
              <a:rPr lang="en-IN" sz="3200" b="1" dirty="0"/>
              <a:t>Results: Lessons from global success </a:t>
            </a:r>
            <a:br>
              <a:rPr lang="en-IN" sz="3200" b="1" dirty="0"/>
            </a:br>
            <a:r>
              <a:rPr lang="en-IN" sz="3200" b="1" dirty="0"/>
              <a:t>stories and local efforts</a:t>
            </a:r>
          </a:p>
        </p:txBody>
      </p:sp>
      <p:graphicFrame>
        <p:nvGraphicFramePr>
          <p:cNvPr id="6" name="Content Placeholder 5">
            <a:extLst>
              <a:ext uri="{FF2B5EF4-FFF2-40B4-BE49-F238E27FC236}">
                <a16:creationId xmlns:a16="http://schemas.microsoft.com/office/drawing/2014/main" id="{BFEB5200-4350-3CDD-EFEF-AF65D1256B33}"/>
              </a:ext>
            </a:extLst>
          </p:cNvPr>
          <p:cNvGraphicFramePr>
            <a:graphicFrameLocks noGrp="1"/>
          </p:cNvGraphicFramePr>
          <p:nvPr>
            <p:ph idx="1"/>
            <p:extLst>
              <p:ext uri="{D42A27DB-BD31-4B8C-83A1-F6EECF244321}">
                <p14:modId xmlns:p14="http://schemas.microsoft.com/office/powerpoint/2010/main" val="2198044014"/>
              </p:ext>
            </p:extLst>
          </p:nvPr>
        </p:nvGraphicFramePr>
        <p:xfrm>
          <a:off x="461044" y="1475694"/>
          <a:ext cx="11269909" cy="4113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C5B06A75-F5DB-9491-3ACF-85BA424A4409}"/>
              </a:ext>
            </a:extLst>
          </p:cNvPr>
          <p:cNvSpPr>
            <a:spLocks noGrp="1"/>
          </p:cNvSpPr>
          <p:nvPr>
            <p:ph type="sldNum" sz="quarter" idx="12"/>
          </p:nvPr>
        </p:nvSpPr>
        <p:spPr/>
        <p:txBody>
          <a:bodyPr/>
          <a:lstStyle/>
          <a:p>
            <a:fld id="{26AD20E6-394B-4DF0-96A5-9647FF39C943}" type="slidenum">
              <a:rPr lang="en-IN" smtClean="0"/>
              <a:t>12</a:t>
            </a:fld>
            <a:endParaRPr lang="en-IN" dirty="0"/>
          </a:p>
        </p:txBody>
      </p:sp>
      <p:pic>
        <p:nvPicPr>
          <p:cNvPr id="7" name="Picture 6">
            <a:extLst>
              <a:ext uri="{FF2B5EF4-FFF2-40B4-BE49-F238E27FC236}">
                <a16:creationId xmlns:a16="http://schemas.microsoft.com/office/drawing/2014/main" id="{5B749281-75B9-6A90-82B7-637E57A79C5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05569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a:t>
            </a:r>
          </a:p>
        </p:txBody>
      </p:sp>
      <p:graphicFrame>
        <p:nvGraphicFramePr>
          <p:cNvPr id="7" name="Content Placeholder 6">
            <a:extLst>
              <a:ext uri="{FF2B5EF4-FFF2-40B4-BE49-F238E27FC236}">
                <a16:creationId xmlns:a16="http://schemas.microsoft.com/office/drawing/2014/main" id="{FB4050BB-1C1B-06D9-7BDE-C1781113A57D}"/>
              </a:ext>
            </a:extLst>
          </p:cNvPr>
          <p:cNvGraphicFramePr>
            <a:graphicFrameLocks noGrp="1"/>
          </p:cNvGraphicFramePr>
          <p:nvPr>
            <p:ph idx="1"/>
            <p:extLst>
              <p:ext uri="{D42A27DB-BD31-4B8C-83A1-F6EECF244321}">
                <p14:modId xmlns:p14="http://schemas.microsoft.com/office/powerpoint/2010/main" val="3582536945"/>
              </p:ext>
            </p:extLst>
          </p:nvPr>
        </p:nvGraphicFramePr>
        <p:xfrm>
          <a:off x="1792356" y="1518355"/>
          <a:ext cx="8607288" cy="4786484"/>
        </p:xfrm>
        <a:graphic>
          <a:graphicData uri="http://schemas.openxmlformats.org/drawingml/2006/table">
            <a:tbl>
              <a:tblPr firstRow="1" firstCol="1" bandRow="1">
                <a:tableStyleId>{2D5ABB26-0587-4C30-8999-92F81FD0307C}</a:tableStyleId>
              </a:tblPr>
              <a:tblGrid>
                <a:gridCol w="4303644">
                  <a:extLst>
                    <a:ext uri="{9D8B030D-6E8A-4147-A177-3AD203B41FA5}">
                      <a16:colId xmlns:a16="http://schemas.microsoft.com/office/drawing/2014/main" val="3413410873"/>
                    </a:ext>
                  </a:extLst>
                </a:gridCol>
                <a:gridCol w="4303644">
                  <a:extLst>
                    <a:ext uri="{9D8B030D-6E8A-4147-A177-3AD203B41FA5}">
                      <a16:colId xmlns:a16="http://schemas.microsoft.com/office/drawing/2014/main" val="4063985982"/>
                    </a:ext>
                  </a:extLst>
                </a:gridCol>
              </a:tblGrid>
              <a:tr h="179220">
                <a:tc>
                  <a:txBody>
                    <a:bodyPr/>
                    <a:lstStyle/>
                    <a:p>
                      <a:pPr algn="ctr">
                        <a:lnSpc>
                          <a:spcPct val="100000"/>
                        </a:lnSpc>
                        <a:spcAft>
                          <a:spcPts val="0"/>
                        </a:spcAft>
                      </a:pPr>
                      <a:r>
                        <a:rPr lang="en-IN" sz="1400" b="1" kern="100" dirty="0">
                          <a:solidFill>
                            <a:schemeClr val="bg1"/>
                          </a:solidFill>
                          <a:effectLst/>
                        </a:rPr>
                        <a:t>STRENGTHS</a:t>
                      </a:r>
                      <a:endParaRPr lang="en-IN" sz="11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100000"/>
                        </a:lnSpc>
                        <a:spcAft>
                          <a:spcPts val="0"/>
                        </a:spcAft>
                      </a:pPr>
                      <a:r>
                        <a:rPr lang="en-IN" sz="1400" b="1" kern="100" dirty="0">
                          <a:solidFill>
                            <a:schemeClr val="bg1"/>
                          </a:solidFill>
                          <a:effectLst/>
                          <a:latin typeface="+mn-lt"/>
                          <a:ea typeface="+mn-ea"/>
                          <a:cs typeface="+mn-cs"/>
                        </a:rPr>
                        <a:t>WEAKNESSES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893428300"/>
                  </a:ext>
                </a:extLst>
              </a:tr>
              <a:tr h="1942395">
                <a:tc>
                  <a:txBody>
                    <a:bodyPr/>
                    <a:lstStyle/>
                    <a:p>
                      <a:pPr marL="171450" indent="-171450">
                        <a:lnSpc>
                          <a:spcPct val="100000"/>
                        </a:lnSpc>
                        <a:spcAft>
                          <a:spcPts val="0"/>
                        </a:spcAft>
                        <a:buFont typeface="Arial" panose="020B0604020202020204" pitchFamily="34" charset="0"/>
                        <a:buChar char="•"/>
                      </a:pPr>
                      <a:r>
                        <a:rPr lang="en-IN" dirty="0"/>
                        <a:t>Comprehensive coverage</a:t>
                      </a:r>
                    </a:p>
                    <a:p>
                      <a:pPr marL="171450" indent="-171450">
                        <a:lnSpc>
                          <a:spcPct val="100000"/>
                        </a:lnSpc>
                        <a:spcAft>
                          <a:spcPts val="0"/>
                        </a:spcAft>
                        <a:buFont typeface="Arial" panose="020B0604020202020204" pitchFamily="34" charset="0"/>
                        <a:buChar char="•"/>
                      </a:pPr>
                      <a:r>
                        <a:rPr lang="en-IN" dirty="0"/>
                        <a:t>Well designed Anemia Mukt Bharat Dashboard</a:t>
                      </a:r>
                    </a:p>
                    <a:p>
                      <a:pPr marL="171450" indent="-171450">
                        <a:lnSpc>
                          <a:spcPct val="100000"/>
                        </a:lnSpc>
                        <a:spcAft>
                          <a:spcPts val="0"/>
                        </a:spcAft>
                        <a:buFont typeface="Arial" panose="020B0604020202020204" pitchFamily="34" charset="0"/>
                        <a:buChar char="•"/>
                      </a:pPr>
                      <a:r>
                        <a:rPr lang="en-IN" dirty="0"/>
                        <a:t>Local Influencers</a:t>
                      </a:r>
                    </a:p>
                    <a:p>
                      <a:pPr marL="171450" indent="-171450">
                        <a:lnSpc>
                          <a:spcPct val="100000"/>
                        </a:lnSpc>
                        <a:spcAft>
                          <a:spcPts val="0"/>
                        </a:spcAft>
                        <a:buFont typeface="Arial" panose="020B0604020202020204" pitchFamily="34" charset="0"/>
                        <a:buChar char="•"/>
                      </a:pPr>
                      <a:r>
                        <a:rPr lang="en-IN" dirty="0"/>
                        <a:t>Increased awareness on the issue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71450" indent="-171450">
                        <a:lnSpc>
                          <a:spcPct val="100000"/>
                        </a:lnSpc>
                        <a:spcAft>
                          <a:spcPts val="0"/>
                        </a:spcAft>
                        <a:buFont typeface="Arial" panose="020B0604020202020204" pitchFamily="34" charset="0"/>
                        <a:buChar char="•"/>
                      </a:pPr>
                      <a:r>
                        <a:rPr lang="en-IN" dirty="0"/>
                        <a:t>Scaling Challenges</a:t>
                      </a:r>
                    </a:p>
                    <a:p>
                      <a:pPr marL="171450" indent="-171450">
                        <a:lnSpc>
                          <a:spcPct val="100000"/>
                        </a:lnSpc>
                        <a:spcAft>
                          <a:spcPts val="0"/>
                        </a:spcAft>
                        <a:buFont typeface="Arial" panose="020B0604020202020204" pitchFamily="34" charset="0"/>
                        <a:buChar char="•"/>
                      </a:pPr>
                      <a:r>
                        <a:rPr lang="en-IN" dirty="0"/>
                        <a:t>Resource Allocation</a:t>
                      </a:r>
                    </a:p>
                    <a:p>
                      <a:pPr marL="171450" indent="-171450">
                        <a:lnSpc>
                          <a:spcPct val="100000"/>
                        </a:lnSpc>
                        <a:spcAft>
                          <a:spcPts val="0"/>
                        </a:spcAft>
                        <a:buFont typeface="Arial" panose="020B0604020202020204" pitchFamily="34" charset="0"/>
                        <a:buChar char="•"/>
                      </a:pPr>
                      <a:r>
                        <a:rPr lang="en-IN" dirty="0"/>
                        <a:t>Poor training of FLWs</a:t>
                      </a:r>
                    </a:p>
                    <a:p>
                      <a:pPr marL="171450" indent="-171450">
                        <a:lnSpc>
                          <a:spcPct val="100000"/>
                        </a:lnSpc>
                        <a:spcAft>
                          <a:spcPts val="0"/>
                        </a:spcAft>
                        <a:buFont typeface="Arial" panose="020B0604020202020204" pitchFamily="34" charset="0"/>
                        <a:buChar char="•"/>
                      </a:pPr>
                      <a:r>
                        <a:rPr lang="en-IN" dirty="0"/>
                        <a:t>Use of traditional channels of communication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529673023"/>
                  </a:ext>
                </a:extLst>
              </a:tr>
              <a:tr h="179220">
                <a:tc>
                  <a:txBody>
                    <a:bodyPr/>
                    <a:lstStyle/>
                    <a:p>
                      <a:pPr marL="0" algn="ctr" defTabSz="914400" rtl="0" eaLnBrk="1" latinLnBrk="0" hangingPunct="1">
                        <a:lnSpc>
                          <a:spcPct val="100000"/>
                        </a:lnSpc>
                        <a:spcAft>
                          <a:spcPts val="0"/>
                        </a:spcAft>
                      </a:pPr>
                      <a:r>
                        <a:rPr lang="en-IN" sz="1400" b="1" kern="100" dirty="0">
                          <a:solidFill>
                            <a:schemeClr val="bg1"/>
                          </a:solidFill>
                          <a:effectLst/>
                          <a:latin typeface="+mn-lt"/>
                          <a:ea typeface="+mn-ea"/>
                          <a:cs typeface="+mn-cs"/>
                        </a:rPr>
                        <a:t>OPPORTUNITIES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algn="ctr" defTabSz="914400" rtl="0" eaLnBrk="1" latinLnBrk="0" hangingPunct="1">
                        <a:lnSpc>
                          <a:spcPct val="100000"/>
                        </a:lnSpc>
                        <a:spcAft>
                          <a:spcPts val="0"/>
                        </a:spcAft>
                      </a:pPr>
                      <a:r>
                        <a:rPr lang="en-IN" sz="1400" b="1" kern="100" dirty="0">
                          <a:solidFill>
                            <a:schemeClr val="bg1"/>
                          </a:solidFill>
                          <a:effectLst/>
                          <a:latin typeface="+mn-lt"/>
                          <a:ea typeface="+mn-ea"/>
                          <a:cs typeface="+mn-cs"/>
                        </a:rPr>
                        <a:t>THREATS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452305652"/>
                  </a:ext>
                </a:extLst>
              </a:tr>
              <a:tr h="2234489">
                <a:tc>
                  <a:txBody>
                    <a:bodyPr/>
                    <a:lstStyle/>
                    <a:p>
                      <a:pPr marL="171450" indent="-171450">
                        <a:lnSpc>
                          <a:spcPct val="100000"/>
                        </a:lnSpc>
                        <a:spcAft>
                          <a:spcPts val="0"/>
                        </a:spcAft>
                        <a:buFont typeface="Arial" panose="020B0604020202020204" pitchFamily="34" charset="0"/>
                        <a:buChar char="•"/>
                      </a:pPr>
                      <a:r>
                        <a:rPr lang="en-IN" dirty="0"/>
                        <a:t>New Communication Channels</a:t>
                      </a:r>
                    </a:p>
                    <a:p>
                      <a:pPr marL="171450" indent="-171450">
                        <a:lnSpc>
                          <a:spcPct val="100000"/>
                        </a:lnSpc>
                        <a:spcAft>
                          <a:spcPts val="0"/>
                        </a:spcAft>
                        <a:buFont typeface="Arial" panose="020B0604020202020204" pitchFamily="34" charset="0"/>
                        <a:buChar char="•"/>
                      </a:pPr>
                      <a:r>
                        <a:rPr lang="en-IN" dirty="0"/>
                        <a:t>Incorporating Feedback</a:t>
                      </a:r>
                    </a:p>
                    <a:p>
                      <a:pPr marL="171450" indent="-171450">
                        <a:lnSpc>
                          <a:spcPct val="100000"/>
                        </a:lnSpc>
                        <a:spcAft>
                          <a:spcPts val="0"/>
                        </a:spcAft>
                        <a:buFont typeface="Arial" panose="020B0604020202020204" pitchFamily="34" charset="0"/>
                        <a:buChar char="•"/>
                      </a:pPr>
                      <a:r>
                        <a:rPr lang="en-IN" dirty="0"/>
                        <a:t>Localized Solutions</a:t>
                      </a:r>
                    </a:p>
                    <a:p>
                      <a:pPr marL="171450" indent="-171450">
                        <a:lnSpc>
                          <a:spcPct val="100000"/>
                        </a:lnSpc>
                        <a:spcAft>
                          <a:spcPts val="0"/>
                        </a:spcAft>
                        <a:buFont typeface="Arial" panose="020B0604020202020204" pitchFamily="34" charset="0"/>
                        <a:buChar char="•"/>
                      </a:pPr>
                      <a:r>
                        <a:rPr lang="en-IN" dirty="0"/>
                        <a:t>Modifying existing content</a:t>
                      </a:r>
                    </a:p>
                    <a:p>
                      <a:pPr marL="171450" indent="-171450">
                        <a:lnSpc>
                          <a:spcPct val="100000"/>
                        </a:lnSpc>
                        <a:spcAft>
                          <a:spcPts val="0"/>
                        </a:spcAft>
                        <a:buFont typeface="Arial" panose="020B0604020202020204" pitchFamily="34" charset="0"/>
                        <a:buChar char="•"/>
                      </a:pPr>
                      <a:r>
                        <a:rPr lang="en-IN" dirty="0"/>
                        <a:t>Incorporating HCD and positive deviance approach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lnSpc>
                          <a:spcPct val="100000"/>
                        </a:lnSpc>
                        <a:spcAft>
                          <a:spcPts val="0"/>
                        </a:spcAft>
                        <a:buFont typeface="Arial" panose="020B0604020202020204" pitchFamily="34" charset="0"/>
                        <a:buChar char="•"/>
                      </a:pPr>
                      <a:r>
                        <a:rPr lang="en-IN" dirty="0"/>
                        <a:t>Myths and Misconceptions</a:t>
                      </a:r>
                    </a:p>
                    <a:p>
                      <a:pPr marL="171450" indent="-171450">
                        <a:lnSpc>
                          <a:spcPct val="100000"/>
                        </a:lnSpc>
                        <a:spcAft>
                          <a:spcPts val="0"/>
                        </a:spcAft>
                        <a:buFont typeface="Arial" panose="020B0604020202020204" pitchFamily="34" charset="0"/>
                        <a:buChar char="•"/>
                      </a:pPr>
                      <a:r>
                        <a:rPr lang="en-IN" dirty="0"/>
                        <a:t>Poor interdepartmental Coordination</a:t>
                      </a:r>
                    </a:p>
                    <a:p>
                      <a:pPr marL="171450" indent="-171450">
                        <a:lnSpc>
                          <a:spcPct val="100000"/>
                        </a:lnSpc>
                        <a:spcAft>
                          <a:spcPts val="0"/>
                        </a:spcAft>
                        <a:buFont typeface="Arial" panose="020B0604020202020204" pitchFamily="34" charset="0"/>
                        <a:buChar char="•"/>
                      </a:pPr>
                      <a:r>
                        <a:rPr lang="en-IN" dirty="0"/>
                        <a:t>Inadequate focus on communication skills of FLWs</a:t>
                      </a:r>
                    </a:p>
                    <a:p>
                      <a:pPr marL="171450" indent="-171450">
                        <a:lnSpc>
                          <a:spcPct val="100000"/>
                        </a:lnSpc>
                        <a:spcAft>
                          <a:spcPts val="0"/>
                        </a:spcAft>
                        <a:buFont typeface="Arial" panose="020B0604020202020204" pitchFamily="34" charset="0"/>
                        <a:buChar char="•"/>
                      </a:pPr>
                      <a:r>
                        <a:rPr lang="en-IN" dirty="0"/>
                        <a:t>Overburdened FLWs</a:t>
                      </a:r>
                    </a:p>
                    <a:p>
                      <a:pPr marL="171450" indent="-171450">
                        <a:lnSpc>
                          <a:spcPct val="100000"/>
                        </a:lnSpc>
                        <a:spcAft>
                          <a:spcPts val="0"/>
                        </a:spcAft>
                        <a:buFont typeface="Arial" panose="020B0604020202020204" pitchFamily="34" charset="0"/>
                        <a:buChar char="•"/>
                      </a:pPr>
                      <a:r>
                        <a:rPr lang="en-IN" dirty="0"/>
                        <a:t>Gender disparities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124913549"/>
                  </a:ext>
                </a:extLst>
              </a:tr>
            </a:tbl>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13</a:t>
            </a:fld>
            <a:endParaRPr lang="en-IN" dirty="0"/>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498613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634084"/>
            <a:ext cx="10515600" cy="3295725"/>
          </a:xfrm>
        </p:spPr>
        <p:txBody>
          <a:bodyPr>
            <a:normAutofit/>
          </a:bodyPr>
          <a:lstStyle/>
          <a:p>
            <a:pPr algn="just">
              <a:lnSpc>
                <a:spcPct val="120000"/>
              </a:lnSpc>
              <a:spcBef>
                <a:spcPts val="600"/>
              </a:spcBef>
              <a:spcAft>
                <a:spcPts val="600"/>
              </a:spcAft>
            </a:pPr>
            <a:r>
              <a:rPr lang="en-IN" sz="1600" dirty="0"/>
              <a:t>In this report, I have explored the landscape of Social and Behavioural Change Communication (SBCC) concerning anemia under the Anemia Mukt Bharat program identifying various gaps and challenges that need to be addressed for more effective intervention strategies. </a:t>
            </a:r>
          </a:p>
          <a:p>
            <a:pPr algn="just">
              <a:lnSpc>
                <a:spcPct val="120000"/>
              </a:lnSpc>
              <a:spcBef>
                <a:spcPts val="600"/>
              </a:spcBef>
              <a:spcAft>
                <a:spcPts val="600"/>
              </a:spcAft>
            </a:pPr>
            <a:r>
              <a:rPr lang="en-IN" sz="1600" dirty="0"/>
              <a:t>Anemia is a multifaceted health issue influenced by a myriad of biological, social, economic, and cultural factors. Therefore, any effective SBCC strategy must adopt a holistic approach that considers these intersecting factors.</a:t>
            </a:r>
          </a:p>
          <a:p>
            <a:pPr algn="just">
              <a:lnSpc>
                <a:spcPct val="120000"/>
              </a:lnSpc>
              <a:spcBef>
                <a:spcPts val="600"/>
              </a:spcBef>
              <a:spcAft>
                <a:spcPts val="600"/>
              </a:spcAft>
            </a:pPr>
            <a:r>
              <a:rPr lang="en-IN" sz="1600" dirty="0"/>
              <a:t>While the current program provides comprehensive information about what is anaemia, what are its’s causes and the treatment options available through IEC materials, it isn’t convincing enough to bring about a behaviour change. AMB needs SBCC and not just BCC because there are several deeply rooted social norms and beliefs in the community that make it difficult for the desired behaviour to be accepted by the society. </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14</a:t>
            </a:fld>
            <a:endParaRPr lang="en-IN" dirty="0"/>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Diagram 7">
            <a:extLst>
              <a:ext uri="{FF2B5EF4-FFF2-40B4-BE49-F238E27FC236}">
                <a16:creationId xmlns:a16="http://schemas.microsoft.com/office/drawing/2014/main" id="{15366ACD-5BB1-7D2B-C67F-C0AA0D8F826A}"/>
              </a:ext>
            </a:extLst>
          </p:cNvPr>
          <p:cNvGraphicFramePr/>
          <p:nvPr>
            <p:extLst>
              <p:ext uri="{D42A27DB-BD31-4B8C-83A1-F6EECF244321}">
                <p14:modId xmlns:p14="http://schemas.microsoft.com/office/powerpoint/2010/main" val="3825061307"/>
              </p:ext>
            </p:extLst>
          </p:nvPr>
        </p:nvGraphicFramePr>
        <p:xfrm>
          <a:off x="838200" y="4879022"/>
          <a:ext cx="10515600" cy="147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6270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A33DC-F6F6-5CD3-0139-09A3B4CE0DBC}"/>
              </a:ext>
            </a:extLst>
          </p:cNvPr>
          <p:cNvSpPr>
            <a:spLocks noGrp="1"/>
          </p:cNvSpPr>
          <p:nvPr>
            <p:ph type="title"/>
          </p:nvPr>
        </p:nvSpPr>
        <p:spPr/>
        <p:txBody>
          <a:bodyPr/>
          <a:lstStyle/>
          <a:p>
            <a:pPr algn="ctr"/>
            <a:r>
              <a:rPr lang="en-IN" dirty="0"/>
              <a:t>Discussion</a:t>
            </a:r>
          </a:p>
        </p:txBody>
      </p:sp>
      <p:sp>
        <p:nvSpPr>
          <p:cNvPr id="5" name="Slide Number Placeholder 4">
            <a:extLst>
              <a:ext uri="{FF2B5EF4-FFF2-40B4-BE49-F238E27FC236}">
                <a16:creationId xmlns:a16="http://schemas.microsoft.com/office/drawing/2014/main" id="{76267920-3E7A-9B23-0B8C-1A7783658F67}"/>
              </a:ext>
            </a:extLst>
          </p:cNvPr>
          <p:cNvSpPr>
            <a:spLocks noGrp="1"/>
          </p:cNvSpPr>
          <p:nvPr>
            <p:ph type="sldNum" sz="quarter" idx="12"/>
          </p:nvPr>
        </p:nvSpPr>
        <p:spPr/>
        <p:txBody>
          <a:bodyPr/>
          <a:lstStyle/>
          <a:p>
            <a:fld id="{26AD20E6-394B-4DF0-96A5-9647FF39C943}" type="slidenum">
              <a:rPr lang="en-IN" smtClean="0"/>
              <a:t>15</a:t>
            </a:fld>
            <a:endParaRPr lang="en-IN" dirty="0"/>
          </a:p>
        </p:txBody>
      </p:sp>
      <p:grpSp>
        <p:nvGrpSpPr>
          <p:cNvPr id="15" name="Group 14">
            <a:extLst>
              <a:ext uri="{FF2B5EF4-FFF2-40B4-BE49-F238E27FC236}">
                <a16:creationId xmlns:a16="http://schemas.microsoft.com/office/drawing/2014/main" id="{71D0D1C3-FDA9-2DD4-BB3E-D27CEEDC53F6}"/>
              </a:ext>
            </a:extLst>
          </p:cNvPr>
          <p:cNvGrpSpPr/>
          <p:nvPr/>
        </p:nvGrpSpPr>
        <p:grpSpPr>
          <a:xfrm>
            <a:off x="1521598" y="1690688"/>
            <a:ext cx="9148804" cy="4500789"/>
            <a:chOff x="1954625" y="1534886"/>
            <a:chExt cx="9148804" cy="4500789"/>
          </a:xfrm>
        </p:grpSpPr>
        <p:sp>
          <p:nvSpPr>
            <p:cNvPr id="6" name="Rectangle: Rounded Corners 5">
              <a:extLst>
                <a:ext uri="{FF2B5EF4-FFF2-40B4-BE49-F238E27FC236}">
                  <a16:creationId xmlns:a16="http://schemas.microsoft.com/office/drawing/2014/main" id="{7AEA91A3-87EC-0BC7-91DA-6D93DDC06D6C}"/>
                </a:ext>
              </a:extLst>
            </p:cNvPr>
            <p:cNvSpPr/>
            <p:nvPr/>
          </p:nvSpPr>
          <p:spPr>
            <a:xfrm>
              <a:off x="3091543" y="1534886"/>
              <a:ext cx="8011886" cy="1325563"/>
            </a:xfrm>
            <a:prstGeom prst="roundRect">
              <a:avLst/>
            </a:prstGeom>
            <a:solidFill>
              <a:schemeClr val="accent2">
                <a:alpha val="50000"/>
              </a:schemeClr>
            </a:solidFill>
            <a:ln>
              <a:solidFill>
                <a:schemeClr val="accent2">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just"/>
              <a:r>
                <a:rPr lang="en-IN" sz="1600" dirty="0">
                  <a:solidFill>
                    <a:schemeClr val="tx1"/>
                  </a:solidFill>
                </a:rPr>
                <a:t>Family members can also play an important role in enhancing the adherence to IFAS and can be targeted through ANC. Encouraging male participation in maternal health not only enhances postpartum care and birth preparedness but also fosters a supportive environment crucial for improving overall maternal and child health outcomes. </a:t>
              </a:r>
            </a:p>
          </p:txBody>
        </p:sp>
        <p:sp>
          <p:nvSpPr>
            <p:cNvPr id="7" name="Rectangle: Rounded Corners 6">
              <a:extLst>
                <a:ext uri="{FF2B5EF4-FFF2-40B4-BE49-F238E27FC236}">
                  <a16:creationId xmlns:a16="http://schemas.microsoft.com/office/drawing/2014/main" id="{4868C224-FE7A-EF94-D381-9FD8E7EB4BD5}"/>
                </a:ext>
              </a:extLst>
            </p:cNvPr>
            <p:cNvSpPr/>
            <p:nvPr/>
          </p:nvSpPr>
          <p:spPr>
            <a:xfrm>
              <a:off x="3091543" y="3083152"/>
              <a:ext cx="8011886" cy="1325563"/>
            </a:xfrm>
            <a:prstGeom prst="roundRect">
              <a:avLst/>
            </a:prstGeom>
            <a:solidFill>
              <a:schemeClr val="accent4">
                <a:alpha val="50000"/>
              </a:schemeClr>
            </a:solidFill>
            <a:ln>
              <a:solidFill>
                <a:schemeClr val="accent4">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lvl="0" algn="just"/>
              <a:r>
                <a:rPr lang="en-IN" sz="1600" dirty="0">
                  <a:solidFill>
                    <a:schemeClr val="tx1"/>
                  </a:solidFill>
                </a:rPr>
                <a:t>Leveraging technology for SBCC offers various benefits, such as utilizing TV and radio dramas to demonstrate behaviours and link them to different aspects. Creating short films or revamping old television ads can effectively convey important health messages, encouraging pregnant women to check their haemoglobin levels and adhere to iron supplement intake. </a:t>
              </a:r>
            </a:p>
          </p:txBody>
        </p:sp>
        <p:sp>
          <p:nvSpPr>
            <p:cNvPr id="8" name="Rectangle: Rounded Corners 7">
              <a:extLst>
                <a:ext uri="{FF2B5EF4-FFF2-40B4-BE49-F238E27FC236}">
                  <a16:creationId xmlns:a16="http://schemas.microsoft.com/office/drawing/2014/main" id="{82DA40C4-5E15-F55A-A203-B48D0BB6BF0B}"/>
                </a:ext>
              </a:extLst>
            </p:cNvPr>
            <p:cNvSpPr/>
            <p:nvPr/>
          </p:nvSpPr>
          <p:spPr>
            <a:xfrm>
              <a:off x="3091543" y="4710112"/>
              <a:ext cx="8011886" cy="1325563"/>
            </a:xfrm>
            <a:prstGeom prst="roundRect">
              <a:avLst/>
            </a:prstGeom>
            <a:solidFill>
              <a:schemeClr val="accent6">
                <a:alpha val="50000"/>
              </a:schemeClr>
            </a:solidFill>
            <a:ln>
              <a:solidFill>
                <a:schemeClr val="accent6">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lvl="0" algn="just"/>
              <a:r>
                <a:rPr lang="en-IN" sz="1600" dirty="0">
                  <a:solidFill>
                    <a:schemeClr val="tx1"/>
                  </a:solidFill>
                </a:rPr>
                <a:t>The study also underscores the importance of partnerships and collaboration among governments, non-governmental organizations (NGOs), healthcare providers, community leaders, and other stakeholders. </a:t>
              </a:r>
            </a:p>
          </p:txBody>
        </p:sp>
        <p:pic>
          <p:nvPicPr>
            <p:cNvPr id="10" name="Graphic 9" descr="Family with two children">
              <a:extLst>
                <a:ext uri="{FF2B5EF4-FFF2-40B4-BE49-F238E27FC236}">
                  <a16:creationId xmlns:a16="http://schemas.microsoft.com/office/drawing/2014/main" id="{AE60BAB9-0513-AB95-0430-269EC9AB56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54625" y="1670371"/>
              <a:ext cx="1038943" cy="1038943"/>
            </a:xfrm>
            <a:prstGeom prst="rect">
              <a:avLst/>
            </a:prstGeom>
          </p:spPr>
        </p:pic>
        <p:pic>
          <p:nvPicPr>
            <p:cNvPr id="12" name="Graphic 11" descr="Internet">
              <a:extLst>
                <a:ext uri="{FF2B5EF4-FFF2-40B4-BE49-F238E27FC236}">
                  <a16:creationId xmlns:a16="http://schemas.microsoft.com/office/drawing/2014/main" id="{D0D9F86E-89CA-2197-09F8-6B7B645BAE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54626" y="3224118"/>
              <a:ext cx="1038943" cy="1038943"/>
            </a:xfrm>
            <a:prstGeom prst="rect">
              <a:avLst/>
            </a:prstGeom>
          </p:spPr>
        </p:pic>
        <p:pic>
          <p:nvPicPr>
            <p:cNvPr id="14" name="Graphic 13" descr="Cheers">
              <a:extLst>
                <a:ext uri="{FF2B5EF4-FFF2-40B4-BE49-F238E27FC236}">
                  <a16:creationId xmlns:a16="http://schemas.microsoft.com/office/drawing/2014/main" id="{2901EE80-00F9-0467-8A98-530A62AD3C1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54625" y="4853421"/>
              <a:ext cx="1038943" cy="1038943"/>
            </a:xfrm>
            <a:prstGeom prst="rect">
              <a:avLst/>
            </a:prstGeom>
          </p:spPr>
        </p:pic>
      </p:grpSp>
      <p:pic>
        <p:nvPicPr>
          <p:cNvPr id="16" name="Picture 15">
            <a:extLst>
              <a:ext uri="{FF2B5EF4-FFF2-40B4-BE49-F238E27FC236}">
                <a16:creationId xmlns:a16="http://schemas.microsoft.com/office/drawing/2014/main" id="{582C9428-9E4C-33C8-7845-DB6FA192950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787415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16</a:t>
            </a:fld>
            <a:endParaRPr lang="en-IN" dirty="0"/>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6">
            <a:extLst>
              <a:ext uri="{FF2B5EF4-FFF2-40B4-BE49-F238E27FC236}">
                <a16:creationId xmlns:a16="http://schemas.microsoft.com/office/drawing/2014/main" id="{839780A7-E169-C880-C7E5-87CD68CCD637}"/>
              </a:ext>
            </a:extLst>
          </p:cNvPr>
          <p:cNvSpPr>
            <a:spLocks noGrp="1"/>
          </p:cNvSpPr>
          <p:nvPr>
            <p:ph idx="1"/>
          </p:nvPr>
        </p:nvSpPr>
        <p:spPr>
          <a:xfrm>
            <a:off x="838200" y="1825625"/>
            <a:ext cx="10515600" cy="2887889"/>
          </a:xfrm>
        </p:spPr>
        <p:txBody>
          <a:bodyPr anchor="t">
            <a:normAutofit/>
          </a:bodyPr>
          <a:lstStyle/>
          <a:p>
            <a:pPr lvl="0" algn="just"/>
            <a:r>
              <a:rPr lang="en-IN" sz="2000" dirty="0"/>
              <a:t>One of the main suggestions that came out through the study is to use the existing relevant content from similar programs as well the IEC material in the AMB and modify it to suit the needs of SBCC. </a:t>
            </a:r>
          </a:p>
          <a:p>
            <a:pPr lvl="0" algn="just"/>
            <a:r>
              <a:rPr lang="en-IN" sz="2000" dirty="0"/>
              <a:t>A single message or approach usually doesn’t work for everyone. Public health communication needs to be adapted to reach people with different backgrounds, languages, and viewpoints. </a:t>
            </a:r>
          </a:p>
          <a:p>
            <a:pPr lvl="0" algn="just"/>
            <a:r>
              <a:rPr lang="en-US" sz="2000" dirty="0"/>
              <a:t>To ensure effective IPC training of FLWs, it's crucial to allocate sufficient time for contextual information, examples, and situation-focused discussions. </a:t>
            </a:r>
          </a:p>
        </p:txBody>
      </p:sp>
    </p:spTree>
    <p:extLst>
      <p:ext uri="{BB962C8B-B14F-4D97-AF65-F5344CB8AC3E}">
        <p14:creationId xmlns:p14="http://schemas.microsoft.com/office/powerpoint/2010/main" val="1644327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365125"/>
            <a:ext cx="10515600" cy="797753"/>
          </a:xfrm>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404257"/>
            <a:ext cx="10515600" cy="4867334"/>
          </a:xfrm>
        </p:spPr>
        <p:txBody>
          <a:bodyPr>
            <a:normAutofit/>
          </a:bodyPr>
          <a:lstStyle/>
          <a:p>
            <a:pPr>
              <a:lnSpc>
                <a:spcPct val="100000"/>
              </a:lnSpc>
              <a:spcBef>
                <a:spcPts val="0"/>
              </a:spcBef>
              <a:buFont typeface="+mj-lt"/>
              <a:buAutoNum type="arabicPeriod"/>
            </a:pPr>
            <a:r>
              <a:rPr lang="en-IN" sz="1050" dirty="0"/>
              <a:t>Ministry of Health and Family Welfare. Anemia Mukt Bharat: Operational Guidelines for Program Managers [Internet]. 2018. Available from: https://anemiamuktbharat.info/resource/amb-operational-guidelines-english/</a:t>
            </a:r>
          </a:p>
          <a:p>
            <a:pPr>
              <a:lnSpc>
                <a:spcPct val="100000"/>
              </a:lnSpc>
              <a:spcBef>
                <a:spcPts val="0"/>
              </a:spcBef>
              <a:buFont typeface="+mj-lt"/>
              <a:buAutoNum type="arabicPeriod"/>
            </a:pPr>
            <a:r>
              <a:rPr lang="en-IN" sz="1050" dirty="0"/>
              <a:t>Hyde J, Agble R, Nestel P. The role of communication in comprehensive anemia control: a framework for planning and implementing a strategic communication plan. Journal of Tropical Pediatrics. 2003. </a:t>
            </a:r>
          </a:p>
          <a:p>
            <a:pPr>
              <a:lnSpc>
                <a:spcPct val="100000"/>
              </a:lnSpc>
              <a:spcBef>
                <a:spcPts val="0"/>
              </a:spcBef>
              <a:buFont typeface="+mj-lt"/>
              <a:buAutoNum type="arabicPeriod"/>
            </a:pPr>
            <a:r>
              <a:rPr lang="en-IN" sz="1050" dirty="0"/>
              <a:t>World Health Organization W. Anemia [Internet]. 2023 [cited 2024 May 28]. Available from: https://www.who.int/news-room/fact-sheets/detail/anemia#:~:text=Globally%2C it is estimated that,age are affected by anemia.</a:t>
            </a:r>
          </a:p>
          <a:p>
            <a:pPr>
              <a:lnSpc>
                <a:spcPct val="100000"/>
              </a:lnSpc>
              <a:spcBef>
                <a:spcPts val="0"/>
              </a:spcBef>
              <a:buFont typeface="+mj-lt"/>
              <a:buAutoNum type="arabicPeriod"/>
            </a:pPr>
            <a:r>
              <a:rPr lang="en-IN" sz="1050" dirty="0"/>
              <a:t>IHME. The Lancet: New study reveals global anemia cases remain persistently high among women and children. Anemia rates decline for men. [Internet]. 2022. Available from: https://www.healthdata.org/news-events/newsroom/news-releases/lancet-new-study-reveals-global-anemia-cases-remain-persistently</a:t>
            </a:r>
          </a:p>
          <a:p>
            <a:pPr>
              <a:lnSpc>
                <a:spcPct val="100000"/>
              </a:lnSpc>
              <a:spcBef>
                <a:spcPts val="0"/>
              </a:spcBef>
              <a:buFont typeface="+mj-lt"/>
              <a:buAutoNum type="arabicPeriod"/>
            </a:pPr>
            <a:r>
              <a:rPr lang="en-IN" sz="1050" dirty="0"/>
              <a:t>(IIPS II of PS. National Family Health Survey 5. 2022. </a:t>
            </a:r>
          </a:p>
          <a:p>
            <a:pPr>
              <a:lnSpc>
                <a:spcPct val="100000"/>
              </a:lnSpc>
              <a:spcBef>
                <a:spcPts val="0"/>
              </a:spcBef>
              <a:buFont typeface="+mj-lt"/>
              <a:buAutoNum type="arabicPeriod"/>
            </a:pPr>
            <a:r>
              <a:rPr lang="en-IN" sz="1050" dirty="0"/>
              <a:t>Maji I, Randhawa JK, Bakshi D, Gautam D, Mishra SS. Status of Anemia amongst women in India: trend analysis of NFHS data. Indian J Community Heal. 2023;35(3):354–8. </a:t>
            </a:r>
          </a:p>
          <a:p>
            <a:pPr>
              <a:lnSpc>
                <a:spcPct val="100000"/>
              </a:lnSpc>
              <a:spcBef>
                <a:spcPts val="0"/>
              </a:spcBef>
              <a:buFont typeface="+mj-lt"/>
              <a:buAutoNum type="arabicPeriod"/>
            </a:pPr>
            <a:r>
              <a:rPr lang="en-IN" sz="1050" dirty="0"/>
              <a:t>Kulkarni PY, Bhawalkar JS, Jadhav AA. Anemia control program in india needs to be more comprehensive. Indian J Public Health. 2022;66(3):358–61. </a:t>
            </a:r>
          </a:p>
          <a:p>
            <a:pPr>
              <a:lnSpc>
                <a:spcPct val="100000"/>
              </a:lnSpc>
              <a:spcBef>
                <a:spcPts val="0"/>
              </a:spcBef>
              <a:buFont typeface="+mj-lt"/>
              <a:buAutoNum type="arabicPeriod"/>
            </a:pPr>
            <a:r>
              <a:rPr lang="en-IN" sz="1050" dirty="0"/>
              <a:t>Rai RK, Kumar SS, Sen Gupta S, Parasannanavar DJ, Anish TSN, Barik A, et al. Shooting shadows: India’s struggle to reduce the burden of anemia. Br J Nutr. 2023;129(3):416–27. </a:t>
            </a:r>
          </a:p>
          <a:p>
            <a:pPr>
              <a:lnSpc>
                <a:spcPct val="100000"/>
              </a:lnSpc>
              <a:spcBef>
                <a:spcPts val="0"/>
              </a:spcBef>
              <a:buFont typeface="+mj-lt"/>
              <a:buAutoNum type="arabicPeriod"/>
            </a:pPr>
            <a:r>
              <a:rPr lang="en-IN" sz="1050" dirty="0"/>
              <a:t>NCEARA. Policy brief on Test, Treat and Talk (T3) Camp for Anemia. 2022. </a:t>
            </a:r>
          </a:p>
          <a:p>
            <a:pPr>
              <a:lnSpc>
                <a:spcPct val="100000"/>
              </a:lnSpc>
              <a:spcBef>
                <a:spcPts val="0"/>
              </a:spcBef>
              <a:buFont typeface="+mj-lt"/>
              <a:buAutoNum type="arabicPeriod"/>
            </a:pPr>
            <a:r>
              <a:rPr lang="en-IN" sz="1050" dirty="0" err="1"/>
              <a:t>Kinjawadekar</a:t>
            </a:r>
            <a:r>
              <a:rPr lang="en-IN" sz="1050" dirty="0"/>
              <a:t> U. Aiding the Vision of an ‘Anemia Mukt Bharat.’ Indian </a:t>
            </a:r>
            <a:r>
              <a:rPr lang="en-IN" sz="1050" dirty="0" err="1"/>
              <a:t>Pediatr</a:t>
            </a:r>
            <a:r>
              <a:rPr lang="en-IN" sz="1050" dirty="0"/>
              <a:t>. 2023;60(5):339–40. </a:t>
            </a:r>
          </a:p>
          <a:p>
            <a:pPr>
              <a:lnSpc>
                <a:spcPct val="100000"/>
              </a:lnSpc>
              <a:spcBef>
                <a:spcPts val="0"/>
              </a:spcBef>
              <a:buFont typeface="+mj-lt"/>
              <a:buAutoNum type="arabicPeriod"/>
            </a:pPr>
            <a:r>
              <a:rPr lang="en-IN" sz="1050" dirty="0"/>
              <a:t>Amina S, Abubakar SM, Aminu FT, </a:t>
            </a:r>
            <a:r>
              <a:rPr lang="en-IN" sz="1050" dirty="0" err="1"/>
              <a:t>Ajieroh</a:t>
            </a:r>
            <a:r>
              <a:rPr lang="en-IN" sz="1050" dirty="0"/>
              <a:t> V, Afolabi WA, Samuel F. Effect of Behaviour Change Communication and Reminder Strategies on Coverage and Adherence to Iron-Folic Acid Supplementation among Pregnant Women in Kano: A Hybrid Effectiveness Design Study. Niger J </a:t>
            </a:r>
            <a:r>
              <a:rPr lang="en-IN" sz="1050" dirty="0" err="1"/>
              <a:t>Nutr</a:t>
            </a:r>
            <a:r>
              <a:rPr lang="en-IN" sz="1050" dirty="0"/>
              <a:t> Sci. 2024;44(3):12–25. </a:t>
            </a:r>
          </a:p>
          <a:p>
            <a:pPr>
              <a:lnSpc>
                <a:spcPct val="100000"/>
              </a:lnSpc>
              <a:spcBef>
                <a:spcPts val="0"/>
              </a:spcBef>
              <a:buFont typeface="+mj-lt"/>
              <a:buAutoNum type="arabicPeriod"/>
            </a:pPr>
            <a:r>
              <a:rPr lang="en-IN" sz="1050" dirty="0"/>
              <a:t>Sedlander E, Long MW, Mohanty S, </a:t>
            </a:r>
            <a:r>
              <a:rPr lang="en-IN" sz="1050" dirty="0" err="1"/>
              <a:t>Munjral</a:t>
            </a:r>
            <a:r>
              <a:rPr lang="en-IN" sz="1050" dirty="0"/>
              <a:t> A, </a:t>
            </a:r>
            <a:r>
              <a:rPr lang="en-IN" sz="1050" dirty="0" err="1"/>
              <a:t>Bingenheimer</a:t>
            </a:r>
            <a:r>
              <a:rPr lang="en-IN" sz="1050" dirty="0"/>
              <a:t> JB, </a:t>
            </a:r>
            <a:r>
              <a:rPr lang="en-IN" sz="1050" dirty="0" err="1"/>
              <a:t>Yilma</a:t>
            </a:r>
            <a:r>
              <a:rPr lang="en-IN" sz="1050" dirty="0"/>
              <a:t> H, et al. Moving beyond individual barriers and identifying multi-level strategies to reduce anemia in Odisha India. BMC Public Health. 2020;20(1):1–16. </a:t>
            </a:r>
          </a:p>
          <a:p>
            <a:pPr>
              <a:lnSpc>
                <a:spcPct val="100000"/>
              </a:lnSpc>
              <a:spcBef>
                <a:spcPts val="0"/>
              </a:spcBef>
              <a:buFont typeface="+mj-lt"/>
              <a:buAutoNum type="arabicPeriod"/>
            </a:pPr>
            <a:r>
              <a:rPr lang="en-IN" sz="1050" dirty="0"/>
              <a:t>Williams PA, </a:t>
            </a:r>
            <a:r>
              <a:rPr lang="en-IN" sz="1050" dirty="0" err="1"/>
              <a:t>Poehlman</a:t>
            </a:r>
            <a:r>
              <a:rPr lang="en-IN" sz="1050" dirty="0"/>
              <a:t> J, Moran K, Siddiqui M, </a:t>
            </a:r>
            <a:r>
              <a:rPr lang="en-IN" sz="1050" dirty="0" err="1"/>
              <a:t>Kataria</a:t>
            </a:r>
            <a:r>
              <a:rPr lang="en-IN" sz="1050" dirty="0"/>
              <a:t> I, Rego AM, et al. Strategies to address anemia among pregnant and lactating women in India: A formative research study. Public Health </a:t>
            </a:r>
            <a:r>
              <a:rPr lang="en-IN" sz="1050" dirty="0" err="1"/>
              <a:t>Nutr</a:t>
            </a:r>
            <a:r>
              <a:rPr lang="en-IN" sz="1050" dirty="0"/>
              <a:t>. 2020;23(5):795–805. </a:t>
            </a:r>
          </a:p>
          <a:p>
            <a:pPr>
              <a:lnSpc>
                <a:spcPct val="100000"/>
              </a:lnSpc>
              <a:spcBef>
                <a:spcPts val="0"/>
              </a:spcBef>
              <a:buFont typeface="+mj-lt"/>
              <a:buAutoNum type="arabicPeriod"/>
            </a:pPr>
            <a:r>
              <a:rPr lang="en-IN" sz="1050" dirty="0"/>
              <a:t>Bhatia V, </a:t>
            </a:r>
            <a:r>
              <a:rPr lang="en-IN" sz="1050" dirty="0" err="1"/>
              <a:t>Parida</a:t>
            </a:r>
            <a:r>
              <a:rPr lang="en-IN" sz="1050" dirty="0"/>
              <a:t> SP, Mahajan PB, Bhattacharjee S, Nayak R. Perception and health seeking behaviour of people regarding anemia: An experience from Odisha in Eastern India. J Int Med Sci Acad. 2021;34(1):13–7. </a:t>
            </a:r>
          </a:p>
          <a:p>
            <a:pPr>
              <a:lnSpc>
                <a:spcPct val="100000"/>
              </a:lnSpc>
              <a:spcBef>
                <a:spcPts val="0"/>
              </a:spcBef>
              <a:buFont typeface="+mj-lt"/>
              <a:buAutoNum type="arabicPeriod"/>
            </a:pPr>
            <a:r>
              <a:rPr lang="en-IN" sz="1050" dirty="0"/>
              <a:t>Chandran A, M. S, Kate N. The effect of information, education and communication on knowledge and practice regarding prevention/treatment of iron deficiency anemia among the antenatal women attending primary health centre in Puducherry, India: a randomised control study. Int J </a:t>
            </a:r>
            <a:r>
              <a:rPr lang="en-IN" sz="1050" dirty="0" err="1"/>
              <a:t>Reprod</a:t>
            </a:r>
            <a:r>
              <a:rPr lang="en-IN" sz="1050" dirty="0"/>
              <a:t> Contraception, </a:t>
            </a:r>
            <a:r>
              <a:rPr lang="en-IN" sz="1050" dirty="0" err="1"/>
              <a:t>Obstet</a:t>
            </a:r>
            <a:r>
              <a:rPr lang="en-IN" sz="1050" dirty="0"/>
              <a:t> Gynecol. 2019;8(6):2315. </a:t>
            </a:r>
          </a:p>
          <a:p>
            <a:pPr>
              <a:lnSpc>
                <a:spcPct val="100000"/>
              </a:lnSpc>
              <a:spcBef>
                <a:spcPts val="0"/>
              </a:spcBef>
              <a:buFont typeface="+mj-lt"/>
              <a:buAutoNum type="arabicPeriod"/>
            </a:pPr>
            <a:r>
              <a:rPr lang="en-IN" sz="1050" dirty="0"/>
              <a:t>Chakraborty D, Gupta A, Seth A. Experiences from a mobile-based behaviour change campaign on maternal and child nutrition in rural India. ACM Int Conf Proceeding Ser. 2019; </a:t>
            </a:r>
          </a:p>
          <a:p>
            <a:pPr>
              <a:lnSpc>
                <a:spcPct val="100000"/>
              </a:lnSpc>
              <a:spcBef>
                <a:spcPts val="0"/>
              </a:spcBef>
              <a:buFont typeface="+mj-lt"/>
              <a:buAutoNum type="arabicPeriod"/>
            </a:pPr>
            <a:r>
              <a:rPr lang="en-IN" sz="1050" dirty="0"/>
              <a:t>Joe W, </a:t>
            </a:r>
            <a:r>
              <a:rPr lang="en-IN" sz="1050" dirty="0" err="1"/>
              <a:t>Rinju</a:t>
            </a:r>
            <a:r>
              <a:rPr lang="en-IN" sz="1050" dirty="0"/>
              <a:t>, Patel N, </a:t>
            </a:r>
            <a:r>
              <a:rPr lang="en-IN" sz="1050" dirty="0" err="1"/>
              <a:t>Alambusha</a:t>
            </a:r>
            <a:r>
              <a:rPr lang="en-IN" sz="1050" dirty="0"/>
              <a:t> R, Kulkarni B, Yadav K, et al. Coverage of iron and folic acid supplementation in India: Progress under the Anemia Mukt Bharat strategy 2017-20. Health Policy Plan. 2022;37(5):597–606. </a:t>
            </a:r>
          </a:p>
          <a:p>
            <a:pPr>
              <a:lnSpc>
                <a:spcPct val="100000"/>
              </a:lnSpc>
              <a:spcBef>
                <a:spcPts val="0"/>
              </a:spcBef>
              <a:buFont typeface="+mj-lt"/>
              <a:buAutoNum type="arabicPeriod"/>
            </a:pPr>
            <a:r>
              <a:rPr lang="en-IN" sz="1050" dirty="0"/>
              <a:t>Nambiar VS, Ansari SI. Review of Progress Towards Anemia Mukt Bharat. Reasons for staggered reduction in Anemia – A review. 2021;(November 2020). </a:t>
            </a:r>
          </a:p>
          <a:p>
            <a:pPr>
              <a:lnSpc>
                <a:spcPct val="100000"/>
              </a:lnSpc>
              <a:spcBef>
                <a:spcPts val="0"/>
              </a:spcBef>
              <a:buFont typeface="+mj-lt"/>
              <a:buAutoNum type="arabicPeriod"/>
            </a:pPr>
            <a:r>
              <a:rPr lang="en-IN" sz="1050" dirty="0"/>
              <a:t>Bhatia PV, Sahoo DP, </a:t>
            </a:r>
            <a:r>
              <a:rPr lang="en-IN" sz="1050" dirty="0" err="1"/>
              <a:t>Parida</a:t>
            </a:r>
            <a:r>
              <a:rPr lang="en-IN" sz="1050" dirty="0"/>
              <a:t> SP. India steps ahead to curb anemia: Anemia Mukt Bharat. Indian J Community Heal. 2018;30(4):312–6. </a:t>
            </a: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17</a:t>
            </a:fld>
            <a:endParaRPr lang="en-IN" dirty="0"/>
          </a:p>
        </p:txBody>
      </p:sp>
      <p:pic>
        <p:nvPicPr>
          <p:cNvPr id="4" name="Picture 3">
            <a:extLst>
              <a:ext uri="{FF2B5EF4-FFF2-40B4-BE49-F238E27FC236}">
                <a16:creationId xmlns:a16="http://schemas.microsoft.com/office/drawing/2014/main" id="{A9321ACE-2010-389F-ACC6-C16C64ABD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18</a:t>
            </a:fld>
            <a:endParaRPr lang="en-IN" dirty="0"/>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5" name="Picture 4">
            <a:extLst>
              <a:ext uri="{FF2B5EF4-FFF2-40B4-BE49-F238E27FC236}">
                <a16:creationId xmlns:a16="http://schemas.microsoft.com/office/drawing/2014/main" id="{959CED15-5D70-BCC1-EB0C-D09D150D92C0}"/>
              </a:ext>
            </a:extLst>
          </p:cNvPr>
          <p:cNvPicPr>
            <a:picLocks noChangeAspect="1"/>
          </p:cNvPicPr>
          <p:nvPr/>
        </p:nvPicPr>
        <p:blipFill rotWithShape="1">
          <a:blip r:embed="rId3"/>
          <a:srcRect l="585"/>
          <a:stretch/>
        </p:blipFill>
        <p:spPr>
          <a:xfrm>
            <a:off x="903746" y="1634084"/>
            <a:ext cx="10384507" cy="4598488"/>
          </a:xfrm>
          <a:prstGeom prst="rect">
            <a:avLst/>
          </a:prstGeom>
          <a:ln>
            <a:solidFill>
              <a:schemeClr val="tx1"/>
            </a:solidFill>
          </a:ln>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665181"/>
            <a:ext cx="4941581" cy="4351338"/>
          </a:xfrm>
        </p:spPr>
        <p:txBody>
          <a:bodyPr anchor="ctr">
            <a:normAutofit/>
          </a:bodyPr>
          <a:lstStyle/>
          <a:p>
            <a:pPr algn="just"/>
            <a:r>
              <a:rPr lang="en-US" sz="1800" dirty="0"/>
              <a:t>Anemia, marked by low hemoglobin levels, is mainly caused by iron deficiency, accounting for about 50% of global cases. It can also result from deficiencies in folate or vitamin B12, malaria, hookworm infections, and other inflammatory or infectious diseases </a:t>
            </a:r>
            <a:r>
              <a:rPr lang="en-IN" sz="1800" dirty="0"/>
              <a:t>(1,2)</a:t>
            </a:r>
            <a:r>
              <a:rPr lang="en-US" sz="1800" dirty="0"/>
              <a:t>.</a:t>
            </a:r>
            <a:endParaRPr lang="en-IN" sz="1800" dirty="0"/>
          </a:p>
          <a:p>
            <a:pPr algn="just"/>
            <a:r>
              <a:rPr lang="en-US" sz="1800" dirty="0"/>
              <a:t>Anemia impairs productivity, quality of life, and school performance, causing developmental delays and behavioral issues. In pregnancy, it risks low birth weight, premature delivery, and maternal mortality </a:t>
            </a:r>
            <a:r>
              <a:rPr lang="en-IN" sz="1800" dirty="0"/>
              <a:t>(3).</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26" name="Oval 25">
            <a:extLst>
              <a:ext uri="{FF2B5EF4-FFF2-40B4-BE49-F238E27FC236}">
                <a16:creationId xmlns:a16="http://schemas.microsoft.com/office/drawing/2014/main" id="{87CDFD0D-3375-4DF0-8661-EF5BB2D86D09}"/>
              </a:ext>
            </a:extLst>
          </p:cNvPr>
          <p:cNvSpPr/>
          <p:nvPr/>
        </p:nvSpPr>
        <p:spPr>
          <a:xfrm>
            <a:off x="7531935" y="2215756"/>
            <a:ext cx="871208" cy="871208"/>
          </a:xfrm>
          <a:prstGeom prst="ellipse">
            <a:avLst/>
          </a:prstGeom>
          <a:solidFill>
            <a:schemeClr val="accent2">
              <a:alpha val="50000"/>
            </a:schemeClr>
          </a:solidFill>
          <a:ln>
            <a:solidFill>
              <a:schemeClr val="accent2">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b="1" dirty="0">
                <a:solidFill>
                  <a:schemeClr val="accent1">
                    <a:lumMod val="50000"/>
                  </a:schemeClr>
                </a:solidFill>
                <a:effectLst/>
              </a:rPr>
              <a:t>40%</a:t>
            </a:r>
          </a:p>
        </p:txBody>
      </p:sp>
      <p:sp>
        <p:nvSpPr>
          <p:cNvPr id="27" name="Oval 26">
            <a:extLst>
              <a:ext uri="{FF2B5EF4-FFF2-40B4-BE49-F238E27FC236}">
                <a16:creationId xmlns:a16="http://schemas.microsoft.com/office/drawing/2014/main" id="{B3E9BDCE-F6AD-BD7E-1CB5-4CD7D2529390}"/>
              </a:ext>
            </a:extLst>
          </p:cNvPr>
          <p:cNvSpPr/>
          <p:nvPr/>
        </p:nvSpPr>
        <p:spPr>
          <a:xfrm>
            <a:off x="8594294" y="2204492"/>
            <a:ext cx="871208" cy="871208"/>
          </a:xfrm>
          <a:prstGeom prst="ellipse">
            <a:avLst/>
          </a:prstGeom>
          <a:solidFill>
            <a:schemeClr val="accent2">
              <a:alpha val="50000"/>
            </a:schemeClr>
          </a:solidFill>
          <a:ln>
            <a:solidFill>
              <a:schemeClr val="accent2">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b="1" dirty="0">
                <a:solidFill>
                  <a:schemeClr val="accent1">
                    <a:lumMod val="50000"/>
                  </a:schemeClr>
                </a:solidFill>
                <a:effectLst/>
              </a:rPr>
              <a:t>37%</a:t>
            </a:r>
          </a:p>
        </p:txBody>
      </p:sp>
      <p:sp>
        <p:nvSpPr>
          <p:cNvPr id="28" name="Oval 27">
            <a:extLst>
              <a:ext uri="{FF2B5EF4-FFF2-40B4-BE49-F238E27FC236}">
                <a16:creationId xmlns:a16="http://schemas.microsoft.com/office/drawing/2014/main" id="{A0C44EF5-08CA-D686-1CA0-84B81EBE9AD7}"/>
              </a:ext>
            </a:extLst>
          </p:cNvPr>
          <p:cNvSpPr/>
          <p:nvPr/>
        </p:nvSpPr>
        <p:spPr>
          <a:xfrm>
            <a:off x="9656653" y="2215756"/>
            <a:ext cx="871208" cy="871208"/>
          </a:xfrm>
          <a:prstGeom prst="ellipse">
            <a:avLst/>
          </a:prstGeom>
          <a:solidFill>
            <a:schemeClr val="accent2">
              <a:alpha val="50000"/>
            </a:schemeClr>
          </a:solidFill>
          <a:ln>
            <a:solidFill>
              <a:schemeClr val="accent2">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b="1" dirty="0">
                <a:solidFill>
                  <a:schemeClr val="accent1">
                    <a:lumMod val="50000"/>
                  </a:schemeClr>
                </a:solidFill>
                <a:effectLst/>
              </a:rPr>
              <a:t>30%</a:t>
            </a:r>
          </a:p>
        </p:txBody>
      </p:sp>
      <p:sp>
        <p:nvSpPr>
          <p:cNvPr id="29" name="TextBox 28">
            <a:extLst>
              <a:ext uri="{FF2B5EF4-FFF2-40B4-BE49-F238E27FC236}">
                <a16:creationId xmlns:a16="http://schemas.microsoft.com/office/drawing/2014/main" id="{4E82A709-046E-2412-18DF-A1068BDEC0D1}"/>
              </a:ext>
            </a:extLst>
          </p:cNvPr>
          <p:cNvSpPr txBox="1"/>
          <p:nvPr/>
        </p:nvSpPr>
        <p:spPr>
          <a:xfrm>
            <a:off x="7461295" y="3210822"/>
            <a:ext cx="1012487" cy="447040"/>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Children aged 6-59 months</a:t>
            </a:r>
          </a:p>
        </p:txBody>
      </p:sp>
      <p:sp>
        <p:nvSpPr>
          <p:cNvPr id="30" name="TextBox 29">
            <a:extLst>
              <a:ext uri="{FF2B5EF4-FFF2-40B4-BE49-F238E27FC236}">
                <a16:creationId xmlns:a16="http://schemas.microsoft.com/office/drawing/2014/main" id="{A9A07CF5-E462-F9E3-23F5-C849EE71DF59}"/>
              </a:ext>
            </a:extLst>
          </p:cNvPr>
          <p:cNvSpPr txBox="1"/>
          <p:nvPr/>
        </p:nvSpPr>
        <p:spPr>
          <a:xfrm>
            <a:off x="8523735" y="3210822"/>
            <a:ext cx="1012325" cy="447040"/>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Pregnant women</a:t>
            </a:r>
          </a:p>
        </p:txBody>
      </p:sp>
      <p:sp>
        <p:nvSpPr>
          <p:cNvPr id="31" name="TextBox 30">
            <a:extLst>
              <a:ext uri="{FF2B5EF4-FFF2-40B4-BE49-F238E27FC236}">
                <a16:creationId xmlns:a16="http://schemas.microsoft.com/office/drawing/2014/main" id="{4AA08858-02EF-C1F4-A2A7-84DD37815A61}"/>
              </a:ext>
            </a:extLst>
          </p:cNvPr>
          <p:cNvSpPr txBox="1"/>
          <p:nvPr/>
        </p:nvSpPr>
        <p:spPr>
          <a:xfrm>
            <a:off x="9586094" y="3210822"/>
            <a:ext cx="1012325" cy="447040"/>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Women aged 15-49 years</a:t>
            </a:r>
          </a:p>
        </p:txBody>
      </p:sp>
      <p:sp>
        <p:nvSpPr>
          <p:cNvPr id="32" name="TextBox 31">
            <a:extLst>
              <a:ext uri="{FF2B5EF4-FFF2-40B4-BE49-F238E27FC236}">
                <a16:creationId xmlns:a16="http://schemas.microsoft.com/office/drawing/2014/main" id="{CC88FD52-7EDB-D691-D071-2AEAEFF79C60}"/>
              </a:ext>
            </a:extLst>
          </p:cNvPr>
          <p:cNvSpPr txBox="1"/>
          <p:nvPr/>
        </p:nvSpPr>
        <p:spPr>
          <a:xfrm>
            <a:off x="7531935" y="1865573"/>
            <a:ext cx="2995926" cy="307777"/>
          </a:xfrm>
          <a:prstGeom prst="rect">
            <a:avLst/>
          </a:prstGeom>
          <a:noFill/>
          <a:ln>
            <a:noFill/>
          </a:ln>
        </p:spPr>
        <p:txBody>
          <a:bodyPr wrap="square">
            <a:spAutoFit/>
          </a:bodyPr>
          <a:lstStyle/>
          <a:p>
            <a:pPr lvl="0" algn="ctr"/>
            <a:r>
              <a:rPr lang="en-US" sz="1400" b="1" dirty="0">
                <a:solidFill>
                  <a:schemeClr val="accent1">
                    <a:lumMod val="50000"/>
                  </a:schemeClr>
                </a:solidFill>
                <a:latin typeface="Arial" panose="020B0604020202020204" pitchFamily="34" charset="0"/>
                <a:cs typeface="Arial" panose="020B0604020202020204" pitchFamily="34" charset="0"/>
              </a:rPr>
              <a:t>WHO global anemia estimates</a:t>
            </a:r>
          </a:p>
        </p:txBody>
      </p:sp>
      <p:sp>
        <p:nvSpPr>
          <p:cNvPr id="34" name="Oval 33">
            <a:extLst>
              <a:ext uri="{FF2B5EF4-FFF2-40B4-BE49-F238E27FC236}">
                <a16:creationId xmlns:a16="http://schemas.microsoft.com/office/drawing/2014/main" id="{F9222ABB-33D8-E930-D4B2-52ED9A843A37}"/>
              </a:ext>
            </a:extLst>
          </p:cNvPr>
          <p:cNvSpPr/>
          <p:nvPr/>
        </p:nvSpPr>
        <p:spPr>
          <a:xfrm>
            <a:off x="6779850" y="4214628"/>
            <a:ext cx="1027713" cy="1026779"/>
          </a:xfrm>
          <a:prstGeom prst="ellipse">
            <a:avLst/>
          </a:prstGeom>
          <a:solidFill>
            <a:schemeClr val="accent4">
              <a:alpha val="50000"/>
            </a:schemeClr>
          </a:solidFill>
          <a:ln>
            <a:solidFill>
              <a:schemeClr val="accent4">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sz="1600" b="1" dirty="0">
                <a:solidFill>
                  <a:schemeClr val="accent1">
                    <a:lumMod val="50000"/>
                  </a:schemeClr>
                </a:solidFill>
                <a:effectLst/>
              </a:rPr>
              <a:t>67.1%</a:t>
            </a:r>
          </a:p>
        </p:txBody>
      </p:sp>
      <p:sp>
        <p:nvSpPr>
          <p:cNvPr id="35" name="Oval 34">
            <a:extLst>
              <a:ext uri="{FF2B5EF4-FFF2-40B4-BE49-F238E27FC236}">
                <a16:creationId xmlns:a16="http://schemas.microsoft.com/office/drawing/2014/main" id="{77122FEC-DB9A-7ED9-94B5-8257AF10D653}"/>
              </a:ext>
            </a:extLst>
          </p:cNvPr>
          <p:cNvSpPr/>
          <p:nvPr/>
        </p:nvSpPr>
        <p:spPr>
          <a:xfrm>
            <a:off x="9144008" y="4214628"/>
            <a:ext cx="1027713" cy="1026779"/>
          </a:xfrm>
          <a:prstGeom prst="ellipse">
            <a:avLst/>
          </a:prstGeom>
          <a:solidFill>
            <a:schemeClr val="accent4">
              <a:alpha val="50000"/>
            </a:schemeClr>
          </a:solidFill>
          <a:ln>
            <a:solidFill>
              <a:schemeClr val="accent4">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sz="1600" b="1" dirty="0">
                <a:solidFill>
                  <a:schemeClr val="accent1">
                    <a:lumMod val="50000"/>
                  </a:schemeClr>
                </a:solidFill>
                <a:effectLst/>
              </a:rPr>
              <a:t>31.1%</a:t>
            </a:r>
          </a:p>
        </p:txBody>
      </p:sp>
      <p:sp>
        <p:nvSpPr>
          <p:cNvPr id="36" name="Oval 35">
            <a:extLst>
              <a:ext uri="{FF2B5EF4-FFF2-40B4-BE49-F238E27FC236}">
                <a16:creationId xmlns:a16="http://schemas.microsoft.com/office/drawing/2014/main" id="{36D5A996-A68E-6262-BCCC-2E6D1301D83D}"/>
              </a:ext>
            </a:extLst>
          </p:cNvPr>
          <p:cNvSpPr/>
          <p:nvPr/>
        </p:nvSpPr>
        <p:spPr>
          <a:xfrm>
            <a:off x="10326087" y="4214627"/>
            <a:ext cx="1027713" cy="1026779"/>
          </a:xfrm>
          <a:prstGeom prst="ellipse">
            <a:avLst/>
          </a:prstGeom>
          <a:solidFill>
            <a:schemeClr val="accent4">
              <a:alpha val="50000"/>
            </a:schemeClr>
          </a:solidFill>
          <a:ln>
            <a:solidFill>
              <a:schemeClr val="accent4">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sz="1600" b="1" dirty="0">
                <a:solidFill>
                  <a:schemeClr val="accent1">
                    <a:lumMod val="50000"/>
                  </a:schemeClr>
                </a:solidFill>
                <a:effectLst/>
              </a:rPr>
              <a:t>57.2%</a:t>
            </a:r>
          </a:p>
        </p:txBody>
      </p:sp>
      <p:sp>
        <p:nvSpPr>
          <p:cNvPr id="37" name="TextBox 36">
            <a:extLst>
              <a:ext uri="{FF2B5EF4-FFF2-40B4-BE49-F238E27FC236}">
                <a16:creationId xmlns:a16="http://schemas.microsoft.com/office/drawing/2014/main" id="{A5AD0E6C-C5EB-3686-A89B-F7956B49164D}"/>
              </a:ext>
            </a:extLst>
          </p:cNvPr>
          <p:cNvSpPr txBox="1"/>
          <p:nvPr/>
        </p:nvSpPr>
        <p:spPr>
          <a:xfrm>
            <a:off x="6819524" y="5307132"/>
            <a:ext cx="948364" cy="480451"/>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Children aged </a:t>
            </a:r>
          </a:p>
          <a:p>
            <a:pPr algn="ctr"/>
            <a:r>
              <a:rPr lang="en-IN" sz="1200" dirty="0">
                <a:latin typeface="Arial" panose="020B0604020202020204" pitchFamily="34" charset="0"/>
                <a:cs typeface="Arial" panose="020B0604020202020204" pitchFamily="34" charset="0"/>
              </a:rPr>
              <a:t>6-59 months</a:t>
            </a:r>
          </a:p>
        </p:txBody>
      </p:sp>
      <p:sp>
        <p:nvSpPr>
          <p:cNvPr id="38" name="TextBox 37">
            <a:extLst>
              <a:ext uri="{FF2B5EF4-FFF2-40B4-BE49-F238E27FC236}">
                <a16:creationId xmlns:a16="http://schemas.microsoft.com/office/drawing/2014/main" id="{1046CA67-4135-036B-D93A-39C1A081F05F}"/>
              </a:ext>
            </a:extLst>
          </p:cNvPr>
          <p:cNvSpPr txBox="1"/>
          <p:nvPr/>
        </p:nvSpPr>
        <p:spPr>
          <a:xfrm>
            <a:off x="9144008" y="5307132"/>
            <a:ext cx="1027713" cy="588066"/>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Male adolescents </a:t>
            </a:r>
          </a:p>
          <a:p>
            <a:pPr algn="ctr"/>
            <a:r>
              <a:rPr lang="en-IN" sz="1200" dirty="0">
                <a:latin typeface="Arial" panose="020B0604020202020204" pitchFamily="34" charset="0"/>
                <a:cs typeface="Arial" panose="020B0604020202020204" pitchFamily="34" charset="0"/>
              </a:rPr>
              <a:t>(15-19 years)</a:t>
            </a:r>
          </a:p>
        </p:txBody>
      </p:sp>
      <p:sp>
        <p:nvSpPr>
          <p:cNvPr id="39" name="TextBox 38">
            <a:extLst>
              <a:ext uri="{FF2B5EF4-FFF2-40B4-BE49-F238E27FC236}">
                <a16:creationId xmlns:a16="http://schemas.microsoft.com/office/drawing/2014/main" id="{8A0FFFD8-2FAE-2C76-FD77-80B0709FB4C5}"/>
              </a:ext>
            </a:extLst>
          </p:cNvPr>
          <p:cNvSpPr txBox="1"/>
          <p:nvPr/>
        </p:nvSpPr>
        <p:spPr>
          <a:xfrm>
            <a:off x="10326087" y="5328075"/>
            <a:ext cx="1027713" cy="480451"/>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Women aged 15-49 years</a:t>
            </a:r>
          </a:p>
        </p:txBody>
      </p:sp>
      <p:sp>
        <p:nvSpPr>
          <p:cNvPr id="40" name="Oval 39">
            <a:extLst>
              <a:ext uri="{FF2B5EF4-FFF2-40B4-BE49-F238E27FC236}">
                <a16:creationId xmlns:a16="http://schemas.microsoft.com/office/drawing/2014/main" id="{67B126E1-13AF-6EFA-BEBF-0C47078F6D0E}"/>
              </a:ext>
            </a:extLst>
          </p:cNvPr>
          <p:cNvSpPr/>
          <p:nvPr/>
        </p:nvSpPr>
        <p:spPr>
          <a:xfrm>
            <a:off x="7961929" y="4214628"/>
            <a:ext cx="1027713" cy="1026779"/>
          </a:xfrm>
          <a:prstGeom prst="ellipse">
            <a:avLst/>
          </a:prstGeom>
          <a:solidFill>
            <a:schemeClr val="accent4">
              <a:alpha val="50000"/>
            </a:schemeClr>
          </a:solidFill>
          <a:ln>
            <a:solidFill>
              <a:schemeClr val="accent4">
                <a:lumMod val="5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IN" sz="1600" b="1" dirty="0">
                <a:solidFill>
                  <a:schemeClr val="accent1">
                    <a:lumMod val="50000"/>
                  </a:schemeClr>
                </a:solidFill>
                <a:effectLst/>
              </a:rPr>
              <a:t>59.1%</a:t>
            </a:r>
          </a:p>
        </p:txBody>
      </p:sp>
      <p:sp>
        <p:nvSpPr>
          <p:cNvPr id="41" name="TextBox 40">
            <a:extLst>
              <a:ext uri="{FF2B5EF4-FFF2-40B4-BE49-F238E27FC236}">
                <a16:creationId xmlns:a16="http://schemas.microsoft.com/office/drawing/2014/main" id="{204260C8-1881-4C1F-2869-602384D000FB}"/>
              </a:ext>
            </a:extLst>
          </p:cNvPr>
          <p:cNvSpPr txBox="1"/>
          <p:nvPr/>
        </p:nvSpPr>
        <p:spPr>
          <a:xfrm>
            <a:off x="7921712" y="5307132"/>
            <a:ext cx="1108145" cy="522339"/>
          </a:xfrm>
          <a:prstGeom prst="rect">
            <a:avLst/>
          </a:prstGeom>
          <a:noFill/>
          <a:ln>
            <a:noFill/>
          </a:ln>
        </p:spPr>
        <p:txBody>
          <a:bodyPr wrap="square" lIns="0" tIns="0" rIns="0" bIns="0" rtlCol="0">
            <a:noAutofit/>
          </a:bodyPr>
          <a:lstStyle/>
          <a:p>
            <a:pPr algn="ctr"/>
            <a:r>
              <a:rPr lang="en-IN" sz="1200" dirty="0">
                <a:latin typeface="Arial" panose="020B0604020202020204" pitchFamily="34" charset="0"/>
                <a:cs typeface="Arial" panose="020B0604020202020204" pitchFamily="34" charset="0"/>
              </a:rPr>
              <a:t>Female adolescents (15-19 years)</a:t>
            </a:r>
          </a:p>
        </p:txBody>
      </p:sp>
      <p:sp>
        <p:nvSpPr>
          <p:cNvPr id="42" name="TextBox 41">
            <a:extLst>
              <a:ext uri="{FF2B5EF4-FFF2-40B4-BE49-F238E27FC236}">
                <a16:creationId xmlns:a16="http://schemas.microsoft.com/office/drawing/2014/main" id="{4062B099-0C9B-0999-A41C-896FA1724392}"/>
              </a:ext>
            </a:extLst>
          </p:cNvPr>
          <p:cNvSpPr txBox="1"/>
          <p:nvPr/>
        </p:nvSpPr>
        <p:spPr>
          <a:xfrm>
            <a:off x="7030733" y="3832748"/>
            <a:ext cx="4072182" cy="338554"/>
          </a:xfrm>
          <a:prstGeom prst="rect">
            <a:avLst/>
          </a:prstGeom>
          <a:noFill/>
          <a:ln>
            <a:noFill/>
          </a:ln>
        </p:spPr>
        <p:txBody>
          <a:bodyPr wrap="square">
            <a:spAutoFit/>
          </a:bodyPr>
          <a:lstStyle/>
          <a:p>
            <a:pPr lvl="0" algn="ctr"/>
            <a:r>
              <a:rPr lang="en-US" sz="1600" b="1" dirty="0">
                <a:solidFill>
                  <a:schemeClr val="accent1">
                    <a:lumMod val="50000"/>
                  </a:schemeClr>
                </a:solidFill>
                <a:latin typeface="Arial" panose="020B0604020202020204" pitchFamily="34" charset="0"/>
                <a:cs typeface="Arial" panose="020B0604020202020204" pitchFamily="34" charset="0"/>
              </a:rPr>
              <a:t>NFHS-5, India- prevalence of anemia</a:t>
            </a:r>
            <a:endParaRPr lang="en-IN" sz="1600" b="1"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825625"/>
            <a:ext cx="6029739" cy="4351338"/>
          </a:xfrm>
        </p:spPr>
        <p:txBody>
          <a:bodyPr>
            <a:normAutofit fontScale="92500" lnSpcReduction="20000"/>
          </a:bodyPr>
          <a:lstStyle/>
          <a:p>
            <a:pPr algn="just">
              <a:lnSpc>
                <a:spcPct val="120000"/>
              </a:lnSpc>
              <a:spcBef>
                <a:spcPts val="600"/>
              </a:spcBef>
              <a:spcAft>
                <a:spcPts val="600"/>
              </a:spcAft>
            </a:pPr>
            <a:r>
              <a:rPr lang="en-US" sz="1800" dirty="0"/>
              <a:t>In India, anemia remains prevalent despite long-term government efforts. Prevention programs include supplementation, fortification, and dietary diversity. Iron and folic acid supplements are essential for pregnant women and high-risk areas</a:t>
            </a:r>
            <a:r>
              <a:rPr lang="en-IN" sz="1800" dirty="0"/>
              <a:t>. </a:t>
            </a:r>
          </a:p>
          <a:p>
            <a:pPr algn="just">
              <a:lnSpc>
                <a:spcPct val="120000"/>
              </a:lnSpc>
              <a:spcBef>
                <a:spcPts val="600"/>
              </a:spcBef>
              <a:spcAft>
                <a:spcPts val="600"/>
              </a:spcAft>
            </a:pPr>
            <a:r>
              <a:rPr lang="en-US" sz="1800" dirty="0"/>
              <a:t>Launched in 2018 under POSHAN Abhiyaan, the Anemia Mukt Bharat initiative intensifies efforts against anemia, tailoring iron and folic acid supplementation to various age groups</a:t>
            </a:r>
            <a:r>
              <a:rPr lang="en-IN" sz="1800" dirty="0"/>
              <a:t> (17,18).</a:t>
            </a:r>
          </a:p>
          <a:p>
            <a:pPr algn="just">
              <a:lnSpc>
                <a:spcPct val="120000"/>
              </a:lnSpc>
              <a:spcBef>
                <a:spcPts val="600"/>
              </a:spcBef>
              <a:spcAft>
                <a:spcPts val="600"/>
              </a:spcAft>
            </a:pPr>
            <a:r>
              <a:rPr lang="en-US" sz="1800" dirty="0"/>
              <a:t>The Test, Treat, and Talk (T3) camp, part of the Anemia Mukt Bharat program, is a comprehensive strategy to raise anemia awareness, enhance public understanding, and promote anemia control initiatives</a:t>
            </a:r>
            <a:r>
              <a:rPr lang="en-IN" sz="1800" dirty="0"/>
              <a:t>. </a:t>
            </a:r>
          </a:p>
          <a:p>
            <a:pPr algn="just">
              <a:lnSpc>
                <a:spcPct val="120000"/>
              </a:lnSpc>
              <a:spcBef>
                <a:spcPts val="600"/>
              </a:spcBef>
              <a:spcAft>
                <a:spcPts val="600"/>
              </a:spcAft>
            </a:pPr>
            <a:r>
              <a:rPr lang="en-IN" sz="1800" dirty="0"/>
              <a:t>Despite its strong appearance and good intentions, the AMB has numerous implementation flaws. </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a:extLst>
              <a:ext uri="{FF2B5EF4-FFF2-40B4-BE49-F238E27FC236}">
                <a16:creationId xmlns:a16="http://schemas.microsoft.com/office/drawing/2014/main" id="{AB0B59FC-586E-D12E-172A-5878E1E97C6B}"/>
              </a:ext>
            </a:extLst>
          </p:cNvPr>
          <p:cNvGraphicFramePr/>
          <p:nvPr>
            <p:extLst>
              <p:ext uri="{D42A27DB-BD31-4B8C-83A1-F6EECF244321}">
                <p14:modId xmlns:p14="http://schemas.microsoft.com/office/powerpoint/2010/main" val="883090538"/>
              </p:ext>
            </p:extLst>
          </p:nvPr>
        </p:nvGraphicFramePr>
        <p:xfrm>
          <a:off x="7277098" y="2032000"/>
          <a:ext cx="4707835" cy="3799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1252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72C9DE-DC09-98AC-5AD7-6B6AE21FF55D}"/>
              </a:ext>
            </a:extLst>
          </p:cNvPr>
          <p:cNvSpPr>
            <a:spLocks noGrp="1"/>
          </p:cNvSpPr>
          <p:nvPr>
            <p:ph idx="1"/>
          </p:nvPr>
        </p:nvSpPr>
        <p:spPr/>
        <p:txBody>
          <a:bodyPr anchor="ctr">
            <a:normAutofit/>
          </a:bodyPr>
          <a:lstStyle/>
          <a:p>
            <a:pPr algn="just">
              <a:lnSpc>
                <a:spcPct val="120000"/>
              </a:lnSpc>
              <a:spcBef>
                <a:spcPts val="600"/>
              </a:spcBef>
              <a:spcAft>
                <a:spcPts val="600"/>
              </a:spcAft>
            </a:pPr>
            <a:r>
              <a:rPr lang="en-IN" sz="1800" dirty="0"/>
              <a:t>There is enough evidence to conclude that for any behaviour to change or for a new behaviour to be initiated and become ingrained in one's routine, repeated interaction with consistent key messaging is necessary.</a:t>
            </a:r>
          </a:p>
          <a:p>
            <a:pPr algn="just">
              <a:lnSpc>
                <a:spcPct val="120000"/>
              </a:lnSpc>
              <a:spcBef>
                <a:spcPts val="600"/>
              </a:spcBef>
              <a:spcAft>
                <a:spcPts val="600"/>
              </a:spcAft>
            </a:pPr>
            <a:r>
              <a:rPr lang="en-IN" sz="1800" dirty="0"/>
              <a:t>The environment in which an individual lives plays a critical role in shaping their behaviour. Simply focusing on changing an individual's behaviour without addressing environmental factors is unlikely to result in successful behaviour change. While it may be easy to change an individual's behaviour in the short term, altering long-term behaviour patterns without reinforcement is extremely challenging (2). </a:t>
            </a:r>
          </a:p>
          <a:p>
            <a:pPr algn="just">
              <a:lnSpc>
                <a:spcPct val="120000"/>
              </a:lnSpc>
              <a:spcBef>
                <a:spcPts val="600"/>
              </a:spcBef>
              <a:spcAft>
                <a:spcPts val="600"/>
              </a:spcAft>
            </a:pPr>
            <a:r>
              <a:rPr lang="en-IN" sz="1800" dirty="0"/>
              <a:t>Thus, an understanding of the gaps and challenges in the implementation of SBCC under the Anemia Mukt Bharat program in India is crucial in boosting the county’s efforts in its fight against anemia.</a:t>
            </a:r>
          </a:p>
        </p:txBody>
      </p:sp>
      <p:sp>
        <p:nvSpPr>
          <p:cNvPr id="5" name="Slide Number Placeholder 4">
            <a:extLst>
              <a:ext uri="{FF2B5EF4-FFF2-40B4-BE49-F238E27FC236}">
                <a16:creationId xmlns:a16="http://schemas.microsoft.com/office/drawing/2014/main" id="{FF0FAAA0-D4C2-ADBF-CEA3-FCCF10113764}"/>
              </a:ext>
            </a:extLst>
          </p:cNvPr>
          <p:cNvSpPr>
            <a:spLocks noGrp="1"/>
          </p:cNvSpPr>
          <p:nvPr>
            <p:ph type="sldNum" sz="quarter" idx="12"/>
          </p:nvPr>
        </p:nvSpPr>
        <p:spPr/>
        <p:txBody>
          <a:bodyPr/>
          <a:lstStyle/>
          <a:p>
            <a:fld id="{26AD20E6-394B-4DF0-96A5-9647FF39C943}" type="slidenum">
              <a:rPr lang="en-IN" smtClean="0"/>
              <a:t>5</a:t>
            </a:fld>
            <a:endParaRPr lang="en-IN" dirty="0"/>
          </a:p>
        </p:txBody>
      </p:sp>
      <p:sp>
        <p:nvSpPr>
          <p:cNvPr id="6" name="Title 1">
            <a:extLst>
              <a:ext uri="{FF2B5EF4-FFF2-40B4-BE49-F238E27FC236}">
                <a16:creationId xmlns:a16="http://schemas.microsoft.com/office/drawing/2014/main" id="{3CA07A8F-4425-45F6-C833-30E513542B8A}"/>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b="1" dirty="0"/>
              <a:t>Rationale</a:t>
            </a:r>
          </a:p>
        </p:txBody>
      </p:sp>
      <p:pic>
        <p:nvPicPr>
          <p:cNvPr id="2" name="Picture 1">
            <a:extLst>
              <a:ext uri="{FF2B5EF4-FFF2-40B4-BE49-F238E27FC236}">
                <a16:creationId xmlns:a16="http://schemas.microsoft.com/office/drawing/2014/main" id="{A87A5217-2E23-CDE6-4153-0422E73DD3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7069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noAutofit/>
          </a:bodyPr>
          <a:lstStyle/>
          <a:p>
            <a:pPr algn="just">
              <a:lnSpc>
                <a:spcPct val="100000"/>
              </a:lnSpc>
              <a:spcBef>
                <a:spcPts val="600"/>
              </a:spcBef>
              <a:spcAft>
                <a:spcPts val="600"/>
              </a:spcAft>
            </a:pPr>
            <a:r>
              <a:rPr lang="en-IN" sz="1800" dirty="0"/>
              <a:t>The study aims to answer what are the gaps and challenges of Social and Behaviour Change Communication (SBCC) in anemia under the Anemia Mukt Bharat program in India.</a:t>
            </a:r>
          </a:p>
          <a:p>
            <a:pPr algn="just">
              <a:lnSpc>
                <a:spcPct val="100000"/>
              </a:lnSpc>
              <a:spcBef>
                <a:spcPts val="600"/>
              </a:spcBef>
              <a:spcAft>
                <a:spcPts val="600"/>
              </a:spcAft>
            </a:pPr>
            <a:r>
              <a:rPr lang="en-IN" sz="1800" dirty="0"/>
              <a:t>Research objectives:</a:t>
            </a:r>
          </a:p>
          <a:p>
            <a:pPr marL="342900" lvl="0" indent="-342900" algn="just">
              <a:lnSpc>
                <a:spcPct val="100000"/>
              </a:lnSpc>
              <a:spcBef>
                <a:spcPts val="600"/>
              </a:spcBef>
              <a:spcAft>
                <a:spcPts val="600"/>
              </a:spcAft>
              <a:buFont typeface="Symbol" panose="05050102010706020507" pitchFamily="18" charset="2"/>
              <a:buChar char=""/>
            </a:pPr>
            <a:r>
              <a:rPr lang="en-IN" sz="1800" dirty="0"/>
              <a:t>Primary objective-</a:t>
            </a:r>
          </a:p>
          <a:p>
            <a:pPr marL="742950" lvl="1" indent="-285750" algn="just">
              <a:lnSpc>
                <a:spcPct val="100000"/>
              </a:lnSpc>
              <a:spcBef>
                <a:spcPts val="600"/>
              </a:spcBef>
              <a:spcAft>
                <a:spcPts val="600"/>
              </a:spcAft>
              <a:buFont typeface="Courier New" panose="02070309020205020404" pitchFamily="49" charset="0"/>
              <a:buChar char="o"/>
            </a:pPr>
            <a:r>
              <a:rPr lang="en-IN" sz="1800" dirty="0"/>
              <a:t>To identify the gaps and challenges in the implementation of the SBCC component in Anemia Mukt Bharat</a:t>
            </a:r>
          </a:p>
          <a:p>
            <a:pPr marL="342900" lvl="0" indent="-342900" algn="just">
              <a:lnSpc>
                <a:spcPct val="100000"/>
              </a:lnSpc>
              <a:spcBef>
                <a:spcPts val="600"/>
              </a:spcBef>
              <a:spcAft>
                <a:spcPts val="600"/>
              </a:spcAft>
              <a:buFont typeface="Symbol" panose="05050102010706020507" pitchFamily="18" charset="2"/>
              <a:buChar char=""/>
            </a:pPr>
            <a:r>
              <a:rPr lang="en-IN" sz="1800" dirty="0"/>
              <a:t>Secondary objective-</a:t>
            </a:r>
          </a:p>
          <a:p>
            <a:pPr marL="742950" lvl="1" indent="-285750" algn="just">
              <a:lnSpc>
                <a:spcPct val="100000"/>
              </a:lnSpc>
              <a:spcBef>
                <a:spcPts val="600"/>
              </a:spcBef>
              <a:spcAft>
                <a:spcPts val="600"/>
              </a:spcAft>
              <a:buFont typeface="Courier New" panose="02070309020205020404" pitchFamily="49" charset="0"/>
              <a:buChar char="o"/>
            </a:pPr>
            <a:r>
              <a:rPr lang="en-IN" sz="1800" dirty="0"/>
              <a:t>To draw inferences from best practices across the world and in India to identify what worked well for them during their struggle against anemia</a:t>
            </a:r>
          </a:p>
          <a:p>
            <a:pPr>
              <a:lnSpc>
                <a:spcPct val="100000"/>
              </a:lnSpc>
              <a:spcBef>
                <a:spcPts val="600"/>
              </a:spcBef>
              <a:spcAft>
                <a:spcPts val="600"/>
              </a:spcAft>
            </a:pPr>
            <a:endParaRPr lang="en-IN" sz="1800"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dirty="0"/>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38200" y="1399968"/>
            <a:ext cx="10515600" cy="826398"/>
          </a:xfrm>
        </p:spPr>
        <p:txBody>
          <a:bodyPr>
            <a:normAutofit/>
          </a:bodyPr>
          <a:lstStyle/>
          <a:p>
            <a:pPr marL="0" indent="0" algn="just">
              <a:lnSpc>
                <a:spcPct val="120000"/>
              </a:lnSpc>
              <a:spcBef>
                <a:spcPts val="600"/>
              </a:spcBef>
              <a:spcAft>
                <a:spcPts val="600"/>
              </a:spcAft>
              <a:buNone/>
            </a:pPr>
            <a:r>
              <a:rPr lang="en-IN" sz="1800" dirty="0"/>
              <a:t>To gain a better understanding of the gaps and challenges in the SBCC of Anemia Mukt Bharat, an exploratory qualitative research study was conducted in New Delhi, India from February to May of 2024. </a:t>
            </a: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9" name="Diagram 8">
            <a:extLst>
              <a:ext uri="{FF2B5EF4-FFF2-40B4-BE49-F238E27FC236}">
                <a16:creationId xmlns:a16="http://schemas.microsoft.com/office/drawing/2014/main" id="{F12DD2E6-F469-0160-D12D-F68C7DC7D00B}"/>
              </a:ext>
            </a:extLst>
          </p:cNvPr>
          <p:cNvGraphicFramePr/>
          <p:nvPr>
            <p:extLst>
              <p:ext uri="{D42A27DB-BD31-4B8C-83A1-F6EECF244321}">
                <p14:modId xmlns:p14="http://schemas.microsoft.com/office/powerpoint/2010/main" val="989379330"/>
              </p:ext>
            </p:extLst>
          </p:nvPr>
        </p:nvGraphicFramePr>
        <p:xfrm>
          <a:off x="2074172" y="2367382"/>
          <a:ext cx="8043655" cy="3847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8263-F522-1767-B6AF-7CFB9AA73370}"/>
              </a:ext>
            </a:extLst>
          </p:cNvPr>
          <p:cNvSpPr>
            <a:spLocks noGrp="1"/>
          </p:cNvSpPr>
          <p:nvPr>
            <p:ph type="title"/>
          </p:nvPr>
        </p:nvSpPr>
        <p:spPr>
          <a:xfrm>
            <a:off x="838200" y="501650"/>
            <a:ext cx="10515600" cy="688423"/>
          </a:xfrm>
        </p:spPr>
        <p:txBody>
          <a:bodyPr>
            <a:normAutofit fontScale="90000"/>
          </a:bodyPr>
          <a:lstStyle/>
          <a:p>
            <a:pPr algn="ctr"/>
            <a:r>
              <a:rPr lang="en-IN" b="1" dirty="0"/>
              <a:t>Methodology</a:t>
            </a:r>
            <a:endParaRPr lang="en-IN" dirty="0"/>
          </a:p>
        </p:txBody>
      </p:sp>
      <p:graphicFrame>
        <p:nvGraphicFramePr>
          <p:cNvPr id="6" name="Content Placeholder 5">
            <a:extLst>
              <a:ext uri="{FF2B5EF4-FFF2-40B4-BE49-F238E27FC236}">
                <a16:creationId xmlns:a16="http://schemas.microsoft.com/office/drawing/2014/main" id="{D94BAD7A-5C3C-DC8A-E5ED-BC9F81764E45}"/>
              </a:ext>
            </a:extLst>
          </p:cNvPr>
          <p:cNvGraphicFramePr>
            <a:graphicFrameLocks noGrp="1"/>
          </p:cNvGraphicFramePr>
          <p:nvPr>
            <p:ph idx="1"/>
            <p:extLst>
              <p:ext uri="{D42A27DB-BD31-4B8C-83A1-F6EECF244321}">
                <p14:modId xmlns:p14="http://schemas.microsoft.com/office/powerpoint/2010/main" val="3818191720"/>
              </p:ext>
            </p:extLst>
          </p:nvPr>
        </p:nvGraphicFramePr>
        <p:xfrm>
          <a:off x="730526" y="1302509"/>
          <a:ext cx="10730948" cy="5053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68CC7212-A4EA-CEE5-60D4-016C0081BE15}"/>
              </a:ext>
            </a:extLst>
          </p:cNvPr>
          <p:cNvSpPr>
            <a:spLocks noGrp="1"/>
          </p:cNvSpPr>
          <p:nvPr>
            <p:ph type="sldNum" sz="quarter" idx="12"/>
          </p:nvPr>
        </p:nvSpPr>
        <p:spPr/>
        <p:txBody>
          <a:bodyPr/>
          <a:lstStyle/>
          <a:p>
            <a:fld id="{26AD20E6-394B-4DF0-96A5-9647FF39C943}" type="slidenum">
              <a:rPr lang="en-IN" smtClean="0"/>
              <a:t>8</a:t>
            </a:fld>
            <a:endParaRPr lang="en-IN" dirty="0"/>
          </a:p>
        </p:txBody>
      </p:sp>
    </p:spTree>
    <p:extLst>
      <p:ext uri="{BB962C8B-B14F-4D97-AF65-F5344CB8AC3E}">
        <p14:creationId xmlns:p14="http://schemas.microsoft.com/office/powerpoint/2010/main" val="318926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a:t>
            </a:r>
            <a:endParaRPr lang="en-IN" dirty="0"/>
          </a:p>
        </p:txBody>
      </p:sp>
      <p:graphicFrame>
        <p:nvGraphicFramePr>
          <p:cNvPr id="7" name="Content Placeholder 6">
            <a:extLst>
              <a:ext uri="{FF2B5EF4-FFF2-40B4-BE49-F238E27FC236}">
                <a16:creationId xmlns:a16="http://schemas.microsoft.com/office/drawing/2014/main" id="{23BB8E4F-D0A9-4D4D-297B-0AA6D8BBC821}"/>
              </a:ext>
            </a:extLst>
          </p:cNvPr>
          <p:cNvGraphicFramePr>
            <a:graphicFrameLocks noGrp="1"/>
          </p:cNvGraphicFramePr>
          <p:nvPr>
            <p:ph idx="1"/>
            <p:extLst>
              <p:ext uri="{D42A27DB-BD31-4B8C-83A1-F6EECF244321}">
                <p14:modId xmlns:p14="http://schemas.microsoft.com/office/powerpoint/2010/main" val="1635131969"/>
              </p:ext>
            </p:extLst>
          </p:nvPr>
        </p:nvGraphicFramePr>
        <p:xfrm>
          <a:off x="838200" y="1470991"/>
          <a:ext cx="10515600" cy="4705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9</a:t>
            </a:fld>
            <a:endParaRPr lang="en-IN" dirty="0"/>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3358</Words>
  <Application>Microsoft Office PowerPoint</Application>
  <PresentationFormat>Widescreen</PresentationFormat>
  <Paragraphs>187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Symbol</vt:lpstr>
      <vt:lpstr>Office Theme</vt:lpstr>
      <vt:lpstr>From Gaps to Solutions: A Qualitative Analysis of Challenges and Strategies in SBCC of anemia under the Anemia Mukt Bharat program  PATH India</vt:lpstr>
      <vt:lpstr>Mentor Approval</vt:lpstr>
      <vt:lpstr>Introduction</vt:lpstr>
      <vt:lpstr>Introduction</vt:lpstr>
      <vt:lpstr>PowerPoint Presentation</vt:lpstr>
      <vt:lpstr>Objectives</vt:lpstr>
      <vt:lpstr>Methodology</vt:lpstr>
      <vt:lpstr>Methodology</vt:lpstr>
      <vt:lpstr>Methodology</vt:lpstr>
      <vt:lpstr>Results: Gaps and challenges in SBCC under AMB</vt:lpstr>
      <vt:lpstr>Results</vt:lpstr>
      <vt:lpstr>Results: Lessons from global success  stories and local efforts</vt:lpstr>
      <vt:lpstr>Results</vt:lpstr>
      <vt:lpstr>Discussion</vt:lpstr>
      <vt:lpstr>Discussion</vt:lpstr>
      <vt:lpstr>Conclusion</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sudiksha414@outlook.com</cp:lastModifiedBy>
  <cp:revision>187</cp:revision>
  <dcterms:created xsi:type="dcterms:W3CDTF">2022-05-20T15:11:38Z</dcterms:created>
  <dcterms:modified xsi:type="dcterms:W3CDTF">2024-06-20T02:30:23Z</dcterms:modified>
</cp:coreProperties>
</file>