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ink/ink1.xml" ContentType="application/inkml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BEDD5-60C7-407A-96C8-26464A9BAD15}" type="doc">
      <dgm:prSet loTypeId="urn:microsoft.com/office/officeart/2005/8/layout/hList6" loCatId="list" qsTypeId="urn:microsoft.com/office/officeart/2005/8/quickstyle/simple2" qsCatId="simple" csTypeId="urn:microsoft.com/office/officeart/2005/8/colors/accent1_1" csCatId="accent1"/>
      <dgm:spPr/>
      <dgm:t>
        <a:bodyPr/>
        <a:lstStyle/>
        <a:p>
          <a:endParaRPr lang="en-IN"/>
        </a:p>
      </dgm:t>
    </dgm:pt>
    <dgm:pt modelId="{E211E177-F1D0-44AA-BE19-D3EE6CF1B45C}">
      <dgm:prSet/>
      <dgm:spPr/>
      <dgm:t>
        <a:bodyPr/>
        <a:lstStyle/>
        <a:p>
          <a:r>
            <a:rPr lang="en-US" dirty="0"/>
            <a:t>Ayushman Bharat, a flagship scheme of Government of India, was launched as recommended by the National Health Policy 2017, to achieve the vision of Universal Health Coverage (UHC). </a:t>
          </a:r>
          <a:endParaRPr lang="en-IN" dirty="0"/>
        </a:p>
      </dgm:t>
    </dgm:pt>
    <dgm:pt modelId="{0EEB132B-A927-4BC4-873E-FE54D880C26B}" type="parTrans" cxnId="{E547E026-20AF-4C3F-828B-4470B7815674}">
      <dgm:prSet/>
      <dgm:spPr/>
      <dgm:t>
        <a:bodyPr/>
        <a:lstStyle/>
        <a:p>
          <a:endParaRPr lang="en-IN"/>
        </a:p>
      </dgm:t>
    </dgm:pt>
    <dgm:pt modelId="{11CEEF05-2060-473C-A6D5-51051EDB9D82}" type="sibTrans" cxnId="{E547E026-20AF-4C3F-828B-4470B7815674}">
      <dgm:prSet/>
      <dgm:spPr/>
      <dgm:t>
        <a:bodyPr/>
        <a:lstStyle/>
        <a:p>
          <a:endParaRPr lang="en-IN"/>
        </a:p>
      </dgm:t>
    </dgm:pt>
    <dgm:pt modelId="{068C7943-8833-41A4-9489-55D038BA1D93}">
      <dgm:prSet/>
      <dgm:spPr/>
      <dgm:t>
        <a:bodyPr/>
        <a:lstStyle/>
        <a:p>
          <a:r>
            <a:rPr lang="en-US" dirty="0"/>
            <a:t>Ayushman Bharat adopts a continuum of care approach, comprising of two inter-related components, which are -</a:t>
          </a:r>
          <a:endParaRPr lang="en-IN" dirty="0"/>
        </a:p>
      </dgm:t>
    </dgm:pt>
    <dgm:pt modelId="{41A42EC3-80AD-4FBC-97C0-5257B9C85E5C}" type="parTrans" cxnId="{6CC0A516-19D8-40E8-B697-326A978141A1}">
      <dgm:prSet/>
      <dgm:spPr/>
      <dgm:t>
        <a:bodyPr/>
        <a:lstStyle/>
        <a:p>
          <a:endParaRPr lang="en-IN"/>
        </a:p>
      </dgm:t>
    </dgm:pt>
    <dgm:pt modelId="{B11136EA-EC42-4052-A4A1-E9F3BD380D62}" type="sibTrans" cxnId="{6CC0A516-19D8-40E8-B697-326A978141A1}">
      <dgm:prSet/>
      <dgm:spPr/>
      <dgm:t>
        <a:bodyPr/>
        <a:lstStyle/>
        <a:p>
          <a:endParaRPr lang="en-IN"/>
        </a:p>
      </dgm:t>
    </dgm:pt>
    <dgm:pt modelId="{15D42F9D-9008-4913-B618-97807FDFB2A0}">
      <dgm:prSet/>
      <dgm:spPr/>
      <dgm:t>
        <a:bodyPr/>
        <a:lstStyle/>
        <a:p>
          <a:r>
            <a:rPr lang="en-US"/>
            <a:t>Health and Wellness Centers (HWCs)</a:t>
          </a:r>
          <a:endParaRPr lang="en-IN"/>
        </a:p>
      </dgm:t>
    </dgm:pt>
    <dgm:pt modelId="{5B3545DF-370A-4052-BE47-903707B83BF7}" type="parTrans" cxnId="{14E86AD3-4695-451C-8CDD-EDB0D761909A}">
      <dgm:prSet/>
      <dgm:spPr/>
      <dgm:t>
        <a:bodyPr/>
        <a:lstStyle/>
        <a:p>
          <a:endParaRPr lang="en-IN"/>
        </a:p>
      </dgm:t>
    </dgm:pt>
    <dgm:pt modelId="{232DE6AF-F89E-4CE0-A394-2D3CE8A2F5B5}" type="sibTrans" cxnId="{14E86AD3-4695-451C-8CDD-EDB0D761909A}">
      <dgm:prSet/>
      <dgm:spPr/>
      <dgm:t>
        <a:bodyPr/>
        <a:lstStyle/>
        <a:p>
          <a:endParaRPr lang="en-IN"/>
        </a:p>
      </dgm:t>
    </dgm:pt>
    <dgm:pt modelId="{631CDEA1-B19A-441A-834F-233277803CD3}">
      <dgm:prSet/>
      <dgm:spPr/>
      <dgm:t>
        <a:bodyPr/>
        <a:lstStyle/>
        <a:p>
          <a:r>
            <a:rPr lang="en-US"/>
            <a:t>Pradhan Mantri Jan Arogya Yojana (PM-JAY)</a:t>
          </a:r>
          <a:endParaRPr lang="en-IN"/>
        </a:p>
      </dgm:t>
    </dgm:pt>
    <dgm:pt modelId="{E7F20A42-A724-492F-9B20-70B9FAAA296C}" type="parTrans" cxnId="{0E4BBB59-9526-4E10-8D6F-94924ED0FEAB}">
      <dgm:prSet/>
      <dgm:spPr/>
      <dgm:t>
        <a:bodyPr/>
        <a:lstStyle/>
        <a:p>
          <a:endParaRPr lang="en-IN"/>
        </a:p>
      </dgm:t>
    </dgm:pt>
    <dgm:pt modelId="{47D92422-D65B-4670-B024-96F59B98DFA0}" type="sibTrans" cxnId="{0E4BBB59-9526-4E10-8D6F-94924ED0FEAB}">
      <dgm:prSet/>
      <dgm:spPr/>
      <dgm:t>
        <a:bodyPr/>
        <a:lstStyle/>
        <a:p>
          <a:endParaRPr lang="en-IN"/>
        </a:p>
      </dgm:t>
    </dgm:pt>
    <dgm:pt modelId="{557237C0-FAE8-4FE8-8652-0302302A1326}">
      <dgm:prSet/>
      <dgm:spPr/>
      <dgm:t>
        <a:bodyPr/>
        <a:lstStyle/>
        <a:p>
          <a:r>
            <a:rPr lang="en-US" b="1" u="sng" dirty="0"/>
            <a:t>1. </a:t>
          </a:r>
          <a:r>
            <a:rPr lang="en-US" b="1" u="sng"/>
            <a:t>Health and Wellness Centers (HWCs)</a:t>
          </a:r>
          <a:endParaRPr lang="en-IN" dirty="0"/>
        </a:p>
      </dgm:t>
    </dgm:pt>
    <dgm:pt modelId="{1B5B8C1B-376B-4792-A3E9-1F2796DCE2D2}" type="parTrans" cxnId="{1E1CCD6A-A390-4ACD-B499-12B2A6621166}">
      <dgm:prSet/>
      <dgm:spPr/>
      <dgm:t>
        <a:bodyPr/>
        <a:lstStyle/>
        <a:p>
          <a:endParaRPr lang="en-IN"/>
        </a:p>
      </dgm:t>
    </dgm:pt>
    <dgm:pt modelId="{53EE92B0-303A-4AD2-A1BD-190C5D87EC37}" type="sibTrans" cxnId="{1E1CCD6A-A390-4ACD-B499-12B2A6621166}">
      <dgm:prSet/>
      <dgm:spPr/>
      <dgm:t>
        <a:bodyPr/>
        <a:lstStyle/>
        <a:p>
          <a:endParaRPr lang="en-IN"/>
        </a:p>
      </dgm:t>
    </dgm:pt>
    <dgm:pt modelId="{58F98AAC-4062-4032-93F4-FC854656EA3A}">
      <dgm:prSet/>
      <dgm:spPr/>
      <dgm:t>
        <a:bodyPr/>
        <a:lstStyle/>
        <a:p>
          <a:r>
            <a:rPr lang="en-US" dirty="0"/>
            <a:t>In February 2018, the Government of India announced the creation of </a:t>
          </a:r>
          <a:r>
            <a:rPr lang="en-US" b="1" dirty="0"/>
            <a:t>1,50,000</a:t>
          </a:r>
          <a:r>
            <a:rPr lang="en-US" dirty="0"/>
            <a:t> Health and Wellness Centers (</a:t>
          </a:r>
          <a:r>
            <a:rPr lang="en-US" b="1" dirty="0"/>
            <a:t>now known as Ayushman Arogya Mandir</a:t>
          </a:r>
          <a:r>
            <a:rPr lang="en-US" dirty="0"/>
            <a:t>) by transforming the existing Sub Centers and Primary Health Centers.</a:t>
          </a:r>
          <a:endParaRPr lang="en-IN" dirty="0"/>
        </a:p>
      </dgm:t>
    </dgm:pt>
    <dgm:pt modelId="{D5C397ED-2D12-4ED4-948E-B5F56AEDCA9F}" type="parTrans" cxnId="{F777F421-C7BE-47C3-B583-866F52F0AC2A}">
      <dgm:prSet/>
      <dgm:spPr/>
      <dgm:t>
        <a:bodyPr/>
        <a:lstStyle/>
        <a:p>
          <a:endParaRPr lang="en-IN"/>
        </a:p>
      </dgm:t>
    </dgm:pt>
    <dgm:pt modelId="{17BF9035-AC54-4783-BFF5-F46F2ED09691}" type="sibTrans" cxnId="{F777F421-C7BE-47C3-B583-866F52F0AC2A}">
      <dgm:prSet/>
      <dgm:spPr/>
      <dgm:t>
        <a:bodyPr/>
        <a:lstStyle/>
        <a:p>
          <a:endParaRPr lang="en-IN"/>
        </a:p>
      </dgm:t>
    </dgm:pt>
    <dgm:pt modelId="{3E92BA85-53A4-4BA6-9785-6C779E6FC3C0}">
      <dgm:prSet/>
      <dgm:spPr/>
      <dgm:t>
        <a:bodyPr/>
        <a:lstStyle/>
        <a:p>
          <a:r>
            <a:rPr lang="en-US" b="1" u="sng" dirty="0"/>
            <a:t>2. Pradhan Mantri Jan Arogya Yojana (PM-JAY)</a:t>
          </a:r>
          <a:endParaRPr lang="en-IN" dirty="0"/>
        </a:p>
      </dgm:t>
    </dgm:pt>
    <dgm:pt modelId="{515FA777-CF65-4B12-A710-880287298B64}" type="parTrans" cxnId="{C7A8776F-120B-4B8D-B20E-49F6E6EC8DE9}">
      <dgm:prSet/>
      <dgm:spPr/>
      <dgm:t>
        <a:bodyPr/>
        <a:lstStyle/>
        <a:p>
          <a:endParaRPr lang="en-IN"/>
        </a:p>
      </dgm:t>
    </dgm:pt>
    <dgm:pt modelId="{85E18263-E52A-4447-8AB0-D7A9D7DFE5E2}" type="sibTrans" cxnId="{C7A8776F-120B-4B8D-B20E-49F6E6EC8DE9}">
      <dgm:prSet/>
      <dgm:spPr/>
      <dgm:t>
        <a:bodyPr/>
        <a:lstStyle/>
        <a:p>
          <a:endParaRPr lang="en-IN"/>
        </a:p>
      </dgm:t>
    </dgm:pt>
    <dgm:pt modelId="{3C081E21-9A5D-490E-AA4A-C487DDFC6E6D}">
      <dgm:prSet/>
      <dgm:spPr/>
      <dgm:t>
        <a:bodyPr/>
        <a:lstStyle/>
        <a:p>
          <a:r>
            <a:rPr lang="en-US" dirty="0"/>
            <a:t>The second component under Ayushman Bharat is the Pradhan Mantri Jan Arogya Yojana or PM-JAY as it is popularly known. This scheme was launched on 23rd September, 2018 in Ranchi, Jharkhand </a:t>
          </a:r>
          <a:endParaRPr lang="en-IN" dirty="0"/>
        </a:p>
      </dgm:t>
    </dgm:pt>
    <dgm:pt modelId="{7C528594-C199-4312-B841-88D3D4FA0A71}" type="parTrans" cxnId="{38C305F4-C613-4A05-9CE7-0C87DC976B49}">
      <dgm:prSet/>
      <dgm:spPr/>
      <dgm:t>
        <a:bodyPr/>
        <a:lstStyle/>
        <a:p>
          <a:endParaRPr lang="en-IN"/>
        </a:p>
      </dgm:t>
    </dgm:pt>
    <dgm:pt modelId="{32C1C95D-A2C6-4CF0-ADD2-CD43655C0660}" type="sibTrans" cxnId="{38C305F4-C613-4A05-9CE7-0C87DC976B49}">
      <dgm:prSet/>
      <dgm:spPr/>
      <dgm:t>
        <a:bodyPr/>
        <a:lstStyle/>
        <a:p>
          <a:endParaRPr lang="en-IN"/>
        </a:p>
      </dgm:t>
    </dgm:pt>
    <dgm:pt modelId="{21B74DF5-687D-416C-A99D-71175869CD55}" type="pres">
      <dgm:prSet presAssocID="{63CBEDD5-60C7-407A-96C8-26464A9BAD15}" presName="Name0" presStyleCnt="0">
        <dgm:presLayoutVars>
          <dgm:dir/>
          <dgm:resizeHandles val="exact"/>
        </dgm:presLayoutVars>
      </dgm:prSet>
      <dgm:spPr/>
    </dgm:pt>
    <dgm:pt modelId="{126748A1-FE7A-400E-B2FF-D09669A074F7}" type="pres">
      <dgm:prSet presAssocID="{E211E177-F1D0-44AA-BE19-D3EE6CF1B45C}" presName="node" presStyleLbl="node1" presStyleIdx="0" presStyleCnt="6">
        <dgm:presLayoutVars>
          <dgm:bulletEnabled val="1"/>
        </dgm:presLayoutVars>
      </dgm:prSet>
      <dgm:spPr/>
    </dgm:pt>
    <dgm:pt modelId="{E10F7224-9C4E-4BF8-A65E-42EBFCC1894D}" type="pres">
      <dgm:prSet presAssocID="{11CEEF05-2060-473C-A6D5-51051EDB9D82}" presName="sibTrans" presStyleCnt="0"/>
      <dgm:spPr/>
    </dgm:pt>
    <dgm:pt modelId="{BEAA65C3-42BC-4BC6-AC86-8F2129796373}" type="pres">
      <dgm:prSet presAssocID="{068C7943-8833-41A4-9489-55D038BA1D93}" presName="node" presStyleLbl="node1" presStyleIdx="1" presStyleCnt="6">
        <dgm:presLayoutVars>
          <dgm:bulletEnabled val="1"/>
        </dgm:presLayoutVars>
      </dgm:prSet>
      <dgm:spPr/>
    </dgm:pt>
    <dgm:pt modelId="{FDF4882B-08C0-456E-88E9-F6CE087434DD}" type="pres">
      <dgm:prSet presAssocID="{B11136EA-EC42-4052-A4A1-E9F3BD380D62}" presName="sibTrans" presStyleCnt="0"/>
      <dgm:spPr/>
    </dgm:pt>
    <dgm:pt modelId="{B3B3CF47-9D60-41F1-A046-300F53B0EECA}" type="pres">
      <dgm:prSet presAssocID="{557237C0-FAE8-4FE8-8652-0302302A1326}" presName="node" presStyleLbl="node1" presStyleIdx="2" presStyleCnt="6">
        <dgm:presLayoutVars>
          <dgm:bulletEnabled val="1"/>
        </dgm:presLayoutVars>
      </dgm:prSet>
      <dgm:spPr/>
    </dgm:pt>
    <dgm:pt modelId="{71DBE4B1-6EBB-4B98-BA76-5AF11F853F2A}" type="pres">
      <dgm:prSet presAssocID="{53EE92B0-303A-4AD2-A1BD-190C5D87EC37}" presName="sibTrans" presStyleCnt="0"/>
      <dgm:spPr/>
    </dgm:pt>
    <dgm:pt modelId="{B4A8EC45-A468-497C-92DF-8B8B00C1A922}" type="pres">
      <dgm:prSet presAssocID="{58F98AAC-4062-4032-93F4-FC854656EA3A}" presName="node" presStyleLbl="node1" presStyleIdx="3" presStyleCnt="6">
        <dgm:presLayoutVars>
          <dgm:bulletEnabled val="1"/>
        </dgm:presLayoutVars>
      </dgm:prSet>
      <dgm:spPr/>
    </dgm:pt>
    <dgm:pt modelId="{6F4F5A00-C1C8-4213-9D21-AE7D67A820C1}" type="pres">
      <dgm:prSet presAssocID="{17BF9035-AC54-4783-BFF5-F46F2ED09691}" presName="sibTrans" presStyleCnt="0"/>
      <dgm:spPr/>
    </dgm:pt>
    <dgm:pt modelId="{74A56D4B-79F4-4A9E-B255-453111F4DAAD}" type="pres">
      <dgm:prSet presAssocID="{3E92BA85-53A4-4BA6-9785-6C779E6FC3C0}" presName="node" presStyleLbl="node1" presStyleIdx="4" presStyleCnt="6">
        <dgm:presLayoutVars>
          <dgm:bulletEnabled val="1"/>
        </dgm:presLayoutVars>
      </dgm:prSet>
      <dgm:spPr/>
    </dgm:pt>
    <dgm:pt modelId="{E32FB133-8060-4832-BA9F-FBE2FE7EB056}" type="pres">
      <dgm:prSet presAssocID="{85E18263-E52A-4447-8AB0-D7A9D7DFE5E2}" presName="sibTrans" presStyleCnt="0"/>
      <dgm:spPr/>
    </dgm:pt>
    <dgm:pt modelId="{10742463-49BE-49BD-AE5E-C9AED54BBA4E}" type="pres">
      <dgm:prSet presAssocID="{3C081E21-9A5D-490E-AA4A-C487DDFC6E6D}" presName="node" presStyleLbl="node1" presStyleIdx="5" presStyleCnt="6">
        <dgm:presLayoutVars>
          <dgm:bulletEnabled val="1"/>
        </dgm:presLayoutVars>
      </dgm:prSet>
      <dgm:spPr/>
    </dgm:pt>
  </dgm:ptLst>
  <dgm:cxnLst>
    <dgm:cxn modelId="{6CC0A516-19D8-40E8-B697-326A978141A1}" srcId="{63CBEDD5-60C7-407A-96C8-26464A9BAD15}" destId="{068C7943-8833-41A4-9489-55D038BA1D93}" srcOrd="1" destOrd="0" parTransId="{41A42EC3-80AD-4FBC-97C0-5257B9C85E5C}" sibTransId="{B11136EA-EC42-4052-A4A1-E9F3BD380D62}"/>
    <dgm:cxn modelId="{F777F421-C7BE-47C3-B583-866F52F0AC2A}" srcId="{63CBEDD5-60C7-407A-96C8-26464A9BAD15}" destId="{58F98AAC-4062-4032-93F4-FC854656EA3A}" srcOrd="3" destOrd="0" parTransId="{D5C397ED-2D12-4ED4-948E-B5F56AEDCA9F}" sibTransId="{17BF9035-AC54-4783-BFF5-F46F2ED09691}"/>
    <dgm:cxn modelId="{E547E026-20AF-4C3F-828B-4470B7815674}" srcId="{63CBEDD5-60C7-407A-96C8-26464A9BAD15}" destId="{E211E177-F1D0-44AA-BE19-D3EE6CF1B45C}" srcOrd="0" destOrd="0" parTransId="{0EEB132B-A927-4BC4-873E-FE54D880C26B}" sibTransId="{11CEEF05-2060-473C-A6D5-51051EDB9D82}"/>
    <dgm:cxn modelId="{222F0035-9D65-4298-A112-BC2D47A78954}" type="presOf" srcId="{63CBEDD5-60C7-407A-96C8-26464A9BAD15}" destId="{21B74DF5-687D-416C-A99D-71175869CD55}" srcOrd="0" destOrd="0" presId="urn:microsoft.com/office/officeart/2005/8/layout/hList6"/>
    <dgm:cxn modelId="{5949D568-294C-42B9-B1B8-86D7EDF87E5C}" type="presOf" srcId="{15D42F9D-9008-4913-B618-97807FDFB2A0}" destId="{BEAA65C3-42BC-4BC6-AC86-8F2129796373}" srcOrd="0" destOrd="1" presId="urn:microsoft.com/office/officeart/2005/8/layout/hList6"/>
    <dgm:cxn modelId="{1E1CCD6A-A390-4ACD-B499-12B2A6621166}" srcId="{63CBEDD5-60C7-407A-96C8-26464A9BAD15}" destId="{557237C0-FAE8-4FE8-8652-0302302A1326}" srcOrd="2" destOrd="0" parTransId="{1B5B8C1B-376B-4792-A3E9-1F2796DCE2D2}" sibTransId="{53EE92B0-303A-4AD2-A1BD-190C5D87EC37}"/>
    <dgm:cxn modelId="{C7A8776F-120B-4B8D-B20E-49F6E6EC8DE9}" srcId="{63CBEDD5-60C7-407A-96C8-26464A9BAD15}" destId="{3E92BA85-53A4-4BA6-9785-6C779E6FC3C0}" srcOrd="4" destOrd="0" parTransId="{515FA777-CF65-4B12-A710-880287298B64}" sibTransId="{85E18263-E52A-4447-8AB0-D7A9D7DFE5E2}"/>
    <dgm:cxn modelId="{0E4BBB59-9526-4E10-8D6F-94924ED0FEAB}" srcId="{068C7943-8833-41A4-9489-55D038BA1D93}" destId="{631CDEA1-B19A-441A-834F-233277803CD3}" srcOrd="1" destOrd="0" parTransId="{E7F20A42-A724-492F-9B20-70B9FAAA296C}" sibTransId="{47D92422-D65B-4670-B024-96F59B98DFA0}"/>
    <dgm:cxn modelId="{7A04577F-62C6-42A1-9FE0-6C3CAAE91558}" type="presOf" srcId="{3E92BA85-53A4-4BA6-9785-6C779E6FC3C0}" destId="{74A56D4B-79F4-4A9E-B255-453111F4DAAD}" srcOrd="0" destOrd="0" presId="urn:microsoft.com/office/officeart/2005/8/layout/hList6"/>
    <dgm:cxn modelId="{F45CA2BD-CD9B-4065-A181-A2943FE6C73E}" type="presOf" srcId="{631CDEA1-B19A-441A-834F-233277803CD3}" destId="{BEAA65C3-42BC-4BC6-AC86-8F2129796373}" srcOrd="0" destOrd="2" presId="urn:microsoft.com/office/officeart/2005/8/layout/hList6"/>
    <dgm:cxn modelId="{298F45BF-CE28-45DE-8E14-AF118D29278C}" type="presOf" srcId="{58F98AAC-4062-4032-93F4-FC854656EA3A}" destId="{B4A8EC45-A468-497C-92DF-8B8B00C1A922}" srcOrd="0" destOrd="0" presId="urn:microsoft.com/office/officeart/2005/8/layout/hList6"/>
    <dgm:cxn modelId="{2CA6A5C9-8626-4AED-AEF5-AD1C952C8D4E}" type="presOf" srcId="{068C7943-8833-41A4-9489-55D038BA1D93}" destId="{BEAA65C3-42BC-4BC6-AC86-8F2129796373}" srcOrd="0" destOrd="0" presId="urn:microsoft.com/office/officeart/2005/8/layout/hList6"/>
    <dgm:cxn modelId="{14E86AD3-4695-451C-8CDD-EDB0D761909A}" srcId="{068C7943-8833-41A4-9489-55D038BA1D93}" destId="{15D42F9D-9008-4913-B618-97807FDFB2A0}" srcOrd="0" destOrd="0" parTransId="{5B3545DF-370A-4052-BE47-903707B83BF7}" sibTransId="{232DE6AF-F89E-4CE0-A394-2D3CE8A2F5B5}"/>
    <dgm:cxn modelId="{AE273DD8-9023-4439-B2F8-40958D508340}" type="presOf" srcId="{557237C0-FAE8-4FE8-8652-0302302A1326}" destId="{B3B3CF47-9D60-41F1-A046-300F53B0EECA}" srcOrd="0" destOrd="0" presId="urn:microsoft.com/office/officeart/2005/8/layout/hList6"/>
    <dgm:cxn modelId="{396A44E3-0577-4047-ADB4-A41EF5E28BAB}" type="presOf" srcId="{3C081E21-9A5D-490E-AA4A-C487DDFC6E6D}" destId="{10742463-49BE-49BD-AE5E-C9AED54BBA4E}" srcOrd="0" destOrd="0" presId="urn:microsoft.com/office/officeart/2005/8/layout/hList6"/>
    <dgm:cxn modelId="{79FD05F0-1F86-4D90-9FFA-BB7DDB6D7885}" type="presOf" srcId="{E211E177-F1D0-44AA-BE19-D3EE6CF1B45C}" destId="{126748A1-FE7A-400E-B2FF-D09669A074F7}" srcOrd="0" destOrd="0" presId="urn:microsoft.com/office/officeart/2005/8/layout/hList6"/>
    <dgm:cxn modelId="{38C305F4-C613-4A05-9CE7-0C87DC976B49}" srcId="{63CBEDD5-60C7-407A-96C8-26464A9BAD15}" destId="{3C081E21-9A5D-490E-AA4A-C487DDFC6E6D}" srcOrd="5" destOrd="0" parTransId="{7C528594-C199-4312-B841-88D3D4FA0A71}" sibTransId="{32C1C95D-A2C6-4CF0-ADD2-CD43655C0660}"/>
    <dgm:cxn modelId="{41450346-CF7B-4E9F-ADDB-AF5952AFE032}" type="presParOf" srcId="{21B74DF5-687D-416C-A99D-71175869CD55}" destId="{126748A1-FE7A-400E-B2FF-D09669A074F7}" srcOrd="0" destOrd="0" presId="urn:microsoft.com/office/officeart/2005/8/layout/hList6"/>
    <dgm:cxn modelId="{20E52281-512D-4A4B-BCCE-A9E818F74B61}" type="presParOf" srcId="{21B74DF5-687D-416C-A99D-71175869CD55}" destId="{E10F7224-9C4E-4BF8-A65E-42EBFCC1894D}" srcOrd="1" destOrd="0" presId="urn:microsoft.com/office/officeart/2005/8/layout/hList6"/>
    <dgm:cxn modelId="{1138D92E-ED59-49B9-81DF-D1EE6BACB596}" type="presParOf" srcId="{21B74DF5-687D-416C-A99D-71175869CD55}" destId="{BEAA65C3-42BC-4BC6-AC86-8F2129796373}" srcOrd="2" destOrd="0" presId="urn:microsoft.com/office/officeart/2005/8/layout/hList6"/>
    <dgm:cxn modelId="{CCE1D088-AEBA-4920-AD62-F7E392360969}" type="presParOf" srcId="{21B74DF5-687D-416C-A99D-71175869CD55}" destId="{FDF4882B-08C0-456E-88E9-F6CE087434DD}" srcOrd="3" destOrd="0" presId="urn:microsoft.com/office/officeart/2005/8/layout/hList6"/>
    <dgm:cxn modelId="{8A6E81D8-B3B5-45DB-8130-5F67855F2714}" type="presParOf" srcId="{21B74DF5-687D-416C-A99D-71175869CD55}" destId="{B3B3CF47-9D60-41F1-A046-300F53B0EECA}" srcOrd="4" destOrd="0" presId="urn:microsoft.com/office/officeart/2005/8/layout/hList6"/>
    <dgm:cxn modelId="{E7A2788D-28F7-4F63-ABCD-1B8708849BC4}" type="presParOf" srcId="{21B74DF5-687D-416C-A99D-71175869CD55}" destId="{71DBE4B1-6EBB-4B98-BA76-5AF11F853F2A}" srcOrd="5" destOrd="0" presId="urn:microsoft.com/office/officeart/2005/8/layout/hList6"/>
    <dgm:cxn modelId="{CC213660-FBB6-43F6-8F3C-BDABF7BAA895}" type="presParOf" srcId="{21B74DF5-687D-416C-A99D-71175869CD55}" destId="{B4A8EC45-A468-497C-92DF-8B8B00C1A922}" srcOrd="6" destOrd="0" presId="urn:microsoft.com/office/officeart/2005/8/layout/hList6"/>
    <dgm:cxn modelId="{FEAC251C-91E3-4602-AA8D-17B219453605}" type="presParOf" srcId="{21B74DF5-687D-416C-A99D-71175869CD55}" destId="{6F4F5A00-C1C8-4213-9D21-AE7D67A820C1}" srcOrd="7" destOrd="0" presId="urn:microsoft.com/office/officeart/2005/8/layout/hList6"/>
    <dgm:cxn modelId="{B637AFB1-16D6-4242-9180-B1327DC7C79F}" type="presParOf" srcId="{21B74DF5-687D-416C-A99D-71175869CD55}" destId="{74A56D4B-79F4-4A9E-B255-453111F4DAAD}" srcOrd="8" destOrd="0" presId="urn:microsoft.com/office/officeart/2005/8/layout/hList6"/>
    <dgm:cxn modelId="{9CD62CEC-5BEC-428B-BB0F-3A3954BF5BC5}" type="presParOf" srcId="{21B74DF5-687D-416C-A99D-71175869CD55}" destId="{E32FB133-8060-4832-BA9F-FBE2FE7EB056}" srcOrd="9" destOrd="0" presId="urn:microsoft.com/office/officeart/2005/8/layout/hList6"/>
    <dgm:cxn modelId="{52D782A7-68A5-4A39-98C2-E72FD7E276D3}" type="presParOf" srcId="{21B74DF5-687D-416C-A99D-71175869CD55}" destId="{10742463-49BE-49BD-AE5E-C9AED54BBA4E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738EEE2-63C8-4F10-8248-BB8A5EA9C5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F1CDFAE-8A60-4DBA-9D89-9A11297D68B5}">
      <dgm:prSet custT="1"/>
      <dgm:spPr/>
      <dgm:t>
        <a:bodyPr/>
        <a:lstStyle/>
        <a:p>
          <a:r>
            <a:rPr lang="en-IN" sz="1600" b="1" u="sng" dirty="0"/>
            <a:t>Public-Private Partnership Model:  </a:t>
          </a:r>
          <a:r>
            <a:rPr lang="en-IN" sz="1600" b="0" u="none" dirty="0"/>
            <a:t>Variations in care quality between public &amp; private providers can lead to beneficiary preferences that may not align with the program’s goal &amp; can hinder program’s ability to achieve  nationwide coverage.</a:t>
          </a:r>
          <a:r>
            <a:rPr lang="en-IN" sz="1600" dirty="0"/>
            <a:t> </a:t>
          </a:r>
        </a:p>
      </dgm:t>
    </dgm:pt>
    <dgm:pt modelId="{8ED023EC-7E98-4603-9937-A23293E0E4A0}" type="parTrans" cxnId="{CA4C30E1-C81A-4CEA-8536-87E3C41FA540}">
      <dgm:prSet/>
      <dgm:spPr/>
      <dgm:t>
        <a:bodyPr/>
        <a:lstStyle/>
        <a:p>
          <a:endParaRPr lang="en-IN"/>
        </a:p>
      </dgm:t>
    </dgm:pt>
    <dgm:pt modelId="{B39AAF77-7765-4C04-BCCA-D46AB5267F1C}" type="sibTrans" cxnId="{CA4C30E1-C81A-4CEA-8536-87E3C41FA540}">
      <dgm:prSet/>
      <dgm:spPr/>
      <dgm:t>
        <a:bodyPr/>
        <a:lstStyle/>
        <a:p>
          <a:endParaRPr lang="en-IN"/>
        </a:p>
      </dgm:t>
    </dgm:pt>
    <dgm:pt modelId="{A992BCBA-5726-4566-9445-9FB65E232C12}">
      <dgm:prSet custT="1"/>
      <dgm:spPr/>
      <dgm:t>
        <a:bodyPr/>
        <a:lstStyle/>
        <a:p>
          <a:r>
            <a:rPr lang="en-IN" sz="1600" b="1" u="sng" dirty="0"/>
            <a:t>Regional Disparities: </a:t>
          </a:r>
          <a:r>
            <a:rPr lang="en-US" sz="1600" dirty="0"/>
            <a:t>The variations in implementation across different states may lead to unequal access to health care services. </a:t>
          </a:r>
          <a:endParaRPr lang="en-IN" sz="1600" dirty="0"/>
        </a:p>
      </dgm:t>
    </dgm:pt>
    <dgm:pt modelId="{47FEB2D9-3F19-4939-ABBD-58ABC922B3A3}" type="parTrans" cxnId="{3BA16DB8-EEE4-42A4-BEEF-FC75D67AAD9E}">
      <dgm:prSet/>
      <dgm:spPr/>
      <dgm:t>
        <a:bodyPr/>
        <a:lstStyle/>
        <a:p>
          <a:endParaRPr lang="en-IN"/>
        </a:p>
      </dgm:t>
    </dgm:pt>
    <dgm:pt modelId="{2ABB5DA8-89D8-445E-9226-C5F29DC12965}" type="sibTrans" cxnId="{3BA16DB8-EEE4-42A4-BEEF-FC75D67AAD9E}">
      <dgm:prSet/>
      <dgm:spPr/>
      <dgm:t>
        <a:bodyPr/>
        <a:lstStyle/>
        <a:p>
          <a:endParaRPr lang="en-IN"/>
        </a:p>
      </dgm:t>
    </dgm:pt>
    <dgm:pt modelId="{85F8DCCE-446D-4B86-A7F8-1E16553E4C91}" type="pres">
      <dgm:prSet presAssocID="{F738EEE2-63C8-4F10-8248-BB8A5EA9C579}" presName="vert0" presStyleCnt="0">
        <dgm:presLayoutVars>
          <dgm:dir/>
          <dgm:animOne val="branch"/>
          <dgm:animLvl val="lvl"/>
        </dgm:presLayoutVars>
      </dgm:prSet>
      <dgm:spPr/>
    </dgm:pt>
    <dgm:pt modelId="{DEBEACCB-1223-4B50-9476-882E7FD1FCFC}" type="pres">
      <dgm:prSet presAssocID="{6F1CDFAE-8A60-4DBA-9D89-9A11297D68B5}" presName="thickLine" presStyleLbl="alignNode1" presStyleIdx="0" presStyleCnt="2"/>
      <dgm:spPr/>
    </dgm:pt>
    <dgm:pt modelId="{B8E675E7-3111-487C-B15E-F3549D95A94D}" type="pres">
      <dgm:prSet presAssocID="{6F1CDFAE-8A60-4DBA-9D89-9A11297D68B5}" presName="horz1" presStyleCnt="0"/>
      <dgm:spPr/>
    </dgm:pt>
    <dgm:pt modelId="{E8F640BE-2A2A-406A-926C-D248F638AD41}" type="pres">
      <dgm:prSet presAssocID="{6F1CDFAE-8A60-4DBA-9D89-9A11297D68B5}" presName="tx1" presStyleLbl="revTx" presStyleIdx="0" presStyleCnt="2"/>
      <dgm:spPr/>
    </dgm:pt>
    <dgm:pt modelId="{C032B979-8769-40A8-B00F-F1A8DFAABF15}" type="pres">
      <dgm:prSet presAssocID="{6F1CDFAE-8A60-4DBA-9D89-9A11297D68B5}" presName="vert1" presStyleCnt="0"/>
      <dgm:spPr/>
    </dgm:pt>
    <dgm:pt modelId="{43F7E526-AF98-4233-8DB4-8E9B29F3BAA7}" type="pres">
      <dgm:prSet presAssocID="{A992BCBA-5726-4566-9445-9FB65E232C12}" presName="thickLine" presStyleLbl="alignNode1" presStyleIdx="1" presStyleCnt="2"/>
      <dgm:spPr/>
    </dgm:pt>
    <dgm:pt modelId="{AF0E05B9-AF53-4DC4-942A-5EE645173D3C}" type="pres">
      <dgm:prSet presAssocID="{A992BCBA-5726-4566-9445-9FB65E232C12}" presName="horz1" presStyleCnt="0"/>
      <dgm:spPr/>
    </dgm:pt>
    <dgm:pt modelId="{3CA0A7D9-5D30-4B6C-AFDC-8D25D12AEB9B}" type="pres">
      <dgm:prSet presAssocID="{A992BCBA-5726-4566-9445-9FB65E232C12}" presName="tx1" presStyleLbl="revTx" presStyleIdx="1" presStyleCnt="2" custScaleY="369816"/>
      <dgm:spPr/>
    </dgm:pt>
    <dgm:pt modelId="{9815D858-6E9C-4AC3-A5D7-D99C07043B68}" type="pres">
      <dgm:prSet presAssocID="{A992BCBA-5726-4566-9445-9FB65E232C12}" presName="vert1" presStyleCnt="0"/>
      <dgm:spPr/>
    </dgm:pt>
  </dgm:ptLst>
  <dgm:cxnLst>
    <dgm:cxn modelId="{1B2CB51F-6C40-4068-A0F7-4C826340F2A6}" type="presOf" srcId="{F738EEE2-63C8-4F10-8248-BB8A5EA9C579}" destId="{85F8DCCE-446D-4B86-A7F8-1E16553E4C91}" srcOrd="0" destOrd="0" presId="urn:microsoft.com/office/officeart/2008/layout/LinedList"/>
    <dgm:cxn modelId="{349F594C-BA01-463F-8EAB-6B251925FFAF}" type="presOf" srcId="{A992BCBA-5726-4566-9445-9FB65E232C12}" destId="{3CA0A7D9-5D30-4B6C-AFDC-8D25D12AEB9B}" srcOrd="0" destOrd="0" presId="urn:microsoft.com/office/officeart/2008/layout/LinedList"/>
    <dgm:cxn modelId="{50DCEAB7-62FA-4FC2-B4B8-5201BAD55A91}" type="presOf" srcId="{6F1CDFAE-8A60-4DBA-9D89-9A11297D68B5}" destId="{E8F640BE-2A2A-406A-926C-D248F638AD41}" srcOrd="0" destOrd="0" presId="urn:microsoft.com/office/officeart/2008/layout/LinedList"/>
    <dgm:cxn modelId="{3BA16DB8-EEE4-42A4-BEEF-FC75D67AAD9E}" srcId="{F738EEE2-63C8-4F10-8248-BB8A5EA9C579}" destId="{A992BCBA-5726-4566-9445-9FB65E232C12}" srcOrd="1" destOrd="0" parTransId="{47FEB2D9-3F19-4939-ABBD-58ABC922B3A3}" sibTransId="{2ABB5DA8-89D8-445E-9226-C5F29DC12965}"/>
    <dgm:cxn modelId="{CA4C30E1-C81A-4CEA-8536-87E3C41FA540}" srcId="{F738EEE2-63C8-4F10-8248-BB8A5EA9C579}" destId="{6F1CDFAE-8A60-4DBA-9D89-9A11297D68B5}" srcOrd="0" destOrd="0" parTransId="{8ED023EC-7E98-4603-9937-A23293E0E4A0}" sibTransId="{B39AAF77-7765-4C04-BCCA-D46AB5267F1C}"/>
    <dgm:cxn modelId="{103CB061-05B0-476B-BF89-E9B417D126CD}" type="presParOf" srcId="{85F8DCCE-446D-4B86-A7F8-1E16553E4C91}" destId="{DEBEACCB-1223-4B50-9476-882E7FD1FCFC}" srcOrd="0" destOrd="0" presId="urn:microsoft.com/office/officeart/2008/layout/LinedList"/>
    <dgm:cxn modelId="{1F110BFF-2294-4F94-BCC8-ACE19100B72B}" type="presParOf" srcId="{85F8DCCE-446D-4B86-A7F8-1E16553E4C91}" destId="{B8E675E7-3111-487C-B15E-F3549D95A94D}" srcOrd="1" destOrd="0" presId="urn:microsoft.com/office/officeart/2008/layout/LinedList"/>
    <dgm:cxn modelId="{5AA1CF29-A2DB-4D89-A090-859831219E31}" type="presParOf" srcId="{B8E675E7-3111-487C-B15E-F3549D95A94D}" destId="{E8F640BE-2A2A-406A-926C-D248F638AD41}" srcOrd="0" destOrd="0" presId="urn:microsoft.com/office/officeart/2008/layout/LinedList"/>
    <dgm:cxn modelId="{7F69E144-B81F-45EE-9AC7-746E59573148}" type="presParOf" srcId="{B8E675E7-3111-487C-B15E-F3549D95A94D}" destId="{C032B979-8769-40A8-B00F-F1A8DFAABF15}" srcOrd="1" destOrd="0" presId="urn:microsoft.com/office/officeart/2008/layout/LinedList"/>
    <dgm:cxn modelId="{2BD5F8DE-1068-42A8-8472-D6DD7DD80F00}" type="presParOf" srcId="{85F8DCCE-446D-4B86-A7F8-1E16553E4C91}" destId="{43F7E526-AF98-4233-8DB4-8E9B29F3BAA7}" srcOrd="2" destOrd="0" presId="urn:microsoft.com/office/officeart/2008/layout/LinedList"/>
    <dgm:cxn modelId="{CE9970CC-DC31-4B07-8302-432848D4AFF5}" type="presParOf" srcId="{85F8DCCE-446D-4B86-A7F8-1E16553E4C91}" destId="{AF0E05B9-AF53-4DC4-942A-5EE645173D3C}" srcOrd="3" destOrd="0" presId="urn:microsoft.com/office/officeart/2008/layout/LinedList"/>
    <dgm:cxn modelId="{A297E6D9-4DED-42FA-90F2-5276214C292B}" type="presParOf" srcId="{AF0E05B9-AF53-4DC4-942A-5EE645173D3C}" destId="{3CA0A7D9-5D30-4B6C-AFDC-8D25D12AEB9B}" srcOrd="0" destOrd="0" presId="urn:microsoft.com/office/officeart/2008/layout/LinedList"/>
    <dgm:cxn modelId="{C966710C-3ABD-455A-97EA-280181612576}" type="presParOf" srcId="{AF0E05B9-AF53-4DC4-942A-5EE645173D3C}" destId="{9815D858-6E9C-4AC3-A5D7-D99C07043B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E064ECD-DD9C-44D8-B7BA-2CD659402C32}" type="doc">
      <dgm:prSet loTypeId="urn:microsoft.com/office/officeart/2005/8/layout/default" loCatId="list" qsTypeId="urn:microsoft.com/office/officeart/2005/8/quickstyle/simple2" qsCatId="simple" csTypeId="urn:microsoft.com/office/officeart/2005/8/colors/accent1_1" csCatId="accent1"/>
      <dgm:spPr/>
      <dgm:t>
        <a:bodyPr/>
        <a:lstStyle/>
        <a:p>
          <a:endParaRPr lang="en-IN"/>
        </a:p>
      </dgm:t>
    </dgm:pt>
    <dgm:pt modelId="{5963418B-05FB-4B3E-AE84-B1D04FBC4FDF}">
      <dgm:prSet custT="1"/>
      <dgm:spPr/>
      <dgm:t>
        <a:bodyPr/>
        <a:lstStyle/>
        <a:p>
          <a:r>
            <a:rPr lang="en-IN" sz="1600" dirty="0"/>
            <a:t>Ensure timely and adequate reimbursements</a:t>
          </a:r>
          <a:endParaRPr lang="en-US" sz="1600" dirty="0"/>
        </a:p>
      </dgm:t>
    </dgm:pt>
    <dgm:pt modelId="{8C3A8484-952E-4D8F-837B-66BB5D31A351}" type="parTrans" cxnId="{F05E0190-19E5-4E9C-A62F-0F964A4FB845}">
      <dgm:prSet/>
      <dgm:spPr/>
      <dgm:t>
        <a:bodyPr/>
        <a:lstStyle/>
        <a:p>
          <a:endParaRPr lang="en-IN"/>
        </a:p>
      </dgm:t>
    </dgm:pt>
    <dgm:pt modelId="{2C158AB6-60CB-47AE-A377-339EDC491CC8}" type="sibTrans" cxnId="{F05E0190-19E5-4E9C-A62F-0F964A4FB845}">
      <dgm:prSet/>
      <dgm:spPr/>
      <dgm:t>
        <a:bodyPr/>
        <a:lstStyle/>
        <a:p>
          <a:endParaRPr lang="en-IN"/>
        </a:p>
      </dgm:t>
    </dgm:pt>
    <dgm:pt modelId="{4F4310B2-2FCC-44C6-BD22-7E68F3522AAB}">
      <dgm:prSet custT="1"/>
      <dgm:spPr/>
      <dgm:t>
        <a:bodyPr/>
        <a:lstStyle/>
        <a:p>
          <a:r>
            <a:rPr lang="en-IN" sz="1600" dirty="0"/>
            <a:t>Efficient claim processing and payment mechanisms.</a:t>
          </a:r>
        </a:p>
      </dgm:t>
    </dgm:pt>
    <dgm:pt modelId="{0591FAF8-14E3-4CCD-B5E2-C054F30BA15D}" type="parTrans" cxnId="{E6448ACA-FCC4-421E-8C90-5930EAE9BD05}">
      <dgm:prSet/>
      <dgm:spPr/>
      <dgm:t>
        <a:bodyPr/>
        <a:lstStyle/>
        <a:p>
          <a:endParaRPr lang="en-IN"/>
        </a:p>
      </dgm:t>
    </dgm:pt>
    <dgm:pt modelId="{B22E022E-7AB4-4644-9174-D29416F0FBB3}" type="sibTrans" cxnId="{E6448ACA-FCC4-421E-8C90-5930EAE9BD05}">
      <dgm:prSet/>
      <dgm:spPr/>
      <dgm:t>
        <a:bodyPr/>
        <a:lstStyle/>
        <a:p>
          <a:endParaRPr lang="en-IN"/>
        </a:p>
      </dgm:t>
    </dgm:pt>
    <dgm:pt modelId="{229F68C0-EEA0-48DF-B1F5-3AFBF831D4BD}">
      <dgm:prSet custT="1"/>
      <dgm:spPr/>
      <dgm:t>
        <a:bodyPr/>
        <a:lstStyle/>
        <a:p>
          <a:r>
            <a:rPr lang="en-IN" sz="1600" dirty="0"/>
            <a:t>Incentives for empaneled hospitals in underserved areas.</a:t>
          </a:r>
        </a:p>
      </dgm:t>
    </dgm:pt>
    <dgm:pt modelId="{02C56A5B-2049-46D2-83BA-551B541D384B}" type="parTrans" cxnId="{C5B14EE9-5E79-492E-B55B-CC1B627E9C84}">
      <dgm:prSet/>
      <dgm:spPr/>
      <dgm:t>
        <a:bodyPr/>
        <a:lstStyle/>
        <a:p>
          <a:endParaRPr lang="en-IN"/>
        </a:p>
      </dgm:t>
    </dgm:pt>
    <dgm:pt modelId="{C81D4C10-FC05-48F2-9815-F066F5DF86FE}" type="sibTrans" cxnId="{C5B14EE9-5E79-492E-B55B-CC1B627E9C84}">
      <dgm:prSet/>
      <dgm:spPr/>
      <dgm:t>
        <a:bodyPr/>
        <a:lstStyle/>
        <a:p>
          <a:endParaRPr lang="en-IN"/>
        </a:p>
      </dgm:t>
    </dgm:pt>
    <dgm:pt modelId="{F99955DA-8BFF-4543-A697-462777B7B703}">
      <dgm:prSet custT="1"/>
      <dgm:spPr/>
      <dgm:t>
        <a:bodyPr/>
        <a:lstStyle/>
        <a:p>
          <a:r>
            <a:rPr lang="en-IN" sz="1600" dirty="0"/>
            <a:t>Leverage expertise and resources from the private sector</a:t>
          </a:r>
        </a:p>
      </dgm:t>
    </dgm:pt>
    <dgm:pt modelId="{52547F76-496D-4F6A-9950-472F579DF93A}" type="parTrans" cxnId="{F5EA313B-7E4B-4BE8-AC2E-BB0470F716A2}">
      <dgm:prSet/>
      <dgm:spPr/>
      <dgm:t>
        <a:bodyPr/>
        <a:lstStyle/>
        <a:p>
          <a:endParaRPr lang="en-IN"/>
        </a:p>
      </dgm:t>
    </dgm:pt>
    <dgm:pt modelId="{1B8146E4-BFD1-4C92-9523-D7DF032A36B0}" type="sibTrans" cxnId="{F5EA313B-7E4B-4BE8-AC2E-BB0470F716A2}">
      <dgm:prSet/>
      <dgm:spPr/>
      <dgm:t>
        <a:bodyPr/>
        <a:lstStyle/>
        <a:p>
          <a:endParaRPr lang="en-IN"/>
        </a:p>
      </dgm:t>
    </dgm:pt>
    <dgm:pt modelId="{716A467E-1324-4C64-914A-6839446011F3}">
      <dgm:prSet custT="1"/>
      <dgm:spPr/>
      <dgm:t>
        <a:bodyPr/>
        <a:lstStyle/>
        <a:p>
          <a:r>
            <a:rPr lang="en-IN" sz="1600" dirty="0"/>
            <a:t>Promote collaborative efforts for quality improvement</a:t>
          </a:r>
        </a:p>
      </dgm:t>
    </dgm:pt>
    <dgm:pt modelId="{B5E699E0-651B-4497-A622-BD447FB0BAC8}" type="parTrans" cxnId="{2B680BE6-297F-4F90-92D4-BDAC9AC37C96}">
      <dgm:prSet/>
      <dgm:spPr/>
      <dgm:t>
        <a:bodyPr/>
        <a:lstStyle/>
        <a:p>
          <a:endParaRPr lang="en-IN"/>
        </a:p>
      </dgm:t>
    </dgm:pt>
    <dgm:pt modelId="{DA10AB1C-1F5A-4870-955C-506D0E658B67}" type="sibTrans" cxnId="{2B680BE6-297F-4F90-92D4-BDAC9AC37C96}">
      <dgm:prSet/>
      <dgm:spPr/>
      <dgm:t>
        <a:bodyPr/>
        <a:lstStyle/>
        <a:p>
          <a:endParaRPr lang="en-IN"/>
        </a:p>
      </dgm:t>
    </dgm:pt>
    <dgm:pt modelId="{21F379BE-602C-42BD-9428-088B3A1051A7}">
      <dgm:prSet custT="1"/>
      <dgm:spPr/>
      <dgm:t>
        <a:bodyPr/>
        <a:lstStyle/>
        <a:p>
          <a:r>
            <a:rPr lang="en-IN" sz="1600" dirty="0"/>
            <a:t>Ensure transparent communication and grievance redressal mechanisms.</a:t>
          </a:r>
        </a:p>
      </dgm:t>
    </dgm:pt>
    <dgm:pt modelId="{835DE609-56A1-4ABC-AE7B-0FFE778C172F}" type="parTrans" cxnId="{5C1D93C9-3BA2-4F56-B6B3-48069C8A748F}">
      <dgm:prSet/>
      <dgm:spPr/>
      <dgm:t>
        <a:bodyPr/>
        <a:lstStyle/>
        <a:p>
          <a:endParaRPr lang="en-IN"/>
        </a:p>
      </dgm:t>
    </dgm:pt>
    <dgm:pt modelId="{5667244D-AA4D-4FDC-BB77-83C29879E410}" type="sibTrans" cxnId="{5C1D93C9-3BA2-4F56-B6B3-48069C8A748F}">
      <dgm:prSet/>
      <dgm:spPr/>
      <dgm:t>
        <a:bodyPr/>
        <a:lstStyle/>
        <a:p>
          <a:endParaRPr lang="en-IN"/>
        </a:p>
      </dgm:t>
    </dgm:pt>
    <dgm:pt modelId="{1AA1963B-4644-4FE3-A6BE-039BDCC49AD4}">
      <dgm:prSet custT="1"/>
      <dgm:spPr/>
      <dgm:t>
        <a:bodyPr/>
        <a:lstStyle/>
        <a:p>
          <a:r>
            <a:rPr lang="en-IN" sz="1600" dirty="0"/>
            <a:t>Provide comprehensive training for hospital staff</a:t>
          </a:r>
        </a:p>
      </dgm:t>
    </dgm:pt>
    <dgm:pt modelId="{7CA55CEC-8030-482E-91C9-77D6E8FEFD36}" type="parTrans" cxnId="{25685F13-F92F-48A8-A4BF-3402F7B5A1A5}">
      <dgm:prSet/>
      <dgm:spPr/>
      <dgm:t>
        <a:bodyPr/>
        <a:lstStyle/>
        <a:p>
          <a:endParaRPr lang="en-IN"/>
        </a:p>
      </dgm:t>
    </dgm:pt>
    <dgm:pt modelId="{44E2A284-FF4F-4804-9F1E-62AEB6413F55}" type="sibTrans" cxnId="{25685F13-F92F-48A8-A4BF-3402F7B5A1A5}">
      <dgm:prSet/>
      <dgm:spPr/>
      <dgm:t>
        <a:bodyPr/>
        <a:lstStyle/>
        <a:p>
          <a:endParaRPr lang="en-IN"/>
        </a:p>
      </dgm:t>
    </dgm:pt>
    <dgm:pt modelId="{64AF38E1-29BC-49E6-A450-AC0EA8ABE9A9}" type="pres">
      <dgm:prSet presAssocID="{CE064ECD-DD9C-44D8-B7BA-2CD659402C32}" presName="diagram" presStyleCnt="0">
        <dgm:presLayoutVars>
          <dgm:dir/>
          <dgm:resizeHandles val="exact"/>
        </dgm:presLayoutVars>
      </dgm:prSet>
      <dgm:spPr/>
    </dgm:pt>
    <dgm:pt modelId="{1AD1125B-4FF5-48FF-8C08-BEEE183C8DB5}" type="pres">
      <dgm:prSet presAssocID="{5963418B-05FB-4B3E-AE84-B1D04FBC4FDF}" presName="node" presStyleLbl="node1" presStyleIdx="0" presStyleCnt="7">
        <dgm:presLayoutVars>
          <dgm:bulletEnabled val="1"/>
        </dgm:presLayoutVars>
      </dgm:prSet>
      <dgm:spPr/>
    </dgm:pt>
    <dgm:pt modelId="{478CA387-15FA-47AA-92A3-07DFE6B088C3}" type="pres">
      <dgm:prSet presAssocID="{2C158AB6-60CB-47AE-A377-339EDC491CC8}" presName="sibTrans" presStyleCnt="0"/>
      <dgm:spPr/>
    </dgm:pt>
    <dgm:pt modelId="{F8498B43-93D8-45CB-8CF5-718A61A53203}" type="pres">
      <dgm:prSet presAssocID="{4F4310B2-2FCC-44C6-BD22-7E68F3522AAB}" presName="node" presStyleLbl="node1" presStyleIdx="1" presStyleCnt="7">
        <dgm:presLayoutVars>
          <dgm:bulletEnabled val="1"/>
        </dgm:presLayoutVars>
      </dgm:prSet>
      <dgm:spPr/>
    </dgm:pt>
    <dgm:pt modelId="{0CDA83DB-D31B-444B-AA58-9C5F4F5DA65C}" type="pres">
      <dgm:prSet presAssocID="{B22E022E-7AB4-4644-9174-D29416F0FBB3}" presName="sibTrans" presStyleCnt="0"/>
      <dgm:spPr/>
    </dgm:pt>
    <dgm:pt modelId="{49DB6182-7281-40EE-A865-FBE99A0406C9}" type="pres">
      <dgm:prSet presAssocID="{229F68C0-EEA0-48DF-B1F5-3AFBF831D4BD}" presName="node" presStyleLbl="node1" presStyleIdx="2" presStyleCnt="7">
        <dgm:presLayoutVars>
          <dgm:bulletEnabled val="1"/>
        </dgm:presLayoutVars>
      </dgm:prSet>
      <dgm:spPr/>
    </dgm:pt>
    <dgm:pt modelId="{EA4B7D6A-5D13-4A6A-8C59-92776C39A08A}" type="pres">
      <dgm:prSet presAssocID="{C81D4C10-FC05-48F2-9815-F066F5DF86FE}" presName="sibTrans" presStyleCnt="0"/>
      <dgm:spPr/>
    </dgm:pt>
    <dgm:pt modelId="{DC5C52E6-46AE-4B89-B712-FA65F9D9FF13}" type="pres">
      <dgm:prSet presAssocID="{F99955DA-8BFF-4543-A697-462777B7B703}" presName="node" presStyleLbl="node1" presStyleIdx="3" presStyleCnt="7">
        <dgm:presLayoutVars>
          <dgm:bulletEnabled val="1"/>
        </dgm:presLayoutVars>
      </dgm:prSet>
      <dgm:spPr/>
    </dgm:pt>
    <dgm:pt modelId="{09AAF1CD-1C8F-4946-84C9-724F9611FA45}" type="pres">
      <dgm:prSet presAssocID="{1B8146E4-BFD1-4C92-9523-D7DF032A36B0}" presName="sibTrans" presStyleCnt="0"/>
      <dgm:spPr/>
    </dgm:pt>
    <dgm:pt modelId="{2CAE1BE4-0FAB-47A5-B371-D5588570CAB1}" type="pres">
      <dgm:prSet presAssocID="{716A467E-1324-4C64-914A-6839446011F3}" presName="node" presStyleLbl="node1" presStyleIdx="4" presStyleCnt="7">
        <dgm:presLayoutVars>
          <dgm:bulletEnabled val="1"/>
        </dgm:presLayoutVars>
      </dgm:prSet>
      <dgm:spPr/>
    </dgm:pt>
    <dgm:pt modelId="{EF218BB0-8405-436D-8A94-CA15A87BF53F}" type="pres">
      <dgm:prSet presAssocID="{DA10AB1C-1F5A-4870-955C-506D0E658B67}" presName="sibTrans" presStyleCnt="0"/>
      <dgm:spPr/>
    </dgm:pt>
    <dgm:pt modelId="{4980B8EA-0E1C-406F-B3E6-19D54AF80025}" type="pres">
      <dgm:prSet presAssocID="{21F379BE-602C-42BD-9428-088B3A1051A7}" presName="node" presStyleLbl="node1" presStyleIdx="5" presStyleCnt="7">
        <dgm:presLayoutVars>
          <dgm:bulletEnabled val="1"/>
        </dgm:presLayoutVars>
      </dgm:prSet>
      <dgm:spPr/>
    </dgm:pt>
    <dgm:pt modelId="{49F97520-D654-455F-817E-F99799B7D8E3}" type="pres">
      <dgm:prSet presAssocID="{5667244D-AA4D-4FDC-BB77-83C29879E410}" presName="sibTrans" presStyleCnt="0"/>
      <dgm:spPr/>
    </dgm:pt>
    <dgm:pt modelId="{FF45CE7A-69CA-4841-BFAC-766352F80A47}" type="pres">
      <dgm:prSet presAssocID="{1AA1963B-4644-4FE3-A6BE-039BDCC49AD4}" presName="node" presStyleLbl="node1" presStyleIdx="6" presStyleCnt="7">
        <dgm:presLayoutVars>
          <dgm:bulletEnabled val="1"/>
        </dgm:presLayoutVars>
      </dgm:prSet>
      <dgm:spPr/>
    </dgm:pt>
  </dgm:ptLst>
  <dgm:cxnLst>
    <dgm:cxn modelId="{EBFF1B06-C5F6-4E73-A6FE-1899E42D46A3}" type="presOf" srcId="{229F68C0-EEA0-48DF-B1F5-3AFBF831D4BD}" destId="{49DB6182-7281-40EE-A865-FBE99A0406C9}" srcOrd="0" destOrd="0" presId="urn:microsoft.com/office/officeart/2005/8/layout/default"/>
    <dgm:cxn modelId="{25685F13-F92F-48A8-A4BF-3402F7B5A1A5}" srcId="{CE064ECD-DD9C-44D8-B7BA-2CD659402C32}" destId="{1AA1963B-4644-4FE3-A6BE-039BDCC49AD4}" srcOrd="6" destOrd="0" parTransId="{7CA55CEC-8030-482E-91C9-77D6E8FEFD36}" sibTransId="{44E2A284-FF4F-4804-9F1E-62AEB6413F55}"/>
    <dgm:cxn modelId="{763D881B-28EE-4BE5-9B0B-A4AD43484DB4}" type="presOf" srcId="{1AA1963B-4644-4FE3-A6BE-039BDCC49AD4}" destId="{FF45CE7A-69CA-4841-BFAC-766352F80A47}" srcOrd="0" destOrd="0" presId="urn:microsoft.com/office/officeart/2005/8/layout/default"/>
    <dgm:cxn modelId="{521C2F32-4D67-4D93-9294-882D6454C30F}" type="presOf" srcId="{CE064ECD-DD9C-44D8-B7BA-2CD659402C32}" destId="{64AF38E1-29BC-49E6-A450-AC0EA8ABE9A9}" srcOrd="0" destOrd="0" presId="urn:microsoft.com/office/officeart/2005/8/layout/default"/>
    <dgm:cxn modelId="{F5EA313B-7E4B-4BE8-AC2E-BB0470F716A2}" srcId="{CE064ECD-DD9C-44D8-B7BA-2CD659402C32}" destId="{F99955DA-8BFF-4543-A697-462777B7B703}" srcOrd="3" destOrd="0" parTransId="{52547F76-496D-4F6A-9950-472F579DF93A}" sibTransId="{1B8146E4-BFD1-4C92-9523-D7DF032A36B0}"/>
    <dgm:cxn modelId="{F05E0190-19E5-4E9C-A62F-0F964A4FB845}" srcId="{CE064ECD-DD9C-44D8-B7BA-2CD659402C32}" destId="{5963418B-05FB-4B3E-AE84-B1D04FBC4FDF}" srcOrd="0" destOrd="0" parTransId="{8C3A8484-952E-4D8F-837B-66BB5D31A351}" sibTransId="{2C158AB6-60CB-47AE-A377-339EDC491CC8}"/>
    <dgm:cxn modelId="{B4B3AF98-8899-4748-891D-52875965CF21}" type="presOf" srcId="{5963418B-05FB-4B3E-AE84-B1D04FBC4FDF}" destId="{1AD1125B-4FF5-48FF-8C08-BEEE183C8DB5}" srcOrd="0" destOrd="0" presId="urn:microsoft.com/office/officeart/2005/8/layout/default"/>
    <dgm:cxn modelId="{53C5C6B5-1EDA-496A-9789-19EA3A0326E4}" type="presOf" srcId="{4F4310B2-2FCC-44C6-BD22-7E68F3522AAB}" destId="{F8498B43-93D8-45CB-8CF5-718A61A53203}" srcOrd="0" destOrd="0" presId="urn:microsoft.com/office/officeart/2005/8/layout/default"/>
    <dgm:cxn modelId="{16F2F5BB-2C6C-4359-8972-8FD91B518452}" type="presOf" srcId="{21F379BE-602C-42BD-9428-088B3A1051A7}" destId="{4980B8EA-0E1C-406F-B3E6-19D54AF80025}" srcOrd="0" destOrd="0" presId="urn:microsoft.com/office/officeart/2005/8/layout/default"/>
    <dgm:cxn modelId="{5C1D93C9-3BA2-4F56-B6B3-48069C8A748F}" srcId="{CE064ECD-DD9C-44D8-B7BA-2CD659402C32}" destId="{21F379BE-602C-42BD-9428-088B3A1051A7}" srcOrd="5" destOrd="0" parTransId="{835DE609-56A1-4ABC-AE7B-0FFE778C172F}" sibTransId="{5667244D-AA4D-4FDC-BB77-83C29879E410}"/>
    <dgm:cxn modelId="{E6448ACA-FCC4-421E-8C90-5930EAE9BD05}" srcId="{CE064ECD-DD9C-44D8-B7BA-2CD659402C32}" destId="{4F4310B2-2FCC-44C6-BD22-7E68F3522AAB}" srcOrd="1" destOrd="0" parTransId="{0591FAF8-14E3-4CCD-B5E2-C054F30BA15D}" sibTransId="{B22E022E-7AB4-4644-9174-D29416F0FBB3}"/>
    <dgm:cxn modelId="{B0B3E2D6-AD8B-4C7B-88ED-6ECF23115E0A}" type="presOf" srcId="{F99955DA-8BFF-4543-A697-462777B7B703}" destId="{DC5C52E6-46AE-4B89-B712-FA65F9D9FF13}" srcOrd="0" destOrd="0" presId="urn:microsoft.com/office/officeart/2005/8/layout/default"/>
    <dgm:cxn modelId="{2B680BE6-297F-4F90-92D4-BDAC9AC37C96}" srcId="{CE064ECD-DD9C-44D8-B7BA-2CD659402C32}" destId="{716A467E-1324-4C64-914A-6839446011F3}" srcOrd="4" destOrd="0" parTransId="{B5E699E0-651B-4497-A622-BD447FB0BAC8}" sibTransId="{DA10AB1C-1F5A-4870-955C-506D0E658B67}"/>
    <dgm:cxn modelId="{C5B14EE9-5E79-492E-B55B-CC1B627E9C84}" srcId="{CE064ECD-DD9C-44D8-B7BA-2CD659402C32}" destId="{229F68C0-EEA0-48DF-B1F5-3AFBF831D4BD}" srcOrd="2" destOrd="0" parTransId="{02C56A5B-2049-46D2-83BA-551B541D384B}" sibTransId="{C81D4C10-FC05-48F2-9815-F066F5DF86FE}"/>
    <dgm:cxn modelId="{81DB84EE-A4EB-4E91-88AE-01E6768EDAFC}" type="presOf" srcId="{716A467E-1324-4C64-914A-6839446011F3}" destId="{2CAE1BE4-0FAB-47A5-B371-D5588570CAB1}" srcOrd="0" destOrd="0" presId="urn:microsoft.com/office/officeart/2005/8/layout/default"/>
    <dgm:cxn modelId="{6D42170A-A39B-4718-8769-DF80604A398D}" type="presParOf" srcId="{64AF38E1-29BC-49E6-A450-AC0EA8ABE9A9}" destId="{1AD1125B-4FF5-48FF-8C08-BEEE183C8DB5}" srcOrd="0" destOrd="0" presId="urn:microsoft.com/office/officeart/2005/8/layout/default"/>
    <dgm:cxn modelId="{0C2EB072-0A0B-47E5-BE02-954D3C3668F5}" type="presParOf" srcId="{64AF38E1-29BC-49E6-A450-AC0EA8ABE9A9}" destId="{478CA387-15FA-47AA-92A3-07DFE6B088C3}" srcOrd="1" destOrd="0" presId="urn:microsoft.com/office/officeart/2005/8/layout/default"/>
    <dgm:cxn modelId="{8252A83E-4AB0-44BF-9602-EE6D924C3F29}" type="presParOf" srcId="{64AF38E1-29BC-49E6-A450-AC0EA8ABE9A9}" destId="{F8498B43-93D8-45CB-8CF5-718A61A53203}" srcOrd="2" destOrd="0" presId="urn:microsoft.com/office/officeart/2005/8/layout/default"/>
    <dgm:cxn modelId="{5E0BC7D3-729D-4B73-93B6-AF790FFB5BCD}" type="presParOf" srcId="{64AF38E1-29BC-49E6-A450-AC0EA8ABE9A9}" destId="{0CDA83DB-D31B-444B-AA58-9C5F4F5DA65C}" srcOrd="3" destOrd="0" presId="urn:microsoft.com/office/officeart/2005/8/layout/default"/>
    <dgm:cxn modelId="{E7C15391-AD73-49EA-AFFE-05B940D6BE5E}" type="presParOf" srcId="{64AF38E1-29BC-49E6-A450-AC0EA8ABE9A9}" destId="{49DB6182-7281-40EE-A865-FBE99A0406C9}" srcOrd="4" destOrd="0" presId="urn:microsoft.com/office/officeart/2005/8/layout/default"/>
    <dgm:cxn modelId="{75D16938-65C8-4EB6-84F6-E7DDF1763AD3}" type="presParOf" srcId="{64AF38E1-29BC-49E6-A450-AC0EA8ABE9A9}" destId="{EA4B7D6A-5D13-4A6A-8C59-92776C39A08A}" srcOrd="5" destOrd="0" presId="urn:microsoft.com/office/officeart/2005/8/layout/default"/>
    <dgm:cxn modelId="{A029663F-1DD1-4B4C-8A7E-5631C969E8BD}" type="presParOf" srcId="{64AF38E1-29BC-49E6-A450-AC0EA8ABE9A9}" destId="{DC5C52E6-46AE-4B89-B712-FA65F9D9FF13}" srcOrd="6" destOrd="0" presId="urn:microsoft.com/office/officeart/2005/8/layout/default"/>
    <dgm:cxn modelId="{6CA77B15-A2A3-4E52-AF38-2BF7CF78A5EB}" type="presParOf" srcId="{64AF38E1-29BC-49E6-A450-AC0EA8ABE9A9}" destId="{09AAF1CD-1C8F-4946-84C9-724F9611FA45}" srcOrd="7" destOrd="0" presId="urn:microsoft.com/office/officeart/2005/8/layout/default"/>
    <dgm:cxn modelId="{AB8D1A43-A8F1-42E4-9BB0-6F505DF91E2F}" type="presParOf" srcId="{64AF38E1-29BC-49E6-A450-AC0EA8ABE9A9}" destId="{2CAE1BE4-0FAB-47A5-B371-D5588570CAB1}" srcOrd="8" destOrd="0" presId="urn:microsoft.com/office/officeart/2005/8/layout/default"/>
    <dgm:cxn modelId="{62C129A7-FC81-4FEC-9E73-0383AFF07197}" type="presParOf" srcId="{64AF38E1-29BC-49E6-A450-AC0EA8ABE9A9}" destId="{EF218BB0-8405-436D-8A94-CA15A87BF53F}" srcOrd="9" destOrd="0" presId="urn:microsoft.com/office/officeart/2005/8/layout/default"/>
    <dgm:cxn modelId="{929FEC2A-0BAD-44AF-A518-87124F78D122}" type="presParOf" srcId="{64AF38E1-29BC-49E6-A450-AC0EA8ABE9A9}" destId="{4980B8EA-0E1C-406F-B3E6-19D54AF80025}" srcOrd="10" destOrd="0" presId="urn:microsoft.com/office/officeart/2005/8/layout/default"/>
    <dgm:cxn modelId="{807A8A53-A4DB-40F6-B2E7-CB97AE346DB3}" type="presParOf" srcId="{64AF38E1-29BC-49E6-A450-AC0EA8ABE9A9}" destId="{49F97520-D654-455F-817E-F99799B7D8E3}" srcOrd="11" destOrd="0" presId="urn:microsoft.com/office/officeart/2005/8/layout/default"/>
    <dgm:cxn modelId="{7ECE6DA8-6181-4F44-A895-222703B987AA}" type="presParOf" srcId="{64AF38E1-29BC-49E6-A450-AC0EA8ABE9A9}" destId="{FF45CE7A-69CA-4841-BFAC-766352F80A4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0D0149-8EFD-45B6-AD81-595548E8C93E}" type="doc">
      <dgm:prSet loTypeId="urn:microsoft.com/office/officeart/2008/layout/VerticalCircle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C05F6DA-3A88-49F5-9830-73AF7209C678}">
      <dgm:prSet custT="1"/>
      <dgm:spPr/>
      <dgm:t>
        <a:bodyPr/>
        <a:lstStyle/>
        <a:p>
          <a:r>
            <a:rPr lang="en-IN" sz="1600" dirty="0"/>
            <a:t>Lack of Stakeholder Input</a:t>
          </a:r>
        </a:p>
      </dgm:t>
    </dgm:pt>
    <dgm:pt modelId="{FD4A3821-DC52-483E-B4B5-6708F6AE71BD}" type="parTrans" cxnId="{AC5DAA49-B69A-417D-B5AF-AF2E47CE0B17}">
      <dgm:prSet/>
      <dgm:spPr/>
      <dgm:t>
        <a:bodyPr/>
        <a:lstStyle/>
        <a:p>
          <a:endParaRPr lang="en-IN"/>
        </a:p>
      </dgm:t>
    </dgm:pt>
    <dgm:pt modelId="{3D4FCBA5-BDA7-4EA0-9539-AC74DE06581E}" type="sibTrans" cxnId="{AC5DAA49-B69A-417D-B5AF-AF2E47CE0B17}">
      <dgm:prSet/>
      <dgm:spPr/>
      <dgm:t>
        <a:bodyPr/>
        <a:lstStyle/>
        <a:p>
          <a:endParaRPr lang="en-IN"/>
        </a:p>
      </dgm:t>
    </dgm:pt>
    <dgm:pt modelId="{B55B14D1-D15E-410A-BA6F-6B4E1A4158F7}">
      <dgm:prSet custT="1"/>
      <dgm:spPr/>
      <dgm:t>
        <a:bodyPr/>
        <a:lstStyle/>
        <a:p>
          <a:r>
            <a:rPr lang="en-US" sz="1600" dirty="0"/>
            <a:t>Methodological Variations</a:t>
          </a:r>
          <a:endParaRPr lang="en-IN" sz="1600" dirty="0"/>
        </a:p>
      </dgm:t>
    </dgm:pt>
    <dgm:pt modelId="{EE5AD8EE-373F-4B52-ADED-44C4582338D3}" type="parTrans" cxnId="{089880BD-1B3F-4C09-BFC5-D97849AF087A}">
      <dgm:prSet/>
      <dgm:spPr/>
      <dgm:t>
        <a:bodyPr/>
        <a:lstStyle/>
        <a:p>
          <a:endParaRPr lang="en-IN"/>
        </a:p>
      </dgm:t>
    </dgm:pt>
    <dgm:pt modelId="{7D100174-1B4D-4AA8-955E-799C98C99712}" type="sibTrans" cxnId="{089880BD-1B3F-4C09-BFC5-D97849AF087A}">
      <dgm:prSet/>
      <dgm:spPr/>
      <dgm:t>
        <a:bodyPr/>
        <a:lstStyle/>
        <a:p>
          <a:endParaRPr lang="en-IN"/>
        </a:p>
      </dgm:t>
    </dgm:pt>
    <dgm:pt modelId="{B7DEF3F6-1395-405A-80C9-2C11C9CC2FE9}">
      <dgm:prSet custT="1"/>
      <dgm:spPr/>
      <dgm:t>
        <a:bodyPr/>
        <a:lstStyle/>
        <a:p>
          <a:r>
            <a:rPr lang="en-IN" sz="1600" dirty="0"/>
            <a:t>Limited Time Frame</a:t>
          </a:r>
        </a:p>
      </dgm:t>
    </dgm:pt>
    <dgm:pt modelId="{FBF3420E-A490-4014-94FF-3CEC7997E32F}" type="parTrans" cxnId="{C575004D-E99E-482B-BC2F-B9F9A20A56D3}">
      <dgm:prSet/>
      <dgm:spPr/>
      <dgm:t>
        <a:bodyPr/>
        <a:lstStyle/>
        <a:p>
          <a:endParaRPr lang="en-IN"/>
        </a:p>
      </dgm:t>
    </dgm:pt>
    <dgm:pt modelId="{AC9299CB-9D25-43ED-BCD1-368ADFDE412F}" type="sibTrans" cxnId="{C575004D-E99E-482B-BC2F-B9F9A20A56D3}">
      <dgm:prSet/>
      <dgm:spPr/>
      <dgm:t>
        <a:bodyPr/>
        <a:lstStyle/>
        <a:p>
          <a:endParaRPr lang="en-IN"/>
        </a:p>
      </dgm:t>
    </dgm:pt>
    <dgm:pt modelId="{5128E894-443C-46E7-84B3-8428D4B42293}">
      <dgm:prSet custT="1"/>
      <dgm:spPr/>
      <dgm:t>
        <a:bodyPr/>
        <a:lstStyle/>
        <a:p>
          <a:r>
            <a:rPr lang="en-IN" sz="1600" dirty="0"/>
            <a:t>Limited Perspective</a:t>
          </a:r>
        </a:p>
      </dgm:t>
    </dgm:pt>
    <dgm:pt modelId="{88D49078-831F-42FD-8952-4B77A4AE9696}" type="parTrans" cxnId="{FFCA7F2A-852E-4AF7-8BD7-6B97F352476D}">
      <dgm:prSet/>
      <dgm:spPr/>
      <dgm:t>
        <a:bodyPr/>
        <a:lstStyle/>
        <a:p>
          <a:endParaRPr lang="en-IN"/>
        </a:p>
      </dgm:t>
    </dgm:pt>
    <dgm:pt modelId="{2ED4C1F8-2987-46EE-B2E6-E8327C55A239}" type="sibTrans" cxnId="{FFCA7F2A-852E-4AF7-8BD7-6B97F352476D}">
      <dgm:prSet/>
      <dgm:spPr/>
      <dgm:t>
        <a:bodyPr/>
        <a:lstStyle/>
        <a:p>
          <a:endParaRPr lang="en-IN"/>
        </a:p>
      </dgm:t>
    </dgm:pt>
    <dgm:pt modelId="{0D7B17D0-2B62-416D-9969-CC6B8FE86703}">
      <dgm:prSet custT="1"/>
      <dgm:spPr/>
      <dgm:t>
        <a:bodyPr/>
        <a:lstStyle/>
        <a:p>
          <a:r>
            <a:rPr lang="en-IN" sz="1600" dirty="0"/>
            <a:t>Potential Publication Bias</a:t>
          </a:r>
        </a:p>
      </dgm:t>
    </dgm:pt>
    <dgm:pt modelId="{669F58AB-3D59-497B-9FD7-7E00566119E3}" type="parTrans" cxnId="{C42C2857-631D-483D-AE8F-10028EEEF5B5}">
      <dgm:prSet/>
      <dgm:spPr/>
      <dgm:t>
        <a:bodyPr/>
        <a:lstStyle/>
        <a:p>
          <a:endParaRPr lang="en-IN"/>
        </a:p>
      </dgm:t>
    </dgm:pt>
    <dgm:pt modelId="{9ADC7BCC-DCA0-497A-AB32-9714F4A89D5F}" type="sibTrans" cxnId="{C42C2857-631D-483D-AE8F-10028EEEF5B5}">
      <dgm:prSet/>
      <dgm:spPr/>
      <dgm:t>
        <a:bodyPr/>
        <a:lstStyle/>
        <a:p>
          <a:endParaRPr lang="en-IN"/>
        </a:p>
      </dgm:t>
    </dgm:pt>
    <dgm:pt modelId="{965B0ED1-0BAA-4F2F-B00A-A043416F538F}" type="pres">
      <dgm:prSet presAssocID="{FF0D0149-8EFD-45B6-AD81-595548E8C93E}" presName="Name0" presStyleCnt="0">
        <dgm:presLayoutVars>
          <dgm:dir/>
        </dgm:presLayoutVars>
      </dgm:prSet>
      <dgm:spPr/>
    </dgm:pt>
    <dgm:pt modelId="{0DC3B570-0AF3-41DC-8F77-8F07CFEDC482}" type="pres">
      <dgm:prSet presAssocID="{EC05F6DA-3A88-49F5-9830-73AF7209C678}" presName="noChildren" presStyleCnt="0"/>
      <dgm:spPr/>
    </dgm:pt>
    <dgm:pt modelId="{B621999D-AFF6-4886-91D7-81B5EA6AFC2A}" type="pres">
      <dgm:prSet presAssocID="{EC05F6DA-3A88-49F5-9830-73AF7209C678}" presName="gap" presStyleCnt="0"/>
      <dgm:spPr/>
    </dgm:pt>
    <dgm:pt modelId="{EB62E393-6A69-4541-8A9F-36504922F39D}" type="pres">
      <dgm:prSet presAssocID="{EC05F6DA-3A88-49F5-9830-73AF7209C678}" presName="medCircle2" presStyleLbl="vennNode1" presStyleIdx="0" presStyleCnt="5"/>
      <dgm:spPr/>
    </dgm:pt>
    <dgm:pt modelId="{25709439-E3AA-49E8-89E2-342A2F3CE99D}" type="pres">
      <dgm:prSet presAssocID="{EC05F6DA-3A88-49F5-9830-73AF7209C678}" presName="txLvlOnly1" presStyleLbl="revTx" presStyleIdx="0" presStyleCnt="5"/>
      <dgm:spPr/>
    </dgm:pt>
    <dgm:pt modelId="{E06079CF-0C9D-46AD-882D-8D746D17BFFB}" type="pres">
      <dgm:prSet presAssocID="{B55B14D1-D15E-410A-BA6F-6B4E1A4158F7}" presName="noChildren" presStyleCnt="0"/>
      <dgm:spPr/>
    </dgm:pt>
    <dgm:pt modelId="{7878631B-9DD3-4AF2-B495-EEA1D5C89D6D}" type="pres">
      <dgm:prSet presAssocID="{B55B14D1-D15E-410A-BA6F-6B4E1A4158F7}" presName="gap" presStyleCnt="0"/>
      <dgm:spPr/>
    </dgm:pt>
    <dgm:pt modelId="{5118860A-1486-49A0-A135-4F351871EFD5}" type="pres">
      <dgm:prSet presAssocID="{B55B14D1-D15E-410A-BA6F-6B4E1A4158F7}" presName="medCircle2" presStyleLbl="vennNode1" presStyleIdx="1" presStyleCnt="5"/>
      <dgm:spPr/>
    </dgm:pt>
    <dgm:pt modelId="{1568899B-B04A-4B48-80EA-CC47AC67BB47}" type="pres">
      <dgm:prSet presAssocID="{B55B14D1-D15E-410A-BA6F-6B4E1A4158F7}" presName="txLvlOnly1" presStyleLbl="revTx" presStyleIdx="1" presStyleCnt="5"/>
      <dgm:spPr/>
    </dgm:pt>
    <dgm:pt modelId="{AEE37CF7-32B7-4F89-A0E0-2246ADB44389}" type="pres">
      <dgm:prSet presAssocID="{B7DEF3F6-1395-405A-80C9-2C11C9CC2FE9}" presName="noChildren" presStyleCnt="0"/>
      <dgm:spPr/>
    </dgm:pt>
    <dgm:pt modelId="{905B7FCE-1068-4865-A43A-85E549134BC3}" type="pres">
      <dgm:prSet presAssocID="{B7DEF3F6-1395-405A-80C9-2C11C9CC2FE9}" presName="gap" presStyleCnt="0"/>
      <dgm:spPr/>
    </dgm:pt>
    <dgm:pt modelId="{EF00B0D1-2F63-4D79-9E15-C02D2BF5223A}" type="pres">
      <dgm:prSet presAssocID="{B7DEF3F6-1395-405A-80C9-2C11C9CC2FE9}" presName="medCircle2" presStyleLbl="vennNode1" presStyleIdx="2" presStyleCnt="5"/>
      <dgm:spPr/>
    </dgm:pt>
    <dgm:pt modelId="{67894B9E-C82C-4614-8B9B-4D3F667286C5}" type="pres">
      <dgm:prSet presAssocID="{B7DEF3F6-1395-405A-80C9-2C11C9CC2FE9}" presName="txLvlOnly1" presStyleLbl="revTx" presStyleIdx="2" presStyleCnt="5"/>
      <dgm:spPr/>
    </dgm:pt>
    <dgm:pt modelId="{C3D15BA0-A31F-43CF-93F5-2D4C67072AE0}" type="pres">
      <dgm:prSet presAssocID="{5128E894-443C-46E7-84B3-8428D4B42293}" presName="noChildren" presStyleCnt="0"/>
      <dgm:spPr/>
    </dgm:pt>
    <dgm:pt modelId="{B6B77670-8315-47F9-82A5-309C8D9BCC81}" type="pres">
      <dgm:prSet presAssocID="{5128E894-443C-46E7-84B3-8428D4B42293}" presName="gap" presStyleCnt="0"/>
      <dgm:spPr/>
    </dgm:pt>
    <dgm:pt modelId="{A74C10BA-1A3C-4E52-A213-38C39AE4CA36}" type="pres">
      <dgm:prSet presAssocID="{5128E894-443C-46E7-84B3-8428D4B42293}" presName="medCircle2" presStyleLbl="vennNode1" presStyleIdx="3" presStyleCnt="5"/>
      <dgm:spPr/>
    </dgm:pt>
    <dgm:pt modelId="{92C080D8-AC30-40D9-A371-4868F5D8C2FC}" type="pres">
      <dgm:prSet presAssocID="{5128E894-443C-46E7-84B3-8428D4B42293}" presName="txLvlOnly1" presStyleLbl="revTx" presStyleIdx="3" presStyleCnt="5"/>
      <dgm:spPr/>
    </dgm:pt>
    <dgm:pt modelId="{DB3CBCEB-D69F-4173-95E8-E2D0BFDC0876}" type="pres">
      <dgm:prSet presAssocID="{0D7B17D0-2B62-416D-9969-CC6B8FE86703}" presName="noChildren" presStyleCnt="0"/>
      <dgm:spPr/>
    </dgm:pt>
    <dgm:pt modelId="{023E2E9D-6C8A-4D0A-8328-8C0473D8B319}" type="pres">
      <dgm:prSet presAssocID="{0D7B17D0-2B62-416D-9969-CC6B8FE86703}" presName="gap" presStyleCnt="0"/>
      <dgm:spPr/>
    </dgm:pt>
    <dgm:pt modelId="{91E28B65-97CA-480C-A0F2-F33707D74FC7}" type="pres">
      <dgm:prSet presAssocID="{0D7B17D0-2B62-416D-9969-CC6B8FE86703}" presName="medCircle2" presStyleLbl="vennNode1" presStyleIdx="4" presStyleCnt="5"/>
      <dgm:spPr/>
    </dgm:pt>
    <dgm:pt modelId="{5E3E81BC-64C6-41E5-9F9D-22A87C604E9E}" type="pres">
      <dgm:prSet presAssocID="{0D7B17D0-2B62-416D-9969-CC6B8FE86703}" presName="txLvlOnly1" presStyleLbl="revTx" presStyleIdx="4" presStyleCnt="5"/>
      <dgm:spPr/>
    </dgm:pt>
  </dgm:ptLst>
  <dgm:cxnLst>
    <dgm:cxn modelId="{FFCA7F2A-852E-4AF7-8BD7-6B97F352476D}" srcId="{FF0D0149-8EFD-45B6-AD81-595548E8C93E}" destId="{5128E894-443C-46E7-84B3-8428D4B42293}" srcOrd="3" destOrd="0" parTransId="{88D49078-831F-42FD-8952-4B77A4AE9696}" sibTransId="{2ED4C1F8-2987-46EE-B2E6-E8327C55A239}"/>
    <dgm:cxn modelId="{D992AE2A-006F-4152-A75A-11304593FB71}" type="presOf" srcId="{0D7B17D0-2B62-416D-9969-CC6B8FE86703}" destId="{5E3E81BC-64C6-41E5-9F9D-22A87C604E9E}" srcOrd="0" destOrd="0" presId="urn:microsoft.com/office/officeart/2008/layout/VerticalCircleList"/>
    <dgm:cxn modelId="{79F1BB2D-FB75-4B41-AF9C-7D386D01535E}" type="presOf" srcId="{5128E894-443C-46E7-84B3-8428D4B42293}" destId="{92C080D8-AC30-40D9-A371-4868F5D8C2FC}" srcOrd="0" destOrd="0" presId="urn:microsoft.com/office/officeart/2008/layout/VerticalCircleList"/>
    <dgm:cxn modelId="{AC5DAA49-B69A-417D-B5AF-AF2E47CE0B17}" srcId="{FF0D0149-8EFD-45B6-AD81-595548E8C93E}" destId="{EC05F6DA-3A88-49F5-9830-73AF7209C678}" srcOrd="0" destOrd="0" parTransId="{FD4A3821-DC52-483E-B4B5-6708F6AE71BD}" sibTransId="{3D4FCBA5-BDA7-4EA0-9539-AC74DE06581E}"/>
    <dgm:cxn modelId="{513D8B4B-25AB-4CFF-B64C-5C10D62E7088}" type="presOf" srcId="{EC05F6DA-3A88-49F5-9830-73AF7209C678}" destId="{25709439-E3AA-49E8-89E2-342A2F3CE99D}" srcOrd="0" destOrd="0" presId="urn:microsoft.com/office/officeart/2008/layout/VerticalCircleList"/>
    <dgm:cxn modelId="{C575004D-E99E-482B-BC2F-B9F9A20A56D3}" srcId="{FF0D0149-8EFD-45B6-AD81-595548E8C93E}" destId="{B7DEF3F6-1395-405A-80C9-2C11C9CC2FE9}" srcOrd="2" destOrd="0" parTransId="{FBF3420E-A490-4014-94FF-3CEC7997E32F}" sibTransId="{AC9299CB-9D25-43ED-BCD1-368ADFDE412F}"/>
    <dgm:cxn modelId="{C42C2857-631D-483D-AE8F-10028EEEF5B5}" srcId="{FF0D0149-8EFD-45B6-AD81-595548E8C93E}" destId="{0D7B17D0-2B62-416D-9969-CC6B8FE86703}" srcOrd="4" destOrd="0" parTransId="{669F58AB-3D59-497B-9FD7-7E00566119E3}" sibTransId="{9ADC7BCC-DCA0-497A-AB32-9714F4A89D5F}"/>
    <dgm:cxn modelId="{A074AD85-9451-4EB4-A3F3-8B4709BD7D7A}" type="presOf" srcId="{FF0D0149-8EFD-45B6-AD81-595548E8C93E}" destId="{965B0ED1-0BAA-4F2F-B00A-A043416F538F}" srcOrd="0" destOrd="0" presId="urn:microsoft.com/office/officeart/2008/layout/VerticalCircleList"/>
    <dgm:cxn modelId="{089880BD-1B3F-4C09-BFC5-D97849AF087A}" srcId="{FF0D0149-8EFD-45B6-AD81-595548E8C93E}" destId="{B55B14D1-D15E-410A-BA6F-6B4E1A4158F7}" srcOrd="1" destOrd="0" parTransId="{EE5AD8EE-373F-4B52-ADED-44C4582338D3}" sibTransId="{7D100174-1B4D-4AA8-955E-799C98C99712}"/>
    <dgm:cxn modelId="{71B77AC3-3A0D-46B0-9DE9-94DB59B526F3}" type="presOf" srcId="{B55B14D1-D15E-410A-BA6F-6B4E1A4158F7}" destId="{1568899B-B04A-4B48-80EA-CC47AC67BB47}" srcOrd="0" destOrd="0" presId="urn:microsoft.com/office/officeart/2008/layout/VerticalCircleList"/>
    <dgm:cxn modelId="{11FE5BCF-528D-4D9A-BC49-7646B1DF660F}" type="presOf" srcId="{B7DEF3F6-1395-405A-80C9-2C11C9CC2FE9}" destId="{67894B9E-C82C-4614-8B9B-4D3F667286C5}" srcOrd="0" destOrd="0" presId="urn:microsoft.com/office/officeart/2008/layout/VerticalCircleList"/>
    <dgm:cxn modelId="{845993C4-B2BE-4F7D-B6A5-F26DA516A02D}" type="presParOf" srcId="{965B0ED1-0BAA-4F2F-B00A-A043416F538F}" destId="{0DC3B570-0AF3-41DC-8F77-8F07CFEDC482}" srcOrd="0" destOrd="0" presId="urn:microsoft.com/office/officeart/2008/layout/VerticalCircleList"/>
    <dgm:cxn modelId="{AD861B81-D2E8-46C9-8C17-1DB579DDC98E}" type="presParOf" srcId="{0DC3B570-0AF3-41DC-8F77-8F07CFEDC482}" destId="{B621999D-AFF6-4886-91D7-81B5EA6AFC2A}" srcOrd="0" destOrd="0" presId="urn:microsoft.com/office/officeart/2008/layout/VerticalCircleList"/>
    <dgm:cxn modelId="{A327520B-B7AF-4D63-BA39-A2937AA92739}" type="presParOf" srcId="{0DC3B570-0AF3-41DC-8F77-8F07CFEDC482}" destId="{EB62E393-6A69-4541-8A9F-36504922F39D}" srcOrd="1" destOrd="0" presId="urn:microsoft.com/office/officeart/2008/layout/VerticalCircleList"/>
    <dgm:cxn modelId="{F6C28E41-42DF-464A-A139-CDB6E49E2DB5}" type="presParOf" srcId="{0DC3B570-0AF3-41DC-8F77-8F07CFEDC482}" destId="{25709439-E3AA-49E8-89E2-342A2F3CE99D}" srcOrd="2" destOrd="0" presId="urn:microsoft.com/office/officeart/2008/layout/VerticalCircleList"/>
    <dgm:cxn modelId="{19CA197D-2E18-42B1-A851-C814D6C3C012}" type="presParOf" srcId="{965B0ED1-0BAA-4F2F-B00A-A043416F538F}" destId="{E06079CF-0C9D-46AD-882D-8D746D17BFFB}" srcOrd="1" destOrd="0" presId="urn:microsoft.com/office/officeart/2008/layout/VerticalCircleList"/>
    <dgm:cxn modelId="{6E955797-2F87-4676-89E8-86C0F6DBC526}" type="presParOf" srcId="{E06079CF-0C9D-46AD-882D-8D746D17BFFB}" destId="{7878631B-9DD3-4AF2-B495-EEA1D5C89D6D}" srcOrd="0" destOrd="0" presId="urn:microsoft.com/office/officeart/2008/layout/VerticalCircleList"/>
    <dgm:cxn modelId="{EFD57B83-D6CD-4A37-B082-D1D1646FE36A}" type="presParOf" srcId="{E06079CF-0C9D-46AD-882D-8D746D17BFFB}" destId="{5118860A-1486-49A0-A135-4F351871EFD5}" srcOrd="1" destOrd="0" presId="urn:microsoft.com/office/officeart/2008/layout/VerticalCircleList"/>
    <dgm:cxn modelId="{591E20C8-D3B3-42F9-B510-419CCF6A6674}" type="presParOf" srcId="{E06079CF-0C9D-46AD-882D-8D746D17BFFB}" destId="{1568899B-B04A-4B48-80EA-CC47AC67BB47}" srcOrd="2" destOrd="0" presId="urn:microsoft.com/office/officeart/2008/layout/VerticalCircleList"/>
    <dgm:cxn modelId="{C31F5A01-96B6-4264-B605-97ABDAF44E58}" type="presParOf" srcId="{965B0ED1-0BAA-4F2F-B00A-A043416F538F}" destId="{AEE37CF7-32B7-4F89-A0E0-2246ADB44389}" srcOrd="2" destOrd="0" presId="urn:microsoft.com/office/officeart/2008/layout/VerticalCircleList"/>
    <dgm:cxn modelId="{B0CE233C-3ED5-411B-84C3-84A668AC342F}" type="presParOf" srcId="{AEE37CF7-32B7-4F89-A0E0-2246ADB44389}" destId="{905B7FCE-1068-4865-A43A-85E549134BC3}" srcOrd="0" destOrd="0" presId="urn:microsoft.com/office/officeart/2008/layout/VerticalCircleList"/>
    <dgm:cxn modelId="{139FDD83-0673-4DC6-8E8B-B96651EFEE66}" type="presParOf" srcId="{AEE37CF7-32B7-4F89-A0E0-2246ADB44389}" destId="{EF00B0D1-2F63-4D79-9E15-C02D2BF5223A}" srcOrd="1" destOrd="0" presId="urn:microsoft.com/office/officeart/2008/layout/VerticalCircleList"/>
    <dgm:cxn modelId="{EA2DB9A9-2947-4183-88F9-E664761B232B}" type="presParOf" srcId="{AEE37CF7-32B7-4F89-A0E0-2246ADB44389}" destId="{67894B9E-C82C-4614-8B9B-4D3F667286C5}" srcOrd="2" destOrd="0" presId="urn:microsoft.com/office/officeart/2008/layout/VerticalCircleList"/>
    <dgm:cxn modelId="{19A634A5-D364-482C-B254-553C43D9FC2E}" type="presParOf" srcId="{965B0ED1-0BAA-4F2F-B00A-A043416F538F}" destId="{C3D15BA0-A31F-43CF-93F5-2D4C67072AE0}" srcOrd="3" destOrd="0" presId="urn:microsoft.com/office/officeart/2008/layout/VerticalCircleList"/>
    <dgm:cxn modelId="{E2FD21CB-998E-4D83-9094-2BBF4CAEC61A}" type="presParOf" srcId="{C3D15BA0-A31F-43CF-93F5-2D4C67072AE0}" destId="{B6B77670-8315-47F9-82A5-309C8D9BCC81}" srcOrd="0" destOrd="0" presId="urn:microsoft.com/office/officeart/2008/layout/VerticalCircleList"/>
    <dgm:cxn modelId="{5C382904-CED9-44E3-BB05-804737EE2421}" type="presParOf" srcId="{C3D15BA0-A31F-43CF-93F5-2D4C67072AE0}" destId="{A74C10BA-1A3C-4E52-A213-38C39AE4CA36}" srcOrd="1" destOrd="0" presId="urn:microsoft.com/office/officeart/2008/layout/VerticalCircleList"/>
    <dgm:cxn modelId="{AE1CB9E7-1D1A-48F5-BC9D-AAD887A7860C}" type="presParOf" srcId="{C3D15BA0-A31F-43CF-93F5-2D4C67072AE0}" destId="{92C080D8-AC30-40D9-A371-4868F5D8C2FC}" srcOrd="2" destOrd="0" presId="urn:microsoft.com/office/officeart/2008/layout/VerticalCircleList"/>
    <dgm:cxn modelId="{C893179F-30EC-4A46-8377-207B71B19E4C}" type="presParOf" srcId="{965B0ED1-0BAA-4F2F-B00A-A043416F538F}" destId="{DB3CBCEB-D69F-4173-95E8-E2D0BFDC0876}" srcOrd="4" destOrd="0" presId="urn:microsoft.com/office/officeart/2008/layout/VerticalCircleList"/>
    <dgm:cxn modelId="{0412DBC8-CEE6-4DB6-B836-7F015D9B70A4}" type="presParOf" srcId="{DB3CBCEB-D69F-4173-95E8-E2D0BFDC0876}" destId="{023E2E9D-6C8A-4D0A-8328-8C0473D8B319}" srcOrd="0" destOrd="0" presId="urn:microsoft.com/office/officeart/2008/layout/VerticalCircleList"/>
    <dgm:cxn modelId="{A2C9DA7A-7F9D-414B-918F-1B9D52F39546}" type="presParOf" srcId="{DB3CBCEB-D69F-4173-95E8-E2D0BFDC0876}" destId="{91E28B65-97CA-480C-A0F2-F33707D74FC7}" srcOrd="1" destOrd="0" presId="urn:microsoft.com/office/officeart/2008/layout/VerticalCircleList"/>
    <dgm:cxn modelId="{71A6C3FA-2D90-4BD9-9DCC-6A018B7051FD}" type="presParOf" srcId="{DB3CBCEB-D69F-4173-95E8-E2D0BFDC0876}" destId="{5E3E81BC-64C6-41E5-9F9D-22A87C604E9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4D79C-EA1D-47D8-9786-9E8003F00B03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IN"/>
        </a:p>
      </dgm:t>
    </dgm:pt>
    <dgm:pt modelId="{23ECB2D3-5E03-4D2F-A6DE-929E7BCC7F45}">
      <dgm:prSet custT="1"/>
      <dgm:spPr/>
      <dgm:t>
        <a:bodyPr/>
        <a:lstStyle/>
        <a:p>
          <a:r>
            <a:rPr lang="en-US" sz="1600" dirty="0"/>
            <a:t>Ayushman Bharat PM-JAY is the world’s largest health insurance/ assurance scheme fully financed by the government.</a:t>
          </a:r>
          <a:endParaRPr lang="en-IN" sz="1600" dirty="0"/>
        </a:p>
      </dgm:t>
    </dgm:pt>
    <dgm:pt modelId="{797F9CD0-F148-4550-A366-F0636EEDBB23}" type="parTrans" cxnId="{5A2BE745-A867-4D48-9CB5-3FE57D1255CD}">
      <dgm:prSet/>
      <dgm:spPr/>
      <dgm:t>
        <a:bodyPr/>
        <a:lstStyle/>
        <a:p>
          <a:endParaRPr lang="en-IN"/>
        </a:p>
      </dgm:t>
    </dgm:pt>
    <dgm:pt modelId="{C3A3031D-5E57-4038-929D-AACFCCF4A590}" type="sibTrans" cxnId="{5A2BE745-A867-4D48-9CB5-3FE57D1255CD}">
      <dgm:prSet/>
      <dgm:spPr/>
      <dgm:t>
        <a:bodyPr/>
        <a:lstStyle/>
        <a:p>
          <a:endParaRPr lang="en-IN"/>
        </a:p>
      </dgm:t>
    </dgm:pt>
    <dgm:pt modelId="{4C8B7F94-F8D9-449B-8121-575071393C57}">
      <dgm:prSet custT="1"/>
      <dgm:spPr/>
      <dgm:t>
        <a:bodyPr/>
        <a:lstStyle/>
        <a:p>
          <a:r>
            <a:rPr lang="en-US" sz="1600" dirty="0"/>
            <a:t>It provides a cover of Rs. 5 lakhs per family per year for secondary and tertiary care hospitalization across public and private empaneled hospitals in India.</a:t>
          </a:r>
          <a:endParaRPr lang="en-IN" sz="1600" dirty="0"/>
        </a:p>
      </dgm:t>
    </dgm:pt>
    <dgm:pt modelId="{0618C4C0-8D40-46DA-9154-F4ED3C38B8EE}" type="parTrans" cxnId="{3D1106DA-960A-40AC-9437-B0853B6D0FD8}">
      <dgm:prSet/>
      <dgm:spPr/>
      <dgm:t>
        <a:bodyPr/>
        <a:lstStyle/>
        <a:p>
          <a:endParaRPr lang="en-IN"/>
        </a:p>
      </dgm:t>
    </dgm:pt>
    <dgm:pt modelId="{0C7C719B-1F9E-4F32-A70D-388BFCEACAF0}" type="sibTrans" cxnId="{3D1106DA-960A-40AC-9437-B0853B6D0FD8}">
      <dgm:prSet/>
      <dgm:spPr/>
      <dgm:t>
        <a:bodyPr/>
        <a:lstStyle/>
        <a:p>
          <a:endParaRPr lang="en-IN"/>
        </a:p>
      </dgm:t>
    </dgm:pt>
    <dgm:pt modelId="{EAEF5207-8551-4B65-B1F3-1D67A8884FA8}">
      <dgm:prSet custT="1"/>
      <dgm:spPr/>
      <dgm:t>
        <a:bodyPr/>
        <a:lstStyle/>
        <a:p>
          <a:r>
            <a:rPr lang="en-US" sz="1600" dirty="0"/>
            <a:t>Over 12 crore poor and vulnerable entitled families (approximately 55 crore beneficiaries) are eligible for these benefits.</a:t>
          </a:r>
          <a:endParaRPr lang="en-IN" sz="1600" dirty="0"/>
        </a:p>
      </dgm:t>
    </dgm:pt>
    <dgm:pt modelId="{EE5948FB-0091-42F2-BCE0-5BFA335F86BE}" type="parTrans" cxnId="{873A2CE6-A588-48CB-9E4B-14E42AB9CA9E}">
      <dgm:prSet/>
      <dgm:spPr/>
      <dgm:t>
        <a:bodyPr/>
        <a:lstStyle/>
        <a:p>
          <a:endParaRPr lang="en-IN"/>
        </a:p>
      </dgm:t>
    </dgm:pt>
    <dgm:pt modelId="{8236C20D-9185-481B-AEBF-F994238E757E}" type="sibTrans" cxnId="{873A2CE6-A588-48CB-9E4B-14E42AB9CA9E}">
      <dgm:prSet/>
      <dgm:spPr/>
      <dgm:t>
        <a:bodyPr/>
        <a:lstStyle/>
        <a:p>
          <a:endParaRPr lang="en-IN"/>
        </a:p>
      </dgm:t>
    </dgm:pt>
    <dgm:pt modelId="{B10F5D76-D54B-4FBE-8149-582D4AE5844E}">
      <dgm:prSet custT="1"/>
      <dgm:spPr/>
      <dgm:t>
        <a:bodyPr/>
        <a:lstStyle/>
        <a:p>
          <a:r>
            <a:rPr lang="en-US" sz="1600" dirty="0"/>
            <a:t>The households included are based on the deprivation and occupational criteria of Socio-Economic Caste Census 2011 (SECC 2011)</a:t>
          </a:r>
          <a:endParaRPr lang="en-IN" sz="1600" dirty="0"/>
        </a:p>
      </dgm:t>
    </dgm:pt>
    <dgm:pt modelId="{0265D334-EC4C-46B4-B40B-0181D685C919}" type="parTrans" cxnId="{03501DC4-B788-4538-9772-35FECCC478A8}">
      <dgm:prSet/>
      <dgm:spPr/>
      <dgm:t>
        <a:bodyPr/>
        <a:lstStyle/>
        <a:p>
          <a:endParaRPr lang="en-IN"/>
        </a:p>
      </dgm:t>
    </dgm:pt>
    <dgm:pt modelId="{4D4BA3AC-927B-45EF-9CD0-A1837FD23321}" type="sibTrans" cxnId="{03501DC4-B788-4538-9772-35FECCC478A8}">
      <dgm:prSet/>
      <dgm:spPr/>
      <dgm:t>
        <a:bodyPr/>
        <a:lstStyle/>
        <a:p>
          <a:endParaRPr lang="en-IN"/>
        </a:p>
      </dgm:t>
    </dgm:pt>
    <dgm:pt modelId="{32C600D5-8A72-41AE-9C15-3E2334E32CDC}">
      <dgm:prSet custT="1"/>
      <dgm:spPr/>
      <dgm:t>
        <a:bodyPr/>
        <a:lstStyle/>
        <a:p>
          <a:r>
            <a:rPr lang="en-US" sz="1600" dirty="0"/>
            <a:t>It covers up to 3 days of pre-hospitalization and 15 days’ post-hospitalization expenses such as diagnostics and medicines.</a:t>
          </a:r>
          <a:endParaRPr lang="en-IN" sz="1600" dirty="0"/>
        </a:p>
      </dgm:t>
    </dgm:pt>
    <dgm:pt modelId="{9D707714-9F65-4A42-8B71-280727D80891}" type="parTrans" cxnId="{6AEC16EF-DAF4-4A7E-95E9-9DA356BAEA5E}">
      <dgm:prSet/>
      <dgm:spPr/>
      <dgm:t>
        <a:bodyPr/>
        <a:lstStyle/>
        <a:p>
          <a:endParaRPr lang="en-IN"/>
        </a:p>
      </dgm:t>
    </dgm:pt>
    <dgm:pt modelId="{DB807AF5-5B8C-4B4B-B4FC-CFF2E39ECFE5}" type="sibTrans" cxnId="{6AEC16EF-DAF4-4A7E-95E9-9DA356BAEA5E}">
      <dgm:prSet/>
      <dgm:spPr/>
      <dgm:t>
        <a:bodyPr/>
        <a:lstStyle/>
        <a:p>
          <a:endParaRPr lang="en-IN"/>
        </a:p>
      </dgm:t>
    </dgm:pt>
    <dgm:pt modelId="{F3E36E5E-6C9E-47B2-B405-553AA33DE3D1}" type="pres">
      <dgm:prSet presAssocID="{C1F4D79C-EA1D-47D8-9786-9E8003F00B03}" presName="linear" presStyleCnt="0">
        <dgm:presLayoutVars>
          <dgm:animLvl val="lvl"/>
          <dgm:resizeHandles val="exact"/>
        </dgm:presLayoutVars>
      </dgm:prSet>
      <dgm:spPr/>
    </dgm:pt>
    <dgm:pt modelId="{03F3A293-4782-4221-B07F-EE832B76EB73}" type="pres">
      <dgm:prSet presAssocID="{23ECB2D3-5E03-4D2F-A6DE-929E7BCC7F4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B345382-F542-4747-ABB8-2248CEC42DD0}" type="pres">
      <dgm:prSet presAssocID="{C3A3031D-5E57-4038-929D-AACFCCF4A590}" presName="spacer" presStyleCnt="0"/>
      <dgm:spPr/>
    </dgm:pt>
    <dgm:pt modelId="{D815322F-261A-4225-BF00-3C3CAFF79DEC}" type="pres">
      <dgm:prSet presAssocID="{4C8B7F94-F8D9-449B-8121-575071393C5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AEDABCF-E0CE-4D00-8E1E-FCE08F855617}" type="pres">
      <dgm:prSet presAssocID="{0C7C719B-1F9E-4F32-A70D-388BFCEACAF0}" presName="spacer" presStyleCnt="0"/>
      <dgm:spPr/>
    </dgm:pt>
    <dgm:pt modelId="{8A3803A8-1FAD-4484-B58E-ACA24C716B63}" type="pres">
      <dgm:prSet presAssocID="{EAEF5207-8551-4B65-B1F3-1D67A8884FA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4F98C08-0EF7-4480-8FA8-057AA2FC413B}" type="pres">
      <dgm:prSet presAssocID="{8236C20D-9185-481B-AEBF-F994238E757E}" presName="spacer" presStyleCnt="0"/>
      <dgm:spPr/>
    </dgm:pt>
    <dgm:pt modelId="{5AE110FE-4A21-4FCA-AECB-513E707B07FF}" type="pres">
      <dgm:prSet presAssocID="{B10F5D76-D54B-4FBE-8149-582D4AE584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31533D7-BC71-461B-8187-E09E6F64C3C6}" type="pres">
      <dgm:prSet presAssocID="{4D4BA3AC-927B-45EF-9CD0-A1837FD23321}" presName="spacer" presStyleCnt="0"/>
      <dgm:spPr/>
    </dgm:pt>
    <dgm:pt modelId="{DC092929-472B-437D-93BE-BEE8A64F2F45}" type="pres">
      <dgm:prSet presAssocID="{32C600D5-8A72-41AE-9C15-3E2334E32CD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CA97A09-51E9-4E0F-A7C2-435E17A7A567}" type="presOf" srcId="{EAEF5207-8551-4B65-B1F3-1D67A8884FA8}" destId="{8A3803A8-1FAD-4484-B58E-ACA24C716B63}" srcOrd="0" destOrd="0" presId="urn:microsoft.com/office/officeart/2005/8/layout/vList2"/>
    <dgm:cxn modelId="{BE236733-CF75-4A60-90C7-C0823B48799B}" type="presOf" srcId="{23ECB2D3-5E03-4D2F-A6DE-929E7BCC7F45}" destId="{03F3A293-4782-4221-B07F-EE832B76EB73}" srcOrd="0" destOrd="0" presId="urn:microsoft.com/office/officeart/2005/8/layout/vList2"/>
    <dgm:cxn modelId="{A4146734-E744-4D5E-AE4D-A1B763475E87}" type="presOf" srcId="{4C8B7F94-F8D9-449B-8121-575071393C57}" destId="{D815322F-261A-4225-BF00-3C3CAFF79DEC}" srcOrd="0" destOrd="0" presId="urn:microsoft.com/office/officeart/2005/8/layout/vList2"/>
    <dgm:cxn modelId="{6122F543-809B-43AA-BA0B-3C3AE32E5457}" type="presOf" srcId="{C1F4D79C-EA1D-47D8-9786-9E8003F00B03}" destId="{F3E36E5E-6C9E-47B2-B405-553AA33DE3D1}" srcOrd="0" destOrd="0" presId="urn:microsoft.com/office/officeart/2005/8/layout/vList2"/>
    <dgm:cxn modelId="{5A2BE745-A867-4D48-9CB5-3FE57D1255CD}" srcId="{C1F4D79C-EA1D-47D8-9786-9E8003F00B03}" destId="{23ECB2D3-5E03-4D2F-A6DE-929E7BCC7F45}" srcOrd="0" destOrd="0" parTransId="{797F9CD0-F148-4550-A366-F0636EEDBB23}" sibTransId="{C3A3031D-5E57-4038-929D-AACFCCF4A590}"/>
    <dgm:cxn modelId="{F8F7E297-8F9D-4614-8AE1-5E275D746F93}" type="presOf" srcId="{32C600D5-8A72-41AE-9C15-3E2334E32CDC}" destId="{DC092929-472B-437D-93BE-BEE8A64F2F45}" srcOrd="0" destOrd="0" presId="urn:microsoft.com/office/officeart/2005/8/layout/vList2"/>
    <dgm:cxn modelId="{B4B069A3-35EC-4F73-945A-92A2548DD628}" type="presOf" srcId="{B10F5D76-D54B-4FBE-8149-582D4AE5844E}" destId="{5AE110FE-4A21-4FCA-AECB-513E707B07FF}" srcOrd="0" destOrd="0" presId="urn:microsoft.com/office/officeart/2005/8/layout/vList2"/>
    <dgm:cxn modelId="{03501DC4-B788-4538-9772-35FECCC478A8}" srcId="{C1F4D79C-EA1D-47D8-9786-9E8003F00B03}" destId="{B10F5D76-D54B-4FBE-8149-582D4AE5844E}" srcOrd="3" destOrd="0" parTransId="{0265D334-EC4C-46B4-B40B-0181D685C919}" sibTransId="{4D4BA3AC-927B-45EF-9CD0-A1837FD23321}"/>
    <dgm:cxn modelId="{3D1106DA-960A-40AC-9437-B0853B6D0FD8}" srcId="{C1F4D79C-EA1D-47D8-9786-9E8003F00B03}" destId="{4C8B7F94-F8D9-449B-8121-575071393C57}" srcOrd="1" destOrd="0" parTransId="{0618C4C0-8D40-46DA-9154-F4ED3C38B8EE}" sibTransId="{0C7C719B-1F9E-4F32-A70D-388BFCEACAF0}"/>
    <dgm:cxn modelId="{873A2CE6-A588-48CB-9E4B-14E42AB9CA9E}" srcId="{C1F4D79C-EA1D-47D8-9786-9E8003F00B03}" destId="{EAEF5207-8551-4B65-B1F3-1D67A8884FA8}" srcOrd="2" destOrd="0" parTransId="{EE5948FB-0091-42F2-BCE0-5BFA335F86BE}" sibTransId="{8236C20D-9185-481B-AEBF-F994238E757E}"/>
    <dgm:cxn modelId="{6AEC16EF-DAF4-4A7E-95E9-9DA356BAEA5E}" srcId="{C1F4D79C-EA1D-47D8-9786-9E8003F00B03}" destId="{32C600D5-8A72-41AE-9C15-3E2334E32CDC}" srcOrd="4" destOrd="0" parTransId="{9D707714-9F65-4A42-8B71-280727D80891}" sibTransId="{DB807AF5-5B8C-4B4B-B4FC-CFF2E39ECFE5}"/>
    <dgm:cxn modelId="{BFBF1018-B976-4297-BA8D-0691D1097F62}" type="presParOf" srcId="{F3E36E5E-6C9E-47B2-B405-553AA33DE3D1}" destId="{03F3A293-4782-4221-B07F-EE832B76EB73}" srcOrd="0" destOrd="0" presId="urn:microsoft.com/office/officeart/2005/8/layout/vList2"/>
    <dgm:cxn modelId="{68EFBEAF-8DCB-4674-9595-98B8BECAC45D}" type="presParOf" srcId="{F3E36E5E-6C9E-47B2-B405-553AA33DE3D1}" destId="{0B345382-F542-4747-ABB8-2248CEC42DD0}" srcOrd="1" destOrd="0" presId="urn:microsoft.com/office/officeart/2005/8/layout/vList2"/>
    <dgm:cxn modelId="{409A161E-4461-49B3-9405-C35380D9EB9F}" type="presParOf" srcId="{F3E36E5E-6C9E-47B2-B405-553AA33DE3D1}" destId="{D815322F-261A-4225-BF00-3C3CAFF79DEC}" srcOrd="2" destOrd="0" presId="urn:microsoft.com/office/officeart/2005/8/layout/vList2"/>
    <dgm:cxn modelId="{C0616B96-3EA0-4C02-89DE-D026479233B6}" type="presParOf" srcId="{F3E36E5E-6C9E-47B2-B405-553AA33DE3D1}" destId="{FAEDABCF-E0CE-4D00-8E1E-FCE08F855617}" srcOrd="3" destOrd="0" presId="urn:microsoft.com/office/officeart/2005/8/layout/vList2"/>
    <dgm:cxn modelId="{8A703352-6848-437C-80E6-17F9BE6F66D7}" type="presParOf" srcId="{F3E36E5E-6C9E-47B2-B405-553AA33DE3D1}" destId="{8A3803A8-1FAD-4484-B58E-ACA24C716B63}" srcOrd="4" destOrd="0" presId="urn:microsoft.com/office/officeart/2005/8/layout/vList2"/>
    <dgm:cxn modelId="{D2ECFBE6-F1FF-4D1C-95F5-9F9A2086A34B}" type="presParOf" srcId="{F3E36E5E-6C9E-47B2-B405-553AA33DE3D1}" destId="{84F98C08-0EF7-4480-8FA8-057AA2FC413B}" srcOrd="5" destOrd="0" presId="urn:microsoft.com/office/officeart/2005/8/layout/vList2"/>
    <dgm:cxn modelId="{A616A71B-7019-477A-9683-C7F5D5609C20}" type="presParOf" srcId="{F3E36E5E-6C9E-47B2-B405-553AA33DE3D1}" destId="{5AE110FE-4A21-4FCA-AECB-513E707B07FF}" srcOrd="6" destOrd="0" presId="urn:microsoft.com/office/officeart/2005/8/layout/vList2"/>
    <dgm:cxn modelId="{397C7EF3-F61F-4082-8074-E6FD3D589D7B}" type="presParOf" srcId="{F3E36E5E-6C9E-47B2-B405-553AA33DE3D1}" destId="{231533D7-BC71-461B-8187-E09E6F64C3C6}" srcOrd="7" destOrd="0" presId="urn:microsoft.com/office/officeart/2005/8/layout/vList2"/>
    <dgm:cxn modelId="{2A695A16-10EC-434E-BE5D-241320E84EC7}" type="presParOf" srcId="{F3E36E5E-6C9E-47B2-B405-553AA33DE3D1}" destId="{DC092929-472B-437D-93BE-BEE8A64F2F4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AEF2F4-D45A-4A54-8EA2-FA10CC4B9908}" type="doc">
      <dgm:prSet loTypeId="urn:microsoft.com/office/officeart/2008/layout/PictureStrips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D0339CAE-A884-4F21-939E-15CB152A16B0}">
      <dgm:prSet custT="1"/>
      <dgm:spPr/>
      <dgm:t>
        <a:bodyPr/>
        <a:lstStyle/>
        <a:p>
          <a:pPr algn="just"/>
          <a:r>
            <a:rPr lang="en-IN" sz="1600" dirty="0"/>
            <a:t>To identify the key challenges faced by empaneled hospitals in implementing PM-JAY</a:t>
          </a:r>
        </a:p>
      </dgm:t>
    </dgm:pt>
    <dgm:pt modelId="{0FEDF619-FFDD-457C-8D4D-2BE90D44F251}" type="parTrans" cxnId="{F38D00CE-EE41-42A7-90BE-77F65D3095A6}">
      <dgm:prSet/>
      <dgm:spPr/>
      <dgm:t>
        <a:bodyPr/>
        <a:lstStyle/>
        <a:p>
          <a:endParaRPr lang="en-IN"/>
        </a:p>
      </dgm:t>
    </dgm:pt>
    <dgm:pt modelId="{4EC32F6C-D2D3-4E84-96D8-D685B34603A8}" type="sibTrans" cxnId="{F38D00CE-EE41-42A7-90BE-77F65D3095A6}">
      <dgm:prSet/>
      <dgm:spPr/>
      <dgm:t>
        <a:bodyPr/>
        <a:lstStyle/>
        <a:p>
          <a:endParaRPr lang="en-IN"/>
        </a:p>
      </dgm:t>
    </dgm:pt>
    <dgm:pt modelId="{DE8DABE5-1797-4AB4-82AF-3958C22E0882}">
      <dgm:prSet custT="1"/>
      <dgm:spPr/>
      <dgm:t>
        <a:bodyPr/>
        <a:lstStyle/>
        <a:p>
          <a:pPr algn="just"/>
          <a:r>
            <a:rPr lang="en-IN" sz="1600" dirty="0"/>
            <a:t>To analyze the impact of these challenges on the program's effectiveness</a:t>
          </a:r>
        </a:p>
      </dgm:t>
    </dgm:pt>
    <dgm:pt modelId="{ABA62F1B-F915-4DC6-9467-33F70F0F1BC8}" type="parTrans" cxnId="{EE916BDE-D2FC-4CB4-986B-25199A29275F}">
      <dgm:prSet/>
      <dgm:spPr/>
      <dgm:t>
        <a:bodyPr/>
        <a:lstStyle/>
        <a:p>
          <a:endParaRPr lang="en-IN"/>
        </a:p>
      </dgm:t>
    </dgm:pt>
    <dgm:pt modelId="{3AC4D028-B627-4E0C-9AD9-C7B7390FB944}" type="sibTrans" cxnId="{EE916BDE-D2FC-4CB4-986B-25199A29275F}">
      <dgm:prSet/>
      <dgm:spPr/>
      <dgm:t>
        <a:bodyPr/>
        <a:lstStyle/>
        <a:p>
          <a:endParaRPr lang="en-IN"/>
        </a:p>
      </dgm:t>
    </dgm:pt>
    <dgm:pt modelId="{F55479A1-0391-40A4-874D-E76CE50971FE}">
      <dgm:prSet custT="1"/>
      <dgm:spPr/>
      <dgm:t>
        <a:bodyPr/>
        <a:lstStyle/>
        <a:p>
          <a:pPr algn="just"/>
          <a:r>
            <a:rPr lang="en-IN" sz="1600" dirty="0"/>
            <a:t>To provide recommendations for addressing the identified challenges</a:t>
          </a:r>
        </a:p>
      </dgm:t>
    </dgm:pt>
    <dgm:pt modelId="{5700DA6A-1F51-4CED-ACB8-B8B3B1BB5449}" type="parTrans" cxnId="{ECEDFCF8-F6CA-422F-8E70-3C4988605C9B}">
      <dgm:prSet/>
      <dgm:spPr/>
      <dgm:t>
        <a:bodyPr/>
        <a:lstStyle/>
        <a:p>
          <a:endParaRPr lang="en-IN"/>
        </a:p>
      </dgm:t>
    </dgm:pt>
    <dgm:pt modelId="{A4831C27-8CA6-42B7-B560-9FC354FA49EF}" type="sibTrans" cxnId="{ECEDFCF8-F6CA-422F-8E70-3C4988605C9B}">
      <dgm:prSet/>
      <dgm:spPr/>
      <dgm:t>
        <a:bodyPr/>
        <a:lstStyle/>
        <a:p>
          <a:endParaRPr lang="en-IN"/>
        </a:p>
      </dgm:t>
    </dgm:pt>
    <dgm:pt modelId="{A1CD7EA5-DEA5-407C-86A9-7658668B3E93}">
      <dgm:prSet custT="1"/>
      <dgm:spPr/>
      <dgm:t>
        <a:bodyPr/>
        <a:lstStyle/>
        <a:p>
          <a:pPr algn="just"/>
          <a:r>
            <a:rPr lang="en-IN" sz="1600" dirty="0"/>
            <a:t>To conduct a comprehensive scoping review of the literature</a:t>
          </a:r>
        </a:p>
      </dgm:t>
    </dgm:pt>
    <dgm:pt modelId="{E2BF478C-1D90-4DAF-9391-FD98D5527958}" type="sibTrans" cxnId="{11157846-0929-44EE-A2F1-D15D4FD2408B}">
      <dgm:prSet/>
      <dgm:spPr/>
      <dgm:t>
        <a:bodyPr/>
        <a:lstStyle/>
        <a:p>
          <a:endParaRPr lang="en-IN"/>
        </a:p>
      </dgm:t>
    </dgm:pt>
    <dgm:pt modelId="{1D2ABE80-6FDB-461F-A1FA-004A50552473}" type="parTrans" cxnId="{11157846-0929-44EE-A2F1-D15D4FD2408B}">
      <dgm:prSet/>
      <dgm:spPr/>
      <dgm:t>
        <a:bodyPr/>
        <a:lstStyle/>
        <a:p>
          <a:endParaRPr lang="en-IN"/>
        </a:p>
      </dgm:t>
    </dgm:pt>
    <dgm:pt modelId="{715153DC-7D96-46C9-BD42-5847B69BCA0F}" type="pres">
      <dgm:prSet presAssocID="{3AAEF2F4-D45A-4A54-8EA2-FA10CC4B9908}" presName="Name0" presStyleCnt="0">
        <dgm:presLayoutVars>
          <dgm:dir/>
          <dgm:resizeHandles val="exact"/>
        </dgm:presLayoutVars>
      </dgm:prSet>
      <dgm:spPr/>
    </dgm:pt>
    <dgm:pt modelId="{9FCF0C9F-64CF-46DF-A51B-D9B9FE40954E}" type="pres">
      <dgm:prSet presAssocID="{A1CD7EA5-DEA5-407C-86A9-7658668B3E93}" presName="composite" presStyleCnt="0"/>
      <dgm:spPr/>
    </dgm:pt>
    <dgm:pt modelId="{8306C28C-DED5-4748-9696-6F742A05FF4D}" type="pres">
      <dgm:prSet presAssocID="{A1CD7EA5-DEA5-407C-86A9-7658668B3E93}" presName="rect1" presStyleLbl="trAlignAcc1" presStyleIdx="0" presStyleCnt="4">
        <dgm:presLayoutVars>
          <dgm:bulletEnabled val="1"/>
        </dgm:presLayoutVars>
      </dgm:prSet>
      <dgm:spPr/>
    </dgm:pt>
    <dgm:pt modelId="{00A05A66-7465-4A03-A26E-7D5B08A26FDB}" type="pres">
      <dgm:prSet presAssocID="{A1CD7EA5-DEA5-407C-86A9-7658668B3E93}" presName="rect2" presStyleLbl="fgImgPlace1" presStyleIdx="0" presStyleCnt="4" custScaleX="47107" custScaleY="38931" custLinFactNeighborX="17261" custLinFactNeighborY="768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ooks on shelf with solid fill"/>
        </a:ext>
      </dgm:extLst>
    </dgm:pt>
    <dgm:pt modelId="{4EDC2AF1-E109-4A38-898F-D3CA5F8FF7E3}" type="pres">
      <dgm:prSet presAssocID="{E2BF478C-1D90-4DAF-9391-FD98D5527958}" presName="sibTrans" presStyleCnt="0"/>
      <dgm:spPr/>
    </dgm:pt>
    <dgm:pt modelId="{FF92B57D-FB7E-4A8A-BB2A-8900A1EB1CA4}" type="pres">
      <dgm:prSet presAssocID="{D0339CAE-A884-4F21-939E-15CB152A16B0}" presName="composite" presStyleCnt="0"/>
      <dgm:spPr/>
    </dgm:pt>
    <dgm:pt modelId="{206C63D3-B896-4538-AFFA-51AE470EB3FE}" type="pres">
      <dgm:prSet presAssocID="{D0339CAE-A884-4F21-939E-15CB152A16B0}" presName="rect1" presStyleLbl="trAlignAcc1" presStyleIdx="1" presStyleCnt="4">
        <dgm:presLayoutVars>
          <dgm:bulletEnabled val="1"/>
        </dgm:presLayoutVars>
      </dgm:prSet>
      <dgm:spPr/>
    </dgm:pt>
    <dgm:pt modelId="{9D285445-F02C-4C72-9F2B-72C01E103D45}" type="pres">
      <dgm:prSet presAssocID="{D0339CAE-A884-4F21-939E-15CB152A16B0}" presName="rect2" presStyleLbl="fgImgPlace1" presStyleIdx="1" presStyleCnt="4" custScaleX="47433" custScaleY="38928" custLinFactNeighborX="11387" custLinFactNeighborY="761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BDFA1F2D-0318-44BC-8BA6-AF198932B85B}" type="pres">
      <dgm:prSet presAssocID="{4EC32F6C-D2D3-4E84-96D8-D685B34603A8}" presName="sibTrans" presStyleCnt="0"/>
      <dgm:spPr/>
    </dgm:pt>
    <dgm:pt modelId="{3EFA7A9D-1947-421D-B17A-82584161720E}" type="pres">
      <dgm:prSet presAssocID="{DE8DABE5-1797-4AB4-82AF-3958C22E0882}" presName="composite" presStyleCnt="0"/>
      <dgm:spPr/>
    </dgm:pt>
    <dgm:pt modelId="{6EC5D40A-1457-43EE-92E1-15C596F8AD27}" type="pres">
      <dgm:prSet presAssocID="{DE8DABE5-1797-4AB4-82AF-3958C22E0882}" presName="rect1" presStyleLbl="trAlignAcc1" presStyleIdx="2" presStyleCnt="4">
        <dgm:presLayoutVars>
          <dgm:bulletEnabled val="1"/>
        </dgm:presLayoutVars>
      </dgm:prSet>
      <dgm:spPr/>
    </dgm:pt>
    <dgm:pt modelId="{74967D5D-70D9-4EA0-97C8-DB11C776BCFD}" type="pres">
      <dgm:prSet presAssocID="{DE8DABE5-1797-4AB4-82AF-3958C22E0882}" presName="rect2" presStyleLbl="fgImgPlace1" presStyleIdx="2" presStyleCnt="4" custScaleX="47187" custScaleY="39561" custLinFactNeighborX="18181" custLinFactNeighborY="865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2F931B0D-970D-451D-8EE7-8CEC3AC9AF3B}" type="pres">
      <dgm:prSet presAssocID="{3AC4D028-B627-4E0C-9AD9-C7B7390FB944}" presName="sibTrans" presStyleCnt="0"/>
      <dgm:spPr/>
    </dgm:pt>
    <dgm:pt modelId="{FA609EDE-5FE3-4066-BC8C-DF6F619B49AE}" type="pres">
      <dgm:prSet presAssocID="{F55479A1-0391-40A4-874D-E76CE50971FE}" presName="composite" presStyleCnt="0"/>
      <dgm:spPr/>
    </dgm:pt>
    <dgm:pt modelId="{8053A885-299F-4C1A-9914-E1064AC9057E}" type="pres">
      <dgm:prSet presAssocID="{F55479A1-0391-40A4-874D-E76CE50971FE}" presName="rect1" presStyleLbl="trAlignAcc1" presStyleIdx="3" presStyleCnt="4">
        <dgm:presLayoutVars>
          <dgm:bulletEnabled val="1"/>
        </dgm:presLayoutVars>
      </dgm:prSet>
      <dgm:spPr/>
    </dgm:pt>
    <dgm:pt modelId="{CF5A13C6-8754-4880-9C99-9ADA24AED0F3}" type="pres">
      <dgm:prSet presAssocID="{F55479A1-0391-40A4-874D-E76CE50971FE}" presName="rect2" presStyleLbl="fgImgPlace1" presStyleIdx="3" presStyleCnt="4" custScaleX="49823" custScaleY="40360" custLinFactNeighborX="15288" custLinFactNeighborY="679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rain with solid fill"/>
        </a:ext>
      </dgm:extLst>
    </dgm:pt>
  </dgm:ptLst>
  <dgm:cxnLst>
    <dgm:cxn modelId="{11919D5C-8F9D-464E-B58A-985B18F63AAE}" type="presOf" srcId="{A1CD7EA5-DEA5-407C-86A9-7658668B3E93}" destId="{8306C28C-DED5-4748-9696-6F742A05FF4D}" srcOrd="0" destOrd="0" presId="urn:microsoft.com/office/officeart/2008/layout/PictureStrips"/>
    <dgm:cxn modelId="{097FC85C-EBD0-4427-B5C7-F240A75477F6}" type="presOf" srcId="{F55479A1-0391-40A4-874D-E76CE50971FE}" destId="{8053A885-299F-4C1A-9914-E1064AC9057E}" srcOrd="0" destOrd="0" presId="urn:microsoft.com/office/officeart/2008/layout/PictureStrips"/>
    <dgm:cxn modelId="{11157846-0929-44EE-A2F1-D15D4FD2408B}" srcId="{3AAEF2F4-D45A-4A54-8EA2-FA10CC4B9908}" destId="{A1CD7EA5-DEA5-407C-86A9-7658668B3E93}" srcOrd="0" destOrd="0" parTransId="{1D2ABE80-6FDB-461F-A1FA-004A50552473}" sibTransId="{E2BF478C-1D90-4DAF-9391-FD98D5527958}"/>
    <dgm:cxn modelId="{DFB824A2-AF22-40B7-A97E-CF36BFD0B63F}" type="presOf" srcId="{D0339CAE-A884-4F21-939E-15CB152A16B0}" destId="{206C63D3-B896-4538-AFFA-51AE470EB3FE}" srcOrd="0" destOrd="0" presId="urn:microsoft.com/office/officeart/2008/layout/PictureStrips"/>
    <dgm:cxn modelId="{5CDF93A8-8EFD-4197-AAF8-A0DC796E797E}" type="presOf" srcId="{DE8DABE5-1797-4AB4-82AF-3958C22E0882}" destId="{6EC5D40A-1457-43EE-92E1-15C596F8AD27}" srcOrd="0" destOrd="0" presId="urn:microsoft.com/office/officeart/2008/layout/PictureStrips"/>
    <dgm:cxn modelId="{F38D00CE-EE41-42A7-90BE-77F65D3095A6}" srcId="{3AAEF2F4-D45A-4A54-8EA2-FA10CC4B9908}" destId="{D0339CAE-A884-4F21-939E-15CB152A16B0}" srcOrd="1" destOrd="0" parTransId="{0FEDF619-FFDD-457C-8D4D-2BE90D44F251}" sibTransId="{4EC32F6C-D2D3-4E84-96D8-D685B34603A8}"/>
    <dgm:cxn modelId="{8D9A17D8-E4A6-4CA0-A9B4-5564065B3287}" type="presOf" srcId="{3AAEF2F4-D45A-4A54-8EA2-FA10CC4B9908}" destId="{715153DC-7D96-46C9-BD42-5847B69BCA0F}" srcOrd="0" destOrd="0" presId="urn:microsoft.com/office/officeart/2008/layout/PictureStrips"/>
    <dgm:cxn modelId="{EE916BDE-D2FC-4CB4-986B-25199A29275F}" srcId="{3AAEF2F4-D45A-4A54-8EA2-FA10CC4B9908}" destId="{DE8DABE5-1797-4AB4-82AF-3958C22E0882}" srcOrd="2" destOrd="0" parTransId="{ABA62F1B-F915-4DC6-9467-33F70F0F1BC8}" sibTransId="{3AC4D028-B627-4E0C-9AD9-C7B7390FB944}"/>
    <dgm:cxn modelId="{ECEDFCF8-F6CA-422F-8E70-3C4988605C9B}" srcId="{3AAEF2F4-D45A-4A54-8EA2-FA10CC4B9908}" destId="{F55479A1-0391-40A4-874D-E76CE50971FE}" srcOrd="3" destOrd="0" parTransId="{5700DA6A-1F51-4CED-ACB8-B8B3B1BB5449}" sibTransId="{A4831C27-8CA6-42B7-B560-9FC354FA49EF}"/>
    <dgm:cxn modelId="{B98323B9-3437-4E07-9D33-0041E5AD0298}" type="presParOf" srcId="{715153DC-7D96-46C9-BD42-5847B69BCA0F}" destId="{9FCF0C9F-64CF-46DF-A51B-D9B9FE40954E}" srcOrd="0" destOrd="0" presId="urn:microsoft.com/office/officeart/2008/layout/PictureStrips"/>
    <dgm:cxn modelId="{5D353315-E225-4F63-98AF-F4F3684B6B34}" type="presParOf" srcId="{9FCF0C9F-64CF-46DF-A51B-D9B9FE40954E}" destId="{8306C28C-DED5-4748-9696-6F742A05FF4D}" srcOrd="0" destOrd="0" presId="urn:microsoft.com/office/officeart/2008/layout/PictureStrips"/>
    <dgm:cxn modelId="{10C3561C-2329-4876-B2E5-171134FE9ADD}" type="presParOf" srcId="{9FCF0C9F-64CF-46DF-A51B-D9B9FE40954E}" destId="{00A05A66-7465-4A03-A26E-7D5B08A26FDB}" srcOrd="1" destOrd="0" presId="urn:microsoft.com/office/officeart/2008/layout/PictureStrips"/>
    <dgm:cxn modelId="{9FBA5B8F-A128-4755-BAF1-7AE508E18077}" type="presParOf" srcId="{715153DC-7D96-46C9-BD42-5847B69BCA0F}" destId="{4EDC2AF1-E109-4A38-898F-D3CA5F8FF7E3}" srcOrd="1" destOrd="0" presId="urn:microsoft.com/office/officeart/2008/layout/PictureStrips"/>
    <dgm:cxn modelId="{EF0AD632-FBA4-46CE-B8F4-F17919D53236}" type="presParOf" srcId="{715153DC-7D96-46C9-BD42-5847B69BCA0F}" destId="{FF92B57D-FB7E-4A8A-BB2A-8900A1EB1CA4}" srcOrd="2" destOrd="0" presId="urn:microsoft.com/office/officeart/2008/layout/PictureStrips"/>
    <dgm:cxn modelId="{BBE7FC60-8B74-4206-A016-C6D8E2EFCA03}" type="presParOf" srcId="{FF92B57D-FB7E-4A8A-BB2A-8900A1EB1CA4}" destId="{206C63D3-B896-4538-AFFA-51AE470EB3FE}" srcOrd="0" destOrd="0" presId="urn:microsoft.com/office/officeart/2008/layout/PictureStrips"/>
    <dgm:cxn modelId="{DEBD084B-9F9B-4B55-BFB3-4B412E30B604}" type="presParOf" srcId="{FF92B57D-FB7E-4A8A-BB2A-8900A1EB1CA4}" destId="{9D285445-F02C-4C72-9F2B-72C01E103D45}" srcOrd="1" destOrd="0" presId="urn:microsoft.com/office/officeart/2008/layout/PictureStrips"/>
    <dgm:cxn modelId="{ED9F8EDB-885F-420F-8101-87EFD7F3F0DA}" type="presParOf" srcId="{715153DC-7D96-46C9-BD42-5847B69BCA0F}" destId="{BDFA1F2D-0318-44BC-8BA6-AF198932B85B}" srcOrd="3" destOrd="0" presId="urn:microsoft.com/office/officeart/2008/layout/PictureStrips"/>
    <dgm:cxn modelId="{B4132659-5724-4CCD-95E6-F1E56375C1CB}" type="presParOf" srcId="{715153DC-7D96-46C9-BD42-5847B69BCA0F}" destId="{3EFA7A9D-1947-421D-B17A-82584161720E}" srcOrd="4" destOrd="0" presId="urn:microsoft.com/office/officeart/2008/layout/PictureStrips"/>
    <dgm:cxn modelId="{A8105D39-5C8A-4745-9D43-98C1A54F2EC3}" type="presParOf" srcId="{3EFA7A9D-1947-421D-B17A-82584161720E}" destId="{6EC5D40A-1457-43EE-92E1-15C596F8AD27}" srcOrd="0" destOrd="0" presId="urn:microsoft.com/office/officeart/2008/layout/PictureStrips"/>
    <dgm:cxn modelId="{B8F5DDCE-75C2-4914-A692-E93265E61559}" type="presParOf" srcId="{3EFA7A9D-1947-421D-B17A-82584161720E}" destId="{74967D5D-70D9-4EA0-97C8-DB11C776BCFD}" srcOrd="1" destOrd="0" presId="urn:microsoft.com/office/officeart/2008/layout/PictureStrips"/>
    <dgm:cxn modelId="{E897233E-9057-419F-BCBB-3D5BB84EF941}" type="presParOf" srcId="{715153DC-7D96-46C9-BD42-5847B69BCA0F}" destId="{2F931B0D-970D-451D-8EE7-8CEC3AC9AF3B}" srcOrd="5" destOrd="0" presId="urn:microsoft.com/office/officeart/2008/layout/PictureStrips"/>
    <dgm:cxn modelId="{813BB5DB-3D2A-424E-A93B-082C1CBD3AE8}" type="presParOf" srcId="{715153DC-7D96-46C9-BD42-5847B69BCA0F}" destId="{FA609EDE-5FE3-4066-BC8C-DF6F619B49AE}" srcOrd="6" destOrd="0" presId="urn:microsoft.com/office/officeart/2008/layout/PictureStrips"/>
    <dgm:cxn modelId="{8DB7D3A1-117A-4557-84BB-984F9E8A8FF5}" type="presParOf" srcId="{FA609EDE-5FE3-4066-BC8C-DF6F619B49AE}" destId="{8053A885-299F-4C1A-9914-E1064AC9057E}" srcOrd="0" destOrd="0" presId="urn:microsoft.com/office/officeart/2008/layout/PictureStrips"/>
    <dgm:cxn modelId="{DC5FB00B-50DB-4EE9-AB16-441E1524243C}" type="presParOf" srcId="{FA609EDE-5FE3-4066-BC8C-DF6F619B49AE}" destId="{CF5A13C6-8754-4880-9C99-9ADA24AED0F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23A4E5-926F-4DC7-B98A-E23336189C79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IN"/>
        </a:p>
      </dgm:t>
    </dgm:pt>
    <dgm:pt modelId="{13114B39-AA8E-4605-AE7D-6456020BEE45}">
      <dgm:prSet custT="1"/>
      <dgm:spPr/>
      <dgm:t>
        <a:bodyPr/>
        <a:lstStyle/>
        <a:p>
          <a:r>
            <a:rPr lang="en-US" sz="1600" b="1" dirty="0"/>
            <a:t>Study Type</a:t>
          </a:r>
          <a:r>
            <a:rPr lang="en-US" sz="3200" dirty="0"/>
            <a:t> </a:t>
          </a:r>
          <a:endParaRPr lang="en-IN" sz="3200" dirty="0"/>
        </a:p>
      </dgm:t>
    </dgm:pt>
    <dgm:pt modelId="{3F22B611-D47D-494D-AC96-EECEFFA5ED3E}" type="parTrans" cxnId="{441D29FD-8DB1-43CA-A3F8-6B27456E2578}">
      <dgm:prSet/>
      <dgm:spPr/>
      <dgm:t>
        <a:bodyPr/>
        <a:lstStyle/>
        <a:p>
          <a:endParaRPr lang="en-IN"/>
        </a:p>
      </dgm:t>
    </dgm:pt>
    <dgm:pt modelId="{2753B9A3-C33D-42EF-822E-DD393368C752}" type="sibTrans" cxnId="{441D29FD-8DB1-43CA-A3F8-6B27456E2578}">
      <dgm:prSet/>
      <dgm:spPr/>
      <dgm:t>
        <a:bodyPr/>
        <a:lstStyle/>
        <a:p>
          <a:endParaRPr lang="en-IN"/>
        </a:p>
      </dgm:t>
    </dgm:pt>
    <dgm:pt modelId="{BA094694-7541-4C35-8ADA-8B14FE4FA392}">
      <dgm:prSet custT="1"/>
      <dgm:spPr/>
      <dgm:t>
        <a:bodyPr/>
        <a:lstStyle/>
        <a:p>
          <a:r>
            <a:rPr lang="en-US" sz="1600" b="1" dirty="0"/>
            <a:t>Search Strategy</a:t>
          </a:r>
          <a:endParaRPr lang="en-IN" sz="1600" b="1" dirty="0"/>
        </a:p>
      </dgm:t>
    </dgm:pt>
    <dgm:pt modelId="{199A2592-20C2-4A58-B265-8279F6546ED0}" type="parTrans" cxnId="{00CCD8F8-9DA0-4C05-BB7C-0F3F36C30D2C}">
      <dgm:prSet/>
      <dgm:spPr/>
      <dgm:t>
        <a:bodyPr/>
        <a:lstStyle/>
        <a:p>
          <a:endParaRPr lang="en-IN"/>
        </a:p>
      </dgm:t>
    </dgm:pt>
    <dgm:pt modelId="{A4DACF25-C410-4A35-A90E-C455B395D374}" type="sibTrans" cxnId="{00CCD8F8-9DA0-4C05-BB7C-0F3F36C30D2C}">
      <dgm:prSet/>
      <dgm:spPr/>
      <dgm:t>
        <a:bodyPr/>
        <a:lstStyle/>
        <a:p>
          <a:endParaRPr lang="en-IN"/>
        </a:p>
      </dgm:t>
    </dgm:pt>
    <dgm:pt modelId="{CD8400D7-FD30-4541-9853-8EE947BD1527}">
      <dgm:prSet custT="1"/>
      <dgm:spPr/>
      <dgm:t>
        <a:bodyPr/>
        <a:lstStyle/>
        <a:p>
          <a:r>
            <a:rPr lang="en-US" sz="1600" b="1" dirty="0"/>
            <a:t>Selection Criteria</a:t>
          </a:r>
          <a:endParaRPr lang="en-IN" sz="1600" b="1" dirty="0"/>
        </a:p>
      </dgm:t>
    </dgm:pt>
    <dgm:pt modelId="{C3AB1912-9FAB-48FC-960A-52244DEE6836}" type="parTrans" cxnId="{F57FAC06-BDE6-4B6D-B98A-EFA9D68BB577}">
      <dgm:prSet/>
      <dgm:spPr/>
      <dgm:t>
        <a:bodyPr/>
        <a:lstStyle/>
        <a:p>
          <a:endParaRPr lang="en-IN"/>
        </a:p>
      </dgm:t>
    </dgm:pt>
    <dgm:pt modelId="{F3D2AEED-D1ED-47C0-834A-670F93D67040}" type="sibTrans" cxnId="{F57FAC06-BDE6-4B6D-B98A-EFA9D68BB577}">
      <dgm:prSet/>
      <dgm:spPr/>
      <dgm:t>
        <a:bodyPr/>
        <a:lstStyle/>
        <a:p>
          <a:endParaRPr lang="en-IN"/>
        </a:p>
      </dgm:t>
    </dgm:pt>
    <dgm:pt modelId="{8F0E49EE-4DDB-4439-8D55-AE99FCC892AE}">
      <dgm:prSet custT="1"/>
      <dgm:spPr/>
      <dgm:t>
        <a:bodyPr/>
        <a:lstStyle/>
        <a:p>
          <a:r>
            <a:rPr lang="en-US" sz="1600" b="1" dirty="0"/>
            <a:t>Selection Process</a:t>
          </a:r>
          <a:endParaRPr lang="en-IN" sz="1600" b="1" dirty="0"/>
        </a:p>
      </dgm:t>
    </dgm:pt>
    <dgm:pt modelId="{AB2F5219-0A93-414E-B2F5-111AFD176A37}" type="parTrans" cxnId="{BA2F33C1-ED22-4008-AC9A-C7BD43B78716}">
      <dgm:prSet/>
      <dgm:spPr/>
      <dgm:t>
        <a:bodyPr/>
        <a:lstStyle/>
        <a:p>
          <a:endParaRPr lang="en-IN"/>
        </a:p>
      </dgm:t>
    </dgm:pt>
    <dgm:pt modelId="{57EC9FEC-197B-42BC-BF9C-0DA7715F9A0A}" type="sibTrans" cxnId="{BA2F33C1-ED22-4008-AC9A-C7BD43B78716}">
      <dgm:prSet/>
      <dgm:spPr/>
      <dgm:t>
        <a:bodyPr/>
        <a:lstStyle/>
        <a:p>
          <a:endParaRPr lang="en-IN"/>
        </a:p>
      </dgm:t>
    </dgm:pt>
    <dgm:pt modelId="{1DF26006-789D-44D9-98DB-0310FAE7891D}">
      <dgm:prSet custT="1"/>
      <dgm:spPr/>
      <dgm:t>
        <a:bodyPr/>
        <a:lstStyle/>
        <a:p>
          <a:r>
            <a:rPr lang="en-US" sz="1600" b="1" dirty="0"/>
            <a:t>Information Sources</a:t>
          </a:r>
          <a:endParaRPr lang="en-IN" sz="1600" b="1" dirty="0"/>
        </a:p>
      </dgm:t>
    </dgm:pt>
    <dgm:pt modelId="{05D2A0A3-2934-44C3-8207-C13D7CBC1ABE}" type="parTrans" cxnId="{D27C28CD-CB3A-4AE2-9EB1-DB1DBD2E019B}">
      <dgm:prSet/>
      <dgm:spPr/>
      <dgm:t>
        <a:bodyPr/>
        <a:lstStyle/>
        <a:p>
          <a:endParaRPr lang="en-IN"/>
        </a:p>
      </dgm:t>
    </dgm:pt>
    <dgm:pt modelId="{0698C8A9-6F49-468C-898C-648FCEEF5A8D}" type="sibTrans" cxnId="{D27C28CD-CB3A-4AE2-9EB1-DB1DBD2E019B}">
      <dgm:prSet/>
      <dgm:spPr/>
      <dgm:t>
        <a:bodyPr/>
        <a:lstStyle/>
        <a:p>
          <a:endParaRPr lang="en-IN"/>
        </a:p>
      </dgm:t>
    </dgm:pt>
    <dgm:pt modelId="{9FCEAC1C-8D80-4123-934D-86180B4A12AB}">
      <dgm:prSet custT="1"/>
      <dgm:spPr/>
      <dgm:t>
        <a:bodyPr/>
        <a:lstStyle/>
        <a:p>
          <a:r>
            <a:rPr lang="en-US" sz="1600" b="1" dirty="0"/>
            <a:t>Data Management</a:t>
          </a:r>
          <a:endParaRPr lang="en-IN" sz="1600" b="1" dirty="0"/>
        </a:p>
      </dgm:t>
    </dgm:pt>
    <dgm:pt modelId="{2CC1BDC4-C619-474A-BA0E-83A07938CECC}" type="parTrans" cxnId="{E6412537-20C4-4334-9D9D-90B66FDF3BF4}">
      <dgm:prSet/>
      <dgm:spPr/>
      <dgm:t>
        <a:bodyPr/>
        <a:lstStyle/>
        <a:p>
          <a:endParaRPr lang="en-IN"/>
        </a:p>
      </dgm:t>
    </dgm:pt>
    <dgm:pt modelId="{20DBF667-12EA-4209-A160-6221523E0337}" type="sibTrans" cxnId="{E6412537-20C4-4334-9D9D-90B66FDF3BF4}">
      <dgm:prSet/>
      <dgm:spPr/>
      <dgm:t>
        <a:bodyPr/>
        <a:lstStyle/>
        <a:p>
          <a:endParaRPr lang="en-IN"/>
        </a:p>
      </dgm:t>
    </dgm:pt>
    <dgm:pt modelId="{548F2928-90E5-4422-A9E5-28054A8F286B}" type="pres">
      <dgm:prSet presAssocID="{BE23A4E5-926F-4DC7-B98A-E23336189C79}" presName="diagram" presStyleCnt="0">
        <dgm:presLayoutVars>
          <dgm:dir/>
          <dgm:resizeHandles val="exact"/>
        </dgm:presLayoutVars>
      </dgm:prSet>
      <dgm:spPr/>
    </dgm:pt>
    <dgm:pt modelId="{DA083F21-75E0-492D-AB56-64E82E2EE6D4}" type="pres">
      <dgm:prSet presAssocID="{13114B39-AA8E-4605-AE7D-6456020BEE45}" presName="node" presStyleLbl="node1" presStyleIdx="0" presStyleCnt="6">
        <dgm:presLayoutVars>
          <dgm:bulletEnabled val="1"/>
        </dgm:presLayoutVars>
      </dgm:prSet>
      <dgm:spPr/>
    </dgm:pt>
    <dgm:pt modelId="{31A50CDE-B36B-4762-B670-0EA5CEC10DF2}" type="pres">
      <dgm:prSet presAssocID="{2753B9A3-C33D-42EF-822E-DD393368C752}" presName="sibTrans" presStyleCnt="0"/>
      <dgm:spPr/>
    </dgm:pt>
    <dgm:pt modelId="{EB471563-1E7F-479A-9504-9BB091B0B4AA}" type="pres">
      <dgm:prSet presAssocID="{BA094694-7541-4C35-8ADA-8B14FE4FA392}" presName="node" presStyleLbl="node1" presStyleIdx="1" presStyleCnt="6">
        <dgm:presLayoutVars>
          <dgm:bulletEnabled val="1"/>
        </dgm:presLayoutVars>
      </dgm:prSet>
      <dgm:spPr/>
    </dgm:pt>
    <dgm:pt modelId="{DB153213-F807-4107-8F6C-A334BBF2F35D}" type="pres">
      <dgm:prSet presAssocID="{A4DACF25-C410-4A35-A90E-C455B395D374}" presName="sibTrans" presStyleCnt="0"/>
      <dgm:spPr/>
    </dgm:pt>
    <dgm:pt modelId="{D47AC364-9D4B-4987-BBC7-56B712E7DED5}" type="pres">
      <dgm:prSet presAssocID="{CD8400D7-FD30-4541-9853-8EE947BD1527}" presName="node" presStyleLbl="node1" presStyleIdx="2" presStyleCnt="6">
        <dgm:presLayoutVars>
          <dgm:bulletEnabled val="1"/>
        </dgm:presLayoutVars>
      </dgm:prSet>
      <dgm:spPr/>
    </dgm:pt>
    <dgm:pt modelId="{69A52BD9-ABE3-41D4-B107-CC0AE580E1CB}" type="pres">
      <dgm:prSet presAssocID="{F3D2AEED-D1ED-47C0-834A-670F93D67040}" presName="sibTrans" presStyleCnt="0"/>
      <dgm:spPr/>
    </dgm:pt>
    <dgm:pt modelId="{AE7406C1-2E1C-4CDA-9EA2-9BF3B2AD7740}" type="pres">
      <dgm:prSet presAssocID="{8F0E49EE-4DDB-4439-8D55-AE99FCC892AE}" presName="node" presStyleLbl="node1" presStyleIdx="3" presStyleCnt="6">
        <dgm:presLayoutVars>
          <dgm:bulletEnabled val="1"/>
        </dgm:presLayoutVars>
      </dgm:prSet>
      <dgm:spPr/>
    </dgm:pt>
    <dgm:pt modelId="{69627580-0E10-4A4C-8815-D6985CCB1BEC}" type="pres">
      <dgm:prSet presAssocID="{57EC9FEC-197B-42BC-BF9C-0DA7715F9A0A}" presName="sibTrans" presStyleCnt="0"/>
      <dgm:spPr/>
    </dgm:pt>
    <dgm:pt modelId="{7FD6864E-0EDB-4205-AADE-F4AE58167AD5}" type="pres">
      <dgm:prSet presAssocID="{1DF26006-789D-44D9-98DB-0310FAE7891D}" presName="node" presStyleLbl="node1" presStyleIdx="4" presStyleCnt="6">
        <dgm:presLayoutVars>
          <dgm:bulletEnabled val="1"/>
        </dgm:presLayoutVars>
      </dgm:prSet>
      <dgm:spPr/>
    </dgm:pt>
    <dgm:pt modelId="{2E086504-8970-4BD6-8001-6D66A44410BE}" type="pres">
      <dgm:prSet presAssocID="{0698C8A9-6F49-468C-898C-648FCEEF5A8D}" presName="sibTrans" presStyleCnt="0"/>
      <dgm:spPr/>
    </dgm:pt>
    <dgm:pt modelId="{C4F77987-3D4C-481F-B158-E636DF2ED509}" type="pres">
      <dgm:prSet presAssocID="{9FCEAC1C-8D80-4123-934D-86180B4A12AB}" presName="node" presStyleLbl="node1" presStyleIdx="5" presStyleCnt="6">
        <dgm:presLayoutVars>
          <dgm:bulletEnabled val="1"/>
        </dgm:presLayoutVars>
      </dgm:prSet>
      <dgm:spPr/>
    </dgm:pt>
  </dgm:ptLst>
  <dgm:cxnLst>
    <dgm:cxn modelId="{F57FAC06-BDE6-4B6D-B98A-EFA9D68BB577}" srcId="{BE23A4E5-926F-4DC7-B98A-E23336189C79}" destId="{CD8400D7-FD30-4541-9853-8EE947BD1527}" srcOrd="2" destOrd="0" parTransId="{C3AB1912-9FAB-48FC-960A-52244DEE6836}" sibTransId="{F3D2AEED-D1ED-47C0-834A-670F93D67040}"/>
    <dgm:cxn modelId="{79BD670D-A5AE-4790-9254-C05FA04D31DB}" type="presOf" srcId="{BA094694-7541-4C35-8ADA-8B14FE4FA392}" destId="{EB471563-1E7F-479A-9504-9BB091B0B4AA}" srcOrd="0" destOrd="0" presId="urn:microsoft.com/office/officeart/2005/8/layout/default"/>
    <dgm:cxn modelId="{85BB7925-89CB-4C45-89B3-5AF7043FDE2C}" type="presOf" srcId="{13114B39-AA8E-4605-AE7D-6456020BEE45}" destId="{DA083F21-75E0-492D-AB56-64E82E2EE6D4}" srcOrd="0" destOrd="0" presId="urn:microsoft.com/office/officeart/2005/8/layout/default"/>
    <dgm:cxn modelId="{3C02C22A-15D0-495F-BCF8-66B76A9C007D}" type="presOf" srcId="{8F0E49EE-4DDB-4439-8D55-AE99FCC892AE}" destId="{AE7406C1-2E1C-4CDA-9EA2-9BF3B2AD7740}" srcOrd="0" destOrd="0" presId="urn:microsoft.com/office/officeart/2005/8/layout/default"/>
    <dgm:cxn modelId="{E6412537-20C4-4334-9D9D-90B66FDF3BF4}" srcId="{BE23A4E5-926F-4DC7-B98A-E23336189C79}" destId="{9FCEAC1C-8D80-4123-934D-86180B4A12AB}" srcOrd="5" destOrd="0" parTransId="{2CC1BDC4-C619-474A-BA0E-83A07938CECC}" sibTransId="{20DBF667-12EA-4209-A160-6221523E0337}"/>
    <dgm:cxn modelId="{E7861D38-EE6F-436B-B779-0062C9E92DD4}" type="presOf" srcId="{BE23A4E5-926F-4DC7-B98A-E23336189C79}" destId="{548F2928-90E5-4422-A9E5-28054A8F286B}" srcOrd="0" destOrd="0" presId="urn:microsoft.com/office/officeart/2005/8/layout/default"/>
    <dgm:cxn modelId="{8182B389-3BD4-425D-8CE2-3BC86B1597C8}" type="presOf" srcId="{9FCEAC1C-8D80-4123-934D-86180B4A12AB}" destId="{C4F77987-3D4C-481F-B158-E636DF2ED509}" srcOrd="0" destOrd="0" presId="urn:microsoft.com/office/officeart/2005/8/layout/default"/>
    <dgm:cxn modelId="{BA2F33C1-ED22-4008-AC9A-C7BD43B78716}" srcId="{BE23A4E5-926F-4DC7-B98A-E23336189C79}" destId="{8F0E49EE-4DDB-4439-8D55-AE99FCC892AE}" srcOrd="3" destOrd="0" parTransId="{AB2F5219-0A93-414E-B2F5-111AFD176A37}" sibTransId="{57EC9FEC-197B-42BC-BF9C-0DA7715F9A0A}"/>
    <dgm:cxn modelId="{E2553FC3-A4BD-47C0-AB5D-A1344EC45396}" type="presOf" srcId="{CD8400D7-FD30-4541-9853-8EE947BD1527}" destId="{D47AC364-9D4B-4987-BBC7-56B712E7DED5}" srcOrd="0" destOrd="0" presId="urn:microsoft.com/office/officeart/2005/8/layout/default"/>
    <dgm:cxn modelId="{D27C28CD-CB3A-4AE2-9EB1-DB1DBD2E019B}" srcId="{BE23A4E5-926F-4DC7-B98A-E23336189C79}" destId="{1DF26006-789D-44D9-98DB-0310FAE7891D}" srcOrd="4" destOrd="0" parTransId="{05D2A0A3-2934-44C3-8207-C13D7CBC1ABE}" sibTransId="{0698C8A9-6F49-468C-898C-648FCEEF5A8D}"/>
    <dgm:cxn modelId="{035DEEE1-47C0-41A1-A761-AC88AAABB763}" type="presOf" srcId="{1DF26006-789D-44D9-98DB-0310FAE7891D}" destId="{7FD6864E-0EDB-4205-AADE-F4AE58167AD5}" srcOrd="0" destOrd="0" presId="urn:microsoft.com/office/officeart/2005/8/layout/default"/>
    <dgm:cxn modelId="{00CCD8F8-9DA0-4C05-BB7C-0F3F36C30D2C}" srcId="{BE23A4E5-926F-4DC7-B98A-E23336189C79}" destId="{BA094694-7541-4C35-8ADA-8B14FE4FA392}" srcOrd="1" destOrd="0" parTransId="{199A2592-20C2-4A58-B265-8279F6546ED0}" sibTransId="{A4DACF25-C410-4A35-A90E-C455B395D374}"/>
    <dgm:cxn modelId="{441D29FD-8DB1-43CA-A3F8-6B27456E2578}" srcId="{BE23A4E5-926F-4DC7-B98A-E23336189C79}" destId="{13114B39-AA8E-4605-AE7D-6456020BEE45}" srcOrd="0" destOrd="0" parTransId="{3F22B611-D47D-494D-AC96-EECEFFA5ED3E}" sibTransId="{2753B9A3-C33D-42EF-822E-DD393368C752}"/>
    <dgm:cxn modelId="{C1A2E3CE-4079-4D70-9B3B-F5B6210CEB82}" type="presParOf" srcId="{548F2928-90E5-4422-A9E5-28054A8F286B}" destId="{DA083F21-75E0-492D-AB56-64E82E2EE6D4}" srcOrd="0" destOrd="0" presId="urn:microsoft.com/office/officeart/2005/8/layout/default"/>
    <dgm:cxn modelId="{91573189-9CE6-47AB-BE00-F5BD36E8FDFB}" type="presParOf" srcId="{548F2928-90E5-4422-A9E5-28054A8F286B}" destId="{31A50CDE-B36B-4762-B670-0EA5CEC10DF2}" srcOrd="1" destOrd="0" presId="urn:microsoft.com/office/officeart/2005/8/layout/default"/>
    <dgm:cxn modelId="{D0F85ED2-D380-4E4A-86E7-8A3B7C7F108C}" type="presParOf" srcId="{548F2928-90E5-4422-A9E5-28054A8F286B}" destId="{EB471563-1E7F-479A-9504-9BB091B0B4AA}" srcOrd="2" destOrd="0" presId="urn:microsoft.com/office/officeart/2005/8/layout/default"/>
    <dgm:cxn modelId="{11C2588E-1E97-48FB-BECE-6EB391CA7AE9}" type="presParOf" srcId="{548F2928-90E5-4422-A9E5-28054A8F286B}" destId="{DB153213-F807-4107-8F6C-A334BBF2F35D}" srcOrd="3" destOrd="0" presId="urn:microsoft.com/office/officeart/2005/8/layout/default"/>
    <dgm:cxn modelId="{95DE2D98-CA3A-44C5-B916-AB656DE5100C}" type="presParOf" srcId="{548F2928-90E5-4422-A9E5-28054A8F286B}" destId="{D47AC364-9D4B-4987-BBC7-56B712E7DED5}" srcOrd="4" destOrd="0" presId="urn:microsoft.com/office/officeart/2005/8/layout/default"/>
    <dgm:cxn modelId="{5A8213B0-C052-4477-9354-46313E7708B1}" type="presParOf" srcId="{548F2928-90E5-4422-A9E5-28054A8F286B}" destId="{69A52BD9-ABE3-41D4-B107-CC0AE580E1CB}" srcOrd="5" destOrd="0" presId="urn:microsoft.com/office/officeart/2005/8/layout/default"/>
    <dgm:cxn modelId="{8781295B-EE7B-4F04-B462-72D2DB1005F9}" type="presParOf" srcId="{548F2928-90E5-4422-A9E5-28054A8F286B}" destId="{AE7406C1-2E1C-4CDA-9EA2-9BF3B2AD7740}" srcOrd="6" destOrd="0" presId="urn:microsoft.com/office/officeart/2005/8/layout/default"/>
    <dgm:cxn modelId="{BC1CDC7B-22DA-4F7A-9BA9-5ACE01B0ECE4}" type="presParOf" srcId="{548F2928-90E5-4422-A9E5-28054A8F286B}" destId="{69627580-0E10-4A4C-8815-D6985CCB1BEC}" srcOrd="7" destOrd="0" presId="urn:microsoft.com/office/officeart/2005/8/layout/default"/>
    <dgm:cxn modelId="{7A379974-B51B-49EE-860D-660AC9ED9BEF}" type="presParOf" srcId="{548F2928-90E5-4422-A9E5-28054A8F286B}" destId="{7FD6864E-0EDB-4205-AADE-F4AE58167AD5}" srcOrd="8" destOrd="0" presId="urn:microsoft.com/office/officeart/2005/8/layout/default"/>
    <dgm:cxn modelId="{E9123387-B342-45D8-9919-0180DC74936D}" type="presParOf" srcId="{548F2928-90E5-4422-A9E5-28054A8F286B}" destId="{2E086504-8970-4BD6-8001-6D66A44410BE}" srcOrd="9" destOrd="0" presId="urn:microsoft.com/office/officeart/2005/8/layout/default"/>
    <dgm:cxn modelId="{84016A51-5F55-4543-A4E5-C1881A0C826B}" type="presParOf" srcId="{548F2928-90E5-4422-A9E5-28054A8F286B}" destId="{C4F77987-3D4C-481F-B158-E636DF2ED50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0155D6-C171-40BB-AC4F-8BD524A59332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5E44765D-9FCD-4329-89B2-211FC976ADED}">
      <dgm:prSet custT="1"/>
      <dgm:spPr/>
      <dgm:t>
        <a:bodyPr/>
        <a:lstStyle/>
        <a:p>
          <a:r>
            <a:rPr lang="en-US" sz="1600" b="1" u="sng" dirty="0"/>
            <a:t>Study type- </a:t>
          </a:r>
          <a:r>
            <a:rPr lang="en-US" sz="1600" dirty="0"/>
            <a:t>Scoping Review</a:t>
          </a:r>
          <a:endParaRPr lang="en-IN" sz="1600" dirty="0"/>
        </a:p>
      </dgm:t>
    </dgm:pt>
    <dgm:pt modelId="{BFFCF57E-1BDC-4F5D-A997-EC277D329DA5}" type="parTrans" cxnId="{F0A86EA8-A3FA-414A-A719-07D2242CC1E6}">
      <dgm:prSet/>
      <dgm:spPr/>
      <dgm:t>
        <a:bodyPr/>
        <a:lstStyle/>
        <a:p>
          <a:endParaRPr lang="en-IN"/>
        </a:p>
      </dgm:t>
    </dgm:pt>
    <dgm:pt modelId="{2DCB17C3-03CC-409F-AA54-414AF20E6CBB}" type="sibTrans" cxnId="{F0A86EA8-A3FA-414A-A719-07D2242CC1E6}">
      <dgm:prSet/>
      <dgm:spPr/>
      <dgm:t>
        <a:bodyPr/>
        <a:lstStyle/>
        <a:p>
          <a:endParaRPr lang="en-IN"/>
        </a:p>
      </dgm:t>
    </dgm:pt>
    <dgm:pt modelId="{BA08B244-4704-4378-B1C4-1625C5118238}">
      <dgm:prSet custT="1"/>
      <dgm:spPr/>
      <dgm:t>
        <a:bodyPr/>
        <a:lstStyle/>
        <a:p>
          <a:r>
            <a:rPr lang="en-US" sz="1600" b="1" u="sng" dirty="0"/>
            <a:t>Selection Criteria- </a:t>
          </a:r>
          <a:r>
            <a:rPr lang="en-US" sz="1600" dirty="0"/>
            <a:t>The scoping review adapted the steps described in 4 phase flowcharts recommended by the  PRISMA statement (Fig 1)</a:t>
          </a:r>
          <a:endParaRPr lang="en-IN" sz="1600" dirty="0"/>
        </a:p>
      </dgm:t>
    </dgm:pt>
    <dgm:pt modelId="{315CBDF2-EB99-47BB-84C1-284A26B20079}" type="parTrans" cxnId="{64341106-8C04-495E-9068-56B9975A1622}">
      <dgm:prSet/>
      <dgm:spPr/>
      <dgm:t>
        <a:bodyPr/>
        <a:lstStyle/>
        <a:p>
          <a:endParaRPr lang="en-IN"/>
        </a:p>
      </dgm:t>
    </dgm:pt>
    <dgm:pt modelId="{AF3413FF-A86F-41F6-8D32-037BD5E8FA96}" type="sibTrans" cxnId="{64341106-8C04-495E-9068-56B9975A1622}">
      <dgm:prSet/>
      <dgm:spPr/>
      <dgm:t>
        <a:bodyPr/>
        <a:lstStyle/>
        <a:p>
          <a:endParaRPr lang="en-IN"/>
        </a:p>
      </dgm:t>
    </dgm:pt>
    <dgm:pt modelId="{7CD9F27B-F3F9-49B1-95B8-E2EA249482DF}">
      <dgm:prSet custT="1"/>
      <dgm:spPr/>
      <dgm:t>
        <a:bodyPr/>
        <a:lstStyle/>
        <a:p>
          <a:r>
            <a:rPr lang="en-US" sz="1600" b="1" u="sng" dirty="0"/>
            <a:t>Time Frames-</a:t>
          </a:r>
          <a:r>
            <a:rPr lang="en-US" sz="1600" b="0" u="none" dirty="0"/>
            <a:t> 2018-2024</a:t>
          </a:r>
          <a:endParaRPr lang="en-IN" sz="1600" b="0" u="none" dirty="0"/>
        </a:p>
      </dgm:t>
    </dgm:pt>
    <dgm:pt modelId="{00175B94-86C0-4095-B6EB-1978FB5F17BF}" type="parTrans" cxnId="{124FCAF2-A018-47D6-95B0-F516F852E5FE}">
      <dgm:prSet/>
      <dgm:spPr/>
      <dgm:t>
        <a:bodyPr/>
        <a:lstStyle/>
        <a:p>
          <a:endParaRPr lang="en-IN"/>
        </a:p>
      </dgm:t>
    </dgm:pt>
    <dgm:pt modelId="{BF130EED-7B43-47DB-9AB2-A20C907F5961}" type="sibTrans" cxnId="{124FCAF2-A018-47D6-95B0-F516F852E5FE}">
      <dgm:prSet/>
      <dgm:spPr/>
      <dgm:t>
        <a:bodyPr/>
        <a:lstStyle/>
        <a:p>
          <a:endParaRPr lang="en-IN"/>
        </a:p>
      </dgm:t>
    </dgm:pt>
    <dgm:pt modelId="{3C039508-FF63-4E91-886E-55179A410C7E}">
      <dgm:prSet custT="1"/>
      <dgm:spPr/>
      <dgm:t>
        <a:bodyPr/>
        <a:lstStyle/>
        <a:p>
          <a:pPr algn="just"/>
          <a:r>
            <a:rPr lang="en-US" sz="1600" b="1" u="sng" dirty="0"/>
            <a:t>Information Sources- </a:t>
          </a:r>
          <a:r>
            <a:rPr lang="en-US" sz="1600" dirty="0"/>
            <a:t>The following databases &amp; grey literature, using the identified search terms, were used. </a:t>
          </a:r>
          <a:r>
            <a:rPr lang="en-IN" sz="1600" b="0" dirty="0"/>
            <a:t>PubMed, Research Gate, Google Scholar</a:t>
          </a:r>
          <a:r>
            <a:rPr lang="en-IN" sz="500" b="0" dirty="0"/>
            <a:t>. </a:t>
          </a:r>
          <a:r>
            <a:rPr lang="en-IN" sz="1600" b="0" dirty="0"/>
            <a:t>etc.</a:t>
          </a:r>
          <a:endParaRPr lang="en-IN" sz="500" b="0" dirty="0"/>
        </a:p>
      </dgm:t>
    </dgm:pt>
    <dgm:pt modelId="{9847F20C-195B-40A1-9543-5511CB07537A}" type="parTrans" cxnId="{C4E53C99-C751-4D4F-B651-929F4C5B0D91}">
      <dgm:prSet/>
      <dgm:spPr/>
      <dgm:t>
        <a:bodyPr/>
        <a:lstStyle/>
        <a:p>
          <a:endParaRPr lang="en-IN"/>
        </a:p>
      </dgm:t>
    </dgm:pt>
    <dgm:pt modelId="{8EF53560-E8F1-4A56-ADCC-1D9C1301539B}" type="sibTrans" cxnId="{C4E53C99-C751-4D4F-B651-929F4C5B0D91}">
      <dgm:prSet/>
      <dgm:spPr/>
      <dgm:t>
        <a:bodyPr/>
        <a:lstStyle/>
        <a:p>
          <a:endParaRPr lang="en-IN"/>
        </a:p>
      </dgm:t>
    </dgm:pt>
    <dgm:pt modelId="{488803A1-17CB-4019-AE0F-EB24100958EF}">
      <dgm:prSet custT="1"/>
      <dgm:spPr/>
      <dgm:t>
        <a:bodyPr/>
        <a:lstStyle/>
        <a:p>
          <a:pPr algn="just"/>
          <a:r>
            <a:rPr lang="en-IN" sz="1600" b="1" u="sng" dirty="0"/>
            <a:t>Inclusion Criteria-</a:t>
          </a:r>
          <a:r>
            <a:rPr lang="en-IN" sz="1600" dirty="0"/>
            <a:t> Studies focused on the implementation of PM-JAY in India</a:t>
          </a:r>
          <a:r>
            <a:rPr lang="en-IN" sz="500" dirty="0"/>
            <a:t>.</a:t>
          </a:r>
        </a:p>
      </dgm:t>
    </dgm:pt>
    <dgm:pt modelId="{800F80E8-D93C-4851-B92F-F495A91CC5C6}" type="parTrans" cxnId="{D632A82D-FFAA-4E2A-8FB2-F5A453760A8B}">
      <dgm:prSet/>
      <dgm:spPr/>
      <dgm:t>
        <a:bodyPr/>
        <a:lstStyle/>
        <a:p>
          <a:endParaRPr lang="en-IN"/>
        </a:p>
      </dgm:t>
    </dgm:pt>
    <dgm:pt modelId="{C77F3D5B-AEDB-45A6-8208-7523AB9EEBA5}" type="sibTrans" cxnId="{D632A82D-FFAA-4E2A-8FB2-F5A453760A8B}">
      <dgm:prSet/>
      <dgm:spPr/>
      <dgm:t>
        <a:bodyPr/>
        <a:lstStyle/>
        <a:p>
          <a:endParaRPr lang="en-IN"/>
        </a:p>
      </dgm:t>
    </dgm:pt>
    <dgm:pt modelId="{A71927B9-33A3-49FA-9197-9CBEB4EB56EF}">
      <dgm:prSet custT="1"/>
      <dgm:spPr/>
      <dgm:t>
        <a:bodyPr/>
        <a:lstStyle/>
        <a:p>
          <a:pPr algn="just"/>
          <a:r>
            <a:rPr lang="en-IN" sz="1600" dirty="0"/>
            <a:t>-Studies published in English language</a:t>
          </a:r>
        </a:p>
      </dgm:t>
    </dgm:pt>
    <dgm:pt modelId="{3FA7950C-41AB-4019-9735-59CE39B635D3}" type="parTrans" cxnId="{98847D4F-BD74-41B6-B128-CCE3CF8ACA13}">
      <dgm:prSet/>
      <dgm:spPr/>
      <dgm:t>
        <a:bodyPr/>
        <a:lstStyle/>
        <a:p>
          <a:endParaRPr lang="en-IN"/>
        </a:p>
      </dgm:t>
    </dgm:pt>
    <dgm:pt modelId="{BADA7095-E814-47A3-BF1C-17ED6B37E08D}" type="sibTrans" cxnId="{98847D4F-BD74-41B6-B128-CCE3CF8ACA13}">
      <dgm:prSet/>
      <dgm:spPr/>
      <dgm:t>
        <a:bodyPr/>
        <a:lstStyle/>
        <a:p>
          <a:endParaRPr lang="en-IN"/>
        </a:p>
      </dgm:t>
    </dgm:pt>
    <dgm:pt modelId="{3999F1AA-588F-4832-883B-E639520EFA39}">
      <dgm:prSet custT="1"/>
      <dgm:spPr/>
      <dgm:t>
        <a:bodyPr/>
        <a:lstStyle/>
        <a:p>
          <a:pPr algn="just"/>
          <a:r>
            <a:rPr lang="en-IN" sz="1600" dirty="0"/>
            <a:t>-</a:t>
          </a:r>
          <a:r>
            <a:rPr lang="en-IN" sz="1600" dirty="0">
              <a:solidFill>
                <a:schemeClr val="tx1"/>
              </a:solidFill>
            </a:rPr>
            <a:t>Studies published between 2018 (launch year of PM-JAY) and 2024.</a:t>
          </a:r>
        </a:p>
      </dgm:t>
    </dgm:pt>
    <dgm:pt modelId="{27D5F08C-6E99-44AA-8C60-F99B03201D99}" type="parTrans" cxnId="{B02548EB-7ECD-449B-9740-598951F7C22E}">
      <dgm:prSet/>
      <dgm:spPr/>
      <dgm:t>
        <a:bodyPr/>
        <a:lstStyle/>
        <a:p>
          <a:endParaRPr lang="en-IN"/>
        </a:p>
      </dgm:t>
    </dgm:pt>
    <dgm:pt modelId="{8A6D50F0-6022-4C65-B76C-71A5169123C9}" type="sibTrans" cxnId="{B02548EB-7ECD-449B-9740-598951F7C22E}">
      <dgm:prSet/>
      <dgm:spPr/>
      <dgm:t>
        <a:bodyPr/>
        <a:lstStyle/>
        <a:p>
          <a:endParaRPr lang="en-IN"/>
        </a:p>
      </dgm:t>
    </dgm:pt>
    <dgm:pt modelId="{422F7D13-D8C4-4C28-98C6-6AA3B312A5EA}">
      <dgm:prSet custT="1"/>
      <dgm:spPr/>
      <dgm:t>
        <a:bodyPr/>
        <a:lstStyle/>
        <a:p>
          <a:r>
            <a:rPr lang="en-IN" sz="1600" b="1" u="sng" dirty="0"/>
            <a:t>Exclusion Criteria- </a:t>
          </a:r>
          <a:r>
            <a:rPr lang="en-IN" sz="1600" b="1" dirty="0"/>
            <a:t>- </a:t>
          </a:r>
          <a:r>
            <a:rPr lang="en-IN" sz="1600" dirty="0"/>
            <a:t>Studies not related to PM-JAY or not focused on implementation.</a:t>
          </a:r>
        </a:p>
      </dgm:t>
    </dgm:pt>
    <dgm:pt modelId="{D5114731-B7F6-49A7-BB71-CAC7113113A9}" type="parTrans" cxnId="{D0BB4579-40EA-47A1-BB28-B41440748917}">
      <dgm:prSet/>
      <dgm:spPr/>
      <dgm:t>
        <a:bodyPr/>
        <a:lstStyle/>
        <a:p>
          <a:endParaRPr lang="en-IN"/>
        </a:p>
      </dgm:t>
    </dgm:pt>
    <dgm:pt modelId="{6E4B2435-142D-44E8-9A09-352C5742F848}" type="sibTrans" cxnId="{D0BB4579-40EA-47A1-BB28-B41440748917}">
      <dgm:prSet/>
      <dgm:spPr/>
      <dgm:t>
        <a:bodyPr/>
        <a:lstStyle/>
        <a:p>
          <a:endParaRPr lang="en-IN"/>
        </a:p>
      </dgm:t>
    </dgm:pt>
    <dgm:pt modelId="{305801FB-7FFF-496E-82E8-F11DBD73701F}" type="pres">
      <dgm:prSet presAssocID="{870155D6-C171-40BB-AC4F-8BD524A59332}" presName="vert0" presStyleCnt="0">
        <dgm:presLayoutVars>
          <dgm:dir/>
          <dgm:animOne val="branch"/>
          <dgm:animLvl val="lvl"/>
        </dgm:presLayoutVars>
      </dgm:prSet>
      <dgm:spPr/>
    </dgm:pt>
    <dgm:pt modelId="{25A6A837-F1FA-4CB9-B3A9-51B014CDCEE3}" type="pres">
      <dgm:prSet presAssocID="{5E44765D-9FCD-4329-89B2-211FC976ADED}" presName="thickLine" presStyleLbl="alignNode1" presStyleIdx="0" presStyleCnt="8"/>
      <dgm:spPr/>
    </dgm:pt>
    <dgm:pt modelId="{698ACBA7-BE36-4C42-9975-1B5E0A5D0025}" type="pres">
      <dgm:prSet presAssocID="{5E44765D-9FCD-4329-89B2-211FC976ADED}" presName="horz1" presStyleCnt="0"/>
      <dgm:spPr/>
    </dgm:pt>
    <dgm:pt modelId="{420E2A7E-7E17-4048-89EE-CE00053F97BD}" type="pres">
      <dgm:prSet presAssocID="{5E44765D-9FCD-4329-89B2-211FC976ADED}" presName="tx1" presStyleLbl="revTx" presStyleIdx="0" presStyleCnt="8"/>
      <dgm:spPr/>
    </dgm:pt>
    <dgm:pt modelId="{4AAC5BFF-E4C7-421C-A83E-86ED350F0DE4}" type="pres">
      <dgm:prSet presAssocID="{5E44765D-9FCD-4329-89B2-211FC976ADED}" presName="vert1" presStyleCnt="0"/>
      <dgm:spPr/>
    </dgm:pt>
    <dgm:pt modelId="{A49F7749-FB36-4775-B522-C5277F7DF3B8}" type="pres">
      <dgm:prSet presAssocID="{BA08B244-4704-4378-B1C4-1625C5118238}" presName="thickLine" presStyleLbl="alignNode1" presStyleIdx="1" presStyleCnt="8"/>
      <dgm:spPr/>
    </dgm:pt>
    <dgm:pt modelId="{5C076705-EF61-4EB3-A75C-B17F53429FBE}" type="pres">
      <dgm:prSet presAssocID="{BA08B244-4704-4378-B1C4-1625C5118238}" presName="horz1" presStyleCnt="0"/>
      <dgm:spPr/>
    </dgm:pt>
    <dgm:pt modelId="{9A54AD24-366E-4E61-8455-A9AEC0A5FD14}" type="pres">
      <dgm:prSet presAssocID="{BA08B244-4704-4378-B1C4-1625C5118238}" presName="tx1" presStyleLbl="revTx" presStyleIdx="1" presStyleCnt="8" custScaleY="150647"/>
      <dgm:spPr/>
    </dgm:pt>
    <dgm:pt modelId="{573848D4-3B9C-431B-8D46-5D4E9B15258C}" type="pres">
      <dgm:prSet presAssocID="{BA08B244-4704-4378-B1C4-1625C5118238}" presName="vert1" presStyleCnt="0"/>
      <dgm:spPr/>
    </dgm:pt>
    <dgm:pt modelId="{F9626F25-D2A4-4328-AF02-29FE18CDA7AF}" type="pres">
      <dgm:prSet presAssocID="{7CD9F27B-F3F9-49B1-95B8-E2EA249482DF}" presName="thickLine" presStyleLbl="alignNode1" presStyleIdx="2" presStyleCnt="8"/>
      <dgm:spPr/>
    </dgm:pt>
    <dgm:pt modelId="{C9C33373-C3E0-47B4-ABB6-DD5B9CA1674A}" type="pres">
      <dgm:prSet presAssocID="{7CD9F27B-F3F9-49B1-95B8-E2EA249482DF}" presName="horz1" presStyleCnt="0"/>
      <dgm:spPr/>
    </dgm:pt>
    <dgm:pt modelId="{B0210214-9139-45C8-BBCB-46F91A94FEC2}" type="pres">
      <dgm:prSet presAssocID="{7CD9F27B-F3F9-49B1-95B8-E2EA249482DF}" presName="tx1" presStyleLbl="revTx" presStyleIdx="2" presStyleCnt="8"/>
      <dgm:spPr/>
    </dgm:pt>
    <dgm:pt modelId="{1DAE9578-DC24-41C7-B538-0AF464C414DB}" type="pres">
      <dgm:prSet presAssocID="{7CD9F27B-F3F9-49B1-95B8-E2EA249482DF}" presName="vert1" presStyleCnt="0"/>
      <dgm:spPr/>
    </dgm:pt>
    <dgm:pt modelId="{E939E29B-4689-4735-9E2C-708820F396B1}" type="pres">
      <dgm:prSet presAssocID="{3C039508-FF63-4E91-886E-55179A410C7E}" presName="thickLine" presStyleLbl="alignNode1" presStyleIdx="3" presStyleCnt="8"/>
      <dgm:spPr/>
    </dgm:pt>
    <dgm:pt modelId="{7D0D343F-63A4-43DA-84AD-29B2A6952701}" type="pres">
      <dgm:prSet presAssocID="{3C039508-FF63-4E91-886E-55179A410C7E}" presName="horz1" presStyleCnt="0"/>
      <dgm:spPr/>
    </dgm:pt>
    <dgm:pt modelId="{D3C6D688-E509-4F70-B781-5DCF48AD324A}" type="pres">
      <dgm:prSet presAssocID="{3C039508-FF63-4E91-886E-55179A410C7E}" presName="tx1" presStyleLbl="revTx" presStyleIdx="3" presStyleCnt="8" custScaleY="140519"/>
      <dgm:spPr/>
    </dgm:pt>
    <dgm:pt modelId="{6DB23168-0326-43DD-9157-912A48CDDACE}" type="pres">
      <dgm:prSet presAssocID="{3C039508-FF63-4E91-886E-55179A410C7E}" presName="vert1" presStyleCnt="0"/>
      <dgm:spPr/>
    </dgm:pt>
    <dgm:pt modelId="{07B6F9AC-A4BF-431D-9891-5399CFE95718}" type="pres">
      <dgm:prSet presAssocID="{488803A1-17CB-4019-AE0F-EB24100958EF}" presName="thickLine" presStyleLbl="alignNode1" presStyleIdx="4" presStyleCnt="8"/>
      <dgm:spPr/>
    </dgm:pt>
    <dgm:pt modelId="{FCCCC469-12B8-422E-9C0A-43E3BAB41FDA}" type="pres">
      <dgm:prSet presAssocID="{488803A1-17CB-4019-AE0F-EB24100958EF}" presName="horz1" presStyleCnt="0"/>
      <dgm:spPr/>
    </dgm:pt>
    <dgm:pt modelId="{BF1A0FF0-6AE7-4C14-90A3-B7FF1AF0B0CC}" type="pres">
      <dgm:prSet presAssocID="{488803A1-17CB-4019-AE0F-EB24100958EF}" presName="tx1" presStyleLbl="revTx" presStyleIdx="4" presStyleCnt="8"/>
      <dgm:spPr/>
    </dgm:pt>
    <dgm:pt modelId="{0B82EBD1-6260-4DC3-AE76-DB97934E378E}" type="pres">
      <dgm:prSet presAssocID="{488803A1-17CB-4019-AE0F-EB24100958EF}" presName="vert1" presStyleCnt="0"/>
      <dgm:spPr/>
    </dgm:pt>
    <dgm:pt modelId="{20A172B0-53F5-44F6-A138-2CB17A7C353E}" type="pres">
      <dgm:prSet presAssocID="{A71927B9-33A3-49FA-9197-9CBEB4EB56EF}" presName="thickLine" presStyleLbl="alignNode1" presStyleIdx="5" presStyleCnt="8"/>
      <dgm:spPr/>
    </dgm:pt>
    <dgm:pt modelId="{064DF729-C006-40A1-8080-D632BE17A08F}" type="pres">
      <dgm:prSet presAssocID="{A71927B9-33A3-49FA-9197-9CBEB4EB56EF}" presName="horz1" presStyleCnt="0"/>
      <dgm:spPr/>
    </dgm:pt>
    <dgm:pt modelId="{1904595F-30A3-4312-A1A0-ABAD25F2EDAF}" type="pres">
      <dgm:prSet presAssocID="{A71927B9-33A3-49FA-9197-9CBEB4EB56EF}" presName="tx1" presStyleLbl="revTx" presStyleIdx="5" presStyleCnt="8"/>
      <dgm:spPr/>
    </dgm:pt>
    <dgm:pt modelId="{96CACCC0-F022-4ABE-8C5C-42233CECBE01}" type="pres">
      <dgm:prSet presAssocID="{A71927B9-33A3-49FA-9197-9CBEB4EB56EF}" presName="vert1" presStyleCnt="0"/>
      <dgm:spPr/>
    </dgm:pt>
    <dgm:pt modelId="{479EE45D-3A43-41FB-BD70-ADEB8D217634}" type="pres">
      <dgm:prSet presAssocID="{3999F1AA-588F-4832-883B-E639520EFA39}" presName="thickLine" presStyleLbl="alignNode1" presStyleIdx="6" presStyleCnt="8"/>
      <dgm:spPr/>
    </dgm:pt>
    <dgm:pt modelId="{C7DF5F73-781F-4DA8-9CC6-253ADD779361}" type="pres">
      <dgm:prSet presAssocID="{3999F1AA-588F-4832-883B-E639520EFA39}" presName="horz1" presStyleCnt="0"/>
      <dgm:spPr/>
    </dgm:pt>
    <dgm:pt modelId="{0B44FB27-73DB-4C65-9787-E62293124CDC}" type="pres">
      <dgm:prSet presAssocID="{3999F1AA-588F-4832-883B-E639520EFA39}" presName="tx1" presStyleLbl="revTx" presStyleIdx="6" presStyleCnt="8"/>
      <dgm:spPr/>
    </dgm:pt>
    <dgm:pt modelId="{F0A0F873-37D9-409F-88E5-5FE205A0A5CA}" type="pres">
      <dgm:prSet presAssocID="{3999F1AA-588F-4832-883B-E639520EFA39}" presName="vert1" presStyleCnt="0"/>
      <dgm:spPr/>
    </dgm:pt>
    <dgm:pt modelId="{8127B6C1-E3F0-4378-A1DA-34F845C64ECE}" type="pres">
      <dgm:prSet presAssocID="{422F7D13-D8C4-4C28-98C6-6AA3B312A5EA}" presName="thickLine" presStyleLbl="alignNode1" presStyleIdx="7" presStyleCnt="8"/>
      <dgm:spPr/>
    </dgm:pt>
    <dgm:pt modelId="{6CD8100A-B7D2-4490-BD9E-F0161790B593}" type="pres">
      <dgm:prSet presAssocID="{422F7D13-D8C4-4C28-98C6-6AA3B312A5EA}" presName="horz1" presStyleCnt="0"/>
      <dgm:spPr/>
    </dgm:pt>
    <dgm:pt modelId="{7426A2ED-AAE0-4BDD-9C30-483514BA760A}" type="pres">
      <dgm:prSet presAssocID="{422F7D13-D8C4-4C28-98C6-6AA3B312A5EA}" presName="tx1" presStyleLbl="revTx" presStyleIdx="7" presStyleCnt="8"/>
      <dgm:spPr/>
    </dgm:pt>
    <dgm:pt modelId="{1C5A192C-BD9D-49FD-9176-26997DE24CD4}" type="pres">
      <dgm:prSet presAssocID="{422F7D13-D8C4-4C28-98C6-6AA3B312A5EA}" presName="vert1" presStyleCnt="0"/>
      <dgm:spPr/>
    </dgm:pt>
  </dgm:ptLst>
  <dgm:cxnLst>
    <dgm:cxn modelId="{64341106-8C04-495E-9068-56B9975A1622}" srcId="{870155D6-C171-40BB-AC4F-8BD524A59332}" destId="{BA08B244-4704-4378-B1C4-1625C5118238}" srcOrd="1" destOrd="0" parTransId="{315CBDF2-EB99-47BB-84C1-284A26B20079}" sibTransId="{AF3413FF-A86F-41F6-8D32-037BD5E8FA96}"/>
    <dgm:cxn modelId="{D632A82D-FFAA-4E2A-8FB2-F5A453760A8B}" srcId="{870155D6-C171-40BB-AC4F-8BD524A59332}" destId="{488803A1-17CB-4019-AE0F-EB24100958EF}" srcOrd="4" destOrd="0" parTransId="{800F80E8-D93C-4851-B92F-F495A91CC5C6}" sibTransId="{C77F3D5B-AEDB-45A6-8208-7523AB9EEBA5}"/>
    <dgm:cxn modelId="{98847D4F-BD74-41B6-B128-CCE3CF8ACA13}" srcId="{870155D6-C171-40BB-AC4F-8BD524A59332}" destId="{A71927B9-33A3-49FA-9197-9CBEB4EB56EF}" srcOrd="5" destOrd="0" parTransId="{3FA7950C-41AB-4019-9735-59CE39B635D3}" sibTransId="{BADA7095-E814-47A3-BF1C-17ED6B37E08D}"/>
    <dgm:cxn modelId="{94A58876-7F08-442E-94F0-FBE93D7A33DB}" type="presOf" srcId="{422F7D13-D8C4-4C28-98C6-6AA3B312A5EA}" destId="{7426A2ED-AAE0-4BDD-9C30-483514BA760A}" srcOrd="0" destOrd="0" presId="urn:microsoft.com/office/officeart/2008/layout/LinedList"/>
    <dgm:cxn modelId="{0C893278-DF3C-4866-BDCB-4E95DD76FB99}" type="presOf" srcId="{7CD9F27B-F3F9-49B1-95B8-E2EA249482DF}" destId="{B0210214-9139-45C8-BBCB-46F91A94FEC2}" srcOrd="0" destOrd="0" presId="urn:microsoft.com/office/officeart/2008/layout/LinedList"/>
    <dgm:cxn modelId="{D0BB4579-40EA-47A1-BB28-B41440748917}" srcId="{870155D6-C171-40BB-AC4F-8BD524A59332}" destId="{422F7D13-D8C4-4C28-98C6-6AA3B312A5EA}" srcOrd="7" destOrd="0" parTransId="{D5114731-B7F6-49A7-BB71-CAC7113113A9}" sibTransId="{6E4B2435-142D-44E8-9A09-352C5742F848}"/>
    <dgm:cxn modelId="{0FC33789-91F0-498C-A2F1-0279774F3579}" type="presOf" srcId="{3C039508-FF63-4E91-886E-55179A410C7E}" destId="{D3C6D688-E509-4F70-B781-5DCF48AD324A}" srcOrd="0" destOrd="0" presId="urn:microsoft.com/office/officeart/2008/layout/LinedList"/>
    <dgm:cxn modelId="{C4E53C99-C751-4D4F-B651-929F4C5B0D91}" srcId="{870155D6-C171-40BB-AC4F-8BD524A59332}" destId="{3C039508-FF63-4E91-886E-55179A410C7E}" srcOrd="3" destOrd="0" parTransId="{9847F20C-195B-40A1-9543-5511CB07537A}" sibTransId="{8EF53560-E8F1-4A56-ADCC-1D9C1301539B}"/>
    <dgm:cxn modelId="{8246389C-4179-4FAC-B3D1-1E4B91C77513}" type="presOf" srcId="{3999F1AA-588F-4832-883B-E639520EFA39}" destId="{0B44FB27-73DB-4C65-9787-E62293124CDC}" srcOrd="0" destOrd="0" presId="urn:microsoft.com/office/officeart/2008/layout/LinedList"/>
    <dgm:cxn modelId="{F0A86EA8-A3FA-414A-A719-07D2242CC1E6}" srcId="{870155D6-C171-40BB-AC4F-8BD524A59332}" destId="{5E44765D-9FCD-4329-89B2-211FC976ADED}" srcOrd="0" destOrd="0" parTransId="{BFFCF57E-1BDC-4F5D-A997-EC277D329DA5}" sibTransId="{2DCB17C3-03CC-409F-AA54-414AF20E6CBB}"/>
    <dgm:cxn modelId="{CC434ED9-3DD3-41D0-BC16-1402BF83196F}" type="presOf" srcId="{870155D6-C171-40BB-AC4F-8BD524A59332}" destId="{305801FB-7FFF-496E-82E8-F11DBD73701F}" srcOrd="0" destOrd="0" presId="urn:microsoft.com/office/officeart/2008/layout/LinedList"/>
    <dgm:cxn modelId="{71F824DD-E8BE-4CCE-8E4F-9F6657648480}" type="presOf" srcId="{A71927B9-33A3-49FA-9197-9CBEB4EB56EF}" destId="{1904595F-30A3-4312-A1A0-ABAD25F2EDAF}" srcOrd="0" destOrd="0" presId="urn:microsoft.com/office/officeart/2008/layout/LinedList"/>
    <dgm:cxn modelId="{2B146AE3-4934-4766-BA46-933D4FA09E71}" type="presOf" srcId="{488803A1-17CB-4019-AE0F-EB24100958EF}" destId="{BF1A0FF0-6AE7-4C14-90A3-B7FF1AF0B0CC}" srcOrd="0" destOrd="0" presId="urn:microsoft.com/office/officeart/2008/layout/LinedList"/>
    <dgm:cxn modelId="{1230A8E5-E0EF-46ED-A243-489019D2F86D}" type="presOf" srcId="{BA08B244-4704-4378-B1C4-1625C5118238}" destId="{9A54AD24-366E-4E61-8455-A9AEC0A5FD14}" srcOrd="0" destOrd="0" presId="urn:microsoft.com/office/officeart/2008/layout/LinedList"/>
    <dgm:cxn modelId="{7CCCAEEA-E404-44E5-BA3C-D6F2D08AB0E0}" type="presOf" srcId="{5E44765D-9FCD-4329-89B2-211FC976ADED}" destId="{420E2A7E-7E17-4048-89EE-CE00053F97BD}" srcOrd="0" destOrd="0" presId="urn:microsoft.com/office/officeart/2008/layout/LinedList"/>
    <dgm:cxn modelId="{B02548EB-7ECD-449B-9740-598951F7C22E}" srcId="{870155D6-C171-40BB-AC4F-8BD524A59332}" destId="{3999F1AA-588F-4832-883B-E639520EFA39}" srcOrd="6" destOrd="0" parTransId="{27D5F08C-6E99-44AA-8C60-F99B03201D99}" sibTransId="{8A6D50F0-6022-4C65-B76C-71A5169123C9}"/>
    <dgm:cxn modelId="{124FCAF2-A018-47D6-95B0-F516F852E5FE}" srcId="{870155D6-C171-40BB-AC4F-8BD524A59332}" destId="{7CD9F27B-F3F9-49B1-95B8-E2EA249482DF}" srcOrd="2" destOrd="0" parTransId="{00175B94-86C0-4095-B6EB-1978FB5F17BF}" sibTransId="{BF130EED-7B43-47DB-9AB2-A20C907F5961}"/>
    <dgm:cxn modelId="{54C44B67-1A46-4BF2-A1D9-827527B5FCAB}" type="presParOf" srcId="{305801FB-7FFF-496E-82E8-F11DBD73701F}" destId="{25A6A837-F1FA-4CB9-B3A9-51B014CDCEE3}" srcOrd="0" destOrd="0" presId="urn:microsoft.com/office/officeart/2008/layout/LinedList"/>
    <dgm:cxn modelId="{34E3DCDA-FC7B-4B36-8905-D1297CB5E16C}" type="presParOf" srcId="{305801FB-7FFF-496E-82E8-F11DBD73701F}" destId="{698ACBA7-BE36-4C42-9975-1B5E0A5D0025}" srcOrd="1" destOrd="0" presId="urn:microsoft.com/office/officeart/2008/layout/LinedList"/>
    <dgm:cxn modelId="{4B2C3691-429A-467F-8A8A-397FCBFFE2B0}" type="presParOf" srcId="{698ACBA7-BE36-4C42-9975-1B5E0A5D0025}" destId="{420E2A7E-7E17-4048-89EE-CE00053F97BD}" srcOrd="0" destOrd="0" presId="urn:microsoft.com/office/officeart/2008/layout/LinedList"/>
    <dgm:cxn modelId="{A025486B-DEA1-40AD-AC18-FF91B0F3BCE5}" type="presParOf" srcId="{698ACBA7-BE36-4C42-9975-1B5E0A5D0025}" destId="{4AAC5BFF-E4C7-421C-A83E-86ED350F0DE4}" srcOrd="1" destOrd="0" presId="urn:microsoft.com/office/officeart/2008/layout/LinedList"/>
    <dgm:cxn modelId="{E299F8AA-1296-4E8E-90B5-40BB11DBF55A}" type="presParOf" srcId="{305801FB-7FFF-496E-82E8-F11DBD73701F}" destId="{A49F7749-FB36-4775-B522-C5277F7DF3B8}" srcOrd="2" destOrd="0" presId="urn:microsoft.com/office/officeart/2008/layout/LinedList"/>
    <dgm:cxn modelId="{EE70E6B4-1BE1-40D2-8A38-892D7AE73921}" type="presParOf" srcId="{305801FB-7FFF-496E-82E8-F11DBD73701F}" destId="{5C076705-EF61-4EB3-A75C-B17F53429FBE}" srcOrd="3" destOrd="0" presId="urn:microsoft.com/office/officeart/2008/layout/LinedList"/>
    <dgm:cxn modelId="{29C6C8DB-FA4D-4FBB-8D37-CFF11A049E95}" type="presParOf" srcId="{5C076705-EF61-4EB3-A75C-B17F53429FBE}" destId="{9A54AD24-366E-4E61-8455-A9AEC0A5FD14}" srcOrd="0" destOrd="0" presId="urn:microsoft.com/office/officeart/2008/layout/LinedList"/>
    <dgm:cxn modelId="{AAFF0094-8FAB-4F3A-90E4-1A876C511028}" type="presParOf" srcId="{5C076705-EF61-4EB3-A75C-B17F53429FBE}" destId="{573848D4-3B9C-431B-8D46-5D4E9B15258C}" srcOrd="1" destOrd="0" presId="urn:microsoft.com/office/officeart/2008/layout/LinedList"/>
    <dgm:cxn modelId="{A6F4C2E5-FEF3-45DF-B5A3-7458B11A01C9}" type="presParOf" srcId="{305801FB-7FFF-496E-82E8-F11DBD73701F}" destId="{F9626F25-D2A4-4328-AF02-29FE18CDA7AF}" srcOrd="4" destOrd="0" presId="urn:microsoft.com/office/officeart/2008/layout/LinedList"/>
    <dgm:cxn modelId="{856A0C6E-5230-4498-AABA-CAF56ADBB0D3}" type="presParOf" srcId="{305801FB-7FFF-496E-82E8-F11DBD73701F}" destId="{C9C33373-C3E0-47B4-ABB6-DD5B9CA1674A}" srcOrd="5" destOrd="0" presId="urn:microsoft.com/office/officeart/2008/layout/LinedList"/>
    <dgm:cxn modelId="{84FB255B-8C90-4F0C-9939-A8EDD2F36183}" type="presParOf" srcId="{C9C33373-C3E0-47B4-ABB6-DD5B9CA1674A}" destId="{B0210214-9139-45C8-BBCB-46F91A94FEC2}" srcOrd="0" destOrd="0" presId="urn:microsoft.com/office/officeart/2008/layout/LinedList"/>
    <dgm:cxn modelId="{E4C49186-8BBF-45B7-A6D6-FD36A907E38A}" type="presParOf" srcId="{C9C33373-C3E0-47B4-ABB6-DD5B9CA1674A}" destId="{1DAE9578-DC24-41C7-B538-0AF464C414DB}" srcOrd="1" destOrd="0" presId="urn:microsoft.com/office/officeart/2008/layout/LinedList"/>
    <dgm:cxn modelId="{B03FB588-1ECA-40BF-AB26-B6FFF995DE96}" type="presParOf" srcId="{305801FB-7FFF-496E-82E8-F11DBD73701F}" destId="{E939E29B-4689-4735-9E2C-708820F396B1}" srcOrd="6" destOrd="0" presId="urn:microsoft.com/office/officeart/2008/layout/LinedList"/>
    <dgm:cxn modelId="{0B7B368A-63C5-4EE1-A69D-FA02B51B5D3B}" type="presParOf" srcId="{305801FB-7FFF-496E-82E8-F11DBD73701F}" destId="{7D0D343F-63A4-43DA-84AD-29B2A6952701}" srcOrd="7" destOrd="0" presId="urn:microsoft.com/office/officeart/2008/layout/LinedList"/>
    <dgm:cxn modelId="{9BA64C2A-9171-494F-AD44-D52F9686677A}" type="presParOf" srcId="{7D0D343F-63A4-43DA-84AD-29B2A6952701}" destId="{D3C6D688-E509-4F70-B781-5DCF48AD324A}" srcOrd="0" destOrd="0" presId="urn:microsoft.com/office/officeart/2008/layout/LinedList"/>
    <dgm:cxn modelId="{8B4B09B9-01A3-4B4A-8086-2E9DBD36D01E}" type="presParOf" srcId="{7D0D343F-63A4-43DA-84AD-29B2A6952701}" destId="{6DB23168-0326-43DD-9157-912A48CDDACE}" srcOrd="1" destOrd="0" presId="urn:microsoft.com/office/officeart/2008/layout/LinedList"/>
    <dgm:cxn modelId="{8BDB9365-354C-4208-B871-7EC8E70B2B25}" type="presParOf" srcId="{305801FB-7FFF-496E-82E8-F11DBD73701F}" destId="{07B6F9AC-A4BF-431D-9891-5399CFE95718}" srcOrd="8" destOrd="0" presId="urn:microsoft.com/office/officeart/2008/layout/LinedList"/>
    <dgm:cxn modelId="{B48252AB-55DE-4567-AF37-FBBD4EA54557}" type="presParOf" srcId="{305801FB-7FFF-496E-82E8-F11DBD73701F}" destId="{FCCCC469-12B8-422E-9C0A-43E3BAB41FDA}" srcOrd="9" destOrd="0" presId="urn:microsoft.com/office/officeart/2008/layout/LinedList"/>
    <dgm:cxn modelId="{77F6F9CF-EA46-4013-A8ED-52E3128A9F04}" type="presParOf" srcId="{FCCCC469-12B8-422E-9C0A-43E3BAB41FDA}" destId="{BF1A0FF0-6AE7-4C14-90A3-B7FF1AF0B0CC}" srcOrd="0" destOrd="0" presId="urn:microsoft.com/office/officeart/2008/layout/LinedList"/>
    <dgm:cxn modelId="{64C92045-A634-42AC-8132-E9F3DE63AFE5}" type="presParOf" srcId="{FCCCC469-12B8-422E-9C0A-43E3BAB41FDA}" destId="{0B82EBD1-6260-4DC3-AE76-DB97934E378E}" srcOrd="1" destOrd="0" presId="urn:microsoft.com/office/officeart/2008/layout/LinedList"/>
    <dgm:cxn modelId="{89C8AF62-4122-40A8-9617-B16A1A1C6C32}" type="presParOf" srcId="{305801FB-7FFF-496E-82E8-F11DBD73701F}" destId="{20A172B0-53F5-44F6-A138-2CB17A7C353E}" srcOrd="10" destOrd="0" presId="urn:microsoft.com/office/officeart/2008/layout/LinedList"/>
    <dgm:cxn modelId="{5E4E351E-51DE-48E4-AC70-029AB6EFBDA5}" type="presParOf" srcId="{305801FB-7FFF-496E-82E8-F11DBD73701F}" destId="{064DF729-C006-40A1-8080-D632BE17A08F}" srcOrd="11" destOrd="0" presId="urn:microsoft.com/office/officeart/2008/layout/LinedList"/>
    <dgm:cxn modelId="{D7C86441-8F38-49B5-95F7-AAF3146CA3FB}" type="presParOf" srcId="{064DF729-C006-40A1-8080-D632BE17A08F}" destId="{1904595F-30A3-4312-A1A0-ABAD25F2EDAF}" srcOrd="0" destOrd="0" presId="urn:microsoft.com/office/officeart/2008/layout/LinedList"/>
    <dgm:cxn modelId="{2A256DD9-0CB2-4492-8E70-DDE8DD6C4F10}" type="presParOf" srcId="{064DF729-C006-40A1-8080-D632BE17A08F}" destId="{96CACCC0-F022-4ABE-8C5C-42233CECBE01}" srcOrd="1" destOrd="0" presId="urn:microsoft.com/office/officeart/2008/layout/LinedList"/>
    <dgm:cxn modelId="{4D15DD71-C0F1-41AC-B9C5-8D9417A723A9}" type="presParOf" srcId="{305801FB-7FFF-496E-82E8-F11DBD73701F}" destId="{479EE45D-3A43-41FB-BD70-ADEB8D217634}" srcOrd="12" destOrd="0" presId="urn:microsoft.com/office/officeart/2008/layout/LinedList"/>
    <dgm:cxn modelId="{126F8AC0-9357-4074-BADF-F242EE28B370}" type="presParOf" srcId="{305801FB-7FFF-496E-82E8-F11DBD73701F}" destId="{C7DF5F73-781F-4DA8-9CC6-253ADD779361}" srcOrd="13" destOrd="0" presId="urn:microsoft.com/office/officeart/2008/layout/LinedList"/>
    <dgm:cxn modelId="{42723C1D-DB35-4BAD-A5CC-AD2244FCA06B}" type="presParOf" srcId="{C7DF5F73-781F-4DA8-9CC6-253ADD779361}" destId="{0B44FB27-73DB-4C65-9787-E62293124CDC}" srcOrd="0" destOrd="0" presId="urn:microsoft.com/office/officeart/2008/layout/LinedList"/>
    <dgm:cxn modelId="{939C9C50-21F1-4FDD-8DE0-BAB60FC4EC67}" type="presParOf" srcId="{C7DF5F73-781F-4DA8-9CC6-253ADD779361}" destId="{F0A0F873-37D9-409F-88E5-5FE205A0A5CA}" srcOrd="1" destOrd="0" presId="urn:microsoft.com/office/officeart/2008/layout/LinedList"/>
    <dgm:cxn modelId="{605143D5-DD72-42C3-AD49-DBC29F7C7206}" type="presParOf" srcId="{305801FB-7FFF-496E-82E8-F11DBD73701F}" destId="{8127B6C1-E3F0-4378-A1DA-34F845C64ECE}" srcOrd="14" destOrd="0" presId="urn:microsoft.com/office/officeart/2008/layout/LinedList"/>
    <dgm:cxn modelId="{DBBE75E2-3DEE-4F4F-9551-054100D27969}" type="presParOf" srcId="{305801FB-7FFF-496E-82E8-F11DBD73701F}" destId="{6CD8100A-B7D2-4490-BD9E-F0161790B593}" srcOrd="15" destOrd="0" presId="urn:microsoft.com/office/officeart/2008/layout/LinedList"/>
    <dgm:cxn modelId="{5961AB74-E3A4-4424-B36C-3AD30462DCAF}" type="presParOf" srcId="{6CD8100A-B7D2-4490-BD9E-F0161790B593}" destId="{7426A2ED-AAE0-4BDD-9C30-483514BA760A}" srcOrd="0" destOrd="0" presId="urn:microsoft.com/office/officeart/2008/layout/LinedList"/>
    <dgm:cxn modelId="{B8FB522B-079D-472E-BCF0-B11AE8D3D626}" type="presParOf" srcId="{6CD8100A-B7D2-4490-BD9E-F0161790B593}" destId="{1C5A192C-BD9D-49FD-9176-26997DE24CD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E108C0-E70F-4B6B-8485-DC5096B05647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65E2FF0-3968-42BC-AC3C-39CD5B9ADDCF}">
      <dgm:prSet custT="1"/>
      <dgm:spPr/>
      <dgm:t>
        <a:bodyPr/>
        <a:lstStyle/>
        <a:p>
          <a:r>
            <a:rPr lang="en-US" sz="1600" b="1" u="sng" dirty="0"/>
            <a:t>Search Strategy-</a:t>
          </a:r>
          <a:r>
            <a:rPr lang="en-US" sz="1600" b="1" dirty="0"/>
            <a:t> </a:t>
          </a:r>
          <a:r>
            <a:rPr lang="en-US" sz="1600" dirty="0"/>
            <a:t>The appropriate MESH terms which were applied are as follows: </a:t>
          </a:r>
          <a:r>
            <a:rPr lang="en-IN" sz="1600" dirty="0"/>
            <a:t>Pradhan Mantri Jan Arogya Yojana,  PM-JAY, Ayushman Bharat, implementation, challenges, barriers, obstacles, empaneled hospitals, healthcare providers, private hospitals. These are various terms that were searched using appropriate Boolean connectors (AND/OR) for example- PMJAY AND Hospitals.</a:t>
          </a:r>
        </a:p>
      </dgm:t>
    </dgm:pt>
    <dgm:pt modelId="{AF51993C-0833-4DCE-BBEB-A6A20FD35F2F}" type="parTrans" cxnId="{3AF013FC-F03A-4BAF-9635-FD6EB28F05D9}">
      <dgm:prSet/>
      <dgm:spPr/>
      <dgm:t>
        <a:bodyPr/>
        <a:lstStyle/>
        <a:p>
          <a:endParaRPr lang="en-IN"/>
        </a:p>
      </dgm:t>
    </dgm:pt>
    <dgm:pt modelId="{02663272-6663-4F73-A1C8-6DEC5997705B}" type="sibTrans" cxnId="{3AF013FC-F03A-4BAF-9635-FD6EB28F05D9}">
      <dgm:prSet/>
      <dgm:spPr/>
      <dgm:t>
        <a:bodyPr/>
        <a:lstStyle/>
        <a:p>
          <a:endParaRPr lang="en-IN"/>
        </a:p>
      </dgm:t>
    </dgm:pt>
    <dgm:pt modelId="{370EE093-9CC2-43B7-B8B6-EEDF7F937144}">
      <dgm:prSet custT="1"/>
      <dgm:spPr/>
      <dgm:t>
        <a:bodyPr/>
        <a:lstStyle/>
        <a:p>
          <a:r>
            <a:rPr lang="en-IN" sz="1600" b="1" u="sng" dirty="0"/>
            <a:t>Selection Process- </a:t>
          </a:r>
          <a:r>
            <a:rPr lang="en-IN" sz="1600" dirty="0"/>
            <a:t>We first screened all the selected literatures title &amp; abstract according to the eligibility criteria. We then conducted a full text report screening &amp; cross-checked references.</a:t>
          </a:r>
        </a:p>
      </dgm:t>
    </dgm:pt>
    <dgm:pt modelId="{8D0A569A-4CE5-4821-ACC6-7C6AF639A5B4}" type="parTrans" cxnId="{0051CAEE-896F-42C0-89AD-736D9F2AAE63}">
      <dgm:prSet/>
      <dgm:spPr/>
      <dgm:t>
        <a:bodyPr/>
        <a:lstStyle/>
        <a:p>
          <a:endParaRPr lang="en-IN"/>
        </a:p>
      </dgm:t>
    </dgm:pt>
    <dgm:pt modelId="{75AB9399-12DC-41DD-803A-DF79144D57CB}" type="sibTrans" cxnId="{0051CAEE-896F-42C0-89AD-736D9F2AAE63}">
      <dgm:prSet/>
      <dgm:spPr/>
      <dgm:t>
        <a:bodyPr/>
        <a:lstStyle/>
        <a:p>
          <a:endParaRPr lang="en-IN"/>
        </a:p>
      </dgm:t>
    </dgm:pt>
    <dgm:pt modelId="{699A05DC-99A0-4F92-9DA9-5C6E108C1670}">
      <dgm:prSet custT="1"/>
      <dgm:spPr/>
      <dgm:t>
        <a:bodyPr/>
        <a:lstStyle/>
        <a:p>
          <a:r>
            <a:rPr lang="en-IN" sz="1600" b="1" u="sng" dirty="0"/>
            <a:t>Data Management- </a:t>
          </a:r>
          <a:r>
            <a:rPr lang="en-IN" sz="1600" dirty="0"/>
            <a:t>To conduct this review, we extract relevant data from the studies into a Microsoft Excel spreadsheet and then drew result from the same.</a:t>
          </a:r>
        </a:p>
      </dgm:t>
    </dgm:pt>
    <dgm:pt modelId="{6F2E20A3-372C-499F-B637-A9E1E789FD29}" type="parTrans" cxnId="{BE99B0BE-F34B-4C0F-B461-567F65290C5B}">
      <dgm:prSet/>
      <dgm:spPr/>
      <dgm:t>
        <a:bodyPr/>
        <a:lstStyle/>
        <a:p>
          <a:endParaRPr lang="en-IN"/>
        </a:p>
      </dgm:t>
    </dgm:pt>
    <dgm:pt modelId="{2F8EF425-583B-45CB-9712-14D3C8AF442B}" type="sibTrans" cxnId="{BE99B0BE-F34B-4C0F-B461-567F65290C5B}">
      <dgm:prSet/>
      <dgm:spPr/>
      <dgm:t>
        <a:bodyPr/>
        <a:lstStyle/>
        <a:p>
          <a:endParaRPr lang="en-IN"/>
        </a:p>
      </dgm:t>
    </dgm:pt>
    <dgm:pt modelId="{595DAB97-5851-48BD-AA74-65E226F63C67}" type="pres">
      <dgm:prSet presAssocID="{6BE108C0-E70F-4B6B-8485-DC5096B05647}" presName="vert0" presStyleCnt="0">
        <dgm:presLayoutVars>
          <dgm:dir/>
          <dgm:animOne val="branch"/>
          <dgm:animLvl val="lvl"/>
        </dgm:presLayoutVars>
      </dgm:prSet>
      <dgm:spPr/>
    </dgm:pt>
    <dgm:pt modelId="{5C80DD93-AE43-4F17-8911-3437CB7E79D7}" type="pres">
      <dgm:prSet presAssocID="{165E2FF0-3968-42BC-AC3C-39CD5B9ADDCF}" presName="thickLine" presStyleLbl="alignNode1" presStyleIdx="0" presStyleCnt="3"/>
      <dgm:spPr/>
    </dgm:pt>
    <dgm:pt modelId="{2BA47117-A74C-4F5C-AF0F-68808551145E}" type="pres">
      <dgm:prSet presAssocID="{165E2FF0-3968-42BC-AC3C-39CD5B9ADDCF}" presName="horz1" presStyleCnt="0"/>
      <dgm:spPr/>
    </dgm:pt>
    <dgm:pt modelId="{B4669C89-7B08-494A-880E-40925CEEC21B}" type="pres">
      <dgm:prSet presAssocID="{165E2FF0-3968-42BC-AC3C-39CD5B9ADDCF}" presName="tx1" presStyleLbl="revTx" presStyleIdx="0" presStyleCnt="3" custScaleY="89299"/>
      <dgm:spPr/>
    </dgm:pt>
    <dgm:pt modelId="{E23EAA02-E78A-4661-918D-34981811E151}" type="pres">
      <dgm:prSet presAssocID="{165E2FF0-3968-42BC-AC3C-39CD5B9ADDCF}" presName="vert1" presStyleCnt="0"/>
      <dgm:spPr/>
    </dgm:pt>
    <dgm:pt modelId="{900312B7-A393-470D-ACD9-203AAECFB576}" type="pres">
      <dgm:prSet presAssocID="{370EE093-9CC2-43B7-B8B6-EEDF7F937144}" presName="thickLine" presStyleLbl="alignNode1" presStyleIdx="1" presStyleCnt="3"/>
      <dgm:spPr/>
    </dgm:pt>
    <dgm:pt modelId="{B7A1F0CC-6367-4222-A496-17FA03CB4F93}" type="pres">
      <dgm:prSet presAssocID="{370EE093-9CC2-43B7-B8B6-EEDF7F937144}" presName="horz1" presStyleCnt="0"/>
      <dgm:spPr/>
    </dgm:pt>
    <dgm:pt modelId="{02ABF8FF-9CAD-4E55-B764-EDDD4DAE4188}" type="pres">
      <dgm:prSet presAssocID="{370EE093-9CC2-43B7-B8B6-EEDF7F937144}" presName="tx1" presStyleLbl="revTx" presStyleIdx="1" presStyleCnt="3" custScaleY="79632"/>
      <dgm:spPr/>
    </dgm:pt>
    <dgm:pt modelId="{4809686B-322C-4785-BF46-3F881AA3C5B8}" type="pres">
      <dgm:prSet presAssocID="{370EE093-9CC2-43B7-B8B6-EEDF7F937144}" presName="vert1" presStyleCnt="0"/>
      <dgm:spPr/>
    </dgm:pt>
    <dgm:pt modelId="{A27CE4BA-4685-464A-8A9C-A7E68F0578D1}" type="pres">
      <dgm:prSet presAssocID="{699A05DC-99A0-4F92-9DA9-5C6E108C1670}" presName="thickLine" presStyleLbl="alignNode1" presStyleIdx="2" presStyleCnt="3"/>
      <dgm:spPr/>
    </dgm:pt>
    <dgm:pt modelId="{04BF7FE1-ED37-46D2-8704-B8C1C6D4006A}" type="pres">
      <dgm:prSet presAssocID="{699A05DC-99A0-4F92-9DA9-5C6E108C1670}" presName="horz1" presStyleCnt="0"/>
      <dgm:spPr/>
    </dgm:pt>
    <dgm:pt modelId="{F8A8B86C-3074-425F-9627-63EC46075832}" type="pres">
      <dgm:prSet presAssocID="{699A05DC-99A0-4F92-9DA9-5C6E108C1670}" presName="tx1" presStyleLbl="revTx" presStyleIdx="2" presStyleCnt="3"/>
      <dgm:spPr/>
    </dgm:pt>
    <dgm:pt modelId="{93BB1B4C-C442-49EA-A3A3-F3B60458B950}" type="pres">
      <dgm:prSet presAssocID="{699A05DC-99A0-4F92-9DA9-5C6E108C1670}" presName="vert1" presStyleCnt="0"/>
      <dgm:spPr/>
    </dgm:pt>
  </dgm:ptLst>
  <dgm:cxnLst>
    <dgm:cxn modelId="{21844612-4AF2-4C8D-98D9-806A19C20F9E}" type="presOf" srcId="{6BE108C0-E70F-4B6B-8485-DC5096B05647}" destId="{595DAB97-5851-48BD-AA74-65E226F63C67}" srcOrd="0" destOrd="0" presId="urn:microsoft.com/office/officeart/2008/layout/LinedList"/>
    <dgm:cxn modelId="{08D57E34-7149-4794-8A6C-E2960AB31B4C}" type="presOf" srcId="{699A05DC-99A0-4F92-9DA9-5C6E108C1670}" destId="{F8A8B86C-3074-425F-9627-63EC46075832}" srcOrd="0" destOrd="0" presId="urn:microsoft.com/office/officeart/2008/layout/LinedList"/>
    <dgm:cxn modelId="{BE99B0BE-F34B-4C0F-B461-567F65290C5B}" srcId="{6BE108C0-E70F-4B6B-8485-DC5096B05647}" destId="{699A05DC-99A0-4F92-9DA9-5C6E108C1670}" srcOrd="2" destOrd="0" parTransId="{6F2E20A3-372C-499F-B637-A9E1E789FD29}" sibTransId="{2F8EF425-583B-45CB-9712-14D3C8AF442B}"/>
    <dgm:cxn modelId="{D1EB39C3-BF06-4E69-80C1-51DF04252710}" type="presOf" srcId="{370EE093-9CC2-43B7-B8B6-EEDF7F937144}" destId="{02ABF8FF-9CAD-4E55-B764-EDDD4DAE4188}" srcOrd="0" destOrd="0" presId="urn:microsoft.com/office/officeart/2008/layout/LinedList"/>
    <dgm:cxn modelId="{BF21D9DB-9C52-46DD-AA44-D8A28F09C031}" type="presOf" srcId="{165E2FF0-3968-42BC-AC3C-39CD5B9ADDCF}" destId="{B4669C89-7B08-494A-880E-40925CEEC21B}" srcOrd="0" destOrd="0" presId="urn:microsoft.com/office/officeart/2008/layout/LinedList"/>
    <dgm:cxn modelId="{0051CAEE-896F-42C0-89AD-736D9F2AAE63}" srcId="{6BE108C0-E70F-4B6B-8485-DC5096B05647}" destId="{370EE093-9CC2-43B7-B8B6-EEDF7F937144}" srcOrd="1" destOrd="0" parTransId="{8D0A569A-4CE5-4821-ACC6-7C6AF639A5B4}" sibTransId="{75AB9399-12DC-41DD-803A-DF79144D57CB}"/>
    <dgm:cxn modelId="{3AF013FC-F03A-4BAF-9635-FD6EB28F05D9}" srcId="{6BE108C0-E70F-4B6B-8485-DC5096B05647}" destId="{165E2FF0-3968-42BC-AC3C-39CD5B9ADDCF}" srcOrd="0" destOrd="0" parTransId="{AF51993C-0833-4DCE-BBEB-A6A20FD35F2F}" sibTransId="{02663272-6663-4F73-A1C8-6DEC5997705B}"/>
    <dgm:cxn modelId="{319B6745-19D1-4607-A443-4760D61CF5F1}" type="presParOf" srcId="{595DAB97-5851-48BD-AA74-65E226F63C67}" destId="{5C80DD93-AE43-4F17-8911-3437CB7E79D7}" srcOrd="0" destOrd="0" presId="urn:microsoft.com/office/officeart/2008/layout/LinedList"/>
    <dgm:cxn modelId="{F08026E8-E894-4ADE-929B-CAADE083D7B1}" type="presParOf" srcId="{595DAB97-5851-48BD-AA74-65E226F63C67}" destId="{2BA47117-A74C-4F5C-AF0F-68808551145E}" srcOrd="1" destOrd="0" presId="urn:microsoft.com/office/officeart/2008/layout/LinedList"/>
    <dgm:cxn modelId="{88C14D2B-C164-46B5-A7A6-560D1313A547}" type="presParOf" srcId="{2BA47117-A74C-4F5C-AF0F-68808551145E}" destId="{B4669C89-7B08-494A-880E-40925CEEC21B}" srcOrd="0" destOrd="0" presId="urn:microsoft.com/office/officeart/2008/layout/LinedList"/>
    <dgm:cxn modelId="{6D4DC311-5FE5-44DC-A193-0C1CDAB80C2A}" type="presParOf" srcId="{2BA47117-A74C-4F5C-AF0F-68808551145E}" destId="{E23EAA02-E78A-4661-918D-34981811E151}" srcOrd="1" destOrd="0" presId="urn:microsoft.com/office/officeart/2008/layout/LinedList"/>
    <dgm:cxn modelId="{60A21CFC-7661-4A1F-A45D-8DD5A76CBEE0}" type="presParOf" srcId="{595DAB97-5851-48BD-AA74-65E226F63C67}" destId="{900312B7-A393-470D-ACD9-203AAECFB576}" srcOrd="2" destOrd="0" presId="urn:microsoft.com/office/officeart/2008/layout/LinedList"/>
    <dgm:cxn modelId="{15972E39-22B2-46DA-8C9F-033E75C58B01}" type="presParOf" srcId="{595DAB97-5851-48BD-AA74-65E226F63C67}" destId="{B7A1F0CC-6367-4222-A496-17FA03CB4F93}" srcOrd="3" destOrd="0" presId="urn:microsoft.com/office/officeart/2008/layout/LinedList"/>
    <dgm:cxn modelId="{8984BD68-DAEE-4CE7-8C9C-5292B10495C6}" type="presParOf" srcId="{B7A1F0CC-6367-4222-A496-17FA03CB4F93}" destId="{02ABF8FF-9CAD-4E55-B764-EDDD4DAE4188}" srcOrd="0" destOrd="0" presId="urn:microsoft.com/office/officeart/2008/layout/LinedList"/>
    <dgm:cxn modelId="{D1D6590C-DF76-48B2-98EF-970057019F70}" type="presParOf" srcId="{B7A1F0CC-6367-4222-A496-17FA03CB4F93}" destId="{4809686B-322C-4785-BF46-3F881AA3C5B8}" srcOrd="1" destOrd="0" presId="urn:microsoft.com/office/officeart/2008/layout/LinedList"/>
    <dgm:cxn modelId="{6A6ED61E-5597-40E4-B224-A77481BB4FC3}" type="presParOf" srcId="{595DAB97-5851-48BD-AA74-65E226F63C67}" destId="{A27CE4BA-4685-464A-8A9C-A7E68F0578D1}" srcOrd="4" destOrd="0" presId="urn:microsoft.com/office/officeart/2008/layout/LinedList"/>
    <dgm:cxn modelId="{74ADE2D9-2054-4B8A-BD16-6EBCCFE21D2F}" type="presParOf" srcId="{595DAB97-5851-48BD-AA74-65E226F63C67}" destId="{04BF7FE1-ED37-46D2-8704-B8C1C6D4006A}" srcOrd="5" destOrd="0" presId="urn:microsoft.com/office/officeart/2008/layout/LinedList"/>
    <dgm:cxn modelId="{2A4E4CAC-FB5F-42DF-8E2E-EB4F066548B6}" type="presParOf" srcId="{04BF7FE1-ED37-46D2-8704-B8C1C6D4006A}" destId="{F8A8B86C-3074-425F-9627-63EC46075832}" srcOrd="0" destOrd="0" presId="urn:microsoft.com/office/officeart/2008/layout/LinedList"/>
    <dgm:cxn modelId="{BB6B2412-3D5C-4ABB-8579-923A5176B982}" type="presParOf" srcId="{04BF7FE1-ED37-46D2-8704-B8C1C6D4006A}" destId="{93BB1B4C-C442-49EA-A3A3-F3B60458B9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9A7DFA-68C7-4842-822D-867A42B8BE5C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63D26414-A484-453C-9659-1B6FF4752E74}">
      <dgm:prSet/>
      <dgm:spPr/>
      <dgm:t>
        <a:bodyPr/>
        <a:lstStyle/>
        <a:p>
          <a:r>
            <a:rPr lang="en-US" b="1" u="sng" dirty="0"/>
            <a:t>Financial Challenges </a:t>
          </a:r>
          <a:r>
            <a:rPr lang="en-US" dirty="0"/>
            <a:t>– Many studies highlighted concerns about the package rates under PM-JAY being lower than actual treatment costs, particularly for certain procedures [8, 13, 20]. Empaneled hospitals reported facing cash flow issues due to delays in claim settlements [3, 4].</a:t>
          </a:r>
        </a:p>
      </dgm:t>
    </dgm:pt>
    <dgm:pt modelId="{A20054A6-A1B3-42B4-B808-1C568FE7D69B}" type="parTrans" cxnId="{7D57984B-4E69-464D-BC72-08908D58DCF7}">
      <dgm:prSet/>
      <dgm:spPr/>
      <dgm:t>
        <a:bodyPr/>
        <a:lstStyle/>
        <a:p>
          <a:endParaRPr lang="en-IN"/>
        </a:p>
      </dgm:t>
    </dgm:pt>
    <dgm:pt modelId="{8402D399-1E90-4CD3-8A25-A04E8CD8BD12}" type="sibTrans" cxnId="{7D57984B-4E69-464D-BC72-08908D58DCF7}">
      <dgm:prSet/>
      <dgm:spPr/>
      <dgm:t>
        <a:bodyPr/>
        <a:lstStyle/>
        <a:p>
          <a:endParaRPr lang="en-IN"/>
        </a:p>
      </dgm:t>
    </dgm:pt>
    <dgm:pt modelId="{3A43C7BF-3270-4EED-94BD-3BBF0D034B99}">
      <dgm:prSet/>
      <dgm:spPr/>
      <dgm:t>
        <a:bodyPr/>
        <a:lstStyle/>
        <a:p>
          <a:r>
            <a:rPr lang="en-IN" b="1" u="sng"/>
            <a:t>Administrative and Operational Challenges</a:t>
          </a:r>
          <a:r>
            <a:rPr lang="en-IN"/>
            <a:t> - </a:t>
          </a:r>
          <a:r>
            <a:rPr lang="en-US"/>
            <a:t>Hospitals struggled with the paperwork and documentation required for claim submissions [3, 4, 12]. Some hospitals faced difficulties in adapting to the digital systems required for PM-JAY implementation [4, 16].</a:t>
          </a:r>
          <a:endParaRPr lang="en-IN"/>
        </a:p>
      </dgm:t>
    </dgm:pt>
    <dgm:pt modelId="{C7ACD3E0-84D6-4136-9093-5CC294E73D2D}" type="parTrans" cxnId="{A3E722B4-6EB2-451C-9348-6200352F9BFE}">
      <dgm:prSet/>
      <dgm:spPr/>
      <dgm:t>
        <a:bodyPr/>
        <a:lstStyle/>
        <a:p>
          <a:endParaRPr lang="en-IN"/>
        </a:p>
      </dgm:t>
    </dgm:pt>
    <dgm:pt modelId="{A2C85C9B-3DDB-43DA-9A97-B7ADF41643F3}" type="sibTrans" cxnId="{A3E722B4-6EB2-451C-9348-6200352F9BFE}">
      <dgm:prSet/>
      <dgm:spPr/>
      <dgm:t>
        <a:bodyPr/>
        <a:lstStyle/>
        <a:p>
          <a:endParaRPr lang="en-IN"/>
        </a:p>
      </dgm:t>
    </dgm:pt>
    <dgm:pt modelId="{D5B0CBCC-0B39-4E13-B82C-72963D8EF48F}">
      <dgm:prSet/>
      <dgm:spPr/>
      <dgm:t>
        <a:bodyPr/>
        <a:lstStyle/>
        <a:p>
          <a:r>
            <a:rPr lang="en-IN" b="1" u="sng"/>
            <a:t>Human Resource Challenges</a:t>
          </a:r>
          <a:r>
            <a:rPr lang="en-IN"/>
            <a:t> - </a:t>
          </a:r>
          <a:r>
            <a:rPr lang="en-US"/>
            <a:t>Many hospitals lacked personnel adequately trained in PM-JAY processes [4, 16]. Both healthcare providers and beneficiaries showed limited understanding of the scheme's details [16, 17].</a:t>
          </a:r>
          <a:endParaRPr lang="en-IN"/>
        </a:p>
      </dgm:t>
    </dgm:pt>
    <dgm:pt modelId="{8A101766-7600-4C1D-B5FF-155C59385AB5}" type="parTrans" cxnId="{7258736D-033D-4878-946A-EB18876343F8}">
      <dgm:prSet/>
      <dgm:spPr/>
      <dgm:t>
        <a:bodyPr/>
        <a:lstStyle/>
        <a:p>
          <a:endParaRPr lang="en-IN"/>
        </a:p>
      </dgm:t>
    </dgm:pt>
    <dgm:pt modelId="{01833FB8-0DFB-4037-93FE-D41A9F50ACB0}" type="sibTrans" cxnId="{7258736D-033D-4878-946A-EB18876343F8}">
      <dgm:prSet/>
      <dgm:spPr/>
      <dgm:t>
        <a:bodyPr/>
        <a:lstStyle/>
        <a:p>
          <a:endParaRPr lang="en-IN"/>
        </a:p>
      </dgm:t>
    </dgm:pt>
    <dgm:pt modelId="{54BDE78F-EEAD-47B0-8CAD-B32BDCB56B61}">
      <dgm:prSet/>
      <dgm:spPr/>
      <dgm:t>
        <a:bodyPr/>
        <a:lstStyle/>
        <a:p>
          <a:r>
            <a:rPr lang="en-US" b="1" u="sng"/>
            <a:t>Quality of Care</a:t>
          </a:r>
          <a:r>
            <a:rPr lang="en-US"/>
            <a:t>- Some studies suggested that low reimbursement rates might lead to cost-cutting measures affecting service quality [6, 13, 15]. Differences in outpatient care costs and quality were observed between public and private empaneled facilities [14].</a:t>
          </a:r>
          <a:endParaRPr lang="en-IN"/>
        </a:p>
      </dgm:t>
    </dgm:pt>
    <dgm:pt modelId="{DD8E2857-BB80-456B-B315-75464C940509}" type="parTrans" cxnId="{A4BCEE66-8482-4EA8-8A03-96300371775A}">
      <dgm:prSet/>
      <dgm:spPr/>
      <dgm:t>
        <a:bodyPr/>
        <a:lstStyle/>
        <a:p>
          <a:endParaRPr lang="en-IN"/>
        </a:p>
      </dgm:t>
    </dgm:pt>
    <dgm:pt modelId="{D215D4ED-AC48-4C42-81A3-319512AB6D3D}" type="sibTrans" cxnId="{A4BCEE66-8482-4EA8-8A03-96300371775A}">
      <dgm:prSet/>
      <dgm:spPr/>
      <dgm:t>
        <a:bodyPr/>
        <a:lstStyle/>
        <a:p>
          <a:endParaRPr lang="en-IN"/>
        </a:p>
      </dgm:t>
    </dgm:pt>
    <dgm:pt modelId="{C17D29D9-4398-4BA7-80D4-1E59C793F817}">
      <dgm:prSet/>
      <dgm:spPr/>
      <dgm:t>
        <a:bodyPr/>
        <a:lstStyle/>
        <a:p>
          <a:r>
            <a:rPr lang="en-IN" b="1" u="sng" dirty="0"/>
            <a:t>Governance and Oversight</a:t>
          </a:r>
          <a:r>
            <a:rPr lang="en-IN" dirty="0"/>
            <a:t>- </a:t>
          </a:r>
          <a:r>
            <a:rPr lang="en-US" dirty="0"/>
            <a:t>Ensuring proper governance and oversight of the scheme across diverse healthcare settings proved difficult [15, 18]. Some instances of deliberate misreporting of administrative health data were identified, potentially affecting the scheme's implementation [12].</a:t>
          </a:r>
          <a:endParaRPr lang="en-IN" dirty="0"/>
        </a:p>
      </dgm:t>
    </dgm:pt>
    <dgm:pt modelId="{25163DEA-10D9-442B-934C-C04031090B51}" type="parTrans" cxnId="{75432588-CDA4-4AEB-A31E-5D4175839988}">
      <dgm:prSet/>
      <dgm:spPr/>
      <dgm:t>
        <a:bodyPr/>
        <a:lstStyle/>
        <a:p>
          <a:endParaRPr lang="en-IN"/>
        </a:p>
      </dgm:t>
    </dgm:pt>
    <dgm:pt modelId="{1804267F-4A80-47AA-AE81-8DFCEC94B02D}" type="sibTrans" cxnId="{75432588-CDA4-4AEB-A31E-5D4175839988}">
      <dgm:prSet/>
      <dgm:spPr/>
      <dgm:t>
        <a:bodyPr/>
        <a:lstStyle/>
        <a:p>
          <a:endParaRPr lang="en-IN"/>
        </a:p>
      </dgm:t>
    </dgm:pt>
    <dgm:pt modelId="{735D7BAA-813A-4531-8319-9E34BE4F538D}" type="pres">
      <dgm:prSet presAssocID="{C09A7DFA-68C7-4842-822D-867A42B8BE5C}" presName="linear" presStyleCnt="0">
        <dgm:presLayoutVars>
          <dgm:animLvl val="lvl"/>
          <dgm:resizeHandles val="exact"/>
        </dgm:presLayoutVars>
      </dgm:prSet>
      <dgm:spPr/>
    </dgm:pt>
    <dgm:pt modelId="{D6A0C07D-65FD-4829-8B7E-74DB9867C04D}" type="pres">
      <dgm:prSet presAssocID="{63D26414-A484-453C-9659-1B6FF4752E7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073B289-FA9A-4D6B-8A96-DE28A632E129}" type="pres">
      <dgm:prSet presAssocID="{8402D399-1E90-4CD3-8A25-A04E8CD8BD12}" presName="spacer" presStyleCnt="0"/>
      <dgm:spPr/>
    </dgm:pt>
    <dgm:pt modelId="{81561D74-B321-40D9-9B94-2D26CF748098}" type="pres">
      <dgm:prSet presAssocID="{3A43C7BF-3270-4EED-94BD-3BBF0D034B9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FF0BC67-2D20-475E-96AA-5533B001B500}" type="pres">
      <dgm:prSet presAssocID="{A2C85C9B-3DDB-43DA-9A97-B7ADF41643F3}" presName="spacer" presStyleCnt="0"/>
      <dgm:spPr/>
    </dgm:pt>
    <dgm:pt modelId="{83EB7C99-1A73-410C-8ABC-70F17DF6498A}" type="pres">
      <dgm:prSet presAssocID="{D5B0CBCC-0B39-4E13-B82C-72963D8EF48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4E119FC-4862-4601-8D8E-E0FC9C0B516F}" type="pres">
      <dgm:prSet presAssocID="{01833FB8-0DFB-4037-93FE-D41A9F50ACB0}" presName="spacer" presStyleCnt="0"/>
      <dgm:spPr/>
    </dgm:pt>
    <dgm:pt modelId="{7D506FC9-068D-4B4F-B7F0-EA91A9B4984E}" type="pres">
      <dgm:prSet presAssocID="{54BDE78F-EEAD-47B0-8CAD-B32BDCB56B6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EBDD612-CD75-4D49-A8F1-B0BC80628A69}" type="pres">
      <dgm:prSet presAssocID="{D215D4ED-AC48-4C42-81A3-319512AB6D3D}" presName="spacer" presStyleCnt="0"/>
      <dgm:spPr/>
    </dgm:pt>
    <dgm:pt modelId="{F31F42FA-7EAF-4196-9AF2-6E30796C3106}" type="pres">
      <dgm:prSet presAssocID="{C17D29D9-4398-4BA7-80D4-1E59C793F8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4BCEE66-8482-4EA8-8A03-96300371775A}" srcId="{C09A7DFA-68C7-4842-822D-867A42B8BE5C}" destId="{54BDE78F-EEAD-47B0-8CAD-B32BDCB56B61}" srcOrd="3" destOrd="0" parTransId="{DD8E2857-BB80-456B-B315-75464C940509}" sibTransId="{D215D4ED-AC48-4C42-81A3-319512AB6D3D}"/>
    <dgm:cxn modelId="{7D57984B-4E69-464D-BC72-08908D58DCF7}" srcId="{C09A7DFA-68C7-4842-822D-867A42B8BE5C}" destId="{63D26414-A484-453C-9659-1B6FF4752E74}" srcOrd="0" destOrd="0" parTransId="{A20054A6-A1B3-42B4-B808-1C568FE7D69B}" sibTransId="{8402D399-1E90-4CD3-8A25-A04E8CD8BD12}"/>
    <dgm:cxn modelId="{7258736D-033D-4878-946A-EB18876343F8}" srcId="{C09A7DFA-68C7-4842-822D-867A42B8BE5C}" destId="{D5B0CBCC-0B39-4E13-B82C-72963D8EF48F}" srcOrd="2" destOrd="0" parTransId="{8A101766-7600-4C1D-B5FF-155C59385AB5}" sibTransId="{01833FB8-0DFB-4037-93FE-D41A9F50ACB0}"/>
    <dgm:cxn modelId="{1B10824D-D5FD-452E-B032-B0C1EAFF3DD9}" type="presOf" srcId="{63D26414-A484-453C-9659-1B6FF4752E74}" destId="{D6A0C07D-65FD-4829-8B7E-74DB9867C04D}" srcOrd="0" destOrd="0" presId="urn:microsoft.com/office/officeart/2005/8/layout/vList2"/>
    <dgm:cxn modelId="{156D7174-AECA-480E-B65C-DB906038C8D1}" type="presOf" srcId="{D5B0CBCC-0B39-4E13-B82C-72963D8EF48F}" destId="{83EB7C99-1A73-410C-8ABC-70F17DF6498A}" srcOrd="0" destOrd="0" presId="urn:microsoft.com/office/officeart/2005/8/layout/vList2"/>
    <dgm:cxn modelId="{75432588-CDA4-4AEB-A31E-5D4175839988}" srcId="{C09A7DFA-68C7-4842-822D-867A42B8BE5C}" destId="{C17D29D9-4398-4BA7-80D4-1E59C793F817}" srcOrd="4" destOrd="0" parTransId="{25163DEA-10D9-442B-934C-C04031090B51}" sibTransId="{1804267F-4A80-47AA-AE81-8DFCEC94B02D}"/>
    <dgm:cxn modelId="{C5589F96-F6E4-428E-B65F-C53740B9516A}" type="presOf" srcId="{C09A7DFA-68C7-4842-822D-867A42B8BE5C}" destId="{735D7BAA-813A-4531-8319-9E34BE4F538D}" srcOrd="0" destOrd="0" presId="urn:microsoft.com/office/officeart/2005/8/layout/vList2"/>
    <dgm:cxn modelId="{A3E722B4-6EB2-451C-9348-6200352F9BFE}" srcId="{C09A7DFA-68C7-4842-822D-867A42B8BE5C}" destId="{3A43C7BF-3270-4EED-94BD-3BBF0D034B99}" srcOrd="1" destOrd="0" parTransId="{C7ACD3E0-84D6-4136-9093-5CC294E73D2D}" sibTransId="{A2C85C9B-3DDB-43DA-9A97-B7ADF41643F3}"/>
    <dgm:cxn modelId="{D4EE81EE-4DCF-4264-9378-D6B3A35601B1}" type="presOf" srcId="{54BDE78F-EEAD-47B0-8CAD-B32BDCB56B61}" destId="{7D506FC9-068D-4B4F-B7F0-EA91A9B4984E}" srcOrd="0" destOrd="0" presId="urn:microsoft.com/office/officeart/2005/8/layout/vList2"/>
    <dgm:cxn modelId="{68FA2AFB-33FA-4F6A-B783-D72EFDE1FF13}" type="presOf" srcId="{3A43C7BF-3270-4EED-94BD-3BBF0D034B99}" destId="{81561D74-B321-40D9-9B94-2D26CF748098}" srcOrd="0" destOrd="0" presId="urn:microsoft.com/office/officeart/2005/8/layout/vList2"/>
    <dgm:cxn modelId="{5BCCCCFB-48F4-413C-8635-A227E51E2872}" type="presOf" srcId="{C17D29D9-4398-4BA7-80D4-1E59C793F817}" destId="{F31F42FA-7EAF-4196-9AF2-6E30796C3106}" srcOrd="0" destOrd="0" presId="urn:microsoft.com/office/officeart/2005/8/layout/vList2"/>
    <dgm:cxn modelId="{0BEC1595-54D6-47E0-9012-0BA370FEDE32}" type="presParOf" srcId="{735D7BAA-813A-4531-8319-9E34BE4F538D}" destId="{D6A0C07D-65FD-4829-8B7E-74DB9867C04D}" srcOrd="0" destOrd="0" presId="urn:microsoft.com/office/officeart/2005/8/layout/vList2"/>
    <dgm:cxn modelId="{412AD150-0378-4BCB-80F1-1D6D87263557}" type="presParOf" srcId="{735D7BAA-813A-4531-8319-9E34BE4F538D}" destId="{9073B289-FA9A-4D6B-8A96-DE28A632E129}" srcOrd="1" destOrd="0" presId="urn:microsoft.com/office/officeart/2005/8/layout/vList2"/>
    <dgm:cxn modelId="{BE86818C-3D5E-4BA5-8BE9-31EC633C3512}" type="presParOf" srcId="{735D7BAA-813A-4531-8319-9E34BE4F538D}" destId="{81561D74-B321-40D9-9B94-2D26CF748098}" srcOrd="2" destOrd="0" presId="urn:microsoft.com/office/officeart/2005/8/layout/vList2"/>
    <dgm:cxn modelId="{AFC0F92F-8BC6-498E-9C70-4C77B9A828D7}" type="presParOf" srcId="{735D7BAA-813A-4531-8319-9E34BE4F538D}" destId="{EFF0BC67-2D20-475E-96AA-5533B001B500}" srcOrd="3" destOrd="0" presId="urn:microsoft.com/office/officeart/2005/8/layout/vList2"/>
    <dgm:cxn modelId="{A7C7A664-C979-4BC5-BE19-559CEF4E9A25}" type="presParOf" srcId="{735D7BAA-813A-4531-8319-9E34BE4F538D}" destId="{83EB7C99-1A73-410C-8ABC-70F17DF6498A}" srcOrd="4" destOrd="0" presId="urn:microsoft.com/office/officeart/2005/8/layout/vList2"/>
    <dgm:cxn modelId="{C4B5FA42-D438-495D-A16C-11B8CBAD5385}" type="presParOf" srcId="{735D7BAA-813A-4531-8319-9E34BE4F538D}" destId="{C4E119FC-4862-4601-8D8E-E0FC9C0B516F}" srcOrd="5" destOrd="0" presId="urn:microsoft.com/office/officeart/2005/8/layout/vList2"/>
    <dgm:cxn modelId="{1ABC7F8D-F962-4E0C-AC10-8B2B33A4C502}" type="presParOf" srcId="{735D7BAA-813A-4531-8319-9E34BE4F538D}" destId="{7D506FC9-068D-4B4F-B7F0-EA91A9B4984E}" srcOrd="6" destOrd="0" presId="urn:microsoft.com/office/officeart/2005/8/layout/vList2"/>
    <dgm:cxn modelId="{2A979D73-1832-44B2-88DD-79CBE9B25C3E}" type="presParOf" srcId="{735D7BAA-813A-4531-8319-9E34BE4F538D}" destId="{DEBDD612-CD75-4D49-A8F1-B0BC80628A69}" srcOrd="7" destOrd="0" presId="urn:microsoft.com/office/officeart/2005/8/layout/vList2"/>
    <dgm:cxn modelId="{F3D0616C-A743-45AC-81A1-9EAEE34DBC1B}" type="presParOf" srcId="{735D7BAA-813A-4531-8319-9E34BE4F538D}" destId="{F31F42FA-7EAF-4196-9AF2-6E30796C310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3CFCCF-9879-4BEB-9843-0CD36C7CC83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43958F1D-C4B5-45EA-BCD5-CC15C6D8ED99}">
      <dgm:prSet custT="1"/>
      <dgm:spPr/>
      <dgm:t>
        <a:bodyPr/>
        <a:lstStyle/>
        <a:p>
          <a:r>
            <a:rPr lang="en-IN" sz="1600" b="1" u="sng" dirty="0"/>
            <a:t>Public-Private Partnership Model- </a:t>
          </a:r>
          <a:r>
            <a:rPr lang="en-US" sz="1600" dirty="0"/>
            <a:t>Managing the relationship between public and private stakeholders in the scheme presented challenges [13, 15].</a:t>
          </a:r>
          <a:r>
            <a:rPr lang="en-IN" sz="1600" b="1" u="sng" dirty="0"/>
            <a:t> </a:t>
          </a:r>
          <a:endParaRPr lang="en-IN" sz="1600" dirty="0"/>
        </a:p>
      </dgm:t>
    </dgm:pt>
    <dgm:pt modelId="{6239C7D2-9D18-4F47-937D-D88FBDA75558}" type="parTrans" cxnId="{9215C181-DD18-4109-851A-14C25767E36E}">
      <dgm:prSet/>
      <dgm:spPr/>
      <dgm:t>
        <a:bodyPr/>
        <a:lstStyle/>
        <a:p>
          <a:endParaRPr lang="en-IN"/>
        </a:p>
      </dgm:t>
    </dgm:pt>
    <dgm:pt modelId="{0F32149B-223B-4070-8B09-D52CD57450DA}" type="sibTrans" cxnId="{9215C181-DD18-4109-851A-14C25767E36E}">
      <dgm:prSet/>
      <dgm:spPr/>
      <dgm:t>
        <a:bodyPr/>
        <a:lstStyle/>
        <a:p>
          <a:endParaRPr lang="en-IN"/>
        </a:p>
      </dgm:t>
    </dgm:pt>
    <dgm:pt modelId="{62109528-6175-4C28-9FAD-C73F1D40B421}">
      <dgm:prSet custT="1"/>
      <dgm:spPr/>
      <dgm:t>
        <a:bodyPr/>
        <a:lstStyle/>
        <a:p>
          <a:r>
            <a:rPr lang="en-IN" sz="1600" b="1" u="sng" dirty="0"/>
            <a:t>Regional Disparities- </a:t>
          </a:r>
          <a:r>
            <a:rPr lang="en-US" sz="1600" dirty="0"/>
            <a:t>Studies noted differences in the scheme's rollout and effectiveness across different states and regions [9, 10, 19].</a:t>
          </a:r>
          <a:endParaRPr lang="en-IN" sz="1600" dirty="0"/>
        </a:p>
      </dgm:t>
    </dgm:pt>
    <dgm:pt modelId="{419C140B-2816-4C5D-9B6B-780AD8CDFE2C}" type="parTrans" cxnId="{7061CA11-D0A4-4AE2-86BB-0A199E2829A1}">
      <dgm:prSet/>
      <dgm:spPr/>
      <dgm:t>
        <a:bodyPr/>
        <a:lstStyle/>
        <a:p>
          <a:endParaRPr lang="en-IN"/>
        </a:p>
      </dgm:t>
    </dgm:pt>
    <dgm:pt modelId="{3A75E6EE-B5BE-4C2E-8CA5-E9128C658A44}" type="sibTrans" cxnId="{7061CA11-D0A4-4AE2-86BB-0A199E2829A1}">
      <dgm:prSet/>
      <dgm:spPr/>
      <dgm:t>
        <a:bodyPr/>
        <a:lstStyle/>
        <a:p>
          <a:endParaRPr lang="en-IN"/>
        </a:p>
      </dgm:t>
    </dgm:pt>
    <dgm:pt modelId="{864CD8EA-0DB8-4654-ABD9-3BE3BC39AEF7}" type="pres">
      <dgm:prSet presAssocID="{713CFCCF-9879-4BEB-9843-0CD36C7CC836}" presName="linear" presStyleCnt="0">
        <dgm:presLayoutVars>
          <dgm:animLvl val="lvl"/>
          <dgm:resizeHandles val="exact"/>
        </dgm:presLayoutVars>
      </dgm:prSet>
      <dgm:spPr/>
    </dgm:pt>
    <dgm:pt modelId="{239469B7-B602-4CEC-A9C0-3FCFDBFBC4BF}" type="pres">
      <dgm:prSet presAssocID="{43958F1D-C4B5-45EA-BCD5-CC15C6D8ED99}" presName="parentText" presStyleLbl="node1" presStyleIdx="0" presStyleCnt="2" custScaleY="47608">
        <dgm:presLayoutVars>
          <dgm:chMax val="0"/>
          <dgm:bulletEnabled val="1"/>
        </dgm:presLayoutVars>
      </dgm:prSet>
      <dgm:spPr/>
    </dgm:pt>
    <dgm:pt modelId="{E3669B07-C64E-415C-945E-7A50C372F4D3}" type="pres">
      <dgm:prSet presAssocID="{0F32149B-223B-4070-8B09-D52CD57450DA}" presName="spacer" presStyleCnt="0"/>
      <dgm:spPr/>
    </dgm:pt>
    <dgm:pt modelId="{E72DDF8E-0128-4004-A426-8C9390E9DE65}" type="pres">
      <dgm:prSet presAssocID="{62109528-6175-4C28-9FAD-C73F1D40B421}" presName="parentText" presStyleLbl="node1" presStyleIdx="1" presStyleCnt="2" custScaleY="51717">
        <dgm:presLayoutVars>
          <dgm:chMax val="0"/>
          <dgm:bulletEnabled val="1"/>
        </dgm:presLayoutVars>
      </dgm:prSet>
      <dgm:spPr/>
    </dgm:pt>
  </dgm:ptLst>
  <dgm:cxnLst>
    <dgm:cxn modelId="{7061CA11-D0A4-4AE2-86BB-0A199E2829A1}" srcId="{713CFCCF-9879-4BEB-9843-0CD36C7CC836}" destId="{62109528-6175-4C28-9FAD-C73F1D40B421}" srcOrd="1" destOrd="0" parTransId="{419C140B-2816-4C5D-9B6B-780AD8CDFE2C}" sibTransId="{3A75E6EE-B5BE-4C2E-8CA5-E9128C658A44}"/>
    <dgm:cxn modelId="{9215C181-DD18-4109-851A-14C25767E36E}" srcId="{713CFCCF-9879-4BEB-9843-0CD36C7CC836}" destId="{43958F1D-C4B5-45EA-BCD5-CC15C6D8ED99}" srcOrd="0" destOrd="0" parTransId="{6239C7D2-9D18-4F47-937D-D88FBDA75558}" sibTransId="{0F32149B-223B-4070-8B09-D52CD57450DA}"/>
    <dgm:cxn modelId="{4341ED86-6B5E-446E-9075-C3D5D5EB336B}" type="presOf" srcId="{62109528-6175-4C28-9FAD-C73F1D40B421}" destId="{E72DDF8E-0128-4004-A426-8C9390E9DE65}" srcOrd="0" destOrd="0" presId="urn:microsoft.com/office/officeart/2005/8/layout/vList2"/>
    <dgm:cxn modelId="{D6AD6DA5-4171-4BDB-AA1D-CC6AAFDE2CDE}" type="presOf" srcId="{713CFCCF-9879-4BEB-9843-0CD36C7CC836}" destId="{864CD8EA-0DB8-4654-ABD9-3BE3BC39AEF7}" srcOrd="0" destOrd="0" presId="urn:microsoft.com/office/officeart/2005/8/layout/vList2"/>
    <dgm:cxn modelId="{00FC6CAA-1753-48CB-A626-DC00C03531E7}" type="presOf" srcId="{43958F1D-C4B5-45EA-BCD5-CC15C6D8ED99}" destId="{239469B7-B602-4CEC-A9C0-3FCFDBFBC4BF}" srcOrd="0" destOrd="0" presId="urn:microsoft.com/office/officeart/2005/8/layout/vList2"/>
    <dgm:cxn modelId="{5B263969-179E-4408-B198-C50F8DCF197B}" type="presParOf" srcId="{864CD8EA-0DB8-4654-ABD9-3BE3BC39AEF7}" destId="{239469B7-B602-4CEC-A9C0-3FCFDBFBC4BF}" srcOrd="0" destOrd="0" presId="urn:microsoft.com/office/officeart/2005/8/layout/vList2"/>
    <dgm:cxn modelId="{6A8AADA3-3DF8-4782-B8FB-293401333009}" type="presParOf" srcId="{864CD8EA-0DB8-4654-ABD9-3BE3BC39AEF7}" destId="{E3669B07-C64E-415C-945E-7A50C372F4D3}" srcOrd="1" destOrd="0" presId="urn:microsoft.com/office/officeart/2005/8/layout/vList2"/>
    <dgm:cxn modelId="{9F84B67F-0CAF-46DD-928E-59164C20F5DC}" type="presParOf" srcId="{864CD8EA-0DB8-4654-ABD9-3BE3BC39AEF7}" destId="{E72DDF8E-0128-4004-A426-8C9390E9DE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C6896B-05E8-4DA6-B91A-D1BDC6840A3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265A383-06A2-4A05-9D01-4A9BA0B4B707}">
      <dgm:prSet/>
      <dgm:spPr/>
      <dgm:t>
        <a:bodyPr/>
        <a:lstStyle/>
        <a:p>
          <a:r>
            <a:rPr lang="en-IN" b="1" u="sng" dirty="0"/>
            <a:t>Financial Sustainability:</a:t>
          </a:r>
          <a:r>
            <a:rPr lang="en-IN" dirty="0"/>
            <a:t> The financial challenges identified, </a:t>
          </a:r>
          <a:r>
            <a:rPr lang="en-US" dirty="0"/>
            <a:t>raise concerns about the long-term sustainability of the program. These issues could potentially lead to reduced participation from private hospitals or compromise the quality of care provided.</a:t>
          </a:r>
          <a:endParaRPr lang="en-IN" dirty="0"/>
        </a:p>
      </dgm:t>
    </dgm:pt>
    <dgm:pt modelId="{98B26822-B756-4AFF-B47B-79E91AF11DDF}" type="parTrans" cxnId="{3735578E-AADB-450D-8D87-C6CB5D6BE4D5}">
      <dgm:prSet/>
      <dgm:spPr/>
      <dgm:t>
        <a:bodyPr/>
        <a:lstStyle/>
        <a:p>
          <a:endParaRPr lang="en-IN"/>
        </a:p>
      </dgm:t>
    </dgm:pt>
    <dgm:pt modelId="{2C5F373F-0F9C-45E9-A1F4-79B64373D524}" type="sibTrans" cxnId="{3735578E-AADB-450D-8D87-C6CB5D6BE4D5}">
      <dgm:prSet/>
      <dgm:spPr/>
      <dgm:t>
        <a:bodyPr/>
        <a:lstStyle/>
        <a:p>
          <a:endParaRPr lang="en-IN"/>
        </a:p>
      </dgm:t>
    </dgm:pt>
    <dgm:pt modelId="{09AE7DF0-3103-493A-A169-45FBDC21BF7E}">
      <dgm:prSet/>
      <dgm:spPr/>
      <dgm:t>
        <a:bodyPr/>
        <a:lstStyle/>
        <a:p>
          <a:r>
            <a:rPr lang="en-IN" b="1" u="sng" dirty="0"/>
            <a:t>Operational Efficiency:</a:t>
          </a:r>
          <a:r>
            <a:rPr lang="en-IN" dirty="0"/>
            <a:t> </a:t>
          </a:r>
          <a:r>
            <a:rPr lang="en-US" dirty="0"/>
            <a:t>Complex claim processing and inadequate IT infrastructure, point to the need for significant capacity building and system strengthening. </a:t>
          </a:r>
          <a:endParaRPr lang="en-IN" dirty="0"/>
        </a:p>
      </dgm:t>
    </dgm:pt>
    <dgm:pt modelId="{BD0BBC4C-5320-4CD1-B1F1-BC0377C4A410}" type="parTrans" cxnId="{FF2A49FC-8A09-4643-ADD7-2C6FEF06A9ED}">
      <dgm:prSet/>
      <dgm:spPr/>
      <dgm:t>
        <a:bodyPr/>
        <a:lstStyle/>
        <a:p>
          <a:endParaRPr lang="en-IN"/>
        </a:p>
      </dgm:t>
    </dgm:pt>
    <dgm:pt modelId="{2B38401D-F3EC-4716-B99D-581CBFA7B54F}" type="sibTrans" cxnId="{FF2A49FC-8A09-4643-ADD7-2C6FEF06A9ED}">
      <dgm:prSet/>
      <dgm:spPr/>
      <dgm:t>
        <a:bodyPr/>
        <a:lstStyle/>
        <a:p>
          <a:endParaRPr lang="en-IN"/>
        </a:p>
      </dgm:t>
    </dgm:pt>
    <dgm:pt modelId="{3D6D06B4-9F26-423E-8DA2-AFBB0B871C7E}">
      <dgm:prSet/>
      <dgm:spPr/>
      <dgm:t>
        <a:bodyPr/>
        <a:lstStyle/>
        <a:p>
          <a:r>
            <a:rPr lang="en-IN" b="1" u="sng" dirty="0"/>
            <a:t>Human Resource Development:</a:t>
          </a:r>
          <a:r>
            <a:rPr lang="en-US" dirty="0"/>
            <a:t> The shortage of trained staff and awareness gaps among healthcare providers can lead to </a:t>
          </a:r>
          <a:r>
            <a:rPr lang="en-IN" dirty="0"/>
            <a:t>increased workload and staff burnout</a:t>
          </a:r>
          <a:r>
            <a:rPr lang="en-US" dirty="0"/>
            <a:t>.</a:t>
          </a:r>
          <a:endParaRPr lang="en-IN" dirty="0"/>
        </a:p>
      </dgm:t>
    </dgm:pt>
    <dgm:pt modelId="{C2898108-30AE-4663-AA6A-8F33D983D18C}" type="parTrans" cxnId="{456A793F-212F-4751-9FC7-8E8EFF20C4B1}">
      <dgm:prSet/>
      <dgm:spPr/>
      <dgm:t>
        <a:bodyPr/>
        <a:lstStyle/>
        <a:p>
          <a:endParaRPr lang="en-IN"/>
        </a:p>
      </dgm:t>
    </dgm:pt>
    <dgm:pt modelId="{1C9E30F4-5B12-40FC-B219-CDDF0BC3878B}" type="sibTrans" cxnId="{456A793F-212F-4751-9FC7-8E8EFF20C4B1}">
      <dgm:prSet/>
      <dgm:spPr/>
      <dgm:t>
        <a:bodyPr/>
        <a:lstStyle/>
        <a:p>
          <a:endParaRPr lang="en-IN"/>
        </a:p>
      </dgm:t>
    </dgm:pt>
    <dgm:pt modelId="{0E121EAA-E42F-474E-A8FC-647C37AA3492}">
      <dgm:prSet/>
      <dgm:spPr/>
      <dgm:t>
        <a:bodyPr/>
        <a:lstStyle/>
        <a:p>
          <a:r>
            <a:rPr lang="en-US" b="1" u="sng" dirty="0"/>
            <a:t>Quality of Care:  </a:t>
          </a:r>
          <a:r>
            <a:rPr lang="en-IN" dirty="0"/>
            <a:t>Compromised patient safety and clinical outcomes</a:t>
          </a:r>
          <a:r>
            <a:rPr lang="en-US" dirty="0"/>
            <a:t> due to financial constraints is a serious concern that needs immediate attention. This can lead to n</a:t>
          </a:r>
          <a:r>
            <a:rPr lang="en-IN" dirty="0"/>
            <a:t>egative impact on the program's overall effectiveness</a:t>
          </a:r>
        </a:p>
      </dgm:t>
    </dgm:pt>
    <dgm:pt modelId="{3F6D2ADD-5868-4571-9473-84F658B97C99}" type="parTrans" cxnId="{8781165B-A177-4644-96B4-6D0A4C6F3C15}">
      <dgm:prSet/>
      <dgm:spPr/>
      <dgm:t>
        <a:bodyPr/>
        <a:lstStyle/>
        <a:p>
          <a:endParaRPr lang="en-IN"/>
        </a:p>
      </dgm:t>
    </dgm:pt>
    <dgm:pt modelId="{67530CD7-20F0-466B-9788-0DFB345B24CA}" type="sibTrans" cxnId="{8781165B-A177-4644-96B4-6D0A4C6F3C15}">
      <dgm:prSet/>
      <dgm:spPr/>
      <dgm:t>
        <a:bodyPr/>
        <a:lstStyle/>
        <a:p>
          <a:endParaRPr lang="en-IN"/>
        </a:p>
      </dgm:t>
    </dgm:pt>
    <dgm:pt modelId="{2337FA8C-9891-415D-B9F5-69E6CD5437BD}">
      <dgm:prSet/>
      <dgm:spPr/>
      <dgm:t>
        <a:bodyPr/>
        <a:lstStyle/>
        <a:p>
          <a:r>
            <a:rPr lang="en-US" b="1" u="sng" dirty="0"/>
            <a:t>Governance and Oversight:</a:t>
          </a:r>
          <a:r>
            <a:rPr lang="en-US" dirty="0"/>
            <a:t> Effective oversight mechanisms are essential to ensure transparency, prevent fraud, and maintain the integrity of the scheme.</a:t>
          </a:r>
          <a:endParaRPr lang="en-IN" dirty="0"/>
        </a:p>
      </dgm:t>
    </dgm:pt>
    <dgm:pt modelId="{52D455EB-D0C3-4793-A4F4-B8ABFD94496F}" type="parTrans" cxnId="{D38892B0-8523-430D-A9BA-C66411565BB8}">
      <dgm:prSet/>
      <dgm:spPr/>
      <dgm:t>
        <a:bodyPr/>
        <a:lstStyle/>
        <a:p>
          <a:endParaRPr lang="en-IN"/>
        </a:p>
      </dgm:t>
    </dgm:pt>
    <dgm:pt modelId="{A9935C5F-9655-4DED-BEA8-84F37DEF0427}" type="sibTrans" cxnId="{D38892B0-8523-430D-A9BA-C66411565BB8}">
      <dgm:prSet/>
      <dgm:spPr/>
      <dgm:t>
        <a:bodyPr/>
        <a:lstStyle/>
        <a:p>
          <a:endParaRPr lang="en-IN"/>
        </a:p>
      </dgm:t>
    </dgm:pt>
    <dgm:pt modelId="{1248BA0E-3553-4B3D-A4D2-FA8FF798758B}" type="pres">
      <dgm:prSet presAssocID="{D4C6896B-05E8-4DA6-B91A-D1BDC6840A3E}" presName="vert0" presStyleCnt="0">
        <dgm:presLayoutVars>
          <dgm:dir/>
          <dgm:animOne val="branch"/>
          <dgm:animLvl val="lvl"/>
        </dgm:presLayoutVars>
      </dgm:prSet>
      <dgm:spPr/>
    </dgm:pt>
    <dgm:pt modelId="{C2B5A7E2-5112-403F-B6A0-4EAB493443DF}" type="pres">
      <dgm:prSet presAssocID="{2265A383-06A2-4A05-9D01-4A9BA0B4B707}" presName="thickLine" presStyleLbl="alignNode1" presStyleIdx="0" presStyleCnt="5"/>
      <dgm:spPr/>
    </dgm:pt>
    <dgm:pt modelId="{8F8FBAA0-F3FA-4D94-B139-B58BDAC0B90C}" type="pres">
      <dgm:prSet presAssocID="{2265A383-06A2-4A05-9D01-4A9BA0B4B707}" presName="horz1" presStyleCnt="0"/>
      <dgm:spPr/>
    </dgm:pt>
    <dgm:pt modelId="{BE09E1EA-247F-4316-80A8-490C4273D768}" type="pres">
      <dgm:prSet presAssocID="{2265A383-06A2-4A05-9D01-4A9BA0B4B707}" presName="tx1" presStyleLbl="revTx" presStyleIdx="0" presStyleCnt="5"/>
      <dgm:spPr/>
    </dgm:pt>
    <dgm:pt modelId="{293106DE-3A14-47D2-9B24-D5404833B43A}" type="pres">
      <dgm:prSet presAssocID="{2265A383-06A2-4A05-9D01-4A9BA0B4B707}" presName="vert1" presStyleCnt="0"/>
      <dgm:spPr/>
    </dgm:pt>
    <dgm:pt modelId="{60A3273B-43D4-4755-AA84-FC62969C0ECA}" type="pres">
      <dgm:prSet presAssocID="{09AE7DF0-3103-493A-A169-45FBDC21BF7E}" presName="thickLine" presStyleLbl="alignNode1" presStyleIdx="1" presStyleCnt="5"/>
      <dgm:spPr/>
    </dgm:pt>
    <dgm:pt modelId="{8E5824C8-E8EE-4500-9634-FD2DBBAB69F9}" type="pres">
      <dgm:prSet presAssocID="{09AE7DF0-3103-493A-A169-45FBDC21BF7E}" presName="horz1" presStyleCnt="0"/>
      <dgm:spPr/>
    </dgm:pt>
    <dgm:pt modelId="{FD60102E-939F-46FC-88B4-142FCD8983D6}" type="pres">
      <dgm:prSet presAssocID="{09AE7DF0-3103-493A-A169-45FBDC21BF7E}" presName="tx1" presStyleLbl="revTx" presStyleIdx="1" presStyleCnt="5"/>
      <dgm:spPr/>
    </dgm:pt>
    <dgm:pt modelId="{76473816-7B0F-4ABD-843F-C6D0DC725067}" type="pres">
      <dgm:prSet presAssocID="{09AE7DF0-3103-493A-A169-45FBDC21BF7E}" presName="vert1" presStyleCnt="0"/>
      <dgm:spPr/>
    </dgm:pt>
    <dgm:pt modelId="{F3FC7D20-3119-4716-B2A2-B37025D1F4AC}" type="pres">
      <dgm:prSet presAssocID="{3D6D06B4-9F26-423E-8DA2-AFBB0B871C7E}" presName="thickLine" presStyleLbl="alignNode1" presStyleIdx="2" presStyleCnt="5"/>
      <dgm:spPr/>
    </dgm:pt>
    <dgm:pt modelId="{66196023-8943-491E-AE09-246C96CB5D8B}" type="pres">
      <dgm:prSet presAssocID="{3D6D06B4-9F26-423E-8DA2-AFBB0B871C7E}" presName="horz1" presStyleCnt="0"/>
      <dgm:spPr/>
    </dgm:pt>
    <dgm:pt modelId="{85108A9C-DE93-496E-86DC-5CD9D1FC1209}" type="pres">
      <dgm:prSet presAssocID="{3D6D06B4-9F26-423E-8DA2-AFBB0B871C7E}" presName="tx1" presStyleLbl="revTx" presStyleIdx="2" presStyleCnt="5"/>
      <dgm:spPr/>
    </dgm:pt>
    <dgm:pt modelId="{C8F6248E-7E6F-48BF-8C3A-0049F66F991D}" type="pres">
      <dgm:prSet presAssocID="{3D6D06B4-9F26-423E-8DA2-AFBB0B871C7E}" presName="vert1" presStyleCnt="0"/>
      <dgm:spPr/>
    </dgm:pt>
    <dgm:pt modelId="{E55B9970-D320-4ED8-895F-62E6FEEA5851}" type="pres">
      <dgm:prSet presAssocID="{0E121EAA-E42F-474E-A8FC-647C37AA3492}" presName="thickLine" presStyleLbl="alignNode1" presStyleIdx="3" presStyleCnt="5"/>
      <dgm:spPr/>
    </dgm:pt>
    <dgm:pt modelId="{5A1A014A-DD09-4695-B39C-48F5439B4881}" type="pres">
      <dgm:prSet presAssocID="{0E121EAA-E42F-474E-A8FC-647C37AA3492}" presName="horz1" presStyleCnt="0"/>
      <dgm:spPr/>
    </dgm:pt>
    <dgm:pt modelId="{721BC710-0E08-4F1C-9A22-5F76CEFBEA42}" type="pres">
      <dgm:prSet presAssocID="{0E121EAA-E42F-474E-A8FC-647C37AA3492}" presName="tx1" presStyleLbl="revTx" presStyleIdx="3" presStyleCnt="5"/>
      <dgm:spPr/>
    </dgm:pt>
    <dgm:pt modelId="{FCB2A5AA-A7C4-4819-96F8-B5D7B1E39EC9}" type="pres">
      <dgm:prSet presAssocID="{0E121EAA-E42F-474E-A8FC-647C37AA3492}" presName="vert1" presStyleCnt="0"/>
      <dgm:spPr/>
    </dgm:pt>
    <dgm:pt modelId="{085FA93D-DF8C-416E-B921-FC7D5B4AEAF8}" type="pres">
      <dgm:prSet presAssocID="{2337FA8C-9891-415D-B9F5-69E6CD5437BD}" presName="thickLine" presStyleLbl="alignNode1" presStyleIdx="4" presStyleCnt="5"/>
      <dgm:spPr/>
    </dgm:pt>
    <dgm:pt modelId="{2E9CA212-082E-41E2-97CD-15D072BF8087}" type="pres">
      <dgm:prSet presAssocID="{2337FA8C-9891-415D-B9F5-69E6CD5437BD}" presName="horz1" presStyleCnt="0"/>
      <dgm:spPr/>
    </dgm:pt>
    <dgm:pt modelId="{1CBBDCD0-FB94-4D05-8660-03B8AF26C33C}" type="pres">
      <dgm:prSet presAssocID="{2337FA8C-9891-415D-B9F5-69E6CD5437BD}" presName="tx1" presStyleLbl="revTx" presStyleIdx="4" presStyleCnt="5"/>
      <dgm:spPr/>
    </dgm:pt>
    <dgm:pt modelId="{62F65F63-ED52-40D5-BD8D-28185B243CEA}" type="pres">
      <dgm:prSet presAssocID="{2337FA8C-9891-415D-B9F5-69E6CD5437BD}" presName="vert1" presStyleCnt="0"/>
      <dgm:spPr/>
    </dgm:pt>
  </dgm:ptLst>
  <dgm:cxnLst>
    <dgm:cxn modelId="{F653471B-3BF0-4BD1-ABE9-CCBEE28E46EA}" type="presOf" srcId="{D4C6896B-05E8-4DA6-B91A-D1BDC6840A3E}" destId="{1248BA0E-3553-4B3D-A4D2-FA8FF798758B}" srcOrd="0" destOrd="0" presId="urn:microsoft.com/office/officeart/2008/layout/LinedList"/>
    <dgm:cxn modelId="{3E7EBE25-DDBB-4A30-9EFB-6626586EB98A}" type="presOf" srcId="{09AE7DF0-3103-493A-A169-45FBDC21BF7E}" destId="{FD60102E-939F-46FC-88B4-142FCD8983D6}" srcOrd="0" destOrd="0" presId="urn:microsoft.com/office/officeart/2008/layout/LinedList"/>
    <dgm:cxn modelId="{456A793F-212F-4751-9FC7-8E8EFF20C4B1}" srcId="{D4C6896B-05E8-4DA6-B91A-D1BDC6840A3E}" destId="{3D6D06B4-9F26-423E-8DA2-AFBB0B871C7E}" srcOrd="2" destOrd="0" parTransId="{C2898108-30AE-4663-AA6A-8F33D983D18C}" sibTransId="{1C9E30F4-5B12-40FC-B219-CDDF0BC3878B}"/>
    <dgm:cxn modelId="{8781165B-A177-4644-96B4-6D0A4C6F3C15}" srcId="{D4C6896B-05E8-4DA6-B91A-D1BDC6840A3E}" destId="{0E121EAA-E42F-474E-A8FC-647C37AA3492}" srcOrd="3" destOrd="0" parTransId="{3F6D2ADD-5868-4571-9473-84F658B97C99}" sibTransId="{67530CD7-20F0-466B-9788-0DFB345B24CA}"/>
    <dgm:cxn modelId="{13DBD85C-C3D4-429C-8237-A6F3EF8A9299}" type="presOf" srcId="{3D6D06B4-9F26-423E-8DA2-AFBB0B871C7E}" destId="{85108A9C-DE93-496E-86DC-5CD9D1FC1209}" srcOrd="0" destOrd="0" presId="urn:microsoft.com/office/officeart/2008/layout/LinedList"/>
    <dgm:cxn modelId="{3E4D8641-1D0D-4B31-9FE0-43DA92FBBD7E}" type="presOf" srcId="{2337FA8C-9891-415D-B9F5-69E6CD5437BD}" destId="{1CBBDCD0-FB94-4D05-8660-03B8AF26C33C}" srcOrd="0" destOrd="0" presId="urn:microsoft.com/office/officeart/2008/layout/LinedList"/>
    <dgm:cxn modelId="{C71C877D-315F-4BAB-8C6C-29B0EEBF5AB3}" type="presOf" srcId="{2265A383-06A2-4A05-9D01-4A9BA0B4B707}" destId="{BE09E1EA-247F-4316-80A8-490C4273D768}" srcOrd="0" destOrd="0" presId="urn:microsoft.com/office/officeart/2008/layout/LinedList"/>
    <dgm:cxn modelId="{3735578E-AADB-450D-8D87-C6CB5D6BE4D5}" srcId="{D4C6896B-05E8-4DA6-B91A-D1BDC6840A3E}" destId="{2265A383-06A2-4A05-9D01-4A9BA0B4B707}" srcOrd="0" destOrd="0" parTransId="{98B26822-B756-4AFF-B47B-79E91AF11DDF}" sibTransId="{2C5F373F-0F9C-45E9-A1F4-79B64373D524}"/>
    <dgm:cxn modelId="{77F7FFAD-E4A7-48BA-9F2E-744E60FBFEA9}" type="presOf" srcId="{0E121EAA-E42F-474E-A8FC-647C37AA3492}" destId="{721BC710-0E08-4F1C-9A22-5F76CEFBEA42}" srcOrd="0" destOrd="0" presId="urn:microsoft.com/office/officeart/2008/layout/LinedList"/>
    <dgm:cxn modelId="{D38892B0-8523-430D-A9BA-C66411565BB8}" srcId="{D4C6896B-05E8-4DA6-B91A-D1BDC6840A3E}" destId="{2337FA8C-9891-415D-B9F5-69E6CD5437BD}" srcOrd="4" destOrd="0" parTransId="{52D455EB-D0C3-4793-A4F4-B8ABFD94496F}" sibTransId="{A9935C5F-9655-4DED-BEA8-84F37DEF0427}"/>
    <dgm:cxn modelId="{FF2A49FC-8A09-4643-ADD7-2C6FEF06A9ED}" srcId="{D4C6896B-05E8-4DA6-B91A-D1BDC6840A3E}" destId="{09AE7DF0-3103-493A-A169-45FBDC21BF7E}" srcOrd="1" destOrd="0" parTransId="{BD0BBC4C-5320-4CD1-B1F1-BC0377C4A410}" sibTransId="{2B38401D-F3EC-4716-B99D-581CBFA7B54F}"/>
    <dgm:cxn modelId="{F0ED8BCA-DE21-4892-8B29-5FF3DF4EC7E3}" type="presParOf" srcId="{1248BA0E-3553-4B3D-A4D2-FA8FF798758B}" destId="{C2B5A7E2-5112-403F-B6A0-4EAB493443DF}" srcOrd="0" destOrd="0" presId="urn:microsoft.com/office/officeart/2008/layout/LinedList"/>
    <dgm:cxn modelId="{E0AA49B8-E564-47AD-A143-C60F456C0603}" type="presParOf" srcId="{1248BA0E-3553-4B3D-A4D2-FA8FF798758B}" destId="{8F8FBAA0-F3FA-4D94-B139-B58BDAC0B90C}" srcOrd="1" destOrd="0" presId="urn:microsoft.com/office/officeart/2008/layout/LinedList"/>
    <dgm:cxn modelId="{9F194410-FB5F-43A8-A5BF-C8393FBF2A6F}" type="presParOf" srcId="{8F8FBAA0-F3FA-4D94-B139-B58BDAC0B90C}" destId="{BE09E1EA-247F-4316-80A8-490C4273D768}" srcOrd="0" destOrd="0" presId="urn:microsoft.com/office/officeart/2008/layout/LinedList"/>
    <dgm:cxn modelId="{B41583FF-483E-4747-8730-4067B60A39D1}" type="presParOf" srcId="{8F8FBAA0-F3FA-4D94-B139-B58BDAC0B90C}" destId="{293106DE-3A14-47D2-9B24-D5404833B43A}" srcOrd="1" destOrd="0" presId="urn:microsoft.com/office/officeart/2008/layout/LinedList"/>
    <dgm:cxn modelId="{AF962469-603D-4EF8-B24F-DC28EF765E25}" type="presParOf" srcId="{1248BA0E-3553-4B3D-A4D2-FA8FF798758B}" destId="{60A3273B-43D4-4755-AA84-FC62969C0ECA}" srcOrd="2" destOrd="0" presId="urn:microsoft.com/office/officeart/2008/layout/LinedList"/>
    <dgm:cxn modelId="{77983A4A-FFAE-4D45-AD15-2271140ED24B}" type="presParOf" srcId="{1248BA0E-3553-4B3D-A4D2-FA8FF798758B}" destId="{8E5824C8-E8EE-4500-9634-FD2DBBAB69F9}" srcOrd="3" destOrd="0" presId="urn:microsoft.com/office/officeart/2008/layout/LinedList"/>
    <dgm:cxn modelId="{BFFF2C6C-60E1-4013-9E22-CCC79A76FB44}" type="presParOf" srcId="{8E5824C8-E8EE-4500-9634-FD2DBBAB69F9}" destId="{FD60102E-939F-46FC-88B4-142FCD8983D6}" srcOrd="0" destOrd="0" presId="urn:microsoft.com/office/officeart/2008/layout/LinedList"/>
    <dgm:cxn modelId="{8A75A3B9-A9B4-4141-99E9-967EDC3F5814}" type="presParOf" srcId="{8E5824C8-E8EE-4500-9634-FD2DBBAB69F9}" destId="{76473816-7B0F-4ABD-843F-C6D0DC725067}" srcOrd="1" destOrd="0" presId="urn:microsoft.com/office/officeart/2008/layout/LinedList"/>
    <dgm:cxn modelId="{847BE632-8813-4227-A0B2-E5A1B80C5D07}" type="presParOf" srcId="{1248BA0E-3553-4B3D-A4D2-FA8FF798758B}" destId="{F3FC7D20-3119-4716-B2A2-B37025D1F4AC}" srcOrd="4" destOrd="0" presId="urn:microsoft.com/office/officeart/2008/layout/LinedList"/>
    <dgm:cxn modelId="{83D5A6F7-7051-433E-B3AE-B9A3880A989D}" type="presParOf" srcId="{1248BA0E-3553-4B3D-A4D2-FA8FF798758B}" destId="{66196023-8943-491E-AE09-246C96CB5D8B}" srcOrd="5" destOrd="0" presId="urn:microsoft.com/office/officeart/2008/layout/LinedList"/>
    <dgm:cxn modelId="{67308F9D-74CA-4A93-86E2-D33CDC7813F9}" type="presParOf" srcId="{66196023-8943-491E-AE09-246C96CB5D8B}" destId="{85108A9C-DE93-496E-86DC-5CD9D1FC1209}" srcOrd="0" destOrd="0" presId="urn:microsoft.com/office/officeart/2008/layout/LinedList"/>
    <dgm:cxn modelId="{7B9A6E73-574F-4135-9E26-5C81325FBBA6}" type="presParOf" srcId="{66196023-8943-491E-AE09-246C96CB5D8B}" destId="{C8F6248E-7E6F-48BF-8C3A-0049F66F991D}" srcOrd="1" destOrd="0" presId="urn:microsoft.com/office/officeart/2008/layout/LinedList"/>
    <dgm:cxn modelId="{78B0D8BC-79CA-4E7A-A59E-54274F67D8D1}" type="presParOf" srcId="{1248BA0E-3553-4B3D-A4D2-FA8FF798758B}" destId="{E55B9970-D320-4ED8-895F-62E6FEEA5851}" srcOrd="6" destOrd="0" presId="urn:microsoft.com/office/officeart/2008/layout/LinedList"/>
    <dgm:cxn modelId="{154F0682-72BF-4719-935C-CDCA44919256}" type="presParOf" srcId="{1248BA0E-3553-4B3D-A4D2-FA8FF798758B}" destId="{5A1A014A-DD09-4695-B39C-48F5439B4881}" srcOrd="7" destOrd="0" presId="urn:microsoft.com/office/officeart/2008/layout/LinedList"/>
    <dgm:cxn modelId="{A8DB48AD-0135-41F9-AB9D-714A6911CE76}" type="presParOf" srcId="{5A1A014A-DD09-4695-B39C-48F5439B4881}" destId="{721BC710-0E08-4F1C-9A22-5F76CEFBEA42}" srcOrd="0" destOrd="0" presId="urn:microsoft.com/office/officeart/2008/layout/LinedList"/>
    <dgm:cxn modelId="{1BE13B51-9FF8-42A6-9E6C-31396405D0C3}" type="presParOf" srcId="{5A1A014A-DD09-4695-B39C-48F5439B4881}" destId="{FCB2A5AA-A7C4-4819-96F8-B5D7B1E39EC9}" srcOrd="1" destOrd="0" presId="urn:microsoft.com/office/officeart/2008/layout/LinedList"/>
    <dgm:cxn modelId="{3A88CFB8-D14F-4802-A1D3-AB2F469F29C4}" type="presParOf" srcId="{1248BA0E-3553-4B3D-A4D2-FA8FF798758B}" destId="{085FA93D-DF8C-416E-B921-FC7D5B4AEAF8}" srcOrd="8" destOrd="0" presId="urn:microsoft.com/office/officeart/2008/layout/LinedList"/>
    <dgm:cxn modelId="{F894B372-BE90-491B-AE64-5880AF974C4B}" type="presParOf" srcId="{1248BA0E-3553-4B3D-A4D2-FA8FF798758B}" destId="{2E9CA212-082E-41E2-97CD-15D072BF8087}" srcOrd="9" destOrd="0" presId="urn:microsoft.com/office/officeart/2008/layout/LinedList"/>
    <dgm:cxn modelId="{095DD46C-C64C-4939-8720-F318AEEF817B}" type="presParOf" srcId="{2E9CA212-082E-41E2-97CD-15D072BF8087}" destId="{1CBBDCD0-FB94-4D05-8660-03B8AF26C33C}" srcOrd="0" destOrd="0" presId="urn:microsoft.com/office/officeart/2008/layout/LinedList"/>
    <dgm:cxn modelId="{94C1BD46-1983-42EF-9C49-4D4C243C70AE}" type="presParOf" srcId="{2E9CA212-082E-41E2-97CD-15D072BF8087}" destId="{62F65F63-ED52-40D5-BD8D-28185B243CE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48A1-FE7A-400E-B2FF-D09669A074F7}">
      <dsp:nvSpPr>
        <dsp:cNvPr id="0" name=""/>
        <dsp:cNvSpPr/>
      </dsp:nvSpPr>
      <dsp:spPr>
        <a:xfrm rot="16200000">
          <a:off x="-1219421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Ayushman Bharat, a flagship scheme of Government of India, was launched as recommended by the National Health Policy 2017, to achieve the vision of Universal Health Coverage (UHC). </a:t>
          </a:r>
          <a:endParaRPr lang="en-IN" sz="1300" kern="1200" dirty="0"/>
        </a:p>
      </dsp:txBody>
      <dsp:txXfrm rot="5400000">
        <a:off x="3991" y="804671"/>
        <a:ext cx="1576536" cy="2414016"/>
      </dsp:txXfrm>
    </dsp:sp>
    <dsp:sp modelId="{BEAA65C3-42BC-4BC6-AC86-8F2129796373}">
      <dsp:nvSpPr>
        <dsp:cNvPr id="0" name=""/>
        <dsp:cNvSpPr/>
      </dsp:nvSpPr>
      <dsp:spPr>
        <a:xfrm rot="16200000">
          <a:off x="475355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Ayushman Bharat adopts a continuum of care approach, comprising of two inter-related components, which are -</a:t>
          </a:r>
          <a:endParaRPr lang="en-IN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Health and Wellness Centers (HWCs)</a:t>
          </a:r>
          <a:endParaRPr lang="en-IN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Pradhan Mantri Jan Arogya Yojana (PM-JAY)</a:t>
          </a:r>
          <a:endParaRPr lang="en-IN" sz="1000" kern="1200"/>
        </a:p>
      </dsp:txBody>
      <dsp:txXfrm rot="5400000">
        <a:off x="1698767" y="804671"/>
        <a:ext cx="1576536" cy="2414016"/>
      </dsp:txXfrm>
    </dsp:sp>
    <dsp:sp modelId="{B3B3CF47-9D60-41F1-A046-300F53B0EECA}">
      <dsp:nvSpPr>
        <dsp:cNvPr id="0" name=""/>
        <dsp:cNvSpPr/>
      </dsp:nvSpPr>
      <dsp:spPr>
        <a:xfrm rot="16200000">
          <a:off x="2170131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sng" kern="1200" dirty="0"/>
            <a:t>1. </a:t>
          </a:r>
          <a:r>
            <a:rPr lang="en-US" sz="1300" b="1" u="sng" kern="1200"/>
            <a:t>Health and Wellness Centers (HWCs)</a:t>
          </a:r>
          <a:endParaRPr lang="en-IN" sz="1300" kern="1200" dirty="0"/>
        </a:p>
      </dsp:txBody>
      <dsp:txXfrm rot="5400000">
        <a:off x="3393543" y="804671"/>
        <a:ext cx="1576536" cy="2414016"/>
      </dsp:txXfrm>
    </dsp:sp>
    <dsp:sp modelId="{B4A8EC45-A468-497C-92DF-8B8B00C1A922}">
      <dsp:nvSpPr>
        <dsp:cNvPr id="0" name=""/>
        <dsp:cNvSpPr/>
      </dsp:nvSpPr>
      <dsp:spPr>
        <a:xfrm rot="16200000">
          <a:off x="3864908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 February 2018, the Government of India announced the creation of </a:t>
          </a:r>
          <a:r>
            <a:rPr lang="en-US" sz="1300" b="1" kern="1200" dirty="0"/>
            <a:t>1,50,000</a:t>
          </a:r>
          <a:r>
            <a:rPr lang="en-US" sz="1300" kern="1200" dirty="0"/>
            <a:t> Health and Wellness Centers (</a:t>
          </a:r>
          <a:r>
            <a:rPr lang="en-US" sz="1300" b="1" kern="1200" dirty="0"/>
            <a:t>now known as Ayushman Arogya Mandir</a:t>
          </a:r>
          <a:r>
            <a:rPr lang="en-US" sz="1300" kern="1200" dirty="0"/>
            <a:t>) by transforming the existing Sub Centers and Primary Health Centers.</a:t>
          </a:r>
          <a:endParaRPr lang="en-IN" sz="1300" kern="1200" dirty="0"/>
        </a:p>
      </dsp:txBody>
      <dsp:txXfrm rot="5400000">
        <a:off x="5088320" y="804671"/>
        <a:ext cx="1576536" cy="2414016"/>
      </dsp:txXfrm>
    </dsp:sp>
    <dsp:sp modelId="{74A56D4B-79F4-4A9E-B255-453111F4DAAD}">
      <dsp:nvSpPr>
        <dsp:cNvPr id="0" name=""/>
        <dsp:cNvSpPr/>
      </dsp:nvSpPr>
      <dsp:spPr>
        <a:xfrm rot="16200000">
          <a:off x="5559684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sng" kern="1200" dirty="0"/>
            <a:t>2. Pradhan Mantri Jan Arogya Yojana (PM-JAY)</a:t>
          </a:r>
          <a:endParaRPr lang="en-IN" sz="1300" kern="1200" dirty="0"/>
        </a:p>
      </dsp:txBody>
      <dsp:txXfrm rot="5400000">
        <a:off x="6783096" y="804671"/>
        <a:ext cx="1576536" cy="2414016"/>
      </dsp:txXfrm>
    </dsp:sp>
    <dsp:sp modelId="{10742463-49BE-49BD-AE5E-C9AED54BBA4E}">
      <dsp:nvSpPr>
        <dsp:cNvPr id="0" name=""/>
        <dsp:cNvSpPr/>
      </dsp:nvSpPr>
      <dsp:spPr>
        <a:xfrm rot="16200000">
          <a:off x="7254461" y="1223411"/>
          <a:ext cx="4023360" cy="157653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072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The second component under Ayushman Bharat is the Pradhan Mantri Jan Arogya Yojana or PM-JAY as it is popularly known. This scheme was launched on 23rd September, 2018 in Ranchi, Jharkhand </a:t>
          </a:r>
          <a:endParaRPr lang="en-IN" sz="1300" kern="1200" dirty="0"/>
        </a:p>
      </dsp:txBody>
      <dsp:txXfrm rot="5400000">
        <a:off x="8477873" y="804671"/>
        <a:ext cx="1576536" cy="24140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EACCB-1223-4B50-9476-882E7FD1FCFC}">
      <dsp:nvSpPr>
        <dsp:cNvPr id="0" name=""/>
        <dsp:cNvSpPr/>
      </dsp:nvSpPr>
      <dsp:spPr>
        <a:xfrm>
          <a:off x="0" y="1681"/>
          <a:ext cx="100858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640BE-2A2A-406A-926C-D248F638AD41}">
      <dsp:nvSpPr>
        <dsp:cNvPr id="0" name=""/>
        <dsp:cNvSpPr/>
      </dsp:nvSpPr>
      <dsp:spPr>
        <a:xfrm>
          <a:off x="0" y="1681"/>
          <a:ext cx="10085831" cy="75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Public-Private Partnership Model:  </a:t>
          </a:r>
          <a:r>
            <a:rPr lang="en-IN" sz="1600" b="0" u="none" kern="1200" dirty="0"/>
            <a:t>Variations in care quality between public &amp; private providers can lead to beneficiary preferences that may not align with the program’s goal &amp; can hinder program’s ability to achieve  nationwide coverage.</a:t>
          </a:r>
          <a:r>
            <a:rPr lang="en-IN" sz="1600" kern="1200" dirty="0"/>
            <a:t> </a:t>
          </a:r>
        </a:p>
      </dsp:txBody>
      <dsp:txXfrm>
        <a:off x="0" y="1681"/>
        <a:ext cx="10085831" cy="750553"/>
      </dsp:txXfrm>
    </dsp:sp>
    <dsp:sp modelId="{43F7E526-AF98-4233-8DB4-8E9B29F3BAA7}">
      <dsp:nvSpPr>
        <dsp:cNvPr id="0" name=""/>
        <dsp:cNvSpPr/>
      </dsp:nvSpPr>
      <dsp:spPr>
        <a:xfrm>
          <a:off x="0" y="752235"/>
          <a:ext cx="100858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0A7D9-5D30-4B6C-AFDC-8D25D12AEB9B}">
      <dsp:nvSpPr>
        <dsp:cNvPr id="0" name=""/>
        <dsp:cNvSpPr/>
      </dsp:nvSpPr>
      <dsp:spPr>
        <a:xfrm>
          <a:off x="0" y="752235"/>
          <a:ext cx="10075982" cy="2775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Regional Disparities: </a:t>
          </a:r>
          <a:r>
            <a:rPr lang="en-US" sz="1600" kern="1200" dirty="0"/>
            <a:t>The variations in implementation across different states may lead to unequal access to health care services. </a:t>
          </a:r>
          <a:endParaRPr lang="en-IN" sz="1600" kern="1200" dirty="0"/>
        </a:p>
      </dsp:txBody>
      <dsp:txXfrm>
        <a:off x="0" y="752235"/>
        <a:ext cx="10075982" cy="27756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1125B-4FF5-48FF-8C08-BEEE183C8DB5}">
      <dsp:nvSpPr>
        <dsp:cNvPr id="0" name=""/>
        <dsp:cNvSpPr/>
      </dsp:nvSpPr>
      <dsp:spPr>
        <a:xfrm>
          <a:off x="2591" y="675153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Ensure timely and adequate reimbursements</a:t>
          </a:r>
          <a:endParaRPr lang="en-US" sz="1600" kern="1200" dirty="0"/>
        </a:p>
      </dsp:txBody>
      <dsp:txXfrm>
        <a:off x="2591" y="675153"/>
        <a:ext cx="2056194" cy="1233716"/>
      </dsp:txXfrm>
    </dsp:sp>
    <dsp:sp modelId="{F8498B43-93D8-45CB-8CF5-718A61A53203}">
      <dsp:nvSpPr>
        <dsp:cNvPr id="0" name=""/>
        <dsp:cNvSpPr/>
      </dsp:nvSpPr>
      <dsp:spPr>
        <a:xfrm>
          <a:off x="2264405" y="675153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Efficient claim processing and payment mechanisms.</a:t>
          </a:r>
        </a:p>
      </dsp:txBody>
      <dsp:txXfrm>
        <a:off x="2264405" y="675153"/>
        <a:ext cx="2056194" cy="1233716"/>
      </dsp:txXfrm>
    </dsp:sp>
    <dsp:sp modelId="{49DB6182-7281-40EE-A865-FBE99A0406C9}">
      <dsp:nvSpPr>
        <dsp:cNvPr id="0" name=""/>
        <dsp:cNvSpPr/>
      </dsp:nvSpPr>
      <dsp:spPr>
        <a:xfrm>
          <a:off x="4526219" y="675153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Incentives for empaneled hospitals in underserved areas.</a:t>
          </a:r>
        </a:p>
      </dsp:txBody>
      <dsp:txXfrm>
        <a:off x="4526219" y="675153"/>
        <a:ext cx="2056194" cy="1233716"/>
      </dsp:txXfrm>
    </dsp:sp>
    <dsp:sp modelId="{DC5C52E6-46AE-4B89-B712-FA65F9D9FF13}">
      <dsp:nvSpPr>
        <dsp:cNvPr id="0" name=""/>
        <dsp:cNvSpPr/>
      </dsp:nvSpPr>
      <dsp:spPr>
        <a:xfrm>
          <a:off x="6788033" y="675153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Leverage expertise and resources from the private sector</a:t>
          </a:r>
        </a:p>
      </dsp:txBody>
      <dsp:txXfrm>
        <a:off x="6788033" y="675153"/>
        <a:ext cx="2056194" cy="1233716"/>
      </dsp:txXfrm>
    </dsp:sp>
    <dsp:sp modelId="{2CAE1BE4-0FAB-47A5-B371-D5588570CAB1}">
      <dsp:nvSpPr>
        <dsp:cNvPr id="0" name=""/>
        <dsp:cNvSpPr/>
      </dsp:nvSpPr>
      <dsp:spPr>
        <a:xfrm>
          <a:off x="1133498" y="2114489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Promote collaborative efforts for quality improvement</a:t>
          </a:r>
        </a:p>
      </dsp:txBody>
      <dsp:txXfrm>
        <a:off x="1133498" y="2114489"/>
        <a:ext cx="2056194" cy="1233716"/>
      </dsp:txXfrm>
    </dsp:sp>
    <dsp:sp modelId="{4980B8EA-0E1C-406F-B3E6-19D54AF80025}">
      <dsp:nvSpPr>
        <dsp:cNvPr id="0" name=""/>
        <dsp:cNvSpPr/>
      </dsp:nvSpPr>
      <dsp:spPr>
        <a:xfrm>
          <a:off x="3395312" y="2114489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Ensure transparent communication and grievance redressal mechanisms.</a:t>
          </a:r>
        </a:p>
      </dsp:txBody>
      <dsp:txXfrm>
        <a:off x="3395312" y="2114489"/>
        <a:ext cx="2056194" cy="1233716"/>
      </dsp:txXfrm>
    </dsp:sp>
    <dsp:sp modelId="{FF45CE7A-69CA-4841-BFAC-766352F80A47}">
      <dsp:nvSpPr>
        <dsp:cNvPr id="0" name=""/>
        <dsp:cNvSpPr/>
      </dsp:nvSpPr>
      <dsp:spPr>
        <a:xfrm>
          <a:off x="5657126" y="2114489"/>
          <a:ext cx="2056194" cy="12337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Provide comprehensive training for hospital staff</a:t>
          </a:r>
        </a:p>
      </dsp:txBody>
      <dsp:txXfrm>
        <a:off x="5657126" y="2114489"/>
        <a:ext cx="2056194" cy="12337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2E393-6A69-4541-8A9F-36504922F39D}">
      <dsp:nvSpPr>
        <dsp:cNvPr id="0" name=""/>
        <dsp:cNvSpPr/>
      </dsp:nvSpPr>
      <dsp:spPr>
        <a:xfrm>
          <a:off x="1756054" y="2165"/>
          <a:ext cx="803805" cy="803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5709439-E3AA-49E8-89E2-342A2F3CE99D}">
      <dsp:nvSpPr>
        <dsp:cNvPr id="0" name=""/>
        <dsp:cNvSpPr/>
      </dsp:nvSpPr>
      <dsp:spPr>
        <a:xfrm>
          <a:off x="2157957" y="2165"/>
          <a:ext cx="4288598" cy="803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Lack of Stakeholder Input</a:t>
          </a:r>
        </a:p>
      </dsp:txBody>
      <dsp:txXfrm>
        <a:off x="2157957" y="2165"/>
        <a:ext cx="4288598" cy="803805"/>
      </dsp:txXfrm>
    </dsp:sp>
    <dsp:sp modelId="{5118860A-1486-49A0-A135-4F351871EFD5}">
      <dsp:nvSpPr>
        <dsp:cNvPr id="0" name=""/>
        <dsp:cNvSpPr/>
      </dsp:nvSpPr>
      <dsp:spPr>
        <a:xfrm>
          <a:off x="1756054" y="805971"/>
          <a:ext cx="803805" cy="803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568899B-B04A-4B48-80EA-CC47AC67BB47}">
      <dsp:nvSpPr>
        <dsp:cNvPr id="0" name=""/>
        <dsp:cNvSpPr/>
      </dsp:nvSpPr>
      <dsp:spPr>
        <a:xfrm>
          <a:off x="2157957" y="805971"/>
          <a:ext cx="4288598" cy="803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Methodological Variations</a:t>
          </a:r>
          <a:endParaRPr lang="en-IN" sz="1600" kern="1200" dirty="0"/>
        </a:p>
      </dsp:txBody>
      <dsp:txXfrm>
        <a:off x="2157957" y="805971"/>
        <a:ext cx="4288598" cy="803805"/>
      </dsp:txXfrm>
    </dsp:sp>
    <dsp:sp modelId="{EF00B0D1-2F63-4D79-9E15-C02D2BF5223A}">
      <dsp:nvSpPr>
        <dsp:cNvPr id="0" name=""/>
        <dsp:cNvSpPr/>
      </dsp:nvSpPr>
      <dsp:spPr>
        <a:xfrm>
          <a:off x="1756054" y="1609777"/>
          <a:ext cx="803805" cy="803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7894B9E-C82C-4614-8B9B-4D3F667286C5}">
      <dsp:nvSpPr>
        <dsp:cNvPr id="0" name=""/>
        <dsp:cNvSpPr/>
      </dsp:nvSpPr>
      <dsp:spPr>
        <a:xfrm>
          <a:off x="2157957" y="1609777"/>
          <a:ext cx="4288598" cy="803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Limited Time Frame</a:t>
          </a:r>
        </a:p>
      </dsp:txBody>
      <dsp:txXfrm>
        <a:off x="2157957" y="1609777"/>
        <a:ext cx="4288598" cy="803805"/>
      </dsp:txXfrm>
    </dsp:sp>
    <dsp:sp modelId="{A74C10BA-1A3C-4E52-A213-38C39AE4CA36}">
      <dsp:nvSpPr>
        <dsp:cNvPr id="0" name=""/>
        <dsp:cNvSpPr/>
      </dsp:nvSpPr>
      <dsp:spPr>
        <a:xfrm>
          <a:off x="1756054" y="2413582"/>
          <a:ext cx="803805" cy="803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C080D8-AC30-40D9-A371-4868F5D8C2FC}">
      <dsp:nvSpPr>
        <dsp:cNvPr id="0" name=""/>
        <dsp:cNvSpPr/>
      </dsp:nvSpPr>
      <dsp:spPr>
        <a:xfrm>
          <a:off x="2157957" y="2413582"/>
          <a:ext cx="4288598" cy="803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Limited Perspective</a:t>
          </a:r>
        </a:p>
      </dsp:txBody>
      <dsp:txXfrm>
        <a:off x="2157957" y="2413582"/>
        <a:ext cx="4288598" cy="803805"/>
      </dsp:txXfrm>
    </dsp:sp>
    <dsp:sp modelId="{91E28B65-97CA-480C-A0F2-F33707D74FC7}">
      <dsp:nvSpPr>
        <dsp:cNvPr id="0" name=""/>
        <dsp:cNvSpPr/>
      </dsp:nvSpPr>
      <dsp:spPr>
        <a:xfrm>
          <a:off x="1756054" y="3217388"/>
          <a:ext cx="803805" cy="803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E3E81BC-64C6-41E5-9F9D-22A87C604E9E}">
      <dsp:nvSpPr>
        <dsp:cNvPr id="0" name=""/>
        <dsp:cNvSpPr/>
      </dsp:nvSpPr>
      <dsp:spPr>
        <a:xfrm>
          <a:off x="2157957" y="3217388"/>
          <a:ext cx="4288598" cy="803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Potential Publication Bias</a:t>
          </a:r>
        </a:p>
      </dsp:txBody>
      <dsp:txXfrm>
        <a:off x="2157957" y="3217388"/>
        <a:ext cx="4288598" cy="8038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3A293-4782-4221-B07F-EE832B76EB73}">
      <dsp:nvSpPr>
        <dsp:cNvPr id="0" name=""/>
        <dsp:cNvSpPr/>
      </dsp:nvSpPr>
      <dsp:spPr>
        <a:xfrm>
          <a:off x="0" y="14399"/>
          <a:ext cx="10058399" cy="71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Ayushman Bharat PM-JAY is the world’s largest health insurance/ assurance scheme fully financed by the government.</a:t>
          </a:r>
          <a:endParaRPr lang="en-IN" sz="1600" kern="1200" dirty="0"/>
        </a:p>
      </dsp:txBody>
      <dsp:txXfrm>
        <a:off x="34726" y="49125"/>
        <a:ext cx="9988947" cy="641908"/>
      </dsp:txXfrm>
    </dsp:sp>
    <dsp:sp modelId="{D815322F-261A-4225-BF00-3C3CAFF79DEC}">
      <dsp:nvSpPr>
        <dsp:cNvPr id="0" name=""/>
        <dsp:cNvSpPr/>
      </dsp:nvSpPr>
      <dsp:spPr>
        <a:xfrm>
          <a:off x="0" y="835199"/>
          <a:ext cx="10058399" cy="7113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provides a cover of Rs. 5 lakhs per family per year for secondary and tertiary care hospitalization across public and private empaneled hospitals in India.</a:t>
          </a:r>
          <a:endParaRPr lang="en-IN" sz="1600" kern="1200" dirty="0"/>
        </a:p>
      </dsp:txBody>
      <dsp:txXfrm>
        <a:off x="34726" y="869925"/>
        <a:ext cx="9988947" cy="641908"/>
      </dsp:txXfrm>
    </dsp:sp>
    <dsp:sp modelId="{8A3803A8-1FAD-4484-B58E-ACA24C716B63}">
      <dsp:nvSpPr>
        <dsp:cNvPr id="0" name=""/>
        <dsp:cNvSpPr/>
      </dsp:nvSpPr>
      <dsp:spPr>
        <a:xfrm>
          <a:off x="0" y="1655999"/>
          <a:ext cx="10058399" cy="7113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Over 12 crore poor and vulnerable entitled families (approximately 55 crore beneficiaries) are eligible for these benefits.</a:t>
          </a:r>
          <a:endParaRPr lang="en-IN" sz="1600" kern="1200" dirty="0"/>
        </a:p>
      </dsp:txBody>
      <dsp:txXfrm>
        <a:off x="34726" y="1690725"/>
        <a:ext cx="9988947" cy="641908"/>
      </dsp:txXfrm>
    </dsp:sp>
    <dsp:sp modelId="{5AE110FE-4A21-4FCA-AECB-513E707B07FF}">
      <dsp:nvSpPr>
        <dsp:cNvPr id="0" name=""/>
        <dsp:cNvSpPr/>
      </dsp:nvSpPr>
      <dsp:spPr>
        <a:xfrm>
          <a:off x="0" y="2476800"/>
          <a:ext cx="10058399" cy="7113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households included are based on the deprivation and occupational criteria of Socio-Economic Caste Census 2011 (SECC 2011)</a:t>
          </a:r>
          <a:endParaRPr lang="en-IN" sz="1600" kern="1200" dirty="0"/>
        </a:p>
      </dsp:txBody>
      <dsp:txXfrm>
        <a:off x="34726" y="2511526"/>
        <a:ext cx="9988947" cy="641908"/>
      </dsp:txXfrm>
    </dsp:sp>
    <dsp:sp modelId="{DC092929-472B-437D-93BE-BEE8A64F2F45}">
      <dsp:nvSpPr>
        <dsp:cNvPr id="0" name=""/>
        <dsp:cNvSpPr/>
      </dsp:nvSpPr>
      <dsp:spPr>
        <a:xfrm>
          <a:off x="0" y="3297600"/>
          <a:ext cx="10058399" cy="71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covers up to 3 days of pre-hospitalization and 15 days’ post-hospitalization expenses such as diagnostics and medicines.</a:t>
          </a:r>
          <a:endParaRPr lang="en-IN" sz="1600" kern="1200" dirty="0"/>
        </a:p>
      </dsp:txBody>
      <dsp:txXfrm>
        <a:off x="34726" y="3332326"/>
        <a:ext cx="9988947" cy="641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6C28C-DED5-4748-9696-6F742A05FF4D}">
      <dsp:nvSpPr>
        <dsp:cNvPr id="0" name=""/>
        <dsp:cNvSpPr/>
      </dsp:nvSpPr>
      <dsp:spPr>
        <a:xfrm>
          <a:off x="4321" y="385431"/>
          <a:ext cx="4922329" cy="15382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418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To conduct a comprehensive scoping review of the literature</a:t>
          </a:r>
        </a:p>
      </dsp:txBody>
      <dsp:txXfrm>
        <a:off x="4321" y="385431"/>
        <a:ext cx="4922329" cy="1538227"/>
      </dsp:txXfrm>
    </dsp:sp>
    <dsp:sp modelId="{00A05A66-7465-4A03-A26E-7D5B08A26FDB}">
      <dsp:nvSpPr>
        <dsp:cNvPr id="0" name=""/>
        <dsp:cNvSpPr/>
      </dsp:nvSpPr>
      <dsp:spPr>
        <a:xfrm>
          <a:off x="269849" y="780524"/>
          <a:ext cx="507229" cy="6287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06C63D3-B896-4538-AFFA-51AE470EB3FE}">
      <dsp:nvSpPr>
        <dsp:cNvPr id="0" name=""/>
        <dsp:cNvSpPr/>
      </dsp:nvSpPr>
      <dsp:spPr>
        <a:xfrm>
          <a:off x="5131748" y="385431"/>
          <a:ext cx="4922329" cy="15382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418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To identify the key challenges faced by empaneled hospitals in implementing PM-JAY</a:t>
          </a:r>
        </a:p>
      </dsp:txBody>
      <dsp:txXfrm>
        <a:off x="5131748" y="385431"/>
        <a:ext cx="4922329" cy="1538227"/>
      </dsp:txXfrm>
    </dsp:sp>
    <dsp:sp modelId="{9D285445-F02C-4C72-9F2B-72C01E103D45}">
      <dsp:nvSpPr>
        <dsp:cNvPr id="0" name=""/>
        <dsp:cNvSpPr/>
      </dsp:nvSpPr>
      <dsp:spPr>
        <a:xfrm>
          <a:off x="5332272" y="779450"/>
          <a:ext cx="510739" cy="6287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C5D40A-1457-43EE-92E1-15C596F8AD27}">
      <dsp:nvSpPr>
        <dsp:cNvPr id="0" name=""/>
        <dsp:cNvSpPr/>
      </dsp:nvSpPr>
      <dsp:spPr>
        <a:xfrm>
          <a:off x="4321" y="2099700"/>
          <a:ext cx="4922329" cy="15382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418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To analyze the impact of these challenges on the program's effectiveness</a:t>
          </a:r>
        </a:p>
      </dsp:txBody>
      <dsp:txXfrm>
        <a:off x="4321" y="2099700"/>
        <a:ext cx="4922329" cy="1538227"/>
      </dsp:txXfrm>
    </dsp:sp>
    <dsp:sp modelId="{74967D5D-70D9-4EA0-97C8-DB11C776BCFD}">
      <dsp:nvSpPr>
        <dsp:cNvPr id="0" name=""/>
        <dsp:cNvSpPr/>
      </dsp:nvSpPr>
      <dsp:spPr>
        <a:xfrm>
          <a:off x="279325" y="2505454"/>
          <a:ext cx="508090" cy="6389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053A885-299F-4C1A-9914-E1064AC9057E}">
      <dsp:nvSpPr>
        <dsp:cNvPr id="0" name=""/>
        <dsp:cNvSpPr/>
      </dsp:nvSpPr>
      <dsp:spPr>
        <a:xfrm>
          <a:off x="5131748" y="2099700"/>
          <a:ext cx="4922329" cy="15382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41893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To provide recommendations for addressing the identified challenges</a:t>
          </a:r>
        </a:p>
      </dsp:txBody>
      <dsp:txXfrm>
        <a:off x="5131748" y="2099700"/>
        <a:ext cx="4922329" cy="1538227"/>
      </dsp:txXfrm>
    </dsp:sp>
    <dsp:sp modelId="{CF5A13C6-8754-4880-9C99-9ADA24AED0F3}">
      <dsp:nvSpPr>
        <dsp:cNvPr id="0" name=""/>
        <dsp:cNvSpPr/>
      </dsp:nvSpPr>
      <dsp:spPr>
        <a:xfrm>
          <a:off x="5361409" y="2468879"/>
          <a:ext cx="536473" cy="6518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83F21-75E0-492D-AB56-64E82E2EE6D4}">
      <dsp:nvSpPr>
        <dsp:cNvPr id="0" name=""/>
        <dsp:cNvSpPr/>
      </dsp:nvSpPr>
      <dsp:spPr>
        <a:xfrm>
          <a:off x="0" y="147695"/>
          <a:ext cx="2488882" cy="14933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Study Type</a:t>
          </a:r>
          <a:r>
            <a:rPr lang="en-US" sz="3200" kern="1200" dirty="0"/>
            <a:t> </a:t>
          </a:r>
          <a:endParaRPr lang="en-IN" sz="3200" kern="1200" dirty="0"/>
        </a:p>
      </dsp:txBody>
      <dsp:txXfrm>
        <a:off x="0" y="147695"/>
        <a:ext cx="2488882" cy="1493329"/>
      </dsp:txXfrm>
    </dsp:sp>
    <dsp:sp modelId="{EB471563-1E7F-479A-9504-9BB091B0B4AA}">
      <dsp:nvSpPr>
        <dsp:cNvPr id="0" name=""/>
        <dsp:cNvSpPr/>
      </dsp:nvSpPr>
      <dsp:spPr>
        <a:xfrm>
          <a:off x="2737770" y="147695"/>
          <a:ext cx="2488882" cy="149332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Search Strategy</a:t>
          </a:r>
          <a:endParaRPr lang="en-IN" sz="1600" b="1" kern="1200" dirty="0"/>
        </a:p>
      </dsp:txBody>
      <dsp:txXfrm>
        <a:off x="2737770" y="147695"/>
        <a:ext cx="2488882" cy="1493329"/>
      </dsp:txXfrm>
    </dsp:sp>
    <dsp:sp modelId="{D47AC364-9D4B-4987-BBC7-56B712E7DED5}">
      <dsp:nvSpPr>
        <dsp:cNvPr id="0" name=""/>
        <dsp:cNvSpPr/>
      </dsp:nvSpPr>
      <dsp:spPr>
        <a:xfrm>
          <a:off x="5475541" y="147695"/>
          <a:ext cx="2488882" cy="14933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Selection Criteria</a:t>
          </a:r>
          <a:endParaRPr lang="en-IN" sz="1600" b="1" kern="1200" dirty="0"/>
        </a:p>
      </dsp:txBody>
      <dsp:txXfrm>
        <a:off x="5475541" y="147695"/>
        <a:ext cx="2488882" cy="1493329"/>
      </dsp:txXfrm>
    </dsp:sp>
    <dsp:sp modelId="{AE7406C1-2E1C-4CDA-9EA2-9BF3B2AD7740}">
      <dsp:nvSpPr>
        <dsp:cNvPr id="0" name=""/>
        <dsp:cNvSpPr/>
      </dsp:nvSpPr>
      <dsp:spPr>
        <a:xfrm>
          <a:off x="0" y="1889913"/>
          <a:ext cx="2488882" cy="14933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Selection Process</a:t>
          </a:r>
          <a:endParaRPr lang="en-IN" sz="1600" b="1" kern="1200" dirty="0"/>
        </a:p>
      </dsp:txBody>
      <dsp:txXfrm>
        <a:off x="0" y="1889913"/>
        <a:ext cx="2488882" cy="1493329"/>
      </dsp:txXfrm>
    </dsp:sp>
    <dsp:sp modelId="{7FD6864E-0EDB-4205-AADE-F4AE58167AD5}">
      <dsp:nvSpPr>
        <dsp:cNvPr id="0" name=""/>
        <dsp:cNvSpPr/>
      </dsp:nvSpPr>
      <dsp:spPr>
        <a:xfrm>
          <a:off x="2737770" y="1889913"/>
          <a:ext cx="2488882" cy="149332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Information Sources</a:t>
          </a:r>
          <a:endParaRPr lang="en-IN" sz="1600" b="1" kern="1200" dirty="0"/>
        </a:p>
      </dsp:txBody>
      <dsp:txXfrm>
        <a:off x="2737770" y="1889913"/>
        <a:ext cx="2488882" cy="1493329"/>
      </dsp:txXfrm>
    </dsp:sp>
    <dsp:sp modelId="{C4F77987-3D4C-481F-B158-E636DF2ED509}">
      <dsp:nvSpPr>
        <dsp:cNvPr id="0" name=""/>
        <dsp:cNvSpPr/>
      </dsp:nvSpPr>
      <dsp:spPr>
        <a:xfrm>
          <a:off x="5475541" y="1889913"/>
          <a:ext cx="2488882" cy="14933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Data Management</a:t>
          </a:r>
          <a:endParaRPr lang="en-IN" sz="1600" b="1" kern="1200" dirty="0"/>
        </a:p>
      </dsp:txBody>
      <dsp:txXfrm>
        <a:off x="5475541" y="1889913"/>
        <a:ext cx="2488882" cy="14933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6A837-F1FA-4CB9-B3A9-51B014CDCEE3}">
      <dsp:nvSpPr>
        <dsp:cNvPr id="0" name=""/>
        <dsp:cNvSpPr/>
      </dsp:nvSpPr>
      <dsp:spPr>
        <a:xfrm>
          <a:off x="0" y="531"/>
          <a:ext cx="934761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20E2A7E-7E17-4048-89EE-CE00053F97BD}">
      <dsp:nvSpPr>
        <dsp:cNvPr id="0" name=""/>
        <dsp:cNvSpPr/>
      </dsp:nvSpPr>
      <dsp:spPr>
        <a:xfrm>
          <a:off x="0" y="531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Study type- </a:t>
          </a:r>
          <a:r>
            <a:rPr lang="en-US" sz="1600" kern="1200" dirty="0"/>
            <a:t>Scoping Review</a:t>
          </a:r>
          <a:endParaRPr lang="en-IN" sz="1600" kern="1200" dirty="0"/>
        </a:p>
      </dsp:txBody>
      <dsp:txXfrm>
        <a:off x="0" y="531"/>
        <a:ext cx="9347619" cy="446905"/>
      </dsp:txXfrm>
    </dsp:sp>
    <dsp:sp modelId="{A49F7749-FB36-4775-B522-C5277F7DF3B8}">
      <dsp:nvSpPr>
        <dsp:cNvPr id="0" name=""/>
        <dsp:cNvSpPr/>
      </dsp:nvSpPr>
      <dsp:spPr>
        <a:xfrm>
          <a:off x="0" y="447436"/>
          <a:ext cx="934761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54AD24-366E-4E61-8455-A9AEC0A5FD14}">
      <dsp:nvSpPr>
        <dsp:cNvPr id="0" name=""/>
        <dsp:cNvSpPr/>
      </dsp:nvSpPr>
      <dsp:spPr>
        <a:xfrm>
          <a:off x="0" y="447436"/>
          <a:ext cx="9338490" cy="673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Selection Criteria- </a:t>
          </a:r>
          <a:r>
            <a:rPr lang="en-US" sz="1600" kern="1200" dirty="0"/>
            <a:t>The scoping review adapted the steps described in 4 phase flowcharts recommended by the  PRISMA statement (Fig 1)</a:t>
          </a:r>
          <a:endParaRPr lang="en-IN" sz="1600" kern="1200" dirty="0"/>
        </a:p>
      </dsp:txBody>
      <dsp:txXfrm>
        <a:off x="0" y="447436"/>
        <a:ext cx="9338490" cy="673249"/>
      </dsp:txXfrm>
    </dsp:sp>
    <dsp:sp modelId="{F9626F25-D2A4-4328-AF02-29FE18CDA7AF}">
      <dsp:nvSpPr>
        <dsp:cNvPr id="0" name=""/>
        <dsp:cNvSpPr/>
      </dsp:nvSpPr>
      <dsp:spPr>
        <a:xfrm>
          <a:off x="0" y="1120686"/>
          <a:ext cx="934761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210214-9139-45C8-BBCB-46F91A94FEC2}">
      <dsp:nvSpPr>
        <dsp:cNvPr id="0" name=""/>
        <dsp:cNvSpPr/>
      </dsp:nvSpPr>
      <dsp:spPr>
        <a:xfrm>
          <a:off x="0" y="1120686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Time Frames-</a:t>
          </a:r>
          <a:r>
            <a:rPr lang="en-US" sz="1600" b="0" u="none" kern="1200" dirty="0"/>
            <a:t> 2018-2024</a:t>
          </a:r>
          <a:endParaRPr lang="en-IN" sz="1600" b="0" u="none" kern="1200" dirty="0"/>
        </a:p>
      </dsp:txBody>
      <dsp:txXfrm>
        <a:off x="0" y="1120686"/>
        <a:ext cx="9347619" cy="446905"/>
      </dsp:txXfrm>
    </dsp:sp>
    <dsp:sp modelId="{E939E29B-4689-4735-9E2C-708820F396B1}">
      <dsp:nvSpPr>
        <dsp:cNvPr id="0" name=""/>
        <dsp:cNvSpPr/>
      </dsp:nvSpPr>
      <dsp:spPr>
        <a:xfrm>
          <a:off x="0" y="1567591"/>
          <a:ext cx="934761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C6D688-E509-4F70-B781-5DCF48AD324A}">
      <dsp:nvSpPr>
        <dsp:cNvPr id="0" name=""/>
        <dsp:cNvSpPr/>
      </dsp:nvSpPr>
      <dsp:spPr>
        <a:xfrm>
          <a:off x="0" y="1567591"/>
          <a:ext cx="9338490" cy="627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Information Sources- </a:t>
          </a:r>
          <a:r>
            <a:rPr lang="en-US" sz="1600" kern="1200" dirty="0"/>
            <a:t>The following databases &amp; grey literature, using the identified search terms, were used. </a:t>
          </a:r>
          <a:r>
            <a:rPr lang="en-IN" sz="1600" b="0" kern="1200" dirty="0"/>
            <a:t>PubMed, Research Gate, Google Scholar</a:t>
          </a:r>
          <a:r>
            <a:rPr lang="en-IN" sz="500" b="0" kern="1200" dirty="0"/>
            <a:t>. </a:t>
          </a:r>
          <a:r>
            <a:rPr lang="en-IN" sz="1600" b="0" kern="1200" dirty="0"/>
            <a:t>etc.</a:t>
          </a:r>
          <a:endParaRPr lang="en-IN" sz="500" b="0" kern="1200" dirty="0"/>
        </a:p>
      </dsp:txBody>
      <dsp:txXfrm>
        <a:off x="0" y="1567591"/>
        <a:ext cx="9338490" cy="627987"/>
      </dsp:txXfrm>
    </dsp:sp>
    <dsp:sp modelId="{07B6F9AC-A4BF-431D-9891-5399CFE95718}">
      <dsp:nvSpPr>
        <dsp:cNvPr id="0" name=""/>
        <dsp:cNvSpPr/>
      </dsp:nvSpPr>
      <dsp:spPr>
        <a:xfrm>
          <a:off x="0" y="2195578"/>
          <a:ext cx="934761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1A0FF0-6AE7-4C14-90A3-B7FF1AF0B0CC}">
      <dsp:nvSpPr>
        <dsp:cNvPr id="0" name=""/>
        <dsp:cNvSpPr/>
      </dsp:nvSpPr>
      <dsp:spPr>
        <a:xfrm>
          <a:off x="0" y="2195578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Inclusion Criteria-</a:t>
          </a:r>
          <a:r>
            <a:rPr lang="en-IN" sz="1600" kern="1200" dirty="0"/>
            <a:t> Studies focused on the implementation of PM-JAY in India</a:t>
          </a:r>
          <a:r>
            <a:rPr lang="en-IN" sz="500" kern="1200" dirty="0"/>
            <a:t>.</a:t>
          </a:r>
        </a:p>
      </dsp:txBody>
      <dsp:txXfrm>
        <a:off x="0" y="2195578"/>
        <a:ext cx="9347619" cy="446905"/>
      </dsp:txXfrm>
    </dsp:sp>
    <dsp:sp modelId="{20A172B0-53F5-44F6-A138-2CB17A7C353E}">
      <dsp:nvSpPr>
        <dsp:cNvPr id="0" name=""/>
        <dsp:cNvSpPr/>
      </dsp:nvSpPr>
      <dsp:spPr>
        <a:xfrm>
          <a:off x="0" y="2642484"/>
          <a:ext cx="934761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04595F-30A3-4312-A1A0-ABAD25F2EDAF}">
      <dsp:nvSpPr>
        <dsp:cNvPr id="0" name=""/>
        <dsp:cNvSpPr/>
      </dsp:nvSpPr>
      <dsp:spPr>
        <a:xfrm>
          <a:off x="0" y="2642484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-Studies published in English language</a:t>
          </a:r>
        </a:p>
      </dsp:txBody>
      <dsp:txXfrm>
        <a:off x="0" y="2642484"/>
        <a:ext cx="9347619" cy="446905"/>
      </dsp:txXfrm>
    </dsp:sp>
    <dsp:sp modelId="{479EE45D-3A43-41FB-BD70-ADEB8D217634}">
      <dsp:nvSpPr>
        <dsp:cNvPr id="0" name=""/>
        <dsp:cNvSpPr/>
      </dsp:nvSpPr>
      <dsp:spPr>
        <a:xfrm>
          <a:off x="0" y="3089389"/>
          <a:ext cx="934761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44FB27-73DB-4C65-9787-E62293124CDC}">
      <dsp:nvSpPr>
        <dsp:cNvPr id="0" name=""/>
        <dsp:cNvSpPr/>
      </dsp:nvSpPr>
      <dsp:spPr>
        <a:xfrm>
          <a:off x="0" y="3089389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-</a:t>
          </a:r>
          <a:r>
            <a:rPr lang="en-IN" sz="1600" kern="1200" dirty="0">
              <a:solidFill>
                <a:schemeClr val="tx1"/>
              </a:solidFill>
            </a:rPr>
            <a:t>Studies published between 2018 (launch year of PM-JAY) and 2024.</a:t>
          </a:r>
        </a:p>
      </dsp:txBody>
      <dsp:txXfrm>
        <a:off x="0" y="3089389"/>
        <a:ext cx="9347619" cy="446905"/>
      </dsp:txXfrm>
    </dsp:sp>
    <dsp:sp modelId="{8127B6C1-E3F0-4378-A1DA-34F845C64ECE}">
      <dsp:nvSpPr>
        <dsp:cNvPr id="0" name=""/>
        <dsp:cNvSpPr/>
      </dsp:nvSpPr>
      <dsp:spPr>
        <a:xfrm>
          <a:off x="0" y="3536295"/>
          <a:ext cx="934761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26A2ED-AAE0-4BDD-9C30-483514BA760A}">
      <dsp:nvSpPr>
        <dsp:cNvPr id="0" name=""/>
        <dsp:cNvSpPr/>
      </dsp:nvSpPr>
      <dsp:spPr>
        <a:xfrm>
          <a:off x="0" y="3536295"/>
          <a:ext cx="9347619" cy="44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Exclusion Criteria- </a:t>
          </a:r>
          <a:r>
            <a:rPr lang="en-IN" sz="1600" b="1" kern="1200" dirty="0"/>
            <a:t>- </a:t>
          </a:r>
          <a:r>
            <a:rPr lang="en-IN" sz="1600" kern="1200" dirty="0"/>
            <a:t>Studies not related to PM-JAY or not focused on implementation.</a:t>
          </a:r>
        </a:p>
      </dsp:txBody>
      <dsp:txXfrm>
        <a:off x="0" y="3536295"/>
        <a:ext cx="9347619" cy="4469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0DD93-AE43-4F17-8911-3437CB7E79D7}">
      <dsp:nvSpPr>
        <dsp:cNvPr id="0" name=""/>
        <dsp:cNvSpPr/>
      </dsp:nvSpPr>
      <dsp:spPr>
        <a:xfrm>
          <a:off x="0" y="130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669C89-7B08-494A-880E-40925CEEC21B}">
      <dsp:nvSpPr>
        <dsp:cNvPr id="0" name=""/>
        <dsp:cNvSpPr/>
      </dsp:nvSpPr>
      <dsp:spPr>
        <a:xfrm>
          <a:off x="0" y="1305"/>
          <a:ext cx="10058399" cy="123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Search Strategy-</a:t>
          </a:r>
          <a:r>
            <a:rPr lang="en-US" sz="1600" b="1" kern="1200" dirty="0"/>
            <a:t> </a:t>
          </a:r>
          <a:r>
            <a:rPr lang="en-US" sz="1600" kern="1200" dirty="0"/>
            <a:t>The appropriate MESH terms which were applied are as follows: </a:t>
          </a:r>
          <a:r>
            <a:rPr lang="en-IN" sz="1600" kern="1200" dirty="0"/>
            <a:t>Pradhan Mantri Jan Arogya Yojana,  PM-JAY, Ayushman Bharat, implementation, challenges, barriers, obstacles, empaneled hospitals, healthcare providers, private hospitals. These are various terms that were searched using appropriate Boolean connectors (AND/OR) for example- PMJAY AND Hospitals.</a:t>
          </a:r>
        </a:p>
      </dsp:txBody>
      <dsp:txXfrm>
        <a:off x="0" y="1305"/>
        <a:ext cx="10058399" cy="1236495"/>
      </dsp:txXfrm>
    </dsp:sp>
    <dsp:sp modelId="{900312B7-A393-470D-ACD9-203AAECFB576}">
      <dsp:nvSpPr>
        <dsp:cNvPr id="0" name=""/>
        <dsp:cNvSpPr/>
      </dsp:nvSpPr>
      <dsp:spPr>
        <a:xfrm>
          <a:off x="0" y="123780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ABF8FF-9CAD-4E55-B764-EDDD4DAE4188}">
      <dsp:nvSpPr>
        <dsp:cNvPr id="0" name=""/>
        <dsp:cNvSpPr/>
      </dsp:nvSpPr>
      <dsp:spPr>
        <a:xfrm>
          <a:off x="0" y="1237801"/>
          <a:ext cx="10058399" cy="1102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Selection Process- </a:t>
          </a:r>
          <a:r>
            <a:rPr lang="en-IN" sz="1600" kern="1200" dirty="0"/>
            <a:t>We first screened all the selected literatures title &amp; abstract according to the eligibility criteria. We then conducted a full text report screening &amp; cross-checked references.</a:t>
          </a:r>
        </a:p>
      </dsp:txBody>
      <dsp:txXfrm>
        <a:off x="0" y="1237801"/>
        <a:ext cx="10058399" cy="1102639"/>
      </dsp:txXfrm>
    </dsp:sp>
    <dsp:sp modelId="{A27CE4BA-4685-464A-8A9C-A7E68F0578D1}">
      <dsp:nvSpPr>
        <dsp:cNvPr id="0" name=""/>
        <dsp:cNvSpPr/>
      </dsp:nvSpPr>
      <dsp:spPr>
        <a:xfrm>
          <a:off x="0" y="234044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A8B86C-3074-425F-9627-63EC46075832}">
      <dsp:nvSpPr>
        <dsp:cNvPr id="0" name=""/>
        <dsp:cNvSpPr/>
      </dsp:nvSpPr>
      <dsp:spPr>
        <a:xfrm>
          <a:off x="0" y="2340441"/>
          <a:ext cx="10058399" cy="1384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Data Management- </a:t>
          </a:r>
          <a:r>
            <a:rPr lang="en-IN" sz="1600" kern="1200" dirty="0"/>
            <a:t>To conduct this review, we extract relevant data from the studies into a Microsoft Excel spreadsheet and then drew result from the same.</a:t>
          </a:r>
        </a:p>
      </dsp:txBody>
      <dsp:txXfrm>
        <a:off x="0" y="2340441"/>
        <a:ext cx="10058399" cy="13846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0C07D-65FD-4829-8B7E-74DB9867C04D}">
      <dsp:nvSpPr>
        <dsp:cNvPr id="0" name=""/>
        <dsp:cNvSpPr/>
      </dsp:nvSpPr>
      <dsp:spPr>
        <a:xfrm>
          <a:off x="0" y="6390"/>
          <a:ext cx="10058399" cy="76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Financial Challenges </a:t>
          </a:r>
          <a:r>
            <a:rPr lang="en-US" sz="1400" kern="1200" dirty="0"/>
            <a:t>– Many studies highlighted concerns about the package rates under PM-JAY being lower than actual treatment costs, particularly for certain procedures [8, 13, 20]. Empaneled hospitals reported facing cash flow issues due to delays in claim settlements [3, 4].</a:t>
          </a:r>
        </a:p>
      </dsp:txBody>
      <dsp:txXfrm>
        <a:off x="37581" y="43971"/>
        <a:ext cx="9983237" cy="694697"/>
      </dsp:txXfrm>
    </dsp:sp>
    <dsp:sp modelId="{81561D74-B321-40D9-9B94-2D26CF748098}">
      <dsp:nvSpPr>
        <dsp:cNvPr id="0" name=""/>
        <dsp:cNvSpPr/>
      </dsp:nvSpPr>
      <dsp:spPr>
        <a:xfrm>
          <a:off x="0" y="816570"/>
          <a:ext cx="10058399" cy="76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u="sng" kern="1200"/>
            <a:t>Administrative and Operational Challenges</a:t>
          </a:r>
          <a:r>
            <a:rPr lang="en-IN" sz="1400" kern="1200"/>
            <a:t> - </a:t>
          </a:r>
          <a:r>
            <a:rPr lang="en-US" sz="1400" kern="1200"/>
            <a:t>Hospitals struggled with the paperwork and documentation required for claim submissions [3, 4, 12]. Some hospitals faced difficulties in adapting to the digital systems required for PM-JAY implementation [4, 16].</a:t>
          </a:r>
          <a:endParaRPr lang="en-IN" sz="1400" kern="1200"/>
        </a:p>
      </dsp:txBody>
      <dsp:txXfrm>
        <a:off x="37581" y="854151"/>
        <a:ext cx="9983237" cy="694697"/>
      </dsp:txXfrm>
    </dsp:sp>
    <dsp:sp modelId="{83EB7C99-1A73-410C-8ABC-70F17DF6498A}">
      <dsp:nvSpPr>
        <dsp:cNvPr id="0" name=""/>
        <dsp:cNvSpPr/>
      </dsp:nvSpPr>
      <dsp:spPr>
        <a:xfrm>
          <a:off x="0" y="1626750"/>
          <a:ext cx="10058399" cy="76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u="sng" kern="1200"/>
            <a:t>Human Resource Challenges</a:t>
          </a:r>
          <a:r>
            <a:rPr lang="en-IN" sz="1400" kern="1200"/>
            <a:t> - </a:t>
          </a:r>
          <a:r>
            <a:rPr lang="en-US" sz="1400" kern="1200"/>
            <a:t>Many hospitals lacked personnel adequately trained in PM-JAY processes [4, 16]. Both healthcare providers and beneficiaries showed limited understanding of the scheme's details [16, 17].</a:t>
          </a:r>
          <a:endParaRPr lang="en-IN" sz="1400" kern="1200"/>
        </a:p>
      </dsp:txBody>
      <dsp:txXfrm>
        <a:off x="37581" y="1664331"/>
        <a:ext cx="9983237" cy="694697"/>
      </dsp:txXfrm>
    </dsp:sp>
    <dsp:sp modelId="{7D506FC9-068D-4B4F-B7F0-EA91A9B4984E}">
      <dsp:nvSpPr>
        <dsp:cNvPr id="0" name=""/>
        <dsp:cNvSpPr/>
      </dsp:nvSpPr>
      <dsp:spPr>
        <a:xfrm>
          <a:off x="0" y="2436930"/>
          <a:ext cx="10058399" cy="76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/>
            <a:t>Quality of Care</a:t>
          </a:r>
          <a:r>
            <a:rPr lang="en-US" sz="1400" kern="1200"/>
            <a:t>- Some studies suggested that low reimbursement rates might lead to cost-cutting measures affecting service quality [6, 13, 15]. Differences in outpatient care costs and quality were observed between public and private empaneled facilities [14].</a:t>
          </a:r>
          <a:endParaRPr lang="en-IN" sz="1400" kern="1200"/>
        </a:p>
      </dsp:txBody>
      <dsp:txXfrm>
        <a:off x="37581" y="2474511"/>
        <a:ext cx="9983237" cy="694697"/>
      </dsp:txXfrm>
    </dsp:sp>
    <dsp:sp modelId="{F31F42FA-7EAF-4196-9AF2-6E30796C3106}">
      <dsp:nvSpPr>
        <dsp:cNvPr id="0" name=""/>
        <dsp:cNvSpPr/>
      </dsp:nvSpPr>
      <dsp:spPr>
        <a:xfrm>
          <a:off x="0" y="3247110"/>
          <a:ext cx="10058399" cy="76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u="sng" kern="1200" dirty="0"/>
            <a:t>Governance and Oversight</a:t>
          </a:r>
          <a:r>
            <a:rPr lang="en-IN" sz="1400" kern="1200" dirty="0"/>
            <a:t>- </a:t>
          </a:r>
          <a:r>
            <a:rPr lang="en-US" sz="1400" kern="1200" dirty="0"/>
            <a:t>Ensuring proper governance and oversight of the scheme across diverse healthcare settings proved difficult [15, 18]. Some instances of deliberate misreporting of administrative health data were identified, potentially affecting the scheme's implementation [12].</a:t>
          </a:r>
          <a:endParaRPr lang="en-IN" sz="1400" kern="1200" dirty="0"/>
        </a:p>
      </dsp:txBody>
      <dsp:txXfrm>
        <a:off x="37581" y="3284691"/>
        <a:ext cx="9983237" cy="6946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469B7-B602-4CEC-A9C0-3FCFDBFBC4BF}">
      <dsp:nvSpPr>
        <dsp:cNvPr id="0" name=""/>
        <dsp:cNvSpPr/>
      </dsp:nvSpPr>
      <dsp:spPr>
        <a:xfrm>
          <a:off x="0" y="647867"/>
          <a:ext cx="10058399" cy="5703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Public-Private Partnership Model- </a:t>
          </a:r>
          <a:r>
            <a:rPr lang="en-US" sz="1600" kern="1200" dirty="0"/>
            <a:t>Managing the relationship between public and private stakeholders in the scheme presented challenges [13, 15].</a:t>
          </a:r>
          <a:r>
            <a:rPr lang="en-IN" sz="1600" b="1" u="sng" kern="1200" dirty="0"/>
            <a:t> </a:t>
          </a:r>
          <a:endParaRPr lang="en-IN" sz="1600" kern="1200" dirty="0"/>
        </a:p>
      </dsp:txBody>
      <dsp:txXfrm>
        <a:off x="27844" y="675711"/>
        <a:ext cx="10002711" cy="514693"/>
      </dsp:txXfrm>
    </dsp:sp>
    <dsp:sp modelId="{E72DDF8E-0128-4004-A426-8C9390E9DE65}">
      <dsp:nvSpPr>
        <dsp:cNvPr id="0" name=""/>
        <dsp:cNvSpPr/>
      </dsp:nvSpPr>
      <dsp:spPr>
        <a:xfrm>
          <a:off x="0" y="1402569"/>
          <a:ext cx="10058399" cy="6196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Regional Disparities- </a:t>
          </a:r>
          <a:r>
            <a:rPr lang="en-US" sz="1600" kern="1200" dirty="0"/>
            <a:t>Studies noted differences in the scheme's rollout and effectiveness across different states and regions [9, 10, 19].</a:t>
          </a:r>
          <a:endParaRPr lang="en-IN" sz="1600" kern="1200" dirty="0"/>
        </a:p>
      </dsp:txBody>
      <dsp:txXfrm>
        <a:off x="30247" y="1432816"/>
        <a:ext cx="9997905" cy="5591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5A7E2-5112-403F-B6A0-4EAB493443DF}">
      <dsp:nvSpPr>
        <dsp:cNvPr id="0" name=""/>
        <dsp:cNvSpPr/>
      </dsp:nvSpPr>
      <dsp:spPr>
        <a:xfrm>
          <a:off x="0" y="49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9E1EA-247F-4316-80A8-490C4273D768}">
      <dsp:nvSpPr>
        <dsp:cNvPr id="0" name=""/>
        <dsp:cNvSpPr/>
      </dsp:nvSpPr>
      <dsp:spPr>
        <a:xfrm>
          <a:off x="0" y="491"/>
          <a:ext cx="10058399" cy="80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Financial Sustainability:</a:t>
          </a:r>
          <a:r>
            <a:rPr lang="en-IN" sz="1600" kern="1200" dirty="0"/>
            <a:t> The financial challenges identified, </a:t>
          </a:r>
          <a:r>
            <a:rPr lang="en-US" sz="1600" kern="1200" dirty="0"/>
            <a:t>raise concerns about the long-term sustainability of the program. These issues could potentially lead to reduced participation from private hospitals or compromise the quality of care provided.</a:t>
          </a:r>
          <a:endParaRPr lang="en-IN" sz="1600" kern="1200" dirty="0"/>
        </a:p>
      </dsp:txBody>
      <dsp:txXfrm>
        <a:off x="0" y="491"/>
        <a:ext cx="10058399" cy="804475"/>
      </dsp:txXfrm>
    </dsp:sp>
    <dsp:sp modelId="{60A3273B-43D4-4755-AA84-FC62969C0ECA}">
      <dsp:nvSpPr>
        <dsp:cNvPr id="0" name=""/>
        <dsp:cNvSpPr/>
      </dsp:nvSpPr>
      <dsp:spPr>
        <a:xfrm>
          <a:off x="0" y="804966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0102E-939F-46FC-88B4-142FCD8983D6}">
      <dsp:nvSpPr>
        <dsp:cNvPr id="0" name=""/>
        <dsp:cNvSpPr/>
      </dsp:nvSpPr>
      <dsp:spPr>
        <a:xfrm>
          <a:off x="0" y="804966"/>
          <a:ext cx="10058399" cy="80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Operational Efficiency:</a:t>
          </a:r>
          <a:r>
            <a:rPr lang="en-IN" sz="1600" kern="1200" dirty="0"/>
            <a:t> </a:t>
          </a:r>
          <a:r>
            <a:rPr lang="en-US" sz="1600" kern="1200" dirty="0"/>
            <a:t>Complex claim processing and inadequate IT infrastructure, point to the need for significant capacity building and system strengthening. </a:t>
          </a:r>
          <a:endParaRPr lang="en-IN" sz="1600" kern="1200" dirty="0"/>
        </a:p>
      </dsp:txBody>
      <dsp:txXfrm>
        <a:off x="0" y="804966"/>
        <a:ext cx="10058399" cy="804475"/>
      </dsp:txXfrm>
    </dsp:sp>
    <dsp:sp modelId="{F3FC7D20-3119-4716-B2A2-B37025D1F4AC}">
      <dsp:nvSpPr>
        <dsp:cNvPr id="0" name=""/>
        <dsp:cNvSpPr/>
      </dsp:nvSpPr>
      <dsp:spPr>
        <a:xfrm>
          <a:off x="0" y="160944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08A9C-DE93-496E-86DC-5CD9D1FC1209}">
      <dsp:nvSpPr>
        <dsp:cNvPr id="0" name=""/>
        <dsp:cNvSpPr/>
      </dsp:nvSpPr>
      <dsp:spPr>
        <a:xfrm>
          <a:off x="0" y="1609442"/>
          <a:ext cx="10058399" cy="80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u="sng" kern="1200" dirty="0"/>
            <a:t>Human Resource Development:</a:t>
          </a:r>
          <a:r>
            <a:rPr lang="en-US" sz="1600" kern="1200" dirty="0"/>
            <a:t> The shortage of trained staff and awareness gaps among healthcare providers can lead to </a:t>
          </a:r>
          <a:r>
            <a:rPr lang="en-IN" sz="1600" kern="1200" dirty="0"/>
            <a:t>increased workload and staff burnout</a:t>
          </a:r>
          <a:r>
            <a:rPr lang="en-US" sz="1600" kern="1200" dirty="0"/>
            <a:t>.</a:t>
          </a:r>
          <a:endParaRPr lang="en-IN" sz="1600" kern="1200" dirty="0"/>
        </a:p>
      </dsp:txBody>
      <dsp:txXfrm>
        <a:off x="0" y="1609442"/>
        <a:ext cx="10058399" cy="804475"/>
      </dsp:txXfrm>
    </dsp:sp>
    <dsp:sp modelId="{E55B9970-D320-4ED8-895F-62E6FEEA5851}">
      <dsp:nvSpPr>
        <dsp:cNvPr id="0" name=""/>
        <dsp:cNvSpPr/>
      </dsp:nvSpPr>
      <dsp:spPr>
        <a:xfrm>
          <a:off x="0" y="241391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BC710-0E08-4F1C-9A22-5F76CEFBEA42}">
      <dsp:nvSpPr>
        <dsp:cNvPr id="0" name=""/>
        <dsp:cNvSpPr/>
      </dsp:nvSpPr>
      <dsp:spPr>
        <a:xfrm>
          <a:off x="0" y="2413917"/>
          <a:ext cx="10058399" cy="80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Quality of Care:  </a:t>
          </a:r>
          <a:r>
            <a:rPr lang="en-IN" sz="1600" kern="1200" dirty="0"/>
            <a:t>Compromised patient safety and clinical outcomes</a:t>
          </a:r>
          <a:r>
            <a:rPr lang="en-US" sz="1600" kern="1200" dirty="0"/>
            <a:t> due to financial constraints is a serious concern that needs immediate attention. This can lead to n</a:t>
          </a:r>
          <a:r>
            <a:rPr lang="en-IN" sz="1600" kern="1200" dirty="0"/>
            <a:t>egative impact on the program's overall effectiveness</a:t>
          </a:r>
        </a:p>
      </dsp:txBody>
      <dsp:txXfrm>
        <a:off x="0" y="2413917"/>
        <a:ext cx="10058399" cy="804475"/>
      </dsp:txXfrm>
    </dsp:sp>
    <dsp:sp modelId="{085FA93D-DF8C-416E-B921-FC7D5B4AEAF8}">
      <dsp:nvSpPr>
        <dsp:cNvPr id="0" name=""/>
        <dsp:cNvSpPr/>
      </dsp:nvSpPr>
      <dsp:spPr>
        <a:xfrm>
          <a:off x="0" y="3218393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BDCD0-FB94-4D05-8660-03B8AF26C33C}">
      <dsp:nvSpPr>
        <dsp:cNvPr id="0" name=""/>
        <dsp:cNvSpPr/>
      </dsp:nvSpPr>
      <dsp:spPr>
        <a:xfrm>
          <a:off x="0" y="3218393"/>
          <a:ext cx="10058399" cy="80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Governance and Oversight:</a:t>
          </a:r>
          <a:r>
            <a:rPr lang="en-US" sz="1600" kern="1200" dirty="0"/>
            <a:t> Effective oversight mechanisms are essential to ensure transparency, prevent fraud, and maintain the integrity of the scheme.</a:t>
          </a:r>
          <a:endParaRPr lang="en-IN" sz="1600" kern="1200" dirty="0"/>
        </a:p>
      </dsp:txBody>
      <dsp:txXfrm>
        <a:off x="0" y="3218393"/>
        <a:ext cx="10058399" cy="804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6T18:16:26.12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00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2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7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239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5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1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16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14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48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63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8F42F1-62D9-476D-8007-2B842D167C79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37FEE7B-C468-4D94-AB29-5F93093F344A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61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4D35E-24EC-BB8D-6BF9-2927BFC1B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546" y="2728842"/>
            <a:ext cx="10506991" cy="1759529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CHALLENGES IN IMPLEMENTATION OF PRADHAN MANTRI JAN AROGYA YOJANA BY EMPANELED HOSPITALS: A SCOPING REVIEW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273AB-371C-164D-30A9-4949BB6CC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3243" y="4488371"/>
            <a:ext cx="2630428" cy="1724575"/>
          </a:xfrm>
        </p:spPr>
        <p:txBody>
          <a:bodyPr wrap="square" lIns="108000" anchor="t" anchorCtr="1">
            <a:spAutoFit/>
          </a:bodyPr>
          <a:lstStyle/>
          <a:p>
            <a:pPr algn="just"/>
            <a:r>
              <a:rPr lang="en-US" sz="1100" dirty="0">
                <a:ln w="9525">
                  <a:noFill/>
                </a:ln>
                <a:latin typeface="Calibri"/>
                <a:ea typeface="Calibri"/>
                <a:cs typeface="Calibri"/>
              </a:rPr>
              <a:t>Presented by</a:t>
            </a:r>
          </a:p>
          <a:p>
            <a:pPr algn="just"/>
            <a:r>
              <a:rPr lang="en-US" sz="1100" dirty="0">
                <a:ln w="9525">
                  <a:noFill/>
                </a:ln>
                <a:latin typeface="Calibri"/>
                <a:ea typeface="Calibri"/>
                <a:cs typeface="Calibri"/>
              </a:rPr>
              <a:t>Dr. Sonali Mahar</a:t>
            </a:r>
          </a:p>
          <a:p>
            <a:pPr algn="just"/>
            <a:r>
              <a:rPr lang="en-US" sz="1100" dirty="0">
                <a:ln w="9525">
                  <a:noFill/>
                </a:ln>
                <a:latin typeface="Calibri"/>
                <a:ea typeface="Calibri"/>
                <a:cs typeface="Calibri"/>
              </a:rPr>
              <a:t>PG/22/125</a:t>
            </a:r>
          </a:p>
          <a:p>
            <a:pPr algn="just"/>
            <a:r>
              <a:rPr lang="en-IN" sz="1100" dirty="0">
                <a:ln w="9525">
                  <a:noFill/>
                </a:ln>
                <a:latin typeface="Calibri"/>
                <a:ea typeface="Calibri"/>
                <a:cs typeface="Calibri"/>
              </a:rPr>
              <a:t>BATCH 2022-2024</a:t>
            </a:r>
          </a:p>
          <a:p>
            <a:pPr algn="just"/>
            <a:r>
              <a:rPr lang="en-IN" sz="1100" dirty="0">
                <a:ln w="9525">
                  <a:noFill/>
                </a:ln>
                <a:latin typeface="Calibri"/>
                <a:ea typeface="Calibri"/>
                <a:cs typeface="Calibri"/>
              </a:rPr>
              <a:t>Under the guidance of : Dr. Punit Yadav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AA256C-2C87-14F7-3AC8-82931C2BA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450" y="548273"/>
            <a:ext cx="1820659" cy="1640186"/>
          </a:xfrm>
          <a:prstGeom prst="rect">
            <a:avLst/>
          </a:prstGeom>
        </p:spPr>
      </p:pic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9A76CA30-FF7A-2122-F255-6B52E196D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960" y="838451"/>
            <a:ext cx="942975" cy="809625"/>
          </a:xfrm>
          <a:prstGeom prst="rect">
            <a:avLst/>
          </a:prstGeom>
        </p:spPr>
      </p:pic>
      <p:pic>
        <p:nvPicPr>
          <p:cNvPr id="7" name="Picture 6" descr="Insurance - Rela MS Hospitals">
            <a:extLst>
              <a:ext uri="{FF2B5EF4-FFF2-40B4-BE49-F238E27FC236}">
                <a16:creationId xmlns:a16="http://schemas.microsoft.com/office/drawing/2014/main" id="{C469A599-D71E-7916-F0E1-29D2BC9D0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8806" y="833438"/>
            <a:ext cx="849731" cy="799600"/>
          </a:xfrm>
          <a:prstGeom prst="rect">
            <a:avLst/>
          </a:prstGeom>
        </p:spPr>
      </p:pic>
      <p:pic>
        <p:nvPicPr>
          <p:cNvPr id="1028" name="Picture 4" descr="Hospital Background PSD, 1,000+ High Quality Free PSD Templates for Download">
            <a:extLst>
              <a:ext uri="{FF2B5EF4-FFF2-40B4-BE49-F238E27FC236}">
                <a16:creationId xmlns:a16="http://schemas.microsoft.com/office/drawing/2014/main" id="{8D0E2247-CE91-44B4-FAD5-F82BD5A0B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57"/>
            <a:ext cx="12191999" cy="668511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8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86CBC9F9-3E2B-AB8F-5801-F175097B5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B418BC2-9EEB-A99C-528B-D57698A59481}"/>
              </a:ext>
            </a:extLst>
          </p:cNvPr>
          <p:cNvSpPr/>
          <p:nvPr/>
        </p:nvSpPr>
        <p:spPr>
          <a:xfrm>
            <a:off x="4367784" y="566342"/>
            <a:ext cx="3456431" cy="36156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Identification</a:t>
            </a: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C7EFCEA-45D7-D37B-50EC-45A41A9BA313}"/>
              </a:ext>
            </a:extLst>
          </p:cNvPr>
          <p:cNvSpPr/>
          <p:nvPr/>
        </p:nvSpPr>
        <p:spPr>
          <a:xfrm flipH="1">
            <a:off x="5967984" y="930006"/>
            <a:ext cx="128016" cy="23204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1EF4A9-CBED-9683-1ED4-E954F1E8F5FB}"/>
              </a:ext>
            </a:extLst>
          </p:cNvPr>
          <p:cNvCxnSpPr>
            <a:cxnSpLocks/>
          </p:cNvCxnSpPr>
          <p:nvPr/>
        </p:nvCxnSpPr>
        <p:spPr>
          <a:xfrm flipV="1">
            <a:off x="1700784" y="1162049"/>
            <a:ext cx="8357616" cy="9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022834EE-5EE1-A159-1911-0B15731F688B}"/>
              </a:ext>
            </a:extLst>
          </p:cNvPr>
          <p:cNvSpPr/>
          <p:nvPr/>
        </p:nvSpPr>
        <p:spPr>
          <a:xfrm>
            <a:off x="1664208" y="1162049"/>
            <a:ext cx="128016" cy="29755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56546762-EC36-E6AB-4176-0F65B2C96DB7}"/>
              </a:ext>
            </a:extLst>
          </p:cNvPr>
          <p:cNvSpPr/>
          <p:nvPr/>
        </p:nvSpPr>
        <p:spPr>
          <a:xfrm>
            <a:off x="10058400" y="1171194"/>
            <a:ext cx="128016" cy="28840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56F158-DACB-E930-B9C8-D854DD8C8076}"/>
              </a:ext>
            </a:extLst>
          </p:cNvPr>
          <p:cNvSpPr/>
          <p:nvPr/>
        </p:nvSpPr>
        <p:spPr>
          <a:xfrm>
            <a:off x="466344" y="1459603"/>
            <a:ext cx="3383280" cy="442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Database Searching- 147</a:t>
            </a:r>
            <a:endParaRPr lang="en-IN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38844D-6546-2275-258C-5A3EA2E5A521}"/>
              </a:ext>
            </a:extLst>
          </p:cNvPr>
          <p:cNvSpPr/>
          <p:nvPr/>
        </p:nvSpPr>
        <p:spPr>
          <a:xfrm>
            <a:off x="8342378" y="1459603"/>
            <a:ext cx="3316222" cy="442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Other sources- 5</a:t>
            </a:r>
            <a:endParaRPr lang="en-IN" sz="1600" dirty="0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EEB88966-257C-B2CF-751B-707418C722C7}"/>
              </a:ext>
            </a:extLst>
          </p:cNvPr>
          <p:cNvSpPr/>
          <p:nvPr/>
        </p:nvSpPr>
        <p:spPr>
          <a:xfrm>
            <a:off x="1664208" y="1911094"/>
            <a:ext cx="128016" cy="4206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010AEFD-F0C2-7F1B-EABA-A17E5B24568C}"/>
              </a:ext>
            </a:extLst>
          </p:cNvPr>
          <p:cNvSpPr/>
          <p:nvPr/>
        </p:nvSpPr>
        <p:spPr>
          <a:xfrm>
            <a:off x="10058400" y="1911094"/>
            <a:ext cx="128016" cy="4206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D4DA93-4C1C-38E9-21BC-1721E489640B}"/>
              </a:ext>
            </a:extLst>
          </p:cNvPr>
          <p:cNvSpPr/>
          <p:nvPr/>
        </p:nvSpPr>
        <p:spPr>
          <a:xfrm>
            <a:off x="466344" y="2340864"/>
            <a:ext cx="11192256" cy="442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Records after duplication were removed - 138</a:t>
            </a:r>
            <a:endParaRPr lang="en-IN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EE20F6-57C5-9B5F-D560-F69D24266A88}"/>
              </a:ext>
            </a:extLst>
          </p:cNvPr>
          <p:cNvSpPr/>
          <p:nvPr/>
        </p:nvSpPr>
        <p:spPr>
          <a:xfrm>
            <a:off x="4367785" y="1752976"/>
            <a:ext cx="3456432" cy="3455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Screening</a:t>
            </a:r>
            <a:endParaRPr lang="en-IN" sz="1600" dirty="0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3D39BA7D-CA59-B3C1-C6C4-F78AD68EA6BB}"/>
              </a:ext>
            </a:extLst>
          </p:cNvPr>
          <p:cNvSpPr/>
          <p:nvPr/>
        </p:nvSpPr>
        <p:spPr>
          <a:xfrm>
            <a:off x="1664208" y="2783210"/>
            <a:ext cx="128016" cy="4389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51CB62-0743-302C-6D24-B38535B391C5}"/>
              </a:ext>
            </a:extLst>
          </p:cNvPr>
          <p:cNvSpPr/>
          <p:nvPr/>
        </p:nvSpPr>
        <p:spPr>
          <a:xfrm>
            <a:off x="466344" y="3222125"/>
            <a:ext cx="3383280" cy="438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Records excluded after screening based on titles/abstracts- 87</a:t>
            </a:r>
            <a:endParaRPr lang="en-IN" sz="1600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BA02C5E-582D-7A3C-FDBF-E7DBB242B091}"/>
              </a:ext>
            </a:extLst>
          </p:cNvPr>
          <p:cNvSpPr/>
          <p:nvPr/>
        </p:nvSpPr>
        <p:spPr>
          <a:xfrm>
            <a:off x="3849624" y="3364992"/>
            <a:ext cx="4492754" cy="1280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A7239A7-9ED2-B017-732E-A9EFB85F4981}"/>
              </a:ext>
            </a:extLst>
          </p:cNvPr>
          <p:cNvSpPr/>
          <p:nvPr/>
        </p:nvSpPr>
        <p:spPr>
          <a:xfrm>
            <a:off x="8342378" y="3222125"/>
            <a:ext cx="3316222" cy="438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Records screened for full text availability- 51</a:t>
            </a:r>
            <a:endParaRPr lang="en-IN" sz="16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B0A634-0F5E-0329-8B05-3DBB320EBFE5}"/>
              </a:ext>
            </a:extLst>
          </p:cNvPr>
          <p:cNvSpPr/>
          <p:nvPr/>
        </p:nvSpPr>
        <p:spPr>
          <a:xfrm>
            <a:off x="4367785" y="3730752"/>
            <a:ext cx="3456433" cy="3440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Eligibility</a:t>
            </a:r>
            <a:endParaRPr lang="en-IN" sz="1600" dirty="0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55B45462-9F90-2274-3760-FD1DA7D14FE9}"/>
              </a:ext>
            </a:extLst>
          </p:cNvPr>
          <p:cNvSpPr/>
          <p:nvPr/>
        </p:nvSpPr>
        <p:spPr>
          <a:xfrm>
            <a:off x="10058400" y="3661040"/>
            <a:ext cx="128016" cy="7006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0B6406-83A0-F64F-5FF5-DF2A3F1135A1}"/>
              </a:ext>
            </a:extLst>
          </p:cNvPr>
          <p:cNvSpPr/>
          <p:nvPr/>
        </p:nvSpPr>
        <p:spPr>
          <a:xfrm>
            <a:off x="466344" y="4379974"/>
            <a:ext cx="11192256" cy="438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Records that were excluded because they didn’t meet the inclusion criteria- 30</a:t>
            </a:r>
            <a:endParaRPr lang="en-IN" sz="1600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FC0C3E11-51AF-520A-5682-689938CDFBE7}"/>
              </a:ext>
            </a:extLst>
          </p:cNvPr>
          <p:cNvSpPr/>
          <p:nvPr/>
        </p:nvSpPr>
        <p:spPr>
          <a:xfrm>
            <a:off x="1664208" y="4818889"/>
            <a:ext cx="128016" cy="71893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9D18CC-220B-CF39-4BC1-6D6FCD89436E}"/>
              </a:ext>
            </a:extLst>
          </p:cNvPr>
          <p:cNvSpPr/>
          <p:nvPr/>
        </p:nvSpPr>
        <p:spPr>
          <a:xfrm>
            <a:off x="466344" y="5537823"/>
            <a:ext cx="11192256" cy="438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Studies included in the synthesis – 21 </a:t>
            </a:r>
            <a:endParaRPr lang="en-IN" sz="16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2B3D11-DC84-0BC6-F8CB-AD9D4F2251A5}"/>
              </a:ext>
            </a:extLst>
          </p:cNvPr>
          <p:cNvSpPr/>
          <p:nvPr/>
        </p:nvSpPr>
        <p:spPr>
          <a:xfrm>
            <a:off x="4367785" y="5001768"/>
            <a:ext cx="3456432" cy="3566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Included</a:t>
            </a:r>
            <a:endParaRPr lang="en-IN" sz="16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FAF1C7-917D-E7BD-45AD-64E0B56308A6}"/>
              </a:ext>
            </a:extLst>
          </p:cNvPr>
          <p:cNvSpPr txBox="1"/>
          <p:nvPr/>
        </p:nvSpPr>
        <p:spPr>
          <a:xfrm>
            <a:off x="9409176" y="6059785"/>
            <a:ext cx="326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Fig.1 PRISMA Flow Chart</a:t>
            </a:r>
            <a:endParaRPr lang="en-IN" sz="1600" b="1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DC9D54-B7FC-DA52-5AA5-72367B31D777}"/>
              </a:ext>
            </a:extLst>
          </p:cNvPr>
          <p:cNvSpPr txBox="1"/>
          <p:nvPr/>
        </p:nvSpPr>
        <p:spPr>
          <a:xfrm>
            <a:off x="5290399" y="26304"/>
            <a:ext cx="161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69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FFA8E-3215-EF4A-2C6F-F843B897A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0" y="809625"/>
            <a:ext cx="1463040" cy="74845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RESULT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742D2B-FB40-8243-7ABB-4F24AD4ED8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600" b="1" u="sng" dirty="0"/>
              <a:t>The Study Profiles</a:t>
            </a:r>
            <a:r>
              <a:rPr lang="en-US" sz="1600" dirty="0"/>
              <a:t>:</a:t>
            </a:r>
          </a:p>
          <a:p>
            <a:endParaRPr lang="en-IN" sz="1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F9CEB2-83C5-D5C2-6CB5-9888E3A46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2939796"/>
            <a:ext cx="4937760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/>
              <a:t>The 21 publications that met the inclusion criteria were further subjected to full-text scrutiny to answer the scoping review question.</a:t>
            </a:r>
          </a:p>
          <a:p>
            <a:pPr marL="0" indent="0" algn="just">
              <a:buNone/>
            </a:pPr>
            <a:r>
              <a:rPr lang="en-US" sz="1600" dirty="0"/>
              <a:t>The reasons for the exclusion of most of the studies were as follows: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/>
              <a:t> Studies did not align with the research’s objective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/>
              <a:t> Papers without the full text available.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/>
              <a:t> Lack of focus on PMJAY implementation challenges</a:t>
            </a:r>
            <a:endParaRPr lang="en-IN" sz="1600" dirty="0"/>
          </a:p>
        </p:txBody>
      </p:sp>
      <p:pic>
        <p:nvPicPr>
          <p:cNvPr id="14" name="Picture 13" descr="A logo of a company&#10;&#10;Description automatically generated">
            <a:extLst>
              <a:ext uri="{FF2B5EF4-FFF2-40B4-BE49-F238E27FC236}">
                <a16:creationId xmlns:a16="http://schemas.microsoft.com/office/drawing/2014/main" id="{CB4F3E12-AEA1-4207-7EA6-B3557E92B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10B98A-C883-645F-3674-27937F6EE548}"/>
              </a:ext>
            </a:extLst>
          </p:cNvPr>
          <p:cNvSpPr/>
          <p:nvPr/>
        </p:nvSpPr>
        <p:spPr>
          <a:xfrm>
            <a:off x="1115568" y="2313432"/>
            <a:ext cx="2450592" cy="12527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152 articles extracted (Research Gate = 60, PubMed= 50, Google Scholar= 42) and 5 from other resource</a:t>
            </a:r>
            <a:endParaRPr lang="en-IN" sz="1600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09E26CC-937E-03B4-9933-4A700A35D64E}"/>
              </a:ext>
            </a:extLst>
          </p:cNvPr>
          <p:cNvSpPr/>
          <p:nvPr/>
        </p:nvSpPr>
        <p:spPr>
          <a:xfrm>
            <a:off x="2295144" y="3566160"/>
            <a:ext cx="100584" cy="2876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C3D2ABD-19C5-84AD-BA0D-40F4922D3F9D}"/>
              </a:ext>
            </a:extLst>
          </p:cNvPr>
          <p:cNvSpPr/>
          <p:nvPr/>
        </p:nvSpPr>
        <p:spPr>
          <a:xfrm>
            <a:off x="1115568" y="3870008"/>
            <a:ext cx="2450592" cy="96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51 articles left for full text availability</a:t>
            </a:r>
            <a:endParaRPr lang="en-IN" sz="1600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45284EC-01CB-443A-40AE-0D6C24A10774}"/>
              </a:ext>
            </a:extLst>
          </p:cNvPr>
          <p:cNvSpPr/>
          <p:nvPr/>
        </p:nvSpPr>
        <p:spPr>
          <a:xfrm flipH="1">
            <a:off x="2295144" y="4846320"/>
            <a:ext cx="100584" cy="2876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D36F482-8427-7599-38DB-64DF6E5645E3}"/>
              </a:ext>
            </a:extLst>
          </p:cNvPr>
          <p:cNvSpPr/>
          <p:nvPr/>
        </p:nvSpPr>
        <p:spPr>
          <a:xfrm>
            <a:off x="1097280" y="5150168"/>
            <a:ext cx="2450592" cy="9587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21 articles left for analysis</a:t>
            </a:r>
            <a:endParaRPr lang="en-IN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2E1E08-52D4-F21E-7F5F-C81ADA1FA901}"/>
              </a:ext>
            </a:extLst>
          </p:cNvPr>
          <p:cNvSpPr txBox="1"/>
          <p:nvPr/>
        </p:nvSpPr>
        <p:spPr>
          <a:xfrm>
            <a:off x="3904488" y="3121499"/>
            <a:ext cx="170078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14 &amp; 87 articles were removed for being duplicate &amp; after being screened for abstracts &amp; titles respectively</a:t>
            </a:r>
            <a:endParaRPr lang="en-IN" sz="11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7A975-B3AC-D9C3-F800-122A398A2511}"/>
              </a:ext>
            </a:extLst>
          </p:cNvPr>
          <p:cNvSpPr txBox="1"/>
          <p:nvPr/>
        </p:nvSpPr>
        <p:spPr>
          <a:xfrm>
            <a:off x="3904488" y="4830128"/>
            <a:ext cx="13990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30 studies excluded after screening for eligibility criteria</a:t>
            </a:r>
            <a:endParaRPr lang="en-IN" sz="1100" b="1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E3A061-0D52-D142-8753-23F6FB3C59A4}"/>
              </a:ext>
            </a:extLst>
          </p:cNvPr>
          <p:cNvCxnSpPr>
            <a:cxnSpLocks/>
          </p:cNvCxnSpPr>
          <p:nvPr/>
        </p:nvCxnSpPr>
        <p:spPr>
          <a:xfrm>
            <a:off x="5925312" y="1758075"/>
            <a:ext cx="0" cy="46042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8543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animBg="1"/>
      <p:bldP spid="7" grpId="0" animBg="1"/>
      <p:bldP spid="8" grpId="0" animBg="1"/>
      <p:bldP spid="10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0AC0-6BE1-B266-7A0A-6D2743F7E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MASTER SHEET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51EA5393-F047-1E7B-A856-5D37AE958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2A4CC96-ECFC-5D88-FF85-6AD082AEBB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28688"/>
              </p:ext>
            </p:extLst>
          </p:nvPr>
        </p:nvGraphicFramePr>
        <p:xfrm>
          <a:off x="1096963" y="2023962"/>
          <a:ext cx="10058400" cy="4102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68">
                  <a:extLst>
                    <a:ext uri="{9D8B030D-6E8A-4147-A177-3AD203B41FA5}">
                      <a16:colId xmlns:a16="http://schemas.microsoft.com/office/drawing/2014/main" val="4292577974"/>
                    </a:ext>
                  </a:extLst>
                </a:gridCol>
                <a:gridCol w="1000664">
                  <a:extLst>
                    <a:ext uri="{9D8B030D-6E8A-4147-A177-3AD203B41FA5}">
                      <a16:colId xmlns:a16="http://schemas.microsoft.com/office/drawing/2014/main" val="747999048"/>
                    </a:ext>
                  </a:extLst>
                </a:gridCol>
                <a:gridCol w="793630">
                  <a:extLst>
                    <a:ext uri="{9D8B030D-6E8A-4147-A177-3AD203B41FA5}">
                      <a16:colId xmlns:a16="http://schemas.microsoft.com/office/drawing/2014/main" val="686748669"/>
                    </a:ext>
                  </a:extLst>
                </a:gridCol>
                <a:gridCol w="1544128">
                  <a:extLst>
                    <a:ext uri="{9D8B030D-6E8A-4147-A177-3AD203B41FA5}">
                      <a16:colId xmlns:a16="http://schemas.microsoft.com/office/drawing/2014/main" val="882411839"/>
                    </a:ext>
                  </a:extLst>
                </a:gridCol>
                <a:gridCol w="681487">
                  <a:extLst>
                    <a:ext uri="{9D8B030D-6E8A-4147-A177-3AD203B41FA5}">
                      <a16:colId xmlns:a16="http://schemas.microsoft.com/office/drawing/2014/main" val="2052062294"/>
                    </a:ext>
                  </a:extLst>
                </a:gridCol>
                <a:gridCol w="888521">
                  <a:extLst>
                    <a:ext uri="{9D8B030D-6E8A-4147-A177-3AD203B41FA5}">
                      <a16:colId xmlns:a16="http://schemas.microsoft.com/office/drawing/2014/main" val="1786973319"/>
                    </a:ext>
                  </a:extLst>
                </a:gridCol>
                <a:gridCol w="1078302">
                  <a:extLst>
                    <a:ext uri="{9D8B030D-6E8A-4147-A177-3AD203B41FA5}">
                      <a16:colId xmlns:a16="http://schemas.microsoft.com/office/drawing/2014/main" val="3038009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10562245"/>
                    </a:ext>
                  </a:extLst>
                </a:gridCol>
                <a:gridCol w="1250830">
                  <a:extLst>
                    <a:ext uri="{9D8B030D-6E8A-4147-A177-3AD203B41FA5}">
                      <a16:colId xmlns:a16="http://schemas.microsoft.com/office/drawing/2014/main" val="3676598480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621988480"/>
                    </a:ext>
                  </a:extLst>
                </a:gridCol>
              </a:tblGrid>
              <a:tr h="23803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S.No.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Authors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Year of Publication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Title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Journal/Source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Study Design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Population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Main Outcomes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Key challenges identified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sng" strike="noStrike">
                          <a:effectLst/>
                          <a:highlight>
                            <a:srgbClr val="BDD7EE"/>
                          </a:highlight>
                        </a:rPr>
                        <a:t>Reviewer's Note</a:t>
                      </a:r>
                      <a:endParaRPr lang="en-IN" sz="700" b="1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BDD7E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651993793"/>
                  </a:ext>
                </a:extLst>
              </a:tr>
              <a:tr h="67208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1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700" u="none" strike="noStrike">
                          <a:effectLst/>
                        </a:rPr>
                        <a:t>Joseph J, Sankar D H, Nambiar D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2021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Empanelment of health care facilities under Ayushman Bharat Pradhan Mantri Jan Arogya Yojana (AB PM-JAY) in India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PLoS One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 dirty="0">
                          <a:effectLst/>
                        </a:rPr>
                        <a:t>Observational study</a:t>
                      </a:r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Health care facilities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Empanelment of health care facilities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Bureaucratic hurdles, infrastructure requirements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Important for understanding empanelment challenges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193403591"/>
                  </a:ext>
                </a:extLst>
              </a:tr>
              <a:tr h="10081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2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Trivedi M, Saxena A, Shroff Z, Sharma 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 dirty="0">
                          <a:effectLst/>
                        </a:rPr>
                        <a:t>2022</a:t>
                      </a:r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Experiences and challenges in accessing hospitalization in a government-funded health insurance scheme: Evidence from early implementation of Pradhan Mantri Jan Aarogya Yojana (PM-JAY) in India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PLoS One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Qualitative study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PM-JAY beneficiaries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Access to hospitalization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Awareness issues, procedural difficulties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Provides beneficiary perspective on implementation challenges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352362233"/>
                  </a:ext>
                </a:extLst>
              </a:tr>
              <a:tr h="8401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3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Saxena A, Trivedi M, Shroff ZC, Sharma 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2022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Improving hospital-based processes for effective implementation of Government funded health insurance schemes: evidence from early implementation of PM-JAY in India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BMC Health Serv Res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Qualitative study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Hospitals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Hospital-based processes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Operational issues, claim processing difficulties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Focuses on hospital-level challenges and solutions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007130190"/>
                  </a:ext>
                </a:extLst>
              </a:tr>
              <a:tr h="504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4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700" u="none" strike="noStrike">
                          <a:effectLst/>
                        </a:rPr>
                        <a:t>Dubey S, Deshpande S, Krishna L, Zadey 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2023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Evolution of Government-funded health insurance for universal health coverage in India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Lancet Reg Health Southeast Asia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Review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Health insurance schemes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Evolution of health insurance schemes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Implementation challenges faced while rolling out the schemes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Provides historical context for PMJAY along with stating difficulties in rolling out the schemes effectively.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761615700"/>
                  </a:ext>
                </a:extLst>
              </a:tr>
              <a:tr h="8401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5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700" u="none" strike="noStrike">
                          <a:effectLst/>
                        </a:rPr>
                        <a:t>Prinja S, Singh MP, Rajsekar K, et al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2021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Translating Research to Policy: Setting Provider Payment Rates for Strategic Purchasing under India's National Publicly Financed Health Insurance Scheme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Appl Health Econ Health Policy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Policy analysis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Healthcare providers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u="none" strike="noStrike">
                          <a:effectLst/>
                        </a:rPr>
                        <a:t>Provider payment rates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Financial sustainability, quality of care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Focuses on financial aspects of PMJAY implementation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94721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32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56DDD-C5CA-12F1-FD66-B884781D3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720" y="809625"/>
            <a:ext cx="7782560" cy="7484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RESULT</a:t>
            </a:r>
            <a:endParaRPr lang="en-IN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7AD2447-B4E6-AED4-F3C3-D222E4D51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89652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BC08D15E-4641-75EC-FDD8-E8DDEFD15B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09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A0C07D-65FD-4829-8B7E-74DB9867C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D6A0C07D-65FD-4829-8B7E-74DB9867C0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dgm id="{D6A0C07D-65FD-4829-8B7E-74DB9867C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dgm id="{D6A0C07D-65FD-4829-8B7E-74DB9867C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61D74-B321-40D9-9B94-2D26CF748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81561D74-B321-40D9-9B94-2D26CF7480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81561D74-B321-40D9-9B94-2D26CF748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81561D74-B321-40D9-9B94-2D26CF748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3EB7C99-1A73-410C-8ABC-70F17DF6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83EB7C99-1A73-410C-8ABC-70F17DF6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83EB7C99-1A73-410C-8ABC-70F17DF6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83EB7C99-1A73-410C-8ABC-70F17DF6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506FC9-068D-4B4F-B7F0-EA91A9B49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7D506FC9-068D-4B4F-B7F0-EA91A9B49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7D506FC9-068D-4B4F-B7F0-EA91A9B49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7D506FC9-068D-4B4F-B7F0-EA91A9B49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1F42FA-7EAF-4196-9AF2-6E30796C3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F31F42FA-7EAF-4196-9AF2-6E30796C3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F31F42FA-7EAF-4196-9AF2-6E30796C3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F31F42FA-7EAF-4196-9AF2-6E30796C3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210D-D56C-6AF4-9F1B-B7B04961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56" y="653054"/>
            <a:ext cx="1755648" cy="927735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RESULT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2A471F0-2CA8-C09D-6CD3-9C75B443FB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8275"/>
              </p:ext>
            </p:extLst>
          </p:nvPr>
        </p:nvGraphicFramePr>
        <p:xfrm>
          <a:off x="1002792" y="1403223"/>
          <a:ext cx="10058400" cy="2670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A26648DC-1818-980D-5014-94136FE723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pic>
        <p:nvPicPr>
          <p:cNvPr id="2056" name="Picture 8" descr="Challenge Vector Images – Browse 495,711 Stock Photos, Vectors, and Video |  Adobe Stock">
            <a:extLst>
              <a:ext uri="{FF2B5EF4-FFF2-40B4-BE49-F238E27FC236}">
                <a16:creationId xmlns:a16="http://schemas.microsoft.com/office/drawing/2014/main" id="{36B96A8C-24FA-0BA9-AAB9-9CC21CD80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235" y="3920855"/>
            <a:ext cx="2973514" cy="180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5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9469B7-B602-4CEC-A9C0-3FCFDBFBC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239469B7-B602-4CEC-A9C0-3FCFDBFBC4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239469B7-B602-4CEC-A9C0-3FCFDBFBC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239469B7-B602-4CEC-A9C0-3FCFDBFBC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2DDF8E-0128-4004-A426-8C9390E9D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E72DDF8E-0128-4004-A426-8C9390E9DE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E72DDF8E-0128-4004-A426-8C9390E9D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E72DDF8E-0128-4004-A426-8C9390E9D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152B1-3553-9AE4-3D9D-CEF848A7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160" y="635889"/>
            <a:ext cx="2834640" cy="927735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DISCUSSION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78AF5E-CE49-2640-55F0-005DF8FE34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20591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720616BA-D1AB-D74D-2C5F-2F349DE057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852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B5A7E2-5112-403F-B6A0-4EAB49344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C2B5A7E2-5112-403F-B6A0-4EAB493443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09E1EA-247F-4316-80A8-490C4273D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BE09E1EA-247F-4316-80A8-490C4273D7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A3273B-43D4-4755-AA84-FC62969C0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60A3273B-43D4-4755-AA84-FC62969C0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60102E-939F-46FC-88B4-142FCD898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FD60102E-939F-46FC-88B4-142FCD898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FC7D20-3119-4716-B2A2-B37025D1F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F3FC7D20-3119-4716-B2A2-B37025D1F4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108A9C-DE93-496E-86DC-5CD9D1FC1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85108A9C-DE93-496E-86DC-5CD9D1FC1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5B9970-D320-4ED8-895F-62E6FEEA5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E55B9970-D320-4ED8-895F-62E6FEEA58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1BC710-0E08-4F1C-9A22-5F76CEFBE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721BC710-0E08-4F1C-9A22-5F76CEFBE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5FA93D-DF8C-416E-B921-FC7D5B4AE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085FA93D-DF8C-416E-B921-FC7D5B4AE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BBDCD0-FB94-4D05-8660-03B8AF26C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1CBBDCD0-FB94-4D05-8660-03B8AF26C3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05EE-40A4-B282-CB52-DCF09C7F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8116" y="736473"/>
            <a:ext cx="2715768" cy="82296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DISCUSSION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8904094-CB90-B173-0529-C2B2485DC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147758"/>
              </p:ext>
            </p:extLst>
          </p:nvPr>
        </p:nvGraphicFramePr>
        <p:xfrm>
          <a:off x="1097280" y="2066544"/>
          <a:ext cx="10085832" cy="3529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01150248-70FF-E068-10FF-5B96C92A68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pic>
        <p:nvPicPr>
          <p:cNvPr id="3074" name="Picture 2" descr="Discussion Health Care Professional ...">
            <a:extLst>
              <a:ext uri="{FF2B5EF4-FFF2-40B4-BE49-F238E27FC236}">
                <a16:creationId xmlns:a16="http://schemas.microsoft.com/office/drawing/2014/main" id="{3CF0A119-68F6-8885-85DE-D9BCA94B4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676" y="4043553"/>
            <a:ext cx="2806636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30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BEACCB-1223-4B50-9476-882E7FD1F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DEBEACCB-1223-4B50-9476-882E7FD1F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8F640BE-2A2A-406A-926C-D248F638A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E8F640BE-2A2A-406A-926C-D248F638AD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F7E526-AF98-4233-8DB4-8E9B29F3B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43F7E526-AF98-4233-8DB4-8E9B29F3BA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A0A7D9-5D30-4B6C-AFDC-8D25D12AE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3CA0A7D9-5D30-4B6C-AFDC-8D25D12AE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B84B-8FAA-AC55-A78B-A0DCF385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2776" y="740067"/>
            <a:ext cx="4197096" cy="809625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RECOMMENDATIONS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89F732-9D1A-29C6-C861-1A631069D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828280"/>
              </p:ext>
            </p:extLst>
          </p:nvPr>
        </p:nvGraphicFramePr>
        <p:xfrm>
          <a:off x="1597914" y="1838541"/>
          <a:ext cx="884682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59C19C9E-C553-E149-8A9A-B2E0B34BD8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7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D1125B-4FF5-48FF-8C08-BEEE183C8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1AD1125B-4FF5-48FF-8C08-BEEE183C8D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AD1125B-4FF5-48FF-8C08-BEEE183C8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AD1125B-4FF5-48FF-8C08-BEEE183C8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498B43-93D8-45CB-8CF5-718A61A53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F8498B43-93D8-45CB-8CF5-718A61A532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F8498B43-93D8-45CB-8CF5-718A61A53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F8498B43-93D8-45CB-8CF5-718A61A53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DB6182-7281-40EE-A865-FBE99A040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49DB6182-7281-40EE-A865-FBE99A040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49DB6182-7281-40EE-A865-FBE99A040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49DB6182-7281-40EE-A865-FBE99A040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5C52E6-46AE-4B89-B712-FA65F9D9F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DC5C52E6-46AE-4B89-B712-FA65F9D9F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DC5C52E6-46AE-4B89-B712-FA65F9D9F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DC5C52E6-46AE-4B89-B712-FA65F9D9F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AE1BE4-0FAB-47A5-B371-D5588570C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2CAE1BE4-0FAB-47A5-B371-D5588570CA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2CAE1BE4-0FAB-47A5-B371-D5588570C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2CAE1BE4-0FAB-47A5-B371-D5588570C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80B8EA-0E1C-406F-B3E6-19D54AF80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4980B8EA-0E1C-406F-B3E6-19D54AF800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980B8EA-0E1C-406F-B3E6-19D54AF80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980B8EA-0E1C-406F-B3E6-19D54AF80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45CE7A-69CA-4841-BFAC-766352F80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FF45CE7A-69CA-4841-BFAC-766352F80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FF45CE7A-69CA-4841-BFAC-766352F80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FF45CE7A-69CA-4841-BFAC-766352F80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1224-936A-BB45-7646-ADCCFB129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452" y="769450"/>
            <a:ext cx="2734056" cy="74845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LIMITATIONS</a:t>
            </a:r>
            <a:endParaRPr lang="en-IN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6EF327-66E0-F063-1E06-5757590313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210468"/>
              </p:ext>
            </p:extLst>
          </p:nvPr>
        </p:nvGraphicFramePr>
        <p:xfrm>
          <a:off x="2935224" y="1937174"/>
          <a:ext cx="7991856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037A2830-9AC7-129E-426E-7D5EE6375A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03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62E393-6A69-4541-8A9F-36504922F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EB62E393-6A69-4541-8A9F-36504922F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709439-E3AA-49E8-89E2-342A2F3CE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5709439-E3AA-49E8-89E2-342A2F3CE9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18860A-1486-49A0-A135-4F351871E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5118860A-1486-49A0-A135-4F351871EF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8899B-B04A-4B48-80EA-CC47AC67B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1568899B-B04A-4B48-80EA-CC47AC67BB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00B0D1-2F63-4D79-9E15-C02D2BF52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EF00B0D1-2F63-4D79-9E15-C02D2BF522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894B9E-C82C-4614-8B9B-4D3F66728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67894B9E-C82C-4614-8B9B-4D3F66728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4C10BA-1A3C-4E52-A213-38C39AE4CA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A74C10BA-1A3C-4E52-A213-38C39AE4CA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C080D8-AC30-40D9-A371-4868F5D8C2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92C080D8-AC30-40D9-A371-4868F5D8C2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E28B65-97CA-480C-A0F2-F33707D74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91E28B65-97CA-480C-A0F2-F33707D74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3E81BC-64C6-41E5-9F9D-22A87C604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5E3E81BC-64C6-41E5-9F9D-22A87C604E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BD35-D8F7-5F0B-9835-CF4635300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256" y="568282"/>
            <a:ext cx="2761488" cy="841248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0D8AF-176A-D74D-4C52-BA8F8779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66358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This scoping review highlights significant challenges faced by empaneled hospitals in implementing the Pradhan Mantri Jan Arogya Yojana (PM-JAY) in India. </a:t>
            </a:r>
          </a:p>
          <a:p>
            <a:pPr algn="just"/>
            <a:r>
              <a:rPr lang="en-US" sz="1600" dirty="0"/>
              <a:t>The findings underscore the need for a multi-faceted approach to address these challenges. While PM-JAY represents a significant step towards universal health coverage in India, its success hinges on effectively navigating these implementation hurdles. </a:t>
            </a:r>
          </a:p>
          <a:p>
            <a:pPr algn="just"/>
            <a:r>
              <a:rPr lang="en-US" sz="1600" dirty="0"/>
              <a:t>Future research should focus on evaluating the long-term impact of PM-JAY, assessing the effectiveness of interventions aimed at addressing these challenges, and exploring innovative models for sustainable financing and efficient service delivery. </a:t>
            </a:r>
            <a:endParaRPr lang="en-IN" sz="1600" dirty="0"/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D649EAA4-394C-AF5C-D0C7-A83160C4F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885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C12773-EB6A-D24C-9BBD-BA4A08C1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161" y="892019"/>
            <a:ext cx="5236951" cy="679213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MENTOR APPROVAL</a:t>
            </a:r>
          </a:p>
        </p:txBody>
      </p:sp>
      <p:pic>
        <p:nvPicPr>
          <p:cNvPr id="9" name="Picture 8" descr="A logo of a company&#10;&#10;Description automatically generated">
            <a:extLst>
              <a:ext uri="{FF2B5EF4-FFF2-40B4-BE49-F238E27FC236}">
                <a16:creationId xmlns:a16="http://schemas.microsoft.com/office/drawing/2014/main" id="{5543F16F-AB70-4658-C8B0-92D1B1E93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9C2F75-24C1-33E6-857D-A0FEFA93D7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30" y="1997485"/>
            <a:ext cx="7368540" cy="396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24911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46C96-36F7-E187-E8A2-D595FB14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3460" y="795528"/>
            <a:ext cx="2606040" cy="813816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REFERENCES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255BA-B15B-7CCB-3A2E-7FD789AA4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40280"/>
            <a:ext cx="10058400" cy="38221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Joseph J, Sankar D H, Nambiar D. Empanelment of health care facilities under Ayushman Bharat Pradhan Mantri Jan Arogya Yojana (AB PM-JAY) in India. PLoS One. 2021 May 27;16(5):e0251814. doi: 10.1371/journal.pone.0251814. PMID: 34043664; PMCID: PMC8158976.</a:t>
            </a:r>
            <a:endParaRPr lang="en-IN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Trivedi M, Saxena A, Shroff Z, Sharma M. Experiences and challenges in accessing hospitalization in a government-funded health insurance scheme: Evidence from early implementation of Pradhan Mantri Jan Aarogya Yojana (PM-JAY) in India. PLoS One. 2022 May 12;17(5):e0266798. doi: 10.1371/journal.pone.0266798. PMID: 35552557; PMCID: PMC9098065.</a:t>
            </a:r>
            <a:endParaRPr lang="en-IN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Saxena A, Trivedi M, Shroff ZC, Sharma M. Improving hospital-based processes for effective implementation of Government funded health insurance schemes: evidence from early implementation of PM-JAY in India. BMC Health Serv Res. 2022 Jan 15;22(1):73. doi: 10.1186/s12913-021-07448-3. PMID: 35031024; PMCID: PMC8760668.</a:t>
            </a:r>
            <a:endParaRPr lang="en-IN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Dubey S, Deshpande S, Krishna L, Zadey S. Evolution of Government-funded health insurance for universal health coverage in India. Lancet Reg Health Southeast Asia. 2023 Apr 5; 13:100180. doi: 10.1016/j.lansea.2023.100180. PMID: 37383549; PMCID: PMC10305876.</a:t>
            </a:r>
            <a:endParaRPr lang="en-IN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9A4415E2-4509-490D-1E53-304B52F4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2192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3F034-380B-DF7B-A5B2-63E43B569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5736" y="810979"/>
            <a:ext cx="2761488" cy="74845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REFERENCES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213ED-2F7B-FF61-9C95-9EAC00BFE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2622"/>
            <a:ext cx="10058400" cy="4023360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Prinja S, Chauhan AS, Karan A, Kaur G, Kumar R. Impact of Publicly Financed Health Insurance Schemes on Healthcare Utilization and Financial Risk Protection in India: A Systematic Review. PLoS One. </a:t>
            </a:r>
            <a:r>
              <a:rPr lang="en-US" sz="1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Feb 2;12(2):e0170996. doi: 10.1371/journal.pone.0170996. PMID: 28151946; PMCID: PMC5289511.</a:t>
            </a:r>
            <a:endParaRPr lang="en-IN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Reddy KS, Patel V, Jha P, Paul VK, Kumar AK, Dandona L; Lancet India Group for Universal Healthcare. Towards achievement of universal health care in India by 2020: a call to action. Lancet. 2018 Feb 26;377(9767):760-8. doi: 10.1016/S0140-6736(10)61960-5. Epub 2018 Jan 10. Erratum in: Lancet. 2011 Apr 2;377(9772):1154. PMID: 21227489; PMCID: PMC4991755.</a:t>
            </a:r>
            <a:endParaRPr lang="en-IN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Prinja S, Singh MP, Rajsekar K, Sachin O, Gedam P, Nagar A, Bhargava B; CHSI Study Group. Translating Research to Policy: Setting Provider Payment Rates for Strategic Purchasing under India's National Publicly Financed Health Insurance Scheme. Appl Health Econ Health Policy. 2021 May;19(3):353-370. doi: 10.1007/s40258-020-00631-3. Epub 2021 Jan 19. Erratum in: Appl Health Econ Health Policy. 2021 Mar 26;: PMID: 33462775.</a:t>
            </a:r>
            <a:endParaRPr lang="en-IN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endParaRPr lang="en-IN" dirty="0"/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109BA8F1-20D3-46A5-6629-EA369271A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50074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90F9-CB45-8035-72DD-2A49924A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028" y="829267"/>
            <a:ext cx="2660904" cy="74845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REFERENCES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1C1A-80D5-1F09-C45C-5CB604DD1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88" y="2005373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Srivastava S, Bertone MP, Basu S, De Allegri M, Brenner S. Implementation of PM-JAY in India: a qualitative study exploring the role of competency, organizational and leadership drivers shaping early roll-out of publicly funded health insurance in three Indian states. Health Res Policy Syst. 2023 Jun 27;21(1):65. doi: 10.1186/s12961-023-01012-7. PMID: 37370159; PMCID: PMC10294452.</a:t>
            </a:r>
            <a:endParaRPr lang="en-IN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Srivastava S, Bertone MP, Parmar D, Walsh C, De Allegri M. The genesis of the PM-JAY health insurance scheme in India: technical and political elements influencing a national reform towards universal health coverage. Health Policy Plan. 2023 Aug 2;38(7):862-875. doi: 10.1093/heapol/czad045. PMID: 37436821.</a:t>
            </a:r>
            <a:endParaRPr lang="en-IN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Meghani A, Rodríguez DC, Peters DH, Bennett S. Understanding reasons for and strategic responses to administrative health data misreporting in an Indian state. Health Policy Plan. 2023 Feb 13;38(2):150-160. doi: 10.1093/heapol/czac065. PMID: 35941075; PMCID: PMC9923373.</a:t>
            </a:r>
            <a:endParaRPr lang="en-IN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1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Khetrapal S, Acharya A, Mills A. Assessment of the public-private-partnerships model of a national health insurance scheme in India. Soc Sci Med. 2019 Dec;243:112634. doi: 10.1016/j.socscimed.2019.112634. Epub 2019 Oct 24. PMID: 31698205; PMCID: PMC6891235.</a:t>
            </a:r>
            <a:endParaRPr lang="en-IN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0A4C4026-6684-AEE4-8058-49B324AEB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13007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of a company&#10;&#10;Description automatically generated">
            <a:extLst>
              <a:ext uri="{FF2B5EF4-FFF2-40B4-BE49-F238E27FC236}">
                <a16:creationId xmlns:a16="http://schemas.microsoft.com/office/drawing/2014/main" id="{92704D06-4C2D-CECD-47A8-5105E5AB7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pic>
        <p:nvPicPr>
          <p:cNvPr id="1028" name="Picture 4" descr="Thank You Card - Healthcare Workers Front | How to memorize ...">
            <a:extLst>
              <a:ext uri="{FF2B5EF4-FFF2-40B4-BE49-F238E27FC236}">
                <a16:creationId xmlns:a16="http://schemas.microsoft.com/office/drawing/2014/main" id="{1DF592A4-588D-36D2-8D57-334479146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312" y="1143000"/>
            <a:ext cx="7415784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676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9150E-F264-AA78-2542-DF1F0FB2E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656" y="676656"/>
            <a:ext cx="3218688" cy="87782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INTRODUCTION</a:t>
            </a:r>
            <a:endParaRPr lang="en-IN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31B923-A54A-6DEE-FED5-58E36FA8E2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46647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Picture 15" descr="A logo of a company&#10;&#10;Description automatically generated">
            <a:extLst>
              <a:ext uri="{FF2B5EF4-FFF2-40B4-BE49-F238E27FC236}">
                <a16:creationId xmlns:a16="http://schemas.microsoft.com/office/drawing/2014/main" id="{CF660561-37F0-4A67-22DB-AA851D538F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6748A1-FE7A-400E-B2FF-D09669A074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126748A1-FE7A-400E-B2FF-D09669A074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EAA65C3-42BC-4BC6-AC86-8F2129796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BEAA65C3-42BC-4BC6-AC86-8F21297963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B3CF47-9D60-41F1-A046-300F53B0E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graphicEl>
                                              <a:dgm id="{B3B3CF47-9D60-41F1-A046-300F53B0E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4A8EC45-A468-497C-92DF-8B8B00C1A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dgm id="{B4A8EC45-A468-497C-92DF-8B8B00C1A9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A56D4B-79F4-4A9E-B255-453111F4DA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dgm id="{74A56D4B-79F4-4A9E-B255-453111F4DA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742463-49BE-49BD-AE5E-C9AED54BB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10742463-49BE-49BD-AE5E-C9AED54BBA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25D5-796E-F62B-8C96-8039400C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232" y="740664"/>
            <a:ext cx="3145536" cy="83210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INTRODUCTION</a:t>
            </a:r>
            <a:endParaRPr lang="en-IN" sz="3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75485A-1467-333A-869B-2C8015FA7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665067"/>
              </p:ext>
            </p:extLst>
          </p:nvPr>
        </p:nvGraphicFramePr>
        <p:xfrm>
          <a:off x="1143000" y="1996189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A logo of a company&#10;&#10;Description automatically generated">
            <a:extLst>
              <a:ext uri="{FF2B5EF4-FFF2-40B4-BE49-F238E27FC236}">
                <a16:creationId xmlns:a16="http://schemas.microsoft.com/office/drawing/2014/main" id="{444185C5-6F3E-E972-AE7E-6DA3264DA4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F3A293-4782-4221-B07F-EE832B76E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>
                                            <p:graphicEl>
                                              <a:dgm id="{03F3A293-4782-4221-B07F-EE832B76EB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15322F-261A-4225-BF00-3C3CAFF79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>
                                            <p:graphicEl>
                                              <a:dgm id="{D815322F-261A-4225-BF00-3C3CAFF79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3803A8-1FAD-4484-B58E-ACA24C716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">
                                            <p:graphicEl>
                                              <a:dgm id="{8A3803A8-1FAD-4484-B58E-ACA24C716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E110FE-4A21-4FCA-AECB-513E707B07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>
                                            <p:graphicEl>
                                              <a:dgm id="{5AE110FE-4A21-4FCA-AECB-513E707B07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092929-472B-437D-93BE-BEE8A64F2F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">
                                            <p:graphicEl>
                                              <a:dgm id="{DC092929-472B-437D-93BE-BEE8A64F2F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CBD04-7E5A-6661-95AB-2A816228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0" y="681609"/>
            <a:ext cx="2743200" cy="904659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RATIONALE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F70F7-201E-E17E-040E-9D6E9801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32" y="2430950"/>
            <a:ext cx="10058400" cy="282685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PM-JAY aims to improve access to quality healthcare services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The cooperation and effectiveness of affiliated hospitals is crucial to the successful execution of a program of this magnitude.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The purpose of this study derives from the important requirement to analyze PMJAY’s implementation process to verify its effectiveness and resolve any hurdles to success.</a:t>
            </a:r>
            <a:endParaRPr lang="en-IN" sz="16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Understanding these obstacles is critical for enhancing healthcare service delivery to PMJAY beneficiaries, ultimately contributing to India’s overarching aim of universal health coverage.</a:t>
            </a:r>
            <a:endParaRPr lang="en-IN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16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7193A5FE-4F60-5066-220B-05D502DF8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p:pic>
        <p:nvPicPr>
          <p:cNvPr id="2050" name="Picture 2" descr="Rationale Icon Stock Illustrations – 77 Rationale Icon Stock ...">
            <a:extLst>
              <a:ext uri="{FF2B5EF4-FFF2-40B4-BE49-F238E27FC236}">
                <a16:creationId xmlns:a16="http://schemas.microsoft.com/office/drawing/2014/main" id="{C4B6CFE5-7168-4188-775B-374B64D7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721" y="0"/>
            <a:ext cx="985573" cy="104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4449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B4E60-42AA-7BED-3101-132B59DF6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1268" y="914400"/>
            <a:ext cx="2569464" cy="649224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OBJECTIVES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C487CE8-68BC-1A9E-9155-8289F398B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804198"/>
              </p:ext>
            </p:extLst>
          </p:nvPr>
        </p:nvGraphicFramePr>
        <p:xfrm>
          <a:off x="1161288" y="1920240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2F11BB04-94C0-5137-F6A1-02DBFB9C97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29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A05A66-7465-4A03-A26E-7D5B08A26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5">
                                            <p:graphicEl>
                                              <a:dgm id="{00A05A66-7465-4A03-A26E-7D5B08A26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06C28C-DED5-4748-9696-6F742A05FF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5">
                                            <p:graphicEl>
                                              <a:dgm id="{8306C28C-DED5-4748-9696-6F742A05FF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285445-F02C-4C72-9F2B-72C01E103D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5">
                                            <p:graphicEl>
                                              <a:dgm id="{9D285445-F02C-4C72-9F2B-72C01E103D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6C63D3-B896-4538-AFFA-51AE470EB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750"/>
                                        <p:tgtEl>
                                          <p:spTgt spid="5">
                                            <p:graphicEl>
                                              <a:dgm id="{206C63D3-B896-4538-AFFA-51AE470EB3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967D5D-70D9-4EA0-97C8-DB11C776BC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5">
                                            <p:graphicEl>
                                              <a:dgm id="{74967D5D-70D9-4EA0-97C8-DB11C776BC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C5D40A-1457-43EE-92E1-15C596F8A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750"/>
                                        <p:tgtEl>
                                          <p:spTgt spid="5">
                                            <p:graphicEl>
                                              <a:dgm id="{6EC5D40A-1457-43EE-92E1-15C596F8A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5A13C6-8754-4880-9C99-9ADA24AED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5">
                                            <p:graphicEl>
                                              <a:dgm id="{CF5A13C6-8754-4880-9C99-9ADA24AED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3A885-299F-4C1A-9914-E1064AC90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0"/>
                                        <p:tgtEl>
                                          <p:spTgt spid="5">
                                            <p:graphicEl>
                                              <a:dgm id="{8053A885-299F-4C1A-9914-E1064AC905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F1FB-D033-F333-11F4-BD792161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132" y="809625"/>
            <a:ext cx="3282696" cy="809625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METHODOLOGY</a:t>
            </a:r>
            <a:endParaRPr lang="en-IN" sz="3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DB0575E-E8B2-2DEE-6FEC-2B438CEA2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644646"/>
              </p:ext>
            </p:extLst>
          </p:nvPr>
        </p:nvGraphicFramePr>
        <p:xfrm>
          <a:off x="2144268" y="2074334"/>
          <a:ext cx="7964424" cy="353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873F8F57-0E25-6636-9329-6983C6400C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083F21-75E0-492D-AB56-64E82E2EE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DA083F21-75E0-492D-AB56-64E82E2EE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71563-1E7F-479A-9504-9BB091B0B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EB471563-1E7F-479A-9504-9BB091B0B4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7AC364-9D4B-4987-BBC7-56B712E7DE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D47AC364-9D4B-4987-BBC7-56B712E7DE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7406C1-2E1C-4CDA-9EA2-9BF3B2AD7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AE7406C1-2E1C-4CDA-9EA2-9BF3B2AD77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D6864E-0EDB-4205-AADE-F4AE58167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7FD6864E-0EDB-4205-AADE-F4AE58167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F77987-3D4C-481F-B158-E636DF2ED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C4F77987-3D4C-481F-B158-E636DF2ED5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E142C-56DC-351E-8997-1538A180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656" y="649224"/>
            <a:ext cx="3218688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METHODOLOGY</a:t>
            </a:r>
            <a:endParaRPr lang="en-IN" sz="3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68B79BF-751C-E4EA-03B7-072453E1F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897704"/>
              </p:ext>
            </p:extLst>
          </p:nvPr>
        </p:nvGraphicFramePr>
        <p:xfrm>
          <a:off x="1530913" y="1998482"/>
          <a:ext cx="9347619" cy="3983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A logo of a company&#10;&#10;Description automatically generated">
            <a:extLst>
              <a:ext uri="{FF2B5EF4-FFF2-40B4-BE49-F238E27FC236}">
                <a16:creationId xmlns:a16="http://schemas.microsoft.com/office/drawing/2014/main" id="{6477F327-61AB-E839-A2C7-182493C62B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71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A6A837-F1FA-4CB9-B3A9-51B014CDCE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5A6A837-F1FA-4CB9-B3A9-51B014CDCE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0E2A7E-7E17-4048-89EE-CE00053F9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420E2A7E-7E17-4048-89EE-CE00053F97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9F7749-FB36-4775-B522-C5277F7DF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A49F7749-FB36-4775-B522-C5277F7DF3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54AD24-366E-4E61-8455-A9AEC0A5F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9A54AD24-366E-4E61-8455-A9AEC0A5FD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626F25-D2A4-4328-AF02-29FE18CDA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F9626F25-D2A4-4328-AF02-29FE18CDA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210214-9139-45C8-BBCB-46F91A94FE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B0210214-9139-45C8-BBCB-46F91A94FE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39E29B-4689-4735-9E2C-708820F39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E939E29B-4689-4735-9E2C-708820F396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C6D688-E509-4F70-B781-5DCF48AD3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D3C6D688-E509-4F70-B781-5DCF48AD32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B6F9AC-A4BF-431D-9891-5399CFE95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07B6F9AC-A4BF-431D-9891-5399CFE957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1A0FF0-6AE7-4C14-90A3-B7FF1AF0B0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BF1A0FF0-6AE7-4C14-90A3-B7FF1AF0B0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A172B0-53F5-44F6-A138-2CB17A7C3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0A172B0-53F5-44F6-A138-2CB17A7C3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04595F-30A3-4312-A1A0-ABAD25F2ED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1904595F-30A3-4312-A1A0-ABAD25F2ED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9EE45D-3A43-41FB-BD70-ADEB8D217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479EE45D-3A43-41FB-BD70-ADEB8D217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44FB27-73DB-4C65-9787-E62293124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>
                                            <p:graphicEl>
                                              <a:dgm id="{0B44FB27-73DB-4C65-9787-E62293124C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27B6C1-E3F0-4378-A1DA-34F845C64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8127B6C1-E3F0-4378-A1DA-34F845C64E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26A2ED-AAE0-4BDD-9C30-483514BA7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">
                                            <p:graphicEl>
                                              <a:dgm id="{7426A2ED-AAE0-4BDD-9C30-483514BA76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791CC-5CEF-8066-CF70-3F3C7454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2335" y="560826"/>
            <a:ext cx="3267330" cy="96436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METHODOLOGY</a:t>
            </a:r>
            <a:endParaRPr lang="en-IN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B222715-A7BA-1383-A8B6-F5A2324BD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738152"/>
              </p:ext>
            </p:extLst>
          </p:nvPr>
        </p:nvGraphicFramePr>
        <p:xfrm>
          <a:off x="1142215" y="2240751"/>
          <a:ext cx="10058400" cy="3726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3A268945-7686-125E-383C-3A771398B6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640" y="0"/>
            <a:ext cx="942975" cy="8096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14CEE53-49A6-EE5A-BD59-F17E17E7D02A}"/>
                  </a:ext>
                </a:extLst>
              </p14:cNvPr>
              <p14:cNvContentPartPr/>
              <p14:nvPr/>
            </p14:nvContentPartPr>
            <p14:xfrm>
              <a:off x="1611531" y="3044583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14CEE53-49A6-EE5A-BD59-F17E17E7D02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05411" y="3038463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6914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80DD93-AE43-4F17-8911-3437CB7E7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C80DD93-AE43-4F17-8911-3437CB7E79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669C89-7B08-494A-880E-40925CEEC2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B4669C89-7B08-494A-880E-40925CEEC2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0312B7-A393-470D-ACD9-203AAECFB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900312B7-A393-470D-ACD9-203AAECFB5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ABF8FF-9CAD-4E55-B764-EDDD4DAE4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02ABF8FF-9CAD-4E55-B764-EDDD4DAE4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7CE4BA-4685-464A-8A9C-A7E68F057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A27CE4BA-4685-464A-8A9C-A7E68F0578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A8B86C-3074-425F-9627-63EC460758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F8A8B86C-3074-425F-9627-63EC460758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1385</TotalTime>
  <Words>2493</Words>
  <Application>Microsoft Office PowerPoint</Application>
  <PresentationFormat>Widescreen</PresentationFormat>
  <Paragraphs>190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Calibri Light</vt:lpstr>
      <vt:lpstr>Times New Roman</vt:lpstr>
      <vt:lpstr>Wingdings</vt:lpstr>
      <vt:lpstr>Retrospect</vt:lpstr>
      <vt:lpstr>CHALLENGES IN IMPLEMENTATION OF PRADHAN MANTRI JAN AROGYA YOJANA BY EMPANELED HOSPITALS: A SCOPING REVIEW</vt:lpstr>
      <vt:lpstr>MENTOR APPROVAL</vt:lpstr>
      <vt:lpstr>INTRODUCTION</vt:lpstr>
      <vt:lpstr>INTRODUCTION</vt:lpstr>
      <vt:lpstr>RATIONALE</vt:lpstr>
      <vt:lpstr>OBJECTIVES</vt:lpstr>
      <vt:lpstr>METHODOLOGY</vt:lpstr>
      <vt:lpstr>METHODOLOGY</vt:lpstr>
      <vt:lpstr>METHODOLOGY</vt:lpstr>
      <vt:lpstr>PowerPoint Presentation</vt:lpstr>
      <vt:lpstr>RESULT</vt:lpstr>
      <vt:lpstr>MASTER SHEET</vt:lpstr>
      <vt:lpstr>RESULT</vt:lpstr>
      <vt:lpstr>RESULT</vt:lpstr>
      <vt:lpstr>DISCUSSION</vt:lpstr>
      <vt:lpstr>DISCUSSION</vt:lpstr>
      <vt:lpstr>RECOMMENDATIONS</vt:lpstr>
      <vt:lpstr>LIMITATIONS</vt:lpstr>
      <vt:lpstr>CONCLUSION</vt:lpstr>
      <vt:lpstr>REFERENCES</vt:lpstr>
      <vt:lpstr>REFERENCES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Sonali Mahar</dc:creator>
  <cp:lastModifiedBy>Sonali Mahar</cp:lastModifiedBy>
  <cp:revision>58</cp:revision>
  <dcterms:created xsi:type="dcterms:W3CDTF">2024-06-15T19:30:54Z</dcterms:created>
  <dcterms:modified xsi:type="dcterms:W3CDTF">2024-07-02T08:04:17Z</dcterms:modified>
</cp:coreProperties>
</file>