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74" r:id="rId4"/>
    <p:sldId id="276" r:id="rId5"/>
    <p:sldId id="260" r:id="rId6"/>
    <p:sldId id="259" r:id="rId7"/>
    <p:sldId id="261" r:id="rId8"/>
    <p:sldId id="262" r:id="rId9"/>
    <p:sldId id="263" r:id="rId10"/>
    <p:sldId id="264" r:id="rId11"/>
    <p:sldId id="265" r:id="rId12"/>
    <p:sldId id="266" r:id="rId13"/>
    <p:sldId id="277" r:id="rId14"/>
    <p:sldId id="278" r:id="rId15"/>
    <p:sldId id="279" r:id="rId16"/>
    <p:sldId id="280" r:id="rId17"/>
    <p:sldId id="281" r:id="rId18"/>
    <p:sldId id="267" r:id="rId19"/>
    <p:sldId id="282" r:id="rId20"/>
    <p:sldId id="283" r:id="rId21"/>
    <p:sldId id="273" r:id="rId22"/>
    <p:sldId id="268" r:id="rId23"/>
    <p:sldId id="270"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1" d="100"/>
          <a:sy n="81" d="100"/>
        </p:scale>
        <p:origin x="75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A45B-3F67-4A46-B80E-86DB28E7B237}" type="datetimeFigureOut">
              <a:rPr lang="en-IN" smtClean="0"/>
              <a:t>19-06-2024</a:t>
            </a:fld>
            <a:endParaRPr lang="en-IN"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BCBBF-3B14-49EE-839D-F9D0F54BECC4}" type="slidenum">
              <a:rPr lang="en-IN" smtClean="0"/>
              <a:t>‹#›</a:t>
            </a:fld>
            <a:endParaRPr lang="en-IN" dirty="0"/>
          </a:p>
        </p:txBody>
      </p:sp>
    </p:spTree>
    <p:extLst>
      <p:ext uri="{BB962C8B-B14F-4D97-AF65-F5344CB8AC3E}">
        <p14:creationId xmlns:p14="http://schemas.microsoft.com/office/powerpoint/2010/main" val="1857737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407BCBBF-3B14-49EE-839D-F9D0F54BECC4}" type="slidenum">
              <a:rPr lang="en-IN" smtClean="0"/>
              <a:t>1</a:t>
            </a:fld>
            <a:endParaRPr lang="en-IN" dirty="0"/>
          </a:p>
        </p:txBody>
      </p:sp>
    </p:spTree>
    <p:extLst>
      <p:ext uri="{BB962C8B-B14F-4D97-AF65-F5344CB8AC3E}">
        <p14:creationId xmlns:p14="http://schemas.microsoft.com/office/powerpoint/2010/main" val="31923648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F2C74-2A67-7B88-E4B0-49C7348E49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EC02E0EF-E98B-4A5E-6AAD-8E0D811745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51330B9F-6AC3-446B-BE5D-168B172F7D31}"/>
              </a:ext>
            </a:extLst>
          </p:cNvPr>
          <p:cNvSpPr>
            <a:spLocks noGrp="1"/>
          </p:cNvSpPr>
          <p:nvPr>
            <p:ph type="dt" sz="half" idx="10"/>
          </p:nvPr>
        </p:nvSpPr>
        <p:spPr/>
        <p:txBody>
          <a:bodyPr/>
          <a:lstStyle/>
          <a:p>
            <a:fld id="{1147C0E5-F472-4823-852C-D183FA2F2488}" type="datetime1">
              <a:rPr lang="en-IN" smtClean="0"/>
              <a:t>19-06-2024</a:t>
            </a:fld>
            <a:endParaRPr lang="en-IN" dirty="0"/>
          </a:p>
        </p:txBody>
      </p:sp>
      <p:sp>
        <p:nvSpPr>
          <p:cNvPr id="5" name="Footer Placeholder 4">
            <a:extLst>
              <a:ext uri="{FF2B5EF4-FFF2-40B4-BE49-F238E27FC236}">
                <a16:creationId xmlns:a16="http://schemas.microsoft.com/office/drawing/2014/main" id="{150DD859-66CB-8ECC-6E50-6A57DFF25875}"/>
              </a:ext>
            </a:extLst>
          </p:cNvPr>
          <p:cNvSpPr>
            <a:spLocks noGrp="1"/>
          </p:cNvSpPr>
          <p:nvPr>
            <p:ph type="ftr" sz="quarter" idx="11"/>
          </p:nvPr>
        </p:nvSpPr>
        <p:spPr/>
        <p:txBody>
          <a:bodyPr/>
          <a:lstStyle/>
          <a:p>
            <a:r>
              <a:rPr lang="en-US" dirty="0"/>
              <a:t>You are not allowed to add slides to this presentation</a:t>
            </a:r>
            <a:endParaRPr lang="en-IN" dirty="0"/>
          </a:p>
        </p:txBody>
      </p:sp>
      <p:sp>
        <p:nvSpPr>
          <p:cNvPr id="6" name="Slide Number Placeholder 5">
            <a:extLst>
              <a:ext uri="{FF2B5EF4-FFF2-40B4-BE49-F238E27FC236}">
                <a16:creationId xmlns:a16="http://schemas.microsoft.com/office/drawing/2014/main" id="{745186DF-C26B-58D8-1801-6CC6107B8085}"/>
              </a:ext>
            </a:extLst>
          </p:cNvPr>
          <p:cNvSpPr>
            <a:spLocks noGrp="1"/>
          </p:cNvSpPr>
          <p:nvPr>
            <p:ph type="sldNum" sz="quarter" idx="12"/>
          </p:nvPr>
        </p:nvSpPr>
        <p:spPr/>
        <p:txBody>
          <a:bodyPr/>
          <a:lstStyle/>
          <a:p>
            <a:fld id="{26AD20E6-394B-4DF0-96A5-9647FF39C943}" type="slidenum">
              <a:rPr lang="en-IN" smtClean="0"/>
              <a:t>‹#›</a:t>
            </a:fld>
            <a:endParaRPr lang="en-IN" dirty="0"/>
          </a:p>
        </p:txBody>
      </p:sp>
    </p:spTree>
    <p:extLst>
      <p:ext uri="{BB962C8B-B14F-4D97-AF65-F5344CB8AC3E}">
        <p14:creationId xmlns:p14="http://schemas.microsoft.com/office/powerpoint/2010/main" val="1268703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E0628-FB36-BD34-9FE2-97E896AC4FC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912D301-275B-FF6C-40F7-2E9B0CD3330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0754F30-EF25-E3E3-BB1C-47025CFDEE9B}"/>
              </a:ext>
            </a:extLst>
          </p:cNvPr>
          <p:cNvSpPr>
            <a:spLocks noGrp="1"/>
          </p:cNvSpPr>
          <p:nvPr>
            <p:ph type="dt" sz="half" idx="10"/>
          </p:nvPr>
        </p:nvSpPr>
        <p:spPr/>
        <p:txBody>
          <a:bodyPr/>
          <a:lstStyle/>
          <a:p>
            <a:fld id="{0E9DCF6C-BC1F-457E-8C73-045A403582E6}" type="datetime1">
              <a:rPr lang="en-IN" smtClean="0"/>
              <a:t>19-06-2024</a:t>
            </a:fld>
            <a:endParaRPr lang="en-IN" dirty="0"/>
          </a:p>
        </p:txBody>
      </p:sp>
      <p:sp>
        <p:nvSpPr>
          <p:cNvPr id="5" name="Footer Placeholder 4">
            <a:extLst>
              <a:ext uri="{FF2B5EF4-FFF2-40B4-BE49-F238E27FC236}">
                <a16:creationId xmlns:a16="http://schemas.microsoft.com/office/drawing/2014/main" id="{367A5C90-C15D-39BC-189C-B04FF8FDA09C}"/>
              </a:ext>
            </a:extLst>
          </p:cNvPr>
          <p:cNvSpPr>
            <a:spLocks noGrp="1"/>
          </p:cNvSpPr>
          <p:nvPr>
            <p:ph type="ftr" sz="quarter" idx="11"/>
          </p:nvPr>
        </p:nvSpPr>
        <p:spPr/>
        <p:txBody>
          <a:bodyPr/>
          <a:lstStyle/>
          <a:p>
            <a:r>
              <a:rPr lang="en-US" dirty="0"/>
              <a:t>You are not allowed to add slides to this presentation</a:t>
            </a:r>
            <a:endParaRPr lang="en-IN" dirty="0"/>
          </a:p>
        </p:txBody>
      </p:sp>
      <p:sp>
        <p:nvSpPr>
          <p:cNvPr id="6" name="Slide Number Placeholder 5">
            <a:extLst>
              <a:ext uri="{FF2B5EF4-FFF2-40B4-BE49-F238E27FC236}">
                <a16:creationId xmlns:a16="http://schemas.microsoft.com/office/drawing/2014/main" id="{C168025F-FDA9-0B8F-AD5D-453E4F100375}"/>
              </a:ext>
            </a:extLst>
          </p:cNvPr>
          <p:cNvSpPr>
            <a:spLocks noGrp="1"/>
          </p:cNvSpPr>
          <p:nvPr>
            <p:ph type="sldNum" sz="quarter" idx="12"/>
          </p:nvPr>
        </p:nvSpPr>
        <p:spPr/>
        <p:txBody>
          <a:bodyPr/>
          <a:lstStyle/>
          <a:p>
            <a:fld id="{26AD20E6-394B-4DF0-96A5-9647FF39C943}" type="slidenum">
              <a:rPr lang="en-IN" smtClean="0"/>
              <a:t>‹#›</a:t>
            </a:fld>
            <a:endParaRPr lang="en-IN" dirty="0"/>
          </a:p>
        </p:txBody>
      </p:sp>
    </p:spTree>
    <p:extLst>
      <p:ext uri="{BB962C8B-B14F-4D97-AF65-F5344CB8AC3E}">
        <p14:creationId xmlns:p14="http://schemas.microsoft.com/office/powerpoint/2010/main" val="1832630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139D957-C999-1C16-1853-9A023AA6CEF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66E3950-F0D6-5D89-066D-0857231806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1CCAA96-007B-16EB-59B9-8466CF3A2B65}"/>
              </a:ext>
            </a:extLst>
          </p:cNvPr>
          <p:cNvSpPr>
            <a:spLocks noGrp="1"/>
          </p:cNvSpPr>
          <p:nvPr>
            <p:ph type="dt" sz="half" idx="10"/>
          </p:nvPr>
        </p:nvSpPr>
        <p:spPr/>
        <p:txBody>
          <a:bodyPr/>
          <a:lstStyle/>
          <a:p>
            <a:fld id="{FE1E070E-952C-41C9-9ABB-C56A7BE64D88}" type="datetime1">
              <a:rPr lang="en-IN" smtClean="0"/>
              <a:t>19-06-2024</a:t>
            </a:fld>
            <a:endParaRPr lang="en-IN" dirty="0"/>
          </a:p>
        </p:txBody>
      </p:sp>
      <p:sp>
        <p:nvSpPr>
          <p:cNvPr id="5" name="Footer Placeholder 4">
            <a:extLst>
              <a:ext uri="{FF2B5EF4-FFF2-40B4-BE49-F238E27FC236}">
                <a16:creationId xmlns:a16="http://schemas.microsoft.com/office/drawing/2014/main" id="{5B3D4BE2-2DF2-045A-8669-1F641EBCA970}"/>
              </a:ext>
            </a:extLst>
          </p:cNvPr>
          <p:cNvSpPr>
            <a:spLocks noGrp="1"/>
          </p:cNvSpPr>
          <p:nvPr>
            <p:ph type="ftr" sz="quarter" idx="11"/>
          </p:nvPr>
        </p:nvSpPr>
        <p:spPr/>
        <p:txBody>
          <a:bodyPr/>
          <a:lstStyle/>
          <a:p>
            <a:r>
              <a:rPr lang="en-US" dirty="0"/>
              <a:t>You are not allowed to add slides to this presentation</a:t>
            </a:r>
            <a:endParaRPr lang="en-IN" dirty="0"/>
          </a:p>
        </p:txBody>
      </p:sp>
      <p:sp>
        <p:nvSpPr>
          <p:cNvPr id="6" name="Slide Number Placeholder 5">
            <a:extLst>
              <a:ext uri="{FF2B5EF4-FFF2-40B4-BE49-F238E27FC236}">
                <a16:creationId xmlns:a16="http://schemas.microsoft.com/office/drawing/2014/main" id="{E255D12E-7ED4-76EF-2510-3424364F40F6}"/>
              </a:ext>
            </a:extLst>
          </p:cNvPr>
          <p:cNvSpPr>
            <a:spLocks noGrp="1"/>
          </p:cNvSpPr>
          <p:nvPr>
            <p:ph type="sldNum" sz="quarter" idx="12"/>
          </p:nvPr>
        </p:nvSpPr>
        <p:spPr/>
        <p:txBody>
          <a:bodyPr/>
          <a:lstStyle/>
          <a:p>
            <a:fld id="{26AD20E6-394B-4DF0-96A5-9647FF39C943}" type="slidenum">
              <a:rPr lang="en-IN" smtClean="0"/>
              <a:t>‹#›</a:t>
            </a:fld>
            <a:endParaRPr lang="en-IN" dirty="0"/>
          </a:p>
        </p:txBody>
      </p:sp>
    </p:spTree>
    <p:extLst>
      <p:ext uri="{BB962C8B-B14F-4D97-AF65-F5344CB8AC3E}">
        <p14:creationId xmlns:p14="http://schemas.microsoft.com/office/powerpoint/2010/main" val="1382111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E716E-3B2D-E963-79E7-5EF7FA21144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3794634-ABC2-6BED-BF96-9B5559CE328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95EF2B4-2DC2-6314-D99D-D61B5F64E224}"/>
              </a:ext>
            </a:extLst>
          </p:cNvPr>
          <p:cNvSpPr>
            <a:spLocks noGrp="1"/>
          </p:cNvSpPr>
          <p:nvPr>
            <p:ph type="dt" sz="half" idx="10"/>
          </p:nvPr>
        </p:nvSpPr>
        <p:spPr/>
        <p:txBody>
          <a:bodyPr/>
          <a:lstStyle/>
          <a:p>
            <a:fld id="{2CA2FBC0-878C-4FB7-8E1F-1D6F6FF7C223}" type="datetime1">
              <a:rPr lang="en-IN" smtClean="0"/>
              <a:t>19-06-2024</a:t>
            </a:fld>
            <a:endParaRPr lang="en-IN" dirty="0"/>
          </a:p>
        </p:txBody>
      </p:sp>
      <p:sp>
        <p:nvSpPr>
          <p:cNvPr id="5" name="Footer Placeholder 4">
            <a:extLst>
              <a:ext uri="{FF2B5EF4-FFF2-40B4-BE49-F238E27FC236}">
                <a16:creationId xmlns:a16="http://schemas.microsoft.com/office/drawing/2014/main" id="{C959C864-56F9-6F24-ACE2-6899436296E7}"/>
              </a:ext>
            </a:extLst>
          </p:cNvPr>
          <p:cNvSpPr>
            <a:spLocks noGrp="1"/>
          </p:cNvSpPr>
          <p:nvPr>
            <p:ph type="ftr" sz="quarter" idx="11"/>
          </p:nvPr>
        </p:nvSpPr>
        <p:spPr/>
        <p:txBody>
          <a:bodyPr/>
          <a:lstStyle/>
          <a:p>
            <a:r>
              <a:rPr lang="en-US" dirty="0"/>
              <a:t>You are not allowed to add slides to this presentation</a:t>
            </a:r>
            <a:endParaRPr lang="en-IN" dirty="0"/>
          </a:p>
        </p:txBody>
      </p:sp>
      <p:sp>
        <p:nvSpPr>
          <p:cNvPr id="6" name="Slide Number Placeholder 5">
            <a:extLst>
              <a:ext uri="{FF2B5EF4-FFF2-40B4-BE49-F238E27FC236}">
                <a16:creationId xmlns:a16="http://schemas.microsoft.com/office/drawing/2014/main" id="{E20218AD-0394-8E9F-0B97-7A979B03DEC1}"/>
              </a:ext>
            </a:extLst>
          </p:cNvPr>
          <p:cNvSpPr>
            <a:spLocks noGrp="1"/>
          </p:cNvSpPr>
          <p:nvPr>
            <p:ph type="sldNum" sz="quarter" idx="12"/>
          </p:nvPr>
        </p:nvSpPr>
        <p:spPr/>
        <p:txBody>
          <a:bodyPr/>
          <a:lstStyle/>
          <a:p>
            <a:fld id="{26AD20E6-394B-4DF0-96A5-9647FF39C943}" type="slidenum">
              <a:rPr lang="en-IN" smtClean="0"/>
              <a:t>‹#›</a:t>
            </a:fld>
            <a:endParaRPr lang="en-IN" dirty="0"/>
          </a:p>
        </p:txBody>
      </p:sp>
    </p:spTree>
    <p:extLst>
      <p:ext uri="{BB962C8B-B14F-4D97-AF65-F5344CB8AC3E}">
        <p14:creationId xmlns:p14="http://schemas.microsoft.com/office/powerpoint/2010/main" val="1786011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37D86-16D6-2081-9141-B69FF05CEE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7AB4426C-57D7-F200-FA35-8E436A5D5F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2FE632E-3E25-D2A6-491C-E5592C333922}"/>
              </a:ext>
            </a:extLst>
          </p:cNvPr>
          <p:cNvSpPr>
            <a:spLocks noGrp="1"/>
          </p:cNvSpPr>
          <p:nvPr>
            <p:ph type="dt" sz="half" idx="10"/>
          </p:nvPr>
        </p:nvSpPr>
        <p:spPr/>
        <p:txBody>
          <a:bodyPr/>
          <a:lstStyle/>
          <a:p>
            <a:fld id="{CD685ADF-9D55-472F-A142-0A5A20BA4577}" type="datetime1">
              <a:rPr lang="en-IN" smtClean="0"/>
              <a:t>19-06-2024</a:t>
            </a:fld>
            <a:endParaRPr lang="en-IN" dirty="0"/>
          </a:p>
        </p:txBody>
      </p:sp>
      <p:sp>
        <p:nvSpPr>
          <p:cNvPr id="5" name="Footer Placeholder 4">
            <a:extLst>
              <a:ext uri="{FF2B5EF4-FFF2-40B4-BE49-F238E27FC236}">
                <a16:creationId xmlns:a16="http://schemas.microsoft.com/office/drawing/2014/main" id="{9868D8A7-1FEB-8F74-CC96-60F713D941D9}"/>
              </a:ext>
            </a:extLst>
          </p:cNvPr>
          <p:cNvSpPr>
            <a:spLocks noGrp="1"/>
          </p:cNvSpPr>
          <p:nvPr>
            <p:ph type="ftr" sz="quarter" idx="11"/>
          </p:nvPr>
        </p:nvSpPr>
        <p:spPr/>
        <p:txBody>
          <a:bodyPr/>
          <a:lstStyle/>
          <a:p>
            <a:r>
              <a:rPr lang="en-US" dirty="0"/>
              <a:t>You are not allowed to add slides to this presentation</a:t>
            </a:r>
            <a:endParaRPr lang="en-IN" dirty="0"/>
          </a:p>
        </p:txBody>
      </p:sp>
      <p:sp>
        <p:nvSpPr>
          <p:cNvPr id="6" name="Slide Number Placeholder 5">
            <a:extLst>
              <a:ext uri="{FF2B5EF4-FFF2-40B4-BE49-F238E27FC236}">
                <a16:creationId xmlns:a16="http://schemas.microsoft.com/office/drawing/2014/main" id="{00764CDB-61F8-D5A9-1F23-AD369A512602}"/>
              </a:ext>
            </a:extLst>
          </p:cNvPr>
          <p:cNvSpPr>
            <a:spLocks noGrp="1"/>
          </p:cNvSpPr>
          <p:nvPr>
            <p:ph type="sldNum" sz="quarter" idx="12"/>
          </p:nvPr>
        </p:nvSpPr>
        <p:spPr/>
        <p:txBody>
          <a:bodyPr/>
          <a:lstStyle/>
          <a:p>
            <a:fld id="{26AD20E6-394B-4DF0-96A5-9647FF39C943}" type="slidenum">
              <a:rPr lang="en-IN" smtClean="0"/>
              <a:t>‹#›</a:t>
            </a:fld>
            <a:endParaRPr lang="en-IN" dirty="0"/>
          </a:p>
        </p:txBody>
      </p:sp>
    </p:spTree>
    <p:extLst>
      <p:ext uri="{BB962C8B-B14F-4D97-AF65-F5344CB8AC3E}">
        <p14:creationId xmlns:p14="http://schemas.microsoft.com/office/powerpoint/2010/main" val="1430907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8D318-BBB3-1ED4-702E-7B3E99D8461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832F8E8-3ED1-3166-5784-09ACC24D9F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60D193F-E080-1819-0001-EC324458CC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C319AC5-0DE1-5E65-1A58-599D06B824D5}"/>
              </a:ext>
            </a:extLst>
          </p:cNvPr>
          <p:cNvSpPr>
            <a:spLocks noGrp="1"/>
          </p:cNvSpPr>
          <p:nvPr>
            <p:ph type="dt" sz="half" idx="10"/>
          </p:nvPr>
        </p:nvSpPr>
        <p:spPr/>
        <p:txBody>
          <a:bodyPr/>
          <a:lstStyle/>
          <a:p>
            <a:fld id="{19B6A866-57B6-4C39-8809-FBA78A30FCC9}" type="datetime1">
              <a:rPr lang="en-IN" smtClean="0"/>
              <a:t>19-06-2024</a:t>
            </a:fld>
            <a:endParaRPr lang="en-IN" dirty="0"/>
          </a:p>
        </p:txBody>
      </p:sp>
      <p:sp>
        <p:nvSpPr>
          <p:cNvPr id="6" name="Footer Placeholder 5">
            <a:extLst>
              <a:ext uri="{FF2B5EF4-FFF2-40B4-BE49-F238E27FC236}">
                <a16:creationId xmlns:a16="http://schemas.microsoft.com/office/drawing/2014/main" id="{3B95DFD7-A0B2-3C6A-D7BA-B22A8C6829F4}"/>
              </a:ext>
            </a:extLst>
          </p:cNvPr>
          <p:cNvSpPr>
            <a:spLocks noGrp="1"/>
          </p:cNvSpPr>
          <p:nvPr>
            <p:ph type="ftr" sz="quarter" idx="11"/>
          </p:nvPr>
        </p:nvSpPr>
        <p:spPr/>
        <p:txBody>
          <a:bodyPr/>
          <a:lstStyle/>
          <a:p>
            <a:r>
              <a:rPr lang="en-US" dirty="0"/>
              <a:t>You are not allowed to add slides to this presentation</a:t>
            </a:r>
            <a:endParaRPr lang="en-IN" dirty="0"/>
          </a:p>
        </p:txBody>
      </p:sp>
      <p:sp>
        <p:nvSpPr>
          <p:cNvPr id="7" name="Slide Number Placeholder 6">
            <a:extLst>
              <a:ext uri="{FF2B5EF4-FFF2-40B4-BE49-F238E27FC236}">
                <a16:creationId xmlns:a16="http://schemas.microsoft.com/office/drawing/2014/main" id="{EDB4F3E3-D244-DE91-E177-93FD9910D81A}"/>
              </a:ext>
            </a:extLst>
          </p:cNvPr>
          <p:cNvSpPr>
            <a:spLocks noGrp="1"/>
          </p:cNvSpPr>
          <p:nvPr>
            <p:ph type="sldNum" sz="quarter" idx="12"/>
          </p:nvPr>
        </p:nvSpPr>
        <p:spPr/>
        <p:txBody>
          <a:bodyPr/>
          <a:lstStyle/>
          <a:p>
            <a:fld id="{26AD20E6-394B-4DF0-96A5-9647FF39C943}" type="slidenum">
              <a:rPr lang="en-IN" smtClean="0"/>
              <a:t>‹#›</a:t>
            </a:fld>
            <a:endParaRPr lang="en-IN" dirty="0"/>
          </a:p>
        </p:txBody>
      </p:sp>
    </p:spTree>
    <p:extLst>
      <p:ext uri="{BB962C8B-B14F-4D97-AF65-F5344CB8AC3E}">
        <p14:creationId xmlns:p14="http://schemas.microsoft.com/office/powerpoint/2010/main" val="3252291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DD731-E7C4-A269-BE92-C85C608373A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25A0333-AA9A-DF4F-C57C-56BAA1F988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3AEBD8-A870-7FD7-F78A-B5EAACA472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BC07F615-1CA8-AC3F-C4FE-FFF9F49AF4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8811C04-731E-98E6-D3D9-0ACFEBE391A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9AC9A91A-EBEF-9BB2-B813-F1A9FBC746F3}"/>
              </a:ext>
            </a:extLst>
          </p:cNvPr>
          <p:cNvSpPr>
            <a:spLocks noGrp="1"/>
          </p:cNvSpPr>
          <p:nvPr>
            <p:ph type="dt" sz="half" idx="10"/>
          </p:nvPr>
        </p:nvSpPr>
        <p:spPr/>
        <p:txBody>
          <a:bodyPr/>
          <a:lstStyle/>
          <a:p>
            <a:fld id="{52B34237-4DA9-498D-81CC-7DEBFDE0146A}" type="datetime1">
              <a:rPr lang="en-IN" smtClean="0"/>
              <a:t>19-06-2024</a:t>
            </a:fld>
            <a:endParaRPr lang="en-IN" dirty="0"/>
          </a:p>
        </p:txBody>
      </p:sp>
      <p:sp>
        <p:nvSpPr>
          <p:cNvPr id="8" name="Footer Placeholder 7">
            <a:extLst>
              <a:ext uri="{FF2B5EF4-FFF2-40B4-BE49-F238E27FC236}">
                <a16:creationId xmlns:a16="http://schemas.microsoft.com/office/drawing/2014/main" id="{5356CC76-53AF-D09D-7090-C46C6BC2E385}"/>
              </a:ext>
            </a:extLst>
          </p:cNvPr>
          <p:cNvSpPr>
            <a:spLocks noGrp="1"/>
          </p:cNvSpPr>
          <p:nvPr>
            <p:ph type="ftr" sz="quarter" idx="11"/>
          </p:nvPr>
        </p:nvSpPr>
        <p:spPr/>
        <p:txBody>
          <a:bodyPr/>
          <a:lstStyle/>
          <a:p>
            <a:r>
              <a:rPr lang="en-US" dirty="0"/>
              <a:t>You are not allowed to add slides to this presentation</a:t>
            </a:r>
            <a:endParaRPr lang="en-IN" dirty="0"/>
          </a:p>
        </p:txBody>
      </p:sp>
      <p:sp>
        <p:nvSpPr>
          <p:cNvPr id="9" name="Slide Number Placeholder 8">
            <a:extLst>
              <a:ext uri="{FF2B5EF4-FFF2-40B4-BE49-F238E27FC236}">
                <a16:creationId xmlns:a16="http://schemas.microsoft.com/office/drawing/2014/main" id="{D1AEB7F1-3FD9-614A-DD77-0F4054D21FBF}"/>
              </a:ext>
            </a:extLst>
          </p:cNvPr>
          <p:cNvSpPr>
            <a:spLocks noGrp="1"/>
          </p:cNvSpPr>
          <p:nvPr>
            <p:ph type="sldNum" sz="quarter" idx="12"/>
          </p:nvPr>
        </p:nvSpPr>
        <p:spPr/>
        <p:txBody>
          <a:bodyPr/>
          <a:lstStyle/>
          <a:p>
            <a:fld id="{26AD20E6-394B-4DF0-96A5-9647FF39C943}" type="slidenum">
              <a:rPr lang="en-IN" smtClean="0"/>
              <a:t>‹#›</a:t>
            </a:fld>
            <a:endParaRPr lang="en-IN" dirty="0"/>
          </a:p>
        </p:txBody>
      </p:sp>
    </p:spTree>
    <p:extLst>
      <p:ext uri="{BB962C8B-B14F-4D97-AF65-F5344CB8AC3E}">
        <p14:creationId xmlns:p14="http://schemas.microsoft.com/office/powerpoint/2010/main" val="1278433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EC571-DEF0-68A8-EA51-110C122C175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F0654D79-6E0A-9D35-0EBD-FB1ECA55D2D3}"/>
              </a:ext>
            </a:extLst>
          </p:cNvPr>
          <p:cNvSpPr>
            <a:spLocks noGrp="1"/>
          </p:cNvSpPr>
          <p:nvPr>
            <p:ph type="dt" sz="half" idx="10"/>
          </p:nvPr>
        </p:nvSpPr>
        <p:spPr/>
        <p:txBody>
          <a:bodyPr/>
          <a:lstStyle/>
          <a:p>
            <a:fld id="{03D29E31-0E2B-4B8B-A4CD-804F6A5D47A9}" type="datetime1">
              <a:rPr lang="en-IN" smtClean="0"/>
              <a:t>19-06-2024</a:t>
            </a:fld>
            <a:endParaRPr lang="en-IN" dirty="0"/>
          </a:p>
        </p:txBody>
      </p:sp>
      <p:sp>
        <p:nvSpPr>
          <p:cNvPr id="4" name="Footer Placeholder 3">
            <a:extLst>
              <a:ext uri="{FF2B5EF4-FFF2-40B4-BE49-F238E27FC236}">
                <a16:creationId xmlns:a16="http://schemas.microsoft.com/office/drawing/2014/main" id="{A434C3BC-2067-8919-8B3E-4092015A76DD}"/>
              </a:ext>
            </a:extLst>
          </p:cNvPr>
          <p:cNvSpPr>
            <a:spLocks noGrp="1"/>
          </p:cNvSpPr>
          <p:nvPr>
            <p:ph type="ftr" sz="quarter" idx="11"/>
          </p:nvPr>
        </p:nvSpPr>
        <p:spPr/>
        <p:txBody>
          <a:bodyPr/>
          <a:lstStyle/>
          <a:p>
            <a:r>
              <a:rPr lang="en-US" dirty="0"/>
              <a:t>You are not allowed to add slides to this presentation</a:t>
            </a:r>
            <a:endParaRPr lang="en-IN" dirty="0"/>
          </a:p>
        </p:txBody>
      </p:sp>
      <p:sp>
        <p:nvSpPr>
          <p:cNvPr id="5" name="Slide Number Placeholder 4">
            <a:extLst>
              <a:ext uri="{FF2B5EF4-FFF2-40B4-BE49-F238E27FC236}">
                <a16:creationId xmlns:a16="http://schemas.microsoft.com/office/drawing/2014/main" id="{CCEB87ED-C91F-42C9-2E08-5FC7E4892BE0}"/>
              </a:ext>
            </a:extLst>
          </p:cNvPr>
          <p:cNvSpPr>
            <a:spLocks noGrp="1"/>
          </p:cNvSpPr>
          <p:nvPr>
            <p:ph type="sldNum" sz="quarter" idx="12"/>
          </p:nvPr>
        </p:nvSpPr>
        <p:spPr/>
        <p:txBody>
          <a:bodyPr/>
          <a:lstStyle/>
          <a:p>
            <a:fld id="{26AD20E6-394B-4DF0-96A5-9647FF39C943}" type="slidenum">
              <a:rPr lang="en-IN" smtClean="0"/>
              <a:t>‹#›</a:t>
            </a:fld>
            <a:endParaRPr lang="en-IN" dirty="0"/>
          </a:p>
        </p:txBody>
      </p:sp>
    </p:spTree>
    <p:extLst>
      <p:ext uri="{BB962C8B-B14F-4D97-AF65-F5344CB8AC3E}">
        <p14:creationId xmlns:p14="http://schemas.microsoft.com/office/powerpoint/2010/main" val="1408817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6467BF-AB2E-3DEF-67BB-BD30CABBCE82}"/>
              </a:ext>
            </a:extLst>
          </p:cNvPr>
          <p:cNvSpPr>
            <a:spLocks noGrp="1"/>
          </p:cNvSpPr>
          <p:nvPr>
            <p:ph type="dt" sz="half" idx="10"/>
          </p:nvPr>
        </p:nvSpPr>
        <p:spPr/>
        <p:txBody>
          <a:bodyPr/>
          <a:lstStyle/>
          <a:p>
            <a:fld id="{731C5607-A4BB-4D67-95B9-C9085ECC35A9}" type="datetime1">
              <a:rPr lang="en-IN" smtClean="0"/>
              <a:t>19-06-2024</a:t>
            </a:fld>
            <a:endParaRPr lang="en-IN" dirty="0"/>
          </a:p>
        </p:txBody>
      </p:sp>
      <p:sp>
        <p:nvSpPr>
          <p:cNvPr id="3" name="Footer Placeholder 2">
            <a:extLst>
              <a:ext uri="{FF2B5EF4-FFF2-40B4-BE49-F238E27FC236}">
                <a16:creationId xmlns:a16="http://schemas.microsoft.com/office/drawing/2014/main" id="{B6F09D29-4BFA-2AC9-ECDF-923DF9F3A342}"/>
              </a:ext>
            </a:extLst>
          </p:cNvPr>
          <p:cNvSpPr>
            <a:spLocks noGrp="1"/>
          </p:cNvSpPr>
          <p:nvPr>
            <p:ph type="ftr" sz="quarter" idx="11"/>
          </p:nvPr>
        </p:nvSpPr>
        <p:spPr/>
        <p:txBody>
          <a:bodyPr/>
          <a:lstStyle/>
          <a:p>
            <a:r>
              <a:rPr lang="en-US" dirty="0"/>
              <a:t>You are not allowed to add slides to this presentation</a:t>
            </a:r>
            <a:endParaRPr lang="en-IN" dirty="0"/>
          </a:p>
        </p:txBody>
      </p:sp>
      <p:sp>
        <p:nvSpPr>
          <p:cNvPr id="4" name="Slide Number Placeholder 3">
            <a:extLst>
              <a:ext uri="{FF2B5EF4-FFF2-40B4-BE49-F238E27FC236}">
                <a16:creationId xmlns:a16="http://schemas.microsoft.com/office/drawing/2014/main" id="{64BA3FC0-FAB4-106E-CBFC-20A7CD3900A6}"/>
              </a:ext>
            </a:extLst>
          </p:cNvPr>
          <p:cNvSpPr>
            <a:spLocks noGrp="1"/>
          </p:cNvSpPr>
          <p:nvPr>
            <p:ph type="sldNum" sz="quarter" idx="12"/>
          </p:nvPr>
        </p:nvSpPr>
        <p:spPr/>
        <p:txBody>
          <a:bodyPr/>
          <a:lstStyle/>
          <a:p>
            <a:fld id="{26AD20E6-394B-4DF0-96A5-9647FF39C943}" type="slidenum">
              <a:rPr lang="en-IN" smtClean="0"/>
              <a:t>‹#›</a:t>
            </a:fld>
            <a:endParaRPr lang="en-IN" dirty="0"/>
          </a:p>
        </p:txBody>
      </p:sp>
    </p:spTree>
    <p:extLst>
      <p:ext uri="{BB962C8B-B14F-4D97-AF65-F5344CB8AC3E}">
        <p14:creationId xmlns:p14="http://schemas.microsoft.com/office/powerpoint/2010/main" val="1750885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67C7E-D521-F661-1C58-D19B826A05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1351BD9D-2A21-680C-A275-4A3D85F04C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CFC0A35F-23A3-07EE-6BAB-E164189CE5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B0979A-120B-82A8-026D-4BE0C2466700}"/>
              </a:ext>
            </a:extLst>
          </p:cNvPr>
          <p:cNvSpPr>
            <a:spLocks noGrp="1"/>
          </p:cNvSpPr>
          <p:nvPr>
            <p:ph type="dt" sz="half" idx="10"/>
          </p:nvPr>
        </p:nvSpPr>
        <p:spPr/>
        <p:txBody>
          <a:bodyPr/>
          <a:lstStyle/>
          <a:p>
            <a:fld id="{C1C99E65-501E-4E79-B301-EC94E1C8867E}" type="datetime1">
              <a:rPr lang="en-IN" smtClean="0"/>
              <a:t>19-06-2024</a:t>
            </a:fld>
            <a:endParaRPr lang="en-IN" dirty="0"/>
          </a:p>
        </p:txBody>
      </p:sp>
      <p:sp>
        <p:nvSpPr>
          <p:cNvPr id="6" name="Footer Placeholder 5">
            <a:extLst>
              <a:ext uri="{FF2B5EF4-FFF2-40B4-BE49-F238E27FC236}">
                <a16:creationId xmlns:a16="http://schemas.microsoft.com/office/drawing/2014/main" id="{4AD45F37-3CB4-AE2D-2533-3877135BEEFF}"/>
              </a:ext>
            </a:extLst>
          </p:cNvPr>
          <p:cNvSpPr>
            <a:spLocks noGrp="1"/>
          </p:cNvSpPr>
          <p:nvPr>
            <p:ph type="ftr" sz="quarter" idx="11"/>
          </p:nvPr>
        </p:nvSpPr>
        <p:spPr/>
        <p:txBody>
          <a:bodyPr/>
          <a:lstStyle/>
          <a:p>
            <a:r>
              <a:rPr lang="en-US" dirty="0"/>
              <a:t>You are not allowed to add slides to this presentation</a:t>
            </a:r>
            <a:endParaRPr lang="en-IN" dirty="0"/>
          </a:p>
        </p:txBody>
      </p:sp>
      <p:sp>
        <p:nvSpPr>
          <p:cNvPr id="7" name="Slide Number Placeholder 6">
            <a:extLst>
              <a:ext uri="{FF2B5EF4-FFF2-40B4-BE49-F238E27FC236}">
                <a16:creationId xmlns:a16="http://schemas.microsoft.com/office/drawing/2014/main" id="{68D38491-67AF-16FC-0E0E-3D1128F13375}"/>
              </a:ext>
            </a:extLst>
          </p:cNvPr>
          <p:cNvSpPr>
            <a:spLocks noGrp="1"/>
          </p:cNvSpPr>
          <p:nvPr>
            <p:ph type="sldNum" sz="quarter" idx="12"/>
          </p:nvPr>
        </p:nvSpPr>
        <p:spPr/>
        <p:txBody>
          <a:bodyPr/>
          <a:lstStyle/>
          <a:p>
            <a:fld id="{26AD20E6-394B-4DF0-96A5-9647FF39C943}" type="slidenum">
              <a:rPr lang="en-IN" smtClean="0"/>
              <a:t>‹#›</a:t>
            </a:fld>
            <a:endParaRPr lang="en-IN" dirty="0"/>
          </a:p>
        </p:txBody>
      </p:sp>
    </p:spTree>
    <p:extLst>
      <p:ext uri="{BB962C8B-B14F-4D97-AF65-F5344CB8AC3E}">
        <p14:creationId xmlns:p14="http://schemas.microsoft.com/office/powerpoint/2010/main" val="209494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10D0E-376D-78FD-7FC8-983C680129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53AD1C15-75FE-9ACA-314E-0ADC5BF18D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IN" dirty="0"/>
          </a:p>
        </p:txBody>
      </p:sp>
      <p:sp>
        <p:nvSpPr>
          <p:cNvPr id="4" name="Text Placeholder 3">
            <a:extLst>
              <a:ext uri="{FF2B5EF4-FFF2-40B4-BE49-F238E27FC236}">
                <a16:creationId xmlns:a16="http://schemas.microsoft.com/office/drawing/2014/main" id="{A2765D50-FC72-AC28-0F4E-E904A7F179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42FAAF-4A7B-5286-4106-E767F58BB2BC}"/>
              </a:ext>
            </a:extLst>
          </p:cNvPr>
          <p:cNvSpPr>
            <a:spLocks noGrp="1"/>
          </p:cNvSpPr>
          <p:nvPr>
            <p:ph type="dt" sz="half" idx="10"/>
          </p:nvPr>
        </p:nvSpPr>
        <p:spPr/>
        <p:txBody>
          <a:bodyPr/>
          <a:lstStyle/>
          <a:p>
            <a:fld id="{2751C047-BE12-4A43-A323-58AFB768CD35}" type="datetime1">
              <a:rPr lang="en-IN" smtClean="0"/>
              <a:t>19-06-2024</a:t>
            </a:fld>
            <a:endParaRPr lang="en-IN" dirty="0"/>
          </a:p>
        </p:txBody>
      </p:sp>
      <p:sp>
        <p:nvSpPr>
          <p:cNvPr id="6" name="Footer Placeholder 5">
            <a:extLst>
              <a:ext uri="{FF2B5EF4-FFF2-40B4-BE49-F238E27FC236}">
                <a16:creationId xmlns:a16="http://schemas.microsoft.com/office/drawing/2014/main" id="{E0E331BE-AD49-7317-E681-91E7744CEDF8}"/>
              </a:ext>
            </a:extLst>
          </p:cNvPr>
          <p:cNvSpPr>
            <a:spLocks noGrp="1"/>
          </p:cNvSpPr>
          <p:nvPr>
            <p:ph type="ftr" sz="quarter" idx="11"/>
          </p:nvPr>
        </p:nvSpPr>
        <p:spPr/>
        <p:txBody>
          <a:bodyPr/>
          <a:lstStyle/>
          <a:p>
            <a:r>
              <a:rPr lang="en-US" dirty="0"/>
              <a:t>You are not allowed to add slides to this presentation</a:t>
            </a:r>
            <a:endParaRPr lang="en-IN" dirty="0"/>
          </a:p>
        </p:txBody>
      </p:sp>
      <p:sp>
        <p:nvSpPr>
          <p:cNvPr id="7" name="Slide Number Placeholder 6">
            <a:extLst>
              <a:ext uri="{FF2B5EF4-FFF2-40B4-BE49-F238E27FC236}">
                <a16:creationId xmlns:a16="http://schemas.microsoft.com/office/drawing/2014/main" id="{7136059E-4898-883B-FD49-34EA78AE0659}"/>
              </a:ext>
            </a:extLst>
          </p:cNvPr>
          <p:cNvSpPr>
            <a:spLocks noGrp="1"/>
          </p:cNvSpPr>
          <p:nvPr>
            <p:ph type="sldNum" sz="quarter" idx="12"/>
          </p:nvPr>
        </p:nvSpPr>
        <p:spPr/>
        <p:txBody>
          <a:bodyPr/>
          <a:lstStyle/>
          <a:p>
            <a:fld id="{26AD20E6-394B-4DF0-96A5-9647FF39C943}" type="slidenum">
              <a:rPr lang="en-IN" smtClean="0"/>
              <a:t>‹#›</a:t>
            </a:fld>
            <a:endParaRPr lang="en-IN" dirty="0"/>
          </a:p>
        </p:txBody>
      </p:sp>
    </p:spTree>
    <p:extLst>
      <p:ext uri="{BB962C8B-B14F-4D97-AF65-F5344CB8AC3E}">
        <p14:creationId xmlns:p14="http://schemas.microsoft.com/office/powerpoint/2010/main" val="2496063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3B505A-F512-A52E-E888-47C174A75D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8418E4A-8F52-4B39-2902-CB954C5F4F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3708D44-8BFC-15F0-F07E-C32BCCF653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2769F-3E27-4D36-A194-1A84EAEDBFA1}" type="datetime1">
              <a:rPr lang="en-IN" smtClean="0"/>
              <a:t>19-06-2024</a:t>
            </a:fld>
            <a:endParaRPr lang="en-IN" dirty="0"/>
          </a:p>
        </p:txBody>
      </p:sp>
      <p:sp>
        <p:nvSpPr>
          <p:cNvPr id="5" name="Footer Placeholder 4">
            <a:extLst>
              <a:ext uri="{FF2B5EF4-FFF2-40B4-BE49-F238E27FC236}">
                <a16:creationId xmlns:a16="http://schemas.microsoft.com/office/drawing/2014/main" id="{1C245A2C-4190-4E5A-5D38-07DF0B68BD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You are not allowed to add slides to this presentation</a:t>
            </a:r>
            <a:endParaRPr lang="en-IN" dirty="0"/>
          </a:p>
        </p:txBody>
      </p:sp>
      <p:sp>
        <p:nvSpPr>
          <p:cNvPr id="6" name="Slide Number Placeholder 5">
            <a:extLst>
              <a:ext uri="{FF2B5EF4-FFF2-40B4-BE49-F238E27FC236}">
                <a16:creationId xmlns:a16="http://schemas.microsoft.com/office/drawing/2014/main" id="{354B15AD-CE55-F5B7-3AE1-4BE3BEF7D3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D20E6-394B-4DF0-96A5-9647FF39C943}" type="slidenum">
              <a:rPr lang="en-IN" smtClean="0"/>
              <a:t>‹#›</a:t>
            </a:fld>
            <a:endParaRPr lang="en-IN" dirty="0"/>
          </a:p>
        </p:txBody>
      </p:sp>
    </p:spTree>
    <p:extLst>
      <p:ext uri="{BB962C8B-B14F-4D97-AF65-F5344CB8AC3E}">
        <p14:creationId xmlns:p14="http://schemas.microsoft.com/office/powerpoint/2010/main" val="460330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billingadvantage.com/medical-claims/" TargetMode="External"/><Relationship Id="rId7" Type="http://schemas.openxmlformats.org/officeDocument/2006/relationships/hyperlink" Target="https://pubsonline.informs.org/doi/abs/10.1287/msom.1120.0384" TargetMode="External"/><Relationship Id="rId2" Type="http://schemas.openxmlformats.org/officeDocument/2006/relationships/hyperlink" Target="https://www.cms.gov/about-cms/who-we-are/history" TargetMode="External"/><Relationship Id="rId1" Type="http://schemas.openxmlformats.org/officeDocument/2006/relationships/slideLayout" Target="../slideLayouts/slideLayout2.xml"/><Relationship Id="rId6" Type="http://schemas.openxmlformats.org/officeDocument/2006/relationships/hyperlink" Target="https://www.ncbi.nlm.nih.gov/pmc/articles/PMC7798803/" TargetMode="External"/><Relationship Id="rId5" Type="http://schemas.openxmlformats.org/officeDocument/2006/relationships/hyperlink" Target="https://pubmed.ncbi.nlm.nih.gov/37382306/" TargetMode="External"/><Relationship Id="rId4" Type="http://schemas.openxmlformats.org/officeDocument/2006/relationships/hyperlink" Target="https://www.ncbi.nlm.nih.gov/pmc/articles/PMC3483480/" TargetMode="Externa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9BD04-9EFD-5298-48E0-BBFFD10429A7}"/>
              </a:ext>
            </a:extLst>
          </p:cNvPr>
          <p:cNvSpPr>
            <a:spLocks noGrp="1"/>
          </p:cNvSpPr>
          <p:nvPr>
            <p:ph type="ctrTitle"/>
          </p:nvPr>
        </p:nvSpPr>
        <p:spPr>
          <a:xfrm>
            <a:off x="1524000" y="1600200"/>
            <a:ext cx="9144000" cy="2387600"/>
          </a:xfrm>
        </p:spPr>
        <p:txBody>
          <a:bodyPr>
            <a:normAutofit fontScale="90000"/>
          </a:bodyPr>
          <a:lstStyle/>
          <a:p>
            <a:r>
              <a:rPr lang="en-IN" sz="2800" b="1" i="1" kern="100" cap="all" dirty="0">
                <a:solidFill>
                  <a:srgbClr val="262626"/>
                </a:solidFill>
                <a:effectLst/>
                <a:latin typeface="Times New Roman" panose="02020603050405020304" pitchFamily="18" charset="0"/>
                <a:ea typeface="Times New Roman" panose="02020603050405020304" pitchFamily="18" charset="0"/>
                <a:cs typeface="Mangal" panose="02040503050203030202" pitchFamily="18" charset="0"/>
              </a:rPr>
              <a:t>Examining the Impact of Medicare Insurance Claim Processing Efficiency on Physician Reimbursement: A Study on Prima Care Physician Group's Claims Process</a:t>
            </a:r>
            <a:br>
              <a:rPr lang="en-IN" sz="1800" b="1" kern="100" cap="all" dirty="0">
                <a:solidFill>
                  <a:srgbClr val="262626"/>
                </a:solidFill>
                <a:effectLst/>
                <a:latin typeface="Calibri Light" panose="020F0302020204030204" pitchFamily="34" charset="0"/>
                <a:ea typeface="Times New Roman" panose="02020603050405020304" pitchFamily="18" charset="0"/>
                <a:cs typeface="Mangal" panose="02040503050203030202" pitchFamily="18" charset="0"/>
              </a:rPr>
            </a:br>
            <a:endParaRPr lang="en-IN" dirty="0"/>
          </a:p>
        </p:txBody>
      </p:sp>
      <p:sp>
        <p:nvSpPr>
          <p:cNvPr id="3" name="Subtitle 2">
            <a:extLst>
              <a:ext uri="{FF2B5EF4-FFF2-40B4-BE49-F238E27FC236}">
                <a16:creationId xmlns:a16="http://schemas.microsoft.com/office/drawing/2014/main" id="{7673AE62-677A-E7A9-D759-F10B648DEED4}"/>
              </a:ext>
            </a:extLst>
          </p:cNvPr>
          <p:cNvSpPr>
            <a:spLocks noGrp="1"/>
          </p:cNvSpPr>
          <p:nvPr>
            <p:ph type="subTitle" idx="1"/>
          </p:nvPr>
        </p:nvSpPr>
        <p:spPr/>
        <p:txBody>
          <a:bodyPr>
            <a:normAutofit lnSpcReduction="10000"/>
          </a:bodyPr>
          <a:lstStyle/>
          <a:p>
            <a:r>
              <a:rPr lang="en-IN" dirty="0">
                <a:latin typeface="Times New Roman" panose="02020603050405020304" pitchFamily="18" charset="0"/>
                <a:cs typeface="Times New Roman" panose="02020603050405020304" pitchFamily="18" charset="0"/>
              </a:rPr>
              <a:t>Dr. Simran Das</a:t>
            </a:r>
          </a:p>
          <a:p>
            <a:r>
              <a:rPr lang="en-IN" dirty="0">
                <a:latin typeface="Times New Roman" panose="02020603050405020304" pitchFamily="18" charset="0"/>
                <a:cs typeface="Times New Roman" panose="02020603050405020304" pitchFamily="18" charset="0"/>
              </a:rPr>
              <a:t>PG/22/121</a:t>
            </a:r>
          </a:p>
          <a:p>
            <a:r>
              <a:rPr lang="en-IN" dirty="0">
                <a:latin typeface="Times New Roman" panose="02020603050405020304" pitchFamily="18" charset="0"/>
                <a:cs typeface="Times New Roman" panose="02020603050405020304" pitchFamily="18" charset="0"/>
              </a:rPr>
              <a:t>Faculty Mentor: Dr. Mukesh Ravi Raushan</a:t>
            </a:r>
          </a:p>
          <a:p>
            <a:r>
              <a:rPr lang="en-IN" dirty="0">
                <a:latin typeface="Times New Roman" panose="02020603050405020304" pitchFamily="18" charset="0"/>
                <a:cs typeface="Times New Roman" panose="02020603050405020304" pitchFamily="18" charset="0"/>
              </a:rPr>
              <a:t>IIHMR Delhi</a:t>
            </a:r>
          </a:p>
        </p:txBody>
      </p:sp>
      <p:sp>
        <p:nvSpPr>
          <p:cNvPr id="4" name="Slide Number Placeholder 3">
            <a:extLst>
              <a:ext uri="{FF2B5EF4-FFF2-40B4-BE49-F238E27FC236}">
                <a16:creationId xmlns:a16="http://schemas.microsoft.com/office/drawing/2014/main" id="{40197BFF-5EB9-4347-6E13-67AD995EB819}"/>
              </a:ext>
            </a:extLst>
          </p:cNvPr>
          <p:cNvSpPr>
            <a:spLocks noGrp="1"/>
          </p:cNvSpPr>
          <p:nvPr>
            <p:ph type="sldNum" sz="quarter" idx="12"/>
          </p:nvPr>
        </p:nvSpPr>
        <p:spPr/>
        <p:txBody>
          <a:bodyPr/>
          <a:lstStyle/>
          <a:p>
            <a:fld id="{26AD20E6-394B-4DF0-96A5-9647FF39C943}" type="slidenum">
              <a:rPr lang="en-IN" smtClean="0"/>
              <a:t>1</a:t>
            </a:fld>
            <a:endParaRPr lang="en-IN" dirty="0"/>
          </a:p>
        </p:txBody>
      </p:sp>
      <p:sp>
        <p:nvSpPr>
          <p:cNvPr id="5" name="Footer Placeholder 4">
            <a:extLst>
              <a:ext uri="{FF2B5EF4-FFF2-40B4-BE49-F238E27FC236}">
                <a16:creationId xmlns:a16="http://schemas.microsoft.com/office/drawing/2014/main" id="{D624A4A6-17A9-4392-BB4C-06FEF16CF7A3}"/>
              </a:ext>
            </a:extLst>
          </p:cNvPr>
          <p:cNvSpPr>
            <a:spLocks noGrp="1"/>
          </p:cNvSpPr>
          <p:nvPr>
            <p:ph type="ftr" sz="quarter" idx="11"/>
          </p:nvPr>
        </p:nvSpPr>
        <p:spPr/>
        <p:txBody>
          <a:bodyPr/>
          <a:lstStyle/>
          <a:p>
            <a:r>
              <a:rPr lang="en-US" dirty="0"/>
              <a:t>You are not allowed to add slides to this presentation</a:t>
            </a:r>
            <a:endParaRPr lang="en-IN" dirty="0"/>
          </a:p>
        </p:txBody>
      </p:sp>
      <p:pic>
        <p:nvPicPr>
          <p:cNvPr id="7" name="Picture 6">
            <a:extLst>
              <a:ext uri="{FF2B5EF4-FFF2-40B4-BE49-F238E27FC236}">
                <a16:creationId xmlns:a16="http://schemas.microsoft.com/office/drawing/2014/main" id="{6A5D235C-68B3-B360-0BE2-EE01D32938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23814"/>
            <a:ext cx="2158738" cy="1016116"/>
          </a:xfrm>
          <a:prstGeom prst="rect">
            <a:avLst/>
          </a:prstGeom>
        </p:spPr>
      </p:pic>
      <p:pic>
        <p:nvPicPr>
          <p:cNvPr id="6" name="Google Shape;88;p13">
            <a:extLst>
              <a:ext uri="{FF2B5EF4-FFF2-40B4-BE49-F238E27FC236}">
                <a16:creationId xmlns:a16="http://schemas.microsoft.com/office/drawing/2014/main" id="{A2CC8DE7-646E-E15F-C3A3-8879EC22ACC5}"/>
              </a:ext>
            </a:extLst>
          </p:cNvPr>
          <p:cNvPicPr preferRelativeResize="0"/>
          <p:nvPr/>
        </p:nvPicPr>
        <p:blipFill>
          <a:blip r:embed="rId4">
            <a:alphaModFix/>
          </a:blip>
          <a:stretch>
            <a:fillRect/>
          </a:stretch>
        </p:blipFill>
        <p:spPr>
          <a:xfrm>
            <a:off x="4477587" y="986103"/>
            <a:ext cx="3236825" cy="667925"/>
          </a:xfrm>
          <a:prstGeom prst="rect">
            <a:avLst/>
          </a:prstGeom>
          <a:noFill/>
          <a:ln>
            <a:noFill/>
          </a:ln>
        </p:spPr>
      </p:pic>
    </p:spTree>
    <p:extLst>
      <p:ext uri="{BB962C8B-B14F-4D97-AF65-F5344CB8AC3E}">
        <p14:creationId xmlns:p14="http://schemas.microsoft.com/office/powerpoint/2010/main" val="3199225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p:txBody>
          <a:bodyPr/>
          <a:lstStyle/>
          <a:p>
            <a:pPr algn="ctr"/>
            <a:r>
              <a:rPr kumimoji="0" lang="en-IN" sz="32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Results (3/4)</a:t>
            </a:r>
            <a:endParaRPr lang="en-IN" b="1" dirty="0">
              <a:latin typeface="Times New Roman" panose="02020603050405020304" pitchFamily="18" charset="0"/>
              <a:cs typeface="Times New Roman" panose="02020603050405020304" pitchFamily="18" charset="0"/>
            </a:endParaRPr>
          </a:p>
        </p:txBody>
      </p:sp>
      <p:graphicFrame>
        <p:nvGraphicFramePr>
          <p:cNvPr id="7" name="Content Placeholder 6">
            <a:extLst>
              <a:ext uri="{FF2B5EF4-FFF2-40B4-BE49-F238E27FC236}">
                <a16:creationId xmlns:a16="http://schemas.microsoft.com/office/drawing/2014/main" id="{DD636606-D5DC-1294-9538-C0878051584A}"/>
              </a:ext>
            </a:extLst>
          </p:cNvPr>
          <p:cNvGraphicFramePr>
            <a:graphicFrameLocks noGrp="1"/>
          </p:cNvGraphicFramePr>
          <p:nvPr>
            <p:ph idx="1"/>
            <p:extLst>
              <p:ext uri="{D42A27DB-BD31-4B8C-83A1-F6EECF244321}">
                <p14:modId xmlns:p14="http://schemas.microsoft.com/office/powerpoint/2010/main" val="1382607523"/>
              </p:ext>
            </p:extLst>
          </p:nvPr>
        </p:nvGraphicFramePr>
        <p:xfrm>
          <a:off x="187750" y="1690688"/>
          <a:ext cx="6099928" cy="4377664"/>
        </p:xfrm>
        <a:graphic>
          <a:graphicData uri="http://schemas.openxmlformats.org/drawingml/2006/table">
            <a:tbl>
              <a:tblPr firstRow="1" bandRow="1">
                <a:tableStyleId>{5C22544A-7EE6-4342-B048-85BDC9FD1C3A}</a:tableStyleId>
              </a:tblPr>
              <a:tblGrid>
                <a:gridCol w="1524982">
                  <a:extLst>
                    <a:ext uri="{9D8B030D-6E8A-4147-A177-3AD203B41FA5}">
                      <a16:colId xmlns:a16="http://schemas.microsoft.com/office/drawing/2014/main" val="1273887699"/>
                    </a:ext>
                  </a:extLst>
                </a:gridCol>
                <a:gridCol w="1524982">
                  <a:extLst>
                    <a:ext uri="{9D8B030D-6E8A-4147-A177-3AD203B41FA5}">
                      <a16:colId xmlns:a16="http://schemas.microsoft.com/office/drawing/2014/main" val="4068077841"/>
                    </a:ext>
                  </a:extLst>
                </a:gridCol>
                <a:gridCol w="1524982">
                  <a:extLst>
                    <a:ext uri="{9D8B030D-6E8A-4147-A177-3AD203B41FA5}">
                      <a16:colId xmlns:a16="http://schemas.microsoft.com/office/drawing/2014/main" val="810653966"/>
                    </a:ext>
                  </a:extLst>
                </a:gridCol>
                <a:gridCol w="1524982">
                  <a:extLst>
                    <a:ext uri="{9D8B030D-6E8A-4147-A177-3AD203B41FA5}">
                      <a16:colId xmlns:a16="http://schemas.microsoft.com/office/drawing/2014/main" val="2881111398"/>
                    </a:ext>
                  </a:extLst>
                </a:gridCol>
              </a:tblGrid>
              <a:tr h="547208">
                <a:tc>
                  <a:txBody>
                    <a:bodyPr/>
                    <a:lstStyle/>
                    <a:p>
                      <a:pPr algn="just">
                        <a:lnSpc>
                          <a:spcPct val="200000"/>
                        </a:lnSpc>
                        <a:spcAft>
                          <a:spcPts val="800"/>
                        </a:spcAft>
                      </a:pPr>
                      <a:r>
                        <a:rPr lang="en-IN" sz="1400" b="1" kern="100" dirty="0">
                          <a:effectLst/>
                          <a:latin typeface="Times New Roman" panose="02020603050405020304" pitchFamily="18" charset="0"/>
                          <a:ea typeface="Calibri" panose="020F0502020204030204" pitchFamily="34" charset="0"/>
                          <a:cs typeface="Mangal" panose="02040503050203030202" pitchFamily="18" charset="0"/>
                        </a:rPr>
                        <a:t>Months</a:t>
                      </a:r>
                      <a:endParaRPr lang="en-IN" sz="14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400" b="1" kern="100" dirty="0">
                          <a:effectLst/>
                          <a:latin typeface="Times New Roman" panose="02020603050405020304" pitchFamily="18" charset="0"/>
                          <a:ea typeface="Calibri" panose="020F0502020204030204" pitchFamily="34" charset="0"/>
                          <a:cs typeface="Mangal" panose="02040503050203030202" pitchFamily="18" charset="0"/>
                        </a:rPr>
                        <a:t>Claims processed</a:t>
                      </a:r>
                      <a:endParaRPr lang="en-IN" sz="14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400" kern="100" dirty="0">
                          <a:effectLst/>
                          <a:latin typeface="Calibri" panose="020F0502020204030204" pitchFamily="34" charset="0"/>
                          <a:ea typeface="Calibri" panose="020F0502020204030204" pitchFamily="34" charset="0"/>
                          <a:cs typeface="Mangal" panose="02040503050203030202" pitchFamily="18" charset="0"/>
                        </a:rPr>
                        <a:t>Claims denied</a:t>
                      </a:r>
                    </a:p>
                  </a:txBody>
                  <a:tcPr marL="68580" marR="68580" marT="0" marB="0"/>
                </a:tc>
                <a:tc>
                  <a:txBody>
                    <a:bodyPr/>
                    <a:lstStyle/>
                    <a:p>
                      <a:pPr algn="just">
                        <a:lnSpc>
                          <a:spcPct val="200000"/>
                        </a:lnSpc>
                        <a:spcAft>
                          <a:spcPts val="800"/>
                        </a:spcAft>
                      </a:pPr>
                      <a:r>
                        <a:rPr lang="en-IN" sz="1400" b="1" kern="100" dirty="0">
                          <a:effectLst/>
                          <a:latin typeface="Times New Roman" panose="02020603050405020304" pitchFamily="18" charset="0"/>
                          <a:ea typeface="Calibri" panose="020F0502020204030204" pitchFamily="34" charset="0"/>
                          <a:cs typeface="Mangal" panose="02040503050203030202" pitchFamily="18" charset="0"/>
                        </a:rPr>
                        <a:t>%</a:t>
                      </a:r>
                      <a:endParaRPr lang="en-IN" sz="14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3378216905"/>
                  </a:ext>
                </a:extLst>
              </a:tr>
              <a:tr h="547208">
                <a:tc>
                  <a:txBody>
                    <a:bodyPr/>
                    <a:lstStyle/>
                    <a:p>
                      <a:pPr algn="just">
                        <a:lnSpc>
                          <a:spcPct val="200000"/>
                        </a:lnSpc>
                        <a:spcAft>
                          <a:spcPts val="800"/>
                        </a:spcAft>
                      </a:pPr>
                      <a:r>
                        <a:rPr lang="en-IN" sz="1800" b="1" kern="100" dirty="0">
                          <a:effectLst/>
                          <a:latin typeface="Times New Roman" panose="02020603050405020304" pitchFamily="18" charset="0"/>
                          <a:ea typeface="Calibri" panose="020F0502020204030204" pitchFamily="34" charset="0"/>
                          <a:cs typeface="Mangal" panose="02040503050203030202" pitchFamily="18" charset="0"/>
                        </a:rPr>
                        <a:t>July</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800" b="1" kern="100" dirty="0">
                          <a:effectLst/>
                          <a:latin typeface="Times New Roman" panose="02020603050405020304" pitchFamily="18" charset="0"/>
                          <a:ea typeface="Calibri" panose="020F0502020204030204" pitchFamily="34" charset="0"/>
                          <a:cs typeface="Mangal" panose="02040503050203030202" pitchFamily="18" charset="0"/>
                        </a:rPr>
                        <a:t>703</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800" b="1" kern="100" dirty="0">
                          <a:effectLst/>
                          <a:latin typeface="Times New Roman" panose="02020603050405020304" pitchFamily="18" charset="0"/>
                          <a:ea typeface="Calibri" panose="020F0502020204030204" pitchFamily="34" charset="0"/>
                          <a:cs typeface="Mangal" panose="02040503050203030202" pitchFamily="18" charset="0"/>
                        </a:rPr>
                        <a:t>105</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800" b="1" kern="100" dirty="0">
                          <a:effectLst/>
                          <a:latin typeface="Times New Roman" panose="02020603050405020304" pitchFamily="18" charset="0"/>
                          <a:ea typeface="Calibri" panose="020F0502020204030204" pitchFamily="34" charset="0"/>
                          <a:cs typeface="Mangal" panose="02040503050203030202" pitchFamily="18" charset="0"/>
                        </a:rPr>
                        <a:t>14.93%</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2127180160"/>
                  </a:ext>
                </a:extLst>
              </a:tr>
              <a:tr h="547208">
                <a:tc>
                  <a:txBody>
                    <a:bodyPr/>
                    <a:lstStyle/>
                    <a:p>
                      <a:pPr algn="just">
                        <a:lnSpc>
                          <a:spcPct val="200000"/>
                        </a:lnSpc>
                        <a:spcAft>
                          <a:spcPts val="800"/>
                        </a:spcAft>
                      </a:pPr>
                      <a:r>
                        <a:rPr lang="en-IN" sz="1800" b="1" kern="100" dirty="0">
                          <a:effectLst/>
                          <a:latin typeface="Times New Roman" panose="02020603050405020304" pitchFamily="18" charset="0"/>
                          <a:ea typeface="Calibri" panose="020F0502020204030204" pitchFamily="34" charset="0"/>
                          <a:cs typeface="Mangal" panose="02040503050203030202" pitchFamily="18" charset="0"/>
                        </a:rPr>
                        <a:t>August</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800" b="1" kern="100" dirty="0">
                          <a:effectLst/>
                          <a:latin typeface="Times New Roman" panose="02020603050405020304" pitchFamily="18" charset="0"/>
                          <a:ea typeface="Calibri" panose="020F0502020204030204" pitchFamily="34" charset="0"/>
                          <a:cs typeface="Mangal" panose="02040503050203030202" pitchFamily="18" charset="0"/>
                        </a:rPr>
                        <a:t>557</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800" b="1" kern="100" dirty="0">
                          <a:effectLst/>
                          <a:latin typeface="Times New Roman" panose="02020603050405020304" pitchFamily="18" charset="0"/>
                          <a:ea typeface="Calibri" panose="020F0502020204030204" pitchFamily="34" charset="0"/>
                          <a:cs typeface="Mangal" panose="02040503050203030202" pitchFamily="18" charset="0"/>
                        </a:rPr>
                        <a:t>130</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800" b="1" kern="100" dirty="0">
                          <a:effectLst/>
                          <a:latin typeface="Times New Roman" panose="02020603050405020304" pitchFamily="18" charset="0"/>
                          <a:ea typeface="Calibri" panose="020F0502020204030204" pitchFamily="34" charset="0"/>
                          <a:cs typeface="Mangal" panose="02040503050203030202" pitchFamily="18" charset="0"/>
                        </a:rPr>
                        <a:t>23.33%</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2368617846"/>
                  </a:ext>
                </a:extLst>
              </a:tr>
              <a:tr h="547208">
                <a:tc>
                  <a:txBody>
                    <a:bodyPr/>
                    <a:lstStyle/>
                    <a:p>
                      <a:pPr algn="just">
                        <a:lnSpc>
                          <a:spcPct val="200000"/>
                        </a:lnSpc>
                        <a:spcAft>
                          <a:spcPts val="800"/>
                        </a:spcAft>
                      </a:pPr>
                      <a:r>
                        <a:rPr lang="en-IN" sz="1800" b="1" kern="100" dirty="0">
                          <a:effectLst/>
                          <a:latin typeface="Times New Roman" panose="02020603050405020304" pitchFamily="18" charset="0"/>
                          <a:ea typeface="Calibri" panose="020F0502020204030204" pitchFamily="34" charset="0"/>
                          <a:cs typeface="Mangal" panose="02040503050203030202" pitchFamily="18" charset="0"/>
                        </a:rPr>
                        <a:t>September</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800" b="1" kern="100" dirty="0">
                          <a:effectLst/>
                          <a:latin typeface="Times New Roman" panose="02020603050405020304" pitchFamily="18" charset="0"/>
                          <a:ea typeface="Calibri" panose="020F0502020204030204" pitchFamily="34" charset="0"/>
                          <a:cs typeface="Mangal" panose="02040503050203030202" pitchFamily="18" charset="0"/>
                        </a:rPr>
                        <a:t>593</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800" b="1" kern="100" dirty="0">
                          <a:effectLst/>
                          <a:latin typeface="Times New Roman" panose="02020603050405020304" pitchFamily="18" charset="0"/>
                          <a:ea typeface="Calibri" panose="020F0502020204030204" pitchFamily="34" charset="0"/>
                          <a:cs typeface="Mangal" panose="02040503050203030202" pitchFamily="18" charset="0"/>
                        </a:rPr>
                        <a:t>169</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800" b="1" kern="100" dirty="0">
                          <a:effectLst/>
                          <a:latin typeface="Times New Roman" panose="02020603050405020304" pitchFamily="18" charset="0"/>
                          <a:ea typeface="Calibri" panose="020F0502020204030204" pitchFamily="34" charset="0"/>
                          <a:cs typeface="Mangal" panose="02040503050203030202" pitchFamily="18" charset="0"/>
                        </a:rPr>
                        <a:t>28.48%</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1347948184"/>
                  </a:ext>
                </a:extLst>
              </a:tr>
              <a:tr h="547208">
                <a:tc>
                  <a:txBody>
                    <a:bodyPr/>
                    <a:lstStyle/>
                    <a:p>
                      <a:pPr algn="just">
                        <a:lnSpc>
                          <a:spcPct val="200000"/>
                        </a:lnSpc>
                        <a:spcAft>
                          <a:spcPts val="800"/>
                        </a:spcAft>
                      </a:pPr>
                      <a:r>
                        <a:rPr lang="en-IN" sz="1800" b="1" kern="100" dirty="0">
                          <a:effectLst/>
                          <a:latin typeface="Times New Roman" panose="02020603050405020304" pitchFamily="18" charset="0"/>
                          <a:ea typeface="Calibri" panose="020F0502020204030204" pitchFamily="34" charset="0"/>
                          <a:cs typeface="Mangal" panose="02040503050203030202" pitchFamily="18" charset="0"/>
                        </a:rPr>
                        <a:t>October</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800" b="1" kern="100" dirty="0">
                          <a:effectLst/>
                          <a:latin typeface="Times New Roman" panose="02020603050405020304" pitchFamily="18" charset="0"/>
                          <a:ea typeface="Calibri" panose="020F0502020204030204" pitchFamily="34" charset="0"/>
                          <a:cs typeface="Mangal" panose="02040503050203030202" pitchFamily="18" charset="0"/>
                        </a:rPr>
                        <a:t>801</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800" b="1" kern="100" dirty="0">
                          <a:effectLst/>
                          <a:latin typeface="Times New Roman" panose="02020603050405020304" pitchFamily="18" charset="0"/>
                          <a:ea typeface="Calibri" panose="020F0502020204030204" pitchFamily="34" charset="0"/>
                          <a:cs typeface="Mangal" panose="02040503050203030202" pitchFamily="18" charset="0"/>
                        </a:rPr>
                        <a:t>237</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800" b="1" kern="100" dirty="0">
                          <a:effectLst/>
                          <a:latin typeface="Times New Roman" panose="02020603050405020304" pitchFamily="18" charset="0"/>
                          <a:ea typeface="Calibri" panose="020F0502020204030204" pitchFamily="34" charset="0"/>
                          <a:cs typeface="Mangal" panose="02040503050203030202" pitchFamily="18" charset="0"/>
                        </a:rPr>
                        <a:t>29.59%</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2618178106"/>
                  </a:ext>
                </a:extLst>
              </a:tr>
              <a:tr h="547208">
                <a:tc>
                  <a:txBody>
                    <a:bodyPr/>
                    <a:lstStyle/>
                    <a:p>
                      <a:pPr algn="just">
                        <a:lnSpc>
                          <a:spcPct val="200000"/>
                        </a:lnSpc>
                        <a:spcAft>
                          <a:spcPts val="800"/>
                        </a:spcAft>
                      </a:pPr>
                      <a:r>
                        <a:rPr lang="en-IN" sz="1800" b="1" kern="100" dirty="0">
                          <a:effectLst/>
                          <a:latin typeface="Times New Roman" panose="02020603050405020304" pitchFamily="18" charset="0"/>
                          <a:ea typeface="Calibri" panose="020F0502020204030204" pitchFamily="34" charset="0"/>
                          <a:cs typeface="Mangal" panose="02040503050203030202" pitchFamily="18" charset="0"/>
                        </a:rPr>
                        <a:t>November</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800" b="1" kern="100" dirty="0">
                          <a:effectLst/>
                          <a:latin typeface="Times New Roman" panose="02020603050405020304" pitchFamily="18" charset="0"/>
                          <a:ea typeface="Calibri" panose="020F0502020204030204" pitchFamily="34" charset="0"/>
                          <a:cs typeface="Mangal" panose="02040503050203030202" pitchFamily="18" charset="0"/>
                        </a:rPr>
                        <a:t>637</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800" b="1" kern="100" dirty="0">
                          <a:effectLst/>
                          <a:latin typeface="Times New Roman" panose="02020603050405020304" pitchFamily="18" charset="0"/>
                          <a:ea typeface="Calibri" panose="020F0502020204030204" pitchFamily="34" charset="0"/>
                          <a:cs typeface="Mangal" panose="02040503050203030202" pitchFamily="18" charset="0"/>
                        </a:rPr>
                        <a:t>137</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800" b="1" kern="100" dirty="0">
                          <a:effectLst/>
                          <a:latin typeface="Times New Roman" panose="02020603050405020304" pitchFamily="18" charset="0"/>
                          <a:ea typeface="Calibri" panose="020F0502020204030204" pitchFamily="34" charset="0"/>
                          <a:cs typeface="Mangal" panose="02040503050203030202" pitchFamily="18" charset="0"/>
                        </a:rPr>
                        <a:t>21.52%</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143509560"/>
                  </a:ext>
                </a:extLst>
              </a:tr>
              <a:tr h="547208">
                <a:tc>
                  <a:txBody>
                    <a:bodyPr/>
                    <a:lstStyle/>
                    <a:p>
                      <a:pPr algn="just">
                        <a:lnSpc>
                          <a:spcPct val="200000"/>
                        </a:lnSpc>
                        <a:spcAft>
                          <a:spcPts val="800"/>
                        </a:spcAft>
                      </a:pPr>
                      <a:r>
                        <a:rPr lang="en-IN" sz="1800" b="1" kern="100" dirty="0">
                          <a:effectLst/>
                          <a:latin typeface="Times New Roman" panose="02020603050405020304" pitchFamily="18" charset="0"/>
                          <a:ea typeface="Calibri" panose="020F0502020204030204" pitchFamily="34" charset="0"/>
                          <a:cs typeface="Mangal" panose="02040503050203030202" pitchFamily="18" charset="0"/>
                        </a:rPr>
                        <a:t>December</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800" b="1" kern="100" dirty="0">
                          <a:effectLst/>
                          <a:latin typeface="Times New Roman" panose="02020603050405020304" pitchFamily="18" charset="0"/>
                          <a:ea typeface="Calibri" panose="020F0502020204030204" pitchFamily="34" charset="0"/>
                          <a:cs typeface="Mangal" panose="02040503050203030202" pitchFamily="18" charset="0"/>
                        </a:rPr>
                        <a:t>642</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800" b="1" kern="100" dirty="0">
                          <a:effectLst/>
                          <a:latin typeface="Times New Roman" panose="02020603050405020304" pitchFamily="18" charset="0"/>
                          <a:ea typeface="Calibri" panose="020F0502020204030204" pitchFamily="34" charset="0"/>
                          <a:cs typeface="Mangal" panose="02040503050203030202" pitchFamily="18" charset="0"/>
                        </a:rPr>
                        <a:t>47</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800" b="1" kern="100" dirty="0">
                          <a:effectLst/>
                          <a:latin typeface="Times New Roman" panose="02020603050405020304" pitchFamily="18" charset="0"/>
                          <a:ea typeface="Calibri" panose="020F0502020204030204" pitchFamily="34" charset="0"/>
                          <a:cs typeface="Mangal" panose="02040503050203030202" pitchFamily="18" charset="0"/>
                        </a:rPr>
                        <a:t>7.31%</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317326368"/>
                  </a:ext>
                </a:extLst>
              </a:tr>
              <a:tr h="547208">
                <a:tc>
                  <a:txBody>
                    <a:bodyPr/>
                    <a:lstStyle/>
                    <a:p>
                      <a:pPr algn="just">
                        <a:lnSpc>
                          <a:spcPct val="200000"/>
                        </a:lnSpc>
                        <a:spcAft>
                          <a:spcPts val="800"/>
                        </a:spcAft>
                      </a:pPr>
                      <a:r>
                        <a:rPr lang="en-IN" sz="1800" b="1" kern="100" dirty="0">
                          <a:effectLst/>
                          <a:latin typeface="Times New Roman" panose="02020603050405020304" pitchFamily="18" charset="0"/>
                          <a:ea typeface="Calibri" panose="020F0502020204030204" pitchFamily="34" charset="0"/>
                          <a:cs typeface="Mangal" panose="02040503050203030202" pitchFamily="18" charset="0"/>
                        </a:rPr>
                        <a:t>Total</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800" b="1" kern="100" dirty="0">
                          <a:effectLst/>
                          <a:latin typeface="Times New Roman" panose="02020603050405020304" pitchFamily="18" charset="0"/>
                          <a:ea typeface="Calibri" panose="020F0502020204030204" pitchFamily="34" charset="0"/>
                          <a:cs typeface="Mangal" panose="02040503050203030202" pitchFamily="18" charset="0"/>
                        </a:rPr>
                        <a:t>3933</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800" b="1" kern="100" dirty="0">
                          <a:effectLst/>
                          <a:latin typeface="Times New Roman" panose="02020603050405020304" pitchFamily="18" charset="0"/>
                          <a:ea typeface="Calibri" panose="020F0502020204030204" pitchFamily="34" charset="0"/>
                          <a:cs typeface="Mangal" panose="02040503050203030202" pitchFamily="18" charset="0"/>
                        </a:rPr>
                        <a:t>825</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800" b="1" kern="100" dirty="0">
                          <a:effectLst/>
                          <a:latin typeface="Times New Roman" panose="02020603050405020304" pitchFamily="18" charset="0"/>
                          <a:ea typeface="Calibri" panose="020F0502020204030204" pitchFamily="34" charset="0"/>
                          <a:cs typeface="Mangal" panose="02040503050203030202" pitchFamily="18" charset="0"/>
                        </a:rPr>
                        <a:t>20.97%</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2096175575"/>
                  </a:ext>
                </a:extLst>
              </a:tr>
            </a:tbl>
          </a:graphicData>
        </a:graphic>
      </p:graphicFrame>
      <p:sp>
        <p:nvSpPr>
          <p:cNvPr id="4" name="Slide Number Placeholder 3">
            <a:extLst>
              <a:ext uri="{FF2B5EF4-FFF2-40B4-BE49-F238E27FC236}">
                <a16:creationId xmlns:a16="http://schemas.microsoft.com/office/drawing/2014/main" id="{252D75EE-F9AD-7ECC-099C-1DECD261DAA7}"/>
              </a:ext>
            </a:extLst>
          </p:cNvPr>
          <p:cNvSpPr>
            <a:spLocks noGrp="1"/>
          </p:cNvSpPr>
          <p:nvPr>
            <p:ph type="sldNum" sz="quarter" idx="12"/>
          </p:nvPr>
        </p:nvSpPr>
        <p:spPr/>
        <p:txBody>
          <a:bodyPr/>
          <a:lstStyle/>
          <a:p>
            <a:fld id="{26AD20E6-394B-4DF0-96A5-9647FF39C943}" type="slidenum">
              <a:rPr lang="en-IN" smtClean="0"/>
              <a:t>10</a:t>
            </a:fld>
            <a:endParaRPr lang="en-IN" dirty="0"/>
          </a:p>
        </p:txBody>
      </p:sp>
      <p:sp>
        <p:nvSpPr>
          <p:cNvPr id="5" name="Footer Placeholder 4">
            <a:extLst>
              <a:ext uri="{FF2B5EF4-FFF2-40B4-BE49-F238E27FC236}">
                <a16:creationId xmlns:a16="http://schemas.microsoft.com/office/drawing/2014/main" id="{BC6C537E-F258-FF89-BDC8-88EC70E7BEAF}"/>
              </a:ext>
            </a:extLst>
          </p:cNvPr>
          <p:cNvSpPr>
            <a:spLocks noGrp="1"/>
          </p:cNvSpPr>
          <p:nvPr>
            <p:ph type="ftr" sz="quarter" idx="11"/>
          </p:nvPr>
        </p:nvSpPr>
        <p:spPr/>
        <p:txBody>
          <a:bodyPr/>
          <a:lstStyle/>
          <a:p>
            <a:r>
              <a:rPr lang="en-US" dirty="0"/>
              <a:t>You are not allowed to add slides to this presentation</a:t>
            </a:r>
            <a:endParaRPr lang="en-IN" dirty="0"/>
          </a:p>
        </p:txBody>
      </p:sp>
      <p:pic>
        <p:nvPicPr>
          <p:cNvPr id="6" name="Picture 5">
            <a:extLst>
              <a:ext uri="{FF2B5EF4-FFF2-40B4-BE49-F238E27FC236}">
                <a16:creationId xmlns:a16="http://schemas.microsoft.com/office/drawing/2014/main" id="{DB668B9E-FFED-72D7-8936-12D60B63DD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pic>
        <p:nvPicPr>
          <p:cNvPr id="8" name="Picture 7">
            <a:extLst>
              <a:ext uri="{FF2B5EF4-FFF2-40B4-BE49-F238E27FC236}">
                <a16:creationId xmlns:a16="http://schemas.microsoft.com/office/drawing/2014/main" id="{CC9254F5-36F6-2FCB-2A68-56FBFBB55CE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86560" y="1690688"/>
            <a:ext cx="5182025" cy="3209342"/>
          </a:xfrm>
          <a:prstGeom prst="rect">
            <a:avLst/>
          </a:prstGeom>
          <a:noFill/>
          <a:ln>
            <a:noFill/>
          </a:ln>
        </p:spPr>
      </p:pic>
      <p:sp>
        <p:nvSpPr>
          <p:cNvPr id="9" name="TextBox 8">
            <a:extLst>
              <a:ext uri="{FF2B5EF4-FFF2-40B4-BE49-F238E27FC236}">
                <a16:creationId xmlns:a16="http://schemas.microsoft.com/office/drawing/2014/main" id="{FC8D0B69-6B6B-ADCE-4B7E-3CCD8287FEF8}"/>
              </a:ext>
            </a:extLst>
          </p:cNvPr>
          <p:cNvSpPr txBox="1"/>
          <p:nvPr/>
        </p:nvSpPr>
        <p:spPr>
          <a:xfrm>
            <a:off x="6658648" y="5003276"/>
            <a:ext cx="5037847" cy="1477328"/>
          </a:xfrm>
          <a:prstGeom prst="rect">
            <a:avLst/>
          </a:prstGeom>
          <a:noFill/>
        </p:spPr>
        <p:txBody>
          <a:bodyPr wrap="square" rtlCol="0">
            <a:spAutoFit/>
          </a:bodyPr>
          <a:lstStyle/>
          <a:p>
            <a:r>
              <a:rPr lang="en-IN" sz="1800" kern="100" dirty="0">
                <a:effectLst/>
                <a:latin typeface="Times New Roman" panose="02020603050405020304" pitchFamily="18" charset="0"/>
                <a:ea typeface="Calibri" panose="020F0502020204030204" pitchFamily="34" charset="0"/>
                <a:cs typeface="Mangal" panose="02040503050203030202" pitchFamily="18" charset="0"/>
              </a:rPr>
              <a:t>Out of 3933 claims that were processed in the 6-month time period, 20.97% of claims couldn’t be billed which resulted in loss of </a:t>
            </a:r>
            <a:r>
              <a:rPr lang="en-IN" sz="1800" b="1" kern="100" dirty="0">
                <a:effectLst/>
                <a:latin typeface="Times New Roman" panose="02020603050405020304" pitchFamily="18" charset="0"/>
                <a:ea typeface="Calibri" panose="020F0502020204030204" pitchFamily="34" charset="0"/>
                <a:cs typeface="Mangal" panose="02040503050203030202" pitchFamily="18" charset="0"/>
              </a:rPr>
              <a:t>63,525$</a:t>
            </a:r>
            <a:r>
              <a:rPr lang="en-IN" sz="1800" kern="100" dirty="0">
                <a:effectLst/>
                <a:latin typeface="Times New Roman" panose="02020603050405020304" pitchFamily="18" charset="0"/>
                <a:ea typeface="Calibri" panose="020F0502020204030204" pitchFamily="34" charset="0"/>
                <a:cs typeface="Mangal" panose="02040503050203030202" pitchFamily="18" charset="0"/>
              </a:rPr>
              <a:t> potential revenue.</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p>
            <a:endParaRPr lang="en-IN" dirty="0"/>
          </a:p>
        </p:txBody>
      </p:sp>
    </p:spTree>
    <p:extLst>
      <p:ext uri="{BB962C8B-B14F-4D97-AF65-F5344CB8AC3E}">
        <p14:creationId xmlns:p14="http://schemas.microsoft.com/office/powerpoint/2010/main" val="1498613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a:xfrm>
            <a:off x="1705466" y="-21581"/>
            <a:ext cx="8550897" cy="568625"/>
          </a:xfrm>
        </p:spPr>
        <p:txBody>
          <a:bodyPr>
            <a:noAutofit/>
          </a:bodyPr>
          <a:lstStyle/>
          <a:p>
            <a:pPr algn="ctr"/>
            <a:r>
              <a:rPr lang="en-IN" sz="3200" b="1" dirty="0">
                <a:latin typeface="Times New Roman" panose="02020603050405020304" pitchFamily="18" charset="0"/>
                <a:cs typeface="Times New Roman" panose="02020603050405020304" pitchFamily="18" charset="0"/>
              </a:rPr>
              <a:t>Results (4/4)</a:t>
            </a:r>
          </a:p>
        </p:txBody>
      </p:sp>
      <p:graphicFrame>
        <p:nvGraphicFramePr>
          <p:cNvPr id="7" name="Content Placeholder 6">
            <a:extLst>
              <a:ext uri="{FF2B5EF4-FFF2-40B4-BE49-F238E27FC236}">
                <a16:creationId xmlns:a16="http://schemas.microsoft.com/office/drawing/2014/main" id="{583502C3-6C3D-2FD8-4440-A6D83BBC9A90}"/>
              </a:ext>
            </a:extLst>
          </p:cNvPr>
          <p:cNvGraphicFramePr>
            <a:graphicFrameLocks noGrp="1"/>
          </p:cNvGraphicFramePr>
          <p:nvPr>
            <p:ph idx="1"/>
            <p:extLst>
              <p:ext uri="{D42A27DB-BD31-4B8C-83A1-F6EECF244321}">
                <p14:modId xmlns:p14="http://schemas.microsoft.com/office/powerpoint/2010/main" val="3939491792"/>
              </p:ext>
            </p:extLst>
          </p:nvPr>
        </p:nvGraphicFramePr>
        <p:xfrm>
          <a:off x="65779" y="1180434"/>
          <a:ext cx="6165915" cy="5031832"/>
        </p:xfrm>
        <a:graphic>
          <a:graphicData uri="http://schemas.openxmlformats.org/drawingml/2006/table">
            <a:tbl>
              <a:tblPr firstRow="1" bandRow="1">
                <a:tableStyleId>{5C22544A-7EE6-4342-B048-85BDC9FD1C3A}</a:tableStyleId>
              </a:tblPr>
              <a:tblGrid>
                <a:gridCol w="1233183">
                  <a:extLst>
                    <a:ext uri="{9D8B030D-6E8A-4147-A177-3AD203B41FA5}">
                      <a16:colId xmlns:a16="http://schemas.microsoft.com/office/drawing/2014/main" val="681493451"/>
                    </a:ext>
                  </a:extLst>
                </a:gridCol>
                <a:gridCol w="1233183">
                  <a:extLst>
                    <a:ext uri="{9D8B030D-6E8A-4147-A177-3AD203B41FA5}">
                      <a16:colId xmlns:a16="http://schemas.microsoft.com/office/drawing/2014/main" val="3045425523"/>
                    </a:ext>
                  </a:extLst>
                </a:gridCol>
                <a:gridCol w="1233183">
                  <a:extLst>
                    <a:ext uri="{9D8B030D-6E8A-4147-A177-3AD203B41FA5}">
                      <a16:colId xmlns:a16="http://schemas.microsoft.com/office/drawing/2014/main" val="2213557992"/>
                    </a:ext>
                  </a:extLst>
                </a:gridCol>
                <a:gridCol w="1233183">
                  <a:extLst>
                    <a:ext uri="{9D8B030D-6E8A-4147-A177-3AD203B41FA5}">
                      <a16:colId xmlns:a16="http://schemas.microsoft.com/office/drawing/2014/main" val="457202339"/>
                    </a:ext>
                  </a:extLst>
                </a:gridCol>
                <a:gridCol w="1233183">
                  <a:extLst>
                    <a:ext uri="{9D8B030D-6E8A-4147-A177-3AD203B41FA5}">
                      <a16:colId xmlns:a16="http://schemas.microsoft.com/office/drawing/2014/main" val="1206678225"/>
                    </a:ext>
                  </a:extLst>
                </a:gridCol>
              </a:tblGrid>
              <a:tr h="957634">
                <a:tc>
                  <a:txBody>
                    <a:bodyPr/>
                    <a:lstStyle/>
                    <a:p>
                      <a:pPr algn="just">
                        <a:lnSpc>
                          <a:spcPct val="200000"/>
                        </a:lnSpc>
                        <a:spcAft>
                          <a:spcPts val="800"/>
                        </a:spcAft>
                      </a:pPr>
                      <a:r>
                        <a:rPr lang="en-IN" sz="1200" b="1" kern="100" dirty="0">
                          <a:effectLst/>
                          <a:latin typeface="Times New Roman" panose="02020603050405020304" pitchFamily="18" charset="0"/>
                          <a:ea typeface="Calibri" panose="020F0502020204030204" pitchFamily="34" charset="0"/>
                          <a:cs typeface="Mangal" panose="02040503050203030202" pitchFamily="18" charset="0"/>
                        </a:rPr>
                        <a:t>Month</a:t>
                      </a:r>
                      <a:endParaRPr lang="en-IN" sz="11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200" b="1" kern="100" dirty="0">
                          <a:effectLst/>
                          <a:latin typeface="Times New Roman" panose="02020603050405020304" pitchFamily="18" charset="0"/>
                          <a:ea typeface="Calibri" panose="020F0502020204030204" pitchFamily="34" charset="0"/>
                          <a:cs typeface="Mangal" panose="02040503050203030202" pitchFamily="18" charset="0"/>
                        </a:rPr>
                        <a:t>G0180</a:t>
                      </a:r>
                      <a:endParaRPr lang="en-IN" sz="11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200" b="1" kern="100" dirty="0">
                          <a:effectLst/>
                          <a:latin typeface="Times New Roman" panose="02020603050405020304" pitchFamily="18" charset="0"/>
                          <a:ea typeface="Calibri" panose="020F0502020204030204" pitchFamily="34" charset="0"/>
                          <a:cs typeface="Mangal" panose="02040503050203030202" pitchFamily="18" charset="0"/>
                        </a:rPr>
                        <a:t>G0179</a:t>
                      </a:r>
                      <a:endParaRPr lang="en-IN" sz="11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200" b="1" kern="100" dirty="0">
                          <a:effectLst/>
                          <a:latin typeface="Times New Roman" panose="02020603050405020304" pitchFamily="18" charset="0"/>
                          <a:ea typeface="Calibri" panose="020F0502020204030204" pitchFamily="34" charset="0"/>
                          <a:cs typeface="Mangal" panose="02040503050203030202" pitchFamily="18" charset="0"/>
                        </a:rPr>
                        <a:t>G0181/G0182</a:t>
                      </a:r>
                      <a:endParaRPr lang="en-IN" sz="11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400" b="1" kern="100" dirty="0">
                          <a:effectLst/>
                          <a:latin typeface="Times New Roman" panose="02020603050405020304" pitchFamily="18" charset="0"/>
                          <a:ea typeface="Calibri" panose="020F0502020204030204" pitchFamily="34" charset="0"/>
                          <a:cs typeface="Times New Roman" panose="02020603050405020304" pitchFamily="18" charset="0"/>
                        </a:rPr>
                        <a:t>Total </a:t>
                      </a:r>
                    </a:p>
                    <a:p>
                      <a:pPr algn="just">
                        <a:lnSpc>
                          <a:spcPct val="200000"/>
                        </a:lnSpc>
                        <a:spcAft>
                          <a:spcPts val="800"/>
                        </a:spcAft>
                      </a:pPr>
                      <a:r>
                        <a:rPr lang="en-IN" sz="1400" b="1" kern="100" dirty="0">
                          <a:effectLst/>
                          <a:latin typeface="Times New Roman" panose="02020603050405020304" pitchFamily="18" charset="0"/>
                          <a:ea typeface="Calibri" panose="020F0502020204030204" pitchFamily="34" charset="0"/>
                          <a:cs typeface="Times New Roman" panose="02020603050405020304" pitchFamily="18" charset="0"/>
                        </a:rPr>
                        <a:t>Denied claims</a:t>
                      </a:r>
                    </a:p>
                  </a:txBody>
                  <a:tcPr marL="68580" marR="68580" marT="0" marB="0"/>
                </a:tc>
                <a:extLst>
                  <a:ext uri="{0D108BD9-81ED-4DB2-BD59-A6C34878D82A}">
                    <a16:rowId xmlns:a16="http://schemas.microsoft.com/office/drawing/2014/main" val="4496630"/>
                  </a:ext>
                </a:extLst>
              </a:tr>
              <a:tr h="679033">
                <a:tc>
                  <a:txBody>
                    <a:bodyPr/>
                    <a:lstStyle/>
                    <a:p>
                      <a:pPr algn="just">
                        <a:lnSpc>
                          <a:spcPct val="200000"/>
                        </a:lnSpc>
                        <a:spcAft>
                          <a:spcPts val="800"/>
                        </a:spcAft>
                      </a:pPr>
                      <a:r>
                        <a:rPr lang="en-IN" sz="1200" b="1" kern="100" dirty="0">
                          <a:effectLst/>
                          <a:latin typeface="Times New Roman" panose="02020603050405020304" pitchFamily="18" charset="0"/>
                          <a:ea typeface="Calibri" panose="020F0502020204030204" pitchFamily="34" charset="0"/>
                          <a:cs typeface="Mangal" panose="02040503050203030202" pitchFamily="18" charset="0"/>
                        </a:rPr>
                        <a:t>July</a:t>
                      </a:r>
                      <a:endParaRPr lang="en-IN" sz="11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200" b="1" kern="100" dirty="0">
                          <a:effectLst/>
                          <a:latin typeface="Times New Roman" panose="02020603050405020304" pitchFamily="18" charset="0"/>
                          <a:ea typeface="Calibri" panose="020F0502020204030204" pitchFamily="34" charset="0"/>
                          <a:cs typeface="Mangal" panose="02040503050203030202" pitchFamily="18" charset="0"/>
                        </a:rPr>
                        <a:t>12</a:t>
                      </a:r>
                      <a:endParaRPr lang="en-IN" sz="11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200" b="1" kern="100" dirty="0">
                          <a:effectLst/>
                          <a:latin typeface="Times New Roman" panose="02020603050405020304" pitchFamily="18" charset="0"/>
                          <a:ea typeface="Calibri" panose="020F0502020204030204" pitchFamily="34" charset="0"/>
                          <a:cs typeface="Mangal" panose="02040503050203030202" pitchFamily="18" charset="0"/>
                        </a:rPr>
                        <a:t>23</a:t>
                      </a:r>
                      <a:endParaRPr lang="en-IN" sz="11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200" b="1" kern="100" dirty="0">
                          <a:effectLst/>
                          <a:latin typeface="Times New Roman" panose="02020603050405020304" pitchFamily="18" charset="0"/>
                          <a:ea typeface="Calibri" panose="020F0502020204030204" pitchFamily="34" charset="0"/>
                          <a:cs typeface="Mangal" panose="02040503050203030202" pitchFamily="18" charset="0"/>
                        </a:rPr>
                        <a:t>70</a:t>
                      </a:r>
                      <a:endParaRPr lang="en-IN" sz="11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200" b="1" kern="100" dirty="0">
                          <a:effectLst/>
                          <a:latin typeface="Times New Roman" panose="02020603050405020304" pitchFamily="18" charset="0"/>
                          <a:ea typeface="Calibri" panose="020F0502020204030204" pitchFamily="34" charset="0"/>
                          <a:cs typeface="Mangal" panose="02040503050203030202" pitchFamily="18" charset="0"/>
                        </a:rPr>
                        <a:t>105</a:t>
                      </a:r>
                      <a:endParaRPr lang="en-IN" sz="11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1675567911"/>
                  </a:ext>
                </a:extLst>
              </a:tr>
              <a:tr h="679033">
                <a:tc>
                  <a:txBody>
                    <a:bodyPr/>
                    <a:lstStyle/>
                    <a:p>
                      <a:pPr algn="just">
                        <a:lnSpc>
                          <a:spcPct val="200000"/>
                        </a:lnSpc>
                        <a:spcAft>
                          <a:spcPts val="800"/>
                        </a:spcAft>
                      </a:pPr>
                      <a:r>
                        <a:rPr lang="en-IN" sz="1200" b="1" kern="100" dirty="0">
                          <a:effectLst/>
                          <a:latin typeface="Times New Roman" panose="02020603050405020304" pitchFamily="18" charset="0"/>
                          <a:ea typeface="Calibri" panose="020F0502020204030204" pitchFamily="34" charset="0"/>
                          <a:cs typeface="Mangal" panose="02040503050203030202" pitchFamily="18" charset="0"/>
                        </a:rPr>
                        <a:t>August</a:t>
                      </a:r>
                      <a:endParaRPr lang="en-IN" sz="11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200" b="1" kern="100" dirty="0">
                          <a:effectLst/>
                          <a:latin typeface="Times New Roman" panose="02020603050405020304" pitchFamily="18" charset="0"/>
                          <a:ea typeface="Calibri" panose="020F0502020204030204" pitchFamily="34" charset="0"/>
                          <a:cs typeface="Mangal" panose="02040503050203030202" pitchFamily="18" charset="0"/>
                        </a:rPr>
                        <a:t>9</a:t>
                      </a:r>
                      <a:endParaRPr lang="en-IN" sz="11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200" b="1" kern="100" dirty="0">
                          <a:effectLst/>
                          <a:latin typeface="Times New Roman" panose="02020603050405020304" pitchFamily="18" charset="0"/>
                          <a:ea typeface="Calibri" panose="020F0502020204030204" pitchFamily="34" charset="0"/>
                          <a:cs typeface="Mangal" panose="02040503050203030202" pitchFamily="18" charset="0"/>
                        </a:rPr>
                        <a:t>29</a:t>
                      </a:r>
                      <a:endParaRPr lang="en-IN" sz="11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200" b="1" kern="100" dirty="0">
                          <a:effectLst/>
                          <a:latin typeface="Times New Roman" panose="02020603050405020304" pitchFamily="18" charset="0"/>
                          <a:ea typeface="Calibri" panose="020F0502020204030204" pitchFamily="34" charset="0"/>
                          <a:cs typeface="Mangal" panose="02040503050203030202" pitchFamily="18" charset="0"/>
                        </a:rPr>
                        <a:t>92</a:t>
                      </a:r>
                      <a:endParaRPr lang="en-IN" sz="11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200" b="1" kern="100" dirty="0">
                          <a:effectLst/>
                          <a:latin typeface="Times New Roman" panose="02020603050405020304" pitchFamily="18" charset="0"/>
                          <a:ea typeface="Calibri" panose="020F0502020204030204" pitchFamily="34" charset="0"/>
                          <a:cs typeface="Mangal" panose="02040503050203030202" pitchFamily="18" charset="0"/>
                        </a:rPr>
                        <a:t>130</a:t>
                      </a:r>
                      <a:endParaRPr lang="en-IN" sz="11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2646682442"/>
                  </a:ext>
                </a:extLst>
              </a:tr>
              <a:tr h="679033">
                <a:tc>
                  <a:txBody>
                    <a:bodyPr/>
                    <a:lstStyle/>
                    <a:p>
                      <a:pPr algn="just">
                        <a:lnSpc>
                          <a:spcPct val="200000"/>
                        </a:lnSpc>
                        <a:spcAft>
                          <a:spcPts val="800"/>
                        </a:spcAft>
                      </a:pPr>
                      <a:r>
                        <a:rPr lang="en-IN" sz="1200" b="1" kern="100" dirty="0">
                          <a:effectLst/>
                          <a:latin typeface="Times New Roman" panose="02020603050405020304" pitchFamily="18" charset="0"/>
                          <a:ea typeface="Calibri" panose="020F0502020204030204" pitchFamily="34" charset="0"/>
                          <a:cs typeface="Mangal" panose="02040503050203030202" pitchFamily="18" charset="0"/>
                        </a:rPr>
                        <a:t>September</a:t>
                      </a:r>
                      <a:endParaRPr lang="en-IN" sz="11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200" b="1" kern="100" dirty="0">
                          <a:effectLst/>
                          <a:latin typeface="Times New Roman" panose="02020603050405020304" pitchFamily="18" charset="0"/>
                          <a:ea typeface="Calibri" panose="020F0502020204030204" pitchFamily="34" charset="0"/>
                          <a:cs typeface="Mangal" panose="02040503050203030202" pitchFamily="18" charset="0"/>
                        </a:rPr>
                        <a:t>23</a:t>
                      </a:r>
                      <a:endParaRPr lang="en-IN" sz="11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200" b="1" kern="100" dirty="0">
                          <a:effectLst/>
                          <a:latin typeface="Times New Roman" panose="02020603050405020304" pitchFamily="18" charset="0"/>
                          <a:ea typeface="Calibri" panose="020F0502020204030204" pitchFamily="34" charset="0"/>
                          <a:cs typeface="Mangal" panose="02040503050203030202" pitchFamily="18" charset="0"/>
                        </a:rPr>
                        <a:t>17</a:t>
                      </a:r>
                      <a:endParaRPr lang="en-IN" sz="11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200" b="1" kern="100" dirty="0">
                          <a:effectLst/>
                          <a:latin typeface="Times New Roman" panose="02020603050405020304" pitchFamily="18" charset="0"/>
                          <a:ea typeface="Calibri" panose="020F0502020204030204" pitchFamily="34" charset="0"/>
                          <a:cs typeface="Mangal" panose="02040503050203030202" pitchFamily="18" charset="0"/>
                        </a:rPr>
                        <a:t>129</a:t>
                      </a:r>
                      <a:endParaRPr lang="en-IN" sz="11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200" b="1" kern="100" dirty="0">
                          <a:effectLst/>
                          <a:latin typeface="Times New Roman" panose="02020603050405020304" pitchFamily="18" charset="0"/>
                          <a:ea typeface="Calibri" panose="020F0502020204030204" pitchFamily="34" charset="0"/>
                          <a:cs typeface="Mangal" panose="02040503050203030202" pitchFamily="18" charset="0"/>
                        </a:rPr>
                        <a:t>169</a:t>
                      </a:r>
                      <a:endParaRPr lang="en-IN" sz="11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193124242"/>
                  </a:ext>
                </a:extLst>
              </a:tr>
              <a:tr h="679033">
                <a:tc>
                  <a:txBody>
                    <a:bodyPr/>
                    <a:lstStyle/>
                    <a:p>
                      <a:pPr algn="just">
                        <a:lnSpc>
                          <a:spcPct val="200000"/>
                        </a:lnSpc>
                        <a:spcAft>
                          <a:spcPts val="800"/>
                        </a:spcAft>
                      </a:pPr>
                      <a:r>
                        <a:rPr lang="en-IN" sz="1200" b="1" kern="100" dirty="0">
                          <a:effectLst/>
                          <a:latin typeface="Times New Roman" panose="02020603050405020304" pitchFamily="18" charset="0"/>
                          <a:ea typeface="Calibri" panose="020F0502020204030204" pitchFamily="34" charset="0"/>
                          <a:cs typeface="Mangal" panose="02040503050203030202" pitchFamily="18" charset="0"/>
                        </a:rPr>
                        <a:t>October</a:t>
                      </a:r>
                      <a:endParaRPr lang="en-IN" sz="11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200" b="1" kern="100" dirty="0">
                          <a:effectLst/>
                          <a:latin typeface="Times New Roman" panose="02020603050405020304" pitchFamily="18" charset="0"/>
                          <a:ea typeface="Calibri" panose="020F0502020204030204" pitchFamily="34" charset="0"/>
                          <a:cs typeface="Mangal" panose="02040503050203030202" pitchFamily="18" charset="0"/>
                        </a:rPr>
                        <a:t>53</a:t>
                      </a:r>
                      <a:endParaRPr lang="en-IN" sz="11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200" b="1" kern="100" dirty="0">
                          <a:effectLst/>
                          <a:latin typeface="Times New Roman" panose="02020603050405020304" pitchFamily="18" charset="0"/>
                          <a:ea typeface="Calibri" panose="020F0502020204030204" pitchFamily="34" charset="0"/>
                          <a:cs typeface="Mangal" panose="02040503050203030202" pitchFamily="18" charset="0"/>
                        </a:rPr>
                        <a:t>74</a:t>
                      </a:r>
                      <a:endParaRPr lang="en-IN" sz="11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200" b="1" kern="100" dirty="0">
                          <a:effectLst/>
                          <a:latin typeface="Times New Roman" panose="02020603050405020304" pitchFamily="18" charset="0"/>
                          <a:ea typeface="Calibri" panose="020F0502020204030204" pitchFamily="34" charset="0"/>
                          <a:cs typeface="Mangal" panose="02040503050203030202" pitchFamily="18" charset="0"/>
                        </a:rPr>
                        <a:t>110</a:t>
                      </a:r>
                      <a:endParaRPr lang="en-IN" sz="11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200" b="1" kern="100" dirty="0">
                          <a:effectLst/>
                          <a:latin typeface="Times New Roman" panose="02020603050405020304" pitchFamily="18" charset="0"/>
                          <a:ea typeface="Calibri" panose="020F0502020204030204" pitchFamily="34" charset="0"/>
                          <a:cs typeface="Mangal" panose="02040503050203030202" pitchFamily="18" charset="0"/>
                        </a:rPr>
                        <a:t>237</a:t>
                      </a:r>
                      <a:endParaRPr lang="en-IN" sz="11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125030797"/>
                  </a:ext>
                </a:extLst>
              </a:tr>
              <a:tr h="679033">
                <a:tc>
                  <a:txBody>
                    <a:bodyPr/>
                    <a:lstStyle/>
                    <a:p>
                      <a:pPr algn="just">
                        <a:lnSpc>
                          <a:spcPct val="200000"/>
                        </a:lnSpc>
                        <a:spcAft>
                          <a:spcPts val="800"/>
                        </a:spcAft>
                      </a:pPr>
                      <a:r>
                        <a:rPr lang="en-IN" sz="1200" b="1" kern="100" dirty="0">
                          <a:effectLst/>
                          <a:latin typeface="Times New Roman" panose="02020603050405020304" pitchFamily="18" charset="0"/>
                          <a:ea typeface="Calibri" panose="020F0502020204030204" pitchFamily="34" charset="0"/>
                          <a:cs typeface="Mangal" panose="02040503050203030202" pitchFamily="18" charset="0"/>
                        </a:rPr>
                        <a:t>November</a:t>
                      </a:r>
                      <a:endParaRPr lang="en-IN" sz="11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200" b="1" kern="100" dirty="0">
                          <a:effectLst/>
                          <a:latin typeface="Times New Roman" panose="02020603050405020304" pitchFamily="18" charset="0"/>
                          <a:ea typeface="Calibri" panose="020F0502020204030204" pitchFamily="34" charset="0"/>
                          <a:cs typeface="Mangal" panose="02040503050203030202" pitchFamily="18" charset="0"/>
                        </a:rPr>
                        <a:t>23</a:t>
                      </a:r>
                      <a:endParaRPr lang="en-IN" sz="11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200" b="1" kern="100" dirty="0">
                          <a:effectLst/>
                          <a:latin typeface="Times New Roman" panose="02020603050405020304" pitchFamily="18" charset="0"/>
                          <a:ea typeface="Calibri" panose="020F0502020204030204" pitchFamily="34" charset="0"/>
                          <a:cs typeface="Mangal" panose="02040503050203030202" pitchFamily="18" charset="0"/>
                        </a:rPr>
                        <a:t>44</a:t>
                      </a:r>
                      <a:endParaRPr lang="en-IN" sz="11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200" b="1" kern="100" dirty="0">
                          <a:effectLst/>
                          <a:latin typeface="Times New Roman" panose="02020603050405020304" pitchFamily="18" charset="0"/>
                          <a:ea typeface="Calibri" panose="020F0502020204030204" pitchFamily="34" charset="0"/>
                          <a:cs typeface="Mangal" panose="02040503050203030202" pitchFamily="18" charset="0"/>
                        </a:rPr>
                        <a:t>70</a:t>
                      </a:r>
                      <a:endParaRPr lang="en-IN" sz="11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200" b="1" kern="100" dirty="0">
                          <a:effectLst/>
                          <a:latin typeface="Times New Roman" panose="02020603050405020304" pitchFamily="18" charset="0"/>
                          <a:ea typeface="Calibri" panose="020F0502020204030204" pitchFamily="34" charset="0"/>
                          <a:cs typeface="Mangal" panose="02040503050203030202" pitchFamily="18" charset="0"/>
                        </a:rPr>
                        <a:t>137</a:t>
                      </a:r>
                      <a:endParaRPr lang="en-IN" sz="11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3842340181"/>
                  </a:ext>
                </a:extLst>
              </a:tr>
              <a:tr h="679033">
                <a:tc>
                  <a:txBody>
                    <a:bodyPr/>
                    <a:lstStyle/>
                    <a:p>
                      <a:pPr algn="just">
                        <a:lnSpc>
                          <a:spcPct val="200000"/>
                        </a:lnSpc>
                        <a:spcAft>
                          <a:spcPts val="800"/>
                        </a:spcAft>
                      </a:pPr>
                      <a:r>
                        <a:rPr lang="en-IN" sz="1200" b="1" kern="100" dirty="0">
                          <a:effectLst/>
                          <a:latin typeface="Times New Roman" panose="02020603050405020304" pitchFamily="18" charset="0"/>
                          <a:ea typeface="Calibri" panose="020F0502020204030204" pitchFamily="34" charset="0"/>
                          <a:cs typeface="Mangal" panose="02040503050203030202" pitchFamily="18" charset="0"/>
                        </a:rPr>
                        <a:t>December</a:t>
                      </a:r>
                      <a:endParaRPr lang="en-IN" sz="11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200" b="1" kern="100" dirty="0">
                          <a:effectLst/>
                          <a:latin typeface="Times New Roman" panose="02020603050405020304" pitchFamily="18" charset="0"/>
                          <a:ea typeface="Calibri" panose="020F0502020204030204" pitchFamily="34" charset="0"/>
                          <a:cs typeface="Mangal" panose="02040503050203030202" pitchFamily="18" charset="0"/>
                        </a:rPr>
                        <a:t>11</a:t>
                      </a:r>
                      <a:endParaRPr lang="en-IN" sz="11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200" b="1" kern="100" dirty="0">
                          <a:effectLst/>
                          <a:latin typeface="Times New Roman" panose="02020603050405020304" pitchFamily="18" charset="0"/>
                          <a:ea typeface="Calibri" panose="020F0502020204030204" pitchFamily="34" charset="0"/>
                          <a:cs typeface="Mangal" panose="02040503050203030202" pitchFamily="18" charset="0"/>
                        </a:rPr>
                        <a:t>27</a:t>
                      </a:r>
                      <a:endParaRPr lang="en-IN" sz="11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200" b="1" kern="100" dirty="0">
                          <a:effectLst/>
                          <a:latin typeface="Times New Roman" panose="02020603050405020304" pitchFamily="18" charset="0"/>
                          <a:ea typeface="Calibri" panose="020F0502020204030204" pitchFamily="34" charset="0"/>
                          <a:cs typeface="Mangal" panose="02040503050203030202" pitchFamily="18" charset="0"/>
                        </a:rPr>
                        <a:t>9</a:t>
                      </a:r>
                      <a:endParaRPr lang="en-IN" sz="11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200" b="1" kern="100" dirty="0">
                          <a:effectLst/>
                          <a:latin typeface="Times New Roman" panose="02020603050405020304" pitchFamily="18" charset="0"/>
                          <a:ea typeface="Calibri" panose="020F0502020204030204" pitchFamily="34" charset="0"/>
                          <a:cs typeface="Mangal" panose="02040503050203030202" pitchFamily="18" charset="0"/>
                        </a:rPr>
                        <a:t>47</a:t>
                      </a:r>
                      <a:endParaRPr lang="en-IN" sz="11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1073610965"/>
                  </a:ext>
                </a:extLst>
              </a:tr>
            </a:tbl>
          </a:graphicData>
        </a:graphic>
      </p:graphicFrame>
      <p:sp>
        <p:nvSpPr>
          <p:cNvPr id="4" name="Slide Number Placeholder 3">
            <a:extLst>
              <a:ext uri="{FF2B5EF4-FFF2-40B4-BE49-F238E27FC236}">
                <a16:creationId xmlns:a16="http://schemas.microsoft.com/office/drawing/2014/main" id="{D1486BD3-7B28-3873-3378-A9DBB9E3B3DD}"/>
              </a:ext>
            </a:extLst>
          </p:cNvPr>
          <p:cNvSpPr>
            <a:spLocks noGrp="1"/>
          </p:cNvSpPr>
          <p:nvPr>
            <p:ph type="sldNum" sz="quarter" idx="12"/>
          </p:nvPr>
        </p:nvSpPr>
        <p:spPr/>
        <p:txBody>
          <a:bodyPr/>
          <a:lstStyle/>
          <a:p>
            <a:fld id="{26AD20E6-394B-4DF0-96A5-9647FF39C943}" type="slidenum">
              <a:rPr lang="en-IN" smtClean="0"/>
              <a:t>11</a:t>
            </a:fld>
            <a:endParaRPr lang="en-IN" dirty="0"/>
          </a:p>
        </p:txBody>
      </p:sp>
      <p:sp>
        <p:nvSpPr>
          <p:cNvPr id="5" name="Footer Placeholder 4">
            <a:extLst>
              <a:ext uri="{FF2B5EF4-FFF2-40B4-BE49-F238E27FC236}">
                <a16:creationId xmlns:a16="http://schemas.microsoft.com/office/drawing/2014/main" id="{DD6E8C70-D405-03BF-6CEE-48677636D9A7}"/>
              </a:ext>
            </a:extLst>
          </p:cNvPr>
          <p:cNvSpPr>
            <a:spLocks noGrp="1"/>
          </p:cNvSpPr>
          <p:nvPr>
            <p:ph type="ftr" sz="quarter" idx="11"/>
          </p:nvPr>
        </p:nvSpPr>
        <p:spPr/>
        <p:txBody>
          <a:bodyPr/>
          <a:lstStyle/>
          <a:p>
            <a:r>
              <a:rPr lang="en-US" dirty="0"/>
              <a:t>You are not allowed to add slides to this presentation</a:t>
            </a:r>
            <a:endParaRPr lang="en-IN" dirty="0"/>
          </a:p>
        </p:txBody>
      </p:sp>
      <p:pic>
        <p:nvPicPr>
          <p:cNvPr id="6" name="Picture 5">
            <a:extLst>
              <a:ext uri="{FF2B5EF4-FFF2-40B4-BE49-F238E27FC236}">
                <a16:creationId xmlns:a16="http://schemas.microsoft.com/office/drawing/2014/main" id="{B5261C97-CF15-220B-FFE7-145AE48C1E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1961615" cy="923330"/>
          </a:xfrm>
          <a:prstGeom prst="rect">
            <a:avLst/>
          </a:prstGeom>
        </p:spPr>
      </p:pic>
      <p:sp>
        <p:nvSpPr>
          <p:cNvPr id="9" name="TextBox 8">
            <a:extLst>
              <a:ext uri="{FF2B5EF4-FFF2-40B4-BE49-F238E27FC236}">
                <a16:creationId xmlns:a16="http://schemas.microsoft.com/office/drawing/2014/main" id="{F09AFB98-8D0E-3743-D2E7-86836CD6F154}"/>
              </a:ext>
            </a:extLst>
          </p:cNvPr>
          <p:cNvSpPr txBox="1"/>
          <p:nvPr/>
        </p:nvSpPr>
        <p:spPr>
          <a:xfrm>
            <a:off x="2465028" y="493527"/>
            <a:ext cx="7871544" cy="923330"/>
          </a:xfrm>
          <a:prstGeom prst="rect">
            <a:avLst/>
          </a:prstGeom>
          <a:noFill/>
        </p:spPr>
        <p:txBody>
          <a:bodyPr wrap="square" rtlCol="0">
            <a:spAutoFit/>
          </a:bodyPr>
          <a:lstStyle/>
          <a:p>
            <a:pPr algn="ctr"/>
            <a:r>
              <a:rPr lang="en-IN" sz="1800" b="1" kern="100" dirty="0">
                <a:effectLst/>
                <a:latin typeface="Times New Roman" panose="02020603050405020304" pitchFamily="18" charset="0"/>
                <a:ea typeface="Calibri" panose="020F0502020204030204" pitchFamily="34" charset="0"/>
                <a:cs typeface="Mangal" panose="02040503050203030202" pitchFamily="18" charset="0"/>
              </a:rPr>
              <a:t>Comparative assessment of the unadjusted claims across different service categories (Billing codes) was also conducted. </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p>
            <a:endParaRPr lang="en-IN" dirty="0"/>
          </a:p>
        </p:txBody>
      </p:sp>
      <p:pic>
        <p:nvPicPr>
          <p:cNvPr id="10" name="Picture 9">
            <a:extLst>
              <a:ext uri="{FF2B5EF4-FFF2-40B4-BE49-F238E27FC236}">
                <a16:creationId xmlns:a16="http://schemas.microsoft.com/office/drawing/2014/main" id="{9D4FAFDA-0F59-C972-7840-D90838CA390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26699" y="1180435"/>
            <a:ext cx="4713979" cy="2825957"/>
          </a:xfrm>
          <a:prstGeom prst="rect">
            <a:avLst/>
          </a:prstGeom>
          <a:noFill/>
          <a:ln>
            <a:noFill/>
          </a:ln>
        </p:spPr>
      </p:pic>
      <p:sp>
        <p:nvSpPr>
          <p:cNvPr id="12" name="TextBox 11">
            <a:extLst>
              <a:ext uri="{FF2B5EF4-FFF2-40B4-BE49-F238E27FC236}">
                <a16:creationId xmlns:a16="http://schemas.microsoft.com/office/drawing/2014/main" id="{0B4789E7-8A97-1727-1B59-327E96A031DE}"/>
              </a:ext>
            </a:extLst>
          </p:cNvPr>
          <p:cNvSpPr txBox="1"/>
          <p:nvPr/>
        </p:nvSpPr>
        <p:spPr>
          <a:xfrm>
            <a:off x="6328736" y="3780945"/>
            <a:ext cx="5486400" cy="2585323"/>
          </a:xfrm>
          <a:prstGeom prst="rect">
            <a:avLst/>
          </a:prstGeom>
          <a:noFill/>
        </p:spPr>
        <p:txBody>
          <a:bodyPr wrap="square" rtlCol="0">
            <a:spAutoFit/>
          </a:bodyPr>
          <a:lstStyle/>
          <a:p>
            <a:r>
              <a:rPr lang="en-IN" sz="1800" dirty="0">
                <a:effectLst/>
                <a:latin typeface="Times New Roman" panose="02020603050405020304" pitchFamily="18" charset="0"/>
                <a:ea typeface="Calibri" panose="020F0502020204030204" pitchFamily="34" charset="0"/>
              </a:rPr>
              <a:t>This reveals that most of the claims that could not be submitted had the billing code G0181/G0182 (58.2%) which is the 30 minutes of care coordination minutes added in the patient profile within their respective cert period.</a:t>
            </a:r>
          </a:p>
          <a:p>
            <a:r>
              <a:rPr lang="en-IN" sz="1800" dirty="0">
                <a:effectLst/>
                <a:latin typeface="Times New Roman" panose="02020603050405020304" pitchFamily="18" charset="0"/>
                <a:ea typeface="Calibri" panose="020F0502020204030204" pitchFamily="34" charset="0"/>
              </a:rPr>
              <a:t>The claims for G0180/G0179 which together constitutes of almost 41.8% were not processed due to the lack of proper documentation or supporting information for the services being provided to the patient.</a:t>
            </a:r>
            <a:endParaRPr lang="en-IN" dirty="0"/>
          </a:p>
        </p:txBody>
      </p:sp>
    </p:spTree>
    <p:extLst>
      <p:ext uri="{BB962C8B-B14F-4D97-AF65-F5344CB8AC3E}">
        <p14:creationId xmlns:p14="http://schemas.microsoft.com/office/powerpoint/2010/main" val="26162708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a:xfrm>
            <a:off x="2334312" y="0"/>
            <a:ext cx="7523375" cy="794372"/>
          </a:xfrm>
        </p:spPr>
        <p:txBody>
          <a:bodyPr>
            <a:normAutofit/>
          </a:bodyPr>
          <a:lstStyle/>
          <a:p>
            <a:pPr algn="ctr"/>
            <a:r>
              <a:rPr lang="en-IN" sz="3200" b="1" dirty="0">
                <a:latin typeface="Times New Roman" panose="02020603050405020304" pitchFamily="18" charset="0"/>
                <a:cs typeface="Times New Roman" panose="02020603050405020304" pitchFamily="18" charset="0"/>
              </a:rPr>
              <a:t>Discussion (1/2)</a:t>
            </a:r>
          </a:p>
        </p:txBody>
      </p:sp>
      <p:sp>
        <p:nvSpPr>
          <p:cNvPr id="3" name="Content Placeholder 2">
            <a:extLst>
              <a:ext uri="{FF2B5EF4-FFF2-40B4-BE49-F238E27FC236}">
                <a16:creationId xmlns:a16="http://schemas.microsoft.com/office/drawing/2014/main" id="{069AE405-828D-19A8-A3BF-17A9B1F9E370}"/>
              </a:ext>
            </a:extLst>
          </p:cNvPr>
          <p:cNvSpPr>
            <a:spLocks noGrp="1"/>
          </p:cNvSpPr>
          <p:nvPr>
            <p:ph idx="1"/>
          </p:nvPr>
        </p:nvSpPr>
        <p:spPr>
          <a:xfrm>
            <a:off x="838200" y="794372"/>
            <a:ext cx="10515600" cy="5382591"/>
          </a:xfrm>
        </p:spPr>
        <p:txBody>
          <a:bodyPr>
            <a:normAutofit/>
          </a:bodyPr>
          <a:lstStyle/>
          <a:p>
            <a:r>
              <a:rPr lang="en-IN" sz="1800" dirty="0">
                <a:effectLst/>
                <a:latin typeface="Times New Roman" panose="02020603050405020304" pitchFamily="18" charset="0"/>
                <a:ea typeface="Calibri" panose="020F0502020204030204" pitchFamily="34" charset="0"/>
              </a:rPr>
              <a:t>In a recent study by Gondi S, Kadakia KT, Tsai TC (2024) it was highlighted that frequent denials with high reversal rates can create delays and frustrations for patients, potentially hindering their access to necessary healthcare services (6). They investigated prevalence of coverage denials for services in Medicare advantage plans compared to traditional Medicare (6). </a:t>
            </a:r>
          </a:p>
          <a:p>
            <a:r>
              <a:rPr lang="en-IN" sz="1800" kern="100" dirty="0">
                <a:effectLst/>
                <a:latin typeface="Times New Roman" panose="02020603050405020304" pitchFamily="18" charset="0"/>
                <a:ea typeface="Calibri" panose="020F0502020204030204" pitchFamily="34" charset="0"/>
                <a:cs typeface="Mangal" panose="02040503050203030202" pitchFamily="18" charset="0"/>
              </a:rPr>
              <a:t>As per our study which has been conducted to review the Medicare claim efficiency it shows that 20.97% of claims could not be processed leading to high reversal rates. As a result, there would be excess burden on the beneficiaries which includes the payers thereby decreasing the usage of approachable healthcare services by the payers in the near future.</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p>
            <a:r>
              <a:rPr lang="en-IN" sz="1800" dirty="0">
                <a:effectLst/>
                <a:latin typeface="Times New Roman" panose="02020603050405020304" pitchFamily="18" charset="0"/>
                <a:ea typeface="Calibri" panose="020F0502020204030204" pitchFamily="34" charset="0"/>
              </a:rPr>
              <a:t>Another study by Jaworski P. (2022) was categorized by source- payer, provider, front-end and back-end staff in two regions (Buffalo and Rochester) and included all kinds of insurance payers. The results accounted for region 1(Buffalo) with high denial count from Medicare B payer (10.8%). The highest denial count in region 2 (Rochester) was from BCBS payer insurance (8.4%). It also stated that there are policy specific denials which can occur due to specific exclusions or limitations within an insurance policy (7). </a:t>
            </a:r>
          </a:p>
          <a:p>
            <a:r>
              <a:rPr lang="en-IN" sz="1800" dirty="0">
                <a:effectLst/>
                <a:latin typeface="Times New Roman" panose="02020603050405020304" pitchFamily="18" charset="0"/>
                <a:ea typeface="Calibri" panose="020F0502020204030204" pitchFamily="34" charset="0"/>
              </a:rPr>
              <a:t>As per our study the billing codes G0180/G0179 are generated to bill in for the services of patient in home health agency or hospice</a:t>
            </a:r>
            <a:r>
              <a:rPr lang="en-IN" sz="1800" dirty="0">
                <a:latin typeface="Times New Roman" panose="02020603050405020304" pitchFamily="18" charset="0"/>
                <a:ea typeface="Calibri" panose="020F0502020204030204" pitchFamily="34" charset="0"/>
              </a:rPr>
              <a:t>. </a:t>
            </a:r>
            <a:r>
              <a:rPr lang="en-IN" sz="1800" kern="100" dirty="0">
                <a:effectLst/>
                <a:latin typeface="Times New Roman" panose="02020603050405020304" pitchFamily="18" charset="0"/>
                <a:ea typeface="Calibri" panose="020F0502020204030204" pitchFamily="34" charset="0"/>
                <a:cs typeface="Mangal" panose="02040503050203030202" pitchFamily="18" charset="0"/>
              </a:rPr>
              <a:t>There were 41.8% of claims that couldn’t be processed due to lack of supporting documentation. This shows that lack of supporting documentation for the services being provided can lead to denials, thereby focusing on the importance of clear and concise medical records (7). Jaworski’s study suggests in developing targeted interventions and optimize the claim management process to improve financial performance (7).</a:t>
            </a:r>
            <a:endParaRPr lang="en-IN" sz="1800" dirty="0">
              <a:effectLst/>
              <a:latin typeface="Times New Roman" panose="02020603050405020304" pitchFamily="18" charset="0"/>
              <a:ea typeface="Calibri" panose="020F0502020204030204" pitchFamily="34" charset="0"/>
            </a:endParaRPr>
          </a:p>
          <a:p>
            <a:endParaRPr lang="en-IN" sz="18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A55A2AEE-BCF7-2356-2A0D-334825D425B5}"/>
              </a:ext>
            </a:extLst>
          </p:cNvPr>
          <p:cNvSpPr>
            <a:spLocks noGrp="1"/>
          </p:cNvSpPr>
          <p:nvPr>
            <p:ph type="sldNum" sz="quarter" idx="12"/>
          </p:nvPr>
        </p:nvSpPr>
        <p:spPr/>
        <p:txBody>
          <a:bodyPr/>
          <a:lstStyle/>
          <a:p>
            <a:fld id="{26AD20E6-394B-4DF0-96A5-9647FF39C943}" type="slidenum">
              <a:rPr lang="en-IN" smtClean="0"/>
              <a:t>12</a:t>
            </a:fld>
            <a:endParaRPr lang="en-IN" dirty="0"/>
          </a:p>
        </p:txBody>
      </p:sp>
      <p:sp>
        <p:nvSpPr>
          <p:cNvPr id="5" name="Footer Placeholder 4">
            <a:extLst>
              <a:ext uri="{FF2B5EF4-FFF2-40B4-BE49-F238E27FC236}">
                <a16:creationId xmlns:a16="http://schemas.microsoft.com/office/drawing/2014/main" id="{44604681-6BE2-30DB-6630-A78A118C216E}"/>
              </a:ext>
            </a:extLst>
          </p:cNvPr>
          <p:cNvSpPr>
            <a:spLocks noGrp="1"/>
          </p:cNvSpPr>
          <p:nvPr>
            <p:ph type="ftr" sz="quarter" idx="11"/>
          </p:nvPr>
        </p:nvSpPr>
        <p:spPr/>
        <p:txBody>
          <a:bodyPr/>
          <a:lstStyle/>
          <a:p>
            <a:r>
              <a:rPr lang="en-US" dirty="0"/>
              <a:t>You are not allowed to add slides to this presentation</a:t>
            </a:r>
            <a:endParaRPr lang="en-IN" dirty="0"/>
          </a:p>
        </p:txBody>
      </p:sp>
      <p:pic>
        <p:nvPicPr>
          <p:cNvPr id="6" name="Picture 5">
            <a:extLst>
              <a:ext uri="{FF2B5EF4-FFF2-40B4-BE49-F238E27FC236}">
                <a16:creationId xmlns:a16="http://schemas.microsoft.com/office/drawing/2014/main" id="{67E54A9D-4B6F-6671-1709-E2CF64355D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4"/>
            <a:ext cx="1396272" cy="657224"/>
          </a:xfrm>
          <a:prstGeom prst="rect">
            <a:avLst/>
          </a:prstGeom>
        </p:spPr>
      </p:pic>
    </p:spTree>
    <p:extLst>
      <p:ext uri="{BB962C8B-B14F-4D97-AF65-F5344CB8AC3E}">
        <p14:creationId xmlns:p14="http://schemas.microsoft.com/office/powerpoint/2010/main" val="23883681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a:xfrm>
            <a:off x="2334312" y="0"/>
            <a:ext cx="7523375" cy="794372"/>
          </a:xfrm>
        </p:spPr>
        <p:txBody>
          <a:bodyPr>
            <a:normAutofit/>
          </a:bodyPr>
          <a:lstStyle/>
          <a:p>
            <a:pPr algn="ctr"/>
            <a:r>
              <a:rPr lang="en-IN" sz="3200" b="1" dirty="0">
                <a:latin typeface="Times New Roman" panose="02020603050405020304" pitchFamily="18" charset="0"/>
                <a:cs typeface="Times New Roman" panose="02020603050405020304" pitchFamily="18" charset="0"/>
              </a:rPr>
              <a:t>Discussion (2/2)</a:t>
            </a:r>
          </a:p>
        </p:txBody>
      </p:sp>
      <p:sp>
        <p:nvSpPr>
          <p:cNvPr id="3" name="Content Placeholder 2">
            <a:extLst>
              <a:ext uri="{FF2B5EF4-FFF2-40B4-BE49-F238E27FC236}">
                <a16:creationId xmlns:a16="http://schemas.microsoft.com/office/drawing/2014/main" id="{069AE405-828D-19A8-A3BF-17A9B1F9E370}"/>
              </a:ext>
            </a:extLst>
          </p:cNvPr>
          <p:cNvSpPr>
            <a:spLocks noGrp="1"/>
          </p:cNvSpPr>
          <p:nvPr>
            <p:ph idx="1"/>
          </p:nvPr>
        </p:nvSpPr>
        <p:spPr>
          <a:xfrm>
            <a:off x="838200" y="794372"/>
            <a:ext cx="10515600" cy="5382591"/>
          </a:xfrm>
        </p:spPr>
        <p:txBody>
          <a:bodyPr>
            <a:normAutofit lnSpcReduction="10000"/>
          </a:bodyPr>
          <a:lstStyle/>
          <a:p>
            <a:r>
              <a:rPr lang="en-IN" sz="1800" dirty="0">
                <a:effectLst/>
                <a:latin typeface="Times New Roman" panose="02020603050405020304" pitchFamily="18" charset="0"/>
                <a:ea typeface="Calibri" panose="020F0502020204030204" pitchFamily="34" charset="0"/>
              </a:rPr>
              <a:t>In the research conducted by </a:t>
            </a:r>
            <a:r>
              <a:rPr lang="en-IN" sz="1800" dirty="0" err="1">
                <a:effectLst/>
                <a:latin typeface="Times New Roman" panose="02020603050405020304" pitchFamily="18" charset="0"/>
                <a:ea typeface="Calibri" panose="020F0502020204030204" pitchFamily="34" charset="0"/>
              </a:rPr>
              <a:t>Saripalli</a:t>
            </a:r>
            <a:r>
              <a:rPr lang="en-IN" sz="1800" dirty="0">
                <a:effectLst/>
                <a:latin typeface="Times New Roman" panose="02020603050405020304" pitchFamily="18" charset="0"/>
                <a:ea typeface="Calibri" panose="020F0502020204030204" pitchFamily="34" charset="0"/>
              </a:rPr>
              <a:t> et al. (2017) a machine learning engine model was used to identify the high-risk claims and improve efficiency of claims processing. It reveals that problematic claims can mostly be identified and corrected before processing which helps in reducing the rate of denials to a significantly lower number (8).</a:t>
            </a:r>
            <a:endParaRPr lang="en-IN" sz="1800" dirty="0">
              <a:latin typeface="Times New Roman" panose="02020603050405020304" pitchFamily="18" charset="0"/>
              <a:ea typeface="Calibri" panose="020F0502020204030204" pitchFamily="34" charset="0"/>
            </a:endParaRPr>
          </a:p>
          <a:p>
            <a:r>
              <a:rPr lang="en-IN" sz="1800" kern="100" dirty="0">
                <a:effectLst/>
                <a:latin typeface="Times New Roman" panose="02020603050405020304" pitchFamily="18" charset="0"/>
                <a:ea typeface="Calibri" panose="020F0502020204030204" pitchFamily="34" charset="0"/>
                <a:cs typeface="Mangal" panose="02040503050203030202" pitchFamily="18" charset="0"/>
              </a:rPr>
              <a:t>The processes followed in our study involved manual and automated claim scrubbing in the EHR of Prima care physician group. Automated processing might not achieve good accuracy if it is followed for the entire process as the workflow includes certain areas where in identification and documentation needs to be done manually to ensure correct patient information.</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p>
            <a:r>
              <a:rPr lang="en-IN" sz="1800" dirty="0">
                <a:effectLst/>
                <a:latin typeface="Times New Roman" panose="02020603050405020304" pitchFamily="18" charset="0"/>
                <a:ea typeface="Calibri" panose="020F0502020204030204" pitchFamily="34" charset="0"/>
              </a:rPr>
              <a:t> As per our study there were 58.2% claims that couldn’t be submitted for billing code G0181/G0182 which could have been identified and processed as per the criteria and eligibility by interacting and coordinating with the home health agencies to get the necessary documents. </a:t>
            </a:r>
          </a:p>
          <a:p>
            <a:r>
              <a:rPr lang="en-IN" sz="1800" dirty="0" err="1">
                <a:effectLst/>
                <a:latin typeface="Times New Roman" panose="02020603050405020304" pitchFamily="18" charset="0"/>
                <a:ea typeface="Calibri" panose="020F0502020204030204" pitchFamily="34" charset="0"/>
              </a:rPr>
              <a:t>Saripalli</a:t>
            </a:r>
            <a:r>
              <a:rPr lang="en-IN" sz="1800" dirty="0">
                <a:effectLst/>
                <a:latin typeface="Times New Roman" panose="02020603050405020304" pitchFamily="18" charset="0"/>
                <a:ea typeface="Calibri" panose="020F0502020204030204" pitchFamily="34" charset="0"/>
              </a:rPr>
              <a:t> et al (2017) study focuses on the machine learning which offers a approach to automate the identification of claims prone to rejection ultimately reducing these burdens. Involvement and interaction with the home health agencies is minimal (8).</a:t>
            </a:r>
          </a:p>
          <a:p>
            <a:pPr marL="0" indent="0">
              <a:buNone/>
            </a:pPr>
            <a:r>
              <a:rPr lang="en-IN" sz="1800" b="1" dirty="0">
                <a:latin typeface="Times New Roman" panose="02020603050405020304" pitchFamily="18" charset="0"/>
                <a:ea typeface="Calibri" panose="020F0502020204030204" pitchFamily="34" charset="0"/>
                <a:cs typeface="Times New Roman" panose="02020603050405020304" pitchFamily="18" charset="0"/>
              </a:rPr>
              <a:t>Conclusion</a:t>
            </a:r>
            <a:r>
              <a:rPr lang="en-IN" sz="1800" dirty="0">
                <a:latin typeface="Times New Roman" panose="02020603050405020304" pitchFamily="18" charset="0"/>
                <a:ea typeface="Calibri" panose="020F0502020204030204" pitchFamily="34" charset="0"/>
                <a:cs typeface="Times New Roman" panose="02020603050405020304" pitchFamily="18" charset="0"/>
              </a:rPr>
              <a:t>: </a:t>
            </a:r>
            <a:r>
              <a:rPr lang="en-IN" sz="1800" kern="100" dirty="0">
                <a:effectLst/>
                <a:latin typeface="Times New Roman" panose="02020603050405020304" pitchFamily="18" charset="0"/>
                <a:ea typeface="Calibri" panose="020F0502020204030204" pitchFamily="34" charset="0"/>
                <a:cs typeface="Mangal" panose="02040503050203030202" pitchFamily="18" charset="0"/>
              </a:rPr>
              <a:t>The process of claims processing being followed includes a mix of manual and automatic scrubbing in the EHR. The claims that couldn’t be processed manually leads to staggering reduction of revenue ultimately discouraging the access to efficient healthcare services. As the analysis presented reduction in billing of G0181/G0182 claims (58.2%), it highlights the need for improved communication and documentation practices between home health agencies and providers. By addressing these issues, we can streamline reimbursement, increase the revenue and ensure Medicare beneficiaries receive effective and efficient home health services.</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p>
            <a:pPr marL="0" indent="0">
              <a:buNone/>
            </a:pPr>
            <a:endParaRPr lang="en-IN" sz="18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A55A2AEE-BCF7-2356-2A0D-334825D425B5}"/>
              </a:ext>
            </a:extLst>
          </p:cNvPr>
          <p:cNvSpPr>
            <a:spLocks noGrp="1"/>
          </p:cNvSpPr>
          <p:nvPr>
            <p:ph type="sldNum" sz="quarter" idx="12"/>
          </p:nvPr>
        </p:nvSpPr>
        <p:spPr/>
        <p:txBody>
          <a:bodyPr/>
          <a:lstStyle/>
          <a:p>
            <a:fld id="{26AD20E6-394B-4DF0-96A5-9647FF39C943}" type="slidenum">
              <a:rPr lang="en-IN" smtClean="0"/>
              <a:t>13</a:t>
            </a:fld>
            <a:endParaRPr lang="en-IN"/>
          </a:p>
        </p:txBody>
      </p:sp>
      <p:sp>
        <p:nvSpPr>
          <p:cNvPr id="5" name="Footer Placeholder 4">
            <a:extLst>
              <a:ext uri="{FF2B5EF4-FFF2-40B4-BE49-F238E27FC236}">
                <a16:creationId xmlns:a16="http://schemas.microsoft.com/office/drawing/2014/main" id="{44604681-6BE2-30DB-6630-A78A118C216E}"/>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id="{67E54A9D-4B6F-6671-1709-E2CF64355D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4"/>
            <a:ext cx="1396272" cy="657224"/>
          </a:xfrm>
          <a:prstGeom prst="rect">
            <a:avLst/>
          </a:prstGeom>
        </p:spPr>
      </p:pic>
    </p:spTree>
    <p:extLst>
      <p:ext uri="{BB962C8B-B14F-4D97-AF65-F5344CB8AC3E}">
        <p14:creationId xmlns:p14="http://schemas.microsoft.com/office/powerpoint/2010/main" val="31557884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p:txBody>
          <a:bodyPr>
            <a:normAutofit/>
          </a:bodyPr>
          <a:lstStyle/>
          <a:p>
            <a:pPr algn="ctr"/>
            <a:r>
              <a:rPr lang="en-IN" sz="3200" b="1" dirty="0">
                <a:latin typeface="Times New Roman" panose="02020603050405020304" pitchFamily="18" charset="0"/>
                <a:cs typeface="Times New Roman" panose="02020603050405020304" pitchFamily="18" charset="0"/>
              </a:rPr>
              <a:t>Results (1/3)</a:t>
            </a:r>
          </a:p>
        </p:txBody>
      </p:sp>
      <p:sp>
        <p:nvSpPr>
          <p:cNvPr id="3" name="Content Placeholder 2">
            <a:extLst>
              <a:ext uri="{FF2B5EF4-FFF2-40B4-BE49-F238E27FC236}">
                <a16:creationId xmlns:a16="http://schemas.microsoft.com/office/drawing/2014/main" id="{2DD0E2DC-1F64-6150-E936-2EFC08A56F0F}"/>
              </a:ext>
            </a:extLst>
          </p:cNvPr>
          <p:cNvSpPr>
            <a:spLocks noGrp="1"/>
          </p:cNvSpPr>
          <p:nvPr>
            <p:ph idx="1"/>
          </p:nvPr>
        </p:nvSpPr>
        <p:spPr/>
        <p:txBody>
          <a:bodyPr>
            <a:normAutofit/>
          </a:bodyPr>
          <a:lstStyle/>
          <a:p>
            <a:pPr marL="0" indent="0" algn="ctr">
              <a:buNone/>
            </a:pPr>
            <a:r>
              <a:rPr lang="en-IN" sz="1800" b="1" dirty="0">
                <a:effectLst/>
                <a:latin typeface="Times New Roman" panose="02020603050405020304" pitchFamily="18" charset="0"/>
                <a:ea typeface="Calibri" panose="020F0502020204030204" pitchFamily="34" charset="0"/>
              </a:rPr>
              <a:t>Secondary Objective</a:t>
            </a:r>
            <a:r>
              <a:rPr lang="en-IN" sz="1800" b="1" dirty="0">
                <a:latin typeface="Times New Roman" panose="02020603050405020304" pitchFamily="18" charset="0"/>
                <a:ea typeface="Calibri" panose="020F0502020204030204" pitchFamily="34" charset="0"/>
              </a:rPr>
              <a:t>s</a:t>
            </a:r>
            <a:r>
              <a:rPr lang="en-IN" sz="1800" b="1" dirty="0">
                <a:effectLst/>
                <a:latin typeface="Times New Roman" panose="02020603050405020304" pitchFamily="18" charset="0"/>
                <a:ea typeface="Calibri" panose="020F0502020204030204" pitchFamily="34" charset="0"/>
              </a:rPr>
              <a:t>- Identifying the challenges in insurance claim submission process and their impact on reimbursement and strategies and best practices for optimizing insurance claim processing to improve reimbursement outcomes for physicians</a:t>
            </a:r>
          </a:p>
          <a:p>
            <a:pPr marL="0" indent="0" algn="ctr">
              <a:buNone/>
            </a:pPr>
            <a:endParaRPr lang="en-IN" sz="1800" b="1" dirty="0">
              <a:effectLst/>
              <a:latin typeface="Times New Roman" panose="02020603050405020304" pitchFamily="18" charset="0"/>
              <a:ea typeface="Calibri" panose="020F0502020204030204" pitchFamily="34" charset="0"/>
            </a:endParaRPr>
          </a:p>
          <a:p>
            <a:r>
              <a:rPr lang="en-IN" sz="1800" dirty="0">
                <a:effectLst/>
                <a:latin typeface="Times New Roman" panose="02020603050405020304" pitchFamily="18" charset="0"/>
                <a:ea typeface="Calibri" panose="020F0502020204030204" pitchFamily="34" charset="0"/>
              </a:rPr>
              <a:t>The purpose of the study was to identify the efficiency as well the challenges faced during the insurance claim processing of Prima care physician group and its direct impact on reimbursement. </a:t>
            </a:r>
            <a:endParaRPr lang="en-IN" sz="1800" kern="100" dirty="0">
              <a:latin typeface="Times New Roman" panose="02020603050405020304" pitchFamily="18" charset="0"/>
              <a:ea typeface="Calibri" panose="020F0502020204030204" pitchFamily="34" charset="0"/>
              <a:cs typeface="Mangal" panose="02040503050203030202" pitchFamily="18" charset="0"/>
            </a:endParaRPr>
          </a:p>
          <a:p>
            <a:r>
              <a:rPr lang="en-IN" sz="1800" dirty="0">
                <a:effectLst/>
                <a:latin typeface="Times New Roman" panose="02020603050405020304" pitchFamily="18" charset="0"/>
                <a:ea typeface="Calibri" panose="020F0502020204030204" pitchFamily="34" charset="0"/>
              </a:rPr>
              <a:t>Developing strategies and implementing workflows that are focused to reduce the key challenges in the process is utmost necessary in optimizing the processing of claims. </a:t>
            </a:r>
            <a:endParaRPr lang="en-IN" sz="1800" kern="100" dirty="0">
              <a:effectLst/>
              <a:latin typeface="Times New Roman" panose="02020603050405020304" pitchFamily="18" charset="0"/>
              <a:ea typeface="Calibri" panose="020F0502020204030204" pitchFamily="34" charset="0"/>
              <a:cs typeface="Mangal" panose="02040503050203030202" pitchFamily="18" charset="0"/>
            </a:endParaRPr>
          </a:p>
          <a:p>
            <a:r>
              <a:rPr lang="en-IN" sz="1800" dirty="0">
                <a:effectLst/>
                <a:latin typeface="Times New Roman" panose="02020603050405020304" pitchFamily="18" charset="0"/>
                <a:ea typeface="Calibri" panose="020F0502020204030204" pitchFamily="34" charset="0"/>
              </a:rPr>
              <a:t>The data from the six months period has been used and critically analysed to identify the main obstacle on the basis of which streamlined processes can be developed to enhance reimbursement outcomes for the healthcare providers.</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p>
            <a:pPr marL="0" indent="0">
              <a:buNone/>
            </a:pPr>
            <a:endParaRPr lang="en-IN" dirty="0"/>
          </a:p>
          <a:p>
            <a:pPr marL="0" indent="0">
              <a:buNone/>
            </a:pPr>
            <a:endParaRPr lang="en-IN" dirty="0"/>
          </a:p>
          <a:p>
            <a:endParaRPr lang="en-IN" dirty="0"/>
          </a:p>
        </p:txBody>
      </p:sp>
      <p:sp>
        <p:nvSpPr>
          <p:cNvPr id="4" name="Slide Number Placeholder 3">
            <a:extLst>
              <a:ext uri="{FF2B5EF4-FFF2-40B4-BE49-F238E27FC236}">
                <a16:creationId xmlns:a16="http://schemas.microsoft.com/office/drawing/2014/main" id="{6849D843-D489-0698-8F13-E18D7AC34CCE}"/>
              </a:ext>
            </a:extLst>
          </p:cNvPr>
          <p:cNvSpPr>
            <a:spLocks noGrp="1"/>
          </p:cNvSpPr>
          <p:nvPr>
            <p:ph type="sldNum" sz="quarter" idx="12"/>
          </p:nvPr>
        </p:nvSpPr>
        <p:spPr/>
        <p:txBody>
          <a:bodyPr/>
          <a:lstStyle/>
          <a:p>
            <a:fld id="{26AD20E6-394B-4DF0-96A5-9647FF39C943}" type="slidenum">
              <a:rPr lang="en-IN" smtClean="0"/>
              <a:t>14</a:t>
            </a:fld>
            <a:endParaRPr lang="en-IN"/>
          </a:p>
        </p:txBody>
      </p:sp>
      <p:sp>
        <p:nvSpPr>
          <p:cNvPr id="5" name="Footer Placeholder 4">
            <a:extLst>
              <a:ext uri="{FF2B5EF4-FFF2-40B4-BE49-F238E27FC236}">
                <a16:creationId xmlns:a16="http://schemas.microsoft.com/office/drawing/2014/main" id="{606B1AD0-3937-0010-0111-E6BE0A3744C4}"/>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id="{CC7E35C9-8D50-F7CA-E6F1-C10B29E0AE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3190275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a:xfrm>
            <a:off x="875809" y="-76645"/>
            <a:ext cx="10515600" cy="940546"/>
          </a:xfrm>
        </p:spPr>
        <p:txBody>
          <a:bodyPr>
            <a:normAutofit/>
          </a:bodyPr>
          <a:lstStyle/>
          <a:p>
            <a:pPr algn="ctr"/>
            <a:r>
              <a:rPr kumimoji="0" lang="en-IN" sz="2800" b="1"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Results (</a:t>
            </a:r>
            <a:r>
              <a:rPr lang="en-IN" sz="2800" b="1" dirty="0">
                <a:solidFill>
                  <a:prstClr val="black"/>
                </a:solidFill>
                <a:latin typeface="Times New Roman" panose="02020603050405020304" pitchFamily="18" charset="0"/>
                <a:cs typeface="Times New Roman" panose="02020603050405020304" pitchFamily="18" charset="0"/>
              </a:rPr>
              <a:t>2/3</a:t>
            </a:r>
            <a:r>
              <a:rPr kumimoji="0" lang="en-IN" sz="2800" b="1"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a:t>
            </a:r>
            <a:endParaRPr lang="en-IN" sz="2800" b="1" dirty="0"/>
          </a:p>
        </p:txBody>
      </p:sp>
      <p:sp>
        <p:nvSpPr>
          <p:cNvPr id="4" name="Slide Number Placeholder 3">
            <a:extLst>
              <a:ext uri="{FF2B5EF4-FFF2-40B4-BE49-F238E27FC236}">
                <a16:creationId xmlns:a16="http://schemas.microsoft.com/office/drawing/2014/main" id="{252D75EE-F9AD-7ECC-099C-1DECD261DAA7}"/>
              </a:ext>
            </a:extLst>
          </p:cNvPr>
          <p:cNvSpPr>
            <a:spLocks noGrp="1"/>
          </p:cNvSpPr>
          <p:nvPr>
            <p:ph type="sldNum" sz="quarter" idx="12"/>
          </p:nvPr>
        </p:nvSpPr>
        <p:spPr/>
        <p:txBody>
          <a:bodyPr/>
          <a:lstStyle/>
          <a:p>
            <a:fld id="{26AD20E6-394B-4DF0-96A5-9647FF39C943}" type="slidenum">
              <a:rPr lang="en-IN" smtClean="0"/>
              <a:t>15</a:t>
            </a:fld>
            <a:endParaRPr lang="en-IN"/>
          </a:p>
        </p:txBody>
      </p:sp>
      <p:sp>
        <p:nvSpPr>
          <p:cNvPr id="5" name="Footer Placeholder 4">
            <a:extLst>
              <a:ext uri="{FF2B5EF4-FFF2-40B4-BE49-F238E27FC236}">
                <a16:creationId xmlns:a16="http://schemas.microsoft.com/office/drawing/2014/main" id="{BC6C537E-F258-FF89-BDC8-88EC70E7BEAF}"/>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id="{DB668B9E-FFED-72D7-8936-12D60B63DD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4"/>
            <a:ext cx="1414021" cy="665578"/>
          </a:xfrm>
          <a:prstGeom prst="rect">
            <a:avLst/>
          </a:prstGeom>
        </p:spPr>
      </p:pic>
      <p:pic>
        <p:nvPicPr>
          <p:cNvPr id="18" name="Picture 17">
            <a:extLst>
              <a:ext uri="{FF2B5EF4-FFF2-40B4-BE49-F238E27FC236}">
                <a16:creationId xmlns:a16="http://schemas.microsoft.com/office/drawing/2014/main" id="{192422D9-7895-EEE5-83B4-7A7DA7008F55}"/>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3612" y="886586"/>
            <a:ext cx="5295409" cy="3422136"/>
          </a:xfrm>
          <a:prstGeom prst="rect">
            <a:avLst/>
          </a:prstGeom>
          <a:noFill/>
          <a:ln>
            <a:noFill/>
          </a:ln>
        </p:spPr>
      </p:pic>
      <p:sp>
        <p:nvSpPr>
          <p:cNvPr id="20" name="TextBox 19">
            <a:extLst>
              <a:ext uri="{FF2B5EF4-FFF2-40B4-BE49-F238E27FC236}">
                <a16:creationId xmlns:a16="http://schemas.microsoft.com/office/drawing/2014/main" id="{7F36A986-D43F-0D4B-EE7F-1D20C61510EF}"/>
              </a:ext>
            </a:extLst>
          </p:cNvPr>
          <p:cNvSpPr txBox="1"/>
          <p:nvPr/>
        </p:nvSpPr>
        <p:spPr>
          <a:xfrm>
            <a:off x="213674" y="4386496"/>
            <a:ext cx="6094428" cy="2031325"/>
          </a:xfrm>
          <a:prstGeom prst="rect">
            <a:avLst/>
          </a:prstGeom>
          <a:noFill/>
        </p:spPr>
        <p:txBody>
          <a:bodyPr wrap="square">
            <a:spAutoFit/>
          </a:bodyPr>
          <a:lstStyle/>
          <a:p>
            <a:pPr marL="285750" indent="-285750">
              <a:buFont typeface="Arial" panose="020B0604020202020204" pitchFamily="34" charset="0"/>
              <a:buChar char="•"/>
            </a:pPr>
            <a:r>
              <a:rPr lang="en-IN" sz="1800" kern="100" dirty="0">
                <a:effectLst/>
                <a:latin typeface="Times New Roman" panose="02020603050405020304" pitchFamily="18" charset="0"/>
                <a:ea typeface="Calibri" panose="020F0502020204030204" pitchFamily="34" charset="0"/>
                <a:cs typeface="Mangal" panose="02040503050203030202" pitchFamily="18" charset="0"/>
              </a:rPr>
              <a:t>The most common reasons for non-submission of the claims were derived from the six month claim data. Out of the 825 claims that could not get submitted, backdated billing was the reason for 453 claims which constitutes almost 55% of total denials. The other reasons were found out to be insurance eligibility (15.03%), Incorrect documentation- DOS (20.5%) and technical errors (9.56%).</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p:txBody>
      </p:sp>
      <p:graphicFrame>
        <p:nvGraphicFramePr>
          <p:cNvPr id="23" name="Table 22">
            <a:extLst>
              <a:ext uri="{FF2B5EF4-FFF2-40B4-BE49-F238E27FC236}">
                <a16:creationId xmlns:a16="http://schemas.microsoft.com/office/drawing/2014/main" id="{4965D831-4127-8D99-9D58-7CD3B0847E11}"/>
              </a:ext>
            </a:extLst>
          </p:cNvPr>
          <p:cNvGraphicFramePr>
            <a:graphicFrameLocks noGrp="1"/>
          </p:cNvGraphicFramePr>
          <p:nvPr>
            <p:extLst>
              <p:ext uri="{D42A27DB-BD31-4B8C-83A1-F6EECF244321}">
                <p14:modId xmlns:p14="http://schemas.microsoft.com/office/powerpoint/2010/main" val="840689252"/>
              </p:ext>
            </p:extLst>
          </p:nvPr>
        </p:nvGraphicFramePr>
        <p:xfrm>
          <a:off x="6805367" y="971653"/>
          <a:ext cx="4962525" cy="3577684"/>
        </p:xfrm>
        <a:graphic>
          <a:graphicData uri="http://schemas.openxmlformats.org/drawingml/2006/table">
            <a:tbl>
              <a:tblPr firstRow="1" firstCol="1" bandRow="1">
                <a:tableStyleId>{5C22544A-7EE6-4342-B048-85BDC9FD1C3A}</a:tableStyleId>
              </a:tblPr>
              <a:tblGrid>
                <a:gridCol w="1654175">
                  <a:extLst>
                    <a:ext uri="{9D8B030D-6E8A-4147-A177-3AD203B41FA5}">
                      <a16:colId xmlns:a16="http://schemas.microsoft.com/office/drawing/2014/main" val="1449555259"/>
                    </a:ext>
                  </a:extLst>
                </a:gridCol>
                <a:gridCol w="1654175">
                  <a:extLst>
                    <a:ext uri="{9D8B030D-6E8A-4147-A177-3AD203B41FA5}">
                      <a16:colId xmlns:a16="http://schemas.microsoft.com/office/drawing/2014/main" val="600718252"/>
                    </a:ext>
                  </a:extLst>
                </a:gridCol>
                <a:gridCol w="1654175">
                  <a:extLst>
                    <a:ext uri="{9D8B030D-6E8A-4147-A177-3AD203B41FA5}">
                      <a16:colId xmlns:a16="http://schemas.microsoft.com/office/drawing/2014/main" val="2154124437"/>
                    </a:ext>
                  </a:extLst>
                </a:gridCol>
              </a:tblGrid>
              <a:tr h="579469">
                <a:tc>
                  <a:txBody>
                    <a:bodyPr/>
                    <a:lstStyle/>
                    <a:p>
                      <a:pPr algn="just">
                        <a:lnSpc>
                          <a:spcPct val="200000"/>
                        </a:lnSpc>
                        <a:spcAft>
                          <a:spcPts val="800"/>
                        </a:spcAft>
                      </a:pPr>
                      <a:r>
                        <a:rPr lang="en-IN" sz="1200" kern="100">
                          <a:effectLst/>
                        </a:rPr>
                        <a:t>REASONS</a:t>
                      </a:r>
                      <a:endParaRPr lang="en-IN" sz="11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200" kern="100" dirty="0">
                          <a:effectLst/>
                        </a:rPr>
                        <a:t>UNSUBMITTED CLAIMS</a:t>
                      </a:r>
                      <a:endParaRPr lang="en-IN" sz="11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200" kern="100" dirty="0">
                          <a:effectLst/>
                        </a:rPr>
                        <a:t>LOSS OF REVENUE</a:t>
                      </a:r>
                      <a:endParaRPr lang="en-IN" sz="11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1701566977"/>
                  </a:ext>
                </a:extLst>
              </a:tr>
              <a:tr h="579469">
                <a:tc>
                  <a:txBody>
                    <a:bodyPr/>
                    <a:lstStyle/>
                    <a:p>
                      <a:pPr algn="just">
                        <a:lnSpc>
                          <a:spcPct val="200000"/>
                        </a:lnSpc>
                        <a:spcAft>
                          <a:spcPts val="800"/>
                        </a:spcAft>
                      </a:pPr>
                      <a:r>
                        <a:rPr lang="en-IN" sz="1200" kern="100">
                          <a:effectLst/>
                        </a:rPr>
                        <a:t>Backdated billing</a:t>
                      </a:r>
                      <a:endParaRPr lang="en-IN" sz="11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200" kern="100" dirty="0">
                          <a:effectLst/>
                        </a:rPr>
                        <a:t>453</a:t>
                      </a:r>
                      <a:endParaRPr lang="en-IN" sz="11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200" kern="100">
                          <a:effectLst/>
                        </a:rPr>
                        <a:t>34,881$</a:t>
                      </a:r>
                      <a:endParaRPr lang="en-IN" sz="11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2499745843"/>
                  </a:ext>
                </a:extLst>
              </a:tr>
              <a:tr h="579469">
                <a:tc>
                  <a:txBody>
                    <a:bodyPr/>
                    <a:lstStyle/>
                    <a:p>
                      <a:pPr algn="just">
                        <a:lnSpc>
                          <a:spcPct val="200000"/>
                        </a:lnSpc>
                        <a:spcAft>
                          <a:spcPts val="800"/>
                        </a:spcAft>
                      </a:pPr>
                      <a:r>
                        <a:rPr lang="en-IN" sz="1200" kern="100">
                          <a:effectLst/>
                        </a:rPr>
                        <a:t>Insurance eligibility</a:t>
                      </a:r>
                      <a:endParaRPr lang="en-IN" sz="11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200" kern="100">
                          <a:effectLst/>
                        </a:rPr>
                        <a:t>124</a:t>
                      </a:r>
                      <a:endParaRPr lang="en-IN" sz="11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200" kern="100" dirty="0">
                          <a:effectLst/>
                        </a:rPr>
                        <a:t>9548$</a:t>
                      </a:r>
                      <a:endParaRPr lang="en-IN" sz="11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2458876322"/>
                  </a:ext>
                </a:extLst>
              </a:tr>
              <a:tr h="659923">
                <a:tc>
                  <a:txBody>
                    <a:bodyPr/>
                    <a:lstStyle/>
                    <a:p>
                      <a:pPr algn="just">
                        <a:lnSpc>
                          <a:spcPct val="200000"/>
                        </a:lnSpc>
                        <a:spcAft>
                          <a:spcPts val="800"/>
                        </a:spcAft>
                      </a:pPr>
                      <a:r>
                        <a:rPr lang="en-IN" sz="1200" kern="100">
                          <a:effectLst/>
                        </a:rPr>
                        <a:t>Improper documentation</a:t>
                      </a:r>
                      <a:endParaRPr lang="en-IN" sz="11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200" kern="100">
                          <a:effectLst/>
                        </a:rPr>
                        <a:t>169</a:t>
                      </a:r>
                      <a:endParaRPr lang="en-IN" sz="11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200" kern="100" dirty="0">
                          <a:effectLst/>
                        </a:rPr>
                        <a:t>13,013$</a:t>
                      </a:r>
                      <a:endParaRPr lang="en-IN" sz="11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1351857102"/>
                  </a:ext>
                </a:extLst>
              </a:tr>
              <a:tr h="579469">
                <a:tc>
                  <a:txBody>
                    <a:bodyPr/>
                    <a:lstStyle/>
                    <a:p>
                      <a:pPr algn="just">
                        <a:lnSpc>
                          <a:spcPct val="200000"/>
                        </a:lnSpc>
                        <a:spcAft>
                          <a:spcPts val="800"/>
                        </a:spcAft>
                      </a:pPr>
                      <a:r>
                        <a:rPr lang="en-IN" sz="1200" kern="100" dirty="0">
                          <a:effectLst/>
                        </a:rPr>
                        <a:t>Technical issues</a:t>
                      </a:r>
                      <a:endParaRPr lang="en-IN" sz="11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200" kern="100" dirty="0">
                          <a:effectLst/>
                        </a:rPr>
                        <a:t>79</a:t>
                      </a:r>
                      <a:endParaRPr lang="en-IN" sz="11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200" kern="100">
                          <a:effectLst/>
                        </a:rPr>
                        <a:t>6,083$</a:t>
                      </a:r>
                      <a:endParaRPr lang="en-IN" sz="11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2869905482"/>
                  </a:ext>
                </a:extLst>
              </a:tr>
              <a:tr h="579469">
                <a:tc>
                  <a:txBody>
                    <a:bodyPr/>
                    <a:lstStyle/>
                    <a:p>
                      <a:pPr algn="just">
                        <a:lnSpc>
                          <a:spcPct val="200000"/>
                        </a:lnSpc>
                        <a:spcAft>
                          <a:spcPts val="800"/>
                        </a:spcAft>
                      </a:pPr>
                      <a:r>
                        <a:rPr lang="en-IN" sz="1200" kern="100">
                          <a:effectLst/>
                        </a:rPr>
                        <a:t>Total</a:t>
                      </a:r>
                      <a:endParaRPr lang="en-IN" sz="11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200" kern="100">
                          <a:effectLst/>
                        </a:rPr>
                        <a:t>825</a:t>
                      </a:r>
                      <a:endParaRPr lang="en-IN" sz="11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200" kern="100" dirty="0">
                          <a:effectLst/>
                        </a:rPr>
                        <a:t>63,525$</a:t>
                      </a:r>
                      <a:endParaRPr lang="en-IN" sz="11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3537303556"/>
                  </a:ext>
                </a:extLst>
              </a:tr>
            </a:tbl>
          </a:graphicData>
        </a:graphic>
      </p:graphicFrame>
      <p:sp>
        <p:nvSpPr>
          <p:cNvPr id="25" name="TextBox 24">
            <a:extLst>
              <a:ext uri="{FF2B5EF4-FFF2-40B4-BE49-F238E27FC236}">
                <a16:creationId xmlns:a16="http://schemas.microsoft.com/office/drawing/2014/main" id="{99CED93A-F7C5-58AC-B119-D5FAAB6DA40E}"/>
              </a:ext>
            </a:extLst>
          </p:cNvPr>
          <p:cNvSpPr txBox="1"/>
          <p:nvPr/>
        </p:nvSpPr>
        <p:spPr>
          <a:xfrm>
            <a:off x="6693031" y="4657089"/>
            <a:ext cx="5074861" cy="1200329"/>
          </a:xfrm>
          <a:prstGeom prst="rect">
            <a:avLst/>
          </a:prstGeom>
          <a:noFill/>
        </p:spPr>
        <p:txBody>
          <a:bodyPr wrap="square">
            <a:spAutoFit/>
          </a:bodyPr>
          <a:lstStyle/>
          <a:p>
            <a:pPr marL="285750" indent="-285750">
              <a:buFont typeface="Arial" panose="020B0604020202020204" pitchFamily="34" charset="0"/>
              <a:buChar char="•"/>
            </a:pPr>
            <a:r>
              <a:rPr lang="en-IN" sz="1800" kern="100" dirty="0">
                <a:effectLst/>
                <a:latin typeface="Times New Roman" panose="02020603050405020304" pitchFamily="18" charset="0"/>
                <a:ea typeface="Calibri" panose="020F0502020204030204" pitchFamily="34" charset="0"/>
                <a:cs typeface="Mangal" panose="02040503050203030202" pitchFamily="18" charset="0"/>
              </a:rPr>
              <a:t>It was found that back billing of claims is one of the main reasons behind the non-submission and denials constituting of almost 54.9% leading to revenue loss of 63,525$.</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2761914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p:txBody>
          <a:bodyPr/>
          <a:lstStyle/>
          <a:p>
            <a:pPr algn="ctr"/>
            <a:r>
              <a:rPr kumimoji="0" lang="en-IN" sz="3200" b="1"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Results (3/4)</a:t>
            </a:r>
            <a:endParaRPr lang="en-IN" b="1" dirty="0"/>
          </a:p>
        </p:txBody>
      </p:sp>
      <p:sp>
        <p:nvSpPr>
          <p:cNvPr id="4" name="Slide Number Placeholder 3">
            <a:extLst>
              <a:ext uri="{FF2B5EF4-FFF2-40B4-BE49-F238E27FC236}">
                <a16:creationId xmlns:a16="http://schemas.microsoft.com/office/drawing/2014/main" id="{252D75EE-F9AD-7ECC-099C-1DECD261DAA7}"/>
              </a:ext>
            </a:extLst>
          </p:cNvPr>
          <p:cNvSpPr>
            <a:spLocks noGrp="1"/>
          </p:cNvSpPr>
          <p:nvPr>
            <p:ph type="sldNum" sz="quarter" idx="12"/>
          </p:nvPr>
        </p:nvSpPr>
        <p:spPr/>
        <p:txBody>
          <a:bodyPr/>
          <a:lstStyle/>
          <a:p>
            <a:fld id="{26AD20E6-394B-4DF0-96A5-9647FF39C943}" type="slidenum">
              <a:rPr lang="en-IN" smtClean="0"/>
              <a:t>16</a:t>
            </a:fld>
            <a:endParaRPr lang="en-IN"/>
          </a:p>
        </p:txBody>
      </p:sp>
      <p:sp>
        <p:nvSpPr>
          <p:cNvPr id="5" name="Footer Placeholder 4">
            <a:extLst>
              <a:ext uri="{FF2B5EF4-FFF2-40B4-BE49-F238E27FC236}">
                <a16:creationId xmlns:a16="http://schemas.microsoft.com/office/drawing/2014/main" id="{BC6C537E-F258-FF89-BDC8-88EC70E7BEAF}"/>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id="{DB668B9E-FFED-72D7-8936-12D60B63DD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pic>
        <p:nvPicPr>
          <p:cNvPr id="11" name="Content Placeholder 10">
            <a:extLst>
              <a:ext uri="{FF2B5EF4-FFF2-40B4-BE49-F238E27FC236}">
                <a16:creationId xmlns:a16="http://schemas.microsoft.com/office/drawing/2014/main" id="{3CC34951-DB15-2E7C-8A33-2463381CE812}"/>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51652" y="1780123"/>
            <a:ext cx="6079093" cy="3758906"/>
          </a:xfrm>
          <a:prstGeom prst="rect">
            <a:avLst/>
          </a:prstGeom>
          <a:noFill/>
          <a:ln>
            <a:noFill/>
          </a:ln>
        </p:spPr>
      </p:pic>
      <p:pic>
        <p:nvPicPr>
          <p:cNvPr id="12" name="Picture 11">
            <a:extLst>
              <a:ext uri="{FF2B5EF4-FFF2-40B4-BE49-F238E27FC236}">
                <a16:creationId xmlns:a16="http://schemas.microsoft.com/office/drawing/2014/main" id="{34C28FC5-00EE-A67B-B3F3-4A497FA5A76D}"/>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960807" y="1690688"/>
            <a:ext cx="5979541" cy="4493501"/>
          </a:xfrm>
          <a:prstGeom prst="rect">
            <a:avLst/>
          </a:prstGeom>
          <a:noFill/>
          <a:ln>
            <a:noFill/>
          </a:ln>
        </p:spPr>
      </p:pic>
    </p:spTree>
    <p:extLst>
      <p:ext uri="{BB962C8B-B14F-4D97-AF65-F5344CB8AC3E}">
        <p14:creationId xmlns:p14="http://schemas.microsoft.com/office/powerpoint/2010/main" val="9416640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a:xfrm>
            <a:off x="2334312" y="283852"/>
            <a:ext cx="7523375" cy="794372"/>
          </a:xfrm>
        </p:spPr>
        <p:txBody>
          <a:bodyPr>
            <a:normAutofit/>
          </a:bodyPr>
          <a:lstStyle/>
          <a:p>
            <a:pPr algn="ctr"/>
            <a:r>
              <a:rPr lang="en-IN" sz="3200" b="1" dirty="0">
                <a:latin typeface="Times New Roman" panose="02020603050405020304" pitchFamily="18" charset="0"/>
                <a:cs typeface="Times New Roman" panose="02020603050405020304" pitchFamily="18" charset="0"/>
              </a:rPr>
              <a:t>Discussion (1/1)</a:t>
            </a:r>
          </a:p>
        </p:txBody>
      </p:sp>
      <p:sp>
        <p:nvSpPr>
          <p:cNvPr id="3" name="Content Placeholder 2">
            <a:extLst>
              <a:ext uri="{FF2B5EF4-FFF2-40B4-BE49-F238E27FC236}">
                <a16:creationId xmlns:a16="http://schemas.microsoft.com/office/drawing/2014/main" id="{069AE405-828D-19A8-A3BF-17A9B1F9E370}"/>
              </a:ext>
            </a:extLst>
          </p:cNvPr>
          <p:cNvSpPr>
            <a:spLocks noGrp="1"/>
          </p:cNvSpPr>
          <p:nvPr>
            <p:ph idx="1"/>
          </p:nvPr>
        </p:nvSpPr>
        <p:spPr>
          <a:xfrm>
            <a:off x="913615" y="1139988"/>
            <a:ext cx="10515600" cy="5382591"/>
          </a:xfrm>
        </p:spPr>
        <p:txBody>
          <a:bodyPr>
            <a:normAutofit/>
          </a:bodyPr>
          <a:lstStyle/>
          <a:p>
            <a:r>
              <a:rPr lang="en-IN" sz="1800" dirty="0">
                <a:effectLst/>
                <a:latin typeface="Times New Roman" panose="02020603050405020304" pitchFamily="18" charset="0"/>
                <a:ea typeface="Calibri" panose="020F0502020204030204" pitchFamily="34" charset="0"/>
              </a:rPr>
              <a:t>In the study conducted by Hodges J. (2007) the primary focus was to mitigate the revenue losses caused by payment reductions. It stated that hospitals must prioritize effective claims denial management by submitting the claims in the first time itself thereby reducing denials (9).</a:t>
            </a:r>
            <a:endParaRPr lang="en-IN" sz="1800" dirty="0">
              <a:latin typeface="Times New Roman" panose="02020603050405020304" pitchFamily="18" charset="0"/>
              <a:ea typeface="Calibri" panose="020F0502020204030204" pitchFamily="34" charset="0"/>
            </a:endParaRPr>
          </a:p>
          <a:p>
            <a:r>
              <a:rPr lang="en-IN" sz="1800" kern="100" dirty="0">
                <a:effectLst/>
                <a:latin typeface="Times New Roman" panose="02020603050405020304" pitchFamily="18" charset="0"/>
                <a:ea typeface="Calibri" panose="020F0502020204030204" pitchFamily="34" charset="0"/>
                <a:cs typeface="Mangal" panose="02040503050203030202" pitchFamily="18" charset="0"/>
              </a:rPr>
              <a:t>The more the claims are delayed in getting processed the high are the chances of getting rejections and loss of reimbursements. The denied claims add in extra cost because of the administrative rework and lost reimbursement (9). Their study focused on the revenue losses caused by the Balanced Budget Act (BBA). It aimed and reviewed the claims that were denied in the first basis only and no follow ups or reclaims were taken into consideration.</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p>
            <a:r>
              <a:rPr lang="en-IN" sz="1800" dirty="0">
                <a:effectLst/>
                <a:latin typeface="Times New Roman" panose="02020603050405020304" pitchFamily="18" charset="0"/>
                <a:ea typeface="Calibri" panose="020F0502020204030204" pitchFamily="34" charset="0"/>
              </a:rPr>
              <a:t>As per our findings, the main reason that resulted in loss of potential revenue was due to the back dated claims. Around 54.90% of the claims could not be processed as they were back dated and were not done on real time basis. This resulted in the loss of 34,881$ revenue over the six-month period.</a:t>
            </a:r>
          </a:p>
          <a:p>
            <a:r>
              <a:rPr lang="en-IN" sz="1800" dirty="0">
                <a:effectLst/>
                <a:latin typeface="Times New Roman" panose="02020603050405020304" pitchFamily="18" charset="0"/>
                <a:ea typeface="Calibri" panose="020F0502020204030204" pitchFamily="34" charset="0"/>
              </a:rPr>
              <a:t>The claims that were not billed in a particular month were taken into consideration in the subsequent months and were processed after the eligibility criteria was fulfilled.</a:t>
            </a:r>
            <a:endParaRPr lang="en-IN" sz="1800" dirty="0">
              <a:latin typeface="Times New Roman" panose="02020603050405020304" pitchFamily="18" charset="0"/>
              <a:ea typeface="Calibri" panose="020F0502020204030204" pitchFamily="34" charset="0"/>
            </a:endParaRPr>
          </a:p>
          <a:p>
            <a:r>
              <a:rPr lang="en-IN" sz="1800" dirty="0">
                <a:effectLst/>
                <a:latin typeface="Times New Roman" panose="02020603050405020304" pitchFamily="18" charset="0"/>
                <a:ea typeface="Calibri" panose="020F0502020204030204" pitchFamily="34" charset="0"/>
              </a:rPr>
              <a:t>The data in our study thereby utilizes the follow up on the claims during the entire 6-month time period (July-December). By implementing effective strategies, the physician groups and providers can improve the cash flow, enhance the patient satisfaction and maximize revenue collection as well.</a:t>
            </a:r>
            <a:endParaRPr lang="en-IN" sz="18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A55A2AEE-BCF7-2356-2A0D-334825D425B5}"/>
              </a:ext>
            </a:extLst>
          </p:cNvPr>
          <p:cNvSpPr>
            <a:spLocks noGrp="1"/>
          </p:cNvSpPr>
          <p:nvPr>
            <p:ph type="sldNum" sz="quarter" idx="12"/>
          </p:nvPr>
        </p:nvSpPr>
        <p:spPr/>
        <p:txBody>
          <a:bodyPr/>
          <a:lstStyle/>
          <a:p>
            <a:fld id="{26AD20E6-394B-4DF0-96A5-9647FF39C943}" type="slidenum">
              <a:rPr lang="en-IN" smtClean="0"/>
              <a:t>17</a:t>
            </a:fld>
            <a:endParaRPr lang="en-IN"/>
          </a:p>
        </p:txBody>
      </p:sp>
      <p:sp>
        <p:nvSpPr>
          <p:cNvPr id="5" name="Footer Placeholder 4">
            <a:extLst>
              <a:ext uri="{FF2B5EF4-FFF2-40B4-BE49-F238E27FC236}">
                <a16:creationId xmlns:a16="http://schemas.microsoft.com/office/drawing/2014/main" id="{44604681-6BE2-30DB-6630-A78A118C216E}"/>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id="{67E54A9D-4B6F-6671-1709-E2CF64355D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4"/>
            <a:ext cx="1396272" cy="657224"/>
          </a:xfrm>
          <a:prstGeom prst="rect">
            <a:avLst/>
          </a:prstGeom>
        </p:spPr>
      </p:pic>
    </p:spTree>
    <p:extLst>
      <p:ext uri="{BB962C8B-B14F-4D97-AF65-F5344CB8AC3E}">
        <p14:creationId xmlns:p14="http://schemas.microsoft.com/office/powerpoint/2010/main" val="1455063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65BDE-C1E4-2068-7ED7-1D9DDC4B3A10}"/>
              </a:ext>
            </a:extLst>
          </p:cNvPr>
          <p:cNvSpPr>
            <a:spLocks noGrp="1"/>
          </p:cNvSpPr>
          <p:nvPr>
            <p:ph type="title"/>
          </p:nvPr>
        </p:nvSpPr>
        <p:spPr/>
        <p:txBody>
          <a:bodyPr>
            <a:normAutofit/>
          </a:bodyPr>
          <a:lstStyle/>
          <a:p>
            <a:pPr algn="ctr"/>
            <a:r>
              <a:rPr lang="en-IN" sz="3200" b="1" dirty="0">
                <a:latin typeface="Times New Roman" panose="02020603050405020304" pitchFamily="18" charset="0"/>
                <a:cs typeface="Times New Roman" panose="02020603050405020304" pitchFamily="18" charset="0"/>
              </a:rPr>
              <a:t>Conclusion</a:t>
            </a:r>
          </a:p>
        </p:txBody>
      </p:sp>
      <p:sp>
        <p:nvSpPr>
          <p:cNvPr id="3" name="Content Placeholder 2">
            <a:extLst>
              <a:ext uri="{FF2B5EF4-FFF2-40B4-BE49-F238E27FC236}">
                <a16:creationId xmlns:a16="http://schemas.microsoft.com/office/drawing/2014/main" id="{C37621F9-57FC-03A7-2EE3-925A45765D10}"/>
              </a:ext>
            </a:extLst>
          </p:cNvPr>
          <p:cNvSpPr>
            <a:spLocks noGrp="1"/>
          </p:cNvSpPr>
          <p:nvPr>
            <p:ph idx="1"/>
          </p:nvPr>
        </p:nvSpPr>
        <p:spPr/>
        <p:txBody>
          <a:bodyPr>
            <a:normAutofit/>
          </a:bodyPr>
          <a:lstStyle/>
          <a:p>
            <a:r>
              <a:rPr lang="en-IN" sz="1800" kern="100" dirty="0">
                <a:effectLst/>
                <a:latin typeface="Times New Roman" panose="02020603050405020304" pitchFamily="18" charset="0"/>
                <a:ea typeface="Calibri" panose="020F0502020204030204" pitchFamily="34" charset="0"/>
                <a:cs typeface="Times New Roman" panose="02020603050405020304" pitchFamily="18" charset="0"/>
              </a:rPr>
              <a:t>The findings from the analysis of Prima Care Physician Group's claims processing and revenue cycle management provide valuable insights into the operational efficiency and financial implications of the billing practices by highlighting and identifying key challenges to suggests potential strategies for improvement.</a:t>
            </a:r>
          </a:p>
          <a:p>
            <a:r>
              <a:rPr lang="en-IN" sz="1800" dirty="0">
                <a:effectLst/>
                <a:latin typeface="Times New Roman" panose="02020603050405020304" pitchFamily="18" charset="0"/>
                <a:ea typeface="Calibri" panose="020F0502020204030204" pitchFamily="34" charset="0"/>
              </a:rPr>
              <a:t>Analysis of the six-month claim data revealed that backdated billing was the most significant factor contributing to claim non-submission followed by other factors as well. </a:t>
            </a:r>
          </a:p>
          <a:p>
            <a:r>
              <a:rPr lang="en-IN" sz="1800" dirty="0">
                <a:effectLst/>
                <a:latin typeface="Times New Roman" panose="02020603050405020304" pitchFamily="18" charset="0"/>
                <a:ea typeface="Calibri" panose="020F0502020204030204" pitchFamily="34" charset="0"/>
              </a:rPr>
              <a:t>Investigating the root causes of backdated billings, strengthening eligibility verification processes and implementing strict protocols for accurate and timely submissions of claims is necessary to recoup the lost revenue</a:t>
            </a:r>
            <a:r>
              <a:rPr lang="en-IN" sz="1800" kern="100" dirty="0">
                <a:latin typeface="Times New Roman" panose="02020603050405020304" pitchFamily="18" charset="0"/>
                <a:ea typeface="Calibri" panose="020F0502020204030204" pitchFamily="34" charset="0"/>
                <a:cs typeface="Times New Roman" panose="02020603050405020304" pitchFamily="18" charset="0"/>
              </a:rPr>
              <a:t>. </a:t>
            </a:r>
            <a:r>
              <a:rPr lang="en-IN" sz="1800" dirty="0">
                <a:effectLst/>
                <a:latin typeface="Times New Roman" panose="02020603050405020304" pitchFamily="18" charset="0"/>
                <a:ea typeface="Calibri" panose="020F0502020204030204" pitchFamily="34" charset="0"/>
              </a:rPr>
              <a:t>As per the findings there has been technical errors as well which can be further minimized to almost negligible by exploring technological solutions and streamlines the processes. </a:t>
            </a:r>
          </a:p>
          <a:p>
            <a:r>
              <a:rPr lang="en-IN" sz="1800" kern="100" dirty="0">
                <a:effectLst/>
                <a:latin typeface="Times New Roman" panose="02020603050405020304" pitchFamily="18" charset="0"/>
                <a:ea typeface="Calibri" panose="020F0502020204030204" pitchFamily="34" charset="0"/>
                <a:cs typeface="Mangal" panose="02040503050203030202" pitchFamily="18" charset="0"/>
              </a:rPr>
              <a:t>In conclusion, the insights gleaned from this analysis provide a foundation for targeted interventions aimed at optimizing revenue cycle management within the Prima Care Physician Group. </a:t>
            </a:r>
          </a:p>
          <a:p>
            <a:r>
              <a:rPr lang="en-IN" sz="1800" kern="100" dirty="0">
                <a:effectLst/>
                <a:latin typeface="Times New Roman" panose="02020603050405020304" pitchFamily="18" charset="0"/>
                <a:ea typeface="Calibri" panose="020F0502020204030204" pitchFamily="34" charset="0"/>
                <a:cs typeface="Mangal" panose="02040503050203030202" pitchFamily="18" charset="0"/>
              </a:rPr>
              <a:t>By addressing key challenges and implementing proactive strategies, the organization can enhance financial performance and ensure seamless delivery of healthcare services to its patient base</a:t>
            </a:r>
            <a:endParaRPr lang="en-IN" sz="1800" dirty="0">
              <a:effectLst/>
              <a:latin typeface="Times New Roman" panose="02020603050405020304" pitchFamily="18" charset="0"/>
              <a:ea typeface="Calibri" panose="020F0502020204030204" pitchFamily="34" charset="0"/>
            </a:endParaRPr>
          </a:p>
          <a:p>
            <a:endParaRPr lang="en-IN" sz="1800" b="1" kern="100" dirty="0">
              <a:latin typeface="Times New Roman" panose="02020603050405020304" pitchFamily="18" charset="0"/>
              <a:ea typeface="Calibri" panose="020F0502020204030204" pitchFamily="34" charset="0"/>
              <a:cs typeface="Times New Roman" panose="02020603050405020304" pitchFamily="18" charset="0"/>
            </a:endParaRPr>
          </a:p>
          <a:p>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sz="18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520413FC-7659-4BBD-06AF-798C6C1C0116}"/>
              </a:ext>
            </a:extLst>
          </p:cNvPr>
          <p:cNvSpPr>
            <a:spLocks noGrp="1"/>
          </p:cNvSpPr>
          <p:nvPr>
            <p:ph type="sldNum" sz="quarter" idx="12"/>
          </p:nvPr>
        </p:nvSpPr>
        <p:spPr/>
        <p:txBody>
          <a:bodyPr/>
          <a:lstStyle/>
          <a:p>
            <a:fld id="{26AD20E6-394B-4DF0-96A5-9647FF39C943}" type="slidenum">
              <a:rPr lang="en-IN" smtClean="0"/>
              <a:t>18</a:t>
            </a:fld>
            <a:endParaRPr lang="en-IN"/>
          </a:p>
        </p:txBody>
      </p:sp>
      <p:sp>
        <p:nvSpPr>
          <p:cNvPr id="5" name="Footer Placeholder 4">
            <a:extLst>
              <a:ext uri="{FF2B5EF4-FFF2-40B4-BE49-F238E27FC236}">
                <a16:creationId xmlns:a16="http://schemas.microsoft.com/office/drawing/2014/main" id="{48A4B806-E805-17DC-360E-E996C56D4D95}"/>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id="{945CF6E8-DCFB-270F-3407-DF7FB0254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16443279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65BDE-C1E4-2068-7ED7-1D9DDC4B3A10}"/>
              </a:ext>
            </a:extLst>
          </p:cNvPr>
          <p:cNvSpPr>
            <a:spLocks noGrp="1"/>
          </p:cNvSpPr>
          <p:nvPr>
            <p:ph type="title"/>
          </p:nvPr>
        </p:nvSpPr>
        <p:spPr/>
        <p:txBody>
          <a:bodyPr>
            <a:normAutofit/>
          </a:bodyPr>
          <a:lstStyle/>
          <a:p>
            <a:pPr algn="ctr"/>
            <a:r>
              <a:rPr lang="en-IN" sz="3200" b="1" dirty="0">
                <a:latin typeface="Times New Roman" panose="02020603050405020304" pitchFamily="18" charset="0"/>
                <a:cs typeface="Times New Roman" panose="02020603050405020304" pitchFamily="18" charset="0"/>
              </a:rPr>
              <a:t>Recommendations (1/2)</a:t>
            </a:r>
          </a:p>
        </p:txBody>
      </p:sp>
      <p:sp>
        <p:nvSpPr>
          <p:cNvPr id="3" name="Content Placeholder 2">
            <a:extLst>
              <a:ext uri="{FF2B5EF4-FFF2-40B4-BE49-F238E27FC236}">
                <a16:creationId xmlns:a16="http://schemas.microsoft.com/office/drawing/2014/main" id="{C37621F9-57FC-03A7-2EE3-925A45765D10}"/>
              </a:ext>
            </a:extLst>
          </p:cNvPr>
          <p:cNvSpPr>
            <a:spLocks noGrp="1"/>
          </p:cNvSpPr>
          <p:nvPr>
            <p:ph idx="1"/>
          </p:nvPr>
        </p:nvSpPr>
        <p:spPr>
          <a:xfrm>
            <a:off x="838200" y="2005012"/>
            <a:ext cx="10515600" cy="4351338"/>
          </a:xfrm>
        </p:spPr>
        <p:txBody>
          <a:bodyPr>
            <a:normAutofit/>
          </a:bodyPr>
          <a:lstStyle/>
          <a:p>
            <a:r>
              <a:rPr lang="en-IN" sz="1800" b="1" kern="100" dirty="0">
                <a:effectLst/>
                <a:latin typeface="Times New Roman" panose="02020603050405020304" pitchFamily="18" charset="0"/>
                <a:ea typeface="Calibri" panose="020F0502020204030204" pitchFamily="34" charset="0"/>
                <a:cs typeface="Times New Roman" panose="02020603050405020304" pitchFamily="18" charset="0"/>
              </a:rPr>
              <a:t>Streamlined workflows and processes: </a:t>
            </a:r>
            <a:r>
              <a:rPr lang="en-IN" sz="1800" kern="100" dirty="0">
                <a:effectLst/>
                <a:latin typeface="Times New Roman" panose="02020603050405020304" pitchFamily="18" charset="0"/>
                <a:ea typeface="Calibri" panose="020F0502020204030204" pitchFamily="34" charset="0"/>
                <a:cs typeface="Times New Roman" panose="02020603050405020304" pitchFamily="18" charset="0"/>
              </a:rPr>
              <a:t>Maintaining and following standard operating procedures is extremely important to ensure seamless flow of information and timely completion of all documentation requirements. Developing clear and concise protocols for documenting services for the patient’s entire episodes.</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IN" sz="1800" b="1" kern="100" dirty="0">
                <a:effectLst/>
                <a:latin typeface="Times New Roman" panose="02020603050405020304" pitchFamily="18" charset="0"/>
                <a:ea typeface="Calibri" panose="020F0502020204030204" pitchFamily="34" charset="0"/>
                <a:cs typeface="Times New Roman" panose="02020603050405020304" pitchFamily="18" charset="0"/>
              </a:rPr>
              <a:t>Real-time billing and updates: </a:t>
            </a:r>
            <a:r>
              <a:rPr lang="en-IN" sz="1800" kern="100" dirty="0">
                <a:effectLst/>
                <a:latin typeface="Times New Roman" panose="02020603050405020304" pitchFamily="18" charset="0"/>
                <a:ea typeface="Calibri" panose="020F0502020204030204" pitchFamily="34" charset="0"/>
                <a:cs typeface="Times New Roman" panose="02020603050405020304" pitchFamily="18" charset="0"/>
              </a:rPr>
              <a:t>Ensuring the patient certification and recertification documents are uploaded in the patient’s profile promptly and submitting the claim on a real time basis will eliminate the delays and denials caused by back dated billing. Automated reminders, alerts and notifications can be set up for the clinical/administrative staff to flag all the new renewals or documents of patients prioritizing real time action.</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IN" sz="1800" b="1" kern="100" dirty="0">
                <a:effectLst/>
                <a:latin typeface="Times New Roman" panose="02020603050405020304" pitchFamily="18" charset="0"/>
                <a:ea typeface="Calibri" panose="020F0502020204030204" pitchFamily="34" charset="0"/>
                <a:cs typeface="Times New Roman" panose="02020603050405020304" pitchFamily="18" charset="0"/>
              </a:rPr>
              <a:t>Training and monitoring: </a:t>
            </a:r>
            <a:r>
              <a:rPr lang="en-IN" sz="1800" kern="100" dirty="0">
                <a:effectLst/>
                <a:latin typeface="Times New Roman" panose="02020603050405020304" pitchFamily="18" charset="0"/>
                <a:ea typeface="Calibri" panose="020F0502020204030204" pitchFamily="34" charset="0"/>
                <a:cs typeface="Times New Roman" panose="02020603050405020304" pitchFamily="18" charset="0"/>
              </a:rPr>
              <a:t>Providing continuous coding and billing training to the team working on the processes to minimize the manual errors and missing information. Implementing checklists and evaluating the procedures correlating with the outcomes will help to bring down the denial rates to almost negligible. Tracking key performance indicators related to back-billing rated to monitor progress and identify areas of improvement.</a:t>
            </a:r>
            <a:endParaRPr lang="en-IN" sz="1800" dirty="0">
              <a:effectLst/>
              <a:latin typeface="Times New Roman" panose="02020603050405020304" pitchFamily="18" charset="0"/>
              <a:ea typeface="Calibri" panose="020F0502020204030204" pitchFamily="34" charset="0"/>
            </a:endParaRPr>
          </a:p>
          <a:p>
            <a:pPr marL="0" indent="0">
              <a:buNone/>
            </a:pPr>
            <a:endParaRPr lang="en-IN" sz="1800" b="1" kern="100" dirty="0">
              <a:latin typeface="Times New Roman" panose="02020603050405020304" pitchFamily="18" charset="0"/>
              <a:ea typeface="Calibri" panose="020F0502020204030204" pitchFamily="34" charset="0"/>
              <a:cs typeface="Times New Roman" panose="02020603050405020304" pitchFamily="18" charset="0"/>
            </a:endParaRPr>
          </a:p>
          <a:p>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sz="18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520413FC-7659-4BBD-06AF-798C6C1C0116}"/>
              </a:ext>
            </a:extLst>
          </p:cNvPr>
          <p:cNvSpPr>
            <a:spLocks noGrp="1"/>
          </p:cNvSpPr>
          <p:nvPr>
            <p:ph type="sldNum" sz="quarter" idx="12"/>
          </p:nvPr>
        </p:nvSpPr>
        <p:spPr/>
        <p:txBody>
          <a:bodyPr/>
          <a:lstStyle/>
          <a:p>
            <a:fld id="{26AD20E6-394B-4DF0-96A5-9647FF39C943}" type="slidenum">
              <a:rPr lang="en-IN" smtClean="0"/>
              <a:t>19</a:t>
            </a:fld>
            <a:endParaRPr lang="en-IN"/>
          </a:p>
        </p:txBody>
      </p:sp>
      <p:sp>
        <p:nvSpPr>
          <p:cNvPr id="5" name="Footer Placeholder 4">
            <a:extLst>
              <a:ext uri="{FF2B5EF4-FFF2-40B4-BE49-F238E27FC236}">
                <a16:creationId xmlns:a16="http://schemas.microsoft.com/office/drawing/2014/main" id="{48A4B806-E805-17DC-360E-E996C56D4D95}"/>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id="{945CF6E8-DCFB-270F-3407-DF7FB0254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005504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p:txBody>
          <a:bodyPr>
            <a:normAutofit/>
          </a:bodyPr>
          <a:lstStyle/>
          <a:p>
            <a:pPr algn="ctr"/>
            <a:r>
              <a:rPr lang="en-IN" sz="3200" b="1" dirty="0">
                <a:latin typeface="Times New Roman" panose="02020603050405020304" pitchFamily="18" charset="0"/>
                <a:cs typeface="Times New Roman" panose="02020603050405020304" pitchFamily="18" charset="0"/>
              </a:rPr>
              <a:t>Mentor Approval</a:t>
            </a:r>
          </a:p>
        </p:txBody>
      </p:sp>
      <p:pic>
        <p:nvPicPr>
          <p:cNvPr id="8" name="Content Placeholder 7">
            <a:extLst>
              <a:ext uri="{FF2B5EF4-FFF2-40B4-BE49-F238E27FC236}">
                <a16:creationId xmlns:a16="http://schemas.microsoft.com/office/drawing/2014/main" id="{6639CB36-2F81-5D6F-9D63-A61EBEF829FD}"/>
              </a:ext>
            </a:extLst>
          </p:cNvPr>
          <p:cNvPicPr>
            <a:picLocks noGrp="1" noChangeAspect="1"/>
          </p:cNvPicPr>
          <p:nvPr>
            <p:ph idx="1"/>
          </p:nvPr>
        </p:nvPicPr>
        <p:blipFill>
          <a:blip r:embed="rId2"/>
          <a:stretch>
            <a:fillRect/>
          </a:stretch>
        </p:blipFill>
        <p:spPr>
          <a:xfrm>
            <a:off x="1823466" y="1690688"/>
            <a:ext cx="8545068" cy="4493296"/>
          </a:xfrm>
        </p:spPr>
      </p:pic>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2</a:t>
            </a:fld>
            <a:endParaRPr lang="en-IN" dirty="0"/>
          </a:p>
        </p:txBody>
      </p:sp>
      <p:sp>
        <p:nvSpPr>
          <p:cNvPr id="5" name="Footer Placeholder 4">
            <a:extLst>
              <a:ext uri="{FF2B5EF4-FFF2-40B4-BE49-F238E27FC236}">
                <a16:creationId xmlns:a16="http://schemas.microsoft.com/office/drawing/2014/main" id="{F264D377-7310-FC9A-E728-3B686E1BEA5E}"/>
              </a:ext>
            </a:extLst>
          </p:cNvPr>
          <p:cNvSpPr>
            <a:spLocks noGrp="1"/>
          </p:cNvSpPr>
          <p:nvPr>
            <p:ph type="ftr" sz="quarter" idx="11"/>
          </p:nvPr>
        </p:nvSpPr>
        <p:spPr/>
        <p:txBody>
          <a:bodyPr/>
          <a:lstStyle/>
          <a:p>
            <a:r>
              <a:rPr lang="en-US" dirty="0"/>
              <a:t>You are not allowed to add slides to this presentation</a:t>
            </a:r>
            <a:endParaRPr lang="en-IN" dirty="0"/>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8610943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65BDE-C1E4-2068-7ED7-1D9DDC4B3A10}"/>
              </a:ext>
            </a:extLst>
          </p:cNvPr>
          <p:cNvSpPr>
            <a:spLocks noGrp="1"/>
          </p:cNvSpPr>
          <p:nvPr>
            <p:ph type="title"/>
          </p:nvPr>
        </p:nvSpPr>
        <p:spPr/>
        <p:txBody>
          <a:bodyPr>
            <a:normAutofit/>
          </a:bodyPr>
          <a:lstStyle/>
          <a:p>
            <a:pPr algn="ctr"/>
            <a:r>
              <a:rPr lang="en-IN" sz="3200" b="1" dirty="0">
                <a:latin typeface="Times New Roman" panose="02020603050405020304" pitchFamily="18" charset="0"/>
                <a:cs typeface="Times New Roman" panose="02020603050405020304" pitchFamily="18" charset="0"/>
              </a:rPr>
              <a:t>Recommendations (1/2)</a:t>
            </a:r>
            <a:endParaRPr lang="en-IN" sz="3200" b="1" dirty="0"/>
          </a:p>
        </p:txBody>
      </p:sp>
      <p:sp>
        <p:nvSpPr>
          <p:cNvPr id="3" name="Content Placeholder 2">
            <a:extLst>
              <a:ext uri="{FF2B5EF4-FFF2-40B4-BE49-F238E27FC236}">
                <a16:creationId xmlns:a16="http://schemas.microsoft.com/office/drawing/2014/main" id="{C37621F9-57FC-03A7-2EE3-925A45765D10}"/>
              </a:ext>
            </a:extLst>
          </p:cNvPr>
          <p:cNvSpPr>
            <a:spLocks noGrp="1"/>
          </p:cNvSpPr>
          <p:nvPr>
            <p:ph idx="1"/>
          </p:nvPr>
        </p:nvSpPr>
        <p:spPr>
          <a:xfrm>
            <a:off x="838200" y="2141537"/>
            <a:ext cx="10515600" cy="4351338"/>
          </a:xfrm>
        </p:spPr>
        <p:txBody>
          <a:bodyPr>
            <a:normAutofit/>
          </a:bodyPr>
          <a:lstStyle/>
          <a:p>
            <a:r>
              <a:rPr lang="en-IN" sz="1800" b="1" dirty="0">
                <a:effectLst/>
                <a:latin typeface="Times New Roman" panose="02020603050405020304" pitchFamily="18" charset="0"/>
                <a:ea typeface="Calibri" panose="020F0502020204030204" pitchFamily="34" charset="0"/>
              </a:rPr>
              <a:t>Integration and using Artificial intelligence and machine learning: </a:t>
            </a:r>
            <a:r>
              <a:rPr lang="en-IN" sz="1800" dirty="0">
                <a:effectLst/>
                <a:latin typeface="Times New Roman" panose="02020603050405020304" pitchFamily="18" charset="0"/>
                <a:ea typeface="Calibri" panose="020F0502020204030204" pitchFamily="34" charset="0"/>
              </a:rPr>
              <a:t>Focusing on developing robotic processing automation (RPM) which involves machine learning to identify the targeted actions for claims process. Exploring the use of advanced ML techniques will help improve the accuracy and efficiency of the process as well as help in risk prediction. On the contrary it is extremely important to develop the MI models used in the healthcare claims complying with relevant regulations and are transparent as well to build in trust amongst the healthcare community. </a:t>
            </a:r>
          </a:p>
          <a:p>
            <a:r>
              <a:rPr lang="en-IN" sz="1800" dirty="0">
                <a:effectLst/>
                <a:latin typeface="Times New Roman" panose="02020603050405020304" pitchFamily="18" charset="0"/>
                <a:ea typeface="Calibri" panose="020F0502020204030204" pitchFamily="34" charset="0"/>
              </a:rPr>
              <a:t>Future research could investigate the effectiveness of specific RCM software solutions and explore the feasibility of implementing electronic claims clearinghouse services to further streamline the claim submission process.</a:t>
            </a:r>
            <a:endParaRPr lang="en-IN" sz="1800" dirty="0">
              <a:latin typeface="Times New Roman" panose="02020603050405020304" pitchFamily="18" charset="0"/>
              <a:ea typeface="Calibri" panose="020F0502020204030204" pitchFamily="34" charset="0"/>
            </a:endParaRPr>
          </a:p>
          <a:p>
            <a:pPr marL="0" indent="0">
              <a:buNone/>
            </a:pPr>
            <a:r>
              <a:rPr lang="en-IN" sz="1800" kern="100" dirty="0">
                <a:effectLst/>
                <a:latin typeface="Times New Roman" panose="02020603050405020304" pitchFamily="18" charset="0"/>
                <a:ea typeface="Calibri" panose="020F0502020204030204" pitchFamily="34" charset="0"/>
                <a:cs typeface="Times New Roman" panose="02020603050405020304" pitchFamily="18" charset="0"/>
              </a:rPr>
              <a:t>Furthermore, addressing issues related to insurance eligibility verification and Date of Services (DOS) accuracy is essential for minimizing claim denials. Investing in staff training and leveraging technology solutions to detect and rectify technical errors can further enhance claim submission accuracy and efficiency.</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sz="1800" dirty="0">
              <a:effectLst/>
              <a:latin typeface="Times New Roman" panose="02020603050405020304" pitchFamily="18" charset="0"/>
              <a:ea typeface="Calibri" panose="020F0502020204030204" pitchFamily="34" charset="0"/>
            </a:endParaRPr>
          </a:p>
          <a:p>
            <a:pPr marL="0" indent="0">
              <a:buNone/>
            </a:pPr>
            <a:endParaRPr lang="en-IN" sz="1800" b="1" kern="100" dirty="0">
              <a:latin typeface="Times New Roman" panose="02020603050405020304" pitchFamily="18" charset="0"/>
              <a:ea typeface="Calibri" panose="020F0502020204030204" pitchFamily="34" charset="0"/>
              <a:cs typeface="Times New Roman" panose="02020603050405020304" pitchFamily="18" charset="0"/>
            </a:endParaRPr>
          </a:p>
          <a:p>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sz="18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520413FC-7659-4BBD-06AF-798C6C1C0116}"/>
              </a:ext>
            </a:extLst>
          </p:cNvPr>
          <p:cNvSpPr>
            <a:spLocks noGrp="1"/>
          </p:cNvSpPr>
          <p:nvPr>
            <p:ph type="sldNum" sz="quarter" idx="12"/>
          </p:nvPr>
        </p:nvSpPr>
        <p:spPr/>
        <p:txBody>
          <a:bodyPr/>
          <a:lstStyle/>
          <a:p>
            <a:fld id="{26AD20E6-394B-4DF0-96A5-9647FF39C943}" type="slidenum">
              <a:rPr lang="en-IN" smtClean="0"/>
              <a:t>20</a:t>
            </a:fld>
            <a:endParaRPr lang="en-IN"/>
          </a:p>
        </p:txBody>
      </p:sp>
      <p:sp>
        <p:nvSpPr>
          <p:cNvPr id="5" name="Footer Placeholder 4">
            <a:extLst>
              <a:ext uri="{FF2B5EF4-FFF2-40B4-BE49-F238E27FC236}">
                <a16:creationId xmlns:a16="http://schemas.microsoft.com/office/drawing/2014/main" id="{48A4B806-E805-17DC-360E-E996C56D4D95}"/>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id="{945CF6E8-DCFB-270F-3407-DF7FB0254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712681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40CEC-B205-D614-ACFB-9620DEF0A59E}"/>
              </a:ext>
            </a:extLst>
          </p:cNvPr>
          <p:cNvSpPr>
            <a:spLocks noGrp="1"/>
          </p:cNvSpPr>
          <p:nvPr>
            <p:ph type="title"/>
          </p:nvPr>
        </p:nvSpPr>
        <p:spPr>
          <a:xfrm>
            <a:off x="1714107" y="-117041"/>
            <a:ext cx="8268093" cy="1030042"/>
          </a:xfrm>
        </p:spPr>
        <p:txBody>
          <a:bodyPr>
            <a:normAutofit/>
          </a:bodyPr>
          <a:lstStyle/>
          <a:p>
            <a:pPr algn="ctr"/>
            <a:r>
              <a:rPr lang="en-IN" sz="3200" b="1" dirty="0">
                <a:latin typeface="Times New Roman" panose="02020603050405020304" pitchFamily="18" charset="0"/>
                <a:cs typeface="Times New Roman" panose="02020603050405020304" pitchFamily="18" charset="0"/>
              </a:rPr>
              <a:t>References </a:t>
            </a:r>
          </a:p>
        </p:txBody>
      </p:sp>
      <p:sp>
        <p:nvSpPr>
          <p:cNvPr id="3" name="Content Placeholder 2">
            <a:extLst>
              <a:ext uri="{FF2B5EF4-FFF2-40B4-BE49-F238E27FC236}">
                <a16:creationId xmlns:a16="http://schemas.microsoft.com/office/drawing/2014/main" id="{3E6CD5A5-350C-07B1-88E3-70F677EEF1DB}"/>
              </a:ext>
            </a:extLst>
          </p:cNvPr>
          <p:cNvSpPr>
            <a:spLocks noGrp="1"/>
          </p:cNvSpPr>
          <p:nvPr>
            <p:ph idx="1"/>
          </p:nvPr>
        </p:nvSpPr>
        <p:spPr>
          <a:xfrm>
            <a:off x="382964" y="650450"/>
            <a:ext cx="11426072" cy="6207550"/>
          </a:xfrm>
        </p:spPr>
        <p:txBody>
          <a:bodyPr>
            <a:normAutofit fontScale="47500" lnSpcReduction="20000"/>
          </a:bodyPr>
          <a:lstStyle/>
          <a:p>
            <a:pPr marL="342900" lvl="0" indent="-342900">
              <a:lnSpc>
                <a:spcPct val="110000"/>
              </a:lnSpc>
              <a:spcAft>
                <a:spcPts val="800"/>
              </a:spcAft>
              <a:buClr>
                <a:srgbClr val="000000"/>
              </a:buClr>
              <a:buSzPts val="1000"/>
              <a:buFont typeface="+mj-lt"/>
              <a:buAutoNum type="arabicPeriod"/>
            </a:pPr>
            <a:r>
              <a:rPr lang="en-IN" sz="2300" b="1" kern="100" dirty="0">
                <a:effectLst/>
                <a:latin typeface="Times New Roman" panose="02020603050405020304" pitchFamily="18" charset="0"/>
                <a:ea typeface="Calibri" panose="020F0502020204030204" pitchFamily="34" charset="0"/>
                <a:cs typeface="Times New Roman" panose="02020603050405020304" pitchFamily="18" charset="0"/>
              </a:rPr>
              <a:t>History - CMS: </a:t>
            </a:r>
            <a:r>
              <a:rPr lang="en-IN" sz="2300" b="1" u="sng" kern="100" dirty="0">
                <a:solidFill>
                  <a:srgbClr val="4472C4"/>
                </a:solidFill>
                <a:effectLst/>
                <a:latin typeface="Times New Roman" panose="02020603050405020304" pitchFamily="18" charset="0"/>
                <a:ea typeface="Calibri" panose="020F0502020204030204" pitchFamily="34" charset="0"/>
                <a:cs typeface="Times New Roman" panose="02020603050405020304" pitchFamily="18" charset="0"/>
                <a:hlinkClick r:id="rId2"/>
              </a:rPr>
              <a:t>https://www.cms.gov/about-cms/who-we-are/history</a:t>
            </a:r>
            <a:r>
              <a:rPr lang="en-IN" sz="2300" b="1" kern="100" dirty="0">
                <a:solidFill>
                  <a:srgbClr val="4472C4"/>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IN" sz="23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0000"/>
              </a:lnSpc>
              <a:spcAft>
                <a:spcPts val="800"/>
              </a:spcAft>
              <a:buClr>
                <a:srgbClr val="000000"/>
              </a:buClr>
              <a:buSzPts val="1000"/>
              <a:buFont typeface="+mj-lt"/>
              <a:buAutoNum type="arabicPeriod"/>
            </a:pPr>
            <a:r>
              <a:rPr lang="en-IN" sz="2300" b="1" kern="100" dirty="0" err="1">
                <a:effectLst/>
                <a:latin typeface="Times New Roman" panose="02020603050405020304" pitchFamily="18" charset="0"/>
                <a:ea typeface="Calibri" panose="020F0502020204030204" pitchFamily="34" charset="0"/>
                <a:cs typeface="Times New Roman" panose="02020603050405020304" pitchFamily="18" charset="0"/>
              </a:rPr>
              <a:t>Pattanshetti</a:t>
            </a:r>
            <a:r>
              <a:rPr lang="en-IN" sz="2300" b="1" kern="100" dirty="0">
                <a:effectLst/>
                <a:latin typeface="Times New Roman" panose="02020603050405020304" pitchFamily="18" charset="0"/>
                <a:ea typeface="Calibri" panose="020F0502020204030204" pitchFamily="34" charset="0"/>
                <a:cs typeface="Times New Roman" panose="02020603050405020304" pitchFamily="18" charset="0"/>
              </a:rPr>
              <a:t>, M., &amp; Lederer, S. E. (2013). Understanding Claim Processing in Healthcare </a:t>
            </a:r>
            <a:r>
              <a:rPr lang="en-IN" sz="2300" b="1" u="sng" kern="100"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3"/>
              </a:rPr>
              <a:t>https://www.billingadvantage.com/medical-claims/</a:t>
            </a:r>
            <a:r>
              <a:rPr lang="en-IN" sz="2300" b="1" kern="1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IN" sz="23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0000"/>
              </a:lnSpc>
              <a:spcAft>
                <a:spcPts val="800"/>
              </a:spcAft>
              <a:buClr>
                <a:srgbClr val="000000"/>
              </a:buClr>
              <a:buSzPts val="1000"/>
              <a:buFont typeface="+mj-lt"/>
              <a:buAutoNum type="arabicPeriod"/>
            </a:pPr>
            <a:r>
              <a:rPr lang="en-IN" sz="2300" b="1" kern="100" dirty="0">
                <a:effectLst/>
                <a:latin typeface="Times New Roman" panose="02020603050405020304" pitchFamily="18" charset="0"/>
                <a:ea typeface="Calibri" panose="020F0502020204030204" pitchFamily="34" charset="0"/>
                <a:cs typeface="Times New Roman" panose="02020603050405020304" pitchFamily="18" charset="0"/>
              </a:rPr>
              <a:t>Kim, S. Y., Kim, H. J., Park, S. C., &amp; Yoon, S. H. (2016). Health Insurance Claim Review Using Information Technologies. Journal of Medical Informatics &amp; Decision Making, 16(2), 101–107. </a:t>
            </a:r>
            <a:r>
              <a:rPr lang="en-IN" sz="2300" b="1" u="sng" kern="100"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4"/>
              </a:rPr>
              <a:t>https://www.ncbi.nlm.nih.gov/pmc/articles/PMC3483480/</a:t>
            </a:r>
            <a:endParaRPr lang="en-IN" sz="23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0000"/>
              </a:lnSpc>
              <a:spcAft>
                <a:spcPts val="800"/>
              </a:spcAft>
              <a:buClr>
                <a:srgbClr val="000000"/>
              </a:buClr>
              <a:buSzPts val="1000"/>
              <a:buFont typeface="+mj-lt"/>
              <a:buAutoNum type="arabicPeriod"/>
            </a:pPr>
            <a:r>
              <a:rPr lang="en-IN" sz="2300" b="1" kern="100" dirty="0" err="1">
                <a:effectLst/>
                <a:latin typeface="Times New Roman" panose="02020603050405020304" pitchFamily="18" charset="0"/>
                <a:ea typeface="Calibri" panose="020F0502020204030204" pitchFamily="34" charset="0"/>
                <a:cs typeface="Times New Roman" panose="02020603050405020304" pitchFamily="18" charset="0"/>
              </a:rPr>
              <a:t>Shanafelt</a:t>
            </a:r>
            <a:r>
              <a:rPr lang="en-IN" sz="2300" b="1" kern="100" dirty="0">
                <a:effectLst/>
                <a:latin typeface="Times New Roman" panose="02020603050405020304" pitchFamily="18" charset="0"/>
                <a:ea typeface="Calibri" panose="020F0502020204030204" pitchFamily="34" charset="0"/>
                <a:cs typeface="Times New Roman" panose="02020603050405020304" pitchFamily="18" charset="0"/>
              </a:rPr>
              <a:t>, T. D., Boone, B. A., Monson, C. L., &amp; Singh, D. A. (2012). Physician burnout and medical errors among US physicians. Archives of Internal Medicine, 172(17), 1377-1382. PubMed: </a:t>
            </a:r>
            <a:r>
              <a:rPr lang="en-IN" sz="2300" b="1" u="sng" kern="100" dirty="0">
                <a:solidFill>
                  <a:srgbClr val="4472C4"/>
                </a:solidFill>
                <a:effectLst/>
                <a:latin typeface="Times New Roman" panose="02020603050405020304" pitchFamily="18" charset="0"/>
                <a:ea typeface="Calibri" panose="020F0502020204030204" pitchFamily="34" charset="0"/>
                <a:cs typeface="Times New Roman" panose="02020603050405020304" pitchFamily="18" charset="0"/>
                <a:hlinkClick r:id="rId5"/>
              </a:rPr>
              <a:t>https://pubmed.ncbi.nlm.nih.gov/37382306/</a:t>
            </a:r>
            <a:r>
              <a:rPr lang="en-IN" sz="2300" b="1" kern="100" dirty="0">
                <a:solidFill>
                  <a:srgbClr val="4472C4"/>
                </a:solidFill>
                <a:effectLst/>
                <a:latin typeface="Times New Roman" panose="02020603050405020304" pitchFamily="18" charset="0"/>
                <a:ea typeface="Calibri" panose="020F0502020204030204" pitchFamily="34" charset="0"/>
                <a:cs typeface="Times New Roman" panose="02020603050405020304" pitchFamily="18" charset="0"/>
              </a:rPr>
              <a:t>)</a:t>
            </a:r>
          </a:p>
          <a:p>
            <a:pPr marL="342900" indent="-342900">
              <a:lnSpc>
                <a:spcPct val="110000"/>
              </a:lnSpc>
              <a:spcAft>
                <a:spcPts val="800"/>
              </a:spcAft>
              <a:buClr>
                <a:srgbClr val="000000"/>
              </a:buClr>
              <a:buSzPts val="1000"/>
              <a:buFont typeface="+mj-lt"/>
              <a:buAutoNum type="arabicPeriod"/>
            </a:pPr>
            <a:r>
              <a:rPr lang="en-IN" sz="2300" b="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Group practice impacts on patients, physicians and healthcare systems: a scoping review: </a:t>
            </a:r>
            <a:r>
              <a:rPr lang="en-IN" sz="2300" b="1" u="sng" kern="0"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6"/>
              </a:rPr>
              <a:t>https://www.ncbi.nlm.nih.gov/pmc/articles/PMC7798803/</a:t>
            </a:r>
            <a:endParaRPr lang="en-IN" sz="2300" b="1" u="sng" kern="0"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lnSpc>
                <a:spcPct val="110000"/>
              </a:lnSpc>
              <a:spcAft>
                <a:spcPts val="800"/>
              </a:spcAft>
              <a:buClr>
                <a:srgbClr val="000000"/>
              </a:buClr>
              <a:buSzPts val="1000"/>
              <a:buFont typeface="+mj-lt"/>
              <a:buAutoNum type="arabicPeriod"/>
            </a:pPr>
            <a:r>
              <a:rPr lang="en-IN" sz="2300" b="1" dirty="0">
                <a:effectLst/>
                <a:latin typeface="Times New Roman" panose="02020603050405020304" pitchFamily="18" charset="0"/>
                <a:ea typeface="Calibri" panose="020F0502020204030204" pitchFamily="34" charset="0"/>
              </a:rPr>
              <a:t>Gondi S, Kadakia KT, Tsai TC. Coverage Denials in Medicare Advantage—Balancing Access and Efficiency. </a:t>
            </a:r>
            <a:r>
              <a:rPr lang="en-IN" sz="2300" b="1" dirty="0" err="1">
                <a:effectLst/>
                <a:latin typeface="Times New Roman" panose="02020603050405020304" pitchFamily="18" charset="0"/>
                <a:ea typeface="Calibri" panose="020F0502020204030204" pitchFamily="34" charset="0"/>
              </a:rPr>
              <a:t>InJAMA</a:t>
            </a:r>
            <a:r>
              <a:rPr lang="en-IN" sz="2300" b="1" dirty="0">
                <a:effectLst/>
                <a:latin typeface="Times New Roman" panose="02020603050405020304" pitchFamily="18" charset="0"/>
                <a:ea typeface="Calibri" panose="020F0502020204030204" pitchFamily="34" charset="0"/>
              </a:rPr>
              <a:t> Health Forum 2024 Mar 1 (Vol. 5, No. 3, pp. e240028-e240028). American Medical Association</a:t>
            </a:r>
          </a:p>
          <a:p>
            <a:pPr marL="342900" indent="-342900">
              <a:lnSpc>
                <a:spcPct val="110000"/>
              </a:lnSpc>
              <a:spcAft>
                <a:spcPts val="800"/>
              </a:spcAft>
              <a:buClr>
                <a:srgbClr val="000000"/>
              </a:buClr>
              <a:buSzPts val="1000"/>
              <a:buFont typeface="+mj-lt"/>
              <a:buAutoNum type="arabicPeriod"/>
            </a:pPr>
            <a:r>
              <a:rPr lang="en-IN" sz="2300" b="1" kern="100" dirty="0">
                <a:effectLst/>
                <a:latin typeface="Times New Roman" panose="02020603050405020304" pitchFamily="18" charset="0"/>
                <a:ea typeface="Calibri" panose="020F0502020204030204" pitchFamily="34" charset="0"/>
                <a:cs typeface="Times New Roman" panose="02020603050405020304" pitchFamily="18" charset="0"/>
              </a:rPr>
              <a:t>Jaworski P. Sources of insurance claim denials within a regional medical group (Doctoral dissertation, </a:t>
            </a:r>
            <a:r>
              <a:rPr lang="en-IN" sz="2300" b="1" kern="100" dirty="0" err="1">
                <a:effectLst/>
                <a:latin typeface="Times New Roman" panose="02020603050405020304" pitchFamily="18" charset="0"/>
                <a:ea typeface="Calibri" panose="020F0502020204030204" pitchFamily="34" charset="0"/>
                <a:cs typeface="Times New Roman" panose="02020603050405020304" pitchFamily="18" charset="0"/>
              </a:rPr>
              <a:t>D'Youville</a:t>
            </a:r>
            <a:r>
              <a:rPr lang="en-IN" sz="2300" b="1" kern="100" dirty="0">
                <a:effectLst/>
                <a:latin typeface="Times New Roman" panose="02020603050405020304" pitchFamily="18" charset="0"/>
                <a:ea typeface="Calibri" panose="020F0502020204030204" pitchFamily="34" charset="0"/>
                <a:cs typeface="Times New Roman" panose="02020603050405020304" pitchFamily="18" charset="0"/>
              </a:rPr>
              <a:t> College).</a:t>
            </a:r>
          </a:p>
          <a:p>
            <a:pPr marL="342900" indent="-342900">
              <a:lnSpc>
                <a:spcPct val="110000"/>
              </a:lnSpc>
              <a:spcAft>
                <a:spcPts val="800"/>
              </a:spcAft>
              <a:buClr>
                <a:srgbClr val="000000"/>
              </a:buClr>
              <a:buSzPts val="1000"/>
              <a:buFont typeface="+mj-lt"/>
              <a:buAutoNum type="arabicPeriod"/>
            </a:pPr>
            <a:r>
              <a:rPr lang="en-IN" sz="2300" b="1" kern="100" dirty="0" err="1">
                <a:effectLst/>
                <a:latin typeface="Times New Roman" panose="02020603050405020304" pitchFamily="18" charset="0"/>
                <a:ea typeface="Calibri" panose="020F0502020204030204" pitchFamily="34" charset="0"/>
                <a:cs typeface="Times New Roman" panose="02020603050405020304" pitchFamily="18" charset="0"/>
              </a:rPr>
              <a:t>Saripalli</a:t>
            </a:r>
            <a:r>
              <a:rPr lang="en-IN" sz="2300" b="1" kern="100" dirty="0">
                <a:effectLst/>
                <a:latin typeface="Times New Roman" panose="02020603050405020304" pitchFamily="18" charset="0"/>
                <a:ea typeface="Calibri" panose="020F0502020204030204" pitchFamily="34" charset="0"/>
                <a:cs typeface="Times New Roman" panose="02020603050405020304" pitchFamily="18" charset="0"/>
              </a:rPr>
              <a:t> P, Tirumala V, </a:t>
            </a:r>
            <a:r>
              <a:rPr lang="en-IN" sz="2300" b="1" kern="100" dirty="0" err="1">
                <a:effectLst/>
                <a:latin typeface="Times New Roman" panose="02020603050405020304" pitchFamily="18" charset="0"/>
                <a:ea typeface="Calibri" panose="020F0502020204030204" pitchFamily="34" charset="0"/>
                <a:cs typeface="Times New Roman" panose="02020603050405020304" pitchFamily="18" charset="0"/>
              </a:rPr>
              <a:t>Chimmad</a:t>
            </a:r>
            <a:r>
              <a:rPr lang="en-IN" sz="2300" b="1" kern="100" dirty="0">
                <a:effectLst/>
                <a:latin typeface="Times New Roman" panose="02020603050405020304" pitchFamily="18" charset="0"/>
                <a:ea typeface="Calibri" panose="020F0502020204030204" pitchFamily="34" charset="0"/>
                <a:cs typeface="Times New Roman" panose="02020603050405020304" pitchFamily="18" charset="0"/>
              </a:rPr>
              <a:t> A. Assessment of healthcare claims rejection risk using machine learning. In2017 IEEE 19th International Conference on e-Health Networking, Applications and Services (</a:t>
            </a:r>
            <a:r>
              <a:rPr lang="en-IN" sz="2300" b="1" kern="100" dirty="0" err="1">
                <a:effectLst/>
                <a:latin typeface="Times New Roman" panose="02020603050405020304" pitchFamily="18" charset="0"/>
                <a:ea typeface="Calibri" panose="020F0502020204030204" pitchFamily="34" charset="0"/>
                <a:cs typeface="Times New Roman" panose="02020603050405020304" pitchFamily="18" charset="0"/>
              </a:rPr>
              <a:t>Healthcom</a:t>
            </a:r>
            <a:r>
              <a:rPr lang="en-IN" sz="2300" b="1" kern="100" dirty="0">
                <a:effectLst/>
                <a:latin typeface="Times New Roman" panose="02020603050405020304" pitchFamily="18" charset="0"/>
                <a:ea typeface="Calibri" panose="020F0502020204030204" pitchFamily="34" charset="0"/>
                <a:cs typeface="Times New Roman" panose="02020603050405020304" pitchFamily="18" charset="0"/>
              </a:rPr>
              <a:t>) 2017 Oct 12 (pp. 1-6). IEEE. </a:t>
            </a:r>
          </a:p>
          <a:p>
            <a:pPr marL="342900" indent="-342900">
              <a:lnSpc>
                <a:spcPct val="110000"/>
              </a:lnSpc>
              <a:spcAft>
                <a:spcPts val="800"/>
              </a:spcAft>
              <a:buClr>
                <a:srgbClr val="000000"/>
              </a:buClr>
              <a:buSzPts val="1000"/>
              <a:buFont typeface="+mj-lt"/>
              <a:buAutoNum type="arabicPeriod"/>
            </a:pPr>
            <a:r>
              <a:rPr lang="en-IN" sz="2300" b="1" kern="100" dirty="0">
                <a:effectLst/>
                <a:latin typeface="Times New Roman" panose="02020603050405020304" pitchFamily="18" charset="0"/>
                <a:ea typeface="Calibri" panose="020F0502020204030204" pitchFamily="34" charset="0"/>
                <a:cs typeface="Times New Roman" panose="02020603050405020304" pitchFamily="18" charset="0"/>
              </a:rPr>
              <a:t>Hodges J. Effective claims denial management enhances revenue. </a:t>
            </a:r>
            <a:r>
              <a:rPr lang="en-IN" sz="2300" b="1" kern="100" dirty="0" err="1">
                <a:effectLst/>
                <a:latin typeface="Times New Roman" panose="02020603050405020304" pitchFamily="18" charset="0"/>
                <a:ea typeface="Calibri" panose="020F0502020204030204" pitchFamily="34" charset="0"/>
                <a:cs typeface="Times New Roman" panose="02020603050405020304" pitchFamily="18" charset="0"/>
              </a:rPr>
              <a:t>Healthc</a:t>
            </a:r>
            <a:r>
              <a:rPr lang="en-IN" sz="23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IN" sz="2300" b="1" kern="100" dirty="0" err="1">
                <a:effectLst/>
                <a:latin typeface="Times New Roman" panose="02020603050405020304" pitchFamily="18" charset="0"/>
                <a:ea typeface="Calibri" panose="020F0502020204030204" pitchFamily="34" charset="0"/>
                <a:cs typeface="Times New Roman" panose="02020603050405020304" pitchFamily="18" charset="0"/>
              </a:rPr>
              <a:t>Financ</a:t>
            </a:r>
            <a:r>
              <a:rPr lang="en-IN" sz="2300" b="1" kern="100" dirty="0">
                <a:effectLst/>
                <a:latin typeface="Times New Roman" panose="02020603050405020304" pitchFamily="18" charset="0"/>
                <a:ea typeface="Calibri" panose="020F0502020204030204" pitchFamily="34" charset="0"/>
                <a:cs typeface="Times New Roman" panose="02020603050405020304" pitchFamily="18" charset="0"/>
              </a:rPr>
              <a:t> Manage. 2002 Aug;56(8):40-50. PMID: 12222011.</a:t>
            </a:r>
          </a:p>
          <a:p>
            <a:pPr marL="342900" indent="-342900">
              <a:lnSpc>
                <a:spcPct val="200000"/>
              </a:lnSpc>
              <a:buClr>
                <a:srgbClr val="000000"/>
              </a:buClr>
              <a:buSzPts val="1000"/>
              <a:buFont typeface="+mj-lt"/>
              <a:buAutoNum type="arabicPeriod"/>
            </a:pPr>
            <a:r>
              <a:rPr lang="en-IN" sz="2300" b="1" kern="100" dirty="0">
                <a:solidFill>
                  <a:srgbClr val="222222"/>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rPr>
              <a:t>Powell A, Savin S, Savva N. Physician workload and hospital reimbursement: Overworked physicians generate less revenue per patient. Manufacturing &amp; Service Operations Management. 2012 Oct;14(4):512-28. </a:t>
            </a:r>
            <a:r>
              <a:rPr lang="en-IN" sz="2300" b="1" u="sng" kern="100" dirty="0">
                <a:solidFill>
                  <a:srgbClr val="0563C1"/>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hlinkClick r:id="rId7"/>
              </a:rPr>
              <a:t>https://pubsonline.informs.org/doi/abs/10.1287/msom.1120.0384</a:t>
            </a:r>
            <a:endParaRPr lang="en-IN" sz="23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200000"/>
              </a:lnSpc>
              <a:buClr>
                <a:srgbClr val="000000"/>
              </a:buClr>
              <a:buSzPts val="1000"/>
              <a:buFont typeface="+mj-lt"/>
              <a:buAutoNum type="arabicPeriod"/>
            </a:pPr>
            <a:r>
              <a:rPr lang="en-IN" sz="2300" b="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Sutherland JM, Fisher ES, Skinner JS. Getting past denial--the high cost of health care in the United States. New England Journal of Medicine. 2009 Sep 24;361(13):1227. </a:t>
            </a:r>
            <a:endParaRPr lang="en-IN" sz="23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200000"/>
              </a:lnSpc>
              <a:buClr>
                <a:srgbClr val="000000"/>
              </a:buClr>
              <a:buSzPts val="1000"/>
              <a:buFont typeface="+mj-lt"/>
              <a:buAutoNum type="arabicPeriod"/>
            </a:pPr>
            <a:r>
              <a:rPr lang="en-IN" sz="2300" b="1" kern="100" dirty="0">
                <a:solidFill>
                  <a:srgbClr val="222222"/>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rPr>
              <a:t>Cunningham PJ, O'Malley AS. Do Reimbursement Delays Discourage Medicaid Participation by Physicians? Simply raising fees might not be enough to entice physicians to take Medicaid patients, if they have to wait too long to receive payment for services rendered. Health Affairs. 2008;27(Suppl1): w17-28. </a:t>
            </a:r>
            <a:endParaRPr lang="en-IN" sz="23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200000"/>
              </a:lnSpc>
              <a:buClr>
                <a:srgbClr val="000000"/>
              </a:buClr>
              <a:buSzPts val="1000"/>
              <a:buFont typeface="+mj-lt"/>
              <a:buAutoNum type="arabicPeriod"/>
            </a:pP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10000"/>
              </a:lnSpc>
              <a:spcAft>
                <a:spcPts val="800"/>
              </a:spcAft>
              <a:buClr>
                <a:srgbClr val="000000"/>
              </a:buClr>
              <a:buSzPts val="1000"/>
              <a:buFont typeface="+mj-lt"/>
              <a:buAutoNum type="arabicPeriod"/>
            </a:pPr>
            <a:endParaRPr lang="en-IN"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lnSpc>
                <a:spcPct val="110000"/>
              </a:lnSpc>
              <a:spcAft>
                <a:spcPts val="800"/>
              </a:spcAft>
              <a:buClr>
                <a:srgbClr val="000000"/>
              </a:buClr>
              <a:buSzPts val="1000"/>
              <a:buFont typeface="+mj-lt"/>
              <a:buAutoNum type="arabicPeriod"/>
            </a:pP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10000"/>
              </a:lnSpc>
              <a:spcAft>
                <a:spcPts val="800"/>
              </a:spcAft>
              <a:buClr>
                <a:srgbClr val="000000"/>
              </a:buClr>
              <a:buSzPts val="1000"/>
              <a:buFont typeface="+mj-lt"/>
              <a:buAutoNum type="arabicPeriod"/>
            </a:pPr>
            <a:endParaRPr lang="en-IN"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lnSpc>
                <a:spcPct val="110000"/>
              </a:lnSpc>
              <a:spcAft>
                <a:spcPts val="800"/>
              </a:spcAft>
              <a:buClr>
                <a:srgbClr val="000000"/>
              </a:buClr>
              <a:buSzPts val="1000"/>
              <a:buFont typeface="+mj-lt"/>
              <a:buAutoNum type="arabicPeriod"/>
            </a:pP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10000"/>
              </a:lnSpc>
              <a:spcAft>
                <a:spcPts val="800"/>
              </a:spcAft>
              <a:buClr>
                <a:srgbClr val="000000"/>
              </a:buClr>
              <a:buSzPts val="1000"/>
              <a:buFont typeface="+mj-lt"/>
              <a:buAutoNum type="arabicPeriod"/>
            </a:pP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0000"/>
              </a:lnSpc>
              <a:spcAft>
                <a:spcPts val="800"/>
              </a:spcAft>
              <a:buClr>
                <a:srgbClr val="000000"/>
              </a:buClr>
              <a:buSzPts val="1000"/>
              <a:buFont typeface="+mj-lt"/>
              <a:buAutoNum type="arabicPeriod"/>
            </a:pPr>
            <a:endParaRPr lang="en-IN" sz="1800" kern="100" dirty="0">
              <a:solidFill>
                <a:srgbClr val="4472C4"/>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10000"/>
              </a:lnSpc>
              <a:spcAft>
                <a:spcPts val="800"/>
              </a:spcAft>
              <a:buClr>
                <a:srgbClr val="000000"/>
              </a:buClr>
              <a:buSzPts val="1000"/>
              <a:buFont typeface="+mj-lt"/>
              <a:buAutoNum type="arabicPeriod"/>
            </a:pPr>
            <a:endParaRPr lang="en-IN" sz="1800" kern="100" dirty="0">
              <a:solidFill>
                <a:srgbClr val="4472C4"/>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200000"/>
              </a:lnSpc>
              <a:spcAft>
                <a:spcPts val="800"/>
              </a:spcAft>
              <a:buClr>
                <a:srgbClr val="000000"/>
              </a:buClr>
              <a:buSzPts val="1000"/>
              <a:buFont typeface="+mj-lt"/>
              <a:buAutoNum type="arabicPeriod"/>
            </a:pP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sz="1800" dirty="0">
              <a:latin typeface="Times New Roman" panose="02020603050405020304" pitchFamily="18"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BA6BC351-F8F3-57C7-6516-D8352B33A9A1}"/>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id="{65778F48-EED0-0966-D30D-CA2F4B9E882F}"/>
              </a:ext>
            </a:extLst>
          </p:cNvPr>
          <p:cNvSpPr>
            <a:spLocks noGrp="1"/>
          </p:cNvSpPr>
          <p:nvPr>
            <p:ph type="sldNum" sz="quarter" idx="12"/>
          </p:nvPr>
        </p:nvSpPr>
        <p:spPr/>
        <p:txBody>
          <a:bodyPr/>
          <a:lstStyle/>
          <a:p>
            <a:fld id="{26AD20E6-394B-4DF0-96A5-9647FF39C943}" type="slidenum">
              <a:rPr lang="en-IN" smtClean="0"/>
              <a:t>21</a:t>
            </a:fld>
            <a:endParaRPr lang="en-IN"/>
          </a:p>
        </p:txBody>
      </p:sp>
    </p:spTree>
    <p:extLst>
      <p:ext uri="{BB962C8B-B14F-4D97-AF65-F5344CB8AC3E}">
        <p14:creationId xmlns:p14="http://schemas.microsoft.com/office/powerpoint/2010/main" val="1492437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A40DA-CCAF-AA4D-F02C-E8A499F3A7C1}"/>
              </a:ext>
            </a:extLst>
          </p:cNvPr>
          <p:cNvSpPr>
            <a:spLocks noGrp="1"/>
          </p:cNvSpPr>
          <p:nvPr>
            <p:ph type="ctrTitle"/>
          </p:nvPr>
        </p:nvSpPr>
        <p:spPr/>
        <p:txBody>
          <a:bodyPr/>
          <a:lstStyle/>
          <a:p>
            <a:r>
              <a:rPr lang="en-IN" dirty="0">
                <a:latin typeface="Times New Roman" panose="02020603050405020304" pitchFamily="18" charset="0"/>
                <a:cs typeface="Times New Roman" panose="02020603050405020304" pitchFamily="18" charset="0"/>
              </a:rPr>
              <a:t>Thank You</a:t>
            </a:r>
          </a:p>
        </p:txBody>
      </p:sp>
      <p:sp>
        <p:nvSpPr>
          <p:cNvPr id="3" name="Subtitle 2">
            <a:extLst>
              <a:ext uri="{FF2B5EF4-FFF2-40B4-BE49-F238E27FC236}">
                <a16:creationId xmlns:a16="http://schemas.microsoft.com/office/drawing/2014/main" id="{14362A6F-B772-4C22-FFAA-7F43C56C049B}"/>
              </a:ext>
            </a:extLst>
          </p:cNvPr>
          <p:cNvSpPr>
            <a:spLocks noGrp="1"/>
          </p:cNvSpPr>
          <p:nvPr>
            <p:ph type="subTitle" idx="1"/>
          </p:nvPr>
        </p:nvSpPr>
        <p:spPr/>
        <p:txBody>
          <a:bodyPr/>
          <a:lstStyle/>
          <a:p>
            <a:r>
              <a:rPr lang="en-IN" dirty="0"/>
              <a:t>Any Questions</a:t>
            </a:r>
          </a:p>
        </p:txBody>
      </p:sp>
      <p:sp>
        <p:nvSpPr>
          <p:cNvPr id="4" name="Slide Number Placeholder 3">
            <a:extLst>
              <a:ext uri="{FF2B5EF4-FFF2-40B4-BE49-F238E27FC236}">
                <a16:creationId xmlns:a16="http://schemas.microsoft.com/office/drawing/2014/main" id="{33C20748-CF29-ED49-B8D8-5DEBC4A531CC}"/>
              </a:ext>
            </a:extLst>
          </p:cNvPr>
          <p:cNvSpPr>
            <a:spLocks noGrp="1"/>
          </p:cNvSpPr>
          <p:nvPr>
            <p:ph type="sldNum" sz="quarter" idx="12"/>
          </p:nvPr>
        </p:nvSpPr>
        <p:spPr/>
        <p:txBody>
          <a:bodyPr/>
          <a:lstStyle/>
          <a:p>
            <a:fld id="{26AD20E6-394B-4DF0-96A5-9647FF39C943}" type="slidenum">
              <a:rPr lang="en-IN" smtClean="0"/>
              <a:t>22</a:t>
            </a:fld>
            <a:endParaRPr lang="en-IN" dirty="0"/>
          </a:p>
        </p:txBody>
      </p:sp>
      <p:sp>
        <p:nvSpPr>
          <p:cNvPr id="5" name="Footer Placeholder 4">
            <a:extLst>
              <a:ext uri="{FF2B5EF4-FFF2-40B4-BE49-F238E27FC236}">
                <a16:creationId xmlns:a16="http://schemas.microsoft.com/office/drawing/2014/main" id="{50FC9A4B-7D60-AC6E-3EFB-C49D8A77D0A3}"/>
              </a:ext>
            </a:extLst>
          </p:cNvPr>
          <p:cNvSpPr>
            <a:spLocks noGrp="1"/>
          </p:cNvSpPr>
          <p:nvPr>
            <p:ph type="ftr" sz="quarter" idx="11"/>
          </p:nvPr>
        </p:nvSpPr>
        <p:spPr/>
        <p:txBody>
          <a:bodyPr/>
          <a:lstStyle/>
          <a:p>
            <a:r>
              <a:rPr lang="en-US" dirty="0"/>
              <a:t>You are not allowed to add slides to this presentation</a:t>
            </a:r>
            <a:endParaRPr lang="en-IN" dirty="0"/>
          </a:p>
        </p:txBody>
      </p:sp>
      <p:pic>
        <p:nvPicPr>
          <p:cNvPr id="6" name="Picture 5">
            <a:extLst>
              <a:ext uri="{FF2B5EF4-FFF2-40B4-BE49-F238E27FC236}">
                <a16:creationId xmlns:a16="http://schemas.microsoft.com/office/drawing/2014/main" id="{EDC1BA95-363B-4D43-B4A1-2FAE931EE5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6752462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1393A-C23C-A11B-B552-8F3AB06E5AFD}"/>
              </a:ext>
            </a:extLst>
          </p:cNvPr>
          <p:cNvSpPr>
            <a:spLocks noGrp="1"/>
          </p:cNvSpPr>
          <p:nvPr>
            <p:ph type="title"/>
          </p:nvPr>
        </p:nvSpPr>
        <p:spPr/>
        <p:txBody>
          <a:bodyPr/>
          <a:lstStyle/>
          <a:p>
            <a:pPr algn="ctr"/>
            <a:r>
              <a:rPr lang="en-IN" b="1" dirty="0"/>
              <a:t>Pictorial Journey (1/2)</a:t>
            </a:r>
          </a:p>
        </p:txBody>
      </p:sp>
      <p:pic>
        <p:nvPicPr>
          <p:cNvPr id="7" name="Content Placeholder 6">
            <a:extLst>
              <a:ext uri="{FF2B5EF4-FFF2-40B4-BE49-F238E27FC236}">
                <a16:creationId xmlns:a16="http://schemas.microsoft.com/office/drawing/2014/main" id="{08AD5356-A623-E450-0537-E29D2E0ED10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56533" y="1495687"/>
            <a:ext cx="3263503" cy="4351338"/>
          </a:xfrm>
        </p:spPr>
      </p:pic>
      <p:sp>
        <p:nvSpPr>
          <p:cNvPr id="4" name="Slide Number Placeholder 3">
            <a:extLst>
              <a:ext uri="{FF2B5EF4-FFF2-40B4-BE49-F238E27FC236}">
                <a16:creationId xmlns:a16="http://schemas.microsoft.com/office/drawing/2014/main" id="{AB27019A-DBE3-DD9F-379F-7EBC515DB707}"/>
              </a:ext>
            </a:extLst>
          </p:cNvPr>
          <p:cNvSpPr>
            <a:spLocks noGrp="1"/>
          </p:cNvSpPr>
          <p:nvPr>
            <p:ph type="sldNum" sz="quarter" idx="12"/>
          </p:nvPr>
        </p:nvSpPr>
        <p:spPr/>
        <p:txBody>
          <a:bodyPr/>
          <a:lstStyle/>
          <a:p>
            <a:fld id="{26AD20E6-394B-4DF0-96A5-9647FF39C943}" type="slidenum">
              <a:rPr lang="en-IN" smtClean="0"/>
              <a:t>23</a:t>
            </a:fld>
            <a:endParaRPr lang="en-IN" dirty="0"/>
          </a:p>
        </p:txBody>
      </p:sp>
      <p:sp>
        <p:nvSpPr>
          <p:cNvPr id="5" name="Footer Placeholder 4">
            <a:extLst>
              <a:ext uri="{FF2B5EF4-FFF2-40B4-BE49-F238E27FC236}">
                <a16:creationId xmlns:a16="http://schemas.microsoft.com/office/drawing/2014/main" id="{9B187AAF-6A0B-1393-C469-6E06803B7421}"/>
              </a:ext>
            </a:extLst>
          </p:cNvPr>
          <p:cNvSpPr>
            <a:spLocks noGrp="1"/>
          </p:cNvSpPr>
          <p:nvPr>
            <p:ph type="ftr" sz="quarter" idx="11"/>
          </p:nvPr>
        </p:nvSpPr>
        <p:spPr/>
        <p:txBody>
          <a:bodyPr/>
          <a:lstStyle/>
          <a:p>
            <a:r>
              <a:rPr lang="en-US" dirty="0"/>
              <a:t>You are not allowed to add slides to this presentation</a:t>
            </a:r>
            <a:endParaRPr lang="en-IN" dirty="0"/>
          </a:p>
        </p:txBody>
      </p:sp>
      <p:pic>
        <p:nvPicPr>
          <p:cNvPr id="9" name="Picture 8">
            <a:extLst>
              <a:ext uri="{FF2B5EF4-FFF2-40B4-BE49-F238E27FC236}">
                <a16:creationId xmlns:a16="http://schemas.microsoft.com/office/drawing/2014/main" id="{D1B3AAA0-76B3-D91A-D7BA-E1A601EA1AA2}"/>
              </a:ext>
            </a:extLst>
          </p:cNvPr>
          <p:cNvPicPr>
            <a:picLocks noChangeAspect="1"/>
          </p:cNvPicPr>
          <p:nvPr/>
        </p:nvPicPr>
        <p:blipFill rotWithShape="1">
          <a:blip r:embed="rId3">
            <a:extLst>
              <a:ext uri="{28A0092B-C50C-407E-A947-70E740481C1C}">
                <a14:useLocalDpi xmlns:a14="http://schemas.microsoft.com/office/drawing/2010/main" val="0"/>
              </a:ext>
            </a:extLst>
          </a:blip>
          <a:srcRect l="13486" r="6536" b="3058"/>
          <a:stretch/>
        </p:blipFill>
        <p:spPr>
          <a:xfrm>
            <a:off x="4938369" y="1495686"/>
            <a:ext cx="6381944" cy="4351337"/>
          </a:xfrm>
          <a:prstGeom prst="rect">
            <a:avLst/>
          </a:prstGeom>
        </p:spPr>
      </p:pic>
    </p:spTree>
    <p:extLst>
      <p:ext uri="{BB962C8B-B14F-4D97-AF65-F5344CB8AC3E}">
        <p14:creationId xmlns:p14="http://schemas.microsoft.com/office/powerpoint/2010/main" val="2333934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p:txBody>
          <a:bodyPr>
            <a:normAutofit/>
          </a:bodyPr>
          <a:lstStyle/>
          <a:p>
            <a:pPr algn="ctr"/>
            <a:r>
              <a:rPr lang="en-IN" sz="3200" b="1" dirty="0">
                <a:latin typeface="Times New Roman" panose="02020603050405020304" pitchFamily="18" charset="0"/>
                <a:cs typeface="Times New Roman" panose="02020603050405020304" pitchFamily="18" charset="0"/>
              </a:rPr>
              <a:t>Introduction (1/2)</a:t>
            </a:r>
          </a:p>
        </p:txBody>
      </p:sp>
      <p:sp>
        <p:nvSpPr>
          <p:cNvPr id="3" name="Content Placeholder 2">
            <a:extLst>
              <a:ext uri="{FF2B5EF4-FFF2-40B4-BE49-F238E27FC236}">
                <a16:creationId xmlns:a16="http://schemas.microsoft.com/office/drawing/2014/main" id="{2DB44169-B653-8FCC-211C-27ABE8FE014A}"/>
              </a:ext>
            </a:extLst>
          </p:cNvPr>
          <p:cNvSpPr>
            <a:spLocks noGrp="1"/>
          </p:cNvSpPr>
          <p:nvPr>
            <p:ph idx="1"/>
          </p:nvPr>
        </p:nvSpPr>
        <p:spPr/>
        <p:txBody>
          <a:bodyPr>
            <a:normAutofit/>
          </a:bodyPr>
          <a:lstStyle/>
          <a:p>
            <a:r>
              <a:rPr lang="en-IN" sz="1800" dirty="0">
                <a:effectLst/>
                <a:latin typeface="Times New Roman" panose="02020603050405020304" pitchFamily="18" charset="0"/>
                <a:ea typeface="Calibri" panose="020F0502020204030204" pitchFamily="34" charset="0"/>
              </a:rPr>
              <a:t>Health Insurance in the United States began in the year 1900s and has the highest healthcare expenditures in the world. The establishment of Medicare and Medicaid, the two primary government-backed health insurance programs, in 1965 marked a significant milestone. </a:t>
            </a:r>
          </a:p>
          <a:p>
            <a:r>
              <a:rPr lang="en-IN" sz="1800" b="1" kern="100" dirty="0">
                <a:effectLst/>
                <a:latin typeface="Times New Roman" panose="02020603050405020304" pitchFamily="18" charset="0"/>
                <a:ea typeface="Calibri" panose="020F0502020204030204" pitchFamily="34" charset="0"/>
                <a:cs typeface="Mangal" panose="02040503050203030202" pitchFamily="18" charset="0"/>
              </a:rPr>
              <a:t>Medicare</a:t>
            </a:r>
            <a:r>
              <a:rPr lang="en-IN" sz="1800" kern="100" dirty="0">
                <a:effectLst/>
                <a:latin typeface="Times New Roman" panose="02020603050405020304" pitchFamily="18" charset="0"/>
                <a:ea typeface="Calibri" panose="020F0502020204030204" pitchFamily="34" charset="0"/>
                <a:cs typeface="Mangal" panose="02040503050203030202" pitchFamily="18" charset="0"/>
              </a:rPr>
              <a:t> is federal health insurance for anyone age 65 and older, and some people under 65 with certain disabilities or conditions. Medicaid is a joint federal and state program that gives health coverage to some people with limited income and resources (1).</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p>
            <a:r>
              <a:rPr lang="en-IN" sz="1800" dirty="0">
                <a:effectLst/>
                <a:latin typeface="Times New Roman" panose="02020603050405020304" pitchFamily="18" charset="0"/>
                <a:ea typeface="Times New Roman" panose="02020603050405020304" pitchFamily="18" charset="0"/>
              </a:rPr>
              <a:t>However, the landscape of insurance claim processing within the US healthcare system is fraught with challenges, often leading to delays, denials, and administrative burdens that directly impact physician reimbursement. The effectiveness of insurance claim processing has a significant impact on physicians' remuneration (2). </a:t>
            </a:r>
          </a:p>
          <a:p>
            <a:r>
              <a:rPr lang="en-IN" sz="1800" dirty="0">
                <a:effectLst/>
                <a:latin typeface="Times New Roman" panose="02020603050405020304" pitchFamily="18" charset="0"/>
                <a:ea typeface="Times New Roman" panose="02020603050405020304" pitchFamily="18" charset="0"/>
              </a:rPr>
              <a:t>To maximise income streams and guarantee on-time compensation for medical services in the complicated US healthcare system, one must comprehend the complexities of claim processing and its effects on reimbursement (3,4). </a:t>
            </a:r>
            <a:endParaRPr lang="en-IN" sz="1800" dirty="0">
              <a:effectLst/>
              <a:latin typeface="Times New Roman" panose="02020603050405020304" pitchFamily="18" charset="0"/>
              <a:ea typeface="Calibri" panose="020F0502020204030204" pitchFamily="34" charset="0"/>
            </a:endParaRPr>
          </a:p>
          <a:p>
            <a:endParaRPr lang="en-IN" sz="2000" dirty="0">
              <a:effectLst/>
              <a:latin typeface="Times New Roman" panose="02020603050405020304" pitchFamily="18" charset="0"/>
              <a:ea typeface="Calibri" panose="020F0502020204030204" pitchFamily="34" charset="0"/>
            </a:endParaRPr>
          </a:p>
          <a:p>
            <a:endParaRPr lang="en-IN" sz="2000" dirty="0"/>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3</a:t>
            </a:fld>
            <a:endParaRPr lang="en-IN" dirty="0"/>
          </a:p>
        </p:txBody>
      </p:sp>
      <p:sp>
        <p:nvSpPr>
          <p:cNvPr id="5" name="Footer Placeholder 4">
            <a:extLst>
              <a:ext uri="{FF2B5EF4-FFF2-40B4-BE49-F238E27FC236}">
                <a16:creationId xmlns:a16="http://schemas.microsoft.com/office/drawing/2014/main" id="{F264D377-7310-FC9A-E728-3B686E1BEA5E}"/>
              </a:ext>
            </a:extLst>
          </p:cNvPr>
          <p:cNvSpPr>
            <a:spLocks noGrp="1"/>
          </p:cNvSpPr>
          <p:nvPr>
            <p:ph type="ftr" sz="quarter" idx="11"/>
          </p:nvPr>
        </p:nvSpPr>
        <p:spPr/>
        <p:txBody>
          <a:bodyPr/>
          <a:lstStyle/>
          <a:p>
            <a:r>
              <a:rPr lang="en-US" dirty="0"/>
              <a:t>You are not allowed to add slides to this presentation</a:t>
            </a:r>
            <a:endParaRPr lang="en-IN" dirty="0"/>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935010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p:txBody>
          <a:bodyPr>
            <a:normAutofit/>
          </a:bodyPr>
          <a:lstStyle/>
          <a:p>
            <a:pPr algn="ctr"/>
            <a:r>
              <a:rPr lang="en-IN" sz="3200" b="1" dirty="0">
                <a:latin typeface="Times New Roman" panose="02020603050405020304" pitchFamily="18" charset="0"/>
                <a:cs typeface="Times New Roman" panose="02020603050405020304" pitchFamily="18" charset="0"/>
              </a:rPr>
              <a:t>Introduction (2/2)</a:t>
            </a:r>
          </a:p>
        </p:txBody>
      </p:sp>
      <p:sp>
        <p:nvSpPr>
          <p:cNvPr id="3" name="Content Placeholder 2">
            <a:extLst>
              <a:ext uri="{FF2B5EF4-FFF2-40B4-BE49-F238E27FC236}">
                <a16:creationId xmlns:a16="http://schemas.microsoft.com/office/drawing/2014/main" id="{2DB44169-B653-8FCC-211C-27ABE8FE014A}"/>
              </a:ext>
            </a:extLst>
          </p:cNvPr>
          <p:cNvSpPr>
            <a:spLocks noGrp="1"/>
          </p:cNvSpPr>
          <p:nvPr>
            <p:ph idx="1"/>
          </p:nvPr>
        </p:nvSpPr>
        <p:spPr/>
        <p:txBody>
          <a:bodyPr/>
          <a:lstStyle/>
          <a:p>
            <a:r>
              <a:rPr lang="en-IN" sz="1800" dirty="0">
                <a:effectLst/>
                <a:latin typeface="Times New Roman" panose="02020603050405020304" pitchFamily="18" charset="0"/>
                <a:ea typeface="Times New Roman" panose="02020603050405020304" pitchFamily="18" charset="0"/>
              </a:rPr>
              <a:t>The term "</a:t>
            </a:r>
            <a:r>
              <a:rPr lang="en-IN" sz="1800" b="1" dirty="0">
                <a:effectLst/>
                <a:latin typeface="Times New Roman" panose="02020603050405020304" pitchFamily="18" charset="0"/>
                <a:ea typeface="Times New Roman" panose="02020603050405020304" pitchFamily="18" charset="0"/>
              </a:rPr>
              <a:t>physician group</a:t>
            </a:r>
            <a:r>
              <a:rPr lang="en-IN" sz="1800" dirty="0">
                <a:effectLst/>
                <a:latin typeface="Times New Roman" panose="02020603050405020304" pitchFamily="18" charset="0"/>
                <a:ea typeface="Times New Roman" panose="02020603050405020304" pitchFamily="18" charset="0"/>
              </a:rPr>
              <a:t>" encompasses various healthcare organizations with one or more doctors. These can be either private practices, where a solo doctor is the owner and manager, or group practices, where multiple doctors collaborate and share resources within the same location (5).</a:t>
            </a:r>
          </a:p>
          <a:p>
            <a:r>
              <a:rPr lang="en-IN" sz="1800" dirty="0">
                <a:effectLst/>
                <a:latin typeface="Times New Roman" panose="02020603050405020304" pitchFamily="18" charset="0"/>
                <a:ea typeface="Times New Roman" panose="02020603050405020304" pitchFamily="18" charset="0"/>
              </a:rPr>
              <a:t>Prima care is one of the physician groups in US, dedicated to providing convenient healthcare</a:t>
            </a:r>
            <a:r>
              <a:rPr lang="en-IN" sz="1800" dirty="0">
                <a:latin typeface="Times New Roman" panose="02020603050405020304" pitchFamily="18" charset="0"/>
                <a:ea typeface="Times New Roman" panose="02020603050405020304" pitchFamily="18" charset="0"/>
              </a:rPr>
              <a:t>. </a:t>
            </a:r>
            <a:r>
              <a:rPr lang="en-IN" sz="1800" kern="0" dirty="0">
                <a:solidFill>
                  <a:srgbClr val="262626"/>
                </a:solidFill>
                <a:effectLst/>
                <a:latin typeface="Times New Roman" panose="02020603050405020304" pitchFamily="18" charset="0"/>
                <a:ea typeface="Times New Roman" panose="02020603050405020304" pitchFamily="18" charset="0"/>
                <a:cs typeface="Mangal" panose="02040503050203030202" pitchFamily="18" charset="0"/>
              </a:rPr>
              <a:t>This research aims to delve into the efficiency of insurance claim processing within the Prima care physician group and its direct impact on physicians' reimbursement. </a:t>
            </a:r>
            <a:endParaRPr lang="en-IN" sz="1800" dirty="0">
              <a:latin typeface="Times New Roman" panose="02020603050405020304" pitchFamily="18" charset="0"/>
              <a:ea typeface="Times New Roman" panose="02020603050405020304" pitchFamily="18" charset="0"/>
            </a:endParaRPr>
          </a:p>
          <a:p>
            <a:r>
              <a:rPr lang="en-IN" sz="1800" kern="0" dirty="0">
                <a:solidFill>
                  <a:srgbClr val="262626"/>
                </a:solidFill>
                <a:effectLst/>
                <a:latin typeface="Times New Roman" panose="02020603050405020304" pitchFamily="18" charset="0"/>
                <a:ea typeface="Times New Roman" panose="02020603050405020304" pitchFamily="18" charset="0"/>
                <a:cs typeface="Mangal" panose="02040503050203030202" pitchFamily="18" charset="0"/>
              </a:rPr>
              <a:t>By examining operational effectiveness within healthcare practices, this study seeks to uncover insights that can inform strategies for optimizing claim processing procedures, ultimately improving financial outcomes for physicians and enhancing the overall efficiency of healthcare delivery within the Prima Care physician group.</a:t>
            </a:r>
            <a:endParaRPr lang="en-IN" sz="1800" kern="100" dirty="0">
              <a:solidFill>
                <a:srgbClr val="262626"/>
              </a:solidFill>
              <a:effectLst/>
              <a:latin typeface="Perpetua" panose="02020502060401020303" pitchFamily="18" charset="0"/>
              <a:ea typeface="Calibri" panose="020F0502020204030204" pitchFamily="34" charset="0"/>
              <a:cs typeface="Mangal" panose="02040503050203030202" pitchFamily="18" charset="0"/>
            </a:endParaRPr>
          </a:p>
          <a:p>
            <a:r>
              <a:rPr lang="en-IN" sz="1800" dirty="0">
                <a:effectLst/>
                <a:latin typeface="Times New Roman" panose="02020603050405020304" pitchFamily="18" charset="0"/>
                <a:ea typeface="Times New Roman" panose="02020603050405020304" pitchFamily="18" charset="0"/>
              </a:rPr>
              <a:t>Furthermore, this dissertation endeavours to identify strategies and best practices for optimizing insurance claim processing within the US healthcare system</a:t>
            </a:r>
            <a:endParaRPr lang="en-IN" dirty="0"/>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4</a:t>
            </a:fld>
            <a:endParaRPr lang="en-IN" dirty="0"/>
          </a:p>
        </p:txBody>
      </p:sp>
      <p:sp>
        <p:nvSpPr>
          <p:cNvPr id="5" name="Footer Placeholder 4">
            <a:extLst>
              <a:ext uri="{FF2B5EF4-FFF2-40B4-BE49-F238E27FC236}">
                <a16:creationId xmlns:a16="http://schemas.microsoft.com/office/drawing/2014/main" id="{F264D377-7310-FC9A-E728-3B686E1BEA5E}"/>
              </a:ext>
            </a:extLst>
          </p:cNvPr>
          <p:cNvSpPr>
            <a:spLocks noGrp="1"/>
          </p:cNvSpPr>
          <p:nvPr>
            <p:ph type="ftr" sz="quarter" idx="11"/>
          </p:nvPr>
        </p:nvSpPr>
        <p:spPr/>
        <p:txBody>
          <a:bodyPr/>
          <a:lstStyle/>
          <a:p>
            <a:r>
              <a:rPr lang="en-US" dirty="0"/>
              <a:t>You are not allowed to add slides to this presentation</a:t>
            </a:r>
            <a:endParaRPr lang="en-IN" dirty="0"/>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42728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904D3-A247-E528-2115-156C18874265}"/>
              </a:ext>
            </a:extLst>
          </p:cNvPr>
          <p:cNvSpPr>
            <a:spLocks noGrp="1"/>
          </p:cNvSpPr>
          <p:nvPr>
            <p:ph type="title"/>
          </p:nvPr>
        </p:nvSpPr>
        <p:spPr/>
        <p:txBody>
          <a:bodyPr>
            <a:normAutofit/>
          </a:bodyPr>
          <a:lstStyle/>
          <a:p>
            <a:pPr algn="ctr"/>
            <a:r>
              <a:rPr lang="en-IN" sz="3200" b="1" dirty="0">
                <a:latin typeface="Times New Roman" panose="02020603050405020304" pitchFamily="18" charset="0"/>
                <a:cs typeface="Times New Roman" panose="02020603050405020304" pitchFamily="18" charset="0"/>
              </a:rPr>
              <a:t>Objectives of Your Study</a:t>
            </a:r>
          </a:p>
        </p:txBody>
      </p:sp>
      <p:sp>
        <p:nvSpPr>
          <p:cNvPr id="3" name="Content Placeholder 2">
            <a:extLst>
              <a:ext uri="{FF2B5EF4-FFF2-40B4-BE49-F238E27FC236}">
                <a16:creationId xmlns:a16="http://schemas.microsoft.com/office/drawing/2014/main" id="{8C6D7DE2-7518-3B77-F975-509EE81FC92A}"/>
              </a:ext>
            </a:extLst>
          </p:cNvPr>
          <p:cNvSpPr>
            <a:spLocks noGrp="1"/>
          </p:cNvSpPr>
          <p:nvPr>
            <p:ph idx="1"/>
          </p:nvPr>
        </p:nvSpPr>
        <p:spPr/>
        <p:txBody>
          <a:bodyPr/>
          <a:lstStyle/>
          <a:p>
            <a:pPr marL="0" lvl="0" indent="0">
              <a:lnSpc>
                <a:spcPct val="115000"/>
              </a:lnSpc>
              <a:spcAft>
                <a:spcPts val="1500"/>
              </a:spcAft>
              <a:buNone/>
              <a:tabLst>
                <a:tab pos="457200" algn="l"/>
              </a:tabLst>
            </a:pPr>
            <a:r>
              <a:rPr lang="en-IN" sz="1800" b="1" kern="100" dirty="0">
                <a:solidFill>
                  <a:srgbClr val="000000"/>
                </a:solidFill>
                <a:effectLst/>
                <a:latin typeface="Times New Roman" panose="02020603050405020304" pitchFamily="18" charset="0"/>
                <a:ea typeface="Times New Roman" panose="02020603050405020304" pitchFamily="18" charset="0"/>
                <a:cs typeface="Mangal" panose="02040503050203030202" pitchFamily="18" charset="0"/>
              </a:rPr>
              <a:t>Primary Objective:</a:t>
            </a:r>
          </a:p>
          <a:p>
            <a:pPr marL="342900" lvl="0" indent="-342900">
              <a:lnSpc>
                <a:spcPct val="115000"/>
              </a:lnSpc>
              <a:spcAft>
                <a:spcPts val="1500"/>
              </a:spcAft>
              <a:buFont typeface="+mj-lt"/>
              <a:buAutoNum type="arabicPeriod"/>
              <a:tabLst>
                <a:tab pos="457200" algn="l"/>
              </a:tabLst>
            </a:pPr>
            <a:r>
              <a:rPr lang="en-IN" sz="1800" kern="100" dirty="0">
                <a:solidFill>
                  <a:srgbClr val="000000"/>
                </a:solidFill>
                <a:effectLst/>
                <a:latin typeface="Times New Roman" panose="02020603050405020304" pitchFamily="18" charset="0"/>
                <a:ea typeface="Times New Roman" panose="02020603050405020304" pitchFamily="18" charset="0"/>
                <a:cs typeface="Mangal" panose="02040503050203030202" pitchFamily="18" charset="0"/>
              </a:rPr>
              <a:t>To assess the current state of insurance claim processing procedures in healthcare settings and its impact on the revenue.</a:t>
            </a:r>
          </a:p>
          <a:p>
            <a:pPr marL="0" lvl="0" indent="0">
              <a:lnSpc>
                <a:spcPct val="115000"/>
              </a:lnSpc>
              <a:spcAft>
                <a:spcPts val="1500"/>
              </a:spcAft>
              <a:buNone/>
              <a:tabLst>
                <a:tab pos="457200" algn="l"/>
              </a:tabLst>
            </a:pPr>
            <a:r>
              <a:rPr lang="en-IN" sz="1800" b="1" kern="100" dirty="0">
                <a:solidFill>
                  <a:srgbClr val="000000"/>
                </a:solidFill>
                <a:latin typeface="Times New Roman" panose="02020603050405020304" pitchFamily="18" charset="0"/>
                <a:ea typeface="Calibri" panose="020F0502020204030204" pitchFamily="34" charset="0"/>
                <a:cs typeface="Mangal" panose="02040503050203030202" pitchFamily="18" charset="0"/>
              </a:rPr>
              <a:t>Secondary Objectives:</a:t>
            </a:r>
            <a:endParaRPr lang="en-IN" sz="1800" b="1" kern="100" dirty="0">
              <a:solidFill>
                <a:srgbClr val="000000"/>
              </a:solidFill>
              <a:effectLst/>
              <a:latin typeface="Perpetua" panose="02020502060401020303" pitchFamily="18" charset="0"/>
              <a:ea typeface="Calibri" panose="020F0502020204030204" pitchFamily="34" charset="0"/>
              <a:cs typeface="Mangal" panose="02040503050203030202" pitchFamily="18" charset="0"/>
            </a:endParaRPr>
          </a:p>
          <a:p>
            <a:pPr marL="342900" lvl="0" indent="-342900">
              <a:lnSpc>
                <a:spcPct val="115000"/>
              </a:lnSpc>
              <a:spcAft>
                <a:spcPts val="1500"/>
              </a:spcAft>
              <a:buFont typeface="+mj-lt"/>
              <a:buAutoNum type="arabicPeriod"/>
              <a:tabLst>
                <a:tab pos="457200" algn="l"/>
              </a:tabLst>
            </a:pPr>
            <a:r>
              <a:rPr lang="en-IN" sz="1800" kern="100" dirty="0">
                <a:solidFill>
                  <a:srgbClr val="000000"/>
                </a:solidFill>
                <a:effectLst/>
                <a:latin typeface="Times New Roman" panose="02020603050405020304" pitchFamily="18" charset="0"/>
                <a:ea typeface="Times New Roman" panose="02020603050405020304" pitchFamily="18" charset="0"/>
                <a:cs typeface="Mangal" panose="02040503050203030202" pitchFamily="18" charset="0"/>
              </a:rPr>
              <a:t>To identify challenges faced by physicians in the insurance claim submission process and their impact on reimbursement.</a:t>
            </a:r>
            <a:endParaRPr lang="en-IN" sz="1800" kern="100" dirty="0">
              <a:solidFill>
                <a:srgbClr val="000000"/>
              </a:solidFill>
              <a:effectLst/>
              <a:latin typeface="Perpetua" panose="02020502060401020303" pitchFamily="18" charset="0"/>
              <a:ea typeface="Calibri" panose="020F0502020204030204" pitchFamily="34" charset="0"/>
              <a:cs typeface="Mangal" panose="02040503050203030202" pitchFamily="18" charset="0"/>
            </a:endParaRPr>
          </a:p>
          <a:p>
            <a:pPr marL="342900" lvl="0" indent="-342900">
              <a:lnSpc>
                <a:spcPct val="115000"/>
              </a:lnSpc>
              <a:spcAft>
                <a:spcPts val="1500"/>
              </a:spcAft>
              <a:buFont typeface="+mj-lt"/>
              <a:buAutoNum type="arabicPeriod"/>
              <a:tabLst>
                <a:tab pos="457200" algn="l"/>
              </a:tabLst>
            </a:pPr>
            <a:r>
              <a:rPr lang="en-IN" sz="1800" kern="100" dirty="0">
                <a:solidFill>
                  <a:srgbClr val="000000"/>
                </a:solidFill>
                <a:effectLst/>
                <a:latin typeface="Times New Roman" panose="02020603050405020304" pitchFamily="18" charset="0"/>
                <a:ea typeface="Times New Roman" panose="02020603050405020304" pitchFamily="18" charset="0"/>
                <a:cs typeface="Mangal" panose="02040503050203030202" pitchFamily="18" charset="0"/>
              </a:rPr>
              <a:t>To explore strategies and best practices for optimizing insurance claim processing to improve reimbursement outcomes for physicians.</a:t>
            </a:r>
            <a:endParaRPr lang="en-IN" sz="1800" kern="100" dirty="0">
              <a:solidFill>
                <a:srgbClr val="000000"/>
              </a:solidFill>
              <a:effectLst/>
              <a:latin typeface="Perpetua" panose="02020502060401020303" pitchFamily="18" charset="0"/>
              <a:ea typeface="Calibri" panose="020F0502020204030204" pitchFamily="34" charset="0"/>
              <a:cs typeface="Mangal" panose="02040503050203030202" pitchFamily="18" charset="0"/>
            </a:endParaRPr>
          </a:p>
        </p:txBody>
      </p:sp>
      <p:sp>
        <p:nvSpPr>
          <p:cNvPr id="4" name="Slide Number Placeholder 3">
            <a:extLst>
              <a:ext uri="{FF2B5EF4-FFF2-40B4-BE49-F238E27FC236}">
                <a16:creationId xmlns:a16="http://schemas.microsoft.com/office/drawing/2014/main" id="{196429B0-60CE-36A6-DD5A-4112E4534701}"/>
              </a:ext>
            </a:extLst>
          </p:cNvPr>
          <p:cNvSpPr>
            <a:spLocks noGrp="1"/>
          </p:cNvSpPr>
          <p:nvPr>
            <p:ph type="sldNum" sz="quarter" idx="12"/>
          </p:nvPr>
        </p:nvSpPr>
        <p:spPr/>
        <p:txBody>
          <a:bodyPr/>
          <a:lstStyle/>
          <a:p>
            <a:fld id="{26AD20E6-394B-4DF0-96A5-9647FF39C943}" type="slidenum">
              <a:rPr lang="en-IN" smtClean="0"/>
              <a:t>5</a:t>
            </a:fld>
            <a:endParaRPr lang="en-IN" dirty="0"/>
          </a:p>
        </p:txBody>
      </p:sp>
      <p:sp>
        <p:nvSpPr>
          <p:cNvPr id="5" name="Footer Placeholder 4">
            <a:extLst>
              <a:ext uri="{FF2B5EF4-FFF2-40B4-BE49-F238E27FC236}">
                <a16:creationId xmlns:a16="http://schemas.microsoft.com/office/drawing/2014/main" id="{8844328F-626B-70E2-D0C5-F16A1E592868}"/>
              </a:ext>
            </a:extLst>
          </p:cNvPr>
          <p:cNvSpPr>
            <a:spLocks noGrp="1"/>
          </p:cNvSpPr>
          <p:nvPr>
            <p:ph type="ftr" sz="quarter" idx="11"/>
          </p:nvPr>
        </p:nvSpPr>
        <p:spPr/>
        <p:txBody>
          <a:bodyPr/>
          <a:lstStyle/>
          <a:p>
            <a:r>
              <a:rPr lang="en-US" dirty="0"/>
              <a:t>You are not allowed to add slides to this presentation</a:t>
            </a:r>
            <a:endParaRPr lang="en-IN" dirty="0"/>
          </a:p>
        </p:txBody>
      </p:sp>
      <p:pic>
        <p:nvPicPr>
          <p:cNvPr id="6" name="Picture 5">
            <a:extLst>
              <a:ext uri="{FF2B5EF4-FFF2-40B4-BE49-F238E27FC236}">
                <a16:creationId xmlns:a16="http://schemas.microsoft.com/office/drawing/2014/main" id="{59DE848F-23EA-DD10-7CA9-E5A35CA4CE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544687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6DAF6-311E-0255-B1ED-7410C0285961}"/>
              </a:ext>
            </a:extLst>
          </p:cNvPr>
          <p:cNvSpPr>
            <a:spLocks noGrp="1"/>
          </p:cNvSpPr>
          <p:nvPr>
            <p:ph type="title"/>
          </p:nvPr>
        </p:nvSpPr>
        <p:spPr/>
        <p:txBody>
          <a:bodyPr>
            <a:normAutofit/>
          </a:bodyPr>
          <a:lstStyle/>
          <a:p>
            <a:pPr algn="ctr"/>
            <a:r>
              <a:rPr lang="en-IN" sz="3200" b="1" dirty="0">
                <a:latin typeface="Times New Roman" panose="02020603050405020304" pitchFamily="18" charset="0"/>
                <a:cs typeface="Times New Roman" panose="02020603050405020304" pitchFamily="18" charset="0"/>
              </a:rPr>
              <a:t>Methodology (1/2)</a:t>
            </a:r>
          </a:p>
        </p:txBody>
      </p:sp>
      <p:sp>
        <p:nvSpPr>
          <p:cNvPr id="3" name="Content Placeholder 2">
            <a:extLst>
              <a:ext uri="{FF2B5EF4-FFF2-40B4-BE49-F238E27FC236}">
                <a16:creationId xmlns:a16="http://schemas.microsoft.com/office/drawing/2014/main" id="{70665C76-273B-9A86-DBC1-54F437B85A44}"/>
              </a:ext>
            </a:extLst>
          </p:cNvPr>
          <p:cNvSpPr>
            <a:spLocks noGrp="1"/>
          </p:cNvSpPr>
          <p:nvPr>
            <p:ph idx="1"/>
          </p:nvPr>
        </p:nvSpPr>
        <p:spPr/>
        <p:txBody>
          <a:bodyPr/>
          <a:lstStyle/>
          <a:p>
            <a:endParaRPr lang="en-IN" sz="1800" dirty="0">
              <a:effectLst/>
              <a:latin typeface="Times New Roman" panose="02020603050405020304" pitchFamily="18" charset="0"/>
              <a:ea typeface="Calibri" panose="020F0502020204030204" pitchFamily="34" charset="0"/>
            </a:endParaRPr>
          </a:p>
          <a:p>
            <a:pPr marL="0" indent="0">
              <a:buNone/>
            </a:pPr>
            <a:r>
              <a:rPr lang="en-IN" sz="1800" b="1" dirty="0">
                <a:latin typeface="Times New Roman" panose="02020603050405020304" pitchFamily="18" charset="0"/>
                <a:ea typeface="Calibri" panose="020F0502020204030204" pitchFamily="34" charset="0"/>
              </a:rPr>
              <a:t>DATA SOURCE:</a:t>
            </a:r>
          </a:p>
          <a:p>
            <a:r>
              <a:rPr lang="en-IN" sz="1800" dirty="0">
                <a:effectLst/>
                <a:latin typeface="Times New Roman" panose="02020603050405020304" pitchFamily="18" charset="0"/>
                <a:ea typeface="Calibri" panose="020F0502020204030204" pitchFamily="34" charset="0"/>
              </a:rPr>
              <a:t>The study utilizes the </a:t>
            </a:r>
            <a:r>
              <a:rPr lang="en-IN" sz="1800" dirty="0">
                <a:solidFill>
                  <a:srgbClr val="000000"/>
                </a:solidFill>
                <a:effectLst/>
                <a:latin typeface="Times New Roman" panose="02020603050405020304" pitchFamily="18" charset="0"/>
                <a:ea typeface="Calibri" panose="020F0502020204030204" pitchFamily="34" charset="0"/>
              </a:rPr>
              <a:t>secondary data analysis approach. </a:t>
            </a:r>
            <a:r>
              <a:rPr lang="en-IN" sz="1800" dirty="0">
                <a:effectLst/>
                <a:latin typeface="Times New Roman" panose="02020603050405020304" pitchFamily="18" charset="0"/>
                <a:ea typeface="Calibri" panose="020F0502020204030204" pitchFamily="34" charset="0"/>
              </a:rPr>
              <a:t>Data on patients with a time range of July- December 2023 (6months) was obtained from the Doctor's Alliance back office and electronic health record (eClinical Works). Various procedures carried out by the care coordinators were observed in order to get the data. With the help of programmes like Microsoft Excel, the responses were gathered, filtered, and statistically analysed.</a:t>
            </a:r>
          </a:p>
          <a:p>
            <a:r>
              <a:rPr lang="en-IN" sz="1800" dirty="0">
                <a:latin typeface="Times New Roman" panose="02020603050405020304" pitchFamily="18" charset="0"/>
                <a:ea typeface="Calibri" panose="020F0502020204030204" pitchFamily="34" charset="0"/>
              </a:rPr>
              <a:t>In total, 450 number of geriatric patient data of Prima care physician group were analysed to justify the objective of the study </a:t>
            </a:r>
          </a:p>
          <a:p>
            <a:r>
              <a:rPr lang="en-IN" sz="1800" kern="100" dirty="0">
                <a:effectLst/>
                <a:latin typeface="Times New Roman" panose="02020603050405020304" pitchFamily="18" charset="0"/>
                <a:ea typeface="Calibri" panose="020F0502020204030204" pitchFamily="34" charset="0"/>
                <a:cs typeface="Mangal" panose="02040503050203030202" pitchFamily="18" charset="0"/>
              </a:rPr>
              <a:t>The study population includes the geriatric patient base receiving homebound care services. Inclusion criteria further narrowed the population to those eligible for specific billing codes (G0181/G0182 and G0179/G0180), indicating procedures typically performed during home visits. Patients who were not eligible for homebound care services or receiving care from external agencies will be excluded. </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p>
            <a:pPr marL="0" indent="0">
              <a:buNone/>
            </a:pPr>
            <a:endParaRPr lang="en-IN" sz="1800" dirty="0">
              <a:latin typeface="Times New Roman" panose="02020603050405020304" pitchFamily="18" charset="0"/>
              <a:ea typeface="Calibri" panose="020F0502020204030204" pitchFamily="34" charset="0"/>
            </a:endParaRPr>
          </a:p>
        </p:txBody>
      </p:sp>
      <p:sp>
        <p:nvSpPr>
          <p:cNvPr id="4" name="Slide Number Placeholder 3">
            <a:extLst>
              <a:ext uri="{FF2B5EF4-FFF2-40B4-BE49-F238E27FC236}">
                <a16:creationId xmlns:a16="http://schemas.microsoft.com/office/drawing/2014/main" id="{6E049770-9203-2BD7-A999-EDFBD11B0D06}"/>
              </a:ext>
            </a:extLst>
          </p:cNvPr>
          <p:cNvSpPr>
            <a:spLocks noGrp="1"/>
          </p:cNvSpPr>
          <p:nvPr>
            <p:ph type="sldNum" sz="quarter" idx="12"/>
          </p:nvPr>
        </p:nvSpPr>
        <p:spPr/>
        <p:txBody>
          <a:bodyPr/>
          <a:lstStyle/>
          <a:p>
            <a:fld id="{26AD20E6-394B-4DF0-96A5-9647FF39C943}" type="slidenum">
              <a:rPr lang="en-IN" smtClean="0"/>
              <a:t>6</a:t>
            </a:fld>
            <a:endParaRPr lang="en-IN" dirty="0"/>
          </a:p>
        </p:txBody>
      </p:sp>
      <p:sp>
        <p:nvSpPr>
          <p:cNvPr id="5" name="Footer Placeholder 4">
            <a:extLst>
              <a:ext uri="{FF2B5EF4-FFF2-40B4-BE49-F238E27FC236}">
                <a16:creationId xmlns:a16="http://schemas.microsoft.com/office/drawing/2014/main" id="{13826005-CE28-7D60-D38A-A20359BF8D20}"/>
              </a:ext>
            </a:extLst>
          </p:cNvPr>
          <p:cNvSpPr>
            <a:spLocks noGrp="1"/>
          </p:cNvSpPr>
          <p:nvPr>
            <p:ph type="ftr" sz="quarter" idx="11"/>
          </p:nvPr>
        </p:nvSpPr>
        <p:spPr/>
        <p:txBody>
          <a:bodyPr/>
          <a:lstStyle/>
          <a:p>
            <a:r>
              <a:rPr lang="en-US" dirty="0"/>
              <a:t>You are not allowed to add slides to this presentation</a:t>
            </a:r>
            <a:endParaRPr lang="en-IN" dirty="0"/>
          </a:p>
        </p:txBody>
      </p:sp>
      <p:pic>
        <p:nvPicPr>
          <p:cNvPr id="6" name="Picture 5">
            <a:extLst>
              <a:ext uri="{FF2B5EF4-FFF2-40B4-BE49-F238E27FC236}">
                <a16:creationId xmlns:a16="http://schemas.microsoft.com/office/drawing/2014/main" id="{096665F7-D441-D56F-3223-09638E6207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459109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672BA-4BE1-529E-07EC-8F4A53233F03}"/>
              </a:ext>
            </a:extLst>
          </p:cNvPr>
          <p:cNvSpPr>
            <a:spLocks noGrp="1"/>
          </p:cNvSpPr>
          <p:nvPr>
            <p:ph type="title"/>
          </p:nvPr>
        </p:nvSpPr>
        <p:spPr/>
        <p:txBody>
          <a:bodyPr>
            <a:normAutofit/>
          </a:bodyPr>
          <a:lstStyle/>
          <a:p>
            <a:pPr algn="ctr"/>
            <a:r>
              <a:rPr lang="en-IN" sz="3200" b="1" dirty="0">
                <a:latin typeface="Times New Roman" panose="02020603050405020304" pitchFamily="18" charset="0"/>
                <a:cs typeface="Times New Roman" panose="02020603050405020304" pitchFamily="18" charset="0"/>
              </a:rPr>
              <a:t>Methodology (2/2)</a:t>
            </a:r>
            <a:endParaRPr lang="en-IN" sz="32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69F77E6-6698-55B6-C98F-1338F8539D37}"/>
              </a:ext>
            </a:extLst>
          </p:cNvPr>
          <p:cNvSpPr>
            <a:spLocks noGrp="1"/>
          </p:cNvSpPr>
          <p:nvPr>
            <p:ph idx="1"/>
          </p:nvPr>
        </p:nvSpPr>
        <p:spPr/>
        <p:txBody>
          <a:bodyPr>
            <a:normAutofit/>
          </a:bodyPr>
          <a:lstStyle/>
          <a:p>
            <a:pPr marL="0" indent="0">
              <a:buNone/>
            </a:pPr>
            <a:r>
              <a:rPr lang="en-IN" sz="1900" b="1" kern="100" dirty="0">
                <a:latin typeface="Times New Roman" panose="02020603050405020304" pitchFamily="18" charset="0"/>
                <a:ea typeface="Calibri" panose="020F0502020204030204" pitchFamily="34" charset="0"/>
                <a:cs typeface="Mangal" panose="02040503050203030202" pitchFamily="18" charset="0"/>
              </a:rPr>
              <a:t>METHODS:</a:t>
            </a:r>
          </a:p>
          <a:p>
            <a:r>
              <a:rPr lang="en-IN" sz="1900" kern="100" dirty="0">
                <a:effectLst/>
                <a:latin typeface="Times New Roman" panose="02020603050405020304" pitchFamily="18" charset="0"/>
                <a:ea typeface="Calibri" panose="020F0502020204030204" pitchFamily="34" charset="0"/>
                <a:cs typeface="Mangal" panose="02040503050203030202" pitchFamily="18" charset="0"/>
              </a:rPr>
              <a:t>Microsoft Excel and Google Sheets has been used for data cleaning, basic calculations and scientific editing.  Descriptive statistical analysis has been used to calculate, describe and summarize the collected research data to derive effective results.</a:t>
            </a:r>
          </a:p>
          <a:p>
            <a:r>
              <a:rPr lang="en-IN" sz="1900" kern="100" dirty="0">
                <a:effectLst/>
                <a:latin typeface="Times New Roman" panose="02020603050405020304" pitchFamily="18" charset="0"/>
                <a:ea typeface="Calibri" panose="020F0502020204030204" pitchFamily="34" charset="0"/>
                <a:cs typeface="Mangal" panose="02040503050203030202" pitchFamily="18" charset="0"/>
              </a:rPr>
              <a:t>Graphical methods such as combination of bar and line charts, have been used to depict the impact of unadjusted claims over the revenue generation during the six months period (July-December) The graph represents the revenue changes in trends over time.</a:t>
            </a:r>
            <a:endParaRPr lang="en-IN" sz="1900" kern="100" dirty="0">
              <a:effectLst/>
              <a:latin typeface="Calibri" panose="020F0502020204030204" pitchFamily="34" charset="0"/>
              <a:ea typeface="Calibri" panose="020F0502020204030204" pitchFamily="34" charset="0"/>
              <a:cs typeface="Mangal" panose="02040503050203030202" pitchFamily="18" charset="0"/>
            </a:endParaRPr>
          </a:p>
          <a:p>
            <a:r>
              <a:rPr lang="en-IN" sz="1900" dirty="0">
                <a:effectLst/>
                <a:latin typeface="Times New Roman" panose="02020603050405020304" pitchFamily="18" charset="0"/>
                <a:ea typeface="Calibri" panose="020F0502020204030204" pitchFamily="34" charset="0"/>
              </a:rPr>
              <a:t>Comparative analysis for unsubmitted claims across service categories (billing codes) has been conducted and pie chart has been used to represent the results. It contains the different service charges as segments which includes G0179, G0180, G0181/G0182 and the percentage distribution of unsubmitted claims were depicted for each segment. </a:t>
            </a:r>
            <a:endParaRPr lang="en-IN" sz="1900" kern="100" dirty="0">
              <a:latin typeface="Times New Roman" panose="02020603050405020304" pitchFamily="18" charset="0"/>
              <a:ea typeface="Calibri" panose="020F0502020204030204" pitchFamily="34" charset="0"/>
              <a:cs typeface="Mangal" panose="02040503050203030202" pitchFamily="18" charset="0"/>
            </a:endParaRPr>
          </a:p>
          <a:p>
            <a:r>
              <a:rPr lang="en-IN" sz="1900" kern="100" dirty="0">
                <a:effectLst/>
                <a:latin typeface="Times New Roman" panose="02020603050405020304" pitchFamily="18" charset="0"/>
                <a:ea typeface="Calibri" panose="020F0502020204030204" pitchFamily="34" charset="0"/>
                <a:cs typeface="Mangal" panose="02040503050203030202" pitchFamily="18" charset="0"/>
              </a:rPr>
              <a:t>The analysis focuses on identifying opportunities for improvement in the revenue cycle management process based on the findings.</a:t>
            </a:r>
            <a:endParaRPr lang="en-IN" sz="1900" kern="100" dirty="0">
              <a:effectLst/>
              <a:latin typeface="Calibri" panose="020F0502020204030204" pitchFamily="34" charset="0"/>
              <a:ea typeface="Calibri" panose="020F0502020204030204" pitchFamily="34" charset="0"/>
              <a:cs typeface="Mangal" panose="02040503050203030202" pitchFamily="18" charset="0"/>
            </a:endParaRPr>
          </a:p>
          <a:p>
            <a:pPr marL="0" indent="0">
              <a:buNone/>
            </a:pP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p>
            <a:endParaRPr lang="en-IN" dirty="0"/>
          </a:p>
        </p:txBody>
      </p:sp>
      <p:sp>
        <p:nvSpPr>
          <p:cNvPr id="4" name="Slide Number Placeholder 3">
            <a:extLst>
              <a:ext uri="{FF2B5EF4-FFF2-40B4-BE49-F238E27FC236}">
                <a16:creationId xmlns:a16="http://schemas.microsoft.com/office/drawing/2014/main" id="{EEF90905-61DD-7573-FB83-64447E29ABB1}"/>
              </a:ext>
            </a:extLst>
          </p:cNvPr>
          <p:cNvSpPr>
            <a:spLocks noGrp="1"/>
          </p:cNvSpPr>
          <p:nvPr>
            <p:ph type="sldNum" sz="quarter" idx="12"/>
          </p:nvPr>
        </p:nvSpPr>
        <p:spPr/>
        <p:txBody>
          <a:bodyPr/>
          <a:lstStyle/>
          <a:p>
            <a:fld id="{26AD20E6-394B-4DF0-96A5-9647FF39C943}" type="slidenum">
              <a:rPr lang="en-IN" smtClean="0"/>
              <a:t>7</a:t>
            </a:fld>
            <a:endParaRPr lang="en-IN" dirty="0"/>
          </a:p>
        </p:txBody>
      </p:sp>
      <p:sp>
        <p:nvSpPr>
          <p:cNvPr id="5" name="Footer Placeholder 4">
            <a:extLst>
              <a:ext uri="{FF2B5EF4-FFF2-40B4-BE49-F238E27FC236}">
                <a16:creationId xmlns:a16="http://schemas.microsoft.com/office/drawing/2014/main" id="{6F6DCD10-8A3E-7240-0E8B-DDE634E0B5E4}"/>
              </a:ext>
            </a:extLst>
          </p:cNvPr>
          <p:cNvSpPr>
            <a:spLocks noGrp="1"/>
          </p:cNvSpPr>
          <p:nvPr>
            <p:ph type="ftr" sz="quarter" idx="11"/>
          </p:nvPr>
        </p:nvSpPr>
        <p:spPr/>
        <p:txBody>
          <a:bodyPr/>
          <a:lstStyle/>
          <a:p>
            <a:r>
              <a:rPr lang="en-US" dirty="0"/>
              <a:t>You are not allowed to add slides to this presentation</a:t>
            </a:r>
            <a:endParaRPr lang="en-IN" dirty="0"/>
          </a:p>
        </p:txBody>
      </p:sp>
      <p:pic>
        <p:nvPicPr>
          <p:cNvPr id="6" name="Picture 5">
            <a:extLst>
              <a:ext uri="{FF2B5EF4-FFF2-40B4-BE49-F238E27FC236}">
                <a16:creationId xmlns:a16="http://schemas.microsoft.com/office/drawing/2014/main" id="{7CA07901-579C-BFCC-7D89-A24BBE44C4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1206244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p:txBody>
          <a:bodyPr>
            <a:normAutofit/>
          </a:bodyPr>
          <a:lstStyle/>
          <a:p>
            <a:pPr algn="ctr"/>
            <a:r>
              <a:rPr lang="en-IN" sz="3200" b="1" dirty="0">
                <a:latin typeface="Times New Roman" panose="02020603050405020304" pitchFamily="18" charset="0"/>
                <a:cs typeface="Times New Roman" panose="02020603050405020304" pitchFamily="18" charset="0"/>
              </a:rPr>
              <a:t>Results (1/4)</a:t>
            </a:r>
          </a:p>
        </p:txBody>
      </p:sp>
      <p:sp>
        <p:nvSpPr>
          <p:cNvPr id="3" name="Content Placeholder 2">
            <a:extLst>
              <a:ext uri="{FF2B5EF4-FFF2-40B4-BE49-F238E27FC236}">
                <a16:creationId xmlns:a16="http://schemas.microsoft.com/office/drawing/2014/main" id="{2DD0E2DC-1F64-6150-E936-2EFC08A56F0F}"/>
              </a:ext>
            </a:extLst>
          </p:cNvPr>
          <p:cNvSpPr>
            <a:spLocks noGrp="1"/>
          </p:cNvSpPr>
          <p:nvPr>
            <p:ph idx="1"/>
          </p:nvPr>
        </p:nvSpPr>
        <p:spPr/>
        <p:txBody>
          <a:bodyPr/>
          <a:lstStyle/>
          <a:p>
            <a:pPr marL="0" indent="0" algn="ctr">
              <a:buNone/>
            </a:pPr>
            <a:r>
              <a:rPr lang="en-IN" sz="1800" b="1" dirty="0">
                <a:effectLst/>
                <a:latin typeface="Times New Roman" panose="02020603050405020304" pitchFamily="18" charset="0"/>
                <a:ea typeface="Calibri" panose="020F0502020204030204" pitchFamily="34" charset="0"/>
              </a:rPr>
              <a:t>Primary Objective- Assessing the current state of insurance claim processing procedures in healthcare settings and its impact on the revenue</a:t>
            </a:r>
          </a:p>
          <a:p>
            <a:r>
              <a:rPr lang="en-IN" sz="1800" kern="100" dirty="0">
                <a:effectLst/>
                <a:latin typeface="Times New Roman" panose="02020603050405020304" pitchFamily="18" charset="0"/>
                <a:ea typeface="Calibri" panose="020F0502020204030204" pitchFamily="34" charset="0"/>
                <a:cs typeface="Mangal" panose="02040503050203030202" pitchFamily="18" charset="0"/>
              </a:rPr>
              <a:t>The claims are submitted on the basis of services provided to a patient. A home bound geriatric patient receiving services from a home health agency under the supervision of a physician can be billed for 2 billing codes- G0180/G0179 and G0181/G0182.</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p>
            <a:r>
              <a:rPr lang="en-IN" sz="1800" dirty="0">
                <a:effectLst/>
                <a:latin typeface="Times New Roman" panose="02020603050405020304" pitchFamily="18" charset="0"/>
                <a:ea typeface="Calibri" panose="020F0502020204030204" pitchFamily="34" charset="0"/>
              </a:rPr>
              <a:t>The detailed documentation, updating of patient’s profile followed by adding the billing codes and submission is done to generate a claim.</a:t>
            </a:r>
          </a:p>
          <a:p>
            <a:pPr marL="0" indent="0">
              <a:buNone/>
            </a:pPr>
            <a:r>
              <a:rPr lang="en-IN" sz="1800" dirty="0">
                <a:latin typeface="Times New Roman" panose="02020603050405020304" pitchFamily="18" charset="0"/>
                <a:ea typeface="Calibri" panose="020F0502020204030204" pitchFamily="34" charset="0"/>
              </a:rPr>
              <a:t>Findings:</a:t>
            </a:r>
          </a:p>
          <a:p>
            <a:r>
              <a:rPr lang="en-IN" sz="1800" kern="100" dirty="0">
                <a:effectLst/>
                <a:latin typeface="Times New Roman" panose="02020603050405020304" pitchFamily="18" charset="0"/>
                <a:ea typeface="Calibri" panose="020F0502020204030204" pitchFamily="34" charset="0"/>
                <a:cs typeface="Mangal" panose="02040503050203030202" pitchFamily="18" charset="0"/>
              </a:rPr>
              <a:t>The patient base for Prima care physician group is approximately 450 and the average number of claims that are processed every month is 655, out of which the average number of claims submitted are 518 and average number of claims not submitted are 137. The averages have been derived by taking into consideration the data of six months- July to December 2023.</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p>
            <a:pPr marL="0" indent="0">
              <a:buNone/>
            </a:pPr>
            <a:endParaRPr lang="en-IN" dirty="0"/>
          </a:p>
          <a:p>
            <a:pPr marL="0" indent="0">
              <a:buNone/>
            </a:pPr>
            <a:endParaRPr lang="en-IN" dirty="0"/>
          </a:p>
          <a:p>
            <a:endParaRPr lang="en-IN" dirty="0"/>
          </a:p>
        </p:txBody>
      </p:sp>
      <p:sp>
        <p:nvSpPr>
          <p:cNvPr id="4" name="Slide Number Placeholder 3">
            <a:extLst>
              <a:ext uri="{FF2B5EF4-FFF2-40B4-BE49-F238E27FC236}">
                <a16:creationId xmlns:a16="http://schemas.microsoft.com/office/drawing/2014/main" id="{6849D843-D489-0698-8F13-E18D7AC34CCE}"/>
              </a:ext>
            </a:extLst>
          </p:cNvPr>
          <p:cNvSpPr>
            <a:spLocks noGrp="1"/>
          </p:cNvSpPr>
          <p:nvPr>
            <p:ph type="sldNum" sz="quarter" idx="12"/>
          </p:nvPr>
        </p:nvSpPr>
        <p:spPr/>
        <p:txBody>
          <a:bodyPr/>
          <a:lstStyle/>
          <a:p>
            <a:fld id="{26AD20E6-394B-4DF0-96A5-9647FF39C943}" type="slidenum">
              <a:rPr lang="en-IN" smtClean="0"/>
              <a:t>8</a:t>
            </a:fld>
            <a:endParaRPr lang="en-IN" dirty="0"/>
          </a:p>
        </p:txBody>
      </p:sp>
      <p:sp>
        <p:nvSpPr>
          <p:cNvPr id="5" name="Footer Placeholder 4">
            <a:extLst>
              <a:ext uri="{FF2B5EF4-FFF2-40B4-BE49-F238E27FC236}">
                <a16:creationId xmlns:a16="http://schemas.microsoft.com/office/drawing/2014/main" id="{606B1AD0-3937-0010-0111-E6BE0A3744C4}"/>
              </a:ext>
            </a:extLst>
          </p:cNvPr>
          <p:cNvSpPr>
            <a:spLocks noGrp="1"/>
          </p:cNvSpPr>
          <p:nvPr>
            <p:ph type="ftr" sz="quarter" idx="11"/>
          </p:nvPr>
        </p:nvSpPr>
        <p:spPr/>
        <p:txBody>
          <a:bodyPr/>
          <a:lstStyle/>
          <a:p>
            <a:r>
              <a:rPr lang="en-US" dirty="0"/>
              <a:t>You are not allowed to add slides to this presentation</a:t>
            </a:r>
            <a:endParaRPr lang="en-IN" dirty="0"/>
          </a:p>
        </p:txBody>
      </p:sp>
      <p:pic>
        <p:nvPicPr>
          <p:cNvPr id="6" name="Picture 5">
            <a:extLst>
              <a:ext uri="{FF2B5EF4-FFF2-40B4-BE49-F238E27FC236}">
                <a16:creationId xmlns:a16="http://schemas.microsoft.com/office/drawing/2014/main" id="{CC7E35C9-8D50-F7CA-E6F1-C10B29E0AE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1373306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p:txBody>
          <a:bodyPr>
            <a:normAutofit/>
          </a:bodyPr>
          <a:lstStyle/>
          <a:p>
            <a:pPr algn="ctr"/>
            <a:r>
              <a:rPr lang="en-IN" sz="3200" b="1" dirty="0">
                <a:latin typeface="Times New Roman" panose="02020603050405020304" pitchFamily="18" charset="0"/>
                <a:cs typeface="Times New Roman" panose="02020603050405020304" pitchFamily="18" charset="0"/>
              </a:rPr>
              <a:t>Results (2/4)</a:t>
            </a:r>
          </a:p>
        </p:txBody>
      </p:sp>
      <p:graphicFrame>
        <p:nvGraphicFramePr>
          <p:cNvPr id="7" name="Content Placeholder 6">
            <a:extLst>
              <a:ext uri="{FF2B5EF4-FFF2-40B4-BE49-F238E27FC236}">
                <a16:creationId xmlns:a16="http://schemas.microsoft.com/office/drawing/2014/main" id="{7898224F-3DFB-E23F-E25C-6333B142BB8D}"/>
              </a:ext>
            </a:extLst>
          </p:cNvPr>
          <p:cNvGraphicFramePr>
            <a:graphicFrameLocks noGrp="1"/>
          </p:cNvGraphicFramePr>
          <p:nvPr>
            <p:ph idx="1"/>
            <p:extLst>
              <p:ext uri="{D42A27DB-BD31-4B8C-83A1-F6EECF244321}">
                <p14:modId xmlns:p14="http://schemas.microsoft.com/office/powerpoint/2010/main" val="2649046448"/>
              </p:ext>
            </p:extLst>
          </p:nvPr>
        </p:nvGraphicFramePr>
        <p:xfrm>
          <a:off x="838200" y="1825624"/>
          <a:ext cx="10515600" cy="3519376"/>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817436489"/>
                    </a:ext>
                  </a:extLst>
                </a:gridCol>
                <a:gridCol w="1752600">
                  <a:extLst>
                    <a:ext uri="{9D8B030D-6E8A-4147-A177-3AD203B41FA5}">
                      <a16:colId xmlns:a16="http://schemas.microsoft.com/office/drawing/2014/main" val="1145529006"/>
                    </a:ext>
                  </a:extLst>
                </a:gridCol>
                <a:gridCol w="1752600">
                  <a:extLst>
                    <a:ext uri="{9D8B030D-6E8A-4147-A177-3AD203B41FA5}">
                      <a16:colId xmlns:a16="http://schemas.microsoft.com/office/drawing/2014/main" val="1702366394"/>
                    </a:ext>
                  </a:extLst>
                </a:gridCol>
                <a:gridCol w="1752600">
                  <a:extLst>
                    <a:ext uri="{9D8B030D-6E8A-4147-A177-3AD203B41FA5}">
                      <a16:colId xmlns:a16="http://schemas.microsoft.com/office/drawing/2014/main" val="3996297336"/>
                    </a:ext>
                  </a:extLst>
                </a:gridCol>
                <a:gridCol w="1752600">
                  <a:extLst>
                    <a:ext uri="{9D8B030D-6E8A-4147-A177-3AD203B41FA5}">
                      <a16:colId xmlns:a16="http://schemas.microsoft.com/office/drawing/2014/main" val="1522174811"/>
                    </a:ext>
                  </a:extLst>
                </a:gridCol>
                <a:gridCol w="1752600">
                  <a:extLst>
                    <a:ext uri="{9D8B030D-6E8A-4147-A177-3AD203B41FA5}">
                      <a16:colId xmlns:a16="http://schemas.microsoft.com/office/drawing/2014/main" val="3872301928"/>
                    </a:ext>
                  </a:extLst>
                </a:gridCol>
              </a:tblGrid>
              <a:tr h="502768">
                <a:tc>
                  <a:txBody>
                    <a:bodyPr/>
                    <a:lstStyle/>
                    <a:p>
                      <a:pPr algn="just">
                        <a:lnSpc>
                          <a:spcPct val="200000"/>
                        </a:lnSpc>
                        <a:spcAft>
                          <a:spcPts val="800"/>
                        </a:spcAft>
                      </a:pPr>
                      <a:r>
                        <a:rPr lang="en-IN" sz="1200" b="1" kern="100" dirty="0">
                          <a:effectLst/>
                          <a:latin typeface="Times New Roman" panose="02020603050405020304" pitchFamily="18" charset="0"/>
                          <a:ea typeface="Calibri" panose="020F0502020204030204" pitchFamily="34" charset="0"/>
                          <a:cs typeface="Mangal" panose="02040503050203030202" pitchFamily="18" charset="0"/>
                        </a:rPr>
                        <a:t>Month</a:t>
                      </a:r>
                      <a:endParaRPr lang="en-IN" sz="11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200" b="1" kern="100" dirty="0">
                          <a:effectLst/>
                          <a:latin typeface="Times New Roman" panose="02020603050405020304" pitchFamily="18" charset="0"/>
                          <a:ea typeface="Calibri" panose="020F0502020204030204" pitchFamily="34" charset="0"/>
                          <a:cs typeface="Mangal" panose="02040503050203030202" pitchFamily="18" charset="0"/>
                        </a:rPr>
                        <a:t>Claims Processed</a:t>
                      </a:r>
                      <a:endParaRPr lang="en-IN" sz="11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200" b="1" kern="100" dirty="0">
                          <a:effectLst/>
                          <a:latin typeface="Times New Roman" panose="02020603050405020304" pitchFamily="18" charset="0"/>
                          <a:ea typeface="Calibri" panose="020F0502020204030204" pitchFamily="34" charset="0"/>
                          <a:cs typeface="Mangal" panose="02040503050203030202" pitchFamily="18" charset="0"/>
                        </a:rPr>
                        <a:t>Claims Submitted</a:t>
                      </a:r>
                      <a:endParaRPr lang="en-IN" sz="11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200" b="1" kern="100" dirty="0">
                          <a:effectLst/>
                          <a:latin typeface="Times New Roman" panose="02020603050405020304" pitchFamily="18" charset="0"/>
                          <a:ea typeface="Calibri" panose="020F0502020204030204" pitchFamily="34" charset="0"/>
                          <a:cs typeface="Mangal" panose="02040503050203030202" pitchFamily="18" charset="0"/>
                        </a:rPr>
                        <a:t>Claims denied</a:t>
                      </a:r>
                      <a:endParaRPr lang="en-IN" sz="11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200" b="1" kern="100" dirty="0">
                          <a:effectLst/>
                          <a:latin typeface="Times New Roman" panose="02020603050405020304" pitchFamily="18" charset="0"/>
                          <a:ea typeface="Calibri" panose="020F0502020204030204" pitchFamily="34" charset="0"/>
                          <a:cs typeface="Mangal" panose="02040503050203030202" pitchFamily="18" charset="0"/>
                        </a:rPr>
                        <a:t>Revenue Generated</a:t>
                      </a:r>
                      <a:endParaRPr lang="en-IN" sz="11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200" b="1" kern="100" dirty="0">
                          <a:effectLst/>
                          <a:latin typeface="Times New Roman" panose="02020603050405020304" pitchFamily="18" charset="0"/>
                          <a:ea typeface="Calibri" panose="020F0502020204030204" pitchFamily="34" charset="0"/>
                          <a:cs typeface="Mangal" panose="02040503050203030202" pitchFamily="18" charset="0"/>
                        </a:rPr>
                        <a:t>Revenue Lost</a:t>
                      </a:r>
                      <a:endParaRPr lang="en-IN" sz="11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3741015134"/>
                  </a:ext>
                </a:extLst>
              </a:tr>
              <a:tr h="502768">
                <a:tc>
                  <a:txBody>
                    <a:bodyPr/>
                    <a:lstStyle/>
                    <a:p>
                      <a:pPr algn="just">
                        <a:lnSpc>
                          <a:spcPct val="200000"/>
                        </a:lnSpc>
                        <a:spcAft>
                          <a:spcPts val="800"/>
                        </a:spcAft>
                      </a:pPr>
                      <a:r>
                        <a:rPr lang="en-IN" sz="1600" b="1" kern="100" dirty="0">
                          <a:effectLst/>
                          <a:latin typeface="Times New Roman" panose="02020603050405020304" pitchFamily="18" charset="0"/>
                          <a:ea typeface="Calibri" panose="020F0502020204030204" pitchFamily="34" charset="0"/>
                          <a:cs typeface="Mangal" panose="02040503050203030202" pitchFamily="18" charset="0"/>
                        </a:rPr>
                        <a:t>July</a:t>
                      </a:r>
                      <a:endParaRPr lang="en-IN" sz="16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600" b="1" kern="100" dirty="0">
                          <a:effectLst/>
                          <a:latin typeface="Times New Roman" panose="02020603050405020304" pitchFamily="18" charset="0"/>
                          <a:ea typeface="Calibri" panose="020F0502020204030204" pitchFamily="34" charset="0"/>
                          <a:cs typeface="Mangal" panose="02040503050203030202" pitchFamily="18" charset="0"/>
                        </a:rPr>
                        <a:t>703</a:t>
                      </a:r>
                      <a:endParaRPr lang="en-IN" sz="16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600" b="1" kern="100" dirty="0">
                          <a:effectLst/>
                          <a:latin typeface="Times New Roman" panose="02020603050405020304" pitchFamily="18" charset="0"/>
                          <a:ea typeface="Calibri" panose="020F0502020204030204" pitchFamily="34" charset="0"/>
                          <a:cs typeface="Mangal" panose="02040503050203030202" pitchFamily="18" charset="0"/>
                        </a:rPr>
                        <a:t>598</a:t>
                      </a:r>
                      <a:endParaRPr lang="en-IN" sz="16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600" b="1" kern="100" dirty="0">
                          <a:effectLst/>
                          <a:latin typeface="Times New Roman" panose="02020603050405020304" pitchFamily="18" charset="0"/>
                          <a:ea typeface="Calibri" panose="020F0502020204030204" pitchFamily="34" charset="0"/>
                          <a:cs typeface="Mangal" panose="02040503050203030202" pitchFamily="18" charset="0"/>
                        </a:rPr>
                        <a:t>105</a:t>
                      </a:r>
                      <a:endParaRPr lang="en-IN" sz="16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600" b="1" kern="100" dirty="0">
                          <a:effectLst/>
                          <a:latin typeface="Times New Roman" panose="02020603050405020304" pitchFamily="18" charset="0"/>
                          <a:ea typeface="Calibri" panose="020F0502020204030204" pitchFamily="34" charset="0"/>
                          <a:cs typeface="Mangal" panose="02040503050203030202" pitchFamily="18" charset="0"/>
                        </a:rPr>
                        <a:t>46,046$</a:t>
                      </a:r>
                      <a:endParaRPr lang="en-IN" sz="16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600" b="1" kern="100" dirty="0">
                          <a:effectLst/>
                          <a:latin typeface="Times New Roman" panose="02020603050405020304" pitchFamily="18" charset="0"/>
                          <a:ea typeface="Calibri" panose="020F0502020204030204" pitchFamily="34" charset="0"/>
                          <a:cs typeface="Mangal" panose="02040503050203030202" pitchFamily="18" charset="0"/>
                        </a:rPr>
                        <a:t>8,085$</a:t>
                      </a:r>
                      <a:endParaRPr lang="en-IN" sz="16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725574061"/>
                  </a:ext>
                </a:extLst>
              </a:tr>
              <a:tr h="502768">
                <a:tc>
                  <a:txBody>
                    <a:bodyPr/>
                    <a:lstStyle/>
                    <a:p>
                      <a:pPr algn="just">
                        <a:lnSpc>
                          <a:spcPct val="200000"/>
                        </a:lnSpc>
                        <a:spcAft>
                          <a:spcPts val="800"/>
                        </a:spcAft>
                      </a:pPr>
                      <a:r>
                        <a:rPr lang="en-IN" sz="1600" b="1" kern="100" dirty="0">
                          <a:effectLst/>
                          <a:latin typeface="Times New Roman" panose="02020603050405020304" pitchFamily="18" charset="0"/>
                          <a:ea typeface="Calibri" panose="020F0502020204030204" pitchFamily="34" charset="0"/>
                          <a:cs typeface="Mangal" panose="02040503050203030202" pitchFamily="18" charset="0"/>
                        </a:rPr>
                        <a:t>August</a:t>
                      </a:r>
                      <a:endParaRPr lang="en-IN" sz="16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600" b="1" kern="100" dirty="0">
                          <a:effectLst/>
                          <a:latin typeface="Times New Roman" panose="02020603050405020304" pitchFamily="18" charset="0"/>
                          <a:ea typeface="Calibri" panose="020F0502020204030204" pitchFamily="34" charset="0"/>
                          <a:cs typeface="Mangal" panose="02040503050203030202" pitchFamily="18" charset="0"/>
                        </a:rPr>
                        <a:t>557</a:t>
                      </a:r>
                      <a:endParaRPr lang="en-IN" sz="16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600" b="1" kern="100" dirty="0">
                          <a:effectLst/>
                          <a:latin typeface="Times New Roman" panose="02020603050405020304" pitchFamily="18" charset="0"/>
                          <a:ea typeface="Calibri" panose="020F0502020204030204" pitchFamily="34" charset="0"/>
                          <a:cs typeface="Mangal" panose="02040503050203030202" pitchFamily="18" charset="0"/>
                        </a:rPr>
                        <a:t>427</a:t>
                      </a:r>
                      <a:endParaRPr lang="en-IN" sz="16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600" b="1" kern="100" dirty="0">
                          <a:effectLst/>
                          <a:latin typeface="Times New Roman" panose="02020603050405020304" pitchFamily="18" charset="0"/>
                          <a:ea typeface="Calibri" panose="020F0502020204030204" pitchFamily="34" charset="0"/>
                          <a:cs typeface="Mangal" panose="02040503050203030202" pitchFamily="18" charset="0"/>
                        </a:rPr>
                        <a:t>130</a:t>
                      </a:r>
                      <a:endParaRPr lang="en-IN" sz="16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600" b="1" kern="100" dirty="0">
                          <a:effectLst/>
                          <a:latin typeface="Times New Roman" panose="02020603050405020304" pitchFamily="18" charset="0"/>
                          <a:ea typeface="Calibri" panose="020F0502020204030204" pitchFamily="34" charset="0"/>
                          <a:cs typeface="Mangal" panose="02040503050203030202" pitchFamily="18" charset="0"/>
                        </a:rPr>
                        <a:t>32,879$</a:t>
                      </a:r>
                      <a:endParaRPr lang="en-IN" sz="16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600" b="1" kern="100" dirty="0">
                          <a:effectLst/>
                          <a:latin typeface="Times New Roman" panose="02020603050405020304" pitchFamily="18" charset="0"/>
                          <a:ea typeface="Calibri" panose="020F0502020204030204" pitchFamily="34" charset="0"/>
                          <a:cs typeface="Mangal" panose="02040503050203030202" pitchFamily="18" charset="0"/>
                        </a:rPr>
                        <a:t>10,010$</a:t>
                      </a:r>
                      <a:endParaRPr lang="en-IN" sz="16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1397264456"/>
                  </a:ext>
                </a:extLst>
              </a:tr>
              <a:tr h="502768">
                <a:tc>
                  <a:txBody>
                    <a:bodyPr/>
                    <a:lstStyle/>
                    <a:p>
                      <a:pPr algn="just">
                        <a:lnSpc>
                          <a:spcPct val="200000"/>
                        </a:lnSpc>
                        <a:spcAft>
                          <a:spcPts val="800"/>
                        </a:spcAft>
                      </a:pPr>
                      <a:r>
                        <a:rPr lang="en-IN" sz="1600" b="1" kern="100" dirty="0">
                          <a:effectLst/>
                          <a:latin typeface="Times New Roman" panose="02020603050405020304" pitchFamily="18" charset="0"/>
                          <a:ea typeface="Calibri" panose="020F0502020204030204" pitchFamily="34" charset="0"/>
                          <a:cs typeface="Mangal" panose="02040503050203030202" pitchFamily="18" charset="0"/>
                        </a:rPr>
                        <a:t>September</a:t>
                      </a:r>
                      <a:endParaRPr lang="en-IN" sz="16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600" b="1" kern="100" dirty="0">
                          <a:effectLst/>
                          <a:latin typeface="Times New Roman" panose="02020603050405020304" pitchFamily="18" charset="0"/>
                          <a:ea typeface="Calibri" panose="020F0502020204030204" pitchFamily="34" charset="0"/>
                          <a:cs typeface="Mangal" panose="02040503050203030202" pitchFamily="18" charset="0"/>
                        </a:rPr>
                        <a:t>593</a:t>
                      </a:r>
                      <a:endParaRPr lang="en-IN" sz="16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600" b="1" kern="100" dirty="0">
                          <a:effectLst/>
                          <a:latin typeface="Times New Roman" panose="02020603050405020304" pitchFamily="18" charset="0"/>
                          <a:ea typeface="Calibri" panose="020F0502020204030204" pitchFamily="34" charset="0"/>
                          <a:cs typeface="Mangal" panose="02040503050203030202" pitchFamily="18" charset="0"/>
                        </a:rPr>
                        <a:t>424</a:t>
                      </a:r>
                      <a:endParaRPr lang="en-IN" sz="16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600" b="1" kern="100" dirty="0">
                          <a:effectLst/>
                          <a:latin typeface="Times New Roman" panose="02020603050405020304" pitchFamily="18" charset="0"/>
                          <a:ea typeface="Calibri" panose="020F0502020204030204" pitchFamily="34" charset="0"/>
                          <a:cs typeface="Mangal" panose="02040503050203030202" pitchFamily="18" charset="0"/>
                        </a:rPr>
                        <a:t>169</a:t>
                      </a:r>
                      <a:endParaRPr lang="en-IN" sz="16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600" b="1" kern="100" dirty="0">
                          <a:effectLst/>
                          <a:latin typeface="Times New Roman" panose="02020603050405020304" pitchFamily="18" charset="0"/>
                          <a:ea typeface="Calibri" panose="020F0502020204030204" pitchFamily="34" charset="0"/>
                          <a:cs typeface="Mangal" panose="02040503050203030202" pitchFamily="18" charset="0"/>
                        </a:rPr>
                        <a:t>32,648$</a:t>
                      </a:r>
                      <a:endParaRPr lang="en-IN" sz="16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600" b="1" kern="100" dirty="0">
                          <a:effectLst/>
                          <a:latin typeface="Times New Roman" panose="02020603050405020304" pitchFamily="18" charset="0"/>
                          <a:ea typeface="Calibri" panose="020F0502020204030204" pitchFamily="34" charset="0"/>
                          <a:cs typeface="Mangal" panose="02040503050203030202" pitchFamily="18" charset="0"/>
                        </a:rPr>
                        <a:t>13,013$</a:t>
                      </a:r>
                      <a:endParaRPr lang="en-IN" sz="16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2664314116"/>
                  </a:ext>
                </a:extLst>
              </a:tr>
              <a:tr h="502768">
                <a:tc>
                  <a:txBody>
                    <a:bodyPr/>
                    <a:lstStyle/>
                    <a:p>
                      <a:pPr algn="just">
                        <a:lnSpc>
                          <a:spcPct val="200000"/>
                        </a:lnSpc>
                        <a:spcAft>
                          <a:spcPts val="800"/>
                        </a:spcAft>
                      </a:pPr>
                      <a:r>
                        <a:rPr lang="en-IN" sz="1600" b="1" kern="100" dirty="0">
                          <a:effectLst/>
                          <a:latin typeface="Times New Roman" panose="02020603050405020304" pitchFamily="18" charset="0"/>
                          <a:ea typeface="Calibri" panose="020F0502020204030204" pitchFamily="34" charset="0"/>
                          <a:cs typeface="Mangal" panose="02040503050203030202" pitchFamily="18" charset="0"/>
                        </a:rPr>
                        <a:t>October</a:t>
                      </a:r>
                      <a:endParaRPr lang="en-IN" sz="16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600" b="1" kern="100" dirty="0">
                          <a:effectLst/>
                          <a:latin typeface="Times New Roman" panose="02020603050405020304" pitchFamily="18" charset="0"/>
                          <a:ea typeface="Calibri" panose="020F0502020204030204" pitchFamily="34" charset="0"/>
                          <a:cs typeface="Mangal" panose="02040503050203030202" pitchFamily="18" charset="0"/>
                        </a:rPr>
                        <a:t>801</a:t>
                      </a:r>
                      <a:endParaRPr lang="en-IN" sz="16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600" b="1" kern="100" dirty="0">
                          <a:effectLst/>
                          <a:latin typeface="Times New Roman" panose="02020603050405020304" pitchFamily="18" charset="0"/>
                          <a:ea typeface="Calibri" panose="020F0502020204030204" pitchFamily="34" charset="0"/>
                          <a:cs typeface="Mangal" panose="02040503050203030202" pitchFamily="18" charset="0"/>
                        </a:rPr>
                        <a:t>564</a:t>
                      </a:r>
                      <a:endParaRPr lang="en-IN" sz="16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600" b="1" kern="100" dirty="0">
                          <a:effectLst/>
                          <a:latin typeface="Times New Roman" panose="02020603050405020304" pitchFamily="18" charset="0"/>
                          <a:ea typeface="Calibri" panose="020F0502020204030204" pitchFamily="34" charset="0"/>
                          <a:cs typeface="Mangal" panose="02040503050203030202" pitchFamily="18" charset="0"/>
                        </a:rPr>
                        <a:t>237</a:t>
                      </a:r>
                      <a:endParaRPr lang="en-IN" sz="16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600" b="1" kern="100" dirty="0">
                          <a:effectLst/>
                          <a:latin typeface="Times New Roman" panose="02020603050405020304" pitchFamily="18" charset="0"/>
                          <a:ea typeface="Calibri" panose="020F0502020204030204" pitchFamily="34" charset="0"/>
                          <a:cs typeface="Mangal" panose="02040503050203030202" pitchFamily="18" charset="0"/>
                        </a:rPr>
                        <a:t>43,428$</a:t>
                      </a:r>
                      <a:endParaRPr lang="en-IN" sz="16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600" b="1" kern="100" dirty="0">
                          <a:effectLst/>
                          <a:latin typeface="Times New Roman" panose="02020603050405020304" pitchFamily="18" charset="0"/>
                          <a:ea typeface="Calibri" panose="020F0502020204030204" pitchFamily="34" charset="0"/>
                          <a:cs typeface="Mangal" panose="02040503050203030202" pitchFamily="18" charset="0"/>
                        </a:rPr>
                        <a:t>18,249$</a:t>
                      </a:r>
                      <a:endParaRPr lang="en-IN" sz="16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1254446183"/>
                  </a:ext>
                </a:extLst>
              </a:tr>
              <a:tr h="502768">
                <a:tc>
                  <a:txBody>
                    <a:bodyPr/>
                    <a:lstStyle/>
                    <a:p>
                      <a:pPr algn="just">
                        <a:lnSpc>
                          <a:spcPct val="200000"/>
                        </a:lnSpc>
                        <a:spcAft>
                          <a:spcPts val="800"/>
                        </a:spcAft>
                      </a:pPr>
                      <a:r>
                        <a:rPr lang="en-IN" sz="1600" b="1" kern="100" dirty="0">
                          <a:effectLst/>
                          <a:latin typeface="Times New Roman" panose="02020603050405020304" pitchFamily="18" charset="0"/>
                          <a:ea typeface="Calibri" panose="020F0502020204030204" pitchFamily="34" charset="0"/>
                          <a:cs typeface="Mangal" panose="02040503050203030202" pitchFamily="18" charset="0"/>
                        </a:rPr>
                        <a:t>November</a:t>
                      </a:r>
                      <a:endParaRPr lang="en-IN" sz="16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600" b="1" kern="100" dirty="0">
                          <a:effectLst/>
                          <a:latin typeface="Times New Roman" panose="02020603050405020304" pitchFamily="18" charset="0"/>
                          <a:ea typeface="Calibri" panose="020F0502020204030204" pitchFamily="34" charset="0"/>
                          <a:cs typeface="Mangal" panose="02040503050203030202" pitchFamily="18" charset="0"/>
                        </a:rPr>
                        <a:t>637</a:t>
                      </a:r>
                      <a:endParaRPr lang="en-IN" sz="16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600" b="1" kern="100" dirty="0">
                          <a:effectLst/>
                          <a:latin typeface="Times New Roman" panose="02020603050405020304" pitchFamily="18" charset="0"/>
                          <a:ea typeface="Calibri" panose="020F0502020204030204" pitchFamily="34" charset="0"/>
                          <a:cs typeface="Mangal" panose="02040503050203030202" pitchFamily="18" charset="0"/>
                        </a:rPr>
                        <a:t>500</a:t>
                      </a:r>
                      <a:endParaRPr lang="en-IN" sz="16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600" b="1" kern="100" dirty="0">
                          <a:effectLst/>
                          <a:latin typeface="Times New Roman" panose="02020603050405020304" pitchFamily="18" charset="0"/>
                          <a:ea typeface="Calibri" panose="020F0502020204030204" pitchFamily="34" charset="0"/>
                          <a:cs typeface="Mangal" panose="02040503050203030202" pitchFamily="18" charset="0"/>
                        </a:rPr>
                        <a:t>137</a:t>
                      </a:r>
                      <a:endParaRPr lang="en-IN" sz="16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600" b="1" kern="100" dirty="0">
                          <a:effectLst/>
                          <a:latin typeface="Times New Roman" panose="02020603050405020304" pitchFamily="18" charset="0"/>
                          <a:ea typeface="Calibri" panose="020F0502020204030204" pitchFamily="34" charset="0"/>
                          <a:cs typeface="Mangal" panose="02040503050203030202" pitchFamily="18" charset="0"/>
                        </a:rPr>
                        <a:t>38,500$</a:t>
                      </a:r>
                      <a:endParaRPr lang="en-IN" sz="16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600" b="1" kern="100" dirty="0">
                          <a:effectLst/>
                          <a:latin typeface="Times New Roman" panose="02020603050405020304" pitchFamily="18" charset="0"/>
                          <a:ea typeface="Calibri" panose="020F0502020204030204" pitchFamily="34" charset="0"/>
                          <a:cs typeface="Mangal" panose="02040503050203030202" pitchFamily="18" charset="0"/>
                        </a:rPr>
                        <a:t>10,549$</a:t>
                      </a:r>
                      <a:endParaRPr lang="en-IN" sz="16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4243223108"/>
                  </a:ext>
                </a:extLst>
              </a:tr>
              <a:tr h="502768">
                <a:tc>
                  <a:txBody>
                    <a:bodyPr/>
                    <a:lstStyle/>
                    <a:p>
                      <a:pPr algn="just">
                        <a:lnSpc>
                          <a:spcPct val="200000"/>
                        </a:lnSpc>
                        <a:spcAft>
                          <a:spcPts val="800"/>
                        </a:spcAft>
                      </a:pPr>
                      <a:r>
                        <a:rPr lang="en-IN" sz="1600" b="1" kern="100" dirty="0">
                          <a:effectLst/>
                          <a:latin typeface="Times New Roman" panose="02020603050405020304" pitchFamily="18" charset="0"/>
                          <a:ea typeface="Calibri" panose="020F0502020204030204" pitchFamily="34" charset="0"/>
                          <a:cs typeface="Mangal" panose="02040503050203030202" pitchFamily="18" charset="0"/>
                        </a:rPr>
                        <a:t>December</a:t>
                      </a:r>
                      <a:endParaRPr lang="en-IN" sz="16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600" b="1" kern="100" dirty="0">
                          <a:effectLst/>
                          <a:latin typeface="Times New Roman" panose="02020603050405020304" pitchFamily="18" charset="0"/>
                          <a:ea typeface="Calibri" panose="020F0502020204030204" pitchFamily="34" charset="0"/>
                          <a:cs typeface="Mangal" panose="02040503050203030202" pitchFamily="18" charset="0"/>
                        </a:rPr>
                        <a:t>642</a:t>
                      </a:r>
                      <a:endParaRPr lang="en-IN" sz="16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600" b="1" kern="100" dirty="0">
                          <a:effectLst/>
                          <a:latin typeface="Times New Roman" panose="02020603050405020304" pitchFamily="18" charset="0"/>
                          <a:ea typeface="Calibri" panose="020F0502020204030204" pitchFamily="34" charset="0"/>
                          <a:cs typeface="Mangal" panose="02040503050203030202" pitchFamily="18" charset="0"/>
                        </a:rPr>
                        <a:t>595</a:t>
                      </a:r>
                      <a:endParaRPr lang="en-IN" sz="16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600" b="1" kern="100" dirty="0">
                          <a:effectLst/>
                          <a:latin typeface="Times New Roman" panose="02020603050405020304" pitchFamily="18" charset="0"/>
                          <a:ea typeface="Calibri" panose="020F0502020204030204" pitchFamily="34" charset="0"/>
                          <a:cs typeface="Mangal" panose="02040503050203030202" pitchFamily="18" charset="0"/>
                        </a:rPr>
                        <a:t>47</a:t>
                      </a:r>
                      <a:endParaRPr lang="en-IN" sz="16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600" b="1" kern="100" dirty="0">
                          <a:effectLst/>
                          <a:latin typeface="Times New Roman" panose="02020603050405020304" pitchFamily="18" charset="0"/>
                          <a:ea typeface="Calibri" panose="020F0502020204030204" pitchFamily="34" charset="0"/>
                          <a:cs typeface="Mangal" panose="02040503050203030202" pitchFamily="18" charset="0"/>
                        </a:rPr>
                        <a:t>45,815$</a:t>
                      </a:r>
                      <a:endParaRPr lang="en-IN" sz="16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1600" b="1" kern="100" dirty="0">
                          <a:effectLst/>
                          <a:latin typeface="Times New Roman" panose="02020603050405020304" pitchFamily="18" charset="0"/>
                          <a:ea typeface="Calibri" panose="020F0502020204030204" pitchFamily="34" charset="0"/>
                          <a:cs typeface="Mangal" panose="02040503050203030202" pitchFamily="18" charset="0"/>
                        </a:rPr>
                        <a:t>3,619$</a:t>
                      </a:r>
                      <a:endParaRPr lang="en-IN" sz="16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3117192746"/>
                  </a:ext>
                </a:extLst>
              </a:tr>
            </a:tbl>
          </a:graphicData>
        </a:graphic>
      </p:graphicFrame>
      <p:sp>
        <p:nvSpPr>
          <p:cNvPr id="4" name="Slide Number Placeholder 3">
            <a:extLst>
              <a:ext uri="{FF2B5EF4-FFF2-40B4-BE49-F238E27FC236}">
                <a16:creationId xmlns:a16="http://schemas.microsoft.com/office/drawing/2014/main" id="{152510F1-C90F-1644-E1E6-E6F7AEB43F1B}"/>
              </a:ext>
            </a:extLst>
          </p:cNvPr>
          <p:cNvSpPr>
            <a:spLocks noGrp="1"/>
          </p:cNvSpPr>
          <p:nvPr>
            <p:ph type="sldNum" sz="quarter" idx="12"/>
          </p:nvPr>
        </p:nvSpPr>
        <p:spPr/>
        <p:txBody>
          <a:bodyPr/>
          <a:lstStyle/>
          <a:p>
            <a:fld id="{26AD20E6-394B-4DF0-96A5-9647FF39C943}" type="slidenum">
              <a:rPr lang="en-IN" smtClean="0"/>
              <a:t>9</a:t>
            </a:fld>
            <a:endParaRPr lang="en-IN" dirty="0"/>
          </a:p>
        </p:txBody>
      </p:sp>
      <p:sp>
        <p:nvSpPr>
          <p:cNvPr id="5" name="Footer Placeholder 4">
            <a:extLst>
              <a:ext uri="{FF2B5EF4-FFF2-40B4-BE49-F238E27FC236}">
                <a16:creationId xmlns:a16="http://schemas.microsoft.com/office/drawing/2014/main" id="{8EF452A5-4A37-38F4-E86E-331DB996CC6B}"/>
              </a:ext>
            </a:extLst>
          </p:cNvPr>
          <p:cNvSpPr>
            <a:spLocks noGrp="1"/>
          </p:cNvSpPr>
          <p:nvPr>
            <p:ph type="ftr" sz="quarter" idx="11"/>
          </p:nvPr>
        </p:nvSpPr>
        <p:spPr/>
        <p:txBody>
          <a:bodyPr/>
          <a:lstStyle/>
          <a:p>
            <a:r>
              <a:rPr lang="en-US" dirty="0"/>
              <a:t>You are not allowed to add slides to this presentation</a:t>
            </a:r>
            <a:endParaRPr lang="en-IN" dirty="0"/>
          </a:p>
        </p:txBody>
      </p:sp>
      <p:pic>
        <p:nvPicPr>
          <p:cNvPr id="6" name="Picture 5">
            <a:extLst>
              <a:ext uri="{FF2B5EF4-FFF2-40B4-BE49-F238E27FC236}">
                <a16:creationId xmlns:a16="http://schemas.microsoft.com/office/drawing/2014/main" id="{FDE056D7-024E-A9C1-BBD7-5EE6669F64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
        <p:nvSpPr>
          <p:cNvPr id="8" name="TextBox 7">
            <a:extLst>
              <a:ext uri="{FF2B5EF4-FFF2-40B4-BE49-F238E27FC236}">
                <a16:creationId xmlns:a16="http://schemas.microsoft.com/office/drawing/2014/main" id="{BD75127E-1D6D-9C25-3424-4F31A89E8454}"/>
              </a:ext>
            </a:extLst>
          </p:cNvPr>
          <p:cNvSpPr txBox="1"/>
          <p:nvPr/>
        </p:nvSpPr>
        <p:spPr>
          <a:xfrm>
            <a:off x="838200" y="5542961"/>
            <a:ext cx="10515600" cy="1200329"/>
          </a:xfrm>
          <a:prstGeom prst="rect">
            <a:avLst/>
          </a:prstGeom>
          <a:noFill/>
        </p:spPr>
        <p:txBody>
          <a:bodyPr wrap="square" rtlCol="0">
            <a:spAutoFit/>
          </a:bodyPr>
          <a:lstStyle/>
          <a:p>
            <a:r>
              <a:rPr lang="en-IN" sz="1800" kern="100" dirty="0">
                <a:effectLst/>
                <a:latin typeface="Times New Roman" panose="02020603050405020304" pitchFamily="18" charset="0"/>
                <a:ea typeface="Calibri" panose="020F0502020204030204" pitchFamily="34" charset="0"/>
                <a:cs typeface="Mangal" panose="02040503050203030202" pitchFamily="18" charset="0"/>
              </a:rPr>
              <a:t>The highest number of claims that weren’t processed was found to be in October’23 with 237 claims thereby losing 18,249$ of revenue and the lowest number of claims that couldn’t be processed is in December’23 with 47 claims, losing 3,619$ revenue.</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p>
            <a:endParaRPr lang="en-IN" dirty="0"/>
          </a:p>
        </p:txBody>
      </p:sp>
    </p:spTree>
    <p:extLst>
      <p:ext uri="{BB962C8B-B14F-4D97-AF65-F5344CB8AC3E}">
        <p14:creationId xmlns:p14="http://schemas.microsoft.com/office/powerpoint/2010/main" val="19112767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Dissertation ppt</Template>
  <TotalTime>0</TotalTime>
  <Words>3727</Words>
  <Application>Microsoft Office PowerPoint</Application>
  <PresentationFormat>Widescreen</PresentationFormat>
  <Paragraphs>294</Paragraphs>
  <Slides>23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Calibri Light</vt:lpstr>
      <vt:lpstr>Perpetua</vt:lpstr>
      <vt:lpstr>Times New Roman</vt:lpstr>
      <vt:lpstr>Office Theme</vt:lpstr>
      <vt:lpstr>Examining the Impact of Medicare Insurance Claim Processing Efficiency on Physician Reimbursement: A Study on Prima Care Physician Group's Claims Process </vt:lpstr>
      <vt:lpstr>Mentor Approval</vt:lpstr>
      <vt:lpstr>Introduction (1/2)</vt:lpstr>
      <vt:lpstr>Introduction (2/2)</vt:lpstr>
      <vt:lpstr>Objectives of Your Study</vt:lpstr>
      <vt:lpstr>Methodology (1/2)</vt:lpstr>
      <vt:lpstr>Methodology (2/2)</vt:lpstr>
      <vt:lpstr>Results (1/4)</vt:lpstr>
      <vt:lpstr>Results (2/4)</vt:lpstr>
      <vt:lpstr>Results (3/4)</vt:lpstr>
      <vt:lpstr>Results (4/4)</vt:lpstr>
      <vt:lpstr>Discussion (1/2)</vt:lpstr>
      <vt:lpstr>Discussion (2/2)</vt:lpstr>
      <vt:lpstr>Results (1/3)</vt:lpstr>
      <vt:lpstr>Results (2/3)</vt:lpstr>
      <vt:lpstr>Results (3/4)</vt:lpstr>
      <vt:lpstr>Discussion (1/1)</vt:lpstr>
      <vt:lpstr>Conclusion</vt:lpstr>
      <vt:lpstr>Recommendations (1/2)</vt:lpstr>
      <vt:lpstr>Recommendations (1/2)</vt:lpstr>
      <vt:lpstr>References </vt:lpstr>
      <vt:lpstr>Thank You</vt:lpstr>
      <vt:lpstr>Pictorial Journey (1/2)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Simran Das</dc:creator>
  <cp:lastModifiedBy>Simran Das</cp:lastModifiedBy>
  <cp:revision>1</cp:revision>
  <dcterms:created xsi:type="dcterms:W3CDTF">2024-06-19T14:44:16Z</dcterms:created>
  <dcterms:modified xsi:type="dcterms:W3CDTF">2024-06-19T14:44:55Z</dcterms:modified>
</cp:coreProperties>
</file>