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notesMasterIdLst>
    <p:notesMasterId r:id="rId15"/>
  </p:notesMasterIdLst>
  <p:sldIdLst>
    <p:sldId id="256" r:id="rId2"/>
    <p:sldId id="257" r:id="rId3"/>
    <p:sldId id="274" r:id="rId4"/>
    <p:sldId id="260" r:id="rId5"/>
    <p:sldId id="259" r:id="rId6"/>
    <p:sldId id="277" r:id="rId7"/>
    <p:sldId id="262" r:id="rId8"/>
    <p:sldId id="263" r:id="rId9"/>
    <p:sldId id="264" r:id="rId10"/>
    <p:sldId id="265" r:id="rId11"/>
    <p:sldId id="267" r:id="rId12"/>
    <p:sldId id="273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ED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B0459D-943C-4616-A628-0BAF88763448}" v="6" dt="2024-06-20T10:15:49.4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48" autoAdjust="0"/>
    <p:restoredTop sz="94660"/>
  </p:normalViewPr>
  <p:slideViewPr>
    <p:cSldViewPr snapToGrid="0">
      <p:cViewPr varScale="1">
        <p:scale>
          <a:sx n="94" d="100"/>
          <a:sy n="94" d="100"/>
        </p:scale>
        <p:origin x="7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rsha kaushik" userId="941c5c9e8165ccb1" providerId="LiveId" clId="{8EB0459D-943C-4616-A628-0BAF88763448}"/>
    <pc:docChg chg="undo custSel modSld">
      <pc:chgData name="varsha kaushik" userId="941c5c9e8165ccb1" providerId="LiveId" clId="{8EB0459D-943C-4616-A628-0BAF88763448}" dt="2024-06-20T10:49:55.191" v="85" actId="20577"/>
      <pc:docMkLst>
        <pc:docMk/>
      </pc:docMkLst>
      <pc:sldChg chg="addSp delSp modSp mod">
        <pc:chgData name="varsha kaushik" userId="941c5c9e8165ccb1" providerId="LiveId" clId="{8EB0459D-943C-4616-A628-0BAF88763448}" dt="2024-06-20T10:18:03.940" v="77" actId="20577"/>
        <pc:sldMkLst>
          <pc:docMk/>
          <pc:sldMk cId="1373306154" sldId="262"/>
        </pc:sldMkLst>
        <pc:spChg chg="add del mod">
          <ac:chgData name="varsha kaushik" userId="941c5c9e8165ccb1" providerId="LiveId" clId="{8EB0459D-943C-4616-A628-0BAF88763448}" dt="2024-06-20T10:11:07.799" v="11" actId="478"/>
          <ac:spMkLst>
            <pc:docMk/>
            <pc:sldMk cId="1373306154" sldId="262"/>
            <ac:spMk id="10" creationId="{7AEE2C15-276E-2356-4240-B96AEA15E7FC}"/>
          </ac:spMkLst>
        </pc:spChg>
        <pc:graphicFrameChg chg="add del">
          <ac:chgData name="varsha kaushik" userId="941c5c9e8165ccb1" providerId="LiveId" clId="{8EB0459D-943C-4616-A628-0BAF88763448}" dt="2024-06-20T10:04:50.632" v="1" actId="3680"/>
          <ac:graphicFrameMkLst>
            <pc:docMk/>
            <pc:sldMk cId="1373306154" sldId="262"/>
            <ac:graphicFrameMk id="3" creationId="{CBCCEC1B-802B-13FE-8D20-E0AB1D701661}"/>
          </ac:graphicFrameMkLst>
        </pc:graphicFrameChg>
        <pc:graphicFrameChg chg="del">
          <ac:chgData name="varsha kaushik" userId="941c5c9e8165ccb1" providerId="LiveId" clId="{8EB0459D-943C-4616-A628-0BAF88763448}" dt="2024-06-20T10:11:05.505" v="10" actId="478"/>
          <ac:graphicFrameMkLst>
            <pc:docMk/>
            <pc:sldMk cId="1373306154" sldId="262"/>
            <ac:graphicFrameMk id="7" creationId="{D59D9682-54B4-513D-9DED-B15C37E08B81}"/>
          </ac:graphicFrameMkLst>
        </pc:graphicFrameChg>
        <pc:graphicFrameChg chg="add mod modGraphic">
          <ac:chgData name="varsha kaushik" userId="941c5c9e8165ccb1" providerId="LiveId" clId="{8EB0459D-943C-4616-A628-0BAF88763448}" dt="2024-06-20T10:18:03.940" v="77" actId="20577"/>
          <ac:graphicFrameMkLst>
            <pc:docMk/>
            <pc:sldMk cId="1373306154" sldId="262"/>
            <ac:graphicFrameMk id="8" creationId="{E1FAF7B8-CABF-A9A8-AB16-F9DA865DF0A0}"/>
          </ac:graphicFrameMkLst>
        </pc:graphicFrameChg>
      </pc:sldChg>
      <pc:sldChg chg="addSp delSp modSp mod">
        <pc:chgData name="varsha kaushik" userId="941c5c9e8165ccb1" providerId="LiveId" clId="{8EB0459D-943C-4616-A628-0BAF88763448}" dt="2024-06-20T10:16:32.698" v="63" actId="20577"/>
        <pc:sldMkLst>
          <pc:docMk/>
          <pc:sldMk cId="1911276768" sldId="263"/>
        </pc:sldMkLst>
        <pc:spChg chg="add del mod">
          <ac:chgData name="varsha kaushik" userId="941c5c9e8165ccb1" providerId="LiveId" clId="{8EB0459D-943C-4616-A628-0BAF88763448}" dt="2024-06-20T10:15:55.100" v="43" actId="478"/>
          <ac:spMkLst>
            <pc:docMk/>
            <pc:sldMk cId="1911276768" sldId="263"/>
            <ac:spMk id="9" creationId="{A57A6F22-3676-FC51-8F2B-EF1C16FB3D86}"/>
          </ac:spMkLst>
        </pc:spChg>
        <pc:graphicFrameChg chg="add mod modGraphic">
          <ac:chgData name="varsha kaushik" userId="941c5c9e8165ccb1" providerId="LiveId" clId="{8EB0459D-943C-4616-A628-0BAF88763448}" dt="2024-06-20T10:16:32.698" v="63" actId="20577"/>
          <ac:graphicFrameMkLst>
            <pc:docMk/>
            <pc:sldMk cId="1911276768" sldId="263"/>
            <ac:graphicFrameMk id="3" creationId="{8C13F691-F4BA-95B8-F5BD-4F3F53E4300F}"/>
          </ac:graphicFrameMkLst>
        </pc:graphicFrameChg>
        <pc:graphicFrameChg chg="del">
          <ac:chgData name="varsha kaushik" userId="941c5c9e8165ccb1" providerId="LiveId" clId="{8EB0459D-943C-4616-A628-0BAF88763448}" dt="2024-06-20T10:15:52.695" v="42" actId="478"/>
          <ac:graphicFrameMkLst>
            <pc:docMk/>
            <pc:sldMk cId="1911276768" sldId="263"/>
            <ac:graphicFrameMk id="7" creationId="{0544D162-C525-D4FC-36FC-558C30FC669E}"/>
          </ac:graphicFrameMkLst>
        </pc:graphicFrameChg>
      </pc:sldChg>
      <pc:sldChg chg="addSp delSp modSp mod">
        <pc:chgData name="varsha kaushik" userId="941c5c9e8165ccb1" providerId="LiveId" clId="{8EB0459D-943C-4616-A628-0BAF88763448}" dt="2024-06-20T10:24:03.208" v="79" actId="113"/>
        <pc:sldMkLst>
          <pc:docMk/>
          <pc:sldMk cId="1498613200" sldId="264"/>
        </pc:sldMkLst>
        <pc:spChg chg="add del mod">
          <ac:chgData name="varsha kaushik" userId="941c5c9e8165ccb1" providerId="LiveId" clId="{8EB0459D-943C-4616-A628-0BAF88763448}" dt="2024-06-20T10:07:40.608" v="4" actId="478"/>
          <ac:spMkLst>
            <pc:docMk/>
            <pc:sldMk cId="1498613200" sldId="264"/>
            <ac:spMk id="9" creationId="{00976CD6-51DB-B405-422D-4739C3EF3914}"/>
          </ac:spMkLst>
        </pc:spChg>
        <pc:graphicFrameChg chg="add mod modGraphic">
          <ac:chgData name="varsha kaushik" userId="941c5c9e8165ccb1" providerId="LiveId" clId="{8EB0459D-943C-4616-A628-0BAF88763448}" dt="2024-06-20T10:24:03.208" v="79" actId="113"/>
          <ac:graphicFrameMkLst>
            <pc:docMk/>
            <pc:sldMk cId="1498613200" sldId="264"/>
            <ac:graphicFrameMk id="3" creationId="{5BBDFEA0-62AF-2652-4414-9A2206A1A9E0}"/>
          </ac:graphicFrameMkLst>
        </pc:graphicFrameChg>
        <pc:graphicFrameChg chg="del">
          <ac:chgData name="varsha kaushik" userId="941c5c9e8165ccb1" providerId="LiveId" clId="{8EB0459D-943C-4616-A628-0BAF88763448}" dt="2024-06-20T10:07:36.122" v="3" actId="478"/>
          <ac:graphicFrameMkLst>
            <pc:docMk/>
            <pc:sldMk cId="1498613200" sldId="264"/>
            <ac:graphicFrameMk id="7" creationId="{770A4C7C-8448-4AD0-14B1-103FC9DE25E6}"/>
          </ac:graphicFrameMkLst>
        </pc:graphicFrameChg>
      </pc:sldChg>
      <pc:sldChg chg="modSp mod">
        <pc:chgData name="varsha kaushik" userId="941c5c9e8165ccb1" providerId="LiveId" clId="{8EB0459D-943C-4616-A628-0BAF88763448}" dt="2024-06-20T10:49:55.191" v="85" actId="20577"/>
        <pc:sldMkLst>
          <pc:docMk/>
          <pc:sldMk cId="3068331430" sldId="277"/>
        </pc:sldMkLst>
        <pc:spChg chg="mod">
          <ac:chgData name="varsha kaushik" userId="941c5c9e8165ccb1" providerId="LiveId" clId="{8EB0459D-943C-4616-A628-0BAF88763448}" dt="2024-06-20T10:49:55.191" v="85" actId="20577"/>
          <ac:spMkLst>
            <pc:docMk/>
            <pc:sldMk cId="3068331430" sldId="277"/>
            <ac:spMk id="4" creationId="{46F67DF4-A03B-07DD-583E-23C495AFE0C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7A45B-3F67-4A46-B80E-86DB28E7B237}" type="datetimeFigureOut">
              <a:rPr lang="en-IN" smtClean="0"/>
              <a:t>22-07-2024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BCBBF-3B14-49EE-839D-F9D0F54BEC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7737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C0E5-F472-4823-852C-D183FA2F2488}" type="datetime1">
              <a:rPr lang="en-IN" smtClean="0"/>
              <a:t>22-07-2024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7255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CF6C-BC1F-457E-8C73-045A403582E6}" type="datetime1">
              <a:rPr lang="en-IN" smtClean="0"/>
              <a:t>22-07-2024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0892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070E-952C-41C9-9ABB-C56A7BE64D88}" type="datetime1">
              <a:rPr lang="en-IN" smtClean="0"/>
              <a:t>22-07-2024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1222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2FBC0-878C-4FB7-8E1F-1D6F6FF7C223}" type="datetime1">
              <a:rPr lang="en-IN" smtClean="0"/>
              <a:t>22-07-2024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8486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5ADF-9D55-472F-A142-0A5A20BA4577}" type="datetime1">
              <a:rPr lang="en-IN" smtClean="0"/>
              <a:t>22-07-2024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6693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6A866-57B6-4C39-8809-FBA78A30FCC9}" type="datetime1">
              <a:rPr lang="en-IN" smtClean="0"/>
              <a:t>22-07-2024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5269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4237-4DA9-498D-81CC-7DEBFDE0146A}" type="datetime1">
              <a:rPr lang="en-IN" smtClean="0"/>
              <a:t>22-07-2024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894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9E31-0E2B-4B8B-A4CD-804F6A5D47A9}" type="datetime1">
              <a:rPr lang="en-IN" smtClean="0"/>
              <a:t>22-07-2024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9089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5607-A4BB-4D67-95B9-C9085ECC35A9}" type="datetime1">
              <a:rPr lang="en-IN" smtClean="0"/>
              <a:t>22-07-2024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8487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1C99E65-501E-4E79-B301-EC94E1C8867E}" type="datetime1">
              <a:rPr lang="en-IN" smtClean="0"/>
              <a:t>22-07-2024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658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C047-BE12-4A43-A323-58AFB768CD35}" type="datetime1">
              <a:rPr lang="en-IN" smtClean="0"/>
              <a:t>22-07-2024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0220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A12769F-3E27-4D36-A194-1A84EAEDBFA1}" type="datetime1">
              <a:rPr lang="en-IN" smtClean="0"/>
              <a:t>22-07-2024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7222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vlinpeck.com/content/kirkpatrick-model-evaluation" TargetMode="External"/><Relationship Id="rId2" Type="http://schemas.openxmlformats.org/officeDocument/2006/relationships/hyperlink" Target="https://www.kirkpatrickpartners.com/the-kirkpatrick-model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89BD04-9EFD-5298-48E0-BBFFD1042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6000"/>
              </a:lnSpc>
              <a:spcAft>
                <a:spcPts val="1500"/>
              </a:spcAft>
            </a:pPr>
            <a:r>
              <a:rPr lang="en-IN" sz="44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assess the evaluation of training for deployment of EMR in a hospital by using the Kirkpatrick model.</a:t>
            </a:r>
            <a:endParaRPr lang="en-IN" sz="4400" kern="100" dirty="0">
              <a:solidFill>
                <a:srgbClr val="262626"/>
              </a:solidFill>
              <a:effectLst/>
              <a:latin typeface="Perpetua" panose="02020502060401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673AE62-677A-E7A9-D759-F10B648DEE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2273069" cy="1355900"/>
          </a:xfrm>
        </p:spPr>
        <p:txBody>
          <a:bodyPr>
            <a:normAutofit fontScale="25000" lnSpcReduction="20000"/>
          </a:bodyPr>
          <a:lstStyle/>
          <a:p>
            <a:r>
              <a:rPr lang="en-IN" sz="7200" dirty="0">
                <a:latin typeface="Arial" panose="020B0604020202020204" pitchFamily="34" charset="0"/>
                <a:cs typeface="Arial" panose="020B0604020202020204" pitchFamily="34" charset="0"/>
              </a:rPr>
              <a:t>By:-Shubham</a:t>
            </a:r>
            <a:endParaRPr lang="en-IN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PG/22/120</a:t>
            </a:r>
            <a:endParaRPr lang="en-IN" sz="4400" b="1" dirty="0"/>
          </a:p>
          <a:p>
            <a:r>
              <a:rPr lang="en-US" sz="6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Guided by </a:t>
            </a:r>
          </a:p>
          <a:p>
            <a:pPr algn="ctr"/>
            <a:r>
              <a:rPr lang="en-US" sz="6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 PUNIT YADAV</a:t>
            </a:r>
            <a:br>
              <a:rPr lang="en-US" sz="6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64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624A4A6-17A9-4392-BB4C-06FEF16CF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0197BFF-5EB9-4347-6E13-67AD995EB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</a:t>
            </a:fld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A5D235C-68B3-B360-0BE2-EE01D32938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225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D59676-68AE-B31D-2B17-777B3CE4C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Discussion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9AE405-828D-19A8-A3BF-17A9B1F9E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Evaluation of the effectiveness of the Training is of utmost importance</a:t>
            </a:r>
          </a:p>
          <a:p>
            <a:r>
              <a:rPr lang="en-US" dirty="0"/>
              <a:t>To assess the effectiveness of the Training, </a:t>
            </a:r>
            <a:r>
              <a:rPr lang="en-US" b="1" dirty="0"/>
              <a:t>Kirkpatrick Model </a:t>
            </a:r>
            <a:r>
              <a:rPr lang="en-US" dirty="0"/>
              <a:t>can be used.</a:t>
            </a:r>
          </a:p>
          <a:p>
            <a:r>
              <a:rPr lang="en-US" dirty="0"/>
              <a:t>In the current study, we used 2 levels of </a:t>
            </a:r>
            <a:r>
              <a:rPr lang="en-US" b="1" dirty="0"/>
              <a:t>Kirkpatrick Model  i.e., Reaction</a:t>
            </a:r>
            <a:r>
              <a:rPr lang="en-US" dirty="0"/>
              <a:t> and </a:t>
            </a:r>
            <a:r>
              <a:rPr lang="en-US" b="1" dirty="0"/>
              <a:t>Learning</a:t>
            </a:r>
            <a:r>
              <a:rPr lang="en-US" dirty="0"/>
              <a:t> that showed positive outcomes, therefore for the next 6 months we can assess the next 2 levels i.e., </a:t>
            </a:r>
            <a:r>
              <a:rPr lang="en-US" b="1" dirty="0"/>
              <a:t>Behavior</a:t>
            </a:r>
            <a:r>
              <a:rPr lang="en-US" dirty="0"/>
              <a:t> and </a:t>
            </a:r>
            <a:r>
              <a:rPr lang="en-US" b="1" dirty="0"/>
              <a:t>Results</a:t>
            </a:r>
            <a:r>
              <a:rPr lang="en-US" dirty="0"/>
              <a:t>.</a:t>
            </a:r>
          </a:p>
          <a:p>
            <a:r>
              <a:rPr lang="en-US" dirty="0"/>
              <a:t>The training generated positive feedback and effectiveness on time saving, cost, hospital operations and staff satisfaction.</a:t>
            </a:r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6E8C70-D405-03BF-6CEE-48677636D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1486BD3-7B28-3873-3378-A9DBB9E3B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1938" y="3906239"/>
            <a:ext cx="1312025" cy="365125"/>
          </a:xfrm>
        </p:spPr>
        <p:txBody>
          <a:bodyPr/>
          <a:lstStyle/>
          <a:p>
            <a:fld id="{26AD20E6-394B-4DF0-96A5-9647FF39C943}" type="slidenum">
              <a:rPr lang="en-IN" smtClean="0"/>
              <a:t>10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5261C97-CF15-220B-FFE7-145AE48C1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270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865BDE-C1E4-2068-7ED7-1D9DDC4B3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7621F9-57FC-03A7-2EE3-925A45765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My Study Concluded That Use Of Kirkpatrick Model Maybe An Effective Tool In Assessing The Training For EMR Implementation In Organizations.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A4B806-E805-17DC-360E-E996C56D4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20413FC-7659-4BBD-06AF-798C6C1C0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11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945CF6E8-DCFB-270F-3407-DF7FB02549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327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840CEC-B205-D614-ACFB-9620DEF0A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References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6CD5A5-350C-07B1-88E3-70F677EEF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Kirkpatrick Partners. The </a:t>
            </a:r>
            <a:r>
              <a:rPr lang="en-US" dirty="0" err="1"/>
              <a:t>kirkpatrick</a:t>
            </a:r>
            <a:r>
              <a:rPr lang="en-US" dirty="0"/>
              <a:t> model [Internet]. Kirkpatrick Partners, LLC. 2021. Available from: </a:t>
            </a:r>
            <a:r>
              <a:rPr lang="en-US" dirty="0">
                <a:hlinkClick r:id="rId2"/>
              </a:rPr>
              <a:t>https://www.kirkpatrickpartners.com/the-kirkpatrick-model/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IN" dirty="0" err="1"/>
              <a:t>Samadbeik</a:t>
            </a:r>
            <a:r>
              <a:rPr lang="en-IN" dirty="0"/>
              <a:t> M, </a:t>
            </a:r>
            <a:r>
              <a:rPr lang="en-IN" dirty="0" err="1"/>
              <a:t>Fatehi</a:t>
            </a:r>
            <a:r>
              <a:rPr lang="en-IN" dirty="0"/>
              <a:t> F, Braunstein M, Barry B, </a:t>
            </a:r>
            <a:r>
              <a:rPr lang="en-IN" dirty="0" err="1"/>
              <a:t>Saremian</a:t>
            </a:r>
            <a:r>
              <a:rPr lang="en-IN" dirty="0"/>
              <a:t> M, Kalhor F, et al. Education and Training on Electronic Medical Records (EMRs) for health care professionals and students: A Scoping Review. International Journal of Medical Informatics. 2020 Oct;142(1):104238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Peck D. The Kirkpatrick Model of Training Evaluation (with Examples) | Devlin Peck [Internet]. www.devlinpeck.com. 2023. Available from: </a:t>
            </a:r>
            <a:r>
              <a:rPr lang="en-US" dirty="0">
                <a:hlinkClick r:id="rId3"/>
              </a:rPr>
              <a:t>https://www.devlinpeck.com/content/kirkpatrick-model-evaluation</a:t>
            </a:r>
            <a:endParaRPr lang="en-US" dirty="0"/>
          </a:p>
          <a:p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A6BC351-F8F3-57C7-6516-D8352B33A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5778F48-EED0-0966-D30D-CA2F4B9E8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243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7A40DA-CCAF-AA4D-F02C-E8A499F3A7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362A6F-B772-4C22-FFAA-7F43C56C04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Any Questions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FC9A4B-7D60-AC6E-3EFB-C49D8A77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3C20748-CF29-ED49-B8D8-5DEBC4A53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13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DC1BA95-363B-4D43-B4A1-2FAE931EE5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246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872094-D36A-007C-818C-6DC4FC39F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Mentor Approval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C071958A-AED9-5D0D-96AB-4B274B7DBA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4183" y="1992472"/>
            <a:ext cx="7650360" cy="4022725"/>
          </a:xfr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64D377-7310-FC9A-E728-3B686E1BE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8B9F59A-EE54-15E1-6F90-F1AB79C0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2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23EA6A3-2D9E-C718-EBF4-5B7AFD95B0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094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872094-D36A-007C-818C-6DC4FC39F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B44169-B653-8FCC-211C-27ABE8FE0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kern="100" dirty="0">
                <a:solidFill>
                  <a:srgbClr val="26262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EMR Training Importance and Evaluation</a:t>
            </a:r>
          </a:p>
          <a:p>
            <a:pPr marL="0" indent="0">
              <a:buNone/>
            </a:pPr>
            <a:r>
              <a:rPr lang="en-US" sz="2000" kern="100" dirty="0">
                <a:solidFill>
                  <a:srgbClr val="26262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• EMRs are a preferred method for managing health information, offering benefits like improved efficiency and communication.</a:t>
            </a:r>
          </a:p>
          <a:p>
            <a:pPr marL="0" indent="0">
              <a:buNone/>
            </a:pPr>
            <a:r>
              <a:rPr lang="en-US" sz="2000" kern="100" dirty="0">
                <a:solidFill>
                  <a:srgbClr val="26262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• Adoption of EMRs is limited globally due to implementation complexity and lack of relevant skills.</a:t>
            </a:r>
          </a:p>
          <a:p>
            <a:pPr marL="0" indent="0">
              <a:buNone/>
            </a:pPr>
            <a:r>
              <a:rPr lang="en-US" sz="2000" kern="100" dirty="0">
                <a:solidFill>
                  <a:srgbClr val="26262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• Training in EMR use is crucial for optimal clinical outcomes and avoiding work duplication and low adoption rates.</a:t>
            </a:r>
          </a:p>
          <a:p>
            <a:pPr marL="0" indent="0">
              <a:buNone/>
            </a:pPr>
            <a:r>
              <a:rPr lang="en-US" sz="2000" kern="100" dirty="0">
                <a:solidFill>
                  <a:srgbClr val="26262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• The Kirkpatrick Model is used to evaluate the effectiveness of EMR training programs.</a:t>
            </a:r>
          </a:p>
          <a:p>
            <a:pPr marL="0" indent="0">
              <a:buNone/>
            </a:pPr>
            <a:r>
              <a:rPr lang="en-US" sz="2000" kern="100" dirty="0">
                <a:solidFill>
                  <a:srgbClr val="26262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• The review provides a structured analysis of EMR training programs' performance and identifies areas for improvement.</a:t>
            </a:r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64D377-7310-FC9A-E728-3B686E1BE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8B9F59A-EE54-15E1-6F90-F1AB79C0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3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23EA6A3-2D9E-C718-EBF4-5B7AFD95B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010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4904D3-A247-E528-2115-156C18874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Objectives of Your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C6D7DE2-7518-3B77-F975-509EE81FC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06000"/>
              </a:lnSpc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en-IN" sz="2000" b="1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Primary Objective</a:t>
            </a:r>
            <a:r>
              <a:rPr lang="en-IN" sz="20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IN" sz="2000" kern="100" dirty="0">
              <a:solidFill>
                <a:srgbClr val="26262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1500"/>
              </a:spcAft>
            </a:pPr>
            <a:r>
              <a:rPr lang="en-IN" sz="20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To evaluate the effectiveness of the training program for EMR deployment in a hospital, focusing on IT administrators, using the first two levels of the Kirkpatrick Model.</a:t>
            </a:r>
            <a:endParaRPr lang="en-IN" sz="2000" kern="100" dirty="0">
              <a:solidFill>
                <a:srgbClr val="26262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en-IN" sz="2000" b="1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Secondary Objective:</a:t>
            </a:r>
            <a:endParaRPr lang="en-IN" sz="2000" kern="100" dirty="0">
              <a:solidFill>
                <a:srgbClr val="26262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IN" sz="20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IN" sz="2000" b="1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assess IT administrators' reactions to the EMR training program.</a:t>
            </a:r>
            <a:endParaRPr lang="en-IN" sz="2000" kern="100" dirty="0">
              <a:solidFill>
                <a:srgbClr val="26262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IN" sz="20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To evaluate the learning outcomes achieved by IT administrators through the EMR training program.</a:t>
            </a:r>
            <a:endParaRPr lang="en-IN" sz="2000" kern="100" dirty="0">
              <a:solidFill>
                <a:srgbClr val="26262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IN" sz="20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To identify factors influencing IT administrators' reactions and learning.</a:t>
            </a:r>
            <a:endParaRPr lang="en-IN" sz="2000" kern="100" dirty="0">
              <a:solidFill>
                <a:srgbClr val="26262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1500"/>
              </a:spcAft>
              <a:buFont typeface="Symbol" panose="05050102010706020507" pitchFamily="18" charset="2"/>
              <a:buChar char=""/>
            </a:pPr>
            <a:r>
              <a:rPr lang="en-IN" sz="20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To provide recommendations for enhancing the EMR training program.</a:t>
            </a:r>
            <a:endParaRPr lang="en-IN" sz="2000" kern="100" dirty="0">
              <a:solidFill>
                <a:srgbClr val="26262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844328F-626B-70E2-D0C5-F16A1E592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96429B0-60CE-36A6-DD5A-4112E453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4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59DE848F-23EA-DD10-7CA9-E5A35CA4C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687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96DAF6-311E-0255-B1ED-7410C0285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Methodology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665C76-273B-9A86-DBC1-54F437B85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600" dirty="0"/>
              <a:t> Methodology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sz="2600" dirty="0"/>
              <a:t>Study Design:- Cross-sectional study.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sz="2600" dirty="0"/>
              <a:t>Study Area:- Hospital where IT administrators undergo EMR training.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sz="2600" dirty="0"/>
              <a:t>Study Population:- IT </a:t>
            </a:r>
            <a:r>
              <a:rPr lang="en-IN" sz="2600" dirty="0" smtClean="0"/>
              <a:t>person</a:t>
            </a:r>
            <a:endParaRPr lang="en-US" sz="26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600" dirty="0"/>
              <a:t>Sample Size:- 14 IT </a:t>
            </a:r>
            <a:r>
              <a:rPr lang="en-US" sz="2600" dirty="0" smtClean="0"/>
              <a:t>person</a:t>
            </a:r>
            <a:endParaRPr lang="en-US" sz="26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600" dirty="0"/>
              <a:t>Sampling Technique:- Purposive sampling due to specific focus on IT </a:t>
            </a:r>
            <a:r>
              <a:rPr lang="en-US" sz="2600" dirty="0" smtClean="0"/>
              <a:t>person</a:t>
            </a:r>
            <a:endParaRPr lang="en-US" sz="2600" dirty="0"/>
          </a:p>
          <a:p>
            <a:pPr>
              <a:buFont typeface="Wingdings" panose="05000000000000000000" pitchFamily="2" charset="2"/>
              <a:buChar char="q"/>
            </a:pPr>
            <a:r>
              <a:rPr lang="en-IN" sz="2800" dirty="0"/>
              <a:t>Study Period:-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/>
              <a:t> 3 months.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800" dirty="0"/>
          </a:p>
          <a:p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3826005-CE28-7D60-D38A-A20359BF8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E049770-9203-2BD7-A999-EDFBD11B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5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96665F7-D441-D56F-3223-09638E6207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109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1AAA63-0FDB-4829-3797-79D000BB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Methodology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D2BED6-C15D-7979-B5BB-A592DCCBCA1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Data Collection Tools and Techniques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Tools:- 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Structured questionnaires for surveys to assess reactions.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Knowledge tests to evaluate learning outcomes.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Semi-structured interview guides for in-depth insights.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en-US" sz="1400" dirty="0">
              <a:solidFill>
                <a:srgbClr val="000000">
                  <a:lumMod val="75000"/>
                  <a:lumOff val="25000"/>
                </a:srgbClr>
              </a:solidFill>
              <a:latin typeface="Calibri" panose="020F0502020204030204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Wingdings" panose="05000000000000000000" pitchFamily="2" charset="2"/>
              <a:buChar char="q"/>
              <a:tabLst/>
              <a:defRPr/>
            </a:pPr>
            <a:r>
              <a:rPr kumimoji="0" lang="en-I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Analysis:- 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I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Assess and evaluate reactions and learning outcomes.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I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Identify factors influencing training effectiveness.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I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Provide practical recommendations for improvement.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6F67DF4-A03B-07DD-583E-23C495AFE0C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en-IN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None/>
              <a:tabLst/>
              <a:defRPr/>
            </a:pPr>
            <a:endParaRPr kumimoji="0" lang="en-IN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I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Limitations-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I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Focuses only on IT administrators, not other healthcare providers.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I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Limited sample size due to time constraints.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I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may be consider as a pilot study for future implementation.</a:t>
            </a:r>
          </a:p>
          <a:p>
            <a:r>
              <a:rPr lang="en-IN" dirty="0"/>
              <a:t>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94BF592-E6BD-464A-137C-C0753B810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3E54AC2-C40B-87EB-E93F-D805524A4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8331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Results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06B1AD0-3937-0010-0111-E6BE0A374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849D843-D489-0698-8F13-E18D7AC34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7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C7E35C9-8D50-F7CA-E6F1-C10B29E0AE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E1FAF7B8-CABF-A9A8-AB16-F9DA865DF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646973"/>
              </p:ext>
            </p:extLst>
          </p:nvPr>
        </p:nvGraphicFramePr>
        <p:xfrm>
          <a:off x="806245" y="2123768"/>
          <a:ext cx="10318956" cy="38914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1739">
                  <a:extLst>
                    <a:ext uri="{9D8B030D-6E8A-4147-A177-3AD203B41FA5}">
                      <a16:colId xmlns:a16="http://schemas.microsoft.com/office/drawing/2014/main" xmlns="" val="575995028"/>
                    </a:ext>
                  </a:extLst>
                </a:gridCol>
                <a:gridCol w="8101341">
                  <a:extLst>
                    <a:ext uri="{9D8B030D-6E8A-4147-A177-3AD203B41FA5}">
                      <a16:colId xmlns:a16="http://schemas.microsoft.com/office/drawing/2014/main" xmlns="" val="1048232779"/>
                    </a:ext>
                  </a:extLst>
                </a:gridCol>
                <a:gridCol w="615292">
                  <a:extLst>
                    <a:ext uri="{9D8B030D-6E8A-4147-A177-3AD203B41FA5}">
                      <a16:colId xmlns:a16="http://schemas.microsoft.com/office/drawing/2014/main" xmlns="" val="2625556287"/>
                    </a:ext>
                  </a:extLst>
                </a:gridCol>
                <a:gridCol w="615292">
                  <a:extLst>
                    <a:ext uri="{9D8B030D-6E8A-4147-A177-3AD203B41FA5}">
                      <a16:colId xmlns:a16="http://schemas.microsoft.com/office/drawing/2014/main" xmlns="" val="1336606170"/>
                    </a:ext>
                  </a:extLst>
                </a:gridCol>
                <a:gridCol w="615292">
                  <a:extLst>
                    <a:ext uri="{9D8B030D-6E8A-4147-A177-3AD203B41FA5}">
                      <a16:colId xmlns:a16="http://schemas.microsoft.com/office/drawing/2014/main" xmlns="" val="1554722420"/>
                    </a:ext>
                  </a:extLst>
                </a:gridCol>
              </a:tblGrid>
              <a:tr h="324286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1" u="none" strike="noStrike" dirty="0">
                          <a:effectLst/>
                        </a:rPr>
                        <a:t>S.NO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Before Questions(to assess weather hospital required new EMR)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Yes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No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% of yes 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extLst>
                  <a:ext uri="{0D108BD9-81ED-4DB2-BD59-A6C34878D82A}">
                    <a16:rowId xmlns:a16="http://schemas.microsoft.com/office/drawing/2014/main" xmlns="" val="2849351989"/>
                  </a:ext>
                </a:extLst>
              </a:tr>
              <a:tr h="324286"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u="none" strike="noStrike">
                          <a:effectLst/>
                        </a:rPr>
                        <a:t>1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Do you have a specific procedure for attending new and old patients?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14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0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100%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extLst>
                  <a:ext uri="{0D108BD9-81ED-4DB2-BD59-A6C34878D82A}">
                    <a16:rowId xmlns:a16="http://schemas.microsoft.com/office/drawing/2014/main" xmlns="" val="1519317919"/>
                  </a:ext>
                </a:extLst>
              </a:tr>
              <a:tr h="324286"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u="none" strike="noStrike">
                          <a:effectLst/>
                        </a:rPr>
                        <a:t>2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Do you have a system to note and manage patient flow and records?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14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0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100%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extLst>
                  <a:ext uri="{0D108BD9-81ED-4DB2-BD59-A6C34878D82A}">
                    <a16:rowId xmlns:a16="http://schemas.microsoft.com/office/drawing/2014/main" xmlns="" val="4267077733"/>
                  </a:ext>
                </a:extLst>
              </a:tr>
              <a:tr h="324286"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u="none" strike="noStrike">
                          <a:effectLst/>
                        </a:rPr>
                        <a:t>3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Do you communicate regularly with patients and send them greetings or campaign details?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0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14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0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extLst>
                  <a:ext uri="{0D108BD9-81ED-4DB2-BD59-A6C34878D82A}">
                    <a16:rowId xmlns:a16="http://schemas.microsoft.com/office/drawing/2014/main" xmlns="" val="654815452"/>
                  </a:ext>
                </a:extLst>
              </a:tr>
              <a:tr h="324286"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u="none" strike="noStrike">
                          <a:effectLst/>
                        </a:rPr>
                        <a:t>4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Is your insurance documentation posted, and do you provide handwritten bills and documents for approval?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10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4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71%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extLst>
                  <a:ext uri="{0D108BD9-81ED-4DB2-BD59-A6C34878D82A}">
                    <a16:rowId xmlns:a16="http://schemas.microsoft.com/office/drawing/2014/main" xmlns="" val="431287789"/>
                  </a:ext>
                </a:extLst>
              </a:tr>
              <a:tr h="324286"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u="none" strike="noStrike">
                          <a:effectLst/>
                        </a:rPr>
                        <a:t>5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Do you systematically maintain departmental stock (Pharmacy, Inventory, Opticals) and plan for future sessions?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14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0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100%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extLst>
                  <a:ext uri="{0D108BD9-81ED-4DB2-BD59-A6C34878D82A}">
                    <a16:rowId xmlns:a16="http://schemas.microsoft.com/office/drawing/2014/main" xmlns="" val="3906592080"/>
                  </a:ext>
                </a:extLst>
              </a:tr>
              <a:tr h="324286"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u="none" strike="noStrike">
                          <a:effectLst/>
                        </a:rPr>
                        <a:t>6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Do you use business techniques to sell pharmacy stock in your organization?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5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9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36%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extLst>
                  <a:ext uri="{0D108BD9-81ED-4DB2-BD59-A6C34878D82A}">
                    <a16:rowId xmlns:a16="http://schemas.microsoft.com/office/drawing/2014/main" xmlns="" val="2350379479"/>
                  </a:ext>
                </a:extLst>
              </a:tr>
              <a:tr h="324286"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u="none" strike="noStrike">
                          <a:effectLst/>
                        </a:rPr>
                        <a:t>7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Do you measure staff performance for potential salary increases?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0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14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0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extLst>
                  <a:ext uri="{0D108BD9-81ED-4DB2-BD59-A6C34878D82A}">
                    <a16:rowId xmlns:a16="http://schemas.microsoft.com/office/drawing/2014/main" xmlns="" val="1330828951"/>
                  </a:ext>
                </a:extLst>
              </a:tr>
              <a:tr h="324286"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u="none" strike="noStrike">
                          <a:effectLst/>
                        </a:rPr>
                        <a:t>8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Did you face difficulties with patient management before using EMR/Software?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14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0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100%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extLst>
                  <a:ext uri="{0D108BD9-81ED-4DB2-BD59-A6C34878D82A}">
                    <a16:rowId xmlns:a16="http://schemas.microsoft.com/office/drawing/2014/main" xmlns="" val="1333368629"/>
                  </a:ext>
                </a:extLst>
              </a:tr>
              <a:tr h="324286"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u="none" strike="noStrike">
                          <a:effectLst/>
                        </a:rPr>
                        <a:t>9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Did you manually enter, maintain, and print patient details before using EMR/Software?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14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0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100%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extLst>
                  <a:ext uri="{0D108BD9-81ED-4DB2-BD59-A6C34878D82A}">
                    <a16:rowId xmlns:a16="http://schemas.microsoft.com/office/drawing/2014/main" xmlns="" val="3793535308"/>
                  </a:ext>
                </a:extLst>
              </a:tr>
              <a:tr h="324286"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u="none" strike="noStrike">
                          <a:effectLst/>
                        </a:rPr>
                        <a:t>10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Did you manually manage the doctor's time slots and check revenue before using EMR/Software?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14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0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100%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extLst>
                  <a:ext uri="{0D108BD9-81ED-4DB2-BD59-A6C34878D82A}">
                    <a16:rowId xmlns:a16="http://schemas.microsoft.com/office/drawing/2014/main" xmlns="" val="2584194340"/>
                  </a:ext>
                </a:extLst>
              </a:tr>
              <a:tr h="324286"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u="none" strike="noStrike">
                          <a:effectLst/>
                        </a:rPr>
                        <a:t>11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Did you have manual methods for managing patient appointments, follow-ups, and surgery details before using EMR/Software?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14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0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100%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extLst>
                  <a:ext uri="{0D108BD9-81ED-4DB2-BD59-A6C34878D82A}">
                    <a16:rowId xmlns:a16="http://schemas.microsoft.com/office/drawing/2014/main" xmlns="" val="4221884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3306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Results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EF452A5-4A37-38F4-E86E-331DB996C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52510F1-C90F-1644-E1E6-E6F7AEB43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8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DE056D7-024E-A9C1-BBD7-5EE6669F64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8C13F691-F4BA-95B8-F5BD-4F3F53E430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72265"/>
              </p:ext>
            </p:extLst>
          </p:nvPr>
        </p:nvGraphicFramePr>
        <p:xfrm>
          <a:off x="1066800" y="2104103"/>
          <a:ext cx="10058401" cy="37165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352">
                  <a:extLst>
                    <a:ext uri="{9D8B030D-6E8A-4147-A177-3AD203B41FA5}">
                      <a16:colId xmlns:a16="http://schemas.microsoft.com/office/drawing/2014/main" xmlns="" val="3335483997"/>
                    </a:ext>
                  </a:extLst>
                </a:gridCol>
                <a:gridCol w="7896781">
                  <a:extLst>
                    <a:ext uri="{9D8B030D-6E8A-4147-A177-3AD203B41FA5}">
                      <a16:colId xmlns:a16="http://schemas.microsoft.com/office/drawing/2014/main" xmlns="" val="1097028135"/>
                    </a:ext>
                  </a:extLst>
                </a:gridCol>
                <a:gridCol w="599756">
                  <a:extLst>
                    <a:ext uri="{9D8B030D-6E8A-4147-A177-3AD203B41FA5}">
                      <a16:colId xmlns:a16="http://schemas.microsoft.com/office/drawing/2014/main" xmlns="" val="2008530309"/>
                    </a:ext>
                  </a:extLst>
                </a:gridCol>
                <a:gridCol w="599756">
                  <a:extLst>
                    <a:ext uri="{9D8B030D-6E8A-4147-A177-3AD203B41FA5}">
                      <a16:colId xmlns:a16="http://schemas.microsoft.com/office/drawing/2014/main" xmlns="" val="2390800583"/>
                    </a:ext>
                  </a:extLst>
                </a:gridCol>
                <a:gridCol w="599756">
                  <a:extLst>
                    <a:ext uri="{9D8B030D-6E8A-4147-A177-3AD203B41FA5}">
                      <a16:colId xmlns:a16="http://schemas.microsoft.com/office/drawing/2014/main" xmlns="" val="2211088532"/>
                    </a:ext>
                  </a:extLst>
                </a:gridCol>
              </a:tblGrid>
              <a:tr h="743319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1" u="none" strike="noStrike" dirty="0" err="1">
                          <a:effectLst/>
                        </a:rPr>
                        <a:t>S.No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After Questions(To assess the training process)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Yes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No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% of yes 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extLst>
                  <a:ext uri="{0D108BD9-81ED-4DB2-BD59-A6C34878D82A}">
                    <a16:rowId xmlns:a16="http://schemas.microsoft.com/office/drawing/2014/main" xmlns="" val="654245997"/>
                  </a:ext>
                </a:extLst>
              </a:tr>
              <a:tr h="743319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1" u="none" strike="noStrike">
                          <a:effectLst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1" u="none" strike="noStrike" dirty="0">
                          <a:effectLst/>
                        </a:rPr>
                        <a:t>Level 1 Questions</a:t>
                      </a:r>
                      <a:r>
                        <a:rPr lang="en-IN" sz="1100" b="1" u="none" strike="noStrike" dirty="0">
                          <a:effectLst/>
                          <a:sym typeface="Wingdings" panose="05000000000000000000" pitchFamily="2" charset="2"/>
                        </a:rPr>
                        <a:t> (Reaction)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 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extLst>
                  <a:ext uri="{0D108BD9-81ED-4DB2-BD59-A6C34878D82A}">
                    <a16:rowId xmlns:a16="http://schemas.microsoft.com/office/drawing/2014/main" xmlns="" val="4139413927"/>
                  </a:ext>
                </a:extLst>
              </a:tr>
              <a:tr h="743319"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u="none" strike="noStrike">
                          <a:effectLst/>
                        </a:rPr>
                        <a:t>1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effectLst/>
                        </a:rPr>
                        <a:t>Were the trainers competent and skilled?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63" marR="7497" marT="749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14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0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100%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extLst>
                  <a:ext uri="{0D108BD9-81ED-4DB2-BD59-A6C34878D82A}">
                    <a16:rowId xmlns:a16="http://schemas.microsoft.com/office/drawing/2014/main" xmlns="" val="3875478933"/>
                  </a:ext>
                </a:extLst>
              </a:tr>
              <a:tr h="743319"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u="none" strike="noStrike">
                          <a:effectLst/>
                        </a:rPr>
                        <a:t>2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effectLst/>
                        </a:rPr>
                        <a:t>Was the training provided in a real-time through simulations?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63" marR="7497" marT="749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14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0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100%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extLst>
                  <a:ext uri="{0D108BD9-81ED-4DB2-BD59-A6C34878D82A}">
                    <a16:rowId xmlns:a16="http://schemas.microsoft.com/office/drawing/2014/main" xmlns="" val="986428399"/>
                  </a:ext>
                </a:extLst>
              </a:tr>
              <a:tr h="743319"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u="none" strike="noStrike">
                          <a:effectLst/>
                        </a:rPr>
                        <a:t>3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effectLst/>
                        </a:rPr>
                        <a:t>Was the training relevant to your job?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63" marR="7497" marT="749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14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0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100%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extLst>
                  <a:ext uri="{0D108BD9-81ED-4DB2-BD59-A6C34878D82A}">
                    <a16:rowId xmlns:a16="http://schemas.microsoft.com/office/drawing/2014/main" xmlns="" val="3223720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276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Results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C6C537E-F258-FF89-BDC8-88EC70E7B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52D75EE-F9AD-7ECC-099C-1DECD261D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9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B668B9E-FFED-72D7-8936-12D60B63DD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5BBDFEA0-62AF-2652-4414-9A2206A1A9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353760"/>
              </p:ext>
            </p:extLst>
          </p:nvPr>
        </p:nvGraphicFramePr>
        <p:xfrm>
          <a:off x="1066800" y="2113935"/>
          <a:ext cx="10058399" cy="38050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8374">
                  <a:extLst>
                    <a:ext uri="{9D8B030D-6E8A-4147-A177-3AD203B41FA5}">
                      <a16:colId xmlns:a16="http://schemas.microsoft.com/office/drawing/2014/main" xmlns="" val="2603446685"/>
                    </a:ext>
                  </a:extLst>
                </a:gridCol>
                <a:gridCol w="7861106">
                  <a:extLst>
                    <a:ext uri="{9D8B030D-6E8A-4147-A177-3AD203B41FA5}">
                      <a16:colId xmlns:a16="http://schemas.microsoft.com/office/drawing/2014/main" xmlns="" val="114384117"/>
                    </a:ext>
                  </a:extLst>
                </a:gridCol>
                <a:gridCol w="602973">
                  <a:extLst>
                    <a:ext uri="{9D8B030D-6E8A-4147-A177-3AD203B41FA5}">
                      <a16:colId xmlns:a16="http://schemas.microsoft.com/office/drawing/2014/main" xmlns="" val="503942580"/>
                    </a:ext>
                  </a:extLst>
                </a:gridCol>
                <a:gridCol w="602973">
                  <a:extLst>
                    <a:ext uri="{9D8B030D-6E8A-4147-A177-3AD203B41FA5}">
                      <a16:colId xmlns:a16="http://schemas.microsoft.com/office/drawing/2014/main" xmlns="" val="2724837867"/>
                    </a:ext>
                  </a:extLst>
                </a:gridCol>
                <a:gridCol w="602973">
                  <a:extLst>
                    <a:ext uri="{9D8B030D-6E8A-4147-A177-3AD203B41FA5}">
                      <a16:colId xmlns:a16="http://schemas.microsoft.com/office/drawing/2014/main" xmlns="" val="481978030"/>
                    </a:ext>
                  </a:extLst>
                </a:gridCol>
              </a:tblGrid>
              <a:tr h="422787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S.No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FAED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2 Questions(Learning)</a:t>
                      </a:r>
                    </a:p>
                  </a:txBody>
                  <a:tcPr marL="7620" marR="7620" marT="7620" marB="0" anchor="b">
                    <a:solidFill>
                      <a:srgbClr val="FAED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Yes </a:t>
                      </a:r>
                      <a:endParaRPr lang="en-IN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No</a:t>
                      </a:r>
                      <a:endParaRPr lang="en-IN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% of yes </a:t>
                      </a:r>
                      <a:endParaRPr lang="en-IN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extLst>
                  <a:ext uri="{0D108BD9-81ED-4DB2-BD59-A6C34878D82A}">
                    <a16:rowId xmlns:a16="http://schemas.microsoft.com/office/drawing/2014/main" xmlns="" val="2687641512"/>
                  </a:ext>
                </a:extLst>
              </a:tr>
              <a:tr h="422787"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u="none" strike="noStrike">
                          <a:effectLst/>
                        </a:rPr>
                        <a:t>1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effectLst/>
                        </a:rPr>
                        <a:t>Did the EMR/Software help you do your work more efficiently?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63" marR="7497" marT="749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14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0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100%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extLst>
                  <a:ext uri="{0D108BD9-81ED-4DB2-BD59-A6C34878D82A}">
                    <a16:rowId xmlns:a16="http://schemas.microsoft.com/office/drawing/2014/main" xmlns="" val="3134703409"/>
                  </a:ext>
                </a:extLst>
              </a:tr>
              <a:tr h="422787"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u="none" strike="noStrike">
                          <a:effectLst/>
                        </a:rPr>
                        <a:t>2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>
                          <a:effectLst/>
                        </a:rPr>
                        <a:t>Does the EMR/Software help generate good revenue?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63" marR="7497" marT="749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14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0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100%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extLst>
                  <a:ext uri="{0D108BD9-81ED-4DB2-BD59-A6C34878D82A}">
                    <a16:rowId xmlns:a16="http://schemas.microsoft.com/office/drawing/2014/main" xmlns="" val="2149409481"/>
                  </a:ext>
                </a:extLst>
              </a:tr>
              <a:tr h="422787"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u="none" strike="noStrike">
                          <a:effectLst/>
                        </a:rPr>
                        <a:t>3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effectLst/>
                        </a:rPr>
                        <a:t>Have you missed any follow-up patients you advised surgery since using the EMR/Software?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63" marR="7497" marT="749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0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14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0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extLst>
                  <a:ext uri="{0D108BD9-81ED-4DB2-BD59-A6C34878D82A}">
                    <a16:rowId xmlns:a16="http://schemas.microsoft.com/office/drawing/2014/main" xmlns="" val="3825462012"/>
                  </a:ext>
                </a:extLst>
              </a:tr>
              <a:tr h="422787"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u="none" strike="noStrike">
                          <a:effectLst/>
                        </a:rPr>
                        <a:t>4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effectLst/>
                        </a:rPr>
                        <a:t>Can you restrict the appointment slots/timing of the doctor using the EMR/Software?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63" marR="7497" marT="749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14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0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100%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extLst>
                  <a:ext uri="{0D108BD9-81ED-4DB2-BD59-A6C34878D82A}">
                    <a16:rowId xmlns:a16="http://schemas.microsoft.com/office/drawing/2014/main" xmlns="" val="2832667302"/>
                  </a:ext>
                </a:extLst>
              </a:tr>
              <a:tr h="422787"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u="none" strike="noStrike">
                          <a:effectLst/>
                        </a:rPr>
                        <a:t>5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effectLst/>
                        </a:rPr>
                        <a:t>Does the EMR/Software help monitor the sales of the hospital's pharmacy and optical departments?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63" marR="7497" marT="749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12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2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86%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extLst>
                  <a:ext uri="{0D108BD9-81ED-4DB2-BD59-A6C34878D82A}">
                    <a16:rowId xmlns:a16="http://schemas.microsoft.com/office/drawing/2014/main" xmlns="" val="573933652"/>
                  </a:ext>
                </a:extLst>
              </a:tr>
              <a:tr h="422787"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u="none" strike="noStrike">
                          <a:effectLst/>
                        </a:rPr>
                        <a:t>6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effectLst/>
                        </a:rPr>
                        <a:t>Does the EMR/Software help keep patient files and records organized?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63" marR="7497" marT="749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14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0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100%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extLst>
                  <a:ext uri="{0D108BD9-81ED-4DB2-BD59-A6C34878D82A}">
                    <a16:rowId xmlns:a16="http://schemas.microsoft.com/office/drawing/2014/main" xmlns="" val="2457317587"/>
                  </a:ext>
                </a:extLst>
              </a:tr>
              <a:tr h="422787"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u="none" strike="noStrike">
                          <a:effectLst/>
                        </a:rPr>
                        <a:t>7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effectLst/>
                        </a:rPr>
                        <a:t>Did the EMR/Software help reduce the misuse of products in the hospital?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63" marR="7497" marT="749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14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0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100%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extLst>
                  <a:ext uri="{0D108BD9-81ED-4DB2-BD59-A6C34878D82A}">
                    <a16:rowId xmlns:a16="http://schemas.microsoft.com/office/drawing/2014/main" xmlns="" val="2614796087"/>
                  </a:ext>
                </a:extLst>
              </a:tr>
              <a:tr h="422787"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u="none" strike="noStrike">
                          <a:effectLst/>
                        </a:rPr>
                        <a:t>8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effectLst/>
                        </a:rPr>
                        <a:t>Does the EMR/Software help track patient wait times in different departments?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963" marR="7497" marT="749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14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>
                          <a:effectLst/>
                        </a:rPr>
                        <a:t>0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100%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7" marR="7497" marT="7497" marB="0" anchor="b"/>
                </a:tc>
                <a:extLst>
                  <a:ext uri="{0D108BD9-81ED-4DB2-BD59-A6C34878D82A}">
                    <a16:rowId xmlns:a16="http://schemas.microsoft.com/office/drawing/2014/main" xmlns="" val="3896798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861320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431</TotalTime>
  <Words>1150</Words>
  <Application>Microsoft Office PowerPoint</Application>
  <PresentationFormat>Widescreen</PresentationFormat>
  <Paragraphs>226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Perpetua</vt:lpstr>
      <vt:lpstr>Symbol</vt:lpstr>
      <vt:lpstr>Times New Roman</vt:lpstr>
      <vt:lpstr>Wingdings</vt:lpstr>
      <vt:lpstr>Retrospect</vt:lpstr>
      <vt:lpstr>To assess the evaluation of training for deployment of EMR in a hospital by using the Kirkpatrick model.</vt:lpstr>
      <vt:lpstr>Mentor Approval</vt:lpstr>
      <vt:lpstr>Introduction </vt:lpstr>
      <vt:lpstr>Objectives of Your Study</vt:lpstr>
      <vt:lpstr>Methodology </vt:lpstr>
      <vt:lpstr>Methodology </vt:lpstr>
      <vt:lpstr>Results </vt:lpstr>
      <vt:lpstr>Results </vt:lpstr>
      <vt:lpstr>Results </vt:lpstr>
      <vt:lpstr>Discussion </vt:lpstr>
      <vt:lpstr>Conclusion</vt:lpstr>
      <vt:lpstr>References 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Name Organization</dc:title>
  <dc:creator>Dr. Sidharth Sekhar Mishra</dc:creator>
  <cp:lastModifiedBy>Microsoft account</cp:lastModifiedBy>
  <cp:revision>23</cp:revision>
  <dcterms:created xsi:type="dcterms:W3CDTF">2022-05-20T15:11:38Z</dcterms:created>
  <dcterms:modified xsi:type="dcterms:W3CDTF">2024-07-22T10:49:18Z</dcterms:modified>
</cp:coreProperties>
</file>