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3" r:id="rId6"/>
    <p:sldId id="260" r:id="rId7"/>
    <p:sldId id="261" r:id="rId8"/>
    <p:sldId id="263" r:id="rId9"/>
    <p:sldId id="262" r:id="rId10"/>
    <p:sldId id="264" r:id="rId11"/>
    <p:sldId id="272" r:id="rId12"/>
    <p:sldId id="265" r:id="rId13"/>
    <p:sldId id="274"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showGuides="1">
      <p:cViewPr varScale="1">
        <p:scale>
          <a:sx n="65" d="100"/>
          <a:sy n="65" d="100"/>
        </p:scale>
        <p:origin x="942" y="78"/>
      </p:cViewPr>
      <p:guideLst>
        <p:guide orient="horz" pos="2523"/>
        <p:guide pos="3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Patient</a:t>
            </a:r>
            <a:r>
              <a:rPr lang="en-IN" baseline="0"/>
              <a:t> Satisfaction </a:t>
            </a:r>
            <a:endParaRPr lang="en-IN"/>
          </a:p>
        </c:rich>
      </c:tx>
      <c:layout>
        <c:manualLayout>
          <c:xMode val="edge"/>
          <c:yMode val="edge"/>
          <c:x val="0.401159667541557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202035815024918E-2"/>
          <c:y val="0.11481398632484965"/>
          <c:w val="0.89861529289819442"/>
          <c:h val="0.72789072706835123"/>
        </c:manualLayout>
      </c:layout>
      <c:barChart>
        <c:barDir val="col"/>
        <c:grouping val="clustered"/>
        <c:varyColors val="0"/>
        <c:ser>
          <c:idx val="0"/>
          <c:order val="0"/>
          <c:tx>
            <c:strRef>
              <c:f>Sheet7!$A$10</c:f>
              <c:strCache>
                <c:ptCount val="1"/>
                <c:pt idx="0">
                  <c:v>CASH </c:v>
                </c:pt>
              </c:strCache>
            </c:strRef>
          </c:tx>
          <c:spPr>
            <a:solidFill>
              <a:schemeClr val="accent1"/>
            </a:solidFill>
            <a:ln>
              <a:noFill/>
            </a:ln>
            <a:effectLst/>
          </c:spPr>
          <c:invertIfNegative val="0"/>
          <c:cat>
            <c:strRef>
              <c:f>Sheet7!$B$9:$C$9</c:f>
              <c:strCache>
                <c:ptCount val="2"/>
                <c:pt idx="0">
                  <c:v>POSITIVE </c:v>
                </c:pt>
                <c:pt idx="1">
                  <c:v>NEGAVTIVE </c:v>
                </c:pt>
              </c:strCache>
            </c:strRef>
          </c:cat>
          <c:val>
            <c:numRef>
              <c:f>Sheet7!$B$10:$C$10</c:f>
              <c:numCache>
                <c:formatCode>0%</c:formatCode>
                <c:ptCount val="2"/>
                <c:pt idx="0">
                  <c:v>0.82</c:v>
                </c:pt>
                <c:pt idx="1">
                  <c:v>0.18</c:v>
                </c:pt>
              </c:numCache>
            </c:numRef>
          </c:val>
          <c:extLst>
            <c:ext xmlns:c16="http://schemas.microsoft.com/office/drawing/2014/chart" uri="{C3380CC4-5D6E-409C-BE32-E72D297353CC}">
              <c16:uniqueId val="{00000000-9820-4F48-B50C-D3EFC495034E}"/>
            </c:ext>
          </c:extLst>
        </c:ser>
        <c:ser>
          <c:idx val="1"/>
          <c:order val="1"/>
          <c:tx>
            <c:strRef>
              <c:f>Sheet7!$A$11</c:f>
              <c:strCache>
                <c:ptCount val="1"/>
                <c:pt idx="0">
                  <c:v>PSU </c:v>
                </c:pt>
              </c:strCache>
            </c:strRef>
          </c:tx>
          <c:spPr>
            <a:solidFill>
              <a:schemeClr val="accent2"/>
            </a:solidFill>
            <a:ln>
              <a:noFill/>
            </a:ln>
            <a:effectLst/>
          </c:spPr>
          <c:invertIfNegative val="0"/>
          <c:cat>
            <c:strRef>
              <c:f>Sheet7!$B$9:$C$9</c:f>
              <c:strCache>
                <c:ptCount val="2"/>
                <c:pt idx="0">
                  <c:v>POSITIVE </c:v>
                </c:pt>
                <c:pt idx="1">
                  <c:v>NEGAVTIVE </c:v>
                </c:pt>
              </c:strCache>
            </c:strRef>
          </c:cat>
          <c:val>
            <c:numRef>
              <c:f>Sheet7!$B$11:$C$11</c:f>
              <c:numCache>
                <c:formatCode>0%</c:formatCode>
                <c:ptCount val="2"/>
                <c:pt idx="0">
                  <c:v>0.8</c:v>
                </c:pt>
                <c:pt idx="1">
                  <c:v>0.2</c:v>
                </c:pt>
              </c:numCache>
            </c:numRef>
          </c:val>
          <c:extLst>
            <c:ext xmlns:c16="http://schemas.microsoft.com/office/drawing/2014/chart" uri="{C3380CC4-5D6E-409C-BE32-E72D297353CC}">
              <c16:uniqueId val="{00000001-9820-4F48-B50C-D3EFC495034E}"/>
            </c:ext>
          </c:extLst>
        </c:ser>
        <c:dLbls>
          <c:showLegendKey val="0"/>
          <c:showVal val="0"/>
          <c:showCatName val="0"/>
          <c:showSerName val="0"/>
          <c:showPercent val="0"/>
          <c:showBubbleSize val="0"/>
        </c:dLbls>
        <c:gapWidth val="219"/>
        <c:overlap val="-27"/>
        <c:axId val="874647760"/>
        <c:axId val="874659760"/>
      </c:barChart>
      <c:catAx>
        <c:axId val="87464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659760"/>
        <c:crosses val="autoZero"/>
        <c:auto val="1"/>
        <c:lblAlgn val="ctr"/>
        <c:lblOffset val="100"/>
        <c:noMultiLvlLbl val="0"/>
      </c:catAx>
      <c:valAx>
        <c:axId val="87465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464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347707158_A_STUDY_ON_THE_LEVEL_OF_PATIENT_SATISFACTION_ON_OPD_SERVICES_USING_STANDARD_INDICATORS_IN_A_TERTIARY_CARE_TEACHING_HOSPITAL_AIIMS_BHUBANESWAR" TargetMode="External"/><Relationship Id="rId2" Type="http://schemas.openxmlformats.org/officeDocument/2006/relationships/hyperlink" Target="https://www.researchgate.net/publication/366699734_A_study_on_patient_satisfaction_in_the_outpatient_department_of_a_secondary_care_public_hospi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researchgate.net/publication/347707158_A_STUDY_ON_THE_LEVEL_OF_PATIENT_SATISFACTION_ON_OPD_SERVICES_USING_STANDARD_INDICATORS_IN_A_TERTIARY_CARE_TEACHING_HOSPITAL_AIIMS_BHUBANESWAR" TargetMode="External"/><Relationship Id="rId5" Type="http://schemas.openxmlformats.org/officeDocument/2006/relationships/hyperlink" Target="https://www.researchgate.net/publication/366699734_A_study_on_patient_satisfaction_in_the_outpatient_department_of_a_secondary_care_public_hospita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5841-6970-B649-2F26-1A7827179674}"/>
              </a:ext>
            </a:extLst>
          </p:cNvPr>
          <p:cNvSpPr>
            <a:spLocks noGrp="1"/>
          </p:cNvSpPr>
          <p:nvPr>
            <p:ph type="ctrTitle"/>
          </p:nvPr>
        </p:nvSpPr>
        <p:spPr>
          <a:xfrm>
            <a:off x="1639803" y="426249"/>
            <a:ext cx="7766936" cy="555466"/>
          </a:xfrm>
        </p:spPr>
        <p:txBody>
          <a:bodyPr/>
          <a:lstStyle/>
          <a:p>
            <a:pPr algn="ctr"/>
            <a:r>
              <a:rPr lang="en-US" sz="2600" b="1" dirty="0">
                <a:solidFill>
                  <a:schemeClr val="tx1"/>
                </a:solidFill>
                <a:latin typeface="Times New Roman" panose="02020603050405020304" pitchFamily="18" charset="0"/>
                <a:cs typeface="Times New Roman" panose="02020603050405020304" pitchFamily="18" charset="0"/>
              </a:rPr>
              <a:t>OPD Patient Satisfaction of Cash and Panel Patient </a:t>
            </a:r>
            <a:endParaRPr lang="en-IN" sz="2600" b="1"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94DF0CE-8165-407B-7C21-B8831F53EDBB}"/>
              </a:ext>
            </a:extLst>
          </p:cNvPr>
          <p:cNvSpPr>
            <a:spLocks noGrp="1"/>
          </p:cNvSpPr>
          <p:nvPr>
            <p:ph type="subTitle" idx="1"/>
          </p:nvPr>
        </p:nvSpPr>
        <p:spPr>
          <a:xfrm>
            <a:off x="1639803" y="1499363"/>
            <a:ext cx="7766936" cy="1096899"/>
          </a:xfrm>
        </p:spPr>
        <p:txBody>
          <a:bodyPr>
            <a:normAutofit/>
          </a:bodyPr>
          <a:lstStyle/>
          <a:p>
            <a:pPr algn="ctr"/>
            <a:r>
              <a:rPr lang="en-US" sz="2600" b="1" u="sng" dirty="0">
                <a:solidFill>
                  <a:schemeClr val="tx1"/>
                </a:solidFill>
                <a:latin typeface="Times New Roman" panose="02020603050405020304" pitchFamily="18" charset="0"/>
                <a:cs typeface="Times New Roman" panose="02020603050405020304" pitchFamily="18" charset="0"/>
              </a:rPr>
              <a:t>Max Healthcare Super Specialty Hospital Vaishali, Ghaziabad </a:t>
            </a:r>
            <a:endParaRPr lang="en-IN" sz="2600" b="1" u="sng"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B7FC11F-FD30-A2EB-A7CC-3BD66CE85374}"/>
              </a:ext>
            </a:extLst>
          </p:cNvPr>
          <p:cNvPicPr>
            <a:picLocks noChangeAspect="1"/>
          </p:cNvPicPr>
          <p:nvPr/>
        </p:nvPicPr>
        <p:blipFill>
          <a:blip r:embed="rId2"/>
          <a:stretch>
            <a:fillRect/>
          </a:stretch>
        </p:blipFill>
        <p:spPr>
          <a:xfrm>
            <a:off x="402665" y="3076093"/>
            <a:ext cx="1618867" cy="1618867"/>
          </a:xfrm>
          <a:prstGeom prst="rect">
            <a:avLst/>
          </a:prstGeom>
        </p:spPr>
      </p:pic>
      <p:sp>
        <p:nvSpPr>
          <p:cNvPr id="5" name="Title 1">
            <a:extLst>
              <a:ext uri="{FF2B5EF4-FFF2-40B4-BE49-F238E27FC236}">
                <a16:creationId xmlns:a16="http://schemas.microsoft.com/office/drawing/2014/main" id="{8ADB5D1C-1CF2-D0C8-F29F-1000F7805C1A}"/>
              </a:ext>
            </a:extLst>
          </p:cNvPr>
          <p:cNvSpPr txBox="1">
            <a:spLocks/>
          </p:cNvSpPr>
          <p:nvPr/>
        </p:nvSpPr>
        <p:spPr>
          <a:xfrm>
            <a:off x="184629" y="4261739"/>
            <a:ext cx="3443474" cy="17261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2600" b="1"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A041B6-41B7-B6D2-78D7-BA9BDF0E247B}"/>
              </a:ext>
            </a:extLst>
          </p:cNvPr>
          <p:cNvSpPr txBox="1"/>
          <p:nvPr/>
        </p:nvSpPr>
        <p:spPr>
          <a:xfrm>
            <a:off x="578874" y="4524627"/>
            <a:ext cx="2223320" cy="1754326"/>
          </a:xfrm>
          <a:prstGeom prst="rect">
            <a:avLst/>
          </a:prstGeom>
          <a:noFill/>
        </p:spPr>
        <p:txBody>
          <a:bodyPr wrap="square">
            <a:spAutoFit/>
          </a:bodyPr>
          <a:lstStyle/>
          <a:p>
            <a:r>
              <a:rPr lang="en-IN" sz="1800" dirty="0">
                <a:solidFill>
                  <a:schemeClr val="tx1"/>
                </a:solidFill>
                <a:latin typeface="Times New Roman" panose="02020603050405020304" pitchFamily="18" charset="0"/>
                <a:cs typeface="Times New Roman" panose="02020603050405020304" pitchFamily="18" charset="0"/>
              </a:rPr>
              <a:t>FACULTY MENTOR:</a:t>
            </a:r>
          </a:p>
          <a:p>
            <a:endParaRPr lang="en-IN" sz="1800" dirty="0">
              <a:solidFill>
                <a:schemeClr val="tx1"/>
              </a:solidFill>
              <a:latin typeface="Times New Roman" panose="02020603050405020304" pitchFamily="18" charset="0"/>
              <a:cs typeface="Times New Roman" panose="02020603050405020304" pitchFamily="18" charset="0"/>
            </a:endParaRPr>
          </a:p>
          <a:p>
            <a:r>
              <a:rPr lang="en-IN" sz="1800" dirty="0">
                <a:solidFill>
                  <a:schemeClr val="tx1"/>
                </a:solidFill>
                <a:latin typeface="Times New Roman" panose="02020603050405020304" pitchFamily="18" charset="0"/>
                <a:cs typeface="Times New Roman" panose="02020603050405020304" pitchFamily="18" charset="0"/>
              </a:rPr>
              <a:t>DR</a:t>
            </a:r>
            <a:r>
              <a:rPr lang="en-IN" dirty="0">
                <a:latin typeface="Times New Roman" panose="02020603050405020304" pitchFamily="18" charset="0"/>
                <a:cs typeface="Times New Roman" panose="02020603050405020304" pitchFamily="18" charset="0"/>
              </a:rPr>
              <a:t>. Mukesh Ravi </a:t>
            </a:r>
            <a:r>
              <a:rPr lang="en-IN" dirty="0" err="1">
                <a:latin typeface="Times New Roman" panose="02020603050405020304" pitchFamily="18" charset="0"/>
                <a:cs typeface="Times New Roman" panose="02020603050405020304" pitchFamily="18" charset="0"/>
              </a:rPr>
              <a:t>Raushan</a:t>
            </a:r>
            <a:endParaRPr lang="en-IN" sz="1800" dirty="0">
              <a:solidFill>
                <a:schemeClr val="tx1"/>
              </a:solidFill>
              <a:latin typeface="Times New Roman" panose="02020603050405020304" pitchFamily="18" charset="0"/>
              <a:cs typeface="Times New Roman" panose="02020603050405020304" pitchFamily="18" charset="0"/>
            </a:endParaRPr>
          </a:p>
          <a:p>
            <a:r>
              <a:rPr lang="en-IN" sz="1800" dirty="0">
                <a:solidFill>
                  <a:schemeClr val="tx1"/>
                </a:solidFill>
                <a:latin typeface="Times New Roman" panose="02020603050405020304" pitchFamily="18" charset="0"/>
                <a:cs typeface="Times New Roman" panose="02020603050405020304" pitchFamily="18" charset="0"/>
              </a:rPr>
              <a:t>IIHMR DELHI</a:t>
            </a:r>
          </a:p>
        </p:txBody>
      </p:sp>
      <p:pic>
        <p:nvPicPr>
          <p:cNvPr id="8" name="Picture 4" descr="IIHMR Delhi">
            <a:extLst>
              <a:ext uri="{FF2B5EF4-FFF2-40B4-BE49-F238E27FC236}">
                <a16:creationId xmlns:a16="http://schemas.microsoft.com/office/drawing/2014/main" id="{F7D6A21E-500D-AF46-7654-CB152D73C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879" y="2596262"/>
            <a:ext cx="2189860" cy="1618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8CE155-116F-DD6C-4513-A5D5EAE228E8}"/>
              </a:ext>
            </a:extLst>
          </p:cNvPr>
          <p:cNvSpPr txBox="1"/>
          <p:nvPr/>
        </p:nvSpPr>
        <p:spPr>
          <a:xfrm>
            <a:off x="6327059" y="4787516"/>
            <a:ext cx="30796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SUBMITTED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pitchFamily="18" charset="0"/>
                <a:cs typeface="Times New Roman" panose="02020603050405020304" pitchFamily="18" charset="0"/>
              </a:rPr>
              <a:t>Saloni Singh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Roll.no </a:t>
            </a:r>
            <a:r>
              <a:rPr lang="en-US" dirty="0">
                <a:solidFill>
                  <a:prstClr val="black"/>
                </a:solidFill>
                <a:latin typeface="Times New Roman" panose="02020603050405020304" pitchFamily="18" charset="0"/>
                <a:cs typeface="Times New Roman" panose="02020603050405020304" pitchFamily="18" charset="0"/>
              </a:rPr>
              <a:t>98</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PGDMH(Batch 2023-25)</a:t>
            </a:r>
          </a:p>
        </p:txBody>
      </p:sp>
    </p:spTree>
    <p:extLst>
      <p:ext uri="{BB962C8B-B14F-4D97-AF65-F5344CB8AC3E}">
        <p14:creationId xmlns:p14="http://schemas.microsoft.com/office/powerpoint/2010/main" val="187396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B7ED-07DB-3D1A-2B70-D4D20C1A2F13}"/>
              </a:ext>
            </a:extLst>
          </p:cNvPr>
          <p:cNvSpPr>
            <a:spLocks noGrp="1"/>
          </p:cNvSpPr>
          <p:nvPr>
            <p:ph type="title"/>
          </p:nvPr>
        </p:nvSpPr>
        <p:spPr>
          <a:xfrm>
            <a:off x="953106" y="928914"/>
            <a:ext cx="8596668" cy="1320800"/>
          </a:xfrm>
        </p:spPr>
        <p:txBody>
          <a:bodyPr/>
          <a:lstStyle/>
          <a:p>
            <a:r>
              <a:rPr lang="en-US" dirty="0">
                <a:solidFill>
                  <a:schemeClr val="tx1"/>
                </a:solidFill>
              </a:rPr>
              <a:t>Limitations of the study </a:t>
            </a:r>
            <a:endParaRPr lang="en-IN" dirty="0">
              <a:solidFill>
                <a:schemeClr val="tx1"/>
              </a:solidFill>
            </a:endParaRPr>
          </a:p>
        </p:txBody>
      </p:sp>
      <p:sp>
        <p:nvSpPr>
          <p:cNvPr id="3" name="Content Placeholder 2">
            <a:extLst>
              <a:ext uri="{FF2B5EF4-FFF2-40B4-BE49-F238E27FC236}">
                <a16:creationId xmlns:a16="http://schemas.microsoft.com/office/drawing/2014/main" id="{629E5939-55C6-E12B-C989-CDA7E11EC47C}"/>
              </a:ext>
            </a:extLst>
          </p:cNvPr>
          <p:cNvSpPr>
            <a:spLocks noGrp="1"/>
          </p:cNvSpPr>
          <p:nvPr>
            <p:ph idx="1"/>
          </p:nvPr>
        </p:nvSpPr>
        <p:spPr>
          <a:xfrm>
            <a:off x="1083734" y="3060475"/>
            <a:ext cx="8596668" cy="2106611"/>
          </a:xfrm>
        </p:spPr>
        <p:txBody>
          <a:bodyPr/>
          <a:lstStyle/>
          <a:p>
            <a:r>
              <a:rPr lang="en-US" sz="2400" dirty="0">
                <a:latin typeface="Times New Roman" panose="02020603050405020304" pitchFamily="18" charset="0"/>
                <a:cs typeface="Times New Roman" panose="02020603050405020304" pitchFamily="18" charset="0"/>
              </a:rPr>
              <a:t>This study was done for single health setting </a:t>
            </a:r>
          </a:p>
          <a:p>
            <a:r>
              <a:rPr lang="en-IN" sz="2400" b="0" i="0" u="none" strike="noStrike" dirty="0">
                <a:solidFill>
                  <a:srgbClr val="000000"/>
                </a:solidFill>
                <a:effectLst/>
                <a:latin typeface="Times New Roman" panose="02020603050405020304" pitchFamily="18" charset="0"/>
                <a:cs typeface="Times New Roman" panose="02020603050405020304" pitchFamily="18" charset="0"/>
              </a:rPr>
              <a:t>Timeframe: The review period of one months (1</a:t>
            </a:r>
            <a:r>
              <a:rPr lang="en-IN" sz="2400" b="0" i="0" u="none" strike="noStrike" baseline="30000" dirty="0">
                <a:solidFill>
                  <a:srgbClr val="000000"/>
                </a:solidFill>
                <a:effectLst/>
                <a:latin typeface="Times New Roman" panose="02020603050405020304" pitchFamily="18" charset="0"/>
                <a:cs typeface="Times New Roman" panose="02020603050405020304" pitchFamily="18" charset="0"/>
              </a:rPr>
              <a:t>st</a:t>
            </a:r>
            <a:r>
              <a:rPr lang="en-IN" sz="2400" b="0" i="0" u="none" strike="noStrike" dirty="0">
                <a:solidFill>
                  <a:srgbClr val="000000"/>
                </a:solidFill>
                <a:effectLst/>
                <a:latin typeface="Times New Roman" panose="02020603050405020304" pitchFamily="18" charset="0"/>
                <a:cs typeface="Times New Roman" panose="02020603050405020304" pitchFamily="18" charset="0"/>
              </a:rPr>
              <a:t> may to June 20</a:t>
            </a:r>
            <a:r>
              <a:rPr lang="en-IN" sz="2400" b="0" i="0" u="none" strike="noStrike" baseline="30000" dirty="0">
                <a:solidFill>
                  <a:srgbClr val="000000"/>
                </a:solidFill>
                <a:effectLst/>
                <a:latin typeface="Times New Roman" panose="02020603050405020304" pitchFamily="18" charset="0"/>
                <a:cs typeface="Times New Roman" panose="02020603050405020304" pitchFamily="18" charset="0"/>
              </a:rPr>
              <a:t>th</a:t>
            </a:r>
            <a:r>
              <a:rPr lang="en-IN" sz="2400" b="0" i="0" u="none" strike="noStrike" dirty="0">
                <a:solidFill>
                  <a:srgbClr val="000000"/>
                </a:solidFill>
                <a:effectLst/>
                <a:latin typeface="Times New Roman" panose="02020603050405020304" pitchFamily="18" charset="0"/>
                <a:cs typeface="Times New Roman" panose="02020603050405020304" pitchFamily="18" charset="0"/>
              </a:rPr>
              <a:t> ) might not capture seasonal variations or potential changes in documentation practices that occur over longer periods</a:t>
            </a:r>
          </a:p>
          <a:p>
            <a:endParaRPr lang="en-US" dirty="0"/>
          </a:p>
        </p:txBody>
      </p:sp>
    </p:spTree>
    <p:extLst>
      <p:ext uri="{BB962C8B-B14F-4D97-AF65-F5344CB8AC3E}">
        <p14:creationId xmlns:p14="http://schemas.microsoft.com/office/powerpoint/2010/main" val="240834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3A1B-6DDF-8B84-75D4-FD371C586AF6}"/>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Conclusion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35BC2C-21D6-78A3-7CF7-7192E31D611B}"/>
              </a:ext>
            </a:extLst>
          </p:cNvPr>
          <p:cNvSpPr>
            <a:spLocks noGrp="1"/>
          </p:cNvSpPr>
          <p:nvPr>
            <p:ph idx="1"/>
          </p:nvPr>
        </p:nvSpPr>
        <p:spPr/>
        <p:txBody>
          <a:bodyPr/>
          <a:lstStyle/>
          <a:p>
            <a:r>
              <a:rPr lang="en-US" sz="2000" dirty="0">
                <a:solidFill>
                  <a:schemeClr val="tx1"/>
                </a:solidFill>
                <a:latin typeface="Times New Roman" panose="02020603050405020304" pitchFamily="18" charset="0"/>
                <a:cs typeface="Times New Roman" panose="02020603050405020304" pitchFamily="18" charset="0"/>
              </a:rPr>
              <a:t>In conclusion, the unexpected finding of higher satisfaction among cash-paying OPD patients highlights the complexities within patient satisfaction dynamics. </a:t>
            </a:r>
          </a:p>
          <a:p>
            <a:r>
              <a:rPr lang="en-US" sz="2000" dirty="0">
                <a:solidFill>
                  <a:schemeClr val="tx1"/>
                </a:solidFill>
                <a:latin typeface="Times New Roman" panose="02020603050405020304" pitchFamily="18" charset="0"/>
                <a:cs typeface="Times New Roman" panose="02020603050405020304" pitchFamily="18" charset="0"/>
              </a:rPr>
              <a:t>Healthcare practitioners can provide more individualized and satisfying treatment experiences across various payment categories by being aware of and attending to the particular  requirements and preferences of both panel patients and cash-paying patients. In the outpatient department (OPD), providers may be able to improve patient satisfaction and foster stronger patient-provider relationships by adopting flexible, transparent, and patient-centered procedures.</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86411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4859-8AD1-7805-BA92-DA0D14914EB0}"/>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References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27BF30-BE2D-19EA-F1E2-0FD24B9CDC62}"/>
              </a:ext>
            </a:extLst>
          </p:cNvPr>
          <p:cNvSpPr>
            <a:spLocks noGrp="1"/>
          </p:cNvSpPr>
          <p:nvPr>
            <p:ph idx="1"/>
          </p:nvPr>
        </p:nvSpPr>
        <p:spPr/>
        <p:txBody>
          <a:bodyPr/>
          <a:lstStyle/>
          <a:p>
            <a:r>
              <a:rPr lang="en-IN" dirty="0">
                <a:hlinkClick r:id="rId2"/>
              </a:rPr>
              <a:t>https://www.researchgate.net/publication/366699734_A_study_on_patient_satisfaction_in_the_outpatient_department_of_a_secondary_care_public_hospital</a:t>
            </a:r>
            <a:endParaRPr lang="en-IN" dirty="0"/>
          </a:p>
          <a:p>
            <a:r>
              <a:rPr lang="en-IN" dirty="0">
                <a:hlinkClick r:id="rId3"/>
              </a:rPr>
              <a:t>https://www.researchgate.net/publication/347707158_A_STUDY_ON_THE_LEVEL_OF_PATIENT_SATISFACTION_ON_OPD_SERVICES_USING_STANDARD_INDICATORS_IN_A_TERTIARY_CARE_TEACHING_HOSPITAL_AIIMS_BHUBANESWAR</a:t>
            </a:r>
            <a:endParaRPr lang="en-IN" dirty="0"/>
          </a:p>
          <a:p>
            <a:endParaRPr lang="en-IN" dirty="0"/>
          </a:p>
        </p:txBody>
      </p:sp>
    </p:spTree>
    <p:extLst>
      <p:ext uri="{BB962C8B-B14F-4D97-AF65-F5344CB8AC3E}">
        <p14:creationId xmlns:p14="http://schemas.microsoft.com/office/powerpoint/2010/main" val="234232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C994-FB2D-8A74-F605-B5F2F2AB9FF8}"/>
              </a:ext>
            </a:extLst>
          </p:cNvPr>
          <p:cNvSpPr>
            <a:spLocks noGrp="1"/>
          </p:cNvSpPr>
          <p:nvPr>
            <p:ph type="title"/>
          </p:nvPr>
        </p:nvSpPr>
        <p:spPr>
          <a:xfrm>
            <a:off x="1961534" y="216870"/>
            <a:ext cx="6238569" cy="599768"/>
          </a:xfrm>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Poster Presentation</a:t>
            </a:r>
            <a:r>
              <a:rPr lang="en-US" b="1" dirty="0">
                <a:latin typeface="Times New Roman" panose="02020603050405020304" pitchFamily="18" charset="0"/>
                <a:cs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BEB8071-4D48-226B-FB7B-85DD0DF95093}"/>
              </a:ext>
            </a:extLst>
          </p:cNvPr>
          <p:cNvPicPr>
            <a:picLocks noChangeAspect="1"/>
          </p:cNvPicPr>
          <p:nvPr/>
        </p:nvPicPr>
        <p:blipFill>
          <a:blip r:embed="rId2"/>
          <a:stretch>
            <a:fillRect/>
          </a:stretch>
        </p:blipFill>
        <p:spPr>
          <a:xfrm>
            <a:off x="1" y="1"/>
            <a:ext cx="1523999" cy="1523999"/>
          </a:xfrm>
          <a:prstGeom prst="rect">
            <a:avLst/>
          </a:prstGeom>
        </p:spPr>
      </p:pic>
      <p:pic>
        <p:nvPicPr>
          <p:cNvPr id="5" name="Picture 4">
            <a:extLst>
              <a:ext uri="{FF2B5EF4-FFF2-40B4-BE49-F238E27FC236}">
                <a16:creationId xmlns:a16="http://schemas.microsoft.com/office/drawing/2014/main" id="{4099DEDE-2994-1CC3-6F90-28C4206FB3BD}"/>
              </a:ext>
            </a:extLst>
          </p:cNvPr>
          <p:cNvPicPr>
            <a:picLocks noChangeAspect="1"/>
          </p:cNvPicPr>
          <p:nvPr/>
        </p:nvPicPr>
        <p:blipFill>
          <a:blip r:embed="rId3"/>
          <a:stretch>
            <a:fillRect/>
          </a:stretch>
        </p:blipFill>
        <p:spPr>
          <a:xfrm>
            <a:off x="10233311" y="-67428"/>
            <a:ext cx="1958689" cy="1168364"/>
          </a:xfrm>
          <a:prstGeom prst="rect">
            <a:avLst/>
          </a:prstGeom>
        </p:spPr>
      </p:pic>
      <p:sp>
        <p:nvSpPr>
          <p:cNvPr id="7" name="Rectangle: Rounded Corners 6">
            <a:extLst>
              <a:ext uri="{FF2B5EF4-FFF2-40B4-BE49-F238E27FC236}">
                <a16:creationId xmlns:a16="http://schemas.microsoft.com/office/drawing/2014/main" id="{432166CE-ABB8-98E7-6944-6B5309FA42EC}"/>
              </a:ext>
            </a:extLst>
          </p:cNvPr>
          <p:cNvSpPr/>
          <p:nvPr/>
        </p:nvSpPr>
        <p:spPr>
          <a:xfrm>
            <a:off x="0" y="1298387"/>
            <a:ext cx="2403987" cy="5313775"/>
          </a:xfrm>
          <a:prstGeom prst="round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en-US" sz="1200" b="1" dirty="0">
                <a:latin typeface="Times New Roman" panose="02020603050405020304" pitchFamily="18" charset="0"/>
                <a:cs typeface="Times New Roman" panose="02020603050405020304" pitchFamily="18" charset="0"/>
              </a:rPr>
              <a:t>Introduction:</a:t>
            </a:r>
          </a:p>
          <a:p>
            <a:r>
              <a:rPr lang="en-IN" sz="1200" kern="0" dirty="0">
                <a:effectLst/>
                <a:latin typeface="Times New Roman" panose="02020603050405020304" pitchFamily="18" charset="0"/>
                <a:ea typeface="Times New Roman" panose="02020603050405020304" pitchFamily="18" charset="0"/>
              </a:rPr>
              <a:t>While the terms "patient satisfaction" and "patient experience" are occasionally used interchangeably, they are not the same. Asking patients whether something that should happen in a healthcare setting like communicating clearly with a provider happened and how frequently it did is crucial to assess the patient experience</a:t>
            </a:r>
          </a:p>
          <a:p>
            <a:r>
              <a:rPr lang="en-IN" sz="1200" b="1" kern="0" dirty="0">
                <a:latin typeface="Times New Roman" panose="02020603050405020304" pitchFamily="18" charset="0"/>
                <a:ea typeface="Times New Roman" panose="02020603050405020304" pitchFamily="18" charset="0"/>
              </a:rPr>
              <a:t>AIM:</a:t>
            </a:r>
            <a:endParaRPr lang="en-IN" sz="1200" b="1" kern="0" dirty="0">
              <a:effectLst/>
              <a:latin typeface="Times New Roman" panose="02020603050405020304" pitchFamily="18" charset="0"/>
              <a:ea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This study aims to tell us about the patient satisfaction of the cash and panel patients which helps the hospital to make amends in the OPD services they are providing to there patients. </a:t>
            </a:r>
          </a:p>
          <a:p>
            <a:pPr marL="0" indent="0">
              <a:buNone/>
            </a:pPr>
            <a:r>
              <a:rPr lang="en-IN" sz="1200" kern="0" dirty="0">
                <a:effectLst/>
                <a:latin typeface="Times New Roman" panose="02020603050405020304" pitchFamily="18" charset="0"/>
                <a:ea typeface="Times New Roman" panose="02020603050405020304" pitchFamily="18" charset="0"/>
                <a:cs typeface="Times New Roman" panose="02020603050405020304" pitchFamily="18" charset="0"/>
              </a:rPr>
              <a:t>What are the variations in variables impacting patient contentment between patients on a panel and those who pay cash at an outpatient department. </a:t>
            </a:r>
            <a:endParaRPr lang="en-IN"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IN" sz="1200" kern="0" dirty="0">
              <a:effectLst/>
              <a:latin typeface="Times New Roman" panose="02020603050405020304" pitchFamily="18" charset="0"/>
              <a:ea typeface="Times New Roman" panose="02020603050405020304" pitchFamily="18" charset="0"/>
            </a:endParaRPr>
          </a:p>
          <a:p>
            <a:endParaRPr lang="en-IN" sz="1200" dirty="0"/>
          </a:p>
        </p:txBody>
      </p:sp>
      <p:sp>
        <p:nvSpPr>
          <p:cNvPr id="9" name="Rectangle: Rounded Corners 8">
            <a:extLst>
              <a:ext uri="{FF2B5EF4-FFF2-40B4-BE49-F238E27FC236}">
                <a16:creationId xmlns:a16="http://schemas.microsoft.com/office/drawing/2014/main" id="{91779886-17D9-0574-3A6A-EE6327E8D4E0}"/>
              </a:ext>
            </a:extLst>
          </p:cNvPr>
          <p:cNvSpPr/>
          <p:nvPr/>
        </p:nvSpPr>
        <p:spPr>
          <a:xfrm>
            <a:off x="2489128" y="1298386"/>
            <a:ext cx="2403987" cy="5313775"/>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Methodology:</a:t>
            </a:r>
          </a:p>
          <a:p>
            <a:pPr algn="ctr"/>
            <a:endParaRPr lang="en-US" sz="1200" b="1" dirty="0">
              <a:solidFill>
                <a:schemeClr val="tx1"/>
              </a:solidFill>
              <a:latin typeface="Times New Roman" panose="02020603050405020304" pitchFamily="18" charset="0"/>
              <a:cs typeface="Times New Roman" panose="02020603050405020304" pitchFamily="18" charset="0"/>
            </a:endParaRPr>
          </a:p>
          <a:p>
            <a:pPr>
              <a:lnSpc>
                <a:spcPts val="1620"/>
              </a:lnSpc>
            </a:pPr>
            <a:r>
              <a:rPr lang="en-IN" sz="12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setting</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—MAX Super Speciality Vaishali, Ghaziabad  </a:t>
            </a:r>
            <a:endParaRPr lang="en-IN"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2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population</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OPD cash and panel patient </a:t>
            </a:r>
            <a:endParaRPr lang="en-IN"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2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Time frame</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a:t>
            </a:r>
            <a:r>
              <a:rPr lang="en-IN" sz="1200" kern="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May 2024 to 20</a:t>
            </a:r>
            <a:r>
              <a:rPr lang="en-IN" sz="1200" kern="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June 2024 </a:t>
            </a:r>
            <a:endParaRPr lang="en-IN"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2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Sampling method-</a:t>
            </a:r>
            <a:r>
              <a:rPr lang="en-IN" sz="12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convenience sampling technique </a:t>
            </a:r>
            <a:endParaRPr lang="en-IN"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2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design-</a:t>
            </a:r>
            <a:r>
              <a:rPr lang="en-IN" sz="12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Observational study </a:t>
            </a:r>
          </a:p>
          <a:p>
            <a:pPr>
              <a:lnSpc>
                <a:spcPts val="1620"/>
              </a:lnSpc>
            </a:pPr>
            <a:r>
              <a:rPr lang="en-IN" sz="1200" b="1" dirty="0">
                <a:solidFill>
                  <a:schemeClr val="tx1"/>
                </a:solidFill>
                <a:latin typeface="Times New Roman" panose="02020603050405020304" pitchFamily="18" charset="0"/>
                <a:cs typeface="Times New Roman" panose="02020603050405020304" pitchFamily="18" charset="0"/>
              </a:rPr>
              <a:t>Source of data- Boss software </a:t>
            </a:r>
            <a:endParaRPr lang="en-IN" sz="1200" dirty="0">
              <a:solidFill>
                <a:schemeClr val="tx1"/>
              </a:solidFill>
              <a:latin typeface="Times New Roman" panose="02020603050405020304" pitchFamily="18" charset="0"/>
              <a:cs typeface="Times New Roman" panose="02020603050405020304" pitchFamily="18" charset="0"/>
            </a:endParaRPr>
          </a:p>
          <a:p>
            <a:pPr>
              <a:lnSpc>
                <a:spcPts val="1620"/>
              </a:lnSpc>
            </a:pPr>
            <a:r>
              <a:rPr lang="en-IN" sz="1200" b="1"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Sample size – </a:t>
            </a:r>
            <a:r>
              <a:rPr lang="en-IN" sz="12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2080, this data has been taken from online</a:t>
            </a:r>
            <a:r>
              <a:rPr lang="en-IN" sz="1200" b="1"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BOSS software </a:t>
            </a:r>
            <a:r>
              <a:rPr lang="en-IN" sz="12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of max hospital.</a:t>
            </a:r>
            <a:endParaRPr lang="en-IN" sz="1200" i="0" u="none" strike="noStrike" dirty="0">
              <a:solidFill>
                <a:schemeClr val="tx1"/>
              </a:solidFill>
              <a:effectLst/>
              <a:latin typeface="Times New Roman" panose="02020603050405020304" pitchFamily="18" charset="0"/>
              <a:cs typeface="Times New Roman" panose="02020603050405020304" pitchFamily="18" charset="0"/>
            </a:endParaRPr>
          </a:p>
          <a:p>
            <a:pPr>
              <a:lnSpc>
                <a:spcPts val="1620"/>
              </a:lnSpc>
            </a:pPr>
            <a:r>
              <a:rPr lang="en-IN" sz="12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a:t>
            </a:r>
            <a:r>
              <a:rPr lang="en-IN" sz="1200" b="1"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 analysis</a:t>
            </a:r>
            <a:r>
              <a:rPr lang="en-IN" sz="1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Using bar chart in Microsoft excel</a:t>
            </a:r>
            <a:endParaRPr lang="en-IN" sz="1200" dirty="0">
              <a:solidFill>
                <a:schemeClr val="tx1"/>
              </a:solidFill>
              <a:latin typeface="Times New Roman" panose="02020603050405020304" pitchFamily="18" charset="0"/>
              <a:cs typeface="Times New Roman" panose="02020603050405020304" pitchFamily="18" charset="0"/>
            </a:endParaRPr>
          </a:p>
          <a:p>
            <a:pPr algn="ct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9FAABF5-5CCF-281D-4271-4086B332202A}"/>
              </a:ext>
            </a:extLst>
          </p:cNvPr>
          <p:cNvSpPr/>
          <p:nvPr/>
        </p:nvSpPr>
        <p:spPr>
          <a:xfrm>
            <a:off x="4960374" y="1100936"/>
            <a:ext cx="2271252" cy="2907107"/>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latin typeface="Times New Roman" panose="02020603050405020304" pitchFamily="18" charset="0"/>
              <a:cs typeface="Times New Roman" panose="02020603050405020304" pitchFamily="18" charset="0"/>
            </a:endParaRPr>
          </a:p>
          <a:p>
            <a:r>
              <a:rPr lang="en-US" sz="1100" b="1" dirty="0">
                <a:solidFill>
                  <a:schemeClr val="tx1"/>
                </a:solidFill>
                <a:latin typeface="Times New Roman" panose="02020603050405020304" pitchFamily="18" charset="0"/>
                <a:cs typeface="Times New Roman" panose="02020603050405020304" pitchFamily="18" charset="0"/>
              </a:rPr>
              <a:t>Conclusion:</a:t>
            </a:r>
          </a:p>
          <a:p>
            <a:r>
              <a:rPr lang="en-US" sz="1100" dirty="0">
                <a:solidFill>
                  <a:schemeClr val="tx1"/>
                </a:solidFill>
                <a:latin typeface="Times New Roman" panose="02020603050405020304" pitchFamily="18" charset="0"/>
                <a:cs typeface="Times New Roman" panose="02020603050405020304" pitchFamily="18" charset="0"/>
              </a:rPr>
              <a:t>Healthcare practitioners can provide more individualized and satisfying treatment experiences across various payment categories by being aware of and attending to the particular  requirements and preferences of both panel patients and cash-paying patients. In the outpatient department (OPD), providers may be able to improve patient satisfaction and foster stronger patient-provider relationships by adopting flexible, transparent, and patient-centered procedures.</a:t>
            </a:r>
          </a:p>
          <a:p>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CF86C42-0DD7-6EA2-5721-9338A5284037}"/>
              </a:ext>
            </a:extLst>
          </p:cNvPr>
          <p:cNvSpPr/>
          <p:nvPr/>
        </p:nvSpPr>
        <p:spPr>
          <a:xfrm>
            <a:off x="7298885" y="816638"/>
            <a:ext cx="2758790" cy="493529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a:extLst>
              <a:ext uri="{FF2B5EF4-FFF2-40B4-BE49-F238E27FC236}">
                <a16:creationId xmlns:a16="http://schemas.microsoft.com/office/drawing/2014/main" id="{C4011966-6516-92C4-9109-62493094402C}"/>
              </a:ext>
            </a:extLst>
          </p:cNvPr>
          <p:cNvPicPr>
            <a:picLocks noChangeAspect="1"/>
          </p:cNvPicPr>
          <p:nvPr/>
        </p:nvPicPr>
        <p:blipFill>
          <a:blip r:embed="rId4"/>
          <a:stretch>
            <a:fillRect/>
          </a:stretch>
        </p:blipFill>
        <p:spPr>
          <a:xfrm>
            <a:off x="7384025" y="1215295"/>
            <a:ext cx="2588508" cy="2129858"/>
          </a:xfrm>
          <a:prstGeom prst="rect">
            <a:avLst/>
          </a:prstGeom>
        </p:spPr>
      </p:pic>
      <p:graphicFrame>
        <p:nvGraphicFramePr>
          <p:cNvPr id="14" name="Table 13">
            <a:extLst>
              <a:ext uri="{FF2B5EF4-FFF2-40B4-BE49-F238E27FC236}">
                <a16:creationId xmlns:a16="http://schemas.microsoft.com/office/drawing/2014/main" id="{861CA55C-F25F-0666-7316-ACCBFA7DFB31}"/>
              </a:ext>
            </a:extLst>
          </p:cNvPr>
          <p:cNvGraphicFramePr>
            <a:graphicFrameLocks noGrp="1"/>
          </p:cNvGraphicFramePr>
          <p:nvPr>
            <p:extLst>
              <p:ext uri="{D42A27DB-BD31-4B8C-83A1-F6EECF244321}">
                <p14:modId xmlns:p14="http://schemas.microsoft.com/office/powerpoint/2010/main" val="3940341418"/>
              </p:ext>
            </p:extLst>
          </p:nvPr>
        </p:nvGraphicFramePr>
        <p:xfrm>
          <a:off x="7341455" y="3743810"/>
          <a:ext cx="2673649" cy="1693310"/>
        </p:xfrm>
        <a:graphic>
          <a:graphicData uri="http://schemas.openxmlformats.org/drawingml/2006/table">
            <a:tbl>
              <a:tblPr firstRow="1" bandRow="1">
                <a:tableStyleId>{F5AB1C69-6EDB-4FF4-983F-18BD219EF322}</a:tableStyleId>
              </a:tblPr>
              <a:tblGrid>
                <a:gridCol w="932613">
                  <a:extLst>
                    <a:ext uri="{9D8B030D-6E8A-4147-A177-3AD203B41FA5}">
                      <a16:colId xmlns:a16="http://schemas.microsoft.com/office/drawing/2014/main" val="2615282441"/>
                    </a:ext>
                  </a:extLst>
                </a:gridCol>
                <a:gridCol w="849821">
                  <a:extLst>
                    <a:ext uri="{9D8B030D-6E8A-4147-A177-3AD203B41FA5}">
                      <a16:colId xmlns:a16="http://schemas.microsoft.com/office/drawing/2014/main" val="4139678742"/>
                    </a:ext>
                  </a:extLst>
                </a:gridCol>
                <a:gridCol w="891215">
                  <a:extLst>
                    <a:ext uri="{9D8B030D-6E8A-4147-A177-3AD203B41FA5}">
                      <a16:colId xmlns:a16="http://schemas.microsoft.com/office/drawing/2014/main" val="1858223281"/>
                    </a:ext>
                  </a:extLst>
                </a:gridCol>
              </a:tblGrid>
              <a:tr h="389455">
                <a:tc>
                  <a:txBody>
                    <a:bodyPr/>
                    <a:lstStyle/>
                    <a:p>
                      <a:r>
                        <a:rPr lang="en-US" dirty="0" err="1"/>
                        <a:t>PT.Satisfaction</a:t>
                      </a:r>
                      <a:endParaRPr lang="en-IN" dirty="0"/>
                    </a:p>
                  </a:txBody>
                  <a:tcPr/>
                </a:tc>
                <a:tc>
                  <a:txBody>
                    <a:bodyPr/>
                    <a:lstStyle/>
                    <a:p>
                      <a:r>
                        <a:rPr lang="en-US" dirty="0"/>
                        <a:t>Positive </a:t>
                      </a:r>
                      <a:endParaRPr lang="en-IN" dirty="0"/>
                    </a:p>
                  </a:txBody>
                  <a:tcPr/>
                </a:tc>
                <a:tc>
                  <a:txBody>
                    <a:bodyPr/>
                    <a:lstStyle/>
                    <a:p>
                      <a:r>
                        <a:rPr lang="en-US" dirty="0"/>
                        <a:t>Negative </a:t>
                      </a:r>
                      <a:endParaRPr lang="en-IN" dirty="0"/>
                    </a:p>
                  </a:txBody>
                  <a:tcPr/>
                </a:tc>
                <a:extLst>
                  <a:ext uri="{0D108BD9-81ED-4DB2-BD59-A6C34878D82A}">
                    <a16:rowId xmlns:a16="http://schemas.microsoft.com/office/drawing/2014/main" val="2129476865"/>
                  </a:ext>
                </a:extLst>
              </a:tr>
              <a:tr h="389455">
                <a:tc>
                  <a:txBody>
                    <a:bodyPr/>
                    <a:lstStyle/>
                    <a:p>
                      <a:r>
                        <a:rPr lang="en-US" dirty="0"/>
                        <a:t>CASH </a:t>
                      </a:r>
                      <a:endParaRPr lang="en-IN" dirty="0"/>
                    </a:p>
                  </a:txBody>
                  <a:tcPr/>
                </a:tc>
                <a:tc>
                  <a:txBody>
                    <a:bodyPr/>
                    <a:lstStyle/>
                    <a:p>
                      <a:r>
                        <a:rPr lang="en-US" dirty="0"/>
                        <a:t>82%</a:t>
                      </a:r>
                      <a:endParaRPr lang="en-IN" dirty="0"/>
                    </a:p>
                  </a:txBody>
                  <a:tcPr/>
                </a:tc>
                <a:tc>
                  <a:txBody>
                    <a:bodyPr/>
                    <a:lstStyle/>
                    <a:p>
                      <a:r>
                        <a:rPr lang="en-US" dirty="0"/>
                        <a:t>18%</a:t>
                      </a:r>
                      <a:endParaRPr lang="en-IN" dirty="0"/>
                    </a:p>
                  </a:txBody>
                  <a:tcPr/>
                </a:tc>
                <a:extLst>
                  <a:ext uri="{0D108BD9-81ED-4DB2-BD59-A6C34878D82A}">
                    <a16:rowId xmlns:a16="http://schemas.microsoft.com/office/drawing/2014/main" val="1569199062"/>
                  </a:ext>
                </a:extLst>
              </a:tr>
              <a:tr h="389455">
                <a:tc>
                  <a:txBody>
                    <a:bodyPr/>
                    <a:lstStyle/>
                    <a:p>
                      <a:r>
                        <a:rPr lang="en-US" dirty="0"/>
                        <a:t>PSU </a:t>
                      </a:r>
                      <a:endParaRPr lang="en-IN" dirty="0"/>
                    </a:p>
                  </a:txBody>
                  <a:tcPr/>
                </a:tc>
                <a:tc>
                  <a:txBody>
                    <a:bodyPr/>
                    <a:lstStyle/>
                    <a:p>
                      <a:r>
                        <a:rPr lang="en-US" dirty="0"/>
                        <a:t>80%</a:t>
                      </a:r>
                      <a:endParaRPr lang="en-IN" dirty="0"/>
                    </a:p>
                  </a:txBody>
                  <a:tcPr/>
                </a:tc>
                <a:tc>
                  <a:txBody>
                    <a:bodyPr/>
                    <a:lstStyle/>
                    <a:p>
                      <a:r>
                        <a:rPr lang="en-US" dirty="0"/>
                        <a:t>20%</a:t>
                      </a:r>
                      <a:endParaRPr lang="en-IN" dirty="0"/>
                    </a:p>
                  </a:txBody>
                  <a:tcPr/>
                </a:tc>
                <a:extLst>
                  <a:ext uri="{0D108BD9-81ED-4DB2-BD59-A6C34878D82A}">
                    <a16:rowId xmlns:a16="http://schemas.microsoft.com/office/drawing/2014/main" val="3250131816"/>
                  </a:ext>
                </a:extLst>
              </a:tr>
            </a:tbl>
          </a:graphicData>
        </a:graphic>
      </p:graphicFrame>
      <p:sp>
        <p:nvSpPr>
          <p:cNvPr id="16" name="Rectangle: Rounded Corners 15">
            <a:extLst>
              <a:ext uri="{FF2B5EF4-FFF2-40B4-BE49-F238E27FC236}">
                <a16:creationId xmlns:a16="http://schemas.microsoft.com/office/drawing/2014/main" id="{2199ED06-E415-2DA2-AEDC-484FBD7247CF}"/>
              </a:ext>
            </a:extLst>
          </p:cNvPr>
          <p:cNvSpPr/>
          <p:nvPr/>
        </p:nvSpPr>
        <p:spPr>
          <a:xfrm>
            <a:off x="10142814" y="1463962"/>
            <a:ext cx="1940807" cy="5148199"/>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Result and findings</a:t>
            </a:r>
          </a:p>
          <a:p>
            <a:r>
              <a:rPr lang="en-US" sz="1100" dirty="0">
                <a:solidFill>
                  <a:schemeClr val="tx1"/>
                </a:solidFill>
                <a:latin typeface="Times New Roman" panose="02020603050405020304" pitchFamily="18" charset="0"/>
                <a:cs typeface="Times New Roman" panose="02020603050405020304" pitchFamily="18" charset="0"/>
              </a:rPr>
              <a:t>Overall result is cash patients are more satisfied than panel patients.</a:t>
            </a:r>
          </a:p>
          <a:p>
            <a:r>
              <a:rPr lang="en-US" sz="1100" dirty="0">
                <a:solidFill>
                  <a:schemeClr val="tx1"/>
                </a:solidFill>
                <a:latin typeface="Times New Roman" panose="02020603050405020304" pitchFamily="18" charset="0"/>
                <a:cs typeface="Times New Roman" panose="02020603050405020304" pitchFamily="18" charset="0"/>
              </a:rPr>
              <a:t>This is because the major reason for panel patient were not satisfied was long  waiting time at billing counter and staff communication is not proper. </a:t>
            </a:r>
          </a:p>
          <a:p>
            <a:r>
              <a:rPr lang="en-US" sz="1100" dirty="0">
                <a:solidFill>
                  <a:schemeClr val="tx1"/>
                </a:solidFill>
                <a:latin typeface="Times New Roman" panose="02020603050405020304" pitchFamily="18" charset="0"/>
                <a:cs typeface="Times New Roman" panose="02020603050405020304" pitchFamily="18" charset="0"/>
              </a:rPr>
              <a:t>There minor complaints were also there of sanitization.</a:t>
            </a:r>
          </a:p>
          <a:p>
            <a:r>
              <a:rPr lang="en-US" sz="1100" dirty="0">
                <a:solidFill>
                  <a:schemeClr val="tx1"/>
                </a:solidFill>
                <a:latin typeface="Times New Roman" panose="02020603050405020304" pitchFamily="18" charset="0"/>
                <a:cs typeface="Times New Roman" panose="02020603050405020304" pitchFamily="18" charset="0"/>
              </a:rPr>
              <a:t>Wheelchair assistance not available at the time of the visit.</a:t>
            </a:r>
          </a:p>
          <a:p>
            <a:r>
              <a:rPr lang="en-US" sz="1100" dirty="0" err="1">
                <a:solidFill>
                  <a:schemeClr val="tx1"/>
                </a:solidFill>
                <a:latin typeface="Times New Roman" panose="02020603050405020304" pitchFamily="18" charset="0"/>
                <a:cs typeface="Times New Roman" panose="02020603050405020304" pitchFamily="18" charset="0"/>
              </a:rPr>
              <a:t>Satff</a:t>
            </a:r>
            <a:r>
              <a:rPr lang="en-US" sz="1100" dirty="0">
                <a:solidFill>
                  <a:schemeClr val="tx1"/>
                </a:solidFill>
                <a:latin typeface="Times New Roman" panose="02020603050405020304" pitchFamily="18" charset="0"/>
                <a:cs typeface="Times New Roman" panose="02020603050405020304" pitchFamily="18" charset="0"/>
              </a:rPr>
              <a:t> were not guiding the patients properly patients use to complaints about that the hospital staff just make us wander here and there.</a:t>
            </a:r>
          </a:p>
          <a:p>
            <a:r>
              <a:rPr lang="en-US" sz="1100" dirty="0" err="1">
                <a:solidFill>
                  <a:schemeClr val="tx1"/>
                </a:solidFill>
                <a:latin typeface="Times New Roman" panose="02020603050405020304" pitchFamily="18" charset="0"/>
                <a:cs typeface="Times New Roman" panose="02020603050405020304" pitchFamily="18" charset="0"/>
              </a:rPr>
              <a:t>Satff</a:t>
            </a:r>
            <a:r>
              <a:rPr lang="en-US" sz="1100" dirty="0">
                <a:solidFill>
                  <a:schemeClr val="tx1"/>
                </a:solidFill>
                <a:latin typeface="Times New Roman" panose="02020603050405020304" pitchFamily="18" charset="0"/>
                <a:cs typeface="Times New Roman" panose="02020603050405020304" pitchFamily="18" charset="0"/>
              </a:rPr>
              <a:t> at help desk is also not supportive.</a:t>
            </a:r>
            <a:endParaRPr lang="en-IN" sz="1100"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28259E9-1900-F91D-4FA1-9DEB813645AE}"/>
              </a:ext>
            </a:extLst>
          </p:cNvPr>
          <p:cNvSpPr/>
          <p:nvPr/>
        </p:nvSpPr>
        <p:spPr>
          <a:xfrm>
            <a:off x="5029818" y="4106247"/>
            <a:ext cx="2226496" cy="264851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0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https://www.researchgate.net/publication/366699734_A_study_on_patient_satisfaction_in_the_outpatient_department_of_a_secondary_care_public_hospital</a:t>
            </a:r>
            <a:endParaRPr lang="en-IN" sz="1000" dirty="0">
              <a:solidFill>
                <a:schemeClr val="tx1"/>
              </a:solidFill>
              <a:latin typeface="Times New Roman" panose="02020603050405020304" pitchFamily="18" charset="0"/>
              <a:cs typeface="Times New Roman" panose="02020603050405020304" pitchFamily="18" charset="0"/>
            </a:endParaRPr>
          </a:p>
          <a:p>
            <a:r>
              <a:rPr lang="en-IN" sz="1000"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https://www.researchgate.net/publication/347707158_A_STUDY_ON_THE_LEVEL_OF_PATIENT_SATISFACTION_ON_OPD_SERVICES_USING_STANDARD_INDICATORS_IN_A_TERTIARY_CARE_TEACHING_HOSPITAL_AIIMS_BHUBANESWAR</a:t>
            </a:r>
            <a:endParaRPr lang="en-IN"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3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F2AC-A7D1-403C-CAAB-330359B2D566}"/>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Internship experiences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5BD6C9-4649-87BB-F91D-9C95A05EC221}"/>
              </a:ext>
            </a:extLst>
          </p:cNvPr>
          <p:cNvSpPr>
            <a:spLocks noGrp="1"/>
          </p:cNvSpPr>
          <p:nvPr>
            <p:ph idx="1"/>
          </p:nvPr>
        </p:nvSpPr>
        <p:spPr/>
        <p:txBody>
          <a:bodyPr/>
          <a:lstStyle/>
          <a:p>
            <a:pPr marL="0" indent="0">
              <a:buNone/>
            </a:pPr>
            <a:endParaRPr lang="en-IN" sz="1800" dirty="0">
              <a:latin typeface="Times New Roman" panose="02020603050405020304" pitchFamily="18" charset="0"/>
              <a:cs typeface="Times New Roman" panose="02020603050405020304" pitchFamily="18" charset="0"/>
            </a:endParaRPr>
          </a:p>
          <a:p>
            <a:r>
              <a:rPr lang="en-IN" sz="1800" dirty="0">
                <a:latin typeface="Times New Roman" panose="02020603050405020304" pitchFamily="18" charset="0"/>
                <a:cs typeface="Times New Roman" panose="02020603050405020304" pitchFamily="18" charset="0"/>
              </a:rPr>
              <a:t>Problem-Solving</a:t>
            </a:r>
          </a:p>
          <a:p>
            <a:r>
              <a:rPr lang="en-IN" sz="1800" dirty="0">
                <a:latin typeface="Times New Roman" panose="02020603050405020304" pitchFamily="18" charset="0"/>
                <a:cs typeface="Times New Roman" panose="02020603050405020304" pitchFamily="18" charset="0"/>
              </a:rPr>
              <a:t>Patient Handling</a:t>
            </a:r>
          </a:p>
          <a:p>
            <a:r>
              <a:rPr lang="en-IN" dirty="0">
                <a:latin typeface="Times New Roman" panose="02020603050405020304" pitchFamily="18" charset="0"/>
                <a:cs typeface="Times New Roman" panose="02020603050405020304" pitchFamily="18" charset="0"/>
              </a:rPr>
              <a:t>General observation at the billing desk </a:t>
            </a:r>
          </a:p>
          <a:p>
            <a:r>
              <a:rPr lang="en-IN" sz="1800" dirty="0">
                <a:latin typeface="Times New Roman" panose="02020603050405020304" pitchFamily="18" charset="0"/>
                <a:cs typeface="Times New Roman" panose="02020603050405020304" pitchFamily="18" charset="0"/>
              </a:rPr>
              <a:t>Radiology conversions </a:t>
            </a:r>
          </a:p>
          <a:p>
            <a:r>
              <a:rPr lang="en-IN" dirty="0">
                <a:latin typeface="Times New Roman" panose="02020603050405020304" pitchFamily="18" charset="0"/>
                <a:cs typeface="Times New Roman" panose="02020603050405020304" pitchFamily="18" charset="0"/>
              </a:rPr>
              <a:t>Observe the process of admissions.</a:t>
            </a:r>
          </a:p>
          <a:p>
            <a:r>
              <a:rPr lang="en-IN" dirty="0">
                <a:latin typeface="Times New Roman" panose="02020603050405020304" pitchFamily="18" charset="0"/>
                <a:cs typeface="Times New Roman" panose="02020603050405020304" pitchFamily="18" charset="0"/>
              </a:rPr>
              <a:t>Patient feedback.</a:t>
            </a:r>
          </a:p>
          <a:p>
            <a:endParaRPr lang="en-IN" sz="1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67325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EC9-0862-CD0C-5B7B-BFA968558C56}"/>
              </a:ext>
            </a:extLst>
          </p:cNvPr>
          <p:cNvSpPr>
            <a:spLocks noGrp="1"/>
          </p:cNvSpPr>
          <p:nvPr>
            <p:ph type="title"/>
          </p:nvPr>
        </p:nvSpPr>
        <p:spPr>
          <a:xfrm>
            <a:off x="675065" y="609600"/>
            <a:ext cx="2930518" cy="1320800"/>
          </a:xfrm>
        </p:spPr>
        <p:txBody>
          <a:bodyPr anchor="ctr">
            <a:normAutofit/>
          </a:bodyPr>
          <a:lstStyle/>
          <a:p>
            <a:r>
              <a:rPr lang="en-US" sz="3300" dirty="0">
                <a:solidFill>
                  <a:schemeClr val="tx1"/>
                </a:solidFill>
                <a:latin typeface="Times New Roman" panose="02020603050405020304" pitchFamily="18" charset="0"/>
                <a:cs typeface="Times New Roman" panose="02020603050405020304" pitchFamily="18" charset="0"/>
              </a:rPr>
              <a:t>Suggestion to the organization </a:t>
            </a:r>
            <a:endParaRPr lang="en-IN" sz="3300" dirty="0">
              <a:solidFill>
                <a:schemeClr val="tx1"/>
              </a:solidFill>
              <a:latin typeface="Times New Roman" panose="02020603050405020304" pitchFamily="18"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FE4C179F-4C70-8321-264F-3BBCED946BBA}"/>
              </a:ext>
            </a:extLst>
          </p:cNvPr>
          <p:cNvSpPr>
            <a:spLocks noGrp="1"/>
          </p:cNvSpPr>
          <p:nvPr>
            <p:ph idx="1"/>
          </p:nvPr>
        </p:nvSpPr>
        <p:spPr>
          <a:xfrm>
            <a:off x="675065" y="1930400"/>
            <a:ext cx="2930517" cy="4087810"/>
          </a:xfrm>
        </p:spPr>
        <p:txBody>
          <a:bodyPr>
            <a:normAutofit/>
          </a:bodyPr>
          <a:lstStyle/>
          <a:p>
            <a:r>
              <a:rPr lang="en-US" sz="2000" dirty="0">
                <a:latin typeface="Times New Roman" panose="02020603050405020304" pitchFamily="18" charset="0"/>
                <a:cs typeface="Times New Roman" panose="02020603050405020304" pitchFamily="18" charset="0"/>
              </a:rPr>
              <a:t>I would suggest that they should improve the soft skills of the staff who sits at the billing desk </a:t>
            </a:r>
          </a:p>
          <a:p>
            <a:r>
              <a:rPr lang="en-US" sz="2000" dirty="0">
                <a:latin typeface="Times New Roman" panose="02020603050405020304" pitchFamily="18" charset="0"/>
                <a:cs typeface="Times New Roman" panose="02020603050405020304" pitchFamily="18" charset="0"/>
              </a:rPr>
              <a:t>Reduce the long waiting time at the billing counter of panel patient. </a:t>
            </a:r>
          </a:p>
          <a:p>
            <a:endParaRPr lang="en-US" dirty="0"/>
          </a:p>
        </p:txBody>
      </p:sp>
      <p:pic>
        <p:nvPicPr>
          <p:cNvPr id="7" name="Content Placeholder 6" descr="A group of people posing for a photo&#10;&#10;Description automatically generated">
            <a:extLst>
              <a:ext uri="{FF2B5EF4-FFF2-40B4-BE49-F238E27FC236}">
                <a16:creationId xmlns:a16="http://schemas.microsoft.com/office/drawing/2014/main" id="{CA6DDE46-F8C9-5B4A-1D7D-12BC8B92B213}"/>
              </a:ext>
            </a:extLst>
          </p:cNvPr>
          <p:cNvPicPr>
            <a:picLocks noChangeAspect="1"/>
          </p:cNvPicPr>
          <p:nvPr/>
        </p:nvPicPr>
        <p:blipFill>
          <a:blip r:embed="rId2"/>
          <a:stretch>
            <a:fillRect/>
          </a:stretch>
        </p:blipFill>
        <p:spPr>
          <a:xfrm>
            <a:off x="6902245" y="4005263"/>
            <a:ext cx="3967316" cy="2601747"/>
          </a:xfrm>
          <a:prstGeom prst="rect">
            <a:avLst/>
          </a:prstGeom>
        </p:spPr>
      </p:pic>
      <p:pic>
        <p:nvPicPr>
          <p:cNvPr id="5" name="Content Placeholder 4" descr="A group of people posing for a photo">
            <a:extLst>
              <a:ext uri="{FF2B5EF4-FFF2-40B4-BE49-F238E27FC236}">
                <a16:creationId xmlns:a16="http://schemas.microsoft.com/office/drawing/2014/main" id="{757D7130-2D2A-51E9-B3A5-CC3599FBBBB8}"/>
              </a:ext>
            </a:extLst>
          </p:cNvPr>
          <p:cNvPicPr>
            <a:picLocks noChangeAspect="1"/>
          </p:cNvPicPr>
          <p:nvPr/>
        </p:nvPicPr>
        <p:blipFill rotWithShape="1">
          <a:blip r:embed="rId3"/>
          <a:srcRect t="11800" r="3" b="9103"/>
          <a:stretch/>
        </p:blipFill>
        <p:spPr>
          <a:xfrm>
            <a:off x="6203950" y="398206"/>
            <a:ext cx="5108063" cy="3421626"/>
          </a:xfrm>
          <a:prstGeom prst="rect">
            <a:avLst/>
          </a:prstGeom>
        </p:spPr>
      </p:pic>
    </p:spTree>
    <p:extLst>
      <p:ext uri="{BB962C8B-B14F-4D97-AF65-F5344CB8AC3E}">
        <p14:creationId xmlns:p14="http://schemas.microsoft.com/office/powerpoint/2010/main" val="365854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uilding with a sign on the front">
            <a:extLst>
              <a:ext uri="{FF2B5EF4-FFF2-40B4-BE49-F238E27FC236}">
                <a16:creationId xmlns:a16="http://schemas.microsoft.com/office/drawing/2014/main" id="{36B91E3F-D4C9-6099-CC2B-29646609CD44}"/>
              </a:ext>
            </a:extLst>
          </p:cNvPr>
          <p:cNvPicPr>
            <a:picLocks noChangeAspect="1"/>
          </p:cNvPicPr>
          <p:nvPr/>
        </p:nvPicPr>
        <p:blipFill rotWithShape="1">
          <a:blip r:embed="rId2"/>
          <a:srcRect l="2263" r="7146" b="-3"/>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A9E50FA2-2D83-B854-983F-6FDCCF284844}"/>
              </a:ext>
            </a:extLst>
          </p:cNvPr>
          <p:cNvSpPr>
            <a:spLocks noGrp="1"/>
          </p:cNvSpPr>
          <p:nvPr>
            <p:ph type="title"/>
          </p:nvPr>
        </p:nvSpPr>
        <p:spPr>
          <a:xfrm>
            <a:off x="4159225" y="609600"/>
            <a:ext cx="5114776" cy="1320800"/>
          </a:xfrm>
        </p:spPr>
        <p:txBody>
          <a:bodyPr>
            <a:normAutofit/>
          </a:bodyPr>
          <a:lstStyle/>
          <a:p>
            <a:r>
              <a:rPr lang="en-IN" sz="3300" b="1">
                <a:latin typeface="Times New Roman" panose="02020603050405020304" pitchFamily="18" charset="0"/>
                <a:cs typeface="Times New Roman" panose="02020603050405020304" pitchFamily="18" charset="0"/>
              </a:rPr>
              <a:t>VISIT TO HEALTH AND WELLNESS CENTRE</a:t>
            </a:r>
            <a:endParaRPr lang="en-IN" sz="3300">
              <a:latin typeface="Times New Roman" panose="02020603050405020304" pitchFamily="18" charset="0"/>
              <a:cs typeface="Times New Roman" panose="02020603050405020304" pitchFamily="18" charset="0"/>
            </a:endParaRPr>
          </a:p>
        </p:txBody>
      </p:sp>
      <p:pic>
        <p:nvPicPr>
          <p:cNvPr id="5" name="Picture 4" descr="A person standing in front of a building&#10;&#10;Description automatically generated">
            <a:extLst>
              <a:ext uri="{FF2B5EF4-FFF2-40B4-BE49-F238E27FC236}">
                <a16:creationId xmlns:a16="http://schemas.microsoft.com/office/drawing/2014/main" id="{33DA4D86-1AC2-1EA4-81D5-C9C4BD69CB6A}"/>
              </a:ext>
            </a:extLst>
          </p:cNvPr>
          <p:cNvPicPr>
            <a:picLocks noChangeAspect="1"/>
          </p:cNvPicPr>
          <p:nvPr/>
        </p:nvPicPr>
        <p:blipFill rotWithShape="1">
          <a:blip r:embed="rId3"/>
          <a:srcRect r="1" b="2430"/>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5" name="Straight Connector 14">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C1685708-556F-82B8-2EF2-BBF86A801116}"/>
              </a:ext>
            </a:extLst>
          </p:cNvPr>
          <p:cNvSpPr>
            <a:spLocks noGrp="1"/>
          </p:cNvSpPr>
          <p:nvPr>
            <p:ph idx="1"/>
          </p:nvPr>
        </p:nvSpPr>
        <p:spPr>
          <a:xfrm>
            <a:off x="4159225" y="2160589"/>
            <a:ext cx="5114776" cy="3880773"/>
          </a:xfrm>
        </p:spPr>
        <p:txBody>
          <a:bodyPr>
            <a:normAutofit lnSpcReduction="10000"/>
          </a:bodyPr>
          <a:lstStyle/>
          <a:p>
            <a:pPr marL="0" indent="0">
              <a:lnSpc>
                <a:spcPct val="90000"/>
              </a:lnSpc>
              <a:buNone/>
            </a:pPr>
            <a:r>
              <a:rPr lang="en-US" sz="1700" dirty="0">
                <a:latin typeface="Times New Roman" panose="02020603050405020304" pitchFamily="18" charset="0"/>
                <a:cs typeface="Times New Roman" panose="02020603050405020304" pitchFamily="18" charset="0"/>
              </a:rPr>
              <a:t>I have visited CGHS Health and wellness center NO-D70 N.I.T.4 FARIDABAD -121001.</a:t>
            </a:r>
          </a:p>
          <a:p>
            <a:pPr marL="0" indent="0">
              <a:lnSpc>
                <a:spcPct val="90000"/>
              </a:lnSpc>
              <a:buNone/>
            </a:pPr>
            <a:r>
              <a:rPr lang="en-US" sz="1700" b="1" dirty="0">
                <a:latin typeface="Times New Roman" panose="02020603050405020304" pitchFamily="18" charset="0"/>
                <a:cs typeface="Times New Roman" panose="02020603050405020304" pitchFamily="18" charset="0"/>
              </a:rPr>
              <a:t>Total Human Resource</a:t>
            </a:r>
            <a:r>
              <a:rPr lang="en-US" sz="1700" dirty="0">
                <a:latin typeface="Times New Roman" panose="02020603050405020304" pitchFamily="18" charset="0"/>
                <a:cs typeface="Times New Roman" panose="02020603050405020304" pitchFamily="18" charset="0"/>
              </a:rPr>
              <a:t>-14</a:t>
            </a:r>
          </a:p>
          <a:p>
            <a:pPr marL="0" indent="0">
              <a:lnSpc>
                <a:spcPct val="90000"/>
              </a:lnSpc>
              <a:buNone/>
            </a:pPr>
            <a:r>
              <a:rPr lang="en-US" sz="1700" dirty="0">
                <a:latin typeface="Times New Roman" panose="02020603050405020304" pitchFamily="18" charset="0"/>
                <a:cs typeface="Times New Roman" panose="02020603050405020304" pitchFamily="18" charset="0"/>
              </a:rPr>
              <a:t>Doctors-08 (1- Ayurvedic, 7-Allopathic) </a:t>
            </a:r>
          </a:p>
          <a:p>
            <a:pPr marL="0" indent="0">
              <a:lnSpc>
                <a:spcPct val="90000"/>
              </a:lnSpc>
              <a:buNone/>
            </a:pPr>
            <a:r>
              <a:rPr lang="en-US" sz="1700" dirty="0">
                <a:latin typeface="Times New Roman" panose="02020603050405020304" pitchFamily="18" charset="0"/>
                <a:cs typeface="Times New Roman" panose="02020603050405020304" pitchFamily="18" charset="0"/>
              </a:rPr>
              <a:t>Pharmacist-04 (3-Allopathic,1-Ayurvedic)</a:t>
            </a:r>
          </a:p>
          <a:p>
            <a:pPr marL="0" indent="0">
              <a:lnSpc>
                <a:spcPct val="90000"/>
              </a:lnSpc>
              <a:buNone/>
            </a:pPr>
            <a:r>
              <a:rPr lang="en-US" sz="1700" dirty="0">
                <a:latin typeface="Times New Roman" panose="02020603050405020304" pitchFamily="18" charset="0"/>
                <a:cs typeface="Times New Roman" panose="02020603050405020304" pitchFamily="18" charset="0"/>
              </a:rPr>
              <a:t>ANM-1(male staff nurse)</a:t>
            </a:r>
          </a:p>
          <a:p>
            <a:pPr marL="0" indent="0">
              <a:lnSpc>
                <a:spcPct val="90000"/>
              </a:lnSpc>
              <a:buNone/>
            </a:pPr>
            <a:r>
              <a:rPr lang="en-US" sz="1700" dirty="0">
                <a:latin typeface="Times New Roman" panose="02020603050405020304" pitchFamily="18" charset="0"/>
                <a:cs typeface="Times New Roman" panose="02020603050405020304" pitchFamily="18" charset="0"/>
              </a:rPr>
              <a:t>Data operator-01 </a:t>
            </a:r>
          </a:p>
          <a:p>
            <a:pPr marL="0" indent="0">
              <a:lnSpc>
                <a:spcPct val="90000"/>
              </a:lnSpc>
              <a:buNone/>
            </a:pPr>
            <a:r>
              <a:rPr lang="en-US" sz="1700" dirty="0">
                <a:latin typeface="Times New Roman" panose="02020603050405020304" pitchFamily="18" charset="0"/>
                <a:cs typeface="Times New Roman" panose="02020603050405020304" pitchFamily="18" charset="0"/>
              </a:rPr>
              <a:t>MD PHYSICIAN AVAILABLE ONLY ON FRI AND SAT </a:t>
            </a:r>
          </a:p>
          <a:p>
            <a:pPr marL="0" indent="0">
              <a:lnSpc>
                <a:spcPct val="90000"/>
              </a:lnSpc>
              <a:buNone/>
            </a:pPr>
            <a:r>
              <a:rPr lang="en-US" sz="1700" b="1" dirty="0">
                <a:latin typeface="Times New Roman" panose="02020603050405020304" pitchFamily="18" charset="0"/>
                <a:cs typeface="Times New Roman" panose="02020603050405020304" pitchFamily="18" charset="0"/>
              </a:rPr>
              <a:t>Infrastructure</a:t>
            </a:r>
            <a:r>
              <a:rPr lang="en-US" sz="1700" dirty="0">
                <a:latin typeface="Times New Roman" panose="02020603050405020304" pitchFamily="18" charset="0"/>
                <a:cs typeface="Times New Roman" panose="02020603050405020304" pitchFamily="18" charset="0"/>
              </a:rPr>
              <a:t>-</a:t>
            </a:r>
          </a:p>
          <a:p>
            <a:pPr marL="0" indent="0">
              <a:lnSpc>
                <a:spcPct val="90000"/>
              </a:lnSpc>
              <a:buNone/>
            </a:pPr>
            <a:r>
              <a:rPr lang="en-US" sz="1700" dirty="0">
                <a:latin typeface="Times New Roman" panose="02020603050405020304" pitchFamily="18" charset="0"/>
                <a:cs typeface="Times New Roman" panose="02020603050405020304" pitchFamily="18" charset="0"/>
              </a:rPr>
              <a:t>1 Pharmacy </a:t>
            </a:r>
          </a:p>
          <a:p>
            <a:pPr marL="0" indent="0">
              <a:lnSpc>
                <a:spcPct val="90000"/>
              </a:lnSpc>
              <a:buNone/>
            </a:pPr>
            <a:r>
              <a:rPr lang="en-US" sz="1700" dirty="0">
                <a:latin typeface="Times New Roman" panose="02020603050405020304" pitchFamily="18" charset="0"/>
                <a:cs typeface="Times New Roman" panose="02020603050405020304" pitchFamily="18" charset="0"/>
              </a:rPr>
              <a:t>08 doctors room </a:t>
            </a:r>
          </a:p>
        </p:txBody>
      </p:sp>
    </p:spTree>
    <p:extLst>
      <p:ext uri="{BB962C8B-B14F-4D97-AF65-F5344CB8AC3E}">
        <p14:creationId xmlns:p14="http://schemas.microsoft.com/office/powerpoint/2010/main" val="312645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A457-148E-1A64-873F-1CADBD46065E}"/>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Suggestion</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B594FD-407E-56CA-14F2-B5CADED58DDE}"/>
              </a:ext>
            </a:extLst>
          </p:cNvPr>
          <p:cNvSpPr>
            <a:spLocks noGrp="1"/>
          </p:cNvSpPr>
          <p:nvPr>
            <p:ph idx="1"/>
          </p:nvPr>
        </p:nvSpPr>
        <p:spPr/>
        <p:txBody>
          <a:bodyPr/>
          <a:lstStyle/>
          <a:p>
            <a:r>
              <a:rPr lang="en-US" dirty="0"/>
              <a:t>Lab diagnosis should be there for the people who visit health and wellness center </a:t>
            </a:r>
          </a:p>
          <a:p>
            <a:r>
              <a:rPr lang="en-US" dirty="0" err="1"/>
              <a:t>Specialsed</a:t>
            </a:r>
            <a:r>
              <a:rPr lang="en-US" dirty="0"/>
              <a:t> doc should available as only MD PHYSICIAN is available at Health and wellness center .</a:t>
            </a:r>
          </a:p>
          <a:p>
            <a:endParaRPr lang="en-IN" dirty="0"/>
          </a:p>
        </p:txBody>
      </p:sp>
    </p:spTree>
    <p:extLst>
      <p:ext uri="{BB962C8B-B14F-4D97-AF65-F5344CB8AC3E}">
        <p14:creationId xmlns:p14="http://schemas.microsoft.com/office/powerpoint/2010/main" val="157721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8CB26EFA-A64B-174B-3E7F-5D360D5A2F66}"/>
              </a:ext>
            </a:extLst>
          </p:cNvPr>
          <p:cNvPicPr>
            <a:picLocks noChangeAspect="1"/>
          </p:cNvPicPr>
          <p:nvPr/>
        </p:nvPicPr>
        <p:blipFill>
          <a:blip r:embed="rId2"/>
          <a:stretch>
            <a:fillRect/>
          </a:stretch>
        </p:blipFill>
        <p:spPr>
          <a:xfrm>
            <a:off x="757251" y="644278"/>
            <a:ext cx="6191004" cy="5560976"/>
          </a:xfrm>
          <a:prstGeom prst="rect">
            <a:avLst/>
          </a:prstGeom>
        </p:spPr>
      </p:pic>
    </p:spTree>
    <p:extLst>
      <p:ext uri="{BB962C8B-B14F-4D97-AF65-F5344CB8AC3E}">
        <p14:creationId xmlns:p14="http://schemas.microsoft.com/office/powerpoint/2010/main" val="326341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09B1-2A64-4C5D-700D-F18AE64E655F}"/>
              </a:ext>
            </a:extLst>
          </p:cNvPr>
          <p:cNvSpPr>
            <a:spLocks noGrp="1"/>
          </p:cNvSpPr>
          <p:nvPr>
            <p:ph type="title"/>
          </p:nvPr>
        </p:nvSpPr>
        <p:spPr>
          <a:xfrm>
            <a:off x="5536734" y="609600"/>
            <a:ext cx="3737268" cy="1320800"/>
          </a:xfrm>
        </p:spPr>
        <p:txBody>
          <a:bodyPr>
            <a:normAutofit/>
          </a:bodyPr>
          <a:lstStyle/>
          <a:p>
            <a:r>
              <a:rPr lang="en-US"/>
              <a:t>Introduction </a:t>
            </a:r>
            <a:endParaRPr lang="en-IN" dirty="0"/>
          </a:p>
        </p:txBody>
      </p:sp>
      <p:sp>
        <p:nvSpPr>
          <p:cNvPr id="3" name="Content Placeholder 2">
            <a:extLst>
              <a:ext uri="{FF2B5EF4-FFF2-40B4-BE49-F238E27FC236}">
                <a16:creationId xmlns:a16="http://schemas.microsoft.com/office/drawing/2014/main" id="{BC3D556F-6931-79C9-1832-99460A1ACA34}"/>
              </a:ext>
            </a:extLst>
          </p:cNvPr>
          <p:cNvSpPr>
            <a:spLocks noGrp="1"/>
          </p:cNvSpPr>
          <p:nvPr>
            <p:ph idx="1"/>
          </p:nvPr>
        </p:nvSpPr>
        <p:spPr>
          <a:xfrm>
            <a:off x="5773443" y="2252480"/>
            <a:ext cx="4848837" cy="3505565"/>
          </a:xfrm>
        </p:spPr>
        <p:txBody>
          <a:bodyPr>
            <a:normAutofit fontScale="92500" lnSpcReduction="20000"/>
          </a:bodyPr>
          <a:lstStyle/>
          <a:p>
            <a:pPr marL="0" indent="0">
              <a:lnSpc>
                <a:spcPct val="90000"/>
              </a:lnSpc>
              <a:buNone/>
            </a:pPr>
            <a:r>
              <a:rPr lang="en-US" b="0" i="0" u="none" strike="noStrike" dirty="0">
                <a:effectLst/>
                <a:highlight>
                  <a:srgbClr val="FFFFFF"/>
                </a:highlight>
                <a:latin typeface="Times New Roman" panose="02020603050405020304" pitchFamily="18" charset="0"/>
                <a:cs typeface="Times New Roman" panose="02020603050405020304" pitchFamily="18" charset="0"/>
              </a:rPr>
              <a:t>Max Super Specialty Hospital, Vaishali, Ghaziabad is a 370+ bed facility offering an unparalleled spectrum of preventive and diagnostic treatment options across specialties like Oncology, Neuro Sciences, Cardiac Sciences, Orthopedics, Nephrology, Kidney Transplant, Liver Transplant, Urology, Gastroenterology, Pulmonology, Aesthetic &amp; Reconstructive Surgery, Endocrinology, and Diabetes.</a:t>
            </a:r>
          </a:p>
          <a:p>
            <a:pPr marL="0" indent="0">
              <a:lnSpc>
                <a:spcPct val="90000"/>
              </a:lnSpc>
              <a:buNone/>
            </a:pPr>
            <a:r>
              <a:rPr lang="en-US" b="0" i="0" u="none" strike="noStrike" dirty="0">
                <a:effectLst/>
                <a:highlight>
                  <a:srgbClr val="FFFFFF"/>
                </a:highlight>
                <a:latin typeface="Times New Roman" panose="02020603050405020304" pitchFamily="18" charset="0"/>
                <a:cs typeface="Times New Roman" panose="02020603050405020304" pitchFamily="18" charset="0"/>
              </a:rPr>
              <a:t>With 128 critical care beds, 16 HDU beds, and 14 high-end modular Operation Theatres, Max Super Specialty Hospital, Vaishali is home to the latest medical technology. And under the guidance of over 259 leading doctors and medical experts, and nursing staff of over 610 nurses, the entire hospital is committed to providing the highest standard of medical care to every patient that walks through our doors.</a:t>
            </a:r>
          </a:p>
          <a:p>
            <a:pPr marL="0" indent="0">
              <a:lnSpc>
                <a:spcPct val="90000"/>
              </a:lnSpc>
              <a:buNone/>
            </a:pPr>
            <a:endParaRPr lang="en-IN" sz="1400" dirty="0"/>
          </a:p>
        </p:txBody>
      </p:sp>
      <p:pic>
        <p:nvPicPr>
          <p:cNvPr id="1030" name="Picture 6" descr="Max Super Speciality Hospital, Vaishali, Delhi - Safartibbi">
            <a:extLst>
              <a:ext uri="{FF2B5EF4-FFF2-40B4-BE49-F238E27FC236}">
                <a16:creationId xmlns:a16="http://schemas.microsoft.com/office/drawing/2014/main" id="{338EBB1D-62B9-A78E-2FFD-9FB86F49A8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25" r="1686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53" name="Isosceles Triangle 105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171375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53BC-5A4A-C67B-F07F-FF9FCA0B3423}"/>
              </a:ext>
            </a:extLst>
          </p:cNvPr>
          <p:cNvSpPr>
            <a:spLocks noGrp="1"/>
          </p:cNvSpPr>
          <p:nvPr>
            <p:ph type="title"/>
          </p:nvPr>
        </p:nvSpPr>
        <p:spPr>
          <a:xfrm>
            <a:off x="1322988" y="1317523"/>
            <a:ext cx="8596668" cy="1320800"/>
          </a:xfrm>
        </p:spPr>
        <p:txBody>
          <a:bodyPr>
            <a:normAutofit/>
          </a:bodyPr>
          <a:lstStyle/>
          <a:p>
            <a:r>
              <a:rPr lang="en-US" sz="2800" b="1" u="sng" dirty="0">
                <a:solidFill>
                  <a:schemeClr val="tx1"/>
                </a:solidFill>
              </a:rPr>
              <a:t>OPD patient satisfaction of cash and panel patient </a:t>
            </a:r>
            <a:endParaRPr lang="en-IN" sz="2800" b="1" u="sng" dirty="0">
              <a:solidFill>
                <a:schemeClr val="tx1"/>
              </a:solidFill>
            </a:endParaRPr>
          </a:p>
        </p:txBody>
      </p:sp>
      <p:sp>
        <p:nvSpPr>
          <p:cNvPr id="3" name="Content Placeholder 2">
            <a:extLst>
              <a:ext uri="{FF2B5EF4-FFF2-40B4-BE49-F238E27FC236}">
                <a16:creationId xmlns:a16="http://schemas.microsoft.com/office/drawing/2014/main" id="{8E78E352-F260-66B5-C011-3C90A8610D6A}"/>
              </a:ext>
            </a:extLst>
          </p:cNvPr>
          <p:cNvSpPr>
            <a:spLocks noGrp="1"/>
          </p:cNvSpPr>
          <p:nvPr>
            <p:ph idx="1"/>
          </p:nvPr>
        </p:nvSpPr>
        <p:spPr>
          <a:xfrm>
            <a:off x="1146008" y="2079524"/>
            <a:ext cx="8596668" cy="3862602"/>
          </a:xfrm>
        </p:spPr>
        <p:txBody>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AIM: </a:t>
            </a:r>
          </a:p>
          <a:p>
            <a:pPr marL="0" indent="0">
              <a:buNone/>
            </a:pPr>
            <a:r>
              <a:rPr lang="en-US" sz="2000" dirty="0">
                <a:latin typeface="Times New Roman" panose="02020603050405020304" pitchFamily="18" charset="0"/>
                <a:cs typeface="Times New Roman" panose="02020603050405020304" pitchFamily="18" charset="0"/>
              </a:rPr>
              <a:t>This study aims to tell us about the patient satisfaction of the cash and panel patients which helps the hospital to make amends in the OPD services they are providing to there patients. </a:t>
            </a:r>
          </a:p>
          <a:p>
            <a:pPr marL="0" indent="0">
              <a:buNone/>
            </a:pPr>
            <a:r>
              <a:rPr lang="en-IN" sz="2000" kern="0" dirty="0">
                <a:effectLst/>
                <a:latin typeface="Times New Roman" panose="02020603050405020304" pitchFamily="18" charset="0"/>
                <a:ea typeface="Times New Roman" panose="02020603050405020304" pitchFamily="18" charset="0"/>
                <a:cs typeface="Times New Roman" panose="02020603050405020304" pitchFamily="18" charset="0"/>
              </a:rPr>
              <a:t>What are the variations in variables impacting patient contentment between patients on a panel and those who pay cash at an outpatient department </a:t>
            </a:r>
            <a:endParaRPr lang="en-IN"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IN" dirty="0"/>
          </a:p>
        </p:txBody>
      </p:sp>
      <p:sp>
        <p:nvSpPr>
          <p:cNvPr id="7" name="Content Placeholder 2">
            <a:extLst>
              <a:ext uri="{FF2B5EF4-FFF2-40B4-BE49-F238E27FC236}">
                <a16:creationId xmlns:a16="http://schemas.microsoft.com/office/drawing/2014/main" id="{8E78E352-F260-66B5-C011-3C90A8610D6A}"/>
              </a:ext>
            </a:extLst>
          </p:cNvPr>
          <p:cNvSpPr txBox="1">
            <a:spLocks/>
          </p:cNvSpPr>
          <p:nvPr/>
        </p:nvSpPr>
        <p:spPr>
          <a:xfrm flipV="1">
            <a:off x="1322988" y="4607347"/>
            <a:ext cx="8596668" cy="45719"/>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a:t>AIM: </a:t>
            </a:r>
            <a:endParaRPr lang="en-IN" dirty="0"/>
          </a:p>
        </p:txBody>
      </p:sp>
    </p:spTree>
    <p:extLst>
      <p:ext uri="{BB962C8B-B14F-4D97-AF65-F5344CB8AC3E}">
        <p14:creationId xmlns:p14="http://schemas.microsoft.com/office/powerpoint/2010/main" val="426230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BCDC-B63C-D3F0-5B36-955416614C42}"/>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Objective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20CCAF-D6E6-6BEF-92BB-9224427D92EC}"/>
              </a:ext>
            </a:extLst>
          </p:cNvPr>
          <p:cNvSpPr>
            <a:spLocks noGrp="1"/>
          </p:cNvSpPr>
          <p:nvPr>
            <p:ph idx="1"/>
          </p:nvPr>
        </p:nvSpPr>
        <p:spPr/>
        <p:txBody>
          <a:bodyPr/>
          <a:lstStyle/>
          <a:p>
            <a:r>
              <a:rPr lang="en-US" sz="2000" dirty="0">
                <a:solidFill>
                  <a:schemeClr val="tx1"/>
                </a:solidFill>
                <a:latin typeface="Times New Roman" panose="02020603050405020304" pitchFamily="18" charset="0"/>
                <a:cs typeface="Times New Roman" panose="02020603050405020304" pitchFamily="18" charset="0"/>
              </a:rPr>
              <a:t>To assess patients' satisfaction levels with many elements of their care, such as medical care, nursing care, hospital amenities, and overall experience.</a:t>
            </a:r>
          </a:p>
          <a:p>
            <a:r>
              <a:rPr lang="en-US" sz="2000" dirty="0">
                <a:solidFill>
                  <a:schemeClr val="tx1"/>
                </a:solidFill>
                <a:latin typeface="Times New Roman" panose="02020603050405020304" pitchFamily="18" charset="0"/>
                <a:cs typeface="Times New Roman" panose="02020603050405020304" pitchFamily="18" charset="0"/>
              </a:rPr>
              <a:t> Determine What Needs to Be Improved: To identify particular areas in which OPD settings might improve patient service and satisfaction.</a:t>
            </a:r>
          </a:p>
          <a:p>
            <a:r>
              <a:rPr lang="en-US" sz="2000" dirty="0">
                <a:solidFill>
                  <a:schemeClr val="tx1"/>
                </a:solidFill>
                <a:latin typeface="Times New Roman" panose="02020603050405020304" pitchFamily="18" charset="0"/>
                <a:cs typeface="Times New Roman" panose="02020603050405020304" pitchFamily="18" charset="0"/>
              </a:rPr>
              <a:t> Evaluate Customer Satisfaction:  To assess the degree of satisfaction between cash and panel patients.</a:t>
            </a:r>
          </a:p>
          <a:p>
            <a:r>
              <a:rPr lang="en-US" sz="2000" dirty="0">
                <a:solidFill>
                  <a:schemeClr val="tx1"/>
                </a:solidFill>
                <a:latin typeface="Times New Roman" panose="02020603050405020304" pitchFamily="18" charset="0"/>
                <a:cs typeface="Times New Roman" panose="02020603050405020304" pitchFamily="18" charset="0"/>
              </a:rPr>
              <a:t>Create Recommendations: Using the study's findings as a basis, create recommendations to enhance patient care procedures and satisfaction.</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00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A0AD-4E48-2867-C0C6-D9D96311E304}"/>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Methodology</a:t>
            </a:r>
            <a:r>
              <a:rPr lang="en-US" dirty="0"/>
              <a:t> </a:t>
            </a:r>
            <a:endParaRPr lang="en-IN" dirty="0"/>
          </a:p>
        </p:txBody>
      </p:sp>
      <p:sp>
        <p:nvSpPr>
          <p:cNvPr id="3" name="Content Placeholder 2">
            <a:extLst>
              <a:ext uri="{FF2B5EF4-FFF2-40B4-BE49-F238E27FC236}">
                <a16:creationId xmlns:a16="http://schemas.microsoft.com/office/drawing/2014/main" id="{B9D0B6FD-AE5A-EEEB-1CB1-5DD44BF006E2}"/>
              </a:ext>
            </a:extLst>
          </p:cNvPr>
          <p:cNvSpPr>
            <a:spLocks noGrp="1"/>
          </p:cNvSpPr>
          <p:nvPr>
            <p:ph idx="1"/>
          </p:nvPr>
        </p:nvSpPr>
        <p:spPr/>
        <p:txBody>
          <a:bodyPr/>
          <a:lstStyle/>
          <a:p>
            <a:pPr>
              <a:lnSpc>
                <a:spcPts val="1620"/>
              </a:lnSpc>
            </a:pPr>
            <a:r>
              <a:rPr lang="en-IN"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Study setting</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—MAX Super Speciality Vaishali, Ghaziabad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Study population</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OPD cash and panel patient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Time frame</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a:t>
            </a:r>
            <a:r>
              <a:rPr lang="en-IN" sz="1800" kern="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May 2024 to 20</a:t>
            </a:r>
            <a:r>
              <a:rPr lang="en-IN" sz="1800" kern="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June 2024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Sampling method-</a:t>
            </a:r>
            <a:r>
              <a:rPr lang="en-IN" sz="1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convenience sampling technique </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20"/>
              </a:lnSpc>
            </a:pPr>
            <a:r>
              <a:rPr lang="en-IN" sz="1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Study design-</a:t>
            </a:r>
            <a:r>
              <a:rPr lang="en-IN" sz="1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Observational study </a:t>
            </a:r>
          </a:p>
          <a:p>
            <a:pPr>
              <a:lnSpc>
                <a:spcPts val="1620"/>
              </a:lnSpc>
            </a:pPr>
            <a:r>
              <a:rPr lang="en-IN" sz="1800" b="1" dirty="0">
                <a:latin typeface="Times New Roman" panose="02020603050405020304" pitchFamily="18" charset="0"/>
                <a:cs typeface="Times New Roman" panose="02020603050405020304" pitchFamily="18" charset="0"/>
              </a:rPr>
              <a:t>Source of data- Boss software </a:t>
            </a:r>
            <a:endParaRPr lang="en-IN" sz="1800" dirty="0">
              <a:latin typeface="Times New Roman" panose="02020603050405020304" pitchFamily="18" charset="0"/>
              <a:cs typeface="Times New Roman" panose="02020603050405020304" pitchFamily="18" charset="0"/>
            </a:endParaRPr>
          </a:p>
          <a:p>
            <a:pPr>
              <a:lnSpc>
                <a:spcPts val="1620"/>
              </a:lnSpc>
            </a:pPr>
            <a:r>
              <a:rPr lang="en-IN" sz="1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Sample size – </a:t>
            </a:r>
            <a:r>
              <a:rPr lang="en-IN" sz="1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2080, this data has been taken from online</a:t>
            </a:r>
            <a:r>
              <a:rPr lang="en-IN" sz="1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BOSS</a:t>
            </a:r>
            <a:r>
              <a:rPr lang="en-IN" sz="1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software </a:t>
            </a:r>
            <a:r>
              <a:rPr lang="en-IN" sz="1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max hospital.</a:t>
            </a:r>
            <a:endParaRPr lang="en-IN" sz="1800" i="0" u="none" strike="noStrike" dirty="0">
              <a:solidFill>
                <a:srgbClr val="000000"/>
              </a:solidFill>
              <a:effectLst/>
              <a:latin typeface="Times New Roman" panose="02020603050405020304" pitchFamily="18" charset="0"/>
              <a:cs typeface="Times New Roman" panose="02020603050405020304" pitchFamily="18" charset="0"/>
            </a:endParaRPr>
          </a:p>
          <a:p>
            <a:pPr>
              <a:lnSpc>
                <a:spcPts val="1620"/>
              </a:lnSpc>
            </a:pPr>
            <a:r>
              <a:rPr lang="en-IN"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a:t>
            </a:r>
            <a:r>
              <a:rPr lang="en-IN" sz="1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analysis</a:t>
            </a:r>
            <a:r>
              <a:rPr lang="en-IN" sz="1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Using bar chart in Microsoft excel</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31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3CA5-4313-B9B6-72C4-315684024BF4}"/>
              </a:ext>
            </a:extLst>
          </p:cNvPr>
          <p:cNvSpPr>
            <a:spLocks noGrp="1"/>
          </p:cNvSpPr>
          <p:nvPr>
            <p:ph type="title"/>
          </p:nvPr>
        </p:nvSpPr>
        <p:spPr/>
        <p:txBody>
          <a:bodyPr/>
          <a:lstStyle/>
          <a:p>
            <a:r>
              <a:rPr lang="en-US" dirty="0">
                <a:solidFill>
                  <a:schemeClr val="tx1"/>
                </a:solidFill>
              </a:rPr>
              <a:t>Data analysis</a:t>
            </a:r>
            <a:endParaRPr lang="en-IN" dirty="0">
              <a:solidFill>
                <a:schemeClr val="tx1"/>
              </a:solidFill>
            </a:endParaRPr>
          </a:p>
        </p:txBody>
      </p:sp>
      <p:graphicFrame>
        <p:nvGraphicFramePr>
          <p:cNvPr id="4" name="Content Placeholder 3">
            <a:extLst>
              <a:ext uri="{FF2B5EF4-FFF2-40B4-BE49-F238E27FC236}">
                <a16:creationId xmlns:a16="http://schemas.microsoft.com/office/drawing/2014/main" id="{F3EB38CF-E4C0-47B6-83A5-4E39FC2299A7}"/>
              </a:ext>
            </a:extLst>
          </p:cNvPr>
          <p:cNvGraphicFramePr>
            <a:graphicFrameLocks noGrp="1"/>
          </p:cNvGraphicFramePr>
          <p:nvPr>
            <p:ph idx="1"/>
            <p:extLst>
              <p:ext uri="{D42A27DB-BD31-4B8C-83A1-F6EECF244321}">
                <p14:modId xmlns:p14="http://schemas.microsoft.com/office/powerpoint/2010/main" val="2380846658"/>
              </p:ext>
            </p:extLst>
          </p:nvPr>
        </p:nvGraphicFramePr>
        <p:xfrm>
          <a:off x="339213" y="1322996"/>
          <a:ext cx="5501147" cy="45321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9CC6FE07-39E8-FE0D-AFF6-70B1F24A9F2F}"/>
              </a:ext>
            </a:extLst>
          </p:cNvPr>
          <p:cNvGraphicFramePr>
            <a:graphicFrameLocks noGrp="1"/>
          </p:cNvGraphicFramePr>
          <p:nvPr>
            <p:extLst>
              <p:ext uri="{D42A27DB-BD31-4B8C-83A1-F6EECF244321}">
                <p14:modId xmlns:p14="http://schemas.microsoft.com/office/powerpoint/2010/main" val="3032650739"/>
              </p:ext>
            </p:extLst>
          </p:nvPr>
        </p:nvGraphicFramePr>
        <p:xfrm>
          <a:off x="6164826" y="803951"/>
          <a:ext cx="5186521" cy="1112520"/>
        </p:xfrm>
        <a:graphic>
          <a:graphicData uri="http://schemas.openxmlformats.org/drawingml/2006/table">
            <a:tbl>
              <a:tblPr firstRow="1" bandRow="1">
                <a:tableStyleId>{F5AB1C69-6EDB-4FF4-983F-18BD219EF322}</a:tableStyleId>
              </a:tblPr>
              <a:tblGrid>
                <a:gridCol w="1809145">
                  <a:extLst>
                    <a:ext uri="{9D8B030D-6E8A-4147-A177-3AD203B41FA5}">
                      <a16:colId xmlns:a16="http://schemas.microsoft.com/office/drawing/2014/main" val="2615282441"/>
                    </a:ext>
                  </a:extLst>
                </a:gridCol>
                <a:gridCol w="1648539">
                  <a:extLst>
                    <a:ext uri="{9D8B030D-6E8A-4147-A177-3AD203B41FA5}">
                      <a16:colId xmlns:a16="http://schemas.microsoft.com/office/drawing/2014/main" val="4139678742"/>
                    </a:ext>
                  </a:extLst>
                </a:gridCol>
                <a:gridCol w="1728837">
                  <a:extLst>
                    <a:ext uri="{9D8B030D-6E8A-4147-A177-3AD203B41FA5}">
                      <a16:colId xmlns:a16="http://schemas.microsoft.com/office/drawing/2014/main" val="1858223281"/>
                    </a:ext>
                  </a:extLst>
                </a:gridCol>
              </a:tblGrid>
              <a:tr h="370840">
                <a:tc>
                  <a:txBody>
                    <a:bodyPr/>
                    <a:lstStyle/>
                    <a:p>
                      <a:r>
                        <a:rPr lang="en-US" dirty="0" err="1"/>
                        <a:t>PT.Satisfaction</a:t>
                      </a:r>
                      <a:endParaRPr lang="en-IN" dirty="0"/>
                    </a:p>
                  </a:txBody>
                  <a:tcPr/>
                </a:tc>
                <a:tc>
                  <a:txBody>
                    <a:bodyPr/>
                    <a:lstStyle/>
                    <a:p>
                      <a:r>
                        <a:rPr lang="en-US" dirty="0"/>
                        <a:t>Positive </a:t>
                      </a:r>
                      <a:endParaRPr lang="en-IN" dirty="0"/>
                    </a:p>
                  </a:txBody>
                  <a:tcPr/>
                </a:tc>
                <a:tc>
                  <a:txBody>
                    <a:bodyPr/>
                    <a:lstStyle/>
                    <a:p>
                      <a:r>
                        <a:rPr lang="en-US" dirty="0"/>
                        <a:t>Negative </a:t>
                      </a:r>
                      <a:endParaRPr lang="en-IN" dirty="0"/>
                    </a:p>
                  </a:txBody>
                  <a:tcPr/>
                </a:tc>
                <a:extLst>
                  <a:ext uri="{0D108BD9-81ED-4DB2-BD59-A6C34878D82A}">
                    <a16:rowId xmlns:a16="http://schemas.microsoft.com/office/drawing/2014/main" val="2129476865"/>
                  </a:ext>
                </a:extLst>
              </a:tr>
              <a:tr h="370840">
                <a:tc>
                  <a:txBody>
                    <a:bodyPr/>
                    <a:lstStyle/>
                    <a:p>
                      <a:r>
                        <a:rPr lang="en-US" dirty="0"/>
                        <a:t>CASH </a:t>
                      </a:r>
                      <a:endParaRPr lang="en-IN" dirty="0"/>
                    </a:p>
                  </a:txBody>
                  <a:tcPr/>
                </a:tc>
                <a:tc>
                  <a:txBody>
                    <a:bodyPr/>
                    <a:lstStyle/>
                    <a:p>
                      <a:r>
                        <a:rPr lang="en-US" dirty="0"/>
                        <a:t>82%</a:t>
                      </a:r>
                      <a:endParaRPr lang="en-IN" dirty="0"/>
                    </a:p>
                  </a:txBody>
                  <a:tcPr/>
                </a:tc>
                <a:tc>
                  <a:txBody>
                    <a:bodyPr/>
                    <a:lstStyle/>
                    <a:p>
                      <a:r>
                        <a:rPr lang="en-US" dirty="0"/>
                        <a:t>18%</a:t>
                      </a:r>
                      <a:endParaRPr lang="en-IN" dirty="0"/>
                    </a:p>
                  </a:txBody>
                  <a:tcPr/>
                </a:tc>
                <a:extLst>
                  <a:ext uri="{0D108BD9-81ED-4DB2-BD59-A6C34878D82A}">
                    <a16:rowId xmlns:a16="http://schemas.microsoft.com/office/drawing/2014/main" val="1569199062"/>
                  </a:ext>
                </a:extLst>
              </a:tr>
              <a:tr h="370840">
                <a:tc>
                  <a:txBody>
                    <a:bodyPr/>
                    <a:lstStyle/>
                    <a:p>
                      <a:r>
                        <a:rPr lang="en-US" dirty="0"/>
                        <a:t>PSU </a:t>
                      </a:r>
                      <a:endParaRPr lang="en-IN" dirty="0"/>
                    </a:p>
                  </a:txBody>
                  <a:tcPr/>
                </a:tc>
                <a:tc>
                  <a:txBody>
                    <a:bodyPr/>
                    <a:lstStyle/>
                    <a:p>
                      <a:r>
                        <a:rPr lang="en-US" dirty="0"/>
                        <a:t>80%</a:t>
                      </a:r>
                      <a:endParaRPr lang="en-IN" dirty="0"/>
                    </a:p>
                  </a:txBody>
                  <a:tcPr/>
                </a:tc>
                <a:tc>
                  <a:txBody>
                    <a:bodyPr/>
                    <a:lstStyle/>
                    <a:p>
                      <a:r>
                        <a:rPr lang="en-US" dirty="0"/>
                        <a:t>20%</a:t>
                      </a:r>
                      <a:endParaRPr lang="en-IN" dirty="0"/>
                    </a:p>
                  </a:txBody>
                  <a:tcPr/>
                </a:tc>
                <a:extLst>
                  <a:ext uri="{0D108BD9-81ED-4DB2-BD59-A6C34878D82A}">
                    <a16:rowId xmlns:a16="http://schemas.microsoft.com/office/drawing/2014/main" val="3250131816"/>
                  </a:ext>
                </a:extLst>
              </a:tr>
            </a:tbl>
          </a:graphicData>
        </a:graphic>
      </p:graphicFrame>
      <p:sp>
        <p:nvSpPr>
          <p:cNvPr id="10" name="TextBox 9">
            <a:extLst>
              <a:ext uri="{FF2B5EF4-FFF2-40B4-BE49-F238E27FC236}">
                <a16:creationId xmlns:a16="http://schemas.microsoft.com/office/drawing/2014/main" id="{69655E80-8368-28CE-A7B8-E6CC6D1AB51C}"/>
              </a:ext>
            </a:extLst>
          </p:cNvPr>
          <p:cNvSpPr txBox="1"/>
          <p:nvPr/>
        </p:nvSpPr>
        <p:spPr>
          <a:xfrm>
            <a:off x="6203950" y="2877092"/>
            <a:ext cx="564883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NewRomanPS-BoldMT"/>
                <a:cs typeface="Times New Roman" panose="02020603050405020304" pitchFamily="18" charset="0"/>
              </a:rPr>
              <a:t>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This bar chart illustrates patient satisfaction between cash and panel patient in percentage.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82% cash patients are satisfied (+</a:t>
            </a:r>
            <a:r>
              <a:rPr lang="en-US"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ve</a:t>
            </a: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and 18% are unsatisfied (-</a:t>
            </a:r>
            <a:r>
              <a:rPr lang="en-US"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ve</a:t>
            </a: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80% panel patient are satisfied (+</a:t>
            </a:r>
            <a:r>
              <a:rPr lang="en-US"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ve</a:t>
            </a: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and 20% are unsatisfied (-</a:t>
            </a:r>
            <a:r>
              <a:rPr lang="en-US"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ve</a:t>
            </a:r>
            <a:r>
              <a:rPr lang="en-US"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a:t>
            </a:r>
            <a:endParaRPr kumimoji="0" lang="en-IN" sz="180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4220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15E7-B930-36FD-972C-08841EC4D5F0}"/>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RESULTS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5FD2AF-A65A-2D8C-73E5-F8E24D0DB200}"/>
              </a:ext>
            </a:extLst>
          </p:cNvPr>
          <p:cNvSpPr>
            <a:spLocks noGrp="1"/>
          </p:cNvSpPr>
          <p:nvPr>
            <p:ph idx="1"/>
          </p:nvPr>
        </p:nvSpPr>
        <p:spPr/>
        <p:txBody>
          <a:bodyPr/>
          <a:lstStyle/>
          <a:p>
            <a:r>
              <a:rPr lang="en-US" dirty="0"/>
              <a:t>Overall result is cash patients are more satisfied than panel patients.</a:t>
            </a:r>
          </a:p>
          <a:p>
            <a:r>
              <a:rPr lang="en-US" dirty="0"/>
              <a:t>This is because the major reason for panel patient were not satisfied was long  waiting time at billing counter and staff communication was not proper. </a:t>
            </a:r>
          </a:p>
          <a:p>
            <a:r>
              <a:rPr lang="en-US" dirty="0"/>
              <a:t>There minor complaints were also there of sanitization.</a:t>
            </a:r>
          </a:p>
          <a:p>
            <a:r>
              <a:rPr lang="en-US" dirty="0"/>
              <a:t>Wheelchair assistance not available at the time of the visit.</a:t>
            </a:r>
          </a:p>
          <a:p>
            <a:r>
              <a:rPr lang="en-US" dirty="0" err="1"/>
              <a:t>Satff</a:t>
            </a:r>
            <a:r>
              <a:rPr lang="en-US" dirty="0"/>
              <a:t> at help desk is also not supportive. </a:t>
            </a:r>
            <a:endParaRPr lang="en-IN" dirty="0"/>
          </a:p>
        </p:txBody>
      </p:sp>
    </p:spTree>
    <p:extLst>
      <p:ext uri="{BB962C8B-B14F-4D97-AF65-F5344CB8AC3E}">
        <p14:creationId xmlns:p14="http://schemas.microsoft.com/office/powerpoint/2010/main" val="426611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B2C7-F7D1-EC45-7C7A-4983D10F44D8}"/>
              </a:ext>
            </a:extLst>
          </p:cNvPr>
          <p:cNvSpPr>
            <a:spLocks noGrp="1"/>
          </p:cNvSpPr>
          <p:nvPr>
            <p:ph type="title"/>
          </p:nvPr>
        </p:nvSpPr>
        <p:spPr>
          <a:xfrm>
            <a:off x="647837" y="1017637"/>
            <a:ext cx="8596668" cy="1320800"/>
          </a:xfrm>
        </p:spPr>
        <p:txBody>
          <a:bodyPr/>
          <a:lstStyle/>
          <a:p>
            <a:r>
              <a:rPr lang="en-US" dirty="0">
                <a:solidFill>
                  <a:schemeClr val="tx1"/>
                </a:solidFill>
                <a:latin typeface="Times New Roman" panose="02020603050405020304" pitchFamily="18" charset="0"/>
                <a:cs typeface="Times New Roman" panose="02020603050405020304" pitchFamily="18" charset="0"/>
              </a:rPr>
              <a:t>Discussion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EE777B5-C309-5F8C-16EC-70D364D952C4}"/>
              </a:ext>
            </a:extLst>
          </p:cNvPr>
          <p:cNvSpPr>
            <a:spLocks noGrp="1"/>
          </p:cNvSpPr>
          <p:nvPr>
            <p:ph idx="1"/>
          </p:nvPr>
        </p:nvSpPr>
        <p:spPr>
          <a:xfrm>
            <a:off x="647837" y="2847449"/>
            <a:ext cx="8596668" cy="2992914"/>
          </a:xfrm>
        </p:spPr>
        <p:txBody>
          <a:bodyPr/>
          <a:lstStyle/>
          <a:p>
            <a:r>
              <a:rPr lang="en-US" sz="2000" dirty="0">
                <a:latin typeface="Times New Roman" panose="02020603050405020304" pitchFamily="18" charset="0"/>
                <a:cs typeface="Times New Roman" panose="02020603050405020304" pitchFamily="18" charset="0"/>
              </a:rPr>
              <a:t>Overall Satisfaction Levels: Patients who paid with cash had a generally high degree of satisfaction with their OPD experiences. Hospital should open 3 billing counters to reduce the waiting time at the billing desk.</a:t>
            </a:r>
          </a:p>
          <a:p>
            <a:r>
              <a:rPr lang="en-US" sz="2000" dirty="0">
                <a:latin typeface="Times New Roman" panose="02020603050405020304" pitchFamily="18" charset="0"/>
                <a:cs typeface="Times New Roman" panose="02020603050405020304" pitchFamily="18" charset="0"/>
              </a:rPr>
              <a:t>Improve the sanitization and cleanliness of the washrooms.</a:t>
            </a:r>
          </a:p>
          <a:p>
            <a:r>
              <a:rPr lang="en-US" sz="2000" dirty="0" err="1">
                <a:latin typeface="Times New Roman" panose="02020603050405020304" pitchFamily="18" charset="0"/>
                <a:cs typeface="Times New Roman" panose="02020603050405020304" pitchFamily="18" charset="0"/>
              </a:rPr>
              <a:t>Satff</a:t>
            </a:r>
            <a:r>
              <a:rPr lang="en-US" sz="2000" dirty="0">
                <a:latin typeface="Times New Roman" panose="02020603050405020304" pitchFamily="18" charset="0"/>
                <a:cs typeface="Times New Roman" panose="02020603050405020304" pitchFamily="18" charset="0"/>
              </a:rPr>
              <a:t> should give Proper communication and guidance to the patient.</a:t>
            </a:r>
          </a:p>
          <a:p>
            <a:r>
              <a:rPr lang="en-US" sz="2000" dirty="0">
                <a:latin typeface="Times New Roman" panose="02020603050405020304" pitchFamily="18" charset="0"/>
                <a:cs typeface="Times New Roman" panose="02020603050405020304" pitchFamily="18" charset="0"/>
              </a:rPr>
              <a:t>There should always be a person present at help desk to help the patient who visit hospital first time.</a:t>
            </a:r>
          </a:p>
          <a:p>
            <a:pPr marL="0" indent="0">
              <a:buNone/>
            </a:pPr>
            <a:endParaRPr lang="en-US" dirty="0"/>
          </a:p>
        </p:txBody>
      </p:sp>
    </p:spTree>
    <p:extLst>
      <p:ext uri="{BB962C8B-B14F-4D97-AF65-F5344CB8AC3E}">
        <p14:creationId xmlns:p14="http://schemas.microsoft.com/office/powerpoint/2010/main" val="6638517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5137</TotalTime>
  <Words>1454</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 3</vt:lpstr>
      <vt:lpstr>Facet</vt:lpstr>
      <vt:lpstr>OPD Patient Satisfaction of Cash and Panel Patient </vt:lpstr>
      <vt:lpstr>PowerPoint Presentation</vt:lpstr>
      <vt:lpstr>Introduction </vt:lpstr>
      <vt:lpstr>OPD patient satisfaction of cash and panel patient </vt:lpstr>
      <vt:lpstr>Objective </vt:lpstr>
      <vt:lpstr>Methodology </vt:lpstr>
      <vt:lpstr>Data analysis</vt:lpstr>
      <vt:lpstr>RESULTS </vt:lpstr>
      <vt:lpstr>Discussion </vt:lpstr>
      <vt:lpstr>Limitations of the study </vt:lpstr>
      <vt:lpstr>Conclusion </vt:lpstr>
      <vt:lpstr>References </vt:lpstr>
      <vt:lpstr>Poster Presentation </vt:lpstr>
      <vt:lpstr>Internship experiences </vt:lpstr>
      <vt:lpstr>Suggestion to the organization </vt:lpstr>
      <vt:lpstr>VISIT TO HEALTH AND WELLNESS CENTRE</vt:lpstr>
      <vt:lpstr>Suggestion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ruhelasaloni@outlook.com</dc:creator>
  <cp:lastModifiedBy>Saloni Singh</cp:lastModifiedBy>
  <cp:revision>11</cp:revision>
  <dcterms:created xsi:type="dcterms:W3CDTF">2024-06-29T11:08:43Z</dcterms:created>
  <dcterms:modified xsi:type="dcterms:W3CDTF">2024-12-11T18:13:58Z</dcterms:modified>
</cp:coreProperties>
</file>