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sldIdLst>
    <p:sldId id="257" r:id="rId2"/>
    <p:sldId id="258" r:id="rId3"/>
    <p:sldId id="259" r:id="rId4"/>
    <p:sldId id="260" r:id="rId5"/>
    <p:sldId id="261" r:id="rId6"/>
    <p:sldId id="262" r:id="rId7"/>
    <p:sldId id="263" r:id="rId8"/>
    <p:sldId id="277" r:id="rId9"/>
    <p:sldId id="264" r:id="rId10"/>
    <p:sldId id="278" r:id="rId11"/>
    <p:sldId id="265" r:id="rId12"/>
    <p:sldId id="279" r:id="rId13"/>
    <p:sldId id="281" r:id="rId14"/>
    <p:sldId id="280" r:id="rId15"/>
    <p:sldId id="282" r:id="rId16"/>
    <p:sldId id="268" r:id="rId17"/>
    <p:sldId id="269" r:id="rId18"/>
    <p:sldId id="270" r:id="rId19"/>
    <p:sldId id="272"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660"/>
  </p:normalViewPr>
  <p:slideViewPr>
    <p:cSldViewPr snapToGrid="0">
      <p:cViewPr>
        <p:scale>
          <a:sx n="75" d="100"/>
          <a:sy n="75" d="100"/>
        </p:scale>
        <p:origin x="19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CF4AE3-474D-4BCB-AA1D-7180A68AF7BA}" type="datetimeFigureOut">
              <a:rPr lang="en-IN" smtClean="0"/>
              <a:t>30-06-2024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3525549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CF4AE3-474D-4BCB-AA1D-7180A68AF7BA}" type="datetimeFigureOut">
              <a:rPr lang="en-IN" smtClean="0"/>
              <a:t>30-06-2024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32419918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CF4AE3-474D-4BCB-AA1D-7180A68AF7BA}" type="datetimeFigureOut">
              <a:rPr lang="en-IN" smtClean="0"/>
              <a:t>30-06-2024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333E6-453A-477C-A780-A8B55DCB8D9D}"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052855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30-06-2024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80464556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30-06-2024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333E6-453A-477C-A780-A8B55DCB8D9D}"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9905590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30-06-2024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28961596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CF4AE3-474D-4BCB-AA1D-7180A68AF7BA}" type="datetimeFigureOut">
              <a:rPr lang="en-IN" smtClean="0"/>
              <a:t>30-06-2024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9587189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CF4AE3-474D-4BCB-AA1D-7180A68AF7BA}" type="datetimeFigureOut">
              <a:rPr lang="en-IN" smtClean="0"/>
              <a:t>30-06-2024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27641871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CF4AE3-474D-4BCB-AA1D-7180A68AF7BA}" type="datetimeFigureOut">
              <a:rPr lang="en-IN" smtClean="0"/>
              <a:t>30-06-2024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26371900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CF4AE3-474D-4BCB-AA1D-7180A68AF7BA}" type="datetimeFigureOut">
              <a:rPr lang="en-IN" smtClean="0"/>
              <a:t>30-06-2024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8205691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CF4AE3-474D-4BCB-AA1D-7180A68AF7BA}" type="datetimeFigureOut">
              <a:rPr lang="en-IN" smtClean="0"/>
              <a:t>30-06-2024</a:t>
            </a:fld>
            <a:endParaRPr lang="en-IN"/>
          </a:p>
        </p:txBody>
      </p:sp>
      <p:sp>
        <p:nvSpPr>
          <p:cNvPr id="6" name="Footer Placeholder 5"/>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3607417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CF4AE3-474D-4BCB-AA1D-7180A68AF7BA}" type="datetimeFigureOut">
              <a:rPr lang="en-IN" smtClean="0"/>
              <a:t>30-06-2024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2956368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BCF4AE3-474D-4BCB-AA1D-7180A68AF7BA}" type="datetimeFigureOut">
              <a:rPr lang="en-IN" smtClean="0"/>
              <a:t>30-06-2024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4179416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F4AE3-474D-4BCB-AA1D-7180A68AF7BA}" type="datetimeFigureOut">
              <a:rPr lang="en-IN" smtClean="0"/>
              <a:t>30-06-2024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21822622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30-06-2024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5332421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30-06-2024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21012650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BCF4AE3-474D-4BCB-AA1D-7180A68AF7BA}" type="datetimeFigureOut">
              <a:rPr lang="en-IN" smtClean="0"/>
              <a:t>30-06-2024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3B333E6-453A-477C-A780-A8B55DCB8D9D}" type="slidenum">
              <a:rPr lang="en-IN" smtClean="0"/>
              <a:t>‹#›</a:t>
            </a:fld>
            <a:endParaRPr lang="en-IN"/>
          </a:p>
        </p:txBody>
      </p:sp>
    </p:spTree>
    <p:extLst>
      <p:ext uri="{BB962C8B-B14F-4D97-AF65-F5344CB8AC3E}">
        <p14:creationId xmlns:p14="http://schemas.microsoft.com/office/powerpoint/2010/main" val="35429963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 id="2147483870" r:id="rId13"/>
    <p:sldLayoutId id="2147483871" r:id="rId14"/>
    <p:sldLayoutId id="2147483872" r:id="rId15"/>
    <p:sldLayoutId id="2147483873" r:id="rId16"/>
  </p:sldLayoutIdLst>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CF4CF2-4CE3-503C-2196-DBC2F84A5EF8}"/>
              </a:ext>
            </a:extLst>
          </p:cNvPr>
          <p:cNvSpPr txBox="1"/>
          <p:nvPr/>
        </p:nvSpPr>
        <p:spPr>
          <a:xfrm>
            <a:off x="237067" y="1293962"/>
            <a:ext cx="11641255" cy="2471126"/>
          </a:xfrm>
          <a:prstGeom prst="rect">
            <a:avLst/>
          </a:prstGeom>
          <a:noFill/>
        </p:spPr>
        <p:txBody>
          <a:bodyPr wrap="square" rtlCol="0">
            <a:spAutoFit/>
          </a:bodyPr>
          <a:lstStyle/>
          <a:p>
            <a:pPr algn="ctr" defTabSz="619356">
              <a:lnSpc>
                <a:spcPct val="107000"/>
              </a:lnSpc>
              <a:spcAft>
                <a:spcPts val="797"/>
              </a:spcAft>
            </a:pPr>
            <a:r>
              <a:rPr lang="en-IN" sz="3200" b="1" kern="100" dirty="0" smtClean="0">
                <a:solidFill>
                  <a:prstClr val="black"/>
                </a:solidFill>
                <a:latin typeface="Arial" panose="020B0604020202020204" pitchFamily="34" charset="0"/>
                <a:ea typeface="Calibri" panose="020F0502020204030204" pitchFamily="34" charset="0"/>
                <a:cs typeface="Arial" panose="020B0604020202020204" pitchFamily="34" charset="0"/>
              </a:rPr>
              <a:t>Unlocking the Healthcare Insights: Harnessing Big Data Analytics in Healthcare for Enhanced Patient care</a:t>
            </a:r>
          </a:p>
          <a:p>
            <a:pPr algn="ctr" defTabSz="619356">
              <a:lnSpc>
                <a:spcPct val="107000"/>
              </a:lnSpc>
              <a:spcAft>
                <a:spcPts val="797"/>
              </a:spcAft>
            </a:pPr>
            <a:r>
              <a:rPr lang="en-IN" sz="3200" b="1" kern="100" dirty="0" smtClean="0">
                <a:solidFill>
                  <a:prstClr val="black"/>
                </a:solidFill>
                <a:latin typeface="Arial" panose="020B0604020202020204" pitchFamily="34" charset="0"/>
                <a:ea typeface="Calibri" panose="020F0502020204030204" pitchFamily="34" charset="0"/>
                <a:cs typeface="Arial" panose="020B0604020202020204" pitchFamily="34" charset="0"/>
              </a:rPr>
              <a:t> and Clinical </a:t>
            </a:r>
            <a:r>
              <a:rPr lang="en-IN" sz="3200" b="1" kern="100" dirty="0">
                <a:solidFill>
                  <a:prstClr val="black"/>
                </a:solidFill>
                <a:latin typeface="Arial" panose="020B0604020202020204" pitchFamily="34" charset="0"/>
                <a:ea typeface="Calibri" panose="020F0502020204030204" pitchFamily="34" charset="0"/>
                <a:cs typeface="Arial" panose="020B0604020202020204" pitchFamily="34" charset="0"/>
              </a:rPr>
              <a:t>D</a:t>
            </a:r>
            <a:r>
              <a:rPr lang="en-IN" sz="3200" b="1" kern="100" dirty="0" smtClean="0">
                <a:solidFill>
                  <a:prstClr val="black"/>
                </a:solidFill>
                <a:latin typeface="Arial" panose="020B0604020202020204" pitchFamily="34" charset="0"/>
                <a:ea typeface="Calibri" panose="020F0502020204030204" pitchFamily="34" charset="0"/>
                <a:cs typeface="Arial" panose="020B0604020202020204" pitchFamily="34" charset="0"/>
              </a:rPr>
              <a:t>ecision making </a:t>
            </a:r>
          </a:p>
          <a:p>
            <a:pPr algn="ctr" defTabSz="619356">
              <a:lnSpc>
                <a:spcPct val="107000"/>
              </a:lnSpc>
              <a:spcAft>
                <a:spcPts val="797"/>
              </a:spcAft>
            </a:pPr>
            <a:r>
              <a:rPr lang="en-IN" sz="3600" b="1" kern="100" dirty="0" smtClean="0">
                <a:solidFill>
                  <a:prstClr val="black"/>
                </a:solidFill>
                <a:latin typeface="Arial" panose="020B0604020202020204" pitchFamily="34" charset="0"/>
                <a:ea typeface="Calibri" panose="020F0502020204030204" pitchFamily="34" charset="0"/>
                <a:cs typeface="Arial" panose="020B0604020202020204" pitchFamily="34" charset="0"/>
              </a:rPr>
              <a:t> </a:t>
            </a:r>
            <a:endParaRPr lang="en-IN" sz="3600" kern="1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C14EF156-1788-FA94-D9D9-6A8ED6D5C642}"/>
              </a:ext>
            </a:extLst>
          </p:cNvPr>
          <p:cNvSpPr txBox="1"/>
          <p:nvPr/>
        </p:nvSpPr>
        <p:spPr>
          <a:xfrm>
            <a:off x="6638236" y="5512331"/>
            <a:ext cx="3963628" cy="646331"/>
          </a:xfrm>
          <a:prstGeom prst="rect">
            <a:avLst/>
          </a:prstGeom>
          <a:noFill/>
        </p:spPr>
        <p:txBody>
          <a:bodyPr wrap="square" rtlCol="0">
            <a:spAutoFit/>
          </a:bodyPr>
          <a:lstStyle/>
          <a:p>
            <a:pPr algn="ctr"/>
            <a:r>
              <a:rPr lang="en-IN" dirty="0">
                <a:latin typeface="Arial" panose="020B0604020202020204" pitchFamily="34" charset="0"/>
                <a:cs typeface="Arial" panose="020B0604020202020204" pitchFamily="34" charset="0"/>
              </a:rPr>
              <a:t>International Institute of Health Management and </a:t>
            </a:r>
            <a:r>
              <a:rPr lang="en-IN" dirty="0" smtClean="0">
                <a:latin typeface="Arial" panose="020B0604020202020204" pitchFamily="34" charset="0"/>
                <a:cs typeface="Arial" panose="020B0604020202020204" pitchFamily="34" charset="0"/>
              </a:rPr>
              <a:t>Research, DELHI</a:t>
            </a:r>
            <a:endParaRPr lang="en-IN"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573D68EA-37A2-9EE9-B192-9E310E9AFE70}"/>
              </a:ext>
            </a:extLst>
          </p:cNvPr>
          <p:cNvSpPr txBox="1"/>
          <p:nvPr/>
        </p:nvSpPr>
        <p:spPr>
          <a:xfrm>
            <a:off x="4815155" y="4804445"/>
            <a:ext cx="7376845" cy="707886"/>
          </a:xfrm>
          <a:prstGeom prst="rect">
            <a:avLst/>
          </a:prstGeom>
          <a:noFill/>
        </p:spPr>
        <p:txBody>
          <a:bodyPr wrap="square" rtlCol="0">
            <a:spAutoFit/>
          </a:bodyPr>
          <a:lstStyle/>
          <a:p>
            <a:pPr algn="ctr"/>
            <a:r>
              <a:rPr lang="en-IN" sz="2000" dirty="0" smtClean="0">
                <a:latin typeface="Arial" panose="020B0604020202020204" pitchFamily="34" charset="0"/>
                <a:cs typeface="Arial" panose="020B0604020202020204" pitchFamily="34" charset="0"/>
              </a:rPr>
              <a:t>Mentor/Guide: </a:t>
            </a:r>
            <a:r>
              <a:rPr lang="en-IN" sz="2000" dirty="0">
                <a:latin typeface="Arial" panose="020B0604020202020204" pitchFamily="34" charset="0"/>
                <a:cs typeface="Arial" panose="020B0604020202020204" pitchFamily="34" charset="0"/>
              </a:rPr>
              <a:t>Dr. Mukesh Ravi Raushan</a:t>
            </a:r>
          </a:p>
          <a:p>
            <a:pPr algn="ctr"/>
            <a:r>
              <a:rPr lang="en-IN" sz="2000" kern="100" dirty="0">
                <a:latin typeface="Arial" panose="020B0604020202020204" pitchFamily="34" charset="0"/>
                <a:ea typeface="Calibri" panose="020F0502020204030204" pitchFamily="34" charset="0"/>
                <a:cs typeface="Arial" panose="020B0604020202020204" pitchFamily="34" charset="0"/>
              </a:rPr>
              <a:t>Assistant Professor, IIHMR Delhi</a:t>
            </a:r>
            <a:endParaRPr lang="en-IN" sz="2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1B68205-7AAF-3033-19A6-68964CF7F174}"/>
              </a:ext>
            </a:extLst>
          </p:cNvPr>
          <p:cNvSpPr txBox="1"/>
          <p:nvPr/>
        </p:nvSpPr>
        <p:spPr>
          <a:xfrm>
            <a:off x="2024109" y="3403573"/>
            <a:ext cx="8047356" cy="923330"/>
          </a:xfrm>
          <a:prstGeom prst="rect">
            <a:avLst/>
          </a:prstGeom>
          <a:noFill/>
        </p:spPr>
        <p:txBody>
          <a:bodyPr wrap="square" rtlCol="0">
            <a:spAutoFit/>
          </a:bodyPr>
          <a:lstStyle/>
          <a:p>
            <a:r>
              <a:rPr lang="en-IN" dirty="0" smtClean="0">
                <a:latin typeface="Arial" panose="020B0604020202020204" pitchFamily="34" charset="0"/>
                <a:cs typeface="Arial" panose="020B0604020202020204" pitchFamily="34" charset="0"/>
              </a:rPr>
              <a:t>                                                   by</a:t>
            </a:r>
          </a:p>
          <a:p>
            <a:r>
              <a:rPr lang="en-IN" dirty="0" smtClean="0">
                <a:latin typeface="Arial" panose="020B0604020202020204" pitchFamily="34" charset="0"/>
                <a:cs typeface="Arial" panose="020B0604020202020204" pitchFamily="34" charset="0"/>
              </a:rPr>
              <a:t>                            </a:t>
            </a:r>
            <a:r>
              <a:rPr lang="en-IN" b="1" dirty="0" err="1" smtClean="0">
                <a:latin typeface="Arial" panose="020B0604020202020204" pitchFamily="34" charset="0"/>
                <a:cs typeface="Arial" panose="020B0604020202020204" pitchFamily="34" charset="0"/>
              </a:rPr>
              <a:t>Dr.</a:t>
            </a:r>
            <a:r>
              <a:rPr lang="en-IN" b="1" dirty="0" smtClean="0">
                <a:latin typeface="Arial" panose="020B0604020202020204" pitchFamily="34" charset="0"/>
                <a:cs typeface="Arial" panose="020B0604020202020204" pitchFamily="34" charset="0"/>
              </a:rPr>
              <a:t> Shrdha Karan </a:t>
            </a:r>
            <a:r>
              <a:rPr lang="en-IN" b="1" dirty="0" smtClean="0">
                <a:latin typeface="Arial" panose="020B0604020202020204" pitchFamily="34" charset="0"/>
                <a:cs typeface="Arial" panose="020B0604020202020204" pitchFamily="34" charset="0"/>
              </a:rPr>
              <a:t>Roll no. </a:t>
            </a:r>
            <a:r>
              <a:rPr lang="en-IN" b="1" dirty="0" smtClean="0">
                <a:latin typeface="Arial" panose="020B0604020202020204" pitchFamily="34" charset="0"/>
                <a:cs typeface="Arial" panose="020B0604020202020204" pitchFamily="34" charset="0"/>
              </a:rPr>
              <a:t>PG/22/116</a:t>
            </a:r>
          </a:p>
          <a:p>
            <a:r>
              <a:rPr lang="en-IN" b="1" dirty="0" smtClean="0">
                <a:latin typeface="Arial" panose="020B0604020202020204" pitchFamily="34" charset="0"/>
                <a:cs typeface="Arial" panose="020B0604020202020204" pitchFamily="34" charset="0"/>
              </a:rPr>
              <a:t>Post Graduate Diploma in Health and Hospital Management [PGDM]</a:t>
            </a:r>
            <a:endParaRPr lang="en-IN" b="1"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0604FE70-3747-81C7-49DB-625203FA6824}"/>
              </a:ext>
            </a:extLst>
          </p:cNvPr>
          <p:cNvPicPr>
            <a:picLocks noChangeAspect="1"/>
          </p:cNvPicPr>
          <p:nvPr/>
        </p:nvPicPr>
        <p:blipFill>
          <a:blip r:embed="rId2"/>
          <a:stretch>
            <a:fillRect/>
          </a:stretch>
        </p:blipFill>
        <p:spPr>
          <a:xfrm>
            <a:off x="10601864" y="0"/>
            <a:ext cx="1590135" cy="1089061"/>
          </a:xfrm>
          <a:prstGeom prst="rect">
            <a:avLst/>
          </a:prstGeom>
        </p:spPr>
      </p:pic>
    </p:spTree>
    <p:extLst>
      <p:ext uri="{BB962C8B-B14F-4D97-AF65-F5344CB8AC3E}">
        <p14:creationId xmlns:p14="http://schemas.microsoft.com/office/powerpoint/2010/main" val="3448343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0FC9AA-C767-89EE-D7DF-B62F2650981D}"/>
              </a:ext>
            </a:extLst>
          </p:cNvPr>
          <p:cNvSpPr txBox="1"/>
          <p:nvPr/>
        </p:nvSpPr>
        <p:spPr>
          <a:xfrm>
            <a:off x="1366464" y="504346"/>
            <a:ext cx="9750174"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Methodology</a:t>
            </a:r>
          </a:p>
          <a:p>
            <a:endParaRPr lang="en-IN" dirty="0"/>
          </a:p>
        </p:txBody>
      </p:sp>
      <p:pic>
        <p:nvPicPr>
          <p:cNvPr id="2" name="Picture 1">
            <a:extLst>
              <a:ext uri="{FF2B5EF4-FFF2-40B4-BE49-F238E27FC236}">
                <a16:creationId xmlns:a16="http://schemas.microsoft.com/office/drawing/2014/main" id="{91DE36BB-95A4-17CC-BFF1-0515BFFCCC17}"/>
              </a:ext>
            </a:extLst>
          </p:cNvPr>
          <p:cNvPicPr>
            <a:picLocks noChangeAspect="1"/>
          </p:cNvPicPr>
          <p:nvPr/>
        </p:nvPicPr>
        <p:blipFill>
          <a:blip r:embed="rId2"/>
          <a:stretch>
            <a:fillRect/>
          </a:stretch>
        </p:blipFill>
        <p:spPr>
          <a:xfrm>
            <a:off x="10281007" y="1"/>
            <a:ext cx="1910993" cy="105738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6464" y="1057387"/>
            <a:ext cx="8986838" cy="5782415"/>
          </a:xfrm>
          <a:prstGeom prst="rect">
            <a:avLst/>
          </a:prstGeom>
        </p:spPr>
      </p:pic>
    </p:spTree>
    <p:extLst>
      <p:ext uri="{BB962C8B-B14F-4D97-AF65-F5344CB8AC3E}">
        <p14:creationId xmlns:p14="http://schemas.microsoft.com/office/powerpoint/2010/main" val="2095467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A965E7-B2B9-DBEA-0C17-8F7390D796D6}"/>
              </a:ext>
            </a:extLst>
          </p:cNvPr>
          <p:cNvSpPr txBox="1"/>
          <p:nvPr/>
        </p:nvSpPr>
        <p:spPr>
          <a:xfrm>
            <a:off x="1284270" y="457200"/>
            <a:ext cx="9930070" cy="584775"/>
          </a:xfrm>
          <a:prstGeom prst="rect">
            <a:avLst/>
          </a:prstGeom>
          <a:noFill/>
        </p:spPr>
        <p:txBody>
          <a:bodyPr wrap="square" rtlCol="0">
            <a:spAutoFit/>
          </a:bodyPr>
          <a:lstStyle/>
          <a:p>
            <a:pPr algn="ctr"/>
            <a:endParaRPr lang="en-IN" sz="3200"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889CC750-7A38-BCFB-C278-441EF96CE3D1}"/>
              </a:ext>
            </a:extLst>
          </p:cNvPr>
          <p:cNvPicPr>
            <a:picLocks noChangeAspect="1"/>
          </p:cNvPicPr>
          <p:nvPr/>
        </p:nvPicPr>
        <p:blipFill>
          <a:blip r:embed="rId2"/>
          <a:stretch>
            <a:fillRect/>
          </a:stretch>
        </p:blipFill>
        <p:spPr>
          <a:xfrm>
            <a:off x="10281007" y="1"/>
            <a:ext cx="1910993" cy="1057386"/>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0757" y="885120"/>
            <a:ext cx="8076420" cy="5858075"/>
          </a:xfrm>
          <a:prstGeom prst="rect">
            <a:avLst/>
          </a:prstGeom>
        </p:spPr>
      </p:pic>
    </p:spTree>
    <p:extLst>
      <p:ext uri="{BB962C8B-B14F-4D97-AF65-F5344CB8AC3E}">
        <p14:creationId xmlns:p14="http://schemas.microsoft.com/office/powerpoint/2010/main" val="20456793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A965E7-B2B9-DBEA-0C17-8F7390D796D6}"/>
              </a:ext>
            </a:extLst>
          </p:cNvPr>
          <p:cNvSpPr txBox="1"/>
          <p:nvPr/>
        </p:nvSpPr>
        <p:spPr>
          <a:xfrm>
            <a:off x="1284270" y="457200"/>
            <a:ext cx="9930070"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Results</a:t>
            </a:r>
          </a:p>
        </p:txBody>
      </p:sp>
      <p:pic>
        <p:nvPicPr>
          <p:cNvPr id="3" name="Picture 2">
            <a:extLst>
              <a:ext uri="{FF2B5EF4-FFF2-40B4-BE49-F238E27FC236}">
                <a16:creationId xmlns:a16="http://schemas.microsoft.com/office/drawing/2014/main" id="{889CC750-7A38-BCFB-C278-441EF96CE3D1}"/>
              </a:ext>
            </a:extLst>
          </p:cNvPr>
          <p:cNvPicPr>
            <a:picLocks noChangeAspect="1"/>
          </p:cNvPicPr>
          <p:nvPr/>
        </p:nvPicPr>
        <p:blipFill>
          <a:blip r:embed="rId2"/>
          <a:stretch>
            <a:fillRect/>
          </a:stretch>
        </p:blipFill>
        <p:spPr>
          <a:xfrm>
            <a:off x="10281007" y="1"/>
            <a:ext cx="1910993" cy="1057386"/>
          </a:xfrm>
          <a:prstGeom prst="rect">
            <a:avLst/>
          </a:prstGeom>
        </p:spPr>
      </p:pic>
      <p:sp>
        <p:nvSpPr>
          <p:cNvPr id="5" name="Rectangle 4"/>
          <p:cNvSpPr/>
          <p:nvPr/>
        </p:nvSpPr>
        <p:spPr>
          <a:xfrm>
            <a:off x="880533" y="118533"/>
            <a:ext cx="10083799" cy="7802136"/>
          </a:xfrm>
          <a:prstGeom prst="rect">
            <a:avLst/>
          </a:prstGeom>
        </p:spPr>
        <p:txBody>
          <a:bodyPr wrap="square">
            <a:spAutoFit/>
          </a:bodyPr>
          <a:lstStyle/>
          <a:p>
            <a:pPr algn="just"/>
            <a:endParaRPr lang="en-US" sz="2000" dirty="0">
              <a:latin typeface="Arial" panose="020B0604020202020204" pitchFamily="34" charset="0"/>
              <a:cs typeface="Arial" panose="020B0604020202020204" pitchFamily="34" charset="0"/>
            </a:endParaRPr>
          </a:p>
          <a:p>
            <a:pPr algn="just"/>
            <a:endParaRPr lang="en-IN" sz="2000" dirty="0" smtClean="0">
              <a:latin typeface="Arial" panose="020B0604020202020204" pitchFamily="34" charset="0"/>
              <a:ea typeface="Calibri" panose="020F0502020204030204" pitchFamily="34" charset="0"/>
              <a:cs typeface="Arial" panose="020B0604020202020204" pitchFamily="34" charset="0"/>
            </a:endParaRPr>
          </a:p>
          <a:p>
            <a:pPr algn="just"/>
            <a:endParaRPr lang="en-IN" sz="2000" dirty="0">
              <a:latin typeface="Arial" panose="020B0604020202020204" pitchFamily="34" charset="0"/>
              <a:ea typeface="Calibri" panose="020F0502020204030204" pitchFamily="34" charset="0"/>
              <a:cs typeface="Arial" panose="020B0604020202020204" pitchFamily="34" charset="0"/>
            </a:endParaRPr>
          </a:p>
          <a:p>
            <a:pPr algn="just"/>
            <a:r>
              <a:rPr lang="en-US" b="1" dirty="0" smtClean="0">
                <a:latin typeface="Arial" panose="020B0604020202020204" pitchFamily="34" charset="0"/>
                <a:cs typeface="Arial" panose="020B0604020202020204" pitchFamily="34" charset="0"/>
              </a:rPr>
              <a:t>       Result for Objective 1 (Need of big data analytics in Healthcare):</a:t>
            </a:r>
          </a:p>
          <a:p>
            <a:pPr algn="just">
              <a:lnSpc>
                <a:spcPct val="150000"/>
              </a:lnSpc>
            </a:pPr>
            <a:endParaRPr lang="en-IN" dirty="0">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n-US" dirty="0" smtClean="0">
                <a:latin typeface="Arial" panose="020B0604020202020204" pitchFamily="34" charset="0"/>
                <a:cs typeface="Arial" panose="020B0604020202020204" pitchFamily="34" charset="0"/>
              </a:rPr>
              <a:t>Operational Efficiency: Big data analytics aids in cost reduction, resource allocation optimized treatment in short time span.</a:t>
            </a:r>
          </a:p>
          <a:p>
            <a:pPr marL="342900" indent="-342900"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Improving Patient Outcomes: Healthcare professionals can spot patterns and trends in sizable datasets that are not visible in smaller ones. This makes early diagnosis, predictive analytics, and personalized therapy possible, all of which have the potential to greatly enhance patient outcomes. </a:t>
            </a:r>
            <a:endParaRPr lang="en-US" dirty="0" smtClean="0">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n-US" dirty="0" smtClean="0">
                <a:latin typeface="Arial" panose="020B0604020202020204" pitchFamily="34" charset="0"/>
                <a:cs typeface="Arial" panose="020B0604020202020204" pitchFamily="34" charset="0"/>
              </a:rPr>
              <a:t>Medical </a:t>
            </a:r>
            <a:r>
              <a:rPr lang="en-US" dirty="0">
                <a:latin typeface="Arial" panose="020B0604020202020204" pitchFamily="34" charset="0"/>
                <a:cs typeface="Arial" panose="020B0604020202020204" pitchFamily="34" charset="0"/>
              </a:rPr>
              <a:t>Research: By integrating and analysing massive databases, medical research can be improved and new treatments and therapies can be discovered. </a:t>
            </a:r>
            <a:r>
              <a:rPr lang="en-US" dirty="0" smtClean="0">
                <a:latin typeface="Arial" panose="020B0604020202020204" pitchFamily="34" charset="0"/>
                <a:cs typeface="Arial" panose="020B0604020202020204" pitchFamily="34" charset="0"/>
              </a:rPr>
              <a:t>Enhanced </a:t>
            </a:r>
            <a:r>
              <a:rPr lang="en-US" dirty="0">
                <a:latin typeface="Arial" panose="020B0604020202020204" pitchFamily="34" charset="0"/>
                <a:cs typeface="Arial" panose="020B0604020202020204" pitchFamily="34" charset="0"/>
              </a:rPr>
              <a:t>decision making: By offering evidence-based advice, advanced analytics assist medical professionals in making better decisions. </a:t>
            </a:r>
          </a:p>
          <a:p>
            <a:pPr marL="342900" indent="-342900"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Real-Time Data Analysis: F</a:t>
            </a:r>
            <a:r>
              <a:rPr lang="en-US" dirty="0" smtClean="0">
                <a:latin typeface="Arial" panose="020B0604020202020204" pitchFamily="34" charset="0"/>
                <a:cs typeface="Arial" panose="020B0604020202020204" pitchFamily="34" charset="0"/>
              </a:rPr>
              <a:t>rom </a:t>
            </a:r>
            <a:r>
              <a:rPr lang="en-US" dirty="0">
                <a:latin typeface="Arial" panose="020B0604020202020204" pitchFamily="34" charset="0"/>
                <a:cs typeface="Arial" panose="020B0604020202020204" pitchFamily="34" charset="0"/>
              </a:rPr>
              <a:t>wearable devices and </a:t>
            </a:r>
            <a:r>
              <a:rPr lang="en-US" dirty="0" err="1">
                <a:latin typeface="Arial" panose="020B0604020202020204" pitchFamily="34" charset="0"/>
                <a:cs typeface="Arial" panose="020B0604020202020204" pitchFamily="34" charset="0"/>
              </a:rPr>
              <a:t>IoT</a:t>
            </a:r>
            <a:r>
              <a:rPr lang="en-US" dirty="0">
                <a:latin typeface="Arial" panose="020B0604020202020204" pitchFamily="34" charset="0"/>
                <a:cs typeface="Arial" panose="020B0604020202020204" pitchFamily="34" charset="0"/>
              </a:rPr>
              <a:t> health monitors enable timely adjustments to treatment plans based on the patient’s current condition.</a:t>
            </a:r>
          </a:p>
          <a:p>
            <a:pPr marL="342900" indent="-342900" algn="just">
              <a:lnSpc>
                <a:spcPct val="150000"/>
              </a:lnSpc>
              <a:buFont typeface="Wingdings" panose="05000000000000000000" pitchFamily="2" charset="2"/>
              <a:buChar char="v"/>
            </a:pPr>
            <a:endParaRPr lang="en-US" dirty="0">
              <a:latin typeface="Arial" panose="020B0604020202020204" pitchFamily="34" charset="0"/>
              <a:cs typeface="Arial" panose="020B0604020202020204" pitchFamily="34" charset="0"/>
            </a:endParaRPr>
          </a:p>
          <a:p>
            <a:pPr algn="just">
              <a:lnSpc>
                <a:spcPct val="150000"/>
              </a:lnSpc>
            </a:pPr>
            <a:endParaRPr lang="en-US" b="1" dirty="0" smtClean="0">
              <a:latin typeface="Arial" panose="020B0604020202020204" pitchFamily="34" charset="0"/>
              <a:cs typeface="Arial" panose="020B0604020202020204" pitchFamily="34" charset="0"/>
            </a:endParaRPr>
          </a:p>
          <a:p>
            <a:pPr algn="just"/>
            <a:endParaRPr lang="en-IN"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77217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A965E7-B2B9-DBEA-0C17-8F7390D796D6}"/>
              </a:ext>
            </a:extLst>
          </p:cNvPr>
          <p:cNvSpPr txBox="1"/>
          <p:nvPr/>
        </p:nvSpPr>
        <p:spPr>
          <a:xfrm>
            <a:off x="1284270" y="457200"/>
            <a:ext cx="9930070"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Results</a:t>
            </a:r>
          </a:p>
        </p:txBody>
      </p:sp>
      <p:pic>
        <p:nvPicPr>
          <p:cNvPr id="3" name="Picture 2">
            <a:extLst>
              <a:ext uri="{FF2B5EF4-FFF2-40B4-BE49-F238E27FC236}">
                <a16:creationId xmlns:a16="http://schemas.microsoft.com/office/drawing/2014/main" id="{889CC750-7A38-BCFB-C278-441EF96CE3D1}"/>
              </a:ext>
            </a:extLst>
          </p:cNvPr>
          <p:cNvPicPr>
            <a:picLocks noChangeAspect="1"/>
          </p:cNvPicPr>
          <p:nvPr/>
        </p:nvPicPr>
        <p:blipFill>
          <a:blip r:embed="rId2"/>
          <a:stretch>
            <a:fillRect/>
          </a:stretch>
        </p:blipFill>
        <p:spPr>
          <a:xfrm>
            <a:off x="10281007" y="1"/>
            <a:ext cx="1910993" cy="1057386"/>
          </a:xfrm>
          <a:prstGeom prst="rect">
            <a:avLst/>
          </a:prstGeom>
        </p:spPr>
      </p:pic>
      <p:sp>
        <p:nvSpPr>
          <p:cNvPr id="5" name="Rectangle 4"/>
          <p:cNvSpPr/>
          <p:nvPr/>
        </p:nvSpPr>
        <p:spPr>
          <a:xfrm>
            <a:off x="880533" y="118533"/>
            <a:ext cx="10083799" cy="2262158"/>
          </a:xfrm>
          <a:prstGeom prst="rect">
            <a:avLst/>
          </a:prstGeom>
        </p:spPr>
        <p:txBody>
          <a:bodyPr wrap="square">
            <a:spAutoFit/>
          </a:bodyPr>
          <a:lstStyle/>
          <a:p>
            <a:pPr algn="just"/>
            <a:endParaRPr lang="en-US" sz="2000" dirty="0">
              <a:latin typeface="Arial" panose="020B0604020202020204" pitchFamily="34" charset="0"/>
              <a:cs typeface="Arial" panose="020B0604020202020204" pitchFamily="34" charset="0"/>
            </a:endParaRPr>
          </a:p>
          <a:p>
            <a:pPr algn="just"/>
            <a:endParaRPr lang="en-IN" sz="2000" dirty="0" smtClean="0">
              <a:latin typeface="Arial" panose="020B0604020202020204" pitchFamily="34" charset="0"/>
              <a:ea typeface="Calibri" panose="020F0502020204030204" pitchFamily="34" charset="0"/>
              <a:cs typeface="Arial" panose="020B0604020202020204" pitchFamily="34" charset="0"/>
            </a:endParaRPr>
          </a:p>
          <a:p>
            <a:pPr algn="just"/>
            <a:endParaRPr lang="en-IN" sz="2000" dirty="0">
              <a:latin typeface="Arial" panose="020B0604020202020204" pitchFamily="34" charset="0"/>
              <a:ea typeface="Calibri" panose="020F0502020204030204" pitchFamily="34" charset="0"/>
              <a:cs typeface="Arial" panose="020B0604020202020204" pitchFamily="34" charset="0"/>
            </a:endParaRPr>
          </a:p>
          <a:p>
            <a:pPr algn="just"/>
            <a:r>
              <a:rPr lang="en-US" b="1" dirty="0" smtClean="0">
                <a:latin typeface="Arial" panose="020B0604020202020204" pitchFamily="34" charset="0"/>
                <a:cs typeface="Arial" panose="020B0604020202020204" pitchFamily="34" charset="0"/>
              </a:rPr>
              <a:t>       Result for Objective 2 (How does big data analytics helps in taking informed decisions?)</a:t>
            </a:r>
          </a:p>
          <a:p>
            <a:pPr algn="just">
              <a:lnSpc>
                <a:spcPct val="150000"/>
              </a:lnSpc>
            </a:pPr>
            <a:endParaRPr lang="en-US" b="1" dirty="0" smtClean="0">
              <a:latin typeface="Arial" panose="020B0604020202020204" pitchFamily="34" charset="0"/>
              <a:cs typeface="Arial" panose="020B0604020202020204" pitchFamily="34" charset="0"/>
            </a:endParaRPr>
          </a:p>
          <a:p>
            <a:pPr algn="just"/>
            <a:endParaRPr lang="en-IN" dirty="0">
              <a:latin typeface="Arial" panose="020B060402020202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608" y="2113888"/>
            <a:ext cx="4367125" cy="4584138"/>
          </a:xfrm>
          <a:prstGeom prst="rect">
            <a:avLst/>
          </a:prstGeom>
        </p:spPr>
      </p:pic>
      <p:sp>
        <p:nvSpPr>
          <p:cNvPr id="6" name="Rectangle 5"/>
          <p:cNvSpPr/>
          <p:nvPr/>
        </p:nvSpPr>
        <p:spPr>
          <a:xfrm>
            <a:off x="5731932" y="2499223"/>
            <a:ext cx="6189135" cy="3365024"/>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dirty="0" smtClean="0">
                <a:latin typeface="Arial" panose="020B0604020202020204" pitchFamily="34" charset="0"/>
                <a:cs typeface="Arial" panose="020B0604020202020204" pitchFamily="34" charset="0"/>
              </a:rPr>
              <a:t>Big </a:t>
            </a:r>
            <a:r>
              <a:rPr lang="en-US" dirty="0">
                <a:latin typeface="Arial" panose="020B0604020202020204" pitchFamily="34" charset="0"/>
                <a:cs typeface="Arial" panose="020B0604020202020204" pitchFamily="34" charset="0"/>
              </a:rPr>
              <a:t>data analytics empowers healthcare providers to make more informed, data-driven decisions that enhance patient care, optimize operations, and improve overall healthcare outcomes. By leveraging the vast amounts of data available, healthcare organizations can gain valuable insights that drive better decision-making, ultimately leading to a more effective and efficient healthcare system.</a:t>
            </a:r>
          </a:p>
        </p:txBody>
      </p:sp>
    </p:spTree>
    <p:extLst>
      <p:ext uri="{BB962C8B-B14F-4D97-AF65-F5344CB8AC3E}">
        <p14:creationId xmlns:p14="http://schemas.microsoft.com/office/powerpoint/2010/main" val="13601501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A965E7-B2B9-DBEA-0C17-8F7390D796D6}"/>
              </a:ext>
            </a:extLst>
          </p:cNvPr>
          <p:cNvSpPr txBox="1"/>
          <p:nvPr/>
        </p:nvSpPr>
        <p:spPr>
          <a:xfrm>
            <a:off x="1284270" y="457200"/>
            <a:ext cx="9930070"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Results</a:t>
            </a:r>
          </a:p>
        </p:txBody>
      </p:sp>
      <p:pic>
        <p:nvPicPr>
          <p:cNvPr id="3" name="Picture 2">
            <a:extLst>
              <a:ext uri="{FF2B5EF4-FFF2-40B4-BE49-F238E27FC236}">
                <a16:creationId xmlns:a16="http://schemas.microsoft.com/office/drawing/2014/main" id="{889CC750-7A38-BCFB-C278-441EF96CE3D1}"/>
              </a:ext>
            </a:extLst>
          </p:cNvPr>
          <p:cNvPicPr>
            <a:picLocks noChangeAspect="1"/>
          </p:cNvPicPr>
          <p:nvPr/>
        </p:nvPicPr>
        <p:blipFill>
          <a:blip r:embed="rId2"/>
          <a:stretch>
            <a:fillRect/>
          </a:stretch>
        </p:blipFill>
        <p:spPr>
          <a:xfrm>
            <a:off x="10281007" y="1"/>
            <a:ext cx="1910993" cy="1057386"/>
          </a:xfrm>
          <a:prstGeom prst="rect">
            <a:avLst/>
          </a:prstGeom>
        </p:spPr>
      </p:pic>
      <p:sp>
        <p:nvSpPr>
          <p:cNvPr id="5" name="Rectangle 4"/>
          <p:cNvSpPr/>
          <p:nvPr/>
        </p:nvSpPr>
        <p:spPr>
          <a:xfrm>
            <a:off x="880533" y="118533"/>
            <a:ext cx="10083799" cy="7386638"/>
          </a:xfrm>
          <a:prstGeom prst="rect">
            <a:avLst/>
          </a:prstGeom>
        </p:spPr>
        <p:txBody>
          <a:bodyPr wrap="square">
            <a:spAutoFit/>
          </a:bodyPr>
          <a:lstStyle/>
          <a:p>
            <a:pPr algn="just"/>
            <a:endParaRPr lang="en-US" sz="2000" dirty="0">
              <a:latin typeface="Arial" panose="020B0604020202020204" pitchFamily="34" charset="0"/>
              <a:cs typeface="Arial" panose="020B0604020202020204" pitchFamily="34" charset="0"/>
            </a:endParaRPr>
          </a:p>
          <a:p>
            <a:pPr algn="just"/>
            <a:endParaRPr lang="en-IN" sz="2000" dirty="0" smtClean="0">
              <a:latin typeface="Arial" panose="020B0604020202020204" pitchFamily="34" charset="0"/>
              <a:ea typeface="Calibri" panose="020F0502020204030204" pitchFamily="34" charset="0"/>
              <a:cs typeface="Arial" panose="020B0604020202020204" pitchFamily="34" charset="0"/>
            </a:endParaRPr>
          </a:p>
          <a:p>
            <a:pPr algn="just"/>
            <a:endParaRPr lang="en-IN" sz="2000" dirty="0">
              <a:latin typeface="Arial" panose="020B0604020202020204" pitchFamily="34" charset="0"/>
              <a:ea typeface="Calibri" panose="020F0502020204030204" pitchFamily="34" charset="0"/>
              <a:cs typeface="Arial" panose="020B0604020202020204" pitchFamily="34" charset="0"/>
            </a:endParaRPr>
          </a:p>
          <a:p>
            <a:pPr algn="just"/>
            <a:r>
              <a:rPr lang="en-US" b="1" dirty="0" smtClean="0">
                <a:latin typeface="Arial" panose="020B0604020202020204" pitchFamily="34" charset="0"/>
                <a:cs typeface="Arial" panose="020B0604020202020204" pitchFamily="34" charset="0"/>
              </a:rPr>
              <a:t>       Result for Objective 3 (Challenges using big data analytics in Healthcare):</a:t>
            </a:r>
          </a:p>
          <a:p>
            <a:pPr marL="342900" indent="-342900" algn="just">
              <a:lnSpc>
                <a:spcPct val="150000"/>
              </a:lnSpc>
              <a:buFont typeface="Wingdings" panose="05000000000000000000" pitchFamily="2" charset="2"/>
              <a:buChar char="v"/>
            </a:pPr>
            <a:r>
              <a:rPr lang="en-US" dirty="0" smtClean="0">
                <a:latin typeface="Arial" panose="020B0604020202020204" pitchFamily="34" charset="0"/>
                <a:cs typeface="Arial" panose="020B0604020202020204" pitchFamily="34" charset="0"/>
              </a:rPr>
              <a:t>Data </a:t>
            </a:r>
            <a:r>
              <a:rPr lang="en-US" dirty="0">
                <a:latin typeface="Arial" panose="020B0604020202020204" pitchFamily="34" charset="0"/>
                <a:cs typeface="Arial" panose="020B0604020202020204" pitchFamily="34" charset="0"/>
              </a:rPr>
              <a:t>Quality and Standardization: Healthcare data is often incomplete, inconsistent, and non-standardized, making it difficult to integrate and analyze. Ensuring data quality and standardization is critical for accurate analytics.</a:t>
            </a:r>
          </a:p>
          <a:p>
            <a:pPr marL="342900" indent="-342900" algn="just">
              <a:lnSpc>
                <a:spcPct val="150000"/>
              </a:lnSpc>
              <a:buFont typeface="Wingdings" panose="05000000000000000000" pitchFamily="2" charset="2"/>
              <a:buChar char="v"/>
            </a:pPr>
            <a:r>
              <a:rPr lang="en-US" dirty="0" smtClean="0">
                <a:latin typeface="Arial" panose="020B0604020202020204" pitchFamily="34" charset="0"/>
                <a:cs typeface="Arial" panose="020B0604020202020204" pitchFamily="34" charset="0"/>
              </a:rPr>
              <a:t>Privacy </a:t>
            </a:r>
            <a:r>
              <a:rPr lang="en-US" dirty="0">
                <a:latin typeface="Arial" panose="020B0604020202020204" pitchFamily="34" charset="0"/>
                <a:cs typeface="Arial" panose="020B0604020202020204" pitchFamily="34" charset="0"/>
              </a:rPr>
              <a:t>and Security: Protecting patient privacy and securing data is paramount. Regulations such as HIPAA impose stringent requirements, but balancing data accessibility with privacy concerns remains a challenge.</a:t>
            </a:r>
          </a:p>
          <a:p>
            <a:pPr marL="342900" indent="-342900" algn="just">
              <a:lnSpc>
                <a:spcPct val="150000"/>
              </a:lnSpc>
              <a:buFont typeface="Wingdings" panose="05000000000000000000" pitchFamily="2" charset="2"/>
              <a:buChar char="v"/>
            </a:pPr>
            <a:r>
              <a:rPr lang="en-US" dirty="0" smtClean="0">
                <a:latin typeface="Arial" panose="020B0604020202020204" pitchFamily="34" charset="0"/>
                <a:cs typeface="Arial" panose="020B0604020202020204" pitchFamily="34" charset="0"/>
              </a:rPr>
              <a:t>Interoperability</a:t>
            </a:r>
            <a:r>
              <a:rPr lang="en-US" dirty="0">
                <a:latin typeface="Arial" panose="020B0604020202020204" pitchFamily="34" charset="0"/>
                <a:cs typeface="Arial" panose="020B0604020202020204" pitchFamily="34" charset="0"/>
              </a:rPr>
              <a:t>: Healthcare data is generated by diverse systems that often do not communicate with each other effectively. Improving interoperability is essential for comprehensive data analysis.</a:t>
            </a:r>
          </a:p>
          <a:p>
            <a:pPr marL="342900" indent="-342900" algn="just">
              <a:lnSpc>
                <a:spcPct val="150000"/>
              </a:lnSpc>
              <a:buFont typeface="Wingdings" panose="05000000000000000000" pitchFamily="2" charset="2"/>
              <a:buChar char="v"/>
            </a:pPr>
            <a:r>
              <a:rPr lang="en-US" dirty="0" smtClean="0">
                <a:latin typeface="Arial" panose="020B0604020202020204" pitchFamily="34" charset="0"/>
                <a:cs typeface="Arial" panose="020B0604020202020204" pitchFamily="34" charset="0"/>
              </a:rPr>
              <a:t>Talent </a:t>
            </a:r>
            <a:r>
              <a:rPr lang="en-US" dirty="0">
                <a:latin typeface="Arial" panose="020B0604020202020204" pitchFamily="34" charset="0"/>
                <a:cs typeface="Arial" panose="020B0604020202020204" pitchFamily="34" charset="0"/>
              </a:rPr>
              <a:t>Shortage: There is a significant shortage of professionals with the skills required to analyze big data effectively. Bridging this talent gap is crucial for harnessing the full potential of big data analytics.</a:t>
            </a:r>
          </a:p>
          <a:p>
            <a:pPr marL="342900" indent="-342900" algn="just">
              <a:lnSpc>
                <a:spcPct val="150000"/>
              </a:lnSpc>
              <a:buFont typeface="Wingdings" panose="05000000000000000000" pitchFamily="2" charset="2"/>
              <a:buChar char="v"/>
            </a:pPr>
            <a:endParaRPr lang="en-US" dirty="0">
              <a:latin typeface="Arial" panose="020B0604020202020204" pitchFamily="34" charset="0"/>
              <a:cs typeface="Arial" panose="020B0604020202020204" pitchFamily="34" charset="0"/>
            </a:endParaRPr>
          </a:p>
          <a:p>
            <a:pPr algn="just">
              <a:lnSpc>
                <a:spcPct val="150000"/>
              </a:lnSpc>
            </a:pPr>
            <a:endParaRPr lang="en-US" b="1" dirty="0" smtClean="0">
              <a:latin typeface="Arial" panose="020B0604020202020204" pitchFamily="34" charset="0"/>
              <a:cs typeface="Arial" panose="020B0604020202020204" pitchFamily="34" charset="0"/>
            </a:endParaRPr>
          </a:p>
          <a:p>
            <a:pPr algn="just"/>
            <a:endParaRPr lang="en-IN"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34115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A965E7-B2B9-DBEA-0C17-8F7390D796D6}"/>
              </a:ext>
            </a:extLst>
          </p:cNvPr>
          <p:cNvSpPr txBox="1"/>
          <p:nvPr/>
        </p:nvSpPr>
        <p:spPr>
          <a:xfrm>
            <a:off x="1284270" y="457200"/>
            <a:ext cx="9930070"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Results</a:t>
            </a:r>
          </a:p>
        </p:txBody>
      </p:sp>
      <p:pic>
        <p:nvPicPr>
          <p:cNvPr id="3" name="Picture 2">
            <a:extLst>
              <a:ext uri="{FF2B5EF4-FFF2-40B4-BE49-F238E27FC236}">
                <a16:creationId xmlns:a16="http://schemas.microsoft.com/office/drawing/2014/main" id="{889CC750-7A38-BCFB-C278-441EF96CE3D1}"/>
              </a:ext>
            </a:extLst>
          </p:cNvPr>
          <p:cNvPicPr>
            <a:picLocks noChangeAspect="1"/>
          </p:cNvPicPr>
          <p:nvPr/>
        </p:nvPicPr>
        <p:blipFill>
          <a:blip r:embed="rId2"/>
          <a:stretch>
            <a:fillRect/>
          </a:stretch>
        </p:blipFill>
        <p:spPr>
          <a:xfrm>
            <a:off x="10281007" y="1"/>
            <a:ext cx="1910993" cy="1057386"/>
          </a:xfrm>
          <a:prstGeom prst="rect">
            <a:avLst/>
          </a:prstGeom>
        </p:spPr>
      </p:pic>
      <p:sp>
        <p:nvSpPr>
          <p:cNvPr id="5" name="Rectangle 4"/>
          <p:cNvSpPr/>
          <p:nvPr/>
        </p:nvSpPr>
        <p:spPr>
          <a:xfrm>
            <a:off x="880533" y="118533"/>
            <a:ext cx="10083799" cy="7386638"/>
          </a:xfrm>
          <a:prstGeom prst="rect">
            <a:avLst/>
          </a:prstGeom>
        </p:spPr>
        <p:txBody>
          <a:bodyPr wrap="square">
            <a:spAutoFit/>
          </a:bodyPr>
          <a:lstStyle/>
          <a:p>
            <a:pPr algn="just"/>
            <a:endParaRPr lang="en-US" sz="2000" dirty="0">
              <a:latin typeface="Arial" panose="020B0604020202020204" pitchFamily="34" charset="0"/>
              <a:cs typeface="Arial" panose="020B0604020202020204" pitchFamily="34" charset="0"/>
            </a:endParaRPr>
          </a:p>
          <a:p>
            <a:pPr algn="just"/>
            <a:endParaRPr lang="en-IN" sz="2000" dirty="0" smtClean="0">
              <a:latin typeface="Arial" panose="020B0604020202020204" pitchFamily="34" charset="0"/>
              <a:ea typeface="Calibri" panose="020F0502020204030204" pitchFamily="34" charset="0"/>
              <a:cs typeface="Arial" panose="020B0604020202020204" pitchFamily="34" charset="0"/>
            </a:endParaRPr>
          </a:p>
          <a:p>
            <a:pPr algn="just"/>
            <a:endParaRPr lang="en-IN" sz="2000" dirty="0">
              <a:latin typeface="Arial" panose="020B0604020202020204" pitchFamily="34" charset="0"/>
              <a:ea typeface="Calibri" panose="020F0502020204030204" pitchFamily="34" charset="0"/>
              <a:cs typeface="Arial" panose="020B0604020202020204" pitchFamily="34" charset="0"/>
            </a:endParaRPr>
          </a:p>
          <a:p>
            <a:pPr algn="just"/>
            <a:r>
              <a:rPr lang="en-US" b="1" dirty="0" smtClean="0">
                <a:latin typeface="Arial" panose="020B0604020202020204" pitchFamily="34" charset="0"/>
                <a:cs typeface="Arial" panose="020B0604020202020204" pitchFamily="34" charset="0"/>
              </a:rPr>
              <a:t>       Result for Objective 4 (</a:t>
            </a:r>
            <a:r>
              <a:rPr lang="en-US" b="1" dirty="0">
                <a:latin typeface="Arial" panose="020B0604020202020204" pitchFamily="34" charset="0"/>
                <a:cs typeface="Arial" panose="020B0604020202020204" pitchFamily="34" charset="0"/>
              </a:rPr>
              <a:t>F</a:t>
            </a:r>
            <a:r>
              <a:rPr lang="en-US" b="1" dirty="0" smtClean="0">
                <a:latin typeface="Arial" panose="020B0604020202020204" pitchFamily="34" charset="0"/>
                <a:cs typeface="Arial" panose="020B0604020202020204" pitchFamily="34" charset="0"/>
              </a:rPr>
              <a:t>uture </a:t>
            </a:r>
            <a:r>
              <a:rPr lang="en-US" b="1" dirty="0">
                <a:latin typeface="Arial" panose="020B0604020202020204" pitchFamily="34" charset="0"/>
                <a:cs typeface="Arial" panose="020B0604020202020204" pitchFamily="34" charset="0"/>
              </a:rPr>
              <a:t>aspects of big data analytics in the Healthcare.</a:t>
            </a:r>
            <a:r>
              <a:rPr lang="en-US" b="1" dirty="0" smtClean="0">
                <a:latin typeface="Arial" panose="020B0604020202020204" pitchFamily="34" charset="0"/>
                <a:cs typeface="Arial" panose="020B0604020202020204" pitchFamily="34" charset="0"/>
              </a:rPr>
              <a:t>):</a:t>
            </a:r>
          </a:p>
          <a:p>
            <a:pPr marL="342900" indent="-342900"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There are a lot of captivating opportunities for big data analytics in healthcare in the future. Big data analytics will be much more enhanced by emerging technologies like machine learning (ML) and artificial intelligence (AI). </a:t>
            </a:r>
            <a:endParaRPr lang="en-US" dirty="0" smtClean="0">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n-US" dirty="0" smtClean="0">
                <a:latin typeface="Arial" panose="020B0604020202020204" pitchFamily="34" charset="0"/>
                <a:cs typeface="Arial" panose="020B0604020202020204" pitchFamily="34" charset="0"/>
              </a:rPr>
              <a:t>Deeper </a:t>
            </a:r>
            <a:r>
              <a:rPr lang="en-US" dirty="0">
                <a:latin typeface="Arial" panose="020B0604020202020204" pitchFamily="34" charset="0"/>
                <a:cs typeface="Arial" panose="020B0604020202020204" pitchFamily="34" charset="0"/>
              </a:rPr>
              <a:t>insights from complicated information can be </a:t>
            </a:r>
            <a:r>
              <a:rPr lang="en-US" dirty="0" smtClean="0">
                <a:latin typeface="Arial" panose="020B0604020202020204" pitchFamily="34" charset="0"/>
                <a:cs typeface="Arial" panose="020B0604020202020204" pitchFamily="34" charset="0"/>
              </a:rPr>
              <a:t>obtained by </a:t>
            </a:r>
            <a:r>
              <a:rPr lang="en-US" dirty="0">
                <a:latin typeface="Arial" panose="020B0604020202020204" pitchFamily="34" charset="0"/>
                <a:cs typeface="Arial" panose="020B0604020202020204" pitchFamily="34" charset="0"/>
              </a:rPr>
              <a:t>these technologies, resulting in ever more accurate and </a:t>
            </a:r>
            <a:r>
              <a:rPr lang="en-US" dirty="0" err="1">
                <a:latin typeface="Arial" panose="020B0604020202020204" pitchFamily="34" charset="0"/>
                <a:cs typeface="Arial" panose="020B0604020202020204" pitchFamily="34" charset="0"/>
              </a:rPr>
              <a:t>customised</a:t>
            </a:r>
            <a:r>
              <a:rPr lang="en-US" dirty="0">
                <a:latin typeface="Arial" panose="020B0604020202020204" pitchFamily="34" charset="0"/>
                <a:cs typeface="Arial" panose="020B0604020202020204" pitchFamily="34" charset="0"/>
              </a:rPr>
              <a:t> healthcare treatments. Furthermore, continuous, real-time health data will be provided by the integration of wearable technology and Internet of Things (</a:t>
            </a:r>
            <a:r>
              <a:rPr lang="en-US" dirty="0" err="1">
                <a:latin typeface="Arial" panose="020B0604020202020204" pitchFamily="34" charset="0"/>
                <a:cs typeface="Arial" panose="020B0604020202020204" pitchFamily="34" charset="0"/>
              </a:rPr>
              <a:t>IoT</a:t>
            </a:r>
            <a:r>
              <a:rPr lang="en-US" dirty="0">
                <a:latin typeface="Arial" panose="020B0604020202020204" pitchFamily="34" charset="0"/>
                <a:cs typeface="Arial" panose="020B0604020202020204" pitchFamily="34" charset="0"/>
              </a:rPr>
              <a:t>) devices, substantially enhancing the datasets accessible for analysis.</a:t>
            </a:r>
          </a:p>
          <a:p>
            <a:pPr marL="342900" indent="-342900" algn="just">
              <a:lnSpc>
                <a:spcPct val="150000"/>
              </a:lnSpc>
              <a:buFont typeface="Wingdings" panose="05000000000000000000" pitchFamily="2" charset="2"/>
              <a:buChar char="v"/>
            </a:pPr>
            <a:endParaRPr lang="en-US" dirty="0">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 the future, data </a:t>
            </a:r>
            <a:r>
              <a:rPr lang="en-US" dirty="0" err="1">
                <a:latin typeface="Arial" panose="020B0604020202020204" pitchFamily="34" charset="0"/>
                <a:cs typeface="Arial" panose="020B0604020202020204" pitchFamily="34" charset="0"/>
              </a:rPr>
              <a:t>standardisation</a:t>
            </a:r>
            <a:r>
              <a:rPr lang="en-US" dirty="0">
                <a:latin typeface="Arial" panose="020B0604020202020204" pitchFamily="34" charset="0"/>
                <a:cs typeface="Arial" panose="020B0604020202020204" pitchFamily="34" charset="0"/>
              </a:rPr>
              <a:t> and interoperability will be essential for facilitating smooth data sharing and integration amongst various healthcare systems. A more efficient use of big data analytics will be made possible by initiatives to create common data standards and protocols, which will improve provider collaboration and information sharing.</a:t>
            </a:r>
          </a:p>
          <a:p>
            <a:pPr marL="342900" indent="-342900" algn="just">
              <a:lnSpc>
                <a:spcPct val="150000"/>
              </a:lnSpc>
              <a:buFont typeface="Wingdings" panose="05000000000000000000" pitchFamily="2" charset="2"/>
              <a:buChar char="v"/>
            </a:pPr>
            <a:endParaRPr lang="en-US" dirty="0" smtClean="0">
              <a:latin typeface="Arial" panose="020B0604020202020204" pitchFamily="34" charset="0"/>
              <a:cs typeface="Arial" panose="020B0604020202020204" pitchFamily="34" charset="0"/>
            </a:endParaRPr>
          </a:p>
          <a:p>
            <a:pPr algn="just">
              <a:lnSpc>
                <a:spcPct val="150000"/>
              </a:lnSpc>
            </a:pPr>
            <a:endParaRPr lang="en-US" b="1" dirty="0" smtClean="0">
              <a:latin typeface="Arial" panose="020B0604020202020204" pitchFamily="34" charset="0"/>
              <a:cs typeface="Arial" panose="020B0604020202020204" pitchFamily="34" charset="0"/>
            </a:endParaRPr>
          </a:p>
          <a:p>
            <a:pPr algn="just"/>
            <a:endParaRPr lang="en-IN"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24446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03ED46-B7BD-4DFA-2599-4215573114A2}"/>
              </a:ext>
            </a:extLst>
          </p:cNvPr>
          <p:cNvSpPr txBox="1"/>
          <p:nvPr/>
        </p:nvSpPr>
        <p:spPr>
          <a:xfrm>
            <a:off x="1130157" y="388189"/>
            <a:ext cx="9187035"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Discussion</a:t>
            </a:r>
          </a:p>
          <a:p>
            <a:endParaRPr lang="en-IN" dirty="0"/>
          </a:p>
        </p:txBody>
      </p:sp>
      <p:sp>
        <p:nvSpPr>
          <p:cNvPr id="4" name="TextBox 3">
            <a:extLst>
              <a:ext uri="{FF2B5EF4-FFF2-40B4-BE49-F238E27FC236}">
                <a16:creationId xmlns:a16="http://schemas.microsoft.com/office/drawing/2014/main" id="{90BD8050-6D26-0135-3438-517624806A49}"/>
              </a:ext>
            </a:extLst>
          </p:cNvPr>
          <p:cNvSpPr txBox="1"/>
          <p:nvPr/>
        </p:nvSpPr>
        <p:spPr>
          <a:xfrm>
            <a:off x="1130157" y="1638151"/>
            <a:ext cx="10541479" cy="4231928"/>
          </a:xfrm>
          <a:prstGeom prst="rect">
            <a:avLst/>
          </a:prstGeom>
          <a:noFill/>
        </p:spPr>
        <p:txBody>
          <a:bodyPr wrap="square" rtlCol="0">
            <a:spAutoFit/>
          </a:bodyPr>
          <a:lstStyle/>
          <a:p>
            <a:pPr algn="just"/>
            <a:r>
              <a:rPr lang="en-US" sz="2000" dirty="0">
                <a:latin typeface="Arial" panose="020B0604020202020204" pitchFamily="34" charset="0"/>
                <a:cs typeface="Arial" panose="020B0604020202020204" pitchFamily="34" charset="0"/>
              </a:rPr>
              <a:t>This discussion aims to </a:t>
            </a:r>
            <a:r>
              <a:rPr lang="en-US" sz="2000" dirty="0" smtClean="0">
                <a:latin typeface="Arial" panose="020B0604020202020204" pitchFamily="34" charset="0"/>
                <a:cs typeface="Arial" panose="020B0604020202020204" pitchFamily="34" charset="0"/>
              </a:rPr>
              <a:t>go </a:t>
            </a:r>
            <a:r>
              <a:rPr lang="en-US" sz="2000" dirty="0">
                <a:latin typeface="Arial" panose="020B0604020202020204" pitchFamily="34" charset="0"/>
                <a:cs typeface="Arial" panose="020B0604020202020204" pitchFamily="34" charset="0"/>
              </a:rPr>
              <a:t>deeper into the implications, benefits, challenges, and future directions of integrating big data </a:t>
            </a:r>
            <a:r>
              <a:rPr lang="en-US" sz="2000" dirty="0" smtClean="0">
                <a:latin typeface="Arial" panose="020B0604020202020204" pitchFamily="34" charset="0"/>
                <a:cs typeface="Arial" panose="020B0604020202020204" pitchFamily="34" charset="0"/>
              </a:rPr>
              <a:t>analytics(</a:t>
            </a:r>
            <a:r>
              <a:rPr lang="en-US" sz="2000" dirty="0" err="1" smtClean="0">
                <a:latin typeface="Arial" panose="020B0604020202020204" pitchFamily="34" charset="0"/>
                <a:cs typeface="Arial" panose="020B0604020202020204" pitchFamily="34" charset="0"/>
              </a:rPr>
              <a:t>Bda</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into healthcare</a:t>
            </a:r>
            <a:r>
              <a:rPr lang="en-US" sz="2400" dirty="0" smtClean="0">
                <a:latin typeface="Arial" panose="020B0604020202020204" pitchFamily="34" charset="0"/>
                <a:cs typeface="Arial" panose="020B0604020202020204" pitchFamily="34" charset="0"/>
              </a:rPr>
              <a:t>.</a:t>
            </a:r>
          </a:p>
          <a:p>
            <a:pPr algn="just"/>
            <a:endParaRPr lang="en-IN" sz="2100" dirty="0">
              <a:effectLst/>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Wingdings" panose="05000000000000000000" pitchFamily="2" charset="2"/>
              <a:buChar char="v"/>
            </a:pPr>
            <a:r>
              <a:rPr lang="en-US" sz="2000" b="1" dirty="0">
                <a:latin typeface="Arial" panose="020B0604020202020204" pitchFamily="34" charset="0"/>
                <a:cs typeface="Arial" panose="020B0604020202020204" pitchFamily="34" charset="0"/>
              </a:rPr>
              <a:t>Implications for Patient </a:t>
            </a:r>
            <a:r>
              <a:rPr lang="en-US" sz="2000" b="1" dirty="0" smtClean="0">
                <a:latin typeface="Arial" panose="020B0604020202020204" pitchFamily="34" charset="0"/>
                <a:cs typeface="Arial" panose="020B0604020202020204" pitchFamily="34" charset="0"/>
              </a:rPr>
              <a:t>Care</a:t>
            </a:r>
            <a:r>
              <a:rPr lang="en-US" sz="2000" b="1"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BDA helps in understanding </a:t>
            </a:r>
            <a:r>
              <a:rPr lang="en-US" sz="2000" dirty="0">
                <a:latin typeface="Arial" panose="020B0604020202020204" pitchFamily="34" charset="0"/>
                <a:cs typeface="Arial" panose="020B0604020202020204" pitchFamily="34" charset="0"/>
              </a:rPr>
              <a:t>of a patient's health status. This holistic view enables personalized treatment plans that are tailored to individual patient needs, improving the efficacy of care and patient outcomes. For instance, predictive analytics can identify high-risk patients, allowing for early interventions that can prevent complications and reduce hospital readmissions.</a:t>
            </a:r>
            <a:endParaRPr lang="en-IN" sz="2000" dirty="0">
              <a:effectLst/>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Wingdings" panose="05000000000000000000" pitchFamily="2" charset="2"/>
              <a:buChar char="v"/>
            </a:pPr>
            <a:r>
              <a:rPr lang="en-US" sz="2000" b="1" dirty="0">
                <a:latin typeface="Arial" panose="020B0604020202020204" pitchFamily="34" charset="0"/>
                <a:cs typeface="Arial" panose="020B0604020202020204" pitchFamily="34" charset="0"/>
              </a:rPr>
              <a:t>Benefits to Clinical Decision Making: </a:t>
            </a:r>
            <a:r>
              <a:rPr lang="en-US" sz="2000" dirty="0">
                <a:latin typeface="Arial" panose="020B0604020202020204" pitchFamily="34" charset="0"/>
                <a:cs typeface="Arial" panose="020B0604020202020204" pitchFamily="34" charset="0"/>
              </a:rPr>
              <a:t>Clinical decision support systems (CDSS) powered by big data provide clinicians with evidence-based insights, facilitating more accurate diagnoses and treatment plans</a:t>
            </a:r>
            <a:r>
              <a:rPr lang="en-US" sz="2000" dirty="0" smtClean="0">
                <a:latin typeface="Arial" panose="020B0604020202020204" pitchFamily="34" charset="0"/>
                <a:cs typeface="Arial" panose="020B0604020202020204" pitchFamily="34" charset="0"/>
              </a:rPr>
              <a:t>.</a:t>
            </a:r>
            <a:endParaRPr lang="en-IN" sz="2000" dirty="0">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Wingdings" panose="05000000000000000000" pitchFamily="2" charset="2"/>
              <a:buChar char="v"/>
            </a:pPr>
            <a:r>
              <a:rPr lang="en-IN" sz="2000" b="1" dirty="0" smtClean="0">
                <a:latin typeface="Arial" panose="020B0604020202020204" pitchFamily="34" charset="0"/>
                <a:ea typeface="Calibri" panose="020F0502020204030204" pitchFamily="34" charset="0"/>
                <a:cs typeface="Arial" panose="020B0604020202020204" pitchFamily="34" charset="0"/>
              </a:rPr>
              <a:t>Operational Efficiency: </a:t>
            </a:r>
            <a:r>
              <a:rPr lang="en-IN" sz="2000" dirty="0" smtClean="0">
                <a:latin typeface="Arial" panose="020B0604020202020204" pitchFamily="34" charset="0"/>
                <a:ea typeface="Calibri" panose="020F0502020204030204" pitchFamily="34" charset="0"/>
                <a:cs typeface="Arial" panose="020B0604020202020204" pitchFamily="34" charset="0"/>
              </a:rPr>
              <a:t>BDA helps in resource allocation, knowing patient admission rate and streamlining the work flow. </a:t>
            </a:r>
            <a:endParaRPr lang="en-US" sz="2000" dirty="0" smtClean="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A55622DF-5897-8E06-E110-27723E357CBA}"/>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41276932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03ED46-B7BD-4DFA-2599-4215573114A2}"/>
              </a:ext>
            </a:extLst>
          </p:cNvPr>
          <p:cNvSpPr txBox="1"/>
          <p:nvPr/>
        </p:nvSpPr>
        <p:spPr>
          <a:xfrm>
            <a:off x="1130157" y="250166"/>
            <a:ext cx="9972039"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Discussion</a:t>
            </a:r>
          </a:p>
          <a:p>
            <a:endParaRPr lang="en-IN" dirty="0"/>
          </a:p>
        </p:txBody>
      </p:sp>
      <p:sp>
        <p:nvSpPr>
          <p:cNvPr id="3" name="TextBox 2">
            <a:extLst>
              <a:ext uri="{FF2B5EF4-FFF2-40B4-BE49-F238E27FC236}">
                <a16:creationId xmlns:a16="http://schemas.microsoft.com/office/drawing/2014/main" id="{86D48814-E8FD-ABC1-A864-3848E7AAB692}"/>
              </a:ext>
            </a:extLst>
          </p:cNvPr>
          <p:cNvSpPr txBox="1"/>
          <p:nvPr/>
        </p:nvSpPr>
        <p:spPr>
          <a:xfrm>
            <a:off x="733245" y="1111940"/>
            <a:ext cx="10575985" cy="3647152"/>
          </a:xfrm>
          <a:prstGeom prst="rect">
            <a:avLst/>
          </a:prstGeom>
          <a:noFill/>
        </p:spPr>
        <p:txBody>
          <a:bodyPr wrap="square" rtlCol="0">
            <a:spAutoFit/>
          </a:bodyPr>
          <a:lstStyle/>
          <a:p>
            <a:pPr marL="342900" lvl="0" indent="-342900" algn="just">
              <a:buFont typeface="Wingdings" panose="05000000000000000000" pitchFamily="2" charset="2"/>
              <a:buChar char="v"/>
            </a:pPr>
            <a:r>
              <a:rPr lang="en-IN" sz="2100" b="1" kern="100" dirty="0" smtClean="0">
                <a:effectLst/>
                <a:latin typeface="Arial" panose="020B0604020202020204" pitchFamily="34" charset="0"/>
                <a:ea typeface="Calibri" panose="020F0502020204030204" pitchFamily="34" charset="0"/>
                <a:cs typeface="Arial" panose="020B0604020202020204" pitchFamily="34" charset="0"/>
              </a:rPr>
              <a:t>Challenges: </a:t>
            </a:r>
            <a:r>
              <a:rPr lang="en-US" sz="2100" kern="100" dirty="0">
                <a:latin typeface="Arial" panose="020B0604020202020204" pitchFamily="34" charset="0"/>
                <a:ea typeface="Calibri" panose="020F0502020204030204" pitchFamily="34" charset="0"/>
                <a:cs typeface="Arial" panose="020B0604020202020204" pitchFamily="34" charset="0"/>
              </a:rPr>
              <a:t>Since incorrect outcomes and inadequate patient treatment can result from inaccurate or missing data, data quality and completeness continue to be major concerns. Another crucial issue is ensuring data security and privacy, especially in light of how sensitive healthcare data is. In order to adhere to privacy requirements and safeguard patient data from breaches, healthcare providers need to put strong security measures in place.</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lvl="0" algn="just"/>
            <a:endParaRPr lang="en-IN" sz="21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buFont typeface="Wingdings" panose="05000000000000000000" pitchFamily="2" charset="2"/>
              <a:buChar char="v"/>
            </a:pPr>
            <a:r>
              <a:rPr lang="en-IN" sz="2100" b="1" dirty="0">
                <a:effectLst/>
                <a:latin typeface="Arial" panose="020B0604020202020204" pitchFamily="34" charset="0"/>
                <a:ea typeface="Calibri" panose="020F0502020204030204" pitchFamily="34" charset="0"/>
                <a:cs typeface="Arial" panose="020B0604020202020204" pitchFamily="34" charset="0"/>
              </a:rPr>
              <a:t> </a:t>
            </a:r>
            <a:r>
              <a:rPr lang="en-IN" sz="2100" b="1" dirty="0" smtClean="0">
                <a:effectLst/>
                <a:latin typeface="Arial" panose="020B0604020202020204" pitchFamily="34" charset="0"/>
                <a:ea typeface="Calibri" panose="020F0502020204030204" pitchFamily="34" charset="0"/>
                <a:cs typeface="Arial" panose="020B0604020202020204" pitchFamily="34" charset="0"/>
              </a:rPr>
              <a:t>Future Directions: </a:t>
            </a:r>
            <a:r>
              <a:rPr lang="en-US" sz="2100" dirty="0" smtClean="0">
                <a:latin typeface="Arial" panose="020B0604020202020204" pitchFamily="34" charset="0"/>
                <a:ea typeface="Calibri" panose="020F0502020204030204" pitchFamily="34" charset="0"/>
                <a:cs typeface="Arial" panose="020B0604020202020204" pitchFamily="34" charset="0"/>
              </a:rPr>
              <a:t>Big </a:t>
            </a:r>
            <a:r>
              <a:rPr lang="en-US" sz="2100" dirty="0">
                <a:latin typeface="Arial" panose="020B0604020202020204" pitchFamily="34" charset="0"/>
                <a:ea typeface="Calibri" panose="020F0502020204030204" pitchFamily="34" charset="0"/>
                <a:cs typeface="Arial" panose="020B0604020202020204" pitchFamily="34" charset="0"/>
              </a:rPr>
              <a:t>data analytics will be much more enhanced by emerging technologies like machine learning (ML) and artificial intelligence (AI). Deeper insights from complicated information can be extracted by these technologies, resulting in ever more accurate and </a:t>
            </a:r>
            <a:r>
              <a:rPr lang="en-US" sz="2100" dirty="0" smtClean="0">
                <a:latin typeface="Arial" panose="020B0604020202020204" pitchFamily="34" charset="0"/>
                <a:ea typeface="Calibri" panose="020F0502020204030204" pitchFamily="34" charset="0"/>
                <a:cs typeface="Arial" panose="020B0604020202020204" pitchFamily="34" charset="0"/>
              </a:rPr>
              <a:t>customized </a:t>
            </a:r>
            <a:r>
              <a:rPr lang="en-US" sz="2100" dirty="0">
                <a:latin typeface="Arial" panose="020B0604020202020204" pitchFamily="34" charset="0"/>
                <a:ea typeface="Calibri" panose="020F0502020204030204" pitchFamily="34" charset="0"/>
                <a:cs typeface="Arial" panose="020B0604020202020204" pitchFamily="34" charset="0"/>
              </a:rPr>
              <a:t>healthcare treatments.</a:t>
            </a:r>
            <a:endParaRPr lang="en-IN" dirty="0"/>
          </a:p>
        </p:txBody>
      </p:sp>
      <p:pic>
        <p:nvPicPr>
          <p:cNvPr id="4" name="Picture 3">
            <a:extLst>
              <a:ext uri="{FF2B5EF4-FFF2-40B4-BE49-F238E27FC236}">
                <a16:creationId xmlns:a16="http://schemas.microsoft.com/office/drawing/2014/main" id="{38764C6A-ACD0-517D-C7AB-970375D8E291}"/>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2058588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03ED46-B7BD-4DFA-2599-4215573114A2}"/>
              </a:ext>
            </a:extLst>
          </p:cNvPr>
          <p:cNvSpPr txBox="1"/>
          <p:nvPr/>
        </p:nvSpPr>
        <p:spPr>
          <a:xfrm>
            <a:off x="1112808" y="372084"/>
            <a:ext cx="9347351"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Conclusion</a:t>
            </a:r>
          </a:p>
          <a:p>
            <a:endParaRPr lang="en-IN" dirty="0"/>
          </a:p>
        </p:txBody>
      </p:sp>
      <p:sp>
        <p:nvSpPr>
          <p:cNvPr id="3" name="TextBox 2">
            <a:extLst>
              <a:ext uri="{FF2B5EF4-FFF2-40B4-BE49-F238E27FC236}">
                <a16:creationId xmlns:a16="http://schemas.microsoft.com/office/drawing/2014/main" id="{EF92FBD3-5E79-762F-DA9C-D5CE5A5238C6}"/>
              </a:ext>
            </a:extLst>
          </p:cNvPr>
          <p:cNvSpPr txBox="1"/>
          <p:nvPr/>
        </p:nvSpPr>
        <p:spPr>
          <a:xfrm>
            <a:off x="1112808" y="1328465"/>
            <a:ext cx="10446588" cy="5539978"/>
          </a:xfrm>
          <a:prstGeom prst="rect">
            <a:avLst/>
          </a:prstGeom>
          <a:noFill/>
        </p:spPr>
        <p:txBody>
          <a:bodyPr wrap="square" rtlCol="0">
            <a:spAutoFit/>
          </a:bodyPr>
          <a:lstStyle/>
          <a:p>
            <a:pPr marL="342900" indent="-342900" algn="just" defTabSz="619356">
              <a:buFont typeface="Wingdings" panose="05000000000000000000" pitchFamily="2" charset="2"/>
              <a:buChar char="v"/>
            </a:pPr>
            <a:r>
              <a:rPr lang="en-US" sz="2100" dirty="0" smtClean="0">
                <a:effectLst/>
                <a:latin typeface="Arial" panose="020B0604020202020204" pitchFamily="34" charset="0"/>
                <a:ea typeface="Calibri" panose="020F0502020204030204" pitchFamily="34" charset="0"/>
                <a:cs typeface="Arial" panose="020B0604020202020204" pitchFamily="34" charset="0"/>
              </a:rPr>
              <a:t>This study provides an idea about how big data analytics is helping to improve quality of healthcare and what are the major challenges that are faced by the healthcare providers and the patients.</a:t>
            </a:r>
          </a:p>
          <a:p>
            <a:pPr algn="just" defTabSz="619356"/>
            <a:endParaRPr lang="en-US" sz="2100" dirty="0" smtClean="0">
              <a:effectLst/>
              <a:latin typeface="Arial" panose="020B0604020202020204" pitchFamily="34" charset="0"/>
              <a:ea typeface="Calibri" panose="020F0502020204030204" pitchFamily="34" charset="0"/>
              <a:cs typeface="Arial" panose="020B0604020202020204" pitchFamily="34" charset="0"/>
            </a:endParaRPr>
          </a:p>
          <a:p>
            <a:pPr marL="342900" indent="-342900" algn="just" defTabSz="619356">
              <a:buFont typeface="Wingdings" panose="05000000000000000000" pitchFamily="2" charset="2"/>
              <a:buChar char="v"/>
            </a:pPr>
            <a:r>
              <a:rPr lang="en-IN" sz="2100" kern="100" dirty="0">
                <a:latin typeface="Arial" panose="020B0604020202020204" pitchFamily="34" charset="0"/>
                <a:ea typeface="Calibri" panose="020F050202020403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In conclusion, the integration of big data analytics in healthcare offers immense potential to enhance patient care and clinical decision-making. By addressing current challenges and leveraging emerging technologies, healthcare providers can unlock valuable insights from vast datasets, driving improvements in healthcare delivery and patient outcomes</a:t>
            </a:r>
            <a:r>
              <a:rPr lang="en-US" sz="2100" dirty="0" smtClean="0">
                <a:latin typeface="Arial" panose="020B0604020202020204" pitchFamily="34" charset="0"/>
                <a:cs typeface="Arial" panose="020B0604020202020204" pitchFamily="34" charset="0"/>
              </a:rPr>
              <a:t>.</a:t>
            </a:r>
          </a:p>
          <a:p>
            <a:pPr marL="342900" indent="-342900" algn="just" defTabSz="619356">
              <a:buFont typeface="Wingdings" panose="05000000000000000000" pitchFamily="2" charset="2"/>
              <a:buChar char="v"/>
            </a:pPr>
            <a:r>
              <a:rPr lang="en-US" sz="2100" kern="100" dirty="0">
                <a:latin typeface="Arial" panose="020B0604020202020204" pitchFamily="34" charset="0"/>
                <a:ea typeface="Calibri" panose="020F0502020204030204" pitchFamily="34" charset="0"/>
                <a:cs typeface="Arial" panose="020B0604020202020204" pitchFamily="34" charset="0"/>
              </a:rPr>
              <a:t>Looking forward, the future of big data analytics in healthcare is promising. Emerging technologies such as artificial intelligence, machine learning, and the Internet of Things will further enhance data analytics capabilities, leading to even more precise and personalized healthcare solutions. Interoperability and data standardization will facilitate seamless data sharing and integration, promoting better collaboration among healthcare providers.</a:t>
            </a:r>
            <a:endParaRPr lang="en-IN" sz="2100" kern="100" dirty="0" smtClean="0">
              <a:effectLst/>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Wingdings" panose="05000000000000000000" pitchFamily="2" charset="2"/>
              <a:buChar char="v"/>
            </a:pPr>
            <a:endParaRPr lang="en-IN" sz="2100" kern="100" dirty="0" smtClean="0">
              <a:effectLst/>
              <a:latin typeface="Arial" panose="020B0604020202020204" pitchFamily="34" charset="0"/>
              <a:ea typeface="Calibri" panose="020F0502020204030204" pitchFamily="34" charset="0"/>
              <a:cs typeface="Arial" panose="020B0604020202020204" pitchFamily="34" charset="0"/>
            </a:endParaRPr>
          </a:p>
          <a:p>
            <a:endParaRPr lang="en-IN" dirty="0"/>
          </a:p>
        </p:txBody>
      </p:sp>
      <p:pic>
        <p:nvPicPr>
          <p:cNvPr id="4" name="Picture 3">
            <a:extLst>
              <a:ext uri="{FF2B5EF4-FFF2-40B4-BE49-F238E27FC236}">
                <a16:creationId xmlns:a16="http://schemas.microsoft.com/office/drawing/2014/main" id="{24A6FB0C-E181-08A6-F6E4-6A95F1A19175}"/>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23223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03ED46-B7BD-4DFA-2599-4215573114A2}"/>
              </a:ext>
            </a:extLst>
          </p:cNvPr>
          <p:cNvSpPr txBox="1"/>
          <p:nvPr/>
        </p:nvSpPr>
        <p:spPr>
          <a:xfrm>
            <a:off x="1052423" y="227082"/>
            <a:ext cx="10179169"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References</a:t>
            </a:r>
          </a:p>
          <a:p>
            <a:endParaRPr lang="en-IN" dirty="0"/>
          </a:p>
        </p:txBody>
      </p:sp>
      <p:sp>
        <p:nvSpPr>
          <p:cNvPr id="3" name="TextBox 2">
            <a:extLst>
              <a:ext uri="{FF2B5EF4-FFF2-40B4-BE49-F238E27FC236}">
                <a16:creationId xmlns:a16="http://schemas.microsoft.com/office/drawing/2014/main" id="{2D731CCE-4474-D069-9BCB-46659D2187F8}"/>
              </a:ext>
            </a:extLst>
          </p:cNvPr>
          <p:cNvSpPr txBox="1"/>
          <p:nvPr/>
        </p:nvSpPr>
        <p:spPr>
          <a:xfrm>
            <a:off x="1216325" y="1057387"/>
            <a:ext cx="10179169" cy="646331"/>
          </a:xfrm>
          <a:prstGeom prst="rect">
            <a:avLst/>
          </a:prstGeom>
          <a:noFill/>
        </p:spPr>
        <p:txBody>
          <a:bodyPr wrap="square" rtlCol="0">
            <a:spAutoFit/>
          </a:bodyPr>
          <a:lstStyle/>
          <a:p>
            <a:endParaRPr lang="en-IN" sz="1800" kern="0" dirty="0">
              <a:effectLst/>
              <a:latin typeface="Times New Roman" panose="02020603050405020304" pitchFamily="18" charset="0"/>
              <a:ea typeface="Calibri" panose="020F0502020204030204" pitchFamily="34" charset="0"/>
            </a:endParaRPr>
          </a:p>
          <a:p>
            <a:pPr marL="342900" indent="-342900">
              <a:buAutoNum type="arabicPeriod" startAt="3"/>
            </a:pPr>
            <a:endParaRPr lang="en-IN" dirty="0"/>
          </a:p>
        </p:txBody>
      </p:sp>
      <p:pic>
        <p:nvPicPr>
          <p:cNvPr id="4" name="Picture 3">
            <a:extLst>
              <a:ext uri="{FF2B5EF4-FFF2-40B4-BE49-F238E27FC236}">
                <a16:creationId xmlns:a16="http://schemas.microsoft.com/office/drawing/2014/main" id="{DF9C30DD-40D8-647B-BA81-261B514E7066}"/>
              </a:ext>
            </a:extLst>
          </p:cNvPr>
          <p:cNvPicPr>
            <a:picLocks noChangeAspect="1"/>
          </p:cNvPicPr>
          <p:nvPr/>
        </p:nvPicPr>
        <p:blipFill>
          <a:blip r:embed="rId2"/>
          <a:stretch>
            <a:fillRect/>
          </a:stretch>
        </p:blipFill>
        <p:spPr>
          <a:xfrm>
            <a:off x="10281007" y="1"/>
            <a:ext cx="1910993" cy="1057386"/>
          </a:xfrm>
          <a:prstGeom prst="rect">
            <a:avLst/>
          </a:prstGeom>
        </p:spPr>
      </p:pic>
      <p:sp>
        <p:nvSpPr>
          <p:cNvPr id="5" name="Rectangle 4"/>
          <p:cNvSpPr/>
          <p:nvPr/>
        </p:nvSpPr>
        <p:spPr>
          <a:xfrm>
            <a:off x="1216325" y="2136339"/>
            <a:ext cx="10102704" cy="4555093"/>
          </a:xfrm>
          <a:prstGeom prst="rect">
            <a:avLst/>
          </a:prstGeom>
        </p:spPr>
        <p:txBody>
          <a:bodyPr wrap="square">
            <a:spAutoFit/>
          </a:bodyPr>
          <a:lstStyle/>
          <a:p>
            <a:pPr marL="406400" marR="0" indent="-406400">
              <a:spcBef>
                <a:spcPts val="0"/>
              </a:spcBef>
              <a:spcAft>
                <a:spcPts val="0"/>
              </a:spcAft>
            </a:pPr>
            <a:r>
              <a:rPr lang="en-US" sz="1600" dirty="0" smtClean="0">
                <a:latin typeface="Arial" panose="020B0604020202020204" pitchFamily="34" charset="0"/>
                <a:ea typeface="Calibri" panose="020F0502020204030204" pitchFamily="34" charset="0"/>
                <a:cs typeface="Arial" panose="020B0604020202020204" pitchFamily="34" charset="0"/>
              </a:rPr>
              <a:t>1.Raghupathi </a:t>
            </a:r>
            <a:r>
              <a:rPr lang="en-US" sz="1600" dirty="0">
                <a:latin typeface="Arial" panose="020B0604020202020204" pitchFamily="34" charset="0"/>
                <a:ea typeface="Calibri" panose="020F0502020204030204" pitchFamily="34" charset="0"/>
                <a:cs typeface="Arial" panose="020B0604020202020204" pitchFamily="34" charset="0"/>
              </a:rPr>
              <a:t>W, </a:t>
            </a:r>
            <a:r>
              <a:rPr lang="en-US" sz="1600" dirty="0" err="1">
                <a:latin typeface="Arial" panose="020B0604020202020204" pitchFamily="34" charset="0"/>
                <a:ea typeface="Calibri" panose="020F0502020204030204" pitchFamily="34" charset="0"/>
                <a:cs typeface="Arial" panose="020B0604020202020204" pitchFamily="34" charset="0"/>
              </a:rPr>
              <a:t>Raghupathi</a:t>
            </a:r>
            <a:r>
              <a:rPr lang="en-US" sz="1600" dirty="0">
                <a:latin typeface="Arial" panose="020B0604020202020204" pitchFamily="34" charset="0"/>
                <a:ea typeface="Calibri" panose="020F0502020204030204" pitchFamily="34" charset="0"/>
                <a:cs typeface="Arial" panose="020B0604020202020204" pitchFamily="34" charset="0"/>
              </a:rPr>
              <a:t> V. Big data analytics in healthcare: Promise and potential. Heal </a:t>
            </a:r>
            <a:r>
              <a:rPr lang="en-US" sz="1600" dirty="0" err="1">
                <a:latin typeface="Arial" panose="020B0604020202020204" pitchFamily="34" charset="0"/>
                <a:ea typeface="Calibri" panose="020F0502020204030204" pitchFamily="34" charset="0"/>
                <a:cs typeface="Arial" panose="020B0604020202020204" pitchFamily="34" charset="0"/>
              </a:rPr>
              <a:t>Inf</a:t>
            </a:r>
            <a:r>
              <a:rPr lang="en-US" sz="1600" dirty="0">
                <a:latin typeface="Arial" panose="020B0604020202020204" pitchFamily="34" charset="0"/>
                <a:ea typeface="Calibri" panose="020F0502020204030204" pitchFamily="34" charset="0"/>
                <a:cs typeface="Arial" panose="020B0604020202020204" pitchFamily="34" charset="0"/>
              </a:rPr>
              <a:t> </a:t>
            </a:r>
            <a:r>
              <a:rPr lang="en-US" sz="1600" dirty="0" err="1">
                <a:latin typeface="Arial" panose="020B0604020202020204" pitchFamily="34" charset="0"/>
                <a:ea typeface="Calibri" panose="020F0502020204030204" pitchFamily="34" charset="0"/>
                <a:cs typeface="Arial" panose="020B0604020202020204" pitchFamily="34" charset="0"/>
              </a:rPr>
              <a:t>Sci</a:t>
            </a:r>
            <a:r>
              <a:rPr lang="en-US" sz="1600" dirty="0">
                <a:latin typeface="Arial" panose="020B0604020202020204" pitchFamily="34" charset="0"/>
                <a:ea typeface="Calibri" panose="020F0502020204030204" pitchFamily="34" charset="0"/>
                <a:cs typeface="Arial" panose="020B0604020202020204" pitchFamily="34" charset="0"/>
              </a:rPr>
              <a:t> Syst. 2014;2(1):1–10. </a:t>
            </a:r>
          </a:p>
          <a:p>
            <a:pPr marL="406400" marR="0" indent="-406400">
              <a:spcBef>
                <a:spcPts val="0"/>
              </a:spcBef>
              <a:spcAft>
                <a:spcPts val="0"/>
              </a:spcAft>
            </a:pPr>
            <a:r>
              <a:rPr lang="en-US" sz="1600" dirty="0" smtClean="0">
                <a:latin typeface="Arial" panose="020B0604020202020204" pitchFamily="34" charset="0"/>
                <a:ea typeface="Calibri" panose="020F0502020204030204" pitchFamily="34" charset="0"/>
                <a:cs typeface="Arial" panose="020B0604020202020204" pitchFamily="34" charset="0"/>
              </a:rPr>
              <a:t>2.Dicuonzo </a:t>
            </a:r>
            <a:r>
              <a:rPr lang="en-US" sz="1600" dirty="0">
                <a:latin typeface="Arial" panose="020B0604020202020204" pitchFamily="34" charset="0"/>
                <a:ea typeface="Calibri" panose="020F0502020204030204" pitchFamily="34" charset="0"/>
                <a:cs typeface="Arial" panose="020B0604020202020204" pitchFamily="34" charset="0"/>
              </a:rPr>
              <a:t>G, </a:t>
            </a:r>
            <a:r>
              <a:rPr lang="en-US" sz="1600" dirty="0" err="1">
                <a:latin typeface="Arial" panose="020B0604020202020204" pitchFamily="34" charset="0"/>
                <a:ea typeface="Calibri" panose="020F0502020204030204" pitchFamily="34" charset="0"/>
                <a:cs typeface="Arial" panose="020B0604020202020204" pitchFamily="34" charset="0"/>
              </a:rPr>
              <a:t>Galeone</a:t>
            </a:r>
            <a:r>
              <a:rPr lang="en-US" sz="1600" dirty="0">
                <a:latin typeface="Arial" panose="020B0604020202020204" pitchFamily="34" charset="0"/>
                <a:ea typeface="Calibri" panose="020F0502020204030204" pitchFamily="34" charset="0"/>
                <a:cs typeface="Arial" panose="020B0604020202020204" pitchFamily="34" charset="0"/>
              </a:rPr>
              <a:t> G, </a:t>
            </a:r>
            <a:r>
              <a:rPr lang="en-US" sz="1600" dirty="0" err="1">
                <a:latin typeface="Arial" panose="020B0604020202020204" pitchFamily="34" charset="0"/>
                <a:ea typeface="Calibri" panose="020F0502020204030204" pitchFamily="34" charset="0"/>
                <a:cs typeface="Arial" panose="020B0604020202020204" pitchFamily="34" charset="0"/>
              </a:rPr>
              <a:t>Shini</a:t>
            </a:r>
            <a:r>
              <a:rPr lang="en-US" sz="1600" dirty="0">
                <a:latin typeface="Arial" panose="020B0604020202020204" pitchFamily="34" charset="0"/>
                <a:ea typeface="Calibri" panose="020F0502020204030204" pitchFamily="34" charset="0"/>
                <a:cs typeface="Arial" panose="020B0604020202020204" pitchFamily="34" charset="0"/>
              </a:rPr>
              <a:t> M, </a:t>
            </a:r>
            <a:r>
              <a:rPr lang="en-US" sz="1600" dirty="0" err="1">
                <a:latin typeface="Arial" panose="020B0604020202020204" pitchFamily="34" charset="0"/>
                <a:ea typeface="Calibri" panose="020F0502020204030204" pitchFamily="34" charset="0"/>
                <a:cs typeface="Arial" panose="020B0604020202020204" pitchFamily="34" charset="0"/>
              </a:rPr>
              <a:t>Massari</a:t>
            </a:r>
            <a:r>
              <a:rPr lang="en-US" sz="1600" dirty="0">
                <a:latin typeface="Arial" panose="020B0604020202020204" pitchFamily="34" charset="0"/>
                <a:ea typeface="Calibri" panose="020F0502020204030204" pitchFamily="34" charset="0"/>
                <a:cs typeface="Arial" panose="020B0604020202020204" pitchFamily="34" charset="0"/>
              </a:rPr>
              <a:t> A. Towards the Use of Big Data in Healthcare: A Literature Review. </a:t>
            </a:r>
            <a:r>
              <a:rPr lang="en-US" sz="1600" dirty="0" err="1">
                <a:latin typeface="Arial" panose="020B0604020202020204" pitchFamily="34" charset="0"/>
                <a:ea typeface="Calibri" panose="020F0502020204030204" pitchFamily="34" charset="0"/>
                <a:cs typeface="Arial" panose="020B0604020202020204" pitchFamily="34" charset="0"/>
              </a:rPr>
              <a:t>Healthc</a:t>
            </a:r>
            <a:r>
              <a:rPr lang="en-US" sz="1600" dirty="0">
                <a:latin typeface="Arial" panose="020B0604020202020204" pitchFamily="34" charset="0"/>
                <a:ea typeface="Calibri" panose="020F0502020204030204" pitchFamily="34" charset="0"/>
                <a:cs typeface="Arial" panose="020B0604020202020204" pitchFamily="34" charset="0"/>
              </a:rPr>
              <a:t>. 2022;10(7). </a:t>
            </a:r>
            <a:endParaRPr lang="en-US" sz="1600" dirty="0" smtClean="0">
              <a:latin typeface="Arial" panose="020B0604020202020204" pitchFamily="34" charset="0"/>
              <a:ea typeface="Calibri" panose="020F0502020204030204" pitchFamily="34" charset="0"/>
              <a:cs typeface="Arial" panose="020B0604020202020204" pitchFamily="34" charset="0"/>
            </a:endParaRPr>
          </a:p>
          <a:p>
            <a:pPr marL="406400" marR="0" indent="-406400">
              <a:spcBef>
                <a:spcPts val="0"/>
              </a:spcBef>
              <a:spcAft>
                <a:spcPts val="0"/>
              </a:spcAft>
            </a:pPr>
            <a:r>
              <a:rPr lang="en-US" sz="1600" dirty="0" smtClean="0">
                <a:latin typeface="Arial" panose="020B0604020202020204" pitchFamily="34" charset="0"/>
                <a:ea typeface="Calibri" panose="020F0502020204030204" pitchFamily="34" charset="0"/>
                <a:cs typeface="Arial" panose="020B0604020202020204" pitchFamily="34" charset="0"/>
              </a:rPr>
              <a:t>3.Ahmad </a:t>
            </a:r>
            <a:r>
              <a:rPr lang="en-US" sz="1600" dirty="0">
                <a:latin typeface="Arial" panose="020B0604020202020204" pitchFamily="34" charset="0"/>
                <a:ea typeface="Calibri" panose="020F0502020204030204" pitchFamily="34" charset="0"/>
                <a:cs typeface="Arial" panose="020B0604020202020204" pitchFamily="34" charset="0"/>
              </a:rPr>
              <a:t>I, </a:t>
            </a:r>
            <a:r>
              <a:rPr lang="en-US" sz="1600" dirty="0" err="1">
                <a:latin typeface="Arial" panose="020B0604020202020204" pitchFamily="34" charset="0"/>
                <a:ea typeface="Calibri" panose="020F0502020204030204" pitchFamily="34" charset="0"/>
                <a:cs typeface="Arial" panose="020B0604020202020204" pitchFamily="34" charset="0"/>
              </a:rPr>
              <a:t>Asghar</a:t>
            </a:r>
            <a:r>
              <a:rPr lang="en-US" sz="1600" dirty="0">
                <a:latin typeface="Arial" panose="020B0604020202020204" pitchFamily="34" charset="0"/>
                <a:ea typeface="Calibri" panose="020F0502020204030204" pitchFamily="34" charset="0"/>
                <a:cs typeface="Arial" panose="020B0604020202020204" pitchFamily="34" charset="0"/>
              </a:rPr>
              <a:t> Z, Kumar T, Li G, </a:t>
            </a:r>
            <a:r>
              <a:rPr lang="en-US" sz="1600" dirty="0" err="1">
                <a:latin typeface="Arial" panose="020B0604020202020204" pitchFamily="34" charset="0"/>
                <a:ea typeface="Calibri" panose="020F0502020204030204" pitchFamily="34" charset="0"/>
                <a:cs typeface="Arial" panose="020B0604020202020204" pitchFamily="34" charset="0"/>
              </a:rPr>
              <a:t>Manzoor</a:t>
            </a:r>
            <a:r>
              <a:rPr lang="en-US" sz="1600" dirty="0">
                <a:latin typeface="Arial" panose="020B0604020202020204" pitchFamily="34" charset="0"/>
                <a:ea typeface="Calibri" panose="020F0502020204030204" pitchFamily="34" charset="0"/>
                <a:cs typeface="Arial" panose="020B0604020202020204" pitchFamily="34" charset="0"/>
              </a:rPr>
              <a:t> A, </a:t>
            </a:r>
            <a:r>
              <a:rPr lang="en-US" sz="1600" dirty="0" err="1">
                <a:latin typeface="Arial" panose="020B0604020202020204" pitchFamily="34" charset="0"/>
                <a:ea typeface="Calibri" panose="020F0502020204030204" pitchFamily="34" charset="0"/>
                <a:cs typeface="Arial" panose="020B0604020202020204" pitchFamily="34" charset="0"/>
              </a:rPr>
              <a:t>Mikhaylov</a:t>
            </a:r>
            <a:r>
              <a:rPr lang="en-US" sz="1600" dirty="0">
                <a:latin typeface="Arial" panose="020B0604020202020204" pitchFamily="34" charset="0"/>
                <a:ea typeface="Calibri" panose="020F0502020204030204" pitchFamily="34" charset="0"/>
                <a:cs typeface="Arial" panose="020B0604020202020204" pitchFamily="34" charset="0"/>
              </a:rPr>
              <a:t> K, et al. Emerging Technologies for </a:t>
            </a:r>
            <a:r>
              <a:rPr lang="en-US" sz="1600" dirty="0" smtClean="0">
                <a:latin typeface="Arial" panose="020B0604020202020204" pitchFamily="34" charset="0"/>
                <a:ea typeface="Calibri" panose="020F0502020204030204" pitchFamily="34" charset="0"/>
                <a:cs typeface="Arial" panose="020B0604020202020204" pitchFamily="34" charset="0"/>
              </a:rPr>
              <a:t>Next Generation </a:t>
            </a:r>
            <a:r>
              <a:rPr lang="en-US" sz="1600" dirty="0">
                <a:latin typeface="Arial" panose="020B0604020202020204" pitchFamily="34" charset="0"/>
                <a:ea typeface="Calibri" panose="020F0502020204030204" pitchFamily="34" charset="0"/>
                <a:cs typeface="Arial" panose="020B0604020202020204" pitchFamily="34" charset="0"/>
              </a:rPr>
              <a:t>Remote Health Care and Assisted Living. IEEE Access. 2022;10(March):56094–132. </a:t>
            </a:r>
            <a:endParaRPr lang="en-US" sz="1600" dirty="0" smtClean="0">
              <a:latin typeface="Arial" panose="020B0604020202020204" pitchFamily="34" charset="0"/>
              <a:ea typeface="Calibri" panose="020F050202020403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4.Awrahman </a:t>
            </a:r>
            <a:r>
              <a:rPr lang="en-US" sz="1600" dirty="0">
                <a:latin typeface="Arial" panose="020B0604020202020204" pitchFamily="34" charset="0"/>
                <a:cs typeface="Arial" panose="020B0604020202020204" pitchFamily="34" charset="0"/>
              </a:rPr>
              <a:t>BJ, Aziz Fatah C, </a:t>
            </a:r>
            <a:r>
              <a:rPr lang="en-US" sz="1600" dirty="0" err="1">
                <a:latin typeface="Arial" panose="020B0604020202020204" pitchFamily="34" charset="0"/>
                <a:cs typeface="Arial" panose="020B0604020202020204" pitchFamily="34" charset="0"/>
              </a:rPr>
              <a:t>Hamaamin</a:t>
            </a:r>
            <a:r>
              <a:rPr lang="en-US" sz="1600" dirty="0">
                <a:latin typeface="Arial" panose="020B0604020202020204" pitchFamily="34" charset="0"/>
                <a:cs typeface="Arial" panose="020B0604020202020204" pitchFamily="34" charset="0"/>
              </a:rPr>
              <a:t> MY. A Review of the Role and Challenges of Big Data in </a:t>
            </a:r>
            <a:r>
              <a:rPr lang="en-US" sz="1600" dirty="0" smtClean="0">
                <a:latin typeface="Arial" panose="020B0604020202020204" pitchFamily="34" charset="0"/>
                <a:cs typeface="Arial" panose="020B0604020202020204" pitchFamily="34" charset="0"/>
              </a:rPr>
              <a:t>       Healthcare </a:t>
            </a:r>
            <a:r>
              <a:rPr lang="en-US" sz="1600" dirty="0">
                <a:latin typeface="Arial" panose="020B0604020202020204" pitchFamily="34" charset="0"/>
                <a:cs typeface="Arial" panose="020B0604020202020204" pitchFamily="34" charset="0"/>
              </a:rPr>
              <a:t>Informatics and Analytics. </a:t>
            </a:r>
            <a:r>
              <a:rPr lang="en-US" sz="1600" dirty="0" err="1">
                <a:latin typeface="Arial" panose="020B0604020202020204" pitchFamily="34" charset="0"/>
                <a:cs typeface="Arial" panose="020B0604020202020204" pitchFamily="34" charset="0"/>
              </a:rPr>
              <a:t>Comput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Intell</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Neurosci</a:t>
            </a:r>
            <a:r>
              <a:rPr lang="en-US" sz="1600" dirty="0">
                <a:latin typeface="Arial" panose="020B0604020202020204" pitchFamily="34" charset="0"/>
                <a:cs typeface="Arial" panose="020B0604020202020204" pitchFamily="34" charset="0"/>
              </a:rPr>
              <a:t>. 2022;2022. 	</a:t>
            </a:r>
            <a:r>
              <a:rPr lang="en-US" sz="1600" dirty="0" err="1">
                <a:latin typeface="Arial" panose="020B0604020202020204" pitchFamily="34" charset="0"/>
                <a:cs typeface="Arial" panose="020B0604020202020204" pitchFamily="34" charset="0"/>
              </a:rPr>
              <a:t>Pastorino</a:t>
            </a:r>
            <a:r>
              <a:rPr lang="en-US" sz="1600" dirty="0">
                <a:latin typeface="Arial" panose="020B0604020202020204" pitchFamily="34" charset="0"/>
                <a:cs typeface="Arial" panose="020B0604020202020204" pitchFamily="34" charset="0"/>
              </a:rPr>
              <a:t> R, De Vito C, </a:t>
            </a:r>
            <a:r>
              <a:rPr lang="en-US" sz="1600" dirty="0" err="1">
                <a:latin typeface="Arial" panose="020B0604020202020204" pitchFamily="34" charset="0"/>
                <a:cs typeface="Arial" panose="020B0604020202020204" pitchFamily="34" charset="0"/>
              </a:rPr>
              <a:t>Migliara</a:t>
            </a:r>
            <a:r>
              <a:rPr lang="en-US" sz="1600" dirty="0">
                <a:latin typeface="Arial" panose="020B0604020202020204" pitchFamily="34" charset="0"/>
                <a:cs typeface="Arial" panose="020B0604020202020204" pitchFamily="34" charset="0"/>
              </a:rPr>
              <a:t> G, </a:t>
            </a:r>
            <a:r>
              <a:rPr lang="en-US" sz="1600" dirty="0" err="1">
                <a:latin typeface="Arial" panose="020B0604020202020204" pitchFamily="34" charset="0"/>
                <a:cs typeface="Arial" panose="020B0604020202020204" pitchFamily="34" charset="0"/>
              </a:rPr>
              <a:t>Glocker</a:t>
            </a:r>
            <a:r>
              <a:rPr lang="en-US" sz="1600" dirty="0">
                <a:latin typeface="Arial" panose="020B0604020202020204" pitchFamily="34" charset="0"/>
                <a:cs typeface="Arial" panose="020B0604020202020204" pitchFamily="34" charset="0"/>
              </a:rPr>
              <a:t> K, </a:t>
            </a:r>
            <a:r>
              <a:rPr lang="en-US" sz="1600" dirty="0" err="1">
                <a:latin typeface="Arial" panose="020B0604020202020204" pitchFamily="34" charset="0"/>
                <a:cs typeface="Arial" panose="020B0604020202020204" pitchFamily="34" charset="0"/>
              </a:rPr>
              <a:t>Binenbaum</a:t>
            </a:r>
            <a:r>
              <a:rPr lang="en-US" sz="1600" dirty="0">
                <a:latin typeface="Arial" panose="020B0604020202020204" pitchFamily="34" charset="0"/>
                <a:cs typeface="Arial" panose="020B0604020202020204" pitchFamily="34" charset="0"/>
              </a:rPr>
              <a:t> I, </a:t>
            </a:r>
            <a:r>
              <a:rPr lang="en-US" sz="1600" dirty="0" err="1">
                <a:latin typeface="Arial" panose="020B0604020202020204" pitchFamily="34" charset="0"/>
                <a:cs typeface="Arial" panose="020B0604020202020204" pitchFamily="34" charset="0"/>
              </a:rPr>
              <a:t>Ricciardi</a:t>
            </a:r>
            <a:r>
              <a:rPr lang="en-US" sz="1600" dirty="0">
                <a:latin typeface="Arial" panose="020B0604020202020204" pitchFamily="34" charset="0"/>
                <a:cs typeface="Arial" panose="020B0604020202020204" pitchFamily="34" charset="0"/>
              </a:rPr>
              <a:t> W, et al. Benefits and challenges of Big Data in healthcare: An overview of the European initiatives. </a:t>
            </a:r>
            <a:r>
              <a:rPr lang="en-US" sz="1600" dirty="0" err="1">
                <a:latin typeface="Arial" panose="020B0604020202020204" pitchFamily="34" charset="0"/>
                <a:cs typeface="Arial" panose="020B0604020202020204" pitchFamily="34" charset="0"/>
              </a:rPr>
              <a:t>Eur</a:t>
            </a:r>
            <a:r>
              <a:rPr lang="en-US" sz="1600" dirty="0">
                <a:latin typeface="Arial" panose="020B0604020202020204" pitchFamily="34" charset="0"/>
                <a:cs typeface="Arial" panose="020B0604020202020204" pitchFamily="34" charset="0"/>
              </a:rPr>
              <a:t> J Public Health. 2019;29:23–7. </a:t>
            </a:r>
          </a:p>
          <a:p>
            <a:r>
              <a:rPr lang="en-US" sz="1600" dirty="0" smtClean="0">
                <a:latin typeface="Arial" panose="020B0604020202020204" pitchFamily="34" charset="0"/>
                <a:cs typeface="Arial" panose="020B0604020202020204" pitchFamily="34" charset="0"/>
              </a:rPr>
              <a:t>5.Hong </a:t>
            </a:r>
            <a:r>
              <a:rPr lang="en-US" sz="1600" dirty="0">
                <a:latin typeface="Arial" panose="020B0604020202020204" pitchFamily="34" charset="0"/>
                <a:cs typeface="Arial" panose="020B0604020202020204" pitchFamily="34" charset="0"/>
              </a:rPr>
              <a:t>L, Luo M, Wang R, Lu P, Lu W, Lu L. Big Data in Health Care: Applications and Challenges. Data </a:t>
            </a:r>
            <a:r>
              <a:rPr lang="en-US" sz="1600" dirty="0" err="1">
                <a:latin typeface="Arial" panose="020B0604020202020204" pitchFamily="34" charset="0"/>
                <a:cs typeface="Arial" panose="020B0604020202020204" pitchFamily="34" charset="0"/>
              </a:rPr>
              <a:t>Inf</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Manag</a:t>
            </a:r>
            <a:r>
              <a:rPr lang="en-US" sz="1600" dirty="0">
                <a:latin typeface="Arial" panose="020B0604020202020204" pitchFamily="34" charset="0"/>
                <a:cs typeface="Arial" panose="020B0604020202020204" pitchFamily="34" charset="0"/>
              </a:rPr>
              <a:t> [Internet]. 2018;2(3):175–97. Available from: http://dx.doi.org/10.2478/dim-2018-0014</a:t>
            </a:r>
          </a:p>
          <a:p>
            <a:r>
              <a:rPr lang="en-US" sz="1600" dirty="0" smtClean="0">
                <a:latin typeface="Arial" panose="020B0604020202020204" pitchFamily="34" charset="0"/>
                <a:cs typeface="Arial" panose="020B0604020202020204" pitchFamily="34" charset="0"/>
              </a:rPr>
              <a:t>6.Siriwardhana </a:t>
            </a:r>
            <a:r>
              <a:rPr lang="en-US" sz="1600" dirty="0">
                <a:latin typeface="Arial" panose="020B0604020202020204" pitchFamily="34" charset="0"/>
                <a:cs typeface="Arial" panose="020B0604020202020204" pitchFamily="34" charset="0"/>
              </a:rPr>
              <a:t>Y, </a:t>
            </a:r>
            <a:r>
              <a:rPr lang="en-US" sz="1600" dirty="0" err="1">
                <a:latin typeface="Arial" panose="020B0604020202020204" pitchFamily="34" charset="0"/>
                <a:cs typeface="Arial" panose="020B0604020202020204" pitchFamily="34" charset="0"/>
              </a:rPr>
              <a:t>Gür</a:t>
            </a:r>
            <a:r>
              <a:rPr lang="en-US" sz="1600" dirty="0">
                <a:latin typeface="Arial" panose="020B0604020202020204" pitchFamily="34" charset="0"/>
                <a:cs typeface="Arial" panose="020B0604020202020204" pitchFamily="34" charset="0"/>
              </a:rPr>
              <a:t> G, </a:t>
            </a:r>
            <a:r>
              <a:rPr lang="en-US" sz="1600" dirty="0" err="1">
                <a:latin typeface="Arial" panose="020B0604020202020204" pitchFamily="34" charset="0"/>
                <a:cs typeface="Arial" panose="020B0604020202020204" pitchFamily="34" charset="0"/>
              </a:rPr>
              <a:t>Ylianttila</a:t>
            </a:r>
            <a:r>
              <a:rPr lang="en-US" sz="1600" dirty="0">
                <a:latin typeface="Arial" panose="020B0604020202020204" pitchFamily="34" charset="0"/>
                <a:cs typeface="Arial" panose="020B0604020202020204" pitchFamily="34" charset="0"/>
              </a:rPr>
              <a:t> M, </a:t>
            </a:r>
            <a:r>
              <a:rPr lang="en-US" sz="1600" dirty="0" err="1">
                <a:latin typeface="Arial" panose="020B0604020202020204" pitchFamily="34" charset="0"/>
                <a:cs typeface="Arial" panose="020B0604020202020204" pitchFamily="34" charset="0"/>
              </a:rPr>
              <a:t>Liyanage</a:t>
            </a:r>
            <a:r>
              <a:rPr lang="en-US" sz="1600" dirty="0">
                <a:latin typeface="Arial" panose="020B0604020202020204" pitchFamily="34" charset="0"/>
                <a:cs typeface="Arial" panose="020B0604020202020204" pitchFamily="34" charset="0"/>
              </a:rPr>
              <a:t> M. The role of 5G for digital healthcare against COVID-19 pandemic: Opportunities and challenges. ICT Express [Internet]. 2021;7(2):244–52. Available from: https://doi.org/10.1016/j.icte.2020.10.002</a:t>
            </a:r>
          </a:p>
          <a:p>
            <a:r>
              <a:rPr lang="en-US" sz="1600" dirty="0" smtClean="0">
                <a:latin typeface="Arial" panose="020B0604020202020204" pitchFamily="34" charset="0"/>
                <a:cs typeface="Arial" panose="020B0604020202020204" pitchFamily="34" charset="0"/>
              </a:rPr>
              <a:t>7.Abouelmehdi </a:t>
            </a:r>
            <a:r>
              <a:rPr lang="en-US" sz="1600" dirty="0">
                <a:latin typeface="Arial" panose="020B0604020202020204" pitchFamily="34" charset="0"/>
                <a:cs typeface="Arial" panose="020B0604020202020204" pitchFamily="34" charset="0"/>
              </a:rPr>
              <a:t>K, </a:t>
            </a:r>
            <a:r>
              <a:rPr lang="en-US" sz="1600" dirty="0" err="1">
                <a:latin typeface="Arial" panose="020B0604020202020204" pitchFamily="34" charset="0"/>
                <a:cs typeface="Arial" panose="020B0604020202020204" pitchFamily="34" charset="0"/>
              </a:rPr>
              <a:t>Beni-Hssane</a:t>
            </a:r>
            <a:r>
              <a:rPr lang="en-US" sz="1600" dirty="0">
                <a:latin typeface="Arial" panose="020B0604020202020204" pitchFamily="34" charset="0"/>
                <a:cs typeface="Arial" panose="020B0604020202020204" pitchFamily="34" charset="0"/>
              </a:rPr>
              <a:t> A, </a:t>
            </a:r>
            <a:r>
              <a:rPr lang="en-US" sz="1600" dirty="0" err="1">
                <a:latin typeface="Arial" panose="020B0604020202020204" pitchFamily="34" charset="0"/>
                <a:cs typeface="Arial" panose="020B0604020202020204" pitchFamily="34" charset="0"/>
              </a:rPr>
              <a:t>Khaloufi</a:t>
            </a:r>
            <a:r>
              <a:rPr lang="en-US" sz="1600" dirty="0">
                <a:latin typeface="Arial" panose="020B0604020202020204" pitchFamily="34" charset="0"/>
                <a:cs typeface="Arial" panose="020B0604020202020204" pitchFamily="34" charset="0"/>
              </a:rPr>
              <a:t> H, </a:t>
            </a:r>
            <a:r>
              <a:rPr lang="en-US" sz="1600" dirty="0" err="1">
                <a:latin typeface="Arial" panose="020B0604020202020204" pitchFamily="34" charset="0"/>
                <a:cs typeface="Arial" panose="020B0604020202020204" pitchFamily="34" charset="0"/>
              </a:rPr>
              <a:t>Saadi</a:t>
            </a:r>
            <a:r>
              <a:rPr lang="en-US" sz="1600" dirty="0">
                <a:latin typeface="Arial" panose="020B0604020202020204" pitchFamily="34" charset="0"/>
                <a:cs typeface="Arial" panose="020B0604020202020204" pitchFamily="34" charset="0"/>
              </a:rPr>
              <a:t> M. Big data security and privacy in healthcare: A Review. Procedia </a:t>
            </a:r>
            <a:r>
              <a:rPr lang="en-US" sz="1600" dirty="0" err="1">
                <a:latin typeface="Arial" panose="020B0604020202020204" pitchFamily="34" charset="0"/>
                <a:cs typeface="Arial" panose="020B0604020202020204" pitchFamily="34" charset="0"/>
              </a:rPr>
              <a:t>Comput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Sci</a:t>
            </a:r>
            <a:r>
              <a:rPr lang="en-US" sz="1600" dirty="0">
                <a:latin typeface="Arial" panose="020B0604020202020204" pitchFamily="34" charset="0"/>
                <a:cs typeface="Arial" panose="020B0604020202020204" pitchFamily="34" charset="0"/>
              </a:rPr>
              <a:t> [Internet]. 2017;113:73–80. Available from: http://dx.doi.org/10.1016/j.procs.2017.08.292</a:t>
            </a:r>
          </a:p>
          <a:p>
            <a:pPr marL="406400" marR="0" indent="-406400" algn="ctr">
              <a:spcBef>
                <a:spcPts val="0"/>
              </a:spcBef>
              <a:spcAft>
                <a:spcPts val="0"/>
              </a:spcAft>
              <a:buAutoNum type="arabicPeriod" startAt="3"/>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8840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39224F8-4C0F-A5F8-B806-B0BCC5DFADDC}"/>
              </a:ext>
            </a:extLst>
          </p:cNvPr>
          <p:cNvSpPr txBox="1"/>
          <p:nvPr/>
        </p:nvSpPr>
        <p:spPr>
          <a:xfrm>
            <a:off x="1910993" y="472611"/>
            <a:ext cx="9018675"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Mentor Approval</a:t>
            </a:r>
          </a:p>
        </p:txBody>
      </p:sp>
      <p:pic>
        <p:nvPicPr>
          <p:cNvPr id="3" name="Picture 2">
            <a:extLst>
              <a:ext uri="{FF2B5EF4-FFF2-40B4-BE49-F238E27FC236}">
                <a16:creationId xmlns:a16="http://schemas.microsoft.com/office/drawing/2014/main" id="{640155B3-27A4-109E-91AD-428C44C9E0DF}"/>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13152187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FDEFC6-832F-0602-0A55-AB0E1D115C68}"/>
              </a:ext>
            </a:extLst>
          </p:cNvPr>
          <p:cNvSpPr txBox="1"/>
          <p:nvPr/>
        </p:nvSpPr>
        <p:spPr>
          <a:xfrm>
            <a:off x="2018580" y="1941815"/>
            <a:ext cx="8262427" cy="1569660"/>
          </a:xfrm>
          <a:prstGeom prst="rect">
            <a:avLst/>
          </a:prstGeom>
          <a:noFill/>
        </p:spPr>
        <p:txBody>
          <a:bodyPr wrap="square" rtlCol="0">
            <a:spAutoFit/>
          </a:bodyPr>
          <a:lstStyle/>
          <a:p>
            <a:pPr algn="ctr"/>
            <a:r>
              <a:rPr lang="en-IN" sz="9600" i="1" dirty="0">
                <a:latin typeface="Arial" panose="020B0604020202020204" pitchFamily="34" charset="0"/>
                <a:cs typeface="Arial" panose="020B0604020202020204" pitchFamily="34" charset="0"/>
              </a:rPr>
              <a:t>THANK  </a:t>
            </a:r>
            <a:r>
              <a:rPr lang="en-IN" sz="9600" i="1" dirty="0" smtClean="0">
                <a:latin typeface="Arial" panose="020B0604020202020204" pitchFamily="34" charset="0"/>
                <a:cs typeface="Arial" panose="020B0604020202020204" pitchFamily="34" charset="0"/>
              </a:rPr>
              <a:t>YOU</a:t>
            </a:r>
            <a:endParaRPr lang="en-IN" sz="9600" i="1"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E3D2C0DD-1B8D-F2D0-BBB9-CA2705ED8A0B}"/>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3123892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70DCFC-730B-D9BE-7DC4-75BD85DAF777}"/>
              </a:ext>
            </a:extLst>
          </p:cNvPr>
          <p:cNvSpPr txBox="1"/>
          <p:nvPr/>
        </p:nvSpPr>
        <p:spPr>
          <a:xfrm>
            <a:off x="1530850" y="493161"/>
            <a:ext cx="8656946"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Introduction</a:t>
            </a:r>
          </a:p>
        </p:txBody>
      </p:sp>
      <p:sp>
        <p:nvSpPr>
          <p:cNvPr id="3" name="TextBox 2">
            <a:extLst>
              <a:ext uri="{FF2B5EF4-FFF2-40B4-BE49-F238E27FC236}">
                <a16:creationId xmlns:a16="http://schemas.microsoft.com/office/drawing/2014/main" id="{A45D8511-1205-B43D-F708-C94E903034EC}"/>
              </a:ext>
            </a:extLst>
          </p:cNvPr>
          <p:cNvSpPr txBox="1"/>
          <p:nvPr/>
        </p:nvSpPr>
        <p:spPr>
          <a:xfrm>
            <a:off x="1243173" y="1561672"/>
            <a:ext cx="9945384" cy="4662815"/>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v"/>
            </a:pPr>
            <a:r>
              <a:rPr lang="en-IN" sz="2200" kern="0" dirty="0" smtClean="0">
                <a:effectLst/>
                <a:latin typeface="Arial" panose="020B0604020202020204" pitchFamily="34" charset="0"/>
                <a:ea typeface="Calibri" panose="020F0502020204030204" pitchFamily="34" charset="0"/>
                <a:cs typeface="Arial" panose="020B0604020202020204" pitchFamily="34" charset="0"/>
              </a:rPr>
              <a:t>Big data can be defined based on its volume, velocity, variety, veracity and value. It consists of data from several platform united into one that under goes analysis using big data analytical tools to gain insights and improve </a:t>
            </a:r>
            <a:r>
              <a:rPr lang="en-IN" sz="2200" kern="0" dirty="0" smtClean="0">
                <a:latin typeface="Arial" panose="020B0604020202020204" pitchFamily="34" charset="0"/>
                <a:ea typeface="Calibri" panose="020F0502020204030204" pitchFamily="34" charset="0"/>
                <a:cs typeface="Arial" panose="020B0604020202020204" pitchFamily="34" charset="0"/>
              </a:rPr>
              <a:t>quality of </a:t>
            </a:r>
            <a:r>
              <a:rPr lang="en-IN" sz="2200" kern="0" dirty="0" smtClean="0">
                <a:effectLst/>
                <a:latin typeface="Arial" panose="020B0604020202020204" pitchFamily="34" charset="0"/>
                <a:ea typeface="Calibri" panose="020F0502020204030204" pitchFamily="34" charset="0"/>
                <a:cs typeface="Arial" panose="020B0604020202020204" pitchFamily="34" charset="0"/>
              </a:rPr>
              <a:t>patient care.</a:t>
            </a:r>
            <a:endParaRPr lang="en-IN" sz="2200" kern="0" dirty="0">
              <a:effectLst/>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n-IN" sz="2200" kern="0" dirty="0">
                <a:effectLst/>
                <a:latin typeface="Arial" panose="020B0604020202020204" pitchFamily="34" charset="0"/>
                <a:ea typeface="Calibri" panose="020F050202020403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Volume </a:t>
            </a:r>
            <a:r>
              <a:rPr lang="en-US" sz="2200" dirty="0">
                <a:latin typeface="Arial" panose="020B0604020202020204" pitchFamily="34" charset="0"/>
                <a:cs typeface="Arial" panose="020B0604020202020204" pitchFamily="34" charset="0"/>
              </a:rPr>
              <a:t>of big data in healthcare pertains to the sheer amount of data produced by the healthcare sector, which has experienced a rapid increase in the last few years as estimated by 2020, the healthcare data will dramatically increase to 35 Z Bytes which is 43 times more than that in 2009</a:t>
            </a:r>
            <a:r>
              <a:rPr lang="en-IN" sz="2200" kern="0" dirty="0" smtClean="0">
                <a:effectLst/>
                <a:latin typeface="Arial" panose="020B0604020202020204" pitchFamily="34" charset="0"/>
                <a:ea typeface="Calibri" panose="020F0502020204030204" pitchFamily="34" charset="0"/>
                <a:cs typeface="Arial" panose="020B0604020202020204" pitchFamily="34" charset="0"/>
              </a:rPr>
              <a:t>. </a:t>
            </a:r>
            <a:endParaRPr lang="en-IN" sz="22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9B1BBD1A-3CE6-9AA8-0C43-DA3B04F2E0AE}"/>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4178255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6ABB55-22A1-2D4C-C783-C09B8B636B2E}"/>
              </a:ext>
            </a:extLst>
          </p:cNvPr>
          <p:cNvSpPr txBox="1"/>
          <p:nvPr/>
        </p:nvSpPr>
        <p:spPr>
          <a:xfrm>
            <a:off x="1880172" y="482885"/>
            <a:ext cx="8085762"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Introduction</a:t>
            </a:r>
          </a:p>
        </p:txBody>
      </p:sp>
      <p:sp>
        <p:nvSpPr>
          <p:cNvPr id="3" name="TextBox 2">
            <a:extLst>
              <a:ext uri="{FF2B5EF4-FFF2-40B4-BE49-F238E27FC236}">
                <a16:creationId xmlns:a16="http://schemas.microsoft.com/office/drawing/2014/main" id="{CC83E651-A9F1-E060-AED2-562A42301340}"/>
              </a:ext>
            </a:extLst>
          </p:cNvPr>
          <p:cNvSpPr txBox="1"/>
          <p:nvPr/>
        </p:nvSpPr>
        <p:spPr>
          <a:xfrm>
            <a:off x="1037690" y="1222625"/>
            <a:ext cx="10417995" cy="4247317"/>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v"/>
            </a:pPr>
            <a:r>
              <a:rPr lang="en-US" sz="2100" dirty="0">
                <a:latin typeface="Arial" panose="020B0604020202020204" pitchFamily="34" charset="0"/>
                <a:cs typeface="Arial" panose="020B0604020202020204" pitchFamily="34" charset="0"/>
              </a:rPr>
              <a:t>The data may be in the form of flat files, relational tables, or other multiform files, and it may be spread across multiple sites, including different healthcare providers' locations </a:t>
            </a:r>
            <a:r>
              <a:rPr lang="en-US" sz="2100" dirty="0" smtClean="0">
                <a:latin typeface="Arial" panose="020B0604020202020204" pitchFamily="34" charset="0"/>
                <a:cs typeface="Arial" panose="020B0604020202020204" pitchFamily="34" charset="0"/>
              </a:rPr>
              <a:t> and </a:t>
            </a:r>
            <a:r>
              <a:rPr lang="en-US" sz="2100" dirty="0">
                <a:latin typeface="Arial" panose="020B0604020202020204" pitchFamily="34" charset="0"/>
                <a:cs typeface="Arial" panose="020B0604020202020204" pitchFamily="34" charset="0"/>
              </a:rPr>
              <a:t>thus sharing becomes a major problem </a:t>
            </a:r>
            <a:r>
              <a:rPr lang="en-US" sz="2100" dirty="0" smtClean="0">
                <a:latin typeface="Arial" panose="020B0604020202020204" pitchFamily="34" charset="0"/>
                <a:cs typeface="Arial" panose="020B0604020202020204" pitchFamily="34" charset="0"/>
              </a:rPr>
              <a:t>here</a:t>
            </a:r>
            <a:r>
              <a:rPr lang="en-IN" sz="2100" dirty="0" smtClean="0">
                <a:effectLst/>
                <a:latin typeface="Arial" panose="020B0604020202020204" pitchFamily="34" charset="0"/>
                <a:ea typeface="Calibri" panose="020F0502020204030204" pitchFamily="34" charset="0"/>
                <a:cs typeface="Arial" panose="020B0604020202020204" pitchFamily="34" charset="0"/>
              </a:rPr>
              <a:t>.</a:t>
            </a:r>
            <a:endParaRPr lang="en-IN" sz="2100" dirty="0">
              <a:effectLst/>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v"/>
            </a:pPr>
            <a:endParaRPr lang="en-US" sz="2100" dirty="0">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n-US" sz="2100" dirty="0" smtClean="0">
                <a:latin typeface="Arial" panose="020B0604020202020204" pitchFamily="34" charset="0"/>
                <a:cs typeface="Arial" panose="020B0604020202020204" pitchFamily="34" charset="0"/>
              </a:rPr>
              <a:t>Big </a:t>
            </a:r>
            <a:r>
              <a:rPr lang="en-US" sz="2100" dirty="0">
                <a:latin typeface="Arial" panose="020B0604020202020204" pitchFamily="34" charset="0"/>
                <a:cs typeface="Arial" panose="020B0604020202020204" pitchFamily="34" charset="0"/>
              </a:rPr>
              <a:t>data undergoes several phases after which the meaningful insights are gained from the healthcare data. The life cycle of big data analytics includes data collection phase, data storage phase, data processing and analysing and knowledge creation </a:t>
            </a:r>
            <a:r>
              <a:rPr lang="en-US" sz="2100" dirty="0" smtClean="0">
                <a:latin typeface="Arial" panose="020B0604020202020204" pitchFamily="34" charset="0"/>
                <a:cs typeface="Arial" panose="020B0604020202020204" pitchFamily="34" charset="0"/>
              </a:rPr>
              <a:t>phase.</a:t>
            </a:r>
            <a:endParaRPr lang="en-US" sz="2100" dirty="0" smtClean="0">
              <a:latin typeface="Arial" panose="020B0604020202020204" pitchFamily="34" charset="0"/>
              <a:cs typeface="Arial" panose="020B0604020202020204" pitchFamily="34" charset="0"/>
            </a:endParaRPr>
          </a:p>
          <a:p>
            <a:r>
              <a:rPr lang="en-US" dirty="0" smtClean="0"/>
              <a:t>  </a:t>
            </a:r>
            <a:endParaRPr lang="en-IN" sz="22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E1BB6F2-7F85-C984-2C47-579214461CA2}"/>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32297696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7223CA5-6BE9-8DBB-934F-A623BF62FE85}"/>
              </a:ext>
            </a:extLst>
          </p:cNvPr>
          <p:cNvSpPr txBox="1"/>
          <p:nvPr/>
        </p:nvSpPr>
        <p:spPr>
          <a:xfrm>
            <a:off x="1849348" y="390419"/>
            <a:ext cx="8239874"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Introduction</a:t>
            </a:r>
          </a:p>
        </p:txBody>
      </p:sp>
      <p:sp>
        <p:nvSpPr>
          <p:cNvPr id="3" name="TextBox 2">
            <a:extLst>
              <a:ext uri="{FF2B5EF4-FFF2-40B4-BE49-F238E27FC236}">
                <a16:creationId xmlns:a16="http://schemas.microsoft.com/office/drawing/2014/main" id="{69A24CCA-329D-4BAD-F7E9-8F28207AA45F}"/>
              </a:ext>
            </a:extLst>
          </p:cNvPr>
          <p:cNvSpPr txBox="1"/>
          <p:nvPr/>
        </p:nvSpPr>
        <p:spPr>
          <a:xfrm>
            <a:off x="955497" y="1119883"/>
            <a:ext cx="10294705" cy="4939814"/>
          </a:xfrm>
          <a:prstGeom prst="rect">
            <a:avLst/>
          </a:prstGeom>
          <a:noFill/>
        </p:spPr>
        <p:txBody>
          <a:bodyPr wrap="square" rtlCol="0">
            <a:spAutoFit/>
          </a:bodyPr>
          <a:lstStyle/>
          <a:p>
            <a:pPr algn="just">
              <a:lnSpc>
                <a:spcPct val="150000"/>
              </a:lnSpc>
            </a:pPr>
            <a:endParaRPr lang="en-IN" sz="2200" dirty="0">
              <a:effectLst/>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n-US" sz="2200" dirty="0">
                <a:latin typeface="Arial" panose="020B0604020202020204" pitchFamily="34" charset="0"/>
                <a:cs typeface="Arial" panose="020B0604020202020204" pitchFamily="34" charset="0"/>
              </a:rPr>
              <a:t>Major challenges involved in harnessing big data analytics involves growth of data, security, privacy, quality of data, </a:t>
            </a:r>
            <a:r>
              <a:rPr lang="en-US" sz="2200" dirty="0" smtClean="0">
                <a:latin typeface="Arial" panose="020B0604020202020204" pitchFamily="34" charset="0"/>
                <a:cs typeface="Arial" panose="020B0604020202020204" pitchFamily="34" charset="0"/>
              </a:rPr>
              <a:t>financial </a:t>
            </a:r>
            <a:r>
              <a:rPr lang="en-US" sz="2200" dirty="0">
                <a:latin typeface="Arial" panose="020B0604020202020204" pitchFamily="34" charset="0"/>
                <a:cs typeface="Arial" panose="020B0604020202020204" pitchFamily="34" charset="0"/>
              </a:rPr>
              <a:t>and change adoption constraint. </a:t>
            </a:r>
          </a:p>
          <a:p>
            <a:pPr marL="342900" indent="-342900" algn="just">
              <a:lnSpc>
                <a:spcPct val="150000"/>
              </a:lnSpc>
              <a:buFont typeface="Wingdings" panose="05000000000000000000" pitchFamily="2" charset="2"/>
              <a:buChar char="v"/>
            </a:pPr>
            <a:r>
              <a:rPr lang="en-US" sz="2200" dirty="0" smtClean="0">
                <a:latin typeface="Arial" panose="020B0604020202020204" pitchFamily="34" charset="0"/>
                <a:cs typeface="Arial" panose="020B0604020202020204" pitchFamily="34" charset="0"/>
              </a:rPr>
              <a:t>Considering </a:t>
            </a:r>
            <a:r>
              <a:rPr lang="en-US" sz="2200" dirty="0">
                <a:latin typeface="Arial" panose="020B0604020202020204" pitchFamily="34" charset="0"/>
                <a:cs typeface="Arial" panose="020B0604020202020204" pitchFamily="34" charset="0"/>
              </a:rPr>
              <a:t>about the future aspects </a:t>
            </a:r>
            <a:r>
              <a:rPr lang="en-US" sz="2200" dirty="0" err="1">
                <a:latin typeface="Arial" panose="020B0604020202020204" pitchFamily="34" charset="0"/>
                <a:cs typeface="Arial" panose="020B0604020202020204" pitchFamily="34" charset="0"/>
              </a:rPr>
              <a:t>blockchain</a:t>
            </a:r>
            <a:r>
              <a:rPr lang="en-US" sz="2200" dirty="0">
                <a:latin typeface="Arial" panose="020B0604020202020204" pitchFamily="34" charset="0"/>
                <a:cs typeface="Arial" panose="020B0604020202020204" pitchFamily="34" charset="0"/>
              </a:rPr>
              <a:t> for security, AI for data analysis, </a:t>
            </a:r>
            <a:r>
              <a:rPr lang="en-US" sz="2200" dirty="0" err="1">
                <a:latin typeface="Arial" panose="020B0604020202020204" pitchFamily="34" charset="0"/>
                <a:cs typeface="Arial" panose="020B0604020202020204" pitchFamily="34" charset="0"/>
              </a:rPr>
              <a:t>IoT</a:t>
            </a:r>
            <a:r>
              <a:rPr lang="en-US" sz="2200" dirty="0">
                <a:latin typeface="Arial" panose="020B0604020202020204" pitchFamily="34" charset="0"/>
                <a:cs typeface="Arial" panose="020B0604020202020204" pitchFamily="34" charset="0"/>
              </a:rPr>
              <a:t> for real-time monitoring could be used</a:t>
            </a:r>
            <a:r>
              <a:rPr lang="en-IN" sz="2200" dirty="0" smtClean="0">
                <a:latin typeface="Arial" panose="020B0604020202020204" pitchFamily="34" charset="0"/>
                <a:ea typeface="Calibri" panose="020F0502020204030204" pitchFamily="34" charset="0"/>
                <a:cs typeface="Arial" panose="020B0604020202020204" pitchFamily="34" charset="0"/>
              </a:rPr>
              <a:t>.</a:t>
            </a:r>
            <a:endParaRPr lang="en-IN" sz="22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en-IN" sz="2200" kern="100" dirty="0">
                <a:effectLst/>
                <a:latin typeface="Arial" panose="020B0604020202020204" pitchFamily="34" charset="0"/>
                <a:ea typeface="Calibri" panose="020F0502020204030204" pitchFamily="34" charset="0"/>
                <a:cs typeface="Arial" panose="020B0604020202020204" pitchFamily="34" charset="0"/>
              </a:rPr>
              <a:t>Therefore,</a:t>
            </a:r>
            <a:r>
              <a:rPr lang="en-IN" sz="2200" b="1" kern="100" dirty="0">
                <a:effectLst/>
                <a:latin typeface="Arial" panose="020B0604020202020204" pitchFamily="34" charset="0"/>
                <a:ea typeface="Calibri" panose="020F0502020204030204" pitchFamily="34" charset="0"/>
                <a:cs typeface="Arial" panose="020B0604020202020204" pitchFamily="34" charset="0"/>
              </a:rPr>
              <a:t> </a:t>
            </a:r>
            <a:r>
              <a:rPr lang="en-IN" sz="2200" kern="100" dirty="0">
                <a:effectLst/>
                <a:latin typeface="Arial" panose="020B0604020202020204" pitchFamily="34" charset="0"/>
                <a:ea typeface="Calibri" panose="020F0502020204030204" pitchFamily="34" charset="0"/>
                <a:cs typeface="Arial" panose="020B0604020202020204" pitchFamily="34" charset="0"/>
              </a:rPr>
              <a:t>this study aims to estimate and understand </a:t>
            </a:r>
            <a:r>
              <a:rPr lang="en-IN" sz="2200" kern="100" dirty="0" smtClean="0">
                <a:effectLst/>
                <a:latin typeface="Arial" panose="020B0604020202020204" pitchFamily="34" charset="0"/>
                <a:ea typeface="Calibri" panose="020F0502020204030204" pitchFamily="34" charset="0"/>
                <a:cs typeface="Arial" panose="020B0604020202020204" pitchFamily="34" charset="0"/>
              </a:rPr>
              <a:t>the need, challenges future aspects and how does big data analytics helps in taking informed decisions to improve patient care. </a:t>
            </a:r>
            <a:r>
              <a:rPr lang="en-IN" sz="2200" dirty="0" smtClean="0">
                <a:effectLst/>
                <a:latin typeface="Arial" panose="020B0604020202020204" pitchFamily="34" charset="0"/>
                <a:ea typeface="Calibri" panose="020F0502020204030204" pitchFamily="34" charset="0"/>
                <a:cs typeface="Arial" panose="020B0604020202020204" pitchFamily="34" charset="0"/>
              </a:rPr>
              <a:t> </a:t>
            </a:r>
            <a:endParaRPr lang="en-IN" sz="2200" dirty="0">
              <a:latin typeface="Arial" panose="020B0604020202020204" pitchFamily="34" charset="0"/>
              <a:cs typeface="Arial" panose="020B0604020202020204" pitchFamily="34" charset="0"/>
            </a:endParaRPr>
          </a:p>
          <a:p>
            <a:endParaRPr lang="en-IN" dirty="0"/>
          </a:p>
        </p:txBody>
      </p:sp>
      <p:pic>
        <p:nvPicPr>
          <p:cNvPr id="4" name="Picture 3">
            <a:extLst>
              <a:ext uri="{FF2B5EF4-FFF2-40B4-BE49-F238E27FC236}">
                <a16:creationId xmlns:a16="http://schemas.microsoft.com/office/drawing/2014/main" id="{669EA674-374D-4DBF-8159-166D4E1ECED8}"/>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3251122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86AEB1-3114-985E-24DA-C9E720831BC8}"/>
              </a:ext>
            </a:extLst>
          </p:cNvPr>
          <p:cNvSpPr txBox="1"/>
          <p:nvPr/>
        </p:nvSpPr>
        <p:spPr>
          <a:xfrm>
            <a:off x="897371" y="729834"/>
            <a:ext cx="10561834"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Objectives of the Study</a:t>
            </a:r>
          </a:p>
        </p:txBody>
      </p:sp>
      <p:sp>
        <p:nvSpPr>
          <p:cNvPr id="4" name="TextBox 3">
            <a:extLst>
              <a:ext uri="{FF2B5EF4-FFF2-40B4-BE49-F238E27FC236}">
                <a16:creationId xmlns:a16="http://schemas.microsoft.com/office/drawing/2014/main" id="{761D0CCD-9745-BB04-C92E-3AFB44590FA2}"/>
              </a:ext>
            </a:extLst>
          </p:cNvPr>
          <p:cNvSpPr txBox="1"/>
          <p:nvPr/>
        </p:nvSpPr>
        <p:spPr>
          <a:xfrm>
            <a:off x="1066798" y="1507660"/>
            <a:ext cx="9746845" cy="4832092"/>
          </a:xfrm>
          <a:prstGeom prst="rect">
            <a:avLst/>
          </a:prstGeom>
          <a:noFill/>
        </p:spPr>
        <p:txBody>
          <a:bodyPr wrap="square" rtlCol="0">
            <a:spAutoFit/>
          </a:bodyPr>
          <a:lstStyle/>
          <a:p>
            <a:pPr marL="285750" indent="-285750" algn="just">
              <a:lnSpc>
                <a:spcPct val="150000"/>
              </a:lnSpc>
              <a:spcBef>
                <a:spcPts val="600"/>
              </a:spcBef>
              <a:spcAft>
                <a:spcPts val="600"/>
              </a:spcAft>
              <a:buFont typeface="Wingdings" panose="05000000000000000000" pitchFamily="2" charset="2"/>
              <a:buChar char="v"/>
            </a:pPr>
            <a:r>
              <a:rPr lang="en-US" sz="2400" dirty="0" smtClean="0">
                <a:solidFill>
                  <a:srgbClr val="000000"/>
                </a:solidFill>
                <a:latin typeface="YACgEQNAr7w 0"/>
              </a:rPr>
              <a:t>Primary Objective:</a:t>
            </a:r>
          </a:p>
          <a:p>
            <a:pPr algn="just">
              <a:lnSpc>
                <a:spcPct val="150000"/>
              </a:lnSpc>
              <a:spcBef>
                <a:spcPts val="600"/>
              </a:spcBef>
              <a:spcAft>
                <a:spcPts val="600"/>
              </a:spcAft>
            </a:pPr>
            <a:r>
              <a:rPr lang="en-US" sz="2000" dirty="0" smtClean="0">
                <a:solidFill>
                  <a:srgbClr val="000000"/>
                </a:solidFill>
                <a:latin typeface="Arial" panose="020B0604020202020204" pitchFamily="34" charset="0"/>
                <a:cs typeface="Arial" panose="020B0604020202020204" pitchFamily="34" charset="0"/>
              </a:rPr>
              <a:t>1.To </a:t>
            </a:r>
            <a:r>
              <a:rPr lang="en-US" sz="2000" dirty="0">
                <a:solidFill>
                  <a:srgbClr val="000000"/>
                </a:solidFill>
                <a:latin typeface="Arial" panose="020B0604020202020204" pitchFamily="34" charset="0"/>
                <a:cs typeface="Arial" panose="020B0604020202020204" pitchFamily="34" charset="0"/>
              </a:rPr>
              <a:t>understand the need of big data analytics in Healthcare</a:t>
            </a:r>
            <a:r>
              <a:rPr lang="en-US" sz="2000" dirty="0" smtClean="0">
                <a:solidFill>
                  <a:srgbClr val="000000"/>
                </a:solidFill>
                <a:latin typeface="Arial" panose="020B0604020202020204" pitchFamily="34" charset="0"/>
                <a:cs typeface="Arial" panose="020B0604020202020204" pitchFamily="34" charset="0"/>
              </a:rPr>
              <a:t>.</a:t>
            </a:r>
            <a:endParaRPr lang="en-US" sz="2000" dirty="0">
              <a:solidFill>
                <a:srgbClr val="000000"/>
              </a:solidFill>
              <a:latin typeface="Arial" panose="020B0604020202020204" pitchFamily="34" charset="0"/>
              <a:cs typeface="Arial" panose="020B0604020202020204" pitchFamily="34" charset="0"/>
            </a:endParaRPr>
          </a:p>
          <a:p>
            <a:pPr marL="285750" lvl="0" indent="-285750" algn="just">
              <a:lnSpc>
                <a:spcPct val="150000"/>
              </a:lnSpc>
              <a:spcBef>
                <a:spcPts val="600"/>
              </a:spcBef>
              <a:spcAft>
                <a:spcPts val="600"/>
              </a:spcAft>
              <a:buFont typeface="Wingdings" panose="05000000000000000000" pitchFamily="2" charset="2"/>
              <a:buChar char="v"/>
            </a:pPr>
            <a:r>
              <a:rPr lang="en-US" sz="2400" dirty="0" smtClean="0">
                <a:solidFill>
                  <a:srgbClr val="000000"/>
                </a:solidFill>
                <a:latin typeface="YACgEQNAr7w 0"/>
              </a:rPr>
              <a:t>Secondary Objective:</a:t>
            </a:r>
          </a:p>
          <a:p>
            <a:pPr algn="just">
              <a:lnSpc>
                <a:spcPct val="150000"/>
              </a:lnSpc>
              <a:spcBef>
                <a:spcPts val="600"/>
              </a:spcBef>
              <a:spcAft>
                <a:spcPts val="600"/>
              </a:spcAft>
            </a:pPr>
            <a:r>
              <a:rPr lang="en-US" sz="2000" dirty="0" smtClean="0">
                <a:solidFill>
                  <a:srgbClr val="000000"/>
                </a:solidFill>
                <a:latin typeface="Arial" panose="020B0604020202020204" pitchFamily="34" charset="0"/>
                <a:cs typeface="Arial" panose="020B0604020202020204" pitchFamily="34" charset="0"/>
              </a:rPr>
              <a:t>1.To </a:t>
            </a:r>
            <a:r>
              <a:rPr lang="en-US" sz="2000" dirty="0">
                <a:solidFill>
                  <a:srgbClr val="000000"/>
                </a:solidFill>
                <a:latin typeface="Arial" panose="020B0604020202020204" pitchFamily="34" charset="0"/>
                <a:cs typeface="Arial" panose="020B0604020202020204" pitchFamily="34" charset="0"/>
              </a:rPr>
              <a:t>study and understand challenges in using big data analytics in the Healthcare</a:t>
            </a:r>
            <a:r>
              <a:rPr lang="en-IN" sz="2000" kern="100" dirty="0" smtClean="0">
                <a:latin typeface="Arial" panose="020B0604020202020204" pitchFamily="34" charset="0"/>
                <a:ea typeface="Calibri" panose="020F0502020204030204" pitchFamily="34" charset="0"/>
                <a:cs typeface="Arial" panose="020B0604020202020204" pitchFamily="34" charset="0"/>
              </a:rPr>
              <a:t>.</a:t>
            </a:r>
          </a:p>
          <a:p>
            <a:pPr algn="just">
              <a:lnSpc>
                <a:spcPct val="150000"/>
              </a:lnSpc>
              <a:spcBef>
                <a:spcPts val="600"/>
              </a:spcBef>
              <a:spcAft>
                <a:spcPts val="600"/>
              </a:spcAft>
            </a:pPr>
            <a:r>
              <a:rPr lang="en-US" sz="2000" dirty="0" smtClean="0">
                <a:solidFill>
                  <a:srgbClr val="000000"/>
                </a:solidFill>
                <a:latin typeface="Arial" panose="020B0604020202020204" pitchFamily="34" charset="0"/>
                <a:cs typeface="Arial" panose="020B0604020202020204" pitchFamily="34" charset="0"/>
              </a:rPr>
              <a:t>2.To </a:t>
            </a:r>
            <a:r>
              <a:rPr lang="en-US" sz="2000" dirty="0">
                <a:solidFill>
                  <a:srgbClr val="000000"/>
                </a:solidFill>
                <a:latin typeface="Arial" panose="020B0604020202020204" pitchFamily="34" charset="0"/>
                <a:cs typeface="Arial" panose="020B0604020202020204" pitchFamily="34" charset="0"/>
              </a:rPr>
              <a:t>understand how big data help in taking informed decisions in healthcare</a:t>
            </a:r>
            <a:r>
              <a:rPr lang="en-IN" sz="2000" kern="100" dirty="0" smtClean="0">
                <a:effectLst/>
                <a:latin typeface="Arial" panose="020B0604020202020204" pitchFamily="34" charset="0"/>
                <a:ea typeface="Calibri" panose="020F0502020204030204" pitchFamily="34" charset="0"/>
                <a:cs typeface="Arial" panose="020B0604020202020204" pitchFamily="34" charset="0"/>
              </a:rPr>
              <a:t>.</a:t>
            </a:r>
            <a:endParaRPr lang="en-IN" sz="2000" kern="100" dirty="0">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Bef>
                <a:spcPts val="600"/>
              </a:spcBef>
              <a:spcAft>
                <a:spcPts val="600"/>
              </a:spcAft>
            </a:pPr>
            <a:r>
              <a:rPr lang="en-US" sz="2000" dirty="0" smtClean="0">
                <a:solidFill>
                  <a:srgbClr val="000000"/>
                </a:solidFill>
                <a:latin typeface="Arial" panose="020B0604020202020204" pitchFamily="34" charset="0"/>
                <a:cs typeface="Arial" panose="020B0604020202020204" pitchFamily="34" charset="0"/>
              </a:rPr>
              <a:t>3.To </a:t>
            </a:r>
            <a:r>
              <a:rPr lang="en-US" sz="2000" dirty="0">
                <a:solidFill>
                  <a:srgbClr val="000000"/>
                </a:solidFill>
                <a:latin typeface="Arial" panose="020B0604020202020204" pitchFamily="34" charset="0"/>
                <a:cs typeface="Arial" panose="020B0604020202020204" pitchFamily="34" charset="0"/>
              </a:rPr>
              <a:t>learn about the future aspects of big data analytics in the </a:t>
            </a:r>
            <a:r>
              <a:rPr lang="en-US" sz="2000" dirty="0" smtClean="0">
                <a:solidFill>
                  <a:srgbClr val="000000"/>
                </a:solidFill>
                <a:latin typeface="Arial" panose="020B0604020202020204" pitchFamily="34" charset="0"/>
                <a:cs typeface="Arial" panose="020B0604020202020204" pitchFamily="34" charset="0"/>
              </a:rPr>
              <a:t>Healthcare.</a:t>
            </a:r>
            <a:endParaRPr lang="en-IN" sz="2000" kern="100" dirty="0" smtClean="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Bef>
                <a:spcPts val="600"/>
              </a:spcBef>
              <a:spcAft>
                <a:spcPts val="600"/>
              </a:spcAft>
            </a:pPr>
            <a:endParaRPr lang="en-IN" sz="2200" kern="1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v"/>
            </a:pPr>
            <a:endParaRPr lang="en-IN" dirty="0"/>
          </a:p>
        </p:txBody>
      </p:sp>
      <p:pic>
        <p:nvPicPr>
          <p:cNvPr id="2" name="Picture 1">
            <a:extLst>
              <a:ext uri="{FF2B5EF4-FFF2-40B4-BE49-F238E27FC236}">
                <a16:creationId xmlns:a16="http://schemas.microsoft.com/office/drawing/2014/main" id="{BBAC26C1-9B8A-D23F-3798-16D85E0D4564}"/>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14157391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A06761-E2E2-F2D2-0560-A89E5BEE0644}"/>
              </a:ext>
            </a:extLst>
          </p:cNvPr>
          <p:cNvSpPr txBox="1"/>
          <p:nvPr/>
        </p:nvSpPr>
        <p:spPr>
          <a:xfrm>
            <a:off x="1164566" y="345058"/>
            <a:ext cx="9756863"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Methodology</a:t>
            </a:r>
          </a:p>
        </p:txBody>
      </p:sp>
      <p:sp>
        <p:nvSpPr>
          <p:cNvPr id="5" name="TextBox 4">
            <a:extLst>
              <a:ext uri="{FF2B5EF4-FFF2-40B4-BE49-F238E27FC236}">
                <a16:creationId xmlns:a16="http://schemas.microsoft.com/office/drawing/2014/main" id="{EF79B131-A403-E666-CA33-F1D7BF204C9B}"/>
              </a:ext>
            </a:extLst>
          </p:cNvPr>
          <p:cNvSpPr txBox="1"/>
          <p:nvPr/>
        </p:nvSpPr>
        <p:spPr>
          <a:xfrm>
            <a:off x="888522" y="1147313"/>
            <a:ext cx="10337708" cy="5863144"/>
          </a:xfrm>
          <a:prstGeom prst="rect">
            <a:avLst/>
          </a:prstGeom>
          <a:noFill/>
        </p:spPr>
        <p:txBody>
          <a:bodyPr wrap="square" rtlCol="0">
            <a:spAutoFit/>
          </a:bodyPr>
          <a:lstStyle/>
          <a:p>
            <a:r>
              <a:rPr lang="en-IN" sz="2200" b="1" dirty="0" smtClean="0">
                <a:latin typeface="Arial" panose="020B0604020202020204" pitchFamily="34" charset="0"/>
                <a:ea typeface="Calibri" panose="020F0502020204030204" pitchFamily="34" charset="0"/>
                <a:cs typeface="Arial" panose="020B0604020202020204" pitchFamily="34" charset="0"/>
              </a:rPr>
              <a:t>Study Design: </a:t>
            </a:r>
            <a:r>
              <a:rPr lang="en-US" sz="2000" dirty="0">
                <a:latin typeface="Arial" panose="020B0604020202020204" pitchFamily="34" charset="0"/>
                <a:cs typeface="Arial" panose="020B0604020202020204" pitchFamily="34" charset="0"/>
              </a:rPr>
              <a:t>This study is a </a:t>
            </a:r>
            <a:r>
              <a:rPr lang="en-US" sz="2000" dirty="0" smtClean="0">
                <a:latin typeface="Arial" panose="020B0604020202020204" pitchFamily="34" charset="0"/>
                <a:cs typeface="Arial" panose="020B0604020202020204" pitchFamily="34" charset="0"/>
              </a:rPr>
              <a:t>Narrative literature </a:t>
            </a:r>
            <a:r>
              <a:rPr lang="en-US" sz="2000" dirty="0">
                <a:latin typeface="Arial" panose="020B0604020202020204" pitchFamily="34" charset="0"/>
                <a:cs typeface="Arial" panose="020B0604020202020204" pitchFamily="34" charset="0"/>
              </a:rPr>
              <a:t>review using </a:t>
            </a:r>
            <a:r>
              <a:rPr lang="en-US" sz="2000" dirty="0" smtClean="0">
                <a:latin typeface="Arial" panose="020B0604020202020204" pitchFamily="34" charset="0"/>
                <a:cs typeface="Arial" panose="020B0604020202020204" pitchFamily="34" charset="0"/>
              </a:rPr>
              <a:t>filtration method </a:t>
            </a:r>
            <a:r>
              <a:rPr lang="en-US" sz="2000" dirty="0">
                <a:latin typeface="Arial" panose="020B0604020202020204" pitchFamily="34" charset="0"/>
                <a:cs typeface="Arial" panose="020B0604020202020204" pitchFamily="34" charset="0"/>
              </a:rPr>
              <a:t>from various published </a:t>
            </a:r>
            <a:r>
              <a:rPr lang="en-US" sz="2000" dirty="0" smtClean="0">
                <a:latin typeface="Arial" panose="020B0604020202020204" pitchFamily="34" charset="0"/>
                <a:cs typeface="Arial" panose="020B0604020202020204" pitchFamily="34" charset="0"/>
              </a:rPr>
              <a:t>articles from </a:t>
            </a:r>
            <a:r>
              <a:rPr lang="en-US" sz="2000" dirty="0">
                <a:latin typeface="Arial" panose="020B0604020202020204" pitchFamily="34" charset="0"/>
                <a:cs typeface="Arial" panose="020B0604020202020204" pitchFamily="34" charset="0"/>
              </a:rPr>
              <a:t>Science direct, Pub Med, and J </a:t>
            </a:r>
            <a:r>
              <a:rPr lang="en-US" sz="2000" dirty="0" err="1">
                <a:latin typeface="Arial" panose="020B0604020202020204" pitchFamily="34" charset="0"/>
                <a:cs typeface="Arial" panose="020B0604020202020204" pitchFamily="34" charset="0"/>
              </a:rPr>
              <a:t>stor</a:t>
            </a:r>
            <a:r>
              <a:rPr lang="en-US" sz="2000" dirty="0">
                <a:latin typeface="Arial" panose="020B0604020202020204" pitchFamily="34" charset="0"/>
                <a:cs typeface="Arial" panose="020B0604020202020204" pitchFamily="34" charset="0"/>
              </a:rPr>
              <a:t> Various keywords and phrases used in the search includes "Big Data Analytics in </a:t>
            </a:r>
            <a:r>
              <a:rPr lang="en-US" sz="2000" dirty="0" smtClean="0">
                <a:latin typeface="Arial" panose="020B0604020202020204" pitchFamily="34" charset="0"/>
                <a:cs typeface="Arial" panose="020B0604020202020204" pitchFamily="34" charset="0"/>
              </a:rPr>
              <a:t>healthcare“, </a:t>
            </a:r>
            <a:r>
              <a:rPr lang="en-US" sz="2000" dirty="0">
                <a:latin typeface="Arial" panose="020B0604020202020204" pitchFamily="34" charset="0"/>
                <a:cs typeface="Arial" panose="020B0604020202020204" pitchFamily="34" charset="0"/>
              </a:rPr>
              <a:t>"clinical decision support </a:t>
            </a:r>
            <a:r>
              <a:rPr lang="en-US" sz="2000" dirty="0" smtClean="0">
                <a:latin typeface="Arial" panose="020B0604020202020204" pitchFamily="34" charset="0"/>
                <a:cs typeface="Arial" panose="020B0604020202020204" pitchFamily="34" charset="0"/>
              </a:rPr>
              <a:t>systems", "challenges </a:t>
            </a:r>
            <a:r>
              <a:rPr lang="en-US" sz="2000" dirty="0">
                <a:latin typeface="Arial" panose="020B0604020202020204" pitchFamily="34" charset="0"/>
                <a:cs typeface="Arial" panose="020B0604020202020204" pitchFamily="34" charset="0"/>
              </a:rPr>
              <a:t>of big data in </a:t>
            </a:r>
            <a:r>
              <a:rPr lang="en-US" sz="2000" dirty="0" smtClean="0">
                <a:latin typeface="Arial" panose="020B0604020202020204" pitchFamily="34" charset="0"/>
                <a:cs typeface="Arial" panose="020B0604020202020204" pitchFamily="34" charset="0"/>
              </a:rPr>
              <a:t>healthcare" </a:t>
            </a:r>
            <a:r>
              <a:rPr lang="en-US" sz="2000" dirty="0">
                <a:latin typeface="Arial" panose="020B0604020202020204" pitchFamily="34" charset="0"/>
                <a:cs typeface="Arial" panose="020B0604020202020204" pitchFamily="34" charset="0"/>
              </a:rPr>
              <a:t>and related terms. The search </a:t>
            </a:r>
            <a:r>
              <a:rPr lang="en-US" sz="2000" dirty="0" smtClean="0">
                <a:latin typeface="Arial" panose="020B0604020202020204" pitchFamily="34" charset="0"/>
                <a:cs typeface="Arial" panose="020B0604020202020204" pitchFamily="34" charset="0"/>
              </a:rPr>
              <a:t>was conducted separately for all the four objective to gain insights and was </a:t>
            </a:r>
            <a:r>
              <a:rPr lang="en-US" sz="2000" dirty="0">
                <a:latin typeface="Arial" panose="020B0604020202020204" pitchFamily="34" charset="0"/>
                <a:cs typeface="Arial" panose="020B0604020202020204" pitchFamily="34" charset="0"/>
              </a:rPr>
              <a:t>limited to studies published in English from the past decade (2014-2024) to ensure relevance of the </a:t>
            </a:r>
            <a:r>
              <a:rPr lang="en-US" sz="2000" dirty="0" smtClean="0">
                <a:latin typeface="Arial" panose="020B0604020202020204" pitchFamily="34" charset="0"/>
                <a:cs typeface="Arial" panose="020B0604020202020204" pitchFamily="34" charset="0"/>
              </a:rPr>
              <a:t>literature.</a:t>
            </a:r>
            <a:endParaRPr lang="en-IN" sz="2000" dirty="0" smtClean="0">
              <a:latin typeface="Arial" panose="020B0604020202020204" pitchFamily="34" charset="0"/>
              <a:ea typeface="Calibri" panose="020F0502020204030204" pitchFamily="34" charset="0"/>
              <a:cs typeface="Arial" panose="020B0604020202020204" pitchFamily="34" charset="0"/>
            </a:endParaRPr>
          </a:p>
          <a:p>
            <a:pPr marL="342900" indent="-342900" algn="just" defTabSz="619356">
              <a:lnSpc>
                <a:spcPct val="150000"/>
              </a:lnSpc>
              <a:buFont typeface="Wingdings" panose="05000000000000000000" pitchFamily="2" charset="2"/>
              <a:buChar char="v"/>
            </a:pPr>
            <a:endParaRPr lang="en-IN" sz="2200" b="1" dirty="0">
              <a:latin typeface="Arial" panose="020B0604020202020204" pitchFamily="34" charset="0"/>
              <a:ea typeface="Calibri" panose="020F0502020204030204" pitchFamily="34" charset="0"/>
              <a:cs typeface="Arial" panose="020B0604020202020204" pitchFamily="34" charset="0"/>
            </a:endParaRPr>
          </a:p>
          <a:p>
            <a:pPr algn="just" defTabSz="619356"/>
            <a:r>
              <a:rPr lang="en-US" sz="2200" b="1" dirty="0" smtClean="0">
                <a:latin typeface="Arial" panose="020B0604020202020204" pitchFamily="34" charset="0"/>
                <a:cs typeface="Arial" panose="020B0604020202020204" pitchFamily="34" charset="0"/>
              </a:rPr>
              <a:t>Database Included: </a:t>
            </a:r>
            <a:r>
              <a:rPr lang="en-US" sz="2000" dirty="0" smtClean="0">
                <a:latin typeface="Arial" panose="020B0604020202020204" pitchFamily="34" charset="0"/>
                <a:cs typeface="Arial" panose="020B0604020202020204" pitchFamily="34" charset="0"/>
              </a:rPr>
              <a:t>Various </a:t>
            </a:r>
            <a:r>
              <a:rPr lang="en-US" sz="2000" dirty="0">
                <a:latin typeface="Arial" panose="020B0604020202020204" pitchFamily="34" charset="0"/>
                <a:cs typeface="Arial" panose="020B0604020202020204" pitchFamily="34" charset="0"/>
              </a:rPr>
              <a:t>article from Science Direct, PubMed, J </a:t>
            </a:r>
            <a:r>
              <a:rPr lang="en-US" sz="2000" dirty="0" err="1">
                <a:latin typeface="Arial" panose="020B0604020202020204" pitchFamily="34" charset="0"/>
                <a:cs typeface="Arial" panose="020B0604020202020204" pitchFamily="34" charset="0"/>
              </a:rPr>
              <a:t>Stor</a:t>
            </a:r>
            <a:r>
              <a:rPr lang="en-US" sz="2000" dirty="0">
                <a:latin typeface="Arial" panose="020B0604020202020204" pitchFamily="34" charset="0"/>
                <a:cs typeface="Arial" panose="020B0604020202020204" pitchFamily="34" charset="0"/>
              </a:rPr>
              <a:t> are taken into consideration that was published between 2014-2024</a:t>
            </a:r>
            <a:r>
              <a:rPr lang="en-US" sz="2000" dirty="0" smtClean="0">
                <a:latin typeface="Arial" panose="020B0604020202020204" pitchFamily="34" charset="0"/>
                <a:cs typeface="Arial" panose="020B0604020202020204" pitchFamily="34" charset="0"/>
              </a:rPr>
              <a:t>.</a:t>
            </a:r>
          </a:p>
          <a:p>
            <a:pPr algn="just" defTabSz="619356"/>
            <a:r>
              <a:rPr lang="en-US" sz="2000" dirty="0" smtClean="0">
                <a:latin typeface="Arial" panose="020B0604020202020204" pitchFamily="34" charset="0"/>
                <a:cs typeface="Arial" panose="020B0604020202020204" pitchFamily="34" charset="0"/>
              </a:rPr>
              <a:t> </a:t>
            </a:r>
          </a:p>
          <a:p>
            <a:pPr algn="just" defTabSz="619356"/>
            <a:r>
              <a:rPr lang="en-US" sz="2200" b="1" dirty="0" smtClean="0">
                <a:latin typeface="Arial" panose="020B0604020202020204" pitchFamily="34" charset="0"/>
                <a:cs typeface="Arial" panose="020B0604020202020204" pitchFamily="34" charset="0"/>
              </a:rPr>
              <a:t>Keywords Used: </a:t>
            </a:r>
            <a:r>
              <a:rPr lang="en-US" sz="2000" dirty="0">
                <a:latin typeface="Arial" panose="020B0604020202020204" pitchFamily="34" charset="0"/>
                <a:cs typeface="Arial" panose="020B0604020202020204" pitchFamily="34" charset="0"/>
              </a:rPr>
              <a:t>Need+ Big data analytics +clinical decision making + Improved Patient care, Framework+ </a:t>
            </a:r>
            <a:r>
              <a:rPr lang="en-US" sz="2000" dirty="0" smtClean="0">
                <a:latin typeface="Arial" panose="020B0604020202020204" pitchFamily="34" charset="0"/>
                <a:cs typeface="Arial" panose="020B0604020202020204" pitchFamily="34" charset="0"/>
              </a:rPr>
              <a:t>Big data </a:t>
            </a:r>
            <a:r>
              <a:rPr lang="en-US" sz="2000" dirty="0">
                <a:latin typeface="Arial" panose="020B0604020202020204" pitchFamily="34" charset="0"/>
                <a:cs typeface="Arial" panose="020B0604020202020204" pitchFamily="34" charset="0"/>
              </a:rPr>
              <a:t>analytics+ Healthcare +Informed </a:t>
            </a:r>
            <a:r>
              <a:rPr lang="en-US" sz="2000" dirty="0" smtClean="0">
                <a:latin typeface="Arial" panose="020B0604020202020204" pitchFamily="34" charset="0"/>
                <a:cs typeface="Arial" panose="020B0604020202020204" pitchFamily="34" charset="0"/>
              </a:rPr>
              <a:t>decision + Patient </a:t>
            </a:r>
            <a:r>
              <a:rPr lang="en-US" sz="2000" dirty="0">
                <a:latin typeface="Arial" panose="020B0604020202020204" pitchFamily="34" charset="0"/>
                <a:cs typeface="Arial" panose="020B0604020202020204" pitchFamily="34" charset="0"/>
              </a:rPr>
              <a:t>care, Challenges+ Big data </a:t>
            </a:r>
            <a:r>
              <a:rPr lang="en-US" sz="2000" dirty="0" smtClean="0">
                <a:latin typeface="Arial" panose="020B0604020202020204" pitchFamily="34" charset="0"/>
                <a:cs typeface="Arial" panose="020B0604020202020204" pitchFamily="34" charset="0"/>
              </a:rPr>
              <a:t>analytics + clinical </a:t>
            </a:r>
            <a:r>
              <a:rPr lang="en-US" sz="2000" dirty="0">
                <a:latin typeface="Arial" panose="020B0604020202020204" pitchFamily="34" charset="0"/>
                <a:cs typeface="Arial" panose="020B0604020202020204" pitchFamily="34" charset="0"/>
              </a:rPr>
              <a:t>decision making+ Human healthcare, Future aspects +Big data analytics + Healthcare +clinical </a:t>
            </a:r>
            <a:r>
              <a:rPr lang="en-US" sz="2000" dirty="0" smtClean="0">
                <a:latin typeface="Arial" panose="020B0604020202020204" pitchFamily="34" charset="0"/>
                <a:cs typeface="Arial" panose="020B0604020202020204" pitchFamily="34" charset="0"/>
              </a:rPr>
              <a:t>decision </a:t>
            </a:r>
            <a:r>
              <a:rPr lang="en-US" sz="2000" dirty="0">
                <a:latin typeface="Arial" panose="020B0604020202020204" pitchFamily="34" charset="0"/>
                <a:cs typeface="Arial" panose="020B0604020202020204" pitchFamily="34" charset="0"/>
              </a:rPr>
              <a:t>making</a:t>
            </a:r>
            <a:endParaRPr lang="en-US" sz="2000" b="1" dirty="0" smtClean="0">
              <a:latin typeface="Arial" panose="020B0604020202020204" pitchFamily="34" charset="0"/>
              <a:cs typeface="Arial" panose="020B0604020202020204" pitchFamily="34" charset="0"/>
            </a:endParaRPr>
          </a:p>
          <a:p>
            <a:pPr algn="just" defTabSz="619356"/>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IN" sz="20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defTabSz="619356"/>
            <a:endParaRPr lang="en-IN" dirty="0">
              <a:solidFill>
                <a:srgbClr val="000000"/>
              </a:solidFill>
              <a:latin typeface="Times New Roman" panose="02020603050405020304" pitchFamily="18" charset="0"/>
              <a:ea typeface="Calibri" panose="020F0502020204030204" pitchFamily="34" charset="0"/>
            </a:endParaRPr>
          </a:p>
          <a:p>
            <a:pPr algn="just" defTabSz="619356"/>
            <a:r>
              <a:rPr lang="en-IN" sz="1800" dirty="0">
                <a:solidFill>
                  <a:srgbClr val="000000"/>
                </a:solidFill>
                <a:latin typeface="Times New Roman" panose="02020603050405020304" pitchFamily="18" charset="0"/>
                <a:ea typeface="Calibri" panose="020F0502020204030204" pitchFamily="34" charset="0"/>
              </a:rPr>
              <a:t> </a:t>
            </a:r>
            <a:endParaRPr lang="en-IN" sz="1800" b="1" dirty="0">
              <a:solidFill>
                <a:prstClr val="black"/>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D2F778C6-E80F-F949-08F1-1B57407D7470}"/>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2769848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A06761-E2E2-F2D2-0560-A89E5BEE0644}"/>
              </a:ext>
            </a:extLst>
          </p:cNvPr>
          <p:cNvSpPr txBox="1"/>
          <p:nvPr/>
        </p:nvSpPr>
        <p:spPr>
          <a:xfrm>
            <a:off x="1164566" y="345058"/>
            <a:ext cx="9756863"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Methodology</a:t>
            </a:r>
          </a:p>
        </p:txBody>
      </p:sp>
      <p:sp>
        <p:nvSpPr>
          <p:cNvPr id="5" name="TextBox 4">
            <a:extLst>
              <a:ext uri="{FF2B5EF4-FFF2-40B4-BE49-F238E27FC236}">
                <a16:creationId xmlns:a16="http://schemas.microsoft.com/office/drawing/2014/main" id="{EF79B131-A403-E666-CA33-F1D7BF204C9B}"/>
              </a:ext>
            </a:extLst>
          </p:cNvPr>
          <p:cNvSpPr txBox="1"/>
          <p:nvPr/>
        </p:nvSpPr>
        <p:spPr>
          <a:xfrm>
            <a:off x="888522" y="1147313"/>
            <a:ext cx="10337708" cy="3539430"/>
          </a:xfrm>
          <a:prstGeom prst="rect">
            <a:avLst/>
          </a:prstGeom>
          <a:noFill/>
        </p:spPr>
        <p:txBody>
          <a:bodyPr wrap="square" rtlCol="0">
            <a:spAutoFit/>
          </a:bodyPr>
          <a:lstStyle/>
          <a:p>
            <a:r>
              <a:rPr lang="en-IN" sz="2200" b="1" dirty="0" smtClean="0">
                <a:latin typeface="Arial" panose="020B0604020202020204" pitchFamily="34" charset="0"/>
                <a:ea typeface="Calibri" panose="020F0502020204030204" pitchFamily="34" charset="0"/>
                <a:cs typeface="Arial" panose="020B0604020202020204" pitchFamily="34" charset="0"/>
              </a:rPr>
              <a:t>Inclusion criteria</a:t>
            </a:r>
            <a:r>
              <a:rPr lang="en-IN" sz="2200" b="1" dirty="0" smtClean="0">
                <a:latin typeface="Arial" panose="020B0604020202020204" pitchFamily="34" charset="0"/>
                <a:ea typeface="Calibri" panose="020F0502020204030204" pitchFamily="34" charset="0"/>
                <a:cs typeface="Arial" panose="020B0604020202020204" pitchFamily="34" charset="0"/>
              </a:rPr>
              <a:t>:</a:t>
            </a:r>
            <a:r>
              <a:rPr lang="en-US" dirty="0"/>
              <a:t> </a:t>
            </a:r>
            <a:r>
              <a:rPr lang="en-US" sz="2000" dirty="0">
                <a:latin typeface="Arial" panose="020B0604020202020204" pitchFamily="34" charset="0"/>
                <a:cs typeface="Arial" panose="020B0604020202020204" pitchFamily="34" charset="0"/>
              </a:rPr>
              <a:t>Various article from Science Direct, PubMed and J </a:t>
            </a:r>
            <a:r>
              <a:rPr lang="en-US" sz="2000" dirty="0" err="1">
                <a:latin typeface="Arial" panose="020B0604020202020204" pitchFamily="34" charset="0"/>
                <a:cs typeface="Arial" panose="020B0604020202020204" pitchFamily="34" charset="0"/>
              </a:rPr>
              <a:t>stor</a:t>
            </a:r>
            <a:r>
              <a:rPr lang="en-US" sz="2000" dirty="0">
                <a:latin typeface="Arial" panose="020B0604020202020204" pitchFamily="34" charset="0"/>
                <a:cs typeface="Arial" panose="020B0604020202020204" pitchFamily="34" charset="0"/>
              </a:rPr>
              <a:t> are taken into </a:t>
            </a:r>
            <a:r>
              <a:rPr lang="en-US" sz="2000" dirty="0" smtClean="0">
                <a:latin typeface="Arial" panose="020B0604020202020204" pitchFamily="34" charset="0"/>
                <a:cs typeface="Arial" panose="020B0604020202020204" pitchFamily="34" charset="0"/>
              </a:rPr>
              <a:t>consideration that was having open access and was </a:t>
            </a:r>
            <a:r>
              <a:rPr lang="en-US" sz="2000" dirty="0">
                <a:latin typeface="Arial" panose="020B0604020202020204" pitchFamily="34" charset="0"/>
                <a:cs typeface="Arial" panose="020B0604020202020204" pitchFamily="34" charset="0"/>
              </a:rPr>
              <a:t>published between 2014-2024. </a:t>
            </a:r>
            <a:endParaRPr lang="en-US" sz="2000" dirty="0" smtClean="0">
              <a:latin typeface="Arial" panose="020B0604020202020204" pitchFamily="34" charset="0"/>
              <a:cs typeface="Arial" panose="020B0604020202020204" pitchFamily="34" charset="0"/>
            </a:endParaRPr>
          </a:p>
          <a:p>
            <a:endParaRPr lang="en-IN" sz="2200" b="1" dirty="0">
              <a:latin typeface="Arial" panose="020B0604020202020204" pitchFamily="34" charset="0"/>
              <a:ea typeface="Calibri" panose="020F0502020204030204" pitchFamily="34" charset="0"/>
              <a:cs typeface="Arial" panose="020B0604020202020204" pitchFamily="34" charset="0"/>
            </a:endParaRPr>
          </a:p>
          <a:p>
            <a:pPr algn="just" defTabSz="619356"/>
            <a:r>
              <a:rPr lang="en-US" sz="2200" b="1" dirty="0" smtClean="0">
                <a:latin typeface="Arial" panose="020B0604020202020204" pitchFamily="34" charset="0"/>
                <a:cs typeface="Arial" panose="020B0604020202020204" pitchFamily="34" charset="0"/>
              </a:rPr>
              <a:t>Exclusion Criteria: </a:t>
            </a:r>
            <a:r>
              <a:rPr lang="en-US" sz="2000" dirty="0">
                <a:latin typeface="Arial" panose="020B0604020202020204" pitchFamily="34" charset="0"/>
                <a:cs typeface="Arial" panose="020B0604020202020204" pitchFamily="34" charset="0"/>
              </a:rPr>
              <a:t>Any patient specific condition or diseases are not taken into consideration that shows how big data has helped in improving the quality of decision </a:t>
            </a:r>
            <a:r>
              <a:rPr lang="en-US" sz="2000" dirty="0" smtClean="0">
                <a:latin typeface="Arial" panose="020B0604020202020204" pitchFamily="34" charset="0"/>
                <a:cs typeface="Arial" panose="020B0604020202020204" pitchFamily="34" charset="0"/>
              </a:rPr>
              <a:t>making in patient care. </a:t>
            </a:r>
          </a:p>
          <a:p>
            <a:pPr algn="just" defTabSz="619356"/>
            <a:endParaRPr lang="en-US" sz="2000" dirty="0" smtClean="0">
              <a:latin typeface="Arial" panose="020B0604020202020204" pitchFamily="34" charset="0"/>
              <a:cs typeface="Arial" panose="020B0604020202020204" pitchFamily="34" charset="0"/>
            </a:endParaRPr>
          </a:p>
          <a:p>
            <a:pPr algn="just" defTabSz="619356"/>
            <a:r>
              <a:rPr lang="en-US" sz="2200" b="1" dirty="0" smtClean="0">
                <a:latin typeface="Arial" panose="020B0604020202020204" pitchFamily="34" charset="0"/>
                <a:cs typeface="Arial" panose="020B0604020202020204" pitchFamily="34" charset="0"/>
              </a:rPr>
              <a:t>Limitation: </a:t>
            </a:r>
            <a:r>
              <a:rPr lang="en-US" sz="2000" dirty="0">
                <a:latin typeface="Arial" panose="020B0604020202020204" pitchFamily="34" charset="0"/>
                <a:cs typeface="Arial" panose="020B0604020202020204" pitchFamily="34" charset="0"/>
              </a:rPr>
              <a:t>In this </a:t>
            </a:r>
            <a:r>
              <a:rPr lang="en-US" sz="2000" dirty="0" smtClean="0">
                <a:latin typeface="Arial" panose="020B0604020202020204" pitchFamily="34" charset="0"/>
                <a:cs typeface="Arial" panose="020B0604020202020204" pitchFamily="34" charset="0"/>
              </a:rPr>
              <a:t>review article </a:t>
            </a:r>
            <a:r>
              <a:rPr lang="en-US" sz="2000" dirty="0">
                <a:latin typeface="Arial" panose="020B0604020202020204" pitchFamily="34" charset="0"/>
                <a:cs typeface="Arial" panose="020B0604020202020204" pitchFamily="34" charset="0"/>
              </a:rPr>
              <a:t>healthcare components such vital signs, and hospital manageability </a:t>
            </a:r>
            <a:r>
              <a:rPr lang="en-US" sz="2000" dirty="0" smtClean="0">
                <a:latin typeface="Arial" panose="020B0604020202020204" pitchFamily="34" charset="0"/>
                <a:cs typeface="Arial" panose="020B0604020202020204" pitchFamily="34" charset="0"/>
              </a:rPr>
              <a:t>and any patient specific issues over the time has not </a:t>
            </a:r>
            <a:r>
              <a:rPr lang="en-US" sz="2000" dirty="0">
                <a:latin typeface="Arial" panose="020B0604020202020204" pitchFamily="34" charset="0"/>
                <a:cs typeface="Arial" panose="020B0604020202020204" pitchFamily="34" charset="0"/>
              </a:rPr>
              <a:t>reviewed in this study.</a:t>
            </a:r>
            <a:endParaRPr lang="en-IN" sz="20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defTabSz="619356"/>
            <a:endParaRPr lang="en-IN" dirty="0">
              <a:solidFill>
                <a:srgbClr val="000000"/>
              </a:solidFill>
              <a:latin typeface="Times New Roman" panose="02020603050405020304" pitchFamily="18" charset="0"/>
              <a:ea typeface="Calibri" panose="020F0502020204030204" pitchFamily="34" charset="0"/>
            </a:endParaRPr>
          </a:p>
          <a:p>
            <a:pPr algn="just" defTabSz="619356"/>
            <a:r>
              <a:rPr lang="en-IN" sz="1800" dirty="0">
                <a:solidFill>
                  <a:srgbClr val="000000"/>
                </a:solidFill>
                <a:latin typeface="Times New Roman" panose="02020603050405020304" pitchFamily="18" charset="0"/>
                <a:ea typeface="Calibri" panose="020F0502020204030204" pitchFamily="34" charset="0"/>
              </a:rPr>
              <a:t> </a:t>
            </a:r>
            <a:endParaRPr lang="en-IN" sz="1800" b="1" dirty="0">
              <a:solidFill>
                <a:prstClr val="black"/>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D2F778C6-E80F-F949-08F1-1B57407D7470}"/>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1248241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0FC9AA-C767-89EE-D7DF-B62F2650981D}"/>
              </a:ext>
            </a:extLst>
          </p:cNvPr>
          <p:cNvSpPr txBox="1"/>
          <p:nvPr/>
        </p:nvSpPr>
        <p:spPr>
          <a:xfrm>
            <a:off x="1366464" y="504346"/>
            <a:ext cx="9750174"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Methodology</a:t>
            </a:r>
          </a:p>
          <a:p>
            <a:endParaRPr lang="en-IN" dirty="0"/>
          </a:p>
        </p:txBody>
      </p:sp>
      <p:pic>
        <p:nvPicPr>
          <p:cNvPr id="2" name="Picture 1">
            <a:extLst>
              <a:ext uri="{FF2B5EF4-FFF2-40B4-BE49-F238E27FC236}">
                <a16:creationId xmlns:a16="http://schemas.microsoft.com/office/drawing/2014/main" id="{91DE36BB-95A4-17CC-BFF1-0515BFFCCC17}"/>
              </a:ext>
            </a:extLst>
          </p:cNvPr>
          <p:cNvPicPr>
            <a:picLocks noChangeAspect="1"/>
          </p:cNvPicPr>
          <p:nvPr/>
        </p:nvPicPr>
        <p:blipFill>
          <a:blip r:embed="rId2"/>
          <a:stretch>
            <a:fillRect/>
          </a:stretch>
        </p:blipFill>
        <p:spPr>
          <a:xfrm>
            <a:off x="10281007" y="1"/>
            <a:ext cx="1910993" cy="105738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2794" y="1253067"/>
            <a:ext cx="9729206" cy="5545215"/>
          </a:xfrm>
          <a:prstGeom prst="rect">
            <a:avLst/>
          </a:prstGeom>
        </p:spPr>
      </p:pic>
    </p:spTree>
    <p:extLst>
      <p:ext uri="{BB962C8B-B14F-4D97-AF65-F5344CB8AC3E}">
        <p14:creationId xmlns:p14="http://schemas.microsoft.com/office/powerpoint/2010/main" val="19706458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2690</TotalTime>
  <Words>1920</Words>
  <Application>Microsoft Office PowerPoint</Application>
  <PresentationFormat>Widescreen</PresentationFormat>
  <Paragraphs>110</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Century Gothic</vt:lpstr>
      <vt:lpstr>Times New Roman</vt:lpstr>
      <vt:lpstr>Wingdings</vt:lpstr>
      <vt:lpstr>Wingdings 3</vt:lpstr>
      <vt:lpstr>YACgEQNAr7w 0</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Dr.Shrdha Karan;roll no. 116</dc:creator>
  <cp:lastModifiedBy>Shrdha Karan</cp:lastModifiedBy>
  <cp:revision>56</cp:revision>
  <dcterms:created xsi:type="dcterms:W3CDTF">2024-06-14T10:37:41Z</dcterms:created>
  <dcterms:modified xsi:type="dcterms:W3CDTF">2024-07-01T10:07:14Z</dcterms:modified>
</cp:coreProperties>
</file>