
<file path=[Content_Types].xml><?xml version="1.0" encoding="utf-8"?>
<Types xmlns="http://schemas.openxmlformats.org/package/2006/content-types">
  <Default Extension="jpeg" ContentType="image/jpeg"/>
  <Default Extension="jpg" ContentType="image/unknown"/>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media/image4.jpg" ContentType="image/jpeg"/>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74" r:id="rId3"/>
    <p:sldId id="266" r:id="rId4"/>
    <p:sldId id="259" r:id="rId5"/>
    <p:sldId id="275" r:id="rId6"/>
    <p:sldId id="258" r:id="rId7"/>
    <p:sldId id="260" r:id="rId8"/>
    <p:sldId id="262" r:id="rId9"/>
    <p:sldId id="263" r:id="rId10"/>
    <p:sldId id="264" r:id="rId11"/>
    <p:sldId id="265" r:id="rId12"/>
    <p:sldId id="267" r:id="rId13"/>
    <p:sldId id="268" r:id="rId14"/>
    <p:sldId id="270" r:id="rId15"/>
    <p:sldId id="276" r:id="rId16"/>
    <p:sldId id="271" r:id="rId17"/>
    <p:sldId id="272" r:id="rId18"/>
    <p:sldId id="273" r:id="rId1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p:scale>
          <a:sx n="66" d="100"/>
          <a:sy n="66" d="100"/>
        </p:scale>
        <p:origin x="668" y="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 /><Relationship Id="rId13" Type="http://schemas.openxmlformats.org/officeDocument/2006/relationships/slide" Target="slides/slide12.xml" /><Relationship Id="rId18" Type="http://schemas.openxmlformats.org/officeDocument/2006/relationships/slide" Target="slides/slide17.xml" /><Relationship Id="rId3" Type="http://schemas.openxmlformats.org/officeDocument/2006/relationships/slide" Target="slides/slide2.xml" /><Relationship Id="rId21" Type="http://schemas.openxmlformats.org/officeDocument/2006/relationships/viewProps" Target="viewProps.xml" /><Relationship Id="rId7" Type="http://schemas.openxmlformats.org/officeDocument/2006/relationships/slide" Target="slides/slide6.xml" /><Relationship Id="rId12" Type="http://schemas.openxmlformats.org/officeDocument/2006/relationships/slide" Target="slides/slide11.xml" /><Relationship Id="rId17" Type="http://schemas.openxmlformats.org/officeDocument/2006/relationships/slide" Target="slides/slide16.xml" /><Relationship Id="rId2" Type="http://schemas.openxmlformats.org/officeDocument/2006/relationships/slide" Target="slides/slide1.xml" /><Relationship Id="rId16" Type="http://schemas.openxmlformats.org/officeDocument/2006/relationships/slide" Target="slides/slide15.xml" /><Relationship Id="rId20" Type="http://schemas.openxmlformats.org/officeDocument/2006/relationships/presProps" Target="presProps.xml"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slide" Target="slides/slide10.xml" /><Relationship Id="rId5" Type="http://schemas.openxmlformats.org/officeDocument/2006/relationships/slide" Target="slides/slide4.xml" /><Relationship Id="rId15" Type="http://schemas.openxmlformats.org/officeDocument/2006/relationships/slide" Target="slides/slide14.xml" /><Relationship Id="rId23" Type="http://schemas.openxmlformats.org/officeDocument/2006/relationships/tableStyles" Target="tableStyles.xml" /><Relationship Id="rId10" Type="http://schemas.openxmlformats.org/officeDocument/2006/relationships/slide" Target="slides/slide9.xml" /><Relationship Id="rId19" Type="http://schemas.openxmlformats.org/officeDocument/2006/relationships/slide" Target="slides/slide18.xml" /><Relationship Id="rId4" Type="http://schemas.openxmlformats.org/officeDocument/2006/relationships/slide" Target="slides/slide3.xml" /><Relationship Id="rId9" Type="http://schemas.openxmlformats.org/officeDocument/2006/relationships/slide" Target="slides/slide8.xml" /><Relationship Id="rId14" Type="http://schemas.openxmlformats.org/officeDocument/2006/relationships/slide" Target="slides/slide13.xml" /><Relationship Id="rId22" Type="http://schemas.openxmlformats.org/officeDocument/2006/relationships/theme" Target="theme/theme1.xml" /></Relationships>
</file>

<file path=ppt/charts/_rels/chart1.xml.rels><?xml version="1.0" encoding="UTF-8" standalone="yes"?>
<Relationships xmlns="http://schemas.openxmlformats.org/package/2006/relationships"><Relationship Id="rId3" Type="http://schemas.openxmlformats.org/officeDocument/2006/relationships/oleObject" Target="file:///C:\Users\rohit\OneDrive\Desktop\Patient%20Satisfaction\Results%20and%20Analysis.xlsx" TargetMode="External" /><Relationship Id="rId2" Type="http://schemas.microsoft.com/office/2011/relationships/chartColorStyle" Target="colors1.xml" /><Relationship Id="rId1" Type="http://schemas.microsoft.com/office/2011/relationships/chartStyle" Target="style1.xml" /></Relationships>
</file>

<file path=ppt/charts/_rels/chart2.xml.rels><?xml version="1.0" encoding="UTF-8" standalone="yes"?>
<Relationships xmlns="http://schemas.openxmlformats.org/package/2006/relationships"><Relationship Id="rId3" Type="http://schemas.openxmlformats.org/officeDocument/2006/relationships/oleObject" Target="file:///C:\Users\rohit\OneDrive\Desktop\Patient%20Satisfaction\Results%20and%20Analysis.xlsx" TargetMode="External" /><Relationship Id="rId2" Type="http://schemas.microsoft.com/office/2011/relationships/chartColorStyle" Target="colors2.xml" /><Relationship Id="rId1" Type="http://schemas.microsoft.com/office/2011/relationships/chartStyle" Target="style2.xml" /></Relationships>
</file>

<file path=ppt/charts/_rels/chart3.xml.rels><?xml version="1.0" encoding="UTF-8" standalone="yes"?>
<Relationships xmlns="http://schemas.openxmlformats.org/package/2006/relationships"><Relationship Id="rId3" Type="http://schemas.openxmlformats.org/officeDocument/2006/relationships/oleObject" Target="file:///C:\Users\rohit\OneDrive\Desktop\Patient%20Satisfaction\Results%20and%20Analysis.xlsx" TargetMode="External" /><Relationship Id="rId2" Type="http://schemas.microsoft.com/office/2011/relationships/chartColorStyle" Target="colors3.xml" /><Relationship Id="rId1" Type="http://schemas.microsoft.com/office/2011/relationships/chartStyle" Target="style3.xml" /></Relationships>
</file>

<file path=ppt/charts/_rels/chart4.xml.rels><?xml version="1.0" encoding="UTF-8" standalone="yes"?>
<Relationships xmlns="http://schemas.openxmlformats.org/package/2006/relationships"><Relationship Id="rId3" Type="http://schemas.openxmlformats.org/officeDocument/2006/relationships/oleObject" Target="file:///C:\Users\rohit\OneDrive\Desktop\Patient%20Satisfaction\Results%20and%20Analysis.xlsx" TargetMode="External" /><Relationship Id="rId2" Type="http://schemas.microsoft.com/office/2011/relationships/chartColorStyle" Target="colors4.xml" /><Relationship Id="rId1" Type="http://schemas.microsoft.com/office/2011/relationships/chartStyle" Target="style4.xml" /></Relationships>
</file>

<file path=ppt/charts/_rels/chart5.xml.rels><?xml version="1.0" encoding="UTF-8" standalone="yes"?>
<Relationships xmlns="http://schemas.openxmlformats.org/package/2006/relationships"><Relationship Id="rId3" Type="http://schemas.openxmlformats.org/officeDocument/2006/relationships/oleObject" Target="file:///C:\Users\rohit\OneDrive\Desktop\Patient%20Satisfaction\Results%20and%20Analysis.xlsx" TargetMode="External" /><Relationship Id="rId2" Type="http://schemas.microsoft.com/office/2011/relationships/chartColorStyle" Target="colors5.xml" /><Relationship Id="rId1" Type="http://schemas.microsoft.com/office/2011/relationships/chartStyle" Target="style5.xml" /></Relationships>
</file>

<file path=ppt/charts/_rels/chart6.xml.rels><?xml version="1.0" encoding="UTF-8" standalone="yes"?>
<Relationships xmlns="http://schemas.openxmlformats.org/package/2006/relationships"><Relationship Id="rId3" Type="http://schemas.openxmlformats.org/officeDocument/2006/relationships/oleObject" Target="file:///C:\Users\rohit\OneDrive\Desktop\Patient%20Satisfaction\Results%20and%20Analysis.xlsx" TargetMode="External" /><Relationship Id="rId2" Type="http://schemas.microsoft.com/office/2011/relationships/chartColorStyle" Target="colors6.xml" /><Relationship Id="rId1" Type="http://schemas.microsoft.com/office/2011/relationships/chartStyle" Target="style6.xml" /></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000" b="0" i="0" u="none" strike="noStrike" kern="1200" cap="all" baseline="0">
                <a:solidFill>
                  <a:schemeClr val="lt1"/>
                </a:solidFill>
                <a:latin typeface="Arial" panose="020B0604020202020204" pitchFamily="34" charset="0"/>
                <a:ea typeface="+mn-ea"/>
                <a:cs typeface="Arial" panose="020B0604020202020204" pitchFamily="34" charset="0"/>
              </a:defRPr>
            </a:pPr>
            <a:r>
              <a:rPr lang="en-US" sz="2000">
                <a:latin typeface="Arial" panose="020B0604020202020204" pitchFamily="34" charset="0"/>
                <a:cs typeface="Arial" panose="020B0604020202020204" pitchFamily="34" charset="0"/>
              </a:rPr>
              <a:t>Patient satisfaction </a:t>
            </a:r>
          </a:p>
        </c:rich>
      </c:tx>
      <c:overlay val="0"/>
      <c:spPr>
        <a:noFill/>
        <a:ln>
          <a:noFill/>
        </a:ln>
        <a:effectLst/>
      </c:spPr>
      <c:txPr>
        <a:bodyPr rot="0" spcFirstLastPara="1" vertOverflow="ellipsis" vert="horz" wrap="square" anchor="ctr" anchorCtr="1"/>
        <a:lstStyle/>
        <a:p>
          <a:pPr>
            <a:defRPr sz="2000" b="0" i="0" u="none" strike="noStrike" kern="1200" cap="all" baseline="0">
              <a:solidFill>
                <a:schemeClr val="lt1"/>
              </a:solidFill>
              <a:latin typeface="Arial" panose="020B0604020202020204" pitchFamily="34" charset="0"/>
              <a:ea typeface="+mn-ea"/>
              <a:cs typeface="Arial" panose="020B0604020202020204" pitchFamily="34" charset="0"/>
            </a:defRPr>
          </a:pPr>
          <a:endParaRPr lang="en-US"/>
        </a:p>
      </c:txPr>
    </c:title>
    <c:autoTitleDeleted val="0"/>
    <c:view3D>
      <c:rotX val="15"/>
      <c:rotY val="20"/>
      <c:depthPercent val="100"/>
      <c:rAngAx val="1"/>
    </c:view3D>
    <c:floor>
      <c:thickness val="0"/>
      <c:spPr>
        <a:solidFill>
          <a:schemeClr val="bg2">
            <a:lumMod val="75000"/>
            <a:alpha val="27000"/>
          </a:schemeClr>
        </a:solidFill>
        <a:ln>
          <a:noFill/>
        </a:ln>
        <a:effectLst/>
        <a:sp3d/>
      </c:spPr>
    </c:floor>
    <c:sideWall>
      <c:thickness val="0"/>
      <c:spPr>
        <a:noFill/>
        <a:ln>
          <a:noFill/>
        </a:ln>
        <a:effectLst/>
        <a:sp3d/>
      </c:spPr>
    </c:sideWall>
    <c:backWall>
      <c:thickness val="0"/>
      <c:spPr>
        <a:noFill/>
        <a:ln>
          <a:noFill/>
        </a:ln>
        <a:effectLst/>
        <a:sp3d/>
      </c:spPr>
    </c:backWall>
    <c:plotArea>
      <c:layout/>
      <c:bar3DChart>
        <c:barDir val="col"/>
        <c:grouping val="standard"/>
        <c:varyColors val="0"/>
        <c:ser>
          <c:idx val="0"/>
          <c:order val="0"/>
          <c:spPr>
            <a:solidFill>
              <a:schemeClr val="accent1">
                <a:alpha val="88000"/>
              </a:schemeClr>
            </a:solidFill>
            <a:ln>
              <a:solidFill>
                <a:schemeClr val="accent1">
                  <a:lumMod val="50000"/>
                </a:schemeClr>
              </a:solidFill>
            </a:ln>
            <a:effectLst/>
            <a:scene3d>
              <a:camera prst="orthographicFront"/>
              <a:lightRig rig="threePt" dir="t"/>
            </a:scene3d>
            <a:sp3d prstMaterial="flat">
              <a:contourClr>
                <a:schemeClr val="accent1">
                  <a:lumMod val="50000"/>
                </a:schemeClr>
              </a:contourClr>
            </a:sp3d>
          </c:spPr>
          <c:invertIfNegative val="0"/>
          <c:dLbls>
            <c:spPr>
              <a:solidFill>
                <a:schemeClr val="accent1">
                  <a:alpha val="30000"/>
                </a:schemeClr>
              </a:solidFill>
              <a:ln>
                <a:solidFill>
                  <a:schemeClr val="lt1">
                    <a:alpha val="50000"/>
                  </a:schemeClr>
                </a:solidFill>
                <a:round/>
              </a:ln>
              <a:effectLst>
                <a:outerShdw blurRad="63500" dist="889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900" b="1" i="0" u="none" strike="noStrike" kern="1200" baseline="0">
                    <a:solidFill>
                      <a:schemeClr val="lt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lt1">
                          <a:lumMod val="50000"/>
                        </a:schemeClr>
                      </a:solidFill>
                      <a:round/>
                    </a:ln>
                    <a:effectLst/>
                  </c:spPr>
                </c15:leaderLines>
              </c:ext>
            </c:extLst>
          </c:dLbls>
          <c:cat>
            <c:strRef>
              <c:f>'Patient Satisfaction'!$A$3:$A$6</c:f>
              <c:strCache>
                <c:ptCount val="4"/>
                <c:pt idx="0">
                  <c:v>Pediatric(56)</c:v>
                </c:pt>
                <c:pt idx="1">
                  <c:v>Oncodaycare(49)</c:v>
                </c:pt>
                <c:pt idx="2">
                  <c:v>EWS(50)</c:v>
                </c:pt>
                <c:pt idx="3">
                  <c:v>Emergency(57)</c:v>
                </c:pt>
              </c:strCache>
            </c:strRef>
          </c:cat>
          <c:val>
            <c:numRef>
              <c:f>'Patient Satisfaction'!$B$3:$B$6</c:f>
              <c:numCache>
                <c:formatCode>0.00%</c:formatCode>
                <c:ptCount val="4"/>
                <c:pt idx="0">
                  <c:v>0.91800000000000004</c:v>
                </c:pt>
                <c:pt idx="1">
                  <c:v>0.81599999999999995</c:v>
                </c:pt>
                <c:pt idx="2">
                  <c:v>0.83299999999999996</c:v>
                </c:pt>
                <c:pt idx="3">
                  <c:v>0.93400000000000005</c:v>
                </c:pt>
              </c:numCache>
            </c:numRef>
          </c:val>
          <c:extLst>
            <c:ext xmlns:c16="http://schemas.microsoft.com/office/drawing/2014/chart" uri="{C3380CC4-5D6E-409C-BE32-E72D297353CC}">
              <c16:uniqueId val="{00000000-72F4-49D5-87C1-97440999C4D4}"/>
            </c:ext>
          </c:extLst>
        </c:ser>
        <c:dLbls>
          <c:showLegendKey val="0"/>
          <c:showVal val="1"/>
          <c:showCatName val="0"/>
          <c:showSerName val="0"/>
          <c:showPercent val="0"/>
          <c:showBubbleSize val="0"/>
        </c:dLbls>
        <c:gapWidth val="84"/>
        <c:gapDepth val="53"/>
        <c:shape val="box"/>
        <c:axId val="986825279"/>
        <c:axId val="986824319"/>
        <c:axId val="1337676991"/>
      </c:bar3DChart>
      <c:catAx>
        <c:axId val="986825279"/>
        <c:scaling>
          <c:orientation val="minMax"/>
        </c:scaling>
        <c:delete val="0"/>
        <c:axPos val="b"/>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lt1">
                    <a:lumMod val="75000"/>
                  </a:schemeClr>
                </a:solidFill>
                <a:latin typeface="Arial" panose="020B0604020202020204" pitchFamily="34" charset="0"/>
                <a:ea typeface="+mn-ea"/>
                <a:cs typeface="Arial" panose="020B0604020202020204" pitchFamily="34" charset="0"/>
              </a:defRPr>
            </a:pPr>
            <a:endParaRPr lang="en-US"/>
          </a:p>
        </c:txPr>
        <c:crossAx val="986824319"/>
        <c:crosses val="autoZero"/>
        <c:auto val="1"/>
        <c:lblAlgn val="ctr"/>
        <c:lblOffset val="100"/>
        <c:noMultiLvlLbl val="0"/>
      </c:catAx>
      <c:valAx>
        <c:axId val="986824319"/>
        <c:scaling>
          <c:orientation val="minMax"/>
        </c:scaling>
        <c:delete val="1"/>
        <c:axPos val="l"/>
        <c:numFmt formatCode="0.00%" sourceLinked="1"/>
        <c:majorTickMark val="out"/>
        <c:minorTickMark val="none"/>
        <c:tickLblPos val="nextTo"/>
        <c:crossAx val="986825279"/>
        <c:crosses val="autoZero"/>
        <c:crossBetween val="between"/>
      </c:valAx>
      <c:serAx>
        <c:axId val="1337676991"/>
        <c:scaling>
          <c:orientation val="minMax"/>
        </c:scaling>
        <c:delete val="1"/>
        <c:axPos val="b"/>
        <c:majorTickMark val="none"/>
        <c:minorTickMark val="none"/>
        <c:tickLblPos val="nextTo"/>
        <c:crossAx val="986824319"/>
        <c:crosses val="autoZero"/>
      </c:ser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dk1">
        <a:lumMod val="75000"/>
        <a:lumOff val="25000"/>
      </a:schemeClr>
    </a:solidFill>
    <a:ln w="6350" cap="flat" cmpd="sng" algn="ctr">
      <a:solidFill>
        <a:schemeClr val="dk1">
          <a:tint val="75000"/>
        </a:schemeClr>
      </a:solidFill>
      <a:round/>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00" b="0" i="0" u="none" strike="noStrike" kern="1200" cap="all" baseline="0">
                <a:solidFill>
                  <a:schemeClr val="lt1"/>
                </a:solidFill>
                <a:latin typeface="+mn-lt"/>
                <a:ea typeface="+mn-ea"/>
                <a:cs typeface="+mn-cs"/>
              </a:defRPr>
            </a:pPr>
            <a:r>
              <a:rPr lang="en-US"/>
              <a:t>PEDIATRIC WARD</a:t>
            </a:r>
          </a:p>
        </c:rich>
      </c:tx>
      <c:overlay val="0"/>
      <c:spPr>
        <a:noFill/>
        <a:ln>
          <a:noFill/>
        </a:ln>
        <a:effectLst/>
      </c:spPr>
      <c:txPr>
        <a:bodyPr rot="0" spcFirstLastPara="1" vertOverflow="ellipsis" vert="horz" wrap="square" anchor="ctr" anchorCtr="1"/>
        <a:lstStyle/>
        <a:p>
          <a:pPr>
            <a:defRPr sz="1800" b="0" i="0" u="none" strike="noStrike" kern="1200" cap="all" baseline="0">
              <a:solidFill>
                <a:schemeClr val="lt1"/>
              </a:solidFill>
              <a:latin typeface="+mn-lt"/>
              <a:ea typeface="+mn-ea"/>
              <a:cs typeface="+mn-cs"/>
            </a:defRPr>
          </a:pPr>
          <a:endParaRPr lang="en-US"/>
        </a:p>
      </c:txPr>
    </c:title>
    <c:autoTitleDeleted val="0"/>
    <c:view3D>
      <c:rotX val="15"/>
      <c:rotY val="20"/>
      <c:depthPercent val="100"/>
      <c:rAngAx val="1"/>
    </c:view3D>
    <c:floor>
      <c:thickness val="0"/>
      <c:spPr>
        <a:solidFill>
          <a:schemeClr val="bg2">
            <a:lumMod val="75000"/>
            <a:alpha val="27000"/>
          </a:schemeClr>
        </a:solidFill>
        <a:ln>
          <a:noFill/>
        </a:ln>
        <a:effectLst/>
        <a:sp3d/>
      </c:spPr>
    </c:floor>
    <c:sideWall>
      <c:thickness val="0"/>
      <c:spPr>
        <a:noFill/>
        <a:ln>
          <a:noFill/>
        </a:ln>
        <a:effectLst/>
        <a:sp3d/>
      </c:spPr>
    </c:sideWall>
    <c:backWall>
      <c:thickness val="0"/>
      <c:spPr>
        <a:noFill/>
        <a:ln>
          <a:noFill/>
        </a:ln>
        <a:effectLst/>
        <a:sp3d/>
      </c:spPr>
    </c:backWall>
    <c:plotArea>
      <c:layout/>
      <c:bar3DChart>
        <c:barDir val="col"/>
        <c:grouping val="clustered"/>
        <c:varyColors val="0"/>
        <c:ser>
          <c:idx val="0"/>
          <c:order val="0"/>
          <c:spPr>
            <a:solidFill>
              <a:schemeClr val="accent1">
                <a:alpha val="88000"/>
              </a:schemeClr>
            </a:solidFill>
            <a:ln>
              <a:solidFill>
                <a:schemeClr val="accent1">
                  <a:lumMod val="50000"/>
                </a:schemeClr>
              </a:solidFill>
            </a:ln>
            <a:effectLst/>
            <a:scene3d>
              <a:camera prst="orthographicFront"/>
              <a:lightRig rig="threePt" dir="t"/>
            </a:scene3d>
            <a:sp3d prstMaterial="flat">
              <a:contourClr>
                <a:schemeClr val="accent1">
                  <a:lumMod val="50000"/>
                </a:schemeClr>
              </a:contourClr>
            </a:sp3d>
          </c:spPr>
          <c:invertIfNegative val="0"/>
          <c:dLbls>
            <c:spPr>
              <a:solidFill>
                <a:schemeClr val="accent1">
                  <a:alpha val="30000"/>
                </a:schemeClr>
              </a:solidFill>
              <a:ln>
                <a:solidFill>
                  <a:schemeClr val="lt1">
                    <a:alpha val="50000"/>
                  </a:schemeClr>
                </a:solidFill>
                <a:round/>
              </a:ln>
              <a:effectLst>
                <a:outerShdw blurRad="63500" dist="889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900" b="1" i="0" u="none" strike="noStrike" kern="1200" baseline="0">
                    <a:solidFill>
                      <a:schemeClr val="lt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lt1">
                          <a:lumMod val="50000"/>
                        </a:schemeClr>
                      </a:solidFill>
                      <a:round/>
                    </a:ln>
                    <a:effectLst/>
                  </c:spPr>
                </c15:leaderLines>
              </c:ext>
            </c:extLst>
          </c:dLbls>
          <c:cat>
            <c:strRef>
              <c:f>'Pediatric Ward'!$A$2:$F$2</c:f>
              <c:strCache>
                <c:ptCount val="6"/>
                <c:pt idx="0">
                  <c:v>Admission Experience</c:v>
                </c:pt>
                <c:pt idx="1">
                  <c:v>Dr Experience</c:v>
                </c:pt>
                <c:pt idx="2">
                  <c:v>Nursing Experience</c:v>
                </c:pt>
                <c:pt idx="3">
                  <c:v>F&amp;B Experience</c:v>
                </c:pt>
                <c:pt idx="4">
                  <c:v>HK Experience</c:v>
                </c:pt>
                <c:pt idx="5">
                  <c:v>Discharge Experience</c:v>
                </c:pt>
              </c:strCache>
            </c:strRef>
          </c:cat>
          <c:val>
            <c:numRef>
              <c:f>'Pediatric Ward'!$A$3:$F$3</c:f>
              <c:numCache>
                <c:formatCode>General</c:formatCode>
                <c:ptCount val="6"/>
              </c:numCache>
            </c:numRef>
          </c:val>
          <c:extLst>
            <c:ext xmlns:c16="http://schemas.microsoft.com/office/drawing/2014/chart" uri="{C3380CC4-5D6E-409C-BE32-E72D297353CC}">
              <c16:uniqueId val="{00000000-BE6B-47A3-9B82-2A9C86D7866D}"/>
            </c:ext>
          </c:extLst>
        </c:ser>
        <c:ser>
          <c:idx val="1"/>
          <c:order val="1"/>
          <c:spPr>
            <a:solidFill>
              <a:srgbClr val="92D050"/>
            </a:solidFill>
            <a:ln>
              <a:solidFill>
                <a:schemeClr val="accent2">
                  <a:lumMod val="50000"/>
                </a:schemeClr>
              </a:solidFill>
            </a:ln>
            <a:effectLst/>
            <a:scene3d>
              <a:camera prst="orthographicFront"/>
              <a:lightRig rig="threePt" dir="t"/>
            </a:scene3d>
            <a:sp3d prstMaterial="flat">
              <a:contourClr>
                <a:schemeClr val="accent2">
                  <a:lumMod val="50000"/>
                </a:schemeClr>
              </a:contourClr>
            </a:sp3d>
          </c:spPr>
          <c:invertIfNegative val="0"/>
          <c:dLbls>
            <c:spPr>
              <a:solidFill>
                <a:schemeClr val="accent2">
                  <a:alpha val="30000"/>
                </a:schemeClr>
              </a:solidFill>
              <a:ln>
                <a:solidFill>
                  <a:schemeClr val="lt1">
                    <a:alpha val="50000"/>
                  </a:schemeClr>
                </a:solidFill>
                <a:round/>
              </a:ln>
              <a:effectLst>
                <a:outerShdw blurRad="63500" dist="889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900" b="1" i="0" u="none" strike="noStrike" kern="1200" baseline="0">
                    <a:solidFill>
                      <a:schemeClr val="lt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lt1">
                          <a:lumMod val="50000"/>
                        </a:schemeClr>
                      </a:solidFill>
                      <a:round/>
                    </a:ln>
                    <a:effectLst/>
                  </c:spPr>
                </c15:leaderLines>
              </c:ext>
            </c:extLst>
          </c:dLbls>
          <c:cat>
            <c:strRef>
              <c:f>'Pediatric Ward'!$A$2:$F$2</c:f>
              <c:strCache>
                <c:ptCount val="6"/>
                <c:pt idx="0">
                  <c:v>Admission Experience</c:v>
                </c:pt>
                <c:pt idx="1">
                  <c:v>Dr Experience</c:v>
                </c:pt>
                <c:pt idx="2">
                  <c:v>Nursing Experience</c:v>
                </c:pt>
                <c:pt idx="3">
                  <c:v>F&amp;B Experience</c:v>
                </c:pt>
                <c:pt idx="4">
                  <c:v>HK Experience</c:v>
                </c:pt>
                <c:pt idx="5">
                  <c:v>Discharge Experience</c:v>
                </c:pt>
              </c:strCache>
            </c:strRef>
          </c:cat>
          <c:val>
            <c:numRef>
              <c:f>'Pediatric Ward'!$A$4:$F$4</c:f>
              <c:numCache>
                <c:formatCode>General</c:formatCode>
                <c:ptCount val="6"/>
                <c:pt idx="0">
                  <c:v>3</c:v>
                </c:pt>
                <c:pt idx="1">
                  <c:v>1</c:v>
                </c:pt>
                <c:pt idx="2">
                  <c:v>2</c:v>
                </c:pt>
                <c:pt idx="3">
                  <c:v>3</c:v>
                </c:pt>
                <c:pt idx="4">
                  <c:v>3</c:v>
                </c:pt>
                <c:pt idx="5">
                  <c:v>3</c:v>
                </c:pt>
              </c:numCache>
            </c:numRef>
          </c:val>
          <c:extLst>
            <c:ext xmlns:c16="http://schemas.microsoft.com/office/drawing/2014/chart" uri="{C3380CC4-5D6E-409C-BE32-E72D297353CC}">
              <c16:uniqueId val="{00000001-BE6B-47A3-9B82-2A9C86D7866D}"/>
            </c:ext>
          </c:extLst>
        </c:ser>
        <c:dLbls>
          <c:showLegendKey val="0"/>
          <c:showVal val="1"/>
          <c:showCatName val="0"/>
          <c:showSerName val="0"/>
          <c:showPercent val="0"/>
          <c:showBubbleSize val="0"/>
        </c:dLbls>
        <c:gapWidth val="84"/>
        <c:gapDepth val="53"/>
        <c:shape val="box"/>
        <c:axId val="1397026752"/>
        <c:axId val="1397027232"/>
        <c:axId val="0"/>
      </c:bar3DChart>
      <c:catAx>
        <c:axId val="1397026752"/>
        <c:scaling>
          <c:orientation val="minMax"/>
        </c:scaling>
        <c:delete val="0"/>
        <c:axPos val="b"/>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lt1">
                    <a:lumMod val="75000"/>
                  </a:schemeClr>
                </a:solidFill>
                <a:latin typeface="Arial" panose="020B0604020202020204" pitchFamily="34" charset="0"/>
                <a:ea typeface="+mn-ea"/>
                <a:cs typeface="Arial" panose="020B0604020202020204" pitchFamily="34" charset="0"/>
              </a:defRPr>
            </a:pPr>
            <a:endParaRPr lang="en-US"/>
          </a:p>
        </c:txPr>
        <c:crossAx val="1397027232"/>
        <c:crosses val="autoZero"/>
        <c:auto val="1"/>
        <c:lblAlgn val="ctr"/>
        <c:lblOffset val="100"/>
        <c:noMultiLvlLbl val="0"/>
      </c:catAx>
      <c:valAx>
        <c:axId val="1397027232"/>
        <c:scaling>
          <c:orientation val="minMax"/>
        </c:scaling>
        <c:delete val="1"/>
        <c:axPos val="l"/>
        <c:numFmt formatCode="General" sourceLinked="1"/>
        <c:majorTickMark val="out"/>
        <c:minorTickMark val="none"/>
        <c:tickLblPos val="nextTo"/>
        <c:crossAx val="1397026752"/>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dk1">
        <a:lumMod val="75000"/>
        <a:lumOff val="25000"/>
      </a:schemeClr>
    </a:solidFill>
    <a:ln w="6350" cap="flat" cmpd="sng" algn="ctr">
      <a:solidFill>
        <a:schemeClr val="dk1">
          <a:tint val="75000"/>
        </a:schemeClr>
      </a:solidFill>
      <a:round/>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00" b="0" i="0" u="none" strike="noStrike" kern="1200" cap="all" baseline="0">
                <a:solidFill>
                  <a:schemeClr val="lt1"/>
                </a:solidFill>
                <a:latin typeface="+mn-lt"/>
                <a:ea typeface="+mn-ea"/>
                <a:cs typeface="+mn-cs"/>
              </a:defRPr>
            </a:pPr>
            <a:r>
              <a:rPr lang="en-US"/>
              <a:t>ONCODAYCARE</a:t>
            </a:r>
          </a:p>
        </c:rich>
      </c:tx>
      <c:overlay val="0"/>
      <c:spPr>
        <a:noFill/>
        <a:ln>
          <a:noFill/>
        </a:ln>
        <a:effectLst/>
      </c:spPr>
      <c:txPr>
        <a:bodyPr rot="0" spcFirstLastPara="1" vertOverflow="ellipsis" vert="horz" wrap="square" anchor="ctr" anchorCtr="1"/>
        <a:lstStyle/>
        <a:p>
          <a:pPr>
            <a:defRPr sz="1800" b="0" i="0" u="none" strike="noStrike" kern="1200" cap="all" baseline="0">
              <a:solidFill>
                <a:schemeClr val="lt1"/>
              </a:solidFill>
              <a:latin typeface="+mn-lt"/>
              <a:ea typeface="+mn-ea"/>
              <a:cs typeface="+mn-cs"/>
            </a:defRPr>
          </a:pPr>
          <a:endParaRPr lang="en-US"/>
        </a:p>
      </c:txPr>
    </c:title>
    <c:autoTitleDeleted val="0"/>
    <c:view3D>
      <c:rotX val="15"/>
      <c:rotY val="20"/>
      <c:depthPercent val="100"/>
      <c:rAngAx val="1"/>
    </c:view3D>
    <c:floor>
      <c:thickness val="0"/>
      <c:spPr>
        <a:solidFill>
          <a:schemeClr val="bg2">
            <a:lumMod val="75000"/>
            <a:alpha val="27000"/>
          </a:schemeClr>
        </a:solidFill>
        <a:ln>
          <a:noFill/>
        </a:ln>
        <a:effectLst/>
        <a:sp3d/>
      </c:spPr>
    </c:floor>
    <c:sideWall>
      <c:thickness val="0"/>
      <c:spPr>
        <a:noFill/>
        <a:ln>
          <a:noFill/>
        </a:ln>
        <a:effectLst/>
        <a:sp3d/>
      </c:spPr>
    </c:sideWall>
    <c:backWall>
      <c:thickness val="0"/>
      <c:spPr>
        <a:noFill/>
        <a:ln>
          <a:noFill/>
        </a:ln>
        <a:effectLst/>
        <a:sp3d/>
      </c:spPr>
    </c:backWall>
    <c:plotArea>
      <c:layout/>
      <c:bar3DChart>
        <c:barDir val="col"/>
        <c:grouping val="clustered"/>
        <c:varyColors val="0"/>
        <c:ser>
          <c:idx val="0"/>
          <c:order val="0"/>
          <c:spPr>
            <a:solidFill>
              <a:schemeClr val="accent1">
                <a:alpha val="88000"/>
              </a:schemeClr>
            </a:solidFill>
            <a:ln>
              <a:solidFill>
                <a:schemeClr val="accent1">
                  <a:lumMod val="50000"/>
                </a:schemeClr>
              </a:solidFill>
            </a:ln>
            <a:effectLst/>
            <a:scene3d>
              <a:camera prst="orthographicFront"/>
              <a:lightRig rig="threePt" dir="t"/>
            </a:scene3d>
            <a:sp3d prstMaterial="flat">
              <a:contourClr>
                <a:schemeClr val="accent1">
                  <a:lumMod val="50000"/>
                </a:schemeClr>
              </a:contourClr>
            </a:sp3d>
          </c:spPr>
          <c:invertIfNegative val="0"/>
          <c:dLbls>
            <c:spPr>
              <a:solidFill>
                <a:schemeClr val="accent1">
                  <a:alpha val="30000"/>
                </a:schemeClr>
              </a:solidFill>
              <a:ln>
                <a:solidFill>
                  <a:schemeClr val="lt1">
                    <a:alpha val="50000"/>
                  </a:schemeClr>
                </a:solidFill>
                <a:round/>
              </a:ln>
              <a:effectLst>
                <a:outerShdw blurRad="63500" dist="889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900" b="1" i="0" u="none" strike="noStrike" kern="1200" baseline="0">
                    <a:solidFill>
                      <a:schemeClr val="lt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lt1">
                          <a:lumMod val="50000"/>
                        </a:schemeClr>
                      </a:solidFill>
                      <a:round/>
                    </a:ln>
                    <a:effectLst/>
                  </c:spPr>
                </c15:leaderLines>
              </c:ext>
            </c:extLst>
          </c:dLbls>
          <c:cat>
            <c:strRef>
              <c:f>Oncodaycare!$A$2:$F$2</c:f>
              <c:strCache>
                <c:ptCount val="6"/>
                <c:pt idx="0">
                  <c:v>Admission Experience</c:v>
                </c:pt>
                <c:pt idx="1">
                  <c:v>Dr Experience</c:v>
                </c:pt>
                <c:pt idx="2">
                  <c:v>Nursing Experience</c:v>
                </c:pt>
                <c:pt idx="3">
                  <c:v>F&amp;B Experience</c:v>
                </c:pt>
                <c:pt idx="4">
                  <c:v>HK Experience</c:v>
                </c:pt>
                <c:pt idx="5">
                  <c:v>Discharge Experience</c:v>
                </c:pt>
              </c:strCache>
            </c:strRef>
          </c:cat>
          <c:val>
            <c:numRef>
              <c:f>Oncodaycare!$A$3:$F$3</c:f>
              <c:numCache>
                <c:formatCode>General</c:formatCode>
                <c:ptCount val="6"/>
              </c:numCache>
            </c:numRef>
          </c:val>
          <c:extLst>
            <c:ext xmlns:c16="http://schemas.microsoft.com/office/drawing/2014/chart" uri="{C3380CC4-5D6E-409C-BE32-E72D297353CC}">
              <c16:uniqueId val="{00000000-F9B2-4488-A7AD-E7E4CD978D6E}"/>
            </c:ext>
          </c:extLst>
        </c:ser>
        <c:ser>
          <c:idx val="1"/>
          <c:order val="1"/>
          <c:spPr>
            <a:solidFill>
              <a:srgbClr val="92D050"/>
            </a:solidFill>
            <a:ln>
              <a:solidFill>
                <a:schemeClr val="accent2">
                  <a:lumMod val="50000"/>
                </a:schemeClr>
              </a:solidFill>
            </a:ln>
            <a:effectLst/>
            <a:scene3d>
              <a:camera prst="orthographicFront"/>
              <a:lightRig rig="threePt" dir="t"/>
            </a:scene3d>
            <a:sp3d prstMaterial="flat">
              <a:contourClr>
                <a:schemeClr val="accent2">
                  <a:lumMod val="50000"/>
                </a:schemeClr>
              </a:contourClr>
            </a:sp3d>
          </c:spPr>
          <c:invertIfNegative val="0"/>
          <c:dLbls>
            <c:spPr>
              <a:solidFill>
                <a:schemeClr val="accent2">
                  <a:alpha val="30000"/>
                </a:schemeClr>
              </a:solidFill>
              <a:ln>
                <a:solidFill>
                  <a:schemeClr val="lt1">
                    <a:alpha val="50000"/>
                  </a:schemeClr>
                </a:solidFill>
                <a:round/>
              </a:ln>
              <a:effectLst>
                <a:outerShdw blurRad="63500" dist="889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900" b="1" i="0" u="none" strike="noStrike" kern="1200" baseline="0">
                    <a:solidFill>
                      <a:schemeClr val="lt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lt1">
                          <a:lumMod val="50000"/>
                        </a:schemeClr>
                      </a:solidFill>
                      <a:round/>
                    </a:ln>
                    <a:effectLst/>
                  </c:spPr>
                </c15:leaderLines>
              </c:ext>
            </c:extLst>
          </c:dLbls>
          <c:cat>
            <c:strRef>
              <c:f>Oncodaycare!$A$2:$F$2</c:f>
              <c:strCache>
                <c:ptCount val="6"/>
                <c:pt idx="0">
                  <c:v>Admission Experience</c:v>
                </c:pt>
                <c:pt idx="1">
                  <c:v>Dr Experience</c:v>
                </c:pt>
                <c:pt idx="2">
                  <c:v>Nursing Experience</c:v>
                </c:pt>
                <c:pt idx="3">
                  <c:v>F&amp;B Experience</c:v>
                </c:pt>
                <c:pt idx="4">
                  <c:v>HK Experience</c:v>
                </c:pt>
                <c:pt idx="5">
                  <c:v>Discharge Experience</c:v>
                </c:pt>
              </c:strCache>
            </c:strRef>
          </c:cat>
          <c:val>
            <c:numRef>
              <c:f>Oncodaycare!$A$4:$F$4</c:f>
              <c:numCache>
                <c:formatCode>General</c:formatCode>
                <c:ptCount val="6"/>
                <c:pt idx="0">
                  <c:v>5</c:v>
                </c:pt>
                <c:pt idx="1">
                  <c:v>1</c:v>
                </c:pt>
                <c:pt idx="2">
                  <c:v>4</c:v>
                </c:pt>
                <c:pt idx="3">
                  <c:v>7</c:v>
                </c:pt>
                <c:pt idx="4">
                  <c:v>6</c:v>
                </c:pt>
                <c:pt idx="5">
                  <c:v>4</c:v>
                </c:pt>
              </c:numCache>
            </c:numRef>
          </c:val>
          <c:extLst>
            <c:ext xmlns:c16="http://schemas.microsoft.com/office/drawing/2014/chart" uri="{C3380CC4-5D6E-409C-BE32-E72D297353CC}">
              <c16:uniqueId val="{00000001-F9B2-4488-A7AD-E7E4CD978D6E}"/>
            </c:ext>
          </c:extLst>
        </c:ser>
        <c:dLbls>
          <c:showLegendKey val="0"/>
          <c:showVal val="1"/>
          <c:showCatName val="0"/>
          <c:showSerName val="0"/>
          <c:showPercent val="0"/>
          <c:showBubbleSize val="0"/>
        </c:dLbls>
        <c:gapWidth val="84"/>
        <c:gapDepth val="53"/>
        <c:shape val="box"/>
        <c:axId val="1397019072"/>
        <c:axId val="1397013792"/>
        <c:axId val="0"/>
      </c:bar3DChart>
      <c:catAx>
        <c:axId val="1397019072"/>
        <c:scaling>
          <c:orientation val="minMax"/>
        </c:scaling>
        <c:delete val="0"/>
        <c:axPos val="b"/>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lt1">
                    <a:lumMod val="75000"/>
                  </a:schemeClr>
                </a:solidFill>
                <a:latin typeface="Arial" panose="020B0604020202020204" pitchFamily="34" charset="0"/>
                <a:ea typeface="+mn-ea"/>
                <a:cs typeface="Arial" panose="020B0604020202020204" pitchFamily="34" charset="0"/>
              </a:defRPr>
            </a:pPr>
            <a:endParaRPr lang="en-US"/>
          </a:p>
        </c:txPr>
        <c:crossAx val="1397013792"/>
        <c:crosses val="autoZero"/>
        <c:auto val="1"/>
        <c:lblAlgn val="ctr"/>
        <c:lblOffset val="100"/>
        <c:noMultiLvlLbl val="0"/>
      </c:catAx>
      <c:valAx>
        <c:axId val="1397013792"/>
        <c:scaling>
          <c:orientation val="minMax"/>
        </c:scaling>
        <c:delete val="1"/>
        <c:axPos val="l"/>
        <c:numFmt formatCode="General" sourceLinked="1"/>
        <c:majorTickMark val="out"/>
        <c:minorTickMark val="none"/>
        <c:tickLblPos val="nextTo"/>
        <c:crossAx val="1397019072"/>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dk1">
        <a:lumMod val="75000"/>
        <a:lumOff val="25000"/>
      </a:schemeClr>
    </a:solidFill>
    <a:ln w="6350" cap="flat" cmpd="sng" algn="ctr">
      <a:solidFill>
        <a:schemeClr val="dk1">
          <a:tint val="75000"/>
        </a:schemeClr>
      </a:solidFill>
      <a:round/>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00" b="0" i="0" u="none" strike="noStrike" kern="1200" cap="all" baseline="0">
                <a:solidFill>
                  <a:schemeClr val="lt1"/>
                </a:solidFill>
                <a:latin typeface="+mn-lt"/>
                <a:ea typeface="+mn-ea"/>
                <a:cs typeface="+mn-cs"/>
              </a:defRPr>
            </a:pPr>
            <a:r>
              <a:rPr lang="en-US"/>
              <a:t>EWS </a:t>
            </a:r>
          </a:p>
        </c:rich>
      </c:tx>
      <c:overlay val="0"/>
      <c:spPr>
        <a:noFill/>
        <a:ln>
          <a:noFill/>
        </a:ln>
        <a:effectLst/>
      </c:spPr>
      <c:txPr>
        <a:bodyPr rot="0" spcFirstLastPara="1" vertOverflow="ellipsis" vert="horz" wrap="square" anchor="ctr" anchorCtr="1"/>
        <a:lstStyle/>
        <a:p>
          <a:pPr>
            <a:defRPr sz="1800" b="0" i="0" u="none" strike="noStrike" kern="1200" cap="all" baseline="0">
              <a:solidFill>
                <a:schemeClr val="lt1"/>
              </a:solidFill>
              <a:latin typeface="+mn-lt"/>
              <a:ea typeface="+mn-ea"/>
              <a:cs typeface="+mn-cs"/>
            </a:defRPr>
          </a:pPr>
          <a:endParaRPr lang="en-US"/>
        </a:p>
      </c:txPr>
    </c:title>
    <c:autoTitleDeleted val="0"/>
    <c:view3D>
      <c:rotX val="15"/>
      <c:rotY val="20"/>
      <c:depthPercent val="100"/>
      <c:rAngAx val="1"/>
    </c:view3D>
    <c:floor>
      <c:thickness val="0"/>
      <c:spPr>
        <a:solidFill>
          <a:schemeClr val="bg2">
            <a:lumMod val="75000"/>
            <a:alpha val="27000"/>
          </a:schemeClr>
        </a:solidFill>
        <a:ln>
          <a:noFill/>
        </a:ln>
        <a:effectLst/>
        <a:sp3d/>
      </c:spPr>
    </c:floor>
    <c:sideWall>
      <c:thickness val="0"/>
      <c:spPr>
        <a:noFill/>
        <a:ln>
          <a:noFill/>
        </a:ln>
        <a:effectLst/>
        <a:sp3d/>
      </c:spPr>
    </c:sideWall>
    <c:backWall>
      <c:thickness val="0"/>
      <c:spPr>
        <a:noFill/>
        <a:ln>
          <a:noFill/>
        </a:ln>
        <a:effectLst/>
        <a:sp3d/>
      </c:spPr>
    </c:backWall>
    <c:plotArea>
      <c:layout/>
      <c:bar3DChart>
        <c:barDir val="col"/>
        <c:grouping val="clustered"/>
        <c:varyColors val="0"/>
        <c:ser>
          <c:idx val="0"/>
          <c:order val="0"/>
          <c:spPr>
            <a:solidFill>
              <a:schemeClr val="accent1">
                <a:alpha val="88000"/>
              </a:schemeClr>
            </a:solidFill>
            <a:ln>
              <a:solidFill>
                <a:schemeClr val="accent1">
                  <a:lumMod val="50000"/>
                </a:schemeClr>
              </a:solidFill>
            </a:ln>
            <a:effectLst/>
            <a:scene3d>
              <a:camera prst="orthographicFront"/>
              <a:lightRig rig="threePt" dir="t"/>
            </a:scene3d>
            <a:sp3d prstMaterial="flat">
              <a:contourClr>
                <a:schemeClr val="accent1">
                  <a:lumMod val="50000"/>
                </a:schemeClr>
              </a:contourClr>
            </a:sp3d>
          </c:spPr>
          <c:invertIfNegative val="0"/>
          <c:dLbls>
            <c:spPr>
              <a:solidFill>
                <a:schemeClr val="accent1">
                  <a:alpha val="30000"/>
                </a:schemeClr>
              </a:solidFill>
              <a:ln>
                <a:solidFill>
                  <a:schemeClr val="lt1">
                    <a:alpha val="50000"/>
                  </a:schemeClr>
                </a:solidFill>
                <a:round/>
              </a:ln>
              <a:effectLst>
                <a:outerShdw blurRad="63500" dist="889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900" b="1" i="0" u="none" strike="noStrike" kern="1200" baseline="0">
                    <a:solidFill>
                      <a:schemeClr val="lt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lt1">
                          <a:lumMod val="50000"/>
                        </a:schemeClr>
                      </a:solidFill>
                      <a:round/>
                    </a:ln>
                    <a:effectLst/>
                  </c:spPr>
                </c15:leaderLines>
              </c:ext>
            </c:extLst>
          </c:dLbls>
          <c:cat>
            <c:strRef>
              <c:f>EWS!$A$2:$F$2</c:f>
              <c:strCache>
                <c:ptCount val="6"/>
                <c:pt idx="0">
                  <c:v>Admission Experience</c:v>
                </c:pt>
                <c:pt idx="1">
                  <c:v>Dr Experience</c:v>
                </c:pt>
                <c:pt idx="2">
                  <c:v>Nursing Experience</c:v>
                </c:pt>
                <c:pt idx="3">
                  <c:v>F&amp;B Experience</c:v>
                </c:pt>
                <c:pt idx="4">
                  <c:v>HK Experience</c:v>
                </c:pt>
                <c:pt idx="5">
                  <c:v>Discharge Experience</c:v>
                </c:pt>
              </c:strCache>
            </c:strRef>
          </c:cat>
          <c:val>
            <c:numRef>
              <c:f>EWS!$A$3:$F$3</c:f>
              <c:numCache>
                <c:formatCode>General</c:formatCode>
                <c:ptCount val="6"/>
              </c:numCache>
            </c:numRef>
          </c:val>
          <c:extLst>
            <c:ext xmlns:c16="http://schemas.microsoft.com/office/drawing/2014/chart" uri="{C3380CC4-5D6E-409C-BE32-E72D297353CC}">
              <c16:uniqueId val="{00000000-4CCF-4353-963F-AAA89EA3506A}"/>
            </c:ext>
          </c:extLst>
        </c:ser>
        <c:ser>
          <c:idx val="1"/>
          <c:order val="1"/>
          <c:spPr>
            <a:solidFill>
              <a:srgbClr val="92D050"/>
            </a:solidFill>
            <a:ln>
              <a:solidFill>
                <a:schemeClr val="accent2">
                  <a:lumMod val="50000"/>
                </a:schemeClr>
              </a:solidFill>
            </a:ln>
            <a:effectLst/>
            <a:scene3d>
              <a:camera prst="orthographicFront"/>
              <a:lightRig rig="threePt" dir="t"/>
            </a:scene3d>
            <a:sp3d prstMaterial="flat">
              <a:contourClr>
                <a:schemeClr val="accent2">
                  <a:lumMod val="50000"/>
                </a:schemeClr>
              </a:contourClr>
            </a:sp3d>
          </c:spPr>
          <c:invertIfNegative val="0"/>
          <c:dLbls>
            <c:spPr>
              <a:solidFill>
                <a:schemeClr val="accent2">
                  <a:alpha val="30000"/>
                </a:schemeClr>
              </a:solidFill>
              <a:ln>
                <a:solidFill>
                  <a:schemeClr val="lt1">
                    <a:alpha val="50000"/>
                  </a:schemeClr>
                </a:solidFill>
                <a:round/>
              </a:ln>
              <a:effectLst>
                <a:outerShdw blurRad="63500" dist="889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900" b="1" i="0" u="none" strike="noStrike" kern="1200" baseline="0">
                    <a:solidFill>
                      <a:schemeClr val="lt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lt1">
                          <a:lumMod val="50000"/>
                        </a:schemeClr>
                      </a:solidFill>
                      <a:round/>
                    </a:ln>
                    <a:effectLst/>
                  </c:spPr>
                </c15:leaderLines>
              </c:ext>
            </c:extLst>
          </c:dLbls>
          <c:cat>
            <c:strRef>
              <c:f>EWS!$A$2:$F$2</c:f>
              <c:strCache>
                <c:ptCount val="6"/>
                <c:pt idx="0">
                  <c:v>Admission Experience</c:v>
                </c:pt>
                <c:pt idx="1">
                  <c:v>Dr Experience</c:v>
                </c:pt>
                <c:pt idx="2">
                  <c:v>Nursing Experience</c:v>
                </c:pt>
                <c:pt idx="3">
                  <c:v>F&amp;B Experience</c:v>
                </c:pt>
                <c:pt idx="4">
                  <c:v>HK Experience</c:v>
                </c:pt>
                <c:pt idx="5">
                  <c:v>Discharge Experience</c:v>
                </c:pt>
              </c:strCache>
            </c:strRef>
          </c:cat>
          <c:val>
            <c:numRef>
              <c:f>EWS!$A$4:$F$4</c:f>
              <c:numCache>
                <c:formatCode>General</c:formatCode>
                <c:ptCount val="6"/>
                <c:pt idx="0">
                  <c:v>2</c:v>
                </c:pt>
                <c:pt idx="1">
                  <c:v>1</c:v>
                </c:pt>
                <c:pt idx="2">
                  <c:v>2</c:v>
                </c:pt>
                <c:pt idx="3">
                  <c:v>3</c:v>
                </c:pt>
                <c:pt idx="4">
                  <c:v>2</c:v>
                </c:pt>
                <c:pt idx="5">
                  <c:v>1</c:v>
                </c:pt>
              </c:numCache>
            </c:numRef>
          </c:val>
          <c:extLst>
            <c:ext xmlns:c16="http://schemas.microsoft.com/office/drawing/2014/chart" uri="{C3380CC4-5D6E-409C-BE32-E72D297353CC}">
              <c16:uniqueId val="{00000001-4CCF-4353-963F-AAA89EA3506A}"/>
            </c:ext>
          </c:extLst>
        </c:ser>
        <c:dLbls>
          <c:showLegendKey val="0"/>
          <c:showVal val="1"/>
          <c:showCatName val="0"/>
          <c:showSerName val="0"/>
          <c:showPercent val="0"/>
          <c:showBubbleSize val="0"/>
        </c:dLbls>
        <c:gapWidth val="84"/>
        <c:gapDepth val="53"/>
        <c:shape val="box"/>
        <c:axId val="1397025792"/>
        <c:axId val="1397013312"/>
        <c:axId val="0"/>
      </c:bar3DChart>
      <c:catAx>
        <c:axId val="1397025792"/>
        <c:scaling>
          <c:orientation val="minMax"/>
        </c:scaling>
        <c:delete val="0"/>
        <c:axPos val="b"/>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lt1">
                    <a:lumMod val="75000"/>
                  </a:schemeClr>
                </a:solidFill>
                <a:latin typeface="Arial" panose="020B0604020202020204" pitchFamily="34" charset="0"/>
                <a:ea typeface="+mn-ea"/>
                <a:cs typeface="Arial" panose="020B0604020202020204" pitchFamily="34" charset="0"/>
              </a:defRPr>
            </a:pPr>
            <a:endParaRPr lang="en-US"/>
          </a:p>
        </c:txPr>
        <c:crossAx val="1397013312"/>
        <c:crosses val="autoZero"/>
        <c:auto val="1"/>
        <c:lblAlgn val="ctr"/>
        <c:lblOffset val="100"/>
        <c:noMultiLvlLbl val="0"/>
      </c:catAx>
      <c:valAx>
        <c:axId val="1397013312"/>
        <c:scaling>
          <c:orientation val="minMax"/>
        </c:scaling>
        <c:delete val="1"/>
        <c:axPos val="l"/>
        <c:numFmt formatCode="General" sourceLinked="1"/>
        <c:majorTickMark val="out"/>
        <c:minorTickMark val="none"/>
        <c:tickLblPos val="nextTo"/>
        <c:crossAx val="1397025792"/>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dk1">
        <a:lumMod val="75000"/>
        <a:lumOff val="25000"/>
      </a:schemeClr>
    </a:solidFill>
    <a:ln w="6350" cap="flat" cmpd="sng" algn="ctr">
      <a:solidFill>
        <a:schemeClr val="dk1">
          <a:tint val="75000"/>
        </a:schemeClr>
      </a:solidFill>
      <a:round/>
    </a:ln>
    <a:effectLst/>
  </c:spPr>
  <c:txPr>
    <a:bodyPr/>
    <a:lstStyle/>
    <a:p>
      <a:pPr>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00" b="0" i="0" u="none" strike="noStrike" kern="1200" cap="all" baseline="0">
                <a:solidFill>
                  <a:schemeClr val="lt1"/>
                </a:solidFill>
                <a:latin typeface="+mn-lt"/>
                <a:ea typeface="+mn-ea"/>
                <a:cs typeface="+mn-cs"/>
              </a:defRPr>
            </a:pPr>
            <a:r>
              <a:rPr lang="en-US"/>
              <a:t>EMERGENCY</a:t>
            </a:r>
          </a:p>
        </c:rich>
      </c:tx>
      <c:overlay val="0"/>
      <c:spPr>
        <a:noFill/>
        <a:ln>
          <a:noFill/>
        </a:ln>
        <a:effectLst/>
      </c:spPr>
      <c:txPr>
        <a:bodyPr rot="0" spcFirstLastPara="1" vertOverflow="ellipsis" vert="horz" wrap="square" anchor="ctr" anchorCtr="1"/>
        <a:lstStyle/>
        <a:p>
          <a:pPr>
            <a:defRPr sz="1800" b="0" i="0" u="none" strike="noStrike" kern="1200" cap="all" baseline="0">
              <a:solidFill>
                <a:schemeClr val="lt1"/>
              </a:solidFill>
              <a:latin typeface="+mn-lt"/>
              <a:ea typeface="+mn-ea"/>
              <a:cs typeface="+mn-cs"/>
            </a:defRPr>
          </a:pPr>
          <a:endParaRPr lang="en-US"/>
        </a:p>
      </c:txPr>
    </c:title>
    <c:autoTitleDeleted val="0"/>
    <c:view3D>
      <c:rotX val="15"/>
      <c:rotY val="20"/>
      <c:depthPercent val="100"/>
      <c:rAngAx val="1"/>
    </c:view3D>
    <c:floor>
      <c:thickness val="0"/>
      <c:spPr>
        <a:solidFill>
          <a:schemeClr val="bg2">
            <a:lumMod val="75000"/>
            <a:alpha val="27000"/>
          </a:schemeClr>
        </a:solidFill>
        <a:ln>
          <a:noFill/>
        </a:ln>
        <a:effectLst/>
        <a:sp3d/>
      </c:spPr>
    </c:floor>
    <c:sideWall>
      <c:thickness val="0"/>
      <c:spPr>
        <a:noFill/>
        <a:ln>
          <a:noFill/>
        </a:ln>
        <a:effectLst/>
        <a:sp3d/>
      </c:spPr>
    </c:sideWall>
    <c:backWall>
      <c:thickness val="0"/>
      <c:spPr>
        <a:noFill/>
        <a:ln>
          <a:noFill/>
        </a:ln>
        <a:effectLst/>
        <a:sp3d/>
      </c:spPr>
    </c:backWall>
    <c:plotArea>
      <c:layout/>
      <c:bar3DChart>
        <c:barDir val="col"/>
        <c:grouping val="clustered"/>
        <c:varyColors val="0"/>
        <c:ser>
          <c:idx val="0"/>
          <c:order val="0"/>
          <c:spPr>
            <a:solidFill>
              <a:schemeClr val="accent1">
                <a:alpha val="88000"/>
              </a:schemeClr>
            </a:solidFill>
            <a:ln>
              <a:solidFill>
                <a:schemeClr val="accent1">
                  <a:lumMod val="50000"/>
                </a:schemeClr>
              </a:solidFill>
            </a:ln>
            <a:effectLst/>
            <a:scene3d>
              <a:camera prst="orthographicFront"/>
              <a:lightRig rig="threePt" dir="t"/>
            </a:scene3d>
            <a:sp3d prstMaterial="flat">
              <a:contourClr>
                <a:schemeClr val="accent1">
                  <a:lumMod val="50000"/>
                </a:schemeClr>
              </a:contourClr>
            </a:sp3d>
          </c:spPr>
          <c:invertIfNegative val="0"/>
          <c:dLbls>
            <c:spPr>
              <a:solidFill>
                <a:schemeClr val="accent1">
                  <a:alpha val="30000"/>
                </a:schemeClr>
              </a:solidFill>
              <a:ln>
                <a:solidFill>
                  <a:schemeClr val="lt1">
                    <a:alpha val="50000"/>
                  </a:schemeClr>
                </a:solidFill>
                <a:round/>
              </a:ln>
              <a:effectLst>
                <a:outerShdw blurRad="63500" dist="889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900" b="1" i="0" u="none" strike="noStrike" kern="1200" baseline="0">
                    <a:solidFill>
                      <a:schemeClr val="lt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lt1">
                          <a:lumMod val="50000"/>
                        </a:schemeClr>
                      </a:solidFill>
                      <a:round/>
                    </a:ln>
                    <a:effectLst/>
                  </c:spPr>
                </c15:leaderLines>
              </c:ext>
            </c:extLst>
          </c:dLbls>
          <c:cat>
            <c:strRef>
              <c:f>Emergency!$A$2:$F$2</c:f>
              <c:strCache>
                <c:ptCount val="6"/>
                <c:pt idx="0">
                  <c:v>Admission Experience</c:v>
                </c:pt>
                <c:pt idx="1">
                  <c:v>Dr Experience</c:v>
                </c:pt>
                <c:pt idx="2">
                  <c:v>Nursing Experience</c:v>
                </c:pt>
                <c:pt idx="3">
                  <c:v>F&amp;B Experience</c:v>
                </c:pt>
                <c:pt idx="4">
                  <c:v>HK Experience</c:v>
                </c:pt>
                <c:pt idx="5">
                  <c:v>Discharge Experience</c:v>
                </c:pt>
              </c:strCache>
            </c:strRef>
          </c:cat>
          <c:val>
            <c:numRef>
              <c:f>Emergency!$A$3:$F$3</c:f>
              <c:numCache>
                <c:formatCode>General</c:formatCode>
                <c:ptCount val="6"/>
              </c:numCache>
            </c:numRef>
          </c:val>
          <c:extLst>
            <c:ext xmlns:c16="http://schemas.microsoft.com/office/drawing/2014/chart" uri="{C3380CC4-5D6E-409C-BE32-E72D297353CC}">
              <c16:uniqueId val="{00000000-978E-47F7-818C-E31262AADF1D}"/>
            </c:ext>
          </c:extLst>
        </c:ser>
        <c:ser>
          <c:idx val="1"/>
          <c:order val="1"/>
          <c:spPr>
            <a:solidFill>
              <a:srgbClr val="92D050"/>
            </a:solidFill>
            <a:ln>
              <a:solidFill>
                <a:schemeClr val="accent2">
                  <a:lumMod val="50000"/>
                </a:schemeClr>
              </a:solidFill>
            </a:ln>
            <a:effectLst/>
            <a:scene3d>
              <a:camera prst="orthographicFront"/>
              <a:lightRig rig="threePt" dir="t"/>
            </a:scene3d>
            <a:sp3d prstMaterial="flat">
              <a:contourClr>
                <a:schemeClr val="accent2">
                  <a:lumMod val="50000"/>
                </a:schemeClr>
              </a:contourClr>
            </a:sp3d>
          </c:spPr>
          <c:invertIfNegative val="0"/>
          <c:dLbls>
            <c:spPr>
              <a:solidFill>
                <a:schemeClr val="accent2">
                  <a:alpha val="30000"/>
                </a:schemeClr>
              </a:solidFill>
              <a:ln>
                <a:solidFill>
                  <a:schemeClr val="lt1">
                    <a:alpha val="50000"/>
                  </a:schemeClr>
                </a:solidFill>
                <a:round/>
              </a:ln>
              <a:effectLst>
                <a:outerShdw blurRad="63500" dist="889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900" b="1" i="0" u="none" strike="noStrike" kern="1200" baseline="0">
                    <a:solidFill>
                      <a:schemeClr val="lt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lt1">
                          <a:lumMod val="50000"/>
                        </a:schemeClr>
                      </a:solidFill>
                      <a:round/>
                    </a:ln>
                    <a:effectLst/>
                  </c:spPr>
                </c15:leaderLines>
              </c:ext>
            </c:extLst>
          </c:dLbls>
          <c:cat>
            <c:strRef>
              <c:f>Emergency!$A$2:$F$2</c:f>
              <c:strCache>
                <c:ptCount val="6"/>
                <c:pt idx="0">
                  <c:v>Admission Experience</c:v>
                </c:pt>
                <c:pt idx="1">
                  <c:v>Dr Experience</c:v>
                </c:pt>
                <c:pt idx="2">
                  <c:v>Nursing Experience</c:v>
                </c:pt>
                <c:pt idx="3">
                  <c:v>F&amp;B Experience</c:v>
                </c:pt>
                <c:pt idx="4">
                  <c:v>HK Experience</c:v>
                </c:pt>
                <c:pt idx="5">
                  <c:v>Discharge Experience</c:v>
                </c:pt>
              </c:strCache>
            </c:strRef>
          </c:cat>
          <c:val>
            <c:numRef>
              <c:f>Emergency!$A$4:$F$4</c:f>
              <c:numCache>
                <c:formatCode>General</c:formatCode>
                <c:ptCount val="6"/>
                <c:pt idx="0">
                  <c:v>2</c:v>
                </c:pt>
                <c:pt idx="1">
                  <c:v>1</c:v>
                </c:pt>
                <c:pt idx="2">
                  <c:v>2</c:v>
                </c:pt>
                <c:pt idx="3">
                  <c:v>3</c:v>
                </c:pt>
                <c:pt idx="4">
                  <c:v>2</c:v>
                </c:pt>
                <c:pt idx="5">
                  <c:v>2</c:v>
                </c:pt>
              </c:numCache>
            </c:numRef>
          </c:val>
          <c:extLst>
            <c:ext xmlns:c16="http://schemas.microsoft.com/office/drawing/2014/chart" uri="{C3380CC4-5D6E-409C-BE32-E72D297353CC}">
              <c16:uniqueId val="{00000001-978E-47F7-818C-E31262AADF1D}"/>
            </c:ext>
          </c:extLst>
        </c:ser>
        <c:dLbls>
          <c:showLegendKey val="0"/>
          <c:showVal val="1"/>
          <c:showCatName val="0"/>
          <c:showSerName val="0"/>
          <c:showPercent val="0"/>
          <c:showBubbleSize val="0"/>
        </c:dLbls>
        <c:gapWidth val="84"/>
        <c:gapDepth val="53"/>
        <c:shape val="box"/>
        <c:axId val="1397012352"/>
        <c:axId val="1410855920"/>
        <c:axId val="0"/>
      </c:bar3DChart>
      <c:catAx>
        <c:axId val="1397012352"/>
        <c:scaling>
          <c:orientation val="minMax"/>
        </c:scaling>
        <c:delete val="0"/>
        <c:axPos val="b"/>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lt1">
                    <a:lumMod val="75000"/>
                  </a:schemeClr>
                </a:solidFill>
                <a:latin typeface="Arial" panose="020B0604020202020204" pitchFamily="34" charset="0"/>
                <a:ea typeface="+mn-ea"/>
                <a:cs typeface="Arial" panose="020B0604020202020204" pitchFamily="34" charset="0"/>
              </a:defRPr>
            </a:pPr>
            <a:endParaRPr lang="en-US"/>
          </a:p>
        </c:txPr>
        <c:crossAx val="1410855920"/>
        <c:crosses val="autoZero"/>
        <c:auto val="1"/>
        <c:lblAlgn val="ctr"/>
        <c:lblOffset val="100"/>
        <c:noMultiLvlLbl val="0"/>
      </c:catAx>
      <c:valAx>
        <c:axId val="1410855920"/>
        <c:scaling>
          <c:orientation val="minMax"/>
        </c:scaling>
        <c:delete val="1"/>
        <c:axPos val="l"/>
        <c:numFmt formatCode="General" sourceLinked="1"/>
        <c:majorTickMark val="out"/>
        <c:minorTickMark val="none"/>
        <c:tickLblPos val="nextTo"/>
        <c:crossAx val="1397012352"/>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dk1">
        <a:lumMod val="75000"/>
        <a:lumOff val="25000"/>
      </a:schemeClr>
    </a:solidFill>
    <a:ln w="6350" cap="flat" cmpd="sng" algn="ctr">
      <a:solidFill>
        <a:schemeClr val="dk1">
          <a:tint val="75000"/>
        </a:schemeClr>
      </a:solidFill>
      <a:round/>
    </a:ln>
    <a:effectLst/>
  </c:spPr>
  <c:txPr>
    <a:bodyPr/>
    <a:lstStyle/>
    <a:p>
      <a:pPr>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00" b="0" i="0" u="none" strike="noStrike" kern="1200" cap="all" baseline="0">
                <a:solidFill>
                  <a:schemeClr val="lt1"/>
                </a:solidFill>
                <a:latin typeface="+mn-lt"/>
                <a:ea typeface="+mn-ea"/>
                <a:cs typeface="+mn-cs"/>
              </a:defRPr>
            </a:pPr>
            <a:r>
              <a:rPr lang="en-US"/>
              <a:t>Behavioral Feedbacks</a:t>
            </a:r>
          </a:p>
        </c:rich>
      </c:tx>
      <c:overlay val="0"/>
      <c:spPr>
        <a:noFill/>
        <a:ln>
          <a:noFill/>
        </a:ln>
        <a:effectLst/>
      </c:spPr>
      <c:txPr>
        <a:bodyPr rot="0" spcFirstLastPara="1" vertOverflow="ellipsis" vert="horz" wrap="square" anchor="ctr" anchorCtr="1"/>
        <a:lstStyle/>
        <a:p>
          <a:pPr>
            <a:defRPr sz="1800" b="0" i="0" u="none" strike="noStrike" kern="1200" cap="all" baseline="0">
              <a:solidFill>
                <a:schemeClr val="lt1"/>
              </a:solidFill>
              <a:latin typeface="+mn-lt"/>
              <a:ea typeface="+mn-ea"/>
              <a:cs typeface="+mn-cs"/>
            </a:defRPr>
          </a:pPr>
          <a:endParaRPr lang="en-US"/>
        </a:p>
      </c:txPr>
    </c:title>
    <c:autoTitleDeleted val="0"/>
    <c:view3D>
      <c:rotX val="15"/>
      <c:rotY val="20"/>
      <c:depthPercent val="100"/>
      <c:rAngAx val="1"/>
    </c:view3D>
    <c:floor>
      <c:thickness val="0"/>
      <c:spPr>
        <a:solidFill>
          <a:schemeClr val="bg2">
            <a:lumMod val="75000"/>
            <a:alpha val="27000"/>
          </a:schemeClr>
        </a:solidFill>
        <a:ln>
          <a:noFill/>
        </a:ln>
        <a:effectLst/>
        <a:sp3d/>
      </c:spPr>
    </c:floor>
    <c:sideWall>
      <c:thickness val="0"/>
      <c:spPr>
        <a:noFill/>
        <a:ln>
          <a:noFill/>
        </a:ln>
        <a:effectLst/>
        <a:sp3d/>
      </c:spPr>
    </c:sideWall>
    <c:backWall>
      <c:thickness val="0"/>
      <c:spPr>
        <a:noFill/>
        <a:ln>
          <a:noFill/>
        </a:ln>
        <a:effectLst/>
        <a:sp3d/>
      </c:spPr>
    </c:backWall>
    <c:plotArea>
      <c:layout/>
      <c:bar3DChart>
        <c:barDir val="col"/>
        <c:grouping val="clustered"/>
        <c:varyColors val="0"/>
        <c:ser>
          <c:idx val="0"/>
          <c:order val="0"/>
          <c:spPr>
            <a:solidFill>
              <a:schemeClr val="accent1">
                <a:alpha val="88000"/>
              </a:schemeClr>
            </a:solidFill>
            <a:ln>
              <a:solidFill>
                <a:schemeClr val="accent1">
                  <a:lumMod val="50000"/>
                </a:schemeClr>
              </a:solidFill>
            </a:ln>
            <a:effectLst/>
            <a:scene3d>
              <a:camera prst="orthographicFront"/>
              <a:lightRig rig="threePt" dir="t"/>
            </a:scene3d>
            <a:sp3d prstMaterial="flat">
              <a:contourClr>
                <a:schemeClr val="accent1">
                  <a:lumMod val="50000"/>
                </a:schemeClr>
              </a:contourClr>
            </a:sp3d>
          </c:spPr>
          <c:invertIfNegative val="0"/>
          <c:dLbls>
            <c:spPr>
              <a:solidFill>
                <a:schemeClr val="accent1">
                  <a:alpha val="30000"/>
                </a:schemeClr>
              </a:solidFill>
              <a:ln>
                <a:solidFill>
                  <a:schemeClr val="lt1">
                    <a:alpha val="50000"/>
                  </a:schemeClr>
                </a:solidFill>
                <a:round/>
              </a:ln>
              <a:effectLst>
                <a:outerShdw blurRad="63500" dist="889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900" b="1" i="0" u="none" strike="noStrike" kern="1200" baseline="0">
                    <a:solidFill>
                      <a:schemeClr val="lt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lt1">
                          <a:lumMod val="50000"/>
                        </a:schemeClr>
                      </a:solidFill>
                      <a:round/>
                    </a:ln>
                    <a:effectLst/>
                  </c:spPr>
                </c15:leaderLines>
              </c:ext>
            </c:extLst>
          </c:dLbls>
          <c:cat>
            <c:strRef>
              <c:f>'Behavior Issues'!$B$2:$E$2</c:f>
              <c:strCache>
                <c:ptCount val="4"/>
                <c:pt idx="0">
                  <c:v>EMERGENCY</c:v>
                </c:pt>
                <c:pt idx="1">
                  <c:v>EWS</c:v>
                </c:pt>
                <c:pt idx="2">
                  <c:v>ONCOLOGY</c:v>
                </c:pt>
                <c:pt idx="3">
                  <c:v>PEDIATRIC</c:v>
                </c:pt>
              </c:strCache>
            </c:strRef>
          </c:cat>
          <c:val>
            <c:numRef>
              <c:f>'Behavior Issues'!$B$3:$E$3</c:f>
              <c:numCache>
                <c:formatCode>General</c:formatCode>
                <c:ptCount val="4"/>
              </c:numCache>
            </c:numRef>
          </c:val>
          <c:extLst>
            <c:ext xmlns:c16="http://schemas.microsoft.com/office/drawing/2014/chart" uri="{C3380CC4-5D6E-409C-BE32-E72D297353CC}">
              <c16:uniqueId val="{00000000-1871-416F-9464-294F78FA846E}"/>
            </c:ext>
          </c:extLst>
        </c:ser>
        <c:ser>
          <c:idx val="1"/>
          <c:order val="1"/>
          <c:spPr>
            <a:solidFill>
              <a:srgbClr val="92D050"/>
            </a:solidFill>
            <a:ln>
              <a:solidFill>
                <a:schemeClr val="accent2">
                  <a:lumMod val="50000"/>
                </a:schemeClr>
              </a:solidFill>
            </a:ln>
            <a:effectLst/>
            <a:scene3d>
              <a:camera prst="orthographicFront"/>
              <a:lightRig rig="threePt" dir="t"/>
            </a:scene3d>
            <a:sp3d prstMaterial="flat">
              <a:contourClr>
                <a:schemeClr val="accent2">
                  <a:lumMod val="50000"/>
                </a:schemeClr>
              </a:contourClr>
            </a:sp3d>
          </c:spPr>
          <c:invertIfNegative val="0"/>
          <c:dLbls>
            <c:spPr>
              <a:solidFill>
                <a:schemeClr val="accent2">
                  <a:alpha val="30000"/>
                </a:schemeClr>
              </a:solidFill>
              <a:ln>
                <a:solidFill>
                  <a:schemeClr val="lt1">
                    <a:alpha val="50000"/>
                  </a:schemeClr>
                </a:solidFill>
                <a:round/>
              </a:ln>
              <a:effectLst>
                <a:outerShdw blurRad="63500" dist="889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900" b="1" i="0" u="none" strike="noStrike" kern="1200" baseline="0">
                    <a:solidFill>
                      <a:schemeClr val="lt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lt1">
                          <a:lumMod val="50000"/>
                        </a:schemeClr>
                      </a:solidFill>
                      <a:round/>
                    </a:ln>
                    <a:effectLst/>
                  </c:spPr>
                </c15:leaderLines>
              </c:ext>
            </c:extLst>
          </c:dLbls>
          <c:cat>
            <c:strRef>
              <c:f>'Behavior Issues'!$B$2:$E$2</c:f>
              <c:strCache>
                <c:ptCount val="4"/>
                <c:pt idx="0">
                  <c:v>EMERGENCY</c:v>
                </c:pt>
                <c:pt idx="1">
                  <c:v>EWS</c:v>
                </c:pt>
                <c:pt idx="2">
                  <c:v>ONCOLOGY</c:v>
                </c:pt>
                <c:pt idx="3">
                  <c:v>PEDIATRIC</c:v>
                </c:pt>
              </c:strCache>
            </c:strRef>
          </c:cat>
          <c:val>
            <c:numRef>
              <c:f>'Behavior Issues'!$B$4:$E$4</c:f>
              <c:numCache>
                <c:formatCode>General</c:formatCode>
                <c:ptCount val="4"/>
                <c:pt idx="0">
                  <c:v>2</c:v>
                </c:pt>
                <c:pt idx="1">
                  <c:v>7</c:v>
                </c:pt>
                <c:pt idx="2">
                  <c:v>0</c:v>
                </c:pt>
                <c:pt idx="3">
                  <c:v>0</c:v>
                </c:pt>
              </c:numCache>
            </c:numRef>
          </c:val>
          <c:extLst>
            <c:ext xmlns:c16="http://schemas.microsoft.com/office/drawing/2014/chart" uri="{C3380CC4-5D6E-409C-BE32-E72D297353CC}">
              <c16:uniqueId val="{00000001-1871-416F-9464-294F78FA846E}"/>
            </c:ext>
          </c:extLst>
        </c:ser>
        <c:dLbls>
          <c:showLegendKey val="0"/>
          <c:showVal val="1"/>
          <c:showCatName val="0"/>
          <c:showSerName val="0"/>
          <c:showPercent val="0"/>
          <c:showBubbleSize val="0"/>
        </c:dLbls>
        <c:gapWidth val="84"/>
        <c:gapDepth val="53"/>
        <c:shape val="box"/>
        <c:axId val="1397018112"/>
        <c:axId val="1397020032"/>
        <c:axId val="0"/>
      </c:bar3DChart>
      <c:catAx>
        <c:axId val="1397018112"/>
        <c:scaling>
          <c:orientation val="minMax"/>
        </c:scaling>
        <c:delete val="0"/>
        <c:axPos val="b"/>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lt1">
                    <a:lumMod val="75000"/>
                  </a:schemeClr>
                </a:solidFill>
                <a:latin typeface="Arial" panose="020B0604020202020204" pitchFamily="34" charset="0"/>
                <a:ea typeface="+mn-ea"/>
                <a:cs typeface="Arial" panose="020B0604020202020204" pitchFamily="34" charset="0"/>
              </a:defRPr>
            </a:pPr>
            <a:endParaRPr lang="en-US"/>
          </a:p>
        </c:txPr>
        <c:crossAx val="1397020032"/>
        <c:crosses val="autoZero"/>
        <c:auto val="1"/>
        <c:lblAlgn val="ctr"/>
        <c:lblOffset val="100"/>
        <c:noMultiLvlLbl val="0"/>
      </c:catAx>
      <c:valAx>
        <c:axId val="1397020032"/>
        <c:scaling>
          <c:orientation val="minMax"/>
        </c:scaling>
        <c:delete val="1"/>
        <c:axPos val="l"/>
        <c:numFmt formatCode="General" sourceLinked="1"/>
        <c:majorTickMark val="out"/>
        <c:minorTickMark val="none"/>
        <c:tickLblPos val="nextTo"/>
        <c:crossAx val="1397018112"/>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dk1">
        <a:lumMod val="75000"/>
        <a:lumOff val="25000"/>
      </a:schemeClr>
    </a:solidFill>
    <a:ln w="6350" cap="flat" cmpd="sng" algn="ctr">
      <a:solidFill>
        <a:schemeClr val="dk1">
          <a:tint val="75000"/>
        </a:schemeClr>
      </a:solidFill>
      <a:round/>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91">
  <cs:axisTitle>
    <cs:lnRef idx="0"/>
    <cs:fillRef idx="0"/>
    <cs:effectRef idx="0"/>
    <cs:fontRef idx="minor">
      <a:schemeClr val="lt1">
        <a:lumMod val="75000"/>
      </a:schemeClr>
    </cs:fontRef>
    <cs:defRPr sz="900" kern="1200"/>
  </cs:axisTitle>
  <cs:categoryAxis>
    <cs:lnRef idx="0"/>
    <cs:fillRef idx="0"/>
    <cs:effectRef idx="0"/>
    <cs:fontRef idx="minor">
      <a:schemeClr val="lt1">
        <a:lumMod val="75000"/>
      </a:schemeClr>
    </cs:fontRef>
    <cs:defRPr sz="900" kern="1200"/>
  </cs:categoryAxis>
  <cs:chartArea>
    <cs:lnRef idx="0"/>
    <cs:fillRef idx="0"/>
    <cs:effectRef idx="0"/>
    <cs:fontRef idx="minor">
      <a:schemeClr val="lt1"/>
    </cs:fontRef>
    <cs:spPr>
      <a:solidFill>
        <a:schemeClr val="dk1">
          <a:lumMod val="75000"/>
          <a:lumOff val="25000"/>
        </a:schemeClr>
      </a:solidFill>
      <a:ln w="6350" cap="flat" cmpd="sng" algn="ctr">
        <a:solidFill>
          <a:schemeClr val="dk1">
            <a:tint val="75000"/>
          </a:schemeClr>
        </a:solidFill>
        <a:round/>
      </a:ln>
    </cs:spPr>
    <cs:defRPr sz="1000" kern="1200"/>
  </cs:chartArea>
  <cs:dataLabel>
    <cs:lnRef idx="0"/>
    <cs:fillRef idx="0">
      <cs:styleClr val="auto"/>
    </cs:fillRef>
    <cs:effectRef idx="0"/>
    <cs:fontRef idx="minor">
      <a:schemeClr val="lt1"/>
    </cs:fontRef>
    <cs:spPr>
      <a:solidFill>
        <a:schemeClr val="phClr">
          <a:alpha val="30000"/>
        </a:schemeClr>
      </a:solidFill>
      <a:ln>
        <a:solidFill>
          <a:schemeClr val="lt1">
            <a:alpha val="50000"/>
          </a:schemeClr>
        </a:solidFill>
        <a:round/>
      </a:ln>
      <a:effectLst>
        <a:outerShdw blurRad="63500" dist="88900" dir="2700000" algn="tl" rotWithShape="0">
          <a:prstClr val="black">
            <a:alpha val="40000"/>
          </a:prstClr>
        </a:outerShdw>
      </a:effectLst>
    </cs:spPr>
    <cs:defRPr sz="900" b="1" i="0" u="none" strike="noStrike" kern="1200" baseline="0"/>
  </cs:dataLabel>
  <cs:dataLabelCallout>
    <cs:lnRef idx="0"/>
    <cs:fillRef idx="0">
      <cs:styleClr val="auto"/>
    </cs:fillRef>
    <cs:effectRef idx="0"/>
    <cs:fontRef idx="minor">
      <a:schemeClr val="lt1"/>
    </cs:fontRef>
    <cs:spPr>
      <a:solidFill>
        <a:schemeClr val="phClr">
          <a:alpha val="30000"/>
        </a:schemeClr>
      </a:solidFill>
      <a:ln>
        <a:solidFill>
          <a:schemeClr val="lt1">
            <a:alpha val="50000"/>
          </a:schemeClr>
        </a:solidFill>
        <a:round/>
      </a:ln>
      <a:effectLst>
        <a:outerShdw blurRad="63500" dist="88900" dir="2700000" algn="tl" rotWithShape="0">
          <a:prstClr val="black">
            <a:alpha val="40000"/>
          </a:prstClr>
        </a:outerShdw>
      </a:effectLst>
    </cs:spPr>
    <cs:defRPr sz="900" b="1" i="0" u="none" strike="noStrike" kern="1200" baseline="0"/>
    <cs:bodyPr rot="0" spcFirstLastPara="1" vertOverflow="clip" horzOverflow="clip" vert="horz" wrap="square" lIns="36576" tIns="18288" rIns="36576" bIns="18288" anchor="ctr" anchorCtr="1">
      <a:spAutoFit/>
    </cs:bodyPr>
  </cs:dataLabelCallout>
  <cs:dataPoint>
    <cs:lnRef idx="0">
      <cs:styleClr val="auto"/>
    </cs:lnRef>
    <cs:fillRef idx="0">
      <cs:styleClr val="auto"/>
    </cs:fillRef>
    <cs:effectRef idx="0"/>
    <cs:fontRef idx="minor">
      <a:schemeClr val="tx1"/>
    </cs:fontRef>
    <cs:spPr>
      <a:solidFill>
        <a:schemeClr val="phClr">
          <a:alpha val="88000"/>
        </a:schemeClr>
      </a:solidFill>
      <a:ln>
        <a:solidFill>
          <a:schemeClr val="phClr">
            <a:lumMod val="50000"/>
          </a:schemeClr>
        </a:solidFill>
      </a:ln>
    </cs:spPr>
  </cs:dataPoint>
  <cs:dataPoint3D>
    <cs:lnRef idx="0">
      <cs:styleClr val="auto"/>
    </cs:lnRef>
    <cs:fillRef idx="0">
      <cs:styleClr val="auto"/>
    </cs:fillRef>
    <cs:effectRef idx="0"/>
    <cs:fontRef idx="minor">
      <a:schemeClr val="tx1"/>
    </cs:fontRef>
    <cs:spPr>
      <a:solidFill>
        <a:schemeClr val="phClr">
          <a:alpha val="88000"/>
        </a:schemeClr>
      </a:solidFill>
      <a:ln>
        <a:solidFill>
          <a:schemeClr val="phClr">
            <a:lumMod val="50000"/>
          </a:schemeClr>
        </a:solidFill>
      </a:ln>
      <a:scene3d>
        <a:camera prst="orthographicFront"/>
        <a:lightRig rig="threePt" dir="t"/>
      </a:scene3d>
      <a:sp3d prstMaterial="flat"/>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fillRef idx="0">
      <cs:styleClr val="auto"/>
    </cs:fillRef>
    <cs:effectRef idx="0"/>
    <cs:fontRef idx="minor">
      <a:schemeClr val="tx1"/>
    </cs:fontRef>
    <cs:spPr>
      <a:solidFill>
        <a:schemeClr val="phClr"/>
      </a:solidFill>
      <a:ln w="9525">
        <a:solidFill>
          <a:schemeClr val="dk1">
            <a:lumMod val="75000"/>
            <a:lumOff val="25000"/>
          </a:schemeClr>
        </a:solidFill>
      </a:ln>
    </cs:spPr>
  </cs:dataPointMarker>
  <cs:dataPointMarkerLayout symbol="circle" size="6"/>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lt1">
        <a:lumMod val="75000"/>
      </a:schemeClr>
    </cs:fontRef>
    <cs:spPr>
      <a:ln w="9525">
        <a:solidFill>
          <a:schemeClr val="dk1">
            <a:lumMod val="50000"/>
            <a:lumOff val="50000"/>
          </a:schemeClr>
        </a:solidFill>
      </a:ln>
    </cs:spPr>
    <cs:defRPr sz="900" kern="1200"/>
  </cs:dataTable>
  <cs:downBar>
    <cs:lnRef idx="0"/>
    <cs:fillRef idx="0"/>
    <cs:effectRef idx="0"/>
    <cs:fontRef idx="minor">
      <a:schemeClr val="lt1"/>
    </cs:fontRef>
    <cs:spPr>
      <a:solidFill>
        <a:schemeClr val="dk1">
          <a:lumMod val="50000"/>
          <a:lumOff val="50000"/>
        </a:schemeClr>
      </a:solidFill>
      <a:ln w="9525">
        <a:solidFill>
          <a:schemeClr val="dk1">
            <a:lumMod val="75000"/>
          </a:schemeClr>
        </a:solidFill>
        <a:round/>
      </a:ln>
    </cs:spPr>
  </cs:downBar>
  <cs:dropLine>
    <cs:lnRef idx="0"/>
    <cs:fillRef idx="0"/>
    <cs:effectRef idx="0"/>
    <cs:fontRef idx="minor">
      <a:schemeClr val="dk1"/>
    </cs:fontRef>
    <cs:spPr>
      <a:ln w="9525">
        <a:solidFill>
          <a:schemeClr val="lt1">
            <a:lumMod val="50000"/>
          </a:schemeClr>
        </a:solidFill>
        <a:round/>
      </a:ln>
    </cs:spPr>
  </cs:dropLine>
  <cs:errorBar>
    <cs:lnRef idx="0"/>
    <cs:fillRef idx="0"/>
    <cs:effectRef idx="0"/>
    <cs:fontRef idx="minor">
      <a:schemeClr val="dk1"/>
    </cs:fontRef>
    <cs:spPr>
      <a:ln w="9525">
        <a:solidFill>
          <a:schemeClr val="lt1">
            <a:lumMod val="50000"/>
          </a:schemeClr>
        </a:solidFill>
        <a:round/>
      </a:ln>
    </cs:spPr>
  </cs:errorBar>
  <cs:floor>
    <cs:lnRef idx="0"/>
    <cs:fillRef idx="0"/>
    <cs:effectRef idx="0"/>
    <cs:fontRef idx="minor">
      <a:schemeClr val="tx1"/>
    </cs:fontRef>
    <cs:spPr>
      <a:solidFill>
        <a:schemeClr val="bg2">
          <a:lumMod val="75000"/>
          <a:alpha val="27000"/>
        </a:schemeClr>
      </a:solidFill>
      <a:sp3d/>
    </cs:spPr>
  </cs:floor>
  <cs:gridlineMajor>
    <cs:lnRef idx="0"/>
    <cs:fillRef idx="0"/>
    <cs:effectRef idx="0"/>
    <cs:fontRef idx="minor">
      <a:schemeClr val="tx1"/>
    </cs:fontRef>
    <cs:spPr>
      <a:ln w="9525">
        <a:solidFill>
          <a:schemeClr val="lt1">
            <a:lumMod val="50000"/>
          </a:schemeClr>
        </a:solidFill>
      </a:ln>
    </cs:spPr>
  </cs:gridlineMajor>
  <cs:gridlineMinor>
    <cs:lnRef idx="0"/>
    <cs:fillRef idx="0"/>
    <cs:effectRef idx="0"/>
    <cs:fontRef idx="minor">
      <a:schemeClr val="tx1"/>
    </cs:fontRef>
    <cs:spPr>
      <a:ln w="9525">
        <a:solidFill>
          <a:schemeClr val="lt1">
            <a:lumMod val="40000"/>
          </a:schemeClr>
        </a:solidFill>
      </a:ln>
    </cs:spPr>
  </cs:gridlineMinor>
  <cs:hiLoLine>
    <cs:lnRef idx="0"/>
    <cs:fillRef idx="0"/>
    <cs:effectRef idx="0"/>
    <cs:fontRef idx="minor">
      <a:schemeClr val="dk1"/>
    </cs:fontRef>
    <cs:spPr>
      <a:ln w="9525">
        <a:solidFill>
          <a:schemeClr val="lt1">
            <a:lumMod val="50000"/>
          </a:schemeClr>
        </a:solidFill>
        <a:round/>
      </a:ln>
    </cs:spPr>
  </cs:hiLoLine>
  <cs:leaderLine>
    <cs:lnRef idx="0"/>
    <cs:fillRef idx="0"/>
    <cs:effectRef idx="0"/>
    <cs:fontRef idx="minor">
      <a:schemeClr val="dk1"/>
    </cs:fontRef>
    <cs:spPr>
      <a:ln w="9525">
        <a:solidFill>
          <a:schemeClr val="lt1">
            <a:lumMod val="50000"/>
          </a:schemeClr>
        </a:solidFill>
        <a:round/>
      </a:ln>
    </cs:spPr>
  </cs:leaderLine>
  <cs:legend>
    <cs:lnRef idx="0"/>
    <cs:fillRef idx="0"/>
    <cs:effectRef idx="0"/>
    <cs:fontRef idx="minor">
      <a:schemeClr val="lt1">
        <a:lumMod val="75000"/>
      </a:schemeClr>
    </cs:fontRef>
    <cs:defRPr sz="900" kern="1200"/>
  </cs:legend>
  <cs:plotArea>
    <cs:lnRef idx="0"/>
    <cs:fillRef idx="0"/>
    <cs:effectRef idx="0"/>
    <cs:fontRef idx="minor">
      <a:schemeClr val="tx1"/>
    </cs:fontRef>
  </cs:plotArea>
  <cs:plotArea3D>
    <cs:lnRef idx="0"/>
    <cs:fillRef idx="0"/>
    <cs:effectRef idx="0"/>
    <cs:fontRef idx="minor">
      <a:schemeClr val="tx1"/>
    </cs:fontRef>
  </cs:plotArea3D>
  <cs:seriesAxis>
    <cs:lnRef idx="0"/>
    <cs:fillRef idx="0"/>
    <cs:effectRef idx="0"/>
    <cs:fontRef idx="minor">
      <a:schemeClr val="lt1">
        <a:lumMod val="75000"/>
      </a:schemeClr>
    </cs:fontRef>
    <cs:defRPr sz="900" kern="1200"/>
  </cs:seriesAxis>
  <cs:seriesLine>
    <cs:lnRef idx="0"/>
    <cs:fillRef idx="0"/>
    <cs:effectRef idx="0"/>
    <cs:fontRef idx="minor">
      <a:schemeClr val="dk1"/>
    </cs:fontRef>
    <cs:spPr>
      <a:ln w="9525">
        <a:solidFill>
          <a:schemeClr val="lt1">
            <a:lumMod val="50000"/>
          </a:schemeClr>
        </a:solidFill>
        <a:round/>
      </a:ln>
    </cs:spPr>
  </cs:seriesLine>
  <cs:title>
    <cs:lnRef idx="0"/>
    <cs:fillRef idx="0"/>
    <cs:effectRef idx="0"/>
    <cs:fontRef idx="minor">
      <a:schemeClr val="lt1"/>
    </cs:fontRef>
    <cs:defRPr sz="1800" b="0" kern="1200" cap="all" baseline="0"/>
  </cs:title>
  <cs:trendline>
    <cs:lnRef idx="0">
      <cs:styleClr val="auto"/>
    </cs:lnRef>
    <cs:fillRef idx="0"/>
    <cs:effectRef idx="0"/>
    <cs:fontRef idx="minor">
      <a:schemeClr val="dk1"/>
    </cs:fontRef>
    <cs:spPr>
      <a:ln w="9525" cap="rnd">
        <a:solidFill>
          <a:schemeClr val="phClr">
            <a:alpha val="50000"/>
          </a:schemeClr>
        </a:solidFill>
      </a:ln>
    </cs:spPr>
  </cs:trendline>
  <cs:trendlineLabel>
    <cs:lnRef idx="0"/>
    <cs:fillRef idx="0"/>
    <cs:effectRef idx="0"/>
    <cs:fontRef idx="minor">
      <a:schemeClr val="lt1">
        <a:lumMod val="75000"/>
      </a:schemeClr>
    </cs:fontRef>
    <cs:defRPr sz="900" kern="1200"/>
  </cs:trendlineLabel>
  <cs:upBar>
    <cs:lnRef idx="0"/>
    <cs:fillRef idx="0"/>
    <cs:effectRef idx="0"/>
    <cs:fontRef idx="minor">
      <a:schemeClr val="dk1"/>
    </cs:fontRef>
    <cs:spPr>
      <a:solidFill>
        <a:schemeClr val="lt1">
          <a:lumMod val="85000"/>
        </a:schemeClr>
      </a:solidFill>
      <a:ln w="9525">
        <a:solidFill>
          <a:schemeClr val="dk1">
            <a:lumMod val="50000"/>
          </a:schemeClr>
        </a:solidFill>
        <a:round/>
      </a:ln>
    </cs:spPr>
  </cs:upBar>
  <cs:valueAxis>
    <cs:lnRef idx="0"/>
    <cs:fillRef idx="0"/>
    <cs:effectRef idx="0"/>
    <cs:fontRef idx="minor">
      <a:schemeClr val="lt1">
        <a:lumMod val="75000"/>
      </a:schemeClr>
    </cs:fontRef>
    <cs:defRPr sz="900" kern="1200"/>
  </cs:valueAxis>
  <cs:wall>
    <cs:lnRef idx="0"/>
    <cs:fillRef idx="0"/>
    <cs:effectRef idx="0"/>
    <cs:fontRef idx="minor">
      <a:schemeClr val="tx1"/>
    </cs:fontRef>
    <cs:spPr>
      <a:sp3d/>
    </cs:spPr>
  </cs:wall>
</cs:chartStyle>
</file>

<file path=ppt/charts/style2.xml><?xml version="1.0" encoding="utf-8"?>
<cs:chartStyle xmlns:cs="http://schemas.microsoft.com/office/drawing/2012/chartStyle" xmlns:a="http://schemas.openxmlformats.org/drawingml/2006/main" id="291">
  <cs:axisTitle>
    <cs:lnRef idx="0"/>
    <cs:fillRef idx="0"/>
    <cs:effectRef idx="0"/>
    <cs:fontRef idx="minor">
      <a:schemeClr val="lt1">
        <a:lumMod val="75000"/>
      </a:schemeClr>
    </cs:fontRef>
    <cs:defRPr sz="900" kern="1200"/>
  </cs:axisTitle>
  <cs:categoryAxis>
    <cs:lnRef idx="0"/>
    <cs:fillRef idx="0"/>
    <cs:effectRef idx="0"/>
    <cs:fontRef idx="minor">
      <a:schemeClr val="lt1">
        <a:lumMod val="75000"/>
      </a:schemeClr>
    </cs:fontRef>
    <cs:defRPr sz="900" kern="1200"/>
  </cs:categoryAxis>
  <cs:chartArea>
    <cs:lnRef idx="0"/>
    <cs:fillRef idx="0"/>
    <cs:effectRef idx="0"/>
    <cs:fontRef idx="minor">
      <a:schemeClr val="lt1"/>
    </cs:fontRef>
    <cs:spPr>
      <a:solidFill>
        <a:schemeClr val="dk1">
          <a:lumMod val="75000"/>
          <a:lumOff val="25000"/>
        </a:schemeClr>
      </a:solidFill>
      <a:ln w="6350" cap="flat" cmpd="sng" algn="ctr">
        <a:solidFill>
          <a:schemeClr val="dk1">
            <a:tint val="75000"/>
          </a:schemeClr>
        </a:solidFill>
        <a:round/>
      </a:ln>
    </cs:spPr>
    <cs:defRPr sz="1000" kern="1200"/>
  </cs:chartArea>
  <cs:dataLabel>
    <cs:lnRef idx="0"/>
    <cs:fillRef idx="0">
      <cs:styleClr val="auto"/>
    </cs:fillRef>
    <cs:effectRef idx="0"/>
    <cs:fontRef idx="minor">
      <a:schemeClr val="lt1"/>
    </cs:fontRef>
    <cs:spPr>
      <a:solidFill>
        <a:schemeClr val="phClr">
          <a:alpha val="30000"/>
        </a:schemeClr>
      </a:solidFill>
      <a:ln>
        <a:solidFill>
          <a:schemeClr val="lt1">
            <a:alpha val="50000"/>
          </a:schemeClr>
        </a:solidFill>
        <a:round/>
      </a:ln>
      <a:effectLst>
        <a:outerShdw blurRad="63500" dist="88900" dir="2700000" algn="tl" rotWithShape="0">
          <a:prstClr val="black">
            <a:alpha val="40000"/>
          </a:prstClr>
        </a:outerShdw>
      </a:effectLst>
    </cs:spPr>
    <cs:defRPr sz="900" b="1" i="0" u="none" strike="noStrike" kern="1200" baseline="0"/>
  </cs:dataLabel>
  <cs:dataLabelCallout>
    <cs:lnRef idx="0"/>
    <cs:fillRef idx="0">
      <cs:styleClr val="auto"/>
    </cs:fillRef>
    <cs:effectRef idx="0"/>
    <cs:fontRef idx="minor">
      <a:schemeClr val="lt1"/>
    </cs:fontRef>
    <cs:spPr>
      <a:solidFill>
        <a:schemeClr val="phClr">
          <a:alpha val="30000"/>
        </a:schemeClr>
      </a:solidFill>
      <a:ln>
        <a:solidFill>
          <a:schemeClr val="lt1">
            <a:alpha val="50000"/>
          </a:schemeClr>
        </a:solidFill>
        <a:round/>
      </a:ln>
      <a:effectLst>
        <a:outerShdw blurRad="63500" dist="88900" dir="2700000" algn="tl" rotWithShape="0">
          <a:prstClr val="black">
            <a:alpha val="40000"/>
          </a:prstClr>
        </a:outerShdw>
      </a:effectLst>
    </cs:spPr>
    <cs:defRPr sz="900" b="1" i="0" u="none" strike="noStrike" kern="1200" baseline="0"/>
    <cs:bodyPr rot="0" spcFirstLastPara="1" vertOverflow="clip" horzOverflow="clip" vert="horz" wrap="square" lIns="36576" tIns="18288" rIns="36576" bIns="18288" anchor="ctr" anchorCtr="1">
      <a:spAutoFit/>
    </cs:bodyPr>
  </cs:dataLabelCallout>
  <cs:dataPoint>
    <cs:lnRef idx="0">
      <cs:styleClr val="auto"/>
    </cs:lnRef>
    <cs:fillRef idx="0">
      <cs:styleClr val="auto"/>
    </cs:fillRef>
    <cs:effectRef idx="0"/>
    <cs:fontRef idx="minor">
      <a:schemeClr val="tx1"/>
    </cs:fontRef>
    <cs:spPr>
      <a:solidFill>
        <a:schemeClr val="phClr">
          <a:alpha val="88000"/>
        </a:schemeClr>
      </a:solidFill>
      <a:ln>
        <a:solidFill>
          <a:schemeClr val="phClr">
            <a:lumMod val="50000"/>
          </a:schemeClr>
        </a:solidFill>
      </a:ln>
    </cs:spPr>
  </cs:dataPoint>
  <cs:dataPoint3D>
    <cs:lnRef idx="0">
      <cs:styleClr val="auto"/>
    </cs:lnRef>
    <cs:fillRef idx="0">
      <cs:styleClr val="auto"/>
    </cs:fillRef>
    <cs:effectRef idx="0"/>
    <cs:fontRef idx="minor">
      <a:schemeClr val="tx1"/>
    </cs:fontRef>
    <cs:spPr>
      <a:solidFill>
        <a:schemeClr val="phClr">
          <a:alpha val="88000"/>
        </a:schemeClr>
      </a:solidFill>
      <a:ln>
        <a:solidFill>
          <a:schemeClr val="phClr">
            <a:lumMod val="50000"/>
          </a:schemeClr>
        </a:solidFill>
      </a:ln>
      <a:scene3d>
        <a:camera prst="orthographicFront"/>
        <a:lightRig rig="threePt" dir="t"/>
      </a:scene3d>
      <a:sp3d prstMaterial="flat"/>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fillRef idx="0">
      <cs:styleClr val="auto"/>
    </cs:fillRef>
    <cs:effectRef idx="0"/>
    <cs:fontRef idx="minor">
      <a:schemeClr val="tx1"/>
    </cs:fontRef>
    <cs:spPr>
      <a:solidFill>
        <a:schemeClr val="phClr"/>
      </a:solidFill>
      <a:ln w="9525">
        <a:solidFill>
          <a:schemeClr val="dk1">
            <a:lumMod val="75000"/>
            <a:lumOff val="25000"/>
          </a:schemeClr>
        </a:solidFill>
      </a:ln>
    </cs:spPr>
  </cs:dataPointMarker>
  <cs:dataPointMarkerLayout symbol="circle" size="6"/>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lt1">
        <a:lumMod val="75000"/>
      </a:schemeClr>
    </cs:fontRef>
    <cs:spPr>
      <a:ln w="9525">
        <a:solidFill>
          <a:schemeClr val="dk1">
            <a:lumMod val="50000"/>
            <a:lumOff val="50000"/>
          </a:schemeClr>
        </a:solidFill>
      </a:ln>
    </cs:spPr>
    <cs:defRPr sz="900" kern="1200"/>
  </cs:dataTable>
  <cs:downBar>
    <cs:lnRef idx="0"/>
    <cs:fillRef idx="0"/>
    <cs:effectRef idx="0"/>
    <cs:fontRef idx="minor">
      <a:schemeClr val="lt1"/>
    </cs:fontRef>
    <cs:spPr>
      <a:solidFill>
        <a:schemeClr val="dk1">
          <a:lumMod val="50000"/>
          <a:lumOff val="50000"/>
        </a:schemeClr>
      </a:solidFill>
      <a:ln w="9525">
        <a:solidFill>
          <a:schemeClr val="dk1">
            <a:lumMod val="75000"/>
          </a:schemeClr>
        </a:solidFill>
        <a:round/>
      </a:ln>
    </cs:spPr>
  </cs:downBar>
  <cs:dropLine>
    <cs:lnRef idx="0"/>
    <cs:fillRef idx="0"/>
    <cs:effectRef idx="0"/>
    <cs:fontRef idx="minor">
      <a:schemeClr val="dk1"/>
    </cs:fontRef>
    <cs:spPr>
      <a:ln w="9525">
        <a:solidFill>
          <a:schemeClr val="lt1">
            <a:lumMod val="50000"/>
          </a:schemeClr>
        </a:solidFill>
        <a:round/>
      </a:ln>
    </cs:spPr>
  </cs:dropLine>
  <cs:errorBar>
    <cs:lnRef idx="0"/>
    <cs:fillRef idx="0"/>
    <cs:effectRef idx="0"/>
    <cs:fontRef idx="minor">
      <a:schemeClr val="dk1"/>
    </cs:fontRef>
    <cs:spPr>
      <a:ln w="9525">
        <a:solidFill>
          <a:schemeClr val="lt1">
            <a:lumMod val="50000"/>
          </a:schemeClr>
        </a:solidFill>
        <a:round/>
      </a:ln>
    </cs:spPr>
  </cs:errorBar>
  <cs:floor>
    <cs:lnRef idx="0"/>
    <cs:fillRef idx="0"/>
    <cs:effectRef idx="0"/>
    <cs:fontRef idx="minor">
      <a:schemeClr val="tx1"/>
    </cs:fontRef>
    <cs:spPr>
      <a:solidFill>
        <a:schemeClr val="bg2">
          <a:lumMod val="75000"/>
          <a:alpha val="27000"/>
        </a:schemeClr>
      </a:solidFill>
      <a:sp3d/>
    </cs:spPr>
  </cs:floor>
  <cs:gridlineMajor>
    <cs:lnRef idx="0"/>
    <cs:fillRef idx="0"/>
    <cs:effectRef idx="0"/>
    <cs:fontRef idx="minor">
      <a:schemeClr val="tx1"/>
    </cs:fontRef>
    <cs:spPr>
      <a:ln w="9525">
        <a:solidFill>
          <a:schemeClr val="lt1">
            <a:lumMod val="50000"/>
          </a:schemeClr>
        </a:solidFill>
      </a:ln>
    </cs:spPr>
  </cs:gridlineMajor>
  <cs:gridlineMinor>
    <cs:lnRef idx="0"/>
    <cs:fillRef idx="0"/>
    <cs:effectRef idx="0"/>
    <cs:fontRef idx="minor">
      <a:schemeClr val="tx1"/>
    </cs:fontRef>
    <cs:spPr>
      <a:ln w="9525">
        <a:solidFill>
          <a:schemeClr val="lt1">
            <a:lumMod val="40000"/>
          </a:schemeClr>
        </a:solidFill>
      </a:ln>
    </cs:spPr>
  </cs:gridlineMinor>
  <cs:hiLoLine>
    <cs:lnRef idx="0"/>
    <cs:fillRef idx="0"/>
    <cs:effectRef idx="0"/>
    <cs:fontRef idx="minor">
      <a:schemeClr val="dk1"/>
    </cs:fontRef>
    <cs:spPr>
      <a:ln w="9525">
        <a:solidFill>
          <a:schemeClr val="lt1">
            <a:lumMod val="50000"/>
          </a:schemeClr>
        </a:solidFill>
        <a:round/>
      </a:ln>
    </cs:spPr>
  </cs:hiLoLine>
  <cs:leaderLine>
    <cs:lnRef idx="0"/>
    <cs:fillRef idx="0"/>
    <cs:effectRef idx="0"/>
    <cs:fontRef idx="minor">
      <a:schemeClr val="dk1"/>
    </cs:fontRef>
    <cs:spPr>
      <a:ln w="9525">
        <a:solidFill>
          <a:schemeClr val="lt1">
            <a:lumMod val="50000"/>
          </a:schemeClr>
        </a:solidFill>
        <a:round/>
      </a:ln>
    </cs:spPr>
  </cs:leaderLine>
  <cs:legend>
    <cs:lnRef idx="0"/>
    <cs:fillRef idx="0"/>
    <cs:effectRef idx="0"/>
    <cs:fontRef idx="minor">
      <a:schemeClr val="lt1">
        <a:lumMod val="75000"/>
      </a:schemeClr>
    </cs:fontRef>
    <cs:defRPr sz="900" kern="1200"/>
  </cs:legend>
  <cs:plotArea>
    <cs:lnRef idx="0"/>
    <cs:fillRef idx="0"/>
    <cs:effectRef idx="0"/>
    <cs:fontRef idx="minor">
      <a:schemeClr val="tx1"/>
    </cs:fontRef>
  </cs:plotArea>
  <cs:plotArea3D>
    <cs:lnRef idx="0"/>
    <cs:fillRef idx="0"/>
    <cs:effectRef idx="0"/>
    <cs:fontRef idx="minor">
      <a:schemeClr val="tx1"/>
    </cs:fontRef>
  </cs:plotArea3D>
  <cs:seriesAxis>
    <cs:lnRef idx="0"/>
    <cs:fillRef idx="0"/>
    <cs:effectRef idx="0"/>
    <cs:fontRef idx="minor">
      <a:schemeClr val="lt1">
        <a:lumMod val="75000"/>
      </a:schemeClr>
    </cs:fontRef>
    <cs:defRPr sz="900" kern="1200"/>
  </cs:seriesAxis>
  <cs:seriesLine>
    <cs:lnRef idx="0"/>
    <cs:fillRef idx="0"/>
    <cs:effectRef idx="0"/>
    <cs:fontRef idx="minor">
      <a:schemeClr val="dk1"/>
    </cs:fontRef>
    <cs:spPr>
      <a:ln w="9525">
        <a:solidFill>
          <a:schemeClr val="lt1">
            <a:lumMod val="50000"/>
          </a:schemeClr>
        </a:solidFill>
        <a:round/>
      </a:ln>
    </cs:spPr>
  </cs:seriesLine>
  <cs:title>
    <cs:lnRef idx="0"/>
    <cs:fillRef idx="0"/>
    <cs:effectRef idx="0"/>
    <cs:fontRef idx="minor">
      <a:schemeClr val="lt1"/>
    </cs:fontRef>
    <cs:defRPr sz="1800" b="0" kern="1200" cap="all" baseline="0"/>
  </cs:title>
  <cs:trendline>
    <cs:lnRef idx="0">
      <cs:styleClr val="auto"/>
    </cs:lnRef>
    <cs:fillRef idx="0"/>
    <cs:effectRef idx="0"/>
    <cs:fontRef idx="minor">
      <a:schemeClr val="dk1"/>
    </cs:fontRef>
    <cs:spPr>
      <a:ln w="9525" cap="rnd">
        <a:solidFill>
          <a:schemeClr val="phClr">
            <a:alpha val="50000"/>
          </a:schemeClr>
        </a:solidFill>
      </a:ln>
    </cs:spPr>
  </cs:trendline>
  <cs:trendlineLabel>
    <cs:lnRef idx="0"/>
    <cs:fillRef idx="0"/>
    <cs:effectRef idx="0"/>
    <cs:fontRef idx="minor">
      <a:schemeClr val="lt1">
        <a:lumMod val="75000"/>
      </a:schemeClr>
    </cs:fontRef>
    <cs:defRPr sz="900" kern="1200"/>
  </cs:trendlineLabel>
  <cs:upBar>
    <cs:lnRef idx="0"/>
    <cs:fillRef idx="0"/>
    <cs:effectRef idx="0"/>
    <cs:fontRef idx="minor">
      <a:schemeClr val="dk1"/>
    </cs:fontRef>
    <cs:spPr>
      <a:solidFill>
        <a:schemeClr val="lt1">
          <a:lumMod val="85000"/>
        </a:schemeClr>
      </a:solidFill>
      <a:ln w="9525">
        <a:solidFill>
          <a:schemeClr val="dk1">
            <a:lumMod val="50000"/>
          </a:schemeClr>
        </a:solidFill>
        <a:round/>
      </a:ln>
    </cs:spPr>
  </cs:upBar>
  <cs:valueAxis>
    <cs:lnRef idx="0"/>
    <cs:fillRef idx="0"/>
    <cs:effectRef idx="0"/>
    <cs:fontRef idx="minor">
      <a:schemeClr val="lt1">
        <a:lumMod val="75000"/>
      </a:schemeClr>
    </cs:fontRef>
    <cs:defRPr sz="900" kern="1200"/>
  </cs:valueAxis>
  <cs:wall>
    <cs:lnRef idx="0"/>
    <cs:fillRef idx="0"/>
    <cs:effectRef idx="0"/>
    <cs:fontRef idx="minor">
      <a:schemeClr val="tx1"/>
    </cs:fontRef>
    <cs:spPr>
      <a:sp3d/>
    </cs:spPr>
  </cs:wall>
</cs:chartStyle>
</file>

<file path=ppt/charts/style3.xml><?xml version="1.0" encoding="utf-8"?>
<cs:chartStyle xmlns:cs="http://schemas.microsoft.com/office/drawing/2012/chartStyle" xmlns:a="http://schemas.openxmlformats.org/drawingml/2006/main" id="291">
  <cs:axisTitle>
    <cs:lnRef idx="0"/>
    <cs:fillRef idx="0"/>
    <cs:effectRef idx="0"/>
    <cs:fontRef idx="minor">
      <a:schemeClr val="lt1">
        <a:lumMod val="75000"/>
      </a:schemeClr>
    </cs:fontRef>
    <cs:defRPr sz="900" kern="1200"/>
  </cs:axisTitle>
  <cs:categoryAxis>
    <cs:lnRef idx="0"/>
    <cs:fillRef idx="0"/>
    <cs:effectRef idx="0"/>
    <cs:fontRef idx="minor">
      <a:schemeClr val="lt1">
        <a:lumMod val="75000"/>
      </a:schemeClr>
    </cs:fontRef>
    <cs:defRPr sz="900" kern="1200"/>
  </cs:categoryAxis>
  <cs:chartArea>
    <cs:lnRef idx="0"/>
    <cs:fillRef idx="0"/>
    <cs:effectRef idx="0"/>
    <cs:fontRef idx="minor">
      <a:schemeClr val="lt1"/>
    </cs:fontRef>
    <cs:spPr>
      <a:solidFill>
        <a:schemeClr val="dk1">
          <a:lumMod val="75000"/>
          <a:lumOff val="25000"/>
        </a:schemeClr>
      </a:solidFill>
      <a:ln w="6350" cap="flat" cmpd="sng" algn="ctr">
        <a:solidFill>
          <a:schemeClr val="dk1">
            <a:tint val="75000"/>
          </a:schemeClr>
        </a:solidFill>
        <a:round/>
      </a:ln>
    </cs:spPr>
    <cs:defRPr sz="1000" kern="1200"/>
  </cs:chartArea>
  <cs:dataLabel>
    <cs:lnRef idx="0"/>
    <cs:fillRef idx="0">
      <cs:styleClr val="auto"/>
    </cs:fillRef>
    <cs:effectRef idx="0"/>
    <cs:fontRef idx="minor">
      <a:schemeClr val="lt1"/>
    </cs:fontRef>
    <cs:spPr>
      <a:solidFill>
        <a:schemeClr val="phClr">
          <a:alpha val="30000"/>
        </a:schemeClr>
      </a:solidFill>
      <a:ln>
        <a:solidFill>
          <a:schemeClr val="lt1">
            <a:alpha val="50000"/>
          </a:schemeClr>
        </a:solidFill>
        <a:round/>
      </a:ln>
      <a:effectLst>
        <a:outerShdw blurRad="63500" dist="88900" dir="2700000" algn="tl" rotWithShape="0">
          <a:prstClr val="black">
            <a:alpha val="40000"/>
          </a:prstClr>
        </a:outerShdw>
      </a:effectLst>
    </cs:spPr>
    <cs:defRPr sz="900" b="1" i="0" u="none" strike="noStrike" kern="1200" baseline="0"/>
  </cs:dataLabel>
  <cs:dataLabelCallout>
    <cs:lnRef idx="0"/>
    <cs:fillRef idx="0">
      <cs:styleClr val="auto"/>
    </cs:fillRef>
    <cs:effectRef idx="0"/>
    <cs:fontRef idx="minor">
      <a:schemeClr val="lt1"/>
    </cs:fontRef>
    <cs:spPr>
      <a:solidFill>
        <a:schemeClr val="phClr">
          <a:alpha val="30000"/>
        </a:schemeClr>
      </a:solidFill>
      <a:ln>
        <a:solidFill>
          <a:schemeClr val="lt1">
            <a:alpha val="50000"/>
          </a:schemeClr>
        </a:solidFill>
        <a:round/>
      </a:ln>
      <a:effectLst>
        <a:outerShdw blurRad="63500" dist="88900" dir="2700000" algn="tl" rotWithShape="0">
          <a:prstClr val="black">
            <a:alpha val="40000"/>
          </a:prstClr>
        </a:outerShdw>
      </a:effectLst>
    </cs:spPr>
    <cs:defRPr sz="900" b="1" i="0" u="none" strike="noStrike" kern="1200" baseline="0"/>
    <cs:bodyPr rot="0" spcFirstLastPara="1" vertOverflow="clip" horzOverflow="clip" vert="horz" wrap="square" lIns="36576" tIns="18288" rIns="36576" bIns="18288" anchor="ctr" anchorCtr="1">
      <a:spAutoFit/>
    </cs:bodyPr>
  </cs:dataLabelCallout>
  <cs:dataPoint>
    <cs:lnRef idx="0">
      <cs:styleClr val="auto"/>
    </cs:lnRef>
    <cs:fillRef idx="0">
      <cs:styleClr val="auto"/>
    </cs:fillRef>
    <cs:effectRef idx="0"/>
    <cs:fontRef idx="minor">
      <a:schemeClr val="tx1"/>
    </cs:fontRef>
    <cs:spPr>
      <a:solidFill>
        <a:schemeClr val="phClr">
          <a:alpha val="88000"/>
        </a:schemeClr>
      </a:solidFill>
      <a:ln>
        <a:solidFill>
          <a:schemeClr val="phClr">
            <a:lumMod val="50000"/>
          </a:schemeClr>
        </a:solidFill>
      </a:ln>
    </cs:spPr>
  </cs:dataPoint>
  <cs:dataPoint3D>
    <cs:lnRef idx="0">
      <cs:styleClr val="auto"/>
    </cs:lnRef>
    <cs:fillRef idx="0">
      <cs:styleClr val="auto"/>
    </cs:fillRef>
    <cs:effectRef idx="0"/>
    <cs:fontRef idx="minor">
      <a:schemeClr val="tx1"/>
    </cs:fontRef>
    <cs:spPr>
      <a:solidFill>
        <a:schemeClr val="phClr">
          <a:alpha val="88000"/>
        </a:schemeClr>
      </a:solidFill>
      <a:ln>
        <a:solidFill>
          <a:schemeClr val="phClr">
            <a:lumMod val="50000"/>
          </a:schemeClr>
        </a:solidFill>
      </a:ln>
      <a:scene3d>
        <a:camera prst="orthographicFront"/>
        <a:lightRig rig="threePt" dir="t"/>
      </a:scene3d>
      <a:sp3d prstMaterial="flat"/>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fillRef idx="0">
      <cs:styleClr val="auto"/>
    </cs:fillRef>
    <cs:effectRef idx="0"/>
    <cs:fontRef idx="minor">
      <a:schemeClr val="tx1"/>
    </cs:fontRef>
    <cs:spPr>
      <a:solidFill>
        <a:schemeClr val="phClr"/>
      </a:solidFill>
      <a:ln w="9525">
        <a:solidFill>
          <a:schemeClr val="dk1">
            <a:lumMod val="75000"/>
            <a:lumOff val="25000"/>
          </a:schemeClr>
        </a:solidFill>
      </a:ln>
    </cs:spPr>
  </cs:dataPointMarker>
  <cs:dataPointMarkerLayout symbol="circle" size="6"/>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lt1">
        <a:lumMod val="75000"/>
      </a:schemeClr>
    </cs:fontRef>
    <cs:spPr>
      <a:ln w="9525">
        <a:solidFill>
          <a:schemeClr val="dk1">
            <a:lumMod val="50000"/>
            <a:lumOff val="50000"/>
          </a:schemeClr>
        </a:solidFill>
      </a:ln>
    </cs:spPr>
    <cs:defRPr sz="900" kern="1200"/>
  </cs:dataTable>
  <cs:downBar>
    <cs:lnRef idx="0"/>
    <cs:fillRef idx="0"/>
    <cs:effectRef idx="0"/>
    <cs:fontRef idx="minor">
      <a:schemeClr val="lt1"/>
    </cs:fontRef>
    <cs:spPr>
      <a:solidFill>
        <a:schemeClr val="dk1">
          <a:lumMod val="50000"/>
          <a:lumOff val="50000"/>
        </a:schemeClr>
      </a:solidFill>
      <a:ln w="9525">
        <a:solidFill>
          <a:schemeClr val="dk1">
            <a:lumMod val="75000"/>
          </a:schemeClr>
        </a:solidFill>
        <a:round/>
      </a:ln>
    </cs:spPr>
  </cs:downBar>
  <cs:dropLine>
    <cs:lnRef idx="0"/>
    <cs:fillRef idx="0"/>
    <cs:effectRef idx="0"/>
    <cs:fontRef idx="minor">
      <a:schemeClr val="dk1"/>
    </cs:fontRef>
    <cs:spPr>
      <a:ln w="9525">
        <a:solidFill>
          <a:schemeClr val="lt1">
            <a:lumMod val="50000"/>
          </a:schemeClr>
        </a:solidFill>
        <a:round/>
      </a:ln>
    </cs:spPr>
  </cs:dropLine>
  <cs:errorBar>
    <cs:lnRef idx="0"/>
    <cs:fillRef idx="0"/>
    <cs:effectRef idx="0"/>
    <cs:fontRef idx="minor">
      <a:schemeClr val="dk1"/>
    </cs:fontRef>
    <cs:spPr>
      <a:ln w="9525">
        <a:solidFill>
          <a:schemeClr val="lt1">
            <a:lumMod val="50000"/>
          </a:schemeClr>
        </a:solidFill>
        <a:round/>
      </a:ln>
    </cs:spPr>
  </cs:errorBar>
  <cs:floor>
    <cs:lnRef idx="0"/>
    <cs:fillRef idx="0"/>
    <cs:effectRef idx="0"/>
    <cs:fontRef idx="minor">
      <a:schemeClr val="tx1"/>
    </cs:fontRef>
    <cs:spPr>
      <a:solidFill>
        <a:schemeClr val="bg2">
          <a:lumMod val="75000"/>
          <a:alpha val="27000"/>
        </a:schemeClr>
      </a:solidFill>
      <a:sp3d/>
    </cs:spPr>
  </cs:floor>
  <cs:gridlineMajor>
    <cs:lnRef idx="0"/>
    <cs:fillRef idx="0"/>
    <cs:effectRef idx="0"/>
    <cs:fontRef idx="minor">
      <a:schemeClr val="tx1"/>
    </cs:fontRef>
    <cs:spPr>
      <a:ln w="9525">
        <a:solidFill>
          <a:schemeClr val="lt1">
            <a:lumMod val="50000"/>
          </a:schemeClr>
        </a:solidFill>
      </a:ln>
    </cs:spPr>
  </cs:gridlineMajor>
  <cs:gridlineMinor>
    <cs:lnRef idx="0"/>
    <cs:fillRef idx="0"/>
    <cs:effectRef idx="0"/>
    <cs:fontRef idx="minor">
      <a:schemeClr val="tx1"/>
    </cs:fontRef>
    <cs:spPr>
      <a:ln w="9525">
        <a:solidFill>
          <a:schemeClr val="lt1">
            <a:lumMod val="40000"/>
          </a:schemeClr>
        </a:solidFill>
      </a:ln>
    </cs:spPr>
  </cs:gridlineMinor>
  <cs:hiLoLine>
    <cs:lnRef idx="0"/>
    <cs:fillRef idx="0"/>
    <cs:effectRef idx="0"/>
    <cs:fontRef idx="minor">
      <a:schemeClr val="dk1"/>
    </cs:fontRef>
    <cs:spPr>
      <a:ln w="9525">
        <a:solidFill>
          <a:schemeClr val="lt1">
            <a:lumMod val="50000"/>
          </a:schemeClr>
        </a:solidFill>
        <a:round/>
      </a:ln>
    </cs:spPr>
  </cs:hiLoLine>
  <cs:leaderLine>
    <cs:lnRef idx="0"/>
    <cs:fillRef idx="0"/>
    <cs:effectRef idx="0"/>
    <cs:fontRef idx="minor">
      <a:schemeClr val="dk1"/>
    </cs:fontRef>
    <cs:spPr>
      <a:ln w="9525">
        <a:solidFill>
          <a:schemeClr val="lt1">
            <a:lumMod val="50000"/>
          </a:schemeClr>
        </a:solidFill>
        <a:round/>
      </a:ln>
    </cs:spPr>
  </cs:leaderLine>
  <cs:legend>
    <cs:lnRef idx="0"/>
    <cs:fillRef idx="0"/>
    <cs:effectRef idx="0"/>
    <cs:fontRef idx="minor">
      <a:schemeClr val="lt1">
        <a:lumMod val="75000"/>
      </a:schemeClr>
    </cs:fontRef>
    <cs:defRPr sz="900" kern="1200"/>
  </cs:legend>
  <cs:plotArea>
    <cs:lnRef idx="0"/>
    <cs:fillRef idx="0"/>
    <cs:effectRef idx="0"/>
    <cs:fontRef idx="minor">
      <a:schemeClr val="tx1"/>
    </cs:fontRef>
  </cs:plotArea>
  <cs:plotArea3D>
    <cs:lnRef idx="0"/>
    <cs:fillRef idx="0"/>
    <cs:effectRef idx="0"/>
    <cs:fontRef idx="minor">
      <a:schemeClr val="tx1"/>
    </cs:fontRef>
  </cs:plotArea3D>
  <cs:seriesAxis>
    <cs:lnRef idx="0"/>
    <cs:fillRef idx="0"/>
    <cs:effectRef idx="0"/>
    <cs:fontRef idx="minor">
      <a:schemeClr val="lt1">
        <a:lumMod val="75000"/>
      </a:schemeClr>
    </cs:fontRef>
    <cs:defRPr sz="900" kern="1200"/>
  </cs:seriesAxis>
  <cs:seriesLine>
    <cs:lnRef idx="0"/>
    <cs:fillRef idx="0"/>
    <cs:effectRef idx="0"/>
    <cs:fontRef idx="minor">
      <a:schemeClr val="dk1"/>
    </cs:fontRef>
    <cs:spPr>
      <a:ln w="9525">
        <a:solidFill>
          <a:schemeClr val="lt1">
            <a:lumMod val="50000"/>
          </a:schemeClr>
        </a:solidFill>
        <a:round/>
      </a:ln>
    </cs:spPr>
  </cs:seriesLine>
  <cs:title>
    <cs:lnRef idx="0"/>
    <cs:fillRef idx="0"/>
    <cs:effectRef idx="0"/>
    <cs:fontRef idx="minor">
      <a:schemeClr val="lt1"/>
    </cs:fontRef>
    <cs:defRPr sz="1800" b="0" kern="1200" cap="all" baseline="0"/>
  </cs:title>
  <cs:trendline>
    <cs:lnRef idx="0">
      <cs:styleClr val="auto"/>
    </cs:lnRef>
    <cs:fillRef idx="0"/>
    <cs:effectRef idx="0"/>
    <cs:fontRef idx="minor">
      <a:schemeClr val="dk1"/>
    </cs:fontRef>
    <cs:spPr>
      <a:ln w="9525" cap="rnd">
        <a:solidFill>
          <a:schemeClr val="phClr">
            <a:alpha val="50000"/>
          </a:schemeClr>
        </a:solidFill>
      </a:ln>
    </cs:spPr>
  </cs:trendline>
  <cs:trendlineLabel>
    <cs:lnRef idx="0"/>
    <cs:fillRef idx="0"/>
    <cs:effectRef idx="0"/>
    <cs:fontRef idx="minor">
      <a:schemeClr val="lt1">
        <a:lumMod val="75000"/>
      </a:schemeClr>
    </cs:fontRef>
    <cs:defRPr sz="900" kern="1200"/>
  </cs:trendlineLabel>
  <cs:upBar>
    <cs:lnRef idx="0"/>
    <cs:fillRef idx="0"/>
    <cs:effectRef idx="0"/>
    <cs:fontRef idx="minor">
      <a:schemeClr val="dk1"/>
    </cs:fontRef>
    <cs:spPr>
      <a:solidFill>
        <a:schemeClr val="lt1">
          <a:lumMod val="85000"/>
        </a:schemeClr>
      </a:solidFill>
      <a:ln w="9525">
        <a:solidFill>
          <a:schemeClr val="dk1">
            <a:lumMod val="50000"/>
          </a:schemeClr>
        </a:solidFill>
        <a:round/>
      </a:ln>
    </cs:spPr>
  </cs:upBar>
  <cs:valueAxis>
    <cs:lnRef idx="0"/>
    <cs:fillRef idx="0"/>
    <cs:effectRef idx="0"/>
    <cs:fontRef idx="minor">
      <a:schemeClr val="lt1">
        <a:lumMod val="75000"/>
      </a:schemeClr>
    </cs:fontRef>
    <cs:defRPr sz="900" kern="1200"/>
  </cs:valueAxis>
  <cs:wall>
    <cs:lnRef idx="0"/>
    <cs:fillRef idx="0"/>
    <cs:effectRef idx="0"/>
    <cs:fontRef idx="minor">
      <a:schemeClr val="tx1"/>
    </cs:fontRef>
    <cs:spPr>
      <a:sp3d/>
    </cs:spPr>
  </cs:wall>
</cs:chartStyle>
</file>

<file path=ppt/charts/style4.xml><?xml version="1.0" encoding="utf-8"?>
<cs:chartStyle xmlns:cs="http://schemas.microsoft.com/office/drawing/2012/chartStyle" xmlns:a="http://schemas.openxmlformats.org/drawingml/2006/main" id="291">
  <cs:axisTitle>
    <cs:lnRef idx="0"/>
    <cs:fillRef idx="0"/>
    <cs:effectRef idx="0"/>
    <cs:fontRef idx="minor">
      <a:schemeClr val="lt1">
        <a:lumMod val="75000"/>
      </a:schemeClr>
    </cs:fontRef>
    <cs:defRPr sz="900" kern="1200"/>
  </cs:axisTitle>
  <cs:categoryAxis>
    <cs:lnRef idx="0"/>
    <cs:fillRef idx="0"/>
    <cs:effectRef idx="0"/>
    <cs:fontRef idx="minor">
      <a:schemeClr val="lt1">
        <a:lumMod val="75000"/>
      </a:schemeClr>
    </cs:fontRef>
    <cs:defRPr sz="900" kern="1200"/>
  </cs:categoryAxis>
  <cs:chartArea>
    <cs:lnRef idx="0"/>
    <cs:fillRef idx="0"/>
    <cs:effectRef idx="0"/>
    <cs:fontRef idx="minor">
      <a:schemeClr val="lt1"/>
    </cs:fontRef>
    <cs:spPr>
      <a:solidFill>
        <a:schemeClr val="dk1">
          <a:lumMod val="75000"/>
          <a:lumOff val="25000"/>
        </a:schemeClr>
      </a:solidFill>
      <a:ln w="6350" cap="flat" cmpd="sng" algn="ctr">
        <a:solidFill>
          <a:schemeClr val="dk1">
            <a:tint val="75000"/>
          </a:schemeClr>
        </a:solidFill>
        <a:round/>
      </a:ln>
    </cs:spPr>
    <cs:defRPr sz="1000" kern="1200"/>
  </cs:chartArea>
  <cs:dataLabel>
    <cs:lnRef idx="0"/>
    <cs:fillRef idx="0">
      <cs:styleClr val="auto"/>
    </cs:fillRef>
    <cs:effectRef idx="0"/>
    <cs:fontRef idx="minor">
      <a:schemeClr val="lt1"/>
    </cs:fontRef>
    <cs:spPr>
      <a:solidFill>
        <a:schemeClr val="phClr">
          <a:alpha val="30000"/>
        </a:schemeClr>
      </a:solidFill>
      <a:ln>
        <a:solidFill>
          <a:schemeClr val="lt1">
            <a:alpha val="50000"/>
          </a:schemeClr>
        </a:solidFill>
        <a:round/>
      </a:ln>
      <a:effectLst>
        <a:outerShdw blurRad="63500" dist="88900" dir="2700000" algn="tl" rotWithShape="0">
          <a:prstClr val="black">
            <a:alpha val="40000"/>
          </a:prstClr>
        </a:outerShdw>
      </a:effectLst>
    </cs:spPr>
    <cs:defRPr sz="900" b="1" i="0" u="none" strike="noStrike" kern="1200" baseline="0"/>
  </cs:dataLabel>
  <cs:dataLabelCallout>
    <cs:lnRef idx="0"/>
    <cs:fillRef idx="0">
      <cs:styleClr val="auto"/>
    </cs:fillRef>
    <cs:effectRef idx="0"/>
    <cs:fontRef idx="minor">
      <a:schemeClr val="lt1"/>
    </cs:fontRef>
    <cs:spPr>
      <a:solidFill>
        <a:schemeClr val="phClr">
          <a:alpha val="30000"/>
        </a:schemeClr>
      </a:solidFill>
      <a:ln>
        <a:solidFill>
          <a:schemeClr val="lt1">
            <a:alpha val="50000"/>
          </a:schemeClr>
        </a:solidFill>
        <a:round/>
      </a:ln>
      <a:effectLst>
        <a:outerShdw blurRad="63500" dist="88900" dir="2700000" algn="tl" rotWithShape="0">
          <a:prstClr val="black">
            <a:alpha val="40000"/>
          </a:prstClr>
        </a:outerShdw>
      </a:effectLst>
    </cs:spPr>
    <cs:defRPr sz="900" b="1" i="0" u="none" strike="noStrike" kern="1200" baseline="0"/>
    <cs:bodyPr rot="0" spcFirstLastPara="1" vertOverflow="clip" horzOverflow="clip" vert="horz" wrap="square" lIns="36576" tIns="18288" rIns="36576" bIns="18288" anchor="ctr" anchorCtr="1">
      <a:spAutoFit/>
    </cs:bodyPr>
  </cs:dataLabelCallout>
  <cs:dataPoint>
    <cs:lnRef idx="0">
      <cs:styleClr val="auto"/>
    </cs:lnRef>
    <cs:fillRef idx="0">
      <cs:styleClr val="auto"/>
    </cs:fillRef>
    <cs:effectRef idx="0"/>
    <cs:fontRef idx="minor">
      <a:schemeClr val="tx1"/>
    </cs:fontRef>
    <cs:spPr>
      <a:solidFill>
        <a:schemeClr val="phClr">
          <a:alpha val="88000"/>
        </a:schemeClr>
      </a:solidFill>
      <a:ln>
        <a:solidFill>
          <a:schemeClr val="phClr">
            <a:lumMod val="50000"/>
          </a:schemeClr>
        </a:solidFill>
      </a:ln>
    </cs:spPr>
  </cs:dataPoint>
  <cs:dataPoint3D>
    <cs:lnRef idx="0">
      <cs:styleClr val="auto"/>
    </cs:lnRef>
    <cs:fillRef idx="0">
      <cs:styleClr val="auto"/>
    </cs:fillRef>
    <cs:effectRef idx="0"/>
    <cs:fontRef idx="minor">
      <a:schemeClr val="tx1"/>
    </cs:fontRef>
    <cs:spPr>
      <a:solidFill>
        <a:schemeClr val="phClr">
          <a:alpha val="88000"/>
        </a:schemeClr>
      </a:solidFill>
      <a:ln>
        <a:solidFill>
          <a:schemeClr val="phClr">
            <a:lumMod val="50000"/>
          </a:schemeClr>
        </a:solidFill>
      </a:ln>
      <a:scene3d>
        <a:camera prst="orthographicFront"/>
        <a:lightRig rig="threePt" dir="t"/>
      </a:scene3d>
      <a:sp3d prstMaterial="flat"/>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fillRef idx="0">
      <cs:styleClr val="auto"/>
    </cs:fillRef>
    <cs:effectRef idx="0"/>
    <cs:fontRef idx="minor">
      <a:schemeClr val="tx1"/>
    </cs:fontRef>
    <cs:spPr>
      <a:solidFill>
        <a:schemeClr val="phClr"/>
      </a:solidFill>
      <a:ln w="9525">
        <a:solidFill>
          <a:schemeClr val="dk1">
            <a:lumMod val="75000"/>
            <a:lumOff val="25000"/>
          </a:schemeClr>
        </a:solidFill>
      </a:ln>
    </cs:spPr>
  </cs:dataPointMarker>
  <cs:dataPointMarkerLayout symbol="circle" size="6"/>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lt1">
        <a:lumMod val="75000"/>
      </a:schemeClr>
    </cs:fontRef>
    <cs:spPr>
      <a:ln w="9525">
        <a:solidFill>
          <a:schemeClr val="dk1">
            <a:lumMod val="50000"/>
            <a:lumOff val="50000"/>
          </a:schemeClr>
        </a:solidFill>
      </a:ln>
    </cs:spPr>
    <cs:defRPr sz="900" kern="1200"/>
  </cs:dataTable>
  <cs:downBar>
    <cs:lnRef idx="0"/>
    <cs:fillRef idx="0"/>
    <cs:effectRef idx="0"/>
    <cs:fontRef idx="minor">
      <a:schemeClr val="lt1"/>
    </cs:fontRef>
    <cs:spPr>
      <a:solidFill>
        <a:schemeClr val="dk1">
          <a:lumMod val="50000"/>
          <a:lumOff val="50000"/>
        </a:schemeClr>
      </a:solidFill>
      <a:ln w="9525">
        <a:solidFill>
          <a:schemeClr val="dk1">
            <a:lumMod val="75000"/>
          </a:schemeClr>
        </a:solidFill>
        <a:round/>
      </a:ln>
    </cs:spPr>
  </cs:downBar>
  <cs:dropLine>
    <cs:lnRef idx="0"/>
    <cs:fillRef idx="0"/>
    <cs:effectRef idx="0"/>
    <cs:fontRef idx="minor">
      <a:schemeClr val="dk1"/>
    </cs:fontRef>
    <cs:spPr>
      <a:ln w="9525">
        <a:solidFill>
          <a:schemeClr val="lt1">
            <a:lumMod val="50000"/>
          </a:schemeClr>
        </a:solidFill>
        <a:round/>
      </a:ln>
    </cs:spPr>
  </cs:dropLine>
  <cs:errorBar>
    <cs:lnRef idx="0"/>
    <cs:fillRef idx="0"/>
    <cs:effectRef idx="0"/>
    <cs:fontRef idx="minor">
      <a:schemeClr val="dk1"/>
    </cs:fontRef>
    <cs:spPr>
      <a:ln w="9525">
        <a:solidFill>
          <a:schemeClr val="lt1">
            <a:lumMod val="50000"/>
          </a:schemeClr>
        </a:solidFill>
        <a:round/>
      </a:ln>
    </cs:spPr>
  </cs:errorBar>
  <cs:floor>
    <cs:lnRef idx="0"/>
    <cs:fillRef idx="0"/>
    <cs:effectRef idx="0"/>
    <cs:fontRef idx="minor">
      <a:schemeClr val="tx1"/>
    </cs:fontRef>
    <cs:spPr>
      <a:solidFill>
        <a:schemeClr val="bg2">
          <a:lumMod val="75000"/>
          <a:alpha val="27000"/>
        </a:schemeClr>
      </a:solidFill>
      <a:sp3d/>
    </cs:spPr>
  </cs:floor>
  <cs:gridlineMajor>
    <cs:lnRef idx="0"/>
    <cs:fillRef idx="0"/>
    <cs:effectRef idx="0"/>
    <cs:fontRef idx="minor">
      <a:schemeClr val="tx1"/>
    </cs:fontRef>
    <cs:spPr>
      <a:ln w="9525">
        <a:solidFill>
          <a:schemeClr val="lt1">
            <a:lumMod val="50000"/>
          </a:schemeClr>
        </a:solidFill>
      </a:ln>
    </cs:spPr>
  </cs:gridlineMajor>
  <cs:gridlineMinor>
    <cs:lnRef idx="0"/>
    <cs:fillRef idx="0"/>
    <cs:effectRef idx="0"/>
    <cs:fontRef idx="minor">
      <a:schemeClr val="tx1"/>
    </cs:fontRef>
    <cs:spPr>
      <a:ln w="9525">
        <a:solidFill>
          <a:schemeClr val="lt1">
            <a:lumMod val="40000"/>
          </a:schemeClr>
        </a:solidFill>
      </a:ln>
    </cs:spPr>
  </cs:gridlineMinor>
  <cs:hiLoLine>
    <cs:lnRef idx="0"/>
    <cs:fillRef idx="0"/>
    <cs:effectRef idx="0"/>
    <cs:fontRef idx="minor">
      <a:schemeClr val="dk1"/>
    </cs:fontRef>
    <cs:spPr>
      <a:ln w="9525">
        <a:solidFill>
          <a:schemeClr val="lt1">
            <a:lumMod val="50000"/>
          </a:schemeClr>
        </a:solidFill>
        <a:round/>
      </a:ln>
    </cs:spPr>
  </cs:hiLoLine>
  <cs:leaderLine>
    <cs:lnRef idx="0"/>
    <cs:fillRef idx="0"/>
    <cs:effectRef idx="0"/>
    <cs:fontRef idx="minor">
      <a:schemeClr val="dk1"/>
    </cs:fontRef>
    <cs:spPr>
      <a:ln w="9525">
        <a:solidFill>
          <a:schemeClr val="lt1">
            <a:lumMod val="50000"/>
          </a:schemeClr>
        </a:solidFill>
        <a:round/>
      </a:ln>
    </cs:spPr>
  </cs:leaderLine>
  <cs:legend>
    <cs:lnRef idx="0"/>
    <cs:fillRef idx="0"/>
    <cs:effectRef idx="0"/>
    <cs:fontRef idx="minor">
      <a:schemeClr val="lt1">
        <a:lumMod val="75000"/>
      </a:schemeClr>
    </cs:fontRef>
    <cs:defRPr sz="900" kern="1200"/>
  </cs:legend>
  <cs:plotArea>
    <cs:lnRef idx="0"/>
    <cs:fillRef idx="0"/>
    <cs:effectRef idx="0"/>
    <cs:fontRef idx="minor">
      <a:schemeClr val="tx1"/>
    </cs:fontRef>
  </cs:plotArea>
  <cs:plotArea3D>
    <cs:lnRef idx="0"/>
    <cs:fillRef idx="0"/>
    <cs:effectRef idx="0"/>
    <cs:fontRef idx="minor">
      <a:schemeClr val="tx1"/>
    </cs:fontRef>
  </cs:plotArea3D>
  <cs:seriesAxis>
    <cs:lnRef idx="0"/>
    <cs:fillRef idx="0"/>
    <cs:effectRef idx="0"/>
    <cs:fontRef idx="minor">
      <a:schemeClr val="lt1">
        <a:lumMod val="75000"/>
      </a:schemeClr>
    </cs:fontRef>
    <cs:defRPr sz="900" kern="1200"/>
  </cs:seriesAxis>
  <cs:seriesLine>
    <cs:lnRef idx="0"/>
    <cs:fillRef idx="0"/>
    <cs:effectRef idx="0"/>
    <cs:fontRef idx="minor">
      <a:schemeClr val="dk1"/>
    </cs:fontRef>
    <cs:spPr>
      <a:ln w="9525">
        <a:solidFill>
          <a:schemeClr val="lt1">
            <a:lumMod val="50000"/>
          </a:schemeClr>
        </a:solidFill>
        <a:round/>
      </a:ln>
    </cs:spPr>
  </cs:seriesLine>
  <cs:title>
    <cs:lnRef idx="0"/>
    <cs:fillRef idx="0"/>
    <cs:effectRef idx="0"/>
    <cs:fontRef idx="minor">
      <a:schemeClr val="lt1"/>
    </cs:fontRef>
    <cs:defRPr sz="1800" b="0" kern="1200" cap="all" baseline="0"/>
  </cs:title>
  <cs:trendline>
    <cs:lnRef idx="0">
      <cs:styleClr val="auto"/>
    </cs:lnRef>
    <cs:fillRef idx="0"/>
    <cs:effectRef idx="0"/>
    <cs:fontRef idx="minor">
      <a:schemeClr val="dk1"/>
    </cs:fontRef>
    <cs:spPr>
      <a:ln w="9525" cap="rnd">
        <a:solidFill>
          <a:schemeClr val="phClr">
            <a:alpha val="50000"/>
          </a:schemeClr>
        </a:solidFill>
      </a:ln>
    </cs:spPr>
  </cs:trendline>
  <cs:trendlineLabel>
    <cs:lnRef idx="0"/>
    <cs:fillRef idx="0"/>
    <cs:effectRef idx="0"/>
    <cs:fontRef idx="minor">
      <a:schemeClr val="lt1">
        <a:lumMod val="75000"/>
      </a:schemeClr>
    </cs:fontRef>
    <cs:defRPr sz="900" kern="1200"/>
  </cs:trendlineLabel>
  <cs:upBar>
    <cs:lnRef idx="0"/>
    <cs:fillRef idx="0"/>
    <cs:effectRef idx="0"/>
    <cs:fontRef idx="minor">
      <a:schemeClr val="dk1"/>
    </cs:fontRef>
    <cs:spPr>
      <a:solidFill>
        <a:schemeClr val="lt1">
          <a:lumMod val="85000"/>
        </a:schemeClr>
      </a:solidFill>
      <a:ln w="9525">
        <a:solidFill>
          <a:schemeClr val="dk1">
            <a:lumMod val="50000"/>
          </a:schemeClr>
        </a:solidFill>
        <a:round/>
      </a:ln>
    </cs:spPr>
  </cs:upBar>
  <cs:valueAxis>
    <cs:lnRef idx="0"/>
    <cs:fillRef idx="0"/>
    <cs:effectRef idx="0"/>
    <cs:fontRef idx="minor">
      <a:schemeClr val="lt1">
        <a:lumMod val="75000"/>
      </a:schemeClr>
    </cs:fontRef>
    <cs:defRPr sz="900" kern="1200"/>
  </cs:valueAxis>
  <cs:wall>
    <cs:lnRef idx="0"/>
    <cs:fillRef idx="0"/>
    <cs:effectRef idx="0"/>
    <cs:fontRef idx="minor">
      <a:schemeClr val="tx1"/>
    </cs:fontRef>
    <cs:spPr>
      <a:sp3d/>
    </cs:spPr>
  </cs:wall>
</cs:chartStyle>
</file>

<file path=ppt/charts/style5.xml><?xml version="1.0" encoding="utf-8"?>
<cs:chartStyle xmlns:cs="http://schemas.microsoft.com/office/drawing/2012/chartStyle" xmlns:a="http://schemas.openxmlformats.org/drawingml/2006/main" id="291">
  <cs:axisTitle>
    <cs:lnRef idx="0"/>
    <cs:fillRef idx="0"/>
    <cs:effectRef idx="0"/>
    <cs:fontRef idx="minor">
      <a:schemeClr val="lt1">
        <a:lumMod val="75000"/>
      </a:schemeClr>
    </cs:fontRef>
    <cs:defRPr sz="900" kern="1200"/>
  </cs:axisTitle>
  <cs:categoryAxis>
    <cs:lnRef idx="0"/>
    <cs:fillRef idx="0"/>
    <cs:effectRef idx="0"/>
    <cs:fontRef idx="minor">
      <a:schemeClr val="lt1">
        <a:lumMod val="75000"/>
      </a:schemeClr>
    </cs:fontRef>
    <cs:defRPr sz="900" kern="1200"/>
  </cs:categoryAxis>
  <cs:chartArea>
    <cs:lnRef idx="0"/>
    <cs:fillRef idx="0"/>
    <cs:effectRef idx="0"/>
    <cs:fontRef idx="minor">
      <a:schemeClr val="lt1"/>
    </cs:fontRef>
    <cs:spPr>
      <a:solidFill>
        <a:schemeClr val="dk1">
          <a:lumMod val="75000"/>
          <a:lumOff val="25000"/>
        </a:schemeClr>
      </a:solidFill>
      <a:ln w="6350" cap="flat" cmpd="sng" algn="ctr">
        <a:solidFill>
          <a:schemeClr val="dk1">
            <a:tint val="75000"/>
          </a:schemeClr>
        </a:solidFill>
        <a:round/>
      </a:ln>
    </cs:spPr>
    <cs:defRPr sz="1000" kern="1200"/>
  </cs:chartArea>
  <cs:dataLabel>
    <cs:lnRef idx="0"/>
    <cs:fillRef idx="0">
      <cs:styleClr val="auto"/>
    </cs:fillRef>
    <cs:effectRef idx="0"/>
    <cs:fontRef idx="minor">
      <a:schemeClr val="lt1"/>
    </cs:fontRef>
    <cs:spPr>
      <a:solidFill>
        <a:schemeClr val="phClr">
          <a:alpha val="30000"/>
        </a:schemeClr>
      </a:solidFill>
      <a:ln>
        <a:solidFill>
          <a:schemeClr val="lt1">
            <a:alpha val="50000"/>
          </a:schemeClr>
        </a:solidFill>
        <a:round/>
      </a:ln>
      <a:effectLst>
        <a:outerShdw blurRad="63500" dist="88900" dir="2700000" algn="tl" rotWithShape="0">
          <a:prstClr val="black">
            <a:alpha val="40000"/>
          </a:prstClr>
        </a:outerShdw>
      </a:effectLst>
    </cs:spPr>
    <cs:defRPr sz="900" b="1" i="0" u="none" strike="noStrike" kern="1200" baseline="0"/>
  </cs:dataLabel>
  <cs:dataLabelCallout>
    <cs:lnRef idx="0"/>
    <cs:fillRef idx="0">
      <cs:styleClr val="auto"/>
    </cs:fillRef>
    <cs:effectRef idx="0"/>
    <cs:fontRef idx="minor">
      <a:schemeClr val="lt1"/>
    </cs:fontRef>
    <cs:spPr>
      <a:solidFill>
        <a:schemeClr val="phClr">
          <a:alpha val="30000"/>
        </a:schemeClr>
      </a:solidFill>
      <a:ln>
        <a:solidFill>
          <a:schemeClr val="lt1">
            <a:alpha val="50000"/>
          </a:schemeClr>
        </a:solidFill>
        <a:round/>
      </a:ln>
      <a:effectLst>
        <a:outerShdw blurRad="63500" dist="88900" dir="2700000" algn="tl" rotWithShape="0">
          <a:prstClr val="black">
            <a:alpha val="40000"/>
          </a:prstClr>
        </a:outerShdw>
      </a:effectLst>
    </cs:spPr>
    <cs:defRPr sz="900" b="1" i="0" u="none" strike="noStrike" kern="1200" baseline="0"/>
    <cs:bodyPr rot="0" spcFirstLastPara="1" vertOverflow="clip" horzOverflow="clip" vert="horz" wrap="square" lIns="36576" tIns="18288" rIns="36576" bIns="18288" anchor="ctr" anchorCtr="1">
      <a:spAutoFit/>
    </cs:bodyPr>
  </cs:dataLabelCallout>
  <cs:dataPoint>
    <cs:lnRef idx="0">
      <cs:styleClr val="auto"/>
    </cs:lnRef>
    <cs:fillRef idx="0">
      <cs:styleClr val="auto"/>
    </cs:fillRef>
    <cs:effectRef idx="0"/>
    <cs:fontRef idx="minor">
      <a:schemeClr val="tx1"/>
    </cs:fontRef>
    <cs:spPr>
      <a:solidFill>
        <a:schemeClr val="phClr">
          <a:alpha val="88000"/>
        </a:schemeClr>
      </a:solidFill>
      <a:ln>
        <a:solidFill>
          <a:schemeClr val="phClr">
            <a:lumMod val="50000"/>
          </a:schemeClr>
        </a:solidFill>
      </a:ln>
    </cs:spPr>
  </cs:dataPoint>
  <cs:dataPoint3D>
    <cs:lnRef idx="0">
      <cs:styleClr val="auto"/>
    </cs:lnRef>
    <cs:fillRef idx="0">
      <cs:styleClr val="auto"/>
    </cs:fillRef>
    <cs:effectRef idx="0"/>
    <cs:fontRef idx="minor">
      <a:schemeClr val="tx1"/>
    </cs:fontRef>
    <cs:spPr>
      <a:solidFill>
        <a:schemeClr val="phClr">
          <a:alpha val="88000"/>
        </a:schemeClr>
      </a:solidFill>
      <a:ln>
        <a:solidFill>
          <a:schemeClr val="phClr">
            <a:lumMod val="50000"/>
          </a:schemeClr>
        </a:solidFill>
      </a:ln>
      <a:scene3d>
        <a:camera prst="orthographicFront"/>
        <a:lightRig rig="threePt" dir="t"/>
      </a:scene3d>
      <a:sp3d prstMaterial="flat"/>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fillRef idx="0">
      <cs:styleClr val="auto"/>
    </cs:fillRef>
    <cs:effectRef idx="0"/>
    <cs:fontRef idx="minor">
      <a:schemeClr val="tx1"/>
    </cs:fontRef>
    <cs:spPr>
      <a:solidFill>
        <a:schemeClr val="phClr"/>
      </a:solidFill>
      <a:ln w="9525">
        <a:solidFill>
          <a:schemeClr val="dk1">
            <a:lumMod val="75000"/>
            <a:lumOff val="25000"/>
          </a:schemeClr>
        </a:solidFill>
      </a:ln>
    </cs:spPr>
  </cs:dataPointMarker>
  <cs:dataPointMarkerLayout symbol="circle" size="6"/>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lt1">
        <a:lumMod val="75000"/>
      </a:schemeClr>
    </cs:fontRef>
    <cs:spPr>
      <a:ln w="9525">
        <a:solidFill>
          <a:schemeClr val="dk1">
            <a:lumMod val="50000"/>
            <a:lumOff val="50000"/>
          </a:schemeClr>
        </a:solidFill>
      </a:ln>
    </cs:spPr>
    <cs:defRPr sz="900" kern="1200"/>
  </cs:dataTable>
  <cs:downBar>
    <cs:lnRef idx="0"/>
    <cs:fillRef idx="0"/>
    <cs:effectRef idx="0"/>
    <cs:fontRef idx="minor">
      <a:schemeClr val="lt1"/>
    </cs:fontRef>
    <cs:spPr>
      <a:solidFill>
        <a:schemeClr val="dk1">
          <a:lumMod val="50000"/>
          <a:lumOff val="50000"/>
        </a:schemeClr>
      </a:solidFill>
      <a:ln w="9525">
        <a:solidFill>
          <a:schemeClr val="dk1">
            <a:lumMod val="75000"/>
          </a:schemeClr>
        </a:solidFill>
        <a:round/>
      </a:ln>
    </cs:spPr>
  </cs:downBar>
  <cs:dropLine>
    <cs:lnRef idx="0"/>
    <cs:fillRef idx="0"/>
    <cs:effectRef idx="0"/>
    <cs:fontRef idx="minor">
      <a:schemeClr val="dk1"/>
    </cs:fontRef>
    <cs:spPr>
      <a:ln w="9525">
        <a:solidFill>
          <a:schemeClr val="lt1">
            <a:lumMod val="50000"/>
          </a:schemeClr>
        </a:solidFill>
        <a:round/>
      </a:ln>
    </cs:spPr>
  </cs:dropLine>
  <cs:errorBar>
    <cs:lnRef idx="0"/>
    <cs:fillRef idx="0"/>
    <cs:effectRef idx="0"/>
    <cs:fontRef idx="minor">
      <a:schemeClr val="dk1"/>
    </cs:fontRef>
    <cs:spPr>
      <a:ln w="9525">
        <a:solidFill>
          <a:schemeClr val="lt1">
            <a:lumMod val="50000"/>
          </a:schemeClr>
        </a:solidFill>
        <a:round/>
      </a:ln>
    </cs:spPr>
  </cs:errorBar>
  <cs:floor>
    <cs:lnRef idx="0"/>
    <cs:fillRef idx="0"/>
    <cs:effectRef idx="0"/>
    <cs:fontRef idx="minor">
      <a:schemeClr val="tx1"/>
    </cs:fontRef>
    <cs:spPr>
      <a:solidFill>
        <a:schemeClr val="bg2">
          <a:lumMod val="75000"/>
          <a:alpha val="27000"/>
        </a:schemeClr>
      </a:solidFill>
      <a:sp3d/>
    </cs:spPr>
  </cs:floor>
  <cs:gridlineMajor>
    <cs:lnRef idx="0"/>
    <cs:fillRef idx="0"/>
    <cs:effectRef idx="0"/>
    <cs:fontRef idx="minor">
      <a:schemeClr val="tx1"/>
    </cs:fontRef>
    <cs:spPr>
      <a:ln w="9525">
        <a:solidFill>
          <a:schemeClr val="lt1">
            <a:lumMod val="50000"/>
          </a:schemeClr>
        </a:solidFill>
      </a:ln>
    </cs:spPr>
  </cs:gridlineMajor>
  <cs:gridlineMinor>
    <cs:lnRef idx="0"/>
    <cs:fillRef idx="0"/>
    <cs:effectRef idx="0"/>
    <cs:fontRef idx="minor">
      <a:schemeClr val="tx1"/>
    </cs:fontRef>
    <cs:spPr>
      <a:ln w="9525">
        <a:solidFill>
          <a:schemeClr val="lt1">
            <a:lumMod val="40000"/>
          </a:schemeClr>
        </a:solidFill>
      </a:ln>
    </cs:spPr>
  </cs:gridlineMinor>
  <cs:hiLoLine>
    <cs:lnRef idx="0"/>
    <cs:fillRef idx="0"/>
    <cs:effectRef idx="0"/>
    <cs:fontRef idx="minor">
      <a:schemeClr val="dk1"/>
    </cs:fontRef>
    <cs:spPr>
      <a:ln w="9525">
        <a:solidFill>
          <a:schemeClr val="lt1">
            <a:lumMod val="50000"/>
          </a:schemeClr>
        </a:solidFill>
        <a:round/>
      </a:ln>
    </cs:spPr>
  </cs:hiLoLine>
  <cs:leaderLine>
    <cs:lnRef idx="0"/>
    <cs:fillRef idx="0"/>
    <cs:effectRef idx="0"/>
    <cs:fontRef idx="minor">
      <a:schemeClr val="dk1"/>
    </cs:fontRef>
    <cs:spPr>
      <a:ln w="9525">
        <a:solidFill>
          <a:schemeClr val="lt1">
            <a:lumMod val="50000"/>
          </a:schemeClr>
        </a:solidFill>
        <a:round/>
      </a:ln>
    </cs:spPr>
  </cs:leaderLine>
  <cs:legend>
    <cs:lnRef idx="0"/>
    <cs:fillRef idx="0"/>
    <cs:effectRef idx="0"/>
    <cs:fontRef idx="minor">
      <a:schemeClr val="lt1">
        <a:lumMod val="75000"/>
      </a:schemeClr>
    </cs:fontRef>
    <cs:defRPr sz="900" kern="1200"/>
  </cs:legend>
  <cs:plotArea>
    <cs:lnRef idx="0"/>
    <cs:fillRef idx="0"/>
    <cs:effectRef idx="0"/>
    <cs:fontRef idx="minor">
      <a:schemeClr val="tx1"/>
    </cs:fontRef>
  </cs:plotArea>
  <cs:plotArea3D>
    <cs:lnRef idx="0"/>
    <cs:fillRef idx="0"/>
    <cs:effectRef idx="0"/>
    <cs:fontRef idx="minor">
      <a:schemeClr val="tx1"/>
    </cs:fontRef>
  </cs:plotArea3D>
  <cs:seriesAxis>
    <cs:lnRef idx="0"/>
    <cs:fillRef idx="0"/>
    <cs:effectRef idx="0"/>
    <cs:fontRef idx="minor">
      <a:schemeClr val="lt1">
        <a:lumMod val="75000"/>
      </a:schemeClr>
    </cs:fontRef>
    <cs:defRPr sz="900" kern="1200"/>
  </cs:seriesAxis>
  <cs:seriesLine>
    <cs:lnRef idx="0"/>
    <cs:fillRef idx="0"/>
    <cs:effectRef idx="0"/>
    <cs:fontRef idx="minor">
      <a:schemeClr val="dk1"/>
    </cs:fontRef>
    <cs:spPr>
      <a:ln w="9525">
        <a:solidFill>
          <a:schemeClr val="lt1">
            <a:lumMod val="50000"/>
          </a:schemeClr>
        </a:solidFill>
        <a:round/>
      </a:ln>
    </cs:spPr>
  </cs:seriesLine>
  <cs:title>
    <cs:lnRef idx="0"/>
    <cs:fillRef idx="0"/>
    <cs:effectRef idx="0"/>
    <cs:fontRef idx="minor">
      <a:schemeClr val="lt1"/>
    </cs:fontRef>
    <cs:defRPr sz="1800" b="0" kern="1200" cap="all" baseline="0"/>
  </cs:title>
  <cs:trendline>
    <cs:lnRef idx="0">
      <cs:styleClr val="auto"/>
    </cs:lnRef>
    <cs:fillRef idx="0"/>
    <cs:effectRef idx="0"/>
    <cs:fontRef idx="minor">
      <a:schemeClr val="dk1"/>
    </cs:fontRef>
    <cs:spPr>
      <a:ln w="9525" cap="rnd">
        <a:solidFill>
          <a:schemeClr val="phClr">
            <a:alpha val="50000"/>
          </a:schemeClr>
        </a:solidFill>
      </a:ln>
    </cs:spPr>
  </cs:trendline>
  <cs:trendlineLabel>
    <cs:lnRef idx="0"/>
    <cs:fillRef idx="0"/>
    <cs:effectRef idx="0"/>
    <cs:fontRef idx="minor">
      <a:schemeClr val="lt1">
        <a:lumMod val="75000"/>
      </a:schemeClr>
    </cs:fontRef>
    <cs:defRPr sz="900" kern="1200"/>
  </cs:trendlineLabel>
  <cs:upBar>
    <cs:lnRef idx="0"/>
    <cs:fillRef idx="0"/>
    <cs:effectRef idx="0"/>
    <cs:fontRef idx="minor">
      <a:schemeClr val="dk1"/>
    </cs:fontRef>
    <cs:spPr>
      <a:solidFill>
        <a:schemeClr val="lt1">
          <a:lumMod val="85000"/>
        </a:schemeClr>
      </a:solidFill>
      <a:ln w="9525">
        <a:solidFill>
          <a:schemeClr val="dk1">
            <a:lumMod val="50000"/>
          </a:schemeClr>
        </a:solidFill>
        <a:round/>
      </a:ln>
    </cs:spPr>
  </cs:upBar>
  <cs:valueAxis>
    <cs:lnRef idx="0"/>
    <cs:fillRef idx="0"/>
    <cs:effectRef idx="0"/>
    <cs:fontRef idx="minor">
      <a:schemeClr val="lt1">
        <a:lumMod val="75000"/>
      </a:schemeClr>
    </cs:fontRef>
    <cs:defRPr sz="900" kern="1200"/>
  </cs:valueAxis>
  <cs:wall>
    <cs:lnRef idx="0"/>
    <cs:fillRef idx="0"/>
    <cs:effectRef idx="0"/>
    <cs:fontRef idx="minor">
      <a:schemeClr val="tx1"/>
    </cs:fontRef>
    <cs:spPr>
      <a:sp3d/>
    </cs:spPr>
  </cs:wall>
</cs:chartStyle>
</file>

<file path=ppt/charts/style6.xml><?xml version="1.0" encoding="utf-8"?>
<cs:chartStyle xmlns:cs="http://schemas.microsoft.com/office/drawing/2012/chartStyle" xmlns:a="http://schemas.openxmlformats.org/drawingml/2006/main" id="291">
  <cs:axisTitle>
    <cs:lnRef idx="0"/>
    <cs:fillRef idx="0"/>
    <cs:effectRef idx="0"/>
    <cs:fontRef idx="minor">
      <a:schemeClr val="lt1">
        <a:lumMod val="75000"/>
      </a:schemeClr>
    </cs:fontRef>
    <cs:defRPr sz="900" kern="1200"/>
  </cs:axisTitle>
  <cs:categoryAxis>
    <cs:lnRef idx="0"/>
    <cs:fillRef idx="0"/>
    <cs:effectRef idx="0"/>
    <cs:fontRef idx="minor">
      <a:schemeClr val="lt1">
        <a:lumMod val="75000"/>
      </a:schemeClr>
    </cs:fontRef>
    <cs:defRPr sz="900" kern="1200"/>
  </cs:categoryAxis>
  <cs:chartArea>
    <cs:lnRef idx="0"/>
    <cs:fillRef idx="0"/>
    <cs:effectRef idx="0"/>
    <cs:fontRef idx="minor">
      <a:schemeClr val="lt1"/>
    </cs:fontRef>
    <cs:spPr>
      <a:solidFill>
        <a:schemeClr val="dk1">
          <a:lumMod val="75000"/>
          <a:lumOff val="25000"/>
        </a:schemeClr>
      </a:solidFill>
      <a:ln w="6350" cap="flat" cmpd="sng" algn="ctr">
        <a:solidFill>
          <a:schemeClr val="dk1">
            <a:tint val="75000"/>
          </a:schemeClr>
        </a:solidFill>
        <a:round/>
      </a:ln>
    </cs:spPr>
    <cs:defRPr sz="1000" kern="1200"/>
  </cs:chartArea>
  <cs:dataLabel>
    <cs:lnRef idx="0"/>
    <cs:fillRef idx="0">
      <cs:styleClr val="auto"/>
    </cs:fillRef>
    <cs:effectRef idx="0"/>
    <cs:fontRef idx="minor">
      <a:schemeClr val="lt1"/>
    </cs:fontRef>
    <cs:spPr>
      <a:solidFill>
        <a:schemeClr val="phClr">
          <a:alpha val="30000"/>
        </a:schemeClr>
      </a:solidFill>
      <a:ln>
        <a:solidFill>
          <a:schemeClr val="lt1">
            <a:alpha val="50000"/>
          </a:schemeClr>
        </a:solidFill>
        <a:round/>
      </a:ln>
      <a:effectLst>
        <a:outerShdw blurRad="63500" dist="88900" dir="2700000" algn="tl" rotWithShape="0">
          <a:prstClr val="black">
            <a:alpha val="40000"/>
          </a:prstClr>
        </a:outerShdw>
      </a:effectLst>
    </cs:spPr>
    <cs:defRPr sz="900" b="1" i="0" u="none" strike="noStrike" kern="1200" baseline="0"/>
  </cs:dataLabel>
  <cs:dataLabelCallout>
    <cs:lnRef idx="0"/>
    <cs:fillRef idx="0">
      <cs:styleClr val="auto"/>
    </cs:fillRef>
    <cs:effectRef idx="0"/>
    <cs:fontRef idx="minor">
      <a:schemeClr val="lt1"/>
    </cs:fontRef>
    <cs:spPr>
      <a:solidFill>
        <a:schemeClr val="phClr">
          <a:alpha val="30000"/>
        </a:schemeClr>
      </a:solidFill>
      <a:ln>
        <a:solidFill>
          <a:schemeClr val="lt1">
            <a:alpha val="50000"/>
          </a:schemeClr>
        </a:solidFill>
        <a:round/>
      </a:ln>
      <a:effectLst>
        <a:outerShdw blurRad="63500" dist="88900" dir="2700000" algn="tl" rotWithShape="0">
          <a:prstClr val="black">
            <a:alpha val="40000"/>
          </a:prstClr>
        </a:outerShdw>
      </a:effectLst>
    </cs:spPr>
    <cs:defRPr sz="900" b="1" i="0" u="none" strike="noStrike" kern="1200" baseline="0"/>
    <cs:bodyPr rot="0" spcFirstLastPara="1" vertOverflow="clip" horzOverflow="clip" vert="horz" wrap="square" lIns="36576" tIns="18288" rIns="36576" bIns="18288" anchor="ctr" anchorCtr="1">
      <a:spAutoFit/>
    </cs:bodyPr>
  </cs:dataLabelCallout>
  <cs:dataPoint>
    <cs:lnRef idx="0">
      <cs:styleClr val="auto"/>
    </cs:lnRef>
    <cs:fillRef idx="0">
      <cs:styleClr val="auto"/>
    </cs:fillRef>
    <cs:effectRef idx="0"/>
    <cs:fontRef idx="minor">
      <a:schemeClr val="tx1"/>
    </cs:fontRef>
    <cs:spPr>
      <a:solidFill>
        <a:schemeClr val="phClr">
          <a:alpha val="88000"/>
        </a:schemeClr>
      </a:solidFill>
      <a:ln>
        <a:solidFill>
          <a:schemeClr val="phClr">
            <a:lumMod val="50000"/>
          </a:schemeClr>
        </a:solidFill>
      </a:ln>
    </cs:spPr>
  </cs:dataPoint>
  <cs:dataPoint3D>
    <cs:lnRef idx="0">
      <cs:styleClr val="auto"/>
    </cs:lnRef>
    <cs:fillRef idx="0">
      <cs:styleClr val="auto"/>
    </cs:fillRef>
    <cs:effectRef idx="0"/>
    <cs:fontRef idx="minor">
      <a:schemeClr val="tx1"/>
    </cs:fontRef>
    <cs:spPr>
      <a:solidFill>
        <a:schemeClr val="phClr">
          <a:alpha val="88000"/>
        </a:schemeClr>
      </a:solidFill>
      <a:ln>
        <a:solidFill>
          <a:schemeClr val="phClr">
            <a:lumMod val="50000"/>
          </a:schemeClr>
        </a:solidFill>
      </a:ln>
      <a:scene3d>
        <a:camera prst="orthographicFront"/>
        <a:lightRig rig="threePt" dir="t"/>
      </a:scene3d>
      <a:sp3d prstMaterial="flat"/>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fillRef idx="0">
      <cs:styleClr val="auto"/>
    </cs:fillRef>
    <cs:effectRef idx="0"/>
    <cs:fontRef idx="minor">
      <a:schemeClr val="tx1"/>
    </cs:fontRef>
    <cs:spPr>
      <a:solidFill>
        <a:schemeClr val="phClr"/>
      </a:solidFill>
      <a:ln w="9525">
        <a:solidFill>
          <a:schemeClr val="dk1">
            <a:lumMod val="75000"/>
            <a:lumOff val="25000"/>
          </a:schemeClr>
        </a:solidFill>
      </a:ln>
    </cs:spPr>
  </cs:dataPointMarker>
  <cs:dataPointMarkerLayout symbol="circle" size="6"/>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lt1">
        <a:lumMod val="75000"/>
      </a:schemeClr>
    </cs:fontRef>
    <cs:spPr>
      <a:ln w="9525">
        <a:solidFill>
          <a:schemeClr val="dk1">
            <a:lumMod val="50000"/>
            <a:lumOff val="50000"/>
          </a:schemeClr>
        </a:solidFill>
      </a:ln>
    </cs:spPr>
    <cs:defRPr sz="900" kern="1200"/>
  </cs:dataTable>
  <cs:downBar>
    <cs:lnRef idx="0"/>
    <cs:fillRef idx="0"/>
    <cs:effectRef idx="0"/>
    <cs:fontRef idx="minor">
      <a:schemeClr val="lt1"/>
    </cs:fontRef>
    <cs:spPr>
      <a:solidFill>
        <a:schemeClr val="dk1">
          <a:lumMod val="50000"/>
          <a:lumOff val="50000"/>
        </a:schemeClr>
      </a:solidFill>
      <a:ln w="9525">
        <a:solidFill>
          <a:schemeClr val="dk1">
            <a:lumMod val="75000"/>
          </a:schemeClr>
        </a:solidFill>
        <a:round/>
      </a:ln>
    </cs:spPr>
  </cs:downBar>
  <cs:dropLine>
    <cs:lnRef idx="0"/>
    <cs:fillRef idx="0"/>
    <cs:effectRef idx="0"/>
    <cs:fontRef idx="minor">
      <a:schemeClr val="dk1"/>
    </cs:fontRef>
    <cs:spPr>
      <a:ln w="9525">
        <a:solidFill>
          <a:schemeClr val="lt1">
            <a:lumMod val="50000"/>
          </a:schemeClr>
        </a:solidFill>
        <a:round/>
      </a:ln>
    </cs:spPr>
  </cs:dropLine>
  <cs:errorBar>
    <cs:lnRef idx="0"/>
    <cs:fillRef idx="0"/>
    <cs:effectRef idx="0"/>
    <cs:fontRef idx="minor">
      <a:schemeClr val="dk1"/>
    </cs:fontRef>
    <cs:spPr>
      <a:ln w="9525">
        <a:solidFill>
          <a:schemeClr val="lt1">
            <a:lumMod val="50000"/>
          </a:schemeClr>
        </a:solidFill>
        <a:round/>
      </a:ln>
    </cs:spPr>
  </cs:errorBar>
  <cs:floor>
    <cs:lnRef idx="0"/>
    <cs:fillRef idx="0"/>
    <cs:effectRef idx="0"/>
    <cs:fontRef idx="minor">
      <a:schemeClr val="tx1"/>
    </cs:fontRef>
    <cs:spPr>
      <a:solidFill>
        <a:schemeClr val="bg2">
          <a:lumMod val="75000"/>
          <a:alpha val="27000"/>
        </a:schemeClr>
      </a:solidFill>
      <a:sp3d/>
    </cs:spPr>
  </cs:floor>
  <cs:gridlineMajor>
    <cs:lnRef idx="0"/>
    <cs:fillRef idx="0"/>
    <cs:effectRef idx="0"/>
    <cs:fontRef idx="minor">
      <a:schemeClr val="tx1"/>
    </cs:fontRef>
    <cs:spPr>
      <a:ln w="9525">
        <a:solidFill>
          <a:schemeClr val="lt1">
            <a:lumMod val="50000"/>
          </a:schemeClr>
        </a:solidFill>
      </a:ln>
    </cs:spPr>
  </cs:gridlineMajor>
  <cs:gridlineMinor>
    <cs:lnRef idx="0"/>
    <cs:fillRef idx="0"/>
    <cs:effectRef idx="0"/>
    <cs:fontRef idx="minor">
      <a:schemeClr val="tx1"/>
    </cs:fontRef>
    <cs:spPr>
      <a:ln w="9525">
        <a:solidFill>
          <a:schemeClr val="lt1">
            <a:lumMod val="40000"/>
          </a:schemeClr>
        </a:solidFill>
      </a:ln>
    </cs:spPr>
  </cs:gridlineMinor>
  <cs:hiLoLine>
    <cs:lnRef idx="0"/>
    <cs:fillRef idx="0"/>
    <cs:effectRef idx="0"/>
    <cs:fontRef idx="minor">
      <a:schemeClr val="dk1"/>
    </cs:fontRef>
    <cs:spPr>
      <a:ln w="9525">
        <a:solidFill>
          <a:schemeClr val="lt1">
            <a:lumMod val="50000"/>
          </a:schemeClr>
        </a:solidFill>
        <a:round/>
      </a:ln>
    </cs:spPr>
  </cs:hiLoLine>
  <cs:leaderLine>
    <cs:lnRef idx="0"/>
    <cs:fillRef idx="0"/>
    <cs:effectRef idx="0"/>
    <cs:fontRef idx="minor">
      <a:schemeClr val="dk1"/>
    </cs:fontRef>
    <cs:spPr>
      <a:ln w="9525">
        <a:solidFill>
          <a:schemeClr val="lt1">
            <a:lumMod val="50000"/>
          </a:schemeClr>
        </a:solidFill>
        <a:round/>
      </a:ln>
    </cs:spPr>
  </cs:leaderLine>
  <cs:legend>
    <cs:lnRef idx="0"/>
    <cs:fillRef idx="0"/>
    <cs:effectRef idx="0"/>
    <cs:fontRef idx="minor">
      <a:schemeClr val="lt1">
        <a:lumMod val="75000"/>
      </a:schemeClr>
    </cs:fontRef>
    <cs:defRPr sz="900" kern="1200"/>
  </cs:legend>
  <cs:plotArea>
    <cs:lnRef idx="0"/>
    <cs:fillRef idx="0"/>
    <cs:effectRef idx="0"/>
    <cs:fontRef idx="minor">
      <a:schemeClr val="tx1"/>
    </cs:fontRef>
  </cs:plotArea>
  <cs:plotArea3D>
    <cs:lnRef idx="0"/>
    <cs:fillRef idx="0"/>
    <cs:effectRef idx="0"/>
    <cs:fontRef idx="minor">
      <a:schemeClr val="tx1"/>
    </cs:fontRef>
  </cs:plotArea3D>
  <cs:seriesAxis>
    <cs:lnRef idx="0"/>
    <cs:fillRef idx="0"/>
    <cs:effectRef idx="0"/>
    <cs:fontRef idx="minor">
      <a:schemeClr val="lt1">
        <a:lumMod val="75000"/>
      </a:schemeClr>
    </cs:fontRef>
    <cs:defRPr sz="900" kern="1200"/>
  </cs:seriesAxis>
  <cs:seriesLine>
    <cs:lnRef idx="0"/>
    <cs:fillRef idx="0"/>
    <cs:effectRef idx="0"/>
    <cs:fontRef idx="minor">
      <a:schemeClr val="dk1"/>
    </cs:fontRef>
    <cs:spPr>
      <a:ln w="9525">
        <a:solidFill>
          <a:schemeClr val="lt1">
            <a:lumMod val="50000"/>
          </a:schemeClr>
        </a:solidFill>
        <a:round/>
      </a:ln>
    </cs:spPr>
  </cs:seriesLine>
  <cs:title>
    <cs:lnRef idx="0"/>
    <cs:fillRef idx="0"/>
    <cs:effectRef idx="0"/>
    <cs:fontRef idx="minor">
      <a:schemeClr val="lt1"/>
    </cs:fontRef>
    <cs:defRPr sz="1800" b="0" kern="1200" cap="all" baseline="0"/>
  </cs:title>
  <cs:trendline>
    <cs:lnRef idx="0">
      <cs:styleClr val="auto"/>
    </cs:lnRef>
    <cs:fillRef idx="0"/>
    <cs:effectRef idx="0"/>
    <cs:fontRef idx="minor">
      <a:schemeClr val="dk1"/>
    </cs:fontRef>
    <cs:spPr>
      <a:ln w="9525" cap="rnd">
        <a:solidFill>
          <a:schemeClr val="phClr">
            <a:alpha val="50000"/>
          </a:schemeClr>
        </a:solidFill>
      </a:ln>
    </cs:spPr>
  </cs:trendline>
  <cs:trendlineLabel>
    <cs:lnRef idx="0"/>
    <cs:fillRef idx="0"/>
    <cs:effectRef idx="0"/>
    <cs:fontRef idx="minor">
      <a:schemeClr val="lt1">
        <a:lumMod val="75000"/>
      </a:schemeClr>
    </cs:fontRef>
    <cs:defRPr sz="900" kern="1200"/>
  </cs:trendlineLabel>
  <cs:upBar>
    <cs:lnRef idx="0"/>
    <cs:fillRef idx="0"/>
    <cs:effectRef idx="0"/>
    <cs:fontRef idx="minor">
      <a:schemeClr val="dk1"/>
    </cs:fontRef>
    <cs:spPr>
      <a:solidFill>
        <a:schemeClr val="lt1">
          <a:lumMod val="85000"/>
        </a:schemeClr>
      </a:solidFill>
      <a:ln w="9525">
        <a:solidFill>
          <a:schemeClr val="dk1">
            <a:lumMod val="50000"/>
          </a:schemeClr>
        </a:solidFill>
        <a:round/>
      </a:ln>
    </cs:spPr>
  </cs:upBar>
  <cs:valueAxis>
    <cs:lnRef idx="0"/>
    <cs:fillRef idx="0"/>
    <cs:effectRef idx="0"/>
    <cs:fontRef idx="minor">
      <a:schemeClr val="lt1">
        <a:lumMod val="75000"/>
      </a:schemeClr>
    </cs:fontRef>
    <cs:defRPr sz="900" kern="1200"/>
  </cs:valueAxis>
  <cs:wall>
    <cs:lnRef idx="0"/>
    <cs:fillRef idx="0"/>
    <cs:effectRef idx="0"/>
    <cs:fontRef idx="minor">
      <a:schemeClr val="tx1"/>
    </cs:fontRef>
    <cs:spPr>
      <a:sp3d/>
    </cs:spPr>
  </cs:wall>
</cs:chartStyl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6BD90E1A-1F73-41F8-96FB-9DEFDF3003CB}" type="datetimeFigureOut">
              <a:rPr lang="en-US" smtClean="0"/>
              <a:t>7/30/2024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784315B-541E-4AF7-888D-8B5084C838ED}" type="slidenum">
              <a:rPr lang="en-US" smtClean="0"/>
              <a:t>‹#›</a:t>
            </a:fld>
            <a:endParaRPr lang="en-US"/>
          </a:p>
        </p:txBody>
      </p:sp>
    </p:spTree>
    <p:extLst>
      <p:ext uri="{BB962C8B-B14F-4D97-AF65-F5344CB8AC3E}">
        <p14:creationId xmlns:p14="http://schemas.microsoft.com/office/powerpoint/2010/main" val="33123461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6BD90E1A-1F73-41F8-96FB-9DEFDF3003CB}" type="datetimeFigureOut">
              <a:rPr lang="en-US" smtClean="0"/>
              <a:t>7/30/2024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784315B-541E-4AF7-888D-8B5084C838ED}" type="slidenum">
              <a:rPr lang="en-US" smtClean="0"/>
              <a:t>‹#›</a:t>
            </a:fld>
            <a:endParaRPr lang="en-US"/>
          </a:p>
        </p:txBody>
      </p:sp>
    </p:spTree>
    <p:extLst>
      <p:ext uri="{BB962C8B-B14F-4D97-AF65-F5344CB8AC3E}">
        <p14:creationId xmlns:p14="http://schemas.microsoft.com/office/powerpoint/2010/main" val="31050420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6BD90E1A-1F73-41F8-96FB-9DEFDF3003CB}" type="datetimeFigureOut">
              <a:rPr lang="en-US" smtClean="0"/>
              <a:t>7/30/2024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784315B-541E-4AF7-888D-8B5084C838ED}" type="slidenum">
              <a:rPr lang="en-US" smtClean="0"/>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354029112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6BD90E1A-1F73-41F8-96FB-9DEFDF3003CB}" type="datetimeFigureOut">
              <a:rPr lang="en-US" smtClean="0"/>
              <a:t>7/30/2024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784315B-541E-4AF7-888D-8B5084C838ED}" type="slidenum">
              <a:rPr lang="en-US" smtClean="0"/>
              <a:t>‹#›</a:t>
            </a:fld>
            <a:endParaRPr lang="en-US"/>
          </a:p>
        </p:txBody>
      </p:sp>
    </p:spTree>
    <p:extLst>
      <p:ext uri="{BB962C8B-B14F-4D97-AF65-F5344CB8AC3E}">
        <p14:creationId xmlns:p14="http://schemas.microsoft.com/office/powerpoint/2010/main" val="316156627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6BD90E1A-1F73-41F8-96FB-9DEFDF3003CB}" type="datetimeFigureOut">
              <a:rPr lang="en-US" smtClean="0"/>
              <a:t>7/30/2024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784315B-541E-4AF7-888D-8B5084C838ED}"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8162285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6BD90E1A-1F73-41F8-96FB-9DEFDF3003CB}" type="datetimeFigureOut">
              <a:rPr lang="en-US" smtClean="0"/>
              <a:t>7/30/2024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784315B-541E-4AF7-888D-8B5084C838ED}" type="slidenum">
              <a:rPr lang="en-US" smtClean="0"/>
              <a:t>‹#›</a:t>
            </a:fld>
            <a:endParaRPr lang="en-US"/>
          </a:p>
        </p:txBody>
      </p:sp>
    </p:spTree>
    <p:extLst>
      <p:ext uri="{BB962C8B-B14F-4D97-AF65-F5344CB8AC3E}">
        <p14:creationId xmlns:p14="http://schemas.microsoft.com/office/powerpoint/2010/main" val="157474514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BD90E1A-1F73-41F8-96FB-9DEFDF3003CB}" type="datetimeFigureOut">
              <a:rPr lang="en-US" smtClean="0"/>
              <a:t>7/30/2024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784315B-541E-4AF7-888D-8B5084C838ED}" type="slidenum">
              <a:rPr lang="en-US" smtClean="0"/>
              <a:t>‹#›</a:t>
            </a:fld>
            <a:endParaRPr lang="en-US"/>
          </a:p>
        </p:txBody>
      </p:sp>
    </p:spTree>
    <p:extLst>
      <p:ext uri="{BB962C8B-B14F-4D97-AF65-F5344CB8AC3E}">
        <p14:creationId xmlns:p14="http://schemas.microsoft.com/office/powerpoint/2010/main" val="339238803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BD90E1A-1F73-41F8-96FB-9DEFDF3003CB}" type="datetimeFigureOut">
              <a:rPr lang="en-US" smtClean="0"/>
              <a:t>7/30/2024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784315B-541E-4AF7-888D-8B5084C838ED}" type="slidenum">
              <a:rPr lang="en-US" smtClean="0"/>
              <a:t>‹#›</a:t>
            </a:fld>
            <a:endParaRPr lang="en-US"/>
          </a:p>
        </p:txBody>
      </p:sp>
    </p:spTree>
    <p:extLst>
      <p:ext uri="{BB962C8B-B14F-4D97-AF65-F5344CB8AC3E}">
        <p14:creationId xmlns:p14="http://schemas.microsoft.com/office/powerpoint/2010/main" val="35306030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BD90E1A-1F73-41F8-96FB-9DEFDF3003CB}" type="datetimeFigureOut">
              <a:rPr lang="en-US" smtClean="0"/>
              <a:t>7/30/2024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784315B-541E-4AF7-888D-8B5084C838ED}" type="slidenum">
              <a:rPr lang="en-US" smtClean="0"/>
              <a:t>‹#›</a:t>
            </a:fld>
            <a:endParaRPr lang="en-US"/>
          </a:p>
        </p:txBody>
      </p:sp>
    </p:spTree>
    <p:extLst>
      <p:ext uri="{BB962C8B-B14F-4D97-AF65-F5344CB8AC3E}">
        <p14:creationId xmlns:p14="http://schemas.microsoft.com/office/powerpoint/2010/main" val="2120236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6BD90E1A-1F73-41F8-96FB-9DEFDF3003CB}" type="datetimeFigureOut">
              <a:rPr lang="en-US" smtClean="0"/>
              <a:t>7/30/2024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784315B-541E-4AF7-888D-8B5084C838ED}" type="slidenum">
              <a:rPr lang="en-US" smtClean="0"/>
              <a:t>‹#›</a:t>
            </a:fld>
            <a:endParaRPr lang="en-US"/>
          </a:p>
        </p:txBody>
      </p:sp>
    </p:spTree>
    <p:extLst>
      <p:ext uri="{BB962C8B-B14F-4D97-AF65-F5344CB8AC3E}">
        <p14:creationId xmlns:p14="http://schemas.microsoft.com/office/powerpoint/2010/main" val="2719244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BD90E1A-1F73-41F8-96FB-9DEFDF3003CB}" type="datetimeFigureOut">
              <a:rPr lang="en-US" smtClean="0"/>
              <a:t>7/30/2024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784315B-541E-4AF7-888D-8B5084C838ED}" type="slidenum">
              <a:rPr lang="en-US" smtClean="0"/>
              <a:t>‹#›</a:t>
            </a:fld>
            <a:endParaRPr lang="en-US"/>
          </a:p>
        </p:txBody>
      </p:sp>
    </p:spTree>
    <p:extLst>
      <p:ext uri="{BB962C8B-B14F-4D97-AF65-F5344CB8AC3E}">
        <p14:creationId xmlns:p14="http://schemas.microsoft.com/office/powerpoint/2010/main" val="22964381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BD90E1A-1F73-41F8-96FB-9DEFDF3003CB}" type="datetimeFigureOut">
              <a:rPr lang="en-US" smtClean="0"/>
              <a:t>7/30/2024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784315B-541E-4AF7-888D-8B5084C838ED}" type="slidenum">
              <a:rPr lang="en-US" smtClean="0"/>
              <a:t>‹#›</a:t>
            </a:fld>
            <a:endParaRPr lang="en-US"/>
          </a:p>
        </p:txBody>
      </p:sp>
    </p:spTree>
    <p:extLst>
      <p:ext uri="{BB962C8B-B14F-4D97-AF65-F5344CB8AC3E}">
        <p14:creationId xmlns:p14="http://schemas.microsoft.com/office/powerpoint/2010/main" val="12270126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6BD90E1A-1F73-41F8-96FB-9DEFDF3003CB}" type="datetimeFigureOut">
              <a:rPr lang="en-US" smtClean="0"/>
              <a:t>7/30/2024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784315B-541E-4AF7-888D-8B5084C838ED}" type="slidenum">
              <a:rPr lang="en-US" smtClean="0"/>
              <a:t>‹#›</a:t>
            </a:fld>
            <a:endParaRPr lang="en-US"/>
          </a:p>
        </p:txBody>
      </p:sp>
    </p:spTree>
    <p:extLst>
      <p:ext uri="{BB962C8B-B14F-4D97-AF65-F5344CB8AC3E}">
        <p14:creationId xmlns:p14="http://schemas.microsoft.com/office/powerpoint/2010/main" val="13716712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BD90E1A-1F73-41F8-96FB-9DEFDF3003CB}" type="datetimeFigureOut">
              <a:rPr lang="en-US" smtClean="0"/>
              <a:t>7/30/2024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784315B-541E-4AF7-888D-8B5084C838ED}" type="slidenum">
              <a:rPr lang="en-US" smtClean="0"/>
              <a:t>‹#›</a:t>
            </a:fld>
            <a:endParaRPr lang="en-US"/>
          </a:p>
        </p:txBody>
      </p:sp>
    </p:spTree>
    <p:extLst>
      <p:ext uri="{BB962C8B-B14F-4D97-AF65-F5344CB8AC3E}">
        <p14:creationId xmlns:p14="http://schemas.microsoft.com/office/powerpoint/2010/main" val="11068105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6BD90E1A-1F73-41F8-96FB-9DEFDF3003CB}" type="datetimeFigureOut">
              <a:rPr lang="en-US" smtClean="0"/>
              <a:t>7/30/2024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784315B-541E-4AF7-888D-8B5084C838ED}" type="slidenum">
              <a:rPr lang="en-US" smtClean="0"/>
              <a:t>‹#›</a:t>
            </a:fld>
            <a:endParaRPr lang="en-US"/>
          </a:p>
        </p:txBody>
      </p:sp>
    </p:spTree>
    <p:extLst>
      <p:ext uri="{BB962C8B-B14F-4D97-AF65-F5344CB8AC3E}">
        <p14:creationId xmlns:p14="http://schemas.microsoft.com/office/powerpoint/2010/main" val="35332156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6BD90E1A-1F73-41F8-96FB-9DEFDF3003CB}" type="datetimeFigureOut">
              <a:rPr lang="en-US" smtClean="0"/>
              <a:t>7/30/2024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784315B-541E-4AF7-888D-8B5084C838ED}" type="slidenum">
              <a:rPr lang="en-US" smtClean="0"/>
              <a:t>‹#›</a:t>
            </a:fld>
            <a:endParaRPr lang="en-US"/>
          </a:p>
        </p:txBody>
      </p:sp>
    </p:spTree>
    <p:extLst>
      <p:ext uri="{BB962C8B-B14F-4D97-AF65-F5344CB8AC3E}">
        <p14:creationId xmlns:p14="http://schemas.microsoft.com/office/powerpoint/2010/main" val="1100427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13" Type="http://schemas.openxmlformats.org/officeDocument/2006/relationships/slideLayout" Target="../slideLayouts/slideLayout13.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slideLayout" Target="../slideLayouts/slideLayout12.xml" /><Relationship Id="rId17" Type="http://schemas.openxmlformats.org/officeDocument/2006/relationships/theme" Target="../theme/theme1.xml" /><Relationship Id="rId2" Type="http://schemas.openxmlformats.org/officeDocument/2006/relationships/slideLayout" Target="../slideLayouts/slideLayout2.xml" /><Relationship Id="rId16" Type="http://schemas.openxmlformats.org/officeDocument/2006/relationships/slideLayout" Target="../slideLayouts/slideLayout16.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5" Type="http://schemas.openxmlformats.org/officeDocument/2006/relationships/slideLayout" Target="../slideLayouts/slideLayout1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 Id="rId14" Type="http://schemas.openxmlformats.org/officeDocument/2006/relationships/slideLayout" Target="../slideLayouts/slideLayout14.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6BD90E1A-1F73-41F8-96FB-9DEFDF3003CB}" type="datetimeFigureOut">
              <a:rPr lang="en-US" smtClean="0"/>
              <a:t>7/30/2024</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9784315B-541E-4AF7-888D-8B5084C838ED}" type="slidenum">
              <a:rPr lang="en-US" smtClean="0"/>
              <a:t>‹#›</a:t>
            </a:fld>
            <a:endParaRPr lang="en-US"/>
          </a:p>
        </p:txBody>
      </p:sp>
    </p:spTree>
    <p:extLst>
      <p:ext uri="{BB962C8B-B14F-4D97-AF65-F5344CB8AC3E}">
        <p14:creationId xmlns:p14="http://schemas.microsoft.com/office/powerpoint/2010/main" val="174951238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 /><Relationship Id="rId2" Type="http://schemas.openxmlformats.org/officeDocument/2006/relationships/image" Target="../media/image1.png" /><Relationship Id="rId1" Type="http://schemas.openxmlformats.org/officeDocument/2006/relationships/slideLayout" Target="../slideLayouts/slideLayout1.xml" /></Relationships>
</file>

<file path=ppt/slides/_rels/slide10.xml.rels><?xml version="1.0" encoding="UTF-8" standalone="yes"?>
<Relationships xmlns="http://schemas.openxmlformats.org/package/2006/relationships"><Relationship Id="rId2" Type="http://schemas.openxmlformats.org/officeDocument/2006/relationships/chart" Target="../charts/chart4.xml" /><Relationship Id="rId1" Type="http://schemas.openxmlformats.org/officeDocument/2006/relationships/slideLayout" Target="../slideLayouts/slideLayout2.xml" /></Relationships>
</file>

<file path=ppt/slides/_rels/slide11.xml.rels><?xml version="1.0" encoding="UTF-8" standalone="yes"?>
<Relationships xmlns="http://schemas.openxmlformats.org/package/2006/relationships"><Relationship Id="rId2" Type="http://schemas.openxmlformats.org/officeDocument/2006/relationships/chart" Target="../charts/chart5.xml" /><Relationship Id="rId1" Type="http://schemas.openxmlformats.org/officeDocument/2006/relationships/slideLayout" Target="../slideLayouts/slideLayout2.xml" /></Relationships>
</file>

<file path=ppt/slides/_rels/slide12.xml.rels><?xml version="1.0" encoding="UTF-8" standalone="yes"?>
<Relationships xmlns="http://schemas.openxmlformats.org/package/2006/relationships"><Relationship Id="rId2" Type="http://schemas.openxmlformats.org/officeDocument/2006/relationships/chart" Target="../charts/chart6.xml" /><Relationship Id="rId1" Type="http://schemas.openxmlformats.org/officeDocument/2006/relationships/slideLayout" Target="../slideLayouts/slideLayout2.xml" /></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6.xml.rels><?xml version="1.0" encoding="UTF-8" standalone="yes"?>
<Relationships xmlns="http://schemas.openxmlformats.org/package/2006/relationships"><Relationship Id="rId8" Type="http://schemas.openxmlformats.org/officeDocument/2006/relationships/hyperlink" Target="https://www.ncbi.nlm.nih.gov/pmc/articles/PMC7574752/" TargetMode="External" /><Relationship Id="rId3" Type="http://schemas.openxmlformats.org/officeDocument/2006/relationships/hyperlink" Target="https://www.ncbi.nlm.nih.gov/pmc/articles/PMC5068749/" TargetMode="External" /><Relationship Id="rId7" Type="http://schemas.openxmlformats.org/officeDocument/2006/relationships/hyperlink" Target="https://www.ncbi.nlm.nih.gov/pmc/articles/PMC10012818/#B26" TargetMode="External" /><Relationship Id="rId2" Type="http://schemas.openxmlformats.org/officeDocument/2006/relationships/hyperlink" Target="https://www.sciencedirect.com/science/article/pii/S0738399118310048" TargetMode="External" /><Relationship Id="rId1" Type="http://schemas.openxmlformats.org/officeDocument/2006/relationships/slideLayout" Target="../slideLayouts/slideLayout2.xml" /><Relationship Id="rId6" Type="http://schemas.openxmlformats.org/officeDocument/2006/relationships/hyperlink" Target="https://scholar.google.com/scholar_lookup?journal=PLoS+ONE.&amp;title=Patient+satisfaction+with+hospital+inpatient+care:+effects+of+trust,+medical+insurance+and+perceived+quality+of+care&amp;author=L+Shan&amp;author=Y+Li&amp;author=D+Ding&amp;author=Q+Wu&amp;author=C+Liu&amp;volume=11&amp;publication_year=2016&amp;pages=e0164366&amp;pmid=27755558&amp;doi=10.1371/journal.pone.0164366&amp;" TargetMode="External" /><Relationship Id="rId11" Type="http://schemas.openxmlformats.org/officeDocument/2006/relationships/hyperlink" Target="https://scholar.google.com/scholar_lookup?journal=J+Pharm+Bioallied+Sci.&amp;title=Assessment+of+patient%27s+satisfaction+visiting+a+tertiary+health+care+institute+in+north+India&amp;author=M+Verma&amp;author=K+Rana&amp;author=A+Kankaria&amp;author=R+Aggarwal&amp;volume=12&amp;publication_year=2020&amp;pages=252&amp;pmid=33100784&amp;doi=10.4103/jpbs.JPBS_168_20&amp;" TargetMode="External" /><Relationship Id="rId5" Type="http://schemas.openxmlformats.org/officeDocument/2006/relationships/hyperlink" Target="https://doi.org/10.1371%2Fjournal.pone.0164366" TargetMode="External" /><Relationship Id="rId10" Type="http://schemas.openxmlformats.org/officeDocument/2006/relationships/hyperlink" Target="https://doi.org/10.4103%2Fjpbs.JPBS_168_20" TargetMode="External" /><Relationship Id="rId4" Type="http://schemas.openxmlformats.org/officeDocument/2006/relationships/hyperlink" Target="https://pubmed.ncbi.nlm.nih.gov/27755558" TargetMode="External" /><Relationship Id="rId9" Type="http://schemas.openxmlformats.org/officeDocument/2006/relationships/hyperlink" Target="https://pubmed.ncbi.nlm.nih.gov/33100784" TargetMode="External" /></Relationships>
</file>

<file path=ppt/slides/_rels/slide17.xml.rels><?xml version="1.0" encoding="UTF-8" standalone="yes"?>
<Relationships xmlns="http://schemas.openxmlformats.org/package/2006/relationships"><Relationship Id="rId2" Type="http://schemas.openxmlformats.org/officeDocument/2006/relationships/image" Target="../media/image3.jpg" /><Relationship Id="rId1" Type="http://schemas.openxmlformats.org/officeDocument/2006/relationships/slideLayout" Target="../slideLayouts/slideLayout2.xml" /></Relationships>
</file>

<file path=ppt/slides/_rels/slide18.xml.rels><?xml version="1.0" encoding="UTF-8" standalone="yes"?>
<Relationships xmlns="http://schemas.openxmlformats.org/package/2006/relationships"><Relationship Id="rId2" Type="http://schemas.openxmlformats.org/officeDocument/2006/relationships/image" Target="../media/image4.jpg" /><Relationship Id="rId1" Type="http://schemas.openxmlformats.org/officeDocument/2006/relationships/slideLayout" Target="../slideLayouts/slideLayout2.xml" /></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7.xml.rels><?xml version="1.0" encoding="UTF-8" standalone="yes"?>
<Relationships xmlns="http://schemas.openxmlformats.org/package/2006/relationships"><Relationship Id="rId2" Type="http://schemas.openxmlformats.org/officeDocument/2006/relationships/chart" Target="../charts/chart1.xml" /><Relationship Id="rId1" Type="http://schemas.openxmlformats.org/officeDocument/2006/relationships/slideLayout" Target="../slideLayouts/slideLayout2.xml" /></Relationships>
</file>

<file path=ppt/slides/_rels/slide8.xml.rels><?xml version="1.0" encoding="UTF-8" standalone="yes"?>
<Relationships xmlns="http://schemas.openxmlformats.org/package/2006/relationships"><Relationship Id="rId2" Type="http://schemas.openxmlformats.org/officeDocument/2006/relationships/chart" Target="../charts/chart2.xml" /><Relationship Id="rId1" Type="http://schemas.openxmlformats.org/officeDocument/2006/relationships/slideLayout" Target="../slideLayouts/slideLayout2.xml" /></Relationships>
</file>

<file path=ppt/slides/_rels/slide9.xml.rels><?xml version="1.0" encoding="UTF-8" standalone="yes"?>
<Relationships xmlns="http://schemas.openxmlformats.org/package/2006/relationships"><Relationship Id="rId2" Type="http://schemas.openxmlformats.org/officeDocument/2006/relationships/chart" Target="../charts/chart3.xml" /><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5541C253-CFD5-49E7-CBE6-ABCF41ABE431}"/>
              </a:ext>
            </a:extLst>
          </p:cNvPr>
          <p:cNvPicPr>
            <a:picLocks noChangeAspect="1"/>
          </p:cNvPicPr>
          <p:nvPr/>
        </p:nvPicPr>
        <p:blipFill>
          <a:blip r:embed="rId2"/>
          <a:stretch>
            <a:fillRect/>
          </a:stretch>
        </p:blipFill>
        <p:spPr>
          <a:xfrm>
            <a:off x="32084" y="0"/>
            <a:ext cx="1991794" cy="995897"/>
          </a:xfrm>
          <a:prstGeom prst="rect">
            <a:avLst/>
          </a:prstGeom>
        </p:spPr>
      </p:pic>
      <p:sp>
        <p:nvSpPr>
          <p:cNvPr id="7" name="TextBox 6">
            <a:extLst>
              <a:ext uri="{FF2B5EF4-FFF2-40B4-BE49-F238E27FC236}">
                <a16:creationId xmlns:a16="http://schemas.microsoft.com/office/drawing/2014/main" id="{B214F5A1-6105-9210-3456-FD2DBBB7B8C7}"/>
              </a:ext>
            </a:extLst>
          </p:cNvPr>
          <p:cNvSpPr txBox="1"/>
          <p:nvPr/>
        </p:nvSpPr>
        <p:spPr>
          <a:xfrm>
            <a:off x="2502568" y="3994485"/>
            <a:ext cx="5176097" cy="923330"/>
          </a:xfrm>
          <a:prstGeom prst="rect">
            <a:avLst/>
          </a:prstGeom>
          <a:noFill/>
        </p:spPr>
        <p:txBody>
          <a:bodyPr wrap="none" rtlCol="0">
            <a:spAutoFit/>
          </a:bodyPr>
          <a:lstStyle/>
          <a:p>
            <a:pPr algn="ctr"/>
            <a:r>
              <a:rPr lang="en-US" dirty="0"/>
              <a:t>By: Dr. Shivali Sharda</a:t>
            </a:r>
            <a:br>
              <a:rPr lang="en-US" dirty="0"/>
            </a:br>
            <a:r>
              <a:rPr lang="en-US" dirty="0"/>
              <a:t>Under the guidance of: Dr. Mukesh Ravi Raushan</a:t>
            </a:r>
          </a:p>
          <a:p>
            <a:pPr algn="ctr"/>
            <a:r>
              <a:rPr lang="en-US" b="1" dirty="0"/>
              <a:t>IIHMR DELHI</a:t>
            </a:r>
          </a:p>
        </p:txBody>
      </p:sp>
      <p:sp>
        <p:nvSpPr>
          <p:cNvPr id="8" name="TextBox 7">
            <a:extLst>
              <a:ext uri="{FF2B5EF4-FFF2-40B4-BE49-F238E27FC236}">
                <a16:creationId xmlns:a16="http://schemas.microsoft.com/office/drawing/2014/main" id="{07C1A033-59ED-7164-F2E7-B0BE051F9E13}"/>
              </a:ext>
            </a:extLst>
          </p:cNvPr>
          <p:cNvSpPr txBox="1"/>
          <p:nvPr/>
        </p:nvSpPr>
        <p:spPr>
          <a:xfrm>
            <a:off x="1376413" y="1694047"/>
            <a:ext cx="7757962" cy="2062103"/>
          </a:xfrm>
          <a:prstGeom prst="rect">
            <a:avLst/>
          </a:prstGeom>
          <a:noFill/>
        </p:spPr>
        <p:txBody>
          <a:bodyPr wrap="square" rtlCol="0">
            <a:spAutoFit/>
          </a:bodyPr>
          <a:lstStyle/>
          <a:p>
            <a:pPr algn="ctr"/>
            <a:r>
              <a:rPr lang="en-IN" sz="3200" b="1" dirty="0">
                <a:latin typeface="Times New Roman" panose="02020603050405020304" pitchFamily="18" charset="0"/>
                <a:cs typeface="Times New Roman" panose="02020603050405020304" pitchFamily="18" charset="0"/>
              </a:rPr>
              <a:t>FACTORS AFFECTING PATIENT SATISFACTION AMONG DIFFERENT WARDS OF MAX SUPER SPECIALTY HOSPITAL, PATPARGANJ</a:t>
            </a:r>
          </a:p>
        </p:txBody>
      </p:sp>
      <p:pic>
        <p:nvPicPr>
          <p:cNvPr id="9" name="Picture 8">
            <a:extLst>
              <a:ext uri="{FF2B5EF4-FFF2-40B4-BE49-F238E27FC236}">
                <a16:creationId xmlns:a16="http://schemas.microsoft.com/office/drawing/2014/main" id="{EC9A408C-606E-3EF7-8A10-ECBFD75BFEB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10787" y="9625"/>
            <a:ext cx="1640010" cy="995897"/>
          </a:xfrm>
          <a:prstGeom prst="rect">
            <a:avLst/>
          </a:prstGeom>
        </p:spPr>
      </p:pic>
    </p:spTree>
    <p:extLst>
      <p:ext uri="{BB962C8B-B14F-4D97-AF65-F5344CB8AC3E}">
        <p14:creationId xmlns:p14="http://schemas.microsoft.com/office/powerpoint/2010/main" val="378466532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E890DC-222B-503E-1D77-708A1C4958E2}"/>
              </a:ext>
            </a:extLst>
          </p:cNvPr>
          <p:cNvSpPr>
            <a:spLocks noGrp="1"/>
          </p:cNvSpPr>
          <p:nvPr>
            <p:ph type="title"/>
          </p:nvPr>
        </p:nvSpPr>
        <p:spPr/>
        <p:txBody>
          <a:bodyPr>
            <a:normAutofit/>
          </a:bodyPr>
          <a:lstStyle/>
          <a:p>
            <a:pPr algn="ctr"/>
            <a:r>
              <a:rPr lang="en-IN" sz="2800" dirty="0">
                <a:latin typeface="Arial" panose="020B0604020202020204" pitchFamily="34" charset="0"/>
                <a:cs typeface="Arial" panose="020B0604020202020204" pitchFamily="34" charset="0"/>
              </a:rPr>
              <a:t>EWS WARD</a:t>
            </a:r>
          </a:p>
        </p:txBody>
      </p:sp>
      <p:graphicFrame>
        <p:nvGraphicFramePr>
          <p:cNvPr id="4" name="Content Placeholder 3">
            <a:extLst>
              <a:ext uri="{FF2B5EF4-FFF2-40B4-BE49-F238E27FC236}">
                <a16:creationId xmlns:a16="http://schemas.microsoft.com/office/drawing/2014/main" id="{5B54A97F-E6D3-C292-539C-03F36C510E49}"/>
              </a:ext>
            </a:extLst>
          </p:cNvPr>
          <p:cNvGraphicFramePr>
            <a:graphicFrameLocks noGrp="1"/>
          </p:cNvGraphicFramePr>
          <p:nvPr>
            <p:ph idx="1"/>
            <p:extLst>
              <p:ext uri="{D42A27DB-BD31-4B8C-83A1-F6EECF244321}">
                <p14:modId xmlns:p14="http://schemas.microsoft.com/office/powerpoint/2010/main" val="42329996"/>
              </p:ext>
            </p:extLst>
          </p:nvPr>
        </p:nvGraphicFramePr>
        <p:xfrm>
          <a:off x="687488" y="1621571"/>
          <a:ext cx="8596312" cy="3881437"/>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46990755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3425CA-2BE3-F9AC-1ED4-AB5FBCD6AC25}"/>
              </a:ext>
            </a:extLst>
          </p:cNvPr>
          <p:cNvSpPr>
            <a:spLocks noGrp="1"/>
          </p:cNvSpPr>
          <p:nvPr>
            <p:ph type="title"/>
          </p:nvPr>
        </p:nvSpPr>
        <p:spPr/>
        <p:txBody>
          <a:bodyPr>
            <a:normAutofit/>
          </a:bodyPr>
          <a:lstStyle/>
          <a:p>
            <a:pPr algn="ctr"/>
            <a:r>
              <a:rPr lang="en-IN" sz="2800" dirty="0">
                <a:latin typeface="Arial" panose="020B0604020202020204" pitchFamily="34" charset="0"/>
                <a:cs typeface="Arial" panose="020B0604020202020204" pitchFamily="34" charset="0"/>
              </a:rPr>
              <a:t>EMERGENCY</a:t>
            </a:r>
          </a:p>
        </p:txBody>
      </p:sp>
      <p:graphicFrame>
        <p:nvGraphicFramePr>
          <p:cNvPr id="4" name="Content Placeholder 3">
            <a:extLst>
              <a:ext uri="{FF2B5EF4-FFF2-40B4-BE49-F238E27FC236}">
                <a16:creationId xmlns:a16="http://schemas.microsoft.com/office/drawing/2014/main" id="{CE4B4710-5E3E-092F-3BF6-CC64E0EDCD3D}"/>
              </a:ext>
            </a:extLst>
          </p:cNvPr>
          <p:cNvGraphicFramePr>
            <a:graphicFrameLocks noGrp="1"/>
          </p:cNvGraphicFramePr>
          <p:nvPr>
            <p:ph idx="1"/>
            <p:extLst>
              <p:ext uri="{D42A27DB-BD31-4B8C-83A1-F6EECF244321}">
                <p14:modId xmlns:p14="http://schemas.microsoft.com/office/powerpoint/2010/main" val="968777852"/>
              </p:ext>
            </p:extLst>
          </p:nvPr>
        </p:nvGraphicFramePr>
        <p:xfrm>
          <a:off x="706738" y="1756326"/>
          <a:ext cx="8596312" cy="3881437"/>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48256033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5D2033-9B73-D00D-2270-FA2F2B4757E8}"/>
              </a:ext>
            </a:extLst>
          </p:cNvPr>
          <p:cNvSpPr>
            <a:spLocks noGrp="1"/>
          </p:cNvSpPr>
          <p:nvPr>
            <p:ph type="title"/>
          </p:nvPr>
        </p:nvSpPr>
        <p:spPr/>
        <p:txBody>
          <a:bodyPr>
            <a:normAutofit/>
          </a:bodyPr>
          <a:lstStyle/>
          <a:p>
            <a:pPr algn="ctr"/>
            <a:r>
              <a:rPr lang="en-IN" sz="2800" dirty="0">
                <a:latin typeface="Arial" panose="020B0604020202020204" pitchFamily="34" charset="0"/>
                <a:cs typeface="Arial" panose="020B0604020202020204" pitchFamily="34" charset="0"/>
              </a:rPr>
              <a:t>BEHAVIORAL ISSUES</a:t>
            </a:r>
          </a:p>
        </p:txBody>
      </p:sp>
      <p:graphicFrame>
        <p:nvGraphicFramePr>
          <p:cNvPr id="4" name="Content Placeholder 3">
            <a:extLst>
              <a:ext uri="{FF2B5EF4-FFF2-40B4-BE49-F238E27FC236}">
                <a16:creationId xmlns:a16="http://schemas.microsoft.com/office/drawing/2014/main" id="{BF2EA16B-0311-0FC3-32E1-A2AB6E697025}"/>
              </a:ext>
            </a:extLst>
          </p:cNvPr>
          <p:cNvGraphicFramePr>
            <a:graphicFrameLocks noGrp="1"/>
          </p:cNvGraphicFramePr>
          <p:nvPr>
            <p:ph idx="1"/>
            <p:extLst>
              <p:ext uri="{D42A27DB-BD31-4B8C-83A1-F6EECF244321}">
                <p14:modId xmlns:p14="http://schemas.microsoft.com/office/powerpoint/2010/main" val="1891067496"/>
              </p:ext>
            </p:extLst>
          </p:nvPr>
        </p:nvGraphicFramePr>
        <p:xfrm>
          <a:off x="677863" y="1717827"/>
          <a:ext cx="8596312" cy="3881437"/>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51052865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929B4C-9C28-E7B1-20F3-BF409B5914F8}"/>
              </a:ext>
            </a:extLst>
          </p:cNvPr>
          <p:cNvSpPr>
            <a:spLocks noGrp="1"/>
          </p:cNvSpPr>
          <p:nvPr>
            <p:ph type="title"/>
          </p:nvPr>
        </p:nvSpPr>
        <p:spPr>
          <a:xfrm>
            <a:off x="677334" y="609600"/>
            <a:ext cx="8596668" cy="843815"/>
          </a:xfrm>
        </p:spPr>
        <p:txBody>
          <a:bodyPr>
            <a:normAutofit/>
          </a:bodyPr>
          <a:lstStyle/>
          <a:p>
            <a:pPr algn="ctr"/>
            <a:r>
              <a:rPr lang="en-IN" sz="2800" dirty="0">
                <a:latin typeface="Arial" panose="020B0604020202020204" pitchFamily="34" charset="0"/>
                <a:cs typeface="Arial" panose="020B0604020202020204" pitchFamily="34" charset="0"/>
              </a:rPr>
              <a:t>DISCUSSION</a:t>
            </a:r>
          </a:p>
        </p:txBody>
      </p:sp>
      <p:sp>
        <p:nvSpPr>
          <p:cNvPr id="3" name="Content Placeholder 2">
            <a:extLst>
              <a:ext uri="{FF2B5EF4-FFF2-40B4-BE49-F238E27FC236}">
                <a16:creationId xmlns:a16="http://schemas.microsoft.com/office/drawing/2014/main" id="{99AD001D-8020-AA91-EF84-2051038138A0}"/>
              </a:ext>
            </a:extLst>
          </p:cNvPr>
          <p:cNvSpPr>
            <a:spLocks noGrp="1"/>
          </p:cNvSpPr>
          <p:nvPr>
            <p:ph idx="1"/>
          </p:nvPr>
        </p:nvSpPr>
        <p:spPr>
          <a:xfrm>
            <a:off x="677334" y="1790305"/>
            <a:ext cx="8596668" cy="4587947"/>
          </a:xfrm>
        </p:spPr>
        <p:txBody>
          <a:bodyPr>
            <a:normAutofit/>
          </a:bodyPr>
          <a:lstStyle/>
          <a:p>
            <a:r>
              <a:rPr lang="en-US" sz="2000" b="0" i="0" dirty="0">
                <a:solidFill>
                  <a:srgbClr val="212121"/>
                </a:solidFill>
                <a:effectLst/>
                <a:highlight>
                  <a:srgbClr val="FFFFFF"/>
                </a:highlight>
                <a:latin typeface="Times New Roman" panose="02020603050405020304" pitchFamily="18" charset="0"/>
                <a:cs typeface="Times New Roman" panose="02020603050405020304" pitchFamily="18" charset="0"/>
              </a:rPr>
              <a:t>This study provided an overview of the satisfaction level with the service provided to the patients admitted under different wards of Max Super Specialty Hospital, Patparganj.</a:t>
            </a:r>
          </a:p>
          <a:p>
            <a:r>
              <a:rPr lang="en-US" sz="2000" dirty="0">
                <a:solidFill>
                  <a:srgbClr val="212121"/>
                </a:solidFill>
                <a:highlight>
                  <a:srgbClr val="FFFFFF"/>
                </a:highlight>
                <a:latin typeface="Times New Roman" panose="02020603050405020304" pitchFamily="18" charset="0"/>
                <a:cs typeface="Times New Roman" panose="02020603050405020304" pitchFamily="18" charset="0"/>
              </a:rPr>
              <a:t>The wards covered under this study are Pediatric ward, Onco daycare ward, EWS ward and Emergency ward.</a:t>
            </a:r>
            <a:endParaRPr lang="en-US" sz="2000" b="0" i="0" dirty="0">
              <a:solidFill>
                <a:srgbClr val="212121"/>
              </a:solidFill>
              <a:effectLst/>
              <a:highlight>
                <a:srgbClr val="FFFFFF"/>
              </a:highlight>
              <a:latin typeface="Times New Roman" panose="02020603050405020304" pitchFamily="18" charset="0"/>
              <a:cs typeface="Times New Roman" panose="02020603050405020304" pitchFamily="18" charset="0"/>
            </a:endParaRPr>
          </a:p>
          <a:p>
            <a:r>
              <a:rPr lang="en-US" sz="2000" b="0" i="0" dirty="0">
                <a:solidFill>
                  <a:srgbClr val="212121"/>
                </a:solidFill>
                <a:effectLst/>
                <a:highlight>
                  <a:srgbClr val="FFFFFF"/>
                </a:highlight>
                <a:latin typeface="Times New Roman" panose="02020603050405020304" pitchFamily="18" charset="0"/>
                <a:cs typeface="Times New Roman" panose="02020603050405020304" pitchFamily="18" charset="0"/>
              </a:rPr>
              <a:t> </a:t>
            </a:r>
            <a:r>
              <a:rPr lang="en-US" sz="2000" dirty="0">
                <a:solidFill>
                  <a:srgbClr val="212121"/>
                </a:solidFill>
                <a:highlight>
                  <a:srgbClr val="FFFFFF"/>
                </a:highlight>
                <a:latin typeface="Times New Roman" panose="02020603050405020304" pitchFamily="18" charset="0"/>
                <a:cs typeface="Times New Roman" panose="02020603050405020304" pitchFamily="18" charset="0"/>
              </a:rPr>
              <a:t>A</a:t>
            </a:r>
            <a:r>
              <a:rPr lang="en-US" sz="2000" b="0" i="0" dirty="0">
                <a:solidFill>
                  <a:srgbClr val="212121"/>
                </a:solidFill>
                <a:effectLst/>
                <a:highlight>
                  <a:srgbClr val="FFFFFF"/>
                </a:highlight>
                <a:latin typeface="Times New Roman" panose="02020603050405020304" pitchFamily="18" charset="0"/>
                <a:cs typeface="Times New Roman" panose="02020603050405020304" pitchFamily="18" charset="0"/>
              </a:rPr>
              <a:t>lmost 80% of patients were satisfied with the service they received.</a:t>
            </a:r>
          </a:p>
          <a:p>
            <a:r>
              <a:rPr lang="en-US" sz="2000" dirty="0">
                <a:solidFill>
                  <a:srgbClr val="212121"/>
                </a:solidFill>
                <a:highlight>
                  <a:srgbClr val="FFFFFF"/>
                </a:highlight>
                <a:latin typeface="Times New Roman" panose="02020603050405020304" pitchFamily="18" charset="0"/>
                <a:cs typeface="Times New Roman" panose="02020603050405020304" pitchFamily="18" charset="0"/>
              </a:rPr>
              <a:t>The levels of patient satisfaction varied in different wards of the hospital and are as follows: 91.8% Pediatric ward, 81.6% Onco daycare ward, 83.3% EWS ward, 93.4% Emergency ward.</a:t>
            </a:r>
          </a:p>
          <a:p>
            <a:r>
              <a:rPr lang="en-IN" sz="2000" dirty="0">
                <a:latin typeface="Times New Roman" panose="02020603050405020304" pitchFamily="18" charset="0"/>
                <a:cs typeface="Times New Roman" panose="02020603050405020304" pitchFamily="18" charset="0"/>
              </a:rPr>
              <a:t>Behavioral issues was also reported in EWS ward(7) and Emergency ward(2).</a:t>
            </a:r>
          </a:p>
          <a:p>
            <a:endParaRPr lang="en-IN"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9173825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656D9F-0279-D237-1DCC-811091DAC43C}"/>
              </a:ext>
            </a:extLst>
          </p:cNvPr>
          <p:cNvSpPr>
            <a:spLocks noGrp="1"/>
          </p:cNvSpPr>
          <p:nvPr>
            <p:ph type="title"/>
          </p:nvPr>
        </p:nvSpPr>
        <p:spPr>
          <a:xfrm>
            <a:off x="677334" y="609600"/>
            <a:ext cx="8596668" cy="901566"/>
          </a:xfrm>
        </p:spPr>
        <p:txBody>
          <a:bodyPr>
            <a:normAutofit/>
          </a:bodyPr>
          <a:lstStyle/>
          <a:p>
            <a:pPr algn="ctr"/>
            <a:r>
              <a:rPr lang="en-IN" sz="2800" dirty="0">
                <a:latin typeface="Arial" panose="020B0604020202020204" pitchFamily="34" charset="0"/>
                <a:cs typeface="Arial" panose="020B0604020202020204" pitchFamily="34" charset="0"/>
              </a:rPr>
              <a:t>CONCLUSION</a:t>
            </a:r>
          </a:p>
        </p:txBody>
      </p:sp>
      <p:sp>
        <p:nvSpPr>
          <p:cNvPr id="3" name="Content Placeholder 2">
            <a:extLst>
              <a:ext uri="{FF2B5EF4-FFF2-40B4-BE49-F238E27FC236}">
                <a16:creationId xmlns:a16="http://schemas.microsoft.com/office/drawing/2014/main" id="{3791CEEE-2850-C943-B749-AFB264DCF6D5}"/>
              </a:ext>
            </a:extLst>
          </p:cNvPr>
          <p:cNvSpPr>
            <a:spLocks noGrp="1"/>
          </p:cNvSpPr>
          <p:nvPr>
            <p:ph idx="1"/>
          </p:nvPr>
        </p:nvSpPr>
        <p:spPr>
          <a:xfrm>
            <a:off x="677334" y="1511166"/>
            <a:ext cx="8596668" cy="4947385"/>
          </a:xfrm>
        </p:spPr>
        <p:txBody>
          <a:bodyPr/>
          <a:lstStyle/>
          <a:p>
            <a:r>
              <a:rPr lang="en-US" sz="2000" b="0" i="0" dirty="0">
                <a:solidFill>
                  <a:srgbClr val="212121"/>
                </a:solidFill>
                <a:effectLst/>
                <a:highlight>
                  <a:srgbClr val="FFFFFF"/>
                </a:highlight>
                <a:latin typeface="Times New Roman" panose="02020603050405020304" pitchFamily="18" charset="0"/>
                <a:cs typeface="Times New Roman" panose="02020603050405020304" pitchFamily="18" charset="0"/>
              </a:rPr>
              <a:t>Patient satisfaction refers to their belief and an expression of attitude about the health care service they received. It depends on a number of components including expectations, service consumption experience, and experience-based emotional or cognitive response after consumption and choice.</a:t>
            </a:r>
            <a:endParaRPr lang="en-IN" sz="2000" dirty="0">
              <a:latin typeface="Times New Roman" panose="02020603050405020304" pitchFamily="18" charset="0"/>
              <a:cs typeface="Times New Roman" panose="02020603050405020304" pitchFamily="18" charset="0"/>
            </a:endParaRPr>
          </a:p>
          <a:p>
            <a:r>
              <a:rPr lang="en-IN" sz="2000" dirty="0">
                <a:latin typeface="Times New Roman" panose="02020603050405020304" pitchFamily="18" charset="0"/>
                <a:cs typeface="Times New Roman" panose="02020603050405020304" pitchFamily="18" charset="0"/>
              </a:rPr>
              <a:t>In summary, almost 80% patients were satisfied among the different wards of Max Super Specialty hospital.</a:t>
            </a:r>
          </a:p>
          <a:p>
            <a:r>
              <a:rPr lang="en-US" sz="2000" dirty="0">
                <a:latin typeface="Times New Roman" panose="02020603050405020304" pitchFamily="18" charset="0"/>
                <a:cs typeface="Times New Roman" panose="02020603050405020304" pitchFamily="18" charset="0"/>
              </a:rPr>
              <a:t>Several factors contribute to patient satisfaction in private multi-specialty hospitals:</a:t>
            </a:r>
            <a:r>
              <a:rPr lang="en-IN" sz="2000" dirty="0">
                <a:latin typeface="Times New Roman" panose="02020603050405020304" pitchFamily="18" charset="0"/>
                <a:cs typeface="Times New Roman" panose="02020603050405020304" pitchFamily="18" charset="0"/>
              </a:rPr>
              <a:t> Quality of Care, Communication, Accessibility and Convenience, Hospital Environment, Staff Attitude and Behaviour and Emotional Support.</a:t>
            </a:r>
          </a:p>
          <a:p>
            <a:r>
              <a:rPr lang="en-IN" sz="2000" dirty="0">
                <a:latin typeface="Times New Roman" panose="02020603050405020304" pitchFamily="18" charset="0"/>
                <a:cs typeface="Times New Roman" panose="02020603050405020304" pitchFamily="18" charset="0"/>
              </a:rPr>
              <a:t>Also, </a:t>
            </a:r>
            <a:r>
              <a:rPr lang="en-US" sz="2000" dirty="0">
                <a:latin typeface="Times New Roman" panose="02020603050405020304" pitchFamily="18" charset="0"/>
                <a:cs typeface="Times New Roman" panose="02020603050405020304" pitchFamily="18" charset="0"/>
              </a:rPr>
              <a:t>hospital can implement various strategies to improve patient</a:t>
            </a:r>
            <a:r>
              <a:rPr lang="en-IN" sz="2000" dirty="0">
                <a:latin typeface="Times New Roman" panose="02020603050405020304" pitchFamily="18" charset="0"/>
                <a:cs typeface="Times New Roman" panose="02020603050405020304" pitchFamily="18" charset="0"/>
              </a:rPr>
              <a:t> satisfaction: Training and Development, Training and Development, Feedback Mechanisms, Streamlined Processes, Enhanced Communication, Empowerment and Education and Focus on Staff Well-being.</a:t>
            </a:r>
          </a:p>
          <a:p>
            <a:endParaRPr lang="en-IN" dirty="0"/>
          </a:p>
        </p:txBody>
      </p:sp>
    </p:spTree>
    <p:extLst>
      <p:ext uri="{BB962C8B-B14F-4D97-AF65-F5344CB8AC3E}">
        <p14:creationId xmlns:p14="http://schemas.microsoft.com/office/powerpoint/2010/main" val="374777539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4048FA7-7994-A4FA-A961-5D453D637443}"/>
              </a:ext>
            </a:extLst>
          </p:cNvPr>
          <p:cNvSpPr>
            <a:spLocks noGrp="1"/>
          </p:cNvSpPr>
          <p:nvPr>
            <p:ph idx="1"/>
          </p:nvPr>
        </p:nvSpPr>
        <p:spPr>
          <a:xfrm>
            <a:off x="677334" y="1010653"/>
            <a:ext cx="8596668" cy="5030709"/>
          </a:xfrm>
        </p:spPr>
        <p:txBody>
          <a:bodyPr>
            <a:normAutofit/>
          </a:bodyPr>
          <a:lstStyle/>
          <a:p>
            <a:r>
              <a:rPr lang="en-US" sz="2000" b="0" i="0" dirty="0">
                <a:solidFill>
                  <a:srgbClr val="212121"/>
                </a:solidFill>
                <a:effectLst/>
                <a:highlight>
                  <a:srgbClr val="FFFFFF"/>
                </a:highlight>
                <a:latin typeface="Times New Roman" panose="02020603050405020304" pitchFamily="18" charset="0"/>
                <a:cs typeface="Times New Roman" panose="02020603050405020304" pitchFamily="18" charset="0"/>
              </a:rPr>
              <a:t>This study has several limitations. First of all, the satisfaction level is a perceived idea of the patients which is crafted through the interaction of their expectations, attitudes, and quality of service they receive. Hence, a qualitative exploration could provide a better picture of the influencing factors of their satisfaction level. </a:t>
            </a:r>
          </a:p>
          <a:p>
            <a:r>
              <a:rPr lang="en-US" sz="2000" b="0" i="0" dirty="0">
                <a:solidFill>
                  <a:srgbClr val="212121"/>
                </a:solidFill>
                <a:effectLst/>
                <a:highlight>
                  <a:srgbClr val="FFFFFF"/>
                </a:highlight>
                <a:latin typeface="Times New Roman" panose="02020603050405020304" pitchFamily="18" charset="0"/>
                <a:cs typeface="Times New Roman" panose="02020603050405020304" pitchFamily="18" charset="0"/>
              </a:rPr>
              <a:t>Moreover, there might be some confounding variables that we did not include in the data collection tool that could have an effect on patient satisfaction, including patients' detailed sociodemographic characteristics, patients' overall disease profile, clinical presentation, and time of hospital admission.</a:t>
            </a:r>
          </a:p>
          <a:p>
            <a:r>
              <a:rPr lang="en-US" sz="2000" b="0" i="0" dirty="0">
                <a:solidFill>
                  <a:srgbClr val="212121"/>
                </a:solidFill>
                <a:effectLst/>
                <a:highlight>
                  <a:srgbClr val="FFFFFF"/>
                </a:highlight>
                <a:latin typeface="Times New Roman" panose="02020603050405020304" pitchFamily="18" charset="0"/>
                <a:cs typeface="Times New Roman" panose="02020603050405020304" pitchFamily="18" charset="0"/>
              </a:rPr>
              <a:t>Finally, the study only included Max Super Specialty hospital; hence, findings might not be generalizable to all levels of health care facilities in the country.</a:t>
            </a:r>
            <a:endParaRPr lang="en-IN"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3157853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715904-3ED4-1467-097D-711CF7572AD1}"/>
              </a:ext>
            </a:extLst>
          </p:cNvPr>
          <p:cNvSpPr>
            <a:spLocks noGrp="1"/>
          </p:cNvSpPr>
          <p:nvPr>
            <p:ph type="title"/>
          </p:nvPr>
        </p:nvSpPr>
        <p:spPr>
          <a:xfrm>
            <a:off x="677334" y="388219"/>
            <a:ext cx="8596668" cy="718686"/>
          </a:xfrm>
        </p:spPr>
        <p:txBody>
          <a:bodyPr/>
          <a:lstStyle/>
          <a:p>
            <a:pPr algn="ctr"/>
            <a:r>
              <a:rPr lang="en-IN" dirty="0"/>
              <a:t>REFERENCES</a:t>
            </a:r>
          </a:p>
        </p:txBody>
      </p:sp>
      <p:sp>
        <p:nvSpPr>
          <p:cNvPr id="3" name="Content Placeholder 2">
            <a:extLst>
              <a:ext uri="{FF2B5EF4-FFF2-40B4-BE49-F238E27FC236}">
                <a16:creationId xmlns:a16="http://schemas.microsoft.com/office/drawing/2014/main" id="{16EC748D-F574-F3AD-5B5E-834AD943057E}"/>
              </a:ext>
            </a:extLst>
          </p:cNvPr>
          <p:cNvSpPr>
            <a:spLocks noGrp="1"/>
          </p:cNvSpPr>
          <p:nvPr>
            <p:ph idx="1"/>
          </p:nvPr>
        </p:nvSpPr>
        <p:spPr>
          <a:xfrm>
            <a:off x="677334" y="1232033"/>
            <a:ext cx="8596668" cy="5111015"/>
          </a:xfrm>
        </p:spPr>
        <p:txBody>
          <a:bodyPr>
            <a:normAutofit lnSpcReduction="10000"/>
          </a:bodyPr>
          <a:lstStyle/>
          <a:p>
            <a:pPr algn="just" rtl="0" fontAlgn="base">
              <a:spcBef>
                <a:spcPts val="0"/>
              </a:spcBef>
              <a:spcAft>
                <a:spcPts val="0"/>
              </a:spcAft>
              <a:buFont typeface="Arial" panose="020B0604020202020204" pitchFamily="34" charset="0"/>
              <a:buChar char="•"/>
            </a:pPr>
            <a:r>
              <a:rPr lang="en-US" sz="1800" b="0" i="0" u="none" strike="noStrike" dirty="0">
                <a:solidFill>
                  <a:srgbClr val="000000"/>
                </a:solidFill>
                <a:effectLst/>
                <a:latin typeface="Times New Roman" panose="02020603050405020304" pitchFamily="18" charset="0"/>
              </a:rPr>
              <a:t>Ng JHY, Luk BHK. Patient satisfaction: Concept analysis in the healthcare context. Patient Education and Counseling [Internet]. 2019 Apr;102(4):790–6. Available from: </a:t>
            </a:r>
            <a:r>
              <a:rPr lang="en-US" sz="1800" b="0" i="0" u="sng" strike="noStrike" dirty="0">
                <a:solidFill>
                  <a:srgbClr val="0563C1"/>
                </a:solidFill>
                <a:effectLst/>
                <a:latin typeface="Times New Roman" panose="02020603050405020304" pitchFamily="18" charset="0"/>
                <a:hlinkClick r:id="rId2"/>
              </a:rPr>
              <a:t>https://www.sciencedirect.com/science/article/pii/S0738399118310048</a:t>
            </a:r>
            <a:endParaRPr lang="en-US" sz="1800" b="0" i="0" u="none" strike="noStrike" dirty="0">
              <a:solidFill>
                <a:srgbClr val="000000"/>
              </a:solidFill>
              <a:effectLst/>
              <a:latin typeface="Noto Sans Symbols"/>
            </a:endParaRPr>
          </a:p>
          <a:p>
            <a:pPr algn="just" rtl="0" fontAlgn="base">
              <a:spcBef>
                <a:spcPts val="0"/>
              </a:spcBef>
              <a:spcAft>
                <a:spcPts val="0"/>
              </a:spcAft>
              <a:buFont typeface="Arial" panose="020B0604020202020204" pitchFamily="34" charset="0"/>
              <a:buChar char="•"/>
            </a:pPr>
            <a:r>
              <a:rPr lang="en-US" sz="1800" b="0" i="0" u="none" strike="noStrike" dirty="0">
                <a:solidFill>
                  <a:srgbClr val="000000"/>
                </a:solidFill>
                <a:effectLst/>
                <a:latin typeface="Times New Roman" panose="02020603050405020304" pitchFamily="18" charset="0"/>
              </a:rPr>
              <a:t>Akbulut N. Saudi Journal of Business and Management Studies The Impact of Service Quality on Patient Satisfaction in the Health Care System a Comparative Study. Saudi Journal of Business and Management Studies. 21AD Jun 27;415-6671(2415-6663).</a:t>
            </a:r>
            <a:endParaRPr lang="en-US" sz="1800" b="0" i="0" u="none" strike="noStrike" dirty="0">
              <a:solidFill>
                <a:srgbClr val="000000"/>
              </a:solidFill>
              <a:effectLst/>
              <a:latin typeface="Noto Sans Symbols"/>
            </a:endParaRPr>
          </a:p>
          <a:p>
            <a:pPr algn="just" rtl="0" fontAlgn="base">
              <a:spcBef>
                <a:spcPts val="0"/>
              </a:spcBef>
              <a:spcAft>
                <a:spcPts val="0"/>
              </a:spcAft>
              <a:buFont typeface="Arial" panose="020B0604020202020204" pitchFamily="34" charset="0"/>
              <a:buChar char="•"/>
            </a:pPr>
            <a:r>
              <a:rPr lang="en-US" sz="1800" b="0" i="0" u="none" strike="noStrike" dirty="0">
                <a:solidFill>
                  <a:srgbClr val="000000"/>
                </a:solidFill>
                <a:effectLst/>
                <a:latin typeface="Times New Roman" panose="02020603050405020304" pitchFamily="18" charset="0"/>
              </a:rPr>
              <a:t>Ekram S, Rahman F. The concept of patient satisfaction as it relates to contemporary health care. TAJ 2006; 19(1): TAJ: ISSN 1019-8555.</a:t>
            </a:r>
            <a:endParaRPr lang="en-US" sz="1800" b="0" i="0" u="none" strike="noStrike" dirty="0">
              <a:solidFill>
                <a:srgbClr val="000000"/>
              </a:solidFill>
              <a:effectLst/>
              <a:latin typeface="Noto Sans Symbols"/>
            </a:endParaRPr>
          </a:p>
          <a:p>
            <a:pPr algn="just" rtl="0" fontAlgn="base">
              <a:spcBef>
                <a:spcPts val="0"/>
              </a:spcBef>
              <a:spcAft>
                <a:spcPts val="0"/>
              </a:spcAft>
              <a:buFont typeface="Arial" panose="020B0604020202020204" pitchFamily="34" charset="0"/>
              <a:buChar char="•"/>
            </a:pPr>
            <a:r>
              <a:rPr lang="en-US" sz="1800" b="0" i="0" u="none" strike="noStrike" dirty="0">
                <a:solidFill>
                  <a:srgbClr val="000000"/>
                </a:solidFill>
                <a:effectLst/>
                <a:latin typeface="Times New Roman" panose="02020603050405020304" pitchFamily="18" charset="0"/>
              </a:rPr>
              <a:t>Framework for Improving Quality in Our Health Service. Health Service Executive. 2016. URL: https://www.hse.ie/eng/about/who/qid/nationalsafetyprogrammes/ decontamination/quality-improvement-framework.pdf [accessed 2021-04-22]</a:t>
            </a:r>
            <a:endParaRPr lang="en-US" sz="1800" b="0" i="0" u="none" strike="noStrike" dirty="0">
              <a:solidFill>
                <a:srgbClr val="000000"/>
              </a:solidFill>
              <a:effectLst/>
              <a:latin typeface="Noto Sans Symbols"/>
            </a:endParaRPr>
          </a:p>
          <a:p>
            <a:pPr>
              <a:buFont typeface="Arial" panose="020B0604020202020204" pitchFamily="34" charset="0"/>
              <a:buChar char="•"/>
            </a:pPr>
            <a:r>
              <a:rPr lang="en-IN" b="0" i="0" dirty="0">
                <a:solidFill>
                  <a:srgbClr val="303030"/>
                </a:solidFill>
                <a:effectLst/>
                <a:latin typeface="Cambria" panose="02040503050406030204" pitchFamily="18" charset="0"/>
              </a:rPr>
              <a:t>Shan L, Li Y, Ding D, Wu Q, Liu C, Jiao M, et al.. Patient satisfaction with hospital inpatient care: effects of trust, medical insurance and perceived quality of care. </a:t>
            </a:r>
            <a:r>
              <a:rPr lang="en-IN" b="0" i="1" dirty="0">
                <a:solidFill>
                  <a:srgbClr val="303030"/>
                </a:solidFill>
                <a:effectLst/>
                <a:latin typeface="Cambria" panose="02040503050406030204" pitchFamily="18" charset="0"/>
              </a:rPr>
              <a:t>PLoS ONE.</a:t>
            </a:r>
            <a:r>
              <a:rPr lang="en-IN" b="0" i="0" dirty="0">
                <a:solidFill>
                  <a:srgbClr val="303030"/>
                </a:solidFill>
                <a:effectLst/>
                <a:latin typeface="Cambria" panose="02040503050406030204" pitchFamily="18" charset="0"/>
              </a:rPr>
              <a:t> (2016) 11:e0164366. 10.1371/journal.pone.0164366 [</a:t>
            </a:r>
            <a:r>
              <a:rPr lang="en-IN" b="0" i="0" u="sng" dirty="0">
                <a:solidFill>
                  <a:srgbClr val="376FAA"/>
                </a:solidFill>
                <a:effectLst/>
                <a:latin typeface="Cambria" panose="02040503050406030204" pitchFamily="18" charset="0"/>
                <a:hlinkClick r:id="rId3"/>
              </a:rPr>
              <a:t>PMC free article</a:t>
            </a:r>
            <a:r>
              <a:rPr lang="en-IN" b="0" i="0" dirty="0">
                <a:solidFill>
                  <a:srgbClr val="303030"/>
                </a:solidFill>
                <a:effectLst/>
                <a:latin typeface="Cambria" panose="02040503050406030204" pitchFamily="18" charset="0"/>
              </a:rPr>
              <a:t>] [</a:t>
            </a:r>
            <a:r>
              <a:rPr lang="en-IN" b="0" i="0" u="sng" dirty="0">
                <a:solidFill>
                  <a:srgbClr val="376FAA"/>
                </a:solidFill>
                <a:effectLst/>
                <a:latin typeface="Cambria" panose="02040503050406030204" pitchFamily="18" charset="0"/>
                <a:hlinkClick r:id="rId4"/>
              </a:rPr>
              <a:t>PubMed</a:t>
            </a:r>
            <a:r>
              <a:rPr lang="en-IN" b="0" i="0" dirty="0">
                <a:solidFill>
                  <a:srgbClr val="303030"/>
                </a:solidFill>
                <a:effectLst/>
                <a:latin typeface="Cambria" panose="02040503050406030204" pitchFamily="18" charset="0"/>
              </a:rPr>
              <a:t>] [</a:t>
            </a:r>
            <a:r>
              <a:rPr lang="en-IN" b="0" i="0" u="sng" dirty="0">
                <a:solidFill>
                  <a:srgbClr val="376FAA"/>
                </a:solidFill>
                <a:effectLst/>
                <a:latin typeface="Cambria" panose="02040503050406030204" pitchFamily="18" charset="0"/>
                <a:hlinkClick r:id="rId5"/>
              </a:rPr>
              <a:t>CrossRef</a:t>
            </a:r>
            <a:r>
              <a:rPr lang="en-IN" b="0" i="0" dirty="0">
                <a:solidFill>
                  <a:srgbClr val="303030"/>
                </a:solidFill>
                <a:effectLst/>
                <a:latin typeface="Cambria" panose="02040503050406030204" pitchFamily="18" charset="0"/>
              </a:rPr>
              <a:t>] [</a:t>
            </a:r>
            <a:r>
              <a:rPr lang="en-IN" b="0" i="0" u="sng" dirty="0">
                <a:solidFill>
                  <a:srgbClr val="376FAA"/>
                </a:solidFill>
                <a:effectLst/>
                <a:latin typeface="Cambria" panose="02040503050406030204" pitchFamily="18" charset="0"/>
                <a:hlinkClick r:id="rId6"/>
              </a:rPr>
              <a:t>Google Scholar</a:t>
            </a:r>
            <a:r>
              <a:rPr lang="en-IN" b="0" i="0" dirty="0">
                <a:solidFill>
                  <a:srgbClr val="303030"/>
                </a:solidFill>
                <a:effectLst/>
                <a:latin typeface="Cambria" panose="02040503050406030204" pitchFamily="18" charset="0"/>
              </a:rPr>
              <a:t>]</a:t>
            </a:r>
            <a:r>
              <a:rPr lang="en-IN" b="0" i="0" dirty="0">
                <a:solidFill>
                  <a:srgbClr val="303030"/>
                </a:solidFill>
                <a:effectLst/>
                <a:highlight>
                  <a:srgbClr val="FFFFFF"/>
                </a:highlight>
                <a:latin typeface="Cambria" panose="02040503050406030204" pitchFamily="18" charset="0"/>
              </a:rPr>
              <a:t> [</a:t>
            </a:r>
            <a:r>
              <a:rPr lang="en-IN" b="0" i="0" u="sng" dirty="0">
                <a:solidFill>
                  <a:srgbClr val="376FAA"/>
                </a:solidFill>
                <a:effectLst/>
                <a:latin typeface="Cambria" panose="02040503050406030204" pitchFamily="18" charset="0"/>
                <a:hlinkClick r:id="rId7"/>
              </a:rPr>
              <a:t>Ref list</a:t>
            </a:r>
            <a:r>
              <a:rPr lang="en-IN" b="0" i="0" dirty="0">
                <a:solidFill>
                  <a:srgbClr val="303030"/>
                </a:solidFill>
                <a:effectLst/>
                <a:highlight>
                  <a:srgbClr val="FFFFFF"/>
                </a:highlight>
                <a:latin typeface="Cambria" panose="02040503050406030204" pitchFamily="18" charset="0"/>
              </a:rPr>
              <a:t>]</a:t>
            </a:r>
          </a:p>
          <a:p>
            <a:pPr>
              <a:buFont typeface="Arial" panose="020B0604020202020204" pitchFamily="34" charset="0"/>
              <a:buChar char="•"/>
            </a:pPr>
            <a:r>
              <a:rPr lang="en-IN" b="0" i="0" dirty="0">
                <a:solidFill>
                  <a:srgbClr val="212121"/>
                </a:solidFill>
                <a:effectLst/>
                <a:highlight>
                  <a:srgbClr val="FFFFFF"/>
                </a:highlight>
                <a:latin typeface="Cambria" panose="02040503050406030204" pitchFamily="18" charset="0"/>
              </a:rPr>
              <a:t>Verma M, Rana K, Kankaria A, Aggarwal R. Assessment of patient's satisfaction visiting a tertiary health care institute in north India. </a:t>
            </a:r>
            <a:r>
              <a:rPr lang="en-IN" b="0" i="1" dirty="0">
                <a:solidFill>
                  <a:srgbClr val="212121"/>
                </a:solidFill>
                <a:effectLst/>
                <a:highlight>
                  <a:srgbClr val="FFFFFF"/>
                </a:highlight>
                <a:latin typeface="Cambria" panose="02040503050406030204" pitchFamily="18" charset="0"/>
              </a:rPr>
              <a:t>J Pharm Bioallied Sci.</a:t>
            </a:r>
            <a:r>
              <a:rPr lang="en-IN" b="0" i="0" dirty="0">
                <a:solidFill>
                  <a:srgbClr val="212121"/>
                </a:solidFill>
                <a:effectLst/>
                <a:highlight>
                  <a:srgbClr val="FFFFFF"/>
                </a:highlight>
                <a:latin typeface="Cambria" panose="02040503050406030204" pitchFamily="18" charset="0"/>
              </a:rPr>
              <a:t> (2020) 12:252. 10.4103/jpbs.JPBS_168_20 [</a:t>
            </a:r>
            <a:r>
              <a:rPr lang="en-IN" b="0" i="0" u="sng" dirty="0">
                <a:solidFill>
                  <a:srgbClr val="376FAA"/>
                </a:solidFill>
                <a:effectLst/>
                <a:highlight>
                  <a:srgbClr val="FFFFFF"/>
                </a:highlight>
                <a:latin typeface="Cambria" panose="02040503050406030204" pitchFamily="18" charset="0"/>
                <a:hlinkClick r:id="rId8"/>
              </a:rPr>
              <a:t>PMC free article</a:t>
            </a:r>
            <a:r>
              <a:rPr lang="en-IN" b="0" i="0" dirty="0">
                <a:solidFill>
                  <a:srgbClr val="212121"/>
                </a:solidFill>
                <a:effectLst/>
                <a:highlight>
                  <a:srgbClr val="FFFFFF"/>
                </a:highlight>
                <a:latin typeface="Cambria" panose="02040503050406030204" pitchFamily="18" charset="0"/>
              </a:rPr>
              <a:t>] [</a:t>
            </a:r>
            <a:r>
              <a:rPr lang="en-IN" b="0" i="0" u="sng" dirty="0">
                <a:solidFill>
                  <a:srgbClr val="376FAA"/>
                </a:solidFill>
                <a:effectLst/>
                <a:highlight>
                  <a:srgbClr val="FFFFFF"/>
                </a:highlight>
                <a:latin typeface="Cambria" panose="02040503050406030204" pitchFamily="18" charset="0"/>
                <a:hlinkClick r:id="rId9"/>
              </a:rPr>
              <a:t>PubMed</a:t>
            </a:r>
            <a:r>
              <a:rPr lang="en-IN" b="0" i="0" dirty="0">
                <a:solidFill>
                  <a:srgbClr val="212121"/>
                </a:solidFill>
                <a:effectLst/>
                <a:highlight>
                  <a:srgbClr val="FFFFFF"/>
                </a:highlight>
                <a:latin typeface="Cambria" panose="02040503050406030204" pitchFamily="18" charset="0"/>
              </a:rPr>
              <a:t>] [</a:t>
            </a:r>
            <a:r>
              <a:rPr lang="en-IN" b="0" i="0" u="sng" dirty="0">
                <a:solidFill>
                  <a:srgbClr val="376FAA"/>
                </a:solidFill>
                <a:effectLst/>
                <a:highlight>
                  <a:srgbClr val="FFFFFF"/>
                </a:highlight>
                <a:latin typeface="Cambria" panose="02040503050406030204" pitchFamily="18" charset="0"/>
                <a:hlinkClick r:id="rId10"/>
              </a:rPr>
              <a:t>CrossRef</a:t>
            </a:r>
            <a:r>
              <a:rPr lang="en-IN" b="0" i="0" dirty="0">
                <a:solidFill>
                  <a:srgbClr val="212121"/>
                </a:solidFill>
                <a:effectLst/>
                <a:highlight>
                  <a:srgbClr val="FFFFFF"/>
                </a:highlight>
                <a:latin typeface="Cambria" panose="02040503050406030204" pitchFamily="18" charset="0"/>
              </a:rPr>
              <a:t>] [</a:t>
            </a:r>
            <a:r>
              <a:rPr lang="en-IN" b="0" i="0" u="sng" dirty="0">
                <a:solidFill>
                  <a:srgbClr val="376FAA"/>
                </a:solidFill>
                <a:effectLst/>
                <a:highlight>
                  <a:srgbClr val="FFFFFF"/>
                </a:highlight>
                <a:latin typeface="Cambria" panose="02040503050406030204" pitchFamily="18" charset="0"/>
                <a:hlinkClick r:id="rId11"/>
              </a:rPr>
              <a:t>Google Scholar</a:t>
            </a:r>
            <a:r>
              <a:rPr lang="en-IN" b="0" i="0" dirty="0">
                <a:solidFill>
                  <a:srgbClr val="212121"/>
                </a:solidFill>
                <a:effectLst/>
                <a:highlight>
                  <a:srgbClr val="FFFFFF"/>
                </a:highlight>
                <a:latin typeface="Cambria" panose="02040503050406030204" pitchFamily="18" charset="0"/>
              </a:rPr>
              <a:t>]</a:t>
            </a:r>
            <a:endParaRPr lang="en-IN" dirty="0"/>
          </a:p>
        </p:txBody>
      </p:sp>
    </p:spTree>
    <p:extLst>
      <p:ext uri="{BB962C8B-B14F-4D97-AF65-F5344CB8AC3E}">
        <p14:creationId xmlns:p14="http://schemas.microsoft.com/office/powerpoint/2010/main" val="360015017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a:extLst>
              <a:ext uri="{FF2B5EF4-FFF2-40B4-BE49-F238E27FC236}">
                <a16:creationId xmlns:a16="http://schemas.microsoft.com/office/drawing/2014/main" id="{7A1EF4B0-FCA4-DC13-E617-BBD68C040626}"/>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036066" y="1188437"/>
            <a:ext cx="5822155" cy="3881437"/>
          </a:xfrm>
        </p:spPr>
      </p:pic>
    </p:spTree>
    <p:extLst>
      <p:ext uri="{BB962C8B-B14F-4D97-AF65-F5344CB8AC3E}">
        <p14:creationId xmlns:p14="http://schemas.microsoft.com/office/powerpoint/2010/main" val="381259333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a:extLst>
              <a:ext uri="{FF2B5EF4-FFF2-40B4-BE49-F238E27FC236}">
                <a16:creationId xmlns:a16="http://schemas.microsoft.com/office/drawing/2014/main" id="{5EBDD2DE-6213-348A-8424-540DDEC52A6A}"/>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106747" y="721895"/>
            <a:ext cx="5089124" cy="5089124"/>
          </a:xfrm>
        </p:spPr>
      </p:pic>
    </p:spTree>
    <p:extLst>
      <p:ext uri="{BB962C8B-B14F-4D97-AF65-F5344CB8AC3E}">
        <p14:creationId xmlns:p14="http://schemas.microsoft.com/office/powerpoint/2010/main" val="40565414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F35A050-153E-D4B5-1626-46A4556253E2}"/>
              </a:ext>
            </a:extLst>
          </p:cNvPr>
          <p:cNvSpPr>
            <a:spLocks noGrp="1"/>
          </p:cNvSpPr>
          <p:nvPr>
            <p:ph idx="1"/>
          </p:nvPr>
        </p:nvSpPr>
        <p:spPr>
          <a:xfrm>
            <a:off x="677334" y="1434164"/>
            <a:ext cx="8596668" cy="4881613"/>
          </a:xfrm>
        </p:spPr>
        <p:txBody>
          <a:bodyPr>
            <a:normAutofit/>
          </a:bodyPr>
          <a:lstStyle/>
          <a:p>
            <a:pPr marL="342900" indent="-342900">
              <a:lnSpc>
                <a:spcPct val="150000"/>
              </a:lnSpc>
              <a:buFont typeface="Wingdings" panose="05000000000000000000" pitchFamily="2" charset="2"/>
              <a:buChar char="ü"/>
            </a:pPr>
            <a:r>
              <a:rPr lang="en-US" sz="2000" b="0" i="0" dirty="0">
                <a:solidFill>
                  <a:srgbClr val="212121"/>
                </a:solidFill>
                <a:effectLst/>
                <a:highlight>
                  <a:srgbClr val="FFFFFF"/>
                </a:highlight>
                <a:latin typeface="Times New Roman" panose="02020603050405020304" pitchFamily="18" charset="0"/>
                <a:cs typeface="Times New Roman" panose="02020603050405020304" pitchFamily="18" charset="0"/>
              </a:rPr>
              <a:t>Patient satisfaction refers to the belief and an expression of attitude about the health care service the patient received. It depends on a number of components including expectations, service consumption experience, and experience-based emotional or cognitive response after consumption and choice.</a:t>
            </a:r>
            <a:endParaRPr lang="en-US" sz="2000" dirty="0">
              <a:latin typeface="Times New Roman" panose="02020603050405020304" pitchFamily="18" charset="0"/>
              <a:cs typeface="Times New Roman" panose="02020603050405020304" pitchFamily="18" charset="0"/>
            </a:endParaRPr>
          </a:p>
          <a:p>
            <a:pPr marL="342900" indent="-342900">
              <a:lnSpc>
                <a:spcPct val="150000"/>
              </a:lnSpc>
              <a:buFont typeface="Wingdings" panose="05000000000000000000" pitchFamily="2" charset="2"/>
              <a:buChar char="ü"/>
            </a:pPr>
            <a:r>
              <a:rPr lang="en-US" sz="2000" dirty="0">
                <a:latin typeface="Times New Roman" panose="02020603050405020304" pitchFamily="18" charset="0"/>
                <a:cs typeface="Times New Roman" panose="02020603050405020304" pitchFamily="18" charset="0"/>
              </a:rPr>
              <a:t>Patient satisfaction embodies the patients perceived need, his/her expectations from the health system, and experience of health care.</a:t>
            </a:r>
            <a:endParaRPr lang="en-IN" sz="2000" dirty="0">
              <a:latin typeface="Times New Roman" panose="02020603050405020304" pitchFamily="18" charset="0"/>
              <a:cs typeface="Times New Roman" panose="02020603050405020304" pitchFamily="18" charset="0"/>
            </a:endParaRPr>
          </a:p>
          <a:p>
            <a:pPr marL="342900" indent="-342900">
              <a:lnSpc>
                <a:spcPct val="150000"/>
              </a:lnSpc>
              <a:buFont typeface="Wingdings" panose="05000000000000000000" pitchFamily="2" charset="2"/>
              <a:buChar char="ü"/>
            </a:pPr>
            <a:r>
              <a:rPr lang="en-IN" sz="2000" dirty="0">
                <a:latin typeface="Times New Roman" panose="02020603050405020304" pitchFamily="18" charset="0"/>
                <a:cs typeface="Times New Roman" panose="02020603050405020304" pitchFamily="18" charset="0"/>
              </a:rPr>
              <a:t>Patient satisfaction in the wards of private hospitals holds paramount importance for several reasons.</a:t>
            </a:r>
          </a:p>
        </p:txBody>
      </p:sp>
      <p:sp>
        <p:nvSpPr>
          <p:cNvPr id="4" name="Title 1"/>
          <p:cNvSpPr>
            <a:spLocks noGrp="1"/>
          </p:cNvSpPr>
          <p:nvPr>
            <p:ph type="title"/>
          </p:nvPr>
        </p:nvSpPr>
        <p:spPr>
          <a:xfrm>
            <a:off x="677863" y="580723"/>
            <a:ext cx="8596312" cy="805315"/>
          </a:xfrm>
        </p:spPr>
        <p:txBody>
          <a:bodyPr/>
          <a:lstStyle/>
          <a:p>
            <a:pPr algn="ctr"/>
            <a:r>
              <a:rPr lang="en-US" sz="2800" dirty="0">
                <a:latin typeface="Arial" panose="020B0604020202020204" pitchFamily="34" charset="0"/>
                <a:cs typeface="Arial" panose="020B0604020202020204" pitchFamily="34" charset="0"/>
              </a:rPr>
              <a:t>   PATIENT  SATISFACTION</a:t>
            </a:r>
          </a:p>
        </p:txBody>
      </p:sp>
    </p:spTree>
    <p:extLst>
      <p:ext uri="{BB962C8B-B14F-4D97-AF65-F5344CB8AC3E}">
        <p14:creationId xmlns:p14="http://schemas.microsoft.com/office/powerpoint/2010/main" val="22633644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B6EB97E-2B33-316E-B4B4-FAF48BF2D5AF}"/>
              </a:ext>
            </a:extLst>
          </p:cNvPr>
          <p:cNvSpPr>
            <a:spLocks noGrp="1"/>
          </p:cNvSpPr>
          <p:nvPr>
            <p:ph idx="1"/>
          </p:nvPr>
        </p:nvSpPr>
        <p:spPr>
          <a:xfrm>
            <a:off x="677334" y="558265"/>
            <a:ext cx="8596668" cy="5483097"/>
          </a:xfrm>
        </p:spPr>
        <p:txBody>
          <a:bodyPr>
            <a:normAutofit/>
          </a:bodyPr>
          <a:lstStyle/>
          <a:p>
            <a:pPr marL="0" indent="0">
              <a:lnSpc>
                <a:spcPct val="150000"/>
              </a:lnSpc>
              <a:buNone/>
            </a:pPr>
            <a:endParaRPr lang="en-IN" sz="2000" dirty="0">
              <a:latin typeface="Times New Roman" panose="02020603050405020304" pitchFamily="18" charset="0"/>
              <a:cs typeface="Times New Roman" panose="02020603050405020304" pitchFamily="18" charset="0"/>
            </a:endParaRPr>
          </a:p>
          <a:p>
            <a:pPr marL="285750" indent="-285750">
              <a:lnSpc>
                <a:spcPct val="150000"/>
              </a:lnSpc>
              <a:buFont typeface="Wingdings" panose="05000000000000000000" pitchFamily="2" charset="2"/>
              <a:buChar char="ü"/>
            </a:pPr>
            <a:r>
              <a:rPr lang="en-IN" sz="2000" dirty="0">
                <a:latin typeface="Times New Roman" panose="02020603050405020304" pitchFamily="18" charset="0"/>
                <a:cs typeface="Times New Roman" panose="02020603050405020304" pitchFamily="18" charset="0"/>
              </a:rPr>
              <a:t>Satisfied patients are more likely to adhere to treatment plans, leading to better health outcomes and reduced readmission rates. </a:t>
            </a:r>
          </a:p>
          <a:p>
            <a:pPr marL="285750" indent="-285750">
              <a:lnSpc>
                <a:spcPct val="150000"/>
              </a:lnSpc>
              <a:buFont typeface="Wingdings" panose="05000000000000000000" pitchFamily="2" charset="2"/>
              <a:buChar char="ü"/>
            </a:pPr>
            <a:r>
              <a:rPr lang="en-IN" sz="2000" dirty="0">
                <a:latin typeface="Times New Roman" panose="02020603050405020304" pitchFamily="18" charset="0"/>
                <a:cs typeface="Times New Roman" panose="02020603050405020304" pitchFamily="18" charset="0"/>
              </a:rPr>
              <a:t>Positive patient experiences foster trust and loyalty towards the hospital, resulting in enhanced reputation and increased referrals, ultimately benefiting the hospital's business and sustainability.</a:t>
            </a:r>
          </a:p>
          <a:p>
            <a:pPr marL="285750" indent="-285750">
              <a:lnSpc>
                <a:spcPct val="150000"/>
              </a:lnSpc>
              <a:buFont typeface="Wingdings" panose="05000000000000000000" pitchFamily="2" charset="2"/>
              <a:buChar char="ü"/>
            </a:pPr>
            <a:r>
              <a:rPr lang="en-IN" sz="2000" dirty="0">
                <a:latin typeface="Times New Roman" panose="02020603050405020304" pitchFamily="18" charset="0"/>
                <a:cs typeface="Times New Roman" panose="02020603050405020304" pitchFamily="18" charset="0"/>
              </a:rPr>
              <a:t>Patient satisfaction is a crucial metric in evaluating the quality of healthcare services provided by private multi specialty hospitals</a:t>
            </a:r>
          </a:p>
        </p:txBody>
      </p:sp>
    </p:spTree>
    <p:extLst>
      <p:ext uri="{BB962C8B-B14F-4D97-AF65-F5344CB8AC3E}">
        <p14:creationId xmlns:p14="http://schemas.microsoft.com/office/powerpoint/2010/main" val="25468828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753293"/>
            <a:ext cx="8596668" cy="709749"/>
          </a:xfrm>
        </p:spPr>
        <p:txBody>
          <a:bodyPr>
            <a:normAutofit/>
          </a:bodyPr>
          <a:lstStyle/>
          <a:p>
            <a:pPr algn="ctr"/>
            <a:r>
              <a:rPr lang="en-US" sz="2800" dirty="0">
                <a:latin typeface="Arial" panose="020B0604020202020204" pitchFamily="34" charset="0"/>
                <a:cs typeface="Arial" panose="020B0604020202020204" pitchFamily="34" charset="0"/>
              </a:rPr>
              <a:t>METHODOLOGY</a:t>
            </a:r>
          </a:p>
        </p:txBody>
      </p:sp>
      <p:sp>
        <p:nvSpPr>
          <p:cNvPr id="3" name="Content Placeholder 2"/>
          <p:cNvSpPr>
            <a:spLocks noGrp="1"/>
          </p:cNvSpPr>
          <p:nvPr>
            <p:ph idx="1"/>
          </p:nvPr>
        </p:nvSpPr>
        <p:spPr>
          <a:xfrm>
            <a:off x="677334" y="1765952"/>
            <a:ext cx="8596668" cy="4759975"/>
          </a:xfrm>
        </p:spPr>
        <p:txBody>
          <a:bodyPr>
            <a:normAutofit lnSpcReduction="10000"/>
          </a:bodyPr>
          <a:lstStyle/>
          <a:p>
            <a:pPr algn="just" rtl="0">
              <a:spcBef>
                <a:spcPts val="0"/>
              </a:spcBef>
              <a:spcAft>
                <a:spcPts val="0"/>
              </a:spcAft>
            </a:pPr>
            <a:r>
              <a:rPr lang="en-US" sz="2000" dirty="0">
                <a:solidFill>
                  <a:srgbClr val="0D0D0D"/>
                </a:solidFill>
                <a:highlight>
                  <a:srgbClr val="FFFFFF"/>
                </a:highlight>
                <a:latin typeface="Times New Roman" panose="02020603050405020304" pitchFamily="18" charset="0"/>
              </a:rPr>
              <a:t>DATA SOURCE</a:t>
            </a:r>
            <a:r>
              <a:rPr lang="en-US" sz="1800" b="0" i="0" u="none" strike="noStrike" dirty="0">
                <a:solidFill>
                  <a:srgbClr val="0D0D0D"/>
                </a:solidFill>
                <a:effectLst/>
                <a:highlight>
                  <a:srgbClr val="FFFFFF"/>
                </a:highlight>
                <a:latin typeface="Times New Roman" panose="02020603050405020304" pitchFamily="18" charset="0"/>
              </a:rPr>
              <a:t>: </a:t>
            </a:r>
            <a:r>
              <a:rPr lang="en-US" sz="2000" b="0" i="0" u="none" strike="noStrike" dirty="0">
                <a:solidFill>
                  <a:srgbClr val="0D0D0D"/>
                </a:solidFill>
                <a:effectLst/>
                <a:highlight>
                  <a:srgbClr val="FFFFFF"/>
                </a:highlight>
                <a:latin typeface="Times New Roman" panose="02020603050405020304" pitchFamily="18" charset="0"/>
              </a:rPr>
              <a:t>The study collected the data from various wards/departments of the hospital Max Super Specialty hospital, Patparganj, Delhi.</a:t>
            </a:r>
            <a:endParaRPr lang="en-US" sz="2000" dirty="0">
              <a:latin typeface="Times New Roman" panose="02020603050405020304" pitchFamily="18" charset="0"/>
              <a:cs typeface="Times New Roman" panose="02020603050405020304" pitchFamily="18" charset="0"/>
            </a:endParaRPr>
          </a:p>
          <a:p>
            <a:r>
              <a:rPr lang="en-US" sz="2000" dirty="0">
                <a:latin typeface="Times New Roman" panose="02020603050405020304" pitchFamily="18" charset="0"/>
                <a:cs typeface="Times New Roman" panose="02020603050405020304" pitchFamily="18" charset="0"/>
              </a:rPr>
              <a:t>STUDY DESIGN: Descriptive, Observational Study, Mixed ( Qualitative and Quantitative)</a:t>
            </a:r>
          </a:p>
          <a:p>
            <a:r>
              <a:rPr lang="en-US" sz="2000" dirty="0">
                <a:latin typeface="Times New Roman" panose="02020603050405020304" pitchFamily="18" charset="0"/>
                <a:cs typeface="Times New Roman" panose="02020603050405020304" pitchFamily="18" charset="0"/>
              </a:rPr>
              <a:t>STUDY SETTING: MAX SUPER Specialty Hospital, Patparganj</a:t>
            </a:r>
          </a:p>
          <a:p>
            <a:r>
              <a:rPr lang="en-US" sz="2000" dirty="0">
                <a:latin typeface="Times New Roman" panose="02020603050405020304" pitchFamily="18" charset="0"/>
                <a:cs typeface="Times New Roman" panose="02020603050405020304" pitchFamily="18" charset="0"/>
              </a:rPr>
              <a:t>SAMPLE SIZE: 244</a:t>
            </a:r>
          </a:p>
          <a:p>
            <a:r>
              <a:rPr lang="en-US" sz="2000" dirty="0">
                <a:latin typeface="Times New Roman" panose="02020603050405020304" pitchFamily="18" charset="0"/>
                <a:cs typeface="Times New Roman" panose="02020603050405020304" pitchFamily="18" charset="0"/>
              </a:rPr>
              <a:t>STUDY POPULATION:</a:t>
            </a:r>
          </a:p>
          <a:p>
            <a:pPr marL="0" indent="0">
              <a:buNone/>
            </a:pPr>
            <a:r>
              <a:rPr lang="en-US" sz="2000" dirty="0">
                <a:latin typeface="Times New Roman" panose="02020603050405020304" pitchFamily="18" charset="0"/>
                <a:cs typeface="Times New Roman" panose="02020603050405020304" pitchFamily="18" charset="0"/>
              </a:rPr>
              <a:t>          Inclusion Criteria: IPD Patients</a:t>
            </a:r>
          </a:p>
          <a:p>
            <a:pPr marL="0" indent="0">
              <a:buNone/>
            </a:pPr>
            <a:r>
              <a:rPr lang="en-US" sz="2000" dirty="0">
                <a:latin typeface="Times New Roman" panose="02020603050405020304" pitchFamily="18" charset="0"/>
                <a:cs typeface="Times New Roman" panose="02020603050405020304" pitchFamily="18" charset="0"/>
              </a:rPr>
              <a:t>          Exclusion Criteria: OPD and Emergency Patients</a:t>
            </a:r>
          </a:p>
          <a:p>
            <a:r>
              <a:rPr lang="en-US" sz="2000" dirty="0">
                <a:latin typeface="Times New Roman" panose="02020603050405020304" pitchFamily="18" charset="0"/>
                <a:cs typeface="Times New Roman" panose="02020603050405020304" pitchFamily="18" charset="0"/>
              </a:rPr>
              <a:t>SAMPLING METHOD: Convenience Sampling</a:t>
            </a:r>
          </a:p>
          <a:p>
            <a:endParaRPr lang="en-US" sz="2000" dirty="0">
              <a:latin typeface="Times New Roman" panose="02020603050405020304" pitchFamily="18" charset="0"/>
              <a:cs typeface="Times New Roman" panose="02020603050405020304" pitchFamily="18" charset="0"/>
            </a:endParaRPr>
          </a:p>
          <a:p>
            <a:pPr marL="0" indent="0">
              <a:buNone/>
            </a:pPr>
            <a:r>
              <a:rPr lang="en-US" sz="2000" dirty="0">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38800932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5611A92-EECE-927B-8D77-9BFAA8E79F30}"/>
              </a:ext>
            </a:extLst>
          </p:cNvPr>
          <p:cNvSpPr>
            <a:spLocks noGrp="1"/>
          </p:cNvSpPr>
          <p:nvPr>
            <p:ph idx="1"/>
          </p:nvPr>
        </p:nvSpPr>
        <p:spPr>
          <a:xfrm>
            <a:off x="677334" y="895149"/>
            <a:ext cx="8596668" cy="5146213"/>
          </a:xfrm>
        </p:spPr>
        <p:txBody>
          <a:bodyPr/>
          <a:lstStyle/>
          <a:p>
            <a:pPr algn="just" rtl="0">
              <a:spcBef>
                <a:spcPts val="0"/>
              </a:spcBef>
              <a:spcAft>
                <a:spcPts val="0"/>
              </a:spcAft>
            </a:pPr>
            <a:r>
              <a:rPr lang="en-US" sz="2000" dirty="0">
                <a:latin typeface="Times New Roman" panose="02020603050405020304" pitchFamily="18" charset="0"/>
                <a:cs typeface="Times New Roman" panose="02020603050405020304" pitchFamily="18" charset="0"/>
              </a:rPr>
              <a:t>TOOL: The data was collected based a structured questionnaire classified under several segments. </a:t>
            </a:r>
            <a:r>
              <a:rPr lang="en-US" sz="2000" b="0" i="0" u="none" strike="noStrike" dirty="0">
                <a:solidFill>
                  <a:srgbClr val="000000"/>
                </a:solidFill>
                <a:effectLst/>
                <a:latin typeface="Times New Roman" panose="02020603050405020304" pitchFamily="18" charset="0"/>
                <a:cs typeface="Times New Roman" panose="02020603050405020304" pitchFamily="18" charset="0"/>
              </a:rPr>
              <a:t>The questionnaire consisted of the following parameters with a rating of 1 to 5 on Likert scale, where 5 is least and 1 is highest of magnitude.</a:t>
            </a:r>
            <a:endParaRPr lang="en-US" sz="2000" b="0" dirty="0">
              <a:effectLst/>
              <a:latin typeface="Times New Roman" panose="02020603050405020304" pitchFamily="18" charset="0"/>
              <a:cs typeface="Times New Roman" panose="02020603050405020304" pitchFamily="18" charset="0"/>
            </a:endParaRPr>
          </a:p>
          <a:p>
            <a:pPr marL="0" indent="0" algn="just" rtl="0" fontAlgn="base">
              <a:spcBef>
                <a:spcPts val="0"/>
              </a:spcBef>
              <a:spcAft>
                <a:spcPts val="0"/>
              </a:spcAft>
              <a:buNone/>
            </a:pPr>
            <a:r>
              <a:rPr lang="en-US" sz="2000" b="0" i="0" u="none" strike="noStrike" dirty="0">
                <a:solidFill>
                  <a:srgbClr val="000000"/>
                </a:solidFill>
                <a:effectLst/>
                <a:latin typeface="Times New Roman" panose="02020603050405020304" pitchFamily="18" charset="0"/>
                <a:cs typeface="Times New Roman" panose="02020603050405020304" pitchFamily="18" charset="0"/>
              </a:rPr>
              <a:t>        1-Excellent, 2-Good, 3- Neutral, 4- Bad, 5-Poor</a:t>
            </a:r>
          </a:p>
        </p:txBody>
      </p:sp>
    </p:spTree>
    <p:extLst>
      <p:ext uri="{BB962C8B-B14F-4D97-AF65-F5344CB8AC3E}">
        <p14:creationId xmlns:p14="http://schemas.microsoft.com/office/powerpoint/2010/main" val="9007578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86647" y="1053737"/>
            <a:ext cx="8596668" cy="748937"/>
          </a:xfrm>
        </p:spPr>
        <p:txBody>
          <a:bodyPr>
            <a:normAutofit/>
          </a:bodyPr>
          <a:lstStyle/>
          <a:p>
            <a:r>
              <a:rPr lang="en-US" sz="2800" dirty="0">
                <a:latin typeface="Arial" panose="020B0604020202020204" pitchFamily="34" charset="0"/>
                <a:cs typeface="Arial" panose="020B0604020202020204" pitchFamily="34" charset="0"/>
              </a:rPr>
              <a:t> RESEARCH QUESTION</a:t>
            </a:r>
          </a:p>
        </p:txBody>
      </p:sp>
      <p:sp>
        <p:nvSpPr>
          <p:cNvPr id="3" name="Content Placeholder 2"/>
          <p:cNvSpPr>
            <a:spLocks noGrp="1"/>
          </p:cNvSpPr>
          <p:nvPr>
            <p:ph idx="1"/>
          </p:nvPr>
        </p:nvSpPr>
        <p:spPr>
          <a:xfrm>
            <a:off x="860211" y="1868678"/>
            <a:ext cx="8596668" cy="888274"/>
          </a:xfrm>
        </p:spPr>
        <p:txBody>
          <a:bodyPr>
            <a:normAutofit/>
          </a:bodyPr>
          <a:lstStyle/>
          <a:p>
            <a:pPr marL="0" indent="0">
              <a:buNone/>
            </a:pPr>
            <a:r>
              <a:rPr lang="en-US" sz="2000" dirty="0">
                <a:latin typeface="Times New Roman" panose="02020603050405020304" pitchFamily="18" charset="0"/>
                <a:cs typeface="Times New Roman" panose="02020603050405020304" pitchFamily="18" charset="0"/>
              </a:rPr>
              <a:t>What are the factors influencing patient satisfaction across different hospital wards at Max Super Specialty Hospital, Patparganj?</a:t>
            </a:r>
          </a:p>
          <a:p>
            <a:pPr marL="0" indent="0">
              <a:buNone/>
            </a:pPr>
            <a:endParaRPr lang="en-US" sz="2000" dirty="0">
              <a:latin typeface="Times New Roman" panose="02020603050405020304" pitchFamily="18" charset="0"/>
              <a:cs typeface="Times New Roman" panose="02020603050405020304" pitchFamily="18" charset="0"/>
            </a:endParaRPr>
          </a:p>
        </p:txBody>
      </p:sp>
      <p:sp>
        <p:nvSpPr>
          <p:cNvPr id="4" name="TextBox 3"/>
          <p:cNvSpPr txBox="1"/>
          <p:nvPr/>
        </p:nvSpPr>
        <p:spPr>
          <a:xfrm>
            <a:off x="836023" y="3340650"/>
            <a:ext cx="5891348" cy="523220"/>
          </a:xfrm>
          <a:prstGeom prst="rect">
            <a:avLst/>
          </a:prstGeom>
          <a:noFill/>
        </p:spPr>
        <p:txBody>
          <a:bodyPr wrap="square" rtlCol="0">
            <a:spAutoFit/>
          </a:bodyPr>
          <a:lstStyle/>
          <a:p>
            <a:r>
              <a:rPr lang="en-US" sz="2800" dirty="0">
                <a:solidFill>
                  <a:schemeClr val="accent1"/>
                </a:solidFill>
                <a:latin typeface="Arial" panose="020B0604020202020204" pitchFamily="34" charset="0"/>
                <a:cs typeface="Arial" panose="020B0604020202020204" pitchFamily="34" charset="0"/>
              </a:rPr>
              <a:t> OBJECTIVES</a:t>
            </a:r>
          </a:p>
        </p:txBody>
      </p:sp>
      <p:sp>
        <p:nvSpPr>
          <p:cNvPr id="5" name="TextBox 4"/>
          <p:cNvSpPr txBox="1"/>
          <p:nvPr/>
        </p:nvSpPr>
        <p:spPr>
          <a:xfrm>
            <a:off x="690397" y="4021987"/>
            <a:ext cx="8322974" cy="1883657"/>
          </a:xfrm>
          <a:prstGeom prst="rect">
            <a:avLst/>
          </a:prstGeom>
          <a:noFill/>
        </p:spPr>
        <p:txBody>
          <a:bodyPr wrap="square" rtlCol="0">
            <a:spAutoFit/>
          </a:bodyPr>
          <a:lstStyle/>
          <a:p>
            <a:pPr marL="342900" lvl="0" indent="-342900">
              <a:lnSpc>
                <a:spcPct val="150000"/>
              </a:lnSpc>
              <a:buClr>
                <a:schemeClr val="accent1"/>
              </a:buClr>
              <a:buFont typeface="Wingdings" panose="05000000000000000000" pitchFamily="2" charset="2"/>
              <a:buChar char="ü"/>
            </a:pPr>
            <a:r>
              <a:rPr lang="en-IN" sz="2000" dirty="0">
                <a:latin typeface="Times New Roman" panose="02020603050405020304" pitchFamily="18" charset="0"/>
                <a:cs typeface="Times New Roman" panose="02020603050405020304" pitchFamily="18" charset="0"/>
              </a:rPr>
              <a:t>Identifying Factors Influencing Patient Satisfaction</a:t>
            </a:r>
          </a:p>
          <a:p>
            <a:pPr marL="342900" lvl="0" indent="-342900">
              <a:lnSpc>
                <a:spcPct val="150000"/>
              </a:lnSpc>
              <a:buClr>
                <a:schemeClr val="accent1"/>
              </a:buClr>
              <a:buFont typeface="Wingdings" panose="05000000000000000000" pitchFamily="2" charset="2"/>
              <a:buChar char="ü"/>
            </a:pPr>
            <a:r>
              <a:rPr lang="en-IN" sz="2000" dirty="0">
                <a:latin typeface="Times New Roman" panose="02020603050405020304" pitchFamily="18" charset="0"/>
                <a:cs typeface="Times New Roman" panose="02020603050405020304" pitchFamily="18" charset="0"/>
              </a:rPr>
              <a:t>Comparing Satisfaction Levels</a:t>
            </a:r>
            <a:endParaRPr lang="en-US" sz="2000" dirty="0">
              <a:latin typeface="Times New Roman" panose="02020603050405020304" pitchFamily="18" charset="0"/>
              <a:cs typeface="Times New Roman" panose="02020603050405020304" pitchFamily="18" charset="0"/>
            </a:endParaRPr>
          </a:p>
          <a:p>
            <a:pPr marL="342900" lvl="0" indent="-342900">
              <a:lnSpc>
                <a:spcPct val="150000"/>
              </a:lnSpc>
              <a:buClr>
                <a:schemeClr val="accent1"/>
              </a:buClr>
              <a:buFont typeface="Wingdings" panose="05000000000000000000" pitchFamily="2" charset="2"/>
              <a:buChar char="ü"/>
            </a:pPr>
            <a:r>
              <a:rPr lang="en-IN" sz="2000" dirty="0">
                <a:latin typeface="Times New Roman" panose="02020603050405020304" pitchFamily="18" charset="0"/>
                <a:cs typeface="Times New Roman" panose="02020603050405020304" pitchFamily="18" charset="0"/>
              </a:rPr>
              <a:t>Understanding Patient Preferences</a:t>
            </a:r>
            <a:endParaRPr lang="en-US" sz="2000" dirty="0">
              <a:latin typeface="Times New Roman" panose="02020603050405020304" pitchFamily="18" charset="0"/>
              <a:cs typeface="Times New Roman" panose="02020603050405020304" pitchFamily="18" charset="0"/>
            </a:endParaRPr>
          </a:p>
          <a:p>
            <a:pPr marL="342900" lvl="0" indent="-342900">
              <a:lnSpc>
                <a:spcPct val="150000"/>
              </a:lnSpc>
              <a:buClr>
                <a:schemeClr val="accent1"/>
              </a:buClr>
              <a:buFont typeface="Wingdings" panose="05000000000000000000" pitchFamily="2" charset="2"/>
              <a:buChar char="ü"/>
            </a:pPr>
            <a:r>
              <a:rPr lang="en-IN" sz="2000" dirty="0">
                <a:latin typeface="Times New Roman" panose="02020603050405020304" pitchFamily="18" charset="0"/>
                <a:cs typeface="Times New Roman" panose="02020603050405020304" pitchFamily="18" charset="0"/>
              </a:rPr>
              <a:t>Highlighting Areas for Improvement</a:t>
            </a:r>
            <a:endParaRPr lang="en-US"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95956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959318"/>
          </a:xfrm>
        </p:spPr>
        <p:txBody>
          <a:bodyPr>
            <a:normAutofit/>
          </a:bodyPr>
          <a:lstStyle/>
          <a:p>
            <a:pPr algn="ctr"/>
            <a:r>
              <a:rPr lang="en-US" sz="2800" dirty="0">
                <a:latin typeface="Arial" panose="020B0604020202020204" pitchFamily="34" charset="0"/>
                <a:cs typeface="Arial" panose="020B0604020202020204" pitchFamily="34" charset="0"/>
              </a:rPr>
              <a:t>RESULTS AND ANALYSIS</a:t>
            </a:r>
          </a:p>
        </p:txBody>
      </p:sp>
      <p:graphicFrame>
        <p:nvGraphicFramePr>
          <p:cNvPr id="4" name="Content Placeholder 3">
            <a:extLst>
              <a:ext uri="{FF2B5EF4-FFF2-40B4-BE49-F238E27FC236}">
                <a16:creationId xmlns:a16="http://schemas.microsoft.com/office/drawing/2014/main" id="{90F5A238-7CBE-A15B-F6D3-AC5152998118}"/>
              </a:ext>
            </a:extLst>
          </p:cNvPr>
          <p:cNvGraphicFramePr>
            <a:graphicFrameLocks noGrp="1"/>
          </p:cNvGraphicFramePr>
          <p:nvPr>
            <p:ph idx="1"/>
            <p:extLst>
              <p:ext uri="{D42A27DB-BD31-4B8C-83A1-F6EECF244321}">
                <p14:modId xmlns:p14="http://schemas.microsoft.com/office/powerpoint/2010/main" val="3474599790"/>
              </p:ext>
            </p:extLst>
          </p:nvPr>
        </p:nvGraphicFramePr>
        <p:xfrm>
          <a:off x="1260909" y="1597794"/>
          <a:ext cx="7384749" cy="4251726"/>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8048688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AAF530-09C3-B64D-99E2-20C267E587FD}"/>
              </a:ext>
            </a:extLst>
          </p:cNvPr>
          <p:cNvSpPr>
            <a:spLocks noGrp="1"/>
          </p:cNvSpPr>
          <p:nvPr>
            <p:ph type="title"/>
          </p:nvPr>
        </p:nvSpPr>
        <p:spPr/>
        <p:txBody>
          <a:bodyPr/>
          <a:lstStyle/>
          <a:p>
            <a:pPr algn="ctr"/>
            <a:r>
              <a:rPr lang="en-IN" sz="2800" dirty="0">
                <a:latin typeface="Arial" panose="020B0604020202020204" pitchFamily="34" charset="0"/>
                <a:cs typeface="Arial" panose="020B0604020202020204" pitchFamily="34" charset="0"/>
              </a:rPr>
              <a:t>PEDIATRIC</a:t>
            </a:r>
            <a:r>
              <a:rPr lang="en-IN" dirty="0"/>
              <a:t> </a:t>
            </a:r>
            <a:r>
              <a:rPr lang="en-IN" sz="2800" dirty="0">
                <a:latin typeface="Arial" panose="020B0604020202020204" pitchFamily="34" charset="0"/>
                <a:cs typeface="Arial" panose="020B0604020202020204" pitchFamily="34" charset="0"/>
              </a:rPr>
              <a:t>WARD</a:t>
            </a:r>
          </a:p>
        </p:txBody>
      </p:sp>
      <p:graphicFrame>
        <p:nvGraphicFramePr>
          <p:cNvPr id="6" name="Content Placeholder 5">
            <a:extLst>
              <a:ext uri="{FF2B5EF4-FFF2-40B4-BE49-F238E27FC236}">
                <a16:creationId xmlns:a16="http://schemas.microsoft.com/office/drawing/2014/main" id="{2A3E5C14-57A3-A62E-DFC8-E57F0DFCB164}"/>
              </a:ext>
            </a:extLst>
          </p:cNvPr>
          <p:cNvGraphicFramePr>
            <a:graphicFrameLocks noGrp="1"/>
          </p:cNvGraphicFramePr>
          <p:nvPr>
            <p:ph idx="1"/>
            <p:extLst>
              <p:ext uri="{D42A27DB-BD31-4B8C-83A1-F6EECF244321}">
                <p14:modId xmlns:p14="http://schemas.microsoft.com/office/powerpoint/2010/main" val="4219734196"/>
              </p:ext>
            </p:extLst>
          </p:nvPr>
        </p:nvGraphicFramePr>
        <p:xfrm>
          <a:off x="677863" y="1862204"/>
          <a:ext cx="8596312" cy="3881437"/>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3033895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9B04A9-C35B-D9A9-860C-8F9E6DA079D4}"/>
              </a:ext>
            </a:extLst>
          </p:cNvPr>
          <p:cNvSpPr>
            <a:spLocks noGrp="1"/>
          </p:cNvSpPr>
          <p:nvPr>
            <p:ph type="title"/>
          </p:nvPr>
        </p:nvSpPr>
        <p:spPr/>
        <p:txBody>
          <a:bodyPr>
            <a:normAutofit/>
          </a:bodyPr>
          <a:lstStyle/>
          <a:p>
            <a:pPr algn="ctr"/>
            <a:r>
              <a:rPr lang="en-IN" sz="2800" dirty="0">
                <a:latin typeface="Arial" panose="020B0604020202020204" pitchFamily="34" charset="0"/>
                <a:cs typeface="Arial" panose="020B0604020202020204" pitchFamily="34" charset="0"/>
              </a:rPr>
              <a:t>ONCODAYCARE WARD</a:t>
            </a:r>
          </a:p>
        </p:txBody>
      </p:sp>
      <p:graphicFrame>
        <p:nvGraphicFramePr>
          <p:cNvPr id="4" name="Content Placeholder 3">
            <a:extLst>
              <a:ext uri="{FF2B5EF4-FFF2-40B4-BE49-F238E27FC236}">
                <a16:creationId xmlns:a16="http://schemas.microsoft.com/office/drawing/2014/main" id="{E5DFD5CD-543C-7670-D30B-44DBAF87C3D0}"/>
              </a:ext>
            </a:extLst>
          </p:cNvPr>
          <p:cNvGraphicFramePr>
            <a:graphicFrameLocks noGrp="1"/>
          </p:cNvGraphicFramePr>
          <p:nvPr>
            <p:ph idx="1"/>
            <p:extLst>
              <p:ext uri="{D42A27DB-BD31-4B8C-83A1-F6EECF244321}">
                <p14:modId xmlns:p14="http://schemas.microsoft.com/office/powerpoint/2010/main" val="1748740835"/>
              </p:ext>
            </p:extLst>
          </p:nvPr>
        </p:nvGraphicFramePr>
        <p:xfrm>
          <a:off x="697113" y="1727450"/>
          <a:ext cx="8596312" cy="3881437"/>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462900079"/>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192</TotalTime>
  <Words>1061</Words>
  <Application>Microsoft Office PowerPoint</Application>
  <PresentationFormat>Widescreen</PresentationFormat>
  <Paragraphs>64</Paragraphs>
  <Slides>18</Slides>
  <Notes>0</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Facet</vt:lpstr>
      <vt:lpstr>PowerPoint Presentation</vt:lpstr>
      <vt:lpstr>   PATIENT  SATISFACTION</vt:lpstr>
      <vt:lpstr>PowerPoint Presentation</vt:lpstr>
      <vt:lpstr>METHODOLOGY</vt:lpstr>
      <vt:lpstr>PowerPoint Presentation</vt:lpstr>
      <vt:lpstr> RESEARCH QUESTION</vt:lpstr>
      <vt:lpstr>RESULTS AND ANALYSIS</vt:lpstr>
      <vt:lpstr>PEDIATRIC WARD</vt:lpstr>
      <vt:lpstr>ONCODAYCARE WARD</vt:lpstr>
      <vt:lpstr>EWS WARD</vt:lpstr>
      <vt:lpstr>EMERGENCY</vt:lpstr>
      <vt:lpstr>BEHAVIORAL ISSUES</vt:lpstr>
      <vt:lpstr>DISCUSSION</vt:lpstr>
      <vt:lpstr>CONCLUSION</vt:lpstr>
      <vt:lpstr>PowerPoint Presentation</vt:lpstr>
      <vt:lpstr>REFERENCES</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PATIENT  SATISFACTION</dc:title>
  <dc:creator>Shivali Sharda</dc:creator>
  <cp:lastModifiedBy>Shivali Sharda</cp:lastModifiedBy>
  <cp:revision>10</cp:revision>
  <dcterms:created xsi:type="dcterms:W3CDTF">2024-03-28T10:12:01Z</dcterms:created>
  <dcterms:modified xsi:type="dcterms:W3CDTF">2024-07-30T06:43:49Z</dcterms:modified>
</cp:coreProperties>
</file>