
<file path=[Content_Types].xml><?xml version="1.0" encoding="utf-8"?>
<Types xmlns="http://schemas.openxmlformats.org/package/2006/content-types">
  <Default Extension="bin" ContentType="application/vnd.openxmlformats-officedocument.oleObject"/>
  <Default Extension="HEIC" ContentType="image/heic"/>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26"/>
  </p:notesMasterIdLst>
  <p:sldIdLst>
    <p:sldId id="256" r:id="rId2"/>
    <p:sldId id="257" r:id="rId3"/>
    <p:sldId id="274" r:id="rId4"/>
    <p:sldId id="282" r:id="rId5"/>
    <p:sldId id="275" r:id="rId6"/>
    <p:sldId id="286" r:id="rId7"/>
    <p:sldId id="260" r:id="rId8"/>
    <p:sldId id="259" r:id="rId9"/>
    <p:sldId id="283" r:id="rId10"/>
    <p:sldId id="262" r:id="rId11"/>
    <p:sldId id="263" r:id="rId12"/>
    <p:sldId id="264" r:id="rId13"/>
    <p:sldId id="280" r:id="rId14"/>
    <p:sldId id="265" r:id="rId15"/>
    <p:sldId id="266" r:id="rId16"/>
    <p:sldId id="278" r:id="rId17"/>
    <p:sldId id="277" r:id="rId18"/>
    <p:sldId id="281" r:id="rId19"/>
    <p:sldId id="276" r:id="rId20"/>
    <p:sldId id="279" r:id="rId21"/>
    <p:sldId id="267" r:id="rId22"/>
    <p:sldId id="268" r:id="rId23"/>
    <p:sldId id="284"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kha" initials="S" lastIdx="1" clrIdx="0">
    <p:extLst>
      <p:ext uri="{19B8F6BF-5375-455C-9EA6-DF929625EA0E}">
        <p15:presenceInfo xmlns:p15="http://schemas.microsoft.com/office/powerpoint/2012/main" userId="Shik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B8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132" autoAdjust="0"/>
  </p:normalViewPr>
  <p:slideViewPr>
    <p:cSldViewPr snapToGrid="0">
      <p:cViewPr varScale="1">
        <p:scale>
          <a:sx n="81" d="100"/>
          <a:sy n="81" d="100"/>
        </p:scale>
        <p:origin x="7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ikha\AppData\Roaming\Microsoft\Excel\SHIKHA%20YADAV%20(version%201).xlsb"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hikha\Desktop\SHIKHA%20YADAV.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hikha\Desktop\SHIKHA%20YADAV.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hikha\Desktop\SHIKHA%20YADAV.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hikha\AppData\Roaming\Microsoft\Excel\SHIKHA%20YADAV%20(version%201)%20(version%201).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hikha\Desktop\SHIKHA%20YADAV.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hikha\Desktop\SHIKHA%20YADAV.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hikha\Desktop\SHIKHA%20YADAV.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hikha\Desktop\SHIKHA%20YADAV.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hikha\Desktop\SHIKHA%20YADAV.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b="1" dirty="0">
                <a:solidFill>
                  <a:schemeClr val="tx1"/>
                </a:solidFill>
                <a:latin typeface="Times New Roman" panose="02020603050405020304" pitchFamily="18" charset="0"/>
                <a:cs typeface="Times New Roman" panose="02020603050405020304" pitchFamily="18" charset="0"/>
              </a:rPr>
              <a:t>(YES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Sheet2!$G$6</c:f>
              <c:strCache>
                <c:ptCount val="1"/>
                <c:pt idx="0">
                  <c:v>Yes %</c:v>
                </c:pt>
              </c:strCache>
            </c:strRef>
          </c:tx>
          <c:spPr>
            <a:solidFill>
              <a:schemeClr val="accent1"/>
            </a:solidFill>
            <a:ln w="12700" cap="flat" cmpd="sng" algn="ctr">
              <a:solidFill>
                <a:schemeClr val="accent1">
                  <a:shade val="15000"/>
                </a:schemeClr>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Sheet2!$F$7:$F$12</c:f>
              <c:strCache>
                <c:ptCount val="6"/>
                <c:pt idx="0">
                  <c:v>Patients are wearing a White ID Band </c:v>
                </c:pt>
                <c:pt idx="1">
                  <c:v>Check contents on White ID Band</c:v>
                </c:pt>
                <c:pt idx="2">
                  <c:v>Check for Red ID Band - worn by allergic patients</c:v>
                </c:pt>
                <c:pt idx="3">
                  <c:v>Check for Violet ID Band - worn by vulnerable patients</c:v>
                </c:pt>
                <c:pt idx="4">
                  <c:v>Check correct patient identification - being done while serving diet to the patient 
</c:v>
                </c:pt>
                <c:pt idx="5">
                  <c:v>Patient Identification Before Any Procedure / Medication</c:v>
                </c:pt>
              </c:strCache>
            </c:strRef>
          </c:cat>
          <c:val>
            <c:numRef>
              <c:f>Sheet2!$G$7:$G$12</c:f>
              <c:numCache>
                <c:formatCode>General</c:formatCode>
                <c:ptCount val="6"/>
                <c:pt idx="0">
                  <c:v>96</c:v>
                </c:pt>
                <c:pt idx="1">
                  <c:v>96</c:v>
                </c:pt>
                <c:pt idx="2">
                  <c:v>0</c:v>
                </c:pt>
                <c:pt idx="3">
                  <c:v>39</c:v>
                </c:pt>
                <c:pt idx="4">
                  <c:v>99</c:v>
                </c:pt>
                <c:pt idx="5">
                  <c:v>99</c:v>
                </c:pt>
              </c:numCache>
            </c:numRef>
          </c:val>
          <c:extLst>
            <c:ext xmlns:c16="http://schemas.microsoft.com/office/drawing/2014/chart" uri="{C3380CC4-5D6E-409C-BE32-E72D297353CC}">
              <c16:uniqueId val="{00000000-36BD-4496-8D52-F7F6B046B35F}"/>
            </c:ext>
          </c:extLst>
        </c:ser>
        <c:dLbls>
          <c:showLegendKey val="0"/>
          <c:showVal val="0"/>
          <c:showCatName val="0"/>
          <c:showSerName val="0"/>
          <c:showPercent val="0"/>
          <c:showBubbleSize val="0"/>
        </c:dLbls>
        <c:gapWidth val="219"/>
        <c:overlap val="-27"/>
        <c:axId val="511615096"/>
        <c:axId val="511615456"/>
      </c:barChart>
      <c:catAx>
        <c:axId val="511615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11615456"/>
        <c:crosses val="autoZero"/>
        <c:auto val="1"/>
        <c:lblAlgn val="ctr"/>
        <c:lblOffset val="100"/>
        <c:noMultiLvlLbl val="0"/>
      </c:catAx>
      <c:valAx>
        <c:axId val="51161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11615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n-IN" sz="1600" b="1" dirty="0">
                <a:solidFill>
                  <a:schemeClr val="tx1">
                    <a:lumMod val="95000"/>
                    <a:lumOff val="5000"/>
                  </a:schemeClr>
                </a:solidFill>
                <a:latin typeface="Times New Roman" panose="02020603050405020304" pitchFamily="18" charset="0"/>
                <a:cs typeface="Times New Roman" panose="02020603050405020304" pitchFamily="18" charset="0"/>
              </a:rPr>
              <a:t> IPSG 4</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w="12700" cap="flat" cmpd="sng" algn="ctr">
              <a:solidFill>
                <a:schemeClr val="accent1">
                  <a:shade val="15000"/>
                </a:schemeClr>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('Nursing Interview'!$A$20,'Nursing Interview'!$A$21,'Nursing Interview'!$A$22,'Nursing Interview'!$A$23,'Nursing Interview'!$A$24)</c:f>
              <c:strCache>
                <c:ptCount val="5"/>
                <c:pt idx="0">
                  <c:v>What is surgical safety checklist ?</c:v>
                </c:pt>
                <c:pt idx="1">
                  <c:v>What is "Sign in" ,  "Time out"  and "Sign out" ?</c:v>
                </c:pt>
                <c:pt idx="2">
                  <c:v>When and where is the site marked?</c:v>
                </c:pt>
                <c:pt idx="3">
                  <c:v>What do you understand by Preoperative checklist?</c:v>
                </c:pt>
                <c:pt idx="4">
                  <c:v>Who performs the surgical time out?</c:v>
                </c:pt>
              </c:strCache>
            </c:strRef>
          </c:cat>
          <c:val>
            <c:numRef>
              <c:f>('Nursing Interview'!$AZ$20,'Nursing Interview'!$AZ$21,'Nursing Interview'!$AZ$22,'Nursing Interview'!$AZ$23,'Nursing Interview'!$AZ$24)</c:f>
              <c:numCache>
                <c:formatCode>General</c:formatCode>
                <c:ptCount val="5"/>
                <c:pt idx="0">
                  <c:v>50</c:v>
                </c:pt>
                <c:pt idx="1">
                  <c:v>50</c:v>
                </c:pt>
                <c:pt idx="2">
                  <c:v>50</c:v>
                </c:pt>
                <c:pt idx="3">
                  <c:v>50</c:v>
                </c:pt>
                <c:pt idx="4">
                  <c:v>50</c:v>
                </c:pt>
              </c:numCache>
            </c:numRef>
          </c:val>
          <c:extLst>
            <c:ext xmlns:c16="http://schemas.microsoft.com/office/drawing/2014/chart" uri="{C3380CC4-5D6E-409C-BE32-E72D297353CC}">
              <c16:uniqueId val="{00000000-10A3-4E1D-9282-2E6C519E31DF}"/>
            </c:ext>
          </c:extLst>
        </c:ser>
        <c:dLbls>
          <c:dLblPos val="outEnd"/>
          <c:showLegendKey val="0"/>
          <c:showVal val="1"/>
          <c:showCatName val="0"/>
          <c:showSerName val="0"/>
          <c:showPercent val="0"/>
          <c:showBubbleSize val="0"/>
        </c:dLbls>
        <c:gapWidth val="219"/>
        <c:overlap val="-27"/>
        <c:axId val="425475784"/>
        <c:axId val="433743616"/>
      </c:barChart>
      <c:catAx>
        <c:axId val="425475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433743616"/>
        <c:crosses val="autoZero"/>
        <c:auto val="1"/>
        <c:lblAlgn val="ctr"/>
        <c:lblOffset val="100"/>
        <c:noMultiLvlLbl val="0"/>
      </c:catAx>
      <c:valAx>
        <c:axId val="433743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42547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n-IN" sz="1600" b="1" dirty="0">
                <a:solidFill>
                  <a:schemeClr val="tx1">
                    <a:lumMod val="95000"/>
                    <a:lumOff val="5000"/>
                  </a:schemeClr>
                </a:solidFill>
                <a:latin typeface="Times New Roman" panose="02020603050405020304" pitchFamily="18" charset="0"/>
                <a:cs typeface="Times New Roman" panose="02020603050405020304" pitchFamily="18" charset="0"/>
              </a:rPr>
              <a:t>IPSG 5</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('Nursing Interview'!$A$26,'Nursing Interview'!$A$27,'Nursing Interview'!$A$28,'Nursing Interview'!$A$29)</c:f>
              <c:strCache>
                <c:ptCount val="4"/>
                <c:pt idx="0">
                  <c:v>What are the 5 moments of hand hygiene?</c:v>
                </c:pt>
                <c:pt idx="1">
                  <c:v>Demonstrate the steps of Hand wash with soap and water. (11 steps)</c:v>
                </c:pt>
                <c:pt idx="2">
                  <c:v>Demonstrate the steps of Hand hygiene with alcohol based formulations. (8 steps)</c:v>
                </c:pt>
                <c:pt idx="3">
                  <c:v>Check the awareness of HAIs:
 CLABSI , CAUTI , VAP  &amp; SSI</c:v>
                </c:pt>
              </c:strCache>
            </c:strRef>
          </c:cat>
          <c:val>
            <c:numRef>
              <c:f>('Nursing Interview'!$AZ$26,'Nursing Interview'!$AZ$27,'Nursing Interview'!$AZ$28,'Nursing Interview'!$AZ$29)</c:f>
              <c:numCache>
                <c:formatCode>General</c:formatCode>
                <c:ptCount val="4"/>
                <c:pt idx="0">
                  <c:v>49</c:v>
                </c:pt>
                <c:pt idx="1">
                  <c:v>50</c:v>
                </c:pt>
                <c:pt idx="2">
                  <c:v>50</c:v>
                </c:pt>
                <c:pt idx="3">
                  <c:v>47</c:v>
                </c:pt>
              </c:numCache>
            </c:numRef>
          </c:val>
          <c:extLst>
            <c:ext xmlns:c16="http://schemas.microsoft.com/office/drawing/2014/chart" uri="{C3380CC4-5D6E-409C-BE32-E72D297353CC}">
              <c16:uniqueId val="{00000000-7B5D-426A-8543-885D17DBE93A}"/>
            </c:ext>
          </c:extLst>
        </c:ser>
        <c:dLbls>
          <c:dLblPos val="outEnd"/>
          <c:showLegendKey val="0"/>
          <c:showVal val="1"/>
          <c:showCatName val="0"/>
          <c:showSerName val="0"/>
          <c:showPercent val="0"/>
          <c:showBubbleSize val="0"/>
        </c:dLbls>
        <c:gapWidth val="219"/>
        <c:overlap val="-27"/>
        <c:axId val="425477944"/>
        <c:axId val="425479384"/>
      </c:barChart>
      <c:catAx>
        <c:axId val="425477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425479384"/>
        <c:crosses val="autoZero"/>
        <c:auto val="1"/>
        <c:lblAlgn val="ctr"/>
        <c:lblOffset val="100"/>
        <c:noMultiLvlLbl val="0"/>
      </c:catAx>
      <c:valAx>
        <c:axId val="425479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425477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n-IN" sz="1600" b="1" dirty="0">
                <a:solidFill>
                  <a:schemeClr val="tx1">
                    <a:lumMod val="95000"/>
                    <a:lumOff val="5000"/>
                  </a:schemeClr>
                </a:solidFill>
                <a:latin typeface="Times New Roman" panose="02020603050405020304" pitchFamily="18" charset="0"/>
                <a:cs typeface="Times New Roman" panose="02020603050405020304" pitchFamily="18" charset="0"/>
              </a:rPr>
              <a:t>IPSG 6</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('Nursing Interview'!$A$31,'Nursing Interview'!$A$32,'Nursing Interview'!$A$33,'Nursing Interview'!$A$34,'Nursing Interview'!$A$35)</c:f>
              <c:strCache>
                <c:ptCount val="5"/>
                <c:pt idx="0">
                  <c:v>Which scale of fall risk assessment is used for Adult patients?</c:v>
                </c:pt>
                <c:pt idx="1">
                  <c:v>Which patients are prone to fall risk &amp; name the medications that can contribute to patient fall (any 2) ?</c:v>
                </c:pt>
                <c:pt idx="2">
                  <c:v>While transferring patients on wheel chair,one should ensure that ?</c:v>
                </c:pt>
                <c:pt idx="3">
                  <c:v>What are the steps to be taken to prevent patient falls (give any 2 examples)?</c:v>
                </c:pt>
                <c:pt idx="4">
                  <c:v>Paediatric Fall Risk Assessment
- Name the scale
- Mention the age group is it applicable to</c:v>
                </c:pt>
              </c:strCache>
            </c:strRef>
          </c:cat>
          <c:val>
            <c:numRef>
              <c:f>('Nursing Interview'!$AZ$31,'Nursing Interview'!$AZ$32,'Nursing Interview'!$AZ$33,'Nursing Interview'!$AZ$34,'Nursing Interview'!$AZ$35)</c:f>
              <c:numCache>
                <c:formatCode>General</c:formatCode>
                <c:ptCount val="5"/>
                <c:pt idx="0">
                  <c:v>46</c:v>
                </c:pt>
                <c:pt idx="1">
                  <c:v>48</c:v>
                </c:pt>
                <c:pt idx="2">
                  <c:v>50</c:v>
                </c:pt>
                <c:pt idx="3">
                  <c:v>50</c:v>
                </c:pt>
                <c:pt idx="4">
                  <c:v>40</c:v>
                </c:pt>
              </c:numCache>
            </c:numRef>
          </c:val>
          <c:extLst>
            <c:ext xmlns:c16="http://schemas.microsoft.com/office/drawing/2014/chart" uri="{C3380CC4-5D6E-409C-BE32-E72D297353CC}">
              <c16:uniqueId val="{00000000-9AB0-4F9A-BB3D-AB063A2369A3}"/>
            </c:ext>
          </c:extLst>
        </c:ser>
        <c:dLbls>
          <c:dLblPos val="outEnd"/>
          <c:showLegendKey val="0"/>
          <c:showVal val="1"/>
          <c:showCatName val="0"/>
          <c:showSerName val="0"/>
          <c:showPercent val="0"/>
          <c:showBubbleSize val="0"/>
        </c:dLbls>
        <c:gapWidth val="219"/>
        <c:overlap val="-27"/>
        <c:axId val="432404352"/>
        <c:axId val="432403272"/>
      </c:barChart>
      <c:catAx>
        <c:axId val="43240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432403272"/>
        <c:crosses val="autoZero"/>
        <c:auto val="1"/>
        <c:lblAlgn val="ctr"/>
        <c:lblOffset val="100"/>
        <c:noMultiLvlLbl val="0"/>
      </c:catAx>
      <c:valAx>
        <c:axId val="432403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432404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IN" sz="1600" b="1" dirty="0">
                <a:solidFill>
                  <a:schemeClr val="tx1"/>
                </a:solidFill>
                <a:latin typeface="Times New Roman" panose="02020603050405020304" pitchFamily="18" charset="0"/>
                <a:cs typeface="Times New Roman" panose="02020603050405020304" pitchFamily="18" charset="0"/>
              </a:rPr>
              <a:t>(SICU/MICU)</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w="12700" cap="flat" cmpd="sng" algn="ctr">
              <a:solidFill>
                <a:schemeClr val="accent1">
                  <a:shade val="15000"/>
                </a:schemeClr>
              </a:solidFill>
              <a:prstDash val="solid"/>
              <a:miter lim="800000"/>
            </a:ln>
            <a:effectLst/>
          </c:spPr>
          <c:invertIfNegative val="0"/>
          <c:cat>
            <c:strRef>
              <c:f>('IPSG 3'!$A$5,'IPSG 3'!$A$6,'IPSG 3'!$A$7,'IPSG 3'!$A$8,'IPSG 3'!$A$9,'IPSG 3'!$A$10)</c:f>
              <c:strCache>
                <c:ptCount val="6"/>
                <c:pt idx="0">
                  <c:v>Check that insulin stored in refrigerator is present in boxes with orange colored labels. </c:v>
                </c:pt>
                <c:pt idx="1">
                  <c:v>High Risk Medication Listed Area Wise , Stored Separately , Locked and Register updated     </c:v>
                </c:pt>
                <c:pt idx="2">
                  <c:v>Concentrated Electrolytes Stored in ICU</c:v>
                </c:pt>
                <c:pt idx="3">
                  <c:v>LASA Drugs Kept Separately</c:v>
                </c:pt>
                <c:pt idx="4">
                  <c:v>Look Alike Sound Alike
- Storage of Sound alike drugs in containers with blue colored containers
- Storage of Look alike drugs in containers with pink colored containers</c:v>
                </c:pt>
                <c:pt idx="5">
                  <c:v>Check for Insulin
Observe (for Dispensing, Preparation and Administration) of the medication</c:v>
                </c:pt>
              </c:strCache>
            </c:strRef>
          </c:cat>
          <c:val>
            <c:numRef>
              <c:f>('IPSG 3'!$I$5,'IPSG 3'!$I$6,'IPSG 3'!$I$7,'IPSG 3'!$I$8,'IPSG 3'!$I$9,'IPSG 3'!$I$10)</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088B-4908-BCA3-79FA928FD146}"/>
            </c:ext>
          </c:extLst>
        </c:ser>
        <c:dLbls>
          <c:showLegendKey val="0"/>
          <c:showVal val="0"/>
          <c:showCatName val="0"/>
          <c:showSerName val="0"/>
          <c:showPercent val="0"/>
          <c:showBubbleSize val="0"/>
        </c:dLbls>
        <c:gapWidth val="219"/>
        <c:overlap val="-27"/>
        <c:axId val="515240280"/>
        <c:axId val="515240640"/>
      </c:barChart>
      <c:catAx>
        <c:axId val="51524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15240640"/>
        <c:crosses val="autoZero"/>
        <c:auto val="1"/>
        <c:lblAlgn val="ctr"/>
        <c:lblOffset val="100"/>
        <c:noMultiLvlLbl val="0"/>
      </c:catAx>
      <c:valAx>
        <c:axId val="5152406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5240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n-IN" sz="1600" b="1" dirty="0">
                <a:solidFill>
                  <a:schemeClr val="tx1">
                    <a:lumMod val="95000"/>
                    <a:lumOff val="5000"/>
                  </a:schemeClr>
                </a:solidFill>
                <a:latin typeface="Times New Roman" panose="02020603050405020304" pitchFamily="18" charset="0"/>
                <a:cs typeface="Times New Roman" panose="02020603050405020304" pitchFamily="18" charset="0"/>
              </a:rPr>
              <a:t>IN-PATIENT WARDS ( 2nd , 3rd &amp; 4th FLOOR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w="12700" cap="flat" cmpd="sng" algn="ctr">
              <a:solidFill>
                <a:schemeClr val="accent1">
                  <a:shade val="15000"/>
                </a:schemeClr>
              </a:solidFill>
              <a:prstDash val="solid"/>
              <a:miter lim="800000"/>
            </a:ln>
            <a:effectLst/>
          </c:spPr>
          <c:invertIfNegative val="0"/>
          <c:cat>
            <c:strRef>
              <c:f>('IPSG 3'!$A$5,'IPSG 3'!$A$6,'IPSG 3'!$A$7,'IPSG 3'!$A$8,'IPSG 3'!$A$9,'IPSG 3'!$A$10)</c:f>
              <c:strCache>
                <c:ptCount val="6"/>
                <c:pt idx="0">
                  <c:v>Check that insulin stored in refrigerator is present in boxes with orange colored labels. </c:v>
                </c:pt>
                <c:pt idx="1">
                  <c:v>High Risk Medication Listed Area Wise , Stored Separately , Locked and Register updated     </c:v>
                </c:pt>
                <c:pt idx="2">
                  <c:v>Concentrated Electrolytes Stored In Crash Cart</c:v>
                </c:pt>
                <c:pt idx="3">
                  <c:v>LASA Drugs Kept Separately</c:v>
                </c:pt>
                <c:pt idx="4">
                  <c:v>Look Alike Sound Alike
- Storage of Sound alike drugs in containers with blue colored containers
- Storage of Look alike drugs in containers with pink colored containers</c:v>
                </c:pt>
                <c:pt idx="5">
                  <c:v>Check for Insulin
Observe (for Dispensing, Preparation and Administration) of the medication</c:v>
                </c:pt>
              </c:strCache>
            </c:strRef>
          </c:cat>
          <c:val>
            <c:numRef>
              <c:f>('IPSG 3'!$G$5,'IPSG 3'!$G$6,'IPSG 3'!$G$7,'IPSG 3'!$G$8,'IPSG 3'!$G$9,'IPSG 3'!$G$10)</c:f>
              <c:numCache>
                <c:formatCode>General</c:formatCode>
                <c:ptCount val="6"/>
                <c:pt idx="0">
                  <c:v>3</c:v>
                </c:pt>
                <c:pt idx="1">
                  <c:v>3</c:v>
                </c:pt>
                <c:pt idx="2">
                  <c:v>3</c:v>
                </c:pt>
                <c:pt idx="5">
                  <c:v>3</c:v>
                </c:pt>
              </c:numCache>
            </c:numRef>
          </c:val>
          <c:extLst>
            <c:ext xmlns:c16="http://schemas.microsoft.com/office/drawing/2014/chart" uri="{C3380CC4-5D6E-409C-BE32-E72D297353CC}">
              <c16:uniqueId val="{00000000-2454-419C-B6B2-7AA4BA3D817C}"/>
            </c:ext>
          </c:extLst>
        </c:ser>
        <c:dLbls>
          <c:showLegendKey val="0"/>
          <c:showVal val="0"/>
          <c:showCatName val="0"/>
          <c:showSerName val="0"/>
          <c:showPercent val="0"/>
          <c:showBubbleSize val="0"/>
        </c:dLbls>
        <c:gapWidth val="219"/>
        <c:overlap val="-27"/>
        <c:axId val="523333648"/>
        <c:axId val="523334368"/>
      </c:barChart>
      <c:catAx>
        <c:axId val="52333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523334368"/>
        <c:crosses val="autoZero"/>
        <c:auto val="1"/>
        <c:lblAlgn val="ctr"/>
        <c:lblOffset val="100"/>
        <c:noMultiLvlLbl val="0"/>
      </c:catAx>
      <c:valAx>
        <c:axId val="52333436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23333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n-IN" sz="1600" b="1" dirty="0">
                <a:solidFill>
                  <a:schemeClr val="tx1">
                    <a:lumMod val="95000"/>
                    <a:lumOff val="5000"/>
                  </a:schemeClr>
                </a:solidFill>
                <a:latin typeface="Times New Roman" panose="02020603050405020304" pitchFamily="18" charset="0"/>
                <a:cs typeface="Times New Roman" panose="02020603050405020304" pitchFamily="18" charset="0"/>
              </a:rPr>
              <a:t>Operation Theatre (100%)</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w="12700" cap="flat" cmpd="sng" algn="ctr">
              <a:solidFill>
                <a:schemeClr val="accent1">
                  <a:shade val="15000"/>
                </a:schemeClr>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('IPSG 4'!$A$5,'IPSG 4'!$A$6,'IPSG 4'!$A$7,'IPSG 4'!$A$8,'IPSG 4'!$A$9,'IPSG 4'!$A$10)</c:f>
              <c:strCache>
                <c:ptCount val="6"/>
                <c:pt idx="0">
                  <c:v>Check for patients undergoing any operative/ invasive procedure to have the site marked (if indicated)</c:v>
                </c:pt>
                <c:pt idx="1">
                  <c:v>Check the "mark" to be:
 - distinctly visible
 - at the correct site
 - marked ideally prior the patient is transferred to the OT area</c:v>
                </c:pt>
                <c:pt idx="2">
                  <c:v>Check in Medical records preferably in Progress Note - Marking to be done by operating surgeon or member of his/ her team</c:v>
                </c:pt>
                <c:pt idx="3">
                  <c:v>Check that the anaesthesologist is checking for patients undergoing any operative/ invasive procedure to have the site marked (if indicated)</c:v>
                </c:pt>
                <c:pt idx="4">
                  <c:v>PAC, Anaesthesia consent, intra-operative monitoring, immediate pre-op re evaluation, post-operative anaesthesia plan of care </c:v>
                </c:pt>
                <c:pt idx="5">
                  <c:v>Check whether Preoperative checklist is filled completely and signed</c:v>
                </c:pt>
              </c:strCache>
            </c:strRef>
          </c:cat>
          <c:val>
            <c:numRef>
              <c:f>('IPSG 4'!$BT$5,'IPSG 4'!$BT$6,'IPSG 4'!$BT$7,'IPSG 4'!$BT$8,'IPSG 4'!$BT$9,'IPSG 4'!$BT$10)</c:f>
              <c:numCache>
                <c:formatCode>General</c:formatCode>
                <c:ptCount val="6"/>
                <c:pt idx="0">
                  <c:v>70</c:v>
                </c:pt>
                <c:pt idx="1">
                  <c:v>70</c:v>
                </c:pt>
                <c:pt idx="2">
                  <c:v>70</c:v>
                </c:pt>
                <c:pt idx="3">
                  <c:v>70</c:v>
                </c:pt>
                <c:pt idx="4">
                  <c:v>70</c:v>
                </c:pt>
                <c:pt idx="5">
                  <c:v>70</c:v>
                </c:pt>
              </c:numCache>
            </c:numRef>
          </c:val>
          <c:extLst>
            <c:ext xmlns:c16="http://schemas.microsoft.com/office/drawing/2014/chart" uri="{C3380CC4-5D6E-409C-BE32-E72D297353CC}">
              <c16:uniqueId val="{00000000-6C2C-40FF-8BE8-E12FD269AC0F}"/>
            </c:ext>
          </c:extLst>
        </c:ser>
        <c:dLbls>
          <c:dLblPos val="outEnd"/>
          <c:showLegendKey val="0"/>
          <c:showVal val="1"/>
          <c:showCatName val="0"/>
          <c:showSerName val="0"/>
          <c:showPercent val="0"/>
          <c:showBubbleSize val="0"/>
        </c:dLbls>
        <c:gapWidth val="219"/>
        <c:overlap val="-27"/>
        <c:axId val="523322128"/>
        <c:axId val="523321408"/>
      </c:barChart>
      <c:catAx>
        <c:axId val="523322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523321408"/>
        <c:crosses val="autoZero"/>
        <c:auto val="1"/>
        <c:lblAlgn val="ctr"/>
        <c:lblOffset val="100"/>
        <c:noMultiLvlLbl val="0"/>
      </c:catAx>
      <c:valAx>
        <c:axId val="523321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523322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n-IN" sz="1600" b="1" dirty="0">
                <a:solidFill>
                  <a:schemeClr val="tx1">
                    <a:lumMod val="95000"/>
                    <a:lumOff val="5000"/>
                  </a:schemeClr>
                </a:solidFill>
                <a:latin typeface="Times New Roman" panose="02020603050405020304" pitchFamily="18" charset="0"/>
                <a:cs typeface="Times New Roman" panose="02020603050405020304" pitchFamily="18" charset="0"/>
              </a:rPr>
              <a:t>IPSG 5 (WARDS/SICU/MICU) 100%</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1.8715279773337465E-2"/>
          <c:y val="8.567226448466915E-2"/>
          <c:w val="0.96256944045332504"/>
          <c:h val="0.74124893067196052"/>
        </c:manualLayout>
      </c:layout>
      <c:barChart>
        <c:barDir val="col"/>
        <c:grouping val="clustered"/>
        <c:varyColors val="0"/>
        <c:ser>
          <c:idx val="0"/>
          <c:order val="0"/>
          <c:spPr>
            <a:solidFill>
              <a:schemeClr val="accent1"/>
            </a:solidFill>
            <a:ln w="12700" cap="flat" cmpd="sng" algn="ctr">
              <a:solidFill>
                <a:schemeClr val="accent1">
                  <a:shade val="15000"/>
                </a:schemeClr>
              </a:solidFill>
              <a:prstDash val="solid"/>
              <a:miter lim="800000"/>
            </a:ln>
            <a:effectLst/>
          </c:spPr>
          <c:invertIfNegative val="0"/>
          <c:cat>
            <c:strRef>
              <c:f>('IPSG 5'!$A$5,'IPSG 5'!$A$6,'IPSG 5'!$A$7,'IPSG 5'!$A$8,'IPSG 5'!$A$9,'IPSG 5'!$A$10)</c:f>
              <c:strCache>
                <c:ptCount val="6"/>
                <c:pt idx="0">
                  <c:v>Check the display of Hand Hygiene Poster(s) to be present at all handwash areas</c:v>
                </c:pt>
                <c:pt idx="1">
                  <c:v>Check whether alcohol hand rub is present next to every patient bed.</c:v>
                </c:pt>
                <c:pt idx="2">
                  <c:v>Check that all material (soaps, alcohol rub, tissue papers) are present in requisite amounts at required places.</c:v>
                </c:pt>
                <c:pt idx="3">
                  <c:v>Check whether Nurses are doing hand hygiene as per WHO guidelines</c:v>
                </c:pt>
                <c:pt idx="4">
                  <c:v>Check whether Doctors are doing hand hygiene as per WHO guidelines</c:v>
                </c:pt>
                <c:pt idx="5">
                  <c:v>Check whether GDA/ Housekeeping are doing hand hygiene as per WHO guidelines</c:v>
                </c:pt>
              </c:strCache>
            </c:strRef>
          </c:cat>
          <c:val>
            <c:numRef>
              <c:f>('IPSG 5'!$G$5,'IPSG 5'!$G$6,'IPSG 5'!$G$7,'IPSG 5'!$G$8,'IPSG 5'!$G$9,'IPSG 5'!$G$10)</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4E7F-43EA-84CE-C96ED7B27E84}"/>
            </c:ext>
          </c:extLst>
        </c:ser>
        <c:dLbls>
          <c:showLegendKey val="0"/>
          <c:showVal val="0"/>
          <c:showCatName val="0"/>
          <c:showSerName val="0"/>
          <c:showPercent val="0"/>
          <c:showBubbleSize val="0"/>
        </c:dLbls>
        <c:gapWidth val="219"/>
        <c:overlap val="-27"/>
        <c:axId val="616896192"/>
        <c:axId val="616894752"/>
      </c:barChart>
      <c:catAx>
        <c:axId val="61689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616894752"/>
        <c:crosses val="autoZero"/>
        <c:auto val="1"/>
        <c:lblAlgn val="ctr"/>
        <c:lblOffset val="100"/>
        <c:noMultiLvlLbl val="0"/>
      </c:catAx>
      <c:valAx>
        <c:axId val="61689475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6896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IN" sz="1600" b="1" dirty="0">
                <a:solidFill>
                  <a:schemeClr val="tx1">
                    <a:lumMod val="95000"/>
                    <a:lumOff val="5000"/>
                  </a:schemeClr>
                </a:solidFill>
                <a:latin typeface="Times New Roman" panose="02020603050405020304" pitchFamily="18" charset="0"/>
                <a:cs typeface="Times New Roman" panose="02020603050405020304" pitchFamily="18" charset="0"/>
              </a:rPr>
              <a:t>(YES</a:t>
            </a:r>
            <a:r>
              <a:rPr lang="en-IN" sz="16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IN" sz="1600" b="1" dirty="0">
              <a:solidFill>
                <a:schemeClr val="tx1">
                  <a:lumMod val="95000"/>
                  <a:lumOff val="5000"/>
                </a:schemeClr>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12700" cap="flat" cmpd="sng" algn="ctr">
              <a:solidFill>
                <a:schemeClr val="accent1">
                  <a:shade val="15000"/>
                </a:schemeClr>
              </a:solidFill>
              <a:prstDash val="solid"/>
              <a:miter lim="800000"/>
            </a:ln>
            <a:effectLst/>
          </c:spPr>
          <c:invertIfNegative val="0"/>
          <c:dLbls>
            <c:dLbl>
              <c:idx val="0"/>
              <c:tx>
                <c:rich>
                  <a:bodyPr/>
                  <a:lstStyle/>
                  <a:p>
                    <a:fld id="{06582806-355E-4FFE-97C5-D80EE2968E14}" type="VALUE">
                      <a:rPr lang="en-US" b="1"/>
                      <a:pPr/>
                      <a:t>[VALUE]</a:t>
                    </a:fld>
                    <a:endParaRPr lang="en-I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E2-448F-98CB-A1D83AE5F58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('IPSG 1 &amp; 6'!$A$17,'IPSG 1 &amp; 6'!$A$18,'IPSG 1 &amp; 6'!$A$19,'IPSG 1 &amp; 6'!$A$20,'IPSG 1 &amp; 6'!$A$21,'IPSG 1 &amp; 6'!$A$22)</c:f>
              <c:strCache>
                <c:ptCount val="6"/>
                <c:pt idx="0">
                  <c:v> Check in Patient Washrooms:
 - Floor to be dry
 - Presence of grab bar</c:v>
                </c:pt>
                <c:pt idx="1">
                  <c:v>Check for presence of Side rails in patient beds</c:v>
                </c:pt>
                <c:pt idx="2">
                  <c:v>check Vulnerable patients towards prevention of falls</c:v>
                </c:pt>
                <c:pt idx="3">
                  <c:v>Patient being transferred with seatbealt on in wheelchair</c:v>
                </c:pt>
                <c:pt idx="4">
                  <c:v>Nurse call bell functional</c:v>
                </c:pt>
                <c:pt idx="5">
                  <c:v>Patient and family education</c:v>
                </c:pt>
              </c:strCache>
            </c:strRef>
          </c:cat>
          <c:val>
            <c:numRef>
              <c:f>('IPSG 1 &amp; 6'!$CX$17,'IPSG 1 &amp; 6'!$CX$18,'IPSG 1 &amp; 6'!$CX$19,'IPSG 1 &amp; 6'!$CX$20,'IPSG 1 &amp; 6'!$CX$21,'IPSG 1 &amp; 6'!$CX$22)</c:f>
              <c:numCache>
                <c:formatCode>General</c:formatCode>
                <c:ptCount val="6"/>
                <c:pt idx="0">
                  <c:v>100</c:v>
                </c:pt>
                <c:pt idx="1">
                  <c:v>100</c:v>
                </c:pt>
                <c:pt idx="2">
                  <c:v>100</c:v>
                </c:pt>
                <c:pt idx="3">
                  <c:v>100</c:v>
                </c:pt>
                <c:pt idx="4">
                  <c:v>100</c:v>
                </c:pt>
                <c:pt idx="5">
                  <c:v>100</c:v>
                </c:pt>
              </c:numCache>
            </c:numRef>
          </c:val>
          <c:extLst>
            <c:ext xmlns:c16="http://schemas.microsoft.com/office/drawing/2014/chart" uri="{C3380CC4-5D6E-409C-BE32-E72D297353CC}">
              <c16:uniqueId val="{00000000-A8C7-4E97-8449-D76369DBBE1B}"/>
            </c:ext>
          </c:extLst>
        </c:ser>
        <c:dLbls>
          <c:dLblPos val="outEnd"/>
          <c:showLegendKey val="0"/>
          <c:showVal val="1"/>
          <c:showCatName val="0"/>
          <c:showSerName val="0"/>
          <c:showPercent val="0"/>
          <c:showBubbleSize val="0"/>
        </c:dLbls>
        <c:gapWidth val="219"/>
        <c:overlap val="-27"/>
        <c:axId val="433754416"/>
        <c:axId val="433755136"/>
      </c:barChart>
      <c:catAx>
        <c:axId val="43375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433755136"/>
        <c:crosses val="autoZero"/>
        <c:auto val="1"/>
        <c:lblAlgn val="ctr"/>
        <c:lblOffset val="100"/>
        <c:noMultiLvlLbl val="0"/>
      </c:catAx>
      <c:valAx>
        <c:axId val="433755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433754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n-IN" sz="1600" b="1" dirty="0">
                <a:solidFill>
                  <a:schemeClr val="tx1">
                    <a:lumMod val="95000"/>
                    <a:lumOff val="5000"/>
                  </a:schemeClr>
                </a:solidFill>
                <a:latin typeface="Times New Roman" panose="02020603050405020304" pitchFamily="18" charset="0"/>
                <a:cs typeface="Times New Roman" panose="02020603050405020304" pitchFamily="18" charset="0"/>
              </a:rPr>
              <a:t>IPSG 1</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w="12700" cap="flat" cmpd="sng" algn="ctr">
              <a:solidFill>
                <a:schemeClr val="accent1">
                  <a:shade val="15000"/>
                </a:schemeClr>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('Nursing Interview'!$A$6,'Nursing Interview'!$A$7,'Nursing Interview'!$A$8)</c:f>
              <c:strCache>
                <c:ptCount val="3"/>
                <c:pt idx="0">
                  <c:v>How many identifiers do you use to identify patients and what are they?</c:v>
                </c:pt>
                <c:pt idx="1">
                  <c:v>Where are the white,red &amp; violet ID bands placed on the patient?</c:v>
                </c:pt>
                <c:pt idx="2">
                  <c:v>Where do you place the ID band on a patient with missing limb(s)?</c:v>
                </c:pt>
              </c:strCache>
            </c:strRef>
          </c:cat>
          <c:val>
            <c:numRef>
              <c:f>('Nursing Interview'!$AZ$6,'Nursing Interview'!$AZ$7,'Nursing Interview'!$AZ$8)</c:f>
              <c:numCache>
                <c:formatCode>General</c:formatCode>
                <c:ptCount val="3"/>
                <c:pt idx="0">
                  <c:v>50</c:v>
                </c:pt>
                <c:pt idx="1">
                  <c:v>49</c:v>
                </c:pt>
                <c:pt idx="2">
                  <c:v>50</c:v>
                </c:pt>
              </c:numCache>
            </c:numRef>
          </c:val>
          <c:extLst>
            <c:ext xmlns:c16="http://schemas.microsoft.com/office/drawing/2014/chart" uri="{C3380CC4-5D6E-409C-BE32-E72D297353CC}">
              <c16:uniqueId val="{00000000-F1E4-4D12-BC07-A8E804FD8FFF}"/>
            </c:ext>
          </c:extLst>
        </c:ser>
        <c:dLbls>
          <c:showLegendKey val="0"/>
          <c:showVal val="0"/>
          <c:showCatName val="0"/>
          <c:showSerName val="0"/>
          <c:showPercent val="0"/>
          <c:showBubbleSize val="0"/>
        </c:dLbls>
        <c:gapWidth val="219"/>
        <c:overlap val="-27"/>
        <c:axId val="433747936"/>
        <c:axId val="433749376"/>
      </c:barChart>
      <c:catAx>
        <c:axId val="43374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433749376"/>
        <c:crosses val="autoZero"/>
        <c:auto val="1"/>
        <c:lblAlgn val="ctr"/>
        <c:lblOffset val="100"/>
        <c:noMultiLvlLbl val="0"/>
      </c:catAx>
      <c:valAx>
        <c:axId val="433749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43374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n-IN" sz="1600" b="1" dirty="0">
                <a:solidFill>
                  <a:schemeClr val="tx1">
                    <a:lumMod val="95000"/>
                    <a:lumOff val="5000"/>
                  </a:schemeClr>
                </a:solidFill>
                <a:latin typeface="Times New Roman" panose="02020603050405020304" pitchFamily="18" charset="0"/>
                <a:cs typeface="Times New Roman" panose="02020603050405020304" pitchFamily="18" charset="0"/>
              </a:rPr>
              <a:t> IPSG 2</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w="12700" cap="flat" cmpd="sng" algn="ctr">
              <a:solidFill>
                <a:schemeClr val="accent1">
                  <a:shade val="15000"/>
                </a:schemeClr>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('Nursing Interview'!$A$10,'Nursing Interview'!$A$11)</c:f>
              <c:strCache>
                <c:ptCount val="2"/>
                <c:pt idx="0">
                  <c:v>What will you do if you receive the information on Critical Test Result?</c:v>
                </c:pt>
                <c:pt idx="1">
                  <c:v>How do you give handovers on shift change ?</c:v>
                </c:pt>
              </c:strCache>
            </c:strRef>
          </c:cat>
          <c:val>
            <c:numRef>
              <c:f>('Nursing Interview'!$AZ$10,'Nursing Interview'!$AZ$11)</c:f>
              <c:numCache>
                <c:formatCode>General</c:formatCode>
                <c:ptCount val="2"/>
                <c:pt idx="0">
                  <c:v>50</c:v>
                </c:pt>
                <c:pt idx="1">
                  <c:v>48</c:v>
                </c:pt>
              </c:numCache>
            </c:numRef>
          </c:val>
          <c:extLst>
            <c:ext xmlns:c16="http://schemas.microsoft.com/office/drawing/2014/chart" uri="{C3380CC4-5D6E-409C-BE32-E72D297353CC}">
              <c16:uniqueId val="{00000000-3B20-4296-AA1A-A507D1F042A2}"/>
            </c:ext>
          </c:extLst>
        </c:ser>
        <c:dLbls>
          <c:dLblPos val="outEnd"/>
          <c:showLegendKey val="0"/>
          <c:showVal val="1"/>
          <c:showCatName val="0"/>
          <c:showSerName val="0"/>
          <c:showPercent val="0"/>
          <c:showBubbleSize val="0"/>
        </c:dLbls>
        <c:gapWidth val="219"/>
        <c:overlap val="-27"/>
        <c:axId val="433751176"/>
        <c:axId val="433741816"/>
      </c:barChart>
      <c:catAx>
        <c:axId val="433751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433741816"/>
        <c:crosses val="autoZero"/>
        <c:auto val="1"/>
        <c:lblAlgn val="ctr"/>
        <c:lblOffset val="100"/>
        <c:noMultiLvlLbl val="0"/>
      </c:catAx>
      <c:valAx>
        <c:axId val="433741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433751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en-IN" sz="1600" b="1" dirty="0">
                <a:solidFill>
                  <a:schemeClr val="tx1">
                    <a:lumMod val="95000"/>
                    <a:lumOff val="5000"/>
                  </a:schemeClr>
                </a:solidFill>
                <a:latin typeface="Times New Roman" panose="02020603050405020304" pitchFamily="18" charset="0"/>
                <a:cs typeface="Times New Roman" panose="02020603050405020304" pitchFamily="18" charset="0"/>
              </a:rPr>
              <a:t>IPSG 3</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chemeClr val="accent1"/>
            </a:solidFill>
            <a:ln w="12700" cap="flat" cmpd="sng" algn="ctr">
              <a:solidFill>
                <a:schemeClr val="accent1">
                  <a:shade val="15000"/>
                </a:schemeClr>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('Nursing Interview'!$A$13,'Nursing Interview'!$A$14,'Nursing Interview'!$A$15,'Nursing Interview'!$A$16,'Nursing Interview'!$A$17,'Nursing Interview'!$A$18)</c:f>
              <c:strCache>
                <c:ptCount val="6"/>
                <c:pt idx="0">
                  <c:v>What are High Alert Medications with 2 examples &amp; what is the criteria for their storage?</c:v>
                </c:pt>
                <c:pt idx="1">
                  <c:v>What is "double check"?</c:v>
                </c:pt>
                <c:pt idx="2">
                  <c:v>What is near expiry of drugs?</c:v>
                </c:pt>
                <c:pt idx="3">
                  <c:v>LASA stands for ?</c:v>
                </c:pt>
                <c:pt idx="4">
                  <c:v>What are look alike drugs &amp; sound alike drugs with 2 examples &amp; what is the criteria for their storage?</c:v>
                </c:pt>
                <c:pt idx="5">
                  <c:v>Give examples of concentrated electrolytes?</c:v>
                </c:pt>
              </c:strCache>
            </c:strRef>
          </c:cat>
          <c:val>
            <c:numRef>
              <c:f>('Nursing Interview'!$AZ$13,'Nursing Interview'!$AZ$14,'Nursing Interview'!$AZ$15,'Nursing Interview'!$AZ$16,'Nursing Interview'!$AZ$17,'Nursing Interview'!$AZ$18)</c:f>
              <c:numCache>
                <c:formatCode>General</c:formatCode>
                <c:ptCount val="6"/>
                <c:pt idx="0">
                  <c:v>48</c:v>
                </c:pt>
                <c:pt idx="1">
                  <c:v>47</c:v>
                </c:pt>
                <c:pt idx="2">
                  <c:v>48</c:v>
                </c:pt>
                <c:pt idx="3">
                  <c:v>50</c:v>
                </c:pt>
                <c:pt idx="4">
                  <c:v>45</c:v>
                </c:pt>
                <c:pt idx="5">
                  <c:v>44</c:v>
                </c:pt>
              </c:numCache>
            </c:numRef>
          </c:val>
          <c:extLst>
            <c:ext xmlns:c16="http://schemas.microsoft.com/office/drawing/2014/chart" uri="{C3380CC4-5D6E-409C-BE32-E72D297353CC}">
              <c16:uniqueId val="{00000000-ABD4-455F-A4FD-BDC5576A62C1}"/>
            </c:ext>
          </c:extLst>
        </c:ser>
        <c:dLbls>
          <c:dLblPos val="outEnd"/>
          <c:showLegendKey val="0"/>
          <c:showVal val="1"/>
          <c:showCatName val="0"/>
          <c:showSerName val="0"/>
          <c:showPercent val="0"/>
          <c:showBubbleSize val="0"/>
        </c:dLbls>
        <c:gapWidth val="219"/>
        <c:overlap val="-27"/>
        <c:axId val="513101912"/>
        <c:axId val="513102272"/>
      </c:barChart>
      <c:catAx>
        <c:axId val="51310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513102272"/>
        <c:crosses val="autoZero"/>
        <c:auto val="1"/>
        <c:lblAlgn val="ctr"/>
        <c:lblOffset val="100"/>
        <c:noMultiLvlLbl val="0"/>
      </c:catAx>
      <c:valAx>
        <c:axId val="513102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513101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01-07-2024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319A-B7D1-0FD1-DDDA-E0F74ADB72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D9EA2BC-6D2D-8B8F-7E29-648A4BD77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AC1F5D3-9518-C5BB-D8CB-FD4E96AB34DA}"/>
              </a:ext>
            </a:extLst>
          </p:cNvPr>
          <p:cNvSpPr>
            <a:spLocks noGrp="1"/>
          </p:cNvSpPr>
          <p:nvPr>
            <p:ph type="dt" sz="half" idx="10"/>
          </p:nvPr>
        </p:nvSpPr>
        <p:spPr/>
        <p:txBody>
          <a:bodyPr/>
          <a:lstStyle/>
          <a:p>
            <a:fld id="{1147C0E5-F472-4823-852C-D183FA2F2488}" type="datetime1">
              <a:rPr lang="en-IN" smtClean="0"/>
              <a:t>01-07-2024</a:t>
            </a:fld>
            <a:endParaRPr lang="en-IN"/>
          </a:p>
        </p:txBody>
      </p:sp>
      <p:sp>
        <p:nvSpPr>
          <p:cNvPr id="5" name="Footer Placeholder 4">
            <a:extLst>
              <a:ext uri="{FF2B5EF4-FFF2-40B4-BE49-F238E27FC236}">
                <a16:creationId xmlns:a16="http://schemas.microsoft.com/office/drawing/2014/main" id="{C46CC6F2-FBE5-42B2-B65A-1E853DD805FA}"/>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16DFB141-7557-8EA6-2C14-61F89E129F7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1422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516E-377C-8A50-0123-17ED3D65543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F51EE63-18BD-D612-0FF1-2EF520563C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F93C348-DB21-AB8E-AC5B-7E078C5F1BE2}"/>
              </a:ext>
            </a:extLst>
          </p:cNvPr>
          <p:cNvSpPr>
            <a:spLocks noGrp="1"/>
          </p:cNvSpPr>
          <p:nvPr>
            <p:ph type="dt" sz="half" idx="10"/>
          </p:nvPr>
        </p:nvSpPr>
        <p:spPr/>
        <p:txBody>
          <a:bodyPr/>
          <a:lstStyle/>
          <a:p>
            <a:fld id="{EA12769F-3E27-4D36-A194-1A84EAEDBFA1}" type="datetime1">
              <a:rPr lang="en-IN" smtClean="0"/>
              <a:t>01-07-2024</a:t>
            </a:fld>
            <a:endParaRPr lang="en-IN"/>
          </a:p>
        </p:txBody>
      </p:sp>
      <p:sp>
        <p:nvSpPr>
          <p:cNvPr id="5" name="Footer Placeholder 4">
            <a:extLst>
              <a:ext uri="{FF2B5EF4-FFF2-40B4-BE49-F238E27FC236}">
                <a16:creationId xmlns:a16="http://schemas.microsoft.com/office/drawing/2014/main" id="{0CD97047-348C-E044-4ADE-BE3DA088A3ED}"/>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FCEA90E-5CF8-53D7-5B0E-FD2C3B41E86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75988637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306443-E676-8D51-96D2-0AE477E1DB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21CE5B4-4665-6112-7A44-260E6B671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A8CC1F0-0B18-65E2-989A-AD2F28A2C99D}"/>
              </a:ext>
            </a:extLst>
          </p:cNvPr>
          <p:cNvSpPr>
            <a:spLocks noGrp="1"/>
          </p:cNvSpPr>
          <p:nvPr>
            <p:ph type="dt" sz="half" idx="10"/>
          </p:nvPr>
        </p:nvSpPr>
        <p:spPr/>
        <p:txBody>
          <a:bodyPr/>
          <a:lstStyle/>
          <a:p>
            <a:fld id="{EA12769F-3E27-4D36-A194-1A84EAEDBFA1}" type="datetime1">
              <a:rPr lang="en-IN" smtClean="0"/>
              <a:t>01-07-2024</a:t>
            </a:fld>
            <a:endParaRPr lang="en-IN"/>
          </a:p>
        </p:txBody>
      </p:sp>
      <p:sp>
        <p:nvSpPr>
          <p:cNvPr id="5" name="Footer Placeholder 4">
            <a:extLst>
              <a:ext uri="{FF2B5EF4-FFF2-40B4-BE49-F238E27FC236}">
                <a16:creationId xmlns:a16="http://schemas.microsoft.com/office/drawing/2014/main" id="{669F1F87-9640-C5E6-4E9C-B70373B352CB}"/>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3F8E5BD-111A-371F-6C93-C334DCE0F9C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98928055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57AA-8B39-5F1A-0FF3-E5C9DCDD7F5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DA36530-FA77-6561-4CD7-77251196A4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08136AC-2190-54F2-092A-5F6CF6FE039A}"/>
              </a:ext>
            </a:extLst>
          </p:cNvPr>
          <p:cNvSpPr>
            <a:spLocks noGrp="1"/>
          </p:cNvSpPr>
          <p:nvPr>
            <p:ph type="dt" sz="half" idx="10"/>
          </p:nvPr>
        </p:nvSpPr>
        <p:spPr/>
        <p:txBody>
          <a:bodyPr/>
          <a:lstStyle/>
          <a:p>
            <a:fld id="{EA12769F-3E27-4D36-A194-1A84EAEDBFA1}" type="datetime1">
              <a:rPr lang="en-IN" smtClean="0"/>
              <a:t>01-07-2024</a:t>
            </a:fld>
            <a:endParaRPr lang="en-IN"/>
          </a:p>
        </p:txBody>
      </p:sp>
      <p:sp>
        <p:nvSpPr>
          <p:cNvPr id="5" name="Footer Placeholder 4">
            <a:extLst>
              <a:ext uri="{FF2B5EF4-FFF2-40B4-BE49-F238E27FC236}">
                <a16:creationId xmlns:a16="http://schemas.microsoft.com/office/drawing/2014/main" id="{AEA28804-EEA3-5B79-5159-DC9538327F03}"/>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85E13BE-974B-B37E-2E44-E1EDFDDF231D}"/>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53980102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8A38-4A32-908A-8D6C-AA95833D07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69D4876-2D17-0521-9F3B-DBADBBC14B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80E34B-F447-3318-B9C2-13A33A8595A6}"/>
              </a:ext>
            </a:extLst>
          </p:cNvPr>
          <p:cNvSpPr>
            <a:spLocks noGrp="1"/>
          </p:cNvSpPr>
          <p:nvPr>
            <p:ph type="dt" sz="half" idx="10"/>
          </p:nvPr>
        </p:nvSpPr>
        <p:spPr/>
        <p:txBody>
          <a:bodyPr/>
          <a:lstStyle/>
          <a:p>
            <a:fld id="{CD685ADF-9D55-472F-A142-0A5A20BA4577}" type="datetime1">
              <a:rPr lang="en-IN" smtClean="0"/>
              <a:t>01-07-2024</a:t>
            </a:fld>
            <a:endParaRPr lang="en-IN"/>
          </a:p>
        </p:txBody>
      </p:sp>
      <p:sp>
        <p:nvSpPr>
          <p:cNvPr id="5" name="Footer Placeholder 4">
            <a:extLst>
              <a:ext uri="{FF2B5EF4-FFF2-40B4-BE49-F238E27FC236}">
                <a16:creationId xmlns:a16="http://schemas.microsoft.com/office/drawing/2014/main" id="{3FD20090-7871-9C43-7EB0-696BDA1908CB}"/>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73E66E-21B6-1514-4081-E71A4E06485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00726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9234-0109-D3B0-2621-EA1860C1370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CE5B938-B9D7-947E-D091-2094B1F2A8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3D7872C-D1E4-FAB7-1218-8C988F63A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870D131-F04A-01E1-B086-14EB90613C3C}"/>
              </a:ext>
            </a:extLst>
          </p:cNvPr>
          <p:cNvSpPr>
            <a:spLocks noGrp="1"/>
          </p:cNvSpPr>
          <p:nvPr>
            <p:ph type="dt" sz="half" idx="10"/>
          </p:nvPr>
        </p:nvSpPr>
        <p:spPr/>
        <p:txBody>
          <a:bodyPr/>
          <a:lstStyle/>
          <a:p>
            <a:fld id="{EA12769F-3E27-4D36-A194-1A84EAEDBFA1}" type="datetime1">
              <a:rPr lang="en-IN" smtClean="0"/>
              <a:t>01-07-2024</a:t>
            </a:fld>
            <a:endParaRPr lang="en-IN"/>
          </a:p>
        </p:txBody>
      </p:sp>
      <p:sp>
        <p:nvSpPr>
          <p:cNvPr id="6" name="Footer Placeholder 5">
            <a:extLst>
              <a:ext uri="{FF2B5EF4-FFF2-40B4-BE49-F238E27FC236}">
                <a16:creationId xmlns:a16="http://schemas.microsoft.com/office/drawing/2014/main" id="{FEC70C96-63C9-046B-275E-A4965EDDBEFC}"/>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1C6CB517-E7FE-3868-E494-F570E144603E}"/>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0494053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2EE47-50E0-DC35-2460-54BFF2B508F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DCD4768-6665-9C4A-B42D-9E7C30202C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97E4F2-E49A-0C38-18F3-A5ED5FC6B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01C2795-4144-8562-6656-21055F19CA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C15858-FB34-48E1-B8A5-D7C13C9EE3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1733807-A664-AF1E-4C69-BB52FBC35F41}"/>
              </a:ext>
            </a:extLst>
          </p:cNvPr>
          <p:cNvSpPr>
            <a:spLocks noGrp="1"/>
          </p:cNvSpPr>
          <p:nvPr>
            <p:ph type="dt" sz="half" idx="10"/>
          </p:nvPr>
        </p:nvSpPr>
        <p:spPr/>
        <p:txBody>
          <a:bodyPr/>
          <a:lstStyle/>
          <a:p>
            <a:fld id="{EA12769F-3E27-4D36-A194-1A84EAEDBFA1}" type="datetime1">
              <a:rPr lang="en-IN" smtClean="0"/>
              <a:t>01-07-2024</a:t>
            </a:fld>
            <a:endParaRPr lang="en-IN"/>
          </a:p>
        </p:txBody>
      </p:sp>
      <p:sp>
        <p:nvSpPr>
          <p:cNvPr id="8" name="Footer Placeholder 7">
            <a:extLst>
              <a:ext uri="{FF2B5EF4-FFF2-40B4-BE49-F238E27FC236}">
                <a16:creationId xmlns:a16="http://schemas.microsoft.com/office/drawing/2014/main" id="{07D14840-BD52-3FC0-DFBE-0B3D3BC7DDAE}"/>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BBE2D5F0-09A0-9C1F-8BDB-06A9FC9CA2D7}"/>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53395027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E9F4-25C7-7F08-85D1-0D738276BDC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50E64A6-82FA-94AE-06A0-04D798FAB135}"/>
              </a:ext>
            </a:extLst>
          </p:cNvPr>
          <p:cNvSpPr>
            <a:spLocks noGrp="1"/>
          </p:cNvSpPr>
          <p:nvPr>
            <p:ph type="dt" sz="half" idx="10"/>
          </p:nvPr>
        </p:nvSpPr>
        <p:spPr/>
        <p:txBody>
          <a:bodyPr/>
          <a:lstStyle/>
          <a:p>
            <a:fld id="{03D29E31-0E2B-4B8B-A4CD-804F6A5D47A9}" type="datetime1">
              <a:rPr lang="en-IN" smtClean="0"/>
              <a:t>01-07-2024</a:t>
            </a:fld>
            <a:endParaRPr lang="en-IN"/>
          </a:p>
        </p:txBody>
      </p:sp>
      <p:sp>
        <p:nvSpPr>
          <p:cNvPr id="4" name="Footer Placeholder 3">
            <a:extLst>
              <a:ext uri="{FF2B5EF4-FFF2-40B4-BE49-F238E27FC236}">
                <a16:creationId xmlns:a16="http://schemas.microsoft.com/office/drawing/2014/main" id="{DB10B7C9-EABB-7CE4-9785-60502B5F3E71}"/>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F251F888-DBF7-F363-8451-8EDCA19644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91716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F9F891-25C6-663E-6CC9-06A00A9E35EC}"/>
              </a:ext>
            </a:extLst>
          </p:cNvPr>
          <p:cNvSpPr>
            <a:spLocks noGrp="1"/>
          </p:cNvSpPr>
          <p:nvPr>
            <p:ph type="dt" sz="half" idx="10"/>
          </p:nvPr>
        </p:nvSpPr>
        <p:spPr/>
        <p:txBody>
          <a:bodyPr/>
          <a:lstStyle/>
          <a:p>
            <a:fld id="{731C5607-A4BB-4D67-95B9-C9085ECC35A9}" type="datetime1">
              <a:rPr lang="en-IN" smtClean="0"/>
              <a:t>01-07-2024</a:t>
            </a:fld>
            <a:endParaRPr lang="en-IN"/>
          </a:p>
        </p:txBody>
      </p:sp>
      <p:sp>
        <p:nvSpPr>
          <p:cNvPr id="3" name="Footer Placeholder 2">
            <a:extLst>
              <a:ext uri="{FF2B5EF4-FFF2-40B4-BE49-F238E27FC236}">
                <a16:creationId xmlns:a16="http://schemas.microsoft.com/office/drawing/2014/main" id="{74DD9B32-10A7-7B0C-FECE-86243A22C546}"/>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5659DCFB-BA28-D467-7663-13BEEC5BFE6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310348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A76D-FD9F-78CB-406B-35F13E0C10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AD8EB06-406F-CA6A-8436-631E583672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B89AC12-D434-B102-9C5D-C9DEE9621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D1E142-9B72-ACE4-6BB5-DCA735892EE7}"/>
              </a:ext>
            </a:extLst>
          </p:cNvPr>
          <p:cNvSpPr>
            <a:spLocks noGrp="1"/>
          </p:cNvSpPr>
          <p:nvPr>
            <p:ph type="dt" sz="half" idx="10"/>
          </p:nvPr>
        </p:nvSpPr>
        <p:spPr/>
        <p:txBody>
          <a:bodyPr/>
          <a:lstStyle/>
          <a:p>
            <a:fld id="{EA12769F-3E27-4D36-A194-1A84EAEDBFA1}" type="datetime1">
              <a:rPr lang="en-IN" smtClean="0"/>
              <a:t>01-07-2024</a:t>
            </a:fld>
            <a:endParaRPr lang="en-IN"/>
          </a:p>
        </p:txBody>
      </p:sp>
      <p:sp>
        <p:nvSpPr>
          <p:cNvPr id="6" name="Footer Placeholder 5">
            <a:extLst>
              <a:ext uri="{FF2B5EF4-FFF2-40B4-BE49-F238E27FC236}">
                <a16:creationId xmlns:a16="http://schemas.microsoft.com/office/drawing/2014/main" id="{C483E296-930C-0756-78D6-D97927A01283}"/>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441DC7F2-C722-16DF-BCA3-EE817DF3AF8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6841072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1E16F-91EE-FA94-C458-7B060826D9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E052DB8-C41B-974D-3B3B-0C80F276A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251A593-4368-5306-314D-C243C1960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9BF492-9131-7FB6-506D-E44DFC02911D}"/>
              </a:ext>
            </a:extLst>
          </p:cNvPr>
          <p:cNvSpPr>
            <a:spLocks noGrp="1"/>
          </p:cNvSpPr>
          <p:nvPr>
            <p:ph type="dt" sz="half" idx="10"/>
          </p:nvPr>
        </p:nvSpPr>
        <p:spPr/>
        <p:txBody>
          <a:bodyPr/>
          <a:lstStyle/>
          <a:p>
            <a:fld id="{2751C047-BE12-4A43-A323-58AFB768CD35}" type="datetime1">
              <a:rPr lang="en-IN" smtClean="0"/>
              <a:t>01-07-2024</a:t>
            </a:fld>
            <a:endParaRPr lang="en-IN"/>
          </a:p>
        </p:txBody>
      </p:sp>
      <p:sp>
        <p:nvSpPr>
          <p:cNvPr id="6" name="Footer Placeholder 5">
            <a:extLst>
              <a:ext uri="{FF2B5EF4-FFF2-40B4-BE49-F238E27FC236}">
                <a16:creationId xmlns:a16="http://schemas.microsoft.com/office/drawing/2014/main" id="{E72277AC-4A21-DE25-80FC-2421AE047D40}"/>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4EB26C83-44B9-59B3-2935-4D846F38A854}"/>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1905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5D231D-68AE-321C-C4D5-C1AD37FE75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1BD7838-288B-C525-5E9A-F8A3A6CE51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D683B3F-42FD-37E5-7775-F9558DE764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01-07-2024</a:t>
            </a:fld>
            <a:endParaRPr lang="en-IN"/>
          </a:p>
        </p:txBody>
      </p:sp>
      <p:sp>
        <p:nvSpPr>
          <p:cNvPr id="5" name="Footer Placeholder 4">
            <a:extLst>
              <a:ext uri="{FF2B5EF4-FFF2-40B4-BE49-F238E27FC236}">
                <a16:creationId xmlns:a16="http://schemas.microsoft.com/office/drawing/2014/main" id="{0659A2D1-ABDB-2EC1-1893-9B8CBF2CB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9CA254F5-9850-5225-F866-9703562B28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113765515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HEIC"/><Relationship Id="rId2" Type="http://schemas.openxmlformats.org/officeDocument/2006/relationships/image" Target="../media/image5.HEIC"/><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187777" y="658292"/>
            <a:ext cx="9480223" cy="2282871"/>
          </a:xfrm>
        </p:spPr>
        <p:txBody>
          <a:bodyPr>
            <a:normAutofit/>
          </a:bodyPr>
          <a:lstStyle/>
          <a:p>
            <a:r>
              <a:rPr lang="en-IN" sz="25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Compliance For </a:t>
            </a:r>
            <a:r>
              <a:rPr lang="en-IN" sz="25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IN" sz="25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nternational </a:t>
            </a:r>
            <a:r>
              <a:rPr lang="en-IN" sz="25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n-IN" sz="25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atient </a:t>
            </a:r>
            <a:r>
              <a:rPr lang="en-IN" sz="25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IN" sz="25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afety </a:t>
            </a:r>
            <a:r>
              <a:rPr lang="en-IN" sz="25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a:t>
            </a:r>
            <a:r>
              <a:rPr lang="en-IN" sz="25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oals: A Case </a:t>
            </a:r>
            <a:r>
              <a:rPr lang="en-IN" sz="25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t>
            </a:r>
            <a:r>
              <a:rPr lang="en-IN" sz="25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tudy of</a:t>
            </a:r>
            <a:br>
              <a:rPr lang="en-IN" sz="2500" b="1" dirty="0">
                <a:latin typeface="Times New Roman" panose="02020603050405020304" pitchFamily="18" charset="0"/>
                <a:cs typeface="Times New Roman" panose="02020603050405020304" pitchFamily="18" charset="0"/>
              </a:rPr>
            </a:br>
            <a:r>
              <a:rPr lang="en-IN" sz="2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 Smart Super Speciality Hospital, Saket, New Delhi</a:t>
            </a:r>
            <a:endParaRPr lang="en-IN" sz="25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524000" y="3602037"/>
            <a:ext cx="9144000" cy="2630811"/>
          </a:xfrm>
        </p:spPr>
        <p:txBody>
          <a:bodyPr>
            <a:normAutofit/>
          </a:bodyPr>
          <a:lstStyle/>
          <a:p>
            <a:pPr marL="387350" marR="789940" indent="-6350" algn="ctr">
              <a:lnSpc>
                <a:spcPct val="100000"/>
              </a:lnSpc>
              <a:spcBef>
                <a:spcPts val="0"/>
              </a:spcBef>
            </a:pPr>
            <a:r>
              <a:rPr lang="en-IN"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  </a:t>
            </a:r>
            <a:br>
              <a:rPr lang="en-IN"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IN"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Name: Dr. Shikha Chauhan, Enroll No: PG/22/111</a:t>
            </a:r>
          </a:p>
          <a:p>
            <a:pPr marL="387350" marR="789940" indent="-6350" algn="ctr">
              <a:lnSpc>
                <a:spcPct val="100000"/>
              </a:lnSpc>
              <a:spcBef>
                <a:spcPts val="0"/>
              </a:spcBef>
            </a:pPr>
            <a:r>
              <a:rPr lang="en-IN" sz="20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Post Graduate Diploma in Health &amp; Hospital Management [PGDM]</a:t>
            </a:r>
          </a:p>
          <a:p>
            <a:pPr marL="387350" marR="789940" indent="-6350" algn="r">
              <a:lnSpc>
                <a:spcPct val="107000"/>
              </a:lnSpc>
              <a:spcAft>
                <a:spcPts val="800"/>
              </a:spcAft>
            </a:pPr>
            <a:br>
              <a:rPr lang="en-IN" sz="2000" b="1" kern="100" dirty="0">
                <a:latin typeface="Times New Roman" panose="02020603050405020304" pitchFamily="18" charset="0"/>
                <a:ea typeface="Times New Roman" panose="02020603050405020304" pitchFamily="18" charset="0"/>
                <a:cs typeface="Times New Roman" panose="02020603050405020304" pitchFamily="18" charset="0"/>
              </a:rPr>
            </a:br>
            <a:r>
              <a:rPr lang="en-IN" sz="2000" b="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IN" sz="20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Mentor/Guide: </a:t>
            </a:r>
            <a:r>
              <a:rPr lang="en-IN" sz="2000" b="1" kern="1800" dirty="0">
                <a:effectLst/>
                <a:latin typeface="Times New Roman" panose="02020603050405020304" pitchFamily="18" charset="0"/>
                <a:ea typeface="Times New Roman" panose="02020603050405020304" pitchFamily="18" charset="0"/>
                <a:cs typeface="Times New Roman" panose="02020603050405020304" pitchFamily="18" charset="0"/>
              </a:rPr>
              <a:t>Dr. Mukesh Ravi Raushan</a:t>
            </a:r>
            <a:br>
              <a:rPr lang="en-IN" sz="20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IN" sz="2000" b="1" kern="1800" dirty="0">
                <a:effectLst/>
                <a:latin typeface="Times New Roman" panose="02020603050405020304" pitchFamily="18" charset="0"/>
                <a:ea typeface="Times New Roman" panose="02020603050405020304" pitchFamily="18" charset="0"/>
                <a:cs typeface="Times New Roman" panose="02020603050405020304" pitchFamily="18" charset="0"/>
              </a:rPr>
              <a:t>                                     (Assistant Professor) </a:t>
            </a:r>
            <a:br>
              <a:rPr lang="en-IN" sz="2000" b="1" kern="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IN" sz="2000" b="1" kern="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390330" y="-4490"/>
            <a:ext cx="10515600" cy="1325563"/>
          </a:xfrm>
        </p:spPr>
        <p:txBody>
          <a:bodyPr>
            <a:normAutofit/>
          </a:bodyPr>
          <a:lstStyle/>
          <a:p>
            <a:pPr algn="ctr"/>
            <a:r>
              <a:rPr lang="en-IN" sz="4000" b="1" dirty="0">
                <a:latin typeface="Times New Roman" panose="02020603050405020304" pitchFamily="18" charset="0"/>
                <a:cs typeface="Times New Roman" panose="02020603050405020304" pitchFamily="18" charset="0"/>
              </a:rPr>
              <a:t>IPSG 1</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7" name="Chart 6">
            <a:extLst>
              <a:ext uri="{FF2B5EF4-FFF2-40B4-BE49-F238E27FC236}">
                <a16:creationId xmlns:a16="http://schemas.microsoft.com/office/drawing/2014/main" id="{A9EC1302-1BC5-0081-79B0-59C38C1EFA71}"/>
              </a:ext>
            </a:extLst>
          </p:cNvPr>
          <p:cNvGraphicFramePr>
            <a:graphicFrameLocks/>
          </p:cNvGraphicFramePr>
          <p:nvPr>
            <p:extLst>
              <p:ext uri="{D42A27DB-BD31-4B8C-83A1-F6EECF244321}">
                <p14:modId xmlns:p14="http://schemas.microsoft.com/office/powerpoint/2010/main" val="2763893331"/>
              </p:ext>
            </p:extLst>
          </p:nvPr>
        </p:nvGraphicFramePr>
        <p:xfrm>
          <a:off x="0" y="1375043"/>
          <a:ext cx="7889031" cy="53768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2662936-C818-1237-E9F6-17124BE713F5}"/>
              </a:ext>
            </a:extLst>
          </p:cNvPr>
          <p:cNvSpPr txBox="1"/>
          <p:nvPr/>
        </p:nvSpPr>
        <p:spPr>
          <a:xfrm>
            <a:off x="7804190" y="1635750"/>
            <a:ext cx="4111291" cy="3847207"/>
          </a:xfrm>
          <a:prstGeom prst="rect">
            <a:avLst/>
          </a:prstGeom>
          <a:noFill/>
        </p:spPr>
        <p:txBody>
          <a:bodyPr wrap="square" rtlCol="0">
            <a:spAutoFit/>
          </a:bodyPr>
          <a:lstStyle/>
          <a:p>
            <a:pPr>
              <a:defRPr/>
            </a:pPr>
            <a:b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lang="en-US" b="1" dirty="0">
                <a:latin typeface="Times New Roman" pitchFamily="18" charset="0"/>
                <a:cs typeface="Times New Roman" pitchFamily="18" charset="0"/>
              </a:rPr>
              <a:t>DATA ANALYSIS:</a:t>
            </a:r>
            <a:br>
              <a:rPr lang="en-US" sz="1800" b="1" dirty="0">
                <a:latin typeface="Times New Roman" pitchFamily="18" charset="0"/>
                <a:cs typeface="Times New Roman" pitchFamily="18" charset="0"/>
              </a:rPr>
            </a:br>
            <a:r>
              <a:rPr lang="en-US" sz="1600" dirty="0">
                <a:latin typeface="Times New Roman" pitchFamily="18" charset="0"/>
                <a:cs typeface="Times New Roman" pitchFamily="18" charset="0"/>
              </a:rPr>
              <a:t>A total of 100 patients were analyzed from wards and ICU.</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1) 96% were wearing White ID (Identification) Band where contents like UHID No. , IP No. , Patients First &amp; Last Name and Age/ Sex were present on it.</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2) 39% were wearing Violet band-worn only by vulnerable patients where 7% patients can be seen without band.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The patient identification before any procedure and medication complying with 99% effectiveness.</a:t>
            </a:r>
          </a:p>
        </p:txBody>
      </p:sp>
    </p:spTree>
    <p:extLst>
      <p:ext uri="{BB962C8B-B14F-4D97-AF65-F5344CB8AC3E}">
        <p14:creationId xmlns:p14="http://schemas.microsoft.com/office/powerpoint/2010/main" val="137330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427653" y="15227"/>
            <a:ext cx="10515600" cy="1325563"/>
          </a:xfrm>
        </p:spPr>
        <p:txBody>
          <a:bodyPr>
            <a:normAutofit/>
          </a:bodyPr>
          <a:lstStyle/>
          <a:p>
            <a:pPr algn="ctr"/>
            <a:r>
              <a:rPr lang="en-IN" sz="4000" b="1" dirty="0">
                <a:latin typeface="Times New Roman" panose="02020603050405020304" pitchFamily="18" charset="0"/>
                <a:cs typeface="Times New Roman" panose="02020603050405020304" pitchFamily="18" charset="0"/>
              </a:rPr>
              <a:t>IPSG 2</a:t>
            </a:r>
          </a:p>
        </p:txBody>
      </p:sp>
      <p:graphicFrame>
        <p:nvGraphicFramePr>
          <p:cNvPr id="10" name="Content Placeholder 9">
            <a:extLst>
              <a:ext uri="{FF2B5EF4-FFF2-40B4-BE49-F238E27FC236}">
                <a16:creationId xmlns:a16="http://schemas.microsoft.com/office/drawing/2014/main" id="{F6A65A55-12EA-0623-435A-801BEC10509F}"/>
              </a:ext>
            </a:extLst>
          </p:cNvPr>
          <p:cNvGraphicFramePr>
            <a:graphicFrameLocks noGrp="1"/>
          </p:cNvGraphicFramePr>
          <p:nvPr>
            <p:ph idx="1"/>
            <p:extLst>
              <p:ext uri="{D42A27DB-BD31-4B8C-83A1-F6EECF244321}">
                <p14:modId xmlns:p14="http://schemas.microsoft.com/office/powerpoint/2010/main" val="291606482"/>
              </p:ext>
            </p:extLst>
          </p:nvPr>
        </p:nvGraphicFramePr>
        <p:xfrm>
          <a:off x="177282" y="1342029"/>
          <a:ext cx="11801666" cy="5492157"/>
        </p:xfrm>
        <a:graphic>
          <a:graphicData uri="http://schemas.openxmlformats.org/drawingml/2006/table">
            <a:tbl>
              <a:tblPr>
                <a:tableStyleId>{775DCB02-9BB8-47FD-8907-85C794F793BA}</a:tableStyleId>
              </a:tblPr>
              <a:tblGrid>
                <a:gridCol w="419497">
                  <a:extLst>
                    <a:ext uri="{9D8B030D-6E8A-4147-A177-3AD203B41FA5}">
                      <a16:colId xmlns:a16="http://schemas.microsoft.com/office/drawing/2014/main" val="503731416"/>
                    </a:ext>
                  </a:extLst>
                </a:gridCol>
                <a:gridCol w="606669">
                  <a:extLst>
                    <a:ext uri="{9D8B030D-6E8A-4147-A177-3AD203B41FA5}">
                      <a16:colId xmlns:a16="http://schemas.microsoft.com/office/drawing/2014/main" val="844840220"/>
                    </a:ext>
                  </a:extLst>
                </a:gridCol>
                <a:gridCol w="528952">
                  <a:extLst>
                    <a:ext uri="{9D8B030D-6E8A-4147-A177-3AD203B41FA5}">
                      <a16:colId xmlns:a16="http://schemas.microsoft.com/office/drawing/2014/main" val="2292639684"/>
                    </a:ext>
                  </a:extLst>
                </a:gridCol>
                <a:gridCol w="642299">
                  <a:extLst>
                    <a:ext uri="{9D8B030D-6E8A-4147-A177-3AD203B41FA5}">
                      <a16:colId xmlns:a16="http://schemas.microsoft.com/office/drawing/2014/main" val="4212352476"/>
                    </a:ext>
                  </a:extLst>
                </a:gridCol>
                <a:gridCol w="539534">
                  <a:extLst>
                    <a:ext uri="{9D8B030D-6E8A-4147-A177-3AD203B41FA5}">
                      <a16:colId xmlns:a16="http://schemas.microsoft.com/office/drawing/2014/main" val="612561549"/>
                    </a:ext>
                  </a:extLst>
                </a:gridCol>
                <a:gridCol w="763202">
                  <a:extLst>
                    <a:ext uri="{9D8B030D-6E8A-4147-A177-3AD203B41FA5}">
                      <a16:colId xmlns:a16="http://schemas.microsoft.com/office/drawing/2014/main" val="3108901161"/>
                    </a:ext>
                  </a:extLst>
                </a:gridCol>
                <a:gridCol w="664966">
                  <a:extLst>
                    <a:ext uri="{9D8B030D-6E8A-4147-A177-3AD203B41FA5}">
                      <a16:colId xmlns:a16="http://schemas.microsoft.com/office/drawing/2014/main" val="955771449"/>
                    </a:ext>
                  </a:extLst>
                </a:gridCol>
                <a:gridCol w="755645">
                  <a:extLst>
                    <a:ext uri="{9D8B030D-6E8A-4147-A177-3AD203B41FA5}">
                      <a16:colId xmlns:a16="http://schemas.microsoft.com/office/drawing/2014/main" val="1864973619"/>
                    </a:ext>
                  </a:extLst>
                </a:gridCol>
                <a:gridCol w="607538">
                  <a:extLst>
                    <a:ext uri="{9D8B030D-6E8A-4147-A177-3AD203B41FA5}">
                      <a16:colId xmlns:a16="http://schemas.microsoft.com/office/drawing/2014/main" val="744648191"/>
                    </a:ext>
                  </a:extLst>
                </a:gridCol>
                <a:gridCol w="1390385">
                  <a:extLst>
                    <a:ext uri="{9D8B030D-6E8A-4147-A177-3AD203B41FA5}">
                      <a16:colId xmlns:a16="http://schemas.microsoft.com/office/drawing/2014/main" val="2067543060"/>
                    </a:ext>
                  </a:extLst>
                </a:gridCol>
                <a:gridCol w="1458396">
                  <a:extLst>
                    <a:ext uri="{9D8B030D-6E8A-4147-A177-3AD203B41FA5}">
                      <a16:colId xmlns:a16="http://schemas.microsoft.com/office/drawing/2014/main" val="2920348126"/>
                    </a:ext>
                  </a:extLst>
                </a:gridCol>
                <a:gridCol w="1165204">
                  <a:extLst>
                    <a:ext uri="{9D8B030D-6E8A-4147-A177-3AD203B41FA5}">
                      <a16:colId xmlns:a16="http://schemas.microsoft.com/office/drawing/2014/main" val="113254016"/>
                    </a:ext>
                  </a:extLst>
                </a:gridCol>
                <a:gridCol w="642299">
                  <a:extLst>
                    <a:ext uri="{9D8B030D-6E8A-4147-A177-3AD203B41FA5}">
                      <a16:colId xmlns:a16="http://schemas.microsoft.com/office/drawing/2014/main" val="1329291716"/>
                    </a:ext>
                  </a:extLst>
                </a:gridCol>
                <a:gridCol w="808540">
                  <a:extLst>
                    <a:ext uri="{9D8B030D-6E8A-4147-A177-3AD203B41FA5}">
                      <a16:colId xmlns:a16="http://schemas.microsoft.com/office/drawing/2014/main" val="4280488066"/>
                    </a:ext>
                  </a:extLst>
                </a:gridCol>
                <a:gridCol w="808540">
                  <a:extLst>
                    <a:ext uri="{9D8B030D-6E8A-4147-A177-3AD203B41FA5}">
                      <a16:colId xmlns:a16="http://schemas.microsoft.com/office/drawing/2014/main" val="2228820583"/>
                    </a:ext>
                  </a:extLst>
                </a:gridCol>
              </a:tblGrid>
              <a:tr h="175878">
                <a:tc gridSpan="15">
                  <a:txBody>
                    <a:bodyPr/>
                    <a:lstStyle/>
                    <a:p>
                      <a:pPr algn="ctr" fontAlgn="b"/>
                      <a:r>
                        <a:rPr lang="en-IN" sz="1100" b="1" u="none" strike="noStrike" dirty="0">
                          <a:solidFill>
                            <a:schemeClr val="tx1">
                              <a:lumMod val="95000"/>
                              <a:lumOff val="5000"/>
                            </a:schemeClr>
                          </a:solidFill>
                          <a:effectLst/>
                          <a:highlight>
                            <a:srgbClr val="EDEDED"/>
                          </a:highlight>
                          <a:latin typeface="Times New Roman" panose="02020603050405020304" pitchFamily="18" charset="0"/>
                          <a:cs typeface="Times New Roman" panose="02020603050405020304" pitchFamily="18" charset="0"/>
                        </a:rPr>
                        <a:t>Critical Value Report</a:t>
                      </a:r>
                      <a:endParaRPr lang="en-IN" sz="1100" b="1" i="0" u="none" strike="noStrike" dirty="0">
                        <a:solidFill>
                          <a:schemeClr val="tx1">
                            <a:lumMod val="95000"/>
                            <a:lumOff val="5000"/>
                          </a:schemeClr>
                        </a:solidFill>
                        <a:effectLst/>
                        <a:highlight>
                          <a:srgbClr val="EDEDED"/>
                        </a:highlight>
                        <a:latin typeface="Times New Roman" panose="02020603050405020304" pitchFamily="18" charset="0"/>
                        <a:cs typeface="Times New Roman" panose="02020603050405020304" pitchFamily="18" charset="0"/>
                      </a:endParaRPr>
                    </a:p>
                  </a:txBody>
                  <a:tcPr marL="4629" marR="4629" marT="4629"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410270012"/>
                  </a:ext>
                </a:extLst>
              </a:tr>
              <a:tr h="168372">
                <a:tc rowSpan="2">
                  <a:txBody>
                    <a:bodyPr/>
                    <a:lstStyle/>
                    <a:p>
                      <a:pPr algn="ctr" fontAlgn="t"/>
                      <a:r>
                        <a:rPr lang="en-IN" sz="900" b="1" u="none" strike="noStrike">
                          <a:effectLst/>
                          <a:highlight>
                            <a:srgbClr val="FFFF00"/>
                          </a:highlight>
                        </a:rPr>
                        <a:t>S.No</a:t>
                      </a:r>
                      <a:endParaRPr lang="en-IN" sz="900" b="1" i="0" u="none" strike="noStrike">
                        <a:solidFill>
                          <a:srgbClr val="000000"/>
                        </a:solidFill>
                        <a:effectLst/>
                        <a:highlight>
                          <a:srgbClr val="FFFF00"/>
                        </a:highlight>
                        <a:latin typeface="Calibri" panose="020F0502020204030204" pitchFamily="34" charset="0"/>
                      </a:endParaRPr>
                    </a:p>
                  </a:txBody>
                  <a:tcPr marL="4629" marR="4629" marT="4629" marB="0"/>
                </a:tc>
                <a:tc rowSpan="2">
                  <a:txBody>
                    <a:bodyPr/>
                    <a:lstStyle/>
                    <a:p>
                      <a:pPr algn="ctr" fontAlgn="t"/>
                      <a:r>
                        <a:rPr lang="en-IN" sz="900" b="1" u="none" strike="noStrike" dirty="0">
                          <a:effectLst/>
                          <a:highlight>
                            <a:srgbClr val="FFFF00"/>
                          </a:highlight>
                        </a:rPr>
                        <a:t>Date</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tc>
                <a:tc rowSpan="2">
                  <a:txBody>
                    <a:bodyPr/>
                    <a:lstStyle/>
                    <a:p>
                      <a:pPr algn="ctr" fontAlgn="t"/>
                      <a:r>
                        <a:rPr lang="en-IN" sz="900" b="1" u="none" strike="noStrike" dirty="0">
                          <a:effectLst/>
                          <a:highlight>
                            <a:srgbClr val="FFFF00"/>
                          </a:highlight>
                        </a:rPr>
                        <a:t>Patient Details</a:t>
                      </a:r>
                      <a:br>
                        <a:rPr lang="en-IN" sz="900" b="1" u="none" strike="noStrike" dirty="0">
                          <a:effectLst/>
                          <a:highlight>
                            <a:srgbClr val="FFFF00"/>
                          </a:highlight>
                        </a:rPr>
                      </a:br>
                      <a:r>
                        <a:rPr lang="en-IN" sz="900" b="1" u="none" strike="noStrike" dirty="0">
                          <a:effectLst/>
                          <a:highlight>
                            <a:srgbClr val="FFFF00"/>
                          </a:highlight>
                        </a:rPr>
                        <a:t>(Max ID)</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tc>
                <a:tc rowSpan="2">
                  <a:txBody>
                    <a:bodyPr/>
                    <a:lstStyle/>
                    <a:p>
                      <a:pPr algn="ctr" fontAlgn="t"/>
                      <a:r>
                        <a:rPr lang="en-IN" sz="900" b="1" u="none" strike="noStrike" dirty="0">
                          <a:effectLst/>
                          <a:highlight>
                            <a:srgbClr val="FFFF00"/>
                          </a:highlight>
                        </a:rPr>
                        <a:t>Critical Test Value</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tc>
                <a:tc gridSpan="4">
                  <a:txBody>
                    <a:bodyPr/>
                    <a:lstStyle/>
                    <a:p>
                      <a:pPr algn="ctr" fontAlgn="ctr"/>
                      <a:r>
                        <a:rPr lang="en-IN" sz="900" b="1" u="none" strike="noStrike">
                          <a:effectLst/>
                          <a:highlight>
                            <a:srgbClr val="FFFF00"/>
                          </a:highlight>
                        </a:rPr>
                        <a:t>Critical Test Result Information</a:t>
                      </a:r>
                      <a:endParaRPr lang="en-IN" sz="900" b="1" i="0" u="none" strike="noStrike">
                        <a:solidFill>
                          <a:srgbClr val="000000"/>
                        </a:solidFill>
                        <a:effectLst/>
                        <a:highlight>
                          <a:srgbClr val="FFFF00"/>
                        </a:highlight>
                        <a:latin typeface="Calibri" panose="020F0502020204030204" pitchFamily="34" charset="0"/>
                      </a:endParaRPr>
                    </a:p>
                  </a:txBody>
                  <a:tcPr marL="4629" marR="4629" marT="4629" marB="0" anchor="ctr"/>
                </a:tc>
                <a:tc hMerge="1">
                  <a:txBody>
                    <a:bodyPr/>
                    <a:lstStyle/>
                    <a:p>
                      <a:endParaRPr lang="en-IN"/>
                    </a:p>
                  </a:txBody>
                  <a:tcPr/>
                </a:tc>
                <a:tc hMerge="1">
                  <a:txBody>
                    <a:bodyPr/>
                    <a:lstStyle/>
                    <a:p>
                      <a:endParaRPr lang="en-IN"/>
                    </a:p>
                  </a:txBody>
                  <a:tcPr/>
                </a:tc>
                <a:tc hMerge="1">
                  <a:txBody>
                    <a:bodyPr/>
                    <a:lstStyle/>
                    <a:p>
                      <a:endParaRPr lang="en-IN"/>
                    </a:p>
                  </a:txBody>
                  <a:tcPr/>
                </a:tc>
                <a:tc gridSpan="5">
                  <a:txBody>
                    <a:bodyPr/>
                    <a:lstStyle/>
                    <a:p>
                      <a:pPr algn="ctr" fontAlgn="ctr"/>
                      <a:r>
                        <a:rPr lang="en-IN" sz="900" b="1" u="none" strike="noStrike">
                          <a:effectLst/>
                          <a:highlight>
                            <a:srgbClr val="FFFF00"/>
                          </a:highlight>
                        </a:rPr>
                        <a:t>Escalted to</a:t>
                      </a:r>
                      <a:endParaRPr lang="en-IN" sz="900" b="1" i="0" u="none" strike="noStrike">
                        <a:solidFill>
                          <a:srgbClr val="000000"/>
                        </a:solidFill>
                        <a:effectLst/>
                        <a:highlight>
                          <a:srgbClr val="FFFF00"/>
                        </a:highlight>
                        <a:latin typeface="Calibri" panose="020F0502020204030204" pitchFamily="34" charset="0"/>
                      </a:endParaRPr>
                    </a:p>
                  </a:txBody>
                  <a:tcPr marL="4629" marR="4629" marT="4629"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gridSpan="2">
                  <a:txBody>
                    <a:bodyPr/>
                    <a:lstStyle/>
                    <a:p>
                      <a:pPr algn="ctr" fontAlgn="ctr"/>
                      <a:r>
                        <a:rPr lang="en-IN" sz="900" b="1" u="none" strike="noStrike">
                          <a:effectLst/>
                          <a:highlight>
                            <a:srgbClr val="FFFF00"/>
                          </a:highlight>
                        </a:rPr>
                        <a:t>Counter Check Process</a:t>
                      </a:r>
                      <a:endParaRPr lang="en-IN" sz="900" b="1" i="0" u="none" strike="noStrike">
                        <a:solidFill>
                          <a:srgbClr val="000000"/>
                        </a:solidFill>
                        <a:effectLst/>
                        <a:highlight>
                          <a:srgbClr val="FFFF00"/>
                        </a:highlight>
                        <a:latin typeface="Calibri" panose="020F0502020204030204" pitchFamily="34" charset="0"/>
                      </a:endParaRPr>
                    </a:p>
                  </a:txBody>
                  <a:tcPr marL="4629" marR="4629" marT="4629" marB="0" anchor="ctr"/>
                </a:tc>
                <a:tc hMerge="1">
                  <a:txBody>
                    <a:bodyPr/>
                    <a:lstStyle/>
                    <a:p>
                      <a:endParaRPr lang="en-IN"/>
                    </a:p>
                  </a:txBody>
                  <a:tcPr/>
                </a:tc>
                <a:extLst>
                  <a:ext uri="{0D108BD9-81ED-4DB2-BD59-A6C34878D82A}">
                    <a16:rowId xmlns:a16="http://schemas.microsoft.com/office/drawing/2014/main" val="1009152415"/>
                  </a:ext>
                </a:extLst>
              </a:tr>
              <a:tr h="564861">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ctr"/>
                      <a:r>
                        <a:rPr lang="en-US" sz="900" b="1" u="none" strike="noStrike" dirty="0">
                          <a:effectLst/>
                          <a:highlight>
                            <a:srgbClr val="FFFF00"/>
                          </a:highlight>
                        </a:rPr>
                        <a:t>Informed by (Name) </a:t>
                      </a:r>
                      <a:endParaRPr lang="en-US" sz="900" b="1" i="0" u="none" strike="noStrike" dirty="0">
                        <a:solidFill>
                          <a:srgbClr val="000000"/>
                        </a:solidFill>
                        <a:effectLst/>
                        <a:highlight>
                          <a:srgbClr val="FFFF00"/>
                        </a:highlight>
                        <a:latin typeface="Calibri" panose="020F0502020204030204" pitchFamily="34" charset="0"/>
                      </a:endParaRPr>
                    </a:p>
                  </a:txBody>
                  <a:tcPr marL="4629" marR="4629" marT="4629" marB="0" anchor="ctr"/>
                </a:tc>
                <a:tc>
                  <a:txBody>
                    <a:bodyPr/>
                    <a:lstStyle/>
                    <a:p>
                      <a:pPr algn="ctr" fontAlgn="ctr"/>
                      <a:r>
                        <a:rPr lang="en-IN" sz="900" b="1" u="none" strike="noStrike" dirty="0">
                          <a:effectLst/>
                          <a:highlight>
                            <a:srgbClr val="FFFF00"/>
                          </a:highlight>
                        </a:rPr>
                        <a:t>Time</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ctr"/>
                </a:tc>
                <a:tc>
                  <a:txBody>
                    <a:bodyPr/>
                    <a:lstStyle/>
                    <a:p>
                      <a:pPr algn="ctr" fontAlgn="ctr"/>
                      <a:r>
                        <a:rPr lang="en-US" sz="900" b="1" u="none" strike="noStrike" dirty="0">
                          <a:effectLst/>
                          <a:highlight>
                            <a:srgbClr val="FFFF00"/>
                          </a:highlight>
                        </a:rPr>
                        <a:t>Information Received by (Name )</a:t>
                      </a:r>
                      <a:endParaRPr lang="en-US" sz="900" b="1" i="0" u="none" strike="noStrike" dirty="0">
                        <a:solidFill>
                          <a:srgbClr val="000000"/>
                        </a:solidFill>
                        <a:effectLst/>
                        <a:highlight>
                          <a:srgbClr val="FFFF00"/>
                        </a:highlight>
                        <a:latin typeface="Calibri" panose="020F0502020204030204" pitchFamily="34" charset="0"/>
                      </a:endParaRPr>
                    </a:p>
                  </a:txBody>
                  <a:tcPr marL="4629" marR="4629" marT="4629" marB="0" anchor="ctr"/>
                </a:tc>
                <a:tc>
                  <a:txBody>
                    <a:bodyPr/>
                    <a:lstStyle/>
                    <a:p>
                      <a:pPr algn="ctr" fontAlgn="ctr"/>
                      <a:r>
                        <a:rPr lang="en-US" sz="900" b="1" u="none" strike="noStrike">
                          <a:effectLst/>
                          <a:highlight>
                            <a:srgbClr val="FFFF00"/>
                          </a:highlight>
                        </a:rPr>
                        <a:t>Read back policy followed ( Yes/No)</a:t>
                      </a:r>
                      <a:endParaRPr lang="en-US" sz="900" b="1" i="0" u="none" strike="noStrike">
                        <a:solidFill>
                          <a:srgbClr val="000000"/>
                        </a:solidFill>
                        <a:effectLst/>
                        <a:highlight>
                          <a:srgbClr val="FFFF00"/>
                        </a:highlight>
                        <a:latin typeface="Calibri" panose="020F0502020204030204" pitchFamily="34" charset="0"/>
                      </a:endParaRPr>
                    </a:p>
                  </a:txBody>
                  <a:tcPr marL="4629" marR="4629" marT="4629" marB="0" anchor="ctr"/>
                </a:tc>
                <a:tc>
                  <a:txBody>
                    <a:bodyPr/>
                    <a:lstStyle/>
                    <a:p>
                      <a:pPr algn="ctr" fontAlgn="ctr"/>
                      <a:r>
                        <a:rPr lang="en-US" sz="900" b="1" u="none" strike="noStrike">
                          <a:effectLst/>
                          <a:highlight>
                            <a:srgbClr val="FFFF00"/>
                          </a:highlight>
                        </a:rPr>
                        <a:t>Name of the Doctor informed</a:t>
                      </a:r>
                      <a:endParaRPr lang="en-US" sz="900" b="1" i="0" u="none" strike="noStrike">
                        <a:solidFill>
                          <a:srgbClr val="000000"/>
                        </a:solidFill>
                        <a:effectLst/>
                        <a:highlight>
                          <a:srgbClr val="FFFF00"/>
                        </a:highlight>
                        <a:latin typeface="Calibri" panose="020F0502020204030204" pitchFamily="34" charset="0"/>
                      </a:endParaRPr>
                    </a:p>
                  </a:txBody>
                  <a:tcPr marL="4629" marR="4629" marT="4629" marB="0" anchor="ctr"/>
                </a:tc>
                <a:tc>
                  <a:txBody>
                    <a:bodyPr/>
                    <a:lstStyle/>
                    <a:p>
                      <a:pPr algn="ctr" fontAlgn="ctr"/>
                      <a:r>
                        <a:rPr lang="en-IN" sz="900" b="1" u="none" strike="noStrike" dirty="0">
                          <a:effectLst/>
                          <a:highlight>
                            <a:srgbClr val="FFFF00"/>
                          </a:highlight>
                        </a:rPr>
                        <a:t>Time</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ctr"/>
                </a:tc>
                <a:tc>
                  <a:txBody>
                    <a:bodyPr/>
                    <a:lstStyle/>
                    <a:p>
                      <a:pPr algn="ctr" fontAlgn="ctr"/>
                      <a:r>
                        <a:rPr lang="en-IN" sz="900" b="1" u="none" strike="noStrike">
                          <a:effectLst/>
                          <a:highlight>
                            <a:srgbClr val="FFFF00"/>
                          </a:highlight>
                        </a:rPr>
                        <a:t>Advice</a:t>
                      </a:r>
                      <a:endParaRPr lang="en-IN" sz="900" b="1" i="0" u="none" strike="noStrike">
                        <a:solidFill>
                          <a:srgbClr val="000000"/>
                        </a:solidFill>
                        <a:effectLst/>
                        <a:highlight>
                          <a:srgbClr val="FFFF00"/>
                        </a:highlight>
                        <a:latin typeface="Calibri" panose="020F0502020204030204" pitchFamily="34" charset="0"/>
                      </a:endParaRPr>
                    </a:p>
                  </a:txBody>
                  <a:tcPr marL="4629" marR="4629" marT="4629" marB="0" anchor="ctr"/>
                </a:tc>
                <a:tc>
                  <a:txBody>
                    <a:bodyPr/>
                    <a:lstStyle/>
                    <a:p>
                      <a:pPr algn="ctr" fontAlgn="ctr"/>
                      <a:r>
                        <a:rPr lang="en-IN" sz="900" b="1" u="none" strike="noStrike">
                          <a:effectLst/>
                          <a:highlight>
                            <a:srgbClr val="FFFF00"/>
                          </a:highlight>
                        </a:rPr>
                        <a:t>Action Taken</a:t>
                      </a:r>
                      <a:endParaRPr lang="en-IN" sz="900" b="1" i="0" u="none" strike="noStrike">
                        <a:solidFill>
                          <a:srgbClr val="000000"/>
                        </a:solidFill>
                        <a:effectLst/>
                        <a:highlight>
                          <a:srgbClr val="FFFF00"/>
                        </a:highlight>
                        <a:latin typeface="Calibri" panose="020F0502020204030204" pitchFamily="34" charset="0"/>
                      </a:endParaRPr>
                    </a:p>
                  </a:txBody>
                  <a:tcPr marL="4629" marR="4629" marT="4629" marB="0" anchor="ctr"/>
                </a:tc>
                <a:tc>
                  <a:txBody>
                    <a:bodyPr/>
                    <a:lstStyle/>
                    <a:p>
                      <a:pPr algn="ctr" fontAlgn="ctr"/>
                      <a:r>
                        <a:rPr lang="en-US" sz="900" b="1" u="none" strike="noStrike">
                          <a:effectLst/>
                          <a:highlight>
                            <a:srgbClr val="FFFF00"/>
                          </a:highlight>
                        </a:rPr>
                        <a:t>Read back policy followed ( Yes/No)</a:t>
                      </a:r>
                      <a:endParaRPr lang="en-US" sz="900" b="1" i="0" u="none" strike="noStrike">
                        <a:solidFill>
                          <a:srgbClr val="000000"/>
                        </a:solidFill>
                        <a:effectLst/>
                        <a:highlight>
                          <a:srgbClr val="FFFF00"/>
                        </a:highlight>
                        <a:latin typeface="Calibri" panose="020F0502020204030204" pitchFamily="34" charset="0"/>
                      </a:endParaRPr>
                    </a:p>
                  </a:txBody>
                  <a:tcPr marL="4629" marR="4629" marT="4629" marB="0" anchor="ctr"/>
                </a:tc>
                <a:tc>
                  <a:txBody>
                    <a:bodyPr/>
                    <a:lstStyle/>
                    <a:p>
                      <a:pPr algn="ctr" fontAlgn="ctr"/>
                      <a:r>
                        <a:rPr lang="en-IN" sz="900" b="1" u="none" strike="noStrike">
                          <a:effectLst/>
                          <a:highlight>
                            <a:srgbClr val="FFFF00"/>
                          </a:highlight>
                        </a:rPr>
                        <a:t>Documentation in patient file/CPRS (Yes/No)</a:t>
                      </a:r>
                      <a:endParaRPr lang="en-IN" sz="900" b="1" i="0" u="none" strike="noStrike">
                        <a:solidFill>
                          <a:srgbClr val="000000"/>
                        </a:solidFill>
                        <a:effectLst/>
                        <a:highlight>
                          <a:srgbClr val="FFFF00"/>
                        </a:highlight>
                        <a:latin typeface="Calibri" panose="020F0502020204030204" pitchFamily="34" charset="0"/>
                      </a:endParaRPr>
                    </a:p>
                  </a:txBody>
                  <a:tcPr marL="4629" marR="4629" marT="4629" marB="0" anchor="ctr"/>
                </a:tc>
                <a:tc>
                  <a:txBody>
                    <a:bodyPr/>
                    <a:lstStyle/>
                    <a:p>
                      <a:pPr algn="ctr" fontAlgn="ctr"/>
                      <a:r>
                        <a:rPr lang="en-US" sz="900" b="1" u="none" strike="noStrike" dirty="0">
                          <a:effectLst/>
                          <a:highlight>
                            <a:srgbClr val="FFFF00"/>
                          </a:highlight>
                        </a:rPr>
                        <a:t>Counter signed by Shift Nursing Senior</a:t>
                      </a:r>
                      <a:endParaRPr lang="en-US" sz="900" b="1" i="0" u="none" strike="noStrike" dirty="0">
                        <a:solidFill>
                          <a:srgbClr val="000000"/>
                        </a:solidFill>
                        <a:effectLst/>
                        <a:highlight>
                          <a:srgbClr val="FFFF00"/>
                        </a:highlight>
                        <a:latin typeface="Calibri" panose="020F0502020204030204" pitchFamily="34" charset="0"/>
                      </a:endParaRPr>
                    </a:p>
                  </a:txBody>
                  <a:tcPr marL="4629" marR="4629" marT="4629" marB="0" anchor="ctr"/>
                </a:tc>
                <a:extLst>
                  <a:ext uri="{0D108BD9-81ED-4DB2-BD59-A6C34878D82A}">
                    <a16:rowId xmlns:a16="http://schemas.microsoft.com/office/drawing/2014/main" val="3154141889"/>
                  </a:ext>
                </a:extLst>
              </a:tr>
              <a:tr h="443664">
                <a:tc>
                  <a:txBody>
                    <a:bodyPr/>
                    <a:lstStyle/>
                    <a:p>
                      <a:pPr algn="ctr" fontAlgn="b"/>
                      <a:r>
                        <a:rPr lang="en-IN" sz="900" u="none" strike="noStrike" dirty="0">
                          <a:effectLst/>
                        </a:rPr>
                        <a:t>1</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18-03-2024</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SKCT.585072</a:t>
                      </a:r>
                      <a:endParaRPr lang="en-IN" sz="900" b="1"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solidFill>
                            <a:schemeClr val="tx1"/>
                          </a:solidFill>
                          <a:effectLst/>
                        </a:rPr>
                        <a:t>HB-6.5</a:t>
                      </a:r>
                      <a:endParaRPr lang="en-IN" sz="900" b="1" i="0" u="none" strike="noStrike" dirty="0">
                        <a:solidFill>
                          <a:schemeClr val="tx1"/>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Imran</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effectLst/>
                          <a:highlight>
                            <a:srgbClr val="FFFF00"/>
                          </a:highlight>
                        </a:rPr>
                        <a:t>1:25 PM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b"/>
                      <a:r>
                        <a:rPr lang="en-IN" sz="900" u="none" strike="noStrike" dirty="0">
                          <a:effectLst/>
                        </a:rPr>
                        <a:t>Jeny</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Dr. Alka</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effectLst/>
                          <a:highlight>
                            <a:srgbClr val="FFFF00"/>
                          </a:highlight>
                        </a:rPr>
                        <a:t>1:35 PM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b"/>
                      <a:r>
                        <a:rPr lang="en-IN" sz="900" u="none" strike="noStrike">
                          <a:effectLst/>
                        </a:rPr>
                        <a:t>Nothing to do</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Shifted to Dialysis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l" fontAlgn="b"/>
                      <a:r>
                        <a:rPr lang="en-US" sz="900" u="none" strike="noStrike">
                          <a:effectLst/>
                        </a:rPr>
                        <a:t>Signature signed by Nursing Staff</a:t>
                      </a:r>
                      <a:endParaRPr lang="en-US" sz="900" b="0" i="0" u="none" strike="noStrike">
                        <a:solidFill>
                          <a:srgbClr val="000000"/>
                        </a:solidFill>
                        <a:effectLst/>
                        <a:latin typeface="Calibri" panose="020F0502020204030204" pitchFamily="34" charset="0"/>
                      </a:endParaRPr>
                    </a:p>
                  </a:txBody>
                  <a:tcPr marL="4629" marR="4629" marT="4629" marB="0" anchor="b"/>
                </a:tc>
                <a:extLst>
                  <a:ext uri="{0D108BD9-81ED-4DB2-BD59-A6C34878D82A}">
                    <a16:rowId xmlns:a16="http://schemas.microsoft.com/office/drawing/2014/main" val="2047516846"/>
                  </a:ext>
                </a:extLst>
              </a:tr>
              <a:tr h="443664">
                <a:tc>
                  <a:txBody>
                    <a:bodyPr/>
                    <a:lstStyle/>
                    <a:p>
                      <a:pPr algn="ctr" fontAlgn="b"/>
                      <a:r>
                        <a:rPr lang="en-IN" sz="900" u="none" strike="noStrike">
                          <a:effectLst/>
                        </a:rPr>
                        <a:t>2</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05-04-2024</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SKCT.550727</a:t>
                      </a:r>
                      <a:endParaRPr lang="en-IN" sz="900" b="1"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solidFill>
                            <a:schemeClr val="tx1"/>
                          </a:solidFill>
                          <a:effectLst/>
                        </a:rPr>
                        <a:t>K⁺- 5.90</a:t>
                      </a:r>
                      <a:endParaRPr lang="en-IN" sz="900" b="1" i="0" u="none" strike="noStrike" dirty="0">
                        <a:solidFill>
                          <a:schemeClr val="tx1"/>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Imran</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effectLst/>
                          <a:highlight>
                            <a:srgbClr val="FFFF00"/>
                          </a:highlight>
                        </a:rPr>
                        <a:t>8:35 AM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ctr"/>
                      <a:r>
                        <a:rPr lang="en-IN" sz="900" b="0" i="0" u="none" strike="noStrike" dirty="0">
                          <a:solidFill>
                            <a:srgbClr val="000000"/>
                          </a:solidFill>
                          <a:effectLst/>
                          <a:latin typeface="Calibri" panose="020F0502020204030204" pitchFamily="34" charset="0"/>
                        </a:rPr>
                        <a:t>Jeny</a:t>
                      </a:r>
                    </a:p>
                  </a:txBody>
                  <a:tcPr marL="4629" marR="4629" marT="4629" marB="0" anchor="ctr"/>
                </a:tc>
                <a:tc>
                  <a:txBody>
                    <a:bodyPr/>
                    <a:lstStyle/>
                    <a:p>
                      <a:pPr algn="ctr" fontAlgn="b"/>
                      <a:r>
                        <a:rPr lang="en-IN" sz="900" u="none" strike="noStrike" dirty="0">
                          <a:effectLst/>
                        </a:rPr>
                        <a:t>Yes</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Dr. Tushar Aditya</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effectLst/>
                          <a:highlight>
                            <a:srgbClr val="FFFF00"/>
                          </a:highlight>
                        </a:rPr>
                        <a:t>8:40 AM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b"/>
                      <a:r>
                        <a:rPr lang="en-IN" sz="900" u="none" strike="noStrike">
                          <a:effectLst/>
                        </a:rPr>
                        <a:t>Potassium Connection Advised</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Potassium Connection Done</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l" fontAlgn="b"/>
                      <a:r>
                        <a:rPr lang="en-US" sz="900" u="none" strike="noStrike">
                          <a:effectLst/>
                        </a:rPr>
                        <a:t>Signature signed by Nursing Staff</a:t>
                      </a:r>
                      <a:endParaRPr lang="en-US" sz="900" b="0" i="0" u="none" strike="noStrike">
                        <a:solidFill>
                          <a:srgbClr val="000000"/>
                        </a:solidFill>
                        <a:effectLst/>
                        <a:latin typeface="Calibri" panose="020F0502020204030204" pitchFamily="34" charset="0"/>
                      </a:endParaRPr>
                    </a:p>
                  </a:txBody>
                  <a:tcPr marL="4629" marR="4629" marT="4629" marB="0" anchor="b"/>
                </a:tc>
                <a:extLst>
                  <a:ext uri="{0D108BD9-81ED-4DB2-BD59-A6C34878D82A}">
                    <a16:rowId xmlns:a16="http://schemas.microsoft.com/office/drawing/2014/main" val="3341347268"/>
                  </a:ext>
                </a:extLst>
              </a:tr>
              <a:tr h="590070">
                <a:tc>
                  <a:txBody>
                    <a:bodyPr/>
                    <a:lstStyle/>
                    <a:p>
                      <a:pPr algn="ctr" fontAlgn="b"/>
                      <a:r>
                        <a:rPr lang="en-IN" sz="900" u="none" strike="noStrike">
                          <a:effectLst/>
                        </a:rPr>
                        <a:t>3</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07-04-2024</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SKMS.350843</a:t>
                      </a:r>
                      <a:endParaRPr lang="en-IN" sz="900" b="1"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solidFill>
                            <a:schemeClr val="tx1"/>
                          </a:solidFill>
                          <a:effectLst/>
                        </a:rPr>
                        <a:t>Urea- 129.8</a:t>
                      </a:r>
                      <a:br>
                        <a:rPr lang="en-IN" sz="900" b="1" u="none" strike="noStrike" dirty="0">
                          <a:solidFill>
                            <a:schemeClr val="tx1"/>
                          </a:solidFill>
                          <a:effectLst/>
                        </a:rPr>
                      </a:br>
                      <a:r>
                        <a:rPr lang="en-IN" sz="900" b="1" u="none" strike="noStrike" dirty="0">
                          <a:solidFill>
                            <a:schemeClr val="tx1"/>
                          </a:solidFill>
                          <a:effectLst/>
                        </a:rPr>
                        <a:t>Creatinine-6.6</a:t>
                      </a:r>
                      <a:endParaRPr lang="en-IN" sz="900" b="1" i="0" u="none" strike="noStrike" dirty="0">
                        <a:solidFill>
                          <a:schemeClr val="tx1"/>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Sathyam</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effectLst/>
                          <a:highlight>
                            <a:srgbClr val="FFFF00"/>
                          </a:highlight>
                        </a:rPr>
                        <a:t>6:10 AM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b"/>
                      <a:r>
                        <a:rPr lang="en-IN" sz="900" u="none" strike="noStrike" dirty="0">
                          <a:effectLst/>
                        </a:rPr>
                        <a:t>Aradhna</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Yes</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Dr. Arnab</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effectLst/>
                          <a:highlight>
                            <a:srgbClr val="FFFF00"/>
                          </a:highlight>
                        </a:rPr>
                        <a:t>6:15 AM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b"/>
                      <a:r>
                        <a:rPr lang="en-US" sz="900" u="none" strike="noStrike" dirty="0">
                          <a:effectLst/>
                        </a:rPr>
                        <a:t>Advised to inform Nephrology at 6:15 AM </a:t>
                      </a:r>
                      <a:endParaRPr lang="en-US"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US" sz="900" u="none" strike="noStrike">
                          <a:effectLst/>
                        </a:rPr>
                        <a:t>Informed Neprology doctor to 6:20 AM</a:t>
                      </a:r>
                      <a:endParaRPr lang="en-US"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l" fontAlgn="b"/>
                      <a:r>
                        <a:rPr lang="en-US" sz="900" u="none" strike="noStrike">
                          <a:effectLst/>
                        </a:rPr>
                        <a:t>Signature signed by Nursing Staff</a:t>
                      </a:r>
                      <a:endParaRPr lang="en-US" sz="900" b="0" i="0" u="none" strike="noStrike">
                        <a:solidFill>
                          <a:srgbClr val="000000"/>
                        </a:solidFill>
                        <a:effectLst/>
                        <a:latin typeface="Calibri" panose="020F0502020204030204" pitchFamily="34" charset="0"/>
                      </a:endParaRPr>
                    </a:p>
                  </a:txBody>
                  <a:tcPr marL="4629" marR="4629" marT="4629" marB="0" anchor="b"/>
                </a:tc>
                <a:extLst>
                  <a:ext uri="{0D108BD9-81ED-4DB2-BD59-A6C34878D82A}">
                    <a16:rowId xmlns:a16="http://schemas.microsoft.com/office/drawing/2014/main" val="620610073"/>
                  </a:ext>
                </a:extLst>
              </a:tr>
              <a:tr h="443664">
                <a:tc>
                  <a:txBody>
                    <a:bodyPr/>
                    <a:lstStyle/>
                    <a:p>
                      <a:pPr algn="ctr" fontAlgn="b"/>
                      <a:r>
                        <a:rPr lang="en-IN" sz="900" u="none" strike="noStrike">
                          <a:effectLst/>
                        </a:rPr>
                        <a:t>4</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19-04-2024</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SKDD.606040</a:t>
                      </a:r>
                      <a:endParaRPr lang="en-IN" sz="900" b="1"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solidFill>
                            <a:schemeClr val="tx1"/>
                          </a:solidFill>
                          <a:effectLst/>
                        </a:rPr>
                        <a:t>TLC 22.7</a:t>
                      </a:r>
                      <a:endParaRPr lang="en-IN" sz="900" b="1" i="0" u="none" strike="noStrike" dirty="0">
                        <a:solidFill>
                          <a:schemeClr val="tx1"/>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Rihan </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effectLst/>
                          <a:highlight>
                            <a:srgbClr val="FFFF00"/>
                          </a:highlight>
                        </a:rPr>
                        <a:t>7:00 AM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b"/>
                      <a:r>
                        <a:rPr lang="en-IN" sz="900" u="none" strike="noStrike" dirty="0">
                          <a:effectLst/>
                        </a:rPr>
                        <a:t>Roma</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Dr. Arnab</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effectLst/>
                          <a:highlight>
                            <a:srgbClr val="FFFF00"/>
                          </a:highlight>
                        </a:rPr>
                        <a:t>7:05 AM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b"/>
                      <a:r>
                        <a:rPr lang="en-US" sz="900" u="none" strike="noStrike" dirty="0">
                          <a:effectLst/>
                        </a:rPr>
                        <a:t>Repeat sample to be send at 7:10 AM</a:t>
                      </a:r>
                      <a:endParaRPr lang="en-US"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US" sz="900" u="none" strike="noStrike" dirty="0">
                          <a:effectLst/>
                        </a:rPr>
                        <a:t>Repeat sample sended at 7:15 AM</a:t>
                      </a:r>
                      <a:endParaRPr lang="en-US"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l" fontAlgn="b"/>
                      <a:r>
                        <a:rPr lang="en-US" sz="900" u="none" strike="noStrike">
                          <a:effectLst/>
                        </a:rPr>
                        <a:t>Signature signed by Nursing Staff</a:t>
                      </a:r>
                      <a:endParaRPr lang="en-US" sz="900" b="0" i="0" u="none" strike="noStrike">
                        <a:solidFill>
                          <a:srgbClr val="000000"/>
                        </a:solidFill>
                        <a:effectLst/>
                        <a:latin typeface="Calibri" panose="020F0502020204030204" pitchFamily="34" charset="0"/>
                      </a:endParaRPr>
                    </a:p>
                  </a:txBody>
                  <a:tcPr marL="4629" marR="4629" marT="4629" marB="0" anchor="b"/>
                </a:tc>
                <a:extLst>
                  <a:ext uri="{0D108BD9-81ED-4DB2-BD59-A6C34878D82A}">
                    <a16:rowId xmlns:a16="http://schemas.microsoft.com/office/drawing/2014/main" val="1005177057"/>
                  </a:ext>
                </a:extLst>
              </a:tr>
              <a:tr h="443664">
                <a:tc>
                  <a:txBody>
                    <a:bodyPr/>
                    <a:lstStyle/>
                    <a:p>
                      <a:pPr algn="ctr" fontAlgn="b"/>
                      <a:r>
                        <a:rPr lang="en-IN" sz="900" u="none" strike="noStrike">
                          <a:effectLst/>
                        </a:rPr>
                        <a:t>5</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03-05-2024</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EHPG.385264</a:t>
                      </a:r>
                      <a:endParaRPr lang="en-IN" sz="900" b="1"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solidFill>
                            <a:schemeClr val="tx1"/>
                          </a:solidFill>
                          <a:effectLst/>
                        </a:rPr>
                        <a:t>HB-5.2 </a:t>
                      </a:r>
                      <a:br>
                        <a:rPr lang="en-IN" sz="900" b="1" u="none" strike="noStrike" dirty="0">
                          <a:solidFill>
                            <a:schemeClr val="tx1"/>
                          </a:solidFill>
                          <a:effectLst/>
                        </a:rPr>
                      </a:br>
                      <a:r>
                        <a:rPr lang="en-IN" sz="900" b="1" u="none" strike="noStrike" dirty="0">
                          <a:solidFill>
                            <a:schemeClr val="tx1"/>
                          </a:solidFill>
                          <a:effectLst/>
                        </a:rPr>
                        <a:t>TLC-1.4 </a:t>
                      </a:r>
                      <a:br>
                        <a:rPr lang="en-IN" sz="900" b="1" u="none" strike="noStrike" dirty="0">
                          <a:solidFill>
                            <a:schemeClr val="tx1"/>
                          </a:solidFill>
                          <a:effectLst/>
                        </a:rPr>
                      </a:br>
                      <a:r>
                        <a:rPr lang="en-IN" sz="900" b="1" u="none" strike="noStrike" dirty="0">
                          <a:solidFill>
                            <a:schemeClr val="tx1"/>
                          </a:solidFill>
                          <a:effectLst/>
                        </a:rPr>
                        <a:t>P/C-20K</a:t>
                      </a:r>
                      <a:endParaRPr lang="en-IN" sz="900" b="1" i="0" u="none" strike="noStrike" dirty="0">
                        <a:solidFill>
                          <a:schemeClr val="tx1"/>
                        </a:solidFill>
                        <a:effectLst/>
                        <a:latin typeface="Calibri" panose="020F0502020204030204" pitchFamily="34" charset="0"/>
                      </a:endParaRPr>
                    </a:p>
                  </a:txBody>
                  <a:tcPr marL="4629" marR="4629" marT="4629" marB="0" anchor="b"/>
                </a:tc>
                <a:tc>
                  <a:txBody>
                    <a:bodyPr/>
                    <a:lstStyle/>
                    <a:p>
                      <a:pPr algn="ctr" fontAlgn="ctr"/>
                      <a:r>
                        <a:rPr lang="en-IN" sz="900" u="none" strike="noStrike" dirty="0">
                          <a:effectLst/>
                        </a:rPr>
                        <a:t>Ajay</a:t>
                      </a:r>
                      <a:endParaRPr lang="en-IN" sz="900" b="0" i="0" u="none" strike="noStrike" dirty="0">
                        <a:solidFill>
                          <a:srgbClr val="000000"/>
                        </a:solidFill>
                        <a:effectLst/>
                        <a:latin typeface="Calibri" panose="020F0502020204030204" pitchFamily="34" charset="0"/>
                      </a:endParaRPr>
                    </a:p>
                  </a:txBody>
                  <a:tcPr marL="4629" marR="4629" marT="4629" marB="0" anchor="ctr"/>
                </a:tc>
                <a:tc>
                  <a:txBody>
                    <a:bodyPr/>
                    <a:lstStyle/>
                    <a:p>
                      <a:pPr algn="ctr" fontAlgn="b"/>
                      <a:r>
                        <a:rPr lang="en-IN" sz="900" b="1" u="none" strike="noStrike" dirty="0">
                          <a:effectLst/>
                          <a:highlight>
                            <a:srgbClr val="FFFF00"/>
                          </a:highlight>
                        </a:rPr>
                        <a:t>7:10 PM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ctr"/>
                      <a:r>
                        <a:rPr lang="en-IN" sz="900" u="none" strike="noStrike" dirty="0">
                          <a:effectLst/>
                        </a:rPr>
                        <a:t>Jenith</a:t>
                      </a:r>
                      <a:endParaRPr lang="en-IN" sz="900" b="0" i="0" u="none" strike="noStrike" dirty="0">
                        <a:solidFill>
                          <a:srgbClr val="000000"/>
                        </a:solidFill>
                        <a:effectLst/>
                        <a:latin typeface="Calibri" panose="020F0502020204030204" pitchFamily="34" charset="0"/>
                      </a:endParaRPr>
                    </a:p>
                  </a:txBody>
                  <a:tcPr marL="4629" marR="4629" marT="4629" marB="0" anchor="ctr"/>
                </a:tc>
                <a:tc>
                  <a:txBody>
                    <a:bodyPr/>
                    <a:lstStyle/>
                    <a:p>
                      <a:pPr algn="ctr" fontAlgn="b"/>
                      <a:r>
                        <a:rPr lang="en-IN" sz="900" u="none" strike="noStrike" dirty="0">
                          <a:effectLst/>
                        </a:rPr>
                        <a:t>Yes</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Dr. Adil</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effectLst/>
                          <a:highlight>
                            <a:srgbClr val="FFFF00"/>
                          </a:highlight>
                        </a:rPr>
                        <a:t>7:20 PM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b"/>
                      <a:r>
                        <a:rPr lang="en-US" sz="900" u="none" strike="noStrike">
                          <a:effectLst/>
                        </a:rPr>
                        <a:t>4 Unit RDP</a:t>
                      </a:r>
                      <a:br>
                        <a:rPr lang="en-US" sz="900" u="none" strike="noStrike">
                          <a:effectLst/>
                        </a:rPr>
                      </a:br>
                      <a:r>
                        <a:rPr lang="en-US" sz="900" u="none" strike="noStrike">
                          <a:effectLst/>
                        </a:rPr>
                        <a:t>2 Unit LDPRBC to be transfused</a:t>
                      </a:r>
                      <a:endParaRPr lang="en-US"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Yes</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Yes</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Yes</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l" fontAlgn="b"/>
                      <a:r>
                        <a:rPr lang="en-US" sz="900" u="none" strike="noStrike" dirty="0">
                          <a:effectLst/>
                        </a:rPr>
                        <a:t>Signature signed by Nursing Staff</a:t>
                      </a:r>
                      <a:endParaRPr lang="en-US" sz="900" b="0" i="0" u="none" strike="noStrike" dirty="0">
                        <a:solidFill>
                          <a:srgbClr val="000000"/>
                        </a:solidFill>
                        <a:effectLst/>
                        <a:latin typeface="Calibri" panose="020F0502020204030204" pitchFamily="34" charset="0"/>
                      </a:endParaRPr>
                    </a:p>
                  </a:txBody>
                  <a:tcPr marL="4629" marR="4629" marT="4629" marB="0" anchor="b"/>
                </a:tc>
                <a:extLst>
                  <a:ext uri="{0D108BD9-81ED-4DB2-BD59-A6C34878D82A}">
                    <a16:rowId xmlns:a16="http://schemas.microsoft.com/office/drawing/2014/main" val="2400261455"/>
                  </a:ext>
                </a:extLst>
              </a:tr>
              <a:tr h="443664">
                <a:tc>
                  <a:txBody>
                    <a:bodyPr/>
                    <a:lstStyle/>
                    <a:p>
                      <a:pPr algn="ctr" fontAlgn="b"/>
                      <a:r>
                        <a:rPr lang="en-IN" sz="900" u="none" strike="noStrike">
                          <a:effectLst/>
                        </a:rPr>
                        <a:t>6</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16-05-2024</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SKCT.593119</a:t>
                      </a:r>
                      <a:endParaRPr lang="en-IN" sz="900" b="1"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solidFill>
                            <a:schemeClr val="tx1"/>
                          </a:solidFill>
                          <a:effectLst/>
                        </a:rPr>
                        <a:t>Urea- 115</a:t>
                      </a:r>
                      <a:br>
                        <a:rPr lang="en-IN" sz="900" b="1" u="none" strike="noStrike" dirty="0">
                          <a:solidFill>
                            <a:schemeClr val="tx1"/>
                          </a:solidFill>
                          <a:effectLst/>
                        </a:rPr>
                      </a:br>
                      <a:r>
                        <a:rPr lang="en-IN" sz="900" b="1" u="none" strike="noStrike" dirty="0">
                          <a:solidFill>
                            <a:schemeClr val="tx1"/>
                          </a:solidFill>
                          <a:effectLst/>
                        </a:rPr>
                        <a:t>Creatinine-6.1</a:t>
                      </a:r>
                      <a:endParaRPr lang="en-IN" sz="900" b="1" i="0" u="none" strike="noStrike" dirty="0">
                        <a:solidFill>
                          <a:schemeClr val="tx1"/>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Imran</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effectLst/>
                          <a:highlight>
                            <a:srgbClr val="FFFF00"/>
                          </a:highlight>
                        </a:rPr>
                        <a:t>9:00 AM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b"/>
                      <a:r>
                        <a:rPr lang="en-IN" sz="900" u="none" strike="noStrike" dirty="0">
                          <a:effectLst/>
                        </a:rPr>
                        <a:t>Roma</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Dr. Mehnaz</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effectLst/>
                          <a:highlight>
                            <a:srgbClr val="FFFF00"/>
                          </a:highlight>
                        </a:rPr>
                        <a:t>9:03 AM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b"/>
                      <a:r>
                        <a:rPr lang="en-US" sz="900" u="none" strike="noStrike">
                          <a:effectLst/>
                        </a:rPr>
                        <a:t>Advised to inform Neprology at 9:03 AM </a:t>
                      </a:r>
                      <a:endParaRPr lang="en-US"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US" sz="900" u="none" strike="noStrike">
                          <a:effectLst/>
                        </a:rPr>
                        <a:t>Informed Neprology doctor to 9:07 AM</a:t>
                      </a:r>
                      <a:endParaRPr lang="en-US"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Yes</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Yes</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l" fontAlgn="b"/>
                      <a:r>
                        <a:rPr lang="en-US" sz="900" u="none" strike="noStrike" dirty="0">
                          <a:effectLst/>
                        </a:rPr>
                        <a:t>Signature signed by Nursing Staff</a:t>
                      </a:r>
                      <a:endParaRPr lang="en-US" sz="900" b="0" i="0" u="none" strike="noStrike" dirty="0">
                        <a:solidFill>
                          <a:srgbClr val="000000"/>
                        </a:solidFill>
                        <a:effectLst/>
                        <a:latin typeface="Calibri" panose="020F0502020204030204" pitchFamily="34" charset="0"/>
                      </a:endParaRPr>
                    </a:p>
                  </a:txBody>
                  <a:tcPr marL="4629" marR="4629" marT="4629" marB="0" anchor="b"/>
                </a:tc>
                <a:extLst>
                  <a:ext uri="{0D108BD9-81ED-4DB2-BD59-A6C34878D82A}">
                    <a16:rowId xmlns:a16="http://schemas.microsoft.com/office/drawing/2014/main" val="3295311690"/>
                  </a:ext>
                </a:extLst>
              </a:tr>
              <a:tr h="443664">
                <a:tc>
                  <a:txBody>
                    <a:bodyPr/>
                    <a:lstStyle/>
                    <a:p>
                      <a:pPr algn="ctr" fontAlgn="b"/>
                      <a:r>
                        <a:rPr lang="en-IN" sz="900" u="none" strike="noStrike">
                          <a:effectLst/>
                        </a:rPr>
                        <a:t>7</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01-06-2024</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SHPP.218358</a:t>
                      </a:r>
                      <a:endParaRPr lang="en-IN" sz="900" b="1"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solidFill>
                            <a:schemeClr val="tx1"/>
                          </a:solidFill>
                          <a:effectLst/>
                        </a:rPr>
                        <a:t>TROPI 0.038</a:t>
                      </a:r>
                      <a:endParaRPr lang="en-IN" sz="900" b="1" i="0" u="none" strike="noStrike" dirty="0">
                        <a:solidFill>
                          <a:schemeClr val="tx1"/>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Imran</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effectLst/>
                          <a:highlight>
                            <a:srgbClr val="FFFF00"/>
                          </a:highlight>
                        </a:rPr>
                        <a:t>10:40 AM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b"/>
                      <a:r>
                        <a:rPr lang="en-IN" sz="900" u="none" strike="noStrike" dirty="0">
                          <a:effectLst/>
                        </a:rPr>
                        <a:t>Neha</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Dr. Alka Bhasin</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effectLst/>
                          <a:highlight>
                            <a:srgbClr val="FFFF00"/>
                          </a:highlight>
                        </a:rPr>
                        <a:t>10:50 AM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b"/>
                      <a:r>
                        <a:rPr lang="en-IN" sz="900" u="none" strike="noStrike">
                          <a:effectLst/>
                        </a:rPr>
                        <a:t>Nothing</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Informed to Doctor</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Yes</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l" fontAlgn="b"/>
                      <a:r>
                        <a:rPr lang="en-US" sz="900" u="none" strike="noStrike" dirty="0">
                          <a:effectLst/>
                        </a:rPr>
                        <a:t>Signature signed by Nursing Staff</a:t>
                      </a:r>
                      <a:endParaRPr lang="en-US" sz="900" b="0" i="0" u="none" strike="noStrike" dirty="0">
                        <a:solidFill>
                          <a:srgbClr val="000000"/>
                        </a:solidFill>
                        <a:effectLst/>
                        <a:latin typeface="Calibri" panose="020F0502020204030204" pitchFamily="34" charset="0"/>
                      </a:endParaRPr>
                    </a:p>
                  </a:txBody>
                  <a:tcPr marL="4629" marR="4629" marT="4629" marB="0" anchor="b"/>
                </a:tc>
                <a:extLst>
                  <a:ext uri="{0D108BD9-81ED-4DB2-BD59-A6C34878D82A}">
                    <a16:rowId xmlns:a16="http://schemas.microsoft.com/office/drawing/2014/main" val="999984358"/>
                  </a:ext>
                </a:extLst>
              </a:tr>
              <a:tr h="443664">
                <a:tc>
                  <a:txBody>
                    <a:bodyPr/>
                    <a:lstStyle/>
                    <a:p>
                      <a:pPr algn="ctr" fontAlgn="b"/>
                      <a:r>
                        <a:rPr lang="en-IN" sz="900" u="none" strike="noStrike">
                          <a:effectLst/>
                        </a:rPr>
                        <a:t>8</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03-06-2024</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SKCT.87153</a:t>
                      </a:r>
                      <a:endParaRPr lang="en-IN" sz="900" b="1"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solidFill>
                            <a:schemeClr val="tx1"/>
                          </a:solidFill>
                          <a:effectLst/>
                        </a:rPr>
                        <a:t>Platelet- 40</a:t>
                      </a:r>
                      <a:endParaRPr lang="en-IN" sz="900" b="1" i="0" u="none" strike="noStrike" dirty="0">
                        <a:solidFill>
                          <a:schemeClr val="tx1"/>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Sathyam</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effectLst/>
                          <a:highlight>
                            <a:srgbClr val="FFFF00"/>
                          </a:highlight>
                        </a:rPr>
                        <a:t>8:10 AM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b"/>
                      <a:r>
                        <a:rPr lang="en-IN" sz="900" u="none" strike="noStrike" dirty="0">
                          <a:effectLst/>
                        </a:rPr>
                        <a:t>Moninur</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Dr. Rajesh</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effectLst/>
                          <a:highlight>
                            <a:srgbClr val="FFFF00"/>
                          </a:highlight>
                        </a:rPr>
                        <a:t>8:13 AM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b"/>
                      <a:r>
                        <a:rPr lang="en-US" sz="900" u="none" strike="noStrike">
                          <a:effectLst/>
                        </a:rPr>
                        <a:t>Advised to inform primary team at 8:13 AM</a:t>
                      </a:r>
                      <a:endParaRPr lang="en-US"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US" sz="900" u="none" strike="noStrike">
                          <a:effectLst/>
                        </a:rPr>
                        <a:t>Informed primary team at 8:15 AM</a:t>
                      </a:r>
                      <a:endParaRPr lang="en-US"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l" fontAlgn="b"/>
                      <a:r>
                        <a:rPr lang="en-US" sz="900" u="none" strike="noStrike" dirty="0">
                          <a:effectLst/>
                        </a:rPr>
                        <a:t>Signature signed by Nursing Staff</a:t>
                      </a:r>
                      <a:endParaRPr lang="en-US" sz="900" b="0" i="0" u="none" strike="noStrike" dirty="0">
                        <a:solidFill>
                          <a:srgbClr val="000000"/>
                        </a:solidFill>
                        <a:effectLst/>
                        <a:latin typeface="Calibri" panose="020F0502020204030204" pitchFamily="34" charset="0"/>
                      </a:endParaRPr>
                    </a:p>
                  </a:txBody>
                  <a:tcPr marL="4629" marR="4629" marT="4629" marB="0" anchor="b"/>
                </a:tc>
                <a:extLst>
                  <a:ext uri="{0D108BD9-81ED-4DB2-BD59-A6C34878D82A}">
                    <a16:rowId xmlns:a16="http://schemas.microsoft.com/office/drawing/2014/main" val="95845692"/>
                  </a:ext>
                </a:extLst>
              </a:tr>
              <a:tr h="443664">
                <a:tc>
                  <a:txBody>
                    <a:bodyPr/>
                    <a:lstStyle/>
                    <a:p>
                      <a:pPr algn="ctr" fontAlgn="b"/>
                      <a:r>
                        <a:rPr lang="en-IN" sz="900" u="none" strike="noStrike">
                          <a:effectLst/>
                        </a:rPr>
                        <a:t>9</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06-06-2024</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BLKH.966426</a:t>
                      </a:r>
                      <a:endParaRPr lang="en-IN" sz="900" b="1"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solidFill>
                            <a:schemeClr val="tx1"/>
                          </a:solidFill>
                          <a:effectLst/>
                        </a:rPr>
                        <a:t>HB-6.1</a:t>
                      </a:r>
                      <a:endParaRPr lang="en-IN" sz="900" b="1" i="0" u="none" strike="noStrike" dirty="0">
                        <a:solidFill>
                          <a:schemeClr val="tx1"/>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Sathyam</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effectLst/>
                          <a:highlight>
                            <a:srgbClr val="FFFF00"/>
                          </a:highlight>
                        </a:rPr>
                        <a:t>7:57 AM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b"/>
                      <a:r>
                        <a:rPr lang="en-IN" sz="900" u="none" strike="noStrike" dirty="0">
                          <a:effectLst/>
                        </a:rPr>
                        <a:t>Jeny</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Dr. N.C Peter</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effectLst/>
                          <a:highlight>
                            <a:srgbClr val="FFFF00"/>
                          </a:highlight>
                        </a:rPr>
                        <a:t>8:10 AM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b"/>
                      <a:r>
                        <a:rPr lang="en-US" sz="900" u="none" strike="noStrike">
                          <a:effectLst/>
                        </a:rPr>
                        <a:t>Blood Transfusion- 1 Unit given</a:t>
                      </a:r>
                      <a:endParaRPr lang="en-US"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US" sz="900" u="none" strike="noStrike">
                          <a:effectLst/>
                        </a:rPr>
                        <a:t>BT done &amp; informed to Dr.</a:t>
                      </a:r>
                      <a:endParaRPr lang="en-US"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l" fontAlgn="b"/>
                      <a:r>
                        <a:rPr lang="en-US" sz="900" u="none" strike="noStrike" dirty="0">
                          <a:effectLst/>
                        </a:rPr>
                        <a:t>Signature signed by Nursing Staff</a:t>
                      </a:r>
                      <a:endParaRPr lang="en-US" sz="900" b="0" i="0" u="none" strike="noStrike" dirty="0">
                        <a:solidFill>
                          <a:srgbClr val="000000"/>
                        </a:solidFill>
                        <a:effectLst/>
                        <a:latin typeface="Calibri" panose="020F0502020204030204" pitchFamily="34" charset="0"/>
                      </a:endParaRPr>
                    </a:p>
                  </a:txBody>
                  <a:tcPr marL="4629" marR="4629" marT="4629" marB="0" anchor="b"/>
                </a:tc>
                <a:extLst>
                  <a:ext uri="{0D108BD9-81ED-4DB2-BD59-A6C34878D82A}">
                    <a16:rowId xmlns:a16="http://schemas.microsoft.com/office/drawing/2014/main" val="916729903"/>
                  </a:ext>
                </a:extLst>
              </a:tr>
              <a:tr h="443664">
                <a:tc>
                  <a:txBody>
                    <a:bodyPr/>
                    <a:lstStyle/>
                    <a:p>
                      <a:pPr algn="ctr" fontAlgn="b"/>
                      <a:r>
                        <a:rPr lang="en-IN" sz="900" u="none" strike="noStrike" dirty="0">
                          <a:effectLst/>
                        </a:rPr>
                        <a:t>10</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17-06-2024</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SKCT.600571</a:t>
                      </a:r>
                      <a:endParaRPr lang="en-IN" sz="900" b="1"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solidFill>
                            <a:schemeClr val="tx1"/>
                          </a:solidFill>
                          <a:effectLst/>
                        </a:rPr>
                        <a:t>Na⁺= 8.09</a:t>
                      </a:r>
                      <a:endParaRPr lang="en-IN" sz="900" b="1" i="0" u="none" strike="noStrike" dirty="0">
                        <a:solidFill>
                          <a:schemeClr val="tx1"/>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Rihana</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effectLst/>
                          <a:highlight>
                            <a:srgbClr val="FFFF00"/>
                          </a:highlight>
                        </a:rPr>
                        <a:t>6:20 AM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b"/>
                      <a:r>
                        <a:rPr lang="en-IN" sz="900" u="none" strike="noStrike" dirty="0">
                          <a:effectLst/>
                        </a:rPr>
                        <a:t>Roma</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Dr. Rajesh</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b="1" u="none" strike="noStrike" dirty="0">
                          <a:effectLst/>
                          <a:highlight>
                            <a:srgbClr val="FFFF00"/>
                          </a:highlight>
                        </a:rPr>
                        <a:t>6:23 AM</a:t>
                      </a:r>
                      <a:endParaRPr lang="en-IN" sz="900" b="1" i="0" u="none" strike="noStrike" dirty="0">
                        <a:solidFill>
                          <a:srgbClr val="000000"/>
                        </a:solidFill>
                        <a:effectLst/>
                        <a:highlight>
                          <a:srgbClr val="FFFF00"/>
                        </a:highlight>
                        <a:latin typeface="Calibri" panose="020F0502020204030204" pitchFamily="34" charset="0"/>
                      </a:endParaRPr>
                    </a:p>
                  </a:txBody>
                  <a:tcPr marL="4629" marR="4629" marT="4629" marB="0" anchor="b"/>
                </a:tc>
                <a:tc>
                  <a:txBody>
                    <a:bodyPr/>
                    <a:lstStyle/>
                    <a:p>
                      <a:pPr algn="ctr" fontAlgn="b"/>
                      <a:r>
                        <a:rPr lang="en-US" sz="900" u="none" strike="noStrike" dirty="0">
                          <a:effectLst/>
                        </a:rPr>
                        <a:t>Repeat sample to be send at 6:23 AM</a:t>
                      </a:r>
                      <a:endParaRPr lang="en-US"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US" sz="900" u="none" strike="noStrike" dirty="0">
                          <a:effectLst/>
                        </a:rPr>
                        <a:t>Repeat sample sended at 6:28 AM</a:t>
                      </a:r>
                      <a:endParaRPr lang="en-US"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a:effectLst/>
                        </a:rPr>
                        <a:t>Yes</a:t>
                      </a:r>
                      <a:endParaRPr lang="en-IN" sz="900" b="0" i="0" u="none" strike="noStrike">
                        <a:solidFill>
                          <a:srgbClr val="000000"/>
                        </a:solidFill>
                        <a:effectLst/>
                        <a:latin typeface="Calibri" panose="020F0502020204030204" pitchFamily="34" charset="0"/>
                      </a:endParaRPr>
                    </a:p>
                  </a:txBody>
                  <a:tcPr marL="4629" marR="4629" marT="4629" marB="0" anchor="b"/>
                </a:tc>
                <a:tc>
                  <a:txBody>
                    <a:bodyPr/>
                    <a:lstStyle/>
                    <a:p>
                      <a:pPr algn="ctr" fontAlgn="b"/>
                      <a:r>
                        <a:rPr lang="en-IN" sz="900" u="none" strike="noStrike" dirty="0">
                          <a:effectLst/>
                        </a:rPr>
                        <a:t>Yes</a:t>
                      </a:r>
                      <a:endParaRPr lang="en-IN" sz="900" b="0" i="0" u="none" strike="noStrike" dirty="0">
                        <a:solidFill>
                          <a:srgbClr val="000000"/>
                        </a:solidFill>
                        <a:effectLst/>
                        <a:latin typeface="Calibri" panose="020F0502020204030204" pitchFamily="34" charset="0"/>
                      </a:endParaRPr>
                    </a:p>
                  </a:txBody>
                  <a:tcPr marL="4629" marR="4629" marT="4629" marB="0" anchor="b"/>
                </a:tc>
                <a:tc>
                  <a:txBody>
                    <a:bodyPr/>
                    <a:lstStyle/>
                    <a:p>
                      <a:pPr algn="l" fontAlgn="b"/>
                      <a:r>
                        <a:rPr lang="en-US" sz="900" u="none" strike="noStrike" dirty="0">
                          <a:effectLst/>
                        </a:rPr>
                        <a:t>Signature signed by Nursing Staff</a:t>
                      </a:r>
                      <a:endParaRPr lang="en-US" sz="900" b="0" i="0" u="none" strike="noStrike" dirty="0">
                        <a:solidFill>
                          <a:srgbClr val="000000"/>
                        </a:solidFill>
                        <a:effectLst/>
                        <a:latin typeface="Calibri" panose="020F0502020204030204" pitchFamily="34" charset="0"/>
                      </a:endParaRPr>
                    </a:p>
                  </a:txBody>
                  <a:tcPr marL="4629" marR="4629" marT="4629" marB="0" anchor="b"/>
                </a:tc>
                <a:extLst>
                  <a:ext uri="{0D108BD9-81ED-4DB2-BD59-A6C34878D82A}">
                    <a16:rowId xmlns:a16="http://schemas.microsoft.com/office/drawing/2014/main" val="4156719325"/>
                  </a:ext>
                </a:extLst>
              </a:tr>
            </a:tbl>
          </a:graphicData>
        </a:graphic>
      </p:graphicFrame>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5" name="TextBox 4">
            <a:extLst>
              <a:ext uri="{FF2B5EF4-FFF2-40B4-BE49-F238E27FC236}">
                <a16:creationId xmlns:a16="http://schemas.microsoft.com/office/drawing/2014/main" id="{3D9E2D8B-F17D-04B9-C6E3-E6955A1465D4}"/>
              </a:ext>
            </a:extLst>
          </p:cNvPr>
          <p:cNvSpPr txBox="1"/>
          <p:nvPr/>
        </p:nvSpPr>
        <p:spPr>
          <a:xfrm>
            <a:off x="7085192" y="152100"/>
            <a:ext cx="5106808" cy="1077218"/>
          </a:xfrm>
          <a:prstGeom prst="rect">
            <a:avLst/>
          </a:prstGeom>
          <a:noFill/>
        </p:spPr>
        <p:txBody>
          <a:bodyPr wrap="square" rtlCol="0">
            <a:spAutoFit/>
          </a:bodyPr>
          <a:lstStyle/>
          <a:p>
            <a:pPr marL="0" indent="0">
              <a:buNone/>
            </a:pPr>
            <a:r>
              <a:rPr lang="en-US" sz="1600" dirty="0">
                <a:latin typeface="Times New Roman" pitchFamily="18" charset="0"/>
                <a:cs typeface="Times New Roman" pitchFamily="18" charset="0"/>
              </a:rPr>
              <a:t>Based on the data collected randomly of 10 patients from critical value register from wards and ICU, it was observed that: Coordination between nursing staff and doctors was timely.</a:t>
            </a:r>
          </a:p>
        </p:txBody>
      </p:sp>
    </p:spTree>
    <p:extLst>
      <p:ext uri="{BB962C8B-B14F-4D97-AF65-F5344CB8AC3E}">
        <p14:creationId xmlns:p14="http://schemas.microsoft.com/office/powerpoint/2010/main" val="191127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418322" y="18255"/>
            <a:ext cx="10515600" cy="1325563"/>
          </a:xfrm>
        </p:spPr>
        <p:txBody>
          <a:bodyPr>
            <a:normAutofit/>
          </a:bodyPr>
          <a:lstStyle/>
          <a:p>
            <a:pPr algn="ctr"/>
            <a:r>
              <a:rPr lang="en-IN" sz="4000" b="1" dirty="0">
                <a:latin typeface="Times New Roman" panose="02020603050405020304" pitchFamily="18" charset="0"/>
                <a:cs typeface="Times New Roman" panose="02020603050405020304" pitchFamily="18" charset="0"/>
              </a:rPr>
              <a:t>IPSG 3</a:t>
            </a:r>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7" name="TextBox 6">
            <a:extLst>
              <a:ext uri="{FF2B5EF4-FFF2-40B4-BE49-F238E27FC236}">
                <a16:creationId xmlns:a16="http://schemas.microsoft.com/office/drawing/2014/main" id="{D3B5FDD3-BB45-A4CE-1332-3AAB7BC6DF11}"/>
              </a:ext>
            </a:extLst>
          </p:cNvPr>
          <p:cNvSpPr txBox="1"/>
          <p:nvPr/>
        </p:nvSpPr>
        <p:spPr>
          <a:xfrm>
            <a:off x="8166754" y="2347275"/>
            <a:ext cx="3381081" cy="2585323"/>
          </a:xfrm>
          <a:prstGeom prst="rect">
            <a:avLst/>
          </a:prstGeom>
          <a:noFill/>
        </p:spPr>
        <p:txBody>
          <a:bodyPr wrap="square" rtlCol="0">
            <a:spAutoFit/>
          </a:bodyPr>
          <a:lstStyle/>
          <a:p>
            <a:r>
              <a:rPr lang="en-US" b="1" dirty="0">
                <a:latin typeface="Times New Roman" pitchFamily="18" charset="0"/>
                <a:cs typeface="Times New Roman" pitchFamily="18" charset="0"/>
              </a:rPr>
              <a:t>DATA ANALYSIS: </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1) It was observed that in the department of SICU and MICU 100% of IPSG 3 was found to be compliance. </a:t>
            </a:r>
          </a:p>
          <a:p>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2) The responses shows the presence of the particular medications in designated department particularly in SICU and MICU were stored properly.</a:t>
            </a:r>
          </a:p>
        </p:txBody>
      </p:sp>
      <p:graphicFrame>
        <p:nvGraphicFramePr>
          <p:cNvPr id="10" name="Chart 9">
            <a:extLst>
              <a:ext uri="{FF2B5EF4-FFF2-40B4-BE49-F238E27FC236}">
                <a16:creationId xmlns:a16="http://schemas.microsoft.com/office/drawing/2014/main" id="{C2B8305C-00D4-E945-00D4-5BA464FA260F}"/>
              </a:ext>
            </a:extLst>
          </p:cNvPr>
          <p:cNvGraphicFramePr>
            <a:graphicFrameLocks/>
          </p:cNvGraphicFramePr>
          <p:nvPr>
            <p:extLst>
              <p:ext uri="{D42A27DB-BD31-4B8C-83A1-F6EECF244321}">
                <p14:modId xmlns:p14="http://schemas.microsoft.com/office/powerpoint/2010/main" val="3680366468"/>
              </p:ext>
            </p:extLst>
          </p:nvPr>
        </p:nvGraphicFramePr>
        <p:xfrm>
          <a:off x="1" y="1296084"/>
          <a:ext cx="8041063" cy="5561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61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436983" y="23813"/>
            <a:ext cx="10515600" cy="1325563"/>
          </a:xfrm>
        </p:spPr>
        <p:txBody>
          <a:bodyPr>
            <a:normAutofit/>
          </a:bodyPr>
          <a:lstStyle/>
          <a:p>
            <a:pPr algn="ctr"/>
            <a:r>
              <a:rPr lang="en-IN" sz="4000" b="1" dirty="0">
                <a:latin typeface="Times New Roman" panose="02020603050405020304" pitchFamily="18" charset="0"/>
                <a:cs typeface="Times New Roman" panose="02020603050405020304" pitchFamily="18" charset="0"/>
              </a:rPr>
              <a:t>IPSG 3</a:t>
            </a:r>
          </a:p>
        </p:txBody>
      </p:sp>
      <p:graphicFrame>
        <p:nvGraphicFramePr>
          <p:cNvPr id="7" name="Content Placeholder 6">
            <a:extLst>
              <a:ext uri="{FF2B5EF4-FFF2-40B4-BE49-F238E27FC236}">
                <a16:creationId xmlns:a16="http://schemas.microsoft.com/office/drawing/2014/main" id="{19238DC8-AA89-8E5C-1345-5ACD21B14F80}"/>
              </a:ext>
            </a:extLst>
          </p:cNvPr>
          <p:cNvGraphicFramePr>
            <a:graphicFrameLocks noGrp="1"/>
          </p:cNvGraphicFramePr>
          <p:nvPr>
            <p:ph idx="1"/>
            <p:extLst>
              <p:ext uri="{D42A27DB-BD31-4B8C-83A1-F6EECF244321}">
                <p14:modId xmlns:p14="http://schemas.microsoft.com/office/powerpoint/2010/main" val="4156903526"/>
              </p:ext>
            </p:extLst>
          </p:nvPr>
        </p:nvGraphicFramePr>
        <p:xfrm>
          <a:off x="-1" y="1325563"/>
          <a:ext cx="7824248" cy="55324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9" name="TextBox 8">
            <a:extLst>
              <a:ext uri="{FF2B5EF4-FFF2-40B4-BE49-F238E27FC236}">
                <a16:creationId xmlns:a16="http://schemas.microsoft.com/office/drawing/2014/main" id="{6406E172-2564-AA03-8FA2-CDC9AB1B0BD0}"/>
              </a:ext>
            </a:extLst>
          </p:cNvPr>
          <p:cNvSpPr txBox="1"/>
          <p:nvPr/>
        </p:nvSpPr>
        <p:spPr>
          <a:xfrm>
            <a:off x="7909087" y="2723049"/>
            <a:ext cx="3742441" cy="1600438"/>
          </a:xfrm>
          <a:prstGeom prst="rect">
            <a:avLst/>
          </a:prstGeom>
          <a:noFill/>
        </p:spPr>
        <p:txBody>
          <a:bodyPr wrap="square" rtlCol="0">
            <a:spAutoFit/>
          </a:bodyPr>
          <a:lstStyle/>
          <a:p>
            <a:r>
              <a:rPr lang="en-US" b="1" dirty="0">
                <a:latin typeface="Times New Roman" pitchFamily="18" charset="0"/>
                <a:cs typeface="Times New Roman" pitchFamily="18" charset="0"/>
              </a:rPr>
              <a:t>DATA ANALYSIS: </a:t>
            </a:r>
            <a:br>
              <a:rPr lang="en-US" sz="1600" b="1" dirty="0">
                <a:latin typeface="Times New Roman" pitchFamily="18" charset="0"/>
                <a:cs typeface="Times New Roman" pitchFamily="18" charset="0"/>
              </a:rPr>
            </a:br>
            <a:r>
              <a:rPr lang="en-US" sz="1600" dirty="0">
                <a:latin typeface="Times New Roman" panose="02020603050405020304" pitchFamily="18" charset="0"/>
                <a:cs typeface="Times New Roman" pitchFamily="18" charset="0"/>
              </a:rPr>
              <a:t>It was observed that in the inpatient wards, concentrated electrolytes were stored within the crash cart only and there was no storage of LASA drugs available in the wards.</a:t>
            </a: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525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408992" y="-4489"/>
            <a:ext cx="10515600" cy="1325563"/>
          </a:xfrm>
        </p:spPr>
        <p:txBody>
          <a:bodyPr>
            <a:normAutofit/>
          </a:bodyPr>
          <a:lstStyle/>
          <a:p>
            <a:pPr algn="ctr"/>
            <a:r>
              <a:rPr lang="en-IN" sz="4000" b="1" dirty="0">
                <a:latin typeface="Times New Roman" panose="02020603050405020304" pitchFamily="18" charset="0"/>
                <a:cs typeface="Times New Roman" panose="02020603050405020304" pitchFamily="18" charset="0"/>
              </a:rPr>
              <a:t>IPSG 4</a:t>
            </a:r>
          </a:p>
        </p:txBody>
      </p:sp>
      <p:graphicFrame>
        <p:nvGraphicFramePr>
          <p:cNvPr id="7" name="Content Placeholder 6">
            <a:extLst>
              <a:ext uri="{FF2B5EF4-FFF2-40B4-BE49-F238E27FC236}">
                <a16:creationId xmlns:a16="http://schemas.microsoft.com/office/drawing/2014/main" id="{5BEDF892-2255-29A6-CAA0-4D384A38F566}"/>
              </a:ext>
            </a:extLst>
          </p:cNvPr>
          <p:cNvGraphicFramePr>
            <a:graphicFrameLocks noGrp="1"/>
          </p:cNvGraphicFramePr>
          <p:nvPr>
            <p:ph idx="1"/>
            <p:extLst>
              <p:ext uri="{D42A27DB-BD31-4B8C-83A1-F6EECF244321}">
                <p14:modId xmlns:p14="http://schemas.microsoft.com/office/powerpoint/2010/main" val="3482588176"/>
              </p:ext>
            </p:extLst>
          </p:nvPr>
        </p:nvGraphicFramePr>
        <p:xfrm>
          <a:off x="-1" y="1292772"/>
          <a:ext cx="7607432" cy="554141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3" name="TextBox 2">
            <a:extLst>
              <a:ext uri="{FF2B5EF4-FFF2-40B4-BE49-F238E27FC236}">
                <a16:creationId xmlns:a16="http://schemas.microsoft.com/office/drawing/2014/main" id="{BCFBDE0A-3FDF-171E-118A-74567ABCF052}"/>
              </a:ext>
            </a:extLst>
          </p:cNvPr>
          <p:cNvSpPr txBox="1"/>
          <p:nvPr/>
        </p:nvSpPr>
        <p:spPr>
          <a:xfrm>
            <a:off x="7805393" y="3167406"/>
            <a:ext cx="4128941" cy="1107996"/>
          </a:xfrm>
          <a:prstGeom prst="rect">
            <a:avLst/>
          </a:prstGeom>
          <a:noFill/>
        </p:spPr>
        <p:txBody>
          <a:bodyPr wrap="square" rtlCol="0">
            <a:spAutoFit/>
          </a:bodyPr>
          <a:lstStyle/>
          <a:p>
            <a:r>
              <a:rPr lang="en-US" b="1" dirty="0">
                <a:latin typeface="Times New Roman" pitchFamily="18" charset="0"/>
                <a:cs typeface="Times New Roman" pitchFamily="18" charset="0"/>
              </a:rPr>
              <a:t>DATA ANALYSIS:</a:t>
            </a:r>
            <a:br>
              <a:rPr lang="en-US" sz="2000" b="1" dirty="0">
                <a:latin typeface="Times New Roman" pitchFamily="18" charset="0"/>
                <a:cs typeface="Times New Roman" pitchFamily="18" charset="0"/>
              </a:rPr>
            </a:br>
            <a:r>
              <a:rPr lang="en-US" sz="1600" dirty="0">
                <a:latin typeface="Times New Roman" panose="02020603050405020304" pitchFamily="18" charset="0"/>
                <a:cs typeface="Times New Roman" pitchFamily="18" charset="0"/>
              </a:rPr>
              <a:t>A total of 70 patients from the operation theatre (OT) were analyzed, and it was observed that there was 100% compliance with IPSG 4.</a:t>
            </a: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270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427653" y="0"/>
            <a:ext cx="10515600" cy="1325563"/>
          </a:xfrm>
        </p:spPr>
        <p:txBody>
          <a:bodyPr>
            <a:normAutofit/>
          </a:bodyPr>
          <a:lstStyle/>
          <a:p>
            <a:pPr algn="ctr"/>
            <a:r>
              <a:rPr lang="en-IN" sz="4000" b="1" dirty="0">
                <a:latin typeface="Times New Roman" panose="02020603050405020304" pitchFamily="18" charset="0"/>
                <a:cs typeface="Times New Roman" panose="02020603050405020304" pitchFamily="18" charset="0"/>
              </a:rPr>
              <a:t>IPSG 5</a:t>
            </a:r>
          </a:p>
        </p:txBody>
      </p:sp>
      <p:graphicFrame>
        <p:nvGraphicFramePr>
          <p:cNvPr id="7" name="Content Placeholder 6">
            <a:extLst>
              <a:ext uri="{FF2B5EF4-FFF2-40B4-BE49-F238E27FC236}">
                <a16:creationId xmlns:a16="http://schemas.microsoft.com/office/drawing/2014/main" id="{092E8FCB-1B5D-9A3B-544F-30DBD634C1D6}"/>
              </a:ext>
            </a:extLst>
          </p:cNvPr>
          <p:cNvGraphicFramePr>
            <a:graphicFrameLocks noGrp="1"/>
          </p:cNvGraphicFramePr>
          <p:nvPr>
            <p:ph idx="1"/>
            <p:extLst>
              <p:ext uri="{D42A27DB-BD31-4B8C-83A1-F6EECF244321}">
                <p14:modId xmlns:p14="http://schemas.microsoft.com/office/powerpoint/2010/main" val="1199351885"/>
              </p:ext>
            </p:extLst>
          </p:nvPr>
        </p:nvGraphicFramePr>
        <p:xfrm>
          <a:off x="0" y="1292772"/>
          <a:ext cx="7739406" cy="556522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3" name="TextBox 2">
            <a:extLst>
              <a:ext uri="{FF2B5EF4-FFF2-40B4-BE49-F238E27FC236}">
                <a16:creationId xmlns:a16="http://schemas.microsoft.com/office/drawing/2014/main" id="{D64725C8-4FDA-7C65-7231-24CC11C9BEFE}"/>
              </a:ext>
            </a:extLst>
          </p:cNvPr>
          <p:cNvSpPr txBox="1"/>
          <p:nvPr/>
        </p:nvSpPr>
        <p:spPr>
          <a:xfrm>
            <a:off x="8069346" y="3124002"/>
            <a:ext cx="3685880" cy="1077218"/>
          </a:xfrm>
          <a:prstGeom prst="rect">
            <a:avLst/>
          </a:prstGeom>
          <a:noFill/>
        </p:spPr>
        <p:txBody>
          <a:bodyPr wrap="square" rtlCol="0">
            <a:spAutoFit/>
          </a:bodyPr>
          <a:lstStyle/>
          <a:p>
            <a:r>
              <a:rPr lang="en-US" sz="1600" b="1" dirty="0">
                <a:latin typeface="Times New Roman" pitchFamily="18" charset="0"/>
                <a:cs typeface="Times New Roman" pitchFamily="18" charset="0"/>
              </a:rPr>
              <a:t>DATA ANALYSIS: </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It was observed that hand hygiene compliance with IPSG 5 was at 100% in the inpatient wards, SICU, and MICU.</a:t>
            </a:r>
            <a:endParaRPr lang="en-IN" sz="1600" dirty="0"/>
          </a:p>
        </p:txBody>
      </p:sp>
    </p:spTree>
    <p:extLst>
      <p:ext uri="{BB962C8B-B14F-4D97-AF65-F5344CB8AC3E}">
        <p14:creationId xmlns:p14="http://schemas.microsoft.com/office/powerpoint/2010/main" val="2388368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427653" y="-4490"/>
            <a:ext cx="10515600" cy="1325563"/>
          </a:xfrm>
        </p:spPr>
        <p:txBody>
          <a:bodyPr>
            <a:normAutofit/>
          </a:bodyPr>
          <a:lstStyle/>
          <a:p>
            <a:pPr algn="ctr"/>
            <a:r>
              <a:rPr lang="en-IN" sz="4000" b="1" dirty="0">
                <a:latin typeface="Times New Roman" panose="02020603050405020304" pitchFamily="18" charset="0"/>
                <a:cs typeface="Times New Roman" panose="02020603050405020304" pitchFamily="18" charset="0"/>
              </a:rPr>
              <a:t>IPSG 6</a:t>
            </a:r>
          </a:p>
        </p:txBody>
      </p:sp>
      <p:graphicFrame>
        <p:nvGraphicFramePr>
          <p:cNvPr id="7" name="Content Placeholder 6">
            <a:extLst>
              <a:ext uri="{FF2B5EF4-FFF2-40B4-BE49-F238E27FC236}">
                <a16:creationId xmlns:a16="http://schemas.microsoft.com/office/drawing/2014/main" id="{9A5767D1-5D7B-7D99-25F8-D692F2321B58}"/>
              </a:ext>
            </a:extLst>
          </p:cNvPr>
          <p:cNvGraphicFramePr>
            <a:graphicFrameLocks noGrp="1"/>
          </p:cNvGraphicFramePr>
          <p:nvPr>
            <p:ph idx="1"/>
            <p:extLst>
              <p:ext uri="{D42A27DB-BD31-4B8C-83A1-F6EECF244321}">
                <p14:modId xmlns:p14="http://schemas.microsoft.com/office/powerpoint/2010/main" val="4225039707"/>
              </p:ext>
            </p:extLst>
          </p:nvPr>
        </p:nvGraphicFramePr>
        <p:xfrm>
          <a:off x="-1" y="1349375"/>
          <a:ext cx="7682846" cy="548481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16</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3" name="TextBox 2">
            <a:extLst>
              <a:ext uri="{FF2B5EF4-FFF2-40B4-BE49-F238E27FC236}">
                <a16:creationId xmlns:a16="http://schemas.microsoft.com/office/drawing/2014/main" id="{A304610D-BFD5-D4C2-70B1-037EAD5D88F7}"/>
              </a:ext>
            </a:extLst>
          </p:cNvPr>
          <p:cNvSpPr txBox="1"/>
          <p:nvPr/>
        </p:nvSpPr>
        <p:spPr>
          <a:xfrm>
            <a:off x="7830466" y="3429000"/>
            <a:ext cx="3868198" cy="1323439"/>
          </a:xfrm>
          <a:prstGeom prst="rect">
            <a:avLst/>
          </a:prstGeom>
          <a:noFill/>
        </p:spPr>
        <p:txBody>
          <a:bodyPr wrap="square" rtlCol="0">
            <a:spAutoFit/>
          </a:bodyPr>
          <a:lstStyle/>
          <a:p>
            <a:r>
              <a:rPr lang="en-US" sz="1600" b="1" dirty="0">
                <a:latin typeface="Times New Roman" pitchFamily="18" charset="0"/>
                <a:cs typeface="Times New Roman" pitchFamily="18" charset="0"/>
              </a:rPr>
              <a:t>DATA ANALYSIS: </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It was observed that there was 100% compliance with IPSG 6 for preventing patient falls in the inpatient wards, SICU, and MICU.</a:t>
            </a:r>
            <a:endParaRPr lang="en-IN" sz="1600" dirty="0"/>
          </a:p>
        </p:txBody>
      </p:sp>
    </p:spTree>
    <p:extLst>
      <p:ext uri="{BB962C8B-B14F-4D97-AF65-F5344CB8AC3E}">
        <p14:creationId xmlns:p14="http://schemas.microsoft.com/office/powerpoint/2010/main" val="1860081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2842437" y="0"/>
            <a:ext cx="8590961" cy="1649691"/>
          </a:xfrm>
        </p:spPr>
        <p:txBody>
          <a:bodyPr>
            <a:normAutofit/>
          </a:bodyPr>
          <a:lstStyle/>
          <a:p>
            <a:pPr algn="ctr"/>
            <a:r>
              <a:rPr lang="en-US" sz="2800" b="1" dirty="0">
                <a:latin typeface="Times New Roman" panose="02020603050405020304" pitchFamily="18" charset="0"/>
                <a:cs typeface="Times New Roman" panose="02020603050405020304" pitchFamily="18" charset="0"/>
              </a:rPr>
              <a:t>Nursing Staff's Awareness of International Patient Safety Goals</a:t>
            </a:r>
            <a:endParaRPr lang="en-IN"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435C67B1-2F0B-BFA4-19F4-D8C87FBE71F6}"/>
              </a:ext>
            </a:extLst>
          </p:cNvPr>
          <p:cNvGraphicFramePr>
            <a:graphicFrameLocks noGrp="1"/>
          </p:cNvGraphicFramePr>
          <p:nvPr>
            <p:ph idx="1"/>
            <p:extLst>
              <p:ext uri="{D42A27DB-BD31-4B8C-83A1-F6EECF244321}">
                <p14:modId xmlns:p14="http://schemas.microsoft.com/office/powerpoint/2010/main" val="1833166836"/>
              </p:ext>
            </p:extLst>
          </p:nvPr>
        </p:nvGraphicFramePr>
        <p:xfrm>
          <a:off x="93306" y="1292772"/>
          <a:ext cx="4646645" cy="333521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8" name="Chart 7">
            <a:extLst>
              <a:ext uri="{FF2B5EF4-FFF2-40B4-BE49-F238E27FC236}">
                <a16:creationId xmlns:a16="http://schemas.microsoft.com/office/drawing/2014/main" id="{0D5A8615-52E2-0FD5-FBB3-5AB2526175E4}"/>
              </a:ext>
            </a:extLst>
          </p:cNvPr>
          <p:cNvGraphicFramePr>
            <a:graphicFrameLocks/>
          </p:cNvGraphicFramePr>
          <p:nvPr>
            <p:extLst>
              <p:ext uri="{D42A27DB-BD31-4B8C-83A1-F6EECF244321}">
                <p14:modId xmlns:p14="http://schemas.microsoft.com/office/powerpoint/2010/main" val="1046711652"/>
              </p:ext>
            </p:extLst>
          </p:nvPr>
        </p:nvGraphicFramePr>
        <p:xfrm>
          <a:off x="6815070" y="1314146"/>
          <a:ext cx="4960776" cy="326056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41450430-0EBE-6D99-98D9-0157D846CCD8}"/>
              </a:ext>
            </a:extLst>
          </p:cNvPr>
          <p:cNvSpPr txBox="1"/>
          <p:nvPr/>
        </p:nvSpPr>
        <p:spPr>
          <a:xfrm>
            <a:off x="304476" y="4909430"/>
            <a:ext cx="4276951" cy="1708160"/>
          </a:xfrm>
          <a:prstGeom prst="rect">
            <a:avLst/>
          </a:prstGeom>
          <a:noFill/>
        </p:spPr>
        <p:txBody>
          <a:bodyPr wrap="square" rtlCol="0">
            <a:spAutoFit/>
          </a:bodyPr>
          <a:lstStyle/>
          <a:p>
            <a:r>
              <a:rPr lang="en-US" sz="1500" dirty="0">
                <a:latin typeface="Times New Roman" panose="02020603050405020304" pitchFamily="18" charset="0"/>
                <a:cs typeface="Times New Roman" panose="02020603050405020304" pitchFamily="18" charset="0"/>
              </a:rPr>
              <a:t>I interviewed 50 nursing staff to analyze their understanding of IPSG 1. I observed that they are 100 %</a:t>
            </a:r>
            <a:r>
              <a:rPr lang="en-IN" sz="1500" dirty="0">
                <a:latin typeface="Times New Roman" panose="02020603050405020304" pitchFamily="18" charset="0"/>
                <a:cs typeface="Times New Roman" panose="02020603050405020304" pitchFamily="18" charset="0"/>
              </a:rPr>
              <a:t> Knowledgeable</a:t>
            </a:r>
            <a:r>
              <a:rPr lang="en-US" sz="1500" dirty="0">
                <a:latin typeface="Times New Roman" panose="02020603050405020304" pitchFamily="18" charset="0"/>
                <a:cs typeface="Times New Roman" panose="02020603050405020304" pitchFamily="18" charset="0"/>
              </a:rPr>
              <a:t> in patient identification and the proper placement of ID bands on patients with missing limbs. Additionally, 99% accurately identified the placement of white, red, and violet ID bands.</a:t>
            </a:r>
            <a:endParaRPr lang="en-IN" sz="15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30761E3-C1EF-7092-810B-ABE966AD3209}"/>
              </a:ext>
            </a:extLst>
          </p:cNvPr>
          <p:cNvSpPr txBox="1"/>
          <p:nvPr/>
        </p:nvSpPr>
        <p:spPr>
          <a:xfrm>
            <a:off x="7137918" y="4909430"/>
            <a:ext cx="4603423" cy="1477328"/>
          </a:xfrm>
          <a:prstGeom prst="rect">
            <a:avLst/>
          </a:prstGeom>
          <a:noFill/>
        </p:spPr>
        <p:txBody>
          <a:bodyPr wrap="square" rtlCol="0">
            <a:spAutoFit/>
          </a:bodyPr>
          <a:lstStyle/>
          <a:p>
            <a:r>
              <a:rPr lang="en-US" sz="1500" dirty="0">
                <a:latin typeface="Times New Roman" panose="02020603050405020304" pitchFamily="18" charset="0"/>
                <a:cs typeface="Times New Roman" panose="02020603050405020304" pitchFamily="18" charset="0"/>
              </a:rPr>
              <a:t>I interviewed 50 nursing staff to analyze their understanding of IPSG 2 and confirmed that all are skilled in the procedure for communicating critical test result information. Therefore, 98% of the staff were knew about the appropriate handover protocol during shift changes.</a:t>
            </a:r>
            <a:endParaRPr lang="en-IN"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126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9" name="Chart 8">
            <a:extLst>
              <a:ext uri="{FF2B5EF4-FFF2-40B4-BE49-F238E27FC236}">
                <a16:creationId xmlns:a16="http://schemas.microsoft.com/office/drawing/2014/main" id="{FEEB5EB7-3A81-0B4A-0537-D127C0D597BA}"/>
              </a:ext>
            </a:extLst>
          </p:cNvPr>
          <p:cNvGraphicFramePr>
            <a:graphicFrameLocks/>
          </p:cNvGraphicFramePr>
          <p:nvPr>
            <p:extLst>
              <p:ext uri="{D42A27DB-BD31-4B8C-83A1-F6EECF244321}">
                <p14:modId xmlns:p14="http://schemas.microsoft.com/office/powerpoint/2010/main" val="1311645428"/>
              </p:ext>
            </p:extLst>
          </p:nvPr>
        </p:nvGraphicFramePr>
        <p:xfrm>
          <a:off x="69915" y="1353739"/>
          <a:ext cx="5618375" cy="35337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6">
            <a:extLst>
              <a:ext uri="{FF2B5EF4-FFF2-40B4-BE49-F238E27FC236}">
                <a16:creationId xmlns:a16="http://schemas.microsoft.com/office/drawing/2014/main" id="{117012B1-2546-835D-29DA-96A7D221D5C1}"/>
              </a:ext>
            </a:extLst>
          </p:cNvPr>
          <p:cNvGraphicFramePr>
            <a:graphicFrameLocks/>
          </p:cNvGraphicFramePr>
          <p:nvPr>
            <p:extLst>
              <p:ext uri="{D42A27DB-BD31-4B8C-83A1-F6EECF244321}">
                <p14:modId xmlns:p14="http://schemas.microsoft.com/office/powerpoint/2010/main" val="2373812729"/>
              </p:ext>
            </p:extLst>
          </p:nvPr>
        </p:nvGraphicFramePr>
        <p:xfrm>
          <a:off x="6319886" y="1292770"/>
          <a:ext cx="5684363" cy="342063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D123A6A8-93B8-53FC-4D36-D076219542CA}"/>
              </a:ext>
            </a:extLst>
          </p:cNvPr>
          <p:cNvSpPr txBox="1"/>
          <p:nvPr/>
        </p:nvSpPr>
        <p:spPr>
          <a:xfrm>
            <a:off x="69915" y="5061584"/>
            <a:ext cx="6026085" cy="1477328"/>
          </a:xfrm>
          <a:prstGeom prst="rect">
            <a:avLst/>
          </a:prstGeom>
          <a:noFill/>
        </p:spPr>
        <p:txBody>
          <a:bodyPr wrap="square" rtlCol="0">
            <a:spAutoFit/>
          </a:bodyPr>
          <a:lstStyle/>
          <a:p>
            <a:r>
              <a:rPr lang="en-US" sz="1500" dirty="0">
                <a:latin typeface="Times New Roman" panose="02020603050405020304" pitchFamily="18" charset="0"/>
                <a:cs typeface="Times New Roman" panose="02020603050405020304" pitchFamily="18" charset="0"/>
              </a:rPr>
              <a:t>I interviewed 50 nursing staff to analyze their understanding of IPSG 3 and I observed 98% of the nursing staff understands about high-alert medication examples and their storage criteria. Additionally, 97% understand the concept of "double check," 98% are aware of near expiry drugs, all are familiar with LASA's full form, 95% can provide LASA examples and their storage criteria, and 94% can list examples of concentrated electrolytes.</a:t>
            </a:r>
            <a:endParaRPr lang="en-IN" sz="15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96FA754-4CD8-7602-CE2B-7A0EA1573BA6}"/>
              </a:ext>
            </a:extLst>
          </p:cNvPr>
          <p:cNvSpPr txBox="1"/>
          <p:nvPr/>
        </p:nvSpPr>
        <p:spPr>
          <a:xfrm>
            <a:off x="6881567" y="5061584"/>
            <a:ext cx="4930219" cy="1477328"/>
          </a:xfrm>
          <a:prstGeom prst="rect">
            <a:avLst/>
          </a:prstGeom>
          <a:noFill/>
        </p:spPr>
        <p:txBody>
          <a:bodyPr wrap="square" rtlCol="0">
            <a:spAutoFit/>
          </a:bodyPr>
          <a:lstStyle/>
          <a:p>
            <a:r>
              <a:rPr lang="en-US" sz="1500" dirty="0">
                <a:latin typeface="Times New Roman" panose="02020603050405020304" pitchFamily="18" charset="0"/>
                <a:cs typeface="Times New Roman" panose="02020603050405020304" pitchFamily="18" charset="0"/>
              </a:rPr>
              <a:t>I interviewed 50 nursing staff to analyze their understanding of IPSG 4 and entire nursing staff is well-versed in the surgical safety checklist, which includes "Sign in," "Time out," and "Sign-out" procedures, site marking protocols, preoperative checklists, and about the conducting surgical time-outs.</a:t>
            </a:r>
            <a:endParaRPr lang="en-IN"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241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8" name="Chart 7">
            <a:extLst>
              <a:ext uri="{FF2B5EF4-FFF2-40B4-BE49-F238E27FC236}">
                <a16:creationId xmlns:a16="http://schemas.microsoft.com/office/drawing/2014/main" id="{7492F039-0E1D-277A-EA13-EB1945CE68DE}"/>
              </a:ext>
            </a:extLst>
          </p:cNvPr>
          <p:cNvGraphicFramePr>
            <a:graphicFrameLocks/>
          </p:cNvGraphicFramePr>
          <p:nvPr>
            <p:extLst>
              <p:ext uri="{D42A27DB-BD31-4B8C-83A1-F6EECF244321}">
                <p14:modId xmlns:p14="http://schemas.microsoft.com/office/powerpoint/2010/main" val="2293752718"/>
              </p:ext>
            </p:extLst>
          </p:nvPr>
        </p:nvGraphicFramePr>
        <p:xfrm>
          <a:off x="0" y="1292772"/>
          <a:ext cx="5420412" cy="34677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2089C68-687B-B991-417C-80413B8A6CBA}"/>
              </a:ext>
            </a:extLst>
          </p:cNvPr>
          <p:cNvGraphicFramePr>
            <a:graphicFrameLocks/>
          </p:cNvGraphicFramePr>
          <p:nvPr>
            <p:extLst>
              <p:ext uri="{D42A27DB-BD31-4B8C-83A1-F6EECF244321}">
                <p14:modId xmlns:p14="http://schemas.microsoft.com/office/powerpoint/2010/main" val="214501749"/>
              </p:ext>
            </p:extLst>
          </p:nvPr>
        </p:nvGraphicFramePr>
        <p:xfrm>
          <a:off x="6403944" y="1292771"/>
          <a:ext cx="5615232" cy="343310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235D79C-C9D0-90CF-CB1C-792606EAD36C}"/>
              </a:ext>
            </a:extLst>
          </p:cNvPr>
          <p:cNvSpPr txBox="1"/>
          <p:nvPr/>
        </p:nvSpPr>
        <p:spPr>
          <a:xfrm>
            <a:off x="247849" y="4869595"/>
            <a:ext cx="5052765" cy="1708160"/>
          </a:xfrm>
          <a:prstGeom prst="rect">
            <a:avLst/>
          </a:prstGeom>
          <a:noFill/>
        </p:spPr>
        <p:txBody>
          <a:bodyPr wrap="square" rtlCol="0">
            <a:spAutoFit/>
          </a:bodyPr>
          <a:lstStyle/>
          <a:p>
            <a:r>
              <a:rPr lang="en-US" sz="1500" dirty="0">
                <a:latin typeface="Times New Roman" panose="02020603050405020304" pitchFamily="18" charset="0"/>
                <a:cs typeface="Times New Roman" panose="02020603050405020304" pitchFamily="18" charset="0"/>
              </a:rPr>
              <a:t>I interviewed 50 nursing staff to analyze their understanding of IPSG 5 and 99% of the nursing staff are familiar with the five moments of hand hygiene, and 100% demonstrated about all the steps in hand hygiene, including washing with soap and water and alcohol-based formulations. Additionally, 97% are aware of Hospital Acquired Infections such as CLABSI, CAUTI, VAP, and SSI.</a:t>
            </a:r>
            <a:endParaRPr lang="en-IN" sz="15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3E599C2-30BF-D407-5473-6385D47B7AE7}"/>
              </a:ext>
            </a:extLst>
          </p:cNvPr>
          <p:cNvSpPr txBox="1"/>
          <p:nvPr/>
        </p:nvSpPr>
        <p:spPr>
          <a:xfrm>
            <a:off x="6598764" y="4869595"/>
            <a:ext cx="5420412" cy="1708160"/>
          </a:xfrm>
          <a:prstGeom prst="rect">
            <a:avLst/>
          </a:prstGeom>
          <a:noFill/>
        </p:spPr>
        <p:txBody>
          <a:bodyPr wrap="square" rtlCol="0">
            <a:spAutoFit/>
          </a:bodyPr>
          <a:lstStyle/>
          <a:p>
            <a:r>
              <a:rPr lang="en-US" sz="1500" dirty="0">
                <a:latin typeface="Times New Roman" panose="02020603050405020304" pitchFamily="18" charset="0"/>
                <a:cs typeface="Times New Roman" panose="02020603050405020304" pitchFamily="18" charset="0"/>
              </a:rPr>
              <a:t>I interviewed 50 nursing staff to analyze their understanding of IPSG 6 and 96% of the nursing staff are familiar with the scale used for assessing fall risk in adult patients. 98% identified medications contributing to patient falls, while 100% understand preventive measures to ensure patient safety during wheelchair transfers and overall fall prevention. Additionally, only 90% knows about the scale and age group for pediatrics fall risk assessment.</a:t>
            </a:r>
            <a:endParaRPr lang="en-IN"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37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751003" y="23813"/>
            <a:ext cx="10515600" cy="1325563"/>
          </a:xfrm>
        </p:spPr>
        <p:txBody>
          <a:bodyPr>
            <a:normAutofit/>
          </a:bodyPr>
          <a:lstStyle/>
          <a:p>
            <a:pPr algn="ctr"/>
            <a:r>
              <a:rPr lang="en-IN" sz="4000" b="1" dirty="0">
                <a:solidFill>
                  <a:schemeClr val="tx1">
                    <a:lumMod val="95000"/>
                    <a:lumOff val="5000"/>
                  </a:schemeClr>
                </a:solidFill>
                <a:latin typeface="Times New Roman" panose="02020603050405020304" pitchFamily="18" charset="0"/>
                <a:cs typeface="Times New Roman" panose="02020603050405020304" pitchFamily="18" charset="0"/>
              </a:rPr>
              <a:t>Mentor Approval</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5" name="Picture 4">
            <a:extLst>
              <a:ext uri="{FF2B5EF4-FFF2-40B4-BE49-F238E27FC236}">
                <a16:creationId xmlns:a16="http://schemas.microsoft.com/office/drawing/2014/main" id="{DBC2DCD2-AB86-2D5D-B136-F1CF24A74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872" y="1684632"/>
            <a:ext cx="9869863" cy="4948548"/>
          </a:xfrm>
          <a:prstGeom prst="rect">
            <a:avLst/>
          </a:prstGeom>
        </p:spPr>
      </p:pic>
    </p:spTree>
    <p:extLst>
      <p:ext uri="{BB962C8B-B14F-4D97-AF65-F5344CB8AC3E}">
        <p14:creationId xmlns:p14="http://schemas.microsoft.com/office/powerpoint/2010/main" val="286109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677944" y="33240"/>
            <a:ext cx="10515600" cy="1325563"/>
          </a:xfrm>
        </p:spPr>
        <p:txBody>
          <a:bodyPr>
            <a:normAutofit/>
          </a:bodyPr>
          <a:lstStyle/>
          <a:p>
            <a:pPr algn="ctr"/>
            <a:r>
              <a:rPr lang="en-IN" sz="4000" b="1" dirty="0">
                <a:latin typeface="Times New Roman" panose="02020603050405020304" pitchFamily="18" charset="0"/>
                <a:cs typeface="Times New Roman" panose="02020603050405020304" pitchFamily="18" charset="0"/>
              </a:rPr>
              <a:t>Discussion</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180680" y="1292772"/>
            <a:ext cx="11830639" cy="5530688"/>
          </a:xfrm>
        </p:spPr>
        <p:txBody>
          <a:bodyPr>
            <a:noAutofit/>
          </a:bodyPr>
          <a:lstStyle/>
          <a:p>
            <a:pPr marL="0" indent="0">
              <a:lnSpc>
                <a:spcPct val="100000"/>
              </a:lnSpc>
              <a:spcBef>
                <a:spcPts val="600"/>
              </a:spcBef>
              <a:buNone/>
            </a:pPr>
            <a:br>
              <a:rPr lang="en-US" sz="1600" b="1" dirty="0">
                <a:latin typeface="Times New Roman" panose="02020603050405020304" pitchFamily="18" charset="0"/>
                <a:cs typeface="Times New Roman" pitchFamily="18" charset="0"/>
              </a:rPr>
            </a:br>
            <a:r>
              <a:rPr lang="en-US" sz="1600" b="1" dirty="0">
                <a:latin typeface="Times New Roman" panose="02020603050405020304" pitchFamily="18" charset="0"/>
                <a:cs typeface="Times New Roman" pitchFamily="18" charset="0"/>
              </a:rPr>
              <a:t>1) According to the data collected high compliance areas from the study : </a:t>
            </a:r>
            <a:br>
              <a:rPr lang="en-US" sz="1600" dirty="0">
                <a:latin typeface="Times New Roman" panose="02020603050405020304" pitchFamily="18" charset="0"/>
                <a:cs typeface="Times New Roman" pitchFamily="18" charset="0"/>
              </a:rPr>
            </a:br>
            <a:r>
              <a:rPr lang="en-US" sz="1600" dirty="0">
                <a:latin typeface="Times New Roman" panose="02020603050405020304" pitchFamily="18" charset="0"/>
                <a:cs typeface="Times New Roman" pitchFamily="18" charset="0"/>
              </a:rPr>
              <a:t>•Patient Identification Correctly (IPSG 1): The vast majority of patients were observed to be wearing white ID bands containing essential information, ensuring accurate identification before procedures and medication administration.</a:t>
            </a:r>
            <a:br>
              <a:rPr lang="en-US" sz="1600" dirty="0">
                <a:latin typeface="Times New Roman" panose="02020603050405020304" pitchFamily="18" charset="0"/>
                <a:cs typeface="Times New Roman" pitchFamily="18" charset="0"/>
              </a:rPr>
            </a:br>
            <a:r>
              <a:rPr lang="en-US" sz="1600" dirty="0">
                <a:latin typeface="Times New Roman" panose="02020603050405020304" pitchFamily="18" charset="0"/>
                <a:cs typeface="Times New Roman" pitchFamily="18" charset="0"/>
              </a:rPr>
              <a:t>• Medication Safety (IPSG 3): SICU and MICU demonstrated outstanding compliance in storing medications properly.</a:t>
            </a:r>
            <a:br>
              <a:rPr lang="en-US" sz="1600" dirty="0">
                <a:latin typeface="Times New Roman" panose="02020603050405020304" pitchFamily="18" charset="0"/>
                <a:cs typeface="Times New Roman" pitchFamily="18" charset="0"/>
              </a:rPr>
            </a:br>
            <a:r>
              <a:rPr lang="en-US" sz="1600" dirty="0">
                <a:latin typeface="Times New Roman" panose="02020603050405020304" pitchFamily="18" charset="0"/>
                <a:cs typeface="Times New Roman" pitchFamily="18" charset="0"/>
              </a:rPr>
              <a:t>• Surgical Safety (IPSG 4): The operation theater followed IPSG 4 guidelines perfectly, showing strong commitment to surgical safety protocols.</a:t>
            </a:r>
            <a:br>
              <a:rPr lang="en-US" sz="1600" dirty="0">
                <a:latin typeface="Times New Roman" panose="02020603050405020304" pitchFamily="18" charset="0"/>
                <a:cs typeface="Times New Roman" pitchFamily="18" charset="0"/>
              </a:rPr>
            </a:br>
            <a:r>
              <a:rPr lang="en-US" sz="1600" dirty="0">
                <a:latin typeface="Times New Roman" panose="02020603050405020304" pitchFamily="18" charset="0"/>
                <a:cs typeface="Times New Roman" pitchFamily="18" charset="0"/>
              </a:rPr>
              <a:t>• Hand Hygiene (IPSG 5) and Falls Prevention (IPSG 6): Inpatient wards, SICU, and MICU achieved full compliance with IPSG 5 and IPSG 6 standards, ensuring effective infection control maintained by the hospital.</a:t>
            </a:r>
            <a:br>
              <a:rPr lang="en-US" sz="1600" dirty="0">
                <a:latin typeface="Times New Roman" panose="02020603050405020304" pitchFamily="18" charset="0"/>
                <a:cs typeface="Times New Roman" pitchFamily="18" charset="0"/>
              </a:rPr>
            </a:br>
            <a:r>
              <a:rPr lang="en-US" sz="1600" dirty="0">
                <a:latin typeface="Times New Roman" panose="02020603050405020304" pitchFamily="18" charset="0"/>
                <a:cs typeface="Times New Roman" pitchFamily="18" charset="0"/>
              </a:rPr>
              <a:t>• Compliance with IPSG 2 was good. The critical value report register showed quick communication between receiving information from nursing staff and informing the doctor, with well-documented advice and actions taken.</a:t>
            </a:r>
            <a:br>
              <a:rPr lang="en-US" sz="1600" dirty="0">
                <a:latin typeface="Times New Roman" panose="02020603050405020304" pitchFamily="18" charset="0"/>
                <a:cs typeface="Times New Roman" pitchFamily="18" charset="0"/>
              </a:rPr>
            </a:br>
            <a:br>
              <a:rPr lang="en-US" sz="1600" dirty="0">
                <a:latin typeface="Times New Roman" panose="02020603050405020304" pitchFamily="18" charset="0"/>
                <a:cs typeface="Times New Roman" pitchFamily="18" charset="0"/>
              </a:rPr>
            </a:br>
            <a:r>
              <a:rPr lang="en-US" sz="1600" b="1" dirty="0">
                <a:latin typeface="Times New Roman" panose="02020603050405020304" pitchFamily="18" charset="0"/>
                <a:cs typeface="Times New Roman" pitchFamily="18" charset="0"/>
              </a:rPr>
              <a:t>2) Areas for Improvement: </a:t>
            </a:r>
            <a:r>
              <a:rPr lang="en-US" sz="1600" dirty="0">
                <a:latin typeface="Times New Roman" panose="02020603050405020304" pitchFamily="18" charset="0"/>
                <a:cs typeface="Times New Roman" pitchFamily="18" charset="0"/>
              </a:rPr>
              <a:t>Violet Band Usage (IPSG 1): Some vulnerable patients were not wearing violet bands, making it challenging to identify those requiring special attention and Medication Storage (IPSG 3): Inpatient wards only had concentrated electrolytes in crash carts and no LASA drugs in ward storage, showing a need for better medication storage practices.</a:t>
            </a:r>
            <a:br>
              <a:rPr lang="en-US" sz="1600" dirty="0">
                <a:latin typeface="Times New Roman" panose="02020603050405020304" pitchFamily="18" charset="0"/>
                <a:cs typeface="Times New Roman" pitchFamily="18" charset="0"/>
              </a:rPr>
            </a:br>
            <a:br>
              <a:rPr lang="en-US" sz="1600" dirty="0">
                <a:latin typeface="Times New Roman" panose="02020603050405020304" pitchFamily="18" charset="0"/>
                <a:cs typeface="Times New Roman" pitchFamily="18" charset="0"/>
              </a:rPr>
            </a:br>
            <a:r>
              <a:rPr lang="en-US" sz="1600" b="1" dirty="0">
                <a:latin typeface="Times New Roman" panose="02020603050405020304" pitchFamily="18" charset="0"/>
                <a:cs typeface="Times New Roman" pitchFamily="18" charset="0"/>
              </a:rPr>
              <a:t>3) The nursing staff at Max Smart Super Specialty Hospital: </a:t>
            </a:r>
            <a:r>
              <a:rPr lang="en-US" sz="1600" dirty="0">
                <a:latin typeface="Times New Roman" panose="02020603050405020304" pitchFamily="18" charset="0"/>
                <a:cs typeface="Times New Roman" pitchFamily="18" charset="0"/>
              </a:rPr>
              <a:t>Show strong knowledge and compliance to International Patient Safety Goals (IPSG). They understand patient identification, critical test result communication, medication safety, surgical protocols, hand hygiene, and fall prevention well. However, they could improve in consistently applying knowledge about pediatric fall risk assessment and ensuring uniform compliance to protocols for LASA drugs and concentrated electrolytes. Overall, the hospital meets high standards in IPSG compliance, with potential for targeted training to further enhance specific areas and maintain excellent patient safety throughout all departments.</a:t>
            </a:r>
          </a:p>
          <a:p>
            <a:pPr marL="0" indent="0">
              <a:lnSpc>
                <a:spcPct val="120000"/>
              </a:lnSpc>
              <a:spcBef>
                <a:spcPts val="600"/>
              </a:spcBef>
              <a:buNone/>
            </a:pPr>
            <a:endParaRPr lang="en-US" sz="1600" dirty="0">
              <a:latin typeface="Times New Roman" panose="02020603050405020304" pitchFamily="18" charset="0"/>
              <a:cs typeface="Times New Roman" pitchFamily="18" charset="0"/>
            </a:endParaRPr>
          </a:p>
          <a:p>
            <a:pPr marL="0" indent="0">
              <a:lnSpc>
                <a:spcPct val="120000"/>
              </a:lnSpc>
              <a:spcBef>
                <a:spcPts val="600"/>
              </a:spcBef>
              <a:buNone/>
            </a:pPr>
            <a:endParaRPr lang="en-US" sz="1600" dirty="0">
              <a:latin typeface="Times New Roman" panose="02020603050405020304" pitchFamily="18" charset="0"/>
              <a:cs typeface="Times New Roman" pitchFamily="18" charset="0"/>
            </a:endParaRPr>
          </a:p>
          <a:p>
            <a:pPr marL="0" indent="0">
              <a:lnSpc>
                <a:spcPct val="120000"/>
              </a:lnSpc>
              <a:spcBef>
                <a:spcPts val="600"/>
              </a:spcBef>
              <a:buNone/>
            </a:pPr>
            <a:endParaRPr lang="en-US" sz="1600" dirty="0">
              <a:latin typeface="Times New Roman" panose="02020603050405020304" pitchFamily="18" charset="0"/>
              <a:cs typeface="Times New Roman" pitchFamily="18" charset="0"/>
            </a:endParaRPr>
          </a:p>
          <a:p>
            <a:pPr marL="0" indent="0">
              <a:lnSpc>
                <a:spcPct val="120000"/>
              </a:lnSpc>
              <a:spcBef>
                <a:spcPts val="600"/>
              </a:spcBef>
              <a:buNone/>
            </a:pPr>
            <a:endParaRPr lang="en-US" sz="1600" dirty="0">
              <a:latin typeface="Times New Roman" panose="02020603050405020304" pitchFamily="18" charset="0"/>
              <a:cs typeface="Times New Roman" pitchFamily="18" charset="0"/>
            </a:endParaRPr>
          </a:p>
          <a:p>
            <a:pPr marL="0" indent="0">
              <a:lnSpc>
                <a:spcPct val="120000"/>
              </a:lnSpc>
              <a:spcBef>
                <a:spcPts val="600"/>
              </a:spcBef>
              <a:buNone/>
            </a:pPr>
            <a:endParaRPr lang="en-US" sz="1600" dirty="0">
              <a:latin typeface="Times New Roman" panose="02020603050405020304" pitchFamily="18" charset="0"/>
              <a:cs typeface="Times New Roman" pitchFamily="18" charset="0"/>
            </a:endParaRPr>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20</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890569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725078" y="23813"/>
            <a:ext cx="10515600" cy="1325563"/>
          </a:xfrm>
        </p:spPr>
        <p:txBody>
          <a:bodyPr>
            <a:normAutofit/>
          </a:bodyPr>
          <a:lstStyle/>
          <a:p>
            <a:pPr algn="ctr"/>
            <a:r>
              <a:rPr lang="en-IN" sz="4000" b="1"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322082" y="1524098"/>
            <a:ext cx="11321592" cy="5014814"/>
          </a:xfrm>
        </p:spPr>
        <p:txBody>
          <a:bodyPr>
            <a:noAutofit/>
          </a:bodyPr>
          <a:lstStyle/>
          <a:p>
            <a:pPr marL="0" indent="0">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Ensuring patients are correctly identified using two identifiers and wearing appropriate identification bands, especially for vulnerable patients, minimizes the risk of falls during hospital stays.</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 enhance awareness of IPSG among nursing staff, ongoing pre- and post-training evaluations are essential. Specific education programs should include dedicated modules on patient safety to ensure comprehensive training.</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Patient safety is fundamental to delivering high-quality healthcare. Nurses play a crucial role in monitoring and coordinating care to prevent adverse outcomes. Evaluating nursing practices' impact on positive health indicators, like improved self-care, remains essential.</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Patient safety is key to good healthcare. Nurses play a vital role in monitoring care to prevent problems. It's important to see how nursing care affects positive health outcomes, like better self-care.</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Even though compliance rates seem good, hospitals need to keep getting better. Staff sometimes don't follow safety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rules because they haven't had enough training or they're too busy.</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conclusion, while Max Smart Super Specialty Hospital demonstrates strong adherence to most IPSGs, ongoing       training and reinforcement are essential to ensure consistent compliance across all departments. Addressing these areas   will further enhance patient safety, improve care quality, and uphold international standards in healthcare delivery.</a:t>
            </a:r>
            <a:endParaRPr lang="en-IN"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21</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a:xfrm>
            <a:off x="1508288" y="-376785"/>
            <a:ext cx="9144000" cy="1356886"/>
          </a:xfrm>
        </p:spPr>
        <p:txBody>
          <a:bodyPr>
            <a:normAutofit/>
          </a:bodyPr>
          <a:lstStyle/>
          <a:p>
            <a:r>
              <a:rPr lang="en-IN" sz="4000" b="1" dirty="0">
                <a:latin typeface="Times New Roman" panose="02020603050405020304" pitchFamily="18" charset="0"/>
                <a:cs typeface="Times New Roman" panose="02020603050405020304" pitchFamily="18" charset="0"/>
              </a:rPr>
              <a:t>References*</a:t>
            </a:r>
            <a:endParaRPr lang="en-IN" sz="4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22</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8" name="TextBox 7">
            <a:extLst>
              <a:ext uri="{FF2B5EF4-FFF2-40B4-BE49-F238E27FC236}">
                <a16:creationId xmlns:a16="http://schemas.microsoft.com/office/drawing/2014/main" id="{9C455387-92CE-2E2C-66DB-8792C4443CC0}"/>
              </a:ext>
            </a:extLst>
          </p:cNvPr>
          <p:cNvSpPr txBox="1"/>
          <p:nvPr/>
        </p:nvSpPr>
        <p:spPr>
          <a:xfrm>
            <a:off x="565608" y="2262433"/>
            <a:ext cx="11029361" cy="3139321"/>
          </a:xfrm>
          <a:prstGeom prst="rect">
            <a:avLst/>
          </a:prstGeom>
          <a:noFill/>
        </p:spPr>
        <p:txBody>
          <a:bodyPr wrap="square" rtlCol="0">
            <a:spAutoFit/>
          </a:bodyPr>
          <a:lstStyle/>
          <a:p>
            <a:r>
              <a:rPr lang="en-US" dirty="0"/>
              <a:t>1) Gamal Attia, A., Saeed Ahmed, E., &amp; Moustafa Safan, S. (2021). Nurses' Application of International Patient Safety Goals at Accredited and Non-accredited Hospitals. Journal of Nursing Science Benha University, 2(2), 129-142.</a:t>
            </a:r>
            <a:br>
              <a:rPr lang="en-US" dirty="0"/>
            </a:br>
            <a:br>
              <a:rPr lang="en-US" dirty="0"/>
            </a:br>
            <a:r>
              <a:rPr lang="en-US" dirty="0"/>
              <a:t>2) World Health Organization. (2021). Towards eliminating avoidable harm in health care. Draft Global Patient Safety Action Plan 2021-2030. </a:t>
            </a:r>
            <a:br>
              <a:rPr lang="en-US" dirty="0"/>
            </a:br>
            <a:br>
              <a:rPr lang="en-US" dirty="0"/>
            </a:br>
            <a:r>
              <a:rPr lang="en-US" dirty="0"/>
              <a:t>3) </a:t>
            </a:r>
            <a:r>
              <a:rPr lang="en-US" sz="1800" dirty="0">
                <a:latin typeface="Times New Roman" pitchFamily="18" charset="0"/>
                <a:cs typeface="Times New Roman" pitchFamily="18" charset="0"/>
              </a:rPr>
              <a:t>Aziz, AR Abdul, and Nor Safina Am. “monitoring compliance to the sixth international patient       safety goals :Malaysia perspective,” 2016, 12.</a:t>
            </a:r>
            <a:br>
              <a:rPr lang="en-US" sz="1800" dirty="0">
                <a:latin typeface="Times New Roman" pitchFamily="18" charset="0"/>
                <a:cs typeface="Times New Roman" pitchFamily="18" charset="0"/>
              </a:rPr>
            </a:br>
            <a:br>
              <a:rPr lang="en-US" sz="1800" dirty="0">
                <a:latin typeface="Times New Roman" pitchFamily="18" charset="0"/>
                <a:cs typeface="Times New Roman" pitchFamily="18" charset="0"/>
              </a:rPr>
            </a:br>
            <a:r>
              <a:rPr lang="en-US" sz="1800" dirty="0">
                <a:latin typeface="Times New Roman" pitchFamily="18" charset="0"/>
                <a:cs typeface="Times New Roman" pitchFamily="18" charset="0"/>
              </a:rPr>
              <a:t>4) David, S. N., &amp; Valas, S. (2017). National accreditation board for hospitals and healthcare providers (NABH) standards: a review. Current Medical Issues, 15(3), 231-236.</a:t>
            </a:r>
          </a:p>
        </p:txBody>
      </p:sp>
      <p:sp>
        <p:nvSpPr>
          <p:cNvPr id="9" name="TextBox 8">
            <a:extLst>
              <a:ext uri="{FF2B5EF4-FFF2-40B4-BE49-F238E27FC236}">
                <a16:creationId xmlns:a16="http://schemas.microsoft.com/office/drawing/2014/main" id="{4D818A29-7E76-AAFE-B4C1-2BABA2AC6651}"/>
              </a:ext>
            </a:extLst>
          </p:cNvPr>
          <p:cNvSpPr txBox="1"/>
          <p:nvPr/>
        </p:nvSpPr>
        <p:spPr>
          <a:xfrm>
            <a:off x="565608" y="6102434"/>
            <a:ext cx="10105534" cy="261610"/>
          </a:xfrm>
          <a:prstGeom prst="rect">
            <a:avLst/>
          </a:prstGeom>
          <a:noFill/>
        </p:spPr>
        <p:txBody>
          <a:bodyPr wrap="square" rtlCol="0">
            <a:spAutoFit/>
          </a:bodyPr>
          <a:lstStyle/>
          <a:p>
            <a:r>
              <a:rPr lang="en-US" sz="1100" dirty="0"/>
              <a:t>*: Only few references are mentioned here due to space limitation. More references were mentioned in the full report</a:t>
            </a:r>
            <a:endParaRPr lang="en-IN" sz="1100" dirty="0"/>
          </a:p>
        </p:txBody>
      </p:sp>
    </p:spTree>
    <p:extLst>
      <p:ext uri="{BB962C8B-B14F-4D97-AF65-F5344CB8AC3E}">
        <p14:creationId xmlns:p14="http://schemas.microsoft.com/office/powerpoint/2010/main" val="3675246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a:xfrm>
            <a:off x="1524000" y="2500622"/>
            <a:ext cx="9144000" cy="1084083"/>
          </a:xfrm>
        </p:spPr>
        <p:txBody>
          <a:bodyPr>
            <a:normAutofit/>
          </a:bodyPr>
          <a:lstStyle/>
          <a:p>
            <a:r>
              <a:rPr lang="en-IN" sz="5400" dirty="0">
                <a:latin typeface="Times New Roman" panose="02020603050405020304" pitchFamily="18" charset="0"/>
                <a:cs typeface="Times New Roman" panose="02020603050405020304" pitchFamily="18" charset="0"/>
              </a:rPr>
              <a:t>Thank You</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23</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130630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a:xfrm>
            <a:off x="1344891" y="-128716"/>
            <a:ext cx="9144000" cy="804244"/>
          </a:xfrm>
        </p:spPr>
        <p:txBody>
          <a:bodyPr>
            <a:normAutofit/>
          </a:bodyPr>
          <a:lstStyle/>
          <a:p>
            <a:r>
              <a:rPr lang="en-IN" sz="4000" b="1" dirty="0">
                <a:latin typeface="Times New Roman" panose="02020603050405020304" pitchFamily="18" charset="0"/>
                <a:cs typeface="Times New Roman" panose="02020603050405020304" pitchFamily="18" charset="0"/>
              </a:rPr>
              <a:t>Pictorial Journey</a:t>
            </a:r>
            <a:endParaRPr lang="en-IN" sz="4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24</a:t>
            </a:fld>
            <a:endParaRPr lang="en-IN"/>
          </a:p>
        </p:txBody>
      </p:sp>
      <p:pic>
        <p:nvPicPr>
          <p:cNvPr id="16" name="Picture 15">
            <a:extLst>
              <a:ext uri="{FF2B5EF4-FFF2-40B4-BE49-F238E27FC236}">
                <a16:creationId xmlns:a16="http://schemas.microsoft.com/office/drawing/2014/main" id="{D19B10C3-88A9-BFB8-F700-FDC900C80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5595" y="782639"/>
            <a:ext cx="4248000" cy="59388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7E83B77D-5C0D-6572-B5D8-F4AD021A4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05" y="801243"/>
            <a:ext cx="6372000" cy="5920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6904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753359" y="34959"/>
            <a:ext cx="10515600" cy="1325563"/>
          </a:xfrm>
        </p:spPr>
        <p:txBody>
          <a:bodyPr/>
          <a:lstStyle/>
          <a:p>
            <a:pPr algn="ctr"/>
            <a:r>
              <a:rPr lang="en-IN" sz="4000" b="1" dirty="0">
                <a:latin typeface="Times New Roman" panose="02020603050405020304" pitchFamily="18" charset="0"/>
                <a:cs typeface="Times New Roman" panose="02020603050405020304" pitchFamily="18" charset="0"/>
              </a:rPr>
              <a:t>Introduction</a:t>
            </a:r>
            <a:r>
              <a:rPr lang="en-IN" b="1" dirty="0"/>
              <a:t> </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753359" y="2074825"/>
            <a:ext cx="10383624" cy="4178481"/>
          </a:xfrm>
        </p:spPr>
        <p:txBody>
          <a:bodyPr>
            <a:noAutofit/>
          </a:bodyPr>
          <a:lstStyle/>
          <a:p>
            <a:pPr>
              <a:lnSpc>
                <a:spcPct val="120000"/>
              </a:lnSpc>
              <a:spcBef>
                <a:spcPts val="600"/>
              </a:spcBef>
            </a:pPr>
            <a:r>
              <a:rPr lang="en-US" sz="2000" dirty="0">
                <a:solidFill>
                  <a:schemeClr val="tx1">
                    <a:lumMod val="95000"/>
                    <a:lumOff val="5000"/>
                  </a:schemeClr>
                </a:solidFill>
                <a:latin typeface="Times New Roman" panose="02020603050405020304" pitchFamily="18" charset="0"/>
                <a:cs typeface="Times New Roman" pitchFamily="18" charset="0"/>
              </a:rPr>
              <a:t>The International Patient Safety Goals (IPSG) were developed in 2006 by the Joint Commission International (JCI). The goals were adapted from the JCAHO's National Patient Safety Goals.</a:t>
            </a:r>
          </a:p>
          <a:p>
            <a:pPr>
              <a:lnSpc>
                <a:spcPct val="120000"/>
              </a:lnSpc>
              <a:spcBef>
                <a:spcPts val="600"/>
              </a:spcBef>
            </a:pPr>
            <a:r>
              <a:rPr lang="en-US" sz="2000" dirty="0">
                <a:solidFill>
                  <a:schemeClr val="tx1">
                    <a:lumMod val="95000"/>
                    <a:lumOff val="5000"/>
                  </a:schemeClr>
                </a:solidFill>
                <a:latin typeface="Times New Roman" panose="02020603050405020304" pitchFamily="18" charset="0"/>
                <a:cs typeface="Times New Roman" pitchFamily="18" charset="0"/>
              </a:rPr>
              <a:t>Compliance with IPSG has been monitored in JCI-accredited hospitals since January 2006. </a:t>
            </a:r>
          </a:p>
          <a:p>
            <a:pPr>
              <a:lnSpc>
                <a:spcPct val="120000"/>
              </a:lnSpc>
              <a:spcBef>
                <a:spcPts val="600"/>
              </a:spcBef>
            </a:pPr>
            <a:r>
              <a:rPr lang="en-US" sz="2000" dirty="0">
                <a:solidFill>
                  <a:schemeClr val="tx1">
                    <a:lumMod val="95000"/>
                    <a:lumOff val="5000"/>
                  </a:schemeClr>
                </a:solidFill>
                <a:latin typeface="Times New Roman" panose="02020603050405020304" pitchFamily="18" charset="0"/>
                <a:cs typeface="Times New Roman" pitchFamily="18" charset="0"/>
              </a:rPr>
              <a:t>The JCI recommends targeted solution tools to help hospital to meet IPSG standards.</a:t>
            </a:r>
          </a:p>
          <a:p>
            <a:pPr>
              <a:lnSpc>
                <a:spcPct val="120000"/>
              </a:lnSpc>
              <a:spcBef>
                <a:spcPts val="600"/>
              </a:spcBef>
            </a:pPr>
            <a:r>
              <a:rPr lang="en-US" sz="2000" dirty="0">
                <a:solidFill>
                  <a:schemeClr val="tx1">
                    <a:lumMod val="95000"/>
                    <a:lumOff val="5000"/>
                  </a:schemeClr>
                </a:solidFill>
                <a:latin typeface="Times New Roman" panose="02020603050405020304" pitchFamily="18" charset="0"/>
                <a:cs typeface="Times New Roman" pitchFamily="18" charset="0"/>
              </a:rPr>
              <a:t>All healthcare organizations have patient safety as their first priority. The prevention of patient injury is referred to as patient safety. </a:t>
            </a:r>
          </a:p>
          <a:p>
            <a:pPr>
              <a:lnSpc>
                <a:spcPct val="120000"/>
              </a:lnSpc>
              <a:spcBef>
                <a:spcPts val="600"/>
              </a:spcBef>
            </a:pPr>
            <a:r>
              <a:rPr lang="en-US" sz="2000" dirty="0">
                <a:solidFill>
                  <a:schemeClr val="tx1">
                    <a:lumMod val="95000"/>
                    <a:lumOff val="5000"/>
                  </a:schemeClr>
                </a:solidFill>
                <a:latin typeface="Times New Roman" panose="02020603050405020304" pitchFamily="18" charset="0"/>
                <a:cs typeface="Times New Roman" pitchFamily="18" charset="0"/>
              </a:rPr>
              <a:t>It involves minimizing dangerous behaviors within the healthcare system and implementing best practices that have been proved to produce the best results for patients. </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93501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743933" y="37790"/>
            <a:ext cx="10515600" cy="1325563"/>
          </a:xfrm>
        </p:spPr>
        <p:txBody>
          <a:bodyPr>
            <a:normAutofit/>
          </a:bodyPr>
          <a:lstStyle/>
          <a:p>
            <a:pPr algn="ctr"/>
            <a:r>
              <a:rPr lang="en-IN" sz="4000" b="1" dirty="0">
                <a:latin typeface="Times New Roman" panose="02020603050405020304" pitchFamily="18" charset="0"/>
                <a:cs typeface="Times New Roman" panose="02020603050405020304" pitchFamily="18" charset="0"/>
              </a:rPr>
              <a:t>Introduction Cont..</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875909" y="2107288"/>
            <a:ext cx="10383624" cy="4178481"/>
          </a:xfrm>
        </p:spPr>
        <p:txBody>
          <a:bodyPr>
            <a:noAutofit/>
          </a:bodyPr>
          <a:lstStyle/>
          <a:p>
            <a:pPr>
              <a:lnSpc>
                <a:spcPct val="120000"/>
              </a:lnSpc>
              <a:spcBef>
                <a:spcPts val="600"/>
              </a:spcBef>
            </a:pPr>
            <a:r>
              <a:rPr lang="en-US" sz="2000" dirty="0">
                <a:solidFill>
                  <a:schemeClr val="tx1">
                    <a:lumMod val="95000"/>
                    <a:lumOff val="5000"/>
                  </a:schemeClr>
                </a:solidFill>
                <a:latin typeface="Times New Roman" panose="02020603050405020304" pitchFamily="18" charset="0"/>
                <a:cs typeface="Times New Roman" pitchFamily="18" charset="0"/>
              </a:rPr>
              <a:t>The National Quality Forum and the Joint Commission work together to manage the enormous attention and effort focused on enhancing patient safety and quality. </a:t>
            </a:r>
          </a:p>
          <a:p>
            <a:pPr>
              <a:lnSpc>
                <a:spcPct val="120000"/>
              </a:lnSpc>
              <a:spcBef>
                <a:spcPts val="600"/>
              </a:spcBef>
            </a:pPr>
            <a:r>
              <a:rPr lang="en-US" sz="2000" dirty="0">
                <a:solidFill>
                  <a:schemeClr val="tx1">
                    <a:lumMod val="95000"/>
                    <a:lumOff val="5000"/>
                  </a:schemeClr>
                </a:solidFill>
                <a:latin typeface="Times New Roman" panose="02020603050405020304" pitchFamily="18" charset="0"/>
                <a:cs typeface="Times New Roman" pitchFamily="18" charset="0"/>
              </a:rPr>
              <a:t>Joint Commission International (JCI) is the only Collaborating Centre for Patient Safety recognized by the World Health Organization.</a:t>
            </a:r>
          </a:p>
          <a:p>
            <a:pPr>
              <a:lnSpc>
                <a:spcPct val="120000"/>
              </a:lnSpc>
              <a:spcBef>
                <a:spcPts val="600"/>
              </a:spcBef>
            </a:pPr>
            <a:r>
              <a:rPr lang="en-US" sz="2000" dirty="0">
                <a:solidFill>
                  <a:schemeClr val="tx1">
                    <a:lumMod val="95000"/>
                    <a:lumOff val="5000"/>
                  </a:schemeClr>
                </a:solidFill>
                <a:latin typeface="Times New Roman" panose="02020603050405020304" pitchFamily="18" charset="0"/>
                <a:cs typeface="Times New Roman" pitchFamily="18" charset="0"/>
              </a:rPr>
              <a:t>In recent years, countries have increasingly recognized the importance of improving patient safety.</a:t>
            </a:r>
          </a:p>
          <a:p>
            <a:pPr>
              <a:lnSpc>
                <a:spcPct val="120000"/>
              </a:lnSpc>
              <a:spcBef>
                <a:spcPts val="600"/>
              </a:spcBef>
            </a:pPr>
            <a:r>
              <a:rPr lang="en-US" sz="2000" dirty="0">
                <a:solidFill>
                  <a:schemeClr val="tx1">
                    <a:lumMod val="95000"/>
                    <a:lumOff val="5000"/>
                  </a:schemeClr>
                </a:solidFill>
                <a:latin typeface="Times New Roman" panose="02020603050405020304" pitchFamily="18" charset="0"/>
                <a:cs typeface="Times New Roman" pitchFamily="18" charset="0"/>
              </a:rPr>
              <a:t>The purpose of the IPSG is to promote specific improvements in patient safety.</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751058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574BCF-3D92-1168-A850-1BA429550C0D}"/>
              </a:ext>
            </a:extLst>
          </p:cNvPr>
          <p:cNvSpPr>
            <a:spLocks noGrp="1"/>
          </p:cNvSpPr>
          <p:nvPr>
            <p:ph type="title"/>
          </p:nvPr>
        </p:nvSpPr>
        <p:spPr>
          <a:xfrm>
            <a:off x="1676400" y="446081"/>
            <a:ext cx="10515600" cy="1325563"/>
          </a:xfrm>
        </p:spPr>
        <p:txBody>
          <a:bodyPr>
            <a:normAutofit/>
          </a:bodyPr>
          <a:lstStyle/>
          <a:p>
            <a:pPr algn="ctr"/>
            <a:r>
              <a:rPr lang="en-US" sz="3600" b="1" dirty="0">
                <a:latin typeface="Times New Roman" pitchFamily="18" charset="0"/>
                <a:cs typeface="Times New Roman" pitchFamily="18" charset="0"/>
              </a:rPr>
              <a:t>List of International patient safety goals</a:t>
            </a:r>
            <a:br>
              <a:rPr lang="en-IN" dirty="0"/>
            </a:br>
            <a:r>
              <a:rPr lang="en-IN" b="1" dirty="0"/>
              <a:t> </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2899393" y="1529119"/>
            <a:ext cx="10217268" cy="2876453"/>
          </a:xfrm>
        </p:spPr>
        <p:txBody>
          <a:bodyPr>
            <a:normAutofit/>
          </a:bodyPr>
          <a:lstStyle/>
          <a:p>
            <a:pPr marL="457200" indent="-457200">
              <a:buAutoNum type="arabicParenR"/>
            </a:pPr>
            <a:r>
              <a:rPr lang="en-US" sz="2000" b="0" dirty="0">
                <a:latin typeface="Times New Roman" pitchFamily="18" charset="0"/>
                <a:cs typeface="Times New Roman" pitchFamily="18" charset="0"/>
              </a:rPr>
              <a:t>Identify patients correctly.</a:t>
            </a:r>
          </a:p>
          <a:p>
            <a:pPr marL="457200" indent="-457200">
              <a:buAutoNum type="arabicParenR"/>
            </a:pPr>
            <a:r>
              <a:rPr lang="en-US" sz="2000" b="0" dirty="0">
                <a:latin typeface="Times New Roman" pitchFamily="18" charset="0"/>
                <a:cs typeface="Times New Roman" pitchFamily="18" charset="0"/>
              </a:rPr>
              <a:t>Improve effective communication</a:t>
            </a:r>
          </a:p>
          <a:p>
            <a:pPr marL="457200" indent="-457200">
              <a:buAutoNum type="arabicParenR"/>
            </a:pPr>
            <a:r>
              <a:rPr lang="en-US" sz="2000" b="0" dirty="0">
                <a:latin typeface="Times New Roman" pitchFamily="18" charset="0"/>
                <a:cs typeface="Times New Roman" pitchFamily="18" charset="0"/>
              </a:rPr>
              <a:t>Improve the safety of high alert medications </a:t>
            </a:r>
          </a:p>
          <a:p>
            <a:pPr marL="457200" indent="-457200">
              <a:buAutoNum type="arabicParenR"/>
            </a:pPr>
            <a:r>
              <a:rPr lang="en-US" sz="2000" b="0" dirty="0">
                <a:latin typeface="Times New Roman" pitchFamily="18" charset="0"/>
                <a:cs typeface="Times New Roman" pitchFamily="18" charset="0"/>
              </a:rPr>
              <a:t>Ensure correct site, correct procedure, correct patient surgery</a:t>
            </a:r>
          </a:p>
          <a:p>
            <a:pPr marL="457200" indent="-457200">
              <a:buAutoNum type="arabicParenR"/>
            </a:pPr>
            <a:r>
              <a:rPr lang="en-US" sz="2000" b="0" dirty="0">
                <a:latin typeface="Times New Roman" pitchFamily="18" charset="0"/>
                <a:cs typeface="Times New Roman" pitchFamily="18" charset="0"/>
              </a:rPr>
              <a:t>Reduce the risk of healthcare associated infections.</a:t>
            </a:r>
          </a:p>
          <a:p>
            <a:pPr marL="457200" indent="-457200">
              <a:buAutoNum type="arabicParenR"/>
            </a:pPr>
            <a:r>
              <a:rPr lang="en-US" sz="2000" b="0" dirty="0">
                <a:latin typeface="Times New Roman" pitchFamily="18" charset="0"/>
                <a:cs typeface="Times New Roman" pitchFamily="18" charset="0"/>
              </a:rPr>
              <a:t>Reduce the risk of patient harm resulting from falls.</a:t>
            </a:r>
          </a:p>
          <a:p>
            <a:endParaRPr lang="en-IN" dirty="0"/>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Picture 6" descr="Related image">
            <a:extLst>
              <a:ext uri="{FF2B5EF4-FFF2-40B4-BE49-F238E27FC236}">
                <a16:creationId xmlns:a16="http://schemas.microsoft.com/office/drawing/2014/main" id="{8C316911-31F3-5089-7C06-23562BDDFB25}"/>
              </a:ext>
            </a:extLst>
          </p:cNvPr>
          <p:cNvPicPr>
            <a:picLocks noChangeAspect="1" noChangeArrowheads="1"/>
          </p:cNvPicPr>
          <p:nvPr/>
        </p:nvPicPr>
        <p:blipFill rotWithShape="1">
          <a:blip r:embed="rId3"/>
          <a:srcRect l="2008" t="16429" r="3120"/>
          <a:stretch/>
        </p:blipFill>
        <p:spPr bwMode="auto">
          <a:xfrm>
            <a:off x="2422526" y="4241623"/>
            <a:ext cx="7156316" cy="2479852"/>
          </a:xfrm>
          <a:prstGeom prst="rect">
            <a:avLst/>
          </a:prstGeom>
          <a:noFill/>
        </p:spPr>
      </p:pic>
    </p:spTree>
    <p:extLst>
      <p:ext uri="{BB962C8B-B14F-4D97-AF65-F5344CB8AC3E}">
        <p14:creationId xmlns:p14="http://schemas.microsoft.com/office/powerpoint/2010/main" val="3105324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EBA4D16-D927-C911-ECA7-D291CC555932}"/>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7" name="Picture 6">
            <a:extLst>
              <a:ext uri="{FF2B5EF4-FFF2-40B4-BE49-F238E27FC236}">
                <a16:creationId xmlns:a16="http://schemas.microsoft.com/office/drawing/2014/main" id="{7948F46F-B0BE-FFBC-44DF-908D352F6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512" y="377534"/>
            <a:ext cx="5929006" cy="6102931"/>
          </a:xfrm>
          <a:prstGeom prst="rect">
            <a:avLst/>
          </a:prstGeom>
        </p:spPr>
      </p:pic>
      <p:sp>
        <p:nvSpPr>
          <p:cNvPr id="8" name="TextBox 7">
            <a:extLst>
              <a:ext uri="{FF2B5EF4-FFF2-40B4-BE49-F238E27FC236}">
                <a16:creationId xmlns:a16="http://schemas.microsoft.com/office/drawing/2014/main" id="{4B38FF0E-67B6-507D-001B-0C23B54D5003}"/>
              </a:ext>
            </a:extLst>
          </p:cNvPr>
          <p:cNvSpPr txBox="1"/>
          <p:nvPr/>
        </p:nvSpPr>
        <p:spPr>
          <a:xfrm>
            <a:off x="131976" y="2593164"/>
            <a:ext cx="5552388" cy="1384995"/>
          </a:xfrm>
          <a:prstGeom prst="rect">
            <a:avLst/>
          </a:prstGeom>
          <a:noFill/>
        </p:spPr>
        <p:txBody>
          <a:bodyPr wrap="square" rtlCol="0">
            <a:spAutoFit/>
          </a:bodyPr>
          <a:lstStyle/>
          <a:p>
            <a:r>
              <a:rPr lang="en-US" sz="2400" b="1" dirty="0">
                <a:latin typeface="Times New Roman" pitchFamily="18" charset="0"/>
                <a:cs typeface="Times New Roman" pitchFamily="18" charset="0"/>
              </a:rPr>
              <a:t>Why patient safety goals?</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 </a:t>
            </a:r>
            <a:r>
              <a:rPr lang="en-US" sz="2000" b="0" dirty="0">
                <a:latin typeface="Times New Roman" pitchFamily="18" charset="0"/>
                <a:cs typeface="Times New Roman" pitchFamily="18" charset="0"/>
              </a:rPr>
              <a:t>To improve specific improvement in patient safety.</a:t>
            </a:r>
          </a:p>
          <a:p>
            <a:r>
              <a:rPr lang="en-US" sz="2000" b="1" dirty="0">
                <a:latin typeface="Times New Roman" pitchFamily="18" charset="0"/>
                <a:cs typeface="Times New Roman" pitchFamily="18" charset="0"/>
              </a:rPr>
              <a:t>• </a:t>
            </a:r>
            <a:r>
              <a:rPr lang="en-US" sz="2000" b="0" dirty="0">
                <a:latin typeface="Times New Roman" pitchFamily="18" charset="0"/>
                <a:cs typeface="Times New Roman" pitchFamily="18" charset="0"/>
              </a:rPr>
              <a:t>To focus on problems in health care safety and how to solve them.</a:t>
            </a:r>
          </a:p>
        </p:txBody>
      </p:sp>
    </p:spTree>
    <p:extLst>
      <p:ext uri="{BB962C8B-B14F-4D97-AF65-F5344CB8AC3E}">
        <p14:creationId xmlns:p14="http://schemas.microsoft.com/office/powerpoint/2010/main" val="177868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762786" y="-4490"/>
            <a:ext cx="10515600" cy="1325563"/>
          </a:xfrm>
        </p:spPr>
        <p:txBody>
          <a:bodyPr>
            <a:normAutofit/>
          </a:bodyPr>
          <a:lstStyle/>
          <a:p>
            <a:pPr algn="ctr"/>
            <a:r>
              <a:rPr lang="en-IN" sz="4000" b="1" dirty="0">
                <a:latin typeface="Times New Roman" panose="02020603050405020304" pitchFamily="18" charset="0"/>
                <a:cs typeface="Times New Roman" panose="02020603050405020304" pitchFamily="18" charset="0"/>
              </a:rPr>
              <a:t>Objectives of the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p:txBody>
          <a:bodyPr>
            <a:normAutofit/>
          </a:bodyPr>
          <a:lstStyle/>
          <a:p>
            <a:pPr marL="0" indent="0">
              <a:buNone/>
            </a:pPr>
            <a:r>
              <a:rPr lang="en-IN" sz="2000" dirty="0">
                <a:latin typeface="Times New Roman" panose="02020603050405020304" pitchFamily="18" charset="0"/>
                <a:cs typeface="Times New Roman" panose="02020603050405020304" pitchFamily="18" charset="0"/>
              </a:rPr>
              <a:t>The primary objective of the study is to analyse the compliance to international patient safety goals (IPSG) in a super speciality hospital, Saket, New Delhi, India</a:t>
            </a:r>
            <a:br>
              <a:rPr lang="en-IN" sz="2000" dirty="0">
                <a:latin typeface="Times New Roman" panose="02020603050405020304" pitchFamily="18" charset="0"/>
                <a:cs typeface="Times New Roman" panose="02020603050405020304" pitchFamily="18" charset="0"/>
              </a:rPr>
            </a:br>
            <a:br>
              <a:rPr lang="en-IN" sz="2000" dirty="0">
                <a:latin typeface="Times New Roman" panose="02020603050405020304" pitchFamily="18" charset="0"/>
                <a:cs typeface="Times New Roman" panose="02020603050405020304" pitchFamily="18" charset="0"/>
              </a:rPr>
            </a:br>
            <a:r>
              <a:rPr lang="en-IN" sz="2000" dirty="0">
                <a:latin typeface="Times New Roman" panose="02020603050405020304" pitchFamily="18" charset="0"/>
                <a:cs typeface="Times New Roman" panose="02020603050405020304" pitchFamily="18" charset="0"/>
              </a:rPr>
              <a:t>The specific objective of the study is:</a:t>
            </a:r>
          </a:p>
          <a:p>
            <a:pPr marL="0" indent="0">
              <a:buNone/>
            </a:pPr>
            <a:r>
              <a:rPr lang="en-IN" sz="2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To study compliance to correct patient identification, safety of high alert medications, ensure patients safe surgery, towards reducing risk of health care associated infections</a:t>
            </a:r>
          </a:p>
          <a:p>
            <a:pPr marL="0" indent="0">
              <a:buNone/>
            </a:pPr>
            <a:r>
              <a:rPr lang="en-IN" sz="2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To assess compliance to effective communication and vulnerable patients towards prevention of falls.</a:t>
            </a:r>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To assess the awareness and understanding of IPSG among the nursing staff at Max Hospital through interview.</a:t>
            </a: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715652" y="-4490"/>
            <a:ext cx="10515600" cy="1325563"/>
          </a:xfrm>
        </p:spPr>
        <p:txBody>
          <a:bodyPr/>
          <a:lstStyle/>
          <a:p>
            <a:pPr algn="ctr"/>
            <a:r>
              <a:rPr lang="en-IN" sz="4000" b="1" dirty="0">
                <a:latin typeface="Times New Roman" panose="02020603050405020304" pitchFamily="18" charset="0"/>
                <a:cs typeface="Times New Roman" panose="02020603050405020304" pitchFamily="18" charset="0"/>
              </a:rPr>
              <a:t>Methodology</a:t>
            </a:r>
            <a:r>
              <a:rPr lang="en-IN" b="1" dirty="0"/>
              <a:t>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942680" y="1976711"/>
            <a:ext cx="10411120" cy="4351338"/>
          </a:xfrm>
        </p:spPr>
        <p:txBody>
          <a:bodyPr>
            <a:normAutofit/>
          </a:bodyPr>
          <a:lstStyle/>
          <a:p>
            <a:pPr marL="0" indent="0">
              <a:lnSpc>
                <a:spcPct val="110000"/>
              </a:lnSpc>
              <a:spcBef>
                <a:spcPts val="0"/>
              </a:spcBef>
              <a:buNone/>
            </a:pPr>
            <a:r>
              <a:rPr lang="en-US" sz="2600" b="1" dirty="0">
                <a:latin typeface="Times New Roman" panose="02020603050405020304" pitchFamily="18" charset="0"/>
                <a:cs typeface="Times New Roman" panose="02020603050405020304" pitchFamily="18" charset="0"/>
              </a:rPr>
              <a:t>•Study Area: </a:t>
            </a:r>
            <a:r>
              <a:rPr lang="en-US" sz="2600" dirty="0">
                <a:latin typeface="Times New Roman" panose="02020603050405020304" pitchFamily="18" charset="0"/>
                <a:cs typeface="Times New Roman" panose="02020603050405020304" pitchFamily="18" charset="0"/>
              </a:rPr>
              <a:t>Max Smart Super Specialty Hospital, Saket</a:t>
            </a:r>
          </a:p>
          <a:p>
            <a:pPr marL="0" indent="0">
              <a:lnSpc>
                <a:spcPct val="110000"/>
              </a:lnSpc>
              <a:spcBef>
                <a:spcPts val="0"/>
              </a:spcBef>
              <a:buNone/>
            </a:pPr>
            <a:r>
              <a:rPr lang="en-US" sz="2600"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Study Period: </a:t>
            </a:r>
            <a:r>
              <a:rPr lang="en-US" sz="2600" dirty="0">
                <a:latin typeface="Times New Roman" panose="02020603050405020304" pitchFamily="18" charset="0"/>
                <a:cs typeface="Times New Roman" panose="02020603050405020304" pitchFamily="18" charset="0"/>
              </a:rPr>
              <a:t>The study was conducted from 27th March 2024 to 26th June 2024 (3 months)</a:t>
            </a:r>
          </a:p>
          <a:p>
            <a:pPr marL="0" indent="0">
              <a:lnSpc>
                <a:spcPct val="110000"/>
              </a:lnSpc>
              <a:spcBef>
                <a:spcPts val="0"/>
              </a:spcBef>
              <a:buNone/>
            </a:pPr>
            <a:r>
              <a:rPr lang="en-US" sz="2600"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Study Design: </a:t>
            </a:r>
            <a:r>
              <a:rPr lang="en-US" sz="2600" dirty="0">
                <a:latin typeface="Times New Roman" panose="02020603050405020304" pitchFamily="18" charset="0"/>
                <a:cs typeface="Times New Roman" panose="02020603050405020304" pitchFamily="18" charset="0"/>
              </a:rPr>
              <a:t>Descriptive observational study</a:t>
            </a:r>
          </a:p>
          <a:p>
            <a:pPr marL="0" indent="0">
              <a:lnSpc>
                <a:spcPct val="110000"/>
              </a:lnSpc>
              <a:spcBef>
                <a:spcPts val="0"/>
              </a:spcBef>
              <a:buNone/>
            </a:pPr>
            <a:r>
              <a:rPr lang="en-US" sz="2600"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Study Population: </a:t>
            </a:r>
            <a:r>
              <a:rPr lang="en-US" sz="2600" dirty="0">
                <a:latin typeface="Times New Roman" panose="02020603050405020304" pitchFamily="18" charset="0"/>
                <a:cs typeface="Times New Roman" panose="02020603050405020304" pitchFamily="18" charset="0"/>
              </a:rPr>
              <a:t>Inpatient wards, SICU and MICU</a:t>
            </a:r>
          </a:p>
          <a:p>
            <a:pPr marL="0" indent="0">
              <a:lnSpc>
                <a:spcPct val="110000"/>
              </a:lnSpc>
              <a:spcBef>
                <a:spcPts val="0"/>
              </a:spcBef>
              <a:buNone/>
            </a:pPr>
            <a:r>
              <a:rPr lang="en-US" sz="2600"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Methods of Data Collection: </a:t>
            </a:r>
            <a:r>
              <a:rPr lang="en-US" sz="2600" dirty="0">
                <a:latin typeface="Times New Roman" panose="02020603050405020304" pitchFamily="18" charset="0"/>
                <a:cs typeface="Times New Roman" panose="02020603050405020304" pitchFamily="18" charset="0"/>
              </a:rPr>
              <a:t>Primary Data was collected using IPSG audit tool checklist from the hospital (Combination of six checklist)</a:t>
            </a:r>
          </a:p>
          <a:p>
            <a:pPr marL="0" indent="0">
              <a:lnSpc>
                <a:spcPct val="110000"/>
              </a:lnSpc>
              <a:spcBef>
                <a:spcPts val="0"/>
              </a:spcBef>
              <a:buNone/>
            </a:pPr>
            <a:r>
              <a:rPr lang="en-US" sz="2600"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Data collection tool: </a:t>
            </a:r>
            <a:r>
              <a:rPr lang="en-US" sz="2600" dirty="0">
                <a:latin typeface="Times New Roman" panose="02020603050405020304" pitchFamily="18" charset="0"/>
                <a:cs typeface="Times New Roman" panose="02020603050405020304" pitchFamily="18" charset="0"/>
              </a:rPr>
              <a:t>Questionnaire, Checklist</a:t>
            </a: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753359" y="37707"/>
            <a:ext cx="10515600" cy="1325563"/>
          </a:xfrm>
        </p:spPr>
        <p:txBody>
          <a:bodyPr/>
          <a:lstStyle/>
          <a:p>
            <a:pPr algn="ctr"/>
            <a:r>
              <a:rPr lang="en-IN" sz="4000" b="1" dirty="0">
                <a:latin typeface="Times New Roman" panose="02020603050405020304" pitchFamily="18" charset="0"/>
                <a:cs typeface="Times New Roman" panose="02020603050405020304" pitchFamily="18" charset="0"/>
              </a:rPr>
              <a:t>Methodology Cont…</a:t>
            </a:r>
            <a:r>
              <a:rPr lang="en-IN" b="1" dirty="0"/>
              <a:t>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p:txBody>
          <a:bodyPr>
            <a:normAutofit/>
          </a:bodyPr>
          <a:lstStyle/>
          <a:p>
            <a:pPr marL="0" indent="0">
              <a:lnSpc>
                <a:spcPct val="110000"/>
              </a:lnSpc>
              <a:spcBef>
                <a:spcPts val="0"/>
              </a:spcBef>
              <a:buNone/>
            </a:pPr>
            <a:r>
              <a:rPr lang="en-US" sz="2600"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Data analysis plan: </a:t>
            </a:r>
            <a:r>
              <a:rPr lang="en-US" sz="2600" dirty="0">
                <a:latin typeface="Times New Roman" panose="02020603050405020304" pitchFamily="18" charset="0"/>
                <a:cs typeface="Times New Roman" panose="02020603050405020304" pitchFamily="18" charset="0"/>
              </a:rPr>
              <a:t>Data analysis using by MS Excel</a:t>
            </a:r>
          </a:p>
          <a:p>
            <a:pPr marL="0" indent="0">
              <a:lnSpc>
                <a:spcPct val="110000"/>
              </a:lnSpc>
              <a:spcBef>
                <a:spcPts val="0"/>
              </a:spcBef>
              <a:buNone/>
            </a:pPr>
            <a:r>
              <a:rPr lang="en-US" sz="2600"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Data techniques: </a:t>
            </a:r>
            <a:r>
              <a:rPr lang="en-US" sz="2600" dirty="0">
                <a:latin typeface="Times New Roman" panose="02020603050405020304" pitchFamily="18" charset="0"/>
                <a:cs typeface="Times New Roman" panose="02020603050405020304" pitchFamily="18" charset="0"/>
              </a:rPr>
              <a:t>Observation and Interview, Interviews were conducted on    Nursing staff on their awareness level for safety.</a:t>
            </a:r>
          </a:p>
          <a:p>
            <a:pPr marL="0" indent="0">
              <a:lnSpc>
                <a:spcPct val="110000"/>
              </a:lnSpc>
              <a:spcBef>
                <a:spcPts val="0"/>
              </a:spcBef>
              <a:buNone/>
            </a:pPr>
            <a:r>
              <a:rPr lang="en-US" sz="2600" b="1" dirty="0">
                <a:latin typeface="Times New Roman" panose="02020603050405020304" pitchFamily="18" charset="0"/>
                <a:cs typeface="Times New Roman" panose="02020603050405020304" pitchFamily="18" charset="0"/>
              </a:rPr>
              <a:t>•Sample Size: </a:t>
            </a:r>
          </a:p>
          <a:p>
            <a:pPr marL="457200" lvl="1" indent="0">
              <a:lnSpc>
                <a:spcPct val="110000"/>
              </a:lnSpc>
              <a:spcBef>
                <a:spcPts val="0"/>
              </a:spcBef>
              <a:buNone/>
            </a:pPr>
            <a:r>
              <a:rPr lang="en-US" sz="2600" dirty="0">
                <a:latin typeface="Times New Roman" panose="02020603050405020304" pitchFamily="18" charset="0"/>
                <a:cs typeface="Times New Roman" panose="02020603050405020304" pitchFamily="18" charset="0"/>
              </a:rPr>
              <a:t>100 patients for IPSG 1 &amp; 6</a:t>
            </a:r>
          </a:p>
          <a:p>
            <a:pPr marL="457200" lvl="1" indent="0">
              <a:lnSpc>
                <a:spcPct val="110000"/>
              </a:lnSpc>
              <a:spcBef>
                <a:spcPts val="0"/>
              </a:spcBef>
              <a:buNone/>
            </a:pPr>
            <a:r>
              <a:rPr lang="en-US" sz="2600" dirty="0">
                <a:latin typeface="Times New Roman" panose="02020603050405020304" pitchFamily="18" charset="0"/>
                <a:cs typeface="Times New Roman" panose="02020603050405020304" pitchFamily="18" charset="0"/>
              </a:rPr>
              <a:t>70 patients for IPSG 4</a:t>
            </a:r>
          </a:p>
          <a:p>
            <a:pPr marL="457200" lvl="1" indent="0">
              <a:lnSpc>
                <a:spcPct val="110000"/>
              </a:lnSpc>
              <a:spcBef>
                <a:spcPts val="0"/>
              </a:spcBef>
              <a:buNone/>
            </a:pPr>
            <a:r>
              <a:rPr lang="en-US" sz="2600" dirty="0">
                <a:latin typeface="Times New Roman" panose="02020603050405020304" pitchFamily="18" charset="0"/>
                <a:cs typeface="Times New Roman" panose="02020603050405020304" pitchFamily="18" charset="0"/>
              </a:rPr>
              <a:t>50 Nursing staff to check awareness on IPSG Goals</a:t>
            </a:r>
          </a:p>
          <a:p>
            <a:pPr marL="0" indent="0">
              <a:lnSpc>
                <a:spcPct val="110000"/>
              </a:lnSpc>
              <a:spcBef>
                <a:spcPts val="0"/>
              </a:spcBef>
              <a:buNone/>
            </a:pPr>
            <a:r>
              <a:rPr lang="en-US" sz="2600"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Sampling Technique: </a:t>
            </a:r>
            <a:r>
              <a:rPr lang="en-US" sz="2600" dirty="0">
                <a:latin typeface="Times New Roman" panose="02020603050405020304" pitchFamily="18" charset="0"/>
                <a:cs typeface="Times New Roman" panose="02020603050405020304" pitchFamily="18" charset="0"/>
              </a:rPr>
              <a:t>Simple random convenient sampling was carried out for the study</a:t>
            </a: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516622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1676</TotalTime>
  <Words>2591</Words>
  <Application>Microsoft Office PowerPoint</Application>
  <PresentationFormat>Widescreen</PresentationFormat>
  <Paragraphs>287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Compliance For International Patient Safety Goals: A Case Study of Max Smart Super Speciality Hospital, Saket, New Delhi</vt:lpstr>
      <vt:lpstr>Mentor Approval</vt:lpstr>
      <vt:lpstr>Introduction </vt:lpstr>
      <vt:lpstr>Introduction Cont..</vt:lpstr>
      <vt:lpstr>List of International patient safety goals  </vt:lpstr>
      <vt:lpstr>PowerPoint Presentation</vt:lpstr>
      <vt:lpstr>Objectives of the Study</vt:lpstr>
      <vt:lpstr>Methodology </vt:lpstr>
      <vt:lpstr>Methodology Cont… </vt:lpstr>
      <vt:lpstr>IPSG 1</vt:lpstr>
      <vt:lpstr>IPSG 2</vt:lpstr>
      <vt:lpstr>IPSG 3</vt:lpstr>
      <vt:lpstr>IPSG 3</vt:lpstr>
      <vt:lpstr>IPSG 4</vt:lpstr>
      <vt:lpstr>IPSG 5</vt:lpstr>
      <vt:lpstr>IPSG 6</vt:lpstr>
      <vt:lpstr>Nursing Staff's Awareness of International Patient Safety Goals</vt:lpstr>
      <vt:lpstr>PowerPoint Presentation</vt:lpstr>
      <vt:lpstr>PowerPoint Presentation</vt:lpstr>
      <vt:lpstr>Discussion</vt:lpstr>
      <vt:lpstr>Conclusion</vt:lpstr>
      <vt:lpstr>References*</vt:lpstr>
      <vt:lpstr>Thank You</vt:lpstr>
      <vt:lpstr>Pictorial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Shikha</cp:lastModifiedBy>
  <cp:revision>35</cp:revision>
  <dcterms:created xsi:type="dcterms:W3CDTF">2022-05-20T15:11:38Z</dcterms:created>
  <dcterms:modified xsi:type="dcterms:W3CDTF">2024-07-01T23:05:14Z</dcterms:modified>
</cp:coreProperties>
</file>