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3" r:id="rId18"/>
    <p:sldId id="274" r:id="rId19"/>
    <p:sldId id="275" r:id="rId20"/>
    <p:sldId id="276" r:id="rId21"/>
    <p:sldId id="277" r:id="rId22"/>
    <p:sldId id="283" r:id="rId23"/>
    <p:sldId id="278" r:id="rId24"/>
    <p:sldId id="279" r:id="rId25"/>
  </p:sldIdLst>
  <p:sldSz cx="18288000" cy="10287000"/>
  <p:notesSz cx="6858000" cy="9144000"/>
  <p:embeddedFontLst>
    <p:embeddedFont>
      <p:font typeface="Lato Italics" panose="020B0604020202020204" charset="0"/>
      <p:regular r:id="rId26"/>
    </p:embeddedFont>
    <p:embeddedFont>
      <p:font typeface="Lato" panose="020B0604020202020204" charset="0"/>
      <p:regular r:id="rId27"/>
    </p:embeddedFont>
    <p:embeddedFont>
      <p:font typeface="Poppins Medium" panose="020B0604020202020204" charset="0"/>
      <p:regular r:id="rId28"/>
    </p:embeddedFont>
    <p:embeddedFont>
      <p:font typeface="Poppins Light" panose="020B0604020202020204" charset="0"/>
      <p:regular r:id="rId29"/>
    </p:embeddedFont>
    <p:embeddedFont>
      <p:font typeface="Heebo Bold" panose="020B0604020202020204" charset="-79"/>
      <p:regular r:id="rId30"/>
    </p:embeddedFont>
    <p:embeddedFont>
      <p:font typeface="Helios Extended Bold" panose="020B0604020202020204" charset="0"/>
      <p:regular r:id="rId31"/>
    </p:embeddedFont>
    <p:embeddedFont>
      <p:font typeface="Canva Sans Bold Italics" panose="020B0604020202020204" charset="0"/>
      <p:regular r:id="rId32"/>
    </p:embeddedFont>
    <p:embeddedFont>
      <p:font typeface="Lato Bold Italics" panose="020B0604020202020204" charset="0"/>
      <p:regular r:id="rId33"/>
    </p:embeddedFont>
    <p:embeddedFont>
      <p:font typeface="Canva Sans" panose="020B0604020202020204" charset="0"/>
      <p:regular r:id="rId34"/>
    </p:embeddedFont>
    <p:embeddedFont>
      <p:font typeface="Lato Bold" panose="020B0604020202020204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nva Sans Bold" panose="020B0604020202020204" charset="0"/>
      <p:regular r:id="rId40"/>
    </p:embeddedFont>
    <p:embeddedFont>
      <p:font typeface="Canva Sans Italics" panose="020B0604020202020204" charset="0"/>
      <p:regular r:id="rId41"/>
    </p:embeddedFont>
    <p:embeddedFont>
      <p:font typeface="Helios Extended" panose="020B0604020202020204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11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3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44078" y="1326430"/>
            <a:ext cx="21203378" cy="7634140"/>
            <a:chOff x="0" y="0"/>
            <a:chExt cx="1128752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8752" cy="406400"/>
            </a:xfrm>
            <a:custGeom>
              <a:avLst/>
              <a:gdLst/>
              <a:ahLst/>
              <a:cxnLst/>
              <a:rect l="l" t="t" r="r" b="b"/>
              <a:pathLst>
                <a:path w="1128752" h="406400">
                  <a:moveTo>
                    <a:pt x="925552" y="0"/>
                  </a:moveTo>
                  <a:cubicBezTo>
                    <a:pt x="1037776" y="0"/>
                    <a:pt x="1128752" y="90976"/>
                    <a:pt x="1128752" y="203200"/>
                  </a:cubicBezTo>
                  <a:cubicBezTo>
                    <a:pt x="1128752" y="315424"/>
                    <a:pt x="1037776" y="406400"/>
                    <a:pt x="92555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2F1F1">
                <a:alpha val="8000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12875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9009810"/>
            <a:ext cx="248490" cy="24849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010810" y="1028700"/>
            <a:ext cx="248490" cy="24849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304329" y="3524250"/>
            <a:ext cx="11679342" cy="161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</a:pPr>
            <a:r>
              <a:rPr lang="en-US" sz="3000" spc="150" dirty="0">
                <a:solidFill>
                  <a:srgbClr val="000000"/>
                </a:solidFill>
                <a:latin typeface="Helios Extended Bold"/>
              </a:rPr>
              <a:t>UTILIZATION OF ARTIFICIAL INTELLIGENCE BASED DIGITAL TOOLS FOR ANXIETY MANAGEMENT: </a:t>
            </a:r>
            <a:r>
              <a:rPr lang="en-US" sz="3000" spc="150" dirty="0" smtClean="0">
                <a:solidFill>
                  <a:srgbClr val="000000"/>
                </a:solidFill>
                <a:latin typeface="Helios Extended Bold"/>
              </a:rPr>
              <a:t>NARRATIVE REVIEW</a:t>
            </a:r>
            <a:endParaRPr lang="en-US" sz="3000" spc="150" dirty="0">
              <a:solidFill>
                <a:srgbClr val="000000"/>
              </a:solidFill>
              <a:latin typeface="Helios Extended 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5829300"/>
            <a:ext cx="922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By: Dr. Shaveta Sharma</a:t>
            </a:r>
          </a:p>
          <a:p>
            <a:pPr algn="ctr"/>
            <a:r>
              <a:rPr lang="en-US" sz="2800" dirty="0" smtClean="0"/>
              <a:t>Under the guidance of: Dr. </a:t>
            </a:r>
            <a:r>
              <a:rPr lang="en-US" sz="2800" dirty="0" err="1" smtClean="0"/>
              <a:t>Sukesh</a:t>
            </a:r>
            <a:r>
              <a:rPr lang="en-US" sz="2800" dirty="0" smtClean="0"/>
              <a:t> Bhardwaj</a:t>
            </a:r>
          </a:p>
          <a:p>
            <a:pPr algn="ctr"/>
            <a:r>
              <a:rPr lang="en-US" sz="2800" dirty="0" smtClean="0"/>
              <a:t>IIHMR DELHI</a:t>
            </a:r>
            <a:endParaRPr lang="en-IN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08186" y="1326430"/>
            <a:ext cx="21996186" cy="7634140"/>
            <a:chOff x="0" y="0"/>
            <a:chExt cx="1170957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957" cy="406400"/>
            </a:xfrm>
            <a:custGeom>
              <a:avLst/>
              <a:gdLst/>
              <a:ahLst/>
              <a:cxnLst/>
              <a:rect l="l" t="t" r="r" b="b"/>
              <a:pathLst>
                <a:path w="1170957" h="406400">
                  <a:moveTo>
                    <a:pt x="967757" y="0"/>
                  </a:moveTo>
                  <a:cubicBezTo>
                    <a:pt x="1079981" y="0"/>
                    <a:pt x="1170957" y="90976"/>
                    <a:pt x="1170957" y="203200"/>
                  </a:cubicBezTo>
                  <a:cubicBezTo>
                    <a:pt x="1170957" y="315424"/>
                    <a:pt x="1079981" y="406400"/>
                    <a:pt x="96775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2F1F1">
                <a:alpha val="8000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170957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010810" y="1028700"/>
            <a:ext cx="248490" cy="24849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14" y="2953963"/>
            <a:ext cx="17396371" cy="797101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09799" y="1139437"/>
            <a:ext cx="14415235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spc="280" dirty="0">
                <a:solidFill>
                  <a:srgbClr val="000000"/>
                </a:solidFill>
                <a:latin typeface="Helios Extended Bold"/>
              </a:rPr>
              <a:t>COUNTRY WISE ANALYSIS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83569" y="442012"/>
            <a:ext cx="11120862" cy="1046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146"/>
              </a:lnSpc>
            </a:pPr>
            <a:r>
              <a:rPr lang="en-US" sz="7406" dirty="0">
                <a:solidFill>
                  <a:srgbClr val="000000"/>
                </a:solidFill>
                <a:latin typeface="Canva Sans Bold"/>
              </a:rPr>
              <a:t>Keywords Relationship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392135" y="8606845"/>
            <a:ext cx="4021925" cy="364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22"/>
              </a:lnSpc>
            </a:pPr>
            <a:r>
              <a:rPr lang="en-US" sz="2158" strike="noStrike" dirty="0">
                <a:solidFill>
                  <a:srgbClr val="000000"/>
                </a:solidFill>
                <a:latin typeface="Canva Sans Bold"/>
              </a:rPr>
              <a:t>Network Visualization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846992" y="8443761"/>
            <a:ext cx="4021925" cy="364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22"/>
              </a:lnSpc>
            </a:pPr>
            <a:r>
              <a:rPr lang="en-US" sz="2158" dirty="0">
                <a:solidFill>
                  <a:srgbClr val="000000"/>
                </a:solidFill>
                <a:latin typeface="Canva Sans Bold"/>
              </a:rPr>
              <a:t>Density Visualization</a:t>
            </a:r>
          </a:p>
        </p:txBody>
      </p:sp>
      <p:sp>
        <p:nvSpPr>
          <p:cNvPr id="5" name="Freeform 5"/>
          <p:cNvSpPr/>
          <p:nvPr/>
        </p:nvSpPr>
        <p:spPr>
          <a:xfrm>
            <a:off x="9782526" y="2300168"/>
            <a:ext cx="8150858" cy="5167369"/>
          </a:xfrm>
          <a:custGeom>
            <a:avLst/>
            <a:gdLst/>
            <a:ahLst/>
            <a:cxnLst/>
            <a:rect l="l" t="t" r="r" b="b"/>
            <a:pathLst>
              <a:path w="8150858" h="5167369">
                <a:moveTo>
                  <a:pt x="0" y="0"/>
                </a:moveTo>
                <a:lnTo>
                  <a:pt x="8150858" y="0"/>
                </a:lnTo>
                <a:lnTo>
                  <a:pt x="8150858" y="5167369"/>
                </a:lnTo>
                <a:lnTo>
                  <a:pt x="0" y="51673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98692" y="1879096"/>
            <a:ext cx="8304078" cy="6373052"/>
          </a:xfrm>
          <a:custGeom>
            <a:avLst/>
            <a:gdLst/>
            <a:ahLst/>
            <a:cxnLst/>
            <a:rect l="l" t="t" r="r" b="b"/>
            <a:pathLst>
              <a:path w="8304078" h="6373052">
                <a:moveTo>
                  <a:pt x="0" y="0"/>
                </a:moveTo>
                <a:lnTo>
                  <a:pt x="8304078" y="0"/>
                </a:lnTo>
                <a:lnTo>
                  <a:pt x="8304078" y="6373053"/>
                </a:lnTo>
                <a:lnTo>
                  <a:pt x="0" y="63730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18" r="-17897"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96695" y="1106606"/>
            <a:ext cx="12753867" cy="1217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800"/>
              </a:lnSpc>
            </a:pPr>
            <a:r>
              <a:rPr lang="en-US" sz="5400" dirty="0" smtClean="0">
                <a:solidFill>
                  <a:srgbClr val="000000"/>
                </a:solidFill>
                <a:latin typeface="Canva Sans Bold"/>
              </a:rPr>
              <a:t>Objective 2 : Benefits</a:t>
            </a:r>
            <a:endParaRPr lang="en-US" sz="5400" dirty="0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52524" y="2832843"/>
            <a:ext cx="851169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dirty="0">
                <a:solidFill>
                  <a:srgbClr val="000000"/>
                </a:solidFill>
                <a:latin typeface="Canva Sans Bold"/>
              </a:rPr>
              <a:t>01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1638669" y="2334904"/>
            <a:ext cx="10933455" cy="7938"/>
          </a:xfrm>
          <a:prstGeom prst="line">
            <a:avLst/>
          </a:prstGeom>
          <a:ln w="1047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2881306" y="2962383"/>
            <a:ext cx="10436423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spc="269" dirty="0">
                <a:solidFill>
                  <a:srgbClr val="000000"/>
                </a:solidFill>
                <a:latin typeface="Lato Bold"/>
              </a:rPr>
              <a:t>High Pragmatic Usability and Favorable User Experience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52524" y="4680693"/>
            <a:ext cx="851169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dirty="0">
                <a:solidFill>
                  <a:srgbClr val="000000"/>
                </a:solidFill>
                <a:latin typeface="Canva Sans Bold"/>
              </a:rPr>
              <a:t>02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07723" y="4810233"/>
            <a:ext cx="572794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spc="269" dirty="0">
                <a:solidFill>
                  <a:srgbClr val="000000"/>
                </a:solidFill>
                <a:latin typeface="Lato Bold"/>
              </a:rPr>
              <a:t>Increased Patient Engagement: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52524" y="6528543"/>
            <a:ext cx="851169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dirty="0">
                <a:solidFill>
                  <a:srgbClr val="000000"/>
                </a:solidFill>
                <a:latin typeface="Canva Sans Bold"/>
              </a:rPr>
              <a:t>03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15301" y="6658083"/>
            <a:ext cx="8418314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spc="269" dirty="0">
                <a:solidFill>
                  <a:srgbClr val="000000"/>
                </a:solidFill>
                <a:latin typeface="Lato Bold"/>
              </a:rPr>
              <a:t>Reduced Loneliness and Improved Well-being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52524" y="8376393"/>
            <a:ext cx="851169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dirty="0">
                <a:solidFill>
                  <a:srgbClr val="000000"/>
                </a:solidFill>
                <a:latin typeface="Canva Sans Bold"/>
              </a:rPr>
              <a:t>04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81306" y="8505933"/>
            <a:ext cx="9817894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 spc="269" dirty="0">
                <a:solidFill>
                  <a:srgbClr val="000000"/>
                </a:solidFill>
                <a:latin typeface="Lato Bold"/>
              </a:rPr>
              <a:t>Increased Physical Activity and Enhanced Well-being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968827" y="3471018"/>
            <a:ext cx="10286023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sz="2200" dirty="0">
                <a:solidFill>
                  <a:srgbClr val="000000"/>
                </a:solidFill>
                <a:latin typeface="Lato Italics"/>
              </a:rPr>
              <a:t>Participants found Lumen to provide high pragmatic usability and favorable user experience during interactions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44186" y="5227428"/>
            <a:ext cx="10286023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sz="2200" dirty="0">
                <a:solidFill>
                  <a:srgbClr val="000000"/>
                </a:solidFill>
                <a:latin typeface="Lato Italics"/>
              </a:rPr>
              <a:t>The integration of an AI-based mental health app into practice was shown to increase patient engagement in pursuing therapy goals.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881306" y="7170528"/>
            <a:ext cx="10286023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sz="2200" dirty="0">
                <a:solidFill>
                  <a:srgbClr val="000000"/>
                </a:solidFill>
                <a:latin typeface="Lato Italics"/>
              </a:rPr>
              <a:t>The use of a social robot assistant significantly reduced loneliness and improved the overall well-being of elderly participants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881306" y="9018378"/>
            <a:ext cx="10286023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sz="2200" dirty="0">
                <a:solidFill>
                  <a:srgbClr val="000000"/>
                </a:solidFill>
                <a:latin typeface="Lato Italics"/>
              </a:rPr>
              <a:t>Participants reported increased physical activity levels and enhanced psychological well-being after engaging with the virtual reality-based intervention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569679" y="1962257"/>
            <a:ext cx="3242370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spc="269" dirty="0">
                <a:solidFill>
                  <a:srgbClr val="000000"/>
                </a:solidFill>
                <a:latin typeface="Lato Bold"/>
              </a:rPr>
              <a:t>Reference Article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436552" y="2950953"/>
            <a:ext cx="3508622" cy="1259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u="sng" dirty="0">
                <a:solidFill>
                  <a:srgbClr val="000000"/>
                </a:solidFill>
                <a:latin typeface="Lato Italics"/>
              </a:rPr>
              <a:t>Design and Formative Evaluation of a Virtual Voice-Based Coach for Problem-solving Treatment: Observational Study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450562" y="4741018"/>
            <a:ext cx="3508622" cy="1259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u="sng" dirty="0">
                <a:solidFill>
                  <a:srgbClr val="000000"/>
                </a:solidFill>
                <a:latin typeface="Lato Italics"/>
              </a:rPr>
              <a:t>A Conversational Artificial Intelligence Agent for a Mental Health Care App: Evaluation Study of Its Participatory Design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393412" y="6489490"/>
            <a:ext cx="3508622" cy="157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u="sng" dirty="0">
                <a:solidFill>
                  <a:srgbClr val="000000"/>
                </a:solidFill>
                <a:latin typeface="Lato Italics"/>
              </a:rPr>
              <a:t>Study of a PST-trained voice-enabled artificial intelligence counselor for</a:t>
            </a:r>
          </a:p>
          <a:p>
            <a:pPr algn="ctr">
              <a:lnSpc>
                <a:spcPts val="2520"/>
              </a:lnSpc>
            </a:pPr>
            <a:r>
              <a:rPr lang="en-US" sz="1800" u="sng" dirty="0">
                <a:solidFill>
                  <a:srgbClr val="000000"/>
                </a:solidFill>
                <a:latin typeface="Lato Italics"/>
              </a:rPr>
              <a:t>adults with emotional distress (SPEAC-2): Design and methods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569679" y="8494503"/>
            <a:ext cx="3508622" cy="1259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u="sng" dirty="0">
                <a:solidFill>
                  <a:srgbClr val="000000"/>
                </a:solidFill>
                <a:latin typeface="Lato Italics"/>
              </a:rPr>
              <a:t>Designing Human-centered AI for Mental Health: Developing Clinically Relevant Applications for Online CBT Treatment</a:t>
            </a:r>
          </a:p>
        </p:txBody>
      </p:sp>
      <p:sp>
        <p:nvSpPr>
          <p:cNvPr id="21" name="AutoShape 21"/>
          <p:cNvSpPr/>
          <p:nvPr/>
        </p:nvSpPr>
        <p:spPr>
          <a:xfrm>
            <a:off x="13993362" y="0"/>
            <a:ext cx="0" cy="10368747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10945" y="562719"/>
            <a:ext cx="12753867" cy="1237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800"/>
              </a:lnSpc>
            </a:pPr>
            <a:r>
              <a:rPr lang="en-US" sz="6000" dirty="0">
                <a:solidFill>
                  <a:srgbClr val="000000"/>
                </a:solidFill>
                <a:latin typeface="Canva Sans Bold"/>
              </a:rPr>
              <a:t>Benefits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52524" y="2832843"/>
            <a:ext cx="851169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dirty="0">
                <a:solidFill>
                  <a:srgbClr val="000000"/>
                </a:solidFill>
                <a:latin typeface="Canva Sans Bold"/>
              </a:rPr>
              <a:t>05</a:t>
            </a:r>
          </a:p>
        </p:txBody>
      </p:sp>
      <p:sp>
        <p:nvSpPr>
          <p:cNvPr id="4" name="AutoShape 4"/>
          <p:cNvSpPr/>
          <p:nvPr/>
        </p:nvSpPr>
        <p:spPr>
          <a:xfrm>
            <a:off x="1410945" y="1986706"/>
            <a:ext cx="10961021" cy="0"/>
          </a:xfrm>
          <a:prstGeom prst="line">
            <a:avLst/>
          </a:prstGeom>
          <a:ln w="1047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2968827" y="2962383"/>
            <a:ext cx="8858845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spc="269" dirty="0">
                <a:solidFill>
                  <a:srgbClr val="000000"/>
                </a:solidFill>
                <a:latin typeface="Lato Bold"/>
              </a:rPr>
              <a:t>Reduction in Depression and Anxiety Symptoms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86894" y="4680693"/>
            <a:ext cx="1058628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dirty="0">
                <a:solidFill>
                  <a:srgbClr val="000000"/>
                </a:solidFill>
                <a:latin typeface="Canva Sans Bold"/>
              </a:rPr>
              <a:t>06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68827" y="4731493"/>
            <a:ext cx="8390930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spc="269" dirty="0">
                <a:solidFill>
                  <a:srgbClr val="000000"/>
                </a:solidFill>
                <a:latin typeface="Lato Bold"/>
              </a:rPr>
              <a:t>Improved Management of Chronic Conditions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52524" y="6528543"/>
            <a:ext cx="851169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dirty="0">
                <a:solidFill>
                  <a:srgbClr val="000000"/>
                </a:solidFill>
                <a:latin typeface="Canva Sans Bold"/>
              </a:rPr>
              <a:t>07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13687" y="6658083"/>
            <a:ext cx="9821019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spc="269" dirty="0">
                <a:solidFill>
                  <a:srgbClr val="000000"/>
                </a:solidFill>
                <a:latin typeface="Lato Bold"/>
              </a:rPr>
              <a:t>Reduced Stress and Improved Academic Performance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52524" y="8376393"/>
            <a:ext cx="851169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dirty="0">
                <a:solidFill>
                  <a:srgbClr val="000000"/>
                </a:solidFill>
                <a:latin typeface="Canva Sans Bold"/>
              </a:rPr>
              <a:t>08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81306" y="8505933"/>
            <a:ext cx="9177040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 spc="269" dirty="0">
                <a:solidFill>
                  <a:srgbClr val="000000"/>
                </a:solidFill>
                <a:latin typeface="Lato Bold"/>
              </a:rPr>
              <a:t>Increased Accessibility to Mental Health Services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968827" y="3471018"/>
            <a:ext cx="10286023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sz="2200" dirty="0">
                <a:solidFill>
                  <a:srgbClr val="000000"/>
                </a:solidFill>
                <a:latin typeface="Lato Italics"/>
              </a:rPr>
              <a:t>The online cognitive behavioral therapy program was effective in significantly reducing symptoms of depression and anxiety among participants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44186" y="5227428"/>
            <a:ext cx="10286023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sz="2200" dirty="0">
                <a:solidFill>
                  <a:srgbClr val="000000"/>
                </a:solidFill>
                <a:latin typeface="Lato Italics"/>
              </a:rPr>
              <a:t>Mobile health technologies improved the management of chronic conditions, leading to better health outcomes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881306" y="7170528"/>
            <a:ext cx="10286023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sz="2200" dirty="0">
                <a:solidFill>
                  <a:srgbClr val="000000"/>
                </a:solidFill>
                <a:latin typeface="Lato Italics"/>
              </a:rPr>
              <a:t>The digital mental health intervention helped reduce stress levels and improve academic performance among university students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881306" y="9018378"/>
            <a:ext cx="10286023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sz="2200" dirty="0">
                <a:solidFill>
                  <a:srgbClr val="000000"/>
                </a:solidFill>
                <a:latin typeface="Lato Italics"/>
              </a:rPr>
              <a:t>Telehealth interventions increased accessibility to mental health services during the COVID-19 pandemic, providing crucial support to those in need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569679" y="2215622"/>
            <a:ext cx="3242370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spc="269" dirty="0">
                <a:solidFill>
                  <a:srgbClr val="000000"/>
                </a:solidFill>
                <a:latin typeface="Lato Bold"/>
              </a:rPr>
              <a:t>Reference Article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436552" y="2950953"/>
            <a:ext cx="3508622" cy="1259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u="sng" dirty="0">
                <a:solidFill>
                  <a:srgbClr val="000000"/>
                </a:solidFill>
                <a:latin typeface="Lato Italics"/>
              </a:rPr>
              <a:t>Designing Human-centered AI for Mental Health: Developing Clinically Relevant Applications for Online CBT Treatment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436552" y="7533113"/>
            <a:ext cx="3508622" cy="157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u="sng" dirty="0">
                <a:solidFill>
                  <a:srgbClr val="000000"/>
                </a:solidFill>
                <a:latin typeface="Lato Italics"/>
              </a:rPr>
              <a:t>A Precision Treatment Model for Internet-Delivered Cognitive Behavioral Therapy for Anxiety and Depression Among University Students</a:t>
            </a:r>
          </a:p>
        </p:txBody>
      </p:sp>
      <p:sp>
        <p:nvSpPr>
          <p:cNvPr id="19" name="AutoShape 19"/>
          <p:cNvSpPr/>
          <p:nvPr/>
        </p:nvSpPr>
        <p:spPr>
          <a:xfrm>
            <a:off x="13993362" y="0"/>
            <a:ext cx="0" cy="10368747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20" name="TextBox 20"/>
          <p:cNvSpPr txBox="1"/>
          <p:nvPr/>
        </p:nvSpPr>
        <p:spPr>
          <a:xfrm>
            <a:off x="14436552" y="4798803"/>
            <a:ext cx="3508622" cy="1259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u="sng" dirty="0">
                <a:solidFill>
                  <a:srgbClr val="000000"/>
                </a:solidFill>
                <a:latin typeface="Lato Italics"/>
              </a:rPr>
              <a:t>Designing Human-centered AI for Mental Health: Developing Clinically Relevant Applications for Online CBT Treatment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10945" y="562719"/>
            <a:ext cx="12753867" cy="1237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800"/>
              </a:lnSpc>
            </a:pPr>
            <a:r>
              <a:rPr lang="en-US" sz="6000" dirty="0">
                <a:solidFill>
                  <a:srgbClr val="000000"/>
                </a:solidFill>
                <a:latin typeface="Canva Sans Bold"/>
              </a:rPr>
              <a:t>Benefits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86894" y="2886183"/>
            <a:ext cx="992998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dirty="0">
                <a:solidFill>
                  <a:srgbClr val="000000"/>
                </a:solidFill>
                <a:latin typeface="Canva Sans Bold"/>
              </a:rPr>
              <a:t>09</a:t>
            </a:r>
          </a:p>
        </p:txBody>
      </p:sp>
      <p:sp>
        <p:nvSpPr>
          <p:cNvPr id="4" name="AutoShape 4"/>
          <p:cNvSpPr/>
          <p:nvPr/>
        </p:nvSpPr>
        <p:spPr>
          <a:xfrm>
            <a:off x="1410945" y="1986706"/>
            <a:ext cx="10961021" cy="0"/>
          </a:xfrm>
          <a:prstGeom prst="line">
            <a:avLst/>
          </a:prstGeom>
          <a:ln w="1047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2849707" y="2962383"/>
            <a:ext cx="10028093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spc="269" dirty="0">
                <a:solidFill>
                  <a:srgbClr val="000000"/>
                </a:solidFill>
                <a:latin typeface="Lato Bold"/>
              </a:rPr>
              <a:t>Enhanced Patient-Clinician Communication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86894" y="4734033"/>
            <a:ext cx="1058628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dirty="0">
                <a:solidFill>
                  <a:srgbClr val="000000"/>
                </a:solidFill>
                <a:latin typeface="Canva Sans Bold"/>
              </a:rPr>
              <a:t>10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49707" y="4810233"/>
            <a:ext cx="10686455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spc="269" dirty="0">
                <a:solidFill>
                  <a:srgbClr val="000000"/>
                </a:solidFill>
                <a:latin typeface="Lato Bold"/>
              </a:rPr>
              <a:t>Reduced Workplace Stress and Increased Job Satisfaction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52524" y="6581883"/>
            <a:ext cx="851169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dirty="0">
                <a:solidFill>
                  <a:srgbClr val="000000"/>
                </a:solidFill>
                <a:latin typeface="Canva Sans Bold"/>
              </a:rPr>
              <a:t>11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26538" y="6658083"/>
            <a:ext cx="8547795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spc="269" dirty="0">
                <a:solidFill>
                  <a:srgbClr val="000000"/>
                </a:solidFill>
                <a:latin typeface="Lato Bold"/>
              </a:rPr>
              <a:t>Promising, Effective, and Accessible Solutions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52524" y="8429733"/>
            <a:ext cx="851169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dirty="0">
                <a:solidFill>
                  <a:srgbClr val="000000"/>
                </a:solidFill>
                <a:latin typeface="Canva Sans Bold"/>
              </a:rPr>
              <a:t>12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81306" y="8514188"/>
            <a:ext cx="1094898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spc="259" dirty="0">
                <a:solidFill>
                  <a:srgbClr val="000000"/>
                </a:solidFill>
                <a:latin typeface="Lato Bold"/>
              </a:rPr>
              <a:t>High Sensitivity for Detecting Deviations and Risk Prediction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49707" y="3437363"/>
            <a:ext cx="10286023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sz="2200" dirty="0">
                <a:solidFill>
                  <a:srgbClr val="000000"/>
                </a:solidFill>
                <a:latin typeface="Lato Italics"/>
              </a:rPr>
              <a:t>The use of artificial intelligence in healthcare settings enhanced communication between patients and clinicians, leading to better patient outcomes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49707" y="5275688"/>
            <a:ext cx="10286023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sz="2200" dirty="0">
                <a:solidFill>
                  <a:srgbClr val="000000"/>
                </a:solidFill>
                <a:latin typeface="Lato Italics"/>
              </a:rPr>
              <a:t>Mindfulness-based stress reduction programs were effective in reducing workplace stress and increasing job satisfaction among employees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881306" y="7170528"/>
            <a:ext cx="10286023" cy="1163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sz="2200" dirty="0">
                <a:solidFill>
                  <a:srgbClr val="000000"/>
                </a:solidFill>
                <a:latin typeface="Lato Italics"/>
              </a:rPr>
              <a:t>AI therapy </a:t>
            </a:r>
            <a:r>
              <a:rPr lang="en-US" sz="2200" dirty="0" err="1">
                <a:solidFill>
                  <a:srgbClr val="000000"/>
                </a:solidFill>
                <a:latin typeface="Lato Italics"/>
              </a:rPr>
              <a:t>chatbots</a:t>
            </a:r>
            <a:r>
              <a:rPr lang="en-US" sz="2200" dirty="0">
                <a:solidFill>
                  <a:srgbClr val="000000"/>
                </a:solidFill>
                <a:latin typeface="Lato Italics"/>
              </a:rPr>
              <a:t> provide promising, effective, and accessible solutions for mental healthcare delivery, including care assistance, symptom screening, monitoring, and therapy delivery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881306" y="9018378"/>
            <a:ext cx="10286023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Lato Italics"/>
              </a:rPr>
              <a:t>AI-powered tools show high sensitivity for detecting mental health deviations and predicting risks, improving early disease detection and therapy engagement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569679" y="2215622"/>
            <a:ext cx="3242370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spc="269">
                <a:solidFill>
                  <a:srgbClr val="000000"/>
                </a:solidFill>
                <a:latin typeface="Lato Bold"/>
              </a:rPr>
              <a:t>Reference Article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569679" y="3389103"/>
            <a:ext cx="3508622" cy="120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r>
              <a:rPr lang="en-US" sz="1734" u="sng">
                <a:solidFill>
                  <a:srgbClr val="000000"/>
                </a:solidFill>
                <a:latin typeface="Lato Italics"/>
              </a:rPr>
              <a:t>Real-Time Classification of Anxietyi n Virtual Reality Therapy Using Bio sensors and a Convolutional Neural Network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569679" y="4852143"/>
            <a:ext cx="3508622" cy="1259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u="sng">
                <a:solidFill>
                  <a:srgbClr val="000000"/>
                </a:solidFill>
                <a:latin typeface="Lato Italics"/>
              </a:rPr>
              <a:t>Effectiveness  of automated chatbots for operational support and self-service based on fuzzy classifier for ASD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569679" y="7492473"/>
            <a:ext cx="3508622" cy="157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u="sng">
                <a:solidFill>
                  <a:srgbClr val="000000"/>
                </a:solidFill>
                <a:latin typeface="Lato Italics"/>
              </a:rPr>
              <a:t>Individual-Level Prediction of Exposure Therapy Outcome using Structural and Functional MRID atain Spider Phobia:</a:t>
            </a:r>
          </a:p>
          <a:p>
            <a:pPr algn="ctr">
              <a:lnSpc>
                <a:spcPts val="2520"/>
              </a:lnSpc>
            </a:pPr>
            <a:r>
              <a:rPr lang="en-US" sz="1800" u="sng">
                <a:solidFill>
                  <a:srgbClr val="000000"/>
                </a:solidFill>
                <a:latin typeface="Lato Italics"/>
              </a:rPr>
              <a:t>A Machine-LearningStudy</a:t>
            </a:r>
          </a:p>
        </p:txBody>
      </p:sp>
      <p:sp>
        <p:nvSpPr>
          <p:cNvPr id="20" name="AutoShape 20"/>
          <p:cNvSpPr/>
          <p:nvPr/>
        </p:nvSpPr>
        <p:spPr>
          <a:xfrm>
            <a:off x="13993362" y="0"/>
            <a:ext cx="0" cy="10368747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627704" y="536975"/>
            <a:ext cx="3990482" cy="322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70"/>
              </a:lnSpc>
              <a:spcBef>
                <a:spcPct val="0"/>
              </a:spcBef>
            </a:pPr>
            <a:r>
              <a:rPr lang="en-US" sz="1780" u="none" strike="noStrike">
                <a:solidFill>
                  <a:srgbClr val="000000"/>
                </a:solidFill>
                <a:latin typeface="Lato Bold Italics"/>
              </a:rPr>
              <a:t>Accessibility and Cost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627704" y="1231131"/>
            <a:ext cx="3990482" cy="936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81"/>
              </a:lnSpc>
              <a:spcBef>
                <a:spcPct val="0"/>
              </a:spcBef>
            </a:pPr>
            <a:r>
              <a:rPr lang="en-US" sz="1772">
                <a:solidFill>
                  <a:srgbClr val="000000"/>
                </a:solidFill>
                <a:latin typeface="Lato Italics"/>
              </a:rPr>
              <a:t>Barriers include the high cost and limited accessibility of virtual reality technology, which can hinder its widespread adoption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167531" y="536975"/>
            <a:ext cx="3990482" cy="656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70"/>
              </a:lnSpc>
              <a:spcBef>
                <a:spcPct val="0"/>
              </a:spcBef>
            </a:pPr>
            <a:r>
              <a:rPr lang="en-US" sz="1780" u="none" strike="noStrike">
                <a:solidFill>
                  <a:srgbClr val="000000"/>
                </a:solidFill>
                <a:latin typeface="Lato Bold Italics"/>
              </a:rPr>
              <a:t>Natural Conversations and Cognitive Load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167531" y="1231131"/>
            <a:ext cx="3990482" cy="125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81"/>
              </a:lnSpc>
              <a:spcBef>
                <a:spcPct val="0"/>
              </a:spcBef>
            </a:pPr>
            <a:r>
              <a:rPr lang="en-US" sz="1772">
                <a:solidFill>
                  <a:srgbClr val="000000"/>
                </a:solidFill>
                <a:latin typeface="Lato Italics"/>
              </a:rPr>
              <a:t>Challenges include developing more natural conversations and reducing the temporal and cognitive load during interactions to enhance user experience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627704" y="4210168"/>
            <a:ext cx="3990482" cy="322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70"/>
              </a:lnSpc>
              <a:spcBef>
                <a:spcPct val="0"/>
              </a:spcBef>
            </a:pPr>
            <a:r>
              <a:rPr lang="en-US" sz="1780" u="none" strike="noStrike">
                <a:solidFill>
                  <a:srgbClr val="000000"/>
                </a:solidFill>
                <a:latin typeface="Lato Bold Italics"/>
              </a:rPr>
              <a:t>Emotional Connection and Empathy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627704" y="4664640"/>
            <a:ext cx="3990482" cy="125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81"/>
              </a:lnSpc>
              <a:spcBef>
                <a:spcPct val="0"/>
              </a:spcBef>
            </a:pPr>
            <a:r>
              <a:rPr lang="en-US" sz="1772">
                <a:solidFill>
                  <a:srgbClr val="000000"/>
                </a:solidFill>
                <a:latin typeface="Lato Italics"/>
              </a:rPr>
              <a:t>AI therapy chatbots may lack the ability to form emotional connections and show empathy, which are crucial in mental health treatment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167531" y="4210168"/>
            <a:ext cx="3990482" cy="322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70"/>
              </a:lnSpc>
              <a:spcBef>
                <a:spcPct val="0"/>
              </a:spcBef>
            </a:pPr>
            <a:r>
              <a:rPr lang="en-US" sz="1780" u="none" strike="noStrike">
                <a:solidFill>
                  <a:srgbClr val="000000"/>
                </a:solidFill>
                <a:latin typeface="Lato Bold Italics"/>
              </a:rPr>
              <a:t>Acceptance and Trust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167531" y="4664640"/>
            <a:ext cx="3990482" cy="125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81"/>
              </a:lnSpc>
              <a:spcBef>
                <a:spcPct val="0"/>
              </a:spcBef>
            </a:pPr>
            <a:r>
              <a:rPr lang="en-US" sz="1772" u="none" strike="noStrike">
                <a:solidFill>
                  <a:srgbClr val="000000"/>
                </a:solidFill>
                <a:latin typeface="Lato Italics"/>
              </a:rPr>
              <a:t>There are challenges related to the acceptance and trust of social robots by elderly users, which can impact their effectiveness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12479" y="4219575"/>
            <a:ext cx="4220002" cy="3762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380"/>
              </a:lnSpc>
              <a:spcBef>
                <a:spcPct val="0"/>
              </a:spcBef>
            </a:pPr>
            <a:r>
              <a:rPr lang="en-US" sz="6150" u="none" strike="noStrike" dirty="0">
                <a:solidFill>
                  <a:srgbClr val="000000"/>
                </a:solidFill>
                <a:latin typeface="Canva Sans Bold"/>
              </a:rPr>
              <a:t>Challenges &amp; </a:t>
            </a:r>
            <a:r>
              <a:rPr lang="en-US" sz="6150" u="none" strike="noStrike" dirty="0" smtClean="0">
                <a:solidFill>
                  <a:srgbClr val="000000"/>
                </a:solidFill>
                <a:latin typeface="Canva Sans Bold"/>
              </a:rPr>
              <a:t>Barriers</a:t>
            </a:r>
          </a:p>
          <a:p>
            <a:pPr marL="0" lvl="0" indent="0" algn="l">
              <a:lnSpc>
                <a:spcPts val="7380"/>
              </a:lnSpc>
              <a:spcBef>
                <a:spcPct val="0"/>
              </a:spcBef>
            </a:pPr>
            <a:r>
              <a:rPr lang="en-US" sz="6150" dirty="0" smtClean="0">
                <a:solidFill>
                  <a:srgbClr val="000000"/>
                </a:solidFill>
                <a:latin typeface="Canva Sans Bold"/>
              </a:rPr>
              <a:t>Objective 3</a:t>
            </a:r>
            <a:endParaRPr lang="en-US" sz="6150" u="none" strike="noStrike" dirty="0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627704" y="7720384"/>
            <a:ext cx="3990482" cy="322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70"/>
              </a:lnSpc>
              <a:spcBef>
                <a:spcPct val="0"/>
              </a:spcBef>
            </a:pPr>
            <a:r>
              <a:rPr lang="en-US" sz="1780" u="none" strike="noStrike">
                <a:solidFill>
                  <a:srgbClr val="000000"/>
                </a:solidFill>
                <a:latin typeface="Lato Bold Italics"/>
              </a:rPr>
              <a:t>Data Privacy and Security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627704" y="8166891"/>
            <a:ext cx="3990482" cy="936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81"/>
              </a:lnSpc>
              <a:spcBef>
                <a:spcPct val="0"/>
              </a:spcBef>
            </a:pPr>
            <a:r>
              <a:rPr lang="en-US" sz="1772" u="none" strike="noStrike">
                <a:solidFill>
                  <a:srgbClr val="000000"/>
                </a:solidFill>
                <a:latin typeface="Lato Italics"/>
              </a:rPr>
              <a:t>Ensuring the privacy and security of sensitive mental health data is a major concern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167531" y="7720384"/>
            <a:ext cx="3990482" cy="322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70"/>
              </a:lnSpc>
              <a:spcBef>
                <a:spcPct val="0"/>
              </a:spcBef>
            </a:pPr>
            <a:r>
              <a:rPr lang="en-US" sz="1780">
                <a:solidFill>
                  <a:srgbClr val="000000"/>
                </a:solidFill>
                <a:latin typeface="Lato Bold Italics"/>
              </a:rPr>
              <a:t>Integration with Existing Systems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167531" y="8166891"/>
            <a:ext cx="3990482" cy="936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81"/>
              </a:lnSpc>
              <a:spcBef>
                <a:spcPct val="0"/>
              </a:spcBef>
            </a:pPr>
            <a:r>
              <a:rPr lang="en-US" sz="1772">
                <a:solidFill>
                  <a:srgbClr val="000000"/>
                </a:solidFill>
                <a:latin typeface="Lato Italics"/>
              </a:rPr>
              <a:t>Integrating AI tools with existing healthcare systems can be complex and costly</a:t>
            </a:r>
          </a:p>
        </p:txBody>
      </p:sp>
      <p:sp>
        <p:nvSpPr>
          <p:cNvPr id="15" name="AutoShape 15"/>
          <p:cNvSpPr/>
          <p:nvPr/>
        </p:nvSpPr>
        <p:spPr>
          <a:xfrm flipV="1">
            <a:off x="5422482" y="0"/>
            <a:ext cx="0" cy="1028700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TextBox 16"/>
          <p:cNvSpPr txBox="1"/>
          <p:nvPr/>
        </p:nvSpPr>
        <p:spPr>
          <a:xfrm>
            <a:off x="7167531" y="2462467"/>
            <a:ext cx="3990482" cy="50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 u="sng">
                <a:solidFill>
                  <a:srgbClr val="000000"/>
                </a:solidFill>
                <a:latin typeface="Canva Sans Bold Italics"/>
              </a:rPr>
              <a:t>Reference:</a:t>
            </a:r>
          </a:p>
          <a:p>
            <a:pPr algn="l">
              <a:lnSpc>
                <a:spcPts val="1399"/>
              </a:lnSpc>
            </a:pPr>
            <a:r>
              <a:rPr lang="en-US" sz="999" u="sng">
                <a:solidFill>
                  <a:srgbClr val="000000"/>
                </a:solidFill>
                <a:latin typeface="Canva Sans Italics"/>
              </a:rPr>
              <a:t>Design and Formative Evaluation of a Virtual Voice-Based Coach for Problem-solving Treatment: Observational Study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627704" y="2462467"/>
            <a:ext cx="3990482" cy="50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 u="sng">
                <a:solidFill>
                  <a:srgbClr val="000000"/>
                </a:solidFill>
                <a:latin typeface="Canva Sans Bold Italics"/>
              </a:rPr>
              <a:t>Reference:</a:t>
            </a:r>
          </a:p>
          <a:p>
            <a:pPr algn="l">
              <a:lnSpc>
                <a:spcPts val="1399"/>
              </a:lnSpc>
            </a:pPr>
            <a:r>
              <a:rPr lang="en-US" sz="999" u="sng">
                <a:solidFill>
                  <a:srgbClr val="000000"/>
                </a:solidFill>
                <a:latin typeface="Canva Sans Italics"/>
              </a:rPr>
              <a:t>Impact of a Virtual Reality-based Intervention on Physical Activity and Psychological Well-being in Sedentary Adults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167531" y="6057900"/>
            <a:ext cx="3990482" cy="50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 u="sng">
                <a:solidFill>
                  <a:srgbClr val="000000"/>
                </a:solidFill>
                <a:latin typeface="Canva Sans Bold Italics"/>
              </a:rPr>
              <a:t>Reference:</a:t>
            </a:r>
          </a:p>
          <a:p>
            <a:pPr algn="l">
              <a:lnSpc>
                <a:spcPts val="1399"/>
              </a:lnSpc>
            </a:pPr>
            <a:r>
              <a:rPr lang="en-US" sz="999" u="sng">
                <a:solidFill>
                  <a:srgbClr val="000000"/>
                </a:solidFill>
                <a:latin typeface="Canva Sans Italics"/>
              </a:rPr>
              <a:t>Psychological Effects of a Social Robot Assistant for the Elderly on Reducing Loneliness and Improving Well-being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627704" y="6143625"/>
            <a:ext cx="3990482" cy="33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 u="sng">
                <a:solidFill>
                  <a:srgbClr val="000000"/>
                </a:solidFill>
                <a:latin typeface="Canva Sans Bold Italics"/>
              </a:rPr>
              <a:t>Reference:</a:t>
            </a:r>
          </a:p>
          <a:p>
            <a:pPr algn="l">
              <a:lnSpc>
                <a:spcPts val="1399"/>
              </a:lnSpc>
            </a:pPr>
            <a:r>
              <a:rPr lang="en-US" sz="999" u="sng">
                <a:solidFill>
                  <a:srgbClr val="000000"/>
                </a:solidFill>
                <a:latin typeface="Canva Sans Italics"/>
              </a:rPr>
              <a:t>AI Therapy Chatbots in Mental Healthcare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627704" y="9245827"/>
            <a:ext cx="3990482" cy="33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 u="sng">
                <a:solidFill>
                  <a:srgbClr val="000000"/>
                </a:solidFill>
                <a:latin typeface="Canva Sans Bold Italics"/>
              </a:rPr>
              <a:t>Reference:</a:t>
            </a:r>
          </a:p>
          <a:p>
            <a:pPr algn="l">
              <a:lnSpc>
                <a:spcPts val="1399"/>
              </a:lnSpc>
            </a:pPr>
            <a:r>
              <a:rPr lang="en-US" sz="999" u="sng">
                <a:solidFill>
                  <a:srgbClr val="000000"/>
                </a:solidFill>
                <a:latin typeface="Canva Sans Italics"/>
              </a:rPr>
              <a:t>AI Therapy Chatbots in Mental Healthcare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167531" y="9245827"/>
            <a:ext cx="3990482" cy="50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 u="sng">
                <a:solidFill>
                  <a:srgbClr val="000000"/>
                </a:solidFill>
                <a:latin typeface="Canva Sans Bold Italics"/>
              </a:rPr>
              <a:t>Reference:</a:t>
            </a:r>
          </a:p>
          <a:p>
            <a:pPr algn="l">
              <a:lnSpc>
                <a:spcPts val="1399"/>
              </a:lnSpc>
            </a:pPr>
            <a:r>
              <a:rPr lang="en-US" sz="999" u="sng">
                <a:solidFill>
                  <a:srgbClr val="000000"/>
                </a:solidFill>
                <a:latin typeface="Canva Sans Italics"/>
              </a:rPr>
              <a:t>Role of Artificial Intelligence in Enhancing Patient-Clinician Communication in Healthcare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33750" y="6046952"/>
            <a:ext cx="10197056" cy="172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2749"/>
              </a:lnSpc>
              <a:buFont typeface="Arial"/>
              <a:buChar char="•"/>
            </a:pPr>
            <a:r>
              <a:rPr lang="en-US" sz="2499" u="none" strike="noStrike" spc="174" dirty="0">
                <a:latin typeface="Lato Bold"/>
              </a:rPr>
              <a:t>Major Findings:</a:t>
            </a:r>
            <a:r>
              <a:rPr lang="en-US" sz="2499" u="none" strike="noStrike" spc="174" dirty="0">
                <a:latin typeface="Lato"/>
              </a:rPr>
              <a:t> AI tools show high potential in increasing patient engagement, reducing symptoms of anxiety, and providing accessible mental health support. Challenges include technical reliability, cost, data security, and user engagement</a:t>
            </a:r>
            <a:r>
              <a:rPr lang="en-US" sz="2499" u="none" strike="noStrike" spc="174" dirty="0">
                <a:solidFill>
                  <a:srgbClr val="868585"/>
                </a:solidFill>
                <a:latin typeface="Lato"/>
              </a:rPr>
              <a:t>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333750" y="4803775"/>
            <a:ext cx="10197056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2749"/>
              </a:lnSpc>
              <a:buFont typeface="Arial"/>
              <a:buChar char="•"/>
            </a:pPr>
            <a:r>
              <a:rPr lang="en-US" sz="2499" u="none" strike="noStrike" spc="174" dirty="0">
                <a:latin typeface="Lato Bold"/>
              </a:rPr>
              <a:t>Research Problem</a:t>
            </a:r>
            <a:r>
              <a:rPr lang="en-US" sz="2499" u="none" strike="noStrike" spc="174" dirty="0">
                <a:latin typeface="Lato"/>
              </a:rPr>
              <a:t>: Utilization of AI-based digital tools for anxiety management</a:t>
            </a:r>
            <a:r>
              <a:rPr lang="en-US" sz="2499" u="none" strike="noStrike" spc="174" dirty="0">
                <a:solidFill>
                  <a:srgbClr val="868585"/>
                </a:solidFill>
                <a:latin typeface="Lato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123950"/>
            <a:ext cx="4610100" cy="553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47"/>
              </a:lnSpc>
              <a:spcBef>
                <a:spcPct val="0"/>
              </a:spcBef>
            </a:pPr>
            <a:r>
              <a:rPr lang="en-US" sz="4275" u="none" strike="noStrike" spc="213">
                <a:solidFill>
                  <a:srgbClr val="000000"/>
                </a:solidFill>
                <a:latin typeface="Helios Extended Bold"/>
              </a:rPr>
              <a:t>DISCUSSION</a:t>
            </a:r>
          </a:p>
        </p:txBody>
      </p:sp>
      <p:sp>
        <p:nvSpPr>
          <p:cNvPr id="5" name="AutoShape 5"/>
          <p:cNvSpPr/>
          <p:nvPr/>
        </p:nvSpPr>
        <p:spPr>
          <a:xfrm>
            <a:off x="-54" y="2096865"/>
            <a:ext cx="18288049" cy="9525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3333750" y="3479189"/>
            <a:ext cx="7392056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00"/>
              </a:lnSpc>
              <a:spcBef>
                <a:spcPct val="0"/>
              </a:spcBef>
            </a:pPr>
            <a:r>
              <a:rPr lang="en-US" sz="3000" u="sng" strike="noStrike" spc="150" dirty="0">
                <a:latin typeface="Helios Extended Bold"/>
              </a:rPr>
              <a:t>SUMMARY OF KEY FINDINGS</a:t>
            </a:r>
            <a:r>
              <a:rPr lang="en-US" sz="3000" u="sng" strike="noStrike" spc="150" dirty="0">
                <a:solidFill>
                  <a:srgbClr val="A79E9C"/>
                </a:solidFill>
                <a:latin typeface="Helios Extended Bold"/>
              </a:rPr>
              <a:t>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730762"/>
            <a:ext cx="16383183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24"/>
              </a:lnSpc>
              <a:spcBef>
                <a:spcPct val="0"/>
              </a:spcBef>
            </a:pPr>
            <a:r>
              <a:rPr lang="en-US" sz="2770" spc="138" dirty="0">
                <a:latin typeface="Helios Extended Bold"/>
              </a:rPr>
              <a:t>INTERPRETATIONS: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519103"/>
            <a:ext cx="16383183" cy="3680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4175" lvl="1" indent="-227088" algn="l">
              <a:lnSpc>
                <a:spcPts val="4060"/>
              </a:lnSpc>
              <a:buFont typeface="Arial"/>
              <a:buChar char="•"/>
            </a:pPr>
            <a:r>
              <a:rPr lang="en-US" sz="2103" spc="189" dirty="0">
                <a:latin typeface="Lato Bold"/>
              </a:rPr>
              <a:t>Patterns and Relationships</a:t>
            </a:r>
            <a:r>
              <a:rPr lang="en-US" sz="2103" spc="189" dirty="0">
                <a:latin typeface="Lato"/>
              </a:rPr>
              <a:t>: High usability and engagement with AI tools correlate with reduced anxiety symptoms. Data security and technical issues are recurring challenges.</a:t>
            </a:r>
          </a:p>
          <a:p>
            <a:pPr marL="454175" lvl="1" indent="-227088" algn="l">
              <a:lnSpc>
                <a:spcPts val="4060"/>
              </a:lnSpc>
              <a:buFont typeface="Arial"/>
              <a:buChar char="•"/>
            </a:pPr>
            <a:r>
              <a:rPr lang="en-US" sz="2103" spc="189" dirty="0">
                <a:latin typeface="Lato Bold"/>
              </a:rPr>
              <a:t>Results vs. Expectations</a:t>
            </a:r>
            <a:r>
              <a:rPr lang="en-US" sz="2103" spc="189" dirty="0">
                <a:latin typeface="Lato"/>
              </a:rPr>
              <a:t>: The results largely met expectations of AI tools being beneficial for anxiety management. Some unexpected results include the significant impact of technical issues on user engagement.</a:t>
            </a:r>
          </a:p>
          <a:p>
            <a:pPr marL="454175" lvl="1" indent="-227088" algn="l">
              <a:lnSpc>
                <a:spcPts val="4060"/>
              </a:lnSpc>
              <a:buFont typeface="Arial"/>
              <a:buChar char="•"/>
            </a:pPr>
            <a:r>
              <a:rPr lang="en-US" sz="2103" spc="189" dirty="0">
                <a:latin typeface="Lato Bold"/>
              </a:rPr>
              <a:t>Contextualization:</a:t>
            </a:r>
            <a:r>
              <a:rPr lang="en-US" sz="2103" spc="189" dirty="0">
                <a:latin typeface="Lato"/>
              </a:rPr>
              <a:t> The findings align with previous research highlighting the benefits of AI in mental health, but also emphasize the persistent challenges.</a:t>
            </a:r>
          </a:p>
          <a:p>
            <a:pPr marL="454175" lvl="1" indent="-227088" algn="l">
              <a:lnSpc>
                <a:spcPts val="4060"/>
              </a:lnSpc>
              <a:buFont typeface="Arial"/>
              <a:buChar char="•"/>
            </a:pPr>
            <a:r>
              <a:rPr lang="en-US" sz="2103" spc="189" dirty="0">
                <a:latin typeface="Lato Bold"/>
              </a:rPr>
              <a:t>Unexpected Results:</a:t>
            </a:r>
            <a:r>
              <a:rPr lang="en-US" sz="2103" spc="189" dirty="0">
                <a:latin typeface="Lato"/>
              </a:rPr>
              <a:t> The extent of technical issues impacting user engagement was greater than anticipated.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181100"/>
            <a:ext cx="12259791" cy="892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21"/>
              </a:lnSpc>
              <a:spcBef>
                <a:spcPct val="0"/>
              </a:spcBef>
            </a:pPr>
            <a:r>
              <a:rPr lang="en-US" sz="6912" spc="345">
                <a:solidFill>
                  <a:srgbClr val="000000"/>
                </a:solidFill>
                <a:latin typeface="Helios Extended Bold"/>
              </a:rPr>
              <a:t>DISCUSSION</a:t>
            </a:r>
          </a:p>
        </p:txBody>
      </p:sp>
      <p:sp>
        <p:nvSpPr>
          <p:cNvPr id="5" name="AutoShape 5"/>
          <p:cNvSpPr/>
          <p:nvPr/>
        </p:nvSpPr>
        <p:spPr>
          <a:xfrm>
            <a:off x="-54" y="8684836"/>
            <a:ext cx="18288049" cy="9525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854587"/>
            <a:ext cx="16230600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24"/>
              </a:lnSpc>
              <a:spcBef>
                <a:spcPct val="0"/>
              </a:spcBef>
            </a:pPr>
            <a:r>
              <a:rPr lang="en-US" sz="2770" spc="138" dirty="0">
                <a:latin typeface="Helios Extended Bold"/>
              </a:rPr>
              <a:t>IMPLICATIONS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692787"/>
            <a:ext cx="16383183" cy="3154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4175" lvl="1" indent="-227088" algn="l">
              <a:lnSpc>
                <a:spcPts val="4060"/>
              </a:lnSpc>
              <a:buFont typeface="Arial"/>
              <a:buChar char="•"/>
            </a:pPr>
            <a:r>
              <a:rPr lang="en-US" sz="2103" spc="189" dirty="0">
                <a:latin typeface="Lato Bold"/>
              </a:rPr>
              <a:t>Relevance and Implications: </a:t>
            </a:r>
            <a:r>
              <a:rPr lang="en-US" sz="2103" spc="189" dirty="0">
                <a:latin typeface="Lato"/>
              </a:rPr>
              <a:t>The research confirms the relevance of AI tools in mental health, contributing new insights on specific challenges like cost and technical reliability.</a:t>
            </a:r>
          </a:p>
          <a:p>
            <a:pPr marL="454175" lvl="1" indent="-227088" algn="l">
              <a:lnSpc>
                <a:spcPts val="4060"/>
              </a:lnSpc>
              <a:buFont typeface="Arial"/>
              <a:buChar char="•"/>
            </a:pPr>
            <a:r>
              <a:rPr lang="en-US" sz="2103" spc="189" dirty="0">
                <a:latin typeface="Lato Bold"/>
              </a:rPr>
              <a:t>Literature and Existing Knowledge</a:t>
            </a:r>
            <a:r>
              <a:rPr lang="en-US" sz="2103" spc="189" dirty="0">
                <a:latin typeface="Lato"/>
              </a:rPr>
              <a:t>: The results support existing literature on the benefits of AI in mental health, while adding depth to the understanding of barriers.</a:t>
            </a:r>
          </a:p>
          <a:p>
            <a:pPr marL="454175" lvl="1" indent="-227088" algn="l">
              <a:lnSpc>
                <a:spcPts val="4060"/>
              </a:lnSpc>
              <a:buFont typeface="Arial"/>
              <a:buChar char="•"/>
            </a:pPr>
            <a:r>
              <a:rPr lang="en-US" sz="2103" spc="189" dirty="0">
                <a:latin typeface="Lato Bold"/>
              </a:rPr>
              <a:t>New Insights</a:t>
            </a:r>
            <a:r>
              <a:rPr lang="en-US" sz="2103" spc="189" dirty="0">
                <a:latin typeface="Lato"/>
              </a:rPr>
              <a:t>: Identification of cost and technical issues as major barriers provides direction for future innovations.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181100"/>
            <a:ext cx="12259791" cy="892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21"/>
              </a:lnSpc>
              <a:spcBef>
                <a:spcPct val="0"/>
              </a:spcBef>
            </a:pPr>
            <a:r>
              <a:rPr lang="en-US" sz="6912" spc="345">
                <a:solidFill>
                  <a:srgbClr val="000000"/>
                </a:solidFill>
                <a:latin typeface="Helios Extended Bold"/>
              </a:rPr>
              <a:t>DISCUSSION</a:t>
            </a:r>
          </a:p>
        </p:txBody>
      </p:sp>
      <p:sp>
        <p:nvSpPr>
          <p:cNvPr id="5" name="AutoShape 5"/>
          <p:cNvSpPr/>
          <p:nvPr/>
        </p:nvSpPr>
        <p:spPr>
          <a:xfrm>
            <a:off x="-54" y="8684836"/>
            <a:ext cx="18288049" cy="9525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854587"/>
            <a:ext cx="16230600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24"/>
              </a:lnSpc>
              <a:spcBef>
                <a:spcPct val="0"/>
              </a:spcBef>
            </a:pPr>
            <a:r>
              <a:rPr lang="en-US" sz="2770" spc="138" dirty="0">
                <a:latin typeface="Helios Extended Bold"/>
              </a:rPr>
              <a:t>LIMITATIONS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692787"/>
            <a:ext cx="16383183" cy="2103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4175" lvl="1" indent="-227088" algn="l">
              <a:lnSpc>
                <a:spcPts val="4060"/>
              </a:lnSpc>
              <a:buFont typeface="Arial"/>
              <a:buChar char="•"/>
            </a:pPr>
            <a:r>
              <a:rPr lang="en-US" sz="2103" b="1" spc="189" dirty="0">
                <a:latin typeface="Lato Bold"/>
              </a:rPr>
              <a:t>Conclusion Validity</a:t>
            </a:r>
            <a:r>
              <a:rPr lang="en-US" sz="2103" spc="189" dirty="0">
                <a:latin typeface="Lato Bold"/>
              </a:rPr>
              <a:t>: </a:t>
            </a:r>
            <a:r>
              <a:rPr lang="en-US" sz="2000" spc="189" dirty="0">
                <a:latin typeface="Lato Bold"/>
              </a:rPr>
              <a:t>The study’s findings are valid for demonstrating the potential and challenges of AI tools in anxiety management despite certain limitations.</a:t>
            </a:r>
          </a:p>
          <a:p>
            <a:pPr marL="454175" lvl="1" indent="-227088" algn="l">
              <a:lnSpc>
                <a:spcPts val="4060"/>
              </a:lnSpc>
              <a:buFont typeface="Arial"/>
              <a:buChar char="•"/>
            </a:pPr>
            <a:r>
              <a:rPr lang="en-US" sz="2103" b="1" spc="189" dirty="0">
                <a:latin typeface="Lato Bold"/>
              </a:rPr>
              <a:t>Impact of Limitations: </a:t>
            </a:r>
            <a:r>
              <a:rPr lang="en-US" sz="2000" spc="189" dirty="0">
                <a:latin typeface="Lato Bold"/>
              </a:rPr>
              <a:t>Technical issues and data security concerns might limit the generalizability of the findings.</a:t>
            </a:r>
          </a:p>
          <a:p>
            <a:pPr marL="454175" lvl="1" indent="-227088" algn="l">
              <a:lnSpc>
                <a:spcPts val="4060"/>
              </a:lnSpc>
              <a:buFont typeface="Arial"/>
              <a:buChar char="•"/>
            </a:pPr>
            <a:r>
              <a:rPr lang="en-US" sz="2103" b="1" spc="189" dirty="0">
                <a:latin typeface="Lato Bold"/>
              </a:rPr>
              <a:t>Validity Explanation</a:t>
            </a:r>
            <a:r>
              <a:rPr lang="en-US" sz="2000" b="1" spc="189" dirty="0">
                <a:latin typeface="Lato Bold"/>
              </a:rPr>
              <a:t>: </a:t>
            </a:r>
            <a:r>
              <a:rPr lang="en-US" sz="2000" spc="189" dirty="0">
                <a:latin typeface="Lato Bold"/>
              </a:rPr>
              <a:t>The consistency of results across different studies supports the validity of the conclusions.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181100"/>
            <a:ext cx="12259791" cy="892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21"/>
              </a:lnSpc>
              <a:spcBef>
                <a:spcPct val="0"/>
              </a:spcBef>
            </a:pPr>
            <a:r>
              <a:rPr lang="en-US" sz="6912" spc="345">
                <a:solidFill>
                  <a:srgbClr val="000000"/>
                </a:solidFill>
                <a:latin typeface="Helios Extended Bold"/>
              </a:rPr>
              <a:t>DISCUSSION</a:t>
            </a:r>
          </a:p>
        </p:txBody>
      </p:sp>
      <p:sp>
        <p:nvSpPr>
          <p:cNvPr id="5" name="AutoShape 5"/>
          <p:cNvSpPr/>
          <p:nvPr/>
        </p:nvSpPr>
        <p:spPr>
          <a:xfrm>
            <a:off x="-54" y="8684836"/>
            <a:ext cx="18288049" cy="9525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549789" y="1364824"/>
            <a:ext cx="6530630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3000" dirty="0">
                <a:solidFill>
                  <a:srgbClr val="333333"/>
                </a:solidFill>
                <a:latin typeface="Poppins Light"/>
              </a:rPr>
              <a:t>Topic Name, Organization, Faculty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549789" y="2276475"/>
            <a:ext cx="8481782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3000" dirty="0">
                <a:solidFill>
                  <a:srgbClr val="333333"/>
                </a:solidFill>
                <a:latin typeface="Poppins Light"/>
              </a:rPr>
              <a:t>Mentor Approval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549789" y="3190875"/>
            <a:ext cx="8481782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3000" dirty="0">
                <a:solidFill>
                  <a:srgbClr val="333333"/>
                </a:solidFill>
                <a:latin typeface="Poppins Light"/>
              </a:rPr>
              <a:t>Background of the Study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549789" y="4105275"/>
            <a:ext cx="8481782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3000" dirty="0">
                <a:solidFill>
                  <a:srgbClr val="333333"/>
                </a:solidFill>
                <a:latin typeface="Poppins Light"/>
              </a:rPr>
              <a:t>Objectives of Study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549789" y="5019675"/>
            <a:ext cx="8481782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3000" dirty="0">
                <a:solidFill>
                  <a:srgbClr val="333333"/>
                </a:solidFill>
                <a:latin typeface="Poppins Light"/>
              </a:rPr>
              <a:t>Methodology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57437" y="1364824"/>
            <a:ext cx="682307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3000" dirty="0">
                <a:solidFill>
                  <a:srgbClr val="333333"/>
                </a:solidFill>
                <a:latin typeface="Poppins Medium"/>
              </a:rPr>
              <a:t>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257437" y="2276475"/>
            <a:ext cx="682307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3000" dirty="0">
                <a:solidFill>
                  <a:srgbClr val="333333"/>
                </a:solidFill>
                <a:latin typeface="Poppins Medium"/>
              </a:rPr>
              <a:t>II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257437" y="3190875"/>
            <a:ext cx="682307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3000" dirty="0">
                <a:solidFill>
                  <a:srgbClr val="333333"/>
                </a:solidFill>
                <a:latin typeface="Poppins Medium"/>
              </a:rPr>
              <a:t>III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257437" y="4105275"/>
            <a:ext cx="682307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3000" dirty="0">
                <a:solidFill>
                  <a:srgbClr val="333333"/>
                </a:solidFill>
                <a:latin typeface="Poppins Medium"/>
              </a:rPr>
              <a:t>IV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257437" y="5019675"/>
            <a:ext cx="682307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3000" dirty="0">
                <a:solidFill>
                  <a:srgbClr val="333333"/>
                </a:solidFill>
                <a:latin typeface="Poppins Medium"/>
              </a:rPr>
              <a:t>V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549789" y="5934075"/>
            <a:ext cx="8481782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3000" dirty="0" smtClean="0">
                <a:solidFill>
                  <a:srgbClr val="333333"/>
                </a:solidFill>
                <a:latin typeface="Poppins Light"/>
              </a:rPr>
              <a:t>Results</a:t>
            </a:r>
            <a:endParaRPr lang="en-US" sz="3000" dirty="0">
              <a:solidFill>
                <a:srgbClr val="333333"/>
              </a:solidFill>
              <a:latin typeface="Poppins Ligh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257437" y="5934075"/>
            <a:ext cx="682307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3000" dirty="0">
                <a:solidFill>
                  <a:srgbClr val="333333"/>
                </a:solidFill>
                <a:latin typeface="Poppins Medium"/>
              </a:rPr>
              <a:t>VI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549789" y="6848475"/>
            <a:ext cx="8481782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3000" dirty="0" smtClean="0">
                <a:solidFill>
                  <a:srgbClr val="333333"/>
                </a:solidFill>
                <a:latin typeface="Poppins Light"/>
              </a:rPr>
              <a:t>Discussion</a:t>
            </a:r>
            <a:endParaRPr lang="en-US" sz="3000" dirty="0">
              <a:solidFill>
                <a:srgbClr val="333333"/>
              </a:solidFill>
              <a:latin typeface="Poppins Ligh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257437" y="6848475"/>
            <a:ext cx="682307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3000" dirty="0">
                <a:solidFill>
                  <a:srgbClr val="333333"/>
                </a:solidFill>
                <a:latin typeface="Poppins Medium"/>
              </a:rPr>
              <a:t>VII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549789" y="7762875"/>
            <a:ext cx="8481782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3000" dirty="0">
                <a:solidFill>
                  <a:srgbClr val="333333"/>
                </a:solidFill>
                <a:latin typeface="Poppins Light"/>
              </a:rPr>
              <a:t>Conclusion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257437" y="7762875"/>
            <a:ext cx="682307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3000" dirty="0" smtClean="0">
                <a:solidFill>
                  <a:srgbClr val="333333"/>
                </a:solidFill>
                <a:latin typeface="Poppins Medium"/>
              </a:rPr>
              <a:t>VIII</a:t>
            </a:r>
            <a:endParaRPr lang="en-US" sz="3000" dirty="0">
              <a:solidFill>
                <a:srgbClr val="333333"/>
              </a:solidFill>
              <a:latin typeface="Poppins Medium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549789" y="8677275"/>
            <a:ext cx="8481782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3000" dirty="0">
                <a:solidFill>
                  <a:srgbClr val="333333"/>
                </a:solidFill>
                <a:latin typeface="Poppins Light"/>
              </a:rPr>
              <a:t>References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257437" y="8677275"/>
            <a:ext cx="682307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3000" dirty="0">
                <a:solidFill>
                  <a:srgbClr val="333333"/>
                </a:solidFill>
                <a:latin typeface="Poppins Medium"/>
              </a:rPr>
              <a:t>IX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0" y="0"/>
            <a:ext cx="7647837" cy="10287000"/>
            <a:chOff x="0" y="0"/>
            <a:chExt cx="2014245" cy="270933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014245" cy="2709333"/>
            </a:xfrm>
            <a:custGeom>
              <a:avLst/>
              <a:gdLst/>
              <a:ahLst/>
              <a:cxnLst/>
              <a:rect l="l" t="t" r="r" b="b"/>
              <a:pathLst>
                <a:path w="2014245" h="2709333">
                  <a:moveTo>
                    <a:pt x="0" y="0"/>
                  </a:moveTo>
                  <a:lnTo>
                    <a:pt x="2014245" y="0"/>
                  </a:lnTo>
                  <a:lnTo>
                    <a:pt x="201424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2F1F1">
                <a:alpha val="80000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2014245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631476" y="3765551"/>
            <a:ext cx="6384885" cy="1527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00"/>
              </a:lnSpc>
            </a:pPr>
            <a:r>
              <a:rPr lang="en-US" sz="8000" spc="800" dirty="0">
                <a:solidFill>
                  <a:srgbClr val="000000"/>
                </a:solidFill>
                <a:latin typeface="Lato"/>
              </a:rPr>
              <a:t>Agenda</a:t>
            </a:r>
          </a:p>
        </p:txBody>
      </p:sp>
      <p:sp>
        <p:nvSpPr>
          <p:cNvPr id="24" name="AutoShape 24"/>
          <p:cNvSpPr/>
          <p:nvPr/>
        </p:nvSpPr>
        <p:spPr>
          <a:xfrm>
            <a:off x="17230725" y="6916636"/>
            <a:ext cx="0" cy="3768928"/>
          </a:xfrm>
          <a:prstGeom prst="line">
            <a:avLst/>
          </a:prstGeom>
          <a:ln w="57150" cap="flat">
            <a:solidFill>
              <a:srgbClr val="4E6E81"/>
            </a:solidFill>
            <a:prstDash val="sysDash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854587"/>
            <a:ext cx="16230600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24"/>
              </a:lnSpc>
              <a:spcBef>
                <a:spcPct val="0"/>
              </a:spcBef>
            </a:pPr>
            <a:r>
              <a:rPr lang="en-US" sz="2770" spc="138" dirty="0">
                <a:latin typeface="Helios Extended Bold"/>
              </a:rPr>
              <a:t>RECOMMENDATIONS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692787"/>
            <a:ext cx="16383183" cy="4206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4175" lvl="1" indent="-227088" algn="l">
              <a:lnSpc>
                <a:spcPts val="4060"/>
              </a:lnSpc>
              <a:buFont typeface="Arial"/>
              <a:buChar char="•"/>
            </a:pPr>
            <a:r>
              <a:rPr lang="en-US" sz="2103" spc="189" dirty="0">
                <a:latin typeface="Lato Bold"/>
              </a:rPr>
              <a:t>Practical Implementation:</a:t>
            </a:r>
            <a:r>
              <a:rPr lang="en-US" sz="2103" spc="189" dirty="0">
                <a:latin typeface="Lato"/>
              </a:rPr>
              <a:t> Address technical reliability and data security concerns in AI tool development. Implement cost-reduction strategies for wider accessibility.</a:t>
            </a:r>
          </a:p>
          <a:p>
            <a:pPr marL="454175" lvl="1" indent="-227088" algn="l">
              <a:lnSpc>
                <a:spcPts val="4060"/>
              </a:lnSpc>
              <a:buFont typeface="Arial"/>
              <a:buChar char="•"/>
            </a:pPr>
            <a:r>
              <a:rPr lang="en-US" sz="2103" spc="189" dirty="0">
                <a:latin typeface="Lato Bold"/>
              </a:rPr>
              <a:t>Future Research</a:t>
            </a:r>
            <a:r>
              <a:rPr lang="en-US" sz="2103" spc="189" dirty="0">
                <a:latin typeface="Lato"/>
              </a:rPr>
              <a:t>: Investigate user engagement strategies and personalization of AI tools. Explore innovative solutions to overcome identified barriers, such as cost and technical issues.</a:t>
            </a:r>
          </a:p>
          <a:p>
            <a:pPr marL="454175" lvl="1" indent="-227088" algn="l">
              <a:lnSpc>
                <a:spcPts val="4060"/>
              </a:lnSpc>
              <a:buFont typeface="Arial"/>
              <a:buChar char="•"/>
            </a:pPr>
            <a:r>
              <a:rPr lang="en-US" sz="2103" spc="189" dirty="0">
                <a:latin typeface="Lato Bold"/>
              </a:rPr>
              <a:t>Multi-Modal Approaches:</a:t>
            </a:r>
            <a:r>
              <a:rPr lang="en-US" sz="2103" spc="189" dirty="0">
                <a:latin typeface="Lato"/>
              </a:rPr>
              <a:t> Incorporate multi-modal approaches that combine AI tools with other forms of therapy, such as human therapists or support groups, to provide a more holistic treatment.</a:t>
            </a:r>
          </a:p>
          <a:p>
            <a:pPr marL="454175" lvl="1" indent="-227088" algn="l">
              <a:lnSpc>
                <a:spcPts val="4060"/>
              </a:lnSpc>
              <a:buFont typeface="Arial"/>
              <a:buChar char="•"/>
            </a:pPr>
            <a:r>
              <a:rPr lang="en-US" sz="2103" spc="189" dirty="0">
                <a:latin typeface="Lato Bold"/>
              </a:rPr>
              <a:t>Robust Data Security: </a:t>
            </a:r>
            <a:r>
              <a:rPr lang="en-US" sz="2103" spc="189" dirty="0">
                <a:latin typeface="Lato"/>
              </a:rPr>
              <a:t>Invest in advanced security measures to protect user data and build trust among users, ensuring compliance with data protection regulations.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181100"/>
            <a:ext cx="12259791" cy="892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21"/>
              </a:lnSpc>
              <a:spcBef>
                <a:spcPct val="0"/>
              </a:spcBef>
            </a:pPr>
            <a:r>
              <a:rPr lang="en-US" sz="6912" spc="345">
                <a:solidFill>
                  <a:srgbClr val="000000"/>
                </a:solidFill>
                <a:latin typeface="Helios Extended Bold"/>
              </a:rPr>
              <a:t>DISCUSSION</a:t>
            </a:r>
          </a:p>
        </p:txBody>
      </p:sp>
      <p:sp>
        <p:nvSpPr>
          <p:cNvPr id="5" name="AutoShape 5"/>
          <p:cNvSpPr/>
          <p:nvPr/>
        </p:nvSpPr>
        <p:spPr>
          <a:xfrm>
            <a:off x="-54" y="8684836"/>
            <a:ext cx="18288049" cy="9525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81100"/>
            <a:ext cx="12259791" cy="892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21"/>
              </a:lnSpc>
              <a:spcBef>
                <a:spcPct val="0"/>
              </a:spcBef>
            </a:pPr>
            <a:r>
              <a:rPr lang="en-US" sz="6912" spc="345">
                <a:solidFill>
                  <a:srgbClr val="000000"/>
                </a:solidFill>
                <a:latin typeface="Helios Extended Bold"/>
              </a:rPr>
              <a:t>CONCLUSION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692787"/>
            <a:ext cx="16383183" cy="4732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9987" lvl="1" indent="-342900">
              <a:lnSpc>
                <a:spcPts val="406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AI tools like virtual </a:t>
            </a: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coaches</a:t>
            </a:r>
            <a:r>
              <a:rPr lang="en-US" sz="2400" dirty="0"/>
              <a:t> and mental health apps offer high usability and significantly increase patient engagement in therapy</a:t>
            </a:r>
            <a:r>
              <a:rPr lang="en-US" sz="2400" dirty="0" smtClean="0"/>
              <a:t>.</a:t>
            </a:r>
          </a:p>
          <a:p>
            <a:pPr marL="569987" lvl="1" indent="-342900">
              <a:lnSpc>
                <a:spcPts val="406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Online CBT programs and AI </a:t>
            </a:r>
            <a:r>
              <a:rPr lang="en-US" sz="2400" dirty="0" err="1"/>
              <a:t>chatbots</a:t>
            </a:r>
            <a:r>
              <a:rPr lang="en-US" sz="2400" dirty="0"/>
              <a:t> effectively reduce symptoms of depression and anxiety, enhancing mental health outcomes</a:t>
            </a:r>
            <a:r>
              <a:rPr lang="en-US" sz="2400" dirty="0" smtClean="0"/>
              <a:t>.</a:t>
            </a:r>
          </a:p>
          <a:p>
            <a:pPr marL="569987" lvl="1" indent="-342900">
              <a:lnSpc>
                <a:spcPts val="406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Telehealth and mobile health technologies increase accessibility to mental health services, especially during crises like the COVID-19 pandemic</a:t>
            </a:r>
            <a:r>
              <a:rPr lang="en-US" sz="2400" dirty="0" smtClean="0"/>
              <a:t>.</a:t>
            </a:r>
          </a:p>
          <a:p>
            <a:pPr marL="569987" lvl="1" indent="-342900">
              <a:lnSpc>
                <a:spcPts val="406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Key barriers include technical reliability issues, high costs, and concerns about data security and privacy</a:t>
            </a:r>
            <a:r>
              <a:rPr lang="en-US" sz="2400" dirty="0" smtClean="0"/>
              <a:t>.</a:t>
            </a:r>
          </a:p>
          <a:p>
            <a:pPr marL="569987" lvl="1" indent="-342900">
              <a:lnSpc>
                <a:spcPts val="406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Future directions should focus on improving natural language processing, developing cost-effective solutions, enhancing data security, and integrating AI tools seamlessly into existing healthcare systems.</a:t>
            </a:r>
            <a:endParaRPr lang="en-US" sz="2103" spc="189" dirty="0">
              <a:solidFill>
                <a:srgbClr val="A79E9C"/>
              </a:solidFill>
              <a:latin typeface="Lato 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6954678" cy="10287000"/>
          </a:xfrm>
          <a:custGeom>
            <a:avLst/>
            <a:gdLst/>
            <a:ahLst/>
            <a:cxnLst/>
            <a:rect l="l" t="t" r="r" b="b"/>
            <a:pathLst>
              <a:path w="6954678" h="10287000">
                <a:moveTo>
                  <a:pt x="0" y="0"/>
                </a:moveTo>
                <a:lnTo>
                  <a:pt x="6954678" y="0"/>
                </a:lnTo>
                <a:lnTo>
                  <a:pt x="695467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4665" r="-2661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240340" y="1059952"/>
            <a:ext cx="9018960" cy="674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77"/>
              </a:lnSpc>
            </a:pPr>
            <a:r>
              <a:rPr lang="en-US" sz="4931" dirty="0">
                <a:solidFill>
                  <a:srgbClr val="000000"/>
                </a:solidFill>
                <a:latin typeface="Canva Sans Bold"/>
              </a:rPr>
              <a:t>Probable Area of Innovations</a:t>
            </a:r>
          </a:p>
        </p:txBody>
      </p:sp>
      <p:sp>
        <p:nvSpPr>
          <p:cNvPr id="4" name="AutoShape 4"/>
          <p:cNvSpPr/>
          <p:nvPr/>
        </p:nvSpPr>
        <p:spPr>
          <a:xfrm>
            <a:off x="8240340" y="1875589"/>
            <a:ext cx="9018960" cy="0"/>
          </a:xfrm>
          <a:prstGeom prst="line">
            <a:avLst/>
          </a:prstGeom>
          <a:ln w="38100" cap="flat">
            <a:solidFill>
              <a:srgbClr val="BBA9A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8240340" y="2517698"/>
            <a:ext cx="9018960" cy="1259036"/>
            <a:chOff x="0" y="0"/>
            <a:chExt cx="12025280" cy="1678715"/>
          </a:xfrm>
        </p:grpSpPr>
        <p:sp>
          <p:nvSpPr>
            <p:cNvPr id="6" name="TextBox 6"/>
            <p:cNvSpPr txBox="1"/>
            <p:nvPr/>
          </p:nvSpPr>
          <p:spPr>
            <a:xfrm>
              <a:off x="0" y="-47625"/>
              <a:ext cx="12025280" cy="449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09"/>
                </a:lnSpc>
              </a:pPr>
              <a:r>
                <a:rPr lang="en-US" sz="2006">
                  <a:solidFill>
                    <a:srgbClr val="000000"/>
                  </a:solidFill>
                  <a:latin typeface="Canva Sans Bold"/>
                </a:rPr>
                <a:t>Improvement in Natural Language Processing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770242"/>
              <a:ext cx="12025280" cy="908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Lato"/>
                </a:rPr>
                <a:t> Enhancing the ability of AI to create more natural and engaging conversations to improve user experience and therapeutic effectiveness</a:t>
              </a:r>
              <a:r>
                <a:rPr lang="en-US" sz="1299">
                  <a:solidFill>
                    <a:srgbClr val="000000"/>
                  </a:solidFill>
                  <a:latin typeface="Lato Italics"/>
                </a:rPr>
                <a:t>. </a:t>
              </a:r>
              <a:r>
                <a:rPr lang="en-US" sz="1299" u="sng">
                  <a:solidFill>
                    <a:srgbClr val="000000"/>
                  </a:solidFill>
                  <a:latin typeface="Lato Italics"/>
                </a:rPr>
                <a:t>Ref: Design and Formative Evaluation of a Virtual Voice-Based Coach for Problem-solving Treatment: Observational Study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240340" y="4053346"/>
            <a:ext cx="9018960" cy="1259052"/>
            <a:chOff x="0" y="0"/>
            <a:chExt cx="12025280" cy="1678736"/>
          </a:xfrm>
        </p:grpSpPr>
        <p:sp>
          <p:nvSpPr>
            <p:cNvPr id="9" name="TextBox 9"/>
            <p:cNvSpPr txBox="1"/>
            <p:nvPr/>
          </p:nvSpPr>
          <p:spPr>
            <a:xfrm>
              <a:off x="0" y="-47625"/>
              <a:ext cx="12025280" cy="449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09"/>
                </a:lnSpc>
              </a:pPr>
              <a:r>
                <a:rPr lang="en-US" sz="2006">
                  <a:solidFill>
                    <a:srgbClr val="000000"/>
                  </a:solidFill>
                  <a:latin typeface="Canva Sans Bold"/>
                </a:rPr>
                <a:t>Advanced Personalization Algorithms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70242"/>
              <a:ext cx="12025280" cy="9084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Lato"/>
                </a:rPr>
                <a:t>Developing more advanced algorithms to personalize mental health interventions based on individual user needs and preferences. </a:t>
              </a:r>
              <a:r>
                <a:rPr lang="en-US" sz="1299" u="sng">
                  <a:solidFill>
                    <a:srgbClr val="000000"/>
                  </a:solidFill>
                  <a:latin typeface="Lato Italics"/>
                </a:rPr>
                <a:t>Ref: A Conversational Artificial Intelligence Agent for a Mental Health Care App: Evaluation Study of Its Participatory Design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240340" y="5588623"/>
            <a:ext cx="9018960" cy="1030452"/>
            <a:chOff x="0" y="0"/>
            <a:chExt cx="12025280" cy="1373936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47625"/>
              <a:ext cx="12025280" cy="449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09"/>
                </a:lnSpc>
              </a:pPr>
              <a:r>
                <a:rPr lang="en-US" sz="2006">
                  <a:solidFill>
                    <a:srgbClr val="000000"/>
                  </a:solidFill>
                  <a:latin typeface="Canva Sans Bold"/>
                </a:rPr>
                <a:t>Cost Reduction and Accessibility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770242"/>
              <a:ext cx="12025280" cy="6036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Lato"/>
                </a:rPr>
                <a:t>Innovations aimed at reducing the cost and increasing the accessibility of social robot assistants for the elderly.</a:t>
              </a:r>
              <a:r>
                <a:rPr lang="en-US" sz="1299">
                  <a:solidFill>
                    <a:srgbClr val="000000"/>
                  </a:solidFill>
                  <a:latin typeface="Lato Italics"/>
                </a:rPr>
                <a:t> </a:t>
              </a:r>
              <a:r>
                <a:rPr lang="en-US" sz="1299" u="sng">
                  <a:solidFill>
                    <a:srgbClr val="000000"/>
                  </a:solidFill>
                  <a:latin typeface="Lato Italics"/>
                </a:rPr>
                <a:t>Ref: Psychological Effects of a Social Robot Assistant for the Elderly on Reducing Loneliness and Improving Well-being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240340" y="7123900"/>
            <a:ext cx="9018960" cy="1259052"/>
            <a:chOff x="0" y="0"/>
            <a:chExt cx="12025280" cy="1678736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47625"/>
              <a:ext cx="12025280" cy="449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09"/>
                </a:lnSpc>
              </a:pPr>
              <a:r>
                <a:rPr lang="en-US" sz="2006">
                  <a:solidFill>
                    <a:srgbClr val="000000"/>
                  </a:solidFill>
                  <a:latin typeface="Canva Sans Bold"/>
                </a:rPr>
                <a:t>Integration with Wearable Technology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770242"/>
              <a:ext cx="12025280" cy="9084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Lato"/>
                </a:rPr>
                <a:t>Combining VR-based interventions with wearable technology to enhance monitoring and feedback on physical activity and well-being. </a:t>
              </a:r>
              <a:r>
                <a:rPr lang="en-US" sz="1299" u="sng">
                  <a:solidFill>
                    <a:srgbClr val="000000"/>
                  </a:solidFill>
                  <a:latin typeface="Lato Italics"/>
                </a:rPr>
                <a:t>Ref: Impact of a Virtual Reality-based Intervention on Physical Activity and Psychological Well-being in Sedentary Adults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240340" y="8659177"/>
            <a:ext cx="9018960" cy="1030452"/>
            <a:chOff x="0" y="0"/>
            <a:chExt cx="12025280" cy="1373936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47625"/>
              <a:ext cx="12025280" cy="449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09"/>
                </a:lnSpc>
              </a:pPr>
              <a:r>
                <a:rPr lang="en-US" sz="2006">
                  <a:solidFill>
                    <a:srgbClr val="000000"/>
                  </a:solidFill>
                  <a:latin typeface="Canva Sans Bold"/>
                </a:rPr>
                <a:t>Enhanced Engagement Techniques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770242"/>
              <a:ext cx="12025280" cy="6036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Lato"/>
                </a:rPr>
                <a:t>Developing new techniques and features to increase user engagement and adherence to online CBT programs</a:t>
              </a:r>
            </a:p>
            <a:p>
              <a:pPr marL="0" lvl="0" indent="0" algn="l">
                <a:lnSpc>
                  <a:spcPts val="1819"/>
                </a:lnSpc>
              </a:pPr>
              <a:r>
                <a:rPr lang="en-US" sz="1299" u="sng">
                  <a:solidFill>
                    <a:srgbClr val="000000"/>
                  </a:solidFill>
                  <a:latin typeface="Lato Italics"/>
                </a:rPr>
                <a:t>Ref: Efficacy of an Online Cognitive Behavioral Therapy Program for Reducing Symptoms of Depression and Anxiety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6332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81100"/>
            <a:ext cx="12259791" cy="892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21"/>
              </a:lnSpc>
              <a:spcBef>
                <a:spcPct val="0"/>
              </a:spcBef>
            </a:pPr>
            <a:r>
              <a:rPr lang="en-US" sz="6912" spc="345">
                <a:solidFill>
                  <a:srgbClr val="000000"/>
                </a:solidFill>
                <a:latin typeface="Helios Extended Bold"/>
              </a:rPr>
              <a:t>REFERENCES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52409" y="3043936"/>
            <a:ext cx="16383183" cy="6214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7"/>
              </a:lnSpc>
            </a:pPr>
            <a:r>
              <a:rPr lang="en-US" sz="1599" spc="143">
                <a:solidFill>
                  <a:srgbClr val="A79E9C"/>
                </a:solidFill>
                <a:latin typeface="Lato Bold Italics"/>
              </a:rPr>
              <a:t>1.           Kannampallil T, Ronneberg CR, Wittels NE, Kumar V, Lv N, Smyth JM, et al. Design and Formative Evaluation of a Virtual Voice-Based Coach for Problem-solving Treatment: Observational Study. JMIR Form Res. 2022 Aug 12;6(8):e38092. </a:t>
            </a:r>
          </a:p>
          <a:p>
            <a:pPr algn="l">
              <a:lnSpc>
                <a:spcPts val="3087"/>
              </a:lnSpc>
            </a:pPr>
            <a:r>
              <a:rPr lang="en-US" sz="1599" spc="143">
                <a:solidFill>
                  <a:srgbClr val="A79E9C"/>
                </a:solidFill>
                <a:latin typeface="Lato Bold Italics"/>
              </a:rPr>
              <a:t>2.           Danieli M, Ciulli T, Mousavi SM, Riccardi G. A Conversational Artificial Intelligence Agent for a Mental Health Care App: Evaluation Study of Its Participatory Design. JMIR Form Res. 2021 Dec 1;5(12):e30053. </a:t>
            </a:r>
          </a:p>
          <a:p>
            <a:pPr algn="l">
              <a:lnSpc>
                <a:spcPts val="3087"/>
              </a:lnSpc>
            </a:pPr>
            <a:r>
              <a:rPr lang="en-US" sz="1599" spc="143">
                <a:solidFill>
                  <a:srgbClr val="A79E9C"/>
                </a:solidFill>
                <a:latin typeface="Lato Bold Italics"/>
              </a:rPr>
              <a:t>3.           Ronneberg CR, Lv N, Ajilore OA, Kannampallil T, Smyth J, Kumar V, et al. Study of a PST-trained voice-enabled artificial intelligence counselor for adults with emotional distress (SPEAC-2): Design and methods. Contemporary Clinical Trials. 2024 Jul;142:107574. </a:t>
            </a:r>
          </a:p>
          <a:p>
            <a:pPr algn="l">
              <a:lnSpc>
                <a:spcPts val="3087"/>
              </a:lnSpc>
            </a:pPr>
            <a:r>
              <a:rPr lang="en-US" sz="1599" spc="143">
                <a:solidFill>
                  <a:srgbClr val="A79E9C"/>
                </a:solidFill>
                <a:latin typeface="Lato Bold Italics"/>
              </a:rPr>
              <a:t>4.           Thieme A, Hanratty M, Lyons M, Palacios J, Marques RF, Morrison C, et al. Designing Human-centered AI for Mental Health: Developing Clinically Relevant Applications for Online CBT Treatment. ACM Trans Comput-Hum Interact. 2023 Apr 30;30(2):1–50. </a:t>
            </a:r>
          </a:p>
          <a:p>
            <a:pPr algn="l">
              <a:lnSpc>
                <a:spcPts val="3087"/>
              </a:lnSpc>
            </a:pPr>
            <a:r>
              <a:rPr lang="en-US" sz="1599" spc="143">
                <a:solidFill>
                  <a:srgbClr val="A79E9C"/>
                </a:solidFill>
                <a:latin typeface="Lato Bold Italics"/>
              </a:rPr>
              <a:t>5.           Benjet C, Zainal NH, Albor Y, Alvis-Barranco L, Carrasco-Tapias N, Contreras-Ibáñez CC, et al. A Precision Treatment Model for Internet-Delivered Cognitive Behavioral Therapy for Anxiety and Depression Among University Students: A Secondary Analysis of a Randomized Clinical Trial. JAMA Psychiatry. 2023 Aug 1;80(8):768. </a:t>
            </a:r>
          </a:p>
          <a:p>
            <a:pPr algn="l">
              <a:lnSpc>
                <a:spcPts val="3087"/>
              </a:lnSpc>
            </a:pPr>
            <a:r>
              <a:rPr lang="en-US" sz="1599" spc="143">
                <a:solidFill>
                  <a:srgbClr val="A79E9C"/>
                </a:solidFill>
                <a:latin typeface="Lato Bold Italics"/>
              </a:rPr>
              <a:t>6.           Mevlevioğlu D, Tabirca S, Murphy D. Real-Time Classification of Anxiety in Virtual Reality Therapy Using Biosensors and a Convolutional Neural Network. Biosensors. 2024 Mar 3;14(3):131. </a:t>
            </a:r>
          </a:p>
          <a:p>
            <a:pPr algn="l">
              <a:lnSpc>
                <a:spcPts val="3087"/>
              </a:lnSpc>
            </a:pPr>
            <a:r>
              <a:rPr lang="en-US" sz="1599" spc="143">
                <a:solidFill>
                  <a:srgbClr val="A79E9C"/>
                </a:solidFill>
                <a:latin typeface="Lato Bold Italics"/>
              </a:rPr>
              <a:t>7.           Simhadri Apparao Polireddi N, Kavitha J. Effectiveness of automated chatbots for operational support and self-service based on fuzzy classifier for ASD. Soft Comput [Internet]. 2023 Jun 10 [cited 2024 Jul 2]; Available from: https://link.springer.com/10.1007/s00500-023-08541-x</a:t>
            </a:r>
          </a:p>
          <a:p>
            <a:pPr algn="l">
              <a:lnSpc>
                <a:spcPts val="3087"/>
              </a:lnSpc>
            </a:pPr>
            <a:endParaRPr lang="en-US" sz="1599" spc="143">
              <a:solidFill>
                <a:srgbClr val="A79E9C"/>
              </a:solidFill>
              <a:latin typeface="Lato Bold Itali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44078" y="1326430"/>
            <a:ext cx="21203378" cy="7634140"/>
            <a:chOff x="0" y="0"/>
            <a:chExt cx="1128752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8752" cy="406400"/>
            </a:xfrm>
            <a:custGeom>
              <a:avLst/>
              <a:gdLst/>
              <a:ahLst/>
              <a:cxnLst/>
              <a:rect l="l" t="t" r="r" b="b"/>
              <a:pathLst>
                <a:path w="1128752" h="406400">
                  <a:moveTo>
                    <a:pt x="925552" y="0"/>
                  </a:moveTo>
                  <a:cubicBezTo>
                    <a:pt x="1037776" y="0"/>
                    <a:pt x="1128752" y="90976"/>
                    <a:pt x="1128752" y="203200"/>
                  </a:cubicBezTo>
                  <a:cubicBezTo>
                    <a:pt x="1128752" y="315424"/>
                    <a:pt x="1037776" y="406400"/>
                    <a:pt x="92555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2F1F1">
                <a:alpha val="8000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12875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958126" y="3970422"/>
            <a:ext cx="12371749" cy="2060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238"/>
              </a:lnSpc>
            </a:pPr>
            <a:r>
              <a:rPr lang="en-US" sz="11598" spc="579">
                <a:solidFill>
                  <a:srgbClr val="000000"/>
                </a:solidFill>
                <a:latin typeface="Helios Extended Bold"/>
              </a:rPr>
              <a:t>THANK YOU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28700" y="9009810"/>
            <a:ext cx="248490" cy="24849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010810" y="1028700"/>
            <a:ext cx="248490" cy="24849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10810" y="1028700"/>
            <a:ext cx="248490" cy="24849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 rot="5400000">
            <a:off x="-4026912" y="5270402"/>
            <a:ext cx="1055032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5400000">
            <a:off x="1338838" y="5270402"/>
            <a:ext cx="1055032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0" y="2390775"/>
            <a:ext cx="661876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0" y="8460389"/>
            <a:ext cx="661876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2115395" y="4819650"/>
            <a:ext cx="3696692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20"/>
              </a:lnSpc>
            </a:pPr>
            <a:r>
              <a:rPr lang="en-US" sz="4183" strike="noStrike" spc="209" dirty="0">
                <a:solidFill>
                  <a:srgbClr val="000000"/>
                </a:solidFill>
                <a:latin typeface="Helios Extended Bold"/>
              </a:rPr>
              <a:t>MENTOR APPROVAL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557450" y="1165961"/>
            <a:ext cx="13568538" cy="8258392"/>
            <a:chOff x="0" y="0"/>
            <a:chExt cx="1043305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433050" cy="6350000"/>
            </a:xfrm>
            <a:custGeom>
              <a:avLst/>
              <a:gdLst/>
              <a:ahLst/>
              <a:cxnLst/>
              <a:rect l="l" t="t" r="r" b="b"/>
              <a:pathLst>
                <a:path w="10433050" h="6350000">
                  <a:moveTo>
                    <a:pt x="2595880" y="0"/>
                  </a:moveTo>
                  <a:lnTo>
                    <a:pt x="7837170" y="0"/>
                  </a:lnTo>
                  <a:cubicBezTo>
                    <a:pt x="9271000" y="0"/>
                    <a:pt x="10433050" y="1162050"/>
                    <a:pt x="10433050" y="2595880"/>
                  </a:cubicBezTo>
                  <a:lnTo>
                    <a:pt x="10433050" y="6350000"/>
                  </a:lnTo>
                  <a:lnTo>
                    <a:pt x="0" y="6350000"/>
                  </a:lnTo>
                  <a:lnTo>
                    <a:pt x="0" y="2595880"/>
                  </a:lnTo>
                  <a:cubicBezTo>
                    <a:pt x="0" y="1162050"/>
                    <a:pt x="1162050" y="0"/>
                    <a:pt x="259588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0"/>
            <a:ext cx="7141841" cy="10287000"/>
            <a:chOff x="0" y="0"/>
            <a:chExt cx="1106458" cy="1593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6458" cy="1593725"/>
            </a:xfrm>
            <a:custGeom>
              <a:avLst/>
              <a:gdLst/>
              <a:ahLst/>
              <a:cxnLst/>
              <a:rect l="l" t="t" r="r" b="b"/>
              <a:pathLst>
                <a:path w="1106458" h="1593725">
                  <a:moveTo>
                    <a:pt x="0" y="0"/>
                  </a:moveTo>
                  <a:lnTo>
                    <a:pt x="1106458" y="0"/>
                  </a:lnTo>
                  <a:lnTo>
                    <a:pt x="1106458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-4166" r="-151901"/>
              </a:stretch>
            </a:blipFill>
          </p:spPr>
        </p:sp>
      </p:grpSp>
      <p:sp>
        <p:nvSpPr>
          <p:cNvPr id="4" name="AutoShape 4"/>
          <p:cNvSpPr/>
          <p:nvPr/>
        </p:nvSpPr>
        <p:spPr>
          <a:xfrm>
            <a:off x="550043" y="0"/>
            <a:ext cx="0" cy="3768928"/>
          </a:xfrm>
          <a:prstGeom prst="line">
            <a:avLst/>
          </a:prstGeom>
          <a:ln w="57150" cap="flat">
            <a:solidFill>
              <a:srgbClr val="4E6E81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17010810" y="9258300"/>
            <a:ext cx="248490" cy="24849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590063" y="3673678"/>
            <a:ext cx="9116213" cy="5386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l">
              <a:lnSpc>
                <a:spcPts val="3519"/>
              </a:lnSpc>
              <a:buFont typeface="Arial"/>
              <a:buChar char="•"/>
            </a:pPr>
            <a:r>
              <a:rPr lang="en-US" sz="2199" spc="219" dirty="0">
                <a:solidFill>
                  <a:srgbClr val="000000"/>
                </a:solidFill>
                <a:latin typeface="Lato"/>
              </a:rPr>
              <a:t>Depression and anxiety are leading causes of disability globally, with GAD and SAD causing severe long-term issues if untreated.</a:t>
            </a:r>
          </a:p>
          <a:p>
            <a:pPr marL="474979" lvl="1" indent="-237490" algn="l">
              <a:lnSpc>
                <a:spcPts val="3519"/>
              </a:lnSpc>
              <a:buFont typeface="Arial"/>
              <a:buChar char="•"/>
            </a:pPr>
            <a:r>
              <a:rPr lang="en-US" sz="2199" spc="219" dirty="0">
                <a:solidFill>
                  <a:srgbClr val="000000"/>
                </a:solidFill>
                <a:latin typeface="Lato"/>
              </a:rPr>
              <a:t>Traditional treatments like CBT face accessibility challenges, particularly in rural and urban areas.</a:t>
            </a:r>
          </a:p>
          <a:p>
            <a:pPr marL="474979" lvl="1" indent="-237490" algn="l">
              <a:lnSpc>
                <a:spcPts val="3519"/>
              </a:lnSpc>
              <a:buFont typeface="Arial"/>
              <a:buChar char="•"/>
            </a:pPr>
            <a:r>
              <a:rPr lang="en-US" sz="2199" spc="219" dirty="0">
                <a:solidFill>
                  <a:srgbClr val="000000"/>
                </a:solidFill>
                <a:latin typeface="Lato"/>
              </a:rPr>
              <a:t>Digital interventions, especially AI-based tools, offer flexible, accessible, and less stigmatizing therapy options.</a:t>
            </a:r>
          </a:p>
          <a:p>
            <a:pPr marL="474979" lvl="1" indent="-237490" algn="l">
              <a:lnSpc>
                <a:spcPts val="3519"/>
              </a:lnSpc>
              <a:buFont typeface="Arial"/>
              <a:buChar char="•"/>
            </a:pPr>
            <a:r>
              <a:rPr lang="en-US" sz="2199" spc="219" dirty="0">
                <a:solidFill>
                  <a:srgbClr val="000000"/>
                </a:solidFill>
                <a:latin typeface="Lato"/>
              </a:rPr>
              <a:t>This study aims to conduct </a:t>
            </a:r>
            <a:r>
              <a:rPr lang="en-US" sz="2199" spc="219" dirty="0" smtClean="0">
                <a:solidFill>
                  <a:srgbClr val="000000"/>
                </a:solidFill>
                <a:latin typeface="Lato"/>
              </a:rPr>
              <a:t>a narrative review </a:t>
            </a:r>
            <a:r>
              <a:rPr lang="en-US" sz="2199" spc="219" dirty="0">
                <a:solidFill>
                  <a:srgbClr val="000000"/>
                </a:solidFill>
                <a:latin typeface="Lato"/>
              </a:rPr>
              <a:t>to understand global research trends and identify gaps in AI-based tools for anxiety management.</a:t>
            </a:r>
          </a:p>
          <a:p>
            <a:pPr marL="0" lvl="0" indent="0" algn="l">
              <a:lnSpc>
                <a:spcPts val="3519"/>
              </a:lnSpc>
            </a:pPr>
            <a:endParaRPr lang="en-US" sz="2199" spc="219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590063" y="866775"/>
            <a:ext cx="9116213" cy="2162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00"/>
              </a:lnSpc>
            </a:pPr>
            <a:r>
              <a:rPr lang="en-US" sz="6000" spc="300" dirty="0">
                <a:solidFill>
                  <a:srgbClr val="000000"/>
                </a:solidFill>
                <a:latin typeface="Helios Extended Bold"/>
              </a:rPr>
              <a:t>BACKGROUND OF THE STUDY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79470" y="1353860"/>
            <a:ext cx="15529061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00"/>
              </a:lnSpc>
            </a:pPr>
            <a:r>
              <a:rPr lang="en-US" sz="6000" spc="300" dirty="0">
                <a:solidFill>
                  <a:srgbClr val="000000"/>
                </a:solidFill>
                <a:latin typeface="Helios Extended Bold"/>
              </a:rPr>
              <a:t>OBJECTIVES OF STUDY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95294" y="4640309"/>
            <a:ext cx="4775418" cy="1425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00"/>
              </a:lnSpc>
            </a:pPr>
            <a:r>
              <a:rPr lang="en-US" sz="8000" spc="400" dirty="0">
                <a:solidFill>
                  <a:srgbClr val="A79E9C"/>
                </a:solidFill>
                <a:latin typeface="Helios Extended Bold"/>
              </a:rPr>
              <a:t>01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79470" y="2535495"/>
            <a:ext cx="15529061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19"/>
              </a:lnSpc>
              <a:spcBef>
                <a:spcPct val="0"/>
              </a:spcBef>
            </a:pPr>
            <a:r>
              <a:rPr lang="en-US" sz="2299" spc="229" dirty="0">
                <a:solidFill>
                  <a:srgbClr val="000000"/>
                </a:solidFill>
                <a:latin typeface="Lato"/>
              </a:rPr>
              <a:t>Conduct a comprehensive bibliometric analysis of the use of AI-based digital tools for </a:t>
            </a:r>
            <a:r>
              <a:rPr lang="en-US" sz="2299" spc="229" dirty="0" smtClean="0">
                <a:solidFill>
                  <a:srgbClr val="000000"/>
                </a:solidFill>
                <a:latin typeface="Lato"/>
              </a:rPr>
              <a:t>managing &amp; treating </a:t>
            </a:r>
            <a:r>
              <a:rPr lang="en-US" sz="2299" spc="229" dirty="0">
                <a:solidFill>
                  <a:srgbClr val="000000"/>
                </a:solidFill>
                <a:latin typeface="Lato"/>
              </a:rPr>
              <a:t>anxiety.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00955" y="6075260"/>
            <a:ext cx="3610437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19"/>
              </a:lnSpc>
            </a:pPr>
            <a:r>
              <a:rPr lang="en-US" sz="2299" spc="229" dirty="0">
                <a:solidFill>
                  <a:srgbClr val="4E6E81"/>
                </a:solidFill>
                <a:latin typeface="Heebo Bold"/>
              </a:rPr>
              <a:t>TREND ANALYSIS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56291" y="6061415"/>
            <a:ext cx="4775418" cy="396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19"/>
              </a:lnSpc>
            </a:pPr>
            <a:r>
              <a:rPr lang="en-US" sz="2299" spc="229" dirty="0" smtClean="0">
                <a:solidFill>
                  <a:srgbClr val="4E6E81"/>
                </a:solidFill>
                <a:latin typeface="Heebo Bold"/>
              </a:rPr>
              <a:t>Benefits</a:t>
            </a:r>
            <a:endParaRPr lang="en-US" sz="2299" spc="229" dirty="0">
              <a:solidFill>
                <a:srgbClr val="4E6E81"/>
              </a:solidFill>
              <a:latin typeface="Heebo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266477" y="6521665"/>
            <a:ext cx="3544915" cy="2174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9"/>
              </a:lnSpc>
            </a:pPr>
            <a:r>
              <a:rPr lang="en-US" sz="2199" spc="219" dirty="0">
                <a:solidFill>
                  <a:srgbClr val="000000"/>
                </a:solidFill>
                <a:latin typeface="Lato"/>
              </a:rPr>
              <a:t>To </a:t>
            </a:r>
            <a:r>
              <a:rPr lang="en-US" sz="2199" spc="219" dirty="0" err="1">
                <a:solidFill>
                  <a:srgbClr val="000000"/>
                </a:solidFill>
                <a:latin typeface="Lato"/>
              </a:rPr>
              <a:t>analyse</a:t>
            </a:r>
            <a:r>
              <a:rPr lang="en-US" sz="2199" spc="219">
                <a:solidFill>
                  <a:srgbClr val="000000"/>
                </a:solidFill>
                <a:latin typeface="Lato"/>
              </a:rPr>
              <a:t> global trends and pattren’s in use of AI based tools in anxiety management and treatment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464763" y="6678636"/>
            <a:ext cx="3358475" cy="2612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9"/>
              </a:lnSpc>
            </a:pPr>
            <a:r>
              <a:rPr lang="en-US" sz="2199" spc="219">
                <a:solidFill>
                  <a:srgbClr val="000000"/>
                </a:solidFill>
                <a:latin typeface="Lato"/>
              </a:rPr>
              <a:t>To analyse benefit of AI based tools for anxiety management and treatment as reported in the literature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427475" y="4640309"/>
            <a:ext cx="3395763" cy="1425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00"/>
              </a:lnSpc>
            </a:pPr>
            <a:r>
              <a:rPr lang="en-US" sz="8000" spc="400">
                <a:solidFill>
                  <a:srgbClr val="A79E9C"/>
                </a:solidFill>
                <a:latin typeface="Helios Extended Bold"/>
              </a:rPr>
              <a:t>02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28700" y="9009810"/>
            <a:ext cx="248490" cy="24849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7010810" y="1028700"/>
            <a:ext cx="248490" cy="24849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6" name="AutoShape 16"/>
          <p:cNvSpPr/>
          <p:nvPr/>
        </p:nvSpPr>
        <p:spPr>
          <a:xfrm flipH="1">
            <a:off x="1033463" y="0"/>
            <a:ext cx="0" cy="3334176"/>
          </a:xfrm>
          <a:prstGeom prst="line">
            <a:avLst/>
          </a:prstGeom>
          <a:ln w="57150" cap="flat">
            <a:solidFill>
              <a:srgbClr val="4E6E81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7" name="TextBox 17"/>
          <p:cNvSpPr txBox="1"/>
          <p:nvPr/>
        </p:nvSpPr>
        <p:spPr>
          <a:xfrm>
            <a:off x="12215539" y="6008585"/>
            <a:ext cx="4169757" cy="396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19"/>
              </a:lnSpc>
            </a:pPr>
            <a:r>
              <a:rPr lang="en-US" sz="2299" spc="229" dirty="0" smtClean="0">
                <a:solidFill>
                  <a:srgbClr val="4E6E81"/>
                </a:solidFill>
                <a:latin typeface="Heebo Bold"/>
              </a:rPr>
              <a:t>Barriers &amp; Challenges</a:t>
            </a:r>
            <a:endParaRPr lang="en-US" sz="2299" spc="229" dirty="0">
              <a:solidFill>
                <a:srgbClr val="4E6E81"/>
              </a:solidFill>
              <a:latin typeface="Heebo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621180" y="6678636"/>
            <a:ext cx="3358475" cy="2244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9"/>
              </a:lnSpc>
            </a:pPr>
            <a:r>
              <a:rPr lang="en-US" sz="2199" spc="219" dirty="0">
                <a:solidFill>
                  <a:srgbClr val="000000"/>
                </a:solidFill>
                <a:latin typeface="Lato"/>
              </a:rPr>
              <a:t>To </a:t>
            </a:r>
            <a:r>
              <a:rPr lang="en-US" sz="2199" spc="219" dirty="0" err="1" smtClean="0">
                <a:solidFill>
                  <a:srgbClr val="000000"/>
                </a:solidFill>
                <a:latin typeface="Lato"/>
              </a:rPr>
              <a:t>analyse</a:t>
            </a:r>
            <a:r>
              <a:rPr lang="en-US" sz="2199" spc="219" dirty="0" smtClean="0">
                <a:solidFill>
                  <a:srgbClr val="000000"/>
                </a:solidFill>
                <a:latin typeface="Lato"/>
              </a:rPr>
              <a:t> barriers &amp; Challenges related to AI based tools for Anxiety management and treatment</a:t>
            </a:r>
            <a:endParaRPr lang="en-US" sz="2199" spc="219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912709" y="4640309"/>
            <a:ext cx="4775418" cy="1425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00"/>
              </a:lnSpc>
            </a:pPr>
            <a:r>
              <a:rPr lang="en-US" sz="8000" spc="400">
                <a:solidFill>
                  <a:srgbClr val="A79E9C"/>
                </a:solidFill>
                <a:latin typeface="Helios Extended Bold"/>
              </a:rPr>
              <a:t>03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4018367"/>
            <a:ext cx="18288000" cy="0"/>
          </a:xfrm>
          <a:prstGeom prst="line">
            <a:avLst/>
          </a:prstGeom>
          <a:ln w="57150" cap="flat">
            <a:solidFill>
              <a:srgbClr val="4E6E81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5871346" y="3218267"/>
            <a:ext cx="2002674" cy="1543050"/>
            <a:chOff x="0" y="0"/>
            <a:chExt cx="1054906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54906" cy="812800"/>
            </a:xfrm>
            <a:custGeom>
              <a:avLst/>
              <a:gdLst/>
              <a:ahLst/>
              <a:cxnLst/>
              <a:rect l="l" t="t" r="r" b="b"/>
              <a:pathLst>
                <a:path w="1054906" h="812800">
                  <a:moveTo>
                    <a:pt x="0" y="0"/>
                  </a:moveTo>
                  <a:lnTo>
                    <a:pt x="1054906" y="0"/>
                  </a:lnTo>
                  <a:lnTo>
                    <a:pt x="105490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F1F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1054906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50"/>
                </a:lnSpc>
              </a:pPr>
              <a:r>
                <a:rPr lang="en-US" sz="2300" spc="230">
                  <a:solidFill>
                    <a:srgbClr val="4E6E81"/>
                  </a:solidFill>
                  <a:latin typeface="Heebo Bold"/>
                </a:rPr>
                <a:t>SEARCH STRATEGY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461032" y="3218267"/>
            <a:ext cx="2002674" cy="1543050"/>
            <a:chOff x="0" y="0"/>
            <a:chExt cx="1054906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54906" cy="812800"/>
            </a:xfrm>
            <a:custGeom>
              <a:avLst/>
              <a:gdLst/>
              <a:ahLst/>
              <a:cxnLst/>
              <a:rect l="l" t="t" r="r" b="b"/>
              <a:pathLst>
                <a:path w="1054906" h="812800">
                  <a:moveTo>
                    <a:pt x="0" y="0"/>
                  </a:moveTo>
                  <a:lnTo>
                    <a:pt x="1054906" y="0"/>
                  </a:lnTo>
                  <a:lnTo>
                    <a:pt x="105490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F1F1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1054906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50"/>
                </a:lnSpc>
              </a:pPr>
              <a:r>
                <a:rPr lang="en-US" sz="2300" spc="230">
                  <a:solidFill>
                    <a:srgbClr val="4E6E81"/>
                  </a:solidFill>
                  <a:latin typeface="Heebo Bold"/>
                </a:rPr>
                <a:t>INCLUSION CRITERIA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82632" y="3218267"/>
            <a:ext cx="2455775" cy="1543050"/>
            <a:chOff x="0" y="0"/>
            <a:chExt cx="1293577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93577" cy="812800"/>
            </a:xfrm>
            <a:custGeom>
              <a:avLst/>
              <a:gdLst/>
              <a:ahLst/>
              <a:cxnLst/>
              <a:rect l="l" t="t" r="r" b="b"/>
              <a:pathLst>
                <a:path w="1293577" h="812800">
                  <a:moveTo>
                    <a:pt x="0" y="0"/>
                  </a:moveTo>
                  <a:lnTo>
                    <a:pt x="1293577" y="0"/>
                  </a:lnTo>
                  <a:lnTo>
                    <a:pt x="129357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F1F1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293577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50"/>
                </a:lnSpc>
              </a:pPr>
              <a:r>
                <a:rPr lang="en-US" sz="2300" spc="230">
                  <a:solidFill>
                    <a:srgbClr val="4E6E81"/>
                  </a:solidFill>
                  <a:latin typeface="Heebo Bold"/>
                </a:rPr>
                <a:t>STUDY DESIGN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683632" y="4904192"/>
            <a:ext cx="4122348" cy="5008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 algn="l">
              <a:lnSpc>
                <a:spcPts val="3360"/>
              </a:lnSpc>
              <a:buFont typeface="Arial"/>
              <a:buChar char="•"/>
            </a:pPr>
            <a:r>
              <a:rPr lang="en-US" sz="2100" spc="210">
                <a:solidFill>
                  <a:srgbClr val="000000"/>
                </a:solidFill>
                <a:latin typeface="Lato"/>
              </a:rPr>
              <a:t>Comprehensive search in Web of Science.</a:t>
            </a:r>
          </a:p>
          <a:p>
            <a:pPr marL="453390" lvl="1" indent="-226695" algn="l">
              <a:lnSpc>
                <a:spcPts val="3360"/>
              </a:lnSpc>
              <a:buFont typeface="Arial"/>
              <a:buChar char="•"/>
            </a:pPr>
            <a:r>
              <a:rPr lang="en-US" sz="2100" spc="210">
                <a:solidFill>
                  <a:srgbClr val="000000"/>
                </a:solidFill>
                <a:latin typeface="Lato"/>
              </a:rPr>
              <a:t>Keywords: "artificial intelligence" OR "machine learning" OR "ML" OR "deep learning" OR "neural network" OR "AI" OR "natural language processing" OR ai chatbot" AND "anxiety" AND "treatment" OR “management”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530493" y="4904192"/>
            <a:ext cx="3863752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 algn="l">
              <a:lnSpc>
                <a:spcPts val="3360"/>
              </a:lnSpc>
              <a:buFont typeface="Arial"/>
              <a:buChar char="•"/>
            </a:pPr>
            <a:r>
              <a:rPr lang="en-US" sz="2100" spc="210" dirty="0">
                <a:solidFill>
                  <a:srgbClr val="000000"/>
                </a:solidFill>
                <a:latin typeface="Lato"/>
              </a:rPr>
              <a:t>free articles, </a:t>
            </a:r>
            <a:r>
              <a:rPr lang="en-US" sz="2100" spc="210" dirty="0" smtClean="0">
                <a:solidFill>
                  <a:srgbClr val="000000"/>
                </a:solidFill>
                <a:latin typeface="Lato"/>
              </a:rPr>
              <a:t>articles related anxiety management and treatment, age(&gt;13 years old)</a:t>
            </a:r>
            <a:endParaRPr lang="en-US" sz="2100" spc="210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4118757" y="4904192"/>
            <a:ext cx="3863752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 algn="l">
              <a:lnSpc>
                <a:spcPts val="3360"/>
              </a:lnSpc>
              <a:buFont typeface="Arial"/>
              <a:buChar char="•"/>
            </a:pPr>
            <a:r>
              <a:rPr lang="en-US" sz="2100" spc="210" dirty="0">
                <a:solidFill>
                  <a:srgbClr val="000000"/>
                </a:solidFill>
                <a:latin typeface="Lato"/>
              </a:rPr>
              <a:t>Grey material, non-English papers, websites, </a:t>
            </a:r>
            <a:r>
              <a:rPr lang="en-US" sz="2100" spc="210" dirty="0" smtClean="0">
                <a:solidFill>
                  <a:srgbClr val="000000"/>
                </a:solidFill>
                <a:latin typeface="Lato"/>
              </a:rPr>
              <a:t>blogs, articles not related to AI tools.</a:t>
            </a:r>
            <a:endParaRPr lang="en-US" sz="2100" spc="210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62705" y="4904192"/>
            <a:ext cx="3863752" cy="384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26695" lvl="1" algn="l">
              <a:lnSpc>
                <a:spcPts val="3360"/>
              </a:lnSpc>
            </a:pPr>
            <a:r>
              <a:rPr lang="en-US" sz="2100" spc="21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100" spc="210" dirty="0">
                <a:solidFill>
                  <a:srgbClr val="000000"/>
                </a:solidFill>
                <a:latin typeface="Lato"/>
              </a:rPr>
              <a:t>Narrative Review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5049296" y="3218267"/>
            <a:ext cx="2002674" cy="1543050"/>
            <a:chOff x="0" y="0"/>
            <a:chExt cx="1054906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54906" cy="812800"/>
            </a:xfrm>
            <a:custGeom>
              <a:avLst/>
              <a:gdLst/>
              <a:ahLst/>
              <a:cxnLst/>
              <a:rect l="l" t="t" r="r" b="b"/>
              <a:pathLst>
                <a:path w="1054906" h="812800">
                  <a:moveTo>
                    <a:pt x="0" y="0"/>
                  </a:moveTo>
                  <a:lnTo>
                    <a:pt x="1054906" y="0"/>
                  </a:lnTo>
                  <a:lnTo>
                    <a:pt x="105490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F1F1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1054906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50"/>
                </a:lnSpc>
              </a:pPr>
              <a:r>
                <a:rPr lang="en-US" sz="2300" spc="230">
                  <a:solidFill>
                    <a:srgbClr val="4E6E81"/>
                  </a:solidFill>
                  <a:latin typeface="Heebo Bold"/>
                </a:rPr>
                <a:t>EXCLUSION CRITERIA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449340" y="1471277"/>
            <a:ext cx="15872082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00"/>
              </a:lnSpc>
            </a:pPr>
            <a:r>
              <a:rPr lang="en-US" sz="6000" spc="300" dirty="0">
                <a:solidFill>
                  <a:srgbClr val="000000"/>
                </a:solidFill>
                <a:latin typeface="Helios Extended Bold"/>
              </a:rPr>
              <a:t>METHODOLOGY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7259300" y="9258300"/>
            <a:ext cx="248490" cy="248490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18088" y="780210"/>
            <a:ext cx="248490" cy="248490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78391" y="1326430"/>
            <a:ext cx="10561739" cy="8516412"/>
          </a:xfrm>
          <a:custGeom>
            <a:avLst/>
            <a:gdLst/>
            <a:ahLst/>
            <a:cxnLst/>
            <a:rect l="l" t="t" r="r" b="b"/>
            <a:pathLst>
              <a:path w="10561739" h="8516412">
                <a:moveTo>
                  <a:pt x="0" y="0"/>
                </a:moveTo>
                <a:lnTo>
                  <a:pt x="10561739" y="0"/>
                </a:lnTo>
                <a:lnTo>
                  <a:pt x="10561739" y="8516412"/>
                </a:lnTo>
                <a:lnTo>
                  <a:pt x="0" y="85164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42" r="-174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193239" y="1367085"/>
            <a:ext cx="1130403" cy="35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7"/>
              </a:lnSpc>
            </a:pPr>
            <a:r>
              <a:rPr lang="en-US" sz="2076">
                <a:solidFill>
                  <a:srgbClr val="F2F1F1"/>
                </a:solidFill>
                <a:latin typeface="Canva Sans Bold"/>
              </a:rPr>
              <a:t>Search-1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090041" y="1367085"/>
            <a:ext cx="1138439" cy="35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7"/>
              </a:lnSpc>
            </a:pPr>
            <a:r>
              <a:rPr lang="en-US" sz="2076">
                <a:solidFill>
                  <a:srgbClr val="F2F1F1"/>
                </a:solidFill>
                <a:latin typeface="Canva Sans Bold"/>
              </a:rPr>
              <a:t>Search-2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985257" y="1367085"/>
            <a:ext cx="1147247" cy="35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7"/>
              </a:lnSpc>
            </a:pPr>
            <a:r>
              <a:rPr lang="en-US" sz="2076">
                <a:solidFill>
                  <a:srgbClr val="F2F1F1"/>
                </a:solidFill>
                <a:latin typeface="Canva Sans Bold"/>
              </a:rPr>
              <a:t>Search-3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97317" y="1849841"/>
            <a:ext cx="1922247" cy="601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3"/>
              </a:lnSpc>
            </a:pPr>
            <a:r>
              <a:rPr lang="en-US" sz="1780">
                <a:solidFill>
                  <a:srgbClr val="F2F1F1"/>
                </a:solidFill>
                <a:latin typeface="Canva Sans"/>
              </a:rPr>
              <a:t>Theme related to </a:t>
            </a:r>
          </a:p>
          <a:p>
            <a:pPr algn="ctr">
              <a:lnSpc>
                <a:spcPts val="2493"/>
              </a:lnSpc>
            </a:pPr>
            <a:r>
              <a:rPr lang="en-US" sz="1780">
                <a:solidFill>
                  <a:srgbClr val="F2F1F1"/>
                </a:solidFill>
                <a:latin typeface="Canva Sans"/>
              </a:rPr>
              <a:t>anxiety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564033" y="1849841"/>
            <a:ext cx="2190455" cy="601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3"/>
              </a:lnSpc>
            </a:pPr>
            <a:r>
              <a:rPr lang="en-US" sz="1780">
                <a:solidFill>
                  <a:srgbClr val="F2F1F1"/>
                </a:solidFill>
                <a:latin typeface="Canva Sans"/>
              </a:rPr>
              <a:t>Research related to </a:t>
            </a:r>
          </a:p>
          <a:p>
            <a:pPr algn="ctr">
              <a:lnSpc>
                <a:spcPts val="2493"/>
              </a:lnSpc>
            </a:pPr>
            <a:r>
              <a:rPr lang="en-US" sz="1780">
                <a:solidFill>
                  <a:srgbClr val="F2F1F1"/>
                </a:solidFill>
                <a:latin typeface="Canva Sans"/>
              </a:rPr>
              <a:t>Treatment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340614" y="1849841"/>
            <a:ext cx="2436534" cy="601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3"/>
              </a:lnSpc>
            </a:pPr>
            <a:r>
              <a:rPr lang="en-US" sz="1780">
                <a:solidFill>
                  <a:srgbClr val="F2F1F1"/>
                </a:solidFill>
                <a:latin typeface="Canva Sans"/>
              </a:rPr>
              <a:t>Application related to </a:t>
            </a:r>
          </a:p>
          <a:p>
            <a:pPr algn="ctr">
              <a:lnSpc>
                <a:spcPts val="2493"/>
              </a:lnSpc>
            </a:pPr>
            <a:r>
              <a:rPr lang="en-US" sz="1780">
                <a:solidFill>
                  <a:srgbClr val="F2F1F1"/>
                </a:solidFill>
                <a:latin typeface="Canva Sans"/>
              </a:rPr>
              <a:t>Artificial Intelligence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993036" y="3550660"/>
            <a:ext cx="1980176" cy="35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7"/>
              </a:lnSpc>
            </a:pPr>
            <a:r>
              <a:rPr lang="en-US" sz="2076">
                <a:solidFill>
                  <a:srgbClr val="F2F1F1"/>
                </a:solidFill>
                <a:latin typeface="Canva Sans Bold"/>
              </a:rPr>
              <a:t>Screening Type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993036" y="4013327"/>
            <a:ext cx="3237913" cy="866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6"/>
              </a:lnSpc>
            </a:pPr>
            <a:r>
              <a:rPr lang="en-US" sz="1261">
                <a:solidFill>
                  <a:srgbClr val="F2F1F1"/>
                </a:solidFill>
                <a:latin typeface="Canva Sans"/>
              </a:rPr>
              <a:t>Document Type: “Article”, “Early Access”, </a:t>
            </a:r>
          </a:p>
          <a:p>
            <a:pPr algn="l">
              <a:lnSpc>
                <a:spcPts val="1766"/>
              </a:lnSpc>
            </a:pPr>
            <a:r>
              <a:rPr lang="en-US" sz="1261">
                <a:solidFill>
                  <a:srgbClr val="F2F1F1"/>
                </a:solidFill>
                <a:latin typeface="Canva Sans"/>
              </a:rPr>
              <a:t>&amp; “Book Chapter”</a:t>
            </a:r>
          </a:p>
          <a:p>
            <a:pPr algn="l">
              <a:lnSpc>
                <a:spcPts val="1766"/>
              </a:lnSpc>
            </a:pPr>
            <a:r>
              <a:rPr lang="en-US" sz="1261">
                <a:solidFill>
                  <a:srgbClr val="F2F1F1"/>
                </a:solidFill>
                <a:latin typeface="Canva Sans"/>
              </a:rPr>
              <a:t>Language: English</a:t>
            </a:r>
          </a:p>
          <a:p>
            <a:pPr algn="l">
              <a:lnSpc>
                <a:spcPts val="1766"/>
              </a:lnSpc>
            </a:pPr>
            <a:r>
              <a:rPr lang="en-US" sz="1261">
                <a:solidFill>
                  <a:srgbClr val="F2F1F1"/>
                </a:solidFill>
                <a:latin typeface="Canva Sans"/>
              </a:rPr>
              <a:t> Time Period: 2014 to 2024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77503" y="5162550"/>
            <a:ext cx="2177204" cy="1143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5"/>
              </a:lnSpc>
            </a:pPr>
            <a:r>
              <a:rPr lang="en-US" sz="1661">
                <a:solidFill>
                  <a:srgbClr val="F2F1F1"/>
                </a:solidFill>
                <a:latin typeface="Canva Sans"/>
              </a:rPr>
              <a:t>Search Result from</a:t>
            </a:r>
          </a:p>
          <a:p>
            <a:pPr algn="ctr">
              <a:lnSpc>
                <a:spcPts val="2325"/>
              </a:lnSpc>
            </a:pPr>
            <a:r>
              <a:rPr lang="en-US" sz="1661">
                <a:solidFill>
                  <a:srgbClr val="F2F1F1"/>
                </a:solidFill>
                <a:latin typeface="Canva Sans"/>
              </a:rPr>
              <a:t> WOS Core Collection</a:t>
            </a:r>
          </a:p>
          <a:p>
            <a:pPr algn="ctr">
              <a:lnSpc>
                <a:spcPts val="2325"/>
              </a:lnSpc>
            </a:pPr>
            <a:r>
              <a:rPr lang="en-US" sz="1661">
                <a:solidFill>
                  <a:srgbClr val="F2F1F1"/>
                </a:solidFill>
                <a:latin typeface="Canva Sans"/>
              </a:rPr>
              <a:t>Database</a:t>
            </a:r>
          </a:p>
          <a:p>
            <a:pPr algn="ctr">
              <a:lnSpc>
                <a:spcPts val="2325"/>
              </a:lnSpc>
            </a:pPr>
            <a:r>
              <a:rPr lang="en-US" sz="1661">
                <a:solidFill>
                  <a:srgbClr val="F2F1F1"/>
                </a:solidFill>
                <a:latin typeface="Canva Sans"/>
              </a:rPr>
              <a:t>N=807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120539" y="7047727"/>
            <a:ext cx="3438342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5"/>
              </a:lnSpc>
            </a:pPr>
            <a:r>
              <a:rPr lang="en-US" sz="1661" dirty="0">
                <a:solidFill>
                  <a:srgbClr val="F2F1F1"/>
                </a:solidFill>
                <a:latin typeface="Canva Sans"/>
              </a:rPr>
              <a:t>Remove </a:t>
            </a:r>
            <a:r>
              <a:rPr lang="en-US" sz="1661" dirty="0" smtClean="0">
                <a:solidFill>
                  <a:srgbClr val="F2F1F1"/>
                </a:solidFill>
                <a:latin typeface="Canva Sans"/>
              </a:rPr>
              <a:t>Duplicates and </a:t>
            </a:r>
            <a:r>
              <a:rPr lang="en-US" sz="1661" dirty="0">
                <a:solidFill>
                  <a:srgbClr val="F2F1F1"/>
                </a:solidFill>
                <a:latin typeface="Canva Sans"/>
              </a:rPr>
              <a:t>reviewing </a:t>
            </a:r>
          </a:p>
          <a:p>
            <a:pPr algn="ctr">
              <a:lnSpc>
                <a:spcPts val="2325"/>
              </a:lnSpc>
            </a:pPr>
            <a:r>
              <a:rPr lang="en-US" sz="1661" dirty="0">
                <a:solidFill>
                  <a:srgbClr val="F2F1F1"/>
                </a:solidFill>
                <a:latin typeface="Canva Sans"/>
              </a:rPr>
              <a:t>tittles, Abstracts and Full Texts</a:t>
            </a:r>
          </a:p>
          <a:p>
            <a:pPr algn="ctr">
              <a:lnSpc>
                <a:spcPts val="2325"/>
              </a:lnSpc>
            </a:pPr>
            <a:r>
              <a:rPr lang="en-US" sz="1661" dirty="0">
                <a:solidFill>
                  <a:srgbClr val="F2F1F1"/>
                </a:solidFill>
                <a:latin typeface="Canva Sans"/>
              </a:rPr>
              <a:t>N=748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070644" y="8695496"/>
            <a:ext cx="2390922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5"/>
              </a:lnSpc>
            </a:pPr>
            <a:r>
              <a:rPr lang="en-US" sz="1661" dirty="0">
                <a:solidFill>
                  <a:srgbClr val="F2F1F1"/>
                </a:solidFill>
                <a:latin typeface="Canva Sans"/>
              </a:rPr>
              <a:t>Search results included</a:t>
            </a:r>
          </a:p>
          <a:p>
            <a:pPr algn="ctr">
              <a:lnSpc>
                <a:spcPts val="2325"/>
              </a:lnSpc>
            </a:pPr>
            <a:r>
              <a:rPr lang="en-US" sz="1661" dirty="0">
                <a:solidFill>
                  <a:srgbClr val="F2F1F1"/>
                </a:solidFill>
                <a:latin typeface="Canva Sans"/>
              </a:rPr>
              <a:t>in Bibliometric Analysis</a:t>
            </a:r>
          </a:p>
          <a:p>
            <a:pPr algn="ctr">
              <a:lnSpc>
                <a:spcPts val="2325"/>
              </a:lnSpc>
            </a:pPr>
            <a:r>
              <a:rPr lang="en-US" sz="1661" dirty="0" smtClean="0">
                <a:solidFill>
                  <a:srgbClr val="F2F1F1"/>
                </a:solidFill>
                <a:latin typeface="Canva Sans"/>
              </a:rPr>
              <a:t>N=59(full text)</a:t>
            </a:r>
            <a:endParaRPr lang="en-US" sz="1661" dirty="0">
              <a:solidFill>
                <a:srgbClr val="F2F1F1"/>
              </a:solidFill>
              <a:latin typeface="Canva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-3708186" y="1326430"/>
            <a:ext cx="10795601" cy="7634140"/>
            <a:chOff x="0" y="0"/>
            <a:chExt cx="574699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74699" cy="406400"/>
            </a:xfrm>
            <a:custGeom>
              <a:avLst/>
              <a:gdLst/>
              <a:ahLst/>
              <a:cxnLst/>
              <a:rect l="l" t="t" r="r" b="b"/>
              <a:pathLst>
                <a:path w="574699" h="406400">
                  <a:moveTo>
                    <a:pt x="371499" y="0"/>
                  </a:moveTo>
                  <a:cubicBezTo>
                    <a:pt x="483723" y="0"/>
                    <a:pt x="574699" y="90976"/>
                    <a:pt x="574699" y="203200"/>
                  </a:cubicBezTo>
                  <a:cubicBezTo>
                    <a:pt x="574699" y="315424"/>
                    <a:pt x="483723" y="406400"/>
                    <a:pt x="37149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2F1F1">
                <a:alpha val="80000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574699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0" y="4187825"/>
            <a:ext cx="6409331" cy="177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00"/>
              </a:lnSpc>
            </a:pPr>
            <a:r>
              <a:rPr lang="en-US" sz="5000" spc="250">
                <a:solidFill>
                  <a:srgbClr val="000000"/>
                </a:solidFill>
                <a:latin typeface="Helios Extended Bold"/>
              </a:rPr>
              <a:t>DATA COLLECTION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10200" y="3619500"/>
            <a:ext cx="8915400" cy="1055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8400"/>
              </a:lnSpc>
            </a:pPr>
            <a:r>
              <a:rPr lang="en-US" sz="4800" spc="300" dirty="0" smtClean="0">
                <a:solidFill>
                  <a:srgbClr val="000000"/>
                </a:solidFill>
                <a:latin typeface="Helios Extended Bold"/>
              </a:rPr>
              <a:t>Results</a:t>
            </a:r>
            <a:endParaRPr lang="en-US" sz="4800" spc="300" dirty="0">
              <a:solidFill>
                <a:srgbClr val="000000"/>
              </a:solidFill>
              <a:latin typeface="Helios Extended Bold"/>
            </a:endParaRPr>
          </a:p>
        </p:txBody>
      </p:sp>
    </p:spTree>
    <p:extLst>
      <p:ext uri="{BB962C8B-B14F-4D97-AF65-F5344CB8AC3E}">
        <p14:creationId xmlns:p14="http://schemas.microsoft.com/office/powerpoint/2010/main" val="3846957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14800" y="2210258"/>
            <a:ext cx="857555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156"/>
              </a:lnSpc>
            </a:pPr>
            <a:r>
              <a:rPr lang="en-US" sz="2400" spc="325" dirty="0">
                <a:solidFill>
                  <a:srgbClr val="000000"/>
                </a:solidFill>
                <a:latin typeface="Helios Extended"/>
              </a:rPr>
              <a:t>TREND THROUGH YEAR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160128" y="8860451"/>
            <a:ext cx="4021925" cy="755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79"/>
              </a:lnSpc>
            </a:pPr>
            <a:endParaRPr lang="en-US" sz="2199" spc="109" dirty="0" smtClean="0">
              <a:solidFill>
                <a:srgbClr val="000000"/>
              </a:solidFill>
              <a:latin typeface="Lato"/>
            </a:endParaRPr>
          </a:p>
          <a:p>
            <a:pPr marL="0" lvl="0" indent="0" algn="ctr">
              <a:lnSpc>
                <a:spcPts val="3079"/>
              </a:lnSpc>
            </a:pPr>
            <a:r>
              <a:rPr lang="en-US" sz="2199" spc="109" dirty="0" smtClean="0">
                <a:solidFill>
                  <a:srgbClr val="000000"/>
                </a:solidFill>
                <a:latin typeface="Lato"/>
              </a:rPr>
              <a:t>NO</a:t>
            </a:r>
            <a:r>
              <a:rPr lang="en-US" sz="2199" spc="109" dirty="0">
                <a:solidFill>
                  <a:srgbClr val="000000"/>
                </a:solidFill>
                <a:latin typeface="Lato"/>
              </a:rPr>
              <a:t>. OF ARTICLES PER YEAR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815960" y="9230971"/>
            <a:ext cx="4704149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79"/>
              </a:lnSpc>
            </a:pPr>
            <a:r>
              <a:rPr lang="en-US" sz="2199" spc="109" dirty="0">
                <a:solidFill>
                  <a:srgbClr val="000000"/>
                </a:solidFill>
                <a:latin typeface="Lato"/>
              </a:rPr>
              <a:t>NO. OF CITATIONS PER YEAR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989" y="3165618"/>
            <a:ext cx="7410090" cy="56891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395" y="3165618"/>
            <a:ext cx="7287390" cy="57052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81200" y="751502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Helios Extended Bold" panose="020B0604020202020204" charset="0"/>
              </a:rPr>
              <a:t>Objective 1 : Global Trends</a:t>
            </a:r>
            <a:endParaRPr lang="en-IN" sz="3200" b="1" dirty="0">
              <a:latin typeface="Helios Extended Bold" panose="020B060402020202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2168</Words>
  <Application>Microsoft Office PowerPoint</Application>
  <PresentationFormat>Custom</PresentationFormat>
  <Paragraphs>218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Lato Italics</vt:lpstr>
      <vt:lpstr>Lato</vt:lpstr>
      <vt:lpstr>Poppins Medium</vt:lpstr>
      <vt:lpstr>Poppins Light</vt:lpstr>
      <vt:lpstr>Heebo Bold</vt:lpstr>
      <vt:lpstr>Helios Extended Bold</vt:lpstr>
      <vt:lpstr>Canva Sans Bold Italics</vt:lpstr>
      <vt:lpstr>Arial</vt:lpstr>
      <vt:lpstr>Lato Bold Italics</vt:lpstr>
      <vt:lpstr>Canva Sans</vt:lpstr>
      <vt:lpstr>Lato Bold</vt:lpstr>
      <vt:lpstr>Calibri</vt:lpstr>
      <vt:lpstr>Canva Sans Bold</vt:lpstr>
      <vt:lpstr>Canva Sans Italics</vt:lpstr>
      <vt:lpstr>Helios Extended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Tosca Green Blue Soft Grey Black Minimalist Thesis Research Study Presentation Template</dc:title>
  <dc:creator>hello</dc:creator>
  <cp:lastModifiedBy>hello</cp:lastModifiedBy>
  <cp:revision>11</cp:revision>
  <dcterms:created xsi:type="dcterms:W3CDTF">2006-08-16T00:00:00Z</dcterms:created>
  <dcterms:modified xsi:type="dcterms:W3CDTF">2024-07-30T08:45:02Z</dcterms:modified>
  <dc:identifier>DAGJcvYhx0g</dc:identifier>
</cp:coreProperties>
</file>