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30"/>
  </p:notesMasterIdLst>
  <p:sldIdLst>
    <p:sldId id="256" r:id="rId2"/>
    <p:sldId id="284" r:id="rId3"/>
    <p:sldId id="257" r:id="rId4"/>
    <p:sldId id="258" r:id="rId5"/>
    <p:sldId id="259" r:id="rId6"/>
    <p:sldId id="260" r:id="rId7"/>
    <p:sldId id="261" r:id="rId8"/>
    <p:sldId id="263" r:id="rId9"/>
    <p:sldId id="264" r:id="rId10"/>
    <p:sldId id="265" r:id="rId11"/>
    <p:sldId id="266" r:id="rId12"/>
    <p:sldId id="267" r:id="rId13"/>
    <p:sldId id="268" r:id="rId14"/>
    <p:sldId id="269" r:id="rId15"/>
    <p:sldId id="283" r:id="rId16"/>
    <p:sldId id="272" r:id="rId17"/>
    <p:sldId id="273" r:id="rId18"/>
    <p:sldId id="274" r:id="rId19"/>
    <p:sldId id="279" r:id="rId20"/>
    <p:sldId id="276" r:id="rId21"/>
    <p:sldId id="280" r:id="rId22"/>
    <p:sldId id="277" r:id="rId23"/>
    <p:sldId id="281" r:id="rId24"/>
    <p:sldId id="278" r:id="rId25"/>
    <p:sldId id="282" r:id="rId26"/>
    <p:sldId id="275" r:id="rId27"/>
    <p:sldId id="270" r:id="rId28"/>
    <p:sldId id="27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1C5435-B94D-467B-BB85-3328EAF9E34C}" v="703" dt="2024-07-19T06:22:32.5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1" d="100"/>
          <a:sy n="61" d="100"/>
        </p:scale>
        <p:origin x="102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pna Mishra" userId="98234906e9989980" providerId="LiveId" clId="{C51C5435-B94D-467B-BB85-3328EAF9E34C}"/>
    <pc:docChg chg="undo custSel addSld delSld modSld sldOrd">
      <pc:chgData name="Sapna Mishra" userId="98234906e9989980" providerId="LiveId" clId="{C51C5435-B94D-467B-BB85-3328EAF9E34C}" dt="2024-07-26T07:43:37.842" v="2992" actId="1036"/>
      <pc:docMkLst>
        <pc:docMk/>
      </pc:docMkLst>
      <pc:sldChg chg="addSp modSp mod">
        <pc:chgData name="Sapna Mishra" userId="98234906e9989980" providerId="LiveId" clId="{C51C5435-B94D-467B-BB85-3328EAF9E34C}" dt="2024-07-24T12:52:11.690" v="2991" actId="20577"/>
        <pc:sldMkLst>
          <pc:docMk/>
          <pc:sldMk cId="70386317" sldId="256"/>
        </pc:sldMkLst>
        <pc:spChg chg="add mod">
          <ac:chgData name="Sapna Mishra" userId="98234906e9989980" providerId="LiveId" clId="{C51C5435-B94D-467B-BB85-3328EAF9E34C}" dt="2024-07-24T12:52:11.690" v="2991" actId="20577"/>
          <ac:spMkLst>
            <pc:docMk/>
            <pc:sldMk cId="70386317" sldId="256"/>
            <ac:spMk id="2" creationId="{576D2D5D-C9C6-56C2-A7AF-535AC5487A7D}"/>
          </ac:spMkLst>
        </pc:spChg>
        <pc:spChg chg="add mod">
          <ac:chgData name="Sapna Mishra" userId="98234906e9989980" providerId="LiveId" clId="{C51C5435-B94D-467B-BB85-3328EAF9E34C}" dt="2024-07-16T21:33:54.356" v="2453" actId="1076"/>
          <ac:spMkLst>
            <pc:docMk/>
            <pc:sldMk cId="70386317" sldId="256"/>
            <ac:spMk id="3" creationId="{91CEC2BB-39B1-9954-25B1-0AC7AFF4F920}"/>
          </ac:spMkLst>
        </pc:spChg>
      </pc:sldChg>
      <pc:sldChg chg="modSp mod">
        <pc:chgData name="Sapna Mishra" userId="98234906e9989980" providerId="LiveId" clId="{C51C5435-B94D-467B-BB85-3328EAF9E34C}" dt="2024-06-05T14:30:25.333" v="631" actId="14100"/>
        <pc:sldMkLst>
          <pc:docMk/>
          <pc:sldMk cId="2724877986" sldId="257"/>
        </pc:sldMkLst>
        <pc:spChg chg="mod">
          <ac:chgData name="Sapna Mishra" userId="98234906e9989980" providerId="LiveId" clId="{C51C5435-B94D-467B-BB85-3328EAF9E34C}" dt="2024-06-05T14:30:25.333" v="631" actId="14100"/>
          <ac:spMkLst>
            <pc:docMk/>
            <pc:sldMk cId="2724877986" sldId="257"/>
            <ac:spMk id="2" creationId="{0161E7DF-6165-F90A-9023-1874787BA885}"/>
          </ac:spMkLst>
        </pc:spChg>
      </pc:sldChg>
      <pc:sldChg chg="modSp mod setBg">
        <pc:chgData name="Sapna Mishra" userId="98234906e9989980" providerId="LiveId" clId="{C51C5435-B94D-467B-BB85-3328EAF9E34C}" dt="2024-06-05T17:30:45.930" v="1228" actId="255"/>
        <pc:sldMkLst>
          <pc:docMk/>
          <pc:sldMk cId="1452657110" sldId="258"/>
        </pc:sldMkLst>
        <pc:spChg chg="mod">
          <ac:chgData name="Sapna Mishra" userId="98234906e9989980" providerId="LiveId" clId="{C51C5435-B94D-467B-BB85-3328EAF9E34C}" dt="2024-06-05T17:30:45.930" v="1228" actId="255"/>
          <ac:spMkLst>
            <pc:docMk/>
            <pc:sldMk cId="1452657110" sldId="258"/>
            <ac:spMk id="2" creationId="{E3BF7FA9-B503-2112-434E-EC6F53E24253}"/>
          </ac:spMkLst>
        </pc:spChg>
      </pc:sldChg>
      <pc:sldChg chg="modSp mod">
        <pc:chgData name="Sapna Mishra" userId="98234906e9989980" providerId="LiveId" clId="{C51C5435-B94D-467B-BB85-3328EAF9E34C}" dt="2024-06-05T17:42:38.358" v="1234" actId="2711"/>
        <pc:sldMkLst>
          <pc:docMk/>
          <pc:sldMk cId="1737192173" sldId="259"/>
        </pc:sldMkLst>
        <pc:spChg chg="mod">
          <ac:chgData name="Sapna Mishra" userId="98234906e9989980" providerId="LiveId" clId="{C51C5435-B94D-467B-BB85-3328EAF9E34C}" dt="2024-06-05T17:42:38.358" v="1234" actId="2711"/>
          <ac:spMkLst>
            <pc:docMk/>
            <pc:sldMk cId="1737192173" sldId="259"/>
            <ac:spMk id="2" creationId="{463A9772-6269-18B1-B9C3-A35D17D84CF5}"/>
          </ac:spMkLst>
        </pc:spChg>
      </pc:sldChg>
      <pc:sldChg chg="modSp mod">
        <pc:chgData name="Sapna Mishra" userId="98234906e9989980" providerId="LiveId" clId="{C51C5435-B94D-467B-BB85-3328EAF9E34C}" dt="2024-06-06T06:09:15.999" v="1438" actId="14100"/>
        <pc:sldMkLst>
          <pc:docMk/>
          <pc:sldMk cId="3131636095" sldId="260"/>
        </pc:sldMkLst>
        <pc:spChg chg="mod">
          <ac:chgData name="Sapna Mishra" userId="98234906e9989980" providerId="LiveId" clId="{C51C5435-B94D-467B-BB85-3328EAF9E34C}" dt="2024-06-06T06:09:15.999" v="1438" actId="14100"/>
          <ac:spMkLst>
            <pc:docMk/>
            <pc:sldMk cId="3131636095" sldId="260"/>
            <ac:spMk id="2" creationId="{E00346B5-657A-D363-6836-CBB0C029BD3D}"/>
          </ac:spMkLst>
        </pc:spChg>
      </pc:sldChg>
      <pc:sldChg chg="modSp mod">
        <pc:chgData name="Sapna Mishra" userId="98234906e9989980" providerId="LiveId" clId="{C51C5435-B94D-467B-BB85-3328EAF9E34C}" dt="2024-07-20T06:30:05.200" v="2989" actId="20577"/>
        <pc:sldMkLst>
          <pc:docMk/>
          <pc:sldMk cId="3186033820" sldId="261"/>
        </pc:sldMkLst>
        <pc:spChg chg="mod">
          <ac:chgData name="Sapna Mishra" userId="98234906e9989980" providerId="LiveId" clId="{C51C5435-B94D-467B-BB85-3328EAF9E34C}" dt="2024-07-20T06:30:05.200" v="2989" actId="20577"/>
          <ac:spMkLst>
            <pc:docMk/>
            <pc:sldMk cId="3186033820" sldId="261"/>
            <ac:spMk id="2" creationId="{936828BB-7A30-5B51-99BC-B451EFED4805}"/>
          </ac:spMkLst>
        </pc:spChg>
      </pc:sldChg>
      <pc:sldChg chg="modSp del mod">
        <pc:chgData name="Sapna Mishra" userId="98234906e9989980" providerId="LiveId" clId="{C51C5435-B94D-467B-BB85-3328EAF9E34C}" dt="2024-07-16T20:54:38.916" v="2111" actId="2696"/>
        <pc:sldMkLst>
          <pc:docMk/>
          <pc:sldMk cId="142901334" sldId="262"/>
        </pc:sldMkLst>
        <pc:spChg chg="mod">
          <ac:chgData name="Sapna Mishra" userId="98234906e9989980" providerId="LiveId" clId="{C51C5435-B94D-467B-BB85-3328EAF9E34C}" dt="2024-06-05T16:28:22.124" v="781" actId="20577"/>
          <ac:spMkLst>
            <pc:docMk/>
            <pc:sldMk cId="142901334" sldId="262"/>
            <ac:spMk id="2" creationId="{ACC5CDB5-82FA-7894-19CA-598BAA353AB0}"/>
          </ac:spMkLst>
        </pc:spChg>
      </pc:sldChg>
      <pc:sldChg chg="addSp modSp mod">
        <pc:chgData name="Sapna Mishra" userId="98234906e9989980" providerId="LiveId" clId="{C51C5435-B94D-467B-BB85-3328EAF9E34C}" dt="2024-06-05T18:22:15.587" v="1302" actId="2711"/>
        <pc:sldMkLst>
          <pc:docMk/>
          <pc:sldMk cId="1763548785" sldId="263"/>
        </pc:sldMkLst>
        <pc:spChg chg="add mod">
          <ac:chgData name="Sapna Mishra" userId="98234906e9989980" providerId="LiveId" clId="{C51C5435-B94D-467B-BB85-3328EAF9E34C}" dt="2024-06-05T18:22:15.587" v="1302" actId="2711"/>
          <ac:spMkLst>
            <pc:docMk/>
            <pc:sldMk cId="1763548785" sldId="263"/>
            <ac:spMk id="2" creationId="{BE70E1AD-E112-EC94-9E2D-FF2C2753A3BF}"/>
          </ac:spMkLst>
        </pc:spChg>
      </pc:sldChg>
      <pc:sldChg chg="addSp modSp mod">
        <pc:chgData name="Sapna Mishra" userId="98234906e9989980" providerId="LiveId" clId="{C51C5435-B94D-467B-BB85-3328EAF9E34C}" dt="2024-06-05T18:22:00.427" v="1301" actId="2711"/>
        <pc:sldMkLst>
          <pc:docMk/>
          <pc:sldMk cId="796660764" sldId="264"/>
        </pc:sldMkLst>
        <pc:spChg chg="add mod">
          <ac:chgData name="Sapna Mishra" userId="98234906e9989980" providerId="LiveId" clId="{C51C5435-B94D-467B-BB85-3328EAF9E34C}" dt="2024-06-05T18:22:00.427" v="1301" actId="2711"/>
          <ac:spMkLst>
            <pc:docMk/>
            <pc:sldMk cId="796660764" sldId="264"/>
            <ac:spMk id="2" creationId="{BE344895-9582-BBD9-31AF-949A1182A7E9}"/>
          </ac:spMkLst>
        </pc:spChg>
      </pc:sldChg>
      <pc:sldChg chg="addSp modSp mod">
        <pc:chgData name="Sapna Mishra" userId="98234906e9989980" providerId="LiveId" clId="{C51C5435-B94D-467B-BB85-3328EAF9E34C}" dt="2024-07-26T07:43:37.842" v="2992" actId="1036"/>
        <pc:sldMkLst>
          <pc:docMk/>
          <pc:sldMk cId="1004329776" sldId="265"/>
        </pc:sldMkLst>
        <pc:spChg chg="add mod">
          <ac:chgData name="Sapna Mishra" userId="98234906e9989980" providerId="LiveId" clId="{C51C5435-B94D-467B-BB85-3328EAF9E34C}" dt="2024-07-26T07:43:37.842" v="2992" actId="1036"/>
          <ac:spMkLst>
            <pc:docMk/>
            <pc:sldMk cId="1004329776" sldId="265"/>
            <ac:spMk id="2" creationId="{F15F1B85-BF5A-8FB4-FC62-1EF6A4B8BD22}"/>
          </ac:spMkLst>
        </pc:spChg>
      </pc:sldChg>
      <pc:sldChg chg="addSp modSp add mod">
        <pc:chgData name="Sapna Mishra" userId="98234906e9989980" providerId="LiveId" clId="{C51C5435-B94D-467B-BB85-3328EAF9E34C}" dt="2024-06-05T18:22:45.580" v="1303" actId="2711"/>
        <pc:sldMkLst>
          <pc:docMk/>
          <pc:sldMk cId="2745105850" sldId="266"/>
        </pc:sldMkLst>
        <pc:spChg chg="add mod">
          <ac:chgData name="Sapna Mishra" userId="98234906e9989980" providerId="LiveId" clId="{C51C5435-B94D-467B-BB85-3328EAF9E34C}" dt="2024-06-05T18:22:45.580" v="1303" actId="2711"/>
          <ac:spMkLst>
            <pc:docMk/>
            <pc:sldMk cId="2745105850" sldId="266"/>
            <ac:spMk id="2" creationId="{A5D932F8-61ED-465E-D6E8-088DB84693EE}"/>
          </ac:spMkLst>
        </pc:spChg>
      </pc:sldChg>
      <pc:sldChg chg="addSp modSp add mod">
        <pc:chgData name="Sapna Mishra" userId="98234906e9989980" providerId="LiveId" clId="{C51C5435-B94D-467B-BB85-3328EAF9E34C}" dt="2024-07-19T06:21:17.033" v="2783" actId="20577"/>
        <pc:sldMkLst>
          <pc:docMk/>
          <pc:sldMk cId="3508242277" sldId="267"/>
        </pc:sldMkLst>
        <pc:spChg chg="add mod">
          <ac:chgData name="Sapna Mishra" userId="98234906e9989980" providerId="LiveId" clId="{C51C5435-B94D-467B-BB85-3328EAF9E34C}" dt="2024-07-19T06:21:17.033" v="2783" actId="20577"/>
          <ac:spMkLst>
            <pc:docMk/>
            <pc:sldMk cId="3508242277" sldId="267"/>
            <ac:spMk id="2" creationId="{B98F29DD-BED4-A1A1-3725-A430EDB44EBD}"/>
          </ac:spMkLst>
        </pc:spChg>
      </pc:sldChg>
      <pc:sldChg chg="addSp modSp add mod">
        <pc:chgData name="Sapna Mishra" userId="98234906e9989980" providerId="LiveId" clId="{C51C5435-B94D-467B-BB85-3328EAF9E34C}" dt="2024-06-05T16:37:45.263" v="1013" actId="113"/>
        <pc:sldMkLst>
          <pc:docMk/>
          <pc:sldMk cId="1002539977" sldId="268"/>
        </pc:sldMkLst>
        <pc:spChg chg="add mod">
          <ac:chgData name="Sapna Mishra" userId="98234906e9989980" providerId="LiveId" clId="{C51C5435-B94D-467B-BB85-3328EAF9E34C}" dt="2024-06-05T16:37:45.263" v="1013" actId="113"/>
          <ac:spMkLst>
            <pc:docMk/>
            <pc:sldMk cId="1002539977" sldId="268"/>
            <ac:spMk id="2" creationId="{5C64FBFF-608D-0AA2-A0EF-72D77F2F4CC1}"/>
          </ac:spMkLst>
        </pc:spChg>
      </pc:sldChg>
      <pc:sldChg chg="addSp modSp add mod">
        <pc:chgData name="Sapna Mishra" userId="98234906e9989980" providerId="LiveId" clId="{C51C5435-B94D-467B-BB85-3328EAF9E34C}" dt="2024-06-05T16:37:35.981" v="1011" actId="113"/>
        <pc:sldMkLst>
          <pc:docMk/>
          <pc:sldMk cId="3836331763" sldId="269"/>
        </pc:sldMkLst>
        <pc:spChg chg="add mod">
          <ac:chgData name="Sapna Mishra" userId="98234906e9989980" providerId="LiveId" clId="{C51C5435-B94D-467B-BB85-3328EAF9E34C}" dt="2024-06-05T16:37:35.981" v="1011" actId="113"/>
          <ac:spMkLst>
            <pc:docMk/>
            <pc:sldMk cId="3836331763" sldId="269"/>
            <ac:spMk id="2" creationId="{F69FF321-306F-AB58-8CE1-F7042073BC90}"/>
          </ac:spMkLst>
        </pc:spChg>
      </pc:sldChg>
      <pc:sldChg chg="addSp modSp new mod">
        <pc:chgData name="Sapna Mishra" userId="98234906e9989980" providerId="LiveId" clId="{C51C5435-B94D-467B-BB85-3328EAF9E34C}" dt="2024-06-05T17:48:31.802" v="1300" actId="20577"/>
        <pc:sldMkLst>
          <pc:docMk/>
          <pc:sldMk cId="2372879838" sldId="270"/>
        </pc:sldMkLst>
        <pc:spChg chg="add mod">
          <ac:chgData name="Sapna Mishra" userId="98234906e9989980" providerId="LiveId" clId="{C51C5435-B94D-467B-BB85-3328EAF9E34C}" dt="2024-06-05T17:48:31.802" v="1300" actId="20577"/>
          <ac:spMkLst>
            <pc:docMk/>
            <pc:sldMk cId="2372879838" sldId="270"/>
            <ac:spMk id="2" creationId="{015515DC-7766-C794-824F-32A0843A6CCD}"/>
          </ac:spMkLst>
        </pc:spChg>
      </pc:sldChg>
      <pc:sldChg chg="addSp modSp new mod">
        <pc:chgData name="Sapna Mishra" userId="98234906e9989980" providerId="LiveId" clId="{C51C5435-B94D-467B-BB85-3328EAF9E34C}" dt="2024-06-05T17:28:51.837" v="1227" actId="1076"/>
        <pc:sldMkLst>
          <pc:docMk/>
          <pc:sldMk cId="1597809274" sldId="271"/>
        </pc:sldMkLst>
        <pc:spChg chg="add mod">
          <ac:chgData name="Sapna Mishra" userId="98234906e9989980" providerId="LiveId" clId="{C51C5435-B94D-467B-BB85-3328EAF9E34C}" dt="2024-06-05T17:28:51.837" v="1227" actId="1076"/>
          <ac:spMkLst>
            <pc:docMk/>
            <pc:sldMk cId="1597809274" sldId="271"/>
            <ac:spMk id="2" creationId="{8EF57AF5-DFE3-E884-433D-B63464468B83}"/>
          </ac:spMkLst>
        </pc:spChg>
      </pc:sldChg>
      <pc:sldChg chg="addSp modSp new del mod">
        <pc:chgData name="Sapna Mishra" userId="98234906e9989980" providerId="LiveId" clId="{C51C5435-B94D-467B-BB85-3328EAF9E34C}" dt="2024-06-26T20:04:10.123" v="1443" actId="2696"/>
        <pc:sldMkLst>
          <pc:docMk/>
          <pc:sldMk cId="2122879171" sldId="272"/>
        </pc:sldMkLst>
        <pc:graphicFrameChg chg="add mod">
          <ac:chgData name="Sapna Mishra" userId="98234906e9989980" providerId="LiveId" clId="{C51C5435-B94D-467B-BB85-3328EAF9E34C}" dt="2024-06-26T20:02:46.277" v="1442" actId="1957"/>
          <ac:graphicFrameMkLst>
            <pc:docMk/>
            <pc:sldMk cId="2122879171" sldId="272"/>
            <ac:graphicFrameMk id="4" creationId="{F731779E-DEA5-0F9C-46BF-65F7AC4AFAE0}"/>
          </ac:graphicFrameMkLst>
        </pc:graphicFrameChg>
      </pc:sldChg>
      <pc:sldChg chg="addSp modSp new mod">
        <pc:chgData name="Sapna Mishra" userId="98234906e9989980" providerId="LiveId" clId="{C51C5435-B94D-467B-BB85-3328EAF9E34C}" dt="2024-07-16T21:37:15.925" v="2512" actId="255"/>
        <pc:sldMkLst>
          <pc:docMk/>
          <pc:sldMk cId="3647764657" sldId="272"/>
        </pc:sldMkLst>
        <pc:graphicFrameChg chg="add mod">
          <ac:chgData name="Sapna Mishra" userId="98234906e9989980" providerId="LiveId" clId="{C51C5435-B94D-467B-BB85-3328EAF9E34C}" dt="2024-07-16T21:37:15.925" v="2512" actId="255"/>
          <ac:graphicFrameMkLst>
            <pc:docMk/>
            <pc:sldMk cId="3647764657" sldId="272"/>
            <ac:graphicFrameMk id="2" creationId="{20006CD0-9B3B-176B-2141-F02A34AC0BCB}"/>
          </ac:graphicFrameMkLst>
        </pc:graphicFrameChg>
      </pc:sldChg>
      <pc:sldChg chg="addSp delSp modSp new del mod">
        <pc:chgData name="Sapna Mishra" userId="98234906e9989980" providerId="LiveId" clId="{C51C5435-B94D-467B-BB85-3328EAF9E34C}" dt="2024-07-16T20:12:33.401" v="1773" actId="2696"/>
        <pc:sldMkLst>
          <pc:docMk/>
          <pc:sldMk cId="4115627659" sldId="272"/>
        </pc:sldMkLst>
        <pc:graphicFrameChg chg="add mod">
          <ac:chgData name="Sapna Mishra" userId="98234906e9989980" providerId="LiveId" clId="{C51C5435-B94D-467B-BB85-3328EAF9E34C}" dt="2024-06-28T07:30:00.382" v="1650"/>
          <ac:graphicFrameMkLst>
            <pc:docMk/>
            <pc:sldMk cId="4115627659" sldId="272"/>
            <ac:graphicFrameMk id="2" creationId="{810AED58-DF7E-3D11-726B-142388B11E38}"/>
          </ac:graphicFrameMkLst>
        </pc:graphicFrameChg>
        <pc:graphicFrameChg chg="add del mod">
          <ac:chgData name="Sapna Mishra" userId="98234906e9989980" providerId="LiveId" clId="{C51C5435-B94D-467B-BB85-3328EAF9E34C}" dt="2024-06-28T07:30:26.271" v="1657" actId="21"/>
          <ac:graphicFrameMkLst>
            <pc:docMk/>
            <pc:sldMk cId="4115627659" sldId="272"/>
            <ac:graphicFrameMk id="3" creationId="{810AED58-DF7E-3D11-726B-142388B11E38}"/>
          </ac:graphicFrameMkLst>
        </pc:graphicFrameChg>
        <pc:graphicFrameChg chg="add del mod">
          <ac:chgData name="Sapna Mishra" userId="98234906e9989980" providerId="LiveId" clId="{C51C5435-B94D-467B-BB85-3328EAF9E34C}" dt="2024-06-28T07:24:17.868" v="1645" actId="21"/>
          <ac:graphicFrameMkLst>
            <pc:docMk/>
            <pc:sldMk cId="4115627659" sldId="272"/>
            <ac:graphicFrameMk id="4" creationId="{99BF9BFD-B749-35DD-DA50-C06A6F01D64E}"/>
          </ac:graphicFrameMkLst>
        </pc:graphicFrameChg>
        <pc:graphicFrameChg chg="add del mod">
          <ac:chgData name="Sapna Mishra" userId="98234906e9989980" providerId="LiveId" clId="{C51C5435-B94D-467B-BB85-3328EAF9E34C}" dt="2024-06-28T07:34:34.741" v="1662" actId="21"/>
          <ac:graphicFrameMkLst>
            <pc:docMk/>
            <pc:sldMk cId="4115627659" sldId="272"/>
            <ac:graphicFrameMk id="5" creationId="{810AED58-DF7E-3D11-726B-142388B11E38}"/>
          </ac:graphicFrameMkLst>
        </pc:graphicFrameChg>
        <pc:graphicFrameChg chg="add del mod">
          <ac:chgData name="Sapna Mishra" userId="98234906e9989980" providerId="LiveId" clId="{C51C5435-B94D-467B-BB85-3328EAF9E34C}" dt="2024-06-28T07:35:12.063" v="1665" actId="21"/>
          <ac:graphicFrameMkLst>
            <pc:docMk/>
            <pc:sldMk cId="4115627659" sldId="272"/>
            <ac:graphicFrameMk id="6" creationId="{810AED58-DF7E-3D11-726B-142388B11E38}"/>
          </ac:graphicFrameMkLst>
        </pc:graphicFrameChg>
        <pc:graphicFrameChg chg="del">
          <ac:chgData name="Sapna Mishra" userId="98234906e9989980" providerId="LiveId" clId="{C51C5435-B94D-467B-BB85-3328EAF9E34C}" dt="2024-06-28T07:37:45.475" v="1666" actId="21"/>
          <ac:graphicFrameMkLst>
            <pc:docMk/>
            <pc:sldMk cId="4115627659" sldId="272"/>
            <ac:graphicFrameMk id="7" creationId="{EF32088C-4160-C0C9-0B81-5F7F45BB162D}"/>
          </ac:graphicFrameMkLst>
        </pc:graphicFrameChg>
        <pc:graphicFrameChg chg="add mod">
          <ac:chgData name="Sapna Mishra" userId="98234906e9989980" providerId="LiveId" clId="{C51C5435-B94D-467B-BB85-3328EAF9E34C}" dt="2024-06-28T07:43:16.471" v="1684" actId="3062"/>
          <ac:graphicFrameMkLst>
            <pc:docMk/>
            <pc:sldMk cId="4115627659" sldId="272"/>
            <ac:graphicFrameMk id="8" creationId="{810AED58-DF7E-3D11-726B-142388B11E38}"/>
          </ac:graphicFrameMkLst>
        </pc:graphicFrameChg>
      </pc:sldChg>
      <pc:sldChg chg="addSp modSp new mod">
        <pc:chgData name="Sapna Mishra" userId="98234906e9989980" providerId="LiveId" clId="{C51C5435-B94D-467B-BB85-3328EAF9E34C}" dt="2024-07-16T21:38:28.941" v="2549" actId="20577"/>
        <pc:sldMkLst>
          <pc:docMk/>
          <pc:sldMk cId="120246683" sldId="273"/>
        </pc:sldMkLst>
        <pc:graphicFrameChg chg="add mod">
          <ac:chgData name="Sapna Mishra" userId="98234906e9989980" providerId="LiveId" clId="{C51C5435-B94D-467B-BB85-3328EAF9E34C}" dt="2024-07-16T21:38:28.941" v="2549" actId="20577"/>
          <ac:graphicFrameMkLst>
            <pc:docMk/>
            <pc:sldMk cId="120246683" sldId="273"/>
            <ac:graphicFrameMk id="2" creationId="{05EBA60D-756F-CD6F-8C1C-83201029D029}"/>
          </ac:graphicFrameMkLst>
        </pc:graphicFrameChg>
      </pc:sldChg>
      <pc:sldChg chg="addSp delSp modSp new del mod">
        <pc:chgData name="Sapna Mishra" userId="98234906e9989980" providerId="LiveId" clId="{C51C5435-B94D-467B-BB85-3328EAF9E34C}" dt="2024-07-16T07:08:57.156" v="1767" actId="2696"/>
        <pc:sldMkLst>
          <pc:docMk/>
          <pc:sldMk cId="1687754236" sldId="273"/>
        </pc:sldMkLst>
        <pc:graphicFrameChg chg="add mod">
          <ac:chgData name="Sapna Mishra" userId="98234906e9989980" providerId="LiveId" clId="{C51C5435-B94D-467B-BB85-3328EAF9E34C}" dt="2024-06-28T07:51:54.934" v="1694"/>
          <ac:graphicFrameMkLst>
            <pc:docMk/>
            <pc:sldMk cId="1687754236" sldId="273"/>
            <ac:graphicFrameMk id="2" creationId="{D3A8D79F-3AA3-15A8-E737-3CBBFC9FB725}"/>
          </ac:graphicFrameMkLst>
        </pc:graphicFrameChg>
        <pc:graphicFrameChg chg="add del mod">
          <ac:chgData name="Sapna Mishra" userId="98234906e9989980" providerId="LiveId" clId="{C51C5435-B94D-467B-BB85-3328EAF9E34C}" dt="2024-06-28T07:50:37.797" v="1685" actId="21"/>
          <ac:graphicFrameMkLst>
            <pc:docMk/>
            <pc:sldMk cId="1687754236" sldId="273"/>
            <ac:graphicFrameMk id="4" creationId="{C6DF5A98-413D-975F-EBC3-9684EF6E4171}"/>
          </ac:graphicFrameMkLst>
        </pc:graphicFrameChg>
      </pc:sldChg>
      <pc:sldChg chg="addSp modSp new mod">
        <pc:chgData name="Sapna Mishra" userId="98234906e9989980" providerId="LiveId" clId="{C51C5435-B94D-467B-BB85-3328EAF9E34C}" dt="2024-07-16T21:39:42.311" v="2574" actId="113"/>
        <pc:sldMkLst>
          <pc:docMk/>
          <pc:sldMk cId="2278624103" sldId="274"/>
        </pc:sldMkLst>
        <pc:graphicFrameChg chg="add mod">
          <ac:chgData name="Sapna Mishra" userId="98234906e9989980" providerId="LiveId" clId="{C51C5435-B94D-467B-BB85-3328EAF9E34C}" dt="2024-07-16T21:39:42.311" v="2574" actId="113"/>
          <ac:graphicFrameMkLst>
            <pc:docMk/>
            <pc:sldMk cId="2278624103" sldId="274"/>
            <ac:graphicFrameMk id="2" creationId="{E851981A-32E3-3182-0D51-BF4217677397}"/>
          </ac:graphicFrameMkLst>
        </pc:graphicFrameChg>
      </pc:sldChg>
      <pc:sldChg chg="addSp modSp new del mod">
        <pc:chgData name="Sapna Mishra" userId="98234906e9989980" providerId="LiveId" clId="{C51C5435-B94D-467B-BB85-3328EAF9E34C}" dt="2024-07-16T07:09:04.346" v="1768" actId="2696"/>
        <pc:sldMkLst>
          <pc:docMk/>
          <pc:sldMk cId="3132829522" sldId="274"/>
        </pc:sldMkLst>
        <pc:graphicFrameChg chg="add mod">
          <ac:chgData name="Sapna Mishra" userId="98234906e9989980" providerId="LiveId" clId="{C51C5435-B94D-467B-BB85-3328EAF9E34C}" dt="2024-07-15T11:59:12.257" v="1696" actId="14100"/>
          <ac:graphicFrameMkLst>
            <pc:docMk/>
            <pc:sldMk cId="3132829522" sldId="274"/>
            <ac:graphicFrameMk id="4" creationId="{67E5EC20-1E8D-EC81-E978-836FD256BDD5}"/>
          </ac:graphicFrameMkLst>
        </pc:graphicFrameChg>
      </pc:sldChg>
      <pc:sldChg chg="addSp modSp new mod">
        <pc:chgData name="Sapna Mishra" userId="98234906e9989980" providerId="LiveId" clId="{C51C5435-B94D-467B-BB85-3328EAF9E34C}" dt="2024-07-16T21:23:21.688" v="2278" actId="20577"/>
        <pc:sldMkLst>
          <pc:docMk/>
          <pc:sldMk cId="1335022503" sldId="275"/>
        </pc:sldMkLst>
        <pc:spChg chg="add mod">
          <ac:chgData name="Sapna Mishra" userId="98234906e9989980" providerId="LiveId" clId="{C51C5435-B94D-467B-BB85-3328EAF9E34C}" dt="2024-07-16T21:23:21.688" v="2278" actId="20577"/>
          <ac:spMkLst>
            <pc:docMk/>
            <pc:sldMk cId="1335022503" sldId="275"/>
            <ac:spMk id="2" creationId="{A3037819-308C-A5ED-6580-CB9344B8690B}"/>
          </ac:spMkLst>
        </pc:spChg>
      </pc:sldChg>
      <pc:sldChg chg="addSp modSp new del mod">
        <pc:chgData name="Sapna Mishra" userId="98234906e9989980" providerId="LiveId" clId="{C51C5435-B94D-467B-BB85-3328EAF9E34C}" dt="2024-07-16T20:12:51.418" v="1776" actId="2696"/>
        <pc:sldMkLst>
          <pc:docMk/>
          <pc:sldMk cId="3419179402" sldId="275"/>
        </pc:sldMkLst>
        <pc:graphicFrameChg chg="add mod">
          <ac:chgData name="Sapna Mishra" userId="98234906e9989980" providerId="LiveId" clId="{C51C5435-B94D-467B-BB85-3328EAF9E34C}" dt="2024-07-15T11:59:36.360" v="1698" actId="14100"/>
          <ac:graphicFrameMkLst>
            <pc:docMk/>
            <pc:sldMk cId="3419179402" sldId="275"/>
            <ac:graphicFrameMk id="4" creationId="{FA771404-CDBB-DBB9-188A-F4FDB44B17B1}"/>
          </ac:graphicFrameMkLst>
        </pc:graphicFrameChg>
      </pc:sldChg>
      <pc:sldChg chg="addSp delSp modSp new del mod ord">
        <pc:chgData name="Sapna Mishra" userId="98234906e9989980" providerId="LiveId" clId="{C51C5435-B94D-467B-BB85-3328EAF9E34C}" dt="2024-07-16T20:12:43.536" v="1774" actId="2696"/>
        <pc:sldMkLst>
          <pc:docMk/>
          <pc:sldMk cId="2337614831" sldId="276"/>
        </pc:sldMkLst>
        <pc:graphicFrameChg chg="add mod">
          <ac:chgData name="Sapna Mishra" userId="98234906e9989980" providerId="LiveId" clId="{C51C5435-B94D-467B-BB85-3328EAF9E34C}" dt="2024-07-15T12:44:29.325" v="1727"/>
          <ac:graphicFrameMkLst>
            <pc:docMk/>
            <pc:sldMk cId="2337614831" sldId="276"/>
            <ac:graphicFrameMk id="2" creationId="{65C18A39-C79F-E5E5-FEB0-163446106133}"/>
          </ac:graphicFrameMkLst>
        </pc:graphicFrameChg>
        <pc:picChg chg="add del">
          <ac:chgData name="Sapna Mishra" userId="98234906e9989980" providerId="LiveId" clId="{C51C5435-B94D-467B-BB85-3328EAF9E34C}" dt="2024-07-15T12:26:23.597" v="1701" actId="21"/>
          <ac:picMkLst>
            <pc:docMk/>
            <pc:sldMk cId="2337614831" sldId="276"/>
            <ac:picMk id="1026" creationId="{64EF3835-8A6F-3C74-8BEF-57A4190B5EB1}"/>
          </ac:picMkLst>
        </pc:picChg>
      </pc:sldChg>
      <pc:sldChg chg="addSp modSp new mod">
        <pc:chgData name="Sapna Mishra" userId="98234906e9989980" providerId="LiveId" clId="{C51C5435-B94D-467B-BB85-3328EAF9E34C}" dt="2024-07-16T21:44:20.602" v="2658" actId="255"/>
        <pc:sldMkLst>
          <pc:docMk/>
          <pc:sldMk cId="3053293491" sldId="276"/>
        </pc:sldMkLst>
        <pc:graphicFrameChg chg="add mod">
          <ac:chgData name="Sapna Mishra" userId="98234906e9989980" providerId="LiveId" clId="{C51C5435-B94D-467B-BB85-3328EAF9E34C}" dt="2024-07-16T21:44:20.602" v="2658" actId="255"/>
          <ac:graphicFrameMkLst>
            <pc:docMk/>
            <pc:sldMk cId="3053293491" sldId="276"/>
            <ac:graphicFrameMk id="2" creationId="{462274C6-3422-3477-0F7D-7B58920D7428}"/>
          </ac:graphicFrameMkLst>
        </pc:graphicFrameChg>
      </pc:sldChg>
      <pc:sldChg chg="addSp modSp new mod">
        <pc:chgData name="Sapna Mishra" userId="98234906e9989980" providerId="LiveId" clId="{C51C5435-B94D-467B-BB85-3328EAF9E34C}" dt="2024-07-19T06:22:32.500" v="2825" actId="20577"/>
        <pc:sldMkLst>
          <pc:docMk/>
          <pc:sldMk cId="280420480" sldId="277"/>
        </pc:sldMkLst>
        <pc:graphicFrameChg chg="add mod">
          <ac:chgData name="Sapna Mishra" userId="98234906e9989980" providerId="LiveId" clId="{C51C5435-B94D-467B-BB85-3328EAF9E34C}" dt="2024-07-19T06:22:32.500" v="2825" actId="20577"/>
          <ac:graphicFrameMkLst>
            <pc:docMk/>
            <pc:sldMk cId="280420480" sldId="277"/>
            <ac:graphicFrameMk id="2" creationId="{90073A94-1CCF-A24A-5093-12769A39B8E6}"/>
          </ac:graphicFrameMkLst>
        </pc:graphicFrameChg>
      </pc:sldChg>
      <pc:sldChg chg="addSp modSp new del mod ord">
        <pc:chgData name="Sapna Mishra" userId="98234906e9989980" providerId="LiveId" clId="{C51C5435-B94D-467B-BB85-3328EAF9E34C}" dt="2024-07-16T20:12:47.009" v="1775" actId="2696"/>
        <pc:sldMkLst>
          <pc:docMk/>
          <pc:sldMk cId="1125061082" sldId="277"/>
        </pc:sldMkLst>
        <pc:graphicFrameChg chg="add mod">
          <ac:chgData name="Sapna Mishra" userId="98234906e9989980" providerId="LiveId" clId="{C51C5435-B94D-467B-BB85-3328EAF9E34C}" dt="2024-07-15T13:09:25.605" v="1766" actId="255"/>
          <ac:graphicFrameMkLst>
            <pc:docMk/>
            <pc:sldMk cId="1125061082" sldId="277"/>
            <ac:graphicFrameMk id="2" creationId="{4796B092-8A90-6B00-32E2-47BF5779ED0F}"/>
          </ac:graphicFrameMkLst>
        </pc:graphicFrameChg>
      </pc:sldChg>
      <pc:sldChg chg="addSp modSp new mod">
        <pc:chgData name="Sapna Mishra" userId="98234906e9989980" providerId="LiveId" clId="{C51C5435-B94D-467B-BB85-3328EAF9E34C}" dt="2024-07-16T21:42:03.297" v="2616" actId="20577"/>
        <pc:sldMkLst>
          <pc:docMk/>
          <pc:sldMk cId="389386562" sldId="278"/>
        </pc:sldMkLst>
        <pc:graphicFrameChg chg="add mod">
          <ac:chgData name="Sapna Mishra" userId="98234906e9989980" providerId="LiveId" clId="{C51C5435-B94D-467B-BB85-3328EAF9E34C}" dt="2024-07-16T21:42:03.297" v="2616" actId="20577"/>
          <ac:graphicFrameMkLst>
            <pc:docMk/>
            <pc:sldMk cId="389386562" sldId="278"/>
            <ac:graphicFrameMk id="2" creationId="{2AD24AF1-7798-4140-032E-43FC6B9FEFD1}"/>
          </ac:graphicFrameMkLst>
        </pc:graphicFrameChg>
      </pc:sldChg>
      <pc:sldChg chg="addSp modSp new mod">
        <pc:chgData name="Sapna Mishra" userId="98234906e9989980" providerId="LiveId" clId="{C51C5435-B94D-467B-BB85-3328EAF9E34C}" dt="2024-07-16T21:24:19.619" v="2291" actId="20577"/>
        <pc:sldMkLst>
          <pc:docMk/>
          <pc:sldMk cId="2043036492" sldId="279"/>
        </pc:sldMkLst>
        <pc:spChg chg="add mod">
          <ac:chgData name="Sapna Mishra" userId="98234906e9989980" providerId="LiveId" clId="{C51C5435-B94D-467B-BB85-3328EAF9E34C}" dt="2024-07-16T21:24:19.619" v="2291" actId="20577"/>
          <ac:spMkLst>
            <pc:docMk/>
            <pc:sldMk cId="2043036492" sldId="279"/>
            <ac:spMk id="2" creationId="{E3136823-F98B-9F14-A023-9D5056ECBA07}"/>
          </ac:spMkLst>
        </pc:spChg>
      </pc:sldChg>
      <pc:sldChg chg="addSp modSp new mod">
        <pc:chgData name="Sapna Mishra" userId="98234906e9989980" providerId="LiveId" clId="{C51C5435-B94D-467B-BB85-3328EAF9E34C}" dt="2024-07-18T21:29:25.699" v="2734" actId="20577"/>
        <pc:sldMkLst>
          <pc:docMk/>
          <pc:sldMk cId="2409078604" sldId="280"/>
        </pc:sldMkLst>
        <pc:spChg chg="add mod">
          <ac:chgData name="Sapna Mishra" userId="98234906e9989980" providerId="LiveId" clId="{C51C5435-B94D-467B-BB85-3328EAF9E34C}" dt="2024-07-18T21:29:25.699" v="2734" actId="20577"/>
          <ac:spMkLst>
            <pc:docMk/>
            <pc:sldMk cId="2409078604" sldId="280"/>
            <ac:spMk id="2" creationId="{34926384-837B-E47E-C9AD-6CD2B32B2BAA}"/>
          </ac:spMkLst>
        </pc:spChg>
      </pc:sldChg>
      <pc:sldChg chg="addSp modSp new mod">
        <pc:chgData name="Sapna Mishra" userId="98234906e9989980" providerId="LiveId" clId="{C51C5435-B94D-467B-BB85-3328EAF9E34C}" dt="2024-07-19T06:25:45.036" v="2952" actId="20577"/>
        <pc:sldMkLst>
          <pc:docMk/>
          <pc:sldMk cId="902282297" sldId="281"/>
        </pc:sldMkLst>
        <pc:spChg chg="add mod">
          <ac:chgData name="Sapna Mishra" userId="98234906e9989980" providerId="LiveId" clId="{C51C5435-B94D-467B-BB85-3328EAF9E34C}" dt="2024-07-19T06:25:45.036" v="2952" actId="20577"/>
          <ac:spMkLst>
            <pc:docMk/>
            <pc:sldMk cId="902282297" sldId="281"/>
            <ac:spMk id="2" creationId="{F928B338-51C5-6E57-B0AF-8C737715C510}"/>
          </ac:spMkLst>
        </pc:spChg>
      </pc:sldChg>
      <pc:sldChg chg="addSp modSp new mod">
        <pc:chgData name="Sapna Mishra" userId="98234906e9989980" providerId="LiveId" clId="{C51C5435-B94D-467B-BB85-3328EAF9E34C}" dt="2024-07-16T21:23:33.790" v="2280" actId="255"/>
        <pc:sldMkLst>
          <pc:docMk/>
          <pc:sldMk cId="3942657805" sldId="282"/>
        </pc:sldMkLst>
        <pc:spChg chg="add mod">
          <ac:chgData name="Sapna Mishra" userId="98234906e9989980" providerId="LiveId" clId="{C51C5435-B94D-467B-BB85-3328EAF9E34C}" dt="2024-07-16T21:23:33.790" v="2280" actId="255"/>
          <ac:spMkLst>
            <pc:docMk/>
            <pc:sldMk cId="3942657805" sldId="282"/>
            <ac:spMk id="2" creationId="{8E4DCBA7-E811-C048-916E-D6C4E546CD25}"/>
          </ac:spMkLst>
        </pc:spChg>
      </pc:sldChg>
      <pc:sldChg chg="addSp modSp new mod">
        <pc:chgData name="Sapna Mishra" userId="98234906e9989980" providerId="LiveId" clId="{C51C5435-B94D-467B-BB85-3328EAF9E34C}" dt="2024-07-16T20:55:24.377" v="2123" actId="122"/>
        <pc:sldMkLst>
          <pc:docMk/>
          <pc:sldMk cId="1321220686" sldId="283"/>
        </pc:sldMkLst>
        <pc:spChg chg="add mod">
          <ac:chgData name="Sapna Mishra" userId="98234906e9989980" providerId="LiveId" clId="{C51C5435-B94D-467B-BB85-3328EAF9E34C}" dt="2024-07-16T20:55:24.377" v="2123" actId="122"/>
          <ac:spMkLst>
            <pc:docMk/>
            <pc:sldMk cId="1321220686" sldId="283"/>
            <ac:spMk id="2" creationId="{52C3BFF0-0043-F307-8633-A7851344BF53}"/>
          </ac:spMkLst>
        </pc:spChg>
      </pc:sldChg>
      <pc:sldChg chg="addSp delSp modSp new mod">
        <pc:chgData name="Sapna Mishra" userId="98234906e9989980" providerId="LiveId" clId="{C51C5435-B94D-467B-BB85-3328EAF9E34C}" dt="2024-07-18T07:15:51.875" v="2673" actId="14100"/>
        <pc:sldMkLst>
          <pc:docMk/>
          <pc:sldMk cId="2921755994" sldId="284"/>
        </pc:sldMkLst>
        <pc:spChg chg="del">
          <ac:chgData name="Sapna Mishra" userId="98234906e9989980" providerId="LiveId" clId="{C51C5435-B94D-467B-BB85-3328EAF9E34C}" dt="2024-07-18T07:13:56.256" v="2660" actId="21"/>
          <ac:spMkLst>
            <pc:docMk/>
            <pc:sldMk cId="2921755994" sldId="284"/>
            <ac:spMk id="2" creationId="{DB3B068D-049F-22A5-9DD2-B47B1054F8FA}"/>
          </ac:spMkLst>
        </pc:spChg>
        <pc:spChg chg="del">
          <ac:chgData name="Sapna Mishra" userId="98234906e9989980" providerId="LiveId" clId="{C51C5435-B94D-467B-BB85-3328EAF9E34C}" dt="2024-07-18T07:14:00.498" v="2661" actId="21"/>
          <ac:spMkLst>
            <pc:docMk/>
            <pc:sldMk cId="2921755994" sldId="284"/>
            <ac:spMk id="3" creationId="{FD95C0BC-1014-AE20-D6B5-2502F11089E2}"/>
          </ac:spMkLst>
        </pc:spChg>
        <pc:picChg chg="add mod modCrop">
          <ac:chgData name="Sapna Mishra" userId="98234906e9989980" providerId="LiveId" clId="{C51C5435-B94D-467B-BB85-3328EAF9E34C}" dt="2024-07-18T07:15:51.875" v="2673" actId="14100"/>
          <ac:picMkLst>
            <pc:docMk/>
            <pc:sldMk cId="2921755994" sldId="284"/>
            <ac:picMk id="5" creationId="{00965D00-EB6F-0BE4-5190-F6DA6E5A5A2D}"/>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d.docs.live.net/98234906e9989980/Desktop/SRB.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d.docs.live.net/98234906e9989980/Desktop/SRB.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d.docs.live.net/98234906e9989980/Desktop/SRB.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d.docs.live.net/98234906e9989980/Desktop/SRB.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d.docs.live.net/98234906e9989980/Desktop/SRB.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d.docs.live.net/98234906e9989980/Desktop/SRB.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800" b="1" dirty="0">
                <a:latin typeface="Arial" panose="020B0604020202020204" pitchFamily="34" charset="0"/>
                <a:cs typeface="Arial" panose="020B0604020202020204" pitchFamily="34" charset="0"/>
              </a:rPr>
              <a:t>Years</a:t>
            </a:r>
            <a:r>
              <a:rPr lang="en-IN" sz="1800" b="1" baseline="0" dirty="0">
                <a:latin typeface="Arial" panose="020B0604020202020204" pitchFamily="34" charset="0"/>
                <a:cs typeface="Arial" panose="020B0604020202020204" pitchFamily="34" charset="0"/>
              </a:rPr>
              <a:t> of Experience in Healthcare Industry</a:t>
            </a:r>
          </a:p>
          <a:p>
            <a:pPr>
              <a:defRPr/>
            </a:pPr>
            <a:endParaRPr lang="en-IN" dirty="0"/>
          </a:p>
        </c:rich>
      </c:tx>
      <c:layout>
        <c:manualLayout>
          <c:xMode val="edge"/>
          <c:yMode val="edge"/>
          <c:x val="0.27821200997560219"/>
          <c:y val="1.392318349440269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495C-4958-B59E-86A382D3A934}"/>
              </c:ext>
            </c:extLst>
          </c:dPt>
          <c:dPt>
            <c:idx val="1"/>
            <c:invertIfNegative val="0"/>
            <c:bubble3D val="0"/>
            <c:spPr>
              <a:solidFill>
                <a:srgbClr val="FFC000"/>
              </a:solidFill>
              <a:ln>
                <a:noFill/>
              </a:ln>
              <a:effectLst/>
            </c:spPr>
            <c:extLst>
              <c:ext xmlns:c16="http://schemas.microsoft.com/office/drawing/2014/chart" uri="{C3380CC4-5D6E-409C-BE32-E72D297353CC}">
                <c16:uniqueId val="{00000003-495C-4958-B59E-86A382D3A934}"/>
              </c:ext>
            </c:extLst>
          </c:dPt>
          <c:dPt>
            <c:idx val="2"/>
            <c:invertIfNegative val="0"/>
            <c:bubble3D val="0"/>
            <c:spPr>
              <a:solidFill>
                <a:srgbClr val="00B050"/>
              </a:solidFill>
              <a:ln>
                <a:noFill/>
              </a:ln>
              <a:effectLst/>
            </c:spPr>
            <c:extLst>
              <c:ext xmlns:c16="http://schemas.microsoft.com/office/drawing/2014/chart" uri="{C3380CC4-5D6E-409C-BE32-E72D297353CC}">
                <c16:uniqueId val="{00000005-495C-4958-B59E-86A382D3A934}"/>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experience!$B$2:$B$5</c:f>
              <c:strCache>
                <c:ptCount val="4"/>
                <c:pt idx="0">
                  <c:v>&lt;1 year</c:v>
                </c:pt>
                <c:pt idx="1">
                  <c:v>1-5 years</c:v>
                </c:pt>
                <c:pt idx="2">
                  <c:v>6-10 years</c:v>
                </c:pt>
                <c:pt idx="3">
                  <c:v>&gt;10 years</c:v>
                </c:pt>
              </c:strCache>
            </c:strRef>
          </c:cat>
          <c:val>
            <c:numRef>
              <c:f>experience!$C$2:$C$5</c:f>
              <c:numCache>
                <c:formatCode>General</c:formatCode>
                <c:ptCount val="4"/>
                <c:pt idx="0">
                  <c:v>40</c:v>
                </c:pt>
                <c:pt idx="1">
                  <c:v>90</c:v>
                </c:pt>
                <c:pt idx="2">
                  <c:v>70</c:v>
                </c:pt>
                <c:pt idx="3">
                  <c:v>50</c:v>
                </c:pt>
              </c:numCache>
            </c:numRef>
          </c:val>
          <c:extLst>
            <c:ext xmlns:c16="http://schemas.microsoft.com/office/drawing/2014/chart" uri="{C3380CC4-5D6E-409C-BE32-E72D297353CC}">
              <c16:uniqueId val="{00000006-495C-4958-B59E-86A382D3A934}"/>
            </c:ext>
          </c:extLst>
        </c:ser>
        <c:dLbls>
          <c:dLblPos val="outEnd"/>
          <c:showLegendKey val="0"/>
          <c:showVal val="1"/>
          <c:showCatName val="0"/>
          <c:showSerName val="0"/>
          <c:showPercent val="0"/>
          <c:showBubbleSize val="0"/>
        </c:dLbls>
        <c:gapWidth val="219"/>
        <c:overlap val="-27"/>
        <c:axId val="541433504"/>
        <c:axId val="541428224"/>
      </c:barChart>
      <c:catAx>
        <c:axId val="541433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41428224"/>
        <c:crosses val="autoZero"/>
        <c:auto val="1"/>
        <c:lblAlgn val="ctr"/>
        <c:lblOffset val="100"/>
        <c:noMultiLvlLbl val="0"/>
      </c:catAx>
      <c:valAx>
        <c:axId val="5414282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sz="1600" b="1" dirty="0">
                    <a:latin typeface="Arial" panose="020B0604020202020204" pitchFamily="34" charset="0"/>
                    <a:cs typeface="Arial" panose="020B0604020202020204" pitchFamily="34" charset="0"/>
                  </a:rPr>
                  <a:t>Number</a:t>
                </a:r>
                <a:r>
                  <a:rPr lang="en-IN" sz="1600" b="1" baseline="0" dirty="0">
                    <a:latin typeface="Arial" panose="020B0604020202020204" pitchFamily="34" charset="0"/>
                    <a:cs typeface="Arial" panose="020B0604020202020204" pitchFamily="34" charset="0"/>
                  </a:rPr>
                  <a:t> of respondents</a:t>
                </a:r>
                <a:endParaRPr lang="en-IN" sz="1600" b="1" dirty="0">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414335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2000" b="1" dirty="0">
                <a:latin typeface="Arial" panose="020B0604020202020204" pitchFamily="34" charset="0"/>
                <a:cs typeface="Arial" panose="020B0604020202020204" pitchFamily="34" charset="0"/>
              </a:rPr>
              <a:t>Number of Respondents from Different Company</a:t>
            </a:r>
            <a:r>
              <a:rPr lang="en-IN" sz="2000" b="1" baseline="0" dirty="0">
                <a:latin typeface="Arial" panose="020B0604020202020204" pitchFamily="34" charset="0"/>
                <a:cs typeface="Arial" panose="020B0604020202020204" pitchFamily="34" charset="0"/>
              </a:rPr>
              <a:t> Size Distribution</a:t>
            </a:r>
            <a:endParaRPr lang="en-IN" sz="2000" b="1" dirty="0">
              <a:latin typeface="Arial" panose="020B0604020202020204" pitchFamily="34" charset="0"/>
              <a:cs typeface="Arial" panose="020B0604020202020204" pitchFamily="34"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lumMod val="40000"/>
                  <a:lumOff val="60000"/>
                </a:schemeClr>
              </a:solidFill>
              <a:ln w="19050">
                <a:solidFill>
                  <a:schemeClr val="lt1"/>
                </a:solidFill>
              </a:ln>
              <a:effectLst/>
            </c:spPr>
            <c:extLst>
              <c:ext xmlns:c16="http://schemas.microsoft.com/office/drawing/2014/chart" uri="{C3380CC4-5D6E-409C-BE32-E72D297353CC}">
                <c16:uniqueId val="{00000001-6992-4331-900E-6485FE1EF9CA}"/>
              </c:ext>
            </c:extLst>
          </c:dPt>
          <c:dPt>
            <c:idx val="1"/>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3-6992-4331-900E-6485FE1EF9CA}"/>
              </c:ext>
            </c:extLst>
          </c:dPt>
          <c:dPt>
            <c:idx val="2"/>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5-6992-4331-900E-6485FE1EF9CA}"/>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'Company size'!$C$2:$C$4</c:f>
              <c:strCache>
                <c:ptCount val="3"/>
                <c:pt idx="0">
                  <c:v>Small (1-50)</c:v>
                </c:pt>
                <c:pt idx="1">
                  <c:v>Medium (51-500)</c:v>
                </c:pt>
                <c:pt idx="2">
                  <c:v>Large (501+)</c:v>
                </c:pt>
              </c:strCache>
            </c:strRef>
          </c:cat>
          <c:val>
            <c:numRef>
              <c:f>'Company size'!$D$2:$D$4</c:f>
              <c:numCache>
                <c:formatCode>General</c:formatCode>
                <c:ptCount val="3"/>
                <c:pt idx="0">
                  <c:v>120</c:v>
                </c:pt>
                <c:pt idx="1">
                  <c:v>100</c:v>
                </c:pt>
                <c:pt idx="2">
                  <c:v>30</c:v>
                </c:pt>
              </c:numCache>
            </c:numRef>
          </c:val>
          <c:extLst>
            <c:ext xmlns:c16="http://schemas.microsoft.com/office/drawing/2014/chart" uri="{C3380CC4-5D6E-409C-BE32-E72D297353CC}">
              <c16:uniqueId val="{00000006-6992-4331-900E-6485FE1EF9C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800" b="1" dirty="0">
                <a:latin typeface="Arial" panose="020B0604020202020204" pitchFamily="34" charset="0"/>
                <a:cs typeface="Arial" panose="020B0604020202020204" pitchFamily="34" charset="0"/>
              </a:rPr>
              <a:t>Distribution of Respondents' Role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accent1">
                  <a:lumMod val="75000"/>
                </a:schemeClr>
              </a:solidFill>
              <a:ln>
                <a:noFill/>
              </a:ln>
              <a:effectLst/>
            </c:spPr>
            <c:extLst>
              <c:ext xmlns:c16="http://schemas.microsoft.com/office/drawing/2014/chart" uri="{C3380CC4-5D6E-409C-BE32-E72D297353CC}">
                <c16:uniqueId val="{00000001-1D4E-4156-BA03-EEBDB71C8131}"/>
              </c:ext>
            </c:extLst>
          </c:dPt>
          <c:dPt>
            <c:idx val="1"/>
            <c:invertIfNegative val="0"/>
            <c:bubble3D val="0"/>
            <c:spPr>
              <a:solidFill>
                <a:schemeClr val="accent4">
                  <a:lumMod val="75000"/>
                </a:schemeClr>
              </a:solidFill>
              <a:ln>
                <a:noFill/>
              </a:ln>
              <a:effectLst/>
            </c:spPr>
            <c:extLst>
              <c:ext xmlns:c16="http://schemas.microsoft.com/office/drawing/2014/chart" uri="{C3380CC4-5D6E-409C-BE32-E72D297353CC}">
                <c16:uniqueId val="{00000003-1D4E-4156-BA03-EEBDB71C8131}"/>
              </c:ext>
            </c:extLst>
          </c:dPt>
          <c:dPt>
            <c:idx val="2"/>
            <c:invertIfNegative val="0"/>
            <c:bubble3D val="0"/>
            <c:spPr>
              <a:solidFill>
                <a:schemeClr val="accent5">
                  <a:lumMod val="75000"/>
                </a:schemeClr>
              </a:solidFill>
              <a:ln>
                <a:noFill/>
              </a:ln>
              <a:effectLst/>
            </c:spPr>
            <c:extLst>
              <c:ext xmlns:c16="http://schemas.microsoft.com/office/drawing/2014/chart" uri="{C3380CC4-5D6E-409C-BE32-E72D297353CC}">
                <c16:uniqueId val="{00000005-1D4E-4156-BA03-EEBDB71C8131}"/>
              </c:ext>
            </c:extLst>
          </c:dPt>
          <c:dPt>
            <c:idx val="3"/>
            <c:invertIfNegative val="0"/>
            <c:bubble3D val="0"/>
            <c:spPr>
              <a:solidFill>
                <a:schemeClr val="accent6">
                  <a:lumMod val="75000"/>
                </a:schemeClr>
              </a:solidFill>
              <a:ln>
                <a:noFill/>
              </a:ln>
              <a:effectLst/>
            </c:spPr>
            <c:extLst>
              <c:ext xmlns:c16="http://schemas.microsoft.com/office/drawing/2014/chart" uri="{C3380CC4-5D6E-409C-BE32-E72D297353CC}">
                <c16:uniqueId val="{00000007-1D4E-4156-BA03-EEBDB71C8131}"/>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Respondent!$C$2:$C$5</c:f>
              <c:strCache>
                <c:ptCount val="4"/>
                <c:pt idx="0">
                  <c:v>Marketing</c:v>
                </c:pt>
                <c:pt idx="1">
                  <c:v>Sales</c:v>
                </c:pt>
                <c:pt idx="2">
                  <c:v>Business Development</c:v>
                </c:pt>
                <c:pt idx="3">
                  <c:v>Other</c:v>
                </c:pt>
              </c:strCache>
            </c:strRef>
          </c:cat>
          <c:val>
            <c:numRef>
              <c:f>Respondent!$D$2:$D$5</c:f>
              <c:numCache>
                <c:formatCode>General</c:formatCode>
                <c:ptCount val="4"/>
                <c:pt idx="0">
                  <c:v>80</c:v>
                </c:pt>
                <c:pt idx="1">
                  <c:v>90</c:v>
                </c:pt>
                <c:pt idx="2">
                  <c:v>50</c:v>
                </c:pt>
                <c:pt idx="3">
                  <c:v>30</c:v>
                </c:pt>
              </c:numCache>
            </c:numRef>
          </c:val>
          <c:extLst>
            <c:ext xmlns:c16="http://schemas.microsoft.com/office/drawing/2014/chart" uri="{C3380CC4-5D6E-409C-BE32-E72D297353CC}">
              <c16:uniqueId val="{00000008-1D4E-4156-BA03-EEBDB71C8131}"/>
            </c:ext>
          </c:extLst>
        </c:ser>
        <c:dLbls>
          <c:dLblPos val="outEnd"/>
          <c:showLegendKey val="0"/>
          <c:showVal val="1"/>
          <c:showCatName val="0"/>
          <c:showSerName val="0"/>
          <c:showPercent val="0"/>
          <c:showBubbleSize val="0"/>
        </c:dLbls>
        <c:gapWidth val="182"/>
        <c:axId val="438819552"/>
        <c:axId val="438816672"/>
      </c:barChart>
      <c:catAx>
        <c:axId val="4388195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38816672"/>
        <c:crosses val="autoZero"/>
        <c:auto val="1"/>
        <c:lblAlgn val="ctr"/>
        <c:lblOffset val="100"/>
        <c:noMultiLvlLbl val="0"/>
      </c:catAx>
      <c:valAx>
        <c:axId val="4388166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sz="1600" b="1" dirty="0"/>
                  <a:t>Number</a:t>
                </a:r>
                <a:r>
                  <a:rPr lang="en-IN" sz="1600" b="1" baseline="0" dirty="0"/>
                  <a:t> of respondent</a:t>
                </a:r>
                <a:endParaRPr lang="en-IN" sz="1600" b="1"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38819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IN" sz="1600" b="1" dirty="0">
                <a:latin typeface="Arial" panose="020B0604020202020204" pitchFamily="34" charset="0"/>
                <a:cs typeface="Arial" panose="020B0604020202020204" pitchFamily="34" charset="0"/>
              </a:rPr>
              <a:t>Perceived</a:t>
            </a:r>
            <a:r>
              <a:rPr lang="en-IN" sz="1600" b="1" baseline="0" dirty="0">
                <a:latin typeface="Arial" panose="020B0604020202020204" pitchFamily="34" charset="0"/>
                <a:cs typeface="Arial" panose="020B0604020202020204" pitchFamily="34" charset="0"/>
              </a:rPr>
              <a:t> Effectiveness of Lead Generation Strategies [1= Not Effective  5= Very Effective]</a:t>
            </a:r>
          </a:p>
        </c:rich>
      </c:tx>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14A5-48F2-A7D3-241C282E00C3}"/>
              </c:ext>
            </c:extLst>
          </c:dPt>
          <c:dPt>
            <c:idx val="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3-14A5-48F2-A7D3-241C282E00C3}"/>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14A5-48F2-A7D3-241C282E00C3}"/>
              </c:ext>
            </c:extLst>
          </c:dPt>
          <c:dPt>
            <c:idx val="4"/>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7-14A5-48F2-A7D3-241C282E00C3}"/>
              </c:ext>
            </c:extLst>
          </c:dPt>
          <c:dPt>
            <c:idx val="5"/>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9-14A5-48F2-A7D3-241C282E00C3}"/>
              </c:ext>
            </c:extLst>
          </c:dPt>
          <c:dPt>
            <c:idx val="6"/>
            <c:invertIfNegative val="0"/>
            <c:bubble3D val="0"/>
            <c:spPr>
              <a:solidFill>
                <a:schemeClr val="bg2">
                  <a:lumMod val="50000"/>
                </a:schemeClr>
              </a:solidFill>
              <a:ln>
                <a:noFill/>
              </a:ln>
              <a:effectLst/>
            </c:spPr>
            <c:extLst>
              <c:ext xmlns:c16="http://schemas.microsoft.com/office/drawing/2014/chart" uri="{C3380CC4-5D6E-409C-BE32-E72D297353CC}">
                <c16:uniqueId val="{0000000B-14A5-48F2-A7D3-241C282E00C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'perceived effectivess'!$B$2:$B$8</c:f>
              <c:strCache>
                <c:ptCount val="7"/>
                <c:pt idx="0">
                  <c:v>Email Campaign</c:v>
                </c:pt>
                <c:pt idx="1">
                  <c:v>Outbound Calling</c:v>
                </c:pt>
                <c:pt idx="2">
                  <c:v>Virtual Events/Webinars</c:v>
                </c:pt>
                <c:pt idx="3">
                  <c:v>Content Marketing</c:v>
                </c:pt>
                <c:pt idx="4">
                  <c:v>SEO</c:v>
                </c:pt>
                <c:pt idx="5">
                  <c:v>Social Media Marketing</c:v>
                </c:pt>
                <c:pt idx="6">
                  <c:v>PPC</c:v>
                </c:pt>
              </c:strCache>
            </c:strRef>
          </c:cat>
          <c:val>
            <c:numRef>
              <c:f>'perceived effectivess'!$C$2:$C$8</c:f>
              <c:numCache>
                <c:formatCode>0.0</c:formatCode>
                <c:ptCount val="7"/>
                <c:pt idx="0">
                  <c:v>4</c:v>
                </c:pt>
                <c:pt idx="1">
                  <c:v>3.2</c:v>
                </c:pt>
                <c:pt idx="2">
                  <c:v>3.4</c:v>
                </c:pt>
                <c:pt idx="3">
                  <c:v>4.2</c:v>
                </c:pt>
                <c:pt idx="4">
                  <c:v>4.0999999999999996</c:v>
                </c:pt>
                <c:pt idx="5">
                  <c:v>4.3</c:v>
                </c:pt>
                <c:pt idx="6">
                  <c:v>3.9</c:v>
                </c:pt>
              </c:numCache>
            </c:numRef>
          </c:val>
          <c:extLst>
            <c:ext xmlns:c16="http://schemas.microsoft.com/office/drawing/2014/chart" uri="{C3380CC4-5D6E-409C-BE32-E72D297353CC}">
              <c16:uniqueId val="{0000000C-3865-414B-91D6-66A58D442088}"/>
            </c:ext>
          </c:extLst>
        </c:ser>
        <c:dLbls>
          <c:dLblPos val="outEnd"/>
          <c:showLegendKey val="0"/>
          <c:showVal val="1"/>
          <c:showCatName val="0"/>
          <c:showSerName val="0"/>
          <c:showPercent val="0"/>
          <c:showBubbleSize val="0"/>
        </c:dLbls>
        <c:gapWidth val="219"/>
        <c:overlap val="-27"/>
        <c:axId val="576132032"/>
        <c:axId val="576135392"/>
      </c:barChart>
      <c:catAx>
        <c:axId val="576132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76135392"/>
        <c:crosses val="autoZero"/>
        <c:auto val="1"/>
        <c:lblAlgn val="ctr"/>
        <c:lblOffset val="100"/>
        <c:noMultiLvlLbl val="0"/>
      </c:catAx>
      <c:valAx>
        <c:axId val="57613539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76132032"/>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800" b="1" dirty="0">
                <a:latin typeface="Arial" panose="020B0604020202020204" pitchFamily="34" charset="0"/>
                <a:cs typeface="Arial" panose="020B0604020202020204" pitchFamily="34" charset="0"/>
              </a:rPr>
              <a:t>Quality and Quantity of Leads by Strategy</a:t>
            </a:r>
          </a:p>
          <a:p>
            <a:pPr>
              <a:defRPr/>
            </a:pPr>
            <a:endParaRPr lang="en-IN"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2C66-45C6-BD27-5E1A2203944D}"/>
              </c:ext>
            </c:extLst>
          </c:dPt>
          <c:dPt>
            <c:idx val="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3-2C66-45C6-BD27-5E1A2203944D}"/>
              </c:ext>
            </c:extLst>
          </c:dPt>
          <c:dPt>
            <c:idx val="3"/>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5-2C66-45C6-BD27-5E1A2203944D}"/>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7-2C66-45C6-BD27-5E1A2203944D}"/>
              </c:ext>
            </c:extLst>
          </c:dPt>
          <c:dPt>
            <c:idx val="5"/>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9-2C66-45C6-BD27-5E1A2203944D}"/>
              </c:ext>
            </c:extLst>
          </c:dPt>
          <c:dPt>
            <c:idx val="6"/>
            <c:invertIfNegative val="0"/>
            <c:bubble3D val="0"/>
            <c:spPr>
              <a:solidFill>
                <a:schemeClr val="bg2">
                  <a:lumMod val="75000"/>
                </a:schemeClr>
              </a:solidFill>
              <a:ln>
                <a:noFill/>
              </a:ln>
              <a:effectLst/>
            </c:spPr>
            <c:extLst>
              <c:ext xmlns:c16="http://schemas.microsoft.com/office/drawing/2014/chart" uri="{C3380CC4-5D6E-409C-BE32-E72D297353CC}">
                <c16:uniqueId val="{0000000B-2C66-45C6-BD27-5E1A2203944D}"/>
              </c:ext>
            </c:extLst>
          </c:dPt>
          <c:dLbls>
            <c:dLbl>
              <c:idx val="0"/>
              <c:layout>
                <c:manualLayout>
                  <c:x val="0"/>
                  <c:y val="7.8048767164071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C66-45C6-BD27-5E1A2203944D}"/>
                </c:ext>
              </c:extLst>
            </c:dLbl>
            <c:dLbl>
              <c:idx val="1"/>
              <c:layout>
                <c:manualLayout>
                  <c:x val="-4.7976760637749283E-17"/>
                  <c:y val="6.93766819236187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C66-45C6-BD27-5E1A2203944D}"/>
                </c:ext>
              </c:extLst>
            </c:dLbl>
            <c:dLbl>
              <c:idx val="2"/>
              <c:layout>
                <c:manualLayout>
                  <c:x val="-4.7976760637749283E-17"/>
                  <c:y val="7.37127245438448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C66-45C6-BD27-5E1A2203944D}"/>
                </c:ext>
              </c:extLst>
            </c:dLbl>
            <c:dLbl>
              <c:idx val="3"/>
              <c:layout>
                <c:manualLayout>
                  <c:x val="0"/>
                  <c:y val="7.37127245438449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C66-45C6-BD27-5E1A2203944D}"/>
                </c:ext>
              </c:extLst>
            </c:dLbl>
            <c:dLbl>
              <c:idx val="4"/>
              <c:layout>
                <c:manualLayout>
                  <c:x val="2.6169444474208469E-3"/>
                  <c:y val="6.93766819236187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C66-45C6-BD27-5E1A2203944D}"/>
                </c:ext>
              </c:extLst>
            </c:dLbl>
            <c:dLbl>
              <c:idx val="5"/>
              <c:layout>
                <c:manualLayout>
                  <c:x val="0"/>
                  <c:y val="7.8048767164071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C66-45C6-BD27-5E1A2203944D}"/>
                </c:ext>
              </c:extLst>
            </c:dLbl>
            <c:dLbl>
              <c:idx val="6"/>
              <c:layout>
                <c:manualLayout>
                  <c:x val="2.6169444474207506E-3"/>
                  <c:y val="7.80487671640710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C66-45C6-BD27-5E1A2203944D}"/>
                </c:ext>
              </c:extLst>
            </c:dLbl>
            <c:spPr>
              <a:noFill/>
              <a:ln>
                <a:noFill/>
              </a:ln>
              <a:effectLst/>
            </c:spPr>
            <c:txPr>
              <a:bodyPr rot="0" spcFirstLastPara="1" vertOverflow="clip" horzOverflow="clip" vert="horz" wrap="square" lIns="38100" tIns="19050" rIns="38100" bIns="19050" anchor="ctr" anchorCtr="0">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'Quality and quantity '!$B$2:$B$8</c:f>
              <c:strCache>
                <c:ptCount val="7"/>
                <c:pt idx="0">
                  <c:v>Email Campaign</c:v>
                </c:pt>
                <c:pt idx="1">
                  <c:v>Outbound Calling</c:v>
                </c:pt>
                <c:pt idx="2">
                  <c:v>Webinars/Virtual Events</c:v>
                </c:pt>
                <c:pt idx="3">
                  <c:v>Content marketing</c:v>
                </c:pt>
                <c:pt idx="4">
                  <c:v>SEO</c:v>
                </c:pt>
                <c:pt idx="5">
                  <c:v>Social Media Marketing</c:v>
                </c:pt>
                <c:pt idx="6">
                  <c:v>PPC</c:v>
                </c:pt>
              </c:strCache>
            </c:strRef>
          </c:cat>
          <c:val>
            <c:numRef>
              <c:f>'Quality and quantity '!$C$2:$C$8</c:f>
              <c:numCache>
                <c:formatCode>0</c:formatCode>
                <c:ptCount val="7"/>
                <c:pt idx="0">
                  <c:v>65</c:v>
                </c:pt>
                <c:pt idx="1">
                  <c:v>10</c:v>
                </c:pt>
                <c:pt idx="2">
                  <c:v>14</c:v>
                </c:pt>
                <c:pt idx="3">
                  <c:v>49</c:v>
                </c:pt>
                <c:pt idx="4">
                  <c:v>45</c:v>
                </c:pt>
                <c:pt idx="5">
                  <c:v>60</c:v>
                </c:pt>
                <c:pt idx="6">
                  <c:v>7</c:v>
                </c:pt>
              </c:numCache>
            </c:numRef>
          </c:val>
          <c:extLst>
            <c:ext xmlns:c16="http://schemas.microsoft.com/office/drawing/2014/chart" uri="{C3380CC4-5D6E-409C-BE32-E72D297353CC}">
              <c16:uniqueId val="{0000000D-2C66-45C6-BD27-5E1A2203944D}"/>
            </c:ext>
          </c:extLst>
        </c:ser>
        <c:dLbls>
          <c:showLegendKey val="0"/>
          <c:showVal val="1"/>
          <c:showCatName val="0"/>
          <c:showSerName val="0"/>
          <c:showPercent val="0"/>
          <c:showBubbleSize val="0"/>
        </c:dLbls>
        <c:gapWidth val="219"/>
        <c:axId val="576114272"/>
        <c:axId val="576106592"/>
      </c:barChart>
      <c:lineChart>
        <c:grouping val="standard"/>
        <c:varyColors val="0"/>
        <c:ser>
          <c:idx val="1"/>
          <c:order val="1"/>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tx>
                <c:rich>
                  <a:bodyPr/>
                  <a:lstStyle/>
                  <a:p>
                    <a:r>
                      <a:rPr lang="en-US"/>
                      <a:t>3.4</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1-2C66-45C6-BD27-5E1A2203944D}"/>
                </c:ext>
              </c:extLst>
            </c:dLbl>
            <c:dLbl>
              <c:idx val="2"/>
              <c:tx>
                <c:rich>
                  <a:bodyPr/>
                  <a:lstStyle/>
                  <a:p>
                    <a:r>
                      <a:rPr lang="en-US"/>
                      <a:t>3.8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2C66-45C6-BD27-5E1A2203944D}"/>
                </c:ext>
              </c:extLst>
            </c:dLbl>
            <c:dLbl>
              <c:idx val="5"/>
              <c:tx>
                <c:rich>
                  <a:bodyPr/>
                  <a:lstStyle/>
                  <a:p>
                    <a:r>
                      <a:rPr lang="en-US" dirty="0"/>
                      <a:t>4.6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2-2C66-45C6-BD27-5E1A2203944D}"/>
                </c:ext>
              </c:extLst>
            </c:dLbl>
            <c:dLbl>
              <c:idx val="6"/>
              <c:tx>
                <c:rich>
                  <a:bodyPr/>
                  <a:lstStyle/>
                  <a:p>
                    <a:r>
                      <a:rPr lang="en-US" dirty="0"/>
                      <a:t>3.6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2C66-45C6-BD27-5E1A2203944D}"/>
                </c:ext>
              </c:extLst>
            </c:dLbl>
            <c:spPr>
              <a:noFill/>
              <a:ln>
                <a:noFill/>
              </a:ln>
              <a:effectLst/>
            </c:spPr>
            <c:txPr>
              <a:bodyPr rot="0" spcFirstLastPara="1" vertOverflow="ellipsis" vert="horz" wrap="square" lIns="38100" tIns="19050" rIns="38100" bIns="19050" anchor="t"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'Quality and quantity '!$B$2:$B$8</c:f>
              <c:strCache>
                <c:ptCount val="7"/>
                <c:pt idx="0">
                  <c:v>Email Campaign</c:v>
                </c:pt>
                <c:pt idx="1">
                  <c:v>Outbound Calling</c:v>
                </c:pt>
                <c:pt idx="2">
                  <c:v>Webinars/Virtual Events</c:v>
                </c:pt>
                <c:pt idx="3">
                  <c:v>Content marketing</c:v>
                </c:pt>
                <c:pt idx="4">
                  <c:v>SEO</c:v>
                </c:pt>
                <c:pt idx="5">
                  <c:v>Social Media Marketing</c:v>
                </c:pt>
                <c:pt idx="6">
                  <c:v>PPC</c:v>
                </c:pt>
              </c:strCache>
            </c:strRef>
          </c:cat>
          <c:val>
            <c:numRef>
              <c:f>'Quality and quantity '!$D$2:$D$8</c:f>
              <c:numCache>
                <c:formatCode>0.0</c:formatCode>
                <c:ptCount val="7"/>
                <c:pt idx="0">
                  <c:v>4</c:v>
                </c:pt>
                <c:pt idx="1">
                  <c:v>3.4</c:v>
                </c:pt>
                <c:pt idx="2">
                  <c:v>3.8</c:v>
                </c:pt>
                <c:pt idx="3">
                  <c:v>4.2</c:v>
                </c:pt>
                <c:pt idx="4">
                  <c:v>4.0999999999999996</c:v>
                </c:pt>
                <c:pt idx="5">
                  <c:v>4.5999999999999996</c:v>
                </c:pt>
                <c:pt idx="6">
                  <c:v>3.6</c:v>
                </c:pt>
              </c:numCache>
            </c:numRef>
          </c:val>
          <c:smooth val="0"/>
          <c:extLst>
            <c:ext xmlns:c16="http://schemas.microsoft.com/office/drawing/2014/chart" uri="{C3380CC4-5D6E-409C-BE32-E72D297353CC}">
              <c16:uniqueId val="{0000000E-2C66-45C6-BD27-5E1A2203944D}"/>
            </c:ext>
          </c:extLst>
        </c:ser>
        <c:dLbls>
          <c:showLegendKey val="0"/>
          <c:showVal val="0"/>
          <c:showCatName val="0"/>
          <c:showSerName val="0"/>
          <c:showPercent val="0"/>
          <c:showBubbleSize val="0"/>
        </c:dLbls>
        <c:marker val="1"/>
        <c:smooth val="0"/>
        <c:axId val="576122432"/>
        <c:axId val="576129632"/>
      </c:lineChart>
      <c:catAx>
        <c:axId val="576114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76106592"/>
        <c:crosses val="autoZero"/>
        <c:auto val="1"/>
        <c:lblAlgn val="ctr"/>
        <c:lblOffset val="100"/>
        <c:noMultiLvlLbl val="0"/>
      </c:catAx>
      <c:valAx>
        <c:axId val="57610659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IN" sz="1400" b="1" baseline="0" dirty="0">
                    <a:latin typeface="Arial" panose="020B0604020202020204" pitchFamily="34" charset="0"/>
                    <a:cs typeface="Arial" panose="020B0604020202020204" pitchFamily="34" charset="0"/>
                  </a:rPr>
                  <a:t>Number of respondents</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76114272"/>
        <c:crosses val="autoZero"/>
        <c:crossBetween val="between"/>
      </c:valAx>
      <c:valAx>
        <c:axId val="576129632"/>
        <c:scaling>
          <c:orientation val="minMax"/>
        </c:scaling>
        <c:delete val="0"/>
        <c:axPos val="r"/>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IN" sz="1400" b="1">
                    <a:latin typeface="Arial" panose="020B0604020202020204" pitchFamily="34" charset="0"/>
                    <a:cs typeface="Arial" panose="020B0604020202020204" pitchFamily="34" charset="0"/>
                  </a:rPr>
                  <a:t>Quality</a:t>
                </a:r>
                <a:r>
                  <a:rPr lang="en-IN" sz="1400" b="1" baseline="0">
                    <a:latin typeface="Arial" panose="020B0604020202020204" pitchFamily="34" charset="0"/>
                    <a:cs typeface="Arial" panose="020B0604020202020204" pitchFamily="34" charset="0"/>
                  </a:rPr>
                  <a:t> of Leads</a:t>
                </a:r>
                <a:endParaRPr lang="en-IN" sz="1400" b="1">
                  <a:latin typeface="Arial" panose="020B0604020202020204" pitchFamily="34" charset="0"/>
                  <a:cs typeface="Arial" panose="020B0604020202020204" pitchFamily="34" charset="0"/>
                </a:endParaRP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576122432"/>
        <c:crosses val="max"/>
        <c:crossBetween val="between"/>
      </c:valAx>
      <c:catAx>
        <c:axId val="576122432"/>
        <c:scaling>
          <c:orientation val="minMax"/>
        </c:scaling>
        <c:delete val="1"/>
        <c:axPos val="b"/>
        <c:numFmt formatCode="General" sourceLinked="1"/>
        <c:majorTickMark val="out"/>
        <c:minorTickMark val="none"/>
        <c:tickLblPos val="nextTo"/>
        <c:crossAx val="57612963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800" b="1" dirty="0">
                <a:latin typeface="Arial" panose="020B0604020202020204" pitchFamily="34" charset="0"/>
                <a:cs typeface="Arial" panose="020B0604020202020204" pitchFamily="34" charset="0"/>
              </a:rPr>
              <a:t>ROI associated with Lead Generation Strategies [1= Poor  5= Excellent]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1-7230-4C60-9393-88FC62A6D4B1}"/>
              </c:ext>
            </c:extLst>
          </c:dPt>
          <c:dPt>
            <c:idx val="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3-7230-4C60-9393-88FC62A6D4B1}"/>
              </c:ext>
            </c:extLst>
          </c:dPt>
          <c:dPt>
            <c:idx val="3"/>
            <c:invertIfNegative val="0"/>
            <c:bubble3D val="0"/>
            <c:spPr>
              <a:solidFill>
                <a:schemeClr val="accent3">
                  <a:lumMod val="60000"/>
                  <a:lumOff val="40000"/>
                </a:schemeClr>
              </a:solidFill>
              <a:ln>
                <a:noFill/>
              </a:ln>
              <a:effectLst/>
            </c:spPr>
            <c:extLst>
              <c:ext xmlns:c16="http://schemas.microsoft.com/office/drawing/2014/chart" uri="{C3380CC4-5D6E-409C-BE32-E72D297353CC}">
                <c16:uniqueId val="{00000005-7230-4C60-9393-88FC62A6D4B1}"/>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7-7230-4C60-9393-88FC62A6D4B1}"/>
              </c:ext>
            </c:extLst>
          </c:dPt>
          <c:dPt>
            <c:idx val="5"/>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9-7230-4C60-9393-88FC62A6D4B1}"/>
              </c:ext>
            </c:extLst>
          </c:dPt>
          <c:dPt>
            <c:idx val="6"/>
            <c:invertIfNegative val="0"/>
            <c:bubble3D val="0"/>
            <c:spPr>
              <a:solidFill>
                <a:schemeClr val="tx2">
                  <a:lumMod val="60000"/>
                  <a:lumOff val="40000"/>
                </a:schemeClr>
              </a:solidFill>
              <a:ln>
                <a:noFill/>
              </a:ln>
              <a:effectLst/>
            </c:spPr>
            <c:extLst>
              <c:ext xmlns:c16="http://schemas.microsoft.com/office/drawing/2014/chart" uri="{C3380CC4-5D6E-409C-BE32-E72D297353CC}">
                <c16:uniqueId val="{0000000B-7230-4C60-9393-88FC62A6D4B1}"/>
              </c:ext>
            </c:extLst>
          </c:dPt>
          <c:dLbls>
            <c:dLbl>
              <c:idx val="1"/>
              <c:tx>
                <c:rich>
                  <a:bodyPr/>
                  <a:lstStyle/>
                  <a:p>
                    <a:r>
                      <a:rPr lang="en-US"/>
                      <a:t>3.0</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7230-4C60-9393-88FC62A6D4B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ROI!$B$2:$B$8</c:f>
              <c:strCache>
                <c:ptCount val="7"/>
                <c:pt idx="0">
                  <c:v>Email Campaign</c:v>
                </c:pt>
                <c:pt idx="1">
                  <c:v>Outbound Calling</c:v>
                </c:pt>
                <c:pt idx="2">
                  <c:v>Webinars/Virtual Events</c:v>
                </c:pt>
                <c:pt idx="3">
                  <c:v>Content marketing</c:v>
                </c:pt>
                <c:pt idx="4">
                  <c:v>SEO</c:v>
                </c:pt>
                <c:pt idx="5">
                  <c:v>Social Media Marketing</c:v>
                </c:pt>
                <c:pt idx="6">
                  <c:v>PPC</c:v>
                </c:pt>
              </c:strCache>
            </c:strRef>
          </c:cat>
          <c:val>
            <c:numRef>
              <c:f>ROI!$C$2:$C$8</c:f>
              <c:numCache>
                <c:formatCode>0.0</c:formatCode>
                <c:ptCount val="7"/>
                <c:pt idx="0">
                  <c:v>4</c:v>
                </c:pt>
                <c:pt idx="1">
                  <c:v>3</c:v>
                </c:pt>
                <c:pt idx="2">
                  <c:v>3.8</c:v>
                </c:pt>
                <c:pt idx="3">
                  <c:v>4.2</c:v>
                </c:pt>
                <c:pt idx="4">
                  <c:v>4.3</c:v>
                </c:pt>
                <c:pt idx="5">
                  <c:v>4.4000000000000004</c:v>
                </c:pt>
                <c:pt idx="6">
                  <c:v>3.5</c:v>
                </c:pt>
              </c:numCache>
            </c:numRef>
          </c:val>
          <c:extLst>
            <c:ext xmlns:c16="http://schemas.microsoft.com/office/drawing/2014/chart" uri="{C3380CC4-5D6E-409C-BE32-E72D297353CC}">
              <c16:uniqueId val="{0000000C-7230-4C60-9393-88FC62A6D4B1}"/>
            </c:ext>
          </c:extLst>
        </c:ser>
        <c:dLbls>
          <c:dLblPos val="outEnd"/>
          <c:showLegendKey val="0"/>
          <c:showVal val="1"/>
          <c:showCatName val="0"/>
          <c:showSerName val="0"/>
          <c:showPercent val="0"/>
          <c:showBubbleSize val="0"/>
        </c:dLbls>
        <c:gapWidth val="219"/>
        <c:overlap val="-27"/>
        <c:axId val="627569264"/>
        <c:axId val="627564464"/>
      </c:barChart>
      <c:catAx>
        <c:axId val="62756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27564464"/>
        <c:crosses val="autoZero"/>
        <c:auto val="1"/>
        <c:lblAlgn val="ctr"/>
        <c:lblOffset val="100"/>
        <c:noMultiLvlLbl val="0"/>
      </c:catAx>
      <c:valAx>
        <c:axId val="627564464"/>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27569264"/>
        <c:crosses val="autoZero"/>
        <c:crossBetween val="between"/>
        <c:maj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DCC961-D965-4200-93E8-D7EA6679FE47}" type="datetimeFigureOut">
              <a:rPr lang="en-IN" smtClean="0"/>
              <a:t>26-07-2024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8C7BD-7C5E-450E-980F-57944F43AB8B}" type="slidenum">
              <a:rPr lang="en-IN" smtClean="0"/>
              <a:t>‹#›</a:t>
            </a:fld>
            <a:endParaRPr lang="en-IN"/>
          </a:p>
        </p:txBody>
      </p:sp>
    </p:spTree>
    <p:extLst>
      <p:ext uri="{BB962C8B-B14F-4D97-AF65-F5344CB8AC3E}">
        <p14:creationId xmlns:p14="http://schemas.microsoft.com/office/powerpoint/2010/main" val="769672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9C8C7BD-7C5E-450E-980F-57944F43AB8B}" type="slidenum">
              <a:rPr lang="en-IN" smtClean="0"/>
              <a:t>4</a:t>
            </a:fld>
            <a:endParaRPr lang="en-IN"/>
          </a:p>
        </p:txBody>
      </p:sp>
    </p:spTree>
    <p:extLst>
      <p:ext uri="{BB962C8B-B14F-4D97-AF65-F5344CB8AC3E}">
        <p14:creationId xmlns:p14="http://schemas.microsoft.com/office/powerpoint/2010/main" val="14926944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9C8C7BD-7C5E-450E-980F-57944F43AB8B}" type="slidenum">
              <a:rPr lang="en-IN" smtClean="0"/>
              <a:t>20</a:t>
            </a:fld>
            <a:endParaRPr lang="en-IN"/>
          </a:p>
        </p:txBody>
      </p:sp>
    </p:spTree>
    <p:extLst>
      <p:ext uri="{BB962C8B-B14F-4D97-AF65-F5344CB8AC3E}">
        <p14:creationId xmlns:p14="http://schemas.microsoft.com/office/powerpoint/2010/main" val="3634028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4DA191E-2D64-4A5B-A412-C8770EBFA754}" type="datetimeFigureOut">
              <a:rPr lang="en-IN" smtClean="0"/>
              <a:t>26-07-2024</a:t>
            </a:fld>
            <a:endParaRPr lang="en-IN"/>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9AE6353-6429-4CE0-BCA1-29FA1438E4C7}" type="slidenum">
              <a:rPr lang="en-IN" smtClean="0"/>
              <a:t>‹#›</a:t>
            </a:fld>
            <a:endParaRPr lang="en-IN"/>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7576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DA191E-2D64-4A5B-A412-C8770EBFA754}" type="datetimeFigureOut">
              <a:rPr lang="en-IN" smtClean="0"/>
              <a:t>26-07-2024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279482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DA191E-2D64-4A5B-A412-C8770EBFA754}" type="datetimeFigureOut">
              <a:rPr lang="en-IN" smtClean="0"/>
              <a:t>26-07-2024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27067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DA191E-2D64-4A5B-A412-C8770EBFA754}" type="datetimeFigureOut">
              <a:rPr lang="en-IN" smtClean="0"/>
              <a:t>26-07-2024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290659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A191E-2D64-4A5B-A412-C8770EBFA754}" type="datetimeFigureOut">
              <a:rPr lang="en-IN" smtClean="0"/>
              <a:t>26-07-2024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9AE6353-6429-4CE0-BCA1-29FA1438E4C7}" type="slidenum">
              <a:rPr lang="en-IN" smtClean="0"/>
              <a:t>‹#›</a:t>
            </a:fld>
            <a:endParaRPr lang="en-IN"/>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73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DA191E-2D64-4A5B-A412-C8770EBFA754}" type="datetimeFigureOut">
              <a:rPr lang="en-IN" smtClean="0"/>
              <a:t>26-07-2024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74373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DA191E-2D64-4A5B-A412-C8770EBFA754}" type="datetimeFigureOut">
              <a:rPr lang="en-IN" smtClean="0"/>
              <a:t>26-07-2024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352400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DA191E-2D64-4A5B-A412-C8770EBFA754}" type="datetimeFigureOut">
              <a:rPr lang="en-IN" smtClean="0"/>
              <a:t>26-07-2024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1098539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A191E-2D64-4A5B-A412-C8770EBFA754}" type="datetimeFigureOut">
              <a:rPr lang="en-IN" smtClean="0"/>
              <a:t>26-07-2024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2222768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DA191E-2D64-4A5B-A412-C8770EBFA754}" type="datetimeFigureOut">
              <a:rPr lang="en-IN" smtClean="0"/>
              <a:t>26-07-2024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93590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DA191E-2D64-4A5B-A412-C8770EBFA754}" type="datetimeFigureOut">
              <a:rPr lang="en-IN" smtClean="0"/>
              <a:t>26-07-2024</a:t>
            </a:fld>
            <a:endParaRPr lang="en-IN"/>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AE6353-6429-4CE0-BCA1-29FA1438E4C7}" type="slidenum">
              <a:rPr lang="en-IN" smtClean="0"/>
              <a:t>‹#›</a:t>
            </a:fld>
            <a:endParaRPr lang="en-IN"/>
          </a:p>
        </p:txBody>
      </p:sp>
    </p:spTree>
    <p:extLst>
      <p:ext uri="{BB962C8B-B14F-4D97-AF65-F5344CB8AC3E}">
        <p14:creationId xmlns:p14="http://schemas.microsoft.com/office/powerpoint/2010/main" val="3225158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4DA191E-2D64-4A5B-A412-C8770EBFA754}" type="datetimeFigureOut">
              <a:rPr lang="en-IN" smtClean="0"/>
              <a:t>26-07-2024</a:t>
            </a:fld>
            <a:endParaRPr lang="en-IN"/>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IN"/>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9AE6353-6429-4CE0-BCA1-29FA1438E4C7}" type="slidenum">
              <a:rPr lang="en-IN" smtClean="0"/>
              <a:t>‹#›</a:t>
            </a:fld>
            <a:endParaRPr lang="en-IN"/>
          </a:p>
        </p:txBody>
      </p:sp>
    </p:spTree>
    <p:extLst>
      <p:ext uri="{BB962C8B-B14F-4D97-AF65-F5344CB8AC3E}">
        <p14:creationId xmlns:p14="http://schemas.microsoft.com/office/powerpoint/2010/main" val="2322053190"/>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6D2D5D-C9C6-56C2-A7AF-535AC5487A7D}"/>
              </a:ext>
            </a:extLst>
          </p:cNvPr>
          <p:cNvSpPr txBox="1"/>
          <p:nvPr/>
        </p:nvSpPr>
        <p:spPr>
          <a:xfrm>
            <a:off x="388883" y="2228671"/>
            <a:ext cx="11414234" cy="2185214"/>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Exploring Different Lead Generation Strategies and </a:t>
            </a:r>
            <a:r>
              <a:rPr lang="en-US" sz="3600" b="1">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Their Effectiveness </a:t>
            </a:r>
            <a:r>
              <a:rPr lang="en-US" sz="3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Within Healthcare Industry in US</a:t>
            </a:r>
          </a:p>
          <a:p>
            <a:endParaRPr lang="en-US" sz="3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r>
              <a:rPr lang="en-IN" sz="2400" b="1" dirty="0">
                <a:latin typeface="Arial" panose="020B0604020202020204" pitchFamily="34" charset="0"/>
                <a:ea typeface="Arial Unicode MS" panose="020B0604020202020204" pitchFamily="34" charset="-128"/>
                <a:cs typeface="Arial" panose="020B0604020202020204" pitchFamily="34" charset="0"/>
              </a:rPr>
              <a:t>Organization – </a:t>
            </a:r>
            <a:r>
              <a:rPr lang="en-IN" sz="2400" b="1" dirty="0" err="1">
                <a:latin typeface="Arial" panose="020B0604020202020204" pitchFamily="34" charset="0"/>
                <a:ea typeface="Arial Unicode MS" panose="020B0604020202020204" pitchFamily="34" charset="-128"/>
                <a:cs typeface="Arial" panose="020B0604020202020204" pitchFamily="34" charset="0"/>
              </a:rPr>
              <a:t>Hidoc</a:t>
            </a:r>
            <a:r>
              <a:rPr lang="en-IN" sz="2400" b="1" dirty="0">
                <a:latin typeface="Arial" panose="020B0604020202020204" pitchFamily="34" charset="0"/>
                <a:ea typeface="Arial Unicode MS" panose="020B0604020202020204" pitchFamily="34" charset="-128"/>
                <a:cs typeface="Arial" panose="020B0604020202020204" pitchFamily="34" charset="0"/>
              </a:rPr>
              <a:t> </a:t>
            </a:r>
            <a:r>
              <a:rPr lang="en-IN" sz="2400" b="1" dirty="0" err="1">
                <a:latin typeface="Arial" panose="020B0604020202020204" pitchFamily="34" charset="0"/>
                <a:ea typeface="Arial Unicode MS" panose="020B0604020202020204" pitchFamily="34" charset="-128"/>
                <a:cs typeface="Arial" panose="020B0604020202020204" pitchFamily="34" charset="0"/>
              </a:rPr>
              <a:t>Dr.</a:t>
            </a:r>
            <a:endParaRPr lang="en-IN" sz="2400" b="1" dirty="0">
              <a:latin typeface="Arial" panose="020B0604020202020204" pitchFamily="34" charset="0"/>
              <a:ea typeface="Arial Unicode MS" panose="020B0604020202020204" pitchFamily="34" charset="-128"/>
              <a:cs typeface="Arial" panose="020B0604020202020204" pitchFamily="34" charset="0"/>
            </a:endParaRPr>
          </a:p>
        </p:txBody>
      </p:sp>
      <p:sp>
        <p:nvSpPr>
          <p:cNvPr id="3" name="TextBox 2">
            <a:extLst>
              <a:ext uri="{FF2B5EF4-FFF2-40B4-BE49-F238E27FC236}">
                <a16:creationId xmlns:a16="http://schemas.microsoft.com/office/drawing/2014/main" id="{91CEC2BB-39B1-9954-25B1-0AC7AFF4F920}"/>
              </a:ext>
            </a:extLst>
          </p:cNvPr>
          <p:cNvSpPr txBox="1"/>
          <p:nvPr/>
        </p:nvSpPr>
        <p:spPr>
          <a:xfrm>
            <a:off x="6300951" y="6038194"/>
            <a:ext cx="5502166" cy="400110"/>
          </a:xfrm>
          <a:prstGeom prst="rect">
            <a:avLst/>
          </a:prstGeom>
          <a:noFill/>
        </p:spPr>
        <p:txBody>
          <a:bodyPr wrap="square" rtlCol="0">
            <a:spAutoFit/>
          </a:bodyPr>
          <a:lstStyle/>
          <a:p>
            <a:r>
              <a:rPr lang="en-IN" sz="2000" b="1" dirty="0"/>
              <a:t>Mentor – Dr. Anandhi Ramachandran</a:t>
            </a:r>
          </a:p>
        </p:txBody>
      </p:sp>
    </p:spTree>
    <p:extLst>
      <p:ext uri="{BB962C8B-B14F-4D97-AF65-F5344CB8AC3E}">
        <p14:creationId xmlns:p14="http://schemas.microsoft.com/office/powerpoint/2010/main" val="70386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5F1B85-BF5A-8FB4-FC62-1EF6A4B8BD22}"/>
              </a:ext>
            </a:extLst>
          </p:cNvPr>
          <p:cNvSpPr txBox="1"/>
          <p:nvPr/>
        </p:nvSpPr>
        <p:spPr>
          <a:xfrm>
            <a:off x="204952" y="173421"/>
            <a:ext cx="11713779" cy="6955750"/>
          </a:xfrm>
          <a:prstGeom prst="rect">
            <a:avLst/>
          </a:prstGeom>
          <a:noFill/>
        </p:spPr>
        <p:txBody>
          <a:bodyPr wrap="square" rtlCol="0">
            <a:spAutoFit/>
          </a:bodyPr>
          <a:lstStyle/>
          <a:p>
            <a:pPr algn="ctr"/>
            <a:r>
              <a:rPr lang="en-IN"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QUESTIONNAIRE</a:t>
            </a:r>
          </a:p>
          <a:p>
            <a:pPr algn="ct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1.	Role in the Company:</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	Marketing</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b.	Sales</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c.	Business Development</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d.	Other (Please specify)</a:t>
            </a:r>
          </a:p>
          <a:p>
            <a:endParaRPr lang="en-US" sz="20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2.	What is the size of your company?</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	Small (1-50 employees)</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b.	Medium (51-500 employees)</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c.	Large (501+ employees)</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3.	Years of Experience in the Healthcare Industry:</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	Less than 1 year</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b.	1-5 years</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c.	6-10 years</a:t>
            </a:r>
          </a:p>
          <a:p>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d.	More than 10 years</a:t>
            </a:r>
          </a:p>
          <a:p>
            <a:endParaRPr lang="en-IN" dirty="0"/>
          </a:p>
        </p:txBody>
      </p:sp>
    </p:spTree>
    <p:extLst>
      <p:ext uri="{BB962C8B-B14F-4D97-AF65-F5344CB8AC3E}">
        <p14:creationId xmlns:p14="http://schemas.microsoft.com/office/powerpoint/2010/main" val="1004329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D932F8-61ED-465E-D6E8-088DB84693EE}"/>
              </a:ext>
            </a:extLst>
          </p:cNvPr>
          <p:cNvSpPr txBox="1"/>
          <p:nvPr/>
        </p:nvSpPr>
        <p:spPr>
          <a:xfrm>
            <a:off x="189186" y="268014"/>
            <a:ext cx="11824138" cy="6900735"/>
          </a:xfrm>
          <a:prstGeom prst="rect">
            <a:avLst/>
          </a:prstGeom>
          <a:noFill/>
        </p:spPr>
        <p:txBody>
          <a:bodyPr wrap="square" rtlCol="0">
            <a:spAutoFit/>
          </a:bodyPr>
          <a:lstStyle/>
          <a:p>
            <a:pPr marR="0" lvl="0">
              <a:lnSpc>
                <a:spcPct val="107000"/>
              </a:lnSpc>
              <a:spcBef>
                <a:spcPts val="0"/>
              </a:spcBef>
              <a:spcAft>
                <a:spcPts val="0"/>
              </a:spcAft>
            </a:pPr>
            <a:r>
              <a:rPr lang="en-IN" sz="1800" b="1" kern="100" dirty="0">
                <a:effectLst/>
                <a:latin typeface="Arial" panose="020B0604020202020204" pitchFamily="34" charset="0"/>
                <a:ea typeface="Arial Unicode MS" panose="020B0604020202020204" pitchFamily="34" charset="-128"/>
                <a:cs typeface="Arial" panose="020B0604020202020204" pitchFamily="34" charset="0"/>
              </a:rPr>
              <a:t>4. Which lead generation strategies does your company currently employ? (Select all that apply)</a:t>
            </a:r>
          </a:p>
          <a:p>
            <a:pPr marL="457200" marR="0">
              <a:lnSpc>
                <a:spcPct val="107000"/>
              </a:lnSpc>
              <a:spcBef>
                <a:spcPts val="0"/>
              </a:spcBef>
              <a:spcAft>
                <a:spcPts val="0"/>
              </a:spcAft>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 </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Email Campaigns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Outbound Calling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Webinars or Virtual Events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Content Marketing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Search Engine Optimization (SEO)</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Social Media Marketing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Pay-per-click advertising</a:t>
            </a:r>
          </a:p>
          <a:p>
            <a:pPr marL="342900" marR="0" lvl="0" indent="-342900">
              <a:lnSpc>
                <a:spcPct val="107000"/>
              </a:lnSpc>
              <a:spcBef>
                <a:spcPts val="0"/>
              </a:spcBef>
              <a:spcAft>
                <a:spcPts val="80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Other (Please specify)</a:t>
            </a:r>
          </a:p>
          <a:p>
            <a:pPr marL="0" marR="0">
              <a:lnSpc>
                <a:spcPct val="107000"/>
              </a:lnSpc>
              <a:spcBef>
                <a:spcPts val="0"/>
              </a:spcBef>
              <a:spcAft>
                <a:spcPts val="800"/>
              </a:spcAft>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 </a:t>
            </a:r>
          </a:p>
          <a:p>
            <a:pPr marR="0" lvl="0">
              <a:lnSpc>
                <a:spcPct val="107000"/>
              </a:lnSpc>
              <a:spcBef>
                <a:spcPts val="0"/>
              </a:spcBef>
              <a:spcAft>
                <a:spcPts val="0"/>
              </a:spcAft>
            </a:pPr>
            <a:r>
              <a:rPr lang="en-IN" sz="1800" b="1" kern="100" dirty="0">
                <a:effectLst/>
                <a:latin typeface="Arial" panose="020B0604020202020204" pitchFamily="34" charset="0"/>
                <a:ea typeface="Arial Unicode MS" panose="020B0604020202020204" pitchFamily="34" charset="-128"/>
                <a:cs typeface="Arial" panose="020B0604020202020204" pitchFamily="34" charset="0"/>
              </a:rPr>
              <a:t>5. On a scale of 1 to 5, how effective do you perceive each of the following lead generation strategies to be?         (1 = Not Effective, 5 = Very Effective)</a:t>
            </a:r>
          </a:p>
          <a:p>
            <a:pPr marL="457200" marR="0">
              <a:lnSpc>
                <a:spcPct val="107000"/>
              </a:lnSpc>
              <a:spcBef>
                <a:spcPts val="0"/>
              </a:spcBef>
              <a:spcAft>
                <a:spcPts val="0"/>
              </a:spcAft>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 </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Email Campaigns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Outbound Calling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Webinars or Virtual Events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Content Marketing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Search Engine Optimization (SEO)</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Social Media Marketing</a:t>
            </a:r>
          </a:p>
          <a:p>
            <a:pPr marL="342900" marR="0" lvl="0" indent="-342900">
              <a:lnSpc>
                <a:spcPct val="107000"/>
              </a:lnSpc>
              <a:spcBef>
                <a:spcPts val="0"/>
              </a:spcBef>
              <a:spcAft>
                <a:spcPts val="80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Pay-per-click advertising</a:t>
            </a:r>
          </a:p>
          <a:p>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45105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8F29DD-BED4-A1A1-3725-A430EDB44EBD}"/>
              </a:ext>
            </a:extLst>
          </p:cNvPr>
          <p:cNvSpPr txBox="1"/>
          <p:nvPr/>
        </p:nvSpPr>
        <p:spPr>
          <a:xfrm>
            <a:off x="236483" y="189186"/>
            <a:ext cx="11761076" cy="7197098"/>
          </a:xfrm>
          <a:prstGeom prst="rect">
            <a:avLst/>
          </a:prstGeom>
          <a:noFill/>
        </p:spPr>
        <p:txBody>
          <a:bodyPr wrap="square" rtlCol="0">
            <a:spAutoFit/>
          </a:bodyPr>
          <a:lstStyle/>
          <a:p>
            <a:pPr marR="0" lvl="0">
              <a:lnSpc>
                <a:spcPct val="107000"/>
              </a:lnSpc>
              <a:spcBef>
                <a:spcPts val="0"/>
              </a:spcBef>
              <a:spcAft>
                <a:spcPts val="0"/>
              </a:spcAft>
            </a:pPr>
            <a:r>
              <a:rPr lang="en-IN" sz="1800" b="1" kern="100" dirty="0">
                <a:effectLst/>
                <a:latin typeface="Arial" panose="020B0604020202020204" pitchFamily="34" charset="0"/>
                <a:ea typeface="Arial Unicode MS" panose="020B0604020202020204" pitchFamily="34" charset="-128"/>
                <a:cs typeface="Arial" panose="020B0604020202020204" pitchFamily="34" charset="0"/>
              </a:rPr>
              <a:t>6. Which lead generation strategy has yielded the highest quantity of leads for your company in the past year?</a:t>
            </a:r>
          </a:p>
          <a:p>
            <a:pPr marL="457200" marR="0">
              <a:lnSpc>
                <a:spcPct val="107000"/>
              </a:lnSpc>
              <a:spcBef>
                <a:spcPts val="0"/>
              </a:spcBef>
              <a:spcAft>
                <a:spcPts val="0"/>
              </a:spcAft>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 </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Email Campaigns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Outbound Calling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Webinars or Virtual Events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Content Marketing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Search Engine Optimization (SEO)</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Social Media Marketing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Pay-per-click advertising</a:t>
            </a:r>
          </a:p>
          <a:p>
            <a:pPr marL="342900" marR="0" lvl="0" indent="-342900">
              <a:lnSpc>
                <a:spcPct val="107000"/>
              </a:lnSpc>
              <a:spcBef>
                <a:spcPts val="0"/>
              </a:spcBef>
              <a:spcAft>
                <a:spcPts val="80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Other (Please specify)</a:t>
            </a:r>
          </a:p>
          <a:p>
            <a:pPr marL="0" marR="0">
              <a:lnSpc>
                <a:spcPct val="107000"/>
              </a:lnSpc>
              <a:spcBef>
                <a:spcPts val="0"/>
              </a:spcBef>
              <a:spcAft>
                <a:spcPts val="800"/>
              </a:spcAft>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 </a:t>
            </a:r>
          </a:p>
          <a:p>
            <a:pPr marR="0" lvl="0">
              <a:lnSpc>
                <a:spcPct val="107000"/>
              </a:lnSpc>
              <a:spcBef>
                <a:spcPts val="0"/>
              </a:spcBef>
              <a:spcAft>
                <a:spcPts val="0"/>
              </a:spcAft>
            </a:pPr>
            <a:r>
              <a:rPr lang="en-IN" sz="1800" b="1" kern="100" dirty="0">
                <a:effectLst/>
                <a:latin typeface="Arial" panose="020B0604020202020204" pitchFamily="34" charset="0"/>
                <a:ea typeface="Arial Unicode MS" panose="020B0604020202020204" pitchFamily="34" charset="-128"/>
                <a:cs typeface="Arial" panose="020B0604020202020204" pitchFamily="34" charset="0"/>
              </a:rPr>
              <a:t>7. Which lead generation strategy has produced leads with the highest likelihood of conversion?</a:t>
            </a:r>
          </a:p>
          <a:p>
            <a:pPr marL="457200" marR="0">
              <a:lnSpc>
                <a:spcPct val="107000"/>
              </a:lnSpc>
              <a:spcBef>
                <a:spcPts val="0"/>
              </a:spcBef>
              <a:spcAft>
                <a:spcPts val="0"/>
              </a:spcAft>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 </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Email Campaigns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Outbound Calling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Webinars or Virtual Events</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Content Marketing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Search Engine Optimization (SEO)</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Social Media Marketing</a:t>
            </a: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Pay-per-click advertising</a:t>
            </a:r>
          </a:p>
          <a:p>
            <a:pPr marL="342900" marR="0" lvl="0" indent="-342900">
              <a:lnSpc>
                <a:spcPct val="107000"/>
              </a:lnSpc>
              <a:spcBef>
                <a:spcPts val="0"/>
              </a:spcBef>
              <a:spcAft>
                <a:spcPts val="800"/>
              </a:spcAft>
              <a:buFont typeface="+mj-lt"/>
              <a:buAutoNum type="alphaLcPeriod"/>
            </a:pPr>
            <a:r>
              <a:rPr lang="en-IN" sz="1800" kern="100" dirty="0">
                <a:effectLst/>
                <a:latin typeface="Arial" panose="020B0604020202020204" pitchFamily="34" charset="0"/>
                <a:ea typeface="Arial Unicode MS" panose="020B0604020202020204" pitchFamily="34" charset="-128"/>
                <a:cs typeface="Arial" panose="020B0604020202020204" pitchFamily="34" charset="0"/>
              </a:rPr>
              <a:t>Other (Please specify)</a:t>
            </a:r>
          </a:p>
          <a:p>
            <a:endParaRPr lang="en-IN" dirty="0"/>
          </a:p>
        </p:txBody>
      </p:sp>
    </p:spTree>
    <p:extLst>
      <p:ext uri="{BB962C8B-B14F-4D97-AF65-F5344CB8AC3E}">
        <p14:creationId xmlns:p14="http://schemas.microsoft.com/office/powerpoint/2010/main" val="3508242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C64FBFF-608D-0AA2-A0EF-72D77F2F4CC1}"/>
              </a:ext>
            </a:extLst>
          </p:cNvPr>
          <p:cNvSpPr txBox="1"/>
          <p:nvPr/>
        </p:nvSpPr>
        <p:spPr>
          <a:xfrm>
            <a:off x="268014" y="204952"/>
            <a:ext cx="11603420" cy="6011646"/>
          </a:xfrm>
          <a:prstGeom prst="rect">
            <a:avLst/>
          </a:prstGeom>
          <a:noFill/>
        </p:spPr>
        <p:txBody>
          <a:bodyPr wrap="square" rtlCol="0">
            <a:spAutoFit/>
          </a:bodyPr>
          <a:lstStyle/>
          <a:p>
            <a:pPr marR="0" lvl="0">
              <a:lnSpc>
                <a:spcPct val="107000"/>
              </a:lnSpc>
              <a:spcBef>
                <a:spcPts val="0"/>
              </a:spcBef>
              <a:spcAft>
                <a:spcPts val="0"/>
              </a:spcAft>
            </a:pPr>
            <a:r>
              <a:rPr lang="en-IN" sz="1800" b="1" kern="100" dirty="0">
                <a:effectLst/>
                <a:latin typeface="Arial" panose="020B0604020202020204" pitchFamily="34" charset="0"/>
                <a:ea typeface="Calibri" panose="020F0502020204030204" pitchFamily="34" charset="0"/>
                <a:cs typeface="Times New Roman" panose="02020603050405020304" pitchFamily="18" charset="0"/>
              </a:rPr>
              <a:t>8. How would you rate the quality of leads generated through each lead generation strategy?                    (1 = Poor, 5 = Excellent)</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Email Campaigns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Outbound Calling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Webinars or Virtual Events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Content Marketing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Search Engine Optimization (SEO)</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Social Media Marketing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Pay-per-click advertising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IN" sz="1800" b="1" kern="100" dirty="0">
                <a:effectLst/>
                <a:latin typeface="Arial" panose="020B0604020202020204" pitchFamily="34" charset="0"/>
                <a:ea typeface="Calibri" panose="020F0502020204030204" pitchFamily="34" charset="0"/>
                <a:cs typeface="Times New Roman" panose="02020603050405020304" pitchFamily="18" charset="0"/>
              </a:rPr>
              <a:t>9. How do you measure the return on investment (ROI) of your lead generation activities?</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Revenue generated from leads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Cost per lead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Conversion rates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Other (please specify)</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002539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9FF321-306F-AB58-8CE1-F7042073BC90}"/>
              </a:ext>
            </a:extLst>
          </p:cNvPr>
          <p:cNvSpPr txBox="1"/>
          <p:nvPr/>
        </p:nvSpPr>
        <p:spPr>
          <a:xfrm>
            <a:off x="220717" y="220717"/>
            <a:ext cx="11587655" cy="5738649"/>
          </a:xfrm>
          <a:prstGeom prst="rect">
            <a:avLst/>
          </a:prstGeom>
          <a:noFill/>
        </p:spPr>
        <p:txBody>
          <a:bodyPr wrap="square" rtlCol="0">
            <a:spAutoFit/>
          </a:bodyPr>
          <a:lstStyle/>
          <a:p>
            <a:pPr marR="0" lvl="0">
              <a:lnSpc>
                <a:spcPct val="107000"/>
              </a:lnSpc>
              <a:spcBef>
                <a:spcPts val="0"/>
              </a:spcBef>
              <a:spcAft>
                <a:spcPts val="0"/>
              </a:spcAft>
            </a:pPr>
            <a:r>
              <a:rPr lang="en-IN" sz="1800" b="1" kern="100" dirty="0">
                <a:effectLst/>
                <a:latin typeface="Arial" panose="020B0604020202020204" pitchFamily="34" charset="0"/>
                <a:ea typeface="Calibri" panose="020F0502020204030204" pitchFamily="34" charset="0"/>
                <a:cs typeface="Times New Roman" panose="02020603050405020304" pitchFamily="18" charset="0"/>
              </a:rPr>
              <a:t>10. How would you rate the ROI associated with each lead generation strategy? (1 = Poor, 5 = Excellent)</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Email Campaigns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Outbound Calling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Webinars or Virtual Events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Content Marketing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Search Engine Optimization (SEO)</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Social Media Marketing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eriod"/>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Pay-per-click advertising</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IN" sz="1800" b="1" kern="100" dirty="0">
                <a:effectLst/>
                <a:latin typeface="Arial" panose="020B0604020202020204" pitchFamily="34" charset="0"/>
                <a:ea typeface="Calibri" panose="020F0502020204030204" pitchFamily="34" charset="0"/>
                <a:cs typeface="Times New Roman" panose="02020603050405020304" pitchFamily="18" charset="0"/>
              </a:rPr>
              <a:t>11. What do you consider to be the key success factors for implementing effective lead generation strategies in the Healthcare industry?</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IN" sz="1800" b="1" kern="100" dirty="0">
                <a:effectLst/>
                <a:latin typeface="Arial" panose="020B0604020202020204" pitchFamily="34" charset="0"/>
                <a:ea typeface="Calibri" panose="020F0502020204030204" pitchFamily="34" charset="0"/>
                <a:cs typeface="Times New Roman" panose="02020603050405020304" pitchFamily="18" charset="0"/>
              </a:rPr>
              <a:t>12. What are the main challenges you have encountered in implementing lead generation strategies for your company?</a:t>
            </a:r>
            <a:endParaRPr lang="en-IN" sz="1800" b="1"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836331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C3BFF0-0043-F307-8633-A7851344BF53}"/>
              </a:ext>
            </a:extLst>
          </p:cNvPr>
          <p:cNvSpPr txBox="1"/>
          <p:nvPr/>
        </p:nvSpPr>
        <p:spPr>
          <a:xfrm>
            <a:off x="1907628" y="1765738"/>
            <a:ext cx="7535917" cy="830997"/>
          </a:xfrm>
          <a:prstGeom prst="rect">
            <a:avLst/>
          </a:prstGeom>
          <a:noFill/>
        </p:spPr>
        <p:txBody>
          <a:bodyPr wrap="square" rtlCol="0">
            <a:spAutoFit/>
          </a:bodyPr>
          <a:lstStyle/>
          <a:p>
            <a:pPr algn="ctr"/>
            <a:r>
              <a:rPr lang="en-IN" sz="4800" b="1" dirty="0">
                <a:latin typeface="Arial" panose="020B0604020202020204" pitchFamily="34" charset="0"/>
                <a:cs typeface="Arial" panose="020B0604020202020204" pitchFamily="34" charset="0"/>
              </a:rPr>
              <a:t>RESULT</a:t>
            </a:r>
          </a:p>
        </p:txBody>
      </p:sp>
    </p:spTree>
    <p:extLst>
      <p:ext uri="{BB962C8B-B14F-4D97-AF65-F5344CB8AC3E}">
        <p14:creationId xmlns:p14="http://schemas.microsoft.com/office/powerpoint/2010/main" val="1321220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20006CD0-9B3B-176B-2141-F02A34AC0BCB}"/>
              </a:ext>
            </a:extLst>
          </p:cNvPr>
          <p:cNvGraphicFramePr>
            <a:graphicFrameLocks/>
          </p:cNvGraphicFramePr>
          <p:nvPr>
            <p:extLst>
              <p:ext uri="{D42A27DB-BD31-4B8C-83A1-F6EECF244321}">
                <p14:modId xmlns:p14="http://schemas.microsoft.com/office/powerpoint/2010/main" val="1592443610"/>
              </p:ext>
            </p:extLst>
          </p:nvPr>
        </p:nvGraphicFramePr>
        <p:xfrm>
          <a:off x="236483" y="236483"/>
          <a:ext cx="11713779" cy="63850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47764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5EBA60D-756F-CD6F-8C1C-83201029D029}"/>
              </a:ext>
            </a:extLst>
          </p:cNvPr>
          <p:cNvGraphicFramePr>
            <a:graphicFrameLocks/>
          </p:cNvGraphicFramePr>
          <p:nvPr>
            <p:extLst>
              <p:ext uri="{D42A27DB-BD31-4B8C-83A1-F6EECF244321}">
                <p14:modId xmlns:p14="http://schemas.microsoft.com/office/powerpoint/2010/main" val="2404073923"/>
              </p:ext>
            </p:extLst>
          </p:nvPr>
        </p:nvGraphicFramePr>
        <p:xfrm>
          <a:off x="236483" y="252248"/>
          <a:ext cx="11713779" cy="6353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24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E851981A-32E3-3182-0D51-BF4217677397}"/>
              </a:ext>
            </a:extLst>
          </p:cNvPr>
          <p:cNvGraphicFramePr>
            <a:graphicFrameLocks/>
          </p:cNvGraphicFramePr>
          <p:nvPr>
            <p:extLst>
              <p:ext uri="{D42A27DB-BD31-4B8C-83A1-F6EECF244321}">
                <p14:modId xmlns:p14="http://schemas.microsoft.com/office/powerpoint/2010/main" val="4128580208"/>
              </p:ext>
            </p:extLst>
          </p:nvPr>
        </p:nvGraphicFramePr>
        <p:xfrm>
          <a:off x="220717" y="204951"/>
          <a:ext cx="11729545" cy="6416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8624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136823-F98B-9F14-A023-9D5056ECBA07}"/>
              </a:ext>
            </a:extLst>
          </p:cNvPr>
          <p:cNvSpPr txBox="1"/>
          <p:nvPr/>
        </p:nvSpPr>
        <p:spPr>
          <a:xfrm>
            <a:off x="252248" y="299545"/>
            <a:ext cx="11713780" cy="4893647"/>
          </a:xfrm>
          <a:prstGeom prst="rect">
            <a:avLst/>
          </a:prstGeom>
          <a:noFill/>
        </p:spPr>
        <p:txBody>
          <a:bodyPr wrap="square" rtlCol="0">
            <a:spAutoFit/>
          </a:bodyPr>
          <a:lstStyle/>
          <a:p>
            <a:pPr algn="ctr"/>
            <a:r>
              <a:rPr lang="en-IN" sz="2400" b="1" dirty="0">
                <a:latin typeface="Arial" panose="020B0604020202020204" pitchFamily="34" charset="0"/>
                <a:cs typeface="Arial" panose="020B0604020202020204" pitchFamily="34" charset="0"/>
              </a:rPr>
              <a:t>Respondents Demographics</a:t>
            </a:r>
          </a:p>
          <a:p>
            <a:pPr algn="ctr"/>
            <a:endParaRPr lang="en-IN" dirty="0">
              <a:latin typeface="Arial" panose="020B0604020202020204" pitchFamily="34" charset="0"/>
              <a:cs typeface="Arial" panose="020B0604020202020204" pitchFamily="34" charset="0"/>
            </a:endParaRPr>
          </a:p>
          <a:p>
            <a:pPr algn="ctr"/>
            <a:endParaRPr lang="en-IN" dirty="0">
              <a:latin typeface="Arial" panose="020B0604020202020204" pitchFamily="34" charset="0"/>
              <a:cs typeface="Arial" panose="020B0604020202020204" pitchFamily="34" charset="0"/>
            </a:endParaRPr>
          </a:p>
          <a:p>
            <a:pPr algn="ctr"/>
            <a:endParaRPr lang="en-IN"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largest group was from the Sales department (36%), followed by Marketing (32%), Business Development (20%), and Other roles (12%). This distribution suggests a balanced representation of perspectives on lead generation across key functions in the healthcare industry.</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majority of respondents were from small companies with 1-50 employees (48%), followed by medium-sized companies with 51-500 employees (40%), and large companies with over 500 employees (12%). This indicates that smaller and medium-sized enterprises (SMEs) are highly engaged in exploring and evaluating lead generation strategies, potentially due to their need for growth and market penetration.</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Regarding years of experience in the healthcare industry, a significant portion of respondents had 1-5 years of experience (36%), followed by those with 6-10 years (28%), over 10 years (20%), and less than 1 year (16%). This spread of experience levels provides a well-rounded view of industry practices from both seasoned professionals and relatively new entrants.</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3036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0965D00-EB6F-0BE4-5190-F6DA6E5A5A2D}"/>
              </a:ext>
            </a:extLst>
          </p:cNvPr>
          <p:cNvPicPr>
            <a:picLocks noChangeAspect="1"/>
          </p:cNvPicPr>
          <p:nvPr/>
        </p:nvPicPr>
        <p:blipFill rotWithShape="1">
          <a:blip r:embed="rId2">
            <a:extLst>
              <a:ext uri="{28A0092B-C50C-407E-A947-70E740481C1C}">
                <a14:useLocalDpi xmlns:a14="http://schemas.microsoft.com/office/drawing/2010/main" val="0"/>
              </a:ext>
            </a:extLst>
          </a:blip>
          <a:srcRect l="45646" t="43010" r="1047" b="5700"/>
          <a:stretch/>
        </p:blipFill>
        <p:spPr>
          <a:xfrm>
            <a:off x="961697" y="646386"/>
            <a:ext cx="9680027" cy="5785945"/>
          </a:xfrm>
          <a:prstGeom prst="rect">
            <a:avLst/>
          </a:prstGeom>
        </p:spPr>
      </p:pic>
    </p:spTree>
    <p:extLst>
      <p:ext uri="{BB962C8B-B14F-4D97-AF65-F5344CB8AC3E}">
        <p14:creationId xmlns:p14="http://schemas.microsoft.com/office/powerpoint/2010/main" val="29217559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462274C6-3422-3477-0F7D-7B58920D7428}"/>
              </a:ext>
            </a:extLst>
          </p:cNvPr>
          <p:cNvGraphicFramePr>
            <a:graphicFrameLocks/>
          </p:cNvGraphicFramePr>
          <p:nvPr>
            <p:extLst>
              <p:ext uri="{D42A27DB-BD31-4B8C-83A1-F6EECF244321}">
                <p14:modId xmlns:p14="http://schemas.microsoft.com/office/powerpoint/2010/main" val="2661030248"/>
              </p:ext>
            </p:extLst>
          </p:nvPr>
        </p:nvGraphicFramePr>
        <p:xfrm>
          <a:off x="204951" y="204952"/>
          <a:ext cx="11729545" cy="6400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3293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4926384-837B-E47E-C9AD-6CD2B32B2BAA}"/>
              </a:ext>
            </a:extLst>
          </p:cNvPr>
          <p:cNvSpPr txBox="1"/>
          <p:nvPr/>
        </p:nvSpPr>
        <p:spPr>
          <a:xfrm>
            <a:off x="268014" y="299545"/>
            <a:ext cx="11698014" cy="4616648"/>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Perceived Effectiveness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When assessing the perceived effectiveness of these strategies, Social Media again stood out with the highest effectiveness rating (4.3 out of 5). This underscores the platform's ability to reach and engage target audiences effectively.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Content Marketing (4.2) and SEO (4.1) also received high effectiveness ratings, supporting the notion that valuable and optimized content plays a crucial role in attracting and converting leads.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Email Campaigns and PPC received moderate effectiveness ratings of 4.0 and 3.9, respectively. These strategies are still considered valuable but may face challenges such as </a:t>
            </a:r>
            <a:r>
              <a:rPr lang="en-US">
                <a:latin typeface="Arial" panose="020B0604020202020204" pitchFamily="34" charset="0"/>
                <a:cs typeface="Arial" panose="020B0604020202020204" pitchFamily="34" charset="0"/>
              </a:rPr>
              <a:t>email fatigue </a:t>
            </a: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Outbound Calling (3.2) and Webinars (3.4) were rated lower, suggesting that these methods might be less effective or more challenging to execute successfully in the current market environment.</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078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90073A94-1CCF-A24A-5093-12769A39B8E6}"/>
              </a:ext>
            </a:extLst>
          </p:cNvPr>
          <p:cNvGraphicFramePr>
            <a:graphicFrameLocks/>
          </p:cNvGraphicFramePr>
          <p:nvPr>
            <p:extLst>
              <p:ext uri="{D42A27DB-BD31-4B8C-83A1-F6EECF244321}">
                <p14:modId xmlns:p14="http://schemas.microsoft.com/office/powerpoint/2010/main" val="2150561448"/>
              </p:ext>
            </p:extLst>
          </p:nvPr>
        </p:nvGraphicFramePr>
        <p:xfrm>
          <a:off x="220717" y="252248"/>
          <a:ext cx="11729545" cy="6353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420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28B338-51C5-6E57-B0AF-8C737715C510}"/>
              </a:ext>
            </a:extLst>
          </p:cNvPr>
          <p:cNvSpPr txBox="1"/>
          <p:nvPr/>
        </p:nvSpPr>
        <p:spPr>
          <a:xfrm>
            <a:off x="236483" y="236483"/>
            <a:ext cx="11729545" cy="4339650"/>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Quality and Quantity of leads generated</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analysis of the quantity and quality of leads generated by each strategy revealed interesting insights.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Social Media led in both quantity (60) and quality (4.6), reaffirming its dominant role in lead generation.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Content Marketing (49, 4.2 quality) and SEO (45, 4.1 quality) generated moderate quantity of leads, emphasizing the effectiveness of a strong online presence and well-crafted content.</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Email Campaigns generated the highest quantity of leads (65), but the quality was slightly lower (4.0), suggesting that while it can reach a wide audience, the engagement level may vary.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Outbound Calling and PPC had lower quantities of leads (10 and 7, respectively) and lower quality ratings (3.4 and 3.6), indicating potential challenges in targeting and conversion.</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2282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2AD24AF1-7798-4140-032E-43FC6B9FEFD1}"/>
              </a:ext>
            </a:extLst>
          </p:cNvPr>
          <p:cNvGraphicFramePr>
            <a:graphicFrameLocks/>
          </p:cNvGraphicFramePr>
          <p:nvPr>
            <p:extLst>
              <p:ext uri="{D42A27DB-BD31-4B8C-83A1-F6EECF244321}">
                <p14:modId xmlns:p14="http://schemas.microsoft.com/office/powerpoint/2010/main" val="3503766963"/>
              </p:ext>
            </p:extLst>
          </p:nvPr>
        </p:nvGraphicFramePr>
        <p:xfrm>
          <a:off x="236483" y="204952"/>
          <a:ext cx="11698014" cy="640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386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4DCBA7-E811-C048-916E-D6C4E546CD25}"/>
              </a:ext>
            </a:extLst>
          </p:cNvPr>
          <p:cNvSpPr txBox="1"/>
          <p:nvPr/>
        </p:nvSpPr>
        <p:spPr>
          <a:xfrm>
            <a:off x="252248" y="236483"/>
            <a:ext cx="11682249" cy="4339650"/>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ROI of Lead Generation Strategies</a:t>
            </a:r>
          </a:p>
          <a:p>
            <a:pPr algn="ct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ROI analysis provided a comprehensive view of the financial impact of different lead generation strategies.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Social Media again topped the list with the highest ROI rating (4.4), followed by SEO (4.3) and Content Marketing (4.2). These findings highlight the cost-effectiveness and substantial returns these strategies offer, likely due to their ability to reach and engage large audiences with relatively low costs.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Email Campaigns (4.0) and Webinars (3.8) demonstrated good ROI, suggesting that while they require investment in content and technology, they still deliver substantial returns.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Outbound Calling (3.0) and PPC (3.5) had the lowest ROI ratings, possibly due to higher costs associated with personnel and advertising spend</a:t>
            </a:r>
            <a:r>
              <a:rPr lang="en-US" dirty="0"/>
              <a:t>.</a:t>
            </a:r>
            <a:endParaRPr lang="en-IN" dirty="0"/>
          </a:p>
        </p:txBody>
      </p:sp>
    </p:spTree>
    <p:extLst>
      <p:ext uri="{BB962C8B-B14F-4D97-AF65-F5344CB8AC3E}">
        <p14:creationId xmlns:p14="http://schemas.microsoft.com/office/powerpoint/2010/main" val="3942657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3037819-308C-A5ED-6580-CB9344B8690B}"/>
              </a:ext>
            </a:extLst>
          </p:cNvPr>
          <p:cNvSpPr txBox="1"/>
          <p:nvPr/>
        </p:nvSpPr>
        <p:spPr>
          <a:xfrm>
            <a:off x="236483" y="236483"/>
            <a:ext cx="11698014" cy="4985980"/>
          </a:xfrm>
          <a:prstGeom prst="rect">
            <a:avLst/>
          </a:prstGeom>
          <a:noFill/>
        </p:spPr>
        <p:txBody>
          <a:bodyPr wrap="square" rtlCol="0">
            <a:spAutoFit/>
          </a:bodyPr>
          <a:lstStyle/>
          <a:p>
            <a:pPr algn="ctr"/>
            <a:r>
              <a:rPr lang="en-IN" sz="2400" b="1" dirty="0">
                <a:latin typeface="Arial" panose="020B0604020202020204" pitchFamily="34" charset="0"/>
                <a:cs typeface="Arial" panose="020B0604020202020204" pitchFamily="34" charset="0"/>
              </a:rPr>
              <a:t>Conclusion</a:t>
            </a:r>
          </a:p>
          <a:p>
            <a:pPr algn="ctr"/>
            <a:endParaRPr lang="en-IN" sz="2400" b="1" dirty="0">
              <a:latin typeface="Arial" panose="020B0604020202020204" pitchFamily="34" charset="0"/>
              <a:cs typeface="Arial" panose="020B0604020202020204" pitchFamily="34" charset="0"/>
            </a:endParaRPr>
          </a:p>
          <a:p>
            <a:pPr algn="ctr"/>
            <a:endParaRPr lang="en-IN"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research findings indicate a clear preference and higher perceived effectiveness for digital and content-driven lead generation strategies within the healthcare industry. </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Social Media, Content Marketing, and SEO emerged as the most effective and cost-efficient methods, providing both high quantities and qualities of leads.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Email Campaigns, while generating a large number of leads, showed variability in engagement quality, emphasizing the need for targeted and personalized communication.</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Traditional methods such as Outbound Calling and newer methods like PPC, while still valuable, faced challenges in effectiveness and ROI, suggesting a need for more refined targeting and execution strategies.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Overall, the study underscores the importance of adopting a diverse and well-balanced approach to lead generation, leveraging the strengths of various strategies to achieve optimal results. </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5022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5515DC-7766-C794-824F-32A0843A6CCD}"/>
              </a:ext>
            </a:extLst>
          </p:cNvPr>
          <p:cNvSpPr txBox="1"/>
          <p:nvPr/>
        </p:nvSpPr>
        <p:spPr>
          <a:xfrm>
            <a:off x="268014" y="252248"/>
            <a:ext cx="11682248" cy="4278094"/>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REFERENCES</a:t>
            </a:r>
          </a:p>
          <a:p>
            <a:pPr algn="ctr"/>
            <a:endPar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en-IN" sz="32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lvl="0" indent="-342900" algn="just">
              <a:buFont typeface="Arial" panose="020B0604020202020204" pitchFamily="34" charset="0"/>
              <a:buChar char="•"/>
            </a:pPr>
            <a:r>
              <a:rPr lang="en-US" sz="2400" dirty="0">
                <a:solidFill>
                  <a:srgbClr val="212121"/>
                </a:solidFill>
                <a:latin typeface="Times New Roman" panose="02020603050405020304" pitchFamily="18" charset="0"/>
                <a:ea typeface="Calibri" panose="020F0502020204030204" pitchFamily="34" charset="0"/>
              </a:rPr>
              <a:t>Witold </a:t>
            </a:r>
            <a:r>
              <a:rPr lang="en-US" sz="2400" dirty="0" err="1">
                <a:solidFill>
                  <a:srgbClr val="212121"/>
                </a:solidFill>
                <a:latin typeface="Times New Roman" panose="02020603050405020304" pitchFamily="18" charset="0"/>
                <a:ea typeface="Calibri" panose="020F0502020204030204" pitchFamily="34" charset="0"/>
              </a:rPr>
              <a:t>Świeczak</a:t>
            </a:r>
            <a:r>
              <a:rPr lang="en-US" sz="2400" dirty="0">
                <a:solidFill>
                  <a:srgbClr val="212121"/>
                </a:solidFill>
                <a:latin typeface="Times New Roman" panose="02020603050405020304" pitchFamily="18" charset="0"/>
                <a:ea typeface="Calibri" panose="020F0502020204030204" pitchFamily="34" charset="0"/>
              </a:rPr>
              <a:t>, </a:t>
            </a:r>
            <a:r>
              <a:rPr lang="pl-PL" sz="2400" dirty="0">
                <a:solidFill>
                  <a:srgbClr val="212121"/>
                </a:solidFill>
                <a:latin typeface="Times New Roman" panose="02020603050405020304" pitchFamily="18" charset="0"/>
                <a:ea typeface="Calibri" panose="020F0502020204030204" pitchFamily="34" charset="0"/>
              </a:rPr>
              <a:t>Wojciech Lukowski</a:t>
            </a:r>
            <a:r>
              <a:rPr lang="en-IN" sz="2400" dirty="0">
                <a:solidFill>
                  <a:srgbClr val="212121"/>
                </a:solidFill>
                <a:latin typeface="Times New Roman" panose="02020603050405020304" pitchFamily="18" charset="0"/>
                <a:ea typeface="Calibri" panose="020F0502020204030204" pitchFamily="34" charset="0"/>
              </a:rPr>
              <a:t> </a:t>
            </a:r>
            <a:r>
              <a:rPr lang="en-US" sz="2400" dirty="0">
                <a:solidFill>
                  <a:srgbClr val="212121"/>
                </a:solidFill>
                <a:latin typeface="Times New Roman" panose="02020603050405020304" pitchFamily="18" charset="0"/>
                <a:ea typeface="Calibri" panose="020F0502020204030204" pitchFamily="34" charset="0"/>
              </a:rPr>
              <a:t>: Lead generation strategy as a multichannel mechanism of growth of a modern enterprise</a:t>
            </a:r>
          </a:p>
          <a:p>
            <a:pPr marL="342900" lvl="0" indent="-342900" algn="just">
              <a:buFont typeface="Arial" panose="020B0604020202020204" pitchFamily="34" charset="0"/>
              <a:buChar char="•"/>
            </a:pPr>
            <a:endParaRPr lang="en-US" sz="2400" dirty="0">
              <a:solidFill>
                <a:srgbClr val="212121"/>
              </a:solidFill>
              <a:latin typeface="Times New Roman" panose="02020603050405020304" pitchFamily="18" charset="0"/>
              <a:ea typeface="Calibri" panose="020F0502020204030204" pitchFamily="34" charset="0"/>
            </a:endParaRPr>
          </a:p>
          <a:p>
            <a:pPr marL="342900" lvl="0" indent="-342900" algn="just">
              <a:buFont typeface="Arial" panose="020B0604020202020204" pitchFamily="34" charset="0"/>
              <a:buChar char="•"/>
            </a:pPr>
            <a:r>
              <a:rPr lang="en-US" sz="2400" dirty="0" err="1">
                <a:solidFill>
                  <a:srgbClr val="212121"/>
                </a:solidFill>
                <a:latin typeface="Times New Roman" panose="02020603050405020304" pitchFamily="18" charset="0"/>
                <a:ea typeface="Calibri" panose="020F0502020204030204" pitchFamily="34" charset="0"/>
              </a:rPr>
              <a:t>Tuấn</a:t>
            </a:r>
            <a:r>
              <a:rPr lang="en-US" sz="2400" dirty="0">
                <a:solidFill>
                  <a:srgbClr val="212121"/>
                </a:solidFill>
                <a:latin typeface="Times New Roman" panose="02020603050405020304" pitchFamily="18" charset="0"/>
                <a:ea typeface="Calibri" panose="020F0502020204030204" pitchFamily="34" charset="0"/>
              </a:rPr>
              <a:t> </a:t>
            </a:r>
            <a:r>
              <a:rPr lang="en-US" sz="2400" dirty="0" err="1">
                <a:solidFill>
                  <a:srgbClr val="212121"/>
                </a:solidFill>
                <a:latin typeface="Times New Roman" panose="02020603050405020304" pitchFamily="18" charset="0"/>
                <a:ea typeface="Calibri" panose="020F0502020204030204" pitchFamily="34" charset="0"/>
              </a:rPr>
              <a:t>Lại</a:t>
            </a:r>
            <a:r>
              <a:rPr lang="en-US" sz="2400" dirty="0">
                <a:solidFill>
                  <a:srgbClr val="212121"/>
                </a:solidFill>
                <a:latin typeface="Times New Roman" panose="02020603050405020304" pitchFamily="18" charset="0"/>
                <a:ea typeface="Calibri" panose="020F0502020204030204" pitchFamily="34" charset="0"/>
              </a:rPr>
              <a:t> A complete guide to lead generation</a:t>
            </a:r>
          </a:p>
          <a:p>
            <a:pPr lvl="0" algn="just"/>
            <a:endParaRPr lang="en-US" sz="2400" dirty="0">
              <a:solidFill>
                <a:srgbClr val="212121"/>
              </a:solidFill>
              <a:latin typeface="Times New Roman" panose="02020603050405020304" pitchFamily="18" charset="0"/>
              <a:ea typeface="Calibri" panose="020F0502020204030204" pitchFamily="34" charset="0"/>
            </a:endParaRPr>
          </a:p>
          <a:p>
            <a:pPr marL="342900" lvl="0" indent="-342900" algn="just">
              <a:buFont typeface="Arial" panose="020B0604020202020204" pitchFamily="34" charset="0"/>
              <a:buChar char="•"/>
            </a:pPr>
            <a:r>
              <a:rPr lang="en-US" sz="2400" dirty="0">
                <a:solidFill>
                  <a:srgbClr val="212121"/>
                </a:solidFill>
                <a:latin typeface="Times New Roman" panose="02020603050405020304" pitchFamily="18" charset="0"/>
                <a:ea typeface="Calibri" panose="020F0502020204030204" pitchFamily="34" charset="0"/>
              </a:rPr>
              <a:t>Maia </a:t>
            </a:r>
            <a:r>
              <a:rPr lang="en-US" sz="2400" dirty="0" err="1">
                <a:solidFill>
                  <a:srgbClr val="212121"/>
                </a:solidFill>
                <a:latin typeface="Times New Roman" panose="02020603050405020304" pitchFamily="18" charset="0"/>
                <a:ea typeface="Calibri" panose="020F0502020204030204" pitchFamily="34" charset="0"/>
              </a:rPr>
              <a:t>Chechelashvili</a:t>
            </a:r>
            <a:r>
              <a:rPr lang="en-US" sz="2400" dirty="0">
                <a:solidFill>
                  <a:srgbClr val="212121"/>
                </a:solidFill>
                <a:latin typeface="Times New Roman" panose="02020603050405020304" pitchFamily="18" charset="0"/>
                <a:ea typeface="Calibri" panose="020F0502020204030204" pitchFamily="34" charset="0"/>
              </a:rPr>
              <a:t>, Lia </a:t>
            </a:r>
            <a:r>
              <a:rPr lang="en-US" sz="2400" dirty="0" err="1">
                <a:solidFill>
                  <a:srgbClr val="212121"/>
                </a:solidFill>
                <a:latin typeface="Times New Roman" panose="02020603050405020304" pitchFamily="18" charset="0"/>
                <a:ea typeface="Calibri" panose="020F0502020204030204" pitchFamily="34" charset="0"/>
              </a:rPr>
              <a:t>Berikashvil</a:t>
            </a:r>
            <a:r>
              <a:rPr lang="en-US" sz="2400" dirty="0">
                <a:solidFill>
                  <a:srgbClr val="212121"/>
                </a:solidFill>
                <a:latin typeface="Times New Roman" panose="02020603050405020304" pitchFamily="18" charset="0"/>
                <a:ea typeface="Calibri" panose="020F0502020204030204" pitchFamily="34" charset="0"/>
              </a:rPr>
              <a:t> The main criteria for lead generation</a:t>
            </a:r>
            <a:endParaRPr lang="en-IN" sz="20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372879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F57AF5-DFE3-E884-433D-B63464468B83}"/>
              </a:ext>
            </a:extLst>
          </p:cNvPr>
          <p:cNvSpPr txBox="1"/>
          <p:nvPr/>
        </p:nvSpPr>
        <p:spPr>
          <a:xfrm>
            <a:off x="157656" y="2853558"/>
            <a:ext cx="11382703" cy="923330"/>
          </a:xfrm>
          <a:prstGeom prst="rect">
            <a:avLst/>
          </a:prstGeom>
          <a:noFill/>
        </p:spPr>
        <p:txBody>
          <a:bodyPr wrap="square" rtlCol="0">
            <a:spAutoFit/>
          </a:bodyPr>
          <a:lstStyle/>
          <a:p>
            <a:pPr algn="ctr"/>
            <a:r>
              <a:rPr lang="en-IN" sz="54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THANK YOU</a:t>
            </a:r>
          </a:p>
        </p:txBody>
      </p:sp>
    </p:spTree>
    <p:extLst>
      <p:ext uri="{BB962C8B-B14F-4D97-AF65-F5344CB8AC3E}">
        <p14:creationId xmlns:p14="http://schemas.microsoft.com/office/powerpoint/2010/main" val="159780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61E7DF-6165-F90A-9023-1874787BA885}"/>
              </a:ext>
            </a:extLst>
          </p:cNvPr>
          <p:cNvSpPr txBox="1"/>
          <p:nvPr/>
        </p:nvSpPr>
        <p:spPr>
          <a:xfrm>
            <a:off x="268014" y="189187"/>
            <a:ext cx="11650717" cy="5648830"/>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BACKGROUND</a:t>
            </a:r>
          </a:p>
          <a:p>
            <a:endParaRPr lang="en-IN" sz="2400" dirty="0">
              <a:latin typeface="Arial" panose="020B0604020202020204" pitchFamily="34" charset="0"/>
              <a:cs typeface="Arial" panose="020B0604020202020204" pitchFamily="34" charset="0"/>
            </a:endParaRPr>
          </a:p>
          <a:p>
            <a:endParaRPr lang="en-IN" sz="2400"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Hidoc</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Dr. is a medical education platform that was established in 2018, primarily serving the Indian subcontinent. </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platform was developed to provide valuable educational resources and support to doctors, enhancing their knowledge and professional development. </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As the next strategic step in the growth,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Hidoc</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Dr. is now expanding into the US market. </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This expansion aims to tap into the vast potential of the US healthcare sector, offering the platform's benefits to a broader audience of doctors and medical professionals. </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Our primary focus during this expansion is to enhance our lead generation strategies to drive revenue growth and establish a strong presence in this new market.</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724877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3BF7FA9-B503-2112-434E-EC6F53E24253}"/>
              </a:ext>
            </a:extLst>
          </p:cNvPr>
          <p:cNvSpPr txBox="1"/>
          <p:nvPr/>
        </p:nvSpPr>
        <p:spPr>
          <a:xfrm>
            <a:off x="289034" y="220717"/>
            <a:ext cx="11613932" cy="6217087"/>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RATIONALE</a:t>
            </a:r>
          </a:p>
          <a:p>
            <a:pPr algn="ctr"/>
            <a:endParaRPr lang="en-IN"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en-IN"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Lead generation is a crucial component of business success, especially in today's highly competitive and ever-changing market landscape. </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For </a:t>
            </a:r>
            <a:r>
              <a:rPr lang="en-US" sz="2000" dirty="0" err="1">
                <a:latin typeface="Arial Unicode MS" panose="020B0604020202020204" pitchFamily="34" charset="-128"/>
                <a:ea typeface="Arial Unicode MS" panose="020B0604020202020204" pitchFamily="34" charset="-128"/>
                <a:cs typeface="Arial Unicode MS" panose="020B0604020202020204" pitchFamily="34" charset="-128"/>
              </a:rPr>
              <a:t>Hidoc</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Dr., generating a constant flow of high-quality leads is vital to achieving our expansion goals and ensuring sustained revenue growth in the US market.</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healthcare industry, like many others, relies heavily on effective lead generation strategies to drive sales and business development. </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However, with numerous lead generation methods available—ranging from email marketing, outbound calling to networking, content marketing, SEO, and social media marketing—determining the most effective approach can be challenging.</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This research project aims to fill this gap by conducting a quantitative exploration of various lead generation strategies used within healthcare companies. </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5265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3A9772-6269-18B1-B9C3-A35D17D84CF5}"/>
              </a:ext>
            </a:extLst>
          </p:cNvPr>
          <p:cNvSpPr txBox="1"/>
          <p:nvPr/>
        </p:nvSpPr>
        <p:spPr>
          <a:xfrm>
            <a:off x="220717" y="220717"/>
            <a:ext cx="11713779" cy="6555641"/>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REVIEW OF LITERATURE</a:t>
            </a:r>
          </a:p>
          <a:p>
            <a:pPr algn="ctr"/>
            <a:endParaRPr lang="en-IN" b="1" dirty="0">
              <a:latin typeface="Arial" panose="020B0604020202020204" pitchFamily="34" charset="0"/>
              <a:cs typeface="Arial" panose="020B0604020202020204" pitchFamily="34" charset="0"/>
            </a:endParaRPr>
          </a:p>
          <a:p>
            <a:pPr algn="ctr"/>
            <a:endParaRPr lang="en-IN" b="1"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a:p>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Existing lead generation strategies are as follows:</a:t>
            </a:r>
          </a:p>
          <a:p>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Email Campaigns</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Outbound Calling</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Webinars or Virtual Events</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Content Marketing</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Search Engine Optimization (SEO)</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Social Media Marketing</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Pay-per-click advertising</a:t>
            </a: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7192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00346B5-657A-D363-6836-CBB0C029BD3D}"/>
              </a:ext>
            </a:extLst>
          </p:cNvPr>
          <p:cNvSpPr txBox="1"/>
          <p:nvPr/>
        </p:nvSpPr>
        <p:spPr>
          <a:xfrm>
            <a:off x="252248" y="252248"/>
            <a:ext cx="11698014" cy="4585871"/>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OBJECTIVE</a:t>
            </a:r>
          </a:p>
          <a:p>
            <a:pPr algn="ctr"/>
            <a:endParaRPr lang="en-IN" sz="28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b="1"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To assess the perceived effectiveness of various lead generation strategies within healthcare industry in the US</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To analyze the quantity of leads generated by different lead generation strategies.</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To assess the quality of leads produced by each lead generation method.</a:t>
            </a:r>
          </a:p>
          <a:p>
            <a:pPr marL="285750" indent="-285750">
              <a:buFont typeface="Arial" panose="020B0604020202020204" pitchFamily="34" charset="0"/>
              <a:buChar char="•"/>
            </a:pP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To evaluate the return on investment (ROI) associated with different lead generation techniques</a:t>
            </a:r>
          </a:p>
          <a:p>
            <a:endParaRPr lang="en-US" dirty="0">
              <a:latin typeface="Arial" panose="020B0604020202020204" pitchFamily="34" charset="0"/>
              <a:cs typeface="Arial" panose="020B0604020202020204" pitchFamily="34" charset="0"/>
            </a:endParaRPr>
          </a:p>
          <a:p>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31636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6828BB-7A30-5B51-99BC-B451EFED4805}"/>
              </a:ext>
            </a:extLst>
          </p:cNvPr>
          <p:cNvSpPr txBox="1"/>
          <p:nvPr/>
        </p:nvSpPr>
        <p:spPr>
          <a:xfrm>
            <a:off x="236483" y="252247"/>
            <a:ext cx="11698013" cy="6678751"/>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METHODOLOGY</a:t>
            </a:r>
          </a:p>
          <a:p>
            <a:pPr algn="ctr"/>
            <a:endParaRPr lang="en-IN"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IN" sz="2000" b="1" dirty="0">
                <a:latin typeface="Arial Unicode MS" panose="020B0604020202020204" pitchFamily="34" charset="-128"/>
                <a:ea typeface="Arial Unicode MS" panose="020B0604020202020204" pitchFamily="34" charset="-128"/>
                <a:cs typeface="Arial Unicode MS" panose="020B0604020202020204" pitchFamily="34" charset="-128"/>
              </a:rPr>
              <a:t>Study Design:</a:t>
            </a:r>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Quantitative research using structured surveys.</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IN" sz="2000" b="1" dirty="0">
                <a:latin typeface="Arial Unicode MS" panose="020B0604020202020204" pitchFamily="34" charset="-128"/>
                <a:ea typeface="Arial Unicode MS" panose="020B0604020202020204" pitchFamily="34" charset="-128"/>
                <a:cs typeface="Arial Unicode MS" panose="020B0604020202020204" pitchFamily="34" charset="-128"/>
              </a:rPr>
              <a:t>Study Area: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Healthcare companies in the US (Hospitals, pharmaceutical, biotechnology etc.)</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IN" sz="2000" b="1" dirty="0">
                <a:latin typeface="Arial Unicode MS" panose="020B0604020202020204" pitchFamily="34" charset="-128"/>
                <a:ea typeface="Arial Unicode MS" panose="020B0604020202020204" pitchFamily="34" charset="-128"/>
                <a:cs typeface="Arial Unicode MS" panose="020B0604020202020204" pitchFamily="34" charset="-128"/>
              </a:rPr>
              <a:t>Study Population: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Marketers, sales professionals, business owners involved in lead generation in the healthcare industry.</a:t>
            </a:r>
          </a:p>
          <a:p>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Duration of the Study: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3 Months ( April – June)</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IN" sz="2000" b="1" dirty="0">
                <a:latin typeface="Arial Unicode MS" panose="020B0604020202020204" pitchFamily="34" charset="-128"/>
                <a:ea typeface="Arial Unicode MS" panose="020B0604020202020204" pitchFamily="34" charset="-128"/>
                <a:cs typeface="Arial Unicode MS" panose="020B0604020202020204" pitchFamily="34" charset="-128"/>
              </a:rPr>
              <a:t>Sampling Method: </a:t>
            </a:r>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Purposive sampling. </a:t>
            </a:r>
          </a:p>
          <a:p>
            <a:pPr marL="285750" indent="-285750">
              <a:buFont typeface="Arial" panose="020B0604020202020204" pitchFamily="34" charset="0"/>
              <a:buChar char="•"/>
            </a:pP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IN" sz="2000" b="1" dirty="0">
                <a:latin typeface="Arial Unicode MS" panose="020B0604020202020204" pitchFamily="34" charset="-128"/>
                <a:ea typeface="Arial Unicode MS" panose="020B0604020202020204" pitchFamily="34" charset="-128"/>
                <a:cs typeface="Arial Unicode MS" panose="020B0604020202020204" pitchFamily="34" charset="-128"/>
              </a:rPr>
              <a:t>Sample size: </a:t>
            </a:r>
            <a:r>
              <a:rPr lang="en-IN" sz="2000" dirty="0">
                <a:latin typeface="Arial Unicode MS" panose="020B0604020202020204" pitchFamily="34" charset="-128"/>
                <a:ea typeface="Arial Unicode MS" panose="020B0604020202020204" pitchFamily="34" charset="-128"/>
                <a:cs typeface="Arial Unicode MS" panose="020B0604020202020204" pitchFamily="34" charset="-128"/>
              </a:rPr>
              <a:t>The questionnaire was distributed to approximately 400 people out of which 250 responded</a:t>
            </a:r>
          </a:p>
          <a:p>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IN" sz="2000" b="1" dirty="0">
                <a:latin typeface="Arial Unicode MS" panose="020B0604020202020204" pitchFamily="34" charset="-128"/>
                <a:ea typeface="Arial Unicode MS" panose="020B0604020202020204" pitchFamily="34" charset="-128"/>
                <a:cs typeface="Arial Unicode MS" panose="020B0604020202020204" pitchFamily="34" charset="-128"/>
              </a:rPr>
              <a:t>Tool: </a:t>
            </a:r>
            <a:r>
              <a:rPr lang="en-US" sz="2000" b="1" dirty="0">
                <a:latin typeface="Arial Unicode MS" panose="020B0604020202020204" pitchFamily="34" charset="-128"/>
                <a:ea typeface="Arial Unicode MS" panose="020B0604020202020204" pitchFamily="34" charset="-128"/>
                <a:cs typeface="Arial Unicode MS" panose="020B0604020202020204" pitchFamily="34" charset="-128"/>
              </a:rPr>
              <a:t>E</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lectronic distribution </a:t>
            </a:r>
            <a:r>
              <a:rPr lang="en-US" sz="2000">
                <a:latin typeface="Arial Unicode MS" panose="020B0604020202020204" pitchFamily="34" charset="-128"/>
                <a:ea typeface="Arial Unicode MS" panose="020B0604020202020204" pitchFamily="34" charset="-128"/>
                <a:cs typeface="Arial Unicode MS" panose="020B0604020202020204" pitchFamily="34" charset="-128"/>
              </a:rPr>
              <a:t>via LinkedIn </a:t>
            </a: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endParaRPr lang="en-IN"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IN" sz="2000" b="1" dirty="0">
                <a:latin typeface="Arial Unicode MS" panose="020B0604020202020204" pitchFamily="34" charset="-128"/>
                <a:ea typeface="Arial Unicode MS" panose="020B0604020202020204" pitchFamily="34" charset="-128"/>
                <a:cs typeface="Arial Unicode MS" panose="020B0604020202020204" pitchFamily="34" charset="-128"/>
              </a:rPr>
              <a:t>Data Analysis: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Quantitative data obtained from the questionnaire is analyzed using descriptive statistics to summarize responses and identify trends.</a:t>
            </a:r>
          </a:p>
          <a:p>
            <a:pPr marL="285750" indent="-285750">
              <a:buFont typeface="Arial" panose="020B0604020202020204" pitchFamily="34" charset="0"/>
              <a:buChar char="•"/>
            </a:pP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6033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70E1AD-E112-EC94-9E2D-FF2C2753A3BF}"/>
              </a:ext>
            </a:extLst>
          </p:cNvPr>
          <p:cNvSpPr txBox="1"/>
          <p:nvPr/>
        </p:nvSpPr>
        <p:spPr>
          <a:xfrm>
            <a:off x="204953" y="236483"/>
            <a:ext cx="11682248" cy="6586418"/>
          </a:xfrm>
          <a:prstGeom prst="rect">
            <a:avLst/>
          </a:prstGeom>
          <a:noFill/>
        </p:spPr>
        <p:txBody>
          <a:bodyPr wrap="square" rtlCol="0">
            <a:spAutoFit/>
          </a:bodyPr>
          <a:lstStyle/>
          <a:p>
            <a:pPr algn="ctr"/>
            <a:r>
              <a:rPr lang="en-IN" sz="32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ETHICAL CONSIDERATION (CONSENT FORM)</a:t>
            </a:r>
          </a:p>
          <a:p>
            <a:pPr algn="ctr"/>
            <a:endParaRPr lang="en-IN"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en-IN" sz="24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endParaRPr lang="en-IN" dirty="0"/>
          </a:p>
          <a:p>
            <a:r>
              <a:rPr lang="en-US" b="1" dirty="0">
                <a:latin typeface="Arial" panose="020B0604020202020204" pitchFamily="34" charset="0"/>
                <a:ea typeface="Arial Unicode MS" panose="020B0604020202020204" pitchFamily="34" charset="-128"/>
                <a:cs typeface="Arial" panose="020B0604020202020204" pitchFamily="34" charset="0"/>
              </a:rPr>
              <a:t>TITLE</a:t>
            </a:r>
            <a:r>
              <a:rPr lang="en-US" dirty="0">
                <a:latin typeface="Arial" panose="020B0604020202020204" pitchFamily="34" charset="0"/>
                <a:ea typeface="Arial Unicode MS" panose="020B0604020202020204" pitchFamily="34" charset="-128"/>
                <a:cs typeface="Arial" panose="020B0604020202020204" pitchFamily="34" charset="0"/>
              </a:rPr>
              <a:t>: Exploring Different Lead Generation Strategies and Their Effectiveness Within Healthcare Industry in US</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dirty="0">
                <a:latin typeface="Arial" panose="020B0604020202020204" pitchFamily="34" charset="0"/>
                <a:ea typeface="Arial Unicode MS" panose="020B0604020202020204" pitchFamily="34" charset="-128"/>
                <a:cs typeface="Arial" panose="020B0604020202020204" pitchFamily="34" charset="0"/>
              </a:rPr>
              <a:t>Dear Participant,</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dirty="0">
                <a:latin typeface="Arial" panose="020B0604020202020204" pitchFamily="34" charset="0"/>
                <a:ea typeface="Arial Unicode MS" panose="020B0604020202020204" pitchFamily="34" charset="-128"/>
                <a:cs typeface="Arial" panose="020B0604020202020204" pitchFamily="34" charset="0"/>
              </a:rPr>
              <a:t>You are invited to participate in a research study titled "Exploring Different Lead Generation Strategies and Their Effectiveness Within Healthcare Industry in US." </a:t>
            </a:r>
          </a:p>
          <a:p>
            <a:r>
              <a:rPr lang="en-US" dirty="0">
                <a:latin typeface="Arial" panose="020B0604020202020204" pitchFamily="34" charset="0"/>
                <a:ea typeface="Arial Unicode MS" panose="020B0604020202020204" pitchFamily="34" charset="-128"/>
                <a:cs typeface="Arial" panose="020B0604020202020204" pitchFamily="34" charset="0"/>
              </a:rPr>
              <a:t>This research project aims to assess the effectiveness of various lead generation strategies used by healthcare companies in the US and provide insights into optimizing lead generation efforts.</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b="1" dirty="0">
                <a:latin typeface="Arial" panose="020B0604020202020204" pitchFamily="34" charset="0"/>
                <a:ea typeface="Arial Unicode MS" panose="020B0604020202020204" pitchFamily="34" charset="-128"/>
                <a:cs typeface="Arial" panose="020B0604020202020204" pitchFamily="34" charset="0"/>
              </a:rPr>
              <a:t>Research Objectives:</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dirty="0">
                <a:latin typeface="Arial" panose="020B0604020202020204" pitchFamily="34" charset="0"/>
                <a:ea typeface="Arial Unicode MS" panose="020B0604020202020204" pitchFamily="34" charset="-128"/>
                <a:cs typeface="Arial" panose="020B0604020202020204" pitchFamily="34" charset="0"/>
              </a:rPr>
              <a:t>•	To assess the effectiveness of various lead generation strategies for healthcare companies in US</a:t>
            </a:r>
          </a:p>
          <a:p>
            <a:r>
              <a:rPr lang="en-US" dirty="0">
                <a:latin typeface="Arial" panose="020B0604020202020204" pitchFamily="34" charset="0"/>
                <a:ea typeface="Arial Unicode MS" panose="020B0604020202020204" pitchFamily="34" charset="-128"/>
                <a:cs typeface="Arial" panose="020B0604020202020204" pitchFamily="34" charset="0"/>
              </a:rPr>
              <a:t>•	To identify key success factors and challenges associated with implementing these strategies.</a:t>
            </a:r>
          </a:p>
          <a:p>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p>
          <a:p>
            <a:endParaRPr lang="en-IN" dirty="0"/>
          </a:p>
          <a:p>
            <a:pPr algn="ctr"/>
            <a:endParaRPr lang="en-IN" dirty="0"/>
          </a:p>
          <a:p>
            <a:endParaRPr lang="en-IN" dirty="0"/>
          </a:p>
        </p:txBody>
      </p:sp>
    </p:spTree>
    <p:extLst>
      <p:ext uri="{BB962C8B-B14F-4D97-AF65-F5344CB8AC3E}">
        <p14:creationId xmlns:p14="http://schemas.microsoft.com/office/powerpoint/2010/main" val="176354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E344895-9582-BBD9-31AF-949A1182A7E9}"/>
              </a:ext>
            </a:extLst>
          </p:cNvPr>
          <p:cNvSpPr txBox="1"/>
          <p:nvPr/>
        </p:nvSpPr>
        <p:spPr>
          <a:xfrm>
            <a:off x="252248" y="204952"/>
            <a:ext cx="11587655" cy="7017306"/>
          </a:xfrm>
          <a:prstGeom prst="rect">
            <a:avLst/>
          </a:prstGeom>
          <a:noFill/>
        </p:spPr>
        <p:txBody>
          <a:bodyPr wrap="square" rtlCol="0">
            <a:spAutoFit/>
          </a:bodyPr>
          <a:lstStyle/>
          <a:p>
            <a:r>
              <a:rPr lang="en-US" b="1" dirty="0">
                <a:latin typeface="Arial" panose="020B0604020202020204" pitchFamily="34" charset="0"/>
                <a:ea typeface="Arial Unicode MS" panose="020B0604020202020204" pitchFamily="34" charset="-128"/>
                <a:cs typeface="Arial" panose="020B0604020202020204" pitchFamily="34" charset="0"/>
              </a:rPr>
              <a:t>Research Methodology:</a:t>
            </a:r>
          </a:p>
          <a:p>
            <a:r>
              <a:rPr lang="en-US" dirty="0">
                <a:latin typeface="Arial" panose="020B0604020202020204" pitchFamily="34" charset="0"/>
                <a:ea typeface="Arial Unicode MS" panose="020B0604020202020204" pitchFamily="34" charset="-128"/>
                <a:cs typeface="Arial" panose="020B0604020202020204" pitchFamily="34" charset="0"/>
              </a:rPr>
              <a:t>You will be asked to complete a structured questionnaire designed to gather data on your experiences and perspectives regarding lead generation strategies. Your participation will involve answering questions related to your involvement in lead generation activities, familiarity with different strategies, and perceptions of their effectiveness.</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b="1" dirty="0">
                <a:latin typeface="Arial" panose="020B0604020202020204" pitchFamily="34" charset="0"/>
                <a:ea typeface="Arial Unicode MS" panose="020B0604020202020204" pitchFamily="34" charset="-128"/>
                <a:cs typeface="Arial" panose="020B0604020202020204" pitchFamily="34" charset="0"/>
              </a:rPr>
              <a:t>Participant Criteria:</a:t>
            </a:r>
          </a:p>
          <a:p>
            <a:r>
              <a:rPr lang="en-US" dirty="0">
                <a:latin typeface="Arial" panose="020B0604020202020204" pitchFamily="34" charset="0"/>
                <a:ea typeface="Arial Unicode MS" panose="020B0604020202020204" pitchFamily="34" charset="-128"/>
                <a:cs typeface="Arial" panose="020B0604020202020204" pitchFamily="34" charset="0"/>
              </a:rPr>
              <a:t>We are seeking individuals who are involved in marketing, sales, or business development roles within healthcare companies in the US and are familiar with lead generation processes and strategies.</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b="1" dirty="0">
                <a:latin typeface="Arial" panose="020B0604020202020204" pitchFamily="34" charset="0"/>
                <a:ea typeface="Arial Unicode MS" panose="020B0604020202020204" pitchFamily="34" charset="-128"/>
                <a:cs typeface="Arial" panose="020B0604020202020204" pitchFamily="34" charset="0"/>
              </a:rPr>
              <a:t>Confidentiality and Anonymity:</a:t>
            </a:r>
          </a:p>
          <a:p>
            <a:r>
              <a:rPr lang="en-US" dirty="0">
                <a:latin typeface="Arial" panose="020B0604020202020204" pitchFamily="34" charset="0"/>
                <a:ea typeface="Arial Unicode MS" panose="020B0604020202020204" pitchFamily="34" charset="-128"/>
                <a:cs typeface="Arial" panose="020B0604020202020204" pitchFamily="34" charset="0"/>
              </a:rPr>
              <a:t>Your responses will be kept confidential and anonymous. The data collected will be used for research purposes only and will be reported in aggregate form. Your personal information will not be disclosed to any third parties.</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b="1" dirty="0">
                <a:latin typeface="Arial" panose="020B0604020202020204" pitchFamily="34" charset="0"/>
                <a:ea typeface="Arial Unicode MS" panose="020B0604020202020204" pitchFamily="34" charset="-128"/>
                <a:cs typeface="Arial" panose="020B0604020202020204" pitchFamily="34" charset="0"/>
              </a:rPr>
              <a:t>Voluntary Participation:</a:t>
            </a:r>
          </a:p>
          <a:p>
            <a:r>
              <a:rPr lang="en-US" dirty="0">
                <a:latin typeface="Arial" panose="020B0604020202020204" pitchFamily="34" charset="0"/>
                <a:ea typeface="Arial Unicode MS" panose="020B0604020202020204" pitchFamily="34" charset="-128"/>
                <a:cs typeface="Arial" panose="020B0604020202020204" pitchFamily="34" charset="0"/>
              </a:rPr>
              <a:t>Participation in this study is voluntary, and you have the right to withdraw at any time without penalty. Your decision to participate or not will not affect your current or future relationship with the researchers or their affiliated institutions.</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b="1" dirty="0">
                <a:latin typeface="Arial" panose="020B0604020202020204" pitchFamily="34" charset="0"/>
                <a:ea typeface="Arial Unicode MS" panose="020B0604020202020204" pitchFamily="34" charset="-128"/>
                <a:cs typeface="Arial" panose="020B0604020202020204" pitchFamily="34" charset="0"/>
              </a:rPr>
              <a:t>Consent:</a:t>
            </a:r>
          </a:p>
          <a:p>
            <a:r>
              <a:rPr lang="en-US" dirty="0">
                <a:latin typeface="Arial" panose="020B0604020202020204" pitchFamily="34" charset="0"/>
                <a:ea typeface="Arial Unicode MS" panose="020B0604020202020204" pitchFamily="34" charset="-128"/>
                <a:cs typeface="Arial" panose="020B0604020202020204" pitchFamily="34" charset="0"/>
              </a:rPr>
              <a:t>By completing and submitting the questionnaire, you indicate your voluntary consent to participate in this research study.</a:t>
            </a:r>
          </a:p>
          <a:p>
            <a:endParaRPr lang="en-US" dirty="0">
              <a:latin typeface="Arial" panose="020B0604020202020204" pitchFamily="34" charset="0"/>
              <a:ea typeface="Arial Unicode MS" panose="020B0604020202020204" pitchFamily="34" charset="-128"/>
              <a:cs typeface="Arial" panose="020B0604020202020204" pitchFamily="34" charset="0"/>
            </a:endParaRPr>
          </a:p>
          <a:p>
            <a:r>
              <a:rPr lang="en-US" dirty="0">
                <a:latin typeface="Arial" panose="020B0604020202020204" pitchFamily="34" charset="0"/>
                <a:ea typeface="Arial Unicode MS" panose="020B0604020202020204" pitchFamily="34" charset="-128"/>
                <a:cs typeface="Arial" panose="020B0604020202020204" pitchFamily="34" charset="0"/>
              </a:rPr>
              <a:t>Thank you for considering participation in this study.</a:t>
            </a:r>
          </a:p>
          <a:p>
            <a:endParaRPr lang="en-US" dirty="0"/>
          </a:p>
        </p:txBody>
      </p:sp>
    </p:spTree>
    <p:extLst>
      <p:ext uri="{BB962C8B-B14F-4D97-AF65-F5344CB8AC3E}">
        <p14:creationId xmlns:p14="http://schemas.microsoft.com/office/powerpoint/2010/main" val="796660764"/>
      </p:ext>
    </p:extLst>
  </p:cSld>
  <p:clrMapOvr>
    <a:masterClrMapping/>
  </p:clrMapOvr>
</p:sld>
</file>

<file path=ppt/theme/theme1.xml><?xml version="1.0" encoding="utf-8"?>
<a:theme xmlns:a="http://schemas.openxmlformats.org/drawingml/2006/main" name="Basi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iblet">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Basis</Template>
  <TotalTime>1582</TotalTime>
  <Words>2116</Words>
  <Application>Microsoft Office PowerPoint</Application>
  <PresentationFormat>Widescreen</PresentationFormat>
  <Paragraphs>287</Paragraphs>
  <Slides>28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 Unicode MS</vt:lpstr>
      <vt:lpstr>Arial</vt:lpstr>
      <vt:lpstr>Calibri</vt:lpstr>
      <vt:lpstr>Corbel</vt:lpstr>
      <vt:lpstr>Times New Roman</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Sapna Mishra</dc:creator>
  <cp:lastModifiedBy>Sapna Mishra</cp:lastModifiedBy>
  <cp:revision>1</cp:revision>
  <dcterms:created xsi:type="dcterms:W3CDTF">2024-06-04T12:00:22Z</dcterms:created>
  <dcterms:modified xsi:type="dcterms:W3CDTF">2024-07-26T07:43:46Z</dcterms:modified>
</cp:coreProperties>
</file>