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4" r:id="rId4"/>
    <p:sldId id="260" r:id="rId5"/>
    <p:sldId id="259" r:id="rId6"/>
    <p:sldId id="261" r:id="rId7"/>
    <p:sldId id="275" r:id="rId8"/>
    <p:sldId id="262" r:id="rId9"/>
    <p:sldId id="263" r:id="rId10"/>
    <p:sldId id="264" r:id="rId11"/>
    <p:sldId id="265" r:id="rId12"/>
    <p:sldId id="266" r:id="rId13"/>
    <p:sldId id="267" r:id="rId14"/>
    <p:sldId id="273" r:id="rId15"/>
    <p:sldId id="270" r:id="rId16"/>
    <p:sldId id="271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SHAN\OneDrive\Desktop\GANTT%20CHART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SHAN\OneDrive\Desktop\GANTT%20CHAR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519932291072314E-2"/>
          <c:y val="0.1285225372057974"/>
          <c:w val="0.94348006770892767"/>
          <c:h val="0.7876926591315131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Sheet1!$M$11:$M$12</c:f>
              <c:strCache>
                <c:ptCount val="2"/>
                <c:pt idx="0">
                  <c:v>TOTAL SAMPLE SIZE </c:v>
                </c:pt>
                <c:pt idx="1">
                  <c:v>LOST OF FOLLOW </c:v>
                </c:pt>
              </c:strCache>
            </c:strRef>
          </c:cat>
          <c:val>
            <c:numRef>
              <c:f>Sheet1!$N$11:$N$12</c:f>
              <c:numCache>
                <c:formatCode>General</c:formatCode>
                <c:ptCount val="2"/>
                <c:pt idx="0">
                  <c:v>175</c:v>
                </c:pt>
                <c:pt idx="1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BB-48C4-9797-EF9CADC043D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64361247"/>
        <c:axId val="1519990591"/>
      </c:barChart>
      <c:catAx>
        <c:axId val="166436124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19990591"/>
        <c:crosses val="autoZero"/>
        <c:auto val="1"/>
        <c:lblAlgn val="ctr"/>
        <c:lblOffset val="100"/>
        <c:noMultiLvlLbl val="0"/>
      </c:catAx>
      <c:valAx>
        <c:axId val="15199905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43612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Sheet2!$I$6</c:f>
              <c:strCache>
                <c:ptCount val="1"/>
                <c:pt idx="0">
                  <c:v>No. of cases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Sheet2!$H$7:$H$13</c:f>
              <c:strCache>
                <c:ptCount val="7"/>
                <c:pt idx="0">
                  <c:v>Total </c:v>
                </c:pt>
                <c:pt idx="1">
                  <c:v>Acceptance</c:v>
                </c:pt>
                <c:pt idx="2">
                  <c:v>Financial</c:v>
                </c:pt>
                <c:pt idx="3">
                  <c:v>Location</c:v>
                </c:pt>
                <c:pt idx="4">
                  <c:v>Age</c:v>
                </c:pt>
                <c:pt idx="5">
                  <c:v>Medications</c:v>
                </c:pt>
                <c:pt idx="6">
                  <c:v>Others (Death, Not willing to answer)</c:v>
                </c:pt>
              </c:strCache>
            </c:strRef>
          </c:cat>
          <c:val>
            <c:numRef>
              <c:f>Sheet2!$I$7:$I$13</c:f>
              <c:numCache>
                <c:formatCode>General</c:formatCode>
                <c:ptCount val="7"/>
                <c:pt idx="0">
                  <c:v>43</c:v>
                </c:pt>
                <c:pt idx="1">
                  <c:v>9</c:v>
                </c:pt>
                <c:pt idx="2">
                  <c:v>7</c:v>
                </c:pt>
                <c:pt idx="3">
                  <c:v>10</c:v>
                </c:pt>
                <c:pt idx="4">
                  <c:v>5</c:v>
                </c:pt>
                <c:pt idx="5">
                  <c:v>7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04-4EA6-98E3-511C41F284F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679382735"/>
        <c:axId val="1679388559"/>
      </c:barChart>
      <c:catAx>
        <c:axId val="16793827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9388559"/>
        <c:crosses val="autoZero"/>
        <c:auto val="1"/>
        <c:lblAlgn val="ctr"/>
        <c:lblOffset val="100"/>
        <c:noMultiLvlLbl val="0"/>
      </c:catAx>
      <c:valAx>
        <c:axId val="16793885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93827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0.1854</cdr:x>
      <cdr:y>0.95662</cdr:y>
    </cdr:from>
    <cdr:to>
      <cdr:x>0.40279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 flipV="1">
          <a:off x="1949605" y="4162580"/>
          <a:ext cx="2286000" cy="1887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IN" sz="1100" dirty="0"/>
        </a:p>
      </cdr:txBody>
    </cdr:sp>
  </cdr:relSizeAnchor>
  <cdr:relSizeAnchor xmlns:cdr="http://schemas.openxmlformats.org/drawingml/2006/chartDrawing">
    <cdr:from>
      <cdr:x>0.67639</cdr:x>
      <cdr:y>0.93099</cdr:y>
    </cdr:from>
    <cdr:to>
      <cdr:x>0.8609</cdr:x>
      <cdr:y>0.97969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112620" y="4051068"/>
          <a:ext cx="1940312" cy="2118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100" dirty="0" smtClean="0"/>
            <a:t>Lost to follow up</a:t>
          </a:r>
          <a:endParaRPr lang="en-IN" sz="1100" dirty="0"/>
        </a:p>
      </cdr:txBody>
    </cdr:sp>
  </cdr:relSizeAnchor>
  <cdr:relSizeAnchor xmlns:cdr="http://schemas.openxmlformats.org/drawingml/2006/chartDrawing">
    <cdr:from>
      <cdr:x>0.18727</cdr:x>
      <cdr:y>0.92843</cdr:y>
    </cdr:from>
    <cdr:to>
      <cdr:x>0.39855</cdr:x>
      <cdr:y>0.97456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969215" y="4039916"/>
          <a:ext cx="2221785" cy="2007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100" dirty="0" smtClean="0"/>
            <a:t>Total Patients</a:t>
          </a:r>
          <a:endParaRPr lang="en-IN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7A45B-3F67-4A46-B80E-86DB28E7B237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BCBBF-3B14-49EE-839D-F9D0F54BEC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73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F2C74-2A67-7B88-E4B0-49C7348E4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2E0EF-E98B-4A5E-6AAD-8E0D81174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30B9F-6AC3-446B-BE5D-168B172F7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C0E5-F472-4823-852C-D183FA2F2488}" type="datetime1">
              <a:rPr lang="en-IN" smtClean="0"/>
              <a:t>19-06-2024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DD859-66CB-8ECC-6E50-6A57DFF25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186DF-C26B-58D8-1801-6CC6107B8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870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E0628-FB36-BD34-9FE2-97E896AC4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12D301-275B-FF6C-40F7-2E9B0CD333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54F30-EF25-E3E3-BB1C-47025CFDE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CF6C-BC1F-457E-8C73-045A403582E6}" type="datetime1">
              <a:rPr lang="en-IN" smtClean="0"/>
              <a:t>19-06-2024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A5C90-C15D-39BC-189C-B04FF8FDA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8025F-FDA9-0B8F-AD5D-453E4F10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630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39D957-C999-1C16-1853-9A023AA6CE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E3950-F0D6-5D89-066D-085723180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CAA96-007B-16EB-59B9-8466CF3A2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070E-952C-41C9-9ABB-C56A7BE64D88}" type="datetime1">
              <a:rPr lang="en-IN" smtClean="0"/>
              <a:t>19-06-2024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D4BE2-2DF2-045A-8669-1F641EBCA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5D12E-7ED4-76EF-2510-3424364F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211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E716E-3B2D-E963-79E7-5EF7FA211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94634-ABC2-6BED-BF96-9B5559CE3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EF2B4-2DC2-6314-D99D-D61B5F64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2FBC0-878C-4FB7-8E1F-1D6F6FF7C223}" type="datetime1">
              <a:rPr lang="en-IN" smtClean="0"/>
              <a:t>19-06-2024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9C864-56F9-6F24-ACE2-68994362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218AD-0394-8E9F-0B97-7A979B03D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601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37D86-16D6-2081-9141-B69FF05C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4426C-57D7-F200-FA35-8E436A5D5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E632E-3E25-D2A6-491C-E5592C33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ADF-9D55-472F-A142-0A5A20BA4577}" type="datetime1">
              <a:rPr lang="en-IN" smtClean="0"/>
              <a:t>19-06-2024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8D8A7-1FEB-8F74-CC96-60F713D94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64CDB-61F8-D5A9-1F23-AD369A51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090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8D318-BBB3-1ED4-702E-7B3E99D84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2F8E8-3ED1-3166-5784-09ACC24D9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0D193F-E080-1819-0001-EC324458C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19AC5-0DE1-5E65-1A58-599D06B82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A866-57B6-4C39-8809-FBA78A30FCC9}" type="datetime1">
              <a:rPr lang="en-IN" smtClean="0"/>
              <a:t>19-06-2024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5DFD7-A0B2-3C6A-D7BA-B22A8C682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4F3E3-D244-DE91-E177-93FD9910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229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DD731-E7C4-A269-BE92-C85C60837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5A0333-AA9A-DF4F-C57C-56BAA1F98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3AEBD8-A870-7FD7-F78A-B5EAACA47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07F615-1CA8-AC3F-C4FE-FFF9F49AF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811C04-731E-98E6-D3D9-0ACFEBE39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C9A91A-EBEF-9BB2-B813-F1A9FBC7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4237-4DA9-498D-81CC-7DEBFDE0146A}" type="datetime1">
              <a:rPr lang="en-IN" smtClean="0"/>
              <a:t>19-06-2024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56CC76-53AF-D09D-7090-C46C6BC2E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AEB7F1-3FD9-614A-DD77-0F4054D2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8433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C571-DEF0-68A8-EA51-110C122C1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654D79-6E0A-9D35-0EBD-FB1ECA55D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9E31-0E2B-4B8B-A4CD-804F6A5D47A9}" type="datetime1">
              <a:rPr lang="en-IN" smtClean="0"/>
              <a:t>19-06-2024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4C3BC-2067-8919-8B3E-4092015A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EB87ED-C91F-42C9-2E08-5FC7E4892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8817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6467BF-AB2E-3DEF-67BB-BD30CABBC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5607-A4BB-4D67-95B9-C9085ECC35A9}" type="datetime1">
              <a:rPr lang="en-IN" smtClean="0"/>
              <a:t>19-06-2024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F09D29-4BFA-2AC9-ECDF-923DF9F3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BA3FC0-FAB4-106E-CBFC-20A7CD390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088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67C7E-D521-F661-1C58-D19B826A0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1BD9D-2A21-680C-A275-4A3D85F04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C0A35F-23A3-07EE-6BAB-E164189CE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0979A-120B-82A8-026D-4BE0C246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9E65-501E-4E79-B301-EC94E1C8867E}" type="datetime1">
              <a:rPr lang="en-IN" smtClean="0"/>
              <a:t>19-06-2024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45F37-3CB4-AE2D-2533-3877135BE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38491-67AF-16FC-0E0E-3D1128F1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494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10D0E-376D-78FD-7FC8-983C68012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AD1C15-75FE-9ACA-314E-0ADC5BF18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65D50-FC72-AC28-0F4E-E904A7F17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2FAAF-4A7B-5286-4106-E767F58BB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C047-BE12-4A43-A323-58AFB768CD35}" type="datetime1">
              <a:rPr lang="en-IN" smtClean="0"/>
              <a:t>19-06-2024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331BE-AD49-7317-E681-91E7744CE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6059E-4898-883B-FD49-34EA78AE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606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3B505A-F512-A52E-E888-47C174A75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18E4A-8F52-4B39-2902-CB954C5F4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08D44-8BFC-15F0-F07E-C32BCCF653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2769F-3E27-4D36-A194-1A84EAEDBFA1}" type="datetime1">
              <a:rPr lang="en-IN" smtClean="0"/>
              <a:t>19-06-2024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45A2C-4190-4E5A-5D38-07DF0B68B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B15AD-CE55-F5B7-3AE1-4BE3BEF7D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033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9BD04-9EFD-5298-48E0-BBFFD1042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7679" y="1137683"/>
            <a:ext cx="9636642" cy="3066643"/>
          </a:xfrm>
        </p:spPr>
        <p:txBody>
          <a:bodyPr>
            <a:normAutofit/>
          </a:bodyPr>
          <a:lstStyle/>
          <a:p>
            <a:r>
              <a:rPr lang="en-US" sz="2700" b="1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study to analyze the factors that are affecting the loss of follow up of TB Patients in a multispecialty hospital in Gurugram.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</a:t>
            </a:r>
            <a:br>
              <a:rPr lang="en-US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Artemis Hospital, Gurugram</a:t>
            </a:r>
            <a:endParaRPr lang="en-IN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3AE62-677A-E7A9-D759-F10B648DE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27180"/>
            <a:ext cx="9144000" cy="1529169"/>
          </a:xfrm>
        </p:spPr>
        <p:txBody>
          <a:bodyPr/>
          <a:lstStyle/>
          <a:p>
            <a:r>
              <a:rPr lang="en-IN" dirty="0"/>
              <a:t>Name - </a:t>
            </a:r>
            <a:r>
              <a:rPr lang="en-IN" dirty="0" err="1"/>
              <a:t>Dr.</a:t>
            </a:r>
            <a:r>
              <a:rPr lang="en-IN" dirty="0"/>
              <a:t> Sakshi Aggarwal</a:t>
            </a:r>
          </a:p>
          <a:p>
            <a:r>
              <a:rPr lang="en-IN" dirty="0"/>
              <a:t>Faculty Mentor – </a:t>
            </a:r>
            <a:r>
              <a:rPr lang="en-IN" dirty="0" err="1"/>
              <a:t>Dr.</a:t>
            </a:r>
            <a:r>
              <a:rPr lang="en-IN" dirty="0"/>
              <a:t> Nidhi Yadav</a:t>
            </a:r>
          </a:p>
          <a:p>
            <a:r>
              <a:rPr lang="en-IN" dirty="0"/>
              <a:t>IIHMR Delhi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97BFF-5EB9-4347-6E13-67AD995EB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4A4A6-17A9-4392-BB4C-06FEF16CF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5D235C-68B3-B360-0BE2-EE01D32938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225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D75EE-F9AD-7ECC-099C-1DECD261D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C537E-F258-FF89-BDC8-88EC70E7B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668B9E-FFED-72D7-8936-12D60B63DD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FD315FFE-3BCA-3E5E-6EAA-2E3E2F1627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610580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8613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59676-68AE-B31D-2B17-777B3CE4C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AE405-828D-19A8-A3BF-17A9B1F9E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From the results shown, Factors affecting TB </a:t>
            </a:r>
            <a:r>
              <a:rPr lang="en-IN" dirty="0" err="1"/>
              <a:t>followup</a:t>
            </a:r>
            <a:r>
              <a:rPr lang="en-IN" dirty="0"/>
              <a:t>:</a:t>
            </a:r>
          </a:p>
          <a:p>
            <a:endParaRPr lang="en-IN" dirty="0"/>
          </a:p>
          <a:p>
            <a:r>
              <a:rPr lang="en-IN" dirty="0"/>
              <a:t>Location: Patients who were from different cities were recommended to visit either the branches of our hospital or to any other healthcare facility.</a:t>
            </a:r>
          </a:p>
          <a:p>
            <a:endParaRPr lang="en-IN" dirty="0"/>
          </a:p>
          <a:p>
            <a:r>
              <a:rPr lang="en-IN" dirty="0"/>
              <a:t>Age, Acceptance: Patients were counselled that TB is not age specific disease and it can happen to anyone.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86BD3-7B28-3873-3378-A9DBB9E3B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E8C70-D405-03BF-6CEE-48677636D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261C97-CF15-220B-FFE7-145AE48C1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270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59676-68AE-B31D-2B17-777B3CE4C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AE405-828D-19A8-A3BF-17A9B1F9E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Financial: Patients having financial constraints were told to visit government healthcare facilities.</a:t>
            </a:r>
          </a:p>
          <a:p>
            <a:endParaRPr lang="en-IN" dirty="0"/>
          </a:p>
          <a:p>
            <a:r>
              <a:rPr lang="en-IN" dirty="0"/>
              <a:t>Medications: Patients who developed some kind of side effects were checked for intolerance of ATT drug regime and switched to Modified ATT.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5A2AEE-BCF7-2356-2A0D-334825D42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04681-6BE2-30DB-6630-A78A118C2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E54A9D-4B6F-6671-1709-E2CF64355D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368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65BDE-C1E4-2068-7ED7-1D9DDC4B3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621F9-57FC-03A7-2EE3-925A45765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This dissertation </a:t>
            </a:r>
            <a:r>
              <a:rPr lang="en-IN" dirty="0" err="1"/>
              <a:t>analyzed</a:t>
            </a:r>
            <a:r>
              <a:rPr lang="en-IN" dirty="0"/>
              <a:t> factors to loss of follow up of TB Patients.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Major factors include: Location constraints, financial constraints, acceptance issue and age factors and some patients discontinued medicines due to side effects.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0413FC-7659-4BBD-06AF-798C6C1C0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4B806-E805-17DC-360E-E996C56D4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5CF6E8-DCFB-270F-3407-DF7FB0254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327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40CEC-B205-D614-ACFB-9620DEF0A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CD5A5-350C-07B1-88E3-70F677EEF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lnSpcReduction="10000"/>
          </a:bodyPr>
          <a:lstStyle/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Mwansa-</a:t>
            </a:r>
            <a:r>
              <a:rPr lang="en-US" sz="2400" kern="100" dirty="0" err="1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Kambafwile</a:t>
            </a:r>
            <a:r>
              <a:rPr lang="en-US" sz="2400" kern="10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JRM, Jewett S, </a:t>
            </a:r>
            <a:r>
              <a:rPr lang="en-US" sz="2400" kern="100" dirty="0" err="1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Chasela</a:t>
            </a:r>
            <a:r>
              <a:rPr lang="en-US" sz="2400" kern="10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C, Ismail N, Menezes C. Initial loss to follow up of tuberculosis patients in South Africa: perspectives of program managers. BMC Public Health. 2020 May 6;20(1):622. </a:t>
            </a:r>
            <a:r>
              <a:rPr lang="en-US" sz="2400" kern="100" dirty="0" err="1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doi</a:t>
            </a:r>
            <a:r>
              <a:rPr lang="en-US" sz="2400" kern="10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: 10.1186/s12889-020-08739-w. PMID: 32375743; PMCID: PMC7201771.</a:t>
            </a: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</a:pPr>
            <a:endParaRPr lang="en-US" sz="24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Nissen TN, Rose MV, </a:t>
            </a:r>
            <a:r>
              <a:rPr lang="en-US" sz="24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Kimaro</a:t>
            </a:r>
            <a:r>
              <a:rPr lang="en-US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G, </a:t>
            </a:r>
            <a:r>
              <a:rPr lang="en-US" sz="24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Bygbjerg</a:t>
            </a:r>
            <a:r>
              <a:rPr lang="en-US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IC, </a:t>
            </a:r>
            <a:r>
              <a:rPr lang="en-US" sz="24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Mfinanga</a:t>
            </a:r>
            <a:r>
              <a:rPr lang="en-US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SG, et al. (2012) Challenges of Loss to Follow-up in Tuberculosis Research. </a:t>
            </a:r>
            <a:r>
              <a:rPr lang="en-US" sz="24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PLoS</a:t>
            </a:r>
            <a:r>
              <a:rPr lang="en-US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ONE 7(7): e40183. </a:t>
            </a:r>
            <a:r>
              <a:rPr lang="en-US" sz="24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doi</a:t>
            </a:r>
            <a:r>
              <a:rPr lang="en-US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: 10.1371/journal.pone.0040183.</a:t>
            </a: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</a:pPr>
            <a:endParaRPr lang="en-US" sz="24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kern="100" dirty="0" err="1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Soedarsono</a:t>
            </a:r>
            <a:r>
              <a:rPr lang="en-US" sz="2400" kern="10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S, </a:t>
            </a:r>
            <a:r>
              <a:rPr lang="en-US" sz="2400" kern="100" dirty="0" err="1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Mertaniasih</a:t>
            </a:r>
            <a:r>
              <a:rPr lang="en-US" sz="2400" kern="10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NM, </a:t>
            </a:r>
            <a:r>
              <a:rPr lang="en-US" sz="2400" kern="100" dirty="0" err="1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Kusmiati</a:t>
            </a:r>
            <a:r>
              <a:rPr lang="en-US" sz="2400" kern="10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T, </a:t>
            </a:r>
            <a:r>
              <a:rPr lang="en-US" sz="2400" kern="100" dirty="0" err="1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Permatasari</a:t>
            </a:r>
            <a:r>
              <a:rPr lang="en-US" sz="2400" kern="10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A, </a:t>
            </a:r>
            <a:r>
              <a:rPr lang="en-US" sz="2400" kern="100" dirty="0" err="1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Juliasih</a:t>
            </a:r>
            <a:r>
              <a:rPr lang="en-US" sz="2400" kern="10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NN, Hadi C, </a:t>
            </a:r>
            <a:r>
              <a:rPr lang="en-US" sz="2400" kern="100" dirty="0" err="1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Alfian</a:t>
            </a:r>
            <a:r>
              <a:rPr lang="en-US" sz="2400" kern="10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IN. Determinant factors for loss to follow-up in drug-resistant tuberculosis patients: the importance of psycho-social and economic aspects. BMC </a:t>
            </a:r>
            <a:r>
              <a:rPr lang="en-US" sz="2400" kern="100" dirty="0" err="1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Pulm</a:t>
            </a:r>
            <a:r>
              <a:rPr lang="en-US" sz="2400" kern="10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Med. 2021 Nov 10;21(1):360. </a:t>
            </a:r>
            <a:r>
              <a:rPr lang="en-US" sz="2400" kern="100" dirty="0" err="1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doi</a:t>
            </a:r>
            <a:r>
              <a:rPr lang="en-US" sz="2400" kern="10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: 10.1186/s12890-021-01735-9. PMID: 34758794; PMCID: PMC8579625.</a:t>
            </a:r>
            <a:endParaRPr lang="en-US" sz="24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400" dirty="0"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6BC351-F8F3-57C7-6516-D8352B33A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778F48-EED0-0966-D30D-CA2F4B9E8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243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1393A-C23C-A11B-B552-8F3AB06E5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Pictorial Journey</a:t>
            </a:r>
          </a:p>
        </p:txBody>
      </p:sp>
      <p:pic>
        <p:nvPicPr>
          <p:cNvPr id="7" name="Content Placeholder 6" descr="A room with a large projector screen&#10;&#10;Description automatically generated">
            <a:extLst>
              <a:ext uri="{FF2B5EF4-FFF2-40B4-BE49-F238E27FC236}">
                <a16:creationId xmlns:a16="http://schemas.microsoft.com/office/drawing/2014/main" id="{1E2FF79D-DF9A-C066-619F-B011012191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04" y="1690688"/>
            <a:ext cx="3263503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27019A-DBE3-DD9F-379F-7EBC515DB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87AAF-6A0B-1393-C469-6E06803B7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44E3C3D-3A60-ED87-8378-C723E25B25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690688"/>
            <a:ext cx="786986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934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1393A-C23C-A11B-B552-8F3AB06E5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Pictorial Journey</a:t>
            </a:r>
          </a:p>
        </p:txBody>
      </p:sp>
      <p:pic>
        <p:nvPicPr>
          <p:cNvPr id="7" name="Content Placeholder 6" descr="A group of people standing in a newspaper&#10;&#10;Description automatically generated">
            <a:extLst>
              <a:ext uri="{FF2B5EF4-FFF2-40B4-BE49-F238E27FC236}">
                <a16:creationId xmlns:a16="http://schemas.microsoft.com/office/drawing/2014/main" id="{BC6308AB-E397-D33E-AB95-7161735261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837" y="1825625"/>
            <a:ext cx="8240233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512292-B42A-7AC1-7086-3818B43D0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16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ABA5A0-C039-E6BF-8014-4934B4E4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2284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A40DA-CCAF-AA4D-F02C-E8A499F3A7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362A6F-B772-4C22-FFAA-7F43C56C04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Any 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20748-CF29-ED49-B8D8-5DEBC4A53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C9A4B-7D60-AC6E-3EFB-C49D8A77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C1BA95-363B-4D43-B4A1-2FAE931EE5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246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72094-D36A-007C-818C-6DC4FC39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Mentor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44169-B653-8FCC-211C-27ABE8FE0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9F59A-EE54-15E1-6F90-F1AB79C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4D377-7310-FC9A-E728-3B686E1BE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3EA6A3-2D9E-C718-EBF4-5B7AFD95B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09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72094-D36A-007C-818C-6DC4FC39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44169-B653-8FCC-211C-27ABE8FE0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Tuberculosis (TB) remains a significant global health challenge, with millions of new cases reported annually. One critical aspect of TB management is ensuring patient adherence to treatment, including follow-up appointments and medication regimens. </a:t>
            </a:r>
          </a:p>
          <a:p>
            <a:endParaRPr lang="en-US" kern="100" dirty="0">
              <a:solidFill>
                <a:srgbClr val="0D0D0D"/>
              </a:solidFill>
              <a:highlight>
                <a:srgbClr val="FFFFFF"/>
              </a:highlight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However, loss to follow-up—where patients fail to attend their first scheduled follow-up visit after initiating treatment—poses a significant barrier to successful TB control programs.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9F59A-EE54-15E1-6F90-F1AB79C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4D377-7310-FC9A-E728-3B686E1BE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3EA6A3-2D9E-C718-EBF4-5B7AFD95B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010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904D3-A247-E528-2115-156C18874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D7DE2-7518-3B77-F975-509EE81FC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2000"/>
            <a:ext cx="10515600" cy="3326810"/>
          </a:xfrm>
        </p:spPr>
        <p:txBody>
          <a:bodyPr/>
          <a:lstStyle/>
          <a:p>
            <a:r>
              <a:rPr lang="en-US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This dissertation aims to investigate the factors contributing to loss of follow-up among TB patients and </a:t>
            </a:r>
            <a:r>
              <a:rPr lang="en-US" sz="28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improve patient adherence to TB treatment.</a:t>
            </a:r>
            <a:endParaRPr lang="en-US" kern="100" dirty="0">
              <a:solidFill>
                <a:srgbClr val="0D0D0D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kern="100" dirty="0">
              <a:solidFill>
                <a:srgbClr val="0D0D0D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 propose effective strategies to address this issue in a multispecialty hospital in Gurugram</a:t>
            </a:r>
            <a:r>
              <a:rPr lang="en-US" kern="100" dirty="0">
                <a:solidFill>
                  <a:srgbClr val="0D0D0D"/>
                </a:solidFill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429B0-60CE-36A6-DD5A-4112E453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4328F-626B-70E2-D0C5-F16A1E592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DE848F-23EA-DD10-7CA9-E5A35CA4C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687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6DAF6-311E-0255-B1ED-7410C0285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65C76-273B-9A86-DBC1-54F437B85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0427"/>
            <a:ext cx="10515600" cy="3816535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Study Design</a:t>
            </a:r>
            <a:r>
              <a:rPr lang="en-US" sz="320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</a:t>
            </a:r>
            <a:r>
              <a:rPr lang="en-US" sz="32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Cross-Sectional Study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200" kern="100" dirty="0">
              <a:effectLst/>
              <a:highlight>
                <a:srgbClr val="FFFF00"/>
              </a:highlight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Study Area: </a:t>
            </a:r>
            <a:r>
              <a:rPr lang="en-US" sz="32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 Multispecialty Hospital in Gurugram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2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Data Collection:</a:t>
            </a:r>
            <a:r>
              <a:rPr lang="en-US" sz="32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Patient Records and </a:t>
            </a:r>
            <a:r>
              <a:rPr lang="en-US" sz="3200" kern="100" dirty="0" smtClean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Interviews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3200" kern="100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kern="100" dirty="0" smtClean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Sampling Technique</a:t>
            </a:r>
            <a:r>
              <a:rPr lang="en-US" sz="3200" kern="100" dirty="0" smtClean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 Systematic Sampling</a:t>
            </a:r>
            <a:endParaRPr lang="en-US" sz="32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49770-9203-2BD7-A999-EDFBD11B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26005-CE28-7D60-D38A-A20359BF8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6665F7-D441-D56F-3223-09638E620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109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672BA-4BE1-529E-07EC-8F4A53233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Methodology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F77E6-6698-55B6-C98F-1338F8539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1999"/>
            <a:ext cx="10515600" cy="4144963"/>
          </a:xfrm>
        </p:spPr>
        <p:txBody>
          <a:bodyPr/>
          <a:lstStyle/>
          <a:p>
            <a:r>
              <a:rPr lang="en-US" sz="2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Sample size: </a:t>
            </a:r>
            <a:r>
              <a:rPr lang="en-US" kern="100" dirty="0" smtClean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43</a:t>
            </a:r>
            <a:r>
              <a:rPr lang="en-US" sz="2800" kern="100" dirty="0" smtClean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US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Patients</a:t>
            </a:r>
          </a:p>
          <a:p>
            <a:pPr marL="0" indent="0">
              <a:buNone/>
            </a:pPr>
            <a:endParaRPr lang="en-US" sz="28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r>
              <a:rPr lang="en-IN" b="1" dirty="0"/>
              <a:t>Inclusion Criteria: </a:t>
            </a:r>
            <a:r>
              <a:rPr lang="en-IN" dirty="0"/>
              <a:t>All IPD and OPD Patients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b="1" dirty="0"/>
              <a:t>Exclusion Criteria: </a:t>
            </a:r>
            <a:r>
              <a:rPr lang="en-IN" dirty="0"/>
              <a:t>Patients coming for regular follow </a:t>
            </a:r>
            <a:r>
              <a:rPr lang="en-IN" dirty="0" smtClean="0"/>
              <a:t>up</a:t>
            </a:r>
          </a:p>
          <a:p>
            <a:pPr marL="0" indent="0">
              <a:buNone/>
            </a:pPr>
            <a:r>
              <a:rPr lang="en-IN" dirty="0" smtClean="0"/>
              <a:t>                                    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                           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90905-61DD-7573-FB83-64447E29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6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DCD10-8A3E-7240-0E8B-DDE634E0B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A07901-579C-BFCC-7D89-A24BBE44C4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244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Methodology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96790"/>
            <a:ext cx="10515600" cy="3980173"/>
          </a:xfrm>
        </p:spPr>
        <p:txBody>
          <a:bodyPr/>
          <a:lstStyle/>
          <a:p>
            <a:pPr algn="ctr"/>
            <a:r>
              <a:rPr lang="en-US" b="1" dirty="0" smtClean="0"/>
              <a:t>Data Collection Tool:</a:t>
            </a:r>
          </a:p>
          <a:p>
            <a:endParaRPr lang="en-US" dirty="0"/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7</a:t>
            </a:fld>
            <a:endParaRPr lang="en-IN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686605"/>
              </p:ext>
            </p:extLst>
          </p:nvPr>
        </p:nvGraphicFramePr>
        <p:xfrm>
          <a:off x="2297150" y="3418581"/>
          <a:ext cx="806386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343">
                  <a:extLst>
                    <a:ext uri="{9D8B030D-6E8A-4147-A177-3AD203B41FA5}">
                      <a16:colId xmlns:a16="http://schemas.microsoft.com/office/drawing/2014/main" val="967218272"/>
                    </a:ext>
                  </a:extLst>
                </a:gridCol>
                <a:gridCol w="736918">
                  <a:extLst>
                    <a:ext uri="{9D8B030D-6E8A-4147-A177-3AD203B41FA5}">
                      <a16:colId xmlns:a16="http://schemas.microsoft.com/office/drawing/2014/main" val="2448295205"/>
                    </a:ext>
                  </a:extLst>
                </a:gridCol>
                <a:gridCol w="2176653">
                  <a:extLst>
                    <a:ext uri="{9D8B030D-6E8A-4147-A177-3AD203B41FA5}">
                      <a16:colId xmlns:a16="http://schemas.microsoft.com/office/drawing/2014/main" val="1582159688"/>
                    </a:ext>
                  </a:extLst>
                </a:gridCol>
                <a:gridCol w="1707642">
                  <a:extLst>
                    <a:ext uri="{9D8B030D-6E8A-4147-A177-3AD203B41FA5}">
                      <a16:colId xmlns:a16="http://schemas.microsoft.com/office/drawing/2014/main" val="493820245"/>
                    </a:ext>
                  </a:extLst>
                </a:gridCol>
                <a:gridCol w="2734310">
                  <a:extLst>
                    <a:ext uri="{9D8B030D-6E8A-4147-A177-3AD203B41FA5}">
                      <a16:colId xmlns:a16="http://schemas.microsoft.com/office/drawing/2014/main" val="29465256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S.no.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GNID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r>
                        <a:rPr lang="en-US" baseline="0" dirty="0" smtClean="0"/>
                        <a:t> of TB Diagnosis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Follow</a:t>
                      </a:r>
                      <a:r>
                        <a:rPr lang="en-US" baseline="0" dirty="0" smtClean="0"/>
                        <a:t> up (Y/N)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Factors</a:t>
                      </a:r>
                      <a:r>
                        <a:rPr lang="en-US" baseline="0" dirty="0" smtClean="0"/>
                        <a:t> affecting follow up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651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340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9D843-D489-0698-8F13-E18D7AC34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B1AD0-3937-0010-0111-E6BE0A374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7E35C9-8D50-F7CA-E6F1-C10B29E0AE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AC01D176-3ACF-DEAE-2017-F3FA0820EC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9918213"/>
              </p:ext>
            </p:extLst>
          </p:nvPr>
        </p:nvGraphicFramePr>
        <p:xfrm>
          <a:off x="838200" y="1846891"/>
          <a:ext cx="10515597" cy="4122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21">
                  <a:extLst>
                    <a:ext uri="{9D8B030D-6E8A-4147-A177-3AD203B41FA5}">
                      <a16:colId xmlns:a16="http://schemas.microsoft.com/office/drawing/2014/main" val="4293752924"/>
                    </a:ext>
                  </a:extLst>
                </a:gridCol>
                <a:gridCol w="5849677">
                  <a:extLst>
                    <a:ext uri="{9D8B030D-6E8A-4147-A177-3AD203B41FA5}">
                      <a16:colId xmlns:a16="http://schemas.microsoft.com/office/drawing/2014/main" val="213562425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036475210"/>
                    </a:ext>
                  </a:extLst>
                </a:gridCol>
              </a:tblGrid>
              <a:tr h="515373">
                <a:tc>
                  <a:txBody>
                    <a:bodyPr/>
                    <a:lstStyle/>
                    <a:p>
                      <a:r>
                        <a:rPr lang="en-US" dirty="0" err="1"/>
                        <a:t>S.No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Factors affecting follow up in TB Patients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of cases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961240"/>
                  </a:ext>
                </a:extLst>
              </a:tr>
              <a:tr h="515373">
                <a:tc>
                  <a:txBody>
                    <a:bodyPr/>
                    <a:lstStyle/>
                    <a:p>
                      <a:r>
                        <a:rPr lang="en-US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Acceptance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415465"/>
                  </a:ext>
                </a:extLst>
              </a:tr>
              <a:tr h="515373">
                <a:tc>
                  <a:txBody>
                    <a:bodyPr/>
                    <a:lstStyle/>
                    <a:p>
                      <a:r>
                        <a:rPr lang="en-US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Financial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180848"/>
                  </a:ext>
                </a:extLst>
              </a:tr>
              <a:tr h="515373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561416"/>
                  </a:ext>
                </a:extLst>
              </a:tr>
              <a:tr h="515373">
                <a:tc>
                  <a:txBody>
                    <a:bodyPr/>
                    <a:lstStyle/>
                    <a:p>
                      <a:r>
                        <a:rPr lang="en-US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317704"/>
                  </a:ext>
                </a:extLst>
              </a:tr>
              <a:tr h="515373">
                <a:tc>
                  <a:txBody>
                    <a:bodyPr/>
                    <a:lstStyle/>
                    <a:p>
                      <a:r>
                        <a:rPr lang="en-US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182369"/>
                  </a:ext>
                </a:extLst>
              </a:tr>
              <a:tr h="515373">
                <a:tc>
                  <a:txBody>
                    <a:bodyPr/>
                    <a:lstStyle/>
                    <a:p>
                      <a:r>
                        <a:rPr lang="en-US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Others (Death, Not willing to answer)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268549"/>
                  </a:ext>
                </a:extLst>
              </a:tr>
              <a:tr h="5153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694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306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Results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2510F1-C90F-1644-E1E6-E6F7AEB43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452A5-4A37-38F4-E86E-331DB996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E056D7-024E-A9C1-BBD7-5EE6669F64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4680B62C-D158-932B-2B41-F99777FA69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168311"/>
              </p:ext>
            </p:extLst>
          </p:nvPr>
        </p:nvGraphicFramePr>
        <p:xfrm>
          <a:off x="726688" y="1814474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11276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773</Words>
  <Application>Microsoft Office PowerPoint</Application>
  <PresentationFormat>Widescreen</PresentationFormat>
  <Paragraphs>123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Aptos</vt:lpstr>
      <vt:lpstr>Arial</vt:lpstr>
      <vt:lpstr>Calibri</vt:lpstr>
      <vt:lpstr>Calibri Light</vt:lpstr>
      <vt:lpstr>Symbol</vt:lpstr>
      <vt:lpstr>Times New Roman</vt:lpstr>
      <vt:lpstr>Office Theme</vt:lpstr>
      <vt:lpstr>A study to analyze the factors that are affecting the loss of follow up of TB Patients in a multispecialty hospital in Gurugram. At Artemis Hospital, Gurugram</vt:lpstr>
      <vt:lpstr>Mentor Approval</vt:lpstr>
      <vt:lpstr>Introduction</vt:lpstr>
      <vt:lpstr>Objectives </vt:lpstr>
      <vt:lpstr>Methodology</vt:lpstr>
      <vt:lpstr>Methodology</vt:lpstr>
      <vt:lpstr>Methodology</vt:lpstr>
      <vt:lpstr>Results</vt:lpstr>
      <vt:lpstr>Results </vt:lpstr>
      <vt:lpstr>Results</vt:lpstr>
      <vt:lpstr>Discussion</vt:lpstr>
      <vt:lpstr>Discussion</vt:lpstr>
      <vt:lpstr>Conclusion</vt:lpstr>
      <vt:lpstr>References</vt:lpstr>
      <vt:lpstr>Pictorial Journey</vt:lpstr>
      <vt:lpstr>Pictorial Journey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Name Organization</dc:title>
  <dc:creator>Dr. Sidharth Sekhar Mishra</dc:creator>
  <cp:lastModifiedBy>Medical Services</cp:lastModifiedBy>
  <cp:revision>17</cp:revision>
  <dcterms:created xsi:type="dcterms:W3CDTF">2022-05-20T15:11:38Z</dcterms:created>
  <dcterms:modified xsi:type="dcterms:W3CDTF">2024-06-19T07:04:11Z</dcterms:modified>
</cp:coreProperties>
</file>