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256" r:id="rId3"/>
    <p:sldId id="274" r:id="rId4"/>
    <p:sldId id="288" r:id="rId5"/>
    <p:sldId id="260" r:id="rId6"/>
    <p:sldId id="261" r:id="rId7"/>
    <p:sldId id="322" r:id="rId8"/>
    <p:sldId id="302" r:id="rId9"/>
    <p:sldId id="325" r:id="rId10"/>
    <p:sldId id="262" r:id="rId11"/>
    <p:sldId id="303" r:id="rId12"/>
    <p:sldId id="263" r:id="rId13"/>
    <p:sldId id="313" r:id="rId14"/>
    <p:sldId id="267" r:id="rId15"/>
    <p:sldId id="273" r:id="rId16"/>
    <p:sldId id="268" r:id="rId17"/>
    <p:sldId id="27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25"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p:scale>
          <a:sx n="94" d="100"/>
          <a:sy n="94" d="100"/>
        </p:scale>
        <p:origin x="-384" y="54"/>
      </p:cViewPr>
      <p:guideLst>
        <p:guide orient="horz" pos="2125"/>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D77A45B-3F67-4A46-B80E-86DB28E7B237}" type="datetimeFigureOut">
              <a:rPr lang="en-IN" smtClean="0"/>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7BCBBF-3B14-49EE-839D-F9D0F54BECC4}" type="slidenum">
              <a:rPr lang="en-IN" smtClean="0"/>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spTree>
      <p:nvGrpSpPr>
        <p:cNvPr id="1" name=""/>
        <p:cNvGrpSpPr/>
        <p:nvPr/>
      </p:nvGrpSpPr>
      <p:grpSpPr>
        <a:xfrm>
          <a:off x="0" y="0"/>
          <a:ext cx="0" cy="0"/>
          <a:chOff x="0" y="0"/>
          <a:chExt cx="0" cy="0"/>
        </a:xfrm>
      </p:grpSpPr>
      <p:sp>
        <p:nvSpPr>
          <p:cNvPr id="10" name="Right Triangle 9"/>
          <p:cNvSpPr/>
          <p:nvPr/>
        </p:nvSpPr>
        <p:spPr>
          <a:xfrm>
            <a:off x="-2" y="4664147"/>
            <a:ext cx="12201452"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914400" y="1752602"/>
            <a:ext cx="103632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lstStyle>
          <a:p>
            <a:r>
              <a:rPr kumimoji="0" lang="en-US"/>
              <a:t>Click to edit Master title style</a:t>
            </a:r>
            <a:endParaRPr kumimoji="0" lang="en-US"/>
          </a:p>
        </p:txBody>
      </p:sp>
      <p:sp>
        <p:nvSpPr>
          <p:cNvPr id="17" name="Subtitle 16"/>
          <p:cNvSpPr>
            <a:spLocks noGrp="1"/>
          </p:cNvSpPr>
          <p:nvPr>
            <p:ph type="subTitle" idx="1"/>
          </p:nvPr>
        </p:nvSpPr>
        <p:spPr>
          <a:xfrm>
            <a:off x="914400" y="3611607"/>
            <a:ext cx="10363200" cy="1199704"/>
          </a:xfrm>
        </p:spPr>
        <p:txBody>
          <a:bodyPr lIns="45720" rIns="45720"/>
          <a:lstStyle>
            <a:lvl1pPr marL="0" marR="64135"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endParaRPr kumimoji="0" lang="en-US"/>
          </a:p>
        </p:txBody>
      </p:sp>
      <p:grpSp>
        <p:nvGrpSpPr>
          <p:cNvPr id="2" name="Group 1"/>
          <p:cNvGrpSpPr/>
          <p:nvPr/>
        </p:nvGrpSpPr>
        <p:grpSpPr>
          <a:xfrm>
            <a:off x="-5019" y="4953000"/>
            <a:ext cx="12197020" cy="1912088"/>
            <a:chOff x="-3765" y="4832896"/>
            <a:chExt cx="9147765" cy="2032192"/>
          </a:xfrm>
        </p:grpSpPr>
        <p:sp>
          <p:nvSpPr>
            <p:cNvPr id="7" name="Freeform 6"/>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lstStyle>
          <a:p>
            <a:fld id="{1147C0E5-F472-4823-852C-D183FA2F2488}" type="datetime1">
              <a:rPr lang="en-IN" smtClean="0"/>
            </a:fld>
            <a:endParaRPr lang="en-IN"/>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lstStyle>
          <a:p>
            <a:r>
              <a:rPr lang="en-US"/>
              <a:t>You are not allowed to add slides to this presentation</a:t>
            </a:r>
            <a:endParaRPr lang="en-IN"/>
          </a:p>
        </p:txBody>
      </p:sp>
      <p:sp>
        <p:nvSpPr>
          <p:cNvPr id="27" name="Slide Number Placeholder 26"/>
          <p:cNvSpPr>
            <a:spLocks noGrp="1"/>
          </p:cNvSpPr>
          <p:nvPr>
            <p:ph type="sldNum" sz="quarter" idx="12"/>
          </p:nvPr>
        </p:nvSpPr>
        <p:spPr/>
        <p:txBody>
          <a:bodyPr/>
          <a:lstStyle>
            <a:lvl1pPr>
              <a:defRPr>
                <a:solidFill>
                  <a:srgbClr val="FFFFFF"/>
                </a:solidFill>
              </a:defRPr>
            </a:lvl1pPr>
          </a:lstStyle>
          <a:p>
            <a:fld id="{26AD20E6-394B-4DF0-96A5-9647FF39C943}" type="slidenum">
              <a:rPr lang="en-IN" smtClean="0"/>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endParaRPr kumimoji="0" lang="en-US"/>
          </a:p>
        </p:txBody>
      </p:sp>
      <p:sp>
        <p:nvSpPr>
          <p:cNvPr id="3" name="Vertical Text Placeholder 2"/>
          <p:cNvSpPr>
            <a:spLocks noGrp="1"/>
          </p:cNvSpPr>
          <p:nvPr>
            <p:ph type="body" orient="vert" idx="1"/>
          </p:nvPr>
        </p:nvSpPr>
        <p:spPr>
          <a:xfrm>
            <a:off x="609600" y="1481330"/>
            <a:ext cx="10972800" cy="4386071"/>
          </a:xfrm>
        </p:spPr>
        <p:txBody>
          <a:bodyPr vert="eaVert"/>
          <a:lstStyle/>
          <a:p>
            <a:pPr lvl="0" eaLnBrk="1" latinLnBrk="0" hangingPunct="1"/>
            <a:r>
              <a:rPr lang="en-US"/>
              <a:t>Click to edit Master text styles</a:t>
            </a:r>
            <a:endParaRPr lang="en-US"/>
          </a:p>
          <a:p>
            <a:pPr lvl="1" eaLnBrk="1" latinLnBrk="0" hangingPunct="1"/>
            <a:r>
              <a:rPr lang="en-US"/>
              <a:t>Second level</a:t>
            </a:r>
            <a:endParaRPr lang="en-US"/>
          </a:p>
          <a:p>
            <a:pPr lvl="2" eaLnBrk="1" latinLnBrk="0" hangingPunct="1"/>
            <a:r>
              <a:rPr lang="en-US"/>
              <a:t>Third level</a:t>
            </a:r>
            <a:endParaRPr lang="en-US"/>
          </a:p>
          <a:p>
            <a:pPr lvl="3" eaLnBrk="1" latinLnBrk="0" hangingPunct="1"/>
            <a:r>
              <a:rPr lang="en-US"/>
              <a:t>Fourth level</a:t>
            </a:r>
            <a:endParaRPr lang="en-US"/>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E9DCF6C-BC1F-457E-8C73-045A403582E6}" type="datetime1">
              <a:rPr lang="en-IN" smtClean="0"/>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5351" y="274641"/>
            <a:ext cx="2369960" cy="5592761"/>
          </a:xfrm>
        </p:spPr>
        <p:txBody>
          <a:bodyPr vert="eaVert"/>
          <a:lstStyle/>
          <a:p>
            <a:r>
              <a:rPr kumimoji="0" lang="en-US"/>
              <a:t>Click to edit Master title style</a:t>
            </a:r>
            <a:endParaRPr kumimoji="0" lang="en-US"/>
          </a:p>
        </p:txBody>
      </p:sp>
      <p:sp>
        <p:nvSpPr>
          <p:cNvPr id="3" name="Vertical Text Placeholder 2"/>
          <p:cNvSpPr>
            <a:spLocks noGrp="1"/>
          </p:cNvSpPr>
          <p:nvPr>
            <p:ph type="body" orient="vert" idx="1"/>
          </p:nvPr>
        </p:nvSpPr>
        <p:spPr>
          <a:xfrm>
            <a:off x="609600" y="274641"/>
            <a:ext cx="8432800" cy="5592760"/>
          </a:xfrm>
        </p:spPr>
        <p:txBody>
          <a:bodyPr vert="eaVert"/>
          <a:lstStyle/>
          <a:p>
            <a:pPr lvl="0" eaLnBrk="1" latinLnBrk="0" hangingPunct="1"/>
            <a:r>
              <a:rPr lang="en-US"/>
              <a:t>Click to edit Master text styles</a:t>
            </a:r>
            <a:endParaRPr lang="en-US"/>
          </a:p>
          <a:p>
            <a:pPr lvl="1" eaLnBrk="1" latinLnBrk="0" hangingPunct="1"/>
            <a:r>
              <a:rPr lang="en-US"/>
              <a:t>Second level</a:t>
            </a:r>
            <a:endParaRPr lang="en-US"/>
          </a:p>
          <a:p>
            <a:pPr lvl="2" eaLnBrk="1" latinLnBrk="0" hangingPunct="1"/>
            <a:r>
              <a:rPr lang="en-US"/>
              <a:t>Third level</a:t>
            </a:r>
            <a:endParaRPr lang="en-US"/>
          </a:p>
          <a:p>
            <a:pPr lvl="3" eaLnBrk="1" latinLnBrk="0" hangingPunct="1"/>
            <a:r>
              <a:rPr lang="en-US"/>
              <a:t>Fourth level</a:t>
            </a:r>
            <a:endParaRPr lang="en-US"/>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FE1E070E-952C-41C9-9ABB-C56A7BE64D88}" type="datetime1">
              <a:rPr lang="en-IN" smtClean="0"/>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endParaRPr lang="en-US"/>
          </a:p>
          <a:p>
            <a:pPr lvl="1" eaLnBrk="1" latinLnBrk="0" hangingPunct="1"/>
            <a:r>
              <a:rPr lang="en-US"/>
              <a:t>Second level</a:t>
            </a:r>
            <a:endParaRPr lang="en-US"/>
          </a:p>
          <a:p>
            <a:pPr lvl="2" eaLnBrk="1" latinLnBrk="0" hangingPunct="1"/>
            <a:r>
              <a:rPr lang="en-US"/>
              <a:t>Third level</a:t>
            </a:r>
            <a:endParaRPr lang="en-US"/>
          </a:p>
          <a:p>
            <a:pPr lvl="3" eaLnBrk="1" latinLnBrk="0" hangingPunct="1"/>
            <a:r>
              <a:rPr lang="en-US"/>
              <a:t>Fourth level</a:t>
            </a:r>
            <a:endParaRPr lang="en-US"/>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2CA2FBC0-878C-4FB7-8E1F-1D6F6FF7C223}" type="datetime1">
              <a:rPr lang="en-IN" smtClean="0"/>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fld>
            <a:endParaRPr lang="en-IN"/>
          </a:p>
        </p:txBody>
      </p:sp>
      <p:sp>
        <p:nvSpPr>
          <p:cNvPr id="7" name="Title 6"/>
          <p:cNvSpPr>
            <a:spLocks noGrp="1"/>
          </p:cNvSpPr>
          <p:nvPr>
            <p:ph type="title"/>
          </p:nvPr>
        </p:nvSpPr>
        <p:spPr/>
        <p:txBody>
          <a:bodyPr rtlCol="0"/>
          <a:lstStyle/>
          <a:p>
            <a:r>
              <a:rPr kumimoji="0" lang="en-US"/>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168" y="1059712"/>
            <a:ext cx="103632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lstStyle>
          <a:p>
            <a:r>
              <a:rPr kumimoji="0" lang="en-US"/>
              <a:t>Click to edit Master title style</a:t>
            </a:r>
            <a:endParaRPr kumimoji="0" lang="en-US"/>
          </a:p>
        </p:txBody>
      </p:sp>
      <p:sp>
        <p:nvSpPr>
          <p:cNvPr id="3" name="Text Placeholder 2"/>
          <p:cNvSpPr>
            <a:spLocks noGrp="1"/>
          </p:cNvSpPr>
          <p:nvPr>
            <p:ph type="body" idx="1"/>
          </p:nvPr>
        </p:nvSpPr>
        <p:spPr>
          <a:xfrm>
            <a:off x="5230284" y="2931712"/>
            <a:ext cx="6096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endParaRPr kumimoji="0" lang="en-US"/>
          </a:p>
        </p:txBody>
      </p:sp>
      <p:sp>
        <p:nvSpPr>
          <p:cNvPr id="4" name="Date Placeholder 3"/>
          <p:cNvSpPr>
            <a:spLocks noGrp="1"/>
          </p:cNvSpPr>
          <p:nvPr>
            <p:ph type="dt" sz="half" idx="10"/>
          </p:nvPr>
        </p:nvSpPr>
        <p:spPr/>
        <p:txBody>
          <a:bodyPr/>
          <a:lstStyle/>
          <a:p>
            <a:fld id="{CD685ADF-9D55-472F-A142-0A5A20BA4577}" type="datetime1">
              <a:rPr lang="en-IN" smtClean="0"/>
            </a:fld>
            <a:endParaRPr lang="en-IN"/>
          </a:p>
        </p:txBody>
      </p:sp>
      <p:sp>
        <p:nvSpPr>
          <p:cNvPr id="5" name="Footer Placeholder 4"/>
          <p:cNvSpPr>
            <a:spLocks noGrp="1"/>
          </p:cNvSpPr>
          <p:nvPr>
            <p:ph type="ftr" sz="quarter" idx="11"/>
          </p:nvPr>
        </p:nvSpPr>
        <p:spPr/>
        <p:txBody>
          <a:bodyPr/>
          <a:lstStyle/>
          <a:p>
            <a:r>
              <a:rPr lang="en-US"/>
              <a:t>You are not allowed to add slides to this presentation</a:t>
            </a:r>
            <a:endParaRPr lang="en-IN"/>
          </a:p>
        </p:txBody>
      </p:sp>
      <p:sp>
        <p:nvSpPr>
          <p:cNvPr id="6" name="Slide Number Placeholder 5"/>
          <p:cNvSpPr>
            <a:spLocks noGrp="1"/>
          </p:cNvSpPr>
          <p:nvPr>
            <p:ph type="sldNum" sz="quarter" idx="12"/>
          </p:nvPr>
        </p:nvSpPr>
        <p:spPr/>
        <p:txBody>
          <a:bodyPr/>
          <a:lstStyle/>
          <a:p>
            <a:fld id="{26AD20E6-394B-4DF0-96A5-9647FF39C943}" type="slidenum">
              <a:rPr lang="en-IN" smtClean="0"/>
            </a:fld>
            <a:endParaRPr lang="en-IN"/>
          </a:p>
        </p:txBody>
      </p:sp>
      <p:sp>
        <p:nvSpPr>
          <p:cNvPr id="7" name="Chevron 6"/>
          <p:cNvSpPr/>
          <p:nvPr/>
        </p:nvSpPr>
        <p:spPr>
          <a:xfrm>
            <a:off x="4848907"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4600352" y="3005472"/>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481329"/>
            <a:ext cx="53848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endParaRPr lang="en-US"/>
          </a:p>
          <a:p>
            <a:pPr lvl="1" eaLnBrk="1" latinLnBrk="0" hangingPunct="1"/>
            <a:r>
              <a:rPr lang="en-US"/>
              <a:t>Second level</a:t>
            </a:r>
            <a:endParaRPr lang="en-US"/>
          </a:p>
          <a:p>
            <a:pPr lvl="2" eaLnBrk="1" latinLnBrk="0" hangingPunct="1"/>
            <a:r>
              <a:rPr lang="en-US"/>
              <a:t>Third level</a:t>
            </a:r>
            <a:endParaRPr lang="en-US"/>
          </a:p>
          <a:p>
            <a:pPr lvl="3" eaLnBrk="1" latinLnBrk="0" hangingPunct="1"/>
            <a:r>
              <a:rPr lang="en-US"/>
              <a:t>Fourth level</a:t>
            </a:r>
            <a:endParaRPr lang="en-US"/>
          </a:p>
          <a:p>
            <a:pPr lvl="4" eaLnBrk="1" latinLnBrk="0" hangingPunct="1"/>
            <a:r>
              <a:rPr lang="en-US"/>
              <a:t>Fifth level</a:t>
            </a:r>
            <a:endParaRPr kumimoji="0" lang="en-US"/>
          </a:p>
        </p:txBody>
      </p:sp>
      <p:sp>
        <p:nvSpPr>
          <p:cNvPr id="4" name="Content Placeholder 3"/>
          <p:cNvSpPr>
            <a:spLocks noGrp="1"/>
          </p:cNvSpPr>
          <p:nvPr>
            <p:ph sz="half" idx="2"/>
          </p:nvPr>
        </p:nvSpPr>
        <p:spPr>
          <a:xfrm>
            <a:off x="6197600" y="1481329"/>
            <a:ext cx="5384800" cy="4525963"/>
          </a:xfrm>
        </p:spPr>
        <p:txBody>
          <a:bodyPr/>
          <a:lstStyle>
            <a:lvl1pPr>
              <a:defRPr sz="2800"/>
            </a:lvl1pPr>
            <a:lvl2pPr>
              <a:defRPr sz="2400"/>
            </a:lvl2pPr>
            <a:lvl3pPr>
              <a:defRPr sz="2000"/>
            </a:lvl3pPr>
            <a:lvl4pPr>
              <a:defRPr sz="1800"/>
            </a:lvl4pPr>
            <a:lvl5pPr>
              <a:defRPr sz="1800"/>
            </a:lvl5pPr>
          </a:lstStyle>
          <a:p>
            <a:pPr lvl="0" eaLnBrk="1" latinLnBrk="0" hangingPunct="1"/>
            <a:r>
              <a:rPr lang="en-US"/>
              <a:t>Click to edit Master text styles</a:t>
            </a:r>
            <a:endParaRPr lang="en-US"/>
          </a:p>
          <a:p>
            <a:pPr lvl="1" eaLnBrk="1" latinLnBrk="0" hangingPunct="1"/>
            <a:r>
              <a:rPr lang="en-US"/>
              <a:t>Second level</a:t>
            </a:r>
            <a:endParaRPr lang="en-US"/>
          </a:p>
          <a:p>
            <a:pPr lvl="2" eaLnBrk="1" latinLnBrk="0" hangingPunct="1"/>
            <a:r>
              <a:rPr lang="en-US"/>
              <a:t>Third level</a:t>
            </a:r>
            <a:endParaRPr lang="en-US"/>
          </a:p>
          <a:p>
            <a:pPr lvl="3" eaLnBrk="1" latinLnBrk="0" hangingPunct="1"/>
            <a:r>
              <a:rPr lang="en-US"/>
              <a:t>Fourth level</a:t>
            </a:r>
            <a:endParaRPr lang="en-US"/>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9B6A866-57B6-4C39-8809-FBA78A30FCC9}" type="datetime1">
              <a:rPr lang="en-IN" smtClean="0"/>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fld>
            <a:endParaRPr lang="en-IN"/>
          </a:p>
        </p:txBody>
      </p:sp>
      <p:sp>
        <p:nvSpPr>
          <p:cNvPr id="8" name="Title 7"/>
          <p:cNvSpPr>
            <a:spLocks noGrp="1"/>
          </p:cNvSpPr>
          <p:nvPr>
            <p:ph type="title"/>
          </p:nvPr>
        </p:nvSpPr>
        <p:spPr/>
        <p:txBody>
          <a:bodyPr rtlCol="0"/>
          <a:lstStyle/>
          <a:p>
            <a:r>
              <a:rPr kumimoji="0" lang="en-US"/>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showMasterSp="0">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10972800" cy="1143000"/>
          </a:xfrm>
        </p:spPr>
        <p:txBody>
          <a:bodyPr anchor="ctr"/>
          <a:lstStyle>
            <a:lvl1pPr>
              <a:defRPr/>
            </a:lvl1pPr>
          </a:lstStyle>
          <a:p>
            <a:r>
              <a:rPr kumimoji="0" lang="en-US"/>
              <a:t>Click to edit Master title style</a:t>
            </a:r>
            <a:endParaRPr kumimoji="0" lang="en-US"/>
          </a:p>
        </p:txBody>
      </p:sp>
      <p:sp>
        <p:nvSpPr>
          <p:cNvPr id="3" name="Text Placeholder 2"/>
          <p:cNvSpPr>
            <a:spLocks noGrp="1"/>
          </p:cNvSpPr>
          <p:nvPr>
            <p:ph type="body" idx="1"/>
          </p:nvPr>
        </p:nvSpPr>
        <p:spPr>
          <a:xfrm>
            <a:off x="609600" y="5410200"/>
            <a:ext cx="5386917"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endParaRPr kumimoji="0" lang="en-US"/>
          </a:p>
        </p:txBody>
      </p:sp>
      <p:sp>
        <p:nvSpPr>
          <p:cNvPr id="4" name="Text Placeholder 3"/>
          <p:cNvSpPr>
            <a:spLocks noGrp="1"/>
          </p:cNvSpPr>
          <p:nvPr>
            <p:ph type="body" sz="half" idx="3"/>
          </p:nvPr>
        </p:nvSpPr>
        <p:spPr>
          <a:xfrm>
            <a:off x="6193369" y="5410200"/>
            <a:ext cx="5389033"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endParaRPr kumimoji="0" lang="en-US"/>
          </a:p>
        </p:txBody>
      </p:sp>
      <p:sp>
        <p:nvSpPr>
          <p:cNvPr id="5" name="Content Placeholder 4"/>
          <p:cNvSpPr>
            <a:spLocks noGrp="1"/>
          </p:cNvSpPr>
          <p:nvPr>
            <p:ph sz="quarter" idx="2"/>
          </p:nvPr>
        </p:nvSpPr>
        <p:spPr>
          <a:xfrm>
            <a:off x="609600" y="1444295"/>
            <a:ext cx="5386917" cy="3941763"/>
          </a:xfrm>
          <a:ln>
            <a:noFill/>
            <a:prstDash val="sysDash"/>
            <a:miter lim="800000"/>
          </a:ln>
        </p:spPr>
        <p:txBody>
          <a:bodyPr/>
          <a:lstStyle>
            <a:lvl1pPr>
              <a:defRPr sz="2400"/>
            </a:lvl1pPr>
            <a:lvl2pPr>
              <a:defRPr sz="2000"/>
            </a:lvl2pPr>
            <a:lvl3pPr>
              <a:defRPr sz="1800"/>
            </a:lvl3pPr>
            <a:lvl4pPr>
              <a:defRPr sz="1600"/>
            </a:lvl4pPr>
            <a:lvl5pPr>
              <a:defRPr sz="1600"/>
            </a:lvl5pPr>
          </a:lstStyle>
          <a:p>
            <a:pPr lvl="0" eaLnBrk="1" latinLnBrk="0" hangingPunct="1"/>
            <a:r>
              <a:rPr lang="en-US"/>
              <a:t>Click to edit Master text styles</a:t>
            </a:r>
            <a:endParaRPr lang="en-US"/>
          </a:p>
          <a:p>
            <a:pPr lvl="1" eaLnBrk="1" latinLnBrk="0" hangingPunct="1"/>
            <a:r>
              <a:rPr lang="en-US"/>
              <a:t>Second level</a:t>
            </a:r>
            <a:endParaRPr lang="en-US"/>
          </a:p>
          <a:p>
            <a:pPr lvl="2" eaLnBrk="1" latinLnBrk="0" hangingPunct="1"/>
            <a:r>
              <a:rPr lang="en-US"/>
              <a:t>Third level</a:t>
            </a:r>
            <a:endParaRPr lang="en-US"/>
          </a:p>
          <a:p>
            <a:pPr lvl="3" eaLnBrk="1" latinLnBrk="0" hangingPunct="1"/>
            <a:r>
              <a:rPr lang="en-US"/>
              <a:t>Fourth level</a:t>
            </a:r>
            <a:endParaRPr lang="en-US"/>
          </a:p>
          <a:p>
            <a:pPr lvl="4" eaLnBrk="1" latinLnBrk="0" hangingPunct="1"/>
            <a:r>
              <a:rPr lang="en-US"/>
              <a:t>Fifth level</a:t>
            </a:r>
            <a:endParaRPr kumimoji="0" lang="en-US"/>
          </a:p>
        </p:txBody>
      </p:sp>
      <p:sp>
        <p:nvSpPr>
          <p:cNvPr id="6" name="Content Placeholder 5"/>
          <p:cNvSpPr>
            <a:spLocks noGrp="1"/>
          </p:cNvSpPr>
          <p:nvPr>
            <p:ph sz="quarter" idx="4"/>
          </p:nvPr>
        </p:nvSpPr>
        <p:spPr>
          <a:xfrm>
            <a:off x="6193368" y="1444295"/>
            <a:ext cx="5389033"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lstStyle>
          <a:p>
            <a:pPr lvl="0" eaLnBrk="1" latinLnBrk="0" hangingPunct="1"/>
            <a:r>
              <a:rPr lang="en-US"/>
              <a:t>Click to edit Master text styles</a:t>
            </a:r>
            <a:endParaRPr lang="en-US"/>
          </a:p>
          <a:p>
            <a:pPr lvl="1" eaLnBrk="1" latinLnBrk="0" hangingPunct="1"/>
            <a:r>
              <a:rPr lang="en-US"/>
              <a:t>Second level</a:t>
            </a:r>
            <a:endParaRPr lang="en-US"/>
          </a:p>
          <a:p>
            <a:pPr lvl="2" eaLnBrk="1" latinLnBrk="0" hangingPunct="1"/>
            <a:r>
              <a:rPr lang="en-US"/>
              <a:t>Third level</a:t>
            </a:r>
            <a:endParaRPr lang="en-US"/>
          </a:p>
          <a:p>
            <a:pPr lvl="3" eaLnBrk="1" latinLnBrk="0" hangingPunct="1"/>
            <a:r>
              <a:rPr lang="en-US"/>
              <a:t>Fourth level</a:t>
            </a:r>
            <a:endParaRPr lang="en-US"/>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52B34237-4DA9-498D-81CC-7DEBFDE0146A}" type="datetime1">
              <a:rPr lang="en-IN" smtClean="0"/>
            </a:fld>
            <a:endParaRPr lang="en-IN"/>
          </a:p>
        </p:txBody>
      </p:sp>
      <p:sp>
        <p:nvSpPr>
          <p:cNvPr id="8" name="Footer Placeholder 7"/>
          <p:cNvSpPr>
            <a:spLocks noGrp="1"/>
          </p:cNvSpPr>
          <p:nvPr>
            <p:ph type="ftr" sz="quarter" idx="11"/>
          </p:nvPr>
        </p:nvSpPr>
        <p:spPr/>
        <p:txBody>
          <a:bodyPr/>
          <a:lstStyle/>
          <a:p>
            <a:r>
              <a:rPr lang="en-US"/>
              <a:t>You are not allowed to add slides to this presentation</a:t>
            </a:r>
            <a:endParaRPr lang="en-IN"/>
          </a:p>
        </p:txBody>
      </p:sp>
      <p:sp>
        <p:nvSpPr>
          <p:cNvPr id="9" name="Slide Number Placeholder 8"/>
          <p:cNvSpPr>
            <a:spLocks noGrp="1"/>
          </p:cNvSpPr>
          <p:nvPr>
            <p:ph type="sldNum" sz="quarter" idx="12"/>
          </p:nvPr>
        </p:nvSpPr>
        <p:spPr/>
        <p:txBody>
          <a:bodyPr/>
          <a:lstStyle/>
          <a:p>
            <a:fld id="{26AD20E6-394B-4DF0-96A5-9647FF39C943}" type="slidenum">
              <a:rPr lang="en-IN" smtClean="0"/>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3D29E31-0E2B-4B8B-A4CD-804F6A5D47A9}" type="datetime1">
              <a:rPr lang="en-IN" smtClean="0"/>
            </a:fld>
            <a:endParaRPr lang="en-IN"/>
          </a:p>
        </p:txBody>
      </p:sp>
      <p:sp>
        <p:nvSpPr>
          <p:cNvPr id="4" name="Footer Placeholder 3"/>
          <p:cNvSpPr>
            <a:spLocks noGrp="1"/>
          </p:cNvSpPr>
          <p:nvPr>
            <p:ph type="ftr" sz="quarter" idx="11"/>
          </p:nvPr>
        </p:nvSpPr>
        <p:spPr/>
        <p:txBody>
          <a:bodyPr/>
          <a:lstStyle/>
          <a:p>
            <a:r>
              <a:rPr lang="en-US"/>
              <a:t>You are not allowed to add slides to this presentation</a:t>
            </a:r>
            <a:endParaRPr lang="en-IN"/>
          </a:p>
        </p:txBody>
      </p:sp>
      <p:sp>
        <p:nvSpPr>
          <p:cNvPr id="5" name="Slide Number Placeholder 4"/>
          <p:cNvSpPr>
            <a:spLocks noGrp="1"/>
          </p:cNvSpPr>
          <p:nvPr>
            <p:ph type="sldNum" sz="quarter" idx="12"/>
          </p:nvPr>
        </p:nvSpPr>
        <p:spPr/>
        <p:txBody>
          <a:bodyPr/>
          <a:lstStyle/>
          <a:p>
            <a:fld id="{26AD20E6-394B-4DF0-96A5-9647FF39C943}" type="slidenum">
              <a:rPr lang="en-IN" smtClean="0"/>
            </a:fld>
            <a:endParaRPr lang="en-IN"/>
          </a:p>
        </p:txBody>
      </p:sp>
      <p:sp>
        <p:nvSpPr>
          <p:cNvPr id="6" name="Title 5"/>
          <p:cNvSpPr>
            <a:spLocks noGrp="1"/>
          </p:cNvSpPr>
          <p:nvPr>
            <p:ph type="title"/>
          </p:nvPr>
        </p:nvSpPr>
        <p:spPr/>
        <p:txBody>
          <a:bodyPr rtlCol="0"/>
          <a:lstStyle/>
          <a:p>
            <a:r>
              <a:rPr kumimoji="0" lang="en-US"/>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1C5607-A4BB-4D67-95B9-C9085ECC35A9}" type="datetime1">
              <a:rPr lang="en-IN" smtClean="0"/>
            </a:fld>
            <a:endParaRPr lang="en-IN"/>
          </a:p>
        </p:txBody>
      </p:sp>
      <p:sp>
        <p:nvSpPr>
          <p:cNvPr id="3" name="Footer Placeholder 2"/>
          <p:cNvSpPr>
            <a:spLocks noGrp="1"/>
          </p:cNvSpPr>
          <p:nvPr>
            <p:ph type="ftr" sz="quarter" idx="11"/>
          </p:nvPr>
        </p:nvSpPr>
        <p:spPr/>
        <p:txBody>
          <a:bodyPr/>
          <a:lstStyle/>
          <a:p>
            <a:r>
              <a:rPr lang="en-US"/>
              <a:t>You are not allowed to add slides to this presentation</a:t>
            </a:r>
            <a:endParaRPr lang="en-IN"/>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showMasterSp="0">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219200" y="4876800"/>
            <a:ext cx="9975701" cy="457200"/>
          </a:xfrm>
        </p:spPr>
        <p:txBody>
          <a:bodyPr vert="horz" anchor="t">
            <a:noAutofit/>
            <a:sp3d prstMaterial="softEdge">
              <a:bevelT w="0" h="0"/>
            </a:sp3d>
          </a:bodyPr>
          <a:lstStyle>
            <a:lvl1pPr algn="r">
              <a:buNone/>
              <a:defRPr sz="2500" b="0">
                <a:solidFill>
                  <a:schemeClr val="accent1"/>
                </a:solidFill>
                <a:effectLst/>
              </a:defRPr>
            </a:lvl1pPr>
          </a:lstStyle>
          <a:p>
            <a:r>
              <a:rPr kumimoji="0" lang="en-US"/>
              <a:t>Click to edit Master title style</a:t>
            </a:r>
            <a:endParaRPr kumimoji="0" lang="en-US"/>
          </a:p>
        </p:txBody>
      </p:sp>
      <p:sp>
        <p:nvSpPr>
          <p:cNvPr id="3" name="Text Placeholder 2"/>
          <p:cNvSpPr>
            <a:spLocks noGrp="1"/>
          </p:cNvSpPr>
          <p:nvPr>
            <p:ph type="body" idx="2"/>
          </p:nvPr>
        </p:nvSpPr>
        <p:spPr>
          <a:xfrm>
            <a:off x="5892800" y="5355102"/>
            <a:ext cx="5299456" cy="914400"/>
          </a:xfrm>
        </p:spPr>
        <p:txBody>
          <a:bodyPr/>
          <a:lstStyle>
            <a:lvl1pPr marL="0" indent="0" algn="r">
              <a:buNone/>
              <a:defRPr sz="16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endParaRPr kumimoji="0" lang="en-US"/>
          </a:p>
        </p:txBody>
      </p:sp>
      <p:sp>
        <p:nvSpPr>
          <p:cNvPr id="4" name="Content Placeholder 3"/>
          <p:cNvSpPr>
            <a:spLocks noGrp="1"/>
          </p:cNvSpPr>
          <p:nvPr>
            <p:ph sz="half" idx="1"/>
          </p:nvPr>
        </p:nvSpPr>
        <p:spPr>
          <a:xfrm>
            <a:off x="1219200" y="274320"/>
            <a:ext cx="9973056" cy="45720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endParaRPr lang="en-US"/>
          </a:p>
          <a:p>
            <a:pPr lvl="1" eaLnBrk="1" latinLnBrk="0" hangingPunct="1"/>
            <a:r>
              <a:rPr lang="en-US"/>
              <a:t>Second level</a:t>
            </a:r>
            <a:endParaRPr lang="en-US"/>
          </a:p>
          <a:p>
            <a:pPr lvl="2" eaLnBrk="1" latinLnBrk="0" hangingPunct="1"/>
            <a:r>
              <a:rPr lang="en-US"/>
              <a:t>Third level</a:t>
            </a:r>
            <a:endParaRPr lang="en-US"/>
          </a:p>
          <a:p>
            <a:pPr lvl="3" eaLnBrk="1" latinLnBrk="0" hangingPunct="1"/>
            <a:r>
              <a:rPr lang="en-US"/>
              <a:t>Fourth level</a:t>
            </a:r>
            <a:endParaRPr lang="en-US"/>
          </a:p>
          <a:p>
            <a:pPr lvl="4" eaLnBrk="1" latinLnBrk="0" hangingPunct="1"/>
            <a:r>
              <a:rPr lang="en-US"/>
              <a:t>Fifth level</a:t>
            </a:r>
            <a:endParaRPr kumimoji="0" lang="en-US"/>
          </a:p>
        </p:txBody>
      </p:sp>
      <p:sp>
        <p:nvSpPr>
          <p:cNvPr id="5" name="Date Placeholder 4"/>
          <p:cNvSpPr>
            <a:spLocks noGrp="1"/>
          </p:cNvSpPr>
          <p:nvPr>
            <p:ph type="dt" sz="half" idx="10"/>
          </p:nvPr>
        </p:nvSpPr>
        <p:spPr>
          <a:xfrm>
            <a:off x="8969376" y="6407944"/>
            <a:ext cx="2560320" cy="365760"/>
          </a:xfrm>
        </p:spPr>
        <p:txBody>
          <a:bodyPr/>
          <a:lstStyle/>
          <a:p>
            <a:fld id="{C1C99E65-501E-4E79-B301-EC94E1C8867E}" type="datetime1">
              <a:rPr lang="en-IN" smtClean="0"/>
            </a:fld>
            <a:endParaRPr lang="en-IN"/>
          </a:p>
        </p:txBody>
      </p:sp>
      <p:sp>
        <p:nvSpPr>
          <p:cNvPr id="6" name="Footer Placeholder 5"/>
          <p:cNvSpPr>
            <a:spLocks noGrp="1"/>
          </p:cNvSpPr>
          <p:nvPr>
            <p:ph type="ftr" sz="quarter" idx="11"/>
          </p:nvPr>
        </p:nvSpPr>
        <p:spPr/>
        <p:txBody>
          <a:body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p>
            <a:fld id="{26AD20E6-394B-4DF0-96A5-9647FF39C943}" type="slidenum">
              <a:rPr lang="en-IN" smtClean="0"/>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showMasterSp="0">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521643" y="5443402"/>
            <a:ext cx="9550400" cy="648232"/>
          </a:xfrm>
          <a:noFill/>
        </p:spPr>
        <p:txBody>
          <a:bodyPr lIns="91440" tIns="0" rIns="91440" anchor="t"/>
          <a:lstStyle>
            <a:lvl1pPr marL="0" marR="18415" indent="0" algn="r">
              <a:buNone/>
              <a:defRPr sz="1400"/>
            </a:lvl1pPr>
            <a:lvl2pPr>
              <a:defRPr sz="1200"/>
            </a:lvl2pPr>
            <a:lvl3pPr>
              <a:defRPr sz="1000"/>
            </a:lvl3pPr>
            <a:lvl4pPr>
              <a:defRPr sz="900"/>
            </a:lvl4pPr>
            <a:lvl5pPr>
              <a:defRPr sz="900"/>
            </a:lvl5pPr>
          </a:lstStyle>
          <a:p>
            <a:pPr lvl="0" eaLnBrk="1" latinLnBrk="0" hangingPunct="1"/>
            <a:r>
              <a:rPr kumimoji="0" lang="en-US"/>
              <a:t>Click to edit Master text styles</a:t>
            </a:r>
            <a:endParaRPr kumimoji="0" lang="en-US"/>
          </a:p>
        </p:txBody>
      </p:sp>
      <p:sp>
        <p:nvSpPr>
          <p:cNvPr id="3" name="Picture Placeholder 2"/>
          <p:cNvSpPr>
            <a:spLocks noGrp="1"/>
          </p:cNvSpPr>
          <p:nvPr>
            <p:ph type="pic" idx="1"/>
          </p:nvPr>
        </p:nvSpPr>
        <p:spPr>
          <a:xfrm>
            <a:off x="304800" y="189968"/>
            <a:ext cx="115824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lstStyle>
          <a:p>
            <a:fld id="{2751C047-BE12-4A43-A323-58AFB768CD35}" type="datetime1">
              <a:rPr lang="en-IN" smtClean="0"/>
            </a:fld>
            <a:endParaRPr lang="en-IN"/>
          </a:p>
        </p:txBody>
      </p:sp>
      <p:sp>
        <p:nvSpPr>
          <p:cNvPr id="6" name="Footer Placeholder 5"/>
          <p:cNvSpPr>
            <a:spLocks noGrp="1"/>
          </p:cNvSpPr>
          <p:nvPr>
            <p:ph type="ftr" sz="quarter" idx="11"/>
          </p:nvPr>
        </p:nvSpPr>
        <p:spPr>
          <a:xfrm>
            <a:off x="5840097" y="6407945"/>
            <a:ext cx="3134241" cy="365125"/>
          </a:xfrm>
        </p:spPr>
        <p:txBody>
          <a:bodyPr/>
          <a:lstStyle>
            <a:lvl1pPr>
              <a:defRPr>
                <a:solidFill>
                  <a:schemeClr val="tx1"/>
                </a:solidFill>
              </a:defRPr>
            </a:lvl1pPr>
          </a:lstStyle>
          <a:p>
            <a:r>
              <a:rPr lang="en-US"/>
              <a:t>You are not allowed to add slides to this presentation</a:t>
            </a:r>
            <a:endParaRPr lang="en-IN"/>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26AD20E6-394B-4DF0-96A5-9647FF39C943}" type="slidenum">
              <a:rPr lang="en-IN" smtClean="0"/>
            </a:fld>
            <a:endParaRPr lang="en-IN"/>
          </a:p>
        </p:txBody>
      </p:sp>
      <p:sp>
        <p:nvSpPr>
          <p:cNvPr id="2" name="Title 1"/>
          <p:cNvSpPr>
            <a:spLocks noGrp="1"/>
          </p:cNvSpPr>
          <p:nvPr>
            <p:ph type="title"/>
          </p:nvPr>
        </p:nvSpPr>
        <p:spPr>
          <a:xfrm>
            <a:off x="304800" y="4865122"/>
            <a:ext cx="10767243"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lstStyle>
          <a:p>
            <a:r>
              <a:rPr kumimoji="0" lang="en-US"/>
              <a:t>Click to edit Master title style</a:t>
            </a:r>
            <a:endParaRPr kumimoji="0" lang="en-US"/>
          </a:p>
        </p:txBody>
      </p:sp>
      <p:sp>
        <p:nvSpPr>
          <p:cNvPr id="8" name="Freeform 7"/>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p:nvPr/>
        </p:nvSpPr>
        <p:spPr bwMode="auto">
          <a:xfrm>
            <a:off x="-8056" y="5791253"/>
            <a:ext cx="4536419"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11552149"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11303595" y="4988440"/>
            <a:ext cx="24384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p:nvPr/>
        </p:nvSpPr>
        <p:spPr bwMode="auto">
          <a:xfrm>
            <a:off x="665697" y="5944936"/>
            <a:ext cx="6587499"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p:nvPr/>
        </p:nvSpPr>
        <p:spPr bwMode="auto">
          <a:xfrm>
            <a:off x="647623" y="5939011"/>
            <a:ext cx="492060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p:nvPr/>
        </p:nvSpPr>
        <p:spPr bwMode="auto">
          <a:xfrm>
            <a:off x="-8056" y="5791253"/>
            <a:ext cx="4536419" cy="1080868"/>
          </a:xfrm>
          <a:prstGeom prst="rtTriangle">
            <a:avLst/>
          </a:prstGeom>
          <a:blipFill>
            <a:blip r:embed="rId1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12316" y="5787739"/>
            <a:ext cx="454067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609600" y="274638"/>
            <a:ext cx="109728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endParaRPr kumimoji="0" lang="en-US"/>
          </a:p>
        </p:txBody>
      </p:sp>
      <p:sp>
        <p:nvSpPr>
          <p:cNvPr id="30" name="Text Placeholder 29"/>
          <p:cNvSpPr>
            <a:spLocks noGrp="1"/>
          </p:cNvSpPr>
          <p:nvPr>
            <p:ph type="body" idx="1"/>
          </p:nvPr>
        </p:nvSpPr>
        <p:spPr>
          <a:xfrm>
            <a:off x="609600" y="1481329"/>
            <a:ext cx="10972800" cy="4525963"/>
          </a:xfrm>
          <a:prstGeom prst="rect">
            <a:avLst/>
          </a:prstGeom>
        </p:spPr>
        <p:txBody>
          <a:bodyPr vert="horz">
            <a:normAutofit/>
          </a:bodyPr>
          <a:lstStyle/>
          <a:p>
            <a:pPr lvl="0" eaLnBrk="1" latinLnBrk="0" hangingPunct="1"/>
            <a:r>
              <a:rPr kumimoji="0" lang="en-US"/>
              <a:t>Click to edit Master text styles</a:t>
            </a:r>
            <a:endParaRPr kumimoji="0" lang="en-US"/>
          </a:p>
          <a:p>
            <a:pPr lvl="1" eaLnBrk="1" latinLnBrk="0" hangingPunct="1"/>
            <a:r>
              <a:rPr kumimoji="0" lang="en-US"/>
              <a:t>Second level</a:t>
            </a:r>
            <a:endParaRPr kumimoji="0" lang="en-US"/>
          </a:p>
          <a:p>
            <a:pPr lvl="2" eaLnBrk="1" latinLnBrk="0" hangingPunct="1"/>
            <a:r>
              <a:rPr kumimoji="0" lang="en-US"/>
              <a:t>Third level</a:t>
            </a:r>
            <a:endParaRPr kumimoji="0" lang="en-US"/>
          </a:p>
          <a:p>
            <a:pPr lvl="3" eaLnBrk="1" latinLnBrk="0" hangingPunct="1"/>
            <a:r>
              <a:rPr kumimoji="0" lang="en-US"/>
              <a:t>Fourth level</a:t>
            </a:r>
            <a:endParaRPr kumimoji="0" lang="en-US"/>
          </a:p>
          <a:p>
            <a:pPr lvl="4" eaLnBrk="1" latinLnBrk="0" hangingPunct="1"/>
            <a:r>
              <a:rPr kumimoji="0" lang="en-US"/>
              <a:t>Fifth level</a:t>
            </a:r>
            <a:endParaRPr kumimoji="0" lang="en-US"/>
          </a:p>
        </p:txBody>
      </p:sp>
      <p:sp>
        <p:nvSpPr>
          <p:cNvPr id="10" name="Date Placeholder 9"/>
          <p:cNvSpPr>
            <a:spLocks noGrp="1"/>
          </p:cNvSpPr>
          <p:nvPr>
            <p:ph type="dt" sz="half" idx="2"/>
          </p:nvPr>
        </p:nvSpPr>
        <p:spPr>
          <a:xfrm>
            <a:off x="8969376" y="6407944"/>
            <a:ext cx="2560320" cy="365760"/>
          </a:xfrm>
          <a:prstGeom prst="rect">
            <a:avLst/>
          </a:prstGeom>
        </p:spPr>
        <p:txBody>
          <a:bodyPr vert="horz" anchor="b"/>
          <a:lstStyle>
            <a:lvl1pPr algn="l" eaLnBrk="1" latinLnBrk="0" hangingPunct="1">
              <a:defRPr kumimoji="0" sz="1000">
                <a:solidFill>
                  <a:schemeClr val="tx1"/>
                </a:solidFill>
              </a:defRPr>
            </a:lvl1pPr>
          </a:lstStyle>
          <a:p>
            <a:fld id="{EA12769F-3E27-4D36-A194-1A84EAEDBFA1}" type="datetime1">
              <a:rPr lang="en-IN" smtClean="0"/>
            </a:fld>
            <a:endParaRPr lang="en-IN"/>
          </a:p>
        </p:txBody>
      </p:sp>
      <p:sp>
        <p:nvSpPr>
          <p:cNvPr id="22" name="Footer Placeholder 21"/>
          <p:cNvSpPr>
            <a:spLocks noGrp="1"/>
          </p:cNvSpPr>
          <p:nvPr>
            <p:ph type="ftr" sz="quarter" idx="3"/>
          </p:nvPr>
        </p:nvSpPr>
        <p:spPr>
          <a:xfrm>
            <a:off x="5840097" y="6407945"/>
            <a:ext cx="3134241" cy="365125"/>
          </a:xfrm>
          <a:prstGeom prst="rect">
            <a:avLst/>
          </a:prstGeom>
        </p:spPr>
        <p:txBody>
          <a:bodyPr vert="horz" anchor="b"/>
          <a:lstStyle>
            <a:lvl1pPr algn="r" eaLnBrk="1" latinLnBrk="0" hangingPunct="1">
              <a:defRPr kumimoji="0" sz="1000">
                <a:solidFill>
                  <a:schemeClr val="tx1"/>
                </a:solidFill>
              </a:defRPr>
            </a:lvl1pPr>
          </a:lstStyle>
          <a:p>
            <a:r>
              <a:rPr lang="en-US"/>
              <a:t>You are not allowed to add slides to this presentation</a:t>
            </a:r>
            <a:endParaRPr lang="en-IN"/>
          </a:p>
        </p:txBody>
      </p:sp>
      <p:sp>
        <p:nvSpPr>
          <p:cNvPr id="18" name="Slide Number Placeholder 17"/>
          <p:cNvSpPr>
            <a:spLocks noGrp="1"/>
          </p:cNvSpPr>
          <p:nvPr>
            <p:ph type="sldNum" sz="quarter" idx="4"/>
          </p:nvPr>
        </p:nvSpPr>
        <p:spPr>
          <a:xfrm>
            <a:off x="11529696" y="6407945"/>
            <a:ext cx="487680" cy="365125"/>
          </a:xfrm>
          <a:prstGeom prst="rect">
            <a:avLst/>
          </a:prstGeom>
        </p:spPr>
        <p:txBody>
          <a:bodyPr vert="horz" anchor="b"/>
          <a:lstStyle>
            <a:lvl1pPr algn="r" eaLnBrk="1" latinLnBrk="0" hangingPunct="1">
              <a:defRPr kumimoji="0" sz="1000" b="0">
                <a:solidFill>
                  <a:schemeClr val="tx1"/>
                </a:solidFill>
              </a:defRPr>
            </a:lvl1pPr>
          </a:lstStyle>
          <a:p>
            <a:fld id="{26AD20E6-394B-4DF0-96A5-9647FF39C943}" type="slidenum">
              <a:rPr lang="en-IN" smtClean="0"/>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p:titleStyle>
    <p:bodyStyle>
      <a:lvl1pPr marL="365760" indent="-255905" algn="l" rtl="0" eaLnBrk="1" latinLnBrk="0" hangingPunct="1">
        <a:spcBef>
          <a:spcPts val="400"/>
        </a:spcBef>
        <a:spcAft>
          <a:spcPts val="0"/>
        </a:spcAft>
        <a:buClr>
          <a:schemeClr val="accent1"/>
        </a:buClr>
        <a:buSzPct val="68000"/>
        <a:buFont typeface="Wingdings 3" panose="05040102010807070707"/>
        <a:buChar char=""/>
        <a:defRPr kumimoji="0" sz="2700" kern="1200">
          <a:solidFill>
            <a:schemeClr val="tx1"/>
          </a:solidFill>
          <a:latin typeface="+mn-lt"/>
          <a:ea typeface="+mn-ea"/>
          <a:cs typeface="+mn-cs"/>
        </a:defRPr>
      </a:lvl1pPr>
      <a:lvl2pPr marL="621665" indent="-228600" algn="l" rtl="0" eaLnBrk="1" latinLnBrk="0" hangingPunct="1">
        <a:spcBef>
          <a:spcPts val="325"/>
        </a:spcBef>
        <a:buClr>
          <a:schemeClr val="accent1"/>
        </a:buClr>
        <a:buFont typeface="Verdana" panose="020B0604030504040204"/>
        <a:buChar char="◦"/>
        <a:defRPr kumimoji="0" sz="2300" kern="1200">
          <a:solidFill>
            <a:schemeClr val="tx1"/>
          </a:solidFill>
          <a:latin typeface="+mn-lt"/>
          <a:ea typeface="+mn-ea"/>
          <a:cs typeface="+mn-cs"/>
        </a:defRPr>
      </a:lvl2pPr>
      <a:lvl3pPr marL="859790" indent="-228600" algn="l" rtl="0" eaLnBrk="1" latinLnBrk="0" hangingPunct="1">
        <a:spcBef>
          <a:spcPts val="350"/>
        </a:spcBef>
        <a:buClr>
          <a:schemeClr val="accent2"/>
        </a:buClr>
        <a:buSzPct val="100000"/>
        <a:buFont typeface="Wingdings 2" panose="05020102010507070707"/>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panose="05020102010507070707"/>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panose="05020102010507070707"/>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panose="05020102010507070707"/>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panose="05020102010507070707"/>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panose="05020102010507070707"/>
        <a:buChar char=""/>
        <a:defRPr kumimoji="0" sz="16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tags" Target="../tags/tag2.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2.png"/></Relationships>
</file>

<file path=ppt/slides/_rels/slide16.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2.png"/><Relationship Id="rId3" Type="http://schemas.openxmlformats.org/officeDocument/2006/relationships/tags" Target="../tags/tag3.xml"/><Relationship Id="rId2" Type="http://schemas.openxmlformats.org/officeDocument/2006/relationships/image" Target="../media/image5.jpeg"/><Relationship Id="rId1" Type="http://schemas.openxmlformats.org/officeDocument/2006/relationships/image" Target="../media/image4.jpeg"/></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png"/><Relationship Id="rId1" Type="http://schemas.openxmlformats.org/officeDocument/2006/relationships/tags" Target="../tags/tag1.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3.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080260"/>
            <a:ext cx="9144000" cy="1854200"/>
          </a:xfrm>
        </p:spPr>
        <p:txBody>
          <a:bodyPr>
            <a:normAutofit/>
          </a:bodyPr>
          <a:lstStyle/>
          <a:p>
            <a:br>
              <a:rPr lang="en-IN" dirty="0"/>
            </a:br>
            <a:endParaRPr lang="en-IN" sz="2665" dirty="0"/>
          </a:p>
        </p:txBody>
      </p:sp>
      <p:sp>
        <p:nvSpPr>
          <p:cNvPr id="3" name="Subtitle 2"/>
          <p:cNvSpPr>
            <a:spLocks noGrp="1"/>
          </p:cNvSpPr>
          <p:nvPr>
            <p:ph type="subTitle" idx="1"/>
          </p:nvPr>
        </p:nvSpPr>
        <p:spPr>
          <a:xfrm>
            <a:off x="914400" y="3429635"/>
            <a:ext cx="10363200" cy="1381760"/>
          </a:xfrm>
        </p:spPr>
        <p:txBody>
          <a:bodyPr>
            <a:noAutofit/>
          </a:bodyPr>
          <a:lstStyle/>
          <a:p>
            <a:endParaRPr lang="en-IN" sz="1900" dirty="0"/>
          </a:p>
          <a:p>
            <a:r>
              <a:rPr lang="en-IN" sz="3100" dirty="0"/>
              <a:t>Sakshi</a:t>
            </a:r>
            <a:endParaRPr lang="en-IN" sz="3100" dirty="0"/>
          </a:p>
          <a:p>
            <a:r>
              <a:rPr lang="en-IN" sz="3100" dirty="0"/>
              <a:t>Dr. Pijush Kanti Khan</a:t>
            </a:r>
            <a:endParaRPr lang="en-IN" sz="3100" dirty="0"/>
          </a:p>
          <a:p>
            <a:r>
              <a:rPr lang="en-IN" sz="3100" dirty="0"/>
              <a:t>IIHMR Delhi</a:t>
            </a:r>
            <a:endParaRPr lang="en-IN" sz="3100" dirty="0"/>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pic>
        <p:nvPicPr>
          <p:cNvPr id="7" name="Picture 6"/>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4130"/>
            <a:ext cx="2256790" cy="1012190"/>
          </a:xfrm>
          <a:prstGeom prst="rect">
            <a:avLst/>
          </a:prstGeom>
        </p:spPr>
      </p:pic>
      <p:sp>
        <p:nvSpPr>
          <p:cNvPr id="6" name="Text Box 5"/>
          <p:cNvSpPr txBox="1"/>
          <p:nvPr/>
        </p:nvSpPr>
        <p:spPr>
          <a:xfrm>
            <a:off x="1049655" y="2324735"/>
            <a:ext cx="10775950" cy="1288415"/>
          </a:xfrm>
          <a:prstGeom prst="rect">
            <a:avLst/>
          </a:prstGeom>
          <a:noFill/>
        </p:spPr>
        <p:txBody>
          <a:bodyPr wrap="square" rtlCol="0" anchor="t">
            <a:noAutofit/>
          </a:bodyPr>
          <a:lstStyle/>
          <a:p>
            <a:r>
              <a:rPr lang="en-US" sz="3600" b="1" dirty="0">
                <a:sym typeface="+mn-ea"/>
              </a:rPr>
              <a:t>Exploring Nurse Attrition Among Care Providers in Private Hospitals: A Study in India</a:t>
            </a:r>
            <a:br>
              <a:rPr lang="en-US" sz="3600" dirty="0">
                <a:sym typeface="+mn-ea"/>
              </a:rPr>
            </a:br>
            <a:endParaRPr lang="en-US" sz="3600" dirty="0">
              <a:sym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14020" y="1414780"/>
            <a:ext cx="10939780" cy="4762500"/>
          </a:xfrm>
        </p:spPr>
        <p:txBody>
          <a:bodyPr>
            <a:normAutofit/>
          </a:bodyPr>
          <a:lstStyle/>
          <a:p>
            <a:pPr marL="0" indent="0">
              <a:buNone/>
            </a:pPr>
            <a:r>
              <a:rPr lang="en-US" b="1" dirty="0">
                <a:latin typeface="Times New Roman" panose="02020603050405020304" charset="0"/>
                <a:cs typeface="Times New Roman" panose="02020603050405020304" charset="0"/>
                <a:sym typeface="+mn-ea"/>
              </a:rPr>
              <a:t>Factors Influencing Nurse Attrition</a:t>
            </a:r>
            <a:r>
              <a:rPr lang="en-IN" altLang="en-US" b="1" dirty="0">
                <a:latin typeface="Times New Roman" panose="02020603050405020304" charset="0"/>
                <a:cs typeface="Times New Roman" panose="02020603050405020304" charset="0"/>
                <a:sym typeface="+mn-ea"/>
              </a:rPr>
              <a:t>-</a:t>
            </a:r>
            <a:endParaRPr lang="en-US" b="1" dirty="0">
              <a:latin typeface="Times New Roman" panose="02020603050405020304" charset="0"/>
              <a:cs typeface="Times New Roman" panose="02020603050405020304" charset="0"/>
            </a:endParaRPr>
          </a:p>
          <a:p>
            <a:pPr>
              <a:buFont typeface="Wingdings" panose="05000000000000000000" charset="0"/>
              <a:buChar char="Ø"/>
            </a:pPr>
            <a:r>
              <a:rPr lang="en-IN" sz="2000" b="1" dirty="0">
                <a:latin typeface="Times New Roman" panose="02020603050405020304" charset="0"/>
                <a:cs typeface="Times New Roman" panose="02020603050405020304" charset="0"/>
              </a:rPr>
              <a:t>Work Environment:</a:t>
            </a:r>
            <a:r>
              <a:rPr lang="en-IN" sz="2000" dirty="0">
                <a:latin typeface="Times New Roman" panose="02020603050405020304" charset="0"/>
                <a:cs typeface="Times New Roman" panose="02020603050405020304" charset="0"/>
              </a:rPr>
              <a:t> A negative work environment can lead to job dissatisfaction and, consequently, higher attrition rates.</a:t>
            </a:r>
            <a:endParaRPr lang="en-IN" sz="2000" dirty="0">
              <a:latin typeface="Times New Roman" panose="02020603050405020304" charset="0"/>
              <a:cs typeface="Times New Roman" panose="02020603050405020304" charset="0"/>
            </a:endParaRPr>
          </a:p>
          <a:p>
            <a:pPr>
              <a:buFont typeface="Wingdings" panose="05000000000000000000" charset="0"/>
              <a:buChar char="Ø"/>
            </a:pPr>
            <a:r>
              <a:rPr lang="en-IN" sz="2000" b="1" dirty="0">
                <a:latin typeface="Times New Roman" panose="02020603050405020304" charset="0"/>
                <a:cs typeface="Times New Roman" panose="02020603050405020304" charset="0"/>
              </a:rPr>
              <a:t>Compensation and Benefits:</a:t>
            </a:r>
            <a:r>
              <a:rPr lang="en-IN" sz="2400" b="1" dirty="0">
                <a:latin typeface="Times New Roman" panose="02020603050405020304" charset="0"/>
                <a:cs typeface="Times New Roman" panose="02020603050405020304" charset="0"/>
              </a:rPr>
              <a:t> </a:t>
            </a:r>
            <a:r>
              <a:rPr lang="en-IN" sz="2000" dirty="0">
                <a:latin typeface="Times New Roman" panose="02020603050405020304" charset="0"/>
                <a:cs typeface="Times New Roman" panose="02020603050405020304" charset="0"/>
              </a:rPr>
              <a:t>While private hospitals may offer competitive salaries, the compensation might not always be commensurate with the demands of the job.</a:t>
            </a:r>
            <a:endParaRPr lang="en-IN" sz="2000" dirty="0">
              <a:latin typeface="Times New Roman" panose="02020603050405020304" charset="0"/>
              <a:cs typeface="Times New Roman" panose="02020603050405020304" charset="0"/>
            </a:endParaRPr>
          </a:p>
          <a:p>
            <a:pPr>
              <a:buFont typeface="Wingdings" panose="05000000000000000000" charset="0"/>
              <a:buChar char="Ø"/>
            </a:pPr>
            <a:r>
              <a:rPr lang="en-IN" sz="2000" b="1" dirty="0">
                <a:latin typeface="Times New Roman" panose="02020603050405020304" charset="0"/>
                <a:cs typeface="Times New Roman" panose="02020603050405020304" charset="0"/>
              </a:rPr>
              <a:t>Work-Life Balance:</a:t>
            </a:r>
            <a:r>
              <a:rPr lang="en-IN" sz="2000" dirty="0">
                <a:latin typeface="Times New Roman" panose="02020603050405020304" charset="0"/>
                <a:cs typeface="Times New Roman" panose="02020603050405020304" charset="0"/>
              </a:rPr>
              <a:t> Lack of work-life balance is a significant reason for nurse attrition.</a:t>
            </a:r>
            <a:endParaRPr lang="en-IN" sz="2000" dirty="0">
              <a:latin typeface="Times New Roman" panose="02020603050405020304" charset="0"/>
              <a:cs typeface="Times New Roman" panose="02020603050405020304" charset="0"/>
            </a:endParaRPr>
          </a:p>
          <a:p>
            <a:pPr>
              <a:buFont typeface="Wingdings" panose="05000000000000000000" charset="0"/>
              <a:buChar char="Ø"/>
            </a:pPr>
            <a:r>
              <a:rPr lang="en-IN" sz="2000" b="1" dirty="0">
                <a:latin typeface="Times New Roman" panose="02020603050405020304" charset="0"/>
                <a:cs typeface="Times New Roman" panose="02020603050405020304" charset="0"/>
              </a:rPr>
              <a:t>Management and Leadership:</a:t>
            </a:r>
            <a:r>
              <a:rPr lang="en-IN" sz="2000" dirty="0">
                <a:latin typeface="Times New Roman" panose="02020603050405020304" charset="0"/>
                <a:cs typeface="Times New Roman" panose="02020603050405020304" charset="0"/>
              </a:rPr>
              <a:t>Poor leadership, lack of recognition, and inadequate support from supervisors can lead to job dissatisfaction and increased turnover rates.</a:t>
            </a:r>
            <a:endParaRPr lang="en-IN" sz="2000" dirty="0">
              <a:latin typeface="Times New Roman" panose="02020603050405020304" charset="0"/>
              <a:cs typeface="Times New Roman" panose="02020603050405020304" charset="0"/>
            </a:endParaRPr>
          </a:p>
          <a:p>
            <a:pPr>
              <a:buFont typeface="Wingdings" panose="05000000000000000000" charset="0"/>
              <a:buChar char="Ø"/>
            </a:pPr>
            <a:r>
              <a:rPr lang="en-US" sz="2000" b="1" dirty="0">
                <a:latin typeface="Times New Roman" panose="02020603050405020304" charset="0"/>
                <a:cs typeface="Times New Roman" panose="02020603050405020304" charset="0"/>
              </a:rPr>
              <a:t>Educational Pathways:</a:t>
            </a:r>
            <a:r>
              <a:rPr lang="en-US" sz="2400" b="1" dirty="0">
                <a:latin typeface="Times New Roman" panose="02020603050405020304" charset="0"/>
                <a:cs typeface="Times New Roman" panose="02020603050405020304" charset="0"/>
              </a:rPr>
              <a:t> </a:t>
            </a:r>
            <a:r>
              <a:rPr lang="en-US" sz="2000" dirty="0">
                <a:latin typeface="Times New Roman" panose="02020603050405020304" charset="0"/>
                <a:cs typeface="Times New Roman" panose="02020603050405020304" charset="0"/>
              </a:rPr>
              <a:t>Barriers in nursing education, such as high costs, limited access to training programs, and high dropout rates, can impact the number of new nurses entering the field.</a:t>
            </a:r>
            <a:endParaRPr lang="en-US" sz="2000" dirty="0">
              <a:latin typeface="Times New Roman" panose="02020603050405020304" charset="0"/>
              <a:cs typeface="Times New Roman" panose="02020603050405020304" charset="0"/>
            </a:endParaRPr>
          </a:p>
          <a:p>
            <a:pPr>
              <a:buFont typeface="Wingdings" panose="05000000000000000000" charset="0"/>
              <a:buChar char="Ø"/>
            </a:pPr>
            <a:r>
              <a:rPr lang="en-US" sz="2000" b="1" dirty="0">
                <a:latin typeface="Times New Roman" panose="02020603050405020304" charset="0"/>
                <a:cs typeface="Times New Roman" panose="02020603050405020304" charset="0"/>
              </a:rPr>
              <a:t>Reward Frustration</a:t>
            </a:r>
            <a:r>
              <a:rPr lang="en-US" sz="2400" b="1" dirty="0">
                <a:latin typeface="Times New Roman" panose="02020603050405020304" charset="0"/>
                <a:cs typeface="Times New Roman" panose="02020603050405020304" charset="0"/>
              </a:rPr>
              <a:t>:</a:t>
            </a:r>
            <a:r>
              <a:rPr lang="en-US" sz="2000" dirty="0">
                <a:latin typeface="Times New Roman" panose="02020603050405020304" charset="0"/>
                <a:cs typeface="Times New Roman" panose="02020603050405020304" charset="0"/>
              </a:rPr>
              <a:t> Feeling undervalued and underappreciated in the workplace can drive nurses to leave​</a:t>
            </a:r>
            <a:endParaRPr lang="en-US" sz="2000" dirty="0">
              <a:latin typeface="Times New Roman" panose="02020603050405020304" charset="0"/>
              <a:cs typeface="Times New Roman" panose="02020603050405020304" charset="0"/>
            </a:endParaRPr>
          </a:p>
          <a:p>
            <a:pPr>
              <a:buFont typeface="Wingdings" panose="05000000000000000000" charset="0"/>
              <a:buChar char="Ø"/>
            </a:pPr>
            <a:endParaRPr lang="en-US" sz="2000" dirty="0">
              <a:latin typeface="Times New Roman" panose="02020603050405020304" charset="0"/>
              <a:cs typeface="Times New Roman" panose="02020603050405020304" charset="0"/>
            </a:endParaRPr>
          </a:p>
        </p:txBody>
      </p:sp>
      <p:sp>
        <p:nvSpPr>
          <p:cNvPr id="5" name="Slide Number Placeholder 4"/>
          <p:cNvSpPr>
            <a:spLocks noGrp="1"/>
          </p:cNvSpPr>
          <p:nvPr>
            <p:ph type="sldNum" sz="quarter" idx="12"/>
          </p:nvPr>
        </p:nvSpPr>
        <p:spPr/>
        <p:txBody>
          <a:bodyPr/>
          <a:lstStyle/>
          <a:p>
            <a:fld id="{26AD20E6-394B-4DF0-96A5-9647FF39C943}" type="slidenum">
              <a:rPr lang="en-IN" smtClean="0"/>
            </a:fld>
            <a:endParaRPr lang="en-IN"/>
          </a:p>
        </p:txBody>
      </p:sp>
      <p:pic>
        <p:nvPicPr>
          <p:cNvPr id="8" name="Picture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50165"/>
            <a:ext cx="1868170" cy="1062355"/>
          </a:xfrm>
          <a:prstGeom prst="rect">
            <a:avLst/>
          </a:prstGeom>
        </p:spPr>
      </p:pic>
      <p:sp>
        <p:nvSpPr>
          <p:cNvPr id="9" name="Text Box 8"/>
          <p:cNvSpPr txBox="1"/>
          <p:nvPr/>
        </p:nvSpPr>
        <p:spPr>
          <a:xfrm>
            <a:off x="4190365" y="577850"/>
            <a:ext cx="5016500" cy="1076325"/>
          </a:xfrm>
          <a:prstGeom prst="rect">
            <a:avLst/>
          </a:prstGeom>
          <a:noFill/>
        </p:spPr>
        <p:txBody>
          <a:bodyPr wrap="square" rtlCol="0">
            <a:spAutoFit/>
          </a:bodyPr>
          <a:lstStyle/>
          <a:p>
            <a:r>
              <a:rPr lang="en-IN" sz="3200" b="1" dirty="0">
                <a:sym typeface="+mn-ea"/>
              </a:rPr>
              <a:t>Results (1/3)</a:t>
            </a:r>
            <a:endParaRPr lang="en-US" sz="3200"/>
          </a:p>
          <a:p>
            <a:endParaRPr lang="en-US" sz="32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418590"/>
            <a:ext cx="10972800" cy="5164771"/>
          </a:xfrm>
        </p:spPr>
        <p:txBody>
          <a:bodyPr>
            <a:normAutofit fontScale="25000" lnSpcReduction="20000"/>
          </a:bodyPr>
          <a:lstStyle/>
          <a:p>
            <a:pPr marL="0" indent="0">
              <a:buFont typeface="Wingdings" panose="05000000000000000000" charset="0"/>
              <a:buNone/>
            </a:pPr>
            <a:r>
              <a:rPr lang="en-IN" sz="11200" b="1" u="sng" dirty="0">
                <a:latin typeface="Times New Roman" panose="02020603050405020304" charset="0"/>
                <a:cs typeface="Times New Roman" panose="02020603050405020304" charset="0"/>
              </a:rPr>
              <a:t>Strategies to Reduce Nurse Attrition</a:t>
            </a:r>
            <a:endParaRPr lang="en-IN" sz="11200" b="1" u="sng" dirty="0">
              <a:latin typeface="Times New Roman" panose="02020603050405020304" charset="0"/>
              <a:cs typeface="Times New Roman" panose="02020603050405020304" charset="0"/>
            </a:endParaRPr>
          </a:p>
          <a:p>
            <a:pPr marL="0" indent="0">
              <a:buFont typeface="Wingdings" panose="05000000000000000000" charset="0"/>
              <a:buNone/>
            </a:pPr>
            <a:endParaRPr lang="en-IN" sz="11200" b="1" u="sng" dirty="0">
              <a:latin typeface="Times New Roman" panose="02020603050405020304" charset="0"/>
              <a:cs typeface="Times New Roman" panose="02020603050405020304" charset="0"/>
            </a:endParaRPr>
          </a:p>
          <a:p>
            <a:pPr marL="342900" indent="-342900">
              <a:buFont typeface="Wingdings" panose="05000000000000000000" charset="0"/>
              <a:buChar char="Ø"/>
            </a:pPr>
            <a:r>
              <a:rPr lang="en-IN" sz="8000" b="1" dirty="0">
                <a:latin typeface="Times New Roman" panose="02020603050405020304" charset="0"/>
                <a:cs typeface="Times New Roman" panose="02020603050405020304" charset="0"/>
              </a:rPr>
              <a:t>Professional Development:</a:t>
            </a:r>
            <a:r>
              <a:rPr lang="en-IN" sz="8000" dirty="0">
                <a:latin typeface="Times New Roman" panose="02020603050405020304" charset="0"/>
                <a:cs typeface="Times New Roman" panose="02020603050405020304" charset="0"/>
              </a:rPr>
              <a:t> Investing in training and education programs to enhance nurses' skills and career prospects can lead to increased job satisfaction and retention.</a:t>
            </a:r>
            <a:endParaRPr lang="en-IN" sz="8000" dirty="0">
              <a:latin typeface="Times New Roman" panose="02020603050405020304" charset="0"/>
              <a:cs typeface="Times New Roman" panose="02020603050405020304" charset="0"/>
            </a:endParaRPr>
          </a:p>
          <a:p>
            <a:pPr marL="342900" indent="-342900">
              <a:buFont typeface="Wingdings" panose="05000000000000000000" charset="0"/>
              <a:buChar char="Ø"/>
            </a:pPr>
            <a:r>
              <a:rPr lang="en-IN" sz="8000" b="1" dirty="0">
                <a:latin typeface="Times New Roman" panose="02020603050405020304" charset="0"/>
                <a:cs typeface="Times New Roman" panose="02020603050405020304" charset="0"/>
              </a:rPr>
              <a:t>Supportive Work Environment:</a:t>
            </a:r>
            <a:r>
              <a:rPr lang="en-IN" sz="8000" dirty="0">
                <a:latin typeface="Times New Roman" panose="02020603050405020304" charset="0"/>
                <a:cs typeface="Times New Roman" panose="02020603050405020304" charset="0"/>
              </a:rPr>
              <a:t> Creating a positive and supportive organizational culture that values and recognizes nurses' contributions. This includes effective leadership, open communication, and team cohesion.</a:t>
            </a:r>
            <a:endParaRPr lang="en-IN" sz="8000" dirty="0">
              <a:latin typeface="Times New Roman" panose="02020603050405020304" charset="0"/>
              <a:cs typeface="Times New Roman" panose="02020603050405020304" charset="0"/>
            </a:endParaRPr>
          </a:p>
          <a:p>
            <a:pPr marL="342900" indent="-342900">
              <a:buFont typeface="Wingdings" panose="05000000000000000000" charset="0"/>
              <a:buChar char="Ø"/>
            </a:pPr>
            <a:r>
              <a:rPr lang="en-IN" sz="8000" b="1" dirty="0">
                <a:latin typeface="Times New Roman" panose="02020603050405020304" charset="0"/>
                <a:cs typeface="Times New Roman" panose="02020603050405020304" charset="0"/>
              </a:rPr>
              <a:t>Competitive Compensation:</a:t>
            </a:r>
            <a:r>
              <a:rPr lang="en-IN" sz="8000" dirty="0">
                <a:latin typeface="Times New Roman" panose="02020603050405020304" charset="0"/>
                <a:cs typeface="Times New Roman" panose="02020603050405020304" charset="0"/>
              </a:rPr>
              <a:t> Improving salaries and benefits to make them more attractive and competitive within the healthcare industry.</a:t>
            </a:r>
            <a:endParaRPr lang="en-IN" sz="8000" dirty="0">
              <a:latin typeface="Times New Roman" panose="02020603050405020304" charset="0"/>
              <a:cs typeface="Times New Roman" panose="02020603050405020304" charset="0"/>
            </a:endParaRPr>
          </a:p>
          <a:p>
            <a:pPr marL="342900" indent="-342900">
              <a:buFont typeface="Wingdings" panose="05000000000000000000" charset="0"/>
              <a:buChar char="Ø"/>
            </a:pPr>
            <a:r>
              <a:rPr lang="en-IN" sz="8000" b="1" dirty="0">
                <a:latin typeface="Times New Roman" panose="02020603050405020304" charset="0"/>
                <a:cs typeface="Times New Roman" panose="02020603050405020304" charset="0"/>
              </a:rPr>
              <a:t>Work-Life Balance: </a:t>
            </a:r>
            <a:r>
              <a:rPr lang="en-IN" sz="8000" dirty="0">
                <a:latin typeface="Times New Roman" panose="02020603050405020304" charset="0"/>
                <a:cs typeface="Times New Roman" panose="02020603050405020304" charset="0"/>
              </a:rPr>
              <a:t>Implementing policies that support work-life balance, such as flexible scheduling, adequate time off, and wellness programs, to help nurses manage stress and prevent burnout.</a:t>
            </a:r>
            <a:endParaRPr lang="en-IN" sz="8000" dirty="0">
              <a:latin typeface="Times New Roman" panose="02020603050405020304" charset="0"/>
              <a:cs typeface="Times New Roman" panose="02020603050405020304" charset="0"/>
            </a:endParaRPr>
          </a:p>
          <a:p>
            <a:pPr marL="342900" indent="-342900">
              <a:buFont typeface="Wingdings" panose="05000000000000000000" charset="0"/>
              <a:buChar char="Ø"/>
            </a:pPr>
            <a:r>
              <a:rPr lang="en-IN" sz="8000" b="1" dirty="0">
                <a:latin typeface="Times New Roman" panose="02020603050405020304" charset="0"/>
                <a:cs typeface="Times New Roman" panose="02020603050405020304" charset="0"/>
              </a:rPr>
              <a:t>Mentorship and Support Programs:</a:t>
            </a:r>
            <a:r>
              <a:rPr lang="en-IN" sz="8000" dirty="0">
                <a:latin typeface="Times New Roman" panose="02020603050405020304" charset="0"/>
                <a:cs typeface="Times New Roman" panose="02020603050405020304" charset="0"/>
              </a:rPr>
              <a:t> Establishing mentorship programs to support new nurses and those transitioning to new roles, providing guidance and support during their career development.</a:t>
            </a:r>
            <a:endParaRPr lang="en-IN" sz="8000" dirty="0">
              <a:latin typeface="Times New Roman" panose="02020603050405020304" charset="0"/>
              <a:cs typeface="Times New Roman" panose="02020603050405020304" charset="0"/>
            </a:endParaRPr>
          </a:p>
          <a:p>
            <a:pPr marL="0" indent="0">
              <a:buFont typeface="Wingdings" panose="05000000000000000000" charset="0"/>
              <a:buNone/>
            </a:pPr>
            <a:endParaRPr lang="en-IN" sz="8000" dirty="0">
              <a:latin typeface="Times New Roman" panose="02020603050405020304" charset="0"/>
              <a:cs typeface="Times New Roman" panose="02020603050405020304" charset="0"/>
            </a:endParaRPr>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sp>
        <p:nvSpPr>
          <p:cNvPr id="2" name="Title 1"/>
          <p:cNvSpPr>
            <a:spLocks noGrp="1"/>
          </p:cNvSpPr>
          <p:nvPr>
            <p:ph type="title"/>
          </p:nvPr>
        </p:nvSpPr>
        <p:spPr/>
        <p:txBody>
          <a:bodyPr/>
          <a:lstStyle/>
          <a:p>
            <a:pPr algn="ctr"/>
            <a:r>
              <a:rPr lang="en-IN" dirty="0">
                <a:effectLst>
                  <a:outerShdw blurRad="38100" dist="38100" dir="2700000" algn="tl">
                    <a:srgbClr val="000000">
                      <a:alpha val="43137"/>
                    </a:srgbClr>
                  </a:outerShdw>
                </a:effectLst>
                <a:latin typeface="Times New Roman" panose="02020603050405020304" charset="0"/>
                <a:cs typeface="Times New Roman" panose="02020603050405020304" charset="0"/>
              </a:rPr>
              <a:t>Results (2/3)</a:t>
            </a:r>
            <a:endParaRPr lang="en-IN" dirty="0">
              <a:effectLst>
                <a:outerShdw blurRad="38100" dist="38100" dir="2700000" algn="tl">
                  <a:srgbClr val="000000">
                    <a:alpha val="43137"/>
                  </a:srgbClr>
                </a:outerShdw>
              </a:effectLst>
              <a:latin typeface="Times New Roman" panose="02020603050405020304" charset="0"/>
              <a:cs typeface="Times New Roman" panose="02020603050405020304" charset="0"/>
            </a:endParaRPr>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4130"/>
            <a:ext cx="1899920" cy="108839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06450" y="1330961"/>
            <a:ext cx="10547350" cy="4751070"/>
          </a:xfrm>
        </p:spPr>
        <p:txBody>
          <a:bodyPr>
            <a:normAutofit/>
          </a:bodyPr>
          <a:lstStyle/>
          <a:p>
            <a:pPr marL="342900" indent="-342900">
              <a:buFont typeface="Wingdings" panose="05000000000000000000" charset="0"/>
              <a:buChar char="Ø"/>
            </a:pPr>
            <a:r>
              <a:rPr lang="en-IN" sz="2400" b="1" dirty="0">
                <a:latin typeface="Times New Roman" panose="02020603050405020304" charset="0"/>
                <a:cs typeface="Times New Roman" panose="02020603050405020304" charset="0"/>
                <a:sym typeface="+mn-ea"/>
              </a:rPr>
              <a:t>Employee Recognition Programs: </a:t>
            </a:r>
            <a:r>
              <a:rPr lang="en-IN" sz="2000" dirty="0">
                <a:latin typeface="Times New Roman" panose="02020603050405020304" charset="0"/>
                <a:cs typeface="Times New Roman" panose="02020603050405020304" charset="0"/>
                <a:sym typeface="+mn-ea"/>
              </a:rPr>
              <a:t>Regularly acknowledging and rewarding nurses for their hard work and dedication through recognition programs and awards.</a:t>
            </a:r>
            <a:endParaRPr lang="en-IN" sz="2000" dirty="0">
              <a:latin typeface="Times New Roman" panose="02020603050405020304" charset="0"/>
              <a:cs typeface="Times New Roman" panose="02020603050405020304" charset="0"/>
            </a:endParaRPr>
          </a:p>
          <a:p>
            <a:pPr marL="342900" indent="-342900">
              <a:buFont typeface="Wingdings" panose="05000000000000000000" charset="0"/>
              <a:buChar char="Ø"/>
            </a:pPr>
            <a:r>
              <a:rPr lang="en-IN" sz="2400" b="1" dirty="0">
                <a:latin typeface="Times New Roman" panose="02020603050405020304" charset="0"/>
                <a:cs typeface="Times New Roman" panose="02020603050405020304" charset="0"/>
                <a:sym typeface="+mn-ea"/>
              </a:rPr>
              <a:t>Improving Work Conditions: </a:t>
            </a:r>
            <a:r>
              <a:rPr lang="en-IN" sz="2000" dirty="0">
                <a:latin typeface="Times New Roman" panose="02020603050405020304" charset="0"/>
                <a:cs typeface="Times New Roman" panose="02020603050405020304" charset="0"/>
                <a:sym typeface="+mn-ea"/>
              </a:rPr>
              <a:t>Ensuring that the work environment is safe, well-equipped, and conducive to high-quality patient care, which can reduce job dissatisfaction and turnover.</a:t>
            </a:r>
            <a:endParaRPr lang="en-IN" sz="2000" dirty="0">
              <a:latin typeface="Times New Roman" panose="02020603050405020304" charset="0"/>
              <a:cs typeface="Times New Roman" panose="02020603050405020304" charset="0"/>
            </a:endParaRPr>
          </a:p>
          <a:p>
            <a:pPr marL="342900" indent="-342900">
              <a:buFont typeface="Wingdings" panose="05000000000000000000" charset="0"/>
              <a:buChar char="Ø"/>
            </a:pPr>
            <a:endParaRPr lang="en-IN" sz="2400" dirty="0">
              <a:latin typeface="Times New Roman" panose="02020603050405020304" charset="0"/>
              <a:cs typeface="Times New Roman" panose="02020603050405020304" charset="0"/>
            </a:endParaRPr>
          </a:p>
          <a:p>
            <a:pPr marL="342900" indent="-342900">
              <a:buFont typeface="Wingdings" panose="05000000000000000000" charset="0"/>
              <a:buChar char="Ø"/>
            </a:pPr>
            <a:endParaRPr lang="en-IN" sz="2000" dirty="0">
              <a:latin typeface="Times New Roman" panose="02020603050405020304" charset="0"/>
              <a:cs typeface="Times New Roman" panose="02020603050405020304" charset="0"/>
            </a:endParaRPr>
          </a:p>
          <a:p>
            <a:pPr>
              <a:buFont typeface="Wingdings" panose="05000000000000000000" charset="0"/>
              <a:buChar char="Ø"/>
            </a:pPr>
            <a:endParaRPr lang="en-US" sz="2000" dirty="0">
              <a:latin typeface="Times New Roman" panose="02020603050405020304" charset="0"/>
              <a:cs typeface="Times New Roman" panose="02020603050405020304" charset="0"/>
            </a:endParaRPr>
          </a:p>
        </p:txBody>
      </p:sp>
      <p:sp>
        <p:nvSpPr>
          <p:cNvPr id="5" name="Slide Number Placeholder 4"/>
          <p:cNvSpPr>
            <a:spLocks noGrp="1"/>
          </p:cNvSpPr>
          <p:nvPr>
            <p:ph type="sldNum" sz="quarter" idx="12"/>
          </p:nvPr>
        </p:nvSpPr>
        <p:spPr/>
        <p:txBody>
          <a:bodyPr/>
          <a:lstStyle/>
          <a:p>
            <a:fld id="{26AD20E6-394B-4DF0-96A5-9647FF39C943}" type="slidenum">
              <a:rPr lang="en-IN" smtClean="0"/>
            </a:fld>
            <a:endParaRPr lang="en-IN"/>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15570" y="24130"/>
            <a:ext cx="1652905" cy="996950"/>
          </a:xfrm>
          <a:prstGeom prst="rect">
            <a:avLst/>
          </a:prstGeom>
        </p:spPr>
      </p:pic>
      <p:sp>
        <p:nvSpPr>
          <p:cNvPr id="8" name="Text Box 7"/>
          <p:cNvSpPr txBox="1"/>
          <p:nvPr/>
        </p:nvSpPr>
        <p:spPr>
          <a:xfrm>
            <a:off x="3474720" y="454660"/>
            <a:ext cx="5136515" cy="734060"/>
          </a:xfrm>
          <a:prstGeom prst="rect">
            <a:avLst/>
          </a:prstGeom>
          <a:noFill/>
        </p:spPr>
        <p:txBody>
          <a:bodyPr wrap="square" rtlCol="0">
            <a:noAutofit/>
          </a:bodyPr>
          <a:lstStyle/>
          <a:p>
            <a:r>
              <a:rPr lang="en-IN" altLang="en-US"/>
              <a:t>                         </a:t>
            </a:r>
            <a:r>
              <a:rPr lang="en-IN" altLang="en-US" sz="3600" b="1"/>
              <a:t>Results(3/3)</a:t>
            </a:r>
            <a:endParaRPr lang="en-IN" altLang="en-US" sz="3600" b="1"/>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98880"/>
            <a:ext cx="10515600" cy="4978400"/>
          </a:xfrm>
        </p:spPr>
        <p:txBody>
          <a:bodyPr>
            <a:noAutofit/>
          </a:bodyPr>
          <a:lstStyle/>
          <a:p>
            <a:pPr>
              <a:buFont typeface="Wingdings" panose="05000000000000000000" charset="0"/>
              <a:buChar char="Ø"/>
            </a:pPr>
            <a:r>
              <a:rPr lang="en-IN" sz="1800" b="1" dirty="0">
                <a:latin typeface="Times New Roman" panose="02020603050405020304" charset="0"/>
                <a:cs typeface="Times New Roman" panose="02020603050405020304" charset="0"/>
              </a:rPr>
              <a:t>The study reveals that nurse attrition is a significant and multifaceted challenge in private hospitals across India, negatively impacting patient care and the remaining nursing staff.</a:t>
            </a:r>
            <a:endParaRPr lang="en-IN" sz="1800" b="1" dirty="0">
              <a:latin typeface="Times New Roman" panose="02020603050405020304" charset="0"/>
              <a:cs typeface="Times New Roman" panose="02020603050405020304" charset="0"/>
            </a:endParaRPr>
          </a:p>
          <a:p>
            <a:pPr marL="109855" indent="0">
              <a:buFont typeface="Wingdings" panose="05000000000000000000" charset="0"/>
              <a:buNone/>
            </a:pPr>
            <a:r>
              <a:rPr lang="en-IN" sz="1800" b="1" u="sng" dirty="0">
                <a:latin typeface="Times New Roman" panose="02020603050405020304" charset="0"/>
                <a:cs typeface="Times New Roman" panose="02020603050405020304" charset="0"/>
              </a:rPr>
              <a:t> High turnover rates are attributed to several key factors:</a:t>
            </a:r>
            <a:endParaRPr lang="en-IN" sz="1800" b="1" u="sng" dirty="0">
              <a:latin typeface="Times New Roman" panose="02020603050405020304" charset="0"/>
              <a:cs typeface="Times New Roman" panose="02020603050405020304" charset="0"/>
            </a:endParaRPr>
          </a:p>
          <a:p>
            <a:r>
              <a:rPr lang="en-IN" sz="1800" b="1" dirty="0">
                <a:latin typeface="Times New Roman" panose="02020603050405020304" charset="0"/>
                <a:cs typeface="Times New Roman" panose="02020603050405020304" charset="0"/>
              </a:rPr>
              <a:t>Work Environment:</a:t>
            </a:r>
            <a:r>
              <a:rPr lang="en-IN" sz="1800" dirty="0">
                <a:latin typeface="Times New Roman" panose="02020603050405020304" charset="0"/>
                <a:cs typeface="Times New Roman" panose="02020603050405020304" charset="0"/>
              </a:rPr>
              <a:t> </a:t>
            </a:r>
            <a:r>
              <a:rPr lang="en-IN" sz="2000" dirty="0">
                <a:latin typeface="Times New Roman" panose="02020603050405020304" charset="0"/>
                <a:cs typeface="Times New Roman" panose="02020603050405020304" charset="0"/>
              </a:rPr>
              <a:t>Inadequate facilities, high workloads, and </a:t>
            </a:r>
            <a:r>
              <a:rPr lang="en-IN" sz="2000" dirty="0" err="1">
                <a:latin typeface="Times New Roman" panose="02020603050405020304" charset="0"/>
                <a:cs typeface="Times New Roman" panose="02020603050405020304" charset="0"/>
              </a:rPr>
              <a:t>unfavorable</a:t>
            </a:r>
            <a:r>
              <a:rPr lang="en-IN" sz="2000" dirty="0">
                <a:latin typeface="Times New Roman" panose="02020603050405020304" charset="0"/>
                <a:cs typeface="Times New Roman" panose="02020603050405020304" charset="0"/>
              </a:rPr>
              <a:t> working conditions significantly contribute to nurse turnover.</a:t>
            </a:r>
            <a:endParaRPr lang="en-IN" sz="2000" dirty="0">
              <a:latin typeface="Times New Roman" panose="02020603050405020304" charset="0"/>
              <a:cs typeface="Times New Roman" panose="02020603050405020304" charset="0"/>
            </a:endParaRPr>
          </a:p>
          <a:p>
            <a:r>
              <a:rPr lang="en-IN" sz="1800" b="1" dirty="0">
                <a:latin typeface="Times New Roman" panose="02020603050405020304" charset="0"/>
                <a:cs typeface="Times New Roman" panose="02020603050405020304" charset="0"/>
              </a:rPr>
              <a:t>Salary:</a:t>
            </a:r>
            <a:r>
              <a:rPr lang="en-IN" sz="1800" dirty="0">
                <a:latin typeface="Times New Roman" panose="02020603050405020304" charset="0"/>
                <a:cs typeface="Times New Roman" panose="02020603050405020304" charset="0"/>
              </a:rPr>
              <a:t> </a:t>
            </a:r>
            <a:r>
              <a:rPr lang="en-IN" sz="2000" dirty="0">
                <a:latin typeface="Times New Roman" panose="02020603050405020304" charset="0"/>
                <a:cs typeface="Times New Roman" panose="02020603050405020304" charset="0"/>
              </a:rPr>
              <a:t>Inadequate compensation and benefits are primary reasons for nurses seeking employment elsewhere.</a:t>
            </a:r>
            <a:endParaRPr lang="en-IN" sz="2000" dirty="0">
              <a:latin typeface="Times New Roman" panose="02020603050405020304" charset="0"/>
              <a:cs typeface="Times New Roman" panose="02020603050405020304" charset="0"/>
            </a:endParaRPr>
          </a:p>
          <a:p>
            <a:r>
              <a:rPr lang="en-IN" sz="1800" b="1" dirty="0">
                <a:latin typeface="Times New Roman" panose="02020603050405020304" charset="0"/>
                <a:cs typeface="Times New Roman" panose="02020603050405020304" charset="0"/>
              </a:rPr>
              <a:t>Professional Growth</a:t>
            </a:r>
            <a:r>
              <a:rPr lang="en-IN" sz="2000" dirty="0">
                <a:latin typeface="Times New Roman" panose="02020603050405020304" charset="0"/>
                <a:cs typeface="Times New Roman" panose="02020603050405020304" charset="0"/>
              </a:rPr>
              <a:t>: Limited opportunities for professional development and career advancement lead to dissatisfaction and attrition.</a:t>
            </a:r>
            <a:endParaRPr lang="en-IN" sz="2000" dirty="0">
              <a:latin typeface="Times New Roman" panose="02020603050405020304" charset="0"/>
              <a:cs typeface="Times New Roman" panose="02020603050405020304" charset="0"/>
            </a:endParaRPr>
          </a:p>
          <a:p>
            <a:pPr>
              <a:buFont typeface="Wingdings" panose="05000000000000000000" charset="0"/>
              <a:buChar char="Ø"/>
            </a:pPr>
            <a:r>
              <a:rPr lang="en-IN" sz="2000" b="1" dirty="0">
                <a:latin typeface="Times New Roman" panose="02020603050405020304" charset="0"/>
                <a:cs typeface="Times New Roman" panose="02020603050405020304" charset="0"/>
              </a:rPr>
              <a:t>Recommendations</a:t>
            </a:r>
            <a:endParaRPr lang="en-IN" sz="2000" b="1" dirty="0">
              <a:latin typeface="Times New Roman" panose="02020603050405020304" charset="0"/>
              <a:cs typeface="Times New Roman" panose="02020603050405020304" charset="0"/>
            </a:endParaRPr>
          </a:p>
          <a:p>
            <a:r>
              <a:rPr lang="en-IN" sz="2000" dirty="0">
                <a:latin typeface="Times New Roman" panose="02020603050405020304" charset="0"/>
                <a:cs typeface="Times New Roman" panose="02020603050405020304" charset="0"/>
              </a:rPr>
              <a:t>To address these issues, the study suggests a multifaceted approach:-</a:t>
            </a:r>
            <a:endParaRPr lang="en-IN" sz="2000" dirty="0">
              <a:latin typeface="Times New Roman" panose="02020603050405020304" charset="0"/>
              <a:cs typeface="Times New Roman" panose="02020603050405020304" charset="0"/>
            </a:endParaRPr>
          </a:p>
          <a:p>
            <a:r>
              <a:rPr lang="en-IN" sz="2000" b="1" dirty="0">
                <a:latin typeface="Times New Roman" panose="02020603050405020304" charset="0"/>
                <a:cs typeface="Times New Roman" panose="02020603050405020304" charset="0"/>
              </a:rPr>
              <a:t>Professional Development</a:t>
            </a:r>
            <a:r>
              <a:rPr lang="en-IN" sz="2000" dirty="0">
                <a:latin typeface="Times New Roman" panose="02020603050405020304" charset="0"/>
                <a:cs typeface="Times New Roman" panose="02020603050405020304" charset="0"/>
              </a:rPr>
              <a:t>: Investing in training and education programs to enhance nurses' skills and career prospects.</a:t>
            </a:r>
            <a:endParaRPr lang="en-IN" sz="2000" dirty="0">
              <a:latin typeface="Times New Roman" panose="02020603050405020304" charset="0"/>
              <a:cs typeface="Times New Roman" panose="02020603050405020304" charset="0"/>
            </a:endParaRPr>
          </a:p>
          <a:p>
            <a:r>
              <a:rPr lang="en-IN" sz="2000" b="1" dirty="0">
                <a:latin typeface="Times New Roman" panose="02020603050405020304" charset="0"/>
                <a:cs typeface="Times New Roman" panose="02020603050405020304" charset="0"/>
              </a:rPr>
              <a:t>Supportive Work Environment: </a:t>
            </a:r>
            <a:r>
              <a:rPr lang="en-IN" sz="2000" dirty="0">
                <a:latin typeface="Times New Roman" panose="02020603050405020304" charset="0"/>
                <a:cs typeface="Times New Roman" panose="02020603050405020304" charset="0"/>
              </a:rPr>
              <a:t>Creating a positive and supportive organizational culture that values and recognizes nurses' contributions.</a:t>
            </a:r>
            <a:endParaRPr lang="en-IN" sz="2000" dirty="0">
              <a:latin typeface="Times New Roman" panose="02020603050405020304" charset="0"/>
              <a:cs typeface="Times New Roman" panose="02020603050405020304" charset="0"/>
            </a:endParaRPr>
          </a:p>
          <a:p>
            <a:endParaRPr lang="en-IN" sz="2000" dirty="0">
              <a:latin typeface="Times New Roman" panose="02020603050405020304" charset="0"/>
              <a:cs typeface="Times New Roman" panose="02020603050405020304" charset="0"/>
            </a:endParaRPr>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sp>
        <p:nvSpPr>
          <p:cNvPr id="2" name="Title 1"/>
          <p:cNvSpPr>
            <a:spLocks noGrp="1"/>
          </p:cNvSpPr>
          <p:nvPr>
            <p:ph type="title"/>
          </p:nvPr>
        </p:nvSpPr>
        <p:spPr>
          <a:xfrm>
            <a:off x="609600" y="274955"/>
            <a:ext cx="10972800" cy="650875"/>
          </a:xfrm>
        </p:spPr>
        <p:txBody>
          <a:bodyPr>
            <a:normAutofit fontScale="90000"/>
          </a:bodyPr>
          <a:lstStyle/>
          <a:p>
            <a:pPr algn="ctr"/>
            <a:r>
              <a:rPr lang="en-IN" b="1" dirty="0">
                <a:effectLst/>
                <a:latin typeface="Times New Roman" panose="02020603050405020304" charset="0"/>
                <a:cs typeface="Times New Roman" panose="02020603050405020304" charset="0"/>
              </a:rPr>
              <a:t>Conclusion</a:t>
            </a:r>
            <a:endParaRPr lang="en-IN" b="1" dirty="0">
              <a:effectLst/>
              <a:latin typeface="Times New Roman" panose="02020603050405020304" charset="0"/>
              <a:cs typeface="Times New Roman" panose="02020603050405020304" charset="0"/>
            </a:endParaRPr>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635"/>
            <a:ext cx="1342390" cy="81661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00050" y="1204595"/>
            <a:ext cx="10953750" cy="4972685"/>
          </a:xfrm>
        </p:spPr>
        <p:txBody>
          <a:bodyPr>
            <a:noAutofit/>
          </a:bodyPr>
          <a:lstStyle/>
          <a:p>
            <a:pPr lvl="0" algn="just"/>
            <a:r>
              <a:rPr lang="en-US" sz="1800" b="1" dirty="0">
                <a:latin typeface="Times New Roman" panose="02020603050405020304" charset="0"/>
                <a:cs typeface="Times New Roman" panose="02020603050405020304" charset="0"/>
                <a:sym typeface="+mn-ea"/>
              </a:rPr>
              <a:t>Clarke, SP. 2002. Organizational climate, staffing and safety equipment as predictors of needle stick injuries and </a:t>
            </a:r>
            <a:r>
              <a:rPr lang="en-US" sz="1800" b="1" dirty="0" err="1">
                <a:latin typeface="Times New Roman" panose="02020603050405020304" charset="0"/>
                <a:cs typeface="Times New Roman" panose="02020603050405020304" charset="0"/>
                <a:sym typeface="+mn-ea"/>
              </a:rPr>
              <a:t>nearmisses</a:t>
            </a:r>
            <a:r>
              <a:rPr lang="en-US" sz="1800" b="1" dirty="0">
                <a:latin typeface="Times New Roman" panose="02020603050405020304" charset="0"/>
                <a:cs typeface="Times New Roman" panose="02020603050405020304" charset="0"/>
                <a:sym typeface="+mn-ea"/>
              </a:rPr>
              <a:t> in hospital nurses. </a:t>
            </a:r>
            <a:r>
              <a:rPr lang="en-US" sz="1800" b="1" i="1" dirty="0">
                <a:latin typeface="Times New Roman" panose="02020603050405020304" charset="0"/>
                <a:cs typeface="Times New Roman" panose="02020603050405020304" charset="0"/>
                <a:sym typeface="+mn-ea"/>
              </a:rPr>
              <a:t>American Journal of Infection Control, </a:t>
            </a:r>
            <a:r>
              <a:rPr lang="en-US" sz="1800" b="1" dirty="0">
                <a:latin typeface="Times New Roman" panose="02020603050405020304" charset="0"/>
                <a:cs typeface="Times New Roman" panose="02020603050405020304" charset="0"/>
                <a:sym typeface="+mn-ea"/>
              </a:rPr>
              <a:t>30 (4), 207–216. </a:t>
            </a:r>
            <a:endParaRPr lang="en-US" sz="1800" b="1" dirty="0">
              <a:latin typeface="Times New Roman" panose="02020603050405020304" charset="0"/>
              <a:cs typeface="Times New Roman" panose="02020603050405020304" charset="0"/>
            </a:endParaRPr>
          </a:p>
          <a:p>
            <a:pPr lvl="0" algn="just"/>
            <a:r>
              <a:rPr lang="en-US" sz="1800" b="1" dirty="0">
                <a:latin typeface="Times New Roman" panose="02020603050405020304" charset="0"/>
                <a:cs typeface="Times New Roman" panose="02020603050405020304" charset="0"/>
                <a:sym typeface="+mn-ea"/>
              </a:rPr>
              <a:t>Cranny, C.J., P.C. Smith and E.F. Stone 1992. Job Satisfaction: How People Feel About Their Jobs &amp; How It Affects Their Performance. Lexington Books. </a:t>
            </a:r>
            <a:r>
              <a:rPr lang="en-US" sz="1800" b="1" dirty="0" err="1">
                <a:latin typeface="Times New Roman" panose="02020603050405020304" charset="0"/>
                <a:cs typeface="Times New Roman" panose="02020603050405020304" charset="0"/>
                <a:sym typeface="+mn-ea"/>
              </a:rPr>
              <a:t>Lum</a:t>
            </a:r>
            <a:r>
              <a:rPr lang="en-US" sz="1800" b="1" dirty="0">
                <a:latin typeface="Times New Roman" panose="02020603050405020304" charset="0"/>
                <a:cs typeface="Times New Roman" panose="02020603050405020304" charset="0"/>
                <a:sym typeface="+mn-ea"/>
              </a:rPr>
              <a:t> L. 1998. Explaining nursing turnover intent: job satisfaction, pay satisfaction or organizational commitment </a:t>
            </a:r>
            <a:endParaRPr lang="en-US" sz="1800" b="1" dirty="0">
              <a:latin typeface="Times New Roman" panose="02020603050405020304" charset="0"/>
              <a:cs typeface="Times New Roman" panose="02020603050405020304" charset="0"/>
            </a:endParaRPr>
          </a:p>
          <a:p>
            <a:pPr lvl="0" algn="just"/>
            <a:r>
              <a:rPr lang="en-US" sz="1800" b="1" dirty="0">
                <a:latin typeface="Times New Roman" panose="02020603050405020304" charset="0"/>
                <a:cs typeface="Times New Roman" panose="02020603050405020304" charset="0"/>
                <a:sym typeface="+mn-ea"/>
              </a:rPr>
              <a:t>Gretchen Berlin, January 2022 a recent McKinsey survey, not always salary hike is the reason for attrition, recognition from organization and other key factors also matter.</a:t>
            </a:r>
            <a:endParaRPr lang="en-US" sz="1800" b="1" dirty="0">
              <a:latin typeface="Times New Roman" panose="02020603050405020304" charset="0"/>
              <a:cs typeface="Times New Roman" panose="02020603050405020304" charset="0"/>
            </a:endParaRPr>
          </a:p>
          <a:p>
            <a:pPr lvl="0" algn="just"/>
            <a:r>
              <a:rPr lang="en-US" sz="1800" b="1" dirty="0">
                <a:latin typeface="Times New Roman" panose="02020603050405020304" charset="0"/>
                <a:cs typeface="Times New Roman" panose="02020603050405020304" charset="0"/>
                <a:sym typeface="+mn-ea"/>
              </a:rPr>
              <a:t>Human Resources for Health Article, 2017, Diversity of definitions of attrition and barely any studies distinguish between total and Voluntary attrition </a:t>
            </a:r>
            <a:endParaRPr lang="en-US" sz="1800" b="1" dirty="0">
              <a:latin typeface="Times New Roman" panose="02020603050405020304" charset="0"/>
              <a:cs typeface="Times New Roman" panose="02020603050405020304" charset="0"/>
              <a:sym typeface="+mn-ea"/>
            </a:endParaRPr>
          </a:p>
          <a:p>
            <a:pPr lvl="0" algn="just"/>
            <a:r>
              <a:rPr lang="en-US" sz="1800" b="1" dirty="0">
                <a:latin typeface="Times New Roman" panose="02020603050405020304" charset="0"/>
                <a:cs typeface="Times New Roman" panose="02020603050405020304" charset="0"/>
                <a:sym typeface="+mn-ea"/>
              </a:rPr>
              <a:t>https://pubmed.ncbi.nlm.nih.gov/34828538/</a:t>
            </a:r>
            <a:endParaRPr lang="en-US" sz="1800" b="1" dirty="0">
              <a:latin typeface="Times New Roman" panose="02020603050405020304" charset="0"/>
              <a:cs typeface="Times New Roman" panose="02020603050405020304" charset="0"/>
            </a:endParaRPr>
          </a:p>
          <a:p>
            <a:pPr lvl="0" algn="just"/>
            <a:r>
              <a:rPr lang="en-US" sz="1800" b="1" dirty="0">
                <a:latin typeface="Times New Roman" panose="02020603050405020304" charset="0"/>
                <a:cs typeface="Times New Roman" panose="02020603050405020304" charset="0"/>
                <a:sym typeface="+mn-ea"/>
              </a:rPr>
              <a:t>International Journal of Nursing Studies,2006, High nursing turnover can effect in a negative way on a hospital’s ability to meet the patient’s concern </a:t>
            </a:r>
            <a:endParaRPr lang="en-US" sz="1800" b="1" dirty="0">
              <a:latin typeface="Times New Roman" panose="02020603050405020304" charset="0"/>
              <a:cs typeface="Times New Roman" panose="02020603050405020304" charset="0"/>
            </a:endParaRPr>
          </a:p>
          <a:p>
            <a:pPr lvl="0" algn="just"/>
            <a:r>
              <a:rPr lang="en-US" sz="1800" b="1" dirty="0">
                <a:latin typeface="Times New Roman" panose="02020603050405020304" charset="0"/>
                <a:cs typeface="Times New Roman" panose="02020603050405020304" charset="0"/>
                <a:sym typeface="+mn-ea"/>
              </a:rPr>
              <a:t>Prince J. L and Miller, C.W. Sep 1981. “A casual model of turnover for nurses”. </a:t>
            </a:r>
            <a:r>
              <a:rPr lang="en-US" sz="1800" b="1" i="1" dirty="0">
                <a:latin typeface="Times New Roman" panose="02020603050405020304" charset="0"/>
                <a:cs typeface="Times New Roman" panose="02020603050405020304" charset="0"/>
                <a:sym typeface="+mn-ea"/>
              </a:rPr>
              <a:t>Academy of Management Journal</a:t>
            </a:r>
            <a:endParaRPr lang="en-US" sz="1800" b="1" dirty="0">
              <a:latin typeface="Times New Roman" panose="02020603050405020304" charset="0"/>
              <a:cs typeface="Times New Roman" panose="02020603050405020304" charset="0"/>
            </a:endParaRPr>
          </a:p>
          <a:p>
            <a:pPr lvl="0" algn="just"/>
            <a:r>
              <a:rPr lang="en-US" sz="1800" b="1" dirty="0" err="1">
                <a:latin typeface="Times New Roman" panose="02020603050405020304" charset="0"/>
                <a:cs typeface="Times New Roman" panose="02020603050405020304" charset="0"/>
                <a:sym typeface="+mn-ea"/>
              </a:rPr>
              <a:t>Thephilah</a:t>
            </a:r>
            <a:r>
              <a:rPr lang="en-US" sz="1800" b="1" dirty="0">
                <a:latin typeface="Times New Roman" panose="02020603050405020304" charset="0"/>
                <a:cs typeface="Times New Roman" panose="02020603050405020304" charset="0"/>
                <a:sym typeface="+mn-ea"/>
              </a:rPr>
              <a:t> Catherine 2019, Indian Journal of Community Health, they discussed the retention strategies like the nurse administration motivating the nurses by organizing programs </a:t>
            </a:r>
            <a:endParaRPr lang="en-US" sz="1800" b="1" dirty="0">
              <a:latin typeface="Times New Roman" panose="02020603050405020304" charset="0"/>
              <a:cs typeface="Times New Roman" panose="02020603050405020304" charset="0"/>
            </a:endParaRPr>
          </a:p>
          <a:p>
            <a:pPr algn="just"/>
            <a:endParaRPr lang="en-IN" sz="1600" b="1" dirty="0">
              <a:latin typeface="Times New Roman" panose="02020603050405020304" charset="0"/>
              <a:cs typeface="Times New Roman" panose="02020603050405020304" charset="0"/>
            </a:endParaRPr>
          </a:p>
          <a:p>
            <a:pPr marL="0" indent="0">
              <a:buNone/>
            </a:pPr>
            <a:endParaRPr lang="en-IN" sz="1600" b="1" dirty="0">
              <a:latin typeface="Times New Roman" panose="02020603050405020304" charset="0"/>
              <a:cs typeface="Times New Roman" panose="02020603050405020304" charset="0"/>
            </a:endParaRPr>
          </a:p>
        </p:txBody>
      </p:sp>
      <p:sp>
        <p:nvSpPr>
          <p:cNvPr id="5" name="Slide Number Placeholder 4"/>
          <p:cNvSpPr>
            <a:spLocks noGrp="1"/>
          </p:cNvSpPr>
          <p:nvPr>
            <p:ph type="sldNum" sz="quarter" idx="12"/>
          </p:nvPr>
        </p:nvSpPr>
        <p:spPr/>
        <p:txBody>
          <a:bodyPr/>
          <a:lstStyle/>
          <a:p>
            <a:fld id="{26AD20E6-394B-4DF0-96A5-9647FF39C943}" type="slidenum">
              <a:rPr lang="en-IN" smtClean="0"/>
            </a:fld>
            <a:endParaRPr lang="en-IN"/>
          </a:p>
        </p:txBody>
      </p:sp>
      <p:sp>
        <p:nvSpPr>
          <p:cNvPr id="2" name="Title 1"/>
          <p:cNvSpPr>
            <a:spLocks noGrp="1"/>
          </p:cNvSpPr>
          <p:nvPr>
            <p:ph type="title"/>
          </p:nvPr>
        </p:nvSpPr>
        <p:spPr>
          <a:xfrm>
            <a:off x="1344930" y="0"/>
            <a:ext cx="8722360" cy="842645"/>
          </a:xfrm>
        </p:spPr>
        <p:txBody>
          <a:bodyPr>
            <a:normAutofit/>
          </a:bodyPr>
          <a:lstStyle/>
          <a:p>
            <a:pPr algn="ctr"/>
            <a:r>
              <a:rPr lang="en-IN" b="1" dirty="0">
                <a:latin typeface="Times New Roman" panose="02020603050405020304" charset="0"/>
                <a:cs typeface="Times New Roman" panose="02020603050405020304" charset="0"/>
              </a:rPr>
              <a:t>References</a:t>
            </a:r>
            <a:endParaRPr lang="en-IN" b="1" dirty="0">
              <a:latin typeface="Times New Roman" panose="02020603050405020304" charset="0"/>
              <a:cs typeface="Times New Roman" panose="02020603050405020304" charset="0"/>
            </a:endParaRPr>
          </a:p>
        </p:txBody>
      </p:sp>
      <p:pic>
        <p:nvPicPr>
          <p:cNvPr id="6" name="Picture 5"/>
          <p:cNvPicPr>
            <a:picLocks noChangeAspect="1"/>
          </p:cNvPicPr>
          <p:nvPr>
            <p:custDataLst>
              <p:tags r:id="rId1"/>
            </p:custDataLst>
          </p:nvPr>
        </p:nvPicPr>
        <p:blipFill>
          <a:blip r:embed="rId2">
            <a:extLst>
              <a:ext uri="{28A0092B-C50C-407E-A947-70E740481C1C}">
                <a14:useLocalDpi xmlns:a14="http://schemas.microsoft.com/office/drawing/2010/main" val="0"/>
              </a:ext>
            </a:extLst>
          </a:blip>
          <a:stretch>
            <a:fillRect/>
          </a:stretch>
        </p:blipFill>
        <p:spPr>
          <a:xfrm>
            <a:off x="-95885" y="0"/>
            <a:ext cx="1440180" cy="84328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62762"/>
            <a:ext cx="10363200" cy="1829761"/>
          </a:xfrm>
        </p:spPr>
        <p:txBody>
          <a:bodyPr/>
          <a:lstStyle/>
          <a:p>
            <a:r>
              <a:rPr lang="en-IN" dirty="0"/>
              <a:t>Thank You</a:t>
            </a:r>
            <a:endParaRPr lang="en-IN" dirty="0"/>
          </a:p>
        </p:txBody>
      </p:sp>
      <p:sp>
        <p:nvSpPr>
          <p:cNvPr id="3" name="Subtitle 2"/>
          <p:cNvSpPr>
            <a:spLocks noGrp="1"/>
          </p:cNvSpPr>
          <p:nvPr>
            <p:ph type="subTitle" idx="1"/>
          </p:nvPr>
        </p:nvSpPr>
        <p:spPr/>
        <p:txBody>
          <a:bodyPr/>
          <a:lstStyle/>
          <a:p>
            <a:r>
              <a:rPr lang="en-IN" dirty="0"/>
              <a:t>Any Questions</a:t>
            </a:r>
            <a:endParaRPr lang="en-IN" dirty="0"/>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 y="23813"/>
            <a:ext cx="2326640" cy="1268959"/>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p:cNvPicPr>
            <a:picLocks noGrp="1" noChangeAspect="1"/>
          </p:cNvPicPr>
          <p:nvPr>
            <p:ph idx="1"/>
          </p:nvPr>
        </p:nvPicPr>
        <p:blipFill>
          <a:blip r:embed="rId1" cstate="print">
            <a:extLst>
              <a:ext uri="{28A0092B-C50C-407E-A947-70E740481C1C}">
                <a14:useLocalDpi xmlns:a14="http://schemas.microsoft.com/office/drawing/2010/main" val="0"/>
              </a:ext>
            </a:extLst>
          </a:blip>
          <a:stretch>
            <a:fillRect/>
          </a:stretch>
        </p:blipFill>
        <p:spPr>
          <a:xfrm>
            <a:off x="531925" y="1370330"/>
            <a:ext cx="6187440" cy="4401820"/>
          </a:xfrm>
        </p:spPr>
      </p:pic>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sp>
        <p:nvSpPr>
          <p:cNvPr id="2" name="Title 1"/>
          <p:cNvSpPr>
            <a:spLocks noGrp="1"/>
          </p:cNvSpPr>
          <p:nvPr>
            <p:ph type="title"/>
          </p:nvPr>
        </p:nvSpPr>
        <p:spPr/>
        <p:txBody>
          <a:bodyPr/>
          <a:lstStyle/>
          <a:p>
            <a:pPr algn="ctr"/>
            <a:r>
              <a:rPr lang="en-IN" b="1" dirty="0"/>
              <a:t>Pictorial Journey (1/2)</a:t>
            </a:r>
            <a:endParaRPr lang="en-IN" b="1" dirty="0"/>
          </a:p>
        </p:txBody>
      </p:sp>
      <p:pic>
        <p:nvPicPr>
          <p:cNvPr id="7" name="Picture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33561" y="1370330"/>
            <a:ext cx="3173405" cy="4401820"/>
          </a:xfrm>
          <a:prstGeom prst="rect">
            <a:avLst/>
          </a:prstGeom>
        </p:spPr>
      </p:pic>
      <p:pic>
        <p:nvPicPr>
          <p:cNvPr id="3" name="Picture 2"/>
          <p:cNvPicPr>
            <a:picLocks noChangeAspect="1"/>
          </p:cNvPicPr>
          <p:nvPr>
            <p:custDataLst>
              <p:tags r:id="rId3"/>
            </p:custDataLst>
          </p:nvPr>
        </p:nvPicPr>
        <p:blipFill>
          <a:blip r:embed="rId4">
            <a:extLst>
              <a:ext uri="{28A0092B-C50C-407E-A947-70E740481C1C}">
                <a14:useLocalDpi xmlns:a14="http://schemas.microsoft.com/office/drawing/2010/main" val="0"/>
              </a:ext>
            </a:extLst>
          </a:blip>
          <a:stretch>
            <a:fillRect/>
          </a:stretch>
        </p:blipFill>
        <p:spPr>
          <a:xfrm>
            <a:off x="0" y="24130"/>
            <a:ext cx="1560830" cy="87249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sz="2000" dirty="0">
                <a:latin typeface="Times New Roman" panose="02020603050405020304" charset="0"/>
                <a:cs typeface="Times New Roman" panose="02020603050405020304" charset="0"/>
                <a:sym typeface="+mn-ea"/>
              </a:rPr>
              <a:t>Attrition is becoming a significant problem for many hospitals these days. Negative effects of high nurse turnover can be seen in an organization's ability to satisfy patient demands and deliver high-quality treatment. (Gray and Phillips, 1996; Tai et al., 1998, Shields and Ward, 2001)</a:t>
            </a:r>
            <a:endParaRPr lang="en-US" sz="2000" dirty="0">
              <a:latin typeface="Times New Roman" panose="02020603050405020304" charset="0"/>
              <a:cs typeface="Times New Roman" panose="02020603050405020304" charset="0"/>
            </a:endParaRPr>
          </a:p>
          <a:p>
            <a:pPr algn="just"/>
            <a:endParaRPr lang="en-US" sz="2000" dirty="0">
              <a:latin typeface="Times New Roman" panose="02020603050405020304" charset="0"/>
              <a:cs typeface="Times New Roman" panose="02020603050405020304" charset="0"/>
            </a:endParaRPr>
          </a:p>
          <a:p>
            <a:pPr algn="just"/>
            <a:r>
              <a:rPr lang="en-US" sz="2000" dirty="0">
                <a:latin typeface="Times New Roman" panose="02020603050405020304" charset="0"/>
                <a:cs typeface="Times New Roman" panose="02020603050405020304" charset="0"/>
                <a:sym typeface="+mn-ea"/>
              </a:rPr>
              <a:t>High staff turnover has an impact on the mood of nurses and the productivity of those who stay on the nursing unit to provide care while new hires and orientations are taking place. (Cavanagh and Cofﬁn, 1992; </a:t>
            </a:r>
            <a:r>
              <a:rPr lang="en-US" sz="2000" dirty="0" err="1">
                <a:latin typeface="Times New Roman" panose="02020603050405020304" charset="0"/>
                <a:cs typeface="Times New Roman" panose="02020603050405020304" charset="0"/>
                <a:sym typeface="+mn-ea"/>
              </a:rPr>
              <a:t>Sofer</a:t>
            </a:r>
            <a:r>
              <a:rPr lang="en-US" sz="2000" dirty="0">
                <a:latin typeface="Times New Roman" panose="02020603050405020304" charset="0"/>
                <a:cs typeface="Times New Roman" panose="02020603050405020304" charset="0"/>
                <a:sym typeface="+mn-ea"/>
              </a:rPr>
              <a:t>, 1995). </a:t>
            </a:r>
            <a:endParaRPr lang="en-US" sz="2000" dirty="0">
              <a:latin typeface="Times New Roman" panose="02020603050405020304" charset="0"/>
              <a:cs typeface="Times New Roman" panose="02020603050405020304" charset="0"/>
            </a:endParaRPr>
          </a:p>
          <a:p>
            <a:pPr algn="just"/>
            <a:endParaRPr lang="en-US" sz="2000" dirty="0">
              <a:latin typeface="Times New Roman" panose="02020603050405020304" charset="0"/>
              <a:cs typeface="Times New Roman" panose="02020603050405020304" charset="0"/>
            </a:endParaRPr>
          </a:p>
          <a:p>
            <a:pPr algn="just"/>
            <a:r>
              <a:rPr lang="en-US" sz="2000" dirty="0">
                <a:latin typeface="Times New Roman" panose="02020603050405020304" charset="0"/>
                <a:cs typeface="Times New Roman" panose="02020603050405020304" charset="0"/>
                <a:sym typeface="+mn-ea"/>
              </a:rPr>
              <a:t>The present state of knowledge regarding the extent of the nurse turnover problem, definitions of turnover, factors thought to be determinants of nurse turnover, turnover costs, and—of utmost importance to the authors—the effect of turnover on patient, nurse, and system outcomes was examined in a thorough literature review conducted for this paper.</a:t>
            </a:r>
            <a:endParaRPr lang="en-US" sz="2000" dirty="0">
              <a:latin typeface="Times New Roman" panose="02020603050405020304" charset="0"/>
              <a:cs typeface="Times New Roman" panose="02020603050405020304" charset="0"/>
            </a:endParaRPr>
          </a:p>
          <a:p>
            <a:endParaRPr lang="en-US" sz="2000" dirty="0"/>
          </a:p>
          <a:p>
            <a:endParaRPr lang="en-IN" sz="2000" dirty="0"/>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sp>
        <p:nvSpPr>
          <p:cNvPr id="2" name="Title 1"/>
          <p:cNvSpPr>
            <a:spLocks noGrp="1"/>
          </p:cNvSpPr>
          <p:nvPr>
            <p:ph type="title"/>
          </p:nvPr>
        </p:nvSpPr>
        <p:spPr/>
        <p:txBody>
          <a:bodyPr/>
          <a:lstStyle/>
          <a:p>
            <a:pPr algn="ctr"/>
            <a:r>
              <a:rPr lang="en-IN" b="1" dirty="0">
                <a:effectLst/>
                <a:latin typeface="Times New Roman" panose="02020603050405020304" charset="0"/>
                <a:cs typeface="Times New Roman" panose="02020603050405020304" charset="0"/>
              </a:rPr>
              <a:t>Introduction (1/2)</a:t>
            </a:r>
            <a:endParaRPr lang="en-IN" b="1" dirty="0">
              <a:effectLst/>
              <a:latin typeface="Times New Roman" panose="02020603050405020304" charset="0"/>
              <a:cs typeface="Times New Roman" panose="02020603050405020304" charset="0"/>
            </a:endParaRPr>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838960" cy="865505"/>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000" dirty="0">
                <a:latin typeface="Times New Roman" panose="02020603050405020304" charset="0"/>
                <a:cs typeface="Times New Roman" panose="02020603050405020304" charset="0"/>
                <a:sym typeface="+mn-ea"/>
              </a:rPr>
              <a:t>Furthermore, the extra workload placed on the existing employees as they wait to be hired and trained for a replacement may lead to a stressful environment that encourages more employee turnover (Abelson, 1986). </a:t>
            </a:r>
            <a:endParaRPr lang="en-US" sz="2000" dirty="0">
              <a:latin typeface="Times New Roman" panose="02020603050405020304" charset="0"/>
              <a:cs typeface="Times New Roman" panose="02020603050405020304" charset="0"/>
            </a:endParaRPr>
          </a:p>
          <a:p>
            <a:pPr marL="0" indent="0">
              <a:buNone/>
            </a:pPr>
            <a:endParaRPr lang="en-US" sz="2000" dirty="0">
              <a:latin typeface="Times New Roman" panose="02020603050405020304" charset="0"/>
              <a:cs typeface="Times New Roman" panose="02020603050405020304" charset="0"/>
            </a:endParaRPr>
          </a:p>
          <a:p>
            <a:r>
              <a:rPr lang="en-US" sz="2000" dirty="0">
                <a:latin typeface="Times New Roman" panose="02020603050405020304" charset="0"/>
                <a:cs typeface="Times New Roman" panose="02020603050405020304" charset="0"/>
                <a:sym typeface="+mn-ea"/>
              </a:rPr>
              <a:t>This analysis opens the door for administrative intervention of the work support climate and programs to decrease turnover by highlighting organizational elements that impact turnover and demonstrating the significance of social support to reduce turnover.</a:t>
            </a:r>
            <a:endParaRPr lang="en-US" sz="2000" dirty="0">
              <a:latin typeface="Times New Roman" panose="02020603050405020304" charset="0"/>
              <a:cs typeface="Times New Roman" panose="02020603050405020304" charset="0"/>
            </a:endParaRPr>
          </a:p>
          <a:p>
            <a:endParaRPr lang="en-US" sz="2000" dirty="0">
              <a:latin typeface="Times New Roman" panose="02020603050405020304" charset="0"/>
              <a:cs typeface="Times New Roman" panose="02020603050405020304" charset="0"/>
            </a:endParaRPr>
          </a:p>
        </p:txBody>
      </p:sp>
      <p:sp>
        <p:nvSpPr>
          <p:cNvPr id="5" name="Slide Number Placeholder 4"/>
          <p:cNvSpPr>
            <a:spLocks noGrp="1"/>
          </p:cNvSpPr>
          <p:nvPr>
            <p:ph type="sldNum" sz="quarter" idx="12"/>
          </p:nvPr>
        </p:nvSpPr>
        <p:spPr/>
        <p:txBody>
          <a:bodyPr/>
          <a:lstStyle/>
          <a:p>
            <a:fld id="{26AD20E6-394B-4DF0-96A5-9647FF39C943}" type="slidenum">
              <a:rPr lang="en-IN" smtClean="0"/>
            </a:fld>
            <a:endParaRPr lang="en-IN"/>
          </a:p>
        </p:txBody>
      </p:sp>
      <p:pic>
        <p:nvPicPr>
          <p:cNvPr id="8" name="Picture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32080" y="24130"/>
            <a:ext cx="1623695" cy="1018540"/>
          </a:xfrm>
          <a:prstGeom prst="rect">
            <a:avLst/>
          </a:prstGeom>
        </p:spPr>
      </p:pic>
      <p:sp>
        <p:nvSpPr>
          <p:cNvPr id="10" name="Text Box 9"/>
          <p:cNvSpPr txBox="1"/>
          <p:nvPr/>
        </p:nvSpPr>
        <p:spPr>
          <a:xfrm>
            <a:off x="4038600" y="789940"/>
            <a:ext cx="4911725" cy="664845"/>
          </a:xfrm>
          <a:prstGeom prst="rect">
            <a:avLst/>
          </a:prstGeom>
          <a:noFill/>
        </p:spPr>
        <p:txBody>
          <a:bodyPr wrap="square" rtlCol="0">
            <a:noAutofit/>
          </a:bodyPr>
          <a:lstStyle/>
          <a:p>
            <a:r>
              <a:rPr lang="en-IN" sz="3600" b="1" dirty="0">
                <a:sym typeface="+mn-ea"/>
              </a:rPr>
              <a:t>Introduction (2/2)</a:t>
            </a:r>
            <a:endParaRPr lang="en-IN" sz="3600" b="1" dirty="0"/>
          </a:p>
          <a:p>
            <a:endParaRPr lang="en-US" sz="3600" dirty="0"/>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33237"/>
            <a:ext cx="10515600" cy="4913630"/>
          </a:xfrm>
        </p:spPr>
        <p:txBody>
          <a:bodyPr>
            <a:noAutofit/>
          </a:bodyPr>
          <a:lstStyle/>
          <a:p>
            <a:r>
              <a:rPr lang="en-US" sz="1900" b="1" dirty="0">
                <a:sym typeface="+mn-ea"/>
              </a:rPr>
              <a:t>Research Question</a:t>
            </a:r>
            <a:br>
              <a:rPr lang="en-US" sz="1900" dirty="0">
                <a:sym typeface="+mn-ea"/>
              </a:rPr>
            </a:br>
            <a:br>
              <a:rPr lang="en-US" sz="1900" dirty="0">
                <a:sym typeface="+mn-ea"/>
              </a:rPr>
            </a:br>
            <a:r>
              <a:rPr lang="en-US" sz="2000" dirty="0">
                <a:latin typeface="Times New Roman" panose="02020603050405020304" charset="0"/>
                <a:cs typeface="Times New Roman" panose="02020603050405020304" charset="0"/>
                <a:sym typeface="+mn-ea"/>
              </a:rPr>
              <a:t>What factors contributing to nurse attrition in private hospitals in India and what strategies can organizations implement to reduce nurse attrition? </a:t>
            </a:r>
            <a:endParaRPr lang="en-US" sz="2000" dirty="0">
              <a:latin typeface="Times New Roman" panose="02020603050405020304" charset="0"/>
              <a:cs typeface="Times New Roman" panose="02020603050405020304" charset="0"/>
              <a:sym typeface="+mn-ea"/>
            </a:endParaRPr>
          </a:p>
          <a:p>
            <a:pPr marL="0" indent="0">
              <a:buNone/>
            </a:pPr>
            <a:endParaRPr lang="en-US" sz="1900" dirty="0">
              <a:latin typeface="Times New Roman" panose="02020603050405020304" charset="0"/>
              <a:cs typeface="Times New Roman" panose="02020603050405020304" charset="0"/>
              <a:sym typeface="+mn-ea"/>
            </a:endParaRPr>
          </a:p>
          <a:p>
            <a:pPr algn="l"/>
            <a:r>
              <a:rPr lang="en-US" sz="1900" b="1" dirty="0">
                <a:latin typeface="Times New Roman" panose="02020603050405020304" charset="0"/>
                <a:cs typeface="Times New Roman" panose="02020603050405020304" charset="0"/>
                <a:sym typeface="+mn-ea"/>
              </a:rPr>
              <a:t>Primary Objective-</a:t>
            </a:r>
            <a:r>
              <a:rPr lang="en-IN" altLang="en-US" sz="1900" b="1" dirty="0">
                <a:latin typeface="Times New Roman" panose="02020603050405020304" charset="0"/>
                <a:cs typeface="Times New Roman" panose="02020603050405020304" charset="0"/>
                <a:sym typeface="+mn-ea"/>
              </a:rPr>
              <a:t> </a:t>
            </a:r>
            <a:br>
              <a:rPr lang="en-US" sz="1900" dirty="0">
                <a:latin typeface="Times New Roman" panose="02020603050405020304" charset="0"/>
                <a:cs typeface="Times New Roman" panose="02020603050405020304" charset="0"/>
                <a:sym typeface="+mn-ea"/>
              </a:rPr>
            </a:br>
            <a:endParaRPr lang="en-US" sz="1900" dirty="0">
              <a:latin typeface="Times New Roman" panose="02020603050405020304" charset="0"/>
              <a:cs typeface="Times New Roman" panose="02020603050405020304" charset="0"/>
              <a:sym typeface="+mn-ea"/>
            </a:endParaRPr>
          </a:p>
          <a:p>
            <a:pPr marL="109855" indent="0" algn="l">
              <a:buNone/>
            </a:pPr>
            <a:r>
              <a:rPr lang="en-US" sz="2000" dirty="0">
                <a:latin typeface="Times New Roman" panose="02020603050405020304" charset="0"/>
                <a:cs typeface="Times New Roman" panose="02020603050405020304" charset="0"/>
                <a:sym typeface="+mn-ea"/>
              </a:rPr>
              <a:t>To examine the factors influencing nurse attrition in private hospitals. </a:t>
            </a:r>
            <a:br>
              <a:rPr lang="en-US" sz="2000" dirty="0">
                <a:latin typeface="Times New Roman" panose="02020603050405020304" charset="0"/>
                <a:cs typeface="Times New Roman" panose="02020603050405020304" charset="0"/>
                <a:sym typeface="+mn-ea"/>
              </a:rPr>
            </a:br>
            <a:r>
              <a:rPr lang="en-US" sz="2400" b="1" dirty="0">
                <a:latin typeface="Times New Roman" panose="02020603050405020304" charset="0"/>
                <a:cs typeface="Times New Roman" panose="02020603050405020304" charset="0"/>
                <a:sym typeface="+mn-ea"/>
              </a:rPr>
              <a:t> </a:t>
            </a:r>
            <a:endParaRPr lang="en-US" sz="2400" b="1" dirty="0">
              <a:latin typeface="Times New Roman" panose="02020603050405020304" charset="0"/>
              <a:cs typeface="Times New Roman" panose="02020603050405020304" charset="0"/>
            </a:endParaRPr>
          </a:p>
          <a:p>
            <a:pPr algn="l"/>
            <a:r>
              <a:rPr lang="en-US" sz="1900" b="1" dirty="0">
                <a:latin typeface="Times New Roman" panose="02020603050405020304" charset="0"/>
                <a:cs typeface="Times New Roman" panose="02020603050405020304" charset="0"/>
                <a:sym typeface="+mn-ea"/>
              </a:rPr>
              <a:t>Secondary Objective- </a:t>
            </a:r>
            <a:br>
              <a:rPr lang="en-US" sz="1900" dirty="0">
                <a:latin typeface="Times New Roman" panose="02020603050405020304" charset="0"/>
                <a:cs typeface="Times New Roman" panose="02020603050405020304" charset="0"/>
                <a:sym typeface="+mn-ea"/>
              </a:rPr>
            </a:br>
            <a:endParaRPr lang="en-US" sz="1900" dirty="0">
              <a:latin typeface="Times New Roman" panose="02020603050405020304" charset="0"/>
              <a:cs typeface="Times New Roman" panose="02020603050405020304" charset="0"/>
            </a:endParaRPr>
          </a:p>
          <a:p>
            <a:pPr marL="0" indent="0" algn="l">
              <a:buNone/>
            </a:pPr>
            <a:r>
              <a:rPr lang="en-US" sz="2000" dirty="0">
                <a:latin typeface="Times New Roman" panose="02020603050405020304" charset="0"/>
                <a:cs typeface="Times New Roman" panose="02020603050405020304" charset="0"/>
                <a:sym typeface="+mn-ea"/>
              </a:rPr>
              <a:t>1) Assess the success of strategies used in private hospitals to lower nurse attrition. </a:t>
            </a:r>
            <a:endParaRPr lang="en-US" sz="2000" dirty="0">
              <a:latin typeface="Times New Roman" panose="02020603050405020304" charset="0"/>
              <a:cs typeface="Times New Roman" panose="02020603050405020304" charset="0"/>
            </a:endParaRPr>
          </a:p>
          <a:p>
            <a:pPr marL="0" indent="0" algn="l">
              <a:buNone/>
            </a:pPr>
            <a:endParaRPr lang="en-US" sz="2000" dirty="0">
              <a:latin typeface="Times New Roman" panose="02020603050405020304" charset="0"/>
              <a:cs typeface="Times New Roman" panose="02020603050405020304" charset="0"/>
              <a:sym typeface="+mn-ea"/>
            </a:endParaRPr>
          </a:p>
          <a:p>
            <a:pPr marL="0" indent="0" algn="l">
              <a:buNone/>
            </a:pPr>
            <a:r>
              <a:rPr lang="en-US" sz="2000" dirty="0">
                <a:latin typeface="Times New Roman" panose="02020603050405020304" charset="0"/>
                <a:cs typeface="Times New Roman" panose="02020603050405020304" charset="0"/>
                <a:sym typeface="+mn-ea"/>
              </a:rPr>
              <a:t>2) To determine any gaps in the knowledge on nurse attrition in India's  private hospitals. </a:t>
            </a:r>
            <a:br>
              <a:rPr lang="en-US" sz="2400" dirty="0">
                <a:latin typeface="Times New Roman" panose="02020603050405020304" charset="0"/>
                <a:cs typeface="Times New Roman" panose="02020603050405020304" charset="0"/>
                <a:sym typeface="+mn-ea"/>
              </a:rPr>
            </a:br>
            <a:endParaRPr lang="en-IN" sz="2400" dirty="0">
              <a:latin typeface="Times New Roman" panose="02020603050405020304" charset="0"/>
              <a:cs typeface="Times New Roman" panose="02020603050405020304" charset="0"/>
            </a:endParaRPr>
          </a:p>
          <a:p>
            <a:pPr marL="0" indent="0">
              <a:buNone/>
            </a:pPr>
            <a:br>
              <a:rPr lang="en-US" sz="2400" dirty="0">
                <a:latin typeface="Times New Roman" panose="02020603050405020304" charset="0"/>
                <a:cs typeface="Times New Roman" panose="02020603050405020304" charset="0"/>
                <a:sym typeface="+mn-ea"/>
              </a:rPr>
            </a:br>
            <a:r>
              <a:rPr lang="en-US" sz="1900" dirty="0">
                <a:latin typeface="Calibri Light" panose="020F0302020204030204" charset="0"/>
                <a:cs typeface="Calibri Light" panose="020F0302020204030204" charset="0"/>
                <a:sym typeface="+mn-ea"/>
              </a:rPr>
              <a:t> </a:t>
            </a:r>
            <a:br>
              <a:rPr lang="en-US" sz="1900" dirty="0">
                <a:latin typeface="Calibri Light" panose="020F0302020204030204" charset="0"/>
                <a:cs typeface="Calibri Light" panose="020F0302020204030204" charset="0"/>
                <a:sym typeface="+mn-ea"/>
              </a:rPr>
            </a:br>
            <a:endParaRPr lang="en-US" sz="1900" dirty="0">
              <a:latin typeface="Calibri Light" panose="020F0302020204030204" charset="0"/>
              <a:cs typeface="Calibri Light" panose="020F0302020204030204" charset="0"/>
              <a:sym typeface="+mn-ea"/>
            </a:endParaRPr>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sp>
        <p:nvSpPr>
          <p:cNvPr id="2" name="Title 1"/>
          <p:cNvSpPr>
            <a:spLocks noGrp="1"/>
          </p:cNvSpPr>
          <p:nvPr>
            <p:ph type="title"/>
          </p:nvPr>
        </p:nvSpPr>
        <p:spPr>
          <a:xfrm>
            <a:off x="609600" y="274638"/>
            <a:ext cx="10972800" cy="873442"/>
          </a:xfrm>
        </p:spPr>
        <p:txBody>
          <a:bodyPr/>
          <a:lstStyle/>
          <a:p>
            <a:pPr algn="ctr"/>
            <a:r>
              <a:rPr lang="en-IN" b="1" dirty="0">
                <a:effectLst/>
                <a:latin typeface="Times New Roman" panose="02020603050405020304" charset="0"/>
                <a:cs typeface="Times New Roman" panose="02020603050405020304" charset="0"/>
              </a:rPr>
              <a:t>Objectives of Your Study</a:t>
            </a:r>
            <a:endParaRPr lang="en-IN" b="1" dirty="0">
              <a:effectLst/>
              <a:latin typeface="Times New Roman" panose="02020603050405020304" charset="0"/>
              <a:cs typeface="Times New Roman" panose="02020603050405020304" charset="0"/>
            </a:endParaRPr>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24130"/>
            <a:ext cx="1277620" cy="93599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13840"/>
            <a:ext cx="10515600" cy="4663440"/>
          </a:xfrm>
        </p:spPr>
        <p:txBody>
          <a:bodyPr>
            <a:noAutofit/>
          </a:bodyPr>
          <a:lstStyle/>
          <a:p>
            <a:pPr>
              <a:buFont typeface="Wingdings" panose="05000000000000000000" charset="0"/>
              <a:buChar char="Ø"/>
            </a:pPr>
            <a:r>
              <a:rPr lang="en-IN" sz="2000" b="1" dirty="0">
                <a:latin typeface="Times New Roman" panose="02020603050405020304" charset="0"/>
                <a:cs typeface="Times New Roman" panose="02020603050405020304" charset="0"/>
              </a:rPr>
              <a:t>Research Design</a:t>
            </a:r>
            <a:endParaRPr lang="en-IN" sz="2000" b="1" dirty="0">
              <a:latin typeface="Times New Roman" panose="02020603050405020304" charset="0"/>
              <a:cs typeface="Times New Roman" panose="02020603050405020304" charset="0"/>
            </a:endParaRPr>
          </a:p>
          <a:p>
            <a:r>
              <a:rPr lang="en-IN" sz="2000" dirty="0">
                <a:latin typeface="Times New Roman" panose="02020603050405020304" charset="0"/>
                <a:cs typeface="Times New Roman" panose="02020603050405020304" charset="0"/>
              </a:rPr>
              <a:t>This study employs a secondary research design, which involves examining already published information and literature to gather insights about nurse attrition in private hospitals in India. A systematic review approach is utilized to compile and </a:t>
            </a:r>
            <a:r>
              <a:rPr lang="en-IN" sz="2000" dirty="0" err="1">
                <a:latin typeface="Times New Roman" panose="02020603050405020304" charset="0"/>
                <a:cs typeface="Times New Roman" panose="02020603050405020304" charset="0"/>
              </a:rPr>
              <a:t>analyze</a:t>
            </a:r>
            <a:r>
              <a:rPr lang="en-IN" sz="2000" dirty="0">
                <a:latin typeface="Times New Roman" panose="02020603050405020304" charset="0"/>
                <a:cs typeface="Times New Roman" panose="02020603050405020304" charset="0"/>
              </a:rPr>
              <a:t> data from various secondary sources.</a:t>
            </a:r>
            <a:endParaRPr lang="en-IN" sz="2000" dirty="0">
              <a:latin typeface="Times New Roman" panose="02020603050405020304" charset="0"/>
              <a:cs typeface="Times New Roman" panose="02020603050405020304" charset="0"/>
            </a:endParaRPr>
          </a:p>
          <a:p>
            <a:pPr>
              <a:buFont typeface="Wingdings" panose="05000000000000000000" charset="0"/>
              <a:buChar char="Ø"/>
            </a:pPr>
            <a:r>
              <a:rPr lang="en-IN" sz="2000" b="1" dirty="0">
                <a:latin typeface="Times New Roman" panose="02020603050405020304" charset="0"/>
                <a:cs typeface="Times New Roman" panose="02020603050405020304" charset="0"/>
              </a:rPr>
              <a:t>Data Sources</a:t>
            </a:r>
            <a:endParaRPr lang="en-IN" sz="2000" b="1" dirty="0">
              <a:latin typeface="Times New Roman" panose="02020603050405020304" charset="0"/>
              <a:cs typeface="Times New Roman" panose="02020603050405020304" charset="0"/>
            </a:endParaRPr>
          </a:p>
          <a:p>
            <a:r>
              <a:rPr lang="en-IN" sz="2000" dirty="0">
                <a:latin typeface="Times New Roman" panose="02020603050405020304" charset="0"/>
                <a:cs typeface="Times New Roman" panose="02020603050405020304" charset="0"/>
              </a:rPr>
              <a:t>To ensure a comprehensive analysis, multiple academic and grey literature sources are consulted:</a:t>
            </a:r>
            <a:endParaRPr lang="en-IN" sz="2000" dirty="0">
              <a:latin typeface="Times New Roman" panose="02020603050405020304" charset="0"/>
              <a:cs typeface="Times New Roman" panose="02020603050405020304" charset="0"/>
            </a:endParaRPr>
          </a:p>
          <a:p>
            <a:r>
              <a:rPr lang="en-IN" sz="2000" dirty="0">
                <a:latin typeface="Times New Roman" panose="02020603050405020304" charset="0"/>
                <a:cs typeface="Times New Roman" panose="02020603050405020304" charset="0"/>
              </a:rPr>
              <a:t>Academic Databases: PubMed, Google Scholar, NCBI, </a:t>
            </a:r>
            <a:r>
              <a:rPr lang="en-IN" sz="2000" dirty="0" err="1">
                <a:latin typeface="Times New Roman" panose="02020603050405020304" charset="0"/>
                <a:cs typeface="Times New Roman" panose="02020603050405020304" charset="0"/>
              </a:rPr>
              <a:t>ResearchGate</a:t>
            </a:r>
            <a:r>
              <a:rPr lang="en-IN" sz="2000" dirty="0">
                <a:latin typeface="Times New Roman" panose="02020603050405020304" charset="0"/>
                <a:cs typeface="Times New Roman" panose="02020603050405020304" charset="0"/>
              </a:rPr>
              <a:t>.</a:t>
            </a:r>
            <a:endParaRPr lang="en-IN" sz="2000" dirty="0">
              <a:latin typeface="Times New Roman" panose="02020603050405020304" charset="0"/>
              <a:cs typeface="Times New Roman" panose="02020603050405020304" charset="0"/>
            </a:endParaRPr>
          </a:p>
          <a:p>
            <a:r>
              <a:rPr lang="en-IN" sz="2000" dirty="0">
                <a:latin typeface="Times New Roman" panose="02020603050405020304" charset="0"/>
                <a:cs typeface="Times New Roman" panose="02020603050405020304" charset="0"/>
              </a:rPr>
              <a:t>Grey Literature: Reports, dissertations, and other unpublished research from nursing associations and healthcare organizations.</a:t>
            </a:r>
            <a:endParaRPr lang="en-IN" sz="2000" dirty="0">
              <a:latin typeface="Times New Roman" panose="02020603050405020304" charset="0"/>
              <a:cs typeface="Times New Roman" panose="02020603050405020304" charset="0"/>
            </a:endParaRPr>
          </a:p>
          <a:p>
            <a:pPr>
              <a:buFont typeface="Wingdings" panose="05000000000000000000" charset="0"/>
              <a:buChar char="Ø"/>
            </a:pPr>
            <a:r>
              <a:rPr lang="en-IN" sz="2000" b="1" dirty="0">
                <a:latin typeface="Times New Roman" panose="02020603050405020304" charset="0"/>
                <a:cs typeface="Times New Roman" panose="02020603050405020304" charset="0"/>
              </a:rPr>
              <a:t>Study Duration</a:t>
            </a:r>
            <a:endParaRPr lang="en-IN" sz="2000" b="1" dirty="0">
              <a:latin typeface="Times New Roman" panose="02020603050405020304" charset="0"/>
              <a:cs typeface="Times New Roman" panose="02020603050405020304" charset="0"/>
            </a:endParaRPr>
          </a:p>
          <a:p>
            <a:r>
              <a:rPr lang="en-IN" sz="2000" dirty="0">
                <a:latin typeface="Times New Roman" panose="02020603050405020304" charset="0"/>
                <a:cs typeface="Times New Roman" panose="02020603050405020304" charset="0"/>
              </a:rPr>
              <a:t>The data collection and analysis for this study were conducted over a period of three months</a:t>
            </a:r>
            <a:r>
              <a:rPr lang="en-IN" sz="2000" b="1" dirty="0">
                <a:latin typeface="Times New Roman" panose="02020603050405020304" charset="0"/>
                <a:cs typeface="Times New Roman" panose="02020603050405020304" charset="0"/>
              </a:rPr>
              <a:t>.</a:t>
            </a:r>
            <a:endParaRPr lang="en-IN" sz="2000" b="1" dirty="0">
              <a:latin typeface="Times New Roman" panose="02020603050405020304" charset="0"/>
              <a:cs typeface="Times New Roman" panose="02020603050405020304" charset="0"/>
            </a:endParaRPr>
          </a:p>
          <a:p>
            <a:pPr marL="109855" indent="0">
              <a:buNone/>
            </a:pPr>
            <a:endParaRPr lang="en-IN" sz="2000" b="1" dirty="0">
              <a:latin typeface="Times New Roman" panose="02020603050405020304" charset="0"/>
              <a:cs typeface="Times New Roman" panose="02020603050405020304" charset="0"/>
            </a:endParaRPr>
          </a:p>
          <a:p>
            <a:endParaRPr lang="en-IN" sz="2000" dirty="0">
              <a:latin typeface="Times New Roman" panose="02020603050405020304" charset="0"/>
              <a:cs typeface="Times New Roman" panose="02020603050405020304" charset="0"/>
            </a:endParaRPr>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sp>
        <p:nvSpPr>
          <p:cNvPr id="2" name="Title 1"/>
          <p:cNvSpPr>
            <a:spLocks noGrp="1"/>
          </p:cNvSpPr>
          <p:nvPr>
            <p:ph type="title"/>
          </p:nvPr>
        </p:nvSpPr>
        <p:spPr/>
        <p:txBody>
          <a:bodyPr/>
          <a:lstStyle/>
          <a:p>
            <a:pPr algn="ctr"/>
            <a:r>
              <a:rPr lang="en-IN" b="1" dirty="0">
                <a:effectLst/>
                <a:latin typeface="Times New Roman" panose="02020603050405020304" charset="0"/>
                <a:cs typeface="Times New Roman" panose="02020603050405020304" charset="0"/>
              </a:rPr>
              <a:t>Methodology (1/4)</a:t>
            </a:r>
            <a:endParaRPr lang="en-IN" dirty="0">
              <a:effectLst/>
              <a:latin typeface="Times New Roman" panose="02020603050405020304" charset="0"/>
              <a:cs typeface="Times New Roman" panose="02020603050405020304" charset="0"/>
            </a:endParaRPr>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635" y="0"/>
            <a:ext cx="1379220" cy="1062355"/>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423670"/>
            <a:ext cx="10972800" cy="4584065"/>
          </a:xfrm>
        </p:spPr>
        <p:txBody>
          <a:bodyPr>
            <a:normAutofit fontScale="90000" lnSpcReduction="20000"/>
          </a:bodyPr>
          <a:lstStyle/>
          <a:p>
            <a:pPr>
              <a:buFont typeface="Wingdings" panose="05000000000000000000" charset="0"/>
              <a:buChar char="Ø"/>
            </a:pPr>
            <a:r>
              <a:rPr lang="en-IN" sz="2400" b="1" dirty="0">
                <a:latin typeface="Times New Roman" panose="02020603050405020304" charset="0"/>
                <a:cs typeface="Times New Roman" panose="02020603050405020304" charset="0"/>
                <a:sym typeface="+mn-ea"/>
              </a:rPr>
              <a:t>Inclusion and Exclusion Criteria</a:t>
            </a:r>
            <a:endParaRPr lang="en-IN" sz="2400" b="1" dirty="0">
              <a:latin typeface="Times New Roman" panose="02020603050405020304" charset="0"/>
              <a:cs typeface="Times New Roman" panose="02020603050405020304" charset="0"/>
            </a:endParaRPr>
          </a:p>
          <a:p>
            <a:pPr marL="0" indent="0">
              <a:buNone/>
            </a:pPr>
            <a:r>
              <a:rPr lang="en-IN" sz="1800" b="1" dirty="0">
                <a:latin typeface="Times New Roman" panose="02020603050405020304" charset="0"/>
                <a:cs typeface="Times New Roman" panose="02020603050405020304" charset="0"/>
                <a:sym typeface="+mn-ea"/>
              </a:rPr>
              <a:t>Inclusion Criteria:</a:t>
            </a:r>
            <a:endParaRPr lang="en-IN" sz="1800" b="1" dirty="0">
              <a:latin typeface="Times New Roman" panose="02020603050405020304" charset="0"/>
              <a:cs typeface="Times New Roman" panose="02020603050405020304" charset="0"/>
            </a:endParaRPr>
          </a:p>
          <a:p>
            <a:r>
              <a:rPr lang="en-IN" sz="2200" dirty="0">
                <a:latin typeface="Times New Roman" panose="02020603050405020304" charset="0"/>
                <a:cs typeface="Times New Roman" panose="02020603050405020304" charset="0"/>
                <a:sym typeface="+mn-ea"/>
              </a:rPr>
              <a:t>Studies conducted in private hospitals in India.</a:t>
            </a:r>
            <a:endParaRPr lang="en-IN" sz="2200" dirty="0">
              <a:latin typeface="Times New Roman" panose="02020603050405020304" charset="0"/>
              <a:cs typeface="Times New Roman" panose="02020603050405020304" charset="0"/>
            </a:endParaRPr>
          </a:p>
          <a:p>
            <a:r>
              <a:rPr lang="en-IN" sz="2200" dirty="0">
                <a:latin typeface="Times New Roman" panose="02020603050405020304" charset="0"/>
                <a:cs typeface="Times New Roman" panose="02020603050405020304" charset="0"/>
                <a:sym typeface="+mn-ea"/>
              </a:rPr>
              <a:t>Studies published in the English language.</a:t>
            </a:r>
            <a:endParaRPr lang="en-IN" sz="2200" dirty="0">
              <a:latin typeface="Times New Roman" panose="02020603050405020304" charset="0"/>
              <a:cs typeface="Times New Roman" panose="02020603050405020304" charset="0"/>
            </a:endParaRPr>
          </a:p>
          <a:p>
            <a:r>
              <a:rPr lang="en-IN" sz="2200" dirty="0">
                <a:latin typeface="Times New Roman" panose="02020603050405020304" charset="0"/>
                <a:cs typeface="Times New Roman" panose="02020603050405020304" charset="0"/>
                <a:sym typeface="+mn-ea"/>
              </a:rPr>
              <a:t>Studies published within the last 10 years.</a:t>
            </a:r>
            <a:endParaRPr lang="en-IN" sz="2200" dirty="0">
              <a:latin typeface="Times New Roman" panose="02020603050405020304" charset="0"/>
              <a:cs typeface="Times New Roman" panose="02020603050405020304" charset="0"/>
              <a:sym typeface="+mn-ea"/>
            </a:endParaRPr>
          </a:p>
          <a:p>
            <a:pPr marL="109855" indent="0">
              <a:buNone/>
            </a:pPr>
            <a:endParaRPr lang="en-IN" sz="2000" dirty="0">
              <a:latin typeface="Times New Roman" panose="02020603050405020304" charset="0"/>
              <a:cs typeface="Times New Roman" panose="02020603050405020304" charset="0"/>
            </a:endParaRPr>
          </a:p>
          <a:p>
            <a:pPr marL="0" indent="0">
              <a:buNone/>
            </a:pPr>
            <a:r>
              <a:rPr lang="en-IN" sz="1800" b="1" dirty="0">
                <a:latin typeface="Times New Roman" panose="02020603050405020304" charset="0"/>
                <a:cs typeface="Times New Roman" panose="02020603050405020304" charset="0"/>
                <a:sym typeface="+mn-ea"/>
              </a:rPr>
              <a:t>Exclusion Criteria:</a:t>
            </a:r>
            <a:endParaRPr lang="en-IN" b="1" dirty="0">
              <a:latin typeface="Times New Roman" panose="02020603050405020304" charset="0"/>
              <a:cs typeface="Times New Roman" panose="02020603050405020304" charset="0"/>
            </a:endParaRPr>
          </a:p>
          <a:p>
            <a:r>
              <a:rPr lang="en-IN" sz="2200" dirty="0">
                <a:latin typeface="Times New Roman" panose="02020603050405020304" charset="0"/>
                <a:cs typeface="Times New Roman" panose="02020603050405020304" charset="0"/>
                <a:sym typeface="+mn-ea"/>
              </a:rPr>
              <a:t>Studies focusing on healthcare professionals other than nurses (e.g., doctors, technicians).</a:t>
            </a:r>
            <a:endParaRPr lang="en-IN" sz="2200" dirty="0">
              <a:latin typeface="Times New Roman" panose="02020603050405020304" charset="0"/>
              <a:cs typeface="Times New Roman" panose="02020603050405020304" charset="0"/>
              <a:sym typeface="+mn-ea"/>
            </a:endParaRPr>
          </a:p>
          <a:p>
            <a:pPr marL="109855" indent="0">
              <a:buNone/>
            </a:pPr>
            <a:endParaRPr lang="en-IN" sz="2200" dirty="0">
              <a:latin typeface="Times New Roman" panose="02020603050405020304" charset="0"/>
              <a:cs typeface="Times New Roman" panose="02020603050405020304" charset="0"/>
            </a:endParaRPr>
          </a:p>
          <a:p>
            <a:pPr>
              <a:buFont typeface="Wingdings" panose="05000000000000000000" charset="0"/>
              <a:buChar char="Ø"/>
            </a:pPr>
            <a:r>
              <a:rPr lang="en-US" sz="2000" b="1" dirty="0">
                <a:latin typeface="Times New Roman" panose="02020603050405020304" charset="0"/>
                <a:cs typeface="Times New Roman" panose="02020603050405020304" charset="0"/>
                <a:sym typeface="+mn-ea"/>
              </a:rPr>
              <a:t>Search Strategy</a:t>
            </a:r>
            <a:endParaRPr lang="en-US" sz="2000" b="1" dirty="0">
              <a:latin typeface="Times New Roman" panose="02020603050405020304" charset="0"/>
              <a:cs typeface="Times New Roman" panose="02020603050405020304" charset="0"/>
            </a:endParaRPr>
          </a:p>
          <a:p>
            <a:r>
              <a:rPr lang="en-US" sz="2200" dirty="0">
                <a:latin typeface="Times New Roman" panose="02020603050405020304" charset="0"/>
                <a:cs typeface="Times New Roman" panose="02020603050405020304" charset="0"/>
                <a:sym typeface="+mn-ea"/>
              </a:rPr>
              <a:t>A systematic search strategy is employed to identify relevant studies</a:t>
            </a:r>
            <a:r>
              <a:rPr lang="en-IN" altLang="en-US" sz="2200" dirty="0">
                <a:latin typeface="Times New Roman" panose="02020603050405020304" charset="0"/>
                <a:cs typeface="Times New Roman" panose="02020603050405020304" charset="0"/>
                <a:sym typeface="+mn-ea"/>
              </a:rPr>
              <a:t> from PubMed </a:t>
            </a:r>
            <a:r>
              <a:rPr lang="en-US" sz="2200" dirty="0">
                <a:latin typeface="Times New Roman" panose="02020603050405020304" charset="0"/>
                <a:cs typeface="Times New Roman" panose="02020603050405020304" charset="0"/>
                <a:sym typeface="+mn-ea"/>
              </a:rPr>
              <a:t>. The search includes combinations of keywords such as:</a:t>
            </a:r>
            <a:endParaRPr lang="en-US" sz="2200" dirty="0">
              <a:latin typeface="Times New Roman" panose="02020603050405020304" charset="0"/>
              <a:cs typeface="Times New Roman" panose="02020603050405020304" charset="0"/>
            </a:endParaRPr>
          </a:p>
          <a:p>
            <a:r>
              <a:rPr lang="en-US" sz="2200" dirty="0">
                <a:latin typeface="Times New Roman" panose="02020603050405020304" charset="0"/>
                <a:cs typeface="Times New Roman" panose="02020603050405020304" charset="0"/>
                <a:sym typeface="+mn-ea"/>
              </a:rPr>
              <a:t>"nurse"</a:t>
            </a:r>
            <a:endParaRPr lang="en-US" sz="2200" dirty="0">
              <a:latin typeface="Times New Roman" panose="02020603050405020304" charset="0"/>
              <a:cs typeface="Times New Roman" panose="02020603050405020304" charset="0"/>
            </a:endParaRPr>
          </a:p>
          <a:p>
            <a:r>
              <a:rPr lang="en-US" sz="2200" dirty="0">
                <a:latin typeface="Times New Roman" panose="02020603050405020304" charset="0"/>
                <a:cs typeface="Times New Roman" panose="02020603050405020304" charset="0"/>
                <a:sym typeface="+mn-ea"/>
              </a:rPr>
              <a:t>"</a:t>
            </a:r>
            <a:r>
              <a:rPr lang="en-IN" altLang="en-US" sz="2200" dirty="0">
                <a:latin typeface="Times New Roman" panose="02020603050405020304" charset="0"/>
                <a:cs typeface="Times New Roman" panose="02020603050405020304" charset="0"/>
                <a:sym typeface="+mn-ea"/>
              </a:rPr>
              <a:t>Attrition</a:t>
            </a:r>
            <a:r>
              <a:rPr lang="en-US" sz="2200" dirty="0">
                <a:latin typeface="Times New Roman" panose="02020603050405020304" charset="0"/>
                <a:cs typeface="Times New Roman" panose="02020603050405020304" charset="0"/>
                <a:sym typeface="+mn-ea"/>
              </a:rPr>
              <a:t>"</a:t>
            </a:r>
            <a:endParaRPr lang="en-US" sz="2200" dirty="0">
              <a:latin typeface="Times New Roman" panose="02020603050405020304" charset="0"/>
              <a:cs typeface="Times New Roman" panose="02020603050405020304" charset="0"/>
            </a:endParaRPr>
          </a:p>
          <a:p>
            <a:r>
              <a:rPr lang="en-US" sz="2200" dirty="0">
                <a:latin typeface="Times New Roman" panose="02020603050405020304" charset="0"/>
                <a:cs typeface="Times New Roman" panose="02020603050405020304" charset="0"/>
                <a:sym typeface="+mn-ea"/>
              </a:rPr>
              <a:t>"</a:t>
            </a:r>
            <a:r>
              <a:rPr lang="en-IN" altLang="en-US" sz="2200" dirty="0">
                <a:latin typeface="Times New Roman" panose="02020603050405020304" charset="0"/>
                <a:cs typeface="Times New Roman" panose="02020603050405020304" charset="0"/>
                <a:sym typeface="+mn-ea"/>
              </a:rPr>
              <a:t>hospital”</a:t>
            </a:r>
            <a:endParaRPr lang="en-US" sz="2200" dirty="0">
              <a:latin typeface="Times New Roman" panose="02020603050405020304" charset="0"/>
              <a:cs typeface="Times New Roman" panose="02020603050405020304" charset="0"/>
            </a:endParaRPr>
          </a:p>
          <a:p>
            <a:r>
              <a:rPr lang="en-US" sz="2200" dirty="0">
                <a:latin typeface="Times New Roman" panose="02020603050405020304" charset="0"/>
                <a:cs typeface="Times New Roman" panose="02020603050405020304" charset="0"/>
                <a:sym typeface="+mn-ea"/>
              </a:rPr>
              <a:t>"healthcare</a:t>
            </a:r>
            <a:r>
              <a:rPr lang="en-IN" altLang="en-US" sz="2200" dirty="0">
                <a:latin typeface="Times New Roman" panose="02020603050405020304" charset="0"/>
                <a:cs typeface="Times New Roman" panose="02020603050405020304" charset="0"/>
                <a:sym typeface="+mn-ea"/>
              </a:rPr>
              <a:t>”</a:t>
            </a:r>
            <a:endParaRPr lang="en-US" sz="2200" dirty="0">
              <a:latin typeface="Times New Roman" panose="02020603050405020304" charset="0"/>
              <a:cs typeface="Times New Roman" panose="02020603050405020304" charset="0"/>
            </a:endParaRPr>
          </a:p>
          <a:p>
            <a:pPr marL="109855" indent="0">
              <a:buNone/>
            </a:pPr>
            <a:endParaRPr lang="en-US" sz="2000" dirty="0"/>
          </a:p>
          <a:p>
            <a:endParaRPr lang="en-US" sz="2000" dirty="0"/>
          </a:p>
        </p:txBody>
      </p:sp>
      <p:sp>
        <p:nvSpPr>
          <p:cNvPr id="5" name="Slide Number Placeholder 4"/>
          <p:cNvSpPr>
            <a:spLocks noGrp="1"/>
          </p:cNvSpPr>
          <p:nvPr>
            <p:ph type="sldNum" sz="quarter" idx="12"/>
          </p:nvPr>
        </p:nvSpPr>
        <p:spPr/>
        <p:txBody>
          <a:bodyPr/>
          <a:lstStyle/>
          <a:p>
            <a:fld id="{26AD20E6-394B-4DF0-96A5-9647FF39C943}" type="slidenum">
              <a:rPr lang="en-IN" smtClean="0"/>
            </a:fld>
            <a:endParaRPr lang="en-IN"/>
          </a:p>
        </p:txBody>
      </p:sp>
      <p:pic>
        <p:nvPicPr>
          <p:cNvPr id="6" name="Picture 5"/>
          <p:cNvPicPr>
            <a:picLocks noChangeAspect="1"/>
          </p:cNvPicPr>
          <p:nvPr>
            <p:custDataLst>
              <p:tags r:id="rId1"/>
            </p:custDataLst>
          </p:nvPr>
        </p:nvPicPr>
        <p:blipFill>
          <a:blip r:embed="rId2">
            <a:extLst>
              <a:ext uri="{28A0092B-C50C-407E-A947-70E740481C1C}">
                <a14:useLocalDpi xmlns:a14="http://schemas.microsoft.com/office/drawing/2010/main" val="0"/>
              </a:ext>
            </a:extLst>
          </a:blip>
          <a:stretch>
            <a:fillRect/>
          </a:stretch>
        </p:blipFill>
        <p:spPr>
          <a:xfrm>
            <a:off x="0" y="0"/>
            <a:ext cx="1503045" cy="926465"/>
          </a:xfrm>
          <a:prstGeom prst="rect">
            <a:avLst/>
          </a:prstGeom>
        </p:spPr>
      </p:pic>
      <p:sp>
        <p:nvSpPr>
          <p:cNvPr id="9" name="Text Box 8"/>
          <p:cNvSpPr txBox="1"/>
          <p:nvPr/>
        </p:nvSpPr>
        <p:spPr>
          <a:xfrm>
            <a:off x="3296285" y="348615"/>
            <a:ext cx="5684520" cy="737235"/>
          </a:xfrm>
          <a:prstGeom prst="rect">
            <a:avLst/>
          </a:prstGeom>
          <a:noFill/>
        </p:spPr>
        <p:txBody>
          <a:bodyPr wrap="square" rtlCol="0">
            <a:noAutofit/>
          </a:bodyPr>
          <a:lstStyle/>
          <a:p>
            <a:r>
              <a:rPr lang="en-IN" altLang="en-US" sz="2800" b="1">
                <a:latin typeface="Times New Roman" panose="02020603050405020304" charset="0"/>
                <a:cs typeface="Times New Roman" panose="02020603050405020304" charset="0"/>
              </a:rPr>
              <a:t>         </a:t>
            </a:r>
            <a:r>
              <a:rPr lang="en-IN" altLang="en-US" sz="3600" b="1">
                <a:latin typeface="Times New Roman" panose="02020603050405020304" charset="0"/>
                <a:cs typeface="Times New Roman" panose="02020603050405020304" charset="0"/>
              </a:rPr>
              <a:t>Methodology (2/4) </a:t>
            </a:r>
            <a:endParaRPr lang="en-IN" altLang="en-US" sz="3600" b="1">
              <a:latin typeface="Times New Roman" panose="02020603050405020304" charset="0"/>
              <a:cs typeface="Times New Roman" panose="020206030504050203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58520" y="1320801"/>
            <a:ext cx="10515600" cy="4826000"/>
          </a:xfrm>
        </p:spPr>
        <p:txBody>
          <a:bodyPr>
            <a:noAutofit/>
          </a:bodyPr>
          <a:lstStyle/>
          <a:p>
            <a:pPr marL="109855" indent="0">
              <a:buNone/>
            </a:pPr>
            <a:r>
              <a:rPr lang="en-US" sz="1700" b="1" dirty="0"/>
              <a:t>Study Selection</a:t>
            </a:r>
            <a:endParaRPr lang="en-US" sz="1700" b="1" dirty="0"/>
          </a:p>
          <a:p>
            <a:r>
              <a:rPr lang="en-US" sz="2000" dirty="0">
                <a:latin typeface="Times New Roman" panose="02020603050405020304" charset="0"/>
                <a:cs typeface="Times New Roman" panose="02020603050405020304" charset="0"/>
              </a:rPr>
              <a:t>The selection process involves:</a:t>
            </a:r>
            <a:endParaRPr lang="en-US" sz="2000" dirty="0">
              <a:latin typeface="Times New Roman" panose="02020603050405020304" charset="0"/>
              <a:cs typeface="Times New Roman" panose="02020603050405020304" charset="0"/>
            </a:endParaRPr>
          </a:p>
          <a:p>
            <a:r>
              <a:rPr lang="en-US" sz="1800" b="1" dirty="0">
                <a:latin typeface="Times New Roman" panose="02020603050405020304" charset="0"/>
                <a:cs typeface="Times New Roman" panose="02020603050405020304" charset="0"/>
              </a:rPr>
              <a:t>Screening:</a:t>
            </a:r>
            <a:r>
              <a:rPr lang="en-US" sz="1800" dirty="0">
                <a:latin typeface="Times New Roman" panose="02020603050405020304" charset="0"/>
                <a:cs typeface="Times New Roman" panose="02020603050405020304" charset="0"/>
              </a:rPr>
              <a:t> </a:t>
            </a:r>
            <a:r>
              <a:rPr lang="en-IN" altLang="en-US" sz="2000" dirty="0">
                <a:latin typeface="Times New Roman" panose="02020603050405020304" charset="0"/>
                <a:cs typeface="Times New Roman" panose="02020603050405020304" charset="0"/>
              </a:rPr>
              <a:t>I</a:t>
            </a:r>
            <a:r>
              <a:rPr lang="en-US" sz="2000" dirty="0">
                <a:latin typeface="Times New Roman" panose="02020603050405020304" charset="0"/>
                <a:cs typeface="Times New Roman" panose="02020603050405020304" charset="0"/>
              </a:rPr>
              <a:t>ndependently screen the titles and abstracts of identified studies to assess their relevance.</a:t>
            </a:r>
            <a:endParaRPr lang="en-US" sz="2000" dirty="0">
              <a:latin typeface="Times New Roman" panose="02020603050405020304" charset="0"/>
              <a:cs typeface="Times New Roman" panose="02020603050405020304" charset="0"/>
            </a:endParaRPr>
          </a:p>
          <a:p>
            <a:r>
              <a:rPr lang="en-US" sz="1800" b="1" dirty="0">
                <a:latin typeface="Times New Roman" panose="02020603050405020304" charset="0"/>
                <a:cs typeface="Times New Roman" panose="02020603050405020304" charset="0"/>
              </a:rPr>
              <a:t>Full-Text Review</a:t>
            </a:r>
            <a:r>
              <a:rPr lang="en-US" sz="1800" dirty="0">
                <a:latin typeface="Times New Roman" panose="02020603050405020304" charset="0"/>
                <a:cs typeface="Times New Roman" panose="02020603050405020304" charset="0"/>
              </a:rPr>
              <a:t>: </a:t>
            </a:r>
            <a:r>
              <a:rPr lang="en-US" sz="2000" dirty="0">
                <a:latin typeface="Times New Roman" panose="02020603050405020304" charset="0"/>
                <a:cs typeface="Times New Roman" panose="02020603050405020304" charset="0"/>
              </a:rPr>
              <a:t>Full-text articles are retrieved for studies that meet the inclusion criteria. </a:t>
            </a:r>
            <a:endParaRPr lang="en-US" sz="2000" dirty="0">
              <a:latin typeface="Times New Roman" panose="02020603050405020304" charset="0"/>
              <a:cs typeface="Times New Roman" panose="02020603050405020304" charset="0"/>
            </a:endParaRPr>
          </a:p>
          <a:p>
            <a:pPr marL="109855" indent="0">
              <a:buNone/>
            </a:pPr>
            <a:endParaRPr lang="en-US" sz="1800" b="1" dirty="0">
              <a:latin typeface="Times New Roman" panose="02020603050405020304" charset="0"/>
              <a:cs typeface="Times New Roman" panose="02020603050405020304" charset="0"/>
              <a:sym typeface="+mn-ea"/>
            </a:endParaRPr>
          </a:p>
          <a:p>
            <a:pPr marL="109855" indent="0">
              <a:buNone/>
            </a:pPr>
            <a:r>
              <a:rPr lang="en-US" sz="2000" b="1" dirty="0">
                <a:latin typeface="Times New Roman" panose="02020603050405020304" charset="0"/>
                <a:cs typeface="Times New Roman" panose="02020603050405020304" charset="0"/>
                <a:sym typeface="+mn-ea"/>
              </a:rPr>
              <a:t>Data Extraction</a:t>
            </a:r>
            <a:endParaRPr lang="en-US" sz="2000" b="1" dirty="0">
              <a:latin typeface="Times New Roman" panose="02020603050405020304" charset="0"/>
              <a:cs typeface="Times New Roman" panose="02020603050405020304" charset="0"/>
            </a:endParaRPr>
          </a:p>
          <a:p>
            <a:pPr marL="0" indent="0">
              <a:buNone/>
            </a:pPr>
            <a:r>
              <a:rPr lang="en-US" sz="2000" dirty="0">
                <a:latin typeface="Times New Roman" panose="02020603050405020304" charset="0"/>
                <a:cs typeface="Times New Roman" panose="02020603050405020304" charset="0"/>
                <a:sym typeface="+mn-ea"/>
              </a:rPr>
              <a:t>A standardized data extraction form is used to capture relevant information from the included studies. </a:t>
            </a:r>
            <a:endParaRPr lang="en-US" sz="2000" dirty="0">
              <a:latin typeface="Times New Roman" panose="02020603050405020304" charset="0"/>
              <a:cs typeface="Times New Roman" panose="02020603050405020304" charset="0"/>
            </a:endParaRPr>
          </a:p>
          <a:p>
            <a:pPr marL="0" indent="0">
              <a:buNone/>
            </a:pPr>
            <a:r>
              <a:rPr lang="en-US" sz="2000" dirty="0">
                <a:latin typeface="Times New Roman" panose="02020603050405020304" charset="0"/>
                <a:cs typeface="Times New Roman" panose="02020603050405020304" charset="0"/>
                <a:sym typeface="+mn-ea"/>
              </a:rPr>
              <a:t>The extracted data includes:</a:t>
            </a:r>
            <a:r>
              <a:rPr lang="en-IN" altLang="en-US" sz="2000" dirty="0">
                <a:latin typeface="Times New Roman" panose="02020603050405020304" charset="0"/>
                <a:cs typeface="Times New Roman" panose="02020603050405020304" charset="0"/>
                <a:sym typeface="+mn-ea"/>
              </a:rPr>
              <a:t>-</a:t>
            </a:r>
            <a:endParaRPr lang="en-US" sz="2000" dirty="0">
              <a:latin typeface="Times New Roman" panose="02020603050405020304" charset="0"/>
              <a:cs typeface="Times New Roman" panose="02020603050405020304" charset="0"/>
            </a:endParaRPr>
          </a:p>
          <a:p>
            <a:pPr marL="109855" indent="0">
              <a:buFont typeface="Arial" panose="020B0604020202020204" pitchFamily="34" charset="0"/>
              <a:buNone/>
            </a:pPr>
            <a:r>
              <a:rPr lang="en-US" sz="2000" b="1" dirty="0">
                <a:latin typeface="Times New Roman" panose="02020603050405020304" charset="0"/>
                <a:cs typeface="Times New Roman" panose="02020603050405020304" charset="0"/>
                <a:sym typeface="+mn-ea"/>
              </a:rPr>
              <a:t>Study characteristics:</a:t>
            </a:r>
            <a:r>
              <a:rPr lang="en-US" sz="2000" dirty="0">
                <a:latin typeface="Times New Roman" panose="02020603050405020304" charset="0"/>
                <a:cs typeface="Times New Roman" panose="02020603050405020304" charset="0"/>
                <a:sym typeface="+mn-ea"/>
              </a:rPr>
              <a:t> authors, publication year, study design, sample size, location.</a:t>
            </a:r>
            <a:endParaRPr lang="en-US" sz="2000" dirty="0">
              <a:latin typeface="Times New Roman" panose="02020603050405020304" charset="0"/>
              <a:cs typeface="Times New Roman" panose="02020603050405020304" charset="0"/>
            </a:endParaRPr>
          </a:p>
          <a:p>
            <a:pPr marL="109855" indent="0">
              <a:buNone/>
            </a:pPr>
            <a:r>
              <a:rPr lang="en-US" sz="2000" b="1" dirty="0">
                <a:latin typeface="Times New Roman" panose="02020603050405020304" charset="0"/>
                <a:cs typeface="Times New Roman" panose="02020603050405020304" charset="0"/>
                <a:sym typeface="+mn-ea"/>
              </a:rPr>
              <a:t>Influencing factors</a:t>
            </a:r>
            <a:r>
              <a:rPr lang="en-US" sz="2000" dirty="0">
                <a:latin typeface="Times New Roman" panose="02020603050405020304" charset="0"/>
                <a:cs typeface="Times New Roman" panose="02020603050405020304" charset="0"/>
                <a:sym typeface="+mn-ea"/>
              </a:rPr>
              <a:t>: work environment, salary, professional growth opportunities, organizational culture, systemic issues.</a:t>
            </a:r>
            <a:endParaRPr lang="en-US" sz="2000" dirty="0">
              <a:latin typeface="Times New Roman" panose="02020603050405020304" charset="0"/>
              <a:cs typeface="Times New Roman" panose="02020603050405020304" charset="0"/>
            </a:endParaRPr>
          </a:p>
          <a:p>
            <a:pPr marL="109855" indent="0">
              <a:buNone/>
            </a:pPr>
            <a:r>
              <a:rPr lang="en-US" sz="2000" b="1" dirty="0">
                <a:latin typeface="Times New Roman" panose="02020603050405020304" charset="0"/>
                <a:cs typeface="Times New Roman" panose="02020603050405020304" charset="0"/>
                <a:sym typeface="+mn-ea"/>
              </a:rPr>
              <a:t>Strategies:</a:t>
            </a:r>
            <a:r>
              <a:rPr lang="en-US" sz="2000" dirty="0">
                <a:latin typeface="Times New Roman" panose="02020603050405020304" charset="0"/>
                <a:cs typeface="Times New Roman" panose="02020603050405020304" charset="0"/>
                <a:sym typeface="+mn-ea"/>
              </a:rPr>
              <a:t> Interventions and programs implemented to reduce nurse attrition.</a:t>
            </a:r>
            <a:endParaRPr lang="en-US" sz="2000" dirty="0">
              <a:latin typeface="Times New Roman" panose="02020603050405020304" charset="0"/>
              <a:cs typeface="Times New Roman" panose="02020603050405020304" charset="0"/>
            </a:endParaRPr>
          </a:p>
          <a:p>
            <a:pPr marL="109855" indent="0">
              <a:buNone/>
            </a:pPr>
            <a:endParaRPr lang="en-US" sz="2000" dirty="0"/>
          </a:p>
        </p:txBody>
      </p:sp>
      <p:sp>
        <p:nvSpPr>
          <p:cNvPr id="5" name="Slide Number Placeholder 4"/>
          <p:cNvSpPr>
            <a:spLocks noGrp="1"/>
          </p:cNvSpPr>
          <p:nvPr>
            <p:ph type="sldNum" sz="quarter" idx="12"/>
          </p:nvPr>
        </p:nvSpPr>
        <p:spPr/>
        <p:txBody>
          <a:bodyPr/>
          <a:lstStyle/>
          <a:p>
            <a:fld id="{26AD20E6-394B-4DF0-96A5-9647FF39C943}" type="slidenum">
              <a:rPr lang="en-IN" smtClean="0"/>
            </a:fld>
            <a:endParaRPr lang="en-IN"/>
          </a:p>
        </p:txBody>
      </p:sp>
      <p:sp>
        <p:nvSpPr>
          <p:cNvPr id="7" name="Text Box 6"/>
          <p:cNvSpPr txBox="1"/>
          <p:nvPr/>
        </p:nvSpPr>
        <p:spPr>
          <a:xfrm>
            <a:off x="509905" y="332740"/>
            <a:ext cx="4064000" cy="368300"/>
          </a:xfrm>
          <a:prstGeom prst="rect">
            <a:avLst/>
          </a:prstGeom>
          <a:noFill/>
        </p:spPr>
        <p:txBody>
          <a:bodyPr wrap="square" rtlCol="0">
            <a:spAutoFit/>
          </a:bodyPr>
          <a:lstStyle/>
          <a:p>
            <a:endParaRPr lang="en-US"/>
          </a:p>
        </p:txBody>
      </p:sp>
      <p:pic>
        <p:nvPicPr>
          <p:cNvPr id="8" name="Picture 7"/>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50165"/>
            <a:ext cx="1294130" cy="939800"/>
          </a:xfrm>
          <a:prstGeom prst="rect">
            <a:avLst/>
          </a:prstGeom>
        </p:spPr>
      </p:pic>
      <p:sp>
        <p:nvSpPr>
          <p:cNvPr id="11" name="Text Box 10"/>
          <p:cNvSpPr txBox="1"/>
          <p:nvPr/>
        </p:nvSpPr>
        <p:spPr>
          <a:xfrm>
            <a:off x="3685540" y="340360"/>
            <a:ext cx="5261610" cy="779145"/>
          </a:xfrm>
          <a:prstGeom prst="rect">
            <a:avLst/>
          </a:prstGeom>
          <a:noFill/>
        </p:spPr>
        <p:txBody>
          <a:bodyPr wrap="square" rtlCol="0">
            <a:noAutofit/>
          </a:bodyPr>
          <a:lstStyle/>
          <a:p>
            <a:r>
              <a:rPr lang="en-IN" sz="3200" b="1" dirty="0">
                <a:sym typeface="+mn-ea"/>
              </a:rPr>
              <a:t>Methodology (3/4)</a:t>
            </a:r>
            <a:endParaRPr lang="en-US" sz="32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26AD20E6-394B-4DF0-96A5-9647FF39C943}" type="slidenum">
              <a:rPr lang="en-IN" smtClean="0">
                <a:solidFill>
                  <a:schemeClr val="bg1"/>
                </a:solidFill>
              </a:rPr>
            </a:fld>
            <a:fld id="{26AD20E6-394B-4DF0-96A5-9647FF39C943}" type="slidenum">
              <a:rPr lang="en-IN" smtClean="0"/>
            </a:fld>
            <a:endParaRPr lang="en-IN"/>
          </a:p>
        </p:txBody>
      </p:sp>
      <p:sp>
        <p:nvSpPr>
          <p:cNvPr id="12" name="Text Box 11"/>
          <p:cNvSpPr txBox="1"/>
          <p:nvPr/>
        </p:nvSpPr>
        <p:spPr>
          <a:xfrm>
            <a:off x="2023110" y="882015"/>
            <a:ext cx="4064000" cy="368300"/>
          </a:xfrm>
          <a:prstGeom prst="rect">
            <a:avLst/>
          </a:prstGeom>
          <a:noFill/>
        </p:spPr>
        <p:txBody>
          <a:bodyPr wrap="square" rtlCol="0">
            <a:spAutoFit/>
          </a:bodyPr>
          <a:lstStyle/>
          <a:p>
            <a:r>
              <a:rPr lang="en-IN" altLang="en-US"/>
              <a:t>HDNH</a:t>
            </a:r>
            <a:endParaRPr lang="en-IN" altLang="en-US"/>
          </a:p>
        </p:txBody>
      </p:sp>
      <p:sp>
        <p:nvSpPr>
          <p:cNvPr id="14" name="Text Box 13"/>
          <p:cNvSpPr txBox="1"/>
          <p:nvPr/>
        </p:nvSpPr>
        <p:spPr>
          <a:xfrm>
            <a:off x="818515" y="581025"/>
            <a:ext cx="4064000" cy="984250"/>
          </a:xfrm>
          <a:prstGeom prst="rect">
            <a:avLst/>
          </a:prstGeom>
          <a:noFill/>
        </p:spPr>
        <p:txBody>
          <a:bodyPr wrap="square" rtlCol="0">
            <a:noAutofit/>
          </a:bodyPr>
          <a:lstStyle/>
          <a:p>
            <a:r>
              <a:rPr lang="en-IN" altLang="en-US"/>
              <a:t>sjskis</a:t>
            </a:r>
            <a:endParaRPr lang="en-IN" altLang="en-US">
              <a:solidFill>
                <a:schemeClr val="bg1"/>
              </a:solidFill>
              <a:latin typeface="Times New Roman" panose="02020603050405020304" charset="0"/>
              <a:cs typeface="Times New Roman" panose="02020603050405020304" charset="0"/>
            </a:endParaRPr>
          </a:p>
        </p:txBody>
      </p:sp>
      <p:sp>
        <p:nvSpPr>
          <p:cNvPr id="15" name="Text Box 14"/>
          <p:cNvSpPr txBox="1"/>
          <p:nvPr/>
        </p:nvSpPr>
        <p:spPr>
          <a:xfrm>
            <a:off x="203200" y="2668270"/>
            <a:ext cx="1408430" cy="369332"/>
          </a:xfrm>
          <a:prstGeom prst="rect">
            <a:avLst/>
          </a:prstGeom>
          <a:noFill/>
        </p:spPr>
        <p:txBody>
          <a:bodyPr wrap="square" rtlCol="0">
            <a:spAutoFit/>
          </a:bodyPr>
          <a:lstStyle/>
          <a:p>
            <a:r>
              <a:rPr lang="en-IN" altLang="en-US" dirty="0" smtClean="0"/>
              <a:t>P   </a:t>
            </a:r>
            <a:r>
              <a:rPr lang="en-IN" altLang="en-US" b="1" dirty="0" smtClean="0">
                <a:solidFill>
                  <a:schemeClr val="bg1"/>
                </a:solidFill>
              </a:rPr>
              <a:t>PRISMA </a:t>
            </a:r>
            <a:endParaRPr lang="en-IN" altLang="en-US" b="1" dirty="0">
              <a:solidFill>
                <a:schemeClr val="bg1"/>
              </a:solidFill>
              <a:highlight>
                <a:srgbClr val="000000"/>
              </a:highlight>
            </a:endParaRPr>
          </a:p>
        </p:txBody>
      </p:sp>
      <p:sp>
        <p:nvSpPr>
          <p:cNvPr id="16" name="Text Box 15"/>
          <p:cNvSpPr txBox="1"/>
          <p:nvPr/>
        </p:nvSpPr>
        <p:spPr>
          <a:xfrm>
            <a:off x="422275" y="3036570"/>
            <a:ext cx="4405630" cy="616585"/>
          </a:xfrm>
          <a:prstGeom prst="rect">
            <a:avLst/>
          </a:prstGeom>
          <a:noFill/>
        </p:spPr>
        <p:txBody>
          <a:bodyPr wrap="square" rtlCol="0">
            <a:noAutofit/>
          </a:bodyPr>
          <a:lstStyle/>
          <a:p>
            <a:r>
              <a:rPr lang="en-IN" altLang="en-US" b="1" dirty="0" smtClean="0"/>
              <a:t>D</a:t>
            </a:r>
            <a:r>
              <a:rPr lang="en-IN" altLang="en-US" b="1" dirty="0" smtClean="0">
                <a:solidFill>
                  <a:schemeClr val="bg1"/>
                </a:solidFill>
              </a:rPr>
              <a:t>FLOW</a:t>
            </a:r>
            <a:endParaRPr lang="en-IN" altLang="en-US" b="1" dirty="0">
              <a:solidFill>
                <a:schemeClr val="bg1"/>
              </a:solidFill>
            </a:endParaRPr>
          </a:p>
        </p:txBody>
      </p:sp>
      <p:sp>
        <p:nvSpPr>
          <p:cNvPr id="17" name="Text Box 16"/>
          <p:cNvSpPr txBox="1"/>
          <p:nvPr/>
        </p:nvSpPr>
        <p:spPr>
          <a:xfrm>
            <a:off x="542290" y="3429000"/>
            <a:ext cx="4064000" cy="417830"/>
          </a:xfrm>
          <a:prstGeom prst="rect">
            <a:avLst/>
          </a:prstGeom>
          <a:noFill/>
        </p:spPr>
        <p:txBody>
          <a:bodyPr wrap="square" rtlCol="0">
            <a:noAutofit/>
          </a:bodyPr>
          <a:lstStyle/>
          <a:p>
            <a:r>
              <a:rPr lang="en-IN" altLang="en-US" b="1" dirty="0">
                <a:solidFill>
                  <a:schemeClr val="bg1"/>
                </a:solidFill>
              </a:rPr>
              <a:t>CHART</a:t>
            </a:r>
            <a:endParaRPr lang="en-IN" altLang="en-US" b="1" dirty="0">
              <a:solidFill>
                <a:schemeClr val="bg1"/>
              </a:solidFill>
            </a:endParaRPr>
          </a:p>
        </p:txBody>
      </p:sp>
      <p:pic>
        <p:nvPicPr>
          <p:cNvPr id="2" name="Picture 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910080" y="0"/>
            <a:ext cx="8829039" cy="613664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688258" y="1330325"/>
            <a:ext cx="10972800" cy="5063490"/>
          </a:xfrm>
        </p:spPr>
        <p:txBody>
          <a:bodyPr>
            <a:normAutofit fontScale="92500" lnSpcReduction="10000"/>
          </a:bodyPr>
          <a:lstStyle/>
          <a:p>
            <a:r>
              <a:rPr lang="en-US" sz="3200" dirty="0">
                <a:latin typeface="Times New Roman" panose="02020603050405020304" charset="0"/>
                <a:cs typeface="Times New Roman" panose="02020603050405020304" charset="0"/>
              </a:rPr>
              <a:t>PRISMA Flow </a:t>
            </a:r>
            <a:r>
              <a:rPr lang="en-US" sz="3200" dirty="0" smtClean="0">
                <a:latin typeface="Times New Roman" panose="02020603050405020304" charset="0"/>
                <a:cs typeface="Times New Roman" panose="02020603050405020304" charset="0"/>
              </a:rPr>
              <a:t>Diagram</a:t>
            </a:r>
            <a:endParaRPr lang="en-US" sz="6000" dirty="0">
              <a:latin typeface="Times New Roman" panose="02020603050405020304" charset="0"/>
              <a:cs typeface="Times New Roman" panose="02020603050405020304" charset="0"/>
            </a:endParaRPr>
          </a:p>
          <a:p>
            <a:pPr marL="0" indent="0">
              <a:buNone/>
            </a:pPr>
            <a:endParaRPr lang="en-US" sz="2600" b="1" dirty="0" smtClean="0">
              <a:latin typeface="Times New Roman" panose="02020603050405020304" charset="0"/>
              <a:cs typeface="Times New Roman" panose="02020603050405020304" charset="0"/>
            </a:endParaRPr>
          </a:p>
          <a:p>
            <a:pPr marL="0" indent="0">
              <a:buNone/>
            </a:pPr>
            <a:r>
              <a:rPr lang="en-US" sz="2600" b="1" dirty="0" smtClean="0">
                <a:latin typeface="Times New Roman" panose="02020603050405020304" charset="0"/>
                <a:cs typeface="Times New Roman" panose="02020603050405020304" charset="0"/>
              </a:rPr>
              <a:t>Identification</a:t>
            </a:r>
            <a:endParaRPr lang="en-US" sz="3700" b="1" dirty="0">
              <a:latin typeface="Times New Roman" panose="02020603050405020304" charset="0"/>
              <a:cs typeface="Times New Roman" panose="02020603050405020304" charset="0"/>
            </a:endParaRPr>
          </a:p>
          <a:p>
            <a:r>
              <a:rPr lang="en-US" sz="2600" dirty="0">
                <a:latin typeface="Times New Roman" panose="02020603050405020304" charset="0"/>
                <a:cs typeface="Times New Roman" panose="02020603050405020304" charset="0"/>
              </a:rPr>
              <a:t>Records identified </a:t>
            </a:r>
            <a:r>
              <a:rPr lang="en-IN" altLang="en-US" sz="2600" dirty="0">
                <a:latin typeface="Times New Roman" panose="02020603050405020304" charset="0"/>
                <a:cs typeface="Times New Roman" panose="02020603050405020304" charset="0"/>
              </a:rPr>
              <a:t>from PubMed </a:t>
            </a:r>
            <a:r>
              <a:rPr lang="en-US" sz="2600" dirty="0">
                <a:latin typeface="Times New Roman" panose="02020603050405020304" charset="0"/>
                <a:cs typeface="Times New Roman" panose="02020603050405020304" charset="0"/>
              </a:rPr>
              <a:t>searching: </a:t>
            </a:r>
            <a:r>
              <a:rPr lang="en-IN" altLang="en-US" sz="2600" dirty="0">
                <a:latin typeface="Times New Roman" panose="02020603050405020304" charset="0"/>
                <a:cs typeface="Times New Roman" panose="02020603050405020304" charset="0"/>
              </a:rPr>
              <a:t>159</a:t>
            </a:r>
            <a:endParaRPr lang="en-US" sz="2600" dirty="0">
              <a:latin typeface="Times New Roman" panose="02020603050405020304" charset="0"/>
              <a:cs typeface="Times New Roman" panose="02020603050405020304" charset="0"/>
            </a:endParaRPr>
          </a:p>
          <a:p>
            <a:pPr marL="0" indent="0">
              <a:buNone/>
            </a:pPr>
            <a:r>
              <a:rPr lang="en-US" sz="2600" b="1" dirty="0">
                <a:latin typeface="Times New Roman" panose="02020603050405020304" charset="0"/>
                <a:cs typeface="Times New Roman" panose="02020603050405020304" charset="0"/>
              </a:rPr>
              <a:t>Screening:</a:t>
            </a:r>
            <a:endParaRPr lang="en-US" sz="2600" b="1" dirty="0">
              <a:latin typeface="Times New Roman" panose="02020603050405020304" charset="0"/>
              <a:cs typeface="Times New Roman" panose="02020603050405020304" charset="0"/>
            </a:endParaRPr>
          </a:p>
          <a:p>
            <a:r>
              <a:rPr lang="en-US" sz="2600" dirty="0">
                <a:latin typeface="Times New Roman" panose="02020603050405020304" charset="0"/>
                <a:cs typeface="Times New Roman" panose="02020603050405020304" charset="0"/>
              </a:rPr>
              <a:t>Records screened:</a:t>
            </a:r>
            <a:r>
              <a:rPr lang="en-IN" altLang="en-US" sz="2600" dirty="0">
                <a:latin typeface="Times New Roman" panose="02020603050405020304" charset="0"/>
                <a:cs typeface="Times New Roman" panose="02020603050405020304" charset="0"/>
              </a:rPr>
              <a:t> 102</a:t>
            </a:r>
            <a:r>
              <a:rPr lang="en-US" sz="2600" dirty="0">
                <a:latin typeface="Times New Roman" panose="02020603050405020304" charset="0"/>
                <a:cs typeface="Times New Roman" panose="02020603050405020304" charset="0"/>
              </a:rPr>
              <a:t> </a:t>
            </a:r>
            <a:r>
              <a:rPr lang="en-IN" altLang="en-US" sz="2600" dirty="0">
                <a:latin typeface="Times New Roman" panose="02020603050405020304" charset="0"/>
                <a:cs typeface="Times New Roman" panose="02020603050405020304" charset="0"/>
              </a:rPr>
              <a:t> (10 Years data</a:t>
            </a:r>
            <a:r>
              <a:rPr lang="en-IN" altLang="en-US" sz="2600" dirty="0">
                <a:latin typeface="Times New Roman" panose="02020603050405020304" charset="0"/>
                <a:cs typeface="Times New Roman" panose="02020603050405020304" charset="0"/>
                <a:sym typeface="+mn-ea"/>
              </a:rPr>
              <a:t>) </a:t>
            </a:r>
            <a:endParaRPr lang="en-US" sz="2600" dirty="0">
              <a:latin typeface="Times New Roman" panose="02020603050405020304" charset="0"/>
              <a:cs typeface="Times New Roman" panose="02020603050405020304" charset="0"/>
            </a:endParaRPr>
          </a:p>
          <a:p>
            <a:r>
              <a:rPr lang="en-US" sz="2600" dirty="0">
                <a:latin typeface="Times New Roman" panose="02020603050405020304" charset="0"/>
                <a:cs typeface="Times New Roman" panose="02020603050405020304" charset="0"/>
              </a:rPr>
              <a:t>Records excluded: </a:t>
            </a:r>
            <a:r>
              <a:rPr lang="en-IN" sz="2600" dirty="0">
                <a:latin typeface="Times New Roman" panose="02020603050405020304" charset="0"/>
                <a:cs typeface="Times New Roman" panose="02020603050405020304" charset="0"/>
              </a:rPr>
              <a:t>76</a:t>
            </a:r>
            <a:r>
              <a:rPr lang="en-US" sz="2600" dirty="0">
                <a:latin typeface="Times New Roman" panose="02020603050405020304" charset="0"/>
                <a:cs typeface="Times New Roman" panose="02020603050405020304" charset="0"/>
              </a:rPr>
              <a:t> (based on title and abstract relevance)</a:t>
            </a:r>
            <a:endParaRPr lang="en-US" sz="2600" dirty="0">
              <a:latin typeface="Times New Roman" panose="02020603050405020304" charset="0"/>
              <a:cs typeface="Times New Roman" panose="02020603050405020304" charset="0"/>
            </a:endParaRPr>
          </a:p>
          <a:p>
            <a:pPr marL="0" indent="0">
              <a:buNone/>
            </a:pPr>
            <a:r>
              <a:rPr lang="en-US" sz="2600" b="1" dirty="0">
                <a:latin typeface="Times New Roman" panose="02020603050405020304" charset="0"/>
                <a:cs typeface="Times New Roman" panose="02020603050405020304" charset="0"/>
              </a:rPr>
              <a:t>Eligibility:</a:t>
            </a:r>
            <a:endParaRPr lang="en-US" sz="2600" b="1" dirty="0">
              <a:latin typeface="Times New Roman" panose="02020603050405020304" charset="0"/>
              <a:cs typeface="Times New Roman" panose="02020603050405020304" charset="0"/>
            </a:endParaRPr>
          </a:p>
          <a:p>
            <a:r>
              <a:rPr lang="en-US" sz="2600" dirty="0">
                <a:latin typeface="Times New Roman" panose="02020603050405020304" charset="0"/>
                <a:cs typeface="Times New Roman" panose="02020603050405020304" charset="0"/>
              </a:rPr>
              <a:t>Full-text articles assessed for eligibility: </a:t>
            </a:r>
            <a:r>
              <a:rPr lang="en-IN" altLang="en-US" sz="2600" dirty="0">
                <a:latin typeface="Times New Roman" panose="02020603050405020304" charset="0"/>
                <a:cs typeface="Times New Roman" panose="02020603050405020304" charset="0"/>
              </a:rPr>
              <a:t>19 (Systematic, review, meta- analysis)</a:t>
            </a:r>
            <a:endParaRPr lang="en-US" sz="2600" dirty="0">
              <a:latin typeface="Times New Roman" panose="02020603050405020304" charset="0"/>
              <a:cs typeface="Times New Roman" panose="02020603050405020304" charset="0"/>
            </a:endParaRPr>
          </a:p>
          <a:p>
            <a:r>
              <a:rPr lang="en-US" sz="2600" dirty="0">
                <a:latin typeface="Times New Roman" panose="02020603050405020304" charset="0"/>
                <a:cs typeface="Times New Roman" panose="02020603050405020304" charset="0"/>
              </a:rPr>
              <a:t>Full-text articles excluded: </a:t>
            </a:r>
            <a:r>
              <a:rPr lang="en-IN" altLang="en-US" sz="2600" dirty="0">
                <a:latin typeface="Times New Roman" panose="02020603050405020304" charset="0"/>
                <a:cs typeface="Times New Roman" panose="02020603050405020304" charset="0"/>
              </a:rPr>
              <a:t>6</a:t>
            </a:r>
            <a:r>
              <a:rPr lang="en-US" sz="2600" dirty="0">
                <a:latin typeface="Times New Roman" panose="02020603050405020304" charset="0"/>
                <a:cs typeface="Times New Roman" panose="02020603050405020304" charset="0"/>
              </a:rPr>
              <a:t> (reasons</a:t>
            </a:r>
            <a:r>
              <a:rPr lang="en-IN" altLang="en-US" sz="2600" dirty="0">
                <a:latin typeface="Times New Roman" panose="02020603050405020304" charset="0"/>
                <a:cs typeface="Times New Roman" panose="02020603050405020304" charset="0"/>
              </a:rPr>
              <a:t>: Language / Out of scope </a:t>
            </a:r>
            <a:r>
              <a:rPr lang="en-US" sz="2600" dirty="0">
                <a:latin typeface="Times New Roman" panose="02020603050405020304" charset="0"/>
                <a:cs typeface="Times New Roman" panose="02020603050405020304" charset="0"/>
              </a:rPr>
              <a:t>)</a:t>
            </a:r>
            <a:endParaRPr lang="en-US" sz="2600" dirty="0">
              <a:latin typeface="Times New Roman" panose="02020603050405020304" charset="0"/>
              <a:cs typeface="Times New Roman" panose="02020603050405020304" charset="0"/>
            </a:endParaRPr>
          </a:p>
          <a:p>
            <a:pPr marL="109855" indent="0">
              <a:buNone/>
            </a:pPr>
            <a:r>
              <a:rPr lang="en-US" sz="2600" b="1" dirty="0">
                <a:latin typeface="Times New Roman" panose="02020603050405020304" charset="0"/>
                <a:cs typeface="Times New Roman" panose="02020603050405020304" charset="0"/>
                <a:sym typeface="+mn-ea"/>
              </a:rPr>
              <a:t>Included:</a:t>
            </a:r>
            <a:r>
              <a:rPr lang="en-IN" altLang="en-US" sz="2600" b="1" dirty="0">
                <a:latin typeface="Times New Roman" panose="02020603050405020304" charset="0"/>
                <a:cs typeface="Times New Roman" panose="02020603050405020304" charset="0"/>
                <a:sym typeface="+mn-ea"/>
              </a:rPr>
              <a:t>-</a:t>
            </a:r>
            <a:endParaRPr lang="en-US" sz="2600" b="1" dirty="0">
              <a:latin typeface="Times New Roman" panose="02020603050405020304" charset="0"/>
              <a:cs typeface="Times New Roman" panose="02020603050405020304" charset="0"/>
            </a:endParaRPr>
          </a:p>
          <a:p>
            <a:r>
              <a:rPr lang="en-US" sz="2600" dirty="0">
                <a:latin typeface="Times New Roman" panose="02020603050405020304" charset="0"/>
                <a:cs typeface="Times New Roman" panose="02020603050405020304" charset="0"/>
                <a:sym typeface="+mn-ea"/>
              </a:rPr>
              <a:t>Studies included in </a:t>
            </a:r>
            <a:r>
              <a:rPr lang="en-IN" altLang="en-US" sz="2600" dirty="0">
                <a:latin typeface="Times New Roman" panose="02020603050405020304" charset="0"/>
                <a:cs typeface="Times New Roman" panose="02020603050405020304" charset="0"/>
                <a:sym typeface="+mn-ea"/>
              </a:rPr>
              <a:t>review - 13</a:t>
            </a:r>
            <a:endParaRPr lang="en-US" sz="2600" dirty="0">
              <a:latin typeface="Times New Roman" panose="02020603050405020304" charset="0"/>
              <a:cs typeface="Times New Roman" panose="02020603050405020304" charset="0"/>
            </a:endParaRPr>
          </a:p>
          <a:p>
            <a:endParaRPr lang="en-US" sz="6000" dirty="0">
              <a:latin typeface="Times New Roman" panose="02020603050405020304" charset="0"/>
              <a:cs typeface="Times New Roman" panose="02020603050405020304" charset="0"/>
            </a:endParaRPr>
          </a:p>
          <a:p>
            <a:endParaRPr lang="en-US" dirty="0"/>
          </a:p>
        </p:txBody>
      </p:sp>
      <p:sp>
        <p:nvSpPr>
          <p:cNvPr id="4" name="Slide Number Placeholder 3"/>
          <p:cNvSpPr>
            <a:spLocks noGrp="1"/>
          </p:cNvSpPr>
          <p:nvPr>
            <p:ph type="sldNum" sz="quarter" idx="12"/>
          </p:nvPr>
        </p:nvSpPr>
        <p:spPr/>
        <p:txBody>
          <a:bodyPr/>
          <a:lstStyle/>
          <a:p>
            <a:fld id="{26AD20E6-394B-4DF0-96A5-9647FF39C943}" type="slidenum">
              <a:rPr lang="en-IN" smtClean="0"/>
            </a:fld>
            <a:endParaRPr lang="en-IN"/>
          </a:p>
        </p:txBody>
      </p:sp>
      <p:sp>
        <p:nvSpPr>
          <p:cNvPr id="2" name="Title 1"/>
          <p:cNvSpPr>
            <a:spLocks noGrp="1"/>
          </p:cNvSpPr>
          <p:nvPr>
            <p:ph type="title"/>
          </p:nvPr>
        </p:nvSpPr>
        <p:spPr>
          <a:xfrm>
            <a:off x="838200" y="365125"/>
            <a:ext cx="10515600" cy="965200"/>
          </a:xfrm>
        </p:spPr>
        <p:txBody>
          <a:bodyPr/>
          <a:lstStyle/>
          <a:p>
            <a:pPr algn="ctr"/>
            <a:r>
              <a:rPr lang="en-IN" b="1" dirty="0"/>
              <a:t> Methodology (4/4)</a:t>
            </a:r>
            <a:endParaRPr lang="en-IN" b="1" dirty="0"/>
          </a:p>
        </p:txBody>
      </p:sp>
      <p:pic>
        <p:nvPicPr>
          <p:cNvPr id="6" name="Picture 5"/>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115571" y="24130"/>
            <a:ext cx="1327149" cy="996950"/>
          </a:xfrm>
          <a:prstGeom prst="rect">
            <a:avLst/>
          </a:prstGeom>
        </p:spPr>
      </p:pic>
    </p:spTree>
  </p:cSld>
  <p:clrMapOvr>
    <a:masterClrMapping/>
  </p:clrMapOvr>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KSO_WM_BEAUTIFY_FLAG" val=""/>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0</TotalTime>
  <Words>8857</Words>
  <Application>WPS Presentation</Application>
  <PresentationFormat>Custom</PresentationFormat>
  <Paragraphs>208</Paragraphs>
  <Slides>16</Slides>
  <Notes>0</Notes>
  <HiddenSlides>0</HiddenSlides>
  <MMClips>0</MMClips>
  <ScaleCrop>false</ScaleCrop>
  <HeadingPairs>
    <vt:vector size="6" baseType="variant">
      <vt:variant>
        <vt:lpstr>已用的字体</vt:lpstr>
      </vt:variant>
      <vt:variant>
        <vt:i4>13</vt:i4>
      </vt:variant>
      <vt:variant>
        <vt:lpstr>主题</vt:lpstr>
      </vt:variant>
      <vt:variant>
        <vt:i4>1</vt:i4>
      </vt:variant>
      <vt:variant>
        <vt:lpstr>幻灯片标题</vt:lpstr>
      </vt:variant>
      <vt:variant>
        <vt:i4>16</vt:i4>
      </vt:variant>
    </vt:vector>
  </HeadingPairs>
  <TitlesOfParts>
    <vt:vector size="30" baseType="lpstr">
      <vt:lpstr>Arial</vt:lpstr>
      <vt:lpstr>SimSun</vt:lpstr>
      <vt:lpstr>Wingdings</vt:lpstr>
      <vt:lpstr>Wingdings 3</vt:lpstr>
      <vt:lpstr>Verdana</vt:lpstr>
      <vt:lpstr>Wingdings 2</vt:lpstr>
      <vt:lpstr>Times New Roman</vt:lpstr>
      <vt:lpstr>Calibri Light</vt:lpstr>
      <vt:lpstr>Wingdings</vt:lpstr>
      <vt:lpstr>Lucida Sans Unicode</vt:lpstr>
      <vt:lpstr>Microsoft YaHei</vt:lpstr>
      <vt:lpstr>Arial Unicode MS</vt:lpstr>
      <vt:lpstr>Calibri</vt:lpstr>
      <vt:lpstr>Concourse</vt:lpstr>
      <vt:lpstr> </vt:lpstr>
      <vt:lpstr>Introduction (1/2)</vt:lpstr>
      <vt:lpstr>PowerPoint 演示文稿</vt:lpstr>
      <vt:lpstr>Objectives of Your Study</vt:lpstr>
      <vt:lpstr>Methodology (1/4)</vt:lpstr>
      <vt:lpstr>PowerPoint 演示文稿</vt:lpstr>
      <vt:lpstr>PowerPoint 演示文稿</vt:lpstr>
      <vt:lpstr>PowerPoint 演示文稿</vt:lpstr>
      <vt:lpstr> Methodology (4/4)</vt:lpstr>
      <vt:lpstr>PowerPoint 演示文稿</vt:lpstr>
      <vt:lpstr>Results (2/3)</vt:lpstr>
      <vt:lpstr>PowerPoint 演示文稿</vt:lpstr>
      <vt:lpstr>Conclusion</vt:lpstr>
      <vt:lpstr>References</vt:lpstr>
      <vt:lpstr>Thank You</vt:lpstr>
      <vt:lpstr>Pictorial Journey (1/2)</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Name Organization</dc:title>
  <dc:creator>Dr. Sidharth Sekhar Mishra</dc:creator>
  <cp:lastModifiedBy>sakshi</cp:lastModifiedBy>
  <cp:revision>42</cp:revision>
  <dcterms:created xsi:type="dcterms:W3CDTF">2022-05-20T15:11:00Z</dcterms:created>
  <dcterms:modified xsi:type="dcterms:W3CDTF">2024-06-26T13:41:07Z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F16321648ECB44038A46EE8E892859C9_12</vt:lpwstr>
  </property>
  <property fmtid="{D5CDD505-2E9C-101B-9397-08002B2CF9AE}" pid="3" name="KSOProductBuildVer">
    <vt:lpwstr>1033-12.2.0.17119</vt:lpwstr>
  </property>
</Properties>
</file>