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22"/>
  </p:notesMasterIdLst>
  <p:sldIdLst>
    <p:sldId id="257" r:id="rId2"/>
    <p:sldId id="258" r:id="rId3"/>
    <p:sldId id="259" r:id="rId4"/>
    <p:sldId id="260" r:id="rId5"/>
    <p:sldId id="261" r:id="rId6"/>
    <p:sldId id="262" r:id="rId7"/>
    <p:sldId id="263" r:id="rId8"/>
    <p:sldId id="264" r:id="rId9"/>
    <p:sldId id="274" r:id="rId10"/>
    <p:sldId id="265" r:id="rId11"/>
    <p:sldId id="266" r:id="rId12"/>
    <p:sldId id="275" r:id="rId13"/>
    <p:sldId id="267" r:id="rId14"/>
    <p:sldId id="276" r:id="rId15"/>
    <p:sldId id="268" r:id="rId16"/>
    <p:sldId id="269" r:id="rId17"/>
    <p:sldId id="270" r:id="rId18"/>
    <p:sldId id="271" r:id="rId19"/>
    <p:sldId id="272" r:id="rId20"/>
    <p:sldId id="27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6" autoAdjust="0"/>
    <p:restoredTop sz="94660"/>
  </p:normalViewPr>
  <p:slideViewPr>
    <p:cSldViewPr snapToGrid="0">
      <p:cViewPr varScale="1">
        <p:scale>
          <a:sx n="59" d="100"/>
          <a:sy n="59" d="100"/>
        </p:scale>
        <p:origin x="83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ableStyles" Target="tableStyle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presProps" Target="pres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notesMaster" Target="notesMasters/notesMaster1.xml" /></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 /><Relationship Id="rId2" Type="http://schemas.microsoft.com/office/2011/relationships/chartColorStyle" Target="colors1.xml" /><Relationship Id="rId1" Type="http://schemas.microsoft.com/office/2011/relationships/chartStyle" Target="style1.xml" /><Relationship Id="rId4" Type="http://schemas.openxmlformats.org/officeDocument/2006/relationships/oleObject" Target="../embeddings/oleObject1.bin" /></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 /><Relationship Id="rId2" Type="http://schemas.microsoft.com/office/2011/relationships/chartColorStyle" Target="colors2.xml" /><Relationship Id="rId1" Type="http://schemas.microsoft.com/office/2011/relationships/chartStyle" Target="style2.xml" /><Relationship Id="rId4" Type="http://schemas.openxmlformats.org/officeDocument/2006/relationships/oleObject" Target="../embeddings/oleObject2.bin" /></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 /><Relationship Id="rId2" Type="http://schemas.microsoft.com/office/2011/relationships/chartColorStyle" Target="colors3.xml" /><Relationship Id="rId1" Type="http://schemas.microsoft.com/office/2011/relationships/chartStyle" Target="style3.xml" /><Relationship Id="rId4" Type="http://schemas.openxmlformats.org/officeDocument/2006/relationships/oleObject" Target="../embeddings/oleObject3.bin" /></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 /><Relationship Id="rId2" Type="http://schemas.microsoft.com/office/2011/relationships/chartColorStyle" Target="colors4.xml" /><Relationship Id="rId1" Type="http://schemas.microsoft.com/office/2011/relationships/chartStyle" Target="style4.xml" /><Relationship Id="rId4" Type="http://schemas.openxmlformats.org/officeDocument/2006/relationships/oleObject" Target="../embeddings/oleObject4.bin" /></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 /><Relationship Id="rId2" Type="http://schemas.microsoft.com/office/2011/relationships/chartColorStyle" Target="colors5.xml" /><Relationship Id="rId1" Type="http://schemas.microsoft.com/office/2011/relationships/chartStyle" Target="style5.xml" /><Relationship Id="rId4" Type="http://schemas.openxmlformats.org/officeDocument/2006/relationships/oleObject" Target="../embeddings/oleObject5.bin" /></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 /><Relationship Id="rId2" Type="http://schemas.microsoft.com/office/2011/relationships/chartColorStyle" Target="colors6.xml" /><Relationship Id="rId1" Type="http://schemas.microsoft.com/office/2011/relationships/chartStyle" Target="style6.xml" /><Relationship Id="rId4" Type="http://schemas.openxmlformats.org/officeDocument/2006/relationships/oleObject" Target="../embeddings/oleObject6.bin" /></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 /><Relationship Id="rId2" Type="http://schemas.microsoft.com/office/2011/relationships/chartColorStyle" Target="colors7.xml" /><Relationship Id="rId1" Type="http://schemas.microsoft.com/office/2011/relationships/chartStyle" Target="style7.xml" /><Relationship Id="rId4" Type="http://schemas.openxmlformats.org/officeDocument/2006/relationships/oleObject" Target="../embeddings/oleObject7.bin" /></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IN" sz="1300" b="1" dirty="0">
                <a:latin typeface="Arial" panose="020B0604020202020204" pitchFamily="34" charset="0"/>
                <a:cs typeface="Arial" panose="020B0604020202020204" pitchFamily="34" charset="0"/>
              </a:rPr>
              <a:t>Graph 1: % of pregnancy outcome by women's age in India, 2019-21</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clustered"/>
        <c:varyColors val="0"/>
        <c:ser>
          <c:idx val="0"/>
          <c:order val="0"/>
          <c:tx>
            <c:strRef>
              <c:f>tab1_ref!$I$2</c:f>
              <c:strCache>
                <c:ptCount val="1"/>
                <c:pt idx="0">
                  <c:v>Birth</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tab1_ref!$H$3:$H$7</c:f>
              <c:strCache>
                <c:ptCount val="5"/>
                <c:pt idx="0">
                  <c:v>15-20</c:v>
                </c:pt>
                <c:pt idx="1">
                  <c:v>20-25</c:v>
                </c:pt>
                <c:pt idx="2">
                  <c:v>25-30</c:v>
                </c:pt>
                <c:pt idx="3">
                  <c:v>30-35</c:v>
                </c:pt>
                <c:pt idx="4">
                  <c:v>35+</c:v>
                </c:pt>
              </c:strCache>
            </c:strRef>
          </c:cat>
          <c:val>
            <c:numRef>
              <c:f>tab1_ref!$I$3:$I$7</c:f>
              <c:numCache>
                <c:formatCode>0.0</c:formatCode>
                <c:ptCount val="5"/>
                <c:pt idx="0">
                  <c:v>86.31</c:v>
                </c:pt>
                <c:pt idx="1">
                  <c:v>89.38</c:v>
                </c:pt>
                <c:pt idx="2">
                  <c:v>89.54</c:v>
                </c:pt>
                <c:pt idx="3">
                  <c:v>87.02</c:v>
                </c:pt>
                <c:pt idx="4">
                  <c:v>83.03</c:v>
                </c:pt>
              </c:numCache>
            </c:numRef>
          </c:val>
          <c:extLst>
            <c:ext xmlns:c16="http://schemas.microsoft.com/office/drawing/2014/chart" uri="{C3380CC4-5D6E-409C-BE32-E72D297353CC}">
              <c16:uniqueId val="{00000000-D8AB-4D03-8CAD-C287852995C8}"/>
            </c:ext>
          </c:extLst>
        </c:ser>
        <c:dLbls>
          <c:showLegendKey val="0"/>
          <c:showVal val="0"/>
          <c:showCatName val="0"/>
          <c:showSerName val="0"/>
          <c:showPercent val="0"/>
          <c:showBubbleSize val="0"/>
        </c:dLbls>
        <c:gapWidth val="150"/>
        <c:axId val="1001868607"/>
        <c:axId val="925750127"/>
      </c:barChart>
      <c:lineChart>
        <c:grouping val="standard"/>
        <c:varyColors val="0"/>
        <c:ser>
          <c:idx val="1"/>
          <c:order val="1"/>
          <c:tx>
            <c:strRef>
              <c:f>tab1_ref!$J$2</c:f>
              <c:strCache>
                <c:ptCount val="1"/>
                <c:pt idx="0">
                  <c:v>Pregnancy Wastage</c:v>
                </c:pt>
              </c:strCache>
            </c:strRef>
          </c:tx>
          <c:spPr>
            <a:ln w="28575" cap="rnd">
              <a:solidFill>
                <a:schemeClr val="accent5"/>
              </a:solidFill>
              <a:round/>
            </a:ln>
            <a:effectLst/>
          </c:spPr>
          <c:marker>
            <c:symbol val="none"/>
          </c:marker>
          <c:dLbls>
            <c:dLbl>
              <c:idx val="0"/>
              <c:layout>
                <c:manualLayout>
                  <c:x val="1.7499999999999953E-2"/>
                  <c:y val="-3.1111111111111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8AB-4D03-8CAD-C287852995C8}"/>
                </c:ext>
              </c:extLst>
            </c:dLbl>
            <c:dLbl>
              <c:idx val="1"/>
              <c:layout>
                <c:manualLayout>
                  <c:x val="2.2499999999999999E-2"/>
                  <c:y val="-4.44444444444444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8AB-4D03-8CAD-C287852995C8}"/>
                </c:ext>
              </c:extLst>
            </c:dLbl>
            <c:dLbl>
              <c:idx val="2"/>
              <c:layout>
                <c:manualLayout>
                  <c:x val="1.7500000000000002E-2"/>
                  <c:y val="-4.888888888888896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8AB-4D03-8CAD-C287852995C8}"/>
                </c:ext>
              </c:extLst>
            </c:dLbl>
            <c:dLbl>
              <c:idx val="3"/>
              <c:layout>
                <c:manualLayout>
                  <c:x val="1.7500000000000002E-2"/>
                  <c:y val="-6.2222222222222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8AB-4D03-8CAD-C287852995C8}"/>
                </c:ext>
              </c:extLst>
            </c:dLbl>
            <c:dLbl>
              <c:idx val="4"/>
              <c:layout>
                <c:manualLayout>
                  <c:x val="0.02"/>
                  <c:y val="-6.2222222222222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8AB-4D03-8CAD-C287852995C8}"/>
                </c:ext>
              </c:extLst>
            </c:dLbl>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tab1_ref!$H$3:$H$7</c:f>
              <c:strCache>
                <c:ptCount val="5"/>
                <c:pt idx="0">
                  <c:v>15-20</c:v>
                </c:pt>
                <c:pt idx="1">
                  <c:v>20-25</c:v>
                </c:pt>
                <c:pt idx="2">
                  <c:v>25-30</c:v>
                </c:pt>
                <c:pt idx="3">
                  <c:v>30-35</c:v>
                </c:pt>
                <c:pt idx="4">
                  <c:v>35+</c:v>
                </c:pt>
              </c:strCache>
            </c:strRef>
          </c:cat>
          <c:val>
            <c:numRef>
              <c:f>tab1_ref!$J$3:$J$7</c:f>
              <c:numCache>
                <c:formatCode>0.0</c:formatCode>
                <c:ptCount val="5"/>
                <c:pt idx="0">
                  <c:v>13.690000000000001</c:v>
                </c:pt>
                <c:pt idx="1">
                  <c:v>10.62</c:v>
                </c:pt>
                <c:pt idx="2">
                  <c:v>10.459999999999999</c:v>
                </c:pt>
                <c:pt idx="3">
                  <c:v>12.969999999999999</c:v>
                </c:pt>
                <c:pt idx="4">
                  <c:v>16.97</c:v>
                </c:pt>
              </c:numCache>
            </c:numRef>
          </c:val>
          <c:smooth val="0"/>
          <c:extLst>
            <c:ext xmlns:c16="http://schemas.microsoft.com/office/drawing/2014/chart" uri="{C3380CC4-5D6E-409C-BE32-E72D297353CC}">
              <c16:uniqueId val="{00000006-D8AB-4D03-8CAD-C287852995C8}"/>
            </c:ext>
          </c:extLst>
        </c:ser>
        <c:dLbls>
          <c:showLegendKey val="0"/>
          <c:showVal val="0"/>
          <c:showCatName val="0"/>
          <c:showSerName val="0"/>
          <c:showPercent val="0"/>
          <c:showBubbleSize val="0"/>
        </c:dLbls>
        <c:marker val="1"/>
        <c:smooth val="0"/>
        <c:axId val="801901951"/>
        <c:axId val="1003091919"/>
      </c:lineChart>
      <c:catAx>
        <c:axId val="10018686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925750127"/>
        <c:crosses val="autoZero"/>
        <c:auto val="1"/>
        <c:lblAlgn val="ctr"/>
        <c:lblOffset val="100"/>
        <c:noMultiLvlLbl val="0"/>
      </c:catAx>
      <c:valAx>
        <c:axId val="925750127"/>
        <c:scaling>
          <c:orientation val="minMax"/>
          <c:max val="10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001868607"/>
        <c:crosses val="autoZero"/>
        <c:crossBetween val="between"/>
      </c:valAx>
      <c:valAx>
        <c:axId val="1003091919"/>
        <c:scaling>
          <c:orientation val="minMax"/>
          <c:max val="50"/>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801901951"/>
        <c:crosses val="max"/>
        <c:crossBetween val="between"/>
      </c:valAx>
      <c:catAx>
        <c:axId val="801901951"/>
        <c:scaling>
          <c:orientation val="minMax"/>
        </c:scaling>
        <c:delete val="1"/>
        <c:axPos val="b"/>
        <c:numFmt formatCode="General" sourceLinked="1"/>
        <c:majorTickMark val="out"/>
        <c:minorTickMark val="none"/>
        <c:tickLblPos val="nextTo"/>
        <c:crossAx val="1003091919"/>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rgbClr val="632E62"/>
      </a:solidFill>
      <a:round/>
    </a:ln>
    <a:effectLst/>
  </c:spPr>
  <c:txPr>
    <a:bodyPr/>
    <a:lstStyle/>
    <a:p>
      <a:pPr>
        <a:defRPr>
          <a:solidFill>
            <a:schemeClr val="tx1"/>
          </a:solidFill>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40" b="1" i="0" u="none" strike="noStrike" kern="1200" spc="0" baseline="0">
                <a:solidFill>
                  <a:schemeClr val="tx1"/>
                </a:solidFill>
                <a:latin typeface="Times New Roman" panose="02020603050405020304" pitchFamily="18" charset="0"/>
                <a:ea typeface="+mn-ea"/>
                <a:cs typeface="Times New Roman" panose="02020603050405020304" pitchFamily="18" charset="0"/>
              </a:defRPr>
            </a:pPr>
            <a:r>
              <a:rPr lang="en-IN" sz="1300" dirty="0">
                <a:latin typeface="Arial" panose="020B0604020202020204" pitchFamily="34" charset="0"/>
                <a:cs typeface="Arial" panose="020B0604020202020204" pitchFamily="34" charset="0"/>
              </a:rPr>
              <a:t>Graph 2: % of pregnancy outcomes by women's education in India, 2019-21 </a:t>
            </a:r>
          </a:p>
        </c:rich>
      </c:tx>
      <c:overlay val="0"/>
      <c:spPr>
        <a:noFill/>
        <a:ln>
          <a:noFill/>
        </a:ln>
        <a:effectLst/>
      </c:spPr>
      <c:txPr>
        <a:bodyPr rot="0" spcFirstLastPara="1" vertOverflow="ellipsis" vert="horz" wrap="square" anchor="ctr" anchorCtr="1"/>
        <a:lstStyle/>
        <a:p>
          <a:pPr>
            <a:defRPr sz="1440" b="1" i="0" u="none" strike="noStrike" kern="1200" spc="0" baseline="0">
              <a:solidFill>
                <a:schemeClr val="tx1"/>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col"/>
        <c:grouping val="clustered"/>
        <c:varyColors val="0"/>
        <c:ser>
          <c:idx val="0"/>
          <c:order val="0"/>
          <c:tx>
            <c:strRef>
              <c:f>tab1_ref!$I$9</c:f>
              <c:strCache>
                <c:ptCount val="1"/>
                <c:pt idx="0">
                  <c:v>Birth</c:v>
                </c:pt>
              </c:strCache>
            </c:strRef>
          </c:tx>
          <c:spPr>
            <a:solidFill>
              <a:schemeClr val="accent6"/>
            </a:solidFill>
            <a:ln>
              <a:noFill/>
            </a:ln>
            <a:effectLst/>
          </c:spPr>
          <c:invertIfNegative val="0"/>
          <c:dLbls>
            <c:dLbl>
              <c:idx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extLst>
                <c:ext xmlns:c16="http://schemas.microsoft.com/office/drawing/2014/chart" uri="{C3380CC4-5D6E-409C-BE32-E72D297353CC}">
                  <c16:uniqueId val="{00000000-843C-458A-9232-904CCA7F66E5}"/>
                </c:ext>
              </c:extLst>
            </c:dLbl>
            <c:dLbl>
              <c:idx val="1"/>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extLst>
                <c:ext xmlns:c16="http://schemas.microsoft.com/office/drawing/2014/chart" uri="{C3380CC4-5D6E-409C-BE32-E72D297353CC}">
                  <c16:uniqueId val="{00000001-843C-458A-9232-904CCA7F66E5}"/>
                </c:ext>
              </c:extLst>
            </c:dLbl>
            <c:dLbl>
              <c:idx val="2"/>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extLst>
                <c:ext xmlns:c16="http://schemas.microsoft.com/office/drawing/2014/chart" uri="{C3380CC4-5D6E-409C-BE32-E72D297353CC}">
                  <c16:uniqueId val="{00000002-843C-458A-9232-904CCA7F66E5}"/>
                </c:ext>
              </c:extLst>
            </c:dLbl>
            <c:dLbl>
              <c:idx val="3"/>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extLst>
                <c:ext xmlns:c16="http://schemas.microsoft.com/office/drawing/2014/chart" uri="{C3380CC4-5D6E-409C-BE32-E72D297353CC}">
                  <c16:uniqueId val="{00000003-843C-458A-9232-904CCA7F66E5}"/>
                </c:ext>
              </c:extLst>
            </c:dLbl>
            <c:spPr>
              <a:noFill/>
              <a:ln>
                <a:noFill/>
              </a:ln>
              <a:effectLst/>
            </c:spPr>
            <c:txPr>
              <a:bodyPr rot="-5400000" spcFirstLastPara="1" vertOverflow="ellipsis" wrap="square" anchor="ctr" anchorCtr="1"/>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tab1_ref!$H$10:$H$13</c:f>
              <c:strCache>
                <c:ptCount val="4"/>
                <c:pt idx="0">
                  <c:v>No education</c:v>
                </c:pt>
                <c:pt idx="1">
                  <c:v>Primary</c:v>
                </c:pt>
                <c:pt idx="2">
                  <c:v>Secondary</c:v>
                </c:pt>
                <c:pt idx="3">
                  <c:v>Higher</c:v>
                </c:pt>
              </c:strCache>
            </c:strRef>
          </c:cat>
          <c:val>
            <c:numRef>
              <c:f>tab1_ref!$I$10:$I$13</c:f>
              <c:numCache>
                <c:formatCode>0.0</c:formatCode>
                <c:ptCount val="4"/>
                <c:pt idx="0">
                  <c:v>91</c:v>
                </c:pt>
                <c:pt idx="1">
                  <c:v>88.84</c:v>
                </c:pt>
                <c:pt idx="2">
                  <c:v>88</c:v>
                </c:pt>
                <c:pt idx="3">
                  <c:v>86.76</c:v>
                </c:pt>
              </c:numCache>
            </c:numRef>
          </c:val>
          <c:extLst>
            <c:ext xmlns:c16="http://schemas.microsoft.com/office/drawing/2014/chart" uri="{C3380CC4-5D6E-409C-BE32-E72D297353CC}">
              <c16:uniqueId val="{00000004-843C-458A-9232-904CCA7F66E5}"/>
            </c:ext>
          </c:extLst>
        </c:ser>
        <c:dLbls>
          <c:showLegendKey val="0"/>
          <c:showVal val="1"/>
          <c:showCatName val="0"/>
          <c:showSerName val="0"/>
          <c:showPercent val="0"/>
          <c:showBubbleSize val="0"/>
        </c:dLbls>
        <c:gapWidth val="150"/>
        <c:axId val="1584331520"/>
        <c:axId val="1804106256"/>
      </c:barChart>
      <c:lineChart>
        <c:grouping val="standard"/>
        <c:varyColors val="0"/>
        <c:ser>
          <c:idx val="1"/>
          <c:order val="1"/>
          <c:tx>
            <c:strRef>
              <c:f>tab1_ref!$J$9</c:f>
              <c:strCache>
                <c:ptCount val="1"/>
                <c:pt idx="0">
                  <c:v>Pregnancy Wastage</c:v>
                </c:pt>
              </c:strCache>
            </c:strRef>
          </c:tx>
          <c:spPr>
            <a:ln w="28575" cap="rnd">
              <a:solidFill>
                <a:schemeClr val="accent5"/>
              </a:solidFill>
              <a:round/>
            </a:ln>
            <a:effectLst/>
          </c:spPr>
          <c:marker>
            <c:symbol val="none"/>
          </c:marker>
          <c:dLbls>
            <c:dLbl>
              <c:idx val="0"/>
              <c:layout>
                <c:manualLayout>
                  <c:x val="2.795425667090216E-2"/>
                  <c:y val="-6.71140939597315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43C-458A-9232-904CCA7F66E5}"/>
                </c:ext>
              </c:extLst>
            </c:dLbl>
            <c:dLbl>
              <c:idx val="1"/>
              <c:layout>
                <c:manualLayout>
                  <c:x val="2.7954256670902067E-2"/>
                  <c:y val="-4.92170022371364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43C-458A-9232-904CCA7F66E5}"/>
                </c:ext>
              </c:extLst>
            </c:dLbl>
            <c:dLbl>
              <c:idx val="2"/>
              <c:layout>
                <c:manualLayout>
                  <c:x val="2.795425667090216E-2"/>
                  <c:y val="-4.92170022371364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43C-458A-9232-904CCA7F66E5}"/>
                </c:ext>
              </c:extLst>
            </c:dLbl>
            <c:dLbl>
              <c:idx val="3"/>
              <c:layout>
                <c:manualLayout>
                  <c:x val="2.795425667090216E-2"/>
                  <c:y val="-2.68456375838926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43C-458A-9232-904CCA7F66E5}"/>
                </c:ext>
              </c:extLst>
            </c:dLbl>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tab1_ref!$H$10:$H$13</c:f>
              <c:strCache>
                <c:ptCount val="4"/>
                <c:pt idx="0">
                  <c:v>No education</c:v>
                </c:pt>
                <c:pt idx="1">
                  <c:v>Primary</c:v>
                </c:pt>
                <c:pt idx="2">
                  <c:v>Secondary</c:v>
                </c:pt>
                <c:pt idx="3">
                  <c:v>Higher</c:v>
                </c:pt>
              </c:strCache>
            </c:strRef>
          </c:cat>
          <c:val>
            <c:numRef>
              <c:f>tab1_ref!$J$10:$J$13</c:f>
              <c:numCache>
                <c:formatCode>0.0</c:formatCode>
                <c:ptCount val="4"/>
                <c:pt idx="0">
                  <c:v>8.94</c:v>
                </c:pt>
                <c:pt idx="1">
                  <c:v>11.16</c:v>
                </c:pt>
                <c:pt idx="2">
                  <c:v>12.02</c:v>
                </c:pt>
                <c:pt idx="3">
                  <c:v>13.24</c:v>
                </c:pt>
              </c:numCache>
            </c:numRef>
          </c:val>
          <c:smooth val="0"/>
          <c:extLst>
            <c:ext xmlns:c16="http://schemas.microsoft.com/office/drawing/2014/chart" uri="{C3380CC4-5D6E-409C-BE32-E72D297353CC}">
              <c16:uniqueId val="{00000009-843C-458A-9232-904CCA7F66E5}"/>
            </c:ext>
          </c:extLst>
        </c:ser>
        <c:dLbls>
          <c:showLegendKey val="0"/>
          <c:showVal val="0"/>
          <c:showCatName val="0"/>
          <c:showSerName val="0"/>
          <c:showPercent val="0"/>
          <c:showBubbleSize val="0"/>
        </c:dLbls>
        <c:marker val="1"/>
        <c:smooth val="0"/>
        <c:axId val="86868400"/>
        <c:axId val="86865536"/>
      </c:lineChart>
      <c:catAx>
        <c:axId val="158433152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804106256"/>
        <c:crosses val="autoZero"/>
        <c:auto val="1"/>
        <c:lblAlgn val="ctr"/>
        <c:lblOffset val="100"/>
        <c:noMultiLvlLbl val="0"/>
      </c:catAx>
      <c:valAx>
        <c:axId val="1804106256"/>
        <c:scaling>
          <c:orientation val="minMax"/>
          <c:max val="100"/>
        </c:scaling>
        <c:delete val="0"/>
        <c:axPos val="l"/>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584331520"/>
        <c:crosses val="autoZero"/>
        <c:crossBetween val="between"/>
      </c:valAx>
      <c:valAx>
        <c:axId val="86865536"/>
        <c:scaling>
          <c:orientation val="minMax"/>
          <c:max val="50"/>
        </c:scaling>
        <c:delete val="0"/>
        <c:axPos val="r"/>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86868400"/>
        <c:crosses val="max"/>
        <c:crossBetween val="between"/>
      </c:valAx>
      <c:catAx>
        <c:axId val="86868400"/>
        <c:scaling>
          <c:orientation val="minMax"/>
        </c:scaling>
        <c:delete val="1"/>
        <c:axPos val="b"/>
        <c:numFmt formatCode="General" sourceLinked="1"/>
        <c:majorTickMark val="out"/>
        <c:minorTickMark val="none"/>
        <c:tickLblPos val="nextTo"/>
        <c:crossAx val="86865536"/>
        <c:crosses val="autoZero"/>
        <c:auto val="1"/>
        <c:lblAlgn val="ctr"/>
        <c:lblOffset val="100"/>
        <c:noMultiLvlLbl val="0"/>
      </c:cat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rgbClr val="632E62"/>
      </a:solidFill>
      <a:round/>
    </a:ln>
    <a:effectLst/>
  </c:spPr>
  <c:txPr>
    <a:bodyPr/>
    <a:lstStyle/>
    <a:p>
      <a:pPr>
        <a:defRPr sz="1200" b="1">
          <a:solidFill>
            <a:schemeClr val="tx1"/>
          </a:solidFill>
          <a:latin typeface="Times New Roman" panose="02020603050405020304" pitchFamily="18" charset="0"/>
          <a:cs typeface="Times New Roman" panose="02020603050405020304" pitchFamily="18" charset="0"/>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solidFill>
                <a:latin typeface="Arial" panose="020B0604020202020204" pitchFamily="34" charset="0"/>
                <a:ea typeface="+mn-ea"/>
                <a:cs typeface="Arial" panose="020B0604020202020204" pitchFamily="34" charset="0"/>
              </a:defRPr>
            </a:pPr>
            <a:r>
              <a:rPr lang="en-IN" b="1" dirty="0"/>
              <a:t>Graph 3: % of pregnancy wastage by smoking behaviour [smokers versus non-smokers] by age-group in India, 2019-21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6.6406311183022634E-2"/>
          <c:y val="0.26407886769603389"/>
          <c:w val="0.90815065771237102"/>
          <c:h val="0.52888245534362699"/>
        </c:manualLayout>
      </c:layout>
      <c:lineChart>
        <c:grouping val="standard"/>
        <c:varyColors val="0"/>
        <c:ser>
          <c:idx val="0"/>
          <c:order val="0"/>
          <c:tx>
            <c:strRef>
              <c:f>'table 2 edits'!$H$3</c:f>
              <c:strCache>
                <c:ptCount val="1"/>
                <c:pt idx="0">
                  <c:v>Non- smokers</c:v>
                </c:pt>
              </c:strCache>
            </c:strRef>
          </c:tx>
          <c:spPr>
            <a:ln w="28575" cap="rnd">
              <a:solidFill>
                <a:schemeClr val="accent6"/>
              </a:solidFill>
              <a:round/>
            </a:ln>
            <a:effectLst/>
          </c:spPr>
          <c:marker>
            <c:symbol val="none"/>
          </c:marker>
          <c:dLbls>
            <c:dLbl>
              <c:idx val="0"/>
              <c:layout>
                <c:manualLayout>
                  <c:x val="-3.0773392404148704E-2"/>
                  <c:y val="6.997743824536983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0FD-4F1E-BF5A-BB79351EC354}"/>
                </c:ext>
              </c:extLst>
            </c:dLbl>
            <c:dLbl>
              <c:idx val="1"/>
              <c:layout>
                <c:manualLayout>
                  <c:x val="-4.4628688291307936E-2"/>
                  <c:y val="4.9164935903605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0FD-4F1E-BF5A-BB79351EC354}"/>
                </c:ext>
              </c:extLst>
            </c:dLbl>
            <c:dLbl>
              <c:idx val="2"/>
              <c:layout>
                <c:manualLayout>
                  <c:x val="-1.0257678970466779E-16"/>
                  <c:y val="1.86606501987653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0FD-4F1E-BF5A-BB79351EC354}"/>
                </c:ext>
              </c:extLst>
            </c:dLbl>
            <c:dLbl>
              <c:idx val="3"/>
              <c:layout>
                <c:manualLayout>
                  <c:x val="0"/>
                  <c:y val="1.86606501987653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0FD-4F1E-BF5A-BB79351EC354}"/>
                </c:ext>
              </c:extLst>
            </c:dLbl>
            <c:dLbl>
              <c:idx val="4"/>
              <c:layout>
                <c:manualLayout>
                  <c:x val="-1.6785486765899291E-2"/>
                  <c:y val="3.73213003975306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0FD-4F1E-BF5A-BB79351EC354}"/>
                </c:ext>
              </c:extLst>
            </c:dLbl>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 2 edits'!$G$4:$G$8</c:f>
              <c:strCache>
                <c:ptCount val="5"/>
                <c:pt idx="0">
                  <c:v>15-20</c:v>
                </c:pt>
                <c:pt idx="1">
                  <c:v>20-25</c:v>
                </c:pt>
                <c:pt idx="2">
                  <c:v>25-30</c:v>
                </c:pt>
                <c:pt idx="3">
                  <c:v>30-35</c:v>
                </c:pt>
                <c:pt idx="4">
                  <c:v>35+</c:v>
                </c:pt>
              </c:strCache>
            </c:strRef>
          </c:cat>
          <c:val>
            <c:numRef>
              <c:f>'table 2 edits'!$H$4:$H$8</c:f>
              <c:numCache>
                <c:formatCode>General</c:formatCode>
                <c:ptCount val="5"/>
                <c:pt idx="0">
                  <c:v>13.58</c:v>
                </c:pt>
                <c:pt idx="1">
                  <c:v>10.6</c:v>
                </c:pt>
                <c:pt idx="2">
                  <c:v>10.43</c:v>
                </c:pt>
                <c:pt idx="3">
                  <c:v>12.83</c:v>
                </c:pt>
                <c:pt idx="4">
                  <c:v>16.64</c:v>
                </c:pt>
              </c:numCache>
            </c:numRef>
          </c:val>
          <c:smooth val="0"/>
          <c:extLst>
            <c:ext xmlns:c16="http://schemas.microsoft.com/office/drawing/2014/chart" uri="{C3380CC4-5D6E-409C-BE32-E72D297353CC}">
              <c16:uniqueId val="{00000005-C0FD-4F1E-BF5A-BB79351EC354}"/>
            </c:ext>
          </c:extLst>
        </c:ser>
        <c:ser>
          <c:idx val="1"/>
          <c:order val="1"/>
          <c:tx>
            <c:strRef>
              <c:f>'table 2 edits'!$I$3</c:f>
              <c:strCache>
                <c:ptCount val="1"/>
                <c:pt idx="0">
                  <c:v>Smokers</c:v>
                </c:pt>
              </c:strCache>
            </c:strRef>
          </c:tx>
          <c:spPr>
            <a:ln w="28575" cap="rnd">
              <a:solidFill>
                <a:schemeClr val="accent5"/>
              </a:solidFill>
              <a:round/>
            </a:ln>
            <a:effectLst/>
          </c:spPr>
          <c:marker>
            <c:symbol val="none"/>
          </c:marker>
          <c:dLbls>
            <c:dLbl>
              <c:idx val="0"/>
              <c:layout>
                <c:manualLayout>
                  <c:x val="-2.5644197426166947E-17"/>
                  <c:y val="-3.73213003975306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0FD-4F1E-BF5A-BB79351EC354}"/>
                </c:ext>
              </c:extLst>
            </c:dLbl>
            <c:dLbl>
              <c:idx val="1"/>
              <c:layout>
                <c:manualLayout>
                  <c:x val="-2.7918978526031604E-2"/>
                  <c:y val="-6.25275042555833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0FD-4F1E-BF5A-BB79351EC354}"/>
                </c:ext>
              </c:extLst>
            </c:dLbl>
            <c:dLbl>
              <c:idx val="2"/>
              <c:layout>
                <c:manualLayout>
                  <c:x val="-5.5951622552997638E-3"/>
                  <c:y val="-5.598195059629593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0FD-4F1E-BF5A-BB79351EC354}"/>
                </c:ext>
              </c:extLst>
            </c:dLbl>
            <c:dLbl>
              <c:idx val="3"/>
              <c:layout>
                <c:manualLayout>
                  <c:x val="-1.1190324510599528E-2"/>
                  <c:y val="-6.53122756956785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C0FD-4F1E-BF5A-BB79351EC354}"/>
                </c:ext>
              </c:extLst>
            </c:dLbl>
            <c:dLbl>
              <c:idx val="4"/>
              <c:layout>
                <c:manualLayout>
                  <c:x val="-2.7975811276499025E-2"/>
                  <c:y val="-4.19864629472219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C0FD-4F1E-BF5A-BB79351EC354}"/>
                </c:ext>
              </c:extLst>
            </c:dLbl>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 2 edits'!$G$4:$G$8</c:f>
              <c:strCache>
                <c:ptCount val="5"/>
                <c:pt idx="0">
                  <c:v>15-20</c:v>
                </c:pt>
                <c:pt idx="1">
                  <c:v>20-25</c:v>
                </c:pt>
                <c:pt idx="2">
                  <c:v>25-30</c:v>
                </c:pt>
                <c:pt idx="3">
                  <c:v>30-35</c:v>
                </c:pt>
                <c:pt idx="4">
                  <c:v>35+</c:v>
                </c:pt>
              </c:strCache>
            </c:strRef>
          </c:cat>
          <c:val>
            <c:numRef>
              <c:f>'table 2 edits'!$I$4:$I$8</c:f>
              <c:numCache>
                <c:formatCode>General</c:formatCode>
                <c:ptCount val="5"/>
                <c:pt idx="0">
                  <c:v>18.490000000000002</c:v>
                </c:pt>
                <c:pt idx="1">
                  <c:v>11.139999999999999</c:v>
                </c:pt>
                <c:pt idx="2">
                  <c:v>11.59</c:v>
                </c:pt>
                <c:pt idx="3">
                  <c:v>16.099999999999998</c:v>
                </c:pt>
                <c:pt idx="4">
                  <c:v>21.61</c:v>
                </c:pt>
              </c:numCache>
            </c:numRef>
          </c:val>
          <c:smooth val="0"/>
          <c:extLst>
            <c:ext xmlns:c16="http://schemas.microsoft.com/office/drawing/2014/chart" uri="{C3380CC4-5D6E-409C-BE32-E72D297353CC}">
              <c16:uniqueId val="{0000000B-C0FD-4F1E-BF5A-BB79351EC354}"/>
            </c:ext>
          </c:extLst>
        </c:ser>
        <c:dLbls>
          <c:showLegendKey val="0"/>
          <c:showVal val="1"/>
          <c:showCatName val="0"/>
          <c:showSerName val="0"/>
          <c:showPercent val="0"/>
          <c:showBubbleSize val="0"/>
        </c:dLbls>
        <c:smooth val="0"/>
        <c:axId val="1531303679"/>
        <c:axId val="1654773295"/>
      </c:lineChart>
      <c:catAx>
        <c:axId val="15313036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54773295"/>
        <c:crosses val="autoZero"/>
        <c:auto val="1"/>
        <c:lblAlgn val="ctr"/>
        <c:lblOffset val="100"/>
        <c:noMultiLvlLbl val="0"/>
      </c:catAx>
      <c:valAx>
        <c:axId val="1654773295"/>
        <c:scaling>
          <c:orientation val="minMax"/>
          <c:max val="4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531303679"/>
        <c:crosses val="autoZero"/>
        <c:crossBetween val="between"/>
      </c:valAx>
      <c:spPr>
        <a:noFill/>
        <a:ln>
          <a:noFill/>
        </a:ln>
        <a:effectLst/>
      </c:spPr>
    </c:plotArea>
    <c:legend>
      <c:legendPos val="b"/>
      <c:layout>
        <c:manualLayout>
          <c:xMode val="edge"/>
          <c:yMode val="edge"/>
          <c:x val="0.24367582157385698"/>
          <c:y val="0.90656691611058726"/>
          <c:w val="0.51786879976059008"/>
          <c:h val="6.2558169028408564E-2"/>
        </c:manualLayout>
      </c:layout>
      <c:overlay val="0"/>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tx1"/>
      </a:solidFill>
      <a:round/>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IN" dirty="0"/>
              <a:t>Graph 4: % of pregnancy wastage by smoking behaviour [smokers versus non-smokers] by education in India, 2019-21</a:t>
            </a:r>
            <a:endParaRPr lang="en-US" dirty="0"/>
          </a:p>
          <a:p>
            <a:pPr>
              <a:defRPr/>
            </a:pPr>
            <a:endParaRPr lang="en-US" dirty="0"/>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3.0555555555555555E-2"/>
          <c:y val="0.26183583106267028"/>
          <c:w val="0.93888888888888888"/>
          <c:h val="0.52486148955495004"/>
        </c:manualLayout>
      </c:layout>
      <c:lineChart>
        <c:grouping val="standard"/>
        <c:varyColors val="0"/>
        <c:ser>
          <c:idx val="0"/>
          <c:order val="0"/>
          <c:tx>
            <c:strRef>
              <c:f>'table 2 edits'!$H$11</c:f>
              <c:strCache>
                <c:ptCount val="1"/>
                <c:pt idx="0">
                  <c:v>Non-smokers</c:v>
                </c:pt>
              </c:strCache>
            </c:strRef>
          </c:tx>
          <c:spPr>
            <a:ln w="28575" cap="rnd">
              <a:solidFill>
                <a:schemeClr val="accent6"/>
              </a:solidFill>
              <a:round/>
            </a:ln>
            <a:effectLst/>
          </c:spPr>
          <c:marker>
            <c:symbol val="none"/>
          </c:marker>
          <c:dLbls>
            <c:dLbl>
              <c:idx val="0"/>
              <c:layout>
                <c:manualLayout>
                  <c:x val="-1.6785486765899291E-2"/>
                  <c:y val="5.00772086824355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469-407D-8504-0BBDC042A117}"/>
                </c:ext>
              </c:extLst>
            </c:dLbl>
            <c:dLbl>
              <c:idx val="1"/>
              <c:layout>
                <c:manualLayout>
                  <c:x val="0"/>
                  <c:y val="4.237302273129164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469-407D-8504-0BBDC042A117}"/>
                </c:ext>
              </c:extLst>
            </c:dLbl>
            <c:dLbl>
              <c:idx val="2"/>
              <c:layout>
                <c:manualLayout>
                  <c:x val="-3.3570973531798685E-2"/>
                  <c:y val="4.23730227312915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469-407D-8504-0BBDC042A117}"/>
                </c:ext>
              </c:extLst>
            </c:dLbl>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 2 edits'!$G$12:$G$15</c:f>
              <c:strCache>
                <c:ptCount val="4"/>
                <c:pt idx="0">
                  <c:v>No education</c:v>
                </c:pt>
                <c:pt idx="1">
                  <c:v>Primary</c:v>
                </c:pt>
                <c:pt idx="2">
                  <c:v>Secondary</c:v>
                </c:pt>
                <c:pt idx="3">
                  <c:v>Higher</c:v>
                </c:pt>
              </c:strCache>
            </c:strRef>
          </c:cat>
          <c:val>
            <c:numRef>
              <c:f>'table 2 edits'!$H$12:$H$15</c:f>
              <c:numCache>
                <c:formatCode>General</c:formatCode>
                <c:ptCount val="4"/>
                <c:pt idx="0">
                  <c:v>8.83</c:v>
                </c:pt>
                <c:pt idx="1">
                  <c:v>10.94</c:v>
                </c:pt>
                <c:pt idx="2">
                  <c:v>13.18</c:v>
                </c:pt>
                <c:pt idx="3">
                  <c:v>11.39</c:v>
                </c:pt>
              </c:numCache>
            </c:numRef>
          </c:val>
          <c:smooth val="0"/>
          <c:extLst>
            <c:ext xmlns:c16="http://schemas.microsoft.com/office/drawing/2014/chart" uri="{C3380CC4-5D6E-409C-BE32-E72D297353CC}">
              <c16:uniqueId val="{00000003-4469-407D-8504-0BBDC042A117}"/>
            </c:ext>
          </c:extLst>
        </c:ser>
        <c:ser>
          <c:idx val="1"/>
          <c:order val="1"/>
          <c:tx>
            <c:strRef>
              <c:f>'table 2 edits'!$I$11</c:f>
              <c:strCache>
                <c:ptCount val="1"/>
                <c:pt idx="0">
                  <c:v>Smokers</c:v>
                </c:pt>
              </c:strCache>
            </c:strRef>
          </c:tx>
          <c:spPr>
            <a:ln w="28575" cap="rnd">
              <a:solidFill>
                <a:schemeClr val="accent5"/>
              </a:solidFill>
              <a:round/>
            </a:ln>
            <a:effectLst/>
          </c:spPr>
          <c:marker>
            <c:symbol val="none"/>
          </c:marker>
          <c:dLbls>
            <c:dLbl>
              <c:idx val="0"/>
              <c:layout>
                <c:manualLayout>
                  <c:x val="-2.2380649021199055E-2"/>
                  <c:y val="-5.00772086824355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469-407D-8504-0BBDC042A117}"/>
                </c:ext>
              </c:extLst>
            </c:dLbl>
            <c:dLbl>
              <c:idx val="1"/>
              <c:layout>
                <c:manualLayout>
                  <c:x val="-1.1190324510599477E-2"/>
                  <c:y val="-6.1633487609151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469-407D-8504-0BBDC042A117}"/>
                </c:ext>
              </c:extLst>
            </c:dLbl>
            <c:dLbl>
              <c:idx val="2"/>
              <c:layout>
                <c:manualLayout>
                  <c:x val="-4.7558879170048099E-2"/>
                  <c:y val="-8.474604546258328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469-407D-8504-0BBDC042A117}"/>
                </c:ext>
              </c:extLst>
            </c:dLbl>
            <c:dLbl>
              <c:idx val="3"/>
              <c:layout>
                <c:manualLayout>
                  <c:x val="-4.1963716914748331E-2"/>
                  <c:y val="-3.4668836780147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469-407D-8504-0BBDC042A117}"/>
                </c:ext>
              </c:extLst>
            </c:dLbl>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 2 edits'!$G$12:$G$15</c:f>
              <c:strCache>
                <c:ptCount val="4"/>
                <c:pt idx="0">
                  <c:v>No education</c:v>
                </c:pt>
                <c:pt idx="1">
                  <c:v>Primary</c:v>
                </c:pt>
                <c:pt idx="2">
                  <c:v>Secondary</c:v>
                </c:pt>
                <c:pt idx="3">
                  <c:v>Higher</c:v>
                </c:pt>
              </c:strCache>
            </c:strRef>
          </c:cat>
          <c:val>
            <c:numRef>
              <c:f>'table 2 edits'!$I$12:$I$15</c:f>
              <c:numCache>
                <c:formatCode>General</c:formatCode>
                <c:ptCount val="4"/>
                <c:pt idx="0">
                  <c:v>10.51</c:v>
                </c:pt>
                <c:pt idx="1">
                  <c:v>14.9</c:v>
                </c:pt>
                <c:pt idx="2">
                  <c:v>16.739999999999998</c:v>
                </c:pt>
                <c:pt idx="3">
                  <c:v>29.33</c:v>
                </c:pt>
              </c:numCache>
            </c:numRef>
          </c:val>
          <c:smooth val="0"/>
          <c:extLst>
            <c:ext xmlns:c16="http://schemas.microsoft.com/office/drawing/2014/chart" uri="{C3380CC4-5D6E-409C-BE32-E72D297353CC}">
              <c16:uniqueId val="{00000008-4469-407D-8504-0BBDC042A117}"/>
            </c:ext>
          </c:extLst>
        </c:ser>
        <c:dLbls>
          <c:showLegendKey val="0"/>
          <c:showVal val="1"/>
          <c:showCatName val="0"/>
          <c:showSerName val="0"/>
          <c:showPercent val="0"/>
          <c:showBubbleSize val="0"/>
        </c:dLbls>
        <c:smooth val="0"/>
        <c:axId val="1700303967"/>
        <c:axId val="1402647823"/>
      </c:lineChart>
      <c:catAx>
        <c:axId val="17003039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402647823"/>
        <c:crosses val="autoZero"/>
        <c:auto val="1"/>
        <c:lblAlgn val="ctr"/>
        <c:lblOffset val="100"/>
        <c:noMultiLvlLbl val="0"/>
      </c:catAx>
      <c:valAx>
        <c:axId val="1402647823"/>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700303967"/>
        <c:crosses val="autoZero"/>
        <c:crossBetween val="between"/>
      </c:valAx>
      <c:spPr>
        <a:noFill/>
        <a:ln>
          <a:noFill/>
        </a:ln>
        <a:effectLst/>
      </c:spPr>
    </c:plotArea>
    <c:legend>
      <c:legendPos val="b"/>
      <c:layout>
        <c:manualLayout>
          <c:xMode val="edge"/>
          <c:yMode val="edge"/>
          <c:x val="0.27703521901309835"/>
          <c:y val="0.89831403269754773"/>
          <c:w val="0.44592956197380335"/>
          <c:h val="9.2073493793521047E-2"/>
        </c:manualLayout>
      </c:layout>
      <c:overlay val="0"/>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tx1"/>
      </a:solidFill>
      <a:round/>
    </a:ln>
    <a:effectLst/>
  </c:spPr>
  <c:txPr>
    <a:bodyPr/>
    <a:lstStyle/>
    <a:p>
      <a:pPr>
        <a:defRPr b="1">
          <a:solidFill>
            <a:schemeClr val="tx1"/>
          </a:solidFill>
          <a:latin typeface="Arial" panose="020B0604020202020204" pitchFamily="34" charset="0"/>
          <a:cs typeface="Arial" panose="020B0604020202020204" pitchFamily="34" charset="0"/>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IN" b="1"/>
              <a:t>Graph 5: % of pregnancy wastage by smoking behaviour [smokers versus non-smokers] by wealth status in India, 2019-21</a:t>
            </a:r>
            <a:endParaRPr lang="en-US" b="1"/>
          </a:p>
        </c:rich>
      </c:tx>
      <c:layout>
        <c:manualLayout>
          <c:xMode val="edge"/>
          <c:yMode val="edge"/>
          <c:x val="0.11503958216757812"/>
          <c:y val="2.8245392410790313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6.6406311183022634E-2"/>
          <c:y val="0.33136618225855285"/>
          <c:w val="0.90815065771237102"/>
          <c:h val="0.48562632455343629"/>
        </c:manualLayout>
      </c:layout>
      <c:lineChart>
        <c:grouping val="standard"/>
        <c:varyColors val="0"/>
        <c:ser>
          <c:idx val="0"/>
          <c:order val="0"/>
          <c:tx>
            <c:strRef>
              <c:f>'table 2 edits'!$H$19</c:f>
              <c:strCache>
                <c:ptCount val="1"/>
                <c:pt idx="0">
                  <c:v>Non-smokers</c:v>
                </c:pt>
              </c:strCache>
            </c:strRef>
          </c:tx>
          <c:spPr>
            <a:ln w="28575" cap="rnd">
              <a:solidFill>
                <a:schemeClr val="accent6"/>
              </a:solidFill>
              <a:round/>
            </a:ln>
            <a:effectLst/>
          </c:spPr>
          <c:marker>
            <c:symbol val="none"/>
          </c:marker>
          <c:dLbls>
            <c:dLbl>
              <c:idx val="0"/>
              <c:layout>
                <c:manualLayout>
                  <c:x val="-2.1460356758515705E-2"/>
                  <c:y val="5.64907848215806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654-4D89-A396-991694E73CEA}"/>
                </c:ext>
              </c:extLst>
            </c:dLbl>
            <c:dLbl>
              <c:idx val="1"/>
              <c:layout>
                <c:manualLayout>
                  <c:x val="0"/>
                  <c:y val="3.22804484694746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654-4D89-A396-991694E73CEA}"/>
                </c:ext>
              </c:extLst>
            </c:dLbl>
            <c:dLbl>
              <c:idx val="2"/>
              <c:layout>
                <c:manualLayout>
                  <c:x val="0"/>
                  <c:y val="3.22804484694746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654-4D89-A396-991694E73CEA}"/>
                </c:ext>
              </c:extLst>
            </c:dLbl>
            <c:dLbl>
              <c:idx val="3"/>
              <c:layout>
                <c:manualLayout>
                  <c:x val="0"/>
                  <c:y val="4.03505605868433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654-4D89-A396-991694E73CEA}"/>
                </c:ext>
              </c:extLst>
            </c:dLbl>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 2 edits'!$G$20:$G$24</c:f>
              <c:strCache>
                <c:ptCount val="5"/>
                <c:pt idx="0">
                  <c:v>Poorest</c:v>
                </c:pt>
                <c:pt idx="1">
                  <c:v>Poorer</c:v>
                </c:pt>
                <c:pt idx="2">
                  <c:v>Middle</c:v>
                </c:pt>
                <c:pt idx="3">
                  <c:v>Richer</c:v>
                </c:pt>
                <c:pt idx="4">
                  <c:v>Richest</c:v>
                </c:pt>
              </c:strCache>
            </c:strRef>
          </c:cat>
          <c:val>
            <c:numRef>
              <c:f>'table 2 edits'!$H$20:$H$24</c:f>
              <c:numCache>
                <c:formatCode>General</c:formatCode>
                <c:ptCount val="5"/>
                <c:pt idx="0">
                  <c:v>8.57</c:v>
                </c:pt>
                <c:pt idx="1">
                  <c:v>10.370000000000001</c:v>
                </c:pt>
                <c:pt idx="2">
                  <c:v>12.22</c:v>
                </c:pt>
                <c:pt idx="3">
                  <c:v>12.91</c:v>
                </c:pt>
                <c:pt idx="4">
                  <c:v>13.86</c:v>
                </c:pt>
              </c:numCache>
            </c:numRef>
          </c:val>
          <c:smooth val="0"/>
          <c:extLst>
            <c:ext xmlns:c16="http://schemas.microsoft.com/office/drawing/2014/chart" uri="{C3380CC4-5D6E-409C-BE32-E72D297353CC}">
              <c16:uniqueId val="{00000004-5654-4D89-A396-991694E73CEA}"/>
            </c:ext>
          </c:extLst>
        </c:ser>
        <c:ser>
          <c:idx val="1"/>
          <c:order val="1"/>
          <c:tx>
            <c:strRef>
              <c:f>'table 2 edits'!$I$19</c:f>
              <c:strCache>
                <c:ptCount val="1"/>
                <c:pt idx="0">
                  <c:v>Smokers</c:v>
                </c:pt>
              </c:strCache>
            </c:strRef>
          </c:tx>
          <c:spPr>
            <a:ln w="28575" cap="rnd">
              <a:solidFill>
                <a:schemeClr val="accent5"/>
              </a:solidFill>
              <a:round/>
            </a:ln>
            <a:effectLst/>
          </c:spPr>
          <c:marker>
            <c:symbol val="none"/>
          </c:marker>
          <c:dLbls>
            <c:dLbl>
              <c:idx val="0"/>
              <c:layout>
                <c:manualLayout>
                  <c:x val="-5.518377452189753E-2"/>
                  <c:y val="-6.456089693894928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654-4D89-A396-991694E73CEA}"/>
                </c:ext>
              </c:extLst>
            </c:dLbl>
            <c:dLbl>
              <c:idx val="1"/>
              <c:layout>
                <c:manualLayout>
                  <c:x val="-6.1315305024331147E-3"/>
                  <c:y val="-3.63155045281589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654-4D89-A396-991694E73CEA}"/>
                </c:ext>
              </c:extLst>
            </c:dLbl>
            <c:dLbl>
              <c:idx val="2"/>
              <c:layout>
                <c:manualLayout>
                  <c:x val="0"/>
                  <c:y val="-5.24557287628963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654-4D89-A396-991694E73CEA}"/>
                </c:ext>
              </c:extLst>
            </c:dLbl>
            <c:dLbl>
              <c:idx val="3"/>
              <c:layout>
                <c:manualLayout>
                  <c:x val="-1.2263061004866118E-2"/>
                  <c:y val="-8.07011211736866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5654-4D89-A396-991694E73CEA}"/>
                </c:ext>
              </c:extLst>
            </c:dLbl>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 2 edits'!$G$20:$G$24</c:f>
              <c:strCache>
                <c:ptCount val="5"/>
                <c:pt idx="0">
                  <c:v>Poorest</c:v>
                </c:pt>
                <c:pt idx="1">
                  <c:v>Poorer</c:v>
                </c:pt>
                <c:pt idx="2">
                  <c:v>Middle</c:v>
                </c:pt>
                <c:pt idx="3">
                  <c:v>Richer</c:v>
                </c:pt>
                <c:pt idx="4">
                  <c:v>Richest</c:v>
                </c:pt>
              </c:strCache>
            </c:strRef>
          </c:cat>
          <c:val>
            <c:numRef>
              <c:f>'table 2 edits'!$I$20:$I$24</c:f>
              <c:numCache>
                <c:formatCode>General</c:formatCode>
                <c:ptCount val="5"/>
                <c:pt idx="0">
                  <c:v>10.220000000000001</c:v>
                </c:pt>
                <c:pt idx="1">
                  <c:v>16.919999999999998</c:v>
                </c:pt>
                <c:pt idx="2">
                  <c:v>17.670000000000002</c:v>
                </c:pt>
                <c:pt idx="3">
                  <c:v>19.62</c:v>
                </c:pt>
                <c:pt idx="4">
                  <c:v>23.32</c:v>
                </c:pt>
              </c:numCache>
            </c:numRef>
          </c:val>
          <c:smooth val="0"/>
          <c:extLst>
            <c:ext xmlns:c16="http://schemas.microsoft.com/office/drawing/2014/chart" uri="{C3380CC4-5D6E-409C-BE32-E72D297353CC}">
              <c16:uniqueId val="{00000009-5654-4D89-A396-991694E73CEA}"/>
            </c:ext>
          </c:extLst>
        </c:ser>
        <c:dLbls>
          <c:showLegendKey val="0"/>
          <c:showVal val="1"/>
          <c:showCatName val="0"/>
          <c:showSerName val="0"/>
          <c:showPercent val="0"/>
          <c:showBubbleSize val="0"/>
        </c:dLbls>
        <c:smooth val="0"/>
        <c:axId val="147252544"/>
        <c:axId val="149220272"/>
      </c:lineChart>
      <c:catAx>
        <c:axId val="147252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49220272"/>
        <c:crosses val="autoZero"/>
        <c:auto val="1"/>
        <c:lblAlgn val="ctr"/>
        <c:lblOffset val="100"/>
        <c:noMultiLvlLbl val="0"/>
      </c:catAx>
      <c:valAx>
        <c:axId val="149220272"/>
        <c:scaling>
          <c:orientation val="minMax"/>
          <c:max val="4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47252544"/>
        <c:crosses val="autoZero"/>
        <c:crossBetween val="between"/>
      </c:valAx>
      <c:spPr>
        <a:noFill/>
        <a:ln>
          <a:noFill/>
        </a:ln>
        <a:effectLst/>
      </c:spPr>
    </c:plotArea>
    <c:legend>
      <c:legendPos val="b"/>
      <c:layout>
        <c:manualLayout>
          <c:xMode val="edge"/>
          <c:yMode val="edge"/>
          <c:x val="0.27472208451457358"/>
          <c:y val="0.90792650620647897"/>
          <c:w val="0.44592964318926298"/>
          <c:h val="9.2073493793521047E-2"/>
        </c:manualLayout>
      </c:layout>
      <c:overlay val="0"/>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tx1"/>
      </a:solidFill>
      <a:round/>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rtl="0">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IN" b="1"/>
              <a:t>Graph 6: % of pregnancy wastage by smoking behaviour [smokers versus non-smokers] by caste in India, 2019-21</a:t>
            </a:r>
            <a:endParaRPr lang="en-US" b="1"/>
          </a:p>
          <a:p>
            <a:pPr algn="ctr" rtl="0">
              <a:defRPr b="1"/>
            </a:pPr>
            <a:endParaRPr lang="en-IN" b="1"/>
          </a:p>
        </c:rich>
      </c:tx>
      <c:layout>
        <c:manualLayout>
          <c:xMode val="edge"/>
          <c:yMode val="edge"/>
          <c:x val="0.12105555555555556"/>
          <c:y val="4.1666666666666664E-2"/>
        </c:manualLayout>
      </c:layout>
      <c:overlay val="0"/>
      <c:spPr>
        <a:noFill/>
        <a:ln>
          <a:noFill/>
        </a:ln>
        <a:effectLst/>
      </c:spPr>
      <c:txPr>
        <a:bodyPr rot="0" spcFirstLastPara="1" vertOverflow="ellipsis" vert="horz" wrap="square" anchor="ctr" anchorCtr="1"/>
        <a:lstStyle/>
        <a:p>
          <a:pPr algn="ctr" rtl="0">
            <a:defRPr sz="1400" b="1"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6.6406299088695261E-2"/>
          <c:y val="0.41350476839237055"/>
          <c:w val="0.90815067444054032"/>
          <c:h val="0.41790644868301546"/>
        </c:manualLayout>
      </c:layout>
      <c:lineChart>
        <c:grouping val="standard"/>
        <c:varyColors val="0"/>
        <c:ser>
          <c:idx val="0"/>
          <c:order val="0"/>
          <c:tx>
            <c:strRef>
              <c:f>'table 2 edits'!$H$55</c:f>
              <c:strCache>
                <c:ptCount val="1"/>
                <c:pt idx="0">
                  <c:v>Non Smokers</c:v>
                </c:pt>
              </c:strCache>
            </c:strRef>
          </c:tx>
          <c:spPr>
            <a:ln w="28575" cap="rnd">
              <a:solidFill>
                <a:schemeClr val="accent6"/>
              </a:solidFill>
              <a:round/>
            </a:ln>
            <a:effectLst/>
          </c:spPr>
          <c:marker>
            <c:symbol val="none"/>
          </c:marker>
          <c:dLbls>
            <c:dLbl>
              <c:idx val="0"/>
              <c:layout>
                <c:manualLayout>
                  <c:x val="-2.2297473757673013E-2"/>
                  <c:y val="4.30378631531503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7E4-4DDC-B2DF-DC8DE296B156}"/>
                </c:ext>
              </c:extLst>
            </c:dLbl>
            <c:dLbl>
              <c:idx val="1"/>
              <c:layout>
                <c:manualLayout>
                  <c:x val="-5.5743684394182974E-3"/>
                  <c:y val="3.34738935635615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7E4-4DDC-B2DF-DC8DE296B156}"/>
                </c:ext>
              </c:extLst>
            </c:dLbl>
            <c:dLbl>
              <c:idx val="2"/>
              <c:layout>
                <c:manualLayout>
                  <c:x val="0"/>
                  <c:y val="5.260183274273938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7E4-4DDC-B2DF-DC8DE296B156}"/>
                </c:ext>
              </c:extLst>
            </c:dLbl>
            <c:dLbl>
              <c:idx val="3"/>
              <c:layout>
                <c:manualLayout>
                  <c:x val="-2.0439114830134916E-16"/>
                  <c:y val="2.39099239739724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7E4-4DDC-B2DF-DC8DE296B156}"/>
                </c:ext>
              </c:extLst>
            </c:dLbl>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 2 edits'!$G$56:$G$59</c:f>
              <c:strCache>
                <c:ptCount val="4"/>
                <c:pt idx="0">
                  <c:v>SC</c:v>
                </c:pt>
                <c:pt idx="1">
                  <c:v>ST</c:v>
                </c:pt>
                <c:pt idx="2">
                  <c:v>OBC</c:v>
                </c:pt>
                <c:pt idx="3">
                  <c:v>Gen</c:v>
                </c:pt>
              </c:strCache>
            </c:strRef>
          </c:cat>
          <c:val>
            <c:numRef>
              <c:f>'table 2 edits'!$H$56:$H$59</c:f>
              <c:numCache>
                <c:formatCode>General</c:formatCode>
                <c:ptCount val="4"/>
                <c:pt idx="0">
                  <c:v>11.61</c:v>
                </c:pt>
                <c:pt idx="1">
                  <c:v>8.44</c:v>
                </c:pt>
                <c:pt idx="2">
                  <c:v>11.299999999999999</c:v>
                </c:pt>
                <c:pt idx="3">
                  <c:v>11.39</c:v>
                </c:pt>
              </c:numCache>
            </c:numRef>
          </c:val>
          <c:smooth val="0"/>
          <c:extLst>
            <c:ext xmlns:c16="http://schemas.microsoft.com/office/drawing/2014/chart" uri="{C3380CC4-5D6E-409C-BE32-E72D297353CC}">
              <c16:uniqueId val="{00000004-07E4-4DDC-B2DF-DC8DE296B156}"/>
            </c:ext>
          </c:extLst>
        </c:ser>
        <c:ser>
          <c:idx val="1"/>
          <c:order val="1"/>
          <c:tx>
            <c:strRef>
              <c:f>'table 2 edits'!$I$55</c:f>
              <c:strCache>
                <c:ptCount val="1"/>
                <c:pt idx="0">
                  <c:v>Smokers</c:v>
                </c:pt>
              </c:strCache>
            </c:strRef>
          </c:tx>
          <c:spPr>
            <a:ln w="28575" cap="rnd">
              <a:solidFill>
                <a:schemeClr val="accent5"/>
              </a:solidFill>
              <a:round/>
            </a:ln>
            <a:effectLst/>
          </c:spPr>
          <c:marker>
            <c:symbol val="none"/>
          </c:marker>
          <c:dLbls>
            <c:dLbl>
              <c:idx val="0"/>
              <c:layout>
                <c:manualLayout>
                  <c:x val="-2.5548893537668645E-17"/>
                  <c:y val="-4.781984794794498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7E4-4DDC-B2DF-DC8DE296B156}"/>
                </c:ext>
              </c:extLst>
            </c:dLbl>
            <c:dLbl>
              <c:idx val="1"/>
              <c:layout>
                <c:manualLayout>
                  <c:x val="-5.5743684394182974E-3"/>
                  <c:y val="-5.73838175375339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7E4-4DDC-B2DF-DC8DE296B156}"/>
                </c:ext>
              </c:extLst>
            </c:dLbl>
            <c:dLbl>
              <c:idx val="2"/>
              <c:layout>
                <c:manualLayout>
                  <c:x val="-8.3615526591273703E-3"/>
                  <c:y val="-7.65117567167119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7E4-4DDC-B2DF-DC8DE296B156}"/>
                </c:ext>
              </c:extLst>
            </c:dLbl>
            <c:dLbl>
              <c:idx val="3"/>
              <c:layout>
                <c:manualLayout>
                  <c:x val="-1.1148736878836595E-2"/>
                  <c:y val="-3.82558783583560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7E4-4DDC-B2DF-DC8DE296B156}"/>
                </c:ext>
              </c:extLst>
            </c:dLbl>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 2 edits'!$G$56:$G$59</c:f>
              <c:strCache>
                <c:ptCount val="4"/>
                <c:pt idx="0">
                  <c:v>SC</c:v>
                </c:pt>
                <c:pt idx="1">
                  <c:v>ST</c:v>
                </c:pt>
                <c:pt idx="2">
                  <c:v>OBC</c:v>
                </c:pt>
                <c:pt idx="3">
                  <c:v>Gen</c:v>
                </c:pt>
              </c:strCache>
            </c:strRef>
          </c:cat>
          <c:val>
            <c:numRef>
              <c:f>'table 2 edits'!$I$56:$I$59</c:f>
              <c:numCache>
                <c:formatCode>General</c:formatCode>
                <c:ptCount val="4"/>
                <c:pt idx="0">
                  <c:v>14.39</c:v>
                </c:pt>
                <c:pt idx="1">
                  <c:v>10.199999999999999</c:v>
                </c:pt>
                <c:pt idx="2">
                  <c:v>13.690000000000001</c:v>
                </c:pt>
                <c:pt idx="3">
                  <c:v>20.47</c:v>
                </c:pt>
              </c:numCache>
            </c:numRef>
          </c:val>
          <c:smooth val="0"/>
          <c:extLst>
            <c:ext xmlns:c16="http://schemas.microsoft.com/office/drawing/2014/chart" uri="{C3380CC4-5D6E-409C-BE32-E72D297353CC}">
              <c16:uniqueId val="{00000009-07E4-4DDC-B2DF-DC8DE296B156}"/>
            </c:ext>
          </c:extLst>
        </c:ser>
        <c:dLbls>
          <c:showLegendKey val="0"/>
          <c:showVal val="0"/>
          <c:showCatName val="0"/>
          <c:showSerName val="0"/>
          <c:showPercent val="0"/>
          <c:showBubbleSize val="0"/>
        </c:dLbls>
        <c:smooth val="0"/>
        <c:axId val="801905791"/>
        <c:axId val="679166543"/>
      </c:lineChart>
      <c:catAx>
        <c:axId val="8019057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79166543"/>
        <c:crosses val="autoZero"/>
        <c:auto val="1"/>
        <c:lblAlgn val="ctr"/>
        <c:lblOffset val="100"/>
        <c:noMultiLvlLbl val="0"/>
      </c:catAx>
      <c:valAx>
        <c:axId val="679166543"/>
        <c:scaling>
          <c:orientation val="minMax"/>
          <c:max val="4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01905791"/>
        <c:crosses val="autoZero"/>
        <c:crossBetween val="between"/>
      </c:valAx>
      <c:spPr>
        <a:noFill/>
        <a:ln>
          <a:noFill/>
        </a:ln>
        <a:effectLst/>
      </c:spPr>
    </c:plotArea>
    <c:legend>
      <c:legendPos val="b"/>
      <c:layout>
        <c:manualLayout>
          <c:xMode val="edge"/>
          <c:yMode val="edge"/>
          <c:x val="0.27563339385386088"/>
          <c:y val="0.92941857872543143"/>
          <c:w val="0.44102501853655773"/>
          <c:h val="7.0581421274568595E-2"/>
        </c:manualLayout>
      </c:layout>
      <c:overlay val="0"/>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tx1"/>
      </a:solidFill>
      <a:round/>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a:defRPr sz="1080" b="1" i="0" u="none" strike="noStrike" kern="1200" spc="0" baseline="0">
                <a:solidFill>
                  <a:schemeClr val="tx1"/>
                </a:solidFill>
                <a:latin typeface="Arial" panose="020B0604020202020204" pitchFamily="34" charset="0"/>
                <a:ea typeface="+mn-ea"/>
                <a:cs typeface="Arial" panose="020B0604020202020204" pitchFamily="34" charset="0"/>
              </a:defRPr>
            </a:pPr>
            <a:r>
              <a:rPr lang="en-IN" sz="1400" dirty="0"/>
              <a:t>Graph 7: % of pregnancy wastage in EAG states among smokers and non smokers, 2019-21</a:t>
            </a:r>
          </a:p>
        </c:rich>
      </c:tx>
      <c:layout>
        <c:manualLayout>
          <c:xMode val="edge"/>
          <c:yMode val="edge"/>
          <c:x val="6.8722413219474324E-2"/>
          <c:y val="4.666162250891278E-2"/>
        </c:manualLayout>
      </c:layout>
      <c:overlay val="0"/>
      <c:spPr>
        <a:noFill/>
        <a:ln>
          <a:noFill/>
        </a:ln>
        <a:effectLst/>
      </c:spPr>
      <c:txPr>
        <a:bodyPr rot="0" spcFirstLastPara="1" vertOverflow="ellipsis" vert="horz" wrap="square" anchor="ctr" anchorCtr="1"/>
        <a:lstStyle/>
        <a:p>
          <a:pPr algn="ctr">
            <a:defRPr sz="1080" b="1"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4.2802907987708777E-2"/>
          <c:y val="0.21111101416286615"/>
          <c:w val="0.90094228248979191"/>
          <c:h val="0.56191720850131888"/>
        </c:manualLayout>
      </c:layout>
      <c:lineChart>
        <c:grouping val="standard"/>
        <c:varyColors val="0"/>
        <c:ser>
          <c:idx val="0"/>
          <c:order val="0"/>
          <c:tx>
            <c:strRef>
              <c:f>'table 3'!$M$3</c:f>
              <c:strCache>
                <c:ptCount val="1"/>
                <c:pt idx="0">
                  <c:v>NON SMOKERS</c:v>
                </c:pt>
              </c:strCache>
            </c:strRef>
          </c:tx>
          <c:spPr>
            <a:ln w="28575" cap="rnd">
              <a:solidFill>
                <a:schemeClr val="accent6"/>
              </a:solidFill>
              <a:round/>
            </a:ln>
            <a:effectLst/>
          </c:spPr>
          <c:marker>
            <c:symbol val="none"/>
          </c:marker>
          <c:dLbls>
            <c:dLbl>
              <c:idx val="0"/>
              <c:layout>
                <c:manualLayout>
                  <c:x val="-1.6666666666666691E-2"/>
                  <c:y val="-8.33333333333333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5FA-4CB9-B6A0-05FE9415E11B}"/>
                </c:ext>
              </c:extLst>
            </c:dLbl>
            <c:dLbl>
              <c:idx val="2"/>
              <c:layout>
                <c:manualLayout>
                  <c:x val="-5.0925337632079971E-17"/>
                  <c:y val="-8.33333333333333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5FA-4CB9-B6A0-05FE9415E11B}"/>
                </c:ext>
              </c:extLst>
            </c:dLbl>
            <c:dLbl>
              <c:idx val="3"/>
              <c:layout>
                <c:manualLayout>
                  <c:x val="-8.3333333333333332E-3"/>
                  <c:y val="-9.72222222222222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5FA-4CB9-B6A0-05FE9415E11B}"/>
                </c:ext>
              </c:extLst>
            </c:dLbl>
            <c:dLbl>
              <c:idx val="4"/>
              <c:layout>
                <c:manualLayout>
                  <c:x val="-2.7777777777777776E-2"/>
                  <c:y val="6.94444444444444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5FA-4CB9-B6A0-05FE9415E11B}"/>
                </c:ext>
              </c:extLst>
            </c:dLbl>
            <c:dLbl>
              <c:idx val="5"/>
              <c:layout>
                <c:manualLayout>
                  <c:x val="-1.388888888888899E-2"/>
                  <c:y val="-9.72222222222222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5FA-4CB9-B6A0-05FE9415E11B}"/>
                </c:ext>
              </c:extLst>
            </c:dLbl>
            <c:dLbl>
              <c:idx val="6"/>
              <c:layout>
                <c:manualLayout>
                  <c:x val="-9.7136272912776231E-17"/>
                  <c:y val="6.233166224855336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5FA-4CB9-B6A0-05FE9415E11B}"/>
                </c:ext>
              </c:extLst>
            </c:dLbl>
            <c:dLbl>
              <c:idx val="7"/>
              <c:layout>
                <c:manualLayout>
                  <c:x val="-1.0086999475955318E-16"/>
                  <c:y val="6.0185185185185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5FA-4CB9-B6A0-05FE9415E11B}"/>
                </c:ext>
              </c:extLst>
            </c:dLbl>
            <c:dLbl>
              <c:idx val="8"/>
              <c:layout>
                <c:manualLayout>
                  <c:x val="-8.3333333333333332E-3"/>
                  <c:y val="9.25925925925925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5FA-4CB9-B6A0-05FE9415E11B}"/>
                </c:ext>
              </c:extLst>
            </c:dLbl>
            <c:dLbl>
              <c:idx val="10"/>
              <c:layout>
                <c:manualLayout>
                  <c:x val="-3.0555555555555454E-2"/>
                  <c:y val="8.33333333333333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5FA-4CB9-B6A0-05FE9415E11B}"/>
                </c:ext>
              </c:extLst>
            </c:dLbl>
            <c:dLbl>
              <c:idx val="11"/>
              <c:layout>
                <c:manualLayout>
                  <c:x val="-8.3333333333333332E-3"/>
                  <c:y val="0.1018518518518518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5FA-4CB9-B6A0-05FE9415E11B}"/>
                </c:ext>
              </c:extLst>
            </c:dLbl>
            <c:spPr>
              <a:noFill/>
              <a:ln>
                <a:noFill/>
              </a:ln>
              <a:effectLst/>
            </c:spPr>
            <c:txPr>
              <a:bodyPr rot="-5400000" spcFirstLastPara="1" vertOverflow="ellipsis" wrap="square" anchor="ctr" anchorCtr="1"/>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 3'!$L$4:$L$15</c:f>
              <c:strCache>
                <c:ptCount val="12"/>
                <c:pt idx="0">
                  <c:v>Bihar</c:v>
                </c:pt>
                <c:pt idx="1">
                  <c:v>Uttarakhand</c:v>
                </c:pt>
                <c:pt idx="2">
                  <c:v>Jharkhand</c:v>
                </c:pt>
                <c:pt idx="3">
                  <c:v>Madhya Pradesh</c:v>
                </c:pt>
                <c:pt idx="4">
                  <c:v>Chhattisgarh</c:v>
                </c:pt>
                <c:pt idx="5">
                  <c:v>Uttar Pradesh</c:v>
                </c:pt>
                <c:pt idx="6">
                  <c:v>Assam</c:v>
                </c:pt>
                <c:pt idx="7">
                  <c:v>Rajasthan</c:v>
                </c:pt>
                <c:pt idx="8">
                  <c:v>Odisha</c:v>
                </c:pt>
                <c:pt idx="10">
                  <c:v>EAG States</c:v>
                </c:pt>
                <c:pt idx="11">
                  <c:v>Non-EAG States</c:v>
                </c:pt>
              </c:strCache>
            </c:strRef>
          </c:cat>
          <c:val>
            <c:numRef>
              <c:f>'table 3'!$M$4:$M$15</c:f>
              <c:numCache>
                <c:formatCode>0.0</c:formatCode>
                <c:ptCount val="12"/>
                <c:pt idx="0">
                  <c:v>9.6999999999999993</c:v>
                </c:pt>
                <c:pt idx="1">
                  <c:v>13.46</c:v>
                </c:pt>
                <c:pt idx="2">
                  <c:v>10.220000000000001</c:v>
                </c:pt>
                <c:pt idx="3">
                  <c:v>8.91</c:v>
                </c:pt>
                <c:pt idx="4">
                  <c:v>7.75</c:v>
                </c:pt>
                <c:pt idx="5">
                  <c:v>13.2</c:v>
                </c:pt>
                <c:pt idx="6">
                  <c:v>11.07</c:v>
                </c:pt>
                <c:pt idx="7">
                  <c:v>10.01</c:v>
                </c:pt>
                <c:pt idx="8">
                  <c:v>15.13</c:v>
                </c:pt>
                <c:pt idx="10">
                  <c:v>11.25</c:v>
                </c:pt>
                <c:pt idx="11">
                  <c:v>11.57</c:v>
                </c:pt>
              </c:numCache>
            </c:numRef>
          </c:val>
          <c:smooth val="0"/>
          <c:extLst>
            <c:ext xmlns:c16="http://schemas.microsoft.com/office/drawing/2014/chart" uri="{C3380CC4-5D6E-409C-BE32-E72D297353CC}">
              <c16:uniqueId val="{0000000A-25FA-4CB9-B6A0-05FE9415E11B}"/>
            </c:ext>
          </c:extLst>
        </c:ser>
        <c:ser>
          <c:idx val="1"/>
          <c:order val="1"/>
          <c:tx>
            <c:strRef>
              <c:f>'table 3'!$N$3</c:f>
              <c:strCache>
                <c:ptCount val="1"/>
                <c:pt idx="0">
                  <c:v>SMOKERS</c:v>
                </c:pt>
              </c:strCache>
            </c:strRef>
          </c:tx>
          <c:spPr>
            <a:ln w="28575" cap="rnd">
              <a:solidFill>
                <a:schemeClr val="accent5"/>
              </a:solidFill>
              <a:round/>
            </a:ln>
            <a:effectLst/>
          </c:spPr>
          <c:marker>
            <c:symbol val="none"/>
          </c:marker>
          <c:dLbls>
            <c:dLbl>
              <c:idx val="0"/>
              <c:layout>
                <c:manualLayout>
                  <c:x val="-2.5217498689888294E-17"/>
                  <c:y val="6.018518518518518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5FA-4CB9-B6A0-05FE9415E11B}"/>
                </c:ext>
              </c:extLst>
            </c:dLbl>
            <c:dLbl>
              <c:idx val="1"/>
              <c:layout>
                <c:manualLayout>
                  <c:x val="0"/>
                  <c:y val="4.62962962962962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25FA-4CB9-B6A0-05FE9415E11B}"/>
                </c:ext>
              </c:extLst>
            </c:dLbl>
            <c:dLbl>
              <c:idx val="2"/>
              <c:layout>
                <c:manualLayout>
                  <c:x val="-2.7510316368638743E-3"/>
                  <c:y val="6.48148148148148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25FA-4CB9-B6A0-05FE9415E11B}"/>
                </c:ext>
              </c:extLst>
            </c:dLbl>
            <c:dLbl>
              <c:idx val="3"/>
              <c:layout>
                <c:manualLayout>
                  <c:x val="-2.2222222222222223E-2"/>
                  <c:y val="9.25925925925925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25FA-4CB9-B6A0-05FE9415E11B}"/>
                </c:ext>
              </c:extLst>
            </c:dLbl>
            <c:dLbl>
              <c:idx val="4"/>
              <c:layout>
                <c:manualLayout>
                  <c:x val="-2.7777777777777776E-2"/>
                  <c:y val="-9.72222222222222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25FA-4CB9-B6A0-05FE9415E11B}"/>
                </c:ext>
              </c:extLst>
            </c:dLbl>
            <c:dLbl>
              <c:idx val="5"/>
              <c:layout>
                <c:manualLayout>
                  <c:x val="-1.1111111111111212E-2"/>
                  <c:y val="0.1064814814814814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25FA-4CB9-B6A0-05FE9415E11B}"/>
                </c:ext>
              </c:extLst>
            </c:dLbl>
            <c:dLbl>
              <c:idx val="6"/>
              <c:layout>
                <c:manualLayout>
                  <c:x val="0"/>
                  <c:y val="-5.09259259259259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25FA-4CB9-B6A0-05FE9415E11B}"/>
                </c:ext>
              </c:extLst>
            </c:dLbl>
            <c:dLbl>
              <c:idx val="7"/>
              <c:layout>
                <c:manualLayout>
                  <c:x val="-1.3755158184319119E-2"/>
                  <c:y val="-6.0185185185185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25FA-4CB9-B6A0-05FE9415E11B}"/>
                </c:ext>
              </c:extLst>
            </c:dLbl>
            <c:dLbl>
              <c:idx val="8"/>
              <c:layout>
                <c:manualLayout>
                  <c:x val="-1.6666666666666666E-2"/>
                  <c:y val="-4.62962962962963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25FA-4CB9-B6A0-05FE9415E11B}"/>
                </c:ext>
              </c:extLst>
            </c:dLbl>
            <c:dLbl>
              <c:idx val="10"/>
              <c:layout>
                <c:manualLayout>
                  <c:x val="-2.7777777777777776E-2"/>
                  <c:y val="-6.018518518518518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25FA-4CB9-B6A0-05FE9415E11B}"/>
                </c:ext>
              </c:extLst>
            </c:dLbl>
            <c:dLbl>
              <c:idx val="11"/>
              <c:layout>
                <c:manualLayout>
                  <c:x val="-3.8888888888888994E-2"/>
                  <c:y val="-8.33333333333333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25FA-4CB9-B6A0-05FE9415E11B}"/>
                </c:ext>
              </c:extLst>
            </c:dLbl>
            <c:spPr>
              <a:noFill/>
              <a:ln>
                <a:noFill/>
              </a:ln>
              <a:effectLst/>
            </c:spPr>
            <c:txPr>
              <a:bodyPr rot="-5400000" spcFirstLastPara="1" vertOverflow="ellipsis" wrap="square" anchor="ctr" anchorCtr="1"/>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 3'!$L$4:$L$15</c:f>
              <c:strCache>
                <c:ptCount val="12"/>
                <c:pt idx="0">
                  <c:v>Bihar</c:v>
                </c:pt>
                <c:pt idx="1">
                  <c:v>Uttarakhand</c:v>
                </c:pt>
                <c:pt idx="2">
                  <c:v>Jharkhand</c:v>
                </c:pt>
                <c:pt idx="3">
                  <c:v>Madhya Pradesh</c:v>
                </c:pt>
                <c:pt idx="4">
                  <c:v>Chhattisgarh</c:v>
                </c:pt>
                <c:pt idx="5">
                  <c:v>Uttar Pradesh</c:v>
                </c:pt>
                <c:pt idx="6">
                  <c:v>Assam</c:v>
                </c:pt>
                <c:pt idx="7">
                  <c:v>Rajasthan</c:v>
                </c:pt>
                <c:pt idx="8">
                  <c:v>Odisha</c:v>
                </c:pt>
                <c:pt idx="10">
                  <c:v>EAG States</c:v>
                </c:pt>
                <c:pt idx="11">
                  <c:v>Non-EAG States</c:v>
                </c:pt>
              </c:strCache>
            </c:strRef>
          </c:cat>
          <c:val>
            <c:numRef>
              <c:f>'table 3'!$N$4:$N$15</c:f>
              <c:numCache>
                <c:formatCode>0.0</c:formatCode>
                <c:ptCount val="12"/>
                <c:pt idx="0">
                  <c:v>6.7399999999999993</c:v>
                </c:pt>
                <c:pt idx="1">
                  <c:v>7.17</c:v>
                </c:pt>
                <c:pt idx="2">
                  <c:v>7.8900000000000006</c:v>
                </c:pt>
                <c:pt idx="3">
                  <c:v>7.97</c:v>
                </c:pt>
                <c:pt idx="4">
                  <c:v>9.1499999999999986</c:v>
                </c:pt>
                <c:pt idx="5">
                  <c:v>13.5</c:v>
                </c:pt>
                <c:pt idx="6">
                  <c:v>14.33</c:v>
                </c:pt>
                <c:pt idx="7">
                  <c:v>15.25</c:v>
                </c:pt>
                <c:pt idx="8">
                  <c:v>16.54</c:v>
                </c:pt>
                <c:pt idx="10">
                  <c:v>12.89</c:v>
                </c:pt>
                <c:pt idx="11">
                  <c:v>16</c:v>
                </c:pt>
              </c:numCache>
            </c:numRef>
          </c:val>
          <c:smooth val="0"/>
          <c:extLst>
            <c:ext xmlns:c16="http://schemas.microsoft.com/office/drawing/2014/chart" uri="{C3380CC4-5D6E-409C-BE32-E72D297353CC}">
              <c16:uniqueId val="{00000016-25FA-4CB9-B6A0-05FE9415E11B}"/>
            </c:ext>
          </c:extLst>
        </c:ser>
        <c:dLbls>
          <c:showLegendKey val="0"/>
          <c:showVal val="0"/>
          <c:showCatName val="0"/>
          <c:showSerName val="0"/>
          <c:showPercent val="0"/>
          <c:showBubbleSize val="0"/>
        </c:dLbls>
        <c:smooth val="0"/>
        <c:axId val="1587760111"/>
        <c:axId val="1861609519"/>
      </c:lineChart>
      <c:catAx>
        <c:axId val="15877601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5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861609519"/>
        <c:crosses val="autoZero"/>
        <c:auto val="1"/>
        <c:lblAlgn val="ctr"/>
        <c:lblOffset val="100"/>
        <c:noMultiLvlLbl val="0"/>
      </c:catAx>
      <c:valAx>
        <c:axId val="1861609519"/>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5877601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tx1"/>
      </a:solidFill>
      <a:round/>
    </a:ln>
    <a:effectLst/>
  </c:spPr>
  <c:txPr>
    <a:bodyPr/>
    <a:lstStyle/>
    <a:p>
      <a:pPr>
        <a:defRPr sz="900" b="1">
          <a:solidFill>
            <a:schemeClr val="tx1"/>
          </a:solidFill>
          <a:latin typeface="Arial" panose="020B0604020202020204" pitchFamily="34" charset="0"/>
          <a:cs typeface="Arial" panose="020B0604020202020204" pitchFamily="34" charset="0"/>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4.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image" Target="../media/image4.svg" /><Relationship Id="rId1" Type="http://schemas.openxmlformats.org/officeDocument/2006/relationships/image" Target="../media/image3.png" /><Relationship Id="rId4" Type="http://schemas.openxmlformats.org/officeDocument/2006/relationships/image" Target="../media/image6.svg" /></Relationships>
</file>

<file path=ppt/diagrams/_rels/data5.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7.svg" /><Relationship Id="rId1" Type="http://schemas.openxmlformats.org/officeDocument/2006/relationships/image" Target="../media/image5.png" /><Relationship Id="rId4" Type="http://schemas.openxmlformats.org/officeDocument/2006/relationships/image" Target="../media/image8.svg" /></Relationships>
</file>

<file path=ppt/diagrams/_rels/data6.xml.rels><?xml version="1.0" encoding="UTF-8" standalone="yes"?>
<Relationships xmlns="http://schemas.openxmlformats.org/package/2006/relationships"><Relationship Id="rId3" Type="http://schemas.openxmlformats.org/officeDocument/2006/relationships/image" Target="../media/image9.png" /><Relationship Id="rId2" Type="http://schemas.openxmlformats.org/officeDocument/2006/relationships/image" Target="../media/image7.svg" /><Relationship Id="rId1" Type="http://schemas.openxmlformats.org/officeDocument/2006/relationships/image" Target="../media/image5.png" /><Relationship Id="rId4" Type="http://schemas.openxmlformats.org/officeDocument/2006/relationships/image" Target="../media/image10.svg" /></Relationships>
</file>

<file path=ppt/diagrams/_rels/drawing4.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image" Target="../media/image4.svg" /><Relationship Id="rId1" Type="http://schemas.openxmlformats.org/officeDocument/2006/relationships/image" Target="../media/image3.png" /><Relationship Id="rId4" Type="http://schemas.openxmlformats.org/officeDocument/2006/relationships/image" Target="../media/image6.svg" /></Relationships>
</file>

<file path=ppt/diagrams/_rels/drawing5.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7.svg" /><Relationship Id="rId1" Type="http://schemas.openxmlformats.org/officeDocument/2006/relationships/image" Target="../media/image5.png" /><Relationship Id="rId4" Type="http://schemas.openxmlformats.org/officeDocument/2006/relationships/image" Target="../media/image8.svg" /></Relationships>
</file>

<file path=ppt/diagrams/_rels/drawing6.xml.rels><?xml version="1.0" encoding="UTF-8" standalone="yes"?>
<Relationships xmlns="http://schemas.openxmlformats.org/package/2006/relationships"><Relationship Id="rId3" Type="http://schemas.openxmlformats.org/officeDocument/2006/relationships/image" Target="../media/image9.png" /><Relationship Id="rId2" Type="http://schemas.openxmlformats.org/officeDocument/2006/relationships/image" Target="../media/image7.svg" /><Relationship Id="rId1" Type="http://schemas.openxmlformats.org/officeDocument/2006/relationships/image" Target="../media/image5.png" /><Relationship Id="rId4" Type="http://schemas.openxmlformats.org/officeDocument/2006/relationships/image" Target="../media/image10.svg" /></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0D2B96-69D1-48D4-8342-52285995A6A5}" type="doc">
      <dgm:prSet loTypeId="urn:microsoft.com/office/officeart/2008/layout/LinedList" loCatId="list" qsTypeId="urn:microsoft.com/office/officeart/2005/8/quickstyle/simple1" qsCatId="simple" csTypeId="urn:microsoft.com/office/officeart/2005/8/colors/colorful5" csCatId="colorful"/>
      <dgm:spPr/>
      <dgm:t>
        <a:bodyPr/>
        <a:lstStyle/>
        <a:p>
          <a:endParaRPr lang="en-US"/>
        </a:p>
      </dgm:t>
    </dgm:pt>
    <dgm:pt modelId="{608AA3B9-145B-419E-A484-4C1C5C78FA8D}">
      <dgm:prSet/>
      <dgm:spPr/>
      <dgm:t>
        <a:bodyPr/>
        <a:lstStyle/>
        <a:p>
          <a:pPr algn="just"/>
          <a:r>
            <a:rPr lang="en-IN" dirty="0">
              <a:latin typeface="Arial" panose="020B0604020202020204" pitchFamily="34" charset="0"/>
              <a:cs typeface="Arial" panose="020B0604020202020204" pitchFamily="34" charset="0"/>
            </a:rPr>
            <a:t>Despite global commitments to improve maternal and child survival, there exists a significantly large  loss related to pregnancy wastage, particularly in developing countries</a:t>
          </a:r>
          <a:r>
            <a:rPr lang="en-IN" dirty="0"/>
            <a:t>. </a:t>
          </a:r>
          <a:endParaRPr lang="en-US" dirty="0"/>
        </a:p>
      </dgm:t>
    </dgm:pt>
    <dgm:pt modelId="{A506F953-256A-4387-A909-6FF9DEF6EC3E}" type="parTrans" cxnId="{EFF86717-3C2B-4958-A12B-A7CE819658A7}">
      <dgm:prSet/>
      <dgm:spPr/>
      <dgm:t>
        <a:bodyPr/>
        <a:lstStyle/>
        <a:p>
          <a:endParaRPr lang="en-US"/>
        </a:p>
      </dgm:t>
    </dgm:pt>
    <dgm:pt modelId="{754DA9E1-FD08-42EF-8BFA-CDC66DDA8CBC}" type="sibTrans" cxnId="{EFF86717-3C2B-4958-A12B-A7CE819658A7}">
      <dgm:prSet/>
      <dgm:spPr/>
      <dgm:t>
        <a:bodyPr/>
        <a:lstStyle/>
        <a:p>
          <a:endParaRPr lang="en-US"/>
        </a:p>
      </dgm:t>
    </dgm:pt>
    <dgm:pt modelId="{2C353420-713C-41A8-96B3-5F0EDFFE646C}">
      <dgm:prSet/>
      <dgm:spPr/>
      <dgm:t>
        <a:bodyPr/>
        <a:lstStyle/>
        <a:p>
          <a:pPr algn="just"/>
          <a:r>
            <a:rPr lang="en-IN" dirty="0">
              <a:latin typeface="Arial" panose="020B0604020202020204" pitchFamily="34" charset="0"/>
              <a:cs typeface="Arial" panose="020B0604020202020204" pitchFamily="34" charset="0"/>
            </a:rPr>
            <a:t>Pregnancy wastage which includes miscarriages, stillbirths, and ectopic pregnancies, is a common event, affecting up to a quarter of recognized pregnancies.</a:t>
          </a:r>
          <a:endParaRPr lang="en-US" dirty="0">
            <a:latin typeface="Arial" panose="020B0604020202020204" pitchFamily="34" charset="0"/>
            <a:cs typeface="Arial" panose="020B0604020202020204" pitchFamily="34" charset="0"/>
          </a:endParaRPr>
        </a:p>
      </dgm:t>
    </dgm:pt>
    <dgm:pt modelId="{1439647C-6730-4FC0-8238-B878F6CEC90C}" type="parTrans" cxnId="{65FC1023-00E9-45A6-AA8B-5909B1C07EAA}">
      <dgm:prSet/>
      <dgm:spPr/>
      <dgm:t>
        <a:bodyPr/>
        <a:lstStyle/>
        <a:p>
          <a:endParaRPr lang="en-US"/>
        </a:p>
      </dgm:t>
    </dgm:pt>
    <dgm:pt modelId="{89CDB118-10B5-430C-9BEE-AA4AEBCFBB8D}" type="sibTrans" cxnId="{65FC1023-00E9-45A6-AA8B-5909B1C07EAA}">
      <dgm:prSet/>
      <dgm:spPr/>
      <dgm:t>
        <a:bodyPr/>
        <a:lstStyle/>
        <a:p>
          <a:endParaRPr lang="en-US"/>
        </a:p>
      </dgm:t>
    </dgm:pt>
    <dgm:pt modelId="{CC96DC0C-15C7-412C-B0BB-89EEBB010671}">
      <dgm:prSet/>
      <dgm:spPr/>
      <dgm:t>
        <a:bodyPr/>
        <a:lstStyle/>
        <a:p>
          <a:pPr algn="just"/>
          <a:r>
            <a:rPr lang="en-IN" dirty="0">
              <a:latin typeface="Arial" panose="020B0604020202020204" pitchFamily="34" charset="0"/>
              <a:cs typeface="Arial" panose="020B0604020202020204" pitchFamily="34" charset="0"/>
            </a:rPr>
            <a:t>Pregnancy wastage in a females' life has an impact not only on emotional and physical state of the individuals and their families, but also acts as an indicator of quality of healthcare facilities available in the society</a:t>
          </a:r>
          <a:r>
            <a:rPr lang="en-IN" dirty="0"/>
            <a:t>. </a:t>
          </a:r>
          <a:endParaRPr lang="en-US" dirty="0"/>
        </a:p>
      </dgm:t>
    </dgm:pt>
    <dgm:pt modelId="{212FC1E5-9622-4A1B-BF77-12DDBF7AE4A9}" type="parTrans" cxnId="{E4872110-DBD2-445F-B765-869735E40016}">
      <dgm:prSet/>
      <dgm:spPr/>
      <dgm:t>
        <a:bodyPr/>
        <a:lstStyle/>
        <a:p>
          <a:endParaRPr lang="en-US"/>
        </a:p>
      </dgm:t>
    </dgm:pt>
    <dgm:pt modelId="{BEFEBEE6-69B2-4455-8D8F-AC3DA5A0B636}" type="sibTrans" cxnId="{E4872110-DBD2-445F-B765-869735E40016}">
      <dgm:prSet/>
      <dgm:spPr/>
      <dgm:t>
        <a:bodyPr/>
        <a:lstStyle/>
        <a:p>
          <a:endParaRPr lang="en-US"/>
        </a:p>
      </dgm:t>
    </dgm:pt>
    <dgm:pt modelId="{A41BE355-26FD-4B63-AB86-8A987AA1B3BE}" type="pres">
      <dgm:prSet presAssocID="{600D2B96-69D1-48D4-8342-52285995A6A5}" presName="vert0" presStyleCnt="0">
        <dgm:presLayoutVars>
          <dgm:dir/>
          <dgm:animOne val="branch"/>
          <dgm:animLvl val="lvl"/>
        </dgm:presLayoutVars>
      </dgm:prSet>
      <dgm:spPr/>
    </dgm:pt>
    <dgm:pt modelId="{97904439-8B75-4AF5-808F-DDFF65EF37DC}" type="pres">
      <dgm:prSet presAssocID="{608AA3B9-145B-419E-A484-4C1C5C78FA8D}" presName="thickLine" presStyleLbl="alignNode1" presStyleIdx="0" presStyleCnt="3"/>
      <dgm:spPr/>
    </dgm:pt>
    <dgm:pt modelId="{E3898F18-E645-4F2D-A3F5-50671168BDA5}" type="pres">
      <dgm:prSet presAssocID="{608AA3B9-145B-419E-A484-4C1C5C78FA8D}" presName="horz1" presStyleCnt="0"/>
      <dgm:spPr/>
    </dgm:pt>
    <dgm:pt modelId="{04DABEB7-EC9D-49A8-A44B-60603A9ADFD6}" type="pres">
      <dgm:prSet presAssocID="{608AA3B9-145B-419E-A484-4C1C5C78FA8D}" presName="tx1" presStyleLbl="revTx" presStyleIdx="0" presStyleCnt="3"/>
      <dgm:spPr/>
    </dgm:pt>
    <dgm:pt modelId="{8E8CC403-9B3B-48CB-94C3-0B17844A0101}" type="pres">
      <dgm:prSet presAssocID="{608AA3B9-145B-419E-A484-4C1C5C78FA8D}" presName="vert1" presStyleCnt="0"/>
      <dgm:spPr/>
    </dgm:pt>
    <dgm:pt modelId="{DDCFE5E9-63FB-4481-A7D2-C27EB8708186}" type="pres">
      <dgm:prSet presAssocID="{2C353420-713C-41A8-96B3-5F0EDFFE646C}" presName="thickLine" presStyleLbl="alignNode1" presStyleIdx="1" presStyleCnt="3"/>
      <dgm:spPr/>
    </dgm:pt>
    <dgm:pt modelId="{55DC19E5-5ABD-4817-9EDD-057CEB45B8A1}" type="pres">
      <dgm:prSet presAssocID="{2C353420-713C-41A8-96B3-5F0EDFFE646C}" presName="horz1" presStyleCnt="0"/>
      <dgm:spPr/>
    </dgm:pt>
    <dgm:pt modelId="{043B6417-4940-440C-818D-D5AFBD0C7716}" type="pres">
      <dgm:prSet presAssocID="{2C353420-713C-41A8-96B3-5F0EDFFE646C}" presName="tx1" presStyleLbl="revTx" presStyleIdx="1" presStyleCnt="3"/>
      <dgm:spPr/>
    </dgm:pt>
    <dgm:pt modelId="{4E63C299-FEC9-4EB7-903D-9D67B6DCC924}" type="pres">
      <dgm:prSet presAssocID="{2C353420-713C-41A8-96B3-5F0EDFFE646C}" presName="vert1" presStyleCnt="0"/>
      <dgm:spPr/>
    </dgm:pt>
    <dgm:pt modelId="{686B21A3-0988-485A-A0DA-4DF39B36DBA1}" type="pres">
      <dgm:prSet presAssocID="{CC96DC0C-15C7-412C-B0BB-89EEBB010671}" presName="thickLine" presStyleLbl="alignNode1" presStyleIdx="2" presStyleCnt="3"/>
      <dgm:spPr/>
    </dgm:pt>
    <dgm:pt modelId="{68BF3576-50F4-4BFD-B17A-00B2F92F7B5D}" type="pres">
      <dgm:prSet presAssocID="{CC96DC0C-15C7-412C-B0BB-89EEBB010671}" presName="horz1" presStyleCnt="0"/>
      <dgm:spPr/>
    </dgm:pt>
    <dgm:pt modelId="{E0BA36AA-F0D9-44FC-9064-6108E17951FA}" type="pres">
      <dgm:prSet presAssocID="{CC96DC0C-15C7-412C-B0BB-89EEBB010671}" presName="tx1" presStyleLbl="revTx" presStyleIdx="2" presStyleCnt="3"/>
      <dgm:spPr/>
    </dgm:pt>
    <dgm:pt modelId="{34C60558-AA09-4AB1-B4B9-B4EBE2719FCD}" type="pres">
      <dgm:prSet presAssocID="{CC96DC0C-15C7-412C-B0BB-89EEBB010671}" presName="vert1" presStyleCnt="0"/>
      <dgm:spPr/>
    </dgm:pt>
  </dgm:ptLst>
  <dgm:cxnLst>
    <dgm:cxn modelId="{E4872110-DBD2-445F-B765-869735E40016}" srcId="{600D2B96-69D1-48D4-8342-52285995A6A5}" destId="{CC96DC0C-15C7-412C-B0BB-89EEBB010671}" srcOrd="2" destOrd="0" parTransId="{212FC1E5-9622-4A1B-BF77-12DDBF7AE4A9}" sibTransId="{BEFEBEE6-69B2-4455-8D8F-AC3DA5A0B636}"/>
    <dgm:cxn modelId="{EFF86717-3C2B-4958-A12B-A7CE819658A7}" srcId="{600D2B96-69D1-48D4-8342-52285995A6A5}" destId="{608AA3B9-145B-419E-A484-4C1C5C78FA8D}" srcOrd="0" destOrd="0" parTransId="{A506F953-256A-4387-A909-6FF9DEF6EC3E}" sibTransId="{754DA9E1-FD08-42EF-8BFA-CDC66DDA8CBC}"/>
    <dgm:cxn modelId="{65FC1023-00E9-45A6-AA8B-5909B1C07EAA}" srcId="{600D2B96-69D1-48D4-8342-52285995A6A5}" destId="{2C353420-713C-41A8-96B3-5F0EDFFE646C}" srcOrd="1" destOrd="0" parTransId="{1439647C-6730-4FC0-8238-B878F6CEC90C}" sibTransId="{89CDB118-10B5-430C-9BEE-AA4AEBCFBB8D}"/>
    <dgm:cxn modelId="{121D0B84-DEB0-4B33-B1D9-9CE4BF09F6E5}" type="presOf" srcId="{600D2B96-69D1-48D4-8342-52285995A6A5}" destId="{A41BE355-26FD-4B63-AB86-8A987AA1B3BE}" srcOrd="0" destOrd="0" presId="urn:microsoft.com/office/officeart/2008/layout/LinedList"/>
    <dgm:cxn modelId="{67903A90-7A93-4E83-875C-A74E6864B966}" type="presOf" srcId="{CC96DC0C-15C7-412C-B0BB-89EEBB010671}" destId="{E0BA36AA-F0D9-44FC-9064-6108E17951FA}" srcOrd="0" destOrd="0" presId="urn:microsoft.com/office/officeart/2008/layout/LinedList"/>
    <dgm:cxn modelId="{20A3FFB5-5B28-4577-8E78-AD32F8313CF4}" type="presOf" srcId="{608AA3B9-145B-419E-A484-4C1C5C78FA8D}" destId="{04DABEB7-EC9D-49A8-A44B-60603A9ADFD6}" srcOrd="0" destOrd="0" presId="urn:microsoft.com/office/officeart/2008/layout/LinedList"/>
    <dgm:cxn modelId="{41F354E1-D936-4510-817B-A6AEB66426F6}" type="presOf" srcId="{2C353420-713C-41A8-96B3-5F0EDFFE646C}" destId="{043B6417-4940-440C-818D-D5AFBD0C7716}" srcOrd="0" destOrd="0" presId="urn:microsoft.com/office/officeart/2008/layout/LinedList"/>
    <dgm:cxn modelId="{58A810F0-C2A2-409B-A262-A3C4B7632485}" type="presParOf" srcId="{A41BE355-26FD-4B63-AB86-8A987AA1B3BE}" destId="{97904439-8B75-4AF5-808F-DDFF65EF37DC}" srcOrd="0" destOrd="0" presId="urn:microsoft.com/office/officeart/2008/layout/LinedList"/>
    <dgm:cxn modelId="{921D4BF3-022C-4309-9507-3DF638D8E2A4}" type="presParOf" srcId="{A41BE355-26FD-4B63-AB86-8A987AA1B3BE}" destId="{E3898F18-E645-4F2D-A3F5-50671168BDA5}" srcOrd="1" destOrd="0" presId="urn:microsoft.com/office/officeart/2008/layout/LinedList"/>
    <dgm:cxn modelId="{55C6E122-57F2-4A9E-9A16-73805917FF8D}" type="presParOf" srcId="{E3898F18-E645-4F2D-A3F5-50671168BDA5}" destId="{04DABEB7-EC9D-49A8-A44B-60603A9ADFD6}" srcOrd="0" destOrd="0" presId="urn:microsoft.com/office/officeart/2008/layout/LinedList"/>
    <dgm:cxn modelId="{5171C4DD-FE14-4E3D-B956-C2908709AC48}" type="presParOf" srcId="{E3898F18-E645-4F2D-A3F5-50671168BDA5}" destId="{8E8CC403-9B3B-48CB-94C3-0B17844A0101}" srcOrd="1" destOrd="0" presId="urn:microsoft.com/office/officeart/2008/layout/LinedList"/>
    <dgm:cxn modelId="{CF456C65-25FC-4BF2-8AE9-C67D17CBF825}" type="presParOf" srcId="{A41BE355-26FD-4B63-AB86-8A987AA1B3BE}" destId="{DDCFE5E9-63FB-4481-A7D2-C27EB8708186}" srcOrd="2" destOrd="0" presId="urn:microsoft.com/office/officeart/2008/layout/LinedList"/>
    <dgm:cxn modelId="{B57D63CC-465C-4F2B-805C-A6234AECD5B8}" type="presParOf" srcId="{A41BE355-26FD-4B63-AB86-8A987AA1B3BE}" destId="{55DC19E5-5ABD-4817-9EDD-057CEB45B8A1}" srcOrd="3" destOrd="0" presId="urn:microsoft.com/office/officeart/2008/layout/LinedList"/>
    <dgm:cxn modelId="{2A49B0AE-B4FF-441B-BD43-185AFD8593BC}" type="presParOf" srcId="{55DC19E5-5ABD-4817-9EDD-057CEB45B8A1}" destId="{043B6417-4940-440C-818D-D5AFBD0C7716}" srcOrd="0" destOrd="0" presId="urn:microsoft.com/office/officeart/2008/layout/LinedList"/>
    <dgm:cxn modelId="{8E914DF6-AC11-4D5F-A97B-249B6B0E7CFE}" type="presParOf" srcId="{55DC19E5-5ABD-4817-9EDD-057CEB45B8A1}" destId="{4E63C299-FEC9-4EB7-903D-9D67B6DCC924}" srcOrd="1" destOrd="0" presId="urn:microsoft.com/office/officeart/2008/layout/LinedList"/>
    <dgm:cxn modelId="{917587C2-BE40-40EA-93F1-4656BB7C69FE}" type="presParOf" srcId="{A41BE355-26FD-4B63-AB86-8A987AA1B3BE}" destId="{686B21A3-0988-485A-A0DA-4DF39B36DBA1}" srcOrd="4" destOrd="0" presId="urn:microsoft.com/office/officeart/2008/layout/LinedList"/>
    <dgm:cxn modelId="{BDA608FE-4806-4099-B625-50C7B53B240C}" type="presParOf" srcId="{A41BE355-26FD-4B63-AB86-8A987AA1B3BE}" destId="{68BF3576-50F4-4BFD-B17A-00B2F92F7B5D}" srcOrd="5" destOrd="0" presId="urn:microsoft.com/office/officeart/2008/layout/LinedList"/>
    <dgm:cxn modelId="{0C0D5486-93AB-46C3-8984-711994F767B6}" type="presParOf" srcId="{68BF3576-50F4-4BFD-B17A-00B2F92F7B5D}" destId="{E0BA36AA-F0D9-44FC-9064-6108E17951FA}" srcOrd="0" destOrd="0" presId="urn:microsoft.com/office/officeart/2008/layout/LinedList"/>
    <dgm:cxn modelId="{3ECA55F6-E6A2-46EF-8BE8-C37F0A87FD03}" type="presParOf" srcId="{68BF3576-50F4-4BFD-B17A-00B2F92F7B5D}" destId="{34C60558-AA09-4AB1-B4B9-B4EBE2719FCD}"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71513F-FBF6-4364-BC8A-3BC22C347994}" type="doc">
      <dgm:prSet loTypeId="urn:microsoft.com/office/officeart/2005/8/layout/hierarchy1" loCatId="hierarchy" qsTypeId="urn:microsoft.com/office/officeart/2005/8/quickstyle/simple4" qsCatId="simple" csTypeId="urn:microsoft.com/office/officeart/2005/8/colors/colorful2" csCatId="colorful"/>
      <dgm:spPr/>
      <dgm:t>
        <a:bodyPr/>
        <a:lstStyle/>
        <a:p>
          <a:endParaRPr lang="en-US"/>
        </a:p>
      </dgm:t>
    </dgm:pt>
    <dgm:pt modelId="{0F85169B-D219-4107-B699-2BC2C3A2D239}">
      <dgm:prSet custT="1"/>
      <dgm:spPr/>
      <dgm:t>
        <a:bodyPr/>
        <a:lstStyle/>
        <a:p>
          <a:pPr algn="just"/>
          <a:r>
            <a:rPr lang="en-IN" sz="2000" dirty="0">
              <a:latin typeface="Arial" panose="020B0604020202020204" pitchFamily="34" charset="0"/>
              <a:cs typeface="Arial" panose="020B0604020202020204" pitchFamily="34" charset="0"/>
            </a:rPr>
            <a:t>To study the current level of pregnancy wastage among smoker females in the EAG states of India.</a:t>
          </a:r>
          <a:endParaRPr lang="en-US" sz="2000" dirty="0">
            <a:latin typeface="Arial" panose="020B0604020202020204" pitchFamily="34" charset="0"/>
            <a:cs typeface="Arial" panose="020B0604020202020204" pitchFamily="34" charset="0"/>
          </a:endParaRPr>
        </a:p>
      </dgm:t>
    </dgm:pt>
    <dgm:pt modelId="{D16F77A9-B34C-42E3-9748-7DC58010BA9F}" type="parTrans" cxnId="{FB4919B6-26E3-4078-B970-68515AD7E727}">
      <dgm:prSet/>
      <dgm:spPr/>
      <dgm:t>
        <a:bodyPr/>
        <a:lstStyle/>
        <a:p>
          <a:endParaRPr lang="en-US"/>
        </a:p>
      </dgm:t>
    </dgm:pt>
    <dgm:pt modelId="{7CD287DD-1210-425E-93C1-10CE1C8B4E13}" type="sibTrans" cxnId="{FB4919B6-26E3-4078-B970-68515AD7E727}">
      <dgm:prSet/>
      <dgm:spPr/>
      <dgm:t>
        <a:bodyPr/>
        <a:lstStyle/>
        <a:p>
          <a:endParaRPr lang="en-US"/>
        </a:p>
      </dgm:t>
    </dgm:pt>
    <dgm:pt modelId="{B87A8522-F56C-4341-90AF-8FA5D9A108D8}">
      <dgm:prSet custT="1"/>
      <dgm:spPr/>
      <dgm:t>
        <a:bodyPr/>
        <a:lstStyle/>
        <a:p>
          <a:pPr algn="just"/>
          <a:r>
            <a:rPr lang="en-IN" sz="2000" dirty="0">
              <a:latin typeface="Arial" panose="020B0604020202020204" pitchFamily="34" charset="0"/>
              <a:cs typeface="Arial" panose="020B0604020202020204" pitchFamily="34" charset="0"/>
            </a:rPr>
            <a:t>To study the underlying common socio-economic factors of pregnancy wastage among smoker females in the EAG states of India.</a:t>
          </a:r>
          <a:endParaRPr lang="en-US" sz="2000" dirty="0">
            <a:latin typeface="Arial" panose="020B0604020202020204" pitchFamily="34" charset="0"/>
            <a:cs typeface="Arial" panose="020B0604020202020204" pitchFamily="34" charset="0"/>
          </a:endParaRPr>
        </a:p>
      </dgm:t>
    </dgm:pt>
    <dgm:pt modelId="{4EBE61B2-6919-4C6E-88B5-6E41B4546D4E}" type="parTrans" cxnId="{57FC1B1C-0BAB-4263-85B7-0B943C3381FC}">
      <dgm:prSet/>
      <dgm:spPr/>
      <dgm:t>
        <a:bodyPr/>
        <a:lstStyle/>
        <a:p>
          <a:endParaRPr lang="en-US"/>
        </a:p>
      </dgm:t>
    </dgm:pt>
    <dgm:pt modelId="{A6B26C4E-823D-43E0-9839-4B57A24ED2AC}" type="sibTrans" cxnId="{57FC1B1C-0BAB-4263-85B7-0B943C3381FC}">
      <dgm:prSet/>
      <dgm:spPr/>
      <dgm:t>
        <a:bodyPr/>
        <a:lstStyle/>
        <a:p>
          <a:endParaRPr lang="en-US"/>
        </a:p>
      </dgm:t>
    </dgm:pt>
    <dgm:pt modelId="{0A012BB8-4BD3-4AF7-B3FF-CD8D3159FDA1}" type="pres">
      <dgm:prSet presAssocID="{6871513F-FBF6-4364-BC8A-3BC22C347994}" presName="hierChild1" presStyleCnt="0">
        <dgm:presLayoutVars>
          <dgm:chPref val="1"/>
          <dgm:dir/>
          <dgm:animOne val="branch"/>
          <dgm:animLvl val="lvl"/>
          <dgm:resizeHandles/>
        </dgm:presLayoutVars>
      </dgm:prSet>
      <dgm:spPr/>
    </dgm:pt>
    <dgm:pt modelId="{214B7CD8-4CE1-43CD-BA46-E1C00311044E}" type="pres">
      <dgm:prSet presAssocID="{0F85169B-D219-4107-B699-2BC2C3A2D239}" presName="hierRoot1" presStyleCnt="0"/>
      <dgm:spPr/>
    </dgm:pt>
    <dgm:pt modelId="{2622B0E3-E3F2-4B7A-89A0-2A81010E7CE9}" type="pres">
      <dgm:prSet presAssocID="{0F85169B-D219-4107-B699-2BC2C3A2D239}" presName="composite" presStyleCnt="0"/>
      <dgm:spPr/>
    </dgm:pt>
    <dgm:pt modelId="{45731D07-4233-4211-8D9F-C42665DFD0A7}" type="pres">
      <dgm:prSet presAssocID="{0F85169B-D219-4107-B699-2BC2C3A2D239}" presName="background" presStyleLbl="node0" presStyleIdx="0" presStyleCnt="2"/>
      <dgm:spPr/>
    </dgm:pt>
    <dgm:pt modelId="{AF1909A4-BF5F-4880-B441-03AD67EE050D}" type="pres">
      <dgm:prSet presAssocID="{0F85169B-D219-4107-B699-2BC2C3A2D239}" presName="text" presStyleLbl="fgAcc0" presStyleIdx="0" presStyleCnt="2">
        <dgm:presLayoutVars>
          <dgm:chPref val="3"/>
        </dgm:presLayoutVars>
      </dgm:prSet>
      <dgm:spPr/>
    </dgm:pt>
    <dgm:pt modelId="{82DD5BAF-4AED-4E2D-8EF5-F4216AF423FC}" type="pres">
      <dgm:prSet presAssocID="{0F85169B-D219-4107-B699-2BC2C3A2D239}" presName="hierChild2" presStyleCnt="0"/>
      <dgm:spPr/>
    </dgm:pt>
    <dgm:pt modelId="{2CAEAE24-BBEB-4C06-8455-CBEF8D381F24}" type="pres">
      <dgm:prSet presAssocID="{B87A8522-F56C-4341-90AF-8FA5D9A108D8}" presName="hierRoot1" presStyleCnt="0"/>
      <dgm:spPr/>
    </dgm:pt>
    <dgm:pt modelId="{615C7B3E-8085-4E4B-BA7B-F9494872A125}" type="pres">
      <dgm:prSet presAssocID="{B87A8522-F56C-4341-90AF-8FA5D9A108D8}" presName="composite" presStyleCnt="0"/>
      <dgm:spPr/>
    </dgm:pt>
    <dgm:pt modelId="{62168E10-F823-4219-9A6B-4FBF6D7440EB}" type="pres">
      <dgm:prSet presAssocID="{B87A8522-F56C-4341-90AF-8FA5D9A108D8}" presName="background" presStyleLbl="node0" presStyleIdx="1" presStyleCnt="2"/>
      <dgm:spPr/>
    </dgm:pt>
    <dgm:pt modelId="{85BF7E5B-30A7-418D-934B-4690CA37F249}" type="pres">
      <dgm:prSet presAssocID="{B87A8522-F56C-4341-90AF-8FA5D9A108D8}" presName="text" presStyleLbl="fgAcc0" presStyleIdx="1" presStyleCnt="2">
        <dgm:presLayoutVars>
          <dgm:chPref val="3"/>
        </dgm:presLayoutVars>
      </dgm:prSet>
      <dgm:spPr/>
    </dgm:pt>
    <dgm:pt modelId="{AA381606-ECD1-49E0-88FE-41FD0258D45B}" type="pres">
      <dgm:prSet presAssocID="{B87A8522-F56C-4341-90AF-8FA5D9A108D8}" presName="hierChild2" presStyleCnt="0"/>
      <dgm:spPr/>
    </dgm:pt>
  </dgm:ptLst>
  <dgm:cxnLst>
    <dgm:cxn modelId="{57FC1B1C-0BAB-4263-85B7-0B943C3381FC}" srcId="{6871513F-FBF6-4364-BC8A-3BC22C347994}" destId="{B87A8522-F56C-4341-90AF-8FA5D9A108D8}" srcOrd="1" destOrd="0" parTransId="{4EBE61B2-6919-4C6E-88B5-6E41B4546D4E}" sibTransId="{A6B26C4E-823D-43E0-9839-4B57A24ED2AC}"/>
    <dgm:cxn modelId="{F1A27860-FAC3-40DB-A5F2-9A91EC840D4A}" type="presOf" srcId="{B87A8522-F56C-4341-90AF-8FA5D9A108D8}" destId="{85BF7E5B-30A7-418D-934B-4690CA37F249}" srcOrd="0" destOrd="0" presId="urn:microsoft.com/office/officeart/2005/8/layout/hierarchy1"/>
    <dgm:cxn modelId="{E63F727F-66B5-4F81-830C-B5C778BA2D29}" type="presOf" srcId="{6871513F-FBF6-4364-BC8A-3BC22C347994}" destId="{0A012BB8-4BD3-4AF7-B3FF-CD8D3159FDA1}" srcOrd="0" destOrd="0" presId="urn:microsoft.com/office/officeart/2005/8/layout/hierarchy1"/>
    <dgm:cxn modelId="{FB4919B6-26E3-4078-B970-68515AD7E727}" srcId="{6871513F-FBF6-4364-BC8A-3BC22C347994}" destId="{0F85169B-D219-4107-B699-2BC2C3A2D239}" srcOrd="0" destOrd="0" parTransId="{D16F77A9-B34C-42E3-9748-7DC58010BA9F}" sibTransId="{7CD287DD-1210-425E-93C1-10CE1C8B4E13}"/>
    <dgm:cxn modelId="{B63BF1CC-7DF4-4391-AF0A-6F6852B41168}" type="presOf" srcId="{0F85169B-D219-4107-B699-2BC2C3A2D239}" destId="{AF1909A4-BF5F-4880-B441-03AD67EE050D}" srcOrd="0" destOrd="0" presId="urn:microsoft.com/office/officeart/2005/8/layout/hierarchy1"/>
    <dgm:cxn modelId="{994E5298-BE0A-4BA6-923C-7239B19C0827}" type="presParOf" srcId="{0A012BB8-4BD3-4AF7-B3FF-CD8D3159FDA1}" destId="{214B7CD8-4CE1-43CD-BA46-E1C00311044E}" srcOrd="0" destOrd="0" presId="urn:microsoft.com/office/officeart/2005/8/layout/hierarchy1"/>
    <dgm:cxn modelId="{55C9C5A1-009B-4B6C-AB0A-DA14D6A43550}" type="presParOf" srcId="{214B7CD8-4CE1-43CD-BA46-E1C00311044E}" destId="{2622B0E3-E3F2-4B7A-89A0-2A81010E7CE9}" srcOrd="0" destOrd="0" presId="urn:microsoft.com/office/officeart/2005/8/layout/hierarchy1"/>
    <dgm:cxn modelId="{DF9E09DB-9CA2-4A8D-AF3F-7D3693FD8359}" type="presParOf" srcId="{2622B0E3-E3F2-4B7A-89A0-2A81010E7CE9}" destId="{45731D07-4233-4211-8D9F-C42665DFD0A7}" srcOrd="0" destOrd="0" presId="urn:microsoft.com/office/officeart/2005/8/layout/hierarchy1"/>
    <dgm:cxn modelId="{DEDA8F79-A315-4C1B-90C4-D83DDDAD7C65}" type="presParOf" srcId="{2622B0E3-E3F2-4B7A-89A0-2A81010E7CE9}" destId="{AF1909A4-BF5F-4880-B441-03AD67EE050D}" srcOrd="1" destOrd="0" presId="urn:microsoft.com/office/officeart/2005/8/layout/hierarchy1"/>
    <dgm:cxn modelId="{683C972A-BCED-4FDB-BDBD-9505441DE395}" type="presParOf" srcId="{214B7CD8-4CE1-43CD-BA46-E1C00311044E}" destId="{82DD5BAF-4AED-4E2D-8EF5-F4216AF423FC}" srcOrd="1" destOrd="0" presId="urn:microsoft.com/office/officeart/2005/8/layout/hierarchy1"/>
    <dgm:cxn modelId="{437AD976-4F4B-4962-83B5-CFF0489DE71F}" type="presParOf" srcId="{0A012BB8-4BD3-4AF7-B3FF-CD8D3159FDA1}" destId="{2CAEAE24-BBEB-4C06-8455-CBEF8D381F24}" srcOrd="1" destOrd="0" presId="urn:microsoft.com/office/officeart/2005/8/layout/hierarchy1"/>
    <dgm:cxn modelId="{5561340A-67E0-4115-AA5E-6385C9022DB6}" type="presParOf" srcId="{2CAEAE24-BBEB-4C06-8455-CBEF8D381F24}" destId="{615C7B3E-8085-4E4B-BA7B-F9494872A125}" srcOrd="0" destOrd="0" presId="urn:microsoft.com/office/officeart/2005/8/layout/hierarchy1"/>
    <dgm:cxn modelId="{BD70B1A3-45C5-44CE-9D1E-D93805F30765}" type="presParOf" srcId="{615C7B3E-8085-4E4B-BA7B-F9494872A125}" destId="{62168E10-F823-4219-9A6B-4FBF6D7440EB}" srcOrd="0" destOrd="0" presId="urn:microsoft.com/office/officeart/2005/8/layout/hierarchy1"/>
    <dgm:cxn modelId="{D8343F55-AFFF-476A-AA34-96F4DE462F58}" type="presParOf" srcId="{615C7B3E-8085-4E4B-BA7B-F9494872A125}" destId="{85BF7E5B-30A7-418D-934B-4690CA37F249}" srcOrd="1" destOrd="0" presId="urn:microsoft.com/office/officeart/2005/8/layout/hierarchy1"/>
    <dgm:cxn modelId="{6A793437-9632-4CCB-ACA9-896FB1EA059E}" type="presParOf" srcId="{2CAEAE24-BBEB-4C06-8455-CBEF8D381F24}" destId="{AA381606-ECD1-49E0-88FE-41FD0258D45B}"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5767E5F-CAD5-4DC0-8D0D-0A0874070D66}"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61705485-1490-4D5F-B020-94BD9AD578E9}">
      <dgm:prSet/>
      <dgm:spPr/>
      <dgm:t>
        <a:bodyPr/>
        <a:lstStyle/>
        <a:p>
          <a:pPr algn="just"/>
          <a:r>
            <a:rPr lang="en-US" dirty="0">
              <a:latin typeface="Arial" panose="020B0604020202020204" pitchFamily="34" charset="0"/>
              <a:cs typeface="Arial" panose="020B0604020202020204" pitchFamily="34" charset="0"/>
            </a:rPr>
            <a:t>Among all the age categories, women aged 35 years experienced the higher rate of miscarriage and stillbirth 16.97%, followed by women aged 30-35 [12.97%] [Graph 1]. </a:t>
          </a:r>
        </a:p>
      </dgm:t>
    </dgm:pt>
    <dgm:pt modelId="{F3C8CD0D-694A-4B86-BCA7-859CBC18EF1D}" type="parTrans" cxnId="{A72DEEDB-637E-4D47-BE09-A537A3876808}">
      <dgm:prSet/>
      <dgm:spPr/>
      <dgm:t>
        <a:bodyPr/>
        <a:lstStyle/>
        <a:p>
          <a:endParaRPr lang="en-US"/>
        </a:p>
      </dgm:t>
    </dgm:pt>
    <dgm:pt modelId="{36D2D74B-10BD-4459-821F-F446A81AC0F6}" type="sibTrans" cxnId="{A72DEEDB-637E-4D47-BE09-A537A3876808}">
      <dgm:prSet/>
      <dgm:spPr/>
      <dgm:t>
        <a:bodyPr/>
        <a:lstStyle/>
        <a:p>
          <a:endParaRPr lang="en-US"/>
        </a:p>
      </dgm:t>
    </dgm:pt>
    <dgm:pt modelId="{A576B624-C6D2-486C-8B0C-5F2FDE47BB58}">
      <dgm:prSet/>
      <dgm:spPr/>
      <dgm:t>
        <a:bodyPr/>
        <a:lstStyle/>
        <a:p>
          <a:pPr algn="just"/>
          <a:r>
            <a:rPr lang="en-US" dirty="0">
              <a:latin typeface="Arial" panose="020B0604020202020204" pitchFamily="34" charset="0"/>
              <a:cs typeface="Arial" panose="020B0604020202020204" pitchFamily="34" charset="0"/>
            </a:rPr>
            <a:t>The educational attainment has a positive association with the pregnancy outcome – miscarriage and stillbirth [13.24% among women with higher education compared to below 10% among illiterate] [Graph 2].</a:t>
          </a:r>
        </a:p>
      </dgm:t>
    </dgm:pt>
    <dgm:pt modelId="{95895357-5627-48FF-9AD7-ACC54B75F837}" type="parTrans" cxnId="{4EEAD9C4-ADA4-4050-9259-9D5C62DF60FF}">
      <dgm:prSet/>
      <dgm:spPr/>
      <dgm:t>
        <a:bodyPr/>
        <a:lstStyle/>
        <a:p>
          <a:endParaRPr lang="en-US"/>
        </a:p>
      </dgm:t>
    </dgm:pt>
    <dgm:pt modelId="{8F323DFE-4E06-41A4-A97C-DD94B33DE4F3}" type="sibTrans" cxnId="{4EEAD9C4-ADA4-4050-9259-9D5C62DF60FF}">
      <dgm:prSet/>
      <dgm:spPr/>
      <dgm:t>
        <a:bodyPr/>
        <a:lstStyle/>
        <a:p>
          <a:endParaRPr lang="en-US"/>
        </a:p>
      </dgm:t>
    </dgm:pt>
    <dgm:pt modelId="{F8B12508-AC93-40C1-88AE-DF46F9D78B6A}" type="pres">
      <dgm:prSet presAssocID="{05767E5F-CAD5-4DC0-8D0D-0A0874070D66}" presName="hierChild1" presStyleCnt="0">
        <dgm:presLayoutVars>
          <dgm:chPref val="1"/>
          <dgm:dir/>
          <dgm:animOne val="branch"/>
          <dgm:animLvl val="lvl"/>
          <dgm:resizeHandles/>
        </dgm:presLayoutVars>
      </dgm:prSet>
      <dgm:spPr/>
    </dgm:pt>
    <dgm:pt modelId="{0F22C5FB-812A-4DB6-B6A3-68528907D78E}" type="pres">
      <dgm:prSet presAssocID="{61705485-1490-4D5F-B020-94BD9AD578E9}" presName="hierRoot1" presStyleCnt="0"/>
      <dgm:spPr/>
    </dgm:pt>
    <dgm:pt modelId="{1E9F295C-8C8C-4E3F-8068-80A4993AC587}" type="pres">
      <dgm:prSet presAssocID="{61705485-1490-4D5F-B020-94BD9AD578E9}" presName="composite" presStyleCnt="0"/>
      <dgm:spPr/>
    </dgm:pt>
    <dgm:pt modelId="{E2EF925E-DC5C-488F-AE0F-F055B862D9B1}" type="pres">
      <dgm:prSet presAssocID="{61705485-1490-4D5F-B020-94BD9AD578E9}" presName="background" presStyleLbl="node0" presStyleIdx="0" presStyleCnt="2"/>
      <dgm:spPr/>
    </dgm:pt>
    <dgm:pt modelId="{5A043AF6-5270-4386-B08E-F03FFEB84E58}" type="pres">
      <dgm:prSet presAssocID="{61705485-1490-4D5F-B020-94BD9AD578E9}" presName="text" presStyleLbl="fgAcc0" presStyleIdx="0" presStyleCnt="2">
        <dgm:presLayoutVars>
          <dgm:chPref val="3"/>
        </dgm:presLayoutVars>
      </dgm:prSet>
      <dgm:spPr/>
    </dgm:pt>
    <dgm:pt modelId="{22BF5DAC-365E-4770-9C54-EF6948A5DB9D}" type="pres">
      <dgm:prSet presAssocID="{61705485-1490-4D5F-B020-94BD9AD578E9}" presName="hierChild2" presStyleCnt="0"/>
      <dgm:spPr/>
    </dgm:pt>
    <dgm:pt modelId="{CB919E55-A7B6-4457-88FC-778B03174F4B}" type="pres">
      <dgm:prSet presAssocID="{A576B624-C6D2-486C-8B0C-5F2FDE47BB58}" presName="hierRoot1" presStyleCnt="0"/>
      <dgm:spPr/>
    </dgm:pt>
    <dgm:pt modelId="{5A74BC66-DA55-4507-B83A-341B45DE5373}" type="pres">
      <dgm:prSet presAssocID="{A576B624-C6D2-486C-8B0C-5F2FDE47BB58}" presName="composite" presStyleCnt="0"/>
      <dgm:spPr/>
    </dgm:pt>
    <dgm:pt modelId="{324BA146-BF24-41D8-85CB-8553EDEF984D}" type="pres">
      <dgm:prSet presAssocID="{A576B624-C6D2-486C-8B0C-5F2FDE47BB58}" presName="background" presStyleLbl="node0" presStyleIdx="1" presStyleCnt="2"/>
      <dgm:spPr/>
    </dgm:pt>
    <dgm:pt modelId="{EE905260-431C-467E-A353-A48365A93510}" type="pres">
      <dgm:prSet presAssocID="{A576B624-C6D2-486C-8B0C-5F2FDE47BB58}" presName="text" presStyleLbl="fgAcc0" presStyleIdx="1" presStyleCnt="2">
        <dgm:presLayoutVars>
          <dgm:chPref val="3"/>
        </dgm:presLayoutVars>
      </dgm:prSet>
      <dgm:spPr/>
    </dgm:pt>
    <dgm:pt modelId="{59D009E2-9D1B-47D8-AC7D-9FE8DC57C3B8}" type="pres">
      <dgm:prSet presAssocID="{A576B624-C6D2-486C-8B0C-5F2FDE47BB58}" presName="hierChild2" presStyleCnt="0"/>
      <dgm:spPr/>
    </dgm:pt>
  </dgm:ptLst>
  <dgm:cxnLst>
    <dgm:cxn modelId="{4390A53F-085A-45D1-9375-6EFDA798EA0A}" type="presOf" srcId="{05767E5F-CAD5-4DC0-8D0D-0A0874070D66}" destId="{F8B12508-AC93-40C1-88AE-DF46F9D78B6A}" srcOrd="0" destOrd="0" presId="urn:microsoft.com/office/officeart/2005/8/layout/hierarchy1"/>
    <dgm:cxn modelId="{5BECD7B9-82B5-4CC1-AF91-B27C6704698A}" type="presOf" srcId="{A576B624-C6D2-486C-8B0C-5F2FDE47BB58}" destId="{EE905260-431C-467E-A353-A48365A93510}" srcOrd="0" destOrd="0" presId="urn:microsoft.com/office/officeart/2005/8/layout/hierarchy1"/>
    <dgm:cxn modelId="{4EEAD9C4-ADA4-4050-9259-9D5C62DF60FF}" srcId="{05767E5F-CAD5-4DC0-8D0D-0A0874070D66}" destId="{A576B624-C6D2-486C-8B0C-5F2FDE47BB58}" srcOrd="1" destOrd="0" parTransId="{95895357-5627-48FF-9AD7-ACC54B75F837}" sibTransId="{8F323DFE-4E06-41A4-A97C-DD94B33DE4F3}"/>
    <dgm:cxn modelId="{A72DEEDB-637E-4D47-BE09-A537A3876808}" srcId="{05767E5F-CAD5-4DC0-8D0D-0A0874070D66}" destId="{61705485-1490-4D5F-B020-94BD9AD578E9}" srcOrd="0" destOrd="0" parTransId="{F3C8CD0D-694A-4B86-BCA7-859CBC18EF1D}" sibTransId="{36D2D74B-10BD-4459-821F-F446A81AC0F6}"/>
    <dgm:cxn modelId="{0B9DE0EB-7465-4E4C-A145-C81052BC1D6D}" type="presOf" srcId="{61705485-1490-4D5F-B020-94BD9AD578E9}" destId="{5A043AF6-5270-4386-B08E-F03FFEB84E58}" srcOrd="0" destOrd="0" presId="urn:microsoft.com/office/officeart/2005/8/layout/hierarchy1"/>
    <dgm:cxn modelId="{C45FB3D3-76C9-4DF7-991C-7ADF48D93BBB}" type="presParOf" srcId="{F8B12508-AC93-40C1-88AE-DF46F9D78B6A}" destId="{0F22C5FB-812A-4DB6-B6A3-68528907D78E}" srcOrd="0" destOrd="0" presId="urn:microsoft.com/office/officeart/2005/8/layout/hierarchy1"/>
    <dgm:cxn modelId="{E858D68C-52B5-4FDC-A119-0834A401C320}" type="presParOf" srcId="{0F22C5FB-812A-4DB6-B6A3-68528907D78E}" destId="{1E9F295C-8C8C-4E3F-8068-80A4993AC587}" srcOrd="0" destOrd="0" presId="urn:microsoft.com/office/officeart/2005/8/layout/hierarchy1"/>
    <dgm:cxn modelId="{3E265EC7-7D4C-4740-91E6-4A94127CCC72}" type="presParOf" srcId="{1E9F295C-8C8C-4E3F-8068-80A4993AC587}" destId="{E2EF925E-DC5C-488F-AE0F-F055B862D9B1}" srcOrd="0" destOrd="0" presId="urn:microsoft.com/office/officeart/2005/8/layout/hierarchy1"/>
    <dgm:cxn modelId="{ABCC2EAF-38E2-4D2A-88BF-095ABB20C786}" type="presParOf" srcId="{1E9F295C-8C8C-4E3F-8068-80A4993AC587}" destId="{5A043AF6-5270-4386-B08E-F03FFEB84E58}" srcOrd="1" destOrd="0" presId="urn:microsoft.com/office/officeart/2005/8/layout/hierarchy1"/>
    <dgm:cxn modelId="{4AD6F1B7-CDCD-4320-9624-383470EAC25A}" type="presParOf" srcId="{0F22C5FB-812A-4DB6-B6A3-68528907D78E}" destId="{22BF5DAC-365E-4770-9C54-EF6948A5DB9D}" srcOrd="1" destOrd="0" presId="urn:microsoft.com/office/officeart/2005/8/layout/hierarchy1"/>
    <dgm:cxn modelId="{8C6F7E95-1E75-4825-89E6-D70DE179D8C3}" type="presParOf" srcId="{F8B12508-AC93-40C1-88AE-DF46F9D78B6A}" destId="{CB919E55-A7B6-4457-88FC-778B03174F4B}" srcOrd="1" destOrd="0" presId="urn:microsoft.com/office/officeart/2005/8/layout/hierarchy1"/>
    <dgm:cxn modelId="{B50F1739-BAB3-4B64-AA0C-D6BC6F99FC90}" type="presParOf" srcId="{CB919E55-A7B6-4457-88FC-778B03174F4B}" destId="{5A74BC66-DA55-4507-B83A-341B45DE5373}" srcOrd="0" destOrd="0" presId="urn:microsoft.com/office/officeart/2005/8/layout/hierarchy1"/>
    <dgm:cxn modelId="{F6F157ED-9436-4979-B4D2-D96974860572}" type="presParOf" srcId="{5A74BC66-DA55-4507-B83A-341B45DE5373}" destId="{324BA146-BF24-41D8-85CB-8553EDEF984D}" srcOrd="0" destOrd="0" presId="urn:microsoft.com/office/officeart/2005/8/layout/hierarchy1"/>
    <dgm:cxn modelId="{65A476DE-B897-4139-B7CA-F1DE9987B33D}" type="presParOf" srcId="{5A74BC66-DA55-4507-B83A-341B45DE5373}" destId="{EE905260-431C-467E-A353-A48365A93510}" srcOrd="1" destOrd="0" presId="urn:microsoft.com/office/officeart/2005/8/layout/hierarchy1"/>
    <dgm:cxn modelId="{FCAC42FA-0FD6-4DF9-9B4E-33BE74AFA7E7}" type="presParOf" srcId="{CB919E55-A7B6-4457-88FC-778B03174F4B}" destId="{59D009E2-9D1B-47D8-AC7D-9FE8DC57C3B8}" srcOrd="1" destOrd="0" presId="urn:microsoft.com/office/officeart/2005/8/layout/hierarchy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153B550-BD75-4575-ACED-22922A51FD44}"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1C7DE4D7-DA1A-4EDE-B9C6-2DA7AD745E8C}">
      <dgm:prSet custT="1"/>
      <dgm:spPr/>
      <dgm:t>
        <a:bodyPr/>
        <a:lstStyle/>
        <a:p>
          <a:pPr algn="just">
            <a:lnSpc>
              <a:spcPct val="100000"/>
            </a:lnSpc>
          </a:pPr>
          <a:r>
            <a:rPr lang="en-US" sz="1800" dirty="0">
              <a:latin typeface="Arial" panose="020B0604020202020204" pitchFamily="34" charset="0"/>
              <a:cs typeface="Arial" panose="020B0604020202020204" pitchFamily="34" charset="0"/>
            </a:rPr>
            <a:t>The age has a mix association with pregnancy wastage by smoking behavior of the females. Increasing age first decreases the wastage and then increases after age 30. The rate of change was found to be lower among non-smokers [Graph 3]. </a:t>
          </a:r>
        </a:p>
      </dgm:t>
    </dgm:pt>
    <dgm:pt modelId="{A12F31F4-D3FA-44B8-A40B-D25E1B8BC658}" type="parTrans" cxnId="{41D7A8EC-C4D7-4233-A5EE-68E0593751FE}">
      <dgm:prSet/>
      <dgm:spPr/>
      <dgm:t>
        <a:bodyPr/>
        <a:lstStyle/>
        <a:p>
          <a:endParaRPr lang="en-US"/>
        </a:p>
      </dgm:t>
    </dgm:pt>
    <dgm:pt modelId="{E0BB20B6-F513-446E-A02E-0A79F0D1D557}" type="sibTrans" cxnId="{41D7A8EC-C4D7-4233-A5EE-68E0593751FE}">
      <dgm:prSet/>
      <dgm:spPr/>
      <dgm:t>
        <a:bodyPr/>
        <a:lstStyle/>
        <a:p>
          <a:pPr>
            <a:lnSpc>
              <a:spcPct val="100000"/>
            </a:lnSpc>
          </a:pPr>
          <a:endParaRPr lang="en-US"/>
        </a:p>
      </dgm:t>
    </dgm:pt>
    <dgm:pt modelId="{83039E7E-5B5D-47D4-BCA1-2CE60D521124}">
      <dgm:prSet custT="1"/>
      <dgm:spPr/>
      <dgm:t>
        <a:bodyPr/>
        <a:lstStyle/>
        <a:p>
          <a:pPr algn="just">
            <a:lnSpc>
              <a:spcPct val="100000"/>
            </a:lnSpc>
          </a:pPr>
          <a:r>
            <a:rPr lang="en-US" sz="1800" dirty="0">
              <a:latin typeface="Arial" panose="020B0604020202020204" pitchFamily="34" charset="0"/>
              <a:cs typeface="Arial" panose="020B0604020202020204" pitchFamily="34" charset="0"/>
            </a:rPr>
            <a:t>The educational attainment indicates accessibility to buy the smoking material. As the education increases pregnancy wastage increases and the rate of increase was multifold among those who smoke [Graph 4].</a:t>
          </a:r>
        </a:p>
      </dgm:t>
    </dgm:pt>
    <dgm:pt modelId="{2405987B-823D-4675-8F3E-B6AD840B9F5A}" type="parTrans" cxnId="{41F1CC1B-FABB-491A-BD2A-DD0F38121ABE}">
      <dgm:prSet/>
      <dgm:spPr/>
      <dgm:t>
        <a:bodyPr/>
        <a:lstStyle/>
        <a:p>
          <a:endParaRPr lang="en-US"/>
        </a:p>
      </dgm:t>
    </dgm:pt>
    <dgm:pt modelId="{ED904F8A-A558-4E10-92B1-916CFF4BDEC2}" type="sibTrans" cxnId="{41F1CC1B-FABB-491A-BD2A-DD0F38121ABE}">
      <dgm:prSet/>
      <dgm:spPr/>
      <dgm:t>
        <a:bodyPr/>
        <a:lstStyle/>
        <a:p>
          <a:endParaRPr lang="en-US"/>
        </a:p>
      </dgm:t>
    </dgm:pt>
    <dgm:pt modelId="{A02BB602-401C-4E8E-894F-B8E99DFF007B}" type="pres">
      <dgm:prSet presAssocID="{7153B550-BD75-4575-ACED-22922A51FD44}" presName="root" presStyleCnt="0">
        <dgm:presLayoutVars>
          <dgm:dir/>
          <dgm:resizeHandles val="exact"/>
        </dgm:presLayoutVars>
      </dgm:prSet>
      <dgm:spPr/>
    </dgm:pt>
    <dgm:pt modelId="{DBBCADA2-5F54-42FB-91E2-20FBD2A3250F}" type="pres">
      <dgm:prSet presAssocID="{1C7DE4D7-DA1A-4EDE-B9C6-2DA7AD745E8C}" presName="compNode" presStyleCnt="0"/>
      <dgm:spPr/>
    </dgm:pt>
    <dgm:pt modelId="{A5AE17D3-C25F-4EFC-AB6A-E130F648C65A}" type="pres">
      <dgm:prSet presAssocID="{1C7DE4D7-DA1A-4EDE-B9C6-2DA7AD745E8C}" presName="bgRect" presStyleLbl="bgShp" presStyleIdx="0" presStyleCnt="2"/>
      <dgm:spPr/>
    </dgm:pt>
    <dgm:pt modelId="{834F1384-2684-466B-A471-2508C3FA810F}" type="pres">
      <dgm:prSet presAssocID="{1C7DE4D7-DA1A-4EDE-B9C6-2DA7AD745E8C}"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Smoking"/>
        </a:ext>
      </dgm:extLst>
    </dgm:pt>
    <dgm:pt modelId="{B5F04E30-FCA3-49D9-AFBB-A2E1467D3F2E}" type="pres">
      <dgm:prSet presAssocID="{1C7DE4D7-DA1A-4EDE-B9C6-2DA7AD745E8C}" presName="spaceRect" presStyleCnt="0"/>
      <dgm:spPr/>
    </dgm:pt>
    <dgm:pt modelId="{C39A3C80-7638-4FA3-8508-289EC4D2BD70}" type="pres">
      <dgm:prSet presAssocID="{1C7DE4D7-DA1A-4EDE-B9C6-2DA7AD745E8C}" presName="parTx" presStyleLbl="revTx" presStyleIdx="0" presStyleCnt="2">
        <dgm:presLayoutVars>
          <dgm:chMax val="0"/>
          <dgm:chPref val="0"/>
        </dgm:presLayoutVars>
      </dgm:prSet>
      <dgm:spPr/>
    </dgm:pt>
    <dgm:pt modelId="{8DEE3C89-3C1A-4BED-A610-F347DE9156DD}" type="pres">
      <dgm:prSet presAssocID="{E0BB20B6-F513-446E-A02E-0A79F0D1D557}" presName="sibTrans" presStyleCnt="0"/>
      <dgm:spPr/>
    </dgm:pt>
    <dgm:pt modelId="{5E0F1D10-CD62-480C-A864-8A4D261F7F17}" type="pres">
      <dgm:prSet presAssocID="{83039E7E-5B5D-47D4-BCA1-2CE60D521124}" presName="compNode" presStyleCnt="0"/>
      <dgm:spPr/>
    </dgm:pt>
    <dgm:pt modelId="{D6D967A3-8EA6-4C03-8B95-7BC565235867}" type="pres">
      <dgm:prSet presAssocID="{83039E7E-5B5D-47D4-BCA1-2CE60D521124}" presName="bgRect" presStyleLbl="bgShp" presStyleIdx="1" presStyleCnt="2"/>
      <dgm:spPr/>
    </dgm:pt>
    <dgm:pt modelId="{0747C3D0-3B8D-4BB6-B96C-C79A7327CF13}" type="pres">
      <dgm:prSet presAssocID="{83039E7E-5B5D-47D4-BCA1-2CE60D521124}"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No Smoking"/>
        </a:ext>
      </dgm:extLst>
    </dgm:pt>
    <dgm:pt modelId="{F86D7BB3-C701-411B-A4BF-DEB99DEB188A}" type="pres">
      <dgm:prSet presAssocID="{83039E7E-5B5D-47D4-BCA1-2CE60D521124}" presName="spaceRect" presStyleCnt="0"/>
      <dgm:spPr/>
    </dgm:pt>
    <dgm:pt modelId="{71B4A7B9-FBF7-40BC-97E0-44FDC78A909B}" type="pres">
      <dgm:prSet presAssocID="{83039E7E-5B5D-47D4-BCA1-2CE60D521124}" presName="parTx" presStyleLbl="revTx" presStyleIdx="1" presStyleCnt="2">
        <dgm:presLayoutVars>
          <dgm:chMax val="0"/>
          <dgm:chPref val="0"/>
        </dgm:presLayoutVars>
      </dgm:prSet>
      <dgm:spPr/>
    </dgm:pt>
  </dgm:ptLst>
  <dgm:cxnLst>
    <dgm:cxn modelId="{DB808304-C686-4D42-94AC-C3DB463B1DEC}" type="presOf" srcId="{1C7DE4D7-DA1A-4EDE-B9C6-2DA7AD745E8C}" destId="{C39A3C80-7638-4FA3-8508-289EC4D2BD70}" srcOrd="0" destOrd="0" presId="urn:microsoft.com/office/officeart/2018/2/layout/IconVerticalSolidList"/>
    <dgm:cxn modelId="{41F1CC1B-FABB-491A-BD2A-DD0F38121ABE}" srcId="{7153B550-BD75-4575-ACED-22922A51FD44}" destId="{83039E7E-5B5D-47D4-BCA1-2CE60D521124}" srcOrd="1" destOrd="0" parTransId="{2405987B-823D-4675-8F3E-B6AD840B9F5A}" sibTransId="{ED904F8A-A558-4E10-92B1-916CFF4BDEC2}"/>
    <dgm:cxn modelId="{A22E7795-B3BC-4E22-8303-C963AE8FDEA8}" type="presOf" srcId="{83039E7E-5B5D-47D4-BCA1-2CE60D521124}" destId="{71B4A7B9-FBF7-40BC-97E0-44FDC78A909B}" srcOrd="0" destOrd="0" presId="urn:microsoft.com/office/officeart/2018/2/layout/IconVerticalSolidList"/>
    <dgm:cxn modelId="{508C27AB-EB53-4C49-ABA4-337A47B401D1}" type="presOf" srcId="{7153B550-BD75-4575-ACED-22922A51FD44}" destId="{A02BB602-401C-4E8E-894F-B8E99DFF007B}" srcOrd="0" destOrd="0" presId="urn:microsoft.com/office/officeart/2018/2/layout/IconVerticalSolidList"/>
    <dgm:cxn modelId="{41D7A8EC-C4D7-4233-A5EE-68E0593751FE}" srcId="{7153B550-BD75-4575-ACED-22922A51FD44}" destId="{1C7DE4D7-DA1A-4EDE-B9C6-2DA7AD745E8C}" srcOrd="0" destOrd="0" parTransId="{A12F31F4-D3FA-44B8-A40B-D25E1B8BC658}" sibTransId="{E0BB20B6-F513-446E-A02E-0A79F0D1D557}"/>
    <dgm:cxn modelId="{BC2DFA78-82EB-421E-9930-19799BD26433}" type="presParOf" srcId="{A02BB602-401C-4E8E-894F-B8E99DFF007B}" destId="{DBBCADA2-5F54-42FB-91E2-20FBD2A3250F}" srcOrd="0" destOrd="0" presId="urn:microsoft.com/office/officeart/2018/2/layout/IconVerticalSolidList"/>
    <dgm:cxn modelId="{8EC6D9ED-D0E8-44E3-A011-36B0E5663EED}" type="presParOf" srcId="{DBBCADA2-5F54-42FB-91E2-20FBD2A3250F}" destId="{A5AE17D3-C25F-4EFC-AB6A-E130F648C65A}" srcOrd="0" destOrd="0" presId="urn:microsoft.com/office/officeart/2018/2/layout/IconVerticalSolidList"/>
    <dgm:cxn modelId="{101E020B-C8BC-41C5-97E9-ED6ADF467645}" type="presParOf" srcId="{DBBCADA2-5F54-42FB-91E2-20FBD2A3250F}" destId="{834F1384-2684-466B-A471-2508C3FA810F}" srcOrd="1" destOrd="0" presId="urn:microsoft.com/office/officeart/2018/2/layout/IconVerticalSolidList"/>
    <dgm:cxn modelId="{611A8DFD-A209-4F46-A16E-67A95928EC7C}" type="presParOf" srcId="{DBBCADA2-5F54-42FB-91E2-20FBD2A3250F}" destId="{B5F04E30-FCA3-49D9-AFBB-A2E1467D3F2E}" srcOrd="2" destOrd="0" presId="urn:microsoft.com/office/officeart/2018/2/layout/IconVerticalSolidList"/>
    <dgm:cxn modelId="{31A55BE6-32DB-4E65-9D90-38B6DB1C3259}" type="presParOf" srcId="{DBBCADA2-5F54-42FB-91E2-20FBD2A3250F}" destId="{C39A3C80-7638-4FA3-8508-289EC4D2BD70}" srcOrd="3" destOrd="0" presId="urn:microsoft.com/office/officeart/2018/2/layout/IconVerticalSolidList"/>
    <dgm:cxn modelId="{4671CCC8-AF73-4055-9587-C30F77F8D8BE}" type="presParOf" srcId="{A02BB602-401C-4E8E-894F-B8E99DFF007B}" destId="{8DEE3C89-3C1A-4BED-A610-F347DE9156DD}" srcOrd="1" destOrd="0" presId="urn:microsoft.com/office/officeart/2018/2/layout/IconVerticalSolidList"/>
    <dgm:cxn modelId="{0F370027-20D0-4226-BEA9-27BECB1B2F10}" type="presParOf" srcId="{A02BB602-401C-4E8E-894F-B8E99DFF007B}" destId="{5E0F1D10-CD62-480C-A864-8A4D261F7F17}" srcOrd="2" destOrd="0" presId="urn:microsoft.com/office/officeart/2018/2/layout/IconVerticalSolidList"/>
    <dgm:cxn modelId="{60EF72AE-D606-4A23-9722-05E6EAEDF6DB}" type="presParOf" srcId="{5E0F1D10-CD62-480C-A864-8A4D261F7F17}" destId="{D6D967A3-8EA6-4C03-8B95-7BC565235867}" srcOrd="0" destOrd="0" presId="urn:microsoft.com/office/officeart/2018/2/layout/IconVerticalSolidList"/>
    <dgm:cxn modelId="{BEC03DDB-C4CC-403A-A165-5334885F2597}" type="presParOf" srcId="{5E0F1D10-CD62-480C-A864-8A4D261F7F17}" destId="{0747C3D0-3B8D-4BB6-B96C-C79A7327CF13}" srcOrd="1" destOrd="0" presId="urn:microsoft.com/office/officeart/2018/2/layout/IconVerticalSolidList"/>
    <dgm:cxn modelId="{49CEC6E4-7633-44C9-8811-7E74F0AF5792}" type="presParOf" srcId="{5E0F1D10-CD62-480C-A864-8A4D261F7F17}" destId="{F86D7BB3-C701-411B-A4BF-DEB99DEB188A}" srcOrd="2" destOrd="0" presId="urn:microsoft.com/office/officeart/2018/2/layout/IconVerticalSolidList"/>
    <dgm:cxn modelId="{4232E644-4B99-44A9-B299-CFA2247F9535}" type="presParOf" srcId="{5E0F1D10-CD62-480C-A864-8A4D261F7F17}" destId="{71B4A7B9-FBF7-40BC-97E0-44FDC78A909B}" srcOrd="3" destOrd="0" presId="urn:microsoft.com/office/officeart/2018/2/layout/IconVerticalSoli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5C3160F-5102-4E01-8859-0A8D5063F297}"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7A0C3AC8-2209-4D32-A256-DF392C0C9C40}">
      <dgm:prSet custT="1"/>
      <dgm:spPr/>
      <dgm:t>
        <a:bodyPr/>
        <a:lstStyle/>
        <a:p>
          <a:pPr algn="just">
            <a:lnSpc>
              <a:spcPct val="100000"/>
            </a:lnSpc>
          </a:pPr>
          <a:r>
            <a:rPr lang="en-US" sz="1800" dirty="0">
              <a:latin typeface="Arial" panose="020B0604020202020204" pitchFamily="34" charset="0"/>
              <a:cs typeface="Arial" panose="020B0604020202020204" pitchFamily="34" charset="0"/>
            </a:rPr>
            <a:t>The wealth status increases the affordability to buy the smoking material. As the wealth status increases from poor to rich, the pregnancy wastage increases and but the rate of increase was higher among smokers compared to those who do not smoke [Graph 5].</a:t>
          </a:r>
        </a:p>
      </dgm:t>
    </dgm:pt>
    <dgm:pt modelId="{22FCDE91-4D0F-45E1-A0DC-F91F7DD8D9F4}" type="parTrans" cxnId="{AF6A563A-0144-4412-85EB-2BA1693AF558}">
      <dgm:prSet/>
      <dgm:spPr/>
      <dgm:t>
        <a:bodyPr/>
        <a:lstStyle/>
        <a:p>
          <a:endParaRPr lang="en-US"/>
        </a:p>
      </dgm:t>
    </dgm:pt>
    <dgm:pt modelId="{7B6CEA78-18E6-466C-ABDE-8C5E12F8F792}" type="sibTrans" cxnId="{AF6A563A-0144-4412-85EB-2BA1693AF558}">
      <dgm:prSet/>
      <dgm:spPr/>
      <dgm:t>
        <a:bodyPr/>
        <a:lstStyle/>
        <a:p>
          <a:endParaRPr lang="en-US"/>
        </a:p>
      </dgm:t>
    </dgm:pt>
    <dgm:pt modelId="{6970E16F-2538-43BB-92B3-9BEACA5C4409}">
      <dgm:prSet custT="1"/>
      <dgm:spPr/>
      <dgm:t>
        <a:bodyPr/>
        <a:lstStyle/>
        <a:p>
          <a:pPr>
            <a:lnSpc>
              <a:spcPct val="100000"/>
            </a:lnSpc>
          </a:pPr>
          <a:r>
            <a:rPr lang="en-US" sz="1800" dirty="0">
              <a:latin typeface="Arial" panose="020B0604020202020204" pitchFamily="34" charset="0"/>
              <a:cs typeface="Arial" panose="020B0604020202020204" pitchFamily="34" charset="0"/>
            </a:rPr>
            <a:t>The ethnicity show the concentration of the pregnancy wastage by smoking behavior. Pregnancy wastage was higher among smokers. [Graph 6].</a:t>
          </a:r>
        </a:p>
      </dgm:t>
    </dgm:pt>
    <dgm:pt modelId="{93927F54-F3F2-4D87-8084-7832224584F2}" type="parTrans" cxnId="{61AADBD1-DD43-43E5-961B-95C33E47C575}">
      <dgm:prSet/>
      <dgm:spPr/>
      <dgm:t>
        <a:bodyPr/>
        <a:lstStyle/>
        <a:p>
          <a:endParaRPr lang="en-US"/>
        </a:p>
      </dgm:t>
    </dgm:pt>
    <dgm:pt modelId="{6CA6C6C3-9F5D-4F1B-869E-0F2EA2D046AF}" type="sibTrans" cxnId="{61AADBD1-DD43-43E5-961B-95C33E47C575}">
      <dgm:prSet/>
      <dgm:spPr/>
      <dgm:t>
        <a:bodyPr/>
        <a:lstStyle/>
        <a:p>
          <a:endParaRPr lang="en-US"/>
        </a:p>
      </dgm:t>
    </dgm:pt>
    <dgm:pt modelId="{C4B4A2CD-B002-432D-A6CD-CE25160AF087}" type="pres">
      <dgm:prSet presAssocID="{D5C3160F-5102-4E01-8859-0A8D5063F297}" presName="root" presStyleCnt="0">
        <dgm:presLayoutVars>
          <dgm:dir/>
          <dgm:resizeHandles val="exact"/>
        </dgm:presLayoutVars>
      </dgm:prSet>
      <dgm:spPr/>
    </dgm:pt>
    <dgm:pt modelId="{C7C27972-6C77-4624-AE2D-E6DB02CDDDF3}" type="pres">
      <dgm:prSet presAssocID="{7A0C3AC8-2209-4D32-A256-DF392C0C9C40}" presName="compNode" presStyleCnt="0"/>
      <dgm:spPr/>
    </dgm:pt>
    <dgm:pt modelId="{B8111468-43FA-498F-80DB-C3BA9594A06D}" type="pres">
      <dgm:prSet presAssocID="{7A0C3AC8-2209-4D32-A256-DF392C0C9C40}" presName="bgRect" presStyleLbl="bgShp" presStyleIdx="0" presStyleCnt="2"/>
      <dgm:spPr/>
    </dgm:pt>
    <dgm:pt modelId="{8E5032A8-51D3-4F99-A5A1-072C80EACA92}" type="pres">
      <dgm:prSet presAssocID="{7A0C3AC8-2209-4D32-A256-DF392C0C9C4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No Smoking"/>
        </a:ext>
      </dgm:extLst>
    </dgm:pt>
    <dgm:pt modelId="{7BF1B4EF-EC89-4F10-AB40-60A9D6FC1391}" type="pres">
      <dgm:prSet presAssocID="{7A0C3AC8-2209-4D32-A256-DF392C0C9C40}" presName="spaceRect" presStyleCnt="0"/>
      <dgm:spPr/>
    </dgm:pt>
    <dgm:pt modelId="{61F1DE8C-F8D0-403F-99AE-FC6CEC8D2E65}" type="pres">
      <dgm:prSet presAssocID="{7A0C3AC8-2209-4D32-A256-DF392C0C9C40}" presName="parTx" presStyleLbl="revTx" presStyleIdx="0" presStyleCnt="2">
        <dgm:presLayoutVars>
          <dgm:chMax val="0"/>
          <dgm:chPref val="0"/>
        </dgm:presLayoutVars>
      </dgm:prSet>
      <dgm:spPr/>
    </dgm:pt>
    <dgm:pt modelId="{91E7E95D-825F-4343-984E-A09A00000DD9}" type="pres">
      <dgm:prSet presAssocID="{7B6CEA78-18E6-466C-ABDE-8C5E12F8F792}" presName="sibTrans" presStyleCnt="0"/>
      <dgm:spPr/>
    </dgm:pt>
    <dgm:pt modelId="{E26482A2-2650-46E5-B2B3-FF325A74946A}" type="pres">
      <dgm:prSet presAssocID="{6970E16F-2538-43BB-92B3-9BEACA5C4409}" presName="compNode" presStyleCnt="0"/>
      <dgm:spPr/>
    </dgm:pt>
    <dgm:pt modelId="{0368053F-A92C-4A6C-94A0-6EB948E8E928}" type="pres">
      <dgm:prSet presAssocID="{6970E16F-2538-43BB-92B3-9BEACA5C4409}" presName="bgRect" presStyleLbl="bgShp" presStyleIdx="1" presStyleCnt="2"/>
      <dgm:spPr/>
    </dgm:pt>
    <dgm:pt modelId="{C70BA062-9DAB-4DA5-A528-38C7CA0699D5}" type="pres">
      <dgm:prSet presAssocID="{6970E16F-2538-43BB-92B3-9BEACA5C4409}"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moking"/>
        </a:ext>
      </dgm:extLst>
    </dgm:pt>
    <dgm:pt modelId="{A3D194AF-599A-47F7-9F60-6A4FF037FE38}" type="pres">
      <dgm:prSet presAssocID="{6970E16F-2538-43BB-92B3-9BEACA5C4409}" presName="spaceRect" presStyleCnt="0"/>
      <dgm:spPr/>
    </dgm:pt>
    <dgm:pt modelId="{0C184214-FF0C-4C68-B475-9474EA70ED20}" type="pres">
      <dgm:prSet presAssocID="{6970E16F-2538-43BB-92B3-9BEACA5C4409}" presName="parTx" presStyleLbl="revTx" presStyleIdx="1" presStyleCnt="2">
        <dgm:presLayoutVars>
          <dgm:chMax val="0"/>
          <dgm:chPref val="0"/>
        </dgm:presLayoutVars>
      </dgm:prSet>
      <dgm:spPr/>
    </dgm:pt>
  </dgm:ptLst>
  <dgm:cxnLst>
    <dgm:cxn modelId="{B1F41938-8E26-4E67-8CC1-ABE101BFFB14}" type="presOf" srcId="{D5C3160F-5102-4E01-8859-0A8D5063F297}" destId="{C4B4A2CD-B002-432D-A6CD-CE25160AF087}" srcOrd="0" destOrd="0" presId="urn:microsoft.com/office/officeart/2018/2/layout/IconVerticalSolidList"/>
    <dgm:cxn modelId="{AF6A563A-0144-4412-85EB-2BA1693AF558}" srcId="{D5C3160F-5102-4E01-8859-0A8D5063F297}" destId="{7A0C3AC8-2209-4D32-A256-DF392C0C9C40}" srcOrd="0" destOrd="0" parTransId="{22FCDE91-4D0F-45E1-A0DC-F91F7DD8D9F4}" sibTransId="{7B6CEA78-18E6-466C-ABDE-8C5E12F8F792}"/>
    <dgm:cxn modelId="{FC56C48A-14D5-484E-97A4-93FF7F59317B}" type="presOf" srcId="{7A0C3AC8-2209-4D32-A256-DF392C0C9C40}" destId="{61F1DE8C-F8D0-403F-99AE-FC6CEC8D2E65}" srcOrd="0" destOrd="0" presId="urn:microsoft.com/office/officeart/2018/2/layout/IconVerticalSolidList"/>
    <dgm:cxn modelId="{61AADBD1-DD43-43E5-961B-95C33E47C575}" srcId="{D5C3160F-5102-4E01-8859-0A8D5063F297}" destId="{6970E16F-2538-43BB-92B3-9BEACA5C4409}" srcOrd="1" destOrd="0" parTransId="{93927F54-F3F2-4D87-8084-7832224584F2}" sibTransId="{6CA6C6C3-9F5D-4F1B-869E-0F2EA2D046AF}"/>
    <dgm:cxn modelId="{2A70DEE4-A298-4CF3-804E-EADA96EABF31}" type="presOf" srcId="{6970E16F-2538-43BB-92B3-9BEACA5C4409}" destId="{0C184214-FF0C-4C68-B475-9474EA70ED20}" srcOrd="0" destOrd="0" presId="urn:microsoft.com/office/officeart/2018/2/layout/IconVerticalSolidList"/>
    <dgm:cxn modelId="{5D3E1DE9-2AEA-4A56-9A68-B775D5160D3D}" type="presParOf" srcId="{C4B4A2CD-B002-432D-A6CD-CE25160AF087}" destId="{C7C27972-6C77-4624-AE2D-E6DB02CDDDF3}" srcOrd="0" destOrd="0" presId="urn:microsoft.com/office/officeart/2018/2/layout/IconVerticalSolidList"/>
    <dgm:cxn modelId="{8420798F-4158-4F2D-AF73-43688E7C11FB}" type="presParOf" srcId="{C7C27972-6C77-4624-AE2D-E6DB02CDDDF3}" destId="{B8111468-43FA-498F-80DB-C3BA9594A06D}" srcOrd="0" destOrd="0" presId="urn:microsoft.com/office/officeart/2018/2/layout/IconVerticalSolidList"/>
    <dgm:cxn modelId="{0038409D-C70A-427B-911F-FEAE9240DA30}" type="presParOf" srcId="{C7C27972-6C77-4624-AE2D-E6DB02CDDDF3}" destId="{8E5032A8-51D3-4F99-A5A1-072C80EACA92}" srcOrd="1" destOrd="0" presId="urn:microsoft.com/office/officeart/2018/2/layout/IconVerticalSolidList"/>
    <dgm:cxn modelId="{7E3D9DBE-8C14-42E5-B412-EBC40F1B6FBF}" type="presParOf" srcId="{C7C27972-6C77-4624-AE2D-E6DB02CDDDF3}" destId="{7BF1B4EF-EC89-4F10-AB40-60A9D6FC1391}" srcOrd="2" destOrd="0" presId="urn:microsoft.com/office/officeart/2018/2/layout/IconVerticalSolidList"/>
    <dgm:cxn modelId="{BDC7948F-9204-4ECB-B7A5-61B38EE454DD}" type="presParOf" srcId="{C7C27972-6C77-4624-AE2D-E6DB02CDDDF3}" destId="{61F1DE8C-F8D0-403F-99AE-FC6CEC8D2E65}" srcOrd="3" destOrd="0" presId="urn:microsoft.com/office/officeart/2018/2/layout/IconVerticalSolidList"/>
    <dgm:cxn modelId="{B7FCDAA3-42E6-4C29-A618-E442FAD9AD8D}" type="presParOf" srcId="{C4B4A2CD-B002-432D-A6CD-CE25160AF087}" destId="{91E7E95D-825F-4343-984E-A09A00000DD9}" srcOrd="1" destOrd="0" presId="urn:microsoft.com/office/officeart/2018/2/layout/IconVerticalSolidList"/>
    <dgm:cxn modelId="{D12AF632-5A7B-4867-B264-646594CF4870}" type="presParOf" srcId="{C4B4A2CD-B002-432D-A6CD-CE25160AF087}" destId="{E26482A2-2650-46E5-B2B3-FF325A74946A}" srcOrd="2" destOrd="0" presId="urn:microsoft.com/office/officeart/2018/2/layout/IconVerticalSolidList"/>
    <dgm:cxn modelId="{C3BB2AC5-DA24-4A9B-8FD4-C26FDC50A8AA}" type="presParOf" srcId="{E26482A2-2650-46E5-B2B3-FF325A74946A}" destId="{0368053F-A92C-4A6C-94A0-6EB948E8E928}" srcOrd="0" destOrd="0" presId="urn:microsoft.com/office/officeart/2018/2/layout/IconVerticalSolidList"/>
    <dgm:cxn modelId="{A6F3AB16-81EA-4134-8056-E46C86CBDE8D}" type="presParOf" srcId="{E26482A2-2650-46E5-B2B3-FF325A74946A}" destId="{C70BA062-9DAB-4DA5-A528-38C7CA0699D5}" srcOrd="1" destOrd="0" presId="urn:microsoft.com/office/officeart/2018/2/layout/IconVerticalSolidList"/>
    <dgm:cxn modelId="{8EC42960-0333-4C4A-8955-B2856D95CDF6}" type="presParOf" srcId="{E26482A2-2650-46E5-B2B3-FF325A74946A}" destId="{A3D194AF-599A-47F7-9F60-6A4FF037FE38}" srcOrd="2" destOrd="0" presId="urn:microsoft.com/office/officeart/2018/2/layout/IconVerticalSolidList"/>
    <dgm:cxn modelId="{A91A8A28-9CF7-44F3-81CB-611AD7AE3DED}" type="presParOf" srcId="{E26482A2-2650-46E5-B2B3-FF325A74946A}" destId="{0C184214-FF0C-4C68-B475-9474EA70ED20}" srcOrd="3" destOrd="0" presId="urn:microsoft.com/office/officeart/2018/2/layout/IconVerticalSoli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0FD7A95-59A8-4C7D-93D9-6139A94FC299}"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AF8CE164-085C-4019-86DB-0172AB92386A}">
      <dgm:prSet custT="1"/>
      <dgm:spPr/>
      <dgm:t>
        <a:bodyPr/>
        <a:lstStyle/>
        <a:p>
          <a:pPr>
            <a:lnSpc>
              <a:spcPct val="100000"/>
            </a:lnSpc>
          </a:pPr>
          <a:r>
            <a:rPr lang="en-US" sz="1800" dirty="0">
              <a:latin typeface="Arial" panose="020B0604020202020204" pitchFamily="34" charset="0"/>
              <a:cs typeface="Arial" panose="020B0604020202020204" pitchFamily="34" charset="0"/>
            </a:rPr>
            <a:t>Pregnancy wastage was higher among smokers compared to non-smokers in EAG States</a:t>
          </a:r>
          <a:r>
            <a:rPr lang="en-US" sz="1400" dirty="0"/>
            <a:t>. </a:t>
          </a:r>
        </a:p>
      </dgm:t>
    </dgm:pt>
    <dgm:pt modelId="{9FE9C426-9009-40C9-A9F2-D588309B7E5F}" type="parTrans" cxnId="{25AC1D8B-A382-4BAB-8FA4-D4304C38B238}">
      <dgm:prSet/>
      <dgm:spPr/>
      <dgm:t>
        <a:bodyPr/>
        <a:lstStyle/>
        <a:p>
          <a:endParaRPr lang="en-US"/>
        </a:p>
      </dgm:t>
    </dgm:pt>
    <dgm:pt modelId="{4CD7CF2C-89C9-4E7F-A7FC-89028BB13B4C}" type="sibTrans" cxnId="{25AC1D8B-A382-4BAB-8FA4-D4304C38B238}">
      <dgm:prSet/>
      <dgm:spPr/>
      <dgm:t>
        <a:bodyPr/>
        <a:lstStyle/>
        <a:p>
          <a:endParaRPr lang="en-US"/>
        </a:p>
      </dgm:t>
    </dgm:pt>
    <dgm:pt modelId="{D56F3890-390C-453A-A288-404237D5ABF9}">
      <dgm:prSet custT="1"/>
      <dgm:spPr/>
      <dgm:t>
        <a:bodyPr/>
        <a:lstStyle/>
        <a:p>
          <a:pPr algn="just">
            <a:lnSpc>
              <a:spcPct val="100000"/>
            </a:lnSpc>
          </a:pPr>
          <a:r>
            <a:rPr lang="en-US" sz="1800" dirty="0">
              <a:latin typeface="Arial" panose="020B0604020202020204" pitchFamily="34" charset="0"/>
              <a:cs typeface="Arial" panose="020B0604020202020204" pitchFamily="34" charset="0"/>
            </a:rPr>
            <a:t>However, in some EAG states like Bihar, Uttarakhand, Jharkhand, and Madhya Pradesh pregnancy wastage was on the higher side when they were non-smokers compared to smokers. A deeper analysis is required to understand the contrasting pictures in these states [Graph 7]</a:t>
          </a:r>
        </a:p>
      </dgm:t>
    </dgm:pt>
    <dgm:pt modelId="{080B4DCE-B9BE-47EA-96D7-59FD5E93A7BA}" type="parTrans" cxnId="{FABBB585-BB3C-4FC5-AC2D-DDBA34E53640}">
      <dgm:prSet/>
      <dgm:spPr/>
      <dgm:t>
        <a:bodyPr/>
        <a:lstStyle/>
        <a:p>
          <a:endParaRPr lang="en-US"/>
        </a:p>
      </dgm:t>
    </dgm:pt>
    <dgm:pt modelId="{B08C4C07-0D21-4DDD-906B-FF3C8D14B09D}" type="sibTrans" cxnId="{FABBB585-BB3C-4FC5-AC2D-DDBA34E53640}">
      <dgm:prSet/>
      <dgm:spPr/>
      <dgm:t>
        <a:bodyPr/>
        <a:lstStyle/>
        <a:p>
          <a:endParaRPr lang="en-US"/>
        </a:p>
      </dgm:t>
    </dgm:pt>
    <dgm:pt modelId="{2EDE34C6-E764-4594-9156-F248ACCFEA9D}" type="pres">
      <dgm:prSet presAssocID="{20FD7A95-59A8-4C7D-93D9-6139A94FC299}" presName="root" presStyleCnt="0">
        <dgm:presLayoutVars>
          <dgm:dir/>
          <dgm:resizeHandles val="exact"/>
        </dgm:presLayoutVars>
      </dgm:prSet>
      <dgm:spPr/>
    </dgm:pt>
    <dgm:pt modelId="{BA185789-C1FA-46C2-87B2-BA54367D0820}" type="pres">
      <dgm:prSet presAssocID="{AF8CE164-085C-4019-86DB-0172AB92386A}" presName="compNode" presStyleCnt="0"/>
      <dgm:spPr/>
    </dgm:pt>
    <dgm:pt modelId="{2219FDEF-A70E-4306-8C20-231D9DBF378C}" type="pres">
      <dgm:prSet presAssocID="{AF8CE164-085C-4019-86DB-0172AB92386A}" presName="bgRect" presStyleLbl="bgShp" presStyleIdx="0" presStyleCnt="2"/>
      <dgm:spPr/>
    </dgm:pt>
    <dgm:pt modelId="{71946944-D807-4FB8-BD62-AC11F227E8BA}" type="pres">
      <dgm:prSet presAssocID="{AF8CE164-085C-4019-86DB-0172AB92386A}"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No Smoking"/>
        </a:ext>
      </dgm:extLst>
    </dgm:pt>
    <dgm:pt modelId="{2B0E008D-EEC5-4F3A-8A04-ACFE8A47D4D4}" type="pres">
      <dgm:prSet presAssocID="{AF8CE164-085C-4019-86DB-0172AB92386A}" presName="spaceRect" presStyleCnt="0"/>
      <dgm:spPr/>
    </dgm:pt>
    <dgm:pt modelId="{2B1D3675-3902-4558-824A-219B427FF367}" type="pres">
      <dgm:prSet presAssocID="{AF8CE164-085C-4019-86DB-0172AB92386A}" presName="parTx" presStyleLbl="revTx" presStyleIdx="0" presStyleCnt="2">
        <dgm:presLayoutVars>
          <dgm:chMax val="0"/>
          <dgm:chPref val="0"/>
        </dgm:presLayoutVars>
      </dgm:prSet>
      <dgm:spPr/>
    </dgm:pt>
    <dgm:pt modelId="{EAEE3519-AFB0-42D9-80A4-DC39DECFB4F9}" type="pres">
      <dgm:prSet presAssocID="{4CD7CF2C-89C9-4E7F-A7FC-89028BB13B4C}" presName="sibTrans" presStyleCnt="0"/>
      <dgm:spPr/>
    </dgm:pt>
    <dgm:pt modelId="{7F56C3FD-E5D8-4968-87CA-87D20FC72E9A}" type="pres">
      <dgm:prSet presAssocID="{D56F3890-390C-453A-A288-404237D5ABF9}" presName="compNode" presStyleCnt="0"/>
      <dgm:spPr/>
    </dgm:pt>
    <dgm:pt modelId="{23B15F88-6E02-453C-97B6-E8F8040F1725}" type="pres">
      <dgm:prSet presAssocID="{D56F3890-390C-453A-A288-404237D5ABF9}" presName="bgRect" presStyleLbl="bgShp" presStyleIdx="1" presStyleCnt="2"/>
      <dgm:spPr/>
    </dgm:pt>
    <dgm:pt modelId="{145DCD8C-6744-4D33-9874-63D02F924CF7}" type="pres">
      <dgm:prSet presAssocID="{D56F3890-390C-453A-A288-404237D5ABF9}"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Harvest Basket"/>
        </a:ext>
      </dgm:extLst>
    </dgm:pt>
    <dgm:pt modelId="{468C4B3D-13BA-4574-A608-B959FCC664F0}" type="pres">
      <dgm:prSet presAssocID="{D56F3890-390C-453A-A288-404237D5ABF9}" presName="spaceRect" presStyleCnt="0"/>
      <dgm:spPr/>
    </dgm:pt>
    <dgm:pt modelId="{94D70FC9-EF78-4850-8632-3B3F86FBDBAC}" type="pres">
      <dgm:prSet presAssocID="{D56F3890-390C-453A-A288-404237D5ABF9}" presName="parTx" presStyleLbl="revTx" presStyleIdx="1" presStyleCnt="2">
        <dgm:presLayoutVars>
          <dgm:chMax val="0"/>
          <dgm:chPref val="0"/>
        </dgm:presLayoutVars>
      </dgm:prSet>
      <dgm:spPr/>
    </dgm:pt>
  </dgm:ptLst>
  <dgm:cxnLst>
    <dgm:cxn modelId="{25E6530E-F48A-43F0-8613-A947E6E87EC2}" type="presOf" srcId="{20FD7A95-59A8-4C7D-93D9-6139A94FC299}" destId="{2EDE34C6-E764-4594-9156-F248ACCFEA9D}" srcOrd="0" destOrd="0" presId="urn:microsoft.com/office/officeart/2018/2/layout/IconVerticalSolidList"/>
    <dgm:cxn modelId="{FABBB585-BB3C-4FC5-AC2D-DDBA34E53640}" srcId="{20FD7A95-59A8-4C7D-93D9-6139A94FC299}" destId="{D56F3890-390C-453A-A288-404237D5ABF9}" srcOrd="1" destOrd="0" parTransId="{080B4DCE-B9BE-47EA-96D7-59FD5E93A7BA}" sibTransId="{B08C4C07-0D21-4DDD-906B-FF3C8D14B09D}"/>
    <dgm:cxn modelId="{25AC1D8B-A382-4BAB-8FA4-D4304C38B238}" srcId="{20FD7A95-59A8-4C7D-93D9-6139A94FC299}" destId="{AF8CE164-085C-4019-86DB-0172AB92386A}" srcOrd="0" destOrd="0" parTransId="{9FE9C426-9009-40C9-A9F2-D588309B7E5F}" sibTransId="{4CD7CF2C-89C9-4E7F-A7FC-89028BB13B4C}"/>
    <dgm:cxn modelId="{AF98ECAD-8C46-4DC0-8ABD-F743688643CA}" type="presOf" srcId="{AF8CE164-085C-4019-86DB-0172AB92386A}" destId="{2B1D3675-3902-4558-824A-219B427FF367}" srcOrd="0" destOrd="0" presId="urn:microsoft.com/office/officeart/2018/2/layout/IconVerticalSolidList"/>
    <dgm:cxn modelId="{F3B43ED6-A84B-4A28-A3F0-C74BB153A7A3}" type="presOf" srcId="{D56F3890-390C-453A-A288-404237D5ABF9}" destId="{94D70FC9-EF78-4850-8632-3B3F86FBDBAC}" srcOrd="0" destOrd="0" presId="urn:microsoft.com/office/officeart/2018/2/layout/IconVerticalSolidList"/>
    <dgm:cxn modelId="{6BC56914-64BC-4266-98E2-92BBE219F42D}" type="presParOf" srcId="{2EDE34C6-E764-4594-9156-F248ACCFEA9D}" destId="{BA185789-C1FA-46C2-87B2-BA54367D0820}" srcOrd="0" destOrd="0" presId="urn:microsoft.com/office/officeart/2018/2/layout/IconVerticalSolidList"/>
    <dgm:cxn modelId="{C8FA346C-CD2D-43FF-9538-0DF8C24B4148}" type="presParOf" srcId="{BA185789-C1FA-46C2-87B2-BA54367D0820}" destId="{2219FDEF-A70E-4306-8C20-231D9DBF378C}" srcOrd="0" destOrd="0" presId="urn:microsoft.com/office/officeart/2018/2/layout/IconVerticalSolidList"/>
    <dgm:cxn modelId="{9B845171-85CC-4EE7-870B-9B7367A3A03E}" type="presParOf" srcId="{BA185789-C1FA-46C2-87B2-BA54367D0820}" destId="{71946944-D807-4FB8-BD62-AC11F227E8BA}" srcOrd="1" destOrd="0" presId="urn:microsoft.com/office/officeart/2018/2/layout/IconVerticalSolidList"/>
    <dgm:cxn modelId="{4560B692-5F60-489A-ADB5-2CD676A91BF2}" type="presParOf" srcId="{BA185789-C1FA-46C2-87B2-BA54367D0820}" destId="{2B0E008D-EEC5-4F3A-8A04-ACFE8A47D4D4}" srcOrd="2" destOrd="0" presId="urn:microsoft.com/office/officeart/2018/2/layout/IconVerticalSolidList"/>
    <dgm:cxn modelId="{6A2AE39E-8E17-4D78-88C5-37D82B3FBC51}" type="presParOf" srcId="{BA185789-C1FA-46C2-87B2-BA54367D0820}" destId="{2B1D3675-3902-4558-824A-219B427FF367}" srcOrd="3" destOrd="0" presId="urn:microsoft.com/office/officeart/2018/2/layout/IconVerticalSolidList"/>
    <dgm:cxn modelId="{E4AE3422-ECF3-4BB0-A527-6AC2ABE962D3}" type="presParOf" srcId="{2EDE34C6-E764-4594-9156-F248ACCFEA9D}" destId="{EAEE3519-AFB0-42D9-80A4-DC39DECFB4F9}" srcOrd="1" destOrd="0" presId="urn:microsoft.com/office/officeart/2018/2/layout/IconVerticalSolidList"/>
    <dgm:cxn modelId="{14A28248-CE31-4FA1-BEDB-3CEFE256896F}" type="presParOf" srcId="{2EDE34C6-E764-4594-9156-F248ACCFEA9D}" destId="{7F56C3FD-E5D8-4968-87CA-87D20FC72E9A}" srcOrd="2" destOrd="0" presId="urn:microsoft.com/office/officeart/2018/2/layout/IconVerticalSolidList"/>
    <dgm:cxn modelId="{4564240E-169B-4EB2-9703-422339B163A8}" type="presParOf" srcId="{7F56C3FD-E5D8-4968-87CA-87D20FC72E9A}" destId="{23B15F88-6E02-453C-97B6-E8F8040F1725}" srcOrd="0" destOrd="0" presId="urn:microsoft.com/office/officeart/2018/2/layout/IconVerticalSolidList"/>
    <dgm:cxn modelId="{BEE0C685-5FAE-47A8-AE1B-8B94B184002F}" type="presParOf" srcId="{7F56C3FD-E5D8-4968-87CA-87D20FC72E9A}" destId="{145DCD8C-6744-4D33-9874-63D02F924CF7}" srcOrd="1" destOrd="0" presId="urn:microsoft.com/office/officeart/2018/2/layout/IconVerticalSolidList"/>
    <dgm:cxn modelId="{452F52AF-5BA6-41B0-A5AD-85F7181D118B}" type="presParOf" srcId="{7F56C3FD-E5D8-4968-87CA-87D20FC72E9A}" destId="{468C4B3D-13BA-4574-A608-B959FCC664F0}" srcOrd="2" destOrd="0" presId="urn:microsoft.com/office/officeart/2018/2/layout/IconVerticalSolidList"/>
    <dgm:cxn modelId="{2DD0C589-9E9F-4BB8-AE91-C4E72DE14D8A}" type="presParOf" srcId="{7F56C3FD-E5D8-4968-87CA-87D20FC72E9A}" destId="{94D70FC9-EF78-4850-8632-3B3F86FBDBAC}"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FB8EF24-EFD5-479C-BEE8-D4923745267C}" type="doc">
      <dgm:prSet loTypeId="urn:microsoft.com/office/officeart/2005/8/layout/vProcess5" loCatId="process" qsTypeId="urn:microsoft.com/office/officeart/2005/8/quickstyle/simple1" qsCatId="simple" csTypeId="urn:microsoft.com/office/officeart/2005/8/colors/accent1_2" csCatId="accent1"/>
      <dgm:spPr/>
      <dgm:t>
        <a:bodyPr/>
        <a:lstStyle/>
        <a:p>
          <a:endParaRPr lang="en-US"/>
        </a:p>
      </dgm:t>
    </dgm:pt>
    <dgm:pt modelId="{099DC805-759B-4A7C-9092-D2E1864F02B9}">
      <dgm:prSet custT="1"/>
      <dgm:spPr/>
      <dgm:t>
        <a:bodyPr/>
        <a:lstStyle/>
        <a:p>
          <a:pPr algn="just"/>
          <a:r>
            <a:rPr lang="en-IN" sz="1800" dirty="0">
              <a:latin typeface="Arial" panose="020B0604020202020204" pitchFamily="34" charset="0"/>
              <a:cs typeface="Arial" panose="020B0604020202020204" pitchFamily="34" charset="0"/>
            </a:rPr>
            <a:t>The tobacco epidemic is impacting the lives of women worldwide. Even though tobacco use in women has been reported to decline in India (GATS-2), women continue to shoulder a sizeable burden of its consequences in terms of tobacco-related diseases and mortality.</a:t>
          </a:r>
          <a:endParaRPr lang="en-US" sz="1800" dirty="0">
            <a:latin typeface="Arial" panose="020B0604020202020204" pitchFamily="34" charset="0"/>
            <a:cs typeface="Arial" panose="020B0604020202020204" pitchFamily="34" charset="0"/>
          </a:endParaRPr>
        </a:p>
      </dgm:t>
    </dgm:pt>
    <dgm:pt modelId="{87F2048F-D7C7-4600-AAD0-0F3BB3F05566}" type="parTrans" cxnId="{13E9CBD1-CC2F-42AA-A64C-9190740D1F5B}">
      <dgm:prSet/>
      <dgm:spPr/>
      <dgm:t>
        <a:bodyPr/>
        <a:lstStyle/>
        <a:p>
          <a:endParaRPr lang="en-US"/>
        </a:p>
      </dgm:t>
    </dgm:pt>
    <dgm:pt modelId="{E83B0A35-01E7-4FE8-862E-9C13A2B19A3E}" type="sibTrans" cxnId="{13E9CBD1-CC2F-42AA-A64C-9190740D1F5B}">
      <dgm:prSet/>
      <dgm:spPr/>
      <dgm:t>
        <a:bodyPr/>
        <a:lstStyle/>
        <a:p>
          <a:endParaRPr lang="en-US"/>
        </a:p>
      </dgm:t>
    </dgm:pt>
    <dgm:pt modelId="{C50A7920-F437-4F5B-B9E3-74376A16AF67}">
      <dgm:prSet custT="1"/>
      <dgm:spPr/>
      <dgm:t>
        <a:bodyPr/>
        <a:lstStyle/>
        <a:p>
          <a:pPr algn="just"/>
          <a:r>
            <a:rPr lang="en-IN" sz="1800" dirty="0">
              <a:latin typeface="Arial" panose="020B0604020202020204" pitchFamily="34" charset="0"/>
              <a:cs typeface="Arial" panose="020B0604020202020204" pitchFamily="34" charset="0"/>
            </a:rPr>
            <a:t>Despite the well-known risks, tobacco use during pregnancy and lactation remains one of the leading causes of poor pregnancy outcomes and prenatal death.</a:t>
          </a:r>
          <a:endParaRPr lang="en-US" sz="1800" dirty="0">
            <a:latin typeface="Arial" panose="020B0604020202020204" pitchFamily="34" charset="0"/>
            <a:cs typeface="Arial" panose="020B0604020202020204" pitchFamily="34" charset="0"/>
          </a:endParaRPr>
        </a:p>
      </dgm:t>
    </dgm:pt>
    <dgm:pt modelId="{24B94FEE-CBEA-4FAC-97F4-11AA3A15E82E}" type="parTrans" cxnId="{F106E749-C229-4880-87EF-6F5109132A2E}">
      <dgm:prSet/>
      <dgm:spPr/>
      <dgm:t>
        <a:bodyPr/>
        <a:lstStyle/>
        <a:p>
          <a:endParaRPr lang="en-US"/>
        </a:p>
      </dgm:t>
    </dgm:pt>
    <dgm:pt modelId="{4BB5EF83-CE5A-4293-941F-5F212A85EBD8}" type="sibTrans" cxnId="{F106E749-C229-4880-87EF-6F5109132A2E}">
      <dgm:prSet/>
      <dgm:spPr/>
      <dgm:t>
        <a:bodyPr/>
        <a:lstStyle/>
        <a:p>
          <a:endParaRPr lang="en-US"/>
        </a:p>
      </dgm:t>
    </dgm:pt>
    <dgm:pt modelId="{0D4FAE0A-346A-4E65-8A18-1DCEC3E126E2}">
      <dgm:prSet custT="1"/>
      <dgm:spPr/>
      <dgm:t>
        <a:bodyPr/>
        <a:lstStyle/>
        <a:p>
          <a:pPr algn="just"/>
          <a:r>
            <a:rPr lang="en-IN" sz="1800" dirty="0">
              <a:latin typeface="Arial" panose="020B0604020202020204" pitchFamily="34" charset="0"/>
              <a:cs typeface="Arial" panose="020B0604020202020204" pitchFamily="34" charset="0"/>
            </a:rPr>
            <a:t>Although the WHO Framework Convention on Tobacco Control stressed the need to address gender-specific risks when developing tobacco control strategies, a tobacco control program that is specific for women is still lacking in India.</a:t>
          </a:r>
          <a:endParaRPr lang="en-US" sz="1800" dirty="0">
            <a:latin typeface="Arial" panose="020B0604020202020204" pitchFamily="34" charset="0"/>
            <a:cs typeface="Arial" panose="020B0604020202020204" pitchFamily="34" charset="0"/>
          </a:endParaRPr>
        </a:p>
      </dgm:t>
    </dgm:pt>
    <dgm:pt modelId="{8E3F3C51-0A5F-4A5F-A404-4755292200EC}" type="parTrans" cxnId="{9F2785C1-6A5B-4EB3-9CAF-4704DFDD1E34}">
      <dgm:prSet/>
      <dgm:spPr/>
      <dgm:t>
        <a:bodyPr/>
        <a:lstStyle/>
        <a:p>
          <a:endParaRPr lang="en-US"/>
        </a:p>
      </dgm:t>
    </dgm:pt>
    <dgm:pt modelId="{E62D7CD6-F669-4AA3-AC95-49447030337B}" type="sibTrans" cxnId="{9F2785C1-6A5B-4EB3-9CAF-4704DFDD1E34}">
      <dgm:prSet/>
      <dgm:spPr/>
      <dgm:t>
        <a:bodyPr/>
        <a:lstStyle/>
        <a:p>
          <a:endParaRPr lang="en-US"/>
        </a:p>
      </dgm:t>
    </dgm:pt>
    <dgm:pt modelId="{DF60F9A6-2845-4830-A3FE-C060E2C30E3B}">
      <dgm:prSet custT="1"/>
      <dgm:spPr/>
      <dgm:t>
        <a:bodyPr/>
        <a:lstStyle/>
        <a:p>
          <a:pPr algn="just"/>
          <a:r>
            <a:rPr lang="en-IN" sz="1800" dirty="0">
              <a:latin typeface="Arial" panose="020B0604020202020204" pitchFamily="34" charset="0"/>
              <a:cs typeface="Arial" panose="020B0604020202020204" pitchFamily="34" charset="0"/>
            </a:rPr>
            <a:t>Education campaigns should focus on women living with smokers and women who are not aware of the adverse health effects of tobacco, using culturally appropriate programs. Evidence-based interventions urgently need to be implemented to prevent and control use of tobacco among pregnant women in India.</a:t>
          </a:r>
          <a:endParaRPr lang="en-US" sz="1800" dirty="0">
            <a:latin typeface="Arial" panose="020B0604020202020204" pitchFamily="34" charset="0"/>
            <a:cs typeface="Arial" panose="020B0604020202020204" pitchFamily="34" charset="0"/>
          </a:endParaRPr>
        </a:p>
      </dgm:t>
    </dgm:pt>
    <dgm:pt modelId="{FEF4FC3E-F842-4EAC-8AAD-A147D5E57736}" type="parTrans" cxnId="{B5678B24-AC7B-48FD-8262-8FCAD6DE9A9E}">
      <dgm:prSet/>
      <dgm:spPr/>
      <dgm:t>
        <a:bodyPr/>
        <a:lstStyle/>
        <a:p>
          <a:endParaRPr lang="en-US"/>
        </a:p>
      </dgm:t>
    </dgm:pt>
    <dgm:pt modelId="{58BCC068-8FC7-4425-9AA4-8B148A02250D}" type="sibTrans" cxnId="{B5678B24-AC7B-48FD-8262-8FCAD6DE9A9E}">
      <dgm:prSet/>
      <dgm:spPr/>
      <dgm:t>
        <a:bodyPr/>
        <a:lstStyle/>
        <a:p>
          <a:endParaRPr lang="en-US"/>
        </a:p>
      </dgm:t>
    </dgm:pt>
    <dgm:pt modelId="{6A650941-0208-452A-B8AD-91E1742B40F4}" type="pres">
      <dgm:prSet presAssocID="{8FB8EF24-EFD5-479C-BEE8-D4923745267C}" presName="outerComposite" presStyleCnt="0">
        <dgm:presLayoutVars>
          <dgm:chMax val="5"/>
          <dgm:dir/>
          <dgm:resizeHandles val="exact"/>
        </dgm:presLayoutVars>
      </dgm:prSet>
      <dgm:spPr/>
    </dgm:pt>
    <dgm:pt modelId="{F9C75FD6-EAE5-45B5-9A67-F82FEB23F715}" type="pres">
      <dgm:prSet presAssocID="{8FB8EF24-EFD5-479C-BEE8-D4923745267C}" presName="dummyMaxCanvas" presStyleCnt="0">
        <dgm:presLayoutVars/>
      </dgm:prSet>
      <dgm:spPr/>
    </dgm:pt>
    <dgm:pt modelId="{D2254DEF-B528-4B12-A3AC-33BA883CD7DD}" type="pres">
      <dgm:prSet presAssocID="{8FB8EF24-EFD5-479C-BEE8-D4923745267C}" presName="FourNodes_1" presStyleLbl="node1" presStyleIdx="0" presStyleCnt="4">
        <dgm:presLayoutVars>
          <dgm:bulletEnabled val="1"/>
        </dgm:presLayoutVars>
      </dgm:prSet>
      <dgm:spPr/>
    </dgm:pt>
    <dgm:pt modelId="{EFC29FC4-F806-4A21-9C1C-8E191BC619A0}" type="pres">
      <dgm:prSet presAssocID="{8FB8EF24-EFD5-479C-BEE8-D4923745267C}" presName="FourNodes_2" presStyleLbl="node1" presStyleIdx="1" presStyleCnt="4">
        <dgm:presLayoutVars>
          <dgm:bulletEnabled val="1"/>
        </dgm:presLayoutVars>
      </dgm:prSet>
      <dgm:spPr/>
    </dgm:pt>
    <dgm:pt modelId="{66BB3736-EFB5-4E8A-978F-D05F35074EE2}" type="pres">
      <dgm:prSet presAssocID="{8FB8EF24-EFD5-479C-BEE8-D4923745267C}" presName="FourNodes_3" presStyleLbl="node1" presStyleIdx="2" presStyleCnt="4">
        <dgm:presLayoutVars>
          <dgm:bulletEnabled val="1"/>
        </dgm:presLayoutVars>
      </dgm:prSet>
      <dgm:spPr/>
    </dgm:pt>
    <dgm:pt modelId="{869D8682-F5B5-4C6C-A9DC-C64B4BF89040}" type="pres">
      <dgm:prSet presAssocID="{8FB8EF24-EFD5-479C-BEE8-D4923745267C}" presName="FourNodes_4" presStyleLbl="node1" presStyleIdx="3" presStyleCnt="4">
        <dgm:presLayoutVars>
          <dgm:bulletEnabled val="1"/>
        </dgm:presLayoutVars>
      </dgm:prSet>
      <dgm:spPr/>
    </dgm:pt>
    <dgm:pt modelId="{4FE3EF25-A910-436A-AB2A-391C55F9B959}" type="pres">
      <dgm:prSet presAssocID="{8FB8EF24-EFD5-479C-BEE8-D4923745267C}" presName="FourConn_1-2" presStyleLbl="fgAccFollowNode1" presStyleIdx="0" presStyleCnt="3">
        <dgm:presLayoutVars>
          <dgm:bulletEnabled val="1"/>
        </dgm:presLayoutVars>
      </dgm:prSet>
      <dgm:spPr/>
    </dgm:pt>
    <dgm:pt modelId="{B990DCD8-1A64-457D-A9E0-F4DDA0915AA0}" type="pres">
      <dgm:prSet presAssocID="{8FB8EF24-EFD5-479C-BEE8-D4923745267C}" presName="FourConn_2-3" presStyleLbl="fgAccFollowNode1" presStyleIdx="1" presStyleCnt="3">
        <dgm:presLayoutVars>
          <dgm:bulletEnabled val="1"/>
        </dgm:presLayoutVars>
      </dgm:prSet>
      <dgm:spPr/>
    </dgm:pt>
    <dgm:pt modelId="{41A0794F-3078-471E-8D54-8208186FE67E}" type="pres">
      <dgm:prSet presAssocID="{8FB8EF24-EFD5-479C-BEE8-D4923745267C}" presName="FourConn_3-4" presStyleLbl="fgAccFollowNode1" presStyleIdx="2" presStyleCnt="3">
        <dgm:presLayoutVars>
          <dgm:bulletEnabled val="1"/>
        </dgm:presLayoutVars>
      </dgm:prSet>
      <dgm:spPr/>
    </dgm:pt>
    <dgm:pt modelId="{3E6F2481-267D-4123-BED2-F0DAA451E240}" type="pres">
      <dgm:prSet presAssocID="{8FB8EF24-EFD5-479C-BEE8-D4923745267C}" presName="FourNodes_1_text" presStyleLbl="node1" presStyleIdx="3" presStyleCnt="4">
        <dgm:presLayoutVars>
          <dgm:bulletEnabled val="1"/>
        </dgm:presLayoutVars>
      </dgm:prSet>
      <dgm:spPr/>
    </dgm:pt>
    <dgm:pt modelId="{CD8B7B0F-541C-4E2F-9211-603B84A7406B}" type="pres">
      <dgm:prSet presAssocID="{8FB8EF24-EFD5-479C-BEE8-D4923745267C}" presName="FourNodes_2_text" presStyleLbl="node1" presStyleIdx="3" presStyleCnt="4">
        <dgm:presLayoutVars>
          <dgm:bulletEnabled val="1"/>
        </dgm:presLayoutVars>
      </dgm:prSet>
      <dgm:spPr/>
    </dgm:pt>
    <dgm:pt modelId="{768BAB6D-A6DC-4E6A-A5FA-97EF172B8FF2}" type="pres">
      <dgm:prSet presAssocID="{8FB8EF24-EFD5-479C-BEE8-D4923745267C}" presName="FourNodes_3_text" presStyleLbl="node1" presStyleIdx="3" presStyleCnt="4">
        <dgm:presLayoutVars>
          <dgm:bulletEnabled val="1"/>
        </dgm:presLayoutVars>
      </dgm:prSet>
      <dgm:spPr/>
    </dgm:pt>
    <dgm:pt modelId="{8528B16A-F3B4-4C33-805E-DDB151A0EF08}" type="pres">
      <dgm:prSet presAssocID="{8FB8EF24-EFD5-479C-BEE8-D4923745267C}" presName="FourNodes_4_text" presStyleLbl="node1" presStyleIdx="3" presStyleCnt="4">
        <dgm:presLayoutVars>
          <dgm:bulletEnabled val="1"/>
        </dgm:presLayoutVars>
      </dgm:prSet>
      <dgm:spPr/>
    </dgm:pt>
  </dgm:ptLst>
  <dgm:cxnLst>
    <dgm:cxn modelId="{EA744700-2AF0-421A-A362-80C37FC11D16}" type="presOf" srcId="{DF60F9A6-2845-4830-A3FE-C060E2C30E3B}" destId="{869D8682-F5B5-4C6C-A9DC-C64B4BF89040}" srcOrd="0" destOrd="0" presId="urn:microsoft.com/office/officeart/2005/8/layout/vProcess5"/>
    <dgm:cxn modelId="{6159A822-0F7D-4DA5-A536-6451FC0F4407}" type="presOf" srcId="{E62D7CD6-F669-4AA3-AC95-49447030337B}" destId="{41A0794F-3078-471E-8D54-8208186FE67E}" srcOrd="0" destOrd="0" presId="urn:microsoft.com/office/officeart/2005/8/layout/vProcess5"/>
    <dgm:cxn modelId="{B5678B24-AC7B-48FD-8262-8FCAD6DE9A9E}" srcId="{8FB8EF24-EFD5-479C-BEE8-D4923745267C}" destId="{DF60F9A6-2845-4830-A3FE-C060E2C30E3B}" srcOrd="3" destOrd="0" parTransId="{FEF4FC3E-F842-4EAC-8AAD-A147D5E57736}" sibTransId="{58BCC068-8FC7-4425-9AA4-8B148A02250D}"/>
    <dgm:cxn modelId="{6385CD24-9FF9-422F-94B4-5A1692683D81}" type="presOf" srcId="{099DC805-759B-4A7C-9092-D2E1864F02B9}" destId="{3E6F2481-267D-4123-BED2-F0DAA451E240}" srcOrd="1" destOrd="0" presId="urn:microsoft.com/office/officeart/2005/8/layout/vProcess5"/>
    <dgm:cxn modelId="{B820282D-CC9B-44CE-875D-8959222C5D03}" type="presOf" srcId="{DF60F9A6-2845-4830-A3FE-C060E2C30E3B}" destId="{8528B16A-F3B4-4C33-805E-DDB151A0EF08}" srcOrd="1" destOrd="0" presId="urn:microsoft.com/office/officeart/2005/8/layout/vProcess5"/>
    <dgm:cxn modelId="{97E1D431-DFA4-4BC8-85C8-53D8263BF193}" type="presOf" srcId="{C50A7920-F437-4F5B-B9E3-74376A16AF67}" destId="{EFC29FC4-F806-4A21-9C1C-8E191BC619A0}" srcOrd="0" destOrd="0" presId="urn:microsoft.com/office/officeart/2005/8/layout/vProcess5"/>
    <dgm:cxn modelId="{0290C236-58D1-49FA-A57F-492ED1E99328}" type="presOf" srcId="{0D4FAE0A-346A-4E65-8A18-1DCEC3E126E2}" destId="{768BAB6D-A6DC-4E6A-A5FA-97EF172B8FF2}" srcOrd="1" destOrd="0" presId="urn:microsoft.com/office/officeart/2005/8/layout/vProcess5"/>
    <dgm:cxn modelId="{E6293965-D20D-48D4-9A1F-B2124B0D1D57}" type="presOf" srcId="{099DC805-759B-4A7C-9092-D2E1864F02B9}" destId="{D2254DEF-B528-4B12-A3AC-33BA883CD7DD}" srcOrd="0" destOrd="0" presId="urn:microsoft.com/office/officeart/2005/8/layout/vProcess5"/>
    <dgm:cxn modelId="{3E8FD847-2C7C-4E4D-AC72-C63C6CC0D8FF}" type="presOf" srcId="{C50A7920-F437-4F5B-B9E3-74376A16AF67}" destId="{CD8B7B0F-541C-4E2F-9211-603B84A7406B}" srcOrd="1" destOrd="0" presId="urn:microsoft.com/office/officeart/2005/8/layout/vProcess5"/>
    <dgm:cxn modelId="{E9159E48-FCAB-4EC8-B802-69EB1F699FC9}" type="presOf" srcId="{E83B0A35-01E7-4FE8-862E-9C13A2B19A3E}" destId="{4FE3EF25-A910-436A-AB2A-391C55F9B959}" srcOrd="0" destOrd="0" presId="urn:microsoft.com/office/officeart/2005/8/layout/vProcess5"/>
    <dgm:cxn modelId="{F106E749-C229-4880-87EF-6F5109132A2E}" srcId="{8FB8EF24-EFD5-479C-BEE8-D4923745267C}" destId="{C50A7920-F437-4F5B-B9E3-74376A16AF67}" srcOrd="1" destOrd="0" parTransId="{24B94FEE-CBEA-4FAC-97F4-11AA3A15E82E}" sibTransId="{4BB5EF83-CE5A-4293-941F-5F212A85EBD8}"/>
    <dgm:cxn modelId="{8408B5AE-86C3-4507-B853-4004EFC6DB67}" type="presOf" srcId="{0D4FAE0A-346A-4E65-8A18-1DCEC3E126E2}" destId="{66BB3736-EFB5-4E8A-978F-D05F35074EE2}" srcOrd="0" destOrd="0" presId="urn:microsoft.com/office/officeart/2005/8/layout/vProcess5"/>
    <dgm:cxn modelId="{9F2785C1-6A5B-4EB3-9CAF-4704DFDD1E34}" srcId="{8FB8EF24-EFD5-479C-BEE8-D4923745267C}" destId="{0D4FAE0A-346A-4E65-8A18-1DCEC3E126E2}" srcOrd="2" destOrd="0" parTransId="{8E3F3C51-0A5F-4A5F-A404-4755292200EC}" sibTransId="{E62D7CD6-F669-4AA3-AC95-49447030337B}"/>
    <dgm:cxn modelId="{13E9CBD1-CC2F-42AA-A64C-9190740D1F5B}" srcId="{8FB8EF24-EFD5-479C-BEE8-D4923745267C}" destId="{099DC805-759B-4A7C-9092-D2E1864F02B9}" srcOrd="0" destOrd="0" parTransId="{87F2048F-D7C7-4600-AAD0-0F3BB3F05566}" sibTransId="{E83B0A35-01E7-4FE8-862E-9C13A2B19A3E}"/>
    <dgm:cxn modelId="{3B289FDC-8534-40D4-9C9B-FC7A6A440C3F}" type="presOf" srcId="{8FB8EF24-EFD5-479C-BEE8-D4923745267C}" destId="{6A650941-0208-452A-B8AD-91E1742B40F4}" srcOrd="0" destOrd="0" presId="urn:microsoft.com/office/officeart/2005/8/layout/vProcess5"/>
    <dgm:cxn modelId="{9313DBEF-ADD0-406D-A5BE-7E5FEF1B0A15}" type="presOf" srcId="{4BB5EF83-CE5A-4293-941F-5F212A85EBD8}" destId="{B990DCD8-1A64-457D-A9E0-F4DDA0915AA0}" srcOrd="0" destOrd="0" presId="urn:microsoft.com/office/officeart/2005/8/layout/vProcess5"/>
    <dgm:cxn modelId="{2D6A7051-773D-4DBE-AB92-422CC56B809A}" type="presParOf" srcId="{6A650941-0208-452A-B8AD-91E1742B40F4}" destId="{F9C75FD6-EAE5-45B5-9A67-F82FEB23F715}" srcOrd="0" destOrd="0" presId="urn:microsoft.com/office/officeart/2005/8/layout/vProcess5"/>
    <dgm:cxn modelId="{F4199162-2565-4EC7-832B-78F070C6F66F}" type="presParOf" srcId="{6A650941-0208-452A-B8AD-91E1742B40F4}" destId="{D2254DEF-B528-4B12-A3AC-33BA883CD7DD}" srcOrd="1" destOrd="0" presId="urn:microsoft.com/office/officeart/2005/8/layout/vProcess5"/>
    <dgm:cxn modelId="{68A1389E-9A0C-46BB-950C-F3A2373D1CBD}" type="presParOf" srcId="{6A650941-0208-452A-B8AD-91E1742B40F4}" destId="{EFC29FC4-F806-4A21-9C1C-8E191BC619A0}" srcOrd="2" destOrd="0" presId="urn:microsoft.com/office/officeart/2005/8/layout/vProcess5"/>
    <dgm:cxn modelId="{D7D0C043-93EB-4E3A-A65C-B8492723ACE1}" type="presParOf" srcId="{6A650941-0208-452A-B8AD-91E1742B40F4}" destId="{66BB3736-EFB5-4E8A-978F-D05F35074EE2}" srcOrd="3" destOrd="0" presId="urn:microsoft.com/office/officeart/2005/8/layout/vProcess5"/>
    <dgm:cxn modelId="{90416162-B518-4682-AFD7-BC43BDAF438C}" type="presParOf" srcId="{6A650941-0208-452A-B8AD-91E1742B40F4}" destId="{869D8682-F5B5-4C6C-A9DC-C64B4BF89040}" srcOrd="4" destOrd="0" presId="urn:microsoft.com/office/officeart/2005/8/layout/vProcess5"/>
    <dgm:cxn modelId="{AFBA720A-EC07-423A-8CEA-FDE1DB224A96}" type="presParOf" srcId="{6A650941-0208-452A-B8AD-91E1742B40F4}" destId="{4FE3EF25-A910-436A-AB2A-391C55F9B959}" srcOrd="5" destOrd="0" presId="urn:microsoft.com/office/officeart/2005/8/layout/vProcess5"/>
    <dgm:cxn modelId="{2C658AB0-1528-4B62-9321-A825BA158A5D}" type="presParOf" srcId="{6A650941-0208-452A-B8AD-91E1742B40F4}" destId="{B990DCD8-1A64-457D-A9E0-F4DDA0915AA0}" srcOrd="6" destOrd="0" presId="urn:microsoft.com/office/officeart/2005/8/layout/vProcess5"/>
    <dgm:cxn modelId="{C96CB331-D6B3-4391-ADDF-996CBB2B2E7C}" type="presParOf" srcId="{6A650941-0208-452A-B8AD-91E1742B40F4}" destId="{41A0794F-3078-471E-8D54-8208186FE67E}" srcOrd="7" destOrd="0" presId="urn:microsoft.com/office/officeart/2005/8/layout/vProcess5"/>
    <dgm:cxn modelId="{D17D8EA4-24F1-4FF6-8590-621B5C45AC45}" type="presParOf" srcId="{6A650941-0208-452A-B8AD-91E1742B40F4}" destId="{3E6F2481-267D-4123-BED2-F0DAA451E240}" srcOrd="8" destOrd="0" presId="urn:microsoft.com/office/officeart/2005/8/layout/vProcess5"/>
    <dgm:cxn modelId="{6DD36E9C-042B-407E-A886-E062A4DF0310}" type="presParOf" srcId="{6A650941-0208-452A-B8AD-91E1742B40F4}" destId="{CD8B7B0F-541C-4E2F-9211-603B84A7406B}" srcOrd="9" destOrd="0" presId="urn:microsoft.com/office/officeart/2005/8/layout/vProcess5"/>
    <dgm:cxn modelId="{944A0EC7-A51C-46E2-9F5A-9C34B0B31EFF}" type="presParOf" srcId="{6A650941-0208-452A-B8AD-91E1742B40F4}" destId="{768BAB6D-A6DC-4E6A-A5FA-97EF172B8FF2}" srcOrd="10" destOrd="0" presId="urn:microsoft.com/office/officeart/2005/8/layout/vProcess5"/>
    <dgm:cxn modelId="{0F8E85CB-A40E-47D1-ADD2-1777C2FC000B}" type="presParOf" srcId="{6A650941-0208-452A-B8AD-91E1742B40F4}" destId="{8528B16A-F3B4-4C33-805E-DDB151A0EF08}" srcOrd="11"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9D02EFC-824B-44B8-8286-E67A78B408B3}" type="doc">
      <dgm:prSet loTypeId="urn:microsoft.com/office/officeart/2008/layout/LinedList" loCatId="list" qsTypeId="urn:microsoft.com/office/officeart/2005/8/quickstyle/simple4" qsCatId="simple" csTypeId="urn:microsoft.com/office/officeart/2005/8/colors/accent0_3" csCatId="mainScheme"/>
      <dgm:spPr/>
      <dgm:t>
        <a:bodyPr/>
        <a:lstStyle/>
        <a:p>
          <a:endParaRPr lang="en-US"/>
        </a:p>
      </dgm:t>
    </dgm:pt>
    <dgm:pt modelId="{B39D28C4-A29A-40F9-9122-6CDB7525B828}">
      <dgm:prSet custT="1"/>
      <dgm:spPr/>
      <dgm:t>
        <a:bodyPr/>
        <a:lstStyle/>
        <a:p>
          <a:pPr algn="just"/>
          <a:r>
            <a:rPr lang="en-US" sz="1800" dirty="0">
              <a:latin typeface="Arial" panose="020B0604020202020204" pitchFamily="34" charset="0"/>
              <a:cs typeface="Arial" panose="020B0604020202020204" pitchFamily="34" charset="0"/>
            </a:rPr>
            <a:t>This study provides an estimate of the extent of pregnancy wastage among women in EAG States of India. Socio-economic factors like level of education, wealth status, place of residence are seen to influence the outcomes of pregnancy.</a:t>
          </a:r>
        </a:p>
      </dgm:t>
    </dgm:pt>
    <dgm:pt modelId="{FB129C54-FDFD-445C-99CC-7BD2F40B0499}" type="parTrans" cxnId="{FB0B119B-7FF8-4B95-A315-8B0DB7B94C2D}">
      <dgm:prSet/>
      <dgm:spPr/>
      <dgm:t>
        <a:bodyPr/>
        <a:lstStyle/>
        <a:p>
          <a:endParaRPr lang="en-US"/>
        </a:p>
      </dgm:t>
    </dgm:pt>
    <dgm:pt modelId="{E52390AE-836F-4987-A9B1-30ECFC4A94E7}" type="sibTrans" cxnId="{FB0B119B-7FF8-4B95-A315-8B0DB7B94C2D}">
      <dgm:prSet/>
      <dgm:spPr/>
      <dgm:t>
        <a:bodyPr/>
        <a:lstStyle/>
        <a:p>
          <a:endParaRPr lang="en-US"/>
        </a:p>
      </dgm:t>
    </dgm:pt>
    <dgm:pt modelId="{80C24DA0-CB97-4A68-8C90-2B2ADFFD3CB8}">
      <dgm:prSet custT="1"/>
      <dgm:spPr/>
      <dgm:t>
        <a:bodyPr/>
        <a:lstStyle/>
        <a:p>
          <a:pPr algn="just"/>
          <a:r>
            <a:rPr lang="en-IN" sz="1800" dirty="0">
              <a:latin typeface="Arial" panose="020B0604020202020204" pitchFamily="34" charset="0"/>
              <a:cs typeface="Arial" panose="020B0604020202020204" pitchFamily="34" charset="0"/>
            </a:rPr>
            <a:t>The key finding is the increasing prevalence of pregnancy wastage due to maternal smoking among the women of the EAG states in India. Despite progress in reducing overall rates of smoking in the country, the prevalence of smoking among the females is seen to increase. </a:t>
          </a:r>
          <a:endParaRPr lang="en-US" sz="1800" dirty="0">
            <a:latin typeface="Arial" panose="020B0604020202020204" pitchFamily="34" charset="0"/>
            <a:cs typeface="Arial" panose="020B0604020202020204" pitchFamily="34" charset="0"/>
          </a:endParaRPr>
        </a:p>
      </dgm:t>
    </dgm:pt>
    <dgm:pt modelId="{8F37AB43-4DF5-433D-9A1C-CA30F25144B0}" type="parTrans" cxnId="{8AE7DE55-BA45-4203-8119-1CC2BD69445B}">
      <dgm:prSet/>
      <dgm:spPr/>
      <dgm:t>
        <a:bodyPr/>
        <a:lstStyle/>
        <a:p>
          <a:endParaRPr lang="en-US"/>
        </a:p>
      </dgm:t>
    </dgm:pt>
    <dgm:pt modelId="{7BCEFBB2-4F1B-4686-A6B7-1CD17DDB8EBE}" type="sibTrans" cxnId="{8AE7DE55-BA45-4203-8119-1CC2BD69445B}">
      <dgm:prSet/>
      <dgm:spPr/>
      <dgm:t>
        <a:bodyPr/>
        <a:lstStyle/>
        <a:p>
          <a:endParaRPr lang="en-US"/>
        </a:p>
      </dgm:t>
    </dgm:pt>
    <dgm:pt modelId="{BB306A8E-93BD-484A-86BB-4D9BAE0766B0}">
      <dgm:prSet custT="1"/>
      <dgm:spPr/>
      <dgm:t>
        <a:bodyPr/>
        <a:lstStyle/>
        <a:p>
          <a:pPr algn="just"/>
          <a:r>
            <a:rPr lang="en-IN" sz="1800" dirty="0">
              <a:latin typeface="Arial" panose="020B0604020202020204" pitchFamily="34" charset="0"/>
              <a:cs typeface="Arial" panose="020B0604020202020204" pitchFamily="34" charset="0"/>
            </a:rPr>
            <a:t>This study underscores the importance of investing in region-specific interventions &amp; strategies, such as increasing the awareness about the harmful effects of smoking among females and benefits of tobacco cessation especially during pregnancy.</a:t>
          </a:r>
          <a:endParaRPr lang="en-US" sz="1800" dirty="0">
            <a:latin typeface="Arial" panose="020B0604020202020204" pitchFamily="34" charset="0"/>
            <a:cs typeface="Arial" panose="020B0604020202020204" pitchFamily="34" charset="0"/>
          </a:endParaRPr>
        </a:p>
      </dgm:t>
    </dgm:pt>
    <dgm:pt modelId="{D2F16FFC-C86C-45A2-B394-9E0D419AE2DC}" type="parTrans" cxnId="{6A35F89F-6B53-4378-A484-32788C0A08F3}">
      <dgm:prSet/>
      <dgm:spPr/>
      <dgm:t>
        <a:bodyPr/>
        <a:lstStyle/>
        <a:p>
          <a:endParaRPr lang="en-US"/>
        </a:p>
      </dgm:t>
    </dgm:pt>
    <dgm:pt modelId="{871A4B8D-B4D1-48E4-89B6-34EE0DDB164B}" type="sibTrans" cxnId="{6A35F89F-6B53-4378-A484-32788C0A08F3}">
      <dgm:prSet/>
      <dgm:spPr/>
      <dgm:t>
        <a:bodyPr/>
        <a:lstStyle/>
        <a:p>
          <a:endParaRPr lang="en-US"/>
        </a:p>
      </dgm:t>
    </dgm:pt>
    <dgm:pt modelId="{3CBD5CDF-EA6B-439D-BE49-38D7029B1351}">
      <dgm:prSet custT="1"/>
      <dgm:spPr/>
      <dgm:t>
        <a:bodyPr/>
        <a:lstStyle/>
        <a:p>
          <a:pPr algn="just"/>
          <a:r>
            <a:rPr lang="en-IN" sz="1800" dirty="0">
              <a:latin typeface="Arial" panose="020B0604020202020204" pitchFamily="34" charset="0"/>
              <a:cs typeface="Arial" panose="020B0604020202020204" pitchFamily="34" charset="0"/>
            </a:rPr>
            <a:t>Additionally, addressing the underlying causes of smoking, such as easy availability of smoking materials, lack of proper education about adverse effects of smoking, peer influences which are crucial for sustained progress for reducing smoking among the females of the EAG states.</a:t>
          </a:r>
          <a:endParaRPr lang="en-US" sz="1800" dirty="0">
            <a:latin typeface="Arial" panose="020B0604020202020204" pitchFamily="34" charset="0"/>
            <a:cs typeface="Arial" panose="020B0604020202020204" pitchFamily="34" charset="0"/>
          </a:endParaRPr>
        </a:p>
      </dgm:t>
    </dgm:pt>
    <dgm:pt modelId="{4C89A8DA-B73A-4895-A282-AF3F035C48CE}" type="parTrans" cxnId="{D55A1821-5878-4708-B86F-E1474B727164}">
      <dgm:prSet/>
      <dgm:spPr/>
      <dgm:t>
        <a:bodyPr/>
        <a:lstStyle/>
        <a:p>
          <a:endParaRPr lang="en-US"/>
        </a:p>
      </dgm:t>
    </dgm:pt>
    <dgm:pt modelId="{E20E6FCB-9F61-4B10-8BF2-F4072DDAA521}" type="sibTrans" cxnId="{D55A1821-5878-4708-B86F-E1474B727164}">
      <dgm:prSet/>
      <dgm:spPr/>
      <dgm:t>
        <a:bodyPr/>
        <a:lstStyle/>
        <a:p>
          <a:endParaRPr lang="en-US"/>
        </a:p>
      </dgm:t>
    </dgm:pt>
    <dgm:pt modelId="{2E52DA93-0CA4-4C99-BA11-A4C0716DEF09}" type="pres">
      <dgm:prSet presAssocID="{69D02EFC-824B-44B8-8286-E67A78B408B3}" presName="vert0" presStyleCnt="0">
        <dgm:presLayoutVars>
          <dgm:dir/>
          <dgm:animOne val="branch"/>
          <dgm:animLvl val="lvl"/>
        </dgm:presLayoutVars>
      </dgm:prSet>
      <dgm:spPr/>
    </dgm:pt>
    <dgm:pt modelId="{F3FDB105-6C99-4F77-BF3C-CAA20B5A5C15}" type="pres">
      <dgm:prSet presAssocID="{B39D28C4-A29A-40F9-9122-6CDB7525B828}" presName="thickLine" presStyleLbl="alignNode1" presStyleIdx="0" presStyleCnt="4"/>
      <dgm:spPr/>
    </dgm:pt>
    <dgm:pt modelId="{AF0A5CB8-D7C7-4F4C-AB69-A4E777020420}" type="pres">
      <dgm:prSet presAssocID="{B39D28C4-A29A-40F9-9122-6CDB7525B828}" presName="horz1" presStyleCnt="0"/>
      <dgm:spPr/>
    </dgm:pt>
    <dgm:pt modelId="{12B70AF0-14BE-4F8E-A33F-66659DF4F8E6}" type="pres">
      <dgm:prSet presAssocID="{B39D28C4-A29A-40F9-9122-6CDB7525B828}" presName="tx1" presStyleLbl="revTx" presStyleIdx="0" presStyleCnt="4"/>
      <dgm:spPr/>
    </dgm:pt>
    <dgm:pt modelId="{47CA0713-2A8B-4614-9C5D-A94D0A92DC4D}" type="pres">
      <dgm:prSet presAssocID="{B39D28C4-A29A-40F9-9122-6CDB7525B828}" presName="vert1" presStyleCnt="0"/>
      <dgm:spPr/>
    </dgm:pt>
    <dgm:pt modelId="{40B267DF-C056-42D3-AA45-636A6DF00C4F}" type="pres">
      <dgm:prSet presAssocID="{80C24DA0-CB97-4A68-8C90-2B2ADFFD3CB8}" presName="thickLine" presStyleLbl="alignNode1" presStyleIdx="1" presStyleCnt="4"/>
      <dgm:spPr/>
    </dgm:pt>
    <dgm:pt modelId="{67529A0E-9A43-4CE0-9421-5C1C1B2ABC09}" type="pres">
      <dgm:prSet presAssocID="{80C24DA0-CB97-4A68-8C90-2B2ADFFD3CB8}" presName="horz1" presStyleCnt="0"/>
      <dgm:spPr/>
    </dgm:pt>
    <dgm:pt modelId="{A8F88334-8896-4C39-8C81-433E2B3A2DDC}" type="pres">
      <dgm:prSet presAssocID="{80C24DA0-CB97-4A68-8C90-2B2ADFFD3CB8}" presName="tx1" presStyleLbl="revTx" presStyleIdx="1" presStyleCnt="4"/>
      <dgm:spPr/>
    </dgm:pt>
    <dgm:pt modelId="{1BD35F18-AFCC-4C1A-B08A-F8FD2943E414}" type="pres">
      <dgm:prSet presAssocID="{80C24DA0-CB97-4A68-8C90-2B2ADFFD3CB8}" presName="vert1" presStyleCnt="0"/>
      <dgm:spPr/>
    </dgm:pt>
    <dgm:pt modelId="{FFD44D10-0441-424E-9260-476C3C455F00}" type="pres">
      <dgm:prSet presAssocID="{BB306A8E-93BD-484A-86BB-4D9BAE0766B0}" presName="thickLine" presStyleLbl="alignNode1" presStyleIdx="2" presStyleCnt="4"/>
      <dgm:spPr/>
    </dgm:pt>
    <dgm:pt modelId="{565D0400-B619-4127-A9AB-5C2604C0DC7E}" type="pres">
      <dgm:prSet presAssocID="{BB306A8E-93BD-484A-86BB-4D9BAE0766B0}" presName="horz1" presStyleCnt="0"/>
      <dgm:spPr/>
    </dgm:pt>
    <dgm:pt modelId="{BF13F88B-E110-4905-AD8F-7A8EBB529871}" type="pres">
      <dgm:prSet presAssocID="{BB306A8E-93BD-484A-86BB-4D9BAE0766B0}" presName="tx1" presStyleLbl="revTx" presStyleIdx="2" presStyleCnt="4"/>
      <dgm:spPr/>
    </dgm:pt>
    <dgm:pt modelId="{934C3459-446D-4A76-B461-19587BFB121F}" type="pres">
      <dgm:prSet presAssocID="{BB306A8E-93BD-484A-86BB-4D9BAE0766B0}" presName="vert1" presStyleCnt="0"/>
      <dgm:spPr/>
    </dgm:pt>
    <dgm:pt modelId="{5E4341DB-45C5-4B9D-AC7C-19106A54AA1A}" type="pres">
      <dgm:prSet presAssocID="{3CBD5CDF-EA6B-439D-BE49-38D7029B1351}" presName="thickLine" presStyleLbl="alignNode1" presStyleIdx="3" presStyleCnt="4"/>
      <dgm:spPr/>
    </dgm:pt>
    <dgm:pt modelId="{CBA6A11B-4B8C-4380-A651-7E35E480CA4D}" type="pres">
      <dgm:prSet presAssocID="{3CBD5CDF-EA6B-439D-BE49-38D7029B1351}" presName="horz1" presStyleCnt="0"/>
      <dgm:spPr/>
    </dgm:pt>
    <dgm:pt modelId="{BC7EE832-A7F8-43DE-AB43-CEE2F3015751}" type="pres">
      <dgm:prSet presAssocID="{3CBD5CDF-EA6B-439D-BE49-38D7029B1351}" presName="tx1" presStyleLbl="revTx" presStyleIdx="3" presStyleCnt="4"/>
      <dgm:spPr/>
    </dgm:pt>
    <dgm:pt modelId="{8D2E551F-AFB6-461C-864E-F151097D7CE1}" type="pres">
      <dgm:prSet presAssocID="{3CBD5CDF-EA6B-439D-BE49-38D7029B1351}" presName="vert1" presStyleCnt="0"/>
      <dgm:spPr/>
    </dgm:pt>
  </dgm:ptLst>
  <dgm:cxnLst>
    <dgm:cxn modelId="{D55A1821-5878-4708-B86F-E1474B727164}" srcId="{69D02EFC-824B-44B8-8286-E67A78B408B3}" destId="{3CBD5CDF-EA6B-439D-BE49-38D7029B1351}" srcOrd="3" destOrd="0" parTransId="{4C89A8DA-B73A-4895-A282-AF3F035C48CE}" sibTransId="{E20E6FCB-9F61-4B10-8BF2-F4072DDAA521}"/>
    <dgm:cxn modelId="{B56E4524-7C70-40A3-9986-370CD76251E8}" type="presOf" srcId="{69D02EFC-824B-44B8-8286-E67A78B408B3}" destId="{2E52DA93-0CA4-4C99-BA11-A4C0716DEF09}" srcOrd="0" destOrd="0" presId="urn:microsoft.com/office/officeart/2008/layout/LinedList"/>
    <dgm:cxn modelId="{75CBFD70-7575-41CB-8743-F1D594EB7295}" type="presOf" srcId="{80C24DA0-CB97-4A68-8C90-2B2ADFFD3CB8}" destId="{A8F88334-8896-4C39-8C81-433E2B3A2DDC}" srcOrd="0" destOrd="0" presId="urn:microsoft.com/office/officeart/2008/layout/LinedList"/>
    <dgm:cxn modelId="{FEDBBB53-FD65-462F-A11A-8D89444F0FDE}" type="presOf" srcId="{3CBD5CDF-EA6B-439D-BE49-38D7029B1351}" destId="{BC7EE832-A7F8-43DE-AB43-CEE2F3015751}" srcOrd="0" destOrd="0" presId="urn:microsoft.com/office/officeart/2008/layout/LinedList"/>
    <dgm:cxn modelId="{8AE7DE55-BA45-4203-8119-1CC2BD69445B}" srcId="{69D02EFC-824B-44B8-8286-E67A78B408B3}" destId="{80C24DA0-CB97-4A68-8C90-2B2ADFFD3CB8}" srcOrd="1" destOrd="0" parTransId="{8F37AB43-4DF5-433D-9A1C-CA30F25144B0}" sibTransId="{7BCEFBB2-4F1B-4686-A6B7-1CD17DDB8EBE}"/>
    <dgm:cxn modelId="{CC885298-DBD4-41F3-983E-B406F074953F}" type="presOf" srcId="{B39D28C4-A29A-40F9-9122-6CDB7525B828}" destId="{12B70AF0-14BE-4F8E-A33F-66659DF4F8E6}" srcOrd="0" destOrd="0" presId="urn:microsoft.com/office/officeart/2008/layout/LinedList"/>
    <dgm:cxn modelId="{FB0B119B-7FF8-4B95-A315-8B0DB7B94C2D}" srcId="{69D02EFC-824B-44B8-8286-E67A78B408B3}" destId="{B39D28C4-A29A-40F9-9122-6CDB7525B828}" srcOrd="0" destOrd="0" parTransId="{FB129C54-FDFD-445C-99CC-7BD2F40B0499}" sibTransId="{E52390AE-836F-4987-A9B1-30ECFC4A94E7}"/>
    <dgm:cxn modelId="{6A35F89F-6B53-4378-A484-32788C0A08F3}" srcId="{69D02EFC-824B-44B8-8286-E67A78B408B3}" destId="{BB306A8E-93BD-484A-86BB-4D9BAE0766B0}" srcOrd="2" destOrd="0" parTransId="{D2F16FFC-C86C-45A2-B394-9E0D419AE2DC}" sibTransId="{871A4B8D-B4D1-48E4-89B6-34EE0DDB164B}"/>
    <dgm:cxn modelId="{25ADF5E7-1697-4413-8106-3880CE79A186}" type="presOf" srcId="{BB306A8E-93BD-484A-86BB-4D9BAE0766B0}" destId="{BF13F88B-E110-4905-AD8F-7A8EBB529871}" srcOrd="0" destOrd="0" presId="urn:microsoft.com/office/officeart/2008/layout/LinedList"/>
    <dgm:cxn modelId="{E6D38B4E-D176-47CF-9DDD-D63D149E2F55}" type="presParOf" srcId="{2E52DA93-0CA4-4C99-BA11-A4C0716DEF09}" destId="{F3FDB105-6C99-4F77-BF3C-CAA20B5A5C15}" srcOrd="0" destOrd="0" presId="urn:microsoft.com/office/officeart/2008/layout/LinedList"/>
    <dgm:cxn modelId="{77952ADB-3072-4EDC-8BEB-4C6F0762073E}" type="presParOf" srcId="{2E52DA93-0CA4-4C99-BA11-A4C0716DEF09}" destId="{AF0A5CB8-D7C7-4F4C-AB69-A4E777020420}" srcOrd="1" destOrd="0" presId="urn:microsoft.com/office/officeart/2008/layout/LinedList"/>
    <dgm:cxn modelId="{3B1D8084-562A-41BC-ACB2-68BAF17C2917}" type="presParOf" srcId="{AF0A5CB8-D7C7-4F4C-AB69-A4E777020420}" destId="{12B70AF0-14BE-4F8E-A33F-66659DF4F8E6}" srcOrd="0" destOrd="0" presId="urn:microsoft.com/office/officeart/2008/layout/LinedList"/>
    <dgm:cxn modelId="{BB3E8480-7E0F-4C03-A395-856EDA9E4390}" type="presParOf" srcId="{AF0A5CB8-D7C7-4F4C-AB69-A4E777020420}" destId="{47CA0713-2A8B-4614-9C5D-A94D0A92DC4D}" srcOrd="1" destOrd="0" presId="urn:microsoft.com/office/officeart/2008/layout/LinedList"/>
    <dgm:cxn modelId="{FFF26037-9349-4716-B2A5-AF3C229E7D48}" type="presParOf" srcId="{2E52DA93-0CA4-4C99-BA11-A4C0716DEF09}" destId="{40B267DF-C056-42D3-AA45-636A6DF00C4F}" srcOrd="2" destOrd="0" presId="urn:microsoft.com/office/officeart/2008/layout/LinedList"/>
    <dgm:cxn modelId="{672CD0C3-79F4-4C4D-9379-51C9A728D220}" type="presParOf" srcId="{2E52DA93-0CA4-4C99-BA11-A4C0716DEF09}" destId="{67529A0E-9A43-4CE0-9421-5C1C1B2ABC09}" srcOrd="3" destOrd="0" presId="urn:microsoft.com/office/officeart/2008/layout/LinedList"/>
    <dgm:cxn modelId="{ECD1C400-72E0-4EE3-A352-AC405643DD65}" type="presParOf" srcId="{67529A0E-9A43-4CE0-9421-5C1C1B2ABC09}" destId="{A8F88334-8896-4C39-8C81-433E2B3A2DDC}" srcOrd="0" destOrd="0" presId="urn:microsoft.com/office/officeart/2008/layout/LinedList"/>
    <dgm:cxn modelId="{89D1A2C0-0C70-46C8-B925-1B302F34ECE2}" type="presParOf" srcId="{67529A0E-9A43-4CE0-9421-5C1C1B2ABC09}" destId="{1BD35F18-AFCC-4C1A-B08A-F8FD2943E414}" srcOrd="1" destOrd="0" presId="urn:microsoft.com/office/officeart/2008/layout/LinedList"/>
    <dgm:cxn modelId="{AB66F84A-1279-40CC-9AC1-3B8A10F6C37D}" type="presParOf" srcId="{2E52DA93-0CA4-4C99-BA11-A4C0716DEF09}" destId="{FFD44D10-0441-424E-9260-476C3C455F00}" srcOrd="4" destOrd="0" presId="urn:microsoft.com/office/officeart/2008/layout/LinedList"/>
    <dgm:cxn modelId="{C2B51F5B-EDB7-4F82-83EE-3CD66072B91F}" type="presParOf" srcId="{2E52DA93-0CA4-4C99-BA11-A4C0716DEF09}" destId="{565D0400-B619-4127-A9AB-5C2604C0DC7E}" srcOrd="5" destOrd="0" presId="urn:microsoft.com/office/officeart/2008/layout/LinedList"/>
    <dgm:cxn modelId="{45B8291F-250C-4C10-B6F2-39F89EA94D5A}" type="presParOf" srcId="{565D0400-B619-4127-A9AB-5C2604C0DC7E}" destId="{BF13F88B-E110-4905-AD8F-7A8EBB529871}" srcOrd="0" destOrd="0" presId="urn:microsoft.com/office/officeart/2008/layout/LinedList"/>
    <dgm:cxn modelId="{9DFD8F14-E47D-4594-8750-96F37BC2D3E1}" type="presParOf" srcId="{565D0400-B619-4127-A9AB-5C2604C0DC7E}" destId="{934C3459-446D-4A76-B461-19587BFB121F}" srcOrd="1" destOrd="0" presId="urn:microsoft.com/office/officeart/2008/layout/LinedList"/>
    <dgm:cxn modelId="{C0642E62-DF29-4851-BDF3-9B360861D880}" type="presParOf" srcId="{2E52DA93-0CA4-4C99-BA11-A4C0716DEF09}" destId="{5E4341DB-45C5-4B9D-AC7C-19106A54AA1A}" srcOrd="6" destOrd="0" presId="urn:microsoft.com/office/officeart/2008/layout/LinedList"/>
    <dgm:cxn modelId="{798DD64E-28EE-442D-93E6-68A48ADB25B8}" type="presParOf" srcId="{2E52DA93-0CA4-4C99-BA11-A4C0716DEF09}" destId="{CBA6A11B-4B8C-4380-A651-7E35E480CA4D}" srcOrd="7" destOrd="0" presId="urn:microsoft.com/office/officeart/2008/layout/LinedList"/>
    <dgm:cxn modelId="{13636114-9BCC-4F32-87D9-B8D7BBF49B1D}" type="presParOf" srcId="{CBA6A11B-4B8C-4380-A651-7E35E480CA4D}" destId="{BC7EE832-A7F8-43DE-AB43-CEE2F3015751}" srcOrd="0" destOrd="0" presId="urn:microsoft.com/office/officeart/2008/layout/LinedList"/>
    <dgm:cxn modelId="{5A98AF37-3C64-430B-BE39-5458DBFD5467}" type="presParOf" srcId="{CBA6A11B-4B8C-4380-A651-7E35E480CA4D}" destId="{8D2E551F-AFB6-461C-864E-F151097D7CE1}"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CF327F6-6326-4811-A2F3-9F6032027155}" type="doc">
      <dgm:prSet loTypeId="urn:microsoft.com/office/officeart/2005/8/layout/hierarchy1" loCatId="hierarchy" qsTypeId="urn:microsoft.com/office/officeart/2005/8/quickstyle/simple4" qsCatId="simple" csTypeId="urn:microsoft.com/office/officeart/2005/8/colors/accent1_2" csCatId="accent1" phldr="1"/>
      <dgm:spPr/>
      <dgm:t>
        <a:bodyPr/>
        <a:lstStyle/>
        <a:p>
          <a:endParaRPr lang="en-US"/>
        </a:p>
      </dgm:t>
    </dgm:pt>
    <dgm:pt modelId="{079D81BE-8B67-4F31-B004-A5456A22943E}">
      <dgm:prSet/>
      <dgm:spPr/>
      <dgm:t>
        <a:bodyPr/>
        <a:lstStyle/>
        <a:p>
          <a:pPr algn="just"/>
          <a:r>
            <a:rPr lang="en-IN" dirty="0">
              <a:latin typeface="Arial" panose="020B0604020202020204" pitchFamily="34" charset="0"/>
              <a:cs typeface="Arial" panose="020B0604020202020204" pitchFamily="34" charset="0"/>
            </a:rPr>
            <a:t>To effectively tackle the problem of pregnancy wastage among smoker females in India, a multi-sectoral and multi-stakeholder approach is essential, and the data can be used to form policy and planning efforts aimed at reducing the pregnancy wastage due to smoking among the women of the EAG States in India</a:t>
          </a:r>
          <a:r>
            <a:rPr lang="en-IN" dirty="0"/>
            <a:t>.</a:t>
          </a:r>
          <a:endParaRPr lang="en-US" dirty="0"/>
        </a:p>
      </dgm:t>
    </dgm:pt>
    <dgm:pt modelId="{E65A1B22-F95B-4458-8FC9-06008E856CD3}" type="parTrans" cxnId="{C76398AD-66AC-4C4E-935A-843839065B99}">
      <dgm:prSet/>
      <dgm:spPr/>
      <dgm:t>
        <a:bodyPr/>
        <a:lstStyle/>
        <a:p>
          <a:endParaRPr lang="en-US"/>
        </a:p>
      </dgm:t>
    </dgm:pt>
    <dgm:pt modelId="{F87C2CAA-7E41-4615-AB65-EB8E56EECFD1}" type="sibTrans" cxnId="{C76398AD-66AC-4C4E-935A-843839065B99}">
      <dgm:prSet/>
      <dgm:spPr/>
      <dgm:t>
        <a:bodyPr/>
        <a:lstStyle/>
        <a:p>
          <a:endParaRPr lang="en-US"/>
        </a:p>
      </dgm:t>
    </dgm:pt>
    <dgm:pt modelId="{3A80B54C-4BDE-4E01-A3F3-1CBBF04AB9B7}">
      <dgm:prSet/>
      <dgm:spPr/>
      <dgm:t>
        <a:bodyPr/>
        <a:lstStyle/>
        <a:p>
          <a:pPr algn="just"/>
          <a:r>
            <a:rPr lang="en-IN" dirty="0">
              <a:latin typeface="Arial" panose="020B0604020202020204" pitchFamily="34" charset="0"/>
              <a:cs typeface="Arial" panose="020B0604020202020204" pitchFamily="34" charset="0"/>
            </a:rPr>
            <a:t>Prioritizing multisectoral action towards the development of a “Tobacco Free Future Generation” with women and youth as their key stakeholders for a meaningful impact.</a:t>
          </a:r>
          <a:endParaRPr lang="en-US" dirty="0">
            <a:latin typeface="Arial" panose="020B0604020202020204" pitchFamily="34" charset="0"/>
            <a:cs typeface="Arial" panose="020B0604020202020204" pitchFamily="34" charset="0"/>
          </a:endParaRPr>
        </a:p>
      </dgm:t>
    </dgm:pt>
    <dgm:pt modelId="{7F974E38-1207-4118-B8E0-7FA0192CDD50}" type="parTrans" cxnId="{5AF99CDC-5787-495B-97BB-A447DAD12D2B}">
      <dgm:prSet/>
      <dgm:spPr/>
      <dgm:t>
        <a:bodyPr/>
        <a:lstStyle/>
        <a:p>
          <a:endParaRPr lang="en-US"/>
        </a:p>
      </dgm:t>
    </dgm:pt>
    <dgm:pt modelId="{EBCAD2D2-EAFB-475C-9EE1-C8A8148B2BEB}" type="sibTrans" cxnId="{5AF99CDC-5787-495B-97BB-A447DAD12D2B}">
      <dgm:prSet/>
      <dgm:spPr/>
      <dgm:t>
        <a:bodyPr/>
        <a:lstStyle/>
        <a:p>
          <a:endParaRPr lang="en-US"/>
        </a:p>
      </dgm:t>
    </dgm:pt>
    <dgm:pt modelId="{71C6C953-BF16-4629-9242-F7DE8BAD59A2}" type="pres">
      <dgm:prSet presAssocID="{7CF327F6-6326-4811-A2F3-9F6032027155}" presName="hierChild1" presStyleCnt="0">
        <dgm:presLayoutVars>
          <dgm:chPref val="1"/>
          <dgm:dir/>
          <dgm:animOne val="branch"/>
          <dgm:animLvl val="lvl"/>
          <dgm:resizeHandles/>
        </dgm:presLayoutVars>
      </dgm:prSet>
      <dgm:spPr/>
    </dgm:pt>
    <dgm:pt modelId="{65345BB7-10AD-41FF-9973-40A821395A63}" type="pres">
      <dgm:prSet presAssocID="{079D81BE-8B67-4F31-B004-A5456A22943E}" presName="hierRoot1" presStyleCnt="0"/>
      <dgm:spPr/>
    </dgm:pt>
    <dgm:pt modelId="{ADA23D7A-529B-48A0-A2AA-8A75880A3DBB}" type="pres">
      <dgm:prSet presAssocID="{079D81BE-8B67-4F31-B004-A5456A22943E}" presName="composite" presStyleCnt="0"/>
      <dgm:spPr/>
    </dgm:pt>
    <dgm:pt modelId="{D3DF833C-7656-4C10-9083-C1AAB3594FA4}" type="pres">
      <dgm:prSet presAssocID="{079D81BE-8B67-4F31-B004-A5456A22943E}" presName="background" presStyleLbl="node0" presStyleIdx="0" presStyleCnt="2"/>
      <dgm:spPr/>
    </dgm:pt>
    <dgm:pt modelId="{322D39DD-A735-40A0-BDCF-90605A52FF73}" type="pres">
      <dgm:prSet presAssocID="{079D81BE-8B67-4F31-B004-A5456A22943E}" presName="text" presStyleLbl="fgAcc0" presStyleIdx="0" presStyleCnt="2">
        <dgm:presLayoutVars>
          <dgm:chPref val="3"/>
        </dgm:presLayoutVars>
      </dgm:prSet>
      <dgm:spPr/>
    </dgm:pt>
    <dgm:pt modelId="{C418E736-8B98-49E2-9E52-3F3D88D491ED}" type="pres">
      <dgm:prSet presAssocID="{079D81BE-8B67-4F31-B004-A5456A22943E}" presName="hierChild2" presStyleCnt="0"/>
      <dgm:spPr/>
    </dgm:pt>
    <dgm:pt modelId="{1A7A02C6-302A-4419-A349-AF1482E37888}" type="pres">
      <dgm:prSet presAssocID="{3A80B54C-4BDE-4E01-A3F3-1CBBF04AB9B7}" presName="hierRoot1" presStyleCnt="0"/>
      <dgm:spPr/>
    </dgm:pt>
    <dgm:pt modelId="{AA856AC9-B685-4417-8DC1-BA0DA3FD05BF}" type="pres">
      <dgm:prSet presAssocID="{3A80B54C-4BDE-4E01-A3F3-1CBBF04AB9B7}" presName="composite" presStyleCnt="0"/>
      <dgm:spPr/>
    </dgm:pt>
    <dgm:pt modelId="{EE374BEE-884F-47D5-8AA0-40F07D0FB65F}" type="pres">
      <dgm:prSet presAssocID="{3A80B54C-4BDE-4E01-A3F3-1CBBF04AB9B7}" presName="background" presStyleLbl="node0" presStyleIdx="1" presStyleCnt="2"/>
      <dgm:spPr/>
    </dgm:pt>
    <dgm:pt modelId="{72C3D9E8-EF85-4335-BE8D-11DBEEF685A2}" type="pres">
      <dgm:prSet presAssocID="{3A80B54C-4BDE-4E01-A3F3-1CBBF04AB9B7}" presName="text" presStyleLbl="fgAcc0" presStyleIdx="1" presStyleCnt="2">
        <dgm:presLayoutVars>
          <dgm:chPref val="3"/>
        </dgm:presLayoutVars>
      </dgm:prSet>
      <dgm:spPr/>
    </dgm:pt>
    <dgm:pt modelId="{80FEA51C-6FE5-4F35-AD80-D213F6261BD7}" type="pres">
      <dgm:prSet presAssocID="{3A80B54C-4BDE-4E01-A3F3-1CBBF04AB9B7}" presName="hierChild2" presStyleCnt="0"/>
      <dgm:spPr/>
    </dgm:pt>
  </dgm:ptLst>
  <dgm:cxnLst>
    <dgm:cxn modelId="{3B867162-1652-4F96-A856-982FA02CDD14}" type="presOf" srcId="{7CF327F6-6326-4811-A2F3-9F6032027155}" destId="{71C6C953-BF16-4629-9242-F7DE8BAD59A2}" srcOrd="0" destOrd="0" presId="urn:microsoft.com/office/officeart/2005/8/layout/hierarchy1"/>
    <dgm:cxn modelId="{C76398AD-66AC-4C4E-935A-843839065B99}" srcId="{7CF327F6-6326-4811-A2F3-9F6032027155}" destId="{079D81BE-8B67-4F31-B004-A5456A22943E}" srcOrd="0" destOrd="0" parTransId="{E65A1B22-F95B-4458-8FC9-06008E856CD3}" sibTransId="{F87C2CAA-7E41-4615-AB65-EB8E56EECFD1}"/>
    <dgm:cxn modelId="{647B8AC9-C1BD-4FF3-BD88-A13E85361E06}" type="presOf" srcId="{079D81BE-8B67-4F31-B004-A5456A22943E}" destId="{322D39DD-A735-40A0-BDCF-90605A52FF73}" srcOrd="0" destOrd="0" presId="urn:microsoft.com/office/officeart/2005/8/layout/hierarchy1"/>
    <dgm:cxn modelId="{5AF99CDC-5787-495B-97BB-A447DAD12D2B}" srcId="{7CF327F6-6326-4811-A2F3-9F6032027155}" destId="{3A80B54C-4BDE-4E01-A3F3-1CBBF04AB9B7}" srcOrd="1" destOrd="0" parTransId="{7F974E38-1207-4118-B8E0-7FA0192CDD50}" sibTransId="{EBCAD2D2-EAFB-475C-9EE1-C8A8148B2BEB}"/>
    <dgm:cxn modelId="{427272E6-387B-4FF1-906D-E9B07A6D4FF9}" type="presOf" srcId="{3A80B54C-4BDE-4E01-A3F3-1CBBF04AB9B7}" destId="{72C3D9E8-EF85-4335-BE8D-11DBEEF685A2}" srcOrd="0" destOrd="0" presId="urn:microsoft.com/office/officeart/2005/8/layout/hierarchy1"/>
    <dgm:cxn modelId="{D9DBCDDA-C117-4468-8F71-5873A41CE6B1}" type="presParOf" srcId="{71C6C953-BF16-4629-9242-F7DE8BAD59A2}" destId="{65345BB7-10AD-41FF-9973-40A821395A63}" srcOrd="0" destOrd="0" presId="urn:microsoft.com/office/officeart/2005/8/layout/hierarchy1"/>
    <dgm:cxn modelId="{4B033BD3-3328-465C-83D4-FBC8541D541F}" type="presParOf" srcId="{65345BB7-10AD-41FF-9973-40A821395A63}" destId="{ADA23D7A-529B-48A0-A2AA-8A75880A3DBB}" srcOrd="0" destOrd="0" presId="urn:microsoft.com/office/officeart/2005/8/layout/hierarchy1"/>
    <dgm:cxn modelId="{B7EBE6C7-47B9-4D6C-AD1F-ED1A8CDD24C6}" type="presParOf" srcId="{ADA23D7A-529B-48A0-A2AA-8A75880A3DBB}" destId="{D3DF833C-7656-4C10-9083-C1AAB3594FA4}" srcOrd="0" destOrd="0" presId="urn:microsoft.com/office/officeart/2005/8/layout/hierarchy1"/>
    <dgm:cxn modelId="{03942047-C009-48A1-941A-C7E472FFD07E}" type="presParOf" srcId="{ADA23D7A-529B-48A0-A2AA-8A75880A3DBB}" destId="{322D39DD-A735-40A0-BDCF-90605A52FF73}" srcOrd="1" destOrd="0" presId="urn:microsoft.com/office/officeart/2005/8/layout/hierarchy1"/>
    <dgm:cxn modelId="{56438D73-72E7-4705-8218-381C5DE05514}" type="presParOf" srcId="{65345BB7-10AD-41FF-9973-40A821395A63}" destId="{C418E736-8B98-49E2-9E52-3F3D88D491ED}" srcOrd="1" destOrd="0" presId="urn:microsoft.com/office/officeart/2005/8/layout/hierarchy1"/>
    <dgm:cxn modelId="{E9156BAA-7F86-45DF-9F46-9B5C6CCE41FF}" type="presParOf" srcId="{71C6C953-BF16-4629-9242-F7DE8BAD59A2}" destId="{1A7A02C6-302A-4419-A349-AF1482E37888}" srcOrd="1" destOrd="0" presId="urn:microsoft.com/office/officeart/2005/8/layout/hierarchy1"/>
    <dgm:cxn modelId="{A77F3527-9624-4B73-BE26-F2758F59BCBD}" type="presParOf" srcId="{1A7A02C6-302A-4419-A349-AF1482E37888}" destId="{AA856AC9-B685-4417-8DC1-BA0DA3FD05BF}" srcOrd="0" destOrd="0" presId="urn:microsoft.com/office/officeart/2005/8/layout/hierarchy1"/>
    <dgm:cxn modelId="{B8EC3F68-BF5E-4B74-BC37-FD1CDC71B80F}" type="presParOf" srcId="{AA856AC9-B685-4417-8DC1-BA0DA3FD05BF}" destId="{EE374BEE-884F-47D5-8AA0-40F07D0FB65F}" srcOrd="0" destOrd="0" presId="urn:microsoft.com/office/officeart/2005/8/layout/hierarchy1"/>
    <dgm:cxn modelId="{71368775-FA9E-4549-809D-595ED321BDC5}" type="presParOf" srcId="{AA856AC9-B685-4417-8DC1-BA0DA3FD05BF}" destId="{72C3D9E8-EF85-4335-BE8D-11DBEEF685A2}" srcOrd="1" destOrd="0" presId="urn:microsoft.com/office/officeart/2005/8/layout/hierarchy1"/>
    <dgm:cxn modelId="{D4B4BEF3-F52F-4A7A-95EE-CC4399CB12F4}" type="presParOf" srcId="{1A7A02C6-302A-4419-A349-AF1482E37888}" destId="{80FEA51C-6FE5-4F35-AD80-D213F6261BD7}"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904439-8B75-4AF5-808F-DDFF65EF37DC}">
      <dsp:nvSpPr>
        <dsp:cNvPr id="0" name=""/>
        <dsp:cNvSpPr/>
      </dsp:nvSpPr>
      <dsp:spPr>
        <a:xfrm>
          <a:off x="0" y="1894"/>
          <a:ext cx="7145867" cy="0"/>
        </a:xfrm>
        <a:prstGeom prst="line">
          <a:avLst/>
        </a:prstGeom>
        <a:solidFill>
          <a:schemeClr val="accent5">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DABEB7-EC9D-49A8-A44B-60603A9ADFD6}">
      <dsp:nvSpPr>
        <dsp:cNvPr id="0" name=""/>
        <dsp:cNvSpPr/>
      </dsp:nvSpPr>
      <dsp:spPr>
        <a:xfrm>
          <a:off x="0" y="1894"/>
          <a:ext cx="7145867" cy="12918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just" defTabSz="933450">
            <a:lnSpc>
              <a:spcPct val="90000"/>
            </a:lnSpc>
            <a:spcBef>
              <a:spcPct val="0"/>
            </a:spcBef>
            <a:spcAft>
              <a:spcPct val="35000"/>
            </a:spcAft>
            <a:buNone/>
          </a:pPr>
          <a:r>
            <a:rPr lang="en-IN" sz="2100" kern="1200" dirty="0">
              <a:latin typeface="Arial" panose="020B0604020202020204" pitchFamily="34" charset="0"/>
              <a:cs typeface="Arial" panose="020B0604020202020204" pitchFamily="34" charset="0"/>
            </a:rPr>
            <a:t>Despite global commitments to improve maternal and child survival, there exists a significantly large  loss related to pregnancy wastage, particularly in developing countries</a:t>
          </a:r>
          <a:r>
            <a:rPr lang="en-IN" sz="2100" kern="1200" dirty="0"/>
            <a:t>. </a:t>
          </a:r>
          <a:endParaRPr lang="en-US" sz="2100" kern="1200" dirty="0"/>
        </a:p>
      </dsp:txBody>
      <dsp:txXfrm>
        <a:off x="0" y="1894"/>
        <a:ext cx="7145867" cy="1291811"/>
      </dsp:txXfrm>
    </dsp:sp>
    <dsp:sp modelId="{DDCFE5E9-63FB-4481-A7D2-C27EB8708186}">
      <dsp:nvSpPr>
        <dsp:cNvPr id="0" name=""/>
        <dsp:cNvSpPr/>
      </dsp:nvSpPr>
      <dsp:spPr>
        <a:xfrm>
          <a:off x="0" y="1293705"/>
          <a:ext cx="7145867" cy="0"/>
        </a:xfrm>
        <a:prstGeom prst="line">
          <a:avLst/>
        </a:prstGeom>
        <a:solidFill>
          <a:schemeClr val="accent5">
            <a:hueOff val="460880"/>
            <a:satOff val="-8998"/>
            <a:lumOff val="196"/>
            <a:alphaOff val="0"/>
          </a:schemeClr>
        </a:solidFill>
        <a:ln w="15875" cap="rnd" cmpd="sng" algn="ctr">
          <a:solidFill>
            <a:schemeClr val="accent5">
              <a:hueOff val="460880"/>
              <a:satOff val="-8998"/>
              <a:lumOff val="19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3B6417-4940-440C-818D-D5AFBD0C7716}">
      <dsp:nvSpPr>
        <dsp:cNvPr id="0" name=""/>
        <dsp:cNvSpPr/>
      </dsp:nvSpPr>
      <dsp:spPr>
        <a:xfrm>
          <a:off x="0" y="1293705"/>
          <a:ext cx="7145867" cy="12918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just" defTabSz="933450">
            <a:lnSpc>
              <a:spcPct val="90000"/>
            </a:lnSpc>
            <a:spcBef>
              <a:spcPct val="0"/>
            </a:spcBef>
            <a:spcAft>
              <a:spcPct val="35000"/>
            </a:spcAft>
            <a:buNone/>
          </a:pPr>
          <a:r>
            <a:rPr lang="en-IN" sz="2100" kern="1200" dirty="0">
              <a:latin typeface="Arial" panose="020B0604020202020204" pitchFamily="34" charset="0"/>
              <a:cs typeface="Arial" panose="020B0604020202020204" pitchFamily="34" charset="0"/>
            </a:rPr>
            <a:t>Pregnancy wastage which includes miscarriages, stillbirths, and ectopic pregnancies, is a common event, affecting up to a quarter of recognized pregnancies.</a:t>
          </a:r>
          <a:endParaRPr lang="en-US" sz="2100" kern="1200" dirty="0">
            <a:latin typeface="Arial" panose="020B0604020202020204" pitchFamily="34" charset="0"/>
            <a:cs typeface="Arial" panose="020B0604020202020204" pitchFamily="34" charset="0"/>
          </a:endParaRPr>
        </a:p>
      </dsp:txBody>
      <dsp:txXfrm>
        <a:off x="0" y="1293705"/>
        <a:ext cx="7145867" cy="1291811"/>
      </dsp:txXfrm>
    </dsp:sp>
    <dsp:sp modelId="{686B21A3-0988-485A-A0DA-4DF39B36DBA1}">
      <dsp:nvSpPr>
        <dsp:cNvPr id="0" name=""/>
        <dsp:cNvSpPr/>
      </dsp:nvSpPr>
      <dsp:spPr>
        <a:xfrm>
          <a:off x="0" y="2585516"/>
          <a:ext cx="7145867" cy="0"/>
        </a:xfrm>
        <a:prstGeom prst="line">
          <a:avLst/>
        </a:prstGeom>
        <a:solidFill>
          <a:schemeClr val="accent5">
            <a:hueOff val="921760"/>
            <a:satOff val="-17996"/>
            <a:lumOff val="392"/>
            <a:alphaOff val="0"/>
          </a:schemeClr>
        </a:solidFill>
        <a:ln w="15875" cap="rnd" cmpd="sng" algn="ctr">
          <a:solidFill>
            <a:schemeClr val="accent5">
              <a:hueOff val="921760"/>
              <a:satOff val="-17996"/>
              <a:lumOff val="39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BA36AA-F0D9-44FC-9064-6108E17951FA}">
      <dsp:nvSpPr>
        <dsp:cNvPr id="0" name=""/>
        <dsp:cNvSpPr/>
      </dsp:nvSpPr>
      <dsp:spPr>
        <a:xfrm>
          <a:off x="0" y="2585516"/>
          <a:ext cx="7145867" cy="12918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just" defTabSz="933450">
            <a:lnSpc>
              <a:spcPct val="90000"/>
            </a:lnSpc>
            <a:spcBef>
              <a:spcPct val="0"/>
            </a:spcBef>
            <a:spcAft>
              <a:spcPct val="35000"/>
            </a:spcAft>
            <a:buNone/>
          </a:pPr>
          <a:r>
            <a:rPr lang="en-IN" sz="2100" kern="1200" dirty="0">
              <a:latin typeface="Arial" panose="020B0604020202020204" pitchFamily="34" charset="0"/>
              <a:cs typeface="Arial" panose="020B0604020202020204" pitchFamily="34" charset="0"/>
            </a:rPr>
            <a:t>Pregnancy wastage in a females' life has an impact not only on emotional and physical state of the individuals and their families, but also acts as an indicator of quality of healthcare facilities available in the society</a:t>
          </a:r>
          <a:r>
            <a:rPr lang="en-IN" sz="2100" kern="1200" dirty="0"/>
            <a:t>. </a:t>
          </a:r>
          <a:endParaRPr lang="en-US" sz="2100" kern="1200" dirty="0"/>
        </a:p>
      </dsp:txBody>
      <dsp:txXfrm>
        <a:off x="0" y="2585516"/>
        <a:ext cx="7145867" cy="12918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731D07-4233-4211-8D9F-C42665DFD0A7}">
      <dsp:nvSpPr>
        <dsp:cNvPr id="0" name=""/>
        <dsp:cNvSpPr/>
      </dsp:nvSpPr>
      <dsp:spPr>
        <a:xfrm>
          <a:off x="469679" y="982"/>
          <a:ext cx="3997039" cy="2538120"/>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AF1909A4-BF5F-4880-B441-03AD67EE050D}">
      <dsp:nvSpPr>
        <dsp:cNvPr id="0" name=""/>
        <dsp:cNvSpPr/>
      </dsp:nvSpPr>
      <dsp:spPr>
        <a:xfrm>
          <a:off x="913795" y="422892"/>
          <a:ext cx="3997039" cy="2538120"/>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IN" sz="2000" kern="1200" dirty="0">
              <a:latin typeface="Arial" panose="020B0604020202020204" pitchFamily="34" charset="0"/>
              <a:cs typeface="Arial" panose="020B0604020202020204" pitchFamily="34" charset="0"/>
            </a:rPr>
            <a:t>To study the current level of pregnancy wastage among smoker females in the EAG states of India.</a:t>
          </a:r>
          <a:endParaRPr lang="en-US" sz="2000" kern="1200" dirty="0">
            <a:latin typeface="Arial" panose="020B0604020202020204" pitchFamily="34" charset="0"/>
            <a:cs typeface="Arial" panose="020B0604020202020204" pitchFamily="34" charset="0"/>
          </a:endParaRPr>
        </a:p>
      </dsp:txBody>
      <dsp:txXfrm>
        <a:off x="988134" y="497231"/>
        <a:ext cx="3848361" cy="2389442"/>
      </dsp:txXfrm>
    </dsp:sp>
    <dsp:sp modelId="{62168E10-F823-4219-9A6B-4FBF6D7440EB}">
      <dsp:nvSpPr>
        <dsp:cNvPr id="0" name=""/>
        <dsp:cNvSpPr/>
      </dsp:nvSpPr>
      <dsp:spPr>
        <a:xfrm>
          <a:off x="5354950" y="982"/>
          <a:ext cx="3997039" cy="2538120"/>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85BF7E5B-30A7-418D-934B-4690CA37F249}">
      <dsp:nvSpPr>
        <dsp:cNvPr id="0" name=""/>
        <dsp:cNvSpPr/>
      </dsp:nvSpPr>
      <dsp:spPr>
        <a:xfrm>
          <a:off x="5799066" y="422892"/>
          <a:ext cx="3997039" cy="2538120"/>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IN" sz="2000" kern="1200" dirty="0">
              <a:latin typeface="Arial" panose="020B0604020202020204" pitchFamily="34" charset="0"/>
              <a:cs typeface="Arial" panose="020B0604020202020204" pitchFamily="34" charset="0"/>
            </a:rPr>
            <a:t>To study the underlying common socio-economic factors of pregnancy wastage among smoker females in the EAG states of India.</a:t>
          </a:r>
          <a:endParaRPr lang="en-US" sz="2000" kern="1200" dirty="0">
            <a:latin typeface="Arial" panose="020B0604020202020204" pitchFamily="34" charset="0"/>
            <a:cs typeface="Arial" panose="020B0604020202020204" pitchFamily="34" charset="0"/>
          </a:endParaRPr>
        </a:p>
      </dsp:txBody>
      <dsp:txXfrm>
        <a:off x="5873405" y="497231"/>
        <a:ext cx="3848361" cy="23894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EF925E-DC5C-488F-AE0F-F055B862D9B1}">
      <dsp:nvSpPr>
        <dsp:cNvPr id="0" name=""/>
        <dsp:cNvSpPr/>
      </dsp:nvSpPr>
      <dsp:spPr>
        <a:xfrm>
          <a:off x="454856" y="660"/>
          <a:ext cx="3732316" cy="2370020"/>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043AF6-5270-4386-B08E-F03FFEB84E58}">
      <dsp:nvSpPr>
        <dsp:cNvPr id="0" name=""/>
        <dsp:cNvSpPr/>
      </dsp:nvSpPr>
      <dsp:spPr>
        <a:xfrm>
          <a:off x="869558" y="394626"/>
          <a:ext cx="3732316" cy="2370020"/>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just" defTabSz="844550">
            <a:lnSpc>
              <a:spcPct val="90000"/>
            </a:lnSpc>
            <a:spcBef>
              <a:spcPct val="0"/>
            </a:spcBef>
            <a:spcAft>
              <a:spcPct val="35000"/>
            </a:spcAft>
            <a:buNone/>
          </a:pPr>
          <a:r>
            <a:rPr lang="en-US" sz="1900" kern="1200" dirty="0">
              <a:latin typeface="Arial" panose="020B0604020202020204" pitchFamily="34" charset="0"/>
              <a:cs typeface="Arial" panose="020B0604020202020204" pitchFamily="34" charset="0"/>
            </a:rPr>
            <a:t>Among all the age categories, women aged 35 years experienced the higher rate of miscarriage and stillbirth 16.97%, followed by women aged 30-35 [12.97%] [Graph 1]. </a:t>
          </a:r>
        </a:p>
      </dsp:txBody>
      <dsp:txXfrm>
        <a:off x="938974" y="464042"/>
        <a:ext cx="3593484" cy="2231188"/>
      </dsp:txXfrm>
    </dsp:sp>
    <dsp:sp modelId="{324BA146-BF24-41D8-85CB-8553EDEF984D}">
      <dsp:nvSpPr>
        <dsp:cNvPr id="0" name=""/>
        <dsp:cNvSpPr/>
      </dsp:nvSpPr>
      <dsp:spPr>
        <a:xfrm>
          <a:off x="5016576" y="660"/>
          <a:ext cx="3732316" cy="2370020"/>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905260-431C-467E-A353-A48365A93510}">
      <dsp:nvSpPr>
        <dsp:cNvPr id="0" name=""/>
        <dsp:cNvSpPr/>
      </dsp:nvSpPr>
      <dsp:spPr>
        <a:xfrm>
          <a:off x="5431278" y="394626"/>
          <a:ext cx="3732316" cy="2370020"/>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just" defTabSz="844550">
            <a:lnSpc>
              <a:spcPct val="90000"/>
            </a:lnSpc>
            <a:spcBef>
              <a:spcPct val="0"/>
            </a:spcBef>
            <a:spcAft>
              <a:spcPct val="35000"/>
            </a:spcAft>
            <a:buNone/>
          </a:pPr>
          <a:r>
            <a:rPr lang="en-US" sz="1900" kern="1200" dirty="0">
              <a:latin typeface="Arial" panose="020B0604020202020204" pitchFamily="34" charset="0"/>
              <a:cs typeface="Arial" panose="020B0604020202020204" pitchFamily="34" charset="0"/>
            </a:rPr>
            <a:t>The educational attainment has a positive association with the pregnancy outcome – miscarriage and stillbirth [13.24% among women with higher education compared to below 10% among illiterate] [Graph 2].</a:t>
          </a:r>
        </a:p>
      </dsp:txBody>
      <dsp:txXfrm>
        <a:off x="5500694" y="464042"/>
        <a:ext cx="3593484" cy="223118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AE17D3-C25F-4EFC-AB6A-E130F648C65A}">
      <dsp:nvSpPr>
        <dsp:cNvPr id="0" name=""/>
        <dsp:cNvSpPr/>
      </dsp:nvSpPr>
      <dsp:spPr>
        <a:xfrm>
          <a:off x="0" y="149848"/>
          <a:ext cx="10118786" cy="101739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34F1384-2684-466B-A471-2508C3FA810F}">
      <dsp:nvSpPr>
        <dsp:cNvPr id="0" name=""/>
        <dsp:cNvSpPr/>
      </dsp:nvSpPr>
      <dsp:spPr>
        <a:xfrm>
          <a:off x="307761" y="378762"/>
          <a:ext cx="559566" cy="55956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9A3C80-7638-4FA3-8508-289EC4D2BD70}">
      <dsp:nvSpPr>
        <dsp:cNvPr id="0" name=""/>
        <dsp:cNvSpPr/>
      </dsp:nvSpPr>
      <dsp:spPr>
        <a:xfrm>
          <a:off x="1175090" y="149848"/>
          <a:ext cx="8943695" cy="10173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674" tIns="107674" rIns="107674" bIns="107674" numCol="1" spcCol="1270" anchor="ctr" anchorCtr="0">
          <a:noAutofit/>
        </a:bodyPr>
        <a:lstStyle/>
        <a:p>
          <a:pPr marL="0" lvl="0" indent="0" algn="just" defTabSz="800100">
            <a:lnSpc>
              <a:spcPct val="100000"/>
            </a:lnSpc>
            <a:spcBef>
              <a:spcPct val="0"/>
            </a:spcBef>
            <a:spcAft>
              <a:spcPct val="35000"/>
            </a:spcAft>
            <a:buNone/>
          </a:pPr>
          <a:r>
            <a:rPr lang="en-US" sz="1800" kern="1200" dirty="0">
              <a:latin typeface="Arial" panose="020B0604020202020204" pitchFamily="34" charset="0"/>
              <a:cs typeface="Arial" panose="020B0604020202020204" pitchFamily="34" charset="0"/>
            </a:rPr>
            <a:t>The age has a mix association with pregnancy wastage by smoking behavior of the females. Increasing age first decreases the wastage and then increases after age 30. The rate of change was found to be lower among non-smokers [Graph 3]. </a:t>
          </a:r>
        </a:p>
      </dsp:txBody>
      <dsp:txXfrm>
        <a:off x="1175090" y="149848"/>
        <a:ext cx="8943695" cy="1017393"/>
      </dsp:txXfrm>
    </dsp:sp>
    <dsp:sp modelId="{D6D967A3-8EA6-4C03-8B95-7BC565235867}">
      <dsp:nvSpPr>
        <dsp:cNvPr id="0" name=""/>
        <dsp:cNvSpPr/>
      </dsp:nvSpPr>
      <dsp:spPr>
        <a:xfrm>
          <a:off x="0" y="1356525"/>
          <a:ext cx="10118786" cy="101739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747C3D0-3B8D-4BB6-B96C-C79A7327CF13}">
      <dsp:nvSpPr>
        <dsp:cNvPr id="0" name=""/>
        <dsp:cNvSpPr/>
      </dsp:nvSpPr>
      <dsp:spPr>
        <a:xfrm>
          <a:off x="307761" y="1585438"/>
          <a:ext cx="559566" cy="55956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B4A7B9-FBF7-40BC-97E0-44FDC78A909B}">
      <dsp:nvSpPr>
        <dsp:cNvPr id="0" name=""/>
        <dsp:cNvSpPr/>
      </dsp:nvSpPr>
      <dsp:spPr>
        <a:xfrm>
          <a:off x="1175090" y="1356525"/>
          <a:ext cx="8943695" cy="10173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674" tIns="107674" rIns="107674" bIns="107674" numCol="1" spcCol="1270" anchor="ctr" anchorCtr="0">
          <a:noAutofit/>
        </a:bodyPr>
        <a:lstStyle/>
        <a:p>
          <a:pPr marL="0" lvl="0" indent="0" algn="just" defTabSz="800100">
            <a:lnSpc>
              <a:spcPct val="100000"/>
            </a:lnSpc>
            <a:spcBef>
              <a:spcPct val="0"/>
            </a:spcBef>
            <a:spcAft>
              <a:spcPct val="35000"/>
            </a:spcAft>
            <a:buNone/>
          </a:pPr>
          <a:r>
            <a:rPr lang="en-US" sz="1800" kern="1200" dirty="0">
              <a:latin typeface="Arial" panose="020B0604020202020204" pitchFamily="34" charset="0"/>
              <a:cs typeface="Arial" panose="020B0604020202020204" pitchFamily="34" charset="0"/>
            </a:rPr>
            <a:t>The educational attainment indicates accessibility to buy the smoking material. As the education increases pregnancy wastage increases and the rate of increase was multifold among those who smoke [Graph 4].</a:t>
          </a:r>
        </a:p>
      </dsp:txBody>
      <dsp:txXfrm>
        <a:off x="1175090" y="1356525"/>
        <a:ext cx="8943695" cy="101739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111468-43FA-498F-80DB-C3BA9594A06D}">
      <dsp:nvSpPr>
        <dsp:cNvPr id="0" name=""/>
        <dsp:cNvSpPr/>
      </dsp:nvSpPr>
      <dsp:spPr>
        <a:xfrm>
          <a:off x="0" y="859"/>
          <a:ext cx="9980759" cy="123604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E5032A8-51D3-4F99-A5A1-072C80EACA92}">
      <dsp:nvSpPr>
        <dsp:cNvPr id="0" name=""/>
        <dsp:cNvSpPr/>
      </dsp:nvSpPr>
      <dsp:spPr>
        <a:xfrm>
          <a:off x="373905" y="278970"/>
          <a:ext cx="679827" cy="67982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F1DE8C-F8D0-403F-99AE-FC6CEC8D2E65}">
      <dsp:nvSpPr>
        <dsp:cNvPr id="0" name=""/>
        <dsp:cNvSpPr/>
      </dsp:nvSpPr>
      <dsp:spPr>
        <a:xfrm>
          <a:off x="1427637" y="859"/>
          <a:ext cx="8493157" cy="12360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0815" tIns="130815" rIns="130815" bIns="130815" numCol="1" spcCol="1270" anchor="ctr" anchorCtr="0">
          <a:noAutofit/>
        </a:bodyPr>
        <a:lstStyle/>
        <a:p>
          <a:pPr marL="0" lvl="0" indent="0" algn="just" defTabSz="800100">
            <a:lnSpc>
              <a:spcPct val="100000"/>
            </a:lnSpc>
            <a:spcBef>
              <a:spcPct val="0"/>
            </a:spcBef>
            <a:spcAft>
              <a:spcPct val="35000"/>
            </a:spcAft>
            <a:buNone/>
          </a:pPr>
          <a:r>
            <a:rPr lang="en-US" sz="1800" kern="1200" dirty="0">
              <a:latin typeface="Arial" panose="020B0604020202020204" pitchFamily="34" charset="0"/>
              <a:cs typeface="Arial" panose="020B0604020202020204" pitchFamily="34" charset="0"/>
            </a:rPr>
            <a:t>The wealth status increases the affordability to buy the smoking material. As the wealth status increases from poor to rich, the pregnancy wastage increases and but the rate of increase was higher among smokers compared to those who do not smoke [Graph 5].</a:t>
          </a:r>
        </a:p>
      </dsp:txBody>
      <dsp:txXfrm>
        <a:off x="1427637" y="859"/>
        <a:ext cx="8493157" cy="1236049"/>
      </dsp:txXfrm>
    </dsp:sp>
    <dsp:sp modelId="{0368053F-A92C-4A6C-94A0-6EB948E8E928}">
      <dsp:nvSpPr>
        <dsp:cNvPr id="0" name=""/>
        <dsp:cNvSpPr/>
      </dsp:nvSpPr>
      <dsp:spPr>
        <a:xfrm>
          <a:off x="0" y="1420027"/>
          <a:ext cx="9980759" cy="123604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70BA062-9DAB-4DA5-A528-38C7CA0699D5}">
      <dsp:nvSpPr>
        <dsp:cNvPr id="0" name=""/>
        <dsp:cNvSpPr/>
      </dsp:nvSpPr>
      <dsp:spPr>
        <a:xfrm>
          <a:off x="373905" y="1698138"/>
          <a:ext cx="679827" cy="67982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184214-FF0C-4C68-B475-9474EA70ED20}">
      <dsp:nvSpPr>
        <dsp:cNvPr id="0" name=""/>
        <dsp:cNvSpPr/>
      </dsp:nvSpPr>
      <dsp:spPr>
        <a:xfrm>
          <a:off x="1427637" y="1420027"/>
          <a:ext cx="8493157" cy="12360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0815" tIns="130815" rIns="130815" bIns="130815" numCol="1" spcCol="1270" anchor="ctr" anchorCtr="0">
          <a:noAutofit/>
        </a:bodyPr>
        <a:lstStyle/>
        <a:p>
          <a:pPr marL="0" lvl="0" indent="0" algn="l" defTabSz="800100">
            <a:lnSpc>
              <a:spcPct val="100000"/>
            </a:lnSpc>
            <a:spcBef>
              <a:spcPct val="0"/>
            </a:spcBef>
            <a:spcAft>
              <a:spcPct val="35000"/>
            </a:spcAft>
            <a:buNone/>
          </a:pPr>
          <a:r>
            <a:rPr lang="en-US" sz="1800" kern="1200" dirty="0">
              <a:latin typeface="Arial" panose="020B0604020202020204" pitchFamily="34" charset="0"/>
              <a:cs typeface="Arial" panose="020B0604020202020204" pitchFamily="34" charset="0"/>
            </a:rPr>
            <a:t>The ethnicity show the concentration of the pregnancy wastage by smoking behavior. Pregnancy wastage was higher among smokers. [Graph 6].</a:t>
          </a:r>
        </a:p>
      </dsp:txBody>
      <dsp:txXfrm>
        <a:off x="1427637" y="1420027"/>
        <a:ext cx="8493157" cy="123604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19FDEF-A70E-4306-8C20-231D9DBF378C}">
      <dsp:nvSpPr>
        <dsp:cNvPr id="0" name=""/>
        <dsp:cNvSpPr/>
      </dsp:nvSpPr>
      <dsp:spPr>
        <a:xfrm>
          <a:off x="0" y="270"/>
          <a:ext cx="10498348" cy="104442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1946944-D807-4FB8-BD62-AC11F227E8BA}">
      <dsp:nvSpPr>
        <dsp:cNvPr id="0" name=""/>
        <dsp:cNvSpPr/>
      </dsp:nvSpPr>
      <dsp:spPr>
        <a:xfrm>
          <a:off x="315938" y="235266"/>
          <a:ext cx="574434" cy="57443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1D3675-3902-4558-824A-219B427FF367}">
      <dsp:nvSpPr>
        <dsp:cNvPr id="0" name=""/>
        <dsp:cNvSpPr/>
      </dsp:nvSpPr>
      <dsp:spPr>
        <a:xfrm>
          <a:off x="1206312" y="270"/>
          <a:ext cx="9112340" cy="10444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535" tIns="110535" rIns="110535" bIns="110535" numCol="1" spcCol="1270" anchor="ctr" anchorCtr="0">
          <a:noAutofit/>
        </a:bodyPr>
        <a:lstStyle/>
        <a:p>
          <a:pPr marL="0" lvl="0" indent="0" algn="l" defTabSz="800100">
            <a:lnSpc>
              <a:spcPct val="100000"/>
            </a:lnSpc>
            <a:spcBef>
              <a:spcPct val="0"/>
            </a:spcBef>
            <a:spcAft>
              <a:spcPct val="35000"/>
            </a:spcAft>
            <a:buNone/>
          </a:pPr>
          <a:r>
            <a:rPr lang="en-US" sz="1800" kern="1200" dirty="0">
              <a:latin typeface="Arial" panose="020B0604020202020204" pitchFamily="34" charset="0"/>
              <a:cs typeface="Arial" panose="020B0604020202020204" pitchFamily="34" charset="0"/>
            </a:rPr>
            <a:t>Pregnancy wastage was higher among smokers compared to non-smokers in EAG States</a:t>
          </a:r>
          <a:r>
            <a:rPr lang="en-US" sz="1400" kern="1200" dirty="0"/>
            <a:t>. </a:t>
          </a:r>
        </a:p>
      </dsp:txBody>
      <dsp:txXfrm>
        <a:off x="1206312" y="270"/>
        <a:ext cx="9112340" cy="1044426"/>
      </dsp:txXfrm>
    </dsp:sp>
    <dsp:sp modelId="{23B15F88-6E02-453C-97B6-E8F8040F1725}">
      <dsp:nvSpPr>
        <dsp:cNvPr id="0" name=""/>
        <dsp:cNvSpPr/>
      </dsp:nvSpPr>
      <dsp:spPr>
        <a:xfrm>
          <a:off x="0" y="1171294"/>
          <a:ext cx="10498348" cy="104442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5DCD8C-6744-4D33-9874-63D02F924CF7}">
      <dsp:nvSpPr>
        <dsp:cNvPr id="0" name=""/>
        <dsp:cNvSpPr/>
      </dsp:nvSpPr>
      <dsp:spPr>
        <a:xfrm>
          <a:off x="315938" y="1406290"/>
          <a:ext cx="574434" cy="57443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D70FC9-EF78-4850-8632-3B3F86FBDBAC}">
      <dsp:nvSpPr>
        <dsp:cNvPr id="0" name=""/>
        <dsp:cNvSpPr/>
      </dsp:nvSpPr>
      <dsp:spPr>
        <a:xfrm>
          <a:off x="1206312" y="1171294"/>
          <a:ext cx="9112340" cy="10444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535" tIns="110535" rIns="110535" bIns="110535" numCol="1" spcCol="1270" anchor="ctr" anchorCtr="0">
          <a:noAutofit/>
        </a:bodyPr>
        <a:lstStyle/>
        <a:p>
          <a:pPr marL="0" lvl="0" indent="0" algn="just" defTabSz="800100">
            <a:lnSpc>
              <a:spcPct val="100000"/>
            </a:lnSpc>
            <a:spcBef>
              <a:spcPct val="0"/>
            </a:spcBef>
            <a:spcAft>
              <a:spcPct val="35000"/>
            </a:spcAft>
            <a:buNone/>
          </a:pPr>
          <a:r>
            <a:rPr lang="en-US" sz="1800" kern="1200" dirty="0">
              <a:latin typeface="Arial" panose="020B0604020202020204" pitchFamily="34" charset="0"/>
              <a:cs typeface="Arial" panose="020B0604020202020204" pitchFamily="34" charset="0"/>
            </a:rPr>
            <a:t>However, in some EAG states like Bihar, Uttarakhand, Jharkhand, and Madhya Pradesh pregnancy wastage was on the higher side when they were non-smokers compared to smokers. A deeper analysis is required to understand the contrasting pictures in these states [Graph 7]</a:t>
          </a:r>
        </a:p>
      </dsp:txBody>
      <dsp:txXfrm>
        <a:off x="1206312" y="1171294"/>
        <a:ext cx="9112340" cy="104442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254DEF-B528-4B12-A3AC-33BA883CD7DD}">
      <dsp:nvSpPr>
        <dsp:cNvPr id="0" name=""/>
        <dsp:cNvSpPr/>
      </dsp:nvSpPr>
      <dsp:spPr>
        <a:xfrm>
          <a:off x="0" y="0"/>
          <a:ext cx="8433183" cy="115785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n-IN" sz="1800" kern="1200" dirty="0">
              <a:latin typeface="Arial" panose="020B0604020202020204" pitchFamily="34" charset="0"/>
              <a:cs typeface="Arial" panose="020B0604020202020204" pitchFamily="34" charset="0"/>
            </a:rPr>
            <a:t>The tobacco epidemic is impacting the lives of women worldwide. Even though tobacco use in women has been reported to decline in India (GATS-2), women continue to shoulder a sizeable burden of its consequences in terms of tobacco-related diseases and mortality.</a:t>
          </a:r>
          <a:endParaRPr lang="en-US" sz="1800" kern="1200" dirty="0">
            <a:latin typeface="Arial" panose="020B0604020202020204" pitchFamily="34" charset="0"/>
            <a:cs typeface="Arial" panose="020B0604020202020204" pitchFamily="34" charset="0"/>
          </a:endParaRPr>
        </a:p>
      </dsp:txBody>
      <dsp:txXfrm>
        <a:off x="33912" y="33912"/>
        <a:ext cx="7085929" cy="1090031"/>
      </dsp:txXfrm>
    </dsp:sp>
    <dsp:sp modelId="{EFC29FC4-F806-4A21-9C1C-8E191BC619A0}">
      <dsp:nvSpPr>
        <dsp:cNvPr id="0" name=""/>
        <dsp:cNvSpPr/>
      </dsp:nvSpPr>
      <dsp:spPr>
        <a:xfrm>
          <a:off x="706279" y="1368374"/>
          <a:ext cx="8433183" cy="115785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n-IN" sz="1800" kern="1200" dirty="0">
              <a:latin typeface="Arial" panose="020B0604020202020204" pitchFamily="34" charset="0"/>
              <a:cs typeface="Arial" panose="020B0604020202020204" pitchFamily="34" charset="0"/>
            </a:rPr>
            <a:t>Despite the well-known risks, tobacco use during pregnancy and lactation remains one of the leading causes of poor pregnancy outcomes and prenatal death.</a:t>
          </a:r>
          <a:endParaRPr lang="en-US" sz="1800" kern="1200" dirty="0">
            <a:latin typeface="Arial" panose="020B0604020202020204" pitchFamily="34" charset="0"/>
            <a:cs typeface="Arial" panose="020B0604020202020204" pitchFamily="34" charset="0"/>
          </a:endParaRPr>
        </a:p>
      </dsp:txBody>
      <dsp:txXfrm>
        <a:off x="740191" y="1402286"/>
        <a:ext cx="6906474" cy="1090031"/>
      </dsp:txXfrm>
    </dsp:sp>
    <dsp:sp modelId="{66BB3736-EFB5-4E8A-978F-D05F35074EE2}">
      <dsp:nvSpPr>
        <dsp:cNvPr id="0" name=""/>
        <dsp:cNvSpPr/>
      </dsp:nvSpPr>
      <dsp:spPr>
        <a:xfrm>
          <a:off x="1402016" y="2736749"/>
          <a:ext cx="8433183" cy="115785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n-IN" sz="1800" kern="1200" dirty="0">
              <a:latin typeface="Arial" panose="020B0604020202020204" pitchFamily="34" charset="0"/>
              <a:cs typeface="Arial" panose="020B0604020202020204" pitchFamily="34" charset="0"/>
            </a:rPr>
            <a:t>Although the WHO Framework Convention on Tobacco Control stressed the need to address gender-specific risks when developing tobacco control strategies, a tobacco control program that is specific for women is still lacking in India.</a:t>
          </a:r>
          <a:endParaRPr lang="en-US" sz="1800" kern="1200" dirty="0">
            <a:latin typeface="Arial" panose="020B0604020202020204" pitchFamily="34" charset="0"/>
            <a:cs typeface="Arial" panose="020B0604020202020204" pitchFamily="34" charset="0"/>
          </a:endParaRPr>
        </a:p>
      </dsp:txBody>
      <dsp:txXfrm>
        <a:off x="1435928" y="2770661"/>
        <a:ext cx="6917015" cy="1090031"/>
      </dsp:txXfrm>
    </dsp:sp>
    <dsp:sp modelId="{869D8682-F5B5-4C6C-A9DC-C64B4BF89040}">
      <dsp:nvSpPr>
        <dsp:cNvPr id="0" name=""/>
        <dsp:cNvSpPr/>
      </dsp:nvSpPr>
      <dsp:spPr>
        <a:xfrm>
          <a:off x="2108295" y="4105123"/>
          <a:ext cx="8433183" cy="115785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n-IN" sz="1800" kern="1200" dirty="0">
              <a:latin typeface="Arial" panose="020B0604020202020204" pitchFamily="34" charset="0"/>
              <a:cs typeface="Arial" panose="020B0604020202020204" pitchFamily="34" charset="0"/>
            </a:rPr>
            <a:t>Education campaigns should focus on women living with smokers and women who are not aware of the adverse health effects of tobacco, using culturally appropriate programs. Evidence-based interventions urgently need to be implemented to prevent and control use of tobacco among pregnant women in India.</a:t>
          </a:r>
          <a:endParaRPr lang="en-US" sz="1800" kern="1200" dirty="0">
            <a:latin typeface="Arial" panose="020B0604020202020204" pitchFamily="34" charset="0"/>
            <a:cs typeface="Arial" panose="020B0604020202020204" pitchFamily="34" charset="0"/>
          </a:endParaRPr>
        </a:p>
      </dsp:txBody>
      <dsp:txXfrm>
        <a:off x="2142207" y="4139035"/>
        <a:ext cx="6906474" cy="1090031"/>
      </dsp:txXfrm>
    </dsp:sp>
    <dsp:sp modelId="{4FE3EF25-A910-436A-AB2A-391C55F9B959}">
      <dsp:nvSpPr>
        <dsp:cNvPr id="0" name=""/>
        <dsp:cNvSpPr/>
      </dsp:nvSpPr>
      <dsp:spPr>
        <a:xfrm>
          <a:off x="7680577" y="886811"/>
          <a:ext cx="752605" cy="752605"/>
        </a:xfrm>
        <a:prstGeom prst="downArrow">
          <a:avLst>
            <a:gd name="adj1" fmla="val 55000"/>
            <a:gd name="adj2" fmla="val 45000"/>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7849913" y="886811"/>
        <a:ext cx="413933" cy="566335"/>
      </dsp:txXfrm>
    </dsp:sp>
    <dsp:sp modelId="{B990DCD8-1A64-457D-A9E0-F4DDA0915AA0}">
      <dsp:nvSpPr>
        <dsp:cNvPr id="0" name=""/>
        <dsp:cNvSpPr/>
      </dsp:nvSpPr>
      <dsp:spPr>
        <a:xfrm>
          <a:off x="8386856" y="2255186"/>
          <a:ext cx="752605" cy="752605"/>
        </a:xfrm>
        <a:prstGeom prst="downArrow">
          <a:avLst>
            <a:gd name="adj1" fmla="val 55000"/>
            <a:gd name="adj2" fmla="val 45000"/>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8556192" y="2255186"/>
        <a:ext cx="413933" cy="566335"/>
      </dsp:txXfrm>
    </dsp:sp>
    <dsp:sp modelId="{41A0794F-3078-471E-8D54-8208186FE67E}">
      <dsp:nvSpPr>
        <dsp:cNvPr id="0" name=""/>
        <dsp:cNvSpPr/>
      </dsp:nvSpPr>
      <dsp:spPr>
        <a:xfrm>
          <a:off x="9082593" y="3623561"/>
          <a:ext cx="752605" cy="752605"/>
        </a:xfrm>
        <a:prstGeom prst="downArrow">
          <a:avLst>
            <a:gd name="adj1" fmla="val 55000"/>
            <a:gd name="adj2" fmla="val 45000"/>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9251929" y="3623561"/>
        <a:ext cx="413933" cy="56633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FDB105-6C99-4F77-BF3C-CAA20B5A5C15}">
      <dsp:nvSpPr>
        <dsp:cNvPr id="0" name=""/>
        <dsp:cNvSpPr/>
      </dsp:nvSpPr>
      <dsp:spPr>
        <a:xfrm>
          <a:off x="0" y="0"/>
          <a:ext cx="7010954" cy="0"/>
        </a:xfrm>
        <a:prstGeom prst="line">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w="9525" cap="rnd" cmpd="sng" algn="ctr">
          <a:solidFill>
            <a:schemeClr val="dk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12B70AF0-14BE-4F8E-A33F-66659DF4F8E6}">
      <dsp:nvSpPr>
        <dsp:cNvPr id="0" name=""/>
        <dsp:cNvSpPr/>
      </dsp:nvSpPr>
      <dsp:spPr>
        <a:xfrm>
          <a:off x="0" y="0"/>
          <a:ext cx="7010954" cy="13162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a:lnSpc>
              <a:spcPct val="90000"/>
            </a:lnSpc>
            <a:spcBef>
              <a:spcPct val="0"/>
            </a:spcBef>
            <a:spcAft>
              <a:spcPct val="35000"/>
            </a:spcAft>
            <a:buNone/>
          </a:pPr>
          <a:r>
            <a:rPr lang="en-US" sz="1800" kern="1200" dirty="0">
              <a:latin typeface="Arial" panose="020B0604020202020204" pitchFamily="34" charset="0"/>
              <a:cs typeface="Arial" panose="020B0604020202020204" pitchFamily="34" charset="0"/>
            </a:rPr>
            <a:t>This study provides an estimate of the extent of pregnancy wastage among women in EAG States of India. Socio-economic factors like level of education, wealth status, place of residence are seen to influence the outcomes of pregnancy.</a:t>
          </a:r>
        </a:p>
      </dsp:txBody>
      <dsp:txXfrm>
        <a:off x="0" y="0"/>
        <a:ext cx="7010954" cy="1316283"/>
      </dsp:txXfrm>
    </dsp:sp>
    <dsp:sp modelId="{40B267DF-C056-42D3-AA45-636A6DF00C4F}">
      <dsp:nvSpPr>
        <dsp:cNvPr id="0" name=""/>
        <dsp:cNvSpPr/>
      </dsp:nvSpPr>
      <dsp:spPr>
        <a:xfrm>
          <a:off x="0" y="1316283"/>
          <a:ext cx="7010954" cy="0"/>
        </a:xfrm>
        <a:prstGeom prst="line">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w="9525" cap="rnd" cmpd="sng" algn="ctr">
          <a:solidFill>
            <a:schemeClr val="dk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A8F88334-8896-4C39-8C81-433E2B3A2DDC}">
      <dsp:nvSpPr>
        <dsp:cNvPr id="0" name=""/>
        <dsp:cNvSpPr/>
      </dsp:nvSpPr>
      <dsp:spPr>
        <a:xfrm>
          <a:off x="0" y="1316283"/>
          <a:ext cx="7010954" cy="13162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a:lnSpc>
              <a:spcPct val="90000"/>
            </a:lnSpc>
            <a:spcBef>
              <a:spcPct val="0"/>
            </a:spcBef>
            <a:spcAft>
              <a:spcPct val="35000"/>
            </a:spcAft>
            <a:buNone/>
          </a:pPr>
          <a:r>
            <a:rPr lang="en-IN" sz="1800" kern="1200" dirty="0">
              <a:latin typeface="Arial" panose="020B0604020202020204" pitchFamily="34" charset="0"/>
              <a:cs typeface="Arial" panose="020B0604020202020204" pitchFamily="34" charset="0"/>
            </a:rPr>
            <a:t>The key finding is the increasing prevalence of pregnancy wastage due to maternal smoking among the women of the EAG states in India. Despite progress in reducing overall rates of smoking in the country, the prevalence of smoking among the females is seen to increase. </a:t>
          </a:r>
          <a:endParaRPr lang="en-US" sz="1800" kern="1200" dirty="0">
            <a:latin typeface="Arial" panose="020B0604020202020204" pitchFamily="34" charset="0"/>
            <a:cs typeface="Arial" panose="020B0604020202020204" pitchFamily="34" charset="0"/>
          </a:endParaRPr>
        </a:p>
      </dsp:txBody>
      <dsp:txXfrm>
        <a:off x="0" y="1316283"/>
        <a:ext cx="7010954" cy="1316283"/>
      </dsp:txXfrm>
    </dsp:sp>
    <dsp:sp modelId="{FFD44D10-0441-424E-9260-476C3C455F00}">
      <dsp:nvSpPr>
        <dsp:cNvPr id="0" name=""/>
        <dsp:cNvSpPr/>
      </dsp:nvSpPr>
      <dsp:spPr>
        <a:xfrm>
          <a:off x="0" y="2632567"/>
          <a:ext cx="7010954" cy="0"/>
        </a:xfrm>
        <a:prstGeom prst="line">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w="9525" cap="rnd" cmpd="sng" algn="ctr">
          <a:solidFill>
            <a:schemeClr val="dk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BF13F88B-E110-4905-AD8F-7A8EBB529871}">
      <dsp:nvSpPr>
        <dsp:cNvPr id="0" name=""/>
        <dsp:cNvSpPr/>
      </dsp:nvSpPr>
      <dsp:spPr>
        <a:xfrm>
          <a:off x="0" y="2632567"/>
          <a:ext cx="7010954" cy="13162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a:lnSpc>
              <a:spcPct val="90000"/>
            </a:lnSpc>
            <a:spcBef>
              <a:spcPct val="0"/>
            </a:spcBef>
            <a:spcAft>
              <a:spcPct val="35000"/>
            </a:spcAft>
            <a:buNone/>
          </a:pPr>
          <a:r>
            <a:rPr lang="en-IN" sz="1800" kern="1200" dirty="0">
              <a:latin typeface="Arial" panose="020B0604020202020204" pitchFamily="34" charset="0"/>
              <a:cs typeface="Arial" panose="020B0604020202020204" pitchFamily="34" charset="0"/>
            </a:rPr>
            <a:t>This study underscores the importance of investing in region-specific interventions &amp; strategies, such as increasing the awareness about the harmful effects of smoking among females and benefits of tobacco cessation especially during pregnancy.</a:t>
          </a:r>
          <a:endParaRPr lang="en-US" sz="1800" kern="1200" dirty="0">
            <a:latin typeface="Arial" panose="020B0604020202020204" pitchFamily="34" charset="0"/>
            <a:cs typeface="Arial" panose="020B0604020202020204" pitchFamily="34" charset="0"/>
          </a:endParaRPr>
        </a:p>
      </dsp:txBody>
      <dsp:txXfrm>
        <a:off x="0" y="2632567"/>
        <a:ext cx="7010954" cy="1316283"/>
      </dsp:txXfrm>
    </dsp:sp>
    <dsp:sp modelId="{5E4341DB-45C5-4B9D-AC7C-19106A54AA1A}">
      <dsp:nvSpPr>
        <dsp:cNvPr id="0" name=""/>
        <dsp:cNvSpPr/>
      </dsp:nvSpPr>
      <dsp:spPr>
        <a:xfrm>
          <a:off x="0" y="3948851"/>
          <a:ext cx="7010954" cy="0"/>
        </a:xfrm>
        <a:prstGeom prst="line">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w="9525" cap="rnd" cmpd="sng" algn="ctr">
          <a:solidFill>
            <a:schemeClr val="dk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BC7EE832-A7F8-43DE-AB43-CEE2F3015751}">
      <dsp:nvSpPr>
        <dsp:cNvPr id="0" name=""/>
        <dsp:cNvSpPr/>
      </dsp:nvSpPr>
      <dsp:spPr>
        <a:xfrm>
          <a:off x="0" y="3948851"/>
          <a:ext cx="7010954" cy="13162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a:lnSpc>
              <a:spcPct val="90000"/>
            </a:lnSpc>
            <a:spcBef>
              <a:spcPct val="0"/>
            </a:spcBef>
            <a:spcAft>
              <a:spcPct val="35000"/>
            </a:spcAft>
            <a:buNone/>
          </a:pPr>
          <a:r>
            <a:rPr lang="en-IN" sz="1800" kern="1200" dirty="0">
              <a:latin typeface="Arial" panose="020B0604020202020204" pitchFamily="34" charset="0"/>
              <a:cs typeface="Arial" panose="020B0604020202020204" pitchFamily="34" charset="0"/>
            </a:rPr>
            <a:t>Additionally, addressing the underlying causes of smoking, such as easy availability of smoking materials, lack of proper education about adverse effects of smoking, peer influences which are crucial for sustained progress for reducing smoking among the females of the EAG states.</a:t>
          </a:r>
          <a:endParaRPr lang="en-US" sz="1800" kern="1200" dirty="0">
            <a:latin typeface="Arial" panose="020B0604020202020204" pitchFamily="34" charset="0"/>
            <a:cs typeface="Arial" panose="020B0604020202020204" pitchFamily="34" charset="0"/>
          </a:endParaRPr>
        </a:p>
      </dsp:txBody>
      <dsp:txXfrm>
        <a:off x="0" y="3948851"/>
        <a:ext cx="7010954" cy="131628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DF833C-7656-4C10-9083-C1AAB3594FA4}">
      <dsp:nvSpPr>
        <dsp:cNvPr id="0" name=""/>
        <dsp:cNvSpPr/>
      </dsp:nvSpPr>
      <dsp:spPr>
        <a:xfrm>
          <a:off x="469679" y="982"/>
          <a:ext cx="3997039" cy="2538120"/>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322D39DD-A735-40A0-BDCF-90605A52FF73}">
      <dsp:nvSpPr>
        <dsp:cNvPr id="0" name=""/>
        <dsp:cNvSpPr/>
      </dsp:nvSpPr>
      <dsp:spPr>
        <a:xfrm>
          <a:off x="913795" y="422892"/>
          <a:ext cx="3997039" cy="2538120"/>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n-IN" sz="1800" kern="1200" dirty="0">
              <a:latin typeface="Arial" panose="020B0604020202020204" pitchFamily="34" charset="0"/>
              <a:cs typeface="Arial" panose="020B0604020202020204" pitchFamily="34" charset="0"/>
            </a:rPr>
            <a:t>To effectively tackle the problem of pregnancy wastage among smoker females in India, a multi-sectoral and multi-stakeholder approach is essential, and the data can be used to form policy and planning efforts aimed at reducing the pregnancy wastage due to smoking among the women of the EAG States in India</a:t>
          </a:r>
          <a:r>
            <a:rPr lang="en-IN" sz="1800" kern="1200" dirty="0"/>
            <a:t>.</a:t>
          </a:r>
          <a:endParaRPr lang="en-US" sz="1800" kern="1200" dirty="0"/>
        </a:p>
      </dsp:txBody>
      <dsp:txXfrm>
        <a:off x="988134" y="497231"/>
        <a:ext cx="3848361" cy="2389442"/>
      </dsp:txXfrm>
    </dsp:sp>
    <dsp:sp modelId="{EE374BEE-884F-47D5-8AA0-40F07D0FB65F}">
      <dsp:nvSpPr>
        <dsp:cNvPr id="0" name=""/>
        <dsp:cNvSpPr/>
      </dsp:nvSpPr>
      <dsp:spPr>
        <a:xfrm>
          <a:off x="5354950" y="982"/>
          <a:ext cx="3997039" cy="2538120"/>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72C3D9E8-EF85-4335-BE8D-11DBEEF685A2}">
      <dsp:nvSpPr>
        <dsp:cNvPr id="0" name=""/>
        <dsp:cNvSpPr/>
      </dsp:nvSpPr>
      <dsp:spPr>
        <a:xfrm>
          <a:off x="5799066" y="422892"/>
          <a:ext cx="3997039" cy="2538120"/>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n-IN" sz="1800" kern="1200" dirty="0">
              <a:latin typeface="Arial" panose="020B0604020202020204" pitchFamily="34" charset="0"/>
              <a:cs typeface="Arial" panose="020B0604020202020204" pitchFamily="34" charset="0"/>
            </a:rPr>
            <a:t>Prioritizing multisectoral action towards the development of a “Tobacco Free Future Generation” with women and youth as their key stakeholders for a meaningful impact.</a:t>
          </a:r>
          <a:endParaRPr lang="en-US" sz="1800" kern="1200" dirty="0">
            <a:latin typeface="Arial" panose="020B0604020202020204" pitchFamily="34" charset="0"/>
            <a:cs typeface="Arial" panose="020B0604020202020204" pitchFamily="34" charset="0"/>
          </a:endParaRPr>
        </a:p>
      </dsp:txBody>
      <dsp:txXfrm>
        <a:off x="5873405" y="497231"/>
        <a:ext cx="3848361" cy="2389442"/>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0AF17F-BFB0-4D42-A6A1-3E76026572FA}" type="datetimeFigureOut">
              <a:rPr lang="en-IN" smtClean="0"/>
              <a:t>20-07-2024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B19378-A617-4C9B-B93C-DDAC11578282}" type="slidenum">
              <a:rPr lang="en-IN" smtClean="0"/>
              <a:t>‹#›</a:t>
            </a:fld>
            <a:endParaRPr lang="en-IN"/>
          </a:p>
        </p:txBody>
      </p:sp>
    </p:spTree>
    <p:extLst>
      <p:ext uri="{BB962C8B-B14F-4D97-AF65-F5344CB8AC3E}">
        <p14:creationId xmlns:p14="http://schemas.microsoft.com/office/powerpoint/2010/main" val="3718766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BB19378-A617-4C9B-B93C-DDAC11578282}" type="slidenum">
              <a:rPr lang="en-IN" smtClean="0"/>
              <a:t>15</a:t>
            </a:fld>
            <a:endParaRPr lang="en-IN"/>
          </a:p>
        </p:txBody>
      </p:sp>
    </p:spTree>
    <p:extLst>
      <p:ext uri="{BB962C8B-B14F-4D97-AF65-F5344CB8AC3E}">
        <p14:creationId xmlns:p14="http://schemas.microsoft.com/office/powerpoint/2010/main" val="1384789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BCF4AE3-474D-4BCB-AA1D-7180A68AF7BA}" type="datetimeFigureOut">
              <a:rPr lang="en-IN" smtClean="0"/>
              <a:t>20-07-2024</a:t>
            </a:fld>
            <a:endParaRPr lang="en-IN"/>
          </a:p>
        </p:txBody>
      </p:sp>
      <p:sp>
        <p:nvSpPr>
          <p:cNvPr id="5" name="Footer Placeholder 4"/>
          <p:cNvSpPr>
            <a:spLocks noGrp="1"/>
          </p:cNvSpPr>
          <p:nvPr>
            <p:ph type="ftr" sz="quarter" idx="11"/>
          </p:nvPr>
        </p:nvSpPr>
        <p:spPr/>
        <p:txBody>
          <a:bodyPr/>
          <a:lstStyle/>
          <a:p>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13022983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CF4AE3-474D-4BCB-AA1D-7180A68AF7BA}" type="datetimeFigureOut">
              <a:rPr lang="en-IN" smtClean="0"/>
              <a:t>20-07-2024</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4242452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CF4AE3-474D-4BCB-AA1D-7180A68AF7BA}" type="datetimeFigureOut">
              <a:rPr lang="en-IN" smtClean="0"/>
              <a:t>20-07-2024</a:t>
            </a:fld>
            <a:endParaRPr lang="en-IN"/>
          </a:p>
        </p:txBody>
      </p:sp>
      <p:sp>
        <p:nvSpPr>
          <p:cNvPr id="5" name="Footer Placeholder 4"/>
          <p:cNvSpPr>
            <a:spLocks noGrp="1"/>
          </p:cNvSpPr>
          <p:nvPr>
            <p:ph type="ftr" sz="quarter" idx="11"/>
          </p:nvPr>
        </p:nvSpPr>
        <p:spPr/>
        <p:txBody>
          <a:bodyPr/>
          <a:lstStyle/>
          <a:p>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3B333E6-453A-477C-A780-A8B55DCB8D9D}" type="slidenum">
              <a:rPr lang="en-IN" smtClean="0"/>
              <a:t>‹#›</a:t>
            </a:fld>
            <a:endParaRPr lang="en-I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33197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BCF4AE3-474D-4BCB-AA1D-7180A68AF7BA}" type="datetimeFigureOut">
              <a:rPr lang="en-IN" smtClean="0"/>
              <a:t>20-07-2024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19826002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BCF4AE3-474D-4BCB-AA1D-7180A68AF7BA}" type="datetimeFigureOut">
              <a:rPr lang="en-IN" smtClean="0"/>
              <a:t>20-07-2024</a:t>
            </a:fld>
            <a:endParaRPr lang="en-IN"/>
          </a:p>
        </p:txBody>
      </p:sp>
      <p:sp>
        <p:nvSpPr>
          <p:cNvPr id="6" name="Footer Placeholder 5"/>
          <p:cNvSpPr>
            <a:spLocks noGrp="1"/>
          </p:cNvSpPr>
          <p:nvPr>
            <p:ph type="ftr" sz="quarter" idx="11"/>
          </p:nvPr>
        </p:nvSpPr>
        <p:spPr/>
        <p:txBody>
          <a:bodyPr/>
          <a:lstStyle/>
          <a:p>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3B333E6-453A-477C-A780-A8B55DCB8D9D}" type="slidenum">
              <a:rPr lang="en-IN" smtClean="0"/>
              <a:t>‹#›</a:t>
            </a:fld>
            <a:endParaRPr lang="en-I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384042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BCF4AE3-474D-4BCB-AA1D-7180A68AF7BA}" type="datetimeFigureOut">
              <a:rPr lang="en-IN" smtClean="0"/>
              <a:t>20-07-2024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15997910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CF4AE3-474D-4BCB-AA1D-7180A68AF7BA}" type="datetimeFigureOut">
              <a:rPr lang="en-IN" smtClean="0"/>
              <a:t>20-07-2024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26683290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CF4AE3-474D-4BCB-AA1D-7180A68AF7BA}" type="datetimeFigureOut">
              <a:rPr lang="en-IN" smtClean="0"/>
              <a:t>20-07-2024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1726563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CF4AE3-474D-4BCB-AA1D-7180A68AF7BA}" type="datetimeFigureOut">
              <a:rPr lang="en-IN" smtClean="0"/>
              <a:t>20-07-2024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19435513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CF4AE3-474D-4BCB-AA1D-7180A68AF7BA}" type="datetimeFigureOut">
              <a:rPr lang="en-IN" smtClean="0"/>
              <a:t>20-07-2024</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18542793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CF4AE3-474D-4BCB-AA1D-7180A68AF7BA}" type="datetimeFigureOut">
              <a:rPr lang="en-IN" smtClean="0"/>
              <a:t>20-07-2024</a:t>
            </a:fld>
            <a:endParaRPr lang="en-IN"/>
          </a:p>
        </p:txBody>
      </p:sp>
      <p:sp>
        <p:nvSpPr>
          <p:cNvPr id="6" name="Footer Placeholder 5"/>
          <p:cNvSpPr>
            <a:spLocks noGrp="1"/>
          </p:cNvSpPr>
          <p:nvPr>
            <p:ph type="ftr" sz="quarter" idx="11"/>
          </p:nvPr>
        </p:nvSpPr>
        <p:spPr/>
        <p:txBody>
          <a:bodyPr/>
          <a:lstStyle/>
          <a:p>
            <a:endParaRPr lang="en-I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3700081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BCF4AE3-474D-4BCB-AA1D-7180A68AF7BA}" type="datetimeFigureOut">
              <a:rPr lang="en-IN" smtClean="0"/>
              <a:t>20-07-2024</a:t>
            </a:fld>
            <a:endParaRPr lang="en-IN"/>
          </a:p>
        </p:txBody>
      </p:sp>
      <p:sp>
        <p:nvSpPr>
          <p:cNvPr id="8" name="Footer Placeholder 7"/>
          <p:cNvSpPr>
            <a:spLocks noGrp="1"/>
          </p:cNvSpPr>
          <p:nvPr>
            <p:ph type="ftr" sz="quarter" idx="11"/>
          </p:nvPr>
        </p:nvSpPr>
        <p:spPr/>
        <p:txBody>
          <a:bodyPr/>
          <a:lstStyle/>
          <a:p>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33310657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BCF4AE3-474D-4BCB-AA1D-7180A68AF7BA}" type="datetimeFigureOut">
              <a:rPr lang="en-IN" smtClean="0"/>
              <a:t>20-07-2024</a:t>
            </a:fld>
            <a:endParaRPr lang="en-IN"/>
          </a:p>
        </p:txBody>
      </p:sp>
      <p:sp>
        <p:nvSpPr>
          <p:cNvPr id="4" name="Footer Placeholder 3"/>
          <p:cNvSpPr>
            <a:spLocks noGrp="1"/>
          </p:cNvSpPr>
          <p:nvPr>
            <p:ph type="ftr" sz="quarter" idx="11"/>
          </p:nvPr>
        </p:nvSpPr>
        <p:spPr/>
        <p:txBody>
          <a:bodyPr/>
          <a:lstStyle/>
          <a:p>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21497859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CF4AE3-474D-4BCB-AA1D-7180A68AF7BA}" type="datetimeFigureOut">
              <a:rPr lang="en-IN" smtClean="0"/>
              <a:t>20-07-2024</a:t>
            </a:fld>
            <a:endParaRPr lang="en-IN"/>
          </a:p>
        </p:txBody>
      </p:sp>
      <p:sp>
        <p:nvSpPr>
          <p:cNvPr id="3" name="Footer Placeholder 2"/>
          <p:cNvSpPr>
            <a:spLocks noGrp="1"/>
          </p:cNvSpPr>
          <p:nvPr>
            <p:ph type="ftr" sz="quarter" idx="11"/>
          </p:nvPr>
        </p:nvSpPr>
        <p:spPr/>
        <p:txBody>
          <a:bodyPr/>
          <a:lstStyle/>
          <a:p>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6662404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CF4AE3-474D-4BCB-AA1D-7180A68AF7BA}" type="datetimeFigureOut">
              <a:rPr lang="en-IN" smtClean="0"/>
              <a:t>20-07-2024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3412638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CF4AE3-474D-4BCB-AA1D-7180A68AF7BA}" type="datetimeFigureOut">
              <a:rPr lang="en-IN" smtClean="0"/>
              <a:t>20-07-2024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3B333E6-453A-477C-A780-A8B55DCB8D9D}" type="slidenum">
              <a:rPr lang="en-IN" smtClean="0"/>
              <a:t>‹#›</a:t>
            </a:fld>
            <a:endParaRPr lang="en-IN"/>
          </a:p>
        </p:txBody>
      </p:sp>
    </p:spTree>
    <p:extLst>
      <p:ext uri="{BB962C8B-B14F-4D97-AF65-F5344CB8AC3E}">
        <p14:creationId xmlns:p14="http://schemas.microsoft.com/office/powerpoint/2010/main" val="13689242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BCF4AE3-474D-4BCB-AA1D-7180A68AF7BA}" type="datetimeFigureOut">
              <a:rPr lang="en-IN" smtClean="0"/>
              <a:t>20-07-2024</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3B333E6-453A-477C-A780-A8B55DCB8D9D}" type="slidenum">
              <a:rPr lang="en-IN" smtClean="0"/>
              <a:t>‹#›</a:t>
            </a:fld>
            <a:endParaRPr lang="en-IN"/>
          </a:p>
        </p:txBody>
      </p:sp>
    </p:spTree>
    <p:extLst>
      <p:ext uri="{BB962C8B-B14F-4D97-AF65-F5344CB8AC3E}">
        <p14:creationId xmlns:p14="http://schemas.microsoft.com/office/powerpoint/2010/main" val="4198565169"/>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 id="2147483853" r:id="rId13"/>
    <p:sldLayoutId id="2147483854" r:id="rId14"/>
    <p:sldLayoutId id="2147483855" r:id="rId15"/>
    <p:sldLayoutId id="2147483856" r:id="rId16"/>
  </p:sldLayoutIdLst>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7.xml" /></Relationships>
</file>

<file path=ppt/slides/_rels/slide10.xml.rels><?xml version="1.0" encoding="UTF-8" standalone="yes"?>
<Relationships xmlns="http://schemas.openxmlformats.org/package/2006/relationships"><Relationship Id="rId8" Type="http://schemas.openxmlformats.org/officeDocument/2006/relationships/diagramColors" Target="../diagrams/colors3.xml" /><Relationship Id="rId3" Type="http://schemas.openxmlformats.org/officeDocument/2006/relationships/chart" Target="../charts/chart2.xml" /><Relationship Id="rId7" Type="http://schemas.openxmlformats.org/officeDocument/2006/relationships/diagramQuickStyle" Target="../diagrams/quickStyle3.xml" /><Relationship Id="rId2" Type="http://schemas.openxmlformats.org/officeDocument/2006/relationships/chart" Target="../charts/chart1.xml" /><Relationship Id="rId1" Type="http://schemas.openxmlformats.org/officeDocument/2006/relationships/slideLayout" Target="../slideLayouts/slideLayout7.xml" /><Relationship Id="rId6" Type="http://schemas.openxmlformats.org/officeDocument/2006/relationships/diagramLayout" Target="../diagrams/layout3.xml" /><Relationship Id="rId5" Type="http://schemas.openxmlformats.org/officeDocument/2006/relationships/diagramData" Target="../diagrams/data3.xml" /><Relationship Id="rId4" Type="http://schemas.openxmlformats.org/officeDocument/2006/relationships/image" Target="../media/image1.png" /><Relationship Id="rId9" Type="http://schemas.microsoft.com/office/2007/relationships/diagramDrawing" Target="../diagrams/drawing3.xml" /></Relationships>
</file>

<file path=ppt/slides/_rels/slide11.xml.rels><?xml version="1.0" encoding="UTF-8" standalone="yes"?>
<Relationships xmlns="http://schemas.openxmlformats.org/package/2006/relationships"><Relationship Id="rId8" Type="http://schemas.openxmlformats.org/officeDocument/2006/relationships/diagramColors" Target="../diagrams/colors4.xml" /><Relationship Id="rId3" Type="http://schemas.openxmlformats.org/officeDocument/2006/relationships/chart" Target="../charts/chart4.xml" /><Relationship Id="rId7" Type="http://schemas.openxmlformats.org/officeDocument/2006/relationships/diagramQuickStyle" Target="../diagrams/quickStyle4.xml" /><Relationship Id="rId2" Type="http://schemas.openxmlformats.org/officeDocument/2006/relationships/chart" Target="../charts/chart3.xml" /><Relationship Id="rId1" Type="http://schemas.openxmlformats.org/officeDocument/2006/relationships/slideLayout" Target="../slideLayouts/slideLayout7.xml" /><Relationship Id="rId6" Type="http://schemas.openxmlformats.org/officeDocument/2006/relationships/diagramLayout" Target="../diagrams/layout4.xml" /><Relationship Id="rId5" Type="http://schemas.openxmlformats.org/officeDocument/2006/relationships/diagramData" Target="../diagrams/data4.xml" /><Relationship Id="rId4" Type="http://schemas.openxmlformats.org/officeDocument/2006/relationships/image" Target="../media/image1.png" /><Relationship Id="rId9" Type="http://schemas.microsoft.com/office/2007/relationships/diagramDrawing" Target="../diagrams/drawing4.xml" /></Relationships>
</file>

<file path=ppt/slides/_rels/slide12.xml.rels><?xml version="1.0" encoding="UTF-8" standalone="yes"?>
<Relationships xmlns="http://schemas.openxmlformats.org/package/2006/relationships"><Relationship Id="rId8" Type="http://schemas.openxmlformats.org/officeDocument/2006/relationships/diagramColors" Target="../diagrams/colors5.xml" /><Relationship Id="rId3" Type="http://schemas.openxmlformats.org/officeDocument/2006/relationships/chart" Target="../charts/chart6.xml" /><Relationship Id="rId7" Type="http://schemas.openxmlformats.org/officeDocument/2006/relationships/diagramQuickStyle" Target="../diagrams/quickStyle5.xml" /><Relationship Id="rId2" Type="http://schemas.openxmlformats.org/officeDocument/2006/relationships/chart" Target="../charts/chart5.xml" /><Relationship Id="rId1" Type="http://schemas.openxmlformats.org/officeDocument/2006/relationships/slideLayout" Target="../slideLayouts/slideLayout7.xml" /><Relationship Id="rId6" Type="http://schemas.openxmlformats.org/officeDocument/2006/relationships/diagramLayout" Target="../diagrams/layout5.xml" /><Relationship Id="rId5" Type="http://schemas.openxmlformats.org/officeDocument/2006/relationships/diagramData" Target="../diagrams/data5.xml" /><Relationship Id="rId4" Type="http://schemas.openxmlformats.org/officeDocument/2006/relationships/image" Target="../media/image1.png" /><Relationship Id="rId9" Type="http://schemas.microsoft.com/office/2007/relationships/diagramDrawing" Target="../diagrams/drawing5.xml" /></Relationships>
</file>

<file path=ppt/slides/_rels/slide13.xml.rels><?xml version="1.0" encoding="UTF-8" standalone="yes"?>
<Relationships xmlns="http://schemas.openxmlformats.org/package/2006/relationships"><Relationship Id="rId8" Type="http://schemas.microsoft.com/office/2007/relationships/diagramDrawing" Target="../diagrams/drawing6.xml" /><Relationship Id="rId3" Type="http://schemas.openxmlformats.org/officeDocument/2006/relationships/image" Target="../media/image1.png" /><Relationship Id="rId7" Type="http://schemas.openxmlformats.org/officeDocument/2006/relationships/diagramColors" Target="../diagrams/colors6.xml" /><Relationship Id="rId2" Type="http://schemas.openxmlformats.org/officeDocument/2006/relationships/chart" Target="../charts/chart7.xml" /><Relationship Id="rId1" Type="http://schemas.openxmlformats.org/officeDocument/2006/relationships/slideLayout" Target="../slideLayouts/slideLayout7.xml" /><Relationship Id="rId6" Type="http://schemas.openxmlformats.org/officeDocument/2006/relationships/diagramQuickStyle" Target="../diagrams/quickStyle6.xml" /><Relationship Id="rId5" Type="http://schemas.openxmlformats.org/officeDocument/2006/relationships/diagramLayout" Target="../diagrams/layout6.xml" /><Relationship Id="rId4" Type="http://schemas.openxmlformats.org/officeDocument/2006/relationships/diagramData" Target="../diagrams/data6.xml" /></Relationships>
</file>

<file path=ppt/slides/_rels/slide14.xml.rels><?xml version="1.0" encoding="UTF-8" standalone="yes"?>
<Relationships xmlns="http://schemas.openxmlformats.org/package/2006/relationships"><Relationship Id="rId3" Type="http://schemas.openxmlformats.org/officeDocument/2006/relationships/image" Target="../media/image12.png" /><Relationship Id="rId2" Type="http://schemas.openxmlformats.org/officeDocument/2006/relationships/image" Target="../media/image11.png" /><Relationship Id="rId1" Type="http://schemas.openxmlformats.org/officeDocument/2006/relationships/slideLayout" Target="../slideLayouts/slideLayout7.xml" /><Relationship Id="rId4" Type="http://schemas.openxmlformats.org/officeDocument/2006/relationships/image" Target="../media/image1.png" /></Relationships>
</file>

<file path=ppt/slides/_rels/slide15.xml.rels><?xml version="1.0" encoding="UTF-8" standalone="yes"?>
<Relationships xmlns="http://schemas.openxmlformats.org/package/2006/relationships"><Relationship Id="rId8" Type="http://schemas.microsoft.com/office/2007/relationships/diagramDrawing" Target="../diagrams/drawing7.xml" /><Relationship Id="rId3" Type="http://schemas.openxmlformats.org/officeDocument/2006/relationships/image" Target="../media/image1.png" /><Relationship Id="rId7" Type="http://schemas.openxmlformats.org/officeDocument/2006/relationships/diagramColors" Target="../diagrams/colors7.xml" /><Relationship Id="rId2" Type="http://schemas.openxmlformats.org/officeDocument/2006/relationships/notesSlide" Target="../notesSlides/notesSlide1.xml" /><Relationship Id="rId1" Type="http://schemas.openxmlformats.org/officeDocument/2006/relationships/slideLayout" Target="../slideLayouts/slideLayout7.xml" /><Relationship Id="rId6" Type="http://schemas.openxmlformats.org/officeDocument/2006/relationships/diagramQuickStyle" Target="../diagrams/quickStyle7.xml" /><Relationship Id="rId5" Type="http://schemas.openxmlformats.org/officeDocument/2006/relationships/diagramLayout" Target="../diagrams/layout7.xml" /><Relationship Id="rId4" Type="http://schemas.openxmlformats.org/officeDocument/2006/relationships/diagramData" Target="../diagrams/data7.xml" /></Relationships>
</file>

<file path=ppt/slides/_rels/slide16.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7.xml" /></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8.xml" /><Relationship Id="rId7" Type="http://schemas.microsoft.com/office/2007/relationships/diagramDrawing" Target="../diagrams/drawing8.xml" /><Relationship Id="rId2" Type="http://schemas.openxmlformats.org/officeDocument/2006/relationships/image" Target="../media/image1.png" /><Relationship Id="rId1" Type="http://schemas.openxmlformats.org/officeDocument/2006/relationships/slideLayout" Target="../slideLayouts/slideLayout7.xml" /><Relationship Id="rId6" Type="http://schemas.openxmlformats.org/officeDocument/2006/relationships/diagramColors" Target="../diagrams/colors8.xml" /><Relationship Id="rId5" Type="http://schemas.openxmlformats.org/officeDocument/2006/relationships/diagramQuickStyle" Target="../diagrams/quickStyle8.xml" /><Relationship Id="rId4" Type="http://schemas.openxmlformats.org/officeDocument/2006/relationships/diagramLayout" Target="../diagrams/layout8.xml" /></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9.xml" /><Relationship Id="rId7" Type="http://schemas.microsoft.com/office/2007/relationships/diagramDrawing" Target="../diagrams/drawing9.xml" /><Relationship Id="rId2" Type="http://schemas.openxmlformats.org/officeDocument/2006/relationships/image" Target="../media/image1.png" /><Relationship Id="rId1" Type="http://schemas.openxmlformats.org/officeDocument/2006/relationships/slideLayout" Target="../slideLayouts/slideLayout7.xml" /><Relationship Id="rId6" Type="http://schemas.openxmlformats.org/officeDocument/2006/relationships/diagramColors" Target="../diagrams/colors9.xml" /><Relationship Id="rId5" Type="http://schemas.openxmlformats.org/officeDocument/2006/relationships/diagramQuickStyle" Target="../diagrams/quickStyle9.xml" /><Relationship Id="rId4" Type="http://schemas.openxmlformats.org/officeDocument/2006/relationships/diagramLayout" Target="../diagrams/layout9.xml" /></Relationships>
</file>

<file path=ppt/slides/_rels/slide19.xml.rels><?xml version="1.0" encoding="UTF-8" standalone="yes"?>
<Relationships xmlns="http://schemas.openxmlformats.org/package/2006/relationships"><Relationship Id="rId3" Type="http://schemas.openxmlformats.org/officeDocument/2006/relationships/hyperlink" Target="http://www.who.int/entity/gender/women_health_report/full_report_20091104_en.pdf" TargetMode="External" /><Relationship Id="rId2" Type="http://schemas.openxmlformats.org/officeDocument/2006/relationships/hyperlink" Target="http://www.iegindia.org/upload/project_studies/1548766527.pdf" TargetMode="External" /><Relationship Id="rId1" Type="http://schemas.openxmlformats.org/officeDocument/2006/relationships/slideLayout" Target="../slideLayouts/slideLayout7.xml" /><Relationship Id="rId4" Type="http://schemas.openxmlformats.org/officeDocument/2006/relationships/image" Target="../media/image1.png" /></Relationships>
</file>

<file path=ppt/slides/_rels/slide2.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image" Target="../media/image2.png" /><Relationship Id="rId1" Type="http://schemas.openxmlformats.org/officeDocument/2006/relationships/slideLayout" Target="../slideLayouts/slideLayout7.xml" /></Relationships>
</file>

<file path=ppt/slides/_rels/slide20.xml.rels><?xml version="1.0" encoding="UTF-8" standalone="yes"?>
<Relationships xmlns="http://schemas.openxmlformats.org/package/2006/relationships"><Relationship Id="rId3" Type="http://schemas.openxmlformats.org/officeDocument/2006/relationships/image" Target="../media/image14.svg" /><Relationship Id="rId2" Type="http://schemas.openxmlformats.org/officeDocument/2006/relationships/image" Target="../media/image13.png" /><Relationship Id="rId1" Type="http://schemas.openxmlformats.org/officeDocument/2006/relationships/slideLayout" Target="../slideLayouts/slideLayout7.xml" /><Relationship Id="rId4" Type="http://schemas.openxmlformats.org/officeDocument/2006/relationships/image" Target="../media/image1.png" /></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 /><Relationship Id="rId7" Type="http://schemas.microsoft.com/office/2007/relationships/diagramDrawing" Target="../diagrams/drawing1.xml" /><Relationship Id="rId2" Type="http://schemas.openxmlformats.org/officeDocument/2006/relationships/image" Target="../media/image1.png" /><Relationship Id="rId1" Type="http://schemas.openxmlformats.org/officeDocument/2006/relationships/slideLayout" Target="../slideLayouts/slideLayout7.xml" /><Relationship Id="rId6" Type="http://schemas.openxmlformats.org/officeDocument/2006/relationships/diagramColors" Target="../diagrams/colors1.xml" /><Relationship Id="rId5" Type="http://schemas.openxmlformats.org/officeDocument/2006/relationships/diagramQuickStyle" Target="../diagrams/quickStyle1.xml" /><Relationship Id="rId4" Type="http://schemas.openxmlformats.org/officeDocument/2006/relationships/diagramLayout" Target="../diagrams/layout1.xml" /></Relationships>
</file>

<file path=ppt/slides/_rels/slide4.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 /><Relationship Id="rId7" Type="http://schemas.microsoft.com/office/2007/relationships/diagramDrawing" Target="../diagrams/drawing2.xml" /><Relationship Id="rId2" Type="http://schemas.openxmlformats.org/officeDocument/2006/relationships/image" Target="../media/image1.png" /><Relationship Id="rId1" Type="http://schemas.openxmlformats.org/officeDocument/2006/relationships/slideLayout" Target="../slideLayouts/slideLayout7.xml" /><Relationship Id="rId6" Type="http://schemas.openxmlformats.org/officeDocument/2006/relationships/diagramColors" Target="../diagrams/colors2.xml" /><Relationship Id="rId5" Type="http://schemas.openxmlformats.org/officeDocument/2006/relationships/diagramQuickStyle" Target="../diagrams/quickStyle2.xml" /><Relationship Id="rId4" Type="http://schemas.openxmlformats.org/officeDocument/2006/relationships/diagramLayout" Target="../diagrams/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8E612726-6AD2-4BFC-B44A-BA092E156C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403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84B9C2C-FD52-48EF-8BDE-720C5030FE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37129"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8" name="Freeform 11">
            <a:extLst>
              <a:ext uri="{FF2B5EF4-FFF2-40B4-BE49-F238E27FC236}">
                <a16:creationId xmlns:a16="http://schemas.microsoft.com/office/drawing/2014/main" id="{A1DE0485-65C8-4D95-9B34-C55884FC27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IN"/>
          </a:p>
        </p:txBody>
      </p:sp>
      <p:sp>
        <p:nvSpPr>
          <p:cNvPr id="2" name="TextBox 1">
            <a:extLst>
              <a:ext uri="{FF2B5EF4-FFF2-40B4-BE49-F238E27FC236}">
                <a16:creationId xmlns:a16="http://schemas.microsoft.com/office/drawing/2014/main" id="{97CF4CF2-4CE3-503C-2196-DBC2F84A5EF8}"/>
              </a:ext>
            </a:extLst>
          </p:cNvPr>
          <p:cNvSpPr txBox="1"/>
          <p:nvPr/>
        </p:nvSpPr>
        <p:spPr>
          <a:xfrm>
            <a:off x="2589212" y="1685804"/>
            <a:ext cx="8137616" cy="1634871"/>
          </a:xfrm>
          <a:prstGeom prst="rect">
            <a:avLst/>
          </a:prstGeom>
          <a:noFill/>
        </p:spPr>
        <p:txBody>
          <a:bodyPr wrap="square" rtlCol="0">
            <a:spAutoFit/>
          </a:bodyPr>
          <a:lstStyle/>
          <a:p>
            <a:pPr algn="ctr" defTabSz="483098">
              <a:lnSpc>
                <a:spcPct val="107000"/>
              </a:lnSpc>
              <a:spcAft>
                <a:spcPts val="622"/>
              </a:spcAft>
            </a:pPr>
            <a:r>
              <a:rPr lang="en-IN" sz="3200" b="1" kern="100" dirty="0">
                <a:solidFill>
                  <a:prstClr val="black"/>
                </a:solidFill>
                <a:latin typeface="Arial" panose="020B0604020202020204" pitchFamily="34" charset="0"/>
                <a:ea typeface="+mn-ea"/>
                <a:cs typeface="Arial" panose="020B0604020202020204" pitchFamily="34" charset="0"/>
              </a:rPr>
              <a:t>Maternal smoking and Pregnancy wastage in Empowered Action Group States in India</a:t>
            </a:r>
            <a:endParaRPr lang="en-IN" sz="3200" kern="100" dirty="0">
              <a:solidFill>
                <a:prstClr val="black"/>
              </a:solidFill>
              <a:latin typeface="Arial" panose="020B0604020202020204" pitchFamily="34" charset="0"/>
              <a:ea typeface="Calibri" panose="020F0502020204030204" pitchFamily="34" charset="0"/>
              <a:cs typeface="Arial" panose="020B0604020202020204" pitchFamily="34" charset="0"/>
            </a:endParaRPr>
          </a:p>
        </p:txBody>
      </p:sp>
      <p:sp>
        <p:nvSpPr>
          <p:cNvPr id="3" name="TextBox 2">
            <a:extLst>
              <a:ext uri="{FF2B5EF4-FFF2-40B4-BE49-F238E27FC236}">
                <a16:creationId xmlns:a16="http://schemas.microsoft.com/office/drawing/2014/main" id="{C14EF156-1788-FA94-D9D9-6A8ED6D5C642}"/>
              </a:ext>
            </a:extLst>
          </p:cNvPr>
          <p:cNvSpPr txBox="1"/>
          <p:nvPr/>
        </p:nvSpPr>
        <p:spPr>
          <a:xfrm>
            <a:off x="3396343" y="3481928"/>
            <a:ext cx="6433456" cy="707886"/>
          </a:xfrm>
          <a:prstGeom prst="rect">
            <a:avLst/>
          </a:prstGeom>
          <a:noFill/>
        </p:spPr>
        <p:txBody>
          <a:bodyPr wrap="square" rtlCol="0">
            <a:spAutoFit/>
          </a:bodyPr>
          <a:lstStyle/>
          <a:p>
            <a:pPr algn="ctr" defTabSz="356616">
              <a:spcAft>
                <a:spcPts val="600"/>
              </a:spcAft>
            </a:pPr>
            <a:r>
              <a:rPr lang="en-IN" sz="2000" kern="1200" dirty="0">
                <a:solidFill>
                  <a:schemeClr val="tx1"/>
                </a:solidFill>
                <a:latin typeface="Arial" panose="020B0604020202020204" pitchFamily="34" charset="0"/>
                <a:ea typeface="+mn-ea"/>
                <a:cs typeface="Arial" panose="020B0604020202020204" pitchFamily="34" charset="0"/>
              </a:rPr>
              <a:t>International Institute of Health Management and Research  IIHMR DELHI</a:t>
            </a:r>
            <a:endParaRPr lang="en-IN" sz="2000"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573D68EA-37A2-9EE9-B192-9E310E9AFE70}"/>
              </a:ext>
            </a:extLst>
          </p:cNvPr>
          <p:cNvSpPr txBox="1"/>
          <p:nvPr/>
        </p:nvSpPr>
        <p:spPr>
          <a:xfrm>
            <a:off x="3875314" y="4452257"/>
            <a:ext cx="5711446" cy="723275"/>
          </a:xfrm>
          <a:prstGeom prst="rect">
            <a:avLst/>
          </a:prstGeom>
          <a:noFill/>
        </p:spPr>
        <p:txBody>
          <a:bodyPr wrap="square" rtlCol="0">
            <a:spAutoFit/>
          </a:bodyPr>
          <a:lstStyle/>
          <a:p>
            <a:pPr algn="ctr" defTabSz="356616">
              <a:spcAft>
                <a:spcPts val="600"/>
              </a:spcAft>
            </a:pPr>
            <a:r>
              <a:rPr lang="en-IN" kern="1200" dirty="0">
                <a:solidFill>
                  <a:schemeClr val="tx1"/>
                </a:solidFill>
                <a:latin typeface="Arial" panose="020B0604020202020204" pitchFamily="34" charset="0"/>
                <a:ea typeface="+mn-ea"/>
                <a:cs typeface="Arial" panose="020B0604020202020204" pitchFamily="34" charset="0"/>
              </a:rPr>
              <a:t>Mentor: </a:t>
            </a:r>
            <a:r>
              <a:rPr lang="en-IN" kern="1200" dirty="0" err="1">
                <a:solidFill>
                  <a:schemeClr val="tx1"/>
                </a:solidFill>
                <a:latin typeface="Arial" panose="020B0604020202020204" pitchFamily="34" charset="0"/>
                <a:ea typeface="+mn-ea"/>
                <a:cs typeface="Arial" panose="020B0604020202020204" pitchFamily="34" charset="0"/>
              </a:rPr>
              <a:t>Dr.</a:t>
            </a:r>
            <a:r>
              <a:rPr lang="en-IN" kern="1200" dirty="0">
                <a:solidFill>
                  <a:schemeClr val="tx1"/>
                </a:solidFill>
                <a:latin typeface="Arial" panose="020B0604020202020204" pitchFamily="34" charset="0"/>
                <a:ea typeface="+mn-ea"/>
                <a:cs typeface="Arial" panose="020B0604020202020204" pitchFamily="34" charset="0"/>
              </a:rPr>
              <a:t> Mukesh Ravi Raushan</a:t>
            </a:r>
          </a:p>
          <a:p>
            <a:pPr algn="ctr" defTabSz="356616">
              <a:spcAft>
                <a:spcPts val="600"/>
              </a:spcAft>
            </a:pPr>
            <a:r>
              <a:rPr lang="en-IN" kern="100" dirty="0">
                <a:solidFill>
                  <a:schemeClr val="tx1"/>
                </a:solidFill>
                <a:latin typeface="Arial" panose="020B0604020202020204" pitchFamily="34" charset="0"/>
                <a:ea typeface="+mn-ea"/>
                <a:cs typeface="Arial" panose="020B0604020202020204" pitchFamily="34" charset="0"/>
              </a:rPr>
              <a:t>Assistant Professor, IIHMR Delhi</a:t>
            </a:r>
            <a:endParaRPr lang="en-IN"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21B68205-7AAF-3033-19A6-68964CF7F174}"/>
              </a:ext>
            </a:extLst>
          </p:cNvPr>
          <p:cNvSpPr txBox="1"/>
          <p:nvPr/>
        </p:nvSpPr>
        <p:spPr>
          <a:xfrm>
            <a:off x="9176657" y="5325397"/>
            <a:ext cx="2307772" cy="984885"/>
          </a:xfrm>
          <a:prstGeom prst="rect">
            <a:avLst/>
          </a:prstGeom>
          <a:noFill/>
        </p:spPr>
        <p:txBody>
          <a:bodyPr wrap="square" rtlCol="0">
            <a:spAutoFit/>
          </a:bodyPr>
          <a:lstStyle/>
          <a:p>
            <a:pPr defTabSz="356616">
              <a:spcAft>
                <a:spcPts val="600"/>
              </a:spcAft>
            </a:pPr>
            <a:r>
              <a:rPr lang="en-IN" sz="1600" kern="1200" dirty="0">
                <a:solidFill>
                  <a:schemeClr val="tx1"/>
                </a:solidFill>
                <a:latin typeface="Arial" panose="020B0604020202020204" pitchFamily="34" charset="0"/>
                <a:ea typeface="+mn-ea"/>
                <a:cs typeface="Arial" panose="020B0604020202020204" pitchFamily="34" charset="0"/>
              </a:rPr>
              <a:t>Presented by-</a:t>
            </a:r>
          </a:p>
          <a:p>
            <a:pPr defTabSz="356616">
              <a:spcAft>
                <a:spcPts val="600"/>
              </a:spcAft>
            </a:pPr>
            <a:r>
              <a:rPr lang="en-IN" sz="1600" kern="1200" dirty="0">
                <a:solidFill>
                  <a:schemeClr val="tx1"/>
                </a:solidFill>
                <a:latin typeface="Arial" panose="020B0604020202020204" pitchFamily="34" charset="0"/>
                <a:ea typeface="+mn-ea"/>
                <a:cs typeface="Arial" panose="020B0604020202020204" pitchFamily="34" charset="0"/>
              </a:rPr>
              <a:t>Dr. Ruchita Singh</a:t>
            </a:r>
          </a:p>
          <a:p>
            <a:pPr defTabSz="356616">
              <a:spcAft>
                <a:spcPts val="600"/>
              </a:spcAft>
            </a:pPr>
            <a:r>
              <a:rPr lang="en-IN" sz="1600" kern="1200" dirty="0">
                <a:solidFill>
                  <a:schemeClr val="tx1"/>
                </a:solidFill>
                <a:latin typeface="Arial" panose="020B0604020202020204" pitchFamily="34" charset="0"/>
                <a:ea typeface="+mn-ea"/>
                <a:cs typeface="Arial" panose="020B0604020202020204" pitchFamily="34" charset="0"/>
              </a:rPr>
              <a:t>PG/22/097</a:t>
            </a:r>
            <a:endParaRPr lang="en-IN" sz="1600" dirty="0">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0604FE70-3747-81C7-49DB-625203FA6824}"/>
              </a:ext>
            </a:extLst>
          </p:cNvPr>
          <p:cNvPicPr>
            <a:picLocks noChangeAspect="1"/>
          </p:cNvPicPr>
          <p:nvPr/>
        </p:nvPicPr>
        <p:blipFill>
          <a:blip r:embed="rId2"/>
          <a:stretch>
            <a:fillRect/>
          </a:stretch>
        </p:blipFill>
        <p:spPr>
          <a:xfrm>
            <a:off x="10321710" y="667477"/>
            <a:ext cx="1251410" cy="857073"/>
          </a:xfrm>
          <a:prstGeom prst="rect">
            <a:avLst/>
          </a:prstGeom>
        </p:spPr>
      </p:pic>
    </p:spTree>
    <p:extLst>
      <p:ext uri="{BB962C8B-B14F-4D97-AF65-F5344CB8AC3E}">
        <p14:creationId xmlns:p14="http://schemas.microsoft.com/office/powerpoint/2010/main" val="34483433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8A965E7-B2B9-DBEA-0C17-8F7390D796D6}"/>
              </a:ext>
            </a:extLst>
          </p:cNvPr>
          <p:cNvSpPr txBox="1"/>
          <p:nvPr/>
        </p:nvSpPr>
        <p:spPr>
          <a:xfrm>
            <a:off x="1284270" y="457200"/>
            <a:ext cx="9930070" cy="584775"/>
          </a:xfrm>
          <a:prstGeom prst="rect">
            <a:avLst/>
          </a:prstGeom>
          <a:noFill/>
        </p:spPr>
        <p:txBody>
          <a:bodyPr wrap="square" rtlCol="0">
            <a:spAutoFit/>
          </a:bodyPr>
          <a:lstStyle/>
          <a:p>
            <a:pPr algn="ctr"/>
            <a:r>
              <a:rPr lang="en-IN" sz="3200" b="1" dirty="0">
                <a:latin typeface="Arial" panose="020B0604020202020204" pitchFamily="34" charset="0"/>
                <a:cs typeface="Arial" panose="020B0604020202020204" pitchFamily="34" charset="0"/>
              </a:rPr>
              <a:t>Results</a:t>
            </a:r>
          </a:p>
        </p:txBody>
      </p:sp>
      <p:graphicFrame>
        <p:nvGraphicFramePr>
          <p:cNvPr id="9" name="Chart 8">
            <a:extLst>
              <a:ext uri="{FF2B5EF4-FFF2-40B4-BE49-F238E27FC236}">
                <a16:creationId xmlns:a16="http://schemas.microsoft.com/office/drawing/2014/main" id="{73AD804B-E158-B0D1-F036-D379BB6DD25F}"/>
              </a:ext>
            </a:extLst>
          </p:cNvPr>
          <p:cNvGraphicFramePr/>
          <p:nvPr>
            <p:extLst>
              <p:ext uri="{D42A27DB-BD31-4B8C-83A1-F6EECF244321}">
                <p14:modId xmlns:p14="http://schemas.microsoft.com/office/powerpoint/2010/main" val="4061460317"/>
              </p:ext>
            </p:extLst>
          </p:nvPr>
        </p:nvGraphicFramePr>
        <p:xfrm>
          <a:off x="1380226" y="1190445"/>
          <a:ext cx="4715773" cy="29847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a:extLst>
              <a:ext uri="{FF2B5EF4-FFF2-40B4-BE49-F238E27FC236}">
                <a16:creationId xmlns:a16="http://schemas.microsoft.com/office/drawing/2014/main" id="{0B233DE2-2A5C-29EE-5195-6829DD10ADA2}"/>
              </a:ext>
            </a:extLst>
          </p:cNvPr>
          <p:cNvGraphicFramePr/>
          <p:nvPr>
            <p:extLst>
              <p:ext uri="{D42A27DB-BD31-4B8C-83A1-F6EECF244321}">
                <p14:modId xmlns:p14="http://schemas.microsoft.com/office/powerpoint/2010/main" val="417998828"/>
              </p:ext>
            </p:extLst>
          </p:nvPr>
        </p:nvGraphicFramePr>
        <p:xfrm>
          <a:off x="6374921" y="1190445"/>
          <a:ext cx="4623758" cy="2984740"/>
        </p:xfrm>
        <a:graphic>
          <a:graphicData uri="http://schemas.openxmlformats.org/drawingml/2006/chart">
            <c:chart xmlns:c="http://schemas.openxmlformats.org/drawingml/2006/chart" xmlns:r="http://schemas.openxmlformats.org/officeDocument/2006/relationships" r:id="rId3"/>
          </a:graphicData>
        </a:graphic>
      </p:graphicFrame>
      <p:pic>
        <p:nvPicPr>
          <p:cNvPr id="3" name="Picture 2">
            <a:extLst>
              <a:ext uri="{FF2B5EF4-FFF2-40B4-BE49-F238E27FC236}">
                <a16:creationId xmlns:a16="http://schemas.microsoft.com/office/drawing/2014/main" id="{889CC750-7A38-BCFB-C278-441EF96CE3D1}"/>
              </a:ext>
            </a:extLst>
          </p:cNvPr>
          <p:cNvPicPr>
            <a:picLocks noChangeAspect="1"/>
          </p:cNvPicPr>
          <p:nvPr/>
        </p:nvPicPr>
        <p:blipFill>
          <a:blip r:embed="rId4"/>
          <a:stretch>
            <a:fillRect/>
          </a:stretch>
        </p:blipFill>
        <p:spPr>
          <a:xfrm>
            <a:off x="10281007" y="1"/>
            <a:ext cx="1910993" cy="1057386"/>
          </a:xfrm>
          <a:prstGeom prst="rect">
            <a:avLst/>
          </a:prstGeom>
        </p:spPr>
      </p:pic>
      <p:graphicFrame>
        <p:nvGraphicFramePr>
          <p:cNvPr id="13" name="TextBox 10">
            <a:extLst>
              <a:ext uri="{FF2B5EF4-FFF2-40B4-BE49-F238E27FC236}">
                <a16:creationId xmlns:a16="http://schemas.microsoft.com/office/drawing/2014/main" id="{1EB62947-6AE6-F26D-9B7F-1709212A6A17}"/>
              </a:ext>
            </a:extLst>
          </p:cNvPr>
          <p:cNvGraphicFramePr/>
          <p:nvPr>
            <p:extLst>
              <p:ext uri="{D42A27DB-BD31-4B8C-83A1-F6EECF244321}">
                <p14:modId xmlns:p14="http://schemas.microsoft.com/office/powerpoint/2010/main" val="2563702314"/>
              </p:ext>
            </p:extLst>
          </p:nvPr>
        </p:nvGraphicFramePr>
        <p:xfrm>
          <a:off x="1380227" y="4175185"/>
          <a:ext cx="9618452" cy="276530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0456793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603ED46-B7BD-4DFA-2599-4215573114A2}"/>
              </a:ext>
            </a:extLst>
          </p:cNvPr>
          <p:cNvSpPr txBox="1"/>
          <p:nvPr/>
        </p:nvSpPr>
        <p:spPr>
          <a:xfrm>
            <a:off x="1181818" y="379562"/>
            <a:ext cx="10058397" cy="858980"/>
          </a:xfrm>
          <a:prstGeom prst="rect">
            <a:avLst/>
          </a:prstGeom>
          <a:noFill/>
        </p:spPr>
        <p:txBody>
          <a:bodyPr wrap="square" rtlCol="0">
            <a:spAutoFit/>
          </a:bodyPr>
          <a:lstStyle/>
          <a:p>
            <a:pPr algn="ctr"/>
            <a:r>
              <a:rPr lang="en-IN" sz="3200" b="1" dirty="0">
                <a:latin typeface="Arial" panose="020B0604020202020204" pitchFamily="34" charset="0"/>
                <a:cs typeface="Arial" panose="020B0604020202020204" pitchFamily="34" charset="0"/>
              </a:rPr>
              <a:t>  Results</a:t>
            </a:r>
          </a:p>
          <a:p>
            <a:endParaRPr lang="en-IN" dirty="0"/>
          </a:p>
        </p:txBody>
      </p:sp>
      <p:graphicFrame>
        <p:nvGraphicFramePr>
          <p:cNvPr id="4" name="Chart 3">
            <a:extLst>
              <a:ext uri="{FF2B5EF4-FFF2-40B4-BE49-F238E27FC236}">
                <a16:creationId xmlns:a16="http://schemas.microsoft.com/office/drawing/2014/main" id="{C043842A-45C2-4A04-8E33-26F4B16EEC92}"/>
              </a:ext>
            </a:extLst>
          </p:cNvPr>
          <p:cNvGraphicFramePr/>
          <p:nvPr>
            <p:extLst>
              <p:ext uri="{D42A27DB-BD31-4B8C-83A1-F6EECF244321}">
                <p14:modId xmlns:p14="http://schemas.microsoft.com/office/powerpoint/2010/main" val="2025365903"/>
              </p:ext>
            </p:extLst>
          </p:nvPr>
        </p:nvGraphicFramePr>
        <p:xfrm>
          <a:off x="1259456" y="1354349"/>
          <a:ext cx="4836543" cy="26655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2F4D05D9-E024-AD4F-2AFF-69DB92050160}"/>
              </a:ext>
            </a:extLst>
          </p:cNvPr>
          <p:cNvGraphicFramePr/>
          <p:nvPr>
            <p:extLst>
              <p:ext uri="{D42A27DB-BD31-4B8C-83A1-F6EECF244321}">
                <p14:modId xmlns:p14="http://schemas.microsoft.com/office/powerpoint/2010/main" val="693268282"/>
              </p:ext>
            </p:extLst>
          </p:nvPr>
        </p:nvGraphicFramePr>
        <p:xfrm>
          <a:off x="6297282" y="1354348"/>
          <a:ext cx="4942934" cy="2677850"/>
        </p:xfrm>
        <a:graphic>
          <a:graphicData uri="http://schemas.openxmlformats.org/drawingml/2006/chart">
            <c:chart xmlns:c="http://schemas.openxmlformats.org/drawingml/2006/chart" xmlns:r="http://schemas.openxmlformats.org/officeDocument/2006/relationships" r:id="rId3"/>
          </a:graphicData>
        </a:graphic>
      </p:graphicFrame>
      <p:pic>
        <p:nvPicPr>
          <p:cNvPr id="3" name="Picture 2">
            <a:extLst>
              <a:ext uri="{FF2B5EF4-FFF2-40B4-BE49-F238E27FC236}">
                <a16:creationId xmlns:a16="http://schemas.microsoft.com/office/drawing/2014/main" id="{59806C2B-FEBF-BE6C-5801-90664BC94427}"/>
              </a:ext>
            </a:extLst>
          </p:cNvPr>
          <p:cNvPicPr>
            <a:picLocks noChangeAspect="1"/>
          </p:cNvPicPr>
          <p:nvPr/>
        </p:nvPicPr>
        <p:blipFill>
          <a:blip r:embed="rId4"/>
          <a:stretch>
            <a:fillRect/>
          </a:stretch>
        </p:blipFill>
        <p:spPr>
          <a:xfrm>
            <a:off x="10281007" y="1"/>
            <a:ext cx="1910993" cy="1057386"/>
          </a:xfrm>
          <a:prstGeom prst="rect">
            <a:avLst/>
          </a:prstGeom>
        </p:spPr>
      </p:pic>
      <p:graphicFrame>
        <p:nvGraphicFramePr>
          <p:cNvPr id="13" name="TextBox 8">
            <a:extLst>
              <a:ext uri="{FF2B5EF4-FFF2-40B4-BE49-F238E27FC236}">
                <a16:creationId xmlns:a16="http://schemas.microsoft.com/office/drawing/2014/main" id="{46E6BF44-1467-A7C3-7AE6-E81D0863C011}"/>
              </a:ext>
            </a:extLst>
          </p:cNvPr>
          <p:cNvGraphicFramePr/>
          <p:nvPr>
            <p:extLst>
              <p:ext uri="{D42A27DB-BD31-4B8C-83A1-F6EECF244321}">
                <p14:modId xmlns:p14="http://schemas.microsoft.com/office/powerpoint/2010/main" val="3890203465"/>
              </p:ext>
            </p:extLst>
          </p:nvPr>
        </p:nvGraphicFramePr>
        <p:xfrm>
          <a:off x="1181818" y="4213352"/>
          <a:ext cx="10118786" cy="252376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8008078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603ED46-B7BD-4DFA-2599-4215573114A2}"/>
              </a:ext>
            </a:extLst>
          </p:cNvPr>
          <p:cNvSpPr txBox="1"/>
          <p:nvPr/>
        </p:nvSpPr>
        <p:spPr>
          <a:xfrm>
            <a:off x="1130158" y="491706"/>
            <a:ext cx="10230831" cy="861774"/>
          </a:xfrm>
          <a:prstGeom prst="rect">
            <a:avLst/>
          </a:prstGeom>
          <a:noFill/>
        </p:spPr>
        <p:txBody>
          <a:bodyPr wrap="square" rtlCol="0">
            <a:spAutoFit/>
          </a:bodyPr>
          <a:lstStyle/>
          <a:p>
            <a:pPr algn="ctr"/>
            <a:r>
              <a:rPr lang="en-IN" sz="3200" b="1" dirty="0">
                <a:latin typeface="Arial" panose="020B0604020202020204" pitchFamily="34" charset="0"/>
                <a:cs typeface="Arial" panose="020B0604020202020204" pitchFamily="34" charset="0"/>
              </a:rPr>
              <a:t>  Results</a:t>
            </a:r>
          </a:p>
          <a:p>
            <a:endParaRPr lang="en-IN" dirty="0"/>
          </a:p>
        </p:txBody>
      </p:sp>
      <p:graphicFrame>
        <p:nvGraphicFramePr>
          <p:cNvPr id="7" name="Chart 6">
            <a:extLst>
              <a:ext uri="{FF2B5EF4-FFF2-40B4-BE49-F238E27FC236}">
                <a16:creationId xmlns:a16="http://schemas.microsoft.com/office/drawing/2014/main" id="{7B656A38-B149-8A4A-92B7-B45AE23D9EDB}"/>
              </a:ext>
            </a:extLst>
          </p:cNvPr>
          <p:cNvGraphicFramePr/>
          <p:nvPr>
            <p:extLst>
              <p:ext uri="{D42A27DB-BD31-4B8C-83A1-F6EECF244321}">
                <p14:modId xmlns:p14="http://schemas.microsoft.com/office/powerpoint/2010/main" val="584394732"/>
              </p:ext>
            </p:extLst>
          </p:nvPr>
        </p:nvGraphicFramePr>
        <p:xfrm>
          <a:off x="1259457" y="1466492"/>
          <a:ext cx="4735998" cy="273457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a:extLst>
              <a:ext uri="{FF2B5EF4-FFF2-40B4-BE49-F238E27FC236}">
                <a16:creationId xmlns:a16="http://schemas.microsoft.com/office/drawing/2014/main" id="{43BCBC67-A156-6D5D-6C17-B1BB182427D8}"/>
              </a:ext>
            </a:extLst>
          </p:cNvPr>
          <p:cNvGraphicFramePr/>
          <p:nvPr>
            <p:extLst>
              <p:ext uri="{D42A27DB-BD31-4B8C-83A1-F6EECF244321}">
                <p14:modId xmlns:p14="http://schemas.microsoft.com/office/powerpoint/2010/main" val="3676505647"/>
              </p:ext>
            </p:extLst>
          </p:nvPr>
        </p:nvGraphicFramePr>
        <p:xfrm>
          <a:off x="6297282" y="1466492"/>
          <a:ext cx="4942934" cy="2734571"/>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3">
            <a:extLst>
              <a:ext uri="{FF2B5EF4-FFF2-40B4-BE49-F238E27FC236}">
                <a16:creationId xmlns:a16="http://schemas.microsoft.com/office/drawing/2014/main" id="{13FEE6B6-D73B-DEE5-CD7D-105CCA0A2111}"/>
              </a:ext>
            </a:extLst>
          </p:cNvPr>
          <p:cNvPicPr>
            <a:picLocks noChangeAspect="1"/>
          </p:cNvPicPr>
          <p:nvPr/>
        </p:nvPicPr>
        <p:blipFill>
          <a:blip r:embed="rId4"/>
          <a:stretch>
            <a:fillRect/>
          </a:stretch>
        </p:blipFill>
        <p:spPr>
          <a:xfrm>
            <a:off x="10281007" y="1"/>
            <a:ext cx="1910993" cy="1057386"/>
          </a:xfrm>
          <a:prstGeom prst="rect">
            <a:avLst/>
          </a:prstGeom>
        </p:spPr>
      </p:pic>
      <p:graphicFrame>
        <p:nvGraphicFramePr>
          <p:cNvPr id="10" name="TextBox 2">
            <a:extLst>
              <a:ext uri="{FF2B5EF4-FFF2-40B4-BE49-F238E27FC236}">
                <a16:creationId xmlns:a16="http://schemas.microsoft.com/office/drawing/2014/main" id="{42721B9C-3450-B1C7-544A-C6A265E34EE4}"/>
              </a:ext>
            </a:extLst>
          </p:cNvPr>
          <p:cNvGraphicFramePr/>
          <p:nvPr>
            <p:extLst>
              <p:ext uri="{D42A27DB-BD31-4B8C-83A1-F6EECF244321}">
                <p14:modId xmlns:p14="http://schemas.microsoft.com/office/powerpoint/2010/main" val="3714602887"/>
              </p:ext>
            </p:extLst>
          </p:nvPr>
        </p:nvGraphicFramePr>
        <p:xfrm>
          <a:off x="1259457" y="4201063"/>
          <a:ext cx="9980759" cy="265693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4802131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603ED46-B7BD-4DFA-2599-4215573114A2}"/>
              </a:ext>
            </a:extLst>
          </p:cNvPr>
          <p:cNvSpPr txBox="1"/>
          <p:nvPr/>
        </p:nvSpPr>
        <p:spPr>
          <a:xfrm>
            <a:off x="1130157" y="250166"/>
            <a:ext cx="10446492" cy="861774"/>
          </a:xfrm>
          <a:prstGeom prst="rect">
            <a:avLst/>
          </a:prstGeom>
          <a:noFill/>
        </p:spPr>
        <p:txBody>
          <a:bodyPr wrap="square" rtlCol="0">
            <a:spAutoFit/>
          </a:bodyPr>
          <a:lstStyle/>
          <a:p>
            <a:pPr algn="ctr"/>
            <a:r>
              <a:rPr lang="en-IN" sz="3200" b="1" dirty="0">
                <a:latin typeface="Arial" panose="020B0604020202020204" pitchFamily="34" charset="0"/>
                <a:cs typeface="Arial" panose="020B0604020202020204" pitchFamily="34" charset="0"/>
              </a:rPr>
              <a:t>Results</a:t>
            </a:r>
          </a:p>
          <a:p>
            <a:endParaRPr lang="en-IN" dirty="0"/>
          </a:p>
        </p:txBody>
      </p:sp>
      <p:graphicFrame>
        <p:nvGraphicFramePr>
          <p:cNvPr id="3" name="Chart 2">
            <a:extLst>
              <a:ext uri="{FF2B5EF4-FFF2-40B4-BE49-F238E27FC236}">
                <a16:creationId xmlns:a16="http://schemas.microsoft.com/office/drawing/2014/main" id="{CC5E9957-2073-8591-CF71-D8887779C69E}"/>
              </a:ext>
            </a:extLst>
          </p:cNvPr>
          <p:cNvGraphicFramePr/>
          <p:nvPr>
            <p:extLst>
              <p:ext uri="{D42A27DB-BD31-4B8C-83A1-F6EECF244321}">
                <p14:modId xmlns:p14="http://schemas.microsoft.com/office/powerpoint/2010/main" val="1140223579"/>
              </p:ext>
            </p:extLst>
          </p:nvPr>
        </p:nvGraphicFramePr>
        <p:xfrm>
          <a:off x="1311214" y="1285335"/>
          <a:ext cx="10368951" cy="3398807"/>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3">
            <a:extLst>
              <a:ext uri="{FF2B5EF4-FFF2-40B4-BE49-F238E27FC236}">
                <a16:creationId xmlns:a16="http://schemas.microsoft.com/office/drawing/2014/main" id="{F918ABAA-57A4-DE7A-378B-9045F9D989C8}"/>
              </a:ext>
            </a:extLst>
          </p:cNvPr>
          <p:cNvPicPr>
            <a:picLocks noChangeAspect="1"/>
          </p:cNvPicPr>
          <p:nvPr/>
        </p:nvPicPr>
        <p:blipFill>
          <a:blip r:embed="rId3"/>
          <a:stretch>
            <a:fillRect/>
          </a:stretch>
        </p:blipFill>
        <p:spPr>
          <a:xfrm>
            <a:off x="10281007" y="1"/>
            <a:ext cx="1910993" cy="1057386"/>
          </a:xfrm>
          <a:prstGeom prst="rect">
            <a:avLst/>
          </a:prstGeom>
        </p:spPr>
      </p:pic>
      <p:graphicFrame>
        <p:nvGraphicFramePr>
          <p:cNvPr id="11" name="TextBox 8">
            <a:extLst>
              <a:ext uri="{FF2B5EF4-FFF2-40B4-BE49-F238E27FC236}">
                <a16:creationId xmlns:a16="http://schemas.microsoft.com/office/drawing/2014/main" id="{CBA0C89A-A174-82FA-5022-7C7A62A6E667}"/>
              </a:ext>
            </a:extLst>
          </p:cNvPr>
          <p:cNvGraphicFramePr/>
          <p:nvPr>
            <p:extLst>
              <p:ext uri="{D42A27DB-BD31-4B8C-83A1-F6EECF244321}">
                <p14:modId xmlns:p14="http://schemas.microsoft.com/office/powerpoint/2010/main" val="621782840"/>
              </p:ext>
            </p:extLst>
          </p:nvPr>
        </p:nvGraphicFramePr>
        <p:xfrm>
          <a:off x="1130158" y="4796287"/>
          <a:ext cx="10498348" cy="221599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6653564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EB9B5B69-A297-4D2F-8B89-529DA8A273B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4" name="Freeform 11">
              <a:extLst>
                <a:ext uri="{FF2B5EF4-FFF2-40B4-BE49-F238E27FC236}">
                  <a16:creationId xmlns:a16="http://schemas.microsoft.com/office/drawing/2014/main" id="{3E39D215-BF38-4094-82D7-61DED11452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en-IN"/>
            </a:p>
          </p:txBody>
        </p:sp>
        <p:sp>
          <p:nvSpPr>
            <p:cNvPr id="15" name="Freeform 12">
              <a:extLst>
                <a:ext uri="{FF2B5EF4-FFF2-40B4-BE49-F238E27FC236}">
                  <a16:creationId xmlns:a16="http://schemas.microsoft.com/office/drawing/2014/main" id="{7412700A-91C4-4126-8F17-3B9449DBB3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en-IN"/>
            </a:p>
          </p:txBody>
        </p:sp>
        <p:sp>
          <p:nvSpPr>
            <p:cNvPr id="16" name="Freeform 13">
              <a:extLst>
                <a:ext uri="{FF2B5EF4-FFF2-40B4-BE49-F238E27FC236}">
                  <a16:creationId xmlns:a16="http://schemas.microsoft.com/office/drawing/2014/main" id="{DF985802-25A8-4B99-89F0-2A42EC325F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en-IN"/>
            </a:p>
          </p:txBody>
        </p:sp>
        <p:sp>
          <p:nvSpPr>
            <p:cNvPr id="17" name="Freeform 14">
              <a:extLst>
                <a:ext uri="{FF2B5EF4-FFF2-40B4-BE49-F238E27FC236}">
                  <a16:creationId xmlns:a16="http://schemas.microsoft.com/office/drawing/2014/main" id="{F54C35AF-DB92-4205-A779-2A385B7143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en-IN"/>
            </a:p>
          </p:txBody>
        </p:sp>
        <p:sp>
          <p:nvSpPr>
            <p:cNvPr id="18" name="Freeform 15">
              <a:extLst>
                <a:ext uri="{FF2B5EF4-FFF2-40B4-BE49-F238E27FC236}">
                  <a16:creationId xmlns:a16="http://schemas.microsoft.com/office/drawing/2014/main" id="{9F845211-1F53-4E0A-891E-B78A206F07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en-IN"/>
            </a:p>
          </p:txBody>
        </p:sp>
        <p:sp>
          <p:nvSpPr>
            <p:cNvPr id="19" name="Freeform 16">
              <a:extLst>
                <a:ext uri="{FF2B5EF4-FFF2-40B4-BE49-F238E27FC236}">
                  <a16:creationId xmlns:a16="http://schemas.microsoft.com/office/drawing/2014/main" id="{9149C7DD-9998-4805-BFC8-CEF5F5DF31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en-IN"/>
            </a:p>
          </p:txBody>
        </p:sp>
        <p:sp>
          <p:nvSpPr>
            <p:cNvPr id="20" name="Freeform 17">
              <a:extLst>
                <a:ext uri="{FF2B5EF4-FFF2-40B4-BE49-F238E27FC236}">
                  <a16:creationId xmlns:a16="http://schemas.microsoft.com/office/drawing/2014/main" id="{47C8036D-3ECA-43DA-BAF5-3C65CF4112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en-IN"/>
            </a:p>
          </p:txBody>
        </p:sp>
        <p:sp>
          <p:nvSpPr>
            <p:cNvPr id="21" name="Freeform 18">
              <a:extLst>
                <a:ext uri="{FF2B5EF4-FFF2-40B4-BE49-F238E27FC236}">
                  <a16:creationId xmlns:a16="http://schemas.microsoft.com/office/drawing/2014/main" id="{29C15912-CDE8-4DF3-9324-273FB4C86D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en-IN"/>
            </a:p>
          </p:txBody>
        </p:sp>
        <p:sp>
          <p:nvSpPr>
            <p:cNvPr id="22" name="Freeform 19">
              <a:extLst>
                <a:ext uri="{FF2B5EF4-FFF2-40B4-BE49-F238E27FC236}">
                  <a16:creationId xmlns:a16="http://schemas.microsoft.com/office/drawing/2014/main" id="{37C68D51-B7DA-4572-AB7E-708540B3C6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en-IN"/>
            </a:p>
          </p:txBody>
        </p:sp>
        <p:sp>
          <p:nvSpPr>
            <p:cNvPr id="23" name="Freeform 20">
              <a:extLst>
                <a:ext uri="{FF2B5EF4-FFF2-40B4-BE49-F238E27FC236}">
                  <a16:creationId xmlns:a16="http://schemas.microsoft.com/office/drawing/2014/main" id="{1AF802CB-4E9E-4895-9363-C119914909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en-IN"/>
            </a:p>
          </p:txBody>
        </p:sp>
        <p:sp>
          <p:nvSpPr>
            <p:cNvPr id="24" name="Freeform 21">
              <a:extLst>
                <a:ext uri="{FF2B5EF4-FFF2-40B4-BE49-F238E27FC236}">
                  <a16:creationId xmlns:a16="http://schemas.microsoft.com/office/drawing/2014/main" id="{615760E5-5F27-4735-B01C-78E05F3FB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en-IN"/>
            </a:p>
          </p:txBody>
        </p:sp>
        <p:sp>
          <p:nvSpPr>
            <p:cNvPr id="25" name="Freeform 22">
              <a:extLst>
                <a:ext uri="{FF2B5EF4-FFF2-40B4-BE49-F238E27FC236}">
                  <a16:creationId xmlns:a16="http://schemas.microsoft.com/office/drawing/2014/main" id="{DB9C6516-B2DB-432F-BD3A-A1792BD46F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en-IN"/>
            </a:p>
          </p:txBody>
        </p:sp>
      </p:grpSp>
      <p:grpSp>
        <p:nvGrpSpPr>
          <p:cNvPr id="27" name="Group 26">
            <a:extLst>
              <a:ext uri="{FF2B5EF4-FFF2-40B4-BE49-F238E27FC236}">
                <a16:creationId xmlns:a16="http://schemas.microsoft.com/office/drawing/2014/main" id="{BC9C8D0D-644B-4B97-B83C-CC8E64361D4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8" name="Freeform 27">
              <a:extLst>
                <a:ext uri="{FF2B5EF4-FFF2-40B4-BE49-F238E27FC236}">
                  <a16:creationId xmlns:a16="http://schemas.microsoft.com/office/drawing/2014/main" id="{F8BE1EA6-80CF-446B-A4FE-3F935A51C0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en-IN"/>
            </a:p>
          </p:txBody>
        </p:sp>
        <p:sp>
          <p:nvSpPr>
            <p:cNvPr id="29" name="Freeform 28">
              <a:extLst>
                <a:ext uri="{FF2B5EF4-FFF2-40B4-BE49-F238E27FC236}">
                  <a16:creationId xmlns:a16="http://schemas.microsoft.com/office/drawing/2014/main" id="{10E39808-F4F7-43DE-AB53-82B7B55EA4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en-IN"/>
            </a:p>
          </p:txBody>
        </p:sp>
        <p:sp>
          <p:nvSpPr>
            <p:cNvPr id="30" name="Freeform 29">
              <a:extLst>
                <a:ext uri="{FF2B5EF4-FFF2-40B4-BE49-F238E27FC236}">
                  <a16:creationId xmlns:a16="http://schemas.microsoft.com/office/drawing/2014/main" id="{6ED5109A-600A-4C23-9BB3-C4C19C2D9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en-IN"/>
            </a:p>
          </p:txBody>
        </p:sp>
        <p:sp>
          <p:nvSpPr>
            <p:cNvPr id="31" name="Freeform 30">
              <a:extLst>
                <a:ext uri="{FF2B5EF4-FFF2-40B4-BE49-F238E27FC236}">
                  <a16:creationId xmlns:a16="http://schemas.microsoft.com/office/drawing/2014/main" id="{D76FF73F-8CA3-42B0-A680-353805CD2A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en-IN"/>
            </a:p>
          </p:txBody>
        </p:sp>
        <p:sp>
          <p:nvSpPr>
            <p:cNvPr id="32" name="Freeform 31">
              <a:extLst>
                <a:ext uri="{FF2B5EF4-FFF2-40B4-BE49-F238E27FC236}">
                  <a16:creationId xmlns:a16="http://schemas.microsoft.com/office/drawing/2014/main" id="{B26A6949-3BEB-422A-854C-D4E26E4CF1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en-IN"/>
            </a:p>
          </p:txBody>
        </p:sp>
        <p:sp>
          <p:nvSpPr>
            <p:cNvPr id="33" name="Freeform 32">
              <a:extLst>
                <a:ext uri="{FF2B5EF4-FFF2-40B4-BE49-F238E27FC236}">
                  <a16:creationId xmlns:a16="http://schemas.microsoft.com/office/drawing/2014/main" id="{FE07AD25-30AF-40CD-B901-DF1EDBD682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en-IN"/>
            </a:p>
          </p:txBody>
        </p:sp>
        <p:sp>
          <p:nvSpPr>
            <p:cNvPr id="34" name="Freeform 33">
              <a:extLst>
                <a:ext uri="{FF2B5EF4-FFF2-40B4-BE49-F238E27FC236}">
                  <a16:creationId xmlns:a16="http://schemas.microsoft.com/office/drawing/2014/main" id="{5AA460AF-7760-4F15-881A-6F0BFDBCDF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en-IN"/>
            </a:p>
          </p:txBody>
        </p:sp>
        <p:sp>
          <p:nvSpPr>
            <p:cNvPr id="35" name="Freeform 34">
              <a:extLst>
                <a:ext uri="{FF2B5EF4-FFF2-40B4-BE49-F238E27FC236}">
                  <a16:creationId xmlns:a16="http://schemas.microsoft.com/office/drawing/2014/main" id="{EE53C70E-5D92-4C42-A34F-9F7D16006B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en-IN"/>
            </a:p>
          </p:txBody>
        </p:sp>
        <p:sp>
          <p:nvSpPr>
            <p:cNvPr id="36" name="Freeform 35">
              <a:extLst>
                <a:ext uri="{FF2B5EF4-FFF2-40B4-BE49-F238E27FC236}">
                  <a16:creationId xmlns:a16="http://schemas.microsoft.com/office/drawing/2014/main" id="{C27614EE-0086-4D34-99BD-52F03708DC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en-IN"/>
            </a:p>
          </p:txBody>
        </p:sp>
        <p:sp>
          <p:nvSpPr>
            <p:cNvPr id="37" name="Freeform 36">
              <a:extLst>
                <a:ext uri="{FF2B5EF4-FFF2-40B4-BE49-F238E27FC236}">
                  <a16:creationId xmlns:a16="http://schemas.microsoft.com/office/drawing/2014/main" id="{326919B9-3ED4-4744-A713-326B3BAF62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en-IN"/>
            </a:p>
          </p:txBody>
        </p:sp>
        <p:sp>
          <p:nvSpPr>
            <p:cNvPr id="38" name="Freeform 37">
              <a:extLst>
                <a:ext uri="{FF2B5EF4-FFF2-40B4-BE49-F238E27FC236}">
                  <a16:creationId xmlns:a16="http://schemas.microsoft.com/office/drawing/2014/main" id="{898BDBF5-8AA3-49CD-999A-ABA1F7AE34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en-IN"/>
            </a:p>
          </p:txBody>
        </p:sp>
        <p:sp>
          <p:nvSpPr>
            <p:cNvPr id="39" name="Freeform 38">
              <a:extLst>
                <a:ext uri="{FF2B5EF4-FFF2-40B4-BE49-F238E27FC236}">
                  <a16:creationId xmlns:a16="http://schemas.microsoft.com/office/drawing/2014/main" id="{AF8ED3E0-CBE7-48C4-8F9E-FF98079CDB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en-IN"/>
            </a:p>
          </p:txBody>
        </p:sp>
      </p:grpSp>
      <p:sp>
        <p:nvSpPr>
          <p:cNvPr id="41" name="Rectangle 40">
            <a:extLst>
              <a:ext uri="{FF2B5EF4-FFF2-40B4-BE49-F238E27FC236}">
                <a16:creationId xmlns:a16="http://schemas.microsoft.com/office/drawing/2014/main" id="{A84F153B-2093-4171-BD2D-1631695C9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3" name="Freeform 11">
            <a:extLst>
              <a:ext uri="{FF2B5EF4-FFF2-40B4-BE49-F238E27FC236}">
                <a16:creationId xmlns:a16="http://schemas.microsoft.com/office/drawing/2014/main" id="{99499096-7355-478E-8CCB-A47EA1B797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IN"/>
          </a:p>
        </p:txBody>
      </p:sp>
      <p:sp useBgFill="1">
        <p:nvSpPr>
          <p:cNvPr id="45" name="Rectangle 44">
            <a:extLst>
              <a:ext uri="{FF2B5EF4-FFF2-40B4-BE49-F238E27FC236}">
                <a16:creationId xmlns:a16="http://schemas.microsoft.com/office/drawing/2014/main" id="{9073237B-D536-4B4C-8928-3510CB0F89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9603ED46-B7BD-4DFA-2599-4215573114A2}"/>
              </a:ext>
            </a:extLst>
          </p:cNvPr>
          <p:cNvSpPr txBox="1"/>
          <p:nvPr/>
        </p:nvSpPr>
        <p:spPr>
          <a:xfrm>
            <a:off x="649224" y="645106"/>
            <a:ext cx="3650279" cy="1259894"/>
          </a:xfrm>
          <a:prstGeom prst="rect">
            <a:avLst/>
          </a:prstGeom>
        </p:spPr>
        <p:txBody>
          <a:bodyPr vert="horz" lIns="91440" tIns="45720" rIns="91440" bIns="45720" rtlCol="0" anchor="t">
            <a:normAutofit/>
          </a:bodyPr>
          <a:lstStyle/>
          <a:p>
            <a:pPr>
              <a:spcBef>
                <a:spcPct val="0"/>
              </a:spcBef>
              <a:spcAft>
                <a:spcPts val="600"/>
              </a:spcAft>
            </a:pPr>
            <a:r>
              <a:rPr lang="en-US" sz="3600" b="1">
                <a:solidFill>
                  <a:schemeClr val="tx1">
                    <a:lumMod val="85000"/>
                    <a:lumOff val="15000"/>
                  </a:schemeClr>
                </a:solidFill>
                <a:latin typeface="+mj-lt"/>
                <a:ea typeface="+mj-ea"/>
                <a:cs typeface="+mj-cs"/>
              </a:rPr>
              <a:t>Results</a:t>
            </a:r>
          </a:p>
          <a:p>
            <a:pPr>
              <a:spcBef>
                <a:spcPct val="0"/>
              </a:spcBef>
              <a:spcAft>
                <a:spcPts val="600"/>
              </a:spcAft>
            </a:pPr>
            <a:endParaRPr lang="en-US" sz="3600">
              <a:solidFill>
                <a:schemeClr val="tx1">
                  <a:lumMod val="85000"/>
                  <a:lumOff val="15000"/>
                </a:schemeClr>
              </a:solidFill>
              <a:latin typeface="+mj-lt"/>
              <a:ea typeface="+mj-ea"/>
              <a:cs typeface="+mj-cs"/>
            </a:endParaRPr>
          </a:p>
        </p:txBody>
      </p:sp>
      <p:sp>
        <p:nvSpPr>
          <p:cNvPr id="47" name="Rectangle 46">
            <a:extLst>
              <a:ext uri="{FF2B5EF4-FFF2-40B4-BE49-F238E27FC236}">
                <a16:creationId xmlns:a16="http://schemas.microsoft.com/office/drawing/2014/main" id="{488B1383-B33A-45D9-AF5F-DD1522135A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5" name="TextBox 4">
            <a:extLst>
              <a:ext uri="{FF2B5EF4-FFF2-40B4-BE49-F238E27FC236}">
                <a16:creationId xmlns:a16="http://schemas.microsoft.com/office/drawing/2014/main" id="{F39153BB-F4E8-C068-AABB-EE9279858DE1}"/>
              </a:ext>
            </a:extLst>
          </p:cNvPr>
          <p:cNvSpPr txBox="1"/>
          <p:nvPr/>
        </p:nvSpPr>
        <p:spPr>
          <a:xfrm>
            <a:off x="649225" y="2133600"/>
            <a:ext cx="3650278" cy="3759253"/>
          </a:xfrm>
          <a:prstGeom prst="rect">
            <a:avLst/>
          </a:prstGeom>
        </p:spPr>
        <p:txBody>
          <a:bodyPr vert="horz" lIns="91440" tIns="45720" rIns="91440" bIns="45720" rtlCol="0">
            <a:normAutofit fontScale="92500" lnSpcReduction="20000"/>
          </a:bodyPr>
          <a:lstStyle/>
          <a:p>
            <a:pPr marL="285750" indent="-285750" algn="just">
              <a:lnSpc>
                <a:spcPct val="90000"/>
              </a:lnSpc>
              <a:spcBef>
                <a:spcPts val="1000"/>
              </a:spcBef>
              <a:buClr>
                <a:schemeClr val="accent1"/>
              </a:buClr>
              <a:buFont typeface="Wingdings 3" charset="2"/>
              <a:buChar char=""/>
            </a:pPr>
            <a:r>
              <a:rPr lang="en-US" sz="1400" dirty="0">
                <a:solidFill>
                  <a:schemeClr val="tx1">
                    <a:lumMod val="75000"/>
                    <a:lumOff val="25000"/>
                  </a:schemeClr>
                </a:solidFill>
                <a:effectLst/>
              </a:rPr>
              <a:t>T</a:t>
            </a:r>
            <a:r>
              <a:rPr lang="en-US" dirty="0">
                <a:solidFill>
                  <a:schemeClr val="tx1">
                    <a:lumMod val="75000"/>
                    <a:lumOff val="25000"/>
                  </a:schemeClr>
                </a:solidFill>
                <a:effectLst/>
                <a:latin typeface="Arial" panose="020B0604020202020204" pitchFamily="34" charset="0"/>
                <a:cs typeface="Arial" panose="020B0604020202020204" pitchFamily="34" charset="0"/>
              </a:rPr>
              <a:t>he regression analysis shows that the odds of pregnancy wastage were significantly higher among women aged 35 and above [OR: 1.78, p&lt;0.05], but it was much higher when they smoked in EAG states.</a:t>
            </a:r>
          </a:p>
          <a:p>
            <a:pPr marL="342900" indent="-342900" algn="just">
              <a:lnSpc>
                <a:spcPct val="90000"/>
              </a:lnSpc>
              <a:spcBef>
                <a:spcPts val="1000"/>
              </a:spcBef>
              <a:buClr>
                <a:schemeClr val="accent1"/>
              </a:buClr>
              <a:buFont typeface="Wingdings 3" charset="2"/>
              <a:buChar char=""/>
            </a:pPr>
            <a:r>
              <a:rPr lang="en-US" dirty="0">
                <a:solidFill>
                  <a:schemeClr val="tx1">
                    <a:lumMod val="75000"/>
                    <a:lumOff val="25000"/>
                  </a:schemeClr>
                </a:solidFill>
                <a:effectLst/>
                <a:latin typeface="Arial" panose="020B0604020202020204" pitchFamily="34" charset="0"/>
                <a:cs typeface="Arial" panose="020B0604020202020204" pitchFamily="34" charset="0"/>
              </a:rPr>
              <a:t>Similarly, the odds of pregnancy wastage among women belonging to rich households and smoke, the odds were 1.89, [OR: 1.56, p&lt;0.001].</a:t>
            </a:r>
          </a:p>
          <a:p>
            <a:pPr marL="342900" indent="-342900" algn="just">
              <a:lnSpc>
                <a:spcPct val="90000"/>
              </a:lnSpc>
              <a:spcBef>
                <a:spcPts val="1000"/>
              </a:spcBef>
              <a:buClr>
                <a:schemeClr val="accent1"/>
              </a:buClr>
              <a:buFont typeface="Wingdings 3" charset="2"/>
              <a:buChar char=""/>
            </a:pPr>
            <a:r>
              <a:rPr lang="en-US" dirty="0">
                <a:solidFill>
                  <a:schemeClr val="tx1">
                    <a:lumMod val="75000"/>
                    <a:lumOff val="25000"/>
                  </a:schemeClr>
                </a:solidFill>
                <a:effectLst/>
                <a:latin typeface="Arial" panose="020B0604020202020204" pitchFamily="34" charset="0"/>
                <a:cs typeface="Arial" panose="020B0604020202020204" pitchFamily="34" charset="0"/>
              </a:rPr>
              <a:t>The urban women of EAG states were more likely to experience pregnancy wastage if they smoke</a:t>
            </a:r>
            <a:r>
              <a:rPr lang="en-US" dirty="0">
                <a:solidFill>
                  <a:schemeClr val="tx1">
                    <a:lumMod val="75000"/>
                    <a:lumOff val="25000"/>
                  </a:schemeClr>
                </a:solidFill>
                <a:latin typeface="Arial" panose="020B0604020202020204" pitchFamily="34" charset="0"/>
                <a:cs typeface="Arial" panose="020B0604020202020204" pitchFamily="34" charset="0"/>
              </a:rPr>
              <a:t> than those of Non-EAG states.</a:t>
            </a:r>
            <a:endParaRPr lang="en-US" dirty="0">
              <a:solidFill>
                <a:schemeClr val="tx1">
                  <a:lumMod val="75000"/>
                  <a:lumOff val="25000"/>
                </a:schemeClr>
              </a:solidFill>
              <a:effectLst/>
              <a:latin typeface="Arial" panose="020B0604020202020204" pitchFamily="34" charset="0"/>
              <a:cs typeface="Arial" panose="020B0604020202020204" pitchFamily="34" charset="0"/>
            </a:endParaRPr>
          </a:p>
          <a:p>
            <a:pPr>
              <a:lnSpc>
                <a:spcPct val="90000"/>
              </a:lnSpc>
              <a:spcBef>
                <a:spcPts val="1000"/>
              </a:spcBef>
              <a:buClr>
                <a:schemeClr val="accent1"/>
              </a:buClr>
              <a:buFont typeface="Wingdings 3" charset="2"/>
              <a:buChar char=""/>
            </a:pPr>
            <a:endParaRPr lang="en-US" sz="1400" b="1" dirty="0">
              <a:solidFill>
                <a:schemeClr val="tx1">
                  <a:lumMod val="75000"/>
                  <a:lumOff val="25000"/>
                </a:schemeClr>
              </a:solidFill>
              <a:effectLst/>
            </a:endParaRPr>
          </a:p>
        </p:txBody>
      </p:sp>
      <p:pic>
        <p:nvPicPr>
          <p:cNvPr id="4" name="Picture 3">
            <a:extLst>
              <a:ext uri="{FF2B5EF4-FFF2-40B4-BE49-F238E27FC236}">
                <a16:creationId xmlns:a16="http://schemas.microsoft.com/office/drawing/2014/main" id="{7F7A5FC9-DDB4-FEBF-AE2D-46013C342AEC}"/>
              </a:ext>
            </a:extLst>
          </p:cNvPr>
          <p:cNvPicPr>
            <a:picLocks noChangeAspect="1"/>
          </p:cNvPicPr>
          <p:nvPr/>
        </p:nvPicPr>
        <p:blipFill>
          <a:blip r:embed="rId2"/>
          <a:stretch>
            <a:fillRect/>
          </a:stretch>
        </p:blipFill>
        <p:spPr>
          <a:xfrm>
            <a:off x="4619543" y="2065510"/>
            <a:ext cx="3394925" cy="3381547"/>
          </a:xfrm>
          <a:prstGeom prst="rect">
            <a:avLst/>
          </a:prstGeom>
        </p:spPr>
      </p:pic>
      <p:pic>
        <p:nvPicPr>
          <p:cNvPr id="8" name="Picture 7">
            <a:extLst>
              <a:ext uri="{FF2B5EF4-FFF2-40B4-BE49-F238E27FC236}">
                <a16:creationId xmlns:a16="http://schemas.microsoft.com/office/drawing/2014/main" id="{F87827F9-5322-A7B6-63D5-9FC37CC836B4}"/>
              </a:ext>
            </a:extLst>
          </p:cNvPr>
          <p:cNvPicPr>
            <a:picLocks noChangeAspect="1"/>
          </p:cNvPicPr>
          <p:nvPr/>
        </p:nvPicPr>
        <p:blipFill>
          <a:blip r:embed="rId3"/>
          <a:stretch>
            <a:fillRect/>
          </a:stretch>
        </p:blipFill>
        <p:spPr>
          <a:xfrm>
            <a:off x="8294683" y="2065510"/>
            <a:ext cx="3394926" cy="3383525"/>
          </a:xfrm>
          <a:prstGeom prst="rect">
            <a:avLst/>
          </a:prstGeom>
        </p:spPr>
      </p:pic>
      <p:sp>
        <p:nvSpPr>
          <p:cNvPr id="49" name="Freeform 11">
            <a:extLst>
              <a:ext uri="{FF2B5EF4-FFF2-40B4-BE49-F238E27FC236}">
                <a16:creationId xmlns:a16="http://schemas.microsoft.com/office/drawing/2014/main" id="{ADD2565E-493E-4545-99C0-2F033FAF94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86537E24-4C36-DEFB-F06A-29AAF0B251B3}"/>
              </a:ext>
            </a:extLst>
          </p:cNvPr>
          <p:cNvPicPr>
            <a:picLocks noChangeAspect="1"/>
          </p:cNvPicPr>
          <p:nvPr/>
        </p:nvPicPr>
        <p:blipFill>
          <a:blip r:embed="rId4"/>
          <a:stretch>
            <a:fillRect/>
          </a:stretch>
        </p:blipFill>
        <p:spPr>
          <a:xfrm>
            <a:off x="10281007" y="1"/>
            <a:ext cx="1910993" cy="1057386"/>
          </a:xfrm>
          <a:prstGeom prst="rect">
            <a:avLst/>
          </a:prstGeom>
        </p:spPr>
      </p:pic>
    </p:spTree>
    <p:extLst>
      <p:ext uri="{BB962C8B-B14F-4D97-AF65-F5344CB8AC3E}">
        <p14:creationId xmlns:p14="http://schemas.microsoft.com/office/powerpoint/2010/main" val="9296550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603ED46-B7BD-4DFA-2599-4215573114A2}"/>
              </a:ext>
            </a:extLst>
          </p:cNvPr>
          <p:cNvSpPr txBox="1"/>
          <p:nvPr/>
        </p:nvSpPr>
        <p:spPr>
          <a:xfrm>
            <a:off x="1130157" y="388189"/>
            <a:ext cx="9187035" cy="861774"/>
          </a:xfrm>
          <a:prstGeom prst="rect">
            <a:avLst/>
          </a:prstGeom>
          <a:noFill/>
        </p:spPr>
        <p:txBody>
          <a:bodyPr wrap="square" rtlCol="0">
            <a:spAutoFit/>
          </a:bodyPr>
          <a:lstStyle/>
          <a:p>
            <a:pPr algn="ctr"/>
            <a:r>
              <a:rPr lang="en-IN" sz="3200" b="1" dirty="0">
                <a:latin typeface="Arial" panose="020B0604020202020204" pitchFamily="34" charset="0"/>
                <a:cs typeface="Arial" panose="020B0604020202020204" pitchFamily="34" charset="0"/>
              </a:rPr>
              <a:t>Discussion</a:t>
            </a:r>
          </a:p>
          <a:p>
            <a:endParaRPr lang="en-IN" dirty="0"/>
          </a:p>
        </p:txBody>
      </p:sp>
      <p:pic>
        <p:nvPicPr>
          <p:cNvPr id="3" name="Picture 2">
            <a:extLst>
              <a:ext uri="{FF2B5EF4-FFF2-40B4-BE49-F238E27FC236}">
                <a16:creationId xmlns:a16="http://schemas.microsoft.com/office/drawing/2014/main" id="{A55622DF-5897-8E06-E110-27723E357CBA}"/>
              </a:ext>
            </a:extLst>
          </p:cNvPr>
          <p:cNvPicPr>
            <a:picLocks noChangeAspect="1"/>
          </p:cNvPicPr>
          <p:nvPr/>
        </p:nvPicPr>
        <p:blipFill>
          <a:blip r:embed="rId3"/>
          <a:stretch>
            <a:fillRect/>
          </a:stretch>
        </p:blipFill>
        <p:spPr>
          <a:xfrm>
            <a:off x="10281007" y="1"/>
            <a:ext cx="1910993" cy="1057386"/>
          </a:xfrm>
          <a:prstGeom prst="rect">
            <a:avLst/>
          </a:prstGeom>
        </p:spPr>
      </p:pic>
      <p:graphicFrame>
        <p:nvGraphicFramePr>
          <p:cNvPr id="6" name="TextBox 3">
            <a:extLst>
              <a:ext uri="{FF2B5EF4-FFF2-40B4-BE49-F238E27FC236}">
                <a16:creationId xmlns:a16="http://schemas.microsoft.com/office/drawing/2014/main" id="{6BB57406-5694-1E03-C99F-70EFEF60306C}"/>
              </a:ext>
            </a:extLst>
          </p:cNvPr>
          <p:cNvGraphicFramePr/>
          <p:nvPr>
            <p:extLst>
              <p:ext uri="{D42A27DB-BD31-4B8C-83A1-F6EECF244321}">
                <p14:modId xmlns:p14="http://schemas.microsoft.com/office/powerpoint/2010/main" val="69486501"/>
              </p:ext>
            </p:extLst>
          </p:nvPr>
        </p:nvGraphicFramePr>
        <p:xfrm>
          <a:off x="1017917" y="1086928"/>
          <a:ext cx="10541479" cy="526297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1276932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0"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en-IN"/>
            </a:p>
          </p:txBody>
        </p:sp>
        <p:sp>
          <p:nvSpPr>
            <p:cNvPr id="11"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en-IN"/>
            </a:p>
          </p:txBody>
        </p:sp>
        <p:sp>
          <p:nvSpPr>
            <p:cNvPr id="12"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en-IN"/>
            </a:p>
          </p:txBody>
        </p:sp>
        <p:sp>
          <p:nvSpPr>
            <p:cNvPr id="13"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en-IN"/>
            </a:p>
          </p:txBody>
        </p:sp>
        <p:sp>
          <p:nvSpPr>
            <p:cNvPr id="14"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en-IN"/>
            </a:p>
          </p:txBody>
        </p:sp>
        <p:sp>
          <p:nvSpPr>
            <p:cNvPr id="15"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en-IN"/>
            </a:p>
          </p:txBody>
        </p:sp>
        <p:sp>
          <p:nvSpPr>
            <p:cNvPr id="16"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en-IN"/>
            </a:p>
          </p:txBody>
        </p:sp>
        <p:sp>
          <p:nvSpPr>
            <p:cNvPr id="17"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en-IN"/>
            </a:p>
          </p:txBody>
        </p:sp>
        <p:sp>
          <p:nvSpPr>
            <p:cNvPr id="18"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en-IN"/>
            </a:p>
          </p:txBody>
        </p:sp>
        <p:sp>
          <p:nvSpPr>
            <p:cNvPr id="19"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en-IN"/>
            </a:p>
          </p:txBody>
        </p:sp>
        <p:sp>
          <p:nvSpPr>
            <p:cNvPr id="20"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en-IN"/>
            </a:p>
          </p:txBody>
        </p:sp>
        <p:sp>
          <p:nvSpPr>
            <p:cNvPr id="21"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en-IN"/>
            </a:p>
          </p:txBody>
        </p:sp>
      </p:grpSp>
      <p:grpSp>
        <p:nvGrpSpPr>
          <p:cNvPr id="23" name="Group 22">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4"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en-IN"/>
            </a:p>
          </p:txBody>
        </p:sp>
        <p:sp>
          <p:nvSpPr>
            <p:cNvPr id="25"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en-IN"/>
            </a:p>
          </p:txBody>
        </p:sp>
        <p:sp>
          <p:nvSpPr>
            <p:cNvPr id="26"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en-IN"/>
            </a:p>
          </p:txBody>
        </p:sp>
        <p:sp>
          <p:nvSpPr>
            <p:cNvPr id="27"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en-IN"/>
            </a:p>
          </p:txBody>
        </p:sp>
        <p:sp>
          <p:nvSpPr>
            <p:cNvPr id="28"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en-IN"/>
            </a:p>
          </p:txBody>
        </p:sp>
        <p:sp>
          <p:nvSpPr>
            <p:cNvPr id="29"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en-IN"/>
            </a:p>
          </p:txBody>
        </p:sp>
        <p:sp>
          <p:nvSpPr>
            <p:cNvPr id="30"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en-IN"/>
            </a:p>
          </p:txBody>
        </p:sp>
        <p:sp>
          <p:nvSpPr>
            <p:cNvPr id="31"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en-IN"/>
            </a:p>
          </p:txBody>
        </p:sp>
        <p:sp>
          <p:nvSpPr>
            <p:cNvPr id="32"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en-IN"/>
            </a:p>
          </p:txBody>
        </p:sp>
        <p:sp>
          <p:nvSpPr>
            <p:cNvPr id="33"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en-IN"/>
            </a:p>
          </p:txBody>
        </p:sp>
        <p:sp>
          <p:nvSpPr>
            <p:cNvPr id="34"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en-IN"/>
            </a:p>
          </p:txBody>
        </p:sp>
        <p:sp>
          <p:nvSpPr>
            <p:cNvPr id="35"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en-IN"/>
            </a:p>
          </p:txBody>
        </p:sp>
      </p:grpSp>
      <p:sp>
        <p:nvSpPr>
          <p:cNvPr id="37" name="Rectangle 36">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39"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IN"/>
          </a:p>
        </p:txBody>
      </p:sp>
      <p:sp>
        <p:nvSpPr>
          <p:cNvPr id="41" name="Rectangle 40">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9603ED46-B7BD-4DFA-2599-4215573114A2}"/>
              </a:ext>
            </a:extLst>
          </p:cNvPr>
          <p:cNvSpPr txBox="1"/>
          <p:nvPr/>
        </p:nvSpPr>
        <p:spPr>
          <a:xfrm>
            <a:off x="1259893" y="3101093"/>
            <a:ext cx="2454052" cy="3029344"/>
          </a:xfrm>
          <a:prstGeom prst="rect">
            <a:avLst/>
          </a:prstGeom>
        </p:spPr>
        <p:txBody>
          <a:bodyPr vert="horz" lIns="91440" tIns="45720" rIns="91440" bIns="45720" rtlCol="0" anchor="t">
            <a:normAutofit/>
          </a:bodyPr>
          <a:lstStyle/>
          <a:p>
            <a:pPr>
              <a:spcBef>
                <a:spcPct val="0"/>
              </a:spcBef>
              <a:spcAft>
                <a:spcPts val="600"/>
              </a:spcAft>
            </a:pPr>
            <a:r>
              <a:rPr lang="en-US" sz="3200" b="1" dirty="0">
                <a:solidFill>
                  <a:schemeClr val="bg1"/>
                </a:solidFill>
                <a:latin typeface="Arial" panose="020B0604020202020204" pitchFamily="34" charset="0"/>
                <a:ea typeface="+mj-ea"/>
                <a:cs typeface="Arial" panose="020B0604020202020204" pitchFamily="34" charset="0"/>
              </a:rPr>
              <a:t>Discussion</a:t>
            </a:r>
          </a:p>
          <a:p>
            <a:pPr>
              <a:spcBef>
                <a:spcPct val="0"/>
              </a:spcBef>
              <a:spcAft>
                <a:spcPts val="600"/>
              </a:spcAft>
            </a:pPr>
            <a:endParaRPr lang="en-US" sz="3200" dirty="0">
              <a:solidFill>
                <a:schemeClr val="bg1"/>
              </a:solidFill>
              <a:latin typeface="+mj-lt"/>
              <a:ea typeface="+mj-ea"/>
              <a:cs typeface="+mj-cs"/>
            </a:endParaRPr>
          </a:p>
        </p:txBody>
      </p:sp>
      <p:sp>
        <p:nvSpPr>
          <p:cNvPr id="43"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en-IN"/>
          </a:p>
        </p:txBody>
      </p:sp>
      <p:sp useBgFill="1">
        <p:nvSpPr>
          <p:cNvPr id="45" name="Rectangle 44">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86D48814-E8FD-ABC1-A864-3848E7AAB692}"/>
              </a:ext>
            </a:extLst>
          </p:cNvPr>
          <p:cNvSpPr txBox="1"/>
          <p:nvPr/>
        </p:nvSpPr>
        <p:spPr>
          <a:xfrm>
            <a:off x="4706578" y="589722"/>
            <a:ext cx="6798033" cy="5321500"/>
          </a:xfrm>
          <a:prstGeom prst="rect">
            <a:avLst/>
          </a:prstGeom>
        </p:spPr>
        <p:txBody>
          <a:bodyPr vert="horz" lIns="91440" tIns="45720" rIns="91440" bIns="45720" rtlCol="0" anchor="ctr">
            <a:normAutofit lnSpcReduction="10000"/>
          </a:bodyPr>
          <a:lstStyle/>
          <a:p>
            <a:pPr marL="342900" lvl="0" indent="-342900" algn="just">
              <a:lnSpc>
                <a:spcPct val="90000"/>
              </a:lnSpc>
              <a:spcBef>
                <a:spcPts val="1000"/>
              </a:spcBef>
              <a:buClr>
                <a:schemeClr val="accent1"/>
              </a:buClr>
              <a:buFont typeface="Wingdings 3" charset="2"/>
              <a:buChar char=""/>
            </a:pPr>
            <a:r>
              <a:rPr lang="en-US" dirty="0">
                <a:solidFill>
                  <a:schemeClr val="tx1">
                    <a:lumMod val="75000"/>
                    <a:lumOff val="25000"/>
                  </a:schemeClr>
                </a:solidFill>
                <a:effectLst/>
                <a:latin typeface="Arial" panose="020B0604020202020204" pitchFamily="34" charset="0"/>
                <a:cs typeface="Arial" panose="020B0604020202020204" pitchFamily="34" charset="0"/>
              </a:rPr>
              <a:t>In the current study, women of wealthy and more educated groups of the Urban areas of the EAG States of India had a h</a:t>
            </a:r>
            <a:r>
              <a:rPr lang="en-US" dirty="0">
                <a:solidFill>
                  <a:schemeClr val="tx1">
                    <a:lumMod val="75000"/>
                    <a:lumOff val="25000"/>
                  </a:schemeClr>
                </a:solidFill>
                <a:latin typeface="Arial" panose="020B0604020202020204" pitchFamily="34" charset="0"/>
                <a:cs typeface="Arial" panose="020B0604020202020204" pitchFamily="34" charset="0"/>
              </a:rPr>
              <a:t>igher</a:t>
            </a:r>
            <a:r>
              <a:rPr lang="en-US" dirty="0">
                <a:solidFill>
                  <a:schemeClr val="tx1">
                    <a:lumMod val="75000"/>
                    <a:lumOff val="25000"/>
                  </a:schemeClr>
                </a:solidFill>
                <a:effectLst/>
                <a:latin typeface="Arial" panose="020B0604020202020204" pitchFamily="34" charset="0"/>
                <a:cs typeface="Arial" panose="020B0604020202020204" pitchFamily="34" charset="0"/>
              </a:rPr>
              <a:t> risk of pregnancy wastage than females in poorer and less educated groups of rural regions. The study shows that smoking </a:t>
            </a:r>
            <a:r>
              <a:rPr lang="en-US" dirty="0">
                <a:solidFill>
                  <a:schemeClr val="tx1">
                    <a:lumMod val="75000"/>
                    <a:lumOff val="25000"/>
                  </a:schemeClr>
                </a:solidFill>
                <a:latin typeface="Arial" panose="020B0604020202020204" pitchFamily="34" charset="0"/>
                <a:cs typeface="Arial" panose="020B0604020202020204" pitchFamily="34" charset="0"/>
              </a:rPr>
              <a:t>behavior </a:t>
            </a:r>
            <a:r>
              <a:rPr lang="en-US" dirty="0">
                <a:solidFill>
                  <a:schemeClr val="tx1">
                    <a:lumMod val="75000"/>
                    <a:lumOff val="25000"/>
                  </a:schemeClr>
                </a:solidFill>
                <a:effectLst/>
                <a:latin typeface="Arial" panose="020B0604020202020204" pitchFamily="34" charset="0"/>
                <a:cs typeface="Arial" panose="020B0604020202020204" pitchFamily="34" charset="0"/>
              </a:rPr>
              <a:t>along with other factors such as the higher age of the mother have a significant positive association with pregnancy wastage.</a:t>
            </a:r>
          </a:p>
          <a:p>
            <a:pPr marL="342900" lvl="0" indent="-342900" algn="just">
              <a:lnSpc>
                <a:spcPct val="90000"/>
              </a:lnSpc>
              <a:spcBef>
                <a:spcPts val="1000"/>
              </a:spcBef>
              <a:buClr>
                <a:schemeClr val="accent1"/>
              </a:buClr>
              <a:buFont typeface="Wingdings 3" charset="2"/>
              <a:buChar char=""/>
            </a:pPr>
            <a:endParaRPr lang="en-US" dirty="0">
              <a:solidFill>
                <a:schemeClr val="tx1">
                  <a:lumMod val="75000"/>
                  <a:lumOff val="25000"/>
                </a:schemeClr>
              </a:solidFill>
              <a:effectLst/>
              <a:latin typeface="Arial" panose="020B0604020202020204" pitchFamily="34" charset="0"/>
              <a:cs typeface="Arial" panose="020B0604020202020204" pitchFamily="34" charset="0"/>
            </a:endParaRPr>
          </a:p>
          <a:p>
            <a:pPr marL="342900" lvl="0" indent="-342900" algn="just">
              <a:lnSpc>
                <a:spcPct val="90000"/>
              </a:lnSpc>
              <a:spcBef>
                <a:spcPts val="1000"/>
              </a:spcBef>
              <a:buClr>
                <a:schemeClr val="accent1"/>
              </a:buClr>
              <a:buFont typeface="Wingdings 3" charset="2"/>
              <a:buChar char=""/>
            </a:pPr>
            <a:r>
              <a:rPr lang="en-US" dirty="0">
                <a:solidFill>
                  <a:schemeClr val="tx1">
                    <a:lumMod val="75000"/>
                    <a:lumOff val="25000"/>
                  </a:schemeClr>
                </a:solidFill>
                <a:latin typeface="Arial" panose="020B0604020202020204" pitchFamily="34" charset="0"/>
                <a:cs typeface="Arial" panose="020B0604020202020204" pitchFamily="34" charset="0"/>
              </a:rPr>
              <a:t>E</a:t>
            </a:r>
            <a:r>
              <a:rPr lang="en-US" dirty="0">
                <a:solidFill>
                  <a:schemeClr val="tx1">
                    <a:lumMod val="75000"/>
                    <a:lumOff val="25000"/>
                  </a:schemeClr>
                </a:solidFill>
                <a:effectLst/>
                <a:latin typeface="Arial" panose="020B0604020202020204" pitchFamily="34" charset="0"/>
                <a:cs typeface="Arial" panose="020B0604020202020204" pitchFamily="34" charset="0"/>
              </a:rPr>
              <a:t>ducation as accessibility and wealth statu</a:t>
            </a:r>
            <a:r>
              <a:rPr lang="en-US" dirty="0">
                <a:solidFill>
                  <a:schemeClr val="tx1">
                    <a:lumMod val="75000"/>
                    <a:lumOff val="25000"/>
                  </a:schemeClr>
                </a:solidFill>
                <a:latin typeface="Arial" panose="020B0604020202020204" pitchFamily="34" charset="0"/>
                <a:cs typeface="Arial" panose="020B0604020202020204" pitchFamily="34" charset="0"/>
              </a:rPr>
              <a:t>s as affordability proved to be statistically significant factors affecting pregnancy wastage in EAG states, India.</a:t>
            </a:r>
          </a:p>
          <a:p>
            <a:pPr marL="342900" lvl="0" indent="-342900" algn="just">
              <a:lnSpc>
                <a:spcPct val="90000"/>
              </a:lnSpc>
              <a:spcBef>
                <a:spcPts val="1000"/>
              </a:spcBef>
              <a:buClr>
                <a:schemeClr val="accent1"/>
              </a:buClr>
              <a:buFont typeface="Wingdings 3" charset="2"/>
              <a:buChar char=""/>
            </a:pPr>
            <a:endParaRPr lang="en-US" dirty="0">
              <a:solidFill>
                <a:schemeClr val="tx1">
                  <a:lumMod val="75000"/>
                  <a:lumOff val="25000"/>
                </a:schemeClr>
              </a:solidFill>
              <a:effectLst/>
              <a:latin typeface="Arial" panose="020B0604020202020204" pitchFamily="34" charset="0"/>
              <a:cs typeface="Arial" panose="020B0604020202020204" pitchFamily="34" charset="0"/>
            </a:endParaRPr>
          </a:p>
          <a:p>
            <a:pPr marL="342900" lvl="0" indent="-342900" algn="just">
              <a:lnSpc>
                <a:spcPct val="90000"/>
              </a:lnSpc>
              <a:spcBef>
                <a:spcPts val="1000"/>
              </a:spcBef>
              <a:buClr>
                <a:schemeClr val="accent1"/>
              </a:buClr>
              <a:buFont typeface="Wingdings 3" charset="2"/>
              <a:buChar char=""/>
            </a:pPr>
            <a:r>
              <a:rPr lang="en-US" dirty="0">
                <a:solidFill>
                  <a:schemeClr val="tx1">
                    <a:lumMod val="75000"/>
                    <a:lumOff val="25000"/>
                  </a:schemeClr>
                </a:solidFill>
                <a:effectLst/>
                <a:latin typeface="Arial" panose="020B0604020202020204" pitchFamily="34" charset="0"/>
                <a:cs typeface="Arial" panose="020B0604020202020204" pitchFamily="34" charset="0"/>
              </a:rPr>
              <a:t> The ability of educated, wealthy, and urban group females to decide whether to smoke or not in accordance to their affordability and accessibility toward smoking materials as and when required, leads to </a:t>
            </a:r>
            <a:r>
              <a:rPr lang="en-US" dirty="0">
                <a:solidFill>
                  <a:schemeClr val="tx1">
                    <a:lumMod val="75000"/>
                    <a:lumOff val="25000"/>
                  </a:schemeClr>
                </a:solidFill>
                <a:latin typeface="Arial" panose="020B0604020202020204" pitchFamily="34" charset="0"/>
                <a:cs typeface="Arial" panose="020B0604020202020204" pitchFamily="34" charset="0"/>
              </a:rPr>
              <a:t>adverse</a:t>
            </a:r>
            <a:r>
              <a:rPr lang="en-US" dirty="0">
                <a:solidFill>
                  <a:schemeClr val="tx1">
                    <a:lumMod val="75000"/>
                    <a:lumOff val="25000"/>
                  </a:schemeClr>
                </a:solidFill>
                <a:effectLst/>
                <a:latin typeface="Arial" panose="020B0604020202020204" pitchFamily="34" charset="0"/>
                <a:cs typeface="Arial" panose="020B0604020202020204" pitchFamily="34" charset="0"/>
              </a:rPr>
              <a:t> pregnancy outcomes.</a:t>
            </a:r>
          </a:p>
          <a:p>
            <a:pPr marL="342900" lvl="0" indent="-342900" algn="just">
              <a:lnSpc>
                <a:spcPct val="90000"/>
              </a:lnSpc>
              <a:spcBef>
                <a:spcPts val="1000"/>
              </a:spcBef>
              <a:buClr>
                <a:schemeClr val="accent1"/>
              </a:buClr>
              <a:buFont typeface="Wingdings 3" charset="2"/>
              <a:buChar char=""/>
            </a:pPr>
            <a:endParaRPr lang="en-US" dirty="0">
              <a:solidFill>
                <a:schemeClr val="tx1">
                  <a:lumMod val="75000"/>
                  <a:lumOff val="25000"/>
                </a:schemeClr>
              </a:solidFill>
              <a:effectLst/>
              <a:latin typeface="Arial" panose="020B0604020202020204" pitchFamily="34" charset="0"/>
              <a:cs typeface="Arial" panose="020B0604020202020204" pitchFamily="34" charset="0"/>
            </a:endParaRPr>
          </a:p>
          <a:p>
            <a:pPr marL="342900" lvl="0" indent="-342900" algn="just">
              <a:lnSpc>
                <a:spcPct val="90000"/>
              </a:lnSpc>
              <a:spcBef>
                <a:spcPts val="1000"/>
              </a:spcBef>
              <a:buClr>
                <a:schemeClr val="accent1"/>
              </a:buClr>
              <a:buFont typeface="Wingdings 3" charset="2"/>
              <a:buChar char=""/>
            </a:pPr>
            <a:r>
              <a:rPr lang="en-US" dirty="0">
                <a:solidFill>
                  <a:schemeClr val="tx1">
                    <a:lumMod val="75000"/>
                    <a:lumOff val="25000"/>
                  </a:schemeClr>
                </a:solidFill>
                <a:effectLst/>
                <a:latin typeface="Arial" panose="020B0604020202020204" pitchFamily="34" charset="0"/>
                <a:cs typeface="Arial" panose="020B0604020202020204" pitchFamily="34" charset="0"/>
              </a:rPr>
              <a:t> </a:t>
            </a:r>
            <a:r>
              <a:rPr lang="en-US" dirty="0">
                <a:solidFill>
                  <a:schemeClr val="tx1">
                    <a:lumMod val="75000"/>
                    <a:lumOff val="25000"/>
                  </a:schemeClr>
                </a:solidFill>
                <a:effectLst/>
                <a:highlight>
                  <a:srgbClr val="FFFFFF"/>
                </a:highlight>
                <a:latin typeface="Arial" panose="020B0604020202020204" pitchFamily="34" charset="0"/>
                <a:cs typeface="Arial" panose="020B0604020202020204" pitchFamily="34" charset="0"/>
              </a:rPr>
              <a:t>Smoking as an epidemic in the Third World in the future, will continue to be one of the most important preventable risk factors for poor pregnancy outcomes.</a:t>
            </a:r>
            <a:endParaRPr lang="en-US" dirty="0">
              <a:solidFill>
                <a:schemeClr val="tx1">
                  <a:lumMod val="75000"/>
                  <a:lumOff val="25000"/>
                </a:schemeClr>
              </a:solidFill>
              <a:effectLst/>
              <a:latin typeface="Arial" panose="020B0604020202020204" pitchFamily="34" charset="0"/>
              <a:cs typeface="Arial" panose="020B0604020202020204" pitchFamily="34" charset="0"/>
            </a:endParaRPr>
          </a:p>
          <a:p>
            <a:pPr>
              <a:lnSpc>
                <a:spcPct val="90000"/>
              </a:lnSpc>
              <a:spcBef>
                <a:spcPts val="1000"/>
              </a:spcBef>
              <a:buClr>
                <a:schemeClr val="accent1"/>
              </a:buClr>
              <a:buFont typeface="Wingdings 3" charset="2"/>
              <a:buChar char=""/>
            </a:pPr>
            <a:endParaRPr lang="en-US" sz="1500" dirty="0">
              <a:solidFill>
                <a:schemeClr val="tx1">
                  <a:lumMod val="75000"/>
                  <a:lumOff val="25000"/>
                </a:schemeClr>
              </a:solidFill>
            </a:endParaRPr>
          </a:p>
        </p:txBody>
      </p:sp>
      <p:pic>
        <p:nvPicPr>
          <p:cNvPr id="4" name="Picture 3">
            <a:extLst>
              <a:ext uri="{FF2B5EF4-FFF2-40B4-BE49-F238E27FC236}">
                <a16:creationId xmlns:a16="http://schemas.microsoft.com/office/drawing/2014/main" id="{38764C6A-ACD0-517D-C7AB-970375D8E291}"/>
              </a:ext>
            </a:extLst>
          </p:cNvPr>
          <p:cNvPicPr>
            <a:picLocks noChangeAspect="1"/>
          </p:cNvPicPr>
          <p:nvPr/>
        </p:nvPicPr>
        <p:blipFill>
          <a:blip r:embed="rId2"/>
          <a:stretch>
            <a:fillRect/>
          </a:stretch>
        </p:blipFill>
        <p:spPr>
          <a:xfrm>
            <a:off x="10281007" y="1"/>
            <a:ext cx="1910993" cy="1057386"/>
          </a:xfrm>
          <a:prstGeom prst="rect">
            <a:avLst/>
          </a:prstGeom>
        </p:spPr>
      </p:pic>
    </p:spTree>
    <p:extLst>
      <p:ext uri="{BB962C8B-B14F-4D97-AF65-F5344CB8AC3E}">
        <p14:creationId xmlns:p14="http://schemas.microsoft.com/office/powerpoint/2010/main" val="20585887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49" name="Group 48">
            <a:extLst>
              <a:ext uri="{FF2B5EF4-FFF2-40B4-BE49-F238E27FC236}">
                <a16:creationId xmlns:a16="http://schemas.microsoft.com/office/drawing/2014/main" id="{183CFBA6-CE65-403A-9402-96B75FC899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50" name="Freeform 11">
              <a:extLst>
                <a:ext uri="{FF2B5EF4-FFF2-40B4-BE49-F238E27FC236}">
                  <a16:creationId xmlns:a16="http://schemas.microsoft.com/office/drawing/2014/main" id="{59AF335C-09EE-4959-A2C9-B32F3C6C1D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en-IN"/>
            </a:p>
          </p:txBody>
        </p:sp>
        <p:sp>
          <p:nvSpPr>
            <p:cNvPr id="51" name="Freeform 12">
              <a:extLst>
                <a:ext uri="{FF2B5EF4-FFF2-40B4-BE49-F238E27FC236}">
                  <a16:creationId xmlns:a16="http://schemas.microsoft.com/office/drawing/2014/main" id="{94CCE8C7-E8BB-47EB-BBC7-5E8948F89F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en-IN"/>
            </a:p>
          </p:txBody>
        </p:sp>
        <p:sp>
          <p:nvSpPr>
            <p:cNvPr id="52" name="Freeform 13">
              <a:extLst>
                <a:ext uri="{FF2B5EF4-FFF2-40B4-BE49-F238E27FC236}">
                  <a16:creationId xmlns:a16="http://schemas.microsoft.com/office/drawing/2014/main" id="{2665878D-6479-49F4-BD1C-D1BE63CABA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en-IN"/>
            </a:p>
          </p:txBody>
        </p:sp>
        <p:sp>
          <p:nvSpPr>
            <p:cNvPr id="53" name="Freeform 14">
              <a:extLst>
                <a:ext uri="{FF2B5EF4-FFF2-40B4-BE49-F238E27FC236}">
                  <a16:creationId xmlns:a16="http://schemas.microsoft.com/office/drawing/2014/main" id="{C6400AEB-4991-4E07-8599-C36A9E354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en-IN"/>
            </a:p>
          </p:txBody>
        </p:sp>
        <p:sp>
          <p:nvSpPr>
            <p:cNvPr id="54" name="Freeform 15">
              <a:extLst>
                <a:ext uri="{FF2B5EF4-FFF2-40B4-BE49-F238E27FC236}">
                  <a16:creationId xmlns:a16="http://schemas.microsoft.com/office/drawing/2014/main" id="{0C2AEB7A-70D9-4DE7-B97A-0325DBC9F2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en-IN"/>
            </a:p>
          </p:txBody>
        </p:sp>
        <p:sp>
          <p:nvSpPr>
            <p:cNvPr id="55" name="Freeform 16">
              <a:extLst>
                <a:ext uri="{FF2B5EF4-FFF2-40B4-BE49-F238E27FC236}">
                  <a16:creationId xmlns:a16="http://schemas.microsoft.com/office/drawing/2014/main" id="{FC03DDD2-9CC7-40B7-A632-50BF3E3F6A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en-IN"/>
            </a:p>
          </p:txBody>
        </p:sp>
        <p:sp>
          <p:nvSpPr>
            <p:cNvPr id="56" name="Freeform 17">
              <a:extLst>
                <a:ext uri="{FF2B5EF4-FFF2-40B4-BE49-F238E27FC236}">
                  <a16:creationId xmlns:a16="http://schemas.microsoft.com/office/drawing/2014/main" id="{7F0B3262-F0EC-44D3-AA37-9552D248C7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en-IN"/>
            </a:p>
          </p:txBody>
        </p:sp>
        <p:sp>
          <p:nvSpPr>
            <p:cNvPr id="57" name="Freeform 18">
              <a:extLst>
                <a:ext uri="{FF2B5EF4-FFF2-40B4-BE49-F238E27FC236}">
                  <a16:creationId xmlns:a16="http://schemas.microsoft.com/office/drawing/2014/main" id="{1839BD80-9BF2-49B4-BB03-B5AAB359BF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en-IN"/>
            </a:p>
          </p:txBody>
        </p:sp>
        <p:sp>
          <p:nvSpPr>
            <p:cNvPr id="58" name="Freeform 19">
              <a:extLst>
                <a:ext uri="{FF2B5EF4-FFF2-40B4-BE49-F238E27FC236}">
                  <a16:creationId xmlns:a16="http://schemas.microsoft.com/office/drawing/2014/main" id="{BDC00C45-9216-4702-A31A-391B1D89C4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en-IN"/>
            </a:p>
          </p:txBody>
        </p:sp>
        <p:sp>
          <p:nvSpPr>
            <p:cNvPr id="59" name="Freeform 20">
              <a:extLst>
                <a:ext uri="{FF2B5EF4-FFF2-40B4-BE49-F238E27FC236}">
                  <a16:creationId xmlns:a16="http://schemas.microsoft.com/office/drawing/2014/main" id="{5FB0F70F-34B9-4938-B487-312A0BF0E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en-IN"/>
            </a:p>
          </p:txBody>
        </p:sp>
        <p:sp>
          <p:nvSpPr>
            <p:cNvPr id="60" name="Freeform 21">
              <a:extLst>
                <a:ext uri="{FF2B5EF4-FFF2-40B4-BE49-F238E27FC236}">
                  <a16:creationId xmlns:a16="http://schemas.microsoft.com/office/drawing/2014/main" id="{791D1EE1-5A08-47A7-8D44-0940DEF5B4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en-IN"/>
            </a:p>
          </p:txBody>
        </p:sp>
        <p:sp>
          <p:nvSpPr>
            <p:cNvPr id="61" name="Freeform 22">
              <a:extLst>
                <a:ext uri="{FF2B5EF4-FFF2-40B4-BE49-F238E27FC236}">
                  <a16:creationId xmlns:a16="http://schemas.microsoft.com/office/drawing/2014/main" id="{E04F3404-E41A-43F9-AC45-52EB0874B4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en-IN"/>
            </a:p>
          </p:txBody>
        </p:sp>
      </p:grpSp>
      <p:grpSp>
        <p:nvGrpSpPr>
          <p:cNvPr id="62" name="Group 61">
            <a:extLst>
              <a:ext uri="{FF2B5EF4-FFF2-40B4-BE49-F238E27FC236}">
                <a16:creationId xmlns:a16="http://schemas.microsoft.com/office/drawing/2014/main" id="{C1BC7BDB-967A-4559-AA14-041BCB872DF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63" name="Freeform 27">
              <a:extLst>
                <a:ext uri="{FF2B5EF4-FFF2-40B4-BE49-F238E27FC236}">
                  <a16:creationId xmlns:a16="http://schemas.microsoft.com/office/drawing/2014/main" id="{A39F46EA-3E4A-46CA-BCB8-CA695ED3F4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en-IN"/>
            </a:p>
          </p:txBody>
        </p:sp>
        <p:sp>
          <p:nvSpPr>
            <p:cNvPr id="64" name="Freeform 28">
              <a:extLst>
                <a:ext uri="{FF2B5EF4-FFF2-40B4-BE49-F238E27FC236}">
                  <a16:creationId xmlns:a16="http://schemas.microsoft.com/office/drawing/2014/main" id="{491A4A32-7F8C-4CA7-9281-9761F03571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en-IN"/>
            </a:p>
          </p:txBody>
        </p:sp>
        <p:sp>
          <p:nvSpPr>
            <p:cNvPr id="65" name="Freeform 29">
              <a:extLst>
                <a:ext uri="{FF2B5EF4-FFF2-40B4-BE49-F238E27FC236}">
                  <a16:creationId xmlns:a16="http://schemas.microsoft.com/office/drawing/2014/main" id="{46B02D76-3CD9-4DF5-A3AD-793E7204E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en-IN"/>
            </a:p>
          </p:txBody>
        </p:sp>
        <p:sp>
          <p:nvSpPr>
            <p:cNvPr id="66" name="Freeform 30">
              <a:extLst>
                <a:ext uri="{FF2B5EF4-FFF2-40B4-BE49-F238E27FC236}">
                  <a16:creationId xmlns:a16="http://schemas.microsoft.com/office/drawing/2014/main" id="{E579A2FB-E98B-4144-9D52-3A72BD8D1B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en-IN"/>
            </a:p>
          </p:txBody>
        </p:sp>
        <p:sp>
          <p:nvSpPr>
            <p:cNvPr id="67" name="Freeform 31">
              <a:extLst>
                <a:ext uri="{FF2B5EF4-FFF2-40B4-BE49-F238E27FC236}">
                  <a16:creationId xmlns:a16="http://schemas.microsoft.com/office/drawing/2014/main" id="{65E500DD-EB71-44B5-A2FA-88E9964357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en-IN"/>
            </a:p>
          </p:txBody>
        </p:sp>
        <p:sp>
          <p:nvSpPr>
            <p:cNvPr id="68" name="Freeform 32">
              <a:extLst>
                <a:ext uri="{FF2B5EF4-FFF2-40B4-BE49-F238E27FC236}">
                  <a16:creationId xmlns:a16="http://schemas.microsoft.com/office/drawing/2014/main" id="{04D6AAD6-45AE-454A-9206-8B90E8A264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en-IN"/>
            </a:p>
          </p:txBody>
        </p:sp>
        <p:sp>
          <p:nvSpPr>
            <p:cNvPr id="69" name="Freeform 33">
              <a:extLst>
                <a:ext uri="{FF2B5EF4-FFF2-40B4-BE49-F238E27FC236}">
                  <a16:creationId xmlns:a16="http://schemas.microsoft.com/office/drawing/2014/main" id="{F7399B13-8510-45F6-98C4-0F14C0B37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en-IN"/>
            </a:p>
          </p:txBody>
        </p:sp>
        <p:sp>
          <p:nvSpPr>
            <p:cNvPr id="70" name="Freeform 34">
              <a:extLst>
                <a:ext uri="{FF2B5EF4-FFF2-40B4-BE49-F238E27FC236}">
                  <a16:creationId xmlns:a16="http://schemas.microsoft.com/office/drawing/2014/main" id="{CA595445-6A38-4465-9A5D-9705388D93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en-IN"/>
            </a:p>
          </p:txBody>
        </p:sp>
        <p:sp>
          <p:nvSpPr>
            <p:cNvPr id="71" name="Freeform 35">
              <a:extLst>
                <a:ext uri="{FF2B5EF4-FFF2-40B4-BE49-F238E27FC236}">
                  <a16:creationId xmlns:a16="http://schemas.microsoft.com/office/drawing/2014/main" id="{21D40BAF-4AE0-46F4-BD65-057F0DC668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en-IN"/>
            </a:p>
          </p:txBody>
        </p:sp>
        <p:sp>
          <p:nvSpPr>
            <p:cNvPr id="72" name="Freeform 36">
              <a:extLst>
                <a:ext uri="{FF2B5EF4-FFF2-40B4-BE49-F238E27FC236}">
                  <a16:creationId xmlns:a16="http://schemas.microsoft.com/office/drawing/2014/main" id="{B17F2D73-16DF-4138-B72D-E5B204717A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en-IN"/>
            </a:p>
          </p:txBody>
        </p:sp>
        <p:sp>
          <p:nvSpPr>
            <p:cNvPr id="73" name="Freeform 37">
              <a:extLst>
                <a:ext uri="{FF2B5EF4-FFF2-40B4-BE49-F238E27FC236}">
                  <a16:creationId xmlns:a16="http://schemas.microsoft.com/office/drawing/2014/main" id="{DB8ABBC2-6C0C-4F6E-97EB-55B3B7B2F3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en-IN"/>
            </a:p>
          </p:txBody>
        </p:sp>
        <p:sp>
          <p:nvSpPr>
            <p:cNvPr id="74" name="Freeform 38">
              <a:extLst>
                <a:ext uri="{FF2B5EF4-FFF2-40B4-BE49-F238E27FC236}">
                  <a16:creationId xmlns:a16="http://schemas.microsoft.com/office/drawing/2014/main" id="{7A49885E-6B05-41B6-B47F-9D24456FE7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en-IN"/>
            </a:p>
          </p:txBody>
        </p:sp>
      </p:grpSp>
      <p:sp>
        <p:nvSpPr>
          <p:cNvPr id="75" name="Rectangle 74">
            <a:extLst>
              <a:ext uri="{FF2B5EF4-FFF2-40B4-BE49-F238E27FC236}">
                <a16:creationId xmlns:a16="http://schemas.microsoft.com/office/drawing/2014/main" id="{BDADA868-08FE-425A-AEF9-B622F93730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76" name="Freeform 11">
            <a:extLst>
              <a:ext uri="{FF2B5EF4-FFF2-40B4-BE49-F238E27FC236}">
                <a16:creationId xmlns:a16="http://schemas.microsoft.com/office/drawing/2014/main" id="{4AE17B7F-6C2F-42A9-946F-8FF49617D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IN"/>
          </a:p>
        </p:txBody>
      </p:sp>
      <p:sp>
        <p:nvSpPr>
          <p:cNvPr id="77" name="Rectangle 76">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9603ED46-B7BD-4DFA-2599-4215573114A2}"/>
              </a:ext>
            </a:extLst>
          </p:cNvPr>
          <p:cNvSpPr txBox="1"/>
          <p:nvPr/>
        </p:nvSpPr>
        <p:spPr>
          <a:xfrm>
            <a:off x="1259893" y="3101093"/>
            <a:ext cx="2454052" cy="3029344"/>
          </a:xfrm>
          <a:prstGeom prst="rect">
            <a:avLst/>
          </a:prstGeom>
        </p:spPr>
        <p:txBody>
          <a:bodyPr vert="horz" lIns="91440" tIns="45720" rIns="91440" bIns="45720" rtlCol="0" anchor="t">
            <a:normAutofit/>
          </a:bodyPr>
          <a:lstStyle/>
          <a:p>
            <a:pPr>
              <a:spcBef>
                <a:spcPct val="0"/>
              </a:spcBef>
              <a:spcAft>
                <a:spcPts val="600"/>
              </a:spcAft>
            </a:pPr>
            <a:r>
              <a:rPr lang="en-US" sz="3200" b="1" dirty="0">
                <a:solidFill>
                  <a:schemeClr val="bg1"/>
                </a:solidFill>
                <a:latin typeface="Arial" panose="020B0604020202020204" pitchFamily="34" charset="0"/>
                <a:ea typeface="+mj-ea"/>
                <a:cs typeface="Arial" panose="020B0604020202020204" pitchFamily="34" charset="0"/>
              </a:rPr>
              <a:t>Conclusion</a:t>
            </a:r>
          </a:p>
          <a:p>
            <a:pPr>
              <a:spcBef>
                <a:spcPct val="0"/>
              </a:spcBef>
              <a:spcAft>
                <a:spcPts val="600"/>
              </a:spcAft>
            </a:pPr>
            <a:endParaRPr lang="en-US" sz="3200" dirty="0">
              <a:solidFill>
                <a:schemeClr val="bg1"/>
              </a:solidFill>
              <a:latin typeface="+mj-lt"/>
              <a:ea typeface="+mj-ea"/>
              <a:cs typeface="+mj-cs"/>
            </a:endParaRPr>
          </a:p>
        </p:txBody>
      </p:sp>
      <p:sp>
        <p:nvSpPr>
          <p:cNvPr id="78"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en-IN"/>
          </a:p>
        </p:txBody>
      </p:sp>
      <p:sp useBgFill="1">
        <p:nvSpPr>
          <p:cNvPr id="79" name="Rectangle 78">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4A6FB0C-E181-08A6-F6E4-6A95F1A19175}"/>
              </a:ext>
            </a:extLst>
          </p:cNvPr>
          <p:cNvPicPr>
            <a:picLocks noChangeAspect="1"/>
          </p:cNvPicPr>
          <p:nvPr/>
        </p:nvPicPr>
        <p:blipFill>
          <a:blip r:embed="rId2"/>
          <a:stretch>
            <a:fillRect/>
          </a:stretch>
        </p:blipFill>
        <p:spPr>
          <a:xfrm>
            <a:off x="10281007" y="1"/>
            <a:ext cx="1910993" cy="1057386"/>
          </a:xfrm>
          <a:prstGeom prst="rect">
            <a:avLst/>
          </a:prstGeom>
        </p:spPr>
      </p:pic>
      <p:graphicFrame>
        <p:nvGraphicFramePr>
          <p:cNvPr id="6" name="TextBox 2">
            <a:extLst>
              <a:ext uri="{FF2B5EF4-FFF2-40B4-BE49-F238E27FC236}">
                <a16:creationId xmlns:a16="http://schemas.microsoft.com/office/drawing/2014/main" id="{24CE12B9-E5C2-DD29-BA16-3114205BCF28}"/>
              </a:ext>
            </a:extLst>
          </p:cNvPr>
          <p:cNvGraphicFramePr/>
          <p:nvPr>
            <p:extLst>
              <p:ext uri="{D42A27DB-BD31-4B8C-83A1-F6EECF244321}">
                <p14:modId xmlns:p14="http://schemas.microsoft.com/office/powerpoint/2010/main" val="128447455"/>
              </p:ext>
            </p:extLst>
          </p:nvPr>
        </p:nvGraphicFramePr>
        <p:xfrm>
          <a:off x="4713143" y="1057387"/>
          <a:ext cx="7010954" cy="52651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2232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183CFBA6-CE65-403A-9402-96B75FC899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1" name="Freeform 11">
              <a:extLst>
                <a:ext uri="{FF2B5EF4-FFF2-40B4-BE49-F238E27FC236}">
                  <a16:creationId xmlns:a16="http://schemas.microsoft.com/office/drawing/2014/main" id="{59AF335C-09EE-4959-A2C9-B32F3C6C1D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en-IN"/>
            </a:p>
          </p:txBody>
        </p:sp>
        <p:sp>
          <p:nvSpPr>
            <p:cNvPr id="12" name="Freeform 12">
              <a:extLst>
                <a:ext uri="{FF2B5EF4-FFF2-40B4-BE49-F238E27FC236}">
                  <a16:creationId xmlns:a16="http://schemas.microsoft.com/office/drawing/2014/main" id="{94CCE8C7-E8BB-47EB-BBC7-5E8948F89F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en-IN"/>
            </a:p>
          </p:txBody>
        </p:sp>
        <p:sp>
          <p:nvSpPr>
            <p:cNvPr id="13" name="Freeform 13">
              <a:extLst>
                <a:ext uri="{FF2B5EF4-FFF2-40B4-BE49-F238E27FC236}">
                  <a16:creationId xmlns:a16="http://schemas.microsoft.com/office/drawing/2014/main" id="{2665878D-6479-49F4-BD1C-D1BE63CABA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en-IN"/>
            </a:p>
          </p:txBody>
        </p:sp>
        <p:sp>
          <p:nvSpPr>
            <p:cNvPr id="14" name="Freeform 14">
              <a:extLst>
                <a:ext uri="{FF2B5EF4-FFF2-40B4-BE49-F238E27FC236}">
                  <a16:creationId xmlns:a16="http://schemas.microsoft.com/office/drawing/2014/main" id="{C6400AEB-4991-4E07-8599-C36A9E354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en-IN"/>
            </a:p>
          </p:txBody>
        </p:sp>
        <p:sp>
          <p:nvSpPr>
            <p:cNvPr id="15" name="Freeform 15">
              <a:extLst>
                <a:ext uri="{FF2B5EF4-FFF2-40B4-BE49-F238E27FC236}">
                  <a16:creationId xmlns:a16="http://schemas.microsoft.com/office/drawing/2014/main" id="{0C2AEB7A-70D9-4DE7-B97A-0325DBC9F2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en-IN"/>
            </a:p>
          </p:txBody>
        </p:sp>
        <p:sp>
          <p:nvSpPr>
            <p:cNvPr id="16" name="Freeform 16">
              <a:extLst>
                <a:ext uri="{FF2B5EF4-FFF2-40B4-BE49-F238E27FC236}">
                  <a16:creationId xmlns:a16="http://schemas.microsoft.com/office/drawing/2014/main" id="{FC03DDD2-9CC7-40B7-A632-50BF3E3F6A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en-IN"/>
            </a:p>
          </p:txBody>
        </p:sp>
        <p:sp>
          <p:nvSpPr>
            <p:cNvPr id="17" name="Freeform 17">
              <a:extLst>
                <a:ext uri="{FF2B5EF4-FFF2-40B4-BE49-F238E27FC236}">
                  <a16:creationId xmlns:a16="http://schemas.microsoft.com/office/drawing/2014/main" id="{7F0B3262-F0EC-44D3-AA37-9552D248C7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en-IN"/>
            </a:p>
          </p:txBody>
        </p:sp>
        <p:sp>
          <p:nvSpPr>
            <p:cNvPr id="18" name="Freeform 18">
              <a:extLst>
                <a:ext uri="{FF2B5EF4-FFF2-40B4-BE49-F238E27FC236}">
                  <a16:creationId xmlns:a16="http://schemas.microsoft.com/office/drawing/2014/main" id="{1839BD80-9BF2-49B4-BB03-B5AAB359BF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en-IN"/>
            </a:p>
          </p:txBody>
        </p:sp>
        <p:sp>
          <p:nvSpPr>
            <p:cNvPr id="19" name="Freeform 19">
              <a:extLst>
                <a:ext uri="{FF2B5EF4-FFF2-40B4-BE49-F238E27FC236}">
                  <a16:creationId xmlns:a16="http://schemas.microsoft.com/office/drawing/2014/main" id="{BDC00C45-9216-4702-A31A-391B1D89C4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en-IN"/>
            </a:p>
          </p:txBody>
        </p:sp>
        <p:sp>
          <p:nvSpPr>
            <p:cNvPr id="20" name="Freeform 20">
              <a:extLst>
                <a:ext uri="{FF2B5EF4-FFF2-40B4-BE49-F238E27FC236}">
                  <a16:creationId xmlns:a16="http://schemas.microsoft.com/office/drawing/2014/main" id="{5FB0F70F-34B9-4938-B487-312A0BF0E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en-IN"/>
            </a:p>
          </p:txBody>
        </p:sp>
        <p:sp>
          <p:nvSpPr>
            <p:cNvPr id="21" name="Freeform 21">
              <a:extLst>
                <a:ext uri="{FF2B5EF4-FFF2-40B4-BE49-F238E27FC236}">
                  <a16:creationId xmlns:a16="http://schemas.microsoft.com/office/drawing/2014/main" id="{791D1EE1-5A08-47A7-8D44-0940DEF5B4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en-IN"/>
            </a:p>
          </p:txBody>
        </p:sp>
        <p:sp>
          <p:nvSpPr>
            <p:cNvPr id="22" name="Freeform 22">
              <a:extLst>
                <a:ext uri="{FF2B5EF4-FFF2-40B4-BE49-F238E27FC236}">
                  <a16:creationId xmlns:a16="http://schemas.microsoft.com/office/drawing/2014/main" id="{E04F3404-E41A-43F9-AC45-52EB0874B4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en-IN"/>
            </a:p>
          </p:txBody>
        </p:sp>
      </p:grpSp>
      <p:grpSp>
        <p:nvGrpSpPr>
          <p:cNvPr id="24" name="Group 23">
            <a:extLst>
              <a:ext uri="{FF2B5EF4-FFF2-40B4-BE49-F238E27FC236}">
                <a16:creationId xmlns:a16="http://schemas.microsoft.com/office/drawing/2014/main" id="{C1BC7BDB-967A-4559-AA14-041BCB872DF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5" name="Freeform 27">
              <a:extLst>
                <a:ext uri="{FF2B5EF4-FFF2-40B4-BE49-F238E27FC236}">
                  <a16:creationId xmlns:a16="http://schemas.microsoft.com/office/drawing/2014/main" id="{A39F46EA-3E4A-46CA-BCB8-CA695ED3F4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en-IN"/>
            </a:p>
          </p:txBody>
        </p:sp>
        <p:sp>
          <p:nvSpPr>
            <p:cNvPr id="26" name="Freeform 28">
              <a:extLst>
                <a:ext uri="{FF2B5EF4-FFF2-40B4-BE49-F238E27FC236}">
                  <a16:creationId xmlns:a16="http://schemas.microsoft.com/office/drawing/2014/main" id="{491A4A32-7F8C-4CA7-9281-9761F03571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en-IN"/>
            </a:p>
          </p:txBody>
        </p:sp>
        <p:sp>
          <p:nvSpPr>
            <p:cNvPr id="27" name="Freeform 29">
              <a:extLst>
                <a:ext uri="{FF2B5EF4-FFF2-40B4-BE49-F238E27FC236}">
                  <a16:creationId xmlns:a16="http://schemas.microsoft.com/office/drawing/2014/main" id="{46B02D76-3CD9-4DF5-A3AD-793E7204E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en-IN"/>
            </a:p>
          </p:txBody>
        </p:sp>
        <p:sp>
          <p:nvSpPr>
            <p:cNvPr id="28" name="Freeform 30">
              <a:extLst>
                <a:ext uri="{FF2B5EF4-FFF2-40B4-BE49-F238E27FC236}">
                  <a16:creationId xmlns:a16="http://schemas.microsoft.com/office/drawing/2014/main" id="{E579A2FB-E98B-4144-9D52-3A72BD8D1B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en-IN"/>
            </a:p>
          </p:txBody>
        </p:sp>
        <p:sp>
          <p:nvSpPr>
            <p:cNvPr id="29" name="Freeform 31">
              <a:extLst>
                <a:ext uri="{FF2B5EF4-FFF2-40B4-BE49-F238E27FC236}">
                  <a16:creationId xmlns:a16="http://schemas.microsoft.com/office/drawing/2014/main" id="{65E500DD-EB71-44B5-A2FA-88E9964357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en-IN"/>
            </a:p>
          </p:txBody>
        </p:sp>
        <p:sp>
          <p:nvSpPr>
            <p:cNvPr id="30" name="Freeform 32">
              <a:extLst>
                <a:ext uri="{FF2B5EF4-FFF2-40B4-BE49-F238E27FC236}">
                  <a16:creationId xmlns:a16="http://schemas.microsoft.com/office/drawing/2014/main" id="{04D6AAD6-45AE-454A-9206-8B90E8A264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en-IN"/>
            </a:p>
          </p:txBody>
        </p:sp>
        <p:sp>
          <p:nvSpPr>
            <p:cNvPr id="31" name="Freeform 33">
              <a:extLst>
                <a:ext uri="{FF2B5EF4-FFF2-40B4-BE49-F238E27FC236}">
                  <a16:creationId xmlns:a16="http://schemas.microsoft.com/office/drawing/2014/main" id="{F7399B13-8510-45F6-98C4-0F14C0B37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en-IN"/>
            </a:p>
          </p:txBody>
        </p:sp>
        <p:sp>
          <p:nvSpPr>
            <p:cNvPr id="32" name="Freeform 34">
              <a:extLst>
                <a:ext uri="{FF2B5EF4-FFF2-40B4-BE49-F238E27FC236}">
                  <a16:creationId xmlns:a16="http://schemas.microsoft.com/office/drawing/2014/main" id="{CA595445-6A38-4465-9A5D-9705388D93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en-IN"/>
            </a:p>
          </p:txBody>
        </p:sp>
        <p:sp>
          <p:nvSpPr>
            <p:cNvPr id="33" name="Freeform 35">
              <a:extLst>
                <a:ext uri="{FF2B5EF4-FFF2-40B4-BE49-F238E27FC236}">
                  <a16:creationId xmlns:a16="http://schemas.microsoft.com/office/drawing/2014/main" id="{21D40BAF-4AE0-46F4-BD65-057F0DC668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en-IN"/>
            </a:p>
          </p:txBody>
        </p:sp>
        <p:sp>
          <p:nvSpPr>
            <p:cNvPr id="34" name="Freeform 36">
              <a:extLst>
                <a:ext uri="{FF2B5EF4-FFF2-40B4-BE49-F238E27FC236}">
                  <a16:creationId xmlns:a16="http://schemas.microsoft.com/office/drawing/2014/main" id="{B17F2D73-16DF-4138-B72D-E5B204717A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en-IN"/>
            </a:p>
          </p:txBody>
        </p:sp>
        <p:sp>
          <p:nvSpPr>
            <p:cNvPr id="35" name="Freeform 37">
              <a:extLst>
                <a:ext uri="{FF2B5EF4-FFF2-40B4-BE49-F238E27FC236}">
                  <a16:creationId xmlns:a16="http://schemas.microsoft.com/office/drawing/2014/main" id="{DB8ABBC2-6C0C-4F6E-97EB-55B3B7B2F3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en-IN"/>
            </a:p>
          </p:txBody>
        </p:sp>
        <p:sp>
          <p:nvSpPr>
            <p:cNvPr id="36" name="Freeform 38">
              <a:extLst>
                <a:ext uri="{FF2B5EF4-FFF2-40B4-BE49-F238E27FC236}">
                  <a16:creationId xmlns:a16="http://schemas.microsoft.com/office/drawing/2014/main" id="{7A49885E-6B05-41B6-B47F-9D24456FE7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en-IN"/>
            </a:p>
          </p:txBody>
        </p:sp>
      </p:grpSp>
      <p:sp>
        <p:nvSpPr>
          <p:cNvPr id="38" name="Rectangle 37">
            <a:extLst>
              <a:ext uri="{FF2B5EF4-FFF2-40B4-BE49-F238E27FC236}">
                <a16:creationId xmlns:a16="http://schemas.microsoft.com/office/drawing/2014/main" id="{BDADA868-08FE-425A-AEF9-B622F93730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0" name="Freeform 11">
            <a:extLst>
              <a:ext uri="{FF2B5EF4-FFF2-40B4-BE49-F238E27FC236}">
                <a16:creationId xmlns:a16="http://schemas.microsoft.com/office/drawing/2014/main" id="{4AE17B7F-6C2F-42A9-946F-8FF49617D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IN"/>
          </a:p>
        </p:txBody>
      </p:sp>
      <p:sp useBgFill="1">
        <p:nvSpPr>
          <p:cNvPr id="42" name="Rectangle 41">
            <a:extLst>
              <a:ext uri="{FF2B5EF4-FFF2-40B4-BE49-F238E27FC236}">
                <a16:creationId xmlns:a16="http://schemas.microsoft.com/office/drawing/2014/main" id="{BF7E8610-2DF7-4AF0-B876-0F3B7882A6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C1C8C023-62A6-4DA0-8DF4-3F4EA94090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0669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2" name="TextBox 1">
            <a:extLst>
              <a:ext uri="{FF2B5EF4-FFF2-40B4-BE49-F238E27FC236}">
                <a16:creationId xmlns:a16="http://schemas.microsoft.com/office/drawing/2014/main" id="{9603ED46-B7BD-4DFA-2599-4215573114A2}"/>
              </a:ext>
            </a:extLst>
          </p:cNvPr>
          <p:cNvSpPr txBox="1"/>
          <p:nvPr/>
        </p:nvSpPr>
        <p:spPr>
          <a:xfrm>
            <a:off x="1843391" y="624110"/>
            <a:ext cx="9383408" cy="1280890"/>
          </a:xfrm>
          <a:prstGeom prst="rect">
            <a:avLst/>
          </a:prstGeom>
        </p:spPr>
        <p:txBody>
          <a:bodyPr vert="horz" lIns="91440" tIns="45720" rIns="91440" bIns="45720" rtlCol="0" anchor="t">
            <a:normAutofit/>
          </a:bodyPr>
          <a:lstStyle/>
          <a:p>
            <a:pPr>
              <a:spcBef>
                <a:spcPct val="0"/>
              </a:spcBef>
              <a:spcAft>
                <a:spcPts val="600"/>
              </a:spcAft>
            </a:pPr>
            <a:r>
              <a:rPr lang="en-US" sz="3600" b="1" dirty="0">
                <a:solidFill>
                  <a:schemeClr val="bg1"/>
                </a:solidFill>
                <a:latin typeface="Arial" panose="020B0604020202020204" pitchFamily="34" charset="0"/>
                <a:ea typeface="+mj-ea"/>
                <a:cs typeface="Arial" panose="020B0604020202020204" pitchFamily="34" charset="0"/>
              </a:rPr>
              <a:t>Policy Recommendations</a:t>
            </a:r>
          </a:p>
          <a:p>
            <a:pPr>
              <a:spcBef>
                <a:spcPct val="0"/>
              </a:spcBef>
              <a:spcAft>
                <a:spcPts val="600"/>
              </a:spcAft>
            </a:pPr>
            <a:endParaRPr lang="en-US" sz="3600" dirty="0">
              <a:solidFill>
                <a:schemeClr val="bg1"/>
              </a:solidFill>
              <a:latin typeface="+mj-lt"/>
              <a:ea typeface="+mj-ea"/>
              <a:cs typeface="+mj-cs"/>
            </a:endParaRPr>
          </a:p>
        </p:txBody>
      </p:sp>
      <p:sp>
        <p:nvSpPr>
          <p:cNvPr id="46" name="Freeform 11">
            <a:extLst>
              <a:ext uri="{FF2B5EF4-FFF2-40B4-BE49-F238E27FC236}">
                <a16:creationId xmlns:a16="http://schemas.microsoft.com/office/drawing/2014/main" id="{26B9FE07-322E-43FB-8707-C9826BD903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IN"/>
          </a:p>
        </p:txBody>
      </p:sp>
      <p:pic>
        <p:nvPicPr>
          <p:cNvPr id="4" name="Picture 3">
            <a:extLst>
              <a:ext uri="{FF2B5EF4-FFF2-40B4-BE49-F238E27FC236}">
                <a16:creationId xmlns:a16="http://schemas.microsoft.com/office/drawing/2014/main" id="{361447DE-9350-420D-C9CE-5414A5A79144}"/>
              </a:ext>
            </a:extLst>
          </p:cNvPr>
          <p:cNvPicPr>
            <a:picLocks noChangeAspect="1"/>
          </p:cNvPicPr>
          <p:nvPr/>
        </p:nvPicPr>
        <p:blipFill>
          <a:blip r:embed="rId2"/>
          <a:stretch>
            <a:fillRect/>
          </a:stretch>
        </p:blipFill>
        <p:spPr>
          <a:xfrm>
            <a:off x="10281007" y="1"/>
            <a:ext cx="1910993" cy="1057386"/>
          </a:xfrm>
          <a:prstGeom prst="rect">
            <a:avLst/>
          </a:prstGeom>
        </p:spPr>
      </p:pic>
      <p:graphicFrame>
        <p:nvGraphicFramePr>
          <p:cNvPr id="6" name="TextBox 2">
            <a:extLst>
              <a:ext uri="{FF2B5EF4-FFF2-40B4-BE49-F238E27FC236}">
                <a16:creationId xmlns:a16="http://schemas.microsoft.com/office/drawing/2014/main" id="{49D25DDD-77FB-CF7A-C65B-9AA3EA7EB935}"/>
              </a:ext>
            </a:extLst>
          </p:cNvPr>
          <p:cNvGraphicFramePr/>
          <p:nvPr>
            <p:extLst>
              <p:ext uri="{D42A27DB-BD31-4B8C-83A1-F6EECF244321}">
                <p14:modId xmlns:p14="http://schemas.microsoft.com/office/powerpoint/2010/main" val="3707640354"/>
              </p:ext>
            </p:extLst>
          </p:nvPr>
        </p:nvGraphicFramePr>
        <p:xfrm>
          <a:off x="961012" y="2930805"/>
          <a:ext cx="10265786" cy="29619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438836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0"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en-IN"/>
            </a:p>
          </p:txBody>
        </p:sp>
        <p:sp>
          <p:nvSpPr>
            <p:cNvPr id="11"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en-IN"/>
            </a:p>
          </p:txBody>
        </p:sp>
        <p:sp>
          <p:nvSpPr>
            <p:cNvPr id="12"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en-IN"/>
            </a:p>
          </p:txBody>
        </p:sp>
        <p:sp>
          <p:nvSpPr>
            <p:cNvPr id="13"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en-IN"/>
            </a:p>
          </p:txBody>
        </p:sp>
        <p:sp>
          <p:nvSpPr>
            <p:cNvPr id="14"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en-IN"/>
            </a:p>
          </p:txBody>
        </p:sp>
        <p:sp>
          <p:nvSpPr>
            <p:cNvPr id="15"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en-IN"/>
            </a:p>
          </p:txBody>
        </p:sp>
        <p:sp>
          <p:nvSpPr>
            <p:cNvPr id="16"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en-IN"/>
            </a:p>
          </p:txBody>
        </p:sp>
        <p:sp>
          <p:nvSpPr>
            <p:cNvPr id="17"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en-IN"/>
            </a:p>
          </p:txBody>
        </p:sp>
        <p:sp>
          <p:nvSpPr>
            <p:cNvPr id="18"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en-IN"/>
            </a:p>
          </p:txBody>
        </p:sp>
        <p:sp>
          <p:nvSpPr>
            <p:cNvPr id="19"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en-IN"/>
            </a:p>
          </p:txBody>
        </p:sp>
        <p:sp>
          <p:nvSpPr>
            <p:cNvPr id="20"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en-IN"/>
            </a:p>
          </p:txBody>
        </p:sp>
        <p:sp>
          <p:nvSpPr>
            <p:cNvPr id="21"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en-IN"/>
            </a:p>
          </p:txBody>
        </p:sp>
      </p:grpSp>
      <p:grpSp>
        <p:nvGrpSpPr>
          <p:cNvPr id="23" name="Group 22">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4"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en-IN"/>
            </a:p>
          </p:txBody>
        </p:sp>
        <p:sp>
          <p:nvSpPr>
            <p:cNvPr id="25"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en-IN"/>
            </a:p>
          </p:txBody>
        </p:sp>
        <p:sp>
          <p:nvSpPr>
            <p:cNvPr id="26"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en-IN"/>
            </a:p>
          </p:txBody>
        </p:sp>
        <p:sp>
          <p:nvSpPr>
            <p:cNvPr id="27"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en-IN"/>
            </a:p>
          </p:txBody>
        </p:sp>
        <p:sp>
          <p:nvSpPr>
            <p:cNvPr id="28"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en-IN"/>
            </a:p>
          </p:txBody>
        </p:sp>
        <p:sp>
          <p:nvSpPr>
            <p:cNvPr id="29"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en-IN"/>
            </a:p>
          </p:txBody>
        </p:sp>
        <p:sp>
          <p:nvSpPr>
            <p:cNvPr id="30"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en-IN"/>
            </a:p>
          </p:txBody>
        </p:sp>
        <p:sp>
          <p:nvSpPr>
            <p:cNvPr id="31"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en-IN"/>
            </a:p>
          </p:txBody>
        </p:sp>
        <p:sp>
          <p:nvSpPr>
            <p:cNvPr id="32"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en-IN"/>
            </a:p>
          </p:txBody>
        </p:sp>
        <p:sp>
          <p:nvSpPr>
            <p:cNvPr id="33"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en-IN"/>
            </a:p>
          </p:txBody>
        </p:sp>
        <p:sp>
          <p:nvSpPr>
            <p:cNvPr id="34"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en-IN"/>
            </a:p>
          </p:txBody>
        </p:sp>
        <p:sp>
          <p:nvSpPr>
            <p:cNvPr id="35"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en-IN"/>
            </a:p>
          </p:txBody>
        </p:sp>
      </p:grpSp>
      <p:sp>
        <p:nvSpPr>
          <p:cNvPr id="37" name="Rectangle 36">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39"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IN"/>
          </a:p>
        </p:txBody>
      </p:sp>
      <p:sp useBgFill="1">
        <p:nvSpPr>
          <p:cNvPr id="41" name="Rectangle 40">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9603ED46-B7BD-4DFA-2599-4215573114A2}"/>
              </a:ext>
            </a:extLst>
          </p:cNvPr>
          <p:cNvSpPr txBox="1"/>
          <p:nvPr/>
        </p:nvSpPr>
        <p:spPr>
          <a:xfrm>
            <a:off x="3373062" y="624110"/>
            <a:ext cx="8131550" cy="1280890"/>
          </a:xfrm>
          <a:prstGeom prst="rect">
            <a:avLst/>
          </a:prstGeom>
        </p:spPr>
        <p:txBody>
          <a:bodyPr vert="horz" lIns="91440" tIns="45720" rIns="91440" bIns="45720" rtlCol="0" anchor="t">
            <a:normAutofit/>
          </a:bodyPr>
          <a:lstStyle/>
          <a:p>
            <a:pPr>
              <a:spcBef>
                <a:spcPct val="0"/>
              </a:spcBef>
              <a:spcAft>
                <a:spcPts val="600"/>
              </a:spcAft>
            </a:pPr>
            <a:r>
              <a:rPr lang="en-US" sz="3600" b="1" dirty="0">
                <a:solidFill>
                  <a:schemeClr val="tx1">
                    <a:lumMod val="85000"/>
                    <a:lumOff val="15000"/>
                  </a:schemeClr>
                </a:solidFill>
                <a:latin typeface="Arial" panose="020B0604020202020204" pitchFamily="34" charset="0"/>
                <a:ea typeface="+mj-ea"/>
                <a:cs typeface="Arial" panose="020B0604020202020204" pitchFamily="34" charset="0"/>
              </a:rPr>
              <a:t>References</a:t>
            </a:r>
          </a:p>
          <a:p>
            <a:pPr>
              <a:spcBef>
                <a:spcPct val="0"/>
              </a:spcBef>
              <a:spcAft>
                <a:spcPts val="600"/>
              </a:spcAft>
            </a:pPr>
            <a:endParaRPr lang="en-US" sz="3600" dirty="0">
              <a:solidFill>
                <a:schemeClr val="tx1">
                  <a:lumMod val="85000"/>
                  <a:lumOff val="15000"/>
                </a:schemeClr>
              </a:solidFill>
              <a:latin typeface="+mj-lt"/>
              <a:ea typeface="+mj-ea"/>
              <a:cs typeface="+mj-cs"/>
            </a:endParaRPr>
          </a:p>
        </p:txBody>
      </p:sp>
      <p:sp>
        <p:nvSpPr>
          <p:cNvPr id="43" name="Rectangle 42">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46"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en-IN"/>
            </a:p>
          </p:txBody>
        </p:sp>
        <p:sp>
          <p:nvSpPr>
            <p:cNvPr id="47"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en-IN"/>
            </a:p>
          </p:txBody>
        </p:sp>
        <p:sp>
          <p:nvSpPr>
            <p:cNvPr id="48"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en-IN"/>
            </a:p>
          </p:txBody>
        </p:sp>
        <p:sp>
          <p:nvSpPr>
            <p:cNvPr id="49"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en-IN"/>
            </a:p>
          </p:txBody>
        </p:sp>
        <p:sp>
          <p:nvSpPr>
            <p:cNvPr id="50"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en-IN"/>
            </a:p>
          </p:txBody>
        </p:sp>
        <p:sp>
          <p:nvSpPr>
            <p:cNvPr id="51"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en-IN"/>
            </a:p>
          </p:txBody>
        </p:sp>
        <p:sp>
          <p:nvSpPr>
            <p:cNvPr id="52"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en-IN"/>
            </a:p>
          </p:txBody>
        </p:sp>
        <p:sp>
          <p:nvSpPr>
            <p:cNvPr id="53"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en-IN"/>
            </a:p>
          </p:txBody>
        </p:sp>
        <p:sp>
          <p:nvSpPr>
            <p:cNvPr id="54"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en-IN"/>
            </a:p>
          </p:txBody>
        </p:sp>
        <p:sp>
          <p:nvSpPr>
            <p:cNvPr id="55"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en-IN"/>
            </a:p>
          </p:txBody>
        </p:sp>
        <p:sp>
          <p:nvSpPr>
            <p:cNvPr id="56"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en-IN"/>
            </a:p>
          </p:txBody>
        </p:sp>
        <p:sp>
          <p:nvSpPr>
            <p:cNvPr id="57"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en-IN"/>
            </a:p>
          </p:txBody>
        </p:sp>
      </p:grpSp>
      <p:grpSp>
        <p:nvGrpSpPr>
          <p:cNvPr id="59" name="Group 58">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60"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txBody>
            <a:bodyPr/>
            <a:lstStyle/>
            <a:p>
              <a:endParaRPr lang="en-IN"/>
            </a:p>
          </p:txBody>
        </p:sp>
        <p:sp>
          <p:nvSpPr>
            <p:cNvPr id="61"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txBody>
            <a:bodyPr/>
            <a:lstStyle/>
            <a:p>
              <a:endParaRPr lang="en-IN"/>
            </a:p>
          </p:txBody>
        </p:sp>
        <p:sp>
          <p:nvSpPr>
            <p:cNvPr id="62"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txBody>
            <a:bodyPr/>
            <a:lstStyle/>
            <a:p>
              <a:endParaRPr lang="en-IN"/>
            </a:p>
          </p:txBody>
        </p:sp>
        <p:sp>
          <p:nvSpPr>
            <p:cNvPr id="63"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txBody>
            <a:bodyPr/>
            <a:lstStyle/>
            <a:p>
              <a:endParaRPr lang="en-IN"/>
            </a:p>
          </p:txBody>
        </p:sp>
        <p:sp>
          <p:nvSpPr>
            <p:cNvPr id="64"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txBody>
            <a:bodyPr/>
            <a:lstStyle/>
            <a:p>
              <a:endParaRPr lang="en-IN"/>
            </a:p>
          </p:txBody>
        </p:sp>
        <p:sp>
          <p:nvSpPr>
            <p:cNvPr id="65"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txBody>
            <a:bodyPr/>
            <a:lstStyle/>
            <a:p>
              <a:endParaRPr lang="en-IN"/>
            </a:p>
          </p:txBody>
        </p:sp>
        <p:sp>
          <p:nvSpPr>
            <p:cNvPr id="66"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txBody>
            <a:bodyPr/>
            <a:lstStyle/>
            <a:p>
              <a:endParaRPr lang="en-IN"/>
            </a:p>
          </p:txBody>
        </p:sp>
        <p:sp>
          <p:nvSpPr>
            <p:cNvPr id="67"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txBody>
            <a:bodyPr/>
            <a:lstStyle/>
            <a:p>
              <a:endParaRPr lang="en-IN"/>
            </a:p>
          </p:txBody>
        </p:sp>
        <p:sp>
          <p:nvSpPr>
            <p:cNvPr id="68"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txBody>
            <a:bodyPr/>
            <a:lstStyle/>
            <a:p>
              <a:endParaRPr lang="en-IN"/>
            </a:p>
          </p:txBody>
        </p:sp>
        <p:sp>
          <p:nvSpPr>
            <p:cNvPr id="69"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txBody>
            <a:bodyPr/>
            <a:lstStyle/>
            <a:p>
              <a:endParaRPr lang="en-IN"/>
            </a:p>
          </p:txBody>
        </p:sp>
        <p:sp>
          <p:nvSpPr>
            <p:cNvPr id="70"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txBody>
            <a:bodyPr/>
            <a:lstStyle/>
            <a:p>
              <a:endParaRPr lang="en-IN"/>
            </a:p>
          </p:txBody>
        </p:sp>
        <p:sp>
          <p:nvSpPr>
            <p:cNvPr id="71"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txBody>
            <a:bodyPr/>
            <a:lstStyle/>
            <a:p>
              <a:endParaRPr lang="en-IN"/>
            </a:p>
          </p:txBody>
        </p:sp>
      </p:grpSp>
      <p:sp>
        <p:nvSpPr>
          <p:cNvPr id="73"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en-IN"/>
          </a:p>
        </p:txBody>
      </p:sp>
      <p:sp>
        <p:nvSpPr>
          <p:cNvPr id="3" name="TextBox 2">
            <a:extLst>
              <a:ext uri="{FF2B5EF4-FFF2-40B4-BE49-F238E27FC236}">
                <a16:creationId xmlns:a16="http://schemas.microsoft.com/office/drawing/2014/main" id="{2D731CCE-4474-D069-9BCB-46659D2187F8}"/>
              </a:ext>
            </a:extLst>
          </p:cNvPr>
          <p:cNvSpPr txBox="1"/>
          <p:nvPr/>
        </p:nvSpPr>
        <p:spPr>
          <a:xfrm>
            <a:off x="3373062" y="2133600"/>
            <a:ext cx="8131550" cy="3777622"/>
          </a:xfrm>
          <a:prstGeom prst="rect">
            <a:avLst/>
          </a:prstGeom>
        </p:spPr>
        <p:txBody>
          <a:bodyPr vert="horz" lIns="91440" tIns="45720" rIns="91440" bIns="45720" rtlCol="0">
            <a:normAutofit fontScale="92500" lnSpcReduction="20000"/>
          </a:bodyPr>
          <a:lstStyle/>
          <a:p>
            <a:pPr marL="406400" indent="-406400">
              <a:lnSpc>
                <a:spcPct val="90000"/>
              </a:lnSpc>
              <a:spcBef>
                <a:spcPts val="1000"/>
              </a:spcBef>
              <a:buClr>
                <a:schemeClr val="accent1"/>
              </a:buClr>
              <a:buFont typeface="Wingdings 3" charset="2"/>
              <a:buChar char=""/>
            </a:pPr>
            <a:r>
              <a:rPr lang="en-US" sz="1900" dirty="0">
                <a:solidFill>
                  <a:schemeClr val="tx1">
                    <a:lumMod val="75000"/>
                    <a:lumOff val="25000"/>
                  </a:schemeClr>
                </a:solidFill>
                <a:effectLst/>
                <a:latin typeface="Arial" panose="020B0604020202020204" pitchFamily="34" charset="0"/>
                <a:cs typeface="Arial" panose="020B0604020202020204" pitchFamily="34" charset="0"/>
              </a:rPr>
              <a:t>Sharma S, Chaudhary J. Prevalence and Risk Factors of Pregnancy Wastage among Women in India. </a:t>
            </a:r>
            <a:r>
              <a:rPr lang="en-US" sz="1900" dirty="0" err="1">
                <a:solidFill>
                  <a:schemeClr val="tx1">
                    <a:lumMod val="75000"/>
                    <a:lumOff val="25000"/>
                  </a:schemeClr>
                </a:solidFill>
                <a:effectLst/>
                <a:latin typeface="Arial" panose="020B0604020202020204" pitchFamily="34" charset="0"/>
                <a:cs typeface="Arial" panose="020B0604020202020204" pitchFamily="34" charset="0"/>
              </a:rPr>
              <a:t>IegindiaOrg</a:t>
            </a:r>
            <a:r>
              <a:rPr lang="en-US" sz="1900" dirty="0">
                <a:solidFill>
                  <a:schemeClr val="tx1">
                    <a:lumMod val="75000"/>
                    <a:lumOff val="25000"/>
                  </a:schemeClr>
                </a:solidFill>
                <a:effectLst/>
                <a:latin typeface="Arial" panose="020B0604020202020204" pitchFamily="34" charset="0"/>
                <a:cs typeface="Arial" panose="020B0604020202020204" pitchFamily="34" charset="0"/>
              </a:rPr>
              <a:t> [Internet]. 2000;1–18. Available from: </a:t>
            </a:r>
            <a:r>
              <a:rPr lang="en-US" sz="1900" dirty="0">
                <a:solidFill>
                  <a:schemeClr val="tx1">
                    <a:lumMod val="75000"/>
                    <a:lumOff val="25000"/>
                  </a:schemeClr>
                </a:solidFill>
                <a:effectLst/>
                <a:latin typeface="Arial" panose="020B0604020202020204" pitchFamily="34" charset="0"/>
                <a:cs typeface="Arial" panose="020B0604020202020204" pitchFamily="34" charset="0"/>
                <a:hlinkClick r:id="rId2"/>
              </a:rPr>
              <a:t>http://www.iegindia.org/upload/project_studies/1548766527.pdf</a:t>
            </a:r>
            <a:endParaRPr lang="en-US" sz="1900" dirty="0">
              <a:solidFill>
                <a:schemeClr val="tx1">
                  <a:lumMod val="75000"/>
                  <a:lumOff val="25000"/>
                </a:schemeClr>
              </a:solidFill>
              <a:latin typeface="Arial" panose="020B0604020202020204" pitchFamily="34" charset="0"/>
              <a:cs typeface="Arial" panose="020B0604020202020204" pitchFamily="34" charset="0"/>
            </a:endParaRPr>
          </a:p>
          <a:p>
            <a:pPr marL="406400" indent="-406400">
              <a:lnSpc>
                <a:spcPct val="90000"/>
              </a:lnSpc>
              <a:spcBef>
                <a:spcPts val="1000"/>
              </a:spcBef>
              <a:buClr>
                <a:schemeClr val="accent1"/>
              </a:buClr>
              <a:buFont typeface="Wingdings 3" charset="2"/>
              <a:buChar char=""/>
            </a:pPr>
            <a:r>
              <a:rPr lang="en-US" sz="1900" dirty="0" err="1">
                <a:solidFill>
                  <a:schemeClr val="tx1">
                    <a:lumMod val="75000"/>
                    <a:lumOff val="25000"/>
                  </a:schemeClr>
                </a:solidFill>
                <a:effectLst/>
                <a:latin typeface="Arial" panose="020B0604020202020204" pitchFamily="34" charset="0"/>
                <a:cs typeface="Arial" panose="020B0604020202020204" pitchFamily="34" charset="0"/>
              </a:rPr>
              <a:t>Strumpf</a:t>
            </a:r>
            <a:r>
              <a:rPr lang="en-US" sz="1900" dirty="0">
                <a:solidFill>
                  <a:schemeClr val="tx1">
                    <a:lumMod val="75000"/>
                    <a:lumOff val="25000"/>
                  </a:schemeClr>
                </a:solidFill>
                <a:effectLst/>
                <a:latin typeface="Arial" panose="020B0604020202020204" pitchFamily="34" charset="0"/>
                <a:cs typeface="Arial" panose="020B0604020202020204" pitchFamily="34" charset="0"/>
              </a:rPr>
              <a:t> EC, Austin N, Lang A, </a:t>
            </a:r>
            <a:r>
              <a:rPr lang="en-US" sz="1900" dirty="0" err="1">
                <a:solidFill>
                  <a:schemeClr val="tx1">
                    <a:lumMod val="75000"/>
                    <a:lumOff val="25000"/>
                  </a:schemeClr>
                </a:solidFill>
                <a:effectLst/>
                <a:latin typeface="Arial" panose="020B0604020202020204" pitchFamily="34" charset="0"/>
                <a:cs typeface="Arial" panose="020B0604020202020204" pitchFamily="34" charset="0"/>
              </a:rPr>
              <a:t>Derksen</a:t>
            </a:r>
            <a:r>
              <a:rPr lang="en-US" sz="1900" dirty="0">
                <a:solidFill>
                  <a:schemeClr val="tx1">
                    <a:lumMod val="75000"/>
                    <a:lumOff val="25000"/>
                  </a:schemeClr>
                </a:solidFill>
                <a:effectLst/>
                <a:latin typeface="Arial" panose="020B0604020202020204" pitchFamily="34" charset="0"/>
                <a:cs typeface="Arial" panose="020B0604020202020204" pitchFamily="34" charset="0"/>
              </a:rPr>
              <a:t> S, Bolton J, Brownell M, et al. The effects of early pregnancy loss on health outcomes and health care utilization and costs. Health Service Res. 2022;57(4):786–95.</a:t>
            </a:r>
          </a:p>
          <a:p>
            <a:pPr marL="406400" indent="-406400">
              <a:lnSpc>
                <a:spcPct val="90000"/>
              </a:lnSpc>
              <a:spcBef>
                <a:spcPts val="1000"/>
              </a:spcBef>
              <a:buClr>
                <a:schemeClr val="accent1"/>
              </a:buClr>
              <a:buFont typeface="Wingdings 3" charset="2"/>
              <a:buChar char=""/>
            </a:pPr>
            <a:r>
              <a:rPr lang="en-US" sz="1900" dirty="0">
                <a:solidFill>
                  <a:schemeClr val="tx1">
                    <a:lumMod val="75000"/>
                    <a:lumOff val="25000"/>
                  </a:schemeClr>
                </a:solidFill>
                <a:effectLst/>
                <a:latin typeface="Arial" panose="020B0604020202020204" pitchFamily="34" charset="0"/>
                <a:cs typeface="Arial" panose="020B0604020202020204" pitchFamily="34" charset="0"/>
              </a:rPr>
              <a:t>Kumari R, </a:t>
            </a:r>
            <a:r>
              <a:rPr lang="en-US" sz="1900" dirty="0" err="1">
                <a:solidFill>
                  <a:schemeClr val="tx1">
                    <a:lumMod val="75000"/>
                    <a:lumOff val="25000"/>
                  </a:schemeClr>
                </a:solidFill>
                <a:effectLst/>
                <a:latin typeface="Arial" panose="020B0604020202020204" pitchFamily="34" charset="0"/>
                <a:cs typeface="Arial" panose="020B0604020202020204" pitchFamily="34" charset="0"/>
              </a:rPr>
              <a:t>Mengi</a:t>
            </a:r>
            <a:r>
              <a:rPr lang="en-US" sz="1900" dirty="0">
                <a:solidFill>
                  <a:schemeClr val="tx1">
                    <a:lumMod val="75000"/>
                    <a:lumOff val="25000"/>
                  </a:schemeClr>
                </a:solidFill>
                <a:effectLst/>
                <a:latin typeface="Arial" panose="020B0604020202020204" pitchFamily="34" charset="0"/>
                <a:cs typeface="Arial" panose="020B0604020202020204" pitchFamily="34" charset="0"/>
              </a:rPr>
              <a:t> V, Kumar D. Maternal risk factors &amp; pregnancy wastage in a rural population of Jammu district. JK Sci. 2013;15(2):82–5.</a:t>
            </a:r>
          </a:p>
          <a:p>
            <a:pPr marL="406400" indent="-406400">
              <a:lnSpc>
                <a:spcPct val="90000"/>
              </a:lnSpc>
              <a:spcBef>
                <a:spcPts val="1000"/>
              </a:spcBef>
              <a:buClr>
                <a:schemeClr val="accent1"/>
              </a:buClr>
              <a:buFont typeface="Wingdings 3" charset="2"/>
              <a:buChar char=""/>
            </a:pPr>
            <a:r>
              <a:rPr lang="en-US" sz="1900" dirty="0">
                <a:solidFill>
                  <a:schemeClr val="tx1">
                    <a:lumMod val="75000"/>
                    <a:lumOff val="25000"/>
                  </a:schemeClr>
                </a:solidFill>
                <a:effectLst/>
                <a:latin typeface="Arial" panose="020B0604020202020204" pitchFamily="34" charset="0"/>
                <a:cs typeface="Arial" panose="020B0604020202020204" pitchFamily="34" charset="0"/>
              </a:rPr>
              <a:t>WHO. Today’s Evidence Tomorrow’s Agenda. World Heal Organ [Internet]. 2009;91. Available from: </a:t>
            </a:r>
            <a:r>
              <a:rPr lang="en-US" sz="1900" dirty="0">
                <a:solidFill>
                  <a:schemeClr val="tx1">
                    <a:lumMod val="75000"/>
                    <a:lumOff val="25000"/>
                  </a:schemeClr>
                </a:solidFill>
                <a:effectLst/>
                <a:latin typeface="Arial" panose="020B0604020202020204" pitchFamily="34" charset="0"/>
                <a:cs typeface="Arial" panose="020B0604020202020204" pitchFamily="34" charset="0"/>
                <a:hlinkClick r:id="rId3"/>
              </a:rPr>
              <a:t>http://www.who.int/entity/gender/women_health_report/full_report_20091104_en.pdf</a:t>
            </a:r>
            <a:endParaRPr lang="en-US" sz="1900" dirty="0">
              <a:solidFill>
                <a:schemeClr val="tx1">
                  <a:lumMod val="75000"/>
                  <a:lumOff val="25000"/>
                </a:schemeClr>
              </a:solidFill>
              <a:latin typeface="Arial" panose="020B0604020202020204" pitchFamily="34" charset="0"/>
              <a:cs typeface="Arial" panose="020B0604020202020204" pitchFamily="34" charset="0"/>
            </a:endParaRPr>
          </a:p>
          <a:p>
            <a:pPr marL="406400" indent="-406400">
              <a:lnSpc>
                <a:spcPct val="90000"/>
              </a:lnSpc>
              <a:spcBef>
                <a:spcPts val="1000"/>
              </a:spcBef>
              <a:buClr>
                <a:schemeClr val="accent1"/>
              </a:buClr>
              <a:buFont typeface="Wingdings 3" charset="2"/>
              <a:buChar char=""/>
            </a:pPr>
            <a:r>
              <a:rPr lang="en-US" sz="1900" dirty="0">
                <a:solidFill>
                  <a:schemeClr val="tx1">
                    <a:lumMod val="75000"/>
                    <a:lumOff val="25000"/>
                  </a:schemeClr>
                </a:solidFill>
                <a:effectLst/>
                <a:latin typeface="Arial" panose="020B0604020202020204" pitchFamily="34" charset="0"/>
                <a:cs typeface="Arial" panose="020B0604020202020204" pitchFamily="34" charset="0"/>
              </a:rPr>
              <a:t>	CDC. Women and Smoking: A Report of the Surgeon General [Internet]. 2002. Available from https://www.cdc.gov/mmwr/preview/mmwrhtml/rr5112a4.htm</a:t>
            </a:r>
          </a:p>
          <a:p>
            <a:pPr marL="342900" indent="-342900">
              <a:lnSpc>
                <a:spcPct val="90000"/>
              </a:lnSpc>
              <a:spcBef>
                <a:spcPts val="1000"/>
              </a:spcBef>
              <a:buClr>
                <a:schemeClr val="accent1"/>
              </a:buClr>
              <a:buFont typeface="Wingdings 3" charset="2"/>
              <a:buChar char=""/>
            </a:pPr>
            <a:endParaRPr lang="en-US" sz="1500" dirty="0">
              <a:solidFill>
                <a:schemeClr val="tx1">
                  <a:lumMod val="75000"/>
                  <a:lumOff val="25000"/>
                </a:schemeClr>
              </a:solidFill>
              <a:effectLst/>
            </a:endParaRPr>
          </a:p>
          <a:p>
            <a:pPr marL="342900" indent="-342900">
              <a:lnSpc>
                <a:spcPct val="90000"/>
              </a:lnSpc>
              <a:spcBef>
                <a:spcPts val="1000"/>
              </a:spcBef>
              <a:buClr>
                <a:schemeClr val="accent1"/>
              </a:buClr>
              <a:buFont typeface="Wingdings 3" charset="2"/>
              <a:buChar char=""/>
            </a:pPr>
            <a:endParaRPr lang="en-US" sz="1500" dirty="0">
              <a:solidFill>
                <a:schemeClr val="tx1">
                  <a:lumMod val="75000"/>
                  <a:lumOff val="25000"/>
                </a:schemeClr>
              </a:solidFill>
            </a:endParaRPr>
          </a:p>
        </p:txBody>
      </p:sp>
      <p:pic>
        <p:nvPicPr>
          <p:cNvPr id="4" name="Picture 3">
            <a:extLst>
              <a:ext uri="{FF2B5EF4-FFF2-40B4-BE49-F238E27FC236}">
                <a16:creationId xmlns:a16="http://schemas.microsoft.com/office/drawing/2014/main" id="{DF9C30DD-40D8-647B-BA81-261B514E7066}"/>
              </a:ext>
            </a:extLst>
          </p:cNvPr>
          <p:cNvPicPr>
            <a:picLocks noChangeAspect="1"/>
          </p:cNvPicPr>
          <p:nvPr/>
        </p:nvPicPr>
        <p:blipFill>
          <a:blip r:embed="rId4"/>
          <a:stretch>
            <a:fillRect/>
          </a:stretch>
        </p:blipFill>
        <p:spPr>
          <a:xfrm>
            <a:off x="10281007" y="1"/>
            <a:ext cx="1910993" cy="1057386"/>
          </a:xfrm>
          <a:prstGeom prst="rect">
            <a:avLst/>
          </a:prstGeom>
        </p:spPr>
      </p:pic>
    </p:spTree>
    <p:extLst>
      <p:ext uri="{BB962C8B-B14F-4D97-AF65-F5344CB8AC3E}">
        <p14:creationId xmlns:p14="http://schemas.microsoft.com/office/powerpoint/2010/main" val="8288401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166BF9EE-F7AC-4FA5-AC7E-001B3A642F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3" name="Freeform 11">
              <a:extLst>
                <a:ext uri="{FF2B5EF4-FFF2-40B4-BE49-F238E27FC236}">
                  <a16:creationId xmlns:a16="http://schemas.microsoft.com/office/drawing/2014/main" id="{3B48D182-44E3-4D8B-ACEF-F1A900BE4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en-IN"/>
            </a:p>
          </p:txBody>
        </p:sp>
        <p:sp>
          <p:nvSpPr>
            <p:cNvPr id="14" name="Freeform 12">
              <a:extLst>
                <a:ext uri="{FF2B5EF4-FFF2-40B4-BE49-F238E27FC236}">
                  <a16:creationId xmlns:a16="http://schemas.microsoft.com/office/drawing/2014/main" id="{355A535A-A489-477F-A314-593AA8CAFB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en-IN"/>
            </a:p>
          </p:txBody>
        </p:sp>
        <p:sp>
          <p:nvSpPr>
            <p:cNvPr id="15" name="Freeform 13">
              <a:extLst>
                <a:ext uri="{FF2B5EF4-FFF2-40B4-BE49-F238E27FC236}">
                  <a16:creationId xmlns:a16="http://schemas.microsoft.com/office/drawing/2014/main" id="{954C2D4C-FD83-4EF4-9312-04442ABD6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en-IN"/>
            </a:p>
          </p:txBody>
        </p:sp>
        <p:sp>
          <p:nvSpPr>
            <p:cNvPr id="16" name="Freeform 14">
              <a:extLst>
                <a:ext uri="{FF2B5EF4-FFF2-40B4-BE49-F238E27FC236}">
                  <a16:creationId xmlns:a16="http://schemas.microsoft.com/office/drawing/2014/main" id="{C20701C2-CD9A-4698-BC97-E1085820C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en-IN"/>
            </a:p>
          </p:txBody>
        </p:sp>
        <p:sp>
          <p:nvSpPr>
            <p:cNvPr id="17" name="Freeform 15">
              <a:extLst>
                <a:ext uri="{FF2B5EF4-FFF2-40B4-BE49-F238E27FC236}">
                  <a16:creationId xmlns:a16="http://schemas.microsoft.com/office/drawing/2014/main" id="{62575C35-466F-42AE-87A1-D691849AB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en-IN"/>
            </a:p>
          </p:txBody>
        </p:sp>
        <p:sp>
          <p:nvSpPr>
            <p:cNvPr id="18" name="Freeform 16">
              <a:extLst>
                <a:ext uri="{FF2B5EF4-FFF2-40B4-BE49-F238E27FC236}">
                  <a16:creationId xmlns:a16="http://schemas.microsoft.com/office/drawing/2014/main" id="{58236F37-6119-45AC-80A0-CD2C311B50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en-IN"/>
            </a:p>
          </p:txBody>
        </p:sp>
        <p:sp>
          <p:nvSpPr>
            <p:cNvPr id="19" name="Freeform 17">
              <a:extLst>
                <a:ext uri="{FF2B5EF4-FFF2-40B4-BE49-F238E27FC236}">
                  <a16:creationId xmlns:a16="http://schemas.microsoft.com/office/drawing/2014/main" id="{F3FDD799-39FE-4D6F-9A64-2F472B215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en-IN"/>
            </a:p>
          </p:txBody>
        </p:sp>
        <p:sp>
          <p:nvSpPr>
            <p:cNvPr id="20" name="Freeform 18">
              <a:extLst>
                <a:ext uri="{FF2B5EF4-FFF2-40B4-BE49-F238E27FC236}">
                  <a16:creationId xmlns:a16="http://schemas.microsoft.com/office/drawing/2014/main" id="{9820D241-1D49-442C-A95A-00BC1BF9E2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en-IN"/>
            </a:p>
          </p:txBody>
        </p:sp>
        <p:sp>
          <p:nvSpPr>
            <p:cNvPr id="21" name="Freeform 19">
              <a:extLst>
                <a:ext uri="{FF2B5EF4-FFF2-40B4-BE49-F238E27FC236}">
                  <a16:creationId xmlns:a16="http://schemas.microsoft.com/office/drawing/2014/main" id="{EBC2197C-B383-4866-8ABD-74222400BE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en-IN"/>
            </a:p>
          </p:txBody>
        </p:sp>
        <p:sp>
          <p:nvSpPr>
            <p:cNvPr id="22" name="Freeform 20">
              <a:extLst>
                <a:ext uri="{FF2B5EF4-FFF2-40B4-BE49-F238E27FC236}">
                  <a16:creationId xmlns:a16="http://schemas.microsoft.com/office/drawing/2014/main" id="{404B06AA-FC93-4471-9DE4-56A401E70A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en-IN"/>
            </a:p>
          </p:txBody>
        </p:sp>
        <p:sp>
          <p:nvSpPr>
            <p:cNvPr id="23" name="Freeform 21">
              <a:extLst>
                <a:ext uri="{FF2B5EF4-FFF2-40B4-BE49-F238E27FC236}">
                  <a16:creationId xmlns:a16="http://schemas.microsoft.com/office/drawing/2014/main" id="{E580600C-013F-4FAF-8FB7-4CC0FA80A9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en-IN"/>
            </a:p>
          </p:txBody>
        </p:sp>
        <p:sp>
          <p:nvSpPr>
            <p:cNvPr id="24" name="Freeform 22">
              <a:extLst>
                <a:ext uri="{FF2B5EF4-FFF2-40B4-BE49-F238E27FC236}">
                  <a16:creationId xmlns:a16="http://schemas.microsoft.com/office/drawing/2014/main" id="{9BFCF199-64B2-4AEE-88C4-E954ABF362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en-IN"/>
            </a:p>
          </p:txBody>
        </p:sp>
      </p:grpSp>
      <p:grpSp>
        <p:nvGrpSpPr>
          <p:cNvPr id="26" name="Group 25">
            <a:extLst>
              <a:ext uri="{FF2B5EF4-FFF2-40B4-BE49-F238E27FC236}">
                <a16:creationId xmlns:a16="http://schemas.microsoft.com/office/drawing/2014/main" id="{E312DBA5-56D8-42B2-BA94-28168C2A670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7" name="Freeform 27">
              <a:extLst>
                <a:ext uri="{FF2B5EF4-FFF2-40B4-BE49-F238E27FC236}">
                  <a16:creationId xmlns:a16="http://schemas.microsoft.com/office/drawing/2014/main" id="{7AD46C74-3117-46B0-B267-0F61B57CA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en-IN"/>
            </a:p>
          </p:txBody>
        </p:sp>
        <p:sp>
          <p:nvSpPr>
            <p:cNvPr id="28" name="Freeform 28">
              <a:extLst>
                <a:ext uri="{FF2B5EF4-FFF2-40B4-BE49-F238E27FC236}">
                  <a16:creationId xmlns:a16="http://schemas.microsoft.com/office/drawing/2014/main" id="{8C13B810-9664-45D8-8510-D6ED0ADD72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en-IN"/>
            </a:p>
          </p:txBody>
        </p:sp>
        <p:sp>
          <p:nvSpPr>
            <p:cNvPr id="29" name="Freeform 29">
              <a:extLst>
                <a:ext uri="{FF2B5EF4-FFF2-40B4-BE49-F238E27FC236}">
                  <a16:creationId xmlns:a16="http://schemas.microsoft.com/office/drawing/2014/main" id="{10306E52-A922-4458-BCCE-C3C840CC7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en-IN"/>
            </a:p>
          </p:txBody>
        </p:sp>
        <p:sp>
          <p:nvSpPr>
            <p:cNvPr id="30" name="Freeform 30">
              <a:extLst>
                <a:ext uri="{FF2B5EF4-FFF2-40B4-BE49-F238E27FC236}">
                  <a16:creationId xmlns:a16="http://schemas.microsoft.com/office/drawing/2014/main" id="{CB578819-B7E7-4250-932F-52AE2A2A9A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en-IN"/>
            </a:p>
          </p:txBody>
        </p:sp>
        <p:sp>
          <p:nvSpPr>
            <p:cNvPr id="31" name="Freeform 31">
              <a:extLst>
                <a:ext uri="{FF2B5EF4-FFF2-40B4-BE49-F238E27FC236}">
                  <a16:creationId xmlns:a16="http://schemas.microsoft.com/office/drawing/2014/main" id="{454B9C91-B623-424A-B16E-F764F189D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en-IN"/>
            </a:p>
          </p:txBody>
        </p:sp>
        <p:sp>
          <p:nvSpPr>
            <p:cNvPr id="32" name="Freeform 32">
              <a:extLst>
                <a:ext uri="{FF2B5EF4-FFF2-40B4-BE49-F238E27FC236}">
                  <a16:creationId xmlns:a16="http://schemas.microsoft.com/office/drawing/2014/main" id="{EFD03C4A-8484-41E6-B458-032F1DCA7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en-IN"/>
            </a:p>
          </p:txBody>
        </p:sp>
        <p:sp>
          <p:nvSpPr>
            <p:cNvPr id="33" name="Freeform 33">
              <a:extLst>
                <a:ext uri="{FF2B5EF4-FFF2-40B4-BE49-F238E27FC236}">
                  <a16:creationId xmlns:a16="http://schemas.microsoft.com/office/drawing/2014/main" id="{DDC2F3C3-1D4E-4913-9C5C-F9A65B47E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en-IN"/>
            </a:p>
          </p:txBody>
        </p:sp>
        <p:sp>
          <p:nvSpPr>
            <p:cNvPr id="34" name="Freeform 34">
              <a:extLst>
                <a:ext uri="{FF2B5EF4-FFF2-40B4-BE49-F238E27FC236}">
                  <a16:creationId xmlns:a16="http://schemas.microsoft.com/office/drawing/2014/main" id="{1E15BCA2-2420-4C53-ADE9-40FBAC2384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en-IN"/>
            </a:p>
          </p:txBody>
        </p:sp>
        <p:sp>
          <p:nvSpPr>
            <p:cNvPr id="35" name="Freeform 35">
              <a:extLst>
                <a:ext uri="{FF2B5EF4-FFF2-40B4-BE49-F238E27FC236}">
                  <a16:creationId xmlns:a16="http://schemas.microsoft.com/office/drawing/2014/main" id="{73D5FBF4-7129-4C51-B603-E3BC334195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en-IN"/>
            </a:p>
          </p:txBody>
        </p:sp>
        <p:sp>
          <p:nvSpPr>
            <p:cNvPr id="36" name="Freeform 36">
              <a:extLst>
                <a:ext uri="{FF2B5EF4-FFF2-40B4-BE49-F238E27FC236}">
                  <a16:creationId xmlns:a16="http://schemas.microsoft.com/office/drawing/2014/main" id="{0165B164-CE2A-494C-88FC-507232B37C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en-IN"/>
            </a:p>
          </p:txBody>
        </p:sp>
        <p:sp>
          <p:nvSpPr>
            <p:cNvPr id="37" name="Freeform 37">
              <a:extLst>
                <a:ext uri="{FF2B5EF4-FFF2-40B4-BE49-F238E27FC236}">
                  <a16:creationId xmlns:a16="http://schemas.microsoft.com/office/drawing/2014/main" id="{87F127E5-B10B-4D18-BCF0-E7C3C7F40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en-IN"/>
            </a:p>
          </p:txBody>
        </p:sp>
        <p:sp>
          <p:nvSpPr>
            <p:cNvPr id="38" name="Freeform 38">
              <a:extLst>
                <a:ext uri="{FF2B5EF4-FFF2-40B4-BE49-F238E27FC236}">
                  <a16:creationId xmlns:a16="http://schemas.microsoft.com/office/drawing/2014/main" id="{FC692D59-F28D-4E42-B435-225F2C6CFA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en-IN"/>
            </a:p>
          </p:txBody>
        </p:sp>
      </p:grpSp>
      <p:sp>
        <p:nvSpPr>
          <p:cNvPr id="40" name="Rectangle 39">
            <a:extLst>
              <a:ext uri="{FF2B5EF4-FFF2-40B4-BE49-F238E27FC236}">
                <a16:creationId xmlns:a16="http://schemas.microsoft.com/office/drawing/2014/main" id="{1996130F-9AB5-4DE9-8574-3AF891C5C1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2" name="Freeform 6">
            <a:extLst>
              <a:ext uri="{FF2B5EF4-FFF2-40B4-BE49-F238E27FC236}">
                <a16:creationId xmlns:a16="http://schemas.microsoft.com/office/drawing/2014/main" id="{3623DEAC-F39C-45D6-86DC-1033F6429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en-IN"/>
          </a:p>
        </p:txBody>
      </p:sp>
      <p:sp useBgFill="1">
        <p:nvSpPr>
          <p:cNvPr id="44" name="Rectangle 43">
            <a:extLst>
              <a:ext uri="{FF2B5EF4-FFF2-40B4-BE49-F238E27FC236}">
                <a16:creationId xmlns:a16="http://schemas.microsoft.com/office/drawing/2014/main" id="{513EBF72-EDB5-4278-94B8-34AAC2FA6E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DBD486FF-4365-499B-AFF7-0F07549D97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047" y="935646"/>
            <a:ext cx="4851190" cy="4968016"/>
          </a:xfrm>
          <a:prstGeom prst="rect">
            <a:avLst/>
          </a:prstGeom>
          <a:solidFill>
            <a:schemeClr val="bg1"/>
          </a:solidFill>
          <a:ln w="12700" cap="sq">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6CB731FB-FF3E-4D53-9E6A-67C4DAD74D3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87364" y="228600"/>
            <a:ext cx="2851523" cy="6638625"/>
            <a:chOff x="2487613" y="285750"/>
            <a:chExt cx="2428875" cy="5654676"/>
          </a:xfrm>
        </p:grpSpPr>
        <p:sp>
          <p:nvSpPr>
            <p:cNvPr id="49" name="Freeform 11">
              <a:extLst>
                <a:ext uri="{FF2B5EF4-FFF2-40B4-BE49-F238E27FC236}">
                  <a16:creationId xmlns:a16="http://schemas.microsoft.com/office/drawing/2014/main" id="{F76669B2-AA72-48F0-BE02-E23B199227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en-IN"/>
            </a:p>
          </p:txBody>
        </p:sp>
        <p:sp>
          <p:nvSpPr>
            <p:cNvPr id="50" name="Freeform 12">
              <a:extLst>
                <a:ext uri="{FF2B5EF4-FFF2-40B4-BE49-F238E27FC236}">
                  <a16:creationId xmlns:a16="http://schemas.microsoft.com/office/drawing/2014/main" id="{F7EF4251-A868-4B47-8099-154550F04E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en-IN"/>
            </a:p>
          </p:txBody>
        </p:sp>
        <p:sp>
          <p:nvSpPr>
            <p:cNvPr id="51" name="Freeform 13">
              <a:extLst>
                <a:ext uri="{FF2B5EF4-FFF2-40B4-BE49-F238E27FC236}">
                  <a16:creationId xmlns:a16="http://schemas.microsoft.com/office/drawing/2014/main" id="{089C3DFC-191F-40B9-93AF-2E59D5126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en-IN"/>
            </a:p>
          </p:txBody>
        </p:sp>
        <p:sp>
          <p:nvSpPr>
            <p:cNvPr id="52" name="Freeform 14">
              <a:extLst>
                <a:ext uri="{FF2B5EF4-FFF2-40B4-BE49-F238E27FC236}">
                  <a16:creationId xmlns:a16="http://schemas.microsoft.com/office/drawing/2014/main" id="{F0B594F9-A7B5-471C-BFBE-74E9F73879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en-IN"/>
            </a:p>
          </p:txBody>
        </p:sp>
        <p:sp>
          <p:nvSpPr>
            <p:cNvPr id="53" name="Freeform 15">
              <a:extLst>
                <a:ext uri="{FF2B5EF4-FFF2-40B4-BE49-F238E27FC236}">
                  <a16:creationId xmlns:a16="http://schemas.microsoft.com/office/drawing/2014/main" id="{562B3703-0AD3-4477-ACE3-9792DB070C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en-IN"/>
            </a:p>
          </p:txBody>
        </p:sp>
        <p:sp>
          <p:nvSpPr>
            <p:cNvPr id="54" name="Freeform 16">
              <a:extLst>
                <a:ext uri="{FF2B5EF4-FFF2-40B4-BE49-F238E27FC236}">
                  <a16:creationId xmlns:a16="http://schemas.microsoft.com/office/drawing/2014/main" id="{AFC61811-5AD7-40A8-9E5C-80020778D8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en-IN"/>
            </a:p>
          </p:txBody>
        </p:sp>
        <p:sp>
          <p:nvSpPr>
            <p:cNvPr id="55" name="Freeform 17">
              <a:extLst>
                <a:ext uri="{FF2B5EF4-FFF2-40B4-BE49-F238E27FC236}">
                  <a16:creationId xmlns:a16="http://schemas.microsoft.com/office/drawing/2014/main" id="{CEACC779-3664-47DA-AF86-A2D8EF93AA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en-IN"/>
            </a:p>
          </p:txBody>
        </p:sp>
        <p:sp>
          <p:nvSpPr>
            <p:cNvPr id="56" name="Freeform 18">
              <a:extLst>
                <a:ext uri="{FF2B5EF4-FFF2-40B4-BE49-F238E27FC236}">
                  <a16:creationId xmlns:a16="http://schemas.microsoft.com/office/drawing/2014/main" id="{BF9F040E-FE57-4AD6-8CBF-3579622469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en-IN"/>
            </a:p>
          </p:txBody>
        </p:sp>
        <p:sp>
          <p:nvSpPr>
            <p:cNvPr id="57" name="Freeform 19">
              <a:extLst>
                <a:ext uri="{FF2B5EF4-FFF2-40B4-BE49-F238E27FC236}">
                  <a16:creationId xmlns:a16="http://schemas.microsoft.com/office/drawing/2014/main" id="{9BBEC815-1ED3-430D-B771-4CFC3952F7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en-IN"/>
            </a:p>
          </p:txBody>
        </p:sp>
        <p:sp>
          <p:nvSpPr>
            <p:cNvPr id="58" name="Freeform 20">
              <a:extLst>
                <a:ext uri="{FF2B5EF4-FFF2-40B4-BE49-F238E27FC236}">
                  <a16:creationId xmlns:a16="http://schemas.microsoft.com/office/drawing/2014/main" id="{E076923D-B0A5-40D9-BE13-91C93F1E48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en-IN"/>
            </a:p>
          </p:txBody>
        </p:sp>
        <p:sp>
          <p:nvSpPr>
            <p:cNvPr id="59" name="Freeform 21">
              <a:extLst>
                <a:ext uri="{FF2B5EF4-FFF2-40B4-BE49-F238E27FC236}">
                  <a16:creationId xmlns:a16="http://schemas.microsoft.com/office/drawing/2014/main" id="{1CA2364B-42C8-4755-9072-E60C435614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en-IN"/>
            </a:p>
          </p:txBody>
        </p:sp>
        <p:sp>
          <p:nvSpPr>
            <p:cNvPr id="60" name="Freeform 22">
              <a:extLst>
                <a:ext uri="{FF2B5EF4-FFF2-40B4-BE49-F238E27FC236}">
                  <a16:creationId xmlns:a16="http://schemas.microsoft.com/office/drawing/2014/main" id="{D01B42BD-FD31-49A1-A45A-C98410BC80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en-IN"/>
            </a:p>
          </p:txBody>
        </p:sp>
      </p:grpSp>
      <p:grpSp>
        <p:nvGrpSpPr>
          <p:cNvPr id="62" name="Group 61">
            <a:extLst>
              <a:ext uri="{FF2B5EF4-FFF2-40B4-BE49-F238E27FC236}">
                <a16:creationId xmlns:a16="http://schemas.microsoft.com/office/drawing/2014/main" id="{3D79CD01-D829-46FC-843C-D4F80BD91C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14579" y="-786"/>
            <a:ext cx="2356675" cy="6854040"/>
            <a:chOff x="6627813" y="194833"/>
            <a:chExt cx="1952625" cy="5678918"/>
          </a:xfrm>
        </p:grpSpPr>
        <p:sp>
          <p:nvSpPr>
            <p:cNvPr id="63" name="Freeform 27">
              <a:extLst>
                <a:ext uri="{FF2B5EF4-FFF2-40B4-BE49-F238E27FC236}">
                  <a16:creationId xmlns:a16="http://schemas.microsoft.com/office/drawing/2014/main" id="{252D6E81-1EBB-4132-B5B0-556E4A35F1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en-IN"/>
            </a:p>
          </p:txBody>
        </p:sp>
        <p:sp>
          <p:nvSpPr>
            <p:cNvPr id="64" name="Freeform 28">
              <a:extLst>
                <a:ext uri="{FF2B5EF4-FFF2-40B4-BE49-F238E27FC236}">
                  <a16:creationId xmlns:a16="http://schemas.microsoft.com/office/drawing/2014/main" id="{BE7131A3-1888-4927-B822-590D34151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en-IN"/>
            </a:p>
          </p:txBody>
        </p:sp>
        <p:sp>
          <p:nvSpPr>
            <p:cNvPr id="65" name="Freeform 29">
              <a:extLst>
                <a:ext uri="{FF2B5EF4-FFF2-40B4-BE49-F238E27FC236}">
                  <a16:creationId xmlns:a16="http://schemas.microsoft.com/office/drawing/2014/main" id="{024990C0-6285-4C3B-A5B5-B6AC370985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en-IN"/>
            </a:p>
          </p:txBody>
        </p:sp>
        <p:sp>
          <p:nvSpPr>
            <p:cNvPr id="66" name="Freeform 30">
              <a:extLst>
                <a:ext uri="{FF2B5EF4-FFF2-40B4-BE49-F238E27FC236}">
                  <a16:creationId xmlns:a16="http://schemas.microsoft.com/office/drawing/2014/main" id="{D262A308-5E13-40AA-AA87-D105F5533C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en-IN"/>
            </a:p>
          </p:txBody>
        </p:sp>
        <p:sp>
          <p:nvSpPr>
            <p:cNvPr id="67" name="Freeform 31">
              <a:extLst>
                <a:ext uri="{FF2B5EF4-FFF2-40B4-BE49-F238E27FC236}">
                  <a16:creationId xmlns:a16="http://schemas.microsoft.com/office/drawing/2014/main" id="{F7DF2F8A-7C9D-4727-A7D6-C74AF47929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en-IN"/>
            </a:p>
          </p:txBody>
        </p:sp>
        <p:sp>
          <p:nvSpPr>
            <p:cNvPr id="68" name="Freeform 32">
              <a:extLst>
                <a:ext uri="{FF2B5EF4-FFF2-40B4-BE49-F238E27FC236}">
                  <a16:creationId xmlns:a16="http://schemas.microsoft.com/office/drawing/2014/main" id="{93DA702E-EE7A-4584-9847-803FDCDB19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en-IN"/>
            </a:p>
          </p:txBody>
        </p:sp>
        <p:sp>
          <p:nvSpPr>
            <p:cNvPr id="69" name="Freeform 33">
              <a:extLst>
                <a:ext uri="{FF2B5EF4-FFF2-40B4-BE49-F238E27FC236}">
                  <a16:creationId xmlns:a16="http://schemas.microsoft.com/office/drawing/2014/main" id="{AF7E021C-0B5A-4035-8A00-029A528472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en-IN"/>
            </a:p>
          </p:txBody>
        </p:sp>
        <p:sp>
          <p:nvSpPr>
            <p:cNvPr id="70" name="Freeform 34">
              <a:extLst>
                <a:ext uri="{FF2B5EF4-FFF2-40B4-BE49-F238E27FC236}">
                  <a16:creationId xmlns:a16="http://schemas.microsoft.com/office/drawing/2014/main" id="{CE46A368-BBD8-41CC-B450-E298BE02DB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en-IN"/>
            </a:p>
          </p:txBody>
        </p:sp>
        <p:sp>
          <p:nvSpPr>
            <p:cNvPr id="71" name="Freeform 35">
              <a:extLst>
                <a:ext uri="{FF2B5EF4-FFF2-40B4-BE49-F238E27FC236}">
                  <a16:creationId xmlns:a16="http://schemas.microsoft.com/office/drawing/2014/main" id="{A99CD41F-58F2-4092-9F39-26AE634EC0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en-IN"/>
            </a:p>
          </p:txBody>
        </p:sp>
        <p:sp>
          <p:nvSpPr>
            <p:cNvPr id="72" name="Freeform 36">
              <a:extLst>
                <a:ext uri="{FF2B5EF4-FFF2-40B4-BE49-F238E27FC236}">
                  <a16:creationId xmlns:a16="http://schemas.microsoft.com/office/drawing/2014/main" id="{D368702B-EDA4-4EB6-A760-C68F022DAF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en-IN"/>
            </a:p>
          </p:txBody>
        </p:sp>
        <p:sp>
          <p:nvSpPr>
            <p:cNvPr id="73" name="Freeform 37">
              <a:extLst>
                <a:ext uri="{FF2B5EF4-FFF2-40B4-BE49-F238E27FC236}">
                  <a16:creationId xmlns:a16="http://schemas.microsoft.com/office/drawing/2014/main" id="{2FB0ECE4-08DF-4876-8CC9-7EB32EF25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en-IN"/>
            </a:p>
          </p:txBody>
        </p:sp>
        <p:sp>
          <p:nvSpPr>
            <p:cNvPr id="74" name="Freeform 38">
              <a:extLst>
                <a:ext uri="{FF2B5EF4-FFF2-40B4-BE49-F238E27FC236}">
                  <a16:creationId xmlns:a16="http://schemas.microsoft.com/office/drawing/2014/main" id="{C978BD1A-4BF4-42EC-B61D-9D7700FE1F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en-IN"/>
            </a:p>
          </p:txBody>
        </p:sp>
      </p:grpSp>
      <p:sp>
        <p:nvSpPr>
          <p:cNvPr id="2" name="TextBox 1">
            <a:extLst>
              <a:ext uri="{FF2B5EF4-FFF2-40B4-BE49-F238E27FC236}">
                <a16:creationId xmlns:a16="http://schemas.microsoft.com/office/drawing/2014/main" id="{B39224F8-4C0F-A5F8-B806-B0BCC5DFADDC}"/>
              </a:ext>
            </a:extLst>
          </p:cNvPr>
          <p:cNvSpPr txBox="1"/>
          <p:nvPr/>
        </p:nvSpPr>
        <p:spPr>
          <a:xfrm>
            <a:off x="8324602" y="935646"/>
            <a:ext cx="3181597" cy="3841735"/>
          </a:xfrm>
          <a:prstGeom prst="rect">
            <a:avLst/>
          </a:prstGeom>
        </p:spPr>
        <p:txBody>
          <a:bodyPr vert="horz" lIns="91440" tIns="45720" rIns="91440" bIns="45720" rtlCol="0" anchor="b">
            <a:normAutofit/>
          </a:bodyPr>
          <a:lstStyle/>
          <a:p>
            <a:pPr>
              <a:spcBef>
                <a:spcPct val="0"/>
              </a:spcBef>
              <a:spcAft>
                <a:spcPts val="600"/>
              </a:spcAft>
            </a:pPr>
            <a:r>
              <a:rPr lang="en-US" sz="4400" b="1" dirty="0">
                <a:solidFill>
                  <a:schemeClr val="tx1">
                    <a:lumMod val="85000"/>
                    <a:lumOff val="15000"/>
                  </a:schemeClr>
                </a:solidFill>
                <a:latin typeface="Arial" panose="020B0604020202020204" pitchFamily="34" charset="0"/>
                <a:ea typeface="+mj-ea"/>
                <a:cs typeface="Arial" panose="020B0604020202020204" pitchFamily="34" charset="0"/>
              </a:rPr>
              <a:t>Mentor Approval</a:t>
            </a:r>
          </a:p>
        </p:txBody>
      </p:sp>
      <p:pic>
        <p:nvPicPr>
          <p:cNvPr id="7" name="Picture 6">
            <a:extLst>
              <a:ext uri="{FF2B5EF4-FFF2-40B4-BE49-F238E27FC236}">
                <a16:creationId xmlns:a16="http://schemas.microsoft.com/office/drawing/2014/main" id="{B36E6A64-729E-5C4B-5E0C-915245E9D3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8246" y="1250067"/>
            <a:ext cx="3396379" cy="4326599"/>
          </a:xfrm>
          <a:prstGeom prst="rect">
            <a:avLst/>
          </a:prstGeom>
          <a:solidFill>
            <a:srgbClr val="FFFFFF">
              <a:shade val="85000"/>
            </a:srgbClr>
          </a:solidFill>
          <a:scene3d>
            <a:camera prst="orthographicFront"/>
            <a:lightRig rig="twoPt" dir="t">
              <a:rot lat="0" lon="0" rev="7200000"/>
            </a:lightRig>
          </a:scene3d>
          <a:sp3d>
            <a:bevelT w="25400" h="19050"/>
            <a:contourClr>
              <a:srgbClr val="FFFFFF"/>
            </a:contourClr>
          </a:sp3d>
        </p:spPr>
      </p:pic>
      <p:sp>
        <p:nvSpPr>
          <p:cNvPr id="76" name="Rectangle 75">
            <a:extLst>
              <a:ext uri="{FF2B5EF4-FFF2-40B4-BE49-F238E27FC236}">
                <a16:creationId xmlns:a16="http://schemas.microsoft.com/office/drawing/2014/main" id="{AEC89D32-0839-4A5D-80DB-D12259CA40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7355"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78" name="Freeform 33">
            <a:extLst>
              <a:ext uri="{FF2B5EF4-FFF2-40B4-BE49-F238E27FC236}">
                <a16:creationId xmlns:a16="http://schemas.microsoft.com/office/drawing/2014/main" id="{7229C60D-EFB4-4944-AEB7-4773C1A7B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087355"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en-IN"/>
          </a:p>
        </p:txBody>
      </p:sp>
      <p:pic>
        <p:nvPicPr>
          <p:cNvPr id="3" name="Picture 2">
            <a:extLst>
              <a:ext uri="{FF2B5EF4-FFF2-40B4-BE49-F238E27FC236}">
                <a16:creationId xmlns:a16="http://schemas.microsoft.com/office/drawing/2014/main" id="{640155B3-27A4-109E-91AD-428C44C9E0DF}"/>
              </a:ext>
            </a:extLst>
          </p:cNvPr>
          <p:cNvPicPr>
            <a:picLocks noChangeAspect="1"/>
          </p:cNvPicPr>
          <p:nvPr/>
        </p:nvPicPr>
        <p:blipFill>
          <a:blip r:embed="rId3"/>
          <a:stretch>
            <a:fillRect/>
          </a:stretch>
        </p:blipFill>
        <p:spPr>
          <a:xfrm>
            <a:off x="10281007" y="1"/>
            <a:ext cx="1910993" cy="1057386"/>
          </a:xfrm>
          <a:prstGeom prst="rect">
            <a:avLst/>
          </a:prstGeom>
        </p:spPr>
      </p:pic>
    </p:spTree>
    <p:extLst>
      <p:ext uri="{BB962C8B-B14F-4D97-AF65-F5344CB8AC3E}">
        <p14:creationId xmlns:p14="http://schemas.microsoft.com/office/powerpoint/2010/main" val="13152187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166BF9EE-F7AC-4FA5-AC7E-001B3A642F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1" name="Freeform 11">
              <a:extLst>
                <a:ext uri="{FF2B5EF4-FFF2-40B4-BE49-F238E27FC236}">
                  <a16:creationId xmlns:a16="http://schemas.microsoft.com/office/drawing/2014/main" id="{3B48D182-44E3-4D8B-ACEF-F1A900BE4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en-IN"/>
            </a:p>
          </p:txBody>
        </p:sp>
        <p:sp>
          <p:nvSpPr>
            <p:cNvPr id="12" name="Freeform 12">
              <a:extLst>
                <a:ext uri="{FF2B5EF4-FFF2-40B4-BE49-F238E27FC236}">
                  <a16:creationId xmlns:a16="http://schemas.microsoft.com/office/drawing/2014/main" id="{355A535A-A489-477F-A314-593AA8CAFB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en-IN"/>
            </a:p>
          </p:txBody>
        </p:sp>
        <p:sp>
          <p:nvSpPr>
            <p:cNvPr id="13" name="Freeform 13">
              <a:extLst>
                <a:ext uri="{FF2B5EF4-FFF2-40B4-BE49-F238E27FC236}">
                  <a16:creationId xmlns:a16="http://schemas.microsoft.com/office/drawing/2014/main" id="{954C2D4C-FD83-4EF4-9312-04442ABD6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en-IN"/>
            </a:p>
          </p:txBody>
        </p:sp>
        <p:sp>
          <p:nvSpPr>
            <p:cNvPr id="14" name="Freeform 14">
              <a:extLst>
                <a:ext uri="{FF2B5EF4-FFF2-40B4-BE49-F238E27FC236}">
                  <a16:creationId xmlns:a16="http://schemas.microsoft.com/office/drawing/2014/main" id="{C20701C2-CD9A-4698-BC97-E1085820C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en-IN"/>
            </a:p>
          </p:txBody>
        </p:sp>
        <p:sp>
          <p:nvSpPr>
            <p:cNvPr id="15" name="Freeform 15">
              <a:extLst>
                <a:ext uri="{FF2B5EF4-FFF2-40B4-BE49-F238E27FC236}">
                  <a16:creationId xmlns:a16="http://schemas.microsoft.com/office/drawing/2014/main" id="{62575C35-466F-42AE-87A1-D691849AB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en-IN"/>
            </a:p>
          </p:txBody>
        </p:sp>
        <p:sp>
          <p:nvSpPr>
            <p:cNvPr id="16" name="Freeform 16">
              <a:extLst>
                <a:ext uri="{FF2B5EF4-FFF2-40B4-BE49-F238E27FC236}">
                  <a16:creationId xmlns:a16="http://schemas.microsoft.com/office/drawing/2014/main" id="{58236F37-6119-45AC-80A0-CD2C311B50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en-IN"/>
            </a:p>
          </p:txBody>
        </p:sp>
        <p:sp>
          <p:nvSpPr>
            <p:cNvPr id="17" name="Freeform 17">
              <a:extLst>
                <a:ext uri="{FF2B5EF4-FFF2-40B4-BE49-F238E27FC236}">
                  <a16:creationId xmlns:a16="http://schemas.microsoft.com/office/drawing/2014/main" id="{F3FDD799-39FE-4D6F-9A64-2F472B215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en-IN"/>
            </a:p>
          </p:txBody>
        </p:sp>
        <p:sp>
          <p:nvSpPr>
            <p:cNvPr id="18" name="Freeform 18">
              <a:extLst>
                <a:ext uri="{FF2B5EF4-FFF2-40B4-BE49-F238E27FC236}">
                  <a16:creationId xmlns:a16="http://schemas.microsoft.com/office/drawing/2014/main" id="{9820D241-1D49-442C-A95A-00BC1BF9E2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en-IN"/>
            </a:p>
          </p:txBody>
        </p:sp>
        <p:sp>
          <p:nvSpPr>
            <p:cNvPr id="19" name="Freeform 19">
              <a:extLst>
                <a:ext uri="{FF2B5EF4-FFF2-40B4-BE49-F238E27FC236}">
                  <a16:creationId xmlns:a16="http://schemas.microsoft.com/office/drawing/2014/main" id="{EBC2197C-B383-4866-8ABD-74222400BE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en-IN"/>
            </a:p>
          </p:txBody>
        </p:sp>
        <p:sp>
          <p:nvSpPr>
            <p:cNvPr id="20" name="Freeform 20">
              <a:extLst>
                <a:ext uri="{FF2B5EF4-FFF2-40B4-BE49-F238E27FC236}">
                  <a16:creationId xmlns:a16="http://schemas.microsoft.com/office/drawing/2014/main" id="{404B06AA-FC93-4471-9DE4-56A401E70A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en-IN"/>
            </a:p>
          </p:txBody>
        </p:sp>
        <p:sp>
          <p:nvSpPr>
            <p:cNvPr id="21" name="Freeform 21">
              <a:extLst>
                <a:ext uri="{FF2B5EF4-FFF2-40B4-BE49-F238E27FC236}">
                  <a16:creationId xmlns:a16="http://schemas.microsoft.com/office/drawing/2014/main" id="{E580600C-013F-4FAF-8FB7-4CC0FA80A9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en-IN"/>
            </a:p>
          </p:txBody>
        </p:sp>
        <p:sp>
          <p:nvSpPr>
            <p:cNvPr id="22" name="Freeform 22">
              <a:extLst>
                <a:ext uri="{FF2B5EF4-FFF2-40B4-BE49-F238E27FC236}">
                  <a16:creationId xmlns:a16="http://schemas.microsoft.com/office/drawing/2014/main" id="{9BFCF199-64B2-4AEE-88C4-E954ABF362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en-IN"/>
            </a:p>
          </p:txBody>
        </p:sp>
      </p:grpSp>
      <p:grpSp>
        <p:nvGrpSpPr>
          <p:cNvPr id="24" name="Group 23">
            <a:extLst>
              <a:ext uri="{FF2B5EF4-FFF2-40B4-BE49-F238E27FC236}">
                <a16:creationId xmlns:a16="http://schemas.microsoft.com/office/drawing/2014/main" id="{E312DBA5-56D8-42B2-BA94-28168C2A670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5" name="Freeform 27">
              <a:extLst>
                <a:ext uri="{FF2B5EF4-FFF2-40B4-BE49-F238E27FC236}">
                  <a16:creationId xmlns:a16="http://schemas.microsoft.com/office/drawing/2014/main" id="{7AD46C74-3117-46B0-B267-0F61B57CA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en-IN"/>
            </a:p>
          </p:txBody>
        </p:sp>
        <p:sp>
          <p:nvSpPr>
            <p:cNvPr id="26" name="Freeform 28">
              <a:extLst>
                <a:ext uri="{FF2B5EF4-FFF2-40B4-BE49-F238E27FC236}">
                  <a16:creationId xmlns:a16="http://schemas.microsoft.com/office/drawing/2014/main" id="{8C13B810-9664-45D8-8510-D6ED0ADD72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en-IN"/>
            </a:p>
          </p:txBody>
        </p:sp>
        <p:sp>
          <p:nvSpPr>
            <p:cNvPr id="27" name="Freeform 29">
              <a:extLst>
                <a:ext uri="{FF2B5EF4-FFF2-40B4-BE49-F238E27FC236}">
                  <a16:creationId xmlns:a16="http://schemas.microsoft.com/office/drawing/2014/main" id="{10306E52-A922-4458-BCCE-C3C840CC7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en-IN"/>
            </a:p>
          </p:txBody>
        </p:sp>
        <p:sp>
          <p:nvSpPr>
            <p:cNvPr id="28" name="Freeform 30">
              <a:extLst>
                <a:ext uri="{FF2B5EF4-FFF2-40B4-BE49-F238E27FC236}">
                  <a16:creationId xmlns:a16="http://schemas.microsoft.com/office/drawing/2014/main" id="{CB578819-B7E7-4250-932F-52AE2A2A9A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en-IN"/>
            </a:p>
          </p:txBody>
        </p:sp>
        <p:sp>
          <p:nvSpPr>
            <p:cNvPr id="29" name="Freeform 31">
              <a:extLst>
                <a:ext uri="{FF2B5EF4-FFF2-40B4-BE49-F238E27FC236}">
                  <a16:creationId xmlns:a16="http://schemas.microsoft.com/office/drawing/2014/main" id="{454B9C91-B623-424A-B16E-F764F189D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en-IN"/>
            </a:p>
          </p:txBody>
        </p:sp>
        <p:sp>
          <p:nvSpPr>
            <p:cNvPr id="30" name="Freeform 32">
              <a:extLst>
                <a:ext uri="{FF2B5EF4-FFF2-40B4-BE49-F238E27FC236}">
                  <a16:creationId xmlns:a16="http://schemas.microsoft.com/office/drawing/2014/main" id="{EFD03C4A-8484-41E6-B458-032F1DCA7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en-IN"/>
            </a:p>
          </p:txBody>
        </p:sp>
        <p:sp>
          <p:nvSpPr>
            <p:cNvPr id="31" name="Freeform 33">
              <a:extLst>
                <a:ext uri="{FF2B5EF4-FFF2-40B4-BE49-F238E27FC236}">
                  <a16:creationId xmlns:a16="http://schemas.microsoft.com/office/drawing/2014/main" id="{DDC2F3C3-1D4E-4913-9C5C-F9A65B47E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en-IN"/>
            </a:p>
          </p:txBody>
        </p:sp>
        <p:sp>
          <p:nvSpPr>
            <p:cNvPr id="32" name="Freeform 34">
              <a:extLst>
                <a:ext uri="{FF2B5EF4-FFF2-40B4-BE49-F238E27FC236}">
                  <a16:creationId xmlns:a16="http://schemas.microsoft.com/office/drawing/2014/main" id="{1E15BCA2-2420-4C53-ADE9-40FBAC2384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en-IN"/>
            </a:p>
          </p:txBody>
        </p:sp>
        <p:sp>
          <p:nvSpPr>
            <p:cNvPr id="33" name="Freeform 35">
              <a:extLst>
                <a:ext uri="{FF2B5EF4-FFF2-40B4-BE49-F238E27FC236}">
                  <a16:creationId xmlns:a16="http://schemas.microsoft.com/office/drawing/2014/main" id="{73D5FBF4-7129-4C51-B603-E3BC334195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en-IN"/>
            </a:p>
          </p:txBody>
        </p:sp>
        <p:sp>
          <p:nvSpPr>
            <p:cNvPr id="34" name="Freeform 36">
              <a:extLst>
                <a:ext uri="{FF2B5EF4-FFF2-40B4-BE49-F238E27FC236}">
                  <a16:creationId xmlns:a16="http://schemas.microsoft.com/office/drawing/2014/main" id="{0165B164-CE2A-494C-88FC-507232B37C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en-IN"/>
            </a:p>
          </p:txBody>
        </p:sp>
        <p:sp>
          <p:nvSpPr>
            <p:cNvPr id="35" name="Freeform 37">
              <a:extLst>
                <a:ext uri="{FF2B5EF4-FFF2-40B4-BE49-F238E27FC236}">
                  <a16:creationId xmlns:a16="http://schemas.microsoft.com/office/drawing/2014/main" id="{87F127E5-B10B-4D18-BCF0-E7C3C7F40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en-IN"/>
            </a:p>
          </p:txBody>
        </p:sp>
        <p:sp>
          <p:nvSpPr>
            <p:cNvPr id="36" name="Freeform 38">
              <a:extLst>
                <a:ext uri="{FF2B5EF4-FFF2-40B4-BE49-F238E27FC236}">
                  <a16:creationId xmlns:a16="http://schemas.microsoft.com/office/drawing/2014/main" id="{FC692D59-F28D-4E42-B435-225F2C6CFA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en-IN"/>
            </a:p>
          </p:txBody>
        </p:sp>
      </p:grpSp>
      <p:sp>
        <p:nvSpPr>
          <p:cNvPr id="38" name="Rectangle 37">
            <a:extLst>
              <a:ext uri="{FF2B5EF4-FFF2-40B4-BE49-F238E27FC236}">
                <a16:creationId xmlns:a16="http://schemas.microsoft.com/office/drawing/2014/main" id="{1996130F-9AB5-4DE9-8574-3AF891C5C1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0" name="Freeform 6">
            <a:extLst>
              <a:ext uri="{FF2B5EF4-FFF2-40B4-BE49-F238E27FC236}">
                <a16:creationId xmlns:a16="http://schemas.microsoft.com/office/drawing/2014/main" id="{3623DEAC-F39C-45D6-86DC-1033F6429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en-IN"/>
          </a:p>
        </p:txBody>
      </p:sp>
      <p:sp useBgFill="1">
        <p:nvSpPr>
          <p:cNvPr id="42" name="Rectangle 41">
            <a:extLst>
              <a:ext uri="{FF2B5EF4-FFF2-40B4-BE49-F238E27FC236}">
                <a16:creationId xmlns:a16="http://schemas.microsoft.com/office/drawing/2014/main" id="{A692209D-B607-46C3-8560-07AF722916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4874638-CF15-4908-BC4B-4908744D0B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4639734" cy="6858000"/>
          </a:xfrm>
          <a:prstGeom prst="rect">
            <a:avLst/>
          </a:prstGeom>
          <a:solidFill>
            <a:schemeClr val="tx2">
              <a:lumMod val="50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3" name="TextBox 2">
            <a:extLst>
              <a:ext uri="{FF2B5EF4-FFF2-40B4-BE49-F238E27FC236}">
                <a16:creationId xmlns:a16="http://schemas.microsoft.com/office/drawing/2014/main" id="{60FDEFC6-832F-0602-0A55-AB0E1D115C68}"/>
              </a:ext>
            </a:extLst>
          </p:cNvPr>
          <p:cNvSpPr txBox="1"/>
          <p:nvPr/>
        </p:nvSpPr>
        <p:spPr>
          <a:xfrm>
            <a:off x="540279" y="967417"/>
            <a:ext cx="3778870" cy="3943250"/>
          </a:xfrm>
          <a:prstGeom prst="rect">
            <a:avLst/>
          </a:prstGeom>
        </p:spPr>
        <p:txBody>
          <a:bodyPr vert="horz" lIns="91440" tIns="45720" rIns="91440" bIns="45720" rtlCol="0" anchor="b">
            <a:normAutofit/>
          </a:bodyPr>
          <a:lstStyle/>
          <a:p>
            <a:pPr>
              <a:spcBef>
                <a:spcPct val="0"/>
              </a:spcBef>
              <a:spcAft>
                <a:spcPts val="600"/>
              </a:spcAft>
            </a:pPr>
            <a:r>
              <a:rPr lang="en-US" sz="4000" i="1">
                <a:solidFill>
                  <a:srgbClr val="FEFFFF"/>
                </a:solidFill>
                <a:latin typeface="+mj-lt"/>
                <a:ea typeface="+mj-ea"/>
                <a:cs typeface="+mj-cs"/>
              </a:rPr>
              <a:t>THANK  YOU!!!</a:t>
            </a:r>
          </a:p>
        </p:txBody>
      </p:sp>
      <p:sp>
        <p:nvSpPr>
          <p:cNvPr id="46" name="Freeform 5">
            <a:extLst>
              <a:ext uri="{FF2B5EF4-FFF2-40B4-BE49-F238E27FC236}">
                <a16:creationId xmlns:a16="http://schemas.microsoft.com/office/drawing/2014/main" id="{5F1B8348-CD6E-4561-A704-C232D9A267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5033007"/>
            <a:ext cx="5404022" cy="857047"/>
          </a:xfrm>
          <a:custGeom>
            <a:avLst/>
            <a:gdLst>
              <a:gd name="T0" fmla="*/ 1114 w 1117"/>
              <a:gd name="T1" fmla="*/ 77 h 163"/>
              <a:gd name="T2" fmla="*/ 1040 w 1117"/>
              <a:gd name="T3" fmla="*/ 3 h 163"/>
              <a:gd name="T4" fmla="*/ 1039 w 1117"/>
              <a:gd name="T5" fmla="*/ 2 h 163"/>
              <a:gd name="T6" fmla="*/ 1034 w 1117"/>
              <a:gd name="T7" fmla="*/ 0 h 163"/>
              <a:gd name="T8" fmla="*/ 578 w 1117"/>
              <a:gd name="T9" fmla="*/ 0 h 163"/>
              <a:gd name="T10" fmla="*/ 562 w 1117"/>
              <a:gd name="T11" fmla="*/ 0 h 163"/>
              <a:gd name="T12" fmla="*/ 440 w 1117"/>
              <a:gd name="T13" fmla="*/ 0 h 163"/>
              <a:gd name="T14" fmla="*/ 106 w 1117"/>
              <a:gd name="T15" fmla="*/ 0 h 163"/>
              <a:gd name="T16" fmla="*/ 0 w 1117"/>
              <a:gd name="T17" fmla="*/ 0 h 163"/>
              <a:gd name="T18" fmla="*/ 0 w 1117"/>
              <a:gd name="T19" fmla="*/ 163 h 163"/>
              <a:gd name="T20" fmla="*/ 106 w 1117"/>
              <a:gd name="T21" fmla="*/ 163 h 163"/>
              <a:gd name="T22" fmla="*/ 440 w 1117"/>
              <a:gd name="T23" fmla="*/ 163 h 163"/>
              <a:gd name="T24" fmla="*/ 562 w 1117"/>
              <a:gd name="T25" fmla="*/ 163 h 163"/>
              <a:gd name="T26" fmla="*/ 578 w 1117"/>
              <a:gd name="T27" fmla="*/ 163 h 163"/>
              <a:gd name="T28" fmla="*/ 1034 w 1117"/>
              <a:gd name="T29" fmla="*/ 163 h 163"/>
              <a:gd name="T30" fmla="*/ 1039 w 1117"/>
              <a:gd name="T31" fmla="*/ 161 h 163"/>
              <a:gd name="T32" fmla="*/ 1040 w 1117"/>
              <a:gd name="T33" fmla="*/ 160 h 163"/>
              <a:gd name="T34" fmla="*/ 1114 w 1117"/>
              <a:gd name="T35" fmla="*/ 86 h 163"/>
              <a:gd name="T36" fmla="*/ 1114 w 1117"/>
              <a:gd name="T37"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17" h="163">
                <a:moveTo>
                  <a:pt x="1114" y="77"/>
                </a:moveTo>
                <a:cubicBezTo>
                  <a:pt x="1040" y="3"/>
                  <a:pt x="1040" y="3"/>
                  <a:pt x="1040" y="3"/>
                </a:cubicBezTo>
                <a:cubicBezTo>
                  <a:pt x="1040" y="2"/>
                  <a:pt x="1039" y="2"/>
                  <a:pt x="1039" y="2"/>
                </a:cubicBezTo>
                <a:cubicBezTo>
                  <a:pt x="1038" y="1"/>
                  <a:pt x="1036" y="0"/>
                  <a:pt x="1034" y="0"/>
                </a:cubicBezTo>
                <a:cubicBezTo>
                  <a:pt x="578" y="0"/>
                  <a:pt x="578" y="0"/>
                  <a:pt x="578" y="0"/>
                </a:cubicBezTo>
                <a:cubicBezTo>
                  <a:pt x="562" y="0"/>
                  <a:pt x="562" y="0"/>
                  <a:pt x="562" y="0"/>
                </a:cubicBezTo>
                <a:cubicBezTo>
                  <a:pt x="440" y="0"/>
                  <a:pt x="440" y="0"/>
                  <a:pt x="440" y="0"/>
                </a:cubicBezTo>
                <a:cubicBezTo>
                  <a:pt x="106" y="0"/>
                  <a:pt x="106" y="0"/>
                  <a:pt x="106" y="0"/>
                </a:cubicBezTo>
                <a:cubicBezTo>
                  <a:pt x="0" y="0"/>
                  <a:pt x="0" y="0"/>
                  <a:pt x="0" y="0"/>
                </a:cubicBezTo>
                <a:cubicBezTo>
                  <a:pt x="0" y="163"/>
                  <a:pt x="0" y="163"/>
                  <a:pt x="0" y="163"/>
                </a:cubicBezTo>
                <a:cubicBezTo>
                  <a:pt x="106" y="163"/>
                  <a:pt x="106" y="163"/>
                  <a:pt x="106" y="163"/>
                </a:cubicBezTo>
                <a:cubicBezTo>
                  <a:pt x="440" y="163"/>
                  <a:pt x="440" y="163"/>
                  <a:pt x="440" y="163"/>
                </a:cubicBezTo>
                <a:cubicBezTo>
                  <a:pt x="562" y="163"/>
                  <a:pt x="562" y="163"/>
                  <a:pt x="562" y="163"/>
                </a:cubicBezTo>
                <a:cubicBezTo>
                  <a:pt x="578" y="163"/>
                  <a:pt x="578" y="163"/>
                  <a:pt x="578" y="163"/>
                </a:cubicBezTo>
                <a:cubicBezTo>
                  <a:pt x="1034" y="163"/>
                  <a:pt x="1034" y="163"/>
                  <a:pt x="1034" y="163"/>
                </a:cubicBezTo>
                <a:cubicBezTo>
                  <a:pt x="1036" y="163"/>
                  <a:pt x="1038" y="162"/>
                  <a:pt x="1039" y="161"/>
                </a:cubicBezTo>
                <a:cubicBezTo>
                  <a:pt x="1039" y="160"/>
                  <a:pt x="1040" y="160"/>
                  <a:pt x="1040" y="160"/>
                </a:cubicBezTo>
                <a:cubicBezTo>
                  <a:pt x="1114" y="86"/>
                  <a:pt x="1114" y="86"/>
                  <a:pt x="1114" y="86"/>
                </a:cubicBezTo>
                <a:cubicBezTo>
                  <a:pt x="1117" y="83"/>
                  <a:pt x="1117" y="79"/>
                  <a:pt x="1114"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pic>
        <p:nvPicPr>
          <p:cNvPr id="7" name="Graphic 6" descr="Thumbs Up Sign">
            <a:extLst>
              <a:ext uri="{FF2B5EF4-FFF2-40B4-BE49-F238E27FC236}">
                <a16:creationId xmlns:a16="http://schemas.microsoft.com/office/drawing/2014/main" id="{14AC79E0-1143-3F81-22BC-83C972D314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43011" y="967417"/>
            <a:ext cx="4930468" cy="4930468"/>
          </a:xfrm>
          <a:prstGeom prst="rect">
            <a:avLst/>
          </a:prstGeom>
        </p:spPr>
      </p:pic>
      <p:pic>
        <p:nvPicPr>
          <p:cNvPr id="2" name="Picture 1">
            <a:extLst>
              <a:ext uri="{FF2B5EF4-FFF2-40B4-BE49-F238E27FC236}">
                <a16:creationId xmlns:a16="http://schemas.microsoft.com/office/drawing/2014/main" id="{E3D2C0DD-1B8D-F2D0-BBB9-CA2705ED8A0B}"/>
              </a:ext>
            </a:extLst>
          </p:cNvPr>
          <p:cNvPicPr>
            <a:picLocks noChangeAspect="1"/>
          </p:cNvPicPr>
          <p:nvPr/>
        </p:nvPicPr>
        <p:blipFill>
          <a:blip r:embed="rId4"/>
          <a:stretch>
            <a:fillRect/>
          </a:stretch>
        </p:blipFill>
        <p:spPr>
          <a:xfrm>
            <a:off x="10281007" y="1"/>
            <a:ext cx="1910993" cy="1057386"/>
          </a:xfrm>
          <a:prstGeom prst="rect">
            <a:avLst/>
          </a:prstGeom>
        </p:spPr>
      </p:pic>
    </p:spTree>
    <p:extLst>
      <p:ext uri="{BB962C8B-B14F-4D97-AF65-F5344CB8AC3E}">
        <p14:creationId xmlns:p14="http://schemas.microsoft.com/office/powerpoint/2010/main" val="31238921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iterate>
                                    <p:tmPct val="10000"/>
                                  </p:iterate>
                                  <p:childTnLst>
                                    <p:set>
                                      <p:cBhvr>
                                        <p:cTn id="6" dur="1" fill="hold">
                                          <p:stCondLst>
                                            <p:cond delay="0"/>
                                          </p:stCondLst>
                                        </p:cTn>
                                        <p:tgtEl>
                                          <p:spTgt spid="7"/>
                                        </p:tgtEl>
                                        <p:attrNameLst>
                                          <p:attrName>style.visibility</p:attrName>
                                        </p:attrNameLst>
                                      </p:cBhvr>
                                      <p:to>
                                        <p:strVal val="visible"/>
                                      </p:to>
                                    </p:set>
                                    <p:animEffect transition="in" filter="fade">
                                      <p:cBhvr>
                                        <p:cTn id="7"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51" name="Group 50">
            <a:extLst>
              <a:ext uri="{FF2B5EF4-FFF2-40B4-BE49-F238E27FC236}">
                <a16:creationId xmlns:a16="http://schemas.microsoft.com/office/drawing/2014/main" id="{7398C59F-5A18-487B-91D6-B955AACF2E5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52" name="Freeform 11">
              <a:extLst>
                <a:ext uri="{FF2B5EF4-FFF2-40B4-BE49-F238E27FC236}">
                  <a16:creationId xmlns:a16="http://schemas.microsoft.com/office/drawing/2014/main" id="{0557FAFE-C7C3-47EC-A4F5-9B21663192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en-IN"/>
            </a:p>
          </p:txBody>
        </p:sp>
        <p:sp>
          <p:nvSpPr>
            <p:cNvPr id="53" name="Freeform 12">
              <a:extLst>
                <a:ext uri="{FF2B5EF4-FFF2-40B4-BE49-F238E27FC236}">
                  <a16:creationId xmlns:a16="http://schemas.microsoft.com/office/drawing/2014/main" id="{95BC28FB-3882-4674-9D79-EA58BEB7CE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en-IN"/>
            </a:p>
          </p:txBody>
        </p:sp>
        <p:sp>
          <p:nvSpPr>
            <p:cNvPr id="54" name="Freeform 13">
              <a:extLst>
                <a:ext uri="{FF2B5EF4-FFF2-40B4-BE49-F238E27FC236}">
                  <a16:creationId xmlns:a16="http://schemas.microsoft.com/office/drawing/2014/main" id="{9C6EC892-83F9-402F-8552-0AD7C0556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en-IN"/>
            </a:p>
          </p:txBody>
        </p:sp>
        <p:sp>
          <p:nvSpPr>
            <p:cNvPr id="55" name="Freeform 14">
              <a:extLst>
                <a:ext uri="{FF2B5EF4-FFF2-40B4-BE49-F238E27FC236}">
                  <a16:creationId xmlns:a16="http://schemas.microsoft.com/office/drawing/2014/main" id="{18387766-037C-4EF0-8471-D19CBF2A4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en-IN"/>
            </a:p>
          </p:txBody>
        </p:sp>
        <p:sp>
          <p:nvSpPr>
            <p:cNvPr id="56" name="Freeform 15">
              <a:extLst>
                <a:ext uri="{FF2B5EF4-FFF2-40B4-BE49-F238E27FC236}">
                  <a16:creationId xmlns:a16="http://schemas.microsoft.com/office/drawing/2014/main" id="{1E364F38-6F3A-476A-93E6-962EA817C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en-IN"/>
            </a:p>
          </p:txBody>
        </p:sp>
        <p:sp>
          <p:nvSpPr>
            <p:cNvPr id="57" name="Freeform 16">
              <a:extLst>
                <a:ext uri="{FF2B5EF4-FFF2-40B4-BE49-F238E27FC236}">
                  <a16:creationId xmlns:a16="http://schemas.microsoft.com/office/drawing/2014/main" id="{35C335A4-1E67-4293-8BE2-DFB085D4FB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en-IN"/>
            </a:p>
          </p:txBody>
        </p:sp>
        <p:sp>
          <p:nvSpPr>
            <p:cNvPr id="58" name="Freeform 17">
              <a:extLst>
                <a:ext uri="{FF2B5EF4-FFF2-40B4-BE49-F238E27FC236}">
                  <a16:creationId xmlns:a16="http://schemas.microsoft.com/office/drawing/2014/main" id="{9A8A0F10-2C98-4297-9F92-5D95533927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en-IN"/>
            </a:p>
          </p:txBody>
        </p:sp>
        <p:sp>
          <p:nvSpPr>
            <p:cNvPr id="59" name="Freeform 18">
              <a:extLst>
                <a:ext uri="{FF2B5EF4-FFF2-40B4-BE49-F238E27FC236}">
                  <a16:creationId xmlns:a16="http://schemas.microsoft.com/office/drawing/2014/main" id="{C3B112A3-006E-4008-A778-DB5F6A09D5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en-IN"/>
            </a:p>
          </p:txBody>
        </p:sp>
        <p:sp>
          <p:nvSpPr>
            <p:cNvPr id="60" name="Freeform 19">
              <a:extLst>
                <a:ext uri="{FF2B5EF4-FFF2-40B4-BE49-F238E27FC236}">
                  <a16:creationId xmlns:a16="http://schemas.microsoft.com/office/drawing/2014/main" id="{E5E62767-5C25-4C49-9568-432433A3C5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en-IN"/>
            </a:p>
          </p:txBody>
        </p:sp>
        <p:sp>
          <p:nvSpPr>
            <p:cNvPr id="61" name="Freeform 20">
              <a:extLst>
                <a:ext uri="{FF2B5EF4-FFF2-40B4-BE49-F238E27FC236}">
                  <a16:creationId xmlns:a16="http://schemas.microsoft.com/office/drawing/2014/main" id="{598EC006-77B1-42BA-B815-66CCB9B170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en-IN"/>
            </a:p>
          </p:txBody>
        </p:sp>
        <p:sp>
          <p:nvSpPr>
            <p:cNvPr id="62" name="Freeform 21">
              <a:extLst>
                <a:ext uri="{FF2B5EF4-FFF2-40B4-BE49-F238E27FC236}">
                  <a16:creationId xmlns:a16="http://schemas.microsoft.com/office/drawing/2014/main" id="{A144ED09-DA06-491D-95A8-AB3DED4329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en-IN"/>
            </a:p>
          </p:txBody>
        </p:sp>
        <p:sp>
          <p:nvSpPr>
            <p:cNvPr id="63" name="Freeform 22">
              <a:extLst>
                <a:ext uri="{FF2B5EF4-FFF2-40B4-BE49-F238E27FC236}">
                  <a16:creationId xmlns:a16="http://schemas.microsoft.com/office/drawing/2014/main" id="{1CB00BD2-11CD-4A38-8F38-02B0D1105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en-IN"/>
            </a:p>
          </p:txBody>
        </p:sp>
      </p:grpSp>
      <p:grpSp>
        <p:nvGrpSpPr>
          <p:cNvPr id="65" name="Group 64">
            <a:extLst>
              <a:ext uri="{FF2B5EF4-FFF2-40B4-BE49-F238E27FC236}">
                <a16:creationId xmlns:a16="http://schemas.microsoft.com/office/drawing/2014/main" id="{520234FB-542E-4550-9C2F-1B56FD41A1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66" name="Freeform 27">
              <a:extLst>
                <a:ext uri="{FF2B5EF4-FFF2-40B4-BE49-F238E27FC236}">
                  <a16:creationId xmlns:a16="http://schemas.microsoft.com/office/drawing/2014/main" id="{41FCE1F3-DEB3-47CD-90FF-7DABB4AF45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en-IN"/>
            </a:p>
          </p:txBody>
        </p:sp>
        <p:sp>
          <p:nvSpPr>
            <p:cNvPr id="67" name="Freeform 28">
              <a:extLst>
                <a:ext uri="{FF2B5EF4-FFF2-40B4-BE49-F238E27FC236}">
                  <a16:creationId xmlns:a16="http://schemas.microsoft.com/office/drawing/2014/main" id="{5708E488-C19B-452C-B197-6F1C34F6E7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en-IN"/>
            </a:p>
          </p:txBody>
        </p:sp>
        <p:sp>
          <p:nvSpPr>
            <p:cNvPr id="68" name="Freeform 29">
              <a:extLst>
                <a:ext uri="{FF2B5EF4-FFF2-40B4-BE49-F238E27FC236}">
                  <a16:creationId xmlns:a16="http://schemas.microsoft.com/office/drawing/2014/main" id="{89D3FD25-890E-4981-A71D-EE796873D7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en-IN"/>
            </a:p>
          </p:txBody>
        </p:sp>
        <p:sp>
          <p:nvSpPr>
            <p:cNvPr id="69" name="Freeform 30">
              <a:extLst>
                <a:ext uri="{FF2B5EF4-FFF2-40B4-BE49-F238E27FC236}">
                  <a16:creationId xmlns:a16="http://schemas.microsoft.com/office/drawing/2014/main" id="{51B5414C-556A-47CB-8EE2-974A85A7A4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en-IN"/>
            </a:p>
          </p:txBody>
        </p:sp>
        <p:sp>
          <p:nvSpPr>
            <p:cNvPr id="70" name="Freeform 31">
              <a:extLst>
                <a:ext uri="{FF2B5EF4-FFF2-40B4-BE49-F238E27FC236}">
                  <a16:creationId xmlns:a16="http://schemas.microsoft.com/office/drawing/2014/main" id="{1C02B20C-2B27-4B75-8AEE-A5D2E2674B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en-IN"/>
            </a:p>
          </p:txBody>
        </p:sp>
        <p:sp>
          <p:nvSpPr>
            <p:cNvPr id="71" name="Freeform 32">
              <a:extLst>
                <a:ext uri="{FF2B5EF4-FFF2-40B4-BE49-F238E27FC236}">
                  <a16:creationId xmlns:a16="http://schemas.microsoft.com/office/drawing/2014/main" id="{54427714-F9AA-4F93-BD1D-400F1EA93F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en-IN"/>
            </a:p>
          </p:txBody>
        </p:sp>
        <p:sp>
          <p:nvSpPr>
            <p:cNvPr id="72" name="Freeform 33">
              <a:extLst>
                <a:ext uri="{FF2B5EF4-FFF2-40B4-BE49-F238E27FC236}">
                  <a16:creationId xmlns:a16="http://schemas.microsoft.com/office/drawing/2014/main" id="{28A77D6A-9E81-497F-ABCC-2695BB5ADD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en-IN"/>
            </a:p>
          </p:txBody>
        </p:sp>
        <p:sp>
          <p:nvSpPr>
            <p:cNvPr id="73" name="Freeform 34">
              <a:extLst>
                <a:ext uri="{FF2B5EF4-FFF2-40B4-BE49-F238E27FC236}">
                  <a16:creationId xmlns:a16="http://schemas.microsoft.com/office/drawing/2014/main" id="{2A1533BA-1478-4F7C-8E24-3F3E90505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en-IN"/>
            </a:p>
          </p:txBody>
        </p:sp>
        <p:sp>
          <p:nvSpPr>
            <p:cNvPr id="74" name="Freeform 35">
              <a:extLst>
                <a:ext uri="{FF2B5EF4-FFF2-40B4-BE49-F238E27FC236}">
                  <a16:creationId xmlns:a16="http://schemas.microsoft.com/office/drawing/2014/main" id="{39686201-E633-40FD-A80A-1E28AD52E3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en-IN"/>
            </a:p>
          </p:txBody>
        </p:sp>
        <p:sp>
          <p:nvSpPr>
            <p:cNvPr id="75" name="Freeform 36">
              <a:extLst>
                <a:ext uri="{FF2B5EF4-FFF2-40B4-BE49-F238E27FC236}">
                  <a16:creationId xmlns:a16="http://schemas.microsoft.com/office/drawing/2014/main" id="{76A215C2-F590-4938-810B-F8A79366C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en-IN"/>
            </a:p>
          </p:txBody>
        </p:sp>
        <p:sp>
          <p:nvSpPr>
            <p:cNvPr id="76" name="Freeform 37">
              <a:extLst>
                <a:ext uri="{FF2B5EF4-FFF2-40B4-BE49-F238E27FC236}">
                  <a16:creationId xmlns:a16="http://schemas.microsoft.com/office/drawing/2014/main" id="{85F418E7-330D-4002-8EC8-33C1A897FF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en-IN"/>
            </a:p>
          </p:txBody>
        </p:sp>
        <p:sp>
          <p:nvSpPr>
            <p:cNvPr id="77" name="Freeform 38">
              <a:extLst>
                <a:ext uri="{FF2B5EF4-FFF2-40B4-BE49-F238E27FC236}">
                  <a16:creationId xmlns:a16="http://schemas.microsoft.com/office/drawing/2014/main" id="{8FFE669A-54C9-4436-9566-C5A90F16D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en-IN"/>
            </a:p>
          </p:txBody>
        </p:sp>
      </p:grpSp>
      <p:sp>
        <p:nvSpPr>
          <p:cNvPr id="79" name="Rectangle 78">
            <a:extLst>
              <a:ext uri="{FF2B5EF4-FFF2-40B4-BE49-F238E27FC236}">
                <a16:creationId xmlns:a16="http://schemas.microsoft.com/office/drawing/2014/main" id="{DE91395A-2D18-4AF6-A0AC-AAA7189FE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81" name="Freeform 11">
            <a:extLst>
              <a:ext uri="{FF2B5EF4-FFF2-40B4-BE49-F238E27FC236}">
                <a16:creationId xmlns:a16="http://schemas.microsoft.com/office/drawing/2014/main" id="{A57352BE-A213-4040-BE8E-D4A925AD9D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IN"/>
          </a:p>
        </p:txBody>
      </p:sp>
      <p:sp useBgFill="1">
        <p:nvSpPr>
          <p:cNvPr id="83" name="Rectangle 82">
            <a:extLst>
              <a:ext uri="{FF2B5EF4-FFF2-40B4-BE49-F238E27FC236}">
                <a16:creationId xmlns:a16="http://schemas.microsoft.com/office/drawing/2014/main" id="{39EE869B-085D-43B3-AED8-9B06556124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5" name="Rectangle 84">
            <a:extLst>
              <a:ext uri="{FF2B5EF4-FFF2-40B4-BE49-F238E27FC236}">
                <a16:creationId xmlns:a16="http://schemas.microsoft.com/office/drawing/2014/main" id="{C54E744A-A072-47AF-981A-3718617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8229600" cy="6858000"/>
          </a:xfrm>
          <a:prstGeom prst="rect">
            <a:avLst/>
          </a:prstGeom>
          <a:solidFill>
            <a:schemeClr val="tx2">
              <a:lumMod val="10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87" name="Freeform 5">
            <a:extLst>
              <a:ext uri="{FF2B5EF4-FFF2-40B4-BE49-F238E27FC236}">
                <a16:creationId xmlns:a16="http://schemas.microsoft.com/office/drawing/2014/main" id="{F0254341-1068-4FB7-8AEF-220C6EB41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extBox 1">
            <a:extLst>
              <a:ext uri="{FF2B5EF4-FFF2-40B4-BE49-F238E27FC236}">
                <a16:creationId xmlns:a16="http://schemas.microsoft.com/office/drawing/2014/main" id="{B270DCFC-730B-D9BE-7DC4-75BD85DAF777}"/>
              </a:ext>
            </a:extLst>
          </p:cNvPr>
          <p:cNvSpPr txBox="1"/>
          <p:nvPr/>
        </p:nvSpPr>
        <p:spPr>
          <a:xfrm>
            <a:off x="541867" y="787400"/>
            <a:ext cx="7145866" cy="778933"/>
          </a:xfrm>
          <a:prstGeom prst="rect">
            <a:avLst/>
          </a:prstGeom>
        </p:spPr>
        <p:txBody>
          <a:bodyPr vert="horz" lIns="91440" tIns="45720" rIns="91440" bIns="45720" rtlCol="0" anchor="ctr">
            <a:normAutofit/>
          </a:bodyPr>
          <a:lstStyle/>
          <a:p>
            <a:pPr>
              <a:spcBef>
                <a:spcPct val="0"/>
              </a:spcBef>
              <a:spcAft>
                <a:spcPts val="600"/>
              </a:spcAft>
            </a:pPr>
            <a:r>
              <a:rPr lang="en-US" sz="3200" b="1" dirty="0">
                <a:solidFill>
                  <a:srgbClr val="FEFFFF"/>
                </a:solidFill>
                <a:latin typeface="Arial" panose="020B0604020202020204" pitchFamily="34" charset="0"/>
                <a:ea typeface="+mj-ea"/>
                <a:cs typeface="Arial" panose="020B0604020202020204" pitchFamily="34" charset="0"/>
              </a:rPr>
              <a:t>Introduction</a:t>
            </a:r>
          </a:p>
        </p:txBody>
      </p:sp>
      <p:pic>
        <p:nvPicPr>
          <p:cNvPr id="4" name="Picture 3">
            <a:extLst>
              <a:ext uri="{FF2B5EF4-FFF2-40B4-BE49-F238E27FC236}">
                <a16:creationId xmlns:a16="http://schemas.microsoft.com/office/drawing/2014/main" id="{9B1BBD1A-3CE6-9AA8-0C43-DA3B04F2E0AE}"/>
              </a:ext>
            </a:extLst>
          </p:cNvPr>
          <p:cNvPicPr>
            <a:picLocks noChangeAspect="1"/>
          </p:cNvPicPr>
          <p:nvPr/>
        </p:nvPicPr>
        <p:blipFill>
          <a:blip r:embed="rId2"/>
          <a:stretch>
            <a:fillRect/>
          </a:stretch>
        </p:blipFill>
        <p:spPr>
          <a:xfrm>
            <a:off x="10281007" y="1"/>
            <a:ext cx="1910993" cy="1057386"/>
          </a:xfrm>
          <a:prstGeom prst="rect">
            <a:avLst/>
          </a:prstGeom>
        </p:spPr>
      </p:pic>
      <p:graphicFrame>
        <p:nvGraphicFramePr>
          <p:cNvPr id="6" name="TextBox 2">
            <a:extLst>
              <a:ext uri="{FF2B5EF4-FFF2-40B4-BE49-F238E27FC236}">
                <a16:creationId xmlns:a16="http://schemas.microsoft.com/office/drawing/2014/main" id="{526EF209-66A6-F968-6622-7A706E1B0BB7}"/>
              </a:ext>
            </a:extLst>
          </p:cNvPr>
          <p:cNvGraphicFramePr/>
          <p:nvPr>
            <p:extLst>
              <p:ext uri="{D42A27DB-BD31-4B8C-83A1-F6EECF244321}">
                <p14:modId xmlns:p14="http://schemas.microsoft.com/office/powerpoint/2010/main" val="3672780113"/>
              </p:ext>
            </p:extLst>
          </p:nvPr>
        </p:nvGraphicFramePr>
        <p:xfrm>
          <a:off x="541866" y="2032000"/>
          <a:ext cx="7145867" cy="3879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7825520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267" name="Group 266">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268"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en-IN"/>
            </a:p>
          </p:txBody>
        </p:sp>
        <p:sp>
          <p:nvSpPr>
            <p:cNvPr id="269"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en-IN"/>
            </a:p>
          </p:txBody>
        </p:sp>
        <p:sp>
          <p:nvSpPr>
            <p:cNvPr id="270"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en-IN"/>
            </a:p>
          </p:txBody>
        </p:sp>
        <p:sp>
          <p:nvSpPr>
            <p:cNvPr id="271"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en-IN"/>
            </a:p>
          </p:txBody>
        </p:sp>
        <p:sp>
          <p:nvSpPr>
            <p:cNvPr id="272"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en-IN"/>
            </a:p>
          </p:txBody>
        </p:sp>
        <p:sp>
          <p:nvSpPr>
            <p:cNvPr id="273"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en-IN"/>
            </a:p>
          </p:txBody>
        </p:sp>
        <p:sp>
          <p:nvSpPr>
            <p:cNvPr id="274"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en-IN"/>
            </a:p>
          </p:txBody>
        </p:sp>
        <p:sp>
          <p:nvSpPr>
            <p:cNvPr id="275"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en-IN"/>
            </a:p>
          </p:txBody>
        </p:sp>
        <p:sp>
          <p:nvSpPr>
            <p:cNvPr id="276"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en-IN"/>
            </a:p>
          </p:txBody>
        </p:sp>
        <p:sp>
          <p:nvSpPr>
            <p:cNvPr id="277"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en-IN"/>
            </a:p>
          </p:txBody>
        </p:sp>
        <p:sp>
          <p:nvSpPr>
            <p:cNvPr id="278"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en-IN"/>
            </a:p>
          </p:txBody>
        </p:sp>
        <p:sp>
          <p:nvSpPr>
            <p:cNvPr id="279"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en-IN"/>
            </a:p>
          </p:txBody>
        </p:sp>
      </p:grpSp>
      <p:grpSp>
        <p:nvGrpSpPr>
          <p:cNvPr id="280" name="Group 279">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81"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en-IN"/>
            </a:p>
          </p:txBody>
        </p:sp>
        <p:sp>
          <p:nvSpPr>
            <p:cNvPr id="282"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en-IN"/>
            </a:p>
          </p:txBody>
        </p:sp>
        <p:sp>
          <p:nvSpPr>
            <p:cNvPr id="283"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en-IN"/>
            </a:p>
          </p:txBody>
        </p:sp>
        <p:sp>
          <p:nvSpPr>
            <p:cNvPr id="284"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en-IN"/>
            </a:p>
          </p:txBody>
        </p:sp>
        <p:sp>
          <p:nvSpPr>
            <p:cNvPr id="285"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en-IN"/>
            </a:p>
          </p:txBody>
        </p:sp>
        <p:sp>
          <p:nvSpPr>
            <p:cNvPr id="286"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en-IN"/>
            </a:p>
          </p:txBody>
        </p:sp>
        <p:sp>
          <p:nvSpPr>
            <p:cNvPr id="287"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en-IN"/>
            </a:p>
          </p:txBody>
        </p:sp>
        <p:sp>
          <p:nvSpPr>
            <p:cNvPr id="288"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en-IN"/>
            </a:p>
          </p:txBody>
        </p:sp>
        <p:sp>
          <p:nvSpPr>
            <p:cNvPr id="289"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en-IN"/>
            </a:p>
          </p:txBody>
        </p:sp>
        <p:sp>
          <p:nvSpPr>
            <p:cNvPr id="290"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en-IN"/>
            </a:p>
          </p:txBody>
        </p:sp>
        <p:sp>
          <p:nvSpPr>
            <p:cNvPr id="291"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en-IN"/>
            </a:p>
          </p:txBody>
        </p:sp>
        <p:sp>
          <p:nvSpPr>
            <p:cNvPr id="292"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en-IN"/>
            </a:p>
          </p:txBody>
        </p:sp>
      </p:grpSp>
      <p:sp>
        <p:nvSpPr>
          <p:cNvPr id="293" name="Rectangle 292">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294"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IN"/>
          </a:p>
        </p:txBody>
      </p:sp>
      <p:sp useBgFill="1">
        <p:nvSpPr>
          <p:cNvPr id="295" name="Rectangle 294">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2F6ABB55-22A1-2D4C-C783-C09B8B636B2E}"/>
              </a:ext>
            </a:extLst>
          </p:cNvPr>
          <p:cNvSpPr txBox="1"/>
          <p:nvPr/>
        </p:nvSpPr>
        <p:spPr>
          <a:xfrm>
            <a:off x="3373062" y="624110"/>
            <a:ext cx="8131550" cy="1280890"/>
          </a:xfrm>
          <a:prstGeom prst="rect">
            <a:avLst/>
          </a:prstGeom>
        </p:spPr>
        <p:txBody>
          <a:bodyPr vert="horz" lIns="91440" tIns="45720" rIns="91440" bIns="45720" rtlCol="0" anchor="t">
            <a:normAutofit/>
          </a:bodyPr>
          <a:lstStyle/>
          <a:p>
            <a:pPr>
              <a:spcBef>
                <a:spcPct val="0"/>
              </a:spcBef>
              <a:spcAft>
                <a:spcPts val="600"/>
              </a:spcAft>
            </a:pPr>
            <a:r>
              <a:rPr lang="en-US" sz="3600" b="1" dirty="0">
                <a:solidFill>
                  <a:schemeClr val="tx1">
                    <a:lumMod val="85000"/>
                    <a:lumOff val="15000"/>
                  </a:schemeClr>
                </a:solidFill>
                <a:latin typeface="Arial" panose="020B0604020202020204" pitchFamily="34" charset="0"/>
                <a:ea typeface="+mj-ea"/>
                <a:cs typeface="Arial" panose="020B0604020202020204" pitchFamily="34" charset="0"/>
              </a:rPr>
              <a:t>Introduction</a:t>
            </a:r>
          </a:p>
        </p:txBody>
      </p:sp>
      <p:sp>
        <p:nvSpPr>
          <p:cNvPr id="296" name="Rectangle 295">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7" name="Group 296">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157"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en-IN"/>
            </a:p>
          </p:txBody>
        </p:sp>
        <p:sp>
          <p:nvSpPr>
            <p:cNvPr id="298"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en-IN"/>
            </a:p>
          </p:txBody>
        </p:sp>
        <p:sp>
          <p:nvSpPr>
            <p:cNvPr id="299"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en-IN"/>
            </a:p>
          </p:txBody>
        </p:sp>
        <p:sp>
          <p:nvSpPr>
            <p:cNvPr id="300"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en-IN"/>
            </a:p>
          </p:txBody>
        </p:sp>
        <p:sp>
          <p:nvSpPr>
            <p:cNvPr id="301"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en-IN"/>
            </a:p>
          </p:txBody>
        </p:sp>
        <p:sp>
          <p:nvSpPr>
            <p:cNvPr id="302"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en-IN"/>
            </a:p>
          </p:txBody>
        </p:sp>
        <p:sp>
          <p:nvSpPr>
            <p:cNvPr id="303"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en-IN"/>
            </a:p>
          </p:txBody>
        </p:sp>
        <p:sp>
          <p:nvSpPr>
            <p:cNvPr id="304"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en-IN"/>
            </a:p>
          </p:txBody>
        </p:sp>
        <p:sp>
          <p:nvSpPr>
            <p:cNvPr id="305"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en-IN"/>
            </a:p>
          </p:txBody>
        </p:sp>
        <p:sp>
          <p:nvSpPr>
            <p:cNvPr id="306"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en-IN"/>
            </a:p>
          </p:txBody>
        </p:sp>
        <p:sp>
          <p:nvSpPr>
            <p:cNvPr id="307"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en-IN"/>
            </a:p>
          </p:txBody>
        </p:sp>
        <p:sp>
          <p:nvSpPr>
            <p:cNvPr id="308"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en-IN"/>
            </a:p>
          </p:txBody>
        </p:sp>
      </p:grpSp>
      <p:grpSp>
        <p:nvGrpSpPr>
          <p:cNvPr id="309" name="Group 308">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171"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txBody>
            <a:bodyPr/>
            <a:lstStyle/>
            <a:p>
              <a:endParaRPr lang="en-IN"/>
            </a:p>
          </p:txBody>
        </p:sp>
        <p:sp>
          <p:nvSpPr>
            <p:cNvPr id="172"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txBody>
            <a:bodyPr/>
            <a:lstStyle/>
            <a:p>
              <a:endParaRPr lang="en-IN"/>
            </a:p>
          </p:txBody>
        </p:sp>
        <p:sp>
          <p:nvSpPr>
            <p:cNvPr id="173"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txBody>
            <a:bodyPr/>
            <a:lstStyle/>
            <a:p>
              <a:endParaRPr lang="en-IN"/>
            </a:p>
          </p:txBody>
        </p:sp>
        <p:sp>
          <p:nvSpPr>
            <p:cNvPr id="174"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txBody>
            <a:bodyPr/>
            <a:lstStyle/>
            <a:p>
              <a:endParaRPr lang="en-IN"/>
            </a:p>
          </p:txBody>
        </p:sp>
        <p:sp>
          <p:nvSpPr>
            <p:cNvPr id="175"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txBody>
            <a:bodyPr/>
            <a:lstStyle/>
            <a:p>
              <a:endParaRPr lang="en-IN"/>
            </a:p>
          </p:txBody>
        </p:sp>
        <p:sp>
          <p:nvSpPr>
            <p:cNvPr id="176"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txBody>
            <a:bodyPr/>
            <a:lstStyle/>
            <a:p>
              <a:endParaRPr lang="en-IN"/>
            </a:p>
          </p:txBody>
        </p:sp>
        <p:sp>
          <p:nvSpPr>
            <p:cNvPr id="177"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txBody>
            <a:bodyPr/>
            <a:lstStyle/>
            <a:p>
              <a:endParaRPr lang="en-IN"/>
            </a:p>
          </p:txBody>
        </p:sp>
        <p:sp>
          <p:nvSpPr>
            <p:cNvPr id="178"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txBody>
            <a:bodyPr/>
            <a:lstStyle/>
            <a:p>
              <a:endParaRPr lang="en-IN"/>
            </a:p>
          </p:txBody>
        </p:sp>
        <p:sp>
          <p:nvSpPr>
            <p:cNvPr id="179"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txBody>
            <a:bodyPr/>
            <a:lstStyle/>
            <a:p>
              <a:endParaRPr lang="en-IN"/>
            </a:p>
          </p:txBody>
        </p:sp>
        <p:sp>
          <p:nvSpPr>
            <p:cNvPr id="180"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txBody>
            <a:bodyPr/>
            <a:lstStyle/>
            <a:p>
              <a:endParaRPr lang="en-IN"/>
            </a:p>
          </p:txBody>
        </p:sp>
        <p:sp>
          <p:nvSpPr>
            <p:cNvPr id="181"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txBody>
            <a:bodyPr/>
            <a:lstStyle/>
            <a:p>
              <a:endParaRPr lang="en-IN"/>
            </a:p>
          </p:txBody>
        </p:sp>
        <p:sp>
          <p:nvSpPr>
            <p:cNvPr id="182"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txBody>
            <a:bodyPr/>
            <a:lstStyle/>
            <a:p>
              <a:endParaRPr lang="en-IN"/>
            </a:p>
          </p:txBody>
        </p:sp>
      </p:grpSp>
      <p:sp>
        <p:nvSpPr>
          <p:cNvPr id="184"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en-IN"/>
          </a:p>
        </p:txBody>
      </p:sp>
      <p:sp>
        <p:nvSpPr>
          <p:cNvPr id="310" name="TextBox 309">
            <a:extLst>
              <a:ext uri="{FF2B5EF4-FFF2-40B4-BE49-F238E27FC236}">
                <a16:creationId xmlns:a16="http://schemas.microsoft.com/office/drawing/2014/main" id="{CC83E651-A9F1-E060-AED2-562A42301340}"/>
              </a:ext>
            </a:extLst>
          </p:cNvPr>
          <p:cNvSpPr txBox="1"/>
          <p:nvPr/>
        </p:nvSpPr>
        <p:spPr>
          <a:xfrm>
            <a:off x="3373062" y="2133600"/>
            <a:ext cx="8131550" cy="3777622"/>
          </a:xfrm>
          <a:prstGeom prst="rect">
            <a:avLst/>
          </a:prstGeom>
        </p:spPr>
        <p:txBody>
          <a:bodyPr vert="horz" lIns="91440" tIns="45720" rIns="91440" bIns="45720" rtlCol="0">
            <a:normAutofit fontScale="92500" lnSpcReduction="20000"/>
          </a:bodyPr>
          <a:lstStyle/>
          <a:p>
            <a:pPr marL="342900" indent="-342900" algn="just">
              <a:lnSpc>
                <a:spcPct val="90000"/>
              </a:lnSpc>
              <a:spcBef>
                <a:spcPts val="1000"/>
              </a:spcBef>
              <a:buClr>
                <a:schemeClr val="accent1"/>
              </a:buClr>
              <a:buFont typeface="Wingdings 3" charset="2"/>
              <a:buChar char=""/>
            </a:pPr>
            <a:r>
              <a:rPr lang="en-US" sz="2200" dirty="0">
                <a:solidFill>
                  <a:schemeClr val="tx1">
                    <a:lumMod val="75000"/>
                    <a:lumOff val="25000"/>
                  </a:schemeClr>
                </a:solidFill>
                <a:latin typeface="Arial" panose="020B0604020202020204" pitchFamily="34" charset="0"/>
                <a:cs typeface="Arial" panose="020B0604020202020204" pitchFamily="34" charset="0"/>
              </a:rPr>
              <a:t>Live birth accounts for 89 percent of all pregnancies in the five years prior to the NFHS-5 survey in India, with the remaining 11 percent ending in an abortion, miscarriage, or stillbirth.</a:t>
            </a:r>
            <a:r>
              <a:rPr lang="en-US" sz="2200" dirty="0">
                <a:solidFill>
                  <a:schemeClr val="tx1">
                    <a:lumMod val="75000"/>
                    <a:lumOff val="25000"/>
                  </a:schemeClr>
                </a:solidFill>
                <a:effectLst/>
                <a:latin typeface="Arial" panose="020B0604020202020204" pitchFamily="34" charset="0"/>
                <a:cs typeface="Arial" panose="020B0604020202020204" pitchFamily="34" charset="0"/>
              </a:rPr>
              <a:t> A miscarriage occurred in 7 percent of pregnancies and an abortion occurred in 3 percent of them in the five years before the survey.</a:t>
            </a:r>
          </a:p>
          <a:p>
            <a:pPr marL="342900" indent="-342900">
              <a:lnSpc>
                <a:spcPct val="90000"/>
              </a:lnSpc>
              <a:spcBef>
                <a:spcPts val="1000"/>
              </a:spcBef>
              <a:buClr>
                <a:schemeClr val="accent1"/>
              </a:buClr>
              <a:buFont typeface="Wingdings 3" charset="2"/>
              <a:buChar char=""/>
            </a:pPr>
            <a:endParaRPr lang="en-US" sz="2200" dirty="0">
              <a:solidFill>
                <a:schemeClr val="tx1">
                  <a:lumMod val="75000"/>
                  <a:lumOff val="25000"/>
                </a:schemeClr>
              </a:solidFill>
              <a:latin typeface="Arial" panose="020B0604020202020204" pitchFamily="34" charset="0"/>
              <a:cs typeface="Arial" panose="020B0604020202020204" pitchFamily="34" charset="0"/>
            </a:endParaRPr>
          </a:p>
          <a:p>
            <a:pPr marL="342900" indent="-342900" algn="just">
              <a:lnSpc>
                <a:spcPct val="90000"/>
              </a:lnSpc>
              <a:spcBef>
                <a:spcPts val="1000"/>
              </a:spcBef>
              <a:buClr>
                <a:schemeClr val="accent1"/>
              </a:buClr>
              <a:buFont typeface="Wingdings 3" charset="2"/>
              <a:buChar char=""/>
            </a:pPr>
            <a:r>
              <a:rPr lang="en-US" sz="2200" dirty="0">
                <a:solidFill>
                  <a:schemeClr val="tx1">
                    <a:lumMod val="75000"/>
                    <a:lumOff val="25000"/>
                  </a:schemeClr>
                </a:solidFill>
                <a:effectLst/>
                <a:latin typeface="Arial" panose="020B0604020202020204" pitchFamily="34" charset="0"/>
                <a:cs typeface="Arial" panose="020B0604020202020204" pitchFamily="34" charset="0"/>
              </a:rPr>
              <a:t>Pregnancy wastage is a significant public health challenge, with maternal smoking identified as a modifiable risk factor for adverse pregnancy outcomes.</a:t>
            </a:r>
          </a:p>
          <a:p>
            <a:pPr>
              <a:lnSpc>
                <a:spcPct val="90000"/>
              </a:lnSpc>
              <a:spcBef>
                <a:spcPts val="1000"/>
              </a:spcBef>
              <a:buClr>
                <a:schemeClr val="accent1"/>
              </a:buClr>
              <a:buFont typeface="Wingdings 3" charset="2"/>
              <a:buChar char=""/>
            </a:pPr>
            <a:endParaRPr lang="en-US" sz="1700" dirty="0">
              <a:solidFill>
                <a:schemeClr val="tx1">
                  <a:lumMod val="75000"/>
                  <a:lumOff val="25000"/>
                </a:schemeClr>
              </a:solidFill>
              <a:effectLst/>
            </a:endParaRPr>
          </a:p>
          <a:p>
            <a:pPr marL="342900" indent="-342900" algn="just">
              <a:lnSpc>
                <a:spcPct val="90000"/>
              </a:lnSpc>
              <a:spcBef>
                <a:spcPts val="1000"/>
              </a:spcBef>
              <a:buClr>
                <a:schemeClr val="accent1"/>
              </a:buClr>
              <a:buFont typeface="Wingdings 3" charset="2"/>
              <a:buChar char=""/>
            </a:pPr>
            <a:r>
              <a:rPr lang="en-US" sz="2200" dirty="0">
                <a:solidFill>
                  <a:schemeClr val="tx1">
                    <a:lumMod val="75000"/>
                    <a:lumOff val="25000"/>
                  </a:schemeClr>
                </a:solidFill>
                <a:latin typeface="Arial" panose="020B0604020202020204" pitchFamily="34" charset="0"/>
                <a:cs typeface="Arial" panose="020B0604020202020204" pitchFamily="34" charset="0"/>
              </a:rPr>
              <a:t>WHO reports indicate that up to 250 million women worldwide are smokers. The percentage of women smokers is estimated at 22 percent in developed countries and at 9 percent in developing countries.</a:t>
            </a:r>
          </a:p>
          <a:p>
            <a:pPr>
              <a:lnSpc>
                <a:spcPct val="90000"/>
              </a:lnSpc>
              <a:spcBef>
                <a:spcPts val="1000"/>
              </a:spcBef>
              <a:buClr>
                <a:schemeClr val="accent1"/>
              </a:buClr>
              <a:buFont typeface="Wingdings 3" charset="2"/>
              <a:buChar char=""/>
            </a:pPr>
            <a:endParaRPr lang="en-US" sz="1700" dirty="0">
              <a:solidFill>
                <a:schemeClr val="tx1">
                  <a:lumMod val="75000"/>
                  <a:lumOff val="25000"/>
                </a:schemeClr>
              </a:solidFill>
            </a:endParaRPr>
          </a:p>
        </p:txBody>
      </p:sp>
      <p:pic>
        <p:nvPicPr>
          <p:cNvPr id="4" name="Picture 3">
            <a:extLst>
              <a:ext uri="{FF2B5EF4-FFF2-40B4-BE49-F238E27FC236}">
                <a16:creationId xmlns:a16="http://schemas.microsoft.com/office/drawing/2014/main" id="{2E1BB6F2-7F85-C984-2C47-579214461CA2}"/>
              </a:ext>
            </a:extLst>
          </p:cNvPr>
          <p:cNvPicPr>
            <a:picLocks noChangeAspect="1"/>
          </p:cNvPicPr>
          <p:nvPr/>
        </p:nvPicPr>
        <p:blipFill>
          <a:blip r:embed="rId2"/>
          <a:stretch>
            <a:fillRect/>
          </a:stretch>
        </p:blipFill>
        <p:spPr>
          <a:xfrm>
            <a:off x="10281007" y="1"/>
            <a:ext cx="1910993" cy="1057386"/>
          </a:xfrm>
          <a:prstGeom prst="rect">
            <a:avLst/>
          </a:prstGeom>
        </p:spPr>
      </p:pic>
    </p:spTree>
    <p:extLst>
      <p:ext uri="{BB962C8B-B14F-4D97-AF65-F5344CB8AC3E}">
        <p14:creationId xmlns:p14="http://schemas.microsoft.com/office/powerpoint/2010/main" val="32297696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0"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en-IN"/>
            </a:p>
          </p:txBody>
        </p:sp>
        <p:sp>
          <p:nvSpPr>
            <p:cNvPr id="11"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en-IN"/>
            </a:p>
          </p:txBody>
        </p:sp>
        <p:sp>
          <p:nvSpPr>
            <p:cNvPr id="12"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en-IN"/>
            </a:p>
          </p:txBody>
        </p:sp>
        <p:sp>
          <p:nvSpPr>
            <p:cNvPr id="13"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en-IN"/>
            </a:p>
          </p:txBody>
        </p:sp>
        <p:sp>
          <p:nvSpPr>
            <p:cNvPr id="14"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en-IN"/>
            </a:p>
          </p:txBody>
        </p:sp>
        <p:sp>
          <p:nvSpPr>
            <p:cNvPr id="15"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en-IN"/>
            </a:p>
          </p:txBody>
        </p:sp>
        <p:sp>
          <p:nvSpPr>
            <p:cNvPr id="16"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en-IN"/>
            </a:p>
          </p:txBody>
        </p:sp>
        <p:sp>
          <p:nvSpPr>
            <p:cNvPr id="17"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en-IN"/>
            </a:p>
          </p:txBody>
        </p:sp>
        <p:sp>
          <p:nvSpPr>
            <p:cNvPr id="18"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en-IN"/>
            </a:p>
          </p:txBody>
        </p:sp>
        <p:sp>
          <p:nvSpPr>
            <p:cNvPr id="19"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en-IN"/>
            </a:p>
          </p:txBody>
        </p:sp>
        <p:sp>
          <p:nvSpPr>
            <p:cNvPr id="20"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en-IN"/>
            </a:p>
          </p:txBody>
        </p:sp>
        <p:sp>
          <p:nvSpPr>
            <p:cNvPr id="21"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en-IN"/>
            </a:p>
          </p:txBody>
        </p:sp>
      </p:grpSp>
      <p:grpSp>
        <p:nvGrpSpPr>
          <p:cNvPr id="23" name="Group 22">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4"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en-IN"/>
            </a:p>
          </p:txBody>
        </p:sp>
        <p:sp>
          <p:nvSpPr>
            <p:cNvPr id="25"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en-IN"/>
            </a:p>
          </p:txBody>
        </p:sp>
        <p:sp>
          <p:nvSpPr>
            <p:cNvPr id="26"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en-IN"/>
            </a:p>
          </p:txBody>
        </p:sp>
        <p:sp>
          <p:nvSpPr>
            <p:cNvPr id="27"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en-IN"/>
            </a:p>
          </p:txBody>
        </p:sp>
        <p:sp>
          <p:nvSpPr>
            <p:cNvPr id="28"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en-IN"/>
            </a:p>
          </p:txBody>
        </p:sp>
        <p:sp>
          <p:nvSpPr>
            <p:cNvPr id="29"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en-IN"/>
            </a:p>
          </p:txBody>
        </p:sp>
        <p:sp>
          <p:nvSpPr>
            <p:cNvPr id="30"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en-IN"/>
            </a:p>
          </p:txBody>
        </p:sp>
        <p:sp>
          <p:nvSpPr>
            <p:cNvPr id="31"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en-IN"/>
            </a:p>
          </p:txBody>
        </p:sp>
        <p:sp>
          <p:nvSpPr>
            <p:cNvPr id="32"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en-IN"/>
            </a:p>
          </p:txBody>
        </p:sp>
        <p:sp>
          <p:nvSpPr>
            <p:cNvPr id="33"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en-IN"/>
            </a:p>
          </p:txBody>
        </p:sp>
        <p:sp>
          <p:nvSpPr>
            <p:cNvPr id="34"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en-IN"/>
            </a:p>
          </p:txBody>
        </p:sp>
        <p:sp>
          <p:nvSpPr>
            <p:cNvPr id="35"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en-IN"/>
            </a:p>
          </p:txBody>
        </p:sp>
      </p:grpSp>
      <p:sp>
        <p:nvSpPr>
          <p:cNvPr id="37" name="Rectangle 36">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39"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IN"/>
          </a:p>
        </p:txBody>
      </p:sp>
      <p:sp>
        <p:nvSpPr>
          <p:cNvPr id="41" name="Rectangle 40">
            <a:extLst>
              <a:ext uri="{FF2B5EF4-FFF2-40B4-BE49-F238E27FC236}">
                <a16:creationId xmlns:a16="http://schemas.microsoft.com/office/drawing/2014/main" id="{5BE0789E-91A7-4246-978E-A17FE1BF95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795735" cy="6858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3C6C0BD2-8B3C-4042-B4EE-5DB7665A373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bg2"/>
          </a:solidFill>
        </p:grpSpPr>
        <p:sp>
          <p:nvSpPr>
            <p:cNvPr id="44" name="Freeform 27">
              <a:extLst>
                <a:ext uri="{FF2B5EF4-FFF2-40B4-BE49-F238E27FC236}">
                  <a16:creationId xmlns:a16="http://schemas.microsoft.com/office/drawing/2014/main" id="{5F53669F-C1E6-43B8-AC6F-B44CE56BF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txBody>
            <a:bodyPr/>
            <a:lstStyle/>
            <a:p>
              <a:endParaRPr lang="en-IN"/>
            </a:p>
          </p:txBody>
        </p:sp>
        <p:sp>
          <p:nvSpPr>
            <p:cNvPr id="45" name="Freeform 28">
              <a:extLst>
                <a:ext uri="{FF2B5EF4-FFF2-40B4-BE49-F238E27FC236}">
                  <a16:creationId xmlns:a16="http://schemas.microsoft.com/office/drawing/2014/main" id="{53966C25-DAEA-4318-8FBC-EC6FF8F5A1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txBody>
            <a:bodyPr/>
            <a:lstStyle/>
            <a:p>
              <a:endParaRPr lang="en-IN"/>
            </a:p>
          </p:txBody>
        </p:sp>
        <p:sp>
          <p:nvSpPr>
            <p:cNvPr id="46" name="Freeform 29">
              <a:extLst>
                <a:ext uri="{FF2B5EF4-FFF2-40B4-BE49-F238E27FC236}">
                  <a16:creationId xmlns:a16="http://schemas.microsoft.com/office/drawing/2014/main" id="{ED6EA716-EAD4-4023-8673-0809A1E245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txBody>
            <a:bodyPr/>
            <a:lstStyle/>
            <a:p>
              <a:endParaRPr lang="en-IN"/>
            </a:p>
          </p:txBody>
        </p:sp>
        <p:sp>
          <p:nvSpPr>
            <p:cNvPr id="47" name="Freeform 30">
              <a:extLst>
                <a:ext uri="{FF2B5EF4-FFF2-40B4-BE49-F238E27FC236}">
                  <a16:creationId xmlns:a16="http://schemas.microsoft.com/office/drawing/2014/main" id="{84261748-EFC0-4729-A7BB-A88FDAF6FA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txBody>
            <a:bodyPr/>
            <a:lstStyle/>
            <a:p>
              <a:endParaRPr lang="en-IN"/>
            </a:p>
          </p:txBody>
        </p:sp>
        <p:sp>
          <p:nvSpPr>
            <p:cNvPr id="48" name="Freeform 31">
              <a:extLst>
                <a:ext uri="{FF2B5EF4-FFF2-40B4-BE49-F238E27FC236}">
                  <a16:creationId xmlns:a16="http://schemas.microsoft.com/office/drawing/2014/main" id="{2C14F808-CC69-494F-98AC-CB750416CC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txBody>
            <a:bodyPr/>
            <a:lstStyle/>
            <a:p>
              <a:endParaRPr lang="en-IN"/>
            </a:p>
          </p:txBody>
        </p:sp>
        <p:sp>
          <p:nvSpPr>
            <p:cNvPr id="49" name="Freeform 32">
              <a:extLst>
                <a:ext uri="{FF2B5EF4-FFF2-40B4-BE49-F238E27FC236}">
                  <a16:creationId xmlns:a16="http://schemas.microsoft.com/office/drawing/2014/main" id="{F1CA3607-84D0-4085-A363-796A17B1D7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txBody>
            <a:bodyPr/>
            <a:lstStyle/>
            <a:p>
              <a:endParaRPr lang="en-IN"/>
            </a:p>
          </p:txBody>
        </p:sp>
        <p:sp>
          <p:nvSpPr>
            <p:cNvPr id="50" name="Freeform 33">
              <a:extLst>
                <a:ext uri="{FF2B5EF4-FFF2-40B4-BE49-F238E27FC236}">
                  <a16:creationId xmlns:a16="http://schemas.microsoft.com/office/drawing/2014/main" id="{491E6160-2958-4A90-8B50-EDA182AABB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txBody>
            <a:bodyPr/>
            <a:lstStyle/>
            <a:p>
              <a:endParaRPr lang="en-IN"/>
            </a:p>
          </p:txBody>
        </p:sp>
        <p:sp>
          <p:nvSpPr>
            <p:cNvPr id="51" name="Freeform 34">
              <a:extLst>
                <a:ext uri="{FF2B5EF4-FFF2-40B4-BE49-F238E27FC236}">
                  <a16:creationId xmlns:a16="http://schemas.microsoft.com/office/drawing/2014/main" id="{559F6CB7-E057-499B-A859-3602769892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txBody>
            <a:bodyPr/>
            <a:lstStyle/>
            <a:p>
              <a:endParaRPr lang="en-IN"/>
            </a:p>
          </p:txBody>
        </p:sp>
        <p:sp>
          <p:nvSpPr>
            <p:cNvPr id="52" name="Freeform 35">
              <a:extLst>
                <a:ext uri="{FF2B5EF4-FFF2-40B4-BE49-F238E27FC236}">
                  <a16:creationId xmlns:a16="http://schemas.microsoft.com/office/drawing/2014/main" id="{FF12353D-CF89-4D03-8075-C161824E23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txBody>
            <a:bodyPr/>
            <a:lstStyle/>
            <a:p>
              <a:endParaRPr lang="en-IN"/>
            </a:p>
          </p:txBody>
        </p:sp>
        <p:sp>
          <p:nvSpPr>
            <p:cNvPr id="53" name="Freeform 36">
              <a:extLst>
                <a:ext uri="{FF2B5EF4-FFF2-40B4-BE49-F238E27FC236}">
                  <a16:creationId xmlns:a16="http://schemas.microsoft.com/office/drawing/2014/main" id="{5B91C9D6-FAF2-445B-AF1B-43992602A9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txBody>
            <a:bodyPr/>
            <a:lstStyle/>
            <a:p>
              <a:endParaRPr lang="en-IN"/>
            </a:p>
          </p:txBody>
        </p:sp>
        <p:sp>
          <p:nvSpPr>
            <p:cNvPr id="54" name="Freeform 37">
              <a:extLst>
                <a:ext uri="{FF2B5EF4-FFF2-40B4-BE49-F238E27FC236}">
                  <a16:creationId xmlns:a16="http://schemas.microsoft.com/office/drawing/2014/main" id="{570F7A1D-86B1-4AD1-B4A3-9AE2A52C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txBody>
            <a:bodyPr/>
            <a:lstStyle/>
            <a:p>
              <a:endParaRPr lang="en-IN"/>
            </a:p>
          </p:txBody>
        </p:sp>
        <p:sp>
          <p:nvSpPr>
            <p:cNvPr id="55" name="Freeform 38">
              <a:extLst>
                <a:ext uri="{FF2B5EF4-FFF2-40B4-BE49-F238E27FC236}">
                  <a16:creationId xmlns:a16="http://schemas.microsoft.com/office/drawing/2014/main" id="{52C6EBA8-95CC-4FE6-A8E4-3A6911E8A4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txBody>
            <a:bodyPr/>
            <a:lstStyle/>
            <a:p>
              <a:endParaRPr lang="en-IN"/>
            </a:p>
          </p:txBody>
        </p:sp>
      </p:grpSp>
      <p:sp>
        <p:nvSpPr>
          <p:cNvPr id="2" name="TextBox 1">
            <a:extLst>
              <a:ext uri="{FF2B5EF4-FFF2-40B4-BE49-F238E27FC236}">
                <a16:creationId xmlns:a16="http://schemas.microsoft.com/office/drawing/2014/main" id="{67223CA5-6BE9-8DBB-934F-A623BF62FE85}"/>
              </a:ext>
            </a:extLst>
          </p:cNvPr>
          <p:cNvSpPr txBox="1"/>
          <p:nvPr/>
        </p:nvSpPr>
        <p:spPr>
          <a:xfrm>
            <a:off x="1217056" y="1093380"/>
            <a:ext cx="3068182" cy="4671240"/>
          </a:xfrm>
          <a:prstGeom prst="rect">
            <a:avLst/>
          </a:prstGeom>
        </p:spPr>
        <p:txBody>
          <a:bodyPr vert="horz" lIns="91440" tIns="45720" rIns="91440" bIns="45720" rtlCol="0" anchor="ctr">
            <a:normAutofit/>
          </a:bodyPr>
          <a:lstStyle/>
          <a:p>
            <a:pPr algn="r">
              <a:spcBef>
                <a:spcPct val="0"/>
              </a:spcBef>
              <a:spcAft>
                <a:spcPts val="600"/>
              </a:spcAft>
            </a:pPr>
            <a:r>
              <a:rPr lang="en-US" sz="3600" b="1" dirty="0">
                <a:solidFill>
                  <a:schemeClr val="tx1">
                    <a:lumMod val="85000"/>
                    <a:lumOff val="15000"/>
                  </a:schemeClr>
                </a:solidFill>
                <a:latin typeface="Arial" panose="020B0604020202020204" pitchFamily="34" charset="0"/>
                <a:ea typeface="+mj-ea"/>
                <a:cs typeface="Arial" panose="020B0604020202020204" pitchFamily="34" charset="0"/>
              </a:rPr>
              <a:t>Introduction</a:t>
            </a:r>
          </a:p>
        </p:txBody>
      </p:sp>
      <p:sp>
        <p:nvSpPr>
          <p:cNvPr id="57" name="Freeform 11">
            <a:extLst>
              <a:ext uri="{FF2B5EF4-FFF2-40B4-BE49-F238E27FC236}">
                <a16:creationId xmlns:a16="http://schemas.microsoft.com/office/drawing/2014/main" id="{15EDA122-4530-45D2-A70A-B1A967AAE5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en-IN"/>
          </a:p>
        </p:txBody>
      </p:sp>
      <p:sp>
        <p:nvSpPr>
          <p:cNvPr id="59" name="Rectangle 58">
            <a:extLst>
              <a:ext uri="{FF2B5EF4-FFF2-40B4-BE49-F238E27FC236}">
                <a16:creationId xmlns:a16="http://schemas.microsoft.com/office/drawing/2014/main" id="{9782F52E-0F94-4BFC-9F89-B054DDEAB9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69A24CCA-329D-4BAD-F7E9-8F28207AA45F}"/>
              </a:ext>
            </a:extLst>
          </p:cNvPr>
          <p:cNvSpPr txBox="1"/>
          <p:nvPr/>
        </p:nvSpPr>
        <p:spPr>
          <a:xfrm>
            <a:off x="5285509" y="1221672"/>
            <a:ext cx="6579920" cy="5100850"/>
          </a:xfrm>
          <a:prstGeom prst="rect">
            <a:avLst/>
          </a:prstGeom>
        </p:spPr>
        <p:txBody>
          <a:bodyPr vert="horz" lIns="91440" tIns="45720" rIns="91440" bIns="45720" rtlCol="0" anchor="ctr">
            <a:normAutofit/>
          </a:bodyPr>
          <a:lstStyle/>
          <a:p>
            <a:pPr marL="342900" indent="-342900" algn="just">
              <a:lnSpc>
                <a:spcPct val="90000"/>
              </a:lnSpc>
              <a:spcBef>
                <a:spcPts val="1000"/>
              </a:spcBef>
              <a:buClr>
                <a:schemeClr val="accent1"/>
              </a:buClr>
              <a:buFont typeface="Wingdings 3" charset="2"/>
              <a:buChar char=""/>
            </a:pPr>
            <a:r>
              <a:rPr lang="en-US" sz="2000" dirty="0">
                <a:solidFill>
                  <a:schemeClr val="tx1">
                    <a:lumMod val="75000"/>
                    <a:lumOff val="25000"/>
                  </a:schemeClr>
                </a:solidFill>
                <a:effectLst/>
                <a:latin typeface="Arial" panose="020B0604020202020204" pitchFamily="34" charset="0"/>
                <a:cs typeface="Arial" panose="020B0604020202020204" pitchFamily="34" charset="0"/>
              </a:rPr>
              <a:t>Among the various factors like higher maternal age, educational attainment of the mother, and wealth status contributing to pregnancy wastage, smoking during pregnancy is the leading modifiable risk factor for poor birth outcomes, including stillbirth, miscarriage, and pre-term birth</a:t>
            </a:r>
            <a:r>
              <a:rPr lang="en-US" sz="2000" dirty="0">
                <a:solidFill>
                  <a:schemeClr val="tx1">
                    <a:lumMod val="75000"/>
                    <a:lumOff val="25000"/>
                  </a:schemeClr>
                </a:solidFill>
                <a:latin typeface="Arial" panose="020B0604020202020204" pitchFamily="34" charset="0"/>
                <a:cs typeface="Arial" panose="020B0604020202020204" pitchFamily="34" charset="0"/>
              </a:rPr>
              <a:t>.</a:t>
            </a:r>
          </a:p>
          <a:p>
            <a:pPr marL="342900" indent="-342900" algn="just">
              <a:lnSpc>
                <a:spcPct val="90000"/>
              </a:lnSpc>
              <a:spcBef>
                <a:spcPts val="1000"/>
              </a:spcBef>
              <a:buClr>
                <a:schemeClr val="accent1"/>
              </a:buClr>
              <a:buFont typeface="Wingdings 3" charset="2"/>
              <a:buChar char=""/>
            </a:pPr>
            <a:endParaRPr lang="en-US" sz="2000" dirty="0">
              <a:solidFill>
                <a:schemeClr val="tx1">
                  <a:lumMod val="75000"/>
                  <a:lumOff val="25000"/>
                </a:schemeClr>
              </a:solidFill>
              <a:effectLst/>
              <a:latin typeface="Arial" panose="020B0604020202020204" pitchFamily="34" charset="0"/>
              <a:cs typeface="Arial" panose="020B0604020202020204" pitchFamily="34" charset="0"/>
            </a:endParaRPr>
          </a:p>
          <a:p>
            <a:pPr marL="342900" indent="-342900" algn="just">
              <a:lnSpc>
                <a:spcPct val="90000"/>
              </a:lnSpc>
              <a:spcBef>
                <a:spcPts val="1000"/>
              </a:spcBef>
              <a:buClr>
                <a:schemeClr val="accent1"/>
              </a:buClr>
              <a:buFont typeface="Wingdings 3" charset="2"/>
              <a:buChar char=""/>
            </a:pPr>
            <a:r>
              <a:rPr lang="en-US" sz="2000" dirty="0">
                <a:solidFill>
                  <a:schemeClr val="tx1">
                    <a:lumMod val="75000"/>
                    <a:lumOff val="25000"/>
                  </a:schemeClr>
                </a:solidFill>
                <a:effectLst/>
                <a:latin typeface="Arial" panose="020B0604020202020204" pitchFamily="34" charset="0"/>
                <a:cs typeface="Arial" panose="020B0604020202020204" pitchFamily="34" charset="0"/>
              </a:rPr>
              <a:t>A significant portion of research conducted in India focuses on stillbirth rates and early neonatal deaths; data about pregnancy losses that are categorized as miscarriages and abortions is mainly absent</a:t>
            </a:r>
            <a:r>
              <a:rPr lang="en-US" sz="2000" dirty="0">
                <a:solidFill>
                  <a:schemeClr val="tx1">
                    <a:lumMod val="75000"/>
                    <a:lumOff val="25000"/>
                  </a:schemeClr>
                </a:solidFill>
                <a:latin typeface="Arial" panose="020B0604020202020204" pitchFamily="34" charset="0"/>
                <a:cs typeface="Arial" panose="020B0604020202020204" pitchFamily="34" charset="0"/>
              </a:rPr>
              <a:t>.</a:t>
            </a:r>
          </a:p>
          <a:p>
            <a:pPr algn="just">
              <a:lnSpc>
                <a:spcPct val="90000"/>
              </a:lnSpc>
              <a:spcBef>
                <a:spcPts val="1000"/>
              </a:spcBef>
              <a:buClr>
                <a:schemeClr val="accent1"/>
              </a:buClr>
            </a:pPr>
            <a:r>
              <a:rPr lang="en-US" sz="2000" dirty="0">
                <a:solidFill>
                  <a:schemeClr val="tx1">
                    <a:lumMod val="75000"/>
                    <a:lumOff val="25000"/>
                  </a:schemeClr>
                </a:solidFill>
                <a:effectLst/>
                <a:latin typeface="Arial" panose="020B0604020202020204" pitchFamily="34" charset="0"/>
                <a:cs typeface="Arial" panose="020B0604020202020204" pitchFamily="34" charset="0"/>
              </a:rPr>
              <a:t>Therefore,</a:t>
            </a:r>
            <a:r>
              <a:rPr lang="en-US" sz="2000" b="1" dirty="0">
                <a:solidFill>
                  <a:schemeClr val="tx1">
                    <a:lumMod val="75000"/>
                    <a:lumOff val="25000"/>
                  </a:schemeClr>
                </a:solidFill>
                <a:effectLst/>
                <a:latin typeface="Arial" panose="020B0604020202020204" pitchFamily="34" charset="0"/>
                <a:cs typeface="Arial" panose="020B0604020202020204" pitchFamily="34" charset="0"/>
              </a:rPr>
              <a:t> </a:t>
            </a:r>
            <a:r>
              <a:rPr lang="en-US" sz="2000" dirty="0">
                <a:solidFill>
                  <a:schemeClr val="tx1">
                    <a:lumMod val="75000"/>
                    <a:lumOff val="25000"/>
                  </a:schemeClr>
                </a:solidFill>
                <a:effectLst/>
                <a:latin typeface="Arial" panose="020B0604020202020204" pitchFamily="34" charset="0"/>
                <a:cs typeface="Arial" panose="020B0604020202020204" pitchFamily="34" charset="0"/>
              </a:rPr>
              <a:t>this study aims to estimate and understand the association between pregnancy wastage and maternal smoking along with various economic &amp; socio-demographic factors in the Empowered Action Group (EAG) states.  </a:t>
            </a:r>
            <a:endParaRPr lang="en-US" sz="2000" dirty="0">
              <a:solidFill>
                <a:schemeClr val="tx1">
                  <a:lumMod val="75000"/>
                  <a:lumOff val="25000"/>
                </a:schemeClr>
              </a:solidFill>
              <a:latin typeface="Arial" panose="020B0604020202020204" pitchFamily="34" charset="0"/>
              <a:cs typeface="Arial" panose="020B0604020202020204" pitchFamily="34" charset="0"/>
            </a:endParaRPr>
          </a:p>
          <a:p>
            <a:pPr>
              <a:lnSpc>
                <a:spcPct val="90000"/>
              </a:lnSpc>
              <a:spcBef>
                <a:spcPts val="1000"/>
              </a:spcBef>
              <a:buClr>
                <a:schemeClr val="accent1"/>
              </a:buClr>
              <a:buFont typeface="Wingdings 3" charset="2"/>
              <a:buChar char=""/>
            </a:pPr>
            <a:endParaRPr lang="en-US" dirty="0">
              <a:solidFill>
                <a:schemeClr val="tx1">
                  <a:lumMod val="75000"/>
                  <a:lumOff val="25000"/>
                </a:schemeClr>
              </a:solidFill>
            </a:endParaRPr>
          </a:p>
        </p:txBody>
      </p:sp>
      <p:pic>
        <p:nvPicPr>
          <p:cNvPr id="4" name="Picture 3">
            <a:extLst>
              <a:ext uri="{FF2B5EF4-FFF2-40B4-BE49-F238E27FC236}">
                <a16:creationId xmlns:a16="http://schemas.microsoft.com/office/drawing/2014/main" id="{669EA674-374D-4DBF-8159-166D4E1ECED8}"/>
              </a:ext>
            </a:extLst>
          </p:cNvPr>
          <p:cNvPicPr>
            <a:picLocks noChangeAspect="1"/>
          </p:cNvPicPr>
          <p:nvPr/>
        </p:nvPicPr>
        <p:blipFill>
          <a:blip r:embed="rId2"/>
          <a:stretch>
            <a:fillRect/>
          </a:stretch>
        </p:blipFill>
        <p:spPr>
          <a:xfrm>
            <a:off x="10281007" y="1"/>
            <a:ext cx="1910993" cy="1057386"/>
          </a:xfrm>
          <a:prstGeom prst="rect">
            <a:avLst/>
          </a:prstGeom>
        </p:spPr>
      </p:pic>
    </p:spTree>
    <p:extLst>
      <p:ext uri="{BB962C8B-B14F-4D97-AF65-F5344CB8AC3E}">
        <p14:creationId xmlns:p14="http://schemas.microsoft.com/office/powerpoint/2010/main" val="325112211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183CFBA6-CE65-403A-9402-96B75FC899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1" name="Freeform 11">
              <a:extLst>
                <a:ext uri="{FF2B5EF4-FFF2-40B4-BE49-F238E27FC236}">
                  <a16:creationId xmlns:a16="http://schemas.microsoft.com/office/drawing/2014/main" id="{59AF335C-09EE-4959-A2C9-B32F3C6C1D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en-IN"/>
            </a:p>
          </p:txBody>
        </p:sp>
        <p:sp>
          <p:nvSpPr>
            <p:cNvPr id="12" name="Freeform 12">
              <a:extLst>
                <a:ext uri="{FF2B5EF4-FFF2-40B4-BE49-F238E27FC236}">
                  <a16:creationId xmlns:a16="http://schemas.microsoft.com/office/drawing/2014/main" id="{94CCE8C7-E8BB-47EB-BBC7-5E8948F89F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en-IN"/>
            </a:p>
          </p:txBody>
        </p:sp>
        <p:sp>
          <p:nvSpPr>
            <p:cNvPr id="13" name="Freeform 13">
              <a:extLst>
                <a:ext uri="{FF2B5EF4-FFF2-40B4-BE49-F238E27FC236}">
                  <a16:creationId xmlns:a16="http://schemas.microsoft.com/office/drawing/2014/main" id="{2665878D-6479-49F4-BD1C-D1BE63CABA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en-IN"/>
            </a:p>
          </p:txBody>
        </p:sp>
        <p:sp>
          <p:nvSpPr>
            <p:cNvPr id="14" name="Freeform 14">
              <a:extLst>
                <a:ext uri="{FF2B5EF4-FFF2-40B4-BE49-F238E27FC236}">
                  <a16:creationId xmlns:a16="http://schemas.microsoft.com/office/drawing/2014/main" id="{C6400AEB-4991-4E07-8599-C36A9E354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en-IN"/>
            </a:p>
          </p:txBody>
        </p:sp>
        <p:sp>
          <p:nvSpPr>
            <p:cNvPr id="15" name="Freeform 15">
              <a:extLst>
                <a:ext uri="{FF2B5EF4-FFF2-40B4-BE49-F238E27FC236}">
                  <a16:creationId xmlns:a16="http://schemas.microsoft.com/office/drawing/2014/main" id="{0C2AEB7A-70D9-4DE7-B97A-0325DBC9F2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en-IN"/>
            </a:p>
          </p:txBody>
        </p:sp>
        <p:sp>
          <p:nvSpPr>
            <p:cNvPr id="16" name="Freeform 16">
              <a:extLst>
                <a:ext uri="{FF2B5EF4-FFF2-40B4-BE49-F238E27FC236}">
                  <a16:creationId xmlns:a16="http://schemas.microsoft.com/office/drawing/2014/main" id="{FC03DDD2-9CC7-40B7-A632-50BF3E3F6A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en-IN"/>
            </a:p>
          </p:txBody>
        </p:sp>
        <p:sp>
          <p:nvSpPr>
            <p:cNvPr id="17" name="Freeform 17">
              <a:extLst>
                <a:ext uri="{FF2B5EF4-FFF2-40B4-BE49-F238E27FC236}">
                  <a16:creationId xmlns:a16="http://schemas.microsoft.com/office/drawing/2014/main" id="{7F0B3262-F0EC-44D3-AA37-9552D248C7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en-IN"/>
            </a:p>
          </p:txBody>
        </p:sp>
        <p:sp>
          <p:nvSpPr>
            <p:cNvPr id="18" name="Freeform 18">
              <a:extLst>
                <a:ext uri="{FF2B5EF4-FFF2-40B4-BE49-F238E27FC236}">
                  <a16:creationId xmlns:a16="http://schemas.microsoft.com/office/drawing/2014/main" id="{1839BD80-9BF2-49B4-BB03-B5AAB359BF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en-IN"/>
            </a:p>
          </p:txBody>
        </p:sp>
        <p:sp>
          <p:nvSpPr>
            <p:cNvPr id="19" name="Freeform 19">
              <a:extLst>
                <a:ext uri="{FF2B5EF4-FFF2-40B4-BE49-F238E27FC236}">
                  <a16:creationId xmlns:a16="http://schemas.microsoft.com/office/drawing/2014/main" id="{BDC00C45-9216-4702-A31A-391B1D89C4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en-IN"/>
            </a:p>
          </p:txBody>
        </p:sp>
        <p:sp>
          <p:nvSpPr>
            <p:cNvPr id="20" name="Freeform 20">
              <a:extLst>
                <a:ext uri="{FF2B5EF4-FFF2-40B4-BE49-F238E27FC236}">
                  <a16:creationId xmlns:a16="http://schemas.microsoft.com/office/drawing/2014/main" id="{5FB0F70F-34B9-4938-B487-312A0BF0E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en-IN"/>
            </a:p>
          </p:txBody>
        </p:sp>
        <p:sp>
          <p:nvSpPr>
            <p:cNvPr id="21" name="Freeform 21">
              <a:extLst>
                <a:ext uri="{FF2B5EF4-FFF2-40B4-BE49-F238E27FC236}">
                  <a16:creationId xmlns:a16="http://schemas.microsoft.com/office/drawing/2014/main" id="{791D1EE1-5A08-47A7-8D44-0940DEF5B4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en-IN"/>
            </a:p>
          </p:txBody>
        </p:sp>
        <p:sp>
          <p:nvSpPr>
            <p:cNvPr id="22" name="Freeform 22">
              <a:extLst>
                <a:ext uri="{FF2B5EF4-FFF2-40B4-BE49-F238E27FC236}">
                  <a16:creationId xmlns:a16="http://schemas.microsoft.com/office/drawing/2014/main" id="{E04F3404-E41A-43F9-AC45-52EB0874B4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en-IN"/>
            </a:p>
          </p:txBody>
        </p:sp>
      </p:grpSp>
      <p:grpSp>
        <p:nvGrpSpPr>
          <p:cNvPr id="24" name="Group 23">
            <a:extLst>
              <a:ext uri="{FF2B5EF4-FFF2-40B4-BE49-F238E27FC236}">
                <a16:creationId xmlns:a16="http://schemas.microsoft.com/office/drawing/2014/main" id="{C1BC7BDB-967A-4559-AA14-041BCB872DF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5" name="Freeform 27">
              <a:extLst>
                <a:ext uri="{FF2B5EF4-FFF2-40B4-BE49-F238E27FC236}">
                  <a16:creationId xmlns:a16="http://schemas.microsoft.com/office/drawing/2014/main" id="{A39F46EA-3E4A-46CA-BCB8-CA695ED3F4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en-IN"/>
            </a:p>
          </p:txBody>
        </p:sp>
        <p:sp>
          <p:nvSpPr>
            <p:cNvPr id="26" name="Freeform 28">
              <a:extLst>
                <a:ext uri="{FF2B5EF4-FFF2-40B4-BE49-F238E27FC236}">
                  <a16:creationId xmlns:a16="http://schemas.microsoft.com/office/drawing/2014/main" id="{491A4A32-7F8C-4CA7-9281-9761F03571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en-IN"/>
            </a:p>
          </p:txBody>
        </p:sp>
        <p:sp>
          <p:nvSpPr>
            <p:cNvPr id="27" name="Freeform 29">
              <a:extLst>
                <a:ext uri="{FF2B5EF4-FFF2-40B4-BE49-F238E27FC236}">
                  <a16:creationId xmlns:a16="http://schemas.microsoft.com/office/drawing/2014/main" id="{46B02D76-3CD9-4DF5-A3AD-793E7204E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en-IN"/>
            </a:p>
          </p:txBody>
        </p:sp>
        <p:sp>
          <p:nvSpPr>
            <p:cNvPr id="28" name="Freeform 30">
              <a:extLst>
                <a:ext uri="{FF2B5EF4-FFF2-40B4-BE49-F238E27FC236}">
                  <a16:creationId xmlns:a16="http://schemas.microsoft.com/office/drawing/2014/main" id="{E579A2FB-E98B-4144-9D52-3A72BD8D1B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en-IN"/>
            </a:p>
          </p:txBody>
        </p:sp>
        <p:sp>
          <p:nvSpPr>
            <p:cNvPr id="29" name="Freeform 31">
              <a:extLst>
                <a:ext uri="{FF2B5EF4-FFF2-40B4-BE49-F238E27FC236}">
                  <a16:creationId xmlns:a16="http://schemas.microsoft.com/office/drawing/2014/main" id="{65E500DD-EB71-44B5-A2FA-88E9964357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en-IN"/>
            </a:p>
          </p:txBody>
        </p:sp>
        <p:sp>
          <p:nvSpPr>
            <p:cNvPr id="30" name="Freeform 32">
              <a:extLst>
                <a:ext uri="{FF2B5EF4-FFF2-40B4-BE49-F238E27FC236}">
                  <a16:creationId xmlns:a16="http://schemas.microsoft.com/office/drawing/2014/main" id="{04D6AAD6-45AE-454A-9206-8B90E8A264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en-IN"/>
            </a:p>
          </p:txBody>
        </p:sp>
        <p:sp>
          <p:nvSpPr>
            <p:cNvPr id="31" name="Freeform 33">
              <a:extLst>
                <a:ext uri="{FF2B5EF4-FFF2-40B4-BE49-F238E27FC236}">
                  <a16:creationId xmlns:a16="http://schemas.microsoft.com/office/drawing/2014/main" id="{F7399B13-8510-45F6-98C4-0F14C0B37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en-IN"/>
            </a:p>
          </p:txBody>
        </p:sp>
        <p:sp>
          <p:nvSpPr>
            <p:cNvPr id="32" name="Freeform 34">
              <a:extLst>
                <a:ext uri="{FF2B5EF4-FFF2-40B4-BE49-F238E27FC236}">
                  <a16:creationId xmlns:a16="http://schemas.microsoft.com/office/drawing/2014/main" id="{CA595445-6A38-4465-9A5D-9705388D93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en-IN"/>
            </a:p>
          </p:txBody>
        </p:sp>
        <p:sp>
          <p:nvSpPr>
            <p:cNvPr id="33" name="Freeform 35">
              <a:extLst>
                <a:ext uri="{FF2B5EF4-FFF2-40B4-BE49-F238E27FC236}">
                  <a16:creationId xmlns:a16="http://schemas.microsoft.com/office/drawing/2014/main" id="{21D40BAF-4AE0-46F4-BD65-057F0DC668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en-IN"/>
            </a:p>
          </p:txBody>
        </p:sp>
        <p:sp>
          <p:nvSpPr>
            <p:cNvPr id="34" name="Freeform 36">
              <a:extLst>
                <a:ext uri="{FF2B5EF4-FFF2-40B4-BE49-F238E27FC236}">
                  <a16:creationId xmlns:a16="http://schemas.microsoft.com/office/drawing/2014/main" id="{B17F2D73-16DF-4138-B72D-E5B204717A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en-IN"/>
            </a:p>
          </p:txBody>
        </p:sp>
        <p:sp>
          <p:nvSpPr>
            <p:cNvPr id="35" name="Freeform 37">
              <a:extLst>
                <a:ext uri="{FF2B5EF4-FFF2-40B4-BE49-F238E27FC236}">
                  <a16:creationId xmlns:a16="http://schemas.microsoft.com/office/drawing/2014/main" id="{DB8ABBC2-6C0C-4F6E-97EB-55B3B7B2F3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en-IN"/>
            </a:p>
          </p:txBody>
        </p:sp>
        <p:sp>
          <p:nvSpPr>
            <p:cNvPr id="36" name="Freeform 38">
              <a:extLst>
                <a:ext uri="{FF2B5EF4-FFF2-40B4-BE49-F238E27FC236}">
                  <a16:creationId xmlns:a16="http://schemas.microsoft.com/office/drawing/2014/main" id="{7A49885E-6B05-41B6-B47F-9D24456FE7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en-IN"/>
            </a:p>
          </p:txBody>
        </p:sp>
      </p:grpSp>
      <p:sp>
        <p:nvSpPr>
          <p:cNvPr id="38" name="Rectangle 37">
            <a:extLst>
              <a:ext uri="{FF2B5EF4-FFF2-40B4-BE49-F238E27FC236}">
                <a16:creationId xmlns:a16="http://schemas.microsoft.com/office/drawing/2014/main" id="{BDADA868-08FE-425A-AEF9-B622F93730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0" name="Freeform 11">
            <a:extLst>
              <a:ext uri="{FF2B5EF4-FFF2-40B4-BE49-F238E27FC236}">
                <a16:creationId xmlns:a16="http://schemas.microsoft.com/office/drawing/2014/main" id="{4AE17B7F-6C2F-42A9-946F-8FF49617D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IN"/>
          </a:p>
        </p:txBody>
      </p:sp>
      <p:sp useBgFill="1">
        <p:nvSpPr>
          <p:cNvPr id="42" name="Rectangle 41">
            <a:extLst>
              <a:ext uri="{FF2B5EF4-FFF2-40B4-BE49-F238E27FC236}">
                <a16:creationId xmlns:a16="http://schemas.microsoft.com/office/drawing/2014/main" id="{BF7E8610-2DF7-4AF0-B876-0F3B7882A6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C1C8C023-62A6-4DA0-8DF4-3F4EA94090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0669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3" name="TextBox 2">
            <a:extLst>
              <a:ext uri="{FF2B5EF4-FFF2-40B4-BE49-F238E27FC236}">
                <a16:creationId xmlns:a16="http://schemas.microsoft.com/office/drawing/2014/main" id="{6286AEB1-3114-985E-24DA-C9E720831BC8}"/>
              </a:ext>
            </a:extLst>
          </p:cNvPr>
          <p:cNvSpPr txBox="1"/>
          <p:nvPr/>
        </p:nvSpPr>
        <p:spPr>
          <a:xfrm>
            <a:off x="1843391" y="624110"/>
            <a:ext cx="9383408" cy="1280890"/>
          </a:xfrm>
          <a:prstGeom prst="rect">
            <a:avLst/>
          </a:prstGeom>
        </p:spPr>
        <p:txBody>
          <a:bodyPr vert="horz" lIns="91440" tIns="45720" rIns="91440" bIns="45720" rtlCol="0" anchor="t">
            <a:normAutofit/>
          </a:bodyPr>
          <a:lstStyle/>
          <a:p>
            <a:pPr>
              <a:spcBef>
                <a:spcPct val="0"/>
              </a:spcBef>
              <a:spcAft>
                <a:spcPts val="600"/>
              </a:spcAft>
            </a:pPr>
            <a:r>
              <a:rPr lang="en-US" sz="3600" b="1" dirty="0">
                <a:solidFill>
                  <a:schemeClr val="bg1"/>
                </a:solidFill>
                <a:latin typeface="Arial" panose="020B0604020202020204" pitchFamily="34" charset="0"/>
                <a:ea typeface="+mj-ea"/>
                <a:cs typeface="Arial" panose="020B0604020202020204" pitchFamily="34" charset="0"/>
              </a:rPr>
              <a:t>Objectives of the Study</a:t>
            </a:r>
          </a:p>
        </p:txBody>
      </p:sp>
      <p:sp>
        <p:nvSpPr>
          <p:cNvPr id="46" name="Freeform 11">
            <a:extLst>
              <a:ext uri="{FF2B5EF4-FFF2-40B4-BE49-F238E27FC236}">
                <a16:creationId xmlns:a16="http://schemas.microsoft.com/office/drawing/2014/main" id="{26B9FE07-322E-43FB-8707-C9826BD903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IN"/>
          </a:p>
        </p:txBody>
      </p:sp>
      <p:pic>
        <p:nvPicPr>
          <p:cNvPr id="2" name="Picture 1">
            <a:extLst>
              <a:ext uri="{FF2B5EF4-FFF2-40B4-BE49-F238E27FC236}">
                <a16:creationId xmlns:a16="http://schemas.microsoft.com/office/drawing/2014/main" id="{BBAC26C1-9B8A-D23F-3798-16D85E0D4564}"/>
              </a:ext>
            </a:extLst>
          </p:cNvPr>
          <p:cNvPicPr>
            <a:picLocks noChangeAspect="1"/>
          </p:cNvPicPr>
          <p:nvPr/>
        </p:nvPicPr>
        <p:blipFill>
          <a:blip r:embed="rId2"/>
          <a:stretch>
            <a:fillRect/>
          </a:stretch>
        </p:blipFill>
        <p:spPr>
          <a:xfrm>
            <a:off x="10281007" y="1"/>
            <a:ext cx="1910993" cy="1057386"/>
          </a:xfrm>
          <a:prstGeom prst="rect">
            <a:avLst/>
          </a:prstGeom>
        </p:spPr>
      </p:pic>
      <p:graphicFrame>
        <p:nvGraphicFramePr>
          <p:cNvPr id="6" name="TextBox 3">
            <a:extLst>
              <a:ext uri="{FF2B5EF4-FFF2-40B4-BE49-F238E27FC236}">
                <a16:creationId xmlns:a16="http://schemas.microsoft.com/office/drawing/2014/main" id="{90C8B939-6251-F66C-0497-BDDCDB82867B}"/>
              </a:ext>
            </a:extLst>
          </p:cNvPr>
          <p:cNvGraphicFramePr/>
          <p:nvPr>
            <p:extLst>
              <p:ext uri="{D42A27DB-BD31-4B8C-83A1-F6EECF244321}">
                <p14:modId xmlns:p14="http://schemas.microsoft.com/office/powerpoint/2010/main" val="3217729118"/>
              </p:ext>
            </p:extLst>
          </p:nvPr>
        </p:nvGraphicFramePr>
        <p:xfrm>
          <a:off x="961012" y="2930805"/>
          <a:ext cx="10265786" cy="29619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157391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73" name="Group 72">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75"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en-IN"/>
            </a:p>
          </p:txBody>
        </p:sp>
        <p:sp>
          <p:nvSpPr>
            <p:cNvPr id="76"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en-IN"/>
            </a:p>
          </p:txBody>
        </p:sp>
        <p:sp>
          <p:nvSpPr>
            <p:cNvPr id="77"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en-IN"/>
            </a:p>
          </p:txBody>
        </p:sp>
        <p:sp>
          <p:nvSpPr>
            <p:cNvPr id="78"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en-IN"/>
            </a:p>
          </p:txBody>
        </p:sp>
        <p:sp>
          <p:nvSpPr>
            <p:cNvPr id="79"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en-IN"/>
            </a:p>
          </p:txBody>
        </p:sp>
        <p:sp>
          <p:nvSpPr>
            <p:cNvPr id="80"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en-IN"/>
            </a:p>
          </p:txBody>
        </p:sp>
        <p:sp>
          <p:nvSpPr>
            <p:cNvPr id="81"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en-IN"/>
            </a:p>
          </p:txBody>
        </p:sp>
        <p:sp>
          <p:nvSpPr>
            <p:cNvPr id="82"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en-IN"/>
            </a:p>
          </p:txBody>
        </p:sp>
        <p:sp>
          <p:nvSpPr>
            <p:cNvPr id="83"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en-IN"/>
            </a:p>
          </p:txBody>
        </p:sp>
        <p:sp>
          <p:nvSpPr>
            <p:cNvPr id="84"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en-IN"/>
            </a:p>
          </p:txBody>
        </p:sp>
        <p:sp>
          <p:nvSpPr>
            <p:cNvPr id="85"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en-IN"/>
            </a:p>
          </p:txBody>
        </p:sp>
        <p:sp>
          <p:nvSpPr>
            <p:cNvPr id="86"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en-IN"/>
            </a:p>
          </p:txBody>
        </p:sp>
      </p:grpSp>
      <p:grpSp>
        <p:nvGrpSpPr>
          <p:cNvPr id="87" name="Group 86">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88"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en-IN"/>
            </a:p>
          </p:txBody>
        </p:sp>
        <p:sp>
          <p:nvSpPr>
            <p:cNvPr id="89"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en-IN"/>
            </a:p>
          </p:txBody>
        </p:sp>
        <p:sp>
          <p:nvSpPr>
            <p:cNvPr id="90"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en-IN"/>
            </a:p>
          </p:txBody>
        </p:sp>
        <p:sp>
          <p:nvSpPr>
            <p:cNvPr id="91"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en-IN"/>
            </a:p>
          </p:txBody>
        </p:sp>
        <p:sp>
          <p:nvSpPr>
            <p:cNvPr id="92"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en-IN"/>
            </a:p>
          </p:txBody>
        </p:sp>
        <p:sp>
          <p:nvSpPr>
            <p:cNvPr id="93"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en-IN"/>
            </a:p>
          </p:txBody>
        </p:sp>
        <p:sp>
          <p:nvSpPr>
            <p:cNvPr id="94"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en-IN"/>
            </a:p>
          </p:txBody>
        </p:sp>
        <p:sp>
          <p:nvSpPr>
            <p:cNvPr id="95"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en-IN"/>
            </a:p>
          </p:txBody>
        </p:sp>
        <p:sp>
          <p:nvSpPr>
            <p:cNvPr id="96"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en-IN"/>
            </a:p>
          </p:txBody>
        </p:sp>
        <p:sp>
          <p:nvSpPr>
            <p:cNvPr id="97"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en-IN"/>
            </a:p>
          </p:txBody>
        </p:sp>
        <p:sp>
          <p:nvSpPr>
            <p:cNvPr id="98"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en-IN"/>
            </a:p>
          </p:txBody>
        </p:sp>
        <p:sp>
          <p:nvSpPr>
            <p:cNvPr id="99"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en-IN"/>
            </a:p>
          </p:txBody>
        </p:sp>
      </p:grpSp>
      <p:sp>
        <p:nvSpPr>
          <p:cNvPr id="100" name="Rectangle 99">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01"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IN"/>
          </a:p>
        </p:txBody>
      </p:sp>
      <p:sp useBgFill="1">
        <p:nvSpPr>
          <p:cNvPr id="102" name="Rectangle 101">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B5A06761-E2E2-F2D2-0560-A89E5BEE0644}"/>
              </a:ext>
            </a:extLst>
          </p:cNvPr>
          <p:cNvSpPr txBox="1"/>
          <p:nvPr/>
        </p:nvSpPr>
        <p:spPr>
          <a:xfrm>
            <a:off x="3373062" y="624110"/>
            <a:ext cx="8131550" cy="1280890"/>
          </a:xfrm>
          <a:prstGeom prst="rect">
            <a:avLst/>
          </a:prstGeom>
        </p:spPr>
        <p:txBody>
          <a:bodyPr vert="horz" lIns="91440" tIns="45720" rIns="91440" bIns="45720" rtlCol="0" anchor="t">
            <a:normAutofit/>
          </a:bodyPr>
          <a:lstStyle/>
          <a:p>
            <a:pPr>
              <a:spcBef>
                <a:spcPct val="0"/>
              </a:spcBef>
              <a:spcAft>
                <a:spcPts val="600"/>
              </a:spcAft>
            </a:pPr>
            <a:r>
              <a:rPr lang="en-US" sz="3600" b="1" dirty="0">
                <a:solidFill>
                  <a:schemeClr val="tx1">
                    <a:lumMod val="85000"/>
                    <a:lumOff val="15000"/>
                  </a:schemeClr>
                </a:solidFill>
                <a:latin typeface="Arial" panose="020B0604020202020204" pitchFamily="34" charset="0"/>
                <a:ea typeface="+mj-ea"/>
                <a:cs typeface="Arial" panose="020B0604020202020204" pitchFamily="34" charset="0"/>
              </a:rPr>
              <a:t>Methodology</a:t>
            </a:r>
          </a:p>
        </p:txBody>
      </p:sp>
      <p:sp>
        <p:nvSpPr>
          <p:cNvPr id="103" name="Rectangle 102">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4" name="Group 103">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105"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en-IN"/>
            </a:p>
          </p:txBody>
        </p:sp>
        <p:sp>
          <p:nvSpPr>
            <p:cNvPr id="106"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en-IN"/>
            </a:p>
          </p:txBody>
        </p:sp>
        <p:sp>
          <p:nvSpPr>
            <p:cNvPr id="107"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en-IN"/>
            </a:p>
          </p:txBody>
        </p:sp>
        <p:sp>
          <p:nvSpPr>
            <p:cNvPr id="108"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en-IN"/>
            </a:p>
          </p:txBody>
        </p:sp>
        <p:sp>
          <p:nvSpPr>
            <p:cNvPr id="109"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en-IN"/>
            </a:p>
          </p:txBody>
        </p:sp>
        <p:sp>
          <p:nvSpPr>
            <p:cNvPr id="110"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en-IN"/>
            </a:p>
          </p:txBody>
        </p:sp>
        <p:sp>
          <p:nvSpPr>
            <p:cNvPr id="111"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en-IN"/>
            </a:p>
          </p:txBody>
        </p:sp>
        <p:sp>
          <p:nvSpPr>
            <p:cNvPr id="112"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en-IN"/>
            </a:p>
          </p:txBody>
        </p:sp>
        <p:sp>
          <p:nvSpPr>
            <p:cNvPr id="113"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en-IN"/>
            </a:p>
          </p:txBody>
        </p:sp>
        <p:sp>
          <p:nvSpPr>
            <p:cNvPr id="114"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en-IN"/>
            </a:p>
          </p:txBody>
        </p:sp>
        <p:sp>
          <p:nvSpPr>
            <p:cNvPr id="57"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en-IN"/>
            </a:p>
          </p:txBody>
        </p:sp>
        <p:sp>
          <p:nvSpPr>
            <p:cNvPr id="115"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en-IN"/>
            </a:p>
          </p:txBody>
        </p:sp>
      </p:grpSp>
      <p:grpSp>
        <p:nvGrpSpPr>
          <p:cNvPr id="60" name="Group 59">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61"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txBody>
            <a:bodyPr/>
            <a:lstStyle/>
            <a:p>
              <a:endParaRPr lang="en-IN"/>
            </a:p>
          </p:txBody>
        </p:sp>
        <p:sp>
          <p:nvSpPr>
            <p:cNvPr id="62"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txBody>
            <a:bodyPr/>
            <a:lstStyle/>
            <a:p>
              <a:endParaRPr lang="en-IN"/>
            </a:p>
          </p:txBody>
        </p:sp>
        <p:sp>
          <p:nvSpPr>
            <p:cNvPr id="63"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txBody>
            <a:bodyPr/>
            <a:lstStyle/>
            <a:p>
              <a:endParaRPr lang="en-IN"/>
            </a:p>
          </p:txBody>
        </p:sp>
        <p:sp>
          <p:nvSpPr>
            <p:cNvPr id="64"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txBody>
            <a:bodyPr/>
            <a:lstStyle/>
            <a:p>
              <a:endParaRPr lang="en-IN"/>
            </a:p>
          </p:txBody>
        </p:sp>
        <p:sp>
          <p:nvSpPr>
            <p:cNvPr id="65"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txBody>
            <a:bodyPr/>
            <a:lstStyle/>
            <a:p>
              <a:endParaRPr lang="en-IN"/>
            </a:p>
          </p:txBody>
        </p:sp>
        <p:sp>
          <p:nvSpPr>
            <p:cNvPr id="66"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txBody>
            <a:bodyPr/>
            <a:lstStyle/>
            <a:p>
              <a:endParaRPr lang="en-IN"/>
            </a:p>
          </p:txBody>
        </p:sp>
        <p:sp>
          <p:nvSpPr>
            <p:cNvPr id="67"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txBody>
            <a:bodyPr/>
            <a:lstStyle/>
            <a:p>
              <a:endParaRPr lang="en-IN"/>
            </a:p>
          </p:txBody>
        </p:sp>
        <p:sp>
          <p:nvSpPr>
            <p:cNvPr id="68"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txBody>
            <a:bodyPr/>
            <a:lstStyle/>
            <a:p>
              <a:endParaRPr lang="en-IN"/>
            </a:p>
          </p:txBody>
        </p:sp>
        <p:sp>
          <p:nvSpPr>
            <p:cNvPr id="69"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txBody>
            <a:bodyPr/>
            <a:lstStyle/>
            <a:p>
              <a:endParaRPr lang="en-IN"/>
            </a:p>
          </p:txBody>
        </p:sp>
        <p:sp>
          <p:nvSpPr>
            <p:cNvPr id="70"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txBody>
            <a:bodyPr/>
            <a:lstStyle/>
            <a:p>
              <a:endParaRPr lang="en-IN"/>
            </a:p>
          </p:txBody>
        </p:sp>
        <p:sp>
          <p:nvSpPr>
            <p:cNvPr id="71"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txBody>
            <a:bodyPr/>
            <a:lstStyle/>
            <a:p>
              <a:endParaRPr lang="en-IN"/>
            </a:p>
          </p:txBody>
        </p:sp>
        <p:sp>
          <p:nvSpPr>
            <p:cNvPr id="72"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txBody>
            <a:bodyPr/>
            <a:lstStyle/>
            <a:p>
              <a:endParaRPr lang="en-IN"/>
            </a:p>
          </p:txBody>
        </p:sp>
      </p:grpSp>
      <p:sp>
        <p:nvSpPr>
          <p:cNvPr id="74"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en-IN"/>
          </a:p>
        </p:txBody>
      </p:sp>
      <p:sp>
        <p:nvSpPr>
          <p:cNvPr id="5" name="TextBox 4">
            <a:extLst>
              <a:ext uri="{FF2B5EF4-FFF2-40B4-BE49-F238E27FC236}">
                <a16:creationId xmlns:a16="http://schemas.microsoft.com/office/drawing/2014/main" id="{EF79B131-A403-E666-CA33-F1D7BF204C9B}"/>
              </a:ext>
            </a:extLst>
          </p:cNvPr>
          <p:cNvSpPr txBox="1"/>
          <p:nvPr/>
        </p:nvSpPr>
        <p:spPr>
          <a:xfrm>
            <a:off x="3373062" y="2133600"/>
            <a:ext cx="8131550" cy="3777622"/>
          </a:xfrm>
          <a:prstGeom prst="rect">
            <a:avLst/>
          </a:prstGeom>
        </p:spPr>
        <p:txBody>
          <a:bodyPr vert="horz" lIns="91440" tIns="45720" rIns="91440" bIns="45720" rtlCol="0">
            <a:normAutofit/>
          </a:bodyPr>
          <a:lstStyle/>
          <a:p>
            <a:pPr marL="342900" indent="-342900" algn="just">
              <a:lnSpc>
                <a:spcPct val="90000"/>
              </a:lnSpc>
              <a:spcBef>
                <a:spcPts val="1000"/>
              </a:spcBef>
              <a:buClr>
                <a:schemeClr val="accent1"/>
              </a:buClr>
              <a:buFont typeface="Wingdings 3" charset="2"/>
              <a:buChar char=""/>
            </a:pPr>
            <a:r>
              <a:rPr lang="en-US" sz="2000" dirty="0">
                <a:solidFill>
                  <a:schemeClr val="tx1">
                    <a:lumMod val="75000"/>
                    <a:lumOff val="25000"/>
                  </a:schemeClr>
                </a:solidFill>
                <a:latin typeface="Arial" panose="020B0604020202020204" pitchFamily="34" charset="0"/>
                <a:cs typeface="Arial" panose="020B0604020202020204" pitchFamily="34" charset="0"/>
              </a:rPr>
              <a:t>This study investigated the relationship between maternal smoking and pregnancy wastage in the Empowered Action Group States in India using the Indian version of Demographic Health Survey, National Family Health Survey (NFHS-5). The estimates are for Uttarakhand, Rajasthan, Uttar Pradesh, Bihar, Assam, Jharkhand, Odisha, Chhattisgarh, and Madhya Pradesh known as Empowered Action Group States, which include 324 districts of India.</a:t>
            </a:r>
          </a:p>
          <a:p>
            <a:pPr marL="342900" indent="-342900" algn="just">
              <a:lnSpc>
                <a:spcPct val="90000"/>
              </a:lnSpc>
              <a:spcBef>
                <a:spcPts val="1000"/>
              </a:spcBef>
              <a:buClr>
                <a:schemeClr val="accent1"/>
              </a:buClr>
              <a:buFont typeface="Wingdings 3" charset="2"/>
              <a:buChar char=""/>
            </a:pPr>
            <a:endParaRPr lang="en-US" sz="2000" dirty="0">
              <a:solidFill>
                <a:schemeClr val="tx1">
                  <a:lumMod val="75000"/>
                  <a:lumOff val="25000"/>
                </a:schemeClr>
              </a:solidFill>
              <a:latin typeface="Arial" panose="020B0604020202020204" pitchFamily="34" charset="0"/>
              <a:cs typeface="Arial" panose="020B0604020202020204" pitchFamily="34" charset="0"/>
            </a:endParaRPr>
          </a:p>
          <a:p>
            <a:pPr marL="342900" indent="-342900" algn="just">
              <a:lnSpc>
                <a:spcPct val="90000"/>
              </a:lnSpc>
              <a:spcBef>
                <a:spcPts val="1000"/>
              </a:spcBef>
              <a:buClr>
                <a:schemeClr val="accent1"/>
              </a:buClr>
              <a:buFont typeface="Wingdings 3" charset="2"/>
              <a:buChar char=""/>
            </a:pPr>
            <a:r>
              <a:rPr lang="en-US" sz="2000" dirty="0">
                <a:solidFill>
                  <a:schemeClr val="tx1">
                    <a:lumMod val="75000"/>
                    <a:lumOff val="25000"/>
                  </a:schemeClr>
                </a:solidFill>
                <a:latin typeface="Arial" panose="020B0604020202020204" pitchFamily="34" charset="0"/>
                <a:cs typeface="Arial" panose="020B0604020202020204" pitchFamily="34" charset="0"/>
              </a:rPr>
              <a:t>The univariate, bivariate, and multivariate regression techniques were used to meet the objectives of the study. </a:t>
            </a:r>
            <a:r>
              <a:rPr lang="en-US" sz="2000" dirty="0">
                <a:solidFill>
                  <a:schemeClr val="tx1">
                    <a:lumMod val="75000"/>
                    <a:lumOff val="25000"/>
                  </a:schemeClr>
                </a:solidFill>
                <a:effectLst/>
                <a:latin typeface="Arial" panose="020B0604020202020204" pitchFamily="34" charset="0"/>
                <a:cs typeface="Arial" panose="020B0604020202020204" pitchFamily="34" charset="0"/>
              </a:rPr>
              <a:t>The pregnancy wastage and its predictors including tobacco use (smoking) were computed for the EAG states using STATA -14</a:t>
            </a:r>
          </a:p>
          <a:p>
            <a:pPr>
              <a:lnSpc>
                <a:spcPct val="90000"/>
              </a:lnSpc>
              <a:spcBef>
                <a:spcPts val="1000"/>
              </a:spcBef>
              <a:buClr>
                <a:schemeClr val="accent1"/>
              </a:buClr>
              <a:buFont typeface="Wingdings 3" charset="2"/>
              <a:buChar char=""/>
            </a:pPr>
            <a:endParaRPr lang="en-US" sz="1500" dirty="0">
              <a:solidFill>
                <a:schemeClr val="tx1">
                  <a:lumMod val="75000"/>
                  <a:lumOff val="25000"/>
                </a:schemeClr>
              </a:solidFill>
            </a:endParaRPr>
          </a:p>
          <a:p>
            <a:pPr>
              <a:lnSpc>
                <a:spcPct val="90000"/>
              </a:lnSpc>
              <a:spcBef>
                <a:spcPts val="1000"/>
              </a:spcBef>
              <a:buClr>
                <a:schemeClr val="accent1"/>
              </a:buClr>
            </a:pPr>
            <a:endParaRPr lang="en-US" sz="1500" dirty="0">
              <a:solidFill>
                <a:schemeClr val="tx1">
                  <a:lumMod val="75000"/>
                  <a:lumOff val="25000"/>
                </a:schemeClr>
              </a:solidFill>
            </a:endParaRPr>
          </a:p>
        </p:txBody>
      </p:sp>
      <p:pic>
        <p:nvPicPr>
          <p:cNvPr id="2" name="Picture 1">
            <a:extLst>
              <a:ext uri="{FF2B5EF4-FFF2-40B4-BE49-F238E27FC236}">
                <a16:creationId xmlns:a16="http://schemas.microsoft.com/office/drawing/2014/main" id="{D2F778C6-E80F-F949-08F1-1B57407D7470}"/>
              </a:ext>
            </a:extLst>
          </p:cNvPr>
          <p:cNvPicPr>
            <a:picLocks noChangeAspect="1"/>
          </p:cNvPicPr>
          <p:nvPr/>
        </p:nvPicPr>
        <p:blipFill>
          <a:blip r:embed="rId2"/>
          <a:stretch>
            <a:fillRect/>
          </a:stretch>
        </p:blipFill>
        <p:spPr>
          <a:xfrm>
            <a:off x="10281007" y="1"/>
            <a:ext cx="1910993" cy="1057386"/>
          </a:xfrm>
          <a:prstGeom prst="rect">
            <a:avLst/>
          </a:prstGeom>
        </p:spPr>
      </p:pic>
    </p:spTree>
    <p:extLst>
      <p:ext uri="{BB962C8B-B14F-4D97-AF65-F5344CB8AC3E}">
        <p14:creationId xmlns:p14="http://schemas.microsoft.com/office/powerpoint/2010/main" val="27698487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1"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en-IN"/>
            </a:p>
          </p:txBody>
        </p:sp>
        <p:sp>
          <p:nvSpPr>
            <p:cNvPr id="12"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en-IN"/>
            </a:p>
          </p:txBody>
        </p:sp>
        <p:sp>
          <p:nvSpPr>
            <p:cNvPr id="13"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en-IN"/>
            </a:p>
          </p:txBody>
        </p:sp>
        <p:sp>
          <p:nvSpPr>
            <p:cNvPr id="14"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en-IN"/>
            </a:p>
          </p:txBody>
        </p:sp>
        <p:sp>
          <p:nvSpPr>
            <p:cNvPr id="15"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en-IN"/>
            </a:p>
          </p:txBody>
        </p:sp>
        <p:sp>
          <p:nvSpPr>
            <p:cNvPr id="16"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en-IN"/>
            </a:p>
          </p:txBody>
        </p:sp>
        <p:sp>
          <p:nvSpPr>
            <p:cNvPr id="17"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en-IN"/>
            </a:p>
          </p:txBody>
        </p:sp>
        <p:sp>
          <p:nvSpPr>
            <p:cNvPr id="18"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en-IN"/>
            </a:p>
          </p:txBody>
        </p:sp>
        <p:sp>
          <p:nvSpPr>
            <p:cNvPr id="19"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en-IN"/>
            </a:p>
          </p:txBody>
        </p:sp>
        <p:sp>
          <p:nvSpPr>
            <p:cNvPr id="20"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en-IN"/>
            </a:p>
          </p:txBody>
        </p:sp>
        <p:sp>
          <p:nvSpPr>
            <p:cNvPr id="21"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en-IN"/>
            </a:p>
          </p:txBody>
        </p:sp>
        <p:sp>
          <p:nvSpPr>
            <p:cNvPr id="22"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en-IN"/>
            </a:p>
          </p:txBody>
        </p:sp>
      </p:grpSp>
      <p:grpSp>
        <p:nvGrpSpPr>
          <p:cNvPr id="24" name="Group 23">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5"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en-IN"/>
            </a:p>
          </p:txBody>
        </p:sp>
        <p:sp>
          <p:nvSpPr>
            <p:cNvPr id="26"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en-IN"/>
            </a:p>
          </p:txBody>
        </p:sp>
        <p:sp>
          <p:nvSpPr>
            <p:cNvPr id="27"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en-IN"/>
            </a:p>
          </p:txBody>
        </p:sp>
        <p:sp>
          <p:nvSpPr>
            <p:cNvPr id="28"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en-IN"/>
            </a:p>
          </p:txBody>
        </p:sp>
        <p:sp>
          <p:nvSpPr>
            <p:cNvPr id="29"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en-IN"/>
            </a:p>
          </p:txBody>
        </p:sp>
        <p:sp>
          <p:nvSpPr>
            <p:cNvPr id="30"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en-IN"/>
            </a:p>
          </p:txBody>
        </p:sp>
        <p:sp>
          <p:nvSpPr>
            <p:cNvPr id="31"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en-IN"/>
            </a:p>
          </p:txBody>
        </p:sp>
        <p:sp>
          <p:nvSpPr>
            <p:cNvPr id="32"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en-IN"/>
            </a:p>
          </p:txBody>
        </p:sp>
        <p:sp>
          <p:nvSpPr>
            <p:cNvPr id="33"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en-IN"/>
            </a:p>
          </p:txBody>
        </p:sp>
        <p:sp>
          <p:nvSpPr>
            <p:cNvPr id="34"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en-IN"/>
            </a:p>
          </p:txBody>
        </p:sp>
        <p:sp>
          <p:nvSpPr>
            <p:cNvPr id="35"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en-IN"/>
            </a:p>
          </p:txBody>
        </p:sp>
        <p:sp>
          <p:nvSpPr>
            <p:cNvPr id="36"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en-IN"/>
            </a:p>
          </p:txBody>
        </p:sp>
      </p:grpSp>
      <p:sp>
        <p:nvSpPr>
          <p:cNvPr id="38" name="Rectangle 37">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0"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IN"/>
          </a:p>
        </p:txBody>
      </p:sp>
      <p:sp useBgFill="1">
        <p:nvSpPr>
          <p:cNvPr id="42" name="Rectangle 41">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030FC9AA-C767-89EE-D7DF-B62F2650981D}"/>
              </a:ext>
            </a:extLst>
          </p:cNvPr>
          <p:cNvSpPr txBox="1"/>
          <p:nvPr/>
        </p:nvSpPr>
        <p:spPr>
          <a:xfrm>
            <a:off x="3373062" y="624110"/>
            <a:ext cx="8131550" cy="1280890"/>
          </a:xfrm>
          <a:prstGeom prst="rect">
            <a:avLst/>
          </a:prstGeom>
        </p:spPr>
        <p:txBody>
          <a:bodyPr vert="horz" lIns="91440" tIns="45720" rIns="91440" bIns="45720" rtlCol="0" anchor="t">
            <a:normAutofit/>
          </a:bodyPr>
          <a:lstStyle/>
          <a:p>
            <a:pPr>
              <a:spcBef>
                <a:spcPct val="0"/>
              </a:spcBef>
              <a:spcAft>
                <a:spcPts val="600"/>
              </a:spcAft>
            </a:pPr>
            <a:r>
              <a:rPr lang="en-US" sz="3600" b="1" dirty="0">
                <a:solidFill>
                  <a:schemeClr val="tx1">
                    <a:lumMod val="85000"/>
                    <a:lumOff val="15000"/>
                  </a:schemeClr>
                </a:solidFill>
                <a:latin typeface="Arial" panose="020B0604020202020204" pitchFamily="34" charset="0"/>
                <a:ea typeface="+mj-ea"/>
                <a:cs typeface="Arial" panose="020B0604020202020204" pitchFamily="34" charset="0"/>
              </a:rPr>
              <a:t>Methodology</a:t>
            </a:r>
          </a:p>
          <a:p>
            <a:pPr>
              <a:spcBef>
                <a:spcPct val="0"/>
              </a:spcBef>
              <a:spcAft>
                <a:spcPts val="600"/>
              </a:spcAft>
            </a:pPr>
            <a:endParaRPr lang="en-US" sz="3600" dirty="0">
              <a:solidFill>
                <a:schemeClr val="tx1">
                  <a:lumMod val="85000"/>
                  <a:lumOff val="15000"/>
                </a:schemeClr>
              </a:solidFill>
              <a:latin typeface="+mj-lt"/>
              <a:ea typeface="+mj-ea"/>
              <a:cs typeface="+mj-cs"/>
            </a:endParaRPr>
          </a:p>
        </p:txBody>
      </p:sp>
      <p:sp>
        <p:nvSpPr>
          <p:cNvPr id="44" name="Rectangle 43">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47"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en-IN"/>
            </a:p>
          </p:txBody>
        </p:sp>
        <p:sp>
          <p:nvSpPr>
            <p:cNvPr id="48"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en-IN"/>
            </a:p>
          </p:txBody>
        </p:sp>
        <p:sp>
          <p:nvSpPr>
            <p:cNvPr id="49"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en-IN"/>
            </a:p>
          </p:txBody>
        </p:sp>
        <p:sp>
          <p:nvSpPr>
            <p:cNvPr id="50"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en-IN"/>
            </a:p>
          </p:txBody>
        </p:sp>
        <p:sp>
          <p:nvSpPr>
            <p:cNvPr id="51"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en-IN"/>
            </a:p>
          </p:txBody>
        </p:sp>
        <p:sp>
          <p:nvSpPr>
            <p:cNvPr id="52"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en-IN"/>
            </a:p>
          </p:txBody>
        </p:sp>
        <p:sp>
          <p:nvSpPr>
            <p:cNvPr id="53"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en-IN"/>
            </a:p>
          </p:txBody>
        </p:sp>
        <p:sp>
          <p:nvSpPr>
            <p:cNvPr id="54"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en-IN"/>
            </a:p>
          </p:txBody>
        </p:sp>
        <p:sp>
          <p:nvSpPr>
            <p:cNvPr id="55"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en-IN"/>
            </a:p>
          </p:txBody>
        </p:sp>
        <p:sp>
          <p:nvSpPr>
            <p:cNvPr id="56"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en-IN"/>
            </a:p>
          </p:txBody>
        </p:sp>
        <p:sp>
          <p:nvSpPr>
            <p:cNvPr id="57"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en-IN"/>
            </a:p>
          </p:txBody>
        </p:sp>
        <p:sp>
          <p:nvSpPr>
            <p:cNvPr id="58"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en-IN"/>
            </a:p>
          </p:txBody>
        </p:sp>
      </p:grpSp>
      <p:grpSp>
        <p:nvGrpSpPr>
          <p:cNvPr id="60" name="Group 59">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61"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txBody>
            <a:bodyPr/>
            <a:lstStyle/>
            <a:p>
              <a:endParaRPr lang="en-IN"/>
            </a:p>
          </p:txBody>
        </p:sp>
        <p:sp>
          <p:nvSpPr>
            <p:cNvPr id="62"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txBody>
            <a:bodyPr/>
            <a:lstStyle/>
            <a:p>
              <a:endParaRPr lang="en-IN"/>
            </a:p>
          </p:txBody>
        </p:sp>
        <p:sp>
          <p:nvSpPr>
            <p:cNvPr id="63"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txBody>
            <a:bodyPr/>
            <a:lstStyle/>
            <a:p>
              <a:endParaRPr lang="en-IN"/>
            </a:p>
          </p:txBody>
        </p:sp>
        <p:sp>
          <p:nvSpPr>
            <p:cNvPr id="64"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txBody>
            <a:bodyPr/>
            <a:lstStyle/>
            <a:p>
              <a:endParaRPr lang="en-IN"/>
            </a:p>
          </p:txBody>
        </p:sp>
        <p:sp>
          <p:nvSpPr>
            <p:cNvPr id="65"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txBody>
            <a:bodyPr/>
            <a:lstStyle/>
            <a:p>
              <a:endParaRPr lang="en-IN"/>
            </a:p>
          </p:txBody>
        </p:sp>
        <p:sp>
          <p:nvSpPr>
            <p:cNvPr id="66"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txBody>
            <a:bodyPr/>
            <a:lstStyle/>
            <a:p>
              <a:endParaRPr lang="en-IN"/>
            </a:p>
          </p:txBody>
        </p:sp>
        <p:sp>
          <p:nvSpPr>
            <p:cNvPr id="67"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txBody>
            <a:bodyPr/>
            <a:lstStyle/>
            <a:p>
              <a:endParaRPr lang="en-IN"/>
            </a:p>
          </p:txBody>
        </p:sp>
        <p:sp>
          <p:nvSpPr>
            <p:cNvPr id="68"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txBody>
            <a:bodyPr/>
            <a:lstStyle/>
            <a:p>
              <a:endParaRPr lang="en-IN"/>
            </a:p>
          </p:txBody>
        </p:sp>
        <p:sp>
          <p:nvSpPr>
            <p:cNvPr id="69"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txBody>
            <a:bodyPr/>
            <a:lstStyle/>
            <a:p>
              <a:endParaRPr lang="en-IN"/>
            </a:p>
          </p:txBody>
        </p:sp>
        <p:sp>
          <p:nvSpPr>
            <p:cNvPr id="70"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txBody>
            <a:bodyPr/>
            <a:lstStyle/>
            <a:p>
              <a:endParaRPr lang="en-IN"/>
            </a:p>
          </p:txBody>
        </p:sp>
        <p:sp>
          <p:nvSpPr>
            <p:cNvPr id="71"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txBody>
            <a:bodyPr/>
            <a:lstStyle/>
            <a:p>
              <a:endParaRPr lang="en-IN"/>
            </a:p>
          </p:txBody>
        </p:sp>
        <p:sp>
          <p:nvSpPr>
            <p:cNvPr id="72"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txBody>
            <a:bodyPr/>
            <a:lstStyle/>
            <a:p>
              <a:endParaRPr lang="en-IN"/>
            </a:p>
          </p:txBody>
        </p:sp>
      </p:grpSp>
      <p:sp>
        <p:nvSpPr>
          <p:cNvPr id="74"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en-IN"/>
          </a:p>
        </p:txBody>
      </p:sp>
      <p:sp>
        <p:nvSpPr>
          <p:cNvPr id="5" name="TextBox 4">
            <a:extLst>
              <a:ext uri="{FF2B5EF4-FFF2-40B4-BE49-F238E27FC236}">
                <a16:creationId xmlns:a16="http://schemas.microsoft.com/office/drawing/2014/main" id="{4F91CD7A-790A-B976-D6D8-E8FA848AF44A}"/>
              </a:ext>
            </a:extLst>
          </p:cNvPr>
          <p:cNvSpPr txBox="1"/>
          <p:nvPr/>
        </p:nvSpPr>
        <p:spPr>
          <a:xfrm>
            <a:off x="3373062" y="2133600"/>
            <a:ext cx="8131550" cy="3777622"/>
          </a:xfrm>
          <a:prstGeom prst="rect">
            <a:avLst/>
          </a:prstGeom>
        </p:spPr>
        <p:txBody>
          <a:bodyPr vert="horz" lIns="91440" tIns="45720" rIns="91440" bIns="45720" rtlCol="0">
            <a:normAutofit/>
          </a:bodyPr>
          <a:lstStyle/>
          <a:p>
            <a:pPr marL="342900" indent="-342900" algn="just">
              <a:spcBef>
                <a:spcPts val="1000"/>
              </a:spcBef>
              <a:buClr>
                <a:schemeClr val="accent1"/>
              </a:buClr>
              <a:buFont typeface="Wingdings 3" charset="2"/>
              <a:buChar char=""/>
            </a:pPr>
            <a:r>
              <a:rPr lang="en-US" sz="2000" dirty="0">
                <a:solidFill>
                  <a:schemeClr val="tx1">
                    <a:lumMod val="75000"/>
                    <a:lumOff val="25000"/>
                  </a:schemeClr>
                </a:solidFill>
                <a:latin typeface="Arial" panose="020B0604020202020204" pitchFamily="34" charset="0"/>
                <a:cs typeface="Arial" panose="020B0604020202020204" pitchFamily="34" charset="0"/>
              </a:rPr>
              <a:t>The duration and final outcome of pregnancy were used as dependent variable of pregnancy wastage. The pregnancy wastage and its predictors including tobacco use was computed for the EAG states.</a:t>
            </a:r>
          </a:p>
          <a:p>
            <a:pPr marL="342900" indent="-342900" algn="just">
              <a:spcBef>
                <a:spcPts val="1000"/>
              </a:spcBef>
              <a:buClr>
                <a:schemeClr val="accent1"/>
              </a:buClr>
              <a:buFont typeface="Wingdings 3" charset="2"/>
              <a:buChar char=""/>
            </a:pPr>
            <a:r>
              <a:rPr lang="en-US" sz="2000" dirty="0">
                <a:solidFill>
                  <a:schemeClr val="tx1">
                    <a:lumMod val="75000"/>
                    <a:lumOff val="25000"/>
                  </a:schemeClr>
                </a:solidFill>
                <a:latin typeface="Arial" panose="020B0604020202020204" pitchFamily="34" charset="0"/>
                <a:cs typeface="Arial" panose="020B0604020202020204" pitchFamily="34" charset="0"/>
              </a:rPr>
              <a:t>Dependent variable: The pregnancy wastage status among females is assessed by ever smoking by the females in their lives.  </a:t>
            </a:r>
          </a:p>
          <a:p>
            <a:pPr marL="342900" indent="-342900" algn="just">
              <a:spcBef>
                <a:spcPts val="1000"/>
              </a:spcBef>
              <a:buClr>
                <a:schemeClr val="accent1"/>
              </a:buClr>
              <a:buFont typeface="Wingdings 3" charset="2"/>
              <a:buChar char=""/>
            </a:pPr>
            <a:r>
              <a:rPr lang="en-US" sz="2000" dirty="0">
                <a:solidFill>
                  <a:schemeClr val="tx1">
                    <a:lumMod val="75000"/>
                    <a:lumOff val="25000"/>
                  </a:schemeClr>
                </a:solidFill>
                <a:latin typeface="Arial" panose="020B0604020202020204" pitchFamily="34" charset="0"/>
                <a:cs typeface="Arial" panose="020B0604020202020204" pitchFamily="34" charset="0"/>
              </a:rPr>
              <a:t>Independent Variables: Age of Respondent, Place of Residence, Religion, Ethnicity, and Wealth index, Education, and Region.</a:t>
            </a:r>
          </a:p>
        </p:txBody>
      </p:sp>
      <p:pic>
        <p:nvPicPr>
          <p:cNvPr id="2" name="Picture 1">
            <a:extLst>
              <a:ext uri="{FF2B5EF4-FFF2-40B4-BE49-F238E27FC236}">
                <a16:creationId xmlns:a16="http://schemas.microsoft.com/office/drawing/2014/main" id="{91DE36BB-95A4-17CC-BFF1-0515BFFCCC17}"/>
              </a:ext>
            </a:extLst>
          </p:cNvPr>
          <p:cNvPicPr>
            <a:picLocks noChangeAspect="1"/>
          </p:cNvPicPr>
          <p:nvPr/>
        </p:nvPicPr>
        <p:blipFill>
          <a:blip r:embed="rId2"/>
          <a:stretch>
            <a:fillRect/>
          </a:stretch>
        </p:blipFill>
        <p:spPr>
          <a:xfrm>
            <a:off x="10281007" y="1"/>
            <a:ext cx="1910993" cy="1057386"/>
          </a:xfrm>
          <a:prstGeom prst="rect">
            <a:avLst/>
          </a:prstGeom>
        </p:spPr>
      </p:pic>
    </p:spTree>
    <p:extLst>
      <p:ext uri="{BB962C8B-B14F-4D97-AF65-F5344CB8AC3E}">
        <p14:creationId xmlns:p14="http://schemas.microsoft.com/office/powerpoint/2010/main" val="19706458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166BF9EE-F7AC-4FA5-AC7E-001B3A642F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1" name="Freeform 11">
              <a:extLst>
                <a:ext uri="{FF2B5EF4-FFF2-40B4-BE49-F238E27FC236}">
                  <a16:creationId xmlns:a16="http://schemas.microsoft.com/office/drawing/2014/main" id="{3B48D182-44E3-4D8B-ACEF-F1A900BE4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en-IN"/>
            </a:p>
          </p:txBody>
        </p:sp>
        <p:sp>
          <p:nvSpPr>
            <p:cNvPr id="12" name="Freeform 12">
              <a:extLst>
                <a:ext uri="{FF2B5EF4-FFF2-40B4-BE49-F238E27FC236}">
                  <a16:creationId xmlns:a16="http://schemas.microsoft.com/office/drawing/2014/main" id="{355A535A-A489-477F-A314-593AA8CAFB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en-IN"/>
            </a:p>
          </p:txBody>
        </p:sp>
        <p:sp>
          <p:nvSpPr>
            <p:cNvPr id="13" name="Freeform 13">
              <a:extLst>
                <a:ext uri="{FF2B5EF4-FFF2-40B4-BE49-F238E27FC236}">
                  <a16:creationId xmlns:a16="http://schemas.microsoft.com/office/drawing/2014/main" id="{954C2D4C-FD83-4EF4-9312-04442ABD6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en-IN"/>
            </a:p>
          </p:txBody>
        </p:sp>
        <p:sp>
          <p:nvSpPr>
            <p:cNvPr id="14" name="Freeform 14">
              <a:extLst>
                <a:ext uri="{FF2B5EF4-FFF2-40B4-BE49-F238E27FC236}">
                  <a16:creationId xmlns:a16="http://schemas.microsoft.com/office/drawing/2014/main" id="{C20701C2-CD9A-4698-BC97-E1085820C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en-IN"/>
            </a:p>
          </p:txBody>
        </p:sp>
        <p:sp>
          <p:nvSpPr>
            <p:cNvPr id="15" name="Freeform 15">
              <a:extLst>
                <a:ext uri="{FF2B5EF4-FFF2-40B4-BE49-F238E27FC236}">
                  <a16:creationId xmlns:a16="http://schemas.microsoft.com/office/drawing/2014/main" id="{62575C35-466F-42AE-87A1-D691849AB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en-IN"/>
            </a:p>
          </p:txBody>
        </p:sp>
        <p:sp>
          <p:nvSpPr>
            <p:cNvPr id="16" name="Freeform 16">
              <a:extLst>
                <a:ext uri="{FF2B5EF4-FFF2-40B4-BE49-F238E27FC236}">
                  <a16:creationId xmlns:a16="http://schemas.microsoft.com/office/drawing/2014/main" id="{58236F37-6119-45AC-80A0-CD2C311B50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en-IN"/>
            </a:p>
          </p:txBody>
        </p:sp>
        <p:sp>
          <p:nvSpPr>
            <p:cNvPr id="17" name="Freeform 17">
              <a:extLst>
                <a:ext uri="{FF2B5EF4-FFF2-40B4-BE49-F238E27FC236}">
                  <a16:creationId xmlns:a16="http://schemas.microsoft.com/office/drawing/2014/main" id="{F3FDD799-39FE-4D6F-9A64-2F472B215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en-IN"/>
            </a:p>
          </p:txBody>
        </p:sp>
        <p:sp>
          <p:nvSpPr>
            <p:cNvPr id="18" name="Freeform 18">
              <a:extLst>
                <a:ext uri="{FF2B5EF4-FFF2-40B4-BE49-F238E27FC236}">
                  <a16:creationId xmlns:a16="http://schemas.microsoft.com/office/drawing/2014/main" id="{9820D241-1D49-442C-A95A-00BC1BF9E2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en-IN"/>
            </a:p>
          </p:txBody>
        </p:sp>
        <p:sp>
          <p:nvSpPr>
            <p:cNvPr id="19" name="Freeform 19">
              <a:extLst>
                <a:ext uri="{FF2B5EF4-FFF2-40B4-BE49-F238E27FC236}">
                  <a16:creationId xmlns:a16="http://schemas.microsoft.com/office/drawing/2014/main" id="{EBC2197C-B383-4866-8ABD-74222400BE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en-IN"/>
            </a:p>
          </p:txBody>
        </p:sp>
        <p:sp>
          <p:nvSpPr>
            <p:cNvPr id="20" name="Freeform 20">
              <a:extLst>
                <a:ext uri="{FF2B5EF4-FFF2-40B4-BE49-F238E27FC236}">
                  <a16:creationId xmlns:a16="http://schemas.microsoft.com/office/drawing/2014/main" id="{404B06AA-FC93-4471-9DE4-56A401E70A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en-IN"/>
            </a:p>
          </p:txBody>
        </p:sp>
        <p:sp>
          <p:nvSpPr>
            <p:cNvPr id="21" name="Freeform 21">
              <a:extLst>
                <a:ext uri="{FF2B5EF4-FFF2-40B4-BE49-F238E27FC236}">
                  <a16:creationId xmlns:a16="http://schemas.microsoft.com/office/drawing/2014/main" id="{E580600C-013F-4FAF-8FB7-4CC0FA80A9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en-IN"/>
            </a:p>
          </p:txBody>
        </p:sp>
        <p:sp>
          <p:nvSpPr>
            <p:cNvPr id="22" name="Freeform 22">
              <a:extLst>
                <a:ext uri="{FF2B5EF4-FFF2-40B4-BE49-F238E27FC236}">
                  <a16:creationId xmlns:a16="http://schemas.microsoft.com/office/drawing/2014/main" id="{9BFCF199-64B2-4AEE-88C4-E954ABF362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en-IN"/>
            </a:p>
          </p:txBody>
        </p:sp>
      </p:grpSp>
      <p:grpSp>
        <p:nvGrpSpPr>
          <p:cNvPr id="24" name="Group 23">
            <a:extLst>
              <a:ext uri="{FF2B5EF4-FFF2-40B4-BE49-F238E27FC236}">
                <a16:creationId xmlns:a16="http://schemas.microsoft.com/office/drawing/2014/main" id="{E312DBA5-56D8-42B2-BA94-28168C2A670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5" name="Freeform 27">
              <a:extLst>
                <a:ext uri="{FF2B5EF4-FFF2-40B4-BE49-F238E27FC236}">
                  <a16:creationId xmlns:a16="http://schemas.microsoft.com/office/drawing/2014/main" id="{7AD46C74-3117-46B0-B267-0F61B57CA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en-IN"/>
            </a:p>
          </p:txBody>
        </p:sp>
        <p:sp>
          <p:nvSpPr>
            <p:cNvPr id="26" name="Freeform 28">
              <a:extLst>
                <a:ext uri="{FF2B5EF4-FFF2-40B4-BE49-F238E27FC236}">
                  <a16:creationId xmlns:a16="http://schemas.microsoft.com/office/drawing/2014/main" id="{8C13B810-9664-45D8-8510-D6ED0ADD72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en-IN"/>
            </a:p>
          </p:txBody>
        </p:sp>
        <p:sp>
          <p:nvSpPr>
            <p:cNvPr id="27" name="Freeform 29">
              <a:extLst>
                <a:ext uri="{FF2B5EF4-FFF2-40B4-BE49-F238E27FC236}">
                  <a16:creationId xmlns:a16="http://schemas.microsoft.com/office/drawing/2014/main" id="{10306E52-A922-4458-BCCE-C3C840CC7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en-IN"/>
            </a:p>
          </p:txBody>
        </p:sp>
        <p:sp>
          <p:nvSpPr>
            <p:cNvPr id="28" name="Freeform 30">
              <a:extLst>
                <a:ext uri="{FF2B5EF4-FFF2-40B4-BE49-F238E27FC236}">
                  <a16:creationId xmlns:a16="http://schemas.microsoft.com/office/drawing/2014/main" id="{CB578819-B7E7-4250-932F-52AE2A2A9A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en-IN"/>
            </a:p>
          </p:txBody>
        </p:sp>
        <p:sp>
          <p:nvSpPr>
            <p:cNvPr id="29" name="Freeform 31">
              <a:extLst>
                <a:ext uri="{FF2B5EF4-FFF2-40B4-BE49-F238E27FC236}">
                  <a16:creationId xmlns:a16="http://schemas.microsoft.com/office/drawing/2014/main" id="{454B9C91-B623-424A-B16E-F764F189D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en-IN"/>
            </a:p>
          </p:txBody>
        </p:sp>
        <p:sp>
          <p:nvSpPr>
            <p:cNvPr id="30" name="Freeform 32">
              <a:extLst>
                <a:ext uri="{FF2B5EF4-FFF2-40B4-BE49-F238E27FC236}">
                  <a16:creationId xmlns:a16="http://schemas.microsoft.com/office/drawing/2014/main" id="{EFD03C4A-8484-41E6-B458-032F1DCA7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en-IN"/>
            </a:p>
          </p:txBody>
        </p:sp>
        <p:sp>
          <p:nvSpPr>
            <p:cNvPr id="31" name="Freeform 33">
              <a:extLst>
                <a:ext uri="{FF2B5EF4-FFF2-40B4-BE49-F238E27FC236}">
                  <a16:creationId xmlns:a16="http://schemas.microsoft.com/office/drawing/2014/main" id="{DDC2F3C3-1D4E-4913-9C5C-F9A65B47E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en-IN"/>
            </a:p>
          </p:txBody>
        </p:sp>
        <p:sp>
          <p:nvSpPr>
            <p:cNvPr id="32" name="Freeform 34">
              <a:extLst>
                <a:ext uri="{FF2B5EF4-FFF2-40B4-BE49-F238E27FC236}">
                  <a16:creationId xmlns:a16="http://schemas.microsoft.com/office/drawing/2014/main" id="{1E15BCA2-2420-4C53-ADE9-40FBAC2384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en-IN"/>
            </a:p>
          </p:txBody>
        </p:sp>
        <p:sp>
          <p:nvSpPr>
            <p:cNvPr id="33" name="Freeform 35">
              <a:extLst>
                <a:ext uri="{FF2B5EF4-FFF2-40B4-BE49-F238E27FC236}">
                  <a16:creationId xmlns:a16="http://schemas.microsoft.com/office/drawing/2014/main" id="{73D5FBF4-7129-4C51-B603-E3BC334195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en-IN"/>
            </a:p>
          </p:txBody>
        </p:sp>
        <p:sp>
          <p:nvSpPr>
            <p:cNvPr id="34" name="Freeform 36">
              <a:extLst>
                <a:ext uri="{FF2B5EF4-FFF2-40B4-BE49-F238E27FC236}">
                  <a16:creationId xmlns:a16="http://schemas.microsoft.com/office/drawing/2014/main" id="{0165B164-CE2A-494C-88FC-507232B37C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en-IN"/>
            </a:p>
          </p:txBody>
        </p:sp>
        <p:sp>
          <p:nvSpPr>
            <p:cNvPr id="35" name="Freeform 37">
              <a:extLst>
                <a:ext uri="{FF2B5EF4-FFF2-40B4-BE49-F238E27FC236}">
                  <a16:creationId xmlns:a16="http://schemas.microsoft.com/office/drawing/2014/main" id="{87F127E5-B10B-4D18-BCF0-E7C3C7F40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en-IN"/>
            </a:p>
          </p:txBody>
        </p:sp>
        <p:sp>
          <p:nvSpPr>
            <p:cNvPr id="36" name="Freeform 38">
              <a:extLst>
                <a:ext uri="{FF2B5EF4-FFF2-40B4-BE49-F238E27FC236}">
                  <a16:creationId xmlns:a16="http://schemas.microsoft.com/office/drawing/2014/main" id="{FC692D59-F28D-4E42-B435-225F2C6CFA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en-IN"/>
            </a:p>
          </p:txBody>
        </p:sp>
      </p:grpSp>
      <p:sp>
        <p:nvSpPr>
          <p:cNvPr id="38" name="Rectangle 37">
            <a:extLst>
              <a:ext uri="{FF2B5EF4-FFF2-40B4-BE49-F238E27FC236}">
                <a16:creationId xmlns:a16="http://schemas.microsoft.com/office/drawing/2014/main" id="{1996130F-9AB5-4DE9-8574-3AF891C5C1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0" name="Freeform 6">
            <a:extLst>
              <a:ext uri="{FF2B5EF4-FFF2-40B4-BE49-F238E27FC236}">
                <a16:creationId xmlns:a16="http://schemas.microsoft.com/office/drawing/2014/main" id="{3623DEAC-F39C-45D6-86DC-1033F6429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en-IN"/>
          </a:p>
        </p:txBody>
      </p:sp>
      <p:sp useBgFill="1">
        <p:nvSpPr>
          <p:cNvPr id="42" name="Rectangle 41">
            <a:extLst>
              <a:ext uri="{FF2B5EF4-FFF2-40B4-BE49-F238E27FC236}">
                <a16:creationId xmlns:a16="http://schemas.microsoft.com/office/drawing/2014/main" id="{22589B50-D615-4630-B6F7-29E99FF2C4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B87A83DF-4E7A-4A81-867E-10E29C4BD3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 y="0"/>
            <a:ext cx="6111243" cy="6858000"/>
          </a:xfrm>
          <a:prstGeom prst="rect">
            <a:avLst/>
          </a:prstGeom>
          <a:solidFill>
            <a:schemeClr val="tx2">
              <a:lumMod val="50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2" name="TextBox 1">
            <a:extLst>
              <a:ext uri="{FF2B5EF4-FFF2-40B4-BE49-F238E27FC236}">
                <a16:creationId xmlns:a16="http://schemas.microsoft.com/office/drawing/2014/main" id="{25FB9771-13AB-E77D-8A72-5AE822025BEB}"/>
              </a:ext>
            </a:extLst>
          </p:cNvPr>
          <p:cNvSpPr txBox="1"/>
          <p:nvPr/>
        </p:nvSpPr>
        <p:spPr>
          <a:xfrm>
            <a:off x="540279" y="967417"/>
            <a:ext cx="5280460" cy="3943250"/>
          </a:xfrm>
          <a:prstGeom prst="rect">
            <a:avLst/>
          </a:prstGeom>
        </p:spPr>
        <p:txBody>
          <a:bodyPr vert="horz" lIns="91440" tIns="45720" rIns="91440" bIns="45720" rtlCol="0" anchor="b">
            <a:normAutofit/>
          </a:bodyPr>
          <a:lstStyle/>
          <a:p>
            <a:pPr algn="ctr">
              <a:spcBef>
                <a:spcPct val="0"/>
              </a:spcBef>
              <a:spcAft>
                <a:spcPts val="600"/>
              </a:spcAft>
            </a:pPr>
            <a:r>
              <a:rPr lang="en-US" sz="3600" b="1" dirty="0">
                <a:solidFill>
                  <a:srgbClr val="FEFFFF"/>
                </a:solidFill>
                <a:latin typeface="Arial" panose="020B0604020202020204" pitchFamily="34" charset="0"/>
                <a:ea typeface="+mj-ea"/>
                <a:cs typeface="Arial" panose="020B0604020202020204" pitchFamily="34" charset="0"/>
              </a:rPr>
              <a:t>Table of Description and Coding categories of variables used in the analysis</a:t>
            </a:r>
          </a:p>
        </p:txBody>
      </p:sp>
      <p:sp>
        <p:nvSpPr>
          <p:cNvPr id="46" name="Freeform 27">
            <a:extLst>
              <a:ext uri="{FF2B5EF4-FFF2-40B4-BE49-F238E27FC236}">
                <a16:creationId xmlns:a16="http://schemas.microsoft.com/office/drawing/2014/main" id="{435515D7-4CE9-4558-BA93-E245EFB64C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5033007"/>
            <a:ext cx="6881206" cy="857047"/>
          </a:xfrm>
          <a:custGeom>
            <a:avLst/>
            <a:gdLst>
              <a:gd name="connsiteX0" fmla="*/ 0 w 6881206"/>
              <a:gd name="connsiteY0" fmla="*/ 0 h 857047"/>
              <a:gd name="connsiteX1" fmla="*/ 653445 w 6881206"/>
              <a:gd name="connsiteY1" fmla="*/ 0 h 857047"/>
              <a:gd name="connsiteX2" fmla="*/ 1156123 w 6881206"/>
              <a:gd name="connsiteY2" fmla="*/ 0 h 857047"/>
              <a:gd name="connsiteX3" fmla="*/ 1380221 w 6881206"/>
              <a:gd name="connsiteY3" fmla="*/ 0 h 857047"/>
              <a:gd name="connsiteX4" fmla="*/ 1444324 w 6881206"/>
              <a:gd name="connsiteY4" fmla="*/ 0 h 857047"/>
              <a:gd name="connsiteX5" fmla="*/ 1522072 w 6881206"/>
              <a:gd name="connsiteY5" fmla="*/ 0 h 857047"/>
              <a:gd name="connsiteX6" fmla="*/ 1596570 w 6881206"/>
              <a:gd name="connsiteY6" fmla="*/ 0 h 857047"/>
              <a:gd name="connsiteX7" fmla="*/ 1893047 w 6881206"/>
              <a:gd name="connsiteY7" fmla="*/ 0 h 857047"/>
              <a:gd name="connsiteX8" fmla="*/ 1978260 w 6881206"/>
              <a:gd name="connsiteY8" fmla="*/ 0 h 857047"/>
              <a:gd name="connsiteX9" fmla="*/ 2032793 w 6881206"/>
              <a:gd name="connsiteY9" fmla="*/ 0 h 857047"/>
              <a:gd name="connsiteX10" fmla="*/ 2095032 w 6881206"/>
              <a:gd name="connsiteY10" fmla="*/ 0 h 857047"/>
              <a:gd name="connsiteX11" fmla="*/ 2574748 w 6881206"/>
              <a:gd name="connsiteY11" fmla="*/ 0 h 857047"/>
              <a:gd name="connsiteX12" fmla="*/ 2712413 w 6881206"/>
              <a:gd name="connsiteY12" fmla="*/ 0 h 857047"/>
              <a:gd name="connsiteX13" fmla="*/ 2724164 w 6881206"/>
              <a:gd name="connsiteY13" fmla="*/ 0 h 857047"/>
              <a:gd name="connsiteX14" fmla="*/ 2806423 w 6881206"/>
              <a:gd name="connsiteY14" fmla="*/ 0 h 857047"/>
              <a:gd name="connsiteX15" fmla="*/ 2975563 w 6881206"/>
              <a:gd name="connsiteY15" fmla="*/ 0 h 857047"/>
              <a:gd name="connsiteX16" fmla="*/ 3029696 w 6881206"/>
              <a:gd name="connsiteY16" fmla="*/ 0 h 857047"/>
              <a:gd name="connsiteX17" fmla="*/ 3216247 w 6881206"/>
              <a:gd name="connsiteY17" fmla="*/ 0 h 857047"/>
              <a:gd name="connsiteX18" fmla="*/ 3464491 w 6881206"/>
              <a:gd name="connsiteY18" fmla="*/ 0 h 857047"/>
              <a:gd name="connsiteX19" fmla="*/ 3476820 w 6881206"/>
              <a:gd name="connsiteY19" fmla="*/ 0 h 857047"/>
              <a:gd name="connsiteX20" fmla="*/ 3508932 w 6881206"/>
              <a:gd name="connsiteY20" fmla="*/ 0 h 857047"/>
              <a:gd name="connsiteX21" fmla="*/ 3518154 w 6881206"/>
              <a:gd name="connsiteY21" fmla="*/ 0 h 857047"/>
              <a:gd name="connsiteX22" fmla="*/ 3563124 w 6881206"/>
              <a:gd name="connsiteY22" fmla="*/ 0 h 857047"/>
              <a:gd name="connsiteX23" fmla="*/ 3568615 w 6881206"/>
              <a:gd name="connsiteY23" fmla="*/ 0 h 857047"/>
              <a:gd name="connsiteX24" fmla="*/ 3582711 w 6881206"/>
              <a:gd name="connsiteY24" fmla="*/ 0 h 857047"/>
              <a:gd name="connsiteX25" fmla="*/ 3607047 w 6881206"/>
              <a:gd name="connsiteY25" fmla="*/ 0 h 857047"/>
              <a:gd name="connsiteX26" fmla="*/ 3711363 w 6881206"/>
              <a:gd name="connsiteY26" fmla="*/ 0 h 857047"/>
              <a:gd name="connsiteX27" fmla="*/ 3757936 w 6881206"/>
              <a:gd name="connsiteY27" fmla="*/ 0 h 857047"/>
              <a:gd name="connsiteX28" fmla="*/ 3914505 w 6881206"/>
              <a:gd name="connsiteY28" fmla="*/ 0 h 857047"/>
              <a:gd name="connsiteX29" fmla="*/ 4099165 w 6881206"/>
              <a:gd name="connsiteY29" fmla="*/ 0 h 857047"/>
              <a:gd name="connsiteX30" fmla="*/ 4176573 w 6881206"/>
              <a:gd name="connsiteY30" fmla="*/ 0 h 857047"/>
              <a:gd name="connsiteX31" fmla="*/ 4211043 w 6881206"/>
              <a:gd name="connsiteY31" fmla="*/ 0 h 857047"/>
              <a:gd name="connsiteX32" fmla="*/ 4249415 w 6881206"/>
              <a:gd name="connsiteY32" fmla="*/ 0 h 857047"/>
              <a:gd name="connsiteX33" fmla="*/ 4292911 w 6881206"/>
              <a:gd name="connsiteY33" fmla="*/ 0 h 857047"/>
              <a:gd name="connsiteX34" fmla="*/ 4715176 w 6881206"/>
              <a:gd name="connsiteY34" fmla="*/ 0 h 857047"/>
              <a:gd name="connsiteX35" fmla="*/ 4749035 w 6881206"/>
              <a:gd name="connsiteY35" fmla="*/ 0 h 857047"/>
              <a:gd name="connsiteX36" fmla="*/ 5107279 w 6881206"/>
              <a:gd name="connsiteY36" fmla="*/ 0 h 857047"/>
              <a:gd name="connsiteX37" fmla="*/ 5446306 w 6881206"/>
              <a:gd name="connsiteY37" fmla="*/ 0 h 857047"/>
              <a:gd name="connsiteX38" fmla="*/ 5654500 w 6881206"/>
              <a:gd name="connsiteY38" fmla="*/ 0 h 857047"/>
              <a:gd name="connsiteX39" fmla="*/ 5879355 w 6881206"/>
              <a:gd name="connsiteY39" fmla="*/ 0 h 857047"/>
              <a:gd name="connsiteX40" fmla="*/ 6374171 w 6881206"/>
              <a:gd name="connsiteY40" fmla="*/ 0 h 857047"/>
              <a:gd name="connsiteX41" fmla="*/ 6382691 w 6881206"/>
              <a:gd name="connsiteY41" fmla="*/ 0 h 857047"/>
              <a:gd name="connsiteX42" fmla="*/ 6406881 w 6881206"/>
              <a:gd name="connsiteY42" fmla="*/ 10516 h 857047"/>
              <a:gd name="connsiteX43" fmla="*/ 6411719 w 6881206"/>
              <a:gd name="connsiteY43" fmla="*/ 15774 h 857047"/>
              <a:gd name="connsiteX44" fmla="*/ 6412418 w 6881206"/>
              <a:gd name="connsiteY44" fmla="*/ 16534 h 857047"/>
              <a:gd name="connsiteX45" fmla="*/ 6413765 w 6881206"/>
              <a:gd name="connsiteY45" fmla="*/ 17998 h 857047"/>
              <a:gd name="connsiteX46" fmla="*/ 6418286 w 6881206"/>
              <a:gd name="connsiteY46" fmla="*/ 21854 h 857047"/>
              <a:gd name="connsiteX47" fmla="*/ 6867337 w 6881206"/>
              <a:gd name="connsiteY47" fmla="*/ 404863 h 857047"/>
              <a:gd name="connsiteX48" fmla="*/ 6867337 w 6881206"/>
              <a:gd name="connsiteY48" fmla="*/ 452185 h 857047"/>
              <a:gd name="connsiteX49" fmla="*/ 6491457 w 6881206"/>
              <a:gd name="connsiteY49" fmla="*/ 772784 h 857047"/>
              <a:gd name="connsiteX50" fmla="*/ 6413765 w 6881206"/>
              <a:gd name="connsiteY50" fmla="*/ 839050 h 857047"/>
              <a:gd name="connsiteX51" fmla="*/ 6411719 w 6881206"/>
              <a:gd name="connsiteY51" fmla="*/ 841273 h 857047"/>
              <a:gd name="connsiteX52" fmla="*/ 6406881 w 6881206"/>
              <a:gd name="connsiteY52" fmla="*/ 846531 h 857047"/>
              <a:gd name="connsiteX53" fmla="*/ 6382691 w 6881206"/>
              <a:gd name="connsiteY53" fmla="*/ 857047 h 857047"/>
              <a:gd name="connsiteX54" fmla="*/ 6374171 w 6881206"/>
              <a:gd name="connsiteY54" fmla="*/ 857047 h 857047"/>
              <a:gd name="connsiteX55" fmla="*/ 6368680 w 6881206"/>
              <a:gd name="connsiteY55" fmla="*/ 857047 h 857047"/>
              <a:gd name="connsiteX56" fmla="*/ 6348221 w 6881206"/>
              <a:gd name="connsiteY56" fmla="*/ 857047 h 857047"/>
              <a:gd name="connsiteX57" fmla="*/ 6330248 w 6881206"/>
              <a:gd name="connsiteY57" fmla="*/ 857047 h 857047"/>
              <a:gd name="connsiteX58" fmla="*/ 6266353 w 6881206"/>
              <a:gd name="connsiteY58" fmla="*/ 857047 h 857047"/>
              <a:gd name="connsiteX59" fmla="*/ 6225932 w 6881206"/>
              <a:gd name="connsiteY59" fmla="*/ 857047 h 857047"/>
              <a:gd name="connsiteX60" fmla="*/ 6106926 w 6881206"/>
              <a:gd name="connsiteY60" fmla="*/ 857047 h 857047"/>
              <a:gd name="connsiteX61" fmla="*/ 6022790 w 6881206"/>
              <a:gd name="connsiteY61" fmla="*/ 857047 h 857047"/>
              <a:gd name="connsiteX62" fmla="*/ 5844088 w 6881206"/>
              <a:gd name="connsiteY62" fmla="*/ 857047 h 857047"/>
              <a:gd name="connsiteX63" fmla="*/ 5687880 w 6881206"/>
              <a:gd name="connsiteY63" fmla="*/ 857047 h 857047"/>
              <a:gd name="connsiteX64" fmla="*/ 5451985 w 6881206"/>
              <a:gd name="connsiteY64" fmla="*/ 857047 h 857047"/>
              <a:gd name="connsiteX65" fmla="*/ 5188261 w 6881206"/>
              <a:gd name="connsiteY65" fmla="*/ 857047 h 857047"/>
              <a:gd name="connsiteX66" fmla="*/ 4904764 w 6881206"/>
              <a:gd name="connsiteY66" fmla="*/ 857047 h 857047"/>
              <a:gd name="connsiteX67" fmla="*/ 4490989 w 6881206"/>
              <a:gd name="connsiteY67" fmla="*/ 857047 h 857047"/>
              <a:gd name="connsiteX68" fmla="*/ 4176573 w 6881206"/>
              <a:gd name="connsiteY68" fmla="*/ 857047 h 857047"/>
              <a:gd name="connsiteX69" fmla="*/ 4099165 w 6881206"/>
              <a:gd name="connsiteY69" fmla="*/ 857047 h 857047"/>
              <a:gd name="connsiteX70" fmla="*/ 4089943 w 6881206"/>
              <a:gd name="connsiteY70" fmla="*/ 857047 h 857047"/>
              <a:gd name="connsiteX71" fmla="*/ 4057940 w 6881206"/>
              <a:gd name="connsiteY71" fmla="*/ 857047 h 857047"/>
              <a:gd name="connsiteX72" fmla="*/ 4025386 w 6881206"/>
              <a:gd name="connsiteY72" fmla="*/ 857047 h 857047"/>
              <a:gd name="connsiteX73" fmla="*/ 3850160 w 6881206"/>
              <a:gd name="connsiteY73" fmla="*/ 857047 h 857047"/>
              <a:gd name="connsiteX74" fmla="*/ 3563124 w 6881206"/>
              <a:gd name="connsiteY74" fmla="*/ 857047 h 857047"/>
              <a:gd name="connsiteX75" fmla="*/ 3550795 w 6881206"/>
              <a:gd name="connsiteY75" fmla="*/ 857047 h 857047"/>
              <a:gd name="connsiteX76" fmla="*/ 3508932 w 6881206"/>
              <a:gd name="connsiteY76" fmla="*/ 857047 h 857047"/>
              <a:gd name="connsiteX77" fmla="*/ 3483683 w 6881206"/>
              <a:gd name="connsiteY77" fmla="*/ 857047 h 857047"/>
              <a:gd name="connsiteX78" fmla="*/ 3464491 w 6881206"/>
              <a:gd name="connsiteY78" fmla="*/ 857047 h 857047"/>
              <a:gd name="connsiteX79" fmla="*/ 3452740 w 6881206"/>
              <a:gd name="connsiteY79" fmla="*/ 857047 h 857047"/>
              <a:gd name="connsiteX80" fmla="*/ 3423719 w 6881206"/>
              <a:gd name="connsiteY80" fmla="*/ 857047 h 857047"/>
              <a:gd name="connsiteX81" fmla="*/ 3370481 w 6881206"/>
              <a:gd name="connsiteY81" fmla="*/ 857047 h 857047"/>
              <a:gd name="connsiteX82" fmla="*/ 3306946 w 6881206"/>
              <a:gd name="connsiteY82" fmla="*/ 857047 h 857047"/>
              <a:gd name="connsiteX83" fmla="*/ 3147208 w 6881206"/>
              <a:gd name="connsiteY83" fmla="*/ 857047 h 857047"/>
              <a:gd name="connsiteX84" fmla="*/ 3114429 w 6881206"/>
              <a:gd name="connsiteY84" fmla="*/ 857047 h 857047"/>
              <a:gd name="connsiteX85" fmla="*/ 2960658 w 6881206"/>
              <a:gd name="connsiteY85" fmla="*/ 857047 h 857047"/>
              <a:gd name="connsiteX86" fmla="*/ 2827230 w 6881206"/>
              <a:gd name="connsiteY86" fmla="*/ 857047 h 857047"/>
              <a:gd name="connsiteX87" fmla="*/ 2712413 w 6881206"/>
              <a:gd name="connsiteY87" fmla="*/ 857047 h 857047"/>
              <a:gd name="connsiteX88" fmla="*/ 2680242 w 6881206"/>
              <a:gd name="connsiteY88" fmla="*/ 857047 h 857047"/>
              <a:gd name="connsiteX89" fmla="*/ 2603835 w 6881206"/>
              <a:gd name="connsiteY89" fmla="*/ 857047 h 857047"/>
              <a:gd name="connsiteX90" fmla="*/ 2455042 w 6881206"/>
              <a:gd name="connsiteY90" fmla="*/ 857047 h 857047"/>
              <a:gd name="connsiteX91" fmla="*/ 2426415 w 6881206"/>
              <a:gd name="connsiteY91" fmla="*/ 857047 h 857047"/>
              <a:gd name="connsiteX92" fmla="*/ 2209736 w 6881206"/>
              <a:gd name="connsiteY92" fmla="*/ 857047 h 857047"/>
              <a:gd name="connsiteX93" fmla="*/ 1893047 w 6881206"/>
              <a:gd name="connsiteY93" fmla="*/ 857047 h 857047"/>
              <a:gd name="connsiteX94" fmla="*/ 1885034 w 6881206"/>
              <a:gd name="connsiteY94" fmla="*/ 857047 h 857047"/>
              <a:gd name="connsiteX95" fmla="*/ 1843786 w 6881206"/>
              <a:gd name="connsiteY95" fmla="*/ 857047 h 857047"/>
              <a:gd name="connsiteX96" fmla="*/ 1828944 w 6881206"/>
              <a:gd name="connsiteY96" fmla="*/ 857047 h 857047"/>
              <a:gd name="connsiteX97" fmla="*/ 1380221 w 6881206"/>
              <a:gd name="connsiteY97" fmla="*/ 857047 h 857047"/>
              <a:gd name="connsiteX98" fmla="*/ 1333065 w 6881206"/>
              <a:gd name="connsiteY98" fmla="*/ 857047 h 857047"/>
              <a:gd name="connsiteX99" fmla="*/ 653445 w 6881206"/>
              <a:gd name="connsiteY99" fmla="*/ 857047 h 857047"/>
              <a:gd name="connsiteX100" fmla="*/ 0 w 6881206"/>
              <a:gd name="connsiteY100" fmla="*/ 857047 h 857047"/>
              <a:gd name="connsiteX101" fmla="*/ 0 w 6881206"/>
              <a:gd name="connsiteY101" fmla="*/ 0 h 85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6881206" h="857047">
                <a:moveTo>
                  <a:pt x="0" y="0"/>
                </a:moveTo>
                <a:cubicBezTo>
                  <a:pt x="0" y="0"/>
                  <a:pt x="0" y="0"/>
                  <a:pt x="653445" y="0"/>
                </a:cubicBezTo>
                <a:cubicBezTo>
                  <a:pt x="653445" y="0"/>
                  <a:pt x="653445" y="0"/>
                  <a:pt x="1156123" y="0"/>
                </a:cubicBezTo>
                <a:lnTo>
                  <a:pt x="1380221" y="0"/>
                </a:lnTo>
                <a:cubicBezTo>
                  <a:pt x="1380221" y="0"/>
                  <a:pt x="1380221" y="0"/>
                  <a:pt x="1444324" y="0"/>
                </a:cubicBezTo>
                <a:lnTo>
                  <a:pt x="1522072" y="0"/>
                </a:lnTo>
                <a:lnTo>
                  <a:pt x="1596570" y="0"/>
                </a:lnTo>
                <a:cubicBezTo>
                  <a:pt x="1668686" y="0"/>
                  <a:pt x="1764840" y="0"/>
                  <a:pt x="1893047" y="0"/>
                </a:cubicBezTo>
                <a:cubicBezTo>
                  <a:pt x="1893047" y="0"/>
                  <a:pt x="1893047" y="0"/>
                  <a:pt x="1978260" y="0"/>
                </a:cubicBezTo>
                <a:lnTo>
                  <a:pt x="2032793" y="0"/>
                </a:lnTo>
                <a:lnTo>
                  <a:pt x="2095032" y="0"/>
                </a:lnTo>
                <a:cubicBezTo>
                  <a:pt x="2196025" y="0"/>
                  <a:pt x="2347515" y="0"/>
                  <a:pt x="2574748" y="0"/>
                </a:cubicBezTo>
                <a:lnTo>
                  <a:pt x="2712413" y="0"/>
                </a:lnTo>
                <a:lnTo>
                  <a:pt x="2724164" y="0"/>
                </a:lnTo>
                <a:lnTo>
                  <a:pt x="2806423" y="0"/>
                </a:lnTo>
                <a:lnTo>
                  <a:pt x="2975563" y="0"/>
                </a:lnTo>
                <a:lnTo>
                  <a:pt x="3029696" y="0"/>
                </a:lnTo>
                <a:lnTo>
                  <a:pt x="3216247" y="0"/>
                </a:lnTo>
                <a:lnTo>
                  <a:pt x="3464491" y="0"/>
                </a:lnTo>
                <a:lnTo>
                  <a:pt x="3476820" y="0"/>
                </a:lnTo>
                <a:lnTo>
                  <a:pt x="3508932" y="0"/>
                </a:lnTo>
                <a:cubicBezTo>
                  <a:pt x="3508932" y="0"/>
                  <a:pt x="3508932" y="0"/>
                  <a:pt x="3518154" y="0"/>
                </a:cubicBezTo>
                <a:lnTo>
                  <a:pt x="3563124" y="0"/>
                </a:lnTo>
                <a:lnTo>
                  <a:pt x="3568615" y="0"/>
                </a:lnTo>
                <a:lnTo>
                  <a:pt x="3582711" y="0"/>
                </a:lnTo>
                <a:lnTo>
                  <a:pt x="3607047" y="0"/>
                </a:lnTo>
                <a:lnTo>
                  <a:pt x="3711363" y="0"/>
                </a:lnTo>
                <a:lnTo>
                  <a:pt x="3757936" y="0"/>
                </a:lnTo>
                <a:lnTo>
                  <a:pt x="3914505" y="0"/>
                </a:lnTo>
                <a:lnTo>
                  <a:pt x="4099165" y="0"/>
                </a:lnTo>
                <a:cubicBezTo>
                  <a:pt x="4099165" y="0"/>
                  <a:pt x="4099165" y="0"/>
                  <a:pt x="4176573" y="0"/>
                </a:cubicBezTo>
                <a:cubicBezTo>
                  <a:pt x="4176573" y="0"/>
                  <a:pt x="4176573" y="0"/>
                  <a:pt x="4211043" y="0"/>
                </a:cubicBezTo>
                <a:lnTo>
                  <a:pt x="4249415" y="0"/>
                </a:lnTo>
                <a:lnTo>
                  <a:pt x="4292911" y="0"/>
                </a:lnTo>
                <a:cubicBezTo>
                  <a:pt x="4370470" y="0"/>
                  <a:pt x="4499735" y="0"/>
                  <a:pt x="4715176" y="0"/>
                </a:cubicBezTo>
                <a:lnTo>
                  <a:pt x="4749035" y="0"/>
                </a:lnTo>
                <a:lnTo>
                  <a:pt x="5107279" y="0"/>
                </a:lnTo>
                <a:lnTo>
                  <a:pt x="5446306" y="0"/>
                </a:lnTo>
                <a:lnTo>
                  <a:pt x="5654500" y="0"/>
                </a:lnTo>
                <a:lnTo>
                  <a:pt x="5879355" y="0"/>
                </a:lnTo>
                <a:lnTo>
                  <a:pt x="6374171" y="0"/>
                </a:lnTo>
                <a:lnTo>
                  <a:pt x="6382691" y="0"/>
                </a:lnTo>
                <a:cubicBezTo>
                  <a:pt x="6392367" y="0"/>
                  <a:pt x="6402043" y="5258"/>
                  <a:pt x="6406881" y="10516"/>
                </a:cubicBezTo>
                <a:cubicBezTo>
                  <a:pt x="6406881" y="10516"/>
                  <a:pt x="6411719" y="10516"/>
                  <a:pt x="6411719" y="15774"/>
                </a:cubicBezTo>
                <a:cubicBezTo>
                  <a:pt x="6411719" y="15774"/>
                  <a:pt x="6411719" y="15774"/>
                  <a:pt x="6412418" y="16534"/>
                </a:cubicBezTo>
                <a:lnTo>
                  <a:pt x="6413765" y="17998"/>
                </a:lnTo>
                <a:lnTo>
                  <a:pt x="6418286" y="21854"/>
                </a:lnTo>
                <a:cubicBezTo>
                  <a:pt x="6439669" y="40092"/>
                  <a:pt x="6525203" y="113046"/>
                  <a:pt x="6867337" y="404863"/>
                </a:cubicBezTo>
                <a:cubicBezTo>
                  <a:pt x="6885830" y="415379"/>
                  <a:pt x="6885830" y="436411"/>
                  <a:pt x="6867337" y="452185"/>
                </a:cubicBezTo>
                <a:cubicBezTo>
                  <a:pt x="6867337" y="452185"/>
                  <a:pt x="6867337" y="452185"/>
                  <a:pt x="6491457" y="772784"/>
                </a:cubicBezTo>
                <a:lnTo>
                  <a:pt x="6413765" y="839050"/>
                </a:lnTo>
                <a:lnTo>
                  <a:pt x="6411719" y="841273"/>
                </a:lnTo>
                <a:cubicBezTo>
                  <a:pt x="6411719" y="841273"/>
                  <a:pt x="6406881" y="841273"/>
                  <a:pt x="6406881" y="846531"/>
                </a:cubicBezTo>
                <a:cubicBezTo>
                  <a:pt x="6402043" y="851789"/>
                  <a:pt x="6392367" y="857047"/>
                  <a:pt x="6382691" y="857047"/>
                </a:cubicBezTo>
                <a:lnTo>
                  <a:pt x="6374171" y="857047"/>
                </a:lnTo>
                <a:lnTo>
                  <a:pt x="6368680" y="857047"/>
                </a:lnTo>
                <a:lnTo>
                  <a:pt x="6348221" y="857047"/>
                </a:lnTo>
                <a:lnTo>
                  <a:pt x="6330248" y="857047"/>
                </a:lnTo>
                <a:lnTo>
                  <a:pt x="6266353" y="857047"/>
                </a:lnTo>
                <a:lnTo>
                  <a:pt x="6225932" y="857047"/>
                </a:lnTo>
                <a:lnTo>
                  <a:pt x="6106926" y="857047"/>
                </a:lnTo>
                <a:lnTo>
                  <a:pt x="6022790" y="857047"/>
                </a:lnTo>
                <a:lnTo>
                  <a:pt x="5844088" y="857047"/>
                </a:lnTo>
                <a:lnTo>
                  <a:pt x="5687880" y="857047"/>
                </a:lnTo>
                <a:lnTo>
                  <a:pt x="5451985" y="857047"/>
                </a:lnTo>
                <a:lnTo>
                  <a:pt x="5188261" y="857047"/>
                </a:lnTo>
                <a:lnTo>
                  <a:pt x="4904764" y="857047"/>
                </a:lnTo>
                <a:lnTo>
                  <a:pt x="4490989" y="857047"/>
                </a:lnTo>
                <a:lnTo>
                  <a:pt x="4176573" y="857047"/>
                </a:lnTo>
                <a:cubicBezTo>
                  <a:pt x="4176573" y="857047"/>
                  <a:pt x="4176573" y="857047"/>
                  <a:pt x="4099165" y="857047"/>
                </a:cubicBezTo>
                <a:cubicBezTo>
                  <a:pt x="4099165" y="857047"/>
                  <a:pt x="4099165" y="857047"/>
                  <a:pt x="4089943" y="857047"/>
                </a:cubicBezTo>
                <a:lnTo>
                  <a:pt x="4057940" y="857047"/>
                </a:lnTo>
                <a:lnTo>
                  <a:pt x="4025386" y="857047"/>
                </a:lnTo>
                <a:cubicBezTo>
                  <a:pt x="3988496" y="857047"/>
                  <a:pt x="3933162" y="857047"/>
                  <a:pt x="3850160" y="857047"/>
                </a:cubicBezTo>
                <a:lnTo>
                  <a:pt x="3563124" y="857047"/>
                </a:lnTo>
                <a:lnTo>
                  <a:pt x="3550795" y="857047"/>
                </a:lnTo>
                <a:lnTo>
                  <a:pt x="3508932" y="857047"/>
                </a:lnTo>
                <a:cubicBezTo>
                  <a:pt x="3508932" y="857047"/>
                  <a:pt x="3508932" y="857047"/>
                  <a:pt x="3483683" y="857047"/>
                </a:cubicBezTo>
                <a:lnTo>
                  <a:pt x="3464491" y="857047"/>
                </a:lnTo>
                <a:lnTo>
                  <a:pt x="3452740" y="857047"/>
                </a:lnTo>
                <a:lnTo>
                  <a:pt x="3423719" y="857047"/>
                </a:lnTo>
                <a:lnTo>
                  <a:pt x="3370481" y="857047"/>
                </a:lnTo>
                <a:lnTo>
                  <a:pt x="3306946" y="857047"/>
                </a:lnTo>
                <a:lnTo>
                  <a:pt x="3147208" y="857047"/>
                </a:lnTo>
                <a:lnTo>
                  <a:pt x="3114429" y="857047"/>
                </a:lnTo>
                <a:lnTo>
                  <a:pt x="2960658" y="857047"/>
                </a:lnTo>
                <a:lnTo>
                  <a:pt x="2827230" y="857047"/>
                </a:lnTo>
                <a:lnTo>
                  <a:pt x="2712413" y="857047"/>
                </a:lnTo>
                <a:lnTo>
                  <a:pt x="2680242" y="857047"/>
                </a:lnTo>
                <a:lnTo>
                  <a:pt x="2603835" y="857047"/>
                </a:lnTo>
                <a:lnTo>
                  <a:pt x="2455042" y="857047"/>
                </a:lnTo>
                <a:lnTo>
                  <a:pt x="2426415" y="857047"/>
                </a:lnTo>
                <a:lnTo>
                  <a:pt x="2209736" y="857047"/>
                </a:lnTo>
                <a:lnTo>
                  <a:pt x="1893047" y="857047"/>
                </a:lnTo>
                <a:cubicBezTo>
                  <a:pt x="1893047" y="857047"/>
                  <a:pt x="1893047" y="857047"/>
                  <a:pt x="1885034" y="857047"/>
                </a:cubicBezTo>
                <a:lnTo>
                  <a:pt x="1843786" y="857047"/>
                </a:lnTo>
                <a:lnTo>
                  <a:pt x="1828944" y="857047"/>
                </a:lnTo>
                <a:cubicBezTo>
                  <a:pt x="1764840" y="857047"/>
                  <a:pt x="1636634" y="857047"/>
                  <a:pt x="1380221" y="857047"/>
                </a:cubicBezTo>
                <a:lnTo>
                  <a:pt x="1333065" y="857047"/>
                </a:lnTo>
                <a:cubicBezTo>
                  <a:pt x="1136016" y="857047"/>
                  <a:pt x="910816" y="857047"/>
                  <a:pt x="653445" y="857047"/>
                </a:cubicBezTo>
                <a:cubicBezTo>
                  <a:pt x="653445" y="857047"/>
                  <a:pt x="653445" y="857047"/>
                  <a:pt x="0" y="857047"/>
                </a:cubicBezTo>
                <a:cubicBezTo>
                  <a:pt x="0" y="857047"/>
                  <a:pt x="0" y="857047"/>
                  <a:pt x="0" y="0"/>
                </a:cubicBez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a:p>
        </p:txBody>
      </p:sp>
      <p:pic>
        <p:nvPicPr>
          <p:cNvPr id="3" name="Picture 2">
            <a:extLst>
              <a:ext uri="{FF2B5EF4-FFF2-40B4-BE49-F238E27FC236}">
                <a16:creationId xmlns:a16="http://schemas.microsoft.com/office/drawing/2014/main" id="{59B96412-A943-BCDC-E844-517138A68606}"/>
              </a:ext>
            </a:extLst>
          </p:cNvPr>
          <p:cNvPicPr>
            <a:picLocks noChangeAspect="1"/>
          </p:cNvPicPr>
          <p:nvPr/>
        </p:nvPicPr>
        <p:blipFill>
          <a:blip r:embed="rId2"/>
          <a:stretch>
            <a:fillRect/>
          </a:stretch>
        </p:blipFill>
        <p:spPr>
          <a:xfrm>
            <a:off x="10281007" y="1"/>
            <a:ext cx="1910993" cy="1057386"/>
          </a:xfrm>
          <a:prstGeom prst="rect">
            <a:avLst/>
          </a:prstGeom>
        </p:spPr>
      </p:pic>
      <p:graphicFrame>
        <p:nvGraphicFramePr>
          <p:cNvPr id="5" name="Table 4">
            <a:extLst>
              <a:ext uri="{FF2B5EF4-FFF2-40B4-BE49-F238E27FC236}">
                <a16:creationId xmlns:a16="http://schemas.microsoft.com/office/drawing/2014/main" id="{47BA0D81-F5DC-1478-A8D3-EEB3FB245122}"/>
              </a:ext>
            </a:extLst>
          </p:cNvPr>
          <p:cNvGraphicFramePr>
            <a:graphicFrameLocks noGrp="1"/>
          </p:cNvGraphicFramePr>
          <p:nvPr>
            <p:extLst>
              <p:ext uri="{D42A27DB-BD31-4B8C-83A1-F6EECF244321}">
                <p14:modId xmlns:p14="http://schemas.microsoft.com/office/powerpoint/2010/main" val="2408786052"/>
              </p:ext>
            </p:extLst>
          </p:nvPr>
        </p:nvGraphicFramePr>
        <p:xfrm>
          <a:off x="6881207" y="1117640"/>
          <a:ext cx="4842890" cy="5386155"/>
        </p:xfrm>
        <a:graphic>
          <a:graphicData uri="http://schemas.openxmlformats.org/drawingml/2006/table">
            <a:tbl>
              <a:tblPr firstRow="1" firstCol="1" bandRow="1"/>
              <a:tblGrid>
                <a:gridCol w="1394306">
                  <a:extLst>
                    <a:ext uri="{9D8B030D-6E8A-4147-A177-3AD203B41FA5}">
                      <a16:colId xmlns:a16="http://schemas.microsoft.com/office/drawing/2014/main" val="1891995655"/>
                    </a:ext>
                  </a:extLst>
                </a:gridCol>
                <a:gridCol w="3448584">
                  <a:extLst>
                    <a:ext uri="{9D8B030D-6E8A-4147-A177-3AD203B41FA5}">
                      <a16:colId xmlns:a16="http://schemas.microsoft.com/office/drawing/2014/main" val="1524108651"/>
                    </a:ext>
                  </a:extLst>
                </a:gridCol>
              </a:tblGrid>
              <a:tr h="150252">
                <a:tc gridSpan="2">
                  <a:txBody>
                    <a:bodyPr/>
                    <a:lstStyle/>
                    <a:p>
                      <a:pPr>
                        <a:lnSpc>
                          <a:spcPct val="107000"/>
                        </a:lnSpc>
                        <a:spcAft>
                          <a:spcPts val="800"/>
                        </a:spcAft>
                      </a:pPr>
                      <a:r>
                        <a:rPr lang="en-IN" sz="900" b="1" kern="0">
                          <a:solidFill>
                            <a:srgbClr val="000000"/>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rPr>
                        <a:t>Description and coding categories of variables used in the analysis</a:t>
                      </a:r>
                      <a:endParaRPr lang="en-IN" sz="900" kern="100">
                        <a:effectLst/>
                        <a:highlight>
                          <a:srgbClr val="FFFFFF"/>
                        </a:highlight>
                        <a:latin typeface="Arial" panose="020B0604020202020204" pitchFamily="34" charset="0"/>
                        <a:ea typeface="Calibri" panose="020F0502020204030204" pitchFamily="34" charset="0"/>
                        <a:cs typeface="Arial" panose="020B0604020202020204" pitchFamily="34" charset="0"/>
                      </a:endParaRPr>
                    </a:p>
                  </a:txBody>
                  <a:tcPr marL="33197" marR="33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n-IN"/>
                    </a:p>
                  </a:txBody>
                  <a:tcPr/>
                </a:tc>
                <a:extLst>
                  <a:ext uri="{0D108BD9-81ED-4DB2-BD59-A6C34878D82A}">
                    <a16:rowId xmlns:a16="http://schemas.microsoft.com/office/drawing/2014/main" val="3658080476"/>
                  </a:ext>
                </a:extLst>
              </a:tr>
              <a:tr h="183819">
                <a:tc>
                  <a:txBody>
                    <a:bodyPr/>
                    <a:lstStyle/>
                    <a:p>
                      <a:pPr algn="ctr">
                        <a:lnSpc>
                          <a:spcPct val="107000"/>
                        </a:lnSpc>
                        <a:spcAft>
                          <a:spcPts val="800"/>
                        </a:spcAft>
                      </a:pPr>
                      <a:r>
                        <a:rPr lang="en-IN" sz="900" b="1" kern="0">
                          <a:solidFill>
                            <a:srgbClr val="000000"/>
                          </a:solidFill>
                          <a:effectLst/>
                          <a:highlight>
                            <a:srgbClr val="EDEDED"/>
                          </a:highlight>
                          <a:latin typeface="Arial" panose="020B0604020202020204" pitchFamily="34" charset="0"/>
                          <a:ea typeface="Times New Roman" panose="02020603050405020304" pitchFamily="18" charset="0"/>
                          <a:cs typeface="Arial" panose="020B0604020202020204" pitchFamily="34" charset="0"/>
                        </a:rPr>
                        <a:t>Variables</a:t>
                      </a:r>
                      <a:endParaRPr lang="en-IN" sz="900" kern="100">
                        <a:effectLst/>
                        <a:highlight>
                          <a:srgbClr val="EDEDED"/>
                        </a:highlight>
                        <a:latin typeface="Arial" panose="020B0604020202020204" pitchFamily="34" charset="0"/>
                        <a:ea typeface="Calibri" panose="020F0502020204030204" pitchFamily="34" charset="0"/>
                        <a:cs typeface="Arial" panose="020B0604020202020204" pitchFamily="34" charset="0"/>
                      </a:endParaRPr>
                    </a:p>
                  </a:txBody>
                  <a:tcPr marL="33197" marR="33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DEDED"/>
                    </a:solidFill>
                  </a:tcPr>
                </a:tc>
                <a:tc>
                  <a:txBody>
                    <a:bodyPr/>
                    <a:lstStyle/>
                    <a:p>
                      <a:pPr algn="ctr">
                        <a:lnSpc>
                          <a:spcPct val="107000"/>
                        </a:lnSpc>
                        <a:spcAft>
                          <a:spcPts val="800"/>
                        </a:spcAft>
                      </a:pPr>
                      <a:r>
                        <a:rPr lang="en-IN" sz="900" b="1" kern="0">
                          <a:solidFill>
                            <a:srgbClr val="000000"/>
                          </a:solidFill>
                          <a:effectLst/>
                          <a:highlight>
                            <a:srgbClr val="EDEDED"/>
                          </a:highlight>
                          <a:latin typeface="Arial" panose="020B0604020202020204" pitchFamily="34" charset="0"/>
                          <a:ea typeface="Times New Roman" panose="02020603050405020304" pitchFamily="18" charset="0"/>
                          <a:cs typeface="Arial" panose="020B0604020202020204" pitchFamily="34" charset="0"/>
                        </a:rPr>
                        <a:t>Description and Coding categories</a:t>
                      </a:r>
                      <a:endParaRPr lang="en-IN" sz="900" kern="100">
                        <a:effectLst/>
                        <a:highlight>
                          <a:srgbClr val="EDEDED"/>
                        </a:highlight>
                        <a:latin typeface="Arial" panose="020B0604020202020204" pitchFamily="34" charset="0"/>
                        <a:ea typeface="Calibri" panose="020F0502020204030204" pitchFamily="34" charset="0"/>
                        <a:cs typeface="Arial" panose="020B0604020202020204" pitchFamily="34" charset="0"/>
                      </a:endParaRPr>
                    </a:p>
                  </a:txBody>
                  <a:tcPr marL="33197" marR="33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DEDED"/>
                    </a:solidFill>
                  </a:tcPr>
                </a:tc>
                <a:extLst>
                  <a:ext uri="{0D108BD9-81ED-4DB2-BD59-A6C34878D82A}">
                    <a16:rowId xmlns:a16="http://schemas.microsoft.com/office/drawing/2014/main" val="174131644"/>
                  </a:ext>
                </a:extLst>
              </a:tr>
              <a:tr h="210616">
                <a:tc>
                  <a:txBody>
                    <a:bodyPr/>
                    <a:lstStyle/>
                    <a:p>
                      <a:endParaRPr lang="en-IN" sz="900" kern="100">
                        <a:effectLst/>
                        <a:latin typeface="Arial" panose="020B0604020202020204" pitchFamily="34" charset="0"/>
                        <a:cs typeface="Arial" panose="020B0604020202020204" pitchFamily="34" charset="0"/>
                      </a:endParaRPr>
                    </a:p>
                  </a:txBody>
                  <a:tcPr marL="33197" marR="33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sz="900" kern="100">
                        <a:effectLst/>
                        <a:latin typeface="Arial" panose="020B0604020202020204" pitchFamily="34" charset="0"/>
                        <a:cs typeface="Arial" panose="020B0604020202020204" pitchFamily="34" charset="0"/>
                      </a:endParaRPr>
                    </a:p>
                  </a:txBody>
                  <a:tcPr marL="33197" marR="33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132987"/>
                  </a:ext>
                </a:extLst>
              </a:tr>
              <a:tr h="352828">
                <a:tc>
                  <a:txBody>
                    <a:bodyPr/>
                    <a:lstStyle/>
                    <a:p>
                      <a:pPr algn="ctr">
                        <a:lnSpc>
                          <a:spcPct val="107000"/>
                        </a:lnSpc>
                        <a:spcAft>
                          <a:spcPts val="800"/>
                        </a:spcAft>
                      </a:pPr>
                      <a:r>
                        <a:rPr lang="en-IN" sz="900" b="1" kern="0">
                          <a:solidFill>
                            <a:srgbClr val="000000"/>
                          </a:solidFill>
                          <a:effectLst/>
                          <a:highlight>
                            <a:srgbClr val="EDEDED"/>
                          </a:highlight>
                          <a:latin typeface="Arial" panose="020B0604020202020204" pitchFamily="34" charset="0"/>
                          <a:ea typeface="Times New Roman" panose="02020603050405020304" pitchFamily="18" charset="0"/>
                          <a:cs typeface="Arial" panose="020B0604020202020204" pitchFamily="34" charset="0"/>
                        </a:rPr>
                        <a:t>Age</a:t>
                      </a:r>
                      <a:endParaRPr lang="en-IN" sz="900" kern="100">
                        <a:effectLst/>
                        <a:highlight>
                          <a:srgbClr val="EDEDED"/>
                        </a:highlight>
                        <a:latin typeface="Arial" panose="020B0604020202020204" pitchFamily="34" charset="0"/>
                        <a:ea typeface="Calibri" panose="020F0502020204030204" pitchFamily="34" charset="0"/>
                        <a:cs typeface="Arial" panose="020B0604020202020204" pitchFamily="34" charset="0"/>
                      </a:endParaRPr>
                    </a:p>
                  </a:txBody>
                  <a:tcPr marL="33197" marR="33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DEDED"/>
                    </a:solidFill>
                  </a:tcPr>
                </a:tc>
                <a:tc>
                  <a:txBody>
                    <a:bodyPr/>
                    <a:lstStyle/>
                    <a:p>
                      <a:pPr>
                        <a:lnSpc>
                          <a:spcPct val="107000"/>
                        </a:lnSpc>
                        <a:spcAft>
                          <a:spcPts val="800"/>
                        </a:spcAft>
                      </a:pPr>
                      <a:r>
                        <a:rPr lang="en-IN" sz="900" kern="0">
                          <a:solidFill>
                            <a:srgbClr val="000000"/>
                          </a:solidFill>
                          <a:effectLst/>
                          <a:highlight>
                            <a:srgbClr val="EDEDED"/>
                          </a:highlight>
                          <a:latin typeface="Arial" panose="020B0604020202020204" pitchFamily="34" charset="0"/>
                          <a:ea typeface="Times New Roman" panose="02020603050405020304" pitchFamily="18" charset="0"/>
                          <a:cs typeface="Arial" panose="020B0604020202020204" pitchFamily="34" charset="0"/>
                        </a:rPr>
                        <a:t>The age of women recorded into categories from 15-49 years</a:t>
                      </a:r>
                      <a:endParaRPr lang="en-IN" sz="900" kern="100">
                        <a:effectLst/>
                        <a:highlight>
                          <a:srgbClr val="EDEDED"/>
                        </a:highlight>
                        <a:latin typeface="Arial" panose="020B0604020202020204" pitchFamily="34" charset="0"/>
                        <a:ea typeface="Calibri" panose="020F0502020204030204" pitchFamily="34" charset="0"/>
                        <a:cs typeface="Arial" panose="020B0604020202020204" pitchFamily="34" charset="0"/>
                      </a:endParaRPr>
                    </a:p>
                  </a:txBody>
                  <a:tcPr marL="33197" marR="33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DEDED"/>
                    </a:solidFill>
                  </a:tcPr>
                </a:tc>
                <a:extLst>
                  <a:ext uri="{0D108BD9-81ED-4DB2-BD59-A6C34878D82A}">
                    <a16:rowId xmlns:a16="http://schemas.microsoft.com/office/drawing/2014/main" val="2506984301"/>
                  </a:ext>
                </a:extLst>
              </a:tr>
              <a:tr h="708616">
                <a:tc>
                  <a:txBody>
                    <a:bodyPr/>
                    <a:lstStyle/>
                    <a:p>
                      <a:pPr algn="ctr">
                        <a:lnSpc>
                          <a:spcPct val="150000"/>
                        </a:lnSpc>
                        <a:spcAft>
                          <a:spcPts val="800"/>
                        </a:spcAft>
                      </a:pPr>
                      <a:r>
                        <a:rPr lang="en-IN" sz="900" b="1"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Women’s educational status</a:t>
                      </a:r>
                      <a:endParaRPr lang="en-IN" sz="900" kern="100">
                        <a:effectLst/>
                        <a:latin typeface="Arial" panose="020B0604020202020204" pitchFamily="34" charset="0"/>
                        <a:ea typeface="Calibri" panose="020F0502020204030204" pitchFamily="34" charset="0"/>
                        <a:cs typeface="Arial" panose="020B0604020202020204" pitchFamily="34" charset="0"/>
                      </a:endParaRPr>
                    </a:p>
                  </a:txBody>
                  <a:tcPr marL="33197" marR="33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50000"/>
                        </a:lnSpc>
                        <a:spcAft>
                          <a:spcPts val="800"/>
                        </a:spcAft>
                      </a:pPr>
                      <a:r>
                        <a:rPr lang="en-IN" sz="9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women’s educational attainment was recorded into 4 categories such as 0= illiterate; 1= Primary; 2= Secondary; 3= Higher and above</a:t>
                      </a:r>
                      <a:endParaRPr lang="en-IN" sz="900" kern="100">
                        <a:effectLst/>
                        <a:latin typeface="Arial" panose="020B0604020202020204" pitchFamily="34" charset="0"/>
                        <a:ea typeface="Calibri" panose="020F0502020204030204" pitchFamily="34" charset="0"/>
                        <a:cs typeface="Arial" panose="020B0604020202020204" pitchFamily="34" charset="0"/>
                      </a:endParaRPr>
                    </a:p>
                  </a:txBody>
                  <a:tcPr marL="33197" marR="33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97912242"/>
                  </a:ext>
                </a:extLst>
              </a:tr>
              <a:tr h="471675">
                <a:tc>
                  <a:txBody>
                    <a:bodyPr/>
                    <a:lstStyle/>
                    <a:p>
                      <a:pPr algn="ctr">
                        <a:lnSpc>
                          <a:spcPct val="107000"/>
                        </a:lnSpc>
                        <a:spcAft>
                          <a:spcPts val="800"/>
                        </a:spcAft>
                      </a:pPr>
                      <a:r>
                        <a:rPr lang="en-IN" sz="900" b="1" kern="0">
                          <a:solidFill>
                            <a:srgbClr val="000000"/>
                          </a:solidFill>
                          <a:effectLst/>
                          <a:highlight>
                            <a:srgbClr val="EDEDED"/>
                          </a:highlight>
                          <a:latin typeface="Arial" panose="020B0604020202020204" pitchFamily="34" charset="0"/>
                          <a:ea typeface="Times New Roman" panose="02020603050405020304" pitchFamily="18" charset="0"/>
                          <a:cs typeface="Arial" panose="020B0604020202020204" pitchFamily="34" charset="0"/>
                        </a:rPr>
                        <a:t>Types of Residence</a:t>
                      </a:r>
                      <a:endParaRPr lang="en-IN" sz="900" kern="100">
                        <a:effectLst/>
                        <a:highlight>
                          <a:srgbClr val="EDEDED"/>
                        </a:highlight>
                        <a:latin typeface="Arial" panose="020B0604020202020204" pitchFamily="34" charset="0"/>
                        <a:ea typeface="Calibri" panose="020F0502020204030204" pitchFamily="34" charset="0"/>
                        <a:cs typeface="Arial" panose="020B0604020202020204" pitchFamily="34" charset="0"/>
                      </a:endParaRPr>
                    </a:p>
                  </a:txBody>
                  <a:tcPr marL="33197" marR="33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DEDED"/>
                    </a:solidFill>
                  </a:tcPr>
                </a:tc>
                <a:tc>
                  <a:txBody>
                    <a:bodyPr/>
                    <a:lstStyle/>
                    <a:p>
                      <a:pPr>
                        <a:lnSpc>
                          <a:spcPct val="150000"/>
                        </a:lnSpc>
                        <a:spcAft>
                          <a:spcPts val="800"/>
                        </a:spcAft>
                      </a:pPr>
                      <a:r>
                        <a:rPr lang="en-IN" sz="900" kern="0">
                          <a:solidFill>
                            <a:srgbClr val="000000"/>
                          </a:solidFill>
                          <a:effectLst/>
                          <a:highlight>
                            <a:srgbClr val="EDEDED"/>
                          </a:highlight>
                          <a:latin typeface="Arial" panose="020B0604020202020204" pitchFamily="34" charset="0"/>
                          <a:ea typeface="Times New Roman" panose="02020603050405020304" pitchFamily="18" charset="0"/>
                          <a:cs typeface="Arial" panose="020B0604020202020204" pitchFamily="34" charset="0"/>
                        </a:rPr>
                        <a:t>The woman’s place of residence was recorded into 2 categories such as 1= Urban and 2= Rural</a:t>
                      </a:r>
                      <a:endParaRPr lang="en-IN" sz="900" kern="100">
                        <a:effectLst/>
                        <a:highlight>
                          <a:srgbClr val="EDEDED"/>
                        </a:highlight>
                        <a:latin typeface="Arial" panose="020B0604020202020204" pitchFamily="34" charset="0"/>
                        <a:ea typeface="Calibri" panose="020F0502020204030204" pitchFamily="34" charset="0"/>
                        <a:cs typeface="Arial" panose="020B0604020202020204" pitchFamily="34" charset="0"/>
                      </a:endParaRPr>
                    </a:p>
                  </a:txBody>
                  <a:tcPr marL="33197" marR="33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DEDED"/>
                    </a:solidFill>
                  </a:tcPr>
                </a:tc>
                <a:extLst>
                  <a:ext uri="{0D108BD9-81ED-4DB2-BD59-A6C34878D82A}">
                    <a16:rowId xmlns:a16="http://schemas.microsoft.com/office/drawing/2014/main" val="4047534460"/>
                  </a:ext>
                </a:extLst>
              </a:tr>
              <a:tr h="708616">
                <a:tc>
                  <a:txBody>
                    <a:bodyPr/>
                    <a:lstStyle/>
                    <a:p>
                      <a:pPr algn="ctr">
                        <a:lnSpc>
                          <a:spcPct val="107000"/>
                        </a:lnSpc>
                        <a:spcAft>
                          <a:spcPts val="800"/>
                        </a:spcAft>
                      </a:pPr>
                      <a:r>
                        <a:rPr lang="en-IN" sz="900" b="1"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Wealth Index</a:t>
                      </a:r>
                      <a:endParaRPr lang="en-IN" sz="900" kern="100">
                        <a:effectLst/>
                        <a:latin typeface="Arial" panose="020B0604020202020204" pitchFamily="34" charset="0"/>
                        <a:ea typeface="Calibri" panose="020F0502020204030204" pitchFamily="34" charset="0"/>
                        <a:cs typeface="Arial" panose="020B0604020202020204" pitchFamily="34" charset="0"/>
                      </a:endParaRPr>
                    </a:p>
                  </a:txBody>
                  <a:tcPr marL="33197" marR="33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Aft>
                          <a:spcPts val="800"/>
                        </a:spcAft>
                      </a:pPr>
                      <a:r>
                        <a:rPr lang="en-IN" sz="9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Women’s wealth of Index was recorded into 5 categories such as 1= Poorest; 2= Poorer; 3= Middle; 4= Richer; 5= Richest</a:t>
                      </a:r>
                      <a:endParaRPr lang="en-IN" sz="900" kern="100">
                        <a:effectLst/>
                        <a:latin typeface="Arial" panose="020B0604020202020204" pitchFamily="34" charset="0"/>
                        <a:ea typeface="Calibri" panose="020F0502020204030204" pitchFamily="34" charset="0"/>
                        <a:cs typeface="Arial" panose="020B0604020202020204" pitchFamily="34" charset="0"/>
                      </a:endParaRPr>
                    </a:p>
                  </a:txBody>
                  <a:tcPr marL="33197" marR="33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95017462"/>
                  </a:ext>
                </a:extLst>
              </a:tr>
              <a:tr h="708616">
                <a:tc>
                  <a:txBody>
                    <a:bodyPr/>
                    <a:lstStyle/>
                    <a:p>
                      <a:pPr algn="ctr">
                        <a:lnSpc>
                          <a:spcPct val="150000"/>
                        </a:lnSpc>
                        <a:spcAft>
                          <a:spcPts val="800"/>
                        </a:spcAft>
                      </a:pPr>
                      <a:r>
                        <a:rPr lang="en-IN" sz="900" b="1" kern="0">
                          <a:solidFill>
                            <a:srgbClr val="000000"/>
                          </a:solidFill>
                          <a:effectLst/>
                          <a:highlight>
                            <a:srgbClr val="EDEDED"/>
                          </a:highlight>
                          <a:latin typeface="Arial" panose="020B0604020202020204" pitchFamily="34" charset="0"/>
                          <a:ea typeface="Times New Roman" panose="02020603050405020304" pitchFamily="18" charset="0"/>
                          <a:cs typeface="Arial" panose="020B0604020202020204" pitchFamily="34" charset="0"/>
                        </a:rPr>
                        <a:t>Religion</a:t>
                      </a:r>
                      <a:endParaRPr lang="en-IN" sz="900" kern="100">
                        <a:effectLst/>
                        <a:highlight>
                          <a:srgbClr val="EDEDED"/>
                        </a:highlight>
                        <a:latin typeface="Arial" panose="020B0604020202020204" pitchFamily="34" charset="0"/>
                        <a:ea typeface="Calibri" panose="020F0502020204030204" pitchFamily="34" charset="0"/>
                        <a:cs typeface="Arial" panose="020B0604020202020204" pitchFamily="34" charset="0"/>
                      </a:endParaRPr>
                    </a:p>
                  </a:txBody>
                  <a:tcPr marL="33197" marR="33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DEDED"/>
                    </a:solidFill>
                  </a:tcPr>
                </a:tc>
                <a:tc>
                  <a:txBody>
                    <a:bodyPr/>
                    <a:lstStyle/>
                    <a:p>
                      <a:pPr>
                        <a:lnSpc>
                          <a:spcPct val="150000"/>
                        </a:lnSpc>
                        <a:spcAft>
                          <a:spcPts val="800"/>
                        </a:spcAft>
                      </a:pPr>
                      <a:r>
                        <a:rPr lang="en-IN" sz="900" kern="0">
                          <a:solidFill>
                            <a:srgbClr val="000000"/>
                          </a:solidFill>
                          <a:effectLst/>
                          <a:highlight>
                            <a:srgbClr val="EDEDED"/>
                          </a:highlight>
                          <a:latin typeface="Arial" panose="020B0604020202020204" pitchFamily="34" charset="0"/>
                          <a:ea typeface="Times New Roman" panose="02020603050405020304" pitchFamily="18" charset="0"/>
                          <a:cs typeface="Arial" panose="020B0604020202020204" pitchFamily="34" charset="0"/>
                        </a:rPr>
                        <a:t>The Women’s Religion was recorded into 4 categories such as 1= Hindu;2= Muslim; 3= Christian; and 4= Sikh and others</a:t>
                      </a:r>
                      <a:endParaRPr lang="en-IN" sz="900" kern="100">
                        <a:effectLst/>
                        <a:highlight>
                          <a:srgbClr val="EDEDED"/>
                        </a:highlight>
                        <a:latin typeface="Arial" panose="020B0604020202020204" pitchFamily="34" charset="0"/>
                        <a:ea typeface="Calibri" panose="020F0502020204030204" pitchFamily="34" charset="0"/>
                        <a:cs typeface="Arial" panose="020B0604020202020204" pitchFamily="34" charset="0"/>
                      </a:endParaRPr>
                    </a:p>
                  </a:txBody>
                  <a:tcPr marL="33197" marR="33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DEDED"/>
                    </a:solidFill>
                  </a:tcPr>
                </a:tc>
                <a:extLst>
                  <a:ext uri="{0D108BD9-81ED-4DB2-BD59-A6C34878D82A}">
                    <a16:rowId xmlns:a16="http://schemas.microsoft.com/office/drawing/2014/main" val="4086488218"/>
                  </a:ext>
                </a:extLst>
              </a:tr>
              <a:tr h="708616">
                <a:tc>
                  <a:txBody>
                    <a:bodyPr/>
                    <a:lstStyle/>
                    <a:p>
                      <a:pPr algn="ctr">
                        <a:lnSpc>
                          <a:spcPct val="107000"/>
                        </a:lnSpc>
                        <a:spcAft>
                          <a:spcPts val="800"/>
                        </a:spcAft>
                      </a:pPr>
                      <a:endParaRPr lang="en-IN" sz="900" b="1" kern="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algn="ctr">
                        <a:lnSpc>
                          <a:spcPct val="107000"/>
                        </a:lnSpc>
                        <a:spcAft>
                          <a:spcPts val="800"/>
                        </a:spcAft>
                      </a:pPr>
                      <a:r>
                        <a:rPr lang="en-IN" sz="900" b="1"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Ethnicity</a:t>
                      </a:r>
                      <a:endParaRPr lang="en-IN" sz="900" kern="100">
                        <a:effectLst/>
                        <a:latin typeface="Arial" panose="020B0604020202020204" pitchFamily="34" charset="0"/>
                        <a:ea typeface="Calibri" panose="020F0502020204030204" pitchFamily="34" charset="0"/>
                        <a:cs typeface="Arial" panose="020B0604020202020204" pitchFamily="34" charset="0"/>
                      </a:endParaRPr>
                    </a:p>
                  </a:txBody>
                  <a:tcPr marL="33197" marR="33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Aft>
                          <a:spcPts val="800"/>
                        </a:spcAft>
                      </a:pPr>
                      <a:r>
                        <a:rPr lang="en-IN" sz="9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Caste was categorized as Scheduled Caste= 1; Scheduled Tribe= 2; Other Backward Class=3; and General= 4</a:t>
                      </a:r>
                      <a:endParaRPr lang="en-IN" sz="900" kern="100">
                        <a:effectLst/>
                        <a:latin typeface="Arial" panose="020B0604020202020204" pitchFamily="34" charset="0"/>
                        <a:ea typeface="Calibri" panose="020F0502020204030204" pitchFamily="34" charset="0"/>
                        <a:cs typeface="Arial" panose="020B0604020202020204" pitchFamily="34" charset="0"/>
                      </a:endParaRPr>
                    </a:p>
                  </a:txBody>
                  <a:tcPr marL="33197" marR="33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9399041"/>
                  </a:ext>
                </a:extLst>
              </a:tr>
              <a:tr h="1182501">
                <a:tc>
                  <a:txBody>
                    <a:bodyPr/>
                    <a:lstStyle/>
                    <a:p>
                      <a:pPr algn="ctr">
                        <a:lnSpc>
                          <a:spcPct val="107000"/>
                        </a:lnSpc>
                        <a:spcAft>
                          <a:spcPts val="800"/>
                        </a:spcAft>
                      </a:pPr>
                      <a:endParaRPr lang="en-IN" sz="900" b="1" kern="0">
                        <a:solidFill>
                          <a:srgbClr val="000000"/>
                        </a:solidFill>
                        <a:effectLst/>
                        <a:highlight>
                          <a:srgbClr val="EDEDED"/>
                        </a:highlight>
                        <a:latin typeface="Arial" panose="020B0604020202020204" pitchFamily="34" charset="0"/>
                        <a:ea typeface="Times New Roman" panose="02020603050405020304" pitchFamily="18" charset="0"/>
                        <a:cs typeface="Arial" panose="020B0604020202020204" pitchFamily="34" charset="0"/>
                      </a:endParaRPr>
                    </a:p>
                    <a:p>
                      <a:pPr algn="ctr">
                        <a:lnSpc>
                          <a:spcPct val="107000"/>
                        </a:lnSpc>
                        <a:spcAft>
                          <a:spcPts val="800"/>
                        </a:spcAft>
                      </a:pPr>
                      <a:r>
                        <a:rPr lang="en-IN" sz="900" b="1" kern="0">
                          <a:solidFill>
                            <a:srgbClr val="000000"/>
                          </a:solidFill>
                          <a:effectLst/>
                          <a:highlight>
                            <a:srgbClr val="EDEDED"/>
                          </a:highlight>
                          <a:latin typeface="Arial" panose="020B0604020202020204" pitchFamily="34" charset="0"/>
                          <a:ea typeface="Times New Roman" panose="02020603050405020304" pitchFamily="18" charset="0"/>
                          <a:cs typeface="Arial" panose="020B0604020202020204" pitchFamily="34" charset="0"/>
                        </a:rPr>
                        <a:t>Region</a:t>
                      </a:r>
                      <a:endParaRPr lang="en-IN" sz="900" kern="100">
                        <a:effectLst/>
                        <a:highlight>
                          <a:srgbClr val="EDEDED"/>
                        </a:highlight>
                        <a:latin typeface="Arial" panose="020B0604020202020204" pitchFamily="34" charset="0"/>
                        <a:ea typeface="Calibri" panose="020F0502020204030204" pitchFamily="34" charset="0"/>
                        <a:cs typeface="Arial" panose="020B0604020202020204" pitchFamily="34" charset="0"/>
                      </a:endParaRPr>
                    </a:p>
                  </a:txBody>
                  <a:tcPr marL="33197" marR="33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DEDED"/>
                    </a:solidFill>
                  </a:tcPr>
                </a:tc>
                <a:tc>
                  <a:txBody>
                    <a:bodyPr/>
                    <a:lstStyle/>
                    <a:p>
                      <a:pPr algn="just">
                        <a:lnSpc>
                          <a:spcPct val="150000"/>
                        </a:lnSpc>
                        <a:spcAft>
                          <a:spcPts val="800"/>
                        </a:spcAft>
                      </a:pPr>
                      <a:r>
                        <a:rPr lang="en-IN" sz="900" kern="0" dirty="0">
                          <a:solidFill>
                            <a:srgbClr val="000000"/>
                          </a:solidFill>
                          <a:effectLst/>
                          <a:highlight>
                            <a:srgbClr val="EDEDED"/>
                          </a:highlight>
                          <a:latin typeface="Arial" panose="020B0604020202020204" pitchFamily="34" charset="0"/>
                          <a:ea typeface="Times New Roman" panose="02020603050405020304" pitchFamily="18" charset="0"/>
                          <a:cs typeface="Arial" panose="020B0604020202020204" pitchFamily="34" charset="0"/>
                        </a:rPr>
                        <a:t>States were categorized into 2 regions namely; EAG states and Non EAG states where EAG States include Uttarakhand, Rajasthan, Uttar Pradesh, Bihar, Assam, Jharkhand, Odisha, Chhattisgarh, Madhya Pradesh and Non EAG States include the remaining states of India</a:t>
                      </a:r>
                      <a:endParaRPr lang="en-IN" sz="900" kern="100" dirty="0">
                        <a:effectLst/>
                        <a:highlight>
                          <a:srgbClr val="EDEDED"/>
                        </a:highlight>
                        <a:latin typeface="Arial" panose="020B0604020202020204" pitchFamily="34" charset="0"/>
                        <a:ea typeface="Calibri" panose="020F0502020204030204" pitchFamily="34" charset="0"/>
                        <a:cs typeface="Arial" panose="020B0604020202020204" pitchFamily="34" charset="0"/>
                      </a:endParaRPr>
                    </a:p>
                  </a:txBody>
                  <a:tcPr marL="33197" marR="33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DEDED"/>
                    </a:solidFill>
                  </a:tcPr>
                </a:tc>
                <a:extLst>
                  <a:ext uri="{0D108BD9-81ED-4DB2-BD59-A6C34878D82A}">
                    <a16:rowId xmlns:a16="http://schemas.microsoft.com/office/drawing/2014/main" val="1787371447"/>
                  </a:ext>
                </a:extLst>
              </a:tr>
            </a:tbl>
          </a:graphicData>
        </a:graphic>
      </p:graphicFrame>
    </p:spTree>
    <p:extLst>
      <p:ext uri="{BB962C8B-B14F-4D97-AF65-F5344CB8AC3E}">
        <p14:creationId xmlns:p14="http://schemas.microsoft.com/office/powerpoint/2010/main" val="16000047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theme/theme1.xml><?xml version="1.0" encoding="utf-8"?>
<a:theme xmlns:a="http://schemas.openxmlformats.org/drawingml/2006/main" name="Wisp">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Wisp</Template>
  <TotalTime>929</TotalTime>
  <Words>2179</Words>
  <Application>Microsoft Office PowerPoint</Application>
  <PresentationFormat>Widescreen</PresentationFormat>
  <Paragraphs>173</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Ruchita Singh</dc:creator>
  <cp:lastModifiedBy>Dr. Ruchita Singh</cp:lastModifiedBy>
  <cp:revision>33</cp:revision>
  <dcterms:created xsi:type="dcterms:W3CDTF">2024-06-14T10:37:41Z</dcterms:created>
  <dcterms:modified xsi:type="dcterms:W3CDTF">2024-07-20T10:27:49Z</dcterms:modified>
</cp:coreProperties>
</file>