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74" r:id="rId4"/>
    <p:sldId id="260" r:id="rId5"/>
    <p:sldId id="259" r:id="rId6"/>
    <p:sldId id="261" r:id="rId7"/>
    <p:sldId id="262" r:id="rId8"/>
    <p:sldId id="263" r:id="rId9"/>
    <p:sldId id="264" r:id="rId10"/>
    <p:sldId id="265" r:id="rId11"/>
    <p:sldId id="266"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480"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25-07-2024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25-07-2024</a:t>
            </a:fld>
            <a:endParaRPr lang="en-IN"/>
          </a:p>
        </p:txBody>
      </p:sp>
      <p:sp>
        <p:nvSpPr>
          <p:cNvPr id="5" name="Footer Placeholder 4">
            <a:extLst>
              <a:ext uri="{FF2B5EF4-FFF2-40B4-BE49-F238E27FC236}">
                <a16:creationId xmlns=""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25-07-2024</a:t>
            </a:fld>
            <a:endParaRPr lang="en-IN"/>
          </a:p>
        </p:txBody>
      </p:sp>
      <p:sp>
        <p:nvSpPr>
          <p:cNvPr id="5" name="Footer Placeholder 4">
            <a:extLst>
              <a:ext uri="{FF2B5EF4-FFF2-40B4-BE49-F238E27FC236}">
                <a16:creationId xmlns=""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25-07-2024</a:t>
            </a:fld>
            <a:endParaRPr lang="en-IN"/>
          </a:p>
        </p:txBody>
      </p:sp>
      <p:sp>
        <p:nvSpPr>
          <p:cNvPr id="5" name="Footer Placeholder 4">
            <a:extLst>
              <a:ext uri="{FF2B5EF4-FFF2-40B4-BE49-F238E27FC236}">
                <a16:creationId xmlns=""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25-07-2024</a:t>
            </a:fld>
            <a:endParaRPr lang="en-IN"/>
          </a:p>
        </p:txBody>
      </p:sp>
      <p:sp>
        <p:nvSpPr>
          <p:cNvPr id="5" name="Footer Placeholder 4">
            <a:extLst>
              <a:ext uri="{FF2B5EF4-FFF2-40B4-BE49-F238E27FC236}">
                <a16:creationId xmlns=""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25-07-2024</a:t>
            </a:fld>
            <a:endParaRPr lang="en-IN"/>
          </a:p>
        </p:txBody>
      </p:sp>
      <p:sp>
        <p:nvSpPr>
          <p:cNvPr id="5" name="Footer Placeholder 4">
            <a:extLst>
              <a:ext uri="{FF2B5EF4-FFF2-40B4-BE49-F238E27FC236}">
                <a16:creationId xmlns=""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25-07-2024</a:t>
            </a:fld>
            <a:endParaRPr lang="en-IN"/>
          </a:p>
        </p:txBody>
      </p:sp>
      <p:sp>
        <p:nvSpPr>
          <p:cNvPr id="6" name="Footer Placeholder 5">
            <a:extLst>
              <a:ext uri="{FF2B5EF4-FFF2-40B4-BE49-F238E27FC236}">
                <a16:creationId xmlns=""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25-07-2024</a:t>
            </a:fld>
            <a:endParaRPr lang="en-IN"/>
          </a:p>
        </p:txBody>
      </p:sp>
      <p:sp>
        <p:nvSpPr>
          <p:cNvPr id="8" name="Footer Placeholder 7">
            <a:extLst>
              <a:ext uri="{FF2B5EF4-FFF2-40B4-BE49-F238E27FC236}">
                <a16:creationId xmlns=""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25-07-2024</a:t>
            </a:fld>
            <a:endParaRPr lang="en-IN"/>
          </a:p>
        </p:txBody>
      </p:sp>
      <p:sp>
        <p:nvSpPr>
          <p:cNvPr id="4" name="Footer Placeholder 3">
            <a:extLst>
              <a:ext uri="{FF2B5EF4-FFF2-40B4-BE49-F238E27FC236}">
                <a16:creationId xmlns=""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25-07-2024</a:t>
            </a:fld>
            <a:endParaRPr lang="en-IN"/>
          </a:p>
        </p:txBody>
      </p:sp>
      <p:sp>
        <p:nvSpPr>
          <p:cNvPr id="3" name="Footer Placeholder 2">
            <a:extLst>
              <a:ext uri="{FF2B5EF4-FFF2-40B4-BE49-F238E27FC236}">
                <a16:creationId xmlns=""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25-07-2024</a:t>
            </a:fld>
            <a:endParaRPr lang="en-IN"/>
          </a:p>
        </p:txBody>
      </p:sp>
      <p:sp>
        <p:nvSpPr>
          <p:cNvPr id="6" name="Footer Placeholder 5">
            <a:extLst>
              <a:ext uri="{FF2B5EF4-FFF2-40B4-BE49-F238E27FC236}">
                <a16:creationId xmlns=""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25-07-2024</a:t>
            </a:fld>
            <a:endParaRPr lang="en-IN"/>
          </a:p>
        </p:txBody>
      </p:sp>
      <p:sp>
        <p:nvSpPr>
          <p:cNvPr id="6" name="Footer Placeholder 5">
            <a:extLst>
              <a:ext uri="{FF2B5EF4-FFF2-40B4-BE49-F238E27FC236}">
                <a16:creationId xmlns=""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25-07-2024</a:t>
            </a:fld>
            <a:endParaRPr lang="en-IN"/>
          </a:p>
        </p:txBody>
      </p:sp>
      <p:sp>
        <p:nvSpPr>
          <p:cNvPr id="5" name="Footer Placeholder 4">
            <a:extLst>
              <a:ext uri="{FF2B5EF4-FFF2-40B4-BE49-F238E27FC236}">
                <a16:creationId xmlns=""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who.int/infection-prevention/e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89BD04-9EFD-5298-48E0-BBFFD10429A7}"/>
              </a:ext>
            </a:extLst>
          </p:cNvPr>
          <p:cNvSpPr>
            <a:spLocks noGrp="1"/>
          </p:cNvSpPr>
          <p:nvPr>
            <p:ph type="ctrTitle"/>
          </p:nvPr>
        </p:nvSpPr>
        <p:spPr/>
        <p:txBody>
          <a:bodyPr>
            <a:normAutofit fontScale="90000"/>
          </a:bodyPr>
          <a:lstStyle/>
          <a:p>
            <a:r>
              <a:rPr lang="en-IN" b="1" dirty="0" smtClean="0"/>
              <a:t>Dissertation on Hospital </a:t>
            </a:r>
            <a:r>
              <a:rPr lang="en-IN" b="1" dirty="0"/>
              <a:t>I</a:t>
            </a:r>
            <a:r>
              <a:rPr lang="en-IN" b="1" dirty="0" smtClean="0"/>
              <a:t>nfection </a:t>
            </a:r>
            <a:r>
              <a:rPr lang="en-IN" b="1" dirty="0"/>
              <a:t>C</a:t>
            </a:r>
            <a:r>
              <a:rPr lang="en-IN" b="1" dirty="0" smtClean="0"/>
              <a:t>ontrol </a:t>
            </a:r>
            <a:r>
              <a:rPr lang="en-IN" b="1" dirty="0"/>
              <a:t>P</a:t>
            </a:r>
            <a:r>
              <a:rPr lang="en-IN" b="1" dirty="0" smtClean="0"/>
              <a:t>ractices</a:t>
            </a:r>
            <a:r>
              <a:rPr lang="en-IN" dirty="0"/>
              <a:t/>
            </a:r>
            <a:br>
              <a:rPr lang="en-IN" dirty="0"/>
            </a:br>
            <a:endParaRPr lang="en-IN" dirty="0"/>
          </a:p>
        </p:txBody>
      </p:sp>
      <p:sp>
        <p:nvSpPr>
          <p:cNvPr id="3" name="Subtitle 2">
            <a:extLst>
              <a:ext uri="{FF2B5EF4-FFF2-40B4-BE49-F238E27FC236}">
                <a16:creationId xmlns="" xmlns:a16="http://schemas.microsoft.com/office/drawing/2014/main" id="{7673AE62-677A-E7A9-D759-F10B648DEED4}"/>
              </a:ext>
            </a:extLst>
          </p:cNvPr>
          <p:cNvSpPr>
            <a:spLocks noGrp="1"/>
          </p:cNvSpPr>
          <p:nvPr>
            <p:ph type="subTitle" idx="1"/>
          </p:nvPr>
        </p:nvSpPr>
        <p:spPr/>
        <p:txBody>
          <a:bodyPr>
            <a:normAutofit lnSpcReduction="10000"/>
          </a:bodyPr>
          <a:lstStyle/>
          <a:p>
            <a:r>
              <a:rPr lang="en-IN" dirty="0" smtClean="0"/>
              <a:t>BY RUCHIKA GULATI</a:t>
            </a:r>
          </a:p>
          <a:p>
            <a:r>
              <a:rPr lang="en-IN" dirty="0" smtClean="0"/>
              <a:t>ROLL NO – PG/22/ 096</a:t>
            </a:r>
            <a:endParaRPr lang="en-IN" dirty="0"/>
          </a:p>
          <a:p>
            <a:r>
              <a:rPr lang="en-IN" dirty="0" smtClean="0"/>
              <a:t>FACULTY MENTOR- DR. PANKAJ TALREJA</a:t>
            </a:r>
            <a:endParaRPr lang="en-IN" dirty="0"/>
          </a:p>
          <a:p>
            <a:r>
              <a:rPr lang="en-IN" dirty="0"/>
              <a:t>IIHMR Delhi</a:t>
            </a:r>
          </a:p>
        </p:txBody>
      </p:sp>
      <p:sp>
        <p:nvSpPr>
          <p:cNvPr id="4" name="Slide Number Placeholder 3">
            <a:extLst>
              <a:ext uri="{FF2B5EF4-FFF2-40B4-BE49-F238E27FC236}">
                <a16:creationId xmlns=""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a:p>
        </p:txBody>
      </p:sp>
      <p:sp>
        <p:nvSpPr>
          <p:cNvPr id="5" name="Footer Placeholder 4">
            <a:extLst>
              <a:ext uri="{FF2B5EF4-FFF2-40B4-BE49-F238E27FC236}">
                <a16:creationId xmlns="" xmlns:a16="http://schemas.microsoft.com/office/drawing/2014/main" id="{D624A4A6-17A9-4392-BB4C-06FEF16CF7A3}"/>
              </a:ext>
            </a:extLst>
          </p:cNvPr>
          <p:cNvSpPr>
            <a:spLocks noGrp="1"/>
          </p:cNvSpPr>
          <p:nvPr>
            <p:ph type="ftr" sz="quarter" idx="11"/>
          </p:nvPr>
        </p:nvSpPr>
        <p:spPr/>
        <p:txBody>
          <a:bodyPr/>
          <a:lstStyle/>
          <a:p>
            <a:r>
              <a:rPr lang="en-US"/>
              <a:t>You are not allowed to add slides to this presentation</a:t>
            </a:r>
            <a:endParaRPr lang="en-IN"/>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0D59676-68AE-B31D-2B17-777B3CE4CB84}"/>
              </a:ext>
            </a:extLst>
          </p:cNvPr>
          <p:cNvSpPr>
            <a:spLocks noGrp="1"/>
          </p:cNvSpPr>
          <p:nvPr>
            <p:ph type="title"/>
          </p:nvPr>
        </p:nvSpPr>
        <p:spPr/>
        <p:txBody>
          <a:bodyPr/>
          <a:lstStyle/>
          <a:p>
            <a:pPr algn="ctr"/>
            <a:r>
              <a:rPr lang="en-IN" b="1" dirty="0" smtClean="0"/>
              <a:t>References(1/2</a:t>
            </a:r>
            <a:r>
              <a:rPr lang="en-IN" b="1" dirty="0"/>
              <a:t>)</a:t>
            </a:r>
          </a:p>
        </p:txBody>
      </p:sp>
      <p:sp>
        <p:nvSpPr>
          <p:cNvPr id="3" name="Content Placeholder 2">
            <a:extLst>
              <a:ext uri="{FF2B5EF4-FFF2-40B4-BE49-F238E27FC236}">
                <a16:creationId xmlns="" xmlns:a16="http://schemas.microsoft.com/office/drawing/2014/main" id="{069AE405-828D-19A8-A3BF-17A9B1F9E370}"/>
              </a:ext>
            </a:extLst>
          </p:cNvPr>
          <p:cNvSpPr>
            <a:spLocks noGrp="1"/>
          </p:cNvSpPr>
          <p:nvPr>
            <p:ph idx="1"/>
          </p:nvPr>
        </p:nvSpPr>
        <p:spPr/>
        <p:txBody>
          <a:bodyPr/>
          <a:lstStyle/>
          <a:p>
            <a:r>
              <a:rPr lang="en-US" dirty="0"/>
              <a:t>Smith J, Brown P. Infection Control in Healthcare. 2nd ed. New York: McGraw-Hill; 2017</a:t>
            </a:r>
            <a:r>
              <a:rPr lang="en-US" dirty="0" smtClean="0"/>
              <a:t>.</a:t>
            </a:r>
          </a:p>
          <a:p>
            <a:r>
              <a:rPr lang="en-US" dirty="0"/>
              <a:t>Green G, White A. Infection Prevention: Best Practices. London: Routledge; 2019</a:t>
            </a:r>
            <a:r>
              <a:rPr lang="en-US" dirty="0" smtClean="0"/>
              <a:t>.</a:t>
            </a:r>
          </a:p>
          <a:p>
            <a:r>
              <a:rPr lang="en-US" dirty="0"/>
              <a:t>Lee J, Kim H, Park S. Efficacy of infection control measures in reducing hospital-acquired infections. Am J Infect Control. 2018;46(5):561-567</a:t>
            </a:r>
            <a:r>
              <a:rPr lang="en-US" dirty="0" smtClean="0"/>
              <a:t>.</a:t>
            </a:r>
          </a:p>
          <a:p>
            <a:r>
              <a:rPr lang="en-US" dirty="0"/>
              <a:t>Miller J. Strategies for infection control. In: Davis P, editor. Advances in Infection Prevention. 3rd ed. Boston: Academic Press; 2018. p. 45-68.</a:t>
            </a:r>
            <a:endParaRPr lang="en-IN" dirty="0"/>
          </a:p>
        </p:txBody>
      </p:sp>
      <p:sp>
        <p:nvSpPr>
          <p:cNvPr id="4" name="Slide Number Placeholder 3">
            <a:extLst>
              <a:ext uri="{FF2B5EF4-FFF2-40B4-BE49-F238E27FC236}">
                <a16:creationId xmlns=""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10</a:t>
            </a:fld>
            <a:endParaRPr lang="en-IN"/>
          </a:p>
        </p:txBody>
      </p:sp>
      <p:sp>
        <p:nvSpPr>
          <p:cNvPr id="5" name="Footer Placeholder 4">
            <a:extLst>
              <a:ext uri="{FF2B5EF4-FFF2-40B4-BE49-F238E27FC236}">
                <a16:creationId xmlns="" xmlns:a16="http://schemas.microsoft.com/office/drawing/2014/main" id="{DD6E8C70-D405-03BF-6CEE-48677636D9A7}"/>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616270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0D59676-68AE-B31D-2B17-777B3CE4CB84}"/>
              </a:ext>
            </a:extLst>
          </p:cNvPr>
          <p:cNvSpPr>
            <a:spLocks noGrp="1"/>
          </p:cNvSpPr>
          <p:nvPr>
            <p:ph type="title"/>
          </p:nvPr>
        </p:nvSpPr>
        <p:spPr/>
        <p:txBody>
          <a:bodyPr/>
          <a:lstStyle/>
          <a:p>
            <a:pPr algn="ctr"/>
            <a:r>
              <a:rPr lang="en-IN" b="1" dirty="0" smtClean="0"/>
              <a:t>References (2/2</a:t>
            </a:r>
            <a:r>
              <a:rPr lang="en-IN" b="1" dirty="0"/>
              <a:t>)</a:t>
            </a:r>
          </a:p>
        </p:txBody>
      </p:sp>
      <p:sp>
        <p:nvSpPr>
          <p:cNvPr id="3" name="Content Placeholder 2">
            <a:extLst>
              <a:ext uri="{FF2B5EF4-FFF2-40B4-BE49-F238E27FC236}">
                <a16:creationId xmlns="" xmlns:a16="http://schemas.microsoft.com/office/drawing/2014/main" id="{069AE405-828D-19A8-A3BF-17A9B1F9E370}"/>
              </a:ext>
            </a:extLst>
          </p:cNvPr>
          <p:cNvSpPr>
            <a:spLocks noGrp="1"/>
          </p:cNvSpPr>
          <p:nvPr>
            <p:ph idx="1"/>
          </p:nvPr>
        </p:nvSpPr>
        <p:spPr/>
        <p:txBody>
          <a:bodyPr/>
          <a:lstStyle/>
          <a:p>
            <a:pPr lvl="8"/>
            <a:r>
              <a:rPr lang="en-US" dirty="0" smtClean="0">
                <a:hlinkClick r:id="rId2"/>
              </a:rPr>
              <a:t>/</a:t>
            </a:r>
            <a:endParaRPr lang="en-US" dirty="0" smtClean="0"/>
          </a:p>
        </p:txBody>
      </p:sp>
      <p:sp>
        <p:nvSpPr>
          <p:cNvPr id="4" name="Slide Number Placeholder 3">
            <a:extLst>
              <a:ext uri="{FF2B5EF4-FFF2-40B4-BE49-F238E27FC236}">
                <a16:creationId xmlns=""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t>11</a:t>
            </a:fld>
            <a:endParaRPr lang="en-IN"/>
          </a:p>
        </p:txBody>
      </p:sp>
      <p:sp>
        <p:nvSpPr>
          <p:cNvPr id="5" name="Footer Placeholder 4">
            <a:extLst>
              <a:ext uri="{FF2B5EF4-FFF2-40B4-BE49-F238E27FC236}">
                <a16:creationId xmlns="" xmlns:a16="http://schemas.microsoft.com/office/drawing/2014/main" id="{44604681-6BE2-30DB-6630-A78A118C216E}"/>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 xmlns:a16="http://schemas.microsoft.com/office/drawing/2014/main" id="{67E54A9D-4B6F-6671-1709-E2CF64355D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388368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F7A40DA-CCAF-AA4D-F02C-E8A499F3A7C1}"/>
              </a:ext>
            </a:extLst>
          </p:cNvPr>
          <p:cNvSpPr>
            <a:spLocks noGrp="1"/>
          </p:cNvSpPr>
          <p:nvPr>
            <p:ph type="ctrTitle"/>
          </p:nvPr>
        </p:nvSpPr>
        <p:spPr/>
        <p:txBody>
          <a:bodyPr/>
          <a:lstStyle/>
          <a:p>
            <a:r>
              <a:rPr lang="en-IN" dirty="0" smtClean="0"/>
              <a:t>Thank you</a:t>
            </a:r>
            <a:endParaRPr lang="en-IN" dirty="0"/>
          </a:p>
        </p:txBody>
      </p:sp>
      <p:sp>
        <p:nvSpPr>
          <p:cNvPr id="3" name="Subtitle 2">
            <a:extLst>
              <a:ext uri="{FF2B5EF4-FFF2-40B4-BE49-F238E27FC236}">
                <a16:creationId xmlns="" xmlns:a16="http://schemas.microsoft.com/office/drawing/2014/main" id="{14362A6F-B772-4C22-FFAA-7F43C56C049B}"/>
              </a:ext>
            </a:extLst>
          </p:cNvPr>
          <p:cNvSpPr>
            <a:spLocks noGrp="1"/>
          </p:cNvSpPr>
          <p:nvPr>
            <p:ph type="subTitle" idx="1"/>
          </p:nvPr>
        </p:nvSpPr>
        <p:spPr/>
        <p:txBody>
          <a:bodyPr/>
          <a:lstStyle/>
          <a:p>
            <a:r>
              <a:rPr lang="en-IN" dirty="0"/>
              <a:t>Any Questions</a:t>
            </a:r>
          </a:p>
        </p:txBody>
      </p:sp>
      <p:sp>
        <p:nvSpPr>
          <p:cNvPr id="4" name="Slide Number Placeholder 3">
            <a:extLst>
              <a:ext uri="{FF2B5EF4-FFF2-40B4-BE49-F238E27FC236}">
                <a16:creationId xmlns=""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12</a:t>
            </a:fld>
            <a:endParaRPr lang="en-IN"/>
          </a:p>
        </p:txBody>
      </p:sp>
      <p:sp>
        <p:nvSpPr>
          <p:cNvPr id="5" name="Footer Placeholder 4">
            <a:extLst>
              <a:ext uri="{FF2B5EF4-FFF2-40B4-BE49-F238E27FC236}">
                <a16:creationId xmlns="" xmlns:a16="http://schemas.microsoft.com/office/drawing/2014/main" id="{50FC9A4B-7D60-AC6E-3EFB-C49D8A77D0A3}"/>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2872094-D36A-007C-818C-6DC4FC39F74F}"/>
              </a:ext>
            </a:extLst>
          </p:cNvPr>
          <p:cNvSpPr>
            <a:spLocks noGrp="1"/>
          </p:cNvSpPr>
          <p:nvPr>
            <p:ph type="title"/>
          </p:nvPr>
        </p:nvSpPr>
        <p:spPr/>
        <p:txBody>
          <a:bodyPr/>
          <a:lstStyle/>
          <a:p>
            <a:pPr algn="ctr"/>
            <a:r>
              <a:rPr lang="en-IN" b="1" dirty="0"/>
              <a:t>Mentor Approval</a:t>
            </a:r>
          </a:p>
        </p:txBody>
      </p:sp>
      <p:sp>
        <p:nvSpPr>
          <p:cNvPr id="4" name="Slide Number Placeholder 3">
            <a:extLst>
              <a:ext uri="{FF2B5EF4-FFF2-40B4-BE49-F238E27FC236}">
                <a16:creationId xmlns=""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sp>
        <p:nvSpPr>
          <p:cNvPr id="5" name="Footer Placeholder 4">
            <a:extLst>
              <a:ext uri="{FF2B5EF4-FFF2-40B4-BE49-F238E27FC236}">
                <a16:creationId xmlns="" xmlns:a16="http://schemas.microsoft.com/office/drawing/2014/main" id="{F264D377-7310-FC9A-E728-3B686E1BEA5E}"/>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254739" y="1825625"/>
            <a:ext cx="5682521"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1094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2872094-D36A-007C-818C-6DC4FC39F74F}"/>
              </a:ext>
            </a:extLst>
          </p:cNvPr>
          <p:cNvSpPr>
            <a:spLocks noGrp="1"/>
          </p:cNvSpPr>
          <p:nvPr>
            <p:ph type="title"/>
          </p:nvPr>
        </p:nvSpPr>
        <p:spPr/>
        <p:txBody>
          <a:bodyPr/>
          <a:lstStyle/>
          <a:p>
            <a:pPr algn="ctr"/>
            <a:r>
              <a:rPr lang="en-IN" b="1" dirty="0"/>
              <a:t>Introduction (</a:t>
            </a:r>
            <a:r>
              <a:rPr lang="en-IN" b="1" dirty="0" smtClean="0"/>
              <a:t>1/1)</a:t>
            </a:r>
            <a:endParaRPr lang="en-IN" b="1" dirty="0"/>
          </a:p>
        </p:txBody>
      </p:sp>
      <p:sp>
        <p:nvSpPr>
          <p:cNvPr id="3" name="Content Placeholder 2">
            <a:extLst>
              <a:ext uri="{FF2B5EF4-FFF2-40B4-BE49-F238E27FC236}">
                <a16:creationId xmlns="" xmlns:a16="http://schemas.microsoft.com/office/drawing/2014/main" id="{2DB44169-B653-8FCC-211C-27ABE8FE014A}"/>
              </a:ext>
            </a:extLst>
          </p:cNvPr>
          <p:cNvSpPr>
            <a:spLocks noGrp="1"/>
          </p:cNvSpPr>
          <p:nvPr>
            <p:ph idx="1"/>
          </p:nvPr>
        </p:nvSpPr>
        <p:spPr/>
        <p:txBody>
          <a:bodyPr>
            <a:normAutofit lnSpcReduction="10000"/>
          </a:bodyPr>
          <a:lstStyle/>
          <a:p>
            <a:r>
              <a:rPr lang="en-US" dirty="0"/>
              <a:t>Hospital-acquired infections (HAIs) are a significant public health concern globally, contributing to increased morbidity, mortality, and healthcare costs</a:t>
            </a:r>
          </a:p>
          <a:p>
            <a:r>
              <a:rPr lang="en-US" dirty="0" smtClean="0"/>
              <a:t>They </a:t>
            </a:r>
            <a:r>
              <a:rPr lang="en-US" dirty="0"/>
              <a:t>also known as nosocomial infections, are infections that patients acquire during their stay in a healthcare facility, which were neither present nor incubating at the time of admission.</a:t>
            </a:r>
          </a:p>
          <a:p>
            <a:r>
              <a:rPr lang="en-US" dirty="0"/>
              <a:t> Effective infection control practices are crucial in mitigating these risks and ensuring patient safety. This dissertation aims to explore the background, significance, and the current landscape of hospital infection control practices, providing a foundation for the proposed research</a:t>
            </a:r>
            <a:endParaRPr lang="en-IN" dirty="0"/>
          </a:p>
        </p:txBody>
      </p:sp>
      <p:sp>
        <p:nvSpPr>
          <p:cNvPr id="4" name="Slide Number Placeholder 3">
            <a:extLst>
              <a:ext uri="{FF2B5EF4-FFF2-40B4-BE49-F238E27FC236}">
                <a16:creationId xmlns=""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sp>
        <p:nvSpPr>
          <p:cNvPr id="5" name="Footer Placeholder 4">
            <a:extLst>
              <a:ext uri="{FF2B5EF4-FFF2-40B4-BE49-F238E27FC236}">
                <a16:creationId xmlns="" xmlns:a16="http://schemas.microsoft.com/office/drawing/2014/main" id="{F264D377-7310-FC9A-E728-3B686E1BEA5E}"/>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93501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4904D3-A247-E528-2115-156C18874265}"/>
              </a:ext>
            </a:extLst>
          </p:cNvPr>
          <p:cNvSpPr>
            <a:spLocks noGrp="1"/>
          </p:cNvSpPr>
          <p:nvPr>
            <p:ph type="title"/>
          </p:nvPr>
        </p:nvSpPr>
        <p:spPr/>
        <p:txBody>
          <a:bodyPr/>
          <a:lstStyle/>
          <a:p>
            <a:pPr algn="ctr"/>
            <a:r>
              <a:rPr lang="en-IN" b="1" dirty="0"/>
              <a:t>Objectives of Your Study</a:t>
            </a:r>
          </a:p>
        </p:txBody>
      </p:sp>
      <p:sp>
        <p:nvSpPr>
          <p:cNvPr id="3" name="Content Placeholder 2">
            <a:extLst>
              <a:ext uri="{FF2B5EF4-FFF2-40B4-BE49-F238E27FC236}">
                <a16:creationId xmlns="" xmlns:a16="http://schemas.microsoft.com/office/drawing/2014/main" id="{8C6D7DE2-7518-3B77-F975-509EE81FC92A}"/>
              </a:ext>
            </a:extLst>
          </p:cNvPr>
          <p:cNvSpPr>
            <a:spLocks noGrp="1"/>
          </p:cNvSpPr>
          <p:nvPr>
            <p:ph idx="1"/>
          </p:nvPr>
        </p:nvSpPr>
        <p:spPr/>
        <p:txBody>
          <a:bodyPr/>
          <a:lstStyle/>
          <a:p>
            <a:r>
              <a:rPr lang="en-US" dirty="0"/>
              <a:t>To evaluate the effectiveness of current infection control </a:t>
            </a:r>
            <a:r>
              <a:rPr lang="en-US" dirty="0" smtClean="0"/>
              <a:t>practices.</a:t>
            </a:r>
          </a:p>
          <a:p>
            <a:r>
              <a:rPr lang="en-IN" dirty="0" smtClean="0"/>
              <a:t>To identify main challenges and gaps in infection control.</a:t>
            </a:r>
          </a:p>
          <a:p>
            <a:r>
              <a:rPr lang="en-US" dirty="0"/>
              <a:t>To propose evidence-based strategies for improving infection control in hospitals</a:t>
            </a:r>
            <a:endParaRPr lang="en-IN" dirty="0"/>
          </a:p>
        </p:txBody>
      </p:sp>
      <p:sp>
        <p:nvSpPr>
          <p:cNvPr id="4" name="Slide Number Placeholder 3">
            <a:extLst>
              <a:ext uri="{FF2B5EF4-FFF2-40B4-BE49-F238E27FC236}">
                <a16:creationId xmlns=""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4</a:t>
            </a:fld>
            <a:endParaRPr lang="en-IN"/>
          </a:p>
        </p:txBody>
      </p:sp>
      <p:sp>
        <p:nvSpPr>
          <p:cNvPr id="5" name="Footer Placeholder 4">
            <a:extLst>
              <a:ext uri="{FF2B5EF4-FFF2-40B4-BE49-F238E27FC236}">
                <a16:creationId xmlns="" xmlns:a16="http://schemas.microsoft.com/office/drawing/2014/main" id="{8844328F-626B-70E2-D0C5-F16A1E592868}"/>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96DAF6-311E-0255-B1ED-7410C0285961}"/>
              </a:ext>
            </a:extLst>
          </p:cNvPr>
          <p:cNvSpPr>
            <a:spLocks noGrp="1"/>
          </p:cNvSpPr>
          <p:nvPr>
            <p:ph type="title"/>
          </p:nvPr>
        </p:nvSpPr>
        <p:spPr>
          <a:xfrm>
            <a:off x="838200" y="340073"/>
            <a:ext cx="10515600" cy="1325563"/>
          </a:xfrm>
        </p:spPr>
        <p:txBody>
          <a:bodyPr/>
          <a:lstStyle/>
          <a:p>
            <a:pPr algn="ctr"/>
            <a:r>
              <a:rPr lang="en-IN" b="1" dirty="0"/>
              <a:t>Methodology (1/2)</a:t>
            </a:r>
          </a:p>
        </p:txBody>
      </p:sp>
      <p:sp>
        <p:nvSpPr>
          <p:cNvPr id="4" name="Slide Number Placeholder 3">
            <a:extLst>
              <a:ext uri="{FF2B5EF4-FFF2-40B4-BE49-F238E27FC236}">
                <a16:creationId xmlns=""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5</a:t>
            </a:fld>
            <a:endParaRPr lang="en-IN"/>
          </a:p>
        </p:txBody>
      </p:sp>
      <p:sp>
        <p:nvSpPr>
          <p:cNvPr id="5" name="Footer Placeholder 4">
            <a:extLst>
              <a:ext uri="{FF2B5EF4-FFF2-40B4-BE49-F238E27FC236}">
                <a16:creationId xmlns="" xmlns:a16="http://schemas.microsoft.com/office/drawing/2014/main" id="{13826005-CE28-7D60-D38A-A20359BF8D20}"/>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7" name="Content Placeholder 6"/>
          <p:cNvSpPr>
            <a:spLocks noGrp="1"/>
          </p:cNvSpPr>
          <p:nvPr>
            <p:ph idx="1"/>
          </p:nvPr>
        </p:nvSpPr>
        <p:spPr>
          <a:xfrm>
            <a:off x="838200" y="1737943"/>
            <a:ext cx="10515600" cy="4351338"/>
          </a:xfrm>
        </p:spPr>
        <p:txBody>
          <a:bodyPr>
            <a:normAutofit fontScale="77500" lnSpcReduction="20000"/>
          </a:bodyPr>
          <a:lstStyle/>
          <a:p>
            <a:pPr marL="0" indent="0">
              <a:buNone/>
            </a:pPr>
            <a:r>
              <a:rPr lang="en-US" sz="3000" dirty="0"/>
              <a:t>a) Study Design</a:t>
            </a:r>
          </a:p>
          <a:p>
            <a:pPr marL="0" indent="0">
              <a:buNone/>
            </a:pPr>
            <a:r>
              <a:rPr lang="en-US" sz="3000" dirty="0"/>
              <a:t>1) Inclusion Criteria</a:t>
            </a:r>
          </a:p>
          <a:p>
            <a:r>
              <a:rPr lang="en-US" sz="3300" dirty="0"/>
              <a:t>Studies published within the last 10 years to ensure </a:t>
            </a:r>
            <a:r>
              <a:rPr lang="en-US" sz="3300" dirty="0" smtClean="0"/>
              <a:t>relevance</a:t>
            </a:r>
            <a:r>
              <a:rPr lang="en-US" dirty="0" smtClean="0"/>
              <a:t>.</a:t>
            </a:r>
          </a:p>
          <a:p>
            <a:r>
              <a:rPr lang="en-US" sz="3300" dirty="0"/>
              <a:t>Research articles and guidelines focused on hospital infection control practices</a:t>
            </a:r>
          </a:p>
          <a:p>
            <a:pPr marL="0" indent="0">
              <a:buNone/>
            </a:pPr>
            <a:endParaRPr lang="en-US" sz="3300" dirty="0" smtClean="0"/>
          </a:p>
          <a:p>
            <a:pPr marL="0" indent="0">
              <a:buNone/>
            </a:pPr>
            <a:endParaRPr lang="en-US" dirty="0" smtClean="0"/>
          </a:p>
          <a:p>
            <a:pPr marL="0" indent="0">
              <a:buNone/>
            </a:pPr>
            <a:r>
              <a:rPr lang="en-US" sz="3300" dirty="0" smtClean="0"/>
              <a:t>2) Exclusion Criteria</a:t>
            </a:r>
          </a:p>
          <a:p>
            <a:r>
              <a:rPr lang="en-US" sz="3300" dirty="0"/>
              <a:t>Articles that do not focus on hospital </a:t>
            </a:r>
            <a:r>
              <a:rPr lang="en-US" sz="3300" dirty="0" smtClean="0"/>
              <a:t>settings</a:t>
            </a:r>
            <a:r>
              <a:rPr lang="en-US" dirty="0" smtClean="0"/>
              <a:t>.</a:t>
            </a:r>
          </a:p>
          <a:p>
            <a:r>
              <a:rPr lang="en-US" sz="3600" dirty="0"/>
              <a:t>Non-research articles (e.g., opinion pieces, editorials).</a:t>
            </a:r>
          </a:p>
          <a:p>
            <a:r>
              <a:rPr lang="en-US" sz="3600" dirty="0"/>
              <a:t>Studies with insufficient methodological details.</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a:p>
        </p:txBody>
      </p:sp>
      <p:sp>
        <p:nvSpPr>
          <p:cNvPr id="8" name="Rectangle 7"/>
          <p:cNvSpPr/>
          <p:nvPr/>
        </p:nvSpPr>
        <p:spPr>
          <a:xfrm>
            <a:off x="3048000" y="3105835"/>
            <a:ext cx="6096000" cy="369332"/>
          </a:xfrm>
          <a:prstGeom prst="rect">
            <a:avLst/>
          </a:prstGeom>
        </p:spPr>
        <p:txBody>
          <a:bodyPr>
            <a:spAutoFit/>
          </a:bodyPr>
          <a:lstStyle/>
          <a:p>
            <a:endParaRPr lang="en-US" dirty="0"/>
          </a:p>
        </p:txBody>
      </p:sp>
    </p:spTree>
    <p:extLst>
      <p:ext uri="{BB962C8B-B14F-4D97-AF65-F5344CB8AC3E}">
        <p14:creationId xmlns:p14="http://schemas.microsoft.com/office/powerpoint/2010/main" val="459109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A9672BA-4BE1-529E-07EC-8F4A53233F03}"/>
              </a:ext>
            </a:extLst>
          </p:cNvPr>
          <p:cNvSpPr>
            <a:spLocks noGrp="1"/>
          </p:cNvSpPr>
          <p:nvPr>
            <p:ph type="title"/>
          </p:nvPr>
        </p:nvSpPr>
        <p:spPr/>
        <p:txBody>
          <a:bodyPr/>
          <a:lstStyle/>
          <a:p>
            <a:pPr algn="ctr"/>
            <a:r>
              <a:rPr lang="en-IN" b="1" dirty="0"/>
              <a:t>Methodology (2/2)</a:t>
            </a:r>
            <a:endParaRPr lang="en-IN" dirty="0"/>
          </a:p>
        </p:txBody>
      </p:sp>
      <p:sp>
        <p:nvSpPr>
          <p:cNvPr id="4" name="Slide Number Placeholder 3">
            <a:extLst>
              <a:ext uri="{FF2B5EF4-FFF2-40B4-BE49-F238E27FC236}">
                <a16:creationId xmlns=""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6</a:t>
            </a:fld>
            <a:endParaRPr lang="en-IN"/>
          </a:p>
        </p:txBody>
      </p:sp>
      <p:sp>
        <p:nvSpPr>
          <p:cNvPr id="5" name="Footer Placeholder 4">
            <a:extLst>
              <a:ext uri="{FF2B5EF4-FFF2-40B4-BE49-F238E27FC236}">
                <a16:creationId xmlns="" xmlns:a16="http://schemas.microsoft.com/office/drawing/2014/main" id="{6F6DCD10-8A3E-7240-0E8B-DDE634E0B5E4}"/>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7" name="Content Placeholder 6"/>
          <p:cNvSpPr>
            <a:spLocks noGrp="1"/>
          </p:cNvSpPr>
          <p:nvPr>
            <p:ph idx="1"/>
          </p:nvPr>
        </p:nvSpPr>
        <p:spPr/>
        <p:txBody>
          <a:bodyPr>
            <a:normAutofit fontScale="77500" lnSpcReduction="20000"/>
          </a:bodyPr>
          <a:lstStyle/>
          <a:p>
            <a:pPr marL="0" indent="0">
              <a:buNone/>
            </a:pPr>
            <a:r>
              <a:rPr lang="en-US" sz="3300" dirty="0" smtClean="0"/>
              <a:t>b) Study Area</a:t>
            </a:r>
          </a:p>
          <a:p>
            <a:r>
              <a:rPr lang="en-US" sz="3300" dirty="0"/>
              <a:t>Hand Hygiene</a:t>
            </a:r>
          </a:p>
          <a:p>
            <a:r>
              <a:rPr lang="en-US" sz="3300" dirty="0"/>
              <a:t>Disinfection and sterilization</a:t>
            </a:r>
          </a:p>
          <a:p>
            <a:r>
              <a:rPr lang="en-US" sz="3300" dirty="0"/>
              <a:t>Proper use of </a:t>
            </a:r>
            <a:r>
              <a:rPr lang="en-US" sz="3300" dirty="0" smtClean="0"/>
              <a:t>antibiotics</a:t>
            </a:r>
          </a:p>
          <a:p>
            <a:pPr marL="0" indent="0">
              <a:buNone/>
            </a:pPr>
            <a:endParaRPr lang="en-US" dirty="0"/>
          </a:p>
          <a:p>
            <a:pPr marL="0" indent="0">
              <a:buNone/>
            </a:pPr>
            <a:r>
              <a:rPr lang="en-US" dirty="0" smtClean="0"/>
              <a:t>c</a:t>
            </a:r>
            <a:r>
              <a:rPr lang="en-US" sz="3300" dirty="0" smtClean="0"/>
              <a:t>) Study population</a:t>
            </a:r>
          </a:p>
          <a:p>
            <a:r>
              <a:rPr lang="en-US" sz="3600" dirty="0"/>
              <a:t>Healthcare workers including doctors, nurses and support staff</a:t>
            </a:r>
          </a:p>
          <a:p>
            <a:r>
              <a:rPr lang="en-US" sz="3600" dirty="0"/>
              <a:t>High risk </a:t>
            </a:r>
            <a:r>
              <a:rPr lang="en-US" sz="3600" dirty="0" smtClean="0"/>
              <a:t>patients</a:t>
            </a:r>
            <a:endParaRPr lang="en-US" sz="3600" dirty="0"/>
          </a:p>
          <a:p>
            <a:r>
              <a:rPr lang="en-US" sz="3600" dirty="0"/>
              <a:t>Administrative staff</a:t>
            </a:r>
          </a:p>
          <a:p>
            <a:pPr marL="0" indent="0">
              <a:buNone/>
            </a:pPr>
            <a:endParaRPr lang="en-US" dirty="0"/>
          </a:p>
          <a:p>
            <a:pPr marL="0" indent="0">
              <a:buNone/>
            </a:pPr>
            <a:r>
              <a:rPr lang="en-US" dirty="0" smtClean="0"/>
              <a:t> </a:t>
            </a:r>
            <a:endParaRPr lang="en-US" dirty="0"/>
          </a:p>
        </p:txBody>
      </p:sp>
    </p:spTree>
    <p:extLst>
      <p:ext uri="{BB962C8B-B14F-4D97-AF65-F5344CB8AC3E}">
        <p14:creationId xmlns:p14="http://schemas.microsoft.com/office/powerpoint/2010/main" val="1206244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3E1AFC-9CD1-08C8-0F87-3A71E5733E59}"/>
              </a:ext>
            </a:extLst>
          </p:cNvPr>
          <p:cNvSpPr>
            <a:spLocks noGrp="1"/>
          </p:cNvSpPr>
          <p:nvPr>
            <p:ph type="title"/>
          </p:nvPr>
        </p:nvSpPr>
        <p:spPr/>
        <p:txBody>
          <a:bodyPr/>
          <a:lstStyle/>
          <a:p>
            <a:pPr algn="ctr"/>
            <a:endParaRPr lang="en-IN" b="1" dirty="0"/>
          </a:p>
        </p:txBody>
      </p:sp>
      <p:sp>
        <p:nvSpPr>
          <p:cNvPr id="3" name="Content Placeholder 2">
            <a:extLst>
              <a:ext uri="{FF2B5EF4-FFF2-40B4-BE49-F238E27FC236}">
                <a16:creationId xmlns="" xmlns:a16="http://schemas.microsoft.com/office/drawing/2014/main" id="{2DD0E2DC-1F64-6150-E936-2EFC08A56F0F}"/>
              </a:ext>
            </a:extLst>
          </p:cNvPr>
          <p:cNvSpPr>
            <a:spLocks noGrp="1"/>
          </p:cNvSpPr>
          <p:nvPr>
            <p:ph idx="1"/>
          </p:nvPr>
        </p:nvSpPr>
        <p:spPr/>
        <p:txBody>
          <a:bodyPr/>
          <a:lstStyle/>
          <a:p>
            <a:endParaRPr lang="en-IN" dirty="0"/>
          </a:p>
        </p:txBody>
      </p:sp>
      <p:sp>
        <p:nvSpPr>
          <p:cNvPr id="4" name="Slide Number Placeholder 3">
            <a:extLst>
              <a:ext uri="{FF2B5EF4-FFF2-40B4-BE49-F238E27FC236}">
                <a16:creationId xmlns=""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7</a:t>
            </a:fld>
            <a:endParaRPr lang="en-IN"/>
          </a:p>
        </p:txBody>
      </p:sp>
      <p:sp>
        <p:nvSpPr>
          <p:cNvPr id="5" name="Footer Placeholder 4">
            <a:extLst>
              <a:ext uri="{FF2B5EF4-FFF2-40B4-BE49-F238E27FC236}">
                <a16:creationId xmlns="" xmlns:a16="http://schemas.microsoft.com/office/drawing/2014/main" id="{606B1AD0-3937-0010-0111-E6BE0A3744C4}"/>
              </a:ext>
            </a:extLst>
          </p:cNvPr>
          <p:cNvSpPr>
            <a:spLocks noGrp="1"/>
          </p:cNvSpPr>
          <p:nvPr>
            <p:ph type="ftr" sz="quarter" idx="11"/>
          </p:nvPr>
        </p:nvSpPr>
        <p:spPr/>
        <p:txBody>
          <a:bodyPr/>
          <a:lstStyle/>
          <a:p>
            <a:r>
              <a:rPr lang="en-US"/>
              <a:t>You are not allowed to add slides to this presentation</a:t>
            </a:r>
            <a:endParaRPr lang="en-IN"/>
          </a:p>
        </p:txBody>
      </p:sp>
    </p:spTree>
    <p:extLst>
      <p:ext uri="{BB962C8B-B14F-4D97-AF65-F5344CB8AC3E}">
        <p14:creationId xmlns:p14="http://schemas.microsoft.com/office/powerpoint/2010/main" val="1373306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3E1AFC-9CD1-08C8-0F87-3A71E5733E59}"/>
              </a:ext>
            </a:extLst>
          </p:cNvPr>
          <p:cNvSpPr>
            <a:spLocks noGrp="1"/>
          </p:cNvSpPr>
          <p:nvPr>
            <p:ph type="title"/>
          </p:nvPr>
        </p:nvSpPr>
        <p:spPr/>
        <p:txBody>
          <a:bodyPr/>
          <a:lstStyle/>
          <a:p>
            <a:pPr algn="ctr"/>
            <a:r>
              <a:rPr lang="en-IN" b="1" dirty="0" smtClean="0"/>
              <a:t>Results (1/1)</a:t>
            </a:r>
            <a:endParaRPr lang="en-IN" b="1" dirty="0"/>
          </a:p>
        </p:txBody>
      </p:sp>
      <p:sp>
        <p:nvSpPr>
          <p:cNvPr id="3" name="Content Placeholder 2">
            <a:extLst>
              <a:ext uri="{FF2B5EF4-FFF2-40B4-BE49-F238E27FC236}">
                <a16:creationId xmlns="" xmlns:a16="http://schemas.microsoft.com/office/drawing/2014/main" id="{2DD0E2DC-1F64-6150-E936-2EFC08A56F0F}"/>
              </a:ext>
            </a:extLst>
          </p:cNvPr>
          <p:cNvSpPr>
            <a:spLocks noGrp="1"/>
          </p:cNvSpPr>
          <p:nvPr>
            <p:ph idx="1"/>
          </p:nvPr>
        </p:nvSpPr>
        <p:spPr/>
        <p:txBody>
          <a:bodyPr/>
          <a:lstStyle/>
          <a:p>
            <a:r>
              <a:rPr lang="en-IN" dirty="0" smtClean="0"/>
              <a:t>There has been improved infection control practices among hospital staff</a:t>
            </a:r>
          </a:p>
          <a:p>
            <a:r>
              <a:rPr lang="en-IN" dirty="0" smtClean="0"/>
              <a:t> </a:t>
            </a:r>
            <a:r>
              <a:rPr lang="en-IN" dirty="0"/>
              <a:t>Reduction in Hospital-Acquired </a:t>
            </a:r>
            <a:r>
              <a:rPr lang="en-IN" dirty="0" smtClean="0"/>
              <a:t>Infections.</a:t>
            </a:r>
          </a:p>
          <a:p>
            <a:r>
              <a:rPr lang="en-IN" dirty="0"/>
              <a:t>Better Antibiotic </a:t>
            </a:r>
            <a:r>
              <a:rPr lang="en-IN" dirty="0" smtClean="0"/>
              <a:t>Stewardship</a:t>
            </a:r>
          </a:p>
          <a:p>
            <a:r>
              <a:rPr lang="en-US" dirty="0"/>
              <a:t>Enhanced Knowledge and Attitudes Among Healthcare Workers</a:t>
            </a:r>
          </a:p>
          <a:p>
            <a:r>
              <a:rPr lang="en-IN" dirty="0" smtClean="0"/>
              <a:t>Cost Savings</a:t>
            </a:r>
            <a:endParaRPr lang="en-IN" dirty="0"/>
          </a:p>
        </p:txBody>
      </p:sp>
      <p:sp>
        <p:nvSpPr>
          <p:cNvPr id="4" name="Slide Number Placeholder 3">
            <a:extLst>
              <a:ext uri="{FF2B5EF4-FFF2-40B4-BE49-F238E27FC236}">
                <a16:creationId xmlns=""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8</a:t>
            </a:fld>
            <a:endParaRPr lang="en-IN"/>
          </a:p>
        </p:txBody>
      </p:sp>
      <p:sp>
        <p:nvSpPr>
          <p:cNvPr id="5" name="Footer Placeholder 4">
            <a:extLst>
              <a:ext uri="{FF2B5EF4-FFF2-40B4-BE49-F238E27FC236}">
                <a16:creationId xmlns="" xmlns:a16="http://schemas.microsoft.com/office/drawing/2014/main" id="{8EF452A5-4A37-38F4-E86E-331DB996CC6B}"/>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 xmlns:a16="http://schemas.microsoft.com/office/drawing/2014/main" id="{FDE056D7-024E-A9C1-BBD7-5EE6669F64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911276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3E1AFC-9CD1-08C8-0F87-3A71E5733E59}"/>
              </a:ext>
            </a:extLst>
          </p:cNvPr>
          <p:cNvSpPr>
            <a:spLocks noGrp="1"/>
          </p:cNvSpPr>
          <p:nvPr>
            <p:ph type="title"/>
          </p:nvPr>
        </p:nvSpPr>
        <p:spPr/>
        <p:txBody>
          <a:bodyPr/>
          <a:lstStyle/>
          <a:p>
            <a:pPr algn="ctr"/>
            <a:r>
              <a:rPr lang="en-IN" b="1" dirty="0" smtClean="0"/>
              <a:t>Conclusion</a:t>
            </a:r>
            <a:endParaRPr lang="en-IN" b="1" dirty="0"/>
          </a:p>
        </p:txBody>
      </p:sp>
      <p:sp>
        <p:nvSpPr>
          <p:cNvPr id="3" name="Content Placeholder 2">
            <a:extLst>
              <a:ext uri="{FF2B5EF4-FFF2-40B4-BE49-F238E27FC236}">
                <a16:creationId xmlns="" xmlns:a16="http://schemas.microsoft.com/office/drawing/2014/main" id="{2DD0E2DC-1F64-6150-E936-2EFC08A56F0F}"/>
              </a:ext>
            </a:extLst>
          </p:cNvPr>
          <p:cNvSpPr>
            <a:spLocks noGrp="1"/>
          </p:cNvSpPr>
          <p:nvPr>
            <p:ph idx="1"/>
          </p:nvPr>
        </p:nvSpPr>
        <p:spPr/>
        <p:txBody>
          <a:bodyPr/>
          <a:lstStyle/>
          <a:p>
            <a:r>
              <a:rPr lang="en-US" dirty="0"/>
              <a:t>Hospital infection control practices are pivotal in ensuring patient safety and mitigating the spread of healthcare-associated infections (HAIs). </a:t>
            </a:r>
            <a:endParaRPr lang="en-US" dirty="0" smtClean="0"/>
          </a:p>
          <a:p>
            <a:r>
              <a:rPr lang="en-US" dirty="0" smtClean="0"/>
              <a:t>This </a:t>
            </a:r>
            <a:r>
              <a:rPr lang="en-US" dirty="0"/>
              <a:t>dissertation has explored various aspects of infection control, including the effectiveness of hand hygiene, the implementation of isolation precautions, the role of staff training, and the utilization of evidence-based guidelines</a:t>
            </a:r>
            <a:r>
              <a:rPr lang="en-US" dirty="0" smtClean="0"/>
              <a:t>.</a:t>
            </a:r>
          </a:p>
          <a:p>
            <a:endParaRPr lang="en-IN" dirty="0"/>
          </a:p>
        </p:txBody>
      </p:sp>
      <p:sp>
        <p:nvSpPr>
          <p:cNvPr id="4" name="Slide Number Placeholder 3">
            <a:extLst>
              <a:ext uri="{FF2B5EF4-FFF2-40B4-BE49-F238E27FC236}">
                <a16:creationId xmlns=""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9</a:t>
            </a:fld>
            <a:endParaRPr lang="en-IN"/>
          </a:p>
        </p:txBody>
      </p:sp>
      <p:sp>
        <p:nvSpPr>
          <p:cNvPr id="5" name="Footer Placeholder 4">
            <a:extLst>
              <a:ext uri="{FF2B5EF4-FFF2-40B4-BE49-F238E27FC236}">
                <a16:creationId xmlns="" xmlns:a16="http://schemas.microsoft.com/office/drawing/2014/main" id="{BC6C537E-F258-FF89-BDC8-88EC70E7BEAF}"/>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4986132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1691</TotalTime>
  <Words>592</Words>
  <Application>Microsoft Office PowerPoint</Application>
  <PresentationFormat>Custom</PresentationFormat>
  <Paragraphs>83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Dissertation on Hospital Infection Control Practices </vt:lpstr>
      <vt:lpstr>Mentor Approval</vt:lpstr>
      <vt:lpstr>Introduction (1/1)</vt:lpstr>
      <vt:lpstr>Objectives of Your Study</vt:lpstr>
      <vt:lpstr>Methodology (1/2)</vt:lpstr>
      <vt:lpstr>Methodology (2/2)</vt:lpstr>
      <vt:lpstr>PowerPoint Presentation</vt:lpstr>
      <vt:lpstr>Results (1/1)</vt:lpstr>
      <vt:lpstr>Conclusion</vt:lpstr>
      <vt:lpstr>References(1/2)</vt:lpstr>
      <vt:lpstr>References (2/2)</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sanjay</cp:lastModifiedBy>
  <cp:revision>27</cp:revision>
  <dcterms:created xsi:type="dcterms:W3CDTF">2022-05-20T15:11:38Z</dcterms:created>
  <dcterms:modified xsi:type="dcterms:W3CDTF">2024-07-26T03:13:37Z</dcterms:modified>
</cp:coreProperties>
</file>