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omments/modernComment_101_6F8910F8.xml" ContentType="application/vnd.ms-powerpoint.comments+xml"/>
  <Override PartName="/ppt/comments/modernComment_102_7F214F1E.xml" ContentType="application/vnd.ms-powerpoint.comments+xml"/>
  <Override PartName="/ppt/comments/modernComment_103_47FA405F.xml" ContentType="application/vnd.ms-powerpoint.comments+xml"/>
  <Override PartName="/ppt/comments/modernComment_104_6311899E.xml" ContentType="application/vnd.ms-powerpoint.comments+xml"/>
  <Override PartName="/ppt/comments/modernComment_10C_6A35C7A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83" r:id="rId4"/>
    <p:sldId id="258" r:id="rId5"/>
    <p:sldId id="259" r:id="rId6"/>
    <p:sldId id="260" r:id="rId7"/>
    <p:sldId id="261" r:id="rId8"/>
    <p:sldId id="262" r:id="rId9"/>
    <p:sldId id="268" r:id="rId10"/>
    <p:sldId id="282" r:id="rId11"/>
    <p:sldId id="270" r:id="rId12"/>
    <p:sldId id="271" r:id="rId13"/>
    <p:sldId id="272" r:id="rId14"/>
    <p:sldId id="273" r:id="rId15"/>
    <p:sldId id="280" r:id="rId16"/>
    <p:sldId id="279" r:id="rId17"/>
    <p:sldId id="278" r:id="rId18"/>
    <p:sldId id="277" r:id="rId19"/>
    <p:sldId id="276" r:id="rId20"/>
    <p:sldId id="281" r:id="rId21"/>
    <p:sldId id="274" r:id="rId22"/>
    <p:sldId id="284" r:id="rId23"/>
    <p:sldId id="285" r:id="rId24"/>
    <p:sldId id="286" r:id="rId25"/>
    <p:sldId id="265" r:id="rId26"/>
    <p:sldId id="266"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8C5E96-3A45-81B5-DA65-D5BA1C35ABFE}" name="Vinay Tripathi" initials="VT" userId="S::vinay@iihmrdelhi.edu.in::c5714b6c-52ed-4683-861b-e4f82d4257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3" d="100"/>
          <a:sy n="83" d="100"/>
        </p:scale>
        <p:origin x="5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ISSERTATION\discharge%20tracker%20comple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IN" sz="1600"/>
              <a:t>Total Patients = 338</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E3-40CD-BE80-F31B60F2F5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E3-40CD-BE80-F31B60F2F5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Sheet3!$A$2:$A$3</c:f>
              <c:strCache>
                <c:ptCount val="2"/>
                <c:pt idx="0">
                  <c:v>Cash</c:v>
                </c:pt>
                <c:pt idx="1">
                  <c:v>TPA</c:v>
                </c:pt>
              </c:strCache>
            </c:strRef>
          </c:cat>
          <c:val>
            <c:numRef>
              <c:f>Sheet3!$B$2:$B$3</c:f>
              <c:numCache>
                <c:formatCode>General</c:formatCode>
                <c:ptCount val="2"/>
                <c:pt idx="0">
                  <c:v>205</c:v>
                </c:pt>
                <c:pt idx="1">
                  <c:v>133</c:v>
                </c:pt>
              </c:numCache>
            </c:numRef>
          </c:val>
          <c:extLst>
            <c:ext xmlns:c16="http://schemas.microsoft.com/office/drawing/2014/chart" uri="{C3380CC4-5D6E-409C-BE32-E72D297353CC}">
              <c16:uniqueId val="{00000004-EBE3-40CD-BE80-F31B60F2F5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MEDICAL</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Sheet2!$D$15</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Sheet2!$E$15</c:f>
              <c:numCache>
                <c:formatCode>h:mm</c:formatCode>
                <c:ptCount val="1"/>
                <c:pt idx="0">
                  <c:v>7.6388888888888886E-3</c:v>
                </c:pt>
              </c:numCache>
            </c:numRef>
          </c:val>
          <c:extLst>
            <c:ext xmlns:c16="http://schemas.microsoft.com/office/drawing/2014/chart" uri="{C3380CC4-5D6E-409C-BE32-E72D297353CC}">
              <c16:uniqueId val="{00000000-EF36-464B-96E5-C8945FCE54BA}"/>
            </c:ext>
          </c:extLst>
        </c:ser>
        <c:ser>
          <c:idx val="1"/>
          <c:order val="1"/>
          <c:tx>
            <c:strRef>
              <c:f>Sheet2!$D$16</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Sheet2!$E$16</c:f>
              <c:numCache>
                <c:formatCode>h:mm</c:formatCode>
                <c:ptCount val="1"/>
                <c:pt idx="0">
                  <c:v>0.13125000000000001</c:v>
                </c:pt>
              </c:numCache>
            </c:numRef>
          </c:val>
          <c:extLst>
            <c:ext xmlns:c16="http://schemas.microsoft.com/office/drawing/2014/chart" uri="{C3380CC4-5D6E-409C-BE32-E72D297353CC}">
              <c16:uniqueId val="{00000001-EF36-464B-96E5-C8945FCE54BA}"/>
            </c:ext>
          </c:extLst>
        </c:ser>
        <c:ser>
          <c:idx val="2"/>
          <c:order val="2"/>
          <c:tx>
            <c:strRef>
              <c:f>Sheet2!$D$17</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Sheet2!$E$17</c:f>
              <c:numCache>
                <c:formatCode>h:mm</c:formatCode>
                <c:ptCount val="1"/>
                <c:pt idx="0">
                  <c:v>0.27083333333333331</c:v>
                </c:pt>
              </c:numCache>
            </c:numRef>
          </c:val>
          <c:extLst>
            <c:ext xmlns:c16="http://schemas.microsoft.com/office/drawing/2014/chart" uri="{C3380CC4-5D6E-409C-BE32-E72D297353CC}">
              <c16:uniqueId val="{00000002-EF36-464B-96E5-C8945FCE54BA}"/>
            </c:ext>
          </c:extLst>
        </c:ser>
        <c:dLbls>
          <c:showLegendKey val="0"/>
          <c:showVal val="0"/>
          <c:showCatName val="0"/>
          <c:showSerName val="0"/>
          <c:showPercent val="0"/>
          <c:showBubbleSize val="0"/>
        </c:dLbls>
        <c:gapWidth val="219"/>
        <c:overlap val="-27"/>
        <c:axId val="598476864"/>
        <c:axId val="598474344"/>
      </c:barChart>
      <c:catAx>
        <c:axId val="598476864"/>
        <c:scaling>
          <c:orientation val="minMax"/>
        </c:scaling>
        <c:delete val="1"/>
        <c:axPos val="b"/>
        <c:majorTickMark val="none"/>
        <c:minorTickMark val="none"/>
        <c:tickLblPos val="nextTo"/>
        <c:crossAx val="598474344"/>
        <c:crosses val="autoZero"/>
        <c:auto val="1"/>
        <c:lblAlgn val="ctr"/>
        <c:lblOffset val="100"/>
        <c:noMultiLvlLbl val="0"/>
      </c:catAx>
      <c:valAx>
        <c:axId val="598474344"/>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47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SURGICAL</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Sheet2!$D$20</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Sheet2!$E$20</c:f>
              <c:numCache>
                <c:formatCode>h:mm</c:formatCode>
                <c:ptCount val="1"/>
                <c:pt idx="0">
                  <c:v>4.1666666666666664E-2</c:v>
                </c:pt>
              </c:numCache>
            </c:numRef>
          </c:val>
          <c:extLst>
            <c:ext xmlns:c16="http://schemas.microsoft.com/office/drawing/2014/chart" uri="{C3380CC4-5D6E-409C-BE32-E72D297353CC}">
              <c16:uniqueId val="{00000000-F5F4-452C-A485-ECB35B5B19AA}"/>
            </c:ext>
          </c:extLst>
        </c:ser>
        <c:ser>
          <c:idx val="1"/>
          <c:order val="1"/>
          <c:tx>
            <c:strRef>
              <c:f>Sheet2!$D$21</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Sheet2!$E$21</c:f>
              <c:numCache>
                <c:formatCode>h:mm</c:formatCode>
                <c:ptCount val="1"/>
                <c:pt idx="0">
                  <c:v>0.19097222222222221</c:v>
                </c:pt>
              </c:numCache>
            </c:numRef>
          </c:val>
          <c:extLst>
            <c:ext xmlns:c16="http://schemas.microsoft.com/office/drawing/2014/chart" uri="{C3380CC4-5D6E-409C-BE32-E72D297353CC}">
              <c16:uniqueId val="{00000001-F5F4-452C-A485-ECB35B5B19AA}"/>
            </c:ext>
          </c:extLst>
        </c:ser>
        <c:ser>
          <c:idx val="2"/>
          <c:order val="2"/>
          <c:tx>
            <c:strRef>
              <c:f>Sheet2!$D$22</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Sheet2!$E$22</c:f>
              <c:numCache>
                <c:formatCode>h:mm</c:formatCode>
                <c:ptCount val="1"/>
                <c:pt idx="0">
                  <c:v>0.33333333333333331</c:v>
                </c:pt>
              </c:numCache>
            </c:numRef>
          </c:val>
          <c:extLst>
            <c:ext xmlns:c16="http://schemas.microsoft.com/office/drawing/2014/chart" uri="{C3380CC4-5D6E-409C-BE32-E72D297353CC}">
              <c16:uniqueId val="{00000002-F5F4-452C-A485-ECB35B5B19AA}"/>
            </c:ext>
          </c:extLst>
        </c:ser>
        <c:dLbls>
          <c:showLegendKey val="0"/>
          <c:showVal val="0"/>
          <c:showCatName val="0"/>
          <c:showSerName val="0"/>
          <c:showPercent val="0"/>
          <c:showBubbleSize val="0"/>
        </c:dLbls>
        <c:gapWidth val="219"/>
        <c:overlap val="-27"/>
        <c:axId val="388194408"/>
        <c:axId val="388195488"/>
      </c:barChart>
      <c:catAx>
        <c:axId val="388194408"/>
        <c:scaling>
          <c:orientation val="minMax"/>
        </c:scaling>
        <c:delete val="1"/>
        <c:axPos val="b"/>
        <c:majorTickMark val="none"/>
        <c:minorTickMark val="none"/>
        <c:tickLblPos val="nextTo"/>
        <c:crossAx val="388195488"/>
        <c:crosses val="autoZero"/>
        <c:auto val="1"/>
        <c:lblAlgn val="ctr"/>
        <c:lblOffset val="100"/>
        <c:noMultiLvlLbl val="0"/>
      </c:catAx>
      <c:valAx>
        <c:axId val="388195488"/>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194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Summary Type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1105822068390654"/>
          <c:y val="0.20156573117702234"/>
          <c:w val="0.37206084834268593"/>
          <c:h val="0.555384224216373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A38-401E-97CD-A739C9A9B1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38-401E-97CD-A739C9A9B13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'CASH(300)'!$K$211:$K$212</c:f>
              <c:strCache>
                <c:ptCount val="2"/>
                <c:pt idx="0">
                  <c:v>Advanced
summary</c:v>
                </c:pt>
                <c:pt idx="1">
                  <c:v>Summary
on same day</c:v>
                </c:pt>
              </c:strCache>
            </c:strRef>
          </c:cat>
          <c:val>
            <c:numRef>
              <c:f>'CASH(300)'!$L$211:$L$212</c:f>
              <c:numCache>
                <c:formatCode>General</c:formatCode>
                <c:ptCount val="2"/>
                <c:pt idx="0">
                  <c:v>48</c:v>
                </c:pt>
                <c:pt idx="1">
                  <c:v>158</c:v>
                </c:pt>
              </c:numCache>
            </c:numRef>
          </c:val>
          <c:extLst>
            <c:ext xmlns:c16="http://schemas.microsoft.com/office/drawing/2014/chart" uri="{C3380CC4-5D6E-409C-BE32-E72D297353CC}">
              <c16:uniqueId val="{00000004-0A38-401E-97CD-A739C9A9B13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TAT FOR CASH PATIENTS WITH ADVANCE SUMMARY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608705161854771E-2"/>
          <c:y val="0.2462037037037037"/>
          <c:w val="0.87083573928258973"/>
          <c:h val="0.59233741615631375"/>
        </c:manualLayout>
      </c:layout>
      <c:barChart>
        <c:barDir val="col"/>
        <c:grouping val="clustered"/>
        <c:varyColors val="0"/>
        <c:ser>
          <c:idx val="0"/>
          <c:order val="0"/>
          <c:tx>
            <c:strRef>
              <c:f>'CASH(300)'!$Q$214</c:f>
              <c:strCache>
                <c:ptCount val="1"/>
                <c:pt idx="0">
                  <c:v>Minimum</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DCE-460D-9C11-94BB1CBE0B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'CASH(300)'!$R$214</c:f>
              <c:numCache>
                <c:formatCode>h:mm</c:formatCode>
                <c:ptCount val="1"/>
                <c:pt idx="0">
                  <c:v>9.0277777777777769E-3</c:v>
                </c:pt>
              </c:numCache>
            </c:numRef>
          </c:val>
          <c:extLst>
            <c:ext xmlns:c16="http://schemas.microsoft.com/office/drawing/2014/chart" uri="{C3380CC4-5D6E-409C-BE32-E72D297353CC}">
              <c16:uniqueId val="{00000000-A0DD-43A1-9104-8F301490EA29}"/>
            </c:ext>
          </c:extLst>
        </c:ser>
        <c:ser>
          <c:idx val="1"/>
          <c:order val="1"/>
          <c:tx>
            <c:strRef>
              <c:f>'CASH(300)'!$Q$215</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'CASH(300)'!$R$215</c:f>
              <c:numCache>
                <c:formatCode>h:mm</c:formatCode>
                <c:ptCount val="1"/>
                <c:pt idx="0">
                  <c:v>6.6666666666666666E-2</c:v>
                </c:pt>
              </c:numCache>
            </c:numRef>
          </c:val>
          <c:extLst>
            <c:ext xmlns:c16="http://schemas.microsoft.com/office/drawing/2014/chart" uri="{C3380CC4-5D6E-409C-BE32-E72D297353CC}">
              <c16:uniqueId val="{00000001-A0DD-43A1-9104-8F301490EA29}"/>
            </c:ext>
          </c:extLst>
        </c:ser>
        <c:ser>
          <c:idx val="2"/>
          <c:order val="2"/>
          <c:tx>
            <c:strRef>
              <c:f>'CASH(300)'!$Q$216</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'CASH(300)'!$R$216</c:f>
              <c:numCache>
                <c:formatCode>h:mm</c:formatCode>
                <c:ptCount val="1"/>
                <c:pt idx="0">
                  <c:v>0.24166666666666667</c:v>
                </c:pt>
              </c:numCache>
            </c:numRef>
          </c:val>
          <c:extLst>
            <c:ext xmlns:c16="http://schemas.microsoft.com/office/drawing/2014/chart" uri="{C3380CC4-5D6E-409C-BE32-E72D297353CC}">
              <c16:uniqueId val="{00000002-A0DD-43A1-9104-8F301490EA29}"/>
            </c:ext>
          </c:extLst>
        </c:ser>
        <c:dLbls>
          <c:showLegendKey val="0"/>
          <c:showVal val="0"/>
          <c:showCatName val="0"/>
          <c:showSerName val="0"/>
          <c:showPercent val="0"/>
          <c:showBubbleSize val="0"/>
        </c:dLbls>
        <c:gapWidth val="219"/>
        <c:overlap val="-27"/>
        <c:axId val="341416592"/>
        <c:axId val="341421272"/>
      </c:barChart>
      <c:catAx>
        <c:axId val="341416592"/>
        <c:scaling>
          <c:orientation val="minMax"/>
        </c:scaling>
        <c:delete val="1"/>
        <c:axPos val="b"/>
        <c:majorTickMark val="none"/>
        <c:minorTickMark val="none"/>
        <c:tickLblPos val="nextTo"/>
        <c:crossAx val="341421272"/>
        <c:crosses val="autoZero"/>
        <c:auto val="1"/>
        <c:lblAlgn val="ctr"/>
        <c:lblOffset val="100"/>
        <c:noMultiLvlLbl val="0"/>
      </c:catAx>
      <c:valAx>
        <c:axId val="341421272"/>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41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IN" sz="1800"/>
              <a:t>TAT FOR PATIENTS WITH SAME DAY SUMMARY</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'CASH(300)'!$Q$220</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'CASH(300)'!$R$220</c:f>
              <c:numCache>
                <c:formatCode>h:mm</c:formatCode>
                <c:ptCount val="1"/>
                <c:pt idx="0">
                  <c:v>3.472222222222222E-3</c:v>
                </c:pt>
              </c:numCache>
            </c:numRef>
          </c:val>
          <c:extLst>
            <c:ext xmlns:c16="http://schemas.microsoft.com/office/drawing/2014/chart" uri="{C3380CC4-5D6E-409C-BE32-E72D297353CC}">
              <c16:uniqueId val="{00000000-9B4E-44AB-A8CB-76D21D5228FA}"/>
            </c:ext>
          </c:extLst>
        </c:ser>
        <c:ser>
          <c:idx val="1"/>
          <c:order val="1"/>
          <c:tx>
            <c:strRef>
              <c:f>'CASH(300)'!$Q$221</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'CASH(300)'!$R$221</c:f>
              <c:numCache>
                <c:formatCode>h:mm</c:formatCode>
                <c:ptCount val="1"/>
                <c:pt idx="0">
                  <c:v>8.2638888888888887E-2</c:v>
                </c:pt>
              </c:numCache>
            </c:numRef>
          </c:val>
          <c:extLst>
            <c:ext xmlns:c16="http://schemas.microsoft.com/office/drawing/2014/chart" uri="{C3380CC4-5D6E-409C-BE32-E72D297353CC}">
              <c16:uniqueId val="{00000001-9B4E-44AB-A8CB-76D21D5228FA}"/>
            </c:ext>
          </c:extLst>
        </c:ser>
        <c:ser>
          <c:idx val="2"/>
          <c:order val="2"/>
          <c:tx>
            <c:strRef>
              <c:f>'CASH(300)'!$Q$222</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'CASH(300)'!$R$222</c:f>
              <c:numCache>
                <c:formatCode>h:mm</c:formatCode>
                <c:ptCount val="1"/>
                <c:pt idx="0">
                  <c:v>0.25</c:v>
                </c:pt>
              </c:numCache>
            </c:numRef>
          </c:val>
          <c:extLst>
            <c:ext xmlns:c16="http://schemas.microsoft.com/office/drawing/2014/chart" uri="{C3380CC4-5D6E-409C-BE32-E72D297353CC}">
              <c16:uniqueId val="{00000002-9B4E-44AB-A8CB-76D21D5228FA}"/>
            </c:ext>
          </c:extLst>
        </c:ser>
        <c:dLbls>
          <c:showLegendKey val="0"/>
          <c:showVal val="0"/>
          <c:showCatName val="0"/>
          <c:showSerName val="0"/>
          <c:showPercent val="0"/>
          <c:showBubbleSize val="0"/>
        </c:dLbls>
        <c:gapWidth val="219"/>
        <c:overlap val="-27"/>
        <c:axId val="487050416"/>
        <c:axId val="487040696"/>
      </c:barChart>
      <c:catAx>
        <c:axId val="487050416"/>
        <c:scaling>
          <c:orientation val="minMax"/>
        </c:scaling>
        <c:delete val="1"/>
        <c:axPos val="b"/>
        <c:majorTickMark val="none"/>
        <c:minorTickMark val="none"/>
        <c:tickLblPos val="nextTo"/>
        <c:crossAx val="487040696"/>
        <c:crosses val="autoZero"/>
        <c:auto val="1"/>
        <c:lblAlgn val="ctr"/>
        <c:lblOffset val="100"/>
        <c:noMultiLvlLbl val="0"/>
      </c:catAx>
      <c:valAx>
        <c:axId val="487040696"/>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05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MEDICAL</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Sheet2!$D$4</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Sheet2!$E$4</c:f>
              <c:numCache>
                <c:formatCode>h:mm</c:formatCode>
                <c:ptCount val="1"/>
                <c:pt idx="0">
                  <c:v>9.0277777777777769E-3</c:v>
                </c:pt>
              </c:numCache>
            </c:numRef>
          </c:val>
          <c:extLst>
            <c:ext xmlns:c16="http://schemas.microsoft.com/office/drawing/2014/chart" uri="{C3380CC4-5D6E-409C-BE32-E72D297353CC}">
              <c16:uniqueId val="{00000000-C82F-4AC8-9EC6-8F1B31824CE4}"/>
            </c:ext>
          </c:extLst>
        </c:ser>
        <c:ser>
          <c:idx val="1"/>
          <c:order val="1"/>
          <c:tx>
            <c:strRef>
              <c:f>Sheet2!$D$5</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Sheet2!$E$5</c:f>
              <c:numCache>
                <c:formatCode>h:mm</c:formatCode>
                <c:ptCount val="1"/>
                <c:pt idx="0">
                  <c:v>7.4999999999999997E-2</c:v>
                </c:pt>
              </c:numCache>
            </c:numRef>
          </c:val>
          <c:extLst>
            <c:ext xmlns:c16="http://schemas.microsoft.com/office/drawing/2014/chart" uri="{C3380CC4-5D6E-409C-BE32-E72D297353CC}">
              <c16:uniqueId val="{00000001-C82F-4AC8-9EC6-8F1B31824CE4}"/>
            </c:ext>
          </c:extLst>
        </c:ser>
        <c:ser>
          <c:idx val="2"/>
          <c:order val="2"/>
          <c:tx>
            <c:strRef>
              <c:f>Sheet2!$D$6</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Sheet2!$E$6</c:f>
              <c:numCache>
                <c:formatCode>h:mm</c:formatCode>
                <c:ptCount val="1"/>
                <c:pt idx="0">
                  <c:v>0.2048611111111111</c:v>
                </c:pt>
              </c:numCache>
            </c:numRef>
          </c:val>
          <c:extLst>
            <c:ext xmlns:c16="http://schemas.microsoft.com/office/drawing/2014/chart" uri="{C3380CC4-5D6E-409C-BE32-E72D297353CC}">
              <c16:uniqueId val="{00000002-C82F-4AC8-9EC6-8F1B31824CE4}"/>
            </c:ext>
          </c:extLst>
        </c:ser>
        <c:dLbls>
          <c:showLegendKey val="0"/>
          <c:showVal val="0"/>
          <c:showCatName val="0"/>
          <c:showSerName val="0"/>
          <c:showPercent val="0"/>
          <c:showBubbleSize val="0"/>
        </c:dLbls>
        <c:gapWidth val="219"/>
        <c:overlap val="-27"/>
        <c:axId val="595061528"/>
        <c:axId val="595055408"/>
      </c:barChart>
      <c:catAx>
        <c:axId val="595061528"/>
        <c:scaling>
          <c:orientation val="minMax"/>
        </c:scaling>
        <c:delete val="1"/>
        <c:axPos val="b"/>
        <c:majorTickMark val="none"/>
        <c:minorTickMark val="none"/>
        <c:tickLblPos val="nextTo"/>
        <c:crossAx val="595055408"/>
        <c:crosses val="autoZero"/>
        <c:auto val="1"/>
        <c:lblAlgn val="ctr"/>
        <c:lblOffset val="100"/>
        <c:noMultiLvlLbl val="0"/>
      </c:catAx>
      <c:valAx>
        <c:axId val="595055408"/>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06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SURGICAL</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Sheet2!$D$9</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Sheet2!$E$9</c:f>
              <c:numCache>
                <c:formatCode>h:mm</c:formatCode>
                <c:ptCount val="1"/>
                <c:pt idx="0">
                  <c:v>3.472222222222222E-3</c:v>
                </c:pt>
              </c:numCache>
            </c:numRef>
          </c:val>
          <c:extLst>
            <c:ext xmlns:c16="http://schemas.microsoft.com/office/drawing/2014/chart" uri="{C3380CC4-5D6E-409C-BE32-E72D297353CC}">
              <c16:uniqueId val="{00000000-60AA-4DB1-8EBA-358E096FB0A2}"/>
            </c:ext>
          </c:extLst>
        </c:ser>
        <c:ser>
          <c:idx val="1"/>
          <c:order val="1"/>
          <c:tx>
            <c:strRef>
              <c:f>Sheet2!$D$10</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Sheet2!$E$10</c:f>
              <c:numCache>
                <c:formatCode>h:mm</c:formatCode>
                <c:ptCount val="1"/>
                <c:pt idx="0">
                  <c:v>0.10138888888888889</c:v>
                </c:pt>
              </c:numCache>
            </c:numRef>
          </c:val>
          <c:extLst>
            <c:ext xmlns:c16="http://schemas.microsoft.com/office/drawing/2014/chart" uri="{C3380CC4-5D6E-409C-BE32-E72D297353CC}">
              <c16:uniqueId val="{00000001-60AA-4DB1-8EBA-358E096FB0A2}"/>
            </c:ext>
          </c:extLst>
        </c:ser>
        <c:ser>
          <c:idx val="2"/>
          <c:order val="2"/>
          <c:tx>
            <c:strRef>
              <c:f>Sheet2!$D$11</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Sheet2!$E$11</c:f>
              <c:numCache>
                <c:formatCode>h:mm</c:formatCode>
                <c:ptCount val="1"/>
                <c:pt idx="0">
                  <c:v>0.25</c:v>
                </c:pt>
              </c:numCache>
            </c:numRef>
          </c:val>
          <c:extLst>
            <c:ext xmlns:c16="http://schemas.microsoft.com/office/drawing/2014/chart" uri="{C3380CC4-5D6E-409C-BE32-E72D297353CC}">
              <c16:uniqueId val="{00000002-60AA-4DB1-8EBA-358E096FB0A2}"/>
            </c:ext>
          </c:extLst>
        </c:ser>
        <c:dLbls>
          <c:showLegendKey val="0"/>
          <c:showVal val="0"/>
          <c:showCatName val="0"/>
          <c:showSerName val="0"/>
          <c:showPercent val="0"/>
          <c:showBubbleSize val="0"/>
        </c:dLbls>
        <c:gapWidth val="219"/>
        <c:overlap val="-27"/>
        <c:axId val="385445144"/>
        <c:axId val="385449104"/>
      </c:barChart>
      <c:catAx>
        <c:axId val="385445144"/>
        <c:scaling>
          <c:orientation val="minMax"/>
        </c:scaling>
        <c:delete val="1"/>
        <c:axPos val="b"/>
        <c:majorTickMark val="none"/>
        <c:minorTickMark val="none"/>
        <c:tickLblPos val="nextTo"/>
        <c:crossAx val="385449104"/>
        <c:crosses val="autoZero"/>
        <c:auto val="1"/>
        <c:lblAlgn val="ctr"/>
        <c:lblOffset val="100"/>
        <c:noMultiLvlLbl val="0"/>
      </c:catAx>
      <c:valAx>
        <c:axId val="385449104"/>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445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SUMMARY TYPE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8B-440F-B164-01499664A9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8B-440F-B164-01499664A924}"/>
              </c:ext>
            </c:extLst>
          </c:dPt>
          <c:dLbls>
            <c:dLbl>
              <c:idx val="1"/>
              <c:showLegendKey val="0"/>
              <c:showVal val="0"/>
              <c:showCatName val="1"/>
              <c:showSerName val="0"/>
              <c:showPercent val="1"/>
              <c:showBubbleSize val="0"/>
              <c:extLst>
                <c:ext xmlns:c15="http://schemas.microsoft.com/office/drawing/2012/chart" uri="{CE6537A1-D6FC-4f65-9D91-7224C49458BB}">
                  <c15:layout>
                    <c:manualLayout>
                      <c:w val="0.19759661426454769"/>
                      <c:h val="0.25915926895823921"/>
                    </c:manualLayout>
                  </c15:layout>
                </c:ext>
                <c:ext xmlns:c16="http://schemas.microsoft.com/office/drawing/2014/chart" uri="{C3380CC4-5D6E-409C-BE32-E72D297353CC}">
                  <c16:uniqueId val="{00000003-C18B-440F-B164-01499664A9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'TPA(300)'!$D$143:$D$144</c:f>
              <c:strCache>
                <c:ptCount val="2"/>
                <c:pt idx="0">
                  <c:v>Advanced
summary</c:v>
                </c:pt>
                <c:pt idx="1">
                  <c:v>Summary
on same day</c:v>
                </c:pt>
              </c:strCache>
            </c:strRef>
          </c:cat>
          <c:val>
            <c:numRef>
              <c:f>'TPA(300)'!$E$143:$E$144</c:f>
              <c:numCache>
                <c:formatCode>General</c:formatCode>
                <c:ptCount val="2"/>
                <c:pt idx="0">
                  <c:v>45</c:v>
                </c:pt>
                <c:pt idx="1">
                  <c:v>88</c:v>
                </c:pt>
              </c:numCache>
            </c:numRef>
          </c:val>
          <c:extLst>
            <c:ext xmlns:c16="http://schemas.microsoft.com/office/drawing/2014/chart" uri="{C3380CC4-5D6E-409C-BE32-E72D297353CC}">
              <c16:uniqueId val="{00000004-C18B-440F-B164-01499664A92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1800">
                <a:latin typeface="Times New Roman" panose="02020603050405020304" pitchFamily="18" charset="0"/>
                <a:cs typeface="Times New Roman" panose="02020603050405020304" pitchFamily="18" charset="0"/>
              </a:rPr>
              <a:t>TAT FOR PATIENTS WITH ADVANCE SUMMARY</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'TPA(300)'!$Q$141</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'TPA(300)'!$R$141</c:f>
              <c:numCache>
                <c:formatCode>h:mm</c:formatCode>
                <c:ptCount val="1"/>
                <c:pt idx="0">
                  <c:v>1.7361111111111112E-2</c:v>
                </c:pt>
              </c:numCache>
            </c:numRef>
          </c:val>
          <c:extLst>
            <c:ext xmlns:c16="http://schemas.microsoft.com/office/drawing/2014/chart" uri="{C3380CC4-5D6E-409C-BE32-E72D297353CC}">
              <c16:uniqueId val="{00000000-BB7C-40A8-AB43-3818421D98EC}"/>
            </c:ext>
          </c:extLst>
        </c:ser>
        <c:ser>
          <c:idx val="1"/>
          <c:order val="1"/>
          <c:tx>
            <c:strRef>
              <c:f>'TPA(300)'!$Q$142</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'TPA(300)'!$R$142</c:f>
              <c:numCache>
                <c:formatCode>h:mm</c:formatCode>
                <c:ptCount val="1"/>
                <c:pt idx="0">
                  <c:v>0.11388888888888889</c:v>
                </c:pt>
              </c:numCache>
            </c:numRef>
          </c:val>
          <c:extLst>
            <c:ext xmlns:c16="http://schemas.microsoft.com/office/drawing/2014/chart" uri="{C3380CC4-5D6E-409C-BE32-E72D297353CC}">
              <c16:uniqueId val="{00000001-BB7C-40A8-AB43-3818421D98EC}"/>
            </c:ext>
          </c:extLst>
        </c:ser>
        <c:ser>
          <c:idx val="2"/>
          <c:order val="2"/>
          <c:tx>
            <c:strRef>
              <c:f>'TPA(300)'!$Q$143</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'TPA(300)'!$R$143</c:f>
              <c:numCache>
                <c:formatCode>h:mm</c:formatCode>
                <c:ptCount val="1"/>
                <c:pt idx="0">
                  <c:v>0.25208333333333333</c:v>
                </c:pt>
              </c:numCache>
            </c:numRef>
          </c:val>
          <c:extLst>
            <c:ext xmlns:c16="http://schemas.microsoft.com/office/drawing/2014/chart" uri="{C3380CC4-5D6E-409C-BE32-E72D297353CC}">
              <c16:uniqueId val="{00000002-BB7C-40A8-AB43-3818421D98EC}"/>
            </c:ext>
          </c:extLst>
        </c:ser>
        <c:dLbls>
          <c:showLegendKey val="0"/>
          <c:showVal val="0"/>
          <c:showCatName val="0"/>
          <c:showSerName val="0"/>
          <c:showPercent val="0"/>
          <c:showBubbleSize val="0"/>
        </c:dLbls>
        <c:gapWidth val="219"/>
        <c:overlap val="-27"/>
        <c:axId val="341424152"/>
        <c:axId val="341419832"/>
      </c:barChart>
      <c:catAx>
        <c:axId val="341424152"/>
        <c:scaling>
          <c:orientation val="minMax"/>
        </c:scaling>
        <c:delete val="1"/>
        <c:axPos val="b"/>
        <c:majorTickMark val="none"/>
        <c:minorTickMark val="none"/>
        <c:tickLblPos val="nextTo"/>
        <c:crossAx val="341419832"/>
        <c:crosses val="autoZero"/>
        <c:auto val="1"/>
        <c:lblAlgn val="ctr"/>
        <c:lblOffset val="100"/>
        <c:noMultiLvlLbl val="0"/>
      </c:catAx>
      <c:valAx>
        <c:axId val="341419832"/>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42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N" sz="1800">
                <a:latin typeface="Times New Roman" panose="02020603050405020304" pitchFamily="18" charset="0"/>
                <a:cs typeface="Times New Roman" panose="02020603050405020304" pitchFamily="18" charset="0"/>
              </a:rPr>
              <a:t>TAT FOR PATIENTS WITH SAME DAY SUMMARY</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'TPA(300)'!$Q$147</c:f>
              <c:strCache>
                <c:ptCount val="1"/>
                <c:pt idx="0">
                  <c:v>MINIMUM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'TPA(300)'!$R$147</c:f>
              <c:numCache>
                <c:formatCode>h:mm</c:formatCode>
                <c:ptCount val="1"/>
                <c:pt idx="0">
                  <c:v>7.6388888888888886E-3</c:v>
                </c:pt>
              </c:numCache>
            </c:numRef>
          </c:val>
          <c:extLst>
            <c:ext xmlns:c16="http://schemas.microsoft.com/office/drawing/2014/chart" uri="{C3380CC4-5D6E-409C-BE32-E72D297353CC}">
              <c16:uniqueId val="{00000000-9DE0-4141-9CF5-81A159254A2D}"/>
            </c:ext>
          </c:extLst>
        </c:ser>
        <c:ser>
          <c:idx val="1"/>
          <c:order val="1"/>
          <c:tx>
            <c:strRef>
              <c:f>'TPA(300)'!$Q$148</c:f>
              <c:strCache>
                <c:ptCount val="1"/>
                <c:pt idx="0">
                  <c:v>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'TPA(300)'!$R$148</c:f>
              <c:numCache>
                <c:formatCode>h:mm</c:formatCode>
                <c:ptCount val="1"/>
                <c:pt idx="0">
                  <c:v>0.14027777777777778</c:v>
                </c:pt>
              </c:numCache>
            </c:numRef>
          </c:val>
          <c:extLst>
            <c:ext xmlns:c16="http://schemas.microsoft.com/office/drawing/2014/chart" uri="{C3380CC4-5D6E-409C-BE32-E72D297353CC}">
              <c16:uniqueId val="{00000001-9DE0-4141-9CF5-81A159254A2D}"/>
            </c:ext>
          </c:extLst>
        </c:ser>
        <c:ser>
          <c:idx val="2"/>
          <c:order val="2"/>
          <c:tx>
            <c:strRef>
              <c:f>'TPA(300)'!$Q$149</c:f>
              <c:strCache>
                <c:ptCount val="1"/>
                <c:pt idx="0">
                  <c:v>MAXIMUM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'TPA(300)'!$R$149</c:f>
              <c:numCache>
                <c:formatCode>h:mm</c:formatCode>
                <c:ptCount val="1"/>
                <c:pt idx="0">
                  <c:v>0.22916666666666666</c:v>
                </c:pt>
              </c:numCache>
            </c:numRef>
          </c:val>
          <c:extLst>
            <c:ext xmlns:c16="http://schemas.microsoft.com/office/drawing/2014/chart" uri="{C3380CC4-5D6E-409C-BE32-E72D297353CC}">
              <c16:uniqueId val="{00000002-9DE0-4141-9CF5-81A159254A2D}"/>
            </c:ext>
          </c:extLst>
        </c:ser>
        <c:dLbls>
          <c:showLegendKey val="0"/>
          <c:showVal val="0"/>
          <c:showCatName val="0"/>
          <c:showSerName val="0"/>
          <c:showPercent val="0"/>
          <c:showBubbleSize val="0"/>
        </c:dLbls>
        <c:gapWidth val="219"/>
        <c:overlap val="-27"/>
        <c:axId val="487047176"/>
        <c:axId val="487043576"/>
      </c:barChart>
      <c:catAx>
        <c:axId val="487047176"/>
        <c:scaling>
          <c:orientation val="minMax"/>
        </c:scaling>
        <c:delete val="1"/>
        <c:axPos val="b"/>
        <c:majorTickMark val="none"/>
        <c:minorTickMark val="none"/>
        <c:tickLblPos val="nextTo"/>
        <c:crossAx val="487043576"/>
        <c:crosses val="autoZero"/>
        <c:auto val="1"/>
        <c:lblAlgn val="ctr"/>
        <c:lblOffset val="100"/>
        <c:noMultiLvlLbl val="0"/>
      </c:catAx>
      <c:valAx>
        <c:axId val="487043576"/>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047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1_6F8910F8.xml><?xml version="1.0" encoding="utf-8"?>
<p188:cmLst xmlns:a="http://schemas.openxmlformats.org/drawingml/2006/main" xmlns:r="http://schemas.openxmlformats.org/officeDocument/2006/relationships" xmlns:p188="http://schemas.microsoft.com/office/powerpoint/2018/8/main">
  <p188:cm id="{80813822-3B37-4798-9503-5EE990AE81CC}" authorId="{D58C5E96-3A45-81B5-DA65-D5BA1C35ABFE}" created="2024-06-11T08:18:15.431">
    <ac:txMkLst xmlns:ac="http://schemas.microsoft.com/office/drawing/2013/main/command">
      <pc:docMk xmlns:pc="http://schemas.microsoft.com/office/powerpoint/2013/main/command"/>
      <pc:sldMk xmlns:pc="http://schemas.microsoft.com/office/powerpoint/2013/main/command" cId="1871253752" sldId="257"/>
      <ac:spMk id="2" creationId="{6C1857B2-1CD4-FF9B-3806-1B88A99EC979}"/>
      <ac:txMk cp="0" len="12">
        <ac:context len="13" hash="2137703599"/>
      </ac:txMk>
    </ac:txMkLst>
    <p188:pos x="3786590" y="450211"/>
    <p188:txBody>
      <a:bodyPr/>
      <a:lstStyle/>
      <a:p>
        <a:r>
          <a:rPr lang="en-US"/>
          <a:t>Please write in bullet points..</a:t>
        </a:r>
      </a:p>
    </p188:txBody>
  </p188:cm>
</p188:cmLst>
</file>

<file path=ppt/comments/modernComment_102_7F214F1E.xml><?xml version="1.0" encoding="utf-8"?>
<p188:cmLst xmlns:a="http://schemas.openxmlformats.org/drawingml/2006/main" xmlns:r="http://schemas.openxmlformats.org/officeDocument/2006/relationships" xmlns:p188="http://schemas.microsoft.com/office/powerpoint/2018/8/main">
  <p188:cm id="{63E188A6-DAD2-4EBD-A4B2-58BEEB1CABB9}" authorId="{D58C5E96-3A45-81B5-DA65-D5BA1C35ABFE}" created="2024-06-11T08:22:38.566">
    <ac:txMkLst xmlns:ac="http://schemas.microsoft.com/office/drawing/2013/main/command">
      <pc:docMk xmlns:pc="http://schemas.microsoft.com/office/powerpoint/2013/main/command"/>
      <pc:sldMk xmlns:pc="http://schemas.microsoft.com/office/powerpoint/2013/main/command" cId="2132889374" sldId="258"/>
      <ac:spMk id="3" creationId="{4A664654-A36D-A701-1545-8467000E1F22}"/>
      <ac:txMk cp="0">
        <ac:context len="4" hash="430531"/>
      </ac:txMk>
    </ac:txMkLst>
    <p188:pos x="8619760" y="397057"/>
    <p188:txBody>
      <a:bodyPr/>
      <a:lstStyle/>
      <a:p>
        <a:r>
          <a:rPr lang="en-US"/>
          <a:t>Rewrite in following way:
What is the time duration for each of the discharge processes and factors which influence or prolong the time? </a:t>
        </a:r>
      </a:p>
    </p188:txBody>
  </p188:cm>
</p188:cmLst>
</file>

<file path=ppt/comments/modernComment_103_47FA405F.xml><?xml version="1.0" encoding="utf-8"?>
<p188:cmLst xmlns:a="http://schemas.openxmlformats.org/drawingml/2006/main" xmlns:r="http://schemas.openxmlformats.org/officeDocument/2006/relationships" xmlns:p188="http://schemas.microsoft.com/office/powerpoint/2018/8/main">
  <p188:cm id="{34376803-8DE0-41FA-BD2C-5122FE6110BB}" authorId="{D58C5E96-3A45-81B5-DA65-D5BA1C35ABFE}" created="2024-06-11T08:23:11.419">
    <ac:txMkLst xmlns:ac="http://schemas.microsoft.com/office/drawing/2013/main/command">
      <pc:docMk xmlns:pc="http://schemas.microsoft.com/office/powerpoint/2013/main/command"/>
      <pc:sldMk xmlns:pc="http://schemas.microsoft.com/office/powerpoint/2013/main/command" cId="1207582815" sldId="259"/>
      <ac:spMk id="2" creationId="{9656E0CF-2A60-6798-FC23-9D371C3C23C6}"/>
      <ac:txMk cp="0" len="10">
        <ac:context len="11" hash="2060776827"/>
      </ac:txMk>
    </ac:txMkLst>
    <p188:pos x="3333563" y="467710"/>
    <p188:txBody>
      <a:bodyPr/>
      <a:lstStyle/>
      <a:p>
        <a:r>
          <a:rPr lang="en-US"/>
          <a:t>Write the objectives using sentence case (not in capital). </a:t>
        </a:r>
      </a:p>
    </p188:txBody>
  </p188:cm>
</p188:cmLst>
</file>

<file path=ppt/comments/modernComment_104_6311899E.xml><?xml version="1.0" encoding="utf-8"?>
<p188:cmLst xmlns:a="http://schemas.openxmlformats.org/drawingml/2006/main" xmlns:r="http://schemas.openxmlformats.org/officeDocument/2006/relationships" xmlns:p188="http://schemas.microsoft.com/office/powerpoint/2018/8/main">
  <p188:cm id="{872E8853-1C42-4EE0-9DE1-8FC656016423}" authorId="{D58C5E96-3A45-81B5-DA65-D5BA1C35ABFE}" created="2024-06-11T08:24:00.912">
    <ac:txMkLst xmlns:ac="http://schemas.microsoft.com/office/drawing/2013/main/command">
      <pc:docMk xmlns:pc="http://schemas.microsoft.com/office/powerpoint/2013/main/command"/>
      <pc:sldMk xmlns:pc="http://schemas.microsoft.com/office/powerpoint/2013/main/command" cId="1662093726" sldId="260"/>
      <ac:spMk id="3" creationId="{8AB03531-FBD0-77FF-2C66-8D07AA88F1C7}"/>
      <ac:txMk cp="194">
        <ac:context len="395" hash="3785972475"/>
      </ac:txMk>
    </ac:txMkLst>
    <p188:pos x="5671385" y="1849464"/>
    <p188:txBody>
      <a:bodyPr/>
      <a:lstStyle/>
      <a:p>
        <a:r>
          <a:rPr lang="en-US"/>
          <a:t>Capital..</a:t>
        </a:r>
      </a:p>
    </p188:txBody>
  </p188:cm>
  <p188:cm id="{643A86C9-29C3-4791-AF45-E2EBCFAB48A9}" authorId="{D58C5E96-3A45-81B5-DA65-D5BA1C35ABFE}" created="2024-06-11T08:24:50.885">
    <ac:deMkLst xmlns:ac="http://schemas.microsoft.com/office/drawing/2013/main/command">
      <pc:docMk xmlns:pc="http://schemas.microsoft.com/office/powerpoint/2013/main/command"/>
      <pc:sldMk xmlns:pc="http://schemas.microsoft.com/office/powerpoint/2013/main/command" cId="1662093726" sldId="260"/>
      <ac:spMk id="3" creationId="{8AB03531-FBD0-77FF-2C66-8D07AA88F1C7}"/>
    </ac:deMkLst>
    <p188:txBody>
      <a:bodyPr/>
      <a:lstStyle/>
      <a:p>
        <a:r>
          <a:rPr lang="en-US"/>
          <a:t>Was collected..</a:t>
        </a:r>
      </a:p>
    </p188:txBody>
  </p188:cm>
</p188:cmLst>
</file>

<file path=ppt/comments/modernComment_10C_6A35C7AB.xml><?xml version="1.0" encoding="utf-8"?>
<p188:cmLst xmlns:a="http://schemas.openxmlformats.org/drawingml/2006/main" xmlns:r="http://schemas.openxmlformats.org/officeDocument/2006/relationships" xmlns:p188="http://schemas.microsoft.com/office/powerpoint/2018/8/main">
  <p188:cm id="{6738A5DB-0167-43E5-99A7-DC35D761F886}" authorId="{D58C5E96-3A45-81B5-DA65-D5BA1C35ABFE}" created="2024-06-11T08:27:05.115">
    <pc:sldMkLst xmlns:pc="http://schemas.microsoft.com/office/powerpoint/2013/main/command">
      <pc:docMk/>
      <pc:sldMk cId="1781909419" sldId="268"/>
    </pc:sldMkLst>
    <p188:txBody>
      <a:bodyPr/>
      <a:lstStyle/>
      <a:p>
        <a:r>
          <a:rPr lang="en-US"/>
          <a:t>Give heading as Data Analysis (delete plan word)
Write in bullet points..</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39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0409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76283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71427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8718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53049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200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059990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769847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98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1501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262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11823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5647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36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818C68F-D26B-8F47-958C-23B49CF8A634}" type="datetimeFigureOut">
              <a:rPr lang="en-US" smtClean="0"/>
              <a:pPr/>
              <a:t>6/11/2024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21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8936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51410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B482E8-6E0E-1B4F-B1FD-C69DB9E858D9}" type="datetimeFigureOut">
              <a:rPr lang="en-US" smtClean="0"/>
              <a:pPr/>
              <a:t>6/11/2024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52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1_6F8910F8.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2_7F214F1E.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3_47FA405F.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4_6311899E.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0C_6A35C7AB.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92E7-CEBB-6529-9744-877157DA2FC0}"/>
              </a:ext>
            </a:extLst>
          </p:cNvPr>
          <p:cNvSpPr>
            <a:spLocks noGrp="1"/>
          </p:cNvSpPr>
          <p:nvPr>
            <p:ph type="ctrTitle"/>
          </p:nvPr>
        </p:nvSpPr>
        <p:spPr>
          <a:xfrm>
            <a:off x="2271280" y="1507837"/>
            <a:ext cx="9233332" cy="2262781"/>
          </a:xfrm>
        </p:spPr>
        <p:txBody>
          <a:bodyPr>
            <a:noAutofit/>
          </a:bodyPr>
          <a:lstStyle/>
          <a:p>
            <a:r>
              <a:rPr lang="en-US" sz="4000" dirty="0">
                <a:latin typeface="Times New Roman" panose="02020603050405020304" pitchFamily="18" charset="0"/>
                <a:cs typeface="Times New Roman" panose="02020603050405020304" pitchFamily="18" charset="0"/>
              </a:rPr>
              <a:t>STUDY OF DISCHARGE PROCESS AT RAJIV GANDHI CANCER INSTITUTE AND RESEARCH CENTRE, NEW DELHI</a:t>
            </a:r>
            <a:endParaRPr lang="en-IN" sz="4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89C7143-6C95-C702-00E9-43434EBC74DA}"/>
              </a:ext>
            </a:extLst>
          </p:cNvPr>
          <p:cNvSpPr>
            <a:spLocks noGrp="1"/>
          </p:cNvSpPr>
          <p:nvPr>
            <p:ph type="subTitle" idx="1"/>
          </p:nvPr>
        </p:nvSpPr>
        <p:spPr>
          <a:xfrm>
            <a:off x="-578860" y="4925161"/>
            <a:ext cx="4227033" cy="1126283"/>
          </a:xfrm>
        </p:spPr>
        <p:txBody>
          <a:bodyPr>
            <a:normAutofit/>
          </a:bodyPr>
          <a:lstStyle/>
          <a:p>
            <a:pPr algn="r"/>
            <a:r>
              <a:rPr lang="en-US" b="1" dirty="0">
                <a:solidFill>
                  <a:schemeClr val="tx1"/>
                </a:solidFill>
                <a:latin typeface="Times New Roman" panose="02020603050405020304" pitchFamily="18" charset="0"/>
                <a:cs typeface="Times New Roman" panose="02020603050405020304" pitchFamily="18" charset="0"/>
              </a:rPr>
              <a:t>By : Dr. Ridhi Jain </a:t>
            </a:r>
          </a:p>
          <a:p>
            <a:pPr algn="r"/>
            <a:r>
              <a:rPr lang="en-US" b="1" dirty="0">
                <a:solidFill>
                  <a:schemeClr val="tx1"/>
                </a:solidFill>
                <a:latin typeface="Times New Roman" panose="02020603050405020304" pitchFamily="18" charset="0"/>
                <a:cs typeface="Times New Roman" panose="02020603050405020304" pitchFamily="18" charset="0"/>
              </a:rPr>
              <a:t>(PG/22/093)</a:t>
            </a:r>
            <a:endParaRPr lang="en-IN"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25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D4DDF6D9-13BE-A799-735F-9B08EAC512D5}"/>
              </a:ext>
            </a:extLst>
          </p:cNvPr>
          <p:cNvSpPr/>
          <p:nvPr/>
        </p:nvSpPr>
        <p:spPr>
          <a:xfrm>
            <a:off x="1166951" y="2054642"/>
            <a:ext cx="3587930" cy="1881898"/>
          </a:xfrm>
          <a:prstGeom prst="horizontalScroll">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Times New Roman" panose="02020603050405020304" pitchFamily="18" charset="0"/>
                <a:cs typeface="Times New Roman" panose="02020603050405020304" pitchFamily="18" charset="0"/>
              </a:rPr>
              <a:t>Discharge Process Flow</a:t>
            </a:r>
            <a:endParaRPr lang="en-IN" sz="3200" dirty="0">
              <a:solidFill>
                <a:sysClr val="windowText" lastClr="0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03711B4-86CE-1A59-D9C0-CE1F0528CBB4}"/>
              </a:ext>
            </a:extLst>
          </p:cNvPr>
          <p:cNvPicPr>
            <a:picLocks noChangeAspect="1"/>
          </p:cNvPicPr>
          <p:nvPr/>
        </p:nvPicPr>
        <p:blipFill>
          <a:blip r:embed="rId2"/>
          <a:stretch>
            <a:fillRect/>
          </a:stretch>
        </p:blipFill>
        <p:spPr>
          <a:xfrm>
            <a:off x="6228986" y="578969"/>
            <a:ext cx="4654570" cy="5988086"/>
          </a:xfrm>
          <a:prstGeom prst="rect">
            <a:avLst/>
          </a:prstGeom>
        </p:spPr>
      </p:pic>
    </p:spTree>
    <p:extLst>
      <p:ext uri="{BB962C8B-B14F-4D97-AF65-F5344CB8AC3E}">
        <p14:creationId xmlns:p14="http://schemas.microsoft.com/office/powerpoint/2010/main" val="336849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C9B8-D7CA-3DEF-5D93-247E5057B192}"/>
              </a:ext>
            </a:extLst>
          </p:cNvPr>
          <p:cNvSpPr>
            <a:spLocks noGrp="1"/>
          </p:cNvSpPr>
          <p:nvPr>
            <p:ph type="title"/>
          </p:nvPr>
        </p:nvSpPr>
        <p:spPr>
          <a:xfrm>
            <a:off x="3738567" y="557557"/>
            <a:ext cx="4714865" cy="529563"/>
          </a:xfrm>
        </p:spPr>
        <p:txBody>
          <a:bodyPr>
            <a:noAutofit/>
          </a:bodyPr>
          <a:lstStyle/>
          <a:p>
            <a:r>
              <a:rPr lang="en-US" sz="4000" dirty="0">
                <a:latin typeface="Times New Roman" panose="02020603050405020304" pitchFamily="18" charset="0"/>
                <a:cs typeface="Times New Roman" panose="02020603050405020304" pitchFamily="18" charset="0"/>
              </a:rPr>
              <a:t>DATA ANALYSIS</a:t>
            </a:r>
            <a:endParaRPr lang="en-IN" sz="4000" dirty="0">
              <a:latin typeface="Times New Roman" panose="02020603050405020304" pitchFamily="18" charset="0"/>
              <a:cs typeface="Times New Roman" panose="02020603050405020304" pitchFamily="18" charset="0"/>
            </a:endParaRPr>
          </a:p>
        </p:txBody>
      </p:sp>
      <p:sp>
        <p:nvSpPr>
          <p:cNvPr id="3" name="Wave 2">
            <a:extLst>
              <a:ext uri="{FF2B5EF4-FFF2-40B4-BE49-F238E27FC236}">
                <a16:creationId xmlns:a16="http://schemas.microsoft.com/office/drawing/2014/main" id="{3CB677BC-2B84-1076-6FA8-17F5270D4939}"/>
              </a:ext>
            </a:extLst>
          </p:cNvPr>
          <p:cNvSpPr/>
          <p:nvPr/>
        </p:nvSpPr>
        <p:spPr>
          <a:xfrm>
            <a:off x="7310056" y="1800498"/>
            <a:ext cx="3971108" cy="2778034"/>
          </a:xfrm>
          <a:prstGeom prst="wav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Total Patients- 338</a:t>
            </a:r>
          </a:p>
          <a:p>
            <a:pPr algn="ctr"/>
            <a:r>
              <a:rPr lang="en-US" sz="2800" dirty="0">
                <a:solidFill>
                  <a:schemeClr val="tx1"/>
                </a:solidFill>
                <a:latin typeface="Times New Roman" panose="02020603050405020304" pitchFamily="18" charset="0"/>
                <a:cs typeface="Times New Roman" panose="02020603050405020304" pitchFamily="18" charset="0"/>
              </a:rPr>
              <a:t>Cash patients- 205</a:t>
            </a:r>
          </a:p>
          <a:p>
            <a:pPr algn="ctr"/>
            <a:r>
              <a:rPr lang="en-US" sz="2800" dirty="0">
                <a:solidFill>
                  <a:schemeClr val="tx1"/>
                </a:solidFill>
                <a:latin typeface="Times New Roman" panose="02020603050405020304" pitchFamily="18" charset="0"/>
                <a:cs typeface="Times New Roman" panose="02020603050405020304" pitchFamily="18" charset="0"/>
              </a:rPr>
              <a:t>TPA patients- 133</a:t>
            </a:r>
            <a:endParaRPr lang="en-IN" sz="2800" dirty="0">
              <a:solidFill>
                <a:schemeClr val="tx1"/>
              </a:solidFill>
              <a:latin typeface="Times New Roman" panose="02020603050405020304" pitchFamily="18" charset="0"/>
              <a:cs typeface="Times New Roman" panose="02020603050405020304" pitchFamily="18" charset="0"/>
            </a:endParaRPr>
          </a:p>
          <a:p>
            <a:pPr algn="ctr"/>
            <a:endParaRPr lang="en-IN" sz="1600" dirty="0"/>
          </a:p>
        </p:txBody>
      </p:sp>
      <p:graphicFrame>
        <p:nvGraphicFramePr>
          <p:cNvPr id="9" name="Chart 8">
            <a:extLst>
              <a:ext uri="{FF2B5EF4-FFF2-40B4-BE49-F238E27FC236}">
                <a16:creationId xmlns:a16="http://schemas.microsoft.com/office/drawing/2014/main" id="{5F2C3039-C49E-614C-8061-EAA80DB34043}"/>
              </a:ext>
            </a:extLst>
          </p:cNvPr>
          <p:cNvGraphicFramePr>
            <a:graphicFrameLocks/>
          </p:cNvGraphicFramePr>
          <p:nvPr>
            <p:extLst>
              <p:ext uri="{D42A27DB-BD31-4B8C-83A1-F6EECF244321}">
                <p14:modId xmlns:p14="http://schemas.microsoft.com/office/powerpoint/2010/main" val="1955128870"/>
              </p:ext>
            </p:extLst>
          </p:nvPr>
        </p:nvGraphicFramePr>
        <p:xfrm>
          <a:off x="1333499" y="1521691"/>
          <a:ext cx="5649191" cy="3595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971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343B-072A-72E1-3711-D1D6B9D7CE94}"/>
              </a:ext>
            </a:extLst>
          </p:cNvPr>
          <p:cNvSpPr>
            <a:spLocks noGrp="1"/>
          </p:cNvSpPr>
          <p:nvPr>
            <p:ph type="title"/>
          </p:nvPr>
        </p:nvSpPr>
        <p:spPr>
          <a:xfrm>
            <a:off x="3870668" y="699798"/>
            <a:ext cx="5385425" cy="495620"/>
          </a:xfrm>
        </p:spPr>
        <p:txBody>
          <a:bodyPr>
            <a:noAutofit/>
          </a:bodyPr>
          <a:lstStyle/>
          <a:p>
            <a:r>
              <a:rPr lang="en-US" sz="4000" dirty="0">
                <a:latin typeface="Times New Roman" panose="02020603050405020304" pitchFamily="18" charset="0"/>
                <a:cs typeface="Times New Roman" panose="02020603050405020304" pitchFamily="18" charset="0"/>
              </a:rPr>
              <a:t>FOR CASH PATIENTS</a:t>
            </a:r>
            <a:endParaRPr lang="en-IN" sz="4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144A3A9-F3A6-C46A-6582-CD4DEB8EF7C6}"/>
              </a:ext>
            </a:extLst>
          </p:cNvPr>
          <p:cNvGraphicFramePr>
            <a:graphicFrameLocks noGrp="1"/>
          </p:cNvGraphicFramePr>
          <p:nvPr>
            <p:extLst>
              <p:ext uri="{D42A27DB-BD31-4B8C-83A1-F6EECF244321}">
                <p14:modId xmlns:p14="http://schemas.microsoft.com/office/powerpoint/2010/main" val="2588289025"/>
              </p:ext>
            </p:extLst>
          </p:nvPr>
        </p:nvGraphicFramePr>
        <p:xfrm>
          <a:off x="7326167" y="2553205"/>
          <a:ext cx="3461905" cy="1751589"/>
        </p:xfrm>
        <a:graphic>
          <a:graphicData uri="http://schemas.openxmlformats.org/drawingml/2006/table">
            <a:tbl>
              <a:tblPr>
                <a:tableStyleId>{5C22544A-7EE6-4342-B048-85BDC9FD1C3A}</a:tableStyleId>
              </a:tblPr>
              <a:tblGrid>
                <a:gridCol w="1848590">
                  <a:extLst>
                    <a:ext uri="{9D8B030D-6E8A-4147-A177-3AD203B41FA5}">
                      <a16:colId xmlns:a16="http://schemas.microsoft.com/office/drawing/2014/main" val="1194689987"/>
                    </a:ext>
                  </a:extLst>
                </a:gridCol>
                <a:gridCol w="1613315">
                  <a:extLst>
                    <a:ext uri="{9D8B030D-6E8A-4147-A177-3AD203B41FA5}">
                      <a16:colId xmlns:a16="http://schemas.microsoft.com/office/drawing/2014/main" val="4107563181"/>
                    </a:ext>
                  </a:extLst>
                </a:gridCol>
              </a:tblGrid>
              <a:tr h="837716">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Advanced</a:t>
                      </a:r>
                      <a:br>
                        <a:rPr lang="en-IN" sz="1800" b="1" u="none" strike="noStrike">
                          <a:effectLst/>
                          <a:latin typeface="Times New Roman" panose="02020603050405020304" pitchFamily="18" charset="0"/>
                          <a:cs typeface="Times New Roman" panose="02020603050405020304" pitchFamily="18" charset="0"/>
                        </a:rPr>
                      </a:br>
                      <a:r>
                        <a:rPr lang="en-IN" sz="1800" b="1" u="none" strike="noStrike">
                          <a:effectLst/>
                          <a:latin typeface="Times New Roman" panose="02020603050405020304" pitchFamily="18" charset="0"/>
                          <a:cs typeface="Times New Roman" panose="02020603050405020304" pitchFamily="18" charset="0"/>
                        </a:rPr>
                        <a:t>summary</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48</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729436600"/>
                  </a:ext>
                </a:extLst>
              </a:tr>
              <a:tr h="913873">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Summary</a:t>
                      </a:r>
                      <a:br>
                        <a:rPr lang="en-IN" sz="1800" b="1" u="none" strike="noStrike" dirty="0">
                          <a:effectLst/>
                          <a:latin typeface="Times New Roman" panose="02020603050405020304" pitchFamily="18" charset="0"/>
                          <a:cs typeface="Times New Roman" panose="02020603050405020304" pitchFamily="18" charset="0"/>
                        </a:rPr>
                      </a:br>
                      <a:r>
                        <a:rPr lang="en-IN" sz="1800" b="1" u="none" strike="noStrike" dirty="0">
                          <a:effectLst/>
                          <a:latin typeface="Times New Roman" panose="02020603050405020304" pitchFamily="18" charset="0"/>
                          <a:cs typeface="Times New Roman" panose="02020603050405020304" pitchFamily="18" charset="0"/>
                        </a:rPr>
                        <a:t>on same day</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158</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598338004"/>
                  </a:ext>
                </a:extLst>
              </a:tr>
            </a:tbl>
          </a:graphicData>
        </a:graphic>
      </p:graphicFrame>
      <p:graphicFrame>
        <p:nvGraphicFramePr>
          <p:cNvPr id="4" name="Chart 3">
            <a:extLst>
              <a:ext uri="{FF2B5EF4-FFF2-40B4-BE49-F238E27FC236}">
                <a16:creationId xmlns:a16="http://schemas.microsoft.com/office/drawing/2014/main" id="{A12D850A-3E2E-1EEA-5D59-3FA775BE7BB9}"/>
              </a:ext>
            </a:extLst>
          </p:cNvPr>
          <p:cNvGraphicFramePr>
            <a:graphicFrameLocks/>
          </p:cNvGraphicFramePr>
          <p:nvPr>
            <p:extLst>
              <p:ext uri="{D42A27DB-BD31-4B8C-83A1-F6EECF244321}">
                <p14:modId xmlns:p14="http://schemas.microsoft.com/office/powerpoint/2010/main" val="4202326550"/>
              </p:ext>
            </p:extLst>
          </p:nvPr>
        </p:nvGraphicFramePr>
        <p:xfrm>
          <a:off x="913774" y="1820891"/>
          <a:ext cx="5649607" cy="3922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61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F0206-E0F2-0548-E985-91DD8477BF5C}"/>
              </a:ext>
            </a:extLst>
          </p:cNvPr>
          <p:cNvSpPr txBox="1"/>
          <p:nvPr/>
        </p:nvSpPr>
        <p:spPr>
          <a:xfrm>
            <a:off x="966652" y="1457289"/>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Patients with Advanced summary</a:t>
            </a:r>
          </a:p>
        </p:txBody>
      </p:sp>
      <p:graphicFrame>
        <p:nvGraphicFramePr>
          <p:cNvPr id="5" name="Table 4">
            <a:extLst>
              <a:ext uri="{FF2B5EF4-FFF2-40B4-BE49-F238E27FC236}">
                <a16:creationId xmlns:a16="http://schemas.microsoft.com/office/drawing/2014/main" id="{14022AAF-1329-752A-DA3A-82AA7750ACC9}"/>
              </a:ext>
            </a:extLst>
          </p:cNvPr>
          <p:cNvGraphicFramePr>
            <a:graphicFrameLocks noGrp="1"/>
          </p:cNvGraphicFramePr>
          <p:nvPr>
            <p:extLst>
              <p:ext uri="{D42A27DB-BD31-4B8C-83A1-F6EECF244321}">
                <p14:modId xmlns:p14="http://schemas.microsoft.com/office/powerpoint/2010/main" val="3903141126"/>
              </p:ext>
            </p:extLst>
          </p:nvPr>
        </p:nvGraphicFramePr>
        <p:xfrm>
          <a:off x="804090" y="2195135"/>
          <a:ext cx="4399900" cy="2495008"/>
        </p:xfrm>
        <a:graphic>
          <a:graphicData uri="http://schemas.openxmlformats.org/drawingml/2006/table">
            <a:tbl>
              <a:tblPr>
                <a:tableStyleId>{5C22544A-7EE6-4342-B048-85BDC9FD1C3A}</a:tableStyleId>
              </a:tblPr>
              <a:tblGrid>
                <a:gridCol w="2199950">
                  <a:extLst>
                    <a:ext uri="{9D8B030D-6E8A-4147-A177-3AD203B41FA5}">
                      <a16:colId xmlns:a16="http://schemas.microsoft.com/office/drawing/2014/main" val="1392518249"/>
                    </a:ext>
                  </a:extLst>
                </a:gridCol>
                <a:gridCol w="2199950">
                  <a:extLst>
                    <a:ext uri="{9D8B030D-6E8A-4147-A177-3AD203B41FA5}">
                      <a16:colId xmlns:a16="http://schemas.microsoft.com/office/drawing/2014/main" val="3724233080"/>
                    </a:ext>
                  </a:extLst>
                </a:gridCol>
              </a:tblGrid>
              <a:tr h="623752">
                <a:tc gridSpan="2">
                  <a:txBody>
                    <a:bodyPr/>
                    <a:lstStyle/>
                    <a:p>
                      <a:pPr algn="ctr" fontAlgn="b"/>
                      <a:r>
                        <a:rPr lang="en-US" sz="1800" b="1" u="none" strike="noStrike">
                          <a:effectLst/>
                          <a:latin typeface="Times New Roman" panose="02020603050405020304" pitchFamily="18" charset="0"/>
                          <a:cs typeface="Times New Roman" panose="02020603050405020304" pitchFamily="18" charset="0"/>
                        </a:rPr>
                        <a:t>TAT FOR CASH PATIENTS WITH ADVANCE SUMMARY</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IN"/>
                    </a:p>
                  </a:txBody>
                  <a:tcPr/>
                </a:tc>
                <a:extLst>
                  <a:ext uri="{0D108BD9-81ED-4DB2-BD59-A6C34878D82A}">
                    <a16:rowId xmlns:a16="http://schemas.microsoft.com/office/drawing/2014/main" val="2929413913"/>
                  </a:ext>
                </a:extLst>
              </a:tr>
              <a:tr h="623752">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Minimum</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00:13</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257017839"/>
                  </a:ext>
                </a:extLst>
              </a:tr>
              <a:tr h="623752">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Average</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01:36</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326838847"/>
                  </a:ext>
                </a:extLst>
              </a:tr>
              <a:tr h="623752">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Maximum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05:48</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39100347"/>
                  </a:ext>
                </a:extLst>
              </a:tr>
            </a:tbl>
          </a:graphicData>
        </a:graphic>
      </p:graphicFrame>
      <p:sp>
        <p:nvSpPr>
          <p:cNvPr id="7" name="Rectangle 6">
            <a:extLst>
              <a:ext uri="{FF2B5EF4-FFF2-40B4-BE49-F238E27FC236}">
                <a16:creationId xmlns:a16="http://schemas.microsoft.com/office/drawing/2014/main" id="{E37F1137-274A-7712-AB14-1A7BAAD0E65B}"/>
              </a:ext>
            </a:extLst>
          </p:cNvPr>
          <p:cNvSpPr/>
          <p:nvPr/>
        </p:nvSpPr>
        <p:spPr>
          <a:xfrm>
            <a:off x="3456541" y="380889"/>
            <a:ext cx="5122172" cy="707886"/>
          </a:xfrm>
          <a:prstGeom prst="rect">
            <a:avLst/>
          </a:prstGeom>
          <a:noFill/>
        </p:spPr>
        <p:txBody>
          <a:bodyPr wrap="none" lIns="91440" tIns="45720" rIns="91440" bIns="45720">
            <a:spAutoFit/>
          </a:bodyPr>
          <a:lstStyle/>
          <a:p>
            <a:pPr algn="ctr"/>
            <a:r>
              <a:rPr lang="en-US" sz="4000" b="0" cap="none" spc="0" dirty="0">
                <a:ln w="0"/>
                <a:solidFill>
                  <a:schemeClr val="tx1"/>
                </a:solidFill>
                <a:latin typeface="Times New Roman" panose="02020603050405020304" pitchFamily="18" charset="0"/>
                <a:cs typeface="Times New Roman" panose="02020603050405020304" pitchFamily="18" charset="0"/>
              </a:rPr>
              <a:t>FOR CASH PATIENTS</a:t>
            </a:r>
          </a:p>
        </p:txBody>
      </p:sp>
      <p:graphicFrame>
        <p:nvGraphicFramePr>
          <p:cNvPr id="8" name="Chart 7">
            <a:extLst>
              <a:ext uri="{FF2B5EF4-FFF2-40B4-BE49-F238E27FC236}">
                <a16:creationId xmlns:a16="http://schemas.microsoft.com/office/drawing/2014/main" id="{D26E64B5-3597-9EE5-0074-39B459634D5C}"/>
              </a:ext>
            </a:extLst>
          </p:cNvPr>
          <p:cNvGraphicFramePr>
            <a:graphicFrameLocks/>
          </p:cNvGraphicFramePr>
          <p:nvPr>
            <p:extLst>
              <p:ext uri="{D42A27DB-BD31-4B8C-83A1-F6EECF244321}">
                <p14:modId xmlns:p14="http://schemas.microsoft.com/office/powerpoint/2010/main" val="3667494473"/>
              </p:ext>
            </p:extLst>
          </p:nvPr>
        </p:nvGraphicFramePr>
        <p:xfrm>
          <a:off x="5732310" y="2131135"/>
          <a:ext cx="5961850" cy="3269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408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2A91F4-B1DD-CBCC-0698-BD2ACB876B5E}"/>
              </a:ext>
            </a:extLst>
          </p:cNvPr>
          <p:cNvSpPr txBox="1"/>
          <p:nvPr/>
        </p:nvSpPr>
        <p:spPr>
          <a:xfrm>
            <a:off x="735874" y="1193709"/>
            <a:ext cx="92223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Patients with same day summary</a:t>
            </a:r>
          </a:p>
        </p:txBody>
      </p:sp>
      <p:graphicFrame>
        <p:nvGraphicFramePr>
          <p:cNvPr id="5" name="Table 4">
            <a:extLst>
              <a:ext uri="{FF2B5EF4-FFF2-40B4-BE49-F238E27FC236}">
                <a16:creationId xmlns:a16="http://schemas.microsoft.com/office/drawing/2014/main" id="{5C2E87C3-CF06-34D9-F648-E93BD8E24300}"/>
              </a:ext>
            </a:extLst>
          </p:cNvPr>
          <p:cNvGraphicFramePr>
            <a:graphicFrameLocks noGrp="1"/>
          </p:cNvGraphicFramePr>
          <p:nvPr>
            <p:extLst>
              <p:ext uri="{D42A27DB-BD31-4B8C-83A1-F6EECF244321}">
                <p14:modId xmlns:p14="http://schemas.microsoft.com/office/powerpoint/2010/main" val="4079140499"/>
              </p:ext>
            </p:extLst>
          </p:nvPr>
        </p:nvGraphicFramePr>
        <p:xfrm>
          <a:off x="1402078" y="1923052"/>
          <a:ext cx="4348482" cy="2415268"/>
        </p:xfrm>
        <a:graphic>
          <a:graphicData uri="http://schemas.openxmlformats.org/drawingml/2006/table">
            <a:tbl>
              <a:tblPr>
                <a:tableStyleId>{5C22544A-7EE6-4342-B048-85BDC9FD1C3A}</a:tableStyleId>
              </a:tblPr>
              <a:tblGrid>
                <a:gridCol w="2174241">
                  <a:extLst>
                    <a:ext uri="{9D8B030D-6E8A-4147-A177-3AD203B41FA5}">
                      <a16:colId xmlns:a16="http://schemas.microsoft.com/office/drawing/2014/main" val="365912753"/>
                    </a:ext>
                  </a:extLst>
                </a:gridCol>
                <a:gridCol w="2174241">
                  <a:extLst>
                    <a:ext uri="{9D8B030D-6E8A-4147-A177-3AD203B41FA5}">
                      <a16:colId xmlns:a16="http://schemas.microsoft.com/office/drawing/2014/main" val="2769077842"/>
                    </a:ext>
                  </a:extLst>
                </a:gridCol>
              </a:tblGrid>
              <a:tr h="603817">
                <a:tc gridSpan="2">
                  <a:txBody>
                    <a:bodyPr/>
                    <a:lstStyle/>
                    <a:p>
                      <a:pPr algn="ctr" fontAlgn="b"/>
                      <a:r>
                        <a:rPr lang="en-US" sz="1800" b="1" u="none" strike="noStrike">
                          <a:effectLst/>
                          <a:latin typeface="Times New Roman" panose="02020603050405020304" pitchFamily="18" charset="0"/>
                          <a:cs typeface="Times New Roman" panose="02020603050405020304" pitchFamily="18" charset="0"/>
                        </a:rPr>
                        <a:t>TAT FOR PATIENTS WITH SAME DAY SUMMARY</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IN"/>
                    </a:p>
                  </a:txBody>
                  <a:tcPr/>
                </a:tc>
                <a:extLst>
                  <a:ext uri="{0D108BD9-81ED-4DB2-BD59-A6C34878D82A}">
                    <a16:rowId xmlns:a16="http://schemas.microsoft.com/office/drawing/2014/main" val="1919122452"/>
                  </a:ext>
                </a:extLst>
              </a:tr>
              <a:tr h="60381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Minimum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00:05</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884817921"/>
                  </a:ext>
                </a:extLst>
              </a:tr>
              <a:tr h="60381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Average</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a:t>
                      </a:r>
                      <a:r>
                        <a:rPr lang="en-IN" sz="1800" b="1" i="0" u="none" strike="noStrike" dirty="0">
                          <a:solidFill>
                            <a:srgbClr val="000000"/>
                          </a:solidFill>
                          <a:effectLst/>
                          <a:latin typeface="Times New Roman" panose="02020603050405020304" pitchFamily="18" charset="0"/>
                          <a:cs typeface="Times New Roman" panose="02020603050405020304" pitchFamily="18" charset="0"/>
                        </a:rPr>
                        <a:t>1:59</a:t>
                      </a:r>
                    </a:p>
                  </a:txBody>
                  <a:tcPr marL="7620" marR="7620" marT="7620" marB="0" anchor="b"/>
                </a:tc>
                <a:extLst>
                  <a:ext uri="{0D108BD9-81ED-4DB2-BD59-A6C34878D82A}">
                    <a16:rowId xmlns:a16="http://schemas.microsoft.com/office/drawing/2014/main" val="3172655715"/>
                  </a:ext>
                </a:extLst>
              </a:tr>
              <a:tr h="60381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Maximum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06:00</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025338888"/>
                  </a:ext>
                </a:extLst>
              </a:tr>
            </a:tbl>
          </a:graphicData>
        </a:graphic>
      </p:graphicFrame>
      <p:graphicFrame>
        <p:nvGraphicFramePr>
          <p:cNvPr id="7" name="Chart 6">
            <a:extLst>
              <a:ext uri="{FF2B5EF4-FFF2-40B4-BE49-F238E27FC236}">
                <a16:creationId xmlns:a16="http://schemas.microsoft.com/office/drawing/2014/main" id="{7E5E1EC7-1476-80E2-95D6-8C2A3DA89068}"/>
              </a:ext>
            </a:extLst>
          </p:cNvPr>
          <p:cNvGraphicFramePr>
            <a:graphicFrameLocks/>
          </p:cNvGraphicFramePr>
          <p:nvPr>
            <p:extLst>
              <p:ext uri="{D42A27DB-BD31-4B8C-83A1-F6EECF244321}">
                <p14:modId xmlns:p14="http://schemas.microsoft.com/office/powerpoint/2010/main" val="122351201"/>
              </p:ext>
            </p:extLst>
          </p:nvPr>
        </p:nvGraphicFramePr>
        <p:xfrm>
          <a:off x="6196561" y="1835727"/>
          <a:ext cx="543306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FB9845FA-165A-3D01-ABF3-6881AB39AB08}"/>
              </a:ext>
            </a:extLst>
          </p:cNvPr>
          <p:cNvSpPr/>
          <p:nvPr/>
        </p:nvSpPr>
        <p:spPr>
          <a:xfrm>
            <a:off x="3456541" y="380889"/>
            <a:ext cx="5122172" cy="707886"/>
          </a:xfrm>
          <a:prstGeom prst="rect">
            <a:avLst/>
          </a:prstGeom>
          <a:noFill/>
        </p:spPr>
        <p:txBody>
          <a:bodyPr wrap="none" lIns="91440" tIns="45720" rIns="91440" bIns="45720">
            <a:spAutoFit/>
          </a:bodyPr>
          <a:lstStyle/>
          <a:p>
            <a:pPr algn="ctr"/>
            <a:r>
              <a:rPr lang="en-US" sz="4000" b="0" cap="none" spc="0" dirty="0">
                <a:ln w="0"/>
                <a:solidFill>
                  <a:schemeClr val="tx1"/>
                </a:solidFill>
                <a:latin typeface="Times New Roman" panose="02020603050405020304" pitchFamily="18" charset="0"/>
                <a:cs typeface="Times New Roman" panose="02020603050405020304" pitchFamily="18" charset="0"/>
              </a:rPr>
              <a:t>FOR CASH PATIENTS</a:t>
            </a:r>
          </a:p>
        </p:txBody>
      </p:sp>
    </p:spTree>
    <p:extLst>
      <p:ext uri="{BB962C8B-B14F-4D97-AF65-F5344CB8AC3E}">
        <p14:creationId xmlns:p14="http://schemas.microsoft.com/office/powerpoint/2010/main" val="176982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2DDA9F-F3F8-C6DD-7E99-B70F2EE0061A}"/>
              </a:ext>
            </a:extLst>
          </p:cNvPr>
          <p:cNvGraphicFramePr>
            <a:graphicFrameLocks noGrp="1"/>
          </p:cNvGraphicFramePr>
          <p:nvPr>
            <p:extLst>
              <p:ext uri="{D42A27DB-BD31-4B8C-83A1-F6EECF244321}">
                <p14:modId xmlns:p14="http://schemas.microsoft.com/office/powerpoint/2010/main" val="2866392935"/>
              </p:ext>
            </p:extLst>
          </p:nvPr>
        </p:nvGraphicFramePr>
        <p:xfrm>
          <a:off x="7002235" y="4285180"/>
          <a:ext cx="3073582" cy="1424757"/>
        </p:xfrm>
        <a:graphic>
          <a:graphicData uri="http://schemas.openxmlformats.org/drawingml/2006/table">
            <a:tbl>
              <a:tblPr>
                <a:tableStyleId>{5C22544A-7EE6-4342-B048-85BDC9FD1C3A}</a:tableStyleId>
              </a:tblPr>
              <a:tblGrid>
                <a:gridCol w="1744465">
                  <a:extLst>
                    <a:ext uri="{9D8B030D-6E8A-4147-A177-3AD203B41FA5}">
                      <a16:colId xmlns:a16="http://schemas.microsoft.com/office/drawing/2014/main" val="2812314388"/>
                    </a:ext>
                  </a:extLst>
                </a:gridCol>
                <a:gridCol w="1329117">
                  <a:extLst>
                    <a:ext uri="{9D8B030D-6E8A-4147-A177-3AD203B41FA5}">
                      <a16:colId xmlns:a16="http://schemas.microsoft.com/office/drawing/2014/main" val="3779905921"/>
                    </a:ext>
                  </a:extLst>
                </a:gridCol>
              </a:tblGrid>
              <a:tr h="474919">
                <a:tc>
                  <a:txBody>
                    <a:bodyPr/>
                    <a:lstStyle/>
                    <a:p>
                      <a:pPr algn="ctr" fontAlgn="b"/>
                      <a:r>
                        <a:rPr lang="en-IN" sz="1600" u="none" strike="noStrike">
                          <a:effectLst/>
                          <a:latin typeface="Times New Roman" panose="02020603050405020304" pitchFamily="18" charset="0"/>
                          <a:cs typeface="Times New Roman" panose="02020603050405020304" pitchFamily="18" charset="0"/>
                        </a:rPr>
                        <a:t>minimum</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00:05</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183713884"/>
                  </a:ext>
                </a:extLst>
              </a:tr>
              <a:tr h="474919">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average</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02:26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422804443"/>
                  </a:ext>
                </a:extLst>
              </a:tr>
              <a:tr h="474919">
                <a:tc>
                  <a:txBody>
                    <a:bodyPr/>
                    <a:lstStyle/>
                    <a:p>
                      <a:pPr algn="ctr" fontAlgn="b"/>
                      <a:r>
                        <a:rPr lang="en-IN" sz="1600" u="none" strike="noStrike">
                          <a:effectLst/>
                          <a:latin typeface="Times New Roman" panose="02020603050405020304" pitchFamily="18" charset="0"/>
                          <a:cs typeface="Times New Roman" panose="02020603050405020304" pitchFamily="18" charset="0"/>
                        </a:rPr>
                        <a:t>maximum</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06:00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884185338"/>
                  </a:ext>
                </a:extLst>
              </a:tr>
            </a:tbl>
          </a:graphicData>
        </a:graphic>
      </p:graphicFrame>
      <p:graphicFrame>
        <p:nvGraphicFramePr>
          <p:cNvPr id="6" name="Table 5">
            <a:extLst>
              <a:ext uri="{FF2B5EF4-FFF2-40B4-BE49-F238E27FC236}">
                <a16:creationId xmlns:a16="http://schemas.microsoft.com/office/drawing/2014/main" id="{A4C199F9-F1E1-0359-08A1-82B5F5F8A774}"/>
              </a:ext>
            </a:extLst>
          </p:cNvPr>
          <p:cNvGraphicFramePr>
            <a:graphicFrameLocks noGrp="1"/>
          </p:cNvGraphicFramePr>
          <p:nvPr>
            <p:extLst>
              <p:ext uri="{D42A27DB-BD31-4B8C-83A1-F6EECF244321}">
                <p14:modId xmlns:p14="http://schemas.microsoft.com/office/powerpoint/2010/main" val="3536928613"/>
              </p:ext>
            </p:extLst>
          </p:nvPr>
        </p:nvGraphicFramePr>
        <p:xfrm>
          <a:off x="1919513" y="4285180"/>
          <a:ext cx="2672807" cy="1314428"/>
        </p:xfrm>
        <a:graphic>
          <a:graphicData uri="http://schemas.openxmlformats.org/drawingml/2006/table">
            <a:tbl>
              <a:tblPr>
                <a:tableStyleId>{5C22544A-7EE6-4342-B048-85BDC9FD1C3A}</a:tableStyleId>
              </a:tblPr>
              <a:tblGrid>
                <a:gridCol w="1562029">
                  <a:extLst>
                    <a:ext uri="{9D8B030D-6E8A-4147-A177-3AD203B41FA5}">
                      <a16:colId xmlns:a16="http://schemas.microsoft.com/office/drawing/2014/main" val="3272397943"/>
                    </a:ext>
                  </a:extLst>
                </a:gridCol>
                <a:gridCol w="1110778">
                  <a:extLst>
                    <a:ext uri="{9D8B030D-6E8A-4147-A177-3AD203B41FA5}">
                      <a16:colId xmlns:a16="http://schemas.microsoft.com/office/drawing/2014/main" val="1215140195"/>
                    </a:ext>
                  </a:extLst>
                </a:gridCol>
              </a:tblGrid>
              <a:tr h="328607">
                <a:tc gridSpan="2">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medical cash</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IN"/>
                    </a:p>
                  </a:txBody>
                  <a:tcPr/>
                </a:tc>
                <a:extLst>
                  <a:ext uri="{0D108BD9-81ED-4DB2-BD59-A6C34878D82A}">
                    <a16:rowId xmlns:a16="http://schemas.microsoft.com/office/drawing/2014/main" val="2115162351"/>
                  </a:ext>
                </a:extLst>
              </a:tr>
              <a:tr h="328607">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minimum</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00:13</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864326595"/>
                  </a:ext>
                </a:extLst>
              </a:tr>
              <a:tr h="328607">
                <a:tc>
                  <a:txBody>
                    <a:bodyPr/>
                    <a:lstStyle/>
                    <a:p>
                      <a:pPr algn="ctr" fontAlgn="b"/>
                      <a:r>
                        <a:rPr lang="en-IN" sz="1600" u="none" strike="noStrike">
                          <a:effectLst/>
                          <a:latin typeface="Times New Roman" panose="02020603050405020304" pitchFamily="18" charset="0"/>
                          <a:cs typeface="Times New Roman" panose="02020603050405020304" pitchFamily="18" charset="0"/>
                        </a:rPr>
                        <a:t>average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01:48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31389675"/>
                  </a:ext>
                </a:extLst>
              </a:tr>
              <a:tr h="328607">
                <a:tc>
                  <a:txBody>
                    <a:bodyPr/>
                    <a:lstStyle/>
                    <a:p>
                      <a:pPr algn="ctr" fontAlgn="b"/>
                      <a:r>
                        <a:rPr lang="en-IN" sz="1600" u="none" strike="noStrike">
                          <a:effectLst/>
                          <a:latin typeface="Times New Roman" panose="02020603050405020304" pitchFamily="18" charset="0"/>
                          <a:cs typeface="Times New Roman" panose="02020603050405020304" pitchFamily="18" charset="0"/>
                        </a:rPr>
                        <a:t>maximum</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04:55</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440894352"/>
                  </a:ext>
                </a:extLst>
              </a:tr>
            </a:tbl>
          </a:graphicData>
        </a:graphic>
      </p:graphicFrame>
      <p:graphicFrame>
        <p:nvGraphicFramePr>
          <p:cNvPr id="7" name="Chart 6">
            <a:extLst>
              <a:ext uri="{FF2B5EF4-FFF2-40B4-BE49-F238E27FC236}">
                <a16:creationId xmlns:a16="http://schemas.microsoft.com/office/drawing/2014/main" id="{14E56355-D63C-C89C-A509-1FE59E707EAC}"/>
              </a:ext>
            </a:extLst>
          </p:cNvPr>
          <p:cNvGraphicFramePr>
            <a:graphicFrameLocks/>
          </p:cNvGraphicFramePr>
          <p:nvPr>
            <p:extLst>
              <p:ext uri="{D42A27DB-BD31-4B8C-83A1-F6EECF244321}">
                <p14:modId xmlns:p14="http://schemas.microsoft.com/office/powerpoint/2010/main" val="905865419"/>
              </p:ext>
            </p:extLst>
          </p:nvPr>
        </p:nvGraphicFramePr>
        <p:xfrm>
          <a:off x="1188720" y="116694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4C85493-F6EA-8CB5-FABA-19D9D590603F}"/>
              </a:ext>
            </a:extLst>
          </p:cNvPr>
          <p:cNvGraphicFramePr>
            <a:graphicFrameLocks/>
          </p:cNvGraphicFramePr>
          <p:nvPr>
            <p:extLst>
              <p:ext uri="{D42A27DB-BD31-4B8C-83A1-F6EECF244321}">
                <p14:modId xmlns:p14="http://schemas.microsoft.com/office/powerpoint/2010/main" val="1534563617"/>
              </p:ext>
            </p:extLst>
          </p:nvPr>
        </p:nvGraphicFramePr>
        <p:xfrm>
          <a:off x="6253026" y="116694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18D0F48-4EA2-C2D3-9209-E1DEAB145A51}"/>
              </a:ext>
            </a:extLst>
          </p:cNvPr>
          <p:cNvSpPr/>
          <p:nvPr/>
        </p:nvSpPr>
        <p:spPr>
          <a:xfrm>
            <a:off x="3534914" y="243619"/>
            <a:ext cx="5122172" cy="707886"/>
          </a:xfrm>
          <a:prstGeom prst="rect">
            <a:avLst/>
          </a:prstGeom>
          <a:noFill/>
        </p:spPr>
        <p:txBody>
          <a:bodyPr wrap="none" lIns="91440" tIns="45720" rIns="91440" bIns="45720">
            <a:spAutoFit/>
          </a:bodyPr>
          <a:lstStyle/>
          <a:p>
            <a:pPr algn="ctr"/>
            <a:r>
              <a:rPr lang="en-US" sz="4000" b="0" cap="none" spc="0" dirty="0">
                <a:ln w="0"/>
                <a:solidFill>
                  <a:schemeClr val="tx1"/>
                </a:solidFill>
                <a:latin typeface="Times New Roman" panose="02020603050405020304" pitchFamily="18" charset="0"/>
                <a:cs typeface="Times New Roman" panose="02020603050405020304" pitchFamily="18" charset="0"/>
              </a:rPr>
              <a:t>FOR CASH PATIENTS</a:t>
            </a:r>
          </a:p>
        </p:txBody>
      </p:sp>
    </p:spTree>
    <p:extLst>
      <p:ext uri="{BB962C8B-B14F-4D97-AF65-F5344CB8AC3E}">
        <p14:creationId xmlns:p14="http://schemas.microsoft.com/office/powerpoint/2010/main" val="241265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3F5941-7DC8-F3E0-1987-9F72C3DDC2D6}"/>
              </a:ext>
            </a:extLst>
          </p:cNvPr>
          <p:cNvSpPr/>
          <p:nvPr/>
        </p:nvSpPr>
        <p:spPr>
          <a:xfrm>
            <a:off x="3776807" y="518775"/>
            <a:ext cx="463838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FOR TPA PATIENTS</a:t>
            </a:r>
          </a:p>
        </p:txBody>
      </p:sp>
      <p:graphicFrame>
        <p:nvGraphicFramePr>
          <p:cNvPr id="4" name="Table 3">
            <a:extLst>
              <a:ext uri="{FF2B5EF4-FFF2-40B4-BE49-F238E27FC236}">
                <a16:creationId xmlns:a16="http://schemas.microsoft.com/office/drawing/2014/main" id="{A1A221AA-21E7-02E0-2985-332489B1AA89}"/>
              </a:ext>
            </a:extLst>
          </p:cNvPr>
          <p:cNvGraphicFramePr>
            <a:graphicFrameLocks noGrp="1"/>
          </p:cNvGraphicFramePr>
          <p:nvPr>
            <p:extLst>
              <p:ext uri="{D42A27DB-BD31-4B8C-83A1-F6EECF244321}">
                <p14:modId xmlns:p14="http://schemas.microsoft.com/office/powerpoint/2010/main" val="675474389"/>
              </p:ext>
            </p:extLst>
          </p:nvPr>
        </p:nvGraphicFramePr>
        <p:xfrm>
          <a:off x="1371780" y="2166819"/>
          <a:ext cx="3043465" cy="1551350"/>
        </p:xfrm>
        <a:graphic>
          <a:graphicData uri="http://schemas.openxmlformats.org/drawingml/2006/table">
            <a:tbl>
              <a:tblPr>
                <a:tableStyleId>{5C22544A-7EE6-4342-B048-85BDC9FD1C3A}</a:tableStyleId>
              </a:tblPr>
              <a:tblGrid>
                <a:gridCol w="1531425">
                  <a:extLst>
                    <a:ext uri="{9D8B030D-6E8A-4147-A177-3AD203B41FA5}">
                      <a16:colId xmlns:a16="http://schemas.microsoft.com/office/drawing/2014/main" val="572172382"/>
                    </a:ext>
                  </a:extLst>
                </a:gridCol>
                <a:gridCol w="1512040">
                  <a:extLst>
                    <a:ext uri="{9D8B030D-6E8A-4147-A177-3AD203B41FA5}">
                      <a16:colId xmlns:a16="http://schemas.microsoft.com/office/drawing/2014/main" val="894461199"/>
                    </a:ext>
                  </a:extLst>
                </a:gridCol>
              </a:tblGrid>
              <a:tr h="775675">
                <a:tc>
                  <a:txBody>
                    <a:bodyPr/>
                    <a:lstStyle/>
                    <a:p>
                      <a:pPr algn="ctr" fontAlgn="b"/>
                      <a:r>
                        <a:rPr lang="en-IN" sz="1600" u="none" strike="noStrike">
                          <a:effectLst/>
                          <a:latin typeface="Times New Roman" panose="02020603050405020304" pitchFamily="18" charset="0"/>
                          <a:cs typeface="Times New Roman" panose="02020603050405020304" pitchFamily="18" charset="0"/>
                        </a:rPr>
                        <a:t>Patients with </a:t>
                      </a:r>
                      <a:br>
                        <a:rPr lang="en-IN" sz="1600" u="none" strike="noStrike">
                          <a:effectLst/>
                          <a:latin typeface="Times New Roman" panose="02020603050405020304" pitchFamily="18" charset="0"/>
                          <a:cs typeface="Times New Roman" panose="02020603050405020304" pitchFamily="18" charset="0"/>
                        </a:rPr>
                      </a:br>
                      <a:r>
                        <a:rPr lang="en-IN" sz="1600" u="none" strike="noStrike">
                          <a:effectLst/>
                          <a:latin typeface="Times New Roman" panose="02020603050405020304" pitchFamily="18" charset="0"/>
                          <a:cs typeface="Times New Roman" panose="02020603050405020304" pitchFamily="18" charset="0"/>
                        </a:rPr>
                        <a:t>advanced summary</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45</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181131728"/>
                  </a:ext>
                </a:extLst>
              </a:tr>
              <a:tr h="775675">
                <a:tc>
                  <a:txBody>
                    <a:bodyPr/>
                    <a:lstStyle/>
                    <a:p>
                      <a:pPr algn="ctr" fontAlgn="b"/>
                      <a:r>
                        <a:rPr lang="en-US" sz="1600" u="none" strike="noStrike">
                          <a:effectLst/>
                          <a:latin typeface="Times New Roman" panose="02020603050405020304" pitchFamily="18" charset="0"/>
                          <a:cs typeface="Times New Roman" panose="02020603050405020304" pitchFamily="18" charset="0"/>
                        </a:rPr>
                        <a:t>Patients with </a:t>
                      </a:r>
                      <a:br>
                        <a:rPr lang="en-US" sz="1600" u="none" strike="noStrike">
                          <a:effectLst/>
                          <a:latin typeface="Times New Roman" panose="02020603050405020304" pitchFamily="18" charset="0"/>
                          <a:cs typeface="Times New Roman" panose="02020603050405020304" pitchFamily="18" charset="0"/>
                        </a:rPr>
                      </a:br>
                      <a:r>
                        <a:rPr lang="en-US" sz="1600" u="none" strike="noStrike">
                          <a:effectLst/>
                          <a:latin typeface="Times New Roman" panose="02020603050405020304" pitchFamily="18" charset="0"/>
                          <a:cs typeface="Times New Roman" panose="02020603050405020304" pitchFamily="18" charset="0"/>
                        </a:rPr>
                        <a:t>same day summary</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88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377586122"/>
                  </a:ext>
                </a:extLst>
              </a:tr>
            </a:tbl>
          </a:graphicData>
        </a:graphic>
      </p:graphicFrame>
      <p:graphicFrame>
        <p:nvGraphicFramePr>
          <p:cNvPr id="6" name="Chart 5">
            <a:extLst>
              <a:ext uri="{FF2B5EF4-FFF2-40B4-BE49-F238E27FC236}">
                <a16:creationId xmlns:a16="http://schemas.microsoft.com/office/drawing/2014/main" id="{269122CC-60B3-90E7-FB72-CD8C1A29CFE6}"/>
              </a:ext>
            </a:extLst>
          </p:cNvPr>
          <p:cNvGraphicFramePr>
            <a:graphicFrameLocks/>
          </p:cNvGraphicFramePr>
          <p:nvPr>
            <p:extLst>
              <p:ext uri="{D42A27DB-BD31-4B8C-83A1-F6EECF244321}">
                <p14:modId xmlns:p14="http://schemas.microsoft.com/office/powerpoint/2010/main" val="1523362397"/>
              </p:ext>
            </p:extLst>
          </p:nvPr>
        </p:nvGraphicFramePr>
        <p:xfrm>
          <a:off x="5574144" y="1900382"/>
          <a:ext cx="5591695" cy="3271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640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2F1AD9F-DAD8-91F6-C9CD-21CB43C46AED}"/>
              </a:ext>
            </a:extLst>
          </p:cNvPr>
          <p:cNvGraphicFramePr>
            <a:graphicFrameLocks noGrp="1"/>
          </p:cNvGraphicFramePr>
          <p:nvPr>
            <p:extLst>
              <p:ext uri="{D42A27DB-BD31-4B8C-83A1-F6EECF244321}">
                <p14:modId xmlns:p14="http://schemas.microsoft.com/office/powerpoint/2010/main" val="2144475566"/>
              </p:ext>
            </p:extLst>
          </p:nvPr>
        </p:nvGraphicFramePr>
        <p:xfrm>
          <a:off x="1187631" y="2402024"/>
          <a:ext cx="3445329" cy="1811451"/>
        </p:xfrm>
        <a:graphic>
          <a:graphicData uri="http://schemas.openxmlformats.org/drawingml/2006/table">
            <a:tbl>
              <a:tblPr>
                <a:tableStyleId>{5C22544A-7EE6-4342-B048-85BDC9FD1C3A}</a:tableStyleId>
              </a:tblPr>
              <a:tblGrid>
                <a:gridCol w="1466686">
                  <a:extLst>
                    <a:ext uri="{9D8B030D-6E8A-4147-A177-3AD203B41FA5}">
                      <a16:colId xmlns:a16="http://schemas.microsoft.com/office/drawing/2014/main" val="732996793"/>
                    </a:ext>
                  </a:extLst>
                </a:gridCol>
                <a:gridCol w="1978643">
                  <a:extLst>
                    <a:ext uri="{9D8B030D-6E8A-4147-A177-3AD203B41FA5}">
                      <a16:colId xmlns:a16="http://schemas.microsoft.com/office/drawing/2014/main" val="3032093903"/>
                    </a:ext>
                  </a:extLst>
                </a:gridCol>
              </a:tblGrid>
              <a:tr h="418397">
                <a:tc gridSpan="2">
                  <a:txBody>
                    <a:bodyPr/>
                    <a:lstStyle/>
                    <a:p>
                      <a:pPr algn="ctr" fontAlgn="b"/>
                      <a:r>
                        <a:rPr lang="en-US" sz="1800" b="1" u="none" strike="noStrike">
                          <a:effectLst/>
                          <a:latin typeface="Times New Roman" panose="02020603050405020304" pitchFamily="18" charset="0"/>
                          <a:cs typeface="Times New Roman" panose="02020603050405020304" pitchFamily="18" charset="0"/>
                        </a:rPr>
                        <a:t>TAT for Patients with advance summary</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IN"/>
                    </a:p>
                  </a:txBody>
                  <a:tcPr/>
                </a:tc>
                <a:extLst>
                  <a:ext uri="{0D108BD9-81ED-4DB2-BD59-A6C34878D82A}">
                    <a16:rowId xmlns:a16="http://schemas.microsoft.com/office/drawing/2014/main" val="684721591"/>
                  </a:ext>
                </a:extLst>
              </a:tr>
              <a:tr h="41839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Minimum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00:25</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574607342"/>
                  </a:ext>
                </a:extLst>
              </a:tr>
              <a:tr h="41839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Average</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a:t>
                      </a:r>
                      <a:r>
                        <a:rPr lang="en-IN" sz="1800" b="1" i="0" u="none" strike="noStrike" dirty="0">
                          <a:solidFill>
                            <a:srgbClr val="000000"/>
                          </a:solidFill>
                          <a:effectLst/>
                          <a:latin typeface="Times New Roman" panose="02020603050405020304" pitchFamily="18" charset="0"/>
                          <a:cs typeface="Times New Roman" panose="02020603050405020304" pitchFamily="18" charset="0"/>
                        </a:rPr>
                        <a:t>2:44</a:t>
                      </a:r>
                    </a:p>
                  </a:txBody>
                  <a:tcPr marL="7620" marR="7620" marT="7620" marB="0" anchor="b"/>
                </a:tc>
                <a:extLst>
                  <a:ext uri="{0D108BD9-81ED-4DB2-BD59-A6C34878D82A}">
                    <a16:rowId xmlns:a16="http://schemas.microsoft.com/office/drawing/2014/main" val="3776071575"/>
                  </a:ext>
                </a:extLst>
              </a:tr>
              <a:tr h="418397">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Maximum</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06:03</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23270954"/>
                  </a:ext>
                </a:extLst>
              </a:tr>
            </a:tbl>
          </a:graphicData>
        </a:graphic>
      </p:graphicFrame>
      <p:sp>
        <p:nvSpPr>
          <p:cNvPr id="4" name="TextBox 3">
            <a:extLst>
              <a:ext uri="{FF2B5EF4-FFF2-40B4-BE49-F238E27FC236}">
                <a16:creationId xmlns:a16="http://schemas.microsoft.com/office/drawing/2014/main" id="{64106AA5-7670-13DB-2560-73DD591EB806}"/>
              </a:ext>
            </a:extLst>
          </p:cNvPr>
          <p:cNvSpPr txBox="1"/>
          <p:nvPr/>
        </p:nvSpPr>
        <p:spPr>
          <a:xfrm>
            <a:off x="868044" y="1175212"/>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Patients with Advanced summary</a:t>
            </a:r>
          </a:p>
        </p:txBody>
      </p:sp>
      <p:sp>
        <p:nvSpPr>
          <p:cNvPr id="7" name="Rectangle 6">
            <a:extLst>
              <a:ext uri="{FF2B5EF4-FFF2-40B4-BE49-F238E27FC236}">
                <a16:creationId xmlns:a16="http://schemas.microsoft.com/office/drawing/2014/main" id="{C485CAF3-B166-7E6B-FA04-AB01AF1130F8}"/>
              </a:ext>
            </a:extLst>
          </p:cNvPr>
          <p:cNvSpPr/>
          <p:nvPr/>
        </p:nvSpPr>
        <p:spPr>
          <a:xfrm>
            <a:off x="3776807" y="224135"/>
            <a:ext cx="463838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FOR TPA PATIENTS</a:t>
            </a:r>
          </a:p>
        </p:txBody>
      </p:sp>
      <p:graphicFrame>
        <p:nvGraphicFramePr>
          <p:cNvPr id="8" name="Chart 7">
            <a:extLst>
              <a:ext uri="{FF2B5EF4-FFF2-40B4-BE49-F238E27FC236}">
                <a16:creationId xmlns:a16="http://schemas.microsoft.com/office/drawing/2014/main" id="{DF639177-D3A9-0907-83B0-2517DB9A2741}"/>
              </a:ext>
            </a:extLst>
          </p:cNvPr>
          <p:cNvGraphicFramePr>
            <a:graphicFrameLocks/>
          </p:cNvGraphicFramePr>
          <p:nvPr>
            <p:extLst>
              <p:ext uri="{D42A27DB-BD31-4B8C-83A1-F6EECF244321}">
                <p14:modId xmlns:p14="http://schemas.microsoft.com/office/powerpoint/2010/main" val="3930943526"/>
              </p:ext>
            </p:extLst>
          </p:nvPr>
        </p:nvGraphicFramePr>
        <p:xfrm>
          <a:off x="5306989" y="1859103"/>
          <a:ext cx="5475768" cy="3139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17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682281-54C9-B4CB-138B-EE15A1DA2A5A}"/>
              </a:ext>
            </a:extLst>
          </p:cNvPr>
          <p:cNvGraphicFramePr>
            <a:graphicFrameLocks noGrp="1"/>
          </p:cNvGraphicFramePr>
          <p:nvPr>
            <p:extLst>
              <p:ext uri="{D42A27DB-BD31-4B8C-83A1-F6EECF244321}">
                <p14:modId xmlns:p14="http://schemas.microsoft.com/office/powerpoint/2010/main" val="1677150998"/>
              </p:ext>
            </p:extLst>
          </p:nvPr>
        </p:nvGraphicFramePr>
        <p:xfrm>
          <a:off x="1187631" y="2402024"/>
          <a:ext cx="3445329" cy="1811451"/>
        </p:xfrm>
        <a:graphic>
          <a:graphicData uri="http://schemas.openxmlformats.org/drawingml/2006/table">
            <a:tbl>
              <a:tblPr>
                <a:tableStyleId>{5C22544A-7EE6-4342-B048-85BDC9FD1C3A}</a:tableStyleId>
              </a:tblPr>
              <a:tblGrid>
                <a:gridCol w="1466686">
                  <a:extLst>
                    <a:ext uri="{9D8B030D-6E8A-4147-A177-3AD203B41FA5}">
                      <a16:colId xmlns:a16="http://schemas.microsoft.com/office/drawing/2014/main" val="732996793"/>
                    </a:ext>
                  </a:extLst>
                </a:gridCol>
                <a:gridCol w="1978643">
                  <a:extLst>
                    <a:ext uri="{9D8B030D-6E8A-4147-A177-3AD203B41FA5}">
                      <a16:colId xmlns:a16="http://schemas.microsoft.com/office/drawing/2014/main" val="3032093903"/>
                    </a:ext>
                  </a:extLst>
                </a:gridCol>
              </a:tblGrid>
              <a:tr h="418397">
                <a:tc gridSpan="2">
                  <a:txBody>
                    <a:bodyPr/>
                    <a:lstStyle/>
                    <a:p>
                      <a:pPr algn="ctr" fontAlgn="b"/>
                      <a:r>
                        <a:rPr lang="en-US" sz="1800" b="1" u="none" strike="noStrike">
                          <a:effectLst/>
                          <a:latin typeface="Times New Roman" panose="02020603050405020304" pitchFamily="18" charset="0"/>
                          <a:cs typeface="Times New Roman" panose="02020603050405020304" pitchFamily="18" charset="0"/>
                        </a:rPr>
                        <a:t>TAT for Patients with advance summary</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hMerge="1">
                  <a:txBody>
                    <a:bodyPr/>
                    <a:lstStyle/>
                    <a:p>
                      <a:endParaRPr lang="en-IN"/>
                    </a:p>
                  </a:txBody>
                  <a:tcPr/>
                </a:tc>
                <a:extLst>
                  <a:ext uri="{0D108BD9-81ED-4DB2-BD59-A6C34878D82A}">
                    <a16:rowId xmlns:a16="http://schemas.microsoft.com/office/drawing/2014/main" val="684721591"/>
                  </a:ext>
                </a:extLst>
              </a:tr>
              <a:tr h="41839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Minimum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00:11</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574607342"/>
                  </a:ext>
                </a:extLst>
              </a:tr>
              <a:tr h="41839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Average</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a:t>
                      </a:r>
                      <a:r>
                        <a:rPr lang="en-IN" sz="1800" b="1" i="0" u="none" strike="noStrike" dirty="0">
                          <a:solidFill>
                            <a:srgbClr val="000000"/>
                          </a:solidFill>
                          <a:effectLst/>
                          <a:latin typeface="Times New Roman" panose="02020603050405020304" pitchFamily="18" charset="0"/>
                          <a:cs typeface="Times New Roman" panose="02020603050405020304" pitchFamily="18" charset="0"/>
                        </a:rPr>
                        <a:t>3:32</a:t>
                      </a:r>
                    </a:p>
                  </a:txBody>
                  <a:tcPr marL="7620" marR="7620" marT="7620" marB="0" anchor="b"/>
                </a:tc>
                <a:extLst>
                  <a:ext uri="{0D108BD9-81ED-4DB2-BD59-A6C34878D82A}">
                    <a16:rowId xmlns:a16="http://schemas.microsoft.com/office/drawing/2014/main" val="3776071575"/>
                  </a:ext>
                </a:extLst>
              </a:tr>
              <a:tr h="418397">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Maximum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a:t>
                      </a:r>
                      <a:r>
                        <a:rPr lang="en-IN" sz="1800" b="1" i="0" u="none" strike="noStrike" dirty="0">
                          <a:solidFill>
                            <a:srgbClr val="000000"/>
                          </a:solidFill>
                          <a:effectLst/>
                          <a:latin typeface="Times New Roman" panose="02020603050405020304" pitchFamily="18" charset="0"/>
                          <a:cs typeface="Times New Roman" panose="02020603050405020304" pitchFamily="18" charset="0"/>
                        </a:rPr>
                        <a:t>5:30</a:t>
                      </a:r>
                    </a:p>
                  </a:txBody>
                  <a:tcPr marL="7620" marR="7620" marT="7620" marB="0" anchor="b"/>
                </a:tc>
                <a:extLst>
                  <a:ext uri="{0D108BD9-81ED-4DB2-BD59-A6C34878D82A}">
                    <a16:rowId xmlns:a16="http://schemas.microsoft.com/office/drawing/2014/main" val="3323270954"/>
                  </a:ext>
                </a:extLst>
              </a:tr>
            </a:tbl>
          </a:graphicData>
        </a:graphic>
      </p:graphicFrame>
      <p:sp>
        <p:nvSpPr>
          <p:cNvPr id="5" name="TextBox 4">
            <a:extLst>
              <a:ext uri="{FF2B5EF4-FFF2-40B4-BE49-F238E27FC236}">
                <a16:creationId xmlns:a16="http://schemas.microsoft.com/office/drawing/2014/main" id="{CB31B4E0-ADFD-FDA9-EECB-97ACE1D4726F}"/>
              </a:ext>
            </a:extLst>
          </p:cNvPr>
          <p:cNvSpPr txBox="1"/>
          <p:nvPr/>
        </p:nvSpPr>
        <p:spPr>
          <a:xfrm>
            <a:off x="762625" y="1078153"/>
            <a:ext cx="922237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Patients with same day summary</a:t>
            </a:r>
          </a:p>
        </p:txBody>
      </p:sp>
      <p:sp>
        <p:nvSpPr>
          <p:cNvPr id="7" name="Rectangle 6">
            <a:extLst>
              <a:ext uri="{FF2B5EF4-FFF2-40B4-BE49-F238E27FC236}">
                <a16:creationId xmlns:a16="http://schemas.microsoft.com/office/drawing/2014/main" id="{F8A3B557-3968-C551-DC21-D9A8EEBE77FD}"/>
              </a:ext>
            </a:extLst>
          </p:cNvPr>
          <p:cNvSpPr/>
          <p:nvPr/>
        </p:nvSpPr>
        <p:spPr>
          <a:xfrm>
            <a:off x="3776807" y="224135"/>
            <a:ext cx="463838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FOR TPA PATIENTS</a:t>
            </a:r>
          </a:p>
        </p:txBody>
      </p:sp>
      <p:graphicFrame>
        <p:nvGraphicFramePr>
          <p:cNvPr id="8" name="Chart 7">
            <a:extLst>
              <a:ext uri="{FF2B5EF4-FFF2-40B4-BE49-F238E27FC236}">
                <a16:creationId xmlns:a16="http://schemas.microsoft.com/office/drawing/2014/main" id="{F6DF4225-CC59-A3F4-653D-7D793FD3DED6}"/>
              </a:ext>
            </a:extLst>
          </p:cNvPr>
          <p:cNvGraphicFramePr>
            <a:graphicFrameLocks/>
          </p:cNvGraphicFramePr>
          <p:nvPr>
            <p:extLst>
              <p:ext uri="{D42A27DB-BD31-4B8C-83A1-F6EECF244321}">
                <p14:modId xmlns:p14="http://schemas.microsoft.com/office/powerpoint/2010/main" val="3086600847"/>
              </p:ext>
            </p:extLst>
          </p:nvPr>
        </p:nvGraphicFramePr>
        <p:xfrm>
          <a:off x="5159207" y="1737913"/>
          <a:ext cx="5475768" cy="2791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491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FA9C850-1221-DECE-B5B8-5C4C3595229D}"/>
              </a:ext>
            </a:extLst>
          </p:cNvPr>
          <p:cNvGraphicFramePr>
            <a:graphicFrameLocks noGrp="1"/>
          </p:cNvGraphicFramePr>
          <p:nvPr>
            <p:extLst>
              <p:ext uri="{D42A27DB-BD31-4B8C-83A1-F6EECF244321}">
                <p14:modId xmlns:p14="http://schemas.microsoft.com/office/powerpoint/2010/main" val="1393061909"/>
              </p:ext>
            </p:extLst>
          </p:nvPr>
        </p:nvGraphicFramePr>
        <p:xfrm>
          <a:off x="2151015" y="4282805"/>
          <a:ext cx="3304905" cy="1551933"/>
        </p:xfrm>
        <a:graphic>
          <a:graphicData uri="http://schemas.openxmlformats.org/drawingml/2006/table">
            <a:tbl>
              <a:tblPr>
                <a:tableStyleId>{5C22544A-7EE6-4342-B048-85BDC9FD1C3A}</a:tableStyleId>
              </a:tblPr>
              <a:tblGrid>
                <a:gridCol w="1937358">
                  <a:extLst>
                    <a:ext uri="{9D8B030D-6E8A-4147-A177-3AD203B41FA5}">
                      <a16:colId xmlns:a16="http://schemas.microsoft.com/office/drawing/2014/main" val="3941105569"/>
                    </a:ext>
                  </a:extLst>
                </a:gridCol>
                <a:gridCol w="1367547">
                  <a:extLst>
                    <a:ext uri="{9D8B030D-6E8A-4147-A177-3AD203B41FA5}">
                      <a16:colId xmlns:a16="http://schemas.microsoft.com/office/drawing/2014/main" val="1178915043"/>
                    </a:ext>
                  </a:extLst>
                </a:gridCol>
              </a:tblGrid>
              <a:tr h="517311">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Minimum</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00:11</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750869094"/>
                  </a:ext>
                </a:extLst>
              </a:tr>
              <a:tr h="517311">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Average</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03:09</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2313779279"/>
                  </a:ext>
                </a:extLst>
              </a:tr>
              <a:tr h="517311">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Maximum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06:30</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9058040"/>
                  </a:ext>
                </a:extLst>
              </a:tr>
            </a:tbl>
          </a:graphicData>
        </a:graphic>
      </p:graphicFrame>
      <p:graphicFrame>
        <p:nvGraphicFramePr>
          <p:cNvPr id="4" name="Table 3">
            <a:extLst>
              <a:ext uri="{FF2B5EF4-FFF2-40B4-BE49-F238E27FC236}">
                <a16:creationId xmlns:a16="http://schemas.microsoft.com/office/drawing/2014/main" id="{39B7145C-84C0-D607-2563-6E17B89D6CEA}"/>
              </a:ext>
            </a:extLst>
          </p:cNvPr>
          <p:cNvGraphicFramePr>
            <a:graphicFrameLocks noGrp="1"/>
          </p:cNvGraphicFramePr>
          <p:nvPr>
            <p:extLst>
              <p:ext uri="{D42A27DB-BD31-4B8C-83A1-F6EECF244321}">
                <p14:modId xmlns:p14="http://schemas.microsoft.com/office/powerpoint/2010/main" val="3954882241"/>
              </p:ext>
            </p:extLst>
          </p:nvPr>
        </p:nvGraphicFramePr>
        <p:xfrm>
          <a:off x="7445828" y="4282805"/>
          <a:ext cx="3069772" cy="1551933"/>
        </p:xfrm>
        <a:graphic>
          <a:graphicData uri="http://schemas.openxmlformats.org/drawingml/2006/table">
            <a:tbl>
              <a:tblPr>
                <a:tableStyleId>{5C22544A-7EE6-4342-B048-85BDC9FD1C3A}</a:tableStyleId>
              </a:tblPr>
              <a:tblGrid>
                <a:gridCol w="1742303">
                  <a:extLst>
                    <a:ext uri="{9D8B030D-6E8A-4147-A177-3AD203B41FA5}">
                      <a16:colId xmlns:a16="http://schemas.microsoft.com/office/drawing/2014/main" val="3974297235"/>
                    </a:ext>
                  </a:extLst>
                </a:gridCol>
                <a:gridCol w="1327469">
                  <a:extLst>
                    <a:ext uri="{9D8B030D-6E8A-4147-A177-3AD203B41FA5}">
                      <a16:colId xmlns:a16="http://schemas.microsoft.com/office/drawing/2014/main" val="517291646"/>
                    </a:ext>
                  </a:extLst>
                </a:gridCol>
              </a:tblGrid>
              <a:tr h="517311">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minimum</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01:00</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882503984"/>
                  </a:ext>
                </a:extLst>
              </a:tr>
              <a:tr h="517311">
                <a:tc>
                  <a:txBody>
                    <a:bodyPr/>
                    <a:lstStyle/>
                    <a:p>
                      <a:pPr algn="ctr" fontAlgn="b"/>
                      <a:r>
                        <a:rPr lang="en-IN" sz="1800" b="1" u="none" strike="noStrike">
                          <a:effectLst/>
                          <a:latin typeface="Times New Roman" panose="02020603050405020304" pitchFamily="18" charset="0"/>
                          <a:cs typeface="Times New Roman" panose="02020603050405020304" pitchFamily="18" charset="0"/>
                        </a:rPr>
                        <a:t>Average</a:t>
                      </a:r>
                      <a:endParaRPr lang="en-I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04:35</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4081388891"/>
                  </a:ext>
                </a:extLst>
              </a:tr>
              <a:tr h="517311">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Maximum</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800" b="1" u="none" strike="noStrike" dirty="0">
                          <a:effectLst/>
                          <a:latin typeface="Times New Roman" panose="02020603050405020304" pitchFamily="18" charset="0"/>
                          <a:cs typeface="Times New Roman" panose="02020603050405020304" pitchFamily="18" charset="0"/>
                        </a:rPr>
                        <a:t>08:00</a:t>
                      </a:r>
                      <a:endParaRPr lang="en-IN"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117188015"/>
                  </a:ext>
                </a:extLst>
              </a:tr>
            </a:tbl>
          </a:graphicData>
        </a:graphic>
      </p:graphicFrame>
      <p:graphicFrame>
        <p:nvGraphicFramePr>
          <p:cNvPr id="6" name="Chart 5">
            <a:extLst>
              <a:ext uri="{FF2B5EF4-FFF2-40B4-BE49-F238E27FC236}">
                <a16:creationId xmlns:a16="http://schemas.microsoft.com/office/drawing/2014/main" id="{984C6454-B111-1DBC-77C0-90D4D2CF6011}"/>
              </a:ext>
            </a:extLst>
          </p:cNvPr>
          <p:cNvGraphicFramePr>
            <a:graphicFrameLocks/>
          </p:cNvGraphicFramePr>
          <p:nvPr>
            <p:extLst>
              <p:ext uri="{D42A27DB-BD31-4B8C-83A1-F6EECF244321}">
                <p14:modId xmlns:p14="http://schemas.microsoft.com/office/powerpoint/2010/main" val="2978024695"/>
              </p:ext>
            </p:extLst>
          </p:nvPr>
        </p:nvGraphicFramePr>
        <p:xfrm>
          <a:off x="1432560" y="102326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4888493-78AD-A83E-BB19-CAC315230013}"/>
              </a:ext>
            </a:extLst>
          </p:cNvPr>
          <p:cNvGraphicFramePr>
            <a:graphicFrameLocks/>
          </p:cNvGraphicFramePr>
          <p:nvPr>
            <p:extLst>
              <p:ext uri="{D42A27DB-BD31-4B8C-83A1-F6EECF244321}">
                <p14:modId xmlns:p14="http://schemas.microsoft.com/office/powerpoint/2010/main" val="1824302206"/>
              </p:ext>
            </p:extLst>
          </p:nvPr>
        </p:nvGraphicFramePr>
        <p:xfrm>
          <a:off x="6622869" y="102326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CEDC9BA-30FB-2817-F297-B83CE4D1DFCD}"/>
              </a:ext>
            </a:extLst>
          </p:cNvPr>
          <p:cNvSpPr/>
          <p:nvPr/>
        </p:nvSpPr>
        <p:spPr>
          <a:xfrm>
            <a:off x="3776807" y="192266"/>
            <a:ext cx="463838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FOR TPA PATIENTS</a:t>
            </a:r>
          </a:p>
        </p:txBody>
      </p:sp>
    </p:spTree>
    <p:extLst>
      <p:ext uri="{BB962C8B-B14F-4D97-AF65-F5344CB8AC3E}">
        <p14:creationId xmlns:p14="http://schemas.microsoft.com/office/powerpoint/2010/main" val="104662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57B2-1CD4-FF9B-3806-1B88A99EC979}"/>
              </a:ext>
            </a:extLst>
          </p:cNvPr>
          <p:cNvSpPr>
            <a:spLocks noGrp="1"/>
          </p:cNvSpPr>
          <p:nvPr>
            <p:ph type="title"/>
          </p:nvPr>
        </p:nvSpPr>
        <p:spPr>
          <a:xfrm>
            <a:off x="4210534" y="572677"/>
            <a:ext cx="4516905" cy="659745"/>
          </a:xfrm>
        </p:spPr>
        <p:txBody>
          <a:bodyPr>
            <a:noAutofit/>
          </a:bodyPr>
          <a:lstStyle/>
          <a:p>
            <a:pPr algn="ctr"/>
            <a:r>
              <a:rPr lang="en-US" sz="4000" dirty="0">
                <a:latin typeface="Times New Roman" panose="02020603050405020304" pitchFamily="18" charset="0"/>
                <a:cs typeface="Times New Roman" panose="02020603050405020304" pitchFamily="18" charset="0"/>
              </a:rPr>
              <a:t>INTRODUCTION</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4FF0FF5-EB66-B67B-A802-21C533816382}"/>
              </a:ext>
            </a:extLst>
          </p:cNvPr>
          <p:cNvSpPr>
            <a:spLocks noGrp="1"/>
          </p:cNvSpPr>
          <p:nvPr>
            <p:ph idx="1"/>
          </p:nvPr>
        </p:nvSpPr>
        <p:spPr>
          <a:xfrm>
            <a:off x="727383" y="1643799"/>
            <a:ext cx="6750377" cy="3570402"/>
          </a:xfrm>
        </p:spPr>
        <p:txBody>
          <a:bodyPr>
            <a:normAutofit fontScale="25000" lnSpcReduction="20000"/>
          </a:bodyPr>
          <a:lstStyle/>
          <a:p>
            <a:r>
              <a:rPr lang="en-US" sz="7200" kern="100" cap="none" dirty="0">
                <a:latin typeface="Times New Roman" panose="02020603050405020304" pitchFamily="18" charset="0"/>
                <a:ea typeface="Calibri" panose="020F0502020204030204" pitchFamily="34" charset="0"/>
                <a:cs typeface="Times New Roman" panose="02020603050405020304" pitchFamily="18" charset="0"/>
              </a:rPr>
              <a:t>D</a:t>
            </a:r>
            <a:r>
              <a:rPr lang="en-US" sz="7200" kern="100" cap="none" dirty="0">
                <a:effectLst/>
                <a:latin typeface="Times New Roman" panose="02020603050405020304" pitchFamily="18" charset="0"/>
                <a:ea typeface="Calibri" panose="020F0502020204030204" pitchFamily="34" charset="0"/>
                <a:cs typeface="Times New Roman" panose="02020603050405020304" pitchFamily="18" charset="0"/>
              </a:rPr>
              <a:t>ischarge is one of the crucial processes for hospitalized patients. Discharge in a hospital refers to a process of a patient leaving the hospital after receiving necessary medical care or treatment.</a:t>
            </a:r>
          </a:p>
          <a:p>
            <a:r>
              <a:rPr lang="en-US" sz="7200" kern="100" cap="none" dirty="0">
                <a:latin typeface="Times New Roman" panose="02020603050405020304" pitchFamily="18" charset="0"/>
                <a:ea typeface="Calibri" panose="020F0502020204030204" pitchFamily="34" charset="0"/>
                <a:cs typeface="Times New Roman" panose="02020603050405020304" pitchFamily="18" charset="0"/>
              </a:rPr>
              <a:t>T</a:t>
            </a:r>
            <a:r>
              <a:rPr lang="en-US" sz="7200" kern="100" cap="none" dirty="0">
                <a:effectLst/>
                <a:latin typeface="Times New Roman" panose="02020603050405020304" pitchFamily="18" charset="0"/>
                <a:ea typeface="Calibri" panose="020F0502020204030204" pitchFamily="34" charset="0"/>
                <a:cs typeface="Times New Roman" panose="02020603050405020304" pitchFamily="18" charset="0"/>
              </a:rPr>
              <a:t>his process is composite, and requires inter-departmental coordination. it includes various steps to ensure easy and smooth transition of a patient from hospital setting to home care.</a:t>
            </a:r>
          </a:p>
          <a:p>
            <a:r>
              <a:rPr lang="en-US" sz="7200" kern="100" cap="none" dirty="0">
                <a:latin typeface="Times New Roman" panose="02020603050405020304" pitchFamily="18" charset="0"/>
                <a:ea typeface="Calibri" panose="020F0502020204030204" pitchFamily="34" charset="0"/>
                <a:cs typeface="Times New Roman" panose="02020603050405020304" pitchFamily="18" charset="0"/>
              </a:rPr>
              <a:t>T</a:t>
            </a:r>
            <a:r>
              <a:rPr lang="en-US" sz="7200" kern="100" cap="none" dirty="0">
                <a:effectLst/>
                <a:latin typeface="Times New Roman" panose="02020603050405020304" pitchFamily="18" charset="0"/>
                <a:ea typeface="Calibri" panose="020F0502020204030204" pitchFamily="34" charset="0"/>
                <a:cs typeface="Times New Roman" panose="02020603050405020304" pitchFamily="18" charset="0"/>
              </a:rPr>
              <a:t>he process starts from a physician declaring patients discharge to completing file and necessary documents to patient education to billing and finally patient leaves the hospital. </a:t>
            </a:r>
          </a:p>
          <a:p>
            <a:r>
              <a:rPr lang="en-US" sz="7200" kern="100" cap="none" dirty="0">
                <a:latin typeface="Times New Roman" panose="02020603050405020304" pitchFamily="18" charset="0"/>
                <a:ea typeface="Calibri" panose="020F0502020204030204" pitchFamily="34" charset="0"/>
                <a:cs typeface="Times New Roman" panose="02020603050405020304" pitchFamily="18" charset="0"/>
              </a:rPr>
              <a:t>U</a:t>
            </a:r>
            <a:r>
              <a:rPr lang="en-US" sz="7200" kern="100" cap="none" dirty="0">
                <a:effectLst/>
                <a:latin typeface="Times New Roman" panose="02020603050405020304" pitchFamily="18" charset="0"/>
                <a:ea typeface="Calibri" panose="020F0502020204030204" pitchFamily="34" charset="0"/>
                <a:cs typeface="Times New Roman" panose="02020603050405020304" pitchFamily="18" charset="0"/>
              </a:rPr>
              <a:t>nderstanding this process is very important for ensuring patients satisfaction and safety while quality measures are adopted. also, it ensures optimal utilization of hospital’s resources and minimizing risk of hospital acquired infections.</a:t>
            </a:r>
            <a:endParaRPr lang="en-US" sz="7200" kern="100" cap="none" dirty="0">
              <a:effectLst/>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1026" name="Picture 2" descr="The Hospital Discharge Process: A Review of Its Main Barriers and Quality  Improvement Strategies | by THINQ at UCLA | Medium">
            <a:extLst>
              <a:ext uri="{FF2B5EF4-FFF2-40B4-BE49-F238E27FC236}">
                <a16:creationId xmlns:a16="http://schemas.microsoft.com/office/drawing/2014/main" id="{1455AE40-BC23-9D40-E587-AC49E91F1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799" y="2133599"/>
            <a:ext cx="3854782" cy="340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53752"/>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CE0C7C-E381-A858-957D-E5D0F3EBE1B6}"/>
              </a:ext>
            </a:extLst>
          </p:cNvPr>
          <p:cNvSpPr/>
          <p:nvPr/>
        </p:nvSpPr>
        <p:spPr>
          <a:xfrm>
            <a:off x="8514807" y="17419"/>
            <a:ext cx="3762102" cy="1323439"/>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ROOT CAUSE ANALYSIS</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523424E-8DF9-253A-53F3-71A8BFC341E0}"/>
              </a:ext>
            </a:extLst>
          </p:cNvPr>
          <p:cNvSpPr/>
          <p:nvPr/>
        </p:nvSpPr>
        <p:spPr>
          <a:xfrm>
            <a:off x="10023567" y="2856409"/>
            <a:ext cx="1933302" cy="106244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Delay in Discharge Process</a:t>
            </a:r>
            <a:endParaRPr lang="en-IN" sz="2400"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B420BB6-36C9-FCC7-1CDB-2DF6E2842D8E}"/>
              </a:ext>
            </a:extLst>
          </p:cNvPr>
          <p:cNvCxnSpPr>
            <a:cxnSpLocks/>
          </p:cNvCxnSpPr>
          <p:nvPr/>
        </p:nvCxnSpPr>
        <p:spPr>
          <a:xfrm flipH="1" flipV="1">
            <a:off x="1271451" y="3361517"/>
            <a:ext cx="8752116" cy="1741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27BF388-1908-2E5F-2122-977682F1A8C9}"/>
              </a:ext>
            </a:extLst>
          </p:cNvPr>
          <p:cNvCxnSpPr/>
          <p:nvPr/>
        </p:nvCxnSpPr>
        <p:spPr>
          <a:xfrm>
            <a:off x="1637211" y="1576251"/>
            <a:ext cx="1045029" cy="1793963"/>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3E1DEE8-D4D0-5D25-CBF5-57CBCD4AA7AA}"/>
              </a:ext>
            </a:extLst>
          </p:cNvPr>
          <p:cNvCxnSpPr/>
          <p:nvPr/>
        </p:nvCxnSpPr>
        <p:spPr>
          <a:xfrm>
            <a:off x="4260688" y="1584971"/>
            <a:ext cx="1045029" cy="179396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CB96C84-038F-D81E-8B4C-B39C09BD8F92}"/>
              </a:ext>
            </a:extLst>
          </p:cNvPr>
          <p:cNvCxnSpPr/>
          <p:nvPr/>
        </p:nvCxnSpPr>
        <p:spPr>
          <a:xfrm>
            <a:off x="7032175" y="1584971"/>
            <a:ext cx="1045029" cy="179396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C5FDC3C-4AB3-040E-1F3F-30BDE238B513}"/>
              </a:ext>
            </a:extLst>
          </p:cNvPr>
          <p:cNvCxnSpPr/>
          <p:nvPr/>
        </p:nvCxnSpPr>
        <p:spPr>
          <a:xfrm flipH="1">
            <a:off x="3537654" y="3378921"/>
            <a:ext cx="1175658" cy="2168437"/>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E533C4C-703B-6A20-5316-F6CC3FE71B73}"/>
              </a:ext>
            </a:extLst>
          </p:cNvPr>
          <p:cNvSpPr/>
          <p:nvPr/>
        </p:nvSpPr>
        <p:spPr>
          <a:xfrm>
            <a:off x="836026" y="1090974"/>
            <a:ext cx="1528353" cy="4765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Billing</a:t>
            </a: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8F84122-392F-8E5B-2CEC-EEF7748B5C8A}"/>
              </a:ext>
            </a:extLst>
          </p:cNvPr>
          <p:cNvSpPr txBox="1"/>
          <p:nvPr/>
        </p:nvSpPr>
        <p:spPr>
          <a:xfrm>
            <a:off x="598671" y="1786591"/>
            <a:ext cx="144562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TPA approval delay(48)</a:t>
            </a:r>
            <a:endParaRPr lang="en-IN" sz="14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3AACFF3-447B-66F5-9E8B-05F4BBC28B88}"/>
              </a:ext>
            </a:extLst>
          </p:cNvPr>
          <p:cNvSpPr/>
          <p:nvPr/>
        </p:nvSpPr>
        <p:spPr>
          <a:xfrm>
            <a:off x="3452952" y="1089768"/>
            <a:ext cx="1706874" cy="52664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Patient’s Side</a:t>
            </a:r>
            <a:endParaRPr lang="en-IN" sz="2000" dirty="0">
              <a:solidFill>
                <a:schemeClr val="tx1"/>
              </a:solidFill>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2FBB3BC6-0AAA-75F2-1414-A40D41EC2324}"/>
              </a:ext>
            </a:extLst>
          </p:cNvPr>
          <p:cNvCxnSpPr/>
          <p:nvPr/>
        </p:nvCxnSpPr>
        <p:spPr>
          <a:xfrm>
            <a:off x="3677194" y="17717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1C2BC3A-2AFA-F92D-52DE-F3CB18E3D8C6}"/>
              </a:ext>
            </a:extLst>
          </p:cNvPr>
          <p:cNvSpPr txBox="1"/>
          <p:nvPr/>
        </p:nvSpPr>
        <p:spPr>
          <a:xfrm>
            <a:off x="3037137" y="1898418"/>
            <a:ext cx="1730818"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Patient waiting for lunch/ wheelchair/ nebulizer/ train- (3)</a:t>
            </a:r>
            <a:endParaRPr lang="en-IN" sz="1400"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B9316950-1CC7-43CF-22EB-E0740813B529}"/>
              </a:ext>
            </a:extLst>
          </p:cNvPr>
          <p:cNvSpPr/>
          <p:nvPr/>
        </p:nvSpPr>
        <p:spPr>
          <a:xfrm>
            <a:off x="6207037" y="1077903"/>
            <a:ext cx="1528353" cy="4765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Summary</a:t>
            </a: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AEBC0EC-43B1-3BAA-B8B0-1C3AFD960E98}"/>
              </a:ext>
            </a:extLst>
          </p:cNvPr>
          <p:cNvSpPr txBox="1"/>
          <p:nvPr/>
        </p:nvSpPr>
        <p:spPr>
          <a:xfrm>
            <a:off x="5863200" y="1904085"/>
            <a:ext cx="1872190"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Summary delayed</a:t>
            </a:r>
          </a:p>
          <a:p>
            <a:r>
              <a:rPr lang="en-US" sz="1400" dirty="0">
                <a:latin typeface="Times New Roman" panose="02020603050405020304" pitchFamily="18" charset="0"/>
                <a:cs typeface="Times New Roman" panose="02020603050405020304" pitchFamily="18" charset="0"/>
              </a:rPr>
              <a:t>-(9)</a:t>
            </a:r>
            <a:endParaRPr lang="en-IN" sz="1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EF6183FD-5482-16DD-8859-0DD9AF0D0A1F}"/>
              </a:ext>
            </a:extLst>
          </p:cNvPr>
          <p:cNvSpPr txBox="1"/>
          <p:nvPr/>
        </p:nvSpPr>
        <p:spPr>
          <a:xfrm>
            <a:off x="750025" y="2261902"/>
            <a:ext cx="1408612"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Payment issues</a:t>
            </a:r>
          </a:p>
          <a:p>
            <a:r>
              <a:rPr lang="en-US" sz="1400" dirty="0">
                <a:latin typeface="Times New Roman" panose="02020603050405020304" pitchFamily="18" charset="0"/>
                <a:cs typeface="Times New Roman" panose="02020603050405020304" pitchFamily="18" charset="0"/>
              </a:rPr>
              <a:t>(4)</a:t>
            </a:r>
            <a:endParaRPr lang="en-IN" sz="1400" dirty="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1F31D7D0-FAD7-F38E-2592-9FB3EF695F73}"/>
              </a:ext>
            </a:extLst>
          </p:cNvPr>
          <p:cNvSpPr/>
          <p:nvPr/>
        </p:nvSpPr>
        <p:spPr>
          <a:xfrm>
            <a:off x="2732335" y="5538650"/>
            <a:ext cx="1528353" cy="4765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Ward</a:t>
            </a: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0B52491F-E4AF-2457-B55E-7F4860EB1D19}"/>
              </a:ext>
            </a:extLst>
          </p:cNvPr>
          <p:cNvSpPr txBox="1"/>
          <p:nvPr/>
        </p:nvSpPr>
        <p:spPr>
          <a:xfrm>
            <a:off x="2327566" y="4539998"/>
            <a:ext cx="1528352"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Delay in sending patients file for billing/ indent(1)</a:t>
            </a:r>
            <a:endParaRPr lang="en-IN" sz="14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B81DA881-CD26-2FC9-5361-3ACE2F0FBA6A}"/>
              </a:ext>
            </a:extLst>
          </p:cNvPr>
          <p:cNvCxnSpPr/>
          <p:nvPr/>
        </p:nvCxnSpPr>
        <p:spPr>
          <a:xfrm flipH="1">
            <a:off x="7252080" y="3370213"/>
            <a:ext cx="1175658" cy="2168437"/>
          </a:xfrm>
          <a:prstGeom prst="line">
            <a:avLst/>
          </a:prstGeom>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5DD90790-F51D-9BE2-170E-99DEA4735156}"/>
              </a:ext>
            </a:extLst>
          </p:cNvPr>
          <p:cNvSpPr/>
          <p:nvPr/>
        </p:nvSpPr>
        <p:spPr>
          <a:xfrm>
            <a:off x="6447640" y="5547346"/>
            <a:ext cx="1528353" cy="47655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Others</a:t>
            </a:r>
            <a:endParaRPr lang="en-IN" sz="20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B0376A7-08A3-46E0-971D-C7205B555C3A}"/>
              </a:ext>
            </a:extLst>
          </p:cNvPr>
          <p:cNvSpPr txBox="1"/>
          <p:nvPr/>
        </p:nvSpPr>
        <p:spPr>
          <a:xfrm>
            <a:off x="1005348" y="2868478"/>
            <a:ext cx="1640481"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Long queues at billing counter</a:t>
            </a:r>
            <a:endParaRPr lang="en-IN" sz="1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E16A87F-86CA-D20C-FAFE-798EA5555C4C}"/>
              </a:ext>
            </a:extLst>
          </p:cNvPr>
          <p:cNvSpPr txBox="1"/>
          <p:nvPr/>
        </p:nvSpPr>
        <p:spPr>
          <a:xfrm>
            <a:off x="7796911" y="4539998"/>
            <a:ext cx="1640481"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Delay due to reference by doctor pending(2)</a:t>
            </a: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02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BAA1-4E2E-684D-BD8D-A5700AB44A40}"/>
              </a:ext>
            </a:extLst>
          </p:cNvPr>
          <p:cNvSpPr>
            <a:spLocks noGrp="1"/>
          </p:cNvSpPr>
          <p:nvPr>
            <p:ph type="title"/>
          </p:nvPr>
        </p:nvSpPr>
        <p:spPr>
          <a:xfrm>
            <a:off x="913774" y="156699"/>
            <a:ext cx="10364451" cy="1596177"/>
          </a:xfrm>
        </p:spPr>
        <p:txBody>
          <a:bodyPr>
            <a:normAutofit/>
          </a:bodyPr>
          <a:lstStyle/>
          <a:p>
            <a:r>
              <a:rPr lang="en-US" sz="4000" dirty="0">
                <a:latin typeface="Times New Roman" panose="02020603050405020304" pitchFamily="18" charset="0"/>
                <a:cs typeface="Times New Roman" panose="02020603050405020304" pitchFamily="18" charset="0"/>
              </a:rPr>
              <a:t>RESULTS AND INTERPRETATION</a:t>
            </a:r>
            <a:endParaRPr lang="en-IN"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D26F44E-3447-DA52-3BFC-DFDF159A5B4E}"/>
              </a:ext>
            </a:extLst>
          </p:cNvPr>
          <p:cNvSpPr txBox="1"/>
          <p:nvPr/>
        </p:nvSpPr>
        <p:spPr>
          <a:xfrm>
            <a:off x="1861126" y="2242404"/>
            <a:ext cx="8469746"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study was conducted in In patient department of RGCIRC to track the turn around time of discharge process.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According to NABH standards average time taken to complete the process is 180 minutes.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Analysis was done to check the time taken at each process as well as time taken by cash or TPA patient and time taken in medical or surgical department.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Many bottlenecks were noted to identify the reason for delaying of the process such as summary delay, TPA approval, from patient side.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454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743F-1A0F-3CFA-32AA-4A00FF098A32}"/>
              </a:ext>
            </a:extLst>
          </p:cNvPr>
          <p:cNvSpPr>
            <a:spLocks noGrp="1"/>
          </p:cNvSpPr>
          <p:nvPr>
            <p:ph type="title"/>
          </p:nvPr>
        </p:nvSpPr>
        <p:spPr>
          <a:xfrm>
            <a:off x="3647127" y="689637"/>
            <a:ext cx="5339855" cy="793723"/>
          </a:xfrm>
        </p:spPr>
        <p:txBody>
          <a:bodyPr>
            <a:noAutofit/>
          </a:bodyPr>
          <a:lstStyle/>
          <a:p>
            <a:r>
              <a:rPr lang="en-US" sz="4000" dirty="0">
                <a:latin typeface="Times New Roman" panose="02020603050405020304" pitchFamily="18" charset="0"/>
                <a:cs typeface="Times New Roman" panose="02020603050405020304" pitchFamily="18" charset="0"/>
              </a:rPr>
              <a:t>Recommendations</a:t>
            </a:r>
            <a:endParaRPr lang="en-IN"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07DA498-FBE2-AEFC-C656-01F9A1F35C1D}"/>
              </a:ext>
            </a:extLst>
          </p:cNvPr>
          <p:cNvSpPr txBox="1"/>
          <p:nvPr/>
        </p:nvSpPr>
        <p:spPr>
          <a:xfrm>
            <a:off x="416560" y="2052320"/>
            <a:ext cx="11054080"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Discharge Summary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Tentative summaries should be made in advance for all the patients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Advance summary for all surgical patients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case of surgical summaries if treating doctor in busy in surgery so second doctor to be present to review the summary and sign it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Summaries to be made online to be accessed by doctor at any time and at any place to review and make corrections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Insurance/ TPA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Medication indent to be advised at the time of discharge announcement to save the time for TPA patients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Any change in bill to be told to TPA beforehand</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Pharmacy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Medication to be advised at the time of discharge announcement can save patients time in getting medicines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532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9C48D3-BBA6-5EE7-E2A9-9548C79E7E4B}"/>
              </a:ext>
            </a:extLst>
          </p:cNvPr>
          <p:cNvSpPr>
            <a:spLocks noGrp="1"/>
          </p:cNvSpPr>
          <p:nvPr>
            <p:ph type="title"/>
          </p:nvPr>
        </p:nvSpPr>
        <p:spPr>
          <a:xfrm>
            <a:off x="3647127" y="689637"/>
            <a:ext cx="4897745" cy="793723"/>
          </a:xfrm>
        </p:spPr>
        <p:txBody>
          <a:bodyPr>
            <a:normAutofit fontScale="90000"/>
          </a:bodyPr>
          <a:lstStyle/>
          <a:p>
            <a:r>
              <a:rPr lang="en-US" sz="4000" dirty="0">
                <a:latin typeface="Times New Roman" panose="02020603050405020304" pitchFamily="18" charset="0"/>
                <a:cs typeface="Times New Roman" panose="02020603050405020304" pitchFamily="18" charset="0"/>
              </a:rPr>
              <a:t>Recommendations</a:t>
            </a:r>
            <a:endParaRPr lang="en-IN"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08D9A53-76F0-9EF1-7135-4E0F8EEE5CC9}"/>
              </a:ext>
            </a:extLst>
          </p:cNvPr>
          <p:cNvSpPr txBox="1"/>
          <p:nvPr/>
        </p:nvSpPr>
        <p:spPr>
          <a:xfrm>
            <a:off x="944880" y="2062480"/>
            <a:ext cx="10546080"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Ward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Discharge order to be notified to all stakeholders as soon as doctor announces discharge of the patient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Ward in charge to check all reports, investigations, signatures, visits so as to save patients time </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From Patient’s side</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Patient’s attendants to arrange funds timely so as to avoid delaying of the process</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At least one attendant to be present with the patient at the time of discharge</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Vehicle should be arranged on time </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06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A39E-1329-10FF-0F93-1A2C5A3E7B13}"/>
              </a:ext>
            </a:extLst>
          </p:cNvPr>
          <p:cNvSpPr>
            <a:spLocks noGrp="1"/>
          </p:cNvSpPr>
          <p:nvPr>
            <p:ph type="title"/>
          </p:nvPr>
        </p:nvSpPr>
        <p:spPr>
          <a:xfrm>
            <a:off x="4114175" y="659157"/>
            <a:ext cx="3922385" cy="600683"/>
          </a:xfrm>
        </p:spPr>
        <p:txBody>
          <a:bodyPr>
            <a:noAutofit/>
          </a:bodyPr>
          <a:lstStyle/>
          <a:p>
            <a:r>
              <a:rPr lang="en-US" sz="4000" dirty="0">
                <a:latin typeface="Times New Roman" panose="02020603050405020304" pitchFamily="18" charset="0"/>
                <a:cs typeface="Times New Roman" panose="02020603050405020304" pitchFamily="18" charset="0"/>
              </a:rPr>
              <a:t>Conclusion</a:t>
            </a:r>
            <a:endParaRPr lang="en-IN"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7330619-6D16-8B6D-A07A-89B8B59A4103}"/>
              </a:ext>
            </a:extLst>
          </p:cNvPr>
          <p:cNvSpPr txBox="1"/>
          <p:nvPr/>
        </p:nvSpPr>
        <p:spPr>
          <a:xfrm>
            <a:off x="1127135" y="2201269"/>
            <a:ext cx="9662785"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patient discharge process comprises of multi-departmental collaboration, it is a complex procedure and not fully standardized. Therefore, suggestions for improvement should be made in compliance with various departments.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the discharge process would be streamlined, it will result in lower costs and better patient satisfaction and better patient outcomes.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42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A349-47BC-B1EA-292D-F702C6A5EB91}"/>
              </a:ext>
            </a:extLst>
          </p:cNvPr>
          <p:cNvSpPr>
            <a:spLocks noGrp="1"/>
          </p:cNvSpPr>
          <p:nvPr>
            <p:ph type="title"/>
          </p:nvPr>
        </p:nvSpPr>
        <p:spPr>
          <a:xfrm>
            <a:off x="4419277" y="502190"/>
            <a:ext cx="3028003" cy="635730"/>
          </a:xfrm>
        </p:spPr>
        <p:txBody>
          <a:bodyPr>
            <a:noAutofit/>
          </a:bodyPr>
          <a:lstStyle/>
          <a:p>
            <a:r>
              <a:rPr lang="en-US" sz="4000" dirty="0">
                <a:latin typeface="Times New Roman" panose="02020603050405020304" pitchFamily="18" charset="0"/>
                <a:cs typeface="Times New Roman" panose="02020603050405020304" pitchFamily="18" charset="0"/>
              </a:rPr>
              <a:t>TOOL</a:t>
            </a:r>
            <a:endParaRPr lang="en-IN" sz="40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3F8A7BE-18EA-12A8-FF64-73DF49A354A7}"/>
              </a:ext>
            </a:extLst>
          </p:cNvPr>
          <p:cNvGraphicFramePr>
            <a:graphicFrameLocks noGrp="1"/>
          </p:cNvGraphicFramePr>
          <p:nvPr>
            <p:ph idx="1"/>
            <p:extLst>
              <p:ext uri="{D42A27DB-BD31-4B8C-83A1-F6EECF244321}">
                <p14:modId xmlns:p14="http://schemas.microsoft.com/office/powerpoint/2010/main" val="1026114569"/>
              </p:ext>
            </p:extLst>
          </p:nvPr>
        </p:nvGraphicFramePr>
        <p:xfrm>
          <a:off x="230908" y="2068945"/>
          <a:ext cx="11868727" cy="4627648"/>
        </p:xfrm>
        <a:graphic>
          <a:graphicData uri="http://schemas.openxmlformats.org/drawingml/2006/table">
            <a:tbl>
              <a:tblPr firstRow="1" bandRow="1">
                <a:tableStyleId>{5C22544A-7EE6-4342-B048-85BDC9FD1C3A}</a:tableStyleId>
              </a:tblPr>
              <a:tblGrid>
                <a:gridCol w="912979">
                  <a:extLst>
                    <a:ext uri="{9D8B030D-6E8A-4147-A177-3AD203B41FA5}">
                      <a16:colId xmlns:a16="http://schemas.microsoft.com/office/drawing/2014/main" val="3824025654"/>
                    </a:ext>
                  </a:extLst>
                </a:gridCol>
                <a:gridCol w="912979">
                  <a:extLst>
                    <a:ext uri="{9D8B030D-6E8A-4147-A177-3AD203B41FA5}">
                      <a16:colId xmlns:a16="http://schemas.microsoft.com/office/drawing/2014/main" val="3607000869"/>
                    </a:ext>
                  </a:extLst>
                </a:gridCol>
                <a:gridCol w="912979">
                  <a:extLst>
                    <a:ext uri="{9D8B030D-6E8A-4147-A177-3AD203B41FA5}">
                      <a16:colId xmlns:a16="http://schemas.microsoft.com/office/drawing/2014/main" val="3484437874"/>
                    </a:ext>
                  </a:extLst>
                </a:gridCol>
                <a:gridCol w="912979">
                  <a:extLst>
                    <a:ext uri="{9D8B030D-6E8A-4147-A177-3AD203B41FA5}">
                      <a16:colId xmlns:a16="http://schemas.microsoft.com/office/drawing/2014/main" val="4214078951"/>
                    </a:ext>
                  </a:extLst>
                </a:gridCol>
                <a:gridCol w="912979">
                  <a:extLst>
                    <a:ext uri="{9D8B030D-6E8A-4147-A177-3AD203B41FA5}">
                      <a16:colId xmlns:a16="http://schemas.microsoft.com/office/drawing/2014/main" val="1408559334"/>
                    </a:ext>
                  </a:extLst>
                </a:gridCol>
                <a:gridCol w="912979">
                  <a:extLst>
                    <a:ext uri="{9D8B030D-6E8A-4147-A177-3AD203B41FA5}">
                      <a16:colId xmlns:a16="http://schemas.microsoft.com/office/drawing/2014/main" val="1089720993"/>
                    </a:ext>
                  </a:extLst>
                </a:gridCol>
                <a:gridCol w="912979">
                  <a:extLst>
                    <a:ext uri="{9D8B030D-6E8A-4147-A177-3AD203B41FA5}">
                      <a16:colId xmlns:a16="http://schemas.microsoft.com/office/drawing/2014/main" val="182034991"/>
                    </a:ext>
                  </a:extLst>
                </a:gridCol>
                <a:gridCol w="912979">
                  <a:extLst>
                    <a:ext uri="{9D8B030D-6E8A-4147-A177-3AD203B41FA5}">
                      <a16:colId xmlns:a16="http://schemas.microsoft.com/office/drawing/2014/main" val="3223650721"/>
                    </a:ext>
                  </a:extLst>
                </a:gridCol>
                <a:gridCol w="912979">
                  <a:extLst>
                    <a:ext uri="{9D8B030D-6E8A-4147-A177-3AD203B41FA5}">
                      <a16:colId xmlns:a16="http://schemas.microsoft.com/office/drawing/2014/main" val="164742925"/>
                    </a:ext>
                  </a:extLst>
                </a:gridCol>
                <a:gridCol w="912979">
                  <a:extLst>
                    <a:ext uri="{9D8B030D-6E8A-4147-A177-3AD203B41FA5}">
                      <a16:colId xmlns:a16="http://schemas.microsoft.com/office/drawing/2014/main" val="1799783984"/>
                    </a:ext>
                  </a:extLst>
                </a:gridCol>
                <a:gridCol w="912979">
                  <a:extLst>
                    <a:ext uri="{9D8B030D-6E8A-4147-A177-3AD203B41FA5}">
                      <a16:colId xmlns:a16="http://schemas.microsoft.com/office/drawing/2014/main" val="1692270384"/>
                    </a:ext>
                  </a:extLst>
                </a:gridCol>
                <a:gridCol w="912979">
                  <a:extLst>
                    <a:ext uri="{9D8B030D-6E8A-4147-A177-3AD203B41FA5}">
                      <a16:colId xmlns:a16="http://schemas.microsoft.com/office/drawing/2014/main" val="1193857125"/>
                    </a:ext>
                  </a:extLst>
                </a:gridCol>
                <a:gridCol w="912979">
                  <a:extLst>
                    <a:ext uri="{9D8B030D-6E8A-4147-A177-3AD203B41FA5}">
                      <a16:colId xmlns:a16="http://schemas.microsoft.com/office/drawing/2014/main" val="1925684088"/>
                    </a:ext>
                  </a:extLst>
                </a:gridCol>
              </a:tblGrid>
              <a:tr h="2345092">
                <a:tc>
                  <a:txBody>
                    <a:bodyPr/>
                    <a:lstStyle/>
                    <a:p>
                      <a:r>
                        <a:rPr lang="en-US" dirty="0"/>
                        <a:t>CR NO.</a:t>
                      </a:r>
                      <a:endParaRPr lang="en-IN" dirty="0"/>
                    </a:p>
                  </a:txBody>
                  <a:tcPr/>
                </a:tc>
                <a:tc>
                  <a:txBody>
                    <a:bodyPr/>
                    <a:lstStyle/>
                    <a:p>
                      <a:r>
                        <a:rPr lang="en-US" dirty="0"/>
                        <a:t>PATINET NAME</a:t>
                      </a:r>
                      <a:endParaRPr lang="en-IN" dirty="0"/>
                    </a:p>
                  </a:txBody>
                  <a:tcPr/>
                </a:tc>
                <a:tc>
                  <a:txBody>
                    <a:bodyPr/>
                    <a:lstStyle/>
                    <a:p>
                      <a:r>
                        <a:rPr lang="en-US" dirty="0"/>
                        <a:t>CASH/TPA</a:t>
                      </a:r>
                      <a:endParaRPr lang="en-IN" dirty="0"/>
                    </a:p>
                  </a:txBody>
                  <a:tcPr/>
                </a:tc>
                <a:tc>
                  <a:txBody>
                    <a:bodyPr/>
                    <a:lstStyle/>
                    <a:p>
                      <a:r>
                        <a:rPr lang="en-US" dirty="0"/>
                        <a:t>PURPOSE OF ADMISSION</a:t>
                      </a:r>
                      <a:endParaRPr lang="en-IN" dirty="0"/>
                    </a:p>
                  </a:txBody>
                  <a:tcPr/>
                </a:tc>
                <a:tc>
                  <a:txBody>
                    <a:bodyPr/>
                    <a:lstStyle/>
                    <a:p>
                      <a:r>
                        <a:rPr lang="en-US" dirty="0"/>
                        <a:t>WARD NO.</a:t>
                      </a:r>
                      <a:endParaRPr lang="en-IN" dirty="0"/>
                    </a:p>
                  </a:txBody>
                  <a:tcPr/>
                </a:tc>
                <a:tc>
                  <a:txBody>
                    <a:bodyPr/>
                    <a:lstStyle/>
                    <a:p>
                      <a:r>
                        <a:rPr lang="en-US" dirty="0"/>
                        <a:t>TIME DISCHARGE ANNOUNCED</a:t>
                      </a:r>
                      <a:endParaRPr lang="en-IN" dirty="0"/>
                    </a:p>
                  </a:txBody>
                  <a:tcPr/>
                </a:tc>
                <a:tc>
                  <a:txBody>
                    <a:bodyPr/>
                    <a:lstStyle/>
                    <a:p>
                      <a:r>
                        <a:rPr lang="en-US" dirty="0"/>
                        <a:t>TIME TREATMENT COMPLETED</a:t>
                      </a:r>
                      <a:endParaRPr lang="en-IN" dirty="0"/>
                    </a:p>
                  </a:txBody>
                  <a:tcPr/>
                </a:tc>
                <a:tc>
                  <a:txBody>
                    <a:bodyPr/>
                    <a:lstStyle/>
                    <a:p>
                      <a:r>
                        <a:rPr lang="en-US" dirty="0"/>
                        <a:t>TIME FILE SENT FOR SUMMARY</a:t>
                      </a:r>
                      <a:endParaRPr lang="en-IN" dirty="0"/>
                    </a:p>
                  </a:txBody>
                  <a:tcPr/>
                </a:tc>
                <a:tc>
                  <a:txBody>
                    <a:bodyPr/>
                    <a:lstStyle/>
                    <a:p>
                      <a:r>
                        <a:rPr lang="en-US" dirty="0"/>
                        <a:t>TIME SUMMARY RECEIVED</a:t>
                      </a:r>
                      <a:endParaRPr lang="en-IN" dirty="0"/>
                    </a:p>
                  </a:txBody>
                  <a:tcPr/>
                </a:tc>
                <a:tc>
                  <a:txBody>
                    <a:bodyPr/>
                    <a:lstStyle/>
                    <a:p>
                      <a:r>
                        <a:rPr lang="en-US" dirty="0"/>
                        <a:t>TIME INEDNT SEND FOR DISCHAGE MEDICINES</a:t>
                      </a:r>
                      <a:endParaRPr lang="en-IN" dirty="0"/>
                    </a:p>
                  </a:txBody>
                  <a:tcPr/>
                </a:tc>
                <a:tc>
                  <a:txBody>
                    <a:bodyPr/>
                    <a:lstStyle/>
                    <a:p>
                      <a:r>
                        <a:rPr lang="en-US" dirty="0"/>
                        <a:t>TIME MEDICINES RECEIVED</a:t>
                      </a:r>
                      <a:endParaRPr lang="en-IN" dirty="0"/>
                    </a:p>
                  </a:txBody>
                  <a:tcPr/>
                </a:tc>
                <a:tc>
                  <a:txBody>
                    <a:bodyPr/>
                    <a:lstStyle/>
                    <a:p>
                      <a:r>
                        <a:rPr lang="en-US" dirty="0"/>
                        <a:t>TIME FILE SENT FOR BILLING</a:t>
                      </a:r>
                      <a:endParaRPr lang="en-IN" dirty="0"/>
                    </a:p>
                  </a:txBody>
                  <a:tcPr/>
                </a:tc>
                <a:tc>
                  <a:txBody>
                    <a:bodyPr/>
                    <a:lstStyle/>
                    <a:p>
                      <a:r>
                        <a:rPr lang="en-US" dirty="0"/>
                        <a:t>TIME FOR PHYSICAL DISCHARGE</a:t>
                      </a:r>
                      <a:endParaRPr lang="en-IN" dirty="0"/>
                    </a:p>
                  </a:txBody>
                  <a:tcPr/>
                </a:tc>
                <a:extLst>
                  <a:ext uri="{0D108BD9-81ED-4DB2-BD59-A6C34878D82A}">
                    <a16:rowId xmlns:a16="http://schemas.microsoft.com/office/drawing/2014/main" val="2825557905"/>
                  </a:ext>
                </a:extLst>
              </a:tr>
              <a:tr h="380426">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732631452"/>
                  </a:ext>
                </a:extLst>
              </a:tr>
              <a:tr h="380426">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990858955"/>
                  </a:ext>
                </a:extLst>
              </a:tr>
              <a:tr h="380426">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108199456"/>
                  </a:ext>
                </a:extLst>
              </a:tr>
              <a:tr h="380426">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657776789"/>
                  </a:ext>
                </a:extLst>
              </a:tr>
              <a:tr h="380426">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74991378"/>
                  </a:ext>
                </a:extLst>
              </a:tr>
              <a:tr h="380426">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119262507"/>
                  </a:ext>
                </a:extLst>
              </a:tr>
            </a:tbl>
          </a:graphicData>
        </a:graphic>
      </p:graphicFrame>
    </p:spTree>
    <p:extLst>
      <p:ext uri="{BB962C8B-B14F-4D97-AF65-F5344CB8AC3E}">
        <p14:creationId xmlns:p14="http://schemas.microsoft.com/office/powerpoint/2010/main" val="2687845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2DB1-4DBF-92B1-D451-084CD0DA77E7}"/>
              </a:ext>
            </a:extLst>
          </p:cNvPr>
          <p:cNvSpPr>
            <a:spLocks noGrp="1"/>
          </p:cNvSpPr>
          <p:nvPr>
            <p:ph type="title"/>
          </p:nvPr>
        </p:nvSpPr>
        <p:spPr>
          <a:xfrm>
            <a:off x="4344462" y="614874"/>
            <a:ext cx="3503075" cy="955308"/>
          </a:xfrm>
        </p:spPr>
        <p:txBody>
          <a:bodyPr>
            <a:normAutofit/>
          </a:bodyPr>
          <a:lstStyle/>
          <a:p>
            <a:r>
              <a:rPr lang="en-US" dirty="0">
                <a:latin typeface="Times New Roman" panose="02020603050405020304" pitchFamily="18" charset="0"/>
                <a:cs typeface="Times New Roman" panose="02020603050405020304" pitchFamily="18" charset="0"/>
              </a:rPr>
              <a:t>REFERENCES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254359-A340-8F60-F6D2-5799DFE32027}"/>
              </a:ext>
            </a:extLst>
          </p:cNvPr>
          <p:cNvSpPr>
            <a:spLocks noGrp="1"/>
          </p:cNvSpPr>
          <p:nvPr>
            <p:ph idx="1"/>
          </p:nvPr>
        </p:nvSpPr>
        <p:spPr>
          <a:xfrm>
            <a:off x="818712" y="2407014"/>
            <a:ext cx="10554574" cy="3636511"/>
          </a:xfrm>
        </p:spPr>
        <p:txBody>
          <a:bodyPr>
            <a:normAutofit fontScale="92500" lnSpcReduction="10000"/>
          </a:bodyPr>
          <a:lstStyle/>
          <a:p>
            <a:pPr marL="342900" lvl="0" indent="-342900">
              <a:lnSpc>
                <a:spcPct val="107000"/>
              </a:lnSpc>
              <a:spcAft>
                <a:spcPts val="800"/>
              </a:spcAft>
              <a:buFont typeface="Symbol" panose="05050102010706020507" pitchFamily="18" charset="2"/>
              <a:buChar char=""/>
            </a:pPr>
            <a:r>
              <a:rPr lang="en-IN" sz="1800" kern="100" dirty="0">
                <a:effectLst/>
                <a:latin typeface="Times New Roman" panose="02020603050405020304" pitchFamily="18" charset="0"/>
                <a:cs typeface="Times New Roman" panose="02020603050405020304" pitchFamily="18" charset="0"/>
              </a:rPr>
              <a:t>www.rgcirc.org</a:t>
            </a:r>
          </a:p>
          <a:p>
            <a:pPr marL="342900" lvl="0" indent="-342900">
              <a:lnSpc>
                <a:spcPct val="107000"/>
              </a:lnSpc>
              <a:spcAft>
                <a:spcPts val="800"/>
              </a:spcAft>
              <a:buFont typeface="Symbol" panose="05050102010706020507" pitchFamily="18" charset="2"/>
              <a:buChar char=""/>
            </a:pPr>
            <a:r>
              <a:rPr lang="en-IN" sz="1800" kern="100" dirty="0">
                <a:effectLst/>
                <a:latin typeface="Times New Roman" panose="02020603050405020304" pitchFamily="18" charset="0"/>
                <a:cs typeface="Times New Roman" panose="02020603050405020304" pitchFamily="18" charset="0"/>
              </a:rPr>
              <a:t>Waring J, Marshall F, Bishop S, Sahota O, Walker M, Currie G, Fisher R, Avery T. An ethnographic study of knowledge sharing across the boundaries between care processes, services and organisations: the contributions to ‘safe’ hospital discharge. Southampton (UK): NIHR Journals Library; 2014 Sep. PMID: 25642570.</a:t>
            </a:r>
          </a:p>
          <a:p>
            <a:pPr marL="342900" lvl="0" indent="-342900">
              <a:lnSpc>
                <a:spcPct val="107000"/>
              </a:lnSpc>
              <a:spcAft>
                <a:spcPts val="800"/>
              </a:spcAft>
              <a:buFont typeface="Symbol" panose="05050102010706020507" pitchFamily="18" charset="2"/>
              <a:buChar char=""/>
            </a:pPr>
            <a:r>
              <a:rPr lang="en-IN" sz="1800" kern="100" dirty="0" err="1">
                <a:effectLst/>
                <a:latin typeface="Times New Roman" panose="02020603050405020304" pitchFamily="18" charset="0"/>
                <a:cs typeface="Times New Roman" panose="02020603050405020304" pitchFamily="18" charset="0"/>
              </a:rPr>
              <a:t>Eymin</a:t>
            </a:r>
            <a:r>
              <a:rPr lang="en-IN" sz="1800" kern="100" dirty="0">
                <a:effectLst/>
                <a:latin typeface="Times New Roman" panose="02020603050405020304" pitchFamily="18" charset="0"/>
                <a:cs typeface="Times New Roman" panose="02020603050405020304" pitchFamily="18" charset="0"/>
              </a:rPr>
              <a:t> G, </a:t>
            </a:r>
            <a:r>
              <a:rPr lang="en-IN" sz="1800" kern="100" dirty="0" err="1">
                <a:effectLst/>
                <a:latin typeface="Times New Roman" panose="02020603050405020304" pitchFamily="18" charset="0"/>
                <a:cs typeface="Times New Roman" panose="02020603050405020304" pitchFamily="18" charset="0"/>
              </a:rPr>
              <a:t>Aizman</a:t>
            </a:r>
            <a:r>
              <a:rPr lang="en-IN" sz="1800" kern="100" dirty="0">
                <a:effectLst/>
                <a:latin typeface="Times New Roman" panose="02020603050405020304" pitchFamily="18" charset="0"/>
                <a:cs typeface="Times New Roman" panose="02020603050405020304" pitchFamily="18" charset="0"/>
              </a:rPr>
              <a:t> A, Lopetegui M, </a:t>
            </a:r>
            <a:r>
              <a:rPr lang="en-IN" sz="1800" kern="100" dirty="0" err="1">
                <a:effectLst/>
                <a:latin typeface="Times New Roman" panose="02020603050405020304" pitchFamily="18" charset="0"/>
                <a:cs typeface="Times New Roman" panose="02020603050405020304" pitchFamily="18" charset="0"/>
              </a:rPr>
              <a:t>Manjarrez</a:t>
            </a:r>
            <a:r>
              <a:rPr lang="en-IN" sz="1800" kern="100" dirty="0">
                <a:effectLst/>
                <a:latin typeface="Times New Roman" panose="02020603050405020304" pitchFamily="18" charset="0"/>
                <a:cs typeface="Times New Roman" panose="02020603050405020304" pitchFamily="18" charset="0"/>
              </a:rPr>
              <a:t> E. </a:t>
            </a:r>
            <a:r>
              <a:rPr lang="en-IN" sz="1800" kern="100" dirty="0" err="1">
                <a:effectLst/>
                <a:latin typeface="Times New Roman" panose="02020603050405020304" pitchFamily="18" charset="0"/>
                <a:cs typeface="Times New Roman" panose="02020603050405020304" pitchFamily="18" charset="0"/>
              </a:rPr>
              <a:t>Proceso</a:t>
            </a:r>
            <a:r>
              <a:rPr lang="en-IN" sz="1800" kern="100" dirty="0">
                <a:effectLst/>
                <a:latin typeface="Times New Roman" panose="02020603050405020304" pitchFamily="18" charset="0"/>
                <a:cs typeface="Times New Roman" panose="02020603050405020304" pitchFamily="18" charset="0"/>
              </a:rPr>
              <a:t> de </a:t>
            </a:r>
            <a:r>
              <a:rPr lang="en-IN" sz="1800" kern="100" dirty="0" err="1">
                <a:effectLst/>
                <a:latin typeface="Times New Roman" panose="02020603050405020304" pitchFamily="18" charset="0"/>
                <a:cs typeface="Times New Roman" panose="02020603050405020304" pitchFamily="18" charset="0"/>
              </a:rPr>
              <a:t>alta</a:t>
            </a:r>
            <a:r>
              <a:rPr lang="en-IN" sz="1800" kern="100" dirty="0">
                <a:effectLst/>
                <a:latin typeface="Times New Roman" panose="02020603050405020304" pitchFamily="18" charset="0"/>
                <a:cs typeface="Times New Roman" panose="02020603050405020304" pitchFamily="18" charset="0"/>
              </a:rPr>
              <a:t> </a:t>
            </a:r>
            <a:r>
              <a:rPr lang="en-IN" sz="1800" kern="100" dirty="0" err="1">
                <a:effectLst/>
                <a:latin typeface="Times New Roman" panose="02020603050405020304" pitchFamily="18" charset="0"/>
                <a:cs typeface="Times New Roman" panose="02020603050405020304" pitchFamily="18" charset="0"/>
              </a:rPr>
              <a:t>hospitalaria</a:t>
            </a:r>
            <a:r>
              <a:rPr lang="en-IN" sz="1800" kern="100" dirty="0">
                <a:effectLst/>
                <a:latin typeface="Times New Roman" panose="02020603050405020304" pitchFamily="18" charset="0"/>
                <a:cs typeface="Times New Roman" panose="02020603050405020304" pitchFamily="18" charset="0"/>
              </a:rPr>
              <a:t>, </a:t>
            </a:r>
            <a:r>
              <a:rPr lang="en-IN" sz="1800" kern="100" dirty="0" err="1">
                <a:effectLst/>
                <a:latin typeface="Times New Roman" panose="02020603050405020304" pitchFamily="18" charset="0"/>
                <a:cs typeface="Times New Roman" panose="02020603050405020304" pitchFamily="18" charset="0"/>
              </a:rPr>
              <a:t>revisión</a:t>
            </a:r>
            <a:r>
              <a:rPr lang="en-IN" sz="1800" kern="100" dirty="0">
                <a:effectLst/>
                <a:latin typeface="Times New Roman" panose="02020603050405020304" pitchFamily="18" charset="0"/>
                <a:cs typeface="Times New Roman" panose="02020603050405020304" pitchFamily="18" charset="0"/>
              </a:rPr>
              <a:t> de la </a:t>
            </a:r>
            <a:r>
              <a:rPr lang="en-IN" sz="1800" kern="100" dirty="0" err="1">
                <a:effectLst/>
                <a:latin typeface="Times New Roman" panose="02020603050405020304" pitchFamily="18" charset="0"/>
                <a:cs typeface="Times New Roman" panose="02020603050405020304" pitchFamily="18" charset="0"/>
              </a:rPr>
              <a:t>literatura</a:t>
            </a:r>
            <a:r>
              <a:rPr lang="en-IN" sz="1800" kern="100" dirty="0">
                <a:effectLst/>
                <a:latin typeface="Times New Roman" panose="02020603050405020304" pitchFamily="18" charset="0"/>
                <a:cs typeface="Times New Roman" panose="02020603050405020304" pitchFamily="18" charset="0"/>
              </a:rPr>
              <a:t> [The discharge process]. Rev Med </a:t>
            </a:r>
            <a:r>
              <a:rPr lang="en-IN" sz="1800" kern="100" dirty="0" err="1">
                <a:effectLst/>
                <a:latin typeface="Times New Roman" panose="02020603050405020304" pitchFamily="18" charset="0"/>
                <a:cs typeface="Times New Roman" panose="02020603050405020304" pitchFamily="18" charset="0"/>
              </a:rPr>
              <a:t>Chil</a:t>
            </a:r>
            <a:r>
              <a:rPr lang="en-IN" sz="1800" kern="100" dirty="0">
                <a:effectLst/>
                <a:latin typeface="Times New Roman" panose="02020603050405020304" pitchFamily="18" charset="0"/>
                <a:cs typeface="Times New Roman" panose="02020603050405020304" pitchFamily="18" charset="0"/>
              </a:rPr>
              <a:t>. 2014 Feb;142(2):229-37. Spanish. </a:t>
            </a:r>
            <a:r>
              <a:rPr lang="en-IN" sz="1800" kern="100" dirty="0" err="1">
                <a:effectLst/>
                <a:latin typeface="Times New Roman" panose="02020603050405020304" pitchFamily="18" charset="0"/>
                <a:cs typeface="Times New Roman" panose="02020603050405020304" pitchFamily="18" charset="0"/>
              </a:rPr>
              <a:t>doi</a:t>
            </a:r>
            <a:r>
              <a:rPr lang="en-IN" sz="1800" kern="100" dirty="0">
                <a:effectLst/>
                <a:latin typeface="Times New Roman" panose="02020603050405020304" pitchFamily="18" charset="0"/>
                <a:cs typeface="Times New Roman" panose="02020603050405020304" pitchFamily="18" charset="0"/>
              </a:rPr>
              <a:t>: 10.4067/S0034-98872014000200012. PMID: 24953112.</a:t>
            </a:r>
          </a:p>
          <a:p>
            <a:pPr marL="342900" lvl="0" indent="-342900">
              <a:lnSpc>
                <a:spcPct val="107000"/>
              </a:lnSpc>
              <a:spcAft>
                <a:spcPts val="800"/>
              </a:spcAft>
              <a:buFont typeface="Symbol" panose="05050102010706020507" pitchFamily="18" charset="2"/>
              <a:buChar char=""/>
            </a:pPr>
            <a:r>
              <a:rPr lang="en-IN" sz="1800" kern="100" dirty="0">
                <a:effectLst/>
                <a:latin typeface="Times New Roman" panose="02020603050405020304" pitchFamily="18" charset="0"/>
                <a:cs typeface="Times New Roman" panose="02020603050405020304" pitchFamily="18" charset="0"/>
              </a:rPr>
              <a:t>S. Arthi, S. Divya. A Study on Causes of Delay in discharge process in one of the prominent hospitals in Tamil Nadu.</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82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D268D-05FC-53BD-032F-4CE0AF6C5982}"/>
              </a:ext>
            </a:extLst>
          </p:cNvPr>
          <p:cNvPicPr>
            <a:picLocks noChangeAspect="1"/>
          </p:cNvPicPr>
          <p:nvPr/>
        </p:nvPicPr>
        <p:blipFill>
          <a:blip r:embed="rId2"/>
          <a:stretch>
            <a:fillRect/>
          </a:stretch>
        </p:blipFill>
        <p:spPr>
          <a:xfrm>
            <a:off x="-4430" y="0"/>
            <a:ext cx="12196430" cy="6855510"/>
          </a:xfrm>
          <a:prstGeom prst="rect">
            <a:avLst/>
          </a:prstGeom>
        </p:spPr>
      </p:pic>
    </p:spTree>
    <p:extLst>
      <p:ext uri="{BB962C8B-B14F-4D97-AF65-F5344CB8AC3E}">
        <p14:creationId xmlns:p14="http://schemas.microsoft.com/office/powerpoint/2010/main" val="250441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CED6-16D4-E03D-4D3D-6D6F6ED61901}"/>
              </a:ext>
            </a:extLst>
          </p:cNvPr>
          <p:cNvSpPr>
            <a:spLocks noGrp="1"/>
          </p:cNvSpPr>
          <p:nvPr>
            <p:ph type="title"/>
          </p:nvPr>
        </p:nvSpPr>
        <p:spPr>
          <a:xfrm>
            <a:off x="4816902" y="573310"/>
            <a:ext cx="2782778" cy="798290"/>
          </a:xfrm>
        </p:spPr>
        <p:txBody>
          <a:bodyPr>
            <a:normAutofit fontScale="90000"/>
          </a:bodyPr>
          <a:lstStyle/>
          <a:p>
            <a:r>
              <a:rPr lang="en-US" sz="4000" dirty="0">
                <a:latin typeface="Times New Roman" panose="02020603050405020304" pitchFamily="18" charset="0"/>
                <a:cs typeface="Times New Roman" panose="02020603050405020304" pitchFamily="18" charset="0"/>
              </a:rPr>
              <a:t>RATIONALE</a:t>
            </a:r>
            <a:endParaRPr lang="en-IN"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5F15DBB-A365-4918-7BE1-F21BBFED5DAD}"/>
              </a:ext>
            </a:extLst>
          </p:cNvPr>
          <p:cNvSpPr txBox="1"/>
          <p:nvPr/>
        </p:nvSpPr>
        <p:spPr>
          <a:xfrm>
            <a:off x="788576" y="2521059"/>
            <a:ext cx="6096000" cy="2585323"/>
          </a:xfrm>
          <a:prstGeom prst="rect">
            <a:avLst/>
          </a:prstGeom>
          <a:noFill/>
        </p:spPr>
        <p:txBody>
          <a:bodyPr wrap="square">
            <a:spAutoFit/>
          </a:bodyPr>
          <a:lstStyle/>
          <a:p>
            <a:r>
              <a:rPr lang="en-IN" dirty="0">
                <a:latin typeface="Times New Roman" panose="02020603050405020304" pitchFamily="18" charset="0"/>
                <a:cs typeface="Times New Roman" panose="02020603050405020304" pitchFamily="18" charset="0"/>
              </a:rPr>
              <a:t>The rationale for discharging a patient from a hospital includes:</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Hospitals need to efficiently use resources, and discharging stable patients helps free up beds and resources for those in more critical need.</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Keeping patients in hospitals for longer than necessary increases the risk of hospital-acquired infections, and discharge reduces this risk.</a:t>
            </a:r>
          </a:p>
        </p:txBody>
      </p:sp>
      <p:pic>
        <p:nvPicPr>
          <p:cNvPr id="5" name="Picture 2" descr="The Hospital Discharge Process: A Review of Its Main Barriers and Quality  Improvement Strategies | by THINQ at UCLA | Medium">
            <a:extLst>
              <a:ext uri="{FF2B5EF4-FFF2-40B4-BE49-F238E27FC236}">
                <a16:creationId xmlns:a16="http://schemas.microsoft.com/office/drawing/2014/main" id="{741DBE27-38CF-493C-0E7F-E26BAD4BB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977" y="2179863"/>
            <a:ext cx="4400006" cy="274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8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413D-879B-9831-5C16-1E5511630E10}"/>
              </a:ext>
            </a:extLst>
          </p:cNvPr>
          <p:cNvSpPr>
            <a:spLocks noGrp="1"/>
          </p:cNvSpPr>
          <p:nvPr>
            <p:ph type="title"/>
          </p:nvPr>
        </p:nvSpPr>
        <p:spPr>
          <a:xfrm>
            <a:off x="3099065" y="747648"/>
            <a:ext cx="5993869" cy="788921"/>
          </a:xfrm>
        </p:spPr>
        <p:txBody>
          <a:bodyPr>
            <a:noAutofit/>
          </a:bodyPr>
          <a:lstStyle/>
          <a:p>
            <a:pPr>
              <a:lnSpc>
                <a:spcPct val="107000"/>
              </a:lnSpc>
              <a:spcAft>
                <a:spcPts val="800"/>
              </a:spcAft>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RESEARCH QUESTION</a:t>
            </a:r>
            <a:br>
              <a:rPr lang="en-US" sz="4000" kern="100" dirty="0">
                <a:effectLst/>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664654-A36D-A701-1545-8467000E1F22}"/>
              </a:ext>
            </a:extLst>
          </p:cNvPr>
          <p:cNvSpPr>
            <a:spLocks noGrp="1"/>
          </p:cNvSpPr>
          <p:nvPr>
            <p:ph idx="1"/>
          </p:nvPr>
        </p:nvSpPr>
        <p:spPr>
          <a:xfrm>
            <a:off x="2074071" y="2206658"/>
            <a:ext cx="8915400" cy="1222342"/>
          </a:xfrm>
        </p:spPr>
        <p:txBody>
          <a:bodyPr>
            <a:normAutofit/>
          </a:bodyPr>
          <a:lstStyle/>
          <a:p>
            <a:pPr marL="0" indent="0">
              <a:buNone/>
            </a:pPr>
            <a:br>
              <a:rPr lang="en-US" sz="1800" kern="100" cap="none" dirty="0">
                <a:effectLst/>
                <a:latin typeface="Calibri" panose="020F0502020204030204" pitchFamily="34" charset="0"/>
                <a:cs typeface="Times New Roman" panose="02020603050405020304" pitchFamily="18" charset="0"/>
              </a:rPr>
            </a:b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kern="100" cap="none" dirty="0">
                <a:effectLst/>
                <a:latin typeface="Calibri" panose="020F0502020204030204" pitchFamily="34" charset="0"/>
                <a:cs typeface="Times New Roman" panose="02020603050405020304" pitchFamily="18" charset="0"/>
              </a:rPr>
            </a:br>
            <a:endParaRPr lang="en-IN" cap="none" dirty="0"/>
          </a:p>
        </p:txBody>
      </p:sp>
      <p:sp>
        <p:nvSpPr>
          <p:cNvPr id="4" name="TextBox 3">
            <a:extLst>
              <a:ext uri="{FF2B5EF4-FFF2-40B4-BE49-F238E27FC236}">
                <a16:creationId xmlns:a16="http://schemas.microsoft.com/office/drawing/2014/main" id="{133CB48E-DFD6-A324-2536-C71950EB4C0D}"/>
              </a:ext>
            </a:extLst>
          </p:cNvPr>
          <p:cNvSpPr txBox="1"/>
          <p:nvPr/>
        </p:nvSpPr>
        <p:spPr>
          <a:xfrm>
            <a:off x="1005840" y="2140824"/>
            <a:ext cx="1027176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is the time duration for each of the discharge processes and factors which influence or prolong the time?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88937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6E0CF-2A60-6798-FC23-9D371C3C23C6}"/>
              </a:ext>
            </a:extLst>
          </p:cNvPr>
          <p:cNvSpPr>
            <a:spLocks noGrp="1"/>
          </p:cNvSpPr>
          <p:nvPr>
            <p:ph type="title"/>
          </p:nvPr>
        </p:nvSpPr>
        <p:spPr>
          <a:xfrm>
            <a:off x="4446586" y="570676"/>
            <a:ext cx="3298828" cy="752203"/>
          </a:xfrm>
        </p:spPr>
        <p:txBody>
          <a:bodyPr>
            <a:normAutofit/>
          </a:bodyPr>
          <a:lstStyle/>
          <a:p>
            <a:r>
              <a:rPr lang="en-IN" sz="4000"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67FDC440-AF6D-ED70-723C-8C7CED626E0F}"/>
              </a:ext>
            </a:extLst>
          </p:cNvPr>
          <p:cNvSpPr>
            <a:spLocks noGrp="1"/>
          </p:cNvSpPr>
          <p:nvPr>
            <p:ph idx="1"/>
          </p:nvPr>
        </p:nvSpPr>
        <p:spPr>
          <a:xfrm>
            <a:off x="570096" y="2550102"/>
            <a:ext cx="6097636" cy="1901072"/>
          </a:xfrm>
        </p:spPr>
        <p:txBody>
          <a:bodyPr>
            <a:normAutofit/>
          </a:bodyPr>
          <a:lstStyle/>
          <a:p>
            <a:pPr marL="342900" lvl="0" indent="-342900">
              <a:lnSpc>
                <a:spcPct val="107000"/>
              </a:lnSpc>
              <a:spcAft>
                <a:spcPts val="800"/>
              </a:spcAft>
              <a:buFont typeface="Symbol" panose="05050102010706020507" pitchFamily="18" charset="2"/>
              <a:buChar char=""/>
            </a:pP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To analyze the workflow of IPD in hospital</a:t>
            </a:r>
            <a:endParaRPr lang="en-US" sz="1800" kern="100" cap="none" dirty="0">
              <a:effectLst/>
              <a:latin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To map the process flow of discharge in inpatient department (IPD)</a:t>
            </a:r>
            <a:endParaRPr lang="en-US" sz="1800" kern="100" cap="none" dirty="0">
              <a:effectLst/>
              <a:latin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To estimate the discharge TAT in inpatient department (IPD)</a:t>
            </a:r>
            <a:endParaRPr lang="en-US" sz="1800" kern="100" cap="none"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1800" kern="100" cap="none" dirty="0">
              <a:effectLst/>
              <a:latin typeface="Times New Roman" panose="02020603050405020304" pitchFamily="18" charset="0"/>
              <a:cs typeface="Times New Roman" panose="02020603050405020304" pitchFamily="18" charset="0"/>
            </a:endParaRPr>
          </a:p>
        </p:txBody>
      </p:sp>
      <p:pic>
        <p:nvPicPr>
          <p:cNvPr id="2050" name="Picture 2" descr="Acting Magazine What is an Objective? - Acting Magazine">
            <a:extLst>
              <a:ext uri="{FF2B5EF4-FFF2-40B4-BE49-F238E27FC236}">
                <a16:creationId xmlns:a16="http://schemas.microsoft.com/office/drawing/2014/main" id="{891AF19F-111A-5416-57D5-B0DA94F93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006" y="1904417"/>
            <a:ext cx="5152338" cy="343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8281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FD70-DF15-0529-8C4A-FE017D3E9F04}"/>
              </a:ext>
            </a:extLst>
          </p:cNvPr>
          <p:cNvSpPr>
            <a:spLocks noGrp="1"/>
          </p:cNvSpPr>
          <p:nvPr>
            <p:ph type="title"/>
          </p:nvPr>
        </p:nvSpPr>
        <p:spPr>
          <a:xfrm>
            <a:off x="3984673" y="715550"/>
            <a:ext cx="4222653" cy="761630"/>
          </a:xfrm>
        </p:spPr>
        <p:txBody>
          <a:bodyPr>
            <a:noAutofit/>
          </a:bodyPr>
          <a:lstStyle/>
          <a:p>
            <a:r>
              <a:rPr lang="en-IN" sz="4000"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AB03531-FBD0-77FF-2C66-8D07AA88F1C7}"/>
              </a:ext>
            </a:extLst>
          </p:cNvPr>
          <p:cNvSpPr>
            <a:spLocks noGrp="1"/>
          </p:cNvSpPr>
          <p:nvPr>
            <p:ph idx="1"/>
          </p:nvPr>
        </p:nvSpPr>
        <p:spPr/>
        <p:txBody>
          <a:bodyPr>
            <a:normAutofit/>
          </a:bodyPr>
          <a:lstStyle/>
          <a:p>
            <a:pPr>
              <a:lnSpc>
                <a:spcPct val="107000"/>
              </a:lnSpc>
              <a:spcAft>
                <a:spcPts val="800"/>
              </a:spcAft>
            </a:pPr>
            <a:r>
              <a:rPr lang="en-US" sz="1800" b="1" kern="100" cap="none" dirty="0">
                <a:effectLst/>
                <a:latin typeface="Times New Roman" panose="02020603050405020304" pitchFamily="18" charset="0"/>
                <a:ea typeface="Calibri" panose="020F0502020204030204" pitchFamily="34" charset="0"/>
                <a:cs typeface="Times New Roman" panose="02020603050405020304" pitchFamily="18" charset="0"/>
              </a:rPr>
              <a:t>Study design: </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cross-sectional study</a:t>
            </a:r>
            <a:endParaRPr lang="en-US" sz="1800" kern="100" cap="none"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800" b="1" kern="100" cap="none" dirty="0">
                <a:effectLst/>
                <a:latin typeface="Times New Roman" panose="02020603050405020304" pitchFamily="18" charset="0"/>
                <a:ea typeface="Calibri" panose="020F0502020204030204" pitchFamily="34" charset="0"/>
                <a:cs typeface="Times New Roman" panose="02020603050405020304" pitchFamily="18" charset="0"/>
              </a:rPr>
              <a:t>Study period:</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15</a:t>
            </a:r>
            <a:r>
              <a:rPr lang="en-US" sz="1800" kern="100" cap="none"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cap="none" dirty="0" err="1">
                <a:effectLst/>
                <a:latin typeface="Times New Roman" panose="02020603050405020304" pitchFamily="18" charset="0"/>
                <a:ea typeface="Calibri" panose="020F0502020204030204" pitchFamily="34" charset="0"/>
                <a:cs typeface="Times New Roman" panose="02020603050405020304" pitchFamily="18" charset="0"/>
              </a:rPr>
              <a:t>february</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2024 - 15</a:t>
            </a:r>
            <a:r>
              <a:rPr lang="en-US" sz="1800" kern="100" cap="none"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march 2024</a:t>
            </a:r>
            <a:endParaRPr lang="en-US" sz="1800" kern="100" cap="none"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800" b="1" kern="100" cap="none" dirty="0">
                <a:effectLst/>
                <a:latin typeface="Times New Roman" panose="02020603050405020304" pitchFamily="18" charset="0"/>
                <a:ea typeface="Calibri" panose="020F0502020204030204" pitchFamily="34" charset="0"/>
                <a:cs typeface="Times New Roman" panose="02020603050405020304" pitchFamily="18" charset="0"/>
              </a:rPr>
              <a:t>Study area:</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Inpatient </a:t>
            </a:r>
            <a:r>
              <a:rPr lang="en-US" sz="1800" kern="100" cap="none" dirty="0">
                <a:latin typeface="Times New Roman" panose="02020603050405020304" pitchFamily="18" charset="0"/>
                <a:ea typeface="Calibri" panose="020F0502020204030204" pitchFamily="34" charset="0"/>
                <a:cs typeface="Times New Roman" panose="02020603050405020304" pitchFamily="18" charset="0"/>
              </a:rPr>
              <a:t>D</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epartment (IPD) at RGCIRC</a:t>
            </a:r>
            <a:endParaRPr lang="en-US" sz="1800" kern="100" cap="none"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800" b="1" kern="100" cap="none" dirty="0">
                <a:effectLst/>
                <a:latin typeface="Times New Roman" panose="02020603050405020304" pitchFamily="18" charset="0"/>
                <a:ea typeface="Calibri" panose="020F0502020204030204" pitchFamily="34" charset="0"/>
                <a:cs typeface="Times New Roman" panose="02020603050405020304" pitchFamily="18" charset="0"/>
              </a:rPr>
              <a:t>Inclusion criteria:</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all IPD cases except day care and </a:t>
            </a:r>
            <a:r>
              <a:rPr lang="en-US" sz="1800" kern="100" cap="none" dirty="0">
                <a:latin typeface="Times New Roman" panose="02020603050405020304" pitchFamily="18" charset="0"/>
                <a:ea typeface="Calibri" panose="020F0502020204030204" pitchFamily="34" charset="0"/>
                <a:cs typeface="Times New Roman" panose="02020603050405020304" pitchFamily="18" charset="0"/>
              </a:rPr>
              <a:t>ICUs</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as well as EWS</a:t>
            </a:r>
            <a:endParaRPr lang="en-US" sz="1800" kern="100" cap="none"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800" b="1" kern="100" cap="none" dirty="0">
                <a:effectLst/>
                <a:latin typeface="Times New Roman" panose="02020603050405020304" pitchFamily="18" charset="0"/>
                <a:ea typeface="Calibri" panose="020F0502020204030204" pitchFamily="34" charset="0"/>
                <a:cs typeface="Times New Roman" panose="02020603050405020304" pitchFamily="18" charset="0"/>
              </a:rPr>
              <a:t>Exclusion criteria:</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all holidays were excluded</a:t>
            </a:r>
            <a:endParaRPr lang="en-US" sz="1800" kern="100" cap="none"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800" b="1" kern="100" cap="none" dirty="0">
                <a:effectLst/>
                <a:latin typeface="Times New Roman" panose="02020603050405020304" pitchFamily="18" charset="0"/>
                <a:ea typeface="Calibri" panose="020F0502020204030204" pitchFamily="34" charset="0"/>
                <a:cs typeface="Times New Roman" panose="02020603050405020304" pitchFamily="18" charset="0"/>
              </a:rPr>
              <a:t>Research instrument:</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data </a:t>
            </a:r>
            <a:r>
              <a:rPr lang="en-US" sz="1800" kern="100" cap="none" dirty="0">
                <a:latin typeface="Times New Roman" panose="02020603050405020304" pitchFamily="18" charset="0"/>
                <a:ea typeface="Calibri" panose="020F0502020204030204" pitchFamily="34" charset="0"/>
                <a:cs typeface="Times New Roman" panose="02020603050405020304" pitchFamily="18" charset="0"/>
              </a:rPr>
              <a:t>was </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collected through observation. A checklist is created to track duration of various processes of discharge.</a:t>
            </a:r>
            <a:endParaRPr lang="en-US" sz="1800" kern="100" cap="none" dirty="0">
              <a:effectLst/>
              <a:latin typeface="Times New Roman" panose="02020603050405020304" pitchFamily="18" charset="0"/>
              <a:cs typeface="Times New Roman" panose="02020603050405020304" pitchFamily="18" charset="0"/>
            </a:endParaRPr>
          </a:p>
          <a:p>
            <a:pPr marL="0" indent="0">
              <a:buNone/>
            </a:pPr>
            <a:endParaRPr lang="en-IN" cap="none" dirty="0"/>
          </a:p>
        </p:txBody>
      </p:sp>
    </p:spTree>
    <p:extLst>
      <p:ext uri="{BB962C8B-B14F-4D97-AF65-F5344CB8AC3E}">
        <p14:creationId xmlns:p14="http://schemas.microsoft.com/office/powerpoint/2010/main" val="166209372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8158-6EA5-D9E5-9D91-C8CDE70F076B}"/>
              </a:ext>
            </a:extLst>
          </p:cNvPr>
          <p:cNvSpPr>
            <a:spLocks noGrp="1"/>
          </p:cNvSpPr>
          <p:nvPr>
            <p:ph type="title"/>
          </p:nvPr>
        </p:nvSpPr>
        <p:spPr>
          <a:xfrm>
            <a:off x="2574454" y="291601"/>
            <a:ext cx="8130492" cy="761345"/>
          </a:xfrm>
        </p:spPr>
        <p:txBody>
          <a:bodyPr>
            <a:noAutofit/>
          </a:bodyPr>
          <a:lstStyle/>
          <a:p>
            <a:r>
              <a:rPr lang="en-IN" sz="4000" dirty="0">
                <a:latin typeface="Times New Roman" panose="02020603050405020304" pitchFamily="18" charset="0"/>
                <a:cs typeface="Times New Roman" panose="02020603050405020304" pitchFamily="18" charset="0"/>
              </a:rPr>
              <a:t>SAMPLE SIZE CALCULATION</a:t>
            </a:r>
          </a:p>
        </p:txBody>
      </p:sp>
      <p:sp>
        <p:nvSpPr>
          <p:cNvPr id="3" name="Content Placeholder 2">
            <a:extLst>
              <a:ext uri="{FF2B5EF4-FFF2-40B4-BE49-F238E27FC236}">
                <a16:creationId xmlns:a16="http://schemas.microsoft.com/office/drawing/2014/main" id="{065BEFC2-EA0E-8B9E-6FBE-37B30A2CAE68}"/>
              </a:ext>
            </a:extLst>
          </p:cNvPr>
          <p:cNvSpPr>
            <a:spLocks noGrp="1"/>
          </p:cNvSpPr>
          <p:nvPr>
            <p:ph idx="1"/>
          </p:nvPr>
        </p:nvSpPr>
        <p:spPr>
          <a:xfrm>
            <a:off x="1726516" y="1182255"/>
            <a:ext cx="8891588" cy="5052291"/>
          </a:xfrm>
        </p:spPr>
        <p:txBody>
          <a:bodyPr>
            <a:noAutofit/>
          </a:bodyPr>
          <a:lstStyle/>
          <a:p>
            <a:pPr>
              <a:lnSpc>
                <a:spcPct val="107000"/>
              </a:lnSpc>
              <a:spcAft>
                <a:spcPts val="800"/>
              </a:spcAft>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n = </a:t>
            </a:r>
            <a:r>
              <a:rPr lang="en-IN" sz="1700" u="sng" kern="100" dirty="0">
                <a:effectLst/>
                <a:latin typeface="Times New Roman" panose="02020603050405020304" pitchFamily="18" charset="0"/>
                <a:ea typeface="Calibri" panose="020F0502020204030204" pitchFamily="34" charset="0"/>
                <a:cs typeface="Times New Roman" panose="02020603050405020304" pitchFamily="18" charset="0"/>
              </a:rPr>
              <a:t>{Z²*p(1-p)}/e</a:t>
            </a:r>
            <a:r>
              <a:rPr lang="en-IN" sz="1700" u="sng"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1700" kern="1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             1+{Z²*p(1-p)}/e</a:t>
            </a:r>
            <a:r>
              <a:rPr lang="en-IN" sz="17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IN" sz="1700" kern="1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Where, n = sample size</a:t>
            </a:r>
            <a:endParaRPr lang="en-IN" sz="1700" kern="1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N = Population Size</a:t>
            </a:r>
            <a:endParaRPr lang="en-IN" sz="1700" kern="1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Z = Score for level of confidence</a:t>
            </a:r>
            <a:endParaRPr lang="en-IN" sz="1700" kern="1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p = Expected Proportion (if prevalence is 50%)</a:t>
            </a:r>
            <a:endParaRPr lang="en-IN" sz="1700" kern="1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e = Precision</a:t>
            </a:r>
            <a:endParaRPr lang="en-IN" sz="1700" kern="1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n = </a:t>
            </a:r>
            <a:r>
              <a:rPr lang="en-IN" sz="1700" u="sng" kern="100" dirty="0">
                <a:effectLst/>
                <a:latin typeface="Times New Roman" panose="02020603050405020304" pitchFamily="18" charset="0"/>
                <a:ea typeface="Calibri" panose="020F0502020204030204" pitchFamily="34" charset="0"/>
                <a:cs typeface="Times New Roman" panose="02020603050405020304" pitchFamily="18" charset="0"/>
              </a:rPr>
              <a:t>{(1.96)</a:t>
            </a:r>
            <a:r>
              <a:rPr lang="en-IN" sz="1700" u="sng"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700" u="sng" kern="100" dirty="0">
                <a:effectLst/>
                <a:latin typeface="Times New Roman" panose="02020603050405020304" pitchFamily="18" charset="0"/>
                <a:ea typeface="Calibri" panose="020F0502020204030204" pitchFamily="34" charset="0"/>
                <a:cs typeface="Times New Roman" panose="02020603050405020304" pitchFamily="18" charset="0"/>
              </a:rPr>
              <a:t>*(0.5) (1-0.5)}/(0.05)</a:t>
            </a:r>
            <a:r>
              <a:rPr lang="en-IN" sz="1700" u="sng"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1700" kern="1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       1 + {(1.96)</a:t>
            </a:r>
            <a:r>
              <a:rPr lang="en-IN" sz="17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*(0.5) (1-0.5)}/(0.05)</a:t>
            </a:r>
            <a:r>
              <a:rPr lang="en-IN" sz="17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2760</a:t>
            </a:r>
            <a:endParaRPr lang="en-IN" sz="1700" kern="100" dirty="0">
              <a:effectLst/>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N" sz="1700" kern="100" dirty="0">
                <a:effectLst/>
                <a:latin typeface="Times New Roman" panose="02020603050405020304" pitchFamily="18" charset="0"/>
                <a:ea typeface="Calibri" panose="020F0502020204030204" pitchFamily="34" charset="0"/>
                <a:cs typeface="Times New Roman" panose="02020603050405020304" pitchFamily="18" charset="0"/>
              </a:rPr>
              <a:t>          = 338</a:t>
            </a:r>
            <a:endParaRPr lang="en-IN" sz="1700" kern="100" dirty="0">
              <a:effectLst/>
              <a:latin typeface="Times New Roman" panose="02020603050405020304" pitchFamily="18" charset="0"/>
              <a:cs typeface="Times New Roman" panose="02020603050405020304" pitchFamily="18" charset="0"/>
            </a:endParaRPr>
          </a:p>
          <a:p>
            <a:r>
              <a:rPr lang="en-IN" sz="1700" dirty="0">
                <a:latin typeface="Times New Roman" panose="02020603050405020304" pitchFamily="18" charset="0"/>
                <a:cs typeface="Times New Roman" panose="02020603050405020304" pitchFamily="18" charset="0"/>
              </a:rPr>
              <a:t>Sampling Method: Convenience Sampling</a:t>
            </a:r>
          </a:p>
        </p:txBody>
      </p:sp>
    </p:spTree>
    <p:extLst>
      <p:ext uri="{BB962C8B-B14F-4D97-AF65-F5344CB8AC3E}">
        <p14:creationId xmlns:p14="http://schemas.microsoft.com/office/powerpoint/2010/main" val="406675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77EE-3D60-1525-1C24-B35D9966C6D2}"/>
              </a:ext>
            </a:extLst>
          </p:cNvPr>
          <p:cNvSpPr>
            <a:spLocks noGrp="1"/>
          </p:cNvSpPr>
          <p:nvPr>
            <p:ph type="title"/>
          </p:nvPr>
        </p:nvSpPr>
        <p:spPr>
          <a:xfrm>
            <a:off x="2991182" y="1036148"/>
            <a:ext cx="6338946" cy="681816"/>
          </a:xfrm>
        </p:spPr>
        <p:txBody>
          <a:bodyPr>
            <a:noAutofit/>
          </a:bodyPr>
          <a:lstStyle/>
          <a:p>
            <a:pPr>
              <a:lnSpc>
                <a:spcPct val="107000"/>
              </a:lnSpc>
              <a:spcAft>
                <a:spcPts val="800"/>
              </a:spcAft>
            </a:pP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SAMPLE</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DISTRIBUTION</a:t>
            </a:r>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4000" kern="100" dirty="0">
                <a:effectLst/>
                <a:latin typeface="Times New Roman" panose="02020603050405020304" pitchFamily="18" charset="0"/>
                <a:cs typeface="Times New Roman" panose="02020603050405020304" pitchFamily="18" charset="0"/>
              </a:rPr>
            </a:br>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4000" kern="100" dirty="0">
                <a:effectLst/>
                <a:latin typeface="Times New Roman" panose="02020603050405020304" pitchFamily="18" charset="0"/>
                <a:cs typeface="Times New Roman" panose="02020603050405020304" pitchFamily="18" charset="0"/>
              </a:rPr>
            </a:b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862FD2-E343-286A-D90F-234E5AAF3E2B}"/>
              </a:ext>
            </a:extLst>
          </p:cNvPr>
          <p:cNvSpPr>
            <a:spLocks noGrp="1"/>
          </p:cNvSpPr>
          <p:nvPr>
            <p:ph idx="1"/>
          </p:nvPr>
        </p:nvSpPr>
        <p:spPr>
          <a:xfrm>
            <a:off x="3836121" y="2103582"/>
            <a:ext cx="5298643" cy="2650836"/>
          </a:xfrm>
        </p:spPr>
        <p:txBody>
          <a:bodyPr>
            <a:noAutofit/>
          </a:bodyPr>
          <a:lstStyle/>
          <a:p>
            <a:r>
              <a:rPr lang="en-US" sz="1800" u="sng" kern="100" cap="none" dirty="0">
                <a:effectLst/>
                <a:latin typeface="Times New Roman" panose="02020603050405020304" pitchFamily="18" charset="0"/>
                <a:ea typeface="Calibri" panose="020F0502020204030204" pitchFamily="34" charset="0"/>
                <a:cs typeface="Times New Roman" panose="02020603050405020304" pitchFamily="18" charset="0"/>
              </a:rPr>
              <a:t>Based on mode of payment:</a:t>
            </a:r>
          </a:p>
          <a:p>
            <a:pPr marL="0" indent="0">
              <a:buNone/>
            </a:pP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           Cash </a:t>
            </a:r>
            <a:br>
              <a:rPr lang="en-US" sz="1800" kern="100" cap="none" dirty="0">
                <a:effectLst/>
                <a:latin typeface="Times New Roman" panose="02020603050405020304" pitchFamily="18" charset="0"/>
                <a:cs typeface="Times New Roman" panose="02020603050405020304" pitchFamily="18" charset="0"/>
              </a:rPr>
            </a:br>
            <a:r>
              <a:rPr lang="en-US" sz="1800" kern="100" cap="none" dirty="0">
                <a:effectLst/>
                <a:latin typeface="Times New Roman" panose="02020603050405020304" pitchFamily="18" charset="0"/>
                <a:cs typeface="Times New Roman" panose="02020603050405020304" pitchFamily="18" charset="0"/>
              </a:rPr>
              <a:t>           </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TPA</a:t>
            </a:r>
            <a:endParaRPr lang="en-US" sz="1800" kern="100" cap="none" dirty="0">
              <a:latin typeface="Times New Roman" panose="02020603050405020304" pitchFamily="18" charset="0"/>
              <a:ea typeface="Calibri" panose="020F0502020204030204" pitchFamily="34" charset="0"/>
              <a:cs typeface="Times New Roman" panose="02020603050405020304" pitchFamily="18" charset="0"/>
            </a:endParaRPr>
          </a:p>
          <a:p>
            <a:r>
              <a:rPr lang="en-US" sz="1800" u="sng" kern="100" cap="none" dirty="0">
                <a:effectLst/>
                <a:latin typeface="Times New Roman" panose="02020603050405020304" pitchFamily="18" charset="0"/>
                <a:ea typeface="Calibri" panose="020F0502020204030204" pitchFamily="34" charset="0"/>
                <a:cs typeface="Times New Roman" panose="02020603050405020304" pitchFamily="18" charset="0"/>
              </a:rPr>
              <a:t>Based on treatment provided:</a:t>
            </a:r>
            <a:br>
              <a:rPr lang="en-US" sz="1800" u="sng" kern="100" cap="none" dirty="0">
                <a:effectLst/>
                <a:latin typeface="Times New Roman" panose="02020603050405020304" pitchFamily="18" charset="0"/>
                <a:cs typeface="Times New Roman" panose="02020603050405020304" pitchFamily="18" charset="0"/>
              </a:rPr>
            </a:br>
            <a:r>
              <a:rPr lang="en-US" sz="1800" kern="100" cap="none" dirty="0">
                <a:effectLst/>
                <a:latin typeface="Times New Roman" panose="02020603050405020304" pitchFamily="18" charset="0"/>
                <a:cs typeface="Times New Roman" panose="02020603050405020304" pitchFamily="18" charset="0"/>
              </a:rPr>
              <a:t>      </a:t>
            </a:r>
            <a:r>
              <a:rPr lang="en-US" sz="1800" kern="100" cap="none" dirty="0">
                <a:latin typeface="Times New Roman" panose="02020603050405020304" pitchFamily="18" charset="0"/>
                <a:cs typeface="Times New Roman" panose="02020603050405020304" pitchFamily="18" charset="0"/>
              </a:rPr>
              <a:t>M</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edical </a:t>
            </a:r>
            <a:br>
              <a:rPr lang="en-US" sz="1800" kern="100" cap="none" dirty="0">
                <a:effectLst/>
                <a:latin typeface="Times New Roman" panose="02020603050405020304" pitchFamily="18" charset="0"/>
                <a:cs typeface="Times New Roman" panose="02020603050405020304" pitchFamily="18" charset="0"/>
              </a:rPr>
            </a:br>
            <a:r>
              <a:rPr lang="en-US" sz="1800" kern="100" cap="none" dirty="0">
                <a:effectLst/>
                <a:latin typeface="Times New Roman" panose="02020603050405020304" pitchFamily="18" charset="0"/>
                <a:cs typeface="Times New Roman" panose="02020603050405020304" pitchFamily="18" charset="0"/>
              </a:rPr>
              <a:t>      </a:t>
            </a:r>
            <a:r>
              <a:rPr lang="en-US" sz="1800" kern="100" cap="none" dirty="0">
                <a:latin typeface="Times New Roman" panose="02020603050405020304" pitchFamily="18" charset="0"/>
                <a:cs typeface="Times New Roman" panose="02020603050405020304" pitchFamily="18" charset="0"/>
              </a:rPr>
              <a:t>S</a:t>
            </a:r>
            <a:r>
              <a:rPr lang="en-US" sz="1800" kern="100" cap="none" dirty="0">
                <a:effectLst/>
                <a:latin typeface="Times New Roman" panose="02020603050405020304" pitchFamily="18" charset="0"/>
                <a:ea typeface="Calibri" panose="020F0502020204030204" pitchFamily="34" charset="0"/>
                <a:cs typeface="Times New Roman" panose="02020603050405020304" pitchFamily="18" charset="0"/>
              </a:rPr>
              <a:t>urgical</a:t>
            </a:r>
            <a:br>
              <a:rPr lang="en-US" sz="1800" kern="100" cap="none" dirty="0">
                <a:effectLst/>
                <a:latin typeface="Times New Roman" panose="02020603050405020304" pitchFamily="18" charset="0"/>
                <a:cs typeface="Times New Roman" panose="02020603050405020304" pitchFamily="18" charset="0"/>
              </a:rPr>
            </a:br>
            <a:br>
              <a:rPr lang="en-US" sz="1800" kern="100" cap="none" dirty="0">
                <a:effectLst/>
                <a:latin typeface="Times New Roman" panose="02020603050405020304" pitchFamily="18" charset="0"/>
                <a:cs typeface="Times New Roman" panose="02020603050405020304" pitchFamily="18" charset="0"/>
              </a:rPr>
            </a:br>
            <a:endParaRPr lang="en-IN"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11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485D7D-B7B1-970D-D331-A90701856797}"/>
              </a:ext>
            </a:extLst>
          </p:cNvPr>
          <p:cNvSpPr txBox="1"/>
          <p:nvPr/>
        </p:nvSpPr>
        <p:spPr>
          <a:xfrm>
            <a:off x="2231736" y="1972439"/>
            <a:ext cx="7728527" cy="2308324"/>
          </a:xfrm>
          <a:prstGeom prst="rect">
            <a:avLst/>
          </a:prstGeom>
          <a:noFill/>
        </p:spPr>
        <p:txBody>
          <a:bodyPr wrap="square">
            <a:spAutoFit/>
          </a:bodyPr>
          <a:lstStyle/>
          <a:p>
            <a:pPr marL="285750" indent="-28575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First the data is collected to gather the required amount of sample. After data collection, all the attributes are added on an Excel sheet to provide a holistic view of the samples and time was noted </a:t>
            </a:r>
            <a:r>
              <a:rPr lang="en-US" dirty="0">
                <a:latin typeface="Times New Roman" panose="02020603050405020304" pitchFamily="18" charset="0"/>
                <a:cs typeface="Times New Roman" panose="02020603050405020304" pitchFamily="18" charset="0"/>
              </a:rPr>
              <a:t>for each process involved in discharge process.</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that TAT was calculated on the basis of distribution of patients to know the average time in each case. Root cause analysis was done to identify the bottlenecks in the process.</a:t>
            </a:r>
            <a:endParaRPr lang="en-IN" sz="1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95DCE36-60E3-C695-30BA-70770AA22526}"/>
              </a:ext>
            </a:extLst>
          </p:cNvPr>
          <p:cNvSpPr>
            <a:spLocks noGrp="1"/>
          </p:cNvSpPr>
          <p:nvPr>
            <p:ph type="title"/>
          </p:nvPr>
        </p:nvSpPr>
        <p:spPr>
          <a:xfrm>
            <a:off x="2751190" y="550219"/>
            <a:ext cx="6689620" cy="862945"/>
          </a:xfrm>
        </p:spPr>
        <p:txBody>
          <a:bodyPr>
            <a:normAutofit/>
          </a:bodyPr>
          <a:lstStyle/>
          <a:p>
            <a:r>
              <a:rPr lang="en-US" sz="4000" dirty="0">
                <a:latin typeface="Times New Roman" panose="02020603050405020304" pitchFamily="18" charset="0"/>
                <a:cs typeface="Times New Roman" panose="02020603050405020304" pitchFamily="18" charset="0"/>
              </a:rPr>
              <a:t>DATA ANALYSIS</a:t>
            </a:r>
            <a:endParaRPr lang="en-I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90941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440</TotalTime>
  <Words>1336</Words>
  <Application>Microsoft Office PowerPoint</Application>
  <PresentationFormat>Widescreen</PresentationFormat>
  <Paragraphs>206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Symbol</vt:lpstr>
      <vt:lpstr>Times New Roman</vt:lpstr>
      <vt:lpstr>Tw Cen MT</vt:lpstr>
      <vt:lpstr>Wingdings</vt:lpstr>
      <vt:lpstr>Droplet</vt:lpstr>
      <vt:lpstr>STUDY OF DISCHARGE PROCESS AT RAJIV GANDHI CANCER INSTITUTE AND RESEARCH CENTRE, NEW DELHI</vt:lpstr>
      <vt:lpstr>INTRODUCTION</vt:lpstr>
      <vt:lpstr>RATIONALE</vt:lpstr>
      <vt:lpstr>RESEARCH QUESTION </vt:lpstr>
      <vt:lpstr>OBJECTIVES</vt:lpstr>
      <vt:lpstr>METHODOLOGY</vt:lpstr>
      <vt:lpstr>SAMPLE SIZE CALCULATION</vt:lpstr>
      <vt:lpstr>SAMPLE DISTRIBUTION    </vt:lpstr>
      <vt:lpstr>DATA ANALYSIS</vt:lpstr>
      <vt:lpstr>PowerPoint Presentation</vt:lpstr>
      <vt:lpstr>DATA ANALYSIS</vt:lpstr>
      <vt:lpstr>FOR CASH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AND INTERPRETATION</vt:lpstr>
      <vt:lpstr>Recommendations</vt:lpstr>
      <vt:lpstr>Recommendations</vt:lpstr>
      <vt:lpstr>Conclusion</vt:lpstr>
      <vt:lpstr>TOOL</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DISCHARGE PROCESS AT RAJIV GANDHI CANCER INSTITUTE ANDRESEARCH CENTRE, NEW DELHI</dc:title>
  <dc:creator>ridhi jain</dc:creator>
  <cp:lastModifiedBy>ridhi jain</cp:lastModifiedBy>
  <cp:revision>16</cp:revision>
  <dcterms:created xsi:type="dcterms:W3CDTF">2024-04-17T17:10:36Z</dcterms:created>
  <dcterms:modified xsi:type="dcterms:W3CDTF">2024-06-11T16:09:07Z</dcterms:modified>
</cp:coreProperties>
</file>