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8" r:id="rId5"/>
    <p:sldId id="269" r:id="rId6"/>
    <p:sldId id="270" r:id="rId7"/>
    <p:sldId id="271" r:id="rId8"/>
    <p:sldId id="267" r:id="rId9"/>
    <p:sldId id="261" r:id="rId10"/>
    <p:sldId id="260" r:id="rId11"/>
    <p:sldId id="262" r:id="rId12"/>
    <p:sldId id="259" r:id="rId13"/>
    <p:sldId id="281" r:id="rId14"/>
    <p:sldId id="282" r:id="rId15"/>
    <p:sldId id="283" r:id="rId16"/>
    <p:sldId id="286" r:id="rId17"/>
    <p:sldId id="287" r:id="rId18"/>
    <p:sldId id="272" r:id="rId19"/>
    <p:sldId id="295" r:id="rId20"/>
    <p:sldId id="264" r:id="rId21"/>
    <p:sldId id="29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667C63-4D1D-4F98-8461-AEC68E228101}" type="datetimeFigureOut">
              <a:rPr lang="en-IN" smtClean="0"/>
              <a:t>01-08-2024</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3654174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667C63-4D1D-4F98-8461-AEC68E228101}" type="datetimeFigureOut">
              <a:rPr lang="en-IN" smtClean="0"/>
              <a:t>01-08-2024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2791194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667C63-4D1D-4F98-8461-AEC68E228101}" type="datetimeFigureOut">
              <a:rPr lang="en-IN" smtClean="0"/>
              <a:t>01-08-2024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3121580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667C63-4D1D-4F98-8461-AEC68E228101}" type="datetimeFigureOut">
              <a:rPr lang="en-IN" smtClean="0"/>
              <a:t>01-08-2024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1862199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667C63-4D1D-4F98-8461-AEC68E228101}" type="datetimeFigureOut">
              <a:rPr lang="en-IN" smtClean="0"/>
              <a:t>01-08-2024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1428481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667C63-4D1D-4F98-8461-AEC68E228101}" type="datetimeFigureOut">
              <a:rPr lang="en-IN" smtClean="0"/>
              <a:t>01-08-2024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2109436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667C63-4D1D-4F98-8461-AEC68E228101}" type="datetimeFigureOut">
              <a:rPr lang="en-IN" smtClean="0"/>
              <a:t>01-08-2024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1794877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667C63-4D1D-4F98-8461-AEC68E228101}" type="datetimeFigureOut">
              <a:rPr lang="en-IN" smtClean="0"/>
              <a:t>01-08-2024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125152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667C63-4D1D-4F98-8461-AEC68E228101}" type="datetimeFigureOut">
              <a:rPr lang="en-IN" smtClean="0"/>
              <a:t>01-08-2024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1679346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667C63-4D1D-4F98-8461-AEC68E228101}" type="datetimeFigureOut">
              <a:rPr lang="en-IN" smtClean="0"/>
              <a:t>01-08-2024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2639188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667C63-4D1D-4F98-8461-AEC68E228101}" type="datetimeFigureOut">
              <a:rPr lang="en-IN" smtClean="0"/>
              <a:t>01-08-2024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420703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667C63-4D1D-4F98-8461-AEC68E228101}" type="datetimeFigureOut">
              <a:rPr lang="en-IN" smtClean="0"/>
              <a:t>01-08-2024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2553543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667C63-4D1D-4F98-8461-AEC68E228101}" type="datetimeFigureOut">
              <a:rPr lang="en-IN" smtClean="0"/>
              <a:t>01-08-2024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40387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667C63-4D1D-4F98-8461-AEC68E228101}" type="datetimeFigureOut">
              <a:rPr lang="en-IN" smtClean="0"/>
              <a:t>01-08-2024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412578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667C63-4D1D-4F98-8461-AEC68E228101}" type="datetimeFigureOut">
              <a:rPr lang="en-IN" smtClean="0"/>
              <a:t>01-08-2024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3253756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667C63-4D1D-4F98-8461-AEC68E228101}" type="datetimeFigureOut">
              <a:rPr lang="en-IN" smtClean="0"/>
              <a:t>01-08-2024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2560629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667C63-4D1D-4F98-8461-AEC68E228101}" type="datetimeFigureOut">
              <a:rPr lang="en-IN" smtClean="0"/>
              <a:t>01-08-2024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7966CF4-F73D-4BF4-B4BE-8A9FA8D9B94E}" type="slidenum">
              <a:rPr lang="en-IN" smtClean="0"/>
              <a:t>‹#›</a:t>
            </a:fld>
            <a:endParaRPr lang="en-IN"/>
          </a:p>
        </p:txBody>
      </p:sp>
    </p:spTree>
    <p:extLst>
      <p:ext uri="{BB962C8B-B14F-4D97-AF65-F5344CB8AC3E}">
        <p14:creationId xmlns:p14="http://schemas.microsoft.com/office/powerpoint/2010/main" val="446312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C667C63-4D1D-4F98-8461-AEC68E228101}" type="datetimeFigureOut">
              <a:rPr lang="en-IN" smtClean="0"/>
              <a:t>01-08-2024</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7966CF4-F73D-4BF4-B4BE-8A9FA8D9B94E}" type="slidenum">
              <a:rPr lang="en-IN" smtClean="0"/>
              <a:t>‹#›</a:t>
            </a:fld>
            <a:endParaRPr lang="en-IN"/>
          </a:p>
        </p:txBody>
      </p:sp>
    </p:spTree>
    <p:extLst>
      <p:ext uri="{BB962C8B-B14F-4D97-AF65-F5344CB8AC3E}">
        <p14:creationId xmlns:p14="http://schemas.microsoft.com/office/powerpoint/2010/main" val="14984105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A2E4C-CC55-A6A4-1F84-00326471E432}"/>
              </a:ext>
            </a:extLst>
          </p:cNvPr>
          <p:cNvSpPr>
            <a:spLocks noGrp="1"/>
          </p:cNvSpPr>
          <p:nvPr>
            <p:ph type="ctr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AYUSHMAN BHARAT PRADHAN MANTRI JAN AROGYA YOJANA</a:t>
            </a:r>
            <a:endParaRPr lang="en-IN" dirty="0"/>
          </a:p>
        </p:txBody>
      </p:sp>
      <p:sp>
        <p:nvSpPr>
          <p:cNvPr id="3" name="Subtitle 2">
            <a:extLst>
              <a:ext uri="{FF2B5EF4-FFF2-40B4-BE49-F238E27FC236}">
                <a16:creationId xmlns:a16="http://schemas.microsoft.com/office/drawing/2014/main" id="{B5D91E06-77ED-C91D-6D90-8F11ED363409}"/>
              </a:ext>
            </a:extLst>
          </p:cNvPr>
          <p:cNvSpPr>
            <a:spLocks noGrp="1"/>
          </p:cNvSpPr>
          <p:nvPr>
            <p:ph type="subTitle" idx="1"/>
          </p:nvPr>
        </p:nvSpPr>
        <p:spPr>
          <a:xfrm>
            <a:off x="4515377" y="4837471"/>
            <a:ext cx="6987645" cy="1272384"/>
          </a:xfrm>
        </p:spPr>
        <p:txBody>
          <a:bodyPr/>
          <a:lstStyle/>
          <a:p>
            <a:r>
              <a:rPr lang="en-US" sz="2400" dirty="0">
                <a:latin typeface="Times New Roman" panose="02020603050405020304" pitchFamily="18" charset="0"/>
                <a:cs typeface="Times New Roman" panose="02020603050405020304" pitchFamily="18" charset="0"/>
              </a:rPr>
              <a:t>MENTOR- DR. ALTAF YOUSUF</a:t>
            </a:r>
          </a:p>
          <a:p>
            <a:r>
              <a:rPr lang="en-US" sz="2400" dirty="0">
                <a:latin typeface="Times New Roman" panose="02020603050405020304" pitchFamily="18" charset="0"/>
                <a:cs typeface="Times New Roman" panose="02020603050405020304" pitchFamily="18" charset="0"/>
              </a:rPr>
              <a:t>PRESENTED BY- DR. REKHA</a:t>
            </a:r>
            <a:endParaRPr lang="en-IN" sz="2400" dirty="0">
              <a:latin typeface="Times New Roman" panose="02020603050405020304" pitchFamily="18" charset="0"/>
              <a:cs typeface="Times New Roman" panose="02020603050405020304" pitchFamily="18" charset="0"/>
            </a:endParaRPr>
          </a:p>
          <a:p>
            <a:endParaRPr lang="en-IN" dirty="0"/>
          </a:p>
        </p:txBody>
      </p:sp>
      <p:pic>
        <p:nvPicPr>
          <p:cNvPr id="5" name="Picture 4">
            <a:extLst>
              <a:ext uri="{FF2B5EF4-FFF2-40B4-BE49-F238E27FC236}">
                <a16:creationId xmlns:a16="http://schemas.microsoft.com/office/drawing/2014/main" id="{A89F2956-4DB2-0B5F-C3FA-6FB3AB1F0C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911647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248B1A-996E-C851-B5DC-094D7053B4C6}"/>
              </a:ext>
            </a:extLst>
          </p:cNvPr>
          <p:cNvSpPr>
            <a:spLocks noGrp="1"/>
          </p:cNvSpPr>
          <p:nvPr>
            <p:ph idx="1"/>
          </p:nvPr>
        </p:nvSpPr>
        <p:spPr>
          <a:xfrm>
            <a:off x="1484310" y="796413"/>
            <a:ext cx="10018713" cy="6292645"/>
          </a:xfrm>
        </p:spPr>
        <p:txBody>
          <a:bodyPr>
            <a:normAutofit/>
          </a:bodyPr>
          <a:lstStyle/>
          <a:p>
            <a:pPr marL="0" indent="0">
              <a:buNone/>
            </a:pPr>
            <a:r>
              <a:rPr lang="en-US" sz="2000" b="1" dirty="0">
                <a:latin typeface="Times New Roman" panose="02020603050405020304" pitchFamily="18" charset="0"/>
                <a:cs typeface="Times New Roman" panose="02020603050405020304" pitchFamily="18" charset="0"/>
              </a:rPr>
              <a:t>Delays in Hospital Empanelment</a:t>
            </a:r>
            <a:endParaRPr lang="en-US" sz="20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418 Hospitals:</a:t>
            </a:r>
            <a:r>
              <a:rPr lang="en-US" sz="2000" dirty="0">
                <a:latin typeface="Times New Roman" panose="02020603050405020304" pitchFamily="18" charset="0"/>
                <a:cs typeface="Times New Roman" panose="02020603050405020304" pitchFamily="18" charset="0"/>
              </a:rPr>
              <a:t> Empanelment delays ranged from 2 to 873 days due to non-submission of required documents, manpower details, and infrastructure</a:t>
            </a:r>
          </a:p>
          <a:p>
            <a:pPr marL="0" indent="0">
              <a:buNone/>
            </a:pPr>
            <a:endParaRPr lang="en-US" sz="2000" b="1" dirty="0">
              <a:latin typeface="Times New Roman" panose="02020603050405020304" pitchFamily="18" charset="0"/>
              <a:cs typeface="Times New Roman" panose="02020603050405020304" pitchFamily="18" charset="0"/>
            </a:endParaRPr>
          </a:p>
          <a:p>
            <a:pPr marL="0" indent="0">
              <a:buNone/>
            </a:pPr>
            <a:r>
              <a:rPr lang="en-US" sz="2000" b="1" dirty="0">
                <a:latin typeface="Times New Roman" panose="02020603050405020304" pitchFamily="18" charset="0"/>
                <a:cs typeface="Times New Roman" panose="02020603050405020304" pitchFamily="18" charset="0"/>
              </a:rPr>
              <a:t>Unauthorized Expenses</a:t>
            </a:r>
            <a:endParaRPr lang="en-US" sz="20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Life Care Hospital, Godda :</a:t>
            </a:r>
            <a:r>
              <a:rPr lang="en-US" sz="2000" dirty="0">
                <a:latin typeface="Times New Roman" panose="02020603050405020304" pitchFamily="18" charset="0"/>
                <a:cs typeface="Times New Roman" panose="02020603050405020304" pitchFamily="18" charset="0"/>
              </a:rPr>
              <a:t> 36 patients paid for medicines, injections, blood, etc. The hospital did not provide an explanation or face penalties.</a:t>
            </a:r>
          </a:p>
          <a:p>
            <a:pPr marL="0" indent="0">
              <a:buNone/>
            </a:pPr>
            <a:endParaRPr lang="en-US" sz="2000" b="1" dirty="0">
              <a:latin typeface="Times New Roman" panose="02020603050405020304" pitchFamily="18" charset="0"/>
              <a:cs typeface="Times New Roman" panose="02020603050405020304" pitchFamily="18" charset="0"/>
            </a:endParaRPr>
          </a:p>
          <a:p>
            <a:pPr marL="0" indent="0">
              <a:buNone/>
            </a:pPr>
            <a:r>
              <a:rPr lang="en-US" sz="2000" b="1" dirty="0">
                <a:latin typeface="Times New Roman" panose="02020603050405020304" pitchFamily="18" charset="0"/>
                <a:cs typeface="Times New Roman" panose="02020603050405020304" pitchFamily="18" charset="0"/>
              </a:rPr>
              <a:t>De- empanelled Hospitals</a:t>
            </a:r>
            <a:endParaRPr lang="en-US" sz="20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5 EHCPs in Palamu District:</a:t>
            </a:r>
            <a:r>
              <a:rPr lang="en-US" sz="2000" dirty="0">
                <a:latin typeface="Times New Roman" panose="02020603050405020304" pitchFamily="18" charset="0"/>
                <a:cs typeface="Times New Roman" panose="02020603050405020304" pitchFamily="18" charset="0"/>
              </a:rPr>
              <a:t> De-empanelled in 2019 but treated 1,777 cases and received ₹ 1.37 crore</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IN" dirty="0"/>
          </a:p>
        </p:txBody>
      </p:sp>
      <p:pic>
        <p:nvPicPr>
          <p:cNvPr id="2" name="Picture 1">
            <a:extLst>
              <a:ext uri="{FF2B5EF4-FFF2-40B4-BE49-F238E27FC236}">
                <a16:creationId xmlns:a16="http://schemas.microsoft.com/office/drawing/2014/main" id="{326FFAF3-230A-01E7-55B8-305A440D72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1698160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99697-3CAF-0FCE-6E0A-89D8B8B113F9}"/>
              </a:ext>
            </a:extLst>
          </p:cNvPr>
          <p:cNvSpPr>
            <a:spLocks noGrp="1"/>
          </p:cNvSpPr>
          <p:nvPr>
            <p:ph type="title"/>
          </p:nvPr>
        </p:nvSpPr>
        <p:spPr>
          <a:xfrm>
            <a:off x="1484311" y="685800"/>
            <a:ext cx="10018713" cy="1487129"/>
          </a:xfrm>
        </p:spPr>
        <p:txBody>
          <a:bodyPr/>
          <a:lstStyle/>
          <a:p>
            <a:pPr algn="l"/>
            <a:r>
              <a:rPr lang="en-US" dirty="0">
                <a:latin typeface="Times New Roman" panose="02020603050405020304" pitchFamily="18" charset="0"/>
                <a:cs typeface="Times New Roman" panose="02020603050405020304" pitchFamily="18" charset="0"/>
              </a:rPr>
              <a:t>METHODOLOGY</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459599-DEAE-90BC-361A-2CFD13F97909}"/>
              </a:ext>
            </a:extLst>
          </p:cNvPr>
          <p:cNvSpPr>
            <a:spLocks noGrp="1"/>
          </p:cNvSpPr>
          <p:nvPr>
            <p:ph idx="1"/>
          </p:nvPr>
        </p:nvSpPr>
        <p:spPr>
          <a:xfrm>
            <a:off x="1484310" y="2172929"/>
            <a:ext cx="10018713" cy="3618271"/>
          </a:xfrm>
        </p:spPr>
        <p:txBody>
          <a:bodyPr>
            <a:normAutofit fontScale="92500"/>
          </a:bodyPr>
          <a:lstStyle/>
          <a:p>
            <a:pPr marL="0" indent="0">
              <a:buNone/>
            </a:pPr>
            <a:r>
              <a:rPr lang="en-US" sz="2200" b="1" dirty="0">
                <a:latin typeface="Times New Roman" panose="02020603050405020304" pitchFamily="18" charset="0"/>
                <a:cs typeface="Times New Roman" panose="02020603050405020304" pitchFamily="18" charset="0"/>
              </a:rPr>
              <a:t>Secondary Data</a:t>
            </a:r>
            <a:endParaRPr lang="en-US" sz="22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200" b="1" dirty="0">
                <a:latin typeface="Times New Roman" panose="02020603050405020304" pitchFamily="18" charset="0"/>
                <a:cs typeface="Times New Roman" panose="02020603050405020304" pitchFamily="18" charset="0"/>
              </a:rPr>
              <a:t>Sources:</a:t>
            </a:r>
            <a:r>
              <a:rPr lang="en-US" sz="2200" dirty="0">
                <a:latin typeface="Times New Roman" panose="02020603050405020304" pitchFamily="18" charset="0"/>
                <a:cs typeface="Times New Roman" panose="02020603050405020304" pitchFamily="18" charset="0"/>
              </a:rPr>
              <a:t> Collected data from existing audit reports, SHA records, government documents</a:t>
            </a:r>
          </a:p>
          <a:p>
            <a:pPr>
              <a:buFont typeface="Arial" panose="020B0604020202020204" pitchFamily="34" charset="0"/>
              <a:buChar char="•"/>
            </a:pPr>
            <a:r>
              <a:rPr lang="en-US" sz="2200" b="1" dirty="0">
                <a:latin typeface="Times New Roman" panose="02020603050405020304" pitchFamily="18" charset="0"/>
                <a:cs typeface="Times New Roman" panose="02020603050405020304" pitchFamily="18" charset="0"/>
              </a:rPr>
              <a:t>Content:</a:t>
            </a:r>
            <a:r>
              <a:rPr lang="en-US" sz="2200" dirty="0">
                <a:latin typeface="Times New Roman" panose="02020603050405020304" pitchFamily="18" charset="0"/>
                <a:cs typeface="Times New Roman" panose="02020603050405020304" pitchFamily="18" charset="0"/>
              </a:rPr>
              <a:t> Included data on empanelment status, treatment records, claim submissions, payments, and audit findings</a:t>
            </a:r>
          </a:p>
          <a:p>
            <a:pPr>
              <a:buFont typeface="Arial" panose="020B0604020202020204" pitchFamily="34" charset="0"/>
              <a:buChar char="•"/>
            </a:pPr>
            <a:r>
              <a:rPr lang="en-US" sz="2200" b="1" dirty="0">
                <a:latin typeface="Times New Roman" panose="02020603050405020304" pitchFamily="18" charset="0"/>
                <a:cs typeface="Times New Roman" panose="02020603050405020304" pitchFamily="18" charset="0"/>
              </a:rPr>
              <a:t>Documents:</a:t>
            </a:r>
            <a:r>
              <a:rPr lang="en-US" sz="2200" dirty="0">
                <a:latin typeface="Times New Roman" panose="02020603050405020304" pitchFamily="18" charset="0"/>
                <a:cs typeface="Times New Roman" panose="02020603050405020304" pitchFamily="18" charset="0"/>
              </a:rPr>
              <a:t> Key documents reviewed included:</a:t>
            </a:r>
          </a:p>
          <a:p>
            <a:pPr marL="742950" lvl="1"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Audit reports from Jharkhand SHA </a:t>
            </a:r>
          </a:p>
          <a:p>
            <a:pPr marL="742950" lvl="1"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Government documents related to PMJAY implementation</a:t>
            </a:r>
          </a:p>
          <a:p>
            <a:pPr marL="742950" lvl="1"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Various articles and research papers</a:t>
            </a:r>
          </a:p>
          <a:p>
            <a:endParaRPr lang="en-IN" dirty="0"/>
          </a:p>
        </p:txBody>
      </p:sp>
      <p:pic>
        <p:nvPicPr>
          <p:cNvPr id="4" name="Picture 3">
            <a:extLst>
              <a:ext uri="{FF2B5EF4-FFF2-40B4-BE49-F238E27FC236}">
                <a16:creationId xmlns:a16="http://schemas.microsoft.com/office/drawing/2014/main" id="{FE24584D-2319-64D8-60A4-A22A73B951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1816843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08CF1-5539-2C20-0FAD-A702D9CC6F9B}"/>
              </a:ext>
            </a:extLst>
          </p:cNvPr>
          <p:cNvSpPr>
            <a:spLocks noGrp="1"/>
          </p:cNvSpPr>
          <p:nvPr>
            <p:ph type="title"/>
          </p:nvPr>
        </p:nvSpPr>
        <p:spPr/>
        <p:txBody>
          <a:bodyPr/>
          <a:lstStyle/>
          <a:p>
            <a:pPr algn="l"/>
            <a:r>
              <a:rPr lang="en-US" dirty="0">
                <a:latin typeface="Times New Roman" panose="02020603050405020304" pitchFamily="18" charset="0"/>
                <a:cs typeface="Times New Roman" panose="02020603050405020304" pitchFamily="18" charset="0"/>
              </a:rPr>
              <a:t>OBJECTIVE</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BEFCDD-8415-9D8F-4693-73CF0F1B481E}"/>
              </a:ext>
            </a:extLst>
          </p:cNvPr>
          <p:cNvSpPr>
            <a:spLocks noGrp="1"/>
          </p:cNvSpPr>
          <p:nvPr>
            <p:ph idx="1"/>
          </p:nvPr>
        </p:nvSpPr>
        <p:spPr>
          <a:xfrm>
            <a:off x="1484310" y="2192595"/>
            <a:ext cx="10018713" cy="2694037"/>
          </a:xfrm>
        </p:spPr>
        <p:txBody>
          <a:bodyPr/>
          <a:lstStyle/>
          <a:p>
            <a:r>
              <a:rPr lang="en-US" dirty="0"/>
              <a:t> </a:t>
            </a:r>
            <a:r>
              <a:rPr lang="en-US" dirty="0">
                <a:latin typeface="Times New Roman" panose="02020603050405020304" pitchFamily="18" charset="0"/>
                <a:cs typeface="Times New Roman" panose="02020603050405020304" pitchFamily="18" charset="0"/>
              </a:rPr>
              <a:t>Evaluate the implementation of the PMJAY scheme to identify irregularities and inefficiencies</a:t>
            </a:r>
          </a:p>
          <a:p>
            <a:r>
              <a:rPr lang="en-US" dirty="0">
                <a:latin typeface="Times New Roman" panose="02020603050405020304" pitchFamily="18" charset="0"/>
                <a:cs typeface="Times New Roman" panose="02020603050405020304" pitchFamily="18" charset="0"/>
              </a:rPr>
              <a:t> Investigate non-compliance and malpractices affecting the scheme</a:t>
            </a:r>
          </a:p>
          <a:p>
            <a:r>
              <a:rPr lang="en-US" dirty="0">
                <a:latin typeface="Times New Roman" panose="02020603050405020304" pitchFamily="18" charset="0"/>
                <a:cs typeface="Times New Roman" panose="02020603050405020304" pitchFamily="18" charset="0"/>
              </a:rPr>
              <a:t> Recommend improvements for better healthcare delivery and compliance</a:t>
            </a:r>
            <a:endParaRPr lang="en-IN"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8FCAAC5B-8109-17CC-E7F9-34CA2A981D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3430629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Isosceles Triangle 3">
            <a:extLst>
              <a:ext uri="{FF2B5EF4-FFF2-40B4-BE49-F238E27FC236}">
                <a16:creationId xmlns:a16="http://schemas.microsoft.com/office/drawing/2014/main" id="{1E2C8459-87B2-1AA7-56F3-F4E8B6EF3F8C}"/>
              </a:ext>
            </a:extLst>
          </p:cNvPr>
          <p:cNvSpPr/>
          <p:nvPr/>
        </p:nvSpPr>
        <p:spPr>
          <a:xfrm rot="5400000">
            <a:off x="9818505" y="2838439"/>
            <a:ext cx="2328402" cy="1838547"/>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5" name="Straight Connector 4">
            <a:extLst>
              <a:ext uri="{FF2B5EF4-FFF2-40B4-BE49-F238E27FC236}">
                <a16:creationId xmlns:a16="http://schemas.microsoft.com/office/drawing/2014/main" id="{7E6C19E5-A6C6-6025-9351-6E32879BAE2D}"/>
              </a:ext>
            </a:extLst>
          </p:cNvPr>
          <p:cNvCxnSpPr/>
          <p:nvPr/>
        </p:nvCxnSpPr>
        <p:spPr>
          <a:xfrm>
            <a:off x="1955923" y="3683884"/>
            <a:ext cx="8135853" cy="0"/>
          </a:xfrm>
          <a:prstGeom prst="line">
            <a:avLst/>
          </a:prstGeom>
          <a:ln w="63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Isosceles Triangle 5">
            <a:extLst>
              <a:ext uri="{FF2B5EF4-FFF2-40B4-BE49-F238E27FC236}">
                <a16:creationId xmlns:a16="http://schemas.microsoft.com/office/drawing/2014/main" id="{11C36C7F-6E24-F77E-1771-7F44ECF3518C}"/>
              </a:ext>
            </a:extLst>
          </p:cNvPr>
          <p:cNvSpPr/>
          <p:nvPr/>
        </p:nvSpPr>
        <p:spPr>
          <a:xfrm rot="5400000">
            <a:off x="1131344" y="3189136"/>
            <a:ext cx="1168154" cy="1016982"/>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7" name="Straight Connector 6">
            <a:extLst>
              <a:ext uri="{FF2B5EF4-FFF2-40B4-BE49-F238E27FC236}">
                <a16:creationId xmlns:a16="http://schemas.microsoft.com/office/drawing/2014/main" id="{A8C64332-6090-BDAC-A475-9ADA9A035AB1}"/>
              </a:ext>
            </a:extLst>
          </p:cNvPr>
          <p:cNvCxnSpPr>
            <a:cxnSpLocks/>
          </p:cNvCxnSpPr>
          <p:nvPr/>
        </p:nvCxnSpPr>
        <p:spPr>
          <a:xfrm>
            <a:off x="8816229" y="1996931"/>
            <a:ext cx="1113183" cy="1700696"/>
          </a:xfrm>
          <a:prstGeom prst="line">
            <a:avLst/>
          </a:prstGeom>
          <a:ln w="63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85668AB1-BF7B-7F5F-F272-07523B6EFBEB}"/>
              </a:ext>
            </a:extLst>
          </p:cNvPr>
          <p:cNvCxnSpPr>
            <a:cxnSpLocks/>
          </p:cNvCxnSpPr>
          <p:nvPr/>
        </p:nvCxnSpPr>
        <p:spPr>
          <a:xfrm>
            <a:off x="6201631" y="1996931"/>
            <a:ext cx="1113183" cy="1700696"/>
          </a:xfrm>
          <a:prstGeom prst="line">
            <a:avLst/>
          </a:prstGeom>
          <a:ln w="63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B3BC481-F726-7499-0F9D-8F6C209CBBB2}"/>
              </a:ext>
            </a:extLst>
          </p:cNvPr>
          <p:cNvCxnSpPr>
            <a:cxnSpLocks/>
          </p:cNvCxnSpPr>
          <p:nvPr/>
        </p:nvCxnSpPr>
        <p:spPr>
          <a:xfrm>
            <a:off x="3435582" y="1984505"/>
            <a:ext cx="1113183" cy="1700696"/>
          </a:xfrm>
          <a:prstGeom prst="line">
            <a:avLst/>
          </a:prstGeom>
          <a:ln w="63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8F10BC0-F85C-5719-2447-3A7CD3A46FCE}"/>
              </a:ext>
            </a:extLst>
          </p:cNvPr>
          <p:cNvCxnSpPr/>
          <p:nvPr/>
        </p:nvCxnSpPr>
        <p:spPr>
          <a:xfrm flipH="1">
            <a:off x="4472018" y="3670142"/>
            <a:ext cx="877263" cy="20064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C8C2BFF-5914-C7B4-B89F-62E1A631F064}"/>
              </a:ext>
            </a:extLst>
          </p:cNvPr>
          <p:cNvCxnSpPr/>
          <p:nvPr/>
        </p:nvCxnSpPr>
        <p:spPr>
          <a:xfrm flipH="1">
            <a:off x="7414181" y="3683884"/>
            <a:ext cx="877263" cy="2006477"/>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68A36012-AE12-EB1B-190C-CDC5BD47DC32}"/>
              </a:ext>
            </a:extLst>
          </p:cNvPr>
          <p:cNvSpPr/>
          <p:nvPr/>
        </p:nvSpPr>
        <p:spPr>
          <a:xfrm>
            <a:off x="7852812" y="1570906"/>
            <a:ext cx="2056868" cy="41228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defTabSz="832104">
              <a:spcAft>
                <a:spcPts val="600"/>
              </a:spcAft>
            </a:pPr>
            <a:r>
              <a:rPr lang="en-GB" sz="1638" b="1" dirty="0"/>
              <a:t>MANPOWER</a:t>
            </a:r>
            <a:endParaRPr lang="en-IN" b="1" dirty="0"/>
          </a:p>
        </p:txBody>
      </p:sp>
      <p:sp>
        <p:nvSpPr>
          <p:cNvPr id="13" name="Rectangle 12">
            <a:extLst>
              <a:ext uri="{FF2B5EF4-FFF2-40B4-BE49-F238E27FC236}">
                <a16:creationId xmlns:a16="http://schemas.microsoft.com/office/drawing/2014/main" id="{56783426-C1B6-65C9-CD04-5C675601E256}"/>
              </a:ext>
            </a:extLst>
          </p:cNvPr>
          <p:cNvSpPr/>
          <p:nvPr/>
        </p:nvSpPr>
        <p:spPr>
          <a:xfrm>
            <a:off x="5132382" y="1600067"/>
            <a:ext cx="2056868" cy="41228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defTabSz="832104">
              <a:spcAft>
                <a:spcPts val="600"/>
              </a:spcAft>
            </a:pPr>
            <a:r>
              <a:rPr lang="en-GB" sz="1638" b="1" dirty="0"/>
              <a:t>MATERIAL</a:t>
            </a:r>
            <a:endParaRPr lang="en-IN" b="1" dirty="0"/>
          </a:p>
        </p:txBody>
      </p:sp>
      <p:sp>
        <p:nvSpPr>
          <p:cNvPr id="14" name="Rectangle 13">
            <a:extLst>
              <a:ext uri="{FF2B5EF4-FFF2-40B4-BE49-F238E27FC236}">
                <a16:creationId xmlns:a16="http://schemas.microsoft.com/office/drawing/2014/main" id="{63AA0DB7-3A16-6347-00D3-31704F1E3C79}"/>
              </a:ext>
            </a:extLst>
          </p:cNvPr>
          <p:cNvSpPr/>
          <p:nvPr/>
        </p:nvSpPr>
        <p:spPr>
          <a:xfrm>
            <a:off x="2476969" y="1584743"/>
            <a:ext cx="2056868" cy="41228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defTabSz="832104">
              <a:spcAft>
                <a:spcPts val="600"/>
              </a:spcAft>
            </a:pPr>
            <a:r>
              <a:rPr lang="en-GB" sz="1638" b="1" dirty="0"/>
              <a:t>METHOD</a:t>
            </a:r>
            <a:endParaRPr lang="en-IN" b="1" dirty="0"/>
          </a:p>
        </p:txBody>
      </p:sp>
      <p:sp>
        <p:nvSpPr>
          <p:cNvPr id="15" name="Rectangle 14">
            <a:extLst>
              <a:ext uri="{FF2B5EF4-FFF2-40B4-BE49-F238E27FC236}">
                <a16:creationId xmlns:a16="http://schemas.microsoft.com/office/drawing/2014/main" id="{9CB796EC-3969-E19D-1238-CD97432880A6}"/>
              </a:ext>
            </a:extLst>
          </p:cNvPr>
          <p:cNvSpPr/>
          <p:nvPr/>
        </p:nvSpPr>
        <p:spPr>
          <a:xfrm>
            <a:off x="3292413" y="5676619"/>
            <a:ext cx="2056868" cy="41228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defTabSz="832104">
              <a:spcAft>
                <a:spcPts val="600"/>
              </a:spcAft>
            </a:pPr>
            <a:r>
              <a:rPr lang="en-GB" sz="1638" b="1" dirty="0"/>
              <a:t>MISCELLENOUS</a:t>
            </a:r>
            <a:endParaRPr lang="en-IN" b="1" dirty="0"/>
          </a:p>
        </p:txBody>
      </p:sp>
      <p:sp>
        <p:nvSpPr>
          <p:cNvPr id="16" name="Rectangle 15">
            <a:extLst>
              <a:ext uri="{FF2B5EF4-FFF2-40B4-BE49-F238E27FC236}">
                <a16:creationId xmlns:a16="http://schemas.microsoft.com/office/drawing/2014/main" id="{0B3FC987-E9A0-E876-30C1-A8C6FCA7CFAF}"/>
              </a:ext>
            </a:extLst>
          </p:cNvPr>
          <p:cNvSpPr/>
          <p:nvPr/>
        </p:nvSpPr>
        <p:spPr>
          <a:xfrm>
            <a:off x="6385747" y="5676618"/>
            <a:ext cx="2056868" cy="412281"/>
          </a:xfrm>
          <a:prstGeom prst="rect">
            <a:avLst/>
          </a:prstGeom>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lgn="ctr" defTabSz="832104">
              <a:spcAft>
                <a:spcPts val="600"/>
              </a:spcAft>
            </a:pPr>
            <a:r>
              <a:rPr lang="en-GB" sz="1600" b="1" dirty="0"/>
              <a:t>MEASUREMENT</a:t>
            </a:r>
            <a:endParaRPr lang="en-IN" b="1" dirty="0"/>
          </a:p>
        </p:txBody>
      </p:sp>
      <p:cxnSp>
        <p:nvCxnSpPr>
          <p:cNvPr id="17" name="Straight Connector 16">
            <a:extLst>
              <a:ext uri="{FF2B5EF4-FFF2-40B4-BE49-F238E27FC236}">
                <a16:creationId xmlns:a16="http://schemas.microsoft.com/office/drawing/2014/main" id="{4CA66B0A-3384-1787-C463-41B763C4EFF7}"/>
              </a:ext>
            </a:extLst>
          </p:cNvPr>
          <p:cNvCxnSpPr>
            <a:cxnSpLocks/>
          </p:cNvCxnSpPr>
          <p:nvPr/>
        </p:nvCxnSpPr>
        <p:spPr>
          <a:xfrm flipH="1">
            <a:off x="2155180" y="3561426"/>
            <a:ext cx="23432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B4067D7-5283-9DE3-387A-A4F353E7E461}"/>
              </a:ext>
            </a:extLst>
          </p:cNvPr>
          <p:cNvCxnSpPr>
            <a:cxnSpLocks/>
          </p:cNvCxnSpPr>
          <p:nvPr/>
        </p:nvCxnSpPr>
        <p:spPr>
          <a:xfrm flipH="1">
            <a:off x="4538556" y="3257600"/>
            <a:ext cx="2473801" cy="23703"/>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C611B66-66DC-2766-BC90-DE637A5F3D2D}"/>
              </a:ext>
            </a:extLst>
          </p:cNvPr>
          <p:cNvSpPr txBox="1"/>
          <p:nvPr/>
        </p:nvSpPr>
        <p:spPr>
          <a:xfrm>
            <a:off x="4425456" y="2980126"/>
            <a:ext cx="2645564" cy="307777"/>
          </a:xfrm>
          <a:prstGeom prst="rect">
            <a:avLst/>
          </a:prstGeom>
          <a:noFill/>
        </p:spPr>
        <p:txBody>
          <a:bodyPr wrap="square" rtlCol="0">
            <a:spAutoFit/>
          </a:bodyPr>
          <a:lstStyle/>
          <a:p>
            <a:r>
              <a:rPr lang="en-IN" sz="1400" kern="0" dirty="0">
                <a:effectLst/>
                <a:latin typeface="Times New Roman" panose="02020603050405020304" pitchFamily="18" charset="0"/>
                <a:ea typeface="Times New Roman" panose="02020603050405020304" pitchFamily="18" charset="0"/>
              </a:rPr>
              <a:t>Lack of Evidence for Action</a:t>
            </a:r>
            <a:endParaRPr lang="en-IN" sz="1400" dirty="0">
              <a:latin typeface="Times New Roman" panose="02020603050405020304" pitchFamily="18" charset="0"/>
              <a:cs typeface="Times New Roman" panose="02020603050405020304" pitchFamily="18" charset="0"/>
            </a:endParaRPr>
          </a:p>
        </p:txBody>
      </p:sp>
      <p:cxnSp>
        <p:nvCxnSpPr>
          <p:cNvPr id="20" name="Straight Connector 19">
            <a:extLst>
              <a:ext uri="{FF2B5EF4-FFF2-40B4-BE49-F238E27FC236}">
                <a16:creationId xmlns:a16="http://schemas.microsoft.com/office/drawing/2014/main" id="{75B0920E-6A29-9D80-8697-5B7D88BC9E89}"/>
              </a:ext>
            </a:extLst>
          </p:cNvPr>
          <p:cNvCxnSpPr>
            <a:cxnSpLocks/>
          </p:cNvCxnSpPr>
          <p:nvPr/>
        </p:nvCxnSpPr>
        <p:spPr>
          <a:xfrm flipH="1">
            <a:off x="3166257" y="5364648"/>
            <a:ext cx="146252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2077B7A-4B9E-8C09-E10E-57FCADB4267C}"/>
              </a:ext>
            </a:extLst>
          </p:cNvPr>
          <p:cNvCxnSpPr>
            <a:cxnSpLocks/>
          </p:cNvCxnSpPr>
          <p:nvPr/>
        </p:nvCxnSpPr>
        <p:spPr>
          <a:xfrm flipH="1">
            <a:off x="7414181" y="3316770"/>
            <a:ext cx="2295884"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0B4D24C6-F3D9-562F-99A2-EB86902D3352}"/>
              </a:ext>
            </a:extLst>
          </p:cNvPr>
          <p:cNvSpPr txBox="1"/>
          <p:nvPr/>
        </p:nvSpPr>
        <p:spPr>
          <a:xfrm>
            <a:off x="7414182" y="2793550"/>
            <a:ext cx="2238366" cy="523220"/>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Lack of Skilled Medical &amp; Para-medical Staff</a:t>
            </a:r>
            <a:endParaRPr lang="en-IN" sz="1400" dirty="0">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4E8C33E0-2A5C-2DA9-021E-00DE1052A58B}"/>
              </a:ext>
            </a:extLst>
          </p:cNvPr>
          <p:cNvSpPr txBox="1"/>
          <p:nvPr/>
        </p:nvSpPr>
        <p:spPr>
          <a:xfrm>
            <a:off x="1893183" y="3075101"/>
            <a:ext cx="3017466" cy="523220"/>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Inaccurate Claim Processing </a:t>
            </a:r>
          </a:p>
          <a:p>
            <a:r>
              <a:rPr lang="en-GB" sz="1400" dirty="0">
                <a:latin typeface="Times New Roman" panose="02020603050405020304" pitchFamily="18" charset="0"/>
                <a:cs typeface="Times New Roman" panose="02020603050405020304" pitchFamily="18" charset="0"/>
              </a:rPr>
              <a:t> &amp; Reimbursement Issues</a:t>
            </a:r>
            <a:endParaRPr lang="en-IN" sz="1400" dirty="0">
              <a:latin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id="{EE1BA83B-615D-6DFD-D050-6F3E3AD41D8F}"/>
              </a:ext>
            </a:extLst>
          </p:cNvPr>
          <p:cNvSpPr txBox="1"/>
          <p:nvPr/>
        </p:nvSpPr>
        <p:spPr>
          <a:xfrm>
            <a:off x="3197407" y="5027710"/>
            <a:ext cx="1862530" cy="307777"/>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Lack of Awareness</a:t>
            </a:r>
            <a:endParaRPr lang="en-IN" sz="1400" dirty="0">
              <a:latin typeface="Times New Roman" panose="02020603050405020304" pitchFamily="18" charset="0"/>
              <a:cs typeface="Times New Roman" panose="02020603050405020304" pitchFamily="18" charset="0"/>
            </a:endParaRPr>
          </a:p>
        </p:txBody>
      </p:sp>
      <p:cxnSp>
        <p:nvCxnSpPr>
          <p:cNvPr id="29" name="Straight Connector 28">
            <a:extLst>
              <a:ext uri="{FF2B5EF4-FFF2-40B4-BE49-F238E27FC236}">
                <a16:creationId xmlns:a16="http://schemas.microsoft.com/office/drawing/2014/main" id="{4ED4BE71-87F7-9CF6-F0BB-9FE11E0DB76D}"/>
              </a:ext>
            </a:extLst>
          </p:cNvPr>
          <p:cNvCxnSpPr>
            <a:cxnSpLocks/>
          </p:cNvCxnSpPr>
          <p:nvPr/>
        </p:nvCxnSpPr>
        <p:spPr>
          <a:xfrm flipH="1" flipV="1">
            <a:off x="3166257" y="4327118"/>
            <a:ext cx="1893792" cy="4398"/>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D794A9B9-8489-8BC7-83FD-55932BD7AD68}"/>
              </a:ext>
            </a:extLst>
          </p:cNvPr>
          <p:cNvSpPr txBox="1"/>
          <p:nvPr/>
        </p:nvSpPr>
        <p:spPr>
          <a:xfrm>
            <a:off x="3143016" y="3803898"/>
            <a:ext cx="2355662" cy="523220"/>
          </a:xfrm>
          <a:prstGeom prst="rect">
            <a:avLst/>
          </a:prstGeom>
          <a:noFill/>
        </p:spPr>
        <p:txBody>
          <a:bodyPr wrap="square" rtlCol="0">
            <a:spAutoFit/>
          </a:bodyPr>
          <a:lstStyle/>
          <a:p>
            <a:r>
              <a:rPr lang="en-GB" sz="1400" dirty="0">
                <a:highlight>
                  <a:srgbClr val="FFFF00"/>
                </a:highlight>
                <a:latin typeface="Times New Roman" panose="02020603050405020304" pitchFamily="18" charset="0"/>
                <a:cs typeface="Times New Roman" panose="02020603050405020304" pitchFamily="18" charset="0"/>
              </a:rPr>
              <a:t>Fraud &amp; Corruption in the Implementation Process</a:t>
            </a:r>
            <a:endParaRPr lang="en-IN" sz="1400" dirty="0">
              <a:highlight>
                <a:srgbClr val="FFFF00"/>
              </a:highlight>
              <a:latin typeface="Times New Roman" panose="02020603050405020304" pitchFamily="18" charset="0"/>
              <a:cs typeface="Times New Roman" panose="02020603050405020304" pitchFamily="18" charset="0"/>
            </a:endParaRPr>
          </a:p>
        </p:txBody>
      </p:sp>
      <p:cxnSp>
        <p:nvCxnSpPr>
          <p:cNvPr id="33" name="Straight Connector 32">
            <a:extLst>
              <a:ext uri="{FF2B5EF4-FFF2-40B4-BE49-F238E27FC236}">
                <a16:creationId xmlns:a16="http://schemas.microsoft.com/office/drawing/2014/main" id="{48DF9E88-71DE-A2CD-7250-F7F61ED3C8C4}"/>
              </a:ext>
            </a:extLst>
          </p:cNvPr>
          <p:cNvCxnSpPr>
            <a:cxnSpLocks/>
          </p:cNvCxnSpPr>
          <p:nvPr/>
        </p:nvCxnSpPr>
        <p:spPr>
          <a:xfrm flipH="1">
            <a:off x="5934020" y="5097437"/>
            <a:ext cx="1773907"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1800A4BD-EA65-5E00-6BD2-5191560A5DB5}"/>
              </a:ext>
            </a:extLst>
          </p:cNvPr>
          <p:cNvSpPr txBox="1"/>
          <p:nvPr/>
        </p:nvSpPr>
        <p:spPr>
          <a:xfrm>
            <a:off x="5725391" y="4789660"/>
            <a:ext cx="2222707" cy="307777"/>
          </a:xfrm>
          <a:prstGeom prst="rect">
            <a:avLst/>
          </a:prstGeom>
          <a:noFill/>
        </p:spPr>
        <p:txBody>
          <a:bodyPr wrap="square" rtlCol="0">
            <a:spAutoFit/>
          </a:bodyPr>
          <a:lstStyle/>
          <a:p>
            <a:r>
              <a:rPr lang="en-IN" sz="1400" kern="0" dirty="0">
                <a:effectLst/>
                <a:latin typeface="Times New Roman" panose="02020603050405020304" pitchFamily="18" charset="0"/>
                <a:ea typeface="Times New Roman" panose="02020603050405020304" pitchFamily="18" charset="0"/>
              </a:rPr>
              <a:t>No Penalty for Malpractices</a:t>
            </a:r>
            <a:endParaRPr lang="en-IN" sz="1400" dirty="0">
              <a:latin typeface="Times New Roman" panose="02020603050405020304" pitchFamily="18" charset="0"/>
              <a:cs typeface="Times New Roman" panose="02020603050405020304" pitchFamily="18" charset="0"/>
            </a:endParaRPr>
          </a:p>
        </p:txBody>
      </p:sp>
      <p:cxnSp>
        <p:nvCxnSpPr>
          <p:cNvPr id="41" name="Straight Connector 40">
            <a:extLst>
              <a:ext uri="{FF2B5EF4-FFF2-40B4-BE49-F238E27FC236}">
                <a16:creationId xmlns:a16="http://schemas.microsoft.com/office/drawing/2014/main" id="{D75B0AA6-A2DB-1B5E-3395-6E8132E0745D}"/>
              </a:ext>
            </a:extLst>
          </p:cNvPr>
          <p:cNvCxnSpPr>
            <a:cxnSpLocks/>
          </p:cNvCxnSpPr>
          <p:nvPr/>
        </p:nvCxnSpPr>
        <p:spPr>
          <a:xfrm flipH="1">
            <a:off x="4628783" y="2566809"/>
            <a:ext cx="1968933"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3D52496A-E5C6-B20A-99BA-128C910901DC}"/>
              </a:ext>
            </a:extLst>
          </p:cNvPr>
          <p:cNvSpPr txBox="1"/>
          <p:nvPr/>
        </p:nvSpPr>
        <p:spPr>
          <a:xfrm>
            <a:off x="4600460" y="2285856"/>
            <a:ext cx="1968933" cy="307777"/>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Supply Side Constraints</a:t>
            </a:r>
            <a:endParaRPr lang="en-IN" sz="1400" dirty="0">
              <a:latin typeface="Times New Roman" panose="02020603050405020304" pitchFamily="18" charset="0"/>
              <a:cs typeface="Times New Roman" panose="02020603050405020304" pitchFamily="18" charset="0"/>
            </a:endParaRPr>
          </a:p>
        </p:txBody>
      </p:sp>
      <p:cxnSp>
        <p:nvCxnSpPr>
          <p:cNvPr id="45" name="Straight Connector 44">
            <a:extLst>
              <a:ext uri="{FF2B5EF4-FFF2-40B4-BE49-F238E27FC236}">
                <a16:creationId xmlns:a16="http://schemas.microsoft.com/office/drawing/2014/main" id="{B55E1531-578F-BE6C-7DD3-E336E68B53E1}"/>
              </a:ext>
            </a:extLst>
          </p:cNvPr>
          <p:cNvCxnSpPr>
            <a:cxnSpLocks/>
          </p:cNvCxnSpPr>
          <p:nvPr/>
        </p:nvCxnSpPr>
        <p:spPr>
          <a:xfrm flipH="1" flipV="1">
            <a:off x="1158812" y="2407473"/>
            <a:ext cx="2592944" cy="1404"/>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6259BA7E-EA83-13C1-6B21-3ABAC4EC246D}"/>
              </a:ext>
            </a:extLst>
          </p:cNvPr>
          <p:cNvSpPr txBox="1"/>
          <p:nvPr/>
        </p:nvSpPr>
        <p:spPr>
          <a:xfrm>
            <a:off x="1310163" y="2551881"/>
            <a:ext cx="2753015" cy="523220"/>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Beneficiaries have to spend money to avail the medical expenses</a:t>
            </a:r>
            <a:endParaRPr lang="en-IN" sz="1400" dirty="0">
              <a:latin typeface="Times New Roman" panose="02020603050405020304" pitchFamily="18" charset="0"/>
              <a:cs typeface="Times New Roman" panose="02020603050405020304" pitchFamily="18" charset="0"/>
            </a:endParaRPr>
          </a:p>
        </p:txBody>
      </p:sp>
      <p:cxnSp>
        <p:nvCxnSpPr>
          <p:cNvPr id="48" name="Straight Connector 47">
            <a:extLst>
              <a:ext uri="{FF2B5EF4-FFF2-40B4-BE49-F238E27FC236}">
                <a16:creationId xmlns:a16="http://schemas.microsoft.com/office/drawing/2014/main" id="{267ABA1A-1EA1-3286-521B-256B8525F6A0}"/>
              </a:ext>
            </a:extLst>
          </p:cNvPr>
          <p:cNvCxnSpPr>
            <a:cxnSpLocks/>
          </p:cNvCxnSpPr>
          <p:nvPr/>
        </p:nvCxnSpPr>
        <p:spPr>
          <a:xfrm flipH="1">
            <a:off x="3143016" y="4875393"/>
            <a:ext cx="1682318" cy="0"/>
          </a:xfrm>
          <a:prstGeom prst="line">
            <a:avLst/>
          </a:prstGeom>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32F704B5-E060-24B6-EC71-018E8A4589B9}"/>
              </a:ext>
            </a:extLst>
          </p:cNvPr>
          <p:cNvSpPr txBox="1"/>
          <p:nvPr/>
        </p:nvSpPr>
        <p:spPr>
          <a:xfrm>
            <a:off x="3063076" y="4597475"/>
            <a:ext cx="2355662" cy="307777"/>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Low Budget Allocation</a:t>
            </a:r>
            <a:endParaRPr lang="en-IN" sz="1400" dirty="0">
              <a:latin typeface="Times New Roman" panose="02020603050405020304" pitchFamily="18" charset="0"/>
              <a:cs typeface="Times New Roman" panose="02020603050405020304" pitchFamily="18" charset="0"/>
            </a:endParaRPr>
          </a:p>
        </p:txBody>
      </p:sp>
      <p:cxnSp>
        <p:nvCxnSpPr>
          <p:cNvPr id="52" name="Straight Connector 51">
            <a:extLst>
              <a:ext uri="{FF2B5EF4-FFF2-40B4-BE49-F238E27FC236}">
                <a16:creationId xmlns:a16="http://schemas.microsoft.com/office/drawing/2014/main" id="{A4C888E6-760A-902A-7908-E41BA5D42F5C}"/>
              </a:ext>
            </a:extLst>
          </p:cNvPr>
          <p:cNvCxnSpPr>
            <a:cxnSpLocks/>
          </p:cNvCxnSpPr>
          <p:nvPr/>
        </p:nvCxnSpPr>
        <p:spPr>
          <a:xfrm flipH="1">
            <a:off x="7268367" y="2566776"/>
            <a:ext cx="1915204" cy="15191"/>
          </a:xfrm>
          <a:prstGeom prst="line">
            <a:avLst/>
          </a:prstGeom>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C5E7D2D5-9355-50E6-9FCE-C87DC23E95F0}"/>
              </a:ext>
            </a:extLst>
          </p:cNvPr>
          <p:cNvSpPr txBox="1"/>
          <p:nvPr/>
        </p:nvSpPr>
        <p:spPr>
          <a:xfrm>
            <a:off x="7071020" y="2252976"/>
            <a:ext cx="2581527" cy="307777"/>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Beneficiary database error</a:t>
            </a:r>
            <a:endParaRPr lang="en-IN" sz="1400" dirty="0">
              <a:latin typeface="Times New Roman" panose="02020603050405020304" pitchFamily="18" charset="0"/>
              <a:cs typeface="Times New Roman" panose="02020603050405020304" pitchFamily="18" charset="0"/>
            </a:endParaRPr>
          </a:p>
        </p:txBody>
      </p:sp>
      <p:cxnSp>
        <p:nvCxnSpPr>
          <p:cNvPr id="55" name="Straight Connector 54">
            <a:extLst>
              <a:ext uri="{FF2B5EF4-FFF2-40B4-BE49-F238E27FC236}">
                <a16:creationId xmlns:a16="http://schemas.microsoft.com/office/drawing/2014/main" id="{D1C2B920-FC5B-18C8-7FB9-035B938D8D70}"/>
              </a:ext>
            </a:extLst>
          </p:cNvPr>
          <p:cNvCxnSpPr>
            <a:cxnSpLocks/>
          </p:cNvCxnSpPr>
          <p:nvPr/>
        </p:nvCxnSpPr>
        <p:spPr>
          <a:xfrm flipH="1" flipV="1">
            <a:off x="1351066" y="3020325"/>
            <a:ext cx="2762087" cy="2199"/>
          </a:xfrm>
          <a:prstGeom prst="line">
            <a:avLst/>
          </a:prstGeom>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6057D382-8B86-F3C0-3356-54CD2D1A8066}"/>
              </a:ext>
            </a:extLst>
          </p:cNvPr>
          <p:cNvSpPr txBox="1"/>
          <p:nvPr/>
        </p:nvSpPr>
        <p:spPr>
          <a:xfrm>
            <a:off x="914400" y="2034323"/>
            <a:ext cx="3081768" cy="307777"/>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Overlap with state- specific schemes</a:t>
            </a:r>
            <a:endParaRPr lang="en-IN" sz="1400" dirty="0">
              <a:latin typeface="Times New Roman" panose="02020603050405020304" pitchFamily="18" charset="0"/>
              <a:cs typeface="Times New Roman" panose="02020603050405020304" pitchFamily="18" charset="0"/>
            </a:endParaRPr>
          </a:p>
        </p:txBody>
      </p:sp>
      <p:cxnSp>
        <p:nvCxnSpPr>
          <p:cNvPr id="61" name="Straight Connector 60">
            <a:extLst>
              <a:ext uri="{FF2B5EF4-FFF2-40B4-BE49-F238E27FC236}">
                <a16:creationId xmlns:a16="http://schemas.microsoft.com/office/drawing/2014/main" id="{E9EF0688-8F4D-EB5B-1364-4223B581FB2D}"/>
              </a:ext>
            </a:extLst>
          </p:cNvPr>
          <p:cNvCxnSpPr>
            <a:cxnSpLocks/>
          </p:cNvCxnSpPr>
          <p:nvPr/>
        </p:nvCxnSpPr>
        <p:spPr>
          <a:xfrm flipH="1">
            <a:off x="5638291" y="4459304"/>
            <a:ext cx="2312732" cy="0"/>
          </a:xfrm>
          <a:prstGeom prst="line">
            <a:avLst/>
          </a:prstGeom>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FB428A3D-5D44-AA0B-9598-CE243E31269C}"/>
              </a:ext>
            </a:extLst>
          </p:cNvPr>
          <p:cNvSpPr txBox="1"/>
          <p:nvPr/>
        </p:nvSpPr>
        <p:spPr>
          <a:xfrm>
            <a:off x="5551270" y="4171279"/>
            <a:ext cx="2523346" cy="307777"/>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Difficulty in Impact Assessment</a:t>
            </a:r>
            <a:endParaRPr lang="en-IN" sz="1400" dirty="0">
              <a:latin typeface="Times New Roman" panose="02020603050405020304" pitchFamily="18" charset="0"/>
              <a:cs typeface="Times New Roman" panose="02020603050405020304" pitchFamily="18" charset="0"/>
            </a:endParaRPr>
          </a:p>
        </p:txBody>
      </p:sp>
      <p:sp>
        <p:nvSpPr>
          <p:cNvPr id="67" name="TextBox 66">
            <a:extLst>
              <a:ext uri="{FF2B5EF4-FFF2-40B4-BE49-F238E27FC236}">
                <a16:creationId xmlns:a16="http://schemas.microsoft.com/office/drawing/2014/main" id="{21BEB03F-C32F-FD7C-282C-D989836A173C}"/>
              </a:ext>
            </a:extLst>
          </p:cNvPr>
          <p:cNvSpPr txBox="1"/>
          <p:nvPr/>
        </p:nvSpPr>
        <p:spPr>
          <a:xfrm>
            <a:off x="1206930" y="262406"/>
            <a:ext cx="9470902" cy="707886"/>
          </a:xfrm>
          <a:prstGeom prst="rect">
            <a:avLst/>
          </a:prstGeom>
          <a:noFill/>
        </p:spPr>
        <p:txBody>
          <a:bodyPr wrap="square" rtlCol="0">
            <a:spAutoFit/>
          </a:bodyPr>
          <a:lstStyle/>
          <a:p>
            <a:r>
              <a:rPr lang="en-GB" sz="4000" dirty="0">
                <a:latin typeface="Times New Roman" panose="02020603050405020304" pitchFamily="18" charset="0"/>
                <a:cs typeface="Times New Roman" panose="02020603050405020304" pitchFamily="18" charset="0"/>
              </a:rPr>
              <a:t>FISH BONE ANALYSIS OF  PM-JAY</a:t>
            </a:r>
            <a:endParaRPr lang="en-IN" sz="4000"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5BCFD65A-283C-A5B6-5BC7-F7057247EF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1412470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5DCCF46-DE06-30CC-1A82-5898C37666B4}"/>
              </a:ext>
            </a:extLst>
          </p:cNvPr>
          <p:cNvSpPr txBox="1"/>
          <p:nvPr/>
        </p:nvSpPr>
        <p:spPr>
          <a:xfrm>
            <a:off x="613065" y="-93881"/>
            <a:ext cx="10143257" cy="830997"/>
          </a:xfrm>
          <a:prstGeom prst="rect">
            <a:avLst/>
          </a:prstGeom>
          <a:noFill/>
        </p:spPr>
        <p:txBody>
          <a:bodyPr wrap="square">
            <a:spAutoFit/>
          </a:bodyPr>
          <a:lstStyle/>
          <a:p>
            <a:pPr marL="0" indent="0" algn="ctr">
              <a:buNone/>
            </a:pPr>
            <a:r>
              <a:rPr lang="en-GB" sz="2400" b="1" i="0" dirty="0">
                <a:solidFill>
                  <a:srgbClr val="0D0D0D"/>
                </a:solidFill>
                <a:effectLst/>
                <a:latin typeface="Times New Roman" panose="02020603050405020304" pitchFamily="18" charset="0"/>
                <a:cs typeface="Times New Roman" panose="02020603050405020304" pitchFamily="18" charset="0"/>
              </a:rPr>
              <a:t>Question : Why implementation of the PMJAY in </a:t>
            </a:r>
            <a:r>
              <a:rPr lang="en-GB" sz="2400" b="1" dirty="0">
                <a:solidFill>
                  <a:srgbClr val="0D0D0D"/>
                </a:solidFill>
                <a:latin typeface="Times New Roman" panose="02020603050405020304" pitchFamily="18" charset="0"/>
                <a:cs typeface="Times New Roman" panose="02020603050405020304" pitchFamily="18" charset="0"/>
              </a:rPr>
              <a:t>JHARKHAND</a:t>
            </a:r>
            <a:r>
              <a:rPr lang="en-GB" sz="2400" b="1" i="0" dirty="0">
                <a:solidFill>
                  <a:srgbClr val="0D0D0D"/>
                </a:solidFill>
                <a:effectLst/>
                <a:latin typeface="Times New Roman" panose="02020603050405020304" pitchFamily="18" charset="0"/>
                <a:cs typeface="Times New Roman" panose="02020603050405020304" pitchFamily="18" charset="0"/>
              </a:rPr>
              <a:t> faces significant challenges ?</a:t>
            </a:r>
            <a:endParaRPr lang="en-IN" sz="2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6131609-E300-F90E-042F-DE2713D577A3}"/>
              </a:ext>
            </a:extLst>
          </p:cNvPr>
          <p:cNvSpPr>
            <a:spLocks noGrp="1"/>
          </p:cNvSpPr>
          <p:nvPr>
            <p:ph idx="1"/>
          </p:nvPr>
        </p:nvSpPr>
        <p:spPr>
          <a:xfrm>
            <a:off x="1524000" y="737117"/>
            <a:ext cx="9829800" cy="6382140"/>
          </a:xfrm>
        </p:spPr>
        <p:txBody>
          <a:bodyPr/>
          <a:lstStyle/>
          <a:p>
            <a:pPr marL="0" indent="0">
              <a:buNone/>
            </a:pPr>
            <a:r>
              <a:rPr lang="en-US" sz="2000" dirty="0">
                <a:latin typeface="Times New Roman" panose="02020603050405020304" pitchFamily="18" charset="0"/>
                <a:cs typeface="Times New Roman" panose="02020603050405020304" pitchFamily="18" charset="0"/>
              </a:rPr>
              <a:t>Sub-causes- </a:t>
            </a:r>
            <a:r>
              <a:rPr lang="en-GB" sz="2000" dirty="0">
                <a:latin typeface="Times New Roman" panose="02020603050405020304" pitchFamily="18" charset="0"/>
                <a:cs typeface="Times New Roman" panose="02020603050405020304" pitchFamily="18" charset="0"/>
              </a:rPr>
              <a:t>Fraud &amp; Corruption in the Implementation Process</a:t>
            </a:r>
          </a:p>
          <a:p>
            <a:pPr marL="0" indent="0" algn="ctr">
              <a:buNone/>
            </a:pPr>
            <a:r>
              <a:rPr lang="en-US" sz="1800" dirty="0">
                <a:latin typeface="Times New Roman" panose="02020603050405020304" pitchFamily="18" charset="0"/>
                <a:cs typeface="Times New Roman" panose="02020603050405020304" pitchFamily="18" charset="0"/>
              </a:rPr>
              <a:t>Why is there fraud and corruption in the implementation process?</a:t>
            </a:r>
          </a:p>
          <a:p>
            <a:pPr marL="0" indent="0" algn="ctr">
              <a:buNone/>
            </a:pPr>
            <a:endParaRPr lang="en-US" sz="1600" dirty="0">
              <a:latin typeface="Times New Roman" panose="02020603050405020304" pitchFamily="18" charset="0"/>
              <a:cs typeface="Times New Roman" panose="02020603050405020304" pitchFamily="18" charset="0"/>
            </a:endParaRPr>
          </a:p>
          <a:p>
            <a:pPr marL="0" indent="0" algn="ctr">
              <a:buNone/>
            </a:pPr>
            <a:endParaRPr lang="en-IN" sz="1600" dirty="0">
              <a:latin typeface="Times New Roman" panose="02020603050405020304" pitchFamily="18" charset="0"/>
              <a:cs typeface="Times New Roman" panose="02020603050405020304" pitchFamily="18" charset="0"/>
            </a:endParaRPr>
          </a:p>
          <a:p>
            <a:pPr marL="0" indent="0" algn="ctr">
              <a:buNone/>
            </a:pPr>
            <a:r>
              <a:rPr lang="en-US" sz="1800" dirty="0">
                <a:latin typeface="Times New Roman" panose="02020603050405020304" pitchFamily="18" charset="0"/>
                <a:cs typeface="Times New Roman" panose="02020603050405020304" pitchFamily="18" charset="0"/>
              </a:rPr>
              <a:t>Why were these irregularities identified?</a:t>
            </a:r>
          </a:p>
          <a:p>
            <a:pPr marL="0" indent="0" algn="ctr">
              <a:buNone/>
            </a:pPr>
            <a:endParaRPr lang="en-US" sz="1600" dirty="0">
              <a:latin typeface="Times New Roman" panose="02020603050405020304" pitchFamily="18" charset="0"/>
              <a:cs typeface="Times New Roman" panose="02020603050405020304" pitchFamily="18" charset="0"/>
            </a:endParaRPr>
          </a:p>
          <a:p>
            <a:pPr marL="0" indent="0" algn="ctr">
              <a:buNone/>
            </a:pPr>
            <a:endParaRPr lang="en-IN" sz="1600" dirty="0">
              <a:latin typeface="Times New Roman" panose="02020603050405020304" pitchFamily="18" charset="0"/>
              <a:cs typeface="Times New Roman" panose="02020603050405020304" pitchFamily="18" charset="0"/>
            </a:endParaRPr>
          </a:p>
          <a:p>
            <a:pPr marL="0" indent="0" algn="ctr">
              <a:buNone/>
            </a:pPr>
            <a:r>
              <a:rPr lang="en-US" sz="1800" dirty="0">
                <a:latin typeface="Times New Roman" panose="02020603050405020304" pitchFamily="18" charset="0"/>
                <a:cs typeface="Times New Roman" panose="02020603050405020304" pitchFamily="18" charset="0"/>
              </a:rPr>
              <a:t>Why did the SHA and authorities fail to take action?</a:t>
            </a:r>
          </a:p>
          <a:p>
            <a:pPr marL="0" indent="0" algn="ctr">
              <a:buNone/>
            </a:pPr>
            <a:endParaRPr lang="en-US" sz="1600" dirty="0">
              <a:latin typeface="Times New Roman" panose="02020603050405020304" pitchFamily="18" charset="0"/>
              <a:cs typeface="Times New Roman" panose="02020603050405020304" pitchFamily="18" charset="0"/>
            </a:endParaRPr>
          </a:p>
          <a:p>
            <a:pPr marL="0" indent="0" algn="ctr">
              <a:buNone/>
            </a:pPr>
            <a:endParaRPr lang="en-IN" sz="1600" dirty="0">
              <a:latin typeface="Times New Roman" panose="02020603050405020304" pitchFamily="18" charset="0"/>
              <a:cs typeface="Times New Roman" panose="02020603050405020304" pitchFamily="18" charset="0"/>
            </a:endParaRPr>
          </a:p>
          <a:p>
            <a:pPr marL="0" indent="0" algn="ctr">
              <a:buNone/>
            </a:pPr>
            <a:r>
              <a:rPr lang="en-US" sz="1800" dirty="0">
                <a:latin typeface="Times New Roman" panose="02020603050405020304" pitchFamily="18" charset="0"/>
                <a:cs typeface="Times New Roman" panose="02020603050405020304" pitchFamily="18" charset="0"/>
              </a:rPr>
              <a:t>Why was there a lack of follow-up action?</a:t>
            </a:r>
          </a:p>
          <a:p>
            <a:pPr marL="0" indent="0" algn="ctr">
              <a:buNone/>
            </a:pPr>
            <a:endParaRPr lang="en-IN" sz="1600" dirty="0">
              <a:latin typeface="Times New Roman" panose="02020603050405020304" pitchFamily="18" charset="0"/>
              <a:cs typeface="Times New Roman" panose="02020603050405020304" pitchFamily="18" charset="0"/>
            </a:endParaRPr>
          </a:p>
          <a:p>
            <a:pPr marL="0" indent="0" algn="ctr">
              <a:buNone/>
            </a:pPr>
            <a:endParaRPr lang="en-US" sz="1800" dirty="0">
              <a:latin typeface="Times New Roman" panose="02020603050405020304" pitchFamily="18" charset="0"/>
              <a:cs typeface="Times New Roman" panose="02020603050405020304" pitchFamily="18" charset="0"/>
            </a:endParaRPr>
          </a:p>
          <a:p>
            <a:pPr marL="0" indent="0" algn="ctr">
              <a:buNone/>
            </a:pPr>
            <a:r>
              <a:rPr lang="en-US" sz="1800" dirty="0">
                <a:latin typeface="Times New Roman" panose="02020603050405020304" pitchFamily="18" charset="0"/>
                <a:cs typeface="Times New Roman" panose="02020603050405020304" pitchFamily="18" charset="0"/>
              </a:rPr>
              <a:t>Why were the systems and processes inadequate?</a:t>
            </a:r>
          </a:p>
          <a:p>
            <a:pPr marL="0" indent="0" algn="ctr">
              <a:buNone/>
            </a:pPr>
            <a:endParaRPr lang="en-IN" sz="1600" dirty="0">
              <a:latin typeface="Times New Roman" panose="02020603050405020304" pitchFamily="18" charset="0"/>
              <a:cs typeface="Times New Roman" panose="02020603050405020304" pitchFamily="18" charset="0"/>
            </a:endParaRPr>
          </a:p>
        </p:txBody>
      </p:sp>
      <p:sp>
        <p:nvSpPr>
          <p:cNvPr id="5" name="Arrow: Down 4">
            <a:extLst>
              <a:ext uri="{FF2B5EF4-FFF2-40B4-BE49-F238E27FC236}">
                <a16:creationId xmlns:a16="http://schemas.microsoft.com/office/drawing/2014/main" id="{1A6A99E3-8D50-8CC2-C076-B7A0C2E218A9}"/>
              </a:ext>
            </a:extLst>
          </p:cNvPr>
          <p:cNvSpPr/>
          <p:nvPr/>
        </p:nvSpPr>
        <p:spPr>
          <a:xfrm>
            <a:off x="5550227" y="2005090"/>
            <a:ext cx="167948" cy="49657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Arrow: Down 6">
            <a:extLst>
              <a:ext uri="{FF2B5EF4-FFF2-40B4-BE49-F238E27FC236}">
                <a16:creationId xmlns:a16="http://schemas.microsoft.com/office/drawing/2014/main" id="{FA4A59D6-94C3-B291-A479-056F795A9585}"/>
              </a:ext>
            </a:extLst>
          </p:cNvPr>
          <p:cNvSpPr/>
          <p:nvPr/>
        </p:nvSpPr>
        <p:spPr>
          <a:xfrm>
            <a:off x="5570375" y="3205628"/>
            <a:ext cx="167948" cy="55460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Arrow: Down 7">
            <a:extLst>
              <a:ext uri="{FF2B5EF4-FFF2-40B4-BE49-F238E27FC236}">
                <a16:creationId xmlns:a16="http://schemas.microsoft.com/office/drawing/2014/main" id="{D90095C5-9356-A673-057E-DA7B24FA6A84}"/>
              </a:ext>
            </a:extLst>
          </p:cNvPr>
          <p:cNvSpPr/>
          <p:nvPr/>
        </p:nvSpPr>
        <p:spPr>
          <a:xfrm>
            <a:off x="5594332" y="4415567"/>
            <a:ext cx="149288" cy="55460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Arrow: Down 8">
            <a:extLst>
              <a:ext uri="{FF2B5EF4-FFF2-40B4-BE49-F238E27FC236}">
                <a16:creationId xmlns:a16="http://schemas.microsoft.com/office/drawing/2014/main" id="{4F8DFA0A-4D9C-CEDA-6030-C9DB2B352789}"/>
              </a:ext>
            </a:extLst>
          </p:cNvPr>
          <p:cNvSpPr/>
          <p:nvPr/>
        </p:nvSpPr>
        <p:spPr>
          <a:xfrm>
            <a:off x="5594332" y="5475722"/>
            <a:ext cx="143991" cy="55460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2" name="Picture 1">
            <a:extLst>
              <a:ext uri="{FF2B5EF4-FFF2-40B4-BE49-F238E27FC236}">
                <a16:creationId xmlns:a16="http://schemas.microsoft.com/office/drawing/2014/main" id="{EF0A7640-DF9A-6ED0-E7D7-67479224D1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81457" y="0"/>
            <a:ext cx="1194955" cy="1081018"/>
          </a:xfrm>
          <a:prstGeom prst="rect">
            <a:avLst/>
          </a:prstGeom>
        </p:spPr>
      </p:pic>
    </p:spTree>
    <p:extLst>
      <p:ext uri="{BB962C8B-B14F-4D97-AF65-F5344CB8AC3E}">
        <p14:creationId xmlns:p14="http://schemas.microsoft.com/office/powerpoint/2010/main" val="861860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C0D295-F0E3-25BA-ED90-83F1AE2D7F87}"/>
              </a:ext>
            </a:extLst>
          </p:cNvPr>
          <p:cNvSpPr txBox="1"/>
          <p:nvPr/>
        </p:nvSpPr>
        <p:spPr>
          <a:xfrm>
            <a:off x="1808480" y="124691"/>
            <a:ext cx="10189556" cy="707886"/>
          </a:xfrm>
          <a:prstGeom prst="rect">
            <a:avLst/>
          </a:prstGeom>
          <a:noFill/>
        </p:spPr>
        <p:txBody>
          <a:bodyPr wrap="square" rtlCol="0">
            <a:spAutoFit/>
          </a:bodyPr>
          <a:lstStyle/>
          <a:p>
            <a:r>
              <a:rPr lang="en-GB" sz="4000" dirty="0">
                <a:latin typeface="Times New Roman" panose="02020603050405020304" pitchFamily="18" charset="0"/>
                <a:cs typeface="Times New Roman" panose="02020603050405020304" pitchFamily="18" charset="0"/>
              </a:rPr>
              <a:t>PROPOSED SOLUTIONS</a:t>
            </a:r>
            <a:endParaRPr lang="en-IN" sz="4000"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62AB6045-781C-62DE-0803-B101BBA4DA08}"/>
              </a:ext>
            </a:extLst>
          </p:cNvPr>
          <p:cNvSpPr>
            <a:spLocks noGrp="1"/>
          </p:cNvSpPr>
          <p:nvPr>
            <p:ph idx="1"/>
          </p:nvPr>
        </p:nvSpPr>
        <p:spPr>
          <a:xfrm>
            <a:off x="1808480" y="833121"/>
            <a:ext cx="9545320" cy="5343842"/>
          </a:xfrm>
        </p:spPr>
        <p:txBody>
          <a:bodyPr/>
          <a:lstStyle/>
          <a:p>
            <a:pPr marL="0" indent="0">
              <a:lnSpc>
                <a:spcPct val="100000"/>
              </a:lnSpc>
              <a:buNone/>
            </a:pPr>
            <a:r>
              <a:rPr lang="en-US" sz="2200" dirty="0"/>
              <a:t>1) </a:t>
            </a:r>
            <a:r>
              <a:rPr lang="en-US" sz="2200" u="sng" dirty="0">
                <a:latin typeface="Times New Roman" panose="02020603050405020304" pitchFamily="18" charset="0"/>
                <a:cs typeface="Times New Roman" panose="02020603050405020304" pitchFamily="18" charset="0"/>
              </a:rPr>
              <a:t>Enhance Oversight and Accountability Mechanisms</a:t>
            </a:r>
            <a:r>
              <a:rPr lang="en-US" sz="2200" dirty="0">
                <a:latin typeface="Times New Roman" panose="02020603050405020304" pitchFamily="18" charset="0"/>
                <a:cs typeface="Times New Roman" panose="02020603050405020304" pitchFamily="18" charset="0"/>
              </a:rPr>
              <a:t>:</a:t>
            </a:r>
          </a:p>
          <a:p>
            <a:pPr>
              <a:lnSpc>
                <a:spcPct val="100000"/>
              </a:lnSpc>
            </a:pPr>
            <a:r>
              <a:rPr lang="en-US" sz="1800" dirty="0">
                <a:latin typeface="Times New Roman" panose="02020603050405020304" pitchFamily="18" charset="0"/>
                <a:cs typeface="Times New Roman" panose="02020603050405020304" pitchFamily="18" charset="0"/>
              </a:rPr>
              <a:t>Set up a secure and anonymous whistleblower portal</a:t>
            </a:r>
          </a:p>
          <a:p>
            <a:pPr>
              <a:lnSpc>
                <a:spcPct val="100000"/>
              </a:lnSpc>
            </a:pPr>
            <a:r>
              <a:rPr lang="en-US" sz="1800" dirty="0">
                <a:latin typeface="Times New Roman" panose="02020603050405020304" pitchFamily="18" charset="0"/>
                <a:cs typeface="Times New Roman" panose="02020603050405020304" pitchFamily="18" charset="0"/>
              </a:rPr>
              <a:t>Recruit and train staff for the audit and compliance team</a:t>
            </a:r>
          </a:p>
          <a:p>
            <a:pPr marL="0" indent="0">
              <a:lnSpc>
                <a:spcPct val="100000"/>
              </a:lnSpc>
              <a:buNone/>
            </a:pPr>
            <a:endParaRPr lang="en-US" sz="1800" dirty="0">
              <a:latin typeface="Times New Roman" panose="02020603050405020304" pitchFamily="18" charset="0"/>
              <a:cs typeface="Times New Roman" panose="02020603050405020304" pitchFamily="18" charset="0"/>
            </a:endParaRPr>
          </a:p>
          <a:p>
            <a:pPr marL="0" indent="0">
              <a:lnSpc>
                <a:spcPct val="100000"/>
              </a:lnSpc>
              <a:buNone/>
            </a:pPr>
            <a:r>
              <a:rPr lang="en-US" sz="2200" dirty="0">
                <a:latin typeface="Times New Roman" panose="02020603050405020304" pitchFamily="18" charset="0"/>
                <a:cs typeface="Times New Roman" panose="02020603050405020304" pitchFamily="18" charset="0"/>
              </a:rPr>
              <a:t>2) </a:t>
            </a:r>
            <a:r>
              <a:rPr lang="en-US" sz="2200" u="sng" dirty="0">
                <a:latin typeface="Times New Roman" panose="02020603050405020304" pitchFamily="18" charset="0"/>
                <a:cs typeface="Times New Roman" panose="02020603050405020304" pitchFamily="18" charset="0"/>
              </a:rPr>
              <a:t>Strengthen the Empanelment Process and Criteria</a:t>
            </a:r>
            <a:r>
              <a:rPr lang="en-US" sz="2200" dirty="0">
                <a:latin typeface="Times New Roman" panose="02020603050405020304" pitchFamily="18" charset="0"/>
                <a:cs typeface="Times New Roman" panose="02020603050405020304" pitchFamily="18" charset="0"/>
              </a:rPr>
              <a:t>:</a:t>
            </a:r>
          </a:p>
          <a:p>
            <a:pPr>
              <a:lnSpc>
                <a:spcPct val="100000"/>
              </a:lnSpc>
            </a:pPr>
            <a:r>
              <a:rPr lang="en-US" sz="1800" dirty="0">
                <a:latin typeface="Times New Roman" panose="02020603050405020304" pitchFamily="18" charset="0"/>
                <a:cs typeface="Times New Roman" panose="02020603050405020304" pitchFamily="18" charset="0"/>
              </a:rPr>
              <a:t>Automate the application and tracking process using a dedicated software system</a:t>
            </a:r>
          </a:p>
          <a:p>
            <a:pPr>
              <a:lnSpc>
                <a:spcPct val="100000"/>
              </a:lnSpc>
            </a:pPr>
            <a:r>
              <a:rPr lang="en-US" sz="1800" dirty="0">
                <a:latin typeface="Times New Roman" panose="02020603050405020304" pitchFamily="18" charset="0"/>
                <a:cs typeface="Times New Roman" panose="02020603050405020304" pitchFamily="18" charset="0"/>
              </a:rPr>
              <a:t>Conduct training sessions for hospitals on the new empanelment requirements</a:t>
            </a:r>
            <a:endParaRPr lang="en-US" sz="1800" b="1" dirty="0">
              <a:latin typeface="Times New Roman" panose="02020603050405020304" pitchFamily="18" charset="0"/>
              <a:cs typeface="Times New Roman" panose="02020603050405020304" pitchFamily="18" charset="0"/>
            </a:endParaRPr>
          </a:p>
          <a:p>
            <a:pPr marL="0" indent="0">
              <a:lnSpc>
                <a:spcPct val="100000"/>
              </a:lnSpc>
              <a:buNone/>
            </a:pPr>
            <a:endParaRPr lang="en-US" sz="1800" dirty="0">
              <a:latin typeface="Times New Roman" panose="02020603050405020304" pitchFamily="18" charset="0"/>
              <a:cs typeface="Times New Roman" panose="02020603050405020304" pitchFamily="18" charset="0"/>
            </a:endParaRPr>
          </a:p>
          <a:p>
            <a:pPr marL="0" indent="0">
              <a:lnSpc>
                <a:spcPct val="100000"/>
              </a:lnSpc>
              <a:buNone/>
            </a:pPr>
            <a:r>
              <a:rPr lang="en-US" sz="2200" dirty="0">
                <a:latin typeface="Times New Roman" panose="02020603050405020304" pitchFamily="18" charset="0"/>
                <a:cs typeface="Times New Roman" panose="02020603050405020304" pitchFamily="18" charset="0"/>
              </a:rPr>
              <a:t>3) </a:t>
            </a:r>
            <a:r>
              <a:rPr lang="en-US" sz="2200" u="sng" dirty="0">
                <a:latin typeface="Times New Roman" panose="02020603050405020304" pitchFamily="18" charset="0"/>
                <a:cs typeface="Times New Roman" panose="02020603050405020304" pitchFamily="18" charset="0"/>
              </a:rPr>
              <a:t>Improve Infrastructure, Training, and Resources</a:t>
            </a:r>
            <a:r>
              <a:rPr lang="en-US" sz="2200" dirty="0">
                <a:latin typeface="Times New Roman" panose="02020603050405020304" pitchFamily="18" charset="0"/>
                <a:cs typeface="Times New Roman" panose="02020603050405020304" pitchFamily="18" charset="0"/>
              </a:rPr>
              <a:t>:</a:t>
            </a:r>
            <a:endParaRPr lang="en-US" sz="2200" b="1" dirty="0">
              <a:latin typeface="Times New Roman" panose="02020603050405020304" pitchFamily="18" charset="0"/>
              <a:cs typeface="Times New Roman" panose="02020603050405020304" pitchFamily="18" charset="0"/>
            </a:endParaRPr>
          </a:p>
          <a:p>
            <a:pPr>
              <a:lnSpc>
                <a:spcPct val="100000"/>
              </a:lnSpc>
            </a:pPr>
            <a:r>
              <a:rPr lang="en-US" sz="1800" dirty="0">
                <a:latin typeface="Times New Roman" panose="02020603050405020304" pitchFamily="18" charset="0"/>
                <a:cs typeface="Times New Roman" panose="02020603050405020304" pitchFamily="18" charset="0"/>
              </a:rPr>
              <a:t>Upgrade existing IT systems to integrate real-time data analytics and monitoring capabilities</a:t>
            </a:r>
          </a:p>
          <a:p>
            <a:pPr>
              <a:lnSpc>
                <a:spcPct val="100000"/>
              </a:lnSpc>
            </a:pPr>
            <a:r>
              <a:rPr lang="en-US" sz="1800" dirty="0">
                <a:latin typeface="Times New Roman" panose="02020603050405020304" pitchFamily="18" charset="0"/>
                <a:cs typeface="Times New Roman" panose="02020603050405020304" pitchFamily="18" charset="0"/>
              </a:rPr>
              <a:t>Develop and implement a comprehensive training curriculum covering fraud detection, ethical practices, and compliance</a:t>
            </a:r>
          </a:p>
          <a:p>
            <a:pPr>
              <a:lnSpc>
                <a:spcPct val="100000"/>
              </a:lnSpc>
            </a:pPr>
            <a:r>
              <a:rPr lang="en-US" sz="1800" dirty="0">
                <a:latin typeface="Times New Roman" panose="02020603050405020304" pitchFamily="18" charset="0"/>
                <a:cs typeface="Times New Roman" panose="02020603050405020304" pitchFamily="18" charset="0"/>
              </a:rPr>
              <a:t>Ensure budget allocation for necessary technological and human resources enhancements</a:t>
            </a:r>
            <a:endParaRPr lang="en-IN" sz="1800" b="1"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EA354B9F-E2B7-5BE6-60BF-FB18EEF4C2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935908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D5968-64D5-DD64-CA65-763E527FC8ED}"/>
              </a:ext>
            </a:extLst>
          </p:cNvPr>
          <p:cNvSpPr>
            <a:spLocks noGrp="1"/>
          </p:cNvSpPr>
          <p:nvPr>
            <p:ph type="title"/>
          </p:nvPr>
        </p:nvSpPr>
        <p:spPr>
          <a:xfrm>
            <a:off x="838200" y="101601"/>
            <a:ext cx="10515600" cy="894079"/>
          </a:xfrm>
        </p:spPr>
        <p:txBody>
          <a:bodyPr>
            <a:normAutofit/>
          </a:bodyPr>
          <a:lstStyle/>
          <a:p>
            <a:pPr algn="ctr"/>
            <a:r>
              <a:rPr lang="en-US" sz="4000" dirty="0">
                <a:latin typeface="Times New Roman" panose="02020603050405020304" pitchFamily="18" charset="0"/>
                <a:cs typeface="Times New Roman" panose="02020603050405020304" pitchFamily="18" charset="0"/>
              </a:rPr>
              <a:t>A-A-A Analysis of the proposed solutions</a:t>
            </a:r>
            <a:endParaRPr lang="en-IN"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C2EDB8D-CC8B-4A6B-A0B7-7C137A35B8F6}"/>
              </a:ext>
            </a:extLst>
          </p:cNvPr>
          <p:cNvSpPr>
            <a:spLocks noGrp="1"/>
          </p:cNvSpPr>
          <p:nvPr>
            <p:ph idx="1"/>
          </p:nvPr>
        </p:nvSpPr>
        <p:spPr>
          <a:xfrm>
            <a:off x="838200" y="995680"/>
            <a:ext cx="10515600" cy="5537200"/>
          </a:xfrm>
        </p:spPr>
        <p:txBody>
          <a:bodyPr/>
          <a:lstStyle/>
          <a:p>
            <a:pPr marL="0" indent="0">
              <a:buNone/>
            </a:pPr>
            <a:r>
              <a:rPr lang="en-US" dirty="0">
                <a:latin typeface="Times New Roman" panose="02020603050405020304" pitchFamily="18" charset="0"/>
                <a:cs typeface="Times New Roman" panose="02020603050405020304" pitchFamily="18" charset="0"/>
              </a:rPr>
              <a:t>Most Appropriate Solution: Enhance Oversight and Accountability Mechanisms</a:t>
            </a:r>
          </a:p>
          <a:p>
            <a:pPr marL="0" indent="0">
              <a:buNone/>
            </a:pPr>
            <a:endParaRPr lang="en-US" dirty="0"/>
          </a:p>
          <a:p>
            <a:pPr marL="0" indent="0">
              <a:buNone/>
            </a:pPr>
            <a:endParaRPr lang="en-IN" dirty="0"/>
          </a:p>
        </p:txBody>
      </p:sp>
      <p:graphicFrame>
        <p:nvGraphicFramePr>
          <p:cNvPr id="5" name="Table 4">
            <a:extLst>
              <a:ext uri="{FF2B5EF4-FFF2-40B4-BE49-F238E27FC236}">
                <a16:creationId xmlns:a16="http://schemas.microsoft.com/office/drawing/2014/main" id="{76965BF3-F04B-A9C2-E501-6D41F7E6BB4A}"/>
              </a:ext>
            </a:extLst>
          </p:cNvPr>
          <p:cNvGraphicFramePr>
            <a:graphicFrameLocks noGrp="1"/>
          </p:cNvGraphicFramePr>
          <p:nvPr/>
        </p:nvGraphicFramePr>
        <p:xfrm>
          <a:off x="838200" y="1188720"/>
          <a:ext cx="10403840" cy="5344161"/>
        </p:xfrm>
        <a:graphic>
          <a:graphicData uri="http://schemas.openxmlformats.org/drawingml/2006/table">
            <a:tbl>
              <a:tblPr firstRow="1" bandRow="1">
                <a:tableStyleId>{5C22544A-7EE6-4342-B048-85BDC9FD1C3A}</a:tableStyleId>
              </a:tblPr>
              <a:tblGrid>
                <a:gridCol w="2589530">
                  <a:extLst>
                    <a:ext uri="{9D8B030D-6E8A-4147-A177-3AD203B41FA5}">
                      <a16:colId xmlns:a16="http://schemas.microsoft.com/office/drawing/2014/main" val="368857603"/>
                    </a:ext>
                  </a:extLst>
                </a:gridCol>
                <a:gridCol w="2604770">
                  <a:extLst>
                    <a:ext uri="{9D8B030D-6E8A-4147-A177-3AD203B41FA5}">
                      <a16:colId xmlns:a16="http://schemas.microsoft.com/office/drawing/2014/main" val="301662338"/>
                    </a:ext>
                  </a:extLst>
                </a:gridCol>
                <a:gridCol w="2604770">
                  <a:extLst>
                    <a:ext uri="{9D8B030D-6E8A-4147-A177-3AD203B41FA5}">
                      <a16:colId xmlns:a16="http://schemas.microsoft.com/office/drawing/2014/main" val="701534529"/>
                    </a:ext>
                  </a:extLst>
                </a:gridCol>
                <a:gridCol w="2604770">
                  <a:extLst>
                    <a:ext uri="{9D8B030D-6E8A-4147-A177-3AD203B41FA5}">
                      <a16:colId xmlns:a16="http://schemas.microsoft.com/office/drawing/2014/main" val="2480243119"/>
                    </a:ext>
                  </a:extLst>
                </a:gridCol>
              </a:tblGrid>
              <a:tr h="816891">
                <a:tc>
                  <a:txBody>
                    <a:bodyPr/>
                    <a:lstStyle/>
                    <a:p>
                      <a:pPr algn="ctr"/>
                      <a:r>
                        <a:rPr lang="en-IN" sz="2400" dirty="0">
                          <a:latin typeface="Times New Roman" panose="02020603050405020304" pitchFamily="18" charset="0"/>
                          <a:cs typeface="Times New Roman" panose="02020603050405020304" pitchFamily="18" charset="0"/>
                        </a:rPr>
                        <a:t>Actions</a:t>
                      </a:r>
                    </a:p>
                  </a:txBody>
                  <a:tcPr/>
                </a:tc>
                <a:tc>
                  <a:txBody>
                    <a:bodyPr/>
                    <a:lstStyle/>
                    <a:p>
                      <a:pPr algn="ctr"/>
                      <a:r>
                        <a:rPr lang="en-IN" sz="2400" dirty="0">
                          <a:latin typeface="Times New Roman" panose="02020603050405020304" pitchFamily="18" charset="0"/>
                          <a:cs typeface="Times New Roman" panose="02020603050405020304" pitchFamily="18" charset="0"/>
                        </a:rPr>
                        <a:t>Authority</a:t>
                      </a:r>
                    </a:p>
                  </a:txBody>
                  <a:tcPr/>
                </a:tc>
                <a:tc>
                  <a:txBody>
                    <a:bodyPr/>
                    <a:lstStyle/>
                    <a:p>
                      <a:pPr algn="ctr"/>
                      <a:r>
                        <a:rPr lang="en-IN" sz="2400" dirty="0">
                          <a:latin typeface="Times New Roman" panose="02020603050405020304" pitchFamily="18" charset="0"/>
                          <a:cs typeface="Times New Roman" panose="02020603050405020304" pitchFamily="18" charset="0"/>
                        </a:rPr>
                        <a:t>Ability</a:t>
                      </a:r>
                    </a:p>
                  </a:txBody>
                  <a:tcPr/>
                </a:tc>
                <a:tc>
                  <a:txBody>
                    <a:bodyPr/>
                    <a:lstStyle/>
                    <a:p>
                      <a:pPr algn="ctr"/>
                      <a:r>
                        <a:rPr lang="en-IN" sz="2400" dirty="0">
                          <a:latin typeface="Times New Roman" panose="02020603050405020304" pitchFamily="18" charset="0"/>
                          <a:cs typeface="Times New Roman" panose="02020603050405020304" pitchFamily="18" charset="0"/>
                        </a:rPr>
                        <a:t>Acceptance</a:t>
                      </a:r>
                    </a:p>
                  </a:txBody>
                  <a:tcPr/>
                </a:tc>
                <a:extLst>
                  <a:ext uri="{0D108BD9-81ED-4DB2-BD59-A6C34878D82A}">
                    <a16:rowId xmlns:a16="http://schemas.microsoft.com/office/drawing/2014/main" val="145194974"/>
                  </a:ext>
                </a:extLst>
              </a:tr>
              <a:tr h="1162968">
                <a:tc>
                  <a:txBody>
                    <a:bodyPr/>
                    <a:lstStyle/>
                    <a:p>
                      <a:r>
                        <a:rPr lang="en-US" sz="1600" dirty="0">
                          <a:latin typeface="Times New Roman" panose="02020603050405020304" pitchFamily="18" charset="0"/>
                          <a:cs typeface="Times New Roman" panose="02020603050405020304" pitchFamily="18" charset="0"/>
                        </a:rPr>
                        <a:t>Set up a Secure and Anonymous Whistleblower Portal</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SHA can establish and manage the portal to enforce compliance.</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Requires resources for development and management</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Encourages stakeholders to report irregularities without fear.</a:t>
                      </a:r>
                      <a:endParaRPr lang="en-IN"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04130825"/>
                  </a:ext>
                </a:extLst>
              </a:tr>
              <a:tr h="1121434">
                <a:tc>
                  <a:txBody>
                    <a:bodyPr/>
                    <a:lstStyle/>
                    <a:p>
                      <a:r>
                        <a:rPr lang="en-US" sz="1600" dirty="0">
                          <a:latin typeface="Times New Roman" panose="02020603050405020304" pitchFamily="18" charset="0"/>
                          <a:cs typeface="Times New Roman" panose="02020603050405020304" pitchFamily="18" charset="0"/>
                        </a:rPr>
                        <a:t>Recruit and Train Staff for the Audit and Compliance Team</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SHA can hire and empower an audit team</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Needs resources for recruitment and training</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Trained staff build trust by handling compliance issues fairly</a:t>
                      </a:r>
                      <a:endParaRPr lang="en-IN"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24580039"/>
                  </a:ext>
                </a:extLst>
              </a:tr>
              <a:tr h="1121434">
                <a:tc>
                  <a:txBody>
                    <a:bodyPr/>
                    <a:lstStyle/>
                    <a:p>
                      <a:r>
                        <a:rPr lang="en-US" sz="1600" dirty="0">
                          <a:latin typeface="Times New Roman" panose="02020603050405020304" pitchFamily="18" charset="0"/>
                          <a:cs typeface="Times New Roman" panose="02020603050405020304" pitchFamily="18" charset="0"/>
                        </a:rPr>
                        <a:t>Automate Application and Tracking Processes</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SHA can implement dedicated software systems</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Requires technical expertise and funding</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Transparent systems increase stakeholder cooperation.</a:t>
                      </a:r>
                      <a:endParaRPr lang="en-IN"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95863755"/>
                  </a:ext>
                </a:extLst>
              </a:tr>
              <a:tr h="1121434">
                <a:tc>
                  <a:txBody>
                    <a:bodyPr/>
                    <a:lstStyle/>
                    <a:p>
                      <a:r>
                        <a:rPr lang="en-US" sz="1600" dirty="0">
                          <a:latin typeface="Times New Roman" panose="02020603050405020304" pitchFamily="18" charset="0"/>
                          <a:cs typeface="Times New Roman" panose="02020603050405020304" pitchFamily="18" charset="0"/>
                        </a:rPr>
                        <a:t>Upgrade IT Systems for Real-Time Data Analytics</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SHA can mandate upgraded systems</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Needs funding and technical expertise.</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Enhances transparency and trust among stakeholders.</a:t>
                      </a:r>
                      <a:endParaRPr lang="en-IN"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96249959"/>
                  </a:ext>
                </a:extLst>
              </a:tr>
            </a:tbl>
          </a:graphicData>
        </a:graphic>
      </p:graphicFrame>
      <p:pic>
        <p:nvPicPr>
          <p:cNvPr id="4" name="Picture 3">
            <a:extLst>
              <a:ext uri="{FF2B5EF4-FFF2-40B4-BE49-F238E27FC236}">
                <a16:creationId xmlns:a16="http://schemas.microsoft.com/office/drawing/2014/main" id="{402FA037-20F1-32EF-FE2D-64296F88FA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4212153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7747A407-23CB-4CDE-3673-31A4E45281F4}"/>
              </a:ext>
            </a:extLst>
          </p:cNvPr>
          <p:cNvSpPr>
            <a:spLocks noGrp="1"/>
          </p:cNvSpPr>
          <p:nvPr>
            <p:ph type="title"/>
          </p:nvPr>
        </p:nvSpPr>
        <p:spPr>
          <a:xfrm>
            <a:off x="838200" y="3759201"/>
            <a:ext cx="10515600" cy="2235199"/>
          </a:xfrm>
        </p:spPr>
        <p:txBody>
          <a:bodyPr>
            <a:normAutofit/>
          </a:bodyPr>
          <a:lstStyle/>
          <a:p>
            <a:r>
              <a:rPr lang="en-US" sz="2800" b="1" dirty="0">
                <a:latin typeface="Times New Roman" panose="02020603050405020304" pitchFamily="18" charset="0"/>
                <a:cs typeface="Times New Roman" panose="02020603050405020304" pitchFamily="18" charset="0"/>
              </a:rPr>
              <a:t>Intersection of Authority, Ability, and Accept</a:t>
            </a:r>
            <a:br>
              <a:rPr lang="en-US" sz="2400" b="1" dirty="0">
                <a:latin typeface="Times New Roman" panose="02020603050405020304" pitchFamily="18" charset="0"/>
                <a:cs typeface="Times New Roman" panose="02020603050405020304" pitchFamily="18" charset="0"/>
              </a:rPr>
            </a:br>
            <a:br>
              <a:rPr lang="en-US" sz="24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Optimal Scenario:</a:t>
            </a:r>
            <a:r>
              <a:rPr lang="en-US" sz="2000" dirty="0">
                <a:latin typeface="Times New Roman" panose="02020603050405020304" pitchFamily="18" charset="0"/>
                <a:cs typeface="Times New Roman" panose="02020603050405020304" pitchFamily="18" charset="0"/>
              </a:rPr>
              <a:t> SHA has the necessary authority, resources, and stakeholder buy-in to enforce compliance measures effectively, ensuring the integrity and success of the PMJAY scheme.</a:t>
            </a:r>
            <a:br>
              <a:rPr lang="en-US"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graphicFrame>
        <p:nvGraphicFramePr>
          <p:cNvPr id="10" name="Content Placeholder 9">
            <a:extLst>
              <a:ext uri="{FF2B5EF4-FFF2-40B4-BE49-F238E27FC236}">
                <a16:creationId xmlns:a16="http://schemas.microsoft.com/office/drawing/2014/main" id="{09FAF33F-F627-C9CF-866A-F1E6478925D6}"/>
              </a:ext>
            </a:extLst>
          </p:cNvPr>
          <p:cNvGraphicFramePr>
            <a:graphicFrameLocks noGrp="1"/>
          </p:cNvGraphicFramePr>
          <p:nvPr>
            <p:ph idx="1"/>
            <p:extLst>
              <p:ext uri="{D42A27DB-BD31-4B8C-83A1-F6EECF244321}">
                <p14:modId xmlns:p14="http://schemas.microsoft.com/office/powerpoint/2010/main" val="888903911"/>
              </p:ext>
            </p:extLst>
          </p:nvPr>
        </p:nvGraphicFramePr>
        <p:xfrm>
          <a:off x="1309255" y="416561"/>
          <a:ext cx="9362208" cy="2682239"/>
        </p:xfrm>
        <a:graphic>
          <a:graphicData uri="http://schemas.openxmlformats.org/drawingml/2006/table">
            <a:tbl>
              <a:tblPr firstRow="1" bandRow="1">
                <a:tableStyleId>{5C22544A-7EE6-4342-B048-85BDC9FD1C3A}</a:tableStyleId>
              </a:tblPr>
              <a:tblGrid>
                <a:gridCol w="2340552">
                  <a:extLst>
                    <a:ext uri="{9D8B030D-6E8A-4147-A177-3AD203B41FA5}">
                      <a16:colId xmlns:a16="http://schemas.microsoft.com/office/drawing/2014/main" val="1837084930"/>
                    </a:ext>
                  </a:extLst>
                </a:gridCol>
                <a:gridCol w="2340552">
                  <a:extLst>
                    <a:ext uri="{9D8B030D-6E8A-4147-A177-3AD203B41FA5}">
                      <a16:colId xmlns:a16="http://schemas.microsoft.com/office/drawing/2014/main" val="954437089"/>
                    </a:ext>
                  </a:extLst>
                </a:gridCol>
                <a:gridCol w="2340552">
                  <a:extLst>
                    <a:ext uri="{9D8B030D-6E8A-4147-A177-3AD203B41FA5}">
                      <a16:colId xmlns:a16="http://schemas.microsoft.com/office/drawing/2014/main" val="3224561550"/>
                    </a:ext>
                  </a:extLst>
                </a:gridCol>
                <a:gridCol w="2340552">
                  <a:extLst>
                    <a:ext uri="{9D8B030D-6E8A-4147-A177-3AD203B41FA5}">
                      <a16:colId xmlns:a16="http://schemas.microsoft.com/office/drawing/2014/main" val="4166592088"/>
                    </a:ext>
                  </a:extLst>
                </a:gridCol>
              </a:tblGrid>
              <a:tr h="8253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dirty="0">
                          <a:latin typeface="Times New Roman" panose="02020603050405020304" pitchFamily="18" charset="0"/>
                          <a:cs typeface="Times New Roman" panose="02020603050405020304" pitchFamily="18" charset="0"/>
                        </a:rPr>
                        <a:t>Actions</a:t>
                      </a:r>
                    </a:p>
                    <a:p>
                      <a:endParaRPr lang="en-IN"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b="1" kern="1200" dirty="0">
                          <a:solidFill>
                            <a:schemeClr val="lt1"/>
                          </a:solidFill>
                          <a:latin typeface="Times New Roman" panose="02020603050405020304" pitchFamily="18" charset="0"/>
                          <a:ea typeface="+mn-ea"/>
                          <a:cs typeface="Times New Roman" panose="02020603050405020304" pitchFamily="18" charset="0"/>
                        </a:rPr>
                        <a:t>Authority</a:t>
                      </a:r>
                    </a:p>
                    <a:p>
                      <a:endParaRPr lang="en-IN"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b="1" kern="1200" dirty="0">
                          <a:solidFill>
                            <a:schemeClr val="lt1"/>
                          </a:solidFill>
                          <a:latin typeface="Times New Roman" panose="02020603050405020304" pitchFamily="18" charset="0"/>
                          <a:ea typeface="+mn-ea"/>
                          <a:cs typeface="Times New Roman" panose="02020603050405020304" pitchFamily="18" charset="0"/>
                        </a:rPr>
                        <a:t>Ability</a:t>
                      </a:r>
                    </a:p>
                    <a:p>
                      <a:endParaRPr lang="en-IN"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dirty="0">
                          <a:latin typeface="Times New Roman" panose="02020603050405020304" pitchFamily="18" charset="0"/>
                          <a:cs typeface="Times New Roman" panose="02020603050405020304" pitchFamily="18" charset="0"/>
                        </a:rPr>
                        <a:t>Acceptance</a:t>
                      </a:r>
                    </a:p>
                    <a:p>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85989460"/>
                  </a:ext>
                </a:extLst>
              </a:tr>
              <a:tr h="928467">
                <a:tc>
                  <a:txBody>
                    <a:bodyPr/>
                    <a:lstStyle/>
                    <a:p>
                      <a:r>
                        <a:rPr lang="en-US" sz="1600" dirty="0">
                          <a:latin typeface="Times New Roman" panose="02020603050405020304" pitchFamily="18" charset="0"/>
                          <a:cs typeface="Times New Roman" panose="02020603050405020304" pitchFamily="18" charset="0"/>
                        </a:rPr>
                        <a:t>Conduct Training Sessions for Hospitals</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SHA can require mandatory training</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Resources needed for comprehensive programs</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Helps stakeholders understand and comply with new requirements</a:t>
                      </a:r>
                      <a:endParaRPr lang="en-IN"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72032031"/>
                  </a:ext>
                </a:extLst>
              </a:tr>
              <a:tr h="928467">
                <a:tc>
                  <a:txBody>
                    <a:bodyPr/>
                    <a:lstStyle/>
                    <a:p>
                      <a:r>
                        <a:rPr lang="en-IN" sz="1600" dirty="0">
                          <a:latin typeface="Times New Roman" panose="02020603050405020304" pitchFamily="18" charset="0"/>
                          <a:cs typeface="Times New Roman" panose="02020603050405020304" pitchFamily="18" charset="0"/>
                        </a:rPr>
                        <a:t>Develop a Comprehensive Training Curriculum</a:t>
                      </a:r>
                    </a:p>
                  </a:txBody>
                  <a:tcPr/>
                </a:tc>
                <a:tc>
                  <a:txBody>
                    <a:bodyPr/>
                    <a:lstStyle/>
                    <a:p>
                      <a:r>
                        <a:rPr lang="en-US" sz="1600" dirty="0">
                          <a:latin typeface="Times New Roman" panose="02020603050405020304" pitchFamily="18" charset="0"/>
                          <a:cs typeface="Times New Roman" panose="02020603050405020304" pitchFamily="18" charset="0"/>
                        </a:rPr>
                        <a:t>SHA can enforce training on fraud detection and compliance</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Resources needed for curriculum development and implementation</a:t>
                      </a:r>
                      <a:endParaRPr lang="en-IN"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Builds stakeholder confidence in the system's integrity.</a:t>
                      </a:r>
                      <a:endParaRPr lang="en-IN"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91009808"/>
                  </a:ext>
                </a:extLst>
              </a:tr>
            </a:tbl>
          </a:graphicData>
        </a:graphic>
      </p:graphicFrame>
      <p:pic>
        <p:nvPicPr>
          <p:cNvPr id="2" name="Picture 1">
            <a:extLst>
              <a:ext uri="{FF2B5EF4-FFF2-40B4-BE49-F238E27FC236}">
                <a16:creationId xmlns:a16="http://schemas.microsoft.com/office/drawing/2014/main" id="{6BF3002D-73DB-C33A-4D3C-0708464CBB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7882" y="52879"/>
            <a:ext cx="997527" cy="863600"/>
          </a:xfrm>
          <a:prstGeom prst="rect">
            <a:avLst/>
          </a:prstGeom>
        </p:spPr>
      </p:pic>
    </p:spTree>
    <p:extLst>
      <p:ext uri="{BB962C8B-B14F-4D97-AF65-F5344CB8AC3E}">
        <p14:creationId xmlns:p14="http://schemas.microsoft.com/office/powerpoint/2010/main" val="2024970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A8D06D-05BD-BB18-D5F9-F1DDBEA90817}"/>
              </a:ext>
            </a:extLst>
          </p:cNvPr>
          <p:cNvSpPr>
            <a:spLocks noGrp="1"/>
          </p:cNvSpPr>
          <p:nvPr>
            <p:ph type="title"/>
          </p:nvPr>
        </p:nvSpPr>
        <p:spPr>
          <a:xfrm>
            <a:off x="1818968" y="111761"/>
            <a:ext cx="9684056" cy="1341120"/>
          </a:xfrm>
        </p:spPr>
        <p:txBody>
          <a:bodyPr/>
          <a:lstStyle/>
          <a:p>
            <a:pPr algn="l"/>
            <a:r>
              <a:rPr lang="en-US" dirty="0">
                <a:latin typeface="Times New Roman" panose="02020603050405020304" pitchFamily="18" charset="0"/>
                <a:cs typeface="Times New Roman" panose="02020603050405020304" pitchFamily="18" charset="0"/>
              </a:rPr>
              <a:t>OUTCOMES</a:t>
            </a:r>
            <a:endParaRPr lang="en-IN"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88BAEE8C-DDC5-8418-F9D2-B9AD0DA25CE1}"/>
              </a:ext>
            </a:extLst>
          </p:cNvPr>
          <p:cNvSpPr>
            <a:spLocks noGrp="1"/>
          </p:cNvSpPr>
          <p:nvPr>
            <p:ph idx="1"/>
          </p:nvPr>
        </p:nvSpPr>
        <p:spPr>
          <a:xfrm>
            <a:off x="1484310" y="1198881"/>
            <a:ext cx="10018713" cy="4592320"/>
          </a:xfrm>
        </p:spPr>
        <p:txBody>
          <a:bodyPr>
            <a:normAutofit/>
          </a:bodyPr>
          <a:lstStyle/>
          <a:p>
            <a:r>
              <a:rPr lang="en-US" sz="1800" dirty="0">
                <a:latin typeface="Times New Roman" panose="02020603050405020304" pitchFamily="18" charset="0"/>
                <a:cs typeface="Times New Roman" panose="02020603050405020304" pitchFamily="18" charset="0"/>
              </a:rPr>
              <a:t>Enhanced Understanding of IEC Cell Formation Issues</a:t>
            </a:r>
          </a:p>
          <a:p>
            <a:r>
              <a:rPr lang="en-US" sz="1800" dirty="0">
                <a:latin typeface="Times New Roman" panose="02020603050405020304" pitchFamily="18" charset="0"/>
                <a:cs typeface="Times New Roman" panose="02020603050405020304" pitchFamily="18" charset="0"/>
              </a:rPr>
              <a:t>Identification of Irregularities in Specialty Services and Payments</a:t>
            </a:r>
          </a:p>
          <a:p>
            <a:r>
              <a:rPr lang="en-US" sz="1800" dirty="0">
                <a:latin typeface="Times New Roman" panose="02020603050405020304" pitchFamily="18" charset="0"/>
                <a:cs typeface="Times New Roman" panose="02020603050405020304" pitchFamily="18" charset="0"/>
              </a:rPr>
              <a:t>Insights into Hospital Performance and Accountability</a:t>
            </a:r>
          </a:p>
          <a:p>
            <a:r>
              <a:rPr lang="en-US" sz="1800" dirty="0">
                <a:latin typeface="Times New Roman" panose="02020603050405020304" pitchFamily="18" charset="0"/>
                <a:cs typeface="Times New Roman" panose="02020603050405020304" pitchFamily="18" charset="0"/>
              </a:rPr>
              <a:t>Analysis of Empanelment Process Delays</a:t>
            </a:r>
          </a:p>
          <a:p>
            <a:r>
              <a:rPr lang="en-IN" sz="1800" dirty="0">
                <a:latin typeface="Times New Roman" panose="02020603050405020304" pitchFamily="18" charset="0"/>
                <a:cs typeface="Times New Roman" panose="02020603050405020304" pitchFamily="18" charset="0"/>
              </a:rPr>
              <a:t>Documentation of Financial Irregularities</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Evaluation of Mortality Data Management</a:t>
            </a:r>
          </a:p>
          <a:p>
            <a:r>
              <a:rPr lang="en-US" sz="1800" dirty="0">
                <a:latin typeface="Times New Roman" panose="02020603050405020304" pitchFamily="18" charset="0"/>
                <a:cs typeface="Times New Roman" panose="02020603050405020304" pitchFamily="18" charset="0"/>
              </a:rPr>
              <a:t>Identification of Malpractices and Fraudulent Activities</a:t>
            </a:r>
          </a:p>
          <a:p>
            <a:r>
              <a:rPr lang="en-IN" sz="1800" dirty="0">
                <a:latin typeface="Times New Roman" panose="02020603050405020304" pitchFamily="18" charset="0"/>
                <a:cs typeface="Times New Roman" panose="02020603050405020304" pitchFamily="18" charset="0"/>
              </a:rPr>
              <a:t>Recommendations for Policy and Implementation Improvements</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Enhanced Stakeholder Engagement and Accountability</a:t>
            </a:r>
            <a:endParaRPr lang="en-IN" sz="1800"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77797944-DC88-972A-97D9-0B766C6EB8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8896998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1270-6950-33D9-E06F-DDAC1A7E0E62}"/>
              </a:ext>
            </a:extLst>
          </p:cNvPr>
          <p:cNvSpPr>
            <a:spLocks noGrp="1"/>
          </p:cNvSpPr>
          <p:nvPr>
            <p:ph type="title"/>
          </p:nvPr>
        </p:nvSpPr>
        <p:spPr>
          <a:xfrm>
            <a:off x="1484311" y="1278082"/>
            <a:ext cx="10018713" cy="1160317"/>
          </a:xfrm>
        </p:spPr>
        <p:txBody>
          <a:bodyPr/>
          <a:lstStyle/>
          <a:p>
            <a:pPr algn="l"/>
            <a:r>
              <a:rPr lang="en-US" dirty="0"/>
              <a:t>CONCLUSION</a:t>
            </a:r>
            <a:endParaRPr lang="en-IN" dirty="0"/>
          </a:p>
        </p:txBody>
      </p:sp>
      <p:sp>
        <p:nvSpPr>
          <p:cNvPr id="3" name="Content Placeholder 2">
            <a:extLst>
              <a:ext uri="{FF2B5EF4-FFF2-40B4-BE49-F238E27FC236}">
                <a16:creationId xmlns:a16="http://schemas.microsoft.com/office/drawing/2014/main" id="{27A7F3CB-5E62-CBE9-0887-97DEC367C5BC}"/>
              </a:ext>
            </a:extLst>
          </p:cNvPr>
          <p:cNvSpPr>
            <a:spLocks noGrp="1"/>
          </p:cNvSpPr>
          <p:nvPr>
            <p:ph idx="1"/>
          </p:nvPr>
        </p:nvSpPr>
        <p:spPr>
          <a:xfrm>
            <a:off x="1484310" y="1974273"/>
            <a:ext cx="10018713" cy="3480954"/>
          </a:xfrm>
        </p:spPr>
        <p:txBody>
          <a:bodyPr>
            <a:normAutofit fontScale="85000" lnSpcReduction="20000"/>
          </a:bodyPr>
          <a:lstStyle/>
          <a:p>
            <a:pPr marL="0" indent="0">
              <a:buNone/>
            </a:pPr>
            <a:endParaRPr lang="en-US" dirty="0"/>
          </a:p>
          <a:p>
            <a:pPr marL="0" indent="0">
              <a:buNone/>
            </a:pPr>
            <a:endParaRPr lang="en-US" dirty="0"/>
          </a:p>
          <a:p>
            <a:pPr marL="0" indent="0">
              <a:buNone/>
            </a:pPr>
            <a:r>
              <a:rPr lang="en-US" dirty="0">
                <a:latin typeface="Times New Roman" panose="02020603050405020304" pitchFamily="18" charset="0"/>
                <a:cs typeface="Times New Roman" panose="02020603050405020304" pitchFamily="18" charset="0"/>
              </a:rPr>
              <a:t>The implementation of PMJAY in Jharkhand faces significant challenges due to fraud, corruption, and inadequate systems. These issues arise from irregularities like illegal collections and unauthorized treatments, resulting from failures in enforcement and monitoring by the SHA. To address these problems, it is essential to enhance oversight by setting up a whistleblower portal and recruiting and training audit and compliance staff. Strengthening the empanelment process through automated application and tracking, along with hospital training on new requirements, is also crucial. Additionally, improving infrastructure and training by upgrading IT systems for real-time monitoring, developing comprehensive training on fraud detection and compliance, and allocating budget for necessary resources will empower the SHA to enforce compliance effectively, ensuring the integrity and success of PMJAY in Jharkhand.</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9056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A6BC9-330B-05E9-DB3D-22C02B7823F3}"/>
              </a:ext>
            </a:extLst>
          </p:cNvPr>
          <p:cNvSpPr>
            <a:spLocks noGrp="1"/>
          </p:cNvSpPr>
          <p:nvPr>
            <p:ph type="title"/>
          </p:nvPr>
        </p:nvSpPr>
        <p:spPr>
          <a:xfrm>
            <a:off x="1484311" y="685800"/>
            <a:ext cx="10018713" cy="1044677"/>
          </a:xfrm>
        </p:spPr>
        <p:txBody>
          <a:bodyPr/>
          <a:lstStyle/>
          <a:p>
            <a:pPr algn="l"/>
            <a:r>
              <a:rPr lang="en-US" dirty="0">
                <a:latin typeface="Times New Roman" panose="02020603050405020304" pitchFamily="18" charset="0"/>
                <a:cs typeface="Times New Roman" panose="02020603050405020304" pitchFamily="18" charset="0"/>
              </a:rPr>
              <a:t>MENTOR</a:t>
            </a:r>
            <a:r>
              <a:rPr lang="en-US" dirty="0"/>
              <a:t> APPROVAL</a:t>
            </a:r>
            <a:endParaRPr lang="en-IN" dirty="0"/>
          </a:p>
        </p:txBody>
      </p:sp>
      <p:pic>
        <p:nvPicPr>
          <p:cNvPr id="5" name="Content Placeholder 4">
            <a:extLst>
              <a:ext uri="{FF2B5EF4-FFF2-40B4-BE49-F238E27FC236}">
                <a16:creationId xmlns:a16="http://schemas.microsoft.com/office/drawing/2014/main" id="{5DE1E96A-8F33-A8AA-0EC8-EFB8C0826B3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80855" y="1730375"/>
            <a:ext cx="7003471" cy="4441825"/>
          </a:xfrm>
          <a:effectLst>
            <a:outerShdw blurRad="50800" dist="38100" dir="2700000" algn="tl" rotWithShape="0">
              <a:prstClr val="black">
                <a:alpha val="40000"/>
              </a:prstClr>
            </a:outerShdw>
            <a:softEdge rad="50800"/>
          </a:effectLst>
        </p:spPr>
      </p:pic>
      <p:pic>
        <p:nvPicPr>
          <p:cNvPr id="3" name="Picture 2">
            <a:extLst>
              <a:ext uri="{FF2B5EF4-FFF2-40B4-BE49-F238E27FC236}">
                <a16:creationId xmlns:a16="http://schemas.microsoft.com/office/drawing/2014/main" id="{A1621B4F-4B62-1983-A5C2-BB2B409650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2740225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319C6-B82C-6061-5178-CCD3FA412946}"/>
              </a:ext>
            </a:extLst>
          </p:cNvPr>
          <p:cNvSpPr>
            <a:spLocks noGrp="1"/>
          </p:cNvSpPr>
          <p:nvPr>
            <p:ph type="title"/>
          </p:nvPr>
        </p:nvSpPr>
        <p:spPr/>
        <p:txBody>
          <a:bodyPr/>
          <a:lstStyle/>
          <a:p>
            <a:pPr algn="l"/>
            <a:r>
              <a:rPr lang="en-US" dirty="0">
                <a:latin typeface="Times New Roman" panose="02020603050405020304" pitchFamily="18" charset="0"/>
                <a:cs typeface="Times New Roman" panose="02020603050405020304" pitchFamily="18" charset="0"/>
              </a:rPr>
              <a:t>REFERENCES</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2486D64-F377-2C22-C66C-D9E552FBD540}"/>
              </a:ext>
            </a:extLst>
          </p:cNvPr>
          <p:cNvSpPr>
            <a:spLocks noGrp="1"/>
          </p:cNvSpPr>
          <p:nvPr>
            <p:ph idx="1"/>
          </p:nvPr>
        </p:nvSpPr>
        <p:spPr>
          <a:xfrm>
            <a:off x="1484310" y="2545773"/>
            <a:ext cx="10018713" cy="3245428"/>
          </a:xfrm>
        </p:spPr>
        <p:txBody>
          <a:bodyPr>
            <a:normAutofit fontScale="85000" lnSpcReduction="10000"/>
          </a:bodyPr>
          <a:lstStyle/>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Comptroller and Auditor General of India. Report No. 11 of 2023: Performance Audit on Pradhan Mantri Jan Arogya Yojana (PM-JAY). [Internet]. New Delhi: Comptroller and Auditor General of India; 2023 [cited 2024 Jul 1].</a:t>
            </a: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National Health Authority, Government of India. Pradhan Mantri Jan Arogya Yojana (PM-JAY). [Internet]. New Delhi: National Health Authority;  [cited 2024 Jul 1].</a:t>
            </a: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The Times of India. Ayushman Bharat on ventilator as state fails to clear pending bills. [Internet]. The Times of India; [ 22 March, 2022] [cited 2024 Jul 1].</a:t>
            </a: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Economic and Political Weekly. Risky Insurance: Pradhan Mantri Jan Arogya Yojana. [Internet]. Economic and Political Weekly; [7 Nov, 2020] [cited 2024 Jul 1].</a:t>
            </a:r>
          </a:p>
          <a:p>
            <a:pPr>
              <a:lnSpc>
                <a:spcPct val="107000"/>
              </a:lnSpc>
              <a:spcAft>
                <a:spcPts val="800"/>
              </a:spcAft>
            </a:pP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IndiaSpend</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Jharkhand family’s tragic loss highlights flaws in Ayushman Bharat scheme. [Internet].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IndiaSpend</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1800" kern="100" dirty="0">
                <a:solidFill>
                  <a:srgbClr val="3C3C3C"/>
                </a:solidFill>
                <a:effectLst/>
                <a:highlight>
                  <a:srgbClr val="FFFFFF"/>
                </a:highlight>
                <a:latin typeface="Noto Serif" panose="02020600060500020200" pitchFamily="18" charset="0"/>
                <a:ea typeface="Calibri" panose="020F0502020204030204" pitchFamily="34" charset="0"/>
                <a:cs typeface="Times New Roman" panose="02020603050405020304" pitchFamily="18" charset="0"/>
              </a:rPr>
              <a:t>26 May, 2024</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[cited 2024 Jul 1].</a:t>
            </a:r>
          </a:p>
          <a:p>
            <a:endParaRPr lang="en-IN" dirty="0"/>
          </a:p>
        </p:txBody>
      </p:sp>
      <p:pic>
        <p:nvPicPr>
          <p:cNvPr id="4" name="Picture 3">
            <a:extLst>
              <a:ext uri="{FF2B5EF4-FFF2-40B4-BE49-F238E27FC236}">
                <a16:creationId xmlns:a16="http://schemas.microsoft.com/office/drawing/2014/main" id="{E9A8E2FB-D179-C36B-B946-50F7A00789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894002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10D71-A438-C5E1-21DA-7BAFA439C47F}"/>
              </a:ext>
            </a:extLst>
          </p:cNvPr>
          <p:cNvSpPr>
            <a:spLocks noGrp="1"/>
          </p:cNvSpPr>
          <p:nvPr>
            <p:ph type="title"/>
          </p:nvPr>
        </p:nvSpPr>
        <p:spPr>
          <a:xfrm>
            <a:off x="1484311" y="685800"/>
            <a:ext cx="10018713" cy="4008120"/>
          </a:xfrm>
        </p:spPr>
        <p:txBody>
          <a:bodyPr>
            <a:normAutofit/>
          </a:bodyPr>
          <a:lstStyle/>
          <a:p>
            <a:r>
              <a:rPr lang="en-US" sz="8800" dirty="0">
                <a:latin typeface="Times New Roman" panose="02020603050405020304" pitchFamily="18" charset="0"/>
                <a:cs typeface="Times New Roman" panose="02020603050405020304" pitchFamily="18" charset="0"/>
              </a:rPr>
              <a:t>THANK YOU</a:t>
            </a:r>
            <a:endParaRPr lang="en-IN" sz="8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8916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6EF04-095B-3551-D49D-4C522D54B58B}"/>
              </a:ext>
            </a:extLst>
          </p:cNvPr>
          <p:cNvSpPr>
            <a:spLocks noGrp="1"/>
          </p:cNvSpPr>
          <p:nvPr>
            <p:ph type="title"/>
          </p:nvPr>
        </p:nvSpPr>
        <p:spPr>
          <a:xfrm>
            <a:off x="1484311" y="685800"/>
            <a:ext cx="10018713" cy="1251155"/>
          </a:xfrm>
        </p:spPr>
        <p:txBody>
          <a:bodyPr/>
          <a:lstStyle/>
          <a:p>
            <a:pPr algn="l"/>
            <a:r>
              <a:rPr lang="en-US" dirty="0">
                <a:latin typeface="Times New Roman" panose="02020603050405020304" pitchFamily="18" charset="0"/>
                <a:cs typeface="Times New Roman" panose="02020603050405020304" pitchFamily="18" charset="0"/>
              </a:rPr>
              <a:t>INTRODUCTION</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B913CCB-F0E7-6017-C7B0-0CDEC2ABE3B0}"/>
              </a:ext>
            </a:extLst>
          </p:cNvPr>
          <p:cNvSpPr>
            <a:spLocks noGrp="1"/>
          </p:cNvSpPr>
          <p:nvPr>
            <p:ph idx="1"/>
          </p:nvPr>
        </p:nvSpPr>
        <p:spPr>
          <a:xfrm>
            <a:off x="1484310" y="1936955"/>
            <a:ext cx="10018713" cy="4139380"/>
          </a:xfrm>
        </p:spPr>
        <p:txBody>
          <a:bodyPr>
            <a:normAutofit fontScale="70000" lnSpcReduction="20000"/>
          </a:bodyPr>
          <a:lstStyle/>
          <a:p>
            <a:pPr marL="285750" indent="-285750">
              <a:lnSpc>
                <a:spcPct val="1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Ayushman Bharat is a significant initiative by the Government of India to achieve the vision of </a:t>
            </a:r>
            <a:r>
              <a:rPr lang="en-IN" b="1" dirty="0">
                <a:latin typeface="Times New Roman" panose="02020603050405020304" pitchFamily="18" charset="0"/>
                <a:cs typeface="Times New Roman" panose="02020603050405020304" pitchFamily="18" charset="0"/>
              </a:rPr>
              <a:t>Universal Health Coverage (UHC)</a:t>
            </a:r>
          </a:p>
          <a:p>
            <a:pPr marL="285750" indent="-285750">
              <a:lnSpc>
                <a:spcPct val="1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Two schemes are under </a:t>
            </a:r>
            <a:r>
              <a:rPr lang="en-IN" b="1" dirty="0">
                <a:latin typeface="Times New Roman" panose="02020603050405020304" pitchFamily="18" charset="0"/>
                <a:cs typeface="Times New Roman" panose="02020603050405020304" pitchFamily="18" charset="0"/>
              </a:rPr>
              <a:t>Ayushman Bharat </a:t>
            </a:r>
            <a:r>
              <a:rPr lang="en-IN" dirty="0">
                <a:latin typeface="Times New Roman" panose="02020603050405020304" pitchFamily="18" charset="0"/>
                <a:cs typeface="Times New Roman" panose="02020603050405020304" pitchFamily="18" charset="0"/>
              </a:rPr>
              <a:t>:</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 Health and Wellness Centres (HWCs)</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 Pradhan Mantri Jan Arogya Yojana (PM-JAY) </a:t>
            </a:r>
          </a:p>
          <a:p>
            <a:pPr marL="1200150" lvl="2" indent="-285750">
              <a:lnSpc>
                <a:spcPct val="150000"/>
              </a:lnSpc>
              <a:buFont typeface="Arial" panose="020B0604020202020204" pitchFamily="34" charset="0"/>
              <a:buChar char="•"/>
            </a:pPr>
            <a:r>
              <a:rPr lang="en-IN" sz="2300" dirty="0">
                <a:latin typeface="Times New Roman" panose="02020603050405020304" pitchFamily="18" charset="0"/>
                <a:cs typeface="Times New Roman" panose="02020603050405020304" pitchFamily="18" charset="0"/>
              </a:rPr>
              <a:t>Launched on </a:t>
            </a:r>
            <a:r>
              <a:rPr lang="en-IN" sz="2300" b="1" dirty="0">
                <a:latin typeface="Times New Roman" panose="02020603050405020304" pitchFamily="18" charset="0"/>
                <a:cs typeface="Times New Roman" panose="02020603050405020304" pitchFamily="18" charset="0"/>
              </a:rPr>
              <a:t>September 23, 2018,</a:t>
            </a:r>
            <a:r>
              <a:rPr lang="en-IN" sz="2300" dirty="0">
                <a:latin typeface="Times New Roman" panose="02020603050405020304" pitchFamily="18" charset="0"/>
                <a:cs typeface="Times New Roman" panose="02020603050405020304" pitchFamily="18" charset="0"/>
              </a:rPr>
              <a:t> in Ranchi, Jharkhand, by    Prime Minister Narendra Modi, PM-JAY is the largest health assurance scheme in the world. It aims to provide a health cover of ₹5 lakhs per family per year for secondary and tertiary care hospitalization</a:t>
            </a:r>
          </a:p>
          <a:p>
            <a:pPr marL="285750" indent="-285750">
              <a:lnSpc>
                <a:spcPct val="1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PM-JAY was earlier known as the </a:t>
            </a:r>
            <a:r>
              <a:rPr lang="en-IN" b="1" dirty="0">
                <a:latin typeface="Times New Roman" panose="02020603050405020304" pitchFamily="18" charset="0"/>
                <a:cs typeface="Times New Roman" panose="02020603050405020304" pitchFamily="18" charset="0"/>
              </a:rPr>
              <a:t>National Health Protection Scheme (NHPS)</a:t>
            </a:r>
            <a:r>
              <a:rPr lang="en-IN" dirty="0">
                <a:latin typeface="Times New Roman" panose="02020603050405020304" pitchFamily="18" charset="0"/>
                <a:cs typeface="Times New Roman" panose="02020603050405020304" pitchFamily="18" charset="0"/>
              </a:rPr>
              <a:t> before being rechristened.</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It subsumed the then-existing </a:t>
            </a:r>
            <a:r>
              <a:rPr lang="en-IN" b="1" dirty="0">
                <a:latin typeface="Times New Roman" panose="02020603050405020304" pitchFamily="18" charset="0"/>
                <a:cs typeface="Times New Roman" panose="02020603050405020304" pitchFamily="18" charset="0"/>
              </a:rPr>
              <a:t>Rashtriya Swasthya Bima Yojana (RSBY)</a:t>
            </a:r>
            <a:r>
              <a:rPr lang="en-IN" dirty="0">
                <a:latin typeface="Times New Roman" panose="02020603050405020304" pitchFamily="18" charset="0"/>
                <a:cs typeface="Times New Roman" panose="02020603050405020304" pitchFamily="18" charset="0"/>
              </a:rPr>
              <a:t>, which had been launched in 2008</a:t>
            </a:r>
          </a:p>
          <a:p>
            <a:endParaRPr lang="en-IN" dirty="0"/>
          </a:p>
        </p:txBody>
      </p:sp>
      <p:pic>
        <p:nvPicPr>
          <p:cNvPr id="4" name="Picture 3">
            <a:extLst>
              <a:ext uri="{FF2B5EF4-FFF2-40B4-BE49-F238E27FC236}">
                <a16:creationId xmlns:a16="http://schemas.microsoft.com/office/drawing/2014/main" id="{7EF7BC78-9239-AEE1-D8AF-19E1D1FB9B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3486596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FD4F1-0FFA-6D74-629A-34D7881F063E}"/>
              </a:ext>
            </a:extLst>
          </p:cNvPr>
          <p:cNvSpPr>
            <a:spLocks noGrp="1"/>
          </p:cNvSpPr>
          <p:nvPr>
            <p:ph type="title"/>
          </p:nvPr>
        </p:nvSpPr>
        <p:spPr>
          <a:xfrm>
            <a:off x="1484311" y="334298"/>
            <a:ext cx="10018713" cy="1032386"/>
          </a:xfrm>
        </p:spPr>
        <p:txBody>
          <a:bodyPr/>
          <a:lstStyle/>
          <a:p>
            <a:pPr algn="l"/>
            <a:r>
              <a:rPr lang="en-US" sz="4000" dirty="0">
                <a:solidFill>
                  <a:schemeClr val="tx1">
                    <a:lumMod val="95000"/>
                    <a:lumOff val="5000"/>
                  </a:schemeClr>
                </a:solidFill>
                <a:latin typeface="Times New Roman"/>
                <a:cs typeface="Times New Roman"/>
              </a:rPr>
              <a:t>SUCCESS AND ACHIEVEMENTS</a:t>
            </a:r>
            <a:r>
              <a:rPr lang="en-US" sz="4000" dirty="0">
                <a:solidFill>
                  <a:srgbClr val="FFFFFF"/>
                </a:solidFill>
                <a:latin typeface="Times New Roman"/>
                <a:cs typeface="Times New Roman"/>
              </a:rPr>
              <a:t>ESS</a:t>
            </a:r>
            <a:endParaRPr lang="en-IN" dirty="0"/>
          </a:p>
        </p:txBody>
      </p:sp>
      <p:sp>
        <p:nvSpPr>
          <p:cNvPr id="3" name="Content Placeholder 2">
            <a:extLst>
              <a:ext uri="{FF2B5EF4-FFF2-40B4-BE49-F238E27FC236}">
                <a16:creationId xmlns:a16="http://schemas.microsoft.com/office/drawing/2014/main" id="{1D5B388C-29D8-BB03-F4CB-2AC59A523E7F}"/>
              </a:ext>
            </a:extLst>
          </p:cNvPr>
          <p:cNvSpPr>
            <a:spLocks noGrp="1"/>
          </p:cNvSpPr>
          <p:nvPr>
            <p:ph idx="1"/>
          </p:nvPr>
        </p:nvSpPr>
        <p:spPr>
          <a:xfrm>
            <a:off x="1484310" y="1366684"/>
            <a:ext cx="10018713" cy="4424517"/>
          </a:xfrm>
        </p:spPr>
        <p:txBody>
          <a:bodyPr>
            <a:normAutofit fontScale="85000" lnSpcReduction="20000"/>
          </a:bodyPr>
          <a:lstStyle/>
          <a:p>
            <a:pPr marL="285750" indent="-285750" defTabSz="585216">
              <a:spcAft>
                <a:spcPts val="600"/>
              </a:spcAf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Coverage: </a:t>
            </a:r>
          </a:p>
          <a:p>
            <a:pPr lvl="1" defTabSz="585216">
              <a:spcAft>
                <a:spcPts val="600"/>
              </a:spcAft>
            </a:pPr>
            <a:r>
              <a:rPr lang="en-US" dirty="0">
                <a:solidFill>
                  <a:srgbClr val="262626"/>
                </a:solidFill>
                <a:latin typeface="Times New Roman" panose="02020603050405020304" pitchFamily="18" charset="0"/>
                <a:cs typeface="Times New Roman" panose="02020603050405020304" pitchFamily="18" charset="0"/>
              </a:rPr>
              <a:t>C</a:t>
            </a:r>
            <a:r>
              <a:rPr lang="en-US" kern="1200" dirty="0">
                <a:solidFill>
                  <a:srgbClr val="262626"/>
                </a:solidFill>
                <a:latin typeface="Times New Roman" panose="02020603050405020304" pitchFamily="18" charset="0"/>
                <a:cs typeface="Times New Roman" panose="02020603050405020304" pitchFamily="18" charset="0"/>
              </a:rPr>
              <a:t>overed more than </a:t>
            </a:r>
            <a:r>
              <a:rPr lang="en-US" kern="1200" dirty="0">
                <a:solidFill>
                  <a:srgbClr val="B50000"/>
                </a:solidFill>
                <a:latin typeface="Times New Roman" panose="02020603050405020304" pitchFamily="18" charset="0"/>
                <a:cs typeface="Times New Roman" panose="02020603050405020304" pitchFamily="18" charset="0"/>
              </a:rPr>
              <a:t>15.5 crore families (about 50 crore beneficiaries)</a:t>
            </a:r>
            <a:endParaRPr lang="en-US" kern="1200" dirty="0">
              <a:solidFill>
                <a:schemeClr val="tx1"/>
              </a:solidFill>
              <a:latin typeface="Times New Roman" panose="02020603050405020304" pitchFamily="18" charset="0"/>
              <a:cs typeface="Times New Roman" panose="02020603050405020304" pitchFamily="18" charset="0"/>
            </a:endParaRPr>
          </a:p>
          <a:p>
            <a:pPr marL="285750" indent="-285750" defTabSz="585216">
              <a:spcAft>
                <a:spcPts val="600"/>
              </a:spcAf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Savings:</a:t>
            </a:r>
          </a:p>
          <a:p>
            <a:pPr lvl="1" defTabSz="585216">
              <a:spcAft>
                <a:spcPts val="600"/>
              </a:spcAft>
            </a:pPr>
            <a:r>
              <a:rPr lang="en-US" kern="1200" dirty="0">
                <a:solidFill>
                  <a:srgbClr val="262626"/>
                </a:solidFill>
                <a:latin typeface="Times New Roman" panose="02020603050405020304" pitchFamily="18" charset="0"/>
                <a:cs typeface="Times New Roman" panose="02020603050405020304" pitchFamily="18" charset="0"/>
              </a:rPr>
              <a:t>The scheme has catered to more than 5.39 crore admission events worth Rs 66,284 crore in the last five years.</a:t>
            </a:r>
            <a:endParaRPr lang="en-US" kern="1200" dirty="0">
              <a:solidFill>
                <a:schemeClr val="tx1"/>
              </a:solidFill>
              <a:latin typeface="Times New Roman" panose="02020603050405020304" pitchFamily="18" charset="0"/>
              <a:cs typeface="Times New Roman" panose="02020603050405020304" pitchFamily="18" charset="0"/>
            </a:endParaRPr>
          </a:p>
          <a:p>
            <a:pPr lvl="1" defTabSz="585216">
              <a:spcAft>
                <a:spcPts val="600"/>
              </a:spcAft>
            </a:pPr>
            <a:r>
              <a:rPr lang="en-US" kern="1200" dirty="0">
                <a:solidFill>
                  <a:srgbClr val="262626"/>
                </a:solidFill>
                <a:latin typeface="Times New Roman" panose="02020603050405020304" pitchFamily="18" charset="0"/>
                <a:cs typeface="Times New Roman" panose="02020603050405020304" pitchFamily="18" charset="0"/>
              </a:rPr>
              <a:t>This has resulted in savings of more than Rs 1 lakh crore for the beneficiaries.</a:t>
            </a:r>
            <a:endParaRPr lang="en-US" dirty="0">
              <a:solidFill>
                <a:srgbClr val="262626"/>
              </a:solidFill>
              <a:latin typeface="Times New Roman" panose="02020603050405020304" pitchFamily="18" charset="0"/>
              <a:cs typeface="Times New Roman" panose="02020603050405020304" pitchFamily="18" charset="0"/>
            </a:endParaRPr>
          </a:p>
          <a:p>
            <a:pPr marL="285750" indent="-285750" defTabSz="585216">
              <a:spcAft>
                <a:spcPts val="600"/>
              </a:spcAf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Impact:</a:t>
            </a:r>
          </a:p>
          <a:p>
            <a:pPr lvl="1" defTabSz="585216">
              <a:spcAft>
                <a:spcPts val="600"/>
              </a:spcAft>
            </a:pPr>
            <a:r>
              <a:rPr lang="en-US" kern="1200" dirty="0">
                <a:solidFill>
                  <a:schemeClr val="tx1"/>
                </a:solidFill>
                <a:latin typeface="Times New Roman" panose="02020603050405020304" pitchFamily="18" charset="0"/>
                <a:cs typeface="Times New Roman" panose="02020603050405020304" pitchFamily="18" charset="0"/>
              </a:rPr>
              <a:t>The scheme has </a:t>
            </a:r>
            <a:r>
              <a:rPr lang="en-US" kern="1200" dirty="0">
                <a:solidFill>
                  <a:srgbClr val="B50000"/>
                </a:solidFill>
                <a:latin typeface="Times New Roman" panose="02020603050405020304" pitchFamily="18" charset="0"/>
                <a:cs typeface="Times New Roman" panose="02020603050405020304" pitchFamily="18" charset="0"/>
              </a:rPr>
              <a:t>reduced the Out of Pocket Expenditure(OOPE)</a:t>
            </a:r>
            <a:r>
              <a:rPr lang="en-US" kern="1200" dirty="0">
                <a:solidFill>
                  <a:schemeClr val="tx1"/>
                </a:solidFill>
                <a:latin typeface="Times New Roman" panose="02020603050405020304" pitchFamily="18" charset="0"/>
                <a:cs typeface="Times New Roman" panose="02020603050405020304" pitchFamily="18" charset="0"/>
              </a:rPr>
              <a:t> of the beneficiaries by </a:t>
            </a:r>
            <a:r>
              <a:rPr lang="en-US" kern="1200" dirty="0">
                <a:solidFill>
                  <a:srgbClr val="B50000"/>
                </a:solidFill>
                <a:latin typeface="Times New Roman" panose="02020603050405020304" pitchFamily="18" charset="0"/>
                <a:cs typeface="Times New Roman" panose="02020603050405020304" pitchFamily="18" charset="0"/>
              </a:rPr>
              <a:t>60 %</a:t>
            </a:r>
            <a:r>
              <a:rPr lang="en-US" kern="1200" dirty="0">
                <a:solidFill>
                  <a:schemeClr val="tx1"/>
                </a:solidFill>
                <a:latin typeface="Times New Roman" panose="02020603050405020304" pitchFamily="18" charset="0"/>
                <a:cs typeface="Times New Roman" panose="02020603050405020304" pitchFamily="18" charset="0"/>
              </a:rPr>
              <a:t> and </a:t>
            </a:r>
            <a:r>
              <a:rPr lang="en-US" kern="1200" dirty="0">
                <a:solidFill>
                  <a:srgbClr val="B50000"/>
                </a:solidFill>
                <a:latin typeface="Times New Roman" panose="02020603050405020304" pitchFamily="18" charset="0"/>
                <a:cs typeface="Times New Roman" panose="02020603050405020304" pitchFamily="18" charset="0"/>
              </a:rPr>
              <a:t>increased </a:t>
            </a:r>
            <a:r>
              <a:rPr lang="en-US" kern="1200" dirty="0">
                <a:solidFill>
                  <a:schemeClr val="tx1"/>
                </a:solidFill>
                <a:latin typeface="Times New Roman" panose="02020603050405020304" pitchFamily="18" charset="0"/>
                <a:cs typeface="Times New Roman" panose="02020603050405020304" pitchFamily="18" charset="0"/>
              </a:rPr>
              <a:t>their access to </a:t>
            </a:r>
            <a:r>
              <a:rPr lang="en-US" kern="1200" dirty="0">
                <a:solidFill>
                  <a:srgbClr val="B50000"/>
                </a:solidFill>
                <a:latin typeface="Times New Roman" panose="02020603050405020304" pitchFamily="18" charset="0"/>
                <a:cs typeface="Times New Roman" panose="02020603050405020304" pitchFamily="18" charset="0"/>
              </a:rPr>
              <a:t>tertiary care by 65 %.</a:t>
            </a:r>
          </a:p>
          <a:p>
            <a:pPr marL="285750" indent="-285750" defTabSz="585216">
              <a:spcAft>
                <a:spcPts val="600"/>
              </a:spcAft>
              <a:buFont typeface="Arial" panose="020B0604020202020204" pitchFamily="34" charset="0"/>
              <a:buChar char="•"/>
            </a:pPr>
            <a:r>
              <a:rPr lang="en-US" b="1" kern="1200" dirty="0">
                <a:solidFill>
                  <a:schemeClr val="tx1"/>
                </a:solidFill>
                <a:latin typeface="Times New Roman" panose="02020603050405020304" pitchFamily="18" charset="0"/>
                <a:cs typeface="Times New Roman" panose="02020603050405020304" pitchFamily="18" charset="0"/>
              </a:rPr>
              <a:t>Quality and efficiency:</a:t>
            </a:r>
          </a:p>
          <a:p>
            <a:pPr lvl="1" defTabSz="585216">
              <a:spcAft>
                <a:spcPts val="600"/>
              </a:spcAft>
            </a:pPr>
            <a:r>
              <a:rPr lang="en-US" kern="1200" dirty="0">
                <a:solidFill>
                  <a:schemeClr val="tx1"/>
                </a:solidFill>
                <a:latin typeface="Times New Roman" panose="02020603050405020304" pitchFamily="18" charset="0"/>
                <a:cs typeface="Times New Roman" panose="02020603050405020304" pitchFamily="18" charset="0"/>
              </a:rPr>
              <a:t>The scheme has enhanced the quality and efficiency of healthcare delivery systems in the country by introducing standard treatment protocols, quality certification, and performance-based incentives for the empaneled hospitals. The scheme has also increased the bed occupancy rate and revenue generation of the public hospitals.</a:t>
            </a:r>
            <a:endParaRPr lang="en-US" dirty="0">
              <a:latin typeface="Times New Roman" panose="02020603050405020304" pitchFamily="18" charset="0"/>
              <a:cs typeface="Times New Roman" panose="02020603050405020304" pitchFamily="18" charset="0"/>
            </a:endParaRPr>
          </a:p>
          <a:p>
            <a:endParaRPr lang="en-IN" dirty="0"/>
          </a:p>
        </p:txBody>
      </p:sp>
      <p:pic>
        <p:nvPicPr>
          <p:cNvPr id="4" name="Picture 3">
            <a:extLst>
              <a:ext uri="{FF2B5EF4-FFF2-40B4-BE49-F238E27FC236}">
                <a16:creationId xmlns:a16="http://schemas.microsoft.com/office/drawing/2014/main" id="{9BA12961-DB8A-0B08-A69F-19855B6050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440743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064BB-F820-E276-33A8-535D10C18A21}"/>
              </a:ext>
            </a:extLst>
          </p:cNvPr>
          <p:cNvSpPr>
            <a:spLocks noGrp="1"/>
          </p:cNvSpPr>
          <p:nvPr>
            <p:ph type="title"/>
          </p:nvPr>
        </p:nvSpPr>
        <p:spPr>
          <a:xfrm>
            <a:off x="1484311" y="324466"/>
            <a:ext cx="10018713" cy="1189702"/>
          </a:xfrm>
        </p:spPr>
        <p:txBody>
          <a:bodyPr/>
          <a:lstStyle/>
          <a:p>
            <a:pPr algn="l"/>
            <a:r>
              <a:rPr lang="en-US" sz="4000" dirty="0">
                <a:solidFill>
                  <a:schemeClr val="tx1">
                    <a:lumMod val="95000"/>
                    <a:lumOff val="5000"/>
                  </a:schemeClr>
                </a:solidFill>
                <a:latin typeface="Times New Roman"/>
                <a:cs typeface="Times New Roman"/>
              </a:rPr>
              <a:t>SUCCESS AND ACHIEVEMENTS</a:t>
            </a:r>
            <a:endParaRPr lang="en-IN" dirty="0"/>
          </a:p>
        </p:txBody>
      </p:sp>
      <p:sp>
        <p:nvSpPr>
          <p:cNvPr id="3" name="Content Placeholder 2">
            <a:extLst>
              <a:ext uri="{FF2B5EF4-FFF2-40B4-BE49-F238E27FC236}">
                <a16:creationId xmlns:a16="http://schemas.microsoft.com/office/drawing/2014/main" id="{EC085471-E471-E384-2DD7-25CA37B0A1E0}"/>
              </a:ext>
            </a:extLst>
          </p:cNvPr>
          <p:cNvSpPr>
            <a:spLocks noGrp="1"/>
          </p:cNvSpPr>
          <p:nvPr>
            <p:ph idx="1"/>
          </p:nvPr>
        </p:nvSpPr>
        <p:spPr>
          <a:xfrm>
            <a:off x="1484310" y="1371600"/>
            <a:ext cx="10018713" cy="4419601"/>
          </a:xfrm>
        </p:spPr>
        <p:txBody>
          <a:bodyPr>
            <a:normAutofit fontScale="92500" lnSpcReduction="20000"/>
          </a:bodyPr>
          <a:lstStyle/>
          <a:p>
            <a:pPr marL="0" indent="0">
              <a:lnSpc>
                <a:spcPct val="100000"/>
              </a:lnSpc>
              <a:buNone/>
            </a:pPr>
            <a:r>
              <a:rPr lang="en-US" sz="2400" b="1" dirty="0">
                <a:latin typeface="Times New Roman" panose="02020603050405020304" pitchFamily="18" charset="0"/>
                <a:cs typeface="Times New Roman" panose="02020603050405020304" pitchFamily="18" charset="0"/>
              </a:rPr>
              <a:t>Innovations and initiatives:</a:t>
            </a:r>
            <a:endParaRPr lang="en-US" sz="2400" dirty="0">
              <a:latin typeface="Times New Roman" panose="02020603050405020304" pitchFamily="18" charset="0"/>
              <a:cs typeface="Times New Roman" panose="02020603050405020304" pitchFamily="18" charset="0"/>
            </a:endParaRPr>
          </a:p>
          <a:p>
            <a:pPr>
              <a:lnSpc>
                <a:spcPct val="100000"/>
              </a:lnSpc>
            </a:pPr>
            <a:r>
              <a:rPr lang="en-US" sz="2400" dirty="0">
                <a:latin typeface="Times New Roman" panose="02020603050405020304" pitchFamily="18" charset="0"/>
                <a:cs typeface="Times New Roman" panose="02020603050405020304" pitchFamily="18" charset="0"/>
              </a:rPr>
              <a:t>The scheme has launched several innovations and initiatives to enhance the quality and accessibility of healthcare services</a:t>
            </a:r>
          </a:p>
          <a:p>
            <a:pPr>
              <a:lnSpc>
                <a:spcPct val="100000"/>
              </a:lnSpc>
            </a:pPr>
            <a:r>
              <a:rPr lang="en-US" sz="2400" dirty="0">
                <a:latin typeface="Times New Roman" panose="02020603050405020304" pitchFamily="18" charset="0"/>
                <a:cs typeface="Times New Roman" panose="02020603050405020304" pitchFamily="18" charset="0"/>
              </a:rPr>
              <a:t>Some of these are Ayushman Bharat Digital Mission (ABDM), Ayushman Bharat Health Infrastructure Mission (ABHIM), Ayushman Bharat PM-JAY Startup Grand Challenge, Ayushman Bharat PM-JAY Awards, </a:t>
            </a:r>
            <a:r>
              <a:rPr lang="en-US" sz="2400" dirty="0" err="1">
                <a:latin typeface="Times New Roman" panose="02020603050405020304" pitchFamily="18" charset="0"/>
                <a:cs typeface="Times New Roman" panose="02020603050405020304" pitchFamily="18" charset="0"/>
              </a:rPr>
              <a:t>etc</a:t>
            </a:r>
            <a:endParaRPr lang="en-US" sz="2400" dirty="0">
              <a:latin typeface="Times New Roman" panose="02020603050405020304" pitchFamily="18" charset="0"/>
              <a:cs typeface="Times New Roman" panose="02020603050405020304" pitchFamily="18" charset="0"/>
            </a:endParaRPr>
          </a:p>
          <a:p>
            <a:pPr marL="0" indent="0">
              <a:lnSpc>
                <a:spcPct val="100000"/>
              </a:lnSpc>
              <a:buNone/>
            </a:pPr>
            <a:endParaRPr lang="en-US" sz="2400" b="1" dirty="0">
              <a:latin typeface="Times New Roman" panose="02020603050405020304" pitchFamily="18" charset="0"/>
              <a:cs typeface="Times New Roman" panose="02020603050405020304" pitchFamily="18" charset="0"/>
            </a:endParaRPr>
          </a:p>
          <a:p>
            <a:pPr marL="0" indent="0">
              <a:lnSpc>
                <a:spcPct val="100000"/>
              </a:lnSpc>
              <a:buNone/>
            </a:pPr>
            <a:r>
              <a:rPr lang="en-US" sz="2400" b="1" dirty="0">
                <a:latin typeface="Times New Roman" panose="02020603050405020304" pitchFamily="18" charset="0"/>
                <a:cs typeface="Times New Roman" panose="02020603050405020304" pitchFamily="18" charset="0"/>
              </a:rPr>
              <a:t>Inclusivity:</a:t>
            </a:r>
            <a:endParaRPr lang="en-US" sz="2400" dirty="0">
              <a:latin typeface="Times New Roman" panose="02020603050405020304" pitchFamily="18" charset="0"/>
              <a:cs typeface="Times New Roman" panose="02020603050405020304" pitchFamily="18" charset="0"/>
            </a:endParaRPr>
          </a:p>
          <a:p>
            <a:pPr>
              <a:lnSpc>
                <a:spcPct val="100000"/>
              </a:lnSpc>
            </a:pPr>
            <a:r>
              <a:rPr lang="en-US" sz="2400" dirty="0">
                <a:latin typeface="Times New Roman" panose="02020603050405020304" pitchFamily="18" charset="0"/>
                <a:cs typeface="Times New Roman" panose="02020603050405020304" pitchFamily="18" charset="0"/>
              </a:rPr>
              <a:t>The scheme has stayed true to its promise of inclusivity by adding people from the transgender community to its list of beneficiaries</a:t>
            </a:r>
          </a:p>
          <a:p>
            <a:pPr>
              <a:lnSpc>
                <a:spcPct val="100000"/>
              </a:lnSpc>
            </a:pPr>
            <a:r>
              <a:rPr lang="en-US" sz="2400" dirty="0">
                <a:latin typeface="Times New Roman" panose="02020603050405020304" pitchFamily="18" charset="0"/>
                <a:cs typeface="Times New Roman" panose="02020603050405020304" pitchFamily="18" charset="0"/>
              </a:rPr>
              <a:t>Around 50 packages were designed specifically for the community, including packages on Sex Reassignment Surgery (SRS).</a:t>
            </a:r>
          </a:p>
          <a:p>
            <a:endParaRPr lang="en-IN" dirty="0"/>
          </a:p>
        </p:txBody>
      </p:sp>
      <p:pic>
        <p:nvPicPr>
          <p:cNvPr id="4" name="Picture 3">
            <a:extLst>
              <a:ext uri="{FF2B5EF4-FFF2-40B4-BE49-F238E27FC236}">
                <a16:creationId xmlns:a16="http://schemas.microsoft.com/office/drawing/2014/main" id="{D24CA048-D086-974A-234B-01B7A78940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2723792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AF1B6-B16E-E501-1EF5-B270BBA5CA25}"/>
              </a:ext>
            </a:extLst>
          </p:cNvPr>
          <p:cNvSpPr>
            <a:spLocks noGrp="1"/>
          </p:cNvSpPr>
          <p:nvPr>
            <p:ph type="title"/>
          </p:nvPr>
        </p:nvSpPr>
        <p:spPr>
          <a:xfrm>
            <a:off x="1484311" y="685800"/>
            <a:ext cx="10018713" cy="730045"/>
          </a:xfrm>
        </p:spPr>
        <p:txBody>
          <a:bodyPr/>
          <a:lstStyle/>
          <a:p>
            <a:pPr algn="l"/>
            <a:r>
              <a:rPr lang="en-US" sz="4000" dirty="0">
                <a:latin typeface="Times New Roman" panose="02020603050405020304" pitchFamily="18" charset="0"/>
                <a:cs typeface="Times New Roman" panose="02020603050405020304" pitchFamily="18" charset="0"/>
              </a:rPr>
              <a:t>CHALLENGES</a:t>
            </a:r>
            <a:endParaRPr lang="en-IN" dirty="0"/>
          </a:p>
        </p:txBody>
      </p:sp>
      <p:sp>
        <p:nvSpPr>
          <p:cNvPr id="3" name="Content Placeholder 2">
            <a:extLst>
              <a:ext uri="{FF2B5EF4-FFF2-40B4-BE49-F238E27FC236}">
                <a16:creationId xmlns:a16="http://schemas.microsoft.com/office/drawing/2014/main" id="{B643E878-31A3-1692-E622-CA587F6576DD}"/>
              </a:ext>
            </a:extLst>
          </p:cNvPr>
          <p:cNvSpPr>
            <a:spLocks noGrp="1"/>
          </p:cNvSpPr>
          <p:nvPr>
            <p:ph idx="1"/>
          </p:nvPr>
        </p:nvSpPr>
        <p:spPr>
          <a:xfrm>
            <a:off x="1484310" y="1610591"/>
            <a:ext cx="10018713" cy="4180610"/>
          </a:xfrm>
        </p:spPr>
        <p:txBody>
          <a:bodyPr>
            <a:normAutofit fontScale="85000" lnSpcReduction="20000"/>
          </a:bodyPr>
          <a:lstStyle/>
          <a:p>
            <a:pPr marL="0" indent="0">
              <a:lnSpc>
                <a:spcPct val="100000"/>
              </a:lnSpc>
              <a:buNone/>
            </a:pPr>
            <a:r>
              <a:rPr lang="en-US" sz="2800" b="1" dirty="0">
                <a:latin typeface="Times New Roman" panose="02020603050405020304" pitchFamily="18" charset="0"/>
                <a:cs typeface="Times New Roman" panose="02020603050405020304" pitchFamily="18" charset="0"/>
              </a:rPr>
              <a:t>1) </a:t>
            </a:r>
            <a:r>
              <a:rPr lang="en-US" sz="2400" b="1" dirty="0">
                <a:latin typeface="Times New Roman" panose="02020603050405020304" pitchFamily="18" charset="0"/>
                <a:cs typeface="Times New Roman" panose="02020603050405020304" pitchFamily="18" charset="0"/>
              </a:rPr>
              <a:t>Lack of Awareness:</a:t>
            </a:r>
            <a:endParaRPr lang="en-US" sz="2400" dirty="0">
              <a:latin typeface="Times New Roman" panose="02020603050405020304" pitchFamily="18" charset="0"/>
              <a:cs typeface="Times New Roman" panose="02020603050405020304" pitchFamily="18" charset="0"/>
            </a:endParaRPr>
          </a:p>
          <a:p>
            <a:pPr>
              <a:lnSpc>
                <a:spcPct val="100000"/>
              </a:lnSpc>
            </a:pPr>
            <a:r>
              <a:rPr lang="en-US" sz="2400" dirty="0">
                <a:latin typeface="Times New Roman" panose="02020603050405020304" pitchFamily="18" charset="0"/>
                <a:cs typeface="Times New Roman" panose="02020603050405020304" pitchFamily="18" charset="0"/>
              </a:rPr>
              <a:t>The scheme faces a low awareness level among the potential beneficiaries, especially in rural areas</a:t>
            </a:r>
          </a:p>
          <a:p>
            <a:pPr>
              <a:lnSpc>
                <a:spcPct val="100000"/>
              </a:lnSpc>
            </a:pPr>
            <a:r>
              <a:rPr lang="en-US" sz="2400" dirty="0">
                <a:latin typeface="Times New Roman" panose="02020603050405020304" pitchFamily="18" charset="0"/>
                <a:cs typeface="Times New Roman" panose="02020603050405020304" pitchFamily="18" charset="0"/>
              </a:rPr>
              <a:t>Many eligible beneficiaries are not aware of their entitlements or how to avail them</a:t>
            </a:r>
          </a:p>
          <a:p>
            <a:pPr>
              <a:lnSpc>
                <a:spcPct val="100000"/>
              </a:lnSpc>
            </a:pPr>
            <a:r>
              <a:rPr lang="en-US" sz="2400" dirty="0">
                <a:latin typeface="Times New Roman" panose="02020603050405020304" pitchFamily="18" charset="0"/>
                <a:cs typeface="Times New Roman" panose="02020603050405020304" pitchFamily="18" charset="0"/>
              </a:rPr>
              <a:t>There is a need to increase the outreach and communication efforts of the scheme to create more awareness and demand</a:t>
            </a:r>
          </a:p>
          <a:p>
            <a:pPr marL="0" indent="0">
              <a:lnSpc>
                <a:spcPct val="100000"/>
              </a:lnSpc>
              <a:buNone/>
            </a:pPr>
            <a:endParaRPr lang="en-US" sz="2400" b="1" dirty="0">
              <a:latin typeface="Times New Roman" panose="02020603050405020304" pitchFamily="18" charset="0"/>
              <a:cs typeface="Times New Roman" panose="02020603050405020304" pitchFamily="18" charset="0"/>
            </a:endParaRPr>
          </a:p>
          <a:p>
            <a:pPr marL="0" indent="0">
              <a:lnSpc>
                <a:spcPct val="100000"/>
              </a:lnSpc>
              <a:buNone/>
            </a:pPr>
            <a:r>
              <a:rPr lang="en-US" sz="2400" b="1" dirty="0">
                <a:latin typeface="Times New Roman" panose="02020603050405020304" pitchFamily="18" charset="0"/>
                <a:cs typeface="Times New Roman" panose="02020603050405020304" pitchFamily="18" charset="0"/>
              </a:rPr>
              <a:t>2) Supply-Side Constraint:</a:t>
            </a:r>
            <a:endParaRPr lang="en-US" sz="2400" dirty="0">
              <a:latin typeface="Times New Roman" panose="02020603050405020304" pitchFamily="18" charset="0"/>
              <a:cs typeface="Times New Roman" panose="02020603050405020304" pitchFamily="18" charset="0"/>
            </a:endParaRPr>
          </a:p>
          <a:p>
            <a:pPr>
              <a:lnSpc>
                <a:spcPct val="100000"/>
              </a:lnSpc>
            </a:pPr>
            <a:r>
              <a:rPr lang="en-US" sz="2400" dirty="0">
                <a:latin typeface="Times New Roman" panose="02020603050405020304" pitchFamily="18" charset="0"/>
                <a:cs typeface="Times New Roman" panose="02020603050405020304" pitchFamily="18" charset="0"/>
              </a:rPr>
              <a:t>The scheme faces a supply-side constraint due to the uneven distribution and availability of healthcare infrastructure and human resources in the country</a:t>
            </a:r>
          </a:p>
          <a:p>
            <a:pPr>
              <a:lnSpc>
                <a:spcPct val="100000"/>
              </a:lnSpc>
            </a:pPr>
            <a:r>
              <a:rPr lang="en-US" sz="2400" dirty="0">
                <a:latin typeface="Times New Roman" panose="02020603050405020304" pitchFamily="18" charset="0"/>
                <a:cs typeface="Times New Roman" panose="02020603050405020304" pitchFamily="18" charset="0"/>
              </a:rPr>
              <a:t>Many states have a shortage of empaneled hospitals, especially in remote and tribal areas</a:t>
            </a:r>
          </a:p>
          <a:p>
            <a:endParaRPr lang="en-IN" dirty="0"/>
          </a:p>
        </p:txBody>
      </p:sp>
      <p:pic>
        <p:nvPicPr>
          <p:cNvPr id="4" name="Picture 3">
            <a:extLst>
              <a:ext uri="{FF2B5EF4-FFF2-40B4-BE49-F238E27FC236}">
                <a16:creationId xmlns:a16="http://schemas.microsoft.com/office/drawing/2014/main" id="{AFA61FF0-C286-F368-050C-8B0668D4C0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2602302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6C864-02E7-16FB-9D92-DA253E37701A}"/>
              </a:ext>
            </a:extLst>
          </p:cNvPr>
          <p:cNvSpPr>
            <a:spLocks noGrp="1"/>
          </p:cNvSpPr>
          <p:nvPr>
            <p:ph type="title"/>
          </p:nvPr>
        </p:nvSpPr>
        <p:spPr>
          <a:xfrm>
            <a:off x="1484311" y="685800"/>
            <a:ext cx="10018713" cy="818535"/>
          </a:xfrm>
        </p:spPr>
        <p:txBody>
          <a:bodyPr/>
          <a:lstStyle/>
          <a:p>
            <a:pPr algn="l"/>
            <a:r>
              <a:rPr lang="en-US" sz="4000" dirty="0">
                <a:latin typeface="Times New Roman" panose="02020603050405020304" pitchFamily="18" charset="0"/>
                <a:cs typeface="Times New Roman" panose="02020603050405020304" pitchFamily="18" charset="0"/>
              </a:rPr>
              <a:t>CHALLENGES</a:t>
            </a:r>
            <a:endParaRPr lang="en-IN" dirty="0"/>
          </a:p>
        </p:txBody>
      </p:sp>
      <p:sp>
        <p:nvSpPr>
          <p:cNvPr id="3" name="Content Placeholder 2">
            <a:extLst>
              <a:ext uri="{FF2B5EF4-FFF2-40B4-BE49-F238E27FC236}">
                <a16:creationId xmlns:a16="http://schemas.microsoft.com/office/drawing/2014/main" id="{AA3B7167-E5CD-EF83-DDC6-E39D782D729C}"/>
              </a:ext>
            </a:extLst>
          </p:cNvPr>
          <p:cNvSpPr>
            <a:spLocks noGrp="1"/>
          </p:cNvSpPr>
          <p:nvPr>
            <p:ph idx="1"/>
          </p:nvPr>
        </p:nvSpPr>
        <p:spPr>
          <a:xfrm>
            <a:off x="1484310" y="1602659"/>
            <a:ext cx="10018713" cy="4689986"/>
          </a:xfrm>
        </p:spPr>
        <p:txBody>
          <a:bodyPr>
            <a:normAutofit fontScale="70000" lnSpcReduction="20000"/>
          </a:bodyPr>
          <a:lstStyle/>
          <a:p>
            <a:pPr marL="0" indent="0">
              <a:buNone/>
            </a:pPr>
            <a:r>
              <a:rPr lang="en-US" sz="2400" b="1" dirty="0">
                <a:latin typeface="Times New Roman" panose="02020603050405020304" pitchFamily="18" charset="0"/>
                <a:cs typeface="Times New Roman" panose="02020603050405020304" pitchFamily="18" charset="0"/>
              </a:rPr>
              <a:t>3) Reimbursement Issues:</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scheme faces a challenge of ensuring timely and adequate reimbursement of claims to the empaneled hospitals, especially private ones</a:t>
            </a:r>
          </a:p>
          <a:p>
            <a:r>
              <a:rPr lang="en-US" sz="2400" dirty="0">
                <a:latin typeface="Times New Roman" panose="02020603050405020304" pitchFamily="18" charset="0"/>
                <a:cs typeface="Times New Roman" panose="02020603050405020304" pitchFamily="18" charset="0"/>
              </a:rPr>
              <a:t>Many hospitals have complained of delayed payments, low package rates, high denial rates, and cumbersome processes</a:t>
            </a:r>
          </a:p>
          <a:p>
            <a:r>
              <a:rPr lang="en-US" sz="2400" dirty="0">
                <a:latin typeface="Times New Roman" panose="02020603050405020304" pitchFamily="18" charset="0"/>
                <a:cs typeface="Times New Roman" panose="02020603050405020304" pitchFamily="18" charset="0"/>
              </a:rPr>
              <a:t>There is a need to streamline and expedite the claim settlement process and revise the package rates periodically to ensure sustainability and viability of the scheme</a:t>
            </a:r>
          </a:p>
          <a:p>
            <a:pPr marL="0" indent="0">
              <a:buNone/>
            </a:pPr>
            <a:endParaRPr lang="en-US" sz="2400" b="1"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4) Fraud and Abuse:</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scheme faces a challenge of preventing and detecting fraud and abuse by some unscrupulous elements who try to exploit the scheme for personal gain</a:t>
            </a:r>
          </a:p>
          <a:p>
            <a:r>
              <a:rPr lang="en-US" sz="2400" dirty="0">
                <a:latin typeface="Times New Roman" panose="02020603050405020304" pitchFamily="18" charset="0"/>
                <a:cs typeface="Times New Roman" panose="02020603050405020304" pitchFamily="18" charset="0"/>
              </a:rPr>
              <a:t>Recently, the Comptroller and Auditor General of India has revealed that nearly 7.5 lakh beneficiaries were linked to a single cell phone number(9999999999)</a:t>
            </a:r>
          </a:p>
          <a:p>
            <a:r>
              <a:rPr lang="en-US" sz="2400" dirty="0">
                <a:latin typeface="Times New Roman" panose="02020603050405020304" pitchFamily="18" charset="0"/>
                <a:cs typeface="Times New Roman" panose="02020603050405020304" pitchFamily="18" charset="0"/>
              </a:rPr>
              <a:t>There is a need to strengthen the anti-fraud mechanisms and take strict action against those who indulge in fraud or malpractice under the scheme</a:t>
            </a:r>
          </a:p>
          <a:p>
            <a:endParaRPr lang="en-IN" dirty="0"/>
          </a:p>
        </p:txBody>
      </p:sp>
      <p:pic>
        <p:nvPicPr>
          <p:cNvPr id="4" name="Picture 3">
            <a:extLst>
              <a:ext uri="{FF2B5EF4-FFF2-40B4-BE49-F238E27FC236}">
                <a16:creationId xmlns:a16="http://schemas.microsoft.com/office/drawing/2014/main" id="{9A20869F-5A13-DA6C-BF6D-DE0F6D5DDA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2666065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34079-BC5F-5BBF-F72C-1F97DF66C3FE}"/>
              </a:ext>
            </a:extLst>
          </p:cNvPr>
          <p:cNvSpPr>
            <a:spLocks noGrp="1"/>
          </p:cNvSpPr>
          <p:nvPr>
            <p:ph type="title"/>
          </p:nvPr>
        </p:nvSpPr>
        <p:spPr>
          <a:xfrm>
            <a:off x="1484311" y="685801"/>
            <a:ext cx="10018713" cy="779205"/>
          </a:xfrm>
        </p:spPr>
        <p:txBody>
          <a:bodyPr/>
          <a:lstStyle/>
          <a:p>
            <a:r>
              <a:rPr lang="en-GB" sz="4000" dirty="0">
                <a:latin typeface="Times New Roman" panose="02020603050405020304" pitchFamily="18" charset="0"/>
                <a:cs typeface="Times New Roman" panose="02020603050405020304" pitchFamily="18" charset="0"/>
              </a:rPr>
              <a:t>IMPACT EVALUATION IN JHARKHAND</a:t>
            </a:r>
            <a:endParaRPr lang="en-IN" dirty="0"/>
          </a:p>
        </p:txBody>
      </p:sp>
      <p:sp>
        <p:nvSpPr>
          <p:cNvPr id="3" name="Content Placeholder 2">
            <a:extLst>
              <a:ext uri="{FF2B5EF4-FFF2-40B4-BE49-F238E27FC236}">
                <a16:creationId xmlns:a16="http://schemas.microsoft.com/office/drawing/2014/main" id="{49E46861-ECFB-4386-986F-18692DFC210F}"/>
              </a:ext>
            </a:extLst>
          </p:cNvPr>
          <p:cNvSpPr>
            <a:spLocks noGrp="1"/>
          </p:cNvSpPr>
          <p:nvPr>
            <p:ph idx="1"/>
          </p:nvPr>
        </p:nvSpPr>
        <p:spPr>
          <a:xfrm>
            <a:off x="1484310" y="1986116"/>
            <a:ext cx="10018713" cy="4375356"/>
          </a:xfrm>
        </p:spPr>
        <p:txBody>
          <a:bodyPr>
            <a:normAutofit fontScale="77500" lnSpcReduction="20000"/>
          </a:bodyPr>
          <a:lstStyle/>
          <a:p>
            <a:pPr marL="0" indent="0">
              <a:buNone/>
            </a:pPr>
            <a:r>
              <a:rPr lang="en-US" b="1" dirty="0">
                <a:latin typeface="Times New Roman" panose="02020603050405020304" pitchFamily="18" charset="0"/>
                <a:cs typeface="Times New Roman" panose="02020603050405020304" pitchFamily="18" charset="0"/>
              </a:rPr>
              <a:t>Formation and Information Issues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IEC Cell was not formed.</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Lack of information about the remaining states.</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Irregular Payments and Unauthorized Treatments</a:t>
            </a: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3 EHCPs in Ranchi:</a:t>
            </a:r>
            <a:r>
              <a:rPr lang="en-US" dirty="0">
                <a:latin typeface="Times New Roman" panose="02020603050405020304" pitchFamily="18" charset="0"/>
                <a:cs typeface="Times New Roman" panose="02020603050405020304" pitchFamily="18" charset="0"/>
              </a:rPr>
              <a:t> Treated 795 patients in </a:t>
            </a:r>
            <a:r>
              <a:rPr lang="en-US" dirty="0" err="1">
                <a:latin typeface="Times New Roman" panose="02020603050405020304" pitchFamily="18" charset="0"/>
                <a:cs typeface="Times New Roman" panose="02020603050405020304" pitchFamily="18" charset="0"/>
              </a:rPr>
              <a:t>specialities</a:t>
            </a:r>
            <a:r>
              <a:rPr lang="en-US" dirty="0">
                <a:latin typeface="Times New Roman" panose="02020603050405020304" pitchFamily="18" charset="0"/>
                <a:cs typeface="Times New Roman" panose="02020603050405020304" pitchFamily="18" charset="0"/>
              </a:rPr>
              <a:t> not yet empanelled, receiving ₹ 0.63 crore</a:t>
            </a:r>
          </a:p>
          <a:p>
            <a:pPr>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8 EHCPs in 6 Districts:</a:t>
            </a:r>
            <a:r>
              <a:rPr lang="en-US" dirty="0">
                <a:latin typeface="Times New Roman" panose="02020603050405020304" pitchFamily="18" charset="0"/>
                <a:cs typeface="Times New Roman" panose="02020603050405020304" pitchFamily="18" charset="0"/>
              </a:rPr>
              <a:t> Treated patients in </a:t>
            </a:r>
            <a:r>
              <a:rPr lang="en-US" dirty="0" err="1">
                <a:latin typeface="Times New Roman" panose="02020603050405020304" pitchFamily="18" charset="0"/>
                <a:cs typeface="Times New Roman" panose="02020603050405020304" pitchFamily="18" charset="0"/>
              </a:rPr>
              <a:t>unempanelled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specialities</a:t>
            </a:r>
            <a:r>
              <a:rPr lang="en-US" dirty="0">
                <a:latin typeface="Times New Roman" panose="02020603050405020304" pitchFamily="18" charset="0"/>
                <a:cs typeface="Times New Roman" panose="02020603050405020304" pitchFamily="18" charset="0"/>
              </a:rPr>
              <a:t>, leading to ₹ 0.46 crore in irregular payments for 358 cases</a:t>
            </a:r>
          </a:p>
          <a:p>
            <a:pPr>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59 Empanelled EHCPs:</a:t>
            </a:r>
            <a:r>
              <a:rPr lang="en-US" dirty="0">
                <a:latin typeface="Times New Roman" panose="02020603050405020304" pitchFamily="18" charset="0"/>
                <a:cs typeface="Times New Roman" panose="02020603050405020304" pitchFamily="18" charset="0"/>
              </a:rPr>
              <a:t> Not treating patients since empanelment or from 2019-20 and 2020-21. No replies from Civil Surgeons (CS) to investigate as of December 2021</a:t>
            </a:r>
          </a:p>
          <a:p>
            <a:pPr>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Mahatma Gandhi Memorial Medical College and Hospital, Jamshedpur:</a:t>
            </a:r>
            <a:r>
              <a:rPr lang="en-US" dirty="0">
                <a:latin typeface="Times New Roman" panose="02020603050405020304" pitchFamily="18" charset="0"/>
                <a:cs typeface="Times New Roman" panose="02020603050405020304" pitchFamily="18" charset="0"/>
              </a:rPr>
              <a:t> Did not provide treatment for 761 days out of 1,096 days between September 23, 2018, and September 22, 2021</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IN" dirty="0"/>
          </a:p>
        </p:txBody>
      </p:sp>
      <p:pic>
        <p:nvPicPr>
          <p:cNvPr id="4" name="Picture 3">
            <a:extLst>
              <a:ext uri="{FF2B5EF4-FFF2-40B4-BE49-F238E27FC236}">
                <a16:creationId xmlns:a16="http://schemas.microsoft.com/office/drawing/2014/main" id="{54887F9F-D91E-314E-1DB9-A23DE2E1E3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7639" y="0"/>
            <a:ext cx="1404361" cy="862446"/>
          </a:xfrm>
          <a:prstGeom prst="rect">
            <a:avLst/>
          </a:prstGeom>
        </p:spPr>
      </p:pic>
    </p:spTree>
    <p:extLst>
      <p:ext uri="{BB962C8B-B14F-4D97-AF65-F5344CB8AC3E}">
        <p14:creationId xmlns:p14="http://schemas.microsoft.com/office/powerpoint/2010/main" val="2313316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0D8EEC-3677-26AC-32B9-BAF2C3EDFB43}"/>
              </a:ext>
            </a:extLst>
          </p:cNvPr>
          <p:cNvSpPr>
            <a:spLocks noGrp="1"/>
          </p:cNvSpPr>
          <p:nvPr>
            <p:ph idx="1"/>
          </p:nvPr>
        </p:nvSpPr>
        <p:spPr>
          <a:xfrm>
            <a:off x="1484310" y="855406"/>
            <a:ext cx="10018713" cy="4984285"/>
          </a:xfrm>
        </p:spPr>
        <p:txBody>
          <a:bodyPr>
            <a:normAutofit/>
          </a:bodyPr>
          <a:lstStyle/>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endParaRPr lang="en-US" sz="1800" b="1" dirty="0">
              <a:latin typeface="Times New Roman" panose="02020603050405020304" pitchFamily="18" charset="0"/>
              <a:cs typeface="Times New Roman" panose="02020603050405020304" pitchFamily="18" charset="0"/>
            </a:endParaRPr>
          </a:p>
          <a:p>
            <a:pPr marL="0" indent="0">
              <a:buNone/>
            </a:pPr>
            <a:r>
              <a:rPr lang="en-US" sz="1800" b="1" dirty="0">
                <a:latin typeface="Times New Roman" panose="02020603050405020304" pitchFamily="18" charset="0"/>
                <a:cs typeface="Times New Roman" panose="02020603050405020304" pitchFamily="18" charset="0"/>
              </a:rPr>
              <a:t>Mortality Case Discrepancies</a:t>
            </a:r>
            <a:endParaRPr lang="en-US" sz="18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b="1" dirty="0">
                <a:latin typeface="Times New Roman" panose="02020603050405020304" pitchFamily="18" charset="0"/>
                <a:cs typeface="Times New Roman" panose="02020603050405020304" pitchFamily="18" charset="0"/>
              </a:rPr>
              <a:t>Patients Shown as 'Died':</a:t>
            </a:r>
            <a:r>
              <a:rPr lang="en-US" sz="1800" dirty="0">
                <a:latin typeface="Times New Roman" panose="02020603050405020304" pitchFamily="18" charset="0"/>
                <a:cs typeface="Times New Roman" panose="02020603050405020304" pitchFamily="18" charset="0"/>
              </a:rPr>
              <a:t> Continued to avail treatment. Data analysis revealed 88,760 patients died during treatment, with 2,14,923 claims shown as paid for fresh treatment</a:t>
            </a:r>
          </a:p>
          <a:p>
            <a:pPr>
              <a:buFont typeface="Arial" panose="020B0604020202020204" pitchFamily="34" charset="0"/>
              <a:buChar char="•"/>
            </a:pPr>
            <a:r>
              <a:rPr lang="en-US" sz="1800" b="1" dirty="0">
                <a:latin typeface="Times New Roman" panose="02020603050405020304" pitchFamily="18" charset="0"/>
                <a:cs typeface="Times New Roman" panose="02020603050405020304" pitchFamily="18" charset="0"/>
              </a:rPr>
              <a:t>Irregular Claims:</a:t>
            </a:r>
            <a:r>
              <a:rPr lang="en-US" sz="1800" dirty="0">
                <a:latin typeface="Times New Roman" panose="02020603050405020304" pitchFamily="18" charset="0"/>
                <a:cs typeface="Times New Roman" panose="02020603050405020304" pitchFamily="18" charset="0"/>
              </a:rPr>
              <a:t> 3,903 claims amounting to ₹ 6.97 crore were paid to hospitals for deceased patients</a:t>
            </a:r>
          </a:p>
          <a:p>
            <a:pPr marL="0" indent="0">
              <a:buNone/>
            </a:pPr>
            <a:endParaRPr lang="en-US" sz="1800" b="1" dirty="0">
              <a:latin typeface="Times New Roman" panose="02020603050405020304" pitchFamily="18" charset="0"/>
              <a:cs typeface="Times New Roman" panose="02020603050405020304" pitchFamily="18" charset="0"/>
            </a:endParaRPr>
          </a:p>
          <a:p>
            <a:pPr marL="0" indent="0">
              <a:buNone/>
            </a:pPr>
            <a:r>
              <a:rPr lang="en-US" sz="1800" b="1" dirty="0">
                <a:latin typeface="Times New Roman" panose="02020603050405020304" pitchFamily="18" charset="0"/>
                <a:cs typeface="Times New Roman" panose="02020603050405020304" pitchFamily="18" charset="0"/>
              </a:rPr>
              <a:t>Malpractices in Hospitals</a:t>
            </a:r>
            <a:endParaRPr lang="en-US" sz="18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b="1" dirty="0">
                <a:latin typeface="Times New Roman" panose="02020603050405020304" pitchFamily="18" charset="0"/>
                <a:cs typeface="Times New Roman" panose="02020603050405020304" pitchFamily="18" charset="0"/>
              </a:rPr>
              <a:t>12 Hospitals:</a:t>
            </a:r>
            <a:r>
              <a:rPr lang="en-US" sz="1800" dirty="0">
                <a:latin typeface="Times New Roman" panose="02020603050405020304" pitchFamily="18" charset="0"/>
                <a:cs typeface="Times New Roman" panose="02020603050405020304" pitchFamily="18" charset="0"/>
              </a:rPr>
              <a:t> Engaged in illegal collection of money, repeated submission of the same photograph for multiple claims, non-disclosure of facts, etc.</a:t>
            </a:r>
          </a:p>
          <a:p>
            <a:pPr>
              <a:buFont typeface="Arial" panose="020B0604020202020204" pitchFamily="34" charset="0"/>
              <a:buChar char="•"/>
            </a:pPr>
            <a:r>
              <a:rPr lang="en-US" sz="1800" b="1" dirty="0">
                <a:latin typeface="Times New Roman" panose="02020603050405020304" pitchFamily="18" charset="0"/>
                <a:cs typeface="Times New Roman" panose="02020603050405020304" pitchFamily="18" charset="0"/>
              </a:rPr>
              <a:t>Lack of Follow-up Action:</a:t>
            </a:r>
            <a:r>
              <a:rPr lang="en-US" sz="1800" dirty="0">
                <a:latin typeface="Times New Roman" panose="02020603050405020304" pitchFamily="18" charset="0"/>
                <a:cs typeface="Times New Roman" panose="02020603050405020304" pitchFamily="18" charset="0"/>
              </a:rPr>
              <a:t> No recovery of collected amounts, penalties, or action against medical professionals. NHA claimed action was taken but provided no documentary evidence</a:t>
            </a:r>
          </a:p>
          <a:p>
            <a:pPr>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dirty="0"/>
          </a:p>
          <a:p>
            <a:endParaRPr lang="en-IN" dirty="0"/>
          </a:p>
        </p:txBody>
      </p:sp>
      <p:pic>
        <p:nvPicPr>
          <p:cNvPr id="2" name="Picture 1">
            <a:extLst>
              <a:ext uri="{FF2B5EF4-FFF2-40B4-BE49-F238E27FC236}">
                <a16:creationId xmlns:a16="http://schemas.microsoft.com/office/drawing/2014/main" id="{3D23BEC6-3280-57A4-DAF3-231EBEF491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1233" y="0"/>
            <a:ext cx="1430767" cy="1273077"/>
          </a:xfrm>
          <a:prstGeom prst="rect">
            <a:avLst/>
          </a:prstGeom>
        </p:spPr>
      </p:pic>
    </p:spTree>
    <p:extLst>
      <p:ext uri="{BB962C8B-B14F-4D97-AF65-F5344CB8AC3E}">
        <p14:creationId xmlns:p14="http://schemas.microsoft.com/office/powerpoint/2010/main" val="175393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313</TotalTime>
  <Words>1897</Words>
  <Application>Microsoft Office PowerPoint</Application>
  <PresentationFormat>Widescreen</PresentationFormat>
  <Paragraphs>190</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Corbel</vt:lpstr>
      <vt:lpstr>Noto Serif</vt:lpstr>
      <vt:lpstr>Times New Roman</vt:lpstr>
      <vt:lpstr>Parallax</vt:lpstr>
      <vt:lpstr>AYUSHMAN BHARAT PRADHAN MANTRI JAN AROGYA YOJANA</vt:lpstr>
      <vt:lpstr>MENTOR APPROVAL</vt:lpstr>
      <vt:lpstr>INTRODUCTION</vt:lpstr>
      <vt:lpstr>SUCCESS AND ACHIEVEMENTSESS</vt:lpstr>
      <vt:lpstr>SUCCESS AND ACHIEVEMENTS</vt:lpstr>
      <vt:lpstr>CHALLENGES</vt:lpstr>
      <vt:lpstr>CHALLENGES</vt:lpstr>
      <vt:lpstr>IMPACT EVALUATION IN JHARKHAND</vt:lpstr>
      <vt:lpstr>PowerPoint Presentation</vt:lpstr>
      <vt:lpstr>PowerPoint Presentation</vt:lpstr>
      <vt:lpstr>METHODOLOGY</vt:lpstr>
      <vt:lpstr>OBJECTIVE</vt:lpstr>
      <vt:lpstr>PowerPoint Presentation</vt:lpstr>
      <vt:lpstr>PowerPoint Presentation</vt:lpstr>
      <vt:lpstr>PowerPoint Presentation</vt:lpstr>
      <vt:lpstr>A-A-A Analysis of the proposed solutions</vt:lpstr>
      <vt:lpstr>Intersection of Authority, Ability, and Accept  Optimal Scenario: SHA has the necessary authority, resources, and stakeholder buy-in to enforce compliance measures effectively, ensuring the integrity and success of the PMJAY scheme. </vt:lpstr>
      <vt:lpstr>OUTCOMES</vt:lpstr>
      <vt:lpstr>CONCLUSION</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Rekha Yadav</dc:creator>
  <cp:lastModifiedBy>Rekha Yadav</cp:lastModifiedBy>
  <cp:revision>11</cp:revision>
  <dcterms:created xsi:type="dcterms:W3CDTF">2024-06-30T06:26:42Z</dcterms:created>
  <dcterms:modified xsi:type="dcterms:W3CDTF">2024-08-01T12:34:41Z</dcterms:modified>
</cp:coreProperties>
</file>