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4" r:id="rId4"/>
    <p:sldId id="275" r:id="rId5"/>
    <p:sldId id="260" r:id="rId6"/>
    <p:sldId id="259" r:id="rId7"/>
    <p:sldId id="278" r:id="rId8"/>
    <p:sldId id="283" r:id="rId9"/>
    <p:sldId id="262" r:id="rId10"/>
    <p:sldId id="279" r:id="rId11"/>
    <p:sldId id="280" r:id="rId12"/>
    <p:sldId id="263" r:id="rId13"/>
    <p:sldId id="281" r:id="rId14"/>
    <p:sldId id="282" r:id="rId15"/>
    <p:sldId id="264" r:id="rId16"/>
    <p:sldId id="265" r:id="rId17"/>
    <p:sldId id="267" r:id="rId18"/>
    <p:sldId id="266" r:id="rId19"/>
    <p:sldId id="273"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7" autoAdjust="0"/>
  </p:normalViewPr>
  <p:slideViewPr>
    <p:cSldViewPr snapToGrid="0">
      <p:cViewPr varScale="1">
        <p:scale>
          <a:sx n="84" d="100"/>
          <a:sy n="84" d="100"/>
        </p:scale>
        <p:origin x="422"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hyperlink" Target="https://pubmed.ncbi.nlm.nih.gov/37399055/" TargetMode="Externa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hyperlink" Target="https://pubmed.ncbi.nlm.nih.gov/37399055/" TargetMode="External"/><Relationship Id="rId10" Type="http://schemas.openxmlformats.org/officeDocument/2006/relationships/image" Target="../media/image29.png"/><Relationship Id="rId4" Type="http://schemas.openxmlformats.org/officeDocument/2006/relationships/image" Target="../media/image24.svg"/><Relationship Id="rId9"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343DE52-FF58-41DE-A694-86F49455AC9D}"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792BDDA8-31E6-458F-A7BE-7AF71DDEFF6F}">
      <dgm:prSet custT="1"/>
      <dgm:spPr/>
      <dgm:t>
        <a:bodyPr/>
        <a:lstStyle/>
        <a:p>
          <a:r>
            <a:rPr lang="en-US" sz="1600" dirty="0"/>
            <a:t>AI and ML algorithms can process and analyze chest X-ray images much faster than humans. </a:t>
          </a:r>
        </a:p>
      </dgm:t>
    </dgm:pt>
    <dgm:pt modelId="{31896B58-68F2-46F4-B944-E7DFFBE1DD6D}" type="parTrans" cxnId="{614E13C9-D908-4D5A-B33F-E12006857ECE}">
      <dgm:prSet/>
      <dgm:spPr/>
      <dgm:t>
        <a:bodyPr/>
        <a:lstStyle/>
        <a:p>
          <a:endParaRPr lang="en-US"/>
        </a:p>
      </dgm:t>
    </dgm:pt>
    <dgm:pt modelId="{89CCAC52-2CD6-418F-A24B-A765FDABF2FF}" type="sibTrans" cxnId="{614E13C9-D908-4D5A-B33F-E12006857ECE}">
      <dgm:prSet/>
      <dgm:spPr/>
      <dgm:t>
        <a:bodyPr/>
        <a:lstStyle/>
        <a:p>
          <a:endParaRPr lang="en-US"/>
        </a:p>
      </dgm:t>
    </dgm:pt>
    <dgm:pt modelId="{99CEF260-6AF8-4A86-924A-591C9C4DF10B}">
      <dgm:prSet custT="1"/>
      <dgm:spPr/>
      <dgm:t>
        <a:bodyPr/>
        <a:lstStyle/>
        <a:p>
          <a:r>
            <a:rPr lang="en-US" sz="1600" dirty="0"/>
            <a:t>These systems can detect subtle abnormalities and patterns indicative of TB, which might be missed by the naked eye, thus improving the sensitivity and specificity of TB detection.</a:t>
          </a:r>
        </a:p>
      </dgm:t>
    </dgm:pt>
    <dgm:pt modelId="{D00CC494-FEE7-47CE-A57D-0FCC8C4938C9}" type="parTrans" cxnId="{9B62126B-79F5-47FA-9282-3605F8EB1952}">
      <dgm:prSet/>
      <dgm:spPr/>
      <dgm:t>
        <a:bodyPr/>
        <a:lstStyle/>
        <a:p>
          <a:endParaRPr lang="en-US"/>
        </a:p>
      </dgm:t>
    </dgm:pt>
    <dgm:pt modelId="{ACD7CA10-C5C1-4F4F-B600-3BB3B272421B}" type="sibTrans" cxnId="{9B62126B-79F5-47FA-9282-3605F8EB1952}">
      <dgm:prSet/>
      <dgm:spPr/>
      <dgm:t>
        <a:bodyPr/>
        <a:lstStyle/>
        <a:p>
          <a:endParaRPr lang="en-US"/>
        </a:p>
      </dgm:t>
    </dgm:pt>
    <dgm:pt modelId="{52DA0D54-FD57-4387-9004-BBAF3F12CB48}">
      <dgm:prSet custT="1"/>
      <dgm:spPr/>
      <dgm:t>
        <a:bodyPr/>
        <a:lstStyle/>
        <a:p>
          <a:r>
            <a:rPr lang="en-US" sz="1600" dirty="0"/>
            <a:t>AI and ML can efficiently handle large datasets, processing numerous X-ray images in a fraction of the time it would take a human, thus accelerating the diagnostic process and allowing for quicker initiation of treatment.</a:t>
          </a:r>
        </a:p>
      </dgm:t>
    </dgm:pt>
    <dgm:pt modelId="{4C9A8A4E-DB94-4A73-AB95-5D819D54BEB6}" type="parTrans" cxnId="{08DA6D6D-4DE2-4063-BFF3-2FADF0541DDD}">
      <dgm:prSet/>
      <dgm:spPr/>
      <dgm:t>
        <a:bodyPr/>
        <a:lstStyle/>
        <a:p>
          <a:endParaRPr lang="en-US"/>
        </a:p>
      </dgm:t>
    </dgm:pt>
    <dgm:pt modelId="{8EA5B5B4-9833-4FE3-9CC6-4F30D06F56B3}" type="sibTrans" cxnId="{08DA6D6D-4DE2-4063-BFF3-2FADF0541DDD}">
      <dgm:prSet/>
      <dgm:spPr/>
      <dgm:t>
        <a:bodyPr/>
        <a:lstStyle/>
        <a:p>
          <a:endParaRPr lang="en-US"/>
        </a:p>
      </dgm:t>
    </dgm:pt>
    <dgm:pt modelId="{FF8517BA-2553-4C2E-85F7-543EA8CD1D57}">
      <dgm:prSet custT="1"/>
      <dgm:spPr/>
      <dgm:t>
        <a:bodyPr/>
        <a:lstStyle/>
        <a:p>
          <a:r>
            <a:rPr lang="en-US" sz="1600" dirty="0"/>
            <a:t>As more X-ray images are analyzed and more cases are diagnosed, these models become more accurate over time. </a:t>
          </a:r>
        </a:p>
      </dgm:t>
    </dgm:pt>
    <dgm:pt modelId="{B7199F75-175B-46F3-AA3B-260AEA105088}" type="parTrans" cxnId="{E7E38629-C89D-443F-AF40-9E3CED3802AB}">
      <dgm:prSet/>
      <dgm:spPr/>
      <dgm:t>
        <a:bodyPr/>
        <a:lstStyle/>
        <a:p>
          <a:endParaRPr lang="en-US"/>
        </a:p>
      </dgm:t>
    </dgm:pt>
    <dgm:pt modelId="{C8B92CB8-363A-4436-A04A-6C51703C62D4}" type="sibTrans" cxnId="{E7E38629-C89D-443F-AF40-9E3CED3802AB}">
      <dgm:prSet/>
      <dgm:spPr/>
      <dgm:t>
        <a:bodyPr/>
        <a:lstStyle/>
        <a:p>
          <a:endParaRPr lang="en-US"/>
        </a:p>
      </dgm:t>
    </dgm:pt>
    <dgm:pt modelId="{6F08882D-67DA-46D2-9878-D93377DC2682}">
      <dgm:prSet custT="1"/>
      <dgm:spPr/>
      <dgm:t>
        <a:bodyPr/>
        <a:lstStyle/>
        <a:p>
          <a:r>
            <a:rPr lang="en-US" sz="1600" dirty="0"/>
            <a:t>AI and ML can be seamlessly integrated into existing clinical workflows, providing real-time decision support to healthcare providers.</a:t>
          </a:r>
        </a:p>
      </dgm:t>
    </dgm:pt>
    <dgm:pt modelId="{DA6411D2-5333-4619-AF2E-6C27618C6CB6}" type="parTrans" cxnId="{0174B909-6EEE-47B7-A96A-30440997895A}">
      <dgm:prSet/>
      <dgm:spPr/>
      <dgm:t>
        <a:bodyPr/>
        <a:lstStyle/>
        <a:p>
          <a:endParaRPr lang="en-US"/>
        </a:p>
      </dgm:t>
    </dgm:pt>
    <dgm:pt modelId="{FA630C13-AF1A-4958-8849-D3E0D5C5E972}" type="sibTrans" cxnId="{0174B909-6EEE-47B7-A96A-30440997895A}">
      <dgm:prSet/>
      <dgm:spPr/>
      <dgm:t>
        <a:bodyPr/>
        <a:lstStyle/>
        <a:p>
          <a:endParaRPr lang="en-US"/>
        </a:p>
      </dgm:t>
    </dgm:pt>
    <dgm:pt modelId="{CC6D1FD2-09F2-4EE6-89F7-7C23673F30C0}" type="pres">
      <dgm:prSet presAssocID="{9343DE52-FF58-41DE-A694-86F49455AC9D}" presName="vert0" presStyleCnt="0">
        <dgm:presLayoutVars>
          <dgm:dir/>
          <dgm:animOne val="branch"/>
          <dgm:animLvl val="lvl"/>
        </dgm:presLayoutVars>
      </dgm:prSet>
      <dgm:spPr/>
    </dgm:pt>
    <dgm:pt modelId="{5E4BF42C-34BF-4E32-8FEA-4C7AF2C7701C}" type="pres">
      <dgm:prSet presAssocID="{792BDDA8-31E6-458F-A7BE-7AF71DDEFF6F}" presName="thickLine" presStyleLbl="alignNode1" presStyleIdx="0" presStyleCnt="5"/>
      <dgm:spPr/>
    </dgm:pt>
    <dgm:pt modelId="{D5BC88E3-B406-4396-869B-9B47BAF0C47C}" type="pres">
      <dgm:prSet presAssocID="{792BDDA8-31E6-458F-A7BE-7AF71DDEFF6F}" presName="horz1" presStyleCnt="0"/>
      <dgm:spPr/>
    </dgm:pt>
    <dgm:pt modelId="{966D2727-52D5-4EA2-B4F9-C566B5E464D3}" type="pres">
      <dgm:prSet presAssocID="{792BDDA8-31E6-458F-A7BE-7AF71DDEFF6F}" presName="tx1" presStyleLbl="revTx" presStyleIdx="0" presStyleCnt="5"/>
      <dgm:spPr/>
    </dgm:pt>
    <dgm:pt modelId="{24C6C49A-0BBE-42A4-B7E8-FBD37F796E96}" type="pres">
      <dgm:prSet presAssocID="{792BDDA8-31E6-458F-A7BE-7AF71DDEFF6F}" presName="vert1" presStyleCnt="0"/>
      <dgm:spPr/>
    </dgm:pt>
    <dgm:pt modelId="{92C4BCF2-6EFB-4BA0-927E-AF3105E912D4}" type="pres">
      <dgm:prSet presAssocID="{99CEF260-6AF8-4A86-924A-591C9C4DF10B}" presName="thickLine" presStyleLbl="alignNode1" presStyleIdx="1" presStyleCnt="5" custLinFactNeighborX="649" custLinFactNeighborY="-17756"/>
      <dgm:spPr/>
    </dgm:pt>
    <dgm:pt modelId="{83BD2C23-5D13-403D-9B80-356DE7CA2904}" type="pres">
      <dgm:prSet presAssocID="{99CEF260-6AF8-4A86-924A-591C9C4DF10B}" presName="horz1" presStyleCnt="0"/>
      <dgm:spPr/>
    </dgm:pt>
    <dgm:pt modelId="{B197E457-E540-4702-A80E-2BA7B6641E1A}" type="pres">
      <dgm:prSet presAssocID="{99CEF260-6AF8-4A86-924A-591C9C4DF10B}" presName="tx1" presStyleLbl="revTx" presStyleIdx="1" presStyleCnt="5" custLinFactNeighborX="-20" custLinFactNeighborY="-21818"/>
      <dgm:spPr/>
    </dgm:pt>
    <dgm:pt modelId="{8FCE488B-2E7B-4363-AD44-5C9CA302E2F3}" type="pres">
      <dgm:prSet presAssocID="{99CEF260-6AF8-4A86-924A-591C9C4DF10B}" presName="vert1" presStyleCnt="0"/>
      <dgm:spPr/>
    </dgm:pt>
    <dgm:pt modelId="{4E3704B4-130E-4BBB-8B4B-2D6891EAB716}" type="pres">
      <dgm:prSet presAssocID="{52DA0D54-FD57-4387-9004-BBAF3F12CB48}" presName="thickLine" presStyleLbl="alignNode1" presStyleIdx="2" presStyleCnt="5" custLinFactNeighborX="649" custLinFactNeighborY="-10926"/>
      <dgm:spPr/>
    </dgm:pt>
    <dgm:pt modelId="{B1989307-7CFE-49B5-8CF2-EC4C965E42B0}" type="pres">
      <dgm:prSet presAssocID="{52DA0D54-FD57-4387-9004-BBAF3F12CB48}" presName="horz1" presStyleCnt="0"/>
      <dgm:spPr/>
    </dgm:pt>
    <dgm:pt modelId="{E910162E-C8C8-4C92-8EEF-3C69A6DE6655}" type="pres">
      <dgm:prSet presAssocID="{52DA0D54-FD57-4387-9004-BBAF3F12CB48}" presName="tx1" presStyleLbl="revTx" presStyleIdx="2" presStyleCnt="5" custLinFactNeighborX="649" custLinFactNeighborY="-11290"/>
      <dgm:spPr/>
    </dgm:pt>
    <dgm:pt modelId="{31822B22-DC11-438E-AE9E-F61015CCD7F9}" type="pres">
      <dgm:prSet presAssocID="{52DA0D54-FD57-4387-9004-BBAF3F12CB48}" presName="vert1" presStyleCnt="0"/>
      <dgm:spPr/>
    </dgm:pt>
    <dgm:pt modelId="{F15919C6-964D-4B3C-BF99-AC85751BC860}" type="pres">
      <dgm:prSet presAssocID="{FF8517BA-2553-4C2E-85F7-543EA8CD1D57}" presName="thickLine" presStyleLbl="alignNode1" presStyleIdx="3" presStyleCnt="5" custLinFactNeighborX="1285" custLinFactNeighborY="24142"/>
      <dgm:spPr/>
    </dgm:pt>
    <dgm:pt modelId="{4B06C90A-81A8-4CD4-A44B-AAAB65C718AC}" type="pres">
      <dgm:prSet presAssocID="{FF8517BA-2553-4C2E-85F7-543EA8CD1D57}" presName="horz1" presStyleCnt="0"/>
      <dgm:spPr/>
    </dgm:pt>
    <dgm:pt modelId="{DFFAB6DA-370E-48D9-9356-87900DCC667D}" type="pres">
      <dgm:prSet presAssocID="{FF8517BA-2553-4C2E-85F7-543EA8CD1D57}" presName="tx1" presStyleLbl="revTx" presStyleIdx="3" presStyleCnt="5" custLinFactNeighborX="649" custLinFactNeighborY="28682"/>
      <dgm:spPr/>
    </dgm:pt>
    <dgm:pt modelId="{848BB785-808A-461C-B19C-255972B5557B}" type="pres">
      <dgm:prSet presAssocID="{FF8517BA-2553-4C2E-85F7-543EA8CD1D57}" presName="vert1" presStyleCnt="0"/>
      <dgm:spPr/>
    </dgm:pt>
    <dgm:pt modelId="{5706675F-BE8E-462C-80C5-5E31AADF6106}" type="pres">
      <dgm:prSet presAssocID="{6F08882D-67DA-46D2-9878-D93377DC2682}" presName="thickLine" presStyleLbl="alignNode1" presStyleIdx="4" presStyleCnt="5" custLinFactNeighborX="649" custLinFactNeighborY="2732"/>
      <dgm:spPr/>
    </dgm:pt>
    <dgm:pt modelId="{935FA698-6AED-44F0-8F4F-78B6CAC7CC23}" type="pres">
      <dgm:prSet presAssocID="{6F08882D-67DA-46D2-9878-D93377DC2682}" presName="horz1" presStyleCnt="0"/>
      <dgm:spPr/>
    </dgm:pt>
    <dgm:pt modelId="{2EAD6D3B-841D-4975-BBD4-4A739C63EC35}" type="pres">
      <dgm:prSet presAssocID="{6F08882D-67DA-46D2-9878-D93377DC2682}" presName="tx1" presStyleLbl="revTx" presStyleIdx="4" presStyleCnt="5" custLinFactNeighborX="960" custLinFactNeighborY="31957"/>
      <dgm:spPr/>
    </dgm:pt>
    <dgm:pt modelId="{96200348-DDD9-41C4-A1FC-D3B2DA0C0A78}" type="pres">
      <dgm:prSet presAssocID="{6F08882D-67DA-46D2-9878-D93377DC2682}" presName="vert1" presStyleCnt="0"/>
      <dgm:spPr/>
    </dgm:pt>
  </dgm:ptLst>
  <dgm:cxnLst>
    <dgm:cxn modelId="{0174B909-6EEE-47B7-A96A-30440997895A}" srcId="{9343DE52-FF58-41DE-A694-86F49455AC9D}" destId="{6F08882D-67DA-46D2-9878-D93377DC2682}" srcOrd="4" destOrd="0" parTransId="{DA6411D2-5333-4619-AF2E-6C27618C6CB6}" sibTransId="{FA630C13-AF1A-4958-8849-D3E0D5C5E972}"/>
    <dgm:cxn modelId="{E7E38629-C89D-443F-AF40-9E3CED3802AB}" srcId="{9343DE52-FF58-41DE-A694-86F49455AC9D}" destId="{FF8517BA-2553-4C2E-85F7-543EA8CD1D57}" srcOrd="3" destOrd="0" parTransId="{B7199F75-175B-46F3-AA3B-260AEA105088}" sibTransId="{C8B92CB8-363A-4436-A04A-6C51703C62D4}"/>
    <dgm:cxn modelId="{9B62126B-79F5-47FA-9282-3605F8EB1952}" srcId="{9343DE52-FF58-41DE-A694-86F49455AC9D}" destId="{99CEF260-6AF8-4A86-924A-591C9C4DF10B}" srcOrd="1" destOrd="0" parTransId="{D00CC494-FEE7-47CE-A57D-0FCC8C4938C9}" sibTransId="{ACD7CA10-C5C1-4F4F-B600-3BB3B272421B}"/>
    <dgm:cxn modelId="{08DA6D6D-4DE2-4063-BFF3-2FADF0541DDD}" srcId="{9343DE52-FF58-41DE-A694-86F49455AC9D}" destId="{52DA0D54-FD57-4387-9004-BBAF3F12CB48}" srcOrd="2" destOrd="0" parTransId="{4C9A8A4E-DB94-4A73-AB95-5D819D54BEB6}" sibTransId="{8EA5B5B4-9833-4FE3-9CC6-4F30D06F56B3}"/>
    <dgm:cxn modelId="{76B5F874-7F24-4011-8910-4AA20FAB20B6}" type="presOf" srcId="{FF8517BA-2553-4C2E-85F7-543EA8CD1D57}" destId="{DFFAB6DA-370E-48D9-9356-87900DCC667D}" srcOrd="0" destOrd="0" presId="urn:microsoft.com/office/officeart/2008/layout/LinedList"/>
    <dgm:cxn modelId="{95DA288A-689F-4E23-8B95-635AA47EA226}" type="presOf" srcId="{99CEF260-6AF8-4A86-924A-591C9C4DF10B}" destId="{B197E457-E540-4702-A80E-2BA7B6641E1A}" srcOrd="0" destOrd="0" presId="urn:microsoft.com/office/officeart/2008/layout/LinedList"/>
    <dgm:cxn modelId="{ECC61392-FFD0-4FEA-AA61-0E9F1C82CCA8}" type="presOf" srcId="{52DA0D54-FD57-4387-9004-BBAF3F12CB48}" destId="{E910162E-C8C8-4C92-8EEF-3C69A6DE6655}" srcOrd="0" destOrd="0" presId="urn:microsoft.com/office/officeart/2008/layout/LinedList"/>
    <dgm:cxn modelId="{45E779A2-2693-4B03-A079-F21791CE7DCB}" type="presOf" srcId="{6F08882D-67DA-46D2-9878-D93377DC2682}" destId="{2EAD6D3B-841D-4975-BBD4-4A739C63EC35}" srcOrd="0" destOrd="0" presId="urn:microsoft.com/office/officeart/2008/layout/LinedList"/>
    <dgm:cxn modelId="{76E7FBAB-C718-4CEA-B553-7C011D126EE7}" type="presOf" srcId="{792BDDA8-31E6-458F-A7BE-7AF71DDEFF6F}" destId="{966D2727-52D5-4EA2-B4F9-C566B5E464D3}" srcOrd="0" destOrd="0" presId="urn:microsoft.com/office/officeart/2008/layout/LinedList"/>
    <dgm:cxn modelId="{614E13C9-D908-4D5A-B33F-E12006857ECE}" srcId="{9343DE52-FF58-41DE-A694-86F49455AC9D}" destId="{792BDDA8-31E6-458F-A7BE-7AF71DDEFF6F}" srcOrd="0" destOrd="0" parTransId="{31896B58-68F2-46F4-B944-E7DFFBE1DD6D}" sibTransId="{89CCAC52-2CD6-418F-A24B-A765FDABF2FF}"/>
    <dgm:cxn modelId="{141834DA-BD1C-45C8-95BE-D74C5A2BEDE3}" type="presOf" srcId="{9343DE52-FF58-41DE-A694-86F49455AC9D}" destId="{CC6D1FD2-09F2-4EE6-89F7-7C23673F30C0}" srcOrd="0" destOrd="0" presId="urn:microsoft.com/office/officeart/2008/layout/LinedList"/>
    <dgm:cxn modelId="{CC65B71C-F1D4-48F1-9E18-0A827AE08B64}" type="presParOf" srcId="{CC6D1FD2-09F2-4EE6-89F7-7C23673F30C0}" destId="{5E4BF42C-34BF-4E32-8FEA-4C7AF2C7701C}" srcOrd="0" destOrd="0" presId="urn:microsoft.com/office/officeart/2008/layout/LinedList"/>
    <dgm:cxn modelId="{015F6EAB-39B2-4B65-9DAA-80FF4FC78247}" type="presParOf" srcId="{CC6D1FD2-09F2-4EE6-89F7-7C23673F30C0}" destId="{D5BC88E3-B406-4396-869B-9B47BAF0C47C}" srcOrd="1" destOrd="0" presId="urn:microsoft.com/office/officeart/2008/layout/LinedList"/>
    <dgm:cxn modelId="{A1A03E42-9CEC-443A-B508-557AF459ED4F}" type="presParOf" srcId="{D5BC88E3-B406-4396-869B-9B47BAF0C47C}" destId="{966D2727-52D5-4EA2-B4F9-C566B5E464D3}" srcOrd="0" destOrd="0" presId="urn:microsoft.com/office/officeart/2008/layout/LinedList"/>
    <dgm:cxn modelId="{7E5FC63B-AAFD-4875-956D-0D19F10561C9}" type="presParOf" srcId="{D5BC88E3-B406-4396-869B-9B47BAF0C47C}" destId="{24C6C49A-0BBE-42A4-B7E8-FBD37F796E96}" srcOrd="1" destOrd="0" presId="urn:microsoft.com/office/officeart/2008/layout/LinedList"/>
    <dgm:cxn modelId="{54A5CC33-CE96-447C-AE8A-14E5165D9E8D}" type="presParOf" srcId="{CC6D1FD2-09F2-4EE6-89F7-7C23673F30C0}" destId="{92C4BCF2-6EFB-4BA0-927E-AF3105E912D4}" srcOrd="2" destOrd="0" presId="urn:microsoft.com/office/officeart/2008/layout/LinedList"/>
    <dgm:cxn modelId="{0D4FF338-A3A9-48EC-8166-F5E2F87DDD10}" type="presParOf" srcId="{CC6D1FD2-09F2-4EE6-89F7-7C23673F30C0}" destId="{83BD2C23-5D13-403D-9B80-356DE7CA2904}" srcOrd="3" destOrd="0" presId="urn:microsoft.com/office/officeart/2008/layout/LinedList"/>
    <dgm:cxn modelId="{8A301C5F-EB53-4C69-935E-E8DF43E11A81}" type="presParOf" srcId="{83BD2C23-5D13-403D-9B80-356DE7CA2904}" destId="{B197E457-E540-4702-A80E-2BA7B6641E1A}" srcOrd="0" destOrd="0" presId="urn:microsoft.com/office/officeart/2008/layout/LinedList"/>
    <dgm:cxn modelId="{00EAB985-6AE0-4F72-91C0-5B8850A3FE83}" type="presParOf" srcId="{83BD2C23-5D13-403D-9B80-356DE7CA2904}" destId="{8FCE488B-2E7B-4363-AD44-5C9CA302E2F3}" srcOrd="1" destOrd="0" presId="urn:microsoft.com/office/officeart/2008/layout/LinedList"/>
    <dgm:cxn modelId="{F94B00D3-89B8-4ED9-AA15-7F32E51367B3}" type="presParOf" srcId="{CC6D1FD2-09F2-4EE6-89F7-7C23673F30C0}" destId="{4E3704B4-130E-4BBB-8B4B-2D6891EAB716}" srcOrd="4" destOrd="0" presId="urn:microsoft.com/office/officeart/2008/layout/LinedList"/>
    <dgm:cxn modelId="{8B9A5676-3D1B-4AF0-9D0F-805981C84EEC}" type="presParOf" srcId="{CC6D1FD2-09F2-4EE6-89F7-7C23673F30C0}" destId="{B1989307-7CFE-49B5-8CF2-EC4C965E42B0}" srcOrd="5" destOrd="0" presId="urn:microsoft.com/office/officeart/2008/layout/LinedList"/>
    <dgm:cxn modelId="{468B1859-FC4D-4D79-8FE6-184C7B4C8ACC}" type="presParOf" srcId="{B1989307-7CFE-49B5-8CF2-EC4C965E42B0}" destId="{E910162E-C8C8-4C92-8EEF-3C69A6DE6655}" srcOrd="0" destOrd="0" presId="urn:microsoft.com/office/officeart/2008/layout/LinedList"/>
    <dgm:cxn modelId="{65078E85-BDD3-4C3F-AD78-CDBF0C872B1F}" type="presParOf" srcId="{B1989307-7CFE-49B5-8CF2-EC4C965E42B0}" destId="{31822B22-DC11-438E-AE9E-F61015CCD7F9}" srcOrd="1" destOrd="0" presId="urn:microsoft.com/office/officeart/2008/layout/LinedList"/>
    <dgm:cxn modelId="{1895595A-75BF-4D93-AF46-057B68EF6C1C}" type="presParOf" srcId="{CC6D1FD2-09F2-4EE6-89F7-7C23673F30C0}" destId="{F15919C6-964D-4B3C-BF99-AC85751BC860}" srcOrd="6" destOrd="0" presId="urn:microsoft.com/office/officeart/2008/layout/LinedList"/>
    <dgm:cxn modelId="{803A4FF3-F79D-4D9D-AAC8-9A1E5B0CDF9A}" type="presParOf" srcId="{CC6D1FD2-09F2-4EE6-89F7-7C23673F30C0}" destId="{4B06C90A-81A8-4CD4-A44B-AAAB65C718AC}" srcOrd="7" destOrd="0" presId="urn:microsoft.com/office/officeart/2008/layout/LinedList"/>
    <dgm:cxn modelId="{8F9EB1C9-AACC-4144-AC95-65831B9AC46D}" type="presParOf" srcId="{4B06C90A-81A8-4CD4-A44B-AAAB65C718AC}" destId="{DFFAB6DA-370E-48D9-9356-87900DCC667D}" srcOrd="0" destOrd="0" presId="urn:microsoft.com/office/officeart/2008/layout/LinedList"/>
    <dgm:cxn modelId="{92340659-ED49-4B37-B474-97420DC9AC2E}" type="presParOf" srcId="{4B06C90A-81A8-4CD4-A44B-AAAB65C718AC}" destId="{848BB785-808A-461C-B19C-255972B5557B}" srcOrd="1" destOrd="0" presId="urn:microsoft.com/office/officeart/2008/layout/LinedList"/>
    <dgm:cxn modelId="{7E81BBE5-0C44-4CD4-8BB5-8BFAD860ED47}" type="presParOf" srcId="{CC6D1FD2-09F2-4EE6-89F7-7C23673F30C0}" destId="{5706675F-BE8E-462C-80C5-5E31AADF6106}" srcOrd="8" destOrd="0" presId="urn:microsoft.com/office/officeart/2008/layout/LinedList"/>
    <dgm:cxn modelId="{2A024F87-079E-4C71-83C7-028F35105D37}" type="presParOf" srcId="{CC6D1FD2-09F2-4EE6-89F7-7C23673F30C0}" destId="{935FA698-6AED-44F0-8F4F-78B6CAC7CC23}" srcOrd="9" destOrd="0" presId="urn:microsoft.com/office/officeart/2008/layout/LinedList"/>
    <dgm:cxn modelId="{AF631A76-3FA7-48F2-833B-65F041266089}" type="presParOf" srcId="{935FA698-6AED-44F0-8F4F-78B6CAC7CC23}" destId="{2EAD6D3B-841D-4975-BBD4-4A739C63EC35}" srcOrd="0" destOrd="0" presId="urn:microsoft.com/office/officeart/2008/layout/LinedList"/>
    <dgm:cxn modelId="{F5F41451-5B1A-45A0-80C7-DFDEA5593F5D}" type="presParOf" srcId="{935FA698-6AED-44F0-8F4F-78B6CAC7CC23}" destId="{96200348-DDD9-41C4-A1FC-D3B2DA0C0A7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0F940-1131-4B81-AF33-C1A6DA43BA1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DF08C9D-7B11-46F7-B517-21C0B14010EF}">
      <dgm:prSet/>
      <dgm:spPr/>
      <dgm:t>
        <a:bodyPr/>
        <a:lstStyle/>
        <a:p>
          <a:pPr>
            <a:defRPr b="1"/>
          </a:pPr>
          <a:r>
            <a:rPr lang="en-IN">
              <a:latin typeface="Times New Roman" panose="02020603050405020304" pitchFamily="18" charset="0"/>
              <a:cs typeface="Times New Roman" panose="02020603050405020304" pitchFamily="18" charset="0"/>
            </a:rPr>
            <a:t>General Objective:</a:t>
          </a:r>
          <a:endParaRPr lang="en-US">
            <a:latin typeface="Times New Roman" panose="02020603050405020304" pitchFamily="18" charset="0"/>
            <a:cs typeface="Times New Roman" panose="02020603050405020304" pitchFamily="18" charset="0"/>
          </a:endParaRPr>
        </a:p>
      </dgm:t>
    </dgm:pt>
    <dgm:pt modelId="{5EE3E37B-4054-4655-851C-982223A9F463}" type="parTrans" cxnId="{EE64F418-F0F1-4606-BDEF-5D2E44304916}">
      <dgm:prSet/>
      <dgm:spPr/>
      <dgm:t>
        <a:bodyPr/>
        <a:lstStyle/>
        <a:p>
          <a:endParaRPr lang="en-US"/>
        </a:p>
      </dgm:t>
    </dgm:pt>
    <dgm:pt modelId="{D9D9BF72-5CAC-45BB-B86F-B31FC207E960}" type="sibTrans" cxnId="{EE64F418-F0F1-4606-BDEF-5D2E44304916}">
      <dgm:prSet/>
      <dgm:spPr/>
      <dgm:t>
        <a:bodyPr/>
        <a:lstStyle/>
        <a:p>
          <a:endParaRPr lang="en-US"/>
        </a:p>
      </dgm:t>
    </dgm:pt>
    <dgm:pt modelId="{326B4218-6C40-4E09-BCE7-5C1DF06DFE93}">
      <dgm:prSet/>
      <dgm:spPr/>
      <dgm:t>
        <a:bodyPr/>
        <a:lstStyle/>
        <a:p>
          <a:r>
            <a:rPr lang="en-US"/>
            <a:t>To develop and validate deep learning models for the accurate analysis of Tuberculosis (TB)  X-ray images, enhancing diagnostic precision and efficiency in clinical settings.</a:t>
          </a:r>
        </a:p>
      </dgm:t>
    </dgm:pt>
    <dgm:pt modelId="{D81972D2-0B72-47F8-9359-2D7707345493}" type="parTrans" cxnId="{4DFA2840-7532-436D-8318-C0848F56BFFB}">
      <dgm:prSet/>
      <dgm:spPr/>
      <dgm:t>
        <a:bodyPr/>
        <a:lstStyle/>
        <a:p>
          <a:endParaRPr lang="en-US"/>
        </a:p>
      </dgm:t>
    </dgm:pt>
    <dgm:pt modelId="{96AAB7B6-8558-4A6D-8C6C-A53BEC29659A}" type="sibTrans" cxnId="{4DFA2840-7532-436D-8318-C0848F56BFFB}">
      <dgm:prSet/>
      <dgm:spPr/>
      <dgm:t>
        <a:bodyPr/>
        <a:lstStyle/>
        <a:p>
          <a:endParaRPr lang="en-US"/>
        </a:p>
      </dgm:t>
    </dgm:pt>
    <dgm:pt modelId="{518736F2-18A4-443A-9A25-B365764001CD}">
      <dgm:prSet/>
      <dgm:spPr/>
      <dgm:t>
        <a:bodyPr/>
        <a:lstStyle/>
        <a:p>
          <a:pPr>
            <a:defRPr b="1"/>
          </a:pPr>
          <a:r>
            <a:rPr lang="en-IN">
              <a:latin typeface="Times New Roman" panose="02020603050405020304" pitchFamily="18" charset="0"/>
              <a:cs typeface="Times New Roman" panose="02020603050405020304" pitchFamily="18" charset="0"/>
            </a:rPr>
            <a:t>Specific objective:</a:t>
          </a:r>
          <a:endParaRPr lang="en-US">
            <a:latin typeface="Times New Roman" panose="02020603050405020304" pitchFamily="18" charset="0"/>
            <a:cs typeface="Times New Roman" panose="02020603050405020304" pitchFamily="18" charset="0"/>
          </a:endParaRPr>
        </a:p>
      </dgm:t>
    </dgm:pt>
    <dgm:pt modelId="{FB468943-AE70-40D1-8593-E899604A7B4C}" type="parTrans" cxnId="{B44F84FA-45C0-49C3-B8CC-B3BD49A821CA}">
      <dgm:prSet/>
      <dgm:spPr/>
      <dgm:t>
        <a:bodyPr/>
        <a:lstStyle/>
        <a:p>
          <a:endParaRPr lang="en-US"/>
        </a:p>
      </dgm:t>
    </dgm:pt>
    <dgm:pt modelId="{0A4CA008-2CAD-4EA0-B03B-598321DF52BA}" type="sibTrans" cxnId="{B44F84FA-45C0-49C3-B8CC-B3BD49A821CA}">
      <dgm:prSet/>
      <dgm:spPr/>
      <dgm:t>
        <a:bodyPr/>
        <a:lstStyle/>
        <a:p>
          <a:endParaRPr lang="en-US"/>
        </a:p>
      </dgm:t>
    </dgm:pt>
    <dgm:pt modelId="{60945CD0-5667-4A76-AD10-2CD3DAA67F62}">
      <dgm:prSet/>
      <dgm:spPr/>
      <dgm:t>
        <a:bodyPr/>
        <a:lstStyle/>
        <a:p>
          <a:r>
            <a:rPr lang="en-IN"/>
            <a:t>To collect and preprocess a comprehensive dataset of Tuberculosis (TB)  X-ray images.</a:t>
          </a:r>
          <a:endParaRPr lang="en-US"/>
        </a:p>
      </dgm:t>
    </dgm:pt>
    <dgm:pt modelId="{442B69CB-5017-4B3E-9765-076DEA8D6318}" type="parTrans" cxnId="{34240451-5614-4582-ABA9-66C2E67827E6}">
      <dgm:prSet/>
      <dgm:spPr/>
      <dgm:t>
        <a:bodyPr/>
        <a:lstStyle/>
        <a:p>
          <a:endParaRPr lang="en-US"/>
        </a:p>
      </dgm:t>
    </dgm:pt>
    <dgm:pt modelId="{690D27E3-C314-45E1-A900-9E1DA904BC79}" type="sibTrans" cxnId="{34240451-5614-4582-ABA9-66C2E67827E6}">
      <dgm:prSet/>
      <dgm:spPr/>
      <dgm:t>
        <a:bodyPr/>
        <a:lstStyle/>
        <a:p>
          <a:endParaRPr lang="en-US"/>
        </a:p>
      </dgm:t>
    </dgm:pt>
    <dgm:pt modelId="{6494FC27-7AD4-47DB-A87D-A4799672C331}">
      <dgm:prSet/>
      <dgm:spPr/>
      <dgm:t>
        <a:bodyPr/>
        <a:lstStyle/>
        <a:p>
          <a:r>
            <a:rPr lang="en-IN"/>
            <a:t>To design and train multiple deep learning models trained for Tuberculosis (TB) X-ray image analysis.</a:t>
          </a:r>
          <a:endParaRPr lang="en-US"/>
        </a:p>
      </dgm:t>
    </dgm:pt>
    <dgm:pt modelId="{FFEF5539-2F87-42C6-9105-4FB87CB33D1E}" type="parTrans" cxnId="{917F6A8A-7668-40CB-BD3D-8BB2EE519EE5}">
      <dgm:prSet/>
      <dgm:spPr/>
      <dgm:t>
        <a:bodyPr/>
        <a:lstStyle/>
        <a:p>
          <a:endParaRPr lang="en-US"/>
        </a:p>
      </dgm:t>
    </dgm:pt>
    <dgm:pt modelId="{69DC6930-1106-4C9B-851F-302BCEACEFAE}" type="sibTrans" cxnId="{917F6A8A-7668-40CB-BD3D-8BB2EE519EE5}">
      <dgm:prSet/>
      <dgm:spPr/>
      <dgm:t>
        <a:bodyPr/>
        <a:lstStyle/>
        <a:p>
          <a:endParaRPr lang="en-US"/>
        </a:p>
      </dgm:t>
    </dgm:pt>
    <dgm:pt modelId="{C86D8666-1734-4676-B941-EDAB5C51F99E}">
      <dgm:prSet/>
      <dgm:spPr/>
      <dgm:t>
        <a:bodyPr/>
        <a:lstStyle/>
        <a:p>
          <a:r>
            <a:rPr lang="en-IN"/>
            <a:t>To evaluate the performance of these models using standard metrics.</a:t>
          </a:r>
          <a:endParaRPr lang="en-US"/>
        </a:p>
      </dgm:t>
    </dgm:pt>
    <dgm:pt modelId="{1795E6DE-F535-48F3-A88F-1B1292D1FCC6}" type="parTrans" cxnId="{E49E0F2A-1167-4679-8C6F-CE32CEDDEB99}">
      <dgm:prSet/>
      <dgm:spPr/>
      <dgm:t>
        <a:bodyPr/>
        <a:lstStyle/>
        <a:p>
          <a:endParaRPr lang="en-US"/>
        </a:p>
      </dgm:t>
    </dgm:pt>
    <dgm:pt modelId="{DBC286E3-8E4F-49C4-A127-2EAA439CB1EA}" type="sibTrans" cxnId="{E49E0F2A-1167-4679-8C6F-CE32CEDDEB99}">
      <dgm:prSet/>
      <dgm:spPr/>
      <dgm:t>
        <a:bodyPr/>
        <a:lstStyle/>
        <a:p>
          <a:endParaRPr lang="en-US"/>
        </a:p>
      </dgm:t>
    </dgm:pt>
    <dgm:pt modelId="{B94B4F24-5238-4883-BF42-853EDE97A6F1}" type="pres">
      <dgm:prSet presAssocID="{B4A0F940-1131-4B81-AF33-C1A6DA43BA15}" presName="linear" presStyleCnt="0">
        <dgm:presLayoutVars>
          <dgm:dir/>
          <dgm:animLvl val="lvl"/>
          <dgm:resizeHandles val="exact"/>
        </dgm:presLayoutVars>
      </dgm:prSet>
      <dgm:spPr/>
    </dgm:pt>
    <dgm:pt modelId="{451E577F-1822-402F-94B3-F90948DA05D9}" type="pres">
      <dgm:prSet presAssocID="{ADF08C9D-7B11-46F7-B517-21C0B14010EF}" presName="parentLin" presStyleCnt="0"/>
      <dgm:spPr/>
    </dgm:pt>
    <dgm:pt modelId="{C523484F-DB1A-4D35-B840-76497A83ACFE}" type="pres">
      <dgm:prSet presAssocID="{ADF08C9D-7B11-46F7-B517-21C0B14010EF}" presName="parentLeftMargin" presStyleLbl="node1" presStyleIdx="0" presStyleCnt="2"/>
      <dgm:spPr/>
    </dgm:pt>
    <dgm:pt modelId="{01A7583D-B8BC-45C4-B3C7-F2EF070EF91C}" type="pres">
      <dgm:prSet presAssocID="{ADF08C9D-7B11-46F7-B517-21C0B14010EF}" presName="parentText" presStyleLbl="node1" presStyleIdx="0" presStyleCnt="2">
        <dgm:presLayoutVars>
          <dgm:chMax val="0"/>
          <dgm:bulletEnabled val="1"/>
        </dgm:presLayoutVars>
      </dgm:prSet>
      <dgm:spPr/>
    </dgm:pt>
    <dgm:pt modelId="{10BDADD0-2E22-426A-B5DF-3DAB50B0B531}" type="pres">
      <dgm:prSet presAssocID="{ADF08C9D-7B11-46F7-B517-21C0B14010EF}" presName="negativeSpace" presStyleCnt="0"/>
      <dgm:spPr/>
    </dgm:pt>
    <dgm:pt modelId="{592DB5B9-84B7-4CCD-A01F-C84741EDBC55}" type="pres">
      <dgm:prSet presAssocID="{ADF08C9D-7B11-46F7-B517-21C0B14010EF}" presName="childText" presStyleLbl="conFgAcc1" presStyleIdx="0" presStyleCnt="2">
        <dgm:presLayoutVars>
          <dgm:bulletEnabled val="1"/>
        </dgm:presLayoutVars>
      </dgm:prSet>
      <dgm:spPr/>
    </dgm:pt>
    <dgm:pt modelId="{605DA730-1059-4D79-97DE-EFE3BC4CFB59}" type="pres">
      <dgm:prSet presAssocID="{D9D9BF72-5CAC-45BB-B86F-B31FC207E960}" presName="spaceBetweenRectangles" presStyleCnt="0"/>
      <dgm:spPr/>
    </dgm:pt>
    <dgm:pt modelId="{FEE9F032-6735-4158-9451-969DC974C45E}" type="pres">
      <dgm:prSet presAssocID="{518736F2-18A4-443A-9A25-B365764001CD}" presName="parentLin" presStyleCnt="0"/>
      <dgm:spPr/>
    </dgm:pt>
    <dgm:pt modelId="{C9DD43EA-3B87-499E-BB84-6FCA1BFB639E}" type="pres">
      <dgm:prSet presAssocID="{518736F2-18A4-443A-9A25-B365764001CD}" presName="parentLeftMargin" presStyleLbl="node1" presStyleIdx="0" presStyleCnt="2"/>
      <dgm:spPr/>
    </dgm:pt>
    <dgm:pt modelId="{1B72154F-8049-4B12-A9F7-4E9D4375E1BA}" type="pres">
      <dgm:prSet presAssocID="{518736F2-18A4-443A-9A25-B365764001CD}" presName="parentText" presStyleLbl="node1" presStyleIdx="1" presStyleCnt="2">
        <dgm:presLayoutVars>
          <dgm:chMax val="0"/>
          <dgm:bulletEnabled val="1"/>
        </dgm:presLayoutVars>
      </dgm:prSet>
      <dgm:spPr/>
    </dgm:pt>
    <dgm:pt modelId="{BA27ACAA-62F3-4EFA-A0D9-68FF786E2B83}" type="pres">
      <dgm:prSet presAssocID="{518736F2-18A4-443A-9A25-B365764001CD}" presName="negativeSpace" presStyleCnt="0"/>
      <dgm:spPr/>
    </dgm:pt>
    <dgm:pt modelId="{74B40FAD-6938-4D4F-9BF0-4E759873724B}" type="pres">
      <dgm:prSet presAssocID="{518736F2-18A4-443A-9A25-B365764001CD}" presName="childText" presStyleLbl="conFgAcc1" presStyleIdx="1" presStyleCnt="2">
        <dgm:presLayoutVars>
          <dgm:bulletEnabled val="1"/>
        </dgm:presLayoutVars>
      </dgm:prSet>
      <dgm:spPr/>
    </dgm:pt>
  </dgm:ptLst>
  <dgm:cxnLst>
    <dgm:cxn modelId="{EE64F418-F0F1-4606-BDEF-5D2E44304916}" srcId="{B4A0F940-1131-4B81-AF33-C1A6DA43BA15}" destId="{ADF08C9D-7B11-46F7-B517-21C0B14010EF}" srcOrd="0" destOrd="0" parTransId="{5EE3E37B-4054-4655-851C-982223A9F463}" sibTransId="{D9D9BF72-5CAC-45BB-B86F-B31FC207E960}"/>
    <dgm:cxn modelId="{E49E0F2A-1167-4679-8C6F-CE32CEDDEB99}" srcId="{518736F2-18A4-443A-9A25-B365764001CD}" destId="{C86D8666-1734-4676-B941-EDAB5C51F99E}" srcOrd="2" destOrd="0" parTransId="{1795E6DE-F535-48F3-A88F-1B1292D1FCC6}" sibTransId="{DBC286E3-8E4F-49C4-A127-2EAA439CB1EA}"/>
    <dgm:cxn modelId="{812FCF2D-9A47-4398-BBDC-B7F54D755A63}" type="presOf" srcId="{518736F2-18A4-443A-9A25-B365764001CD}" destId="{C9DD43EA-3B87-499E-BB84-6FCA1BFB639E}" srcOrd="0" destOrd="0" presId="urn:microsoft.com/office/officeart/2005/8/layout/list1"/>
    <dgm:cxn modelId="{4DFA2840-7532-436D-8318-C0848F56BFFB}" srcId="{ADF08C9D-7B11-46F7-B517-21C0B14010EF}" destId="{326B4218-6C40-4E09-BCE7-5C1DF06DFE93}" srcOrd="0" destOrd="0" parTransId="{D81972D2-0B72-47F8-9359-2D7707345493}" sibTransId="{96AAB7B6-8558-4A6D-8C6C-A53BEC29659A}"/>
    <dgm:cxn modelId="{7CB2C542-0C25-49F7-A3EF-8A22DFA9F0FF}" type="presOf" srcId="{ADF08C9D-7B11-46F7-B517-21C0B14010EF}" destId="{C523484F-DB1A-4D35-B840-76497A83ACFE}" srcOrd="0" destOrd="0" presId="urn:microsoft.com/office/officeart/2005/8/layout/list1"/>
    <dgm:cxn modelId="{2BA38F4A-6CAD-43F6-8353-4B1EB5D3A02C}" type="presOf" srcId="{ADF08C9D-7B11-46F7-B517-21C0B14010EF}" destId="{01A7583D-B8BC-45C4-B3C7-F2EF070EF91C}" srcOrd="1" destOrd="0" presId="urn:microsoft.com/office/officeart/2005/8/layout/list1"/>
    <dgm:cxn modelId="{34240451-5614-4582-ABA9-66C2E67827E6}" srcId="{518736F2-18A4-443A-9A25-B365764001CD}" destId="{60945CD0-5667-4A76-AD10-2CD3DAA67F62}" srcOrd="0" destOrd="0" parTransId="{442B69CB-5017-4B3E-9765-076DEA8D6318}" sibTransId="{690D27E3-C314-45E1-A900-9E1DA904BC79}"/>
    <dgm:cxn modelId="{1ED06573-5EAC-4D36-87B6-A87F141B89A2}" type="presOf" srcId="{B4A0F940-1131-4B81-AF33-C1A6DA43BA15}" destId="{B94B4F24-5238-4883-BF42-853EDE97A6F1}" srcOrd="0" destOrd="0" presId="urn:microsoft.com/office/officeart/2005/8/layout/list1"/>
    <dgm:cxn modelId="{92937887-4E58-48A9-9532-870942A22B45}" type="presOf" srcId="{518736F2-18A4-443A-9A25-B365764001CD}" destId="{1B72154F-8049-4B12-A9F7-4E9D4375E1BA}" srcOrd="1" destOrd="0" presId="urn:microsoft.com/office/officeart/2005/8/layout/list1"/>
    <dgm:cxn modelId="{917F6A8A-7668-40CB-BD3D-8BB2EE519EE5}" srcId="{518736F2-18A4-443A-9A25-B365764001CD}" destId="{6494FC27-7AD4-47DB-A87D-A4799672C331}" srcOrd="1" destOrd="0" parTransId="{FFEF5539-2F87-42C6-9105-4FB87CB33D1E}" sibTransId="{69DC6930-1106-4C9B-851F-302BCEACEFAE}"/>
    <dgm:cxn modelId="{186D1BB8-2F7E-4CC4-B306-C8E45D944A50}" type="presOf" srcId="{60945CD0-5667-4A76-AD10-2CD3DAA67F62}" destId="{74B40FAD-6938-4D4F-9BF0-4E759873724B}" srcOrd="0" destOrd="0" presId="urn:microsoft.com/office/officeart/2005/8/layout/list1"/>
    <dgm:cxn modelId="{75CB09DC-6D9A-44EB-80C2-E6DC42C1460D}" type="presOf" srcId="{326B4218-6C40-4E09-BCE7-5C1DF06DFE93}" destId="{592DB5B9-84B7-4CCD-A01F-C84741EDBC55}" srcOrd="0" destOrd="0" presId="urn:microsoft.com/office/officeart/2005/8/layout/list1"/>
    <dgm:cxn modelId="{263180E8-3560-435C-8BEE-0C501A3C9566}" type="presOf" srcId="{C86D8666-1734-4676-B941-EDAB5C51F99E}" destId="{74B40FAD-6938-4D4F-9BF0-4E759873724B}" srcOrd="0" destOrd="2" presId="urn:microsoft.com/office/officeart/2005/8/layout/list1"/>
    <dgm:cxn modelId="{7A7EE1F1-9005-40E0-9996-BBD9C5714DF7}" type="presOf" srcId="{6494FC27-7AD4-47DB-A87D-A4799672C331}" destId="{74B40FAD-6938-4D4F-9BF0-4E759873724B}" srcOrd="0" destOrd="1" presId="urn:microsoft.com/office/officeart/2005/8/layout/list1"/>
    <dgm:cxn modelId="{B44F84FA-45C0-49C3-B8CC-B3BD49A821CA}" srcId="{B4A0F940-1131-4B81-AF33-C1A6DA43BA15}" destId="{518736F2-18A4-443A-9A25-B365764001CD}" srcOrd="1" destOrd="0" parTransId="{FB468943-AE70-40D1-8593-E899604A7B4C}" sibTransId="{0A4CA008-2CAD-4EA0-B03B-598321DF52BA}"/>
    <dgm:cxn modelId="{9E8508D6-56DC-4973-8AAC-3F664D163F8E}" type="presParOf" srcId="{B94B4F24-5238-4883-BF42-853EDE97A6F1}" destId="{451E577F-1822-402F-94B3-F90948DA05D9}" srcOrd="0" destOrd="0" presId="urn:microsoft.com/office/officeart/2005/8/layout/list1"/>
    <dgm:cxn modelId="{F437BC36-2173-4ACB-AC23-F133CDFC9209}" type="presParOf" srcId="{451E577F-1822-402F-94B3-F90948DA05D9}" destId="{C523484F-DB1A-4D35-B840-76497A83ACFE}" srcOrd="0" destOrd="0" presId="urn:microsoft.com/office/officeart/2005/8/layout/list1"/>
    <dgm:cxn modelId="{C220F89B-5463-4838-8A6F-8EE2A3C57BAC}" type="presParOf" srcId="{451E577F-1822-402F-94B3-F90948DA05D9}" destId="{01A7583D-B8BC-45C4-B3C7-F2EF070EF91C}" srcOrd="1" destOrd="0" presId="urn:microsoft.com/office/officeart/2005/8/layout/list1"/>
    <dgm:cxn modelId="{11C7E40F-F3D4-4568-A44F-3A202E681898}" type="presParOf" srcId="{B94B4F24-5238-4883-BF42-853EDE97A6F1}" destId="{10BDADD0-2E22-426A-B5DF-3DAB50B0B531}" srcOrd="1" destOrd="0" presId="urn:microsoft.com/office/officeart/2005/8/layout/list1"/>
    <dgm:cxn modelId="{31655ED8-83D6-4900-AB1E-65256C6FC250}" type="presParOf" srcId="{B94B4F24-5238-4883-BF42-853EDE97A6F1}" destId="{592DB5B9-84B7-4CCD-A01F-C84741EDBC55}" srcOrd="2" destOrd="0" presId="urn:microsoft.com/office/officeart/2005/8/layout/list1"/>
    <dgm:cxn modelId="{2403CE87-D8EE-4179-B383-D25BEE86E304}" type="presParOf" srcId="{B94B4F24-5238-4883-BF42-853EDE97A6F1}" destId="{605DA730-1059-4D79-97DE-EFE3BC4CFB59}" srcOrd="3" destOrd="0" presId="urn:microsoft.com/office/officeart/2005/8/layout/list1"/>
    <dgm:cxn modelId="{96934E3F-1760-4EFC-8347-CCA5ADEB2BAF}" type="presParOf" srcId="{B94B4F24-5238-4883-BF42-853EDE97A6F1}" destId="{FEE9F032-6735-4158-9451-969DC974C45E}" srcOrd="4" destOrd="0" presId="urn:microsoft.com/office/officeart/2005/8/layout/list1"/>
    <dgm:cxn modelId="{45C24E68-0B13-43C1-8CAC-7A1A7FE1741C}" type="presParOf" srcId="{FEE9F032-6735-4158-9451-969DC974C45E}" destId="{C9DD43EA-3B87-499E-BB84-6FCA1BFB639E}" srcOrd="0" destOrd="0" presId="urn:microsoft.com/office/officeart/2005/8/layout/list1"/>
    <dgm:cxn modelId="{FDA89AE9-BAFB-4F7D-A00E-EF5ADCF9C289}" type="presParOf" srcId="{FEE9F032-6735-4158-9451-969DC974C45E}" destId="{1B72154F-8049-4B12-A9F7-4E9D4375E1BA}" srcOrd="1" destOrd="0" presId="urn:microsoft.com/office/officeart/2005/8/layout/list1"/>
    <dgm:cxn modelId="{FDB791C6-8041-4890-A553-AFFB31092BD1}" type="presParOf" srcId="{B94B4F24-5238-4883-BF42-853EDE97A6F1}" destId="{BA27ACAA-62F3-4EFA-A0D9-68FF786E2B83}" srcOrd="5" destOrd="0" presId="urn:microsoft.com/office/officeart/2005/8/layout/list1"/>
    <dgm:cxn modelId="{5C05A9BE-63D2-4375-8133-85C0E1A4D72B}" type="presParOf" srcId="{B94B4F24-5238-4883-BF42-853EDE97A6F1}" destId="{74B40FAD-6938-4D4F-9BF0-4E759873724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62D4A-7AC8-4E51-8643-4BC0680FD0F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8009D99-ECD5-49C2-9D13-70A84854E7FE}">
      <dgm:prSet/>
      <dgm:spPr/>
      <dgm:t>
        <a:bodyPr/>
        <a:lstStyle/>
        <a:p>
          <a:r>
            <a:rPr lang="en-IN" b="1"/>
            <a:t>Data Collection</a:t>
          </a:r>
          <a:endParaRPr lang="en-US"/>
        </a:p>
      </dgm:t>
    </dgm:pt>
    <dgm:pt modelId="{FD8D4295-784E-45DF-A101-6E7FD07B0F40}" type="parTrans" cxnId="{406B392A-AD6C-48F2-8C88-2B0A44B86508}">
      <dgm:prSet/>
      <dgm:spPr/>
      <dgm:t>
        <a:bodyPr/>
        <a:lstStyle/>
        <a:p>
          <a:endParaRPr lang="en-US"/>
        </a:p>
      </dgm:t>
    </dgm:pt>
    <dgm:pt modelId="{7D47E4D0-07EF-42FC-9CB4-82DB7440E9EE}" type="sibTrans" cxnId="{406B392A-AD6C-48F2-8C88-2B0A44B86508}">
      <dgm:prSet/>
      <dgm:spPr/>
      <dgm:t>
        <a:bodyPr/>
        <a:lstStyle/>
        <a:p>
          <a:endParaRPr lang="en-US"/>
        </a:p>
      </dgm:t>
    </dgm:pt>
    <dgm:pt modelId="{1BE7C9F5-EC78-4951-8851-F7112CE37E62}">
      <dgm:prSet/>
      <dgm:spPr/>
      <dgm:t>
        <a:bodyPr/>
        <a:lstStyle/>
        <a:p>
          <a:r>
            <a:rPr lang="en-IN"/>
            <a:t>In the current study, a publicly available datasets of postero-anterior chest radiographs were used, which are from Indian Council of Medical Research (ICMR) TB portal </a:t>
          </a:r>
          <a:endParaRPr lang="en-US"/>
        </a:p>
      </dgm:t>
    </dgm:pt>
    <dgm:pt modelId="{CEACE98F-D301-4805-8630-6350ABBF1506}" type="parTrans" cxnId="{2B94DD07-2CA1-46A5-8666-3F17231DB094}">
      <dgm:prSet/>
      <dgm:spPr/>
      <dgm:t>
        <a:bodyPr/>
        <a:lstStyle/>
        <a:p>
          <a:endParaRPr lang="en-US"/>
        </a:p>
      </dgm:t>
    </dgm:pt>
    <dgm:pt modelId="{E8DA44BE-4E88-4023-BE86-FAB6C0AD5B98}" type="sibTrans" cxnId="{2B94DD07-2CA1-46A5-8666-3F17231DB094}">
      <dgm:prSet/>
      <dgm:spPr/>
      <dgm:t>
        <a:bodyPr/>
        <a:lstStyle/>
        <a:p>
          <a:endParaRPr lang="en-US"/>
        </a:p>
      </dgm:t>
    </dgm:pt>
    <dgm:pt modelId="{64CFE5C0-1543-4DCB-B3AE-06F3A91A6D5D}">
      <dgm:prSet/>
      <dgm:spPr/>
      <dgm:t>
        <a:bodyPr/>
        <a:lstStyle/>
        <a:p>
          <a:r>
            <a:rPr lang="en-IN" b="1"/>
            <a:t>Data Pre-processing.</a:t>
          </a:r>
          <a:endParaRPr lang="en-US"/>
        </a:p>
      </dgm:t>
    </dgm:pt>
    <dgm:pt modelId="{41747240-6830-400E-9681-F4FD282FC6DE}" type="parTrans" cxnId="{8FDF0741-EE25-4FBD-8E0D-702E7DF83CAD}">
      <dgm:prSet/>
      <dgm:spPr/>
      <dgm:t>
        <a:bodyPr/>
        <a:lstStyle/>
        <a:p>
          <a:endParaRPr lang="en-US"/>
        </a:p>
      </dgm:t>
    </dgm:pt>
    <dgm:pt modelId="{4572459A-99AB-4A16-A0D3-B84FB3D4D365}" type="sibTrans" cxnId="{8FDF0741-EE25-4FBD-8E0D-702E7DF83CAD}">
      <dgm:prSet/>
      <dgm:spPr/>
      <dgm:t>
        <a:bodyPr/>
        <a:lstStyle/>
        <a:p>
          <a:endParaRPr lang="en-US"/>
        </a:p>
      </dgm:t>
    </dgm:pt>
    <dgm:pt modelId="{84B27AE6-4480-45C0-99BE-CF0028E50D1D}">
      <dgm:prSet/>
      <dgm:spPr/>
      <dgm:t>
        <a:bodyPr/>
        <a:lstStyle/>
        <a:p>
          <a:r>
            <a:rPr lang="en-US"/>
            <a:t>Because the input images varied in size, the CXR images in this investigation were scaled to 256 × 256 pixels for my trained model and 224 × 224 pixels for VGG16 and ResNet50. Input images were converted from DICOM to JPEF format. Next, methods for augmenting data were used.</a:t>
          </a:r>
        </a:p>
      </dgm:t>
    </dgm:pt>
    <dgm:pt modelId="{5DDDEF4D-E614-413A-A595-6FC0EF5E8F41}" type="parTrans" cxnId="{AB265BC2-B503-4FB0-A635-794B60E0D55F}">
      <dgm:prSet/>
      <dgm:spPr/>
      <dgm:t>
        <a:bodyPr/>
        <a:lstStyle/>
        <a:p>
          <a:endParaRPr lang="en-US"/>
        </a:p>
      </dgm:t>
    </dgm:pt>
    <dgm:pt modelId="{40703DA9-B09A-4505-87C0-330E2CE36570}" type="sibTrans" cxnId="{AB265BC2-B503-4FB0-A635-794B60E0D55F}">
      <dgm:prSet/>
      <dgm:spPr/>
      <dgm:t>
        <a:bodyPr/>
        <a:lstStyle/>
        <a:p>
          <a:endParaRPr lang="en-US"/>
        </a:p>
      </dgm:t>
    </dgm:pt>
    <dgm:pt modelId="{15D9718A-53AB-4D81-9B48-1FD0F5A8D338}" type="pres">
      <dgm:prSet presAssocID="{5DB62D4A-7AC8-4E51-8643-4BC0680FD0F3}" presName="Name0" presStyleCnt="0">
        <dgm:presLayoutVars>
          <dgm:dir/>
          <dgm:animLvl val="lvl"/>
          <dgm:resizeHandles val="exact"/>
        </dgm:presLayoutVars>
      </dgm:prSet>
      <dgm:spPr/>
    </dgm:pt>
    <dgm:pt modelId="{6F915857-690F-4BE7-B467-C1727FEEEC18}" type="pres">
      <dgm:prSet presAssocID="{84B27AE6-4480-45C0-99BE-CF0028E50D1D}" presName="boxAndChildren" presStyleCnt="0"/>
      <dgm:spPr/>
    </dgm:pt>
    <dgm:pt modelId="{18D65DE0-AAF6-4326-B752-DD7D2CCC1952}" type="pres">
      <dgm:prSet presAssocID="{84B27AE6-4480-45C0-99BE-CF0028E50D1D}" presName="parentTextBox" presStyleLbl="node1" presStyleIdx="0" presStyleCnt="4"/>
      <dgm:spPr/>
    </dgm:pt>
    <dgm:pt modelId="{EB53BD2F-590C-4CA3-B05F-8912F33AD3B8}" type="pres">
      <dgm:prSet presAssocID="{4572459A-99AB-4A16-A0D3-B84FB3D4D365}" presName="sp" presStyleCnt="0"/>
      <dgm:spPr/>
    </dgm:pt>
    <dgm:pt modelId="{4EEDB131-796C-4BF9-A93B-C12A53BC8A41}" type="pres">
      <dgm:prSet presAssocID="{64CFE5C0-1543-4DCB-B3AE-06F3A91A6D5D}" presName="arrowAndChildren" presStyleCnt="0"/>
      <dgm:spPr/>
    </dgm:pt>
    <dgm:pt modelId="{BA8D801A-4382-4808-AB5E-20F2466D6874}" type="pres">
      <dgm:prSet presAssocID="{64CFE5C0-1543-4DCB-B3AE-06F3A91A6D5D}" presName="parentTextArrow" presStyleLbl="node1" presStyleIdx="1" presStyleCnt="4"/>
      <dgm:spPr/>
    </dgm:pt>
    <dgm:pt modelId="{AB202D14-021A-4F76-8C5B-F2328D68178A}" type="pres">
      <dgm:prSet presAssocID="{E8DA44BE-4E88-4023-BE86-FAB6C0AD5B98}" presName="sp" presStyleCnt="0"/>
      <dgm:spPr/>
    </dgm:pt>
    <dgm:pt modelId="{27CA7A82-AB34-4E15-B63D-88B2352D50B8}" type="pres">
      <dgm:prSet presAssocID="{1BE7C9F5-EC78-4951-8851-F7112CE37E62}" presName="arrowAndChildren" presStyleCnt="0"/>
      <dgm:spPr/>
    </dgm:pt>
    <dgm:pt modelId="{C49FB509-ADFF-481E-B757-A3D747605771}" type="pres">
      <dgm:prSet presAssocID="{1BE7C9F5-EC78-4951-8851-F7112CE37E62}" presName="parentTextArrow" presStyleLbl="node1" presStyleIdx="2" presStyleCnt="4"/>
      <dgm:spPr/>
    </dgm:pt>
    <dgm:pt modelId="{487CACA6-5509-42B4-A58C-7A1840F7BAEB}" type="pres">
      <dgm:prSet presAssocID="{7D47E4D0-07EF-42FC-9CB4-82DB7440E9EE}" presName="sp" presStyleCnt="0"/>
      <dgm:spPr/>
    </dgm:pt>
    <dgm:pt modelId="{4ACD1CB4-AF93-4F02-AC4D-8008F6F5D11B}" type="pres">
      <dgm:prSet presAssocID="{E8009D99-ECD5-49C2-9D13-70A84854E7FE}" presName="arrowAndChildren" presStyleCnt="0"/>
      <dgm:spPr/>
    </dgm:pt>
    <dgm:pt modelId="{051A5291-8C03-41BE-9D54-0D730C2E4F1E}" type="pres">
      <dgm:prSet presAssocID="{E8009D99-ECD5-49C2-9D13-70A84854E7FE}" presName="parentTextArrow" presStyleLbl="node1" presStyleIdx="3" presStyleCnt="4"/>
      <dgm:spPr/>
    </dgm:pt>
  </dgm:ptLst>
  <dgm:cxnLst>
    <dgm:cxn modelId="{2B94DD07-2CA1-46A5-8666-3F17231DB094}" srcId="{5DB62D4A-7AC8-4E51-8643-4BC0680FD0F3}" destId="{1BE7C9F5-EC78-4951-8851-F7112CE37E62}" srcOrd="1" destOrd="0" parTransId="{CEACE98F-D301-4805-8630-6350ABBF1506}" sibTransId="{E8DA44BE-4E88-4023-BE86-FAB6C0AD5B98}"/>
    <dgm:cxn modelId="{406B392A-AD6C-48F2-8C88-2B0A44B86508}" srcId="{5DB62D4A-7AC8-4E51-8643-4BC0680FD0F3}" destId="{E8009D99-ECD5-49C2-9D13-70A84854E7FE}" srcOrd="0" destOrd="0" parTransId="{FD8D4295-784E-45DF-A101-6E7FD07B0F40}" sibTransId="{7D47E4D0-07EF-42FC-9CB4-82DB7440E9EE}"/>
    <dgm:cxn modelId="{8FDF0741-EE25-4FBD-8E0D-702E7DF83CAD}" srcId="{5DB62D4A-7AC8-4E51-8643-4BC0680FD0F3}" destId="{64CFE5C0-1543-4DCB-B3AE-06F3A91A6D5D}" srcOrd="2" destOrd="0" parTransId="{41747240-6830-400E-9681-F4FD282FC6DE}" sibTransId="{4572459A-99AB-4A16-A0D3-B84FB3D4D365}"/>
    <dgm:cxn modelId="{C07E5A74-436F-4EFD-A14B-03C3477CDCF8}" type="presOf" srcId="{84B27AE6-4480-45C0-99BE-CF0028E50D1D}" destId="{18D65DE0-AAF6-4326-B752-DD7D2CCC1952}" srcOrd="0" destOrd="0" presId="urn:microsoft.com/office/officeart/2005/8/layout/process4"/>
    <dgm:cxn modelId="{AF3BEE58-F121-4E00-BB73-4A77915F796B}" type="presOf" srcId="{1BE7C9F5-EC78-4951-8851-F7112CE37E62}" destId="{C49FB509-ADFF-481E-B757-A3D747605771}" srcOrd="0" destOrd="0" presId="urn:microsoft.com/office/officeart/2005/8/layout/process4"/>
    <dgm:cxn modelId="{0967B6C1-FE8E-43F7-82E1-0F233296DFD0}" type="presOf" srcId="{5DB62D4A-7AC8-4E51-8643-4BC0680FD0F3}" destId="{15D9718A-53AB-4D81-9B48-1FD0F5A8D338}" srcOrd="0" destOrd="0" presId="urn:microsoft.com/office/officeart/2005/8/layout/process4"/>
    <dgm:cxn modelId="{AB265BC2-B503-4FB0-A635-794B60E0D55F}" srcId="{5DB62D4A-7AC8-4E51-8643-4BC0680FD0F3}" destId="{84B27AE6-4480-45C0-99BE-CF0028E50D1D}" srcOrd="3" destOrd="0" parTransId="{5DDDEF4D-E614-413A-A595-6FC0EF5E8F41}" sibTransId="{40703DA9-B09A-4505-87C0-330E2CE36570}"/>
    <dgm:cxn modelId="{3690C1D0-420B-49E1-8EF4-23E72427E93E}" type="presOf" srcId="{64CFE5C0-1543-4DCB-B3AE-06F3A91A6D5D}" destId="{BA8D801A-4382-4808-AB5E-20F2466D6874}" srcOrd="0" destOrd="0" presId="urn:microsoft.com/office/officeart/2005/8/layout/process4"/>
    <dgm:cxn modelId="{718A72DD-BFAC-4DDA-AFCE-E218824AD90D}" type="presOf" srcId="{E8009D99-ECD5-49C2-9D13-70A84854E7FE}" destId="{051A5291-8C03-41BE-9D54-0D730C2E4F1E}" srcOrd="0" destOrd="0" presId="urn:microsoft.com/office/officeart/2005/8/layout/process4"/>
    <dgm:cxn modelId="{F503DF23-0643-4012-8629-FBB6AA1F0D75}" type="presParOf" srcId="{15D9718A-53AB-4D81-9B48-1FD0F5A8D338}" destId="{6F915857-690F-4BE7-B467-C1727FEEEC18}" srcOrd="0" destOrd="0" presId="urn:microsoft.com/office/officeart/2005/8/layout/process4"/>
    <dgm:cxn modelId="{4D54A98E-FA8F-457A-A874-2FFCC1DF2B20}" type="presParOf" srcId="{6F915857-690F-4BE7-B467-C1727FEEEC18}" destId="{18D65DE0-AAF6-4326-B752-DD7D2CCC1952}" srcOrd="0" destOrd="0" presId="urn:microsoft.com/office/officeart/2005/8/layout/process4"/>
    <dgm:cxn modelId="{CEC49C7F-DEB1-44E3-88AF-A359E2DDBB39}" type="presParOf" srcId="{15D9718A-53AB-4D81-9B48-1FD0F5A8D338}" destId="{EB53BD2F-590C-4CA3-B05F-8912F33AD3B8}" srcOrd="1" destOrd="0" presId="urn:microsoft.com/office/officeart/2005/8/layout/process4"/>
    <dgm:cxn modelId="{52BC970D-8F4C-4478-8D84-7EA13AF44410}" type="presParOf" srcId="{15D9718A-53AB-4D81-9B48-1FD0F5A8D338}" destId="{4EEDB131-796C-4BF9-A93B-C12A53BC8A41}" srcOrd="2" destOrd="0" presId="urn:microsoft.com/office/officeart/2005/8/layout/process4"/>
    <dgm:cxn modelId="{BBDCC237-EC9F-4316-B6FA-433389B96F05}" type="presParOf" srcId="{4EEDB131-796C-4BF9-A93B-C12A53BC8A41}" destId="{BA8D801A-4382-4808-AB5E-20F2466D6874}" srcOrd="0" destOrd="0" presId="urn:microsoft.com/office/officeart/2005/8/layout/process4"/>
    <dgm:cxn modelId="{4142043F-1DEC-4052-B966-021D6C8E0012}" type="presParOf" srcId="{15D9718A-53AB-4D81-9B48-1FD0F5A8D338}" destId="{AB202D14-021A-4F76-8C5B-F2328D68178A}" srcOrd="3" destOrd="0" presId="urn:microsoft.com/office/officeart/2005/8/layout/process4"/>
    <dgm:cxn modelId="{AD3407AA-A5AD-41A2-82A2-72FE5D703871}" type="presParOf" srcId="{15D9718A-53AB-4D81-9B48-1FD0F5A8D338}" destId="{27CA7A82-AB34-4E15-B63D-88B2352D50B8}" srcOrd="4" destOrd="0" presId="urn:microsoft.com/office/officeart/2005/8/layout/process4"/>
    <dgm:cxn modelId="{313CB6C7-1299-445B-8A1D-0D64204E46C5}" type="presParOf" srcId="{27CA7A82-AB34-4E15-B63D-88B2352D50B8}" destId="{C49FB509-ADFF-481E-B757-A3D747605771}" srcOrd="0" destOrd="0" presId="urn:microsoft.com/office/officeart/2005/8/layout/process4"/>
    <dgm:cxn modelId="{D5123071-1B9D-421E-9CEC-E41701B86B4F}" type="presParOf" srcId="{15D9718A-53AB-4D81-9B48-1FD0F5A8D338}" destId="{487CACA6-5509-42B4-A58C-7A1840F7BAEB}" srcOrd="5" destOrd="0" presId="urn:microsoft.com/office/officeart/2005/8/layout/process4"/>
    <dgm:cxn modelId="{70C16842-2EFD-477E-B2F4-7255D562D035}" type="presParOf" srcId="{15D9718A-53AB-4D81-9B48-1FD0F5A8D338}" destId="{4ACD1CB4-AF93-4F02-AC4D-8008F6F5D11B}" srcOrd="6" destOrd="0" presId="urn:microsoft.com/office/officeart/2005/8/layout/process4"/>
    <dgm:cxn modelId="{6CB3F810-99A8-418A-8B1A-BEA733711577}" type="presParOf" srcId="{4ACD1CB4-AF93-4F02-AC4D-8008F6F5D11B}" destId="{051A5291-8C03-41BE-9D54-0D730C2E4F1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7F46B-1D6C-4C64-A700-C35B74EB72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CDEAF6F-53E5-4120-8ED8-2E32F4CD78A7}">
      <dgm:prSet/>
      <dgm:spPr/>
      <dgm:t>
        <a:bodyPr/>
        <a:lstStyle/>
        <a:p>
          <a:pPr>
            <a:lnSpc>
              <a:spcPct val="100000"/>
            </a:lnSpc>
          </a:pPr>
          <a:r>
            <a:rPr lang="en-GB" b="1" dirty="0"/>
            <a:t>Environment</a:t>
          </a:r>
          <a:r>
            <a:rPr lang="en-GB" dirty="0"/>
            <a:t> – Anaconda</a:t>
          </a:r>
          <a:endParaRPr lang="en-US" dirty="0"/>
        </a:p>
      </dgm:t>
    </dgm:pt>
    <dgm:pt modelId="{893AA6D0-0CDC-4310-BD41-B567D49CCCF6}" type="parTrans" cxnId="{62AEB7CA-4972-4423-BFB9-08B0901D1228}">
      <dgm:prSet/>
      <dgm:spPr/>
      <dgm:t>
        <a:bodyPr/>
        <a:lstStyle/>
        <a:p>
          <a:endParaRPr lang="en-US"/>
        </a:p>
      </dgm:t>
    </dgm:pt>
    <dgm:pt modelId="{9A03D458-04FF-4888-9CB4-D3CDAB4C3006}" type="sibTrans" cxnId="{62AEB7CA-4972-4423-BFB9-08B0901D1228}">
      <dgm:prSet/>
      <dgm:spPr/>
      <dgm:t>
        <a:bodyPr/>
        <a:lstStyle/>
        <a:p>
          <a:pPr>
            <a:lnSpc>
              <a:spcPct val="100000"/>
            </a:lnSpc>
          </a:pPr>
          <a:endParaRPr lang="en-US"/>
        </a:p>
      </dgm:t>
    </dgm:pt>
    <dgm:pt modelId="{79FFE697-AC73-4A02-8A0F-46EB0303A2C4}">
      <dgm:prSet/>
      <dgm:spPr/>
      <dgm:t>
        <a:bodyPr/>
        <a:lstStyle/>
        <a:p>
          <a:pPr>
            <a:lnSpc>
              <a:spcPct val="100000"/>
            </a:lnSpc>
          </a:pPr>
          <a:r>
            <a:rPr lang="en-GB" b="1" dirty="0"/>
            <a:t>IDE</a:t>
          </a:r>
          <a:r>
            <a:rPr lang="en-GB" dirty="0"/>
            <a:t> – </a:t>
          </a:r>
          <a:r>
            <a:rPr lang="en-GB" dirty="0" err="1"/>
            <a:t>Jupyter</a:t>
          </a:r>
          <a:r>
            <a:rPr lang="en-GB" dirty="0"/>
            <a:t> Notebook, VS-Code</a:t>
          </a:r>
          <a:endParaRPr lang="en-US" dirty="0"/>
        </a:p>
      </dgm:t>
    </dgm:pt>
    <dgm:pt modelId="{ABDAE0E7-0AB8-4220-977B-5107D2C78868}" type="parTrans" cxnId="{05FB781F-2F17-48CF-94A2-D6F01A5B7E3A}">
      <dgm:prSet/>
      <dgm:spPr/>
      <dgm:t>
        <a:bodyPr/>
        <a:lstStyle/>
        <a:p>
          <a:endParaRPr lang="en-US"/>
        </a:p>
      </dgm:t>
    </dgm:pt>
    <dgm:pt modelId="{72263346-F520-4B6A-864E-605AFEAA09D8}" type="sibTrans" cxnId="{05FB781F-2F17-48CF-94A2-D6F01A5B7E3A}">
      <dgm:prSet/>
      <dgm:spPr/>
      <dgm:t>
        <a:bodyPr/>
        <a:lstStyle/>
        <a:p>
          <a:pPr>
            <a:lnSpc>
              <a:spcPct val="100000"/>
            </a:lnSpc>
          </a:pPr>
          <a:endParaRPr lang="en-US"/>
        </a:p>
      </dgm:t>
    </dgm:pt>
    <dgm:pt modelId="{E085C0EA-7EB3-4B3D-A9B1-E0CE4CE772F7}">
      <dgm:prSet/>
      <dgm:spPr/>
      <dgm:t>
        <a:bodyPr/>
        <a:lstStyle/>
        <a:p>
          <a:pPr>
            <a:lnSpc>
              <a:spcPct val="100000"/>
            </a:lnSpc>
          </a:pPr>
          <a:r>
            <a:rPr lang="en-GB" b="1" dirty="0"/>
            <a:t>Language </a:t>
          </a:r>
          <a:r>
            <a:rPr lang="en-GB" dirty="0"/>
            <a:t>– Python</a:t>
          </a:r>
          <a:endParaRPr lang="en-US" dirty="0"/>
        </a:p>
      </dgm:t>
    </dgm:pt>
    <dgm:pt modelId="{0E7FE714-8D45-4B4D-9101-2C97D0D8817F}" type="parTrans" cxnId="{F349872E-9E7C-4F97-8575-65DD0858FA8B}">
      <dgm:prSet/>
      <dgm:spPr/>
      <dgm:t>
        <a:bodyPr/>
        <a:lstStyle/>
        <a:p>
          <a:endParaRPr lang="en-US"/>
        </a:p>
      </dgm:t>
    </dgm:pt>
    <dgm:pt modelId="{5D0112C2-3544-48D7-A889-DC34CD9D56C5}" type="sibTrans" cxnId="{F349872E-9E7C-4F97-8575-65DD0858FA8B}">
      <dgm:prSet/>
      <dgm:spPr/>
      <dgm:t>
        <a:bodyPr/>
        <a:lstStyle/>
        <a:p>
          <a:pPr>
            <a:lnSpc>
              <a:spcPct val="100000"/>
            </a:lnSpc>
          </a:pPr>
          <a:endParaRPr lang="en-US"/>
        </a:p>
      </dgm:t>
    </dgm:pt>
    <dgm:pt modelId="{B9618603-C873-41D3-896C-E3ECC7E241FA}">
      <dgm:prSet custT="1"/>
      <dgm:spPr/>
      <dgm:t>
        <a:bodyPr/>
        <a:lstStyle/>
        <a:p>
          <a:pPr>
            <a:lnSpc>
              <a:spcPct val="100000"/>
            </a:lnSpc>
          </a:pPr>
          <a:r>
            <a:rPr lang="en-GB" sz="2000" b="1" dirty="0"/>
            <a:t>Libraries</a:t>
          </a:r>
          <a:r>
            <a:rPr lang="en-GB" sz="2000" dirty="0"/>
            <a:t> </a:t>
          </a:r>
          <a:r>
            <a:rPr lang="en-GB" sz="1600" dirty="0"/>
            <a:t>– </a:t>
          </a:r>
          <a:r>
            <a:rPr lang="en-GB" sz="2000" dirty="0"/>
            <a:t>NumPy, OpenCV-python, </a:t>
          </a:r>
          <a:r>
            <a:rPr lang="en-GB" sz="2000" dirty="0" err="1"/>
            <a:t>Tensorflow</a:t>
          </a:r>
          <a:r>
            <a:rPr lang="en-GB" sz="2000" dirty="0"/>
            <a:t>, Matplotlib, Seaborn, Skit-learn , </a:t>
          </a:r>
          <a:r>
            <a:rPr lang="en-GB" sz="2000" dirty="0" err="1"/>
            <a:t>Pydicom</a:t>
          </a:r>
          <a:r>
            <a:rPr lang="en-GB" sz="2000" dirty="0"/>
            <a:t> ,Pillow</a:t>
          </a:r>
          <a:r>
            <a:rPr lang="en-GB" sz="1600" dirty="0"/>
            <a:t>.</a:t>
          </a:r>
          <a:endParaRPr lang="en-US" sz="1600" dirty="0"/>
        </a:p>
      </dgm:t>
    </dgm:pt>
    <dgm:pt modelId="{B1FFB55E-C56E-4179-A881-1C4941C2D33B}" type="parTrans" cxnId="{BA7A11DF-1C82-41E1-833F-3C366A348EAD}">
      <dgm:prSet/>
      <dgm:spPr/>
      <dgm:t>
        <a:bodyPr/>
        <a:lstStyle/>
        <a:p>
          <a:endParaRPr lang="en-US"/>
        </a:p>
      </dgm:t>
    </dgm:pt>
    <dgm:pt modelId="{AA47C047-8C02-47F8-B0E5-260CAA327684}" type="sibTrans" cxnId="{BA7A11DF-1C82-41E1-833F-3C366A348EAD}">
      <dgm:prSet/>
      <dgm:spPr/>
      <dgm:t>
        <a:bodyPr/>
        <a:lstStyle/>
        <a:p>
          <a:endParaRPr lang="en-US"/>
        </a:p>
      </dgm:t>
    </dgm:pt>
    <dgm:pt modelId="{83741F5C-68AC-4839-AE51-039B3A4B90F7}" type="pres">
      <dgm:prSet presAssocID="{5F17F46B-1D6C-4C64-A700-C35B74EB72FB}" presName="root" presStyleCnt="0">
        <dgm:presLayoutVars>
          <dgm:dir/>
          <dgm:resizeHandles val="exact"/>
        </dgm:presLayoutVars>
      </dgm:prSet>
      <dgm:spPr/>
    </dgm:pt>
    <dgm:pt modelId="{2A9E27B7-3247-4536-9EA8-FE94C0AC01C8}" type="pres">
      <dgm:prSet presAssocID="{3CDEAF6F-53E5-4120-8ED8-2E32F4CD78A7}" presName="compNode" presStyleCnt="0"/>
      <dgm:spPr/>
    </dgm:pt>
    <dgm:pt modelId="{D15D08F0-C06C-47C0-B090-A3F2B3036F96}" type="pres">
      <dgm:prSet presAssocID="{3CDEAF6F-53E5-4120-8ED8-2E32F4CD78A7}" presName="bgRect" presStyleLbl="bgShp" presStyleIdx="0" presStyleCnt="4"/>
      <dgm:spPr/>
    </dgm:pt>
    <dgm:pt modelId="{2F548028-F8A3-486A-A67B-2BEC6C6598C3}" type="pres">
      <dgm:prSet presAssocID="{3CDEAF6F-53E5-4120-8ED8-2E32F4CD78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09D37904-F446-4054-B88D-2432B81B956C}" type="pres">
      <dgm:prSet presAssocID="{3CDEAF6F-53E5-4120-8ED8-2E32F4CD78A7}" presName="spaceRect" presStyleCnt="0"/>
      <dgm:spPr/>
    </dgm:pt>
    <dgm:pt modelId="{5220D4EF-0CD1-4746-A2D9-3BB0A147C294}" type="pres">
      <dgm:prSet presAssocID="{3CDEAF6F-53E5-4120-8ED8-2E32F4CD78A7}" presName="parTx" presStyleLbl="revTx" presStyleIdx="0" presStyleCnt="4">
        <dgm:presLayoutVars>
          <dgm:chMax val="0"/>
          <dgm:chPref val="0"/>
        </dgm:presLayoutVars>
      </dgm:prSet>
      <dgm:spPr/>
    </dgm:pt>
    <dgm:pt modelId="{74CB6CA7-1279-4129-AC1E-61D59D06BA9A}" type="pres">
      <dgm:prSet presAssocID="{9A03D458-04FF-4888-9CB4-D3CDAB4C3006}" presName="sibTrans" presStyleCnt="0"/>
      <dgm:spPr/>
    </dgm:pt>
    <dgm:pt modelId="{DC9579A7-2114-46D0-A64E-637E6990EF33}" type="pres">
      <dgm:prSet presAssocID="{79FFE697-AC73-4A02-8A0F-46EB0303A2C4}" presName="compNode" presStyleCnt="0"/>
      <dgm:spPr/>
    </dgm:pt>
    <dgm:pt modelId="{9490B671-FC44-4E6D-9585-A3682EA109E4}" type="pres">
      <dgm:prSet presAssocID="{79FFE697-AC73-4A02-8A0F-46EB0303A2C4}" presName="bgRect" presStyleLbl="bgShp" presStyleIdx="1" presStyleCnt="4"/>
      <dgm:spPr/>
    </dgm:pt>
    <dgm:pt modelId="{FB2FEFF0-976B-4FC1-B886-224A1D85C197}" type="pres">
      <dgm:prSet presAssocID="{79FFE697-AC73-4A02-8A0F-46EB0303A2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CF0C9620-5C12-4F7F-AEA1-1509F54CECAC}" type="pres">
      <dgm:prSet presAssocID="{79FFE697-AC73-4A02-8A0F-46EB0303A2C4}" presName="spaceRect" presStyleCnt="0"/>
      <dgm:spPr/>
    </dgm:pt>
    <dgm:pt modelId="{F99AEC61-949B-401C-8360-BBC6DFE520F5}" type="pres">
      <dgm:prSet presAssocID="{79FFE697-AC73-4A02-8A0F-46EB0303A2C4}" presName="parTx" presStyleLbl="revTx" presStyleIdx="1" presStyleCnt="4">
        <dgm:presLayoutVars>
          <dgm:chMax val="0"/>
          <dgm:chPref val="0"/>
        </dgm:presLayoutVars>
      </dgm:prSet>
      <dgm:spPr/>
    </dgm:pt>
    <dgm:pt modelId="{CC287F18-AF55-4076-A8A6-D79F0EE378C5}" type="pres">
      <dgm:prSet presAssocID="{72263346-F520-4B6A-864E-605AFEAA09D8}" presName="sibTrans" presStyleCnt="0"/>
      <dgm:spPr/>
    </dgm:pt>
    <dgm:pt modelId="{72973892-6DC3-4F43-B0E4-F18327B1EACA}" type="pres">
      <dgm:prSet presAssocID="{E085C0EA-7EB3-4B3D-A9B1-E0CE4CE772F7}" presName="compNode" presStyleCnt="0"/>
      <dgm:spPr/>
    </dgm:pt>
    <dgm:pt modelId="{296A1D6A-E311-4C8C-AF6F-288AADA56552}" type="pres">
      <dgm:prSet presAssocID="{E085C0EA-7EB3-4B3D-A9B1-E0CE4CE772F7}" presName="bgRect" presStyleLbl="bgShp" presStyleIdx="2" presStyleCnt="4"/>
      <dgm:spPr/>
    </dgm:pt>
    <dgm:pt modelId="{94DF8F78-3BE5-4608-AA60-BE767CC3EA4E}" type="pres">
      <dgm:prSet presAssocID="{E085C0EA-7EB3-4B3D-A9B1-E0CE4CE772F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BE1E500E-723F-4146-8086-1BA12ADB2610}" type="pres">
      <dgm:prSet presAssocID="{E085C0EA-7EB3-4B3D-A9B1-E0CE4CE772F7}" presName="spaceRect" presStyleCnt="0"/>
      <dgm:spPr/>
    </dgm:pt>
    <dgm:pt modelId="{00354AF3-E8C3-4884-856E-83E9E63FF39A}" type="pres">
      <dgm:prSet presAssocID="{E085C0EA-7EB3-4B3D-A9B1-E0CE4CE772F7}" presName="parTx" presStyleLbl="revTx" presStyleIdx="2" presStyleCnt="4">
        <dgm:presLayoutVars>
          <dgm:chMax val="0"/>
          <dgm:chPref val="0"/>
        </dgm:presLayoutVars>
      </dgm:prSet>
      <dgm:spPr/>
    </dgm:pt>
    <dgm:pt modelId="{79389E9C-2FB0-42A3-8E8F-9A9EEFEC60A6}" type="pres">
      <dgm:prSet presAssocID="{5D0112C2-3544-48D7-A889-DC34CD9D56C5}" presName="sibTrans" presStyleCnt="0"/>
      <dgm:spPr/>
    </dgm:pt>
    <dgm:pt modelId="{289C2AD6-32BE-40F1-8731-40E0025075A9}" type="pres">
      <dgm:prSet presAssocID="{B9618603-C873-41D3-896C-E3ECC7E241FA}" presName="compNode" presStyleCnt="0"/>
      <dgm:spPr/>
    </dgm:pt>
    <dgm:pt modelId="{4455B9AD-B2B1-494A-B6BB-7D87CD7AB934}" type="pres">
      <dgm:prSet presAssocID="{B9618603-C873-41D3-896C-E3ECC7E241FA}" presName="bgRect" presStyleLbl="bgShp" presStyleIdx="3" presStyleCnt="4"/>
      <dgm:spPr/>
    </dgm:pt>
    <dgm:pt modelId="{795B9AB4-B3D3-459F-B7CF-1FF638F08D6A}" type="pres">
      <dgm:prSet presAssocID="{B9618603-C873-41D3-896C-E3ECC7E241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obot"/>
        </a:ext>
      </dgm:extLst>
    </dgm:pt>
    <dgm:pt modelId="{0911590E-8967-4E4D-8B87-CA5EDEC55C2B}" type="pres">
      <dgm:prSet presAssocID="{B9618603-C873-41D3-896C-E3ECC7E241FA}" presName="spaceRect" presStyleCnt="0"/>
      <dgm:spPr/>
    </dgm:pt>
    <dgm:pt modelId="{5E808D40-AEFE-4B50-9FE1-DD60E7B4421B}" type="pres">
      <dgm:prSet presAssocID="{B9618603-C873-41D3-896C-E3ECC7E241FA}" presName="parTx" presStyleLbl="revTx" presStyleIdx="3" presStyleCnt="4">
        <dgm:presLayoutVars>
          <dgm:chMax val="0"/>
          <dgm:chPref val="0"/>
        </dgm:presLayoutVars>
      </dgm:prSet>
      <dgm:spPr/>
    </dgm:pt>
  </dgm:ptLst>
  <dgm:cxnLst>
    <dgm:cxn modelId="{5EB82A11-623D-481D-B5C3-2B201C200969}" type="presOf" srcId="{B9618603-C873-41D3-896C-E3ECC7E241FA}" destId="{5E808D40-AEFE-4B50-9FE1-DD60E7B4421B}" srcOrd="0" destOrd="0" presId="urn:microsoft.com/office/officeart/2018/2/layout/IconVerticalSolidList"/>
    <dgm:cxn modelId="{05FB781F-2F17-48CF-94A2-D6F01A5B7E3A}" srcId="{5F17F46B-1D6C-4C64-A700-C35B74EB72FB}" destId="{79FFE697-AC73-4A02-8A0F-46EB0303A2C4}" srcOrd="1" destOrd="0" parTransId="{ABDAE0E7-0AB8-4220-977B-5107D2C78868}" sibTransId="{72263346-F520-4B6A-864E-605AFEAA09D8}"/>
    <dgm:cxn modelId="{F349872E-9E7C-4F97-8575-65DD0858FA8B}" srcId="{5F17F46B-1D6C-4C64-A700-C35B74EB72FB}" destId="{E085C0EA-7EB3-4B3D-A9B1-E0CE4CE772F7}" srcOrd="2" destOrd="0" parTransId="{0E7FE714-8D45-4B4D-9101-2C97D0D8817F}" sibTransId="{5D0112C2-3544-48D7-A889-DC34CD9D56C5}"/>
    <dgm:cxn modelId="{DD8DAD5B-63FA-4C38-9996-776CC167165A}" type="presOf" srcId="{5F17F46B-1D6C-4C64-A700-C35B74EB72FB}" destId="{83741F5C-68AC-4839-AE51-039B3A4B90F7}" srcOrd="0" destOrd="0" presId="urn:microsoft.com/office/officeart/2018/2/layout/IconVerticalSolidList"/>
    <dgm:cxn modelId="{742CF341-4BDC-4E27-9432-4A8EB53080BB}" type="presOf" srcId="{3CDEAF6F-53E5-4120-8ED8-2E32F4CD78A7}" destId="{5220D4EF-0CD1-4746-A2D9-3BB0A147C294}" srcOrd="0" destOrd="0" presId="urn:microsoft.com/office/officeart/2018/2/layout/IconVerticalSolidList"/>
    <dgm:cxn modelId="{99043E99-E2C7-4C24-A194-1782E26A30E1}" type="presOf" srcId="{E085C0EA-7EB3-4B3D-A9B1-E0CE4CE772F7}" destId="{00354AF3-E8C3-4884-856E-83E9E63FF39A}" srcOrd="0" destOrd="0" presId="urn:microsoft.com/office/officeart/2018/2/layout/IconVerticalSolidList"/>
    <dgm:cxn modelId="{62AEB7CA-4972-4423-BFB9-08B0901D1228}" srcId="{5F17F46B-1D6C-4C64-A700-C35B74EB72FB}" destId="{3CDEAF6F-53E5-4120-8ED8-2E32F4CD78A7}" srcOrd="0" destOrd="0" parTransId="{893AA6D0-0CDC-4310-BD41-B567D49CCCF6}" sibTransId="{9A03D458-04FF-4888-9CB4-D3CDAB4C3006}"/>
    <dgm:cxn modelId="{BA7A11DF-1C82-41E1-833F-3C366A348EAD}" srcId="{5F17F46B-1D6C-4C64-A700-C35B74EB72FB}" destId="{B9618603-C873-41D3-896C-E3ECC7E241FA}" srcOrd="3" destOrd="0" parTransId="{B1FFB55E-C56E-4179-A881-1C4941C2D33B}" sibTransId="{AA47C047-8C02-47F8-B0E5-260CAA327684}"/>
    <dgm:cxn modelId="{63C155E7-FF8A-4F8B-9F71-A71240F61DD6}" type="presOf" srcId="{79FFE697-AC73-4A02-8A0F-46EB0303A2C4}" destId="{F99AEC61-949B-401C-8360-BBC6DFE520F5}" srcOrd="0" destOrd="0" presId="urn:microsoft.com/office/officeart/2018/2/layout/IconVerticalSolidList"/>
    <dgm:cxn modelId="{BDB85DC1-25A5-4A87-BEE0-4F22DF3AFB1D}" type="presParOf" srcId="{83741F5C-68AC-4839-AE51-039B3A4B90F7}" destId="{2A9E27B7-3247-4536-9EA8-FE94C0AC01C8}" srcOrd="0" destOrd="0" presId="urn:microsoft.com/office/officeart/2018/2/layout/IconVerticalSolidList"/>
    <dgm:cxn modelId="{E1F62C8B-6D1A-4F2E-954A-388D4088962E}" type="presParOf" srcId="{2A9E27B7-3247-4536-9EA8-FE94C0AC01C8}" destId="{D15D08F0-C06C-47C0-B090-A3F2B3036F96}" srcOrd="0" destOrd="0" presId="urn:microsoft.com/office/officeart/2018/2/layout/IconVerticalSolidList"/>
    <dgm:cxn modelId="{811230A0-A45D-4A24-BF88-10E6B613942C}" type="presParOf" srcId="{2A9E27B7-3247-4536-9EA8-FE94C0AC01C8}" destId="{2F548028-F8A3-486A-A67B-2BEC6C6598C3}" srcOrd="1" destOrd="0" presId="urn:microsoft.com/office/officeart/2018/2/layout/IconVerticalSolidList"/>
    <dgm:cxn modelId="{0A53FC4F-55FF-4766-B661-8E7FC5E185DE}" type="presParOf" srcId="{2A9E27B7-3247-4536-9EA8-FE94C0AC01C8}" destId="{09D37904-F446-4054-B88D-2432B81B956C}" srcOrd="2" destOrd="0" presId="urn:microsoft.com/office/officeart/2018/2/layout/IconVerticalSolidList"/>
    <dgm:cxn modelId="{71C68EAD-0FF8-40F1-8EBA-76BB27222C7E}" type="presParOf" srcId="{2A9E27B7-3247-4536-9EA8-FE94C0AC01C8}" destId="{5220D4EF-0CD1-4746-A2D9-3BB0A147C294}" srcOrd="3" destOrd="0" presId="urn:microsoft.com/office/officeart/2018/2/layout/IconVerticalSolidList"/>
    <dgm:cxn modelId="{A9731E8C-1AC2-4C7E-A032-FD0E2ABF5E13}" type="presParOf" srcId="{83741F5C-68AC-4839-AE51-039B3A4B90F7}" destId="{74CB6CA7-1279-4129-AC1E-61D59D06BA9A}" srcOrd="1" destOrd="0" presId="urn:microsoft.com/office/officeart/2018/2/layout/IconVerticalSolidList"/>
    <dgm:cxn modelId="{5117C94B-6967-4AAF-95C5-E1635DE7CFB2}" type="presParOf" srcId="{83741F5C-68AC-4839-AE51-039B3A4B90F7}" destId="{DC9579A7-2114-46D0-A64E-637E6990EF33}" srcOrd="2" destOrd="0" presId="urn:microsoft.com/office/officeart/2018/2/layout/IconVerticalSolidList"/>
    <dgm:cxn modelId="{9B5D9908-19F0-4F5D-9213-6F2045565DC1}" type="presParOf" srcId="{DC9579A7-2114-46D0-A64E-637E6990EF33}" destId="{9490B671-FC44-4E6D-9585-A3682EA109E4}" srcOrd="0" destOrd="0" presId="urn:microsoft.com/office/officeart/2018/2/layout/IconVerticalSolidList"/>
    <dgm:cxn modelId="{B1E4497E-6F31-41F8-B4C0-40D01EABB1E9}" type="presParOf" srcId="{DC9579A7-2114-46D0-A64E-637E6990EF33}" destId="{FB2FEFF0-976B-4FC1-B886-224A1D85C197}" srcOrd="1" destOrd="0" presId="urn:microsoft.com/office/officeart/2018/2/layout/IconVerticalSolidList"/>
    <dgm:cxn modelId="{4E6E4E91-2ABF-495F-BC44-441D7C3854EA}" type="presParOf" srcId="{DC9579A7-2114-46D0-A64E-637E6990EF33}" destId="{CF0C9620-5C12-4F7F-AEA1-1509F54CECAC}" srcOrd="2" destOrd="0" presId="urn:microsoft.com/office/officeart/2018/2/layout/IconVerticalSolidList"/>
    <dgm:cxn modelId="{FEB89ABD-FAF3-4473-ADE9-B5479B4241F5}" type="presParOf" srcId="{DC9579A7-2114-46D0-A64E-637E6990EF33}" destId="{F99AEC61-949B-401C-8360-BBC6DFE520F5}" srcOrd="3" destOrd="0" presId="urn:microsoft.com/office/officeart/2018/2/layout/IconVerticalSolidList"/>
    <dgm:cxn modelId="{A66893F4-3719-4DE8-B563-B95F8FA34100}" type="presParOf" srcId="{83741F5C-68AC-4839-AE51-039B3A4B90F7}" destId="{CC287F18-AF55-4076-A8A6-D79F0EE378C5}" srcOrd="3" destOrd="0" presId="urn:microsoft.com/office/officeart/2018/2/layout/IconVerticalSolidList"/>
    <dgm:cxn modelId="{D6137C47-BBFB-4D8F-9874-6D7485AAD3C1}" type="presParOf" srcId="{83741F5C-68AC-4839-AE51-039B3A4B90F7}" destId="{72973892-6DC3-4F43-B0E4-F18327B1EACA}" srcOrd="4" destOrd="0" presId="urn:microsoft.com/office/officeart/2018/2/layout/IconVerticalSolidList"/>
    <dgm:cxn modelId="{E9413229-043E-4447-B340-4CD827EB280E}" type="presParOf" srcId="{72973892-6DC3-4F43-B0E4-F18327B1EACA}" destId="{296A1D6A-E311-4C8C-AF6F-288AADA56552}" srcOrd="0" destOrd="0" presId="urn:microsoft.com/office/officeart/2018/2/layout/IconVerticalSolidList"/>
    <dgm:cxn modelId="{37B870B7-A7F9-4157-8D63-EFAB06DD147D}" type="presParOf" srcId="{72973892-6DC3-4F43-B0E4-F18327B1EACA}" destId="{94DF8F78-3BE5-4608-AA60-BE767CC3EA4E}" srcOrd="1" destOrd="0" presId="urn:microsoft.com/office/officeart/2018/2/layout/IconVerticalSolidList"/>
    <dgm:cxn modelId="{4654C6C6-24F7-4F49-AE80-764D215A5515}" type="presParOf" srcId="{72973892-6DC3-4F43-B0E4-F18327B1EACA}" destId="{BE1E500E-723F-4146-8086-1BA12ADB2610}" srcOrd="2" destOrd="0" presId="urn:microsoft.com/office/officeart/2018/2/layout/IconVerticalSolidList"/>
    <dgm:cxn modelId="{3A4C4D76-9CA0-466C-9D2F-105B7F255330}" type="presParOf" srcId="{72973892-6DC3-4F43-B0E4-F18327B1EACA}" destId="{00354AF3-E8C3-4884-856E-83E9E63FF39A}" srcOrd="3" destOrd="0" presId="urn:microsoft.com/office/officeart/2018/2/layout/IconVerticalSolidList"/>
    <dgm:cxn modelId="{2C25C93E-00BD-4D99-9927-16C9143A7702}" type="presParOf" srcId="{83741F5C-68AC-4839-AE51-039B3A4B90F7}" destId="{79389E9C-2FB0-42A3-8E8F-9A9EEFEC60A6}" srcOrd="5" destOrd="0" presId="urn:microsoft.com/office/officeart/2018/2/layout/IconVerticalSolidList"/>
    <dgm:cxn modelId="{888CFE54-87C4-4F30-8F8F-E29FD3888CBB}" type="presParOf" srcId="{83741F5C-68AC-4839-AE51-039B3A4B90F7}" destId="{289C2AD6-32BE-40F1-8731-40E0025075A9}" srcOrd="6" destOrd="0" presId="urn:microsoft.com/office/officeart/2018/2/layout/IconVerticalSolidList"/>
    <dgm:cxn modelId="{9E0BEE44-DF47-4C00-A712-6D9E33B37F7C}" type="presParOf" srcId="{289C2AD6-32BE-40F1-8731-40E0025075A9}" destId="{4455B9AD-B2B1-494A-B6BB-7D87CD7AB934}" srcOrd="0" destOrd="0" presId="urn:microsoft.com/office/officeart/2018/2/layout/IconVerticalSolidList"/>
    <dgm:cxn modelId="{02A83CBF-F473-4D2D-8E4A-469065A28551}" type="presParOf" srcId="{289C2AD6-32BE-40F1-8731-40E0025075A9}" destId="{795B9AB4-B3D3-459F-B7CF-1FF638F08D6A}" srcOrd="1" destOrd="0" presId="urn:microsoft.com/office/officeart/2018/2/layout/IconVerticalSolidList"/>
    <dgm:cxn modelId="{9BBDEB91-BD30-4107-8A01-826153FC976F}" type="presParOf" srcId="{289C2AD6-32BE-40F1-8731-40E0025075A9}" destId="{0911590E-8967-4E4D-8B87-CA5EDEC55C2B}" srcOrd="2" destOrd="0" presId="urn:microsoft.com/office/officeart/2018/2/layout/IconVerticalSolidList"/>
    <dgm:cxn modelId="{51793016-E953-4667-A7DD-F98C4F278C9A}" type="presParOf" srcId="{289C2AD6-32BE-40F1-8731-40E0025075A9}" destId="{5E808D40-AEFE-4B50-9FE1-DD60E7B442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FBAC2-B030-4ED8-8769-9B8694F6D3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B2FAEB-9AEB-40E6-B32F-983D67111DA5}">
      <dgm:prSet/>
      <dgm:spPr/>
      <dgm:t>
        <a:bodyPr/>
        <a:lstStyle/>
        <a:p>
          <a:r>
            <a:rPr lang="en-US"/>
            <a:t>Showkatian E, Salehi M, Ghaffari H, Reiazi R, Sadighi N. Deep learning-based automatic detection of tuberculosis disease in chest X-ray images. Polish Journal of Radiology. 2022;87(1):118–24.</a:t>
          </a:r>
        </a:p>
      </dgm:t>
    </dgm:pt>
    <dgm:pt modelId="{0D1E4DC0-D9E4-4115-89ED-D230BB57ADA0}" type="parTrans" cxnId="{69C1BDD0-66F9-4E14-94B5-7D07DD672A14}">
      <dgm:prSet/>
      <dgm:spPr/>
      <dgm:t>
        <a:bodyPr/>
        <a:lstStyle/>
        <a:p>
          <a:endParaRPr lang="en-US"/>
        </a:p>
      </dgm:t>
    </dgm:pt>
    <dgm:pt modelId="{FE168ABA-55E0-42F1-8EE1-32BD0DA5DEA0}" type="sibTrans" cxnId="{69C1BDD0-66F9-4E14-94B5-7D07DD672A14}">
      <dgm:prSet/>
      <dgm:spPr/>
      <dgm:t>
        <a:bodyPr/>
        <a:lstStyle/>
        <a:p>
          <a:endParaRPr lang="en-US"/>
        </a:p>
      </dgm:t>
    </dgm:pt>
    <dgm:pt modelId="{BB743BC3-4E2A-4AB7-BE8A-372B56700359}">
      <dgm:prSet/>
      <dgm:spPr/>
      <dgm:t>
        <a:bodyPr/>
        <a:lstStyle/>
        <a:p>
          <a:r>
            <a:rPr lang="en-US"/>
            <a:t>Hansun S, Argha A, Liaw ST, Celler BG, Marks GB. Machine and Deep Learning for Tuberculosis Detection on Chest X-Rays: Systematic Literature Review. Journal of Medical Internet Research [Internet]. 2023 Jul 3;25:e43154. Available from: </a:t>
          </a:r>
          <a:r>
            <a:rPr lang="en-US">
              <a:hlinkClick xmlns:r="http://schemas.openxmlformats.org/officeDocument/2006/relationships" r:id="rId1"/>
            </a:rPr>
            <a:t>https://pubmed.ncbi.nlm.nih.gov/37399055/</a:t>
          </a:r>
          <a:endParaRPr lang="en-US"/>
        </a:p>
      </dgm:t>
    </dgm:pt>
    <dgm:pt modelId="{D69D2C2A-4068-411F-8C2C-A5555CEECED1}" type="parTrans" cxnId="{F8D7ACE5-14F0-45BB-BDAF-D43EE5626418}">
      <dgm:prSet/>
      <dgm:spPr/>
      <dgm:t>
        <a:bodyPr/>
        <a:lstStyle/>
        <a:p>
          <a:endParaRPr lang="en-US"/>
        </a:p>
      </dgm:t>
    </dgm:pt>
    <dgm:pt modelId="{F5E383EE-7E3E-4A05-ABE7-A8F62794DDC7}" type="sibTrans" cxnId="{F8D7ACE5-14F0-45BB-BDAF-D43EE5626418}">
      <dgm:prSet/>
      <dgm:spPr/>
      <dgm:t>
        <a:bodyPr/>
        <a:lstStyle/>
        <a:p>
          <a:endParaRPr lang="en-US"/>
        </a:p>
      </dgm:t>
    </dgm:pt>
    <dgm:pt modelId="{1E1E3FE5-7D35-4CEA-A415-8CBDC42B59C1}">
      <dgm:prSet/>
      <dgm:spPr/>
      <dgm:t>
        <a:bodyPr/>
        <a:lstStyle/>
        <a:p>
          <a:r>
            <a:rPr lang="en-US"/>
            <a:t>Lakhani, P., &amp; Sundaram, B. (2017). Deep learning at chest radiography: Automated classification of pulmonary tuberculosis by using convolutional neural networks. Radiology, 284(2), 574-582.</a:t>
          </a:r>
        </a:p>
      </dgm:t>
    </dgm:pt>
    <dgm:pt modelId="{F544C43E-012F-4325-ACC4-1A5E81209BAE}" type="parTrans" cxnId="{62EC3229-2FCD-4B9E-AF35-D75C94C0E3AB}">
      <dgm:prSet/>
      <dgm:spPr/>
      <dgm:t>
        <a:bodyPr/>
        <a:lstStyle/>
        <a:p>
          <a:endParaRPr lang="en-US"/>
        </a:p>
      </dgm:t>
    </dgm:pt>
    <dgm:pt modelId="{997AB9A0-1C7C-4814-9C9E-41E04134E545}" type="sibTrans" cxnId="{62EC3229-2FCD-4B9E-AF35-D75C94C0E3AB}">
      <dgm:prSet/>
      <dgm:spPr/>
      <dgm:t>
        <a:bodyPr/>
        <a:lstStyle/>
        <a:p>
          <a:endParaRPr lang="en-US"/>
        </a:p>
      </dgm:t>
    </dgm:pt>
    <dgm:pt modelId="{90010625-4241-4ADB-9C9E-42272A670E06}">
      <dgm:prSet/>
      <dgm:spPr/>
      <dgm:t>
        <a:bodyPr/>
        <a:lstStyle/>
        <a:p>
          <a:r>
            <a:rPr lang="en-US"/>
            <a:t>Litjens, G., Kooi, T., Bejnordi, B. E., Setio, A. A., Ciompi, F., Ghafoorian, M., ... &amp; van Ginneken, B. (2017). A survey on deep learning in medical image analysis. Medical image analysis, 42, 60-88.</a:t>
          </a:r>
        </a:p>
      </dgm:t>
    </dgm:pt>
    <dgm:pt modelId="{6D55CEB0-F9B0-4FF3-8A2E-2CE1D401CC7A}" type="parTrans" cxnId="{1F112EBC-2141-4790-8DD4-CB44B531093D}">
      <dgm:prSet/>
      <dgm:spPr/>
      <dgm:t>
        <a:bodyPr/>
        <a:lstStyle/>
        <a:p>
          <a:endParaRPr lang="en-US"/>
        </a:p>
      </dgm:t>
    </dgm:pt>
    <dgm:pt modelId="{F9445F1B-CBEA-4832-97C3-C2DCD96122D6}" type="sibTrans" cxnId="{1F112EBC-2141-4790-8DD4-CB44B531093D}">
      <dgm:prSet/>
      <dgm:spPr/>
      <dgm:t>
        <a:bodyPr/>
        <a:lstStyle/>
        <a:p>
          <a:endParaRPr lang="en-US"/>
        </a:p>
      </dgm:t>
    </dgm:pt>
    <dgm:pt modelId="{A1933E9B-227F-4DFD-81B9-9D7E9E581F34}">
      <dgm:prSet/>
      <dgm:spPr/>
      <dgm:t>
        <a:bodyPr/>
        <a:lstStyle/>
        <a:p>
          <a:r>
            <a:rPr lang="en-US"/>
            <a:t>Esteva, A., Kuprel, B., Novoa, R. A., Ko, J., Swetter, S. M., Blau, H. M., &amp; Thrun, S. (2017). Dermatologist-level classification of skin cancer with deep neural networks. Nature, 542(7639), 115-118.</a:t>
          </a:r>
        </a:p>
      </dgm:t>
    </dgm:pt>
    <dgm:pt modelId="{0FD90927-13EB-487B-80FF-AAC760185D43}" type="parTrans" cxnId="{32BCCBE8-B8FB-49EC-B48E-F5CAE0A5B9D4}">
      <dgm:prSet/>
      <dgm:spPr/>
      <dgm:t>
        <a:bodyPr/>
        <a:lstStyle/>
        <a:p>
          <a:endParaRPr lang="en-US"/>
        </a:p>
      </dgm:t>
    </dgm:pt>
    <dgm:pt modelId="{37FE2DBC-95B7-43F8-AF58-18297DFD7A72}" type="sibTrans" cxnId="{32BCCBE8-B8FB-49EC-B48E-F5CAE0A5B9D4}">
      <dgm:prSet/>
      <dgm:spPr/>
      <dgm:t>
        <a:bodyPr/>
        <a:lstStyle/>
        <a:p>
          <a:endParaRPr lang="en-US"/>
        </a:p>
      </dgm:t>
    </dgm:pt>
    <dgm:pt modelId="{D990E4F2-E304-4CD7-99CA-3CAE520B843E}">
      <dgm:prSet/>
      <dgm:spPr/>
      <dgm:t>
        <a:bodyPr/>
        <a:lstStyle/>
        <a:p>
          <a:r>
            <a:rPr lang="en-US"/>
            <a:t>Bar, Y., Diamant, I., Wolf, L., &amp; Greenspan, H. (2015). Chest pathology detection using deep learning with non-medical training. In 2015 IEEE 12th International Symposium on Biomedical Imaging (ISBI) (pp. 294-297). IEEE.</a:t>
          </a:r>
        </a:p>
      </dgm:t>
    </dgm:pt>
    <dgm:pt modelId="{0D801A5D-C873-4E57-B0FF-AFAD12758678}" type="parTrans" cxnId="{C044D2A7-65E7-4B7F-B843-59F431480A4F}">
      <dgm:prSet/>
      <dgm:spPr/>
      <dgm:t>
        <a:bodyPr/>
        <a:lstStyle/>
        <a:p>
          <a:endParaRPr lang="en-US"/>
        </a:p>
      </dgm:t>
    </dgm:pt>
    <dgm:pt modelId="{0156188C-11FD-43CC-8A8D-CB1BDD5FE16B}" type="sibTrans" cxnId="{C044D2A7-65E7-4B7F-B843-59F431480A4F}">
      <dgm:prSet/>
      <dgm:spPr/>
      <dgm:t>
        <a:bodyPr/>
        <a:lstStyle/>
        <a:p>
          <a:endParaRPr lang="en-US"/>
        </a:p>
      </dgm:t>
    </dgm:pt>
    <dgm:pt modelId="{0F8E664C-C0C1-4951-95F8-316545ABA427}" type="pres">
      <dgm:prSet presAssocID="{005FBAC2-B030-4ED8-8769-9B8694F6D35A}" presName="root" presStyleCnt="0">
        <dgm:presLayoutVars>
          <dgm:dir/>
          <dgm:resizeHandles val="exact"/>
        </dgm:presLayoutVars>
      </dgm:prSet>
      <dgm:spPr/>
    </dgm:pt>
    <dgm:pt modelId="{53CE31E2-9003-4114-A5B4-B4243E0D6FF2}" type="pres">
      <dgm:prSet presAssocID="{3EB2FAEB-9AEB-40E6-B32F-983D67111DA5}" presName="compNode" presStyleCnt="0"/>
      <dgm:spPr/>
    </dgm:pt>
    <dgm:pt modelId="{9595700B-7AEC-4C0D-8FB9-AE53668DF56A}" type="pres">
      <dgm:prSet presAssocID="{3EB2FAEB-9AEB-40E6-B32F-983D67111DA5}" presName="bgRect" presStyleLbl="bgShp" presStyleIdx="0" presStyleCnt="6"/>
      <dgm:spPr/>
    </dgm:pt>
    <dgm:pt modelId="{39DF1CAD-1E1D-48CA-9925-403A1D27C071}" type="pres">
      <dgm:prSet presAssocID="{3EB2FAEB-9AEB-40E6-B32F-983D67111DA5}"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tor"/>
        </a:ext>
      </dgm:extLst>
    </dgm:pt>
    <dgm:pt modelId="{1FBA7942-BA9F-4570-9FCB-FAA9C64377D8}" type="pres">
      <dgm:prSet presAssocID="{3EB2FAEB-9AEB-40E6-B32F-983D67111DA5}" presName="spaceRect" presStyleCnt="0"/>
      <dgm:spPr/>
    </dgm:pt>
    <dgm:pt modelId="{AFD1086D-B8E4-4265-A775-FC28DA648E63}" type="pres">
      <dgm:prSet presAssocID="{3EB2FAEB-9AEB-40E6-B32F-983D67111DA5}" presName="parTx" presStyleLbl="revTx" presStyleIdx="0" presStyleCnt="6">
        <dgm:presLayoutVars>
          <dgm:chMax val="0"/>
          <dgm:chPref val="0"/>
        </dgm:presLayoutVars>
      </dgm:prSet>
      <dgm:spPr/>
    </dgm:pt>
    <dgm:pt modelId="{29CBF07A-0F0F-4777-BFF3-C9A67E1AE1CD}" type="pres">
      <dgm:prSet presAssocID="{FE168ABA-55E0-42F1-8EE1-32BD0DA5DEA0}" presName="sibTrans" presStyleCnt="0"/>
      <dgm:spPr/>
    </dgm:pt>
    <dgm:pt modelId="{A2249F07-70C1-451B-946D-457B437CCD04}" type="pres">
      <dgm:prSet presAssocID="{BB743BC3-4E2A-4AB7-BE8A-372B56700359}" presName="compNode" presStyleCnt="0"/>
      <dgm:spPr/>
    </dgm:pt>
    <dgm:pt modelId="{D8A374E4-0A13-4305-91D2-3780180CFE7E}" type="pres">
      <dgm:prSet presAssocID="{BB743BC3-4E2A-4AB7-BE8A-372B56700359}" presName="bgRect" presStyleLbl="bgShp" presStyleIdx="1" presStyleCnt="6" custScaleY="268263"/>
      <dgm:spPr/>
    </dgm:pt>
    <dgm:pt modelId="{D82C240D-F365-442F-8FE3-7EA0866C82FC}" type="pres">
      <dgm:prSet presAssocID="{BB743BC3-4E2A-4AB7-BE8A-372B56700359}"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ospital"/>
        </a:ext>
      </dgm:extLst>
    </dgm:pt>
    <dgm:pt modelId="{0E037F5C-6A14-4408-9DAF-3AB7AEACDFB4}" type="pres">
      <dgm:prSet presAssocID="{BB743BC3-4E2A-4AB7-BE8A-372B56700359}" presName="spaceRect" presStyleCnt="0"/>
      <dgm:spPr/>
    </dgm:pt>
    <dgm:pt modelId="{D43DB79C-F2E5-4C71-BBB4-260C394F2302}" type="pres">
      <dgm:prSet presAssocID="{BB743BC3-4E2A-4AB7-BE8A-372B56700359}" presName="parTx" presStyleLbl="revTx" presStyleIdx="1" presStyleCnt="6">
        <dgm:presLayoutVars>
          <dgm:chMax val="0"/>
          <dgm:chPref val="0"/>
        </dgm:presLayoutVars>
      </dgm:prSet>
      <dgm:spPr/>
    </dgm:pt>
    <dgm:pt modelId="{00BDB3F8-3668-4E9B-8DBC-A7B2716CE68F}" type="pres">
      <dgm:prSet presAssocID="{F5E383EE-7E3E-4A05-ABE7-A8F62794DDC7}" presName="sibTrans" presStyleCnt="0"/>
      <dgm:spPr/>
    </dgm:pt>
    <dgm:pt modelId="{D83E1652-5DBF-4C6C-A857-30578A13BEF4}" type="pres">
      <dgm:prSet presAssocID="{1E1E3FE5-7D35-4CEA-A415-8CBDC42B59C1}" presName="compNode" presStyleCnt="0"/>
      <dgm:spPr/>
    </dgm:pt>
    <dgm:pt modelId="{FE8CF00F-8BB2-4AC3-9A66-F26411C8680F}" type="pres">
      <dgm:prSet presAssocID="{1E1E3FE5-7D35-4CEA-A415-8CBDC42B59C1}" presName="bgRect" presStyleLbl="bgShp" presStyleIdx="2" presStyleCnt="6"/>
      <dgm:spPr/>
    </dgm:pt>
    <dgm:pt modelId="{569C9DFB-DD5F-429D-B808-9C034DF646E7}" type="pres">
      <dgm:prSet presAssocID="{1E1E3FE5-7D35-4CEA-A415-8CBDC42B59C1}"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ientist"/>
        </a:ext>
      </dgm:extLst>
    </dgm:pt>
    <dgm:pt modelId="{43397546-72E6-4E05-8320-D9132A8993F6}" type="pres">
      <dgm:prSet presAssocID="{1E1E3FE5-7D35-4CEA-A415-8CBDC42B59C1}" presName="spaceRect" presStyleCnt="0"/>
      <dgm:spPr/>
    </dgm:pt>
    <dgm:pt modelId="{76B07B0D-2596-4FF0-8F43-8022ADF4E2AC}" type="pres">
      <dgm:prSet presAssocID="{1E1E3FE5-7D35-4CEA-A415-8CBDC42B59C1}" presName="parTx" presStyleLbl="revTx" presStyleIdx="2" presStyleCnt="6">
        <dgm:presLayoutVars>
          <dgm:chMax val="0"/>
          <dgm:chPref val="0"/>
        </dgm:presLayoutVars>
      </dgm:prSet>
      <dgm:spPr/>
    </dgm:pt>
    <dgm:pt modelId="{B25D4313-D0E9-4F9F-A3D5-BE0538053E37}" type="pres">
      <dgm:prSet presAssocID="{997AB9A0-1C7C-4814-9C9E-41E04134E545}" presName="sibTrans" presStyleCnt="0"/>
      <dgm:spPr/>
    </dgm:pt>
    <dgm:pt modelId="{6B653245-73FA-46BE-A3B1-CB1DC66ACB83}" type="pres">
      <dgm:prSet presAssocID="{90010625-4241-4ADB-9C9E-42272A670E06}" presName="compNode" presStyleCnt="0"/>
      <dgm:spPr/>
    </dgm:pt>
    <dgm:pt modelId="{229EA3D9-1E15-40F4-9C49-1BF4781AA4BC}" type="pres">
      <dgm:prSet presAssocID="{90010625-4241-4ADB-9C9E-42272A670E06}" presName="bgRect" presStyleLbl="bgShp" presStyleIdx="3" presStyleCnt="6"/>
      <dgm:spPr/>
    </dgm:pt>
    <dgm:pt modelId="{68C7C13F-9E81-44C7-8916-7F04557323A9}" type="pres">
      <dgm:prSet presAssocID="{90010625-4241-4ADB-9C9E-42272A670E06}"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ustomer Review"/>
        </a:ext>
      </dgm:extLst>
    </dgm:pt>
    <dgm:pt modelId="{7107C3BC-8EC1-41E1-B940-CDCF41F8ECF9}" type="pres">
      <dgm:prSet presAssocID="{90010625-4241-4ADB-9C9E-42272A670E06}" presName="spaceRect" presStyleCnt="0"/>
      <dgm:spPr/>
    </dgm:pt>
    <dgm:pt modelId="{5B99AA6D-C03F-4AC3-B069-CAA4ABA0C830}" type="pres">
      <dgm:prSet presAssocID="{90010625-4241-4ADB-9C9E-42272A670E06}" presName="parTx" presStyleLbl="revTx" presStyleIdx="3" presStyleCnt="6">
        <dgm:presLayoutVars>
          <dgm:chMax val="0"/>
          <dgm:chPref val="0"/>
        </dgm:presLayoutVars>
      </dgm:prSet>
      <dgm:spPr/>
    </dgm:pt>
    <dgm:pt modelId="{4EF1ED12-41A2-4811-B2EF-22254E0F63C7}" type="pres">
      <dgm:prSet presAssocID="{F9445F1B-CBEA-4832-97C3-C2DCD96122D6}" presName="sibTrans" presStyleCnt="0"/>
      <dgm:spPr/>
    </dgm:pt>
    <dgm:pt modelId="{285C511A-4DD4-455E-AEF7-BC7E1A1A1BFE}" type="pres">
      <dgm:prSet presAssocID="{A1933E9B-227F-4DFD-81B9-9D7E9E581F34}" presName="compNode" presStyleCnt="0"/>
      <dgm:spPr/>
    </dgm:pt>
    <dgm:pt modelId="{06F6E704-C3C7-4705-98FA-CDD9AA87EF18}" type="pres">
      <dgm:prSet presAssocID="{A1933E9B-227F-4DFD-81B9-9D7E9E581F34}" presName="bgRect" presStyleLbl="bgShp" presStyleIdx="4" presStyleCnt="6"/>
      <dgm:spPr/>
    </dgm:pt>
    <dgm:pt modelId="{36665D05-756C-48EE-9B5C-66C63F7D14FF}" type="pres">
      <dgm:prSet presAssocID="{A1933E9B-227F-4DFD-81B9-9D7E9E581F34}"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onnections"/>
        </a:ext>
      </dgm:extLst>
    </dgm:pt>
    <dgm:pt modelId="{99A79E37-417A-4406-B565-00C76FDD8C5D}" type="pres">
      <dgm:prSet presAssocID="{A1933E9B-227F-4DFD-81B9-9D7E9E581F34}" presName="spaceRect" presStyleCnt="0"/>
      <dgm:spPr/>
    </dgm:pt>
    <dgm:pt modelId="{0C249897-35BB-48AA-B9B4-4618F9D414CE}" type="pres">
      <dgm:prSet presAssocID="{A1933E9B-227F-4DFD-81B9-9D7E9E581F34}" presName="parTx" presStyleLbl="revTx" presStyleIdx="4" presStyleCnt="6">
        <dgm:presLayoutVars>
          <dgm:chMax val="0"/>
          <dgm:chPref val="0"/>
        </dgm:presLayoutVars>
      </dgm:prSet>
      <dgm:spPr/>
    </dgm:pt>
    <dgm:pt modelId="{CFB0F478-89E4-4D86-BE2C-ADEE73F6F8FF}" type="pres">
      <dgm:prSet presAssocID="{37FE2DBC-95B7-43F8-AF58-18297DFD7A72}" presName="sibTrans" presStyleCnt="0"/>
      <dgm:spPr/>
    </dgm:pt>
    <dgm:pt modelId="{6432F528-2D1E-4CDD-AFB1-FE4D8CB46973}" type="pres">
      <dgm:prSet presAssocID="{D990E4F2-E304-4CD7-99CA-3CAE520B843E}" presName="compNode" presStyleCnt="0"/>
      <dgm:spPr/>
    </dgm:pt>
    <dgm:pt modelId="{39421078-18C8-4C01-BCBC-81ECC4EAF6CD}" type="pres">
      <dgm:prSet presAssocID="{D990E4F2-E304-4CD7-99CA-3CAE520B843E}" presName="bgRect" presStyleLbl="bgShp" presStyleIdx="5" presStyleCnt="6"/>
      <dgm:spPr/>
    </dgm:pt>
    <dgm:pt modelId="{AD12C3B3-A5EF-4F1F-B358-18D87CB0E218}" type="pres">
      <dgm:prSet presAssocID="{D990E4F2-E304-4CD7-99CA-3CAE520B843E}"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Saxophone"/>
        </a:ext>
      </dgm:extLst>
    </dgm:pt>
    <dgm:pt modelId="{EBA37083-B8E2-4980-BD25-BC184ADD5E4E}" type="pres">
      <dgm:prSet presAssocID="{D990E4F2-E304-4CD7-99CA-3CAE520B843E}" presName="spaceRect" presStyleCnt="0"/>
      <dgm:spPr/>
    </dgm:pt>
    <dgm:pt modelId="{A4DBC0C2-64CB-458C-9390-4E6A37754D9B}" type="pres">
      <dgm:prSet presAssocID="{D990E4F2-E304-4CD7-99CA-3CAE520B843E}" presName="parTx" presStyleLbl="revTx" presStyleIdx="5" presStyleCnt="6">
        <dgm:presLayoutVars>
          <dgm:chMax val="0"/>
          <dgm:chPref val="0"/>
        </dgm:presLayoutVars>
      </dgm:prSet>
      <dgm:spPr/>
    </dgm:pt>
  </dgm:ptLst>
  <dgm:cxnLst>
    <dgm:cxn modelId="{7D2DE924-472A-4DC2-9EB5-81CE7A562709}" type="presOf" srcId="{BB743BC3-4E2A-4AB7-BE8A-372B56700359}" destId="{D43DB79C-F2E5-4C71-BBB4-260C394F2302}" srcOrd="0" destOrd="0" presId="urn:microsoft.com/office/officeart/2018/2/layout/IconVerticalSolidList"/>
    <dgm:cxn modelId="{62EC3229-2FCD-4B9E-AF35-D75C94C0E3AB}" srcId="{005FBAC2-B030-4ED8-8769-9B8694F6D35A}" destId="{1E1E3FE5-7D35-4CEA-A415-8CBDC42B59C1}" srcOrd="2" destOrd="0" parTransId="{F544C43E-012F-4325-ACC4-1A5E81209BAE}" sibTransId="{997AB9A0-1C7C-4814-9C9E-41E04134E545}"/>
    <dgm:cxn modelId="{7FA99A41-9C93-478C-808E-B467DB084437}" type="presOf" srcId="{A1933E9B-227F-4DFD-81B9-9D7E9E581F34}" destId="{0C249897-35BB-48AA-B9B4-4618F9D414CE}" srcOrd="0" destOrd="0" presId="urn:microsoft.com/office/officeart/2018/2/layout/IconVerticalSolidList"/>
    <dgm:cxn modelId="{694C8B68-BFC8-4DF3-9ED6-7551B236DB76}" type="presOf" srcId="{90010625-4241-4ADB-9C9E-42272A670E06}" destId="{5B99AA6D-C03F-4AC3-B069-CAA4ABA0C830}" srcOrd="0" destOrd="0" presId="urn:microsoft.com/office/officeart/2018/2/layout/IconVerticalSolidList"/>
    <dgm:cxn modelId="{14DDF948-3ABA-4B55-98D0-1FF88572CD7A}" type="presOf" srcId="{1E1E3FE5-7D35-4CEA-A415-8CBDC42B59C1}" destId="{76B07B0D-2596-4FF0-8F43-8022ADF4E2AC}" srcOrd="0" destOrd="0" presId="urn:microsoft.com/office/officeart/2018/2/layout/IconVerticalSolidList"/>
    <dgm:cxn modelId="{771A4370-4D11-46E2-950A-689813685233}" type="presOf" srcId="{3EB2FAEB-9AEB-40E6-B32F-983D67111DA5}" destId="{AFD1086D-B8E4-4265-A775-FC28DA648E63}" srcOrd="0" destOrd="0" presId="urn:microsoft.com/office/officeart/2018/2/layout/IconVerticalSolidList"/>
    <dgm:cxn modelId="{C044D2A7-65E7-4B7F-B843-59F431480A4F}" srcId="{005FBAC2-B030-4ED8-8769-9B8694F6D35A}" destId="{D990E4F2-E304-4CD7-99CA-3CAE520B843E}" srcOrd="5" destOrd="0" parTransId="{0D801A5D-C873-4E57-B0FF-AFAD12758678}" sibTransId="{0156188C-11FD-43CC-8A8D-CB1BDD5FE16B}"/>
    <dgm:cxn modelId="{6A6E38B8-018B-4966-8CC6-CBF821C078F3}" type="presOf" srcId="{005FBAC2-B030-4ED8-8769-9B8694F6D35A}" destId="{0F8E664C-C0C1-4951-95F8-316545ABA427}" srcOrd="0" destOrd="0" presId="urn:microsoft.com/office/officeart/2018/2/layout/IconVerticalSolidList"/>
    <dgm:cxn modelId="{1F112EBC-2141-4790-8DD4-CB44B531093D}" srcId="{005FBAC2-B030-4ED8-8769-9B8694F6D35A}" destId="{90010625-4241-4ADB-9C9E-42272A670E06}" srcOrd="3" destOrd="0" parTransId="{6D55CEB0-F9B0-4FF3-8A2E-2CE1D401CC7A}" sibTransId="{F9445F1B-CBEA-4832-97C3-C2DCD96122D6}"/>
    <dgm:cxn modelId="{69C1BDD0-66F9-4E14-94B5-7D07DD672A14}" srcId="{005FBAC2-B030-4ED8-8769-9B8694F6D35A}" destId="{3EB2FAEB-9AEB-40E6-B32F-983D67111DA5}" srcOrd="0" destOrd="0" parTransId="{0D1E4DC0-D9E4-4115-89ED-D230BB57ADA0}" sibTransId="{FE168ABA-55E0-42F1-8EE1-32BD0DA5DEA0}"/>
    <dgm:cxn modelId="{408D43DE-90ED-4D3C-B546-2F9AFC7D9773}" type="presOf" srcId="{D990E4F2-E304-4CD7-99CA-3CAE520B843E}" destId="{A4DBC0C2-64CB-458C-9390-4E6A37754D9B}" srcOrd="0" destOrd="0" presId="urn:microsoft.com/office/officeart/2018/2/layout/IconVerticalSolidList"/>
    <dgm:cxn modelId="{F8D7ACE5-14F0-45BB-BDAF-D43EE5626418}" srcId="{005FBAC2-B030-4ED8-8769-9B8694F6D35A}" destId="{BB743BC3-4E2A-4AB7-BE8A-372B56700359}" srcOrd="1" destOrd="0" parTransId="{D69D2C2A-4068-411F-8C2C-A5555CEECED1}" sibTransId="{F5E383EE-7E3E-4A05-ABE7-A8F62794DDC7}"/>
    <dgm:cxn modelId="{32BCCBE8-B8FB-49EC-B48E-F5CAE0A5B9D4}" srcId="{005FBAC2-B030-4ED8-8769-9B8694F6D35A}" destId="{A1933E9B-227F-4DFD-81B9-9D7E9E581F34}" srcOrd="4" destOrd="0" parTransId="{0FD90927-13EB-487B-80FF-AAC760185D43}" sibTransId="{37FE2DBC-95B7-43F8-AF58-18297DFD7A72}"/>
    <dgm:cxn modelId="{27409B48-72FB-4418-91E3-AC021D98A032}" type="presParOf" srcId="{0F8E664C-C0C1-4951-95F8-316545ABA427}" destId="{53CE31E2-9003-4114-A5B4-B4243E0D6FF2}" srcOrd="0" destOrd="0" presId="urn:microsoft.com/office/officeart/2018/2/layout/IconVerticalSolidList"/>
    <dgm:cxn modelId="{8BBDA6EE-9DB1-492A-9F90-9F63621F7FEB}" type="presParOf" srcId="{53CE31E2-9003-4114-A5B4-B4243E0D6FF2}" destId="{9595700B-7AEC-4C0D-8FB9-AE53668DF56A}" srcOrd="0" destOrd="0" presId="urn:microsoft.com/office/officeart/2018/2/layout/IconVerticalSolidList"/>
    <dgm:cxn modelId="{7FE2F844-D22A-49C2-B71D-31FBD7E4C15A}" type="presParOf" srcId="{53CE31E2-9003-4114-A5B4-B4243E0D6FF2}" destId="{39DF1CAD-1E1D-48CA-9925-403A1D27C071}" srcOrd="1" destOrd="0" presId="urn:microsoft.com/office/officeart/2018/2/layout/IconVerticalSolidList"/>
    <dgm:cxn modelId="{4B60DCA7-9B8F-42A0-9CD9-F872AD031F89}" type="presParOf" srcId="{53CE31E2-9003-4114-A5B4-B4243E0D6FF2}" destId="{1FBA7942-BA9F-4570-9FCB-FAA9C64377D8}" srcOrd="2" destOrd="0" presId="urn:microsoft.com/office/officeart/2018/2/layout/IconVerticalSolidList"/>
    <dgm:cxn modelId="{B3FE648C-0200-4D85-8085-74D34F17949D}" type="presParOf" srcId="{53CE31E2-9003-4114-A5B4-B4243E0D6FF2}" destId="{AFD1086D-B8E4-4265-A775-FC28DA648E63}" srcOrd="3" destOrd="0" presId="urn:microsoft.com/office/officeart/2018/2/layout/IconVerticalSolidList"/>
    <dgm:cxn modelId="{5592663E-9314-4C50-A51A-6BDB46860F0E}" type="presParOf" srcId="{0F8E664C-C0C1-4951-95F8-316545ABA427}" destId="{29CBF07A-0F0F-4777-BFF3-C9A67E1AE1CD}" srcOrd="1" destOrd="0" presId="urn:microsoft.com/office/officeart/2018/2/layout/IconVerticalSolidList"/>
    <dgm:cxn modelId="{618343F4-F097-4575-8DB1-8FF54ADF0BDB}" type="presParOf" srcId="{0F8E664C-C0C1-4951-95F8-316545ABA427}" destId="{A2249F07-70C1-451B-946D-457B437CCD04}" srcOrd="2" destOrd="0" presId="urn:microsoft.com/office/officeart/2018/2/layout/IconVerticalSolidList"/>
    <dgm:cxn modelId="{1B958EDF-1B7C-4756-956C-A20D304D2596}" type="presParOf" srcId="{A2249F07-70C1-451B-946D-457B437CCD04}" destId="{D8A374E4-0A13-4305-91D2-3780180CFE7E}" srcOrd="0" destOrd="0" presId="urn:microsoft.com/office/officeart/2018/2/layout/IconVerticalSolidList"/>
    <dgm:cxn modelId="{43D326AE-AD90-435C-A834-7298985BA150}" type="presParOf" srcId="{A2249F07-70C1-451B-946D-457B437CCD04}" destId="{D82C240D-F365-442F-8FE3-7EA0866C82FC}" srcOrd="1" destOrd="0" presId="urn:microsoft.com/office/officeart/2018/2/layout/IconVerticalSolidList"/>
    <dgm:cxn modelId="{30BE5F87-5269-4DA9-BA2D-BD0E2DA39D09}" type="presParOf" srcId="{A2249F07-70C1-451B-946D-457B437CCD04}" destId="{0E037F5C-6A14-4408-9DAF-3AB7AEACDFB4}" srcOrd="2" destOrd="0" presId="urn:microsoft.com/office/officeart/2018/2/layout/IconVerticalSolidList"/>
    <dgm:cxn modelId="{DBA688E8-85DD-4166-ABE8-8D5E87168A81}" type="presParOf" srcId="{A2249F07-70C1-451B-946D-457B437CCD04}" destId="{D43DB79C-F2E5-4C71-BBB4-260C394F2302}" srcOrd="3" destOrd="0" presId="urn:microsoft.com/office/officeart/2018/2/layout/IconVerticalSolidList"/>
    <dgm:cxn modelId="{19A0491D-BDC2-41B7-B4D5-73B70217A39B}" type="presParOf" srcId="{0F8E664C-C0C1-4951-95F8-316545ABA427}" destId="{00BDB3F8-3668-4E9B-8DBC-A7B2716CE68F}" srcOrd="3" destOrd="0" presId="urn:microsoft.com/office/officeart/2018/2/layout/IconVerticalSolidList"/>
    <dgm:cxn modelId="{B4DAA308-CD7E-4BD0-9702-A8AE64243DB6}" type="presParOf" srcId="{0F8E664C-C0C1-4951-95F8-316545ABA427}" destId="{D83E1652-5DBF-4C6C-A857-30578A13BEF4}" srcOrd="4" destOrd="0" presId="urn:microsoft.com/office/officeart/2018/2/layout/IconVerticalSolidList"/>
    <dgm:cxn modelId="{64FAE4FF-0B23-4978-9062-F579A67CF84E}" type="presParOf" srcId="{D83E1652-5DBF-4C6C-A857-30578A13BEF4}" destId="{FE8CF00F-8BB2-4AC3-9A66-F26411C8680F}" srcOrd="0" destOrd="0" presId="urn:microsoft.com/office/officeart/2018/2/layout/IconVerticalSolidList"/>
    <dgm:cxn modelId="{D90B396C-C1D0-4667-82B3-CC964E8FBF26}" type="presParOf" srcId="{D83E1652-5DBF-4C6C-A857-30578A13BEF4}" destId="{569C9DFB-DD5F-429D-B808-9C034DF646E7}" srcOrd="1" destOrd="0" presId="urn:microsoft.com/office/officeart/2018/2/layout/IconVerticalSolidList"/>
    <dgm:cxn modelId="{58E82E7B-F9FB-4F4E-8126-A23DB52BF228}" type="presParOf" srcId="{D83E1652-5DBF-4C6C-A857-30578A13BEF4}" destId="{43397546-72E6-4E05-8320-D9132A8993F6}" srcOrd="2" destOrd="0" presId="urn:microsoft.com/office/officeart/2018/2/layout/IconVerticalSolidList"/>
    <dgm:cxn modelId="{3247C42F-0360-4716-8041-2E269BB2DC47}" type="presParOf" srcId="{D83E1652-5DBF-4C6C-A857-30578A13BEF4}" destId="{76B07B0D-2596-4FF0-8F43-8022ADF4E2AC}" srcOrd="3" destOrd="0" presId="urn:microsoft.com/office/officeart/2018/2/layout/IconVerticalSolidList"/>
    <dgm:cxn modelId="{138994BC-DDFA-4416-9FA8-E3A14222EF64}" type="presParOf" srcId="{0F8E664C-C0C1-4951-95F8-316545ABA427}" destId="{B25D4313-D0E9-4F9F-A3D5-BE0538053E37}" srcOrd="5" destOrd="0" presId="urn:microsoft.com/office/officeart/2018/2/layout/IconVerticalSolidList"/>
    <dgm:cxn modelId="{7E50994A-F919-4D93-8C8E-977CB6E84919}" type="presParOf" srcId="{0F8E664C-C0C1-4951-95F8-316545ABA427}" destId="{6B653245-73FA-46BE-A3B1-CB1DC66ACB83}" srcOrd="6" destOrd="0" presId="urn:microsoft.com/office/officeart/2018/2/layout/IconVerticalSolidList"/>
    <dgm:cxn modelId="{F727590F-E762-4B4D-8511-67C684FA7867}" type="presParOf" srcId="{6B653245-73FA-46BE-A3B1-CB1DC66ACB83}" destId="{229EA3D9-1E15-40F4-9C49-1BF4781AA4BC}" srcOrd="0" destOrd="0" presId="urn:microsoft.com/office/officeart/2018/2/layout/IconVerticalSolidList"/>
    <dgm:cxn modelId="{B740BED9-11C0-4107-AA8C-331C5FD9E03D}" type="presParOf" srcId="{6B653245-73FA-46BE-A3B1-CB1DC66ACB83}" destId="{68C7C13F-9E81-44C7-8916-7F04557323A9}" srcOrd="1" destOrd="0" presId="urn:microsoft.com/office/officeart/2018/2/layout/IconVerticalSolidList"/>
    <dgm:cxn modelId="{6282D467-AC5B-46CB-B5B1-3F83BE7A383D}" type="presParOf" srcId="{6B653245-73FA-46BE-A3B1-CB1DC66ACB83}" destId="{7107C3BC-8EC1-41E1-B940-CDCF41F8ECF9}" srcOrd="2" destOrd="0" presId="urn:microsoft.com/office/officeart/2018/2/layout/IconVerticalSolidList"/>
    <dgm:cxn modelId="{ABE03C5B-6555-4C21-8451-E03F656C9B56}" type="presParOf" srcId="{6B653245-73FA-46BE-A3B1-CB1DC66ACB83}" destId="{5B99AA6D-C03F-4AC3-B069-CAA4ABA0C830}" srcOrd="3" destOrd="0" presId="urn:microsoft.com/office/officeart/2018/2/layout/IconVerticalSolidList"/>
    <dgm:cxn modelId="{3B8C23E8-2CBA-44C8-8E48-0C9D3F9D4A8B}" type="presParOf" srcId="{0F8E664C-C0C1-4951-95F8-316545ABA427}" destId="{4EF1ED12-41A2-4811-B2EF-22254E0F63C7}" srcOrd="7" destOrd="0" presId="urn:microsoft.com/office/officeart/2018/2/layout/IconVerticalSolidList"/>
    <dgm:cxn modelId="{248CEAFD-9342-4557-B689-DE84BE24F80A}" type="presParOf" srcId="{0F8E664C-C0C1-4951-95F8-316545ABA427}" destId="{285C511A-4DD4-455E-AEF7-BC7E1A1A1BFE}" srcOrd="8" destOrd="0" presId="urn:microsoft.com/office/officeart/2018/2/layout/IconVerticalSolidList"/>
    <dgm:cxn modelId="{59E511D5-8343-44FE-AF53-B8EFDDB6099B}" type="presParOf" srcId="{285C511A-4DD4-455E-AEF7-BC7E1A1A1BFE}" destId="{06F6E704-C3C7-4705-98FA-CDD9AA87EF18}" srcOrd="0" destOrd="0" presId="urn:microsoft.com/office/officeart/2018/2/layout/IconVerticalSolidList"/>
    <dgm:cxn modelId="{E9B6B3A1-F468-424B-9D18-599FCA5CBF44}" type="presParOf" srcId="{285C511A-4DD4-455E-AEF7-BC7E1A1A1BFE}" destId="{36665D05-756C-48EE-9B5C-66C63F7D14FF}" srcOrd="1" destOrd="0" presId="urn:microsoft.com/office/officeart/2018/2/layout/IconVerticalSolidList"/>
    <dgm:cxn modelId="{6836D59F-561F-4266-BBF2-CA0443A317E9}" type="presParOf" srcId="{285C511A-4DD4-455E-AEF7-BC7E1A1A1BFE}" destId="{99A79E37-417A-4406-B565-00C76FDD8C5D}" srcOrd="2" destOrd="0" presId="urn:microsoft.com/office/officeart/2018/2/layout/IconVerticalSolidList"/>
    <dgm:cxn modelId="{DBAEE196-A40B-4C6F-AAA4-B52686111A9E}" type="presParOf" srcId="{285C511A-4DD4-455E-AEF7-BC7E1A1A1BFE}" destId="{0C249897-35BB-48AA-B9B4-4618F9D414CE}" srcOrd="3" destOrd="0" presId="urn:microsoft.com/office/officeart/2018/2/layout/IconVerticalSolidList"/>
    <dgm:cxn modelId="{75DF0CDF-1592-4DFF-AF15-5CF1CBB714B5}" type="presParOf" srcId="{0F8E664C-C0C1-4951-95F8-316545ABA427}" destId="{CFB0F478-89E4-4D86-BE2C-ADEE73F6F8FF}" srcOrd="9" destOrd="0" presId="urn:microsoft.com/office/officeart/2018/2/layout/IconVerticalSolidList"/>
    <dgm:cxn modelId="{376244C4-3D1A-4E90-AB52-CE5BF004BCF5}" type="presParOf" srcId="{0F8E664C-C0C1-4951-95F8-316545ABA427}" destId="{6432F528-2D1E-4CDD-AFB1-FE4D8CB46973}" srcOrd="10" destOrd="0" presId="urn:microsoft.com/office/officeart/2018/2/layout/IconVerticalSolidList"/>
    <dgm:cxn modelId="{0A89A2C0-88D0-43FB-8377-FFDE671D7683}" type="presParOf" srcId="{6432F528-2D1E-4CDD-AFB1-FE4D8CB46973}" destId="{39421078-18C8-4C01-BCBC-81ECC4EAF6CD}" srcOrd="0" destOrd="0" presId="urn:microsoft.com/office/officeart/2018/2/layout/IconVerticalSolidList"/>
    <dgm:cxn modelId="{5B28FE6D-5D4E-407B-93B6-011A554D598D}" type="presParOf" srcId="{6432F528-2D1E-4CDD-AFB1-FE4D8CB46973}" destId="{AD12C3B3-A5EF-4F1F-B358-18D87CB0E218}" srcOrd="1" destOrd="0" presId="urn:microsoft.com/office/officeart/2018/2/layout/IconVerticalSolidList"/>
    <dgm:cxn modelId="{BBD5A604-2BB2-4C97-AE41-9F5819A582CD}" type="presParOf" srcId="{6432F528-2D1E-4CDD-AFB1-FE4D8CB46973}" destId="{EBA37083-B8E2-4980-BD25-BC184ADD5E4E}" srcOrd="2" destOrd="0" presId="urn:microsoft.com/office/officeart/2018/2/layout/IconVerticalSolidList"/>
    <dgm:cxn modelId="{16FE3DFB-FDEF-401D-9AD3-09F7EE082AC2}" type="presParOf" srcId="{6432F528-2D1E-4CDD-AFB1-FE4D8CB46973}" destId="{A4DBC0C2-64CB-458C-9390-4E6A37754D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BF42C-34BF-4E32-8FEA-4C7AF2C7701C}">
      <dsp:nvSpPr>
        <dsp:cNvPr id="0" name=""/>
        <dsp:cNvSpPr/>
      </dsp:nvSpPr>
      <dsp:spPr>
        <a:xfrm>
          <a:off x="0" y="444"/>
          <a:ext cx="5595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6D2727-52D5-4EA2-B4F9-C566B5E464D3}">
      <dsp:nvSpPr>
        <dsp:cNvPr id="0" name=""/>
        <dsp:cNvSpPr/>
      </dsp:nvSpPr>
      <dsp:spPr>
        <a:xfrm>
          <a:off x="0" y="444"/>
          <a:ext cx="5595730" cy="72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AI and ML algorithms can process and analyze chest X-ray images much faster than humans. </a:t>
          </a:r>
        </a:p>
      </dsp:txBody>
      <dsp:txXfrm>
        <a:off x="0" y="444"/>
        <a:ext cx="5595730" cy="727712"/>
      </dsp:txXfrm>
    </dsp:sp>
    <dsp:sp modelId="{92C4BCF2-6EFB-4BA0-927E-AF3105E912D4}">
      <dsp:nvSpPr>
        <dsp:cNvPr id="0" name=""/>
        <dsp:cNvSpPr/>
      </dsp:nvSpPr>
      <dsp:spPr>
        <a:xfrm>
          <a:off x="0" y="598943"/>
          <a:ext cx="5595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97E457-E540-4702-A80E-2BA7B6641E1A}">
      <dsp:nvSpPr>
        <dsp:cNvPr id="0" name=""/>
        <dsp:cNvSpPr/>
      </dsp:nvSpPr>
      <dsp:spPr>
        <a:xfrm>
          <a:off x="0" y="569384"/>
          <a:ext cx="5595730" cy="72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These systems can detect subtle abnormalities and patterns indicative of TB, which might be missed by the naked eye, thus improving the sensitivity and specificity of TB detection.</a:t>
          </a:r>
        </a:p>
      </dsp:txBody>
      <dsp:txXfrm>
        <a:off x="0" y="569384"/>
        <a:ext cx="5595730" cy="727712"/>
      </dsp:txXfrm>
    </dsp:sp>
    <dsp:sp modelId="{4E3704B4-130E-4BBB-8B4B-2D6891EAB716}">
      <dsp:nvSpPr>
        <dsp:cNvPr id="0" name=""/>
        <dsp:cNvSpPr/>
      </dsp:nvSpPr>
      <dsp:spPr>
        <a:xfrm>
          <a:off x="0" y="1376359"/>
          <a:ext cx="5595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910162E-C8C8-4C92-8EEF-3C69A6DE6655}">
      <dsp:nvSpPr>
        <dsp:cNvPr id="0" name=""/>
        <dsp:cNvSpPr/>
      </dsp:nvSpPr>
      <dsp:spPr>
        <a:xfrm>
          <a:off x="0" y="1373710"/>
          <a:ext cx="5595730" cy="72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AI and ML can efficiently handle large datasets, processing numerous X-ray images in a fraction of the time it would take a human, thus accelerating the diagnostic process and allowing for quicker initiation of treatment.</a:t>
          </a:r>
        </a:p>
      </dsp:txBody>
      <dsp:txXfrm>
        <a:off x="0" y="1373710"/>
        <a:ext cx="5595730" cy="727712"/>
      </dsp:txXfrm>
    </dsp:sp>
    <dsp:sp modelId="{F15919C6-964D-4B3C-BF99-AC85751BC860}">
      <dsp:nvSpPr>
        <dsp:cNvPr id="0" name=""/>
        <dsp:cNvSpPr/>
      </dsp:nvSpPr>
      <dsp:spPr>
        <a:xfrm>
          <a:off x="0" y="2359265"/>
          <a:ext cx="5595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FAB6DA-370E-48D9-9356-87900DCC667D}">
      <dsp:nvSpPr>
        <dsp:cNvPr id="0" name=""/>
        <dsp:cNvSpPr/>
      </dsp:nvSpPr>
      <dsp:spPr>
        <a:xfrm>
          <a:off x="0" y="2392303"/>
          <a:ext cx="5595730" cy="72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more X-ray images are analyzed and more cases are diagnosed, these models become more accurate over time. </a:t>
          </a:r>
        </a:p>
      </dsp:txBody>
      <dsp:txXfrm>
        <a:off x="0" y="2392303"/>
        <a:ext cx="5595730" cy="727712"/>
      </dsp:txXfrm>
    </dsp:sp>
    <dsp:sp modelId="{5706675F-BE8E-462C-80C5-5E31AADF6106}">
      <dsp:nvSpPr>
        <dsp:cNvPr id="0" name=""/>
        <dsp:cNvSpPr/>
      </dsp:nvSpPr>
      <dsp:spPr>
        <a:xfrm>
          <a:off x="0" y="2931174"/>
          <a:ext cx="5595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AD6D3B-841D-4975-BBD4-4A739C63EC35}">
      <dsp:nvSpPr>
        <dsp:cNvPr id="0" name=""/>
        <dsp:cNvSpPr/>
      </dsp:nvSpPr>
      <dsp:spPr>
        <a:xfrm>
          <a:off x="0" y="2911737"/>
          <a:ext cx="5595730" cy="72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AI and ML can be seamlessly integrated into existing clinical workflows, providing real-time decision support to healthcare providers.</a:t>
          </a:r>
        </a:p>
      </dsp:txBody>
      <dsp:txXfrm>
        <a:off x="0" y="2911737"/>
        <a:ext cx="5595730" cy="72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DB5B9-84B7-4CCD-A01F-C84741EDBC55}">
      <dsp:nvSpPr>
        <dsp:cNvPr id="0" name=""/>
        <dsp:cNvSpPr/>
      </dsp:nvSpPr>
      <dsp:spPr>
        <a:xfrm>
          <a:off x="0" y="458362"/>
          <a:ext cx="4780416" cy="1360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1013" tIns="333248" rIns="37101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To develop and validate deep learning models for the accurate analysis of Tuberculosis (TB)  X-ray images, enhancing diagnostic precision and efficiency in clinical settings.</a:t>
          </a:r>
        </a:p>
      </dsp:txBody>
      <dsp:txXfrm>
        <a:off x="0" y="458362"/>
        <a:ext cx="4780416" cy="1360800"/>
      </dsp:txXfrm>
    </dsp:sp>
    <dsp:sp modelId="{01A7583D-B8BC-45C4-B3C7-F2EF070EF91C}">
      <dsp:nvSpPr>
        <dsp:cNvPr id="0" name=""/>
        <dsp:cNvSpPr/>
      </dsp:nvSpPr>
      <dsp:spPr>
        <a:xfrm>
          <a:off x="239020" y="222202"/>
          <a:ext cx="3346291"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82" tIns="0" rIns="126482" bIns="0" numCol="1" spcCol="1270" anchor="ctr" anchorCtr="0">
          <a:noAutofit/>
        </a:bodyPr>
        <a:lstStyle/>
        <a:p>
          <a:pPr marL="0" lvl="0" indent="0" algn="l" defTabSz="711200">
            <a:lnSpc>
              <a:spcPct val="90000"/>
            </a:lnSpc>
            <a:spcBef>
              <a:spcPct val="0"/>
            </a:spcBef>
            <a:spcAft>
              <a:spcPct val="35000"/>
            </a:spcAft>
            <a:buNone/>
            <a:defRPr b="1"/>
          </a:pPr>
          <a:r>
            <a:rPr lang="en-IN" sz="1600" kern="1200">
              <a:latin typeface="Times New Roman" panose="02020603050405020304" pitchFamily="18" charset="0"/>
              <a:cs typeface="Times New Roman" panose="02020603050405020304" pitchFamily="18" charset="0"/>
            </a:rPr>
            <a:t>General Objective:</a:t>
          </a:r>
          <a:endParaRPr lang="en-US" sz="1600" kern="1200">
            <a:latin typeface="Times New Roman" panose="02020603050405020304" pitchFamily="18" charset="0"/>
            <a:cs typeface="Times New Roman" panose="02020603050405020304" pitchFamily="18" charset="0"/>
          </a:endParaRPr>
        </a:p>
      </dsp:txBody>
      <dsp:txXfrm>
        <a:off x="262077" y="245259"/>
        <a:ext cx="3300177" cy="426206"/>
      </dsp:txXfrm>
    </dsp:sp>
    <dsp:sp modelId="{74B40FAD-6938-4D4F-9BF0-4E759873724B}">
      <dsp:nvSpPr>
        <dsp:cNvPr id="0" name=""/>
        <dsp:cNvSpPr/>
      </dsp:nvSpPr>
      <dsp:spPr>
        <a:xfrm>
          <a:off x="0" y="2141723"/>
          <a:ext cx="4780416" cy="2116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1013" tIns="333248" rIns="371013"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a:t>To collect and preprocess a comprehensive dataset of Tuberculosis (TB)  X-ray images.</a:t>
          </a:r>
          <a:endParaRPr lang="en-US" sz="1600" kern="1200"/>
        </a:p>
        <a:p>
          <a:pPr marL="171450" lvl="1" indent="-171450" algn="l" defTabSz="711200">
            <a:lnSpc>
              <a:spcPct val="90000"/>
            </a:lnSpc>
            <a:spcBef>
              <a:spcPct val="0"/>
            </a:spcBef>
            <a:spcAft>
              <a:spcPct val="15000"/>
            </a:spcAft>
            <a:buChar char="•"/>
          </a:pPr>
          <a:r>
            <a:rPr lang="en-IN" sz="1600" kern="1200"/>
            <a:t>To design and train multiple deep learning models trained for Tuberculosis (TB) X-ray image analysis.</a:t>
          </a:r>
          <a:endParaRPr lang="en-US" sz="1600" kern="1200"/>
        </a:p>
        <a:p>
          <a:pPr marL="171450" lvl="1" indent="-171450" algn="l" defTabSz="711200">
            <a:lnSpc>
              <a:spcPct val="90000"/>
            </a:lnSpc>
            <a:spcBef>
              <a:spcPct val="0"/>
            </a:spcBef>
            <a:spcAft>
              <a:spcPct val="15000"/>
            </a:spcAft>
            <a:buChar char="•"/>
          </a:pPr>
          <a:r>
            <a:rPr lang="en-IN" sz="1600" kern="1200"/>
            <a:t>To evaluate the performance of these models using standard metrics.</a:t>
          </a:r>
          <a:endParaRPr lang="en-US" sz="1600" kern="1200"/>
        </a:p>
      </dsp:txBody>
      <dsp:txXfrm>
        <a:off x="0" y="2141723"/>
        <a:ext cx="4780416" cy="2116800"/>
      </dsp:txXfrm>
    </dsp:sp>
    <dsp:sp modelId="{1B72154F-8049-4B12-A9F7-4E9D4375E1BA}">
      <dsp:nvSpPr>
        <dsp:cNvPr id="0" name=""/>
        <dsp:cNvSpPr/>
      </dsp:nvSpPr>
      <dsp:spPr>
        <a:xfrm>
          <a:off x="239020" y="1905563"/>
          <a:ext cx="3346291"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82" tIns="0" rIns="126482" bIns="0" numCol="1" spcCol="1270" anchor="ctr" anchorCtr="0">
          <a:noAutofit/>
        </a:bodyPr>
        <a:lstStyle/>
        <a:p>
          <a:pPr marL="0" lvl="0" indent="0" algn="l" defTabSz="711200">
            <a:lnSpc>
              <a:spcPct val="90000"/>
            </a:lnSpc>
            <a:spcBef>
              <a:spcPct val="0"/>
            </a:spcBef>
            <a:spcAft>
              <a:spcPct val="35000"/>
            </a:spcAft>
            <a:buNone/>
            <a:defRPr b="1"/>
          </a:pPr>
          <a:r>
            <a:rPr lang="en-IN" sz="1600" kern="1200">
              <a:latin typeface="Times New Roman" panose="02020603050405020304" pitchFamily="18" charset="0"/>
              <a:cs typeface="Times New Roman" panose="02020603050405020304" pitchFamily="18" charset="0"/>
            </a:rPr>
            <a:t>Specific objective:</a:t>
          </a:r>
          <a:endParaRPr lang="en-US" sz="1600" kern="1200">
            <a:latin typeface="Times New Roman" panose="02020603050405020304" pitchFamily="18" charset="0"/>
            <a:cs typeface="Times New Roman" panose="02020603050405020304" pitchFamily="18" charset="0"/>
          </a:endParaRPr>
        </a:p>
      </dsp:txBody>
      <dsp:txXfrm>
        <a:off x="262077" y="1928620"/>
        <a:ext cx="330017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65DE0-AAF6-4326-B752-DD7D2CCC1952}">
      <dsp:nvSpPr>
        <dsp:cNvPr id="0" name=""/>
        <dsp:cNvSpPr/>
      </dsp:nvSpPr>
      <dsp:spPr>
        <a:xfrm>
          <a:off x="0" y="3675166"/>
          <a:ext cx="4780416" cy="8040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Because the input images varied in size, the CXR images in this investigation were scaled to 256 × 256 pixels for my trained model and 224 × 224 pixels for VGG16 and ResNet50. Input images were converted from DICOM to JPEF format. Next, methods for augmenting data were used.</a:t>
          </a:r>
        </a:p>
      </dsp:txBody>
      <dsp:txXfrm>
        <a:off x="0" y="3675166"/>
        <a:ext cx="4780416" cy="804036"/>
      </dsp:txXfrm>
    </dsp:sp>
    <dsp:sp modelId="{BA8D801A-4382-4808-AB5E-20F2466D6874}">
      <dsp:nvSpPr>
        <dsp:cNvPr id="0" name=""/>
        <dsp:cNvSpPr/>
      </dsp:nvSpPr>
      <dsp:spPr>
        <a:xfrm rot="10800000">
          <a:off x="0" y="2450618"/>
          <a:ext cx="4780416" cy="1236608"/>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N" sz="1100" b="1" kern="1200"/>
            <a:t>Data Pre-processing.</a:t>
          </a:r>
          <a:endParaRPr lang="en-US" sz="1100" kern="1200"/>
        </a:p>
      </dsp:txBody>
      <dsp:txXfrm rot="10800000">
        <a:off x="0" y="2450618"/>
        <a:ext cx="4780416" cy="803511"/>
      </dsp:txXfrm>
    </dsp:sp>
    <dsp:sp modelId="{C49FB509-ADFF-481E-B757-A3D747605771}">
      <dsp:nvSpPr>
        <dsp:cNvPr id="0" name=""/>
        <dsp:cNvSpPr/>
      </dsp:nvSpPr>
      <dsp:spPr>
        <a:xfrm rot="10800000">
          <a:off x="0" y="1226070"/>
          <a:ext cx="4780416" cy="1236608"/>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N" sz="1100" kern="1200"/>
            <a:t>In the current study, a publicly available datasets of postero-anterior chest radiographs were used, which are from Indian Council of Medical Research (ICMR) TB portal </a:t>
          </a:r>
          <a:endParaRPr lang="en-US" sz="1100" kern="1200"/>
        </a:p>
      </dsp:txBody>
      <dsp:txXfrm rot="10800000">
        <a:off x="0" y="1226070"/>
        <a:ext cx="4780416" cy="803511"/>
      </dsp:txXfrm>
    </dsp:sp>
    <dsp:sp modelId="{051A5291-8C03-41BE-9D54-0D730C2E4F1E}">
      <dsp:nvSpPr>
        <dsp:cNvPr id="0" name=""/>
        <dsp:cNvSpPr/>
      </dsp:nvSpPr>
      <dsp:spPr>
        <a:xfrm rot="10800000">
          <a:off x="0" y="1523"/>
          <a:ext cx="4780416" cy="123660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N" sz="1100" b="1" kern="1200"/>
            <a:t>Data Collection</a:t>
          </a:r>
          <a:endParaRPr lang="en-US" sz="1100" kern="1200"/>
        </a:p>
      </dsp:txBody>
      <dsp:txXfrm rot="10800000">
        <a:off x="0" y="1523"/>
        <a:ext cx="4780416" cy="803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08F0-C06C-47C0-B090-A3F2B3036F96}">
      <dsp:nvSpPr>
        <dsp:cNvPr id="0" name=""/>
        <dsp:cNvSpPr/>
      </dsp:nvSpPr>
      <dsp:spPr>
        <a:xfrm>
          <a:off x="0" y="2433"/>
          <a:ext cx="10515600" cy="528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48028-F8A3-486A-A67B-2BEC6C6598C3}">
      <dsp:nvSpPr>
        <dsp:cNvPr id="0" name=""/>
        <dsp:cNvSpPr/>
      </dsp:nvSpPr>
      <dsp:spPr>
        <a:xfrm>
          <a:off x="159763" y="121265"/>
          <a:ext cx="290763" cy="2904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0D4EF-0CD1-4746-A2D9-3BB0A147C294}">
      <dsp:nvSpPr>
        <dsp:cNvPr id="0" name=""/>
        <dsp:cNvSpPr/>
      </dsp:nvSpPr>
      <dsp:spPr>
        <a:xfrm>
          <a:off x="610289" y="2433"/>
          <a:ext cx="9758450" cy="52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50" tIns="55950" rIns="55950" bIns="55950" numCol="1" spcCol="1270" anchor="ctr" anchorCtr="0">
          <a:noAutofit/>
        </a:bodyPr>
        <a:lstStyle/>
        <a:p>
          <a:pPr marL="0" lvl="0" indent="0" algn="l" defTabSz="977900">
            <a:lnSpc>
              <a:spcPct val="100000"/>
            </a:lnSpc>
            <a:spcBef>
              <a:spcPct val="0"/>
            </a:spcBef>
            <a:spcAft>
              <a:spcPct val="35000"/>
            </a:spcAft>
            <a:buNone/>
          </a:pPr>
          <a:r>
            <a:rPr lang="en-GB" sz="2200" b="1" kern="1200" dirty="0"/>
            <a:t>Environment</a:t>
          </a:r>
          <a:r>
            <a:rPr lang="en-GB" sz="2200" kern="1200" dirty="0"/>
            <a:t> – Anaconda</a:t>
          </a:r>
          <a:endParaRPr lang="en-US" sz="2200" kern="1200" dirty="0"/>
        </a:p>
      </dsp:txBody>
      <dsp:txXfrm>
        <a:off x="610289" y="2433"/>
        <a:ext cx="9758450" cy="528660"/>
      </dsp:txXfrm>
    </dsp:sp>
    <dsp:sp modelId="{9490B671-FC44-4E6D-9585-A3682EA109E4}">
      <dsp:nvSpPr>
        <dsp:cNvPr id="0" name=""/>
        <dsp:cNvSpPr/>
      </dsp:nvSpPr>
      <dsp:spPr>
        <a:xfrm>
          <a:off x="0" y="655483"/>
          <a:ext cx="10515600" cy="528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FEFF0-976B-4FC1-B886-224A1D85C197}">
      <dsp:nvSpPr>
        <dsp:cNvPr id="0" name=""/>
        <dsp:cNvSpPr/>
      </dsp:nvSpPr>
      <dsp:spPr>
        <a:xfrm>
          <a:off x="159763" y="774316"/>
          <a:ext cx="290763" cy="2904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AEC61-949B-401C-8360-BBC6DFE520F5}">
      <dsp:nvSpPr>
        <dsp:cNvPr id="0" name=""/>
        <dsp:cNvSpPr/>
      </dsp:nvSpPr>
      <dsp:spPr>
        <a:xfrm>
          <a:off x="610289" y="655483"/>
          <a:ext cx="9758450" cy="52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50" tIns="55950" rIns="55950" bIns="55950" numCol="1" spcCol="1270" anchor="ctr" anchorCtr="0">
          <a:noAutofit/>
        </a:bodyPr>
        <a:lstStyle/>
        <a:p>
          <a:pPr marL="0" lvl="0" indent="0" algn="l" defTabSz="977900">
            <a:lnSpc>
              <a:spcPct val="100000"/>
            </a:lnSpc>
            <a:spcBef>
              <a:spcPct val="0"/>
            </a:spcBef>
            <a:spcAft>
              <a:spcPct val="35000"/>
            </a:spcAft>
            <a:buNone/>
          </a:pPr>
          <a:r>
            <a:rPr lang="en-GB" sz="2200" b="1" kern="1200" dirty="0"/>
            <a:t>IDE</a:t>
          </a:r>
          <a:r>
            <a:rPr lang="en-GB" sz="2200" kern="1200" dirty="0"/>
            <a:t> – </a:t>
          </a:r>
          <a:r>
            <a:rPr lang="en-GB" sz="2200" kern="1200" dirty="0" err="1"/>
            <a:t>Jupyter</a:t>
          </a:r>
          <a:r>
            <a:rPr lang="en-GB" sz="2200" kern="1200" dirty="0"/>
            <a:t> Notebook, VS-Code</a:t>
          </a:r>
          <a:endParaRPr lang="en-US" sz="2200" kern="1200" dirty="0"/>
        </a:p>
      </dsp:txBody>
      <dsp:txXfrm>
        <a:off x="610289" y="655483"/>
        <a:ext cx="9758450" cy="528660"/>
      </dsp:txXfrm>
    </dsp:sp>
    <dsp:sp modelId="{296A1D6A-E311-4C8C-AF6F-288AADA56552}">
      <dsp:nvSpPr>
        <dsp:cNvPr id="0" name=""/>
        <dsp:cNvSpPr/>
      </dsp:nvSpPr>
      <dsp:spPr>
        <a:xfrm>
          <a:off x="0" y="1308534"/>
          <a:ext cx="10515600" cy="528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F8F78-3BE5-4608-AA60-BE767CC3EA4E}">
      <dsp:nvSpPr>
        <dsp:cNvPr id="0" name=""/>
        <dsp:cNvSpPr/>
      </dsp:nvSpPr>
      <dsp:spPr>
        <a:xfrm>
          <a:off x="159763" y="1427366"/>
          <a:ext cx="290763" cy="2904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54AF3-E8C3-4884-856E-83E9E63FF39A}">
      <dsp:nvSpPr>
        <dsp:cNvPr id="0" name=""/>
        <dsp:cNvSpPr/>
      </dsp:nvSpPr>
      <dsp:spPr>
        <a:xfrm>
          <a:off x="610289" y="1308534"/>
          <a:ext cx="9758450" cy="52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50" tIns="55950" rIns="55950" bIns="55950" numCol="1" spcCol="1270" anchor="ctr" anchorCtr="0">
          <a:noAutofit/>
        </a:bodyPr>
        <a:lstStyle/>
        <a:p>
          <a:pPr marL="0" lvl="0" indent="0" algn="l" defTabSz="977900">
            <a:lnSpc>
              <a:spcPct val="100000"/>
            </a:lnSpc>
            <a:spcBef>
              <a:spcPct val="0"/>
            </a:spcBef>
            <a:spcAft>
              <a:spcPct val="35000"/>
            </a:spcAft>
            <a:buNone/>
          </a:pPr>
          <a:r>
            <a:rPr lang="en-GB" sz="2200" b="1" kern="1200" dirty="0"/>
            <a:t>Language </a:t>
          </a:r>
          <a:r>
            <a:rPr lang="en-GB" sz="2200" kern="1200" dirty="0"/>
            <a:t>– Python</a:t>
          </a:r>
          <a:endParaRPr lang="en-US" sz="2200" kern="1200" dirty="0"/>
        </a:p>
      </dsp:txBody>
      <dsp:txXfrm>
        <a:off x="610289" y="1308534"/>
        <a:ext cx="9758450" cy="528660"/>
      </dsp:txXfrm>
    </dsp:sp>
    <dsp:sp modelId="{4455B9AD-B2B1-494A-B6BB-7D87CD7AB934}">
      <dsp:nvSpPr>
        <dsp:cNvPr id="0" name=""/>
        <dsp:cNvSpPr/>
      </dsp:nvSpPr>
      <dsp:spPr>
        <a:xfrm>
          <a:off x="0" y="1961584"/>
          <a:ext cx="10515600" cy="528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B9AB4-B3D3-459F-B7CF-1FF638F08D6A}">
      <dsp:nvSpPr>
        <dsp:cNvPr id="0" name=""/>
        <dsp:cNvSpPr/>
      </dsp:nvSpPr>
      <dsp:spPr>
        <a:xfrm>
          <a:off x="159919" y="2080417"/>
          <a:ext cx="290763" cy="2904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08D40-AEFE-4B50-9FE1-DD60E7B4421B}">
      <dsp:nvSpPr>
        <dsp:cNvPr id="0" name=""/>
        <dsp:cNvSpPr/>
      </dsp:nvSpPr>
      <dsp:spPr>
        <a:xfrm>
          <a:off x="610602" y="1961584"/>
          <a:ext cx="9758450" cy="52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950" tIns="55950" rIns="55950" bIns="55950" numCol="1" spcCol="1270" anchor="ctr" anchorCtr="0">
          <a:noAutofit/>
        </a:bodyPr>
        <a:lstStyle/>
        <a:p>
          <a:pPr marL="0" lvl="0" indent="0" algn="l" defTabSz="889000">
            <a:lnSpc>
              <a:spcPct val="100000"/>
            </a:lnSpc>
            <a:spcBef>
              <a:spcPct val="0"/>
            </a:spcBef>
            <a:spcAft>
              <a:spcPct val="35000"/>
            </a:spcAft>
            <a:buNone/>
          </a:pPr>
          <a:r>
            <a:rPr lang="en-GB" sz="2000" b="1" kern="1200" dirty="0"/>
            <a:t>Libraries</a:t>
          </a:r>
          <a:r>
            <a:rPr lang="en-GB" sz="2000" kern="1200" dirty="0"/>
            <a:t> </a:t>
          </a:r>
          <a:r>
            <a:rPr lang="en-GB" sz="1600" kern="1200" dirty="0"/>
            <a:t>– </a:t>
          </a:r>
          <a:r>
            <a:rPr lang="en-GB" sz="2000" kern="1200" dirty="0"/>
            <a:t>NumPy, OpenCV-python, </a:t>
          </a:r>
          <a:r>
            <a:rPr lang="en-GB" sz="2000" kern="1200" dirty="0" err="1"/>
            <a:t>Tensorflow</a:t>
          </a:r>
          <a:r>
            <a:rPr lang="en-GB" sz="2000" kern="1200" dirty="0"/>
            <a:t>, Matplotlib, Seaborn, Skit-learn , </a:t>
          </a:r>
          <a:r>
            <a:rPr lang="en-GB" sz="2000" kern="1200" dirty="0" err="1"/>
            <a:t>Pydicom</a:t>
          </a:r>
          <a:r>
            <a:rPr lang="en-GB" sz="2000" kern="1200" dirty="0"/>
            <a:t> ,Pillow</a:t>
          </a:r>
          <a:r>
            <a:rPr lang="en-GB" sz="1600" kern="1200" dirty="0"/>
            <a:t>.</a:t>
          </a:r>
          <a:endParaRPr lang="en-US" sz="1600" kern="1200" dirty="0"/>
        </a:p>
      </dsp:txBody>
      <dsp:txXfrm>
        <a:off x="610602" y="1961584"/>
        <a:ext cx="9758450" cy="528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700B-7AEC-4C0D-8FB9-AE53668DF56A}">
      <dsp:nvSpPr>
        <dsp:cNvPr id="0" name=""/>
        <dsp:cNvSpPr/>
      </dsp:nvSpPr>
      <dsp:spPr>
        <a:xfrm>
          <a:off x="0" y="22611"/>
          <a:ext cx="10515600" cy="4724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F1CAD-1E1D-48CA-9925-403A1D27C071}">
      <dsp:nvSpPr>
        <dsp:cNvPr id="0" name=""/>
        <dsp:cNvSpPr/>
      </dsp:nvSpPr>
      <dsp:spPr>
        <a:xfrm>
          <a:off x="142909" y="128907"/>
          <a:ext cx="260089" cy="25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1086D-B8E4-4265-A775-FC28DA648E63}">
      <dsp:nvSpPr>
        <dsp:cNvPr id="0" name=""/>
        <dsp:cNvSpPr/>
      </dsp:nvSpPr>
      <dsp:spPr>
        <a:xfrm>
          <a:off x="545909" y="22611"/>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Showkatian E, Salehi M, Ghaffari H, Reiazi R, Sadighi N. Deep learning-based automatic detection of tuberculosis disease in chest X-ray images. Polish Journal of Radiology. 2022;87(1):118–24.</a:t>
          </a:r>
        </a:p>
      </dsp:txBody>
      <dsp:txXfrm>
        <a:off x="545909" y="22611"/>
        <a:ext cx="9961283" cy="487191"/>
      </dsp:txXfrm>
    </dsp:sp>
    <dsp:sp modelId="{D8A374E4-0A13-4305-91D2-3780180CFE7E}">
      <dsp:nvSpPr>
        <dsp:cNvPr id="0" name=""/>
        <dsp:cNvSpPr/>
      </dsp:nvSpPr>
      <dsp:spPr>
        <a:xfrm>
          <a:off x="0" y="631601"/>
          <a:ext cx="10515600" cy="12673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C240D-F365-442F-8FE3-7EA0866C82FC}">
      <dsp:nvSpPr>
        <dsp:cNvPr id="0" name=""/>
        <dsp:cNvSpPr/>
      </dsp:nvSpPr>
      <dsp:spPr>
        <a:xfrm>
          <a:off x="142909" y="1135359"/>
          <a:ext cx="260089" cy="25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3DB79C-F2E5-4C71-BBB4-260C394F2302}">
      <dsp:nvSpPr>
        <dsp:cNvPr id="0" name=""/>
        <dsp:cNvSpPr/>
      </dsp:nvSpPr>
      <dsp:spPr>
        <a:xfrm>
          <a:off x="545909" y="1029062"/>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Hansun S, Argha A, Liaw ST, Celler BG, Marks GB. Machine and Deep Learning for Tuberculosis Detection on Chest X-Rays: Systematic Literature Review. Journal of Medical Internet Research [Internet]. 2023 Jul 3;25:e43154. Available from: </a:t>
          </a:r>
          <a:r>
            <a:rPr lang="en-US" sz="1400" kern="1200">
              <a:hlinkClick xmlns:r="http://schemas.openxmlformats.org/officeDocument/2006/relationships" r:id="rId5"/>
            </a:rPr>
            <a:t>https://pubmed.ncbi.nlm.nih.gov/37399055/</a:t>
          </a:r>
          <a:endParaRPr lang="en-US" sz="1400" kern="1200"/>
        </a:p>
      </dsp:txBody>
      <dsp:txXfrm>
        <a:off x="545909" y="1029062"/>
        <a:ext cx="9961283" cy="487191"/>
      </dsp:txXfrm>
    </dsp:sp>
    <dsp:sp modelId="{FE8CF00F-8BB2-4AC3-9A66-F26411C8680F}">
      <dsp:nvSpPr>
        <dsp:cNvPr id="0" name=""/>
        <dsp:cNvSpPr/>
      </dsp:nvSpPr>
      <dsp:spPr>
        <a:xfrm>
          <a:off x="0" y="2020750"/>
          <a:ext cx="10515600" cy="4724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C9DFB-DD5F-429D-B808-9C034DF646E7}">
      <dsp:nvSpPr>
        <dsp:cNvPr id="0" name=""/>
        <dsp:cNvSpPr/>
      </dsp:nvSpPr>
      <dsp:spPr>
        <a:xfrm>
          <a:off x="142909" y="2127047"/>
          <a:ext cx="260089" cy="25983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07B0D-2596-4FF0-8F43-8022ADF4E2AC}">
      <dsp:nvSpPr>
        <dsp:cNvPr id="0" name=""/>
        <dsp:cNvSpPr/>
      </dsp:nvSpPr>
      <dsp:spPr>
        <a:xfrm>
          <a:off x="545909" y="2020750"/>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Lakhani, P., &amp; Sundaram, B. (2017). Deep learning at chest radiography: Automated classification of pulmonary tuberculosis by using convolutional neural networks. Radiology, 284(2), 574-582.</a:t>
          </a:r>
        </a:p>
      </dsp:txBody>
      <dsp:txXfrm>
        <a:off x="545909" y="2020750"/>
        <a:ext cx="9961283" cy="487191"/>
      </dsp:txXfrm>
    </dsp:sp>
    <dsp:sp modelId="{229EA3D9-1E15-40F4-9C49-1BF4781AA4BC}">
      <dsp:nvSpPr>
        <dsp:cNvPr id="0" name=""/>
        <dsp:cNvSpPr/>
      </dsp:nvSpPr>
      <dsp:spPr>
        <a:xfrm>
          <a:off x="0" y="2629740"/>
          <a:ext cx="10515600" cy="4724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7C13F-9E81-44C7-8916-7F04557323A9}">
      <dsp:nvSpPr>
        <dsp:cNvPr id="0" name=""/>
        <dsp:cNvSpPr/>
      </dsp:nvSpPr>
      <dsp:spPr>
        <a:xfrm>
          <a:off x="142909" y="2736036"/>
          <a:ext cx="260089" cy="25983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99AA6D-C03F-4AC3-B069-CAA4ABA0C830}">
      <dsp:nvSpPr>
        <dsp:cNvPr id="0" name=""/>
        <dsp:cNvSpPr/>
      </dsp:nvSpPr>
      <dsp:spPr>
        <a:xfrm>
          <a:off x="545909" y="2629740"/>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Litjens, G., Kooi, T., Bejnordi, B. E., Setio, A. A., Ciompi, F., Ghafoorian, M., ... &amp; van Ginneken, B. (2017). A survey on deep learning in medical image analysis. Medical image analysis, 42, 60-88.</a:t>
          </a:r>
        </a:p>
      </dsp:txBody>
      <dsp:txXfrm>
        <a:off x="545909" y="2629740"/>
        <a:ext cx="9961283" cy="487191"/>
      </dsp:txXfrm>
    </dsp:sp>
    <dsp:sp modelId="{06F6E704-C3C7-4705-98FA-CDD9AA87EF18}">
      <dsp:nvSpPr>
        <dsp:cNvPr id="0" name=""/>
        <dsp:cNvSpPr/>
      </dsp:nvSpPr>
      <dsp:spPr>
        <a:xfrm>
          <a:off x="0" y="3238730"/>
          <a:ext cx="10515600" cy="4724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65D05-756C-48EE-9B5C-66C63F7D14FF}">
      <dsp:nvSpPr>
        <dsp:cNvPr id="0" name=""/>
        <dsp:cNvSpPr/>
      </dsp:nvSpPr>
      <dsp:spPr>
        <a:xfrm>
          <a:off x="142909" y="3345026"/>
          <a:ext cx="260089" cy="25983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249897-35BB-48AA-B9B4-4618F9D414CE}">
      <dsp:nvSpPr>
        <dsp:cNvPr id="0" name=""/>
        <dsp:cNvSpPr/>
      </dsp:nvSpPr>
      <dsp:spPr>
        <a:xfrm>
          <a:off x="545909" y="3238730"/>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Esteva, A., Kuprel, B., Novoa, R. A., Ko, J., Swetter, S. M., Blau, H. M., &amp; Thrun, S. (2017). Dermatologist-level classification of skin cancer with deep neural networks. Nature, 542(7639), 115-118.</a:t>
          </a:r>
        </a:p>
      </dsp:txBody>
      <dsp:txXfrm>
        <a:off x="545909" y="3238730"/>
        <a:ext cx="9961283" cy="487191"/>
      </dsp:txXfrm>
    </dsp:sp>
    <dsp:sp modelId="{39421078-18C8-4C01-BCBC-81ECC4EAF6CD}">
      <dsp:nvSpPr>
        <dsp:cNvPr id="0" name=""/>
        <dsp:cNvSpPr/>
      </dsp:nvSpPr>
      <dsp:spPr>
        <a:xfrm>
          <a:off x="0" y="3847720"/>
          <a:ext cx="10515600" cy="4724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2C3B3-A5EF-4F1F-B358-18D87CB0E218}">
      <dsp:nvSpPr>
        <dsp:cNvPr id="0" name=""/>
        <dsp:cNvSpPr/>
      </dsp:nvSpPr>
      <dsp:spPr>
        <a:xfrm>
          <a:off x="142909" y="3954016"/>
          <a:ext cx="260089" cy="259835"/>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BC0C2-64CB-458C-9390-4E6A37754D9B}">
      <dsp:nvSpPr>
        <dsp:cNvPr id="0" name=""/>
        <dsp:cNvSpPr/>
      </dsp:nvSpPr>
      <dsp:spPr>
        <a:xfrm>
          <a:off x="545909" y="3847720"/>
          <a:ext cx="9961283" cy="48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561" tIns="51561" rIns="51561" bIns="51561" numCol="1" spcCol="1270" anchor="ctr" anchorCtr="0">
          <a:noAutofit/>
        </a:bodyPr>
        <a:lstStyle/>
        <a:p>
          <a:pPr marL="0" lvl="0" indent="0" algn="l" defTabSz="622300">
            <a:lnSpc>
              <a:spcPct val="90000"/>
            </a:lnSpc>
            <a:spcBef>
              <a:spcPct val="0"/>
            </a:spcBef>
            <a:spcAft>
              <a:spcPct val="35000"/>
            </a:spcAft>
            <a:buNone/>
          </a:pPr>
          <a:r>
            <a:rPr lang="en-US" sz="1400" kern="1200"/>
            <a:t>Bar, Y., Diamant, I., Wolf, L., &amp; Greenspan, H. (2015). Chest pathology detection using deep learning with non-medical training. In 2015 IEEE 12th International Symposium on Biomedical Imaging (ISBI) (pp. 294-297). IEEE.</a:t>
          </a:r>
        </a:p>
      </dsp:txBody>
      <dsp:txXfrm>
        <a:off x="545909" y="3847720"/>
        <a:ext cx="9961283" cy="4871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30-07-2024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30-07-2024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2718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30-07-2024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3705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30-07-2024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65899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30-07-2024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0470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30-07-2024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43893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30-07-2024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4953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30-07-2024</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57096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30-07-2024</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70775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30-07-2024</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14669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30-07-2024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17060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30-07-2024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21758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30-07-2024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54002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ight Triangle 10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965200" y="1383528"/>
            <a:ext cx="5925989" cy="3167510"/>
          </a:xfrm>
        </p:spPr>
        <p:txBody>
          <a:bodyPr anchor="b">
            <a:normAutofit/>
          </a:bodyPr>
          <a:lstStyle/>
          <a:p>
            <a:pPr algn="r"/>
            <a:r>
              <a:rPr lang="en-US" sz="3100" b="1" dirty="0">
                <a:effectLst/>
                <a:latin typeface="Times New Roman" panose="02020603050405020304" pitchFamily="18" charset="0"/>
                <a:ea typeface="Times New Roman" panose="02020603050405020304" pitchFamily="18" charset="0"/>
              </a:rPr>
              <a:t>Tuberculosis (TB) X-Ray Image Analysis Using Deep Learning: Enhancing Diagnostic Accuracy</a:t>
            </a:r>
            <a:br>
              <a:rPr lang="en-IN" sz="3100" dirty="0">
                <a:effectLst/>
                <a:latin typeface="Times New Roman" panose="02020603050405020304" pitchFamily="18" charset="0"/>
                <a:ea typeface="Times New Roman" panose="02020603050405020304" pitchFamily="18" charset="0"/>
              </a:rPr>
            </a:br>
            <a:r>
              <a:rPr lang="en-US" sz="3100" b="1" dirty="0">
                <a:effectLst/>
                <a:latin typeface="Times New Roman" panose="02020603050405020304" pitchFamily="18" charset="0"/>
                <a:ea typeface="Times New Roman" panose="02020603050405020304" pitchFamily="18" charset="0"/>
              </a:rPr>
              <a:t> </a:t>
            </a:r>
            <a:br>
              <a:rPr lang="en-IN" sz="3100" dirty="0">
                <a:effectLst/>
                <a:latin typeface="Times New Roman" panose="02020603050405020304" pitchFamily="18" charset="0"/>
                <a:ea typeface="Times New Roman" panose="02020603050405020304" pitchFamily="18" charset="0"/>
              </a:rPr>
            </a:br>
            <a:endParaRPr lang="en-IN" sz="31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965201" y="4582814"/>
            <a:ext cx="5925987" cy="1312657"/>
          </a:xfrm>
        </p:spPr>
        <p:txBody>
          <a:bodyPr anchor="t">
            <a:normAutofit/>
          </a:bodyPr>
          <a:lstStyle/>
          <a:p>
            <a:pPr algn="r"/>
            <a:r>
              <a:rPr lang="en-IN" sz="2200" dirty="0"/>
              <a:t>Presented by: Mr Ranjeet</a:t>
            </a:r>
          </a:p>
          <a:p>
            <a:pPr algn="r"/>
            <a:r>
              <a:rPr lang="en-IN" sz="2200" dirty="0"/>
              <a:t>Mentor: </a:t>
            </a:r>
            <a:r>
              <a:rPr lang="en-IN" sz="2200" kern="100" dirty="0" err="1">
                <a:effectLst/>
                <a:latin typeface="Times New Roman" panose="02020603050405020304" pitchFamily="18" charset="0"/>
                <a:ea typeface="Aptos" panose="020B0004020202020204" pitchFamily="34" charset="0"/>
                <a:cs typeface="Times New Roman" panose="02020603050405020304" pitchFamily="18" charset="0"/>
              </a:rPr>
              <a:t>Dr.</a:t>
            </a:r>
            <a:r>
              <a:rPr lang="en-IN" sz="2200" kern="100" dirty="0">
                <a:effectLst/>
                <a:latin typeface="Times New Roman" panose="02020603050405020304" pitchFamily="18" charset="0"/>
                <a:ea typeface="Aptos" panose="020B0004020202020204" pitchFamily="34" charset="0"/>
                <a:cs typeface="Times New Roman" panose="02020603050405020304" pitchFamily="18" charset="0"/>
              </a:rPr>
              <a:t> Anuradha Bhardwaj</a:t>
            </a:r>
            <a:endParaRPr lang="en-IN" sz="2200" dirty="0"/>
          </a:p>
          <a:p>
            <a:pPr algn="r"/>
            <a:r>
              <a:rPr lang="en-IN" sz="2200" dirty="0"/>
              <a:t>IIHMR Delhi</a:t>
            </a:r>
          </a:p>
        </p:txBody>
      </p:sp>
      <p:pic>
        <p:nvPicPr>
          <p:cNvPr id="1026" name="Picture 2" descr="A close-up of a logo&#10;&#10;Description automatically generated">
            <a:extLst>
              <a:ext uri="{FF2B5EF4-FFF2-40B4-BE49-F238E27FC236}">
                <a16:creationId xmlns:a16="http://schemas.microsoft.com/office/drawing/2014/main" id="{440A3C85-AECF-B2BF-8870-664B408AE0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84689" y="-104663"/>
            <a:ext cx="2621772" cy="10190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1</a:t>
            </a:fld>
            <a:endParaRPr lang="en-IN" sz="6600">
              <a:solidFill>
                <a:srgbClr val="FFFFFF"/>
              </a:solidFill>
            </a:endParaRPr>
          </a:p>
        </p:txBody>
      </p:sp>
      <p:pic>
        <p:nvPicPr>
          <p:cNvPr id="7" name="Picture 6" descr="A black and white logo&#10;&#10;Description automatically generated">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b="1" kern="1200">
                <a:solidFill>
                  <a:schemeClr val="tx1"/>
                </a:solidFill>
                <a:latin typeface="+mj-lt"/>
                <a:ea typeface="+mj-ea"/>
                <a:cs typeface="+mj-cs"/>
              </a:rPr>
              <a:t>Classification Report (ResNet50)</a:t>
            </a:r>
          </a:p>
        </p:txBody>
      </p:sp>
      <p:sp>
        <p:nvSpPr>
          <p:cNvPr id="6" name="TextBox 5">
            <a:extLst>
              <a:ext uri="{FF2B5EF4-FFF2-40B4-BE49-F238E27FC236}">
                <a16:creationId xmlns:a16="http://schemas.microsoft.com/office/drawing/2014/main" id="{6A2E0493-ED02-3E05-9976-AAF80C29DE3D}"/>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8" name="Content Placeholder 7" descr="A screenshot of a computer screen&#10;&#10;Description automatically generated">
            <a:extLst>
              <a:ext uri="{FF2B5EF4-FFF2-40B4-BE49-F238E27FC236}">
                <a16:creationId xmlns:a16="http://schemas.microsoft.com/office/drawing/2014/main" id="{C176AECA-ED52-D917-05C3-CDA191BCC7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5317" y="1938716"/>
            <a:ext cx="6739991" cy="3220277"/>
          </a:xfrm>
          <a:prstGeom prst="rect">
            <a:avLst/>
          </a:prstGeom>
        </p:spPr>
      </p:pic>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10</a:t>
            </a:fld>
            <a:endParaRPr lang="en-US" sz="6600">
              <a:solidFill>
                <a:srgbClr val="FFFFFF"/>
              </a:solidFill>
            </a:endParaRPr>
          </a:p>
        </p:txBody>
      </p:sp>
      <p:pic>
        <p:nvPicPr>
          <p:cNvPr id="7" name="Picture 6">
            <a:extLst>
              <a:ext uri="{FF2B5EF4-FFF2-40B4-BE49-F238E27FC236}">
                <a16:creationId xmlns:a16="http://schemas.microsoft.com/office/drawing/2014/main" id="{F648C5FD-B86B-41E8-05E3-BB9886ACE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9" name="Picture 2">
            <a:extLst>
              <a:ext uri="{FF2B5EF4-FFF2-40B4-BE49-F238E27FC236}">
                <a16:creationId xmlns:a16="http://schemas.microsoft.com/office/drawing/2014/main" id="{3871DE21-78A4-30E3-014D-07A8AF076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8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b="1" kern="1200">
                <a:solidFill>
                  <a:schemeClr val="tx1"/>
                </a:solidFill>
                <a:latin typeface="+mj-lt"/>
                <a:ea typeface="+mj-ea"/>
                <a:cs typeface="+mj-cs"/>
              </a:rPr>
              <a:t>Classification Report (CNN)</a:t>
            </a:r>
          </a:p>
        </p:txBody>
      </p:sp>
      <p:sp>
        <p:nvSpPr>
          <p:cNvPr id="3" name="TextBox 2">
            <a:extLst>
              <a:ext uri="{FF2B5EF4-FFF2-40B4-BE49-F238E27FC236}">
                <a16:creationId xmlns:a16="http://schemas.microsoft.com/office/drawing/2014/main" id="{CE6F383E-C840-3131-6DA8-17FB3BFB77FD}"/>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9" name="Content Placeholder 8" descr="A screenshot of a computer screen&#10;&#10;Description automatically generated">
            <a:extLst>
              <a:ext uri="{FF2B5EF4-FFF2-40B4-BE49-F238E27FC236}">
                <a16:creationId xmlns:a16="http://schemas.microsoft.com/office/drawing/2014/main" id="{DC8069A2-6B24-6D7C-BADE-3B9772B064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8071" y="1898374"/>
            <a:ext cx="6573693" cy="3210339"/>
          </a:xfrm>
          <a:prstGeom prst="rect">
            <a:avLst/>
          </a:prstGeom>
        </p:spPr>
      </p:pic>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11</a:t>
            </a:fld>
            <a:endParaRPr lang="en-US" sz="6600">
              <a:solidFill>
                <a:srgbClr val="FFFFFF"/>
              </a:solidFill>
            </a:endParaRPr>
          </a:p>
        </p:txBody>
      </p:sp>
      <p:pic>
        <p:nvPicPr>
          <p:cNvPr id="7" name="Picture 6">
            <a:extLst>
              <a:ext uri="{FF2B5EF4-FFF2-40B4-BE49-F238E27FC236}">
                <a16:creationId xmlns:a16="http://schemas.microsoft.com/office/drawing/2014/main" id="{F648C5FD-B86B-41E8-05E3-BB9886ACE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D0AD8DF9-44E6-BA2A-FDDA-7CBB6F977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200" b="1" kern="1200">
                <a:solidFill>
                  <a:schemeClr val="tx1"/>
                </a:solidFill>
                <a:latin typeface="+mj-lt"/>
                <a:ea typeface="+mj-ea"/>
                <a:cs typeface="+mj-cs"/>
              </a:rPr>
              <a:t>ROC-Curve(VGG16)</a:t>
            </a:r>
          </a:p>
        </p:txBody>
      </p:sp>
      <p:sp>
        <p:nvSpPr>
          <p:cNvPr id="3" name="TextBox 2">
            <a:extLst>
              <a:ext uri="{FF2B5EF4-FFF2-40B4-BE49-F238E27FC236}">
                <a16:creationId xmlns:a16="http://schemas.microsoft.com/office/drawing/2014/main" id="{C8751379-94EA-B802-AE06-1F88406296E6}"/>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8" name="Content Placeholder 7" descr="A graph of a line graph&#10;&#10;Description automatically generated with medium confidence">
            <a:extLst>
              <a:ext uri="{FF2B5EF4-FFF2-40B4-BE49-F238E27FC236}">
                <a16:creationId xmlns:a16="http://schemas.microsoft.com/office/drawing/2014/main" id="{50B2E309-341C-C36F-B5AE-CF86F6C4D6A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91" r="8366"/>
          <a:stretch/>
        </p:blipFill>
        <p:spPr>
          <a:xfrm>
            <a:off x="1296558" y="1292534"/>
            <a:ext cx="5604636" cy="4255413"/>
          </a:xfrm>
          <a:prstGeom prst="rect">
            <a:avLst/>
          </a:prstGeom>
        </p:spPr>
      </p:pic>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12</a:t>
            </a:fld>
            <a:endParaRPr lang="en-US" sz="6600">
              <a:solidFill>
                <a:srgbClr val="FFFFFF"/>
              </a:solidFill>
            </a:endParaRPr>
          </a:p>
        </p:txBody>
      </p:sp>
      <p:pic>
        <p:nvPicPr>
          <p:cNvPr id="7" name="Picture 6">
            <a:extLst>
              <a:ext uri="{FF2B5EF4-FFF2-40B4-BE49-F238E27FC236}">
                <a16:creationId xmlns:a16="http://schemas.microsoft.com/office/drawing/2014/main" id="{04E76F21-D1B8-0356-D792-7D6EED5B6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1F32BB92-D464-BFCC-0585-2F9791B1E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7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3300" b="1" kern="1200">
                <a:solidFill>
                  <a:schemeClr val="tx1"/>
                </a:solidFill>
                <a:latin typeface="+mj-lt"/>
                <a:ea typeface="+mj-ea"/>
                <a:cs typeface="+mj-cs"/>
              </a:rPr>
              <a:t>ROC-Curve(ResNet50)</a:t>
            </a:r>
          </a:p>
        </p:txBody>
      </p:sp>
      <p:sp>
        <p:nvSpPr>
          <p:cNvPr id="3" name="TextBox 2">
            <a:extLst>
              <a:ext uri="{FF2B5EF4-FFF2-40B4-BE49-F238E27FC236}">
                <a16:creationId xmlns:a16="http://schemas.microsoft.com/office/drawing/2014/main" id="{F96852D1-2948-094F-892C-105F42B1E9AF}"/>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9" name="Content Placeholder 8" descr="A blue line graph with white text&#10;&#10;Description automatically generated">
            <a:extLst>
              <a:ext uri="{FF2B5EF4-FFF2-40B4-BE49-F238E27FC236}">
                <a16:creationId xmlns:a16="http://schemas.microsoft.com/office/drawing/2014/main" id="{16F2E25F-214C-7CE6-C40C-E1544B453A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6558" y="1388560"/>
            <a:ext cx="5604636" cy="4063361"/>
          </a:xfrm>
          <a:prstGeom prst="rect">
            <a:avLst/>
          </a:prstGeom>
        </p:spPr>
      </p:pic>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13</a:t>
            </a:fld>
            <a:endParaRPr lang="en-US" sz="6600">
              <a:solidFill>
                <a:srgbClr val="FFFFFF"/>
              </a:solidFill>
            </a:endParaRPr>
          </a:p>
        </p:txBody>
      </p:sp>
      <p:pic>
        <p:nvPicPr>
          <p:cNvPr id="7" name="Picture 6">
            <a:extLst>
              <a:ext uri="{FF2B5EF4-FFF2-40B4-BE49-F238E27FC236}">
                <a16:creationId xmlns:a16="http://schemas.microsoft.com/office/drawing/2014/main" id="{04E76F21-D1B8-0356-D792-7D6EED5B6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E9D72BA2-EE77-CE13-7151-2091AC7D0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4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5100" b="1" kern="1200">
                <a:solidFill>
                  <a:schemeClr val="tx1"/>
                </a:solidFill>
                <a:latin typeface="+mj-lt"/>
                <a:ea typeface="+mj-ea"/>
                <a:cs typeface="+mj-cs"/>
              </a:rPr>
              <a:t>ROC-Curve(CNN)</a:t>
            </a:r>
          </a:p>
        </p:txBody>
      </p:sp>
      <p:sp>
        <p:nvSpPr>
          <p:cNvPr id="3" name="TextBox 2">
            <a:extLst>
              <a:ext uri="{FF2B5EF4-FFF2-40B4-BE49-F238E27FC236}">
                <a16:creationId xmlns:a16="http://schemas.microsoft.com/office/drawing/2014/main" id="{546C650F-DB40-F3EF-39C0-BBAE4DC96711}"/>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8" name="Content Placeholder 7" descr="A graph of a line&#10;&#10;Description automatically generated with medium confidence">
            <a:extLst>
              <a:ext uri="{FF2B5EF4-FFF2-40B4-BE49-F238E27FC236}">
                <a16:creationId xmlns:a16="http://schemas.microsoft.com/office/drawing/2014/main" id="{896B47E8-1FCD-6964-BA60-90C5985DC99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671" r="7368"/>
          <a:stretch/>
        </p:blipFill>
        <p:spPr>
          <a:xfrm>
            <a:off x="1323434" y="1266742"/>
            <a:ext cx="5550883" cy="4306998"/>
          </a:xfrm>
          <a:prstGeom prst="rect">
            <a:avLst/>
          </a:prstGeom>
        </p:spPr>
      </p:pic>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14</a:t>
            </a:fld>
            <a:endParaRPr lang="en-US" sz="6600">
              <a:solidFill>
                <a:srgbClr val="FFFFFF"/>
              </a:solidFill>
            </a:endParaRPr>
          </a:p>
        </p:txBody>
      </p:sp>
      <p:pic>
        <p:nvPicPr>
          <p:cNvPr id="7" name="Picture 6">
            <a:extLst>
              <a:ext uri="{FF2B5EF4-FFF2-40B4-BE49-F238E27FC236}">
                <a16:creationId xmlns:a16="http://schemas.microsoft.com/office/drawing/2014/main" id="{04E76F21-D1B8-0356-D792-7D6EED5B6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DD71C555-DFF6-56F1-EC21-945C50DB5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6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EEC799A-81ED-066F-153B-1DC0A040869A}"/>
              </a:ext>
            </a:extLst>
          </p:cNvPr>
          <p:cNvPicPr>
            <a:picLocks noGrp="1" noChangeAspect="1"/>
          </p:cNvPicPr>
          <p:nvPr>
            <p:ph idx="1"/>
          </p:nvPr>
        </p:nvPicPr>
        <p:blipFill>
          <a:blip r:embed="rId2"/>
          <a:stretch>
            <a:fillRect/>
          </a:stretch>
        </p:blipFill>
        <p:spPr>
          <a:xfrm>
            <a:off x="248479" y="1203247"/>
            <a:ext cx="6962734" cy="4859623"/>
          </a:xfrm>
          <a:prstGeom prst="rect">
            <a:avLst/>
          </a:prstGeom>
        </p:spPr>
      </p:pic>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000" b="1" kern="1200">
                <a:solidFill>
                  <a:schemeClr val="tx1"/>
                </a:solidFill>
                <a:latin typeface="+mj-lt"/>
                <a:ea typeface="+mj-ea"/>
                <a:cs typeface="+mj-cs"/>
              </a:rPr>
              <a:t>X-ray Image - Predication</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15</a:t>
            </a:fld>
            <a:endParaRPr lang="en-US" sz="6600">
              <a:solidFill>
                <a:srgbClr val="FFFFFF"/>
              </a:solidFill>
            </a:endParaRPr>
          </a:p>
        </p:txBody>
      </p:sp>
      <p:pic>
        <p:nvPicPr>
          <p:cNvPr id="7" name="Picture 6">
            <a:extLst>
              <a:ext uri="{FF2B5EF4-FFF2-40B4-BE49-F238E27FC236}">
                <a16:creationId xmlns:a16="http://schemas.microsoft.com/office/drawing/2014/main" id="{E14B4CF3-E3BE-56E0-02DD-1ACC8DC79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3" name="Picture 2">
            <a:extLst>
              <a:ext uri="{FF2B5EF4-FFF2-40B4-BE49-F238E27FC236}">
                <a16:creationId xmlns:a16="http://schemas.microsoft.com/office/drawing/2014/main" id="{83FB5416-028A-B0A8-1A2D-69C804DD5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1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006900" y="1188637"/>
            <a:ext cx="3141430" cy="4480726"/>
          </a:xfrm>
        </p:spPr>
        <p:txBody>
          <a:bodyPr vert="horz" lIns="91440" tIns="45720" rIns="91440" bIns="45720" rtlCol="0" anchor="ctr">
            <a:normAutofit/>
          </a:bodyPr>
          <a:lstStyle/>
          <a:p>
            <a:pPr algn="r"/>
            <a:r>
              <a:rPr lang="en-US" sz="5600" b="1" kern="1200" dirty="0">
                <a:solidFill>
                  <a:schemeClr val="tx1"/>
                </a:solidFill>
                <a:latin typeface="+mj-lt"/>
                <a:ea typeface="+mj-ea"/>
                <a:cs typeface="+mj-cs"/>
              </a:rPr>
              <a:t>Discussion </a:t>
            </a:r>
          </a:p>
        </p:txBody>
      </p:sp>
      <p:cxnSp>
        <p:nvCxnSpPr>
          <p:cNvPr id="20" name="Straight Connector 1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B168F9-3181-D43C-951E-8D422A32C7FC}"/>
              </a:ext>
            </a:extLst>
          </p:cNvPr>
          <p:cNvSpPr txBox="1"/>
          <p:nvPr/>
        </p:nvSpPr>
        <p:spPr>
          <a:xfrm>
            <a:off x="5138928" y="1338729"/>
            <a:ext cx="4795584" cy="4180542"/>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300" b="0">
                <a:effectLst/>
              </a:rPr>
              <a:t>Developing a CNN model from scratch yielded the best overall performance, with an 80% accuracy rate.</a:t>
            </a:r>
          </a:p>
          <a:p>
            <a:pPr marL="285750" indent="-228600" defTabSz="914400">
              <a:lnSpc>
                <a:spcPct val="90000"/>
              </a:lnSpc>
              <a:spcAft>
                <a:spcPts val="600"/>
              </a:spcAft>
              <a:buFont typeface="Arial" panose="020B0604020202020204" pitchFamily="34" charset="0"/>
              <a:buChar char="•"/>
            </a:pPr>
            <a:r>
              <a:rPr lang="en-US" sz="1300" b="0">
                <a:effectLst/>
              </a:rPr>
              <a:t>Because the TB CXR dataset was used exclusively to train the algorithm, it was able to identify and understand patterns specific to TB symptoms in radiographs. </a:t>
            </a:r>
          </a:p>
          <a:p>
            <a:pPr marL="285750" indent="-228600" defTabSz="914400">
              <a:lnSpc>
                <a:spcPct val="90000"/>
              </a:lnSpc>
              <a:spcAft>
                <a:spcPts val="600"/>
              </a:spcAft>
              <a:buFont typeface="Arial" panose="020B0604020202020204" pitchFamily="34" charset="0"/>
              <a:buChar char="•"/>
            </a:pPr>
            <a:r>
              <a:rPr lang="en-US" sz="1300" b="0">
                <a:effectLst/>
              </a:rPr>
              <a:t>With an F1 score of 0.80, the model's recall and precision were both 0.80. These measures show a strong capacity to minimize the frequency of false positives while accurately identifying TB cases (true positives).</a:t>
            </a:r>
            <a:endParaRPr lang="en-US" sz="1300" b="1">
              <a:effectLst/>
            </a:endParaRPr>
          </a:p>
          <a:p>
            <a:pPr marL="285750" lvl="0" indent="-228600" defTabSz="914400">
              <a:lnSpc>
                <a:spcPct val="90000"/>
              </a:lnSpc>
              <a:spcAft>
                <a:spcPts val="600"/>
              </a:spcAft>
              <a:buFont typeface="Arial" panose="020B0604020202020204" pitchFamily="34" charset="0"/>
              <a:buChar char="•"/>
            </a:pPr>
            <a:r>
              <a:rPr lang="en-US" sz="1300" b="0">
                <a:effectLst/>
              </a:rPr>
              <a:t>Accuracy: 80%</a:t>
            </a:r>
            <a:endParaRPr lang="en-US" sz="1300" b="1">
              <a:effectLst/>
            </a:endParaRPr>
          </a:p>
          <a:p>
            <a:pPr marL="285750" lvl="0" indent="-228600" defTabSz="914400">
              <a:lnSpc>
                <a:spcPct val="90000"/>
              </a:lnSpc>
              <a:spcAft>
                <a:spcPts val="600"/>
              </a:spcAft>
              <a:buFont typeface="Arial" panose="020B0604020202020204" pitchFamily="34" charset="0"/>
              <a:buChar char="•"/>
            </a:pPr>
            <a:r>
              <a:rPr lang="en-US" sz="1300" b="0">
                <a:effectLst/>
              </a:rPr>
              <a:t>Precision: 0.80</a:t>
            </a:r>
            <a:endParaRPr lang="en-US" sz="1300" b="1">
              <a:effectLst/>
            </a:endParaRPr>
          </a:p>
          <a:p>
            <a:pPr marL="285750" lvl="0" indent="-228600" defTabSz="914400">
              <a:lnSpc>
                <a:spcPct val="90000"/>
              </a:lnSpc>
              <a:spcAft>
                <a:spcPts val="600"/>
              </a:spcAft>
              <a:buFont typeface="Arial" panose="020B0604020202020204" pitchFamily="34" charset="0"/>
              <a:buChar char="•"/>
            </a:pPr>
            <a:r>
              <a:rPr lang="en-US" sz="1300" b="0">
                <a:effectLst/>
              </a:rPr>
              <a:t>Recall: 0.80</a:t>
            </a:r>
            <a:endParaRPr lang="en-US" sz="1300" b="1">
              <a:effectLst/>
            </a:endParaRPr>
          </a:p>
          <a:p>
            <a:pPr marL="285750" lvl="0" indent="-228600" defTabSz="914400">
              <a:lnSpc>
                <a:spcPct val="90000"/>
              </a:lnSpc>
              <a:spcAft>
                <a:spcPts val="600"/>
              </a:spcAft>
              <a:buFont typeface="Arial" panose="020B0604020202020204" pitchFamily="34" charset="0"/>
              <a:buChar char="•"/>
            </a:pPr>
            <a:r>
              <a:rPr lang="en-US" sz="1300" b="0">
                <a:effectLst/>
              </a:rPr>
              <a:t>F1 Score: 0.80</a:t>
            </a:r>
          </a:p>
          <a:p>
            <a:pPr marL="285750" indent="-228600" defTabSz="914400">
              <a:lnSpc>
                <a:spcPct val="90000"/>
              </a:lnSpc>
              <a:spcAft>
                <a:spcPts val="600"/>
              </a:spcAft>
              <a:buFont typeface="Arial" panose="020B0604020202020204" pitchFamily="34" charset="0"/>
              <a:buChar char="•"/>
            </a:pPr>
            <a:r>
              <a:rPr lang="en-US" sz="1300" b="0">
                <a:effectLst/>
              </a:rPr>
              <a:t>Excellent recall and precision ratings are very important when diagnosing tuberculosis. </a:t>
            </a:r>
            <a:endParaRPr lang="en-US" sz="1300" b="1">
              <a:effectLst/>
            </a:endParaRPr>
          </a:p>
          <a:p>
            <a:pPr marL="285750" indent="-228600" defTabSz="914400">
              <a:lnSpc>
                <a:spcPct val="90000"/>
              </a:lnSpc>
              <a:spcAft>
                <a:spcPts val="600"/>
              </a:spcAft>
              <a:buFont typeface="Arial" panose="020B0604020202020204" pitchFamily="34" charset="0"/>
              <a:buChar char="•"/>
            </a:pPr>
            <a:endParaRPr lang="en-US" sz="130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16</a:t>
            </a:fld>
            <a:endParaRPr lang="en-US" sz="6600">
              <a:solidFill>
                <a:srgbClr val="FFFFFF"/>
              </a:solidFill>
            </a:endParaRPr>
          </a:p>
        </p:txBody>
      </p:sp>
      <p:pic>
        <p:nvPicPr>
          <p:cNvPr id="7" name="Picture 6">
            <a:extLst>
              <a:ext uri="{FF2B5EF4-FFF2-40B4-BE49-F238E27FC236}">
                <a16:creationId xmlns:a16="http://schemas.microsoft.com/office/drawing/2014/main" id="{9F7F8A5B-7762-E86F-7197-C0B4FCB65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5" name="Picture 2">
            <a:extLst>
              <a:ext uri="{FF2B5EF4-FFF2-40B4-BE49-F238E27FC236}">
                <a16:creationId xmlns:a16="http://schemas.microsoft.com/office/drawing/2014/main" id="{5EF7EF87-A34D-AA7F-5869-A08B32F8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7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285240" y="1050595"/>
            <a:ext cx="8074815" cy="1618489"/>
          </a:xfrm>
        </p:spPr>
        <p:txBody>
          <a:bodyPr anchor="ctr">
            <a:normAutofit/>
          </a:bodyPr>
          <a:lstStyle/>
          <a:p>
            <a:r>
              <a:rPr lang="en-IN" sz="7200" b="1"/>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285240" y="2969469"/>
            <a:ext cx="8074815" cy="2800395"/>
          </a:xfrm>
        </p:spPr>
        <p:txBody>
          <a:bodyPr anchor="t">
            <a:normAutofit/>
          </a:bodyPr>
          <a:lstStyle/>
          <a:p>
            <a:r>
              <a:rPr lang="en-US" sz="1500" b="0">
                <a:effectLst/>
                <a:latin typeface="Times New Roman" panose="02020603050405020304" pitchFamily="18" charset="0"/>
                <a:ea typeface="Times New Roman" panose="02020603050405020304" pitchFamily="18" charset="0"/>
              </a:rPr>
              <a:t>Our research uses deep CNNs in combination with transfer learning to automatically identify TB cases from normal cases based on chest radiographs. </a:t>
            </a:r>
          </a:p>
          <a:p>
            <a:r>
              <a:rPr lang="en-US" sz="1500" b="0">
                <a:effectLst/>
                <a:latin typeface="Times New Roman" panose="02020603050405020304" pitchFamily="18" charset="0"/>
                <a:ea typeface="Times New Roman" panose="02020603050405020304" pitchFamily="18" charset="0"/>
              </a:rPr>
              <a:t>For TB CXR image detection, the efficacy of three distinct CNN models was assessed. For the datasets using image augmentation techniques, With an accuracy of 80%, the CNN model that was trained from scratch outperformed the VGG16 and ResNet50 models that were pre-trained, which had accuracies of 52% and 69%, respectively. </a:t>
            </a:r>
          </a:p>
          <a:p>
            <a:r>
              <a:rPr lang="en-US" sz="1500" b="0">
                <a:effectLst/>
                <a:latin typeface="Times New Roman" panose="02020603050405020304" pitchFamily="18" charset="0"/>
                <a:ea typeface="Times New Roman" panose="02020603050405020304" pitchFamily="18" charset="0"/>
              </a:rPr>
              <a:t>Additionally, the customized CNN model kept a balanced recall and precision of 0.80, demonstrating strong diagnostic skills with low false negatives and positives. </a:t>
            </a:r>
          </a:p>
          <a:p>
            <a:r>
              <a:rPr lang="en-US" sz="1500" b="0">
                <a:effectLst/>
                <a:latin typeface="Times New Roman" panose="02020603050405020304" pitchFamily="18" charset="0"/>
                <a:ea typeface="Times New Roman" panose="02020603050405020304" pitchFamily="18" charset="0"/>
              </a:rPr>
              <a:t>The accuracy and robustness of our suggested models can be increased by using more datasets; future research must address this issue.</a:t>
            </a:r>
            <a:endParaRPr lang="en-IN" sz="1500" b="1">
              <a:effectLst/>
              <a:latin typeface="Times New Roman" panose="02020603050405020304" pitchFamily="18" charset="0"/>
              <a:ea typeface="Times New Roman" panose="02020603050405020304" pitchFamily="18" charset="0"/>
            </a:endParaRPr>
          </a:p>
          <a:p>
            <a:endParaRPr lang="en-IN" sz="150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17</a:t>
            </a:fld>
            <a:endParaRPr lang="en-IN" sz="6600">
              <a:solidFill>
                <a:srgbClr val="FFFFFF"/>
              </a:solidFill>
            </a:endParaRPr>
          </a:p>
        </p:txBody>
      </p:sp>
      <p:pic>
        <p:nvPicPr>
          <p:cNvPr id="7" name="Picture 6">
            <a:extLst>
              <a:ext uri="{FF2B5EF4-FFF2-40B4-BE49-F238E27FC236}">
                <a16:creationId xmlns:a16="http://schemas.microsoft.com/office/drawing/2014/main" id="{3ADB2448-353B-E3EA-6B54-2CF5E7D1C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E117DA3E-3070-21C8-776D-2DDF8924B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6"/>
            <a:ext cx="10515600" cy="964322"/>
          </a:xfrm>
        </p:spPr>
        <p:txBody>
          <a:bodyPr>
            <a:normAutofit/>
          </a:bodyPr>
          <a:lstStyle/>
          <a:p>
            <a:pPr algn="ctr"/>
            <a:r>
              <a:rPr lang="en-IN" sz="3200" b="1" dirty="0">
                <a:latin typeface="Times New Roman" panose="02020603050405020304" pitchFamily="18" charset="0"/>
                <a:cs typeface="Times New Roman" panose="02020603050405020304" pitchFamily="18" charset="0"/>
              </a:rPr>
              <a:t>Tools</a:t>
            </a:r>
          </a:p>
        </p:txBody>
      </p:sp>
      <p:graphicFrame>
        <p:nvGraphicFramePr>
          <p:cNvPr id="10" name="Content Placeholder 2">
            <a:extLst>
              <a:ext uri="{FF2B5EF4-FFF2-40B4-BE49-F238E27FC236}">
                <a16:creationId xmlns:a16="http://schemas.microsoft.com/office/drawing/2014/main" id="{6C07B472-33E5-156C-68C7-47D44B775828}"/>
              </a:ext>
            </a:extLst>
          </p:cNvPr>
          <p:cNvGraphicFramePr>
            <a:graphicFrameLocks noGrp="1"/>
          </p:cNvGraphicFramePr>
          <p:nvPr>
            <p:ph idx="1"/>
            <p:extLst>
              <p:ext uri="{D42A27DB-BD31-4B8C-83A1-F6EECF244321}">
                <p14:modId xmlns:p14="http://schemas.microsoft.com/office/powerpoint/2010/main" val="1057660488"/>
              </p:ext>
            </p:extLst>
          </p:nvPr>
        </p:nvGraphicFramePr>
        <p:xfrm>
          <a:off x="838200" y="1255713"/>
          <a:ext cx="10515600" cy="2492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7" name="Picture 6" descr="A black and white logo&#10;&#10;Description automatically generated">
            <a:extLst>
              <a:ext uri="{FF2B5EF4-FFF2-40B4-BE49-F238E27FC236}">
                <a16:creationId xmlns:a16="http://schemas.microsoft.com/office/drawing/2014/main" id="{1A5C48D8-8EEA-A396-D469-008488B31F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5" name="Picture 2" descr="A close-up of a logo&#10;&#10;Description automatically generated">
            <a:extLst>
              <a:ext uri="{FF2B5EF4-FFF2-40B4-BE49-F238E27FC236}">
                <a16:creationId xmlns:a16="http://schemas.microsoft.com/office/drawing/2014/main" id="{BC877358-4AE5-CDAC-3A35-ACA2FBCFEF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9B2164-2054-F157-5AAC-63996EEED4BA}"/>
              </a:ext>
            </a:extLst>
          </p:cNvPr>
          <p:cNvSpPr txBox="1"/>
          <p:nvPr/>
        </p:nvSpPr>
        <p:spPr>
          <a:xfrm>
            <a:off x="5149175" y="3898553"/>
            <a:ext cx="2434256" cy="584775"/>
          </a:xfrm>
          <a:prstGeom prst="rect">
            <a:avLst/>
          </a:prstGeom>
          <a:noFill/>
        </p:spPr>
        <p:txBody>
          <a:bodyPr wrap="none" rtlCol="0">
            <a:spAutoFit/>
          </a:bodyPr>
          <a:lstStyle/>
          <a:p>
            <a:r>
              <a:rPr lang="en-GB" sz="3200" b="1" dirty="0">
                <a:latin typeface="Times New Roman" panose="02020603050405020304" pitchFamily="18" charset="0"/>
                <a:cs typeface="Times New Roman" panose="02020603050405020304" pitchFamily="18" charset="0"/>
              </a:rPr>
              <a:t>Data Source </a:t>
            </a:r>
            <a:endParaRPr lang="en-IN"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F3D994-75D1-EEE5-3179-438982C9123E}"/>
              </a:ext>
            </a:extLst>
          </p:cNvPr>
          <p:cNvSpPr txBox="1"/>
          <p:nvPr/>
        </p:nvSpPr>
        <p:spPr>
          <a:xfrm>
            <a:off x="4831404" y="4683038"/>
            <a:ext cx="7360596" cy="369332"/>
          </a:xfrm>
          <a:prstGeom prst="rect">
            <a:avLst/>
          </a:prstGeom>
          <a:noFill/>
        </p:spPr>
        <p:txBody>
          <a:bodyPr wrap="square" rtlCol="0">
            <a:spAutoFit/>
          </a:bodyPr>
          <a:lstStyle/>
          <a:p>
            <a:r>
              <a:rPr lang="en-IN" dirty="0"/>
              <a:t>https://nirt.res.in/html/xray.html</a:t>
            </a:r>
          </a:p>
        </p:txBody>
      </p:sp>
    </p:spTree>
    <p:extLst>
      <p:ext uri="{BB962C8B-B14F-4D97-AF65-F5344CB8AC3E}">
        <p14:creationId xmlns:p14="http://schemas.microsoft.com/office/powerpoint/2010/main" val="238836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41248" y="256032"/>
            <a:ext cx="10506456" cy="1014984"/>
          </a:xfrm>
        </p:spPr>
        <p:txBody>
          <a:bodyPr anchor="b">
            <a:normAutofit/>
          </a:bodyPr>
          <a:lstStyle/>
          <a:p>
            <a:r>
              <a:rPr lang="en-IN" b="1" dirty="0"/>
              <a:t>References </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873254" y="6356350"/>
            <a:ext cx="2477498" cy="365125"/>
          </a:xfrm>
        </p:spPr>
        <p:txBody>
          <a:bodyPr>
            <a:normAutofit/>
          </a:bodyPr>
          <a:lstStyle/>
          <a:p>
            <a:pPr>
              <a:spcAft>
                <a:spcPts val="600"/>
              </a:spcAft>
            </a:pPr>
            <a:fld id="{26AD20E6-394B-4DF0-96A5-9647FF39C943}" type="slidenum">
              <a:rPr lang="en-IN">
                <a:solidFill>
                  <a:schemeClr val="tx1">
                    <a:lumMod val="50000"/>
                    <a:lumOff val="50000"/>
                  </a:schemeClr>
                </a:solidFill>
              </a:rPr>
              <a:pPr>
                <a:spcAft>
                  <a:spcPts val="600"/>
                </a:spcAft>
              </a:pPr>
              <a:t>19</a:t>
            </a:fld>
            <a:endParaRPr lang="en-IN">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0F2EC4F2-4076-04D9-BC66-4691AB78C0A1}"/>
              </a:ext>
            </a:extLst>
          </p:cNvPr>
          <p:cNvGraphicFramePr>
            <a:graphicFrameLocks noGrp="1"/>
          </p:cNvGraphicFramePr>
          <p:nvPr>
            <p:ph idx="1"/>
            <p:extLst>
              <p:ext uri="{D42A27DB-BD31-4B8C-83A1-F6EECF244321}">
                <p14:modId xmlns:p14="http://schemas.microsoft.com/office/powerpoint/2010/main" val="348409145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4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8" name="Content Placeholder 7">
            <a:extLst>
              <a:ext uri="{FF2B5EF4-FFF2-40B4-BE49-F238E27FC236}">
                <a16:creationId xmlns:a16="http://schemas.microsoft.com/office/drawing/2014/main" id="{5E288372-987B-32E1-C654-D3D8F77B4536}"/>
              </a:ext>
            </a:extLst>
          </p:cNvPr>
          <p:cNvPicPr>
            <a:picLocks noGrp="1" noChangeAspect="1"/>
          </p:cNvPicPr>
          <p:nvPr>
            <p:ph idx="1"/>
          </p:nvPr>
        </p:nvPicPr>
        <p:blipFill>
          <a:blip r:embed="rId2"/>
          <a:stretch>
            <a:fillRect/>
          </a:stretch>
        </p:blipFill>
        <p:spPr>
          <a:xfrm>
            <a:off x="518809" y="1767567"/>
            <a:ext cx="11178469" cy="4788875"/>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a16="http://schemas.microsoft.com/office/drawing/2014/main" id="{80C6132B-DF0A-F94D-838D-9B50F383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5" name="Picture 2">
            <a:extLst>
              <a:ext uri="{FF2B5EF4-FFF2-40B4-BE49-F238E27FC236}">
                <a16:creationId xmlns:a16="http://schemas.microsoft.com/office/drawing/2014/main" id="{1CD49907-01BF-52A9-ECE7-3AD39BCA7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010024" y="1383527"/>
            <a:ext cx="6072333" cy="4175166"/>
          </a:xfrm>
        </p:spPr>
        <p:txBody>
          <a:bodyPr anchor="ctr">
            <a:normAutofit/>
          </a:bodyPr>
          <a:lstStyle/>
          <a:p>
            <a:pPr algn="r"/>
            <a:r>
              <a:rPr lang="en-IN" sz="9600"/>
              <a:t>Thank You</a:t>
            </a:r>
          </a:p>
        </p:txBody>
      </p:sp>
      <p:cxnSp>
        <p:nvCxnSpPr>
          <p:cNvPr id="20" name="Straight Connector 19">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20</a:t>
            </a:fld>
            <a:endParaRPr lang="en-IN" sz="6600">
              <a:solidFill>
                <a:srgbClr val="FFFFFF"/>
              </a:solidFill>
            </a:endParaRPr>
          </a:p>
        </p:txBody>
      </p:sp>
      <p:pic>
        <p:nvPicPr>
          <p:cNvPr id="7" name="Picture 6">
            <a:extLst>
              <a:ext uri="{FF2B5EF4-FFF2-40B4-BE49-F238E27FC236}">
                <a16:creationId xmlns:a16="http://schemas.microsoft.com/office/drawing/2014/main" id="{46C95D07-9E7E-86E0-8004-C40626C46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5" name="Picture 2">
            <a:extLst>
              <a:ext uri="{FF2B5EF4-FFF2-40B4-BE49-F238E27FC236}">
                <a16:creationId xmlns:a16="http://schemas.microsoft.com/office/drawing/2014/main" id="{FC558667-CE00-6138-6F0C-02B1D5858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795528" y="386930"/>
            <a:ext cx="10141799" cy="1300554"/>
          </a:xfrm>
        </p:spPr>
        <p:txBody>
          <a:bodyPr anchor="b">
            <a:normAutofit/>
          </a:bodyPr>
          <a:lstStyle/>
          <a:p>
            <a:r>
              <a:rPr lang="en-IN" sz="4800" b="1" dirty="0"/>
              <a:t>Introduction </a:t>
            </a:r>
          </a:p>
        </p:txBody>
      </p:sp>
      <p:sp>
        <p:nvSpPr>
          <p:cNvPr id="67" name="Rectangle 6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8052B5-6660-5554-B277-2FCA79EA309B}"/>
              </a:ext>
            </a:extLst>
          </p:cNvPr>
          <p:cNvPicPr>
            <a:picLocks noChangeAspect="1"/>
          </p:cNvPicPr>
          <p:nvPr/>
        </p:nvPicPr>
        <p:blipFill>
          <a:blip r:embed="rId2"/>
          <a:stretch>
            <a:fillRect/>
          </a:stretch>
        </p:blipFill>
        <p:spPr>
          <a:xfrm>
            <a:off x="635295" y="3544917"/>
            <a:ext cx="5150277" cy="1673840"/>
          </a:xfrm>
          <a:prstGeom prst="rect">
            <a:avLst/>
          </a:prstGeom>
        </p:spPr>
      </p:pic>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6406429" y="2599509"/>
            <a:ext cx="4530898" cy="3639450"/>
          </a:xfrm>
        </p:spPr>
        <p:txBody>
          <a:bodyPr anchor="ctr">
            <a:noAutofit/>
          </a:bodyPr>
          <a:lstStyle/>
          <a:p>
            <a:r>
              <a:rPr lang="en-US" sz="1600" dirty="0"/>
              <a:t>Tuberculosis (TB) remains a significant global health issue with millions of new cases and deaths annually.</a:t>
            </a:r>
          </a:p>
          <a:p>
            <a:r>
              <a:rPr lang="en-US" sz="1600" dirty="0"/>
              <a:t>The National TB Elimination Program, India TB Report 2024, reveals that 25.55 lakh cases of TB were notified last year, representing the highest number of cases since the launch of the National Tuberculosis Elimination Program (NTEP) in the 1960s.</a:t>
            </a:r>
          </a:p>
          <a:p>
            <a:r>
              <a:rPr lang="en-US" sz="1600" dirty="0"/>
              <a:t>Chest X-rays are valuable in TB diagnosis but require expert interpretation, leading to variability and potential delays, especially in resource-limited settings.</a:t>
            </a:r>
          </a:p>
          <a:p>
            <a:r>
              <a:rPr lang="en-US" sz="1600" dirty="0"/>
              <a:t>Methods like sputum smear microscopy and culture are effective but time-consuming and may lack early detection sensitivity.</a:t>
            </a:r>
            <a:endParaRPr lang="en-IN" sz="1600" dirty="0"/>
          </a:p>
        </p:txBody>
      </p:sp>
      <p:sp>
        <p:nvSpPr>
          <p:cNvPr id="71" name="Rectangle 7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a:pPr>
                <a:spcAft>
                  <a:spcPts val="600"/>
                </a:spcAft>
              </a:pPr>
              <a:t>3</a:t>
            </a:fld>
            <a:endParaRPr lang="en-IN"/>
          </a:p>
        </p:txBody>
      </p:sp>
      <p:pic>
        <p:nvPicPr>
          <p:cNvPr id="8" name="Picture 7">
            <a:extLst>
              <a:ext uri="{FF2B5EF4-FFF2-40B4-BE49-F238E27FC236}">
                <a16:creationId xmlns:a16="http://schemas.microsoft.com/office/drawing/2014/main" id="{2110D074-BA45-EB46-B1E2-DC2151EF4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10" name="Picture 2">
            <a:extLst>
              <a:ext uri="{FF2B5EF4-FFF2-40B4-BE49-F238E27FC236}">
                <a16:creationId xmlns:a16="http://schemas.microsoft.com/office/drawing/2014/main" id="{3F99C578-A1D8-6438-FCBE-94C91A9F2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795528" y="386930"/>
            <a:ext cx="10141799" cy="1300554"/>
          </a:xfrm>
        </p:spPr>
        <p:txBody>
          <a:bodyPr anchor="b">
            <a:normAutofit/>
          </a:bodyPr>
          <a:lstStyle/>
          <a:p>
            <a:r>
              <a:rPr lang="en-IN" sz="4800" b="1"/>
              <a:t>Introduction </a:t>
            </a:r>
          </a:p>
        </p:txBody>
      </p:sp>
      <p:sp>
        <p:nvSpPr>
          <p:cNvPr id="2081" name="Rectangle 208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Rectangle 208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0F239A6-2869-0D20-F623-53F472A32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91" r="3" b="7059"/>
          <a:stretch/>
        </p:blipFill>
        <p:spPr bwMode="auto">
          <a:xfrm>
            <a:off x="400141" y="2524715"/>
            <a:ext cx="3831540" cy="3714244"/>
          </a:xfrm>
          <a:prstGeom prst="rect">
            <a:avLst/>
          </a:prstGeom>
          <a:noFill/>
          <a:extLst>
            <a:ext uri="{909E8E84-426E-40DD-AFC4-6F175D3DCCD1}">
              <a14:hiddenFill xmlns:a14="http://schemas.microsoft.com/office/drawing/2010/main">
                <a:solidFill>
                  <a:srgbClr val="FFFFFF"/>
                </a:solidFill>
              </a14:hiddenFill>
            </a:ext>
          </a:extLst>
        </p:spPr>
      </p:pic>
      <p:sp>
        <p:nvSpPr>
          <p:cNvPr id="2083" name="Rectangle 2082">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492240"/>
            <a:ext cx="2743200" cy="365125"/>
          </a:xfrm>
        </p:spPr>
        <p:txBody>
          <a:bodyPr>
            <a:normAutofit/>
          </a:bodyPr>
          <a:lstStyle/>
          <a:p>
            <a:pPr>
              <a:spcAft>
                <a:spcPts val="600"/>
              </a:spcAft>
            </a:pPr>
            <a:fld id="{26AD20E6-394B-4DF0-96A5-9647FF39C943}" type="slidenum">
              <a:rPr lang="en-IN" smtClean="0"/>
              <a:pPr>
                <a:spcAft>
                  <a:spcPts val="600"/>
                </a:spcAft>
              </a:pPr>
              <a:t>4</a:t>
            </a:fld>
            <a:endParaRPr lang="en-IN"/>
          </a:p>
        </p:txBody>
      </p:sp>
      <p:pic>
        <p:nvPicPr>
          <p:cNvPr id="11" name="Picture 10">
            <a:extLst>
              <a:ext uri="{FF2B5EF4-FFF2-40B4-BE49-F238E27FC236}">
                <a16:creationId xmlns:a16="http://schemas.microsoft.com/office/drawing/2014/main" id="{5155CE68-E031-3A3B-A4BA-668A308FC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graphicFrame>
        <p:nvGraphicFramePr>
          <p:cNvPr id="2067" name="Content Placeholder 2">
            <a:extLst>
              <a:ext uri="{FF2B5EF4-FFF2-40B4-BE49-F238E27FC236}">
                <a16:creationId xmlns:a16="http://schemas.microsoft.com/office/drawing/2014/main" id="{3D162737-22B4-C8D4-77A8-C15857DF8AE6}"/>
              </a:ext>
            </a:extLst>
          </p:cNvPr>
          <p:cNvGraphicFramePr>
            <a:graphicFrameLocks noGrp="1"/>
          </p:cNvGraphicFramePr>
          <p:nvPr>
            <p:ph idx="1"/>
            <p:extLst>
              <p:ext uri="{D42A27DB-BD31-4B8C-83A1-F6EECF244321}">
                <p14:modId xmlns:p14="http://schemas.microsoft.com/office/powerpoint/2010/main" val="834854819"/>
              </p:ext>
            </p:extLst>
          </p:nvPr>
        </p:nvGraphicFramePr>
        <p:xfrm>
          <a:off x="5655366" y="2599509"/>
          <a:ext cx="5595730" cy="3639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7A3C30BD-C4D8-1AC0-C9DD-3B2B651E36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5560"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4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ight Triangle 4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006900" y="1188637"/>
            <a:ext cx="3057101" cy="4480726"/>
          </a:xfrm>
        </p:spPr>
        <p:txBody>
          <a:bodyPr>
            <a:normAutofit/>
          </a:bodyPr>
          <a:lstStyle/>
          <a:p>
            <a:pPr algn="r"/>
            <a:r>
              <a:rPr lang="en-IN" sz="5100" b="1"/>
              <a:t>Objectives of Your Study</a:t>
            </a:r>
          </a:p>
        </p:txBody>
      </p:sp>
      <p:cxnSp>
        <p:nvCxnSpPr>
          <p:cNvPr id="52" name="Straight Connector 5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5</a:t>
            </a:fld>
            <a:endParaRPr lang="en-IN" sz="6600">
              <a:solidFill>
                <a:srgbClr val="FFFFFF"/>
              </a:solidFill>
            </a:endParaRPr>
          </a:p>
        </p:txBody>
      </p:sp>
      <p:pic>
        <p:nvPicPr>
          <p:cNvPr id="7" name="Picture 6">
            <a:extLst>
              <a:ext uri="{FF2B5EF4-FFF2-40B4-BE49-F238E27FC236}">
                <a16:creationId xmlns:a16="http://schemas.microsoft.com/office/drawing/2014/main" id="{3821BFEC-DB26-99BF-694E-030D0F766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graphicFrame>
        <p:nvGraphicFramePr>
          <p:cNvPr id="39" name="Content Placeholder 2">
            <a:extLst>
              <a:ext uri="{FF2B5EF4-FFF2-40B4-BE49-F238E27FC236}">
                <a16:creationId xmlns:a16="http://schemas.microsoft.com/office/drawing/2014/main" id="{6A270185-B9C5-CE9A-7083-92A5EC589915}"/>
              </a:ext>
            </a:extLst>
          </p:cNvPr>
          <p:cNvGraphicFramePr>
            <a:graphicFrameLocks noGrp="1"/>
          </p:cNvGraphicFramePr>
          <p:nvPr>
            <p:ph idx="1"/>
            <p:extLst>
              <p:ext uri="{D42A27DB-BD31-4B8C-83A1-F6EECF244321}">
                <p14:modId xmlns:p14="http://schemas.microsoft.com/office/powerpoint/2010/main" val="470781278"/>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44BE774-5748-5F58-FE44-7D8041AD2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006900" y="1188637"/>
            <a:ext cx="3057101" cy="4480726"/>
          </a:xfrm>
        </p:spPr>
        <p:txBody>
          <a:bodyPr>
            <a:normAutofit/>
          </a:bodyPr>
          <a:lstStyle/>
          <a:p>
            <a:pPr algn="r"/>
            <a:r>
              <a:rPr lang="en-IN" sz="4100" b="1" dirty="0"/>
              <a:t>Methodology </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6</a:t>
            </a:fld>
            <a:endParaRPr lang="en-IN" sz="6600">
              <a:solidFill>
                <a:srgbClr val="FFFFFF"/>
              </a:solidFill>
            </a:endParaRPr>
          </a:p>
        </p:txBody>
      </p:sp>
      <p:pic>
        <p:nvPicPr>
          <p:cNvPr id="9" name="Picture 8">
            <a:extLst>
              <a:ext uri="{FF2B5EF4-FFF2-40B4-BE49-F238E27FC236}">
                <a16:creationId xmlns:a16="http://schemas.microsoft.com/office/drawing/2014/main" id="{59E7322C-D666-9CCB-C13D-B52B54618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graphicFrame>
        <p:nvGraphicFramePr>
          <p:cNvPr id="11" name="Content Placeholder 7">
            <a:extLst>
              <a:ext uri="{FF2B5EF4-FFF2-40B4-BE49-F238E27FC236}">
                <a16:creationId xmlns:a16="http://schemas.microsoft.com/office/drawing/2014/main" id="{F9DA9C1F-58B0-FE32-CFCC-5F1E4D799B8F}"/>
              </a:ext>
            </a:extLst>
          </p:cNvPr>
          <p:cNvGraphicFramePr>
            <a:graphicFrameLocks noGrp="1"/>
          </p:cNvGraphicFramePr>
          <p:nvPr>
            <p:ph idx="1"/>
            <p:extLst>
              <p:ext uri="{D42A27DB-BD31-4B8C-83A1-F6EECF244321}">
                <p14:modId xmlns:p14="http://schemas.microsoft.com/office/powerpoint/2010/main" val="825518517"/>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4F8D4DD7-5338-17EE-C036-AE442BDE79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006900" y="1188637"/>
            <a:ext cx="3141430" cy="4480726"/>
          </a:xfrm>
        </p:spPr>
        <p:txBody>
          <a:bodyPr>
            <a:normAutofit/>
          </a:bodyPr>
          <a:lstStyle/>
          <a:p>
            <a:pPr algn="r"/>
            <a:r>
              <a:rPr lang="en-IN" sz="4100" b="1" dirty="0"/>
              <a:t>Methodology </a:t>
            </a:r>
            <a:endParaRPr lang="en-IN" sz="4100" dirty="0"/>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C69F77E6-6698-55B6-C98F-1338F8539D37}"/>
              </a:ext>
            </a:extLst>
          </p:cNvPr>
          <p:cNvSpPr>
            <a:spLocks noGrp="1"/>
          </p:cNvSpPr>
          <p:nvPr>
            <p:ph idx="1"/>
          </p:nvPr>
        </p:nvSpPr>
        <p:spPr>
          <a:xfrm>
            <a:off x="4720505" y="1202552"/>
            <a:ext cx="5799667" cy="4784697"/>
          </a:xfrm>
        </p:spPr>
        <p:txBody>
          <a:bodyPr anchor="ctr">
            <a:noAutofit/>
          </a:bodyPr>
          <a:lstStyle/>
          <a:p>
            <a:pPr marL="0" indent="0">
              <a:spcAft>
                <a:spcPts val="800"/>
              </a:spcAft>
              <a:buNone/>
            </a:pPr>
            <a:r>
              <a:rPr lang="en-US" sz="1600" b="1" kern="100" dirty="0">
                <a:latin typeface="Times New Roman" panose="02020603050405020304" pitchFamily="18" charset="0"/>
                <a:cs typeface="Times New Roman" panose="02020603050405020304" pitchFamily="18" charset="0"/>
              </a:rPr>
              <a:t>Proposed model</a:t>
            </a:r>
            <a:endParaRPr lang="en-IN" sz="1600" b="1" kern="100" dirty="0">
              <a:latin typeface="Times New Roman" panose="02020603050405020304" pitchFamily="18" charset="0"/>
              <a:cs typeface="Times New Roman" panose="02020603050405020304" pitchFamily="18" charset="0"/>
            </a:endParaRPr>
          </a:p>
          <a:p>
            <a:pPr marL="0" indent="0">
              <a:buNone/>
            </a:pPr>
            <a:r>
              <a:rPr lang="en-US" sz="1600" dirty="0">
                <a:effectLst/>
                <a:latin typeface="Times New Roman" panose="02020603050405020304" pitchFamily="18" charset="0"/>
                <a:ea typeface="Times New Roman" panose="02020603050405020304" pitchFamily="18" charset="0"/>
              </a:rPr>
              <a:t>The convolution layer is denoted by the name "Conv" in the convolutional neural network (CNN or </a:t>
            </a:r>
            <a:r>
              <a:rPr lang="en-US" sz="1600" dirty="0" err="1">
                <a:effectLst/>
                <a:latin typeface="Times New Roman" panose="02020603050405020304" pitchFamily="18" charset="0"/>
                <a:ea typeface="Times New Roman" panose="02020603050405020304" pitchFamily="18" charset="0"/>
              </a:rPr>
              <a:t>ConvNet</a:t>
            </a:r>
            <a:r>
              <a:rPr lang="en-US" sz="1600" dirty="0">
                <a:effectLst/>
                <a:latin typeface="Times New Roman" panose="02020603050405020304" pitchFamily="18" charset="0"/>
                <a:ea typeface="Times New Roman" panose="02020603050405020304" pitchFamily="18" charset="0"/>
              </a:rPr>
              <a:t>) that I trained from scratch in this work.</a:t>
            </a:r>
            <a:endParaRPr lang="en-IN" sz="1600" dirty="0">
              <a:effectLst/>
              <a:latin typeface="Times New Roman" panose="02020603050405020304" pitchFamily="18" charset="0"/>
              <a:ea typeface="Times New Roman" panose="02020603050405020304" pitchFamily="18" charset="0"/>
            </a:endParaRPr>
          </a:p>
          <a:p>
            <a:pPr marL="0" indent="0">
              <a:buNone/>
            </a:pPr>
            <a:r>
              <a:rPr lang="en-US" sz="1600" b="1" kern="100" dirty="0">
                <a:latin typeface="Times New Roman" panose="02020603050405020304" pitchFamily="18" charset="0"/>
                <a:cs typeface="Times New Roman" panose="02020603050405020304" pitchFamily="18" charset="0"/>
              </a:rPr>
              <a:t>Pre-trained transfer models</a:t>
            </a:r>
            <a:endParaRPr lang="en-IN" sz="1600" b="1" kern="100" dirty="0">
              <a:latin typeface="Times New Roman" panose="02020603050405020304" pitchFamily="18" charset="0"/>
              <a:cs typeface="Times New Roman" panose="02020603050405020304" pitchFamily="18" charset="0"/>
            </a:endParaRPr>
          </a:p>
          <a:p>
            <a:pPr marL="0" indent="0">
              <a:spcAft>
                <a:spcPts val="800"/>
              </a:spcAft>
              <a:buNone/>
            </a:pPr>
            <a:r>
              <a:rPr lang="en-US" sz="1600" dirty="0">
                <a:effectLst/>
                <a:latin typeface="Times New Roman" panose="02020603050405020304" pitchFamily="18" charset="0"/>
                <a:ea typeface="Times New Roman" panose="02020603050405020304" pitchFamily="18" charset="0"/>
              </a:rPr>
              <a:t>After partitioning and pre-processing the dataset, picture augmentation techniques were applied for the training phase. </a:t>
            </a:r>
          </a:p>
          <a:p>
            <a:pPr marL="0" indent="0">
              <a:spcAft>
                <a:spcPts val="800"/>
              </a:spcAft>
              <a:buNone/>
            </a:pPr>
            <a:r>
              <a:rPr lang="en-US" sz="1600" dirty="0">
                <a:effectLst/>
                <a:latin typeface="Times New Roman" panose="02020603050405020304" pitchFamily="18" charset="0"/>
                <a:ea typeface="Times New Roman" panose="02020603050405020304" pitchFamily="18" charset="0"/>
              </a:rPr>
              <a:t>In the current work, CXR pictures were classified to normal and TB (binary classification) using a CNN-based transfer learning strategy employing two distinct pre-trained models: </a:t>
            </a:r>
            <a:endParaRPr lang="en-IN" sz="1600" dirty="0">
              <a:effectLst/>
              <a:latin typeface="Times New Roman" panose="02020603050405020304" pitchFamily="18" charset="0"/>
              <a:ea typeface="Times New Roman" panose="02020603050405020304" pitchFamily="18" charset="0"/>
            </a:endParaRPr>
          </a:p>
          <a:p>
            <a:pPr marL="0" indent="0">
              <a:spcAft>
                <a:spcPts val="800"/>
              </a:spcAft>
              <a:buNone/>
            </a:pPr>
            <a:r>
              <a:rPr lang="en-US" sz="1600" b="1" kern="100" dirty="0">
                <a:latin typeface="Times New Roman" panose="02020603050405020304" pitchFamily="18" charset="0"/>
                <a:cs typeface="Times New Roman" panose="02020603050405020304" pitchFamily="18" charset="0"/>
              </a:rPr>
              <a:t>Training phase</a:t>
            </a:r>
          </a:p>
          <a:p>
            <a:pPr marL="0" indent="0">
              <a:spcAft>
                <a:spcPts val="800"/>
              </a:spcAft>
              <a:buNone/>
            </a:pPr>
            <a:r>
              <a:rPr lang="en-US" sz="1600" dirty="0">
                <a:effectLst/>
                <a:latin typeface="Times New Roman" panose="02020603050405020304" pitchFamily="18" charset="0"/>
                <a:ea typeface="Times New Roman" panose="02020603050405020304" pitchFamily="18" charset="0"/>
              </a:rPr>
              <a:t>To decrease the dimension of the retrieved features, I trained the suggested models using the Adam optimizer and the categorical cross-entropy loss function. The following solver parameters were used for training: 50 batch sizes, 0.00001 learning rate, and 200 epoch values. </a:t>
            </a:r>
            <a:endParaRPr lang="en-IN"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N" sz="1600" dirty="0"/>
          </a:p>
          <a:p>
            <a:endParaRPr lang="en-IN" sz="1600"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26AD20E6-394B-4DF0-96A5-9647FF39C943}" type="slidenum">
              <a:rPr lang="en-IN" sz="6600">
                <a:solidFill>
                  <a:srgbClr val="FFFFFF"/>
                </a:solidFill>
              </a:rPr>
              <a:pPr>
                <a:lnSpc>
                  <a:spcPct val="90000"/>
                </a:lnSpc>
                <a:spcAft>
                  <a:spcPts val="600"/>
                </a:spcAft>
              </a:pPr>
              <a:t>7</a:t>
            </a:fld>
            <a:endParaRPr lang="en-IN" sz="6600">
              <a:solidFill>
                <a:srgbClr val="FFFFFF"/>
              </a:solidFill>
            </a:endParaRPr>
          </a:p>
        </p:txBody>
      </p:sp>
      <p:pic>
        <p:nvPicPr>
          <p:cNvPr id="7" name="Picture 6">
            <a:extLst>
              <a:ext uri="{FF2B5EF4-FFF2-40B4-BE49-F238E27FC236}">
                <a16:creationId xmlns:a16="http://schemas.microsoft.com/office/drawing/2014/main" id="{8F0C87E5-5E3C-750B-F916-7796680D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A1C10620-6BCD-F2F8-FFE4-8147B08B1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9B04-9369-20D2-377A-988AB890EB46}"/>
              </a:ext>
            </a:extLst>
          </p:cNvPr>
          <p:cNvSpPr>
            <a:spLocks noGrp="1"/>
          </p:cNvSpPr>
          <p:nvPr>
            <p:ph type="title"/>
          </p:nvPr>
        </p:nvSpPr>
        <p:spPr>
          <a:xfrm>
            <a:off x="3779521" y="345441"/>
            <a:ext cx="4815840" cy="566529"/>
          </a:xfrm>
        </p:spPr>
        <p:txBody>
          <a:bodyPr>
            <a:normAutofit fontScale="90000"/>
          </a:bodyPr>
          <a:lstStyle/>
          <a:p>
            <a:pPr algn="ctr"/>
            <a:r>
              <a:rPr lang="en-IN" sz="7200"/>
              <a:t>Result</a:t>
            </a:r>
            <a:endParaRPr lang="en-IN" sz="7200" dirty="0"/>
          </a:p>
        </p:txBody>
      </p:sp>
      <p:sp>
        <p:nvSpPr>
          <p:cNvPr id="5" name="Slide Number Placeholder 4">
            <a:extLst>
              <a:ext uri="{FF2B5EF4-FFF2-40B4-BE49-F238E27FC236}">
                <a16:creationId xmlns:a16="http://schemas.microsoft.com/office/drawing/2014/main" id="{C8D019C4-D103-1BBB-EA24-5BA2A5283E6E}"/>
              </a:ext>
            </a:extLst>
          </p:cNvPr>
          <p:cNvSpPr>
            <a:spLocks noGrp="1"/>
          </p:cNvSpPr>
          <p:nvPr>
            <p:ph type="sldNum" sz="quarter" idx="12"/>
          </p:nvPr>
        </p:nvSpPr>
        <p:spPr/>
        <p:txBody>
          <a:bodyPr/>
          <a:lstStyle/>
          <a:p>
            <a:fld id="{26AD20E6-394B-4DF0-96A5-9647FF39C943}" type="slidenum">
              <a:rPr lang="en-IN" smtClean="0"/>
              <a:t>8</a:t>
            </a:fld>
            <a:endParaRPr lang="en-IN"/>
          </a:p>
        </p:txBody>
      </p:sp>
      <p:graphicFrame>
        <p:nvGraphicFramePr>
          <p:cNvPr id="10" name="Content Placeholder 9">
            <a:extLst>
              <a:ext uri="{FF2B5EF4-FFF2-40B4-BE49-F238E27FC236}">
                <a16:creationId xmlns:a16="http://schemas.microsoft.com/office/drawing/2014/main" id="{8164F28C-1B7E-B0A3-01A6-1520B748A099}"/>
              </a:ext>
            </a:extLst>
          </p:cNvPr>
          <p:cNvGraphicFramePr>
            <a:graphicFrameLocks noGrp="1"/>
          </p:cNvGraphicFramePr>
          <p:nvPr>
            <p:ph idx="1"/>
            <p:extLst>
              <p:ext uri="{D42A27DB-BD31-4B8C-83A1-F6EECF244321}">
                <p14:modId xmlns:p14="http://schemas.microsoft.com/office/powerpoint/2010/main" val="655032289"/>
              </p:ext>
            </p:extLst>
          </p:nvPr>
        </p:nvGraphicFramePr>
        <p:xfrm>
          <a:off x="6482080" y="1439099"/>
          <a:ext cx="5709918" cy="4917251"/>
        </p:xfrm>
        <a:graphic>
          <a:graphicData uri="http://schemas.openxmlformats.org/drawingml/2006/table">
            <a:tbl>
              <a:tblPr/>
              <a:tblGrid>
                <a:gridCol w="869464">
                  <a:extLst>
                    <a:ext uri="{9D8B030D-6E8A-4147-A177-3AD203B41FA5}">
                      <a16:colId xmlns:a16="http://schemas.microsoft.com/office/drawing/2014/main" val="2503571708"/>
                    </a:ext>
                  </a:extLst>
                </a:gridCol>
                <a:gridCol w="1232824">
                  <a:extLst>
                    <a:ext uri="{9D8B030D-6E8A-4147-A177-3AD203B41FA5}">
                      <a16:colId xmlns:a16="http://schemas.microsoft.com/office/drawing/2014/main" val="3863511334"/>
                    </a:ext>
                  </a:extLst>
                </a:gridCol>
                <a:gridCol w="1064121">
                  <a:extLst>
                    <a:ext uri="{9D8B030D-6E8A-4147-A177-3AD203B41FA5}">
                      <a16:colId xmlns:a16="http://schemas.microsoft.com/office/drawing/2014/main" val="2349579494"/>
                    </a:ext>
                  </a:extLst>
                </a:gridCol>
                <a:gridCol w="1310685">
                  <a:extLst>
                    <a:ext uri="{9D8B030D-6E8A-4147-A177-3AD203B41FA5}">
                      <a16:colId xmlns:a16="http://schemas.microsoft.com/office/drawing/2014/main" val="1895814842"/>
                    </a:ext>
                  </a:extLst>
                </a:gridCol>
                <a:gridCol w="1232824">
                  <a:extLst>
                    <a:ext uri="{9D8B030D-6E8A-4147-A177-3AD203B41FA5}">
                      <a16:colId xmlns:a16="http://schemas.microsoft.com/office/drawing/2014/main" val="254504479"/>
                    </a:ext>
                  </a:extLst>
                </a:gridCol>
              </a:tblGrid>
              <a:tr h="658377">
                <a:tc gridSpan="5">
                  <a:txBody>
                    <a:bodyPr/>
                    <a:lstStyle/>
                    <a:p>
                      <a:pPr algn="ctr" rtl="0" fontAlgn="ctr"/>
                      <a:r>
                        <a:rPr lang="en-IN" sz="1600" b="0" dirty="0">
                          <a:effectLst/>
                          <a:highlight>
                            <a:srgbClr val="99CCFF"/>
                          </a:highlight>
                          <a:latin typeface="Algerian" panose="04020705040A02060702" pitchFamily="82" charset="0"/>
                        </a:rPr>
                        <a:t>Tuberculosis</a:t>
                      </a:r>
                    </a:p>
                  </a:txBody>
                  <a:tcPr marL="22860" marR="22860" marT="0" marB="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9CC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96410743"/>
                  </a:ext>
                </a:extLst>
              </a:tr>
              <a:tr h="1481347">
                <a:tc>
                  <a:txBody>
                    <a:bodyPr/>
                    <a:lstStyle/>
                    <a:p>
                      <a:pPr algn="ctr" rtl="0" fontAlgn="ctr"/>
                      <a:r>
                        <a:rPr lang="en-IN" b="1">
                          <a:effectLst/>
                          <a:highlight>
                            <a:srgbClr val="D0CECE"/>
                          </a:highlight>
                          <a:latin typeface="Algerian" panose="04020705040A02060702" pitchFamily="82" charset="0"/>
                        </a:rPr>
                        <a:t>Model</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precision </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a:effectLst/>
                          <a:highlight>
                            <a:srgbClr val="D0CECE"/>
                          </a:highlight>
                          <a:latin typeface="Algerian" panose="04020705040A02060702" pitchFamily="82" charset="0"/>
                        </a:rPr>
                        <a:t>recall</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f1 score </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accuracy</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extLst>
                  <a:ext uri="{0D108BD9-81ED-4DB2-BD59-A6C34878D82A}">
                    <a16:rowId xmlns:a16="http://schemas.microsoft.com/office/drawing/2014/main" val="2765128751"/>
                  </a:ext>
                </a:extLst>
              </a:tr>
              <a:tr h="843546">
                <a:tc>
                  <a:txBody>
                    <a:bodyPr/>
                    <a:lstStyle/>
                    <a:p>
                      <a:pPr algn="ctr" rtl="0" fontAlgn="ctr"/>
                      <a:r>
                        <a:rPr lang="en-IN" sz="1200" b="1" dirty="0">
                          <a:effectLst/>
                          <a:highlight>
                            <a:srgbClr val="FEF2CB"/>
                          </a:highlight>
                        </a:rPr>
                        <a:t>VGG 16</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dirty="0">
                          <a:effectLst/>
                          <a:highlight>
                            <a:srgbClr val="FEF2CB"/>
                          </a:highlight>
                        </a:rPr>
                        <a:t>0.44</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0.28</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0.35</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0.52</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extLst>
                  <a:ext uri="{0D108BD9-81ED-4DB2-BD59-A6C34878D82A}">
                    <a16:rowId xmlns:a16="http://schemas.microsoft.com/office/drawing/2014/main" val="769436379"/>
                  </a:ext>
                </a:extLst>
              </a:tr>
              <a:tr h="987564">
                <a:tc>
                  <a:txBody>
                    <a:bodyPr/>
                    <a:lstStyle/>
                    <a:p>
                      <a:pPr algn="ctr" rtl="0" fontAlgn="ctr"/>
                      <a:r>
                        <a:rPr lang="en-IN" sz="1200" b="1">
                          <a:effectLst/>
                          <a:highlight>
                            <a:srgbClr val="FEF2CB"/>
                          </a:highlight>
                        </a:rPr>
                        <a:t>RESNET50</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0.65</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0.81</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0.72</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0.69</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extLst>
                  <a:ext uri="{0D108BD9-81ED-4DB2-BD59-A6C34878D82A}">
                    <a16:rowId xmlns:a16="http://schemas.microsoft.com/office/drawing/2014/main" val="1854217042"/>
                  </a:ext>
                </a:extLst>
              </a:tr>
              <a:tr h="946417">
                <a:tc>
                  <a:txBody>
                    <a:bodyPr/>
                    <a:lstStyle/>
                    <a:p>
                      <a:pPr algn="ctr" rtl="0" fontAlgn="ctr"/>
                      <a:r>
                        <a:rPr lang="en-IN" sz="1200" b="1">
                          <a:effectLst/>
                          <a:highlight>
                            <a:srgbClr val="FEF2CB"/>
                          </a:highlight>
                        </a:rPr>
                        <a:t>CNN</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dirty="0">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extLst>
                  <a:ext uri="{0D108BD9-81ED-4DB2-BD59-A6C34878D82A}">
                    <a16:rowId xmlns:a16="http://schemas.microsoft.com/office/drawing/2014/main" val="985162602"/>
                  </a:ext>
                </a:extLst>
              </a:tr>
            </a:tbl>
          </a:graphicData>
        </a:graphic>
      </p:graphicFrame>
      <p:graphicFrame>
        <p:nvGraphicFramePr>
          <p:cNvPr id="11" name="Table 10">
            <a:extLst>
              <a:ext uri="{FF2B5EF4-FFF2-40B4-BE49-F238E27FC236}">
                <a16:creationId xmlns:a16="http://schemas.microsoft.com/office/drawing/2014/main" id="{FDC9CA77-936B-FFEA-4221-041F00601B7C}"/>
              </a:ext>
            </a:extLst>
          </p:cNvPr>
          <p:cNvGraphicFramePr>
            <a:graphicFrameLocks noGrp="1"/>
          </p:cNvGraphicFramePr>
          <p:nvPr>
            <p:extLst>
              <p:ext uri="{D42A27DB-BD31-4B8C-83A1-F6EECF244321}">
                <p14:modId xmlns:p14="http://schemas.microsoft.com/office/powerpoint/2010/main" val="2302765708"/>
              </p:ext>
            </p:extLst>
          </p:nvPr>
        </p:nvGraphicFramePr>
        <p:xfrm>
          <a:off x="1" y="1439099"/>
          <a:ext cx="6187440" cy="4917251"/>
        </p:xfrm>
        <a:graphic>
          <a:graphicData uri="http://schemas.openxmlformats.org/drawingml/2006/table">
            <a:tbl>
              <a:tblPr/>
              <a:tblGrid>
                <a:gridCol w="1045593">
                  <a:extLst>
                    <a:ext uri="{9D8B030D-6E8A-4147-A177-3AD203B41FA5}">
                      <a16:colId xmlns:a16="http://schemas.microsoft.com/office/drawing/2014/main" val="1363723584"/>
                    </a:ext>
                  </a:extLst>
                </a:gridCol>
                <a:gridCol w="1390019">
                  <a:extLst>
                    <a:ext uri="{9D8B030D-6E8A-4147-A177-3AD203B41FA5}">
                      <a16:colId xmlns:a16="http://schemas.microsoft.com/office/drawing/2014/main" val="1776355433"/>
                    </a:ext>
                  </a:extLst>
                </a:gridCol>
                <a:gridCol w="848772">
                  <a:extLst>
                    <a:ext uri="{9D8B030D-6E8A-4147-A177-3AD203B41FA5}">
                      <a16:colId xmlns:a16="http://schemas.microsoft.com/office/drawing/2014/main" val="1845917494"/>
                    </a:ext>
                  </a:extLst>
                </a:gridCol>
                <a:gridCol w="1599140">
                  <a:extLst>
                    <a:ext uri="{9D8B030D-6E8A-4147-A177-3AD203B41FA5}">
                      <a16:colId xmlns:a16="http://schemas.microsoft.com/office/drawing/2014/main" val="3016175831"/>
                    </a:ext>
                  </a:extLst>
                </a:gridCol>
                <a:gridCol w="1303916">
                  <a:extLst>
                    <a:ext uri="{9D8B030D-6E8A-4147-A177-3AD203B41FA5}">
                      <a16:colId xmlns:a16="http://schemas.microsoft.com/office/drawing/2014/main" val="725824561"/>
                    </a:ext>
                  </a:extLst>
                </a:gridCol>
              </a:tblGrid>
              <a:tr h="678242">
                <a:tc gridSpan="5">
                  <a:txBody>
                    <a:bodyPr/>
                    <a:lstStyle/>
                    <a:p>
                      <a:pPr algn="ctr" rtl="0" fontAlgn="ctr"/>
                      <a:r>
                        <a:rPr lang="en-IN" sz="1600" b="0" dirty="0">
                          <a:effectLst/>
                          <a:highlight>
                            <a:srgbClr val="99CCFF"/>
                          </a:highlight>
                          <a:latin typeface="Algerian" panose="04020705040A02060702" pitchFamily="82" charset="0"/>
                        </a:rPr>
                        <a:t>Normal</a:t>
                      </a:r>
                    </a:p>
                  </a:txBody>
                  <a:tcPr marL="22860" marR="22860" marT="0" marB="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9CC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34044092"/>
                  </a:ext>
                </a:extLst>
              </a:tr>
              <a:tr h="1526043">
                <a:tc>
                  <a:txBody>
                    <a:bodyPr/>
                    <a:lstStyle/>
                    <a:p>
                      <a:pPr algn="ctr" rtl="0" fontAlgn="ctr"/>
                      <a:r>
                        <a:rPr lang="en-IN" b="1" dirty="0">
                          <a:effectLst/>
                          <a:highlight>
                            <a:srgbClr val="D0CECE"/>
                          </a:highlight>
                          <a:latin typeface="Algerian" panose="04020705040A02060702" pitchFamily="82" charset="0"/>
                        </a:rPr>
                        <a:t>Model</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a:effectLst/>
                          <a:highlight>
                            <a:srgbClr val="D0CECE"/>
                          </a:highlight>
                          <a:latin typeface="Algerian" panose="04020705040A02060702" pitchFamily="82" charset="0"/>
                        </a:rPr>
                        <a:t>precision </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recall</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f1 score </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tc>
                  <a:txBody>
                    <a:bodyPr/>
                    <a:lstStyle/>
                    <a:p>
                      <a:pPr algn="ctr" rtl="0" fontAlgn="ctr"/>
                      <a:r>
                        <a:rPr lang="en-IN" b="1" dirty="0">
                          <a:effectLst/>
                          <a:highlight>
                            <a:srgbClr val="D0CECE"/>
                          </a:highlight>
                          <a:latin typeface="Algerian" panose="04020705040A02060702" pitchFamily="82" charset="0"/>
                        </a:rPr>
                        <a:t>accuracy</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0CECE"/>
                    </a:solidFill>
                  </a:tcPr>
                </a:tc>
                <a:extLst>
                  <a:ext uri="{0D108BD9-81ED-4DB2-BD59-A6C34878D82A}">
                    <a16:rowId xmlns:a16="http://schemas.microsoft.com/office/drawing/2014/main" val="1032954806"/>
                  </a:ext>
                </a:extLst>
              </a:tr>
              <a:tr h="868997">
                <a:tc>
                  <a:txBody>
                    <a:bodyPr/>
                    <a:lstStyle/>
                    <a:p>
                      <a:pPr algn="ctr" rtl="0" fontAlgn="ctr"/>
                      <a:r>
                        <a:rPr lang="en-IN" sz="1200" b="1">
                          <a:effectLst/>
                          <a:highlight>
                            <a:srgbClr val="FEF2CB"/>
                          </a:highlight>
                        </a:rPr>
                        <a:t>VGG 16</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0.55</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0.71</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dirty="0">
                          <a:effectLst/>
                          <a:highlight>
                            <a:srgbClr val="FEF2CB"/>
                          </a:highlight>
                        </a:rPr>
                        <a:t>0.62</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dirty="0">
                          <a:effectLst/>
                          <a:highlight>
                            <a:srgbClr val="FEF2CB"/>
                          </a:highlight>
                        </a:rPr>
                        <a:t>0.52</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extLst>
                  <a:ext uri="{0D108BD9-81ED-4DB2-BD59-A6C34878D82A}">
                    <a16:rowId xmlns:a16="http://schemas.microsoft.com/office/drawing/2014/main" val="1424719333"/>
                  </a:ext>
                </a:extLst>
              </a:tr>
              <a:tr h="868997">
                <a:tc>
                  <a:txBody>
                    <a:bodyPr/>
                    <a:lstStyle/>
                    <a:p>
                      <a:pPr algn="ctr" rtl="0" fontAlgn="ctr"/>
                      <a:r>
                        <a:rPr lang="en-IN" sz="1200" b="1">
                          <a:effectLst/>
                          <a:highlight>
                            <a:srgbClr val="FEF2CB"/>
                          </a:highlight>
                        </a:rPr>
                        <a:t>RESNET50</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0.75</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0.57</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0.65</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0.69</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EF2CB"/>
                    </a:solidFill>
                  </a:tcPr>
                </a:tc>
                <a:extLst>
                  <a:ext uri="{0D108BD9-81ED-4DB2-BD59-A6C34878D82A}">
                    <a16:rowId xmlns:a16="http://schemas.microsoft.com/office/drawing/2014/main" val="1582974191"/>
                  </a:ext>
                </a:extLst>
              </a:tr>
              <a:tr h="974972">
                <a:tc>
                  <a:txBody>
                    <a:bodyPr/>
                    <a:lstStyle/>
                    <a:p>
                      <a:pPr algn="ctr" rtl="0" fontAlgn="ctr"/>
                      <a:r>
                        <a:rPr lang="en-IN" sz="1200" b="1">
                          <a:effectLst/>
                          <a:highlight>
                            <a:srgbClr val="FEF2CB"/>
                          </a:highlight>
                        </a:rPr>
                        <a:t>CNN</a:t>
                      </a:r>
                    </a:p>
                  </a:txBody>
                  <a:tcPr marL="22860" marR="22860"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tc>
                  <a:txBody>
                    <a:bodyPr/>
                    <a:lstStyle/>
                    <a:p>
                      <a:pPr algn="ctr" rtl="0" fontAlgn="ctr"/>
                      <a:r>
                        <a:rPr lang="en-IN" sz="1200" b="1" dirty="0">
                          <a:effectLst/>
                          <a:highlight>
                            <a:srgbClr val="FEF2CB"/>
                          </a:highlight>
                        </a:rPr>
                        <a:t>0.80</a:t>
                      </a:r>
                    </a:p>
                  </a:txBody>
                  <a:tcPr marL="22860" marR="22860"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EF2CB"/>
                    </a:solidFill>
                  </a:tcPr>
                </a:tc>
                <a:extLst>
                  <a:ext uri="{0D108BD9-81ED-4DB2-BD59-A6C34878D82A}">
                    <a16:rowId xmlns:a16="http://schemas.microsoft.com/office/drawing/2014/main" val="2987448638"/>
                  </a:ext>
                </a:extLst>
              </a:tr>
            </a:tbl>
          </a:graphicData>
        </a:graphic>
      </p:graphicFrame>
    </p:spTree>
    <p:extLst>
      <p:ext uri="{BB962C8B-B14F-4D97-AF65-F5344CB8AC3E}">
        <p14:creationId xmlns:p14="http://schemas.microsoft.com/office/powerpoint/2010/main" val="44443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b="1" kern="1200">
                <a:solidFill>
                  <a:schemeClr val="tx1"/>
                </a:solidFill>
                <a:latin typeface="+mj-lt"/>
                <a:ea typeface="+mj-ea"/>
                <a:cs typeface="+mj-cs"/>
              </a:rPr>
              <a:t>Classification Report (VGG16)</a:t>
            </a:r>
          </a:p>
        </p:txBody>
      </p:sp>
      <p:sp>
        <p:nvSpPr>
          <p:cNvPr id="3" name="TextBox 2">
            <a:extLst>
              <a:ext uri="{FF2B5EF4-FFF2-40B4-BE49-F238E27FC236}">
                <a16:creationId xmlns:a16="http://schemas.microsoft.com/office/drawing/2014/main" id="{BAED2ED3-86E6-1147-6B14-2C0FEDA99210}"/>
              </a:ext>
            </a:extLst>
          </p:cNvPr>
          <p:cNvSpPr txBox="1"/>
          <p:nvPr/>
        </p:nvSpPr>
        <p:spPr>
          <a:xfrm>
            <a:off x="8029293" y="3703250"/>
            <a:ext cx="2435507" cy="1122750"/>
          </a:xfrm>
          <a:prstGeom prst="rect">
            <a:avLst/>
          </a:prstGeom>
        </p:spPr>
        <p:txBody>
          <a:bodyPr vert="horz" lIns="91440" tIns="45720" rIns="91440" bIns="45720" rtlCol="0" anchor="t">
            <a:normAutofit/>
          </a:bodyPr>
          <a:lstStyle/>
          <a:p>
            <a:pPr defTabSz="914400">
              <a:lnSpc>
                <a:spcPct val="90000"/>
              </a:lnSpc>
              <a:spcBef>
                <a:spcPts val="1000"/>
              </a:spcBef>
            </a:pPr>
            <a:r>
              <a:rPr lang="en-US" sz="2000" kern="1200">
                <a:solidFill>
                  <a:schemeClr val="tx1"/>
                </a:solidFill>
                <a:latin typeface="+mn-lt"/>
                <a:ea typeface="+mn-ea"/>
                <a:cs typeface="+mn-cs"/>
              </a:rPr>
              <a:t>RESULT</a:t>
            </a:r>
          </a:p>
        </p:txBody>
      </p:sp>
      <p:pic>
        <p:nvPicPr>
          <p:cNvPr id="14" name="Content Placeholder 13" descr="A screenshot of a computer screen&#10;&#10;Description automatically generated">
            <a:extLst>
              <a:ext uri="{FF2B5EF4-FFF2-40B4-BE49-F238E27FC236}">
                <a16:creationId xmlns:a16="http://schemas.microsoft.com/office/drawing/2014/main" id="{9AD9F548-D27F-9F6B-7143-FC7D7D24C7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6558" y="1639957"/>
            <a:ext cx="5604636" cy="3488633"/>
          </a:xfrm>
          <a:prstGeom prst="rect">
            <a:avLst/>
          </a:prstGeom>
        </p:spPr>
      </p:pic>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fld id="{26AD20E6-394B-4DF0-96A5-9647FF39C943}" type="slidenum">
              <a:rPr lang="en-US" sz="6600">
                <a:solidFill>
                  <a:srgbClr val="FFFFFF"/>
                </a:solidFill>
              </a:rPr>
              <a:pPr defTabSz="914400">
                <a:lnSpc>
                  <a:spcPct val="90000"/>
                </a:lnSpc>
                <a:spcAft>
                  <a:spcPts val="600"/>
                </a:spcAft>
              </a:pPr>
              <a:t>9</a:t>
            </a:fld>
            <a:endParaRPr lang="en-US" sz="6600">
              <a:solidFill>
                <a:srgbClr val="FFFFFF"/>
              </a:solidFill>
            </a:endParaRPr>
          </a:p>
        </p:txBody>
      </p:sp>
      <p:pic>
        <p:nvPicPr>
          <p:cNvPr id="7" name="Picture 6">
            <a:extLst>
              <a:ext uri="{FF2B5EF4-FFF2-40B4-BE49-F238E27FC236}">
                <a16:creationId xmlns:a16="http://schemas.microsoft.com/office/drawing/2014/main" id="{F648C5FD-B86B-41E8-05E3-BB9886ACE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892052" cy="890587"/>
          </a:xfrm>
          <a:prstGeom prst="rect">
            <a:avLst/>
          </a:prstGeom>
        </p:spPr>
      </p:pic>
      <p:pic>
        <p:nvPicPr>
          <p:cNvPr id="6" name="Picture 2">
            <a:extLst>
              <a:ext uri="{FF2B5EF4-FFF2-40B4-BE49-F238E27FC236}">
                <a16:creationId xmlns:a16="http://schemas.microsoft.com/office/drawing/2014/main" id="{D4AE38A2-DD18-103E-1C53-A8FBC99C7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803" y="-133350"/>
            <a:ext cx="2695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0615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667</TotalTime>
  <Words>1255</Words>
  <Application>Microsoft Office PowerPoint</Application>
  <PresentationFormat>Widescreen</PresentationFormat>
  <Paragraphs>141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Algerian</vt:lpstr>
      <vt:lpstr>Aptos</vt:lpstr>
      <vt:lpstr>Arial</vt:lpstr>
      <vt:lpstr>Calibri</vt:lpstr>
      <vt:lpstr>Calibri Light</vt:lpstr>
      <vt:lpstr>Times New Roman</vt:lpstr>
      <vt:lpstr>Office 2013 - 2022 Theme</vt:lpstr>
      <vt:lpstr>Tuberculosis (TB) X-Ray Image Analysis Using Deep Learning: Enhancing Diagnostic Accuracy   </vt:lpstr>
      <vt:lpstr>Mentor Approval</vt:lpstr>
      <vt:lpstr>Introduction </vt:lpstr>
      <vt:lpstr>Introduction </vt:lpstr>
      <vt:lpstr>Objectives of Your Study</vt:lpstr>
      <vt:lpstr>Methodology </vt:lpstr>
      <vt:lpstr>Methodology </vt:lpstr>
      <vt:lpstr>Result</vt:lpstr>
      <vt:lpstr>Classification Report (VGG16)</vt:lpstr>
      <vt:lpstr>Classification Report (ResNet50)</vt:lpstr>
      <vt:lpstr>Classification Report (CNN)</vt:lpstr>
      <vt:lpstr>ROC-Curve(VGG16)</vt:lpstr>
      <vt:lpstr>ROC-Curve(ResNet50)</vt:lpstr>
      <vt:lpstr>ROC-Curve(CNN)</vt:lpstr>
      <vt:lpstr>X-ray Image - Predication</vt:lpstr>
      <vt:lpstr>Discussion </vt:lpstr>
      <vt:lpstr>Conclusion</vt:lpstr>
      <vt:lpstr>Tools</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Ranjeet</cp:lastModifiedBy>
  <cp:revision>16</cp:revision>
  <dcterms:created xsi:type="dcterms:W3CDTF">2022-05-20T15:11:38Z</dcterms:created>
  <dcterms:modified xsi:type="dcterms:W3CDTF">2024-07-30T06:02:37Z</dcterms:modified>
</cp:coreProperties>
</file>