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3">
  <p:sldMasterIdLst>
    <p:sldMasterId id="2147484233" r:id="rId1"/>
  </p:sldMasterIdLst>
  <p:notesMasterIdLst>
    <p:notesMasterId r:id="rId27"/>
  </p:notesMasterIdLst>
  <p:handoutMasterIdLst>
    <p:handoutMasterId r:id="rId28"/>
  </p:handoutMasterIdLst>
  <p:sldIdLst>
    <p:sldId id="5551" r:id="rId2"/>
    <p:sldId id="5552" r:id="rId3"/>
    <p:sldId id="5553" r:id="rId4"/>
    <p:sldId id="5554" r:id="rId5"/>
    <p:sldId id="5555" r:id="rId6"/>
    <p:sldId id="5556" r:id="rId7"/>
    <p:sldId id="5557" r:id="rId8"/>
    <p:sldId id="5558" r:id="rId9"/>
    <p:sldId id="5559" r:id="rId10"/>
    <p:sldId id="5560" r:id="rId11"/>
    <p:sldId id="5572" r:id="rId12"/>
    <p:sldId id="5573" r:id="rId13"/>
    <p:sldId id="5574" r:id="rId14"/>
    <p:sldId id="5575" r:id="rId15"/>
    <p:sldId id="5576" r:id="rId16"/>
    <p:sldId id="5577" r:id="rId17"/>
    <p:sldId id="5578" r:id="rId18"/>
    <p:sldId id="5579" r:id="rId19"/>
    <p:sldId id="5580" r:id="rId20"/>
    <p:sldId id="5581" r:id="rId21"/>
    <p:sldId id="5582" r:id="rId22"/>
    <p:sldId id="5583" r:id="rId23"/>
    <p:sldId id="5584" r:id="rId24"/>
    <p:sldId id="5585" r:id="rId25"/>
    <p:sldId id="5586"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ADEBE-4AAC-4D27-BED9-AAF54416A364}" v="31" dt="2024-05-16T09:25:59.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725" autoAdjust="0"/>
  </p:normalViewPr>
  <p:slideViewPr>
    <p:cSldViewPr snapToGrid="0">
      <p:cViewPr varScale="1">
        <p:scale>
          <a:sx n="78" d="100"/>
          <a:sy n="78" d="100"/>
        </p:scale>
        <p:origin x="840"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Dr. Ramanjeet EX1" userId="ab605071-0d9a-452a-bbca-ad32b3f4fa46" providerId="ADAL" clId="{663ADEBE-4AAC-4D27-BED9-AAF54416A364}"/>
    <pc:docChg chg="undo custSel addSld delSld modSld">
      <pc:chgData name="Singh, Dr. Ramanjeet EX1" userId="ab605071-0d9a-452a-bbca-ad32b3f4fa46" providerId="ADAL" clId="{663ADEBE-4AAC-4D27-BED9-AAF54416A364}" dt="2024-05-24T05:10:48.336" v="586" actId="1076"/>
      <pc:docMkLst>
        <pc:docMk/>
      </pc:docMkLst>
      <pc:sldChg chg="del">
        <pc:chgData name="Singh, Dr. Ramanjeet EX1" userId="ab605071-0d9a-452a-bbca-ad32b3f4fa46" providerId="ADAL" clId="{663ADEBE-4AAC-4D27-BED9-AAF54416A364}" dt="2024-05-13T11:36:52.337" v="0" actId="47"/>
        <pc:sldMkLst>
          <pc:docMk/>
          <pc:sldMk cId="3967394997" sldId="258"/>
        </pc:sldMkLst>
      </pc:sldChg>
      <pc:sldChg chg="modSp mod">
        <pc:chgData name="Singh, Dr. Ramanjeet EX1" userId="ab605071-0d9a-452a-bbca-ad32b3f4fa46" providerId="ADAL" clId="{663ADEBE-4AAC-4D27-BED9-AAF54416A364}" dt="2024-05-24T05:10:48.336" v="586" actId="1076"/>
        <pc:sldMkLst>
          <pc:docMk/>
          <pc:sldMk cId="1518323830" sldId="5551"/>
        </pc:sldMkLst>
        <pc:spChg chg="mod">
          <ac:chgData name="Singh, Dr. Ramanjeet EX1" userId="ab605071-0d9a-452a-bbca-ad32b3f4fa46" providerId="ADAL" clId="{663ADEBE-4AAC-4D27-BED9-AAF54416A364}" dt="2024-05-24T05:10:48.336" v="586" actId="1076"/>
          <ac:spMkLst>
            <pc:docMk/>
            <pc:sldMk cId="1518323830" sldId="5551"/>
            <ac:spMk id="4" creationId="{C32F5CAE-1DCA-2459-9039-F9E34FAD4AA6}"/>
          </ac:spMkLst>
        </pc:spChg>
      </pc:sldChg>
      <pc:sldChg chg="modSp">
        <pc:chgData name="Singh, Dr. Ramanjeet EX1" userId="ab605071-0d9a-452a-bbca-ad32b3f4fa46" providerId="ADAL" clId="{663ADEBE-4AAC-4D27-BED9-AAF54416A364}" dt="2024-05-16T08:10:38.310" v="2" actId="14100"/>
        <pc:sldMkLst>
          <pc:docMk/>
          <pc:sldMk cId="478732790" sldId="5559"/>
        </pc:sldMkLst>
        <pc:spChg chg="mod">
          <ac:chgData name="Singh, Dr. Ramanjeet EX1" userId="ab605071-0d9a-452a-bbca-ad32b3f4fa46" providerId="ADAL" clId="{663ADEBE-4AAC-4D27-BED9-AAF54416A364}" dt="2024-05-16T08:10:38.310" v="2" actId="14100"/>
          <ac:spMkLst>
            <pc:docMk/>
            <pc:sldMk cId="478732790" sldId="5559"/>
            <ac:spMk id="7" creationId="{935BD640-2F79-F5D9-17BF-37C589282F05}"/>
          </ac:spMkLst>
        </pc:spChg>
      </pc:sldChg>
      <pc:sldChg chg="addSp delSp modSp new mod">
        <pc:chgData name="Singh, Dr. Ramanjeet EX1" userId="ab605071-0d9a-452a-bbca-ad32b3f4fa46" providerId="ADAL" clId="{663ADEBE-4AAC-4D27-BED9-AAF54416A364}" dt="2024-05-16T08:21:16.423" v="349" actId="14100"/>
        <pc:sldMkLst>
          <pc:docMk/>
          <pc:sldMk cId="1394566891" sldId="5563"/>
        </pc:sldMkLst>
        <pc:spChg chg="add mod">
          <ac:chgData name="Singh, Dr. Ramanjeet EX1" userId="ab605071-0d9a-452a-bbca-ad32b3f4fa46" providerId="ADAL" clId="{663ADEBE-4AAC-4D27-BED9-AAF54416A364}" dt="2024-05-16T08:21:16.423" v="349" actId="14100"/>
          <ac:spMkLst>
            <pc:docMk/>
            <pc:sldMk cId="1394566891" sldId="5563"/>
            <ac:spMk id="3" creationId="{8DA150F4-6C93-FACC-81BE-BB98CE8A88E5}"/>
          </ac:spMkLst>
        </pc:spChg>
        <pc:spChg chg="add del">
          <ac:chgData name="Singh, Dr. Ramanjeet EX1" userId="ab605071-0d9a-452a-bbca-ad32b3f4fa46" providerId="ADAL" clId="{663ADEBE-4AAC-4D27-BED9-AAF54416A364}" dt="2024-05-16T08:14:20.270" v="64" actId="22"/>
          <ac:spMkLst>
            <pc:docMk/>
            <pc:sldMk cId="1394566891" sldId="5563"/>
            <ac:spMk id="5" creationId="{CBB46CEB-B32B-07FC-A0C9-C8E326B85638}"/>
          </ac:spMkLst>
        </pc:spChg>
        <pc:spChg chg="add mod">
          <ac:chgData name="Singh, Dr. Ramanjeet EX1" userId="ab605071-0d9a-452a-bbca-ad32b3f4fa46" providerId="ADAL" clId="{663ADEBE-4AAC-4D27-BED9-AAF54416A364}" dt="2024-05-16T08:19:13.165" v="344" actId="108"/>
          <ac:spMkLst>
            <pc:docMk/>
            <pc:sldMk cId="1394566891" sldId="5563"/>
            <ac:spMk id="7" creationId="{47A0DE02-208C-A9AC-326D-4F8B7A131A0A}"/>
          </ac:spMkLst>
        </pc:spChg>
      </pc:sldChg>
      <pc:sldChg chg="addSp delSp modSp new mod">
        <pc:chgData name="Singh, Dr. Ramanjeet EX1" userId="ab605071-0d9a-452a-bbca-ad32b3f4fa46" providerId="ADAL" clId="{663ADEBE-4AAC-4D27-BED9-AAF54416A364}" dt="2024-05-16T08:20:15.013" v="345" actId="1076"/>
        <pc:sldMkLst>
          <pc:docMk/>
          <pc:sldMk cId="1239356619" sldId="5564"/>
        </pc:sldMkLst>
        <pc:spChg chg="del">
          <ac:chgData name="Singh, Dr. Ramanjeet EX1" userId="ab605071-0d9a-452a-bbca-ad32b3f4fa46" providerId="ADAL" clId="{663ADEBE-4AAC-4D27-BED9-AAF54416A364}" dt="2024-05-16T08:16:44.017" v="331" actId="478"/>
          <ac:spMkLst>
            <pc:docMk/>
            <pc:sldMk cId="1239356619" sldId="5564"/>
            <ac:spMk id="2" creationId="{208707F2-1D38-40D5-A780-F744D533D9F3}"/>
          </ac:spMkLst>
        </pc:spChg>
        <pc:spChg chg="add mod">
          <ac:chgData name="Singh, Dr. Ramanjeet EX1" userId="ab605071-0d9a-452a-bbca-ad32b3f4fa46" providerId="ADAL" clId="{663ADEBE-4AAC-4D27-BED9-AAF54416A364}" dt="2024-05-16T08:17:37.141" v="335" actId="1076"/>
          <ac:spMkLst>
            <pc:docMk/>
            <pc:sldMk cId="1239356619" sldId="5564"/>
            <ac:spMk id="3" creationId="{6B7ED77C-11AB-0A8C-DB7A-14C3B3DC7790}"/>
          </ac:spMkLst>
        </pc:spChg>
        <pc:spChg chg="add mod">
          <ac:chgData name="Singh, Dr. Ramanjeet EX1" userId="ab605071-0d9a-452a-bbca-ad32b3f4fa46" providerId="ADAL" clId="{663ADEBE-4AAC-4D27-BED9-AAF54416A364}" dt="2024-05-16T08:17:37.141" v="335" actId="1076"/>
          <ac:spMkLst>
            <pc:docMk/>
            <pc:sldMk cId="1239356619" sldId="5564"/>
            <ac:spMk id="4" creationId="{FBAE9FF3-16D8-1192-BA1F-5882E249624B}"/>
          </ac:spMkLst>
        </pc:spChg>
        <pc:spChg chg="add mod">
          <ac:chgData name="Singh, Dr. Ramanjeet EX1" userId="ab605071-0d9a-452a-bbca-ad32b3f4fa46" providerId="ADAL" clId="{663ADEBE-4AAC-4D27-BED9-AAF54416A364}" dt="2024-05-16T08:17:58.082" v="336"/>
          <ac:spMkLst>
            <pc:docMk/>
            <pc:sldMk cId="1239356619" sldId="5564"/>
            <ac:spMk id="7" creationId="{CC7AAE45-9ABE-FEE2-8678-34C133E878CC}"/>
          </ac:spMkLst>
        </pc:spChg>
        <pc:grpChg chg="add mod">
          <ac:chgData name="Singh, Dr. Ramanjeet EX1" userId="ab605071-0d9a-452a-bbca-ad32b3f4fa46" providerId="ADAL" clId="{663ADEBE-4AAC-4D27-BED9-AAF54416A364}" dt="2024-05-16T08:20:15.013" v="345" actId="1076"/>
          <ac:grpSpMkLst>
            <pc:docMk/>
            <pc:sldMk cId="1239356619" sldId="5564"/>
            <ac:grpSpMk id="5" creationId="{9F66C871-90FB-AF31-5B8B-7312BAE68189}"/>
          </ac:grpSpMkLst>
        </pc:grpChg>
        <pc:picChg chg="add mod">
          <ac:chgData name="Singh, Dr. Ramanjeet EX1" userId="ab605071-0d9a-452a-bbca-ad32b3f4fa46" providerId="ADAL" clId="{663ADEBE-4AAC-4D27-BED9-AAF54416A364}" dt="2024-05-16T08:17:58.082" v="336"/>
          <ac:picMkLst>
            <pc:docMk/>
            <pc:sldMk cId="1239356619" sldId="5564"/>
            <ac:picMk id="6" creationId="{DB313915-CAC8-85AC-85EF-29D9F1F2C04A}"/>
          </ac:picMkLst>
        </pc:picChg>
      </pc:sldChg>
      <pc:sldChg chg="addSp delSp modSp new mod">
        <pc:chgData name="Singh, Dr. Ramanjeet EX1" userId="ab605071-0d9a-452a-bbca-ad32b3f4fa46" providerId="ADAL" clId="{663ADEBE-4AAC-4D27-BED9-AAF54416A364}" dt="2024-05-16T09:22:17.699" v="423" actId="14100"/>
        <pc:sldMkLst>
          <pc:docMk/>
          <pc:sldMk cId="349141518" sldId="5565"/>
        </pc:sldMkLst>
        <pc:spChg chg="del mod">
          <ac:chgData name="Singh, Dr. Ramanjeet EX1" userId="ab605071-0d9a-452a-bbca-ad32b3f4fa46" providerId="ADAL" clId="{663ADEBE-4AAC-4D27-BED9-AAF54416A364}" dt="2024-05-16T08:20:57.772" v="348" actId="478"/>
          <ac:spMkLst>
            <pc:docMk/>
            <pc:sldMk cId="349141518" sldId="5565"/>
            <ac:spMk id="2" creationId="{ACF1FED1-3C89-F040-4539-F1527FD3F5BE}"/>
          </ac:spMkLst>
        </pc:spChg>
        <pc:spChg chg="add mod">
          <ac:chgData name="Singh, Dr. Ramanjeet EX1" userId="ab605071-0d9a-452a-bbca-ad32b3f4fa46" providerId="ADAL" clId="{663ADEBE-4AAC-4D27-BED9-AAF54416A364}" dt="2024-05-16T09:22:17.699" v="423" actId="14100"/>
          <ac:spMkLst>
            <pc:docMk/>
            <pc:sldMk cId="349141518" sldId="5565"/>
            <ac:spMk id="3" creationId="{852A82D4-5229-4709-8E9C-E26C31CC9795}"/>
          </ac:spMkLst>
        </pc:spChg>
        <pc:spChg chg="add del mod">
          <ac:chgData name="Singh, Dr. Ramanjeet EX1" userId="ab605071-0d9a-452a-bbca-ad32b3f4fa46" providerId="ADAL" clId="{663ADEBE-4AAC-4D27-BED9-AAF54416A364}" dt="2024-05-16T08:21:37.118" v="356"/>
          <ac:spMkLst>
            <pc:docMk/>
            <pc:sldMk cId="349141518" sldId="5565"/>
            <ac:spMk id="4" creationId="{6976412E-2970-A3E8-D81F-D2AA882E42E0}"/>
          </ac:spMkLst>
        </pc:spChg>
        <pc:spChg chg="add del">
          <ac:chgData name="Singh, Dr. Ramanjeet EX1" userId="ab605071-0d9a-452a-bbca-ad32b3f4fa46" providerId="ADAL" clId="{663ADEBE-4AAC-4D27-BED9-AAF54416A364}" dt="2024-05-16T08:23:31.029" v="385"/>
          <ac:spMkLst>
            <pc:docMk/>
            <pc:sldMk cId="349141518" sldId="5565"/>
            <ac:spMk id="5" creationId="{9CB002E6-4095-B7CE-6E34-5C8829179A99}"/>
          </ac:spMkLst>
        </pc:spChg>
        <pc:spChg chg="add del">
          <ac:chgData name="Singh, Dr. Ramanjeet EX1" userId="ab605071-0d9a-452a-bbca-ad32b3f4fa46" providerId="ADAL" clId="{663ADEBE-4AAC-4D27-BED9-AAF54416A364}" dt="2024-05-16T08:23:31.029" v="385"/>
          <ac:spMkLst>
            <pc:docMk/>
            <pc:sldMk cId="349141518" sldId="5565"/>
            <ac:spMk id="6" creationId="{6AD6A677-E12F-D0FB-7595-ECD21478313D}"/>
          </ac:spMkLst>
        </pc:spChg>
        <pc:spChg chg="add del mod">
          <ac:chgData name="Singh, Dr. Ramanjeet EX1" userId="ab605071-0d9a-452a-bbca-ad32b3f4fa46" providerId="ADAL" clId="{663ADEBE-4AAC-4D27-BED9-AAF54416A364}" dt="2024-05-16T08:26:36.842" v="405" actId="1076"/>
          <ac:spMkLst>
            <pc:docMk/>
            <pc:sldMk cId="349141518" sldId="5565"/>
            <ac:spMk id="7" creationId="{F669445F-6A01-2E06-509B-5DB4495F8DC2}"/>
          </ac:spMkLst>
        </pc:spChg>
        <pc:spChg chg="add del mod">
          <ac:chgData name="Singh, Dr. Ramanjeet EX1" userId="ab605071-0d9a-452a-bbca-ad32b3f4fa46" providerId="ADAL" clId="{663ADEBE-4AAC-4D27-BED9-AAF54416A364}" dt="2024-05-16T08:24:20.349" v="393" actId="1076"/>
          <ac:spMkLst>
            <pc:docMk/>
            <pc:sldMk cId="349141518" sldId="5565"/>
            <ac:spMk id="8" creationId="{FB148D2D-E220-B720-5EDE-16F3CAA7BB61}"/>
          </ac:spMkLst>
        </pc:spChg>
      </pc:sldChg>
      <pc:sldChg chg="addSp delSp modSp new mod">
        <pc:chgData name="Singh, Dr. Ramanjeet EX1" userId="ab605071-0d9a-452a-bbca-ad32b3f4fa46" providerId="ADAL" clId="{663ADEBE-4AAC-4D27-BED9-AAF54416A364}" dt="2024-05-16T09:25:59.497" v="455" actId="1076"/>
        <pc:sldMkLst>
          <pc:docMk/>
          <pc:sldMk cId="1305513302" sldId="5566"/>
        </pc:sldMkLst>
        <pc:spChg chg="del mod">
          <ac:chgData name="Singh, Dr. Ramanjeet EX1" userId="ab605071-0d9a-452a-bbca-ad32b3f4fa46" providerId="ADAL" clId="{663ADEBE-4AAC-4D27-BED9-AAF54416A364}" dt="2024-05-16T08:26:08.459" v="404" actId="478"/>
          <ac:spMkLst>
            <pc:docMk/>
            <pc:sldMk cId="1305513302" sldId="5566"/>
            <ac:spMk id="2" creationId="{A22E673D-F1F2-3F39-F45F-D6AC58CA0ABA}"/>
          </ac:spMkLst>
        </pc:spChg>
        <pc:spChg chg="add mod topLvl">
          <ac:chgData name="Singh, Dr. Ramanjeet EX1" userId="ab605071-0d9a-452a-bbca-ad32b3f4fa46" providerId="ADAL" clId="{663ADEBE-4AAC-4D27-BED9-AAF54416A364}" dt="2024-05-16T09:24:20.488" v="453" actId="1076"/>
          <ac:spMkLst>
            <pc:docMk/>
            <pc:sldMk cId="1305513302" sldId="5566"/>
            <ac:spMk id="5" creationId="{51B393D8-41A2-016C-1362-F53D2895F2C7}"/>
          </ac:spMkLst>
        </pc:spChg>
        <pc:spChg chg="add mod">
          <ac:chgData name="Singh, Dr. Ramanjeet EX1" userId="ab605071-0d9a-452a-bbca-ad32b3f4fa46" providerId="ADAL" clId="{663ADEBE-4AAC-4D27-BED9-AAF54416A364}" dt="2024-05-16T09:22:35.041" v="424"/>
          <ac:spMkLst>
            <pc:docMk/>
            <pc:sldMk cId="1305513302" sldId="5566"/>
            <ac:spMk id="6" creationId="{4C1BF382-3B4C-2400-A69C-D2279D8F03C5}"/>
          </ac:spMkLst>
        </pc:spChg>
        <pc:spChg chg="add mod">
          <ac:chgData name="Singh, Dr. Ramanjeet EX1" userId="ab605071-0d9a-452a-bbca-ad32b3f4fa46" providerId="ADAL" clId="{663ADEBE-4AAC-4D27-BED9-AAF54416A364}" dt="2024-05-16T09:25:59.497" v="455" actId="1076"/>
          <ac:spMkLst>
            <pc:docMk/>
            <pc:sldMk cId="1305513302" sldId="5566"/>
            <ac:spMk id="7" creationId="{A94C655C-2B4E-1B67-8447-B0E7CDA4EA0F}"/>
          </ac:spMkLst>
        </pc:spChg>
        <pc:grpChg chg="add del mod">
          <ac:chgData name="Singh, Dr. Ramanjeet EX1" userId="ab605071-0d9a-452a-bbca-ad32b3f4fa46" providerId="ADAL" clId="{663ADEBE-4AAC-4D27-BED9-AAF54416A364}" dt="2024-05-16T08:27:05.317" v="410" actId="165"/>
          <ac:grpSpMkLst>
            <pc:docMk/>
            <pc:sldMk cId="1305513302" sldId="5566"/>
            <ac:grpSpMk id="3" creationId="{44F87C0C-8EA2-BD78-66F8-BB1D21FE15F5}"/>
          </ac:grpSpMkLst>
        </pc:grpChg>
        <pc:picChg chg="add mod topLvl">
          <ac:chgData name="Singh, Dr. Ramanjeet EX1" userId="ab605071-0d9a-452a-bbca-ad32b3f4fa46" providerId="ADAL" clId="{663ADEBE-4AAC-4D27-BED9-AAF54416A364}" dt="2024-05-16T09:24:13.831" v="452" actId="1076"/>
          <ac:picMkLst>
            <pc:docMk/>
            <pc:sldMk cId="1305513302" sldId="5566"/>
            <ac:picMk id="4" creationId="{65E9DFDC-7020-5C23-EEA9-9EF8549B8003}"/>
          </ac:picMkLst>
        </pc:picChg>
      </pc:sldChg>
      <pc:sldChg chg="addSp delSp modSp new mod">
        <pc:chgData name="Singh, Dr. Ramanjeet EX1" userId="ab605071-0d9a-452a-bbca-ad32b3f4fa46" providerId="ADAL" clId="{663ADEBE-4AAC-4D27-BED9-AAF54416A364}" dt="2024-05-16T09:18:04.614" v="419" actId="1076"/>
        <pc:sldMkLst>
          <pc:docMk/>
          <pc:sldMk cId="2533261965" sldId="5567"/>
        </pc:sldMkLst>
        <pc:spChg chg="del">
          <ac:chgData name="Singh, Dr. Ramanjeet EX1" userId="ab605071-0d9a-452a-bbca-ad32b3f4fa46" providerId="ADAL" clId="{663ADEBE-4AAC-4D27-BED9-AAF54416A364}" dt="2024-05-16T09:17:46.044" v="417" actId="478"/>
          <ac:spMkLst>
            <pc:docMk/>
            <pc:sldMk cId="2533261965" sldId="5567"/>
            <ac:spMk id="2" creationId="{D0BAD233-E7ED-E35A-96F9-37CCC0D4C1C5}"/>
          </ac:spMkLst>
        </pc:spChg>
        <pc:spChg chg="add mod">
          <ac:chgData name="Singh, Dr. Ramanjeet EX1" userId="ab605071-0d9a-452a-bbca-ad32b3f4fa46" providerId="ADAL" clId="{663ADEBE-4AAC-4D27-BED9-AAF54416A364}" dt="2024-05-16T09:17:52.373" v="418"/>
          <ac:spMkLst>
            <pc:docMk/>
            <pc:sldMk cId="2533261965" sldId="5567"/>
            <ac:spMk id="5" creationId="{7B6A45A7-3DB1-6E26-BF37-31213E5418A3}"/>
          </ac:spMkLst>
        </pc:spChg>
        <pc:grpChg chg="add mod">
          <ac:chgData name="Singh, Dr. Ramanjeet EX1" userId="ab605071-0d9a-452a-bbca-ad32b3f4fa46" providerId="ADAL" clId="{663ADEBE-4AAC-4D27-BED9-AAF54416A364}" dt="2024-05-16T09:18:04.614" v="419" actId="1076"/>
          <ac:grpSpMkLst>
            <pc:docMk/>
            <pc:sldMk cId="2533261965" sldId="5567"/>
            <ac:grpSpMk id="3" creationId="{0F32630F-B927-97A2-EE85-833CC8319376}"/>
          </ac:grpSpMkLst>
        </pc:grpChg>
        <pc:picChg chg="add mod">
          <ac:chgData name="Singh, Dr. Ramanjeet EX1" userId="ab605071-0d9a-452a-bbca-ad32b3f4fa46" providerId="ADAL" clId="{663ADEBE-4AAC-4D27-BED9-AAF54416A364}" dt="2024-05-16T09:17:52.373" v="418"/>
          <ac:picMkLst>
            <pc:docMk/>
            <pc:sldMk cId="2533261965" sldId="5567"/>
            <ac:picMk id="4" creationId="{538A2854-2415-079A-DB17-6FA40993A659}"/>
          </ac:picMkLst>
        </pc:picChg>
      </pc:sldChg>
      <pc:sldChg chg="addSp delSp modSp new mod">
        <pc:chgData name="Singh, Dr. Ramanjeet EX1" userId="ab605071-0d9a-452a-bbca-ad32b3f4fa46" providerId="ADAL" clId="{663ADEBE-4AAC-4D27-BED9-AAF54416A364}" dt="2024-05-16T09:27:52.714" v="459" actId="2710"/>
        <pc:sldMkLst>
          <pc:docMk/>
          <pc:sldMk cId="412595128" sldId="5568"/>
        </pc:sldMkLst>
        <pc:spChg chg="del mod">
          <ac:chgData name="Singh, Dr. Ramanjeet EX1" userId="ab605071-0d9a-452a-bbca-ad32b3f4fa46" providerId="ADAL" clId="{663ADEBE-4AAC-4D27-BED9-AAF54416A364}" dt="2024-05-16T09:18:28.210" v="422" actId="478"/>
          <ac:spMkLst>
            <pc:docMk/>
            <pc:sldMk cId="412595128" sldId="5568"/>
            <ac:spMk id="2" creationId="{4BE5421D-6E3B-08BC-C563-9A8ACDCE8B6D}"/>
          </ac:spMkLst>
        </pc:spChg>
        <pc:spChg chg="add mod">
          <ac:chgData name="Singh, Dr. Ramanjeet EX1" userId="ab605071-0d9a-452a-bbca-ad32b3f4fa46" providerId="ADAL" clId="{663ADEBE-4AAC-4D27-BED9-AAF54416A364}" dt="2024-05-16T09:27:52.714" v="459" actId="2710"/>
          <ac:spMkLst>
            <pc:docMk/>
            <pc:sldMk cId="412595128" sldId="5568"/>
            <ac:spMk id="4" creationId="{C4C93C07-35E6-0D70-8426-D77AC73D0784}"/>
          </ac:spMkLst>
        </pc:spChg>
      </pc:sldChg>
    </pc:docChg>
  </pc:docChgLst>
  <pc:docChgLst>
    <pc:chgData name="Singh, Dr. Ramanjeet EX1" userId="ab605071-0d9a-452a-bbca-ad32b3f4fa46" providerId="ADAL" clId="{B49BC88F-2E1E-468B-AC30-31339176CACB}"/>
    <pc:docChg chg="undo custSel addSld delSld modSld">
      <pc:chgData name="Singh, Dr. Ramanjeet EX1" userId="ab605071-0d9a-452a-bbca-ad32b3f4fa46" providerId="ADAL" clId="{B49BC88F-2E1E-468B-AC30-31339176CACB}" dt="2024-05-10T05:51:34.492" v="437" actId="1076"/>
      <pc:docMkLst>
        <pc:docMk/>
      </pc:docMkLst>
      <pc:sldChg chg="del">
        <pc:chgData name="Singh, Dr. Ramanjeet EX1" userId="ab605071-0d9a-452a-bbca-ad32b3f4fa46" providerId="ADAL" clId="{B49BC88F-2E1E-468B-AC30-31339176CACB}" dt="2024-05-09T22:04:43.931" v="1" actId="47"/>
        <pc:sldMkLst>
          <pc:docMk/>
          <pc:sldMk cId="1243012513" sldId="259"/>
        </pc:sldMkLst>
      </pc:sldChg>
      <pc:sldChg chg="modSp mod">
        <pc:chgData name="Singh, Dr. Ramanjeet EX1" userId="ab605071-0d9a-452a-bbca-ad32b3f4fa46" providerId="ADAL" clId="{B49BC88F-2E1E-468B-AC30-31339176CACB}" dt="2024-05-09T22:25:00.836" v="146" actId="14100"/>
        <pc:sldMkLst>
          <pc:docMk/>
          <pc:sldMk cId="3658611974" sldId="5555"/>
        </pc:sldMkLst>
        <pc:spChg chg="mod">
          <ac:chgData name="Singh, Dr. Ramanjeet EX1" userId="ab605071-0d9a-452a-bbca-ad32b3f4fa46" providerId="ADAL" clId="{B49BC88F-2E1E-468B-AC30-31339176CACB}" dt="2024-05-09T22:25:00.836" v="146" actId="14100"/>
          <ac:spMkLst>
            <pc:docMk/>
            <pc:sldMk cId="3658611974" sldId="5555"/>
            <ac:spMk id="4" creationId="{4C221DE3-9C97-523C-E8F8-3FA9882C4CAE}"/>
          </ac:spMkLst>
        </pc:spChg>
        <pc:spChg chg="mod">
          <ac:chgData name="Singh, Dr. Ramanjeet EX1" userId="ab605071-0d9a-452a-bbca-ad32b3f4fa46" providerId="ADAL" clId="{B49BC88F-2E1E-468B-AC30-31339176CACB}" dt="2024-05-09T22:22:15.562" v="7" actId="14100"/>
          <ac:spMkLst>
            <pc:docMk/>
            <pc:sldMk cId="3658611974" sldId="5555"/>
            <ac:spMk id="5" creationId="{3295F69B-B0ED-1CAE-9E6C-1676D06BA73B}"/>
          </ac:spMkLst>
        </pc:spChg>
      </pc:sldChg>
      <pc:sldChg chg="addSp delSp modSp new mod">
        <pc:chgData name="Singh, Dr. Ramanjeet EX1" userId="ab605071-0d9a-452a-bbca-ad32b3f4fa46" providerId="ADAL" clId="{B49BC88F-2E1E-468B-AC30-31339176CACB}" dt="2024-05-09T22:23:45.784" v="144" actId="20577"/>
        <pc:sldMkLst>
          <pc:docMk/>
          <pc:sldMk cId="316084202" sldId="5556"/>
        </pc:sldMkLst>
        <pc:spChg chg="del">
          <ac:chgData name="Singh, Dr. Ramanjeet EX1" userId="ab605071-0d9a-452a-bbca-ad32b3f4fa46" providerId="ADAL" clId="{B49BC88F-2E1E-468B-AC30-31339176CACB}" dt="2024-05-09T22:21:24.785" v="2" actId="478"/>
          <ac:spMkLst>
            <pc:docMk/>
            <pc:sldMk cId="316084202" sldId="5556"/>
            <ac:spMk id="2" creationId="{8A0DE811-2149-E874-E5FC-09E587DB98AB}"/>
          </ac:spMkLst>
        </pc:spChg>
        <pc:spChg chg="del mod">
          <ac:chgData name="Singh, Dr. Ramanjeet EX1" userId="ab605071-0d9a-452a-bbca-ad32b3f4fa46" providerId="ADAL" clId="{B49BC88F-2E1E-468B-AC30-31339176CACB}" dt="2024-05-09T22:21:37.124" v="5" actId="478"/>
          <ac:spMkLst>
            <pc:docMk/>
            <pc:sldMk cId="316084202" sldId="5556"/>
            <ac:spMk id="3" creationId="{5D8F4860-A567-06E2-5DE4-F48266DF22E7}"/>
          </ac:spMkLst>
        </pc:spChg>
        <pc:spChg chg="add mod">
          <ac:chgData name="Singh, Dr. Ramanjeet EX1" userId="ab605071-0d9a-452a-bbca-ad32b3f4fa46" providerId="ADAL" clId="{B49BC88F-2E1E-468B-AC30-31339176CACB}" dt="2024-05-09T22:23:45.784" v="144" actId="20577"/>
          <ac:spMkLst>
            <pc:docMk/>
            <pc:sldMk cId="316084202" sldId="5556"/>
            <ac:spMk id="5" creationId="{409030EA-BD25-EA77-287C-76D992771279}"/>
          </ac:spMkLst>
        </pc:spChg>
        <pc:picChg chg="add mod">
          <ac:chgData name="Singh, Dr. Ramanjeet EX1" userId="ab605071-0d9a-452a-bbca-ad32b3f4fa46" providerId="ADAL" clId="{B49BC88F-2E1E-468B-AC30-31339176CACB}" dt="2024-05-09T22:21:47" v="6" actId="1076"/>
          <ac:picMkLst>
            <pc:docMk/>
            <pc:sldMk cId="316084202" sldId="5556"/>
            <ac:picMk id="4" creationId="{091A3A6B-E119-007C-566F-6F1C18E1ACCD}"/>
          </ac:picMkLst>
        </pc:picChg>
      </pc:sldChg>
      <pc:sldChg chg="addSp delSp modSp new mod">
        <pc:chgData name="Singh, Dr. Ramanjeet EX1" userId="ab605071-0d9a-452a-bbca-ad32b3f4fa46" providerId="ADAL" clId="{B49BC88F-2E1E-468B-AC30-31339176CACB}" dt="2024-05-10T05:18:37.268" v="184" actId="1076"/>
        <pc:sldMkLst>
          <pc:docMk/>
          <pc:sldMk cId="3692487235" sldId="5557"/>
        </pc:sldMkLst>
        <pc:spChg chg="del mod">
          <ac:chgData name="Singh, Dr. Ramanjeet EX1" userId="ab605071-0d9a-452a-bbca-ad32b3f4fa46" providerId="ADAL" clId="{B49BC88F-2E1E-468B-AC30-31339176CACB}" dt="2024-05-09T22:25:12.918" v="148" actId="478"/>
          <ac:spMkLst>
            <pc:docMk/>
            <pc:sldMk cId="3692487235" sldId="5557"/>
            <ac:spMk id="2" creationId="{80A71EDC-5C10-B1D0-6C42-028991EF4280}"/>
          </ac:spMkLst>
        </pc:spChg>
        <pc:spChg chg="del">
          <ac:chgData name="Singh, Dr. Ramanjeet EX1" userId="ab605071-0d9a-452a-bbca-ad32b3f4fa46" providerId="ADAL" clId="{B49BC88F-2E1E-468B-AC30-31339176CACB}" dt="2024-05-10T05:18:06.342" v="183" actId="478"/>
          <ac:spMkLst>
            <pc:docMk/>
            <pc:sldMk cId="3692487235" sldId="5557"/>
            <ac:spMk id="3" creationId="{5A10C468-C2A7-F893-F43E-9746104C5B34}"/>
          </ac:spMkLst>
        </pc:spChg>
        <pc:spChg chg="add mod">
          <ac:chgData name="Singh, Dr. Ramanjeet EX1" userId="ab605071-0d9a-452a-bbca-ad32b3f4fa46" providerId="ADAL" clId="{B49BC88F-2E1E-468B-AC30-31339176CACB}" dt="2024-05-10T05:18:37.268" v="184" actId="1076"/>
          <ac:spMkLst>
            <pc:docMk/>
            <pc:sldMk cId="3692487235" sldId="5557"/>
            <ac:spMk id="4" creationId="{7DA96736-A36E-44C8-E49F-2D70B0BC3BC0}"/>
          </ac:spMkLst>
        </pc:spChg>
        <pc:picChg chg="add mod">
          <ac:chgData name="Singh, Dr. Ramanjeet EX1" userId="ab605071-0d9a-452a-bbca-ad32b3f4fa46" providerId="ADAL" clId="{B49BC88F-2E1E-468B-AC30-31339176CACB}" dt="2024-05-10T05:17:52.363" v="182" actId="1076"/>
          <ac:picMkLst>
            <pc:docMk/>
            <pc:sldMk cId="3692487235" sldId="5557"/>
            <ac:picMk id="5" creationId="{1C6C16B5-2F26-18C9-EB2D-FCE6BBDBD770}"/>
          </ac:picMkLst>
        </pc:picChg>
      </pc:sldChg>
      <pc:sldChg chg="addSp delSp modSp new mod">
        <pc:chgData name="Singh, Dr. Ramanjeet EX1" userId="ab605071-0d9a-452a-bbca-ad32b3f4fa46" providerId="ADAL" clId="{B49BC88F-2E1E-468B-AC30-31339176CACB}" dt="2024-05-10T05:25:12.066" v="224" actId="1076"/>
        <pc:sldMkLst>
          <pc:docMk/>
          <pc:sldMk cId="4224574258" sldId="5558"/>
        </pc:sldMkLst>
        <pc:spChg chg="del mod">
          <ac:chgData name="Singh, Dr. Ramanjeet EX1" userId="ab605071-0d9a-452a-bbca-ad32b3f4fa46" providerId="ADAL" clId="{B49BC88F-2E1E-468B-AC30-31339176CACB}" dt="2024-05-10T05:18:54.056" v="188" actId="478"/>
          <ac:spMkLst>
            <pc:docMk/>
            <pc:sldMk cId="4224574258" sldId="5558"/>
            <ac:spMk id="2" creationId="{0A74F315-27B0-A13D-9605-A355D1FB75AB}"/>
          </ac:spMkLst>
        </pc:spChg>
        <pc:spChg chg="del">
          <ac:chgData name="Singh, Dr. Ramanjeet EX1" userId="ab605071-0d9a-452a-bbca-ad32b3f4fa46" providerId="ADAL" clId="{B49BC88F-2E1E-468B-AC30-31339176CACB}" dt="2024-05-10T05:19:30.441" v="211" actId="478"/>
          <ac:spMkLst>
            <pc:docMk/>
            <pc:sldMk cId="4224574258" sldId="5558"/>
            <ac:spMk id="3" creationId="{540BF7E6-27B7-C62D-0D30-E52AA15B79D3}"/>
          </ac:spMkLst>
        </pc:spChg>
        <pc:spChg chg="add mod">
          <ac:chgData name="Singh, Dr. Ramanjeet EX1" userId="ab605071-0d9a-452a-bbca-ad32b3f4fa46" providerId="ADAL" clId="{B49BC88F-2E1E-468B-AC30-31339176CACB}" dt="2024-05-10T05:19:11.130" v="210" actId="20577"/>
          <ac:spMkLst>
            <pc:docMk/>
            <pc:sldMk cId="4224574258" sldId="5558"/>
            <ac:spMk id="4" creationId="{78F16C0F-98FA-E556-22ED-F0288A37A9E0}"/>
          </ac:spMkLst>
        </pc:spChg>
        <pc:spChg chg="add mod">
          <ac:chgData name="Singh, Dr. Ramanjeet EX1" userId="ab605071-0d9a-452a-bbca-ad32b3f4fa46" providerId="ADAL" clId="{B49BC88F-2E1E-468B-AC30-31339176CACB}" dt="2024-05-10T05:24:06.716" v="216" actId="5793"/>
          <ac:spMkLst>
            <pc:docMk/>
            <pc:sldMk cId="4224574258" sldId="5558"/>
            <ac:spMk id="6" creationId="{F2ED2791-61D0-05EC-6852-1C5B20E0F242}"/>
          </ac:spMkLst>
        </pc:spChg>
        <pc:picChg chg="add mod">
          <ac:chgData name="Singh, Dr. Ramanjeet EX1" userId="ab605071-0d9a-452a-bbca-ad32b3f4fa46" providerId="ADAL" clId="{B49BC88F-2E1E-468B-AC30-31339176CACB}" dt="2024-05-10T05:25:12.066" v="224" actId="1076"/>
          <ac:picMkLst>
            <pc:docMk/>
            <pc:sldMk cId="4224574258" sldId="5558"/>
            <ac:picMk id="7" creationId="{A467FE63-5F20-17B4-9513-DB9C44E94949}"/>
          </ac:picMkLst>
        </pc:picChg>
      </pc:sldChg>
      <pc:sldChg chg="addSp delSp modSp new mod">
        <pc:chgData name="Singh, Dr. Ramanjeet EX1" userId="ab605071-0d9a-452a-bbca-ad32b3f4fa46" providerId="ADAL" clId="{B49BC88F-2E1E-468B-AC30-31339176CACB}" dt="2024-05-10T05:43:49.498" v="324" actId="14100"/>
        <pc:sldMkLst>
          <pc:docMk/>
          <pc:sldMk cId="478732790" sldId="5559"/>
        </pc:sldMkLst>
        <pc:spChg chg="del">
          <ac:chgData name="Singh, Dr. Ramanjeet EX1" userId="ab605071-0d9a-452a-bbca-ad32b3f4fa46" providerId="ADAL" clId="{B49BC88F-2E1E-468B-AC30-31339176CACB}" dt="2024-05-10T05:25:30.854" v="226" actId="478"/>
          <ac:spMkLst>
            <pc:docMk/>
            <pc:sldMk cId="478732790" sldId="5559"/>
            <ac:spMk id="2" creationId="{DC5F3ECE-9C60-A9E5-54C5-509A76FD7C02}"/>
          </ac:spMkLst>
        </pc:spChg>
        <pc:spChg chg="del mod">
          <ac:chgData name="Singh, Dr. Ramanjeet EX1" userId="ab605071-0d9a-452a-bbca-ad32b3f4fa46" providerId="ADAL" clId="{B49BC88F-2E1E-468B-AC30-31339176CACB}" dt="2024-05-10T05:25:38.677" v="228" actId="478"/>
          <ac:spMkLst>
            <pc:docMk/>
            <pc:sldMk cId="478732790" sldId="5559"/>
            <ac:spMk id="3" creationId="{49BBE9A7-C977-DF83-19E2-594581A5BACB}"/>
          </ac:spMkLst>
        </pc:spChg>
        <pc:spChg chg="add del">
          <ac:chgData name="Singh, Dr. Ramanjeet EX1" userId="ab605071-0d9a-452a-bbca-ad32b3f4fa46" providerId="ADAL" clId="{B49BC88F-2E1E-468B-AC30-31339176CACB}" dt="2024-05-10T05:26:33.776" v="230"/>
          <ac:spMkLst>
            <pc:docMk/>
            <pc:sldMk cId="478732790" sldId="5559"/>
            <ac:spMk id="4" creationId="{80CD96BC-1B4B-0D00-88B7-4AF871E6E9F5}"/>
          </ac:spMkLst>
        </pc:spChg>
        <pc:spChg chg="add del">
          <ac:chgData name="Singh, Dr. Ramanjeet EX1" userId="ab605071-0d9a-452a-bbca-ad32b3f4fa46" providerId="ADAL" clId="{B49BC88F-2E1E-468B-AC30-31339176CACB}" dt="2024-05-10T05:26:33.776" v="230"/>
          <ac:spMkLst>
            <pc:docMk/>
            <pc:sldMk cId="478732790" sldId="5559"/>
            <ac:spMk id="5" creationId="{AA1227B1-0701-2CD1-1E1E-C70F7B9E870D}"/>
          </ac:spMkLst>
        </pc:spChg>
        <pc:spChg chg="add del">
          <ac:chgData name="Singh, Dr. Ramanjeet EX1" userId="ab605071-0d9a-452a-bbca-ad32b3f4fa46" providerId="ADAL" clId="{B49BC88F-2E1E-468B-AC30-31339176CACB}" dt="2024-05-10T05:26:33.776" v="230"/>
          <ac:spMkLst>
            <pc:docMk/>
            <pc:sldMk cId="478732790" sldId="5559"/>
            <ac:spMk id="6" creationId="{F645E367-404F-D1A3-2EDE-FC361C6EEF1D}"/>
          </ac:spMkLst>
        </pc:spChg>
        <pc:spChg chg="add mod">
          <ac:chgData name="Singh, Dr. Ramanjeet EX1" userId="ab605071-0d9a-452a-bbca-ad32b3f4fa46" providerId="ADAL" clId="{B49BC88F-2E1E-468B-AC30-31339176CACB}" dt="2024-05-10T05:43:49.498" v="324" actId="14100"/>
          <ac:spMkLst>
            <pc:docMk/>
            <pc:sldMk cId="478732790" sldId="5559"/>
            <ac:spMk id="7" creationId="{935BD640-2F79-F5D9-17BF-37C589282F05}"/>
          </ac:spMkLst>
        </pc:spChg>
        <pc:spChg chg="add del mod">
          <ac:chgData name="Singh, Dr. Ramanjeet EX1" userId="ab605071-0d9a-452a-bbca-ad32b3f4fa46" providerId="ADAL" clId="{B49BC88F-2E1E-468B-AC30-31339176CACB}" dt="2024-05-10T05:28:47.325" v="237" actId="478"/>
          <ac:spMkLst>
            <pc:docMk/>
            <pc:sldMk cId="478732790" sldId="5559"/>
            <ac:spMk id="8" creationId="{13158F8D-2CE4-EC2F-98C8-133C10ECA215}"/>
          </ac:spMkLst>
        </pc:spChg>
        <pc:spChg chg="add mod">
          <ac:chgData name="Singh, Dr. Ramanjeet EX1" userId="ab605071-0d9a-452a-bbca-ad32b3f4fa46" providerId="ADAL" clId="{B49BC88F-2E1E-468B-AC30-31339176CACB}" dt="2024-05-10T05:28:14.902" v="234" actId="6549"/>
          <ac:spMkLst>
            <pc:docMk/>
            <pc:sldMk cId="478732790" sldId="5559"/>
            <ac:spMk id="9" creationId="{84F5F1F6-1B9C-2170-6AA3-88BA9019D333}"/>
          </ac:spMkLst>
        </pc:spChg>
        <pc:spChg chg="add mod">
          <ac:chgData name="Singh, Dr. Ramanjeet EX1" userId="ab605071-0d9a-452a-bbca-ad32b3f4fa46" providerId="ADAL" clId="{B49BC88F-2E1E-468B-AC30-31339176CACB}" dt="2024-05-10T05:29:51.516" v="247" actId="1076"/>
          <ac:spMkLst>
            <pc:docMk/>
            <pc:sldMk cId="478732790" sldId="5559"/>
            <ac:spMk id="10" creationId="{C2754AED-3226-85BA-DEC6-3030B5686A4A}"/>
          </ac:spMkLst>
        </pc:spChg>
        <pc:spChg chg="add mod">
          <ac:chgData name="Singh, Dr. Ramanjeet EX1" userId="ab605071-0d9a-452a-bbca-ad32b3f4fa46" providerId="ADAL" clId="{B49BC88F-2E1E-468B-AC30-31339176CACB}" dt="2024-05-10T05:31:52.112" v="255" actId="255"/>
          <ac:spMkLst>
            <pc:docMk/>
            <pc:sldMk cId="478732790" sldId="5559"/>
            <ac:spMk id="11" creationId="{421A25BA-44D2-4632-E813-933F8CA12067}"/>
          </ac:spMkLst>
        </pc:spChg>
      </pc:sldChg>
      <pc:sldChg chg="addSp delSp modSp new mod">
        <pc:chgData name="Singh, Dr. Ramanjeet EX1" userId="ab605071-0d9a-452a-bbca-ad32b3f4fa46" providerId="ADAL" clId="{B49BC88F-2E1E-468B-AC30-31339176CACB}" dt="2024-05-10T05:37:22.154" v="286" actId="20577"/>
        <pc:sldMkLst>
          <pc:docMk/>
          <pc:sldMk cId="3557700331" sldId="5560"/>
        </pc:sldMkLst>
        <pc:spChg chg="del">
          <ac:chgData name="Singh, Dr. Ramanjeet EX1" userId="ab605071-0d9a-452a-bbca-ad32b3f4fa46" providerId="ADAL" clId="{B49BC88F-2E1E-468B-AC30-31339176CACB}" dt="2024-05-10T05:36:00.154" v="258" actId="478"/>
          <ac:spMkLst>
            <pc:docMk/>
            <pc:sldMk cId="3557700331" sldId="5560"/>
            <ac:spMk id="2" creationId="{7576A06F-6B78-A39D-1B61-4C41C0744B0D}"/>
          </ac:spMkLst>
        </pc:spChg>
        <pc:spChg chg="del">
          <ac:chgData name="Singh, Dr. Ramanjeet EX1" userId="ab605071-0d9a-452a-bbca-ad32b3f4fa46" providerId="ADAL" clId="{B49BC88F-2E1E-468B-AC30-31339176CACB}" dt="2024-05-10T05:36:03.813" v="259" actId="478"/>
          <ac:spMkLst>
            <pc:docMk/>
            <pc:sldMk cId="3557700331" sldId="5560"/>
            <ac:spMk id="3" creationId="{17739934-72D2-313F-3C72-018A71E94006}"/>
          </ac:spMkLst>
        </pc:spChg>
        <pc:spChg chg="add mod">
          <ac:chgData name="Singh, Dr. Ramanjeet EX1" userId="ab605071-0d9a-452a-bbca-ad32b3f4fa46" providerId="ADAL" clId="{B49BC88F-2E1E-468B-AC30-31339176CACB}" dt="2024-05-10T05:36:08.306" v="260"/>
          <ac:spMkLst>
            <pc:docMk/>
            <pc:sldMk cId="3557700331" sldId="5560"/>
            <ac:spMk id="6" creationId="{D71078DD-75BE-155F-A0B8-C6DE9F71B9F9}"/>
          </ac:spMkLst>
        </pc:spChg>
        <pc:spChg chg="add mod">
          <ac:chgData name="Singh, Dr. Ramanjeet EX1" userId="ab605071-0d9a-452a-bbca-ad32b3f4fa46" providerId="ADAL" clId="{B49BC88F-2E1E-468B-AC30-31339176CACB}" dt="2024-05-10T05:37:22.154" v="286" actId="20577"/>
          <ac:spMkLst>
            <pc:docMk/>
            <pc:sldMk cId="3557700331" sldId="5560"/>
            <ac:spMk id="7" creationId="{91D84DA3-7380-61CE-D860-BE9FE2F224F1}"/>
          </ac:spMkLst>
        </pc:spChg>
        <pc:grpChg chg="add mod">
          <ac:chgData name="Singh, Dr. Ramanjeet EX1" userId="ab605071-0d9a-452a-bbca-ad32b3f4fa46" providerId="ADAL" clId="{B49BC88F-2E1E-468B-AC30-31339176CACB}" dt="2024-05-10T05:36:20.095" v="262" actId="1076"/>
          <ac:grpSpMkLst>
            <pc:docMk/>
            <pc:sldMk cId="3557700331" sldId="5560"/>
            <ac:grpSpMk id="4" creationId="{BF061CB5-987F-2611-E71B-3EAA2939B040}"/>
          </ac:grpSpMkLst>
        </pc:grpChg>
        <pc:picChg chg="add mod">
          <ac:chgData name="Singh, Dr. Ramanjeet EX1" userId="ab605071-0d9a-452a-bbca-ad32b3f4fa46" providerId="ADAL" clId="{B49BC88F-2E1E-468B-AC30-31339176CACB}" dt="2024-05-10T05:36:08.306" v="260"/>
          <ac:picMkLst>
            <pc:docMk/>
            <pc:sldMk cId="3557700331" sldId="5560"/>
            <ac:picMk id="5" creationId="{3D05095C-AFC1-D6FD-27FF-7D615F0F7270}"/>
          </ac:picMkLst>
        </pc:picChg>
      </pc:sldChg>
      <pc:sldChg chg="addSp delSp modSp new mod">
        <pc:chgData name="Singh, Dr. Ramanjeet EX1" userId="ab605071-0d9a-452a-bbca-ad32b3f4fa46" providerId="ADAL" clId="{B49BC88F-2E1E-468B-AC30-31339176CACB}" dt="2024-05-10T05:42:26.376" v="320" actId="20577"/>
        <pc:sldMkLst>
          <pc:docMk/>
          <pc:sldMk cId="2510895080" sldId="5561"/>
        </pc:sldMkLst>
        <pc:spChg chg="del">
          <ac:chgData name="Singh, Dr. Ramanjeet EX1" userId="ab605071-0d9a-452a-bbca-ad32b3f4fa46" providerId="ADAL" clId="{B49BC88F-2E1E-468B-AC30-31339176CACB}" dt="2024-05-10T05:37:48.275" v="288" actId="478"/>
          <ac:spMkLst>
            <pc:docMk/>
            <pc:sldMk cId="2510895080" sldId="5561"/>
            <ac:spMk id="2" creationId="{4D35A73D-6C0C-C299-740D-4B1D1ABFB24B}"/>
          </ac:spMkLst>
        </pc:spChg>
        <pc:spChg chg="del mod">
          <ac:chgData name="Singh, Dr. Ramanjeet EX1" userId="ab605071-0d9a-452a-bbca-ad32b3f4fa46" providerId="ADAL" clId="{B49BC88F-2E1E-468B-AC30-31339176CACB}" dt="2024-05-10T05:41:07.454" v="310" actId="478"/>
          <ac:spMkLst>
            <pc:docMk/>
            <pc:sldMk cId="2510895080" sldId="5561"/>
            <ac:spMk id="3" creationId="{5FB87D54-1367-CB7A-03CE-696320E339BD}"/>
          </ac:spMkLst>
        </pc:spChg>
        <pc:spChg chg="add mod">
          <ac:chgData name="Singh, Dr. Ramanjeet EX1" userId="ab605071-0d9a-452a-bbca-ad32b3f4fa46" providerId="ADAL" clId="{B49BC88F-2E1E-468B-AC30-31339176CACB}" dt="2024-05-10T05:39:55.453" v="301" actId="115"/>
          <ac:spMkLst>
            <pc:docMk/>
            <pc:sldMk cId="2510895080" sldId="5561"/>
            <ac:spMk id="5" creationId="{B4B3EFE6-EE1D-507E-40EA-0D171A50F065}"/>
          </ac:spMkLst>
        </pc:spChg>
        <pc:spChg chg="add mod">
          <ac:chgData name="Singh, Dr. Ramanjeet EX1" userId="ab605071-0d9a-452a-bbca-ad32b3f4fa46" providerId="ADAL" clId="{B49BC88F-2E1E-468B-AC30-31339176CACB}" dt="2024-05-10T05:40:54.196" v="308" actId="14100"/>
          <ac:spMkLst>
            <pc:docMk/>
            <pc:sldMk cId="2510895080" sldId="5561"/>
            <ac:spMk id="7" creationId="{B3C2C6B9-E3BD-CD3E-B798-6708053318EA}"/>
          </ac:spMkLst>
        </pc:spChg>
        <pc:spChg chg="add mod">
          <ac:chgData name="Singh, Dr. Ramanjeet EX1" userId="ab605071-0d9a-452a-bbca-ad32b3f4fa46" providerId="ADAL" clId="{B49BC88F-2E1E-468B-AC30-31339176CACB}" dt="2024-05-10T05:42:26.376" v="320" actId="20577"/>
          <ac:spMkLst>
            <pc:docMk/>
            <pc:sldMk cId="2510895080" sldId="5561"/>
            <ac:spMk id="9" creationId="{275A903F-4FFA-8B1D-0B79-5E8628186EAC}"/>
          </ac:spMkLst>
        </pc:spChg>
      </pc:sldChg>
      <pc:sldChg chg="addSp delSp modSp new mod">
        <pc:chgData name="Singh, Dr. Ramanjeet EX1" userId="ab605071-0d9a-452a-bbca-ad32b3f4fa46" providerId="ADAL" clId="{B49BC88F-2E1E-468B-AC30-31339176CACB}" dt="2024-05-10T05:51:34.492" v="437" actId="1076"/>
        <pc:sldMkLst>
          <pc:docMk/>
          <pc:sldMk cId="3369747094" sldId="5562"/>
        </pc:sldMkLst>
        <pc:spChg chg="del">
          <ac:chgData name="Singh, Dr. Ramanjeet EX1" userId="ab605071-0d9a-452a-bbca-ad32b3f4fa46" providerId="ADAL" clId="{B49BC88F-2E1E-468B-AC30-31339176CACB}" dt="2024-05-10T05:43:12.479" v="322" actId="478"/>
          <ac:spMkLst>
            <pc:docMk/>
            <pc:sldMk cId="3369747094" sldId="5562"/>
            <ac:spMk id="2" creationId="{BA6483A4-DD09-A150-2F4A-3E1E9CEFF0EB}"/>
          </ac:spMkLst>
        </pc:spChg>
        <pc:spChg chg="del">
          <ac:chgData name="Singh, Dr. Ramanjeet EX1" userId="ab605071-0d9a-452a-bbca-ad32b3f4fa46" providerId="ADAL" clId="{B49BC88F-2E1E-468B-AC30-31339176CACB}" dt="2024-05-10T05:43:18.553" v="323" actId="478"/>
          <ac:spMkLst>
            <pc:docMk/>
            <pc:sldMk cId="3369747094" sldId="5562"/>
            <ac:spMk id="3" creationId="{12E097CC-5D20-1B0B-372D-3243EB6B1F67}"/>
          </ac:spMkLst>
        </pc:spChg>
        <pc:spChg chg="add mod">
          <ac:chgData name="Singh, Dr. Ramanjeet EX1" userId="ab605071-0d9a-452a-bbca-ad32b3f4fa46" providerId="ADAL" clId="{B49BC88F-2E1E-468B-AC30-31339176CACB}" dt="2024-05-10T05:44:06.744" v="376" actId="20577"/>
          <ac:spMkLst>
            <pc:docMk/>
            <pc:sldMk cId="3369747094" sldId="5562"/>
            <ac:spMk id="4" creationId="{B8416AFA-E34D-20D1-A47A-862B4CD17331}"/>
          </ac:spMkLst>
        </pc:spChg>
        <pc:spChg chg="add del mod">
          <ac:chgData name="Singh, Dr. Ramanjeet EX1" userId="ab605071-0d9a-452a-bbca-ad32b3f4fa46" providerId="ADAL" clId="{B49BC88F-2E1E-468B-AC30-31339176CACB}" dt="2024-05-10T05:44:43.095" v="382" actId="22"/>
          <ac:spMkLst>
            <pc:docMk/>
            <pc:sldMk cId="3369747094" sldId="5562"/>
            <ac:spMk id="6" creationId="{CF28B80D-00A8-D00E-0F0E-BF9963D8801A}"/>
          </ac:spMkLst>
        </pc:spChg>
        <pc:spChg chg="add mod">
          <ac:chgData name="Singh, Dr. Ramanjeet EX1" userId="ab605071-0d9a-452a-bbca-ad32b3f4fa46" providerId="ADAL" clId="{B49BC88F-2E1E-468B-AC30-31339176CACB}" dt="2024-05-10T05:45:32.944" v="385" actId="12"/>
          <ac:spMkLst>
            <pc:docMk/>
            <pc:sldMk cId="3369747094" sldId="5562"/>
            <ac:spMk id="8" creationId="{C480832E-53A0-6752-6D10-59C1FD7AD04A}"/>
          </ac:spMkLst>
        </pc:spChg>
        <pc:spChg chg="add del mod">
          <ac:chgData name="Singh, Dr. Ramanjeet EX1" userId="ab605071-0d9a-452a-bbca-ad32b3f4fa46" providerId="ADAL" clId="{B49BC88F-2E1E-468B-AC30-31339176CACB}" dt="2024-05-10T05:46:49.347" v="399" actId="478"/>
          <ac:spMkLst>
            <pc:docMk/>
            <pc:sldMk cId="3369747094" sldId="5562"/>
            <ac:spMk id="10" creationId="{03A01166-3F88-771A-F713-72687BD2C338}"/>
          </ac:spMkLst>
        </pc:spChg>
        <pc:spChg chg="add mod">
          <ac:chgData name="Singh, Dr. Ramanjeet EX1" userId="ab605071-0d9a-452a-bbca-ad32b3f4fa46" providerId="ADAL" clId="{B49BC88F-2E1E-468B-AC30-31339176CACB}" dt="2024-05-10T05:47:30.236" v="406" actId="20577"/>
          <ac:spMkLst>
            <pc:docMk/>
            <pc:sldMk cId="3369747094" sldId="5562"/>
            <ac:spMk id="12" creationId="{4073D347-BD01-1A8B-91F7-331F379A73D3}"/>
          </ac:spMkLst>
        </pc:spChg>
        <pc:spChg chg="add mod">
          <ac:chgData name="Singh, Dr. Ramanjeet EX1" userId="ab605071-0d9a-452a-bbca-ad32b3f4fa46" providerId="ADAL" clId="{B49BC88F-2E1E-468B-AC30-31339176CACB}" dt="2024-05-10T05:48:08.003" v="411" actId="1076"/>
          <ac:spMkLst>
            <pc:docMk/>
            <pc:sldMk cId="3369747094" sldId="5562"/>
            <ac:spMk id="14" creationId="{5907F43E-DCDD-6FC4-8BCF-0D2BD80EFFC1}"/>
          </ac:spMkLst>
        </pc:spChg>
        <pc:spChg chg="add mod">
          <ac:chgData name="Singh, Dr. Ramanjeet EX1" userId="ab605071-0d9a-452a-bbca-ad32b3f4fa46" providerId="ADAL" clId="{B49BC88F-2E1E-468B-AC30-31339176CACB}" dt="2024-05-10T05:48:44.132" v="415" actId="1076"/>
          <ac:spMkLst>
            <pc:docMk/>
            <pc:sldMk cId="3369747094" sldId="5562"/>
            <ac:spMk id="16" creationId="{37BAFCAC-A53C-72EE-090F-1CC963CADE21}"/>
          </ac:spMkLst>
        </pc:spChg>
        <pc:spChg chg="add mod">
          <ac:chgData name="Singh, Dr. Ramanjeet EX1" userId="ab605071-0d9a-452a-bbca-ad32b3f4fa46" providerId="ADAL" clId="{B49BC88F-2E1E-468B-AC30-31339176CACB}" dt="2024-05-10T05:49:20.148" v="419" actId="1076"/>
          <ac:spMkLst>
            <pc:docMk/>
            <pc:sldMk cId="3369747094" sldId="5562"/>
            <ac:spMk id="18" creationId="{221DB9A4-6339-288F-09DA-5FBF3AC25D03}"/>
          </ac:spMkLst>
        </pc:spChg>
        <pc:spChg chg="add mod">
          <ac:chgData name="Singh, Dr. Ramanjeet EX1" userId="ab605071-0d9a-452a-bbca-ad32b3f4fa46" providerId="ADAL" clId="{B49BC88F-2E1E-468B-AC30-31339176CACB}" dt="2024-05-10T05:49:56.089" v="423" actId="1076"/>
          <ac:spMkLst>
            <pc:docMk/>
            <pc:sldMk cId="3369747094" sldId="5562"/>
            <ac:spMk id="20" creationId="{EFD693D5-FD01-D89A-7BC7-508AF6AD944C}"/>
          </ac:spMkLst>
        </pc:spChg>
        <pc:spChg chg="add mod">
          <ac:chgData name="Singh, Dr. Ramanjeet EX1" userId="ab605071-0d9a-452a-bbca-ad32b3f4fa46" providerId="ADAL" clId="{B49BC88F-2E1E-468B-AC30-31339176CACB}" dt="2024-05-10T05:50:48.779" v="431" actId="1076"/>
          <ac:spMkLst>
            <pc:docMk/>
            <pc:sldMk cId="3369747094" sldId="5562"/>
            <ac:spMk id="22" creationId="{65CA68FA-CF12-35F0-F9BA-5529EB583A9C}"/>
          </ac:spMkLst>
        </pc:spChg>
        <pc:spChg chg="add mod">
          <ac:chgData name="Singh, Dr. Ramanjeet EX1" userId="ab605071-0d9a-452a-bbca-ad32b3f4fa46" providerId="ADAL" clId="{B49BC88F-2E1E-468B-AC30-31339176CACB}" dt="2024-05-10T05:51:34.492" v="437" actId="1076"/>
          <ac:spMkLst>
            <pc:docMk/>
            <pc:sldMk cId="3369747094" sldId="5562"/>
            <ac:spMk id="24" creationId="{C3F07E74-19BE-6D05-7FB8-78A1DADF04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C7B85-9AFA-440A-B7F4-C451C5DE74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12126B-0D6B-4600-B12A-DE2F3A6BAB0E}">
      <dgm:prSet phldrT="[Text]" custT="1"/>
      <dgm:spPr>
        <a:solidFill>
          <a:schemeClr val="accent3"/>
        </a:solidFill>
      </dgm:spPr>
      <dgm:t>
        <a:bodyPr/>
        <a:lstStyle/>
        <a:p>
          <a:r>
            <a:rPr lang="en-US" sz="2000" b="1" i="0" dirty="0">
              <a:solidFill>
                <a:schemeClr val="tx1"/>
              </a:solidFill>
            </a:rPr>
            <a:t>Establishment of ARMED Platform (2017)</a:t>
          </a:r>
          <a:endParaRPr lang="en-US" sz="2000" dirty="0">
            <a:solidFill>
              <a:schemeClr val="tx1"/>
            </a:solidFill>
          </a:endParaRPr>
        </a:p>
      </dgm:t>
    </dgm:pt>
    <dgm:pt modelId="{A5596EA8-205D-4958-8942-D21E45381047}" type="parTrans" cxnId="{A44CA3A5-3F1A-409A-B283-175FC84F2EE6}">
      <dgm:prSet/>
      <dgm:spPr/>
      <dgm:t>
        <a:bodyPr/>
        <a:lstStyle/>
        <a:p>
          <a:endParaRPr lang="en-US"/>
        </a:p>
      </dgm:t>
    </dgm:pt>
    <dgm:pt modelId="{CFE44BA0-5E31-44AB-878A-116627D91D7C}" type="sibTrans" cxnId="{A44CA3A5-3F1A-409A-B283-175FC84F2EE6}">
      <dgm:prSet/>
      <dgm:spPr/>
      <dgm:t>
        <a:bodyPr/>
        <a:lstStyle/>
        <a:p>
          <a:endParaRPr lang="en-US"/>
        </a:p>
      </dgm:t>
    </dgm:pt>
    <dgm:pt modelId="{0F0A7CB9-0848-4A42-AEFE-8823B2B236BD}">
      <dgm:prSet phldrT="[Text]" custT="1"/>
      <dgm:spPr>
        <a:solidFill>
          <a:schemeClr val="bg1">
            <a:lumMod val="75000"/>
            <a:alpha val="90000"/>
          </a:schemeClr>
        </a:solidFill>
      </dgm:spPr>
      <dgm:t>
        <a:bodyPr/>
        <a:lstStyle/>
        <a:p>
          <a:r>
            <a:rPr lang="en-US" sz="1600" b="0" i="0" dirty="0"/>
            <a:t>Aimed at collecting and synchronizing clinical, administrative, and financial information, facilitating patient engagement</a:t>
          </a:r>
          <a:endParaRPr lang="en-US" sz="1600" dirty="0"/>
        </a:p>
      </dgm:t>
    </dgm:pt>
    <dgm:pt modelId="{36CB2A58-A083-4C80-8985-B31F9BA16D22}" type="parTrans" cxnId="{B1BD0F4F-BC89-47CD-8405-F1CFB945B1D9}">
      <dgm:prSet/>
      <dgm:spPr/>
      <dgm:t>
        <a:bodyPr/>
        <a:lstStyle/>
        <a:p>
          <a:endParaRPr lang="en-US"/>
        </a:p>
      </dgm:t>
    </dgm:pt>
    <dgm:pt modelId="{F2C85A15-7D2A-4C51-ABD5-B454981C9789}" type="sibTrans" cxnId="{B1BD0F4F-BC89-47CD-8405-F1CFB945B1D9}">
      <dgm:prSet/>
      <dgm:spPr/>
      <dgm:t>
        <a:bodyPr/>
        <a:lstStyle/>
        <a:p>
          <a:endParaRPr lang="en-US"/>
        </a:p>
      </dgm:t>
    </dgm:pt>
    <dgm:pt modelId="{DEBE123A-6754-431C-B8E1-BFFAB2BCA2E4}">
      <dgm:prSet phldrT="[Text]" custT="1"/>
      <dgm:spPr>
        <a:solidFill>
          <a:schemeClr val="accent3"/>
        </a:solidFill>
      </dgm:spPr>
      <dgm:t>
        <a:bodyPr/>
        <a:lstStyle/>
        <a:p>
          <a:r>
            <a:rPr lang="en-US" sz="2000" b="1" i="0" dirty="0">
              <a:solidFill>
                <a:schemeClr val="tx1"/>
              </a:solidFill>
            </a:rPr>
            <a:t>Connectivity Challenges at Primary Healthcare (PHC) Facilities</a:t>
          </a:r>
          <a:endParaRPr lang="en-US" sz="2000" b="1" dirty="0">
            <a:solidFill>
              <a:schemeClr val="tx1"/>
            </a:solidFill>
          </a:endParaRPr>
        </a:p>
      </dgm:t>
    </dgm:pt>
    <dgm:pt modelId="{14AFBB0A-7A81-4513-93B7-826F85187181}" type="parTrans" cxnId="{AD4249A4-27EF-43D1-8E61-6E1594CB9B52}">
      <dgm:prSet/>
      <dgm:spPr/>
      <dgm:t>
        <a:bodyPr/>
        <a:lstStyle/>
        <a:p>
          <a:endParaRPr lang="en-US"/>
        </a:p>
      </dgm:t>
    </dgm:pt>
    <dgm:pt modelId="{463CA216-C53B-47C0-B7DA-0F00B1384718}" type="sibTrans" cxnId="{AD4249A4-27EF-43D1-8E61-6E1594CB9B52}">
      <dgm:prSet/>
      <dgm:spPr/>
      <dgm:t>
        <a:bodyPr/>
        <a:lstStyle/>
        <a:p>
          <a:endParaRPr lang="en-US"/>
        </a:p>
      </dgm:t>
    </dgm:pt>
    <dgm:pt modelId="{E19CF736-D386-4FA2-8E22-BDF0C07AE95F}">
      <dgm:prSet phldrT="[Text]" custT="1"/>
      <dgm:spPr>
        <a:solidFill>
          <a:schemeClr val="bg1">
            <a:lumMod val="75000"/>
            <a:alpha val="90000"/>
          </a:schemeClr>
        </a:solidFill>
      </dgm:spPr>
      <dgm:t>
        <a:bodyPr/>
        <a:lstStyle/>
        <a:p>
          <a:r>
            <a:rPr lang="en-US" sz="1600" b="0" i="0" dirty="0"/>
            <a:t>Distribution of computers to PHC doctors lacked inclusion of specialists, hindering access to the ARMED system</a:t>
          </a:r>
          <a:endParaRPr lang="en-US" sz="1600" dirty="0"/>
        </a:p>
      </dgm:t>
    </dgm:pt>
    <dgm:pt modelId="{99B0BBC7-3DCE-460F-8907-D5BF5FD7A0B1}" type="parTrans" cxnId="{4535EE56-9EB1-4B06-9C06-CE682B7CB986}">
      <dgm:prSet/>
      <dgm:spPr/>
      <dgm:t>
        <a:bodyPr/>
        <a:lstStyle/>
        <a:p>
          <a:endParaRPr lang="en-US"/>
        </a:p>
      </dgm:t>
    </dgm:pt>
    <dgm:pt modelId="{A7A8CA0A-AF76-43E0-929C-044D213234FF}" type="sibTrans" cxnId="{4535EE56-9EB1-4B06-9C06-CE682B7CB986}">
      <dgm:prSet/>
      <dgm:spPr/>
      <dgm:t>
        <a:bodyPr/>
        <a:lstStyle/>
        <a:p>
          <a:endParaRPr lang="en-US"/>
        </a:p>
      </dgm:t>
    </dgm:pt>
    <dgm:pt modelId="{D49914DC-CA73-40FD-AB44-D7133DD787F0}">
      <dgm:prSet phldrT="[Text]" custT="1"/>
      <dgm:spPr>
        <a:solidFill>
          <a:schemeClr val="accent3"/>
        </a:solidFill>
      </dgm:spPr>
      <dgm:t>
        <a:bodyPr/>
        <a:lstStyle/>
        <a:p>
          <a:r>
            <a:rPr lang="en-US" sz="2000" b="1" i="0" dirty="0">
              <a:solidFill>
                <a:schemeClr val="tx1"/>
              </a:solidFill>
            </a:rPr>
            <a:t>Responsibilities and Data Management</a:t>
          </a:r>
          <a:endParaRPr lang="en-US" sz="2000" b="1" dirty="0">
            <a:solidFill>
              <a:schemeClr val="tx1"/>
            </a:solidFill>
          </a:endParaRPr>
        </a:p>
      </dgm:t>
    </dgm:pt>
    <dgm:pt modelId="{FD52F98E-D0A2-4125-97BB-821CF2AC7F50}" type="parTrans" cxnId="{D5128426-D77C-45DF-A619-977B3EF7EE04}">
      <dgm:prSet/>
      <dgm:spPr/>
      <dgm:t>
        <a:bodyPr/>
        <a:lstStyle/>
        <a:p>
          <a:endParaRPr lang="en-US"/>
        </a:p>
      </dgm:t>
    </dgm:pt>
    <dgm:pt modelId="{976EFC5D-06C5-48EA-BA0D-AA415D8E7EE4}" type="sibTrans" cxnId="{D5128426-D77C-45DF-A619-977B3EF7EE04}">
      <dgm:prSet/>
      <dgm:spPr/>
      <dgm:t>
        <a:bodyPr/>
        <a:lstStyle/>
        <a:p>
          <a:endParaRPr lang="en-US"/>
        </a:p>
      </dgm:t>
    </dgm:pt>
    <dgm:pt modelId="{9DC892E8-B95C-4365-AC51-CF1AA821405E}">
      <dgm:prSet phldrT="[Text]" custT="1"/>
      <dgm:spPr>
        <a:solidFill>
          <a:schemeClr val="bg1">
            <a:lumMod val="75000"/>
            <a:alpha val="90000"/>
          </a:schemeClr>
        </a:solidFill>
      </dgm:spPr>
      <dgm:t>
        <a:bodyPr/>
        <a:lstStyle/>
        <a:p>
          <a:r>
            <a:rPr lang="en-US" sz="1600" b="0" i="0" dirty="0"/>
            <a:t>Healthcare facilities manage their data, while the National e-health Operator (NEO) handles data management once entered into ARMED</a:t>
          </a:r>
          <a:endParaRPr lang="en-US" sz="1600" dirty="0"/>
        </a:p>
      </dgm:t>
    </dgm:pt>
    <dgm:pt modelId="{23C8FB28-D8B6-4B50-89C0-253AC5D0C10A}" type="parTrans" cxnId="{AF86BFBE-E2DD-484A-9BC5-630B120D374E}">
      <dgm:prSet/>
      <dgm:spPr/>
      <dgm:t>
        <a:bodyPr/>
        <a:lstStyle/>
        <a:p>
          <a:endParaRPr lang="en-US"/>
        </a:p>
      </dgm:t>
    </dgm:pt>
    <dgm:pt modelId="{2BC1DB07-1467-4BF5-BFA2-AEB7FB2EA19F}" type="sibTrans" cxnId="{AF86BFBE-E2DD-484A-9BC5-630B120D374E}">
      <dgm:prSet/>
      <dgm:spPr/>
      <dgm:t>
        <a:bodyPr/>
        <a:lstStyle/>
        <a:p>
          <a:endParaRPr lang="en-US"/>
        </a:p>
      </dgm:t>
    </dgm:pt>
    <dgm:pt modelId="{6D6EC8C7-1829-4FA8-9B9F-A7476B9FDB91}">
      <dgm:prSet custT="1"/>
      <dgm:spPr>
        <a:solidFill>
          <a:schemeClr val="bg1">
            <a:lumMod val="75000"/>
            <a:alpha val="90000"/>
          </a:schemeClr>
        </a:solidFill>
      </dgm:spPr>
      <dgm:t>
        <a:bodyPr/>
        <a:lstStyle/>
        <a:p>
          <a:pPr>
            <a:buFont typeface="Arial" panose="020B0604020202020204" pitchFamily="34" charset="0"/>
            <a:buChar char="•"/>
          </a:pPr>
          <a:r>
            <a:rPr lang="en-US" sz="1600" b="0" i="0" dirty="0"/>
            <a:t>Limited accessibility to ARMED due to connectivity issues.</a:t>
          </a:r>
          <a:endParaRPr lang="en-US" sz="1600" dirty="0"/>
        </a:p>
      </dgm:t>
    </dgm:pt>
    <dgm:pt modelId="{AD951F6A-C0B6-4A92-84D0-0C2D8EFDA339}" type="parTrans" cxnId="{938F3353-475F-4362-BEA2-0FF946E48BA9}">
      <dgm:prSet/>
      <dgm:spPr/>
      <dgm:t>
        <a:bodyPr/>
        <a:lstStyle/>
        <a:p>
          <a:endParaRPr lang="en-US"/>
        </a:p>
      </dgm:t>
    </dgm:pt>
    <dgm:pt modelId="{E5A5A34C-BE4C-4D0D-BEF9-D27791B43E01}" type="sibTrans" cxnId="{938F3353-475F-4362-BEA2-0FF946E48BA9}">
      <dgm:prSet/>
      <dgm:spPr/>
      <dgm:t>
        <a:bodyPr/>
        <a:lstStyle/>
        <a:p>
          <a:endParaRPr lang="en-US"/>
        </a:p>
      </dgm:t>
    </dgm:pt>
    <dgm:pt modelId="{27C44D1B-D1AE-4B79-9E12-CC1861ECF783}" type="pres">
      <dgm:prSet presAssocID="{F99C7B85-9AFA-440A-B7F4-C451C5DE74F7}" presName="Name0" presStyleCnt="0">
        <dgm:presLayoutVars>
          <dgm:dir/>
          <dgm:animLvl val="lvl"/>
          <dgm:resizeHandles val="exact"/>
        </dgm:presLayoutVars>
      </dgm:prSet>
      <dgm:spPr/>
    </dgm:pt>
    <dgm:pt modelId="{3F7B4BF5-0FEB-4955-91A0-55A9617F9118}" type="pres">
      <dgm:prSet presAssocID="{9312126B-0D6B-4600-B12A-DE2F3A6BAB0E}" presName="linNode" presStyleCnt="0"/>
      <dgm:spPr/>
    </dgm:pt>
    <dgm:pt modelId="{73A3CC5D-E5A8-4ED2-8E6F-66308A755742}" type="pres">
      <dgm:prSet presAssocID="{9312126B-0D6B-4600-B12A-DE2F3A6BAB0E}" presName="parentText" presStyleLbl="node1" presStyleIdx="0" presStyleCnt="3">
        <dgm:presLayoutVars>
          <dgm:chMax val="1"/>
          <dgm:bulletEnabled val="1"/>
        </dgm:presLayoutVars>
      </dgm:prSet>
      <dgm:spPr/>
    </dgm:pt>
    <dgm:pt modelId="{0A74CE98-E2AD-41D0-9C82-BDBF8F235A09}" type="pres">
      <dgm:prSet presAssocID="{9312126B-0D6B-4600-B12A-DE2F3A6BAB0E}" presName="descendantText" presStyleLbl="alignAccFollowNode1" presStyleIdx="0" presStyleCnt="3" custLinFactNeighborX="0" custLinFactNeighborY="1455">
        <dgm:presLayoutVars>
          <dgm:bulletEnabled val="1"/>
        </dgm:presLayoutVars>
      </dgm:prSet>
      <dgm:spPr/>
    </dgm:pt>
    <dgm:pt modelId="{DF8B5603-C76E-4F32-B0B7-5A3C50BDC10F}" type="pres">
      <dgm:prSet presAssocID="{CFE44BA0-5E31-44AB-878A-116627D91D7C}" presName="sp" presStyleCnt="0"/>
      <dgm:spPr/>
    </dgm:pt>
    <dgm:pt modelId="{2E354811-A720-43ED-978B-D7AA6BBA3BCE}" type="pres">
      <dgm:prSet presAssocID="{DEBE123A-6754-431C-B8E1-BFFAB2BCA2E4}" presName="linNode" presStyleCnt="0"/>
      <dgm:spPr/>
    </dgm:pt>
    <dgm:pt modelId="{82A8BCBB-C281-411E-B408-FCC09ABE0E18}" type="pres">
      <dgm:prSet presAssocID="{DEBE123A-6754-431C-B8E1-BFFAB2BCA2E4}" presName="parentText" presStyleLbl="node1" presStyleIdx="1" presStyleCnt="3">
        <dgm:presLayoutVars>
          <dgm:chMax val="1"/>
          <dgm:bulletEnabled val="1"/>
        </dgm:presLayoutVars>
      </dgm:prSet>
      <dgm:spPr/>
    </dgm:pt>
    <dgm:pt modelId="{C902A1ED-F533-460A-AF3D-30FAD81C3C7F}" type="pres">
      <dgm:prSet presAssocID="{DEBE123A-6754-431C-B8E1-BFFAB2BCA2E4}" presName="descendantText" presStyleLbl="alignAccFollowNode1" presStyleIdx="1" presStyleCnt="3" custLinFactNeighborY="0">
        <dgm:presLayoutVars>
          <dgm:bulletEnabled val="1"/>
        </dgm:presLayoutVars>
      </dgm:prSet>
      <dgm:spPr/>
    </dgm:pt>
    <dgm:pt modelId="{AC29243E-4C6F-4743-91CA-AA2602100C80}" type="pres">
      <dgm:prSet presAssocID="{463CA216-C53B-47C0-B7DA-0F00B1384718}" presName="sp" presStyleCnt="0"/>
      <dgm:spPr/>
    </dgm:pt>
    <dgm:pt modelId="{645CD4F8-26BD-4B5D-9FA9-C88C08FDB334}" type="pres">
      <dgm:prSet presAssocID="{D49914DC-CA73-40FD-AB44-D7133DD787F0}" presName="linNode" presStyleCnt="0"/>
      <dgm:spPr/>
    </dgm:pt>
    <dgm:pt modelId="{C920C696-E804-48EC-ADE0-26944179791E}" type="pres">
      <dgm:prSet presAssocID="{D49914DC-CA73-40FD-AB44-D7133DD787F0}" presName="parentText" presStyleLbl="node1" presStyleIdx="2" presStyleCnt="3" custLinFactNeighborX="-10995" custLinFactNeighborY="2980">
        <dgm:presLayoutVars>
          <dgm:chMax val="1"/>
          <dgm:bulletEnabled val="1"/>
        </dgm:presLayoutVars>
      </dgm:prSet>
      <dgm:spPr/>
    </dgm:pt>
    <dgm:pt modelId="{3BCE8AE2-DE44-4B42-B168-AF9E4C5CF657}" type="pres">
      <dgm:prSet presAssocID="{D49914DC-CA73-40FD-AB44-D7133DD787F0}" presName="descendantText" presStyleLbl="alignAccFollowNode1" presStyleIdx="2" presStyleCnt="3" custLinFactNeighborX="0" custLinFactNeighborY="0">
        <dgm:presLayoutVars>
          <dgm:bulletEnabled val="1"/>
        </dgm:presLayoutVars>
      </dgm:prSet>
      <dgm:spPr/>
    </dgm:pt>
  </dgm:ptLst>
  <dgm:cxnLst>
    <dgm:cxn modelId="{E3910E0A-3BA1-4EA4-8969-4B47284F6C34}" type="presOf" srcId="{9312126B-0D6B-4600-B12A-DE2F3A6BAB0E}" destId="{73A3CC5D-E5A8-4ED2-8E6F-66308A755742}" srcOrd="0" destOrd="0" presId="urn:microsoft.com/office/officeart/2005/8/layout/vList5"/>
    <dgm:cxn modelId="{9F68EF1B-F7C7-411F-BE18-41041D2E41F8}" type="presOf" srcId="{E19CF736-D386-4FA2-8E22-BDF0C07AE95F}" destId="{C902A1ED-F533-460A-AF3D-30FAD81C3C7F}" srcOrd="0" destOrd="0" presId="urn:microsoft.com/office/officeart/2005/8/layout/vList5"/>
    <dgm:cxn modelId="{D5128426-D77C-45DF-A619-977B3EF7EE04}" srcId="{F99C7B85-9AFA-440A-B7F4-C451C5DE74F7}" destId="{D49914DC-CA73-40FD-AB44-D7133DD787F0}" srcOrd="2" destOrd="0" parTransId="{FD52F98E-D0A2-4125-97BB-821CF2AC7F50}" sibTransId="{976EFC5D-06C5-48EA-BA0D-AA415D8E7EE4}"/>
    <dgm:cxn modelId="{57B9E12A-AB62-44A8-AF82-577FD7681BBA}" type="presOf" srcId="{F99C7B85-9AFA-440A-B7F4-C451C5DE74F7}" destId="{27C44D1B-D1AE-4B79-9E12-CC1861ECF783}" srcOrd="0" destOrd="0" presId="urn:microsoft.com/office/officeart/2005/8/layout/vList5"/>
    <dgm:cxn modelId="{A1847838-5394-4EA2-8F5C-E6D26904DEA8}" type="presOf" srcId="{DEBE123A-6754-431C-B8E1-BFFAB2BCA2E4}" destId="{82A8BCBB-C281-411E-B408-FCC09ABE0E18}" srcOrd="0" destOrd="0" presId="urn:microsoft.com/office/officeart/2005/8/layout/vList5"/>
    <dgm:cxn modelId="{093B194A-9590-4A26-B3F2-815A00956872}" type="presOf" srcId="{0F0A7CB9-0848-4A42-AEFE-8823B2B236BD}" destId="{0A74CE98-E2AD-41D0-9C82-BDBF8F235A09}" srcOrd="0" destOrd="0" presId="urn:microsoft.com/office/officeart/2005/8/layout/vList5"/>
    <dgm:cxn modelId="{B1BD0F4F-BC89-47CD-8405-F1CFB945B1D9}" srcId="{9312126B-0D6B-4600-B12A-DE2F3A6BAB0E}" destId="{0F0A7CB9-0848-4A42-AEFE-8823B2B236BD}" srcOrd="0" destOrd="0" parTransId="{36CB2A58-A083-4C80-8985-B31F9BA16D22}" sibTransId="{F2C85A15-7D2A-4C51-ABD5-B454981C9789}"/>
    <dgm:cxn modelId="{938F3353-475F-4362-BEA2-0FF946E48BA9}" srcId="{DEBE123A-6754-431C-B8E1-BFFAB2BCA2E4}" destId="{6D6EC8C7-1829-4FA8-9B9F-A7476B9FDB91}" srcOrd="1" destOrd="0" parTransId="{AD951F6A-C0B6-4A92-84D0-0C2D8EFDA339}" sibTransId="{E5A5A34C-BE4C-4D0D-BEF9-D27791B43E01}"/>
    <dgm:cxn modelId="{836D4F54-AD08-4BC5-8560-56AD19BAC30E}" type="presOf" srcId="{9DC892E8-B95C-4365-AC51-CF1AA821405E}" destId="{3BCE8AE2-DE44-4B42-B168-AF9E4C5CF657}" srcOrd="0" destOrd="0" presId="urn:microsoft.com/office/officeart/2005/8/layout/vList5"/>
    <dgm:cxn modelId="{4535EE56-9EB1-4B06-9C06-CE682B7CB986}" srcId="{DEBE123A-6754-431C-B8E1-BFFAB2BCA2E4}" destId="{E19CF736-D386-4FA2-8E22-BDF0C07AE95F}" srcOrd="0" destOrd="0" parTransId="{99B0BBC7-3DCE-460F-8907-D5BF5FD7A0B1}" sibTransId="{A7A8CA0A-AF76-43E0-929C-044D213234FF}"/>
    <dgm:cxn modelId="{B7AFA89B-C376-4DE5-B100-46438027EAD8}" type="presOf" srcId="{D49914DC-CA73-40FD-AB44-D7133DD787F0}" destId="{C920C696-E804-48EC-ADE0-26944179791E}" srcOrd="0" destOrd="0" presId="urn:microsoft.com/office/officeart/2005/8/layout/vList5"/>
    <dgm:cxn modelId="{A07AB49F-E45F-402A-9542-A11F1FB66ED5}" type="presOf" srcId="{6D6EC8C7-1829-4FA8-9B9F-A7476B9FDB91}" destId="{C902A1ED-F533-460A-AF3D-30FAD81C3C7F}" srcOrd="0" destOrd="1" presId="urn:microsoft.com/office/officeart/2005/8/layout/vList5"/>
    <dgm:cxn modelId="{AD4249A4-27EF-43D1-8E61-6E1594CB9B52}" srcId="{F99C7B85-9AFA-440A-B7F4-C451C5DE74F7}" destId="{DEBE123A-6754-431C-B8E1-BFFAB2BCA2E4}" srcOrd="1" destOrd="0" parTransId="{14AFBB0A-7A81-4513-93B7-826F85187181}" sibTransId="{463CA216-C53B-47C0-B7DA-0F00B1384718}"/>
    <dgm:cxn modelId="{A44CA3A5-3F1A-409A-B283-175FC84F2EE6}" srcId="{F99C7B85-9AFA-440A-B7F4-C451C5DE74F7}" destId="{9312126B-0D6B-4600-B12A-DE2F3A6BAB0E}" srcOrd="0" destOrd="0" parTransId="{A5596EA8-205D-4958-8942-D21E45381047}" sibTransId="{CFE44BA0-5E31-44AB-878A-116627D91D7C}"/>
    <dgm:cxn modelId="{AF86BFBE-E2DD-484A-9BC5-630B120D374E}" srcId="{D49914DC-CA73-40FD-AB44-D7133DD787F0}" destId="{9DC892E8-B95C-4365-AC51-CF1AA821405E}" srcOrd="0" destOrd="0" parTransId="{23C8FB28-D8B6-4B50-89C0-253AC5D0C10A}" sibTransId="{2BC1DB07-1467-4BF5-BFA2-AEB7FB2EA19F}"/>
    <dgm:cxn modelId="{FA326AF8-20A7-441F-B858-E39CB21BB4EF}" type="presParOf" srcId="{27C44D1B-D1AE-4B79-9E12-CC1861ECF783}" destId="{3F7B4BF5-0FEB-4955-91A0-55A9617F9118}" srcOrd="0" destOrd="0" presId="urn:microsoft.com/office/officeart/2005/8/layout/vList5"/>
    <dgm:cxn modelId="{DA1D5AA3-AE6D-4FAB-85BF-BE36996B08F3}" type="presParOf" srcId="{3F7B4BF5-0FEB-4955-91A0-55A9617F9118}" destId="{73A3CC5D-E5A8-4ED2-8E6F-66308A755742}" srcOrd="0" destOrd="0" presId="urn:microsoft.com/office/officeart/2005/8/layout/vList5"/>
    <dgm:cxn modelId="{B2546C26-CFF2-4EBA-93DE-F98089786208}" type="presParOf" srcId="{3F7B4BF5-0FEB-4955-91A0-55A9617F9118}" destId="{0A74CE98-E2AD-41D0-9C82-BDBF8F235A09}" srcOrd="1" destOrd="0" presId="urn:microsoft.com/office/officeart/2005/8/layout/vList5"/>
    <dgm:cxn modelId="{614867AC-11AF-4B88-8BB0-27A0ABE573E0}" type="presParOf" srcId="{27C44D1B-D1AE-4B79-9E12-CC1861ECF783}" destId="{DF8B5603-C76E-4F32-B0B7-5A3C50BDC10F}" srcOrd="1" destOrd="0" presId="urn:microsoft.com/office/officeart/2005/8/layout/vList5"/>
    <dgm:cxn modelId="{43AF5056-2EB4-46E5-B8CB-392B2B52D6D2}" type="presParOf" srcId="{27C44D1B-D1AE-4B79-9E12-CC1861ECF783}" destId="{2E354811-A720-43ED-978B-D7AA6BBA3BCE}" srcOrd="2" destOrd="0" presId="urn:microsoft.com/office/officeart/2005/8/layout/vList5"/>
    <dgm:cxn modelId="{3D10EC8F-31C4-4792-9AE8-A3506AAD9E4B}" type="presParOf" srcId="{2E354811-A720-43ED-978B-D7AA6BBA3BCE}" destId="{82A8BCBB-C281-411E-B408-FCC09ABE0E18}" srcOrd="0" destOrd="0" presId="urn:microsoft.com/office/officeart/2005/8/layout/vList5"/>
    <dgm:cxn modelId="{86374322-66DE-421B-A01F-20926B4E1CF3}" type="presParOf" srcId="{2E354811-A720-43ED-978B-D7AA6BBA3BCE}" destId="{C902A1ED-F533-460A-AF3D-30FAD81C3C7F}" srcOrd="1" destOrd="0" presId="urn:microsoft.com/office/officeart/2005/8/layout/vList5"/>
    <dgm:cxn modelId="{A2CCEE7A-87D2-4C71-AAF2-CA421D45800C}" type="presParOf" srcId="{27C44D1B-D1AE-4B79-9E12-CC1861ECF783}" destId="{AC29243E-4C6F-4743-91CA-AA2602100C80}" srcOrd="3" destOrd="0" presId="urn:microsoft.com/office/officeart/2005/8/layout/vList5"/>
    <dgm:cxn modelId="{6348CCEA-5242-45C3-8D3A-32FDC8155A8F}" type="presParOf" srcId="{27C44D1B-D1AE-4B79-9E12-CC1861ECF783}" destId="{645CD4F8-26BD-4B5D-9FA9-C88C08FDB334}" srcOrd="4" destOrd="0" presId="urn:microsoft.com/office/officeart/2005/8/layout/vList5"/>
    <dgm:cxn modelId="{87712969-C343-4867-B86B-A90D7F40117B}" type="presParOf" srcId="{645CD4F8-26BD-4B5D-9FA9-C88C08FDB334}" destId="{C920C696-E804-48EC-ADE0-26944179791E}" srcOrd="0" destOrd="0" presId="urn:microsoft.com/office/officeart/2005/8/layout/vList5"/>
    <dgm:cxn modelId="{201D4808-E28B-4256-9C39-920C251033BC}" type="presParOf" srcId="{645CD4F8-26BD-4B5D-9FA9-C88C08FDB334}" destId="{3BCE8AE2-DE44-4B42-B168-AF9E4C5CF6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40FBC-08B2-4DFC-B3C0-F9DC5D0EFD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A696D16-17A9-4995-981D-40EC47CEBCB6}">
      <dgm:prSet phldrT="[Text]" custT="1"/>
      <dgm:spPr>
        <a:solidFill>
          <a:schemeClr val="accent3"/>
        </a:solidFill>
      </dgm:spPr>
      <dgm:t>
        <a:bodyPr/>
        <a:lstStyle/>
        <a:p>
          <a:r>
            <a:rPr lang="en-US" sz="2000" b="1" i="0" dirty="0">
              <a:solidFill>
                <a:schemeClr val="tx1"/>
              </a:solidFill>
            </a:rPr>
            <a:t>Data Exchange and Implementation Challenges</a:t>
          </a:r>
          <a:endParaRPr lang="en-US" sz="2000" dirty="0">
            <a:solidFill>
              <a:schemeClr val="tx1"/>
            </a:solidFill>
          </a:endParaRPr>
        </a:p>
      </dgm:t>
    </dgm:pt>
    <dgm:pt modelId="{98145899-EE4A-45B4-A0CE-07EC393BDDDC}" type="parTrans" cxnId="{1192F5EE-5A3C-4D4C-9D54-09E91500A8D9}">
      <dgm:prSet/>
      <dgm:spPr/>
      <dgm:t>
        <a:bodyPr/>
        <a:lstStyle/>
        <a:p>
          <a:endParaRPr lang="en-US"/>
        </a:p>
      </dgm:t>
    </dgm:pt>
    <dgm:pt modelId="{A6BE426E-C400-46E2-97C6-D677BFF750FD}" type="sibTrans" cxnId="{1192F5EE-5A3C-4D4C-9D54-09E91500A8D9}">
      <dgm:prSet/>
      <dgm:spPr/>
      <dgm:t>
        <a:bodyPr/>
        <a:lstStyle/>
        <a:p>
          <a:endParaRPr lang="en-US"/>
        </a:p>
      </dgm:t>
    </dgm:pt>
    <dgm:pt modelId="{A03D52B5-1009-42C5-BF22-EBC1FC7413FA}">
      <dgm:prSet phldrT="[Text]" custT="1"/>
      <dgm:spPr>
        <a:solidFill>
          <a:schemeClr val="bg1">
            <a:lumMod val="75000"/>
            <a:alpha val="90000"/>
          </a:schemeClr>
        </a:solidFill>
      </dgm:spPr>
      <dgm:t>
        <a:bodyPr/>
        <a:lstStyle/>
        <a:p>
          <a:pPr>
            <a:buFont typeface="Arial" panose="020B0604020202020204" pitchFamily="34" charset="0"/>
            <a:buChar char="•"/>
          </a:pPr>
          <a:r>
            <a:rPr lang="en-US" sz="1600" b="0" i="0" dirty="0"/>
            <a:t>ARMED permits limited data exchange among users and secure data exchange with healthcare facilities.</a:t>
          </a:r>
          <a:endParaRPr lang="en-US" sz="1600" dirty="0"/>
        </a:p>
      </dgm:t>
    </dgm:pt>
    <dgm:pt modelId="{F1C7A223-6FC4-4C1B-ACD4-3E7388E24312}" type="parTrans" cxnId="{126278CF-DAA4-44F2-BBC3-58F35EF1BC80}">
      <dgm:prSet/>
      <dgm:spPr/>
      <dgm:t>
        <a:bodyPr/>
        <a:lstStyle/>
        <a:p>
          <a:endParaRPr lang="en-US"/>
        </a:p>
      </dgm:t>
    </dgm:pt>
    <dgm:pt modelId="{8C53CB6D-DC82-4834-BB64-59BB55E09A2E}" type="sibTrans" cxnId="{126278CF-DAA4-44F2-BBC3-58F35EF1BC80}">
      <dgm:prSet/>
      <dgm:spPr/>
      <dgm:t>
        <a:bodyPr/>
        <a:lstStyle/>
        <a:p>
          <a:endParaRPr lang="en-US"/>
        </a:p>
      </dgm:t>
    </dgm:pt>
    <dgm:pt modelId="{A97689F3-2783-47CF-A75A-8EB12D7D6C44}">
      <dgm:prSet phldrT="[Text]" custT="1"/>
      <dgm:spPr>
        <a:solidFill>
          <a:schemeClr val="accent3"/>
        </a:solidFill>
      </dgm:spPr>
      <dgm:t>
        <a:bodyPr/>
        <a:lstStyle/>
        <a:p>
          <a:r>
            <a:rPr lang="en-US" sz="2000" b="1" i="0" dirty="0">
              <a:solidFill>
                <a:schemeClr val="tx1"/>
              </a:solidFill>
            </a:rPr>
            <a:t>Role of National Institute of Health (NIH) and Digital Health Strategy</a:t>
          </a:r>
          <a:endParaRPr lang="en-US" sz="2000" dirty="0">
            <a:solidFill>
              <a:schemeClr val="tx1"/>
            </a:solidFill>
          </a:endParaRPr>
        </a:p>
      </dgm:t>
    </dgm:pt>
    <dgm:pt modelId="{41D532D5-A41E-4465-A08B-2DF945ACBC67}" type="parTrans" cxnId="{9B8EE128-586E-46E1-A709-15FB7C962AE5}">
      <dgm:prSet/>
      <dgm:spPr/>
      <dgm:t>
        <a:bodyPr/>
        <a:lstStyle/>
        <a:p>
          <a:endParaRPr lang="en-US"/>
        </a:p>
      </dgm:t>
    </dgm:pt>
    <dgm:pt modelId="{35821E1C-AF25-4C22-BDD8-D73D84539A82}" type="sibTrans" cxnId="{9B8EE128-586E-46E1-A709-15FB7C962AE5}">
      <dgm:prSet/>
      <dgm:spPr/>
      <dgm:t>
        <a:bodyPr/>
        <a:lstStyle/>
        <a:p>
          <a:endParaRPr lang="en-US"/>
        </a:p>
      </dgm:t>
    </dgm:pt>
    <dgm:pt modelId="{35D4676E-B608-4E54-A4C5-EE9EF2438228}">
      <dgm:prSet phldrT="[Text]" custT="1"/>
      <dgm:spPr>
        <a:solidFill>
          <a:schemeClr val="accent3"/>
        </a:solidFill>
      </dgm:spPr>
      <dgm:t>
        <a:bodyPr/>
        <a:lstStyle/>
        <a:p>
          <a:r>
            <a:rPr lang="en-US" sz="2000" b="0" i="0" dirty="0">
              <a:solidFill>
                <a:schemeClr val="tx1"/>
              </a:solidFill>
            </a:rPr>
            <a:t>Armenian eHealth Strategy and Action Plan for 2021–23</a:t>
          </a:r>
          <a:endParaRPr lang="en-US" sz="2000" dirty="0">
            <a:solidFill>
              <a:schemeClr val="tx1"/>
            </a:solidFill>
          </a:endParaRPr>
        </a:p>
      </dgm:t>
    </dgm:pt>
    <dgm:pt modelId="{215D6772-6465-4250-B797-249CDD4865F9}" type="parTrans" cxnId="{147F0CB8-EE79-42CC-8B10-BBB0E66CE9E3}">
      <dgm:prSet/>
      <dgm:spPr/>
      <dgm:t>
        <a:bodyPr/>
        <a:lstStyle/>
        <a:p>
          <a:endParaRPr lang="en-US"/>
        </a:p>
      </dgm:t>
    </dgm:pt>
    <dgm:pt modelId="{479B324C-47BB-494C-BAF9-EC4A2701EB37}" type="sibTrans" cxnId="{147F0CB8-EE79-42CC-8B10-BBB0E66CE9E3}">
      <dgm:prSet/>
      <dgm:spPr/>
      <dgm:t>
        <a:bodyPr/>
        <a:lstStyle/>
        <a:p>
          <a:endParaRPr lang="en-US"/>
        </a:p>
      </dgm:t>
    </dgm:pt>
    <dgm:pt modelId="{D0873C96-E001-4DE4-A134-27D5F7F5C2EB}">
      <dgm:prSet phldrT="[Text]" custT="1"/>
      <dgm:spPr>
        <a:solidFill>
          <a:schemeClr val="bg1">
            <a:lumMod val="75000"/>
            <a:alpha val="90000"/>
          </a:schemeClr>
        </a:solidFill>
      </dgm:spPr>
      <dgm:t>
        <a:bodyPr/>
        <a:lstStyle/>
        <a:p>
          <a:r>
            <a:rPr lang="en-US" sz="1600" b="0" i="0" dirty="0"/>
            <a:t>Supported by ADB and endorsed by MoH, highlights room for improvement in regulatory framework and strategic vision.</a:t>
          </a:r>
          <a:r>
            <a:rPr lang="en-US" sz="1600" dirty="0"/>
            <a:t> </a:t>
          </a:r>
        </a:p>
      </dgm:t>
    </dgm:pt>
    <dgm:pt modelId="{0B4685AD-8335-44F4-8248-5A4DBBB79AC8}" type="parTrans" cxnId="{F6D75927-D1A6-4F12-B5B9-26165367FED6}">
      <dgm:prSet/>
      <dgm:spPr/>
      <dgm:t>
        <a:bodyPr/>
        <a:lstStyle/>
        <a:p>
          <a:endParaRPr lang="en-US"/>
        </a:p>
      </dgm:t>
    </dgm:pt>
    <dgm:pt modelId="{7371BCF8-1550-40E7-AF74-BDB81AF1C4CB}" type="sibTrans" cxnId="{F6D75927-D1A6-4F12-B5B9-26165367FED6}">
      <dgm:prSet/>
      <dgm:spPr/>
      <dgm:t>
        <a:bodyPr/>
        <a:lstStyle/>
        <a:p>
          <a:endParaRPr lang="en-US"/>
        </a:p>
      </dgm:t>
    </dgm:pt>
    <dgm:pt modelId="{907CDC94-D293-4EB8-A267-F9A30236DA91}">
      <dgm:prSet custT="1"/>
      <dgm:spPr>
        <a:solidFill>
          <a:schemeClr val="bg1">
            <a:lumMod val="75000"/>
            <a:alpha val="90000"/>
          </a:schemeClr>
        </a:solidFill>
      </dgm:spPr>
      <dgm:t>
        <a:bodyPr/>
        <a:lstStyle/>
        <a:p>
          <a:r>
            <a:rPr lang="en-US" sz="1600" b="0" i="0" dirty="0"/>
            <a:t>Full-scale implementation of the EHIS is pending with </a:t>
          </a:r>
          <a:r>
            <a:rPr lang="en-US" sz="1600" b="0" i="0" dirty="0" err="1"/>
            <a:t>MoHTI</a:t>
          </a:r>
          <a:endParaRPr lang="en-US" sz="1600" dirty="0"/>
        </a:p>
      </dgm:t>
    </dgm:pt>
    <dgm:pt modelId="{9028D160-B19F-4507-A49B-A8B52D579091}" type="parTrans" cxnId="{CDD9C2E9-E4D8-483D-807C-EB1DE2D20BAC}">
      <dgm:prSet/>
      <dgm:spPr/>
      <dgm:t>
        <a:bodyPr/>
        <a:lstStyle/>
        <a:p>
          <a:endParaRPr lang="en-US"/>
        </a:p>
      </dgm:t>
    </dgm:pt>
    <dgm:pt modelId="{61871FEC-042E-4677-935C-BB8413F9A844}" type="sibTrans" cxnId="{CDD9C2E9-E4D8-483D-807C-EB1DE2D20BAC}">
      <dgm:prSet/>
      <dgm:spPr/>
      <dgm:t>
        <a:bodyPr/>
        <a:lstStyle/>
        <a:p>
          <a:endParaRPr lang="en-US"/>
        </a:p>
      </dgm:t>
    </dgm:pt>
    <dgm:pt modelId="{9C431633-7DE6-47B0-8CF0-308C9665D5AC}">
      <dgm:prSet phldrT="[Text]" custT="1"/>
      <dgm:spPr>
        <a:solidFill>
          <a:schemeClr val="bg1">
            <a:lumMod val="75000"/>
            <a:alpha val="90000"/>
          </a:schemeClr>
        </a:solidFill>
      </dgm:spPr>
      <dgm:t>
        <a:bodyPr/>
        <a:lstStyle/>
        <a:p>
          <a:r>
            <a:rPr lang="en-US" sz="1600" b="0" i="0" dirty="0"/>
            <a:t>NIH coordinates digital health activities within the Ministry of Health (MoH)</a:t>
          </a:r>
          <a:endParaRPr lang="en-US" sz="1600" dirty="0"/>
        </a:p>
      </dgm:t>
    </dgm:pt>
    <dgm:pt modelId="{050DEFA1-37CD-4C53-A7AE-4AF4FC20EBB9}" type="sibTrans" cxnId="{90616013-AD58-475A-91AC-6520496FB05C}">
      <dgm:prSet/>
      <dgm:spPr/>
      <dgm:t>
        <a:bodyPr/>
        <a:lstStyle/>
        <a:p>
          <a:endParaRPr lang="en-US"/>
        </a:p>
      </dgm:t>
    </dgm:pt>
    <dgm:pt modelId="{9015522F-330E-4A1D-A8D7-7DBD175871F6}" type="parTrans" cxnId="{90616013-AD58-475A-91AC-6520496FB05C}">
      <dgm:prSet/>
      <dgm:spPr/>
      <dgm:t>
        <a:bodyPr/>
        <a:lstStyle/>
        <a:p>
          <a:endParaRPr lang="en-US"/>
        </a:p>
      </dgm:t>
    </dgm:pt>
    <dgm:pt modelId="{34EB09E9-41B5-4AC2-9EE6-CED9E00DF3B3}" type="pres">
      <dgm:prSet presAssocID="{60740FBC-08B2-4DFC-B3C0-F9DC5D0EFDFD}" presName="Name0" presStyleCnt="0">
        <dgm:presLayoutVars>
          <dgm:dir/>
          <dgm:animLvl val="lvl"/>
          <dgm:resizeHandles val="exact"/>
        </dgm:presLayoutVars>
      </dgm:prSet>
      <dgm:spPr/>
    </dgm:pt>
    <dgm:pt modelId="{D4559804-6456-4118-9083-366B9A8EC890}" type="pres">
      <dgm:prSet presAssocID="{AA696D16-17A9-4995-981D-40EC47CEBCB6}" presName="linNode" presStyleCnt="0"/>
      <dgm:spPr/>
    </dgm:pt>
    <dgm:pt modelId="{1CAE2615-D9AA-467F-88F5-B175A9631E79}" type="pres">
      <dgm:prSet presAssocID="{AA696D16-17A9-4995-981D-40EC47CEBCB6}" presName="parentText" presStyleLbl="node1" presStyleIdx="0" presStyleCnt="3" custLinFactNeighborY="-1921">
        <dgm:presLayoutVars>
          <dgm:chMax val="1"/>
          <dgm:bulletEnabled val="1"/>
        </dgm:presLayoutVars>
      </dgm:prSet>
      <dgm:spPr/>
    </dgm:pt>
    <dgm:pt modelId="{CF812F2D-06EA-4F94-A2C2-669B86507AD7}" type="pres">
      <dgm:prSet presAssocID="{AA696D16-17A9-4995-981D-40EC47CEBCB6}" presName="descendantText" presStyleLbl="alignAccFollowNode1" presStyleIdx="0" presStyleCnt="3">
        <dgm:presLayoutVars>
          <dgm:bulletEnabled val="1"/>
        </dgm:presLayoutVars>
      </dgm:prSet>
      <dgm:spPr/>
    </dgm:pt>
    <dgm:pt modelId="{FC69F53D-367F-4AC1-B791-CD88CF0925D8}" type="pres">
      <dgm:prSet presAssocID="{A6BE426E-C400-46E2-97C6-D677BFF750FD}" presName="sp" presStyleCnt="0"/>
      <dgm:spPr/>
    </dgm:pt>
    <dgm:pt modelId="{76A0F4EE-6F4D-412D-BE2A-506DDEB463C1}" type="pres">
      <dgm:prSet presAssocID="{A97689F3-2783-47CF-A75A-8EB12D7D6C44}" presName="linNode" presStyleCnt="0"/>
      <dgm:spPr/>
    </dgm:pt>
    <dgm:pt modelId="{23272A8E-C54D-47A8-8434-2181B4857EFA}" type="pres">
      <dgm:prSet presAssocID="{A97689F3-2783-47CF-A75A-8EB12D7D6C44}" presName="parentText" presStyleLbl="node1" presStyleIdx="1" presStyleCnt="3" custLinFactNeighborY="-6921">
        <dgm:presLayoutVars>
          <dgm:chMax val="1"/>
          <dgm:bulletEnabled val="1"/>
        </dgm:presLayoutVars>
      </dgm:prSet>
      <dgm:spPr/>
    </dgm:pt>
    <dgm:pt modelId="{4B03CBBC-7F50-4911-AEA3-908751E1AF3E}" type="pres">
      <dgm:prSet presAssocID="{A97689F3-2783-47CF-A75A-8EB12D7D6C44}" presName="descendantText" presStyleLbl="alignAccFollowNode1" presStyleIdx="1" presStyleCnt="3" custLinFactNeighborX="0">
        <dgm:presLayoutVars>
          <dgm:bulletEnabled val="1"/>
        </dgm:presLayoutVars>
      </dgm:prSet>
      <dgm:spPr/>
    </dgm:pt>
    <dgm:pt modelId="{1678009A-D8ED-4E5E-8743-0FD620B6C6E9}" type="pres">
      <dgm:prSet presAssocID="{35821E1C-AF25-4C22-BDD8-D73D84539A82}" presName="sp" presStyleCnt="0"/>
      <dgm:spPr/>
    </dgm:pt>
    <dgm:pt modelId="{150121E4-395F-43A4-BDFB-4440911FC190}" type="pres">
      <dgm:prSet presAssocID="{35D4676E-B608-4E54-A4C5-EE9EF2438228}" presName="linNode" presStyleCnt="0"/>
      <dgm:spPr/>
    </dgm:pt>
    <dgm:pt modelId="{5F6AD301-E2EC-4748-821C-384FC3879288}" type="pres">
      <dgm:prSet presAssocID="{35D4676E-B608-4E54-A4C5-EE9EF2438228}" presName="parentText" presStyleLbl="node1" presStyleIdx="2" presStyleCnt="3">
        <dgm:presLayoutVars>
          <dgm:chMax val="1"/>
          <dgm:bulletEnabled val="1"/>
        </dgm:presLayoutVars>
      </dgm:prSet>
      <dgm:spPr/>
    </dgm:pt>
    <dgm:pt modelId="{54FF990F-0970-4705-BA2F-0D377BC813FC}" type="pres">
      <dgm:prSet presAssocID="{35D4676E-B608-4E54-A4C5-EE9EF2438228}" presName="descendantText" presStyleLbl="alignAccFollowNode1" presStyleIdx="2" presStyleCnt="3">
        <dgm:presLayoutVars>
          <dgm:bulletEnabled val="1"/>
        </dgm:presLayoutVars>
      </dgm:prSet>
      <dgm:spPr/>
    </dgm:pt>
  </dgm:ptLst>
  <dgm:cxnLst>
    <dgm:cxn modelId="{F6380205-BF4B-4D2F-BEA6-A0EC3F2DC206}" type="presOf" srcId="{A97689F3-2783-47CF-A75A-8EB12D7D6C44}" destId="{23272A8E-C54D-47A8-8434-2181B4857EFA}" srcOrd="0" destOrd="0" presId="urn:microsoft.com/office/officeart/2005/8/layout/vList5"/>
    <dgm:cxn modelId="{90616013-AD58-475A-91AC-6520496FB05C}" srcId="{A97689F3-2783-47CF-A75A-8EB12D7D6C44}" destId="{9C431633-7DE6-47B0-8CF0-308C9665D5AC}" srcOrd="0" destOrd="0" parTransId="{9015522F-330E-4A1D-A8D7-7DBD175871F6}" sibTransId="{050DEFA1-37CD-4C53-A7AE-4AF4FC20EBB9}"/>
    <dgm:cxn modelId="{578EB719-595C-4D3A-BC63-2C2D40FE362D}" type="presOf" srcId="{AA696D16-17A9-4995-981D-40EC47CEBCB6}" destId="{1CAE2615-D9AA-467F-88F5-B175A9631E79}" srcOrd="0" destOrd="0" presId="urn:microsoft.com/office/officeart/2005/8/layout/vList5"/>
    <dgm:cxn modelId="{55BE4D20-1604-484C-AF98-4EFCB73AD7F0}" type="presOf" srcId="{35D4676E-B608-4E54-A4C5-EE9EF2438228}" destId="{5F6AD301-E2EC-4748-821C-384FC3879288}" srcOrd="0" destOrd="0" presId="urn:microsoft.com/office/officeart/2005/8/layout/vList5"/>
    <dgm:cxn modelId="{F6D75927-D1A6-4F12-B5B9-26165367FED6}" srcId="{35D4676E-B608-4E54-A4C5-EE9EF2438228}" destId="{D0873C96-E001-4DE4-A134-27D5F7F5C2EB}" srcOrd="0" destOrd="0" parTransId="{0B4685AD-8335-44F4-8248-5A4DBBB79AC8}" sibTransId="{7371BCF8-1550-40E7-AF74-BDB81AF1C4CB}"/>
    <dgm:cxn modelId="{9B8EE128-586E-46E1-A709-15FB7C962AE5}" srcId="{60740FBC-08B2-4DFC-B3C0-F9DC5D0EFDFD}" destId="{A97689F3-2783-47CF-A75A-8EB12D7D6C44}" srcOrd="1" destOrd="0" parTransId="{41D532D5-A41E-4465-A08B-2DF945ACBC67}" sibTransId="{35821E1C-AF25-4C22-BDD8-D73D84539A82}"/>
    <dgm:cxn modelId="{D51F1A5F-C90B-43BC-A402-2A414A436E31}" type="presOf" srcId="{60740FBC-08B2-4DFC-B3C0-F9DC5D0EFDFD}" destId="{34EB09E9-41B5-4AC2-9EE6-CED9E00DF3B3}" srcOrd="0" destOrd="0" presId="urn:microsoft.com/office/officeart/2005/8/layout/vList5"/>
    <dgm:cxn modelId="{7D902769-E781-44FB-90B2-F061AD858A9C}" type="presOf" srcId="{907CDC94-D293-4EB8-A267-F9A30236DA91}" destId="{CF812F2D-06EA-4F94-A2C2-669B86507AD7}" srcOrd="0" destOrd="1" presId="urn:microsoft.com/office/officeart/2005/8/layout/vList5"/>
    <dgm:cxn modelId="{F1E36873-E540-4385-9F01-56477C838694}" type="presOf" srcId="{9C431633-7DE6-47B0-8CF0-308C9665D5AC}" destId="{4B03CBBC-7F50-4911-AEA3-908751E1AF3E}" srcOrd="0" destOrd="0" presId="urn:microsoft.com/office/officeart/2005/8/layout/vList5"/>
    <dgm:cxn modelId="{98BFFA99-D9FE-415C-9D21-DACB978B06BA}" type="presOf" srcId="{A03D52B5-1009-42C5-BF22-EBC1FC7413FA}" destId="{CF812F2D-06EA-4F94-A2C2-669B86507AD7}" srcOrd="0" destOrd="0" presId="urn:microsoft.com/office/officeart/2005/8/layout/vList5"/>
    <dgm:cxn modelId="{147F0CB8-EE79-42CC-8B10-BBB0E66CE9E3}" srcId="{60740FBC-08B2-4DFC-B3C0-F9DC5D0EFDFD}" destId="{35D4676E-B608-4E54-A4C5-EE9EF2438228}" srcOrd="2" destOrd="0" parTransId="{215D6772-6465-4250-B797-249CDD4865F9}" sibTransId="{479B324C-47BB-494C-BAF9-EC4A2701EB37}"/>
    <dgm:cxn modelId="{95E838B9-FC7D-49DF-9522-61D1DE17C81C}" type="presOf" srcId="{D0873C96-E001-4DE4-A134-27D5F7F5C2EB}" destId="{54FF990F-0970-4705-BA2F-0D377BC813FC}" srcOrd="0" destOrd="0" presId="urn:microsoft.com/office/officeart/2005/8/layout/vList5"/>
    <dgm:cxn modelId="{126278CF-DAA4-44F2-BBC3-58F35EF1BC80}" srcId="{AA696D16-17A9-4995-981D-40EC47CEBCB6}" destId="{A03D52B5-1009-42C5-BF22-EBC1FC7413FA}" srcOrd="0" destOrd="0" parTransId="{F1C7A223-6FC4-4C1B-ACD4-3E7388E24312}" sibTransId="{8C53CB6D-DC82-4834-BB64-59BB55E09A2E}"/>
    <dgm:cxn modelId="{CDD9C2E9-E4D8-483D-807C-EB1DE2D20BAC}" srcId="{AA696D16-17A9-4995-981D-40EC47CEBCB6}" destId="{907CDC94-D293-4EB8-A267-F9A30236DA91}" srcOrd="1" destOrd="0" parTransId="{9028D160-B19F-4507-A49B-A8B52D579091}" sibTransId="{61871FEC-042E-4677-935C-BB8413F9A844}"/>
    <dgm:cxn modelId="{1192F5EE-5A3C-4D4C-9D54-09E91500A8D9}" srcId="{60740FBC-08B2-4DFC-B3C0-F9DC5D0EFDFD}" destId="{AA696D16-17A9-4995-981D-40EC47CEBCB6}" srcOrd="0" destOrd="0" parTransId="{98145899-EE4A-45B4-A0CE-07EC393BDDDC}" sibTransId="{A6BE426E-C400-46E2-97C6-D677BFF750FD}"/>
    <dgm:cxn modelId="{AAFC15DA-4892-4395-97A3-09DE1373B683}" type="presParOf" srcId="{34EB09E9-41B5-4AC2-9EE6-CED9E00DF3B3}" destId="{D4559804-6456-4118-9083-366B9A8EC890}" srcOrd="0" destOrd="0" presId="urn:microsoft.com/office/officeart/2005/8/layout/vList5"/>
    <dgm:cxn modelId="{30D632AF-1C41-4CDF-8CC0-8DA40578D7CC}" type="presParOf" srcId="{D4559804-6456-4118-9083-366B9A8EC890}" destId="{1CAE2615-D9AA-467F-88F5-B175A9631E79}" srcOrd="0" destOrd="0" presId="urn:microsoft.com/office/officeart/2005/8/layout/vList5"/>
    <dgm:cxn modelId="{D1C7C4C6-0E8C-4942-BEE1-7B6A6DAABEDE}" type="presParOf" srcId="{D4559804-6456-4118-9083-366B9A8EC890}" destId="{CF812F2D-06EA-4F94-A2C2-669B86507AD7}" srcOrd="1" destOrd="0" presId="urn:microsoft.com/office/officeart/2005/8/layout/vList5"/>
    <dgm:cxn modelId="{2DC4D1F5-D849-4245-9035-6D57A9773FF0}" type="presParOf" srcId="{34EB09E9-41B5-4AC2-9EE6-CED9E00DF3B3}" destId="{FC69F53D-367F-4AC1-B791-CD88CF0925D8}" srcOrd="1" destOrd="0" presId="urn:microsoft.com/office/officeart/2005/8/layout/vList5"/>
    <dgm:cxn modelId="{E921E89C-98CF-481D-B545-797869658E64}" type="presParOf" srcId="{34EB09E9-41B5-4AC2-9EE6-CED9E00DF3B3}" destId="{76A0F4EE-6F4D-412D-BE2A-506DDEB463C1}" srcOrd="2" destOrd="0" presId="urn:microsoft.com/office/officeart/2005/8/layout/vList5"/>
    <dgm:cxn modelId="{CE6906F9-D240-4CAD-8B99-0F19DD321D8C}" type="presParOf" srcId="{76A0F4EE-6F4D-412D-BE2A-506DDEB463C1}" destId="{23272A8E-C54D-47A8-8434-2181B4857EFA}" srcOrd="0" destOrd="0" presId="urn:microsoft.com/office/officeart/2005/8/layout/vList5"/>
    <dgm:cxn modelId="{BD9541AC-1E75-4BF4-B9D2-713A64A73DA5}" type="presParOf" srcId="{76A0F4EE-6F4D-412D-BE2A-506DDEB463C1}" destId="{4B03CBBC-7F50-4911-AEA3-908751E1AF3E}" srcOrd="1" destOrd="0" presId="urn:microsoft.com/office/officeart/2005/8/layout/vList5"/>
    <dgm:cxn modelId="{F2282A95-8E38-48CC-80A4-321DDF1D6F93}" type="presParOf" srcId="{34EB09E9-41B5-4AC2-9EE6-CED9E00DF3B3}" destId="{1678009A-D8ED-4E5E-8743-0FD620B6C6E9}" srcOrd="3" destOrd="0" presId="urn:microsoft.com/office/officeart/2005/8/layout/vList5"/>
    <dgm:cxn modelId="{0C5FF6B1-015E-4B5B-8125-197BC5D518DF}" type="presParOf" srcId="{34EB09E9-41B5-4AC2-9EE6-CED9E00DF3B3}" destId="{150121E4-395F-43A4-BDFB-4440911FC190}" srcOrd="4" destOrd="0" presId="urn:microsoft.com/office/officeart/2005/8/layout/vList5"/>
    <dgm:cxn modelId="{0BE47AEF-7EBB-4C72-BD18-52E2381C788F}" type="presParOf" srcId="{150121E4-395F-43A4-BDFB-4440911FC190}" destId="{5F6AD301-E2EC-4748-821C-384FC3879288}" srcOrd="0" destOrd="0" presId="urn:microsoft.com/office/officeart/2005/8/layout/vList5"/>
    <dgm:cxn modelId="{DE81DD8C-969D-4891-82CB-B50C21FBFF8B}" type="presParOf" srcId="{150121E4-395F-43A4-BDFB-4440911FC190}" destId="{54FF990F-0970-4705-BA2F-0D377BC813F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4CE98-E2AD-41D0-9C82-BDBF8F235A09}">
      <dsp:nvSpPr>
        <dsp:cNvPr id="0" name=""/>
        <dsp:cNvSpPr/>
      </dsp:nvSpPr>
      <dsp:spPr>
        <a:xfrm rot="5400000">
          <a:off x="7473960" y="-3240769"/>
          <a:ext cx="680508" cy="7354555"/>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Aimed at collecting and synchronizing clinical, administrative, and financial information, facilitating patient engagement</a:t>
          </a:r>
          <a:endParaRPr lang="en-US" sz="1600" kern="1200" dirty="0"/>
        </a:p>
      </dsp:txBody>
      <dsp:txXfrm rot="-5400000">
        <a:off x="4136937" y="129474"/>
        <a:ext cx="7321335" cy="614068"/>
      </dsp:txXfrm>
    </dsp:sp>
    <dsp:sp modelId="{73A3CC5D-E5A8-4ED2-8E6F-66308A755742}">
      <dsp:nvSpPr>
        <dsp:cNvPr id="0" name=""/>
        <dsp:cNvSpPr/>
      </dsp:nvSpPr>
      <dsp:spPr>
        <a:xfrm>
          <a:off x="0" y="1288"/>
          <a:ext cx="4136937" cy="850636"/>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Establishment of ARMED Platform (2017)</a:t>
          </a:r>
          <a:endParaRPr lang="en-US" sz="2000" kern="1200" dirty="0">
            <a:solidFill>
              <a:schemeClr val="tx1"/>
            </a:solidFill>
          </a:endParaRPr>
        </a:p>
      </dsp:txBody>
      <dsp:txXfrm>
        <a:off x="41525" y="42813"/>
        <a:ext cx="4053887" cy="767586"/>
      </dsp:txXfrm>
    </dsp:sp>
    <dsp:sp modelId="{C902A1ED-F533-460A-AF3D-30FAD81C3C7F}">
      <dsp:nvSpPr>
        <dsp:cNvPr id="0" name=""/>
        <dsp:cNvSpPr/>
      </dsp:nvSpPr>
      <dsp:spPr>
        <a:xfrm rot="5400000">
          <a:off x="7473960" y="-2357502"/>
          <a:ext cx="680508" cy="7354555"/>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Distribution of computers to PHC doctors lacked inclusion of specialists, hindering access to the ARMED system</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Limited accessibility to ARMED due to connectivity issues.</a:t>
          </a:r>
          <a:endParaRPr lang="en-US" sz="1600" kern="1200" dirty="0"/>
        </a:p>
      </dsp:txBody>
      <dsp:txXfrm rot="-5400000">
        <a:off x="4136937" y="1012741"/>
        <a:ext cx="7321335" cy="614068"/>
      </dsp:txXfrm>
    </dsp:sp>
    <dsp:sp modelId="{82A8BCBB-C281-411E-B408-FCC09ABE0E18}">
      <dsp:nvSpPr>
        <dsp:cNvPr id="0" name=""/>
        <dsp:cNvSpPr/>
      </dsp:nvSpPr>
      <dsp:spPr>
        <a:xfrm>
          <a:off x="0" y="894456"/>
          <a:ext cx="4136937" cy="850636"/>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Connectivity Challenges at Primary Healthcare (PHC) Facilities</a:t>
          </a:r>
          <a:endParaRPr lang="en-US" sz="2000" b="1" kern="1200" dirty="0">
            <a:solidFill>
              <a:schemeClr val="tx1"/>
            </a:solidFill>
          </a:endParaRPr>
        </a:p>
      </dsp:txBody>
      <dsp:txXfrm>
        <a:off x="41525" y="935981"/>
        <a:ext cx="4053887" cy="767586"/>
      </dsp:txXfrm>
    </dsp:sp>
    <dsp:sp modelId="{3BCE8AE2-DE44-4B42-B168-AF9E4C5CF657}">
      <dsp:nvSpPr>
        <dsp:cNvPr id="0" name=""/>
        <dsp:cNvSpPr/>
      </dsp:nvSpPr>
      <dsp:spPr>
        <a:xfrm rot="5400000">
          <a:off x="7473960" y="-1464334"/>
          <a:ext cx="680508" cy="7354555"/>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Healthcare facilities manage their data, while the National e-health Operator (NEO) handles data management once entered into ARMED</a:t>
          </a:r>
          <a:endParaRPr lang="en-US" sz="1600" kern="1200" dirty="0"/>
        </a:p>
      </dsp:txBody>
      <dsp:txXfrm rot="-5400000">
        <a:off x="4136937" y="1905909"/>
        <a:ext cx="7321335" cy="614068"/>
      </dsp:txXfrm>
    </dsp:sp>
    <dsp:sp modelId="{C920C696-E804-48EC-ADE0-26944179791E}">
      <dsp:nvSpPr>
        <dsp:cNvPr id="0" name=""/>
        <dsp:cNvSpPr/>
      </dsp:nvSpPr>
      <dsp:spPr>
        <a:xfrm>
          <a:off x="0" y="1788913"/>
          <a:ext cx="4136937" cy="850636"/>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Responsibilities and Data Management</a:t>
          </a:r>
          <a:endParaRPr lang="en-US" sz="2000" b="1" kern="1200" dirty="0">
            <a:solidFill>
              <a:schemeClr val="tx1"/>
            </a:solidFill>
          </a:endParaRPr>
        </a:p>
      </dsp:txBody>
      <dsp:txXfrm>
        <a:off x="41525" y="1830438"/>
        <a:ext cx="4053887" cy="767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12F2D-06EA-4F94-A2C2-669B86507AD7}">
      <dsp:nvSpPr>
        <dsp:cNvPr id="0" name=""/>
        <dsp:cNvSpPr/>
      </dsp:nvSpPr>
      <dsp:spPr>
        <a:xfrm rot="5400000">
          <a:off x="7437993" y="-3205575"/>
          <a:ext cx="752443" cy="7354555"/>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ARMED permits limited data exchange among users and secure data exchange with healthcare facilities.</a:t>
          </a:r>
          <a:endParaRPr lang="en-US" sz="1600" kern="1200" dirty="0"/>
        </a:p>
        <a:p>
          <a:pPr marL="171450" lvl="1" indent="-171450" algn="l" defTabSz="711200">
            <a:lnSpc>
              <a:spcPct val="90000"/>
            </a:lnSpc>
            <a:spcBef>
              <a:spcPct val="0"/>
            </a:spcBef>
            <a:spcAft>
              <a:spcPct val="15000"/>
            </a:spcAft>
            <a:buChar char="•"/>
          </a:pPr>
          <a:r>
            <a:rPr lang="en-US" sz="1600" b="0" i="0" kern="1200" dirty="0"/>
            <a:t>Full-scale implementation of the EHIS is pending with </a:t>
          </a:r>
          <a:r>
            <a:rPr lang="en-US" sz="1600" b="0" i="0" kern="1200" dirty="0" err="1"/>
            <a:t>MoHTI</a:t>
          </a:r>
          <a:endParaRPr lang="en-US" sz="1600" kern="1200" dirty="0"/>
        </a:p>
      </dsp:txBody>
      <dsp:txXfrm rot="-5400000">
        <a:off x="4136938" y="132211"/>
        <a:ext cx="7317824" cy="678981"/>
      </dsp:txXfrm>
    </dsp:sp>
    <dsp:sp modelId="{1CAE2615-D9AA-467F-88F5-B175A9631E79}">
      <dsp:nvSpPr>
        <dsp:cNvPr id="0" name=""/>
        <dsp:cNvSpPr/>
      </dsp:nvSpPr>
      <dsp:spPr>
        <a:xfrm>
          <a:off x="0" y="0"/>
          <a:ext cx="4136937" cy="94055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Data Exchange and Implementation Challenges</a:t>
          </a:r>
          <a:endParaRPr lang="en-US" sz="2000" kern="1200" dirty="0">
            <a:solidFill>
              <a:schemeClr val="tx1"/>
            </a:solidFill>
          </a:endParaRPr>
        </a:p>
      </dsp:txBody>
      <dsp:txXfrm>
        <a:off x="45914" y="45914"/>
        <a:ext cx="4045109" cy="848726"/>
      </dsp:txXfrm>
    </dsp:sp>
    <dsp:sp modelId="{4B03CBBC-7F50-4911-AEA3-908751E1AF3E}">
      <dsp:nvSpPr>
        <dsp:cNvPr id="0" name=""/>
        <dsp:cNvSpPr/>
      </dsp:nvSpPr>
      <dsp:spPr>
        <a:xfrm rot="5400000">
          <a:off x="7437993" y="-2217993"/>
          <a:ext cx="752443" cy="7354555"/>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NIH coordinates digital health activities within the Ministry of Health (MoH)</a:t>
          </a:r>
          <a:endParaRPr lang="en-US" sz="1600" kern="1200" dirty="0"/>
        </a:p>
      </dsp:txBody>
      <dsp:txXfrm rot="-5400000">
        <a:off x="4136938" y="1119793"/>
        <a:ext cx="7317824" cy="678981"/>
      </dsp:txXfrm>
    </dsp:sp>
    <dsp:sp modelId="{23272A8E-C54D-47A8-8434-2181B4857EFA}">
      <dsp:nvSpPr>
        <dsp:cNvPr id="0" name=""/>
        <dsp:cNvSpPr/>
      </dsp:nvSpPr>
      <dsp:spPr>
        <a:xfrm>
          <a:off x="0" y="923911"/>
          <a:ext cx="4136937" cy="94055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rPr>
            <a:t>Role of National Institute of Health (NIH) and Digital Health Strategy</a:t>
          </a:r>
          <a:endParaRPr lang="en-US" sz="2000" kern="1200" dirty="0">
            <a:solidFill>
              <a:schemeClr val="tx1"/>
            </a:solidFill>
          </a:endParaRPr>
        </a:p>
      </dsp:txBody>
      <dsp:txXfrm>
        <a:off x="45914" y="969825"/>
        <a:ext cx="4045109" cy="848726"/>
      </dsp:txXfrm>
    </dsp:sp>
    <dsp:sp modelId="{54FF990F-0970-4705-BA2F-0D377BC813FC}">
      <dsp:nvSpPr>
        <dsp:cNvPr id="0" name=""/>
        <dsp:cNvSpPr/>
      </dsp:nvSpPr>
      <dsp:spPr>
        <a:xfrm rot="5400000">
          <a:off x="7437993" y="-1230411"/>
          <a:ext cx="752443" cy="7354555"/>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Supported by ADB and endorsed by MoH, highlights room for improvement in regulatory framework and strategic vision.</a:t>
          </a:r>
          <a:r>
            <a:rPr lang="en-US" sz="1600" kern="1200" dirty="0"/>
            <a:t> </a:t>
          </a:r>
        </a:p>
      </dsp:txBody>
      <dsp:txXfrm rot="-5400000">
        <a:off x="4136938" y="2107375"/>
        <a:ext cx="7317824" cy="678981"/>
      </dsp:txXfrm>
    </dsp:sp>
    <dsp:sp modelId="{5F6AD301-E2EC-4748-821C-384FC3879288}">
      <dsp:nvSpPr>
        <dsp:cNvPr id="0" name=""/>
        <dsp:cNvSpPr/>
      </dsp:nvSpPr>
      <dsp:spPr>
        <a:xfrm>
          <a:off x="0" y="1976589"/>
          <a:ext cx="4136937" cy="94055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Armenian eHealth Strategy and Action Plan for 2021–23</a:t>
          </a:r>
          <a:endParaRPr lang="en-US" sz="2000" kern="1200" dirty="0">
            <a:solidFill>
              <a:schemeClr val="tx1"/>
            </a:solidFill>
          </a:endParaRPr>
        </a:p>
      </dsp:txBody>
      <dsp:txXfrm>
        <a:off x="45914" y="2022503"/>
        <a:ext cx="4045109" cy="8487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6/18/2024</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6/18/2024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dirty="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a:t>
            </a:r>
            <a:br>
              <a:rPr lang="en-US" dirty="0"/>
            </a:br>
            <a:r>
              <a:rPr lang="en-US" dirty="0"/>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dirty="0"/>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dirty="0"/>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dirty="0"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dirty="0"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dirty="0"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2227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dirty="0"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dirty="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(V3.0.0)</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 id="214748428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hyperlink" Target="https://www.adb.org/sites/default/files/project-documents/51129/51129-002-pcr-en.pdf" TargetMode="External"/><Relationship Id="rId3" Type="http://schemas.openxmlformats.org/officeDocument/2006/relationships/hyperlink" Target="https://publications.iom.int/system/files/pdf/pub2023-076-r-migration-management-digital-maturity-armenia.pdf" TargetMode="External"/><Relationship Id="rId7" Type="http://schemas.openxmlformats.org/officeDocument/2006/relationships/hyperlink" Target="https://openknowledge.worldbank.org/server/api/core/bitstreams/f3a12463-2225-54e6-a838-4c756c65a2ae/content" TargetMode="External"/><Relationship Id="rId2" Type="http://schemas.openxmlformats.org/officeDocument/2006/relationships/hyperlink" Target="https://www.gov.am/en/news/item/9307/" TargetMode="External"/><Relationship Id="rId1" Type="http://schemas.openxmlformats.org/officeDocument/2006/relationships/slideLayout" Target="../slideLayouts/slideLayout17.xml"/><Relationship Id="rId6" Type="http://schemas.openxmlformats.org/officeDocument/2006/relationships/hyperlink" Target="https://www.isfteh.org/files/media/A_Century_of_Telemedicine_-_Part_IV.pdf" TargetMode="External"/><Relationship Id="rId5" Type="http://schemas.openxmlformats.org/officeDocument/2006/relationships/hyperlink" Target="https://www.oecd.org/eurasia/Covid19_%20Advancing%20digital%20business%20transformation%20in%20the%20EaP%20countries.pdf" TargetMode="External"/><Relationship Id="rId4" Type="http://schemas.openxmlformats.org/officeDocument/2006/relationships/hyperlink" Target="https://www.primeminister.am/en/press-release/item/2020/07/20/Nikol-Pashinyan-meeting-Digitiza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ecd.org/eurasia/Covid19_%20Advancing%20digital%20business%20transformation%20in%20the%20EaP%20countries.pdf" TargetMode="External"/><Relationship Id="rId7" Type="http://schemas.openxmlformats.org/officeDocument/2006/relationships/hyperlink" Target="https://documents1.worldbank.org/curated/en/174831600184459793/pdf/Strategic-Purchasing-for-Better-Health-in-Armenia.pdf" TargetMode="External"/><Relationship Id="rId2" Type="http://schemas.openxmlformats.org/officeDocument/2006/relationships/hyperlink" Target="https://armdigihealth.org/digital-health-in-armenia/" TargetMode="External"/><Relationship Id="rId1" Type="http://schemas.openxmlformats.org/officeDocument/2006/relationships/slideLayout" Target="../slideLayouts/slideLayout17.xml"/><Relationship Id="rId6" Type="http://schemas.openxmlformats.org/officeDocument/2006/relationships/hyperlink" Target="https://corporate.armed.am/en/about-system" TargetMode="External"/><Relationship Id="rId5" Type="http://schemas.openxmlformats.org/officeDocument/2006/relationships/hyperlink" Target="https://eufordigital.eu/wp-content/uploads/2021/02/Analysis-of-the-current-state-of-eHealth-in-the-Eastern-partner-countries.pdf" TargetMode="External"/><Relationship Id="rId4" Type="http://schemas.openxmlformats.org/officeDocument/2006/relationships/hyperlink" Target="https://corporate.armed.am/en/news/394-%E2%80%9Cnational-electronic-healthcare-operator%E2%80%9D-cjsc-operating-armed,-e-health-system-in-armenia,-has-been-certified-by-the-globally-recognized-iso-iec-27001-stand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2F5CAE-1DCA-2459-9039-F9E34FAD4AA6}"/>
              </a:ext>
            </a:extLst>
          </p:cNvPr>
          <p:cNvSpPr>
            <a:spLocks noGrp="1"/>
          </p:cNvSpPr>
          <p:nvPr>
            <p:ph type="title"/>
          </p:nvPr>
        </p:nvSpPr>
        <p:spPr>
          <a:xfrm>
            <a:off x="1284438" y="1101481"/>
            <a:ext cx="7695932" cy="2577833"/>
          </a:xfrm>
        </p:spPr>
        <p:txBody>
          <a:bodyPr/>
          <a:lstStyle/>
          <a:p>
            <a:pPr marL="0" marR="0" algn="ctr">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  ASSESSMENT  OF DIGITAL HEALTH  ECOSYSTEM </a:t>
            </a:r>
            <a:r>
              <a:rPr lang="en-US" sz="2400" dirty="0">
                <a:latin typeface="Arial" panose="020B0604020202020204" pitchFamily="34" charset="0"/>
                <a:ea typeface="Calibri" panose="020F0502020204030204" pitchFamily="34" charset="0"/>
                <a:cs typeface="Times New Roman" panose="02020603050405020304" pitchFamily="18" charset="0"/>
              </a:rPr>
              <a:t>OF</a:t>
            </a:r>
            <a:r>
              <a:rPr lang="en-US" sz="2400" b="1" dirty="0">
                <a:effectLst/>
                <a:latin typeface="Arial" panose="020B0604020202020204" pitchFamily="34" charset="0"/>
                <a:ea typeface="Calibri" panose="020F0502020204030204" pitchFamily="34" charset="0"/>
                <a:cs typeface="Times New Roman" panose="02020603050405020304" pitchFamily="18" charset="0"/>
              </a:rPr>
              <a:t> ARMENIA </a:t>
            </a:r>
            <a:r>
              <a:rPr lang="en-US" sz="2400" dirty="0">
                <a:latin typeface="Arial" panose="020B0604020202020204" pitchFamily="34" charset="0"/>
                <a:ea typeface="Calibri" panose="020F0502020204030204" pitchFamily="34" charset="0"/>
                <a:cs typeface="Times New Roman" panose="02020603050405020304" pitchFamily="18" charset="0"/>
              </a:rPr>
              <a:t>WITH FOCUS ON HEALTH FINANCING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 Placeholder 3">
            <a:extLst>
              <a:ext uri="{FF2B5EF4-FFF2-40B4-BE49-F238E27FC236}">
                <a16:creationId xmlns:a16="http://schemas.microsoft.com/office/drawing/2014/main" id="{814A6CBC-EDD2-B73F-EA87-50269B6AAB85}"/>
              </a:ext>
            </a:extLst>
          </p:cNvPr>
          <p:cNvSpPr txBox="1">
            <a:spLocks/>
          </p:cNvSpPr>
          <p:nvPr/>
        </p:nvSpPr>
        <p:spPr>
          <a:xfrm>
            <a:off x="2548287" y="3251034"/>
            <a:ext cx="5931572" cy="1166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dirty="0">
                <a:solidFill>
                  <a:schemeClr val="bg1"/>
                </a:solidFill>
              </a:rPr>
              <a:t>By</a:t>
            </a:r>
          </a:p>
          <a:p>
            <a:pPr marL="0" indent="0">
              <a:buNone/>
            </a:pPr>
            <a:r>
              <a:rPr lang="en-US" dirty="0">
                <a:solidFill>
                  <a:schemeClr val="bg1"/>
                </a:solidFill>
              </a:rPr>
              <a:t>           Dr Ramanjeet Singh</a:t>
            </a:r>
          </a:p>
          <a:p>
            <a:pPr marL="0" indent="0">
              <a:buNone/>
            </a:pPr>
            <a:r>
              <a:rPr lang="en-US" dirty="0">
                <a:solidFill>
                  <a:schemeClr val="bg1"/>
                </a:solidFill>
              </a:rPr>
              <a:t>                 PG/22/087</a:t>
            </a:r>
          </a:p>
        </p:txBody>
      </p:sp>
      <p:sp>
        <p:nvSpPr>
          <p:cNvPr id="6" name="Subtitle 2">
            <a:extLst>
              <a:ext uri="{FF2B5EF4-FFF2-40B4-BE49-F238E27FC236}">
                <a16:creationId xmlns:a16="http://schemas.microsoft.com/office/drawing/2014/main" id="{65FB1521-F621-E0ED-6CD1-3BFF744DB0F1}"/>
              </a:ext>
            </a:extLst>
          </p:cNvPr>
          <p:cNvSpPr txBox="1">
            <a:spLocks/>
          </p:cNvSpPr>
          <p:nvPr/>
        </p:nvSpPr>
        <p:spPr>
          <a:xfrm>
            <a:off x="613608" y="5518464"/>
            <a:ext cx="5948681" cy="669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rPr>
              <a:t>Mentor: Dr Altaf Yousuf Mir</a:t>
            </a:r>
          </a:p>
          <a:p>
            <a:pPr marL="0" indent="0">
              <a:buNone/>
            </a:pPr>
            <a:r>
              <a:rPr lang="en-US" sz="1600" dirty="0">
                <a:solidFill>
                  <a:schemeClr val="bg1"/>
                </a:solidFill>
              </a:rPr>
              <a:t>Date: 06-06-2024</a:t>
            </a:r>
          </a:p>
        </p:txBody>
      </p:sp>
    </p:spTree>
    <p:extLst>
      <p:ext uri="{BB962C8B-B14F-4D97-AF65-F5344CB8AC3E}">
        <p14:creationId xmlns:p14="http://schemas.microsoft.com/office/powerpoint/2010/main" val="151832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5095C-AFC1-D6FD-27FF-7D615F0F7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607" y="652278"/>
            <a:ext cx="6170763" cy="6058701"/>
          </a:xfrm>
          <a:prstGeom prst="rect">
            <a:avLst/>
          </a:prstGeom>
          <a:ln>
            <a:solidFill>
              <a:schemeClr val="tx1"/>
            </a:solidFill>
          </a:ln>
        </p:spPr>
      </p:pic>
      <p:sp>
        <p:nvSpPr>
          <p:cNvPr id="7" name="TextBox 6">
            <a:extLst>
              <a:ext uri="{FF2B5EF4-FFF2-40B4-BE49-F238E27FC236}">
                <a16:creationId xmlns:a16="http://schemas.microsoft.com/office/drawing/2014/main" id="{91D84DA3-7380-61CE-D860-BE9FE2F224F1}"/>
              </a:ext>
            </a:extLst>
          </p:cNvPr>
          <p:cNvSpPr txBox="1"/>
          <p:nvPr/>
        </p:nvSpPr>
        <p:spPr>
          <a:xfrm>
            <a:off x="86627" y="50768"/>
            <a:ext cx="2618072" cy="461665"/>
          </a:xfrm>
          <a:prstGeom prst="rect">
            <a:avLst/>
          </a:prstGeom>
          <a:noFill/>
        </p:spPr>
        <p:txBody>
          <a:bodyPr wrap="square" rtlCol="0">
            <a:spAutoFit/>
          </a:bodyPr>
          <a:lstStyle/>
          <a:p>
            <a:r>
              <a:rPr lang="en-US" sz="2400" dirty="0">
                <a:solidFill>
                  <a:schemeClr val="accent1"/>
                </a:solidFill>
              </a:rPr>
              <a:t>Evaluation matrix:</a:t>
            </a:r>
          </a:p>
        </p:txBody>
      </p:sp>
    </p:spTree>
    <p:extLst>
      <p:ext uri="{BB962C8B-B14F-4D97-AF65-F5344CB8AC3E}">
        <p14:creationId xmlns:p14="http://schemas.microsoft.com/office/powerpoint/2010/main" val="35577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3F55C-7698-2C74-18DA-EE79788E992B}"/>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Infrastructure and skilled human capital:</a:t>
            </a:r>
          </a:p>
        </p:txBody>
      </p:sp>
      <p:sp>
        <p:nvSpPr>
          <p:cNvPr id="6" name="TextBox 5">
            <a:extLst>
              <a:ext uri="{FF2B5EF4-FFF2-40B4-BE49-F238E27FC236}">
                <a16:creationId xmlns:a16="http://schemas.microsoft.com/office/drawing/2014/main" id="{E44ED8F3-9539-88DC-BC07-F3B52994EBE3}"/>
              </a:ext>
            </a:extLst>
          </p:cNvPr>
          <p:cNvSpPr txBox="1"/>
          <p:nvPr/>
        </p:nvSpPr>
        <p:spPr>
          <a:xfrm>
            <a:off x="245806" y="776749"/>
            <a:ext cx="10255046" cy="544251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Health facilities manage their own data until it enters the ARMED system.</a:t>
            </a:r>
          </a:p>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Once in ARMED, the National e-health Operator (NEO) assumes responsibility for data management.</a:t>
            </a:r>
          </a:p>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The technical system components belong to the Government of Armenia (</a:t>
            </a:r>
            <a:r>
              <a:rPr lang="en-US" dirty="0" err="1">
                <a:latin typeface="Arial" panose="020B0604020202020204" pitchFamily="34" charset="0"/>
                <a:ea typeface="Calibri" panose="020F0502020204030204" pitchFamily="34" charset="0"/>
                <a:cs typeface="Times New Roman" panose="02020603050405020304" pitchFamily="18" charset="0"/>
              </a:rPr>
              <a:t>GoA</a:t>
            </a:r>
            <a:r>
              <a:rPr lang="en-US" dirty="0">
                <a:latin typeface="Arial" panose="020B0604020202020204" pitchFamily="34" charset="0"/>
                <a:ea typeface="Calibri" panose="020F0502020204030204" pitchFamily="34" charset="0"/>
                <a:cs typeface="Times New Roman" panose="02020603050405020304" pitchFamily="18" charset="0"/>
              </a:rPr>
              <a:t>) and are provided to NEO for operational purposes at no cost.</a:t>
            </a:r>
          </a:p>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ARMED permits limited data exchange among users but ensures secure exchanges with healthcare facilities per Ministry of High-Tech Industry (</a:t>
            </a:r>
            <a:r>
              <a:rPr lang="en-US" dirty="0" err="1">
                <a:latin typeface="Arial" panose="020B0604020202020204" pitchFamily="34" charset="0"/>
                <a:ea typeface="Calibri" panose="020F0502020204030204" pitchFamily="34" charset="0"/>
                <a:cs typeface="Times New Roman" panose="02020603050405020304" pitchFamily="18" charset="0"/>
              </a:rPr>
              <a:t>MoHTI</a:t>
            </a:r>
            <a:r>
              <a:rPr lang="en-US" dirty="0">
                <a:latin typeface="Arial" panose="020B0604020202020204" pitchFamily="34" charset="0"/>
                <a:ea typeface="Calibri" panose="020F0502020204030204" pitchFamily="34" charset="0"/>
                <a:cs typeface="Times New Roman" panose="02020603050405020304" pitchFamily="18" charset="0"/>
              </a:rPr>
              <a:t>) guidelines.</a:t>
            </a:r>
          </a:p>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Full-scale implementation of Electronic Health Information system (EHIS) remains incomplete.</a:t>
            </a:r>
          </a:p>
          <a:p>
            <a:pPr marL="285750" indent="-285750">
              <a:lnSpc>
                <a:spcPct val="150000"/>
              </a:lnSpc>
              <a:buFont typeface="Arial" panose="020B0604020202020204" pitchFamily="34" charset="0"/>
              <a:buChar char="•"/>
            </a:pPr>
            <a:r>
              <a:rPr lang="en-US" dirty="0" err="1">
                <a:latin typeface="Arial" panose="020B0604020202020204" pitchFamily="34" charset="0"/>
                <a:ea typeface="Calibri" panose="020F0502020204030204" pitchFamily="34" charset="0"/>
                <a:cs typeface="Times New Roman" panose="02020603050405020304" pitchFamily="18" charset="0"/>
              </a:rPr>
              <a:t>MoHTI</a:t>
            </a:r>
            <a:r>
              <a:rPr lang="en-US" dirty="0">
                <a:latin typeface="Arial" panose="020B0604020202020204" pitchFamily="34" charset="0"/>
                <a:ea typeface="Calibri" panose="020F0502020204030204" pitchFamily="34" charset="0"/>
                <a:cs typeface="Times New Roman" panose="02020603050405020304" pitchFamily="18" charset="0"/>
              </a:rPr>
              <a:t> mandates functional, internal and external data security, and technical standards for EHIS.</a:t>
            </a:r>
          </a:p>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Capacity building for skilled human capital is ongoing to support evolving automation needs.</a:t>
            </a:r>
          </a:p>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Armenia's digital infrastructure currently scores 7 out of 21 (33%), indicating a need for further scaling in providing computers, internet connectivity, etc., to health facilities.</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40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EAD24E-5597-9352-1890-1E67C9DD0432}"/>
              </a:ext>
            </a:extLst>
          </p:cNvPr>
          <p:cNvSpPr txBox="1"/>
          <p:nvPr/>
        </p:nvSpPr>
        <p:spPr>
          <a:xfrm>
            <a:off x="432619" y="442452"/>
            <a:ext cx="10264878" cy="400110"/>
          </a:xfrm>
          <a:prstGeom prst="rect">
            <a:avLst/>
          </a:prstGeom>
          <a:noFill/>
        </p:spPr>
        <p:txBody>
          <a:bodyPr wrap="square" rtlCol="0">
            <a:spAutoFit/>
          </a:bodyPr>
          <a:lstStyle/>
          <a:p>
            <a:r>
              <a:rPr lang="en-IN" sz="2000" dirty="0">
                <a:solidFill>
                  <a:schemeClr val="accent1"/>
                </a:solidFill>
              </a:rPr>
              <a:t>Scorecard based on the situational analysis :</a:t>
            </a:r>
          </a:p>
        </p:txBody>
      </p:sp>
      <p:pic>
        <p:nvPicPr>
          <p:cNvPr id="9" name="Picture 8">
            <a:extLst>
              <a:ext uri="{FF2B5EF4-FFF2-40B4-BE49-F238E27FC236}">
                <a16:creationId xmlns:a16="http://schemas.microsoft.com/office/drawing/2014/main" id="{08439C90-6336-F30E-11D4-7D34E65A7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466" y="1838633"/>
            <a:ext cx="6153211" cy="3194468"/>
          </a:xfrm>
          <a:prstGeom prst="rect">
            <a:avLst/>
          </a:prstGeom>
          <a:ln>
            <a:solidFill>
              <a:schemeClr val="tx1"/>
            </a:solidFill>
          </a:ln>
        </p:spPr>
      </p:pic>
    </p:spTree>
    <p:extLst>
      <p:ext uri="{BB962C8B-B14F-4D97-AF65-F5344CB8AC3E}">
        <p14:creationId xmlns:p14="http://schemas.microsoft.com/office/powerpoint/2010/main" val="114212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1A966-6828-9FBD-800A-58C2217770E6}"/>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Governance:</a:t>
            </a:r>
          </a:p>
        </p:txBody>
      </p:sp>
      <p:sp>
        <p:nvSpPr>
          <p:cNvPr id="4" name="TextBox 3">
            <a:extLst>
              <a:ext uri="{FF2B5EF4-FFF2-40B4-BE49-F238E27FC236}">
                <a16:creationId xmlns:a16="http://schemas.microsoft.com/office/drawing/2014/main" id="{2DF3A15E-1D55-9FDA-3D20-82247C4B4086}"/>
              </a:ext>
            </a:extLst>
          </p:cNvPr>
          <p:cNvSpPr txBox="1"/>
          <p:nvPr/>
        </p:nvSpPr>
        <p:spPr>
          <a:xfrm>
            <a:off x="255638" y="1061885"/>
            <a:ext cx="11061291" cy="50270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Protection of Personal Information Law: </a:t>
            </a:r>
            <a:r>
              <a:rPr lang="en-US" dirty="0">
                <a:latin typeface="Arial" panose="020B0604020202020204" pitchFamily="34" charset="0"/>
                <a:ea typeface="Calibri" panose="020F0502020204030204" pitchFamily="34" charset="0"/>
                <a:cs typeface="Times New Roman" panose="02020603050405020304" pitchFamily="18" charset="0"/>
              </a:rPr>
              <a:t>Addresses data security and privacy concerns, ensuring secure handling of personal data and respecting individuals' privacy.</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Quality Certification of National Electronic Healthcare Operator (CJSC): </a:t>
            </a:r>
            <a:r>
              <a:rPr lang="en-US" dirty="0">
                <a:latin typeface="Arial" panose="020B0604020202020204" pitchFamily="34" charset="0"/>
                <a:ea typeface="Calibri" panose="020F0502020204030204" pitchFamily="34" charset="0"/>
                <a:cs typeface="Times New Roman" panose="02020603050405020304" pitchFamily="18" charset="0"/>
              </a:rPr>
              <a:t>Demonstrates Armenia's commitment to maintaining high standards in digital health through certification of the ARMED e-Health system.</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E-Health Implementation Unit (EHIU): </a:t>
            </a:r>
            <a:r>
              <a:rPr lang="en-US" dirty="0">
                <a:latin typeface="Arial" panose="020B0604020202020204" pitchFamily="34" charset="0"/>
                <a:ea typeface="Calibri" panose="020F0502020204030204" pitchFamily="34" charset="0"/>
                <a:cs typeface="Times New Roman" panose="02020603050405020304" pitchFamily="18" charset="0"/>
              </a:rPr>
              <a:t>Operated within NIH, oversees adoption and implementation of health data interchange standards.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Alignment with International Standards: </a:t>
            </a:r>
            <a:r>
              <a:rPr lang="en-US" dirty="0">
                <a:latin typeface="Arial" panose="020B0604020202020204" pitchFamily="34" charset="0"/>
                <a:ea typeface="Calibri" panose="020F0502020204030204" pitchFamily="34" charset="0"/>
                <a:cs typeface="Times New Roman" panose="02020603050405020304" pitchFamily="18" charset="0"/>
              </a:rPr>
              <a:t>Efforts ongoing to align with international standards such as HL7, LOINC, DICOM, etc., enhancing Armenia's digital health ecosystem.</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Maturity Score: </a:t>
            </a:r>
            <a:r>
              <a:rPr lang="en-US" dirty="0">
                <a:latin typeface="Arial" panose="020B0604020202020204" pitchFamily="34" charset="0"/>
                <a:ea typeface="Calibri" panose="020F0502020204030204" pitchFamily="34" charset="0"/>
                <a:cs typeface="Times New Roman" panose="02020603050405020304" pitchFamily="18" charset="0"/>
              </a:rPr>
              <a:t>Armenia's digital health infrastructure scores 10 out of 27 (37%), indicating a need for active interventions in governance. Areas include strengthening the national strategy and regulatory framework</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87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C5D0D-0EAC-9318-BA6F-24D41BFBCA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781" y="2005062"/>
            <a:ext cx="5435681" cy="2778153"/>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7DCF5E-F92B-55BF-BA85-C07D823CC0C8}"/>
              </a:ext>
            </a:extLst>
          </p:cNvPr>
          <p:cNvSpPr txBox="1"/>
          <p:nvPr/>
        </p:nvSpPr>
        <p:spPr>
          <a:xfrm>
            <a:off x="432619" y="442452"/>
            <a:ext cx="10264878" cy="400110"/>
          </a:xfrm>
          <a:prstGeom prst="rect">
            <a:avLst/>
          </a:prstGeom>
          <a:noFill/>
        </p:spPr>
        <p:txBody>
          <a:bodyPr wrap="square" rtlCol="0">
            <a:spAutoFit/>
          </a:bodyPr>
          <a:lstStyle/>
          <a:p>
            <a:r>
              <a:rPr lang="en-IN" sz="2000" dirty="0">
                <a:solidFill>
                  <a:schemeClr val="accent1"/>
                </a:solidFill>
              </a:rPr>
              <a:t>Scorecard based on the situational analysis :</a:t>
            </a:r>
          </a:p>
        </p:txBody>
      </p:sp>
    </p:spTree>
    <p:extLst>
      <p:ext uri="{BB962C8B-B14F-4D97-AF65-F5344CB8AC3E}">
        <p14:creationId xmlns:p14="http://schemas.microsoft.com/office/powerpoint/2010/main" val="408752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3A5CE-A6F2-64B0-E97D-3D43CDBB7508}"/>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Digital Health for Insurers:</a:t>
            </a:r>
          </a:p>
        </p:txBody>
      </p:sp>
      <p:sp>
        <p:nvSpPr>
          <p:cNvPr id="11" name="TextBox 10">
            <a:extLst>
              <a:ext uri="{FF2B5EF4-FFF2-40B4-BE49-F238E27FC236}">
                <a16:creationId xmlns:a16="http://schemas.microsoft.com/office/drawing/2014/main" id="{0B8B7B10-9737-11DF-240A-C37421A8D286}"/>
              </a:ext>
            </a:extLst>
          </p:cNvPr>
          <p:cNvSpPr txBox="1"/>
          <p:nvPr/>
        </p:nvSpPr>
        <p:spPr>
          <a:xfrm>
            <a:off x="164690" y="584488"/>
            <a:ext cx="10729451" cy="62735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b="1" dirty="0"/>
              <a:t>Digital Health Financing </a:t>
            </a:r>
            <a:r>
              <a:rPr lang="en-US" b="1" dirty="0">
                <a:latin typeface="Arial" panose="020B0604020202020204" pitchFamily="34" charset="0"/>
                <a:ea typeface="Calibri" panose="020F0502020204030204" pitchFamily="34" charset="0"/>
                <a:cs typeface="Times New Roman" panose="02020603050405020304" pitchFamily="18" charset="0"/>
              </a:rPr>
              <a:t>Strategy</a:t>
            </a:r>
            <a:r>
              <a:rPr lang="en-US" dirty="0">
                <a:latin typeface="Arial" panose="020B0604020202020204" pitchFamily="34" charset="0"/>
                <a:ea typeface="Calibri" panose="020F0502020204030204" pitchFamily="34" charset="0"/>
                <a:cs typeface="Times New Roman" panose="02020603050405020304" pitchFamily="18" charset="0"/>
              </a:rPr>
              <a:t>: Armenia currently lacks a formalized digital health financing strategy, but a draft is under development, pending government approval.</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Unique ID (UID) System: </a:t>
            </a:r>
            <a:r>
              <a:rPr lang="en-US" dirty="0">
                <a:latin typeface="Arial" panose="020B0604020202020204" pitchFamily="34" charset="0"/>
                <a:ea typeface="Calibri" panose="020F0502020204030204" pitchFamily="34" charset="0"/>
                <a:cs typeface="Times New Roman" panose="02020603050405020304" pitchFamily="18" charset="0"/>
              </a:rPr>
              <a:t>Implemented for approximately 2.9 million citizens, providing personal Electronic Health Records (EHRs).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Access to ARMED: </a:t>
            </a:r>
            <a:r>
              <a:rPr lang="en-US" dirty="0">
                <a:latin typeface="Arial" panose="020B0604020202020204" pitchFamily="34" charset="0"/>
                <a:ea typeface="Calibri" panose="020F0502020204030204" pitchFamily="34" charset="0"/>
                <a:cs typeface="Times New Roman" panose="02020603050405020304" pitchFamily="18" charset="0"/>
              </a:rPr>
              <a:t>Citizens can access their EHRs through ARMED using their ID card and PIN, facilitating retrieval of medical histories, diagnosis details, services received, diagnostics, and upcoming appointments.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Standardization of Medical Data: </a:t>
            </a:r>
            <a:r>
              <a:rPr lang="en-US" dirty="0">
                <a:latin typeface="Arial" panose="020B0604020202020204" pitchFamily="34" charset="0"/>
                <a:ea typeface="Calibri" panose="020F0502020204030204" pitchFamily="34" charset="0"/>
                <a:cs typeface="Times New Roman" panose="02020603050405020304" pitchFamily="18" charset="0"/>
              </a:rPr>
              <a:t>Ministry of Health (MoH) is responsible for standardizing medical and health data, including terminologies (e.g., ICD-10) and healthcare services classification</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Claim Processing System: </a:t>
            </a:r>
            <a:r>
              <a:rPr lang="en-US" dirty="0">
                <a:latin typeface="Arial" panose="020B0604020202020204" pitchFamily="34" charset="0"/>
                <a:ea typeface="Calibri" panose="020F0502020204030204" pitchFamily="34" charset="0"/>
                <a:cs typeface="Times New Roman" panose="02020603050405020304" pitchFamily="18" charset="0"/>
              </a:rPr>
              <a:t>Integral to ARMED for delivering Basic Benefit Packages (BBP) services, handling functions like pre-authorization, claims submission, and reimbursement.</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Enhanced Transparency: </a:t>
            </a:r>
            <a:r>
              <a:rPr lang="en-US" dirty="0">
                <a:latin typeface="Arial" panose="020B0604020202020204" pitchFamily="34" charset="0"/>
                <a:ea typeface="Calibri" panose="020F0502020204030204" pitchFamily="34" charset="0"/>
                <a:cs typeface="Times New Roman" panose="02020603050405020304" pitchFamily="18" charset="0"/>
              </a:rPr>
              <a:t>Proposed improvement includes displaying the history of actions taken on each claim, enhancing transparency in the process.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Fraud Detection: </a:t>
            </a:r>
            <a:r>
              <a:rPr lang="en-US" dirty="0">
                <a:latin typeface="Arial" panose="020B0604020202020204" pitchFamily="34" charset="0"/>
                <a:ea typeface="Calibri" panose="020F0502020204030204" pitchFamily="34" charset="0"/>
                <a:cs typeface="Times New Roman" panose="02020603050405020304" pitchFamily="18" charset="0"/>
              </a:rPr>
              <a:t>Currently, the State Health Agency (SHA), Ministry of Health (MoH) employs a sampling method to detect fraud during claims processing.</a:t>
            </a:r>
            <a:endParaRPr lang="en-IN"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01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6BA281-D2E3-8EEA-999F-E14A57CCC436}"/>
              </a:ext>
            </a:extLst>
          </p:cNvPr>
          <p:cNvSpPr txBox="1"/>
          <p:nvPr/>
        </p:nvSpPr>
        <p:spPr>
          <a:xfrm>
            <a:off x="363794" y="167148"/>
            <a:ext cx="10284542" cy="21185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Need for Robust Fraud &amp; Abuse Management: </a:t>
            </a:r>
            <a:r>
              <a:rPr lang="en-US" dirty="0">
                <a:latin typeface="Arial" panose="020B0604020202020204" pitchFamily="34" charset="0"/>
                <a:ea typeface="Calibri" panose="020F0502020204030204" pitchFamily="34" charset="0"/>
                <a:cs typeface="Times New Roman" panose="02020603050405020304" pitchFamily="18" charset="0"/>
              </a:rPr>
              <a:t>There is a recognized need to implement a robust fraud and abuse management system to improve efficiency in claims management.</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Maturity Score: </a:t>
            </a:r>
            <a:r>
              <a:rPr lang="en-US" dirty="0">
                <a:latin typeface="Arial" panose="020B0604020202020204" pitchFamily="34" charset="0"/>
                <a:ea typeface="Calibri" panose="020F0502020204030204" pitchFamily="34" charset="0"/>
                <a:cs typeface="Times New Roman" panose="02020603050405020304" pitchFamily="18" charset="0"/>
              </a:rPr>
              <a:t>The current maturity score of 10 out of 21 (48%) suggests functional but improvable operations. Focus areas include digital health financing strategy and strengthening anti-fraud mechanisms</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9395CC-37EA-2F0A-384A-6C3D0BAF8817}"/>
              </a:ext>
            </a:extLst>
          </p:cNvPr>
          <p:cNvSpPr txBox="1"/>
          <p:nvPr/>
        </p:nvSpPr>
        <p:spPr>
          <a:xfrm>
            <a:off x="462115" y="2576052"/>
            <a:ext cx="10264878" cy="400110"/>
          </a:xfrm>
          <a:prstGeom prst="rect">
            <a:avLst/>
          </a:prstGeom>
          <a:noFill/>
        </p:spPr>
        <p:txBody>
          <a:bodyPr wrap="square" rtlCol="0">
            <a:spAutoFit/>
          </a:bodyPr>
          <a:lstStyle/>
          <a:p>
            <a:r>
              <a:rPr lang="en-IN" sz="2000" dirty="0">
                <a:solidFill>
                  <a:schemeClr val="accent1"/>
                </a:solidFill>
              </a:rPr>
              <a:t>Scorecard based on the situational analysis :</a:t>
            </a:r>
          </a:p>
        </p:txBody>
      </p:sp>
      <p:grpSp>
        <p:nvGrpSpPr>
          <p:cNvPr id="7" name="Group 6">
            <a:extLst>
              <a:ext uri="{FF2B5EF4-FFF2-40B4-BE49-F238E27FC236}">
                <a16:creationId xmlns:a16="http://schemas.microsoft.com/office/drawing/2014/main" id="{760C0176-ECC9-061E-CE55-A13F58461A3C}"/>
              </a:ext>
            </a:extLst>
          </p:cNvPr>
          <p:cNvGrpSpPr/>
          <p:nvPr/>
        </p:nvGrpSpPr>
        <p:grpSpPr>
          <a:xfrm>
            <a:off x="3047482" y="3374452"/>
            <a:ext cx="6097036" cy="3083437"/>
            <a:chOff x="0" y="0"/>
            <a:chExt cx="3759835" cy="2174240"/>
          </a:xfrm>
        </p:grpSpPr>
        <p:pic>
          <p:nvPicPr>
            <p:cNvPr id="8" name="Picture 7">
              <a:extLst>
                <a:ext uri="{FF2B5EF4-FFF2-40B4-BE49-F238E27FC236}">
                  <a16:creationId xmlns:a16="http://schemas.microsoft.com/office/drawing/2014/main" id="{CD7490C1-3871-BF0F-1EAE-5CC998220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59835" cy="2000250"/>
            </a:xfrm>
            <a:prstGeom prst="rect">
              <a:avLst/>
            </a:prstGeom>
            <a:ln>
              <a:solidFill>
                <a:schemeClr val="tx1"/>
              </a:solidFill>
            </a:ln>
          </p:spPr>
        </p:pic>
        <p:sp>
          <p:nvSpPr>
            <p:cNvPr id="9" name="Text Box 9">
              <a:extLst>
                <a:ext uri="{FF2B5EF4-FFF2-40B4-BE49-F238E27FC236}">
                  <a16:creationId xmlns:a16="http://schemas.microsoft.com/office/drawing/2014/main" id="{5925581D-731E-4257-4344-A5C108A36DB9}"/>
                </a:ext>
              </a:extLst>
            </p:cNvPr>
            <p:cNvSpPr txBox="1"/>
            <p:nvPr/>
          </p:nvSpPr>
          <p:spPr>
            <a:xfrm>
              <a:off x="0" y="2057400"/>
              <a:ext cx="3759835" cy="1168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n-US" sz="800" i="0" u="sng">
                  <a:solidFill>
                    <a:srgbClr val="44546A"/>
                  </a:solidFill>
                  <a:effectLst/>
                  <a:latin typeface="Arial" panose="020B0604020202020204" pitchFamily="34" charset="0"/>
                  <a:ea typeface="Calibri" panose="020F0502020204030204" pitchFamily="34" charset="0"/>
                  <a:cs typeface="Times New Roman" panose="02020603050405020304" pitchFamily="18" charset="0"/>
                </a:rPr>
                <a:t>Figure </a:t>
              </a:r>
              <a:r>
                <a:rPr lang="en-US" sz="800" i="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7: Evaluation of Armenia's digital health for insurers</a:t>
              </a:r>
              <a:endParaRPr lang="en-IN" sz="900" i="1">
                <a:solidFill>
                  <a:srgbClr val="44546A"/>
                </a:solidFill>
                <a:effectLst/>
                <a:latin typeface="Arial" panose="020B0604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53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BA9F52-2512-3222-FB02-049BED00FF22}"/>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Digital Health for providers:</a:t>
            </a:r>
          </a:p>
        </p:txBody>
      </p:sp>
      <p:sp>
        <p:nvSpPr>
          <p:cNvPr id="7" name="TextBox 6">
            <a:extLst>
              <a:ext uri="{FF2B5EF4-FFF2-40B4-BE49-F238E27FC236}">
                <a16:creationId xmlns:a16="http://schemas.microsoft.com/office/drawing/2014/main" id="{97BBBB3F-F80F-BC43-9315-947D1E9B9EBD}"/>
              </a:ext>
            </a:extLst>
          </p:cNvPr>
          <p:cNvSpPr txBox="1"/>
          <p:nvPr/>
        </p:nvSpPr>
        <p:spPr>
          <a:xfrm>
            <a:off x="186814" y="584488"/>
            <a:ext cx="11267767" cy="62735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Beneficiary Identification: </a:t>
            </a:r>
            <a:r>
              <a:rPr lang="en-US" dirty="0">
                <a:latin typeface="Arial" panose="020B0604020202020204" pitchFamily="34" charset="0"/>
                <a:ea typeface="Calibri" panose="020F0502020204030204" pitchFamily="34" charset="0"/>
                <a:cs typeface="Times New Roman" panose="02020603050405020304" pitchFamily="18" charset="0"/>
              </a:rPr>
              <a:t>ARMED lacks a centralized social register for beneficiary identification. Instead, Armenia utilizes a combination of databases to assess social status and potential eligibility.</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Integration with </a:t>
            </a:r>
            <a:r>
              <a:rPr lang="en-US" b="1" dirty="0" err="1">
                <a:latin typeface="Arial" panose="020B0604020202020204" pitchFamily="34" charset="0"/>
                <a:ea typeface="Calibri" panose="020F0502020204030204" pitchFamily="34" charset="0"/>
                <a:cs typeface="Times New Roman" panose="02020603050405020304" pitchFamily="18" charset="0"/>
              </a:rPr>
              <a:t>MoLSA</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ARMED is integrated with the Ministry of Labor &amp; Social Affairs (</a:t>
            </a:r>
            <a:r>
              <a:rPr lang="en-US" dirty="0" err="1">
                <a:latin typeface="Arial" panose="020B0604020202020204" pitchFamily="34" charset="0"/>
                <a:ea typeface="Calibri" panose="020F0502020204030204" pitchFamily="34" charset="0"/>
                <a:cs typeface="Times New Roman" panose="02020603050405020304" pitchFamily="18" charset="0"/>
              </a:rPr>
              <a:t>MoLSA</a:t>
            </a:r>
            <a:r>
              <a:rPr lang="en-US" dirty="0">
                <a:latin typeface="Arial" panose="020B0604020202020204" pitchFamily="34" charset="0"/>
                <a:ea typeface="Calibri" panose="020F0502020204030204" pitchFamily="34" charset="0"/>
                <a:cs typeface="Times New Roman" panose="02020603050405020304" pitchFamily="18" charset="0"/>
              </a:rPr>
              <a:t>) to automate beneficiary identification, particularly for verifying disability status before hospital admission.</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Challenges in Integration: </a:t>
            </a:r>
            <a:r>
              <a:rPr lang="en-US" dirty="0">
                <a:latin typeface="Arial" panose="020B0604020202020204" pitchFamily="34" charset="0"/>
                <a:ea typeface="Calibri" panose="020F0502020204030204" pitchFamily="34" charset="0"/>
                <a:cs typeface="Times New Roman" panose="02020603050405020304" pitchFamily="18" charset="0"/>
              </a:rPr>
              <a:t>The process needs streamlining due to discrepancies and inconsistencies, such as incomplete or unreliable connections between ARMED and </a:t>
            </a:r>
            <a:r>
              <a:rPr lang="en-US" dirty="0" err="1">
                <a:latin typeface="Arial" panose="020B0604020202020204" pitchFamily="34" charset="0"/>
                <a:ea typeface="Calibri" panose="020F0502020204030204" pitchFamily="34" charset="0"/>
                <a:cs typeface="Times New Roman" panose="02020603050405020304" pitchFamily="18" charset="0"/>
              </a:rPr>
              <a:t>MoLSA</a:t>
            </a:r>
            <a:r>
              <a:rPr lang="en-US" dirty="0">
                <a:latin typeface="Arial" panose="020B0604020202020204" pitchFamily="34" charset="0"/>
                <a:ea typeface="Calibri" panose="020F0502020204030204" pitchFamily="34" charset="0"/>
                <a:cs typeface="Times New Roman" panose="02020603050405020304" pitchFamily="18" charset="0"/>
              </a:rPr>
              <a:t>. Automatic checking of Basic Benefit Package (BBP) eligibility criteria remains a challenge.</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Role of EKENG: </a:t>
            </a:r>
            <a:r>
              <a:rPr lang="en-US" dirty="0">
                <a:latin typeface="Arial" panose="020B0604020202020204" pitchFamily="34" charset="0"/>
                <a:ea typeface="Calibri" panose="020F0502020204030204" pitchFamily="34" charset="0"/>
                <a:cs typeface="Times New Roman" panose="02020603050405020304" pitchFamily="18" charset="0"/>
              </a:rPr>
              <a:t>Information from various ministries is consolidated at EKENG and provided to ARMED for benefit assessments. Non-BBP services require out-of-pocket payments.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Interconnected Health Systems: </a:t>
            </a:r>
            <a:r>
              <a:rPr lang="en-US" dirty="0">
                <a:latin typeface="Arial" panose="020B0604020202020204" pitchFamily="34" charset="0"/>
                <a:ea typeface="Calibri" panose="020F0502020204030204" pitchFamily="34" charset="0"/>
                <a:cs typeface="Times New Roman" panose="02020603050405020304" pitchFamily="18" charset="0"/>
              </a:rPr>
              <a:t>ARMED incorporates interconnected health systems, including Electronic Medical Records (EMR), Electronic Health Records (EHR), and Personal Health Records (PHR) </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E-Referral Registry: </a:t>
            </a:r>
            <a:r>
              <a:rPr lang="en-US" dirty="0">
                <a:latin typeface="Arial" panose="020B0604020202020204" pitchFamily="34" charset="0"/>
                <a:ea typeface="Calibri" panose="020F0502020204030204" pitchFamily="34" charset="0"/>
                <a:cs typeface="Times New Roman" panose="02020603050405020304" pitchFamily="18" charset="0"/>
              </a:rPr>
              <a:t>Fully implemented in ARMED to improve patient care by facilitating referrals between healthcare providers.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E-Prescription Registry: </a:t>
            </a:r>
            <a:r>
              <a:rPr lang="en-US" dirty="0">
                <a:latin typeface="Arial" panose="020B0604020202020204" pitchFamily="34" charset="0"/>
                <a:ea typeface="Calibri" panose="020F0502020204030204" pitchFamily="34" charset="0"/>
                <a:cs typeface="Times New Roman" panose="02020603050405020304" pitchFamily="18" charset="0"/>
              </a:rPr>
              <a:t>Partially implemented to issue and monitor prescriptions electronically.</a:t>
            </a:r>
          </a:p>
          <a:p>
            <a:pPr marL="285750" indent="-285750">
              <a:lnSpc>
                <a:spcPct val="150000"/>
              </a:lnSpc>
              <a:buFont typeface="Arial" panose="020B0604020202020204" pitchFamily="34" charset="0"/>
              <a:buChar char="•"/>
            </a:pP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3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EBC9A-9C7B-A6AF-9838-FD44723940BB}"/>
              </a:ext>
            </a:extLst>
          </p:cNvPr>
          <p:cNvSpPr txBox="1"/>
          <p:nvPr/>
        </p:nvSpPr>
        <p:spPr>
          <a:xfrm>
            <a:off x="186813" y="147483"/>
            <a:ext cx="11208774"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Challenges: </a:t>
            </a:r>
            <a:r>
              <a:rPr lang="en-US" dirty="0">
                <a:latin typeface="Arial" panose="020B0604020202020204" pitchFamily="34" charset="0"/>
                <a:ea typeface="Calibri" panose="020F0502020204030204" pitchFamily="34" charset="0"/>
                <a:cs typeface="Times New Roman" panose="02020603050405020304" pitchFamily="18" charset="0"/>
              </a:rPr>
              <a:t>Despite functionalities, challenges include lack of real-time data updating, user-friendly interface issues, compliance issues, double data entry, and varying levels of digital literacy among users.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Reimbursement System: </a:t>
            </a:r>
            <a:r>
              <a:rPr lang="en-US" dirty="0">
                <a:latin typeface="Arial" panose="020B0604020202020204" pitchFamily="34" charset="0"/>
                <a:ea typeface="Calibri" panose="020F0502020204030204" pitchFamily="34" charset="0"/>
                <a:cs typeface="Times New Roman" panose="02020603050405020304" pitchFamily="18" charset="0"/>
              </a:rPr>
              <a:t>Integrated within ARMED for reviewing and processing reimbursements, including extraction of outstanding payments as needed.</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Future Collaboration: </a:t>
            </a:r>
            <a:r>
              <a:rPr lang="en-US" dirty="0">
                <a:latin typeface="Arial" panose="020B0604020202020204" pitchFamily="34" charset="0"/>
                <a:ea typeface="Calibri" panose="020F0502020204030204" pitchFamily="34" charset="0"/>
                <a:cs typeface="Times New Roman" panose="02020603050405020304" pitchFamily="18" charset="0"/>
              </a:rPr>
              <a:t>Plans to establish a distinct reimbursement information system in collaboration between SHA, MoH, and NEO, separate from EMR and eHealth services used for patient care.</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Maturity Score: </a:t>
            </a:r>
            <a:r>
              <a:rPr lang="en-US" dirty="0">
                <a:latin typeface="Arial" panose="020B0604020202020204" pitchFamily="34" charset="0"/>
                <a:ea typeface="Calibri" panose="020F0502020204030204" pitchFamily="34" charset="0"/>
                <a:cs typeface="Times New Roman" panose="02020603050405020304" pitchFamily="18" charset="0"/>
              </a:rPr>
              <a:t>Armenia's digital health system for providers scores 12 out of 18 (67%), indicating good overall functionality despite some identified gaps and challenges</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C4497DB-EC98-0F42-C112-2C71D78C6D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370" y="3768214"/>
            <a:ext cx="5663178" cy="2715463"/>
          </a:xfrm>
          <a:prstGeom prst="rect">
            <a:avLst/>
          </a:prstGeom>
          <a:ln>
            <a:solidFill>
              <a:schemeClr val="tx1"/>
            </a:solidFill>
          </a:ln>
        </p:spPr>
      </p:pic>
    </p:spTree>
    <p:extLst>
      <p:ext uri="{BB962C8B-B14F-4D97-AF65-F5344CB8AC3E}">
        <p14:creationId xmlns:p14="http://schemas.microsoft.com/office/powerpoint/2010/main" val="91743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B6EE7-AE1B-6C05-6367-530C54DE007F}"/>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Digital Health services for citizens :</a:t>
            </a:r>
          </a:p>
        </p:txBody>
      </p:sp>
      <p:sp>
        <p:nvSpPr>
          <p:cNvPr id="4" name="TextBox 3">
            <a:extLst>
              <a:ext uri="{FF2B5EF4-FFF2-40B4-BE49-F238E27FC236}">
                <a16:creationId xmlns:a16="http://schemas.microsoft.com/office/drawing/2014/main" id="{B06118B7-E86A-DABA-2760-33B3F10A6602}"/>
              </a:ext>
            </a:extLst>
          </p:cNvPr>
          <p:cNvSpPr txBox="1"/>
          <p:nvPr/>
        </p:nvSpPr>
        <p:spPr>
          <a:xfrm>
            <a:off x="304799" y="649168"/>
            <a:ext cx="11198942" cy="2534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E-Marketplaces and M-Health Applications: </a:t>
            </a:r>
            <a:r>
              <a:rPr lang="en-US" dirty="0">
                <a:latin typeface="Arial" panose="020B0604020202020204" pitchFamily="34" charset="0"/>
                <a:ea typeface="Calibri" panose="020F0502020204030204" pitchFamily="34" charset="0"/>
                <a:cs typeface="Times New Roman" panose="02020603050405020304" pitchFamily="18" charset="0"/>
              </a:rPr>
              <a:t>Designed to enhance patient convenience by offering platforms like Dr. Yan and U Doc.</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Functionality: </a:t>
            </a:r>
            <a:r>
              <a:rPr lang="en-US" dirty="0">
                <a:latin typeface="Arial" panose="020B0604020202020204" pitchFamily="34" charset="0"/>
                <a:ea typeface="Calibri" panose="020F0502020204030204" pitchFamily="34" charset="0"/>
                <a:cs typeface="Times New Roman" panose="02020603050405020304" pitchFamily="18" charset="0"/>
              </a:rPr>
              <a:t>These applications facilitate discovery and scheduling of appointments online, improving access and convenience for patients.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Maturity Score: </a:t>
            </a:r>
            <a:r>
              <a:rPr lang="en-US" dirty="0">
                <a:latin typeface="Arial" panose="020B0604020202020204" pitchFamily="34" charset="0"/>
                <a:ea typeface="Calibri" panose="020F0502020204030204" pitchFamily="34" charset="0"/>
                <a:cs typeface="Times New Roman" panose="02020603050405020304" pitchFamily="18" charset="0"/>
              </a:rPr>
              <a:t>Armenia's digital health system scores 10 out of 18 (56%), indicating functional implementation and acceptance by citizens</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D9306C-6DDE-8E1E-63C8-58D8814B4E8D}"/>
              </a:ext>
            </a:extLst>
          </p:cNvPr>
          <p:cNvSpPr txBox="1"/>
          <p:nvPr/>
        </p:nvSpPr>
        <p:spPr>
          <a:xfrm>
            <a:off x="304799" y="3429000"/>
            <a:ext cx="10264878" cy="400110"/>
          </a:xfrm>
          <a:prstGeom prst="rect">
            <a:avLst/>
          </a:prstGeom>
          <a:noFill/>
        </p:spPr>
        <p:txBody>
          <a:bodyPr wrap="square" rtlCol="0">
            <a:spAutoFit/>
          </a:bodyPr>
          <a:lstStyle/>
          <a:p>
            <a:r>
              <a:rPr lang="en-IN" sz="2000" dirty="0">
                <a:solidFill>
                  <a:schemeClr val="accent1"/>
                </a:solidFill>
              </a:rPr>
              <a:t>Scorecard based on the situational analysis :</a:t>
            </a:r>
          </a:p>
        </p:txBody>
      </p:sp>
      <p:pic>
        <p:nvPicPr>
          <p:cNvPr id="7" name="Picture 6">
            <a:extLst>
              <a:ext uri="{FF2B5EF4-FFF2-40B4-BE49-F238E27FC236}">
                <a16:creationId xmlns:a16="http://schemas.microsoft.com/office/drawing/2014/main" id="{D0F2D2F6-5D3D-08E6-B3A5-EADAC668B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055" y="3976591"/>
            <a:ext cx="5438171" cy="2676673"/>
          </a:xfrm>
          <a:prstGeom prst="rect">
            <a:avLst/>
          </a:prstGeom>
          <a:ln>
            <a:solidFill>
              <a:schemeClr val="tx1"/>
            </a:solidFill>
          </a:ln>
        </p:spPr>
      </p:pic>
    </p:spTree>
    <p:extLst>
      <p:ext uri="{BB962C8B-B14F-4D97-AF65-F5344CB8AC3E}">
        <p14:creationId xmlns:p14="http://schemas.microsoft.com/office/powerpoint/2010/main" val="22652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3A7374-F2DE-5F2A-8259-555B5DCBE0CF}"/>
              </a:ext>
            </a:extLst>
          </p:cNvPr>
          <p:cNvSpPr>
            <a:spLocks noGrp="1"/>
          </p:cNvSpPr>
          <p:nvPr>
            <p:ph type="title"/>
          </p:nvPr>
        </p:nvSpPr>
        <p:spPr>
          <a:xfrm>
            <a:off x="1" y="0"/>
            <a:ext cx="11213432" cy="548640"/>
          </a:xfrm>
        </p:spPr>
        <p:txBody>
          <a:bodyPr tIns="91440" bIns="91440" anchor="ctr"/>
          <a:lstStyle/>
          <a:p>
            <a:r>
              <a:rPr lang="en-US" sz="2400" dirty="0">
                <a:solidFill>
                  <a:schemeClr val="accent2"/>
                </a:solidFill>
                <a:cs typeface="Arial" panose="020B0604020202020204" pitchFamily="34" charset="0"/>
              </a:rPr>
              <a:t>Background</a:t>
            </a:r>
          </a:p>
        </p:txBody>
      </p:sp>
      <p:pic>
        <p:nvPicPr>
          <p:cNvPr id="6" name="Picture 5">
            <a:extLst>
              <a:ext uri="{FF2B5EF4-FFF2-40B4-BE49-F238E27FC236}">
                <a16:creationId xmlns:a16="http://schemas.microsoft.com/office/drawing/2014/main" id="{52DC3A23-B1AE-AB8C-8079-33B5B2B244F9}"/>
              </a:ext>
            </a:extLst>
          </p:cNvPr>
          <p:cNvPicPr>
            <a:picLocks noChangeAspect="1"/>
          </p:cNvPicPr>
          <p:nvPr/>
        </p:nvPicPr>
        <p:blipFill>
          <a:blip r:embed="rId2"/>
          <a:stretch>
            <a:fillRect/>
          </a:stretch>
        </p:blipFill>
        <p:spPr>
          <a:xfrm>
            <a:off x="133385" y="587140"/>
            <a:ext cx="11790476" cy="5857143"/>
          </a:xfrm>
          <a:prstGeom prst="rect">
            <a:avLst/>
          </a:prstGeom>
        </p:spPr>
      </p:pic>
    </p:spTree>
    <p:extLst>
      <p:ext uri="{BB962C8B-B14F-4D97-AF65-F5344CB8AC3E}">
        <p14:creationId xmlns:p14="http://schemas.microsoft.com/office/powerpoint/2010/main" val="53231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D05C4D-A02A-DA09-3C1D-D8D35F1BAE31}"/>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Health analytics :</a:t>
            </a:r>
          </a:p>
        </p:txBody>
      </p:sp>
      <p:sp>
        <p:nvSpPr>
          <p:cNvPr id="4" name="TextBox 3">
            <a:extLst>
              <a:ext uri="{FF2B5EF4-FFF2-40B4-BE49-F238E27FC236}">
                <a16:creationId xmlns:a16="http://schemas.microsoft.com/office/drawing/2014/main" id="{10ABAFF9-ACFD-D640-C22E-4384057D3448}"/>
              </a:ext>
            </a:extLst>
          </p:cNvPr>
          <p:cNvSpPr txBox="1"/>
          <p:nvPr/>
        </p:nvSpPr>
        <p:spPr>
          <a:xfrm>
            <a:off x="86627" y="447153"/>
            <a:ext cx="11405419"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Population-Level Health Management Information Systems: </a:t>
            </a:r>
            <a:r>
              <a:rPr lang="en-US" dirty="0">
                <a:latin typeface="Arial" panose="020B0604020202020204" pitchFamily="34" charset="0"/>
                <a:ea typeface="Calibri" panose="020F0502020204030204" pitchFamily="34" charset="0"/>
                <a:cs typeface="Times New Roman" panose="02020603050405020304" pitchFamily="18" charset="0"/>
              </a:rPr>
              <a:t>Armenia lacks a comprehensive system within ARMED to provide a complete overview of the health status of the entire population.</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Impact on Monitoring and Evaluation: </a:t>
            </a:r>
            <a:r>
              <a:rPr lang="en-US" dirty="0">
                <a:latin typeface="Arial" panose="020B0604020202020204" pitchFamily="34" charset="0"/>
                <a:ea typeface="Calibri" panose="020F0502020204030204" pitchFamily="34" charset="0"/>
                <a:cs typeface="Times New Roman" panose="02020603050405020304" pitchFamily="18" charset="0"/>
              </a:rPr>
              <a:t>This gap hampers effective monitoring and evaluation of Key Performance Indicators (KPIs) crucial for policymakers.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Real-Time Patient Information Dashboard: </a:t>
            </a:r>
            <a:r>
              <a:rPr lang="en-US" dirty="0">
                <a:latin typeface="Arial" panose="020B0604020202020204" pitchFamily="34" charset="0"/>
                <a:ea typeface="Calibri" panose="020F0502020204030204" pitchFamily="34" charset="0"/>
                <a:cs typeface="Times New Roman" panose="02020603050405020304" pitchFamily="18" charset="0"/>
              </a:rPr>
              <a:t>Developed during COVID-19, but requires further development and refinement to support robust and timely data-driven decision-making.</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Weak Health Analytics: </a:t>
            </a:r>
            <a:r>
              <a:rPr lang="en-US" dirty="0">
                <a:latin typeface="Arial" panose="020B0604020202020204" pitchFamily="34" charset="0"/>
                <a:ea typeface="Calibri" panose="020F0502020204030204" pitchFamily="34" charset="0"/>
                <a:cs typeface="Times New Roman" panose="02020603050405020304" pitchFamily="18" charset="0"/>
              </a:rPr>
              <a:t>Based on secondary research, Armenia's health analytics capability is lacking, with a maturity score of 2 out of 18 (11%)</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90319AA-BB49-9FD9-2521-F993A80A5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1160" y="4289576"/>
            <a:ext cx="5349680" cy="2276905"/>
          </a:xfrm>
          <a:prstGeom prst="rect">
            <a:avLst/>
          </a:prstGeom>
          <a:ln>
            <a:solidFill>
              <a:schemeClr val="tx1"/>
            </a:solidFill>
          </a:ln>
        </p:spPr>
      </p:pic>
      <p:sp>
        <p:nvSpPr>
          <p:cNvPr id="8" name="TextBox 7">
            <a:extLst>
              <a:ext uri="{FF2B5EF4-FFF2-40B4-BE49-F238E27FC236}">
                <a16:creationId xmlns:a16="http://schemas.microsoft.com/office/drawing/2014/main" id="{BC9FB3DF-B0EA-300B-9785-15519F75D60B}"/>
              </a:ext>
            </a:extLst>
          </p:cNvPr>
          <p:cNvSpPr txBox="1"/>
          <p:nvPr/>
        </p:nvSpPr>
        <p:spPr>
          <a:xfrm>
            <a:off x="314632" y="3889466"/>
            <a:ext cx="10264878" cy="400110"/>
          </a:xfrm>
          <a:prstGeom prst="rect">
            <a:avLst/>
          </a:prstGeom>
          <a:noFill/>
        </p:spPr>
        <p:txBody>
          <a:bodyPr wrap="square" rtlCol="0">
            <a:spAutoFit/>
          </a:bodyPr>
          <a:lstStyle/>
          <a:p>
            <a:r>
              <a:rPr lang="en-IN" sz="2000" dirty="0">
                <a:solidFill>
                  <a:schemeClr val="accent1"/>
                </a:solidFill>
              </a:rPr>
              <a:t>Scorecard based on the situational analysis:</a:t>
            </a:r>
          </a:p>
        </p:txBody>
      </p:sp>
    </p:spTree>
    <p:extLst>
      <p:ext uri="{BB962C8B-B14F-4D97-AF65-F5344CB8AC3E}">
        <p14:creationId xmlns:p14="http://schemas.microsoft.com/office/powerpoint/2010/main" val="37964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B2A25-A0B5-9183-9EA1-6C1EB2F71449}"/>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Identified gaps:</a:t>
            </a:r>
          </a:p>
        </p:txBody>
      </p:sp>
      <p:sp>
        <p:nvSpPr>
          <p:cNvPr id="4" name="TextBox 3">
            <a:extLst>
              <a:ext uri="{FF2B5EF4-FFF2-40B4-BE49-F238E27FC236}">
                <a16:creationId xmlns:a16="http://schemas.microsoft.com/office/drawing/2014/main" id="{B686CE40-B926-70D3-6A05-4CAE7C7BD022}"/>
              </a:ext>
            </a:extLst>
          </p:cNvPr>
          <p:cNvSpPr txBox="1"/>
          <p:nvPr/>
        </p:nvSpPr>
        <p:spPr>
          <a:xfrm>
            <a:off x="216310" y="747252"/>
            <a:ext cx="11670890" cy="58580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Claim Processing System: </a:t>
            </a:r>
            <a:r>
              <a:rPr lang="en-US" dirty="0">
                <a:latin typeface="Arial" panose="020B0604020202020204" pitchFamily="34" charset="0"/>
                <a:ea typeface="Calibri" panose="020F0502020204030204" pitchFamily="34" charset="0"/>
                <a:cs typeface="Times New Roman" panose="02020603050405020304" pitchFamily="18" charset="0"/>
              </a:rPr>
              <a:t>ARMED allows manual claim submission without required documents, increasing risk of errors and </a:t>
            </a:r>
            <a:r>
              <a:rPr lang="en-US" dirty="0" err="1">
                <a:latin typeface="Arial" panose="020B0604020202020204" pitchFamily="34" charset="0"/>
                <a:ea typeface="Calibri" panose="020F0502020204030204" pitchFamily="34" charset="0"/>
                <a:cs typeface="Times New Roman" panose="02020603050405020304" pitchFamily="18" charset="0"/>
              </a:rPr>
              <a:t>fraud.Lack</a:t>
            </a:r>
            <a:r>
              <a:rPr lang="en-US" dirty="0">
                <a:latin typeface="Arial" panose="020B0604020202020204" pitchFamily="34" charset="0"/>
                <a:ea typeface="Calibri" panose="020F0502020204030204" pitchFamily="34" charset="0"/>
                <a:cs typeface="Times New Roman" panose="02020603050405020304" pitchFamily="18" charset="0"/>
              </a:rPr>
              <a:t> of automated segregation by priority and absence of claim history complicate the process.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Beneficiary Verification System: </a:t>
            </a:r>
            <a:r>
              <a:rPr lang="en-US" dirty="0">
                <a:latin typeface="Arial" panose="020B0604020202020204" pitchFamily="34" charset="0"/>
                <a:ea typeface="Calibri" panose="020F0502020204030204" pitchFamily="34" charset="0"/>
                <a:cs typeface="Times New Roman" panose="02020603050405020304" pitchFamily="18" charset="0"/>
              </a:rPr>
              <a:t>Poor integration between ARMED and </a:t>
            </a:r>
            <a:r>
              <a:rPr lang="en-US" dirty="0" err="1">
                <a:latin typeface="Arial" panose="020B0604020202020204" pitchFamily="34" charset="0"/>
                <a:ea typeface="Calibri" panose="020F0502020204030204" pitchFamily="34" charset="0"/>
                <a:cs typeface="Times New Roman" panose="02020603050405020304" pitchFamily="18" charset="0"/>
              </a:rPr>
              <a:t>MoLSA</a:t>
            </a:r>
            <a:r>
              <a:rPr lang="en-US" dirty="0">
                <a:latin typeface="Arial" panose="020B0604020202020204" pitchFamily="34" charset="0"/>
                <a:ea typeface="Calibri" panose="020F0502020204030204" pitchFamily="34" charset="0"/>
                <a:cs typeface="Times New Roman" panose="02020603050405020304" pitchFamily="18" charset="0"/>
              </a:rPr>
              <a:t> hinders automated disability status </a:t>
            </a:r>
            <a:r>
              <a:rPr lang="en-US" dirty="0" err="1">
                <a:latin typeface="Arial" panose="020B0604020202020204" pitchFamily="34" charset="0"/>
                <a:ea typeface="Calibri" panose="020F0502020204030204" pitchFamily="34" charset="0"/>
                <a:cs typeface="Times New Roman" panose="02020603050405020304" pitchFamily="18" charset="0"/>
              </a:rPr>
              <a:t>retrieval.Providers</a:t>
            </a:r>
            <a:r>
              <a:rPr lang="en-US" dirty="0">
                <a:latin typeface="Arial" panose="020B0604020202020204" pitchFamily="34" charset="0"/>
                <a:ea typeface="Calibri" panose="020F0502020204030204" pitchFamily="34" charset="0"/>
                <a:cs typeface="Times New Roman" panose="02020603050405020304" pitchFamily="18" charset="0"/>
              </a:rPr>
              <a:t> resort to time-consuming manual checks due to these integration issues.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Anti-Fraud System: </a:t>
            </a:r>
            <a:r>
              <a:rPr lang="en-US" dirty="0">
                <a:latin typeface="Arial" panose="020B0604020202020204" pitchFamily="34" charset="0"/>
                <a:ea typeface="Calibri" panose="020F0502020204030204" pitchFamily="34" charset="0"/>
                <a:cs typeface="Times New Roman" panose="02020603050405020304" pitchFamily="18" charset="0"/>
              </a:rPr>
              <a:t>ARMED lacks efficient anti-fraud mechanisms like automatic detection of suspicious pre-</a:t>
            </a:r>
            <a:r>
              <a:rPr lang="en-US" dirty="0" err="1">
                <a:latin typeface="Arial" panose="020B0604020202020204" pitchFamily="34" charset="0"/>
                <a:ea typeface="Calibri" panose="020F0502020204030204" pitchFamily="34" charset="0"/>
                <a:cs typeface="Times New Roman" panose="02020603050405020304" pitchFamily="18" charset="0"/>
              </a:rPr>
              <a:t>authorizations.Current</a:t>
            </a:r>
            <a:r>
              <a:rPr lang="en-US" dirty="0">
                <a:latin typeface="Arial" panose="020B0604020202020204" pitchFamily="34" charset="0"/>
                <a:ea typeface="Calibri" panose="020F0502020204030204" pitchFamily="34" charset="0"/>
                <a:cs typeface="Times New Roman" panose="02020603050405020304" pitchFamily="18" charset="0"/>
              </a:rPr>
              <a:t> methods rely on sampling, lacking uniform assessment of filed claims for errors.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E-Prescription System: </a:t>
            </a:r>
            <a:r>
              <a:rPr lang="en-US" dirty="0">
                <a:latin typeface="Arial" panose="020B0604020202020204" pitchFamily="34" charset="0"/>
                <a:ea typeface="Calibri" panose="020F0502020204030204" pitchFamily="34" charset="0"/>
                <a:cs typeface="Times New Roman" panose="02020603050405020304" pitchFamily="18" charset="0"/>
              </a:rPr>
              <a:t>Pilot e-prescription system initiated by MoH with mandatory pharmacy connection to </a:t>
            </a:r>
            <a:r>
              <a:rPr lang="en-US" dirty="0" err="1">
                <a:latin typeface="Arial" panose="020B0604020202020204" pitchFamily="34" charset="0"/>
                <a:ea typeface="Calibri" panose="020F0502020204030204" pitchFamily="34" charset="0"/>
                <a:cs typeface="Times New Roman" panose="02020603050405020304" pitchFamily="18" charset="0"/>
              </a:rPr>
              <a:t>ARMED.Inadequate</a:t>
            </a:r>
            <a:r>
              <a:rPr lang="en-US" dirty="0">
                <a:latin typeface="Arial" panose="020B0604020202020204" pitchFamily="34" charset="0"/>
                <a:ea typeface="Calibri" panose="020F0502020204030204" pitchFamily="34" charset="0"/>
                <a:cs typeface="Times New Roman" panose="02020603050405020304" pitchFamily="18" charset="0"/>
              </a:rPr>
              <a:t> integration increases risk of medication errors, especially with hospital pharmacies linked.</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E-Referral System: </a:t>
            </a:r>
            <a:r>
              <a:rPr lang="en-US" dirty="0">
                <a:latin typeface="Arial" panose="020B0604020202020204" pitchFamily="34" charset="0"/>
                <a:ea typeface="Calibri" panose="020F0502020204030204" pitchFamily="34" charset="0"/>
                <a:cs typeface="Times New Roman" panose="02020603050405020304" pitchFamily="18" charset="0"/>
              </a:rPr>
              <a:t>Referral module in ARMED suffers from incomplete or outdated information </a:t>
            </a:r>
            <a:r>
              <a:rPr lang="en-US" dirty="0" err="1">
                <a:latin typeface="Arial" panose="020B0604020202020204" pitchFamily="34" charset="0"/>
                <a:ea typeface="Calibri" panose="020F0502020204030204" pitchFamily="34" charset="0"/>
                <a:cs typeface="Times New Roman" panose="02020603050405020304" pitchFamily="18" charset="0"/>
              </a:rPr>
              <a:t>entry.Lack</a:t>
            </a:r>
            <a:r>
              <a:rPr lang="en-US" dirty="0">
                <a:latin typeface="Arial" panose="020B0604020202020204" pitchFamily="34" charset="0"/>
                <a:ea typeface="Calibri" panose="020F0502020204030204" pitchFamily="34" charset="0"/>
                <a:cs typeface="Times New Roman" panose="02020603050405020304" pitchFamily="18" charset="0"/>
              </a:rPr>
              <a:t> of feedback mechanism impacts continuity of care, affecting patient perspective on completed referrals.</a:t>
            </a:r>
          </a:p>
          <a:p>
            <a:pPr marL="285750" indent="-285750">
              <a:lnSpc>
                <a:spcPct val="150000"/>
              </a:lnSpc>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Monitoring and Evaluation System: </a:t>
            </a:r>
            <a:r>
              <a:rPr lang="en-US" dirty="0">
                <a:latin typeface="Arial" panose="020B0604020202020204" pitchFamily="34" charset="0"/>
                <a:ea typeface="Calibri" panose="020F0502020204030204" pitchFamily="34" charset="0"/>
                <a:cs typeface="Times New Roman" panose="02020603050405020304" pitchFamily="18" charset="0"/>
              </a:rPr>
              <a:t>ARMED provides data entry and reporting interfaces but faces challenges with data inconsistency. Absence of consistent financial monitoring at facility level hampers informed decision-making</a:t>
            </a:r>
            <a:endParaRPr lang="en-IN" dirty="0" err="1">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2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157CB-D51A-3A2E-06CE-83675CC7104E}"/>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Proposed interventions:</a:t>
            </a:r>
          </a:p>
        </p:txBody>
      </p:sp>
      <p:sp>
        <p:nvSpPr>
          <p:cNvPr id="10" name="TextBox 9">
            <a:extLst>
              <a:ext uri="{FF2B5EF4-FFF2-40B4-BE49-F238E27FC236}">
                <a16:creationId xmlns:a16="http://schemas.microsoft.com/office/drawing/2014/main" id="{3FB452AE-58DF-5E6A-4DD5-CA82E6302BF1}"/>
              </a:ext>
            </a:extLst>
          </p:cNvPr>
          <p:cNvSpPr txBox="1"/>
          <p:nvPr/>
        </p:nvSpPr>
        <p:spPr>
          <a:xfrm>
            <a:off x="235974" y="668594"/>
            <a:ext cx="11749549" cy="20647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Armenia is actively working to strengthen its digital health financing ecosystem, to make it efficient &amp; resilient, stakeholders may focus on scaling up digital technologies for insurers (score: 10 (out of 21)), providers (score: 10 (out of 18)), and health analytics (score: 2 (out of 18)). Following are the six key intervention areas; one of these may be shortlisted by SHA, MoH. </a:t>
            </a:r>
            <a:endParaRPr lang="en-IN" dirty="0">
              <a:latin typeface="Arial" panose="020B0604020202020204" pitchFamily="34" charset="0"/>
              <a:ea typeface="Calibri" panose="020F0502020204030204" pitchFamily="34" charset="0"/>
              <a:cs typeface="Times New Roman" panose="02020603050405020304" pitchFamily="18" charset="0"/>
            </a:endParaRPr>
          </a:p>
          <a:p>
            <a:endParaRPr lang="en-IN" sz="1600" dirty="0" err="1">
              <a:solidFill>
                <a:schemeClr val="tx2"/>
              </a:solidFill>
            </a:endParaRPr>
          </a:p>
        </p:txBody>
      </p:sp>
      <p:pic>
        <p:nvPicPr>
          <p:cNvPr id="12" name="Picture 11">
            <a:extLst>
              <a:ext uri="{FF2B5EF4-FFF2-40B4-BE49-F238E27FC236}">
                <a16:creationId xmlns:a16="http://schemas.microsoft.com/office/drawing/2014/main" id="{B3ABFF4E-B8C2-7901-DD1B-4393C4E0B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796" y="3083407"/>
            <a:ext cx="7001499" cy="3226239"/>
          </a:xfrm>
          <a:prstGeom prst="rect">
            <a:avLst/>
          </a:prstGeom>
          <a:ln>
            <a:solidFill>
              <a:schemeClr val="tx1"/>
            </a:solidFill>
          </a:ln>
        </p:spPr>
      </p:pic>
    </p:spTree>
    <p:extLst>
      <p:ext uri="{BB962C8B-B14F-4D97-AF65-F5344CB8AC3E}">
        <p14:creationId xmlns:p14="http://schemas.microsoft.com/office/powerpoint/2010/main" val="417238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8B7067-8D32-CA4D-E26F-6418688C4816}"/>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Way forward:</a:t>
            </a:r>
          </a:p>
        </p:txBody>
      </p:sp>
      <p:sp>
        <p:nvSpPr>
          <p:cNvPr id="4" name="TextBox 3">
            <a:extLst>
              <a:ext uri="{FF2B5EF4-FFF2-40B4-BE49-F238E27FC236}">
                <a16:creationId xmlns:a16="http://schemas.microsoft.com/office/drawing/2014/main" id="{16EEB03D-E08A-26FD-C515-D88E24B301F6}"/>
              </a:ext>
            </a:extLst>
          </p:cNvPr>
          <p:cNvSpPr txBox="1"/>
          <p:nvPr/>
        </p:nvSpPr>
        <p:spPr>
          <a:xfrm>
            <a:off x="393290" y="1754182"/>
            <a:ext cx="11405419" cy="3349635"/>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Basis this gap analysis, it is proposed that SHA, MoH may shortlist on one of the recommended mature digital technologies for implementation.</a:t>
            </a:r>
            <a:endParaRPr lang="en-IN"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IQVIA shall set-up a discussion between SHA, MoH to facilitate shortlisting of mature digital technology. </a:t>
            </a:r>
            <a:endParaRPr lang="en-IN"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Once the technology has been shortlisted IQVIA shall furnish Terms of Reference pertaining to implementation of technology, along with a detailed action plan.</a:t>
            </a:r>
            <a:endParaRPr lang="en-IN"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50000"/>
              </a:lnSpc>
              <a:spcAft>
                <a:spcPts val="800"/>
              </a:spcAft>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Based on the final workplan agreed by ADB, and SHA, MoH; IQVIA will involve its project team of international and national experts for execution.</a:t>
            </a:r>
            <a:endParaRPr lang="en-IN" dirty="0">
              <a:latin typeface="Arial" panose="020B0604020202020204" pitchFamily="34" charset="0"/>
              <a:ea typeface="Calibri" panose="020F0502020204030204" pitchFamily="34" charset="0"/>
              <a:cs typeface="Times New Roman" panose="02020603050405020304" pitchFamily="18" charset="0"/>
            </a:endParaRPr>
          </a:p>
          <a:p>
            <a:endParaRPr lang="en-IN" sz="1600" dirty="0" err="1">
              <a:solidFill>
                <a:schemeClr val="tx2"/>
              </a:solidFill>
            </a:endParaRPr>
          </a:p>
        </p:txBody>
      </p:sp>
    </p:spTree>
    <p:extLst>
      <p:ext uri="{BB962C8B-B14F-4D97-AF65-F5344CB8AC3E}">
        <p14:creationId xmlns:p14="http://schemas.microsoft.com/office/powerpoint/2010/main" val="351105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77162-80F7-1CC4-6963-C09057882EEC}"/>
              </a:ext>
            </a:extLst>
          </p:cNvPr>
          <p:cNvSpPr txBox="1"/>
          <p:nvPr/>
        </p:nvSpPr>
        <p:spPr>
          <a:xfrm>
            <a:off x="86627" y="50769"/>
            <a:ext cx="6412496" cy="470342"/>
          </a:xfrm>
          <a:prstGeom prst="rect">
            <a:avLst/>
          </a:prstGeom>
          <a:noFill/>
        </p:spPr>
        <p:txBody>
          <a:bodyPr wrap="square" rtlCol="0">
            <a:spAutoFit/>
          </a:bodyPr>
          <a:lstStyle/>
          <a:p>
            <a:r>
              <a:rPr lang="en-US" sz="2400" dirty="0">
                <a:solidFill>
                  <a:schemeClr val="accent1"/>
                </a:solidFill>
              </a:rPr>
              <a:t>References:</a:t>
            </a:r>
          </a:p>
        </p:txBody>
      </p:sp>
      <p:sp>
        <p:nvSpPr>
          <p:cNvPr id="4" name="TextBox 3">
            <a:extLst>
              <a:ext uri="{FF2B5EF4-FFF2-40B4-BE49-F238E27FC236}">
                <a16:creationId xmlns:a16="http://schemas.microsoft.com/office/drawing/2014/main" id="{EB70D349-95BC-8E3C-1182-E061BE474D0A}"/>
              </a:ext>
            </a:extLst>
          </p:cNvPr>
          <p:cNvSpPr txBox="1"/>
          <p:nvPr/>
        </p:nvSpPr>
        <p:spPr>
          <a:xfrm>
            <a:off x="167147" y="672218"/>
            <a:ext cx="11621729" cy="6135013"/>
          </a:xfrm>
          <a:prstGeom prst="rect">
            <a:avLst/>
          </a:prstGeom>
          <a:noFill/>
        </p:spPr>
        <p:txBody>
          <a:bodyPr wrap="square" rtlCol="0">
            <a:spAutoFit/>
          </a:bodyPr>
          <a:lstStyle/>
          <a:p>
            <a:pPr algn="l">
              <a:lnSpc>
                <a:spcPct val="150000"/>
              </a:lnSpc>
            </a:pPr>
            <a:r>
              <a:rPr lang="en-US" sz="1800" u="sng" baseline="30000" dirty="0">
                <a:solidFill>
                  <a:srgbClr val="0070C0"/>
                </a:solidFill>
                <a:effectLst/>
                <a:latin typeface="Arial" panose="020B0604020202020204" pitchFamily="34" charset="0"/>
                <a:ea typeface="Calibri" panose="020F0502020204030204" pitchFamily="34" charset="0"/>
                <a:cs typeface="Arial" panose="020B0604020202020204" pitchFamily="34" charset="0"/>
              </a:rPr>
              <a:t>https://www.who.int/europe/publications/i/item/9789289053402 </a:t>
            </a:r>
            <a:endParaRPr lang="en-IN" sz="1800" baseline="30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IQVIA’s estimate.</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https://www.gov.am/en/news/item/9307/</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https://publications.iom.int/system/files/pdf/pub2023-076-r-migration-management-digital-maturity-armenia.pdf</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https://www.primeminister.am/en/press-release/item/2020/07/20/Nikol-Pashinyan-meeting-Digitization/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https://www.oecd.org/eurasia/Covid19_%20Advancing%20digital%20business%20transformation%20in%20the%20EaP%20countries.pdf</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https://www.isfteh.org/files/media/A_Century_of_Telemedicine_-_Part_IV.pdf</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MOH Order_456-L_eHealth Action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Plan_eng</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IQVIA’s estimate.</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https://openknowledge.worldbank.org/server/api/core/bitstreams/f3a12463-2225-54e6-a838-4c756c65a2ae/content</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Armenian eHealth Strategy and Action Plan for 2021-2023 </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https://www.adb.org/sites/default/files/project-documents/51129/51129-002-pcr-en.pdf</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62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52B9D-48A0-6BAB-2F3F-BE93285D6E36}"/>
              </a:ext>
            </a:extLst>
          </p:cNvPr>
          <p:cNvSpPr txBox="1"/>
          <p:nvPr/>
        </p:nvSpPr>
        <p:spPr>
          <a:xfrm>
            <a:off x="235974" y="147484"/>
            <a:ext cx="11582400" cy="6976269"/>
          </a:xfrm>
          <a:prstGeom prst="rect">
            <a:avLst/>
          </a:prstGeom>
          <a:noFill/>
        </p:spPr>
        <p:txBody>
          <a:bodyPr wrap="square" rtlCol="0">
            <a:spAutoFit/>
          </a:bodyPr>
          <a:lstStyle/>
          <a:p>
            <a:pPr algn="l">
              <a:lnSpc>
                <a:spcPct val="150000"/>
              </a:lnSpc>
            </a:pPr>
            <a:r>
              <a:rPr lang="en-US" sz="1800" baseline="30000" dirty="0">
                <a:effectLst/>
                <a:latin typeface="Arial" panose="020B0604020202020204" pitchFamily="34" charset="0"/>
                <a:ea typeface="Calibri" panose="020F0502020204030204" pitchFamily="34" charset="0"/>
                <a:cs typeface="Arial" panose="020B0604020202020204" pitchFamily="34" charset="0"/>
              </a:rPr>
              <a:t>IQVIA estimate.</a:t>
            </a: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https://armdigihealth.org/digital-health-in-armenia/</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https://www.oecd.org/eurasia/Covid19_%20Advancing%20digital%20business%20transformation%20in%20the%20EaP%20countries.pdf</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“National Electronic Healthcare Operator” CJSC operating ARMED, e-Health system in Armenia, has been certified by the globally recognized ISO/IEC 27001 Standard</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https://eufordigital.eu/wp-content/uploads/2021/02/Analysis-of-the-current-state-of-eHealth-in-the-Eastern-partner-countries.pdf</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IQVIA’s estimate.</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https://corporate.armed.am/en/about-system</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https://corporate.armed.am/en/about-system</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IQVIA’s estimate.</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US" sz="1800" i="0" u="sng" dirty="0">
                <a:solidFill>
                  <a:srgbClr val="44546A"/>
                </a:solidFill>
                <a:effectLst/>
                <a:latin typeface="Arial" panose="020B0604020202020204" pitchFamily="34" charset="0"/>
                <a:ea typeface="Calibri" panose="020F0502020204030204" pitchFamily="34" charset="0"/>
                <a:cs typeface="Arial" panose="020B0604020202020204" pitchFamily="34" charset="0"/>
                <a:hlinkClick r:id="rId7"/>
              </a:rPr>
              <a:t>https://documents1.worldbank.org/curated/en/174831600184459793/pdf/Strategic-Purchasing-for-Better-Health-in-Armenia.pdf</a:t>
            </a:r>
            <a:endParaRPr lang="en-IN"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IQVIA’s estimate.</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IQVIA estimate.</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N" sz="1600" dirty="0" err="1">
              <a:solidFill>
                <a:schemeClr val="tx2"/>
              </a:solidFill>
            </a:endParaRPr>
          </a:p>
        </p:txBody>
      </p:sp>
    </p:spTree>
    <p:extLst>
      <p:ext uri="{BB962C8B-B14F-4D97-AF65-F5344CB8AC3E}">
        <p14:creationId xmlns:p14="http://schemas.microsoft.com/office/powerpoint/2010/main" val="304059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BF2304-8195-BDD8-197F-51A53CBC00C4}"/>
              </a:ext>
            </a:extLst>
          </p:cNvPr>
          <p:cNvSpPr>
            <a:spLocks noGrp="1"/>
          </p:cNvSpPr>
          <p:nvPr>
            <p:ph type="title"/>
          </p:nvPr>
        </p:nvSpPr>
        <p:spPr>
          <a:xfrm>
            <a:off x="1" y="0"/>
            <a:ext cx="11213432" cy="548640"/>
          </a:xfrm>
        </p:spPr>
        <p:txBody>
          <a:bodyPr tIns="91440" bIns="91440" anchor="ctr"/>
          <a:lstStyle/>
          <a:p>
            <a:r>
              <a:rPr lang="en-US" sz="2400" dirty="0">
                <a:solidFill>
                  <a:schemeClr val="accent2"/>
                </a:solidFill>
                <a:cs typeface="Arial" panose="020B0604020202020204" pitchFamily="34" charset="0"/>
              </a:rPr>
              <a:t>Rationale</a:t>
            </a:r>
          </a:p>
        </p:txBody>
      </p:sp>
      <p:sp>
        <p:nvSpPr>
          <p:cNvPr id="5" name="TextBox 4">
            <a:extLst>
              <a:ext uri="{FF2B5EF4-FFF2-40B4-BE49-F238E27FC236}">
                <a16:creationId xmlns:a16="http://schemas.microsoft.com/office/drawing/2014/main" id="{3DA9F801-684C-BA75-0333-E840E778D91E}"/>
              </a:ext>
            </a:extLst>
          </p:cNvPr>
          <p:cNvSpPr txBox="1"/>
          <p:nvPr/>
        </p:nvSpPr>
        <p:spPr>
          <a:xfrm>
            <a:off x="0" y="462012"/>
            <a:ext cx="11338560" cy="584775"/>
          </a:xfrm>
          <a:prstGeom prst="rect">
            <a:avLst/>
          </a:prstGeom>
          <a:noFill/>
        </p:spPr>
        <p:txBody>
          <a:bodyPr wrap="square">
            <a:spAutoFit/>
          </a:bodyPr>
          <a:lstStyle/>
          <a:p>
            <a:r>
              <a:rPr lang="en-US" sz="1600" b="1" i="0" dirty="0">
                <a:solidFill>
                  <a:schemeClr val="accent2"/>
                </a:solidFill>
                <a:effectLst/>
              </a:rPr>
              <a:t> </a:t>
            </a:r>
            <a:r>
              <a:rPr lang="en-US" sz="1600" b="0" i="0" dirty="0">
                <a:solidFill>
                  <a:schemeClr val="accent1"/>
                </a:solidFill>
                <a:effectLst/>
              </a:rPr>
              <a:t> To achieve UHC, SDGS,</a:t>
            </a:r>
            <a:r>
              <a:rPr lang="en-US" sz="1600" b="0" i="0" dirty="0">
                <a:solidFill>
                  <a:srgbClr val="0D0D0D"/>
                </a:solidFill>
                <a:effectLst/>
                <a:latin typeface="Söhne"/>
              </a:rPr>
              <a:t> </a:t>
            </a:r>
            <a:r>
              <a:rPr lang="en-US" sz="1600" dirty="0">
                <a:solidFill>
                  <a:schemeClr val="accent1"/>
                </a:solidFill>
              </a:rPr>
              <a:t>coverage of essential health services, financial protection against health expenses, and access to quality healthcare without discrimination in Armenia healthcare system.</a:t>
            </a:r>
            <a:endParaRPr lang="en-IN" sz="1600" dirty="0">
              <a:solidFill>
                <a:schemeClr val="accent1"/>
              </a:solidFill>
            </a:endParaRPr>
          </a:p>
        </p:txBody>
      </p:sp>
      <p:pic>
        <p:nvPicPr>
          <p:cNvPr id="6" name="Picture 5">
            <a:extLst>
              <a:ext uri="{FF2B5EF4-FFF2-40B4-BE49-F238E27FC236}">
                <a16:creationId xmlns:a16="http://schemas.microsoft.com/office/drawing/2014/main" id="{F3D50E57-FC5B-263D-4CEA-01D4F4A7D9F8}"/>
              </a:ext>
            </a:extLst>
          </p:cNvPr>
          <p:cNvPicPr>
            <a:picLocks noChangeAspect="1"/>
          </p:cNvPicPr>
          <p:nvPr/>
        </p:nvPicPr>
        <p:blipFill>
          <a:blip r:embed="rId2"/>
          <a:stretch>
            <a:fillRect/>
          </a:stretch>
        </p:blipFill>
        <p:spPr>
          <a:xfrm>
            <a:off x="2495970" y="1215639"/>
            <a:ext cx="7585070" cy="2619618"/>
          </a:xfrm>
          <a:prstGeom prst="rect">
            <a:avLst/>
          </a:prstGeom>
        </p:spPr>
      </p:pic>
      <p:cxnSp>
        <p:nvCxnSpPr>
          <p:cNvPr id="10" name="Straight Connector 9">
            <a:extLst>
              <a:ext uri="{FF2B5EF4-FFF2-40B4-BE49-F238E27FC236}">
                <a16:creationId xmlns:a16="http://schemas.microsoft.com/office/drawing/2014/main" id="{5513E7C4-0512-4514-5024-7023E704B9BE}"/>
              </a:ext>
            </a:extLst>
          </p:cNvPr>
          <p:cNvCxnSpPr>
            <a:cxnSpLocks/>
          </p:cNvCxnSpPr>
          <p:nvPr/>
        </p:nvCxnSpPr>
        <p:spPr>
          <a:xfrm>
            <a:off x="0" y="4004109"/>
            <a:ext cx="12192000"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21C25F0-85E9-0F00-F825-C3EEA11A04F5}"/>
              </a:ext>
            </a:extLst>
          </p:cNvPr>
          <p:cNvPicPr>
            <a:picLocks noChangeAspect="1"/>
          </p:cNvPicPr>
          <p:nvPr/>
        </p:nvPicPr>
        <p:blipFill>
          <a:blip r:embed="rId3"/>
          <a:stretch>
            <a:fillRect/>
          </a:stretch>
        </p:blipFill>
        <p:spPr>
          <a:xfrm>
            <a:off x="2078692" y="4103254"/>
            <a:ext cx="7344632" cy="2647348"/>
          </a:xfrm>
          <a:prstGeom prst="rect">
            <a:avLst/>
          </a:prstGeom>
        </p:spPr>
      </p:pic>
    </p:spTree>
    <p:extLst>
      <p:ext uri="{BB962C8B-B14F-4D97-AF65-F5344CB8AC3E}">
        <p14:creationId xmlns:p14="http://schemas.microsoft.com/office/powerpoint/2010/main" val="28934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0110F-8545-56FA-ADE2-18D258E53AFE}"/>
              </a:ext>
            </a:extLst>
          </p:cNvPr>
          <p:cNvPicPr>
            <a:picLocks noChangeAspect="1"/>
          </p:cNvPicPr>
          <p:nvPr/>
        </p:nvPicPr>
        <p:blipFill>
          <a:blip r:embed="rId2"/>
          <a:stretch>
            <a:fillRect/>
          </a:stretch>
        </p:blipFill>
        <p:spPr>
          <a:xfrm>
            <a:off x="673768" y="885802"/>
            <a:ext cx="11023007" cy="4187662"/>
          </a:xfrm>
          <a:prstGeom prst="rect">
            <a:avLst/>
          </a:prstGeom>
        </p:spPr>
      </p:pic>
      <p:sp>
        <p:nvSpPr>
          <p:cNvPr id="5" name="Title 1">
            <a:extLst>
              <a:ext uri="{FF2B5EF4-FFF2-40B4-BE49-F238E27FC236}">
                <a16:creationId xmlns:a16="http://schemas.microsoft.com/office/drawing/2014/main" id="{5C577212-F4D8-04C0-5264-63938109E9A5}"/>
              </a:ext>
            </a:extLst>
          </p:cNvPr>
          <p:cNvSpPr>
            <a:spLocks noGrp="1"/>
          </p:cNvSpPr>
          <p:nvPr>
            <p:ph type="title"/>
          </p:nvPr>
        </p:nvSpPr>
        <p:spPr>
          <a:xfrm>
            <a:off x="0" y="0"/>
            <a:ext cx="11213433" cy="548640"/>
          </a:xfrm>
        </p:spPr>
        <p:txBody>
          <a:bodyPr tIns="91440" bIns="91440" anchor="ctr"/>
          <a:lstStyle/>
          <a:p>
            <a:r>
              <a:rPr lang="en-US" sz="2400" dirty="0">
                <a:solidFill>
                  <a:schemeClr val="accent2"/>
                </a:solidFill>
                <a:cs typeface="Arial" panose="020B0604020202020204" pitchFamily="34" charset="0"/>
              </a:rPr>
              <a:t>Need for digital health in Armenia</a:t>
            </a:r>
          </a:p>
        </p:txBody>
      </p:sp>
      <p:sp>
        <p:nvSpPr>
          <p:cNvPr id="6" name="TextBox 5">
            <a:extLst>
              <a:ext uri="{FF2B5EF4-FFF2-40B4-BE49-F238E27FC236}">
                <a16:creationId xmlns:a16="http://schemas.microsoft.com/office/drawing/2014/main" id="{5CA9AC29-D8D4-8CF1-80DF-EC9AE20A1A2C}"/>
              </a:ext>
            </a:extLst>
          </p:cNvPr>
          <p:cNvSpPr txBox="1"/>
          <p:nvPr/>
        </p:nvSpPr>
        <p:spPr>
          <a:xfrm>
            <a:off x="673768" y="5659655"/>
            <a:ext cx="11348186" cy="923330"/>
          </a:xfrm>
          <a:prstGeom prst="rect">
            <a:avLst/>
          </a:prstGeom>
          <a:noFill/>
        </p:spPr>
        <p:txBody>
          <a:bodyPr wrap="square" rtlCol="0">
            <a:spAutoFit/>
          </a:bodyPr>
          <a:lstStyle/>
          <a:p>
            <a:pPr marL="285750" indent="-285750">
              <a:buFont typeface="Wingdings" panose="05000000000000000000" pitchFamily="2" charset="2"/>
              <a:buChar char="Ø"/>
            </a:pPr>
            <a:r>
              <a:rPr lang="en-US" b="0" i="0" dirty="0">
                <a:solidFill>
                  <a:schemeClr val="accent2"/>
                </a:solidFill>
                <a:effectLst/>
              </a:rPr>
              <a:t>Assess the Armenian digital health ecosystem focusing on infrastructure, governance, services for insurers, providers, citizens, and health analytics. Identify gaps and propose interventions to enhance efficiency, efficacy, and transparency of the digital health financing system</a:t>
            </a:r>
            <a:endParaRPr lang="en-US" dirty="0">
              <a:solidFill>
                <a:schemeClr val="accent2"/>
              </a:solidFill>
            </a:endParaRPr>
          </a:p>
        </p:txBody>
      </p:sp>
    </p:spTree>
    <p:extLst>
      <p:ext uri="{BB962C8B-B14F-4D97-AF65-F5344CB8AC3E}">
        <p14:creationId xmlns:p14="http://schemas.microsoft.com/office/powerpoint/2010/main" val="36722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221DE3-9C97-523C-E8F8-3FA9882C4CAE}"/>
              </a:ext>
            </a:extLst>
          </p:cNvPr>
          <p:cNvSpPr>
            <a:spLocks noGrp="1"/>
          </p:cNvSpPr>
          <p:nvPr>
            <p:ph type="title"/>
          </p:nvPr>
        </p:nvSpPr>
        <p:spPr>
          <a:xfrm>
            <a:off x="-48126" y="0"/>
            <a:ext cx="11261559" cy="529389"/>
          </a:xfrm>
        </p:spPr>
        <p:txBody>
          <a:bodyPr tIns="91440" bIns="91440" anchor="ctr"/>
          <a:lstStyle/>
          <a:p>
            <a:r>
              <a:rPr lang="en-US" sz="2400" dirty="0">
                <a:solidFill>
                  <a:schemeClr val="accent2"/>
                </a:solidFill>
                <a:cs typeface="Arial" panose="020B0604020202020204" pitchFamily="34" charset="0"/>
              </a:rPr>
              <a:t>Review of Literature</a:t>
            </a:r>
          </a:p>
        </p:txBody>
      </p:sp>
      <p:sp>
        <p:nvSpPr>
          <p:cNvPr id="5" name="TextBox 4">
            <a:extLst>
              <a:ext uri="{FF2B5EF4-FFF2-40B4-BE49-F238E27FC236}">
                <a16:creationId xmlns:a16="http://schemas.microsoft.com/office/drawing/2014/main" id="{3295F69B-B0ED-1CAE-9E6C-1676D06BA73B}"/>
              </a:ext>
            </a:extLst>
          </p:cNvPr>
          <p:cNvSpPr txBox="1"/>
          <p:nvPr/>
        </p:nvSpPr>
        <p:spPr>
          <a:xfrm>
            <a:off x="-48126" y="462012"/>
            <a:ext cx="11386686" cy="346510"/>
          </a:xfrm>
          <a:prstGeom prst="rect">
            <a:avLst/>
          </a:prstGeom>
          <a:noFill/>
        </p:spPr>
        <p:txBody>
          <a:bodyPr wrap="square">
            <a:spAutoFit/>
          </a:bodyPr>
          <a:lstStyle/>
          <a:p>
            <a:r>
              <a:rPr lang="en-US" sz="1600" b="1" i="0" dirty="0">
                <a:solidFill>
                  <a:schemeClr val="accent2"/>
                </a:solidFill>
                <a:effectLst/>
              </a:rPr>
              <a:t> </a:t>
            </a:r>
            <a:r>
              <a:rPr lang="en-US" sz="1600" b="0" i="0" dirty="0">
                <a:solidFill>
                  <a:schemeClr val="accent1"/>
                </a:solidFill>
                <a:effectLst/>
              </a:rPr>
              <a:t> Progress and challenges in the Armenian digital health financing over the years.</a:t>
            </a:r>
            <a:endParaRPr lang="en-IN" sz="1600" dirty="0">
              <a:solidFill>
                <a:schemeClr val="accent1"/>
              </a:solidFill>
            </a:endParaRPr>
          </a:p>
        </p:txBody>
      </p:sp>
      <p:grpSp>
        <p:nvGrpSpPr>
          <p:cNvPr id="6" name="Group 5">
            <a:extLst>
              <a:ext uri="{FF2B5EF4-FFF2-40B4-BE49-F238E27FC236}">
                <a16:creationId xmlns:a16="http://schemas.microsoft.com/office/drawing/2014/main" id="{E4E4BE9D-9D3A-47EC-C9A0-5A35296D717E}"/>
              </a:ext>
            </a:extLst>
          </p:cNvPr>
          <p:cNvGrpSpPr/>
          <p:nvPr/>
        </p:nvGrpSpPr>
        <p:grpSpPr>
          <a:xfrm>
            <a:off x="183951" y="914399"/>
            <a:ext cx="11491493" cy="5633005"/>
            <a:chOff x="97323" y="998801"/>
            <a:chExt cx="5745211" cy="5633005"/>
          </a:xfrm>
        </p:grpSpPr>
        <p:graphicFrame>
          <p:nvGraphicFramePr>
            <p:cNvPr id="7" name="Diagram 6">
              <a:extLst>
                <a:ext uri="{FF2B5EF4-FFF2-40B4-BE49-F238E27FC236}">
                  <a16:creationId xmlns:a16="http://schemas.microsoft.com/office/drawing/2014/main" id="{702134B2-54F5-263A-DABE-10A4012FCA2F}"/>
                </a:ext>
              </a:extLst>
            </p:cNvPr>
            <p:cNvGraphicFramePr/>
            <p:nvPr>
              <p:extLst>
                <p:ext uri="{D42A27DB-BD31-4B8C-83A1-F6EECF244321}">
                  <p14:modId xmlns:p14="http://schemas.microsoft.com/office/powerpoint/2010/main" val="1390342092"/>
                </p:ext>
              </p:extLst>
            </p:nvPr>
          </p:nvGraphicFramePr>
          <p:xfrm>
            <a:off x="97323" y="998801"/>
            <a:ext cx="5745211" cy="2639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4420BD1-7D9F-610B-FD18-60375478691C}"/>
                </a:ext>
              </a:extLst>
            </p:cNvPr>
            <p:cNvGraphicFramePr/>
            <p:nvPr>
              <p:extLst>
                <p:ext uri="{D42A27DB-BD31-4B8C-83A1-F6EECF244321}">
                  <p14:modId xmlns:p14="http://schemas.microsoft.com/office/powerpoint/2010/main" val="2135918682"/>
                </p:ext>
              </p:extLst>
            </p:nvPr>
          </p:nvGraphicFramePr>
          <p:xfrm>
            <a:off x="97323" y="3713237"/>
            <a:ext cx="5745211" cy="29185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365861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A3A6B-E119-007C-566F-6F1C18E1ACCD}"/>
              </a:ext>
            </a:extLst>
          </p:cNvPr>
          <p:cNvPicPr>
            <a:picLocks noChangeAspect="1"/>
          </p:cNvPicPr>
          <p:nvPr/>
        </p:nvPicPr>
        <p:blipFill>
          <a:blip r:embed="rId2"/>
          <a:stretch>
            <a:fillRect/>
          </a:stretch>
        </p:blipFill>
        <p:spPr>
          <a:xfrm>
            <a:off x="218694" y="1456158"/>
            <a:ext cx="11542857" cy="4580952"/>
          </a:xfrm>
          <a:prstGeom prst="rect">
            <a:avLst/>
          </a:prstGeom>
        </p:spPr>
      </p:pic>
      <p:sp>
        <p:nvSpPr>
          <p:cNvPr id="5" name="TextBox 4">
            <a:extLst>
              <a:ext uri="{FF2B5EF4-FFF2-40B4-BE49-F238E27FC236}">
                <a16:creationId xmlns:a16="http://schemas.microsoft.com/office/drawing/2014/main" id="{409030EA-BD25-EA77-287C-76D992771279}"/>
              </a:ext>
            </a:extLst>
          </p:cNvPr>
          <p:cNvSpPr txBox="1"/>
          <p:nvPr/>
        </p:nvSpPr>
        <p:spPr>
          <a:xfrm>
            <a:off x="-134753" y="192504"/>
            <a:ext cx="11386686" cy="400110"/>
          </a:xfrm>
          <a:prstGeom prst="rect">
            <a:avLst/>
          </a:prstGeom>
          <a:noFill/>
        </p:spPr>
        <p:txBody>
          <a:bodyPr wrap="square">
            <a:spAutoFit/>
          </a:bodyPr>
          <a:lstStyle/>
          <a:p>
            <a:r>
              <a:rPr lang="en-US" sz="1600" b="1" i="0" dirty="0">
                <a:solidFill>
                  <a:schemeClr val="accent2"/>
                </a:solidFill>
                <a:effectLst/>
              </a:rPr>
              <a:t> </a:t>
            </a:r>
            <a:r>
              <a:rPr lang="en-US" sz="1600" b="0" i="0" dirty="0">
                <a:solidFill>
                  <a:schemeClr val="accent1"/>
                </a:solidFill>
                <a:effectLst/>
              </a:rPr>
              <a:t> </a:t>
            </a:r>
            <a:r>
              <a:rPr lang="en-US" sz="2000" b="0" i="1" dirty="0">
                <a:solidFill>
                  <a:schemeClr val="accent1"/>
                </a:solidFill>
                <a:effectLst/>
              </a:rPr>
              <a:t>Governing bodies in the Armenian health system</a:t>
            </a:r>
            <a:r>
              <a:rPr lang="en-US" sz="1600" b="0" i="0" dirty="0">
                <a:solidFill>
                  <a:schemeClr val="accent1"/>
                </a:solidFill>
                <a:effectLst/>
              </a:rPr>
              <a:t>.</a:t>
            </a:r>
            <a:endParaRPr lang="en-IN" sz="1600" dirty="0">
              <a:solidFill>
                <a:schemeClr val="accent1"/>
              </a:solidFill>
            </a:endParaRPr>
          </a:p>
        </p:txBody>
      </p:sp>
    </p:spTree>
    <p:extLst>
      <p:ext uri="{BB962C8B-B14F-4D97-AF65-F5344CB8AC3E}">
        <p14:creationId xmlns:p14="http://schemas.microsoft.com/office/powerpoint/2010/main" val="3160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96736-A36E-44C8-E49F-2D70B0BC3BC0}"/>
              </a:ext>
            </a:extLst>
          </p:cNvPr>
          <p:cNvSpPr>
            <a:spLocks noGrp="1"/>
          </p:cNvSpPr>
          <p:nvPr>
            <p:ph type="title"/>
          </p:nvPr>
        </p:nvSpPr>
        <p:spPr>
          <a:xfrm>
            <a:off x="0" y="0"/>
            <a:ext cx="11261559" cy="529389"/>
          </a:xfrm>
        </p:spPr>
        <p:txBody>
          <a:bodyPr tIns="91440" bIns="91440" anchor="ctr"/>
          <a:lstStyle/>
          <a:p>
            <a:r>
              <a:rPr lang="en-US" sz="2400" dirty="0">
                <a:solidFill>
                  <a:schemeClr val="accent2"/>
                </a:solidFill>
                <a:cs typeface="Arial" panose="020B0604020202020204" pitchFamily="34" charset="0"/>
              </a:rPr>
              <a:t>OBJECTIVES</a:t>
            </a:r>
          </a:p>
        </p:txBody>
      </p:sp>
      <p:pic>
        <p:nvPicPr>
          <p:cNvPr id="5" name="Picture 4">
            <a:extLst>
              <a:ext uri="{FF2B5EF4-FFF2-40B4-BE49-F238E27FC236}">
                <a16:creationId xmlns:a16="http://schemas.microsoft.com/office/drawing/2014/main" id="{1C6C16B5-2F26-18C9-EB2D-FCE6BBDBD770}"/>
              </a:ext>
            </a:extLst>
          </p:cNvPr>
          <p:cNvPicPr>
            <a:picLocks noChangeAspect="1"/>
          </p:cNvPicPr>
          <p:nvPr/>
        </p:nvPicPr>
        <p:blipFill>
          <a:blip r:embed="rId2"/>
          <a:stretch>
            <a:fillRect/>
          </a:stretch>
        </p:blipFill>
        <p:spPr>
          <a:xfrm>
            <a:off x="495242" y="1164858"/>
            <a:ext cx="10857143" cy="3200000"/>
          </a:xfrm>
          <a:prstGeom prst="rect">
            <a:avLst/>
          </a:prstGeom>
        </p:spPr>
      </p:pic>
    </p:spTree>
    <p:extLst>
      <p:ext uri="{BB962C8B-B14F-4D97-AF65-F5344CB8AC3E}">
        <p14:creationId xmlns:p14="http://schemas.microsoft.com/office/powerpoint/2010/main" val="369248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16C0F-98FA-E556-22ED-F0288A37A9E0}"/>
              </a:ext>
            </a:extLst>
          </p:cNvPr>
          <p:cNvSpPr>
            <a:spLocks noGrp="1"/>
          </p:cNvSpPr>
          <p:nvPr>
            <p:ph type="title"/>
          </p:nvPr>
        </p:nvSpPr>
        <p:spPr>
          <a:xfrm>
            <a:off x="0" y="0"/>
            <a:ext cx="11261559" cy="529389"/>
          </a:xfrm>
        </p:spPr>
        <p:txBody>
          <a:bodyPr tIns="91440" bIns="91440" anchor="ctr"/>
          <a:lstStyle/>
          <a:p>
            <a:r>
              <a:rPr lang="en-US" sz="2400" dirty="0">
                <a:solidFill>
                  <a:schemeClr val="accent2"/>
                </a:solidFill>
                <a:cs typeface="Arial" panose="020B0604020202020204" pitchFamily="34" charset="0"/>
              </a:rPr>
              <a:t>Methodology</a:t>
            </a:r>
          </a:p>
        </p:txBody>
      </p:sp>
      <p:sp>
        <p:nvSpPr>
          <p:cNvPr id="6" name="TextBox 5">
            <a:extLst>
              <a:ext uri="{FF2B5EF4-FFF2-40B4-BE49-F238E27FC236}">
                <a16:creationId xmlns:a16="http://schemas.microsoft.com/office/drawing/2014/main" id="{F2ED2791-61D0-05EC-6852-1C5B20E0F242}"/>
              </a:ext>
            </a:extLst>
          </p:cNvPr>
          <p:cNvSpPr txBox="1"/>
          <p:nvPr/>
        </p:nvSpPr>
        <p:spPr>
          <a:xfrm>
            <a:off x="0" y="529389"/>
            <a:ext cx="11810198" cy="1933863"/>
          </a:xfrm>
          <a:prstGeom prst="rect">
            <a:avLst/>
          </a:prstGeom>
          <a:noFill/>
        </p:spPr>
        <p:txBody>
          <a:bodyPr wrap="square">
            <a:spAutoFit/>
          </a:bodyPr>
          <a:lstStyle/>
          <a:p>
            <a:pPr marR="0" lvl="0" algn="just">
              <a:lnSpc>
                <a:spcPct val="150000"/>
              </a:lnSpc>
              <a:spcBef>
                <a:spcPts val="0"/>
              </a:spcBef>
              <a:spcAft>
                <a:spcPts val="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Secondary Research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The six thematic areas have been subdivided into various parameters that are essential aspects for fulfilling the thematic areas, with an aim to undertake as-is analysis via secondary research and recommend intervention areas. To further refine and standardize the evaluation process, a scoring scale have been devised to capture the as-is status of Armenia, from basic to advanced stages across all thematic areas.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67FE63-5F20-17B4-9513-DB9C44E949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218" y="2606302"/>
            <a:ext cx="7993563" cy="3992161"/>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5BD640-2F79-F5D9-17BF-37C589282F05}"/>
              </a:ext>
            </a:extLst>
          </p:cNvPr>
          <p:cNvSpPr>
            <a:spLocks noChangeArrowheads="1"/>
          </p:cNvSpPr>
          <p:nvPr/>
        </p:nvSpPr>
        <p:spPr bwMode="auto">
          <a:xfrm>
            <a:off x="0" y="0"/>
            <a:ext cx="6564298"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 Description of the assessment methodology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84F5F1F6-1B9C-2170-6AA3-88BA9019D333}"/>
              </a:ext>
            </a:extLst>
          </p:cNvPr>
          <p:cNvSpPr>
            <a:spLocks noChangeArrowheads="1"/>
          </p:cNvSpPr>
          <p:nvPr/>
        </p:nvSpPr>
        <p:spPr bwMode="auto">
          <a:xfrm>
            <a:off x="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C2754AED-3226-85BA-DEC6-3030B5686A4A}"/>
              </a:ext>
            </a:extLst>
          </p:cNvPr>
          <p:cNvSpPr txBox="1"/>
          <p:nvPr/>
        </p:nvSpPr>
        <p:spPr>
          <a:xfrm>
            <a:off x="124628" y="671971"/>
            <a:ext cx="11288583" cy="29495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six thematic areas have been sub-divided into various parameters, with an aim to undertake situational analysis via secondary research and recommend key interventional areas.</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 The evaluation matrix was developed which facilitated extensive secondary research to capture as-is status of DMCs, from its basics to advanced stages across all thematic areas. </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To further refine and standardize the evaluation process, a scoring scale has been devised.  </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Additionally, to ensure that the evaluation matrix is user-friendly and easy to comprehend, a color-coding system has been introduced</a:t>
            </a:r>
            <a:endParaRPr lang="en-US" sz="1600" dirty="0">
              <a:solidFill>
                <a:schemeClr val="tx2"/>
              </a:solidFill>
            </a:endParaRPr>
          </a:p>
        </p:txBody>
      </p:sp>
      <p:sp>
        <p:nvSpPr>
          <p:cNvPr id="11" name="Text Box 13">
            <a:extLst>
              <a:ext uri="{FF2B5EF4-FFF2-40B4-BE49-F238E27FC236}">
                <a16:creationId xmlns:a16="http://schemas.microsoft.com/office/drawing/2014/main" id="{421A25BA-44D2-4632-E813-933F8CA12067}"/>
              </a:ext>
            </a:extLst>
          </p:cNvPr>
          <p:cNvSpPr txBox="1">
            <a:spLocks/>
          </p:cNvSpPr>
          <p:nvPr/>
        </p:nvSpPr>
        <p:spPr>
          <a:xfrm>
            <a:off x="3493971" y="3940927"/>
            <a:ext cx="5527842" cy="2743200"/>
          </a:xfrm>
          <a:prstGeom prst="roundRect">
            <a:avLst/>
          </a:prstGeom>
          <a:noFill/>
          <a:ln w="1905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lgn="ctr">
              <a:lnSpc>
                <a:spcPct val="200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Scoring scale across all parameters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Symbol" panose="05050102010706020507" pitchFamily="18" charset="2"/>
              <a:buChar char=""/>
            </a:pPr>
            <a:r>
              <a:rPr lang="en-US" sz="1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 Non-existent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Symbol" panose="05050102010706020507" pitchFamily="18" charset="2"/>
              <a:buChar char=""/>
            </a:pPr>
            <a:r>
              <a:rPr lang="en-US" sz="1600" b="1" dirty="0">
                <a:solidFill>
                  <a:srgbClr val="ED7D31"/>
                </a:solidFill>
                <a:effectLst/>
                <a:latin typeface="Arial" panose="020B0604020202020204" pitchFamily="34" charset="0"/>
                <a:ea typeface="Calibri" panose="020F0502020204030204" pitchFamily="34" charset="0"/>
                <a:cs typeface="Times New Roman" panose="02020603050405020304" pitchFamily="18" charset="0"/>
              </a:rPr>
              <a:t>1: First initial steps taken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Symbol" panose="05050102010706020507" pitchFamily="18" charset="2"/>
              <a:buChar char=""/>
            </a:pPr>
            <a:r>
              <a:rPr lang="en-US" sz="16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rPr>
              <a:t>2: Existing and in working order</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800"/>
              </a:spcAft>
              <a:buFont typeface="Symbol" panose="05050102010706020507" pitchFamily="18" charset="2"/>
              <a:buChar char=""/>
            </a:pPr>
            <a:r>
              <a:rPr lang="en-US" sz="1600" b="1"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3: Fully developed / advanced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73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CFB3A099-8EA2-4B2C-9200-1914E5D219C0}" vid="{D033992A-36D5-46E8-B564-F6DA75A1DC77}"/>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blank</Template>
  <TotalTime>16264</TotalTime>
  <Words>2276</Words>
  <Application>Microsoft Office PowerPoint</Application>
  <PresentationFormat>Widescreen</PresentationFormat>
  <Paragraphs>135</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Arial Narrow</vt:lpstr>
      <vt:lpstr>Calibri</vt:lpstr>
      <vt:lpstr>Georgia</vt:lpstr>
      <vt:lpstr>Söhne</vt:lpstr>
      <vt:lpstr>Symbol</vt:lpstr>
      <vt:lpstr>System Font Regular</vt:lpstr>
      <vt:lpstr>Wingdings</vt:lpstr>
      <vt:lpstr>IQVIA_V3.0.0</vt:lpstr>
      <vt:lpstr>think-cell Slide</vt:lpstr>
      <vt:lpstr>  ASSESSMENT  OF DIGITAL HEALTH  ECOSYSTEM OF ARMENIA WITH FOCUS ON HEALTH FINANCING </vt:lpstr>
      <vt:lpstr>Background</vt:lpstr>
      <vt:lpstr>Rationale</vt:lpstr>
      <vt:lpstr>Need for digital health in Armenia</vt:lpstr>
      <vt:lpstr>Review of Literature</vt:lpstr>
      <vt:lpstr>PowerPoint Presentation</vt:lpstr>
      <vt:lpstr>OBJECTIVES</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OF DIGITAL HEALTH FINANCING ECOSYSTEM IN ARMENIA  &amp; ADOPTABLE RECOMMENDATIONS TO ENHANCE EFFICIENCY, EFFICACY &amp; TRANSPARENCY</dc:title>
  <dc:creator>Singh, Dr. Ramanjeet EX1</dc:creator>
  <cp:lastModifiedBy>Dr Ramanjeet Singh</cp:lastModifiedBy>
  <cp:revision>5</cp:revision>
  <cp:lastPrinted>2019-08-20T20:33:24Z</cp:lastPrinted>
  <dcterms:created xsi:type="dcterms:W3CDTF">2024-05-09T19:50:10Z</dcterms:created>
  <dcterms:modified xsi:type="dcterms:W3CDTF">2024-06-18T11:11:40Z</dcterms:modified>
</cp:coreProperties>
</file>