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74" r:id="rId3"/>
    <p:sldId id="257" r:id="rId4"/>
    <p:sldId id="258" r:id="rId5"/>
    <p:sldId id="260" r:id="rId6"/>
    <p:sldId id="259" r:id="rId7"/>
    <p:sldId id="262" r:id="rId8"/>
    <p:sldId id="277" r:id="rId9"/>
    <p:sldId id="263" r:id="rId10"/>
    <p:sldId id="264" r:id="rId11"/>
    <p:sldId id="265" r:id="rId12"/>
    <p:sldId id="275" r:id="rId13"/>
    <p:sldId id="267" r:id="rId14"/>
    <p:sldId id="273" r:id="rId15"/>
    <p:sldId id="272" r:id="rId16"/>
    <p:sldId id="268" r:id="rId17"/>
    <p:sldId id="269" r:id="rId18"/>
    <p:sldId id="276" r:id="rId19"/>
    <p:sldId id="270" r:id="rId20"/>
    <p:sldId id="271" r:id="rId21"/>
    <p:sldId id="278" r:id="rId22"/>
    <p:sldId id="279" r:id="rId23"/>
    <p:sldId id="28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2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ss_Mch\Downloads\project%20mud-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ss_Mch\Downloads\Feedback20240622133603%20(Backup).xls"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[project mud-1.xlsx]Sheet4!PivotTable3</c:name>
    <c:fmtId val="-1"/>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Count of SKCT ID by REMARKS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w="9525" cap="flat" cmpd="sng" algn="ctr">
            <a:noFill/>
            <a:round/>
          </a:ln>
          <a:effectLst/>
        </c:spPr>
        <c:marker>
          <c:symbol val="none"/>
        </c:marker>
      </c:pivotFmt>
      <c:pivotFmt>
        <c:idx val="1"/>
        <c:spPr>
          <a:solidFill>
            <a:schemeClr val="accent1"/>
          </a:solidFill>
          <a:ln w="9525" cap="flat" cmpd="sng" algn="ctr">
            <a:noFill/>
            <a:round/>
          </a:ln>
          <a:effectLst/>
        </c:spPr>
        <c:marker>
          <c:symbol val="none"/>
        </c:marker>
      </c:pivotFmt>
      <c:pivotFmt>
        <c:idx val="2"/>
        <c:spPr>
          <a:solidFill>
            <a:schemeClr val="accent1"/>
          </a:solidFill>
          <a:ln w="9525" cap="flat" cmpd="sng" algn="ctr">
            <a:noFill/>
            <a:round/>
          </a:ln>
          <a:effectLst/>
        </c:spPr>
        <c:marker>
          <c:symbol val="none"/>
        </c:marker>
      </c:pivotFmt>
    </c:pivotFmts>
    <c:plotArea>
      <c:layout>
        <c:manualLayout>
          <c:layoutTarget val="inner"/>
          <c:xMode val="edge"/>
          <c:yMode val="edge"/>
          <c:x val="8.2669347182665998E-2"/>
          <c:y val="0.36673992673992672"/>
          <c:w val="0.91733065281733406"/>
          <c:h val="0.54437964485208579"/>
        </c:manualLayout>
      </c:layout>
      <c:lineChart>
        <c:grouping val="standard"/>
        <c:varyColors val="0"/>
        <c:ser>
          <c:idx val="0"/>
          <c:order val="0"/>
          <c:tx>
            <c:strRef>
              <c:f>Sheet4!$B$3</c:f>
              <c:strCache>
                <c:ptCount val="1"/>
                <c:pt idx="0">
                  <c:v>Total</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Sheet4!$A$4:$A$7</c:f>
              <c:strCache>
                <c:ptCount val="4"/>
                <c:pt idx="0">
                  <c:v>another hospital</c:v>
                </c:pt>
                <c:pt idx="1">
                  <c:v>call not answered</c:v>
                </c:pt>
                <c:pt idx="2">
                  <c:v>cancelled surgery</c:v>
                </c:pt>
                <c:pt idx="3">
                  <c:v>surgery done</c:v>
                </c:pt>
              </c:strCache>
            </c:strRef>
          </c:cat>
          <c:val>
            <c:numRef>
              <c:f>Sheet4!$B$4:$B$7</c:f>
              <c:numCache>
                <c:formatCode>General</c:formatCode>
                <c:ptCount val="4"/>
                <c:pt idx="0">
                  <c:v>14</c:v>
                </c:pt>
                <c:pt idx="1">
                  <c:v>6</c:v>
                </c:pt>
                <c:pt idx="2">
                  <c:v>14</c:v>
                </c:pt>
                <c:pt idx="3">
                  <c:v>65</c:v>
                </c:pt>
              </c:numCache>
            </c:numRef>
          </c:val>
          <c:smooth val="0"/>
          <c:extLst>
            <c:ext xmlns:c16="http://schemas.microsoft.com/office/drawing/2014/chart" uri="{C3380CC4-5D6E-409C-BE32-E72D297353CC}">
              <c16:uniqueId val="{00000000-4EEF-4241-81B9-DACF6D22C657}"/>
            </c:ext>
          </c:extLst>
        </c:ser>
        <c:dLbls>
          <c:dLblPos val="ctr"/>
          <c:showLegendKey val="0"/>
          <c:showVal val="1"/>
          <c:showCatName val="0"/>
          <c:showSerName val="0"/>
          <c:showPercent val="0"/>
          <c:showBubbleSize val="0"/>
        </c:dLbls>
        <c:marker val="1"/>
        <c:smooth val="0"/>
        <c:axId val="465002320"/>
        <c:axId val="465002976"/>
      </c:lineChart>
      <c:catAx>
        <c:axId val="46500232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465002976"/>
        <c:crosses val="autoZero"/>
        <c:auto val="1"/>
        <c:lblAlgn val="ctr"/>
        <c:lblOffset val="100"/>
        <c:noMultiLvlLbl val="0"/>
      </c:catAx>
      <c:valAx>
        <c:axId val="46500297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6500232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pivotSource>
    <c:name>[Feedback20240622133603 (Backup).xls]Sheet4!PivotTable3</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a:t>Count of UHID  by Feedback Type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2"/>
          </a:solidFill>
          <a:ln>
            <a:noFill/>
          </a:ln>
          <a:effectLst/>
        </c:spPr>
        <c:marker>
          <c:symbol val="none"/>
        </c:marker>
      </c:pivotFmt>
      <c:pivotFmt>
        <c:idx val="1"/>
        <c:spPr>
          <a:solidFill>
            <a:schemeClr val="accent2"/>
          </a:solidFill>
          <a:ln>
            <a:noFill/>
          </a:ln>
          <a:effectLst/>
        </c:spPr>
        <c:marker>
          <c:symbol val="none"/>
        </c:marker>
      </c:pivotFmt>
      <c:pivotFmt>
        <c:idx val="2"/>
        <c:spPr>
          <a:solidFill>
            <a:schemeClr val="accent2"/>
          </a:solidFill>
          <a:ln>
            <a:noFill/>
          </a:ln>
          <a:effectLst/>
        </c:spPr>
        <c:marker>
          <c:symbol val="none"/>
        </c:marker>
      </c:pivotFmt>
    </c:pivotFmts>
    <c:plotArea>
      <c:layout>
        <c:manualLayout>
          <c:layoutTarget val="inner"/>
          <c:xMode val="edge"/>
          <c:yMode val="edge"/>
          <c:x val="4.5003876294822581E-2"/>
          <c:y val="0.18048885077186963"/>
          <c:w val="0.91703645585227112"/>
          <c:h val="0.74147398063235237"/>
        </c:manualLayout>
      </c:layout>
      <c:barChart>
        <c:barDir val="col"/>
        <c:grouping val="clustered"/>
        <c:varyColors val="0"/>
        <c:ser>
          <c:idx val="0"/>
          <c:order val="0"/>
          <c:tx>
            <c:strRef>
              <c:f>Sheet4!$B$3:$B$4</c:f>
              <c:strCache>
                <c:ptCount val="1"/>
                <c:pt idx="0">
                  <c:v>Total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Sheet4!$A$5:$A$6</c:f>
              <c:strCache>
                <c:ptCount val="2"/>
                <c:pt idx="0">
                  <c:v>Negative</c:v>
                </c:pt>
                <c:pt idx="1">
                  <c:v>positive</c:v>
                </c:pt>
              </c:strCache>
            </c:strRef>
          </c:cat>
          <c:val>
            <c:numRef>
              <c:f>Sheet4!$B$5:$B$6</c:f>
              <c:numCache>
                <c:formatCode>General</c:formatCode>
                <c:ptCount val="2"/>
                <c:pt idx="0">
                  <c:v>31</c:v>
                </c:pt>
                <c:pt idx="1">
                  <c:v>67</c:v>
                </c:pt>
              </c:numCache>
            </c:numRef>
          </c:val>
          <c:extLst>
            <c:ext xmlns:c16="http://schemas.microsoft.com/office/drawing/2014/chart" uri="{C3380CC4-5D6E-409C-BE32-E72D297353CC}">
              <c16:uniqueId val="{00000000-7BA0-4F74-8812-7C7E1D76F21E}"/>
            </c:ext>
          </c:extLst>
        </c:ser>
        <c:dLbls>
          <c:dLblPos val="outEnd"/>
          <c:showLegendKey val="0"/>
          <c:showVal val="1"/>
          <c:showCatName val="0"/>
          <c:showSerName val="0"/>
          <c:showPercent val="0"/>
          <c:showBubbleSize val="0"/>
        </c:dLbls>
        <c:gapWidth val="219"/>
        <c:overlap val="-27"/>
        <c:axId val="359332832"/>
        <c:axId val="359333664"/>
      </c:barChart>
      <c:catAx>
        <c:axId val="35933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9333664"/>
        <c:crosses val="autoZero"/>
        <c:auto val="1"/>
        <c:lblAlgn val="ctr"/>
        <c:lblOffset val="100"/>
        <c:noMultiLvlLbl val="0"/>
      </c:catAx>
      <c:valAx>
        <c:axId val="359333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9332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26/06/24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47C0E5-F472-4823-852C-D183FA2F2488}" type="datetime1">
              <a:rPr lang="en-IN" smtClean="0"/>
              <a:t>26/06/24</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077699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12769F-3E27-4D36-A194-1A84EAEDBFA1}" type="datetime1">
              <a:rPr lang="en-IN" smtClean="0"/>
              <a:t>26/06/24</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403064375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12769F-3E27-4D36-A194-1A84EAEDBFA1}" type="datetime1">
              <a:rPr lang="en-IN" smtClean="0"/>
              <a:t>26/06/24</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4104020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12769F-3E27-4D36-A194-1A84EAEDBFA1}" type="datetime1">
              <a:rPr lang="en-IN" smtClean="0"/>
              <a:t>26/06/24</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62932639"/>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12769F-3E27-4D36-A194-1A84EAEDBFA1}" type="datetime1">
              <a:rPr lang="en-IN" smtClean="0"/>
              <a:t>26/06/24</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49428357"/>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12769F-3E27-4D36-A194-1A84EAEDBFA1}" type="datetime1">
              <a:rPr lang="en-IN" smtClean="0"/>
              <a:t>26/06/24</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028873819"/>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9DCF6C-BC1F-457E-8C73-045A403582E6}" type="datetime1">
              <a:rPr lang="en-IN" smtClean="0"/>
              <a:t>26/06/24</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693131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1E070E-952C-41C9-9ABB-C56A7BE64D88}" type="datetime1">
              <a:rPr lang="en-IN" smtClean="0"/>
              <a:t>26/06/24</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908482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A2FBC0-878C-4FB7-8E1F-1D6F6FF7C223}" type="datetime1">
              <a:rPr lang="en-IN" smtClean="0"/>
              <a:t>26/06/24</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577304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685ADF-9D55-472F-A142-0A5A20BA4577}" type="datetime1">
              <a:rPr lang="en-IN" smtClean="0"/>
              <a:t>26/06/24</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164590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B6A866-57B6-4C39-8809-FBA78A30FCC9}" type="datetime1">
              <a:rPr lang="en-IN" smtClean="0"/>
              <a:t>26/06/24</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669718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B34237-4DA9-498D-81CC-7DEBFDE0146A}" type="datetime1">
              <a:rPr lang="en-IN" smtClean="0"/>
              <a:t>26/06/24</a:t>
            </a:fld>
            <a:endParaRPr lang="en-IN"/>
          </a:p>
        </p:txBody>
      </p:sp>
      <p:sp>
        <p:nvSpPr>
          <p:cNvPr id="8" name="Footer Placeholder 7"/>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4015760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D29E31-0E2B-4B8B-A4CD-804F6A5D47A9}" type="datetime1">
              <a:rPr lang="en-IN" smtClean="0"/>
              <a:t>26/06/24</a:t>
            </a:fld>
            <a:endParaRPr lang="en-IN"/>
          </a:p>
        </p:txBody>
      </p:sp>
      <p:sp>
        <p:nvSpPr>
          <p:cNvPr id="4" name="Footer Placeholder 3"/>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21501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C5607-A4BB-4D67-95B9-C9085ECC35A9}" type="datetime1">
              <a:rPr lang="en-IN" smtClean="0"/>
              <a:t>26/06/24</a:t>
            </a:fld>
            <a:endParaRPr lang="en-IN"/>
          </a:p>
        </p:txBody>
      </p:sp>
      <p:sp>
        <p:nvSpPr>
          <p:cNvPr id="3" name="Footer Placeholder 2"/>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27221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C99E65-501E-4E79-B301-EC94E1C8867E}" type="datetime1">
              <a:rPr lang="en-IN" smtClean="0"/>
              <a:t>26/06/24</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6544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751C047-BE12-4A43-A323-58AFB768CD35}" type="datetime1">
              <a:rPr lang="en-IN" smtClean="0"/>
              <a:t>26/06/24</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230008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A12769F-3E27-4D36-A194-1A84EAEDBFA1}" type="datetime1">
              <a:rPr lang="en-IN" smtClean="0"/>
              <a:t>26/06/24</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You are not allowed to add slides to this presentation</a:t>
            </a:r>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32659495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4137/CMWH.S5870" TargetMode="External"/><Relationship Id="rId2" Type="http://schemas.openxmlformats.org/officeDocument/2006/relationships/hyperlink" Target="https://doi.org/10.2307/2136791" TargetMode="External"/><Relationship Id="rId1" Type="http://schemas.openxmlformats.org/officeDocument/2006/relationships/slideLayout" Target="../slideLayouts/slideLayout2.xml"/><Relationship Id="rId6" Type="http://schemas.openxmlformats.org/officeDocument/2006/relationships/hyperlink" Target="https://www.maxhealthcare.in/hospital-network/max-smart-super-speciality-hospital-saket" TargetMode="External"/><Relationship Id="rId5" Type="http://schemas.openxmlformats.org/officeDocument/2006/relationships/hyperlink" Target="https://www.ncbi.nlm.nih.gov/pmc/articles/PMC5816865/" TargetMode="External"/><Relationship Id="rId4" Type="http://schemas.openxmlformats.org/officeDocument/2006/relationships/hyperlink" Target="https://doi.org/10.1109/ICIIS47346.2019.906334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p:txBody>
          <a:bodyPr>
            <a:normAutofit fontScale="90000"/>
          </a:bodyPr>
          <a:lstStyle/>
          <a:p>
            <a:pPr algn="l"/>
            <a:r>
              <a:rPr lang="en-IN" dirty="0"/>
              <a:t>“</a:t>
            </a:r>
            <a:br>
              <a:rPr lang="en-IN" dirty="0"/>
            </a:br>
            <a:br>
              <a:rPr lang="en-IN" dirty="0"/>
            </a:br>
            <a:br>
              <a:rPr lang="en-IN" dirty="0"/>
            </a:br>
            <a:r>
              <a:rPr lang="en-IN" sz="1600" dirty="0"/>
              <a:t>“</a:t>
            </a:r>
            <a:r>
              <a:rPr lang="en-IN" sz="1800" b="1" u="sng" dirty="0"/>
              <a:t>Conversion of Patients (OB/GYN) from OPD to IPD and Patient Satisfaction</a:t>
            </a:r>
            <a:r>
              <a:rPr lang="en-IN" sz="2000" b="1" u="sng" dirty="0"/>
              <a:t>.”</a:t>
            </a:r>
            <a:br>
              <a:rPr lang="en-IN" sz="2000" b="1" u="sng" dirty="0"/>
            </a:br>
            <a:r>
              <a:rPr lang="en-IN" sz="2000" b="1" i="1" dirty="0"/>
              <a:t>     </a:t>
            </a:r>
            <a:r>
              <a:rPr lang="en-IN" sz="2000" b="1" u="sng" dirty="0"/>
              <a:t>MAX SMART SUPER SPECIALITY HOSPITAL SAKET NEW DELHI.</a:t>
            </a:r>
            <a:br>
              <a:rPr lang="en-IN" sz="2000" b="1" dirty="0"/>
            </a:br>
            <a:r>
              <a:rPr lang="en-IN" sz="2000" b="1" dirty="0"/>
              <a:t>                                                         </a:t>
            </a:r>
            <a:br>
              <a:rPr lang="en-IN" sz="2000" b="1" dirty="0"/>
            </a:br>
            <a:br>
              <a:rPr lang="en-IN" sz="1800" b="1" dirty="0"/>
            </a:br>
            <a:r>
              <a:rPr lang="en-IN" sz="1800" b="1" dirty="0"/>
              <a:t>                                                                                                </a:t>
            </a:r>
            <a:br>
              <a:rPr lang="en-IN" sz="1800" dirty="0"/>
            </a:br>
            <a:endParaRPr lang="en-IN" sz="1800" dirty="0"/>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p:txBody>
          <a:bodyPr>
            <a:normAutofit lnSpcReduction="10000"/>
          </a:bodyPr>
          <a:lstStyle/>
          <a:p>
            <a:r>
              <a:rPr lang="en-GB" b="1" dirty="0"/>
              <a:t>MR.MUDASSHIR KHAN </a:t>
            </a:r>
            <a:endParaRPr lang="en-IN" b="1" dirty="0"/>
          </a:p>
          <a:p>
            <a:r>
              <a:rPr lang="en-GB" b="1" dirty="0"/>
              <a:t>DR. ALTAAF YOUSUF MEER</a:t>
            </a:r>
            <a:endParaRPr lang="en-IN" b="1" dirty="0"/>
          </a:p>
          <a:p>
            <a:r>
              <a:rPr lang="en-IN" b="1" dirty="0"/>
              <a:t>IIHMR Delhi</a:t>
            </a:r>
          </a:p>
        </p:txBody>
      </p:sp>
      <p:sp>
        <p:nvSpPr>
          <p:cNvPr id="5" name="Footer Placeholder 4">
            <a:extLst>
              <a:ext uri="{FF2B5EF4-FFF2-40B4-BE49-F238E27FC236}">
                <a16:creationId xmlns:a16="http://schemas.microsoft.com/office/drawing/2014/main" id="{D624A4A6-17A9-4392-BB4C-06FEF16CF7A3}"/>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p:txBody>
          <a:bodyPr/>
          <a:lstStyle/>
          <a:p>
            <a:fld id="{26AD20E6-394B-4DF0-96A5-9647FF39C943}" type="slidenum">
              <a:rPr lang="en-IN" smtClean="0"/>
              <a:t>1</a:t>
            </a:fld>
            <a:endParaRPr lang="en-IN"/>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4165" y="743169"/>
            <a:ext cx="2398426" cy="1128937"/>
          </a:xfrm>
          <a:prstGeom prst="rect">
            <a:avLst/>
          </a:prstGeom>
        </p:spPr>
      </p:pic>
      <p:pic>
        <p:nvPicPr>
          <p:cNvPr id="8" name="Picture 7">
            <a:extLst>
              <a:ext uri="{FF2B5EF4-FFF2-40B4-BE49-F238E27FC236}">
                <a16:creationId xmlns:a16="http://schemas.microsoft.com/office/drawing/2014/main" id="{A3375BC1-6C4B-B9E0-B71B-54B50FBDF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7516" y="-16200"/>
            <a:ext cx="2246486" cy="2463388"/>
          </a:xfrm>
          <a:prstGeom prst="rect">
            <a:avLst/>
          </a:prstGeom>
        </p:spPr>
      </p:pic>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t>Results (3/3)</a:t>
            </a:r>
          </a:p>
        </p:txBody>
      </p:sp>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p:txBody>
          <a:bodyPr/>
          <a:lstStyle/>
          <a:p>
            <a:r>
              <a:rPr lang="en-IN" sz="1600" b="1" dirty="0"/>
              <a:t>4. Appointment Scheduling-: Inefficiencies in scheduling appointments can lead to long waiting times and inconvenience, contributing significantly to patient dissatisfaction. </a:t>
            </a:r>
          </a:p>
          <a:p>
            <a:r>
              <a:rPr lang="en-IN" sz="1600" b="1" dirty="0"/>
              <a:t>5. Staff Behaviour- Negative interactions with staff can detract from the overall patient experience, highlighting the importance of staff training and customer service. </a:t>
            </a:r>
          </a:p>
          <a:p>
            <a:r>
              <a:rPr lang="en-IN" sz="1600" b="1" dirty="0"/>
              <a:t>6. Doctors' Rounds-: The absence of regular doctor rounds can make patients feel neglected, affecting their perception of the quality of care they receive.</a:t>
            </a:r>
          </a:p>
          <a:p>
            <a:pPr marL="0" indent="0">
              <a:buNone/>
            </a:pPr>
            <a:r>
              <a:rPr lang="en-IN" sz="1600" b="1" dirty="0"/>
              <a:t> </a:t>
            </a:r>
          </a:p>
          <a:p>
            <a:endParaRPr lang="en-IN" dirty="0"/>
          </a:p>
        </p:txBody>
      </p:sp>
      <p:sp>
        <p:nvSpPr>
          <p:cNvPr id="5" name="Footer Placeholder 4">
            <a:extLst>
              <a:ext uri="{FF2B5EF4-FFF2-40B4-BE49-F238E27FC236}">
                <a16:creationId xmlns:a16="http://schemas.microsoft.com/office/drawing/2014/main" id="{BC6C537E-F258-FF89-BDC8-88EC70E7BEAF}"/>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252D75EE-F9AD-7ECC-099C-1DECD261DAA7}"/>
              </a:ext>
            </a:extLst>
          </p:cNvPr>
          <p:cNvSpPr>
            <a:spLocks noGrp="1"/>
          </p:cNvSpPr>
          <p:nvPr>
            <p:ph type="sldNum" sz="quarter" idx="12"/>
          </p:nvPr>
        </p:nvSpPr>
        <p:spPr/>
        <p:txBody>
          <a:bodyPr/>
          <a:lstStyle/>
          <a:p>
            <a:fld id="{26AD20E6-394B-4DF0-96A5-9647FF39C943}" type="slidenum">
              <a:rPr lang="en-IN" smtClean="0"/>
              <a:t>10</a:t>
            </a:fld>
            <a:endParaRPr lang="en-IN"/>
          </a:p>
        </p:txBody>
      </p:sp>
      <p:pic>
        <p:nvPicPr>
          <p:cNvPr id="6" name="Picture 5">
            <a:extLst>
              <a:ext uri="{FF2B5EF4-FFF2-40B4-BE49-F238E27FC236}">
                <a16:creationId xmlns:a16="http://schemas.microsoft.com/office/drawing/2014/main" id="{DB668B9E-FFED-72D7-8936-12D60B63D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498613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p:txBody>
          <a:bodyPr/>
          <a:lstStyle/>
          <a:p>
            <a:pPr algn="ctr"/>
            <a:r>
              <a:rPr lang="en-IN" b="1" dirty="0"/>
              <a:t>Discussion (1/2)</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p:txBody>
          <a:bodyPr>
            <a:normAutofit fontScale="92500" lnSpcReduction="20000"/>
          </a:bodyPr>
          <a:lstStyle/>
          <a:p>
            <a:r>
              <a:rPr lang="en-IN" sz="1400" b="1" u="sng" dirty="0"/>
              <a:t>Enhanced Patient Support</a:t>
            </a:r>
            <a:endParaRPr lang="en-IN" sz="1400" dirty="0"/>
          </a:p>
          <a:p>
            <a:r>
              <a:rPr lang="en-IN" sz="1400" dirty="0"/>
              <a:t>   - Develop financial counselling services and emotional support systems to assist patients facing non-medical challenges that lead to surgery cancellations.</a:t>
            </a:r>
          </a:p>
          <a:p>
            <a:r>
              <a:rPr lang="en-IN" sz="1400" b="1" u="sng" dirty="0"/>
              <a:t> Support for High-Risk Patients</a:t>
            </a:r>
            <a:endParaRPr lang="en-IN" sz="1400" dirty="0"/>
          </a:p>
          <a:p>
            <a:r>
              <a:rPr lang="en-IN" sz="1400" dirty="0"/>
              <a:t>   - Identify and provide additional support to patients at higher risk of cancelling surgeries due to personal or financial reasons.</a:t>
            </a:r>
          </a:p>
          <a:p>
            <a:r>
              <a:rPr lang="en-IN" sz="1400" dirty="0"/>
              <a:t> </a:t>
            </a:r>
            <a:r>
              <a:rPr lang="en-IN" sz="1400" b="1" u="sng" dirty="0"/>
              <a:t>Ensure Regular Doctors' Rounds</a:t>
            </a:r>
            <a:endParaRPr lang="en-IN" sz="1400" dirty="0"/>
          </a:p>
          <a:p>
            <a:r>
              <a:rPr lang="en-IN" sz="1400" dirty="0"/>
              <a:t>   - </a:t>
            </a:r>
            <a:r>
              <a:rPr lang="en-IN" sz="1400" b="1" u="sng" dirty="0"/>
              <a:t>Strict Rounding Schedule</a:t>
            </a:r>
            <a:r>
              <a:rPr lang="en-IN" sz="1400" dirty="0"/>
              <a:t>- Set up a strict schedule for doctors’ rounds and ensure adherence to it.</a:t>
            </a:r>
          </a:p>
          <a:p>
            <a:r>
              <a:rPr lang="en-IN" sz="1500" b="1" u="sng" dirty="0"/>
              <a:t>Training for TPA Staff-:</a:t>
            </a:r>
            <a:r>
              <a:rPr lang="en-IN" sz="1500" dirty="0"/>
              <a:t> Conduct regular training sessions to enhance the efficiency and patient-handling skills of TPA staff.</a:t>
            </a:r>
          </a:p>
          <a:p>
            <a:r>
              <a:rPr lang="en-IN" sz="1500" b="1" u="sng" dirty="0"/>
              <a:t>   Streamline Processes</a:t>
            </a:r>
            <a:r>
              <a:rPr lang="en-IN" sz="1500" dirty="0"/>
              <a:t> Simplify and streamline TPA processes to reduce patient inconvenience and improve satisfacti</a:t>
            </a:r>
            <a:r>
              <a:rPr lang="en-IN" dirty="0"/>
              <a:t>on.</a:t>
            </a:r>
          </a:p>
          <a:p>
            <a:r>
              <a:rPr lang="en-IN" sz="1500" dirty="0"/>
              <a:t> </a:t>
            </a:r>
            <a:r>
              <a:rPr lang="en-IN" sz="1500" b="1" u="sng" dirty="0"/>
              <a:t>Feedback Mechanisms</a:t>
            </a:r>
            <a:r>
              <a:rPr lang="en-IN" sz="1500" dirty="0"/>
              <a:t>- Implement regular feedback mechanisms to monitor and improve doctor-patient interactions</a:t>
            </a:r>
          </a:p>
          <a:p>
            <a:pPr marL="0" indent="0">
              <a:buNone/>
            </a:pPr>
            <a:r>
              <a:rPr lang="en-IN" sz="1400" dirty="0"/>
              <a:t>   </a:t>
            </a:r>
          </a:p>
          <a:p>
            <a:endParaRPr lang="en-IN" dirty="0"/>
          </a:p>
          <a:p>
            <a:endParaRPr lang="en-IN" dirty="0"/>
          </a:p>
        </p:txBody>
      </p:sp>
      <p:sp>
        <p:nvSpPr>
          <p:cNvPr id="5" name="Footer Placeholder 4">
            <a:extLst>
              <a:ext uri="{FF2B5EF4-FFF2-40B4-BE49-F238E27FC236}">
                <a16:creationId xmlns:a16="http://schemas.microsoft.com/office/drawing/2014/main" id="{DD6E8C70-D405-03BF-6CEE-48677636D9A7}"/>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p:txBody>
          <a:bodyPr/>
          <a:lstStyle/>
          <a:p>
            <a:fld id="{26AD20E6-394B-4DF0-96A5-9647FF39C943}" type="slidenum">
              <a:rPr lang="en-IN" smtClean="0"/>
              <a:t>11</a:t>
            </a:fld>
            <a:endParaRPr lang="en-IN"/>
          </a:p>
        </p:txBody>
      </p:sp>
      <p:pic>
        <p:nvPicPr>
          <p:cNvPr id="6" name="Picture 5">
            <a:extLst>
              <a:ext uri="{FF2B5EF4-FFF2-40B4-BE49-F238E27FC236}">
                <a16:creationId xmlns:a16="http://schemas.microsoft.com/office/drawing/2014/main" id="{B5261C97-CF15-220B-FFE7-145AE48C1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616270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40447-CEEA-D28D-8EBB-F7C8E662591A}"/>
              </a:ext>
            </a:extLst>
          </p:cNvPr>
          <p:cNvSpPr>
            <a:spLocks noGrp="1"/>
          </p:cNvSpPr>
          <p:nvPr>
            <p:ph type="title"/>
          </p:nvPr>
        </p:nvSpPr>
        <p:spPr/>
        <p:txBody>
          <a:bodyPr/>
          <a:lstStyle/>
          <a:p>
            <a:pPr algn="ctr"/>
            <a:r>
              <a:rPr lang="en-IN" b="1" dirty="0"/>
              <a:t>Limitations of Study </a:t>
            </a:r>
          </a:p>
        </p:txBody>
      </p:sp>
      <p:sp>
        <p:nvSpPr>
          <p:cNvPr id="3" name="Content Placeholder 2">
            <a:extLst>
              <a:ext uri="{FF2B5EF4-FFF2-40B4-BE49-F238E27FC236}">
                <a16:creationId xmlns:a16="http://schemas.microsoft.com/office/drawing/2014/main" id="{5BB9456F-9885-DEFB-B811-6559C179D25E}"/>
              </a:ext>
            </a:extLst>
          </p:cNvPr>
          <p:cNvSpPr>
            <a:spLocks noGrp="1"/>
          </p:cNvSpPr>
          <p:nvPr>
            <p:ph idx="1"/>
          </p:nvPr>
        </p:nvSpPr>
        <p:spPr/>
        <p:txBody>
          <a:bodyPr/>
          <a:lstStyle/>
          <a:p>
            <a:r>
              <a:rPr lang="en-US" b="1" u="sng" dirty="0"/>
              <a:t>LIMITATION OF STUDY ARE -</a:t>
            </a:r>
          </a:p>
          <a:p>
            <a:r>
              <a:rPr lang="en-US" dirty="0"/>
              <a:t>1 Time constrains- limited time frame (26 April to 25 June ) may restrict the depth of the data collection and analysis potentially affecting the comprehensiveness of findings </a:t>
            </a:r>
          </a:p>
          <a:p>
            <a:r>
              <a:rPr lang="en-US" dirty="0"/>
              <a:t>2.Sample size of 100 patients while sufficient for initial insights may not be large enough to generalize findings beyond the specific study.</a:t>
            </a:r>
          </a:p>
          <a:p>
            <a:r>
              <a:rPr lang="en-US" dirty="0"/>
              <a:t>3 External factors – factors such as seasonal variations in patient load  changes in healthcare policies or socio economic influences were not fully </a:t>
            </a:r>
          </a:p>
          <a:p>
            <a:pPr marL="0" indent="0">
              <a:buNone/>
            </a:pPr>
            <a:r>
              <a:rPr lang="en-US" dirty="0"/>
              <a:t>Controlled for and may have affected patient conversion rates and satisfaction outcome differently across a larger sample.</a:t>
            </a:r>
          </a:p>
          <a:p>
            <a:pPr marL="0" indent="0">
              <a:buNone/>
            </a:pPr>
            <a:endParaRPr lang="en-IN" dirty="0"/>
          </a:p>
        </p:txBody>
      </p:sp>
      <p:sp>
        <p:nvSpPr>
          <p:cNvPr id="4" name="Footer Placeholder 3">
            <a:extLst>
              <a:ext uri="{FF2B5EF4-FFF2-40B4-BE49-F238E27FC236}">
                <a16:creationId xmlns:a16="http://schemas.microsoft.com/office/drawing/2014/main" id="{D65F059F-1630-E3D0-AD4C-1A8C473CCFCB}"/>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FC51D6A2-A91D-A976-4466-676056EBC198}"/>
              </a:ext>
            </a:extLst>
          </p:cNvPr>
          <p:cNvSpPr>
            <a:spLocks noGrp="1"/>
          </p:cNvSpPr>
          <p:nvPr>
            <p:ph type="sldNum" sz="quarter" idx="12"/>
          </p:nvPr>
        </p:nvSpPr>
        <p:spPr/>
        <p:txBody>
          <a:bodyPr/>
          <a:lstStyle/>
          <a:p>
            <a:fld id="{26AD20E6-394B-4DF0-96A5-9647FF39C943}" type="slidenum">
              <a:rPr lang="en-IN" smtClean="0"/>
              <a:t>12</a:t>
            </a:fld>
            <a:endParaRPr lang="en-IN"/>
          </a:p>
        </p:txBody>
      </p:sp>
      <p:pic>
        <p:nvPicPr>
          <p:cNvPr id="6" name="Picture 5">
            <a:extLst>
              <a:ext uri="{FF2B5EF4-FFF2-40B4-BE49-F238E27FC236}">
                <a16:creationId xmlns:a16="http://schemas.microsoft.com/office/drawing/2014/main" id="{DF8E2F2A-8773-8566-BA13-BCC1F29E4C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91454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p:txBody>
          <a:bodyPr/>
          <a:lstStyle/>
          <a:p>
            <a:pPr algn="ctr"/>
            <a:r>
              <a:rPr lang="en-IN" b="1" dirty="0"/>
              <a:t>Conclusion</a:t>
            </a:r>
          </a:p>
        </p:txBody>
      </p:sp>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a:xfrm>
            <a:off x="677334" y="1574800"/>
            <a:ext cx="8596668" cy="4917439"/>
          </a:xfrm>
        </p:spPr>
        <p:txBody>
          <a:bodyPr>
            <a:normAutofit fontScale="92500" lnSpcReduction="10000"/>
          </a:bodyPr>
          <a:lstStyle/>
          <a:p>
            <a:r>
              <a:rPr lang="en-US" b="1" dirty="0"/>
              <a:t>Based on the comprehensive findings, interpretations, and recommendations I have  outlined, here is conclusion of the  project on patient conversion and satisfaction in obstetrics and gynecology-</a:t>
            </a:r>
          </a:p>
          <a:p>
            <a:r>
              <a:rPr lang="en-US" dirty="0"/>
              <a:t>This study on patient conversion and satisfaction in obstetrics and gynecology at Max Smart Saket, Delhi, highlights critical insights into the factors influencing surgical outcomes and patient experience. The department's efficiency in completing 65 out of 99 surgeries underscores its capability in managing OB/GYN procedures effectively. External factors such as patient preferences, logistical challenges, and communication gaps significantly impact healthcare delivery, necessitating enhanced support systems and communication protocols. To improve patient care and satisfaction, recommendations focus on developing comprehensive patient support services, enhancing communication strategies, and addressing specific concerns such as TPA experiences and appointment scheduling inefficiencies. These initiatives aim to mitigate challenges identified in the study and ensure a patient-centered approach that enhances overall healthcare outcomes and satisfaction levels. By implementing these recommendations, the OB/GYN department can foster a supportive environment, improve surgical completion rates, and elevate patient satisfaction, thereby reinforcing its commitment to delivering high-quality healthcare services.</a:t>
            </a:r>
            <a:endParaRPr lang="en-IN" dirty="0"/>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p:txBody>
          <a:bodyPr/>
          <a:lstStyle/>
          <a:p>
            <a:fld id="{26AD20E6-394B-4DF0-96A5-9647FF39C943}" type="slidenum">
              <a:rPr lang="en-IN" smtClean="0"/>
              <a:t>13</a:t>
            </a:fld>
            <a:endParaRPr lang="en-IN"/>
          </a:p>
        </p:txBody>
      </p:sp>
      <p:pic>
        <p:nvPicPr>
          <p:cNvPr id="6" name="Picture 5">
            <a:extLst>
              <a:ext uri="{FF2B5EF4-FFF2-40B4-BE49-F238E27FC236}">
                <a16:creationId xmlns:a16="http://schemas.microsoft.com/office/drawing/2014/main" id="{945CF6E8-DCFB-270F-3407-DF7FB0254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644327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p:txBody>
          <a:bodyPr/>
          <a:lstStyle/>
          <a:p>
            <a:pPr algn="ctr"/>
            <a:r>
              <a:rPr lang="en-IN" b="1" dirty="0"/>
              <a:t>References</a:t>
            </a:r>
          </a:p>
        </p:txBody>
      </p:sp>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a:xfrm>
            <a:off x="677334" y="2160589"/>
            <a:ext cx="8596668" cy="4697411"/>
          </a:xfrm>
        </p:spPr>
        <p:txBody>
          <a:bodyPr>
            <a:normAutofit/>
          </a:bodyPr>
          <a:lstStyle/>
          <a:p>
            <a:r>
              <a:rPr lang="en-IN" dirty="0">
                <a:effectLst/>
              </a:rPr>
              <a:t>Buller, Mary Klein, and David B. Buller. “Physicians’ Communication Style and Patient Satisfaction.” </a:t>
            </a:r>
            <a:r>
              <a:rPr lang="en-IN" i="1" dirty="0">
                <a:effectLst/>
              </a:rPr>
              <a:t>Journal of Health and Social </a:t>
            </a:r>
            <a:r>
              <a:rPr lang="en-IN" i="1" dirty="0" err="1">
                <a:effectLst/>
              </a:rPr>
              <a:t>Behavior</a:t>
            </a:r>
            <a:r>
              <a:rPr lang="en-IN" dirty="0">
                <a:effectLst/>
              </a:rPr>
              <a:t>, vol. 28, no. 4, Dec. 1987, p. 375. </a:t>
            </a:r>
            <a:r>
              <a:rPr lang="en-IN" i="1" dirty="0">
                <a:effectLst/>
              </a:rPr>
              <a:t>DOI.org (</a:t>
            </a:r>
            <a:r>
              <a:rPr lang="en-IN" i="1" dirty="0" err="1">
                <a:effectLst/>
              </a:rPr>
              <a:t>Crossref</a:t>
            </a:r>
            <a:r>
              <a:rPr lang="en-IN" i="1" dirty="0">
                <a:effectLst/>
              </a:rPr>
              <a:t>)</a:t>
            </a:r>
            <a:r>
              <a:rPr lang="en-IN" dirty="0">
                <a:effectLst/>
              </a:rPr>
              <a:t>, </a:t>
            </a:r>
            <a:r>
              <a:rPr lang="en-IN" dirty="0">
                <a:effectLst/>
                <a:hlinkClick r:id="rId2"/>
              </a:rPr>
              <a:t>https://doi.org/10.2307/2136791</a:t>
            </a:r>
            <a:r>
              <a:rPr lang="en-IN" dirty="0">
                <a:effectLst/>
              </a:rPr>
              <a:t>.</a:t>
            </a:r>
          </a:p>
          <a:p>
            <a:r>
              <a:rPr lang="en-IN" dirty="0">
                <a:effectLst/>
              </a:rPr>
              <a:t>Yeh, John, and Eryn E. Nagel. “Patient Satisfaction in Obstetrics and </a:t>
            </a:r>
            <a:r>
              <a:rPr lang="en-IN" dirty="0" err="1">
                <a:effectLst/>
              </a:rPr>
              <a:t>Gynecology</a:t>
            </a:r>
            <a:r>
              <a:rPr lang="en-IN" dirty="0">
                <a:effectLst/>
              </a:rPr>
              <a:t>: Individualized Patient-</a:t>
            </a:r>
            <a:r>
              <a:rPr lang="en-IN" dirty="0" err="1">
                <a:effectLst/>
              </a:rPr>
              <a:t>Centered</a:t>
            </a:r>
            <a:r>
              <a:rPr lang="en-IN" dirty="0">
                <a:effectLst/>
              </a:rPr>
              <a:t> Communication.” </a:t>
            </a:r>
            <a:r>
              <a:rPr lang="en-IN" i="1" dirty="0">
                <a:effectLst/>
              </a:rPr>
              <a:t>Clinical Medicine Insights: Women’s Health</a:t>
            </a:r>
            <a:r>
              <a:rPr lang="en-IN" dirty="0">
                <a:effectLst/>
              </a:rPr>
              <a:t>, vol. 3, Jan. 2010, p. CMWH.S5870. </a:t>
            </a:r>
            <a:r>
              <a:rPr lang="en-IN" i="1" dirty="0">
                <a:effectLst/>
              </a:rPr>
              <a:t>DOI.org (</a:t>
            </a:r>
            <a:r>
              <a:rPr lang="en-IN" i="1" dirty="0" err="1">
                <a:effectLst/>
              </a:rPr>
              <a:t>Crossref</a:t>
            </a:r>
            <a:r>
              <a:rPr lang="en-IN" i="1" dirty="0">
                <a:effectLst/>
              </a:rPr>
              <a:t>)</a:t>
            </a:r>
            <a:r>
              <a:rPr lang="en-IN" dirty="0">
                <a:effectLst/>
              </a:rPr>
              <a:t>, </a:t>
            </a:r>
            <a:r>
              <a:rPr lang="en-IN" dirty="0">
                <a:effectLst/>
                <a:hlinkClick r:id="rId3"/>
              </a:rPr>
              <a:t>https://doi.org/10.4137/CMWH.S5870</a:t>
            </a:r>
            <a:r>
              <a:rPr lang="en-IN" dirty="0">
                <a:effectLst/>
              </a:rPr>
              <a:t>.</a:t>
            </a:r>
          </a:p>
          <a:p>
            <a:r>
              <a:rPr lang="en-IN" dirty="0">
                <a:effectLst/>
              </a:rPr>
              <a:t>Weerakoon, W. M. N. B., et al. “A Queuing Model for Outpatient Department to Reduce Unnecessary Waiting Times.” </a:t>
            </a:r>
            <a:r>
              <a:rPr lang="en-IN" i="1" dirty="0">
                <a:effectLst/>
              </a:rPr>
              <a:t>2019 14th Conference on Industrial and Information Systems (ICIIS)</a:t>
            </a:r>
            <a:r>
              <a:rPr lang="en-IN" dirty="0">
                <a:effectLst/>
              </a:rPr>
              <a:t>, IEEE, 2019, pp. 203–08. </a:t>
            </a:r>
            <a:r>
              <a:rPr lang="en-IN" i="1" dirty="0">
                <a:effectLst/>
              </a:rPr>
              <a:t>DOI.org (</a:t>
            </a:r>
            <a:r>
              <a:rPr lang="en-IN" i="1" dirty="0" err="1">
                <a:effectLst/>
              </a:rPr>
              <a:t>Crossref</a:t>
            </a:r>
            <a:r>
              <a:rPr lang="en-IN" i="1" dirty="0">
                <a:effectLst/>
              </a:rPr>
              <a:t>)</a:t>
            </a:r>
            <a:r>
              <a:rPr lang="en-IN" dirty="0">
                <a:effectLst/>
              </a:rPr>
              <a:t>, </a:t>
            </a:r>
            <a:r>
              <a:rPr lang="en-IN" dirty="0">
                <a:effectLst/>
                <a:hlinkClick r:id="rId4"/>
              </a:rPr>
              <a:t>https://doi.org/10.1109/ICIIS47346.2019.9063348</a:t>
            </a:r>
            <a:r>
              <a:rPr lang="en-IN" dirty="0">
                <a:effectLst/>
              </a:rPr>
              <a:t>.</a:t>
            </a:r>
          </a:p>
          <a:p>
            <a:r>
              <a:rPr lang="en-IN" dirty="0">
                <a:effectLst/>
                <a:hlinkClick r:id="rId5"/>
              </a:rPr>
              <a:t>https://www.ncbi.nlm.nih.gov/pmc/articles/PMC5816865/</a:t>
            </a:r>
            <a:endParaRPr lang="en-IN" dirty="0">
              <a:effectLst/>
            </a:endParaRPr>
          </a:p>
          <a:p>
            <a:r>
              <a:rPr lang="en-IN" dirty="0">
                <a:effectLst/>
                <a:hlinkClick r:id="rId6"/>
              </a:rPr>
              <a:t>https://www.maxhealthcare.in/hospital-network/max-smart-super-speciality-hospital-saket</a:t>
            </a:r>
            <a:endParaRPr lang="en-IN" dirty="0"/>
          </a:p>
          <a:p>
            <a:endParaRPr lang="en-IN" dirty="0">
              <a:effectLst/>
            </a:endParaRPr>
          </a:p>
          <a:p>
            <a:endParaRPr lang="en-IN" dirty="0"/>
          </a:p>
        </p:txBody>
      </p:sp>
      <p:sp>
        <p:nvSpPr>
          <p:cNvPr id="4" name="Footer Placeholder 3">
            <a:extLst>
              <a:ext uri="{FF2B5EF4-FFF2-40B4-BE49-F238E27FC236}">
                <a16:creationId xmlns:a16="http://schemas.microsoft.com/office/drawing/2014/main" id="{BA6BC351-F8F3-57C7-6516-D8352B33A9A1}"/>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p:txBody>
          <a:bodyPr/>
          <a:lstStyle/>
          <a:p>
            <a:fld id="{26AD20E6-394B-4DF0-96A5-9647FF39C943}" type="slidenum">
              <a:rPr lang="en-IN" smtClean="0"/>
              <a:t>14</a:t>
            </a:fld>
            <a:endParaRPr lang="en-IN"/>
          </a:p>
        </p:txBody>
      </p:sp>
    </p:spTree>
    <p:extLst>
      <p:ext uri="{BB962C8B-B14F-4D97-AF65-F5344CB8AC3E}">
        <p14:creationId xmlns:p14="http://schemas.microsoft.com/office/powerpoint/2010/main" val="149243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A5BC-F7D2-BBD0-C00A-C6FD9D7BCDDC}"/>
              </a:ext>
            </a:extLst>
          </p:cNvPr>
          <p:cNvSpPr>
            <a:spLocks noGrp="1"/>
          </p:cNvSpPr>
          <p:nvPr>
            <p:ph type="title"/>
          </p:nvPr>
        </p:nvSpPr>
        <p:spPr>
          <a:xfrm>
            <a:off x="1588956" y="395638"/>
            <a:ext cx="7685045" cy="833555"/>
          </a:xfrm>
        </p:spPr>
        <p:txBody>
          <a:bodyPr>
            <a:normAutofit fontScale="90000"/>
          </a:bodyPr>
          <a:lstStyle/>
          <a:p>
            <a:pPr algn="ctr"/>
            <a:r>
              <a:rPr lang="en-IN" b="1" dirty="0"/>
              <a:t>  Final Poster of Internship Presentation </a:t>
            </a:r>
          </a:p>
        </p:txBody>
      </p:sp>
      <p:pic>
        <p:nvPicPr>
          <p:cNvPr id="8" name="Content Placeholder 7">
            <a:extLst>
              <a:ext uri="{FF2B5EF4-FFF2-40B4-BE49-F238E27FC236}">
                <a16:creationId xmlns:a16="http://schemas.microsoft.com/office/drawing/2014/main" id="{2915832E-9C24-B332-AD3E-7610BC5D19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126" y="1509401"/>
            <a:ext cx="8805263" cy="4952961"/>
          </a:xfrm>
        </p:spPr>
      </p:pic>
      <p:sp>
        <p:nvSpPr>
          <p:cNvPr id="5" name="Footer Placeholder 4">
            <a:extLst>
              <a:ext uri="{FF2B5EF4-FFF2-40B4-BE49-F238E27FC236}">
                <a16:creationId xmlns:a16="http://schemas.microsoft.com/office/drawing/2014/main" id="{FED2199A-A9B8-236E-ACEC-E9DF83F3CADD}"/>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CDD8BC78-C32C-0418-AFFE-4F5A9860E9BD}"/>
              </a:ext>
            </a:extLst>
          </p:cNvPr>
          <p:cNvSpPr>
            <a:spLocks noGrp="1"/>
          </p:cNvSpPr>
          <p:nvPr>
            <p:ph type="sldNum" sz="quarter" idx="12"/>
          </p:nvPr>
        </p:nvSpPr>
        <p:spPr/>
        <p:txBody>
          <a:bodyPr/>
          <a:lstStyle/>
          <a:p>
            <a:fld id="{26AD20E6-394B-4DF0-96A5-9647FF39C943}" type="slidenum">
              <a:rPr lang="en-IN" smtClean="0"/>
              <a:t>15</a:t>
            </a:fld>
            <a:endParaRPr lang="en-IN"/>
          </a:p>
        </p:txBody>
      </p:sp>
      <p:pic>
        <p:nvPicPr>
          <p:cNvPr id="6" name="Picture 5">
            <a:extLst>
              <a:ext uri="{FF2B5EF4-FFF2-40B4-BE49-F238E27FC236}">
                <a16:creationId xmlns:a16="http://schemas.microsoft.com/office/drawing/2014/main" id="{28F46672-23F2-54AB-6EA2-E29CE477B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100338"/>
            <a:ext cx="2002221" cy="1268959"/>
          </a:xfrm>
          <a:prstGeom prst="rect">
            <a:avLst/>
          </a:prstGeom>
        </p:spPr>
      </p:pic>
    </p:spTree>
    <p:extLst>
      <p:ext uri="{BB962C8B-B14F-4D97-AF65-F5344CB8AC3E}">
        <p14:creationId xmlns:p14="http://schemas.microsoft.com/office/powerpoint/2010/main" val="3564935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a:xfrm>
            <a:off x="-299803" y="2404534"/>
            <a:ext cx="9573806" cy="1522889"/>
          </a:xfrm>
        </p:spPr>
        <p:txBody>
          <a:bodyPr/>
          <a:lstStyle/>
          <a:p>
            <a:r>
              <a:rPr lang="en-IN" dirty="0"/>
              <a:t>Thank You</a:t>
            </a:r>
          </a:p>
        </p:txBody>
      </p:sp>
      <p:sp>
        <p:nvSpPr>
          <p:cNvPr id="3" name="Subtitle 2">
            <a:extLst>
              <a:ext uri="{FF2B5EF4-FFF2-40B4-BE49-F238E27FC236}">
                <a16:creationId xmlns:a16="http://schemas.microsoft.com/office/drawing/2014/main" id="{14362A6F-B772-4C22-FFAA-7F43C56C049B}"/>
              </a:ext>
            </a:extLst>
          </p:cNvPr>
          <p:cNvSpPr>
            <a:spLocks noGrp="1"/>
          </p:cNvSpPr>
          <p:nvPr>
            <p:ph type="subTitle" idx="1"/>
          </p:nvPr>
        </p:nvSpPr>
        <p:spPr/>
        <p:txBody>
          <a:bodyPr/>
          <a:lstStyle/>
          <a:p>
            <a:endParaRPr lang="en-IN" dirty="0"/>
          </a:p>
        </p:txBody>
      </p:sp>
      <p:sp>
        <p:nvSpPr>
          <p:cNvPr id="5" name="Footer Placeholder 4">
            <a:extLst>
              <a:ext uri="{FF2B5EF4-FFF2-40B4-BE49-F238E27FC236}">
                <a16:creationId xmlns:a16="http://schemas.microsoft.com/office/drawing/2014/main" id="{50FC9A4B-7D60-AC6E-3EFB-C49D8A77D0A3}"/>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p:txBody>
          <a:bodyPr/>
          <a:lstStyle/>
          <a:p>
            <a:fld id="{26AD20E6-394B-4DF0-96A5-9647FF39C943}" type="slidenum">
              <a:rPr lang="en-IN" smtClean="0"/>
              <a:t>16</a:t>
            </a:fld>
            <a:endParaRPr lang="en-IN"/>
          </a:p>
        </p:txBody>
      </p:sp>
      <p:pic>
        <p:nvPicPr>
          <p:cNvPr id="6" name="Picture 5">
            <a:extLst>
              <a:ext uri="{FF2B5EF4-FFF2-40B4-BE49-F238E27FC236}">
                <a16:creationId xmlns:a16="http://schemas.microsoft.com/office/drawing/2014/main" id="{EDC1BA95-363B-4D43-B4A1-2FAE931E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675246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5F9E-1BAE-6110-D682-2A208FC902EE}"/>
              </a:ext>
            </a:extLst>
          </p:cNvPr>
          <p:cNvSpPr>
            <a:spLocks noGrp="1"/>
          </p:cNvSpPr>
          <p:nvPr>
            <p:ph type="title"/>
          </p:nvPr>
        </p:nvSpPr>
        <p:spPr/>
        <p:txBody>
          <a:bodyPr/>
          <a:lstStyle/>
          <a:p>
            <a:pPr algn="ctr"/>
            <a:r>
              <a:rPr lang="en-IN" b="1" dirty="0"/>
              <a:t>Internship Experiences</a:t>
            </a:r>
          </a:p>
        </p:txBody>
      </p:sp>
      <p:sp>
        <p:nvSpPr>
          <p:cNvPr id="3" name="Text Placeholder 2">
            <a:extLst>
              <a:ext uri="{FF2B5EF4-FFF2-40B4-BE49-F238E27FC236}">
                <a16:creationId xmlns:a16="http://schemas.microsoft.com/office/drawing/2014/main" id="{1A343B33-0785-BB70-4B48-ACB56F0A2115}"/>
              </a:ext>
            </a:extLst>
          </p:cNvPr>
          <p:cNvSpPr>
            <a:spLocks noGrp="1"/>
          </p:cNvSpPr>
          <p:nvPr>
            <p:ph type="body" idx="1"/>
          </p:nvPr>
        </p:nvSpPr>
        <p:spPr/>
        <p:txBody>
          <a:bodyPr/>
          <a:lstStyle/>
          <a:p>
            <a:pPr algn="ctr"/>
            <a:r>
              <a:rPr lang="en-IN" dirty="0"/>
              <a:t>What did you learn (skill/ topic)?</a:t>
            </a:r>
          </a:p>
        </p:txBody>
      </p:sp>
      <p:sp>
        <p:nvSpPr>
          <p:cNvPr id="4" name="Content Placeholder 3">
            <a:extLst>
              <a:ext uri="{FF2B5EF4-FFF2-40B4-BE49-F238E27FC236}">
                <a16:creationId xmlns:a16="http://schemas.microsoft.com/office/drawing/2014/main" id="{45FC99C5-3553-395D-3229-C978899DC068}"/>
              </a:ext>
            </a:extLst>
          </p:cNvPr>
          <p:cNvSpPr>
            <a:spLocks noGrp="1"/>
          </p:cNvSpPr>
          <p:nvPr>
            <p:ph sz="half" idx="2"/>
          </p:nvPr>
        </p:nvSpPr>
        <p:spPr/>
        <p:txBody>
          <a:bodyPr>
            <a:normAutofit fontScale="92500" lnSpcReduction="10000"/>
          </a:bodyPr>
          <a:lstStyle/>
          <a:p>
            <a:r>
              <a:rPr lang="en-US" dirty="0"/>
              <a:t>I have learn and observed many skills and knowledge –</a:t>
            </a:r>
          </a:p>
          <a:p>
            <a:r>
              <a:rPr lang="en-US" dirty="0"/>
              <a:t>planning</a:t>
            </a:r>
          </a:p>
          <a:p>
            <a:r>
              <a:rPr lang="en-US" dirty="0"/>
              <a:t>Communication</a:t>
            </a:r>
          </a:p>
          <a:p>
            <a:r>
              <a:rPr lang="en-US" dirty="0"/>
              <a:t>Management</a:t>
            </a:r>
          </a:p>
          <a:p>
            <a:r>
              <a:rPr lang="en-US" dirty="0"/>
              <a:t>Strategic thinking </a:t>
            </a:r>
          </a:p>
          <a:p>
            <a:r>
              <a:rPr lang="en-US" dirty="0"/>
              <a:t>Patient centered care </a:t>
            </a:r>
            <a:r>
              <a:rPr lang="en-US" dirty="0" err="1"/>
              <a:t>skiils</a:t>
            </a:r>
            <a:r>
              <a:rPr lang="en-US" dirty="0"/>
              <a:t> . </a:t>
            </a:r>
          </a:p>
          <a:p>
            <a:endParaRPr lang="en-US" dirty="0"/>
          </a:p>
          <a:p>
            <a:pPr marL="0" indent="0">
              <a:buNone/>
            </a:pPr>
            <a:r>
              <a:rPr lang="en-US" dirty="0"/>
              <a:t> </a:t>
            </a:r>
          </a:p>
          <a:p>
            <a:endParaRPr lang="en-IN" dirty="0"/>
          </a:p>
        </p:txBody>
      </p:sp>
      <p:sp>
        <p:nvSpPr>
          <p:cNvPr id="5" name="Text Placeholder 4">
            <a:extLst>
              <a:ext uri="{FF2B5EF4-FFF2-40B4-BE49-F238E27FC236}">
                <a16:creationId xmlns:a16="http://schemas.microsoft.com/office/drawing/2014/main" id="{58C1A877-582B-AFBD-F61A-6CF91B9C8E8D}"/>
              </a:ext>
            </a:extLst>
          </p:cNvPr>
          <p:cNvSpPr>
            <a:spLocks noGrp="1"/>
          </p:cNvSpPr>
          <p:nvPr>
            <p:ph type="body" sz="quarter" idx="3"/>
          </p:nvPr>
        </p:nvSpPr>
        <p:spPr/>
        <p:txBody>
          <a:bodyPr/>
          <a:lstStyle/>
          <a:p>
            <a:pPr algn="ctr"/>
            <a:r>
              <a:rPr lang="en-IN" dirty="0"/>
              <a:t>Overall self comments on Internship</a:t>
            </a:r>
          </a:p>
        </p:txBody>
      </p:sp>
      <p:sp>
        <p:nvSpPr>
          <p:cNvPr id="6" name="Content Placeholder 5">
            <a:extLst>
              <a:ext uri="{FF2B5EF4-FFF2-40B4-BE49-F238E27FC236}">
                <a16:creationId xmlns:a16="http://schemas.microsoft.com/office/drawing/2014/main" id="{F5C77B51-5E77-C0CF-A1AC-D310D2F1CF19}"/>
              </a:ext>
            </a:extLst>
          </p:cNvPr>
          <p:cNvSpPr>
            <a:spLocks noGrp="1"/>
          </p:cNvSpPr>
          <p:nvPr>
            <p:ph sz="quarter" idx="4"/>
          </p:nvPr>
        </p:nvSpPr>
        <p:spPr/>
        <p:txBody>
          <a:bodyPr>
            <a:normAutofit fontScale="92500" lnSpcReduction="10000"/>
          </a:bodyPr>
          <a:lstStyle/>
          <a:p>
            <a:r>
              <a:rPr lang="en-US" dirty="0"/>
              <a:t>I have Learn many new skills knowledge at max </a:t>
            </a:r>
          </a:p>
          <a:p>
            <a:r>
              <a:rPr lang="en-US" dirty="0"/>
              <a:t>Facing challenges to understand how the work done in critical condition how to resolve them .</a:t>
            </a:r>
          </a:p>
          <a:p>
            <a:r>
              <a:rPr lang="en-US" dirty="0"/>
              <a:t>Work with best and expert people gave me a lot of great knowledge </a:t>
            </a:r>
          </a:p>
          <a:p>
            <a:r>
              <a:rPr lang="en-IN" dirty="0"/>
              <a:t>Improved communication skill how interact people in different </a:t>
            </a:r>
            <a:r>
              <a:rPr lang="en-IN" dirty="0" err="1"/>
              <a:t>different</a:t>
            </a:r>
            <a:r>
              <a:rPr lang="en-IN" dirty="0"/>
              <a:t> situation .</a:t>
            </a:r>
          </a:p>
        </p:txBody>
      </p:sp>
      <p:sp>
        <p:nvSpPr>
          <p:cNvPr id="8" name="Footer Placeholder 7">
            <a:extLst>
              <a:ext uri="{FF2B5EF4-FFF2-40B4-BE49-F238E27FC236}">
                <a16:creationId xmlns:a16="http://schemas.microsoft.com/office/drawing/2014/main" id="{E345CE84-575B-CABF-71BF-1327C578392E}"/>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24929AB7-CA6F-0C11-C641-1E492E7E533C}"/>
              </a:ext>
            </a:extLst>
          </p:cNvPr>
          <p:cNvSpPr>
            <a:spLocks noGrp="1"/>
          </p:cNvSpPr>
          <p:nvPr>
            <p:ph type="sldNum" sz="quarter" idx="12"/>
          </p:nvPr>
        </p:nvSpPr>
        <p:spPr/>
        <p:txBody>
          <a:bodyPr/>
          <a:lstStyle/>
          <a:p>
            <a:fld id="{26AD20E6-394B-4DF0-96A5-9647FF39C943}" type="slidenum">
              <a:rPr lang="en-IN" smtClean="0"/>
              <a:t>17</a:t>
            </a:fld>
            <a:endParaRPr lang="en-IN"/>
          </a:p>
        </p:txBody>
      </p:sp>
      <p:pic>
        <p:nvPicPr>
          <p:cNvPr id="9" name="Picture 8">
            <a:extLst>
              <a:ext uri="{FF2B5EF4-FFF2-40B4-BE49-F238E27FC236}">
                <a16:creationId xmlns:a16="http://schemas.microsoft.com/office/drawing/2014/main" id="{E103A6DE-6241-B758-5FA2-2B271CB3C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478297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ACF08-0C6E-193F-3657-D743585859AA}"/>
              </a:ext>
            </a:extLst>
          </p:cNvPr>
          <p:cNvSpPr>
            <a:spLocks noGrp="1"/>
          </p:cNvSpPr>
          <p:nvPr>
            <p:ph type="title"/>
          </p:nvPr>
        </p:nvSpPr>
        <p:spPr>
          <a:xfrm>
            <a:off x="677334" y="609600"/>
            <a:ext cx="9259146" cy="1320800"/>
          </a:xfrm>
        </p:spPr>
        <p:txBody>
          <a:bodyPr/>
          <a:lstStyle/>
          <a:p>
            <a:pPr algn="ctr"/>
            <a:r>
              <a:rPr lang="en-IN" b="1" dirty="0"/>
              <a:t>          Suggestions Given to Organization </a:t>
            </a:r>
          </a:p>
        </p:txBody>
      </p:sp>
      <p:sp>
        <p:nvSpPr>
          <p:cNvPr id="3" name="Content Placeholder 2">
            <a:extLst>
              <a:ext uri="{FF2B5EF4-FFF2-40B4-BE49-F238E27FC236}">
                <a16:creationId xmlns:a16="http://schemas.microsoft.com/office/drawing/2014/main" id="{59422733-B7F1-425D-B028-4AA9132AFB18}"/>
              </a:ext>
            </a:extLst>
          </p:cNvPr>
          <p:cNvSpPr>
            <a:spLocks noGrp="1"/>
          </p:cNvSpPr>
          <p:nvPr>
            <p:ph idx="1"/>
          </p:nvPr>
        </p:nvSpPr>
        <p:spPr>
          <a:xfrm>
            <a:off x="677334" y="1402080"/>
            <a:ext cx="8596668" cy="5432107"/>
          </a:xfrm>
        </p:spPr>
        <p:txBody>
          <a:bodyPr>
            <a:normAutofit/>
          </a:bodyPr>
          <a:lstStyle/>
          <a:p>
            <a:r>
              <a:rPr lang="en-US" dirty="0"/>
              <a:t>As I work on my  .</a:t>
            </a:r>
            <a:r>
              <a:rPr lang="en-IN" sz="1800" b="1" u="sng" dirty="0">
                <a:solidFill>
                  <a:srgbClr val="000000"/>
                </a:solidFill>
                <a:effectLst/>
                <a:latin typeface="Times New Roman" panose="02020603050405020304" pitchFamily="18" charset="0"/>
                <a:ea typeface="Times New Roman" panose="02020603050405020304" pitchFamily="18" charset="0"/>
              </a:rPr>
              <a:t> Conversion of patient (OBS &amp; GYN) from OPD to IPD and Patient satisfaction .</a:t>
            </a:r>
            <a:r>
              <a:rPr lang="en-IN" sz="1800" dirty="0">
                <a:solidFill>
                  <a:srgbClr val="000000"/>
                </a:solidFill>
                <a:effectLst/>
                <a:latin typeface="Times New Roman" panose="02020603050405020304" pitchFamily="18" charset="0"/>
                <a:ea typeface="Times New Roman" panose="02020603050405020304" pitchFamily="18" charset="0"/>
              </a:rPr>
              <a:t>so on the basis of my findings suggestions are –</a:t>
            </a:r>
          </a:p>
          <a:p>
            <a:pPr marL="36830" indent="-6350" algn="just">
              <a:lnSpc>
                <a:spcPct val="104000"/>
              </a:lnSpc>
              <a:spcAft>
                <a:spcPts val="35"/>
              </a:spcAft>
            </a:pPr>
            <a:r>
              <a:rPr lang="en-IN" sz="1800" b="1" u="sng" dirty="0">
                <a:solidFill>
                  <a:srgbClr val="000000"/>
                </a:solidFill>
                <a:effectLst/>
                <a:highlight>
                  <a:srgbClr val="D3D3D3"/>
                </a:highlight>
                <a:latin typeface="Times New Roman" panose="02020603050405020304" pitchFamily="18" charset="0"/>
                <a:ea typeface="Times New Roman" panose="02020603050405020304" pitchFamily="18" charset="0"/>
              </a:rPr>
              <a:t>2.Improved Communication Protocols</a:t>
            </a:r>
            <a:endParaRPr lang="en-IN" sz="1800" dirty="0">
              <a:solidFill>
                <a:srgbClr val="000000"/>
              </a:solidFill>
              <a:effectLst/>
              <a:latin typeface="Times New Roman" panose="02020603050405020304" pitchFamily="18" charset="0"/>
              <a:ea typeface="Times New Roman" panose="02020603050405020304" pitchFamily="18" charset="0"/>
            </a:endParaRPr>
          </a:p>
          <a:p>
            <a:pPr marL="36830" indent="-6350" algn="just">
              <a:lnSpc>
                <a:spcPct val="104000"/>
              </a:lnSpc>
              <a:spcAft>
                <a:spcPts val="35"/>
              </a:spcAft>
            </a:pPr>
            <a:r>
              <a:rPr lang="en-IN" sz="1800" dirty="0">
                <a:solidFill>
                  <a:srgbClr val="000000"/>
                </a:solidFill>
                <a:effectLst/>
                <a:latin typeface="Times New Roman" panose="02020603050405020304" pitchFamily="18" charset="0"/>
                <a:ea typeface="Times New Roman" panose="02020603050405020304" pitchFamily="18" charset="0"/>
              </a:rPr>
              <a:t>   - Implement more robust and varied communication methods (such as text messages, emails, and physical mail) to ensure better reach and follow-up with patients.  </a:t>
            </a:r>
          </a:p>
          <a:p>
            <a:pPr marL="36830" indent="-6350" algn="just">
              <a:lnSpc>
                <a:spcPct val="104000"/>
              </a:lnSpc>
              <a:spcAft>
                <a:spcPts val="35"/>
              </a:spcAft>
            </a:pPr>
            <a:r>
              <a:rPr lang="en-IN" sz="1800" b="1" u="sng" dirty="0">
                <a:solidFill>
                  <a:srgbClr val="000000"/>
                </a:solidFill>
                <a:effectLst/>
                <a:highlight>
                  <a:srgbClr val="D3D3D3"/>
                </a:highlight>
                <a:latin typeface="Times New Roman" panose="02020603050405020304" pitchFamily="18" charset="0"/>
                <a:ea typeface="Times New Roman" panose="02020603050405020304" pitchFamily="18" charset="0"/>
              </a:rPr>
              <a:t>3. Survey and Feedback</a:t>
            </a:r>
            <a:endParaRPr lang="en-IN" sz="1800" dirty="0">
              <a:solidFill>
                <a:srgbClr val="000000"/>
              </a:solidFill>
              <a:effectLst/>
              <a:latin typeface="Times New Roman" panose="02020603050405020304" pitchFamily="18" charset="0"/>
              <a:ea typeface="Times New Roman" panose="02020603050405020304" pitchFamily="18" charset="0"/>
            </a:endParaRPr>
          </a:p>
          <a:p>
            <a:pPr marL="36830" indent="-6350" algn="just">
              <a:lnSpc>
                <a:spcPct val="104000"/>
              </a:lnSpc>
              <a:spcAft>
                <a:spcPts val="35"/>
              </a:spcAft>
            </a:pPr>
            <a:r>
              <a:rPr lang="en-IN" sz="1800" dirty="0">
                <a:solidFill>
                  <a:srgbClr val="000000"/>
                </a:solidFill>
                <a:effectLst/>
                <a:latin typeface="Times New Roman" panose="02020603050405020304" pitchFamily="18" charset="0"/>
                <a:ea typeface="Times New Roman" panose="02020603050405020304" pitchFamily="18" charset="0"/>
              </a:rPr>
              <a:t>   - Conduct surveys to understand why some patients choose other hospitals, and address any identified issues such as convenience, services offered, or patient experience.  </a:t>
            </a:r>
          </a:p>
          <a:p>
            <a:pPr marL="36830" indent="-6350" algn="just">
              <a:lnSpc>
                <a:spcPct val="104000"/>
              </a:lnSpc>
              <a:spcAft>
                <a:spcPts val="35"/>
              </a:spcAft>
            </a:pPr>
            <a:r>
              <a:rPr lang="en-IN" sz="1800" b="1" u="sng" dirty="0">
                <a:solidFill>
                  <a:srgbClr val="000000"/>
                </a:solidFill>
                <a:effectLst/>
                <a:latin typeface="Times New Roman" panose="02020603050405020304" pitchFamily="18" charset="0"/>
                <a:ea typeface="Times New Roman" panose="02020603050405020304" pitchFamily="18" charset="0"/>
              </a:rPr>
              <a:t>4. Support for High-Risk Patients</a:t>
            </a:r>
            <a:endParaRPr lang="en-IN" sz="1800" dirty="0">
              <a:solidFill>
                <a:srgbClr val="000000"/>
              </a:solidFill>
              <a:effectLst/>
              <a:latin typeface="Times New Roman" panose="02020603050405020304" pitchFamily="18" charset="0"/>
              <a:ea typeface="Times New Roman" panose="02020603050405020304" pitchFamily="18" charset="0"/>
            </a:endParaRPr>
          </a:p>
          <a:p>
            <a:pPr marL="36830" indent="-6350" algn="just">
              <a:lnSpc>
                <a:spcPct val="104000"/>
              </a:lnSpc>
              <a:spcAft>
                <a:spcPts val="35"/>
              </a:spcAft>
            </a:pPr>
            <a:r>
              <a:rPr lang="en-IN" sz="1800" dirty="0">
                <a:solidFill>
                  <a:srgbClr val="000000"/>
                </a:solidFill>
                <a:effectLst/>
                <a:latin typeface="Times New Roman" panose="02020603050405020304" pitchFamily="18" charset="0"/>
                <a:ea typeface="Times New Roman" panose="02020603050405020304" pitchFamily="18" charset="0"/>
              </a:rPr>
              <a:t>   - Identify and provide additional support to patients at higher risk of cancelling surgeries due to personal or financial reasons.</a:t>
            </a:r>
          </a:p>
          <a:p>
            <a:pPr marL="36830" indent="-6350" algn="just">
              <a:lnSpc>
                <a:spcPct val="104000"/>
              </a:lnSpc>
              <a:spcAft>
                <a:spcPts val="35"/>
              </a:spcAft>
            </a:pPr>
            <a:r>
              <a:rPr lang="en-IN" sz="1800" dirty="0">
                <a:solidFill>
                  <a:srgbClr val="000000"/>
                </a:solidFill>
                <a:effectLst/>
                <a:latin typeface="Times New Roman" panose="02020603050405020304" pitchFamily="18" charset="0"/>
                <a:ea typeface="Times New Roman" panose="02020603050405020304" pitchFamily="18" charset="0"/>
              </a:rPr>
              <a:t>5. </a:t>
            </a:r>
            <a:r>
              <a:rPr lang="en-IN" sz="1800" b="1" u="sng" dirty="0">
                <a:solidFill>
                  <a:srgbClr val="000000"/>
                </a:solidFill>
                <a:effectLst/>
                <a:latin typeface="Times New Roman" panose="02020603050405020304" pitchFamily="18" charset="0"/>
                <a:ea typeface="Times New Roman" panose="02020603050405020304" pitchFamily="18" charset="0"/>
              </a:rPr>
              <a:t>Ensure Regular Doctors' Rounds</a:t>
            </a:r>
            <a:endParaRPr lang="en-IN" sz="1800" dirty="0">
              <a:solidFill>
                <a:srgbClr val="000000"/>
              </a:solidFill>
              <a:effectLst/>
              <a:latin typeface="Times New Roman" panose="02020603050405020304" pitchFamily="18" charset="0"/>
              <a:ea typeface="Times New Roman" panose="02020603050405020304" pitchFamily="18" charset="0"/>
            </a:endParaRPr>
          </a:p>
          <a:p>
            <a:pPr marL="36830" indent="-6350" algn="just">
              <a:lnSpc>
                <a:spcPct val="104000"/>
              </a:lnSpc>
              <a:spcAft>
                <a:spcPts val="35"/>
              </a:spcAft>
            </a:pPr>
            <a:r>
              <a:rPr lang="en-IN" sz="1800" dirty="0">
                <a:solidFill>
                  <a:srgbClr val="000000"/>
                </a:solidFill>
                <a:effectLst/>
                <a:latin typeface="Times New Roman" panose="02020603050405020304" pitchFamily="18" charset="0"/>
                <a:ea typeface="Times New Roman" panose="02020603050405020304" pitchFamily="18" charset="0"/>
              </a:rPr>
              <a:t>   - </a:t>
            </a:r>
            <a:r>
              <a:rPr lang="en-IN" sz="1800" b="1" u="sng" dirty="0">
                <a:solidFill>
                  <a:srgbClr val="000000"/>
                </a:solidFill>
                <a:effectLst/>
                <a:latin typeface="Times New Roman" panose="02020603050405020304" pitchFamily="18" charset="0"/>
                <a:ea typeface="Times New Roman" panose="02020603050405020304" pitchFamily="18" charset="0"/>
              </a:rPr>
              <a:t>Strict Rounding Schedule</a:t>
            </a:r>
            <a:r>
              <a:rPr lang="en-IN" sz="1800" dirty="0">
                <a:solidFill>
                  <a:srgbClr val="000000"/>
                </a:solidFill>
                <a:effectLst/>
                <a:latin typeface="Times New Roman" panose="02020603050405020304" pitchFamily="18" charset="0"/>
                <a:ea typeface="Times New Roman" panose="02020603050405020304" pitchFamily="18" charset="0"/>
              </a:rPr>
              <a:t>- Set up a strict schedule for doctors’ rounds and ensure adherence to it.</a:t>
            </a:r>
          </a:p>
          <a:p>
            <a:pPr marL="36830" indent="-6350" algn="just">
              <a:lnSpc>
                <a:spcPct val="104000"/>
              </a:lnSpc>
              <a:spcAft>
                <a:spcPts val="35"/>
              </a:spcAft>
            </a:pPr>
            <a:endParaRPr lang="en-IN" sz="1800" dirty="0">
              <a:solidFill>
                <a:srgbClr val="000000"/>
              </a:solidFill>
              <a:effectLst/>
              <a:latin typeface="Times New Roman" panose="02020603050405020304" pitchFamily="18" charset="0"/>
              <a:ea typeface="Times New Roman" panose="02020603050405020304" pitchFamily="18" charset="0"/>
            </a:endParaRPr>
          </a:p>
          <a:p>
            <a:pPr marL="36830" indent="-6350" algn="just">
              <a:lnSpc>
                <a:spcPct val="104000"/>
              </a:lnSpc>
              <a:spcAft>
                <a:spcPts val="35"/>
              </a:spcAft>
            </a:pPr>
            <a:endParaRPr lang="en-IN" sz="1800" dirty="0">
              <a:solidFill>
                <a:srgbClr val="000000"/>
              </a:solidFill>
              <a:effectLst/>
              <a:latin typeface="Times New Roman" panose="02020603050405020304" pitchFamily="18" charset="0"/>
              <a:ea typeface="Times New Roman" panose="02020603050405020304" pitchFamily="18" charset="0"/>
            </a:endParaRPr>
          </a:p>
          <a:p>
            <a:endParaRPr lang="en-IN" dirty="0"/>
          </a:p>
        </p:txBody>
      </p:sp>
      <p:sp>
        <p:nvSpPr>
          <p:cNvPr id="4" name="Footer Placeholder 3">
            <a:extLst>
              <a:ext uri="{FF2B5EF4-FFF2-40B4-BE49-F238E27FC236}">
                <a16:creationId xmlns:a16="http://schemas.microsoft.com/office/drawing/2014/main" id="{CFB24201-39E0-0177-4FEA-D5D081F0FDC8}"/>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72BD9938-85BC-B17F-0351-5385D968D40B}"/>
              </a:ext>
            </a:extLst>
          </p:cNvPr>
          <p:cNvSpPr>
            <a:spLocks noGrp="1"/>
          </p:cNvSpPr>
          <p:nvPr>
            <p:ph type="sldNum" sz="quarter" idx="12"/>
          </p:nvPr>
        </p:nvSpPr>
        <p:spPr/>
        <p:txBody>
          <a:bodyPr/>
          <a:lstStyle/>
          <a:p>
            <a:fld id="{26AD20E6-394B-4DF0-96A5-9647FF39C943}" type="slidenum">
              <a:rPr lang="en-IN" smtClean="0"/>
              <a:t>18</a:t>
            </a:fld>
            <a:endParaRPr lang="en-IN"/>
          </a:p>
        </p:txBody>
      </p:sp>
      <p:pic>
        <p:nvPicPr>
          <p:cNvPr id="6" name="Picture 5">
            <a:extLst>
              <a:ext uri="{FF2B5EF4-FFF2-40B4-BE49-F238E27FC236}">
                <a16:creationId xmlns:a16="http://schemas.microsoft.com/office/drawing/2014/main" id="{E26EE7B1-5136-58FC-218C-162FDFFC43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2349062" cy="1268959"/>
          </a:xfrm>
          <a:prstGeom prst="rect">
            <a:avLst/>
          </a:prstGeom>
        </p:spPr>
      </p:pic>
    </p:spTree>
    <p:extLst>
      <p:ext uri="{BB962C8B-B14F-4D97-AF65-F5344CB8AC3E}">
        <p14:creationId xmlns:p14="http://schemas.microsoft.com/office/powerpoint/2010/main" val="2063283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p:txBody>
          <a:bodyPr/>
          <a:lstStyle/>
          <a:p>
            <a:pPr algn="ctr"/>
            <a:r>
              <a:rPr lang="en-IN" b="1" dirty="0"/>
              <a:t>Pictorial Journey (1/2)</a:t>
            </a:r>
          </a:p>
        </p:txBody>
      </p:sp>
      <p:sp>
        <p:nvSpPr>
          <p:cNvPr id="5" name="Footer Placeholder 4">
            <a:extLst>
              <a:ext uri="{FF2B5EF4-FFF2-40B4-BE49-F238E27FC236}">
                <a16:creationId xmlns:a16="http://schemas.microsoft.com/office/drawing/2014/main" id="{9B187AAF-6A0B-1393-C469-6E06803B7421}"/>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AB27019A-DBE3-DD9F-379F-7EBC515DB707}"/>
              </a:ext>
            </a:extLst>
          </p:cNvPr>
          <p:cNvSpPr>
            <a:spLocks noGrp="1"/>
          </p:cNvSpPr>
          <p:nvPr>
            <p:ph type="sldNum" sz="quarter" idx="12"/>
          </p:nvPr>
        </p:nvSpPr>
        <p:spPr/>
        <p:txBody>
          <a:bodyPr/>
          <a:lstStyle/>
          <a:p>
            <a:fld id="{26AD20E6-394B-4DF0-96A5-9647FF39C943}" type="slidenum">
              <a:rPr lang="en-IN" smtClean="0"/>
              <a:t>19</a:t>
            </a:fld>
            <a:endParaRPr lang="en-IN"/>
          </a:p>
        </p:txBody>
      </p:sp>
      <p:pic>
        <p:nvPicPr>
          <p:cNvPr id="9" name="Picture 8">
            <a:extLst>
              <a:ext uri="{FF2B5EF4-FFF2-40B4-BE49-F238E27FC236}">
                <a16:creationId xmlns:a16="http://schemas.microsoft.com/office/drawing/2014/main" id="{7EEE9D46-DB8D-1852-76C6-24F6C96B3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3520" y="762000"/>
            <a:ext cx="6624320" cy="5090160"/>
          </a:xfrm>
          <a:prstGeom prst="rect">
            <a:avLst/>
          </a:prstGeom>
        </p:spPr>
      </p:pic>
    </p:spTree>
    <p:extLst>
      <p:ext uri="{BB962C8B-B14F-4D97-AF65-F5344CB8AC3E}">
        <p14:creationId xmlns:p14="http://schemas.microsoft.com/office/powerpoint/2010/main" val="2333934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B543-DD16-00A8-C1EC-FE337C972327}"/>
              </a:ext>
            </a:extLst>
          </p:cNvPr>
          <p:cNvSpPr>
            <a:spLocks noGrp="1"/>
          </p:cNvSpPr>
          <p:nvPr>
            <p:ph type="title"/>
          </p:nvPr>
        </p:nvSpPr>
        <p:spPr/>
        <p:txBody>
          <a:bodyPr/>
          <a:lstStyle/>
          <a:p>
            <a:pPr algn="ctr"/>
            <a:r>
              <a:rPr lang="en-IN" b="1" dirty="0"/>
              <a:t>Screenshot of Approval</a:t>
            </a:r>
          </a:p>
        </p:txBody>
      </p:sp>
      <p:pic>
        <p:nvPicPr>
          <p:cNvPr id="6" name="Picture 6">
            <a:extLst>
              <a:ext uri="{FF2B5EF4-FFF2-40B4-BE49-F238E27FC236}">
                <a16:creationId xmlns:a16="http://schemas.microsoft.com/office/drawing/2014/main" id="{67238E60-314A-E848-6249-37D97E7436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5790" y="1270000"/>
            <a:ext cx="4769156" cy="4771362"/>
          </a:xfrm>
        </p:spPr>
      </p:pic>
      <p:sp>
        <p:nvSpPr>
          <p:cNvPr id="4" name="Footer Placeholder 3">
            <a:extLst>
              <a:ext uri="{FF2B5EF4-FFF2-40B4-BE49-F238E27FC236}">
                <a16:creationId xmlns:a16="http://schemas.microsoft.com/office/drawing/2014/main" id="{0A4C53A3-3523-7375-B7CF-8CD9449B1926}"/>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56EDD3CD-7AAF-DDBA-4AB5-4451EC072935}"/>
              </a:ext>
            </a:extLst>
          </p:cNvPr>
          <p:cNvSpPr>
            <a:spLocks noGrp="1"/>
          </p:cNvSpPr>
          <p:nvPr>
            <p:ph type="sldNum" sz="quarter" idx="12"/>
          </p:nvPr>
        </p:nvSpPr>
        <p:spPr/>
        <p:txBody>
          <a:bodyPr/>
          <a:lstStyle/>
          <a:p>
            <a:fld id="{26AD20E6-394B-4DF0-96A5-9647FF39C943}" type="slidenum">
              <a:rPr lang="en-IN" smtClean="0"/>
              <a:t>2</a:t>
            </a:fld>
            <a:endParaRPr lang="en-IN"/>
          </a:p>
        </p:txBody>
      </p:sp>
    </p:spTree>
    <p:extLst>
      <p:ext uri="{BB962C8B-B14F-4D97-AF65-F5344CB8AC3E}">
        <p14:creationId xmlns:p14="http://schemas.microsoft.com/office/powerpoint/2010/main" val="106189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p:txBody>
          <a:bodyPr/>
          <a:lstStyle/>
          <a:p>
            <a:pPr algn="ctr"/>
            <a:r>
              <a:rPr lang="en-IN" b="1" dirty="0"/>
              <a:t>Pictorial Journey (2/2)</a:t>
            </a:r>
          </a:p>
        </p:txBody>
      </p:sp>
      <p:pic>
        <p:nvPicPr>
          <p:cNvPr id="7" name="Content Placeholder 6">
            <a:extLst>
              <a:ext uri="{FF2B5EF4-FFF2-40B4-BE49-F238E27FC236}">
                <a16:creationId xmlns:a16="http://schemas.microsoft.com/office/drawing/2014/main" id="{8A9B161C-7BD2-9D6F-5001-5B072E645D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8394" y="2160588"/>
            <a:ext cx="5175249" cy="3881437"/>
          </a:xfrm>
        </p:spPr>
      </p:pic>
      <p:sp>
        <p:nvSpPr>
          <p:cNvPr id="5" name="Footer Placeholder 4">
            <a:extLst>
              <a:ext uri="{FF2B5EF4-FFF2-40B4-BE49-F238E27FC236}">
                <a16:creationId xmlns:a16="http://schemas.microsoft.com/office/drawing/2014/main" id="{68ABA5A0-C039-E6BF-8014-4934B4E407B2}"/>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F7512292-B42A-7AC1-7086-3818B43D08E8}"/>
              </a:ext>
            </a:extLst>
          </p:cNvPr>
          <p:cNvSpPr>
            <a:spLocks noGrp="1"/>
          </p:cNvSpPr>
          <p:nvPr>
            <p:ph type="sldNum" sz="quarter" idx="12"/>
          </p:nvPr>
        </p:nvSpPr>
        <p:spPr/>
        <p:txBody>
          <a:bodyPr/>
          <a:lstStyle/>
          <a:p>
            <a:fld id="{26AD20E6-394B-4DF0-96A5-9647FF39C943}" type="slidenum">
              <a:rPr lang="en-IN" smtClean="0"/>
              <a:t>20</a:t>
            </a:fld>
            <a:endParaRPr lang="en-IN"/>
          </a:p>
        </p:txBody>
      </p:sp>
    </p:spTree>
    <p:extLst>
      <p:ext uri="{BB962C8B-B14F-4D97-AF65-F5344CB8AC3E}">
        <p14:creationId xmlns:p14="http://schemas.microsoft.com/office/powerpoint/2010/main" val="4112284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B8846-3B0A-C01A-364B-FDC8490F4A26}"/>
              </a:ext>
            </a:extLst>
          </p:cNvPr>
          <p:cNvSpPr>
            <a:spLocks noGrp="1"/>
          </p:cNvSpPr>
          <p:nvPr>
            <p:ph type="title"/>
          </p:nvPr>
        </p:nvSpPr>
        <p:spPr/>
        <p:txBody>
          <a:bodyPr/>
          <a:lstStyle/>
          <a:p>
            <a:r>
              <a:rPr lang="en-US" dirty="0"/>
              <a:t>DELHI GOVERNMENT HEALTH CENTER</a:t>
            </a:r>
            <a:br>
              <a:rPr lang="en-US" dirty="0"/>
            </a:br>
            <a:r>
              <a:rPr lang="en-US" dirty="0"/>
              <a:t>SEC 19 ,DWARKA NEW DELHI-110075</a:t>
            </a:r>
          </a:p>
        </p:txBody>
      </p:sp>
      <p:sp>
        <p:nvSpPr>
          <p:cNvPr id="3" name="Content Placeholder 2">
            <a:extLst>
              <a:ext uri="{FF2B5EF4-FFF2-40B4-BE49-F238E27FC236}">
                <a16:creationId xmlns:a16="http://schemas.microsoft.com/office/drawing/2014/main" id="{77D09D2E-ED3B-B445-100F-797B09A24B3E}"/>
              </a:ext>
            </a:extLst>
          </p:cNvPr>
          <p:cNvSpPr>
            <a:spLocks noGrp="1"/>
          </p:cNvSpPr>
          <p:nvPr>
            <p:ph idx="1"/>
          </p:nvPr>
        </p:nvSpPr>
        <p:spPr/>
        <p:txBody>
          <a:bodyPr/>
          <a:lstStyle/>
          <a:p>
            <a:r>
              <a:rPr lang="en-US" dirty="0"/>
              <a:t> FINDINGS AT THE CENTER ARE-	</a:t>
            </a:r>
          </a:p>
          <a:p>
            <a:pPr marL="0" indent="0">
              <a:buNone/>
            </a:pPr>
            <a:r>
              <a:rPr lang="en-US" dirty="0"/>
              <a:t>Housekeeping: 3 staff members.		</a:t>
            </a:r>
          </a:p>
          <a:p>
            <a:pPr marL="0" indent="0">
              <a:buNone/>
            </a:pPr>
            <a:r>
              <a:rPr lang="en-US" dirty="0"/>
              <a:t>Doctor: 1 doctor MBBS M.D 	</a:t>
            </a:r>
          </a:p>
          <a:p>
            <a:pPr marL="0" indent="0">
              <a:buNone/>
            </a:pPr>
            <a:r>
              <a:rPr lang="en-US" dirty="0"/>
              <a:t>Pharmacist: 1 pharmacist.		</a:t>
            </a:r>
          </a:p>
          <a:p>
            <a:pPr marL="0" indent="0">
              <a:buNone/>
            </a:pPr>
            <a:r>
              <a:rPr lang="en-US" dirty="0"/>
              <a:t>Laboratory technician: 1 technician.</a:t>
            </a:r>
          </a:p>
          <a:p>
            <a:pPr marL="0" indent="0">
              <a:buNone/>
            </a:pPr>
            <a:r>
              <a:rPr lang="en-US" dirty="0"/>
              <a:t>Dresser: 1 dresser.	</a:t>
            </a:r>
          </a:p>
          <a:p>
            <a:pPr marL="0" indent="0">
              <a:buNone/>
            </a:pPr>
            <a:r>
              <a:rPr lang="en-US" dirty="0"/>
              <a:t>Nursing ANM: 2 ANM</a:t>
            </a:r>
          </a:p>
          <a:p>
            <a:pPr marL="0" indent="0">
              <a:buNone/>
            </a:pPr>
            <a:r>
              <a:rPr lang="en-US" dirty="0"/>
              <a:t>1 OPD </a:t>
            </a:r>
          </a:p>
        </p:txBody>
      </p:sp>
      <p:sp>
        <p:nvSpPr>
          <p:cNvPr id="4" name="Footer Placeholder 3">
            <a:extLst>
              <a:ext uri="{FF2B5EF4-FFF2-40B4-BE49-F238E27FC236}">
                <a16:creationId xmlns:a16="http://schemas.microsoft.com/office/drawing/2014/main" id="{9ACC23F4-B785-F701-078A-5312171EFD78}"/>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5B38302A-2E1F-F8ED-8A92-EA7C867DF493}"/>
              </a:ext>
            </a:extLst>
          </p:cNvPr>
          <p:cNvSpPr>
            <a:spLocks noGrp="1"/>
          </p:cNvSpPr>
          <p:nvPr>
            <p:ph type="sldNum" sz="quarter" idx="12"/>
          </p:nvPr>
        </p:nvSpPr>
        <p:spPr/>
        <p:txBody>
          <a:bodyPr/>
          <a:lstStyle/>
          <a:p>
            <a:fld id="{26AD20E6-394B-4DF0-96A5-9647FF39C943}" type="slidenum">
              <a:rPr lang="en-IN" smtClean="0"/>
              <a:t>21</a:t>
            </a:fld>
            <a:endParaRPr lang="en-IN"/>
          </a:p>
        </p:txBody>
      </p:sp>
    </p:spTree>
    <p:extLst>
      <p:ext uri="{BB962C8B-B14F-4D97-AF65-F5344CB8AC3E}">
        <p14:creationId xmlns:p14="http://schemas.microsoft.com/office/powerpoint/2010/main" val="3726700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CED56-7F8A-5782-795D-ECF301FC307F}"/>
              </a:ext>
            </a:extLst>
          </p:cNvPr>
          <p:cNvSpPr>
            <a:spLocks noGrp="1"/>
          </p:cNvSpPr>
          <p:nvPr>
            <p:ph type="title"/>
          </p:nvPr>
        </p:nvSpPr>
        <p:spPr/>
        <p:txBody>
          <a:bodyPr/>
          <a:lstStyle/>
          <a:p>
            <a:r>
              <a:rPr lang="en-US" dirty="0"/>
              <a:t>SUGGESTION TO IMPROVE FUNCTION OF THE CENTER .</a:t>
            </a:r>
            <a:endParaRPr lang="en-IN" dirty="0"/>
          </a:p>
        </p:txBody>
      </p:sp>
      <p:sp>
        <p:nvSpPr>
          <p:cNvPr id="3" name="Content Placeholder 2">
            <a:extLst>
              <a:ext uri="{FF2B5EF4-FFF2-40B4-BE49-F238E27FC236}">
                <a16:creationId xmlns:a16="http://schemas.microsoft.com/office/drawing/2014/main" id="{41B495CD-1330-98AD-775F-5C9DCC5226F0}"/>
              </a:ext>
            </a:extLst>
          </p:cNvPr>
          <p:cNvSpPr>
            <a:spLocks noGrp="1"/>
          </p:cNvSpPr>
          <p:nvPr>
            <p:ph idx="1"/>
          </p:nvPr>
        </p:nvSpPr>
        <p:spPr/>
        <p:txBody>
          <a:bodyPr>
            <a:normAutofit fontScale="92500"/>
          </a:bodyPr>
          <a:lstStyle/>
          <a:p>
            <a:r>
              <a:rPr lang="en-US" dirty="0"/>
              <a:t>	Staffing:	•Consider increasing the number of doctors to handle patient consultations more efficiently, especially during peak hours.	</a:t>
            </a:r>
          </a:p>
          <a:p>
            <a:r>
              <a:rPr lang="en-US" dirty="0"/>
              <a:t>•	Evaluate the workload of the pharmacist and consider if additional staff are needed to manage medication dispensing and patient counseling effectively.	</a:t>
            </a:r>
          </a:p>
          <a:p>
            <a:r>
              <a:rPr lang="en-US" dirty="0"/>
              <a:t>•	Assess if more laboratory technicians are required to reduce waiting times for diagnostic tests.</a:t>
            </a:r>
          </a:p>
          <a:p>
            <a:r>
              <a:rPr lang="en-US" dirty="0"/>
              <a:t>Facility Maintenance: Ensure regular maintenance and cleanliness of the health center to create a hygienic and comfortable environment for patients and staff.</a:t>
            </a:r>
          </a:p>
          <a:p>
            <a:r>
              <a:rPr lang="en-US" dirty="0"/>
              <a:t>	3.Training and Development:	</a:t>
            </a:r>
          </a:p>
          <a:p>
            <a:r>
              <a:rPr lang="en-US" dirty="0"/>
              <a:t>•	Provide ongoing training and professional development opportunities for all staff members to keep them updated with current medical practices and patient care standards.</a:t>
            </a:r>
          </a:p>
          <a:p>
            <a:endParaRPr lang="en-US" dirty="0"/>
          </a:p>
          <a:p>
            <a:endParaRPr lang="en-IN" dirty="0"/>
          </a:p>
        </p:txBody>
      </p:sp>
      <p:sp>
        <p:nvSpPr>
          <p:cNvPr id="4" name="Footer Placeholder 3">
            <a:extLst>
              <a:ext uri="{FF2B5EF4-FFF2-40B4-BE49-F238E27FC236}">
                <a16:creationId xmlns:a16="http://schemas.microsoft.com/office/drawing/2014/main" id="{9CF47107-FEE9-AE05-A614-C11427C1C77F}"/>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0A36DA27-76E6-9A82-E812-11375AE61C17}"/>
              </a:ext>
            </a:extLst>
          </p:cNvPr>
          <p:cNvSpPr>
            <a:spLocks noGrp="1"/>
          </p:cNvSpPr>
          <p:nvPr>
            <p:ph type="sldNum" sz="quarter" idx="12"/>
          </p:nvPr>
        </p:nvSpPr>
        <p:spPr/>
        <p:txBody>
          <a:bodyPr/>
          <a:lstStyle/>
          <a:p>
            <a:fld id="{26AD20E6-394B-4DF0-96A5-9647FF39C943}" type="slidenum">
              <a:rPr lang="en-IN" smtClean="0"/>
              <a:t>22</a:t>
            </a:fld>
            <a:endParaRPr lang="en-IN"/>
          </a:p>
        </p:txBody>
      </p:sp>
    </p:spTree>
    <p:extLst>
      <p:ext uri="{BB962C8B-B14F-4D97-AF65-F5344CB8AC3E}">
        <p14:creationId xmlns:p14="http://schemas.microsoft.com/office/powerpoint/2010/main" val="1914893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E5B2B-9950-A109-CD14-DC4F22125A9D}"/>
              </a:ext>
            </a:extLst>
          </p:cNvPr>
          <p:cNvSpPr>
            <a:spLocks noGrp="1"/>
          </p:cNvSpPr>
          <p:nvPr>
            <p:ph type="title"/>
          </p:nvPr>
        </p:nvSpPr>
        <p:spPr>
          <a:xfrm>
            <a:off x="5760719" y="365760"/>
            <a:ext cx="3828241" cy="5019040"/>
          </a:xfrm>
        </p:spPr>
        <p:txBody>
          <a:bodyPr/>
          <a:lstStyle/>
          <a:p>
            <a:endParaRPr lang="en-IN" dirty="0"/>
          </a:p>
        </p:txBody>
      </p:sp>
      <p:sp>
        <p:nvSpPr>
          <p:cNvPr id="4" name="Footer Placeholder 3">
            <a:extLst>
              <a:ext uri="{FF2B5EF4-FFF2-40B4-BE49-F238E27FC236}">
                <a16:creationId xmlns:a16="http://schemas.microsoft.com/office/drawing/2014/main" id="{F6E47F30-58FB-778E-10A6-2860C99EA8B3}"/>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0BCFC93B-9745-89D1-4680-400015DA4E26}"/>
              </a:ext>
            </a:extLst>
          </p:cNvPr>
          <p:cNvSpPr>
            <a:spLocks noGrp="1"/>
          </p:cNvSpPr>
          <p:nvPr>
            <p:ph type="sldNum" sz="quarter" idx="12"/>
          </p:nvPr>
        </p:nvSpPr>
        <p:spPr/>
        <p:txBody>
          <a:bodyPr/>
          <a:lstStyle/>
          <a:p>
            <a:fld id="{26AD20E6-394B-4DF0-96A5-9647FF39C943}" type="slidenum">
              <a:rPr lang="en-IN" smtClean="0"/>
              <a:t>23</a:t>
            </a:fld>
            <a:endParaRPr lang="en-IN"/>
          </a:p>
        </p:txBody>
      </p:sp>
      <p:pic>
        <p:nvPicPr>
          <p:cNvPr id="11" name="Picture 10">
            <a:extLst>
              <a:ext uri="{FF2B5EF4-FFF2-40B4-BE49-F238E27FC236}">
                <a16:creationId xmlns:a16="http://schemas.microsoft.com/office/drawing/2014/main" id="{F0623185-BDE1-B6FF-54E9-0024BBF23F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520" y="254000"/>
            <a:ext cx="4521200" cy="6323317"/>
          </a:xfrm>
          <a:prstGeom prst="rect">
            <a:avLst/>
          </a:prstGeom>
        </p:spPr>
      </p:pic>
      <p:pic>
        <p:nvPicPr>
          <p:cNvPr id="14" name="Content Placeholder 13">
            <a:extLst>
              <a:ext uri="{FF2B5EF4-FFF2-40B4-BE49-F238E27FC236}">
                <a16:creationId xmlns:a16="http://schemas.microsoft.com/office/drawing/2014/main" id="{DC245C09-3246-96D6-AF90-BC180483E96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59680" y="1115681"/>
            <a:ext cx="6756400" cy="4064000"/>
          </a:xfrm>
        </p:spPr>
      </p:pic>
    </p:spTree>
    <p:extLst>
      <p:ext uri="{BB962C8B-B14F-4D97-AF65-F5344CB8AC3E}">
        <p14:creationId xmlns:p14="http://schemas.microsoft.com/office/powerpoint/2010/main" val="2362191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p:txBody>
          <a:bodyPr/>
          <a:lstStyle/>
          <a:p>
            <a:pPr algn="ctr"/>
            <a:r>
              <a:rPr lang="en-IN" b="1" dirty="0"/>
              <a:t>Introduction (1/2)</a:t>
            </a:r>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p:txBody>
          <a:bodyPr>
            <a:normAutofit fontScale="77500" lnSpcReduction="20000"/>
          </a:bodyPr>
          <a:lstStyle/>
          <a:p>
            <a:r>
              <a:rPr lang="en-IN" sz="2200" dirty="0"/>
              <a:t>The transition of patients from outpatient (OPD) to inpatient (IPD) care is a critical juncture in healthcare delivery, particularly in the field of obstetrics and gynaecology (</a:t>
            </a:r>
            <a:r>
              <a:rPr lang="en-IN" sz="2200" dirty="0" err="1"/>
              <a:t>obs</a:t>
            </a:r>
            <a:r>
              <a:rPr lang="en-IN" sz="2200" dirty="0"/>
              <a:t>/</a:t>
            </a:r>
            <a:r>
              <a:rPr lang="en-IN" sz="2200" dirty="0" err="1"/>
              <a:t>gyn</a:t>
            </a:r>
            <a:r>
              <a:rPr lang="en-IN" sz="2200" dirty="0"/>
              <a:t>). Understanding the dynamics of this transition is essential for improving patient care, resource allocation, and overall healthcare outcomes. Despite the significance of this process, there is a lack of comprehensive data and analysis regarding the frequency and causes of such conversions. Additionally, patient satisfaction during and after this transition remains underexplored.</a:t>
            </a:r>
          </a:p>
          <a:p>
            <a:pPr marL="0" indent="0">
              <a:buNone/>
            </a:pPr>
            <a:endParaRPr lang="en-IN" sz="2200" dirty="0"/>
          </a:p>
          <a:p>
            <a:r>
              <a:rPr lang="en-IN" sz="2400" dirty="0"/>
              <a:t>. </a:t>
            </a:r>
            <a:r>
              <a:rPr lang="en-IN" sz="2200" dirty="0"/>
              <a:t>This study aims to bridge this knowledge gap by analysing both prospective and retrospective data to elucidate the rate and reasons for patient conversions from OPD to IPD in the </a:t>
            </a:r>
            <a:r>
              <a:rPr lang="en-IN" sz="2200" dirty="0" err="1"/>
              <a:t>obs</a:t>
            </a:r>
            <a:r>
              <a:rPr lang="en-IN" sz="2200" dirty="0"/>
              <a:t>/</a:t>
            </a:r>
            <a:r>
              <a:rPr lang="en-IN" sz="2200" dirty="0" err="1"/>
              <a:t>gyn</a:t>
            </a:r>
            <a:r>
              <a:rPr lang="en-IN" sz="2200" dirty="0"/>
              <a:t> department. By examining various factors influencing this transition, such as medical necessity, patient demographics, and systemic issues, the research will provide a detailed understanding of the underlying causes. Furthermore, the study will evaluate patient satisfaction levels, offering insights into the patient experience and identifying areas for improvement</a:t>
            </a:r>
          </a:p>
          <a:p>
            <a:endParaRPr lang="en-IN" sz="2200" dirty="0"/>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3</a:t>
            </a:fld>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33906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51033-92AE-7D44-CA2A-465B196100C4}"/>
              </a:ext>
            </a:extLst>
          </p:cNvPr>
          <p:cNvSpPr>
            <a:spLocks noGrp="1"/>
          </p:cNvSpPr>
          <p:nvPr>
            <p:ph type="title"/>
          </p:nvPr>
        </p:nvSpPr>
        <p:spPr/>
        <p:txBody>
          <a:bodyPr/>
          <a:lstStyle/>
          <a:p>
            <a:pPr algn="ctr"/>
            <a:r>
              <a:rPr lang="en-IN" b="1" dirty="0"/>
              <a:t>Introduction (2/2)</a:t>
            </a:r>
          </a:p>
        </p:txBody>
      </p:sp>
      <p:sp>
        <p:nvSpPr>
          <p:cNvPr id="3" name="Content Placeholder 2">
            <a:extLst>
              <a:ext uri="{FF2B5EF4-FFF2-40B4-BE49-F238E27FC236}">
                <a16:creationId xmlns:a16="http://schemas.microsoft.com/office/drawing/2014/main" id="{382ADE59-DDEA-2629-5CE5-2986EE84561F}"/>
              </a:ext>
            </a:extLst>
          </p:cNvPr>
          <p:cNvSpPr>
            <a:spLocks noGrp="1"/>
          </p:cNvSpPr>
          <p:nvPr>
            <p:ph idx="1"/>
          </p:nvPr>
        </p:nvSpPr>
        <p:spPr/>
        <p:txBody>
          <a:bodyPr/>
          <a:lstStyle/>
          <a:p>
            <a:r>
              <a:rPr lang="en-IN" dirty="0"/>
              <a:t>The insights gained from this research are expected to inform strategies that enhance patient care and satisfaction in the </a:t>
            </a:r>
            <a:r>
              <a:rPr lang="en-IN" dirty="0" err="1"/>
              <a:t>obs</a:t>
            </a:r>
            <a:r>
              <a:rPr lang="en-IN" dirty="0"/>
              <a:t>/</a:t>
            </a:r>
            <a:r>
              <a:rPr lang="en-IN" dirty="0" err="1"/>
              <a:t>gyn</a:t>
            </a:r>
            <a:r>
              <a:rPr lang="en-IN" dirty="0"/>
              <a:t> department. By understanding the intricacies of patient transitions and addressing the factors contributing to patient dissatisfaction, healthcare providers can implement targeted interventions to improve patient outcomes. This study will serve as a foundation for developing policies and practices that ensure a seamless transition from OPD to IPD, ultimately enhancing the quality of care provided to patients.</a:t>
            </a:r>
          </a:p>
          <a:p>
            <a:endParaRPr lang="en-IN" dirty="0"/>
          </a:p>
        </p:txBody>
      </p:sp>
      <p:sp>
        <p:nvSpPr>
          <p:cNvPr id="4" name="Slide Number Placeholder 3">
            <a:extLst>
              <a:ext uri="{FF2B5EF4-FFF2-40B4-BE49-F238E27FC236}">
                <a16:creationId xmlns:a16="http://schemas.microsoft.com/office/drawing/2014/main" id="{CE1DBDCD-BFFD-B18E-0A9A-B5A0A5A5AF5C}"/>
              </a:ext>
            </a:extLst>
          </p:cNvPr>
          <p:cNvSpPr>
            <a:spLocks noGrp="1"/>
          </p:cNvSpPr>
          <p:nvPr>
            <p:ph type="sldNum" sz="quarter" idx="12"/>
          </p:nvPr>
        </p:nvSpPr>
        <p:spPr/>
        <p:txBody>
          <a:bodyPr/>
          <a:lstStyle/>
          <a:p>
            <a:fld id="{26AD20E6-394B-4DF0-96A5-9647FF39C943}" type="slidenum">
              <a:rPr lang="en-IN" smtClean="0"/>
              <a:t>4</a:t>
            </a:fld>
            <a:endParaRPr lang="en-IN"/>
          </a:p>
        </p:txBody>
      </p:sp>
      <p:pic>
        <p:nvPicPr>
          <p:cNvPr id="6" name="Picture 5">
            <a:extLst>
              <a:ext uri="{FF2B5EF4-FFF2-40B4-BE49-F238E27FC236}">
                <a16:creationId xmlns:a16="http://schemas.microsoft.com/office/drawing/2014/main" id="{007830A4-8A9B-0EBD-A18C-FE6C0AF23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4156150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p:txBody>
          <a:bodyPr/>
          <a:lstStyle/>
          <a:p>
            <a:pPr algn="ctr"/>
            <a:r>
              <a:rPr lang="en-IN" b="1" dirty="0"/>
              <a:t>       Objectives of Your Study</a:t>
            </a:r>
          </a:p>
        </p:txBody>
      </p:sp>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p:txBody>
          <a:bodyPr>
            <a:normAutofit fontScale="92500" lnSpcReduction="10000"/>
          </a:bodyPr>
          <a:lstStyle/>
          <a:p>
            <a:pPr lvl="0"/>
            <a:r>
              <a:rPr lang="en-IN" b="1" u="sng" dirty="0"/>
              <a:t>Objectives -</a:t>
            </a:r>
            <a:endParaRPr lang="en-IN" dirty="0"/>
          </a:p>
          <a:p>
            <a:r>
              <a:rPr lang="en-IN" b="1" u="sng" dirty="0"/>
              <a:t>1</a:t>
            </a:r>
            <a:r>
              <a:rPr lang="en-IN" dirty="0"/>
              <a:t>. </a:t>
            </a:r>
            <a:r>
              <a:rPr lang="en-IN" b="1" u="sng" dirty="0"/>
              <a:t>Determine the Conversion Rate:</a:t>
            </a:r>
            <a:r>
              <a:rPr lang="en-IN" dirty="0"/>
              <a:t> To quantify the proportion of patients transitioning from OPD to IPD in the </a:t>
            </a:r>
            <a:r>
              <a:rPr lang="en-IN" dirty="0" err="1"/>
              <a:t>obs</a:t>
            </a:r>
            <a:r>
              <a:rPr lang="en-IN" dirty="0"/>
              <a:t>/</a:t>
            </a:r>
            <a:r>
              <a:rPr lang="en-IN" dirty="0" err="1"/>
              <a:t>gyn</a:t>
            </a:r>
            <a:r>
              <a:rPr lang="en-IN" dirty="0"/>
              <a:t> department. </a:t>
            </a:r>
          </a:p>
          <a:p>
            <a:r>
              <a:rPr lang="en-IN" b="1" u="sng" dirty="0"/>
              <a:t>•2 To evaluate the satisfaction levels </a:t>
            </a:r>
            <a:r>
              <a:rPr lang="en-IN" dirty="0"/>
              <a:t>of patients who were converted from OPD to IPD regarding various aspects of their care, including medical treatment, nursing care, hospital facilities, and overall experience.</a:t>
            </a:r>
          </a:p>
          <a:p>
            <a:r>
              <a:rPr lang="en-IN" b="1" u="sng" dirty="0"/>
              <a:t>3. Identify Areas for Improvement</a:t>
            </a:r>
            <a:r>
              <a:rPr lang="en-IN" dirty="0"/>
              <a:t>: • To pinpoint specific areas where patient care and satisfaction can be enhanced in both OPD and IPD settings</a:t>
            </a:r>
          </a:p>
          <a:p>
            <a:r>
              <a:rPr lang="en-IN" b="1" u="sng" dirty="0"/>
              <a:t>4. Compare Satisfaction Levels: •</a:t>
            </a:r>
            <a:r>
              <a:rPr lang="en-IN" dirty="0"/>
              <a:t> To compare the satisfaction levels between patients who remained in OPD and those who were admitted to IPD</a:t>
            </a:r>
          </a:p>
          <a:p>
            <a:r>
              <a:rPr lang="en-IN" b="1" u="sng" dirty="0"/>
              <a:t>5 Develop Recommendations</a:t>
            </a:r>
            <a:r>
              <a:rPr lang="en-IN" dirty="0"/>
              <a:t>: • To formulate recommendations aimed at improving patient care processes and satisfaction based on the findings of the study</a:t>
            </a:r>
          </a:p>
          <a:p>
            <a:endParaRPr lang="en-IN" dirty="0"/>
          </a:p>
        </p:txBody>
      </p:sp>
      <p:sp>
        <p:nvSpPr>
          <p:cNvPr id="5" name="Footer Placeholder 4">
            <a:extLst>
              <a:ext uri="{FF2B5EF4-FFF2-40B4-BE49-F238E27FC236}">
                <a16:creationId xmlns:a16="http://schemas.microsoft.com/office/drawing/2014/main" id="{8844328F-626B-70E2-D0C5-F16A1E592868}"/>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5</a:t>
            </a:fld>
            <a:endParaRPr lang="en-IN"/>
          </a:p>
        </p:txBody>
      </p:sp>
      <p:pic>
        <p:nvPicPr>
          <p:cNvPr id="6" name="Picture 5">
            <a:extLst>
              <a:ext uri="{FF2B5EF4-FFF2-40B4-BE49-F238E27FC236}">
                <a16:creationId xmlns:a16="http://schemas.microsoft.com/office/drawing/2014/main" id="{59DE848F-23EA-DD10-7CA9-E5A35CA4C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41"/>
            <a:ext cx="2695903" cy="1268959"/>
          </a:xfrm>
          <a:prstGeom prst="rect">
            <a:avLst/>
          </a:prstGeom>
        </p:spPr>
      </p:pic>
    </p:spTree>
    <p:extLst>
      <p:ext uri="{BB962C8B-B14F-4D97-AF65-F5344CB8AC3E}">
        <p14:creationId xmlns:p14="http://schemas.microsoft.com/office/powerpoint/2010/main" val="354468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p:txBody>
          <a:bodyPr/>
          <a:lstStyle/>
          <a:p>
            <a:pPr algn="ctr"/>
            <a:r>
              <a:rPr lang="en-IN" b="1" dirty="0"/>
              <a:t>Methodology (1/2)</a:t>
            </a:r>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p:txBody>
          <a:bodyPr/>
          <a:lstStyle/>
          <a:p>
            <a:pPr lvl="0"/>
            <a:r>
              <a:rPr lang="en-IN" b="1" u="sng" dirty="0"/>
              <a:t>Study setting</a:t>
            </a:r>
            <a:r>
              <a:rPr lang="en-IN" dirty="0"/>
              <a:t>—Max Smart Hospital Saket New Delhi </a:t>
            </a:r>
          </a:p>
          <a:p>
            <a:pPr lvl="0"/>
            <a:r>
              <a:rPr lang="en-IN" b="1" u="sng" dirty="0"/>
              <a:t>Study population</a:t>
            </a:r>
            <a:r>
              <a:rPr lang="en-IN" dirty="0"/>
              <a:t> —</a:t>
            </a:r>
            <a:r>
              <a:rPr lang="en-IN" u="sng" dirty="0"/>
              <a:t>OBS &amp; GYN Patient.</a:t>
            </a:r>
            <a:endParaRPr lang="en-IN" dirty="0"/>
          </a:p>
          <a:p>
            <a:pPr lvl="0"/>
            <a:r>
              <a:rPr lang="en-IN" b="1" u="sng" dirty="0"/>
              <a:t>Source of data</a:t>
            </a:r>
            <a:r>
              <a:rPr lang="en-IN" dirty="0"/>
              <a:t> - HIS and hospital record. </a:t>
            </a:r>
          </a:p>
          <a:p>
            <a:pPr lvl="0"/>
            <a:r>
              <a:rPr lang="en-IN" b="1" u="sng" dirty="0"/>
              <a:t>Time frame</a:t>
            </a:r>
            <a:r>
              <a:rPr lang="en-IN" dirty="0"/>
              <a:t> - 26th of April to 25th of June. </a:t>
            </a:r>
          </a:p>
          <a:p>
            <a:pPr lvl="0"/>
            <a:r>
              <a:rPr lang="en-IN" b="1" u="sng" dirty="0"/>
              <a:t>Sample technique</a:t>
            </a:r>
            <a:r>
              <a:rPr lang="en-IN" dirty="0"/>
              <a:t> –simple random technique.</a:t>
            </a:r>
          </a:p>
          <a:p>
            <a:pPr lvl="0"/>
            <a:r>
              <a:rPr lang="en-IN" b="1" u="sng" dirty="0"/>
              <a:t>Study design</a:t>
            </a:r>
            <a:r>
              <a:rPr lang="en-IN" dirty="0"/>
              <a:t>—prospective &amp; retrospective study</a:t>
            </a:r>
          </a:p>
          <a:p>
            <a:pPr lvl="0"/>
            <a:r>
              <a:rPr lang="en-IN" b="1" u="sng" dirty="0"/>
              <a:t>Data analysis- </a:t>
            </a:r>
            <a:r>
              <a:rPr lang="en-IN" dirty="0"/>
              <a:t>using Bar chart and line graph in Microsoft excel.</a:t>
            </a:r>
          </a:p>
          <a:p>
            <a:endParaRPr lang="en-IN" dirty="0"/>
          </a:p>
        </p:txBody>
      </p:sp>
      <p:sp>
        <p:nvSpPr>
          <p:cNvPr id="5" name="Footer Placeholder 4">
            <a:extLst>
              <a:ext uri="{FF2B5EF4-FFF2-40B4-BE49-F238E27FC236}">
                <a16:creationId xmlns:a16="http://schemas.microsoft.com/office/drawing/2014/main" id="{13826005-CE28-7D60-D38A-A20359BF8D20}"/>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6</a:t>
            </a:fld>
            <a:endParaRPr lang="en-IN"/>
          </a:p>
        </p:txBody>
      </p:sp>
      <p:pic>
        <p:nvPicPr>
          <p:cNvPr id="6" name="Picture 5">
            <a:extLst>
              <a:ext uri="{FF2B5EF4-FFF2-40B4-BE49-F238E27FC236}">
                <a16:creationId xmlns:a16="http://schemas.microsoft.com/office/drawing/2014/main" id="{096665F7-D441-D56F-3223-09638E620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45910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t>Data Analysis </a:t>
            </a:r>
          </a:p>
        </p:txBody>
      </p:sp>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a:xfrm>
            <a:off x="5056717" y="3652838"/>
            <a:ext cx="8596668" cy="7354887"/>
          </a:xfrm>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IN" dirty="0"/>
          </a:p>
        </p:txBody>
      </p:sp>
      <p:sp>
        <p:nvSpPr>
          <p:cNvPr id="5" name="Footer Placeholder 4">
            <a:extLst>
              <a:ext uri="{FF2B5EF4-FFF2-40B4-BE49-F238E27FC236}">
                <a16:creationId xmlns:a16="http://schemas.microsoft.com/office/drawing/2014/main" id="{606B1AD0-3937-0010-0111-E6BE0A3744C4}"/>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7</a:t>
            </a:fld>
            <a:endParaRPr lang="en-IN"/>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16" name="Rectangle 11"/>
          <p:cNvSpPr>
            <a:spLocks noChangeArrowheads="1"/>
          </p:cNvSpPr>
          <p:nvPr/>
        </p:nvSpPr>
        <p:spPr bwMode="auto">
          <a:xfrm>
            <a:off x="4379383" y="149224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17" name="Chart 16"/>
          <p:cNvGraphicFramePr/>
          <p:nvPr>
            <p:extLst>
              <p:ext uri="{D42A27DB-BD31-4B8C-83A1-F6EECF244321}">
                <p14:modId xmlns:p14="http://schemas.microsoft.com/office/powerpoint/2010/main" val="2021754591"/>
              </p:ext>
            </p:extLst>
          </p:nvPr>
        </p:nvGraphicFramePr>
        <p:xfrm>
          <a:off x="677334" y="1501777"/>
          <a:ext cx="5191125" cy="1938999"/>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2"/>
          <p:cNvSpPr>
            <a:spLocks noChangeArrowheads="1"/>
          </p:cNvSpPr>
          <p:nvPr/>
        </p:nvSpPr>
        <p:spPr bwMode="auto">
          <a:xfrm>
            <a:off x="4415896" y="40068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9" name="Rectangle 1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0" name="Chart 19"/>
          <p:cNvGraphicFramePr/>
          <p:nvPr>
            <p:extLst>
              <p:ext uri="{D42A27DB-BD31-4B8C-83A1-F6EECF244321}">
                <p14:modId xmlns:p14="http://schemas.microsoft.com/office/powerpoint/2010/main" val="4277824572"/>
              </p:ext>
            </p:extLst>
          </p:nvPr>
        </p:nvGraphicFramePr>
        <p:xfrm>
          <a:off x="2891790" y="3771900"/>
          <a:ext cx="4709160" cy="2057400"/>
        </p:xfrm>
        <a:graphic>
          <a:graphicData uri="http://schemas.openxmlformats.org/drawingml/2006/chart">
            <c:chart xmlns:c="http://schemas.openxmlformats.org/drawingml/2006/chart" xmlns:r="http://schemas.openxmlformats.org/officeDocument/2006/relationships" r:id="rId4"/>
          </a:graphicData>
        </a:graphic>
      </p:graphicFrame>
      <p:sp>
        <p:nvSpPr>
          <p:cNvPr id="21" name="Rectangle 15"/>
          <p:cNvSpPr>
            <a:spLocks noChangeArrowheads="1"/>
          </p:cNvSpPr>
          <p:nvPr/>
        </p:nvSpPr>
        <p:spPr bwMode="auto">
          <a:xfrm>
            <a:off x="457200" y="30099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Tree>
    <p:extLst>
      <p:ext uri="{BB962C8B-B14F-4D97-AF65-F5344CB8AC3E}">
        <p14:creationId xmlns:p14="http://schemas.microsoft.com/office/powerpoint/2010/main" val="1373306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t>Results (1/3)</a:t>
            </a:r>
          </a:p>
        </p:txBody>
      </p:sp>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p:txBody>
          <a:bodyPr>
            <a:normAutofit fontScale="70000" lnSpcReduction="20000"/>
          </a:bodyPr>
          <a:lstStyle/>
          <a:p>
            <a:r>
              <a:rPr lang="en-GB" b="1" u="sng" dirty="0"/>
              <a:t>For conversion-</a:t>
            </a:r>
          </a:p>
          <a:p>
            <a:endParaRPr lang="en-GB" dirty="0"/>
          </a:p>
          <a:p>
            <a:r>
              <a:rPr lang="en-IN" b="1" u="sng" dirty="0"/>
              <a:t>Efficiency in Completed Surgeries</a:t>
            </a:r>
            <a:r>
              <a:rPr lang="en-IN" b="1" dirty="0"/>
              <a:t> with 65 surgeries successfully completed out of a total of 99 cases, the department demonstrates a high efficiency and capability in handling OB/GYN procedures.</a:t>
            </a:r>
          </a:p>
          <a:p>
            <a:pPr marL="0" indent="0">
              <a:buNone/>
            </a:pPr>
            <a:r>
              <a:rPr lang="en-IN" b="1" dirty="0"/>
              <a:t>  </a:t>
            </a:r>
          </a:p>
          <a:p>
            <a:r>
              <a:rPr lang="en-IN" b="1" u="sng" dirty="0"/>
              <a:t>Impact of External Factors on Medical Procedures</a:t>
            </a:r>
            <a:r>
              <a:rPr lang="en-IN" b="1" dirty="0"/>
              <a:t> the 14 cancelled surgeries due to family issues, miscarriages, or financial issues indicate the significant impact of external factors on healthcare outcomes. This suggests a need for comprehensive support systems addressing these external factors.</a:t>
            </a:r>
          </a:p>
          <a:p>
            <a:pPr marL="0" indent="0">
              <a:buNone/>
            </a:pPr>
            <a:r>
              <a:rPr lang="en-IN" b="1" dirty="0"/>
              <a:t>  </a:t>
            </a:r>
          </a:p>
          <a:p>
            <a:r>
              <a:rPr lang="en-IN" b="1" u="sng" dirty="0"/>
              <a:t>Patient Preference and Accessibility</a:t>
            </a:r>
            <a:r>
              <a:rPr lang="en-IN" b="1" dirty="0"/>
              <a:t> the 14 cases handled at other hospitals reflect patient choices possibly driven by logistical reasons. Understanding these preferences can help improve patient retention and satisfaction.</a:t>
            </a:r>
          </a:p>
          <a:p>
            <a:pPr marL="0" indent="0">
              <a:buNone/>
            </a:pPr>
            <a:r>
              <a:rPr lang="en-IN" b="1" dirty="0"/>
              <a:t>  </a:t>
            </a:r>
          </a:p>
          <a:p>
            <a:r>
              <a:rPr lang="en-IN" b="1" u="sng" dirty="0"/>
              <a:t>Communication and Follow-Up</a:t>
            </a:r>
            <a:r>
              <a:rPr lang="en-IN" b="1" dirty="0"/>
              <a:t> the 6 cases of unanswered calls point to potential gaps in patient communication and follow-up. This could be addressed by enhancing contact strategies and patient engagement protocols.</a:t>
            </a:r>
          </a:p>
          <a:p>
            <a:pPr marL="0" indent="0">
              <a:buNone/>
            </a:pPr>
            <a:endParaRPr lang="en-IN" b="1" dirty="0"/>
          </a:p>
        </p:txBody>
      </p:sp>
      <p:sp>
        <p:nvSpPr>
          <p:cNvPr id="5" name="Footer Placeholder 4">
            <a:extLst>
              <a:ext uri="{FF2B5EF4-FFF2-40B4-BE49-F238E27FC236}">
                <a16:creationId xmlns:a16="http://schemas.microsoft.com/office/drawing/2014/main" id="{606B1AD0-3937-0010-0111-E6BE0A3744C4}"/>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8</a:t>
            </a:fld>
            <a:endParaRPr lang="en-IN"/>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886725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t>Results (2/3)</a:t>
            </a:r>
          </a:p>
        </p:txBody>
      </p:sp>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p:txBody>
          <a:bodyPr>
            <a:normAutofit lnSpcReduction="10000"/>
          </a:bodyPr>
          <a:lstStyle/>
          <a:p>
            <a:r>
              <a:rPr lang="en-GB" b="1" dirty="0"/>
              <a:t>For patient satisfaction .</a:t>
            </a:r>
          </a:p>
          <a:p>
            <a:r>
              <a:rPr lang="en-IN" b="1" dirty="0"/>
              <a:t>1. Overall Satisfaction Approximately 31% of patients (31 out of 100) expressed dissatisfaction, indicating that nearly one-third of the patient population is unhappy with certain aspects of the service. </a:t>
            </a:r>
          </a:p>
          <a:p>
            <a:r>
              <a:rPr lang="en-IN" b="1" dirty="0"/>
              <a:t>2. TPA Experience-Poor TPA experiences can lead to frustration and dissatisfaction due to issues with billing and insurance processes, impacting overall patient satisfaction. </a:t>
            </a:r>
          </a:p>
          <a:p>
            <a:r>
              <a:rPr lang="en-IN" b="1" dirty="0"/>
              <a:t>3. Doctors' Behaviour towards CGHS Patients- Specific negative feedback regarding the behaviour of doctors towards CGHS patients suggests a need for improved communication and equitable treatment practices.</a:t>
            </a:r>
          </a:p>
          <a:p>
            <a:pPr marL="0" indent="0">
              <a:buNone/>
            </a:pPr>
            <a:endParaRPr lang="en-IN" b="1" dirty="0"/>
          </a:p>
          <a:p>
            <a:pPr marL="0" indent="0">
              <a:buNone/>
            </a:pPr>
            <a:r>
              <a:rPr lang="en-IN" b="1" dirty="0"/>
              <a:t> </a:t>
            </a:r>
          </a:p>
          <a:p>
            <a:endParaRPr lang="en-IN" dirty="0"/>
          </a:p>
        </p:txBody>
      </p:sp>
      <p:sp>
        <p:nvSpPr>
          <p:cNvPr id="5" name="Footer Placeholder 4">
            <a:extLst>
              <a:ext uri="{FF2B5EF4-FFF2-40B4-BE49-F238E27FC236}">
                <a16:creationId xmlns:a16="http://schemas.microsoft.com/office/drawing/2014/main" id="{8EF452A5-4A37-38F4-E86E-331DB996CC6B}"/>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p:txBody>
          <a:bodyPr/>
          <a:lstStyle/>
          <a:p>
            <a:fld id="{26AD20E6-394B-4DF0-96A5-9647FF39C943}" type="slidenum">
              <a:rPr lang="en-IN" smtClean="0"/>
              <a:t>9</a:t>
            </a:fld>
            <a:endParaRPr lang="en-IN"/>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91127676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546</TotalTime>
  <Words>2019</Words>
  <Application>Microsoft Office PowerPoint</Application>
  <PresentationFormat>Widescreen</PresentationFormat>
  <Paragraphs>154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Facet</vt:lpstr>
      <vt:lpstr>“   “Conversion of Patients (OB/GYN) from OPD to IPD and Patient Satisfaction.”      MAX SMART SUPER SPECIALITY HOSPITAL SAKET NEW DELHI.                                                                                                                                                             </vt:lpstr>
      <vt:lpstr>Screenshot of Approval</vt:lpstr>
      <vt:lpstr>Introduction (1/2)</vt:lpstr>
      <vt:lpstr>Introduction (2/2)</vt:lpstr>
      <vt:lpstr>       Objectives of Your Study</vt:lpstr>
      <vt:lpstr>Methodology (1/2)</vt:lpstr>
      <vt:lpstr>Data Analysis </vt:lpstr>
      <vt:lpstr>Results (1/3)</vt:lpstr>
      <vt:lpstr>Results (2/3)</vt:lpstr>
      <vt:lpstr>Results (3/3)</vt:lpstr>
      <vt:lpstr>Discussion (1/2)</vt:lpstr>
      <vt:lpstr>Limitations of Study </vt:lpstr>
      <vt:lpstr>Conclusion</vt:lpstr>
      <vt:lpstr>References</vt:lpstr>
      <vt:lpstr>  Final Poster of Internship Presentation </vt:lpstr>
      <vt:lpstr>Thank You</vt:lpstr>
      <vt:lpstr>Internship Experiences</vt:lpstr>
      <vt:lpstr>          Suggestions Given to Organization </vt:lpstr>
      <vt:lpstr>Pictorial Journey (1/2)</vt:lpstr>
      <vt:lpstr>Pictorial Journey (2/2)</vt:lpstr>
      <vt:lpstr>DELHI GOVERNMENT HEALTH CENTER SEC 19 ,DWARKA NEW DELHI-110075</vt:lpstr>
      <vt:lpstr>SUGGESTION TO IMPROVE FUNCTION OF THE CENTER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Mudasshir  Khan</cp:lastModifiedBy>
  <cp:revision>21</cp:revision>
  <dcterms:created xsi:type="dcterms:W3CDTF">2022-05-20T15:11:38Z</dcterms:created>
  <dcterms:modified xsi:type="dcterms:W3CDTF">2024-06-26T17:25:15Z</dcterms:modified>
</cp:coreProperties>
</file>