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57" r:id="rId3"/>
    <p:sldId id="274" r:id="rId4"/>
    <p:sldId id="260" r:id="rId5"/>
    <p:sldId id="259" r:id="rId6"/>
    <p:sldId id="261" r:id="rId7"/>
    <p:sldId id="276" r:id="rId8"/>
    <p:sldId id="275" r:id="rId9"/>
    <p:sldId id="263" r:id="rId10"/>
    <p:sldId id="262" r:id="rId11"/>
    <p:sldId id="264" r:id="rId12"/>
    <p:sldId id="265" r:id="rId13"/>
    <p:sldId id="266" r:id="rId14"/>
    <p:sldId id="267" r:id="rId15"/>
    <p:sldId id="273"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93" autoAdjust="0"/>
    <p:restoredTop sz="94660"/>
  </p:normalViewPr>
  <p:slideViewPr>
    <p:cSldViewPr snapToGrid="0">
      <p:cViewPr varScale="1">
        <p:scale>
          <a:sx n="90" d="100"/>
          <a:sy n="90" d="100"/>
        </p:scale>
        <p:origin x="555"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ahul\Downloads\Water%20Sample%20Excel%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ahul\Downloads\Water%20Sample%20Excel%20(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600" b="1" i="0" u="none" strike="noStrike" kern="1200" cap="all" baseline="0">
                <a:solidFill>
                  <a:schemeClr val="tx1">
                    <a:lumMod val="65000"/>
                    <a:lumOff val="35000"/>
                  </a:schemeClr>
                </a:solidFill>
                <a:latin typeface="+mn-lt"/>
                <a:ea typeface="+mn-ea"/>
                <a:cs typeface="+mn-cs"/>
              </a:defRPr>
            </a:pPr>
            <a:r>
              <a:rPr lang="en-US" dirty="0"/>
              <a:t>Sources of Water</a:t>
            </a:r>
          </a:p>
        </c:rich>
      </c:tx>
      <c:overlay val="0"/>
      <c:spPr>
        <a:noFill/>
        <a:ln>
          <a:noFill/>
        </a:ln>
        <a:effectLst/>
      </c:spPr>
      <c:txPr>
        <a:bodyPr rot="0" spcFirstLastPara="1" vertOverflow="ellipsis" vert="horz" wrap="square" anchor="ctr" anchorCtr="1"/>
        <a:lstStyle/>
        <a:p>
          <a:pPr>
            <a:defRPr lang="en-US"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'[Water Sample Excel (1).xlsx]Sheet3'!$F$5</c:f>
              <c:strCache>
                <c:ptCount val="1"/>
                <c:pt idx="0">
                  <c:v>Frequency</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C022-4F4E-8187-938AC0B450C8}"/>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C022-4F4E-8187-938AC0B450C8}"/>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C022-4F4E-8187-938AC0B450C8}"/>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C022-4F4E-8187-938AC0B450C8}"/>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C022-4F4E-8187-938AC0B450C8}"/>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C022-4F4E-8187-938AC0B450C8}"/>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D-C022-4F4E-8187-938AC0B450C8}"/>
              </c:ext>
            </c:extLst>
          </c:dPt>
          <c:dPt>
            <c:idx val="7"/>
            <c:bubble3D val="0"/>
            <c:spPr>
              <a:solidFill>
                <a:schemeClr val="accent2">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F-C022-4F4E-8187-938AC0B450C8}"/>
              </c:ext>
            </c:extLst>
          </c:dPt>
          <c:dPt>
            <c:idx val="8"/>
            <c:bubble3D val="0"/>
            <c:spPr>
              <a:solidFill>
                <a:schemeClr val="accent3">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1-C022-4F4E-8187-938AC0B450C8}"/>
              </c:ext>
            </c:extLst>
          </c:dPt>
          <c:dLbls>
            <c:dLbl>
              <c:idx val="0"/>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1-C022-4F4E-8187-938AC0B450C8}"/>
                </c:ext>
              </c:extLst>
            </c:dLbl>
            <c:dLbl>
              <c:idx val="1"/>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3-C022-4F4E-8187-938AC0B450C8}"/>
                </c:ext>
              </c:extLst>
            </c:dLbl>
            <c:dLbl>
              <c:idx val="2"/>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3"/>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5-C022-4F4E-8187-938AC0B450C8}"/>
                </c:ext>
              </c:extLst>
            </c:dLbl>
            <c:dLbl>
              <c:idx val="3"/>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4"/>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7-C022-4F4E-8187-938AC0B450C8}"/>
                </c:ext>
              </c:extLst>
            </c:dLbl>
            <c:dLbl>
              <c:idx val="4"/>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5"/>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9-C022-4F4E-8187-938AC0B450C8}"/>
                </c:ext>
              </c:extLst>
            </c:dLbl>
            <c:dLbl>
              <c:idx val="5"/>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B-C022-4F4E-8187-938AC0B450C8}"/>
                </c:ext>
              </c:extLst>
            </c:dLbl>
            <c:dLbl>
              <c:idx val="6"/>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1">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D-C022-4F4E-8187-938AC0B450C8}"/>
                </c:ext>
              </c:extLst>
            </c:dLbl>
            <c:dLbl>
              <c:idx val="7"/>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2">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F-C022-4F4E-8187-938AC0B450C8}"/>
                </c:ext>
              </c:extLst>
            </c:dLbl>
            <c:dLbl>
              <c:idx val="8"/>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3">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11-C022-4F4E-8187-938AC0B450C8}"/>
                </c:ext>
              </c:extLst>
            </c:dLbl>
            <c:spPr>
              <a:noFill/>
              <a:ln>
                <a:noFill/>
              </a:ln>
              <a:effectLst/>
            </c:spPr>
            <c:txPr>
              <a:bodyPr rot="0" spcFirstLastPara="0" vertOverflow="ellipsis" vert="horz" wrap="square" lIns="38100" tIns="19050" rIns="38100" bIns="19050" anchor="ctr" anchorCtr="1"/>
              <a:lstStyle/>
              <a:p>
                <a:pPr>
                  <a:defRPr lang="en-US" sz="10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'[Water Sample Excel (1).xlsx]Sheet3'!$E$6:$E$14</c:f>
              <c:strCache>
                <c:ptCount val="9"/>
                <c:pt idx="1">
                  <c:v>BISLARI</c:v>
                </c:pt>
                <c:pt idx="3">
                  <c:v>Ground water</c:v>
                </c:pt>
                <c:pt idx="4">
                  <c:v>RO</c:v>
                </c:pt>
                <c:pt idx="5">
                  <c:v>RO ( WASTE WATER )</c:v>
                </c:pt>
                <c:pt idx="6">
                  <c:v>SUPPLY</c:v>
                </c:pt>
                <c:pt idx="7">
                  <c:v>TANKER</c:v>
                </c:pt>
              </c:strCache>
            </c:strRef>
          </c:cat>
          <c:val>
            <c:numRef>
              <c:f>'[Water Sample Excel (1).xlsx]Sheet3'!$F$6:$F$14</c:f>
              <c:numCache>
                <c:formatCode>###0</c:formatCode>
                <c:ptCount val="9"/>
                <c:pt idx="1">
                  <c:v>2</c:v>
                </c:pt>
                <c:pt idx="3">
                  <c:v>7</c:v>
                </c:pt>
                <c:pt idx="4">
                  <c:v>14</c:v>
                </c:pt>
                <c:pt idx="5">
                  <c:v>5</c:v>
                </c:pt>
                <c:pt idx="6">
                  <c:v>9</c:v>
                </c:pt>
                <c:pt idx="7">
                  <c:v>4</c:v>
                </c:pt>
              </c:numCache>
            </c:numRef>
          </c:val>
          <c:extLst>
            <c:ext xmlns:c16="http://schemas.microsoft.com/office/drawing/2014/chart" uri="{C3380CC4-5D6E-409C-BE32-E72D297353CC}">
              <c16:uniqueId val="{00000012-C022-4F4E-8187-938AC0B450C8}"/>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a:defRPr lang="en-US" sz="1800" b="1" i="0" u="none" strike="noStrike" kern="1200" baseline="0">
                <a:solidFill>
                  <a:schemeClr val="dk1">
                    <a:lumMod val="75000"/>
                    <a:lumOff val="25000"/>
                  </a:schemeClr>
                </a:solidFill>
                <a:latin typeface="+mn-lt"/>
                <a:ea typeface="+mn-ea"/>
                <a:cs typeface="+mn-cs"/>
              </a:defRPr>
            </a:pPr>
            <a:r>
              <a:rPr lang="en-IN" dirty="0"/>
              <a:t>Disease</a:t>
            </a:r>
            <a:r>
              <a:rPr lang="en-IN" baseline="0" dirty="0"/>
              <a:t> Percentage</a:t>
            </a:r>
            <a:endParaRPr lang="en-IN" dirty="0"/>
          </a:p>
        </c:rich>
      </c:tx>
      <c:overlay val="0"/>
      <c:spPr>
        <a:noFill/>
        <a:ln>
          <a:noFill/>
        </a:ln>
        <a:effectLst/>
      </c:spPr>
      <c:txPr>
        <a:bodyPr rot="0" spcFirstLastPara="0" vertOverflow="ellipsis" vert="horz" wrap="square" anchor="ctr" anchorCtr="1"/>
        <a:lstStyle/>
        <a:p>
          <a:pPr>
            <a:defRPr lang="en-US"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EC2-4284-97D5-C956B137E818}"/>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EC2-4284-97D5-C956B137E818}"/>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EC2-4284-97D5-C956B137E818}"/>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EC2-4284-97D5-C956B137E818}"/>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1EC2-4284-97D5-C956B137E818}"/>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0" vertOverflow="ellipsis" vert="horz" wrap="square" lIns="38100" tIns="19050" rIns="38100" bIns="19050" anchor="ctr" anchorCtr="1"/>
              <a:lstStyle/>
              <a:p>
                <a:pPr>
                  <a:defRPr lang="en-US" sz="10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'[Water Sample Excel (1).xlsx]Sheet5'!$D$6:$D$10</c:f>
              <c:strCache>
                <c:ptCount val="5"/>
                <c:pt idx="0">
                  <c:v>Typhoid</c:v>
                </c:pt>
                <c:pt idx="1">
                  <c:v>Dysentry</c:v>
                </c:pt>
                <c:pt idx="2">
                  <c:v>Diarrhea </c:v>
                </c:pt>
                <c:pt idx="3">
                  <c:v>cholera</c:v>
                </c:pt>
                <c:pt idx="4">
                  <c:v>Gastroenteritis</c:v>
                </c:pt>
              </c:strCache>
            </c:strRef>
          </c:cat>
          <c:val>
            <c:numRef>
              <c:f>'[Water Sample Excel (1).xlsx]Sheet5'!$E$6:$E$10</c:f>
              <c:numCache>
                <c:formatCode>General</c:formatCode>
                <c:ptCount val="5"/>
                <c:pt idx="0">
                  <c:v>49</c:v>
                </c:pt>
                <c:pt idx="1">
                  <c:v>23</c:v>
                </c:pt>
                <c:pt idx="2">
                  <c:v>65</c:v>
                </c:pt>
                <c:pt idx="3">
                  <c:v>32</c:v>
                </c:pt>
                <c:pt idx="4">
                  <c:v>13</c:v>
                </c:pt>
              </c:numCache>
            </c:numRef>
          </c:val>
          <c:extLst>
            <c:ext xmlns:c16="http://schemas.microsoft.com/office/drawing/2014/chart" uri="{C3380CC4-5D6E-409C-BE32-E72D297353CC}">
              <c16:uniqueId val="{0000000A-1EC2-4284-97D5-C956B137E818}"/>
            </c:ext>
          </c:extLst>
        </c:ser>
        <c:dLbls>
          <c:showLegendKey val="0"/>
          <c:showVal val="1"/>
          <c:showCatName val="0"/>
          <c:showSerName val="0"/>
          <c:showPercent val="0"/>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a:effectLst/>
  </c:spPr>
  <c:txPr>
    <a:bodyPr/>
    <a:lstStyle/>
    <a:p>
      <a:pPr>
        <a:defRPr lang="en-US"/>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02-07-2024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C30E0-8C1D-197B-BA40-CC64C36A1A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3D3BA70-1D99-2218-44BD-58418CE472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7F47637-6502-2F52-5878-873507A619EF}"/>
              </a:ext>
            </a:extLst>
          </p:cNvPr>
          <p:cNvSpPr>
            <a:spLocks noGrp="1"/>
          </p:cNvSpPr>
          <p:nvPr>
            <p:ph type="dt" sz="half" idx="10"/>
          </p:nvPr>
        </p:nvSpPr>
        <p:spPr/>
        <p:txBody>
          <a:bodyPr/>
          <a:lstStyle/>
          <a:p>
            <a:fld id="{1147C0E5-F472-4823-852C-D183FA2F2488}" type="datetime1">
              <a:rPr lang="en-IN" smtClean="0"/>
              <a:t>02-07-2024</a:t>
            </a:fld>
            <a:endParaRPr lang="en-IN"/>
          </a:p>
        </p:txBody>
      </p:sp>
      <p:sp>
        <p:nvSpPr>
          <p:cNvPr id="5" name="Footer Placeholder 4">
            <a:extLst>
              <a:ext uri="{FF2B5EF4-FFF2-40B4-BE49-F238E27FC236}">
                <a16:creationId xmlns:a16="http://schemas.microsoft.com/office/drawing/2014/main" id="{76DFE90B-393B-C09E-61E3-F0360D3CBD3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63C9B13-7AC8-A54A-B18F-88A9BF1D0B9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31791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D9032-D69A-72F1-E83A-4C07116B76C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25DEBAE-05BF-E794-F9AD-3865C12CAD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9433CDF-8AD0-3CAD-BD95-01D4B3CD20BF}"/>
              </a:ext>
            </a:extLst>
          </p:cNvPr>
          <p:cNvSpPr>
            <a:spLocks noGrp="1"/>
          </p:cNvSpPr>
          <p:nvPr>
            <p:ph type="dt" sz="half" idx="10"/>
          </p:nvPr>
        </p:nvSpPr>
        <p:spPr/>
        <p:txBody>
          <a:bodyPr/>
          <a:lstStyle/>
          <a:p>
            <a:fld id="{0E9DCF6C-BC1F-457E-8C73-045A403582E6}" type="datetime1">
              <a:rPr lang="en-IN" smtClean="0"/>
              <a:t>02-07-2024</a:t>
            </a:fld>
            <a:endParaRPr lang="en-IN"/>
          </a:p>
        </p:txBody>
      </p:sp>
      <p:sp>
        <p:nvSpPr>
          <p:cNvPr id="5" name="Footer Placeholder 4">
            <a:extLst>
              <a:ext uri="{FF2B5EF4-FFF2-40B4-BE49-F238E27FC236}">
                <a16:creationId xmlns:a16="http://schemas.microsoft.com/office/drawing/2014/main" id="{C5EB28F2-29E5-F9F5-F2CF-10AADE61648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19A1DB0D-A6FD-3A89-785D-B08A9501DF3D}"/>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573439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14B0CE-522C-03EB-FB39-622DE37268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0A6B1AF-920C-D125-7F57-22736D144F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E51FBE9-597D-4447-36C5-0D8B48BA621F}"/>
              </a:ext>
            </a:extLst>
          </p:cNvPr>
          <p:cNvSpPr>
            <a:spLocks noGrp="1"/>
          </p:cNvSpPr>
          <p:nvPr>
            <p:ph type="dt" sz="half" idx="10"/>
          </p:nvPr>
        </p:nvSpPr>
        <p:spPr/>
        <p:txBody>
          <a:bodyPr/>
          <a:lstStyle/>
          <a:p>
            <a:fld id="{FE1E070E-952C-41C9-9ABB-C56A7BE64D88}" type="datetime1">
              <a:rPr lang="en-IN" smtClean="0"/>
              <a:t>02-07-2024</a:t>
            </a:fld>
            <a:endParaRPr lang="en-IN"/>
          </a:p>
        </p:txBody>
      </p:sp>
      <p:sp>
        <p:nvSpPr>
          <p:cNvPr id="5" name="Footer Placeholder 4">
            <a:extLst>
              <a:ext uri="{FF2B5EF4-FFF2-40B4-BE49-F238E27FC236}">
                <a16:creationId xmlns:a16="http://schemas.microsoft.com/office/drawing/2014/main" id="{836E0DD5-730A-8183-321D-D5C9C996BE2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6A621F6C-5FEA-A656-BB4D-41DDA5134B1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981251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18C33-4B99-71E7-C2D3-150633168B6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03E80AE-09C9-1F2D-CC53-5FCEE2C294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8A2AD20-7A78-D36F-1996-B4EE48817F06}"/>
              </a:ext>
            </a:extLst>
          </p:cNvPr>
          <p:cNvSpPr>
            <a:spLocks noGrp="1"/>
          </p:cNvSpPr>
          <p:nvPr>
            <p:ph type="dt" sz="half" idx="10"/>
          </p:nvPr>
        </p:nvSpPr>
        <p:spPr/>
        <p:txBody>
          <a:bodyPr/>
          <a:lstStyle/>
          <a:p>
            <a:fld id="{2CA2FBC0-878C-4FB7-8E1F-1D6F6FF7C223}" type="datetime1">
              <a:rPr lang="en-IN" smtClean="0"/>
              <a:t>02-07-2024</a:t>
            </a:fld>
            <a:endParaRPr lang="en-IN"/>
          </a:p>
        </p:txBody>
      </p:sp>
      <p:sp>
        <p:nvSpPr>
          <p:cNvPr id="5" name="Footer Placeholder 4">
            <a:extLst>
              <a:ext uri="{FF2B5EF4-FFF2-40B4-BE49-F238E27FC236}">
                <a16:creationId xmlns:a16="http://schemas.microsoft.com/office/drawing/2014/main" id="{56233A72-2CF6-D4C1-980F-6A284066E231}"/>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A5EC6632-81A2-3D9A-F454-42F1C68FBCBE}"/>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328329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1E128-287D-E445-9D7A-F7979B1765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7C72812-AF4B-62EC-2B1A-85C2541514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FFFB3C-AFB4-6900-DCC9-245E82935278}"/>
              </a:ext>
            </a:extLst>
          </p:cNvPr>
          <p:cNvSpPr>
            <a:spLocks noGrp="1"/>
          </p:cNvSpPr>
          <p:nvPr>
            <p:ph type="dt" sz="half" idx="10"/>
          </p:nvPr>
        </p:nvSpPr>
        <p:spPr/>
        <p:txBody>
          <a:bodyPr/>
          <a:lstStyle/>
          <a:p>
            <a:fld id="{CD685ADF-9D55-472F-A142-0A5A20BA4577}" type="datetime1">
              <a:rPr lang="en-IN" smtClean="0"/>
              <a:t>02-07-2024</a:t>
            </a:fld>
            <a:endParaRPr lang="en-IN"/>
          </a:p>
        </p:txBody>
      </p:sp>
      <p:sp>
        <p:nvSpPr>
          <p:cNvPr id="5" name="Footer Placeholder 4">
            <a:extLst>
              <a:ext uri="{FF2B5EF4-FFF2-40B4-BE49-F238E27FC236}">
                <a16:creationId xmlns:a16="http://schemas.microsoft.com/office/drawing/2014/main" id="{446D5F90-32D5-F8E2-8D47-931B9CC66AA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82CCBFB-AD73-3558-5B86-1F51DBB43F08}"/>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57965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BD287-F1A2-43B3-3967-00B3105CB30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D74A892-7CC3-B7E2-4227-06BF831B57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08B9BBB-505B-A784-6463-9BD7F4C01B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269FA1C-064F-941A-61C9-95AFDDD3508A}"/>
              </a:ext>
            </a:extLst>
          </p:cNvPr>
          <p:cNvSpPr>
            <a:spLocks noGrp="1"/>
          </p:cNvSpPr>
          <p:nvPr>
            <p:ph type="dt" sz="half" idx="10"/>
          </p:nvPr>
        </p:nvSpPr>
        <p:spPr/>
        <p:txBody>
          <a:bodyPr/>
          <a:lstStyle/>
          <a:p>
            <a:fld id="{19B6A866-57B6-4C39-8809-FBA78A30FCC9}" type="datetime1">
              <a:rPr lang="en-IN" smtClean="0"/>
              <a:t>02-07-2024</a:t>
            </a:fld>
            <a:endParaRPr lang="en-IN"/>
          </a:p>
        </p:txBody>
      </p:sp>
      <p:sp>
        <p:nvSpPr>
          <p:cNvPr id="6" name="Footer Placeholder 5">
            <a:extLst>
              <a:ext uri="{FF2B5EF4-FFF2-40B4-BE49-F238E27FC236}">
                <a16:creationId xmlns:a16="http://schemas.microsoft.com/office/drawing/2014/main" id="{F67F7A14-3129-0FBF-8AF8-FE4E41D16A3A}"/>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A0A927AC-C9F8-EF0B-9BD6-A36689927FA7}"/>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3961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2892E-6A94-C602-902D-72057B0FE28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750D4DB-E588-25A5-C567-89520435BB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B14858-4EFE-41F2-DC93-A8E9D02875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79B3AC9-D065-29F4-A490-EE6D886B79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946D17-1C11-A91B-1DBC-93526B4898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F74282-D790-3D62-7265-FCA9AAD9BBE6}"/>
              </a:ext>
            </a:extLst>
          </p:cNvPr>
          <p:cNvSpPr>
            <a:spLocks noGrp="1"/>
          </p:cNvSpPr>
          <p:nvPr>
            <p:ph type="dt" sz="half" idx="10"/>
          </p:nvPr>
        </p:nvSpPr>
        <p:spPr/>
        <p:txBody>
          <a:bodyPr/>
          <a:lstStyle/>
          <a:p>
            <a:fld id="{52B34237-4DA9-498D-81CC-7DEBFDE0146A}" type="datetime1">
              <a:rPr lang="en-IN" smtClean="0"/>
              <a:t>02-07-2024</a:t>
            </a:fld>
            <a:endParaRPr lang="en-IN"/>
          </a:p>
        </p:txBody>
      </p:sp>
      <p:sp>
        <p:nvSpPr>
          <p:cNvPr id="8" name="Footer Placeholder 7">
            <a:extLst>
              <a:ext uri="{FF2B5EF4-FFF2-40B4-BE49-F238E27FC236}">
                <a16:creationId xmlns:a16="http://schemas.microsoft.com/office/drawing/2014/main" id="{384F8E18-4924-0F4D-E78E-CA9DF82E0600}"/>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22770ABD-E176-65F8-3451-2BB76199D85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285131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B7C25-6BF5-BED7-A548-657AE3F428C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8AD71A6-F085-D203-16C1-BBC8F345665C}"/>
              </a:ext>
            </a:extLst>
          </p:cNvPr>
          <p:cNvSpPr>
            <a:spLocks noGrp="1"/>
          </p:cNvSpPr>
          <p:nvPr>
            <p:ph type="dt" sz="half" idx="10"/>
          </p:nvPr>
        </p:nvSpPr>
        <p:spPr/>
        <p:txBody>
          <a:bodyPr/>
          <a:lstStyle/>
          <a:p>
            <a:fld id="{03D29E31-0E2B-4B8B-A4CD-804F6A5D47A9}" type="datetime1">
              <a:rPr lang="en-IN" smtClean="0"/>
              <a:t>02-07-2024</a:t>
            </a:fld>
            <a:endParaRPr lang="en-IN"/>
          </a:p>
        </p:txBody>
      </p:sp>
      <p:sp>
        <p:nvSpPr>
          <p:cNvPr id="4" name="Footer Placeholder 3">
            <a:extLst>
              <a:ext uri="{FF2B5EF4-FFF2-40B4-BE49-F238E27FC236}">
                <a16:creationId xmlns:a16="http://schemas.microsoft.com/office/drawing/2014/main" id="{F00FA279-4E09-3D4C-4C82-0DCBD2F8321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A4BE8B3F-CA7D-2B8A-824F-3137B7FAFF57}"/>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365279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464CD6-5DF6-D350-7444-2754B3DF8CD7}"/>
              </a:ext>
            </a:extLst>
          </p:cNvPr>
          <p:cNvSpPr>
            <a:spLocks noGrp="1"/>
          </p:cNvSpPr>
          <p:nvPr>
            <p:ph type="dt" sz="half" idx="10"/>
          </p:nvPr>
        </p:nvSpPr>
        <p:spPr/>
        <p:txBody>
          <a:bodyPr/>
          <a:lstStyle/>
          <a:p>
            <a:fld id="{731C5607-A4BB-4D67-95B9-C9085ECC35A9}" type="datetime1">
              <a:rPr lang="en-IN" smtClean="0"/>
              <a:t>02-07-2024</a:t>
            </a:fld>
            <a:endParaRPr lang="en-IN"/>
          </a:p>
        </p:txBody>
      </p:sp>
      <p:sp>
        <p:nvSpPr>
          <p:cNvPr id="3" name="Footer Placeholder 2">
            <a:extLst>
              <a:ext uri="{FF2B5EF4-FFF2-40B4-BE49-F238E27FC236}">
                <a16:creationId xmlns:a16="http://schemas.microsoft.com/office/drawing/2014/main" id="{510B01EB-A218-92D3-12E1-1A7A32CB052A}"/>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AE32553A-F6CD-E2FE-2C3E-C5F046A24A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548753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4F500-162F-754F-C406-C2AE2040C8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3A9D884-4430-F195-262A-A8EC29E4E7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DFBD9FE-FC67-07C9-6CE2-4D070A1125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5D536B-5D90-D72E-FDD2-A7E5552351EB}"/>
              </a:ext>
            </a:extLst>
          </p:cNvPr>
          <p:cNvSpPr>
            <a:spLocks noGrp="1"/>
          </p:cNvSpPr>
          <p:nvPr>
            <p:ph type="dt" sz="half" idx="10"/>
          </p:nvPr>
        </p:nvSpPr>
        <p:spPr/>
        <p:txBody>
          <a:bodyPr/>
          <a:lstStyle/>
          <a:p>
            <a:fld id="{C1C99E65-501E-4E79-B301-EC94E1C8867E}" type="datetime1">
              <a:rPr lang="en-IN" smtClean="0"/>
              <a:t>02-07-2024</a:t>
            </a:fld>
            <a:endParaRPr lang="en-IN"/>
          </a:p>
        </p:txBody>
      </p:sp>
      <p:sp>
        <p:nvSpPr>
          <p:cNvPr id="6" name="Footer Placeholder 5">
            <a:extLst>
              <a:ext uri="{FF2B5EF4-FFF2-40B4-BE49-F238E27FC236}">
                <a16:creationId xmlns:a16="http://schemas.microsoft.com/office/drawing/2014/main" id="{7DF76334-C2F1-A170-CDFF-4736A57E883B}"/>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416051F8-A6CF-B538-DBD9-291567B3E25C}"/>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23887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DE8A8-CB9E-8E3C-1404-C9A13CEFF4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4A3D03B-673A-D0C3-2A3F-5DF30EE502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C25A00C-8E45-D5CA-698F-2E18EEC07B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890DD-54B3-F857-5063-541C1F776D5F}"/>
              </a:ext>
            </a:extLst>
          </p:cNvPr>
          <p:cNvSpPr>
            <a:spLocks noGrp="1"/>
          </p:cNvSpPr>
          <p:nvPr>
            <p:ph type="dt" sz="half" idx="10"/>
          </p:nvPr>
        </p:nvSpPr>
        <p:spPr/>
        <p:txBody>
          <a:bodyPr/>
          <a:lstStyle/>
          <a:p>
            <a:fld id="{2751C047-BE12-4A43-A323-58AFB768CD35}" type="datetime1">
              <a:rPr lang="en-IN" smtClean="0"/>
              <a:t>02-07-2024</a:t>
            </a:fld>
            <a:endParaRPr lang="en-IN"/>
          </a:p>
        </p:txBody>
      </p:sp>
      <p:sp>
        <p:nvSpPr>
          <p:cNvPr id="6" name="Footer Placeholder 5">
            <a:extLst>
              <a:ext uri="{FF2B5EF4-FFF2-40B4-BE49-F238E27FC236}">
                <a16:creationId xmlns:a16="http://schemas.microsoft.com/office/drawing/2014/main" id="{3F7136B3-9B7B-19A2-380D-222AF1F3B1D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9F63CE4-9350-9294-0895-65E1D391A9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70111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A237EC-3946-263E-BCD7-90545AFA96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9CEBC84-62A9-AE8E-5607-70C5FF3370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5B89D7E-DD45-E24E-195A-4D44309B52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02-07-2024</a:t>
            </a:fld>
            <a:endParaRPr lang="en-IN"/>
          </a:p>
        </p:txBody>
      </p:sp>
      <p:sp>
        <p:nvSpPr>
          <p:cNvPr id="5" name="Footer Placeholder 4">
            <a:extLst>
              <a:ext uri="{FF2B5EF4-FFF2-40B4-BE49-F238E27FC236}">
                <a16:creationId xmlns:a16="http://schemas.microsoft.com/office/drawing/2014/main" id="{5F810643-86A9-B73B-89B3-999A1771C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D98F2D60-DD97-4F63-9A14-00FBA11E20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2759624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762199" y="1722769"/>
            <a:ext cx="8959702" cy="2665855"/>
          </a:xfrm>
        </p:spPr>
        <p:txBody>
          <a:bodyPr>
            <a:noAutofit/>
          </a:bodyPr>
          <a:lstStyle/>
          <a:p>
            <a:r>
              <a:rPr lang="en-US" sz="4800" b="1" spc="300" dirty="0">
                <a:latin typeface="Times New Roman" panose="02020603050405020304" pitchFamily="18" charset="0"/>
                <a:ea typeface="Calibri" panose="020F0502020204030204" pitchFamily="34" charset="0"/>
                <a:cs typeface="Times New Roman" panose="02020603050405020304" pitchFamily="18" charset="0"/>
              </a:rPr>
              <a:t>Assessment of Heavy Metals in Drinking Water in Delhi, India</a:t>
            </a:r>
            <a:br>
              <a:rPr lang="en-US" sz="4800" spc="300" dirty="0">
                <a:latin typeface="Times New Roman" panose="02020603050405020304" pitchFamily="18" charset="0"/>
                <a:cs typeface="Times New Roman" panose="02020603050405020304" pitchFamily="18" charset="0"/>
              </a:rPr>
            </a:br>
            <a:endParaRPr lang="en-IN" sz="48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sp>
        <p:nvSpPr>
          <p:cNvPr id="8" name="TextBox 7">
            <a:extLst>
              <a:ext uri="{FF2B5EF4-FFF2-40B4-BE49-F238E27FC236}">
                <a16:creationId xmlns:a16="http://schemas.microsoft.com/office/drawing/2014/main" id="{0DC3C549-F2D3-43AF-2F43-6864A5EC8CC6}"/>
              </a:ext>
            </a:extLst>
          </p:cNvPr>
          <p:cNvSpPr txBox="1"/>
          <p:nvPr/>
        </p:nvSpPr>
        <p:spPr>
          <a:xfrm>
            <a:off x="8489876" y="5655156"/>
            <a:ext cx="4464050" cy="923330"/>
          </a:xfrm>
          <a:prstGeom prst="rect">
            <a:avLst/>
          </a:prstGeom>
          <a:noFill/>
        </p:spPr>
        <p:txBody>
          <a:bodyPr wrap="square">
            <a:spAutoFit/>
          </a:bodyPr>
          <a:lstStyle/>
          <a:p>
            <a:pPr algn="just" rtl="0"/>
            <a:r>
              <a:rPr lang="en-US" sz="1800" b="1" dirty="0">
                <a:solidFill>
                  <a:schemeClr val="tx1">
                    <a:lumMod val="95000"/>
                  </a:schemeClr>
                </a:solidFill>
                <a:latin typeface="Times New Roman" panose="02020603050405020304" pitchFamily="18" charset="0"/>
                <a:cs typeface="Times New Roman" panose="02020603050405020304" pitchFamily="18" charset="0"/>
              </a:rPr>
              <a:t>P</a:t>
            </a:r>
            <a:r>
              <a:rPr lang="en-US" sz="1800" b="1" i="0" u="none" strike="noStrike" kern="1200" baseline="0" dirty="0">
                <a:solidFill>
                  <a:schemeClr val="tx1">
                    <a:lumMod val="95000"/>
                  </a:schemeClr>
                </a:solidFill>
                <a:latin typeface="Times New Roman" panose="02020603050405020304" pitchFamily="18" charset="0"/>
                <a:cs typeface="Times New Roman" panose="02020603050405020304" pitchFamily="18" charset="0"/>
              </a:rPr>
              <a:t>resented by</a:t>
            </a:r>
            <a:r>
              <a:rPr lang="en-US" sz="1800" b="1" dirty="0">
                <a:solidFill>
                  <a:schemeClr val="tx1">
                    <a:lumMod val="95000"/>
                  </a:schemeClr>
                </a:solidFill>
                <a:latin typeface="Times New Roman" panose="02020603050405020304" pitchFamily="18" charset="0"/>
                <a:cs typeface="Times New Roman" panose="02020603050405020304" pitchFamily="18" charset="0"/>
              </a:rPr>
              <a:t>:- Rahul Prakash</a:t>
            </a:r>
          </a:p>
          <a:p>
            <a:pPr algn="just" rtl="0"/>
            <a:r>
              <a:rPr lang="en-US" sz="1800" b="1" dirty="0">
                <a:solidFill>
                  <a:schemeClr val="tx1">
                    <a:lumMod val="95000"/>
                  </a:schemeClr>
                </a:solidFill>
                <a:latin typeface="Times New Roman" panose="02020603050405020304" pitchFamily="18" charset="0"/>
                <a:cs typeface="Times New Roman" panose="02020603050405020304" pitchFamily="18" charset="0"/>
              </a:rPr>
              <a:t>                PG/22/85</a:t>
            </a:r>
          </a:p>
          <a:p>
            <a:pPr algn="just" rtl="0"/>
            <a:r>
              <a:rPr lang="en-US" sz="1800" b="1" dirty="0">
                <a:solidFill>
                  <a:schemeClr val="tx1">
                    <a:lumMod val="95000"/>
                  </a:schemeClr>
                </a:solidFill>
                <a:latin typeface="Times New Roman" panose="02020603050405020304" pitchFamily="18" charset="0"/>
                <a:cs typeface="Times New Roman" panose="02020603050405020304" pitchFamily="18" charset="0"/>
              </a:rPr>
              <a:t>Mentor :- Dr. </a:t>
            </a:r>
            <a:r>
              <a:rPr lang="en-US" sz="1800" b="1" dirty="0" err="1">
                <a:solidFill>
                  <a:schemeClr val="tx1">
                    <a:lumMod val="95000"/>
                  </a:schemeClr>
                </a:solidFill>
                <a:latin typeface="Times New Roman" panose="02020603050405020304" pitchFamily="18" charset="0"/>
                <a:cs typeface="Times New Roman" panose="02020603050405020304" pitchFamily="18" charset="0"/>
              </a:rPr>
              <a:t>Ratika</a:t>
            </a:r>
            <a:r>
              <a:rPr lang="en-US" sz="1800" b="1" dirty="0">
                <a:solidFill>
                  <a:schemeClr val="tx1">
                    <a:lumMod val="95000"/>
                  </a:schemeClr>
                </a:solidFill>
                <a:latin typeface="Times New Roman" panose="02020603050405020304" pitchFamily="18" charset="0"/>
                <a:cs typeface="Times New Roman" panose="02020603050405020304" pitchFamily="18" charset="0"/>
              </a:rPr>
              <a:t> </a:t>
            </a:r>
            <a:r>
              <a:rPr lang="en-US" sz="1800" b="1" dirty="0" err="1">
                <a:solidFill>
                  <a:schemeClr val="tx1">
                    <a:lumMod val="95000"/>
                  </a:schemeClr>
                </a:solidFill>
                <a:latin typeface="Times New Roman" panose="02020603050405020304" pitchFamily="18" charset="0"/>
                <a:cs typeface="Times New Roman" panose="02020603050405020304" pitchFamily="18" charset="0"/>
              </a:rPr>
              <a:t>Samtani</a:t>
            </a:r>
            <a:endParaRPr lang="en-US" sz="1800" b="1" dirty="0">
              <a:solidFill>
                <a:schemeClr val="tx1">
                  <a:lumMod val="9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173739"/>
            <a:ext cx="10515600" cy="1325563"/>
          </a:xfrm>
        </p:spPr>
        <p:txBody>
          <a:bodyPr>
            <a:normAutofit/>
          </a:bodyPr>
          <a:lstStyle/>
          <a:p>
            <a:pPr algn="ctr"/>
            <a:r>
              <a:rPr lang="en-US" b="1" kern="100" dirty="0">
                <a:latin typeface="Times New Roman" panose="02020603050405020304" pitchFamily="18" charset="0"/>
                <a:ea typeface="Calibri" panose="020F0502020204030204" pitchFamily="34" charset="0"/>
                <a:cs typeface="Times New Roman" panose="02020603050405020304" pitchFamily="18" charset="0"/>
              </a:rPr>
              <a:t>T</a:t>
            </a:r>
            <a:r>
              <a:rPr lang="en-US" sz="4400" b="1" kern="100" dirty="0">
                <a:effectLst/>
                <a:latin typeface="Times New Roman" panose="02020603050405020304" pitchFamily="18" charset="0"/>
                <a:ea typeface="Calibri" panose="020F0502020204030204" pitchFamily="34" charset="0"/>
                <a:cs typeface="Times New Roman" panose="02020603050405020304" pitchFamily="18" charset="0"/>
              </a:rPr>
              <a:t>he concentrations of heavy metals in drinking water samples</a:t>
            </a:r>
            <a:r>
              <a:rPr lang="en-IN" b="1" dirty="0"/>
              <a:t> </a:t>
            </a:r>
          </a:p>
        </p:txBody>
      </p:sp>
      <p:pic>
        <p:nvPicPr>
          <p:cNvPr id="7" name="Picture 6">
            <a:extLst>
              <a:ext uri="{FF2B5EF4-FFF2-40B4-BE49-F238E27FC236}">
                <a16:creationId xmlns:a16="http://schemas.microsoft.com/office/drawing/2014/main" id="{73C9D316-0605-8287-FC05-F1EC457F84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graphicFrame>
        <p:nvGraphicFramePr>
          <p:cNvPr id="14" name="Table 13">
            <a:extLst>
              <a:ext uri="{FF2B5EF4-FFF2-40B4-BE49-F238E27FC236}">
                <a16:creationId xmlns:a16="http://schemas.microsoft.com/office/drawing/2014/main" id="{503A8045-DD61-018D-1F3C-C3FA572EDDCE}"/>
              </a:ext>
            </a:extLst>
          </p:cNvPr>
          <p:cNvGraphicFramePr>
            <a:graphicFrameLocks noGrp="1"/>
          </p:cNvGraphicFramePr>
          <p:nvPr>
            <p:extLst>
              <p:ext uri="{D42A27DB-BD31-4B8C-83A1-F6EECF244321}">
                <p14:modId xmlns:p14="http://schemas.microsoft.com/office/powerpoint/2010/main" val="1582591891"/>
              </p:ext>
            </p:extLst>
          </p:nvPr>
        </p:nvGraphicFramePr>
        <p:xfrm>
          <a:off x="0" y="1649227"/>
          <a:ext cx="12191984" cy="5069184"/>
        </p:xfrm>
        <a:graphic>
          <a:graphicData uri="http://schemas.openxmlformats.org/drawingml/2006/table">
            <a:tbl>
              <a:tblPr>
                <a:tableStyleId>{5C22544A-7EE6-4342-B048-85BDC9FD1C3A}</a:tableStyleId>
              </a:tblPr>
              <a:tblGrid>
                <a:gridCol w="1214342">
                  <a:extLst>
                    <a:ext uri="{9D8B030D-6E8A-4147-A177-3AD203B41FA5}">
                      <a16:colId xmlns:a16="http://schemas.microsoft.com/office/drawing/2014/main" val="675539810"/>
                    </a:ext>
                  </a:extLst>
                </a:gridCol>
                <a:gridCol w="609869">
                  <a:extLst>
                    <a:ext uri="{9D8B030D-6E8A-4147-A177-3AD203B41FA5}">
                      <a16:colId xmlns:a16="http://schemas.microsoft.com/office/drawing/2014/main" val="2063925247"/>
                    </a:ext>
                  </a:extLst>
                </a:gridCol>
                <a:gridCol w="609869">
                  <a:extLst>
                    <a:ext uri="{9D8B030D-6E8A-4147-A177-3AD203B41FA5}">
                      <a16:colId xmlns:a16="http://schemas.microsoft.com/office/drawing/2014/main" val="3227204583"/>
                    </a:ext>
                  </a:extLst>
                </a:gridCol>
                <a:gridCol w="609869">
                  <a:extLst>
                    <a:ext uri="{9D8B030D-6E8A-4147-A177-3AD203B41FA5}">
                      <a16:colId xmlns:a16="http://schemas.microsoft.com/office/drawing/2014/main" val="3806142630"/>
                    </a:ext>
                  </a:extLst>
                </a:gridCol>
                <a:gridCol w="609869">
                  <a:extLst>
                    <a:ext uri="{9D8B030D-6E8A-4147-A177-3AD203B41FA5}">
                      <a16:colId xmlns:a16="http://schemas.microsoft.com/office/drawing/2014/main" val="3220530870"/>
                    </a:ext>
                  </a:extLst>
                </a:gridCol>
                <a:gridCol w="609869">
                  <a:extLst>
                    <a:ext uri="{9D8B030D-6E8A-4147-A177-3AD203B41FA5}">
                      <a16:colId xmlns:a16="http://schemas.microsoft.com/office/drawing/2014/main" val="3047672588"/>
                    </a:ext>
                  </a:extLst>
                </a:gridCol>
                <a:gridCol w="609869">
                  <a:extLst>
                    <a:ext uri="{9D8B030D-6E8A-4147-A177-3AD203B41FA5}">
                      <a16:colId xmlns:a16="http://schemas.microsoft.com/office/drawing/2014/main" val="2540877658"/>
                    </a:ext>
                  </a:extLst>
                </a:gridCol>
                <a:gridCol w="609869">
                  <a:extLst>
                    <a:ext uri="{9D8B030D-6E8A-4147-A177-3AD203B41FA5}">
                      <a16:colId xmlns:a16="http://schemas.microsoft.com/office/drawing/2014/main" val="1900666348"/>
                    </a:ext>
                  </a:extLst>
                </a:gridCol>
                <a:gridCol w="609869">
                  <a:extLst>
                    <a:ext uri="{9D8B030D-6E8A-4147-A177-3AD203B41FA5}">
                      <a16:colId xmlns:a16="http://schemas.microsoft.com/office/drawing/2014/main" val="2070480385"/>
                    </a:ext>
                  </a:extLst>
                </a:gridCol>
                <a:gridCol w="609869">
                  <a:extLst>
                    <a:ext uri="{9D8B030D-6E8A-4147-A177-3AD203B41FA5}">
                      <a16:colId xmlns:a16="http://schemas.microsoft.com/office/drawing/2014/main" val="1481748849"/>
                    </a:ext>
                  </a:extLst>
                </a:gridCol>
                <a:gridCol w="609869">
                  <a:extLst>
                    <a:ext uri="{9D8B030D-6E8A-4147-A177-3AD203B41FA5}">
                      <a16:colId xmlns:a16="http://schemas.microsoft.com/office/drawing/2014/main" val="3017058892"/>
                    </a:ext>
                  </a:extLst>
                </a:gridCol>
                <a:gridCol w="609869">
                  <a:extLst>
                    <a:ext uri="{9D8B030D-6E8A-4147-A177-3AD203B41FA5}">
                      <a16:colId xmlns:a16="http://schemas.microsoft.com/office/drawing/2014/main" val="2368089121"/>
                    </a:ext>
                  </a:extLst>
                </a:gridCol>
                <a:gridCol w="609869">
                  <a:extLst>
                    <a:ext uri="{9D8B030D-6E8A-4147-A177-3AD203B41FA5}">
                      <a16:colId xmlns:a16="http://schemas.microsoft.com/office/drawing/2014/main" val="1362411921"/>
                    </a:ext>
                  </a:extLst>
                </a:gridCol>
                <a:gridCol w="609869">
                  <a:extLst>
                    <a:ext uri="{9D8B030D-6E8A-4147-A177-3AD203B41FA5}">
                      <a16:colId xmlns:a16="http://schemas.microsoft.com/office/drawing/2014/main" val="3745830793"/>
                    </a:ext>
                  </a:extLst>
                </a:gridCol>
                <a:gridCol w="609869">
                  <a:extLst>
                    <a:ext uri="{9D8B030D-6E8A-4147-A177-3AD203B41FA5}">
                      <a16:colId xmlns:a16="http://schemas.microsoft.com/office/drawing/2014/main" val="2909091608"/>
                    </a:ext>
                  </a:extLst>
                </a:gridCol>
                <a:gridCol w="609869">
                  <a:extLst>
                    <a:ext uri="{9D8B030D-6E8A-4147-A177-3AD203B41FA5}">
                      <a16:colId xmlns:a16="http://schemas.microsoft.com/office/drawing/2014/main" val="1662733126"/>
                    </a:ext>
                  </a:extLst>
                </a:gridCol>
                <a:gridCol w="609869">
                  <a:extLst>
                    <a:ext uri="{9D8B030D-6E8A-4147-A177-3AD203B41FA5}">
                      <a16:colId xmlns:a16="http://schemas.microsoft.com/office/drawing/2014/main" val="2885303298"/>
                    </a:ext>
                  </a:extLst>
                </a:gridCol>
                <a:gridCol w="609869">
                  <a:extLst>
                    <a:ext uri="{9D8B030D-6E8A-4147-A177-3AD203B41FA5}">
                      <a16:colId xmlns:a16="http://schemas.microsoft.com/office/drawing/2014/main" val="3465114122"/>
                    </a:ext>
                  </a:extLst>
                </a:gridCol>
                <a:gridCol w="609869">
                  <a:extLst>
                    <a:ext uri="{9D8B030D-6E8A-4147-A177-3AD203B41FA5}">
                      <a16:colId xmlns:a16="http://schemas.microsoft.com/office/drawing/2014/main" val="2851265019"/>
                    </a:ext>
                  </a:extLst>
                </a:gridCol>
              </a:tblGrid>
              <a:tr h="1214740">
                <a:tc>
                  <a:txBody>
                    <a:bodyPr/>
                    <a:lstStyle/>
                    <a:p>
                      <a:pPr algn="l" fontAlgn="b"/>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it-IT" sz="700" u="none" strike="noStrike">
                          <a:effectLst/>
                        </a:rPr>
                        <a:t>CaCO3 (Mg/L)-600mg/L</a:t>
                      </a:r>
                      <a:endParaRPr lang="it-IT"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dirty="0">
                          <a:effectLst/>
                        </a:rPr>
                        <a:t>Chloride (Mg/L)-200-300</a:t>
                      </a:r>
                      <a:endParaRPr lang="en-IN" sz="700" b="0" i="0" u="none" strike="noStrike" dirty="0">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dirty="0">
                          <a:effectLst/>
                        </a:rPr>
                        <a:t>Cu (Mg/L)-2</a:t>
                      </a:r>
                      <a:endParaRPr lang="en-IN" sz="700" b="0" i="0" u="none" strike="noStrike" dirty="0">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Total Iron as Fe</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Mn (Mg/L)-0.4</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Sodium as Na</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S04 (mg/L)-250</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Zinc as Zn (mg/l)-5</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Ca (Mg/L)-100-300</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 Mg (Mg/L)-50 mg/l</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nn-NO" sz="700" u="none" strike="noStrike">
                          <a:effectLst/>
                        </a:rPr>
                        <a:t>K(Mg/L)-12mg/l</a:t>
                      </a:r>
                      <a:endParaRPr lang="nn-NO"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dirty="0">
                          <a:effectLst/>
                        </a:rPr>
                        <a:t>Phosphorous(Mg/L)-1mg/L</a:t>
                      </a:r>
                      <a:endParaRPr lang="en-IN" sz="700" b="0" i="0" u="none" strike="noStrike" dirty="0">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As (Mg/L)-0.01</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Cd (Mg/L)-0.003</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Chromium as Cr6+ (Mg/L)-0.05</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 F (Mg/L)-1.5</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Lead (Mg/L) -0.01</a:t>
                      </a:r>
                      <a:endParaRPr lang="en-IN" sz="700" b="0" i="0" u="none" strike="noStrike">
                        <a:solidFill>
                          <a:srgbClr val="000000"/>
                        </a:solidFill>
                        <a:effectLst/>
                        <a:latin typeface="Arial" panose="020B0604020202020204" pitchFamily="34" charset="0"/>
                      </a:endParaRPr>
                    </a:p>
                  </a:txBody>
                  <a:tcPr marL="3878" marR="3878" marT="3878" marB="0" anchor="b"/>
                </a:tc>
                <a:tc>
                  <a:txBody>
                    <a:bodyPr/>
                    <a:lstStyle/>
                    <a:p>
                      <a:pPr algn="ctr" fontAlgn="b"/>
                      <a:r>
                        <a:rPr lang="en-IN" sz="700" u="none" strike="noStrike">
                          <a:effectLst/>
                        </a:rPr>
                        <a:t>Hg (Mg/L)-0.006</a:t>
                      </a:r>
                      <a:endParaRPr lang="en-IN" sz="700" b="0" i="0" u="none" strike="noStrike">
                        <a:solidFill>
                          <a:srgbClr val="000000"/>
                        </a:solidFill>
                        <a:effectLst/>
                        <a:latin typeface="Arial" panose="020B0604020202020204" pitchFamily="34" charset="0"/>
                      </a:endParaRPr>
                    </a:p>
                  </a:txBody>
                  <a:tcPr marL="3878" marR="3878" marT="3878" marB="0" anchor="b"/>
                </a:tc>
                <a:extLst>
                  <a:ext uri="{0D108BD9-81ED-4DB2-BD59-A6C34878D82A}">
                    <a16:rowId xmlns:a16="http://schemas.microsoft.com/office/drawing/2014/main" val="3282628325"/>
                  </a:ext>
                </a:extLst>
              </a:tr>
              <a:tr h="500578">
                <a:tc>
                  <a:txBody>
                    <a:bodyPr/>
                    <a:lstStyle/>
                    <a:p>
                      <a:pPr algn="ctr" fontAlgn="t"/>
                      <a:r>
                        <a:rPr lang="en-IN" sz="700" b="0" u="none" strike="noStrike" dirty="0">
                          <a:effectLst/>
                        </a:rPr>
                        <a:t>Desirable</a:t>
                      </a:r>
                      <a:endParaRPr lang="en-IN" sz="700" b="0" i="0" u="none" strike="noStrike" dirty="0">
                        <a:solidFill>
                          <a:srgbClr val="000000"/>
                        </a:solidFill>
                        <a:effectLst/>
                        <a:latin typeface="Arial" panose="020B0604020202020204" pitchFamily="34" charset="0"/>
                      </a:endParaRPr>
                    </a:p>
                  </a:txBody>
                  <a:tcPr marL="3878" marR="3878" marT="3878" marB="0"/>
                </a:tc>
                <a:tc>
                  <a:txBody>
                    <a:bodyPr/>
                    <a:lstStyle/>
                    <a:p>
                      <a:pPr algn="ctr" fontAlgn="ctr"/>
                      <a:r>
                        <a:rPr lang="en-IN" sz="900" u="none" strike="noStrike">
                          <a:effectLst/>
                        </a:rPr>
                        <a:t>300</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250</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dirty="0">
                          <a:effectLst/>
                        </a:rPr>
                        <a:t>0.05</a:t>
                      </a:r>
                      <a:endParaRPr lang="en-IN" sz="900" b="0" i="0" u="none" strike="noStrike" dirty="0">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0.3</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0.1</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b"/>
                      <a:endParaRPr lang="en-IN" sz="900" b="0" i="0" u="none" strike="noStrike">
                        <a:solidFill>
                          <a:srgbClr val="000000"/>
                        </a:solidFill>
                        <a:effectLst/>
                        <a:latin typeface="Calibri" panose="020F0502020204030204" pitchFamily="34" charset="0"/>
                      </a:endParaRPr>
                    </a:p>
                  </a:txBody>
                  <a:tcPr marL="3878" marR="3878" marT="3878" marB="0" anchor="b"/>
                </a:tc>
                <a:tc>
                  <a:txBody>
                    <a:bodyPr/>
                    <a:lstStyle/>
                    <a:p>
                      <a:pPr algn="ctr" fontAlgn="ctr"/>
                      <a:r>
                        <a:rPr lang="en-IN" sz="900" u="none" strike="noStrike">
                          <a:effectLst/>
                        </a:rPr>
                        <a:t>200</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5</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75</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30</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0.05</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0.01</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0.05</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dirty="0">
                          <a:effectLst/>
                        </a:rPr>
                        <a:t>1</a:t>
                      </a:r>
                      <a:endParaRPr lang="en-IN" sz="900" b="0" i="0" u="none" strike="noStrike" dirty="0">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0.05</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0.001</a:t>
                      </a:r>
                      <a:endParaRPr lang="en-IN" sz="900" b="0" i="0" u="none" strike="noStrike">
                        <a:solidFill>
                          <a:srgbClr val="000000"/>
                        </a:solidFill>
                        <a:effectLst/>
                        <a:latin typeface="Calibri" panose="020F0502020204030204" pitchFamily="34" charset="0"/>
                      </a:endParaRPr>
                    </a:p>
                  </a:txBody>
                  <a:tcPr marL="3878" marR="3878" marT="3878" marB="0" anchor="ctr"/>
                </a:tc>
                <a:extLst>
                  <a:ext uri="{0D108BD9-81ED-4DB2-BD59-A6C34878D82A}">
                    <a16:rowId xmlns:a16="http://schemas.microsoft.com/office/drawing/2014/main" val="2552930023"/>
                  </a:ext>
                </a:extLst>
              </a:tr>
              <a:tr h="475548">
                <a:tc>
                  <a:txBody>
                    <a:bodyPr/>
                    <a:lstStyle/>
                    <a:p>
                      <a:pPr algn="ctr" fontAlgn="t"/>
                      <a:r>
                        <a:rPr lang="en-IN" sz="700" u="none" strike="noStrike">
                          <a:effectLst/>
                        </a:rPr>
                        <a:t>permissible</a:t>
                      </a:r>
                      <a:endParaRPr lang="en-IN" sz="700" b="0" i="0" u="none" strike="noStrike">
                        <a:solidFill>
                          <a:srgbClr val="000000"/>
                        </a:solidFill>
                        <a:effectLst/>
                        <a:latin typeface="Arial" panose="020B0604020202020204" pitchFamily="34" charset="0"/>
                      </a:endParaRPr>
                    </a:p>
                  </a:txBody>
                  <a:tcPr marL="3878" marR="3878" marT="3878" marB="0"/>
                </a:tc>
                <a:tc>
                  <a:txBody>
                    <a:bodyPr/>
                    <a:lstStyle/>
                    <a:p>
                      <a:pPr algn="ctr" fontAlgn="ctr"/>
                      <a:r>
                        <a:rPr lang="en-IN" sz="900" u="none" strike="noStrike">
                          <a:effectLst/>
                        </a:rPr>
                        <a:t>600</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1000</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dirty="0">
                          <a:effectLst/>
                        </a:rPr>
                        <a:t>1.5</a:t>
                      </a:r>
                      <a:endParaRPr lang="en-IN" sz="900" b="0" i="0" u="none" strike="noStrike" dirty="0">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1</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0.3</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b"/>
                      <a:endParaRPr lang="en-IN" sz="900" b="0" i="0" u="none" strike="noStrike">
                        <a:solidFill>
                          <a:srgbClr val="000000"/>
                        </a:solidFill>
                        <a:effectLst/>
                        <a:latin typeface="Calibri" panose="020F0502020204030204" pitchFamily="34" charset="0"/>
                      </a:endParaRPr>
                    </a:p>
                  </a:txBody>
                  <a:tcPr marL="3878" marR="3878" marT="3878" marB="0" anchor="b"/>
                </a:tc>
                <a:tc>
                  <a:txBody>
                    <a:bodyPr/>
                    <a:lstStyle/>
                    <a:p>
                      <a:pPr algn="ctr" fontAlgn="ctr"/>
                      <a:r>
                        <a:rPr lang="en-IN" sz="900" u="none" strike="noStrike">
                          <a:effectLst/>
                        </a:rPr>
                        <a:t>400</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15</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200</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100</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r>
                        <a:rPr lang="en-IN" sz="900" u="none" strike="noStrike">
                          <a:effectLst/>
                        </a:rPr>
                        <a:t>1.5</a:t>
                      </a: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endParaRPr lang="en-IN" sz="900" b="0" i="0" u="none" strike="noStrike">
                        <a:solidFill>
                          <a:srgbClr val="000000"/>
                        </a:solidFill>
                        <a:effectLst/>
                        <a:latin typeface="Calibri" panose="020F0502020204030204" pitchFamily="34" charset="0"/>
                      </a:endParaRPr>
                    </a:p>
                  </a:txBody>
                  <a:tcPr marL="3878" marR="3878" marT="3878" marB="0" anchor="ctr"/>
                </a:tc>
                <a:tc>
                  <a:txBody>
                    <a:bodyPr/>
                    <a:lstStyle/>
                    <a:p>
                      <a:pPr algn="ctr" fontAlgn="ctr"/>
                      <a:endParaRPr lang="en-IN" sz="900" b="0" i="0" u="none" strike="noStrike">
                        <a:solidFill>
                          <a:srgbClr val="000000"/>
                        </a:solidFill>
                        <a:effectLst/>
                        <a:latin typeface="Calibri" panose="020F0502020204030204" pitchFamily="34" charset="0"/>
                      </a:endParaRPr>
                    </a:p>
                  </a:txBody>
                  <a:tcPr marL="3878" marR="3878" marT="3878" marB="0" anchor="ctr"/>
                </a:tc>
                <a:extLst>
                  <a:ext uri="{0D108BD9-81ED-4DB2-BD59-A6C34878D82A}">
                    <a16:rowId xmlns:a16="http://schemas.microsoft.com/office/drawing/2014/main" val="963859224"/>
                  </a:ext>
                </a:extLst>
              </a:tr>
              <a:tr h="475548">
                <a:tc>
                  <a:txBody>
                    <a:bodyPr/>
                    <a:lstStyle/>
                    <a:p>
                      <a:pPr algn="l" fontAlgn="t"/>
                      <a:r>
                        <a:rPr lang="en-IN" sz="700" u="none" strike="noStrike">
                          <a:effectLst/>
                        </a:rPr>
                        <a:t>Mean</a:t>
                      </a:r>
                      <a:endParaRPr lang="en-IN" sz="700" b="0" i="0" u="none" strike="noStrike">
                        <a:solidFill>
                          <a:srgbClr val="000000"/>
                        </a:solidFill>
                        <a:effectLst/>
                        <a:latin typeface="Arial" panose="020B0604020202020204" pitchFamily="34" charset="0"/>
                      </a:endParaRPr>
                    </a:p>
                  </a:txBody>
                  <a:tcPr marL="3878" marR="3878" marT="3878" marB="0"/>
                </a:tc>
                <a:tc>
                  <a:txBody>
                    <a:bodyPr/>
                    <a:lstStyle/>
                    <a:p>
                      <a:pPr algn="r" fontAlgn="ctr"/>
                      <a:r>
                        <a:rPr lang="en-IN" sz="700" u="none" strike="noStrike">
                          <a:effectLst/>
                        </a:rPr>
                        <a:t>79.707</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64.376</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.004232</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.0993</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.0286449</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3.6132</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25.9151</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.4332</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9.429</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15.944</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1.451</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1.0917</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.000093</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.008783</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.2551</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.001785</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0.000000</a:t>
                      </a:r>
                      <a:endParaRPr lang="en-IN" sz="700" b="0" i="0" u="none" strike="noStrike">
                        <a:solidFill>
                          <a:srgbClr val="000000"/>
                        </a:solidFill>
                        <a:effectLst/>
                        <a:latin typeface="Arial" panose="020B0604020202020204" pitchFamily="34" charset="0"/>
                      </a:endParaRPr>
                    </a:p>
                  </a:txBody>
                  <a:tcPr marL="3878" marR="3878" marT="3878" marB="0" anchor="ctr"/>
                </a:tc>
                <a:extLst>
                  <a:ext uri="{0D108BD9-81ED-4DB2-BD59-A6C34878D82A}">
                    <a16:rowId xmlns:a16="http://schemas.microsoft.com/office/drawing/2014/main" val="2026964496"/>
                  </a:ext>
                </a:extLst>
              </a:tr>
              <a:tr h="475548">
                <a:tc>
                  <a:txBody>
                    <a:bodyPr/>
                    <a:lstStyle/>
                    <a:p>
                      <a:pPr algn="l" fontAlgn="t"/>
                      <a:r>
                        <a:rPr lang="en-IN" sz="700" u="none" strike="noStrike">
                          <a:effectLst/>
                        </a:rPr>
                        <a:t>Median</a:t>
                      </a:r>
                      <a:endParaRPr lang="en-IN" sz="700" b="0" i="0" u="none" strike="noStrike">
                        <a:solidFill>
                          <a:srgbClr val="000000"/>
                        </a:solidFill>
                        <a:effectLst/>
                        <a:latin typeface="Arial" panose="020B0604020202020204" pitchFamily="34" charset="0"/>
                      </a:endParaRPr>
                    </a:p>
                  </a:txBody>
                  <a:tcPr marL="3878" marR="3878" marT="3878" marB="0"/>
                </a:tc>
                <a:tc>
                  <a:txBody>
                    <a:bodyPr/>
                    <a:lstStyle/>
                    <a:p>
                      <a:pPr algn="r" fontAlgn="ctr"/>
                      <a:r>
                        <a:rPr lang="en-IN" sz="700" u="none" strike="noStrike">
                          <a:effectLst/>
                        </a:rPr>
                        <a:t>28.000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24.400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.001300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.0300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.0015000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.9000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10.2000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.1400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2.800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5.400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.500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.0900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0.000000</a:t>
                      </a:r>
                      <a:endParaRPr lang="en-IN" sz="700" b="0" i="0" u="none" strike="noStrike">
                        <a:solidFill>
                          <a:srgbClr val="000000"/>
                        </a:solidFill>
                        <a:effectLst/>
                        <a:latin typeface="Arial" panose="020B0604020202020204" pitchFamily="34" charset="0"/>
                      </a:endParaRPr>
                    </a:p>
                  </a:txBody>
                  <a:tcPr marL="3878" marR="3878" marT="3878" marB="0" anchor="ctr"/>
                </a:tc>
                <a:extLst>
                  <a:ext uri="{0D108BD9-81ED-4DB2-BD59-A6C34878D82A}">
                    <a16:rowId xmlns:a16="http://schemas.microsoft.com/office/drawing/2014/main" val="1615189190"/>
                  </a:ext>
                </a:extLst>
              </a:tr>
              <a:tr h="475548">
                <a:tc>
                  <a:txBody>
                    <a:bodyPr/>
                    <a:lstStyle/>
                    <a:p>
                      <a:pPr algn="l" fontAlgn="t"/>
                      <a:r>
                        <a:rPr lang="en-IN" sz="700" u="none" strike="noStrike" dirty="0">
                          <a:effectLst/>
                        </a:rPr>
                        <a:t>Std. Deviation</a:t>
                      </a:r>
                      <a:endParaRPr lang="en-IN" sz="700" b="0" i="0" u="none" strike="noStrike" dirty="0">
                        <a:solidFill>
                          <a:srgbClr val="000000"/>
                        </a:solidFill>
                        <a:effectLst/>
                        <a:latin typeface="Arial" panose="020B0604020202020204" pitchFamily="34" charset="0"/>
                      </a:endParaRPr>
                    </a:p>
                  </a:txBody>
                  <a:tcPr marL="3878" marR="3878" marT="3878" marB="0"/>
                </a:tc>
                <a:tc>
                  <a:txBody>
                    <a:bodyPr/>
                    <a:lstStyle/>
                    <a:p>
                      <a:pPr algn="r" fontAlgn="ctr"/>
                      <a:r>
                        <a:rPr lang="en-IN" sz="700" u="none" strike="noStrike">
                          <a:effectLst/>
                        </a:rPr>
                        <a:t>119.3363</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96.3738</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.0089785</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.12545</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.10311259</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6.00195</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37.67749</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.58377</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14.7159</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22.4376</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2.3364</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1.82363</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.0003357</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.0437964</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.34911</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.0060520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0.0000000</a:t>
                      </a:r>
                      <a:endParaRPr lang="en-IN" sz="700" b="0" i="0" u="none" strike="noStrike">
                        <a:solidFill>
                          <a:srgbClr val="000000"/>
                        </a:solidFill>
                        <a:effectLst/>
                        <a:latin typeface="Arial" panose="020B0604020202020204" pitchFamily="34" charset="0"/>
                      </a:endParaRPr>
                    </a:p>
                  </a:txBody>
                  <a:tcPr marL="3878" marR="3878" marT="3878" marB="0" anchor="ctr"/>
                </a:tc>
                <a:extLst>
                  <a:ext uri="{0D108BD9-81ED-4DB2-BD59-A6C34878D82A}">
                    <a16:rowId xmlns:a16="http://schemas.microsoft.com/office/drawing/2014/main" val="2883674948"/>
                  </a:ext>
                </a:extLst>
              </a:tr>
              <a:tr h="475548">
                <a:tc>
                  <a:txBody>
                    <a:bodyPr/>
                    <a:lstStyle/>
                    <a:p>
                      <a:pPr algn="l" fontAlgn="t"/>
                      <a:r>
                        <a:rPr lang="en-IN" sz="700" u="none" strike="noStrike">
                          <a:effectLst/>
                        </a:rPr>
                        <a:t>Range</a:t>
                      </a:r>
                      <a:endParaRPr lang="en-IN" sz="700" b="0" i="0" u="none" strike="noStrike">
                        <a:solidFill>
                          <a:srgbClr val="000000"/>
                        </a:solidFill>
                        <a:effectLst/>
                        <a:latin typeface="Arial" panose="020B0604020202020204" pitchFamily="34" charset="0"/>
                      </a:endParaRPr>
                    </a:p>
                  </a:txBody>
                  <a:tcPr marL="3878" marR="3878" marT="3878" marB="0"/>
                </a:tc>
                <a:tc>
                  <a:txBody>
                    <a:bodyPr/>
                    <a:lstStyle/>
                    <a:p>
                      <a:pPr algn="r" fontAlgn="ctr"/>
                      <a:r>
                        <a:rPr lang="en-IN" sz="700" u="none" strike="noStrike">
                          <a:effectLst/>
                        </a:rPr>
                        <a:t>510.0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dirty="0">
                          <a:effectLst/>
                        </a:rPr>
                        <a:t>410.8</a:t>
                      </a:r>
                      <a:endParaRPr lang="en-IN" sz="700" b="0" i="0" u="none" strike="noStrike" dirty="0">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.0400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.47</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.53900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24.16</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161.68</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2.17</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68.5</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96.9</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8.8</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6.80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.0014</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.2800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1.54</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.0280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a:t>
                      </a:r>
                      <a:endParaRPr lang="en-IN" sz="700" b="0" i="0" u="none" strike="noStrike">
                        <a:solidFill>
                          <a:srgbClr val="000000"/>
                        </a:solidFill>
                        <a:effectLst/>
                        <a:latin typeface="Arial" panose="020B0604020202020204" pitchFamily="34" charset="0"/>
                      </a:endParaRPr>
                    </a:p>
                  </a:txBody>
                  <a:tcPr marL="3878" marR="3878" marT="3878" marB="0" anchor="ctr"/>
                </a:tc>
                <a:extLst>
                  <a:ext uri="{0D108BD9-81ED-4DB2-BD59-A6C34878D82A}">
                    <a16:rowId xmlns:a16="http://schemas.microsoft.com/office/drawing/2014/main" val="260999008"/>
                  </a:ext>
                </a:extLst>
              </a:tr>
              <a:tr h="475548">
                <a:tc>
                  <a:txBody>
                    <a:bodyPr/>
                    <a:lstStyle/>
                    <a:p>
                      <a:pPr algn="l" fontAlgn="t"/>
                      <a:r>
                        <a:rPr lang="en-IN" sz="700" u="none" strike="noStrike" dirty="0">
                          <a:effectLst/>
                        </a:rPr>
                        <a:t>Minimum</a:t>
                      </a:r>
                      <a:endParaRPr lang="en-IN" sz="700" b="0" i="0" u="none" strike="noStrike" dirty="0">
                        <a:solidFill>
                          <a:srgbClr val="000000"/>
                        </a:solidFill>
                        <a:effectLst/>
                        <a:latin typeface="Arial" panose="020B0604020202020204" pitchFamily="34" charset="0"/>
                      </a:endParaRPr>
                    </a:p>
                  </a:txBody>
                  <a:tcPr marL="3878" marR="3878" marT="3878" marB="0"/>
                </a:tc>
                <a:tc>
                  <a:txBody>
                    <a:bodyPr/>
                    <a:lstStyle/>
                    <a:p>
                      <a:pPr algn="r" fontAlgn="ctr"/>
                      <a:r>
                        <a:rPr lang="en-IN" sz="700" u="none" strike="noStrike">
                          <a:effectLst/>
                        </a:rPr>
                        <a:t>6.0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3.4</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.0010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.01</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.00100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.04</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.12</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.9</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.02</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0.0000</a:t>
                      </a:r>
                      <a:endParaRPr lang="en-IN" sz="700" b="0" i="0" u="none" strike="noStrike">
                        <a:solidFill>
                          <a:srgbClr val="000000"/>
                        </a:solidFill>
                        <a:effectLst/>
                        <a:latin typeface="Arial" panose="020B0604020202020204" pitchFamily="34" charset="0"/>
                      </a:endParaRPr>
                    </a:p>
                  </a:txBody>
                  <a:tcPr marL="3878" marR="3878" marT="3878" marB="0" anchor="ctr"/>
                </a:tc>
                <a:extLst>
                  <a:ext uri="{0D108BD9-81ED-4DB2-BD59-A6C34878D82A}">
                    <a16:rowId xmlns:a16="http://schemas.microsoft.com/office/drawing/2014/main" val="869739351"/>
                  </a:ext>
                </a:extLst>
              </a:tr>
              <a:tr h="500578">
                <a:tc>
                  <a:txBody>
                    <a:bodyPr/>
                    <a:lstStyle/>
                    <a:p>
                      <a:pPr algn="l" fontAlgn="t"/>
                      <a:r>
                        <a:rPr lang="en-IN" sz="700" u="none" strike="noStrike">
                          <a:effectLst/>
                        </a:rPr>
                        <a:t>Maximum</a:t>
                      </a:r>
                      <a:endParaRPr lang="en-IN" sz="700" b="0" i="0" u="none" strike="noStrike">
                        <a:solidFill>
                          <a:srgbClr val="000000"/>
                        </a:solidFill>
                        <a:effectLst/>
                        <a:latin typeface="Arial" panose="020B0604020202020204" pitchFamily="34" charset="0"/>
                      </a:endParaRPr>
                    </a:p>
                  </a:txBody>
                  <a:tcPr marL="3878" marR="3878" marT="3878" marB="0"/>
                </a:tc>
                <a:tc>
                  <a:txBody>
                    <a:bodyPr/>
                    <a:lstStyle/>
                    <a:p>
                      <a:pPr algn="r" fontAlgn="ctr"/>
                      <a:r>
                        <a:rPr lang="en-IN" sz="700" u="none" strike="noStrike">
                          <a:effectLst/>
                        </a:rPr>
                        <a:t>516.0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414.2</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.0410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.48</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.54000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24.20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dirty="0">
                          <a:effectLst/>
                        </a:rPr>
                        <a:t>161.80</a:t>
                      </a:r>
                      <a:endParaRPr lang="en-IN" sz="700" b="0" i="0" u="none" strike="noStrike" dirty="0">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2.27</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69.4</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97.1</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8.9</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6.80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.0014</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.2800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1.56</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a:effectLst/>
                        </a:rPr>
                        <a:t>.0280</a:t>
                      </a:r>
                      <a:endParaRPr lang="en-IN" sz="700" b="0" i="0" u="none" strike="noStrike">
                        <a:solidFill>
                          <a:srgbClr val="000000"/>
                        </a:solidFill>
                        <a:effectLst/>
                        <a:latin typeface="Arial" panose="020B0604020202020204" pitchFamily="34" charset="0"/>
                      </a:endParaRPr>
                    </a:p>
                  </a:txBody>
                  <a:tcPr marL="3878" marR="3878" marT="3878" marB="0" anchor="ctr"/>
                </a:tc>
                <a:tc>
                  <a:txBody>
                    <a:bodyPr/>
                    <a:lstStyle/>
                    <a:p>
                      <a:pPr algn="r" fontAlgn="ctr"/>
                      <a:r>
                        <a:rPr lang="en-IN" sz="700" u="none" strike="noStrike" dirty="0">
                          <a:effectLst/>
                        </a:rPr>
                        <a:t>0.0000</a:t>
                      </a:r>
                      <a:endParaRPr lang="en-IN" sz="700" b="0" i="0" u="none" strike="noStrike" dirty="0">
                        <a:solidFill>
                          <a:srgbClr val="000000"/>
                        </a:solidFill>
                        <a:effectLst/>
                        <a:latin typeface="Arial" panose="020B0604020202020204" pitchFamily="34" charset="0"/>
                      </a:endParaRPr>
                    </a:p>
                  </a:txBody>
                  <a:tcPr marL="3878" marR="3878" marT="3878" marB="0" anchor="ctr"/>
                </a:tc>
                <a:extLst>
                  <a:ext uri="{0D108BD9-81ED-4DB2-BD59-A6C34878D82A}">
                    <a16:rowId xmlns:a16="http://schemas.microsoft.com/office/drawing/2014/main" val="4070426267"/>
                  </a:ext>
                </a:extLst>
              </a:tr>
            </a:tbl>
          </a:graphicData>
        </a:graphic>
      </p:graphicFrame>
    </p:spTree>
    <p:extLst>
      <p:ext uri="{BB962C8B-B14F-4D97-AF65-F5344CB8AC3E}">
        <p14:creationId xmlns:p14="http://schemas.microsoft.com/office/powerpoint/2010/main" val="137330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137684" y="349491"/>
            <a:ext cx="10515600" cy="1325563"/>
          </a:xfrm>
        </p:spPr>
        <p:txBody>
          <a:bodyPr>
            <a:normAutofit/>
          </a:bodyPr>
          <a:lstStyle/>
          <a:p>
            <a:pPr algn="ctr"/>
            <a:r>
              <a:rPr lang="en-US" b="1" kern="100" dirty="0">
                <a:latin typeface="Times New Roman" panose="02020603050405020304" pitchFamily="18" charset="0"/>
                <a:ea typeface="Calibri" panose="020F0502020204030204" pitchFamily="34" charset="0"/>
                <a:cs typeface="Times New Roman" panose="02020603050405020304" pitchFamily="18" charset="0"/>
              </a:rPr>
              <a:t>T</a:t>
            </a:r>
            <a:r>
              <a:rPr lang="en-US" sz="4400" b="1" kern="100" dirty="0">
                <a:effectLst/>
                <a:latin typeface="Times New Roman" panose="02020603050405020304" pitchFamily="18" charset="0"/>
                <a:ea typeface="Calibri" panose="020F0502020204030204" pitchFamily="34" charset="0"/>
                <a:cs typeface="Times New Roman" panose="02020603050405020304" pitchFamily="18" charset="0"/>
              </a:rPr>
              <a:t>he potential health risks associated with detected levels</a:t>
            </a:r>
            <a:endParaRPr lang="en-IN" b="1" dirty="0"/>
          </a:p>
        </p:txBody>
      </p:sp>
      <p:pic>
        <p:nvPicPr>
          <p:cNvPr id="7" name="Picture 6">
            <a:extLst>
              <a:ext uri="{FF2B5EF4-FFF2-40B4-BE49-F238E27FC236}">
                <a16:creationId xmlns:a16="http://schemas.microsoft.com/office/drawing/2014/main" id="{2B3CEAE7-AB71-4D84-E63D-750F14211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graphicFrame>
        <p:nvGraphicFramePr>
          <p:cNvPr id="13" name="Chart 12">
            <a:extLst>
              <a:ext uri="{FF2B5EF4-FFF2-40B4-BE49-F238E27FC236}">
                <a16:creationId xmlns:a16="http://schemas.microsoft.com/office/drawing/2014/main" id="{E901B289-6D54-33A3-0B12-9E05B18323CF}"/>
              </a:ext>
            </a:extLst>
          </p:cNvPr>
          <p:cNvGraphicFramePr/>
          <p:nvPr>
            <p:extLst>
              <p:ext uri="{D42A27DB-BD31-4B8C-83A1-F6EECF244321}">
                <p14:modId xmlns:p14="http://schemas.microsoft.com/office/powerpoint/2010/main" val="2888108600"/>
              </p:ext>
            </p:extLst>
          </p:nvPr>
        </p:nvGraphicFramePr>
        <p:xfrm>
          <a:off x="517454" y="2334734"/>
          <a:ext cx="4572000" cy="30249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a:extLst>
              <a:ext uri="{FF2B5EF4-FFF2-40B4-BE49-F238E27FC236}">
                <a16:creationId xmlns:a16="http://schemas.microsoft.com/office/drawing/2014/main" id="{1AB56252-3925-6959-080F-B66A58C5B91A}"/>
              </a:ext>
            </a:extLst>
          </p:cNvPr>
          <p:cNvGraphicFramePr>
            <a:graphicFrameLocks noGrp="1"/>
          </p:cNvGraphicFramePr>
          <p:nvPr>
            <p:extLst>
              <p:ext uri="{D42A27DB-BD31-4B8C-83A1-F6EECF244321}">
                <p14:modId xmlns:p14="http://schemas.microsoft.com/office/powerpoint/2010/main" val="3715370793"/>
              </p:ext>
            </p:extLst>
          </p:nvPr>
        </p:nvGraphicFramePr>
        <p:xfrm>
          <a:off x="7102547" y="2488019"/>
          <a:ext cx="4295555" cy="2977117"/>
        </p:xfrm>
        <a:graphic>
          <a:graphicData uri="http://schemas.openxmlformats.org/drawingml/2006/table">
            <a:tbl>
              <a:tblPr>
                <a:tableStyleId>{5C22544A-7EE6-4342-B048-85BDC9FD1C3A}</a:tableStyleId>
              </a:tblPr>
              <a:tblGrid>
                <a:gridCol w="2078660">
                  <a:extLst>
                    <a:ext uri="{9D8B030D-6E8A-4147-A177-3AD203B41FA5}">
                      <a16:colId xmlns:a16="http://schemas.microsoft.com/office/drawing/2014/main" val="711668768"/>
                    </a:ext>
                  </a:extLst>
                </a:gridCol>
                <a:gridCol w="2216895">
                  <a:extLst>
                    <a:ext uri="{9D8B030D-6E8A-4147-A177-3AD203B41FA5}">
                      <a16:colId xmlns:a16="http://schemas.microsoft.com/office/drawing/2014/main" val="3313289507"/>
                    </a:ext>
                  </a:extLst>
                </a:gridCol>
              </a:tblGrid>
              <a:tr h="631617">
                <a:tc>
                  <a:txBody>
                    <a:bodyPr/>
                    <a:lstStyle/>
                    <a:p>
                      <a:pPr algn="l" fontAlgn="b"/>
                      <a:r>
                        <a:rPr lang="en-IN" sz="2800" b="1" u="none" strike="noStrike" dirty="0">
                          <a:solidFill>
                            <a:schemeClr val="accent5"/>
                          </a:solidFill>
                          <a:effectLst/>
                          <a:latin typeface="Times New Roman" panose="02020603050405020304" pitchFamily="18" charset="0"/>
                          <a:cs typeface="Times New Roman" panose="02020603050405020304" pitchFamily="18" charset="0"/>
                        </a:rPr>
                        <a:t>Disease</a:t>
                      </a:r>
                      <a:endParaRPr lang="en-IN" sz="2800" b="1" i="0" u="none" strike="noStrike" dirty="0">
                        <a:solidFill>
                          <a:schemeClr val="accent5"/>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l" fontAlgn="b"/>
                      <a:r>
                        <a:rPr lang="en-IN" sz="2800" b="1" u="none" strike="noStrike" dirty="0">
                          <a:solidFill>
                            <a:schemeClr val="accent5"/>
                          </a:solidFill>
                          <a:effectLst/>
                          <a:latin typeface="Times New Roman" panose="02020603050405020304" pitchFamily="18" charset="0"/>
                          <a:cs typeface="Times New Roman" panose="02020603050405020304" pitchFamily="18" charset="0"/>
                        </a:rPr>
                        <a:t>Percentage</a:t>
                      </a:r>
                      <a:endParaRPr lang="en-IN" sz="2800" b="1" i="0" u="none" strike="noStrike" dirty="0">
                        <a:solidFill>
                          <a:schemeClr val="accent5"/>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363708657"/>
                  </a:ext>
                </a:extLst>
              </a:tr>
              <a:tr h="469100">
                <a:tc>
                  <a:txBody>
                    <a:bodyPr/>
                    <a:lstStyle/>
                    <a:p>
                      <a:pPr algn="l" fontAlgn="b"/>
                      <a:r>
                        <a:rPr lang="en-IN" sz="1100" u="none" strike="noStrike" dirty="0">
                          <a:effectLst/>
                        </a:rPr>
                        <a:t>Typhoid</a:t>
                      </a:r>
                      <a:endParaRPr lang="en-IN" sz="1100" b="0" i="0" u="none" strike="noStrike" dirty="0">
                        <a:solidFill>
                          <a:srgbClr val="000000"/>
                        </a:solidFill>
                        <a:effectLst/>
                        <a:latin typeface="Times New Roman" panose="02020603050405020304" pitchFamily="18" charset="0"/>
                      </a:endParaRPr>
                    </a:p>
                  </a:txBody>
                  <a:tcPr marL="4763" marR="4763" marT="4763" marB="0" anchor="b"/>
                </a:tc>
                <a:tc>
                  <a:txBody>
                    <a:bodyPr/>
                    <a:lstStyle/>
                    <a:p>
                      <a:pPr algn="r" fontAlgn="b"/>
                      <a:r>
                        <a:rPr lang="en-IN" sz="1100" u="none" strike="noStrike" dirty="0">
                          <a:effectLst/>
                        </a:rPr>
                        <a:t>49</a:t>
                      </a:r>
                      <a:endParaRPr lang="en-IN" sz="1100" b="0" i="0" u="none" strike="noStrike" dirty="0">
                        <a:solidFill>
                          <a:srgbClr val="000000"/>
                        </a:solidFill>
                        <a:effectLst/>
                        <a:latin typeface="Times New Roman" panose="02020603050405020304" pitchFamily="18" charset="0"/>
                      </a:endParaRPr>
                    </a:p>
                  </a:txBody>
                  <a:tcPr marL="4763" marR="4763" marT="4763" marB="0" anchor="b"/>
                </a:tc>
                <a:extLst>
                  <a:ext uri="{0D108BD9-81ED-4DB2-BD59-A6C34878D82A}">
                    <a16:rowId xmlns:a16="http://schemas.microsoft.com/office/drawing/2014/main" val="3768102673"/>
                  </a:ext>
                </a:extLst>
              </a:tr>
              <a:tr h="469100">
                <a:tc>
                  <a:txBody>
                    <a:bodyPr/>
                    <a:lstStyle/>
                    <a:p>
                      <a:pPr algn="l" fontAlgn="b"/>
                      <a:r>
                        <a:rPr lang="en-IN" sz="1100" u="none" strike="noStrike">
                          <a:effectLst/>
                        </a:rPr>
                        <a:t>Dysentry</a:t>
                      </a:r>
                      <a:endParaRPr lang="en-IN" sz="1100" b="0" i="0" u="none" strike="noStrike">
                        <a:solidFill>
                          <a:srgbClr val="000000"/>
                        </a:solidFill>
                        <a:effectLst/>
                        <a:latin typeface="Times New Roman" panose="02020603050405020304" pitchFamily="18" charset="0"/>
                      </a:endParaRPr>
                    </a:p>
                  </a:txBody>
                  <a:tcPr marL="4763" marR="4763" marT="4763" marB="0" anchor="b"/>
                </a:tc>
                <a:tc>
                  <a:txBody>
                    <a:bodyPr/>
                    <a:lstStyle/>
                    <a:p>
                      <a:pPr algn="r" fontAlgn="b"/>
                      <a:r>
                        <a:rPr lang="en-IN" sz="1100" u="none" strike="noStrike">
                          <a:effectLst/>
                        </a:rPr>
                        <a:t>23</a:t>
                      </a:r>
                      <a:endParaRPr lang="en-IN" sz="1100" b="0" i="0" u="none" strike="noStrike">
                        <a:solidFill>
                          <a:srgbClr val="000000"/>
                        </a:solidFill>
                        <a:effectLst/>
                        <a:latin typeface="Times New Roman" panose="02020603050405020304" pitchFamily="18" charset="0"/>
                      </a:endParaRPr>
                    </a:p>
                  </a:txBody>
                  <a:tcPr marL="4763" marR="4763" marT="4763" marB="0" anchor="b"/>
                </a:tc>
                <a:extLst>
                  <a:ext uri="{0D108BD9-81ED-4DB2-BD59-A6C34878D82A}">
                    <a16:rowId xmlns:a16="http://schemas.microsoft.com/office/drawing/2014/main" val="1153368017"/>
                  </a:ext>
                </a:extLst>
              </a:tr>
              <a:tr h="469100">
                <a:tc>
                  <a:txBody>
                    <a:bodyPr/>
                    <a:lstStyle/>
                    <a:p>
                      <a:pPr algn="l" fontAlgn="b"/>
                      <a:r>
                        <a:rPr lang="en-IN" sz="1100" u="none" strike="noStrike">
                          <a:effectLst/>
                        </a:rPr>
                        <a:t>Diarrhea </a:t>
                      </a:r>
                      <a:endParaRPr lang="en-IN" sz="1100" b="0" i="0" u="none" strike="noStrike">
                        <a:solidFill>
                          <a:srgbClr val="000000"/>
                        </a:solidFill>
                        <a:effectLst/>
                        <a:latin typeface="Times New Roman" panose="02020603050405020304" pitchFamily="18" charset="0"/>
                      </a:endParaRPr>
                    </a:p>
                  </a:txBody>
                  <a:tcPr marL="4763" marR="4763" marT="4763" marB="0" anchor="b"/>
                </a:tc>
                <a:tc>
                  <a:txBody>
                    <a:bodyPr/>
                    <a:lstStyle/>
                    <a:p>
                      <a:pPr algn="r" fontAlgn="b"/>
                      <a:r>
                        <a:rPr lang="en-IN" sz="1100" u="none" strike="noStrike">
                          <a:effectLst/>
                        </a:rPr>
                        <a:t>65</a:t>
                      </a:r>
                      <a:endParaRPr lang="en-IN" sz="1100" b="0" i="0" u="none" strike="noStrike">
                        <a:solidFill>
                          <a:srgbClr val="000000"/>
                        </a:solidFill>
                        <a:effectLst/>
                        <a:latin typeface="Times New Roman" panose="02020603050405020304" pitchFamily="18" charset="0"/>
                      </a:endParaRPr>
                    </a:p>
                  </a:txBody>
                  <a:tcPr marL="4763" marR="4763" marT="4763" marB="0" anchor="b"/>
                </a:tc>
                <a:extLst>
                  <a:ext uri="{0D108BD9-81ED-4DB2-BD59-A6C34878D82A}">
                    <a16:rowId xmlns:a16="http://schemas.microsoft.com/office/drawing/2014/main" val="2151850853"/>
                  </a:ext>
                </a:extLst>
              </a:tr>
              <a:tr h="469100">
                <a:tc>
                  <a:txBody>
                    <a:bodyPr/>
                    <a:lstStyle/>
                    <a:p>
                      <a:pPr algn="l" fontAlgn="b"/>
                      <a:r>
                        <a:rPr lang="en-IN" sz="1100" u="none" strike="noStrike">
                          <a:effectLst/>
                        </a:rPr>
                        <a:t>cholera</a:t>
                      </a:r>
                      <a:endParaRPr lang="en-IN" sz="1100" b="0" i="0" u="none" strike="noStrike">
                        <a:solidFill>
                          <a:srgbClr val="000000"/>
                        </a:solidFill>
                        <a:effectLst/>
                        <a:latin typeface="Times New Roman" panose="02020603050405020304" pitchFamily="18" charset="0"/>
                      </a:endParaRPr>
                    </a:p>
                  </a:txBody>
                  <a:tcPr marL="4763" marR="4763" marT="4763" marB="0" anchor="b"/>
                </a:tc>
                <a:tc>
                  <a:txBody>
                    <a:bodyPr/>
                    <a:lstStyle/>
                    <a:p>
                      <a:pPr algn="r" fontAlgn="b"/>
                      <a:r>
                        <a:rPr lang="en-IN" sz="1100" u="none" strike="noStrike">
                          <a:effectLst/>
                        </a:rPr>
                        <a:t>32</a:t>
                      </a:r>
                      <a:endParaRPr lang="en-IN" sz="1100" b="0" i="0" u="none" strike="noStrike">
                        <a:solidFill>
                          <a:srgbClr val="000000"/>
                        </a:solidFill>
                        <a:effectLst/>
                        <a:latin typeface="Times New Roman" panose="02020603050405020304" pitchFamily="18" charset="0"/>
                      </a:endParaRPr>
                    </a:p>
                  </a:txBody>
                  <a:tcPr marL="4763" marR="4763" marT="4763" marB="0" anchor="b"/>
                </a:tc>
                <a:extLst>
                  <a:ext uri="{0D108BD9-81ED-4DB2-BD59-A6C34878D82A}">
                    <a16:rowId xmlns:a16="http://schemas.microsoft.com/office/drawing/2014/main" val="730100544"/>
                  </a:ext>
                </a:extLst>
              </a:tr>
              <a:tr h="469100">
                <a:tc>
                  <a:txBody>
                    <a:bodyPr/>
                    <a:lstStyle/>
                    <a:p>
                      <a:pPr algn="l" fontAlgn="b"/>
                      <a:r>
                        <a:rPr lang="en-IN" sz="1100" u="none" strike="noStrike">
                          <a:effectLst/>
                        </a:rPr>
                        <a:t>Gastroenteritis</a:t>
                      </a:r>
                      <a:endParaRPr lang="en-IN" sz="1100" b="0" i="0" u="none" strike="noStrike">
                        <a:solidFill>
                          <a:srgbClr val="000000"/>
                        </a:solidFill>
                        <a:effectLst/>
                        <a:latin typeface="Times New Roman" panose="02020603050405020304" pitchFamily="18" charset="0"/>
                      </a:endParaRPr>
                    </a:p>
                  </a:txBody>
                  <a:tcPr marL="4763" marR="4763" marT="4763" marB="0" anchor="b"/>
                </a:tc>
                <a:tc>
                  <a:txBody>
                    <a:bodyPr/>
                    <a:lstStyle/>
                    <a:p>
                      <a:pPr algn="r" fontAlgn="b"/>
                      <a:r>
                        <a:rPr lang="en-IN" sz="1100" u="none" strike="noStrike" dirty="0">
                          <a:effectLst/>
                        </a:rPr>
                        <a:t>13</a:t>
                      </a:r>
                      <a:endParaRPr lang="en-IN" sz="1100" b="0" i="0" u="none" strike="noStrike" dirty="0">
                        <a:solidFill>
                          <a:srgbClr val="000000"/>
                        </a:solidFill>
                        <a:effectLst/>
                        <a:latin typeface="Times New Roman" panose="02020603050405020304" pitchFamily="18" charset="0"/>
                      </a:endParaRPr>
                    </a:p>
                  </a:txBody>
                  <a:tcPr marL="4763" marR="4763" marT="4763" marB="0" anchor="b"/>
                </a:tc>
                <a:extLst>
                  <a:ext uri="{0D108BD9-81ED-4DB2-BD59-A6C34878D82A}">
                    <a16:rowId xmlns:a16="http://schemas.microsoft.com/office/drawing/2014/main" val="3170038151"/>
                  </a:ext>
                </a:extLst>
              </a:tr>
            </a:tbl>
          </a:graphicData>
        </a:graphic>
      </p:graphicFrame>
    </p:spTree>
    <p:extLst>
      <p:ext uri="{BB962C8B-B14F-4D97-AF65-F5344CB8AC3E}">
        <p14:creationId xmlns:p14="http://schemas.microsoft.com/office/powerpoint/2010/main" val="14986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524540" y="380529"/>
            <a:ext cx="10258425" cy="589278"/>
          </a:xfrm>
        </p:spPr>
        <p:txBody>
          <a:bodyPr>
            <a:noAutofit/>
          </a:bodyPr>
          <a:lstStyle/>
          <a:p>
            <a:pPr algn="ctr"/>
            <a:r>
              <a:rPr lang="en-IN" b="1" dirty="0">
                <a:latin typeface="Times New Roman" panose="02020603050405020304" pitchFamily="18" charset="0"/>
                <a:cs typeface="Times New Roman" panose="02020603050405020304" pitchFamily="18" charset="0"/>
              </a:rPr>
              <a:t>Discussion</a:t>
            </a:r>
          </a:p>
        </p:txBody>
      </p:sp>
      <p:sp>
        <p:nvSpPr>
          <p:cNvPr id="4" name="Rectangle 1">
            <a:extLst>
              <a:ext uri="{FF2B5EF4-FFF2-40B4-BE49-F238E27FC236}">
                <a16:creationId xmlns:a16="http://schemas.microsoft.com/office/drawing/2014/main" id="{DAD5456B-2644-E32F-FCFB-012297834487}"/>
              </a:ext>
            </a:extLst>
          </p:cNvPr>
          <p:cNvSpPr>
            <a:spLocks noGrp="1" noChangeArrowheads="1"/>
          </p:cNvSpPr>
          <p:nvPr>
            <p:ph idx="1"/>
          </p:nvPr>
        </p:nvSpPr>
        <p:spPr bwMode="auto">
          <a:xfrm>
            <a:off x="380505" y="1416109"/>
            <a:ext cx="11430989" cy="4996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en-IN" sz="2000" dirty="0">
                <a:latin typeface="Times New Roman" panose="02020603050405020304" pitchFamily="18" charset="0"/>
                <a:cs typeface="Times New Roman" panose="02020603050405020304" pitchFamily="18" charset="0"/>
              </a:rPr>
              <a:t>Calcium: All samples have low concentration and below desirable limits, </a:t>
            </a:r>
            <a:r>
              <a:rPr lang="en-US" sz="2000" dirty="0">
                <a:latin typeface="Times New Roman" panose="02020603050405020304" pitchFamily="18" charset="0"/>
                <a:cs typeface="Times New Roman" panose="02020603050405020304" pitchFamily="18" charset="0"/>
              </a:rPr>
              <a:t>low calcium levels in drinking water may not directly impact health but can contribute to insufficient dietary intake, potentially increasing the risk of osteoporosis and bone-related disorders over time. Adequate calcium intake is essential for maintaining bone health, particularly in populations with already low dietary calcium sources.</a:t>
            </a:r>
            <a:endParaRPr lang="en-IN"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Phosphorous: 18 percent of our samples are above </a:t>
            </a:r>
            <a:r>
              <a:rPr lang="en-US" sz="2000" dirty="0">
                <a:latin typeface="Times New Roman" panose="02020603050405020304" pitchFamily="18" charset="0"/>
                <a:cs typeface="Times New Roman" panose="02020603050405020304" pitchFamily="18" charset="0"/>
              </a:rPr>
              <a:t>high phosphorus levels in water can promote harmful algal blooms, which produce toxins harmful to human health and ecosystems. Exposure to these toxins through contaminated water can cause skin irritation, gastrointestinal issues, and liver damage. It can also lead to oxygen depletion, threatening aquatic life and ecosystems.</a:t>
            </a:r>
          </a:p>
          <a:p>
            <a:pPr marL="0" marR="0" lvl="0" indent="0" defTabSz="914400" rtl="0" eaLnBrk="0" fontAlgn="base" latinLnBrk="0" hangingPunct="0">
              <a:lnSpc>
                <a:spcPct val="100000"/>
              </a:lnSpc>
              <a:spcBef>
                <a:spcPct val="0"/>
              </a:spcBef>
              <a:spcAft>
                <a:spcPct val="0"/>
              </a:spcAft>
              <a:buClrTx/>
              <a:buSzTx/>
              <a:buFontTx/>
              <a:buNone/>
              <a:tabLst/>
            </a:pPr>
            <a:endParaRPr lang="en-IN" sz="2000" dirty="0">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en-IN" sz="2000" dirty="0">
                <a:latin typeface="Times New Roman" panose="02020603050405020304" pitchFamily="18" charset="0"/>
                <a:cs typeface="Times New Roman" panose="02020603050405020304" pitchFamily="18" charset="0"/>
              </a:rPr>
              <a:t>Magnesium: 83 percent of samples have </a:t>
            </a:r>
            <a:r>
              <a:rPr lang="en-US" sz="2000" dirty="0">
                <a:latin typeface="Times New Roman" panose="02020603050405020304" pitchFamily="18" charset="0"/>
                <a:cs typeface="Times New Roman" panose="02020603050405020304" pitchFamily="18" charset="0"/>
              </a:rPr>
              <a:t>l</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ow magnesium levels in drinking water can lead to muscle cramps, fatigue, and irregular heart rhythms. Chronic deficiency may increase the risk of cardiovascular diseases like hypertension and heart disease. Magnesium is crucial for nerve function, muscle health, and overall cardiovascular well-being, highlighting the importance of adequate intake.</a:t>
            </a: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D5809B70-D554-6F1D-502A-0134B407A3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600740" y="1820309"/>
            <a:ext cx="11201400" cy="4351338"/>
          </a:xfrm>
        </p:spPr>
        <p:txBody>
          <a:bodyPr>
            <a:normAutofit/>
          </a:bodyPr>
          <a:lstStyle/>
          <a:p>
            <a:pPr marL="0" indent="0">
              <a:buNone/>
            </a:pPr>
            <a:r>
              <a:rPr lang="en-IN" sz="2000" dirty="0"/>
              <a:t>Fluoride: 93% of samples have </a:t>
            </a:r>
            <a:r>
              <a:rPr lang="en-US" sz="2000" dirty="0">
                <a:latin typeface="Times New Roman" panose="02020603050405020304" pitchFamily="18" charset="0"/>
                <a:cs typeface="Times New Roman" panose="02020603050405020304" pitchFamily="18" charset="0"/>
              </a:rPr>
              <a:t>low fluoride levels in drinking water can increase the risk of dental cavities, as fluoride helps strengthen tooth enamel and prevent decay. Insufficient fluoride intake can lead to higher dental treatment costs and oral health issues, particularly in children and communities without access to other fluoride sources. 1 sample have High fluoride levels in drinking water can cause dental fluorosis, characterized by discoloration and pitting of tooth enamel. Prolonged exposure can lead to skeletal fluorosis, resulting in joint pain and bone deformities. Excessive fluoride intake is particularly harmful to children, affecting tooth and bone development.</a:t>
            </a:r>
            <a:endParaRPr lang="en-IN" sz="2000" dirty="0">
              <a:latin typeface="Times New Roman" panose="02020603050405020304" pitchFamily="18" charset="0"/>
              <a:cs typeface="Times New Roman" panose="02020603050405020304" pitchFamily="18" charset="0"/>
            </a:endParaRPr>
          </a:p>
          <a:p>
            <a:pPr marL="0" indent="0">
              <a:buNone/>
            </a:pPr>
            <a:r>
              <a:rPr lang="en-IN" sz="2000" dirty="0"/>
              <a:t>Zinc: All samples have </a:t>
            </a:r>
            <a:r>
              <a:rPr lang="en-US" sz="2000" dirty="0">
                <a:latin typeface="Times New Roman" panose="02020603050405020304" pitchFamily="18" charset="0"/>
                <a:cs typeface="Times New Roman" panose="02020603050405020304" pitchFamily="18" charset="0"/>
              </a:rPr>
              <a:t>low zinc levels in drinking water can lead to weakened immune function, slower wound healing, and impaired taste and smell. Zinc deficiency can also affect growth and development in children, increase susceptibility to infections, and cause skin issues like dermatitis. Adequate zinc is essential for overall health and well-being.</a:t>
            </a:r>
            <a:endParaRPr lang="en-IN" sz="2000" dirty="0">
              <a:latin typeface="Times New Roman" panose="02020603050405020304" pitchFamily="18" charset="0"/>
              <a:cs typeface="Times New Roman" panose="02020603050405020304" pitchFamily="18" charset="0"/>
            </a:endParaRPr>
          </a:p>
          <a:p>
            <a:pPr marL="0" indent="0">
              <a:buNone/>
            </a:pPr>
            <a:endParaRPr lang="en-IN" sz="2000" dirty="0"/>
          </a:p>
        </p:txBody>
      </p:sp>
      <p:pic>
        <p:nvPicPr>
          <p:cNvPr id="7" name="Picture 6">
            <a:extLst>
              <a:ext uri="{FF2B5EF4-FFF2-40B4-BE49-F238E27FC236}">
                <a16:creationId xmlns:a16="http://schemas.microsoft.com/office/drawing/2014/main" id="{BF38E633-C5B3-40B9-F853-B931555E79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sp>
        <p:nvSpPr>
          <p:cNvPr id="5" name="TextBox 4">
            <a:extLst>
              <a:ext uri="{FF2B5EF4-FFF2-40B4-BE49-F238E27FC236}">
                <a16:creationId xmlns:a16="http://schemas.microsoft.com/office/drawing/2014/main" id="{9C306554-9D0C-8D9A-9F32-CD9EA866B961}"/>
              </a:ext>
            </a:extLst>
          </p:cNvPr>
          <p:cNvSpPr txBox="1"/>
          <p:nvPr/>
        </p:nvSpPr>
        <p:spPr>
          <a:xfrm>
            <a:off x="4296883" y="290447"/>
            <a:ext cx="6293145" cy="769441"/>
          </a:xfrm>
          <a:prstGeom prst="rect">
            <a:avLst/>
          </a:prstGeom>
          <a:noFill/>
        </p:spPr>
        <p:txBody>
          <a:bodyPr wrap="square">
            <a:spAutoFit/>
          </a:bodyPr>
          <a:lstStyle/>
          <a:p>
            <a:r>
              <a:rPr lang="en-IN" sz="4400" b="1" dirty="0">
                <a:latin typeface="Times New Roman" panose="02020603050405020304" pitchFamily="18" charset="0"/>
                <a:cs typeface="Times New Roman" panose="02020603050405020304" pitchFamily="18" charset="0"/>
              </a:rPr>
              <a:t>Discussion</a:t>
            </a:r>
            <a:endParaRPr lang="en-IN" sz="4400" dirty="0"/>
          </a:p>
        </p:txBody>
      </p:sp>
    </p:spTree>
    <p:extLst>
      <p:ext uri="{BB962C8B-B14F-4D97-AF65-F5344CB8AC3E}">
        <p14:creationId xmlns:p14="http://schemas.microsoft.com/office/powerpoint/2010/main" val="2388368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609601" y="116959"/>
            <a:ext cx="10515600" cy="1325563"/>
          </a:xfrm>
        </p:spPr>
        <p:txBody>
          <a:bodyPr/>
          <a:lstStyle/>
          <a:p>
            <a:pPr algn="ctr"/>
            <a:r>
              <a:rPr lang="en-IN"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668079" y="1660820"/>
            <a:ext cx="10515600" cy="4351338"/>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This study highlights the urgent need to address heavy metal contamination in Delhi NCR's drinking water. The detected levels of calcium, magnesium, fluoride, and zinc are below safe limits, And the amount of phosphorus and fluoride has exceeded safe limits posing severe health risks to residents. The high prevalence of waterborne diseases further emphasizes the critical nature of this issue.</a:t>
            </a:r>
          </a:p>
          <a:p>
            <a:r>
              <a:rPr lang="en-US" sz="2000" dirty="0">
                <a:latin typeface="Times New Roman" panose="02020603050405020304" pitchFamily="18" charset="0"/>
                <a:cs typeface="Times New Roman" panose="02020603050405020304" pitchFamily="18" charset="0"/>
              </a:rPr>
              <a:t>Immediate actions are required, including:</a:t>
            </a:r>
          </a:p>
          <a:p>
            <a:pPr>
              <a:buFont typeface="+mj-lt"/>
              <a:buAutoNum type="arabicPeriod"/>
            </a:pPr>
            <a:r>
              <a:rPr lang="en-US" sz="2000" b="1" dirty="0">
                <a:latin typeface="Times New Roman" panose="02020603050405020304" pitchFamily="18" charset="0"/>
                <a:cs typeface="Times New Roman" panose="02020603050405020304" pitchFamily="18" charset="0"/>
              </a:rPr>
              <a:t>Regulatory Measures:</a:t>
            </a:r>
            <a:r>
              <a:rPr lang="en-US" sz="2000" dirty="0">
                <a:latin typeface="Times New Roman" panose="02020603050405020304" pitchFamily="18" charset="0"/>
                <a:cs typeface="Times New Roman" panose="02020603050405020304" pitchFamily="18" charset="0"/>
              </a:rPr>
              <a:t> Implement and enforce stringent regulations on industrial waste disposal.</a:t>
            </a:r>
          </a:p>
          <a:p>
            <a:pPr>
              <a:buFont typeface="+mj-lt"/>
              <a:buAutoNum type="arabicPeriod"/>
            </a:pPr>
            <a:r>
              <a:rPr lang="en-US" sz="2000" b="1" dirty="0">
                <a:latin typeface="Times New Roman" panose="02020603050405020304" pitchFamily="18" charset="0"/>
                <a:cs typeface="Times New Roman" panose="02020603050405020304" pitchFamily="18" charset="0"/>
              </a:rPr>
              <a:t>Regular Monitoring:</a:t>
            </a:r>
            <a:r>
              <a:rPr lang="en-US" sz="2000" dirty="0">
                <a:latin typeface="Times New Roman" panose="02020603050405020304" pitchFamily="18" charset="0"/>
                <a:cs typeface="Times New Roman" panose="02020603050405020304" pitchFamily="18" charset="0"/>
              </a:rPr>
              <a:t> Conduct regular and comprehensive monitoring of water quality.</a:t>
            </a:r>
          </a:p>
          <a:p>
            <a:pPr>
              <a:buFont typeface="+mj-lt"/>
              <a:buAutoNum type="arabicPeriod"/>
            </a:pPr>
            <a:r>
              <a:rPr lang="en-US" sz="2000" b="1" dirty="0">
                <a:latin typeface="Times New Roman" panose="02020603050405020304" pitchFamily="18" charset="0"/>
                <a:cs typeface="Times New Roman" panose="02020603050405020304" pitchFamily="18" charset="0"/>
              </a:rPr>
              <a:t>Public Awareness:</a:t>
            </a:r>
            <a:r>
              <a:rPr lang="en-US" sz="2000" dirty="0">
                <a:latin typeface="Times New Roman" panose="02020603050405020304" pitchFamily="18" charset="0"/>
                <a:cs typeface="Times New Roman" panose="02020603050405020304" pitchFamily="18" charset="0"/>
              </a:rPr>
              <a:t> Educate the public on safe drinking water practices.</a:t>
            </a:r>
          </a:p>
          <a:p>
            <a:pPr>
              <a:buFont typeface="+mj-lt"/>
              <a:buAutoNum type="arabicPeriod"/>
            </a:pPr>
            <a:r>
              <a:rPr lang="en-US" sz="2000" b="1" dirty="0">
                <a:latin typeface="Times New Roman" panose="02020603050405020304" pitchFamily="18" charset="0"/>
                <a:cs typeface="Times New Roman" panose="02020603050405020304" pitchFamily="18" charset="0"/>
              </a:rPr>
              <a:t>Purification Technologies:</a:t>
            </a:r>
            <a:r>
              <a:rPr lang="en-US" sz="2000" dirty="0">
                <a:latin typeface="Times New Roman" panose="02020603050405020304" pitchFamily="18" charset="0"/>
                <a:cs typeface="Times New Roman" panose="02020603050405020304" pitchFamily="18" charset="0"/>
              </a:rPr>
              <a:t> Develop and deploy effective water purification technologies.</a:t>
            </a:r>
          </a:p>
          <a:p>
            <a:r>
              <a:rPr lang="en-US" sz="2000" dirty="0">
                <a:latin typeface="Times New Roman" panose="02020603050405020304" pitchFamily="18" charset="0"/>
                <a:cs typeface="Times New Roman" panose="02020603050405020304" pitchFamily="18" charset="0"/>
              </a:rPr>
              <a:t>These steps are essential to ensure safe drinking water and protect public health in Delhi NCR.</a:t>
            </a:r>
          </a:p>
          <a:p>
            <a:pPr marL="0" indent="0">
              <a:buNone/>
            </a:pPr>
            <a:endParaRPr lang="en-IN" sz="2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72237FD7-9FE7-56FB-E2E2-988A33FC3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383801" cy="651354"/>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References (Only Vancouver Style)</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rmAutofit fontScale="77500" lnSpcReduction="20000"/>
          </a:bodyPr>
          <a:lstStyle/>
          <a:p>
            <a:pPr marL="0" indent="0">
              <a:buNone/>
            </a:pPr>
            <a:r>
              <a:rPr lang="en-IN" dirty="0">
                <a:latin typeface="Times New Roman" panose="02020603050405020304" pitchFamily="18" charset="0"/>
                <a:cs typeface="Times New Roman" panose="02020603050405020304" pitchFamily="18" charset="0"/>
              </a:rPr>
              <a:t>1.Ajmal M, Uddin R. Quality of drinking water in the Aligarh Muslim University Campus, Aligarh, U.P. (India) with respect to heavy metals. Environ </a:t>
            </a:r>
            <a:r>
              <a:rPr lang="en-IN" dirty="0" err="1">
                <a:latin typeface="Times New Roman" panose="02020603050405020304" pitchFamily="18" charset="0"/>
                <a:cs typeface="Times New Roman" panose="02020603050405020304" pitchFamily="18" charset="0"/>
              </a:rPr>
              <a:t>Monit</a:t>
            </a:r>
            <a:r>
              <a:rPr lang="en-IN" dirty="0">
                <a:latin typeface="Times New Roman" panose="02020603050405020304" pitchFamily="18" charset="0"/>
                <a:cs typeface="Times New Roman" panose="02020603050405020304" pitchFamily="18" charset="0"/>
              </a:rPr>
              <a:t> Assess. 1986 Mar;6(2):195-205. </a:t>
            </a:r>
            <a:r>
              <a:rPr lang="en-IN" dirty="0" err="1">
                <a:latin typeface="Times New Roman" panose="02020603050405020304" pitchFamily="18" charset="0"/>
                <a:cs typeface="Times New Roman" panose="02020603050405020304" pitchFamily="18" charset="0"/>
              </a:rPr>
              <a:t>doi</a:t>
            </a:r>
            <a:r>
              <a:rPr lang="en-IN" dirty="0">
                <a:latin typeface="Times New Roman" panose="02020603050405020304" pitchFamily="18" charset="0"/>
                <a:cs typeface="Times New Roman" panose="02020603050405020304" pitchFamily="18" charset="0"/>
              </a:rPr>
              <a:t>: 10.1007/BF00395630. PMID: 24254648. </a:t>
            </a:r>
          </a:p>
          <a:p>
            <a:pPr marL="0" indent="0">
              <a:buNone/>
            </a:pPr>
            <a:r>
              <a:rPr lang="en-IN" dirty="0">
                <a:latin typeface="Times New Roman" panose="02020603050405020304" pitchFamily="18" charset="0"/>
                <a:cs typeface="Times New Roman" panose="02020603050405020304" pitchFamily="18" charset="0"/>
              </a:rPr>
              <a:t>2. Bajwa BS, et al. Uranium and other heavy toxic elements distribution in the drinking water samples of SW-Punjab, India. Journal of Radiation Research and Applied Sciences. 2017;10(1):13–9. </a:t>
            </a:r>
          </a:p>
          <a:p>
            <a:pPr marL="0" indent="0">
              <a:buNone/>
            </a:pPr>
            <a:r>
              <a:rPr lang="en-IN" dirty="0">
                <a:latin typeface="Times New Roman" panose="02020603050405020304" pitchFamily="18" charset="0"/>
                <a:cs typeface="Times New Roman" panose="02020603050405020304" pitchFamily="18" charset="0"/>
              </a:rPr>
              <a:t>3. Bhardwaj R, Gupta A, Garg JK. Evaluation of heavy metal contamination using environ-metrics and indexing approach for River Yamuna, Delhi stretch, India. Water Sci. 2017; 31: 52–66. https://doi.org/10.1016/j.wsj.2017.02.002 </a:t>
            </a:r>
          </a:p>
          <a:p>
            <a:pPr marL="0" indent="0">
              <a:buNone/>
            </a:pPr>
            <a:r>
              <a:rPr lang="en-IN" dirty="0">
                <a:latin typeface="Times New Roman" panose="02020603050405020304" pitchFamily="18" charset="0"/>
                <a:cs typeface="Times New Roman" panose="02020603050405020304" pitchFamily="18" charset="0"/>
              </a:rPr>
              <a:t>4. Edition F. Guidelines for drinking-water quality. WHO chronicle. 2011; 38(4):104–8. </a:t>
            </a:r>
          </a:p>
          <a:p>
            <a:pPr marL="0" indent="0">
              <a:buNone/>
            </a:pPr>
            <a:r>
              <a:rPr lang="en-IN" dirty="0">
                <a:latin typeface="Times New Roman" panose="02020603050405020304" pitchFamily="18" charset="0"/>
                <a:cs typeface="Times New Roman" panose="02020603050405020304" pitchFamily="18" charset="0"/>
              </a:rPr>
              <a:t>5. EPA. Edition of the Drinking Water Standards and Health Advisories. 2012: EPA 822-S-12-001. Washington, DC: Office of Water U.S. Environmental Protection Agency; 2012. </a:t>
            </a:r>
          </a:p>
          <a:p>
            <a:pPr marL="0" indent="0">
              <a:buNone/>
            </a:pPr>
            <a:r>
              <a:rPr lang="en-IN" dirty="0">
                <a:latin typeface="Times New Roman" panose="02020603050405020304" pitchFamily="18" charset="0"/>
                <a:cs typeface="Times New Roman" panose="02020603050405020304" pitchFamily="18" charset="0"/>
              </a:rPr>
              <a:t>6. </a:t>
            </a:r>
            <a:r>
              <a:rPr lang="en-IN" dirty="0" err="1">
                <a:latin typeface="Times New Roman" panose="02020603050405020304" pitchFamily="18" charset="0"/>
                <a:cs typeface="Times New Roman" panose="02020603050405020304" pitchFamily="18" charset="0"/>
              </a:rPr>
              <a:t>Gleick</a:t>
            </a:r>
            <a:r>
              <a:rPr lang="en-IN" dirty="0">
                <a:latin typeface="Times New Roman" panose="02020603050405020304" pitchFamily="18" charset="0"/>
                <a:cs typeface="Times New Roman" panose="02020603050405020304" pitchFamily="18" charset="0"/>
              </a:rPr>
              <a:t>, P. H. Global freshwater resources: soft-path solutions for the 21st century. Science 2003, 302, 1524– 1528, DOI: 10.1126/science.1089967</a:t>
            </a:r>
          </a:p>
        </p:txBody>
      </p:sp>
      <p:pic>
        <p:nvPicPr>
          <p:cNvPr id="4" name="Picture 3">
            <a:extLst>
              <a:ext uri="{FF2B5EF4-FFF2-40B4-BE49-F238E27FC236}">
                <a16:creationId xmlns:a16="http://schemas.microsoft.com/office/drawing/2014/main" id="{43A02ADF-43C9-DDAA-1003-2E1C9C1A93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383801" cy="651354"/>
          </a:xfrm>
          <a:prstGeom prst="rect">
            <a:avLst/>
          </a:prstGeom>
        </p:spPr>
      </p:pic>
    </p:spTree>
    <p:extLst>
      <p:ext uri="{BB962C8B-B14F-4D97-AF65-F5344CB8AC3E}">
        <p14:creationId xmlns:p14="http://schemas.microsoft.com/office/powerpoint/2010/main"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pic>
        <p:nvPicPr>
          <p:cNvPr id="7" name="Picture 6">
            <a:extLst>
              <a:ext uri="{FF2B5EF4-FFF2-40B4-BE49-F238E27FC236}">
                <a16:creationId xmlns:a16="http://schemas.microsoft.com/office/drawing/2014/main" id="{C02F5958-8CF2-3D20-A127-1F7778CAC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1098698" y="66210"/>
            <a:ext cx="10515600" cy="1325563"/>
          </a:xfrm>
        </p:spPr>
        <p:txBody>
          <a:bodyPr/>
          <a:lstStyle/>
          <a:p>
            <a:pPr algn="ctr"/>
            <a:r>
              <a:rPr lang="en-IN" b="1" dirty="0">
                <a:latin typeface="Times New Roman" panose="02020603050405020304" pitchFamily="18" charset="0"/>
                <a:cs typeface="Times New Roman" panose="02020603050405020304" pitchFamily="18" charset="0"/>
              </a:rPr>
              <a:t>Mentor Approval</a:t>
            </a:r>
          </a:p>
        </p:txBody>
      </p:sp>
      <p:pic>
        <p:nvPicPr>
          <p:cNvPr id="8" name="Picture 7">
            <a:extLst>
              <a:ext uri="{FF2B5EF4-FFF2-40B4-BE49-F238E27FC236}">
                <a16:creationId xmlns:a16="http://schemas.microsoft.com/office/drawing/2014/main" id="{72A2DC6C-88E9-5CD9-6FC6-2D1FFD2AC4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pic>
        <p:nvPicPr>
          <p:cNvPr id="6" name="Picture 5">
            <a:extLst>
              <a:ext uri="{FF2B5EF4-FFF2-40B4-BE49-F238E27FC236}">
                <a16:creationId xmlns:a16="http://schemas.microsoft.com/office/drawing/2014/main" id="{2670C1E6-3E1F-0512-92B2-3B326625B8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8661" y="1434169"/>
            <a:ext cx="8514678" cy="4769930"/>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933893" y="216563"/>
            <a:ext cx="10515600" cy="1325563"/>
          </a:xfrm>
        </p:spPr>
        <p:txBody>
          <a:bodyPr/>
          <a:lstStyle/>
          <a:p>
            <a:pPr algn="ctr"/>
            <a:r>
              <a:rPr lang="en-IN" b="1" dirty="0">
                <a:latin typeface="Times New Roman" panose="02020603050405020304" pitchFamily="18" charset="0"/>
                <a:cs typeface="Times New Roman" panose="02020603050405020304" pitchFamily="18" charset="0"/>
              </a:rPr>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319401" y="1538193"/>
            <a:ext cx="11553197" cy="4446720"/>
          </a:xfrm>
        </p:spPr>
        <p:txBody>
          <a:bodyPr>
            <a:normAutofit/>
          </a:bodyPr>
          <a:lstStyle/>
          <a:p>
            <a:pPr marL="0" indent="0">
              <a:buNone/>
            </a:pPr>
            <a:r>
              <a:rPr kumimoji="0" lang="en-US" altLang="en-US" sz="200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Water pollution is a serious public health issue, contributing to 2 million yearly fatalities and depriving 1 billion people of access to safe drinking water (WHO, 2022). (</a:t>
            </a:r>
            <a:r>
              <a:rPr kumimoji="0" lang="en-US" altLang="en-US" sz="2000" i="0"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Gleick</a:t>
            </a:r>
            <a:r>
              <a:rPr kumimoji="0" lang="en-US" altLang="en-US" sz="200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2003). Because of their toxicity and endurance, heavy metals such as arsenic, chromium, copper, cadmium, nickel, zinc, and lead present serious concerns (</a:t>
            </a:r>
            <a:r>
              <a:rPr kumimoji="0" lang="en-US" altLang="en-US" sz="2000" i="0"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Tchounwou</a:t>
            </a:r>
            <a:r>
              <a:rPr kumimoji="0" lang="en-US" altLang="en-US" sz="200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2012). Human exposure to these metals has increased due to industrial processes and energy creation, frequently beyond permissible levels in drinking water (Rehman, 2017).</a:t>
            </a:r>
            <a:br>
              <a:rPr kumimoji="0" lang="en-US" altLang="en-US" sz="200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br>
              <a:rPr kumimoji="0" lang="en-US" altLang="en-US" sz="200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en-US" altLang="en-US" sz="200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According to </a:t>
            </a:r>
            <a:r>
              <a:rPr kumimoji="0" lang="en-US" altLang="en-US" sz="2000" i="0"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Tchounwou</a:t>
            </a:r>
            <a:r>
              <a:rPr kumimoji="0" lang="en-US" altLang="en-US" sz="200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(2012), these metals are carcinogenic, harm several organs, and cause birth problems. They have no good effect on human health. Drinking tainted water is the primary source of exposure, and some metals can bioaccumulate in the body and raise the risk of cancer and other illnesses. While industrial exposure at work certainly has a role, drinking water is still the primary source.</a:t>
            </a:r>
          </a:p>
          <a:p>
            <a:pPr marL="0" indent="0">
              <a:buNone/>
            </a:pPr>
            <a:r>
              <a:rPr kumimoji="0" lang="en-US" altLang="en-US" sz="200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Cardiovascular diseases, brain damage, kidney problems, and an increased risk of diabetes and cancer are among the health effects. For the sake of public health worldwide, heavy metal poisoning in drinking water must be addressed.</a:t>
            </a:r>
          </a:p>
          <a:p>
            <a:pPr marL="0" indent="0">
              <a:buNone/>
            </a:pPr>
            <a:endParaRPr lang="en-IN" sz="2000" dirty="0"/>
          </a:p>
        </p:txBody>
      </p:sp>
      <p:pic>
        <p:nvPicPr>
          <p:cNvPr id="8" name="Picture 7">
            <a:extLst>
              <a:ext uri="{FF2B5EF4-FFF2-40B4-BE49-F238E27FC236}">
                <a16:creationId xmlns:a16="http://schemas.microsoft.com/office/drawing/2014/main" id="{2BA61059-BEF8-2F6B-3958-2ACD47A646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838200" y="253483"/>
            <a:ext cx="10022958" cy="943795"/>
          </a:xfrm>
        </p:spPr>
        <p:txBody>
          <a:bodyPr/>
          <a:lstStyle/>
          <a:p>
            <a:pPr algn="ctr"/>
            <a:r>
              <a:rPr lang="en-IN" b="1" dirty="0">
                <a:latin typeface="Times New Roman" panose="02020603050405020304" pitchFamily="18" charset="0"/>
                <a:cs typeface="Times New Roman" panose="02020603050405020304" pitchFamily="18" charset="0"/>
              </a:rPr>
              <a:t>Objectives of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648438" y="1769796"/>
            <a:ext cx="11214100" cy="3556000"/>
          </a:xfrm>
        </p:spPr>
        <p:txBody>
          <a:bodyPr>
            <a:normAutofit lnSpcReduction="10000"/>
          </a:bodyPr>
          <a:lstStyle/>
          <a:p>
            <a:pPr marL="0" indent="0">
              <a:lnSpc>
                <a:spcPct val="107000"/>
              </a:lnSpc>
              <a:spcAft>
                <a:spcPts val="800"/>
              </a:spcAft>
              <a:buNone/>
            </a:pPr>
            <a:r>
              <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rPr>
              <a:t>Primary Objective</a:t>
            </a:r>
          </a:p>
          <a:p>
            <a:pPr>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To evaluate the concentrations of heavy metals in drinking water samples taken from different parts of Delhi NCR. </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rPr>
              <a:t>Secondary Objective</a:t>
            </a:r>
          </a:p>
          <a:p>
            <a:pPr>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To compare the levels of heavy metals with national and international standard</a:t>
            </a:r>
          </a:p>
          <a:p>
            <a:pPr>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To identify the potential health risks associated with detected levels.</a:t>
            </a:r>
            <a:endParaRPr lang="en-IN" sz="2000"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To provide recommendations for mitigating heavy metal contamination.</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CD1BA7F2-64D0-6846-67D6-200997566E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1790700" y="87116"/>
            <a:ext cx="8623300" cy="890586"/>
          </a:xfrm>
        </p:spPr>
        <p:txBody>
          <a:bodyPr/>
          <a:lstStyle/>
          <a:p>
            <a:pPr algn="ctr"/>
            <a:r>
              <a:rPr lang="en-IN" b="1"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579474" y="1041005"/>
            <a:ext cx="11172160" cy="1325563"/>
          </a:xfrm>
        </p:spPr>
        <p:txBody>
          <a:bodyPr>
            <a:noAutofit/>
          </a:bodyPr>
          <a:lstStyle/>
          <a:p>
            <a:pPr>
              <a:lnSpc>
                <a:spcPct val="107000"/>
              </a:lnSpc>
              <a:spcAft>
                <a:spcPts val="800"/>
              </a:spcAft>
            </a:pPr>
            <a:r>
              <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rPr>
              <a:t>Study Design: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Cross-sectional study involving sample collection and analysis.</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rPr>
              <a:t>Study Area: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Select locations across Delhi NCR representing diverse demographics and potential contamination sources. </a:t>
            </a: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Dwarka, </a:t>
            </a:r>
            <a:r>
              <a:rPr lang="en-IN" sz="2000" kern="100" dirty="0" err="1">
                <a:effectLst/>
                <a:latin typeface="Times New Roman" panose="02020603050405020304" pitchFamily="18" charset="0"/>
                <a:ea typeface="Calibri" panose="020F0502020204030204" pitchFamily="34" charset="0"/>
                <a:cs typeface="Times New Roman" panose="02020603050405020304" pitchFamily="18" charset="0"/>
              </a:rPr>
              <a:t>Sadatpur</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2000" kern="100" dirty="0" err="1">
                <a:effectLst/>
                <a:latin typeface="Times New Roman" panose="02020603050405020304" pitchFamily="18" charset="0"/>
                <a:ea typeface="Calibri" panose="020F0502020204030204" pitchFamily="34" charset="0"/>
                <a:cs typeface="Times New Roman" panose="02020603050405020304" pitchFamily="18" charset="0"/>
              </a:rPr>
              <a:t>Shahdra</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IN" sz="2000" kern="100" dirty="0" err="1">
                <a:effectLst/>
                <a:latin typeface="Times New Roman" panose="02020603050405020304" pitchFamily="18" charset="0"/>
                <a:ea typeface="Calibri" panose="020F0502020204030204" pitchFamily="34" charset="0"/>
                <a:cs typeface="Times New Roman" panose="02020603050405020304" pitchFamily="18" charset="0"/>
              </a:rPr>
              <a:t>Mundka</a:t>
            </a: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IN" sz="20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CAF23EC9-9038-7224-9BF9-1D38ABEA0F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pic>
        <p:nvPicPr>
          <p:cNvPr id="8" name="Picture 7">
            <a:extLst>
              <a:ext uri="{FF2B5EF4-FFF2-40B4-BE49-F238E27FC236}">
                <a16:creationId xmlns:a16="http://schemas.microsoft.com/office/drawing/2014/main" id="{330B850C-EAD3-1A3C-2C22-31E30286FF6F}"/>
              </a:ext>
            </a:extLst>
          </p:cNvPr>
          <p:cNvPicPr/>
          <p:nvPr/>
        </p:nvPicPr>
        <p:blipFill>
          <a:blip r:embed="rId3"/>
          <a:stretch>
            <a:fillRect/>
          </a:stretch>
        </p:blipFill>
        <p:spPr>
          <a:xfrm>
            <a:off x="1790700" y="2493174"/>
            <a:ext cx="8828405" cy="389254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974355" y="98242"/>
            <a:ext cx="9740900" cy="1184275"/>
          </a:xfrm>
        </p:spPr>
        <p:txBody>
          <a:bodyPr/>
          <a:lstStyle/>
          <a:p>
            <a:pPr algn="ctr"/>
            <a:r>
              <a:rPr lang="en-IN" b="1" dirty="0">
                <a:latin typeface="Times New Roman" panose="02020603050405020304" pitchFamily="18" charset="0"/>
                <a:cs typeface="Times New Roman" panose="02020603050405020304" pitchFamily="18" charset="0"/>
              </a:rPr>
              <a:t>Methodology </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641498" y="1395006"/>
            <a:ext cx="10825716" cy="4936681"/>
          </a:xfrm>
        </p:spPr>
        <p:txBody>
          <a:bodyPr>
            <a:noAutofit/>
          </a:bodyPr>
          <a:lstStyle/>
          <a:p>
            <a:pPr marL="0" indent="0">
              <a:lnSpc>
                <a:spcPct val="107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rPr>
              <a:t>Study population</a:t>
            </a:r>
          </a:p>
          <a:p>
            <a:pPr>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Residents drinking water from various sources (e.g., bore wells, municipal supplies, and bottled water).</a:t>
            </a:r>
            <a:endParaRPr lang="en-IN" sz="2000"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rPr>
              <a:t>Sample Size and Sampling </a:t>
            </a:r>
          </a:p>
          <a:p>
            <a:pPr>
              <a:lnSpc>
                <a:spcPct val="107000"/>
              </a:lnSpc>
              <a:spcAft>
                <a:spcPts val="800"/>
              </a:spcAft>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41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Sample size will calculated based on desired statistical power and population distribution. Convenient sampling will be used.</a:t>
            </a:r>
            <a:endParaRPr lang="en-IN" sz="2000"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rPr>
              <a:t>Study Variables   </a:t>
            </a:r>
          </a:p>
          <a:p>
            <a:pPr marL="342900" lvl="0" indent="-342900">
              <a:lnSpc>
                <a:spcPct val="107000"/>
              </a:lnSpc>
              <a:spcAft>
                <a:spcPts val="800"/>
              </a:spcAft>
              <a:buFont typeface="Times New Roman" panose="02020603050405020304" pitchFamily="18" charset="0"/>
              <a:buChar char="•"/>
              <a:tabLst>
                <a:tab pos="457200" algn="l"/>
              </a:tabLs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Independent variable: Heavy metal concentration in water samples (e.g., arsenic, lead, chromium) </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Dependent variable: Potential health outcomes (self-reported through surveys) </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A062EDB0-B6AC-2841-ACE7-85DA7E03E2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383801" cy="651354"/>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DCF52-09D2-C483-AD09-3B3609E68309}"/>
              </a:ext>
            </a:extLst>
          </p:cNvPr>
          <p:cNvSpPr>
            <a:spLocks noGrp="1"/>
          </p:cNvSpPr>
          <p:nvPr>
            <p:ph type="title"/>
          </p:nvPr>
        </p:nvSpPr>
        <p:spPr>
          <a:xfrm>
            <a:off x="3969488" y="254442"/>
            <a:ext cx="7683795" cy="868252"/>
          </a:xfrm>
        </p:spPr>
        <p:txBody>
          <a:bodyPr/>
          <a:lstStyle/>
          <a:p>
            <a:r>
              <a:rPr lang="en-IN" b="1" dirty="0">
                <a:latin typeface="Times New Roman" panose="02020603050405020304" pitchFamily="18" charset="0"/>
                <a:cs typeface="Times New Roman" panose="02020603050405020304" pitchFamily="18" charset="0"/>
              </a:rPr>
              <a:t>Methodology </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19CDDBC-816E-B041-C2A4-685109CA1F72}"/>
              </a:ext>
            </a:extLst>
          </p:cNvPr>
          <p:cNvSpPr>
            <a:spLocks noGrp="1"/>
          </p:cNvSpPr>
          <p:nvPr>
            <p:ph idx="1"/>
          </p:nvPr>
        </p:nvSpPr>
        <p:spPr>
          <a:xfrm>
            <a:off x="494415" y="1350547"/>
            <a:ext cx="11414050" cy="4050792"/>
          </a:xfrm>
        </p:spPr>
        <p:txBody>
          <a:bodyPr>
            <a:normAutofit/>
          </a:bodyPr>
          <a:lstStyle/>
          <a:p>
            <a:pPr marL="0" indent="0">
              <a:lnSpc>
                <a:spcPct val="107000"/>
              </a:lnSpc>
              <a:spcAft>
                <a:spcPts val="800"/>
              </a:spcAft>
              <a:buNone/>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DATA COLLECTION TOOLS AND TECHNIQUES</a:t>
            </a:r>
            <a:endPar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Water Sample Collection Equipment: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This will involve</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d</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using sterile containers, the right preservation technique, and the right labeling to ensure identification.</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Surveys: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Residents </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were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asked to complete standardized questionnaires with questions on their drinking water source, any possible health problems they may be having, and any other relevant behavioral or demographic data.</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    DATA ANALYSIS</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By MS Excel and SPSS</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2000" dirty="0"/>
          </a:p>
        </p:txBody>
      </p:sp>
      <p:pic>
        <p:nvPicPr>
          <p:cNvPr id="4" name="Picture 3">
            <a:extLst>
              <a:ext uri="{FF2B5EF4-FFF2-40B4-BE49-F238E27FC236}">
                <a16:creationId xmlns:a16="http://schemas.microsoft.com/office/drawing/2014/main" id="{0BF46BAD-06E3-C6EB-0CCA-278002C660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383801" cy="651354"/>
          </a:xfrm>
          <a:prstGeom prst="rect">
            <a:avLst/>
          </a:prstGeom>
        </p:spPr>
      </p:pic>
    </p:spTree>
    <p:extLst>
      <p:ext uri="{BB962C8B-B14F-4D97-AF65-F5344CB8AC3E}">
        <p14:creationId xmlns:p14="http://schemas.microsoft.com/office/powerpoint/2010/main" val="1380098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79996480-B219-FFB7-9488-F1496FEA7FC6}"/>
              </a:ext>
            </a:extLst>
          </p:cNvPr>
          <p:cNvGraphicFramePr>
            <a:graphicFrameLocks noGrp="1"/>
          </p:cNvGraphicFramePr>
          <p:nvPr>
            <p:ph idx="1"/>
            <p:extLst>
              <p:ext uri="{D42A27DB-BD31-4B8C-83A1-F6EECF244321}">
                <p14:modId xmlns:p14="http://schemas.microsoft.com/office/powerpoint/2010/main" val="3255659125"/>
              </p:ext>
            </p:extLst>
          </p:nvPr>
        </p:nvGraphicFramePr>
        <p:xfrm>
          <a:off x="710609" y="1698577"/>
          <a:ext cx="10770781" cy="4760697"/>
        </p:xfrm>
        <a:graphic>
          <a:graphicData uri="http://schemas.openxmlformats.org/drawingml/2006/table">
            <a:tbl>
              <a:tblPr>
                <a:tableStyleId>{5C22544A-7EE6-4342-B048-85BDC9FD1C3A}</a:tableStyleId>
              </a:tblPr>
              <a:tblGrid>
                <a:gridCol w="63086">
                  <a:extLst>
                    <a:ext uri="{9D8B030D-6E8A-4147-A177-3AD203B41FA5}">
                      <a16:colId xmlns:a16="http://schemas.microsoft.com/office/drawing/2014/main" val="1327196935"/>
                    </a:ext>
                  </a:extLst>
                </a:gridCol>
                <a:gridCol w="5328789">
                  <a:extLst>
                    <a:ext uri="{9D8B030D-6E8A-4147-A177-3AD203B41FA5}">
                      <a16:colId xmlns:a16="http://schemas.microsoft.com/office/drawing/2014/main" val="1024186257"/>
                    </a:ext>
                  </a:extLst>
                </a:gridCol>
                <a:gridCol w="2689453">
                  <a:extLst>
                    <a:ext uri="{9D8B030D-6E8A-4147-A177-3AD203B41FA5}">
                      <a16:colId xmlns:a16="http://schemas.microsoft.com/office/drawing/2014/main" val="1306234187"/>
                    </a:ext>
                  </a:extLst>
                </a:gridCol>
                <a:gridCol w="2689453">
                  <a:extLst>
                    <a:ext uri="{9D8B030D-6E8A-4147-A177-3AD203B41FA5}">
                      <a16:colId xmlns:a16="http://schemas.microsoft.com/office/drawing/2014/main" val="346703858"/>
                    </a:ext>
                  </a:extLst>
                </a:gridCol>
              </a:tblGrid>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b"/>
                      <a:r>
                        <a:rPr lang="en-IN" sz="1600" u="none" strike="noStrike" dirty="0">
                          <a:effectLst/>
                        </a:rPr>
                        <a:t>Heavy metals</a:t>
                      </a:r>
                      <a:endParaRPr lang="en-IN" sz="1600" b="1" i="0" u="none" strike="noStrike" dirty="0">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sng" strike="noStrike" dirty="0">
                          <a:effectLst/>
                        </a:rPr>
                        <a:t>Desirable</a:t>
                      </a:r>
                      <a:endParaRPr lang="en-IN" sz="1600" b="1" i="0" u="sng" strike="noStrike" dirty="0">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sng" strike="noStrike" dirty="0">
                          <a:effectLst/>
                        </a:rPr>
                        <a:t>permissible</a:t>
                      </a:r>
                      <a:endParaRPr lang="en-IN" sz="1600" b="1" i="0" u="sng" strike="noStrike" dirty="0">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3300583485"/>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it-IT" sz="1600" u="none" strike="noStrike" dirty="0">
                          <a:effectLst/>
                        </a:rPr>
                        <a:t>CaCO3 (Mg/L)-600mg/L</a:t>
                      </a:r>
                      <a:endParaRPr lang="it-IT" sz="1600" b="0" i="0" u="none" strike="noStrike" dirty="0">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300</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600</a:t>
                      </a: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749157613"/>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dirty="0">
                          <a:effectLst/>
                        </a:rPr>
                        <a:t>Chloride (Mg/L)-200-300</a:t>
                      </a:r>
                      <a:endParaRPr lang="en-IN" sz="1600" b="0" i="0" u="none" strike="noStrike" dirty="0">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250</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1000</a:t>
                      </a: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1652927972"/>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dirty="0">
                          <a:effectLst/>
                        </a:rPr>
                        <a:t>Cu (Mg/L)-2</a:t>
                      </a:r>
                      <a:endParaRPr lang="en-IN" sz="1600" b="0" i="0" u="none" strike="noStrike" dirty="0">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dirty="0">
                          <a:effectLst/>
                        </a:rPr>
                        <a:t>0.05</a:t>
                      </a:r>
                      <a:endParaRPr lang="en-IN" sz="1600" b="0" i="0" u="none" strike="noStrike" dirty="0">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1.5</a:t>
                      </a: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1938652746"/>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Total Iron as Fe</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0.3</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1</a:t>
                      </a: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3484738048"/>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dirty="0">
                          <a:effectLst/>
                        </a:rPr>
                        <a:t>Mn (Mg/L)-0.4</a:t>
                      </a:r>
                      <a:endParaRPr lang="en-IN" sz="1600" b="0" i="0" u="none" strike="noStrike" dirty="0">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0.1</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0.3</a:t>
                      </a: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2289149153"/>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Sodium as Na</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b"/>
                      <a:endParaRPr lang="en-IN" sz="1600" b="0" i="0" u="none" strike="noStrike" dirty="0">
                        <a:solidFill>
                          <a:srgbClr val="000000"/>
                        </a:solidFill>
                        <a:effectLst/>
                        <a:latin typeface="Calibri" panose="020F0502020204030204" pitchFamily="34" charset="0"/>
                      </a:endParaRPr>
                    </a:p>
                  </a:txBody>
                  <a:tcPr marL="2545" marR="2545" marT="2545" marB="0" anchor="b"/>
                </a:tc>
                <a:tc>
                  <a:txBody>
                    <a:bodyPr/>
                    <a:lstStyle/>
                    <a:p>
                      <a:pPr algn="ctr" fontAlgn="b"/>
                      <a:r>
                        <a:rPr lang="en-IN" sz="1600" b="0" i="0" u="none" strike="noStrike" dirty="0">
                          <a:solidFill>
                            <a:srgbClr val="000000"/>
                          </a:solidFill>
                          <a:effectLst/>
                          <a:latin typeface="Calibri" panose="020F0502020204030204" pitchFamily="34" charset="0"/>
                        </a:rPr>
                        <a:t>200</a:t>
                      </a:r>
                    </a:p>
                  </a:txBody>
                  <a:tcPr marL="2545" marR="2545" marT="2545" marB="0" anchor="b"/>
                </a:tc>
                <a:extLst>
                  <a:ext uri="{0D108BD9-81ED-4DB2-BD59-A6C34878D82A}">
                    <a16:rowId xmlns:a16="http://schemas.microsoft.com/office/drawing/2014/main" val="1429037843"/>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S04 (mg/L)-250</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200</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dirty="0">
                          <a:effectLst/>
                        </a:rPr>
                        <a:t>400</a:t>
                      </a:r>
                      <a:endParaRPr lang="en-IN" sz="1600" b="0" i="0" u="none" strike="noStrike" dirty="0">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1194470320"/>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Zinc as Zn (mg/l)-5</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5</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15</a:t>
                      </a: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119576206"/>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Ca (Mg/L)-100-300</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75</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200</a:t>
                      </a: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738632829"/>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 Mg (Mg/L)-50 mg/l</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30</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100</a:t>
                      </a: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3870533928"/>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nn-NO" sz="1600" u="none" strike="noStrike">
                          <a:effectLst/>
                        </a:rPr>
                        <a:t>K(Mg/L)-12mg/l</a:t>
                      </a:r>
                      <a:endParaRPr lang="nn-NO"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endParaRPr lang="en-IN" sz="1600" b="0" i="0" u="none" strike="noStrike" dirty="0">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1448105222"/>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Phosphorous(Mg/L)-1mg/L</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endParaRPr lang="en-IN" sz="1600" b="0" i="0" u="none" strike="noStrike" dirty="0">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b="0" i="0" u="none" strike="noStrike" dirty="0">
                          <a:solidFill>
                            <a:srgbClr val="000000"/>
                          </a:solidFill>
                          <a:effectLst/>
                          <a:latin typeface="Calibri" panose="020F0502020204030204" pitchFamily="34" charset="0"/>
                        </a:rPr>
                        <a:t>1</a:t>
                      </a:r>
                    </a:p>
                  </a:txBody>
                  <a:tcPr marL="2545" marR="2545" marT="2545" marB="0" anchor="ctr"/>
                </a:tc>
                <a:extLst>
                  <a:ext uri="{0D108BD9-81ED-4DB2-BD59-A6C34878D82A}">
                    <a16:rowId xmlns:a16="http://schemas.microsoft.com/office/drawing/2014/main" val="3225562528"/>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As (Mg/L)-0.01</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0.05</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b="0" i="0" u="none" strike="noStrike" dirty="0">
                          <a:solidFill>
                            <a:srgbClr val="000000"/>
                          </a:solidFill>
                          <a:effectLst/>
                          <a:latin typeface="Calibri" panose="020F0502020204030204" pitchFamily="34" charset="0"/>
                        </a:rPr>
                        <a:t>0.01</a:t>
                      </a:r>
                    </a:p>
                  </a:txBody>
                  <a:tcPr marL="2545" marR="2545" marT="2545" marB="0" anchor="ctr"/>
                </a:tc>
                <a:extLst>
                  <a:ext uri="{0D108BD9-81ED-4DB2-BD59-A6C34878D82A}">
                    <a16:rowId xmlns:a16="http://schemas.microsoft.com/office/drawing/2014/main" val="2435671550"/>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Cd (Mg/L)-0.003</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0.01</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258275292"/>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Chromium as Cr6+ (Mg/L)-0.05</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endParaRPr lang="en-IN" sz="1600" b="0" i="0" u="none" strike="noStrike" dirty="0">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b="0" i="0" u="none" strike="noStrike" dirty="0">
                          <a:solidFill>
                            <a:srgbClr val="000000"/>
                          </a:solidFill>
                          <a:effectLst/>
                          <a:latin typeface="Calibri" panose="020F0502020204030204" pitchFamily="34" charset="0"/>
                        </a:rPr>
                        <a:t>0.05</a:t>
                      </a:r>
                    </a:p>
                  </a:txBody>
                  <a:tcPr marL="2545" marR="2545" marT="2545" marB="0" anchor="ctr"/>
                </a:tc>
                <a:extLst>
                  <a:ext uri="{0D108BD9-81ED-4DB2-BD59-A6C34878D82A}">
                    <a16:rowId xmlns:a16="http://schemas.microsoft.com/office/drawing/2014/main" val="1881853522"/>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 F (Mg/L)-1.5</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1</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1.5</a:t>
                      </a:r>
                      <a:endParaRPr lang="en-IN" sz="1600" b="0" i="0" u="none" strike="noStrike">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1276017663"/>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Lead (Mg/L) -0.01</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0.05</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endParaRPr lang="en-IN" sz="1600" b="0" i="0" u="none" strike="noStrike" dirty="0">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3528945816"/>
                  </a:ext>
                </a:extLst>
              </a:tr>
              <a:tr h="250563">
                <a:tc>
                  <a:txBody>
                    <a:bodyPr/>
                    <a:lstStyle/>
                    <a:p>
                      <a:pPr algn="l" fontAlgn="b"/>
                      <a:endParaRPr lang="en-IN" sz="1600" b="0" i="0" u="none" strike="noStrike">
                        <a:solidFill>
                          <a:srgbClr val="000000"/>
                        </a:solidFill>
                        <a:effectLst/>
                        <a:latin typeface="Calibri" panose="020F0502020204030204" pitchFamily="34" charset="0"/>
                      </a:endParaRPr>
                    </a:p>
                  </a:txBody>
                  <a:tcPr marL="2545" marR="2545" marT="2545" marB="0" anchor="b"/>
                </a:tc>
                <a:tc>
                  <a:txBody>
                    <a:bodyPr/>
                    <a:lstStyle/>
                    <a:p>
                      <a:pPr algn="ctr" fontAlgn="ctr"/>
                      <a:r>
                        <a:rPr lang="en-IN" sz="1600" u="none" strike="noStrike">
                          <a:effectLst/>
                        </a:rPr>
                        <a:t>Hg (Mg/L)-0.006</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r>
                        <a:rPr lang="en-IN" sz="1600" u="none" strike="noStrike">
                          <a:effectLst/>
                        </a:rPr>
                        <a:t>0.001</a:t>
                      </a:r>
                      <a:endParaRPr lang="en-IN" sz="1600" b="0" i="0" u="none" strike="noStrike">
                        <a:solidFill>
                          <a:srgbClr val="000000"/>
                        </a:solidFill>
                        <a:effectLst/>
                        <a:latin typeface="Calibri" panose="020F0502020204030204" pitchFamily="34" charset="0"/>
                      </a:endParaRPr>
                    </a:p>
                  </a:txBody>
                  <a:tcPr marL="2545" marR="2545" marT="2545" marB="0" anchor="ctr"/>
                </a:tc>
                <a:tc>
                  <a:txBody>
                    <a:bodyPr/>
                    <a:lstStyle/>
                    <a:p>
                      <a:pPr algn="ctr" fontAlgn="ctr"/>
                      <a:endParaRPr lang="en-IN" sz="1600" b="0" i="0" u="none" strike="noStrike" dirty="0">
                        <a:solidFill>
                          <a:srgbClr val="000000"/>
                        </a:solidFill>
                        <a:effectLst/>
                        <a:latin typeface="Calibri" panose="020F0502020204030204" pitchFamily="34" charset="0"/>
                      </a:endParaRPr>
                    </a:p>
                  </a:txBody>
                  <a:tcPr marL="2545" marR="2545" marT="2545" marB="0" anchor="ctr"/>
                </a:tc>
                <a:extLst>
                  <a:ext uri="{0D108BD9-81ED-4DB2-BD59-A6C34878D82A}">
                    <a16:rowId xmlns:a16="http://schemas.microsoft.com/office/drawing/2014/main" val="439942653"/>
                  </a:ext>
                </a:extLst>
              </a:tr>
            </a:tbl>
          </a:graphicData>
        </a:graphic>
      </p:graphicFrame>
      <p:sp>
        <p:nvSpPr>
          <p:cNvPr id="9" name="TextBox 8">
            <a:extLst>
              <a:ext uri="{FF2B5EF4-FFF2-40B4-BE49-F238E27FC236}">
                <a16:creationId xmlns:a16="http://schemas.microsoft.com/office/drawing/2014/main" id="{5461F981-647A-7AC3-DAF8-AABB014A983B}"/>
              </a:ext>
            </a:extLst>
          </p:cNvPr>
          <p:cNvSpPr txBox="1"/>
          <p:nvPr/>
        </p:nvSpPr>
        <p:spPr>
          <a:xfrm>
            <a:off x="4960089" y="233928"/>
            <a:ext cx="2817628" cy="769441"/>
          </a:xfrm>
          <a:prstGeom prst="rect">
            <a:avLst/>
          </a:prstGeom>
          <a:noFill/>
        </p:spPr>
        <p:txBody>
          <a:bodyPr wrap="square">
            <a:spAutoFit/>
          </a:bodyPr>
          <a:lstStyle/>
          <a:p>
            <a:r>
              <a:rPr lang="en-IN" sz="4400" b="1" dirty="0">
                <a:latin typeface="Times New Roman" panose="02020603050405020304" pitchFamily="18" charset="0"/>
                <a:cs typeface="Times New Roman" panose="02020603050405020304" pitchFamily="18" charset="0"/>
              </a:rPr>
              <a:t>Results</a:t>
            </a:r>
            <a:endParaRPr lang="en-IN" sz="44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B797ED47-0E6B-697C-80AC-7AF23F93E41D}"/>
              </a:ext>
            </a:extLst>
          </p:cNvPr>
          <p:cNvSpPr txBox="1"/>
          <p:nvPr/>
        </p:nvSpPr>
        <p:spPr>
          <a:xfrm>
            <a:off x="2652823" y="1238206"/>
            <a:ext cx="9202479" cy="369332"/>
          </a:xfrm>
          <a:prstGeom prst="rect">
            <a:avLst/>
          </a:prstGeom>
          <a:noFill/>
        </p:spPr>
        <p:txBody>
          <a:bodyPr wrap="square">
            <a:spAutoFit/>
          </a:bodyPr>
          <a:lstStyle/>
          <a:p>
            <a:r>
              <a:rPr lang="en-US" kern="100" dirty="0">
                <a:latin typeface="Times New Roman" panose="02020603050405020304" pitchFamily="18" charset="0"/>
                <a:ea typeface="Calibri" panose="020F0502020204030204" pitchFamily="34" charset="0"/>
                <a:cs typeface="Times New Roman" panose="02020603050405020304" pitchFamily="18" charset="0"/>
              </a:rPr>
              <a:t>L</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evels of heavy metals with national and international standards</a:t>
            </a:r>
            <a:endParaRPr lang="en-IN" dirty="0"/>
          </a:p>
        </p:txBody>
      </p:sp>
      <p:pic>
        <p:nvPicPr>
          <p:cNvPr id="2" name="Picture 1">
            <a:extLst>
              <a:ext uri="{FF2B5EF4-FFF2-40B4-BE49-F238E27FC236}">
                <a16:creationId xmlns:a16="http://schemas.microsoft.com/office/drawing/2014/main" id="{908F613C-1F93-E982-F7F1-62C65071B1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383801" cy="651354"/>
          </a:xfrm>
          <a:prstGeom prst="rect">
            <a:avLst/>
          </a:prstGeom>
        </p:spPr>
      </p:pic>
    </p:spTree>
    <p:extLst>
      <p:ext uri="{BB962C8B-B14F-4D97-AF65-F5344CB8AC3E}">
        <p14:creationId xmlns:p14="http://schemas.microsoft.com/office/powerpoint/2010/main" val="3028898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902DF1C-41F3-4A83-F97A-2B63564ED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383801" cy="651354"/>
          </a:xfrm>
          <a:prstGeom prst="rect">
            <a:avLst/>
          </a:prstGeom>
        </p:spPr>
      </p:pic>
      <p:sp>
        <p:nvSpPr>
          <p:cNvPr id="11" name="Title 10">
            <a:extLst>
              <a:ext uri="{FF2B5EF4-FFF2-40B4-BE49-F238E27FC236}">
                <a16:creationId xmlns:a16="http://schemas.microsoft.com/office/drawing/2014/main" id="{694396C7-BCE1-DAC1-C884-EA1B2DE5E6B6}"/>
              </a:ext>
            </a:extLst>
          </p:cNvPr>
          <p:cNvSpPr>
            <a:spLocks noGrp="1"/>
          </p:cNvSpPr>
          <p:nvPr>
            <p:ph type="title"/>
          </p:nvPr>
        </p:nvSpPr>
        <p:spPr>
          <a:xfrm>
            <a:off x="3404080" y="392022"/>
            <a:ext cx="6769396" cy="1006475"/>
          </a:xfrm>
        </p:spPr>
        <p:txBody>
          <a:bodyPr>
            <a:noAutofit/>
          </a:bodyPr>
          <a:lstStyle/>
          <a:p>
            <a:r>
              <a:rPr lang="en-US" b="1" dirty="0">
                <a:latin typeface="Times New Roman" panose="02020603050405020304" pitchFamily="18" charset="0"/>
                <a:cs typeface="Times New Roman" panose="02020603050405020304" pitchFamily="18" charset="0"/>
              </a:rPr>
              <a:t>Sources of Drinking Water</a:t>
            </a:r>
            <a:br>
              <a:rPr lang="en-US" b="1" dirty="0">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graphicFrame>
        <p:nvGraphicFramePr>
          <p:cNvPr id="9" name="Content Placeholder 7">
            <a:extLst>
              <a:ext uri="{FF2B5EF4-FFF2-40B4-BE49-F238E27FC236}">
                <a16:creationId xmlns:a16="http://schemas.microsoft.com/office/drawing/2014/main" id="{DF78E057-AD66-E8D4-7BD1-32DB01DE49CE}"/>
              </a:ext>
            </a:extLst>
          </p:cNvPr>
          <p:cNvGraphicFramePr>
            <a:graphicFrameLocks noGrp="1"/>
          </p:cNvGraphicFramePr>
          <p:nvPr>
            <p:ph idx="1"/>
            <p:extLst>
              <p:ext uri="{D42A27DB-BD31-4B8C-83A1-F6EECF244321}">
                <p14:modId xmlns:p14="http://schemas.microsoft.com/office/powerpoint/2010/main" val="198860545"/>
              </p:ext>
            </p:extLst>
          </p:nvPr>
        </p:nvGraphicFramePr>
        <p:xfrm>
          <a:off x="913903" y="1668499"/>
          <a:ext cx="4489320" cy="42272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Table 11">
            <a:extLst>
              <a:ext uri="{FF2B5EF4-FFF2-40B4-BE49-F238E27FC236}">
                <a16:creationId xmlns:a16="http://schemas.microsoft.com/office/drawing/2014/main" id="{32ECCA44-D1AA-074C-04E0-FDADF8CB369D}"/>
              </a:ext>
            </a:extLst>
          </p:cNvPr>
          <p:cNvGraphicFramePr>
            <a:graphicFrameLocks noGrp="1"/>
          </p:cNvGraphicFramePr>
          <p:nvPr>
            <p:extLst>
              <p:ext uri="{D42A27DB-BD31-4B8C-83A1-F6EECF244321}">
                <p14:modId xmlns:p14="http://schemas.microsoft.com/office/powerpoint/2010/main" val="3485759274"/>
              </p:ext>
            </p:extLst>
          </p:nvPr>
        </p:nvGraphicFramePr>
        <p:xfrm>
          <a:off x="6788778" y="1668499"/>
          <a:ext cx="4168075" cy="4344215"/>
        </p:xfrm>
        <a:graphic>
          <a:graphicData uri="http://schemas.openxmlformats.org/drawingml/2006/table">
            <a:tbl>
              <a:tblPr>
                <a:tableStyleId>{5C22544A-7EE6-4342-B048-85BDC9FD1C3A}</a:tableStyleId>
              </a:tblPr>
              <a:tblGrid>
                <a:gridCol w="833615">
                  <a:extLst>
                    <a:ext uri="{9D8B030D-6E8A-4147-A177-3AD203B41FA5}">
                      <a16:colId xmlns:a16="http://schemas.microsoft.com/office/drawing/2014/main" val="2922686917"/>
                    </a:ext>
                  </a:extLst>
                </a:gridCol>
                <a:gridCol w="833615">
                  <a:extLst>
                    <a:ext uri="{9D8B030D-6E8A-4147-A177-3AD203B41FA5}">
                      <a16:colId xmlns:a16="http://schemas.microsoft.com/office/drawing/2014/main" val="2107791664"/>
                    </a:ext>
                  </a:extLst>
                </a:gridCol>
                <a:gridCol w="833615">
                  <a:extLst>
                    <a:ext uri="{9D8B030D-6E8A-4147-A177-3AD203B41FA5}">
                      <a16:colId xmlns:a16="http://schemas.microsoft.com/office/drawing/2014/main" val="2979122177"/>
                    </a:ext>
                  </a:extLst>
                </a:gridCol>
                <a:gridCol w="833615">
                  <a:extLst>
                    <a:ext uri="{9D8B030D-6E8A-4147-A177-3AD203B41FA5}">
                      <a16:colId xmlns:a16="http://schemas.microsoft.com/office/drawing/2014/main" val="2079957035"/>
                    </a:ext>
                  </a:extLst>
                </a:gridCol>
                <a:gridCol w="833615">
                  <a:extLst>
                    <a:ext uri="{9D8B030D-6E8A-4147-A177-3AD203B41FA5}">
                      <a16:colId xmlns:a16="http://schemas.microsoft.com/office/drawing/2014/main" val="2546719642"/>
                    </a:ext>
                  </a:extLst>
                </a:gridCol>
              </a:tblGrid>
              <a:tr h="737508">
                <a:tc>
                  <a:txBody>
                    <a:bodyPr/>
                    <a:lstStyle/>
                    <a:p>
                      <a:pPr algn="l" fontAlgn="b"/>
                      <a:r>
                        <a:rPr lang="en-IN" sz="900" u="none" strike="noStrike" dirty="0">
                          <a:effectLst/>
                        </a:rPr>
                        <a:t>SOURCE OF WATER</a:t>
                      </a:r>
                      <a:endParaRPr lang="en-IN" sz="900" b="0" i="0" u="none" strike="noStrike" dirty="0">
                        <a:solidFill>
                          <a:srgbClr val="000000"/>
                        </a:solidFill>
                        <a:effectLst/>
                        <a:latin typeface="Arial" panose="020B0604020202020204" pitchFamily="34" charset="0"/>
                      </a:endParaRPr>
                    </a:p>
                  </a:txBody>
                  <a:tcPr marL="4763" marR="4763" marT="4763" marB="0" anchor="b"/>
                </a:tc>
                <a:tc>
                  <a:txBody>
                    <a:bodyPr/>
                    <a:lstStyle/>
                    <a:p>
                      <a:pPr algn="ctr" fontAlgn="b"/>
                      <a:r>
                        <a:rPr lang="en-IN" sz="900" u="none" strike="noStrike">
                          <a:effectLst/>
                        </a:rPr>
                        <a:t>Frequency</a:t>
                      </a:r>
                      <a:endParaRPr lang="en-IN" sz="900" b="0" i="0" u="none" strike="noStrike">
                        <a:solidFill>
                          <a:srgbClr val="000000"/>
                        </a:solidFill>
                        <a:effectLst/>
                        <a:latin typeface="Arial" panose="020B0604020202020204" pitchFamily="34" charset="0"/>
                      </a:endParaRPr>
                    </a:p>
                  </a:txBody>
                  <a:tcPr marL="4763" marR="4763" marT="4763" marB="0" anchor="b"/>
                </a:tc>
                <a:tc>
                  <a:txBody>
                    <a:bodyPr/>
                    <a:lstStyle/>
                    <a:p>
                      <a:pPr algn="ctr" fontAlgn="b"/>
                      <a:r>
                        <a:rPr lang="en-IN" sz="900" u="none" strike="noStrike">
                          <a:effectLst/>
                        </a:rPr>
                        <a:t>Percent</a:t>
                      </a:r>
                      <a:endParaRPr lang="en-IN" sz="900" b="0" i="0" u="none" strike="noStrike">
                        <a:solidFill>
                          <a:srgbClr val="000000"/>
                        </a:solidFill>
                        <a:effectLst/>
                        <a:latin typeface="Arial" panose="020B0604020202020204" pitchFamily="34" charset="0"/>
                      </a:endParaRPr>
                    </a:p>
                  </a:txBody>
                  <a:tcPr marL="4763" marR="4763" marT="4763" marB="0" anchor="b"/>
                </a:tc>
                <a:tc>
                  <a:txBody>
                    <a:bodyPr/>
                    <a:lstStyle/>
                    <a:p>
                      <a:pPr algn="ctr" fontAlgn="b"/>
                      <a:r>
                        <a:rPr lang="en-IN" sz="900" u="none" strike="noStrike">
                          <a:effectLst/>
                        </a:rPr>
                        <a:t>Valid Percent</a:t>
                      </a:r>
                      <a:endParaRPr lang="en-IN" sz="900" b="0" i="0" u="none" strike="noStrike">
                        <a:solidFill>
                          <a:srgbClr val="000000"/>
                        </a:solidFill>
                        <a:effectLst/>
                        <a:latin typeface="Arial" panose="020B0604020202020204" pitchFamily="34" charset="0"/>
                      </a:endParaRPr>
                    </a:p>
                  </a:txBody>
                  <a:tcPr marL="4763" marR="4763" marT="4763" marB="0" anchor="b"/>
                </a:tc>
                <a:tc>
                  <a:txBody>
                    <a:bodyPr/>
                    <a:lstStyle/>
                    <a:p>
                      <a:pPr algn="ctr" fontAlgn="b"/>
                      <a:r>
                        <a:rPr lang="en-IN" sz="900" u="none" strike="noStrike">
                          <a:effectLst/>
                        </a:rPr>
                        <a:t>Cumulative Percent</a:t>
                      </a:r>
                      <a:endParaRPr lang="en-IN" sz="900" b="0" i="0" u="none" strike="noStrike">
                        <a:solidFill>
                          <a:srgbClr val="000000"/>
                        </a:solidFill>
                        <a:effectLst/>
                        <a:latin typeface="Arial" panose="020B0604020202020204" pitchFamily="34" charset="0"/>
                      </a:endParaRPr>
                    </a:p>
                  </a:txBody>
                  <a:tcPr marL="4763" marR="4763" marT="4763" marB="0" anchor="b"/>
                </a:tc>
                <a:extLst>
                  <a:ext uri="{0D108BD9-81ED-4DB2-BD59-A6C34878D82A}">
                    <a16:rowId xmlns:a16="http://schemas.microsoft.com/office/drawing/2014/main" val="2180178902"/>
                  </a:ext>
                </a:extLst>
              </a:tr>
              <a:tr h="250003">
                <a:tc>
                  <a:txBody>
                    <a:bodyPr/>
                    <a:lstStyle/>
                    <a:p>
                      <a:pPr algn="l" fontAlgn="t"/>
                      <a:endParaRPr lang="en-IN" sz="900" b="0" i="0" u="none" strike="noStrike">
                        <a:solidFill>
                          <a:srgbClr val="000000"/>
                        </a:solidFill>
                        <a:effectLst/>
                        <a:latin typeface="Arial" panose="020B0604020202020204" pitchFamily="34" charset="0"/>
                      </a:endParaRPr>
                    </a:p>
                  </a:txBody>
                  <a:tcPr marL="4763" marR="4763" marT="4763" marB="0"/>
                </a:tc>
                <a:tc>
                  <a:txBody>
                    <a:bodyPr/>
                    <a:lstStyle/>
                    <a:p>
                      <a:pPr algn="r" fontAlgn="ctr"/>
                      <a:endParaRPr lang="en-IN" sz="9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14.6</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14.6</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14.6</a:t>
                      </a:r>
                      <a:endParaRPr lang="en-IN" sz="9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2595729694"/>
                  </a:ext>
                </a:extLst>
              </a:tr>
              <a:tr h="237503">
                <a:tc>
                  <a:txBody>
                    <a:bodyPr/>
                    <a:lstStyle/>
                    <a:p>
                      <a:pPr algn="l" fontAlgn="t"/>
                      <a:r>
                        <a:rPr lang="en-IN" sz="900" u="none" strike="noStrike">
                          <a:effectLst/>
                        </a:rPr>
                        <a:t>BISLARI</a:t>
                      </a:r>
                      <a:endParaRPr lang="en-IN" sz="900" b="0" i="0" u="none" strike="noStrike">
                        <a:solidFill>
                          <a:srgbClr val="000000"/>
                        </a:solidFill>
                        <a:effectLst/>
                        <a:latin typeface="Arial" panose="020B0604020202020204" pitchFamily="34" charset="0"/>
                      </a:endParaRPr>
                    </a:p>
                  </a:txBody>
                  <a:tcPr marL="4763" marR="4763" marT="4763" marB="0"/>
                </a:tc>
                <a:tc>
                  <a:txBody>
                    <a:bodyPr/>
                    <a:lstStyle/>
                    <a:p>
                      <a:pPr algn="r" fontAlgn="ctr"/>
                      <a:r>
                        <a:rPr lang="en-IN" sz="900" u="none" strike="noStrike" dirty="0">
                          <a:effectLst/>
                        </a:rPr>
                        <a:t>2</a:t>
                      </a:r>
                      <a:endParaRPr lang="en-IN" sz="9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4.2</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4.2</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18.8</a:t>
                      </a:r>
                      <a:endParaRPr lang="en-IN" sz="9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2655000531"/>
                  </a:ext>
                </a:extLst>
              </a:tr>
              <a:tr h="237503">
                <a:tc>
                  <a:txBody>
                    <a:bodyPr/>
                    <a:lstStyle/>
                    <a:p>
                      <a:pPr algn="l" fontAlgn="t"/>
                      <a:endParaRPr lang="en-IN" sz="900" b="0" i="0" u="none" strike="noStrike">
                        <a:solidFill>
                          <a:srgbClr val="000000"/>
                        </a:solidFill>
                        <a:effectLst/>
                        <a:latin typeface="Arial" panose="020B0604020202020204" pitchFamily="34" charset="0"/>
                      </a:endParaRPr>
                    </a:p>
                  </a:txBody>
                  <a:tcPr marL="4763" marR="4763" marT="4763" marB="0"/>
                </a:tc>
                <a:tc>
                  <a:txBody>
                    <a:bodyPr/>
                    <a:lstStyle/>
                    <a:p>
                      <a:pPr algn="r" fontAlgn="ct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dirty="0">
                          <a:effectLst/>
                        </a:rPr>
                        <a:t>2.1</a:t>
                      </a:r>
                      <a:endParaRPr lang="en-IN" sz="9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2.1</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20.8</a:t>
                      </a:r>
                      <a:endParaRPr lang="en-IN" sz="9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570355605"/>
                  </a:ext>
                </a:extLst>
              </a:tr>
              <a:tr h="387504">
                <a:tc>
                  <a:txBody>
                    <a:bodyPr/>
                    <a:lstStyle/>
                    <a:p>
                      <a:pPr algn="l" fontAlgn="t"/>
                      <a:r>
                        <a:rPr lang="en-IN" sz="900" u="none" strike="noStrike">
                          <a:effectLst/>
                        </a:rPr>
                        <a:t>Ground water</a:t>
                      </a:r>
                      <a:endParaRPr lang="en-IN" sz="900" b="0" i="0" u="none" strike="noStrike">
                        <a:solidFill>
                          <a:srgbClr val="000000"/>
                        </a:solidFill>
                        <a:effectLst/>
                        <a:latin typeface="Arial" panose="020B0604020202020204" pitchFamily="34" charset="0"/>
                      </a:endParaRPr>
                    </a:p>
                  </a:txBody>
                  <a:tcPr marL="4763" marR="4763" marT="4763" marB="0"/>
                </a:tc>
                <a:tc>
                  <a:txBody>
                    <a:bodyPr/>
                    <a:lstStyle/>
                    <a:p>
                      <a:pPr algn="r" fontAlgn="ctr"/>
                      <a:r>
                        <a:rPr lang="en-IN" sz="900" u="none" strike="noStrike">
                          <a:effectLst/>
                        </a:rPr>
                        <a:t>7</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dirty="0">
                          <a:effectLst/>
                        </a:rPr>
                        <a:t>12.5</a:t>
                      </a:r>
                      <a:endParaRPr lang="en-IN" sz="9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12.5</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33.3</a:t>
                      </a:r>
                      <a:endParaRPr lang="en-IN" sz="9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748340886"/>
                  </a:ext>
                </a:extLst>
              </a:tr>
              <a:tr h="237503">
                <a:tc>
                  <a:txBody>
                    <a:bodyPr/>
                    <a:lstStyle/>
                    <a:p>
                      <a:pPr algn="l" fontAlgn="t"/>
                      <a:r>
                        <a:rPr lang="en-IN" sz="900" u="none" strike="noStrike">
                          <a:effectLst/>
                        </a:rPr>
                        <a:t>RO</a:t>
                      </a:r>
                      <a:endParaRPr lang="en-IN" sz="900" b="0" i="0" u="none" strike="noStrike">
                        <a:solidFill>
                          <a:srgbClr val="000000"/>
                        </a:solidFill>
                        <a:effectLst/>
                        <a:latin typeface="Arial" panose="020B0604020202020204" pitchFamily="34" charset="0"/>
                      </a:endParaRPr>
                    </a:p>
                  </a:txBody>
                  <a:tcPr marL="4763" marR="4763" marT="4763" marB="0"/>
                </a:tc>
                <a:tc>
                  <a:txBody>
                    <a:bodyPr/>
                    <a:lstStyle/>
                    <a:p>
                      <a:pPr algn="r" fontAlgn="ctr"/>
                      <a:r>
                        <a:rPr lang="en-IN" sz="900" u="none" strike="noStrike">
                          <a:effectLst/>
                        </a:rPr>
                        <a:t>14</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29.2</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29.2</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62.5</a:t>
                      </a:r>
                      <a:endParaRPr lang="en-IN" sz="9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918393658"/>
                  </a:ext>
                </a:extLst>
              </a:tr>
              <a:tr h="581673">
                <a:tc>
                  <a:txBody>
                    <a:bodyPr/>
                    <a:lstStyle/>
                    <a:p>
                      <a:pPr algn="l" fontAlgn="t"/>
                      <a:r>
                        <a:rPr lang="en-IN" sz="900" u="none" strike="noStrike">
                          <a:effectLst/>
                        </a:rPr>
                        <a:t>RO ( WASTE WATER )</a:t>
                      </a:r>
                      <a:endParaRPr lang="en-IN" sz="900" b="0" i="0" u="none" strike="noStrike">
                        <a:solidFill>
                          <a:srgbClr val="000000"/>
                        </a:solidFill>
                        <a:effectLst/>
                        <a:latin typeface="Arial" panose="020B0604020202020204" pitchFamily="34" charset="0"/>
                      </a:endParaRPr>
                    </a:p>
                  </a:txBody>
                  <a:tcPr marL="4763" marR="4763" marT="4763" marB="0"/>
                </a:tc>
                <a:tc>
                  <a:txBody>
                    <a:bodyPr/>
                    <a:lstStyle/>
                    <a:p>
                      <a:pPr algn="r" fontAlgn="ctr"/>
                      <a:r>
                        <a:rPr lang="en-IN" sz="900" u="none" strike="noStrike">
                          <a:effectLst/>
                        </a:rPr>
                        <a:t>5</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dirty="0">
                          <a:effectLst/>
                        </a:rPr>
                        <a:t>10.4</a:t>
                      </a:r>
                      <a:endParaRPr lang="en-IN" sz="9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dirty="0">
                          <a:effectLst/>
                        </a:rPr>
                        <a:t>10.4</a:t>
                      </a:r>
                      <a:endParaRPr lang="en-IN" sz="9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72.9</a:t>
                      </a:r>
                      <a:endParaRPr lang="en-IN" sz="9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4266629934"/>
                  </a:ext>
                </a:extLst>
              </a:tr>
              <a:tr h="475005">
                <a:tc>
                  <a:txBody>
                    <a:bodyPr/>
                    <a:lstStyle/>
                    <a:p>
                      <a:pPr algn="l" fontAlgn="t"/>
                      <a:r>
                        <a:rPr lang="en-IN" sz="900" u="none" strike="noStrike">
                          <a:effectLst/>
                        </a:rPr>
                        <a:t>SUPPLY</a:t>
                      </a:r>
                      <a:endParaRPr lang="en-IN" sz="900" b="0" i="0" u="none" strike="noStrike">
                        <a:solidFill>
                          <a:srgbClr val="000000"/>
                        </a:solidFill>
                        <a:effectLst/>
                        <a:latin typeface="Arial" panose="020B0604020202020204" pitchFamily="34" charset="0"/>
                      </a:endParaRPr>
                    </a:p>
                  </a:txBody>
                  <a:tcPr marL="4763" marR="4763" marT="4763" marB="0"/>
                </a:tc>
                <a:tc>
                  <a:txBody>
                    <a:bodyPr/>
                    <a:lstStyle/>
                    <a:p>
                      <a:pPr algn="r" fontAlgn="ctr"/>
                      <a:r>
                        <a:rPr lang="en-IN" sz="900" u="none" strike="noStrike">
                          <a:effectLst/>
                        </a:rPr>
                        <a:t>9</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18.8</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dirty="0">
                          <a:effectLst/>
                        </a:rPr>
                        <a:t>18.8</a:t>
                      </a:r>
                      <a:endParaRPr lang="en-IN" sz="9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91.7</a:t>
                      </a:r>
                      <a:endParaRPr lang="en-IN" sz="9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165403508"/>
                  </a:ext>
                </a:extLst>
              </a:tr>
              <a:tr h="712508">
                <a:tc>
                  <a:txBody>
                    <a:bodyPr/>
                    <a:lstStyle/>
                    <a:p>
                      <a:pPr algn="l" fontAlgn="t"/>
                      <a:r>
                        <a:rPr lang="en-IN" sz="900" u="none" strike="noStrike">
                          <a:effectLst/>
                        </a:rPr>
                        <a:t>TANKER</a:t>
                      </a:r>
                      <a:endParaRPr lang="en-IN" sz="900" b="0" i="0" u="none" strike="noStrike">
                        <a:solidFill>
                          <a:srgbClr val="000000"/>
                        </a:solidFill>
                        <a:effectLst/>
                        <a:latin typeface="Arial" panose="020B0604020202020204" pitchFamily="34" charset="0"/>
                      </a:endParaRPr>
                    </a:p>
                  </a:txBody>
                  <a:tcPr marL="4763" marR="4763" marT="4763" marB="0"/>
                </a:tc>
                <a:tc>
                  <a:txBody>
                    <a:bodyPr/>
                    <a:lstStyle/>
                    <a:p>
                      <a:pPr algn="r" fontAlgn="ctr"/>
                      <a:r>
                        <a:rPr lang="en-IN" sz="900" u="none" strike="noStrike">
                          <a:effectLst/>
                        </a:rPr>
                        <a:t>4</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8.3</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dirty="0">
                          <a:effectLst/>
                        </a:rPr>
                        <a:t>8.3</a:t>
                      </a:r>
                      <a:endParaRPr lang="en-IN" sz="9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dirty="0">
                          <a:effectLst/>
                        </a:rPr>
                        <a:t>100.0</a:t>
                      </a:r>
                      <a:endParaRPr lang="en-IN" sz="9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1585084831"/>
                  </a:ext>
                </a:extLst>
              </a:tr>
              <a:tr h="487505">
                <a:tc>
                  <a:txBody>
                    <a:bodyPr/>
                    <a:lstStyle/>
                    <a:p>
                      <a:pPr algn="l" fontAlgn="t"/>
                      <a:endParaRPr lang="en-IN" sz="900" b="0" i="0" u="none" strike="noStrike">
                        <a:solidFill>
                          <a:srgbClr val="000000"/>
                        </a:solidFill>
                        <a:effectLst/>
                        <a:latin typeface="Arial" panose="020B0604020202020204" pitchFamily="34" charset="0"/>
                      </a:endParaRPr>
                    </a:p>
                  </a:txBody>
                  <a:tcPr marL="4763" marR="4763" marT="4763" marB="0"/>
                </a:tc>
                <a:tc>
                  <a:txBody>
                    <a:bodyPr/>
                    <a:lstStyle/>
                    <a:p>
                      <a:pPr algn="r" fontAlgn="ct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100.0</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IN" sz="900" u="none" strike="noStrike">
                          <a:effectLst/>
                        </a:rPr>
                        <a:t>100.0</a:t>
                      </a:r>
                      <a:endParaRPr lang="en-IN" sz="900" b="0" i="0" u="none" strike="noStrike">
                        <a:solidFill>
                          <a:srgbClr val="000000"/>
                        </a:solidFill>
                        <a:effectLst/>
                        <a:latin typeface="Arial" panose="020B0604020202020204" pitchFamily="34" charset="0"/>
                      </a:endParaRPr>
                    </a:p>
                  </a:txBody>
                  <a:tcPr marL="4763" marR="4763" marT="4763" marB="0" anchor="ctr"/>
                </a:tc>
                <a:tc>
                  <a:txBody>
                    <a:bodyPr/>
                    <a:lstStyle/>
                    <a:p>
                      <a:pPr algn="l" fontAlgn="ctr"/>
                      <a:endParaRPr lang="en-IN" sz="9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169678239"/>
                  </a:ext>
                </a:extLst>
              </a:tr>
            </a:tbl>
          </a:graphicData>
        </a:graphic>
      </p:graphicFrame>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2693</TotalTime>
  <Words>1867</Words>
  <Application>Microsoft Office PowerPoint</Application>
  <PresentationFormat>Widescreen</PresentationFormat>
  <Paragraphs>333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Assessment of Heavy Metals in Drinking Water in Delhi, India </vt:lpstr>
      <vt:lpstr>Mentor Approval</vt:lpstr>
      <vt:lpstr>Introduction </vt:lpstr>
      <vt:lpstr>Objectives of Study</vt:lpstr>
      <vt:lpstr>Methodology</vt:lpstr>
      <vt:lpstr>Methodology </vt:lpstr>
      <vt:lpstr>Methodology </vt:lpstr>
      <vt:lpstr>PowerPoint Presentation</vt:lpstr>
      <vt:lpstr>Sources of Drinking Water </vt:lpstr>
      <vt:lpstr>The concentrations of heavy metals in drinking water samples </vt:lpstr>
      <vt:lpstr>The potential health risks associated with detected levels</vt:lpstr>
      <vt:lpstr>Discussion</vt:lpstr>
      <vt:lpstr>PowerPoint Presentation</vt:lpstr>
      <vt:lpstr>Conclusion</vt:lpstr>
      <vt:lpstr>References (Only Vancouver Style)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Rahul Prakash</cp:lastModifiedBy>
  <cp:revision>17</cp:revision>
  <dcterms:created xsi:type="dcterms:W3CDTF">2022-05-20T15:11:38Z</dcterms:created>
  <dcterms:modified xsi:type="dcterms:W3CDTF">2024-07-02T16:00:51Z</dcterms:modified>
</cp:coreProperties>
</file>