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24"/>
  </p:notesMasterIdLst>
  <p:sldIdLst>
    <p:sldId id="275" r:id="rId3"/>
    <p:sldId id="257" r:id="rId4"/>
    <p:sldId id="276" r:id="rId5"/>
    <p:sldId id="277" r:id="rId6"/>
    <p:sldId id="278" r:id="rId7"/>
    <p:sldId id="279" r:id="rId8"/>
    <p:sldId id="280" r:id="rId9"/>
    <p:sldId id="281" r:id="rId10"/>
    <p:sldId id="282" r:id="rId11"/>
    <p:sldId id="262" r:id="rId12"/>
    <p:sldId id="263" r:id="rId13"/>
    <p:sldId id="264" r:id="rId14"/>
    <p:sldId id="285" r:id="rId15"/>
    <p:sldId id="286" r:id="rId16"/>
    <p:sldId id="265" r:id="rId17"/>
    <p:sldId id="289" r:id="rId18"/>
    <p:sldId id="287" r:id="rId19"/>
    <p:sldId id="288" r:id="rId20"/>
    <p:sldId id="267" r:id="rId21"/>
    <p:sldId id="283" r:id="rId22"/>
    <p:sldId id="28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slide" Target="slides/slide11.xml" /><Relationship Id="rId18" Type="http://schemas.openxmlformats.org/officeDocument/2006/relationships/slide" Target="slides/slide16.xml" /><Relationship Id="rId26" Type="http://schemas.openxmlformats.org/officeDocument/2006/relationships/viewProps" Target="viewProps.xml" /><Relationship Id="rId3" Type="http://schemas.openxmlformats.org/officeDocument/2006/relationships/slide" Target="slides/slide1.xml" /><Relationship Id="rId21" Type="http://schemas.openxmlformats.org/officeDocument/2006/relationships/slide" Target="slides/slide19.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slide" Target="slides/slide15.xml" /><Relationship Id="rId25" Type="http://schemas.openxmlformats.org/officeDocument/2006/relationships/presProps" Target="presProps.xml" /><Relationship Id="rId2" Type="http://schemas.openxmlformats.org/officeDocument/2006/relationships/slideMaster" Target="slideMasters/slideMaster2.xml" /><Relationship Id="rId16" Type="http://schemas.openxmlformats.org/officeDocument/2006/relationships/slide" Target="slides/slide14.xml" /><Relationship Id="rId20" Type="http://schemas.openxmlformats.org/officeDocument/2006/relationships/slide" Target="slides/slide18.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24" Type="http://schemas.openxmlformats.org/officeDocument/2006/relationships/notesMaster" Target="notesMasters/notesMaster1.xml" /><Relationship Id="rId5" Type="http://schemas.openxmlformats.org/officeDocument/2006/relationships/slide" Target="slides/slide3.xml" /><Relationship Id="rId15" Type="http://schemas.openxmlformats.org/officeDocument/2006/relationships/slide" Target="slides/slide13.xml" /><Relationship Id="rId23" Type="http://schemas.openxmlformats.org/officeDocument/2006/relationships/slide" Target="slides/slide21.xml" /><Relationship Id="rId28" Type="http://schemas.openxmlformats.org/officeDocument/2006/relationships/tableStyles" Target="tableStyles.xml" /><Relationship Id="rId10" Type="http://schemas.openxmlformats.org/officeDocument/2006/relationships/slide" Target="slides/slide8.xml" /><Relationship Id="rId19" Type="http://schemas.openxmlformats.org/officeDocument/2006/relationships/slide" Target="slides/slide17.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slide" Target="slides/slide12.xml" /><Relationship Id="rId22" Type="http://schemas.openxmlformats.org/officeDocument/2006/relationships/slide" Target="slides/slide20.xml" /><Relationship Id="rId27" Type="http://schemas.openxmlformats.org/officeDocument/2006/relationships/theme" Target="theme/theme1.xml" /></Relationships>
</file>

<file path=ppt/diagrams/_rels/data1.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image" Target="../media/image6.svg" /><Relationship Id="rId1" Type="http://schemas.openxmlformats.org/officeDocument/2006/relationships/image" Target="../media/image5.png" /><Relationship Id="rId6" Type="http://schemas.openxmlformats.org/officeDocument/2006/relationships/image" Target="../media/image10.svg" /><Relationship Id="rId5" Type="http://schemas.openxmlformats.org/officeDocument/2006/relationships/image" Target="../media/image9.png" /><Relationship Id="rId4" Type="http://schemas.openxmlformats.org/officeDocument/2006/relationships/image" Target="../media/image8.svg" /></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image" Target="../media/image6.svg" /><Relationship Id="rId1" Type="http://schemas.openxmlformats.org/officeDocument/2006/relationships/image" Target="../media/image5.png" /><Relationship Id="rId6" Type="http://schemas.openxmlformats.org/officeDocument/2006/relationships/image" Target="../media/image10.svg" /><Relationship Id="rId5" Type="http://schemas.openxmlformats.org/officeDocument/2006/relationships/image" Target="../media/image9.png" /><Relationship Id="rId4" Type="http://schemas.openxmlformats.org/officeDocument/2006/relationships/image" Target="../media/image8.svg"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3E53BC-BE6D-432F-9497-753A5A785A23}"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4F55CA13-1FD9-43F4-83C2-17E8AAF0FEEF}">
      <dgm:prSet custT="1"/>
      <dgm:spPr/>
      <dgm:t>
        <a:bodyPr/>
        <a:lstStyle/>
        <a:p>
          <a:pPr>
            <a:lnSpc>
              <a:spcPct val="100000"/>
            </a:lnSpc>
          </a:pPr>
          <a:r>
            <a:rPr lang="en-IN" sz="1600" dirty="0">
              <a:latin typeface="Times New Roman" panose="02020603050405020304" pitchFamily="18" charset="0"/>
              <a:cs typeface="Times New Roman" panose="02020603050405020304" pitchFamily="18" charset="0"/>
            </a:rPr>
            <a:t>Significant shift towards digital health solutions by including the use of mobile applications is improving healthcare access and delivery in the recent years. </a:t>
          </a:r>
          <a:endParaRPr lang="en-US" sz="1600" dirty="0">
            <a:latin typeface="Times New Roman" panose="02020603050405020304" pitchFamily="18" charset="0"/>
            <a:cs typeface="Times New Roman" panose="02020603050405020304" pitchFamily="18" charset="0"/>
          </a:endParaRPr>
        </a:p>
      </dgm:t>
    </dgm:pt>
    <dgm:pt modelId="{6036C64E-5495-41DE-9959-E5C19F76C5AD}" type="parTrans" cxnId="{575814D4-F43F-4B0B-8321-A952126A11A8}">
      <dgm:prSet/>
      <dgm:spPr/>
      <dgm:t>
        <a:bodyPr/>
        <a:lstStyle/>
        <a:p>
          <a:endParaRPr lang="en-US"/>
        </a:p>
      </dgm:t>
    </dgm:pt>
    <dgm:pt modelId="{EEB5116F-824C-4C75-8FD6-A361AEE9C8A7}" type="sibTrans" cxnId="{575814D4-F43F-4B0B-8321-A952126A11A8}">
      <dgm:prSet/>
      <dgm:spPr/>
      <dgm:t>
        <a:bodyPr/>
        <a:lstStyle/>
        <a:p>
          <a:pPr>
            <a:lnSpc>
              <a:spcPct val="100000"/>
            </a:lnSpc>
          </a:pPr>
          <a:endParaRPr lang="en-US"/>
        </a:p>
      </dgm:t>
    </dgm:pt>
    <dgm:pt modelId="{038AA120-2F7A-4F34-ADCC-4BA47DEE4F63}">
      <dgm:prSet custT="1"/>
      <dgm:spPr/>
      <dgm:t>
        <a:bodyPr/>
        <a:lstStyle/>
        <a:p>
          <a:pPr>
            <a:lnSpc>
              <a:spcPct val="100000"/>
            </a:lnSpc>
          </a:pPr>
          <a:r>
            <a:rPr lang="en-IN" sz="1600" dirty="0">
              <a:latin typeface="Times New Roman" panose="02020603050405020304" pitchFamily="18" charset="0"/>
              <a:cs typeface="Times New Roman" panose="02020603050405020304" pitchFamily="18" charset="0"/>
            </a:rPr>
            <a:t>Paying attention to the ease of use for users and user experience is very important aspect for any health information management software. </a:t>
          </a:r>
          <a:endParaRPr lang="en-US" sz="1600" dirty="0">
            <a:latin typeface="Times New Roman" panose="02020603050405020304" pitchFamily="18" charset="0"/>
            <a:cs typeface="Times New Roman" panose="02020603050405020304" pitchFamily="18" charset="0"/>
          </a:endParaRPr>
        </a:p>
      </dgm:t>
    </dgm:pt>
    <dgm:pt modelId="{58BEB6E6-8307-42FE-A7A4-E480F99505B6}" type="parTrans" cxnId="{379D861F-C09B-40D3-B299-20DB7E016586}">
      <dgm:prSet/>
      <dgm:spPr/>
      <dgm:t>
        <a:bodyPr/>
        <a:lstStyle/>
        <a:p>
          <a:endParaRPr lang="en-US"/>
        </a:p>
      </dgm:t>
    </dgm:pt>
    <dgm:pt modelId="{5FD13FBE-FD05-4157-82AB-5E08531E584F}" type="sibTrans" cxnId="{379D861F-C09B-40D3-B299-20DB7E016586}">
      <dgm:prSet/>
      <dgm:spPr/>
      <dgm:t>
        <a:bodyPr/>
        <a:lstStyle/>
        <a:p>
          <a:pPr>
            <a:lnSpc>
              <a:spcPct val="100000"/>
            </a:lnSpc>
          </a:pPr>
          <a:endParaRPr lang="en-US"/>
        </a:p>
      </dgm:t>
    </dgm:pt>
    <dgm:pt modelId="{BA5F6287-9EC6-4083-989E-B99890BD79C4}">
      <dgm:prSet custT="1"/>
      <dgm:spPr/>
      <dgm:t>
        <a:bodyPr/>
        <a:lstStyle/>
        <a:p>
          <a:pPr>
            <a:lnSpc>
              <a:spcPct val="100000"/>
            </a:lnSpc>
          </a:pPr>
          <a:r>
            <a:rPr lang="en-IN" sz="1600" dirty="0">
              <a:latin typeface="Times New Roman" panose="02020603050405020304" pitchFamily="18" charset="0"/>
              <a:cs typeface="Times New Roman" panose="02020603050405020304" pitchFamily="18" charset="0"/>
            </a:rPr>
            <a:t>Despite having software and various applications which are harnessing the digital health solutions, doctors and patients seem to have problems to utilise it effectively. </a:t>
          </a:r>
          <a:endParaRPr lang="en-US" sz="1600" dirty="0">
            <a:latin typeface="Times New Roman" panose="02020603050405020304" pitchFamily="18" charset="0"/>
            <a:cs typeface="Times New Roman" panose="02020603050405020304" pitchFamily="18" charset="0"/>
          </a:endParaRPr>
        </a:p>
      </dgm:t>
    </dgm:pt>
    <dgm:pt modelId="{D7125BA9-AB84-4EBE-93BB-0C51AE390E4F}" type="parTrans" cxnId="{44268B7B-E1BB-46E0-A42C-38271DF2EA5A}">
      <dgm:prSet/>
      <dgm:spPr/>
      <dgm:t>
        <a:bodyPr/>
        <a:lstStyle/>
        <a:p>
          <a:endParaRPr lang="en-US"/>
        </a:p>
      </dgm:t>
    </dgm:pt>
    <dgm:pt modelId="{471194D3-073C-46C0-BD52-6B3C168287B1}" type="sibTrans" cxnId="{44268B7B-E1BB-46E0-A42C-38271DF2EA5A}">
      <dgm:prSet/>
      <dgm:spPr/>
      <dgm:t>
        <a:bodyPr/>
        <a:lstStyle/>
        <a:p>
          <a:endParaRPr lang="en-US"/>
        </a:p>
      </dgm:t>
    </dgm:pt>
    <dgm:pt modelId="{22F2B473-E1F5-4680-BB24-3EFB730CFB0E}" type="pres">
      <dgm:prSet presAssocID="{FF3E53BC-BE6D-432F-9497-753A5A785A23}" presName="root" presStyleCnt="0">
        <dgm:presLayoutVars>
          <dgm:dir/>
          <dgm:resizeHandles val="exact"/>
        </dgm:presLayoutVars>
      </dgm:prSet>
      <dgm:spPr/>
    </dgm:pt>
    <dgm:pt modelId="{C6D471B5-8D6E-4084-BC43-5F2AE97E4418}" type="pres">
      <dgm:prSet presAssocID="{FF3E53BC-BE6D-432F-9497-753A5A785A23}" presName="container" presStyleCnt="0">
        <dgm:presLayoutVars>
          <dgm:dir/>
          <dgm:resizeHandles val="exact"/>
        </dgm:presLayoutVars>
      </dgm:prSet>
      <dgm:spPr/>
    </dgm:pt>
    <dgm:pt modelId="{878B83C4-425B-4830-B4D1-49AFCBAFAC4A}" type="pres">
      <dgm:prSet presAssocID="{4F55CA13-1FD9-43F4-83C2-17E8AAF0FEEF}" presName="compNode" presStyleCnt="0"/>
      <dgm:spPr/>
    </dgm:pt>
    <dgm:pt modelId="{23BE4391-6FD5-4EDC-93B4-FF3A0A327C4B}" type="pres">
      <dgm:prSet presAssocID="{4F55CA13-1FD9-43F4-83C2-17E8AAF0FEEF}" presName="iconBgRect" presStyleLbl="bgShp" presStyleIdx="0" presStyleCnt="3"/>
      <dgm:spPr/>
    </dgm:pt>
    <dgm:pt modelId="{EB3A8FCD-1672-4036-B212-6EC5E8E81A6B}" type="pres">
      <dgm:prSet presAssocID="{4F55CA13-1FD9-43F4-83C2-17E8AAF0FEE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mart Phone with solid fill"/>
        </a:ext>
      </dgm:extLst>
    </dgm:pt>
    <dgm:pt modelId="{0D3256CB-3FB4-4F79-90DC-C79BBBC2C5C6}" type="pres">
      <dgm:prSet presAssocID="{4F55CA13-1FD9-43F4-83C2-17E8AAF0FEEF}" presName="spaceRect" presStyleCnt="0"/>
      <dgm:spPr/>
    </dgm:pt>
    <dgm:pt modelId="{460D310B-FF09-4A38-9851-503906925A27}" type="pres">
      <dgm:prSet presAssocID="{4F55CA13-1FD9-43F4-83C2-17E8AAF0FEEF}" presName="textRect" presStyleLbl="revTx" presStyleIdx="0" presStyleCnt="3">
        <dgm:presLayoutVars>
          <dgm:chMax val="1"/>
          <dgm:chPref val="1"/>
        </dgm:presLayoutVars>
      </dgm:prSet>
      <dgm:spPr/>
    </dgm:pt>
    <dgm:pt modelId="{F72D9F64-4F68-4B6F-A271-F9F79BCDF59B}" type="pres">
      <dgm:prSet presAssocID="{EEB5116F-824C-4C75-8FD6-A361AEE9C8A7}" presName="sibTrans" presStyleLbl="sibTrans2D1" presStyleIdx="0" presStyleCnt="0"/>
      <dgm:spPr/>
    </dgm:pt>
    <dgm:pt modelId="{4AC1BC35-C0B6-4FA0-A86C-003DAEBAB211}" type="pres">
      <dgm:prSet presAssocID="{038AA120-2F7A-4F34-ADCC-4BA47DEE4F63}" presName="compNode" presStyleCnt="0"/>
      <dgm:spPr/>
    </dgm:pt>
    <dgm:pt modelId="{476E0AB4-9D54-4960-B82F-C7F9F6C9AA18}" type="pres">
      <dgm:prSet presAssocID="{038AA120-2F7A-4F34-ADCC-4BA47DEE4F63}" presName="iconBgRect" presStyleLbl="bgShp" presStyleIdx="1" presStyleCnt="3"/>
      <dgm:spPr/>
    </dgm:pt>
    <dgm:pt modelId="{D095C7FF-46C7-4F70-8E46-C41BDE475E5E}" type="pres">
      <dgm:prSet presAssocID="{038AA120-2F7A-4F34-ADCC-4BA47DEE4F6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rogrammer"/>
        </a:ext>
      </dgm:extLst>
    </dgm:pt>
    <dgm:pt modelId="{3FD17BED-39E0-4660-8A89-B507AA0DFB18}" type="pres">
      <dgm:prSet presAssocID="{038AA120-2F7A-4F34-ADCC-4BA47DEE4F63}" presName="spaceRect" presStyleCnt="0"/>
      <dgm:spPr/>
    </dgm:pt>
    <dgm:pt modelId="{6ADBD833-94C0-46F5-938E-D154251D60A3}" type="pres">
      <dgm:prSet presAssocID="{038AA120-2F7A-4F34-ADCC-4BA47DEE4F63}" presName="textRect" presStyleLbl="revTx" presStyleIdx="1" presStyleCnt="3">
        <dgm:presLayoutVars>
          <dgm:chMax val="1"/>
          <dgm:chPref val="1"/>
        </dgm:presLayoutVars>
      </dgm:prSet>
      <dgm:spPr/>
    </dgm:pt>
    <dgm:pt modelId="{4E444563-6806-4C8E-88F0-ADD3D9A368A2}" type="pres">
      <dgm:prSet presAssocID="{5FD13FBE-FD05-4157-82AB-5E08531E584F}" presName="sibTrans" presStyleLbl="sibTrans2D1" presStyleIdx="0" presStyleCnt="0"/>
      <dgm:spPr/>
    </dgm:pt>
    <dgm:pt modelId="{83270676-05A3-4BE3-B599-0A6F7BC5AA7D}" type="pres">
      <dgm:prSet presAssocID="{BA5F6287-9EC6-4083-989E-B99890BD79C4}" presName="compNode" presStyleCnt="0"/>
      <dgm:spPr/>
    </dgm:pt>
    <dgm:pt modelId="{0FEAFB66-C3B8-4D09-8020-ABA59D45773C}" type="pres">
      <dgm:prSet presAssocID="{BA5F6287-9EC6-4083-989E-B99890BD79C4}" presName="iconBgRect" presStyleLbl="bgShp" presStyleIdx="2" presStyleCnt="3"/>
      <dgm:spPr/>
    </dgm:pt>
    <dgm:pt modelId="{E8CC73AF-E0A4-4A14-96F8-E641B0B150BB}" type="pres">
      <dgm:prSet presAssocID="{BA5F6287-9EC6-4083-989E-B99890BD79C4}"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Doctor male with solid fill"/>
        </a:ext>
      </dgm:extLst>
    </dgm:pt>
    <dgm:pt modelId="{763DE120-0381-442E-A2D1-555285366428}" type="pres">
      <dgm:prSet presAssocID="{BA5F6287-9EC6-4083-989E-B99890BD79C4}" presName="spaceRect" presStyleCnt="0"/>
      <dgm:spPr/>
    </dgm:pt>
    <dgm:pt modelId="{42C91745-49A2-4E3B-93BA-DB90A9EE5548}" type="pres">
      <dgm:prSet presAssocID="{BA5F6287-9EC6-4083-989E-B99890BD79C4}" presName="textRect" presStyleLbl="revTx" presStyleIdx="2" presStyleCnt="3">
        <dgm:presLayoutVars>
          <dgm:chMax val="1"/>
          <dgm:chPref val="1"/>
        </dgm:presLayoutVars>
      </dgm:prSet>
      <dgm:spPr/>
    </dgm:pt>
  </dgm:ptLst>
  <dgm:cxnLst>
    <dgm:cxn modelId="{379D861F-C09B-40D3-B299-20DB7E016586}" srcId="{FF3E53BC-BE6D-432F-9497-753A5A785A23}" destId="{038AA120-2F7A-4F34-ADCC-4BA47DEE4F63}" srcOrd="1" destOrd="0" parTransId="{58BEB6E6-8307-42FE-A7A4-E480F99505B6}" sibTransId="{5FD13FBE-FD05-4157-82AB-5E08531E584F}"/>
    <dgm:cxn modelId="{4FE4B869-A244-4604-AD55-E2C9A9D3649B}" type="presOf" srcId="{038AA120-2F7A-4F34-ADCC-4BA47DEE4F63}" destId="{6ADBD833-94C0-46F5-938E-D154251D60A3}" srcOrd="0" destOrd="0" presId="urn:microsoft.com/office/officeart/2018/2/layout/IconCircleList"/>
    <dgm:cxn modelId="{51E1FF53-C46A-4109-8424-7DA41C1D7311}" type="presOf" srcId="{5FD13FBE-FD05-4157-82AB-5E08531E584F}" destId="{4E444563-6806-4C8E-88F0-ADD3D9A368A2}" srcOrd="0" destOrd="0" presId="urn:microsoft.com/office/officeart/2018/2/layout/IconCircleList"/>
    <dgm:cxn modelId="{44268B7B-E1BB-46E0-A42C-38271DF2EA5A}" srcId="{FF3E53BC-BE6D-432F-9497-753A5A785A23}" destId="{BA5F6287-9EC6-4083-989E-B99890BD79C4}" srcOrd="2" destOrd="0" parTransId="{D7125BA9-AB84-4EBE-93BB-0C51AE390E4F}" sibTransId="{471194D3-073C-46C0-BD52-6B3C168287B1}"/>
    <dgm:cxn modelId="{FE3E779B-9A40-40F7-B082-ADFDFEFFFD56}" type="presOf" srcId="{FF3E53BC-BE6D-432F-9497-753A5A785A23}" destId="{22F2B473-E1F5-4680-BB24-3EFB730CFB0E}" srcOrd="0" destOrd="0" presId="urn:microsoft.com/office/officeart/2018/2/layout/IconCircleList"/>
    <dgm:cxn modelId="{20D69FA8-F6FB-4075-97A8-EB1FDD8017AB}" type="presOf" srcId="{BA5F6287-9EC6-4083-989E-B99890BD79C4}" destId="{42C91745-49A2-4E3B-93BA-DB90A9EE5548}" srcOrd="0" destOrd="0" presId="urn:microsoft.com/office/officeart/2018/2/layout/IconCircleList"/>
    <dgm:cxn modelId="{E975C5BC-F8AA-49F2-B519-35C7E5C6A1C0}" type="presOf" srcId="{EEB5116F-824C-4C75-8FD6-A361AEE9C8A7}" destId="{F72D9F64-4F68-4B6F-A271-F9F79BCDF59B}" srcOrd="0" destOrd="0" presId="urn:microsoft.com/office/officeart/2018/2/layout/IconCircleList"/>
    <dgm:cxn modelId="{F25796C4-2A4D-4836-8FCE-7C677DCFCD7E}" type="presOf" srcId="{4F55CA13-1FD9-43F4-83C2-17E8AAF0FEEF}" destId="{460D310B-FF09-4A38-9851-503906925A27}" srcOrd="0" destOrd="0" presId="urn:microsoft.com/office/officeart/2018/2/layout/IconCircleList"/>
    <dgm:cxn modelId="{575814D4-F43F-4B0B-8321-A952126A11A8}" srcId="{FF3E53BC-BE6D-432F-9497-753A5A785A23}" destId="{4F55CA13-1FD9-43F4-83C2-17E8AAF0FEEF}" srcOrd="0" destOrd="0" parTransId="{6036C64E-5495-41DE-9959-E5C19F76C5AD}" sibTransId="{EEB5116F-824C-4C75-8FD6-A361AEE9C8A7}"/>
    <dgm:cxn modelId="{09B40B73-B596-4054-B3A2-8452C48A8AA3}" type="presParOf" srcId="{22F2B473-E1F5-4680-BB24-3EFB730CFB0E}" destId="{C6D471B5-8D6E-4084-BC43-5F2AE97E4418}" srcOrd="0" destOrd="0" presId="urn:microsoft.com/office/officeart/2018/2/layout/IconCircleList"/>
    <dgm:cxn modelId="{441C4E34-27A5-435D-B496-B1EA08189987}" type="presParOf" srcId="{C6D471B5-8D6E-4084-BC43-5F2AE97E4418}" destId="{878B83C4-425B-4830-B4D1-49AFCBAFAC4A}" srcOrd="0" destOrd="0" presId="urn:microsoft.com/office/officeart/2018/2/layout/IconCircleList"/>
    <dgm:cxn modelId="{9DC5DA80-1363-402B-8BDC-396BB73C0A2A}" type="presParOf" srcId="{878B83C4-425B-4830-B4D1-49AFCBAFAC4A}" destId="{23BE4391-6FD5-4EDC-93B4-FF3A0A327C4B}" srcOrd="0" destOrd="0" presId="urn:microsoft.com/office/officeart/2018/2/layout/IconCircleList"/>
    <dgm:cxn modelId="{F4DBF5F3-5F1F-4CED-BAE1-7A33470BC833}" type="presParOf" srcId="{878B83C4-425B-4830-B4D1-49AFCBAFAC4A}" destId="{EB3A8FCD-1672-4036-B212-6EC5E8E81A6B}" srcOrd="1" destOrd="0" presId="urn:microsoft.com/office/officeart/2018/2/layout/IconCircleList"/>
    <dgm:cxn modelId="{61EB8BD0-7BA4-4FD9-A6E4-8F1EFAA2FAF2}" type="presParOf" srcId="{878B83C4-425B-4830-B4D1-49AFCBAFAC4A}" destId="{0D3256CB-3FB4-4F79-90DC-C79BBBC2C5C6}" srcOrd="2" destOrd="0" presId="urn:microsoft.com/office/officeart/2018/2/layout/IconCircleList"/>
    <dgm:cxn modelId="{4C8987E7-01EF-4D77-AF70-6B1E2E458E76}" type="presParOf" srcId="{878B83C4-425B-4830-B4D1-49AFCBAFAC4A}" destId="{460D310B-FF09-4A38-9851-503906925A27}" srcOrd="3" destOrd="0" presId="urn:microsoft.com/office/officeart/2018/2/layout/IconCircleList"/>
    <dgm:cxn modelId="{83B92562-54E7-430F-B485-14D7E01E5E9C}" type="presParOf" srcId="{C6D471B5-8D6E-4084-BC43-5F2AE97E4418}" destId="{F72D9F64-4F68-4B6F-A271-F9F79BCDF59B}" srcOrd="1" destOrd="0" presId="urn:microsoft.com/office/officeart/2018/2/layout/IconCircleList"/>
    <dgm:cxn modelId="{C61B13B1-258C-45B5-B0FE-406287B8D061}" type="presParOf" srcId="{C6D471B5-8D6E-4084-BC43-5F2AE97E4418}" destId="{4AC1BC35-C0B6-4FA0-A86C-003DAEBAB211}" srcOrd="2" destOrd="0" presId="urn:microsoft.com/office/officeart/2018/2/layout/IconCircleList"/>
    <dgm:cxn modelId="{99F53FCF-389C-435F-9697-AE0CFBBC5D0C}" type="presParOf" srcId="{4AC1BC35-C0B6-4FA0-A86C-003DAEBAB211}" destId="{476E0AB4-9D54-4960-B82F-C7F9F6C9AA18}" srcOrd="0" destOrd="0" presId="urn:microsoft.com/office/officeart/2018/2/layout/IconCircleList"/>
    <dgm:cxn modelId="{DAE59B9A-1FB3-4BB2-A451-C472BF004699}" type="presParOf" srcId="{4AC1BC35-C0B6-4FA0-A86C-003DAEBAB211}" destId="{D095C7FF-46C7-4F70-8E46-C41BDE475E5E}" srcOrd="1" destOrd="0" presId="urn:microsoft.com/office/officeart/2018/2/layout/IconCircleList"/>
    <dgm:cxn modelId="{6FA8231B-34B9-4629-9A7B-E239123841E7}" type="presParOf" srcId="{4AC1BC35-C0B6-4FA0-A86C-003DAEBAB211}" destId="{3FD17BED-39E0-4660-8A89-B507AA0DFB18}" srcOrd="2" destOrd="0" presId="urn:microsoft.com/office/officeart/2018/2/layout/IconCircleList"/>
    <dgm:cxn modelId="{D023B62E-E9DE-45A2-937F-AD8DC40FD96F}" type="presParOf" srcId="{4AC1BC35-C0B6-4FA0-A86C-003DAEBAB211}" destId="{6ADBD833-94C0-46F5-938E-D154251D60A3}" srcOrd="3" destOrd="0" presId="urn:microsoft.com/office/officeart/2018/2/layout/IconCircleList"/>
    <dgm:cxn modelId="{082F573B-430B-4D7B-9A8D-9CBAD1C7412F}" type="presParOf" srcId="{C6D471B5-8D6E-4084-BC43-5F2AE97E4418}" destId="{4E444563-6806-4C8E-88F0-ADD3D9A368A2}" srcOrd="3" destOrd="0" presId="urn:microsoft.com/office/officeart/2018/2/layout/IconCircleList"/>
    <dgm:cxn modelId="{C5FEC667-8A2C-4EDA-B051-0639093D5DE7}" type="presParOf" srcId="{C6D471B5-8D6E-4084-BC43-5F2AE97E4418}" destId="{83270676-05A3-4BE3-B599-0A6F7BC5AA7D}" srcOrd="4" destOrd="0" presId="urn:microsoft.com/office/officeart/2018/2/layout/IconCircleList"/>
    <dgm:cxn modelId="{A23D7315-3DCC-44BD-AE23-BDB4FC4CF170}" type="presParOf" srcId="{83270676-05A3-4BE3-B599-0A6F7BC5AA7D}" destId="{0FEAFB66-C3B8-4D09-8020-ABA59D45773C}" srcOrd="0" destOrd="0" presId="urn:microsoft.com/office/officeart/2018/2/layout/IconCircleList"/>
    <dgm:cxn modelId="{2F7F04A6-BABC-4BDB-A508-A3AD6EDAF5A4}" type="presParOf" srcId="{83270676-05A3-4BE3-B599-0A6F7BC5AA7D}" destId="{E8CC73AF-E0A4-4A14-96F8-E641B0B150BB}" srcOrd="1" destOrd="0" presId="urn:microsoft.com/office/officeart/2018/2/layout/IconCircleList"/>
    <dgm:cxn modelId="{A61E4C83-74E7-4583-86EF-4859E6933700}" type="presParOf" srcId="{83270676-05A3-4BE3-B599-0A6F7BC5AA7D}" destId="{763DE120-0381-442E-A2D1-555285366428}" srcOrd="2" destOrd="0" presId="urn:microsoft.com/office/officeart/2018/2/layout/IconCircleList"/>
    <dgm:cxn modelId="{74E3197F-831D-4E14-8045-689E07198284}" type="presParOf" srcId="{83270676-05A3-4BE3-B599-0A6F7BC5AA7D}" destId="{42C91745-49A2-4E3B-93BA-DB90A9EE5548}"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E4391-6FD5-4EDC-93B4-FF3A0A327C4B}">
      <dsp:nvSpPr>
        <dsp:cNvPr id="0" name=""/>
        <dsp:cNvSpPr/>
      </dsp:nvSpPr>
      <dsp:spPr>
        <a:xfrm>
          <a:off x="221114" y="794842"/>
          <a:ext cx="913506" cy="91350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3A8FCD-1672-4036-B212-6EC5E8E81A6B}">
      <dsp:nvSpPr>
        <dsp:cNvPr id="0" name=""/>
        <dsp:cNvSpPr/>
      </dsp:nvSpPr>
      <dsp:spPr>
        <a:xfrm>
          <a:off x="412950" y="986679"/>
          <a:ext cx="529833" cy="5298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0D310B-FF09-4A38-9851-503906925A27}">
      <dsp:nvSpPr>
        <dsp:cNvPr id="0" name=""/>
        <dsp:cNvSpPr/>
      </dsp:nvSpPr>
      <dsp:spPr>
        <a:xfrm>
          <a:off x="1330371" y="794842"/>
          <a:ext cx="2153264" cy="913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IN" sz="1600" kern="1200" dirty="0">
              <a:latin typeface="Times New Roman" panose="02020603050405020304" pitchFamily="18" charset="0"/>
              <a:cs typeface="Times New Roman" panose="02020603050405020304" pitchFamily="18" charset="0"/>
            </a:rPr>
            <a:t>Significant shift towards digital health solutions by including the use of mobile applications is improving healthcare access and delivery in the recent years. </a:t>
          </a:r>
          <a:endParaRPr lang="en-US" sz="1600" kern="1200" dirty="0">
            <a:latin typeface="Times New Roman" panose="02020603050405020304" pitchFamily="18" charset="0"/>
            <a:cs typeface="Times New Roman" panose="02020603050405020304" pitchFamily="18" charset="0"/>
          </a:endParaRPr>
        </a:p>
      </dsp:txBody>
      <dsp:txXfrm>
        <a:off x="1330371" y="794842"/>
        <a:ext cx="2153264" cy="913506"/>
      </dsp:txXfrm>
    </dsp:sp>
    <dsp:sp modelId="{476E0AB4-9D54-4960-B82F-C7F9F6C9AA18}">
      <dsp:nvSpPr>
        <dsp:cNvPr id="0" name=""/>
        <dsp:cNvSpPr/>
      </dsp:nvSpPr>
      <dsp:spPr>
        <a:xfrm>
          <a:off x="3858826" y="794842"/>
          <a:ext cx="913506" cy="91350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95C7FF-46C7-4F70-8E46-C41BDE475E5E}">
      <dsp:nvSpPr>
        <dsp:cNvPr id="0" name=""/>
        <dsp:cNvSpPr/>
      </dsp:nvSpPr>
      <dsp:spPr>
        <a:xfrm>
          <a:off x="4050662" y="986679"/>
          <a:ext cx="529833" cy="5298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DBD833-94C0-46F5-938E-D154251D60A3}">
      <dsp:nvSpPr>
        <dsp:cNvPr id="0" name=""/>
        <dsp:cNvSpPr/>
      </dsp:nvSpPr>
      <dsp:spPr>
        <a:xfrm>
          <a:off x="4968083" y="794842"/>
          <a:ext cx="2153264" cy="913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IN" sz="1600" kern="1200" dirty="0">
              <a:latin typeface="Times New Roman" panose="02020603050405020304" pitchFamily="18" charset="0"/>
              <a:cs typeface="Times New Roman" panose="02020603050405020304" pitchFamily="18" charset="0"/>
            </a:rPr>
            <a:t>Paying attention to the ease of use for users and user experience is very important aspect for any health information management software. </a:t>
          </a:r>
          <a:endParaRPr lang="en-US" sz="1600" kern="1200" dirty="0">
            <a:latin typeface="Times New Roman" panose="02020603050405020304" pitchFamily="18" charset="0"/>
            <a:cs typeface="Times New Roman" panose="02020603050405020304" pitchFamily="18" charset="0"/>
          </a:endParaRPr>
        </a:p>
      </dsp:txBody>
      <dsp:txXfrm>
        <a:off x="4968083" y="794842"/>
        <a:ext cx="2153264" cy="913506"/>
      </dsp:txXfrm>
    </dsp:sp>
    <dsp:sp modelId="{0FEAFB66-C3B8-4D09-8020-ABA59D45773C}">
      <dsp:nvSpPr>
        <dsp:cNvPr id="0" name=""/>
        <dsp:cNvSpPr/>
      </dsp:nvSpPr>
      <dsp:spPr>
        <a:xfrm>
          <a:off x="7496537" y="794842"/>
          <a:ext cx="913506" cy="91350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CC73AF-E0A4-4A14-96F8-E641B0B150BB}">
      <dsp:nvSpPr>
        <dsp:cNvPr id="0" name=""/>
        <dsp:cNvSpPr/>
      </dsp:nvSpPr>
      <dsp:spPr>
        <a:xfrm>
          <a:off x="7688374" y="986679"/>
          <a:ext cx="529833" cy="529833"/>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C91745-49A2-4E3B-93BA-DB90A9EE5548}">
      <dsp:nvSpPr>
        <dsp:cNvPr id="0" name=""/>
        <dsp:cNvSpPr/>
      </dsp:nvSpPr>
      <dsp:spPr>
        <a:xfrm>
          <a:off x="8605795" y="794842"/>
          <a:ext cx="2153264" cy="913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IN" sz="1600" kern="1200" dirty="0">
              <a:latin typeface="Times New Roman" panose="02020603050405020304" pitchFamily="18" charset="0"/>
              <a:cs typeface="Times New Roman" panose="02020603050405020304" pitchFamily="18" charset="0"/>
            </a:rPr>
            <a:t>Despite having software and various applications which are harnessing the digital health solutions, doctors and patients seem to have problems to utilise it effectively. </a:t>
          </a:r>
          <a:endParaRPr lang="en-US" sz="1600" kern="1200" dirty="0">
            <a:latin typeface="Times New Roman" panose="02020603050405020304" pitchFamily="18" charset="0"/>
            <a:cs typeface="Times New Roman" panose="02020603050405020304" pitchFamily="18" charset="0"/>
          </a:endParaRPr>
        </a:p>
      </dsp:txBody>
      <dsp:txXfrm>
        <a:off x="8605795" y="794842"/>
        <a:ext cx="2153264" cy="913506"/>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08-07-2024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7BB1C6E-F3D3-4769-BA1D-5C18E64A92D1}" type="slidenum">
              <a:rPr lang="en-IN" smtClean="0"/>
              <a:t>1</a:t>
            </a:fld>
            <a:endParaRPr lang="en-IN"/>
          </a:p>
        </p:txBody>
      </p:sp>
    </p:spTree>
    <p:extLst>
      <p:ext uri="{BB962C8B-B14F-4D97-AF65-F5344CB8AC3E}">
        <p14:creationId xmlns:p14="http://schemas.microsoft.com/office/powerpoint/2010/main" val="1388242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08-07-2024</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08-07-2024</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08-07-2024</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5E87-216E-4505-3AA2-875253A4EC4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C859B6A-ADFA-9968-C2E7-D466FFA0E9AD}"/>
              </a:ext>
            </a:extLst>
          </p:cNvPr>
          <p:cNvSpPr>
            <a:spLocks noGrp="1"/>
          </p:cNvSpPr>
          <p:nvPr>
            <p:ph type="dt" sz="half" idx="10"/>
          </p:nvPr>
        </p:nvSpPr>
        <p:spPr/>
        <p:txBody>
          <a:bodyPr/>
          <a:lstStyle/>
          <a:p>
            <a:fld id="{A68794B8-ABF5-422A-8641-6D5B884288A0}" type="datetimeFigureOut">
              <a:rPr lang="en-IN" smtClean="0"/>
              <a:t>08-07-2024</a:t>
            </a:fld>
            <a:endParaRPr lang="en-IN"/>
          </a:p>
        </p:txBody>
      </p:sp>
      <p:sp>
        <p:nvSpPr>
          <p:cNvPr id="4" name="Footer Placeholder 3">
            <a:extLst>
              <a:ext uri="{FF2B5EF4-FFF2-40B4-BE49-F238E27FC236}">
                <a16:creationId xmlns:a16="http://schemas.microsoft.com/office/drawing/2014/main" id="{4A453392-6B44-8DC2-D884-FC68EDF2508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1754CC6-142C-CBF4-3403-29A8849F81D9}"/>
              </a:ext>
            </a:extLst>
          </p:cNvPr>
          <p:cNvSpPr>
            <a:spLocks noGrp="1"/>
          </p:cNvSpPr>
          <p:nvPr>
            <p:ph type="sldNum" sz="quarter" idx="12"/>
          </p:nvPr>
        </p:nvSpPr>
        <p:spPr/>
        <p:txBody>
          <a:bodyPr/>
          <a:lstStyle/>
          <a:p>
            <a:fld id="{C8192917-137A-43C3-A891-CC9E74AF1D06}" type="slidenum">
              <a:rPr lang="en-IN" smtClean="0"/>
              <a:t>‹#›</a:t>
            </a:fld>
            <a:endParaRPr lang="en-IN"/>
          </a:p>
        </p:txBody>
      </p:sp>
    </p:spTree>
    <p:extLst>
      <p:ext uri="{BB962C8B-B14F-4D97-AF65-F5344CB8AC3E}">
        <p14:creationId xmlns:p14="http://schemas.microsoft.com/office/powerpoint/2010/main" val="995096660"/>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2695B-2D21-3E73-1611-93DA50DD40E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AAFD00C-E210-E141-66B6-6D53902398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A0D6DF-703D-AB60-0E26-731DEBB98397}"/>
              </a:ext>
            </a:extLst>
          </p:cNvPr>
          <p:cNvSpPr>
            <a:spLocks noGrp="1"/>
          </p:cNvSpPr>
          <p:nvPr>
            <p:ph type="dt" sz="half" idx="10"/>
          </p:nvPr>
        </p:nvSpPr>
        <p:spPr/>
        <p:txBody>
          <a:bodyPr/>
          <a:lstStyle/>
          <a:p>
            <a:fld id="{A68794B8-ABF5-422A-8641-6D5B884288A0}" type="datetimeFigureOut">
              <a:rPr lang="en-IN" smtClean="0"/>
              <a:t>08-07-2024</a:t>
            </a:fld>
            <a:endParaRPr lang="en-IN"/>
          </a:p>
        </p:txBody>
      </p:sp>
      <p:sp>
        <p:nvSpPr>
          <p:cNvPr id="5" name="Footer Placeholder 4">
            <a:extLst>
              <a:ext uri="{FF2B5EF4-FFF2-40B4-BE49-F238E27FC236}">
                <a16:creationId xmlns:a16="http://schemas.microsoft.com/office/drawing/2014/main" id="{AF7004E8-2C83-DFFB-9CD0-95D6CF3E42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7CC6399-CCA7-6B12-7D5D-E49B4400F4C8}"/>
              </a:ext>
            </a:extLst>
          </p:cNvPr>
          <p:cNvSpPr>
            <a:spLocks noGrp="1"/>
          </p:cNvSpPr>
          <p:nvPr>
            <p:ph type="sldNum" sz="quarter" idx="12"/>
          </p:nvPr>
        </p:nvSpPr>
        <p:spPr/>
        <p:txBody>
          <a:bodyPr/>
          <a:lstStyle/>
          <a:p>
            <a:fld id="{C8192917-137A-43C3-A891-CC9E74AF1D06}" type="slidenum">
              <a:rPr lang="en-IN" smtClean="0"/>
              <a:t>‹#›</a:t>
            </a:fld>
            <a:endParaRPr lang="en-IN"/>
          </a:p>
        </p:txBody>
      </p:sp>
    </p:spTree>
    <p:extLst>
      <p:ext uri="{BB962C8B-B14F-4D97-AF65-F5344CB8AC3E}">
        <p14:creationId xmlns:p14="http://schemas.microsoft.com/office/powerpoint/2010/main" val="229653137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08-07-2024</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08-07-2024</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08-07-2024</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08-07-2024</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08-07-2024</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08-07-2024</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08-07-2024</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08-07-2024</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08-07-2024</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62"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F7C9AB-3252-A10C-9F86-2D5B56DE3E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5DDE315-7602-5CB9-41B6-3FB4CE999B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277828C-DA15-0EE8-4096-275B8B8588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8794B8-ABF5-422A-8641-6D5B884288A0}" type="datetimeFigureOut">
              <a:rPr lang="en-IN" smtClean="0"/>
              <a:t>08-07-2024</a:t>
            </a:fld>
            <a:endParaRPr lang="en-IN"/>
          </a:p>
        </p:txBody>
      </p:sp>
      <p:sp>
        <p:nvSpPr>
          <p:cNvPr id="5" name="Footer Placeholder 4">
            <a:extLst>
              <a:ext uri="{FF2B5EF4-FFF2-40B4-BE49-F238E27FC236}">
                <a16:creationId xmlns:a16="http://schemas.microsoft.com/office/drawing/2014/main" id="{7B16329A-7260-27C1-6AC2-A7C5CBAAB8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5EF58D05-6E47-4ED4-60EB-FEB5746376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8192917-137A-43C3-A891-CC9E74AF1D06}" type="slidenum">
              <a:rPr lang="en-IN" smtClean="0"/>
              <a:t>‹#›</a:t>
            </a:fld>
            <a:endParaRPr lang="en-IN"/>
          </a:p>
        </p:txBody>
      </p:sp>
    </p:spTree>
    <p:extLst>
      <p:ext uri="{BB962C8B-B14F-4D97-AF65-F5344CB8AC3E}">
        <p14:creationId xmlns:p14="http://schemas.microsoft.com/office/powerpoint/2010/main" val="4153557830"/>
      </p:ext>
    </p:extLst>
  </p:cSld>
  <p:clrMap bg1="lt1" tx1="dk1" bg2="lt2" tx2="dk2" accent1="accent1" accent2="accent2" accent3="accent3" accent4="accent4" accent5="accent5" accent6="accent6" hlink="hlink" folHlink="folHlink"/>
  <p:sldLayoutIdLst>
    <p:sldLayoutId id="2147483654" r:id="rId1"/>
    <p:sldLayoutId id="2147483650" r:id="rId2"/>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10.xml.rels><?xml version="1.0" encoding="UTF-8" standalone="yes"?>
<Relationships xmlns="http://schemas.openxmlformats.org/package/2006/relationships"><Relationship Id="rId3" Type="http://schemas.openxmlformats.org/officeDocument/2006/relationships/image" Target="../media/image11.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12.png" /><Relationship Id="rId1" Type="http://schemas.openxmlformats.org/officeDocument/2006/relationships/slideLayout" Target="../slideLayouts/slideLayout2.xml" /><Relationship Id="rId4" Type="http://schemas.openxmlformats.org/officeDocument/2006/relationships/image" Target="../media/image13.png" /></Relationships>
</file>

<file path=ppt/slides/_rels/slide1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14.png" /><Relationship Id="rId1" Type="http://schemas.openxmlformats.org/officeDocument/2006/relationships/slideLayout" Target="../slideLayouts/slideLayout2.xml" /><Relationship Id="rId4" Type="http://schemas.openxmlformats.org/officeDocument/2006/relationships/image" Target="../media/image15.png" /></Relationships>
</file>

<file path=ppt/slides/_rels/slide13.xml.rels><?xml version="1.0" encoding="UTF-8" standalone="yes"?>
<Relationships xmlns="http://schemas.openxmlformats.org/package/2006/relationships"><Relationship Id="rId3" Type="http://schemas.openxmlformats.org/officeDocument/2006/relationships/image" Target="../media/image16.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3" Type="http://schemas.openxmlformats.org/officeDocument/2006/relationships/hyperlink" Target="https://wallacefoundation.org/sites/default/files/2023-09/Workbook-E-Indepth-Interviews.pdf" TargetMode="External" /><Relationship Id="rId2" Type="http://schemas.openxmlformats.org/officeDocument/2006/relationships/hyperlink" Target="https://www.interaction-design.org/literature/article/healthcare-ux-design-that-saves-lives" TargetMode="External" /><Relationship Id="rId1" Type="http://schemas.openxmlformats.org/officeDocument/2006/relationships/slideLayout" Target="../slideLayouts/slideLayout13.xml" /><Relationship Id="rId5" Type="http://schemas.openxmlformats.org/officeDocument/2006/relationships/image" Target="../media/image2.png" /><Relationship Id="rId4" Type="http://schemas.openxmlformats.org/officeDocument/2006/relationships/image" Target="../media/image1.emf"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8" Type="http://schemas.openxmlformats.org/officeDocument/2006/relationships/image" Target="../media/image2.png" /><Relationship Id="rId3" Type="http://schemas.openxmlformats.org/officeDocument/2006/relationships/diagramLayout" Target="../diagrams/layout1.xml" /><Relationship Id="rId7" Type="http://schemas.openxmlformats.org/officeDocument/2006/relationships/image" Target="../media/image1.emf" /><Relationship Id="rId2" Type="http://schemas.openxmlformats.org/officeDocument/2006/relationships/diagramData" Target="../diagrams/data1.xml" /><Relationship Id="rId1" Type="http://schemas.openxmlformats.org/officeDocument/2006/relationships/slideLayout" Target="../slideLayouts/slideLayout13.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4.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emf" /><Relationship Id="rId1" Type="http://schemas.openxmlformats.org/officeDocument/2006/relationships/slideLayout" Target="../slideLayouts/slideLayout13.xml" /></Relationships>
</file>

<file path=ppt/slides/_rels/slide5.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emf" /><Relationship Id="rId1" Type="http://schemas.openxmlformats.org/officeDocument/2006/relationships/slideLayout" Target="../slideLayouts/slideLayout13.xml" /></Relationships>
</file>

<file path=ppt/slides/_rels/slide6.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emf" /><Relationship Id="rId1" Type="http://schemas.openxmlformats.org/officeDocument/2006/relationships/slideLayout" Target="../slideLayouts/slideLayout13.xml" /></Relationships>
</file>

<file path=ppt/slides/_rels/slide7.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emf" /><Relationship Id="rId1" Type="http://schemas.openxmlformats.org/officeDocument/2006/relationships/slideLayout" Target="../slideLayouts/slideLayout13.xml" /></Relationships>
</file>

<file path=ppt/slides/_rels/slide8.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emf" /><Relationship Id="rId1" Type="http://schemas.openxmlformats.org/officeDocument/2006/relationships/slideLayout" Target="../slideLayouts/slideLayout13.xml" /></Relationships>
</file>

<file path=ppt/slides/_rels/slide9.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emf" /><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C2B6-3EC6-7846-159F-DB20EE6CE4F7}"/>
              </a:ext>
            </a:extLst>
          </p:cNvPr>
          <p:cNvSpPr>
            <a:spLocks noGrp="1"/>
          </p:cNvSpPr>
          <p:nvPr>
            <p:ph type="ctrTitle"/>
          </p:nvPr>
        </p:nvSpPr>
        <p:spPr>
          <a:xfrm>
            <a:off x="1285241" y="1333349"/>
            <a:ext cx="9231410" cy="2002518"/>
          </a:xfrm>
        </p:spPr>
        <p:txBody>
          <a:bodyPr vert="horz" lIns="91440" tIns="45720" rIns="91440" bIns="45720" rtlCol="0" anchor="b">
            <a:normAutofit/>
          </a:bodyPr>
          <a:lstStyle/>
          <a:p>
            <a:pPr algn="l"/>
            <a:r>
              <a:rPr lang="en-US" sz="4000" b="1" i="1" dirty="0">
                <a:latin typeface="Times New Roman" panose="02020603050405020304" pitchFamily="18" charset="0"/>
                <a:cs typeface="Times New Roman" panose="02020603050405020304" pitchFamily="18" charset="0"/>
              </a:rPr>
              <a:t>“</a:t>
            </a:r>
            <a:r>
              <a:rPr lang="en-US" sz="4000" b="1" i="1" kern="1200" dirty="0" err="1">
                <a:effectLst/>
                <a:latin typeface="Times New Roman" panose="02020603050405020304" pitchFamily="18" charset="0"/>
                <a:cs typeface="Times New Roman" panose="02020603050405020304" pitchFamily="18" charset="0"/>
              </a:rPr>
              <a:t>Raxa</a:t>
            </a:r>
            <a:r>
              <a:rPr lang="en-US" sz="4000" b="1" i="1" kern="1200" dirty="0">
                <a:effectLst/>
                <a:latin typeface="Times New Roman" panose="02020603050405020304" pitchFamily="18" charset="0"/>
                <a:cs typeface="Times New Roman" panose="02020603050405020304" pitchFamily="18" charset="0"/>
              </a:rPr>
              <a:t> Revamp: Doctor Experience Redefined for Better Healthcare Delivery”</a:t>
            </a:r>
            <a:endParaRPr lang="en-US" sz="4000" i="1" kern="12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9982D75-A591-B160-52F8-8E77D60E15A2}"/>
              </a:ext>
            </a:extLst>
          </p:cNvPr>
          <p:cNvSpPr>
            <a:spLocks noGrp="1"/>
          </p:cNvSpPr>
          <p:nvPr>
            <p:ph type="subTitle" idx="1"/>
          </p:nvPr>
        </p:nvSpPr>
        <p:spPr>
          <a:xfrm>
            <a:off x="1285241" y="3716594"/>
            <a:ext cx="10021856" cy="2178877"/>
          </a:xfrm>
        </p:spPr>
        <p:txBody>
          <a:bodyPr vert="horz" lIns="91440" tIns="45720" rIns="91440" bIns="45720" rtlCol="0" anchor="t">
            <a:normAutofit lnSpcReduction="10000"/>
          </a:bodyPr>
          <a:lstStyle/>
          <a:p>
            <a:pPr>
              <a:lnSpc>
                <a:spcPct val="100000"/>
              </a:lnSpc>
            </a:pPr>
            <a:r>
              <a:rPr lang="en-US" sz="2700" dirty="0">
                <a:latin typeface="Times New Roman" panose="02020603050405020304" pitchFamily="18" charset="0"/>
                <a:cs typeface="Times New Roman" panose="02020603050405020304" pitchFamily="18" charset="0"/>
              </a:rPr>
              <a:t>Organization- </a:t>
            </a:r>
            <a:r>
              <a:rPr lang="en-US" sz="2700" dirty="0" err="1">
                <a:latin typeface="Times New Roman" panose="02020603050405020304" pitchFamily="18" charset="0"/>
                <a:cs typeface="Times New Roman" panose="02020603050405020304" pitchFamily="18" charset="0"/>
              </a:rPr>
              <a:t>Raxa</a:t>
            </a:r>
            <a:r>
              <a:rPr lang="en-US" sz="2700" dirty="0">
                <a:latin typeface="Times New Roman" panose="02020603050405020304" pitchFamily="18" charset="0"/>
                <a:cs typeface="Times New Roman" panose="02020603050405020304" pitchFamily="18" charset="0"/>
              </a:rPr>
              <a:t> Health</a:t>
            </a:r>
          </a:p>
          <a:p>
            <a:pPr algn="l">
              <a:lnSpc>
                <a:spcPct val="100000"/>
              </a:lnSpc>
            </a:pPr>
            <a:endParaRPr lang="en-US" sz="2700" dirty="0">
              <a:latin typeface="Times New Roman" panose="02020603050405020304" pitchFamily="18" charset="0"/>
              <a:cs typeface="Times New Roman" panose="02020603050405020304" pitchFamily="18" charset="0"/>
            </a:endParaRPr>
          </a:p>
          <a:p>
            <a:pPr algn="l">
              <a:lnSpc>
                <a:spcPct val="100000"/>
              </a:lnSpc>
            </a:pPr>
            <a:r>
              <a:rPr lang="en-US" sz="2200" dirty="0">
                <a:solidFill>
                  <a:schemeClr val="tx1">
                    <a:lumMod val="85000"/>
                    <a:lumOff val="15000"/>
                  </a:schemeClr>
                </a:solidFill>
                <a:latin typeface="Times New Roman" panose="02020603050405020304" pitchFamily="18" charset="0"/>
                <a:cs typeface="Times New Roman" panose="02020603050405020304" pitchFamily="18" charset="0"/>
              </a:rPr>
              <a:t>Presented By- Miss Radha Banerjee</a:t>
            </a:r>
          </a:p>
          <a:p>
            <a:pPr algn="l">
              <a:lnSpc>
                <a:spcPct val="100000"/>
              </a:lnSpc>
            </a:pPr>
            <a:r>
              <a:rPr lang="en-US" sz="2200" dirty="0">
                <a:solidFill>
                  <a:schemeClr val="tx1">
                    <a:lumMod val="85000"/>
                    <a:lumOff val="15000"/>
                  </a:schemeClr>
                </a:solidFill>
                <a:latin typeface="Times New Roman" panose="02020603050405020304" pitchFamily="18" charset="0"/>
                <a:cs typeface="Times New Roman" panose="02020603050405020304" pitchFamily="18" charset="0"/>
              </a:rPr>
              <a:t>PG/22/083</a:t>
            </a:r>
            <a:br>
              <a:rPr lang="en-US" sz="2200"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2200" dirty="0">
                <a:solidFill>
                  <a:schemeClr val="tx1">
                    <a:lumMod val="85000"/>
                    <a:lumOff val="15000"/>
                  </a:schemeClr>
                </a:solidFill>
                <a:latin typeface="Times New Roman" panose="02020603050405020304" pitchFamily="18" charset="0"/>
                <a:cs typeface="Times New Roman" panose="02020603050405020304" pitchFamily="18" charset="0"/>
              </a:rPr>
              <a:t>Mentor- Dr Rupsa Banerjee</a:t>
            </a:r>
          </a:p>
          <a:p>
            <a:pPr algn="l"/>
            <a:endParaRPr lang="en-US" sz="1700" dirty="0"/>
          </a:p>
        </p:txBody>
      </p:sp>
      <p:pic>
        <p:nvPicPr>
          <p:cNvPr id="4" name="Picture 3">
            <a:extLst>
              <a:ext uri="{FF2B5EF4-FFF2-40B4-BE49-F238E27FC236}">
                <a16:creationId xmlns:a16="http://schemas.microsoft.com/office/drawing/2014/main" id="{3E674DF5-1F52-0721-D13B-C3100EECD02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9849AD1B-714A-B867-EA51-A572FC7542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Tree>
    <p:extLst>
      <p:ext uri="{BB962C8B-B14F-4D97-AF65-F5344CB8AC3E}">
        <p14:creationId xmlns:p14="http://schemas.microsoft.com/office/powerpoint/2010/main" val="365368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Results </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After using the </a:t>
            </a:r>
            <a:r>
              <a:rPr lang="en-US" sz="2400" dirty="0" err="1">
                <a:latin typeface="Times New Roman" panose="02020603050405020304" pitchFamily="18" charset="0"/>
                <a:cs typeface="Times New Roman" panose="02020603050405020304" pitchFamily="18" charset="0"/>
              </a:rPr>
              <a:t>Raxa</a:t>
            </a:r>
            <a:r>
              <a:rPr lang="en-US" sz="2400" dirty="0">
                <a:latin typeface="Times New Roman" panose="02020603050405020304" pitchFamily="18" charset="0"/>
                <a:cs typeface="Times New Roman" panose="02020603050405020304" pitchFamily="18" charset="0"/>
              </a:rPr>
              <a:t> application for three months the health professionals took the survey. After analyzing the data of the quantitative research on user satisfaction the following results were obtained:</a:t>
            </a:r>
          </a:p>
          <a:p>
            <a:pPr marL="0" indent="0">
              <a:buNone/>
            </a:pPr>
            <a:endParaRPr lang="en-I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8" name="Picture 7">
            <a:extLst>
              <a:ext uri="{FF2B5EF4-FFF2-40B4-BE49-F238E27FC236}">
                <a16:creationId xmlns:a16="http://schemas.microsoft.com/office/drawing/2014/main" id="{CD8C6B57-BA75-7F7C-EB2C-78767EE822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180" y="2945219"/>
            <a:ext cx="5424820" cy="3411131"/>
          </a:xfrm>
          <a:prstGeom prst="rect">
            <a:avLst/>
          </a:prstGeom>
          <a:ln>
            <a:solidFill>
              <a:schemeClr val="tx1"/>
            </a:solidFill>
          </a:ln>
        </p:spPr>
      </p:pic>
      <p:sp>
        <p:nvSpPr>
          <p:cNvPr id="10" name="TextBox 9">
            <a:extLst>
              <a:ext uri="{FF2B5EF4-FFF2-40B4-BE49-F238E27FC236}">
                <a16:creationId xmlns:a16="http://schemas.microsoft.com/office/drawing/2014/main" id="{92529F7F-3C14-A860-9CDF-98CD0E70B555}"/>
              </a:ext>
            </a:extLst>
          </p:cNvPr>
          <p:cNvSpPr txBox="1"/>
          <p:nvPr/>
        </p:nvSpPr>
        <p:spPr>
          <a:xfrm>
            <a:off x="6263020" y="2945219"/>
            <a:ext cx="5090780" cy="1200329"/>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From the data, it is evident that </a:t>
            </a:r>
            <a:r>
              <a:rPr lang="en-US" sz="2400" b="1" dirty="0">
                <a:latin typeface="Times New Roman" panose="02020603050405020304" pitchFamily="18" charset="0"/>
                <a:cs typeface="Times New Roman" panose="02020603050405020304" pitchFamily="18" charset="0"/>
              </a:rPr>
              <a:t>69.4%</a:t>
            </a:r>
            <a:r>
              <a:rPr lang="en-US" sz="2400" dirty="0">
                <a:latin typeface="Times New Roman" panose="02020603050405020304" pitchFamily="18" charset="0"/>
                <a:cs typeface="Times New Roman" panose="02020603050405020304" pitchFamily="18" charset="0"/>
              </a:rPr>
              <a:t> of the population found the application to be user-friendly.</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330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217957" y="108167"/>
            <a:ext cx="10515600" cy="1325563"/>
          </a:xfrm>
        </p:spPr>
        <p:txBody>
          <a:bodyPr/>
          <a:lstStyle/>
          <a:p>
            <a:pPr algn="ctr"/>
            <a:r>
              <a:rPr lang="en-IN" dirty="0">
                <a:latin typeface="Times New Roman" panose="02020603050405020304" pitchFamily="18" charset="0"/>
                <a:cs typeface="Times New Roman" panose="02020603050405020304" pitchFamily="18" charset="0"/>
              </a:rPr>
              <a:t>Results </a:t>
            </a:r>
          </a:p>
        </p:txBody>
      </p:sp>
      <p:pic>
        <p:nvPicPr>
          <p:cNvPr id="8" name="Content Placeholder 7" descr="A graph with blue squares&#10;&#10;Description automatically generated with medium confidence">
            <a:extLst>
              <a:ext uri="{FF2B5EF4-FFF2-40B4-BE49-F238E27FC236}">
                <a16:creationId xmlns:a16="http://schemas.microsoft.com/office/drawing/2014/main" id="{43BC54C7-F204-AF13-5EE5-C0B9B6749E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003" y="1071840"/>
            <a:ext cx="4498872" cy="2771776"/>
          </a:xfrm>
          <a:ln>
            <a:solidFill>
              <a:schemeClr val="tx1"/>
            </a:solidFill>
          </a:ln>
        </p:spPr>
      </p:pic>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800" y="1"/>
            <a:ext cx="1716753" cy="808074"/>
          </a:xfrm>
          <a:prstGeom prst="rect">
            <a:avLst/>
          </a:prstGeom>
        </p:spPr>
      </p:pic>
      <p:pic>
        <p:nvPicPr>
          <p:cNvPr id="10" name="Picture 9" descr="A graph with blue squares and numbers&#10;&#10;Description automatically generated">
            <a:extLst>
              <a:ext uri="{FF2B5EF4-FFF2-40B4-BE49-F238E27FC236}">
                <a16:creationId xmlns:a16="http://schemas.microsoft.com/office/drawing/2014/main" id="{0603E44C-1398-86CB-E2EA-D4B6556AC6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1125" y="3978058"/>
            <a:ext cx="4476750" cy="2771775"/>
          </a:xfrm>
          <a:prstGeom prst="rect">
            <a:avLst/>
          </a:prstGeom>
          <a:ln>
            <a:solidFill>
              <a:schemeClr val="tx1"/>
            </a:solidFill>
          </a:ln>
        </p:spPr>
      </p:pic>
      <p:sp>
        <p:nvSpPr>
          <p:cNvPr id="11" name="TextBox 10">
            <a:extLst>
              <a:ext uri="{FF2B5EF4-FFF2-40B4-BE49-F238E27FC236}">
                <a16:creationId xmlns:a16="http://schemas.microsoft.com/office/drawing/2014/main" id="{42099FFC-D1C3-4701-FCF1-A4032F128607}"/>
              </a:ext>
            </a:extLst>
          </p:cNvPr>
          <p:cNvSpPr txBox="1"/>
          <p:nvPr/>
        </p:nvSpPr>
        <p:spPr>
          <a:xfrm>
            <a:off x="5209953" y="1722474"/>
            <a:ext cx="6390168" cy="1600438"/>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Even though during the beginning of the three months, many of the health professionals were hesitant about using the application, it was observed that </a:t>
            </a:r>
            <a:r>
              <a:rPr lang="en-US" sz="2000" b="1" dirty="0">
                <a:latin typeface="Times New Roman" panose="02020603050405020304" pitchFamily="18" charset="0"/>
                <a:cs typeface="Times New Roman" panose="02020603050405020304" pitchFamily="18" charset="0"/>
              </a:rPr>
              <a:t>55.55%</a:t>
            </a:r>
            <a:r>
              <a:rPr lang="en-US" sz="2000" dirty="0">
                <a:latin typeface="Times New Roman" panose="02020603050405020304" pitchFamily="18" charset="0"/>
                <a:cs typeface="Times New Roman" panose="02020603050405020304" pitchFamily="18" charset="0"/>
              </a:rPr>
              <a:t> of the population found it very easy to navigate through the application. </a:t>
            </a:r>
          </a:p>
          <a:p>
            <a:endParaRPr lang="en-IN"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EBD7CEA-8798-75A5-92CE-E425F0406DB6}"/>
              </a:ext>
            </a:extLst>
          </p:cNvPr>
          <p:cNvSpPr txBox="1"/>
          <p:nvPr/>
        </p:nvSpPr>
        <p:spPr>
          <a:xfrm>
            <a:off x="5209953" y="4114800"/>
            <a:ext cx="6230680" cy="1323439"/>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It was observed that 58.33% of the population found the application to be visually appealing and aesthetic, thus suggesting that the application has a positive user interface (UI).</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27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983589" y="23814"/>
            <a:ext cx="10515600" cy="1325563"/>
          </a:xfrm>
        </p:spPr>
        <p:txBody>
          <a:bodyPr/>
          <a:lstStyle/>
          <a:p>
            <a:pPr algn="ctr"/>
            <a:r>
              <a:rPr lang="en-IN" dirty="0">
                <a:latin typeface="Times New Roman" panose="02020603050405020304" pitchFamily="18" charset="0"/>
                <a:cs typeface="Times New Roman" panose="02020603050405020304" pitchFamily="18" charset="0"/>
              </a:rPr>
              <a:t>Results </a:t>
            </a:r>
          </a:p>
        </p:txBody>
      </p:sp>
      <p:pic>
        <p:nvPicPr>
          <p:cNvPr id="8" name="Content Placeholder 7" descr="A graph with blue bars and white text&#10;&#10;Description automatically generated">
            <a:extLst>
              <a:ext uri="{FF2B5EF4-FFF2-40B4-BE49-F238E27FC236}">
                <a16:creationId xmlns:a16="http://schemas.microsoft.com/office/drawing/2014/main" id="{F51F9218-259F-14D7-E484-745A6E3E97B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0694" y="1081088"/>
            <a:ext cx="4262159" cy="2629727"/>
          </a:xfrm>
          <a:ln>
            <a:solidFill>
              <a:schemeClr val="tx1"/>
            </a:solidFill>
          </a:ln>
        </p:spPr>
      </p:pic>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069337" cy="974035"/>
          </a:xfrm>
          <a:prstGeom prst="rect">
            <a:avLst/>
          </a:prstGeom>
        </p:spPr>
      </p:pic>
      <p:pic>
        <p:nvPicPr>
          <p:cNvPr id="14" name="Picture 13" descr="A screenshot of a phone app&#10;&#10;Description automatically generated">
            <a:extLst>
              <a:ext uri="{FF2B5EF4-FFF2-40B4-BE49-F238E27FC236}">
                <a16:creationId xmlns:a16="http://schemas.microsoft.com/office/drawing/2014/main" id="{2F856BC1-77B1-64A5-8905-85EF400A41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694" y="3959916"/>
            <a:ext cx="4262159" cy="2629727"/>
          </a:xfrm>
          <a:prstGeom prst="rect">
            <a:avLst/>
          </a:prstGeom>
          <a:ln>
            <a:solidFill>
              <a:schemeClr val="tx1"/>
            </a:solidFill>
          </a:ln>
        </p:spPr>
      </p:pic>
      <p:sp>
        <p:nvSpPr>
          <p:cNvPr id="15" name="TextBox 14">
            <a:extLst>
              <a:ext uri="{FF2B5EF4-FFF2-40B4-BE49-F238E27FC236}">
                <a16:creationId xmlns:a16="http://schemas.microsoft.com/office/drawing/2014/main" id="{6A3473EA-DA44-9C94-A67C-285BCFF4D0DB}"/>
              </a:ext>
            </a:extLst>
          </p:cNvPr>
          <p:cNvSpPr txBox="1"/>
          <p:nvPr/>
        </p:nvSpPr>
        <p:spPr>
          <a:xfrm>
            <a:off x="4729316" y="1258529"/>
            <a:ext cx="6312310" cy="1323439"/>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It was observed that throughout the period of three months, </a:t>
            </a:r>
            <a:r>
              <a:rPr lang="en-US" sz="2000" b="1" dirty="0">
                <a:latin typeface="Times New Roman" panose="02020603050405020304" pitchFamily="18" charset="0"/>
                <a:cs typeface="Times New Roman" panose="02020603050405020304" pitchFamily="18" charset="0"/>
              </a:rPr>
              <a:t>63.88% </a:t>
            </a:r>
            <a:r>
              <a:rPr lang="en-US" sz="2000" dirty="0">
                <a:latin typeface="Times New Roman" panose="02020603050405020304" pitchFamily="18" charset="0"/>
                <a:cs typeface="Times New Roman" panose="02020603050405020304" pitchFamily="18" charset="0"/>
              </a:rPr>
              <a:t>of the population used the </a:t>
            </a:r>
            <a:r>
              <a:rPr lang="en-US" sz="2000" dirty="0" err="1">
                <a:latin typeface="Times New Roman" panose="02020603050405020304" pitchFamily="18" charset="0"/>
                <a:cs typeface="Times New Roman" panose="02020603050405020304" pitchFamily="18" charset="0"/>
              </a:rPr>
              <a:t>Raxa</a:t>
            </a:r>
            <a:r>
              <a:rPr lang="en-US" sz="2000" dirty="0">
                <a:latin typeface="Times New Roman" panose="02020603050405020304" pitchFamily="18" charset="0"/>
                <a:cs typeface="Times New Roman" panose="02020603050405020304" pitchFamily="18" charset="0"/>
              </a:rPr>
              <a:t> application on daily basis almost everyday whereas, </a:t>
            </a:r>
            <a:r>
              <a:rPr lang="en-US" sz="2000" b="1" dirty="0">
                <a:latin typeface="Times New Roman" panose="02020603050405020304" pitchFamily="18" charset="0"/>
                <a:cs typeface="Times New Roman" panose="02020603050405020304" pitchFamily="18" charset="0"/>
              </a:rPr>
              <a:t>30.55% </a:t>
            </a:r>
            <a:r>
              <a:rPr lang="en-US" sz="2000" dirty="0">
                <a:latin typeface="Times New Roman" panose="02020603050405020304" pitchFamily="18" charset="0"/>
                <a:cs typeface="Times New Roman" panose="02020603050405020304" pitchFamily="18" charset="0"/>
              </a:rPr>
              <a:t>of the population used it fairly often.</a:t>
            </a:r>
          </a:p>
        </p:txBody>
      </p:sp>
      <p:sp>
        <p:nvSpPr>
          <p:cNvPr id="16" name="TextBox 15">
            <a:extLst>
              <a:ext uri="{FF2B5EF4-FFF2-40B4-BE49-F238E27FC236}">
                <a16:creationId xmlns:a16="http://schemas.microsoft.com/office/drawing/2014/main" id="{BD382877-6DE7-12CD-CA10-6674F0619076}"/>
              </a:ext>
            </a:extLst>
          </p:cNvPr>
          <p:cNvSpPr txBox="1"/>
          <p:nvPr/>
        </p:nvSpPr>
        <p:spPr>
          <a:xfrm>
            <a:off x="4866968" y="4277032"/>
            <a:ext cx="6486832" cy="1015663"/>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When asked if they would recommend the application to a friend, </a:t>
            </a:r>
            <a:r>
              <a:rPr lang="en-US" sz="2000" b="1" dirty="0">
                <a:latin typeface="Times New Roman" panose="02020603050405020304" pitchFamily="18" charset="0"/>
                <a:cs typeface="Times New Roman" panose="02020603050405020304" pitchFamily="18" charset="0"/>
              </a:rPr>
              <a:t>72.22% </a:t>
            </a:r>
            <a:r>
              <a:rPr lang="en-US" sz="2000" dirty="0">
                <a:latin typeface="Times New Roman" panose="02020603050405020304" pitchFamily="18" charset="0"/>
                <a:cs typeface="Times New Roman" panose="02020603050405020304" pitchFamily="18" charset="0"/>
              </a:rPr>
              <a:t>of the population said they are very likely to suggest the application to a friend or colleague.</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8613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983589" y="23814"/>
            <a:ext cx="10515600" cy="1325563"/>
          </a:xfrm>
        </p:spPr>
        <p:txBody>
          <a:bodyPr/>
          <a:lstStyle/>
          <a:p>
            <a:pPr algn="ctr"/>
            <a:r>
              <a:rPr lang="en-IN" dirty="0">
                <a:latin typeface="Times New Roman" panose="02020603050405020304" pitchFamily="18" charset="0"/>
                <a:cs typeface="Times New Roman" panose="02020603050405020304" pitchFamily="18" charset="0"/>
              </a:rPr>
              <a:t>Results </a:t>
            </a:r>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69337" cy="974035"/>
          </a:xfrm>
          <a:prstGeom prst="rect">
            <a:avLst/>
          </a:prstGeom>
        </p:spPr>
      </p:pic>
      <p:sp>
        <p:nvSpPr>
          <p:cNvPr id="15" name="TextBox 14">
            <a:extLst>
              <a:ext uri="{FF2B5EF4-FFF2-40B4-BE49-F238E27FC236}">
                <a16:creationId xmlns:a16="http://schemas.microsoft.com/office/drawing/2014/main" id="{6A3473EA-DA44-9C94-A67C-285BCFF4D0DB}"/>
              </a:ext>
            </a:extLst>
          </p:cNvPr>
          <p:cNvSpPr txBox="1"/>
          <p:nvPr/>
        </p:nvSpPr>
        <p:spPr>
          <a:xfrm>
            <a:off x="5274526" y="1196081"/>
            <a:ext cx="5767099" cy="3170099"/>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However, when asked if they were satisfied with the user experience of the </a:t>
            </a:r>
            <a:r>
              <a:rPr lang="en-US" sz="2000" dirty="0" err="1">
                <a:latin typeface="Times New Roman" panose="02020603050405020304" pitchFamily="18" charset="0"/>
                <a:cs typeface="Times New Roman" panose="02020603050405020304" pitchFamily="18" charset="0"/>
              </a:rPr>
              <a:t>Raxa</a:t>
            </a:r>
            <a:r>
              <a:rPr lang="en-US" sz="2000" dirty="0">
                <a:latin typeface="Times New Roman" panose="02020603050405020304" pitchFamily="18" charset="0"/>
                <a:cs typeface="Times New Roman" panose="02020603050405020304" pitchFamily="18" charset="0"/>
              </a:rPr>
              <a:t> application, 16 people </a:t>
            </a:r>
            <a:r>
              <a:rPr lang="en-US" sz="2000" dirty="0" err="1">
                <a:latin typeface="Times New Roman" panose="02020603050405020304" pitchFamily="18" charset="0"/>
                <a:cs typeface="Times New Roman" panose="02020603050405020304" pitchFamily="18" charset="0"/>
              </a:rPr>
              <a:t>i.e</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44.44% </a:t>
            </a:r>
            <a:r>
              <a:rPr lang="en-US" sz="2000" dirty="0">
                <a:latin typeface="Times New Roman" panose="02020603050405020304" pitchFamily="18" charset="0"/>
                <a:cs typeface="Times New Roman" panose="02020603050405020304" pitchFamily="18" charset="0"/>
              </a:rPr>
              <a:t>of the population, which was the highest, </a:t>
            </a:r>
            <a:r>
              <a:rPr lang="en-US" sz="2000" b="1" dirty="0">
                <a:latin typeface="Times New Roman" panose="02020603050405020304" pitchFamily="18" charset="0"/>
                <a:cs typeface="Times New Roman" panose="02020603050405020304" pitchFamily="18" charset="0"/>
              </a:rPr>
              <a:t>disagreed. </a:t>
            </a:r>
          </a:p>
          <a:p>
            <a:endParaRPr lang="en-US" sz="2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To understand the reason behind the disagreement in user satisfaction, I conducted a 30 minute in-depth interview with 6 healthcare professionals (others were not ready to commit that much time due to work commitments)</a:t>
            </a:r>
          </a:p>
        </p:txBody>
      </p:sp>
      <p:pic>
        <p:nvPicPr>
          <p:cNvPr id="9" name="Content Placeholder 8" descr="A pie chart with text&#10;&#10;Description automatically generated">
            <a:extLst>
              <a:ext uri="{FF2B5EF4-FFF2-40B4-BE49-F238E27FC236}">
                <a16:creationId xmlns:a16="http://schemas.microsoft.com/office/drawing/2014/main" id="{44E264B0-E925-6865-DA28-7BA2EB58DAA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2565" y="1196079"/>
            <a:ext cx="4702893" cy="3090786"/>
          </a:xfrm>
          <a:ln>
            <a:solidFill>
              <a:schemeClr val="tx1"/>
            </a:solidFill>
          </a:ln>
        </p:spPr>
      </p:pic>
      <p:sp>
        <p:nvSpPr>
          <p:cNvPr id="10" name="TextBox 9">
            <a:extLst>
              <a:ext uri="{FF2B5EF4-FFF2-40B4-BE49-F238E27FC236}">
                <a16:creationId xmlns:a16="http://schemas.microsoft.com/office/drawing/2014/main" id="{17004A66-4B26-5E60-7790-85517EBFE32D}"/>
              </a:ext>
            </a:extLst>
          </p:cNvPr>
          <p:cNvSpPr txBox="1"/>
          <p:nvPr/>
        </p:nvSpPr>
        <p:spPr>
          <a:xfrm>
            <a:off x="252565" y="4729316"/>
            <a:ext cx="11329835" cy="923330"/>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The in-depth interview was conducted based on the different modules/features of the application- General use and experience, Digitalizing medical records, Appointment booking, </a:t>
            </a:r>
            <a:r>
              <a:rPr lang="en-US" dirty="0" err="1">
                <a:latin typeface="Times New Roman" panose="02020603050405020304" pitchFamily="18" charset="0"/>
                <a:cs typeface="Times New Roman" panose="02020603050405020304" pitchFamily="18" charset="0"/>
              </a:rPr>
              <a:t>Raxa</a:t>
            </a:r>
            <a:r>
              <a:rPr lang="en-US" dirty="0">
                <a:latin typeface="Times New Roman" panose="02020603050405020304" pitchFamily="18" charset="0"/>
                <a:cs typeface="Times New Roman" panose="02020603050405020304" pitchFamily="18" charset="0"/>
              </a:rPr>
              <a:t> Assistant, </a:t>
            </a:r>
            <a:r>
              <a:rPr lang="en-US" dirty="0" err="1">
                <a:latin typeface="Times New Roman" panose="02020603050405020304" pitchFamily="18" charset="0"/>
                <a:cs typeface="Times New Roman" panose="02020603050405020304" pitchFamily="18" charset="0"/>
              </a:rPr>
              <a:t>Raxa</a:t>
            </a:r>
            <a:r>
              <a:rPr lang="en-US" dirty="0">
                <a:latin typeface="Times New Roman" panose="02020603050405020304" pitchFamily="18" charset="0"/>
                <a:cs typeface="Times New Roman" panose="02020603050405020304" pitchFamily="18" charset="0"/>
              </a:rPr>
              <a:t> Scribe, Teleconsultation clinics, ABDM Compliance and Inter-module Integration.</a:t>
            </a:r>
          </a:p>
        </p:txBody>
      </p:sp>
    </p:spTree>
    <p:extLst>
      <p:ext uri="{BB962C8B-B14F-4D97-AF65-F5344CB8AC3E}">
        <p14:creationId xmlns:p14="http://schemas.microsoft.com/office/powerpoint/2010/main" val="2430205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Results of Thematic Analysis</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471948" y="1484671"/>
            <a:ext cx="10881852" cy="4692292"/>
          </a:xfrm>
        </p:spPr>
        <p:txBody>
          <a:bodyPr/>
          <a:lstStyle/>
          <a:p>
            <a:r>
              <a:rPr lang="en-US" dirty="0">
                <a:latin typeface="Times New Roman" panose="02020603050405020304" pitchFamily="18" charset="0"/>
                <a:cs typeface="Times New Roman" panose="02020603050405020304" pitchFamily="18" charset="0"/>
              </a:rPr>
              <a:t>After the thematic analysis of the in-depth interview two broad themes were identified-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1. Facilitators of the use of digital technology.</a:t>
            </a:r>
          </a:p>
          <a:p>
            <a:pPr marL="0" indent="0">
              <a:buNone/>
            </a:pPr>
            <a:r>
              <a:rPr lang="en-US" dirty="0">
                <a:latin typeface="Times New Roman" panose="02020603050405020304" pitchFamily="18" charset="0"/>
                <a:cs typeface="Times New Roman" panose="02020603050405020304" pitchFamily="18" charset="0"/>
              </a:rPr>
              <a:t>   2. Barriers of the use of digital technology.</a:t>
            </a:r>
          </a:p>
          <a:p>
            <a:r>
              <a:rPr lang="en-US" dirty="0">
                <a:latin typeface="Times New Roman" panose="02020603050405020304" pitchFamily="18" charset="0"/>
                <a:cs typeface="Times New Roman" panose="02020603050405020304" pitchFamily="18" charset="0"/>
              </a:rPr>
              <a:t>Under these two themes the following sub-themes were identified and coded-</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I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09752" cy="993058"/>
          </a:xfrm>
          <a:prstGeom prst="rect">
            <a:avLst/>
          </a:prstGeom>
        </p:spPr>
      </p:pic>
      <p:graphicFrame>
        <p:nvGraphicFramePr>
          <p:cNvPr id="7" name="Table 6">
            <a:extLst>
              <a:ext uri="{FF2B5EF4-FFF2-40B4-BE49-F238E27FC236}">
                <a16:creationId xmlns:a16="http://schemas.microsoft.com/office/drawing/2014/main" id="{2190C818-ADAC-231D-737E-81D0CFB96B4C}"/>
              </a:ext>
            </a:extLst>
          </p:cNvPr>
          <p:cNvGraphicFramePr>
            <a:graphicFrameLocks noGrp="1"/>
          </p:cNvGraphicFramePr>
          <p:nvPr>
            <p:extLst>
              <p:ext uri="{D42A27DB-BD31-4B8C-83A1-F6EECF244321}">
                <p14:modId xmlns:p14="http://schemas.microsoft.com/office/powerpoint/2010/main" val="257646258"/>
              </p:ext>
            </p:extLst>
          </p:nvPr>
        </p:nvGraphicFramePr>
        <p:xfrm>
          <a:off x="2133600" y="3830817"/>
          <a:ext cx="8104152" cy="2966720"/>
        </p:xfrm>
        <a:graphic>
          <a:graphicData uri="http://schemas.openxmlformats.org/drawingml/2006/table">
            <a:tbl>
              <a:tblPr firstRow="1" bandRow="1">
                <a:tableStyleId>{5C22544A-7EE6-4342-B048-85BDC9FD1C3A}</a:tableStyleId>
              </a:tblPr>
              <a:tblGrid>
                <a:gridCol w="4040152">
                  <a:extLst>
                    <a:ext uri="{9D8B030D-6E8A-4147-A177-3AD203B41FA5}">
                      <a16:colId xmlns:a16="http://schemas.microsoft.com/office/drawing/2014/main" val="4272970734"/>
                    </a:ext>
                  </a:extLst>
                </a:gridCol>
                <a:gridCol w="4064000">
                  <a:extLst>
                    <a:ext uri="{9D8B030D-6E8A-4147-A177-3AD203B41FA5}">
                      <a16:colId xmlns:a16="http://schemas.microsoft.com/office/drawing/2014/main" val="2566093851"/>
                    </a:ext>
                  </a:extLst>
                </a:gridCol>
              </a:tblGrid>
              <a:tr h="370840">
                <a:tc>
                  <a:txBody>
                    <a:bodyPr/>
                    <a:lstStyle/>
                    <a:p>
                      <a:pPr algn="ctr"/>
                      <a:r>
                        <a:rPr lang="en-IN" dirty="0">
                          <a:latin typeface="Times New Roman" panose="02020603050405020304" pitchFamily="18" charset="0"/>
                          <a:cs typeface="Times New Roman" panose="02020603050405020304" pitchFamily="18" charset="0"/>
                        </a:rPr>
                        <a:t>Facilitators</a:t>
                      </a:r>
                    </a:p>
                  </a:txBody>
                  <a:tcPr/>
                </a:tc>
                <a:tc>
                  <a:txBody>
                    <a:bodyPr/>
                    <a:lstStyle/>
                    <a:p>
                      <a:pPr algn="ctr"/>
                      <a:r>
                        <a:rPr lang="en-IN" dirty="0">
                          <a:latin typeface="Times New Roman" panose="02020603050405020304" pitchFamily="18" charset="0"/>
                          <a:cs typeface="Times New Roman" panose="02020603050405020304" pitchFamily="18" charset="0"/>
                        </a:rPr>
                        <a:t>Barriers</a:t>
                      </a:r>
                    </a:p>
                  </a:txBody>
                  <a:tcPr/>
                </a:tc>
                <a:extLst>
                  <a:ext uri="{0D108BD9-81ED-4DB2-BD59-A6C34878D82A}">
                    <a16:rowId xmlns:a16="http://schemas.microsoft.com/office/drawing/2014/main" val="291607870"/>
                  </a:ext>
                </a:extLst>
              </a:tr>
              <a:tr h="370840">
                <a:tc>
                  <a:txBody>
                    <a:bodyPr/>
                    <a:lstStyle/>
                    <a:p>
                      <a:r>
                        <a:rPr lang="en-IN" dirty="0">
                          <a:latin typeface="Times New Roman" panose="02020603050405020304" pitchFamily="18" charset="0"/>
                          <a:cs typeface="Times New Roman" panose="02020603050405020304" pitchFamily="18" charset="0"/>
                        </a:rPr>
                        <a:t>Enhanced Workflow- Code 1</a:t>
                      </a:r>
                    </a:p>
                  </a:txBody>
                  <a:tcPr/>
                </a:tc>
                <a:tc>
                  <a:txBody>
                    <a:bodyPr/>
                    <a:lstStyle/>
                    <a:p>
                      <a:r>
                        <a:rPr lang="en-IN" dirty="0">
                          <a:latin typeface="Times New Roman" panose="02020603050405020304" pitchFamily="18" charset="0"/>
                          <a:cs typeface="Times New Roman" panose="02020603050405020304" pitchFamily="18" charset="0"/>
                        </a:rPr>
                        <a:t>Time to adapt- Code 2</a:t>
                      </a:r>
                    </a:p>
                  </a:txBody>
                  <a:tcPr/>
                </a:tc>
                <a:extLst>
                  <a:ext uri="{0D108BD9-81ED-4DB2-BD59-A6C34878D82A}">
                    <a16:rowId xmlns:a16="http://schemas.microsoft.com/office/drawing/2014/main" val="3963098237"/>
                  </a:ext>
                </a:extLst>
              </a:tr>
              <a:tr h="370840">
                <a:tc>
                  <a:txBody>
                    <a:bodyPr/>
                    <a:lstStyle/>
                    <a:p>
                      <a:r>
                        <a:rPr lang="en-IN" dirty="0">
                          <a:latin typeface="Times New Roman" panose="02020603050405020304" pitchFamily="18" charset="0"/>
                          <a:cs typeface="Times New Roman" panose="02020603050405020304" pitchFamily="18" charset="0"/>
                        </a:rPr>
                        <a:t>Improved Care Quality- Code 3</a:t>
                      </a:r>
                    </a:p>
                  </a:txBody>
                  <a:tcPr/>
                </a:tc>
                <a:tc>
                  <a:txBody>
                    <a:bodyPr/>
                    <a:lstStyle/>
                    <a:p>
                      <a:r>
                        <a:rPr lang="en-IN" dirty="0">
                          <a:latin typeface="Times New Roman" panose="02020603050405020304" pitchFamily="18" charset="0"/>
                          <a:cs typeface="Times New Roman" panose="02020603050405020304" pitchFamily="18" charset="0"/>
                        </a:rPr>
                        <a:t>Technical Glitches- Code 4</a:t>
                      </a:r>
                    </a:p>
                  </a:txBody>
                  <a:tcPr/>
                </a:tc>
                <a:extLst>
                  <a:ext uri="{0D108BD9-81ED-4DB2-BD59-A6C34878D82A}">
                    <a16:rowId xmlns:a16="http://schemas.microsoft.com/office/drawing/2014/main" val="2961742936"/>
                  </a:ext>
                </a:extLst>
              </a:tr>
              <a:tr h="370840">
                <a:tc>
                  <a:txBody>
                    <a:bodyPr/>
                    <a:lstStyle/>
                    <a:p>
                      <a:r>
                        <a:rPr lang="en-IN" dirty="0">
                          <a:latin typeface="Times New Roman" panose="02020603050405020304" pitchFamily="18" charset="0"/>
                          <a:cs typeface="Times New Roman" panose="02020603050405020304" pitchFamily="18" charset="0"/>
                        </a:rPr>
                        <a:t>Seamless User Experience- Code 5</a:t>
                      </a:r>
                    </a:p>
                  </a:txBody>
                  <a:tcPr/>
                </a:tc>
                <a:tc>
                  <a:txBody>
                    <a:bodyPr/>
                    <a:lstStyle/>
                    <a:p>
                      <a:r>
                        <a:rPr lang="en-IN" dirty="0">
                          <a:latin typeface="Times New Roman" panose="02020603050405020304" pitchFamily="18" charset="0"/>
                          <a:cs typeface="Times New Roman" panose="02020603050405020304" pitchFamily="18" charset="0"/>
                        </a:rPr>
                        <a:t>Patient Discomfort- Code 6</a:t>
                      </a:r>
                    </a:p>
                  </a:txBody>
                  <a:tcPr/>
                </a:tc>
                <a:extLst>
                  <a:ext uri="{0D108BD9-81ED-4DB2-BD59-A6C34878D82A}">
                    <a16:rowId xmlns:a16="http://schemas.microsoft.com/office/drawing/2014/main" val="2738617857"/>
                  </a:ext>
                </a:extLst>
              </a:tr>
              <a:tr h="370840">
                <a:tc>
                  <a:txBody>
                    <a:bodyPr/>
                    <a:lstStyle/>
                    <a:p>
                      <a:endParaRPr lang="en-IN"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Training Required- Code 7</a:t>
                      </a:r>
                    </a:p>
                  </a:txBody>
                  <a:tcPr/>
                </a:tc>
                <a:extLst>
                  <a:ext uri="{0D108BD9-81ED-4DB2-BD59-A6C34878D82A}">
                    <a16:rowId xmlns:a16="http://schemas.microsoft.com/office/drawing/2014/main" val="3456884196"/>
                  </a:ext>
                </a:extLst>
              </a:tr>
              <a:tr h="370840">
                <a:tc>
                  <a:txBody>
                    <a:bodyPr/>
                    <a:lstStyle/>
                    <a:p>
                      <a:endParaRPr lang="en-IN"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Reduced Workflow- Code 8</a:t>
                      </a:r>
                    </a:p>
                  </a:txBody>
                  <a:tcPr/>
                </a:tc>
                <a:extLst>
                  <a:ext uri="{0D108BD9-81ED-4DB2-BD59-A6C34878D82A}">
                    <a16:rowId xmlns:a16="http://schemas.microsoft.com/office/drawing/2014/main" val="1630096956"/>
                  </a:ext>
                </a:extLst>
              </a:tr>
              <a:tr h="370840">
                <a:tc>
                  <a:txBody>
                    <a:bodyPr/>
                    <a:lstStyle/>
                    <a:p>
                      <a:endParaRPr lang="en-IN"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Interface Unfriendly- Code 9</a:t>
                      </a:r>
                    </a:p>
                  </a:txBody>
                  <a:tcPr/>
                </a:tc>
                <a:extLst>
                  <a:ext uri="{0D108BD9-81ED-4DB2-BD59-A6C34878D82A}">
                    <a16:rowId xmlns:a16="http://schemas.microsoft.com/office/drawing/2014/main" val="3013081924"/>
                  </a:ext>
                </a:extLst>
              </a:tr>
              <a:tr h="370840">
                <a:tc>
                  <a:txBody>
                    <a:bodyPr/>
                    <a:lstStyle/>
                    <a:p>
                      <a:endParaRPr lang="en-IN"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Data Security Concern- Code 10</a:t>
                      </a:r>
                    </a:p>
                  </a:txBody>
                  <a:tcPr/>
                </a:tc>
                <a:extLst>
                  <a:ext uri="{0D108BD9-81ED-4DB2-BD59-A6C34878D82A}">
                    <a16:rowId xmlns:a16="http://schemas.microsoft.com/office/drawing/2014/main" val="3566483958"/>
                  </a:ext>
                </a:extLst>
              </a:tr>
            </a:tbl>
          </a:graphicData>
        </a:graphic>
      </p:graphicFrame>
    </p:spTree>
    <p:extLst>
      <p:ext uri="{BB962C8B-B14F-4D97-AF65-F5344CB8AC3E}">
        <p14:creationId xmlns:p14="http://schemas.microsoft.com/office/powerpoint/2010/main" val="1966216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Results of Thematic Analysis</a:t>
            </a:r>
            <a:endParaRPr lang="en-IN" b="1" dirty="0"/>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353961" y="1383531"/>
            <a:ext cx="11552904" cy="5194250"/>
          </a:xfrm>
        </p:spPr>
        <p:txBody>
          <a:bodyPr/>
          <a:lstStyle/>
          <a:p>
            <a:pPr marL="0" indent="0">
              <a:buNone/>
            </a:pPr>
            <a:r>
              <a:rPr lang="en-IN" dirty="0">
                <a:latin typeface="Times New Roman" panose="02020603050405020304" pitchFamily="18" charset="0"/>
                <a:cs typeface="Times New Roman" panose="02020603050405020304" pitchFamily="18" charset="0"/>
              </a:rPr>
              <a:t>The reoccurrence of the codes suggests the importance it needs and the attention that </a:t>
            </a:r>
            <a:r>
              <a:rPr lang="en-IN" dirty="0" err="1">
                <a:latin typeface="Times New Roman" panose="02020603050405020304" pitchFamily="18" charset="0"/>
                <a:cs typeface="Times New Roman" panose="02020603050405020304" pitchFamily="18" charset="0"/>
              </a:rPr>
              <a:t>Raxa</a:t>
            </a:r>
            <a:r>
              <a:rPr lang="en-IN" dirty="0">
                <a:latin typeface="Times New Roman" panose="02020603050405020304" pitchFamily="18" charset="0"/>
                <a:cs typeface="Times New Roman" panose="02020603050405020304" pitchFamily="18" charset="0"/>
              </a:rPr>
              <a:t> Health must give to these areas to have a better User Experience.</a:t>
            </a:r>
          </a:p>
          <a:p>
            <a:pPr marL="0" indent="0">
              <a:buNone/>
            </a:pPr>
            <a:endParaRPr lang="en-I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163604" cy="1018406"/>
          </a:xfrm>
          <a:prstGeom prst="rect">
            <a:avLst/>
          </a:prstGeom>
        </p:spPr>
      </p:pic>
      <p:graphicFrame>
        <p:nvGraphicFramePr>
          <p:cNvPr id="7" name="Table 6">
            <a:extLst>
              <a:ext uri="{FF2B5EF4-FFF2-40B4-BE49-F238E27FC236}">
                <a16:creationId xmlns:a16="http://schemas.microsoft.com/office/drawing/2014/main" id="{0AF566BF-AD1C-9E1B-9B58-9E2CD6FBB248}"/>
              </a:ext>
            </a:extLst>
          </p:cNvPr>
          <p:cNvGraphicFramePr>
            <a:graphicFrameLocks noGrp="1"/>
          </p:cNvGraphicFramePr>
          <p:nvPr>
            <p:extLst>
              <p:ext uri="{D42A27DB-BD31-4B8C-83A1-F6EECF244321}">
                <p14:modId xmlns:p14="http://schemas.microsoft.com/office/powerpoint/2010/main" val="201206471"/>
              </p:ext>
            </p:extLst>
          </p:nvPr>
        </p:nvGraphicFramePr>
        <p:xfrm>
          <a:off x="3254477" y="2301148"/>
          <a:ext cx="7531509" cy="4348480"/>
        </p:xfrm>
        <a:graphic>
          <a:graphicData uri="http://schemas.openxmlformats.org/drawingml/2006/table">
            <a:tbl>
              <a:tblPr firstRow="1" bandRow="1">
                <a:tableStyleId>{5C22544A-7EE6-4342-B048-85BDC9FD1C3A}</a:tableStyleId>
              </a:tblPr>
              <a:tblGrid>
                <a:gridCol w="3750508">
                  <a:extLst>
                    <a:ext uri="{9D8B030D-6E8A-4147-A177-3AD203B41FA5}">
                      <a16:colId xmlns:a16="http://schemas.microsoft.com/office/drawing/2014/main" val="1869404698"/>
                    </a:ext>
                  </a:extLst>
                </a:gridCol>
                <a:gridCol w="3781001">
                  <a:extLst>
                    <a:ext uri="{9D8B030D-6E8A-4147-A177-3AD203B41FA5}">
                      <a16:colId xmlns:a16="http://schemas.microsoft.com/office/drawing/2014/main" val="2989146499"/>
                    </a:ext>
                  </a:extLst>
                </a:gridCol>
              </a:tblGrid>
              <a:tr h="370840">
                <a:tc>
                  <a:txBody>
                    <a:bodyPr/>
                    <a:lstStyle/>
                    <a:p>
                      <a:pPr algn="ctr"/>
                      <a:r>
                        <a:rPr lang="en-IN" dirty="0">
                          <a:latin typeface="Times New Roman" panose="02020603050405020304" pitchFamily="18" charset="0"/>
                          <a:cs typeface="Times New Roman" panose="02020603050405020304" pitchFamily="18" charset="0"/>
                        </a:rPr>
                        <a:t>Sub-Themes</a:t>
                      </a:r>
                    </a:p>
                  </a:txBody>
                  <a:tcPr/>
                </a:tc>
                <a:tc>
                  <a:txBody>
                    <a:bodyPr/>
                    <a:lstStyle/>
                    <a:p>
                      <a:pPr algn="ctr"/>
                      <a:r>
                        <a:rPr lang="en-IN" dirty="0">
                          <a:latin typeface="Times New Roman" panose="02020603050405020304" pitchFamily="18" charset="0"/>
                          <a:cs typeface="Times New Roman" panose="02020603050405020304" pitchFamily="18" charset="0"/>
                        </a:rPr>
                        <a:t>Number of occurrences during the interview with doctors</a:t>
                      </a:r>
                    </a:p>
                  </a:txBody>
                  <a:tcPr/>
                </a:tc>
                <a:extLst>
                  <a:ext uri="{0D108BD9-81ED-4DB2-BD59-A6C34878D82A}">
                    <a16:rowId xmlns:a16="http://schemas.microsoft.com/office/drawing/2014/main" val="12167311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Time to adapt- Code 2</a:t>
                      </a:r>
                    </a:p>
                  </a:txBody>
                  <a:tcPr/>
                </a:tc>
                <a:tc>
                  <a:txBody>
                    <a:bodyPr/>
                    <a:lstStyle/>
                    <a:p>
                      <a:pPr algn="ctr"/>
                      <a:r>
                        <a:rPr lang="en-IN" dirty="0">
                          <a:latin typeface="Times New Roman" panose="02020603050405020304" pitchFamily="18" charset="0"/>
                          <a:cs typeface="Times New Roman" panose="02020603050405020304" pitchFamily="18" charset="0"/>
                        </a:rPr>
                        <a:t>25</a:t>
                      </a:r>
                    </a:p>
                  </a:txBody>
                  <a:tcPr/>
                </a:tc>
                <a:extLst>
                  <a:ext uri="{0D108BD9-81ED-4DB2-BD59-A6C34878D82A}">
                    <a16:rowId xmlns:a16="http://schemas.microsoft.com/office/drawing/2014/main" val="153629145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Enhanced Workflow- Code 1</a:t>
                      </a:r>
                    </a:p>
                  </a:txBody>
                  <a:tcPr/>
                </a:tc>
                <a:tc>
                  <a:txBody>
                    <a:bodyPr/>
                    <a:lstStyle/>
                    <a:p>
                      <a:pPr algn="ctr"/>
                      <a:r>
                        <a:rPr lang="en-IN" dirty="0">
                          <a:latin typeface="Times New Roman" panose="02020603050405020304" pitchFamily="18" charset="0"/>
                          <a:cs typeface="Times New Roman" panose="02020603050405020304" pitchFamily="18" charset="0"/>
                        </a:rPr>
                        <a:t>23</a:t>
                      </a:r>
                    </a:p>
                  </a:txBody>
                  <a:tcPr/>
                </a:tc>
                <a:extLst>
                  <a:ext uri="{0D108BD9-81ED-4DB2-BD59-A6C34878D82A}">
                    <a16:rowId xmlns:a16="http://schemas.microsoft.com/office/drawing/2014/main" val="39039713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Technical Glitches- Code 4</a:t>
                      </a:r>
                    </a:p>
                  </a:txBody>
                  <a:tcPr/>
                </a:tc>
                <a:tc>
                  <a:txBody>
                    <a:bodyPr/>
                    <a:lstStyle/>
                    <a:p>
                      <a:pPr algn="ctr"/>
                      <a:r>
                        <a:rPr lang="en-IN" dirty="0">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7209291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Improved Care Quality- Code 3</a:t>
                      </a:r>
                    </a:p>
                  </a:txBody>
                  <a:tcPr/>
                </a:tc>
                <a:tc>
                  <a:txBody>
                    <a:bodyPr/>
                    <a:lstStyle/>
                    <a:p>
                      <a:pPr algn="ctr"/>
                      <a:r>
                        <a:rPr lang="en-IN" dirty="0">
                          <a:latin typeface="Times New Roman" panose="02020603050405020304" pitchFamily="18" charset="0"/>
                          <a:cs typeface="Times New Roman" panose="02020603050405020304" pitchFamily="18" charset="0"/>
                        </a:rPr>
                        <a:t>15</a:t>
                      </a:r>
                    </a:p>
                  </a:txBody>
                  <a:tcPr/>
                </a:tc>
                <a:extLst>
                  <a:ext uri="{0D108BD9-81ED-4DB2-BD59-A6C34878D82A}">
                    <a16:rowId xmlns:a16="http://schemas.microsoft.com/office/drawing/2014/main" val="17737808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Seamless User Experience- Code 5</a:t>
                      </a:r>
                    </a:p>
                  </a:txBody>
                  <a:tcPr/>
                </a:tc>
                <a:tc>
                  <a:txBody>
                    <a:bodyPr/>
                    <a:lstStyle/>
                    <a:p>
                      <a:pPr algn="ctr"/>
                      <a:r>
                        <a:rPr lang="en-IN" dirty="0">
                          <a:latin typeface="Times New Roman" panose="02020603050405020304" pitchFamily="18" charset="0"/>
                          <a:cs typeface="Times New Roman" panose="02020603050405020304" pitchFamily="18" charset="0"/>
                        </a:rPr>
                        <a:t>6</a:t>
                      </a:r>
                    </a:p>
                  </a:txBody>
                  <a:tcPr/>
                </a:tc>
                <a:extLst>
                  <a:ext uri="{0D108BD9-81ED-4DB2-BD59-A6C34878D82A}">
                    <a16:rowId xmlns:a16="http://schemas.microsoft.com/office/drawing/2014/main" val="150497615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Interface Unfriendly- Code 9</a:t>
                      </a:r>
                    </a:p>
                  </a:txBody>
                  <a:tcPr/>
                </a:tc>
                <a:tc>
                  <a:txBody>
                    <a:bodyPr/>
                    <a:lstStyle/>
                    <a:p>
                      <a:pPr algn="ctr"/>
                      <a:r>
                        <a:rPr lang="en-IN" dirty="0">
                          <a:latin typeface="Times New Roman" panose="02020603050405020304" pitchFamily="18" charset="0"/>
                          <a:cs typeface="Times New Roman" panose="02020603050405020304" pitchFamily="18" charset="0"/>
                        </a:rPr>
                        <a:t>6</a:t>
                      </a:r>
                    </a:p>
                  </a:txBody>
                  <a:tcPr/>
                </a:tc>
                <a:extLst>
                  <a:ext uri="{0D108BD9-81ED-4DB2-BD59-A6C34878D82A}">
                    <a16:rowId xmlns:a16="http://schemas.microsoft.com/office/drawing/2014/main" val="41923304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Data Security Concern- Code 10</a:t>
                      </a:r>
                    </a:p>
                  </a:txBody>
                  <a:tcPr/>
                </a:tc>
                <a:tc>
                  <a:txBody>
                    <a:bodyPr/>
                    <a:lstStyle/>
                    <a:p>
                      <a:pPr algn="ctr"/>
                      <a:r>
                        <a:rPr lang="en-IN" dirty="0">
                          <a:latin typeface="Times New Roman" panose="02020603050405020304" pitchFamily="18" charset="0"/>
                          <a:cs typeface="Times New Roman" panose="02020603050405020304" pitchFamily="18" charset="0"/>
                        </a:rPr>
                        <a:t>6</a:t>
                      </a:r>
                    </a:p>
                  </a:txBody>
                  <a:tcPr/>
                </a:tc>
                <a:extLst>
                  <a:ext uri="{0D108BD9-81ED-4DB2-BD59-A6C34878D82A}">
                    <a16:rowId xmlns:a16="http://schemas.microsoft.com/office/drawing/2014/main" val="38185894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Training Required- Code 7</a:t>
                      </a:r>
                    </a:p>
                  </a:txBody>
                  <a:tcPr/>
                </a:tc>
                <a:tc>
                  <a:txBody>
                    <a:bodyPr/>
                    <a:lstStyle/>
                    <a:p>
                      <a:pPr algn="ctr"/>
                      <a:r>
                        <a:rPr lang="en-IN" dirty="0">
                          <a:latin typeface="Times New Roman" panose="02020603050405020304" pitchFamily="18" charset="0"/>
                          <a:cs typeface="Times New Roman" panose="02020603050405020304" pitchFamily="18" charset="0"/>
                        </a:rPr>
                        <a:t>5</a:t>
                      </a:r>
                    </a:p>
                  </a:txBody>
                  <a:tcPr/>
                </a:tc>
                <a:extLst>
                  <a:ext uri="{0D108BD9-81ED-4DB2-BD59-A6C34878D82A}">
                    <a16:rowId xmlns:a16="http://schemas.microsoft.com/office/drawing/2014/main" val="15757092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Patient Discomfort- Code 6</a:t>
                      </a:r>
                    </a:p>
                  </a:txBody>
                  <a:tcPr/>
                </a:tc>
                <a:tc>
                  <a:txBody>
                    <a:bodyPr/>
                    <a:lstStyle/>
                    <a:p>
                      <a:pPr algn="ctr"/>
                      <a:r>
                        <a:rPr lang="en-IN" dirty="0">
                          <a:latin typeface="Times New Roman" panose="02020603050405020304" pitchFamily="18" charset="0"/>
                          <a:cs typeface="Times New Roman" panose="02020603050405020304" pitchFamily="18" charset="0"/>
                        </a:rPr>
                        <a:t>4</a:t>
                      </a:r>
                    </a:p>
                  </a:txBody>
                  <a:tcPr/>
                </a:tc>
                <a:extLst>
                  <a:ext uri="{0D108BD9-81ED-4DB2-BD59-A6C34878D82A}">
                    <a16:rowId xmlns:a16="http://schemas.microsoft.com/office/drawing/2014/main" val="35635029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Reduced Workflow- Code 8</a:t>
                      </a:r>
                    </a:p>
                  </a:txBody>
                  <a:tcPr/>
                </a:tc>
                <a:tc>
                  <a:txBody>
                    <a:bodyPr/>
                    <a:lstStyle/>
                    <a:p>
                      <a:pPr algn="ctr"/>
                      <a:r>
                        <a:rPr lang="en-IN" dirty="0">
                          <a:latin typeface="Times New Roman" panose="02020603050405020304" pitchFamily="18" charset="0"/>
                          <a:cs typeface="Times New Roman" panose="02020603050405020304" pitchFamily="18" charset="0"/>
                        </a:rPr>
                        <a:t>3</a:t>
                      </a:r>
                    </a:p>
                  </a:txBody>
                  <a:tcPr/>
                </a:tc>
                <a:extLst>
                  <a:ext uri="{0D108BD9-81ED-4DB2-BD59-A6C34878D82A}">
                    <a16:rowId xmlns:a16="http://schemas.microsoft.com/office/drawing/2014/main" val="3679001699"/>
                  </a:ext>
                </a:extLst>
              </a:tr>
            </a:tbl>
          </a:graphicData>
        </a:graphic>
      </p:graphicFrame>
    </p:spTree>
    <p:extLst>
      <p:ext uri="{BB962C8B-B14F-4D97-AF65-F5344CB8AC3E}">
        <p14:creationId xmlns:p14="http://schemas.microsoft.com/office/powerpoint/2010/main" val="2616270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129764"/>
            <a:ext cx="10515600" cy="1014668"/>
          </a:xfrm>
        </p:spPr>
        <p:txBody>
          <a:bodyPr>
            <a:normAutofit/>
          </a:bodyPr>
          <a:lstStyle/>
          <a:p>
            <a:pPr algn="ctr"/>
            <a:r>
              <a:rPr lang="en-IN" sz="4000" dirty="0">
                <a:latin typeface="Times New Roman" panose="02020603050405020304" pitchFamily="18" charset="0"/>
                <a:cs typeface="Times New Roman" panose="02020603050405020304" pitchFamily="18" charset="0"/>
              </a:rPr>
              <a:t>Results of Thematic Analysis</a:t>
            </a:r>
            <a:endParaRPr lang="en-IN" sz="4000" b="1"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455173" cy="684948"/>
          </a:xfrm>
          <a:prstGeom prst="rect">
            <a:avLst/>
          </a:prstGeom>
        </p:spPr>
      </p:pic>
      <p:graphicFrame>
        <p:nvGraphicFramePr>
          <p:cNvPr id="7" name="Table 6">
            <a:extLst>
              <a:ext uri="{FF2B5EF4-FFF2-40B4-BE49-F238E27FC236}">
                <a16:creationId xmlns:a16="http://schemas.microsoft.com/office/drawing/2014/main" id="{0AF566BF-AD1C-9E1B-9B58-9E2CD6FBB248}"/>
              </a:ext>
            </a:extLst>
          </p:cNvPr>
          <p:cNvGraphicFramePr>
            <a:graphicFrameLocks noGrp="1"/>
          </p:cNvGraphicFramePr>
          <p:nvPr>
            <p:extLst>
              <p:ext uri="{D42A27DB-BD31-4B8C-83A1-F6EECF244321}">
                <p14:modId xmlns:p14="http://schemas.microsoft.com/office/powerpoint/2010/main" val="1416908748"/>
              </p:ext>
            </p:extLst>
          </p:nvPr>
        </p:nvGraphicFramePr>
        <p:xfrm>
          <a:off x="838200" y="781142"/>
          <a:ext cx="11145479" cy="5989864"/>
        </p:xfrm>
        <a:graphic>
          <a:graphicData uri="http://schemas.openxmlformats.org/drawingml/2006/table">
            <a:tbl>
              <a:tblPr firstRow="1" bandRow="1">
                <a:tableStyleId>{5C22544A-7EE6-4342-B048-85BDC9FD1C3A}</a:tableStyleId>
              </a:tblPr>
              <a:tblGrid>
                <a:gridCol w="3454650">
                  <a:extLst>
                    <a:ext uri="{9D8B030D-6E8A-4147-A177-3AD203B41FA5}">
                      <a16:colId xmlns:a16="http://schemas.microsoft.com/office/drawing/2014/main" val="1869404698"/>
                    </a:ext>
                  </a:extLst>
                </a:gridCol>
                <a:gridCol w="7690829">
                  <a:extLst>
                    <a:ext uri="{9D8B030D-6E8A-4147-A177-3AD203B41FA5}">
                      <a16:colId xmlns:a16="http://schemas.microsoft.com/office/drawing/2014/main" val="2989146499"/>
                    </a:ext>
                  </a:extLst>
                </a:gridCol>
              </a:tblGrid>
              <a:tr h="338423">
                <a:tc>
                  <a:txBody>
                    <a:bodyPr/>
                    <a:lstStyle/>
                    <a:p>
                      <a:pPr algn="ctr"/>
                      <a:r>
                        <a:rPr lang="en-IN" dirty="0">
                          <a:latin typeface="Times New Roman" panose="02020603050405020304" pitchFamily="18" charset="0"/>
                          <a:cs typeface="Times New Roman" panose="02020603050405020304" pitchFamily="18" charset="0"/>
                        </a:rPr>
                        <a:t>Sub-Themes</a:t>
                      </a:r>
                    </a:p>
                  </a:txBody>
                  <a:tcPr/>
                </a:tc>
                <a:tc>
                  <a:txBody>
                    <a:bodyPr/>
                    <a:lstStyle/>
                    <a:p>
                      <a:pPr algn="ctr"/>
                      <a:r>
                        <a:rPr lang="en-IN" dirty="0">
                          <a:latin typeface="Times New Roman" panose="02020603050405020304" pitchFamily="18" charset="0"/>
                          <a:cs typeface="Times New Roman" panose="02020603050405020304" pitchFamily="18" charset="0"/>
                        </a:rPr>
                        <a:t>Few Verbatim responses of the doctors which express the themes</a:t>
                      </a:r>
                    </a:p>
                  </a:txBody>
                  <a:tcPr/>
                </a:tc>
                <a:extLst>
                  <a:ext uri="{0D108BD9-81ED-4DB2-BD59-A6C34878D82A}">
                    <a16:rowId xmlns:a16="http://schemas.microsoft.com/office/drawing/2014/main" val="1216731114"/>
                  </a:ext>
                </a:extLst>
              </a:tr>
              <a:tr h="6863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Time to adapt- Code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Times New Roman" panose="02020603050405020304" pitchFamily="18" charset="0"/>
                          <a:ea typeface="+mn-ea"/>
                          <a:cs typeface="Times New Roman" panose="02020603050405020304" pitchFamily="18" charset="0"/>
                        </a:rPr>
                        <a:t>“Adapting to new ways of interacting with patients through digital means might be challenging.”</a:t>
                      </a:r>
                    </a:p>
                  </a:txBody>
                  <a:tcPr/>
                </a:tc>
                <a:extLst>
                  <a:ext uri="{0D108BD9-81ED-4DB2-BD59-A6C34878D82A}">
                    <a16:rowId xmlns:a16="http://schemas.microsoft.com/office/drawing/2014/main" val="1536291455"/>
                  </a:ext>
                </a:extLst>
              </a:tr>
              <a:tr h="584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Enhanced Workflow- Code 1</a:t>
                      </a:r>
                    </a:p>
                  </a:txBody>
                  <a:tcPr/>
                </a:tc>
                <a:tc>
                  <a:txBody>
                    <a:bodyPr/>
                    <a:lstStyle/>
                    <a:p>
                      <a:r>
                        <a:rPr lang="en-IN" dirty="0">
                          <a:latin typeface="Times New Roman" panose="02020603050405020304" pitchFamily="18" charset="0"/>
                          <a:cs typeface="Times New Roman" panose="02020603050405020304" pitchFamily="18" charset="0"/>
                        </a:rPr>
                        <a:t>“</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It provides a convenient way to maintain patient consultations without the need for physical visits.”</a:t>
                      </a:r>
                    </a:p>
                  </a:txBody>
                  <a:tcPr/>
                </a:tc>
                <a:extLst>
                  <a:ext uri="{0D108BD9-81ED-4DB2-BD59-A6C34878D82A}">
                    <a16:rowId xmlns:a16="http://schemas.microsoft.com/office/drawing/2014/main" val="3903971350"/>
                  </a:ext>
                </a:extLst>
              </a:tr>
              <a:tr h="3384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Technical Glitches- Code 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Technical issues like connectivity problems occasionally posed challenges.”</a:t>
                      </a:r>
                    </a:p>
                  </a:txBody>
                  <a:tcPr/>
                </a:tc>
                <a:extLst>
                  <a:ext uri="{0D108BD9-81ED-4DB2-BD59-A6C34878D82A}">
                    <a16:rowId xmlns:a16="http://schemas.microsoft.com/office/drawing/2014/main" val="720929189"/>
                  </a:ext>
                </a:extLst>
              </a:tr>
              <a:tr h="584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Improved Care Quality- Code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Features like automated reminders are helpful in reducing no-show rates of patients.”</a:t>
                      </a:r>
                    </a:p>
                  </a:txBody>
                  <a:tcPr/>
                </a:tc>
                <a:extLst>
                  <a:ext uri="{0D108BD9-81ED-4DB2-BD59-A6C34878D82A}">
                    <a16:rowId xmlns:a16="http://schemas.microsoft.com/office/drawing/2014/main" val="1773780851"/>
                  </a:ext>
                </a:extLst>
              </a:tr>
              <a:tr h="584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Seamless User Experience- Code 5</a:t>
                      </a:r>
                    </a:p>
                  </a:txBody>
                  <a:tcPr/>
                </a:tc>
                <a:tc>
                  <a:txBody>
                    <a:bodyPr/>
                    <a:lstStyle/>
                    <a:p>
                      <a:r>
                        <a:rPr lang="en-IN" dirty="0">
                          <a:latin typeface="Times New Roman" panose="02020603050405020304" pitchFamily="18" charset="0"/>
                          <a:cs typeface="Times New Roman" panose="02020603050405020304" pitchFamily="18" charset="0"/>
                        </a:rPr>
                        <a:t>“</a:t>
                      </a:r>
                      <a:r>
                        <a:rPr lang="en-IN" sz="1800" kern="1200" dirty="0" err="1">
                          <a:solidFill>
                            <a:schemeClr val="dk1"/>
                          </a:solidFill>
                          <a:effectLst/>
                          <a:latin typeface="Times New Roman" panose="02020603050405020304" pitchFamily="18" charset="0"/>
                          <a:ea typeface="+mn-ea"/>
                          <a:cs typeface="Times New Roman" panose="02020603050405020304" pitchFamily="18" charset="0"/>
                        </a:rPr>
                        <a:t>Raxa</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 Health's integrated modules offer a seamless user experience, ensures that patient data and workflows are well-coordinated across the system.”</a:t>
                      </a:r>
                    </a:p>
                  </a:txBody>
                  <a:tcPr/>
                </a:tc>
                <a:extLst>
                  <a:ext uri="{0D108BD9-81ED-4DB2-BD59-A6C34878D82A}">
                    <a16:rowId xmlns:a16="http://schemas.microsoft.com/office/drawing/2014/main" val="1504976159"/>
                  </a:ext>
                </a:extLst>
              </a:tr>
              <a:tr h="3384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Interface Unfriendly- Code 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The interface is not user-friendly , and it could benefit from improvements.”</a:t>
                      </a:r>
                    </a:p>
                  </a:txBody>
                  <a:tcPr/>
                </a:tc>
                <a:extLst>
                  <a:ext uri="{0D108BD9-81ED-4DB2-BD59-A6C34878D82A}">
                    <a16:rowId xmlns:a16="http://schemas.microsoft.com/office/drawing/2014/main" val="4192330408"/>
                  </a:ext>
                </a:extLst>
              </a:tr>
              <a:tr h="3384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Data Security Concern- Code 10</a:t>
                      </a:r>
                    </a:p>
                  </a:txBody>
                  <a:tcPr/>
                </a:tc>
                <a:tc>
                  <a:txBody>
                    <a:bodyPr/>
                    <a:lstStyle/>
                    <a:p>
                      <a:r>
                        <a:rPr lang="en-IN" dirty="0">
                          <a:latin typeface="Times New Roman" panose="02020603050405020304" pitchFamily="18" charset="0"/>
                          <a:cs typeface="Times New Roman" panose="02020603050405020304" pitchFamily="18" charset="0"/>
                        </a:rPr>
                        <a:t>“</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Trust in data security and protection across integrated modules is necessary.”</a:t>
                      </a:r>
                    </a:p>
                  </a:txBody>
                  <a:tcPr/>
                </a:tc>
                <a:extLst>
                  <a:ext uri="{0D108BD9-81ED-4DB2-BD59-A6C34878D82A}">
                    <a16:rowId xmlns:a16="http://schemas.microsoft.com/office/drawing/2014/main" val="3818589420"/>
                  </a:ext>
                </a:extLst>
              </a:tr>
              <a:tr h="584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Training Required- Code 7</a:t>
                      </a:r>
                    </a:p>
                  </a:txBody>
                  <a:tcPr/>
                </a:tc>
                <a:tc>
                  <a:txBody>
                    <a:bodyPr/>
                    <a:lstStyle/>
                    <a:p>
                      <a:r>
                        <a:rPr lang="en-IN" dirty="0">
                          <a:latin typeface="Times New Roman" panose="02020603050405020304" pitchFamily="18" charset="0"/>
                          <a:cs typeface="Times New Roman" panose="02020603050405020304" pitchFamily="18" charset="0"/>
                        </a:rPr>
                        <a:t>“</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Understanding and adhering to ABDM compliance will require additional learning initially.”</a:t>
                      </a:r>
                    </a:p>
                  </a:txBody>
                  <a:tcPr/>
                </a:tc>
                <a:extLst>
                  <a:ext uri="{0D108BD9-81ED-4DB2-BD59-A6C34878D82A}">
                    <a16:rowId xmlns:a16="http://schemas.microsoft.com/office/drawing/2014/main" val="1575709295"/>
                  </a:ext>
                </a:extLst>
              </a:tr>
              <a:tr h="584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Patient Discomfort- Code 6</a:t>
                      </a:r>
                    </a:p>
                  </a:txBody>
                  <a:tcPr/>
                </a:tc>
                <a:tc>
                  <a:txBody>
                    <a:bodyPr/>
                    <a:lstStyle/>
                    <a:p>
                      <a:r>
                        <a:rPr lang="en-IN" dirty="0">
                          <a:latin typeface="Times New Roman" panose="02020603050405020304" pitchFamily="18" charset="0"/>
                          <a:cs typeface="Times New Roman" panose="02020603050405020304" pitchFamily="18" charset="0"/>
                        </a:rPr>
                        <a:t>“</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Ensuring patients are comfortable with and understand the digital tools used was a hurdle.”</a:t>
                      </a:r>
                    </a:p>
                  </a:txBody>
                  <a:tcPr/>
                </a:tc>
                <a:extLst>
                  <a:ext uri="{0D108BD9-81ED-4DB2-BD59-A6C34878D82A}">
                    <a16:rowId xmlns:a16="http://schemas.microsoft.com/office/drawing/2014/main" val="3563502995"/>
                  </a:ext>
                </a:extLst>
              </a:tr>
              <a:tr h="584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Reduced Workflow- Code 8</a:t>
                      </a:r>
                    </a:p>
                  </a:txBody>
                  <a:tcPr/>
                </a:tc>
                <a:tc>
                  <a:txBody>
                    <a:bodyPr/>
                    <a:lstStyle/>
                    <a:p>
                      <a:r>
                        <a:rPr lang="en-IN" dirty="0">
                          <a:latin typeface="Times New Roman" panose="02020603050405020304" pitchFamily="18" charset="0"/>
                          <a:cs typeface="Times New Roman" panose="02020603050405020304" pitchFamily="18" charset="0"/>
                        </a:rPr>
                        <a:t>“</a:t>
                      </a:r>
                      <a:r>
                        <a:rPr lang="en-IN" sz="1800" kern="1200" dirty="0">
                          <a:solidFill>
                            <a:schemeClr val="dk1"/>
                          </a:solidFill>
                          <a:effectLst/>
                          <a:latin typeface="Times New Roman" panose="02020603050405020304" pitchFamily="18" charset="0"/>
                          <a:ea typeface="+mn-ea"/>
                          <a:cs typeface="Times New Roman" panose="02020603050405020304" pitchFamily="18" charset="0"/>
                        </a:rPr>
                        <a:t>When the notes need frequent editing due to transcription errors, it could increase the workload instead of reducing it.”</a:t>
                      </a:r>
                    </a:p>
                  </a:txBody>
                  <a:tcPr/>
                </a:tc>
                <a:extLst>
                  <a:ext uri="{0D108BD9-81ED-4DB2-BD59-A6C34878D82A}">
                    <a16:rowId xmlns:a16="http://schemas.microsoft.com/office/drawing/2014/main" val="3679001699"/>
                  </a:ext>
                </a:extLst>
              </a:tr>
            </a:tbl>
          </a:graphicData>
        </a:graphic>
      </p:graphicFrame>
    </p:spTree>
    <p:extLst>
      <p:ext uri="{BB962C8B-B14F-4D97-AF65-F5344CB8AC3E}">
        <p14:creationId xmlns:p14="http://schemas.microsoft.com/office/powerpoint/2010/main" val="4179075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The doctors interviewed are under the age group of 35-58years of age.</a:t>
            </a:r>
          </a:p>
          <a:p>
            <a:r>
              <a:rPr lang="en-IN" dirty="0">
                <a:latin typeface="Times New Roman" panose="02020603050405020304" pitchFamily="18" charset="0"/>
                <a:cs typeface="Times New Roman" panose="02020603050405020304" pitchFamily="18" charset="0"/>
              </a:rPr>
              <a:t>The acceptability and ease of the use of digital technology depends on a lot of factor age being one. It was observed that young doctors were keen to use the digital technology because of their knowledge and the older doctors were only keen to know how to use the digital technology in patient care and reluctant to use it.</a:t>
            </a:r>
          </a:p>
          <a:p>
            <a:r>
              <a:rPr lang="en-IN" dirty="0">
                <a:latin typeface="Times New Roman" panose="02020603050405020304" pitchFamily="18" charset="0"/>
                <a:cs typeface="Times New Roman" panose="02020603050405020304" pitchFamily="18" charset="0"/>
              </a:rPr>
              <a:t>Proper training and periodic updates to remove or minimize the technical glitches will prove to be good scope of improvement.</a:t>
            </a: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251265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BBCB-69BD-13C8-CC67-C628E3516390}"/>
              </a:ext>
            </a:extLst>
          </p:cNvPr>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Limitations of the Study</a:t>
            </a:r>
          </a:p>
        </p:txBody>
      </p:sp>
      <p:sp>
        <p:nvSpPr>
          <p:cNvPr id="3" name="Content Placeholder 2">
            <a:extLst>
              <a:ext uri="{FF2B5EF4-FFF2-40B4-BE49-F238E27FC236}">
                <a16:creationId xmlns:a16="http://schemas.microsoft.com/office/drawing/2014/main" id="{2682DACD-FD6A-74D3-CDA2-2A56493E74DE}"/>
              </a:ext>
            </a:extLst>
          </p:cNvPr>
          <p:cNvSpPr>
            <a:spLocks noGrp="1"/>
          </p:cNvSpPr>
          <p:nvPr>
            <p:ph idx="1"/>
          </p:nvPr>
        </p:nvSpPr>
        <p:spPr/>
        <p:txBody>
          <a:bodyPr/>
          <a:lstStyle/>
          <a:p>
            <a:r>
              <a:rPr lang="en-US" sz="2800" dirty="0">
                <a:latin typeface="Times New Roman" panose="02020603050405020304" pitchFamily="18" charset="0"/>
                <a:cs typeface="Times New Roman" panose="02020603050405020304" pitchFamily="18" charset="0"/>
              </a:rPr>
              <a:t>Sample Size and Diversity: The study had limited number of participants; hence, it was not representative of the entire population of doctors using HMIS software. </a:t>
            </a:r>
          </a:p>
          <a:p>
            <a:r>
              <a:rPr lang="en-US" sz="2800" dirty="0">
                <a:latin typeface="Times New Roman" panose="02020603050405020304" pitchFamily="18" charset="0"/>
                <a:cs typeface="Times New Roman" panose="02020603050405020304" pitchFamily="18" charset="0"/>
              </a:rPr>
              <a:t>Subjectivity: Data collected through in-depth and structured interviews relied on participants' self-reported experiences, which can be subjective and influenced by recall bias.</a:t>
            </a:r>
            <a:endParaRPr lang="en-IN" sz="2800"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DA70C31-7910-B9B0-87A0-8F0345F4D4BB}"/>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a:extLst>
              <a:ext uri="{FF2B5EF4-FFF2-40B4-BE49-F238E27FC236}">
                <a16:creationId xmlns:a16="http://schemas.microsoft.com/office/drawing/2014/main" id="{9FF45293-3ED8-2AA7-A353-40E0770EAB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539599" cy="1195387"/>
          </a:xfrm>
          <a:prstGeom prst="rect">
            <a:avLst/>
          </a:prstGeom>
        </p:spPr>
      </p:pic>
    </p:spTree>
    <p:extLst>
      <p:ext uri="{BB962C8B-B14F-4D97-AF65-F5344CB8AC3E}">
        <p14:creationId xmlns:p14="http://schemas.microsoft.com/office/powerpoint/2010/main" val="789782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1563329"/>
            <a:ext cx="10515600" cy="4613634"/>
          </a:xfrm>
        </p:spPr>
        <p:txBody>
          <a:bodyPr>
            <a:normAutofit fontScale="92500"/>
          </a:bodyPr>
          <a:lstStyle/>
          <a:p>
            <a:pPr marL="0" indent="0">
              <a:buNone/>
            </a:pPr>
            <a:r>
              <a:rPr lang="en-US" dirty="0">
                <a:latin typeface="Times New Roman" panose="02020603050405020304" pitchFamily="18" charset="0"/>
                <a:cs typeface="Times New Roman" panose="02020603050405020304" pitchFamily="18" charset="0"/>
              </a:rPr>
              <a:t>The thematic analysis of user responses to </a:t>
            </a:r>
            <a:r>
              <a:rPr lang="en-US" dirty="0" err="1">
                <a:latin typeface="Times New Roman" panose="02020603050405020304" pitchFamily="18" charset="0"/>
                <a:cs typeface="Times New Roman" panose="02020603050405020304" pitchFamily="18" charset="0"/>
              </a:rPr>
              <a:t>Raxa</a:t>
            </a:r>
            <a:r>
              <a:rPr lang="en-US" dirty="0">
                <a:latin typeface="Times New Roman" panose="02020603050405020304" pitchFamily="18" charset="0"/>
                <a:cs typeface="Times New Roman" panose="02020603050405020304" pitchFamily="18" charset="0"/>
              </a:rPr>
              <a:t> Health software highlights a mix of positive experiences and challenges. Key features have been well-received, with many users reporting improvements in workflow efficiency, time savings, and enhanced patient care. However, challenges such as a steep learning curve, technical issues, and data security concerns were also frequently mentioned.</a:t>
            </a:r>
          </a:p>
          <a:p>
            <a:pPr marL="0" indent="0">
              <a:buNone/>
            </a:pPr>
            <a:r>
              <a:rPr lang="en-US" dirty="0">
                <a:latin typeface="Times New Roman" panose="02020603050405020304" pitchFamily="18" charset="0"/>
                <a:cs typeface="Times New Roman" panose="02020603050405020304" pitchFamily="18" charset="0"/>
              </a:rPr>
              <a:t>The user satisfaction questionnaire further supports these findings, indicating a general appreciation for the software's core functionalities but also pointing to specific areas needing enhancement. Overall, the research suggests that while </a:t>
            </a:r>
            <a:r>
              <a:rPr lang="en-US" dirty="0" err="1">
                <a:latin typeface="Times New Roman" panose="02020603050405020304" pitchFamily="18" charset="0"/>
                <a:cs typeface="Times New Roman" panose="02020603050405020304" pitchFamily="18" charset="0"/>
              </a:rPr>
              <a:t>Raxa</a:t>
            </a:r>
            <a:r>
              <a:rPr lang="en-US" dirty="0">
                <a:latin typeface="Times New Roman" panose="02020603050405020304" pitchFamily="18" charset="0"/>
                <a:cs typeface="Times New Roman" panose="02020603050405020304" pitchFamily="18" charset="0"/>
              </a:rPr>
              <a:t> Health significantly benefits healthcare practice, continuous refinement and user feedback incorporation are essential for its ongoing development and optimization.</a:t>
            </a:r>
            <a:endParaRPr lang="en-I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2476933" cy="1165890"/>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pic>
        <p:nvPicPr>
          <p:cNvPr id="7" name="Content Placeholder 6">
            <a:extLst>
              <a:ext uri="{FF2B5EF4-FFF2-40B4-BE49-F238E27FC236}">
                <a16:creationId xmlns:a16="http://schemas.microsoft.com/office/drawing/2014/main" id="{A9F59651-654A-BBD9-F674-EDF89D3EAA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8851" y="1825625"/>
            <a:ext cx="7634298" cy="4351338"/>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314CB4-1E76-FC8E-51DB-E835E166DEBB}"/>
              </a:ext>
            </a:extLst>
          </p:cNvPr>
          <p:cNvSpPr>
            <a:spLocks noGrp="1"/>
          </p:cNvSpPr>
          <p:nvPr>
            <p:ph type="title"/>
          </p:nvPr>
        </p:nvSpPr>
        <p:spPr>
          <a:xfrm>
            <a:off x="645065" y="1463040"/>
            <a:ext cx="3796306" cy="2690949"/>
          </a:xfrm>
        </p:spPr>
        <p:txBody>
          <a:bodyPr anchor="t">
            <a:normAutofit/>
          </a:bodyPr>
          <a:lstStyle/>
          <a:p>
            <a:r>
              <a:rPr lang="en-IN" sz="4800" dirty="0">
                <a:latin typeface="Times New Roman" panose="02020603050405020304" pitchFamily="18" charset="0"/>
                <a:cs typeface="Times New Roman" panose="02020603050405020304" pitchFamily="18" charset="0"/>
              </a:rPr>
              <a:t>References</a:t>
            </a:r>
          </a:p>
        </p:txBody>
      </p:sp>
      <p:grpSp>
        <p:nvGrpSpPr>
          <p:cNvPr id="12" name="Group 11">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3" name="Rectangle 1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9D987A9-855F-6065-B8CE-31BA6C4F99B0}"/>
              </a:ext>
            </a:extLst>
          </p:cNvPr>
          <p:cNvSpPr>
            <a:spLocks noGrp="1"/>
          </p:cNvSpPr>
          <p:nvPr>
            <p:ph idx="1"/>
          </p:nvPr>
        </p:nvSpPr>
        <p:spPr>
          <a:xfrm>
            <a:off x="5656218" y="1099353"/>
            <a:ext cx="5542387" cy="4664133"/>
          </a:xfrm>
        </p:spPr>
        <p:txBody>
          <a:bodyPr anchor="t">
            <a:normAutofit lnSpcReduction="10000"/>
          </a:bodyPr>
          <a:lstStyle/>
          <a:p>
            <a:pPr marL="514350" indent="-514350">
              <a:buAutoNum type="arabicPeriod"/>
            </a:pPr>
            <a:r>
              <a:rPr lang="en-IN" sz="1500" dirty="0">
                <a:latin typeface="Times New Roman" panose="02020603050405020304" pitchFamily="18" charset="0"/>
                <a:cs typeface="Times New Roman" panose="02020603050405020304" pitchFamily="18" charset="0"/>
              </a:rPr>
              <a:t>Kushendriawan M, Santoso H, Putra POH, </a:t>
            </a:r>
            <a:r>
              <a:rPr lang="en-IN" sz="1500" dirty="0" err="1">
                <a:latin typeface="Times New Roman" panose="02020603050405020304" pitchFamily="18" charset="0"/>
                <a:cs typeface="Times New Roman" panose="02020603050405020304" pitchFamily="18" charset="0"/>
              </a:rPr>
              <a:t>Schrepp</a:t>
            </a:r>
            <a:r>
              <a:rPr lang="en-IN" sz="1500" dirty="0">
                <a:latin typeface="Times New Roman" panose="02020603050405020304" pitchFamily="18" charset="0"/>
                <a:cs typeface="Times New Roman" panose="02020603050405020304" pitchFamily="18" charset="0"/>
              </a:rPr>
              <a:t> M. Evaluating User Experience of a Mobile Health Application '</a:t>
            </a:r>
            <a:r>
              <a:rPr lang="en-IN" sz="1500" dirty="0" err="1">
                <a:latin typeface="Times New Roman" panose="02020603050405020304" pitchFamily="18" charset="0"/>
                <a:cs typeface="Times New Roman" panose="02020603050405020304" pitchFamily="18" charset="0"/>
              </a:rPr>
              <a:t>Halodoc</a:t>
            </a:r>
            <a:r>
              <a:rPr lang="en-IN" sz="1500" dirty="0">
                <a:latin typeface="Times New Roman" panose="02020603050405020304" pitchFamily="18" charset="0"/>
                <a:cs typeface="Times New Roman" panose="02020603050405020304" pitchFamily="18" charset="0"/>
              </a:rPr>
              <a:t>' using User Experience Questionnaire and Usability Testing. J </a:t>
            </a:r>
            <a:r>
              <a:rPr lang="en-IN" sz="1500" dirty="0" err="1">
                <a:latin typeface="Times New Roman" panose="02020603050405020304" pitchFamily="18" charset="0"/>
                <a:cs typeface="Times New Roman" panose="02020603050405020304" pitchFamily="18" charset="0"/>
              </a:rPr>
              <a:t>Syst</a:t>
            </a:r>
            <a:r>
              <a:rPr lang="en-IN" sz="1500" dirty="0">
                <a:latin typeface="Times New Roman" panose="02020603050405020304" pitchFamily="18" charset="0"/>
                <a:cs typeface="Times New Roman" panose="02020603050405020304" pitchFamily="18" charset="0"/>
              </a:rPr>
              <a:t> Inf. 2021;17:58-71. doi:10.21609/jsi.v17i1.1063.</a:t>
            </a:r>
          </a:p>
          <a:p>
            <a:pPr marL="514350" indent="-514350">
              <a:buAutoNum type="arabicPeriod"/>
            </a:pPr>
            <a:r>
              <a:rPr lang="en-US" sz="1500" dirty="0">
                <a:latin typeface="Times New Roman" panose="02020603050405020304" pitchFamily="18" charset="0"/>
                <a:cs typeface="Times New Roman" panose="02020603050405020304" pitchFamily="18" charset="0"/>
              </a:rPr>
              <a:t>Zhao Y, Ni Q, Zhou R. What factors influence the mobile health service adoption? A meta-analysis and the moderating role of age. Int J Inf Manage. 2017;43:10. doi:10.1016/j.ijinfomgt.2017.08.006.</a:t>
            </a:r>
          </a:p>
          <a:p>
            <a:pPr marL="514350" indent="-514350">
              <a:buAutoNum type="arabicPeriod"/>
            </a:pPr>
            <a:r>
              <a:rPr lang="en-US" sz="1500" dirty="0">
                <a:latin typeface="Times New Roman" panose="02020603050405020304" pitchFamily="18" charset="0"/>
                <a:cs typeface="Times New Roman" panose="02020603050405020304" pitchFamily="18" charset="0"/>
              </a:rPr>
              <a:t>Tremosa L. Healthcare UX—Design that Saves Lives. Interaction Design Foundation - </a:t>
            </a:r>
            <a:r>
              <a:rPr lang="en-US" sz="1500" dirty="0" err="1">
                <a:latin typeface="Times New Roman" panose="02020603050405020304" pitchFamily="18" charset="0"/>
                <a:cs typeface="Times New Roman" panose="02020603050405020304" pitchFamily="18" charset="0"/>
              </a:rPr>
              <a:t>IxDF</a:t>
            </a:r>
            <a:r>
              <a:rPr lang="en-US" sz="1500" dirty="0">
                <a:latin typeface="Times New Roman" panose="02020603050405020304" pitchFamily="18" charset="0"/>
                <a:cs typeface="Times New Roman" panose="02020603050405020304" pitchFamily="18" charset="0"/>
              </a:rPr>
              <a:t>. 2023 Aug 24. Available from: </a:t>
            </a:r>
            <a:r>
              <a:rPr lang="en-US" sz="1500" dirty="0">
                <a:latin typeface="Times New Roman" panose="02020603050405020304" pitchFamily="18" charset="0"/>
                <a:cs typeface="Times New Roman" panose="02020603050405020304" pitchFamily="18" charset="0"/>
                <a:hlinkClick r:id="rId2"/>
              </a:rPr>
              <a:t>https://www.interaction-design.org/literature/article/healthcare-ux-design-that-saves-lives</a:t>
            </a:r>
            <a:endParaRPr lang="en-US" sz="1500" dirty="0">
              <a:latin typeface="Times New Roman" panose="02020603050405020304" pitchFamily="18" charset="0"/>
              <a:cs typeface="Times New Roman" panose="02020603050405020304" pitchFamily="18" charset="0"/>
            </a:endParaRPr>
          </a:p>
          <a:p>
            <a:pPr marL="514350" indent="-514350">
              <a:buAutoNum type="arabicPeriod"/>
            </a:pPr>
            <a:r>
              <a:rPr lang="en-US" sz="1500" dirty="0" err="1">
                <a:latin typeface="Times New Roman" panose="02020603050405020304" pitchFamily="18" charset="0"/>
                <a:cs typeface="Times New Roman" panose="02020603050405020304" pitchFamily="18" charset="0"/>
              </a:rPr>
              <a:t>Sumarlin</a:t>
            </a:r>
            <a:r>
              <a:rPr lang="en-US" sz="1500" dirty="0">
                <a:latin typeface="Times New Roman" panose="02020603050405020304" pitchFamily="18" charset="0"/>
                <a:cs typeface="Times New Roman" panose="02020603050405020304" pitchFamily="18" charset="0"/>
              </a:rPr>
              <a:t> R. The Review of User Experience and User Interface Design of Hospital Information System to Improve Health Care Service. 2018. doi:10.2991/icobest-18.2018.39.</a:t>
            </a:r>
          </a:p>
          <a:p>
            <a:pPr marL="514350" indent="-514350">
              <a:buAutoNum type="arabicPeriod"/>
            </a:pPr>
            <a:r>
              <a:rPr lang="en-US" sz="1500" dirty="0">
                <a:latin typeface="Times New Roman" panose="02020603050405020304" pitchFamily="18" charset="0"/>
                <a:cs typeface="Times New Roman" panose="02020603050405020304" pitchFamily="18" charset="0"/>
              </a:rPr>
              <a:t>Wallace Foundation. Workbook E: In-depth Interviews [Internet]. 2023 [cited 2024 Jun 19]. Available from: </a:t>
            </a:r>
            <a:r>
              <a:rPr lang="en-US" sz="1500" dirty="0">
                <a:latin typeface="Times New Roman" panose="02020603050405020304" pitchFamily="18" charset="0"/>
                <a:cs typeface="Times New Roman" panose="02020603050405020304" pitchFamily="18" charset="0"/>
                <a:hlinkClick r:id="rId3"/>
              </a:rPr>
              <a:t>https://wallacefoundation.org/sites/default/files/2023-09/Workbook-E-Indepth-Interviews.pdf</a:t>
            </a:r>
            <a:endParaRPr lang="en-IN" sz="15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F02D9737-63E9-9707-8AB4-D296A26F20F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AF4BBA82-5B91-9EA9-8DF9-F12183D001A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Tree>
    <p:extLst>
      <p:ext uri="{BB962C8B-B14F-4D97-AF65-F5344CB8AC3E}">
        <p14:creationId xmlns:p14="http://schemas.microsoft.com/office/powerpoint/2010/main" val="309286003"/>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C7E0A2C-7C0A-4AAC-B3B0-6C12B2EBAE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18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1"/>
            <a:ext cx="10999072" cy="539995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04300E4-4364-995A-81D5-728BCD0F7B69}"/>
              </a:ext>
            </a:extLst>
          </p:cNvPr>
          <p:cNvSpPr>
            <a:spLocks noGrp="1"/>
          </p:cNvSpPr>
          <p:nvPr>
            <p:ph type="title"/>
          </p:nvPr>
        </p:nvSpPr>
        <p:spPr>
          <a:xfrm>
            <a:off x="1524000" y="1248587"/>
            <a:ext cx="9144000" cy="2387600"/>
          </a:xfrm>
        </p:spPr>
        <p:txBody>
          <a:bodyPr vert="horz" lIns="91440" tIns="45720" rIns="91440" bIns="45720" rtlCol="0" anchor="b">
            <a:normAutofit/>
          </a:bodyPr>
          <a:lstStyle/>
          <a:p>
            <a:pPr algn="ctr"/>
            <a:r>
              <a:rPr lang="en-US" sz="6400" kern="1200" dirty="0">
                <a:solidFill>
                  <a:schemeClr val="tx1"/>
                </a:solidFill>
                <a:latin typeface="Times New Roman" panose="02020603050405020304" pitchFamily="18" charset="0"/>
                <a:cs typeface="Times New Roman" panose="02020603050405020304" pitchFamily="18" charset="0"/>
              </a:rPr>
              <a:t>Thank You! </a:t>
            </a:r>
            <a:br>
              <a:rPr lang="en-US" sz="6400" kern="1200" dirty="0">
                <a:solidFill>
                  <a:schemeClr val="tx1"/>
                </a:solidFill>
                <a:latin typeface="+mj-lt"/>
                <a:ea typeface="+mj-ea"/>
                <a:cs typeface="+mj-cs"/>
              </a:rPr>
            </a:br>
            <a:endParaRPr lang="en-US" sz="6400"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2015F073-C6D7-6FEC-41A0-A0AF50415851}"/>
              </a:ext>
            </a:extLst>
          </p:cNvPr>
          <p:cNvSpPr txBox="1"/>
          <p:nvPr/>
        </p:nvSpPr>
        <p:spPr>
          <a:xfrm>
            <a:off x="1524000" y="3820338"/>
            <a:ext cx="9144000" cy="1563686"/>
          </a:xfrm>
          <a:prstGeom prst="rect">
            <a:avLst/>
          </a:prstGeom>
        </p:spPr>
        <p:txBody>
          <a:bodyPr vert="horz" lIns="91440" tIns="45720" rIns="91440" bIns="45720" rtlCol="0">
            <a:normAutofit/>
          </a:bodyPr>
          <a:lstStyle/>
          <a:p>
            <a:pPr algn="ctr">
              <a:lnSpc>
                <a:spcPct val="90000"/>
              </a:lnSpc>
              <a:spcBef>
                <a:spcPts val="1000"/>
              </a:spcBef>
            </a:pPr>
            <a:r>
              <a:rPr lang="en-US" sz="2400" kern="1200" dirty="0">
                <a:solidFill>
                  <a:schemeClr val="tx1"/>
                </a:solidFill>
                <a:latin typeface="Times New Roman" panose="02020603050405020304" pitchFamily="18" charset="0"/>
                <a:cs typeface="Times New Roman" panose="02020603050405020304" pitchFamily="18" charset="0"/>
              </a:rPr>
              <a:t>Open to Questions</a:t>
            </a:r>
          </a:p>
        </p:txBody>
      </p:sp>
      <p:cxnSp>
        <p:nvCxnSpPr>
          <p:cNvPr id="37" name="Straight Connector 36">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29769"/>
            <a:ext cx="11000232"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15884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4520C-9DE9-89C1-0181-1B14B84289E6}"/>
              </a:ext>
            </a:extLst>
          </p:cNvPr>
          <p:cNvSpPr>
            <a:spLocks noGrp="1"/>
          </p:cNvSpPr>
          <p:nvPr>
            <p:ph type="title"/>
          </p:nvPr>
        </p:nvSpPr>
        <p:spPr>
          <a:xfrm>
            <a:off x="838200" y="937088"/>
            <a:ext cx="10515600" cy="896595"/>
          </a:xfrm>
        </p:spPr>
        <p:txBody>
          <a:bodyPr>
            <a:normAutofit/>
          </a:bodyPr>
          <a:lstStyle/>
          <a:p>
            <a:pPr algn="ctr"/>
            <a:r>
              <a:rPr lang="en-US" sz="3600" dirty="0">
                <a:latin typeface="Times New Roman" panose="02020603050405020304" pitchFamily="18" charset="0"/>
                <a:cs typeface="Times New Roman" panose="02020603050405020304" pitchFamily="18" charset="0"/>
              </a:rPr>
              <a:t>Introduction</a:t>
            </a:r>
            <a:endParaRPr lang="en-IN" sz="3600" dirty="0">
              <a:latin typeface="Times New Roman" panose="02020603050405020304" pitchFamily="18" charset="0"/>
              <a:cs typeface="Times New Roman" panose="02020603050405020304" pitchFamily="18" charset="0"/>
            </a:endParaRPr>
          </a:p>
        </p:txBody>
      </p:sp>
      <p:graphicFrame>
        <p:nvGraphicFramePr>
          <p:cNvPr id="12" name="Content Placeholder 2">
            <a:extLst>
              <a:ext uri="{FF2B5EF4-FFF2-40B4-BE49-F238E27FC236}">
                <a16:creationId xmlns:a16="http://schemas.microsoft.com/office/drawing/2014/main" id="{EE78B0BA-7952-ED2A-3539-3376198A056F}"/>
              </a:ext>
            </a:extLst>
          </p:cNvPr>
          <p:cNvGraphicFramePr>
            <a:graphicFrameLocks noGrp="1"/>
          </p:cNvGraphicFramePr>
          <p:nvPr>
            <p:ph idx="1"/>
          </p:nvPr>
        </p:nvGraphicFramePr>
        <p:xfrm>
          <a:off x="530942" y="1888184"/>
          <a:ext cx="10980174" cy="2503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689961F4-0133-FCAA-A275-C5C6BA8B8788}"/>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E73D53FB-E6BF-5875-B634-842D8AE74F7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
        <p:nvSpPr>
          <p:cNvPr id="6" name="Title 1">
            <a:extLst>
              <a:ext uri="{FF2B5EF4-FFF2-40B4-BE49-F238E27FC236}">
                <a16:creationId xmlns:a16="http://schemas.microsoft.com/office/drawing/2014/main" id="{DD6BDDDE-1AB5-0CCD-43C8-E1C3F1FFE63A}"/>
              </a:ext>
            </a:extLst>
          </p:cNvPr>
          <p:cNvSpPr txBox="1">
            <a:spLocks/>
          </p:cNvSpPr>
          <p:nvPr/>
        </p:nvSpPr>
        <p:spPr>
          <a:xfrm>
            <a:off x="995516" y="4125265"/>
            <a:ext cx="10515600" cy="8965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IN" sz="3600"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C5DEA1D2-4EDF-BAFB-4106-3A1F0CE0EAE5}"/>
              </a:ext>
            </a:extLst>
          </p:cNvPr>
          <p:cNvSpPr txBox="1">
            <a:spLocks/>
          </p:cNvSpPr>
          <p:nvPr/>
        </p:nvSpPr>
        <p:spPr>
          <a:xfrm>
            <a:off x="838200" y="4524035"/>
            <a:ext cx="10515600" cy="15670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IN" dirty="0"/>
          </a:p>
        </p:txBody>
      </p:sp>
    </p:spTree>
    <p:extLst>
      <p:ext uri="{BB962C8B-B14F-4D97-AF65-F5344CB8AC3E}">
        <p14:creationId xmlns:p14="http://schemas.microsoft.com/office/powerpoint/2010/main" val="25810601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A8AAC95-3719-4BCD-B710-4160043D92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3A6D7BA-50E4-42FE-A0E3-FC42B7EC4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2767722"/>
            <a:ext cx="3021543" cy="1532055"/>
          </a:xfrm>
          <a:custGeom>
            <a:avLst/>
            <a:gdLst>
              <a:gd name="connsiteX0" fmla="*/ 3021543 w 3021543"/>
              <a:gd name="connsiteY0" fmla="*/ 0 h 1532055"/>
              <a:gd name="connsiteX1" fmla="*/ 2963800 w 3021543"/>
              <a:gd name="connsiteY1" fmla="*/ 7730 h 1532055"/>
              <a:gd name="connsiteX2" fmla="*/ 2793803 w 3021543"/>
              <a:gd name="connsiteY2" fmla="*/ 25704 h 1532055"/>
              <a:gd name="connsiteX3" fmla="*/ 2414348 w 3021543"/>
              <a:gd name="connsiteY3" fmla="*/ 31695 h 1532055"/>
              <a:gd name="connsiteX4" fmla="*/ 2091558 w 3021543"/>
              <a:gd name="connsiteY4" fmla="*/ 29298 h 1532055"/>
              <a:gd name="connsiteX5" fmla="*/ 1645319 w 3021543"/>
              <a:gd name="connsiteY5" fmla="*/ 30497 h 1532055"/>
              <a:gd name="connsiteX6" fmla="*/ 1243602 w 3021543"/>
              <a:gd name="connsiteY6" fmla="*/ 64048 h 1532055"/>
              <a:gd name="connsiteX7" fmla="*/ 753851 w 3021543"/>
              <a:gd name="connsiteY7" fmla="*/ 61651 h 1532055"/>
              <a:gd name="connsiteX8" fmla="*/ 465465 w 3021543"/>
              <a:gd name="connsiteY8" fmla="*/ 123960 h 1532055"/>
              <a:gd name="connsiteX9" fmla="*/ 546416 w 3021543"/>
              <a:gd name="connsiteY9" fmla="*/ 145529 h 1532055"/>
              <a:gd name="connsiteX10" fmla="*/ 689091 w 3021543"/>
              <a:gd name="connsiteY10" fmla="*/ 192260 h 1532055"/>
              <a:gd name="connsiteX11" fmla="*/ 704269 w 3021543"/>
              <a:gd name="connsiteY11" fmla="*/ 222217 h 1532055"/>
              <a:gd name="connsiteX12" fmla="*/ 683020 w 3021543"/>
              <a:gd name="connsiteY12" fmla="*/ 236595 h 1532055"/>
              <a:gd name="connsiteX13" fmla="*/ 621295 w 3021543"/>
              <a:gd name="connsiteY13" fmla="*/ 264155 h 1532055"/>
              <a:gd name="connsiteX14" fmla="*/ 848968 w 3021543"/>
              <a:gd name="connsiteY14" fmla="*/ 304896 h 1532055"/>
              <a:gd name="connsiteX15" fmla="*/ 768018 w 3021543"/>
              <a:gd name="connsiteY15" fmla="*/ 330059 h 1532055"/>
              <a:gd name="connsiteX16" fmla="*/ 684032 w 3021543"/>
              <a:gd name="connsiteY16" fmla="*/ 348032 h 1532055"/>
              <a:gd name="connsiteX17" fmla="*/ 592962 w 3021543"/>
              <a:gd name="connsiteY17" fmla="*/ 361213 h 1532055"/>
              <a:gd name="connsiteX18" fmla="*/ 509988 w 3021543"/>
              <a:gd name="connsiteY18" fmla="*/ 387575 h 1532055"/>
              <a:gd name="connsiteX19" fmla="*/ 726531 w 3021543"/>
              <a:gd name="connsiteY19" fmla="*/ 398359 h 1532055"/>
              <a:gd name="connsiteX20" fmla="*/ 614212 w 3021543"/>
              <a:gd name="connsiteY20" fmla="*/ 422324 h 1532055"/>
              <a:gd name="connsiteX21" fmla="*/ 522131 w 3021543"/>
              <a:gd name="connsiteY21" fmla="*/ 453478 h 1532055"/>
              <a:gd name="connsiteX22" fmla="*/ 457370 w 3021543"/>
              <a:gd name="connsiteY22" fmla="*/ 467857 h 1532055"/>
              <a:gd name="connsiteX23" fmla="*/ 388562 w 3021543"/>
              <a:gd name="connsiteY23" fmla="*/ 471452 h 1532055"/>
              <a:gd name="connsiteX24" fmla="*/ 372372 w 3021543"/>
              <a:gd name="connsiteY24" fmla="*/ 494218 h 1532055"/>
              <a:gd name="connsiteX25" fmla="*/ 393622 w 3021543"/>
              <a:gd name="connsiteY25" fmla="*/ 518184 h 1532055"/>
              <a:gd name="connsiteX26" fmla="*/ 426002 w 3021543"/>
              <a:gd name="connsiteY26" fmla="*/ 520580 h 1532055"/>
              <a:gd name="connsiteX27" fmla="*/ 619271 w 3021543"/>
              <a:gd name="connsiteY27" fmla="*/ 526571 h 1532055"/>
              <a:gd name="connsiteX28" fmla="*/ 0 w 3021543"/>
              <a:gd name="connsiteY28" fmla="*/ 579294 h 1532055"/>
              <a:gd name="connsiteX29" fmla="*/ 83986 w 3021543"/>
              <a:gd name="connsiteY29" fmla="*/ 611647 h 1532055"/>
              <a:gd name="connsiteX30" fmla="*/ 112319 w 3021543"/>
              <a:gd name="connsiteY30" fmla="*/ 700317 h 1532055"/>
              <a:gd name="connsiteX31" fmla="*/ 215531 w 3021543"/>
              <a:gd name="connsiteY31" fmla="*/ 750643 h 1532055"/>
              <a:gd name="connsiteX32" fmla="*/ 282315 w 3021543"/>
              <a:gd name="connsiteY32" fmla="*/ 768617 h 1532055"/>
              <a:gd name="connsiteX33" fmla="*/ 435109 w 3021543"/>
              <a:gd name="connsiteY33" fmla="*/ 794979 h 1532055"/>
              <a:gd name="connsiteX34" fmla="*/ 457370 w 3021543"/>
              <a:gd name="connsiteY34" fmla="*/ 838116 h 1532055"/>
              <a:gd name="connsiteX35" fmla="*/ 476596 w 3021543"/>
              <a:gd name="connsiteY35" fmla="*/ 886046 h 1532055"/>
              <a:gd name="connsiteX36" fmla="*/ 517071 w 3021543"/>
              <a:gd name="connsiteY36" fmla="*/ 917200 h 1532055"/>
              <a:gd name="connsiteX37" fmla="*/ 202377 w 3021543"/>
              <a:gd name="connsiteY37" fmla="*/ 912407 h 1532055"/>
              <a:gd name="connsiteX38" fmla="*/ 557546 w 3021543"/>
              <a:gd name="connsiteY38" fmla="*/ 1013060 h 1532055"/>
              <a:gd name="connsiteX39" fmla="*/ 526178 w 3021543"/>
              <a:gd name="connsiteY39" fmla="*/ 1052602 h 1532055"/>
              <a:gd name="connsiteX40" fmla="*/ 720459 w 3021543"/>
              <a:gd name="connsiteY40" fmla="*/ 1106523 h 1532055"/>
              <a:gd name="connsiteX41" fmla="*/ 616236 w 3021543"/>
              <a:gd name="connsiteY41" fmla="*/ 1112514 h 1532055"/>
              <a:gd name="connsiteX42" fmla="*/ 1222353 w 3021543"/>
              <a:gd name="connsiteY42" fmla="*/ 1337785 h 1532055"/>
              <a:gd name="connsiteX43" fmla="*/ 2087511 w 3021543"/>
              <a:gd name="connsiteY43" fmla="*/ 1500747 h 1532055"/>
              <a:gd name="connsiteX44" fmla="*/ 2425479 w 3021543"/>
              <a:gd name="connsiteY44" fmla="*/ 1531901 h 1532055"/>
              <a:gd name="connsiteX45" fmla="*/ 2809994 w 3021543"/>
              <a:gd name="connsiteY45" fmla="*/ 1522315 h 1532055"/>
              <a:gd name="connsiteX46" fmla="*/ 2953618 w 3021543"/>
              <a:gd name="connsiteY46" fmla="*/ 1512448 h 1532055"/>
              <a:gd name="connsiteX47" fmla="*/ 3021543 w 3021543"/>
              <a:gd name="connsiteY47" fmla="*/ 1502657 h 1532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532055">
                <a:moveTo>
                  <a:pt x="3021543" y="0"/>
                </a:moveTo>
                <a:lnTo>
                  <a:pt x="2963800" y="7730"/>
                </a:lnTo>
                <a:cubicBezTo>
                  <a:pt x="2907134" y="14919"/>
                  <a:pt x="2850469" y="24506"/>
                  <a:pt x="2793803" y="25704"/>
                </a:cubicBezTo>
                <a:cubicBezTo>
                  <a:pt x="2667318" y="29298"/>
                  <a:pt x="2539821" y="20911"/>
                  <a:pt x="2414348" y="31695"/>
                </a:cubicBezTo>
                <a:cubicBezTo>
                  <a:pt x="2307089" y="41281"/>
                  <a:pt x="2198818" y="30497"/>
                  <a:pt x="2091558" y="29298"/>
                </a:cubicBezTo>
                <a:cubicBezTo>
                  <a:pt x="1942812" y="28100"/>
                  <a:pt x="1793053" y="19713"/>
                  <a:pt x="1645319" y="30497"/>
                </a:cubicBezTo>
                <a:cubicBezTo>
                  <a:pt x="1510738" y="38885"/>
                  <a:pt x="1376158" y="41281"/>
                  <a:pt x="1243602" y="64048"/>
                </a:cubicBezTo>
                <a:cubicBezTo>
                  <a:pt x="1079677" y="76030"/>
                  <a:pt x="916765" y="68841"/>
                  <a:pt x="753851" y="61651"/>
                </a:cubicBezTo>
                <a:cubicBezTo>
                  <a:pt x="653675" y="56858"/>
                  <a:pt x="554511" y="41281"/>
                  <a:pt x="465465" y="123960"/>
                </a:cubicBezTo>
                <a:cubicBezTo>
                  <a:pt x="489751" y="143132"/>
                  <a:pt x="519095" y="139537"/>
                  <a:pt x="546416" y="145529"/>
                </a:cubicBezTo>
                <a:cubicBezTo>
                  <a:pt x="594986" y="157511"/>
                  <a:pt x="643557" y="169493"/>
                  <a:pt x="689091" y="192260"/>
                </a:cubicBezTo>
                <a:cubicBezTo>
                  <a:pt x="699210" y="197053"/>
                  <a:pt x="708317" y="206639"/>
                  <a:pt x="704269" y="222217"/>
                </a:cubicBezTo>
                <a:cubicBezTo>
                  <a:pt x="701234" y="234199"/>
                  <a:pt x="691115" y="234199"/>
                  <a:pt x="683020" y="236595"/>
                </a:cubicBezTo>
                <a:cubicBezTo>
                  <a:pt x="664806" y="243785"/>
                  <a:pt x="642545" y="238992"/>
                  <a:pt x="621295" y="264155"/>
                </a:cubicBezTo>
                <a:cubicBezTo>
                  <a:pt x="702245" y="277336"/>
                  <a:pt x="780160" y="252172"/>
                  <a:pt x="848968" y="304896"/>
                </a:cubicBezTo>
                <a:cubicBezTo>
                  <a:pt x="823671" y="331257"/>
                  <a:pt x="795339" y="325266"/>
                  <a:pt x="768018" y="330059"/>
                </a:cubicBezTo>
                <a:cubicBezTo>
                  <a:pt x="739685" y="334852"/>
                  <a:pt x="712365" y="343240"/>
                  <a:pt x="684032" y="348032"/>
                </a:cubicBezTo>
                <a:cubicBezTo>
                  <a:pt x="653675" y="354023"/>
                  <a:pt x="623319" y="355222"/>
                  <a:pt x="592962" y="361213"/>
                </a:cubicBezTo>
                <a:cubicBezTo>
                  <a:pt x="567666" y="366006"/>
                  <a:pt x="540345" y="357618"/>
                  <a:pt x="509988" y="387575"/>
                </a:cubicBezTo>
                <a:cubicBezTo>
                  <a:pt x="584867" y="409143"/>
                  <a:pt x="652663" y="376790"/>
                  <a:pt x="726531" y="398359"/>
                </a:cubicBezTo>
                <a:cubicBezTo>
                  <a:pt x="683020" y="417531"/>
                  <a:pt x="647604" y="411539"/>
                  <a:pt x="614212" y="422324"/>
                </a:cubicBezTo>
                <a:cubicBezTo>
                  <a:pt x="583855" y="433108"/>
                  <a:pt x="547428" y="421126"/>
                  <a:pt x="522131" y="453478"/>
                </a:cubicBezTo>
                <a:cubicBezTo>
                  <a:pt x="502905" y="478641"/>
                  <a:pt x="482668" y="482236"/>
                  <a:pt x="457370" y="467857"/>
                </a:cubicBezTo>
                <a:cubicBezTo>
                  <a:pt x="435109" y="454676"/>
                  <a:pt x="410824" y="458271"/>
                  <a:pt x="388562" y="471452"/>
                </a:cubicBezTo>
                <a:cubicBezTo>
                  <a:pt x="380468" y="476245"/>
                  <a:pt x="372372" y="482236"/>
                  <a:pt x="372372" y="494218"/>
                </a:cubicBezTo>
                <a:cubicBezTo>
                  <a:pt x="372372" y="510994"/>
                  <a:pt x="382491" y="515787"/>
                  <a:pt x="393622" y="518184"/>
                </a:cubicBezTo>
                <a:cubicBezTo>
                  <a:pt x="403741" y="520580"/>
                  <a:pt x="415883" y="522977"/>
                  <a:pt x="426002" y="520580"/>
                </a:cubicBezTo>
                <a:cubicBezTo>
                  <a:pt x="490762" y="507399"/>
                  <a:pt x="554511" y="528968"/>
                  <a:pt x="619271" y="526571"/>
                </a:cubicBezTo>
                <a:cubicBezTo>
                  <a:pt x="415883" y="578096"/>
                  <a:pt x="210471" y="561321"/>
                  <a:pt x="0" y="579294"/>
                </a:cubicBezTo>
                <a:cubicBezTo>
                  <a:pt x="27321" y="615241"/>
                  <a:pt x="62737" y="585286"/>
                  <a:pt x="83986" y="611647"/>
                </a:cubicBezTo>
                <a:cubicBezTo>
                  <a:pt x="63748" y="666766"/>
                  <a:pt x="71844" y="696722"/>
                  <a:pt x="112319" y="700317"/>
                </a:cubicBezTo>
                <a:cubicBezTo>
                  <a:pt x="151782" y="703912"/>
                  <a:pt x="194281" y="684740"/>
                  <a:pt x="215531" y="750643"/>
                </a:cubicBezTo>
                <a:cubicBezTo>
                  <a:pt x="221602" y="771014"/>
                  <a:pt x="259042" y="765023"/>
                  <a:pt x="282315" y="768617"/>
                </a:cubicBezTo>
                <a:cubicBezTo>
                  <a:pt x="332909" y="777005"/>
                  <a:pt x="386539" y="768617"/>
                  <a:pt x="435109" y="794979"/>
                </a:cubicBezTo>
                <a:cubicBezTo>
                  <a:pt x="454335" y="804565"/>
                  <a:pt x="467489" y="811754"/>
                  <a:pt x="457370" y="838116"/>
                </a:cubicBezTo>
                <a:cubicBezTo>
                  <a:pt x="447252" y="865675"/>
                  <a:pt x="460406" y="875261"/>
                  <a:pt x="476596" y="886046"/>
                </a:cubicBezTo>
                <a:cubicBezTo>
                  <a:pt x="488739" y="894433"/>
                  <a:pt x="506953" y="892037"/>
                  <a:pt x="517071" y="917200"/>
                </a:cubicBezTo>
                <a:cubicBezTo>
                  <a:pt x="410824" y="913605"/>
                  <a:pt x="307612" y="893235"/>
                  <a:pt x="202377" y="912407"/>
                </a:cubicBezTo>
                <a:cubicBezTo>
                  <a:pt x="317731" y="960337"/>
                  <a:pt x="444216" y="957940"/>
                  <a:pt x="557546" y="1013060"/>
                </a:cubicBezTo>
                <a:cubicBezTo>
                  <a:pt x="553499" y="1032232"/>
                  <a:pt x="527190" y="1023844"/>
                  <a:pt x="526178" y="1052602"/>
                </a:cubicBezTo>
                <a:cubicBezTo>
                  <a:pt x="585879" y="1082558"/>
                  <a:pt x="657723" y="1062188"/>
                  <a:pt x="720459" y="1106523"/>
                </a:cubicBezTo>
                <a:cubicBezTo>
                  <a:pt x="684032" y="1126893"/>
                  <a:pt x="650640" y="1093342"/>
                  <a:pt x="616236" y="1112514"/>
                </a:cubicBezTo>
                <a:cubicBezTo>
                  <a:pt x="627367" y="1141273"/>
                  <a:pt x="1131283" y="1318613"/>
                  <a:pt x="1222353" y="1337785"/>
                </a:cubicBezTo>
                <a:cubicBezTo>
                  <a:pt x="1407527" y="1377327"/>
                  <a:pt x="1940788" y="1477980"/>
                  <a:pt x="2087511" y="1500747"/>
                </a:cubicBezTo>
                <a:cubicBezTo>
                  <a:pt x="2200841" y="1517522"/>
                  <a:pt x="2313160" y="1530703"/>
                  <a:pt x="2425479" y="1531901"/>
                </a:cubicBezTo>
                <a:cubicBezTo>
                  <a:pt x="2553988" y="1533099"/>
                  <a:pt x="2681485" y="1527108"/>
                  <a:pt x="2809994" y="1522315"/>
                </a:cubicBezTo>
                <a:cubicBezTo>
                  <a:pt x="2858058" y="1520518"/>
                  <a:pt x="2905933" y="1517372"/>
                  <a:pt x="2953618" y="1512448"/>
                </a:cubicBezTo>
                <a:lnTo>
                  <a:pt x="3021543" y="1502657"/>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2E3A602-BB2D-08CC-2091-CDA8C751F8B1}"/>
              </a:ext>
            </a:extLst>
          </p:cNvPr>
          <p:cNvSpPr>
            <a:spLocks noGrp="1"/>
          </p:cNvSpPr>
          <p:nvPr>
            <p:ph type="title"/>
          </p:nvPr>
        </p:nvSpPr>
        <p:spPr>
          <a:xfrm>
            <a:off x="838200" y="838199"/>
            <a:ext cx="4191000" cy="5338763"/>
          </a:xfrm>
        </p:spPr>
        <p:txBody>
          <a:bodyPr>
            <a:normAutofit/>
          </a:bodyPr>
          <a:lstStyle/>
          <a:p>
            <a:r>
              <a:rPr lang="en-US" dirty="0">
                <a:latin typeface="Times New Roman" panose="02020603050405020304" pitchFamily="18" charset="0"/>
                <a:cs typeface="Times New Roman" panose="02020603050405020304" pitchFamily="18" charset="0"/>
              </a:rPr>
              <a:t>Review of Literature</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89EF98C-A680-40ED-6CF3-2CE158E4910A}"/>
              </a:ext>
            </a:extLst>
          </p:cNvPr>
          <p:cNvSpPr>
            <a:spLocks noGrp="1"/>
          </p:cNvSpPr>
          <p:nvPr>
            <p:ph idx="1"/>
          </p:nvPr>
        </p:nvSpPr>
        <p:spPr>
          <a:xfrm>
            <a:off x="5302332" y="838199"/>
            <a:ext cx="6051468" cy="5338763"/>
          </a:xfrm>
        </p:spPr>
        <p:txBody>
          <a:bodyPr anchor="ctr">
            <a:normAutofit/>
          </a:bodyPr>
          <a:lstStyle/>
          <a:p>
            <a:r>
              <a:rPr lang="en-US" sz="2000">
                <a:latin typeface="Times New Roman" panose="02020603050405020304" pitchFamily="18" charset="0"/>
                <a:cs typeface="Times New Roman" panose="02020603050405020304" pitchFamily="18" charset="0"/>
              </a:rPr>
              <a:t>User experience (UX) and User interface (UI) design in healthcare applications underscores the significance of user-centered design and usability in enhancing healthcare services. </a:t>
            </a:r>
          </a:p>
          <a:p>
            <a:r>
              <a:rPr lang="en-US" sz="2000">
                <a:latin typeface="Times New Roman" panose="02020603050405020304" pitchFamily="18" charset="0"/>
                <a:cs typeface="Times New Roman" panose="02020603050405020304" pitchFamily="18" charset="0"/>
              </a:rPr>
              <a:t>Kushendriawan et al. (2021) emphasize that a positive user experience in mobile health applications, like Halodoc, improves user engagement and efficiency, which is crucial for the successful adoption of such technologies. </a:t>
            </a:r>
          </a:p>
          <a:p>
            <a:r>
              <a:rPr lang="en-US" sz="2000">
                <a:latin typeface="Times New Roman" panose="02020603050405020304" pitchFamily="18" charset="0"/>
                <a:cs typeface="Times New Roman" panose="02020603050405020304" pitchFamily="18" charset="0"/>
              </a:rPr>
              <a:t>Zhao et al. (2017) further explore the factors influencing mobile health service adoption, identifying age as a significant moderating factor, indicating that different user demographics may have varying needs and preferences. </a:t>
            </a:r>
          </a:p>
        </p:txBody>
      </p:sp>
      <p:pic>
        <p:nvPicPr>
          <p:cNvPr id="4" name="Picture 3">
            <a:extLst>
              <a:ext uri="{FF2B5EF4-FFF2-40B4-BE49-F238E27FC236}">
                <a16:creationId xmlns:a16="http://schemas.microsoft.com/office/drawing/2014/main" id="{E3B75F9F-6022-1949-315B-02C444FD19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F9A1819D-6276-16D2-9E09-E06EF19F96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Tree>
    <p:extLst>
      <p:ext uri="{BB962C8B-B14F-4D97-AF65-F5344CB8AC3E}">
        <p14:creationId xmlns:p14="http://schemas.microsoft.com/office/powerpoint/2010/main" val="228174131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A8AAC95-3719-4BCD-B710-4160043D92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3A6D7BA-50E4-42FE-A0E3-FC42B7EC4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2767722"/>
            <a:ext cx="3021543" cy="1532055"/>
          </a:xfrm>
          <a:custGeom>
            <a:avLst/>
            <a:gdLst>
              <a:gd name="connsiteX0" fmla="*/ 3021543 w 3021543"/>
              <a:gd name="connsiteY0" fmla="*/ 0 h 1532055"/>
              <a:gd name="connsiteX1" fmla="*/ 2963800 w 3021543"/>
              <a:gd name="connsiteY1" fmla="*/ 7730 h 1532055"/>
              <a:gd name="connsiteX2" fmla="*/ 2793803 w 3021543"/>
              <a:gd name="connsiteY2" fmla="*/ 25704 h 1532055"/>
              <a:gd name="connsiteX3" fmla="*/ 2414348 w 3021543"/>
              <a:gd name="connsiteY3" fmla="*/ 31695 h 1532055"/>
              <a:gd name="connsiteX4" fmla="*/ 2091558 w 3021543"/>
              <a:gd name="connsiteY4" fmla="*/ 29298 h 1532055"/>
              <a:gd name="connsiteX5" fmla="*/ 1645319 w 3021543"/>
              <a:gd name="connsiteY5" fmla="*/ 30497 h 1532055"/>
              <a:gd name="connsiteX6" fmla="*/ 1243602 w 3021543"/>
              <a:gd name="connsiteY6" fmla="*/ 64048 h 1532055"/>
              <a:gd name="connsiteX7" fmla="*/ 753851 w 3021543"/>
              <a:gd name="connsiteY7" fmla="*/ 61651 h 1532055"/>
              <a:gd name="connsiteX8" fmla="*/ 465465 w 3021543"/>
              <a:gd name="connsiteY8" fmla="*/ 123960 h 1532055"/>
              <a:gd name="connsiteX9" fmla="*/ 546416 w 3021543"/>
              <a:gd name="connsiteY9" fmla="*/ 145529 h 1532055"/>
              <a:gd name="connsiteX10" fmla="*/ 689091 w 3021543"/>
              <a:gd name="connsiteY10" fmla="*/ 192260 h 1532055"/>
              <a:gd name="connsiteX11" fmla="*/ 704269 w 3021543"/>
              <a:gd name="connsiteY11" fmla="*/ 222217 h 1532055"/>
              <a:gd name="connsiteX12" fmla="*/ 683020 w 3021543"/>
              <a:gd name="connsiteY12" fmla="*/ 236595 h 1532055"/>
              <a:gd name="connsiteX13" fmla="*/ 621295 w 3021543"/>
              <a:gd name="connsiteY13" fmla="*/ 264155 h 1532055"/>
              <a:gd name="connsiteX14" fmla="*/ 848968 w 3021543"/>
              <a:gd name="connsiteY14" fmla="*/ 304896 h 1532055"/>
              <a:gd name="connsiteX15" fmla="*/ 768018 w 3021543"/>
              <a:gd name="connsiteY15" fmla="*/ 330059 h 1532055"/>
              <a:gd name="connsiteX16" fmla="*/ 684032 w 3021543"/>
              <a:gd name="connsiteY16" fmla="*/ 348032 h 1532055"/>
              <a:gd name="connsiteX17" fmla="*/ 592962 w 3021543"/>
              <a:gd name="connsiteY17" fmla="*/ 361213 h 1532055"/>
              <a:gd name="connsiteX18" fmla="*/ 509988 w 3021543"/>
              <a:gd name="connsiteY18" fmla="*/ 387575 h 1532055"/>
              <a:gd name="connsiteX19" fmla="*/ 726531 w 3021543"/>
              <a:gd name="connsiteY19" fmla="*/ 398359 h 1532055"/>
              <a:gd name="connsiteX20" fmla="*/ 614212 w 3021543"/>
              <a:gd name="connsiteY20" fmla="*/ 422324 h 1532055"/>
              <a:gd name="connsiteX21" fmla="*/ 522131 w 3021543"/>
              <a:gd name="connsiteY21" fmla="*/ 453478 h 1532055"/>
              <a:gd name="connsiteX22" fmla="*/ 457370 w 3021543"/>
              <a:gd name="connsiteY22" fmla="*/ 467857 h 1532055"/>
              <a:gd name="connsiteX23" fmla="*/ 388562 w 3021543"/>
              <a:gd name="connsiteY23" fmla="*/ 471452 h 1532055"/>
              <a:gd name="connsiteX24" fmla="*/ 372372 w 3021543"/>
              <a:gd name="connsiteY24" fmla="*/ 494218 h 1532055"/>
              <a:gd name="connsiteX25" fmla="*/ 393622 w 3021543"/>
              <a:gd name="connsiteY25" fmla="*/ 518184 h 1532055"/>
              <a:gd name="connsiteX26" fmla="*/ 426002 w 3021543"/>
              <a:gd name="connsiteY26" fmla="*/ 520580 h 1532055"/>
              <a:gd name="connsiteX27" fmla="*/ 619271 w 3021543"/>
              <a:gd name="connsiteY27" fmla="*/ 526571 h 1532055"/>
              <a:gd name="connsiteX28" fmla="*/ 0 w 3021543"/>
              <a:gd name="connsiteY28" fmla="*/ 579294 h 1532055"/>
              <a:gd name="connsiteX29" fmla="*/ 83986 w 3021543"/>
              <a:gd name="connsiteY29" fmla="*/ 611647 h 1532055"/>
              <a:gd name="connsiteX30" fmla="*/ 112319 w 3021543"/>
              <a:gd name="connsiteY30" fmla="*/ 700317 h 1532055"/>
              <a:gd name="connsiteX31" fmla="*/ 215531 w 3021543"/>
              <a:gd name="connsiteY31" fmla="*/ 750643 h 1532055"/>
              <a:gd name="connsiteX32" fmla="*/ 282315 w 3021543"/>
              <a:gd name="connsiteY32" fmla="*/ 768617 h 1532055"/>
              <a:gd name="connsiteX33" fmla="*/ 435109 w 3021543"/>
              <a:gd name="connsiteY33" fmla="*/ 794979 h 1532055"/>
              <a:gd name="connsiteX34" fmla="*/ 457370 w 3021543"/>
              <a:gd name="connsiteY34" fmla="*/ 838116 h 1532055"/>
              <a:gd name="connsiteX35" fmla="*/ 476596 w 3021543"/>
              <a:gd name="connsiteY35" fmla="*/ 886046 h 1532055"/>
              <a:gd name="connsiteX36" fmla="*/ 517071 w 3021543"/>
              <a:gd name="connsiteY36" fmla="*/ 917200 h 1532055"/>
              <a:gd name="connsiteX37" fmla="*/ 202377 w 3021543"/>
              <a:gd name="connsiteY37" fmla="*/ 912407 h 1532055"/>
              <a:gd name="connsiteX38" fmla="*/ 557546 w 3021543"/>
              <a:gd name="connsiteY38" fmla="*/ 1013060 h 1532055"/>
              <a:gd name="connsiteX39" fmla="*/ 526178 w 3021543"/>
              <a:gd name="connsiteY39" fmla="*/ 1052602 h 1532055"/>
              <a:gd name="connsiteX40" fmla="*/ 720459 w 3021543"/>
              <a:gd name="connsiteY40" fmla="*/ 1106523 h 1532055"/>
              <a:gd name="connsiteX41" fmla="*/ 616236 w 3021543"/>
              <a:gd name="connsiteY41" fmla="*/ 1112514 h 1532055"/>
              <a:gd name="connsiteX42" fmla="*/ 1222353 w 3021543"/>
              <a:gd name="connsiteY42" fmla="*/ 1337785 h 1532055"/>
              <a:gd name="connsiteX43" fmla="*/ 2087511 w 3021543"/>
              <a:gd name="connsiteY43" fmla="*/ 1500747 h 1532055"/>
              <a:gd name="connsiteX44" fmla="*/ 2425479 w 3021543"/>
              <a:gd name="connsiteY44" fmla="*/ 1531901 h 1532055"/>
              <a:gd name="connsiteX45" fmla="*/ 2809994 w 3021543"/>
              <a:gd name="connsiteY45" fmla="*/ 1522315 h 1532055"/>
              <a:gd name="connsiteX46" fmla="*/ 2953618 w 3021543"/>
              <a:gd name="connsiteY46" fmla="*/ 1512448 h 1532055"/>
              <a:gd name="connsiteX47" fmla="*/ 3021543 w 3021543"/>
              <a:gd name="connsiteY47" fmla="*/ 1502657 h 1532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532055">
                <a:moveTo>
                  <a:pt x="3021543" y="0"/>
                </a:moveTo>
                <a:lnTo>
                  <a:pt x="2963800" y="7730"/>
                </a:lnTo>
                <a:cubicBezTo>
                  <a:pt x="2907134" y="14919"/>
                  <a:pt x="2850469" y="24506"/>
                  <a:pt x="2793803" y="25704"/>
                </a:cubicBezTo>
                <a:cubicBezTo>
                  <a:pt x="2667318" y="29298"/>
                  <a:pt x="2539821" y="20911"/>
                  <a:pt x="2414348" y="31695"/>
                </a:cubicBezTo>
                <a:cubicBezTo>
                  <a:pt x="2307089" y="41281"/>
                  <a:pt x="2198818" y="30497"/>
                  <a:pt x="2091558" y="29298"/>
                </a:cubicBezTo>
                <a:cubicBezTo>
                  <a:pt x="1942812" y="28100"/>
                  <a:pt x="1793053" y="19713"/>
                  <a:pt x="1645319" y="30497"/>
                </a:cubicBezTo>
                <a:cubicBezTo>
                  <a:pt x="1510738" y="38885"/>
                  <a:pt x="1376158" y="41281"/>
                  <a:pt x="1243602" y="64048"/>
                </a:cubicBezTo>
                <a:cubicBezTo>
                  <a:pt x="1079677" y="76030"/>
                  <a:pt x="916765" y="68841"/>
                  <a:pt x="753851" y="61651"/>
                </a:cubicBezTo>
                <a:cubicBezTo>
                  <a:pt x="653675" y="56858"/>
                  <a:pt x="554511" y="41281"/>
                  <a:pt x="465465" y="123960"/>
                </a:cubicBezTo>
                <a:cubicBezTo>
                  <a:pt x="489751" y="143132"/>
                  <a:pt x="519095" y="139537"/>
                  <a:pt x="546416" y="145529"/>
                </a:cubicBezTo>
                <a:cubicBezTo>
                  <a:pt x="594986" y="157511"/>
                  <a:pt x="643557" y="169493"/>
                  <a:pt x="689091" y="192260"/>
                </a:cubicBezTo>
                <a:cubicBezTo>
                  <a:pt x="699210" y="197053"/>
                  <a:pt x="708317" y="206639"/>
                  <a:pt x="704269" y="222217"/>
                </a:cubicBezTo>
                <a:cubicBezTo>
                  <a:pt x="701234" y="234199"/>
                  <a:pt x="691115" y="234199"/>
                  <a:pt x="683020" y="236595"/>
                </a:cubicBezTo>
                <a:cubicBezTo>
                  <a:pt x="664806" y="243785"/>
                  <a:pt x="642545" y="238992"/>
                  <a:pt x="621295" y="264155"/>
                </a:cubicBezTo>
                <a:cubicBezTo>
                  <a:pt x="702245" y="277336"/>
                  <a:pt x="780160" y="252172"/>
                  <a:pt x="848968" y="304896"/>
                </a:cubicBezTo>
                <a:cubicBezTo>
                  <a:pt x="823671" y="331257"/>
                  <a:pt x="795339" y="325266"/>
                  <a:pt x="768018" y="330059"/>
                </a:cubicBezTo>
                <a:cubicBezTo>
                  <a:pt x="739685" y="334852"/>
                  <a:pt x="712365" y="343240"/>
                  <a:pt x="684032" y="348032"/>
                </a:cubicBezTo>
                <a:cubicBezTo>
                  <a:pt x="653675" y="354023"/>
                  <a:pt x="623319" y="355222"/>
                  <a:pt x="592962" y="361213"/>
                </a:cubicBezTo>
                <a:cubicBezTo>
                  <a:pt x="567666" y="366006"/>
                  <a:pt x="540345" y="357618"/>
                  <a:pt x="509988" y="387575"/>
                </a:cubicBezTo>
                <a:cubicBezTo>
                  <a:pt x="584867" y="409143"/>
                  <a:pt x="652663" y="376790"/>
                  <a:pt x="726531" y="398359"/>
                </a:cubicBezTo>
                <a:cubicBezTo>
                  <a:pt x="683020" y="417531"/>
                  <a:pt x="647604" y="411539"/>
                  <a:pt x="614212" y="422324"/>
                </a:cubicBezTo>
                <a:cubicBezTo>
                  <a:pt x="583855" y="433108"/>
                  <a:pt x="547428" y="421126"/>
                  <a:pt x="522131" y="453478"/>
                </a:cubicBezTo>
                <a:cubicBezTo>
                  <a:pt x="502905" y="478641"/>
                  <a:pt x="482668" y="482236"/>
                  <a:pt x="457370" y="467857"/>
                </a:cubicBezTo>
                <a:cubicBezTo>
                  <a:pt x="435109" y="454676"/>
                  <a:pt x="410824" y="458271"/>
                  <a:pt x="388562" y="471452"/>
                </a:cubicBezTo>
                <a:cubicBezTo>
                  <a:pt x="380468" y="476245"/>
                  <a:pt x="372372" y="482236"/>
                  <a:pt x="372372" y="494218"/>
                </a:cubicBezTo>
                <a:cubicBezTo>
                  <a:pt x="372372" y="510994"/>
                  <a:pt x="382491" y="515787"/>
                  <a:pt x="393622" y="518184"/>
                </a:cubicBezTo>
                <a:cubicBezTo>
                  <a:pt x="403741" y="520580"/>
                  <a:pt x="415883" y="522977"/>
                  <a:pt x="426002" y="520580"/>
                </a:cubicBezTo>
                <a:cubicBezTo>
                  <a:pt x="490762" y="507399"/>
                  <a:pt x="554511" y="528968"/>
                  <a:pt x="619271" y="526571"/>
                </a:cubicBezTo>
                <a:cubicBezTo>
                  <a:pt x="415883" y="578096"/>
                  <a:pt x="210471" y="561321"/>
                  <a:pt x="0" y="579294"/>
                </a:cubicBezTo>
                <a:cubicBezTo>
                  <a:pt x="27321" y="615241"/>
                  <a:pt x="62737" y="585286"/>
                  <a:pt x="83986" y="611647"/>
                </a:cubicBezTo>
                <a:cubicBezTo>
                  <a:pt x="63748" y="666766"/>
                  <a:pt x="71844" y="696722"/>
                  <a:pt x="112319" y="700317"/>
                </a:cubicBezTo>
                <a:cubicBezTo>
                  <a:pt x="151782" y="703912"/>
                  <a:pt x="194281" y="684740"/>
                  <a:pt x="215531" y="750643"/>
                </a:cubicBezTo>
                <a:cubicBezTo>
                  <a:pt x="221602" y="771014"/>
                  <a:pt x="259042" y="765023"/>
                  <a:pt x="282315" y="768617"/>
                </a:cubicBezTo>
                <a:cubicBezTo>
                  <a:pt x="332909" y="777005"/>
                  <a:pt x="386539" y="768617"/>
                  <a:pt x="435109" y="794979"/>
                </a:cubicBezTo>
                <a:cubicBezTo>
                  <a:pt x="454335" y="804565"/>
                  <a:pt x="467489" y="811754"/>
                  <a:pt x="457370" y="838116"/>
                </a:cubicBezTo>
                <a:cubicBezTo>
                  <a:pt x="447252" y="865675"/>
                  <a:pt x="460406" y="875261"/>
                  <a:pt x="476596" y="886046"/>
                </a:cubicBezTo>
                <a:cubicBezTo>
                  <a:pt x="488739" y="894433"/>
                  <a:pt x="506953" y="892037"/>
                  <a:pt x="517071" y="917200"/>
                </a:cubicBezTo>
                <a:cubicBezTo>
                  <a:pt x="410824" y="913605"/>
                  <a:pt x="307612" y="893235"/>
                  <a:pt x="202377" y="912407"/>
                </a:cubicBezTo>
                <a:cubicBezTo>
                  <a:pt x="317731" y="960337"/>
                  <a:pt x="444216" y="957940"/>
                  <a:pt x="557546" y="1013060"/>
                </a:cubicBezTo>
                <a:cubicBezTo>
                  <a:pt x="553499" y="1032232"/>
                  <a:pt x="527190" y="1023844"/>
                  <a:pt x="526178" y="1052602"/>
                </a:cubicBezTo>
                <a:cubicBezTo>
                  <a:pt x="585879" y="1082558"/>
                  <a:pt x="657723" y="1062188"/>
                  <a:pt x="720459" y="1106523"/>
                </a:cubicBezTo>
                <a:cubicBezTo>
                  <a:pt x="684032" y="1126893"/>
                  <a:pt x="650640" y="1093342"/>
                  <a:pt x="616236" y="1112514"/>
                </a:cubicBezTo>
                <a:cubicBezTo>
                  <a:pt x="627367" y="1141273"/>
                  <a:pt x="1131283" y="1318613"/>
                  <a:pt x="1222353" y="1337785"/>
                </a:cubicBezTo>
                <a:cubicBezTo>
                  <a:pt x="1407527" y="1377327"/>
                  <a:pt x="1940788" y="1477980"/>
                  <a:pt x="2087511" y="1500747"/>
                </a:cubicBezTo>
                <a:cubicBezTo>
                  <a:pt x="2200841" y="1517522"/>
                  <a:pt x="2313160" y="1530703"/>
                  <a:pt x="2425479" y="1531901"/>
                </a:cubicBezTo>
                <a:cubicBezTo>
                  <a:pt x="2553988" y="1533099"/>
                  <a:pt x="2681485" y="1527108"/>
                  <a:pt x="2809994" y="1522315"/>
                </a:cubicBezTo>
                <a:cubicBezTo>
                  <a:pt x="2858058" y="1520518"/>
                  <a:pt x="2905933" y="1517372"/>
                  <a:pt x="2953618" y="1512448"/>
                </a:cubicBezTo>
                <a:lnTo>
                  <a:pt x="3021543" y="1502657"/>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A90A3CF5-7C2D-1B29-5359-60795DE1C608}"/>
              </a:ext>
            </a:extLst>
          </p:cNvPr>
          <p:cNvSpPr>
            <a:spLocks noGrp="1"/>
          </p:cNvSpPr>
          <p:nvPr>
            <p:ph type="title"/>
          </p:nvPr>
        </p:nvSpPr>
        <p:spPr>
          <a:xfrm>
            <a:off x="838200" y="838199"/>
            <a:ext cx="4191000" cy="5338763"/>
          </a:xfrm>
        </p:spPr>
        <p:txBody>
          <a:bodyPr>
            <a:normAutofit/>
          </a:bodyPr>
          <a:lstStyle/>
          <a:p>
            <a:r>
              <a:rPr lang="en-IN" dirty="0">
                <a:latin typeface="Times New Roman" panose="02020603050405020304" pitchFamily="18" charset="0"/>
                <a:cs typeface="Times New Roman" panose="02020603050405020304" pitchFamily="18" charset="0"/>
              </a:rPr>
              <a:t>Review of Literature</a:t>
            </a:r>
          </a:p>
        </p:txBody>
      </p:sp>
      <p:sp>
        <p:nvSpPr>
          <p:cNvPr id="3" name="Content Placeholder 2">
            <a:extLst>
              <a:ext uri="{FF2B5EF4-FFF2-40B4-BE49-F238E27FC236}">
                <a16:creationId xmlns:a16="http://schemas.microsoft.com/office/drawing/2014/main" id="{6AE3A5C4-429D-4EB5-C90F-BD4618600E3E}"/>
              </a:ext>
            </a:extLst>
          </p:cNvPr>
          <p:cNvSpPr>
            <a:spLocks noGrp="1"/>
          </p:cNvSpPr>
          <p:nvPr>
            <p:ph idx="1"/>
          </p:nvPr>
        </p:nvSpPr>
        <p:spPr>
          <a:xfrm>
            <a:off x="5302332" y="838199"/>
            <a:ext cx="6051468" cy="5338763"/>
          </a:xfrm>
        </p:spPr>
        <p:txBody>
          <a:bodyPr anchor="ctr">
            <a:normAutofit/>
          </a:bodyPr>
          <a:lstStyle/>
          <a:p>
            <a:r>
              <a:rPr lang="en-US" sz="1700">
                <a:latin typeface="Times New Roman" panose="02020603050405020304" pitchFamily="18" charset="0"/>
                <a:cs typeface="Times New Roman" panose="02020603050405020304" pitchFamily="18" charset="0"/>
              </a:rPr>
              <a:t>Tremosa (2023) highlights the critical role of UX design in improving patient safety and reducing medical errors by advocating for simplicity, accessibility, and empathy in design, and emphasizing the involvement of healthcare professionals in the design process. </a:t>
            </a:r>
          </a:p>
          <a:p>
            <a:r>
              <a:rPr lang="en-US" sz="1700">
                <a:latin typeface="Times New Roman" panose="02020603050405020304" pitchFamily="18" charset="0"/>
                <a:cs typeface="Times New Roman" panose="02020603050405020304" pitchFamily="18" charset="0"/>
              </a:rPr>
              <a:t>Sumarlin (2018) reviews the UX and UI design of hospital information systems, suggesting that well-designed interfaces significantly enhance healthcare service delivery by improving usability and meeting user needs. </a:t>
            </a:r>
          </a:p>
          <a:p>
            <a:r>
              <a:rPr lang="en-US" sz="1700">
                <a:latin typeface="Times New Roman" panose="02020603050405020304" pitchFamily="18" charset="0"/>
                <a:cs typeface="Times New Roman" panose="02020603050405020304" pitchFamily="18" charset="0"/>
              </a:rPr>
              <a:t>In the context of Raxa Health, an HMIS software, my primary research focuses on the UX of doctors using the software, utilizing Google Playstore analytics and conducting in-depth and structured interviews. </a:t>
            </a:r>
          </a:p>
          <a:p>
            <a:r>
              <a:rPr lang="en-US" sz="1700">
                <a:latin typeface="Times New Roman" panose="02020603050405020304" pitchFamily="18" charset="0"/>
                <a:cs typeface="Times New Roman" panose="02020603050405020304" pitchFamily="18" charset="0"/>
              </a:rPr>
              <a:t>This approach aims to gather comprehensive insights into the practical usability, user satisfaction, and specific needs of healthcare professionals, ultimately contributing to the development of more effective and user-friendly healthcare information systems.</a:t>
            </a:r>
            <a:endParaRPr lang="en-IN" sz="1700">
              <a:latin typeface="Times New Roman" panose="02020603050405020304" pitchFamily="18" charset="0"/>
              <a:cs typeface="Times New Roman" panose="02020603050405020304" pitchFamily="18" charset="0"/>
            </a:endParaRPr>
          </a:p>
          <a:p>
            <a:endParaRPr lang="en-IN" sz="170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94629BE1-B19C-610C-16DA-2788D375BF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2367094F-1197-0D82-EE74-B0A45E71B1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Tree>
    <p:extLst>
      <p:ext uri="{BB962C8B-B14F-4D97-AF65-F5344CB8AC3E}">
        <p14:creationId xmlns:p14="http://schemas.microsoft.com/office/powerpoint/2010/main" val="372957272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ight Triangle 1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486D8E-3FAF-0E2D-CE14-A5D7D360689A}"/>
              </a:ext>
            </a:extLst>
          </p:cNvPr>
          <p:cNvSpPr>
            <a:spLocks noGrp="1"/>
          </p:cNvSpPr>
          <p:nvPr>
            <p:ph type="title"/>
          </p:nvPr>
        </p:nvSpPr>
        <p:spPr>
          <a:xfrm>
            <a:off x="1006900" y="1188637"/>
            <a:ext cx="3141430" cy="4480726"/>
          </a:xfrm>
        </p:spPr>
        <p:txBody>
          <a:bodyPr>
            <a:normAutofit/>
          </a:bodyPr>
          <a:lstStyle/>
          <a:p>
            <a:pPr algn="r"/>
            <a:r>
              <a:rPr lang="en-US" sz="4100" dirty="0">
                <a:latin typeface="Times New Roman" panose="02020603050405020304" pitchFamily="18" charset="0"/>
                <a:cs typeface="Times New Roman" panose="02020603050405020304" pitchFamily="18" charset="0"/>
              </a:rPr>
              <a:t>Objectives</a:t>
            </a:r>
            <a:endParaRPr lang="en-IN" sz="4100" dirty="0">
              <a:latin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2">
            <a:extLst>
              <a:ext uri="{FF2B5EF4-FFF2-40B4-BE49-F238E27FC236}">
                <a16:creationId xmlns:a16="http://schemas.microsoft.com/office/drawing/2014/main" id="{74328563-788D-34EC-3D49-7840498B9606}"/>
              </a:ext>
            </a:extLst>
          </p:cNvPr>
          <p:cNvSpPr>
            <a:spLocks noGrp="1"/>
          </p:cNvSpPr>
          <p:nvPr>
            <p:ph idx="1"/>
          </p:nvPr>
        </p:nvSpPr>
        <p:spPr>
          <a:xfrm>
            <a:off x="5160263" y="1055954"/>
            <a:ext cx="4802054" cy="4742523"/>
          </a:xfrm>
        </p:spPr>
        <p:txBody>
          <a:bodyPr anchor="ctr">
            <a:normAutofit/>
          </a:bodyPr>
          <a:lstStyle/>
          <a:p>
            <a:pPr marL="0" indent="0">
              <a:buNone/>
            </a:pPr>
            <a:r>
              <a:rPr lang="en-US" sz="2400" b="1" dirty="0">
                <a:latin typeface="Times New Roman" panose="02020603050405020304" pitchFamily="18" charset="0"/>
                <a:cs typeface="Times New Roman" panose="02020603050405020304" pitchFamily="18" charset="0"/>
              </a:rPr>
              <a:t>Primary: </a:t>
            </a:r>
            <a:r>
              <a:rPr lang="en-US" sz="2400" dirty="0">
                <a:latin typeface="Times New Roman" panose="02020603050405020304" pitchFamily="18" charset="0"/>
                <a:cs typeface="Times New Roman" panose="02020603050405020304" pitchFamily="18" charset="0"/>
              </a:rPr>
              <a:t>To assess the User Experience of users while using </a:t>
            </a:r>
            <a:r>
              <a:rPr lang="en-US" sz="2400" dirty="0" err="1">
                <a:latin typeface="Times New Roman" panose="02020603050405020304" pitchFamily="18" charset="0"/>
                <a:cs typeface="Times New Roman" panose="02020603050405020304" pitchFamily="18" charset="0"/>
              </a:rPr>
              <a:t>Raxa</a:t>
            </a:r>
            <a:r>
              <a:rPr lang="en-US" sz="2400" dirty="0">
                <a:latin typeface="Times New Roman" panose="02020603050405020304" pitchFamily="18" charset="0"/>
                <a:cs typeface="Times New Roman" panose="02020603050405020304" pitchFamily="18" charset="0"/>
              </a:rPr>
              <a:t> Health application, by measuring their satisfaction via user friendliness of the app, appearance and aesthetics of the app and navigation through the app.</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Secondary: </a:t>
            </a:r>
            <a:r>
              <a:rPr lang="en-US" sz="2400" dirty="0">
                <a:latin typeface="Times New Roman" panose="02020603050405020304" pitchFamily="18" charset="0"/>
                <a:cs typeface="Times New Roman" panose="02020603050405020304" pitchFamily="18" charset="0"/>
              </a:rPr>
              <a:t>To understand the facilitators and barriers while using digital technology for patient care among medical professionals, with respect to </a:t>
            </a:r>
            <a:r>
              <a:rPr lang="en-US" sz="2400" dirty="0" err="1">
                <a:latin typeface="Times New Roman" panose="02020603050405020304" pitchFamily="18" charset="0"/>
                <a:cs typeface="Times New Roman" panose="02020603050405020304" pitchFamily="18" charset="0"/>
              </a:rPr>
              <a:t>Raxa</a:t>
            </a:r>
            <a:r>
              <a:rPr lang="en-US" sz="2400" dirty="0">
                <a:latin typeface="Times New Roman" panose="02020603050405020304" pitchFamily="18" charset="0"/>
                <a:cs typeface="Times New Roman" panose="02020603050405020304" pitchFamily="18" charset="0"/>
              </a:rPr>
              <a:t> Health application, by qualitative interview.</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C1ED5C87-4D1E-C889-E19B-DE80E7A7FCC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55B6DEE3-B304-EC31-6185-2051AAE2D0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Tree>
    <p:extLst>
      <p:ext uri="{BB962C8B-B14F-4D97-AF65-F5344CB8AC3E}">
        <p14:creationId xmlns:p14="http://schemas.microsoft.com/office/powerpoint/2010/main" val="29196236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ight Triangle 24">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87368C-9FB2-3E76-9D9F-BBAE894686B7}"/>
              </a:ext>
            </a:extLst>
          </p:cNvPr>
          <p:cNvSpPr>
            <a:spLocks noGrp="1"/>
          </p:cNvSpPr>
          <p:nvPr>
            <p:ph type="title"/>
          </p:nvPr>
        </p:nvSpPr>
        <p:spPr>
          <a:xfrm>
            <a:off x="1006900" y="1188637"/>
            <a:ext cx="3141430" cy="4480726"/>
          </a:xfrm>
        </p:spPr>
        <p:txBody>
          <a:bodyPr>
            <a:normAutofit/>
          </a:bodyPr>
          <a:lstStyle/>
          <a:p>
            <a:pPr algn="r"/>
            <a:r>
              <a:rPr lang="en-US" sz="5400" dirty="0">
                <a:latin typeface="Times New Roman" panose="02020603050405020304" pitchFamily="18" charset="0"/>
                <a:cs typeface="Times New Roman" panose="02020603050405020304" pitchFamily="18" charset="0"/>
              </a:rPr>
              <a:t>Research Questions</a:t>
            </a:r>
            <a:br>
              <a:rPr lang="en-IN" sz="6100" dirty="0">
                <a:latin typeface="Times New Roman" panose="02020603050405020304" pitchFamily="18" charset="0"/>
                <a:cs typeface="Times New Roman" panose="02020603050405020304" pitchFamily="18" charset="0"/>
              </a:rPr>
            </a:br>
            <a:endParaRPr lang="en-IN" sz="6100" dirty="0">
              <a:latin typeface="Times New Roman" panose="02020603050405020304" pitchFamily="18" charset="0"/>
              <a:cs typeface="Times New Roman" panose="02020603050405020304" pitchFamily="18" charset="0"/>
            </a:endParaRPr>
          </a:p>
        </p:txBody>
      </p:sp>
      <p:cxnSp>
        <p:nvCxnSpPr>
          <p:cNvPr id="29" name="Straight Connector 28">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BB47516-9AEF-544A-342C-919C489EA514}"/>
              </a:ext>
            </a:extLst>
          </p:cNvPr>
          <p:cNvSpPr>
            <a:spLocks noGrp="1"/>
          </p:cNvSpPr>
          <p:nvPr>
            <p:ph idx="1"/>
          </p:nvPr>
        </p:nvSpPr>
        <p:spPr>
          <a:xfrm>
            <a:off x="5138927" y="1338729"/>
            <a:ext cx="5558569" cy="4180542"/>
          </a:xfrm>
        </p:spPr>
        <p:txBody>
          <a:bodyPr anchor="ctr">
            <a:normAutofit/>
          </a:bodyPr>
          <a:lstStyle/>
          <a:p>
            <a:pPr marL="457200" indent="-457200">
              <a:buAutoNum type="arabicPeriod"/>
            </a:pPr>
            <a:r>
              <a:rPr lang="en-US" sz="2400" dirty="0">
                <a:latin typeface="Times New Roman" panose="02020603050405020304" pitchFamily="18" charset="0"/>
                <a:cs typeface="Times New Roman" panose="02020603050405020304" pitchFamily="18" charset="0"/>
              </a:rPr>
              <a:t>How was the user experience like for people using </a:t>
            </a:r>
            <a:r>
              <a:rPr lang="en-US" sz="2400" dirty="0" err="1">
                <a:latin typeface="Times New Roman" panose="02020603050405020304" pitchFamily="18" charset="0"/>
                <a:cs typeface="Times New Roman" panose="02020603050405020304" pitchFamily="18" charset="0"/>
              </a:rPr>
              <a:t>Raxa</a:t>
            </a:r>
            <a:r>
              <a:rPr lang="en-US" sz="2400" dirty="0">
                <a:latin typeface="Times New Roman" panose="02020603050405020304" pitchFamily="18" charset="0"/>
                <a:cs typeface="Times New Roman" panose="02020603050405020304" pitchFamily="18" charset="0"/>
              </a:rPr>
              <a:t> Health application, in terms of satisfaction when measured via user friendliness of the app, appearance and aesthetics of the app and navigation through the app? </a:t>
            </a:r>
          </a:p>
          <a:p>
            <a:pPr marL="457200" indent="-457200">
              <a:buAutoNum type="arabicPeriod"/>
            </a:pPr>
            <a:r>
              <a:rPr lang="en-IN" sz="2400" dirty="0">
                <a:latin typeface="Times New Roman" panose="02020603050405020304" pitchFamily="18" charset="0"/>
                <a:cs typeface="Times New Roman" panose="02020603050405020304" pitchFamily="18" charset="0"/>
              </a:rPr>
              <a:t>What are the facilitators and barriers while using </a:t>
            </a:r>
            <a:r>
              <a:rPr lang="en-US" sz="2400" dirty="0">
                <a:latin typeface="Times New Roman" panose="02020603050405020304" pitchFamily="18" charset="0"/>
                <a:cs typeface="Times New Roman" panose="02020603050405020304" pitchFamily="18" charset="0"/>
              </a:rPr>
              <a:t>digital technology for patient care among medical professionals with respect to </a:t>
            </a:r>
            <a:r>
              <a:rPr lang="en-US" sz="2400" dirty="0" err="1">
                <a:latin typeface="Times New Roman" panose="02020603050405020304" pitchFamily="18" charset="0"/>
                <a:cs typeface="Times New Roman" panose="02020603050405020304" pitchFamily="18" charset="0"/>
              </a:rPr>
              <a:t>Raxa</a:t>
            </a:r>
            <a:r>
              <a:rPr lang="en-US" sz="2400" dirty="0">
                <a:latin typeface="Times New Roman" panose="02020603050405020304" pitchFamily="18" charset="0"/>
                <a:cs typeface="Times New Roman" panose="02020603050405020304" pitchFamily="18" charset="0"/>
              </a:rPr>
              <a:t> application?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9B8EEAB4-3754-BC4C-92C7-51C5DC27F4D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26936A99-D776-74D3-C8CC-C566C8419B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Tree>
    <p:extLst>
      <p:ext uri="{BB962C8B-B14F-4D97-AF65-F5344CB8AC3E}">
        <p14:creationId xmlns:p14="http://schemas.microsoft.com/office/powerpoint/2010/main" val="401659942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ight Triangle 1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04EBDD-773B-75F9-0B98-2A2EC37320EE}"/>
              </a:ext>
            </a:extLst>
          </p:cNvPr>
          <p:cNvSpPr>
            <a:spLocks noGrp="1"/>
          </p:cNvSpPr>
          <p:nvPr>
            <p:ph type="title"/>
          </p:nvPr>
        </p:nvSpPr>
        <p:spPr>
          <a:xfrm>
            <a:off x="1006900" y="1188637"/>
            <a:ext cx="3141430" cy="4480726"/>
          </a:xfrm>
        </p:spPr>
        <p:txBody>
          <a:bodyPr>
            <a:normAutofit/>
          </a:bodyPr>
          <a:lstStyle/>
          <a:p>
            <a:pPr algn="r"/>
            <a:r>
              <a:rPr lang="en-IN" sz="4100" dirty="0">
                <a:latin typeface="Times New Roman" panose="02020603050405020304" pitchFamily="18" charset="0"/>
                <a:cs typeface="Times New Roman" panose="02020603050405020304" pitchFamily="18" charset="0"/>
              </a:rPr>
              <a:t>Methodology</a:t>
            </a:r>
          </a:p>
        </p:txBody>
      </p:sp>
      <p:cxnSp>
        <p:nvCxnSpPr>
          <p:cNvPr id="18" name="Straight Connector 1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48CB13A-BF38-7BFD-9167-226FAD6AA3EC}"/>
              </a:ext>
            </a:extLst>
          </p:cNvPr>
          <p:cNvSpPr>
            <a:spLocks noGrp="1"/>
          </p:cNvSpPr>
          <p:nvPr>
            <p:ph idx="1"/>
          </p:nvPr>
        </p:nvSpPr>
        <p:spPr>
          <a:xfrm>
            <a:off x="4869595" y="623274"/>
            <a:ext cx="5579703" cy="5607882"/>
          </a:xfrm>
        </p:spPr>
        <p:txBody>
          <a:bodyPr anchor="ctr">
            <a:normAutofit lnSpcReduction="10000"/>
          </a:bodyPr>
          <a:lstStyle/>
          <a:p>
            <a:r>
              <a:rPr lang="en-IN" sz="1600" b="1" dirty="0">
                <a:latin typeface="Times New Roman" panose="02020603050405020304" pitchFamily="18" charset="0"/>
                <a:cs typeface="Times New Roman" panose="02020603050405020304" pitchFamily="18" charset="0"/>
              </a:rPr>
              <a:t>Study Design- </a:t>
            </a:r>
            <a:r>
              <a:rPr lang="en-IN" sz="1600" dirty="0">
                <a:latin typeface="Times New Roman" panose="02020603050405020304" pitchFamily="18" charset="0"/>
                <a:cs typeface="Times New Roman" panose="02020603050405020304" pitchFamily="18" charset="0"/>
              </a:rPr>
              <a:t>Mixed Method Approach</a:t>
            </a:r>
          </a:p>
          <a:p>
            <a:r>
              <a:rPr lang="en-IN" sz="1600" b="1" dirty="0">
                <a:latin typeface="Times New Roman" panose="02020603050405020304" pitchFamily="18" charset="0"/>
                <a:cs typeface="Times New Roman" panose="02020603050405020304" pitchFamily="18" charset="0"/>
              </a:rPr>
              <a:t>Study Area- </a:t>
            </a:r>
            <a:r>
              <a:rPr lang="en-US" sz="1600" dirty="0">
                <a:latin typeface="Times New Roman" panose="02020603050405020304" pitchFamily="18" charset="0"/>
                <a:cs typeface="Times New Roman" panose="02020603050405020304" pitchFamily="18" charset="0"/>
              </a:rPr>
              <a:t>Hospitals and private clinics across Delhi and Dhanbad, Jharkhand</a:t>
            </a:r>
          </a:p>
          <a:p>
            <a:r>
              <a:rPr lang="en-US" sz="1600" b="1" dirty="0">
                <a:latin typeface="Times New Roman" panose="02020603050405020304" pitchFamily="18" charset="0"/>
                <a:cs typeface="Times New Roman" panose="02020603050405020304" pitchFamily="18" charset="0"/>
              </a:rPr>
              <a:t>Study Population- </a:t>
            </a:r>
            <a:r>
              <a:rPr lang="en-US" sz="1600" dirty="0">
                <a:latin typeface="Times New Roman" panose="02020603050405020304" pitchFamily="18" charset="0"/>
                <a:cs typeface="Times New Roman" panose="02020603050405020304" pitchFamily="18" charset="0"/>
              </a:rPr>
              <a:t>People using the Application</a:t>
            </a:r>
          </a:p>
          <a:p>
            <a:r>
              <a:rPr lang="en-US" sz="1600" b="1" dirty="0">
                <a:latin typeface="Times New Roman" panose="02020603050405020304" pitchFamily="18" charset="0"/>
                <a:cs typeface="Times New Roman" panose="02020603050405020304" pitchFamily="18" charset="0"/>
              </a:rPr>
              <a:t>Sample size and sampling- </a:t>
            </a:r>
            <a:r>
              <a:rPr lang="en-US" sz="1600" dirty="0">
                <a:latin typeface="Times New Roman" panose="02020603050405020304" pitchFamily="18" charset="0"/>
                <a:cs typeface="Times New Roman" panose="02020603050405020304" pitchFamily="18" charset="0"/>
              </a:rPr>
              <a:t>Sample size of 40 healthcare professionals were sent a google survey form for quantitative data collection regarding user satisfaction, of which, </a:t>
            </a:r>
            <a:r>
              <a:rPr lang="en-US" sz="1600" u="sng" dirty="0">
                <a:latin typeface="Times New Roman" panose="02020603050405020304" pitchFamily="18" charset="0"/>
                <a:cs typeface="Times New Roman" panose="02020603050405020304" pitchFamily="18" charset="0"/>
              </a:rPr>
              <a:t>36 </a:t>
            </a:r>
            <a:r>
              <a:rPr lang="en-US" sz="1600" dirty="0">
                <a:latin typeface="Times New Roman" panose="02020603050405020304" pitchFamily="18" charset="0"/>
                <a:cs typeface="Times New Roman" panose="02020603050405020304" pitchFamily="18" charset="0"/>
              </a:rPr>
              <a:t>participants responded. </a:t>
            </a:r>
          </a:p>
          <a:p>
            <a:pPr marL="0" indent="0">
              <a:buNone/>
            </a:pPr>
            <a:r>
              <a:rPr lang="en-US" sz="1600" dirty="0">
                <a:latin typeface="Times New Roman" panose="02020603050405020304" pitchFamily="18" charset="0"/>
                <a:cs typeface="Times New Roman" panose="02020603050405020304" pitchFamily="18" charset="0"/>
              </a:rPr>
              <a:t>    A 30 minute In- depth interview of </a:t>
            </a:r>
            <a:r>
              <a:rPr lang="en-US" sz="1600" u="sng" dirty="0">
                <a:latin typeface="Times New Roman" panose="02020603050405020304" pitchFamily="18" charset="0"/>
                <a:cs typeface="Times New Roman" panose="02020603050405020304" pitchFamily="18" charset="0"/>
              </a:rPr>
              <a:t>6</a:t>
            </a:r>
            <a:r>
              <a:rPr lang="en-US" sz="1600" dirty="0">
                <a:latin typeface="Times New Roman" panose="02020603050405020304" pitchFamily="18" charset="0"/>
                <a:cs typeface="Times New Roman" panose="02020603050405020304" pitchFamily="18" charset="0"/>
              </a:rPr>
              <a:t> healthcare professionals within the age of 20-60 was conducted, on the modules of </a:t>
            </a:r>
            <a:r>
              <a:rPr lang="en-US" sz="1600" dirty="0" err="1">
                <a:latin typeface="Times New Roman" panose="02020603050405020304" pitchFamily="18" charset="0"/>
                <a:cs typeface="Times New Roman" panose="02020603050405020304" pitchFamily="18" charset="0"/>
              </a:rPr>
              <a:t>Raxa</a:t>
            </a:r>
            <a:r>
              <a:rPr lang="en-US" sz="1600" dirty="0">
                <a:latin typeface="Times New Roman" panose="02020603050405020304" pitchFamily="18" charset="0"/>
                <a:cs typeface="Times New Roman" panose="02020603050405020304" pitchFamily="18" charset="0"/>
              </a:rPr>
              <a:t> health and how they were a facilitator or a barrier for them while giving care to their patients. </a:t>
            </a:r>
          </a:p>
          <a:p>
            <a:r>
              <a:rPr lang="en-US" sz="1600" b="1" dirty="0">
                <a:latin typeface="Times New Roman" panose="02020603050405020304" pitchFamily="18" charset="0"/>
                <a:cs typeface="Times New Roman" panose="02020603050405020304" pitchFamily="18" charset="0"/>
              </a:rPr>
              <a:t>Study variables- </a:t>
            </a:r>
            <a:r>
              <a:rPr lang="en-US" sz="1600" dirty="0">
                <a:latin typeface="Times New Roman" panose="02020603050405020304" pitchFamily="18" charset="0"/>
                <a:cs typeface="Times New Roman" panose="02020603050405020304" pitchFamily="18" charset="0"/>
              </a:rPr>
              <a:t>User Satisfaction: Friendliness of application</a:t>
            </a:r>
          </a:p>
          <a:p>
            <a:pPr marL="0" indent="0">
              <a:buNone/>
            </a:pPr>
            <a:r>
              <a:rPr lang="en-US" sz="1600" dirty="0">
                <a:latin typeface="Times New Roman" panose="02020603050405020304" pitchFamily="18" charset="0"/>
                <a:cs typeface="Times New Roman" panose="02020603050405020304" pitchFamily="18" charset="0"/>
              </a:rPr>
              <a:t>                                                           : Ease of navigation </a:t>
            </a:r>
          </a:p>
          <a:p>
            <a:pPr marL="0" indent="0">
              <a:buNone/>
            </a:pPr>
            <a:r>
              <a:rPr lang="en-US" sz="1600" dirty="0">
                <a:latin typeface="Times New Roman" panose="02020603050405020304" pitchFamily="18" charset="0"/>
                <a:cs typeface="Times New Roman" panose="02020603050405020304" pitchFamily="18" charset="0"/>
              </a:rPr>
              <a:t>                                                           : Appearance and aesthetics of the application                                   </a:t>
            </a:r>
          </a:p>
          <a:p>
            <a:r>
              <a:rPr lang="en-US" sz="1600" b="1" dirty="0">
                <a:latin typeface="Times New Roman" panose="02020603050405020304" pitchFamily="18" charset="0"/>
                <a:cs typeface="Times New Roman" panose="02020603050405020304" pitchFamily="18" charset="0"/>
              </a:rPr>
              <a:t>Data collection tools and techniques-</a:t>
            </a:r>
            <a:r>
              <a:rPr lang="en-US" sz="1600" dirty="0">
                <a:latin typeface="Times New Roman" panose="02020603050405020304" pitchFamily="18" charset="0"/>
                <a:cs typeface="Times New Roman" panose="02020603050405020304" pitchFamily="18" charset="0"/>
              </a:rPr>
              <a:t> Quantitative- Through google form. </a:t>
            </a:r>
          </a:p>
          <a:p>
            <a:pPr marL="0" indent="0">
              <a:buNone/>
            </a:pPr>
            <a:r>
              <a:rPr lang="en-US" sz="1600" dirty="0">
                <a:latin typeface="Times New Roman" panose="02020603050405020304" pitchFamily="18" charset="0"/>
                <a:cs typeface="Times New Roman" panose="02020603050405020304" pitchFamily="18" charset="0"/>
              </a:rPr>
              <a:t>                                                                    Qualitative - In-Depth Interview</a:t>
            </a:r>
          </a:p>
          <a:p>
            <a:endParaRPr lang="en-IN" sz="13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20269BCF-DD09-D06E-9E48-F6B8DFCD3A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8AB0BB12-4458-5EC4-D5DA-9FAA78F824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Tree>
    <p:extLst>
      <p:ext uri="{BB962C8B-B14F-4D97-AF65-F5344CB8AC3E}">
        <p14:creationId xmlns:p14="http://schemas.microsoft.com/office/powerpoint/2010/main" val="49863624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Right Triangle 32">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88F029-6BCF-5D50-9837-BD9FCD4B6CE4}"/>
              </a:ext>
            </a:extLst>
          </p:cNvPr>
          <p:cNvSpPr>
            <a:spLocks noGrp="1"/>
          </p:cNvSpPr>
          <p:nvPr>
            <p:ph type="title"/>
          </p:nvPr>
        </p:nvSpPr>
        <p:spPr>
          <a:xfrm>
            <a:off x="1006900" y="1188637"/>
            <a:ext cx="3141430" cy="4480726"/>
          </a:xfrm>
        </p:spPr>
        <p:txBody>
          <a:bodyPr>
            <a:normAutofit/>
          </a:bodyPr>
          <a:lstStyle/>
          <a:p>
            <a:pPr algn="r"/>
            <a:r>
              <a:rPr lang="en-IN" sz="4100" dirty="0">
                <a:latin typeface="Times New Roman" panose="02020603050405020304" pitchFamily="18" charset="0"/>
                <a:cs typeface="Times New Roman" panose="02020603050405020304" pitchFamily="18" charset="0"/>
              </a:rPr>
              <a:t>Methodology</a:t>
            </a:r>
          </a:p>
        </p:txBody>
      </p:sp>
      <p:cxnSp>
        <p:nvCxnSpPr>
          <p:cNvPr id="31" name="Straight Connector 30">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475C4A2-5748-9824-BC2C-D0F0EA712F0E}"/>
              </a:ext>
            </a:extLst>
          </p:cNvPr>
          <p:cNvSpPr>
            <a:spLocks noGrp="1"/>
          </p:cNvSpPr>
          <p:nvPr>
            <p:ph idx="1"/>
          </p:nvPr>
        </p:nvSpPr>
        <p:spPr>
          <a:xfrm>
            <a:off x="4746075" y="461853"/>
            <a:ext cx="5476565" cy="5748028"/>
          </a:xfrm>
        </p:spPr>
        <p:txBody>
          <a:bodyPr anchor="ctr">
            <a:normAutofit/>
          </a:bodyPr>
          <a:lstStyle/>
          <a:p>
            <a:pPr marL="0" indent="0">
              <a:buNone/>
            </a:pPr>
            <a:r>
              <a:rPr lang="en-IN" sz="2000" b="1" dirty="0">
                <a:latin typeface="Times New Roman" panose="02020603050405020304" pitchFamily="18" charset="0"/>
                <a:cs typeface="Times New Roman" panose="02020603050405020304" pitchFamily="18" charset="0"/>
              </a:rPr>
              <a:t>Data Analysis- </a:t>
            </a:r>
          </a:p>
          <a:p>
            <a:pPr marL="0" indent="0">
              <a:buNone/>
            </a:pPr>
            <a:r>
              <a:rPr lang="en-US" sz="2000" i="0" u="sng" strike="noStrike" baseline="0" dirty="0">
                <a:latin typeface="Times New Roman" panose="02020603050405020304" pitchFamily="18" charset="0"/>
              </a:rPr>
              <a:t>Quantitative Analysis: </a:t>
            </a:r>
            <a:r>
              <a:rPr lang="en-US" sz="2000" i="0" u="none" strike="noStrike" baseline="0" dirty="0">
                <a:latin typeface="Times New Roman" panose="02020603050405020304" pitchFamily="18" charset="0"/>
              </a:rPr>
              <a:t>The quantitative data was obtained from google form survey to understand the facilitators and barriers </a:t>
            </a:r>
            <a:r>
              <a:rPr lang="en-US" sz="2000" dirty="0">
                <a:latin typeface="Times New Roman" panose="02020603050405020304" pitchFamily="18" charset="0"/>
                <a:cs typeface="Times New Roman" panose="02020603050405020304" pitchFamily="18" charset="0"/>
              </a:rPr>
              <a:t>while using digital technology for patient care among medical professionals, by quantitative survey. </a:t>
            </a:r>
          </a:p>
          <a:p>
            <a:pPr marL="0" indent="0">
              <a:buNone/>
            </a:pPr>
            <a:r>
              <a:rPr lang="en-US" sz="2000" i="0" u="sng" strike="noStrike" baseline="0" dirty="0">
                <a:latin typeface="Times New Roman" panose="02020603050405020304" pitchFamily="18" charset="0"/>
              </a:rPr>
              <a:t>Qualitative Analysis: </a:t>
            </a:r>
            <a:r>
              <a:rPr lang="en-US" sz="2000" b="0" i="0" u="none" strike="noStrike" baseline="0" dirty="0">
                <a:latin typeface="Times New Roman" panose="02020603050405020304" pitchFamily="18" charset="0"/>
              </a:rPr>
              <a:t>The qualitative data obtained from in-depth intervie</a:t>
            </a:r>
            <a:r>
              <a:rPr lang="en-US" sz="2000" dirty="0">
                <a:latin typeface="Times New Roman" panose="02020603050405020304" pitchFamily="18" charset="0"/>
              </a:rPr>
              <a:t>w </a:t>
            </a:r>
            <a:r>
              <a:rPr lang="en-US" sz="2000" b="0" i="0" u="none" strike="noStrike" baseline="0" dirty="0">
                <a:latin typeface="Times New Roman" panose="02020603050405020304" pitchFamily="18" charset="0"/>
              </a:rPr>
              <a:t>was analyzed thematically to understand th</a:t>
            </a:r>
            <a:r>
              <a:rPr lang="en-US" sz="2000" dirty="0">
                <a:latin typeface="Times New Roman" panose="02020603050405020304" pitchFamily="18" charset="0"/>
              </a:rPr>
              <a:t>e facilitators and barriers while using digital technology for patient care among medical professionals.</a:t>
            </a:r>
            <a:endParaRPr lang="en-US" sz="2000" b="0" i="0" u="none" strike="noStrike" baseline="0" dirty="0">
              <a:latin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Timeline- 3 months </a:t>
            </a:r>
            <a:r>
              <a:rPr lang="en-IN" sz="2000" b="0" i="0" u="none" strike="noStrike" baseline="0" dirty="0">
                <a:latin typeface="Times New Roman" panose="02020603050405020304" pitchFamily="18" charset="0"/>
              </a:rPr>
              <a:t>(March-June 2024) </a:t>
            </a:r>
            <a:endParaRPr lang="en-US" sz="2000" dirty="0">
              <a:latin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Ethical Considerations- Informed Consent</a:t>
            </a:r>
          </a:p>
          <a:p>
            <a:pPr marL="0" indent="0">
              <a:buNone/>
            </a:pPr>
            <a:r>
              <a:rPr lang="en-US" sz="2000" dirty="0">
                <a:latin typeface="Times New Roman" panose="02020603050405020304" pitchFamily="18" charset="0"/>
                <a:cs typeface="Times New Roman" panose="02020603050405020304" pitchFamily="18" charset="0"/>
              </a:rPr>
              <a:t>                                         - Data Anonymization</a:t>
            </a:r>
          </a:p>
        </p:txBody>
      </p:sp>
      <p:pic>
        <p:nvPicPr>
          <p:cNvPr id="4" name="Picture 3">
            <a:extLst>
              <a:ext uri="{FF2B5EF4-FFF2-40B4-BE49-F238E27FC236}">
                <a16:creationId xmlns:a16="http://schemas.microsoft.com/office/drawing/2014/main" id="{695E2E6B-9E5B-7363-F67D-B38AC66D10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434" y="95418"/>
            <a:ext cx="2087880" cy="1003935"/>
          </a:xfrm>
          <a:prstGeom prst="rect">
            <a:avLst/>
          </a:prstGeom>
          <a:noFill/>
          <a:ln>
            <a:noFill/>
          </a:ln>
        </p:spPr>
      </p:pic>
      <p:pic>
        <p:nvPicPr>
          <p:cNvPr id="5" name="Picture 4">
            <a:extLst>
              <a:ext uri="{FF2B5EF4-FFF2-40B4-BE49-F238E27FC236}">
                <a16:creationId xmlns:a16="http://schemas.microsoft.com/office/drawing/2014/main" id="{9D34EA16-32F8-143A-8C6E-92925DD612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62260" y="0"/>
            <a:ext cx="1729740" cy="1229032"/>
          </a:xfrm>
          <a:prstGeom prst="rect">
            <a:avLst/>
          </a:prstGeom>
        </p:spPr>
      </p:pic>
    </p:spTree>
    <p:extLst>
      <p:ext uri="{BB962C8B-B14F-4D97-AF65-F5344CB8AC3E}">
        <p14:creationId xmlns:p14="http://schemas.microsoft.com/office/powerpoint/2010/main" val="55614259"/>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5953</TotalTime>
  <Words>1926</Words>
  <Application>Microsoft Office PowerPoint</Application>
  <PresentationFormat>Widescreen</PresentationFormat>
  <Paragraphs>150</Paragraphs>
  <Slides>21</Slides>
  <Notes>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Office Theme</vt:lpstr>
      <vt:lpstr>“Raxa Revamp: Doctor Experience Redefined for Better Healthcare Delivery”</vt:lpstr>
      <vt:lpstr>Mentor Approval</vt:lpstr>
      <vt:lpstr>Introduction</vt:lpstr>
      <vt:lpstr>Review of Literature</vt:lpstr>
      <vt:lpstr>Review of Literature</vt:lpstr>
      <vt:lpstr>Objectives</vt:lpstr>
      <vt:lpstr>Research Questions </vt:lpstr>
      <vt:lpstr>Methodology</vt:lpstr>
      <vt:lpstr>Methodology</vt:lpstr>
      <vt:lpstr>Results </vt:lpstr>
      <vt:lpstr>Results </vt:lpstr>
      <vt:lpstr>Results </vt:lpstr>
      <vt:lpstr>Results </vt:lpstr>
      <vt:lpstr>Results of Thematic Analysis</vt:lpstr>
      <vt:lpstr>Results of Thematic Analysis</vt:lpstr>
      <vt:lpstr>Results of Thematic Analysis</vt:lpstr>
      <vt:lpstr>Discussion </vt:lpstr>
      <vt:lpstr>Limitations of the Study</vt:lpstr>
      <vt:lpstr>Conclusion</vt:lpstr>
      <vt:lpstr>References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Radha Banerjee</cp:lastModifiedBy>
  <cp:revision>13</cp:revision>
  <dcterms:created xsi:type="dcterms:W3CDTF">2022-05-20T15:11:38Z</dcterms:created>
  <dcterms:modified xsi:type="dcterms:W3CDTF">2024-07-08T09:45:46Z</dcterms:modified>
</cp:coreProperties>
</file>