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76" r:id="rId14"/>
    <p:sldId id="269" r:id="rId15"/>
    <p:sldId id="268" r:id="rId16"/>
    <p:sldId id="267"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BF8"/>
    <a:srgbClr val="F9DFF4"/>
    <a:srgbClr val="C5EBF7"/>
    <a:srgbClr val="D8E4FC"/>
    <a:srgbClr val="ADDCF9"/>
    <a:srgbClr val="CCFFFF"/>
    <a:srgbClr val="C5F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23F103-BC34-4FE4-A40E-EDDEECFDA5D0}" type="datetimeFigureOut">
              <a:rPr lang="en-US" smtClean="0"/>
              <a:pPr/>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592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86D93-FCAC-47E0-A2EE-787E62CA814C}" type="datetimeFigureOut">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018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879A6-0FD0-4734-A311-86BFCA472E6E}" type="datetimeFigureOut">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425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027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213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smtClean="0"/>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367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smtClean="0"/>
              <a:t>7/30/2024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740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smtClean="0"/>
              <a:t>7/30/2024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707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7/30/2024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627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52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468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BF8"/>
            </a:gs>
            <a:gs pos="100000">
              <a:schemeClr val="accent1">
                <a:lumMod val="45000"/>
                <a:lumOff val="55000"/>
              </a:schemeClr>
            </a:gs>
            <a:gs pos="97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7/30/2024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607722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 /><Relationship Id="rId2" Type="http://schemas.openxmlformats.org/officeDocument/2006/relationships/image" Target="../media/image1.jpe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hyperlink" Target="https://www.dha.gov.ae/" TargetMode="External" /><Relationship Id="rId2" Type="http://schemas.openxmlformats.org/officeDocument/2006/relationships/hyperlink" Target="https://www.doh.gov.ae/en" TargetMode="External" /><Relationship Id="rId1" Type="http://schemas.openxmlformats.org/officeDocument/2006/relationships/slideLayout" Target="../slideLayouts/slideLayout2.xml" /><Relationship Id="rId6" Type="http://schemas.openxmlformats.org/officeDocument/2006/relationships/hyperlink" Target="https://www.ahima.org/" TargetMode="External" /><Relationship Id="rId5" Type="http://schemas.openxmlformats.org/officeDocument/2006/relationships/hyperlink" Target="https://www.frost.com/" TargetMode="External" /><Relationship Id="rId4" Type="http://schemas.openxmlformats.org/officeDocument/2006/relationships/hyperlink" Target="https://www.mohap.gov.ae/en" TargetMode="Externa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8" Type="http://schemas.openxmlformats.org/officeDocument/2006/relationships/image" Target="../media/image11.jpeg" /><Relationship Id="rId3" Type="http://schemas.openxmlformats.org/officeDocument/2006/relationships/image" Target="../media/image6.jpeg" /><Relationship Id="rId7" Type="http://schemas.openxmlformats.org/officeDocument/2006/relationships/image" Target="../media/image10.jpeg" /><Relationship Id="rId2" Type="http://schemas.openxmlformats.org/officeDocument/2006/relationships/image" Target="../media/image5.jpeg" /><Relationship Id="rId1" Type="http://schemas.openxmlformats.org/officeDocument/2006/relationships/slideLayout" Target="../slideLayouts/slideLayout2.xml" /><Relationship Id="rId6" Type="http://schemas.openxmlformats.org/officeDocument/2006/relationships/image" Target="../media/image9.jpeg" /><Relationship Id="rId5" Type="http://schemas.openxmlformats.org/officeDocument/2006/relationships/image" Target="../media/image8.jpeg" /><Relationship Id="rId4" Type="http://schemas.openxmlformats.org/officeDocument/2006/relationships/image" Target="../media/image7.jpeg" /><Relationship Id="rId9" Type="http://schemas.openxmlformats.org/officeDocument/2006/relationships/image" Target="../media/image12.jpeg" /></Relationships>
</file>

<file path=ppt/slides/_rels/slide2.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975" y="2023803"/>
            <a:ext cx="11812172" cy="2387600"/>
          </a:xfrm>
          <a:ln>
            <a:solidFill>
              <a:srgbClr val="ADDCF9"/>
            </a:solidFill>
          </a:ln>
        </p:spPr>
        <p:txBody>
          <a:bodyPr>
            <a:normAutofit fontScale="90000"/>
          </a:bodyPr>
          <a:lstStyle/>
          <a:p>
            <a:r>
              <a:rPr lang="en-US" sz="4400" b="1" dirty="0">
                <a:solidFill>
                  <a:schemeClr val="bg1"/>
                </a:solidFill>
                <a:latin typeface="Berlin Sans FB Demi" panose="020E0802020502020306" pitchFamily="34" charset="0"/>
              </a:rPr>
              <a:t>Health Insurance System in UAE Hospitals: Revenue Cycle Management and the Role of Medical Coding - A Case Study of Thumbay University Hospital, Ajman, UAE</a:t>
            </a:r>
            <a:br>
              <a:rPr lang="en-US" dirty="0"/>
            </a:br>
            <a:endParaRPr lang="en-US" dirty="0"/>
          </a:p>
        </p:txBody>
      </p:sp>
      <p:sp>
        <p:nvSpPr>
          <p:cNvPr id="3" name="Subtitle 2"/>
          <p:cNvSpPr>
            <a:spLocks noGrp="1"/>
          </p:cNvSpPr>
          <p:nvPr>
            <p:ph type="subTitle" idx="1"/>
          </p:nvPr>
        </p:nvSpPr>
        <p:spPr>
          <a:xfrm>
            <a:off x="-901521" y="4563503"/>
            <a:ext cx="10649242" cy="2081310"/>
          </a:xfrm>
        </p:spPr>
        <p:txBody>
          <a:bodyPr/>
          <a:lstStyle/>
          <a:p>
            <a:r>
              <a:rPr lang="en-US" sz="3200" b="1" dirty="0">
                <a:solidFill>
                  <a:schemeClr val="bg1"/>
                </a:solidFill>
                <a:latin typeface="Berlin Sans FB Demi" panose="020E0802020502020306" pitchFamily="34" charset="0"/>
              </a:rPr>
              <a:t>Name: Dr. Prerna Soni</a:t>
            </a:r>
            <a:br>
              <a:rPr lang="en-US" sz="3200" b="1" dirty="0">
                <a:solidFill>
                  <a:schemeClr val="bg1"/>
                </a:solidFill>
                <a:latin typeface="Berlin Sans FB Demi" panose="020E0802020502020306" pitchFamily="34" charset="0"/>
              </a:rPr>
            </a:br>
            <a:r>
              <a:rPr lang="de-DE" sz="3200" b="1" dirty="0">
                <a:solidFill>
                  <a:schemeClr val="bg1"/>
                </a:solidFill>
                <a:latin typeface="Berlin Sans FB Demi" panose="020E0802020502020306" pitchFamily="34" charset="0"/>
              </a:rPr>
              <a:t>Roll No:</a:t>
            </a:r>
            <a:r>
              <a:rPr lang="en-US" sz="3200" b="1" dirty="0">
                <a:solidFill>
                  <a:schemeClr val="bg1"/>
                </a:solidFill>
                <a:latin typeface="Berlin Sans FB Demi" panose="020E0802020502020306" pitchFamily="34" charset="0"/>
              </a:rPr>
              <a:t> PG/22/081</a:t>
            </a:r>
            <a:br>
              <a:rPr lang="en-US" sz="3200" b="1" dirty="0">
                <a:solidFill>
                  <a:schemeClr val="bg1"/>
                </a:solidFill>
                <a:latin typeface="Berlin Sans FB Demi" panose="020E0802020502020306" pitchFamily="34" charset="0"/>
              </a:rPr>
            </a:br>
            <a:r>
              <a:rPr lang="en-US" sz="3200" b="1" dirty="0">
                <a:solidFill>
                  <a:schemeClr val="bg1"/>
                </a:solidFill>
                <a:latin typeface="Berlin Sans FB Demi" panose="020E0802020502020306" pitchFamily="34" charset="0"/>
              </a:rPr>
              <a:t>Supervisor: Ekta Saroha</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4856" cy="9915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144" y="0"/>
            <a:ext cx="1184856" cy="9915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9296" y="4654098"/>
            <a:ext cx="3913062" cy="1990715"/>
          </a:xfrm>
          <a:prstGeom prst="rect">
            <a:avLst/>
          </a:prstGeom>
        </p:spPr>
      </p:pic>
    </p:spTree>
    <p:extLst>
      <p:ext uri="{BB962C8B-B14F-4D97-AF65-F5344CB8AC3E}">
        <p14:creationId xmlns:p14="http://schemas.microsoft.com/office/powerpoint/2010/main" val="222881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785611"/>
          </a:xfrm>
        </p:spPr>
        <p:txBody>
          <a:bodyPr>
            <a:normAutofit/>
          </a:bodyPr>
          <a:lstStyle/>
          <a:p>
            <a:r>
              <a:rPr lang="en-US" sz="2800" b="1" u="sng" dirty="0"/>
              <a:t>Methodology cont.…</a:t>
            </a:r>
            <a:endParaRPr lang="en-US" sz="2800" u="sng" dirty="0"/>
          </a:p>
        </p:txBody>
      </p:sp>
      <p:sp>
        <p:nvSpPr>
          <p:cNvPr id="3" name="Content Placeholder 2"/>
          <p:cNvSpPr>
            <a:spLocks noGrp="1"/>
          </p:cNvSpPr>
          <p:nvPr>
            <p:ph idx="1"/>
          </p:nvPr>
        </p:nvSpPr>
        <p:spPr>
          <a:xfrm>
            <a:off x="528033" y="1171977"/>
            <a:ext cx="11372045" cy="5486400"/>
          </a:xfrm>
        </p:spPr>
        <p:txBody>
          <a:bodyPr>
            <a:normAutofit lnSpcReduction="10000"/>
          </a:bodyPr>
          <a:lstStyle/>
          <a:p>
            <a:r>
              <a:rPr lang="en-US" b="1" dirty="0"/>
              <a:t>5.10 Limitations of the Study</a:t>
            </a:r>
            <a:endParaRPr lang="en-US" dirty="0"/>
          </a:p>
          <a:p>
            <a:pPr marL="0" indent="0">
              <a:buNone/>
            </a:pPr>
            <a:br>
              <a:rPr lang="en-US" dirty="0"/>
            </a:br>
            <a:r>
              <a:rPr lang="en-US" dirty="0"/>
              <a:t>Potential limitations included the reliance on secondary data, which might not capture real-time challenges, and the focus on a single hospital, which may limit </a:t>
            </a:r>
            <a:r>
              <a:rPr lang="en-US" dirty="0" err="1"/>
              <a:t>generalisability</a:t>
            </a:r>
            <a:r>
              <a:rPr lang="en-US" dirty="0"/>
              <a:t>.</a:t>
            </a:r>
          </a:p>
          <a:p>
            <a:r>
              <a:rPr lang="en-US" b="1" dirty="0"/>
              <a:t>5.11 Ethical Considerations</a:t>
            </a:r>
            <a:endParaRPr lang="en-US" dirty="0"/>
          </a:p>
          <a:p>
            <a:pPr marL="0" indent="0">
              <a:buNone/>
            </a:pPr>
            <a:br>
              <a:rPr lang="en-US" dirty="0"/>
            </a:br>
            <a:r>
              <a:rPr lang="en-US" dirty="0"/>
              <a:t>Ethical principles, such as accurate citation of sources and respect for intellectual property rights, were upheld throughout the research process.</a:t>
            </a:r>
          </a:p>
          <a:p>
            <a:r>
              <a:rPr lang="nl-NL" b="1" dirty="0"/>
              <a:t>5.12 Data Integration</a:t>
            </a:r>
            <a:endParaRPr lang="en-US" dirty="0"/>
          </a:p>
          <a:p>
            <a:pPr marL="0" indent="0">
              <a:buNone/>
            </a:pPr>
            <a:r>
              <a:rPr lang="en-US" dirty="0"/>
              <a:t>Findings from quantitative and qualitative analyses were integrated to provide a comprehensive understanding of the health insurance system in UAE hospitals, with specific reference to Thumbay Hospital.</a:t>
            </a:r>
          </a:p>
          <a:p>
            <a:endParaRPr lang="en-US" dirty="0"/>
          </a:p>
        </p:txBody>
      </p:sp>
    </p:spTree>
    <p:extLst>
      <p:ext uri="{BB962C8B-B14F-4D97-AF65-F5344CB8AC3E}">
        <p14:creationId xmlns:p14="http://schemas.microsoft.com/office/powerpoint/2010/main" val="354483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5" y="238515"/>
            <a:ext cx="10515600" cy="1325563"/>
          </a:xfrm>
        </p:spPr>
        <p:txBody>
          <a:bodyPr/>
          <a:lstStyle/>
          <a:p>
            <a:r>
              <a:rPr lang="en-US" b="1" u="sng" dirty="0"/>
              <a:t>Results</a:t>
            </a:r>
            <a:br>
              <a:rPr lang="en-US" dirty="0"/>
            </a:br>
            <a:endParaRPr lang="en-US" dirty="0"/>
          </a:p>
        </p:txBody>
      </p:sp>
      <p:sp>
        <p:nvSpPr>
          <p:cNvPr id="3" name="Content Placeholder 2"/>
          <p:cNvSpPr>
            <a:spLocks noGrp="1"/>
          </p:cNvSpPr>
          <p:nvPr>
            <p:ph idx="1"/>
          </p:nvPr>
        </p:nvSpPr>
        <p:spPr>
          <a:xfrm>
            <a:off x="281355" y="1167618"/>
            <a:ext cx="5162842" cy="5514536"/>
          </a:xfrm>
        </p:spPr>
        <p:txBody>
          <a:bodyPr>
            <a:normAutofit/>
          </a:bodyPr>
          <a:lstStyle/>
          <a:p>
            <a:r>
              <a:rPr lang="en-US" b="1" dirty="0"/>
              <a:t>6.1 Current State of Revenue Cycle Management in UAE Hospitals</a:t>
            </a:r>
            <a:endParaRPr lang="en-US" dirty="0"/>
          </a:p>
          <a:p>
            <a:pPr marL="0" indent="0">
              <a:buNone/>
            </a:pPr>
            <a:br>
              <a:rPr lang="en-US" sz="1800" dirty="0"/>
            </a:br>
            <a:r>
              <a:rPr lang="en-US" sz="1800" dirty="0"/>
              <a:t>The implementation of mandatory health insurance in the UAE necessitated significant adjustments </a:t>
            </a:r>
            <a:r>
              <a:rPr lang="en-US" sz="1800" dirty="0" err="1"/>
              <a:t>inRCM</a:t>
            </a:r>
            <a:r>
              <a:rPr lang="en-US" sz="1800" dirty="0"/>
              <a:t> practices within hospitals. Studies revealed that effective RCM was critical for ensuring financial stability and operational efficiency in healthcare institutions. </a:t>
            </a:r>
          </a:p>
          <a:p>
            <a:pPr marL="0" indent="0">
              <a:buNone/>
            </a:pPr>
            <a:r>
              <a:rPr lang="en-US" sz="1800" dirty="0"/>
              <a:t>For instance, Thumbay Hospital employed an integrated health information system that enabled real-time tracking of claims and payments, resulting in a 15% increase in timely </a:t>
            </a:r>
            <a:r>
              <a:rPr lang="en-US" sz="1800" dirty="0" err="1"/>
              <a:t>reimbursements.Hospital</a:t>
            </a:r>
            <a:r>
              <a:rPr lang="en-US" sz="1800" dirty="0"/>
              <a:t> statistic shows that the 98% of the revenue of an hospital comes from insurance department.</a:t>
            </a:r>
          </a:p>
          <a:p>
            <a:endParaRPr lang="en-US" dirty="0"/>
          </a:p>
        </p:txBody>
      </p:sp>
      <p:sp>
        <p:nvSpPr>
          <p:cNvPr id="4" name="TextBox 3"/>
          <p:cNvSpPr txBox="1"/>
          <p:nvPr/>
        </p:nvSpPr>
        <p:spPr>
          <a:xfrm>
            <a:off x="6297637" y="1167618"/>
            <a:ext cx="5894363" cy="4985980"/>
          </a:xfrm>
          <a:prstGeom prst="rect">
            <a:avLst/>
          </a:prstGeom>
          <a:noFill/>
        </p:spPr>
        <p:txBody>
          <a:bodyPr wrap="square" rtlCol="0">
            <a:spAutoFit/>
          </a:bodyPr>
          <a:lstStyle/>
          <a:p>
            <a:r>
              <a:rPr lang="en-US" sz="2400" b="1" dirty="0"/>
              <a:t>6.2 Practices and Challenges of Medical Coding in UAE Hospitals</a:t>
            </a:r>
          </a:p>
          <a:p>
            <a:endParaRPr lang="en-US" dirty="0"/>
          </a:p>
          <a:p>
            <a:r>
              <a:rPr lang="en-US" dirty="0"/>
              <a:t>Accurate medical coding was fundamental to the RCM</a:t>
            </a:r>
          </a:p>
          <a:p>
            <a:r>
              <a:rPr lang="en-US" dirty="0"/>
              <a:t>In UAE hospitals, the practice of medical coding evolved with the adoption of international coding standards, such as ICD-10. </a:t>
            </a:r>
          </a:p>
          <a:p>
            <a:r>
              <a:rPr lang="en-US" dirty="0"/>
              <a:t>However, challenges remained, including the complexity of coding guidelines, the need for ongoing coder training, and the risk of errors that could lead to claim rejections or audits. Studies indicated that continuous education and the use of automated coding systems could mitigate these challenges. </a:t>
            </a:r>
          </a:p>
          <a:p>
            <a:endParaRPr lang="en-US" dirty="0"/>
          </a:p>
          <a:p>
            <a:r>
              <a:rPr lang="en-US" dirty="0"/>
              <a:t>Thumbay Hospital, for example, implemented a comprehensive training program for its coding staff and invested in automated coding software, which reduced coding errors by 30%.</a:t>
            </a:r>
          </a:p>
        </p:txBody>
      </p:sp>
    </p:spTree>
    <p:extLst>
      <p:ext uri="{BB962C8B-B14F-4D97-AF65-F5344CB8AC3E}">
        <p14:creationId xmlns:p14="http://schemas.microsoft.com/office/powerpoint/2010/main" val="360846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95" y="196314"/>
            <a:ext cx="10515600" cy="521140"/>
          </a:xfrm>
        </p:spPr>
        <p:txBody>
          <a:bodyPr>
            <a:normAutofit fontScale="90000"/>
          </a:bodyPr>
          <a:lstStyle/>
          <a:p>
            <a:r>
              <a:rPr lang="en-US" dirty="0"/>
              <a:t>Result cont...</a:t>
            </a:r>
          </a:p>
        </p:txBody>
      </p:sp>
      <p:sp>
        <p:nvSpPr>
          <p:cNvPr id="3" name="Content Placeholder 2"/>
          <p:cNvSpPr>
            <a:spLocks noGrp="1"/>
          </p:cNvSpPr>
          <p:nvPr>
            <p:ph idx="1"/>
          </p:nvPr>
        </p:nvSpPr>
        <p:spPr>
          <a:xfrm>
            <a:off x="317695" y="956603"/>
            <a:ext cx="4957689" cy="5220360"/>
          </a:xfrm>
        </p:spPr>
        <p:txBody>
          <a:bodyPr>
            <a:normAutofit fontScale="85000" lnSpcReduction="20000"/>
          </a:bodyPr>
          <a:lstStyle/>
          <a:p>
            <a:r>
              <a:rPr lang="en-US" b="1" dirty="0"/>
              <a:t>6.3 Strategies and Initiatives at Thumbay Hospital, Ajman</a:t>
            </a:r>
          </a:p>
          <a:p>
            <a:endParaRPr lang="en-US" dirty="0"/>
          </a:p>
          <a:p>
            <a:pPr marL="0" indent="0">
              <a:buNone/>
            </a:pPr>
            <a:r>
              <a:rPr lang="en-US" dirty="0">
                <a:latin typeface="+mj-lt"/>
              </a:rPr>
              <a:t>The use of integrated health information systems for real-time data access, regular audits of coding accuracy, and comprehensive training programs for coding staff. These initiatives resulted in a significant reduction in claim denials and an overall improvement in revenue cycle efficiency.</a:t>
            </a:r>
          </a:p>
          <a:p>
            <a:pPr marL="0" indent="0">
              <a:buNone/>
            </a:pPr>
            <a:r>
              <a:rPr lang="en-US" dirty="0">
                <a:latin typeface="+mj-lt"/>
              </a:rPr>
              <a:t>Use of software like 3M and own robust claim auditing software has shown better results in revenue generation and minimizing the rejections.</a:t>
            </a:r>
          </a:p>
        </p:txBody>
      </p:sp>
      <p:sp>
        <p:nvSpPr>
          <p:cNvPr id="4" name="TextBox 3"/>
          <p:cNvSpPr txBox="1"/>
          <p:nvPr/>
        </p:nvSpPr>
        <p:spPr>
          <a:xfrm>
            <a:off x="6119445" y="456884"/>
            <a:ext cx="5767754" cy="6463308"/>
          </a:xfrm>
          <a:prstGeom prst="rect">
            <a:avLst/>
          </a:prstGeom>
          <a:noFill/>
        </p:spPr>
        <p:txBody>
          <a:bodyPr wrap="square" rtlCol="0">
            <a:spAutoFit/>
          </a:bodyPr>
          <a:lstStyle/>
          <a:p>
            <a:r>
              <a:rPr lang="en-US" sz="2400" b="1" dirty="0"/>
              <a:t>6.4 Financial Performance Analysis</a:t>
            </a:r>
            <a:endParaRPr lang="en-US" sz="2400" dirty="0"/>
          </a:p>
          <a:p>
            <a:br>
              <a:rPr lang="en-US" dirty="0"/>
            </a:br>
            <a:r>
              <a:rPr lang="en-US" dirty="0"/>
              <a:t>Thumbay Hospital experienced a notable improvement in financial metrics post-implementation of advanced RCM practices. </a:t>
            </a:r>
          </a:p>
          <a:p>
            <a:r>
              <a:rPr lang="en-US" dirty="0"/>
              <a:t>Key performance indicators such as claim denial rates, average days in accounts receivable, and net revenue showed positive trends. </a:t>
            </a:r>
          </a:p>
          <a:p>
            <a:r>
              <a:rPr lang="en-US" dirty="0"/>
              <a:t>The hospital reported a 20% reduction in claim denial rates and a 15% increase in overall revenue within the first year of implementing these strategies.</a:t>
            </a:r>
          </a:p>
          <a:p>
            <a:endParaRPr lang="en-US" sz="2400" dirty="0"/>
          </a:p>
          <a:p>
            <a:r>
              <a:rPr lang="en-US" sz="2400" b="1" dirty="0"/>
              <a:t>6.5 Patient and Staff Feedback</a:t>
            </a:r>
            <a:endParaRPr lang="en-US" sz="2400" dirty="0"/>
          </a:p>
          <a:p>
            <a:br>
              <a:rPr lang="en-US" dirty="0"/>
            </a:br>
            <a:r>
              <a:rPr lang="en-US" dirty="0"/>
              <a:t>Feedback from patients and staff at Thumbay Hospital indicated higher satisfaction levels post-implementation of improved RCM and coding practices.</a:t>
            </a:r>
          </a:p>
          <a:p>
            <a:r>
              <a:rPr lang="en-US" dirty="0"/>
              <a:t> Patients reported quicker resolution of billing issues and reduced waiting times for insurance claims processing. </a:t>
            </a:r>
          </a:p>
          <a:p>
            <a:r>
              <a:rPr lang="en-US" dirty="0"/>
              <a:t>Staff members highlighted better training and more efficient workflows as significant improvements.</a:t>
            </a:r>
          </a:p>
          <a:p>
            <a:endParaRPr lang="en-US" dirty="0"/>
          </a:p>
        </p:txBody>
      </p:sp>
    </p:spTree>
    <p:extLst>
      <p:ext uri="{BB962C8B-B14F-4D97-AF65-F5344CB8AC3E}">
        <p14:creationId xmlns:p14="http://schemas.microsoft.com/office/powerpoint/2010/main" val="116093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5003" y="193183"/>
            <a:ext cx="10972800" cy="6503831"/>
            <a:chOff x="4010166" y="1827210"/>
            <a:chExt cx="4171666" cy="4348167"/>
          </a:xfrm>
          <a:solidFill>
            <a:schemeClr val="tx2">
              <a:lumMod val="75000"/>
            </a:schemeClr>
          </a:solidFill>
        </p:grpSpPr>
        <p:sp>
          <p:nvSpPr>
            <p:cNvPr id="7" name="Freeform 6"/>
            <p:cNvSpPr/>
            <p:nvPr/>
          </p:nvSpPr>
          <p:spPr>
            <a:xfrm>
              <a:off x="5725027" y="1827210"/>
              <a:ext cx="741945" cy="741945"/>
            </a:xfrm>
            <a:custGeom>
              <a:avLst/>
              <a:gdLst>
                <a:gd name="connsiteX0" fmla="*/ 0 w 741945"/>
                <a:gd name="connsiteY0" fmla="*/ 370973 h 741945"/>
                <a:gd name="connsiteX1" fmla="*/ 370973 w 741945"/>
                <a:gd name="connsiteY1" fmla="*/ 0 h 741945"/>
                <a:gd name="connsiteX2" fmla="*/ 741946 w 741945"/>
                <a:gd name="connsiteY2" fmla="*/ 370973 h 741945"/>
                <a:gd name="connsiteX3" fmla="*/ 370973 w 741945"/>
                <a:gd name="connsiteY3" fmla="*/ 741946 h 741945"/>
                <a:gd name="connsiteX4" fmla="*/ 0 w 741945"/>
                <a:gd name="connsiteY4" fmla="*/ 370973 h 74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45" h="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275" tIns="116275" rIns="116275" bIns="116275" numCol="1" spcCol="1270" anchor="ctr" anchorCtr="0">
              <a:noAutofit/>
            </a:bodyPr>
            <a:lstStyle/>
            <a:p>
              <a:pPr lvl="0" algn="ctr" defTabSz="266700">
                <a:lnSpc>
                  <a:spcPct val="90000"/>
                </a:lnSpc>
                <a:spcBef>
                  <a:spcPct val="0"/>
                </a:spcBef>
                <a:spcAft>
                  <a:spcPct val="35000"/>
                </a:spcAft>
              </a:pPr>
              <a:r>
                <a:rPr lang="en-US" sz="1600" b="1" kern="1200" dirty="0"/>
                <a:t>Quality of Care and Reputation</a:t>
              </a:r>
            </a:p>
          </p:txBody>
        </p:sp>
        <p:sp>
          <p:nvSpPr>
            <p:cNvPr id="8" name="Freeform 7"/>
            <p:cNvSpPr/>
            <p:nvPr/>
          </p:nvSpPr>
          <p:spPr>
            <a:xfrm rot="1080000">
              <a:off x="6521911" y="2243435"/>
              <a:ext cx="197392" cy="250406"/>
            </a:xfrm>
            <a:custGeom>
              <a:avLst/>
              <a:gdLst>
                <a:gd name="connsiteX0" fmla="*/ 0 w 197392"/>
                <a:gd name="connsiteY0" fmla="*/ 50081 h 250406"/>
                <a:gd name="connsiteX1" fmla="*/ 98696 w 197392"/>
                <a:gd name="connsiteY1" fmla="*/ 50081 h 250406"/>
                <a:gd name="connsiteX2" fmla="*/ 98696 w 197392"/>
                <a:gd name="connsiteY2" fmla="*/ 0 h 250406"/>
                <a:gd name="connsiteX3" fmla="*/ 197392 w 197392"/>
                <a:gd name="connsiteY3" fmla="*/ 125203 h 250406"/>
                <a:gd name="connsiteX4" fmla="*/ 98696 w 197392"/>
                <a:gd name="connsiteY4" fmla="*/ 250406 h 250406"/>
                <a:gd name="connsiteX5" fmla="*/ 98696 w 197392"/>
                <a:gd name="connsiteY5" fmla="*/ 200325 h 250406"/>
                <a:gd name="connsiteX6" fmla="*/ 0 w 197392"/>
                <a:gd name="connsiteY6" fmla="*/ 200325 h 250406"/>
                <a:gd name="connsiteX7" fmla="*/ 0 w 197392"/>
                <a:gd name="connsiteY7" fmla="*/ 50081 h 2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92" h="250406">
                  <a:moveTo>
                    <a:pt x="0" y="50081"/>
                  </a:moveTo>
                  <a:lnTo>
                    <a:pt x="98696" y="50081"/>
                  </a:lnTo>
                  <a:lnTo>
                    <a:pt x="98696" y="0"/>
                  </a:lnTo>
                  <a:lnTo>
                    <a:pt x="197392" y="125203"/>
                  </a:lnTo>
                  <a:lnTo>
                    <a:pt x="98696" y="250406"/>
                  </a:lnTo>
                  <a:lnTo>
                    <a:pt x="98696" y="200325"/>
                  </a:lnTo>
                  <a:lnTo>
                    <a:pt x="0" y="200325"/>
                  </a:lnTo>
                  <a:lnTo>
                    <a:pt x="0" y="50081"/>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50080" rIns="59218" bIns="50081" numCol="1" spcCol="1270" anchor="ctr" anchorCtr="0">
              <a:noAutofit/>
            </a:bodyPr>
            <a:lstStyle/>
            <a:p>
              <a:pPr lvl="0" algn="ctr" defTabSz="222250">
                <a:lnSpc>
                  <a:spcPct val="90000"/>
                </a:lnSpc>
                <a:spcBef>
                  <a:spcPct val="0"/>
                </a:spcBef>
                <a:spcAft>
                  <a:spcPct val="35000"/>
                </a:spcAft>
              </a:pPr>
              <a:endParaRPr lang="en-US" sz="1600" b="1" kern="1200"/>
            </a:p>
          </p:txBody>
        </p:sp>
        <p:sp>
          <p:nvSpPr>
            <p:cNvPr id="9" name="Freeform 8"/>
            <p:cNvSpPr/>
            <p:nvPr/>
          </p:nvSpPr>
          <p:spPr>
            <a:xfrm>
              <a:off x="6784869" y="2171573"/>
              <a:ext cx="741945" cy="741945"/>
            </a:xfrm>
            <a:custGeom>
              <a:avLst/>
              <a:gdLst>
                <a:gd name="connsiteX0" fmla="*/ 0 w 741945"/>
                <a:gd name="connsiteY0" fmla="*/ 370973 h 741945"/>
                <a:gd name="connsiteX1" fmla="*/ 370973 w 741945"/>
                <a:gd name="connsiteY1" fmla="*/ 0 h 741945"/>
                <a:gd name="connsiteX2" fmla="*/ 741946 w 741945"/>
                <a:gd name="connsiteY2" fmla="*/ 370973 h 741945"/>
                <a:gd name="connsiteX3" fmla="*/ 370973 w 741945"/>
                <a:gd name="connsiteY3" fmla="*/ 741946 h 741945"/>
                <a:gd name="connsiteX4" fmla="*/ 0 w 741945"/>
                <a:gd name="connsiteY4" fmla="*/ 370973 h 74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45" h="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275" tIns="116275" rIns="116275" bIns="116275" numCol="1" spcCol="1270" anchor="ctr" anchorCtr="0">
              <a:noAutofit/>
            </a:bodyPr>
            <a:lstStyle/>
            <a:p>
              <a:pPr lvl="0" algn="ctr" defTabSz="266700">
                <a:lnSpc>
                  <a:spcPct val="90000"/>
                </a:lnSpc>
                <a:spcBef>
                  <a:spcPct val="0"/>
                </a:spcBef>
                <a:spcAft>
                  <a:spcPct val="35000"/>
                </a:spcAft>
              </a:pPr>
              <a:r>
                <a:rPr lang="en-US" sz="1600" b="1" kern="1200" dirty="0"/>
                <a:t>Patient Satisfaction and footfall</a:t>
              </a:r>
            </a:p>
          </p:txBody>
        </p:sp>
        <p:sp>
          <p:nvSpPr>
            <p:cNvPr id="10" name="Freeform 9"/>
            <p:cNvSpPr/>
            <p:nvPr/>
          </p:nvSpPr>
          <p:spPr>
            <a:xfrm rot="3240000">
              <a:off x="7381371" y="2863601"/>
              <a:ext cx="197392" cy="250406"/>
            </a:xfrm>
            <a:custGeom>
              <a:avLst/>
              <a:gdLst>
                <a:gd name="connsiteX0" fmla="*/ 0 w 197392"/>
                <a:gd name="connsiteY0" fmla="*/ 50081 h 250406"/>
                <a:gd name="connsiteX1" fmla="*/ 98696 w 197392"/>
                <a:gd name="connsiteY1" fmla="*/ 50081 h 250406"/>
                <a:gd name="connsiteX2" fmla="*/ 98696 w 197392"/>
                <a:gd name="connsiteY2" fmla="*/ 0 h 250406"/>
                <a:gd name="connsiteX3" fmla="*/ 197392 w 197392"/>
                <a:gd name="connsiteY3" fmla="*/ 125203 h 250406"/>
                <a:gd name="connsiteX4" fmla="*/ 98696 w 197392"/>
                <a:gd name="connsiteY4" fmla="*/ 250406 h 250406"/>
                <a:gd name="connsiteX5" fmla="*/ 98696 w 197392"/>
                <a:gd name="connsiteY5" fmla="*/ 200325 h 250406"/>
                <a:gd name="connsiteX6" fmla="*/ 0 w 197392"/>
                <a:gd name="connsiteY6" fmla="*/ 200325 h 250406"/>
                <a:gd name="connsiteX7" fmla="*/ 0 w 197392"/>
                <a:gd name="connsiteY7" fmla="*/ 50081 h 2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92" h="250406">
                  <a:moveTo>
                    <a:pt x="0" y="50081"/>
                  </a:moveTo>
                  <a:lnTo>
                    <a:pt x="98696" y="50081"/>
                  </a:lnTo>
                  <a:lnTo>
                    <a:pt x="98696" y="0"/>
                  </a:lnTo>
                  <a:lnTo>
                    <a:pt x="197392" y="125203"/>
                  </a:lnTo>
                  <a:lnTo>
                    <a:pt x="98696" y="250406"/>
                  </a:lnTo>
                  <a:lnTo>
                    <a:pt x="98696" y="200325"/>
                  </a:lnTo>
                  <a:lnTo>
                    <a:pt x="0" y="200325"/>
                  </a:lnTo>
                  <a:lnTo>
                    <a:pt x="0" y="50081"/>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50081" rIns="59218" bIns="50080" numCol="1" spcCol="1270" anchor="ctr" anchorCtr="0">
              <a:noAutofit/>
            </a:bodyPr>
            <a:lstStyle/>
            <a:p>
              <a:pPr lvl="0" algn="ctr" defTabSz="222250">
                <a:lnSpc>
                  <a:spcPct val="90000"/>
                </a:lnSpc>
                <a:spcBef>
                  <a:spcPct val="0"/>
                </a:spcBef>
                <a:spcAft>
                  <a:spcPct val="35000"/>
                </a:spcAft>
              </a:pPr>
              <a:endParaRPr lang="en-US" sz="1600" b="1" kern="1200"/>
            </a:p>
          </p:txBody>
        </p:sp>
        <p:sp>
          <p:nvSpPr>
            <p:cNvPr id="11" name="Freeform 10"/>
            <p:cNvSpPr/>
            <p:nvPr/>
          </p:nvSpPr>
          <p:spPr>
            <a:xfrm>
              <a:off x="7439887" y="3073129"/>
              <a:ext cx="741945" cy="741945"/>
            </a:xfrm>
            <a:custGeom>
              <a:avLst/>
              <a:gdLst>
                <a:gd name="connsiteX0" fmla="*/ 0 w 741945"/>
                <a:gd name="connsiteY0" fmla="*/ 370973 h 741945"/>
                <a:gd name="connsiteX1" fmla="*/ 370973 w 741945"/>
                <a:gd name="connsiteY1" fmla="*/ 0 h 741945"/>
                <a:gd name="connsiteX2" fmla="*/ 741946 w 741945"/>
                <a:gd name="connsiteY2" fmla="*/ 370973 h 741945"/>
                <a:gd name="connsiteX3" fmla="*/ 370973 w 741945"/>
                <a:gd name="connsiteY3" fmla="*/ 741946 h 741945"/>
                <a:gd name="connsiteX4" fmla="*/ 0 w 741945"/>
                <a:gd name="connsiteY4" fmla="*/ 370973 h 74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45" h="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275" tIns="116275" rIns="116275" bIns="116275" numCol="1" spcCol="1270" anchor="ctr" anchorCtr="0">
              <a:noAutofit/>
            </a:bodyPr>
            <a:lstStyle/>
            <a:p>
              <a:pPr lvl="0" algn="ctr" defTabSz="266700">
                <a:lnSpc>
                  <a:spcPct val="90000"/>
                </a:lnSpc>
                <a:spcBef>
                  <a:spcPct val="0"/>
                </a:spcBef>
                <a:spcAft>
                  <a:spcPct val="35000"/>
                </a:spcAft>
              </a:pPr>
              <a:r>
                <a:rPr lang="en-US" sz="1600" b="1" kern="1200" dirty="0"/>
                <a:t>Compliance with Regulatory Requirements ( DHPO &amp; MOH )</a:t>
              </a:r>
            </a:p>
          </p:txBody>
        </p:sp>
        <p:sp>
          <p:nvSpPr>
            <p:cNvPr id="12" name="Freeform 11"/>
            <p:cNvSpPr/>
            <p:nvPr/>
          </p:nvSpPr>
          <p:spPr>
            <a:xfrm rot="5400000">
              <a:off x="7712164" y="3870504"/>
              <a:ext cx="197392" cy="250406"/>
            </a:xfrm>
            <a:custGeom>
              <a:avLst/>
              <a:gdLst>
                <a:gd name="connsiteX0" fmla="*/ 0 w 197392"/>
                <a:gd name="connsiteY0" fmla="*/ 50081 h 250406"/>
                <a:gd name="connsiteX1" fmla="*/ 98696 w 197392"/>
                <a:gd name="connsiteY1" fmla="*/ 50081 h 250406"/>
                <a:gd name="connsiteX2" fmla="*/ 98696 w 197392"/>
                <a:gd name="connsiteY2" fmla="*/ 0 h 250406"/>
                <a:gd name="connsiteX3" fmla="*/ 197392 w 197392"/>
                <a:gd name="connsiteY3" fmla="*/ 125203 h 250406"/>
                <a:gd name="connsiteX4" fmla="*/ 98696 w 197392"/>
                <a:gd name="connsiteY4" fmla="*/ 250406 h 250406"/>
                <a:gd name="connsiteX5" fmla="*/ 98696 w 197392"/>
                <a:gd name="connsiteY5" fmla="*/ 200325 h 250406"/>
                <a:gd name="connsiteX6" fmla="*/ 0 w 197392"/>
                <a:gd name="connsiteY6" fmla="*/ 200325 h 250406"/>
                <a:gd name="connsiteX7" fmla="*/ 0 w 197392"/>
                <a:gd name="connsiteY7" fmla="*/ 50081 h 2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92" h="250406">
                  <a:moveTo>
                    <a:pt x="0" y="50081"/>
                  </a:moveTo>
                  <a:lnTo>
                    <a:pt x="98696" y="50081"/>
                  </a:lnTo>
                  <a:lnTo>
                    <a:pt x="98696" y="0"/>
                  </a:lnTo>
                  <a:lnTo>
                    <a:pt x="197392" y="125203"/>
                  </a:lnTo>
                  <a:lnTo>
                    <a:pt x="98696" y="250406"/>
                  </a:lnTo>
                  <a:lnTo>
                    <a:pt x="98696" y="200325"/>
                  </a:lnTo>
                  <a:lnTo>
                    <a:pt x="0" y="200325"/>
                  </a:lnTo>
                  <a:lnTo>
                    <a:pt x="0" y="50081"/>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0081" rIns="59218" bIns="50081" numCol="1" spcCol="1270" anchor="ctr" anchorCtr="0">
              <a:noAutofit/>
            </a:bodyPr>
            <a:lstStyle/>
            <a:p>
              <a:pPr lvl="0" algn="ctr" defTabSz="222250">
                <a:lnSpc>
                  <a:spcPct val="90000"/>
                </a:lnSpc>
                <a:spcBef>
                  <a:spcPct val="0"/>
                </a:spcBef>
                <a:spcAft>
                  <a:spcPct val="35000"/>
                </a:spcAft>
              </a:pPr>
              <a:endParaRPr lang="en-US" sz="1600" b="1" kern="1200"/>
            </a:p>
          </p:txBody>
        </p:sp>
        <p:sp>
          <p:nvSpPr>
            <p:cNvPr id="13" name="Freeform 12"/>
            <p:cNvSpPr/>
            <p:nvPr/>
          </p:nvSpPr>
          <p:spPr>
            <a:xfrm>
              <a:off x="7439887" y="4187513"/>
              <a:ext cx="741945" cy="741945"/>
            </a:xfrm>
            <a:custGeom>
              <a:avLst/>
              <a:gdLst>
                <a:gd name="connsiteX0" fmla="*/ 0 w 741945"/>
                <a:gd name="connsiteY0" fmla="*/ 370973 h 741945"/>
                <a:gd name="connsiteX1" fmla="*/ 370973 w 741945"/>
                <a:gd name="connsiteY1" fmla="*/ 0 h 741945"/>
                <a:gd name="connsiteX2" fmla="*/ 741946 w 741945"/>
                <a:gd name="connsiteY2" fmla="*/ 370973 h 741945"/>
                <a:gd name="connsiteX3" fmla="*/ 370973 w 741945"/>
                <a:gd name="connsiteY3" fmla="*/ 741946 h 741945"/>
                <a:gd name="connsiteX4" fmla="*/ 0 w 741945"/>
                <a:gd name="connsiteY4" fmla="*/ 370973 h 74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45" h="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275" tIns="116275" rIns="116275" bIns="116275" numCol="1" spcCol="1270" anchor="ctr" anchorCtr="0">
              <a:noAutofit/>
            </a:bodyPr>
            <a:lstStyle/>
            <a:p>
              <a:pPr lvl="0" algn="ctr" defTabSz="266700">
                <a:lnSpc>
                  <a:spcPct val="90000"/>
                </a:lnSpc>
                <a:spcBef>
                  <a:spcPct val="0"/>
                </a:spcBef>
                <a:spcAft>
                  <a:spcPct val="35000"/>
                </a:spcAft>
              </a:pPr>
              <a:r>
                <a:rPr lang="en-US" sz="1600" b="1" kern="1200" dirty="0"/>
                <a:t>Patient Financial Counseling</a:t>
              </a:r>
            </a:p>
          </p:txBody>
        </p:sp>
        <p:sp>
          <p:nvSpPr>
            <p:cNvPr id="14" name="Freeform 13"/>
            <p:cNvSpPr/>
            <p:nvPr/>
          </p:nvSpPr>
          <p:spPr>
            <a:xfrm rot="18360000">
              <a:off x="7387938" y="4879540"/>
              <a:ext cx="197392" cy="250406"/>
            </a:xfrm>
            <a:custGeom>
              <a:avLst/>
              <a:gdLst>
                <a:gd name="connsiteX0" fmla="*/ 0 w 197392"/>
                <a:gd name="connsiteY0" fmla="*/ 50081 h 250406"/>
                <a:gd name="connsiteX1" fmla="*/ 98696 w 197392"/>
                <a:gd name="connsiteY1" fmla="*/ 50081 h 250406"/>
                <a:gd name="connsiteX2" fmla="*/ 98696 w 197392"/>
                <a:gd name="connsiteY2" fmla="*/ 0 h 250406"/>
                <a:gd name="connsiteX3" fmla="*/ 197392 w 197392"/>
                <a:gd name="connsiteY3" fmla="*/ 125203 h 250406"/>
                <a:gd name="connsiteX4" fmla="*/ 98696 w 197392"/>
                <a:gd name="connsiteY4" fmla="*/ 250406 h 250406"/>
                <a:gd name="connsiteX5" fmla="*/ 98696 w 197392"/>
                <a:gd name="connsiteY5" fmla="*/ 200325 h 250406"/>
                <a:gd name="connsiteX6" fmla="*/ 0 w 197392"/>
                <a:gd name="connsiteY6" fmla="*/ 200325 h 250406"/>
                <a:gd name="connsiteX7" fmla="*/ 0 w 197392"/>
                <a:gd name="connsiteY7" fmla="*/ 50081 h 2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92" h="250406">
                  <a:moveTo>
                    <a:pt x="197392" y="200325"/>
                  </a:moveTo>
                  <a:lnTo>
                    <a:pt x="98696" y="200325"/>
                  </a:lnTo>
                  <a:lnTo>
                    <a:pt x="98696" y="250406"/>
                  </a:lnTo>
                  <a:lnTo>
                    <a:pt x="0" y="125203"/>
                  </a:lnTo>
                  <a:lnTo>
                    <a:pt x="98696" y="0"/>
                  </a:lnTo>
                  <a:lnTo>
                    <a:pt x="98696" y="50081"/>
                  </a:lnTo>
                  <a:lnTo>
                    <a:pt x="197392" y="50081"/>
                  </a:lnTo>
                  <a:lnTo>
                    <a:pt x="197392" y="200325"/>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9218" tIns="50081" rIns="-1" bIns="50080" numCol="1" spcCol="1270" anchor="ctr" anchorCtr="0">
              <a:noAutofit/>
            </a:bodyPr>
            <a:lstStyle/>
            <a:p>
              <a:pPr lvl="0" algn="ctr" defTabSz="222250">
                <a:lnSpc>
                  <a:spcPct val="90000"/>
                </a:lnSpc>
                <a:spcBef>
                  <a:spcPct val="0"/>
                </a:spcBef>
                <a:spcAft>
                  <a:spcPct val="35000"/>
                </a:spcAft>
              </a:pPr>
              <a:endParaRPr lang="en-US" sz="1600" b="1" kern="1200"/>
            </a:p>
          </p:txBody>
        </p:sp>
        <p:sp>
          <p:nvSpPr>
            <p:cNvPr id="15" name="Freeform 14"/>
            <p:cNvSpPr/>
            <p:nvPr/>
          </p:nvSpPr>
          <p:spPr>
            <a:xfrm>
              <a:off x="6784869" y="5089068"/>
              <a:ext cx="741945" cy="741945"/>
            </a:xfrm>
            <a:custGeom>
              <a:avLst/>
              <a:gdLst>
                <a:gd name="connsiteX0" fmla="*/ 0 w 741945"/>
                <a:gd name="connsiteY0" fmla="*/ 370973 h 741945"/>
                <a:gd name="connsiteX1" fmla="*/ 370973 w 741945"/>
                <a:gd name="connsiteY1" fmla="*/ 0 h 741945"/>
                <a:gd name="connsiteX2" fmla="*/ 741946 w 741945"/>
                <a:gd name="connsiteY2" fmla="*/ 370973 h 741945"/>
                <a:gd name="connsiteX3" fmla="*/ 370973 w 741945"/>
                <a:gd name="connsiteY3" fmla="*/ 741946 h 741945"/>
                <a:gd name="connsiteX4" fmla="*/ 0 w 741945"/>
                <a:gd name="connsiteY4" fmla="*/ 370973 h 74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45" h="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275" tIns="116275" rIns="116275" bIns="116275" numCol="1" spcCol="1270" anchor="ctr" anchorCtr="0">
              <a:noAutofit/>
            </a:bodyPr>
            <a:lstStyle/>
            <a:p>
              <a:pPr lvl="0" algn="ctr" defTabSz="266700">
                <a:lnSpc>
                  <a:spcPct val="90000"/>
                </a:lnSpc>
                <a:spcBef>
                  <a:spcPct val="0"/>
                </a:spcBef>
                <a:spcAft>
                  <a:spcPct val="35000"/>
                </a:spcAft>
              </a:pPr>
              <a:r>
                <a:rPr lang="en-US" sz="1600" b="1" kern="1200" dirty="0"/>
                <a:t>Insurance Coverage and Patient Volume</a:t>
              </a:r>
            </a:p>
          </p:txBody>
        </p:sp>
        <p:sp>
          <p:nvSpPr>
            <p:cNvPr id="16" name="Freeform 15"/>
            <p:cNvSpPr/>
            <p:nvPr/>
          </p:nvSpPr>
          <p:spPr>
            <a:xfrm rot="20520000">
              <a:off x="6532537" y="5505293"/>
              <a:ext cx="197393" cy="250407"/>
            </a:xfrm>
            <a:custGeom>
              <a:avLst/>
              <a:gdLst>
                <a:gd name="connsiteX0" fmla="*/ 0 w 197392"/>
                <a:gd name="connsiteY0" fmla="*/ 50081 h 250406"/>
                <a:gd name="connsiteX1" fmla="*/ 98696 w 197392"/>
                <a:gd name="connsiteY1" fmla="*/ 50081 h 250406"/>
                <a:gd name="connsiteX2" fmla="*/ 98696 w 197392"/>
                <a:gd name="connsiteY2" fmla="*/ 0 h 250406"/>
                <a:gd name="connsiteX3" fmla="*/ 197392 w 197392"/>
                <a:gd name="connsiteY3" fmla="*/ 125203 h 250406"/>
                <a:gd name="connsiteX4" fmla="*/ 98696 w 197392"/>
                <a:gd name="connsiteY4" fmla="*/ 250406 h 250406"/>
                <a:gd name="connsiteX5" fmla="*/ 98696 w 197392"/>
                <a:gd name="connsiteY5" fmla="*/ 200325 h 250406"/>
                <a:gd name="connsiteX6" fmla="*/ 0 w 197392"/>
                <a:gd name="connsiteY6" fmla="*/ 200325 h 250406"/>
                <a:gd name="connsiteX7" fmla="*/ 0 w 197392"/>
                <a:gd name="connsiteY7" fmla="*/ 50081 h 2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92" h="250406">
                  <a:moveTo>
                    <a:pt x="197392" y="200325"/>
                  </a:moveTo>
                  <a:lnTo>
                    <a:pt x="98696" y="200325"/>
                  </a:lnTo>
                  <a:lnTo>
                    <a:pt x="98696" y="250406"/>
                  </a:lnTo>
                  <a:lnTo>
                    <a:pt x="0" y="125203"/>
                  </a:lnTo>
                  <a:lnTo>
                    <a:pt x="98696" y="0"/>
                  </a:lnTo>
                  <a:lnTo>
                    <a:pt x="98696" y="50081"/>
                  </a:lnTo>
                  <a:lnTo>
                    <a:pt x="197392" y="50081"/>
                  </a:lnTo>
                  <a:lnTo>
                    <a:pt x="197392" y="200325"/>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9218" tIns="50080" rIns="0" bIns="50082" numCol="1" spcCol="1270" anchor="ctr" anchorCtr="0">
              <a:noAutofit/>
            </a:bodyPr>
            <a:lstStyle/>
            <a:p>
              <a:pPr lvl="0" algn="ctr" defTabSz="222250">
                <a:lnSpc>
                  <a:spcPct val="90000"/>
                </a:lnSpc>
                <a:spcBef>
                  <a:spcPct val="0"/>
                </a:spcBef>
                <a:spcAft>
                  <a:spcPct val="35000"/>
                </a:spcAft>
              </a:pPr>
              <a:endParaRPr lang="en-US" sz="1600" b="1" kern="1200"/>
            </a:p>
          </p:txBody>
        </p:sp>
        <p:sp>
          <p:nvSpPr>
            <p:cNvPr id="17" name="Freeform 16"/>
            <p:cNvSpPr/>
            <p:nvPr/>
          </p:nvSpPr>
          <p:spPr>
            <a:xfrm>
              <a:off x="5725027" y="5433432"/>
              <a:ext cx="741945" cy="741945"/>
            </a:xfrm>
            <a:custGeom>
              <a:avLst/>
              <a:gdLst>
                <a:gd name="connsiteX0" fmla="*/ 0 w 741945"/>
                <a:gd name="connsiteY0" fmla="*/ 370973 h 741945"/>
                <a:gd name="connsiteX1" fmla="*/ 370973 w 741945"/>
                <a:gd name="connsiteY1" fmla="*/ 0 h 741945"/>
                <a:gd name="connsiteX2" fmla="*/ 741946 w 741945"/>
                <a:gd name="connsiteY2" fmla="*/ 370973 h 741945"/>
                <a:gd name="connsiteX3" fmla="*/ 370973 w 741945"/>
                <a:gd name="connsiteY3" fmla="*/ 741946 h 741945"/>
                <a:gd name="connsiteX4" fmla="*/ 0 w 741945"/>
                <a:gd name="connsiteY4" fmla="*/ 370973 h 74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45" h="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275" tIns="116275" rIns="116275" bIns="116275" numCol="1" spcCol="1270" anchor="ctr" anchorCtr="0">
              <a:noAutofit/>
            </a:bodyPr>
            <a:lstStyle/>
            <a:p>
              <a:pPr lvl="0" algn="ctr" defTabSz="266700">
                <a:lnSpc>
                  <a:spcPct val="90000"/>
                </a:lnSpc>
                <a:spcBef>
                  <a:spcPct val="0"/>
                </a:spcBef>
                <a:spcAft>
                  <a:spcPct val="35000"/>
                </a:spcAft>
              </a:pPr>
              <a:r>
                <a:rPr lang="en-US" sz="1600" b="1" kern="1200" dirty="0"/>
                <a:t>Contractual Agreements</a:t>
              </a:r>
            </a:p>
          </p:txBody>
        </p:sp>
        <p:sp>
          <p:nvSpPr>
            <p:cNvPr id="18" name="Freeform 17"/>
            <p:cNvSpPr/>
            <p:nvPr/>
          </p:nvSpPr>
          <p:spPr>
            <a:xfrm rot="22680000">
              <a:off x="5472695" y="5508745"/>
              <a:ext cx="197393" cy="250407"/>
            </a:xfrm>
            <a:custGeom>
              <a:avLst/>
              <a:gdLst>
                <a:gd name="connsiteX0" fmla="*/ 0 w 197392"/>
                <a:gd name="connsiteY0" fmla="*/ 50081 h 250406"/>
                <a:gd name="connsiteX1" fmla="*/ 98696 w 197392"/>
                <a:gd name="connsiteY1" fmla="*/ 50081 h 250406"/>
                <a:gd name="connsiteX2" fmla="*/ 98696 w 197392"/>
                <a:gd name="connsiteY2" fmla="*/ 0 h 250406"/>
                <a:gd name="connsiteX3" fmla="*/ 197392 w 197392"/>
                <a:gd name="connsiteY3" fmla="*/ 125203 h 250406"/>
                <a:gd name="connsiteX4" fmla="*/ 98696 w 197392"/>
                <a:gd name="connsiteY4" fmla="*/ 250406 h 250406"/>
                <a:gd name="connsiteX5" fmla="*/ 98696 w 197392"/>
                <a:gd name="connsiteY5" fmla="*/ 200325 h 250406"/>
                <a:gd name="connsiteX6" fmla="*/ 0 w 197392"/>
                <a:gd name="connsiteY6" fmla="*/ 200325 h 250406"/>
                <a:gd name="connsiteX7" fmla="*/ 0 w 197392"/>
                <a:gd name="connsiteY7" fmla="*/ 50081 h 2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92" h="250406">
                  <a:moveTo>
                    <a:pt x="197392" y="200325"/>
                  </a:moveTo>
                  <a:lnTo>
                    <a:pt x="98696" y="200325"/>
                  </a:lnTo>
                  <a:lnTo>
                    <a:pt x="98696" y="250406"/>
                  </a:lnTo>
                  <a:lnTo>
                    <a:pt x="0" y="125203"/>
                  </a:lnTo>
                  <a:lnTo>
                    <a:pt x="98696" y="0"/>
                  </a:lnTo>
                  <a:lnTo>
                    <a:pt x="98696" y="50081"/>
                  </a:lnTo>
                  <a:lnTo>
                    <a:pt x="197392" y="50081"/>
                  </a:lnTo>
                  <a:lnTo>
                    <a:pt x="197392" y="200325"/>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9218" tIns="50082" rIns="0" bIns="50080" numCol="1" spcCol="1270" anchor="ctr" anchorCtr="0">
              <a:noAutofit/>
            </a:bodyPr>
            <a:lstStyle/>
            <a:p>
              <a:pPr lvl="0" algn="ctr" defTabSz="222250">
                <a:lnSpc>
                  <a:spcPct val="90000"/>
                </a:lnSpc>
                <a:spcBef>
                  <a:spcPct val="0"/>
                </a:spcBef>
                <a:spcAft>
                  <a:spcPct val="35000"/>
                </a:spcAft>
              </a:pPr>
              <a:endParaRPr lang="en-US" sz="1600" b="1" kern="1200"/>
            </a:p>
          </p:txBody>
        </p:sp>
        <p:sp>
          <p:nvSpPr>
            <p:cNvPr id="19" name="Freeform 18"/>
            <p:cNvSpPr/>
            <p:nvPr/>
          </p:nvSpPr>
          <p:spPr>
            <a:xfrm>
              <a:off x="4665185" y="5089068"/>
              <a:ext cx="741945" cy="741945"/>
            </a:xfrm>
            <a:custGeom>
              <a:avLst/>
              <a:gdLst>
                <a:gd name="connsiteX0" fmla="*/ 0 w 741945"/>
                <a:gd name="connsiteY0" fmla="*/ 370973 h 741945"/>
                <a:gd name="connsiteX1" fmla="*/ 370973 w 741945"/>
                <a:gd name="connsiteY1" fmla="*/ 0 h 741945"/>
                <a:gd name="connsiteX2" fmla="*/ 741946 w 741945"/>
                <a:gd name="connsiteY2" fmla="*/ 370973 h 741945"/>
                <a:gd name="connsiteX3" fmla="*/ 370973 w 741945"/>
                <a:gd name="connsiteY3" fmla="*/ 741946 h 741945"/>
                <a:gd name="connsiteX4" fmla="*/ 0 w 741945"/>
                <a:gd name="connsiteY4" fmla="*/ 370973 h 74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45" h="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275" tIns="116275" rIns="116275" bIns="116275" numCol="1" spcCol="1270" anchor="ctr" anchorCtr="0">
              <a:noAutofit/>
            </a:bodyPr>
            <a:lstStyle/>
            <a:p>
              <a:pPr lvl="0" algn="ctr" defTabSz="266700">
                <a:lnSpc>
                  <a:spcPct val="90000"/>
                </a:lnSpc>
                <a:spcBef>
                  <a:spcPct val="0"/>
                </a:spcBef>
                <a:spcAft>
                  <a:spcPct val="35000"/>
                </a:spcAft>
              </a:pPr>
              <a:r>
                <a:rPr lang="en-US" sz="1600" b="1" kern="1200" dirty="0"/>
                <a:t>Accurate Medical Coding</a:t>
              </a:r>
            </a:p>
          </p:txBody>
        </p:sp>
        <p:sp>
          <p:nvSpPr>
            <p:cNvPr id="20" name="Freeform 19"/>
            <p:cNvSpPr/>
            <p:nvPr/>
          </p:nvSpPr>
          <p:spPr>
            <a:xfrm rot="24840000">
              <a:off x="4613236" y="4888578"/>
              <a:ext cx="197393" cy="250407"/>
            </a:xfrm>
            <a:custGeom>
              <a:avLst/>
              <a:gdLst>
                <a:gd name="connsiteX0" fmla="*/ 0 w 197392"/>
                <a:gd name="connsiteY0" fmla="*/ 50081 h 250406"/>
                <a:gd name="connsiteX1" fmla="*/ 98696 w 197392"/>
                <a:gd name="connsiteY1" fmla="*/ 50081 h 250406"/>
                <a:gd name="connsiteX2" fmla="*/ 98696 w 197392"/>
                <a:gd name="connsiteY2" fmla="*/ 0 h 250406"/>
                <a:gd name="connsiteX3" fmla="*/ 197392 w 197392"/>
                <a:gd name="connsiteY3" fmla="*/ 125203 h 250406"/>
                <a:gd name="connsiteX4" fmla="*/ 98696 w 197392"/>
                <a:gd name="connsiteY4" fmla="*/ 250406 h 250406"/>
                <a:gd name="connsiteX5" fmla="*/ 98696 w 197392"/>
                <a:gd name="connsiteY5" fmla="*/ 200325 h 250406"/>
                <a:gd name="connsiteX6" fmla="*/ 0 w 197392"/>
                <a:gd name="connsiteY6" fmla="*/ 200325 h 250406"/>
                <a:gd name="connsiteX7" fmla="*/ 0 w 197392"/>
                <a:gd name="connsiteY7" fmla="*/ 50081 h 2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92" h="250406">
                  <a:moveTo>
                    <a:pt x="197392" y="200325"/>
                  </a:moveTo>
                  <a:lnTo>
                    <a:pt x="98696" y="200325"/>
                  </a:lnTo>
                  <a:lnTo>
                    <a:pt x="98696" y="250406"/>
                  </a:lnTo>
                  <a:lnTo>
                    <a:pt x="0" y="125203"/>
                  </a:lnTo>
                  <a:lnTo>
                    <a:pt x="98696" y="0"/>
                  </a:lnTo>
                  <a:lnTo>
                    <a:pt x="98696" y="50081"/>
                  </a:lnTo>
                  <a:lnTo>
                    <a:pt x="197392" y="50081"/>
                  </a:lnTo>
                  <a:lnTo>
                    <a:pt x="197392" y="200325"/>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9218" tIns="50081" rIns="0" bIns="50081" numCol="1" spcCol="1270" anchor="ctr" anchorCtr="0">
              <a:noAutofit/>
            </a:bodyPr>
            <a:lstStyle/>
            <a:p>
              <a:pPr lvl="0" algn="ctr" defTabSz="222250">
                <a:lnSpc>
                  <a:spcPct val="90000"/>
                </a:lnSpc>
                <a:spcBef>
                  <a:spcPct val="0"/>
                </a:spcBef>
                <a:spcAft>
                  <a:spcPct val="35000"/>
                </a:spcAft>
              </a:pPr>
              <a:endParaRPr lang="en-US" sz="1600" b="1" kern="1200"/>
            </a:p>
          </p:txBody>
        </p:sp>
        <p:sp>
          <p:nvSpPr>
            <p:cNvPr id="21" name="Freeform 20"/>
            <p:cNvSpPr/>
            <p:nvPr/>
          </p:nvSpPr>
          <p:spPr>
            <a:xfrm>
              <a:off x="4010166" y="4187513"/>
              <a:ext cx="741945" cy="741945"/>
            </a:xfrm>
            <a:custGeom>
              <a:avLst/>
              <a:gdLst>
                <a:gd name="connsiteX0" fmla="*/ 0 w 741945"/>
                <a:gd name="connsiteY0" fmla="*/ 370973 h 741945"/>
                <a:gd name="connsiteX1" fmla="*/ 370973 w 741945"/>
                <a:gd name="connsiteY1" fmla="*/ 0 h 741945"/>
                <a:gd name="connsiteX2" fmla="*/ 741946 w 741945"/>
                <a:gd name="connsiteY2" fmla="*/ 370973 h 741945"/>
                <a:gd name="connsiteX3" fmla="*/ 370973 w 741945"/>
                <a:gd name="connsiteY3" fmla="*/ 741946 h 741945"/>
                <a:gd name="connsiteX4" fmla="*/ 0 w 741945"/>
                <a:gd name="connsiteY4" fmla="*/ 370973 h 74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45" h="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275" tIns="116275" rIns="116275" bIns="116275" numCol="1" spcCol="1270" anchor="ctr" anchorCtr="0">
              <a:noAutofit/>
            </a:bodyPr>
            <a:lstStyle/>
            <a:p>
              <a:pPr lvl="0" algn="ctr" defTabSz="266700">
                <a:lnSpc>
                  <a:spcPct val="90000"/>
                </a:lnSpc>
                <a:spcBef>
                  <a:spcPct val="0"/>
                </a:spcBef>
                <a:spcAft>
                  <a:spcPct val="35000"/>
                </a:spcAft>
              </a:pPr>
              <a:r>
                <a:rPr lang="en-US" sz="1600" b="1" kern="1200" dirty="0"/>
                <a:t>Pre-Authorization and Claims Processing</a:t>
              </a:r>
            </a:p>
          </p:txBody>
        </p:sp>
        <p:sp>
          <p:nvSpPr>
            <p:cNvPr id="22" name="Freeform 21"/>
            <p:cNvSpPr/>
            <p:nvPr/>
          </p:nvSpPr>
          <p:spPr>
            <a:xfrm rot="16200000">
              <a:off x="4282443" y="3881677"/>
              <a:ext cx="197392" cy="250406"/>
            </a:xfrm>
            <a:custGeom>
              <a:avLst/>
              <a:gdLst>
                <a:gd name="connsiteX0" fmla="*/ 0 w 197392"/>
                <a:gd name="connsiteY0" fmla="*/ 50081 h 250406"/>
                <a:gd name="connsiteX1" fmla="*/ 98696 w 197392"/>
                <a:gd name="connsiteY1" fmla="*/ 50081 h 250406"/>
                <a:gd name="connsiteX2" fmla="*/ 98696 w 197392"/>
                <a:gd name="connsiteY2" fmla="*/ 0 h 250406"/>
                <a:gd name="connsiteX3" fmla="*/ 197392 w 197392"/>
                <a:gd name="connsiteY3" fmla="*/ 125203 h 250406"/>
                <a:gd name="connsiteX4" fmla="*/ 98696 w 197392"/>
                <a:gd name="connsiteY4" fmla="*/ 250406 h 250406"/>
                <a:gd name="connsiteX5" fmla="*/ 98696 w 197392"/>
                <a:gd name="connsiteY5" fmla="*/ 200325 h 250406"/>
                <a:gd name="connsiteX6" fmla="*/ 0 w 197392"/>
                <a:gd name="connsiteY6" fmla="*/ 200325 h 250406"/>
                <a:gd name="connsiteX7" fmla="*/ 0 w 197392"/>
                <a:gd name="connsiteY7" fmla="*/ 50081 h 2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92" h="250406">
                  <a:moveTo>
                    <a:pt x="0" y="50081"/>
                  </a:moveTo>
                  <a:lnTo>
                    <a:pt x="98696" y="50081"/>
                  </a:lnTo>
                  <a:lnTo>
                    <a:pt x="98696" y="0"/>
                  </a:lnTo>
                  <a:lnTo>
                    <a:pt x="197392" y="125203"/>
                  </a:lnTo>
                  <a:lnTo>
                    <a:pt x="98696" y="250406"/>
                  </a:lnTo>
                  <a:lnTo>
                    <a:pt x="98696" y="200325"/>
                  </a:lnTo>
                  <a:lnTo>
                    <a:pt x="0" y="200325"/>
                  </a:lnTo>
                  <a:lnTo>
                    <a:pt x="0" y="50081"/>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0081" rIns="59218" bIns="50081" numCol="1" spcCol="1270" anchor="ctr" anchorCtr="0">
              <a:noAutofit/>
            </a:bodyPr>
            <a:lstStyle/>
            <a:p>
              <a:pPr lvl="0" algn="ctr" defTabSz="222250">
                <a:lnSpc>
                  <a:spcPct val="90000"/>
                </a:lnSpc>
                <a:spcBef>
                  <a:spcPct val="0"/>
                </a:spcBef>
                <a:spcAft>
                  <a:spcPct val="35000"/>
                </a:spcAft>
              </a:pPr>
              <a:endParaRPr lang="en-US" sz="1600" b="1" kern="1200"/>
            </a:p>
          </p:txBody>
        </p:sp>
        <p:sp>
          <p:nvSpPr>
            <p:cNvPr id="23" name="Freeform 22"/>
            <p:cNvSpPr/>
            <p:nvPr/>
          </p:nvSpPr>
          <p:spPr>
            <a:xfrm>
              <a:off x="4010166" y="3073129"/>
              <a:ext cx="741945" cy="741945"/>
            </a:xfrm>
            <a:custGeom>
              <a:avLst/>
              <a:gdLst>
                <a:gd name="connsiteX0" fmla="*/ 0 w 741945"/>
                <a:gd name="connsiteY0" fmla="*/ 370973 h 741945"/>
                <a:gd name="connsiteX1" fmla="*/ 370973 w 741945"/>
                <a:gd name="connsiteY1" fmla="*/ 0 h 741945"/>
                <a:gd name="connsiteX2" fmla="*/ 741946 w 741945"/>
                <a:gd name="connsiteY2" fmla="*/ 370973 h 741945"/>
                <a:gd name="connsiteX3" fmla="*/ 370973 w 741945"/>
                <a:gd name="connsiteY3" fmla="*/ 741946 h 741945"/>
                <a:gd name="connsiteX4" fmla="*/ 0 w 741945"/>
                <a:gd name="connsiteY4" fmla="*/ 370973 h 74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45" h="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275" tIns="116275" rIns="116275" bIns="116275" numCol="1" spcCol="1270" anchor="ctr" anchorCtr="0">
              <a:noAutofit/>
            </a:bodyPr>
            <a:lstStyle/>
            <a:p>
              <a:pPr lvl="0" algn="ctr" defTabSz="266700">
                <a:lnSpc>
                  <a:spcPct val="90000"/>
                </a:lnSpc>
                <a:spcBef>
                  <a:spcPct val="0"/>
                </a:spcBef>
                <a:spcAft>
                  <a:spcPct val="35000"/>
                </a:spcAft>
              </a:pPr>
              <a:r>
                <a:rPr lang="en-US" sz="1600" b="1" kern="1200" dirty="0"/>
                <a:t>Utilization Management</a:t>
              </a:r>
            </a:p>
          </p:txBody>
        </p:sp>
        <p:sp>
          <p:nvSpPr>
            <p:cNvPr id="24" name="Freeform 23"/>
            <p:cNvSpPr/>
            <p:nvPr/>
          </p:nvSpPr>
          <p:spPr>
            <a:xfrm rot="18360000">
              <a:off x="4606668" y="2872640"/>
              <a:ext cx="197392" cy="250406"/>
            </a:xfrm>
            <a:custGeom>
              <a:avLst/>
              <a:gdLst>
                <a:gd name="connsiteX0" fmla="*/ 0 w 197392"/>
                <a:gd name="connsiteY0" fmla="*/ 50081 h 250406"/>
                <a:gd name="connsiteX1" fmla="*/ 98696 w 197392"/>
                <a:gd name="connsiteY1" fmla="*/ 50081 h 250406"/>
                <a:gd name="connsiteX2" fmla="*/ 98696 w 197392"/>
                <a:gd name="connsiteY2" fmla="*/ 0 h 250406"/>
                <a:gd name="connsiteX3" fmla="*/ 197392 w 197392"/>
                <a:gd name="connsiteY3" fmla="*/ 125203 h 250406"/>
                <a:gd name="connsiteX4" fmla="*/ 98696 w 197392"/>
                <a:gd name="connsiteY4" fmla="*/ 250406 h 250406"/>
                <a:gd name="connsiteX5" fmla="*/ 98696 w 197392"/>
                <a:gd name="connsiteY5" fmla="*/ 200325 h 250406"/>
                <a:gd name="connsiteX6" fmla="*/ 0 w 197392"/>
                <a:gd name="connsiteY6" fmla="*/ 200325 h 250406"/>
                <a:gd name="connsiteX7" fmla="*/ 0 w 197392"/>
                <a:gd name="connsiteY7" fmla="*/ 50081 h 2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92" h="250406">
                  <a:moveTo>
                    <a:pt x="0" y="50081"/>
                  </a:moveTo>
                  <a:lnTo>
                    <a:pt x="98696" y="50081"/>
                  </a:lnTo>
                  <a:lnTo>
                    <a:pt x="98696" y="0"/>
                  </a:lnTo>
                  <a:lnTo>
                    <a:pt x="197392" y="125203"/>
                  </a:lnTo>
                  <a:lnTo>
                    <a:pt x="98696" y="250406"/>
                  </a:lnTo>
                  <a:lnTo>
                    <a:pt x="98696" y="200325"/>
                  </a:lnTo>
                  <a:lnTo>
                    <a:pt x="0" y="200325"/>
                  </a:lnTo>
                  <a:lnTo>
                    <a:pt x="0" y="50081"/>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50080" rIns="59218" bIns="50081" numCol="1" spcCol="1270" anchor="ctr" anchorCtr="0">
              <a:noAutofit/>
            </a:bodyPr>
            <a:lstStyle/>
            <a:p>
              <a:pPr lvl="0" algn="ctr" defTabSz="222250">
                <a:lnSpc>
                  <a:spcPct val="90000"/>
                </a:lnSpc>
                <a:spcBef>
                  <a:spcPct val="0"/>
                </a:spcBef>
                <a:spcAft>
                  <a:spcPct val="35000"/>
                </a:spcAft>
              </a:pPr>
              <a:endParaRPr lang="en-US" sz="1600" b="1" kern="1200"/>
            </a:p>
          </p:txBody>
        </p:sp>
        <p:sp>
          <p:nvSpPr>
            <p:cNvPr id="25" name="Freeform 24"/>
            <p:cNvSpPr/>
            <p:nvPr/>
          </p:nvSpPr>
          <p:spPr>
            <a:xfrm>
              <a:off x="4665185" y="2171573"/>
              <a:ext cx="741945" cy="741945"/>
            </a:xfrm>
            <a:custGeom>
              <a:avLst/>
              <a:gdLst>
                <a:gd name="connsiteX0" fmla="*/ 0 w 741945"/>
                <a:gd name="connsiteY0" fmla="*/ 370973 h 741945"/>
                <a:gd name="connsiteX1" fmla="*/ 370973 w 741945"/>
                <a:gd name="connsiteY1" fmla="*/ 0 h 741945"/>
                <a:gd name="connsiteX2" fmla="*/ 741946 w 741945"/>
                <a:gd name="connsiteY2" fmla="*/ 370973 h 741945"/>
                <a:gd name="connsiteX3" fmla="*/ 370973 w 741945"/>
                <a:gd name="connsiteY3" fmla="*/ 741946 h 741945"/>
                <a:gd name="connsiteX4" fmla="*/ 0 w 741945"/>
                <a:gd name="connsiteY4" fmla="*/ 370973 h 74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45" h="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275" tIns="116275" rIns="116275" bIns="116275" numCol="1" spcCol="1270" anchor="ctr" anchorCtr="0">
              <a:noAutofit/>
            </a:bodyPr>
            <a:lstStyle/>
            <a:p>
              <a:pPr lvl="0" algn="ctr" defTabSz="266700">
                <a:lnSpc>
                  <a:spcPct val="90000"/>
                </a:lnSpc>
                <a:spcBef>
                  <a:spcPct val="0"/>
                </a:spcBef>
                <a:spcAft>
                  <a:spcPct val="35000"/>
                </a:spcAft>
              </a:pPr>
              <a:r>
                <a:rPr lang="en-US" sz="1600" b="1" kern="1200" dirty="0"/>
                <a:t>Revenue Cycle Management (RCM)</a:t>
              </a:r>
            </a:p>
          </p:txBody>
        </p:sp>
        <p:sp>
          <p:nvSpPr>
            <p:cNvPr id="26" name="Freeform 25"/>
            <p:cNvSpPr/>
            <p:nvPr/>
          </p:nvSpPr>
          <p:spPr>
            <a:xfrm rot="20520000">
              <a:off x="5462069" y="2246887"/>
              <a:ext cx="197392" cy="250406"/>
            </a:xfrm>
            <a:custGeom>
              <a:avLst/>
              <a:gdLst>
                <a:gd name="connsiteX0" fmla="*/ 0 w 197392"/>
                <a:gd name="connsiteY0" fmla="*/ 50081 h 250406"/>
                <a:gd name="connsiteX1" fmla="*/ 98696 w 197392"/>
                <a:gd name="connsiteY1" fmla="*/ 50081 h 250406"/>
                <a:gd name="connsiteX2" fmla="*/ 98696 w 197392"/>
                <a:gd name="connsiteY2" fmla="*/ 0 h 250406"/>
                <a:gd name="connsiteX3" fmla="*/ 197392 w 197392"/>
                <a:gd name="connsiteY3" fmla="*/ 125203 h 250406"/>
                <a:gd name="connsiteX4" fmla="*/ 98696 w 197392"/>
                <a:gd name="connsiteY4" fmla="*/ 250406 h 250406"/>
                <a:gd name="connsiteX5" fmla="*/ 98696 w 197392"/>
                <a:gd name="connsiteY5" fmla="*/ 200325 h 250406"/>
                <a:gd name="connsiteX6" fmla="*/ 0 w 197392"/>
                <a:gd name="connsiteY6" fmla="*/ 200325 h 250406"/>
                <a:gd name="connsiteX7" fmla="*/ 0 w 197392"/>
                <a:gd name="connsiteY7" fmla="*/ 50081 h 25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92" h="250406">
                  <a:moveTo>
                    <a:pt x="0" y="50081"/>
                  </a:moveTo>
                  <a:lnTo>
                    <a:pt x="98696" y="50081"/>
                  </a:lnTo>
                  <a:lnTo>
                    <a:pt x="98696" y="0"/>
                  </a:lnTo>
                  <a:lnTo>
                    <a:pt x="197392" y="125203"/>
                  </a:lnTo>
                  <a:lnTo>
                    <a:pt x="98696" y="250406"/>
                  </a:lnTo>
                  <a:lnTo>
                    <a:pt x="98696" y="200325"/>
                  </a:lnTo>
                  <a:lnTo>
                    <a:pt x="0" y="200325"/>
                  </a:lnTo>
                  <a:lnTo>
                    <a:pt x="0" y="50081"/>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50081" rIns="59218" bIns="50080" numCol="1" spcCol="1270" anchor="ctr" anchorCtr="0">
              <a:noAutofit/>
            </a:bodyPr>
            <a:lstStyle/>
            <a:p>
              <a:pPr lvl="0" algn="ctr" defTabSz="222250">
                <a:lnSpc>
                  <a:spcPct val="90000"/>
                </a:lnSpc>
                <a:spcBef>
                  <a:spcPct val="0"/>
                </a:spcBef>
                <a:spcAft>
                  <a:spcPct val="35000"/>
                </a:spcAft>
              </a:pPr>
              <a:endParaRPr lang="en-US" sz="1600" b="1" kern="1200"/>
            </a:p>
          </p:txBody>
        </p:sp>
      </p:grpSp>
      <p:sp>
        <p:nvSpPr>
          <p:cNvPr id="27" name="Oval 26"/>
          <p:cNvSpPr/>
          <p:nvPr/>
        </p:nvSpPr>
        <p:spPr>
          <a:xfrm>
            <a:off x="3602438" y="2269697"/>
            <a:ext cx="4635208" cy="243431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Factors contributing to revenue generation through the insurance department for Thumbay University Hospital in the UAE</a:t>
            </a:r>
          </a:p>
        </p:txBody>
      </p:sp>
    </p:spTree>
    <p:extLst>
      <p:ext uri="{BB962C8B-B14F-4D97-AF65-F5344CB8AC3E}">
        <p14:creationId xmlns:p14="http://schemas.microsoft.com/office/powerpoint/2010/main" val="275426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71" y="313610"/>
            <a:ext cx="10515600" cy="858367"/>
          </a:xfrm>
        </p:spPr>
        <p:txBody>
          <a:bodyPr>
            <a:normAutofit fontScale="90000"/>
          </a:bodyPr>
          <a:lstStyle/>
          <a:p>
            <a:pPr algn="ctr"/>
            <a:r>
              <a:rPr lang="en-US" b="1" u="sng" dirty="0"/>
              <a:t>Discussion</a:t>
            </a:r>
            <a:br>
              <a:rPr lang="en-US" dirty="0"/>
            </a:br>
            <a:endParaRPr lang="en-US" dirty="0"/>
          </a:p>
        </p:txBody>
      </p:sp>
      <p:sp>
        <p:nvSpPr>
          <p:cNvPr id="3" name="Content Placeholder 2"/>
          <p:cNvSpPr>
            <a:spLocks noGrp="1"/>
          </p:cNvSpPr>
          <p:nvPr>
            <p:ph idx="1"/>
          </p:nvPr>
        </p:nvSpPr>
        <p:spPr>
          <a:xfrm>
            <a:off x="218941" y="1352282"/>
            <a:ext cx="5847008" cy="4824681"/>
          </a:xfrm>
        </p:spPr>
        <p:txBody>
          <a:bodyPr>
            <a:normAutofit lnSpcReduction="10000"/>
          </a:bodyPr>
          <a:lstStyle/>
          <a:p>
            <a:r>
              <a:rPr lang="en-US" sz="2600" b="1" dirty="0"/>
              <a:t>Summary of Key Findings</a:t>
            </a:r>
            <a:endParaRPr lang="en-US" sz="2600" dirty="0"/>
          </a:p>
          <a:p>
            <a:pPr marL="0" indent="0">
              <a:buNone/>
            </a:pPr>
            <a:br>
              <a:rPr lang="en-US" dirty="0"/>
            </a:br>
            <a:r>
              <a:rPr lang="en-US" sz="2400" dirty="0"/>
              <a:t>The findings from the literature review and case study of Thumbay Hospital highlighted the critical role of effective RCM and accurate medical coding in navigating the health insurance system in UAE hospitals. The implementation of mandatory health insurance drove hospitals to adopt more sophisticated RCM practices to ensure financial viability. Thumbay Hospital's initiatives demonstrated that investing in advanced technology and continuous staff training could significantly improve RCM outcomes.</a:t>
            </a:r>
          </a:p>
          <a:p>
            <a:endParaRPr lang="en-US" dirty="0"/>
          </a:p>
        </p:txBody>
      </p:sp>
      <p:sp>
        <p:nvSpPr>
          <p:cNvPr id="4" name="TextBox 3"/>
          <p:cNvSpPr txBox="1"/>
          <p:nvPr/>
        </p:nvSpPr>
        <p:spPr>
          <a:xfrm>
            <a:off x="6581104" y="1352282"/>
            <a:ext cx="4914363" cy="4708981"/>
          </a:xfrm>
          <a:prstGeom prst="rect">
            <a:avLst/>
          </a:prstGeom>
          <a:noFill/>
        </p:spPr>
        <p:txBody>
          <a:bodyPr wrap="square" rtlCol="0">
            <a:spAutoFit/>
          </a:bodyPr>
          <a:lstStyle/>
          <a:p>
            <a:pPr marL="285750" indent="-285750">
              <a:buFont typeface="Arial" panose="020B0604020202020204" pitchFamily="34" charset="0"/>
              <a:buChar char="•"/>
            </a:pPr>
            <a:r>
              <a:rPr lang="en-US" sz="2400" b="1" dirty="0"/>
              <a:t>Implications for Practice</a:t>
            </a:r>
            <a:endParaRPr lang="en-US" sz="2400" dirty="0"/>
          </a:p>
          <a:p>
            <a:br>
              <a:rPr lang="en-US" dirty="0"/>
            </a:br>
            <a:r>
              <a:rPr lang="en-US" sz="2400" dirty="0"/>
              <a:t>The study's findings have several practical implications for hospital management and policymakers. Effective RCM and accurate medical coding can lead to better financial stability and operational efficiency. Hospitals should invest in advanced technology, continuous staff training, and regular audits to maintain high standards.</a:t>
            </a:r>
          </a:p>
          <a:p>
            <a:endParaRPr lang="en-US" dirty="0"/>
          </a:p>
        </p:txBody>
      </p:sp>
    </p:spTree>
    <p:extLst>
      <p:ext uri="{BB962C8B-B14F-4D97-AF65-F5344CB8AC3E}">
        <p14:creationId xmlns:p14="http://schemas.microsoft.com/office/powerpoint/2010/main" val="330797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Recommendations</a:t>
            </a:r>
            <a:br>
              <a:rPr lang="en-US" dirty="0"/>
            </a:br>
            <a:endParaRPr lang="en-US" dirty="0"/>
          </a:p>
        </p:txBody>
      </p:sp>
      <p:sp>
        <p:nvSpPr>
          <p:cNvPr id="3" name="Content Placeholder 2"/>
          <p:cNvSpPr>
            <a:spLocks noGrp="1"/>
          </p:cNvSpPr>
          <p:nvPr>
            <p:ph idx="1"/>
          </p:nvPr>
        </p:nvSpPr>
        <p:spPr/>
        <p:txBody>
          <a:bodyPr>
            <a:normAutofit lnSpcReduction="10000"/>
          </a:bodyPr>
          <a:lstStyle/>
          <a:p>
            <a:pPr lvl="0" fontAlgn="base"/>
            <a:r>
              <a:rPr lang="en-US" b="1" dirty="0"/>
              <a:t>Adopt Advanced Technologies:</a:t>
            </a:r>
            <a:r>
              <a:rPr lang="en-US" dirty="0"/>
              <a:t> Hospitals should invest in integrated health information systems and automated coding software to streamline RCM processes and reduce errors.</a:t>
            </a:r>
          </a:p>
          <a:p>
            <a:pPr lvl="0" fontAlgn="base"/>
            <a:r>
              <a:rPr lang="en-US" b="1" dirty="0"/>
              <a:t>Continuous Training:</a:t>
            </a:r>
            <a:r>
              <a:rPr lang="en-US" dirty="0"/>
              <a:t> Regular training programs for coding staff are essential to keep up with evolving coding standards and guidelines.</a:t>
            </a:r>
          </a:p>
          <a:p>
            <a:pPr lvl="0" fontAlgn="base"/>
            <a:r>
              <a:rPr lang="de-DE" b="1" dirty="0"/>
              <a:t>Regular Audits:</a:t>
            </a:r>
            <a:r>
              <a:rPr lang="en-US" dirty="0"/>
              <a:t> Conducting frequent audits can help identify and rectify errors, ensuring accurate claims submissions and minimizing denials.</a:t>
            </a:r>
          </a:p>
          <a:p>
            <a:pPr lvl="0" fontAlgn="base"/>
            <a:r>
              <a:rPr lang="en-US" b="1" dirty="0"/>
              <a:t>Enhanced Patient Communication:</a:t>
            </a:r>
            <a:r>
              <a:rPr lang="en-US" dirty="0"/>
              <a:t> Improving communication with patients regarding billing and insurance claims can increase satisfaction and reduce disputes.</a:t>
            </a:r>
          </a:p>
          <a:p>
            <a:endParaRPr lang="en-US" dirty="0"/>
          </a:p>
        </p:txBody>
      </p:sp>
    </p:spTree>
    <p:extLst>
      <p:ext uri="{BB962C8B-B14F-4D97-AF65-F5344CB8AC3E}">
        <p14:creationId xmlns:p14="http://schemas.microsoft.com/office/powerpoint/2010/main" val="25116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a:t> </a:t>
            </a:r>
            <a:r>
              <a:rPr lang="it-IT" b="1" u="sng" dirty="0"/>
              <a:t>Conclusion</a:t>
            </a:r>
            <a:endParaRPr lang="en-US" u="sng" dirty="0"/>
          </a:p>
        </p:txBody>
      </p:sp>
      <p:sp>
        <p:nvSpPr>
          <p:cNvPr id="3" name="Content Placeholder 2"/>
          <p:cNvSpPr>
            <a:spLocks noGrp="1"/>
          </p:cNvSpPr>
          <p:nvPr>
            <p:ph idx="1"/>
          </p:nvPr>
        </p:nvSpPr>
        <p:spPr/>
        <p:txBody>
          <a:bodyPr/>
          <a:lstStyle/>
          <a:p>
            <a:r>
              <a:rPr lang="en-US" dirty="0"/>
              <a:t>This research provided a comprehensive overview of the health insurance system in UAE hospitals, focusing on revenue cycle management and medical coding practices. The case study of Thumbay Hospital in Ajman offered valuable insights into the strategies and challenges associated with these aspects. The findings underscored the importance of effective RCM and accurate medical coding in ensuring financial stability and compliance in the healthcare sector. Further research could explore the impact of emerging technologies on RCM and coding practices in UAE hospitals.</a:t>
            </a:r>
          </a:p>
          <a:p>
            <a:endParaRPr lang="en-US" dirty="0"/>
          </a:p>
        </p:txBody>
      </p:sp>
    </p:spTree>
    <p:extLst>
      <p:ext uri="{BB962C8B-B14F-4D97-AF65-F5344CB8AC3E}">
        <p14:creationId xmlns:p14="http://schemas.microsoft.com/office/powerpoint/2010/main" val="2478495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 </a:t>
            </a:r>
            <a:r>
              <a:rPr lang="fr-FR" b="1" u="sng" dirty="0"/>
              <a:t>Références</a:t>
            </a:r>
            <a:endParaRPr lang="en-US" b="1" u="sng" dirty="0"/>
          </a:p>
        </p:txBody>
      </p:sp>
      <p:sp>
        <p:nvSpPr>
          <p:cNvPr id="3" name="Content Placeholder 2"/>
          <p:cNvSpPr>
            <a:spLocks noGrp="1"/>
          </p:cNvSpPr>
          <p:nvPr>
            <p:ph idx="1"/>
          </p:nvPr>
        </p:nvSpPr>
        <p:spPr/>
        <p:txBody>
          <a:bodyPr>
            <a:normAutofit fontScale="92500"/>
          </a:bodyPr>
          <a:lstStyle/>
          <a:p>
            <a:pPr lvl="0" fontAlgn="base"/>
            <a:r>
              <a:rPr lang="en-US" dirty="0"/>
              <a:t>Health Authority - Abu Dhabi (HAAD). Health Insurance Policy. Available from: </a:t>
            </a:r>
            <a:r>
              <a:rPr lang="en-US" u="sng" dirty="0">
                <a:hlinkClick r:id="rId2"/>
              </a:rPr>
              <a:t>https://www.doh.gov.ae/en</a:t>
            </a:r>
            <a:endParaRPr lang="en-US" dirty="0"/>
          </a:p>
          <a:p>
            <a:pPr lvl="0" fontAlgn="base"/>
            <a:r>
              <a:rPr lang="en-US" dirty="0"/>
              <a:t>Dubai Health Authority (DHA). Healthcare Regulation. Available from: </a:t>
            </a:r>
            <a:r>
              <a:rPr lang="en-US" u="sng" dirty="0">
                <a:hlinkClick r:id="rId3"/>
              </a:rPr>
              <a:t>https://www.dha.gov.ae/</a:t>
            </a:r>
            <a:endParaRPr lang="en-US" dirty="0"/>
          </a:p>
          <a:p>
            <a:pPr lvl="0" fontAlgn="base"/>
            <a:r>
              <a:rPr lang="en-US" dirty="0"/>
              <a:t>UAE Ministry of Health and Prevention. Health Services Reports. Available from: </a:t>
            </a:r>
            <a:r>
              <a:rPr lang="en-US" u="sng" dirty="0">
                <a:hlinkClick r:id="rId4"/>
              </a:rPr>
              <a:t>https://www.mohap.gov.ae/en</a:t>
            </a:r>
            <a:endParaRPr lang="en-US" dirty="0"/>
          </a:p>
          <a:p>
            <a:pPr lvl="0" fontAlgn="base"/>
            <a:r>
              <a:rPr lang="en-US" dirty="0"/>
              <a:t>Frost &amp; Sullivan. Healthcare Industry Reports. Available from: </a:t>
            </a:r>
            <a:r>
              <a:rPr lang="en-US" u="sng" dirty="0">
                <a:hlinkClick r:id="rId5"/>
              </a:rPr>
              <a:t>https://www.frost.com/</a:t>
            </a:r>
            <a:endParaRPr lang="en-US" dirty="0"/>
          </a:p>
          <a:p>
            <a:pPr lvl="0" fontAlgn="base"/>
            <a:r>
              <a:rPr lang="en-US" dirty="0"/>
              <a:t>American Health Information Management Association (AHIMA). Healthcare Coding Standards. Available from: </a:t>
            </a:r>
            <a:r>
              <a:rPr lang="en-US" u="sng" dirty="0">
                <a:hlinkClick r:id="rId6"/>
              </a:rPr>
              <a:t>https://www.ahima.org/</a:t>
            </a:r>
            <a:endParaRPr lang="en-US" dirty="0"/>
          </a:p>
          <a:p>
            <a:endParaRPr lang="en-US" dirty="0"/>
          </a:p>
        </p:txBody>
      </p:sp>
    </p:spTree>
    <p:extLst>
      <p:ext uri="{BB962C8B-B14F-4D97-AF65-F5344CB8AC3E}">
        <p14:creationId xmlns:p14="http://schemas.microsoft.com/office/powerpoint/2010/main" val="712272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Glossary</a:t>
            </a:r>
            <a:br>
              <a:rPr lang="en-US" dirty="0"/>
            </a:br>
            <a:endParaRPr lang="en-US" dirty="0"/>
          </a:p>
        </p:txBody>
      </p:sp>
      <p:sp>
        <p:nvSpPr>
          <p:cNvPr id="3" name="Content Placeholder 2"/>
          <p:cNvSpPr>
            <a:spLocks noGrp="1"/>
          </p:cNvSpPr>
          <p:nvPr>
            <p:ph idx="1"/>
          </p:nvPr>
        </p:nvSpPr>
        <p:spPr/>
        <p:txBody>
          <a:bodyPr/>
          <a:lstStyle/>
          <a:p>
            <a:pPr marL="0" indent="0">
              <a:buNone/>
            </a:pPr>
            <a:r>
              <a:rPr lang="da-DK" sz="3200" b="1" dirty="0"/>
              <a:t>ICD-10:</a:t>
            </a:r>
            <a:r>
              <a:rPr lang="en-US" sz="3200" dirty="0"/>
              <a:t> International Classification of Diseases, Tenth Revision</a:t>
            </a:r>
            <a:br>
              <a:rPr lang="en-US" sz="3200" dirty="0"/>
            </a:br>
            <a:r>
              <a:rPr lang="en-US" sz="3200" b="1" dirty="0"/>
              <a:t>RCM:</a:t>
            </a:r>
            <a:r>
              <a:rPr lang="fr-FR" sz="3200" dirty="0"/>
              <a:t> Revenue Cycle Management</a:t>
            </a:r>
            <a:br>
              <a:rPr lang="en-US" sz="3200" dirty="0"/>
            </a:br>
            <a:r>
              <a:rPr lang="en-US" sz="3200" b="1" dirty="0"/>
              <a:t>HAAD:</a:t>
            </a:r>
            <a:r>
              <a:rPr lang="en-US" sz="3200" dirty="0"/>
              <a:t> Health Authority of Abu Dhabi</a:t>
            </a:r>
            <a:br>
              <a:rPr lang="en-US" sz="3200" dirty="0"/>
            </a:br>
            <a:r>
              <a:rPr lang="en-US" sz="3200" b="1" dirty="0"/>
              <a:t>DHA:</a:t>
            </a:r>
            <a:r>
              <a:rPr lang="en-US" sz="3200" dirty="0"/>
              <a:t> Dubai Health Authority</a:t>
            </a:r>
            <a:br>
              <a:rPr lang="en-US" sz="3200" dirty="0"/>
            </a:br>
            <a:r>
              <a:rPr lang="en-US" sz="3200" b="1" dirty="0"/>
              <a:t>KPI:</a:t>
            </a:r>
            <a:r>
              <a:rPr lang="it-IT" sz="3200" dirty="0"/>
              <a:t> Key Performance Indicator</a:t>
            </a:r>
            <a:endParaRPr lang="en-US" sz="3200" dirty="0"/>
          </a:p>
          <a:p>
            <a:pPr marL="0" indent="0">
              <a:buNone/>
            </a:pPr>
            <a:r>
              <a:rPr lang="it-IT" sz="3200" b="1" dirty="0"/>
              <a:t>TUH</a:t>
            </a:r>
            <a:r>
              <a:rPr lang="it-IT" sz="3200" dirty="0"/>
              <a:t>: Thumbay university hospital.</a:t>
            </a:r>
            <a:endParaRPr lang="en-US" sz="3200" dirty="0"/>
          </a:p>
          <a:p>
            <a:endParaRPr lang="en-US" dirty="0"/>
          </a:p>
        </p:txBody>
      </p:sp>
    </p:spTree>
    <p:extLst>
      <p:ext uri="{BB962C8B-B14F-4D97-AF65-F5344CB8AC3E}">
        <p14:creationId xmlns:p14="http://schemas.microsoft.com/office/powerpoint/2010/main" val="854100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1" y="378005"/>
            <a:ext cx="3321676" cy="356092"/>
          </a:xfrm>
        </p:spPr>
        <p:txBody>
          <a:bodyPr>
            <a:normAutofit fontScale="90000"/>
          </a:bodyPr>
          <a:lstStyle/>
          <a:p>
            <a:r>
              <a:rPr lang="en-US" dirty="0"/>
              <a:t>Pictorial Journey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37" y="1335133"/>
            <a:ext cx="1995066" cy="26600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421" y="3341278"/>
            <a:ext cx="3744994" cy="33356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84" y="4129657"/>
            <a:ext cx="1973519" cy="263135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923617" y="-180942"/>
            <a:ext cx="2493984" cy="319825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336704" y="3486209"/>
            <a:ext cx="3335629" cy="303861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7415" y="171191"/>
            <a:ext cx="3739165" cy="249398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22283" y="171191"/>
            <a:ext cx="1612140" cy="2866027"/>
          </a:xfrm>
          <a:prstGeom prst="rect">
            <a:avLst/>
          </a:prstGeom>
        </p:spPr>
      </p:pic>
      <p:sp>
        <p:nvSpPr>
          <p:cNvPr id="11" name="TextBox 10"/>
          <p:cNvSpPr txBox="1"/>
          <p:nvPr/>
        </p:nvSpPr>
        <p:spPr>
          <a:xfrm>
            <a:off x="8400312" y="2665176"/>
            <a:ext cx="2537138" cy="646331"/>
          </a:xfrm>
          <a:prstGeom prst="rect">
            <a:avLst/>
          </a:prstGeom>
          <a:noFill/>
        </p:spPr>
        <p:txBody>
          <a:bodyPr wrap="square" rtlCol="0">
            <a:spAutoFit/>
          </a:bodyPr>
          <a:lstStyle/>
          <a:p>
            <a:r>
              <a:rPr lang="en-US" dirty="0"/>
              <a:t>TEAM HEADS</a:t>
            </a:r>
          </a:p>
          <a:p>
            <a:endParaRPr lang="en-US" dirty="0"/>
          </a:p>
        </p:txBody>
      </p:sp>
      <p:sp>
        <p:nvSpPr>
          <p:cNvPr id="12" name="TextBox 11"/>
          <p:cNvSpPr txBox="1"/>
          <p:nvPr/>
        </p:nvSpPr>
        <p:spPr>
          <a:xfrm>
            <a:off x="10517483" y="3243048"/>
            <a:ext cx="1461885" cy="646331"/>
          </a:xfrm>
          <a:prstGeom prst="rect">
            <a:avLst/>
          </a:prstGeom>
          <a:noFill/>
        </p:spPr>
        <p:txBody>
          <a:bodyPr wrap="square" rtlCol="0">
            <a:spAutoFit/>
          </a:bodyPr>
          <a:lstStyle/>
          <a:p>
            <a:r>
              <a:rPr lang="en-US" dirty="0"/>
              <a:t>IIHMR JAIPUR ALUMNI</a:t>
            </a:r>
          </a:p>
        </p:txBody>
      </p:sp>
      <p:sp>
        <p:nvSpPr>
          <p:cNvPr id="13" name="TextBox 12"/>
          <p:cNvSpPr txBox="1"/>
          <p:nvPr/>
        </p:nvSpPr>
        <p:spPr>
          <a:xfrm>
            <a:off x="7699882" y="6576349"/>
            <a:ext cx="2221740" cy="369332"/>
          </a:xfrm>
          <a:prstGeom prst="rect">
            <a:avLst/>
          </a:prstGeom>
          <a:noFill/>
        </p:spPr>
        <p:txBody>
          <a:bodyPr wrap="square" rtlCol="0">
            <a:spAutoFit/>
          </a:bodyPr>
          <a:lstStyle/>
          <a:p>
            <a:r>
              <a:rPr lang="en-US" dirty="0"/>
              <a:t>DENIAL MANAGER</a:t>
            </a:r>
          </a:p>
        </p:txBody>
      </p:sp>
      <p:sp>
        <p:nvSpPr>
          <p:cNvPr id="14" name="TextBox 13"/>
          <p:cNvSpPr txBox="1"/>
          <p:nvPr/>
        </p:nvSpPr>
        <p:spPr>
          <a:xfrm>
            <a:off x="2987899" y="6578677"/>
            <a:ext cx="3206839" cy="369332"/>
          </a:xfrm>
          <a:prstGeom prst="rect">
            <a:avLst/>
          </a:prstGeom>
          <a:noFill/>
        </p:spPr>
        <p:txBody>
          <a:bodyPr wrap="square" rtlCol="0">
            <a:spAutoFit/>
          </a:bodyPr>
          <a:lstStyle/>
          <a:p>
            <a:r>
              <a:rPr lang="en-US" dirty="0"/>
              <a:t>OUTER VIEW</a:t>
            </a:r>
          </a:p>
        </p:txBody>
      </p:sp>
      <p:sp>
        <p:nvSpPr>
          <p:cNvPr id="15" name="TextBox 14"/>
          <p:cNvSpPr txBox="1"/>
          <p:nvPr/>
        </p:nvSpPr>
        <p:spPr>
          <a:xfrm>
            <a:off x="5222382" y="2769446"/>
            <a:ext cx="2932091" cy="369332"/>
          </a:xfrm>
          <a:prstGeom prst="rect">
            <a:avLst/>
          </a:prstGeom>
          <a:noFill/>
        </p:spPr>
        <p:txBody>
          <a:bodyPr wrap="square" rtlCol="0">
            <a:spAutoFit/>
          </a:bodyPr>
          <a:lstStyle/>
          <a:p>
            <a:r>
              <a:rPr lang="en-US" dirty="0"/>
              <a:t>DESK </a:t>
            </a:r>
          </a:p>
        </p:txBody>
      </p:sp>
      <p:sp>
        <p:nvSpPr>
          <p:cNvPr id="16" name="TextBox 15"/>
          <p:cNvSpPr txBox="1"/>
          <p:nvPr/>
        </p:nvSpPr>
        <p:spPr>
          <a:xfrm>
            <a:off x="1545465" y="3889379"/>
            <a:ext cx="903537" cy="369332"/>
          </a:xfrm>
          <a:prstGeom prst="rect">
            <a:avLst/>
          </a:prstGeom>
          <a:noFill/>
        </p:spPr>
        <p:txBody>
          <a:bodyPr wrap="square" rtlCol="0">
            <a:spAutoFit/>
          </a:bodyPr>
          <a:lstStyle/>
          <a:p>
            <a:r>
              <a:rPr lang="en-US" dirty="0"/>
              <a:t>LOBBY</a:t>
            </a:r>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9478730" y="4078038"/>
            <a:ext cx="2714550" cy="2286728"/>
          </a:xfrm>
          <a:prstGeom prst="rect">
            <a:avLst/>
          </a:prstGeom>
        </p:spPr>
      </p:pic>
      <p:sp>
        <p:nvSpPr>
          <p:cNvPr id="18" name="TextBox 17"/>
          <p:cNvSpPr txBox="1"/>
          <p:nvPr/>
        </p:nvSpPr>
        <p:spPr>
          <a:xfrm>
            <a:off x="10738501" y="6576349"/>
            <a:ext cx="1918357" cy="369332"/>
          </a:xfrm>
          <a:prstGeom prst="rect">
            <a:avLst/>
          </a:prstGeom>
          <a:noFill/>
        </p:spPr>
        <p:txBody>
          <a:bodyPr wrap="square" rtlCol="0">
            <a:spAutoFit/>
          </a:bodyPr>
          <a:lstStyle/>
          <a:p>
            <a:r>
              <a:rPr lang="en-US" dirty="0"/>
              <a:t>BATCHMATE</a:t>
            </a:r>
          </a:p>
        </p:txBody>
      </p:sp>
    </p:spTree>
    <p:extLst>
      <p:ext uri="{BB962C8B-B14F-4D97-AF65-F5344CB8AC3E}">
        <p14:creationId xmlns:p14="http://schemas.microsoft.com/office/powerpoint/2010/main" val="135319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13" y="-281354"/>
            <a:ext cx="10515600" cy="1521876"/>
          </a:xfrm>
        </p:spPr>
        <p:txBody>
          <a:bodyPr/>
          <a:lstStyle/>
          <a:p>
            <a:pPr algn="ctr"/>
            <a:r>
              <a:rPr lang="en-US" b="1" u="sng" dirty="0"/>
              <a:t>Mentor Approval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9815" y="1240522"/>
            <a:ext cx="7638757" cy="5068277"/>
          </a:xfrm>
        </p:spPr>
      </p:pic>
    </p:spTree>
    <p:extLst>
      <p:ext uri="{BB962C8B-B14F-4D97-AF65-F5344CB8AC3E}">
        <p14:creationId xmlns:p14="http://schemas.microsoft.com/office/powerpoint/2010/main" val="41122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9" y="296214"/>
            <a:ext cx="11565228" cy="6246254"/>
          </a:xfrm>
          <a:prstGeom prst="rect">
            <a:avLst/>
          </a:prstGeom>
        </p:spPr>
      </p:pic>
    </p:spTree>
    <p:extLst>
      <p:ext uri="{BB962C8B-B14F-4D97-AF65-F5344CB8AC3E}">
        <p14:creationId xmlns:p14="http://schemas.microsoft.com/office/powerpoint/2010/main" val="77184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8087"/>
          </a:xfrm>
        </p:spPr>
        <p:txBody>
          <a:bodyPr>
            <a:normAutofit fontScale="90000"/>
          </a:bodyPr>
          <a:lstStyle/>
          <a:p>
            <a:pPr algn="ctr"/>
            <a:r>
              <a:rPr lang="en-US" b="1" u="sng" dirty="0"/>
              <a:t>Introduction</a:t>
            </a:r>
            <a:br>
              <a:rPr lang="en-US" dirty="0"/>
            </a:br>
            <a:endParaRPr lang="en-US" dirty="0"/>
          </a:p>
        </p:txBody>
      </p:sp>
      <p:sp>
        <p:nvSpPr>
          <p:cNvPr id="3" name="Content Placeholder 2"/>
          <p:cNvSpPr>
            <a:spLocks noGrp="1"/>
          </p:cNvSpPr>
          <p:nvPr>
            <p:ph idx="1"/>
          </p:nvPr>
        </p:nvSpPr>
        <p:spPr>
          <a:xfrm>
            <a:off x="838200" y="1392702"/>
            <a:ext cx="10515600" cy="4784261"/>
          </a:xfrm>
        </p:spPr>
        <p:txBody>
          <a:bodyPr>
            <a:normAutofit lnSpcReduction="10000"/>
          </a:bodyPr>
          <a:lstStyle/>
          <a:p>
            <a:r>
              <a:rPr lang="en-US" b="1" dirty="0"/>
              <a:t>1.1 Background and Significance</a:t>
            </a:r>
          </a:p>
          <a:p>
            <a:pPr marL="0" indent="0">
              <a:buNone/>
            </a:pPr>
            <a:br>
              <a:rPr lang="en-US" dirty="0"/>
            </a:br>
            <a:r>
              <a:rPr lang="en-US" dirty="0"/>
              <a:t>The healthcare system in the United Arab Emirates (UAE) has experienced significant changes with the introduction of mandatory health insurance. This initiative, which began with the Health Authority of Abu Dhabi (HAAD) in 2005 and expanded with the Dubai Health Authority (DHA) in 2014, aimed to offer extensive health coverage to all residents. As hospitals adjusted to this new model, understanding the intricacies of the health insurance system, particularly in terms of revenue cycle management (RCM) and medical coding, became vital. This study investigates these aspects through a case study of Thumbay Hospital in Ajman, UAE.</a:t>
            </a:r>
          </a:p>
        </p:txBody>
      </p:sp>
    </p:spTree>
    <p:extLst>
      <p:ext uri="{BB962C8B-B14F-4D97-AF65-F5344CB8AC3E}">
        <p14:creationId xmlns:p14="http://schemas.microsoft.com/office/powerpoint/2010/main" val="389765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55" y="182246"/>
            <a:ext cx="10515600" cy="436732"/>
          </a:xfrm>
        </p:spPr>
        <p:txBody>
          <a:bodyPr>
            <a:normAutofit fontScale="90000"/>
          </a:bodyPr>
          <a:lstStyle/>
          <a:p>
            <a:r>
              <a:rPr lang="en-US" u="sng" dirty="0"/>
              <a:t>Intro </a:t>
            </a:r>
            <a:r>
              <a:rPr lang="en-US" u="sng" dirty="0" err="1"/>
              <a:t>contn</a:t>
            </a:r>
            <a:r>
              <a:rPr lang="en-US" u="sng" dirty="0"/>
              <a:t>..</a:t>
            </a:r>
          </a:p>
        </p:txBody>
      </p:sp>
      <p:sp>
        <p:nvSpPr>
          <p:cNvPr id="3" name="Content Placeholder 2"/>
          <p:cNvSpPr>
            <a:spLocks noGrp="1"/>
          </p:cNvSpPr>
          <p:nvPr>
            <p:ph idx="1"/>
          </p:nvPr>
        </p:nvSpPr>
        <p:spPr>
          <a:xfrm>
            <a:off x="379829" y="872197"/>
            <a:ext cx="11605846" cy="5304766"/>
          </a:xfrm>
        </p:spPr>
        <p:txBody>
          <a:bodyPr>
            <a:normAutofit fontScale="85000" lnSpcReduction="20000"/>
          </a:bodyPr>
          <a:lstStyle/>
          <a:p>
            <a:r>
              <a:rPr lang="de-DE" b="1" dirty="0"/>
              <a:t>1.2 Problem Statement</a:t>
            </a:r>
          </a:p>
          <a:p>
            <a:pPr marL="0" indent="0">
              <a:buNone/>
            </a:pPr>
            <a:br>
              <a:rPr lang="en-US" dirty="0"/>
            </a:br>
            <a:r>
              <a:rPr lang="en-US" dirty="0"/>
              <a:t>Despite the implementation of mandatory health insurance, many hospitals in the UAE encounter difficulties with efficient revenue cycle management and precise medical coding, leading to financial instability and administrative inefficiencies.</a:t>
            </a:r>
          </a:p>
          <a:p>
            <a:r>
              <a:rPr lang="en-US" b="1" dirty="0"/>
              <a:t>1.3 Purpose of the Study</a:t>
            </a:r>
            <a:endParaRPr lang="en-US" dirty="0"/>
          </a:p>
          <a:p>
            <a:pPr marL="0" indent="0">
              <a:buNone/>
            </a:pPr>
            <a:br>
              <a:rPr lang="en-US" dirty="0"/>
            </a:br>
            <a:r>
              <a:rPr lang="en-US" dirty="0"/>
              <a:t>This study aims to </a:t>
            </a:r>
            <a:r>
              <a:rPr lang="en-US" dirty="0" err="1"/>
              <a:t>analyse</a:t>
            </a:r>
            <a:r>
              <a:rPr lang="en-US" dirty="0"/>
              <a:t> how the health insurance system affects revenue cycle management and medical coding practices in UAE hospitals, focusing specifically on Thumbay Hospital in Ajman. It seeks to identify challenges and propose strategies for improvement.</a:t>
            </a:r>
          </a:p>
          <a:p>
            <a:r>
              <a:rPr lang="en-US" b="1" dirty="0"/>
              <a:t>1.4 Scope of the Study</a:t>
            </a:r>
            <a:endParaRPr lang="en-US" dirty="0"/>
          </a:p>
          <a:p>
            <a:pPr marL="0" indent="0">
              <a:buNone/>
            </a:pPr>
            <a:br>
              <a:rPr lang="en-US" dirty="0"/>
            </a:br>
            <a:r>
              <a:rPr lang="en-US" dirty="0"/>
              <a:t>The study </a:t>
            </a:r>
            <a:r>
              <a:rPr lang="en-US" dirty="0" err="1"/>
              <a:t>emphasises</a:t>
            </a:r>
            <a:r>
              <a:rPr lang="en-US" dirty="0"/>
              <a:t> the administrative and financial aspects of health insurance in UAE hospitals, particularly RCM and medical coding. It does not delve into clinical outcomes or patient treatment specifics.</a:t>
            </a:r>
          </a:p>
          <a:p>
            <a:endParaRPr lang="en-US" dirty="0"/>
          </a:p>
        </p:txBody>
      </p:sp>
    </p:spTree>
    <p:extLst>
      <p:ext uri="{BB962C8B-B14F-4D97-AF65-F5344CB8AC3E}">
        <p14:creationId xmlns:p14="http://schemas.microsoft.com/office/powerpoint/2010/main" val="37426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96313"/>
            <a:ext cx="10515600" cy="718087"/>
          </a:xfrm>
        </p:spPr>
        <p:txBody>
          <a:bodyPr/>
          <a:lstStyle/>
          <a:p>
            <a:r>
              <a:rPr lang="en-US" b="1" u="sng" dirty="0"/>
              <a:t>Review of Literature</a:t>
            </a:r>
            <a:endParaRPr lang="en-US" u="sng" dirty="0"/>
          </a:p>
        </p:txBody>
      </p:sp>
      <p:sp>
        <p:nvSpPr>
          <p:cNvPr id="3" name="Content Placeholder 2"/>
          <p:cNvSpPr>
            <a:spLocks noGrp="1"/>
          </p:cNvSpPr>
          <p:nvPr>
            <p:ph idx="1"/>
          </p:nvPr>
        </p:nvSpPr>
        <p:spPr>
          <a:xfrm>
            <a:off x="655320" y="1308639"/>
            <a:ext cx="5661074" cy="5023412"/>
          </a:xfrm>
        </p:spPr>
        <p:txBody>
          <a:bodyPr>
            <a:normAutofit lnSpcReduction="10000"/>
          </a:bodyPr>
          <a:lstStyle/>
          <a:p>
            <a:r>
              <a:rPr lang="en-US" b="1" dirty="0"/>
              <a:t>2.1 Health Insurance System in UAE Hospitals</a:t>
            </a:r>
            <a:endParaRPr lang="en-US" dirty="0"/>
          </a:p>
          <a:p>
            <a:r>
              <a:rPr lang="en-US" sz="2600" dirty="0"/>
              <a:t>The system involves both public and private sectors and benefits significantly from medical tourism. The introduction of mandatory health insurance increased health coverage, necessitating effective management practices in hospitals</a:t>
            </a:r>
          </a:p>
          <a:p>
            <a:r>
              <a:rPr lang="en-US" sz="2600" dirty="0"/>
              <a:t>For example, the HAAD system covers nearly 98% of Abu Dhabi's population, while the DHA system covers about 95% of Dubai's residents</a:t>
            </a:r>
          </a:p>
        </p:txBody>
      </p:sp>
      <p:sp>
        <p:nvSpPr>
          <p:cNvPr id="4" name="TextBox 3"/>
          <p:cNvSpPr txBox="1"/>
          <p:nvPr/>
        </p:nvSpPr>
        <p:spPr>
          <a:xfrm>
            <a:off x="6794696" y="1308639"/>
            <a:ext cx="5134707" cy="4770537"/>
          </a:xfrm>
          <a:prstGeom prst="rect">
            <a:avLst/>
          </a:prstGeom>
          <a:noFill/>
        </p:spPr>
        <p:txBody>
          <a:bodyPr wrap="square" rtlCol="0">
            <a:spAutoFit/>
          </a:bodyPr>
          <a:lstStyle/>
          <a:p>
            <a:r>
              <a:rPr lang="fr-FR" sz="2400" b="1" dirty="0"/>
              <a:t>2.2 Revenue Cycle Management (RCM)</a:t>
            </a:r>
          </a:p>
          <a:p>
            <a:endParaRPr lang="en-US" sz="2000" dirty="0"/>
          </a:p>
          <a:p>
            <a:r>
              <a:rPr lang="en-US" sz="2000" dirty="0"/>
              <a:t>RCM includes the financial processes that healthcare </a:t>
            </a:r>
            <a:r>
              <a:rPr lang="en-US" sz="2000" dirty="0" err="1"/>
              <a:t>organisations</a:t>
            </a:r>
            <a:r>
              <a:rPr lang="en-US" sz="2000" dirty="0"/>
              <a:t> use to manage claims processing, payment, and revenue generation. </a:t>
            </a:r>
          </a:p>
          <a:p>
            <a:endParaRPr lang="en-US" sz="2000" dirty="0"/>
          </a:p>
          <a:p>
            <a:r>
              <a:rPr lang="en-US" sz="2000" dirty="0"/>
              <a:t>This process includes patient registration, insurance verification, coding and documentation, claims submission, and reimbursement, resubmission and reconciliation and network management.</a:t>
            </a:r>
          </a:p>
          <a:p>
            <a:endParaRPr lang="en-US" sz="2000" dirty="0"/>
          </a:p>
          <a:p>
            <a:r>
              <a:rPr lang="en-US" sz="2000" dirty="0"/>
              <a:t>For example, TUH with integrated RCM systems reported a 20% reduction in denial rates and a 15% increase in revenue</a:t>
            </a:r>
          </a:p>
        </p:txBody>
      </p:sp>
    </p:spTree>
    <p:extLst>
      <p:ext uri="{BB962C8B-B14F-4D97-AF65-F5344CB8AC3E}">
        <p14:creationId xmlns:p14="http://schemas.microsoft.com/office/powerpoint/2010/main" val="171165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055" y="464234"/>
            <a:ext cx="5753686" cy="5880295"/>
          </a:xfrm>
        </p:spPr>
        <p:txBody>
          <a:bodyPr>
            <a:normAutofit fontScale="90000"/>
          </a:bodyPr>
          <a:lstStyle/>
          <a:p>
            <a:br>
              <a:rPr lang="en-US" sz="2200" dirty="0"/>
            </a:br>
            <a:br>
              <a:rPr lang="en-US" sz="2200" b="1" dirty="0"/>
            </a:br>
            <a:r>
              <a:rPr lang="en-US" sz="2200" b="1" dirty="0"/>
              <a:t>2.4  Impact of Health Insurance on Patient Care</a:t>
            </a:r>
            <a:br>
              <a:rPr lang="en-US" sz="2200" b="1" dirty="0"/>
            </a:br>
            <a:br>
              <a:rPr lang="en-US" sz="2200" dirty="0"/>
            </a:br>
            <a:r>
              <a:rPr lang="en-US" sz="2200" dirty="0">
                <a:latin typeface="+mn-lt"/>
              </a:rPr>
              <a:t>Mandatory health insurance in the UAE has significantly impacted patient care by increasing access to a wide range of medical services. </a:t>
            </a:r>
            <a:br>
              <a:rPr lang="en-US" sz="2200" dirty="0">
                <a:latin typeface="+mn-lt"/>
              </a:rPr>
            </a:br>
            <a:br>
              <a:rPr lang="en-US" sz="2200" dirty="0">
                <a:latin typeface="+mn-lt"/>
              </a:rPr>
            </a:br>
            <a:r>
              <a:rPr lang="en-US" sz="2200" dirty="0">
                <a:latin typeface="+mn-lt"/>
              </a:rPr>
              <a:t>Recent Survey at TUH reflect insured patients generally report higher satisfaction due to reduced out-of-pocket expenses and the ability to access a broader network of healthcare providers.</a:t>
            </a:r>
            <a:br>
              <a:rPr lang="en-US" sz="2200" dirty="0"/>
            </a:br>
            <a:br>
              <a:rPr lang="en-US" sz="2200" b="1" dirty="0"/>
            </a:br>
            <a:r>
              <a:rPr lang="en-US" sz="2200" b="1" dirty="0"/>
              <a:t>2.5 Comparative Analysis</a:t>
            </a:r>
            <a:br>
              <a:rPr lang="en-US" sz="2000" dirty="0"/>
            </a:br>
            <a:br>
              <a:rPr lang="en-US" sz="2200" dirty="0"/>
            </a:br>
            <a:br>
              <a:rPr lang="en-US" sz="2200" b="1" dirty="0"/>
            </a:br>
            <a:r>
              <a:rPr lang="en-US" sz="2200" dirty="0"/>
              <a:t>Countries with similar mandatory health insurance systems, such as Germany and Japan, also </a:t>
            </a:r>
            <a:r>
              <a:rPr lang="en-US" sz="2200" dirty="0" err="1"/>
              <a:t>emphasise</a:t>
            </a:r>
            <a:r>
              <a:rPr lang="en-US" sz="2200" dirty="0"/>
              <a:t> robust RCM and accurate medical coding to ensure financial and operational efficiency in their healthcare sectors. </a:t>
            </a:r>
            <a:br>
              <a:rPr lang="en-US" sz="2000" dirty="0"/>
            </a:br>
            <a:endParaRPr lang="en-US" sz="2000" dirty="0"/>
          </a:p>
        </p:txBody>
      </p:sp>
      <p:sp>
        <p:nvSpPr>
          <p:cNvPr id="3" name="Content Placeholder 2"/>
          <p:cNvSpPr>
            <a:spLocks noGrp="1"/>
          </p:cNvSpPr>
          <p:nvPr>
            <p:ph idx="1"/>
          </p:nvPr>
        </p:nvSpPr>
        <p:spPr>
          <a:xfrm>
            <a:off x="211016" y="660547"/>
            <a:ext cx="5697416" cy="5811838"/>
          </a:xfrm>
        </p:spPr>
        <p:txBody>
          <a:bodyPr>
            <a:normAutofit fontScale="77500" lnSpcReduction="20000"/>
          </a:bodyPr>
          <a:lstStyle/>
          <a:p>
            <a:pPr marL="0" indent="0">
              <a:buNone/>
            </a:pPr>
            <a:r>
              <a:rPr lang="en-US" b="1" dirty="0"/>
              <a:t>2.3 Role of Medical Coding</a:t>
            </a:r>
          </a:p>
          <a:p>
            <a:pPr marL="0" indent="0">
              <a:buNone/>
            </a:pPr>
            <a:endParaRPr lang="en-US" dirty="0"/>
          </a:p>
          <a:p>
            <a:r>
              <a:rPr lang="en-US" dirty="0"/>
              <a:t>Medical coding translates medical procedures, diagnoses, and services into </a:t>
            </a:r>
            <a:r>
              <a:rPr lang="en-US" dirty="0" err="1"/>
              <a:t>standardised</a:t>
            </a:r>
            <a:r>
              <a:rPr lang="en-US" dirty="0"/>
              <a:t> alphanumeric codes for billing and insurance purposes. </a:t>
            </a:r>
          </a:p>
          <a:p>
            <a:r>
              <a:rPr lang="en-US" dirty="0"/>
              <a:t>The TUH employs ICD-10 coding standards, which are internationally </a:t>
            </a:r>
            <a:r>
              <a:rPr lang="en-US" dirty="0" err="1"/>
              <a:t>recognised</a:t>
            </a:r>
            <a:r>
              <a:rPr lang="en-US" dirty="0"/>
              <a:t> for their comprehensiveness and accuracy. Research indicates that hospitals like TUH using ICD-10 experienced a 25% improvement in coding accuracy and a corresponding increase in coding accuracy and a corresponding increase in reimbursement rates. </a:t>
            </a:r>
          </a:p>
          <a:p>
            <a:r>
              <a:rPr lang="en-US" dirty="0"/>
              <a:t>The coding components include the accurate use of diagnostic codes (ICD-10), procedural codes (CPT), and other classification systems like DRGs, which are essential for hospital billing and insurance claims.</a:t>
            </a:r>
          </a:p>
        </p:txBody>
      </p:sp>
    </p:spTree>
    <p:extLst>
      <p:ext uri="{BB962C8B-B14F-4D97-AF65-F5344CB8AC3E}">
        <p14:creationId xmlns:p14="http://schemas.microsoft.com/office/powerpoint/2010/main" val="210727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52" y="140042"/>
            <a:ext cx="10515600" cy="1325563"/>
          </a:xfrm>
        </p:spPr>
        <p:txBody>
          <a:bodyPr/>
          <a:lstStyle/>
          <a:p>
            <a:r>
              <a:rPr lang="fr-FR" b="1" u="sng" dirty="0"/>
              <a:t>Objectives</a:t>
            </a:r>
            <a:br>
              <a:rPr lang="en-US" dirty="0"/>
            </a:br>
            <a:endParaRPr lang="en-US" dirty="0"/>
          </a:p>
        </p:txBody>
      </p:sp>
      <p:sp>
        <p:nvSpPr>
          <p:cNvPr id="3" name="Content Placeholder 2"/>
          <p:cNvSpPr>
            <a:spLocks noGrp="1"/>
          </p:cNvSpPr>
          <p:nvPr>
            <p:ph idx="1"/>
          </p:nvPr>
        </p:nvSpPr>
        <p:spPr>
          <a:xfrm>
            <a:off x="422031" y="1266092"/>
            <a:ext cx="11183815" cy="5444197"/>
          </a:xfrm>
        </p:spPr>
        <p:txBody>
          <a:bodyPr>
            <a:normAutofit fontScale="70000" lnSpcReduction="20000"/>
          </a:bodyPr>
          <a:lstStyle/>
          <a:p>
            <a:r>
              <a:rPr lang="en-US" b="1" dirty="0"/>
              <a:t>3.1 General Objective</a:t>
            </a:r>
            <a:endParaRPr lang="en-US" dirty="0"/>
          </a:p>
          <a:p>
            <a:pPr marL="0" indent="0">
              <a:buNone/>
            </a:pPr>
            <a:br>
              <a:rPr lang="en-US" dirty="0"/>
            </a:br>
            <a:r>
              <a:rPr lang="en-US" dirty="0"/>
              <a:t>To examine the health insurance system in UAE hospitals, focusing on revenue cycle management and the role of medical coding, using Thumbay Hospital in Ajman, UAE as a case study.</a:t>
            </a:r>
          </a:p>
          <a:p>
            <a:endParaRPr lang="en-US" dirty="0"/>
          </a:p>
          <a:p>
            <a:r>
              <a:rPr lang="en-US" b="1" dirty="0"/>
              <a:t>3.2 Secondary Objectives</a:t>
            </a:r>
            <a:endParaRPr lang="en-US" dirty="0"/>
          </a:p>
          <a:p>
            <a:pPr marL="0" lvl="0" indent="0" fontAlgn="base">
              <a:buNone/>
            </a:pPr>
            <a:r>
              <a:rPr lang="en-US" dirty="0"/>
              <a:t>To analyze the current state of revenue cycle management in UAE hospitals under the health insurance system.</a:t>
            </a:r>
          </a:p>
          <a:p>
            <a:pPr marL="0" lvl="0" indent="0" fontAlgn="base">
              <a:buNone/>
            </a:pPr>
            <a:r>
              <a:rPr lang="en-US" dirty="0"/>
              <a:t>To evaluate the practices and challenges associated with medical coding in UAE hospitals.</a:t>
            </a:r>
          </a:p>
          <a:p>
            <a:pPr marL="0" lvl="0" indent="0" fontAlgn="base">
              <a:buNone/>
            </a:pPr>
            <a:r>
              <a:rPr lang="en-US" dirty="0"/>
              <a:t>To explore the specific strategies and initiatives implemented by Thumbay Hospital in Ajman to navigate the health insurance system effectively. </a:t>
            </a:r>
          </a:p>
          <a:p>
            <a:pPr marL="0" indent="0">
              <a:buNone/>
            </a:pPr>
            <a:r>
              <a:rPr lang="en-US" dirty="0"/>
              <a:t> </a:t>
            </a:r>
          </a:p>
          <a:p>
            <a:r>
              <a:rPr lang="en-US" b="1" dirty="0"/>
              <a:t>3.3 Tertiary Objectives</a:t>
            </a:r>
            <a:endParaRPr lang="en-US" dirty="0"/>
          </a:p>
          <a:p>
            <a:pPr marL="0" lvl="0" indent="0" fontAlgn="base">
              <a:buNone/>
            </a:pPr>
            <a:r>
              <a:rPr lang="en-US" dirty="0"/>
              <a:t>To assess the impact of RCM and medical coding on patient satisfaction and administrative efficiency.</a:t>
            </a:r>
          </a:p>
          <a:p>
            <a:pPr marL="0" lvl="0" indent="0" fontAlgn="base">
              <a:buNone/>
            </a:pPr>
            <a:r>
              <a:rPr lang="en-US" dirty="0"/>
              <a:t>To explore the potential role of emerging technologies, such as artificial intelligence, in improving RCM and coding practices.</a:t>
            </a:r>
          </a:p>
          <a:p>
            <a:pPr marL="0" indent="0">
              <a:buNone/>
            </a:pPr>
            <a:r>
              <a:rPr lang="en-US" dirty="0"/>
              <a:t> </a:t>
            </a:r>
          </a:p>
          <a:p>
            <a:endParaRPr lang="en-US" dirty="0"/>
          </a:p>
        </p:txBody>
      </p:sp>
    </p:spTree>
    <p:extLst>
      <p:ext uri="{BB962C8B-B14F-4D97-AF65-F5344CB8AC3E}">
        <p14:creationId xmlns:p14="http://schemas.microsoft.com/office/powerpoint/2010/main" val="188632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45" y="365125"/>
            <a:ext cx="10954555" cy="1325563"/>
          </a:xfrm>
        </p:spPr>
        <p:txBody>
          <a:bodyPr>
            <a:normAutofit/>
          </a:bodyPr>
          <a:lstStyle/>
          <a:p>
            <a:r>
              <a:rPr lang="en-US" b="1" u="sng" dirty="0"/>
              <a:t> Methodology </a:t>
            </a:r>
            <a:br>
              <a:rPr lang="en-US" sz="2800" dirty="0"/>
            </a:br>
            <a:endParaRPr lang="en-US" sz="2800" dirty="0"/>
          </a:p>
        </p:txBody>
      </p:sp>
      <p:sp>
        <p:nvSpPr>
          <p:cNvPr id="3" name="Content Placeholder 2"/>
          <p:cNvSpPr>
            <a:spLocks noGrp="1"/>
          </p:cNvSpPr>
          <p:nvPr>
            <p:ph idx="1"/>
          </p:nvPr>
        </p:nvSpPr>
        <p:spPr>
          <a:xfrm>
            <a:off x="399245" y="1403797"/>
            <a:ext cx="11410682" cy="5164428"/>
          </a:xfrm>
        </p:spPr>
        <p:txBody>
          <a:bodyPr>
            <a:normAutofit fontScale="62500" lnSpcReduction="20000"/>
          </a:bodyPr>
          <a:lstStyle/>
          <a:p>
            <a:r>
              <a:rPr lang="de-DE" b="1" dirty="0"/>
              <a:t>5.1 Study Design</a:t>
            </a:r>
            <a:endParaRPr lang="en-US" dirty="0"/>
          </a:p>
          <a:p>
            <a:pPr marL="0" indent="0">
              <a:buNone/>
            </a:pPr>
            <a:br>
              <a:rPr lang="en-US" dirty="0"/>
            </a:br>
            <a:r>
              <a:rPr lang="en-US" dirty="0"/>
              <a:t>The study design was a systematic literature review, providing a thorough examination of existing literature related to the health insurance system in UAE hospitals, revenue cycle management, and medical coding.</a:t>
            </a:r>
          </a:p>
          <a:p>
            <a:r>
              <a:rPr lang="de-DE" b="1" dirty="0"/>
              <a:t>5.2 Study Area</a:t>
            </a:r>
            <a:endParaRPr lang="en-US" dirty="0"/>
          </a:p>
          <a:p>
            <a:pPr marL="0" indent="0">
              <a:buNone/>
            </a:pPr>
            <a:br>
              <a:rPr lang="en-US" dirty="0"/>
            </a:br>
            <a:r>
              <a:rPr lang="en-US" dirty="0"/>
              <a:t>The focus was on the healthcare sector in the UAE, with primary emphasis on hospitals' revenue cycle management and medical coding practices.</a:t>
            </a:r>
          </a:p>
          <a:p>
            <a:r>
              <a:rPr lang="fr-FR" b="1" dirty="0"/>
              <a:t>5.3 Inclusion </a:t>
            </a:r>
            <a:r>
              <a:rPr lang="fr-FR" b="1" dirty="0" err="1"/>
              <a:t>Criteria</a:t>
            </a:r>
            <a:endParaRPr lang="en-US" dirty="0"/>
          </a:p>
          <a:p>
            <a:pPr marL="0" indent="0">
              <a:buNone/>
            </a:pPr>
            <a:br>
              <a:rPr lang="en-US" dirty="0"/>
            </a:br>
            <a:r>
              <a:rPr lang="en-US" dirty="0"/>
              <a:t>Literature was included if it provided insights into the functioning of the health insurance system in UAE hospitals, particularly regarding revenue cycle management and medical coding practices.</a:t>
            </a:r>
          </a:p>
          <a:p>
            <a:r>
              <a:rPr lang="fr-FR" b="1" dirty="0"/>
              <a:t>5.4 Exclusion </a:t>
            </a:r>
            <a:r>
              <a:rPr lang="fr-FR" b="1" dirty="0" err="1"/>
              <a:t>Criteria</a:t>
            </a:r>
            <a:endParaRPr lang="en-US" dirty="0"/>
          </a:p>
          <a:p>
            <a:pPr marL="0" indent="0">
              <a:buNone/>
            </a:pPr>
            <a:br>
              <a:rPr lang="en-US" dirty="0"/>
            </a:br>
            <a:r>
              <a:rPr lang="en-US" dirty="0"/>
              <a:t>Literature not directly addressing the research topic or not specific to the UAE context was excluded.</a:t>
            </a:r>
          </a:p>
          <a:p>
            <a:r>
              <a:rPr lang="en-US" b="1" dirty="0"/>
              <a:t>5.5 Data Collection Methods</a:t>
            </a:r>
            <a:endParaRPr lang="en-US" dirty="0"/>
          </a:p>
          <a:p>
            <a:br>
              <a:rPr lang="en-US" dirty="0"/>
            </a:br>
            <a:r>
              <a:rPr lang="en-US" dirty="0"/>
              <a:t>Data was collected through a systematic review of relevant literature, including peer-reviewed journal articles, industry reports, and official health authority publications.</a:t>
            </a:r>
          </a:p>
          <a:p>
            <a:endParaRPr lang="en-US" dirty="0"/>
          </a:p>
        </p:txBody>
      </p:sp>
    </p:spTree>
    <p:extLst>
      <p:ext uri="{BB962C8B-B14F-4D97-AF65-F5344CB8AC3E}">
        <p14:creationId xmlns:p14="http://schemas.microsoft.com/office/powerpoint/2010/main" val="204650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0"/>
            <a:ext cx="10515600" cy="1325563"/>
          </a:xfrm>
        </p:spPr>
        <p:txBody>
          <a:bodyPr>
            <a:normAutofit/>
          </a:bodyPr>
          <a:lstStyle/>
          <a:p>
            <a:r>
              <a:rPr lang="en-US" sz="3200" b="1" u="sng" dirty="0"/>
              <a:t>Methodology cont.…</a:t>
            </a:r>
            <a:endParaRPr lang="en-US" sz="3200" u="sng" dirty="0"/>
          </a:p>
        </p:txBody>
      </p:sp>
      <p:sp>
        <p:nvSpPr>
          <p:cNvPr id="3" name="Content Placeholder 2"/>
          <p:cNvSpPr>
            <a:spLocks noGrp="1"/>
          </p:cNvSpPr>
          <p:nvPr>
            <p:ph idx="1"/>
          </p:nvPr>
        </p:nvSpPr>
        <p:spPr>
          <a:xfrm>
            <a:off x="489397" y="1429554"/>
            <a:ext cx="11294771" cy="5267459"/>
          </a:xfrm>
        </p:spPr>
        <p:txBody>
          <a:bodyPr>
            <a:normAutofit fontScale="77500" lnSpcReduction="20000"/>
          </a:bodyPr>
          <a:lstStyle/>
          <a:p>
            <a:r>
              <a:rPr lang="nl-NL" b="1" dirty="0"/>
              <a:t>5.6 Data Sources</a:t>
            </a:r>
            <a:endParaRPr lang="en-US" dirty="0"/>
          </a:p>
          <a:p>
            <a:pPr marL="0" indent="0">
              <a:buNone/>
            </a:pPr>
            <a:br>
              <a:rPr lang="en-US" dirty="0"/>
            </a:br>
            <a:r>
              <a:rPr lang="en-US" dirty="0"/>
              <a:t>Sources included databases such as PubMed, Google Scholar, and institutional repositories. Data was also obtained from reports by the Health Authority of Abu Dhabi (HAAD), Dubai Health Authority (DHA), and UAE Ministry of Health and Prevention.</a:t>
            </a:r>
          </a:p>
          <a:p>
            <a:r>
              <a:rPr lang="en-US" b="1" dirty="0"/>
              <a:t>5.7 Data Extraction and Synthesis</a:t>
            </a:r>
            <a:endParaRPr lang="en-US" dirty="0"/>
          </a:p>
          <a:p>
            <a:br>
              <a:rPr lang="en-US" dirty="0"/>
            </a:br>
            <a:r>
              <a:rPr lang="en-US" dirty="0"/>
              <a:t>Relevant information from selected literature was extracted and organized thematically to identify common themes, challenges, best practices, and trends.</a:t>
            </a:r>
          </a:p>
          <a:p>
            <a:r>
              <a:rPr lang="en-US" b="1" dirty="0"/>
              <a:t>5.8 Quality Assessment</a:t>
            </a:r>
            <a:endParaRPr lang="en-US" dirty="0"/>
          </a:p>
          <a:p>
            <a:br>
              <a:rPr lang="en-US" dirty="0"/>
            </a:br>
            <a:r>
              <a:rPr lang="en-US" dirty="0"/>
              <a:t>The quality of selected literature was assessed based on the credibility of sources, methodological rigor, and relevance to the research topic.</a:t>
            </a:r>
          </a:p>
          <a:p>
            <a:r>
              <a:rPr lang="nl-NL" b="1" dirty="0"/>
              <a:t>5.9 Data Analysis</a:t>
            </a:r>
            <a:endParaRPr lang="en-US" dirty="0"/>
          </a:p>
          <a:p>
            <a:pPr marL="0" indent="0">
              <a:buNone/>
            </a:pPr>
            <a:br>
              <a:rPr lang="en-US" dirty="0"/>
            </a:br>
            <a:r>
              <a:rPr lang="en-US" dirty="0"/>
              <a:t>Thematic analysis was conducted to identify recurring themes and insights across the selected literature.</a:t>
            </a:r>
          </a:p>
          <a:p>
            <a:endParaRPr lang="en-US" dirty="0"/>
          </a:p>
          <a:p>
            <a:endParaRPr lang="en-US" dirty="0"/>
          </a:p>
        </p:txBody>
      </p:sp>
    </p:spTree>
    <p:extLst>
      <p:ext uri="{BB962C8B-B14F-4D97-AF65-F5344CB8AC3E}">
        <p14:creationId xmlns:p14="http://schemas.microsoft.com/office/powerpoint/2010/main" val="3703715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TotalTime>
  <Words>889</Words>
  <Application>Microsoft Office PowerPoint</Application>
  <PresentationFormat>Widescreen</PresentationFormat>
  <Paragraphs>135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Health Insurance System in UAE Hospitals: Revenue Cycle Management and the Role of Medical Coding - A Case Study of Thumbay University Hospital, Ajman, UAE </vt:lpstr>
      <vt:lpstr>Mentor Approval</vt:lpstr>
      <vt:lpstr>Introduction </vt:lpstr>
      <vt:lpstr>Intro contn..</vt:lpstr>
      <vt:lpstr>Review of Literature</vt:lpstr>
      <vt:lpstr>  2.4  Impact of Health Insurance on Patient Care  Mandatory health insurance in the UAE has significantly impacted patient care by increasing access to a wide range of medical services.   Recent Survey at TUH reflect insured patients generally report higher satisfaction due to reduced out-of-pocket expenses and the ability to access a broader network of healthcare providers.  2.5 Comparative Analysis   Countries with similar mandatory health insurance systems, such as Germany and Japan, also emphasise robust RCM and accurate medical coding to ensure financial and operational efficiency in their healthcare sectors.  </vt:lpstr>
      <vt:lpstr>Objectives </vt:lpstr>
      <vt:lpstr> Methodology  </vt:lpstr>
      <vt:lpstr>Methodology cont.…</vt:lpstr>
      <vt:lpstr>Methodology cont.…</vt:lpstr>
      <vt:lpstr>Results </vt:lpstr>
      <vt:lpstr>Result cont...</vt:lpstr>
      <vt:lpstr>PowerPoint Presentation</vt:lpstr>
      <vt:lpstr>Discussion </vt:lpstr>
      <vt:lpstr>Recommendations </vt:lpstr>
      <vt:lpstr> Conclusion</vt:lpstr>
      <vt:lpstr> Références</vt:lpstr>
      <vt:lpstr>Glossary </vt:lpstr>
      <vt:lpstr>Pictorial Journey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Mr.Ashif  Thundiyil</dc:creator>
  <cp:lastModifiedBy>918427458599</cp:lastModifiedBy>
  <cp:revision>18</cp:revision>
  <dcterms:created xsi:type="dcterms:W3CDTF">2024-06-19T11:16:56Z</dcterms:created>
  <dcterms:modified xsi:type="dcterms:W3CDTF">2024-07-30T07:27:28Z</dcterms:modified>
</cp:coreProperties>
</file>