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70" r:id="rId14"/>
    <p:sldId id="272" r:id="rId15"/>
    <p:sldId id="267" r:id="rId16"/>
    <p:sldId id="273" r:id="rId17"/>
    <p:sldId id="269" r:id="rId18"/>
  </p:sldIdLst>
  <p:sldSz cx="18288000" cy="10287000"/>
  <p:notesSz cx="6858000" cy="9144000"/>
  <p:embeddedFontLst>
    <p:embeddedFont>
      <p:font typeface="Abhaya Libre Bold" panose="02000803000000000000"/>
      <p:bold r:id="rId22"/>
    </p:embeddedFont>
    <p:embeddedFont>
      <p:font typeface="Open Sans Bold" panose="020B0806030504020204"/>
      <p:bold r:id="rId23"/>
    </p:embeddedFont>
    <p:embeddedFont>
      <p:font typeface="Abhaya Libre" panose="02000503000000000000"/>
      <p:regular r:id="rId24"/>
    </p:embeddedFont>
    <p:embeddedFont>
      <p:font typeface="Calibri" panose="020F0502020204030204"/>
      <p:regular r:id="rId25"/>
      <p:bold r:id="rId26"/>
      <p:italic r:id="rId27"/>
      <p:boldItalic r:id="rId28"/>
    </p:embeddedFont>
    <p:embeddedFont>
      <p:font typeface="Alatsi" panose="000005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7C6"/>
    <a:srgbClr val="E2B5B5"/>
    <a:srgbClr val="F6F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2.sv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jpeg"/><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slideLayout" Target="../slideLayouts/slideLayout7.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2.svg"/><Relationship Id="rId4" Type="http://schemas.openxmlformats.org/officeDocument/2006/relationships/image" Target="../media/image1.jpeg"/><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slideLayout" Target="../slideLayouts/slideLayout7.xml"/><Relationship Id="rId10" Type="http://schemas.openxmlformats.org/officeDocument/2006/relationships/tags" Target="../tags/tag2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sv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2.sv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2.sv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p:cNvGrpSpPr/>
          <p:nvPr/>
        </p:nvGrpSpPr>
        <p:grpSpPr>
          <a:xfrm rot="0">
            <a:off x="-31071" y="0"/>
            <a:ext cx="4239083" cy="10287000"/>
            <a:chOff x="0" y="0"/>
            <a:chExt cx="5652111" cy="13716000"/>
          </a:xfrm>
        </p:grpSpPr>
        <p:grpSp>
          <p:nvGrpSpPr>
            <p:cNvPr id="3" name="Group 3"/>
            <p:cNvGrpSpPr/>
            <p:nvPr/>
          </p:nvGrpSpPr>
          <p:grpSpPr>
            <a:xfrm rot="0">
              <a:off x="2826056" y="0"/>
              <a:ext cx="2826056" cy="13716000"/>
              <a:chOff x="0" y="0"/>
              <a:chExt cx="558233" cy="2709333"/>
            </a:xfrm>
          </p:grpSpPr>
          <p:sp>
            <p:nvSpPr>
              <p:cNvPr id="4" name="Freeform 4"/>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E0D9"/>
              </a:solidFill>
            </p:spPr>
          </p:sp>
          <p:sp>
            <p:nvSpPr>
              <p:cNvPr id="5" name="TextBox 5"/>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1413028" y="0"/>
              <a:ext cx="2826056" cy="13716000"/>
              <a:chOff x="0" y="0"/>
              <a:chExt cx="558233" cy="2709333"/>
            </a:xfrm>
          </p:grpSpPr>
          <p:sp>
            <p:nvSpPr>
              <p:cNvPr id="7" name="Freeform 7"/>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9FC3D0"/>
              </a:solidFill>
            </p:spPr>
          </p:sp>
          <p:sp>
            <p:nvSpPr>
              <p:cNvPr id="8" name="TextBox 8"/>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0" y="0"/>
              <a:ext cx="2826056" cy="13716000"/>
              <a:chOff x="0" y="0"/>
              <a:chExt cx="558233" cy="2709333"/>
            </a:xfrm>
          </p:grpSpPr>
          <p:sp>
            <p:nvSpPr>
              <p:cNvPr id="10" name="Freeform 10"/>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C7C6"/>
              </a:solidFill>
            </p:spPr>
          </p:sp>
          <p:sp>
            <p:nvSpPr>
              <p:cNvPr id="11" name="TextBox 11"/>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sp>
        <p:nvSpPr>
          <p:cNvPr id="12" name="TextBox 12"/>
          <p:cNvSpPr txBox="1"/>
          <p:nvPr/>
        </p:nvSpPr>
        <p:spPr>
          <a:xfrm>
            <a:off x="4894131" y="2822440"/>
            <a:ext cx="13145706" cy="3481705"/>
          </a:xfrm>
          <a:prstGeom prst="rect">
            <a:avLst/>
          </a:prstGeom>
        </p:spPr>
        <p:txBody>
          <a:bodyPr lIns="0" tIns="0" rIns="0" bIns="0" rtlCol="0" anchor="t">
            <a:spAutoFit/>
          </a:bodyPr>
          <a:lstStyle/>
          <a:p>
            <a:pPr algn="ctr">
              <a:lnSpc>
                <a:spcPts val="5430"/>
              </a:lnSpc>
            </a:pPr>
            <a:r>
              <a:rPr lang="en-US" sz="56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COST-EFFECTIVENESS OF DIGITAL HEALTH </a:t>
            </a:r>
            <a:r>
              <a:rPr lang="en-IN" altLang="en-US" sz="56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INTERVENTIONS </a:t>
            </a:r>
            <a:r>
              <a:rPr lang="en-US" sz="56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 CARDIOVASCULAR DISEASE MANAGEMENT: A NARRATIVE REVIEW</a:t>
            </a:r>
            <a:endParaRPr lang="en-US" sz="56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a:p>
            <a:pPr algn="ctr">
              <a:lnSpc>
                <a:spcPts val="5430"/>
              </a:lnSpc>
            </a:pPr>
          </a:p>
        </p:txBody>
      </p:sp>
      <p:sp>
        <p:nvSpPr>
          <p:cNvPr id="13" name="Freeform 13"/>
          <p:cNvSpPr/>
          <p:nvPr/>
        </p:nvSpPr>
        <p:spPr>
          <a:xfrm>
            <a:off x="12646898" y="-21019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4" name="TextBox 14"/>
          <p:cNvSpPr txBox="1"/>
          <p:nvPr/>
        </p:nvSpPr>
        <p:spPr>
          <a:xfrm>
            <a:off x="4894131" y="6617440"/>
            <a:ext cx="12625348" cy="1678305"/>
          </a:xfrm>
          <a:prstGeom prst="rect">
            <a:avLst/>
          </a:prstGeom>
        </p:spPr>
        <p:txBody>
          <a:bodyPr lIns="0" tIns="0" rIns="0" bIns="0" rtlCol="0" anchor="t">
            <a:spAutoFit/>
          </a:bodyPr>
          <a:lstStyle/>
          <a:p>
            <a:pPr algn="ctr">
              <a:lnSpc>
                <a:spcPts val="6720"/>
              </a:lnSpc>
            </a:pPr>
            <a:r>
              <a:rPr lang="en-US" sz="48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Presented By : Prateeksha Yadav</a:t>
            </a:r>
            <a:endParaRPr lang="en-US" sz="48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a:p>
            <a:pPr algn="ctr">
              <a:lnSpc>
                <a:spcPts val="6720"/>
              </a:lnSpc>
            </a:pPr>
            <a:r>
              <a:rPr lang="en-US" sz="48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Guided By : Dr. Pijush Kanti Khan </a:t>
            </a:r>
            <a:endParaRPr lang="en-US" sz="48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5" name="Freeform 15"/>
          <p:cNvSpPr/>
          <p:nvPr/>
        </p:nvSpPr>
        <p:spPr>
          <a:xfrm>
            <a:off x="11118095"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p:cNvGrpSpPr/>
          <p:nvPr/>
        </p:nvGrpSpPr>
        <p:grpSpPr>
          <a:xfrm rot="0">
            <a:off x="15859155" y="0"/>
            <a:ext cx="1562612" cy="1673225"/>
            <a:chOff x="0" y="0"/>
            <a:chExt cx="2083482" cy="2230967"/>
          </a:xfrm>
        </p:grpSpPr>
        <p:grpSp>
          <p:nvGrpSpPr>
            <p:cNvPr id="3" name="Group 3"/>
            <p:cNvGrpSpPr/>
            <p:nvPr/>
          </p:nvGrpSpPr>
          <p:grpSpPr>
            <a:xfrm rot="0">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9</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grpSp>
        <p:nvGrpSpPr>
          <p:cNvPr id="7" name="Group 7"/>
          <p:cNvGrpSpPr/>
          <p:nvPr/>
        </p:nvGrpSpPr>
        <p:grpSpPr>
          <a:xfrm rot="0">
            <a:off x="1323836" y="2863850"/>
            <a:ext cx="7296543" cy="7163211"/>
            <a:chOff x="0" y="0"/>
            <a:chExt cx="1921723" cy="1886607"/>
          </a:xfrm>
        </p:grpSpPr>
        <p:sp>
          <p:nvSpPr>
            <p:cNvPr id="8" name="Freeform 8"/>
            <p:cNvSpPr/>
            <p:nvPr/>
          </p:nvSpPr>
          <p:spPr>
            <a:xfrm>
              <a:off x="0" y="0"/>
              <a:ext cx="1921723" cy="1886607"/>
            </a:xfrm>
            <a:custGeom>
              <a:avLst/>
              <a:gdLst/>
              <a:ahLst/>
              <a:cxnLst/>
              <a:rect l="l" t="t" r="r" b="b"/>
              <a:pathLst>
                <a:path w="1921723" h="1886607">
                  <a:moveTo>
                    <a:pt x="54113" y="0"/>
                  </a:moveTo>
                  <a:lnTo>
                    <a:pt x="1867610" y="0"/>
                  </a:lnTo>
                  <a:cubicBezTo>
                    <a:pt x="1881962" y="0"/>
                    <a:pt x="1895726" y="5701"/>
                    <a:pt x="1905874" y="15849"/>
                  </a:cubicBezTo>
                  <a:cubicBezTo>
                    <a:pt x="1916022" y="25997"/>
                    <a:pt x="1921723" y="39761"/>
                    <a:pt x="1921723" y="54113"/>
                  </a:cubicBezTo>
                  <a:lnTo>
                    <a:pt x="1921723" y="1832494"/>
                  </a:lnTo>
                  <a:cubicBezTo>
                    <a:pt x="1921723" y="1846846"/>
                    <a:pt x="1916022" y="1860609"/>
                    <a:pt x="1905874" y="1870758"/>
                  </a:cubicBezTo>
                  <a:cubicBezTo>
                    <a:pt x="1895726" y="1880906"/>
                    <a:pt x="1881962" y="1886607"/>
                    <a:pt x="1867610" y="1886607"/>
                  </a:cubicBezTo>
                  <a:lnTo>
                    <a:pt x="54113" y="1886607"/>
                  </a:lnTo>
                  <a:cubicBezTo>
                    <a:pt x="39761" y="1886607"/>
                    <a:pt x="25997" y="1880906"/>
                    <a:pt x="15849" y="1870758"/>
                  </a:cubicBezTo>
                  <a:cubicBezTo>
                    <a:pt x="5701" y="1860609"/>
                    <a:pt x="0" y="1846846"/>
                    <a:pt x="0" y="1832494"/>
                  </a:cubicBezTo>
                  <a:lnTo>
                    <a:pt x="0" y="54113"/>
                  </a:lnTo>
                  <a:cubicBezTo>
                    <a:pt x="0" y="39761"/>
                    <a:pt x="5701" y="25997"/>
                    <a:pt x="15849" y="15849"/>
                  </a:cubicBezTo>
                  <a:cubicBezTo>
                    <a:pt x="25997" y="5701"/>
                    <a:pt x="39761" y="0"/>
                    <a:pt x="54113" y="0"/>
                  </a:cubicBezTo>
                  <a:close/>
                </a:path>
              </a:pathLst>
            </a:custGeom>
            <a:solidFill>
              <a:srgbClr val="E9C7C6"/>
            </a:solidFill>
          </p:spPr>
        </p:sp>
        <p:sp>
          <p:nvSpPr>
            <p:cNvPr id="9" name="TextBox 9"/>
            <p:cNvSpPr txBox="1"/>
            <p:nvPr/>
          </p:nvSpPr>
          <p:spPr>
            <a:xfrm>
              <a:off x="0" y="-38100"/>
              <a:ext cx="1921723" cy="1924707"/>
            </a:xfrm>
            <a:prstGeom prst="rect">
              <a:avLst/>
            </a:prstGeom>
          </p:spPr>
          <p:txBody>
            <a:bodyPr lIns="50800" tIns="50800" rIns="50800" bIns="50800" rtlCol="0" anchor="ctr"/>
            <a:lstStyle/>
            <a:p>
              <a:pPr algn="ctr">
                <a:lnSpc>
                  <a:spcPts val="2660"/>
                </a:lnSpc>
              </a:pPr>
            </a:p>
          </p:txBody>
        </p:sp>
      </p:grpSp>
      <p:sp>
        <p:nvSpPr>
          <p:cNvPr id="10" name="Freeform 10"/>
          <p:cNvSpPr/>
          <p:nvPr/>
        </p:nvSpPr>
        <p:spPr>
          <a:xfrm>
            <a:off x="-2243137"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1" name="Group 11"/>
          <p:cNvGrpSpPr/>
          <p:nvPr/>
        </p:nvGrpSpPr>
        <p:grpSpPr>
          <a:xfrm rot="0">
            <a:off x="9748895" y="2835275"/>
            <a:ext cx="7672872" cy="7191786"/>
            <a:chOff x="0" y="0"/>
            <a:chExt cx="2020839" cy="1894133"/>
          </a:xfrm>
        </p:grpSpPr>
        <p:sp>
          <p:nvSpPr>
            <p:cNvPr id="12" name="Freeform 12"/>
            <p:cNvSpPr/>
            <p:nvPr/>
          </p:nvSpPr>
          <p:spPr>
            <a:xfrm>
              <a:off x="0" y="0"/>
              <a:ext cx="2020839" cy="1894133"/>
            </a:xfrm>
            <a:custGeom>
              <a:avLst/>
              <a:gdLst/>
              <a:ahLst/>
              <a:cxnLst/>
              <a:rect l="l" t="t" r="r" b="b"/>
              <a:pathLst>
                <a:path w="2020839" h="1894133">
                  <a:moveTo>
                    <a:pt x="51459" y="0"/>
                  </a:moveTo>
                  <a:lnTo>
                    <a:pt x="1969380" y="0"/>
                  </a:lnTo>
                  <a:cubicBezTo>
                    <a:pt x="1997800" y="0"/>
                    <a:pt x="2020839" y="23039"/>
                    <a:pt x="2020839" y="51459"/>
                  </a:cubicBezTo>
                  <a:lnTo>
                    <a:pt x="2020839" y="1842674"/>
                  </a:lnTo>
                  <a:cubicBezTo>
                    <a:pt x="2020839" y="1856322"/>
                    <a:pt x="2015417" y="1869411"/>
                    <a:pt x="2005767" y="1879061"/>
                  </a:cubicBezTo>
                  <a:cubicBezTo>
                    <a:pt x="1996117" y="1888711"/>
                    <a:pt x="1983028" y="1894133"/>
                    <a:pt x="1969380" y="1894133"/>
                  </a:cubicBezTo>
                  <a:lnTo>
                    <a:pt x="51459" y="1894133"/>
                  </a:lnTo>
                  <a:cubicBezTo>
                    <a:pt x="37811" y="1894133"/>
                    <a:pt x="24722" y="1888711"/>
                    <a:pt x="15072" y="1879061"/>
                  </a:cubicBezTo>
                  <a:cubicBezTo>
                    <a:pt x="5422" y="1869411"/>
                    <a:pt x="0" y="1856322"/>
                    <a:pt x="0" y="1842674"/>
                  </a:cubicBezTo>
                  <a:lnTo>
                    <a:pt x="0" y="51459"/>
                  </a:lnTo>
                  <a:cubicBezTo>
                    <a:pt x="0" y="37811"/>
                    <a:pt x="5422" y="24722"/>
                    <a:pt x="15072" y="15072"/>
                  </a:cubicBezTo>
                  <a:cubicBezTo>
                    <a:pt x="24722" y="5422"/>
                    <a:pt x="37811" y="0"/>
                    <a:pt x="51459" y="0"/>
                  </a:cubicBezTo>
                  <a:close/>
                </a:path>
              </a:pathLst>
            </a:custGeom>
            <a:solidFill>
              <a:srgbClr val="E9C7C6"/>
            </a:solidFill>
          </p:spPr>
        </p:sp>
        <p:sp>
          <p:nvSpPr>
            <p:cNvPr id="13" name="TextBox 13"/>
            <p:cNvSpPr txBox="1"/>
            <p:nvPr/>
          </p:nvSpPr>
          <p:spPr>
            <a:xfrm>
              <a:off x="0" y="-38100"/>
              <a:ext cx="2020839" cy="1932233"/>
            </a:xfrm>
            <a:prstGeom prst="rect">
              <a:avLst/>
            </a:prstGeom>
          </p:spPr>
          <p:txBody>
            <a:bodyPr lIns="50800" tIns="50800" rIns="50800" bIns="50800" rtlCol="0" anchor="ctr"/>
            <a:lstStyle/>
            <a:p>
              <a:pPr algn="ctr">
                <a:lnSpc>
                  <a:spcPts val="2660"/>
                </a:lnSpc>
              </a:pPr>
            </a:p>
          </p:txBody>
        </p:sp>
      </p:grpSp>
      <p:sp>
        <p:nvSpPr>
          <p:cNvPr id="14" name="Freeform 14"/>
          <p:cNvSpPr/>
          <p:nvPr/>
        </p:nvSpPr>
        <p:spPr>
          <a:xfrm>
            <a:off x="10721225" y="8788169"/>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5" name="TextBox 15"/>
          <p:cNvSpPr txBox="1"/>
          <p:nvPr/>
        </p:nvSpPr>
        <p:spPr>
          <a:xfrm>
            <a:off x="1304786" y="1997075"/>
            <a:ext cx="3767277" cy="781050"/>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Data Extraction</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6" name="TextBox 16"/>
          <p:cNvSpPr txBox="1"/>
          <p:nvPr/>
        </p:nvSpPr>
        <p:spPr>
          <a:xfrm>
            <a:off x="1634177" y="2959100"/>
            <a:ext cx="6675860" cy="6995160"/>
          </a:xfrm>
          <a:prstGeom prst="rect">
            <a:avLst/>
          </a:prstGeom>
        </p:spPr>
        <p:txBody>
          <a:bodyPr lIns="0" tIns="0" rIns="0" bIns="0" rtlCol="0" anchor="t">
            <a:spAutoFit/>
          </a:bodyPr>
          <a:lstStyle/>
          <a:p>
            <a:pPr algn="just">
              <a:lnSpc>
                <a:spcPts val="5455"/>
              </a:lnSpc>
            </a:pP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A data extraction form w</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as</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used to collect relevant information from the included studies. Data items w</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ere</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include</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d</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general study information, study characteristics, methodology details, and summary of findings. Primary outcomes of interest w</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ere</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the cost-effectiveness of DHIs.</a:t>
            </a:r>
            <a:endParaRPr lang="en-US" sz="3895">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17" name="TextBox 17"/>
          <p:cNvSpPr txBox="1"/>
          <p:nvPr/>
        </p:nvSpPr>
        <p:spPr>
          <a:xfrm>
            <a:off x="9720320" y="1997075"/>
            <a:ext cx="6996055" cy="1581150"/>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Data Analysis &amp; Presentation</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a:p>
            <a:pPr algn="l">
              <a:lnSpc>
                <a:spcPts val="6300"/>
              </a:lnSpc>
            </a:pPr>
          </a:p>
        </p:txBody>
      </p:sp>
      <p:sp>
        <p:nvSpPr>
          <p:cNvPr id="18" name="TextBox 18"/>
          <p:cNvSpPr txBox="1"/>
          <p:nvPr/>
        </p:nvSpPr>
        <p:spPr>
          <a:xfrm>
            <a:off x="9994050" y="2968625"/>
            <a:ext cx="7208100" cy="6995160"/>
          </a:xfrm>
          <a:prstGeom prst="rect">
            <a:avLst/>
          </a:prstGeom>
        </p:spPr>
        <p:txBody>
          <a:bodyPr lIns="0" tIns="0" rIns="0" bIns="0" rtlCol="0" anchor="t">
            <a:spAutoFit/>
          </a:bodyPr>
          <a:lstStyle/>
          <a:p>
            <a:pPr algn="just">
              <a:lnSpc>
                <a:spcPts val="5455"/>
              </a:lnSpc>
            </a:pP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A descriptive synthesis summarize</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d</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the </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types of DHIs, targeted cardiovascular diseases, modeling methods, perspectives, time horizons, and main cost-effectiveness outcomes. A flowchart show</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ed the</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study selection. Additionally the methodological quality and cost-effectiveness outcomes w</a:t>
            </a:r>
            <a:r>
              <a:rPr lang="en-IN" altLang="en-US" sz="3895">
                <a:solidFill>
                  <a:srgbClr val="000000"/>
                </a:solidFill>
                <a:latin typeface="Abhaya Libre" panose="02000503000000000000"/>
                <a:ea typeface="Abhaya Libre" panose="02000503000000000000"/>
                <a:cs typeface="Abhaya Libre" panose="02000503000000000000"/>
                <a:sym typeface="Abhaya Libre" panose="02000503000000000000"/>
              </a:rPr>
              <a:t>ere</a:t>
            </a:r>
            <a:r>
              <a:rPr lang="en-US" sz="3895">
                <a:solidFill>
                  <a:srgbClr val="000000"/>
                </a:solidFill>
                <a:latin typeface="Abhaya Libre" panose="02000503000000000000"/>
                <a:ea typeface="Abhaya Libre" panose="02000503000000000000"/>
                <a:cs typeface="Abhaya Libre" panose="02000503000000000000"/>
                <a:sym typeface="Abhaya Libre" panose="02000503000000000000"/>
              </a:rPr>
              <a:t> summarized.</a:t>
            </a:r>
            <a:endParaRPr lang="en-US" sz="3895">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p:cNvGrpSpPr/>
          <p:nvPr/>
        </p:nvGrpSpPr>
        <p:grpSpPr>
          <a:xfrm rot="0">
            <a:off x="15859155" y="0"/>
            <a:ext cx="1562612" cy="1673225"/>
            <a:chOff x="0" y="0"/>
            <a:chExt cx="2083482" cy="2230967"/>
          </a:xfrm>
        </p:grpSpPr>
        <p:grpSp>
          <p:nvGrpSpPr>
            <p:cNvPr id="3" name="Group 3"/>
            <p:cNvGrpSpPr/>
            <p:nvPr/>
          </p:nvGrpSpPr>
          <p:grpSpPr>
            <a:xfrm rot="0">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0" y="437582"/>
              <a:ext cx="2083482" cy="1334347"/>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r>
                <a:rPr lang="en-IN" altLang="en-US" sz="5575" b="1">
                  <a:solidFill>
                    <a:srgbClr val="000000"/>
                  </a:solidFill>
                  <a:latin typeface="Open Sans Bold" panose="020B0806030504020204"/>
                  <a:ea typeface="Open Sans Bold" panose="020B0806030504020204"/>
                  <a:cs typeface="Open Sans Bold" panose="020B0806030504020204"/>
                  <a:sym typeface="Open Sans Bold" panose="020B0806030504020204"/>
                </a:rPr>
                <a:t>0</a:t>
              </a:r>
              <a:endParaRPr lang="en-IN" altLang="en-US" sz="5575" b="1">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7" name="Freeform 7"/>
          <p:cNvSpPr/>
          <p:nvPr/>
        </p:nvSpPr>
        <p:spPr>
          <a:xfrm>
            <a:off x="10721225" y="8788169"/>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AutoShape 8"/>
          <p:cNvSpPr/>
          <p:nvPr/>
        </p:nvSpPr>
        <p:spPr>
          <a:xfrm flipV="1">
            <a:off x="1095893" y="2655288"/>
            <a:ext cx="0" cy="7670619"/>
          </a:xfrm>
          <a:prstGeom prst="line">
            <a:avLst/>
          </a:prstGeom>
          <a:ln w="114300" cap="flat">
            <a:solidFill>
              <a:srgbClr val="9FC3D0"/>
            </a:solidFill>
            <a:prstDash val="solid"/>
            <a:headEnd type="none" w="sm" len="sm"/>
            <a:tailEnd type="none" w="sm" len="sm"/>
          </a:ln>
        </p:spPr>
      </p:sp>
      <p:sp>
        <p:nvSpPr>
          <p:cNvPr id="9" name="AutoShape 9"/>
          <p:cNvSpPr/>
          <p:nvPr/>
        </p:nvSpPr>
        <p:spPr>
          <a:xfrm flipH="1" flipV="1">
            <a:off x="1090490" y="-104525"/>
            <a:ext cx="5403" cy="2997456"/>
          </a:xfrm>
          <a:prstGeom prst="line">
            <a:avLst/>
          </a:prstGeom>
          <a:ln w="114300" cap="flat">
            <a:solidFill>
              <a:srgbClr val="9FC3D0"/>
            </a:solidFill>
            <a:prstDash val="solid"/>
            <a:headEnd type="none" w="sm" len="sm"/>
            <a:tailEnd type="none" w="sm" len="sm"/>
          </a:ln>
        </p:spPr>
      </p:sp>
      <p:sp>
        <p:nvSpPr>
          <p:cNvPr id="10" name="Freeform 10"/>
          <p:cNvSpPr/>
          <p:nvPr/>
        </p:nvSpPr>
        <p:spPr>
          <a:xfrm>
            <a:off x="1475832"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2" name="TextBox 12"/>
          <p:cNvSpPr txBox="1"/>
          <p:nvPr/>
        </p:nvSpPr>
        <p:spPr>
          <a:xfrm>
            <a:off x="8094804" y="942975"/>
            <a:ext cx="3246659" cy="936625"/>
          </a:xfrm>
          <a:prstGeom prst="rect">
            <a:avLst/>
          </a:prstGeom>
        </p:spPr>
        <p:txBody>
          <a:bodyPr lIns="0" tIns="0" rIns="0" bIns="0" rtlCol="0" anchor="t">
            <a:spAutoFit/>
          </a:bodyPr>
          <a:lstStyle/>
          <a:p>
            <a:pPr algn="ctr">
              <a:lnSpc>
                <a:spcPts val="7700"/>
              </a:lnSpc>
            </a:pPr>
            <a:r>
              <a:rPr lang="en-US" sz="5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RESULT</a:t>
            </a:r>
            <a:endParaRPr lang="en-US" sz="5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3" name="TextBox 13"/>
          <p:cNvSpPr txBox="1"/>
          <p:nvPr/>
        </p:nvSpPr>
        <p:spPr>
          <a:xfrm>
            <a:off x="11906229" y="5048250"/>
            <a:ext cx="4201437" cy="3181350"/>
          </a:xfrm>
          <a:prstGeom prst="rect">
            <a:avLst/>
          </a:prstGeom>
        </p:spPr>
        <p:txBody>
          <a:bodyPr lIns="0" tIns="0" rIns="0" bIns="0" rtlCol="0" anchor="t">
            <a:spAutoFit/>
          </a:bodyPr>
          <a:lstStyle/>
          <a:p>
            <a:pPr algn="just">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Figure 1: PRISMA Flowchart of the study selection process</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pic>
        <p:nvPicPr>
          <p:cNvPr id="14" name="Picture 13"/>
          <p:cNvPicPr>
            <a:picLocks noChangeAspect="1"/>
          </p:cNvPicPr>
          <p:nvPr>
            <p:custDataLst>
              <p:tags r:id="rId3"/>
            </p:custDataLst>
          </p:nvPr>
        </p:nvPicPr>
        <p:blipFill>
          <a:blip r:embed="rId4"/>
          <a:srcRect t="1054"/>
          <a:stretch>
            <a:fillRect/>
          </a:stretch>
        </p:blipFill>
        <p:spPr>
          <a:xfrm>
            <a:off x="1675765" y="1731010"/>
            <a:ext cx="8274050" cy="84912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p:sp>
        <p:nvSpPr>
          <p:cNvPr id="2" name="AutoShape 2"/>
          <p:cNvSpPr/>
          <p:nvPr>
            <p:custDataLst>
              <p:tags r:id="rId1"/>
            </p:custDataLst>
          </p:nvPr>
        </p:nvSpPr>
        <p:spPr>
          <a:xfrm>
            <a:off x="-260599" y="9061267"/>
            <a:ext cx="12468955" cy="0"/>
          </a:xfrm>
          <a:prstGeom prst="line">
            <a:avLst/>
          </a:prstGeom>
          <a:ln w="114300" cap="flat">
            <a:solidFill>
              <a:srgbClr val="9FC3D0"/>
            </a:solidFill>
            <a:prstDash val="solid"/>
            <a:headEnd type="none" w="sm" len="sm"/>
            <a:tailEnd type="none" w="sm" len="sm"/>
          </a:ln>
        </p:spPr>
      </p:sp>
      <p:sp>
        <p:nvSpPr>
          <p:cNvPr id="3" name="AutoShape 3"/>
          <p:cNvSpPr/>
          <p:nvPr>
            <p:custDataLst>
              <p:tags r:id="rId2"/>
            </p:custDataLst>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9" name="Freeform 9"/>
          <p:cNvSpPr/>
          <p:nvPr>
            <p:custDataLst>
              <p:tags r:id="rId3"/>
            </p:custDataLst>
          </p:nvPr>
        </p:nvSpPr>
        <p:spPr>
          <a:xfrm>
            <a:off x="-1145203"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custDataLst>
              <p:tags r:id="rId6"/>
            </p:custDataLst>
          </p:nvPr>
        </p:nvSpPr>
        <p:spPr>
          <a:xfrm>
            <a:off x="14982801" y="51435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rot="0">
            <a:off x="15859155" y="0"/>
            <a:ext cx="1562612" cy="1673225"/>
            <a:chOff x="0" y="0"/>
            <a:chExt cx="2083482" cy="2230967"/>
          </a:xfrm>
        </p:grpSpPr>
        <p:grpSp>
          <p:nvGrpSpPr>
            <p:cNvPr id="7" name="Group 7"/>
            <p:cNvGrpSpPr/>
            <p:nvPr/>
          </p:nvGrpSpPr>
          <p:grpSpPr>
            <a:xfrm rot="0">
              <a:off x="75599" y="0"/>
              <a:ext cx="1932284" cy="2230967"/>
              <a:chOff x="0" y="0"/>
              <a:chExt cx="703982" cy="812800"/>
            </a:xfrm>
          </p:grpSpPr>
          <p:sp>
            <p:nvSpPr>
              <p:cNvPr id="8" name="Freeform 8"/>
              <p:cNvSpPr/>
              <p:nvPr>
                <p:custDataLst>
                  <p:tags r:id="rId7"/>
                </p:custDataLst>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4" name="TextBox 9"/>
              <p:cNvSpPr txBox="1"/>
              <p:nvPr>
                <p:custDataLst>
                  <p:tags r:id="rId8"/>
                </p:custDataLst>
              </p:nvPr>
            </p:nvSpPr>
            <p:spPr>
              <a:xfrm>
                <a:off x="0" y="-47625"/>
                <a:ext cx="703982" cy="733425"/>
              </a:xfrm>
              <a:prstGeom prst="rect">
                <a:avLst/>
              </a:prstGeom>
            </p:spPr>
            <p:txBody>
              <a:bodyPr lIns="50800" tIns="50800" rIns="50800" bIns="50800" rtlCol="0" anchor="ctr"/>
              <a:p>
                <a:pPr algn="ctr">
                  <a:lnSpc>
                    <a:spcPts val="2660"/>
                  </a:lnSpc>
                </a:pPr>
              </a:p>
            </p:txBody>
          </p:sp>
        </p:grpSp>
        <p:sp>
          <p:nvSpPr>
            <p:cNvPr id="5" name="TextBox 10"/>
            <p:cNvSpPr txBox="1"/>
            <p:nvPr>
              <p:custDataLst>
                <p:tags r:id="rId9"/>
              </p:custDataLst>
            </p:nvPr>
          </p:nvSpPr>
          <p:spPr>
            <a:xfrm>
              <a:off x="0" y="437582"/>
              <a:ext cx="2083482" cy="1334347"/>
            </a:xfrm>
            <a:prstGeom prst="rect">
              <a:avLst/>
            </a:prstGeom>
          </p:spPr>
          <p:txBody>
            <a:bodyPr lIns="0" tIns="0" rIns="0" bIns="0" rtlCol="0" anchor="t">
              <a:spAutoFit/>
            </a:bodyPr>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r>
                <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endPar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graphicFrame>
        <p:nvGraphicFramePr>
          <p:cNvPr id="11" name="Table 10"/>
          <p:cNvGraphicFramePr/>
          <p:nvPr>
            <p:custDataLst>
              <p:tags r:id="rId10"/>
            </p:custDataLst>
          </p:nvPr>
        </p:nvGraphicFramePr>
        <p:xfrm>
          <a:off x="609600" y="114300"/>
          <a:ext cx="15253335" cy="8900795"/>
        </p:xfrm>
        <a:graphic>
          <a:graphicData uri="http://schemas.openxmlformats.org/drawingml/2006/table">
            <a:tbl>
              <a:tblPr firstRow="1" bandRow="1">
                <a:tableStyleId>{5C22544A-7EE6-4342-B048-85BDC9FD1C3A}</a:tableStyleId>
              </a:tblPr>
              <a:tblGrid>
                <a:gridCol w="1525905"/>
                <a:gridCol w="1298575"/>
                <a:gridCol w="1652270"/>
                <a:gridCol w="1242060"/>
                <a:gridCol w="1737360"/>
                <a:gridCol w="1554480"/>
                <a:gridCol w="1454150"/>
                <a:gridCol w="1737995"/>
                <a:gridCol w="1765935"/>
                <a:gridCol w="1284605"/>
              </a:tblGrid>
              <a:tr h="1282700">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Reference &amp; Year</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Country</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Targeted disease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Time Period</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Perspective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Type of Study </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Model type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Intervention vs comparator</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Incremental cost</a:t>
                      </a:r>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effectiveness ratio</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Is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DHI cost</a:t>
                      </a:r>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effective?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r>
              <a:tr h="159067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Andrija et al., &amp; 2018</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Netherlands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20 years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Health sector</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Not declared</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Markov</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Telemonitoring (HTM) and nurse telephone support (NTS)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algn="ctr">
                        <a:buNone/>
                      </a:pPr>
                      <a:r>
                        <a:rPr lang="en-US" sz="2000">
                          <a:latin typeface="Times New Roman" panose="02020603050405020304" pitchFamily="18" charset="0"/>
                          <a:cs typeface="Times New Roman" panose="02020603050405020304" pitchFamily="18" charset="0"/>
                        </a:rPr>
                        <a:t>€12,479/QALY for HTM €8,270/QALY for NTS      </a:t>
                      </a:r>
                      <a:endParaRPr 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128333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Fernando et al., &amp; 2022</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Netherlands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lifetime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S</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ocietal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Prospective observational study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Simulation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HTM and HTM plus Diagnostic Algorithm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€27,712/QALY for HTM+DA              €34,449/QALY for HTM</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9753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Ines et al., &amp; 2016</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Belgium</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 C</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AD</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6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P</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atient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Multiple Regression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Telerehabilitation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€21,707/QALY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84264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Ines et al., &amp; 2017</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Belgium</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CAD &amp; 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6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H</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ealth</a:t>
                      </a:r>
                      <a:r>
                        <a:rPr lang="en-US" sz="2000" b="0" i="0">
                          <a:solidFill>
                            <a:srgbClr val="000000"/>
                          </a:solidFill>
                          <a:latin typeface="Times New Roman" panose="02020603050405020304" pitchFamily="18" charset="0"/>
                          <a:ea typeface="Calibri" panose="020F0502020204030204"/>
                          <a:cs typeface="Times New Roman" panose="02020603050405020304" pitchFamily="18" charset="0"/>
                        </a:rPr>
                        <a:t> sector</a:t>
                      </a:r>
                      <a:endParaRPr lang="en-US"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N</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ot declared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Telerehabilitation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€3,993/QALY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9753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Jordana et al. 2016</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USA</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5 years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P</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atient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M</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arkov</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 Model</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remote monitoring vs CBM</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$44832/QALY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9753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Jos et al., &amp; 2017</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Netherlands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CAD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3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S</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ocietal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N</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ot declared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Telemonitoring vs centre-based CR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Cost savings insignificant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no</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9753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Padraig et al., &amp; 2016</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UK</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CVD risk</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12 month</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b"/>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C</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ohort simulation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Telehealth intervention</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₤11,776/QALY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bl>
          </a:graphicData>
        </a:graphic>
      </p:graphicFrame>
      <p:sp>
        <p:nvSpPr>
          <p:cNvPr id="14" name="TextBox 12"/>
          <p:cNvSpPr txBox="1"/>
          <p:nvPr>
            <p:custDataLst>
              <p:tags r:id="rId11"/>
            </p:custDataLst>
          </p:nvPr>
        </p:nvSpPr>
        <p:spPr>
          <a:xfrm>
            <a:off x="152400" y="9184005"/>
            <a:ext cx="18121630" cy="738505"/>
          </a:xfrm>
          <a:prstGeom prst="rect">
            <a:avLst/>
          </a:prstGeom>
        </p:spPr>
        <p:txBody>
          <a:bodyPr wrap="square" lIns="0" tIns="0" rIns="0" bIns="0" rtlCol="0" anchor="t">
            <a:spAutoFit/>
          </a:bodyPr>
          <a:p>
            <a:pPr marL="485775" lvl="1" indent="0" algn="l">
              <a:lnSpc>
                <a:spcPct val="100000"/>
              </a:lnSpc>
              <a:buNone/>
            </a:pPr>
            <a:r>
              <a:rPr lang="en-IN" altLang="en-US" sz="2400">
                <a:solidFill>
                  <a:srgbClr val="000000"/>
                </a:solidFill>
                <a:latin typeface="Abhaya Libre" panose="02000503000000000000"/>
                <a:ea typeface="Abhaya Libre" panose="02000503000000000000"/>
                <a:cs typeface="Abhaya Libre" panose="02000503000000000000"/>
                <a:sym typeface="Abhaya Libre" panose="02000503000000000000"/>
              </a:rPr>
              <a:t>QALY: Quality-Adjusted Life Years, CAD : Coronary Artery Disease; RCT: Randomised Control Trial; CBM: Centre -based monitoring</a:t>
            </a:r>
            <a:endParaRPr lang="en-IN" altLang="en-US" sz="24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485775" lvl="1" indent="0" algn="l">
              <a:lnSpc>
                <a:spcPct val="100000"/>
              </a:lnSpc>
              <a:buNone/>
            </a:pPr>
            <a:r>
              <a:rPr lang="en-IN" altLang="en-US" sz="2400">
                <a:solidFill>
                  <a:srgbClr val="000000"/>
                </a:solidFill>
                <a:latin typeface="Abhaya Libre" panose="02000503000000000000"/>
                <a:ea typeface="Abhaya Libre" panose="02000503000000000000"/>
                <a:cs typeface="Abhaya Libre" panose="02000503000000000000"/>
                <a:sym typeface="Abhaya Libre" panose="02000503000000000000"/>
              </a:rPr>
              <a:t>CR: Cardiac Rehabilitation</a:t>
            </a:r>
            <a:endParaRPr lang="en-IN" altLang="en-US" sz="24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p:sp>
        <p:nvSpPr>
          <p:cNvPr id="3" name="AutoShape 3"/>
          <p:cNvSpPr/>
          <p:nvPr>
            <p:custDataLst>
              <p:tags r:id="rId1"/>
            </p:custDataLst>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2" name="AutoShape 2"/>
          <p:cNvSpPr/>
          <p:nvPr>
            <p:custDataLst>
              <p:tags r:id="rId2"/>
            </p:custDataLst>
          </p:nvPr>
        </p:nvSpPr>
        <p:spPr>
          <a:xfrm>
            <a:off x="-260599" y="9061267"/>
            <a:ext cx="12468955" cy="0"/>
          </a:xfrm>
          <a:prstGeom prst="line">
            <a:avLst/>
          </a:prstGeom>
          <a:ln w="114300" cap="flat">
            <a:solidFill>
              <a:srgbClr val="9FC3D0"/>
            </a:solidFill>
            <a:prstDash val="solid"/>
            <a:headEnd type="none" w="sm" len="sm"/>
            <a:tailEnd type="none" w="sm" len="sm"/>
          </a:ln>
        </p:spPr>
      </p:sp>
      <p:sp>
        <p:nvSpPr>
          <p:cNvPr id="9" name="Freeform 9"/>
          <p:cNvSpPr/>
          <p:nvPr>
            <p:custDataLst>
              <p:tags r:id="rId3"/>
            </p:custDataLst>
          </p:nvPr>
        </p:nvSpPr>
        <p:spPr>
          <a:xfrm>
            <a:off x="-1145203"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custDataLst>
              <p:tags r:id="rId6"/>
            </p:custDataLst>
          </p:nvPr>
        </p:nvSpPr>
        <p:spPr>
          <a:xfrm>
            <a:off x="14982801" y="51435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rot="0">
            <a:off x="15859155" y="0"/>
            <a:ext cx="1562612" cy="1673225"/>
            <a:chOff x="0" y="0"/>
            <a:chExt cx="2083482" cy="2230967"/>
          </a:xfrm>
        </p:grpSpPr>
        <p:grpSp>
          <p:nvGrpSpPr>
            <p:cNvPr id="7" name="Group 7"/>
            <p:cNvGrpSpPr/>
            <p:nvPr/>
          </p:nvGrpSpPr>
          <p:grpSpPr>
            <a:xfrm rot="0">
              <a:off x="75599" y="0"/>
              <a:ext cx="1932284" cy="2230967"/>
              <a:chOff x="0" y="0"/>
              <a:chExt cx="703982" cy="812800"/>
            </a:xfrm>
          </p:grpSpPr>
          <p:sp>
            <p:nvSpPr>
              <p:cNvPr id="8" name="Freeform 8"/>
              <p:cNvSpPr/>
              <p:nvPr>
                <p:custDataLst>
                  <p:tags r:id="rId7"/>
                </p:custDataLst>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4" name="TextBox 9"/>
              <p:cNvSpPr txBox="1"/>
              <p:nvPr>
                <p:custDataLst>
                  <p:tags r:id="rId8"/>
                </p:custDataLst>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5" name="TextBox 10"/>
            <p:cNvSpPr txBox="1"/>
            <p:nvPr>
              <p:custDataLst>
                <p:tags r:id="rId9"/>
              </p:custDataLst>
            </p:nvPr>
          </p:nvSpPr>
          <p:spPr>
            <a:xfrm>
              <a:off x="0" y="437582"/>
              <a:ext cx="2083482" cy="1334347"/>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r>
                <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2</a:t>
              </a:r>
              <a:endPar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graphicFrame>
        <p:nvGraphicFramePr>
          <p:cNvPr id="11" name="Table 10"/>
          <p:cNvGraphicFramePr/>
          <p:nvPr>
            <p:custDataLst>
              <p:tags r:id="rId10"/>
            </p:custDataLst>
          </p:nvPr>
        </p:nvGraphicFramePr>
        <p:xfrm>
          <a:off x="609600" y="114300"/>
          <a:ext cx="15237460" cy="8830310"/>
        </p:xfrm>
        <a:graphic>
          <a:graphicData uri="http://schemas.openxmlformats.org/drawingml/2006/table">
            <a:tbl>
              <a:tblPr firstRow="1" bandRow="1">
                <a:tableStyleId>{5C22544A-7EE6-4342-B048-85BDC9FD1C3A}</a:tableStyleId>
              </a:tblPr>
              <a:tblGrid>
                <a:gridCol w="1523365"/>
                <a:gridCol w="1297940"/>
                <a:gridCol w="1650365"/>
                <a:gridCol w="1240155"/>
                <a:gridCol w="1736725"/>
                <a:gridCol w="1552575"/>
                <a:gridCol w="1367155"/>
                <a:gridCol w="1821180"/>
                <a:gridCol w="1764665"/>
                <a:gridCol w="1283335"/>
              </a:tblGrid>
              <a:tr h="1332865">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Reference &amp; Year</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Country</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Targeted disease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Time Period</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Perspective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Type of Study </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Model type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Intervention vs comparator</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sz="2000" b="1" i="0">
                          <a:solidFill>
                            <a:srgbClr val="000000"/>
                          </a:solidFill>
                          <a:latin typeface="Times New Roman" panose="02020603050405020304" pitchFamily="18" charset="0"/>
                          <a:ea typeface="Calibri" panose="020F0502020204030204"/>
                          <a:cs typeface="Times New Roman" panose="02020603050405020304" pitchFamily="18" charset="0"/>
                        </a:rPr>
                        <a:t>Incremental cost</a:t>
                      </a:r>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effectiveness ratio</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c>
                  <a:txBody>
                    <a:bodyPr/>
                    <a:p>
                      <a:pPr marL="6350" indent="0" algn="ctr" fontAlgn="t"/>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Is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DHI cost</a:t>
                      </a:r>
                      <a:r>
                        <a:rPr lang="en-US" sz="2000" b="1" i="0">
                          <a:solidFill>
                            <a:srgbClr val="000000"/>
                          </a:solidFill>
                          <a:latin typeface="Times New Roman" panose="02020603050405020304" pitchFamily="18" charset="0"/>
                          <a:ea typeface="Calibri" panose="020F0502020204030204"/>
                          <a:cs typeface="Times New Roman" panose="02020603050405020304" pitchFamily="18" charset="0"/>
                        </a:rPr>
                        <a:t> </a:t>
                      </a:r>
                      <a:r>
                        <a:rPr sz="2000" b="1" i="0">
                          <a:solidFill>
                            <a:srgbClr val="000000"/>
                          </a:solidFill>
                          <a:latin typeface="Times New Roman" panose="02020603050405020304" pitchFamily="18" charset="0"/>
                          <a:ea typeface="Calibri" panose="020F0502020204030204"/>
                          <a:cs typeface="Times New Roman" panose="02020603050405020304" pitchFamily="18" charset="0"/>
                        </a:rPr>
                        <a:t>effective?</a:t>
                      </a:r>
                      <a:endParaRPr sz="2000" b="1"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ctr" anchorCtr="0">
                    <a:solidFill>
                      <a:srgbClr val="9FC3D0"/>
                    </a:solidFill>
                  </a:tcPr>
                </a:tc>
              </a:tr>
              <a:tr h="10134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Paolo et al., &amp; 2013</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Europe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16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Regression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Telemonitoring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€1366.30/QALY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10134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Praveen et al. 2013</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UK</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6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Cohort </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Study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US" sz="2000" b="0" i="0">
                          <a:solidFill>
                            <a:srgbClr val="000000"/>
                          </a:solidFill>
                          <a:latin typeface="Times New Roman" panose="02020603050405020304" pitchFamily="18" charset="0"/>
                          <a:ea typeface="Calibri" panose="020F0502020204030204"/>
                          <a:cs typeface="Times New Roman" panose="02020603050405020304" pitchFamily="18" charset="0"/>
                        </a:rPr>
                        <a:t>M</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arkov</a:t>
                      </a:r>
                      <a:r>
                        <a:rPr lang="en-US" sz="2000" b="0" i="0">
                          <a:solidFill>
                            <a:srgbClr val="000000"/>
                          </a:solidFill>
                          <a:latin typeface="Times New Roman" panose="02020603050405020304" pitchFamily="18" charset="0"/>
                          <a:ea typeface="Calibri" panose="020F0502020204030204"/>
                          <a:cs typeface="Times New Roman" panose="02020603050405020304" pitchFamily="18" charset="0"/>
                        </a:rPr>
                        <a:t> Model</a:t>
                      </a:r>
                      <a:endParaRPr lang="en-US"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remote monitoring vs usual care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b"/>
                      <a:r>
                        <a:rPr sz="2000" b="0" i="0">
                          <a:solidFill>
                            <a:srgbClr val="000000"/>
                          </a:solidFill>
                          <a:latin typeface="Times New Roman" panose="02020603050405020304" pitchFamily="18" charset="0"/>
                          <a:ea typeface="Calibri" panose="020F0502020204030204"/>
                          <a:cs typeface="Times New Roman" panose="02020603050405020304" pitchFamily="18" charset="0"/>
                        </a:rPr>
                        <a:t>₤11 873/QALY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133286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Ralph et al., &amp; 2018</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Australia</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AD</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3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US" sz="2000" b="0" i="0">
                          <a:solidFill>
                            <a:srgbClr val="000000"/>
                          </a:solidFill>
                          <a:latin typeface="Times New Roman" panose="02020603050405020304" pitchFamily="18" charset="0"/>
                          <a:ea typeface="Calibri" panose="020F0502020204030204"/>
                          <a:cs typeface="Times New Roman" panose="02020603050405020304" pitchFamily="18" charset="0"/>
                        </a:rPr>
                        <a:t>M</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arkov</a:t>
                      </a:r>
                      <a:r>
                        <a:rPr lang="en-US" sz="2000" b="0" i="0">
                          <a:solidFill>
                            <a:srgbClr val="000000"/>
                          </a:solidFill>
                          <a:latin typeface="Times New Roman" panose="02020603050405020304" pitchFamily="18" charset="0"/>
                          <a:ea typeface="Calibri" panose="020F0502020204030204"/>
                          <a:cs typeface="Times New Roman" panose="02020603050405020304" pitchFamily="18" charset="0"/>
                        </a:rPr>
                        <a:t> Model</a:t>
                      </a:r>
                      <a:endParaRPr lang="en-US"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Remote CR vs </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Centre-Based CR</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no Qaly change | ICER not calculated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no</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133286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Rutger et al., &amp; 2021</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Netherlands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CAD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2 years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H</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US" sz="2000" b="0" i="0">
                          <a:solidFill>
                            <a:srgbClr val="231F20"/>
                          </a:solidFill>
                          <a:latin typeface="Times New Roman" panose="02020603050405020304" pitchFamily="18" charset="0"/>
                          <a:ea typeface="Calibri" panose="020F0502020204030204"/>
                          <a:cs typeface="Times New Roman" panose="02020603050405020304" pitchFamily="18" charset="0"/>
                        </a:rPr>
                        <a:t>R</a:t>
                      </a:r>
                      <a:r>
                        <a:rPr sz="2000" b="0" i="0">
                          <a:solidFill>
                            <a:srgbClr val="231F20"/>
                          </a:solidFill>
                          <a:latin typeface="Times New Roman" panose="02020603050405020304" pitchFamily="18" charset="0"/>
                          <a:ea typeface="Calibri" panose="020F0502020204030204"/>
                          <a:cs typeface="Times New Roman" panose="02020603050405020304" pitchFamily="18" charset="0"/>
                        </a:rPr>
                        <a:t>egression model</a:t>
                      </a:r>
                      <a:endParaRPr sz="2000" b="0" i="0">
                        <a:solidFill>
                          <a:srgbClr val="231F2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Telerehabilitation vs centre-based CR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231F20"/>
                          </a:solidFill>
                          <a:latin typeface="Times New Roman" panose="02020603050405020304" pitchFamily="18" charset="0"/>
                          <a:ea typeface="Calibri" panose="020F0502020204030204"/>
                          <a:cs typeface="Times New Roman" panose="02020603050405020304" pitchFamily="18" charset="0"/>
                        </a:rPr>
                        <a:t>$22 840/QALY</a:t>
                      </a:r>
                      <a:br>
                        <a:rPr sz="2000" b="0" i="0">
                          <a:solidFill>
                            <a:srgbClr val="231F20"/>
                          </a:solidFill>
                          <a:latin typeface="Times New Roman" panose="02020603050405020304" pitchFamily="18" charset="0"/>
                          <a:ea typeface="Calibri" panose="020F0502020204030204"/>
                          <a:cs typeface="Times New Roman" panose="02020603050405020304" pitchFamily="18" charset="0"/>
                        </a:rPr>
                      </a:br>
                      <a:endParaRPr sz="2000" b="0" i="0">
                        <a:solidFill>
                          <a:srgbClr val="231F2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777875">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Sheena et al., &amp; 2016</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USA</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Heart failure</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 year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P</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atient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Prospective cohort</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 study</a:t>
                      </a:r>
                      <a:endParaRPr lang="en-IN"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Markov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Telehealth intervention</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$33,337/QALY</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r h="10134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Tianyi et al., &amp; 2023</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China</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AF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6 months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H</a:t>
                      </a:r>
                      <a:r>
                        <a:rPr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sym typeface="+mn-ea"/>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RCT</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N</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ot declared</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DTx based CR vs </a:t>
                      </a:r>
                      <a:r>
                        <a:rPr lang="en-IN" sz="2000" b="0" i="0">
                          <a:solidFill>
                            <a:srgbClr val="000000"/>
                          </a:solidFill>
                          <a:latin typeface="Times New Roman" panose="02020603050405020304" pitchFamily="18" charset="0"/>
                          <a:ea typeface="Calibri" panose="020F0502020204030204"/>
                          <a:cs typeface="Times New Roman" panose="02020603050405020304" pitchFamily="18" charset="0"/>
                        </a:rPr>
                        <a:t>Home-Based </a:t>
                      </a:r>
                      <a:r>
                        <a:rPr sz="2000" b="0" i="0">
                          <a:solidFill>
                            <a:srgbClr val="000000"/>
                          </a:solidFill>
                          <a:latin typeface="Times New Roman" panose="02020603050405020304" pitchFamily="18" charset="0"/>
                          <a:ea typeface="Calibri" panose="020F0502020204030204"/>
                          <a:cs typeface="Times New Roman" panose="02020603050405020304" pitchFamily="18" charset="0"/>
                        </a:rPr>
                        <a:t>CR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33,572.42 CNY/QALY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9C7C6"/>
                    </a:solidFill>
                  </a:tcPr>
                </a:tc>
              </a:tr>
              <a:tr h="1013460">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Vinayak et al., &amp; 2021</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USA</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Acute MI</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 year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H</a:t>
                      </a:r>
                      <a:r>
                        <a:rPr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ealth sector</a:t>
                      </a:r>
                      <a:endParaRPr sz="2000" b="0" i="0">
                        <a:solidFill>
                          <a:srgbClr val="000000"/>
                        </a:solidFill>
                        <a:latin typeface="Times New Roman" panose="02020603050405020304" pitchFamily="18" charset="0"/>
                        <a:ea typeface="Calibri" panose="020F0502020204030204"/>
                        <a:cs typeface="Times New Roman" panose="02020603050405020304" pitchFamily="18" charset="0"/>
                        <a:sym typeface="+mn-ea"/>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Prospective observational study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Markov Model</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Corrie DHI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$12,530/QALY                                  </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c>
                  <a:txBody>
                    <a:bodyPr/>
                    <a:p>
                      <a:pPr marL="6350" indent="0" algn="ctr" fontAlgn="t"/>
                      <a:r>
                        <a:rPr sz="2000" b="0" i="0">
                          <a:solidFill>
                            <a:srgbClr val="000000"/>
                          </a:solidFill>
                          <a:latin typeface="Times New Roman" panose="02020603050405020304" pitchFamily="18" charset="0"/>
                          <a:ea typeface="Calibri" panose="020F0502020204030204"/>
                          <a:cs typeface="Times New Roman" panose="02020603050405020304" pitchFamily="18" charset="0"/>
                        </a:rPr>
                        <a:t>yes</a:t>
                      </a:r>
                      <a:endParaRPr sz="2000" b="0" i="0">
                        <a:solidFill>
                          <a:srgbClr val="000000"/>
                        </a:solidFill>
                        <a:latin typeface="Times New Roman" panose="02020603050405020304" pitchFamily="18" charset="0"/>
                        <a:ea typeface="Calibri" panose="020F0502020204030204"/>
                        <a:cs typeface="Times New Roman" panose="02020603050405020304" pitchFamily="18" charset="0"/>
                      </a:endParaRPr>
                    </a:p>
                  </a:txBody>
                  <a:tcPr marL="6667" marR="6667" marT="6667" anchor="t" anchorCtr="0">
                    <a:solidFill>
                      <a:srgbClr val="E2B5B5"/>
                    </a:solidFill>
                  </a:tcPr>
                </a:tc>
              </a:tr>
            </a:tbl>
          </a:graphicData>
        </a:graphic>
      </p:graphicFrame>
      <p:sp>
        <p:nvSpPr>
          <p:cNvPr id="13" name="Text Box 12"/>
          <p:cNvSpPr txBox="1"/>
          <p:nvPr/>
        </p:nvSpPr>
        <p:spPr>
          <a:xfrm>
            <a:off x="678180" y="9178290"/>
            <a:ext cx="15237460" cy="1014730"/>
          </a:xfrm>
          <a:prstGeom prst="rect">
            <a:avLst/>
          </a:prstGeom>
          <a:noFill/>
        </p:spPr>
        <p:txBody>
          <a:bodyPr wrap="square" rtlCol="0" anchor="t">
            <a:spAutoFit/>
          </a:bodyPr>
          <a:p>
            <a:pPr algn="just"/>
            <a:r>
              <a:rPr lang="en-US"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Corrie DHI:</a:t>
            </a:r>
            <a:r>
              <a:rPr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 smartphone application, smartwatch and wireless blood pressure monitor to support medication tracking, education, vital signs monitoring and care coordination</a:t>
            </a:r>
            <a:r>
              <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 </a:t>
            </a:r>
            <a:endPar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endParaRPr>
          </a:p>
          <a:p>
            <a:pPr algn="just"/>
            <a:r>
              <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rPr>
              <a:t>CHD: Coronary Heart Disease, AF: Atrial Fibrillation, MI: Myocardial Infarction, </a:t>
            </a:r>
            <a:endParaRPr lang="en-IN" sz="2000">
              <a:solidFill>
                <a:srgbClr val="000000"/>
              </a:solidFill>
              <a:latin typeface="Times New Roman" panose="02020603050405020304" pitchFamily="18" charset="0"/>
              <a:ea typeface="Calibri" panose="020F0502020204030204"/>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AutoShape 2"/>
          <p:cNvSpPr/>
          <p:nvPr/>
        </p:nvSpPr>
        <p:spPr>
          <a:xfrm>
            <a:off x="-260599" y="9061267"/>
            <a:ext cx="12468955" cy="0"/>
          </a:xfrm>
          <a:prstGeom prst="line">
            <a:avLst/>
          </a:prstGeom>
          <a:ln w="114300" cap="flat">
            <a:solidFill>
              <a:srgbClr val="9FC3D0"/>
            </a:solidFill>
            <a:prstDash val="solid"/>
            <a:headEnd type="none" w="sm" len="sm"/>
            <a:tailEnd type="none" w="sm" len="sm"/>
          </a:ln>
        </p:spPr>
      </p:sp>
      <p:sp>
        <p:nvSpPr>
          <p:cNvPr id="3" name="AutoShape 3"/>
          <p:cNvSpPr/>
          <p:nvPr/>
        </p:nvSpPr>
        <p:spPr>
          <a:xfrm>
            <a:off x="11430169" y="9061267"/>
            <a:ext cx="7105264" cy="19050"/>
          </a:xfrm>
          <a:prstGeom prst="line">
            <a:avLst/>
          </a:prstGeom>
          <a:ln w="114300" cap="flat">
            <a:solidFill>
              <a:srgbClr val="9FC3D0"/>
            </a:solidFill>
            <a:prstDash val="solid"/>
            <a:headEnd type="none" w="sm" len="sm"/>
            <a:tailEnd type="none" w="sm" len="sm"/>
          </a:ln>
        </p:spPr>
      </p:sp>
      <p:grpSp>
        <p:nvGrpSpPr>
          <p:cNvPr id="4" name="Group 4"/>
          <p:cNvGrpSpPr/>
          <p:nvPr/>
        </p:nvGrpSpPr>
        <p:grpSpPr>
          <a:xfrm rot="0">
            <a:off x="15859155" y="0"/>
            <a:ext cx="1562612" cy="1673225"/>
            <a:chOff x="0" y="0"/>
            <a:chExt cx="2083482" cy="2230967"/>
          </a:xfrm>
        </p:grpSpPr>
        <p:grpSp>
          <p:nvGrpSpPr>
            <p:cNvPr id="5" name="Group 5"/>
            <p:cNvGrpSpPr/>
            <p:nvPr/>
          </p:nvGrpSpPr>
          <p:grpSpPr>
            <a:xfrm rot="0">
              <a:off x="75599" y="0"/>
              <a:ext cx="1932284" cy="2230967"/>
              <a:chOff x="0" y="0"/>
              <a:chExt cx="703982" cy="812800"/>
            </a:xfrm>
          </p:grpSpPr>
          <p:sp>
            <p:nvSpPr>
              <p:cNvPr id="6" name="Freeform 6"/>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7" name="TextBox 7"/>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8" name="TextBox 8"/>
            <p:cNvSpPr txBox="1"/>
            <p:nvPr/>
          </p:nvSpPr>
          <p:spPr>
            <a:xfrm>
              <a:off x="0" y="437582"/>
              <a:ext cx="2083482" cy="1334347"/>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r>
                <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3</a:t>
              </a:r>
              <a:endParaRPr lang="en-IN" alt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9" name="Freeform 9"/>
          <p:cNvSpPr/>
          <p:nvPr/>
        </p:nvSpPr>
        <p:spPr>
          <a:xfrm>
            <a:off x="-1145203"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Freeform 10"/>
          <p:cNvSpPr/>
          <p:nvPr/>
        </p:nvSpPr>
        <p:spPr>
          <a:xfrm>
            <a:off x="14982801" y="51435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aphicFrame>
        <p:nvGraphicFramePr>
          <p:cNvPr id="11" name="Table 10"/>
          <p:cNvGraphicFramePr/>
          <p:nvPr>
            <p:custDataLst>
              <p:tags r:id="rId3"/>
            </p:custDataLst>
          </p:nvPr>
        </p:nvGraphicFramePr>
        <p:xfrm>
          <a:off x="304800" y="1485900"/>
          <a:ext cx="7823835" cy="7216140"/>
        </p:xfrm>
        <a:graphic>
          <a:graphicData uri="http://schemas.openxmlformats.org/drawingml/2006/table">
            <a:tbl>
              <a:tblPr firstRow="1" bandRow="1">
                <a:tableStyleId>{5C22544A-7EE6-4342-B048-85BDC9FD1C3A}</a:tableStyleId>
              </a:tblPr>
              <a:tblGrid>
                <a:gridCol w="4522470"/>
                <a:gridCol w="3301365"/>
              </a:tblGrid>
              <a:tr h="601345">
                <a:tc>
                  <a:txBody>
                    <a:bodyPr/>
                    <a:p>
                      <a:pPr algn="ctr">
                        <a:buNone/>
                      </a:pPr>
                      <a:r>
                        <a:rPr lang="en-IN" altLang="en-US" sz="2400">
                          <a:solidFill>
                            <a:schemeClr val="tx1"/>
                          </a:solidFill>
                          <a:latin typeface="Times New Roman" panose="02020603050405020304" pitchFamily="18" charset="0"/>
                          <a:cs typeface="Times New Roman" panose="02020603050405020304" pitchFamily="18" charset="0"/>
                        </a:rPr>
                        <a:t>General Characteristics</a:t>
                      </a:r>
                      <a:endParaRPr lang="en-IN" altLang="en-US" sz="2400">
                        <a:solidFill>
                          <a:schemeClr val="tx1"/>
                        </a:solidFill>
                        <a:latin typeface="Times New Roman" panose="02020603050405020304" pitchFamily="18" charset="0"/>
                        <a:cs typeface="Times New Roman" panose="02020603050405020304" pitchFamily="18" charset="0"/>
                      </a:endParaRPr>
                    </a:p>
                  </a:txBody>
                  <a:tcPr anchor="ctr" anchorCtr="0">
                    <a:solidFill>
                      <a:srgbClr val="9FC3D0"/>
                    </a:solidFill>
                  </a:tcPr>
                </a:tc>
                <a:tc>
                  <a:txBody>
                    <a:bodyPr/>
                    <a:p>
                      <a:pPr algn="ctr">
                        <a:buNone/>
                      </a:pPr>
                      <a:r>
                        <a:rPr lang="en-IN" altLang="en-US" sz="2400">
                          <a:solidFill>
                            <a:schemeClr val="tx1"/>
                          </a:solidFill>
                          <a:latin typeface="Times New Roman" panose="02020603050405020304" pitchFamily="18" charset="0"/>
                          <a:cs typeface="Times New Roman" panose="02020603050405020304" pitchFamily="18" charset="0"/>
                        </a:rPr>
                        <a:t>Study (n=14), n (%)</a:t>
                      </a:r>
                      <a:endParaRPr lang="en-IN" altLang="en-US" sz="2400">
                        <a:solidFill>
                          <a:schemeClr val="tx1"/>
                        </a:solidFill>
                        <a:latin typeface="Times New Roman" panose="02020603050405020304" pitchFamily="18" charset="0"/>
                        <a:cs typeface="Times New Roman" panose="02020603050405020304" pitchFamily="18" charset="0"/>
                      </a:endParaRPr>
                    </a:p>
                  </a:txBody>
                  <a:tcPr anchor="ctr" anchorCtr="0">
                    <a:solidFill>
                      <a:srgbClr val="9FC3D0"/>
                    </a:solidFill>
                  </a:tcPr>
                </a:tc>
              </a:tr>
              <a:tr h="601345">
                <a:tc>
                  <a:txBody>
                    <a:bodyPr/>
                    <a:p>
                      <a:pPr algn="l">
                        <a:buNone/>
                      </a:pPr>
                      <a:r>
                        <a:rPr lang="en-IN" altLang="en-US" sz="2000" b="1">
                          <a:latin typeface="Times New Roman" panose="02020603050405020304" pitchFamily="18" charset="0"/>
                          <a:cs typeface="Times New Roman" panose="02020603050405020304" pitchFamily="18" charset="0"/>
                        </a:rPr>
                        <a:t>Type of Economic Evaluation</a:t>
                      </a:r>
                      <a:endParaRPr lang="en-IN" altLang="en-US" sz="2000" b="1">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endParaRPr lang="en-US" sz="2000">
                        <a:latin typeface="Times New Roman" panose="02020603050405020304" pitchFamily="18" charset="0"/>
                        <a:cs typeface="Times New Roman" panose="02020603050405020304" pitchFamily="18" charset="0"/>
                      </a:endParaRPr>
                    </a:p>
                  </a:txBody>
                  <a:tcPr>
                    <a:solidFill>
                      <a:srgbClr val="E2B5B5"/>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1. ICER</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lgn="l">
                        <a:buNone/>
                      </a:pPr>
                      <a:r>
                        <a:rPr lang="en-IN" altLang="en-US" sz="2000">
                          <a:latin typeface="Times New Roman" panose="02020603050405020304" pitchFamily="18" charset="0"/>
                          <a:cs typeface="Times New Roman" panose="02020603050405020304" pitchFamily="18" charset="0"/>
                        </a:rPr>
                        <a:t>12 (85.71)</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2. Cost Savings</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r>
                        <a:rPr lang="en-IN" altLang="en-US" sz="2000">
                          <a:latin typeface="Times New Roman" panose="02020603050405020304" pitchFamily="18" charset="0"/>
                          <a:cs typeface="Times New Roman" panose="02020603050405020304" pitchFamily="18" charset="0"/>
                        </a:rPr>
                        <a:t>2 (14.29)</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01345">
                <a:tc>
                  <a:txBody>
                    <a:bodyPr/>
                    <a:p>
                      <a:pPr algn="l">
                        <a:buNone/>
                      </a:pPr>
                      <a:r>
                        <a:rPr lang="en-IN" altLang="en-US" sz="2000" b="1">
                          <a:latin typeface="Times New Roman" panose="02020603050405020304" pitchFamily="18" charset="0"/>
                          <a:cs typeface="Times New Roman" panose="02020603050405020304" pitchFamily="18" charset="0"/>
                        </a:rPr>
                        <a:t>Year of Publications</a:t>
                      </a:r>
                      <a:endParaRPr lang="en-IN" altLang="en-US" sz="2000" b="1">
                        <a:latin typeface="Times New Roman" panose="02020603050405020304" pitchFamily="18" charset="0"/>
                        <a:cs typeface="Times New Roman" panose="02020603050405020304" pitchFamily="18" charset="0"/>
                      </a:endParaRPr>
                    </a:p>
                  </a:txBody>
                  <a:tcPr>
                    <a:solidFill>
                      <a:srgbClr val="E9C7C6"/>
                    </a:solidFill>
                  </a:tcPr>
                </a:tc>
                <a:tc>
                  <a:txBody>
                    <a:bodyPr/>
                    <a:p>
                      <a:pPr algn="l">
                        <a:buNone/>
                      </a:pPr>
                      <a:endParaRPr lang="en-US" sz="2000">
                        <a:latin typeface="Times New Roman" panose="02020603050405020304" pitchFamily="18" charset="0"/>
                        <a:cs typeface="Times New Roman" panose="02020603050405020304" pitchFamily="18" charset="0"/>
                      </a:endParaRPr>
                    </a:p>
                  </a:txBody>
                  <a:tcPr>
                    <a:solidFill>
                      <a:srgbClr val="E9C7C6"/>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1. Before 2016</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r>
                        <a:rPr lang="en-IN" altLang="en-US" sz="2000">
                          <a:latin typeface="Times New Roman" panose="02020603050405020304" pitchFamily="18" charset="0"/>
                          <a:cs typeface="Times New Roman" panose="02020603050405020304" pitchFamily="18" charset="0"/>
                        </a:rPr>
                        <a:t>2 (14.29)</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2. Between 2016-2020</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lgn="l">
                        <a:buNone/>
                      </a:pPr>
                      <a:r>
                        <a:rPr lang="en-IN" altLang="en-US" sz="2000">
                          <a:latin typeface="Times New Roman" panose="02020603050405020304" pitchFamily="18" charset="0"/>
                          <a:cs typeface="Times New Roman" panose="02020603050405020304" pitchFamily="18" charset="0"/>
                        </a:rPr>
                        <a:t>8 (57.14)</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3. After 2020</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r>
                        <a:rPr lang="en-IN" altLang="en-US" sz="2000">
                          <a:latin typeface="Times New Roman" panose="02020603050405020304" pitchFamily="18" charset="0"/>
                          <a:cs typeface="Times New Roman" panose="02020603050405020304" pitchFamily="18" charset="0"/>
                        </a:rPr>
                        <a:t>4 (28.57)</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01345">
                <a:tc>
                  <a:txBody>
                    <a:bodyPr/>
                    <a:p>
                      <a:pPr algn="l">
                        <a:buNone/>
                      </a:pPr>
                      <a:r>
                        <a:rPr lang="en-IN" altLang="en-US" sz="2000" b="1">
                          <a:latin typeface="Times New Roman" panose="02020603050405020304" pitchFamily="18" charset="0"/>
                          <a:cs typeface="Times New Roman" panose="02020603050405020304" pitchFamily="18" charset="0"/>
                        </a:rPr>
                        <a:t>Study Type</a:t>
                      </a:r>
                      <a:endParaRPr lang="en-IN" altLang="en-US" sz="2000" b="1">
                        <a:latin typeface="Times New Roman" panose="02020603050405020304" pitchFamily="18" charset="0"/>
                        <a:cs typeface="Times New Roman" panose="02020603050405020304" pitchFamily="18" charset="0"/>
                      </a:endParaRPr>
                    </a:p>
                  </a:txBody>
                  <a:tcPr>
                    <a:solidFill>
                      <a:srgbClr val="E9C7C6"/>
                    </a:solidFill>
                  </a:tcPr>
                </a:tc>
                <a:tc>
                  <a:txBody>
                    <a:bodyPr/>
                    <a:p>
                      <a:pPr algn="l">
                        <a:buNone/>
                      </a:pPr>
                      <a:endParaRPr lang="en-US" sz="2000">
                        <a:latin typeface="Times New Roman" panose="02020603050405020304" pitchFamily="18" charset="0"/>
                        <a:cs typeface="Times New Roman" panose="02020603050405020304" pitchFamily="18" charset="0"/>
                      </a:endParaRPr>
                    </a:p>
                  </a:txBody>
                  <a:tcPr>
                    <a:solidFill>
                      <a:srgbClr val="E9C7C6"/>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1. RCT</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r>
                        <a:rPr lang="en-IN" altLang="en-US" sz="2000">
                          <a:latin typeface="Times New Roman" panose="02020603050405020304" pitchFamily="18" charset="0"/>
                          <a:cs typeface="Times New Roman" panose="02020603050405020304" pitchFamily="18" charset="0"/>
                        </a:rPr>
                        <a:t>9 (64.28)</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2. Observational Study</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lgn="l">
                        <a:buNone/>
                      </a:pPr>
                      <a:r>
                        <a:rPr lang="en-IN" altLang="en-US" sz="2000">
                          <a:latin typeface="Times New Roman" panose="02020603050405020304" pitchFamily="18" charset="0"/>
                          <a:cs typeface="Times New Roman" panose="02020603050405020304" pitchFamily="18" charset="0"/>
                        </a:rPr>
                        <a:t>4 (28.57)</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r>
              <a:tr h="601345">
                <a:tc>
                  <a:txBody>
                    <a:bodyPr/>
                    <a:p>
                      <a:pPr algn="l">
                        <a:buNone/>
                      </a:pPr>
                      <a:r>
                        <a:rPr lang="en-IN" altLang="en-US" sz="2000">
                          <a:latin typeface="Times New Roman" panose="02020603050405020304" pitchFamily="18" charset="0"/>
                          <a:cs typeface="Times New Roman" panose="02020603050405020304" pitchFamily="18" charset="0"/>
                        </a:rPr>
                        <a:t>3. Not declared</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lgn="l">
                        <a:buNone/>
                      </a:pPr>
                      <a:r>
                        <a:rPr lang="en-IN" altLang="en-US" sz="2000">
                          <a:latin typeface="Times New Roman" panose="02020603050405020304" pitchFamily="18" charset="0"/>
                          <a:cs typeface="Times New Roman" panose="02020603050405020304" pitchFamily="18" charset="0"/>
                        </a:rPr>
                        <a:t>1 (7.15)</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bl>
          </a:graphicData>
        </a:graphic>
      </p:graphicFrame>
      <p:graphicFrame>
        <p:nvGraphicFramePr>
          <p:cNvPr id="12" name="Table 11"/>
          <p:cNvGraphicFramePr/>
          <p:nvPr>
            <p:custDataLst>
              <p:tags r:id="rId4"/>
            </p:custDataLst>
          </p:nvPr>
        </p:nvGraphicFramePr>
        <p:xfrm>
          <a:off x="8229600" y="1485900"/>
          <a:ext cx="7842250" cy="7215505"/>
        </p:xfrm>
        <a:graphic>
          <a:graphicData uri="http://schemas.openxmlformats.org/drawingml/2006/table">
            <a:tbl>
              <a:tblPr firstRow="1" bandRow="1">
                <a:tableStyleId>{5C22544A-7EE6-4342-B048-85BDC9FD1C3A}</a:tableStyleId>
              </a:tblPr>
              <a:tblGrid>
                <a:gridCol w="3921125"/>
                <a:gridCol w="3921125"/>
              </a:tblGrid>
              <a:tr h="655955">
                <a:tc>
                  <a:txBody>
                    <a:bodyPr/>
                    <a:p>
                      <a:pPr algn="ctr">
                        <a:buNone/>
                      </a:pPr>
                      <a:r>
                        <a:rPr lang="en-IN" altLang="en-US" sz="2400">
                          <a:solidFill>
                            <a:schemeClr val="tx1"/>
                          </a:solidFill>
                          <a:latin typeface="Times New Roman" panose="02020603050405020304" pitchFamily="18" charset="0"/>
                          <a:cs typeface="Times New Roman" panose="02020603050405020304" pitchFamily="18" charset="0"/>
                        </a:rPr>
                        <a:t>General Characteristics</a:t>
                      </a:r>
                      <a:endParaRPr lang="en-IN" altLang="en-US" sz="2400">
                        <a:solidFill>
                          <a:schemeClr val="tx1"/>
                        </a:solidFill>
                        <a:latin typeface="Times New Roman" panose="02020603050405020304" pitchFamily="18" charset="0"/>
                        <a:cs typeface="Times New Roman" panose="02020603050405020304" pitchFamily="18" charset="0"/>
                      </a:endParaRPr>
                    </a:p>
                  </a:txBody>
                  <a:tcPr anchor="ctr" anchorCtr="0">
                    <a:solidFill>
                      <a:srgbClr val="9FC3D0"/>
                    </a:solidFill>
                  </a:tcPr>
                </a:tc>
                <a:tc>
                  <a:txBody>
                    <a:bodyPr/>
                    <a:p>
                      <a:pPr algn="ctr">
                        <a:buNone/>
                      </a:pPr>
                      <a:r>
                        <a:rPr lang="en-IN" altLang="en-US" sz="2400">
                          <a:solidFill>
                            <a:schemeClr val="tx1"/>
                          </a:solidFill>
                          <a:latin typeface="Times New Roman" panose="02020603050405020304" pitchFamily="18" charset="0"/>
                          <a:cs typeface="Times New Roman" panose="02020603050405020304" pitchFamily="18" charset="0"/>
                        </a:rPr>
                        <a:t>Study (n=14), n (%)</a:t>
                      </a:r>
                      <a:endParaRPr lang="en-IN" altLang="en-US" sz="2400">
                        <a:solidFill>
                          <a:schemeClr val="tx1"/>
                        </a:solidFill>
                        <a:latin typeface="Times New Roman" panose="02020603050405020304" pitchFamily="18" charset="0"/>
                        <a:cs typeface="Times New Roman" panose="02020603050405020304" pitchFamily="18" charset="0"/>
                      </a:endParaRPr>
                    </a:p>
                  </a:txBody>
                  <a:tcPr anchor="ctr" anchorCtr="0">
                    <a:solidFill>
                      <a:srgbClr val="9FC3D0"/>
                    </a:solidFill>
                  </a:tcPr>
                </a:tc>
              </a:tr>
              <a:tr h="655955">
                <a:tc>
                  <a:txBody>
                    <a:bodyPr/>
                    <a:p>
                      <a:pPr>
                        <a:buNone/>
                      </a:pPr>
                      <a:r>
                        <a:rPr lang="en-IN" altLang="en-US" sz="2000" b="1">
                          <a:latin typeface="Times New Roman" panose="02020603050405020304" pitchFamily="18" charset="0"/>
                          <a:cs typeface="Times New Roman" panose="02020603050405020304" pitchFamily="18" charset="0"/>
                        </a:rPr>
                        <a:t>Region</a:t>
                      </a:r>
                      <a:endParaRPr lang="en-IN" altLang="en-US" sz="2000" b="1">
                        <a:latin typeface="Times New Roman" panose="02020603050405020304" pitchFamily="18" charset="0"/>
                        <a:cs typeface="Times New Roman" panose="02020603050405020304" pitchFamily="18" charset="0"/>
                      </a:endParaRPr>
                    </a:p>
                  </a:txBody>
                  <a:tcPr>
                    <a:solidFill>
                      <a:srgbClr val="E2B5B5"/>
                    </a:solidFill>
                  </a:tcPr>
                </a:tc>
                <a:tc>
                  <a:txBody>
                    <a:bodyPr/>
                    <a:p>
                      <a:pPr>
                        <a:buNone/>
                      </a:pPr>
                      <a:endParaRPr lang="en-US" sz="2000">
                        <a:latin typeface="Times New Roman" panose="02020603050405020304" pitchFamily="18" charset="0"/>
                        <a:cs typeface="Times New Roman" panose="02020603050405020304" pitchFamily="18" charset="0"/>
                      </a:endParaRPr>
                    </a:p>
                  </a:txBody>
                  <a:tcPr>
                    <a:solidFill>
                      <a:srgbClr val="E2B5B5"/>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1. Europe</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buNone/>
                      </a:pPr>
                      <a:r>
                        <a:rPr lang="en-IN" altLang="en-US" sz="2000">
                          <a:latin typeface="Times New Roman" panose="02020603050405020304" pitchFamily="18" charset="0"/>
                          <a:cs typeface="Times New Roman" panose="02020603050405020304" pitchFamily="18" charset="0"/>
                        </a:rPr>
                        <a:t>9</a:t>
                      </a:r>
                      <a:r>
                        <a:rPr lang="en-US" altLang="en-IN" sz="2000">
                          <a:latin typeface="Times New Roman" panose="02020603050405020304" pitchFamily="18" charset="0"/>
                          <a:cs typeface="Times New Roman" panose="02020603050405020304" pitchFamily="18" charset="0"/>
                        </a:rPr>
                        <a:t> (64.28)</a:t>
                      </a:r>
                      <a:endParaRPr lang="en-US" altLang="en-IN" sz="2000">
                        <a:latin typeface="Times New Roman" panose="02020603050405020304" pitchFamily="18" charset="0"/>
                        <a:cs typeface="Times New Roman" panose="02020603050405020304" pitchFamily="18" charset="0"/>
                      </a:endParaRPr>
                    </a:p>
                  </a:txBody>
                  <a:tcPr>
                    <a:solidFill>
                      <a:srgbClr val="E9C7C6"/>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2. Asia</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buNone/>
                      </a:pPr>
                      <a:r>
                        <a:rPr lang="en-IN" altLang="en-US" sz="2000">
                          <a:latin typeface="Times New Roman" panose="02020603050405020304" pitchFamily="18" charset="0"/>
                          <a:cs typeface="Times New Roman" panose="02020603050405020304" pitchFamily="18" charset="0"/>
                        </a:rPr>
                        <a:t>1</a:t>
                      </a:r>
                      <a:r>
                        <a:rPr lang="en-US" altLang="en-IN" sz="2000">
                          <a:latin typeface="Times New Roman" panose="02020603050405020304" pitchFamily="18" charset="0"/>
                          <a:cs typeface="Times New Roman" panose="02020603050405020304" pitchFamily="18" charset="0"/>
                        </a:rPr>
                        <a:t> (7.15)</a:t>
                      </a:r>
                      <a:endParaRPr lang="en-US" altLang="en-IN" sz="2000">
                        <a:latin typeface="Times New Roman" panose="02020603050405020304" pitchFamily="18" charset="0"/>
                        <a:cs typeface="Times New Roman" panose="02020603050405020304" pitchFamily="18" charset="0"/>
                      </a:endParaRPr>
                    </a:p>
                  </a:txBody>
                  <a:tcPr>
                    <a:solidFill>
                      <a:srgbClr val="E2B5B5"/>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3. Australia</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buNone/>
                      </a:pPr>
                      <a:r>
                        <a:rPr lang="en-IN" altLang="en-US" sz="2000">
                          <a:latin typeface="Times New Roman" panose="02020603050405020304" pitchFamily="18" charset="0"/>
                          <a:cs typeface="Times New Roman" panose="02020603050405020304" pitchFamily="18" charset="0"/>
                        </a:rPr>
                        <a:t>1</a:t>
                      </a:r>
                      <a:r>
                        <a:rPr lang="en-US" altLang="en-IN" sz="2000">
                          <a:latin typeface="Times New Roman" panose="02020603050405020304" pitchFamily="18" charset="0"/>
                          <a:cs typeface="Times New Roman" panose="02020603050405020304" pitchFamily="18" charset="0"/>
                        </a:rPr>
                        <a:t> (7.15)</a:t>
                      </a:r>
                      <a:endParaRPr lang="en-US" altLang="en-IN" sz="2000">
                        <a:latin typeface="Times New Roman" panose="02020603050405020304" pitchFamily="18" charset="0"/>
                        <a:cs typeface="Times New Roman" panose="02020603050405020304" pitchFamily="18" charset="0"/>
                      </a:endParaRPr>
                    </a:p>
                  </a:txBody>
                  <a:tcPr>
                    <a:solidFill>
                      <a:srgbClr val="E9C7C6"/>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4. North America</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buNone/>
                      </a:pPr>
                      <a:r>
                        <a:rPr lang="en-IN" altLang="en-US" sz="2000">
                          <a:latin typeface="Times New Roman" panose="02020603050405020304" pitchFamily="18" charset="0"/>
                          <a:cs typeface="Times New Roman" panose="02020603050405020304" pitchFamily="18" charset="0"/>
                        </a:rPr>
                        <a:t>3</a:t>
                      </a:r>
                      <a:r>
                        <a:rPr lang="en-US" altLang="en-IN" sz="2000">
                          <a:latin typeface="Times New Roman" panose="02020603050405020304" pitchFamily="18" charset="0"/>
                          <a:cs typeface="Times New Roman" panose="02020603050405020304" pitchFamily="18" charset="0"/>
                        </a:rPr>
                        <a:t> (21.42)</a:t>
                      </a:r>
                      <a:endParaRPr lang="en-US" altLang="en-IN" sz="2000">
                        <a:latin typeface="Times New Roman" panose="02020603050405020304" pitchFamily="18" charset="0"/>
                        <a:cs typeface="Times New Roman" panose="02020603050405020304" pitchFamily="18" charset="0"/>
                      </a:endParaRPr>
                    </a:p>
                  </a:txBody>
                  <a:tcPr>
                    <a:solidFill>
                      <a:srgbClr val="E2B5B5"/>
                    </a:solidFill>
                  </a:tcPr>
                </a:tc>
              </a:tr>
              <a:tr h="655955">
                <a:tc>
                  <a:txBody>
                    <a:bodyPr/>
                    <a:p>
                      <a:pPr>
                        <a:buNone/>
                      </a:pPr>
                      <a:r>
                        <a:rPr lang="en-IN" altLang="en-US" sz="2000" b="1">
                          <a:latin typeface="Times New Roman" panose="02020603050405020304" pitchFamily="18" charset="0"/>
                          <a:cs typeface="Times New Roman" panose="02020603050405020304" pitchFamily="18" charset="0"/>
                        </a:rPr>
                        <a:t>Model Type</a:t>
                      </a:r>
                      <a:endParaRPr lang="en-IN" altLang="en-US" sz="2000" b="1">
                        <a:latin typeface="Times New Roman" panose="02020603050405020304" pitchFamily="18" charset="0"/>
                        <a:cs typeface="Times New Roman" panose="02020603050405020304" pitchFamily="18" charset="0"/>
                      </a:endParaRPr>
                    </a:p>
                  </a:txBody>
                  <a:tcPr>
                    <a:solidFill>
                      <a:srgbClr val="E9C7C6"/>
                    </a:solidFill>
                  </a:tcPr>
                </a:tc>
                <a:tc>
                  <a:txBody>
                    <a:bodyPr/>
                    <a:p>
                      <a:pPr>
                        <a:buNone/>
                      </a:pPr>
                      <a:endParaRPr lang="en-US" sz="2000">
                        <a:latin typeface="Times New Roman" panose="02020603050405020304" pitchFamily="18" charset="0"/>
                        <a:cs typeface="Times New Roman" panose="02020603050405020304" pitchFamily="18" charset="0"/>
                      </a:endParaRPr>
                    </a:p>
                  </a:txBody>
                  <a:tcPr>
                    <a:solidFill>
                      <a:srgbClr val="E9C7C6"/>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1. Regression Model</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buNone/>
                      </a:pPr>
                      <a:r>
                        <a:rPr lang="en-IN" altLang="en-US" sz="2000">
                          <a:latin typeface="Times New Roman" panose="02020603050405020304" pitchFamily="18" charset="0"/>
                          <a:cs typeface="Times New Roman" panose="02020603050405020304" pitchFamily="18" charset="0"/>
                        </a:rPr>
                        <a:t>3 (21.42)</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2. Markov Model</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buNone/>
                      </a:pPr>
                      <a:r>
                        <a:rPr lang="en-IN" altLang="en-US" sz="2000">
                          <a:latin typeface="Times New Roman" panose="02020603050405020304" pitchFamily="18" charset="0"/>
                          <a:cs typeface="Times New Roman" panose="02020603050405020304" pitchFamily="18" charset="0"/>
                        </a:rPr>
                        <a:t>6 (</a:t>
                      </a:r>
                      <a:r>
                        <a:rPr lang="en-US" altLang="en-US" sz="2000">
                          <a:latin typeface="Times New Roman" panose="02020603050405020304" pitchFamily="18" charset="0"/>
                          <a:cs typeface="Times New Roman" panose="02020603050405020304" pitchFamily="18" charset="0"/>
                        </a:rPr>
                        <a:t>42.87)</a:t>
                      </a:r>
                      <a:endParaRPr lang="en-US" altLang="en-US" sz="2000">
                        <a:latin typeface="Times New Roman" panose="02020603050405020304" pitchFamily="18" charset="0"/>
                        <a:cs typeface="Times New Roman" panose="02020603050405020304" pitchFamily="18" charset="0"/>
                      </a:endParaRPr>
                    </a:p>
                  </a:txBody>
                  <a:tcPr>
                    <a:solidFill>
                      <a:srgbClr val="E9C7C6"/>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3. Simulation Model</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c>
                  <a:txBody>
                    <a:bodyPr/>
                    <a:p>
                      <a:pPr>
                        <a:buNone/>
                      </a:pPr>
                      <a:r>
                        <a:rPr lang="en-IN" altLang="en-US" sz="2000">
                          <a:latin typeface="Times New Roman" panose="02020603050405020304" pitchFamily="18" charset="0"/>
                          <a:cs typeface="Times New Roman" panose="02020603050405020304" pitchFamily="18" charset="0"/>
                        </a:rPr>
                        <a:t>2 (14.29)</a:t>
                      </a:r>
                      <a:endParaRPr lang="en-IN" altLang="en-US" sz="2000">
                        <a:latin typeface="Times New Roman" panose="02020603050405020304" pitchFamily="18" charset="0"/>
                        <a:cs typeface="Times New Roman" panose="02020603050405020304" pitchFamily="18" charset="0"/>
                      </a:endParaRPr>
                    </a:p>
                  </a:txBody>
                  <a:tcPr>
                    <a:solidFill>
                      <a:srgbClr val="E2B5B5"/>
                    </a:solidFill>
                  </a:tcPr>
                </a:tc>
              </a:tr>
              <a:tr h="655955">
                <a:tc>
                  <a:txBody>
                    <a:bodyPr/>
                    <a:p>
                      <a:pPr>
                        <a:buNone/>
                      </a:pPr>
                      <a:r>
                        <a:rPr lang="en-IN" altLang="en-US" sz="2000">
                          <a:latin typeface="Times New Roman" panose="02020603050405020304" pitchFamily="18" charset="0"/>
                          <a:cs typeface="Times New Roman" panose="02020603050405020304" pitchFamily="18" charset="0"/>
                        </a:rPr>
                        <a:t>4. Not Declared</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c>
                  <a:txBody>
                    <a:bodyPr/>
                    <a:p>
                      <a:pPr>
                        <a:buNone/>
                      </a:pPr>
                      <a:r>
                        <a:rPr lang="en-IN" altLang="en-US" sz="2000">
                          <a:latin typeface="Times New Roman" panose="02020603050405020304" pitchFamily="18" charset="0"/>
                          <a:cs typeface="Times New Roman" panose="02020603050405020304" pitchFamily="18" charset="0"/>
                        </a:rPr>
                        <a:t>3 (21.42)</a:t>
                      </a:r>
                      <a:endParaRPr lang="en-IN" altLang="en-US" sz="2000">
                        <a:latin typeface="Times New Roman" panose="02020603050405020304" pitchFamily="18" charset="0"/>
                        <a:cs typeface="Times New Roman" panose="02020603050405020304" pitchFamily="18" charset="0"/>
                      </a:endParaRPr>
                    </a:p>
                  </a:txBody>
                  <a:tcPr>
                    <a:solidFill>
                      <a:srgbClr val="E9C7C6"/>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AutoShape 2"/>
          <p:cNvSpPr/>
          <p:nvPr/>
        </p:nvSpPr>
        <p:spPr>
          <a:xfrm>
            <a:off x="-260599" y="9061267"/>
            <a:ext cx="12502879" cy="0"/>
          </a:xfrm>
          <a:prstGeom prst="line">
            <a:avLst/>
          </a:prstGeom>
          <a:ln w="114300" cap="flat">
            <a:solidFill>
              <a:srgbClr val="9FC3D0"/>
            </a:solidFill>
            <a:prstDash val="solid"/>
            <a:headEnd type="none" w="sm" len="sm"/>
            <a:tailEnd type="none" w="sm" len="sm"/>
          </a:ln>
        </p:spPr>
      </p:sp>
      <p:sp>
        <p:nvSpPr>
          <p:cNvPr id="3" name="AutoShape 3"/>
          <p:cNvSpPr/>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4" name="Freeform 4"/>
          <p:cNvSpPr/>
          <p:nvPr/>
        </p:nvSpPr>
        <p:spPr>
          <a:xfrm>
            <a:off x="12982861" y="594556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5" name="Group 5"/>
          <p:cNvGrpSpPr/>
          <p:nvPr/>
        </p:nvGrpSpPr>
        <p:grpSpPr>
          <a:xfrm rot="0">
            <a:off x="15859155" y="0"/>
            <a:ext cx="1562612" cy="1673225"/>
            <a:chOff x="0" y="0"/>
            <a:chExt cx="2083482" cy="2230967"/>
          </a:xfrm>
        </p:grpSpPr>
        <p:grpSp>
          <p:nvGrpSpPr>
            <p:cNvPr id="6" name="Group 6"/>
            <p:cNvGrpSpPr/>
            <p:nvPr/>
          </p:nvGrpSpPr>
          <p:grpSpPr>
            <a:xfrm rot="0">
              <a:off x="75599" y="0"/>
              <a:ext cx="1932284" cy="2230967"/>
              <a:chOff x="0" y="0"/>
              <a:chExt cx="703982" cy="812800"/>
            </a:xfrm>
          </p:grpSpPr>
          <p:sp>
            <p:nvSpPr>
              <p:cNvPr id="7" name="Freeform 7"/>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8" name="TextBox 8"/>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9" name="TextBox 9"/>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14</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10" name="TextBox 10"/>
          <p:cNvSpPr txBox="1"/>
          <p:nvPr/>
        </p:nvSpPr>
        <p:spPr>
          <a:xfrm>
            <a:off x="3679044" y="933450"/>
            <a:ext cx="10929913" cy="781050"/>
          </a:xfrm>
          <a:prstGeom prst="rect">
            <a:avLst/>
          </a:prstGeom>
        </p:spPr>
        <p:txBody>
          <a:bodyPr lIns="0" tIns="0" rIns="0" bIns="0" rtlCol="0" anchor="t">
            <a:spAutoFit/>
          </a:bodyPr>
          <a:lstStyle/>
          <a:p>
            <a:pPr algn="ctr">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CONCLUSION</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1" name="TextBox 11"/>
          <p:cNvSpPr txBox="1"/>
          <p:nvPr/>
        </p:nvSpPr>
        <p:spPr>
          <a:xfrm>
            <a:off x="1209670" y="2038167"/>
            <a:ext cx="16049630" cy="7181215"/>
          </a:xfrm>
          <a:prstGeom prst="rect">
            <a:avLst/>
          </a:prstGeom>
        </p:spPr>
        <p:txBody>
          <a:bodyPr lIns="0" tIns="0" rIns="0" bIns="0" rtlCol="0" anchor="t">
            <a:spAutoFit/>
          </a:bodyPr>
          <a:lstStyle/>
          <a:p>
            <a:pPr algn="just">
              <a:lnSpc>
                <a:spcPts val="5600"/>
              </a:lnSpc>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The overall evidence supports the cost-effectiveness of telehealth interventions across various cardiovascular conditions and settings. These interventions often yield cost savings and improved health outcomes, particularly when evaluated over extended periods and broader societal perspectives. However, the cost-effectiveness can be influenced by factors such as the type of intervention, targeted disease, study perspective, and local healthcare cost structures. Future research should continue to refine these models and consider the integration of emerging technologies to optimize the cost-effectiveness of telehealth solutions.</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a:p>
            <a:pPr algn="just">
              <a:lnSpc>
                <a:spcPts val="5600"/>
              </a:lnSpc>
            </a:pPr>
          </a:p>
        </p:txBody>
      </p:sp>
      <p:sp>
        <p:nvSpPr>
          <p:cNvPr id="12" name="Freeform 12"/>
          <p:cNvSpPr/>
          <p:nvPr/>
        </p:nvSpPr>
        <p:spPr>
          <a:xfrm>
            <a:off x="-3009325"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TextBox 2"/>
          <p:cNvSpPr txBox="1"/>
          <p:nvPr/>
        </p:nvSpPr>
        <p:spPr>
          <a:xfrm>
            <a:off x="4554977" y="3748035"/>
            <a:ext cx="11627497" cy="2514704"/>
          </a:xfrm>
          <a:prstGeom prst="rect">
            <a:avLst/>
          </a:prstGeom>
        </p:spPr>
        <p:txBody>
          <a:bodyPr lIns="0" tIns="0" rIns="0" bIns="0" rtlCol="0" anchor="t">
            <a:spAutoFit/>
          </a:bodyPr>
          <a:lstStyle/>
          <a:p>
            <a:pPr algn="ctr">
              <a:lnSpc>
                <a:spcPts val="20575"/>
              </a:lnSpc>
            </a:pPr>
            <a:r>
              <a:rPr lang="en-US" sz="14695">
                <a:solidFill>
                  <a:srgbClr val="000000"/>
                </a:solidFill>
                <a:latin typeface="Alatsi" panose="00000500000000000000"/>
                <a:ea typeface="Alatsi" panose="00000500000000000000"/>
                <a:cs typeface="Alatsi" panose="00000500000000000000"/>
                <a:sym typeface="Alatsi" panose="00000500000000000000"/>
              </a:rPr>
              <a:t>THANK YOU</a:t>
            </a:r>
            <a:endParaRPr lang="en-US" sz="14695">
              <a:solidFill>
                <a:srgbClr val="000000"/>
              </a:solidFill>
              <a:latin typeface="Alatsi" panose="00000500000000000000"/>
              <a:ea typeface="Alatsi" panose="00000500000000000000"/>
              <a:cs typeface="Alatsi" panose="00000500000000000000"/>
              <a:sym typeface="Alatsi" panose="00000500000000000000"/>
            </a:endParaRPr>
          </a:p>
        </p:txBody>
      </p:sp>
      <p:grpSp>
        <p:nvGrpSpPr>
          <p:cNvPr id="5" name="Group 5"/>
          <p:cNvGrpSpPr/>
          <p:nvPr/>
        </p:nvGrpSpPr>
        <p:grpSpPr>
          <a:xfrm rot="0">
            <a:off x="-31071" y="0"/>
            <a:ext cx="4239083" cy="10287000"/>
            <a:chOff x="0" y="0"/>
            <a:chExt cx="5652111" cy="13716000"/>
          </a:xfrm>
        </p:grpSpPr>
        <p:grpSp>
          <p:nvGrpSpPr>
            <p:cNvPr id="6" name="Group 6"/>
            <p:cNvGrpSpPr/>
            <p:nvPr/>
          </p:nvGrpSpPr>
          <p:grpSpPr>
            <a:xfrm rot="0">
              <a:off x="2826056" y="0"/>
              <a:ext cx="2826056" cy="13716000"/>
              <a:chOff x="0" y="0"/>
              <a:chExt cx="558233" cy="2709333"/>
            </a:xfrm>
          </p:grpSpPr>
          <p:sp>
            <p:nvSpPr>
              <p:cNvPr id="7" name="Freeform 7"/>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E0D9"/>
              </a:solidFill>
            </p:spPr>
          </p:sp>
          <p:sp>
            <p:nvSpPr>
              <p:cNvPr id="8" name="TextBox 8"/>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413028" y="0"/>
              <a:ext cx="2826056" cy="13716000"/>
              <a:chOff x="0" y="0"/>
              <a:chExt cx="558233" cy="2709333"/>
            </a:xfrm>
          </p:grpSpPr>
          <p:sp>
            <p:nvSpPr>
              <p:cNvPr id="10" name="Freeform 10"/>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9FC3D0"/>
              </a:solidFill>
            </p:spPr>
          </p:sp>
          <p:sp>
            <p:nvSpPr>
              <p:cNvPr id="11" name="TextBox 11"/>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nvGrpSpPr>
            <p:cNvPr id="12" name="Group 12"/>
            <p:cNvGrpSpPr/>
            <p:nvPr/>
          </p:nvGrpSpPr>
          <p:grpSpPr>
            <a:xfrm rot="0">
              <a:off x="0" y="0"/>
              <a:ext cx="2826056" cy="13716000"/>
              <a:chOff x="0" y="0"/>
              <a:chExt cx="558233" cy="2709333"/>
            </a:xfrm>
          </p:grpSpPr>
          <p:sp>
            <p:nvSpPr>
              <p:cNvPr id="13" name="Freeform 13"/>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C7C6"/>
              </a:solidFill>
            </p:spPr>
          </p:sp>
          <p:sp>
            <p:nvSpPr>
              <p:cNvPr id="14" name="TextBox 14"/>
              <p:cNvSpPr txBox="1"/>
              <p:nvPr/>
            </p:nvSpPr>
            <p:spPr>
              <a:xfrm>
                <a:off x="0" y="-47625"/>
                <a:ext cx="558233" cy="2756958"/>
              </a:xfrm>
              <a:prstGeom prst="rect">
                <a:avLst/>
              </a:prstGeom>
            </p:spPr>
            <p:txBody>
              <a:bodyPr lIns="50800" tIns="50800" rIns="50800" bIns="50800" rtlCol="0" anchor="ctr"/>
              <a:lstStyle/>
              <a:p>
                <a:pPr algn="ctr">
                  <a:lnSpc>
                    <a:spcPts val="2660"/>
                  </a:lnSpc>
                </a:pPr>
              </a:p>
            </p:txBody>
          </p:sp>
        </p:grpSp>
      </p:grpSp>
      <p:sp>
        <p:nvSpPr>
          <p:cNvPr id="15" name="Freeform 15"/>
          <p:cNvSpPr/>
          <p:nvPr/>
        </p:nvSpPr>
        <p:spPr>
          <a:xfrm>
            <a:off x="12412831" y="802621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6" name="Freeform 16"/>
          <p:cNvSpPr/>
          <p:nvPr/>
        </p:nvSpPr>
        <p:spPr>
          <a:xfrm>
            <a:off x="11413653" y="-573693"/>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AutoShape 2"/>
          <p:cNvSpPr/>
          <p:nvPr/>
        </p:nvSpPr>
        <p:spPr>
          <a:xfrm>
            <a:off x="-260599" y="9061267"/>
            <a:ext cx="12251153" cy="0"/>
          </a:xfrm>
          <a:prstGeom prst="line">
            <a:avLst/>
          </a:prstGeom>
          <a:ln w="114300" cap="flat">
            <a:solidFill>
              <a:srgbClr val="9FC3D0"/>
            </a:solidFill>
            <a:prstDash val="solid"/>
            <a:headEnd type="none" w="sm" len="sm"/>
            <a:tailEnd type="none" w="sm" len="sm"/>
          </a:ln>
        </p:spPr>
      </p:sp>
      <p:sp>
        <p:nvSpPr>
          <p:cNvPr id="3" name="Freeform 3"/>
          <p:cNvSpPr/>
          <p:nvPr/>
        </p:nvSpPr>
        <p:spPr>
          <a:xfrm>
            <a:off x="13764167" y="620819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AutoShape 4"/>
          <p:cNvSpPr/>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5" name="TextBox 5"/>
          <p:cNvSpPr txBox="1"/>
          <p:nvPr/>
        </p:nvSpPr>
        <p:spPr>
          <a:xfrm>
            <a:off x="2553980" y="914400"/>
            <a:ext cx="13180039" cy="873118"/>
          </a:xfrm>
          <a:prstGeom prst="rect">
            <a:avLst/>
          </a:prstGeom>
        </p:spPr>
        <p:txBody>
          <a:bodyPr lIns="0" tIns="0" rIns="0" bIns="0" rtlCol="0" anchor="t">
            <a:spAutoFit/>
          </a:bodyPr>
          <a:lstStyle/>
          <a:p>
            <a:pPr algn="ctr">
              <a:lnSpc>
                <a:spcPts val="7000"/>
              </a:lnSpc>
            </a:pPr>
            <a:r>
              <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MENTOR’S APPROVAL</a:t>
            </a:r>
            <a:endPar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grpSp>
        <p:nvGrpSpPr>
          <p:cNvPr id="6" name="Group 6"/>
          <p:cNvGrpSpPr/>
          <p:nvPr/>
        </p:nvGrpSpPr>
        <p:grpSpPr>
          <a:xfrm rot="0">
            <a:off x="15859155" y="0"/>
            <a:ext cx="1562612" cy="1673225"/>
            <a:chOff x="0" y="0"/>
            <a:chExt cx="2083482" cy="2230967"/>
          </a:xfrm>
        </p:grpSpPr>
        <p:grpSp>
          <p:nvGrpSpPr>
            <p:cNvPr id="7" name="Group 7"/>
            <p:cNvGrpSpPr/>
            <p:nvPr/>
          </p:nvGrpSpPr>
          <p:grpSpPr>
            <a:xfrm rot="0">
              <a:off x="75599" y="0"/>
              <a:ext cx="1932284" cy="2230967"/>
              <a:chOff x="0" y="0"/>
              <a:chExt cx="703982" cy="812800"/>
            </a:xfrm>
          </p:grpSpPr>
          <p:sp>
            <p:nvSpPr>
              <p:cNvPr id="8" name="Freeform 8"/>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9" name="TextBox 9"/>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0" name="TextBox 10"/>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1</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11" name="Freeform 11"/>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pic>
        <p:nvPicPr>
          <p:cNvPr id="12" name="Picture 11"/>
          <p:cNvPicPr>
            <a:picLocks noChangeAspect="1"/>
          </p:cNvPicPr>
          <p:nvPr/>
        </p:nvPicPr>
        <p:blipFill>
          <a:blip r:embed="rId3"/>
          <a:stretch>
            <a:fillRect/>
          </a:stretch>
        </p:blipFill>
        <p:spPr>
          <a:xfrm>
            <a:off x="304800" y="2705100"/>
            <a:ext cx="17008475" cy="37617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TextBox 2"/>
          <p:cNvSpPr txBox="1"/>
          <p:nvPr/>
        </p:nvSpPr>
        <p:spPr>
          <a:xfrm>
            <a:off x="2553980" y="914400"/>
            <a:ext cx="13180039" cy="873125"/>
          </a:xfrm>
          <a:prstGeom prst="rect">
            <a:avLst/>
          </a:prstGeom>
        </p:spPr>
        <p:txBody>
          <a:bodyPr lIns="0" tIns="0" rIns="0" bIns="0" rtlCol="0" anchor="t">
            <a:spAutoFit/>
          </a:bodyPr>
          <a:lstStyle/>
          <a:p>
            <a:pPr algn="ctr">
              <a:lnSpc>
                <a:spcPts val="7000"/>
              </a:lnSpc>
            </a:pPr>
            <a:r>
              <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OVERVIEW</a:t>
            </a:r>
            <a:endPar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3" name="TextBox 3"/>
          <p:cNvSpPr txBox="1"/>
          <p:nvPr/>
        </p:nvSpPr>
        <p:spPr>
          <a:xfrm>
            <a:off x="1221986" y="3286420"/>
            <a:ext cx="4480960" cy="688975"/>
          </a:xfrm>
          <a:prstGeom prst="rect">
            <a:avLst/>
          </a:prstGeom>
        </p:spPr>
        <p:txBody>
          <a:bodyPr lIns="0" tIns="0" rIns="0" bIns="0" rtlCol="0" anchor="t">
            <a:spAutoFit/>
          </a:bodyPr>
          <a:lstStyle/>
          <a:p>
            <a:pPr marL="863600" lvl="1" indent="-431800" algn="l">
              <a:lnSpc>
                <a:spcPts val="5600"/>
              </a:lnSpc>
              <a:buFont typeface="Arial" panose="020B0604020202020204"/>
              <a:buChar char="•"/>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Introduction</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4" name="TextBox 4"/>
          <p:cNvSpPr txBox="1"/>
          <p:nvPr/>
        </p:nvSpPr>
        <p:spPr>
          <a:xfrm>
            <a:off x="1221986" y="4953000"/>
            <a:ext cx="4480960" cy="688975"/>
          </a:xfrm>
          <a:prstGeom prst="rect">
            <a:avLst/>
          </a:prstGeom>
        </p:spPr>
        <p:txBody>
          <a:bodyPr lIns="0" tIns="0" rIns="0" bIns="0" rtlCol="0" anchor="t">
            <a:spAutoFit/>
          </a:bodyPr>
          <a:lstStyle/>
          <a:p>
            <a:pPr marL="863600" lvl="1" indent="-431800" algn="l">
              <a:lnSpc>
                <a:spcPts val="5600"/>
              </a:lnSpc>
              <a:buFont typeface="Arial" panose="020B0604020202020204"/>
              <a:buChar char="•"/>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Objectives</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5" name="TextBox 5"/>
          <p:cNvSpPr txBox="1"/>
          <p:nvPr/>
        </p:nvSpPr>
        <p:spPr>
          <a:xfrm>
            <a:off x="6444390" y="3286420"/>
            <a:ext cx="4480960" cy="688975"/>
          </a:xfrm>
          <a:prstGeom prst="rect">
            <a:avLst/>
          </a:prstGeom>
        </p:spPr>
        <p:txBody>
          <a:bodyPr lIns="0" tIns="0" rIns="0" bIns="0" rtlCol="0" anchor="t">
            <a:spAutoFit/>
          </a:bodyPr>
          <a:lstStyle/>
          <a:p>
            <a:pPr marL="863600" lvl="1" indent="-431800" algn="l">
              <a:lnSpc>
                <a:spcPts val="5600"/>
              </a:lnSpc>
              <a:buFont typeface="Arial" panose="020B0604020202020204"/>
              <a:buChar char="•"/>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Methodology</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6" name="TextBox 6"/>
          <p:cNvSpPr txBox="1"/>
          <p:nvPr/>
        </p:nvSpPr>
        <p:spPr>
          <a:xfrm>
            <a:off x="6444390" y="4953000"/>
            <a:ext cx="4480960" cy="688975"/>
          </a:xfrm>
          <a:prstGeom prst="rect">
            <a:avLst/>
          </a:prstGeom>
        </p:spPr>
        <p:txBody>
          <a:bodyPr lIns="0" tIns="0" rIns="0" bIns="0" rtlCol="0" anchor="t">
            <a:spAutoFit/>
          </a:bodyPr>
          <a:lstStyle/>
          <a:p>
            <a:pPr marL="863600" lvl="1" indent="-431800" algn="l">
              <a:lnSpc>
                <a:spcPts val="5600"/>
              </a:lnSpc>
              <a:buFont typeface="Arial" panose="020B0604020202020204"/>
              <a:buChar char="•"/>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Result</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7" name="TextBox 7"/>
          <p:cNvSpPr txBox="1"/>
          <p:nvPr/>
        </p:nvSpPr>
        <p:spPr>
          <a:xfrm>
            <a:off x="11430292" y="3286125"/>
            <a:ext cx="4480960" cy="688975"/>
          </a:xfrm>
          <a:prstGeom prst="rect">
            <a:avLst/>
          </a:prstGeom>
        </p:spPr>
        <p:txBody>
          <a:bodyPr lIns="0" tIns="0" rIns="0" bIns="0" rtlCol="0" anchor="t">
            <a:spAutoFit/>
          </a:bodyPr>
          <a:lstStyle/>
          <a:p>
            <a:pPr marL="863600" lvl="1" indent="-431800" algn="l">
              <a:lnSpc>
                <a:spcPts val="5600"/>
              </a:lnSpc>
              <a:buFont typeface="Arial" panose="020B0604020202020204"/>
              <a:buChar char="•"/>
            </a:pPr>
            <a:r>
              <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Conclusion</a:t>
            </a:r>
            <a:endParaRPr lang="en-US" sz="4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9" name="AutoShape 9"/>
          <p:cNvSpPr/>
          <p:nvPr/>
        </p:nvSpPr>
        <p:spPr>
          <a:xfrm>
            <a:off x="-260599" y="9061267"/>
            <a:ext cx="12150824" cy="0"/>
          </a:xfrm>
          <a:prstGeom prst="line">
            <a:avLst/>
          </a:prstGeom>
          <a:ln w="114300" cap="flat">
            <a:solidFill>
              <a:srgbClr val="9FC3D0"/>
            </a:solidFill>
            <a:prstDash val="solid"/>
            <a:headEnd type="none" w="sm" len="sm"/>
            <a:tailEnd type="none" w="sm" len="sm"/>
          </a:ln>
        </p:spPr>
      </p:sp>
      <p:sp>
        <p:nvSpPr>
          <p:cNvPr id="10" name="AutoShape 10"/>
          <p:cNvSpPr/>
          <p:nvPr/>
        </p:nvSpPr>
        <p:spPr>
          <a:xfrm>
            <a:off x="11430169" y="9061267"/>
            <a:ext cx="7105264" cy="19050"/>
          </a:xfrm>
          <a:prstGeom prst="line">
            <a:avLst/>
          </a:prstGeom>
          <a:ln w="114300" cap="flat">
            <a:solidFill>
              <a:srgbClr val="9FC3D0"/>
            </a:solidFill>
            <a:prstDash val="solid"/>
            <a:headEnd type="none" w="sm" len="sm"/>
            <a:tailEnd type="none" w="sm" len="sm"/>
          </a:ln>
        </p:spPr>
      </p:sp>
      <p:grpSp>
        <p:nvGrpSpPr>
          <p:cNvPr id="11" name="Group 11"/>
          <p:cNvGrpSpPr/>
          <p:nvPr/>
        </p:nvGrpSpPr>
        <p:grpSpPr>
          <a:xfrm rot="0">
            <a:off x="15859155" y="0"/>
            <a:ext cx="1562612" cy="1673225"/>
            <a:chOff x="0" y="0"/>
            <a:chExt cx="2083482" cy="2230967"/>
          </a:xfrm>
        </p:grpSpPr>
        <p:grpSp>
          <p:nvGrpSpPr>
            <p:cNvPr id="12" name="Group 12"/>
            <p:cNvGrpSpPr/>
            <p:nvPr/>
          </p:nvGrpSpPr>
          <p:grpSpPr>
            <a:xfrm rot="0">
              <a:off x="75599" y="0"/>
              <a:ext cx="1932284" cy="2230967"/>
              <a:chOff x="0" y="0"/>
              <a:chExt cx="703982" cy="812800"/>
            </a:xfrm>
          </p:grpSpPr>
          <p:sp>
            <p:nvSpPr>
              <p:cNvPr id="13" name="Freeform 13"/>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4" name="TextBox 14"/>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2</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16" name="Freeform 16"/>
          <p:cNvSpPr/>
          <p:nvPr/>
        </p:nvSpPr>
        <p:spPr>
          <a:xfrm>
            <a:off x="-2845001" y="434334"/>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7" name="Freeform 17"/>
          <p:cNvSpPr/>
          <p:nvPr/>
        </p:nvSpPr>
        <p:spPr>
          <a:xfrm>
            <a:off x="13601700" y="614206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AutoShape 2"/>
          <p:cNvSpPr/>
          <p:nvPr/>
        </p:nvSpPr>
        <p:spPr>
          <a:xfrm>
            <a:off x="-260599" y="9061267"/>
            <a:ext cx="12550288" cy="0"/>
          </a:xfrm>
          <a:prstGeom prst="line">
            <a:avLst/>
          </a:prstGeom>
          <a:ln w="114300" cap="flat">
            <a:solidFill>
              <a:srgbClr val="9FC3D0"/>
            </a:solidFill>
            <a:prstDash val="solid"/>
            <a:headEnd type="none" w="sm" len="sm"/>
            <a:tailEnd type="none" w="sm" len="sm"/>
          </a:ln>
        </p:spPr>
      </p:sp>
      <p:sp>
        <p:nvSpPr>
          <p:cNvPr id="3" name="AutoShape 3"/>
          <p:cNvSpPr/>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4" name="Freeform 4"/>
          <p:cNvSpPr/>
          <p:nvPr/>
        </p:nvSpPr>
        <p:spPr>
          <a:xfrm>
            <a:off x="12982861" y="593323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TextBox 5"/>
          <p:cNvSpPr txBox="1"/>
          <p:nvPr/>
        </p:nvSpPr>
        <p:spPr>
          <a:xfrm>
            <a:off x="2553980" y="914400"/>
            <a:ext cx="13180039" cy="873125"/>
          </a:xfrm>
          <a:prstGeom prst="rect">
            <a:avLst/>
          </a:prstGeom>
        </p:spPr>
        <p:txBody>
          <a:bodyPr lIns="0" tIns="0" rIns="0" bIns="0" rtlCol="0" anchor="t">
            <a:spAutoFit/>
          </a:bodyPr>
          <a:lstStyle/>
          <a:p>
            <a:pPr algn="ctr">
              <a:lnSpc>
                <a:spcPts val="7000"/>
              </a:lnSpc>
            </a:pPr>
            <a:r>
              <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INTRODUCTION</a:t>
            </a:r>
            <a:endPar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grpSp>
        <p:nvGrpSpPr>
          <p:cNvPr id="6" name="Group 6"/>
          <p:cNvGrpSpPr/>
          <p:nvPr/>
        </p:nvGrpSpPr>
        <p:grpSpPr>
          <a:xfrm rot="0">
            <a:off x="15859155" y="0"/>
            <a:ext cx="1562612" cy="1673225"/>
            <a:chOff x="0" y="0"/>
            <a:chExt cx="2083482" cy="2230967"/>
          </a:xfrm>
        </p:grpSpPr>
        <p:grpSp>
          <p:nvGrpSpPr>
            <p:cNvPr id="7" name="Group 7"/>
            <p:cNvGrpSpPr/>
            <p:nvPr/>
          </p:nvGrpSpPr>
          <p:grpSpPr>
            <a:xfrm rot="0">
              <a:off x="75599" y="0"/>
              <a:ext cx="1932284" cy="2230967"/>
              <a:chOff x="0" y="0"/>
              <a:chExt cx="703982" cy="812800"/>
            </a:xfrm>
          </p:grpSpPr>
          <p:sp>
            <p:nvSpPr>
              <p:cNvPr id="8" name="Freeform 8"/>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9" name="TextBox 9"/>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0" name="TextBox 10"/>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3</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11" name="Freeform 11"/>
          <p:cNvSpPr/>
          <p:nvPr/>
        </p:nvSpPr>
        <p:spPr>
          <a:xfrm>
            <a:off x="-3482681" y="-21019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2" name="TextBox 12"/>
          <p:cNvSpPr txBox="1"/>
          <p:nvPr/>
        </p:nvSpPr>
        <p:spPr>
          <a:xfrm>
            <a:off x="1028700" y="2609648"/>
            <a:ext cx="14830455" cy="4781550"/>
          </a:xfrm>
          <a:prstGeom prst="rect">
            <a:avLst/>
          </a:prstGeom>
        </p:spPr>
        <p:txBody>
          <a:bodyPr lIns="0" tIns="0" rIns="0" bIns="0" rtlCol="0" anchor="t">
            <a:spAutoFit/>
          </a:bodyPr>
          <a:lstStyle/>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Digital Health Interventions transform healthcare through enhanced patient care, access, and cost reduction.</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In CVDs telemonitoring reduces all-cause mortality and HF-related events in heart failure patients.</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Internet-based expert system (CardioFit) improves physical activity in coronary heart disease patients.</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14" name="TextBox 12"/>
          <p:cNvSpPr txBox="1"/>
          <p:nvPr>
            <p:custDataLst>
              <p:tags r:id="rId3"/>
            </p:custDataLst>
          </p:nvPr>
        </p:nvSpPr>
        <p:spPr>
          <a:xfrm>
            <a:off x="1295400" y="9334298"/>
            <a:ext cx="14830455" cy="807720"/>
          </a:xfrm>
          <a:prstGeom prst="rect">
            <a:avLst/>
          </a:prstGeom>
        </p:spPr>
        <p:txBody>
          <a:bodyPr lIns="0" tIns="0" rIns="0" bIns="0" rtlCol="0" anchor="t">
            <a:spAutoFit/>
          </a:bodyPr>
          <a:p>
            <a:pPr marL="485775" lvl="1" indent="0" algn="just">
              <a:lnSpc>
                <a:spcPts val="6300"/>
              </a:lnSpc>
              <a:buNone/>
            </a:pPr>
            <a:r>
              <a:rPr lang="en-IN" altLang="en-US" sz="3200">
                <a:solidFill>
                  <a:srgbClr val="000000"/>
                </a:solidFill>
                <a:latin typeface="Abhaya Libre" panose="02000503000000000000"/>
                <a:ea typeface="Abhaya Libre" panose="02000503000000000000"/>
                <a:cs typeface="Abhaya Libre" panose="02000503000000000000"/>
                <a:sym typeface="Abhaya Libre" panose="02000503000000000000"/>
              </a:rPr>
              <a:t>CVD: CardioVascular Disease, HF: Heart Failure</a:t>
            </a:r>
            <a:endParaRPr lang="en-IN" altLang="en-US" sz="32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p:cNvGrpSpPr/>
          <p:nvPr/>
        </p:nvGrpSpPr>
        <p:grpSpPr>
          <a:xfrm rot="0">
            <a:off x="15915855" y="0"/>
            <a:ext cx="1449213" cy="1673225"/>
            <a:chOff x="0" y="0"/>
            <a:chExt cx="703982" cy="812800"/>
          </a:xfrm>
        </p:grpSpPr>
        <p:sp>
          <p:nvSpPr>
            <p:cNvPr id="3" name="Freeform 3"/>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4" name="TextBox 4"/>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5" name="TextBox 5"/>
          <p:cNvSpPr txBox="1"/>
          <p:nvPr/>
        </p:nvSpPr>
        <p:spPr>
          <a:xfrm>
            <a:off x="15859155" y="299611"/>
            <a:ext cx="1562612" cy="959703"/>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4</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sp>
        <p:nvSpPr>
          <p:cNvPr id="6" name="TextBox 6"/>
          <p:cNvSpPr txBox="1"/>
          <p:nvPr/>
        </p:nvSpPr>
        <p:spPr>
          <a:xfrm>
            <a:off x="1108543" y="2730143"/>
            <a:ext cx="14750612" cy="3990975"/>
          </a:xfrm>
          <a:prstGeom prst="rect">
            <a:avLst/>
          </a:prstGeom>
        </p:spPr>
        <p:txBody>
          <a:bodyPr lIns="0" tIns="0" rIns="0" bIns="0" rtlCol="0" anchor="t">
            <a:spAutoFit/>
          </a:bodyPr>
          <a:lstStyle/>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Meta-analysis supports the reduction in event rates and improved risk factors.</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Cost-Effectiveness requires further examination.</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971550" lvl="1" indent="-485775" algn="just">
              <a:lnSpc>
                <a:spcPts val="6300"/>
              </a:lnSpc>
              <a:buFont typeface="Arial" panose="020B0604020202020204"/>
              <a:buChar char="•"/>
            </a:pPr>
            <a:r>
              <a:rPr lang="en-US" sz="4500">
                <a:solidFill>
                  <a:srgbClr val="000000"/>
                </a:solidFill>
                <a:latin typeface="Abhaya Libre" panose="02000503000000000000"/>
                <a:ea typeface="Abhaya Libre" panose="02000503000000000000"/>
                <a:cs typeface="Abhaya Libre" panose="02000503000000000000"/>
                <a:sym typeface="Abhaya Libre" panose="02000503000000000000"/>
              </a:rPr>
              <a:t>HTAs needed for informed decision-making on clinical and economic impacts.</a:t>
            </a:r>
            <a:endParaRPr lang="en-US" sz="45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7" name="Freeform 7"/>
          <p:cNvSpPr/>
          <p:nvPr/>
        </p:nvSpPr>
        <p:spPr>
          <a:xfrm>
            <a:off x="-3482681" y="-21019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Freeform 8"/>
          <p:cNvSpPr/>
          <p:nvPr/>
        </p:nvSpPr>
        <p:spPr>
          <a:xfrm>
            <a:off x="12982861" y="593323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AutoShape 9"/>
          <p:cNvSpPr/>
          <p:nvPr/>
        </p:nvSpPr>
        <p:spPr>
          <a:xfrm>
            <a:off x="-260599" y="9061267"/>
            <a:ext cx="12550288" cy="0"/>
          </a:xfrm>
          <a:prstGeom prst="line">
            <a:avLst/>
          </a:prstGeom>
          <a:ln w="114300" cap="flat">
            <a:solidFill>
              <a:srgbClr val="9FC3D0"/>
            </a:solidFill>
            <a:prstDash val="solid"/>
            <a:headEnd type="none" w="sm" len="sm"/>
            <a:tailEnd type="none" w="sm" len="sm"/>
          </a:ln>
        </p:spPr>
      </p:sp>
      <p:sp>
        <p:nvSpPr>
          <p:cNvPr id="10" name="AutoShape 10"/>
          <p:cNvSpPr/>
          <p:nvPr/>
        </p:nvSpPr>
        <p:spPr>
          <a:xfrm>
            <a:off x="11430169" y="9061267"/>
            <a:ext cx="7105264" cy="19050"/>
          </a:xfrm>
          <a:prstGeom prst="line">
            <a:avLst/>
          </a:prstGeom>
          <a:ln w="114300" cap="flat">
            <a:solidFill>
              <a:srgbClr val="9FC3D0"/>
            </a:solidFill>
            <a:prstDash val="solid"/>
            <a:headEnd type="none" w="sm" len="sm"/>
            <a:tailEnd type="none" w="sm" len="sm"/>
          </a:ln>
        </p:spPr>
      </p:sp>
      <p:sp>
        <p:nvSpPr>
          <p:cNvPr id="14" name="TextBox 12"/>
          <p:cNvSpPr txBox="1"/>
          <p:nvPr>
            <p:custDataLst>
              <p:tags r:id="rId3"/>
            </p:custDataLst>
          </p:nvPr>
        </p:nvSpPr>
        <p:spPr>
          <a:xfrm>
            <a:off x="1295400" y="9334298"/>
            <a:ext cx="14830455" cy="807720"/>
          </a:xfrm>
          <a:prstGeom prst="rect">
            <a:avLst/>
          </a:prstGeom>
        </p:spPr>
        <p:txBody>
          <a:bodyPr lIns="0" tIns="0" rIns="0" bIns="0" rtlCol="0" anchor="t">
            <a:spAutoFit/>
          </a:bodyPr>
          <a:p>
            <a:pPr marL="485775" lvl="1" indent="0" algn="just">
              <a:lnSpc>
                <a:spcPts val="6300"/>
              </a:lnSpc>
              <a:buNone/>
            </a:pPr>
            <a:r>
              <a:rPr lang="en-IN" altLang="en-US" sz="3200">
                <a:solidFill>
                  <a:srgbClr val="000000"/>
                </a:solidFill>
                <a:latin typeface="Abhaya Libre" panose="02000503000000000000"/>
                <a:ea typeface="Abhaya Libre" panose="02000503000000000000"/>
                <a:cs typeface="Abhaya Libre" panose="02000503000000000000"/>
                <a:sym typeface="Abhaya Libre" panose="02000503000000000000"/>
              </a:rPr>
              <a:t>HTA : Health Technology Assessment</a:t>
            </a:r>
            <a:endParaRPr lang="en-IN" altLang="en-US" sz="32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TextBox 2"/>
          <p:cNvSpPr txBox="1"/>
          <p:nvPr/>
        </p:nvSpPr>
        <p:spPr>
          <a:xfrm>
            <a:off x="1028700" y="914400"/>
            <a:ext cx="16230600" cy="873125"/>
          </a:xfrm>
          <a:prstGeom prst="rect">
            <a:avLst/>
          </a:prstGeom>
        </p:spPr>
        <p:txBody>
          <a:bodyPr lIns="0" tIns="0" rIns="0" bIns="0" rtlCol="0" anchor="t">
            <a:spAutoFit/>
          </a:bodyPr>
          <a:lstStyle/>
          <a:p>
            <a:pPr algn="ctr">
              <a:lnSpc>
                <a:spcPts val="7000"/>
              </a:lnSpc>
            </a:pPr>
            <a:r>
              <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OBJECTIVES</a:t>
            </a:r>
            <a:endPar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grpSp>
        <p:nvGrpSpPr>
          <p:cNvPr id="3" name="Group 3"/>
          <p:cNvGrpSpPr/>
          <p:nvPr/>
        </p:nvGrpSpPr>
        <p:grpSpPr>
          <a:xfrm rot="0">
            <a:off x="455061" y="2822617"/>
            <a:ext cx="5481386" cy="5797340"/>
            <a:chOff x="0" y="0"/>
            <a:chExt cx="1443657" cy="1526872"/>
          </a:xfrm>
        </p:grpSpPr>
        <p:sp>
          <p:nvSpPr>
            <p:cNvPr id="4" name="Freeform 4"/>
            <p:cNvSpPr/>
            <p:nvPr/>
          </p:nvSpPr>
          <p:spPr>
            <a:xfrm>
              <a:off x="0" y="0"/>
              <a:ext cx="1443657" cy="1526872"/>
            </a:xfrm>
            <a:custGeom>
              <a:avLst/>
              <a:gdLst/>
              <a:ahLst/>
              <a:cxnLst/>
              <a:rect l="l" t="t" r="r" b="b"/>
              <a:pathLst>
                <a:path w="1443657" h="1526872">
                  <a:moveTo>
                    <a:pt x="72032" y="0"/>
                  </a:moveTo>
                  <a:lnTo>
                    <a:pt x="1371625" y="0"/>
                  </a:lnTo>
                  <a:cubicBezTo>
                    <a:pt x="1390729" y="0"/>
                    <a:pt x="1409051" y="7589"/>
                    <a:pt x="1422559" y="21098"/>
                  </a:cubicBezTo>
                  <a:cubicBezTo>
                    <a:pt x="1436068" y="34607"/>
                    <a:pt x="1443657" y="52928"/>
                    <a:pt x="1443657" y="72032"/>
                  </a:cubicBezTo>
                  <a:lnTo>
                    <a:pt x="1443657" y="1454839"/>
                  </a:lnTo>
                  <a:cubicBezTo>
                    <a:pt x="1443657" y="1473943"/>
                    <a:pt x="1436068" y="1492265"/>
                    <a:pt x="1422559" y="1505774"/>
                  </a:cubicBezTo>
                  <a:cubicBezTo>
                    <a:pt x="1409051" y="1519282"/>
                    <a:pt x="1390729" y="1526872"/>
                    <a:pt x="1371625" y="1526872"/>
                  </a:cubicBezTo>
                  <a:lnTo>
                    <a:pt x="72032" y="1526872"/>
                  </a:lnTo>
                  <a:cubicBezTo>
                    <a:pt x="52928" y="1526872"/>
                    <a:pt x="34607" y="1519282"/>
                    <a:pt x="21098" y="1505774"/>
                  </a:cubicBezTo>
                  <a:cubicBezTo>
                    <a:pt x="7589" y="1492265"/>
                    <a:pt x="0" y="1473943"/>
                    <a:pt x="0" y="1454839"/>
                  </a:cubicBezTo>
                  <a:lnTo>
                    <a:pt x="0" y="72032"/>
                  </a:lnTo>
                  <a:cubicBezTo>
                    <a:pt x="0" y="52928"/>
                    <a:pt x="7589" y="34607"/>
                    <a:pt x="21098" y="21098"/>
                  </a:cubicBezTo>
                  <a:cubicBezTo>
                    <a:pt x="34607" y="7589"/>
                    <a:pt x="52928" y="0"/>
                    <a:pt x="72032" y="0"/>
                  </a:cubicBezTo>
                  <a:close/>
                </a:path>
              </a:pathLst>
            </a:custGeom>
            <a:solidFill>
              <a:srgbClr val="E9C7C6"/>
            </a:solidFill>
          </p:spPr>
        </p:sp>
        <p:sp>
          <p:nvSpPr>
            <p:cNvPr id="5" name="TextBox 5"/>
            <p:cNvSpPr txBox="1"/>
            <p:nvPr/>
          </p:nvSpPr>
          <p:spPr>
            <a:xfrm>
              <a:off x="0" y="-38100"/>
              <a:ext cx="1443657" cy="1564972"/>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782442" y="3693360"/>
            <a:ext cx="4826624" cy="5026660"/>
          </a:xfrm>
          <a:prstGeom prst="rect">
            <a:avLst/>
          </a:prstGeom>
        </p:spPr>
        <p:txBody>
          <a:bodyPr lIns="0" tIns="0" rIns="0" bIns="0" rtlCol="0" anchor="t">
            <a:spAutoFit/>
          </a:bodyPr>
          <a:lstStyle/>
          <a:p>
            <a:pPr algn="just">
              <a:lnSpc>
                <a:spcPts val="5600"/>
              </a:lnSpc>
            </a:pP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To i</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dentify and synthesize existing evidence on the cost-effectiveness of DHIs in managing various cardiovascular conditions.</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7" name="TextBox 7"/>
          <p:cNvSpPr txBox="1"/>
          <p:nvPr/>
        </p:nvSpPr>
        <p:spPr>
          <a:xfrm>
            <a:off x="807486" y="3007560"/>
            <a:ext cx="2917571" cy="771525"/>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Objective 1</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8" name="Freeform 8"/>
          <p:cNvSpPr/>
          <p:nvPr/>
        </p:nvSpPr>
        <p:spPr>
          <a:xfrm>
            <a:off x="13417488" y="6142174"/>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9" name="Group 9"/>
          <p:cNvGrpSpPr/>
          <p:nvPr/>
        </p:nvGrpSpPr>
        <p:grpSpPr>
          <a:xfrm rot="0">
            <a:off x="12339565" y="2822617"/>
            <a:ext cx="5438631" cy="5797340"/>
            <a:chOff x="0" y="0"/>
            <a:chExt cx="1432397" cy="1526872"/>
          </a:xfrm>
        </p:grpSpPr>
        <p:sp>
          <p:nvSpPr>
            <p:cNvPr id="10" name="Freeform 10"/>
            <p:cNvSpPr/>
            <p:nvPr/>
          </p:nvSpPr>
          <p:spPr>
            <a:xfrm>
              <a:off x="0" y="0"/>
              <a:ext cx="1432396" cy="1526872"/>
            </a:xfrm>
            <a:custGeom>
              <a:avLst/>
              <a:gdLst/>
              <a:ahLst/>
              <a:cxnLst/>
              <a:rect l="l" t="t" r="r" b="b"/>
              <a:pathLst>
                <a:path w="1432396" h="1526872">
                  <a:moveTo>
                    <a:pt x="72599" y="0"/>
                  </a:moveTo>
                  <a:lnTo>
                    <a:pt x="1359798" y="0"/>
                  </a:lnTo>
                  <a:cubicBezTo>
                    <a:pt x="1399893" y="0"/>
                    <a:pt x="1432396" y="32504"/>
                    <a:pt x="1432396" y="72599"/>
                  </a:cubicBezTo>
                  <a:lnTo>
                    <a:pt x="1432396" y="1454273"/>
                  </a:lnTo>
                  <a:cubicBezTo>
                    <a:pt x="1432396" y="1473527"/>
                    <a:pt x="1424748" y="1491993"/>
                    <a:pt x="1411133" y="1505608"/>
                  </a:cubicBezTo>
                  <a:cubicBezTo>
                    <a:pt x="1397518" y="1519223"/>
                    <a:pt x="1379052" y="1526872"/>
                    <a:pt x="1359798" y="1526872"/>
                  </a:cubicBezTo>
                  <a:lnTo>
                    <a:pt x="72599" y="1526872"/>
                  </a:lnTo>
                  <a:cubicBezTo>
                    <a:pt x="32504" y="1526872"/>
                    <a:pt x="0" y="1494368"/>
                    <a:pt x="0" y="1454273"/>
                  </a:cubicBezTo>
                  <a:lnTo>
                    <a:pt x="0" y="72599"/>
                  </a:lnTo>
                  <a:cubicBezTo>
                    <a:pt x="0" y="53344"/>
                    <a:pt x="7649" y="34879"/>
                    <a:pt x="21264" y="21264"/>
                  </a:cubicBezTo>
                  <a:cubicBezTo>
                    <a:pt x="34879" y="7649"/>
                    <a:pt x="53344" y="0"/>
                    <a:pt x="72599" y="0"/>
                  </a:cubicBezTo>
                  <a:close/>
                </a:path>
              </a:pathLst>
            </a:custGeom>
            <a:solidFill>
              <a:srgbClr val="E9C7C6"/>
            </a:solidFill>
          </p:spPr>
        </p:sp>
        <p:sp>
          <p:nvSpPr>
            <p:cNvPr id="11" name="TextBox 11"/>
            <p:cNvSpPr txBox="1"/>
            <p:nvPr/>
          </p:nvSpPr>
          <p:spPr>
            <a:xfrm>
              <a:off x="0" y="-38100"/>
              <a:ext cx="1432397" cy="1564972"/>
            </a:xfrm>
            <a:prstGeom prst="rect">
              <a:avLst/>
            </a:prstGeom>
          </p:spPr>
          <p:txBody>
            <a:bodyPr lIns="50800" tIns="50800" rIns="50800" bIns="50800" rtlCol="0" anchor="ctr"/>
            <a:lstStyle/>
            <a:p>
              <a:pPr algn="ctr">
                <a:lnSpc>
                  <a:spcPts val="2660"/>
                </a:lnSpc>
              </a:pPr>
            </a:p>
          </p:txBody>
        </p:sp>
      </p:grpSp>
      <p:grpSp>
        <p:nvGrpSpPr>
          <p:cNvPr id="12" name="Group 12"/>
          <p:cNvGrpSpPr/>
          <p:nvPr/>
        </p:nvGrpSpPr>
        <p:grpSpPr>
          <a:xfrm rot="0">
            <a:off x="6424685" y="2822617"/>
            <a:ext cx="5438631" cy="5797340"/>
            <a:chOff x="0" y="0"/>
            <a:chExt cx="1432397" cy="1526872"/>
          </a:xfrm>
        </p:grpSpPr>
        <p:sp>
          <p:nvSpPr>
            <p:cNvPr id="13" name="Freeform 13"/>
            <p:cNvSpPr/>
            <p:nvPr/>
          </p:nvSpPr>
          <p:spPr>
            <a:xfrm>
              <a:off x="0" y="0"/>
              <a:ext cx="1432396" cy="1526872"/>
            </a:xfrm>
            <a:custGeom>
              <a:avLst/>
              <a:gdLst/>
              <a:ahLst/>
              <a:cxnLst/>
              <a:rect l="l" t="t" r="r" b="b"/>
              <a:pathLst>
                <a:path w="1432396" h="1526872">
                  <a:moveTo>
                    <a:pt x="72599" y="0"/>
                  </a:moveTo>
                  <a:lnTo>
                    <a:pt x="1359798" y="0"/>
                  </a:lnTo>
                  <a:cubicBezTo>
                    <a:pt x="1399893" y="0"/>
                    <a:pt x="1432396" y="32504"/>
                    <a:pt x="1432396" y="72599"/>
                  </a:cubicBezTo>
                  <a:lnTo>
                    <a:pt x="1432396" y="1454273"/>
                  </a:lnTo>
                  <a:cubicBezTo>
                    <a:pt x="1432396" y="1473527"/>
                    <a:pt x="1424748" y="1491993"/>
                    <a:pt x="1411133" y="1505608"/>
                  </a:cubicBezTo>
                  <a:cubicBezTo>
                    <a:pt x="1397518" y="1519223"/>
                    <a:pt x="1379052" y="1526872"/>
                    <a:pt x="1359798" y="1526872"/>
                  </a:cubicBezTo>
                  <a:lnTo>
                    <a:pt x="72599" y="1526872"/>
                  </a:lnTo>
                  <a:cubicBezTo>
                    <a:pt x="32504" y="1526872"/>
                    <a:pt x="0" y="1494368"/>
                    <a:pt x="0" y="1454273"/>
                  </a:cubicBezTo>
                  <a:lnTo>
                    <a:pt x="0" y="72599"/>
                  </a:lnTo>
                  <a:cubicBezTo>
                    <a:pt x="0" y="53344"/>
                    <a:pt x="7649" y="34879"/>
                    <a:pt x="21264" y="21264"/>
                  </a:cubicBezTo>
                  <a:cubicBezTo>
                    <a:pt x="34879" y="7649"/>
                    <a:pt x="53344" y="0"/>
                    <a:pt x="72599" y="0"/>
                  </a:cubicBezTo>
                  <a:close/>
                </a:path>
              </a:pathLst>
            </a:custGeom>
            <a:solidFill>
              <a:srgbClr val="E9C7C6"/>
            </a:solidFill>
          </p:spPr>
        </p:sp>
        <p:sp>
          <p:nvSpPr>
            <p:cNvPr id="14" name="TextBox 14"/>
            <p:cNvSpPr txBox="1"/>
            <p:nvPr/>
          </p:nvSpPr>
          <p:spPr>
            <a:xfrm>
              <a:off x="0" y="-38100"/>
              <a:ext cx="1432397" cy="1564972"/>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6784857" y="3693360"/>
            <a:ext cx="4793281" cy="4900930"/>
          </a:xfrm>
          <a:prstGeom prst="rect">
            <a:avLst/>
          </a:prstGeom>
        </p:spPr>
        <p:txBody>
          <a:bodyPr lIns="0" tIns="0" rIns="0" bIns="0" rtlCol="0" anchor="t">
            <a:spAutoFit/>
          </a:bodyPr>
          <a:lstStyle/>
          <a:p>
            <a:pPr algn="just">
              <a:lnSpc>
                <a:spcPts val="5460"/>
              </a:lnSpc>
            </a:pPr>
            <a:r>
              <a:rPr lang="en-IN" altLang="en-US" sz="3900">
                <a:solidFill>
                  <a:srgbClr val="000000"/>
                </a:solidFill>
                <a:latin typeface="Abhaya Libre" panose="02000503000000000000"/>
                <a:ea typeface="Abhaya Libre" panose="02000503000000000000"/>
                <a:cs typeface="Abhaya Libre" panose="02000503000000000000"/>
                <a:sym typeface="Abhaya Libre" panose="02000503000000000000"/>
              </a:rPr>
              <a:t>To a</a:t>
            </a:r>
            <a:r>
              <a:rPr lang="en-US" sz="3900">
                <a:solidFill>
                  <a:srgbClr val="000000"/>
                </a:solidFill>
                <a:latin typeface="Abhaya Libre" panose="02000503000000000000"/>
                <a:ea typeface="Abhaya Libre" panose="02000503000000000000"/>
                <a:cs typeface="Abhaya Libre" panose="02000503000000000000"/>
                <a:sym typeface="Abhaya Libre" panose="02000503000000000000"/>
              </a:rPr>
              <a:t>nalyze the types of DHIs evaluated, the targeted cardiovascular diseases, and the main findings regarding cost-effectiveness outcomes.</a:t>
            </a:r>
            <a:endParaRPr lang="en-US" sz="39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16" name="TextBox 16"/>
          <p:cNvSpPr txBox="1"/>
          <p:nvPr/>
        </p:nvSpPr>
        <p:spPr>
          <a:xfrm>
            <a:off x="6784857" y="3007560"/>
            <a:ext cx="2997626" cy="771525"/>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Objective 2</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7" name="AutoShape 17"/>
          <p:cNvSpPr/>
          <p:nvPr/>
        </p:nvSpPr>
        <p:spPr>
          <a:xfrm>
            <a:off x="-260599" y="9070792"/>
            <a:ext cx="12309631" cy="0"/>
          </a:xfrm>
          <a:prstGeom prst="line">
            <a:avLst/>
          </a:prstGeom>
          <a:ln w="114300" cap="flat">
            <a:solidFill>
              <a:srgbClr val="9FC3D0"/>
            </a:solidFill>
            <a:prstDash val="solid"/>
            <a:headEnd type="none" w="sm" len="sm"/>
            <a:tailEnd type="none" w="sm" len="sm"/>
          </a:ln>
        </p:spPr>
      </p:sp>
      <p:sp>
        <p:nvSpPr>
          <p:cNvPr id="18" name="AutoShape 18"/>
          <p:cNvSpPr/>
          <p:nvPr/>
        </p:nvSpPr>
        <p:spPr>
          <a:xfrm>
            <a:off x="11430169" y="9061267"/>
            <a:ext cx="7105264" cy="19050"/>
          </a:xfrm>
          <a:prstGeom prst="line">
            <a:avLst/>
          </a:prstGeom>
          <a:ln w="114300" cap="flat">
            <a:solidFill>
              <a:srgbClr val="9FC3D0"/>
            </a:solidFill>
            <a:prstDash val="solid"/>
            <a:headEnd type="none" w="sm" len="sm"/>
            <a:tailEnd type="none" w="sm" len="sm"/>
          </a:ln>
        </p:spPr>
      </p:sp>
      <p:grpSp>
        <p:nvGrpSpPr>
          <p:cNvPr id="19" name="Group 19"/>
          <p:cNvGrpSpPr/>
          <p:nvPr/>
        </p:nvGrpSpPr>
        <p:grpSpPr>
          <a:xfrm rot="0">
            <a:off x="15859155" y="0"/>
            <a:ext cx="1562612" cy="1673225"/>
            <a:chOff x="0" y="0"/>
            <a:chExt cx="2083482" cy="2230967"/>
          </a:xfrm>
        </p:grpSpPr>
        <p:grpSp>
          <p:nvGrpSpPr>
            <p:cNvPr id="20" name="Group 20"/>
            <p:cNvGrpSpPr/>
            <p:nvPr/>
          </p:nvGrpSpPr>
          <p:grpSpPr>
            <a:xfrm rot="0">
              <a:off x="75599" y="0"/>
              <a:ext cx="1932284" cy="2230967"/>
              <a:chOff x="0" y="0"/>
              <a:chExt cx="703982" cy="812800"/>
            </a:xfrm>
          </p:grpSpPr>
          <p:sp>
            <p:nvSpPr>
              <p:cNvPr id="21" name="Freeform 21"/>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22" name="TextBox 22"/>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23" name="TextBox 23"/>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5</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24" name="Freeform 24"/>
          <p:cNvSpPr/>
          <p:nvPr/>
        </p:nvSpPr>
        <p:spPr>
          <a:xfrm>
            <a:off x="-2243137" y="-4022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5" name="TextBox 25"/>
          <p:cNvSpPr txBox="1"/>
          <p:nvPr/>
        </p:nvSpPr>
        <p:spPr>
          <a:xfrm>
            <a:off x="12658631" y="3007560"/>
            <a:ext cx="2797488" cy="771525"/>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Objective 3</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26" name="TextBox 26"/>
          <p:cNvSpPr txBox="1"/>
          <p:nvPr/>
        </p:nvSpPr>
        <p:spPr>
          <a:xfrm>
            <a:off x="12658631" y="3693360"/>
            <a:ext cx="4763135" cy="5026660"/>
          </a:xfrm>
          <a:prstGeom prst="rect">
            <a:avLst/>
          </a:prstGeom>
        </p:spPr>
        <p:txBody>
          <a:bodyPr lIns="0" tIns="0" rIns="0" bIns="0" rtlCol="0" anchor="t">
            <a:spAutoFit/>
          </a:bodyPr>
          <a:lstStyle/>
          <a:p>
            <a:pPr algn="just">
              <a:lnSpc>
                <a:spcPts val="5600"/>
              </a:lnSpc>
            </a:pP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To i</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dentify research gaps and areas for future investigation in the cost-effectiveness of DHIs for CVD management.</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a:p>
            <a:pPr algn="just">
              <a:lnSpc>
                <a:spcPts val="5600"/>
              </a:lnSpc>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TextBox 2"/>
          <p:cNvSpPr txBox="1"/>
          <p:nvPr/>
        </p:nvSpPr>
        <p:spPr>
          <a:xfrm>
            <a:off x="2553980" y="914400"/>
            <a:ext cx="13180039" cy="873125"/>
          </a:xfrm>
          <a:prstGeom prst="rect">
            <a:avLst/>
          </a:prstGeom>
        </p:spPr>
        <p:txBody>
          <a:bodyPr lIns="0" tIns="0" rIns="0" bIns="0" rtlCol="0" anchor="t">
            <a:spAutoFit/>
          </a:bodyPr>
          <a:lstStyle/>
          <a:p>
            <a:pPr algn="ctr">
              <a:lnSpc>
                <a:spcPts val="7000"/>
              </a:lnSpc>
            </a:pPr>
            <a:r>
              <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METHODOLOGY</a:t>
            </a:r>
            <a:endParaRPr lang="en-US" sz="50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grpSp>
        <p:nvGrpSpPr>
          <p:cNvPr id="3" name="Group 3"/>
          <p:cNvGrpSpPr/>
          <p:nvPr/>
        </p:nvGrpSpPr>
        <p:grpSpPr>
          <a:xfrm rot="0">
            <a:off x="2693030" y="3166804"/>
            <a:ext cx="13040989" cy="6386703"/>
            <a:chOff x="0" y="0"/>
            <a:chExt cx="3434664" cy="1682095"/>
          </a:xfrm>
        </p:grpSpPr>
        <p:sp>
          <p:nvSpPr>
            <p:cNvPr id="4" name="Freeform 4"/>
            <p:cNvSpPr/>
            <p:nvPr/>
          </p:nvSpPr>
          <p:spPr>
            <a:xfrm>
              <a:off x="0" y="0"/>
              <a:ext cx="3434664" cy="1682094"/>
            </a:xfrm>
            <a:custGeom>
              <a:avLst/>
              <a:gdLst/>
              <a:ahLst/>
              <a:cxnLst/>
              <a:rect l="l" t="t" r="r" b="b"/>
              <a:pathLst>
                <a:path w="3434664" h="1682094">
                  <a:moveTo>
                    <a:pt x="30277" y="0"/>
                  </a:moveTo>
                  <a:lnTo>
                    <a:pt x="3404387" y="0"/>
                  </a:lnTo>
                  <a:cubicBezTo>
                    <a:pt x="3412417" y="0"/>
                    <a:pt x="3420118" y="3190"/>
                    <a:pt x="3425796" y="8868"/>
                  </a:cubicBezTo>
                  <a:cubicBezTo>
                    <a:pt x="3431474" y="14546"/>
                    <a:pt x="3434664" y="22247"/>
                    <a:pt x="3434664" y="30277"/>
                  </a:cubicBezTo>
                  <a:lnTo>
                    <a:pt x="3434664" y="1651818"/>
                  </a:lnTo>
                  <a:cubicBezTo>
                    <a:pt x="3434664" y="1659848"/>
                    <a:pt x="3431474" y="1667549"/>
                    <a:pt x="3425796" y="1673227"/>
                  </a:cubicBezTo>
                  <a:cubicBezTo>
                    <a:pt x="3420118" y="1678904"/>
                    <a:pt x="3412417" y="1682094"/>
                    <a:pt x="3404387" y="1682094"/>
                  </a:cubicBezTo>
                  <a:lnTo>
                    <a:pt x="30277" y="1682094"/>
                  </a:lnTo>
                  <a:cubicBezTo>
                    <a:pt x="13555" y="1682094"/>
                    <a:pt x="0" y="1668539"/>
                    <a:pt x="0" y="1651818"/>
                  </a:cubicBezTo>
                  <a:lnTo>
                    <a:pt x="0" y="30277"/>
                  </a:lnTo>
                  <a:cubicBezTo>
                    <a:pt x="0" y="22247"/>
                    <a:pt x="3190" y="14546"/>
                    <a:pt x="8868" y="8868"/>
                  </a:cubicBezTo>
                  <a:cubicBezTo>
                    <a:pt x="14546" y="3190"/>
                    <a:pt x="22247" y="0"/>
                    <a:pt x="30277" y="0"/>
                  </a:cubicBezTo>
                  <a:close/>
                </a:path>
              </a:pathLst>
            </a:custGeom>
            <a:solidFill>
              <a:srgbClr val="E9C7C6"/>
            </a:solidFill>
          </p:spPr>
        </p:sp>
        <p:sp>
          <p:nvSpPr>
            <p:cNvPr id="5" name="TextBox 5"/>
            <p:cNvSpPr txBox="1"/>
            <p:nvPr/>
          </p:nvSpPr>
          <p:spPr>
            <a:xfrm>
              <a:off x="0" y="-38100"/>
              <a:ext cx="3434664" cy="1720195"/>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2553980" y="2294248"/>
            <a:ext cx="3770653" cy="781050"/>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Search Strategy</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7" name="TextBox 7"/>
          <p:cNvSpPr txBox="1"/>
          <p:nvPr/>
        </p:nvSpPr>
        <p:spPr>
          <a:xfrm>
            <a:off x="2693030" y="3505830"/>
            <a:ext cx="12478688" cy="5744845"/>
          </a:xfrm>
          <a:prstGeom prst="rect">
            <a:avLst/>
          </a:prstGeom>
        </p:spPr>
        <p:txBody>
          <a:bodyPr lIns="0" tIns="0" rIns="0" bIns="0" rtlCol="0" anchor="t">
            <a:spAutoFit/>
          </a:bodyPr>
          <a:lstStyle/>
          <a:p>
            <a:pPr marL="863600" lvl="1" indent="-431800" algn="just">
              <a:lnSpc>
                <a:spcPts val="5600"/>
              </a:lnSpc>
              <a:buFont typeface="Arial" panose="020B0604020202020204"/>
              <a:buChar char="•"/>
            </a:pP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Search electronic databases: PubMed, </a:t>
            </a: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Web of Science, Cochrane, and </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Google Scholar.</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863600" lvl="1" indent="-431800" algn="just">
              <a:lnSpc>
                <a:spcPts val="5600"/>
              </a:lnSpc>
              <a:buFont typeface="Arial" panose="020B0604020202020204"/>
              <a:buChar char="•"/>
            </a:pP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Use keywords related to digital health interventions, cardiovascular diseases, and health economic evaluation.</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863600" lvl="1" indent="-431800" algn="just">
              <a:lnSpc>
                <a:spcPts val="5600"/>
              </a:lnSpc>
              <a:buFont typeface="Arial" panose="020B0604020202020204"/>
              <a:buChar char="•"/>
            </a:pP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Limit search to studies from January 2011 onwards.</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a:p>
            <a:pPr marL="863600" lvl="1" indent="-431800" algn="just">
              <a:lnSpc>
                <a:spcPts val="5600"/>
              </a:lnSpc>
              <a:buFont typeface="Arial" panose="020B0604020202020204"/>
              <a:buChar char="•"/>
            </a:pP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Perform manual searches of reference lists in relevant articles and systematic reviews.</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8" name="AutoShape 8"/>
          <p:cNvSpPr/>
          <p:nvPr/>
        </p:nvSpPr>
        <p:spPr>
          <a:xfrm flipV="1">
            <a:off x="1095893" y="2655288"/>
            <a:ext cx="0" cy="7670619"/>
          </a:xfrm>
          <a:prstGeom prst="line">
            <a:avLst/>
          </a:prstGeom>
          <a:ln w="114300" cap="flat">
            <a:solidFill>
              <a:srgbClr val="9FC3D0"/>
            </a:solidFill>
            <a:prstDash val="solid"/>
            <a:headEnd type="none" w="sm" len="sm"/>
            <a:tailEnd type="none" w="sm" len="sm"/>
          </a:ln>
        </p:spPr>
      </p:sp>
      <p:sp>
        <p:nvSpPr>
          <p:cNvPr id="9" name="AutoShape 9"/>
          <p:cNvSpPr/>
          <p:nvPr/>
        </p:nvSpPr>
        <p:spPr>
          <a:xfrm flipH="1" flipV="1">
            <a:off x="1090490" y="-104525"/>
            <a:ext cx="5403" cy="2997456"/>
          </a:xfrm>
          <a:prstGeom prst="line">
            <a:avLst/>
          </a:prstGeom>
          <a:ln w="114300" cap="flat">
            <a:solidFill>
              <a:srgbClr val="9FC3D0"/>
            </a:solidFill>
            <a:prstDash val="solid"/>
            <a:headEnd type="none" w="sm" len="sm"/>
            <a:tailEnd type="none" w="sm" len="sm"/>
          </a:ln>
        </p:spPr>
      </p:sp>
      <p:grpSp>
        <p:nvGrpSpPr>
          <p:cNvPr id="10" name="Group 10"/>
          <p:cNvGrpSpPr/>
          <p:nvPr/>
        </p:nvGrpSpPr>
        <p:grpSpPr>
          <a:xfrm rot="0">
            <a:off x="15859155" y="0"/>
            <a:ext cx="1562612" cy="1673225"/>
            <a:chOff x="0" y="0"/>
            <a:chExt cx="2083482" cy="2230967"/>
          </a:xfrm>
        </p:grpSpPr>
        <p:grpSp>
          <p:nvGrpSpPr>
            <p:cNvPr id="11" name="Group 11"/>
            <p:cNvGrpSpPr/>
            <p:nvPr/>
          </p:nvGrpSpPr>
          <p:grpSpPr>
            <a:xfrm rot="0">
              <a:off x="75599" y="0"/>
              <a:ext cx="1932284" cy="2230967"/>
              <a:chOff x="0" y="0"/>
              <a:chExt cx="703982" cy="812800"/>
            </a:xfrm>
          </p:grpSpPr>
          <p:sp>
            <p:nvSpPr>
              <p:cNvPr id="12" name="Freeform 12"/>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3" name="TextBox 13"/>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4" name="TextBox 14"/>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6</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
        <p:nvSpPr>
          <p:cNvPr id="15" name="Freeform 15"/>
          <p:cNvSpPr/>
          <p:nvPr/>
        </p:nvSpPr>
        <p:spPr>
          <a:xfrm>
            <a:off x="1475832"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6" name="Freeform 16"/>
          <p:cNvSpPr/>
          <p:nvPr/>
        </p:nvSpPr>
        <p:spPr>
          <a:xfrm>
            <a:off x="10721225" y="8788169"/>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475832"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721225" y="8788169"/>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4" name="Group 4"/>
          <p:cNvGrpSpPr/>
          <p:nvPr/>
        </p:nvGrpSpPr>
        <p:grpSpPr>
          <a:xfrm rot="0">
            <a:off x="2648585" y="3017520"/>
            <a:ext cx="13000990" cy="4425950"/>
            <a:chOff x="0" y="0"/>
            <a:chExt cx="3424117" cy="957727"/>
          </a:xfrm>
        </p:grpSpPr>
        <p:sp>
          <p:nvSpPr>
            <p:cNvPr id="5" name="Freeform 5"/>
            <p:cNvSpPr/>
            <p:nvPr/>
          </p:nvSpPr>
          <p:spPr>
            <a:xfrm>
              <a:off x="0" y="0"/>
              <a:ext cx="3424117" cy="957727"/>
            </a:xfrm>
            <a:custGeom>
              <a:avLst/>
              <a:gdLst/>
              <a:ahLst/>
              <a:cxnLst/>
              <a:rect l="l" t="t" r="r" b="b"/>
              <a:pathLst>
                <a:path w="3424117" h="957727">
                  <a:moveTo>
                    <a:pt x="30370" y="0"/>
                  </a:moveTo>
                  <a:lnTo>
                    <a:pt x="3393748" y="0"/>
                  </a:lnTo>
                  <a:cubicBezTo>
                    <a:pt x="3401802" y="0"/>
                    <a:pt x="3409527" y="3200"/>
                    <a:pt x="3415222" y="8895"/>
                  </a:cubicBezTo>
                  <a:cubicBezTo>
                    <a:pt x="3420918" y="14591"/>
                    <a:pt x="3424117" y="22315"/>
                    <a:pt x="3424117" y="30370"/>
                  </a:cubicBezTo>
                  <a:lnTo>
                    <a:pt x="3424117" y="927357"/>
                  </a:lnTo>
                  <a:cubicBezTo>
                    <a:pt x="3424117" y="935412"/>
                    <a:pt x="3420918" y="943137"/>
                    <a:pt x="3415222" y="948832"/>
                  </a:cubicBezTo>
                  <a:cubicBezTo>
                    <a:pt x="3409527" y="954527"/>
                    <a:pt x="3401802" y="957727"/>
                    <a:pt x="3393748" y="957727"/>
                  </a:cubicBezTo>
                  <a:lnTo>
                    <a:pt x="30370" y="957727"/>
                  </a:lnTo>
                  <a:cubicBezTo>
                    <a:pt x="22315" y="957727"/>
                    <a:pt x="14591" y="954527"/>
                    <a:pt x="8895" y="948832"/>
                  </a:cubicBezTo>
                  <a:cubicBezTo>
                    <a:pt x="3200" y="943137"/>
                    <a:pt x="0" y="935412"/>
                    <a:pt x="0" y="927357"/>
                  </a:cubicBezTo>
                  <a:lnTo>
                    <a:pt x="0" y="30370"/>
                  </a:lnTo>
                  <a:cubicBezTo>
                    <a:pt x="0" y="22315"/>
                    <a:pt x="3200" y="14591"/>
                    <a:pt x="8895" y="8895"/>
                  </a:cubicBezTo>
                  <a:cubicBezTo>
                    <a:pt x="14591" y="3200"/>
                    <a:pt x="22315" y="0"/>
                    <a:pt x="30370" y="0"/>
                  </a:cubicBezTo>
                  <a:close/>
                </a:path>
              </a:pathLst>
            </a:custGeom>
            <a:solidFill>
              <a:srgbClr val="E9C7C6"/>
            </a:solidFill>
          </p:spPr>
        </p:sp>
        <p:sp>
          <p:nvSpPr>
            <p:cNvPr id="6" name="TextBox 6"/>
            <p:cNvSpPr txBox="1"/>
            <p:nvPr/>
          </p:nvSpPr>
          <p:spPr>
            <a:xfrm>
              <a:off x="0" y="-38100"/>
              <a:ext cx="3424117" cy="995827"/>
            </a:xfrm>
            <a:prstGeom prst="rect">
              <a:avLst/>
            </a:prstGeom>
          </p:spPr>
          <p:txBody>
            <a:bodyPr lIns="50800" tIns="50800" rIns="50800" bIns="50800" rtlCol="0" anchor="ctr"/>
            <a:lstStyle/>
            <a:p>
              <a:pPr algn="ctr">
                <a:lnSpc>
                  <a:spcPts val="2660"/>
                </a:lnSpc>
              </a:pPr>
            </a:p>
          </p:txBody>
        </p:sp>
      </p:grpSp>
      <p:sp>
        <p:nvSpPr>
          <p:cNvPr id="7" name="TextBox 7"/>
          <p:cNvSpPr txBox="1"/>
          <p:nvPr/>
        </p:nvSpPr>
        <p:spPr>
          <a:xfrm>
            <a:off x="2648659" y="2159988"/>
            <a:ext cx="3908174" cy="781050"/>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Study Selection</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8" name="TextBox 8"/>
          <p:cNvSpPr txBox="1"/>
          <p:nvPr/>
        </p:nvSpPr>
        <p:spPr>
          <a:xfrm>
            <a:off x="3169409" y="3467383"/>
            <a:ext cx="12143571" cy="3590290"/>
          </a:xfrm>
          <a:prstGeom prst="rect">
            <a:avLst/>
          </a:prstGeom>
        </p:spPr>
        <p:txBody>
          <a:bodyPr lIns="0" tIns="0" rIns="0" bIns="0" rtlCol="0" anchor="t">
            <a:spAutoFit/>
          </a:bodyPr>
          <a:lstStyle/>
          <a:p>
            <a:pPr algn="just">
              <a:lnSpc>
                <a:spcPts val="5600"/>
              </a:lnSpc>
            </a:pP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The search results were exported to </a:t>
            </a: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R</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ayyan and checked for the duplicates.</a:t>
            </a: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 </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After removing duplicates, titles and abstracts w</a:t>
            </a: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ere </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screened for eligibility. Full texts of potentially eligible articles w</a:t>
            </a:r>
            <a:r>
              <a:rPr lang="en-IN" altLang="en-US" sz="4000">
                <a:solidFill>
                  <a:srgbClr val="000000"/>
                </a:solidFill>
                <a:latin typeface="Abhaya Libre" panose="02000503000000000000"/>
                <a:ea typeface="Abhaya Libre" panose="02000503000000000000"/>
                <a:cs typeface="Abhaya Libre" panose="02000503000000000000"/>
                <a:sym typeface="Abhaya Libre" panose="02000503000000000000"/>
              </a:rPr>
              <a:t>ere</a:t>
            </a:r>
            <a:r>
              <a:rPr lang="en-US" sz="4000">
                <a:solidFill>
                  <a:srgbClr val="000000"/>
                </a:solidFill>
                <a:latin typeface="Abhaya Libre" panose="02000503000000000000"/>
                <a:ea typeface="Abhaya Libre" panose="02000503000000000000"/>
                <a:cs typeface="Abhaya Libre" panose="02000503000000000000"/>
                <a:sym typeface="Abhaya Libre" panose="02000503000000000000"/>
              </a:rPr>
              <a:t> then reviewed for verification.</a:t>
            </a:r>
            <a:endParaRPr lang="en-US" sz="4000">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sp>
        <p:nvSpPr>
          <p:cNvPr id="9" name="AutoShape 9"/>
          <p:cNvSpPr/>
          <p:nvPr/>
        </p:nvSpPr>
        <p:spPr>
          <a:xfrm flipV="1">
            <a:off x="1095893" y="2655288"/>
            <a:ext cx="0" cy="7670619"/>
          </a:xfrm>
          <a:prstGeom prst="line">
            <a:avLst/>
          </a:prstGeom>
          <a:ln w="114300" cap="flat">
            <a:solidFill>
              <a:srgbClr val="9FC3D0"/>
            </a:solidFill>
            <a:prstDash val="solid"/>
            <a:headEnd type="none" w="sm" len="sm"/>
            <a:tailEnd type="none" w="sm" len="sm"/>
          </a:ln>
        </p:spPr>
      </p:sp>
      <p:sp>
        <p:nvSpPr>
          <p:cNvPr id="10" name="AutoShape 10"/>
          <p:cNvSpPr/>
          <p:nvPr/>
        </p:nvSpPr>
        <p:spPr>
          <a:xfrm flipH="1" flipV="1">
            <a:off x="1090490" y="-104525"/>
            <a:ext cx="5403" cy="2997456"/>
          </a:xfrm>
          <a:prstGeom prst="line">
            <a:avLst/>
          </a:prstGeom>
          <a:ln w="114300" cap="flat">
            <a:solidFill>
              <a:srgbClr val="9FC3D0"/>
            </a:solidFill>
            <a:prstDash val="solid"/>
            <a:headEnd type="none" w="sm" len="sm"/>
            <a:tailEnd type="none" w="sm" len="sm"/>
          </a:ln>
        </p:spPr>
      </p:sp>
      <p:grpSp>
        <p:nvGrpSpPr>
          <p:cNvPr id="11" name="Group 11"/>
          <p:cNvGrpSpPr/>
          <p:nvPr/>
        </p:nvGrpSpPr>
        <p:grpSpPr>
          <a:xfrm rot="0">
            <a:off x="15859155" y="0"/>
            <a:ext cx="1562612" cy="1673225"/>
            <a:chOff x="0" y="0"/>
            <a:chExt cx="2083482" cy="2230967"/>
          </a:xfrm>
        </p:grpSpPr>
        <p:grpSp>
          <p:nvGrpSpPr>
            <p:cNvPr id="12" name="Group 12"/>
            <p:cNvGrpSpPr/>
            <p:nvPr/>
          </p:nvGrpSpPr>
          <p:grpSpPr>
            <a:xfrm rot="0">
              <a:off x="75599" y="0"/>
              <a:ext cx="1932284" cy="2230967"/>
              <a:chOff x="0" y="0"/>
              <a:chExt cx="703982" cy="812800"/>
            </a:xfrm>
          </p:grpSpPr>
          <p:sp>
            <p:nvSpPr>
              <p:cNvPr id="13" name="Freeform 13"/>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4" name="TextBox 14"/>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7</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475832" y="-1449083"/>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721225" y="8788169"/>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AutoShape 4"/>
          <p:cNvSpPr/>
          <p:nvPr/>
        </p:nvSpPr>
        <p:spPr>
          <a:xfrm flipH="1" flipV="1">
            <a:off x="1090490" y="-104525"/>
            <a:ext cx="5403" cy="2997456"/>
          </a:xfrm>
          <a:prstGeom prst="line">
            <a:avLst/>
          </a:prstGeom>
          <a:ln w="114300" cap="flat">
            <a:solidFill>
              <a:srgbClr val="9FC3D0"/>
            </a:solidFill>
            <a:prstDash val="solid"/>
            <a:headEnd type="none" w="sm" len="sm"/>
            <a:tailEnd type="none" w="sm" len="sm"/>
          </a:ln>
        </p:spPr>
      </p:sp>
      <p:sp>
        <p:nvSpPr>
          <p:cNvPr id="5" name="AutoShape 5"/>
          <p:cNvSpPr/>
          <p:nvPr/>
        </p:nvSpPr>
        <p:spPr>
          <a:xfrm flipV="1">
            <a:off x="1095893" y="2655288"/>
            <a:ext cx="0" cy="7670619"/>
          </a:xfrm>
          <a:prstGeom prst="line">
            <a:avLst/>
          </a:prstGeom>
          <a:ln w="114300" cap="flat">
            <a:solidFill>
              <a:srgbClr val="9FC3D0"/>
            </a:solidFill>
            <a:prstDash val="solid"/>
            <a:headEnd type="none" w="sm" len="sm"/>
            <a:tailEnd type="none" w="sm" len="sm"/>
          </a:ln>
        </p:spPr>
      </p:sp>
      <p:grpSp>
        <p:nvGrpSpPr>
          <p:cNvPr id="6" name="Group 6"/>
          <p:cNvGrpSpPr/>
          <p:nvPr/>
        </p:nvGrpSpPr>
        <p:grpSpPr>
          <a:xfrm rot="0">
            <a:off x="2599395" y="1898577"/>
            <a:ext cx="13269835" cy="7369371"/>
            <a:chOff x="0" y="0"/>
            <a:chExt cx="3494936" cy="1940904"/>
          </a:xfrm>
        </p:grpSpPr>
        <p:sp>
          <p:nvSpPr>
            <p:cNvPr id="7" name="Freeform 7"/>
            <p:cNvSpPr/>
            <p:nvPr/>
          </p:nvSpPr>
          <p:spPr>
            <a:xfrm>
              <a:off x="0" y="0"/>
              <a:ext cx="3494936" cy="1940904"/>
            </a:xfrm>
            <a:custGeom>
              <a:avLst/>
              <a:gdLst/>
              <a:ahLst/>
              <a:cxnLst/>
              <a:rect l="l" t="t" r="r" b="b"/>
              <a:pathLst>
                <a:path w="3494936" h="1940904">
                  <a:moveTo>
                    <a:pt x="29755" y="0"/>
                  </a:moveTo>
                  <a:lnTo>
                    <a:pt x="3465182" y="0"/>
                  </a:lnTo>
                  <a:cubicBezTo>
                    <a:pt x="3473073" y="0"/>
                    <a:pt x="3480641" y="3135"/>
                    <a:pt x="3486221" y="8715"/>
                  </a:cubicBezTo>
                  <a:cubicBezTo>
                    <a:pt x="3491801" y="14295"/>
                    <a:pt x="3494936" y="21863"/>
                    <a:pt x="3494936" y="29755"/>
                  </a:cubicBezTo>
                  <a:lnTo>
                    <a:pt x="3494936" y="1911150"/>
                  </a:lnTo>
                  <a:cubicBezTo>
                    <a:pt x="3494936" y="1919041"/>
                    <a:pt x="3491801" y="1926609"/>
                    <a:pt x="3486221" y="1932189"/>
                  </a:cubicBezTo>
                  <a:cubicBezTo>
                    <a:pt x="3480641" y="1937769"/>
                    <a:pt x="3473073" y="1940904"/>
                    <a:pt x="3465182" y="1940904"/>
                  </a:cubicBezTo>
                  <a:lnTo>
                    <a:pt x="29755" y="1940904"/>
                  </a:lnTo>
                  <a:cubicBezTo>
                    <a:pt x="21863" y="1940904"/>
                    <a:pt x="14295" y="1937769"/>
                    <a:pt x="8715" y="1932189"/>
                  </a:cubicBezTo>
                  <a:cubicBezTo>
                    <a:pt x="3135" y="1926609"/>
                    <a:pt x="0" y="1919041"/>
                    <a:pt x="0" y="1911150"/>
                  </a:cubicBezTo>
                  <a:lnTo>
                    <a:pt x="0" y="29755"/>
                  </a:lnTo>
                  <a:cubicBezTo>
                    <a:pt x="0" y="21863"/>
                    <a:pt x="3135" y="14295"/>
                    <a:pt x="8715" y="8715"/>
                  </a:cubicBezTo>
                  <a:cubicBezTo>
                    <a:pt x="14295" y="3135"/>
                    <a:pt x="21863" y="0"/>
                    <a:pt x="29755" y="0"/>
                  </a:cubicBezTo>
                  <a:close/>
                </a:path>
              </a:pathLst>
            </a:custGeom>
            <a:solidFill>
              <a:srgbClr val="E9C7C6"/>
            </a:solidFill>
          </p:spPr>
        </p:sp>
        <p:sp>
          <p:nvSpPr>
            <p:cNvPr id="8" name="TextBox 8"/>
            <p:cNvSpPr txBox="1"/>
            <p:nvPr/>
          </p:nvSpPr>
          <p:spPr>
            <a:xfrm>
              <a:off x="0" y="-38100"/>
              <a:ext cx="3494936" cy="1979004"/>
            </a:xfrm>
            <a:prstGeom prst="rect">
              <a:avLst/>
            </a:prstGeom>
          </p:spPr>
          <p:txBody>
            <a:bodyPr lIns="50800" tIns="50800" rIns="50800" bIns="50800" rtlCol="0" anchor="ctr"/>
            <a:lstStyle/>
            <a:p>
              <a:pPr algn="ctr">
                <a:lnSpc>
                  <a:spcPts val="2660"/>
                </a:lnSpc>
              </a:pPr>
            </a:p>
          </p:txBody>
        </p:sp>
      </p:grpSp>
      <p:sp>
        <p:nvSpPr>
          <p:cNvPr id="9" name="TextBox 9"/>
          <p:cNvSpPr txBox="1"/>
          <p:nvPr/>
        </p:nvSpPr>
        <p:spPr>
          <a:xfrm>
            <a:off x="2589320" y="1082675"/>
            <a:ext cx="7329728" cy="781050"/>
          </a:xfrm>
          <a:prstGeom prst="rect">
            <a:avLst/>
          </a:prstGeom>
        </p:spPr>
        <p:txBody>
          <a:bodyPr lIns="0" tIns="0" rIns="0" bIns="0" rtlCol="0" anchor="t">
            <a:spAutoFit/>
          </a:bodyPr>
          <a:lstStyle/>
          <a:p>
            <a:pPr algn="l">
              <a:lnSpc>
                <a:spcPts val="6300"/>
              </a:lnSpc>
            </a:pPr>
            <a:r>
              <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Inclusion &amp; Exclusion Criteria</a:t>
            </a:r>
            <a:endParaRPr lang="en-US" sz="4500">
              <a:solidFill>
                <a:srgbClr val="000000"/>
              </a:solidFill>
              <a:latin typeface="Abhaya Libre Bold" panose="02000803000000000000"/>
              <a:ea typeface="Abhaya Libre Bold" panose="02000803000000000000"/>
              <a:cs typeface="Abhaya Libre Bold" panose="02000803000000000000"/>
              <a:sym typeface="Abhaya Libre Bold" panose="02000803000000000000"/>
            </a:endParaRPr>
          </a:p>
        </p:txBody>
      </p:sp>
      <p:sp>
        <p:nvSpPr>
          <p:cNvPr id="10" name="TextBox 10"/>
          <p:cNvSpPr txBox="1"/>
          <p:nvPr/>
        </p:nvSpPr>
        <p:spPr>
          <a:xfrm>
            <a:off x="2842997" y="2006600"/>
            <a:ext cx="12760046" cy="7174865"/>
          </a:xfrm>
          <a:prstGeom prst="rect">
            <a:avLst/>
          </a:prstGeom>
        </p:spPr>
        <p:txBody>
          <a:bodyPr lIns="0" tIns="0" rIns="0" bIns="0" rtlCol="0" anchor="t">
            <a:spAutoFit/>
          </a:bodyPr>
          <a:lstStyle/>
          <a:p>
            <a:pPr algn="just">
              <a:lnSpc>
                <a:spcPts val="5595"/>
              </a:lnSpc>
            </a:pP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Full-text journal articles in English w</a:t>
            </a:r>
            <a:r>
              <a:rPr lang="en-IN" altLang="en-US" sz="3995">
                <a:solidFill>
                  <a:srgbClr val="000000"/>
                </a:solidFill>
                <a:latin typeface="Abhaya Libre" panose="02000503000000000000"/>
                <a:ea typeface="Abhaya Libre" panose="02000503000000000000"/>
                <a:cs typeface="Abhaya Libre" panose="02000503000000000000"/>
                <a:sym typeface="Abhaya Libre" panose="02000503000000000000"/>
              </a:rPr>
              <a:t>ere</a:t>
            </a: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 included if they meet the following criteria:</a:t>
            </a:r>
            <a:endParaRPr lang="en-US" sz="3995">
              <a:solidFill>
                <a:srgbClr val="000000"/>
              </a:solidFill>
              <a:latin typeface="Abhaya Libre" panose="02000503000000000000"/>
              <a:ea typeface="Abhaya Libre" panose="02000503000000000000"/>
              <a:cs typeface="Abhaya Libre" panose="02000503000000000000"/>
              <a:sym typeface="Abhaya Libre" panose="02000503000000000000"/>
            </a:endParaRPr>
          </a:p>
          <a:p>
            <a:pPr algn="just">
              <a:lnSpc>
                <a:spcPts val="5595"/>
              </a:lnSpc>
            </a:pPr>
            <a:r>
              <a:rPr lang="en-US" sz="3995">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Target Population:</a:t>
            </a: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 Patients with cardiovascular diseases.</a:t>
            </a:r>
            <a:endParaRPr lang="en-US" sz="3995">
              <a:solidFill>
                <a:srgbClr val="000000"/>
              </a:solidFill>
              <a:latin typeface="Abhaya Libre" panose="02000503000000000000"/>
              <a:ea typeface="Abhaya Libre" panose="02000503000000000000"/>
              <a:cs typeface="Abhaya Libre" panose="02000503000000000000"/>
              <a:sym typeface="Abhaya Libre" panose="02000503000000000000"/>
            </a:endParaRPr>
          </a:p>
          <a:p>
            <a:pPr algn="just">
              <a:lnSpc>
                <a:spcPts val="5595"/>
              </a:lnSpc>
            </a:pPr>
            <a:r>
              <a:rPr lang="en-US" sz="3995">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Intervention: </a:t>
            </a: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Digital health interventions aimed at promoting or delivering clinical interventions for cardiovascular conditions.</a:t>
            </a:r>
            <a:endParaRPr lang="en-US" sz="3995">
              <a:solidFill>
                <a:srgbClr val="000000"/>
              </a:solidFill>
              <a:latin typeface="Abhaya Libre" panose="02000503000000000000"/>
              <a:ea typeface="Abhaya Libre" panose="02000503000000000000"/>
              <a:cs typeface="Abhaya Libre" panose="02000503000000000000"/>
              <a:sym typeface="Abhaya Libre" panose="02000503000000000000"/>
            </a:endParaRPr>
          </a:p>
          <a:p>
            <a:pPr algn="just">
              <a:lnSpc>
                <a:spcPts val="5595"/>
              </a:lnSpc>
            </a:pPr>
            <a:r>
              <a:rPr lang="en-US" sz="3995">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Comparison:</a:t>
            </a: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 Comparison with conventional care.</a:t>
            </a:r>
            <a:endParaRPr lang="en-US" sz="3995">
              <a:solidFill>
                <a:srgbClr val="000000"/>
              </a:solidFill>
              <a:latin typeface="Abhaya Libre" panose="02000503000000000000"/>
              <a:ea typeface="Abhaya Libre" panose="02000503000000000000"/>
              <a:cs typeface="Abhaya Libre" panose="02000503000000000000"/>
              <a:sym typeface="Abhaya Libre" panose="02000503000000000000"/>
            </a:endParaRPr>
          </a:p>
          <a:p>
            <a:pPr algn="just">
              <a:lnSpc>
                <a:spcPts val="5595"/>
              </a:lnSpc>
            </a:pPr>
            <a:r>
              <a:rPr lang="en-US" sz="3995">
                <a:solidFill>
                  <a:srgbClr val="000000"/>
                </a:solidFill>
                <a:latin typeface="Abhaya Libre Bold" panose="02000803000000000000"/>
                <a:ea typeface="Abhaya Libre Bold" panose="02000803000000000000"/>
                <a:cs typeface="Abhaya Libre Bold" panose="02000803000000000000"/>
                <a:sym typeface="Abhaya Libre Bold" panose="02000803000000000000"/>
              </a:rPr>
              <a:t>Outcome:</a:t>
            </a:r>
            <a:r>
              <a:rPr lang="en-US" sz="3995">
                <a:solidFill>
                  <a:srgbClr val="000000"/>
                </a:solidFill>
                <a:latin typeface="Abhaya Libre" panose="02000503000000000000"/>
                <a:ea typeface="Abhaya Libre" panose="02000503000000000000"/>
                <a:cs typeface="Abhaya Libre" panose="02000503000000000000"/>
                <a:sym typeface="Abhaya Libre" panose="02000503000000000000"/>
              </a:rPr>
              <a:t> Full-scale health economic evaluation conducted as a cost-effectiveness analysis, cost-utility analysis, cost-benefit analysis, or cost-consequence analysis.</a:t>
            </a:r>
            <a:endParaRPr lang="en-US" sz="3995">
              <a:solidFill>
                <a:srgbClr val="000000"/>
              </a:solidFill>
              <a:latin typeface="Abhaya Libre" panose="02000503000000000000"/>
              <a:ea typeface="Abhaya Libre" panose="02000503000000000000"/>
              <a:cs typeface="Abhaya Libre" panose="02000503000000000000"/>
              <a:sym typeface="Abhaya Libre" panose="02000503000000000000"/>
            </a:endParaRPr>
          </a:p>
        </p:txBody>
      </p:sp>
      <p:grpSp>
        <p:nvGrpSpPr>
          <p:cNvPr id="11" name="Group 11"/>
          <p:cNvGrpSpPr/>
          <p:nvPr/>
        </p:nvGrpSpPr>
        <p:grpSpPr>
          <a:xfrm rot="0">
            <a:off x="15859155" y="0"/>
            <a:ext cx="1562612" cy="1673225"/>
            <a:chOff x="0" y="0"/>
            <a:chExt cx="2083482" cy="2230967"/>
          </a:xfrm>
        </p:grpSpPr>
        <p:grpSp>
          <p:nvGrpSpPr>
            <p:cNvPr id="12" name="Group 12"/>
            <p:cNvGrpSpPr/>
            <p:nvPr/>
          </p:nvGrpSpPr>
          <p:grpSpPr>
            <a:xfrm rot="0">
              <a:off x="75599" y="0"/>
              <a:ext cx="1932284" cy="2230967"/>
              <a:chOff x="0" y="0"/>
              <a:chExt cx="703982" cy="812800"/>
            </a:xfrm>
          </p:grpSpPr>
          <p:sp>
            <p:nvSpPr>
              <p:cNvPr id="13" name="Freeform 13"/>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4" name="TextBox 14"/>
              <p:cNvSpPr txBox="1"/>
              <p:nvPr/>
            </p:nvSpPr>
            <p:spPr>
              <a:xfrm>
                <a:off x="0" y="-47625"/>
                <a:ext cx="703982" cy="733425"/>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rPr>
                <a:t>8</a:t>
              </a:r>
              <a:endParaRPr lang="en-US" sz="5575">
                <a:solidFill>
                  <a:srgbClr val="000000"/>
                </a:solidFill>
                <a:latin typeface="Open Sans Bold" panose="020B0806030504020204"/>
                <a:ea typeface="Open Sans Bold" panose="020B0806030504020204"/>
                <a:cs typeface="Open Sans Bold" panose="020B0806030504020204"/>
                <a:sym typeface="Open Sans Bold" panose="020B0806030504020204"/>
              </a:endParaRPr>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TABLE_ENDDRAG_ORIGIN_RECT" val="1201*700"/>
  <p:tag name="TABLE_ENDDRAG_RECT" val="42*9*1201*700"/>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1199*695"/>
  <p:tag name="TABLE_ENDDRAG_RECT" val="49*86*1199*695"/>
  <p:tag name="KSO_WM_BEAUTIFY_FLAG" val=""/>
</p:tagLst>
</file>

<file path=ppt/tags/tag21.xml><?xml version="1.0" encoding="utf-8"?>
<p:tagLst xmlns:p="http://schemas.openxmlformats.org/presentationml/2006/main">
  <p:tag name="TABLE_ENDDRAG_ORIGIN_RECT" val="616*568"/>
  <p:tag name="TABLE_ENDDRAG_RECT" val="24*117*616*568"/>
  <p:tag name="KSO_WM_BEAUTIFY_FLAG" val=""/>
</p:tagLst>
</file>

<file path=ppt/tags/tag22.xml><?xml version="1.0" encoding="utf-8"?>
<p:tagLst xmlns:p="http://schemas.openxmlformats.org/presentationml/2006/main">
  <p:tag name="TABLE_ENDDRAG_ORIGIN_RECT" val="617*568"/>
  <p:tag name="TABLE_ENDDRAG_RECT" val="648*117*617*568"/>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6949</Words>
  <Application>WPS Presentation</Application>
  <PresentationFormat>On-screen Show (4:3)</PresentationFormat>
  <Paragraphs>527</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SimSun</vt:lpstr>
      <vt:lpstr>Wingdings</vt:lpstr>
      <vt:lpstr>Abhaya Libre Bold</vt:lpstr>
      <vt:lpstr>Open Sans Bold</vt:lpstr>
      <vt:lpstr>Arial</vt:lpstr>
      <vt:lpstr>Abhaya Libre</vt:lpstr>
      <vt:lpstr>Times New Roman</vt:lpstr>
      <vt:lpstr>Calibri</vt:lpstr>
      <vt:lpstr>Alatsi</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Effectiveness of Digital health Interventio</dc:title>
  <dc:creator/>
  <cp:lastModifiedBy>Prateeksha Yadav</cp:lastModifiedBy>
  <cp:revision>26</cp:revision>
  <dcterms:created xsi:type="dcterms:W3CDTF">2006-08-16T00:00:00Z</dcterms:created>
  <dcterms:modified xsi:type="dcterms:W3CDTF">2024-07-28T14:42:21Z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4D9A2B1F41F74725AA52A71A6E9FE38E_12</vt:lpwstr>
  </property>
  <property fmtid="{D5CDD505-2E9C-101B-9397-08002B2CF9AE}" pid="3" name="KSOProductBuildVer">
    <vt:lpwstr>1033-12.2.0.17153</vt:lpwstr>
  </property>
</Properties>
</file>