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74" r:id="rId4"/>
    <p:sldId id="260" r:id="rId5"/>
    <p:sldId id="259" r:id="rId6"/>
    <p:sldId id="261" r:id="rId7"/>
    <p:sldId id="262" r:id="rId8"/>
    <p:sldId id="263" r:id="rId9"/>
    <p:sldId id="264" r:id="rId10"/>
    <p:sldId id="265" r:id="rId11"/>
    <p:sldId id="266" r:id="rId12"/>
    <p:sldId id="267" r:id="rId13"/>
    <p:sldId id="273" r:id="rId14"/>
    <p:sldId id="268"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56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21-07-2024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21-07-2024</a:t>
            </a:fld>
            <a:endParaRPr lang="en-IN"/>
          </a:p>
        </p:txBody>
      </p:sp>
      <p:sp>
        <p:nvSpPr>
          <p:cNvPr id="5" name="Footer Placeholder 4">
            <a:extLst>
              <a:ext uri="{FF2B5EF4-FFF2-40B4-BE49-F238E27FC236}">
                <a16:creationId xmlns=""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21-07-2024</a:t>
            </a:fld>
            <a:endParaRPr lang="en-IN"/>
          </a:p>
        </p:txBody>
      </p:sp>
      <p:sp>
        <p:nvSpPr>
          <p:cNvPr id="5" name="Footer Placeholder 4">
            <a:extLst>
              <a:ext uri="{FF2B5EF4-FFF2-40B4-BE49-F238E27FC236}">
                <a16:creationId xmlns=""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21-07-2024</a:t>
            </a:fld>
            <a:endParaRPr lang="en-IN"/>
          </a:p>
        </p:txBody>
      </p:sp>
      <p:sp>
        <p:nvSpPr>
          <p:cNvPr id="5" name="Footer Placeholder 4">
            <a:extLst>
              <a:ext uri="{FF2B5EF4-FFF2-40B4-BE49-F238E27FC236}">
                <a16:creationId xmlns=""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21-07-2024</a:t>
            </a:fld>
            <a:endParaRPr lang="en-IN"/>
          </a:p>
        </p:txBody>
      </p:sp>
      <p:sp>
        <p:nvSpPr>
          <p:cNvPr id="5" name="Footer Placeholder 4">
            <a:extLst>
              <a:ext uri="{FF2B5EF4-FFF2-40B4-BE49-F238E27FC236}">
                <a16:creationId xmlns=""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21-07-2024</a:t>
            </a:fld>
            <a:endParaRPr lang="en-IN"/>
          </a:p>
        </p:txBody>
      </p:sp>
      <p:sp>
        <p:nvSpPr>
          <p:cNvPr id="5" name="Footer Placeholder 4">
            <a:extLst>
              <a:ext uri="{FF2B5EF4-FFF2-40B4-BE49-F238E27FC236}">
                <a16:creationId xmlns=""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21-07-2024</a:t>
            </a:fld>
            <a:endParaRPr lang="en-IN"/>
          </a:p>
        </p:txBody>
      </p:sp>
      <p:sp>
        <p:nvSpPr>
          <p:cNvPr id="6" name="Footer Placeholder 5">
            <a:extLst>
              <a:ext uri="{FF2B5EF4-FFF2-40B4-BE49-F238E27FC236}">
                <a16:creationId xmlns=""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21-07-2024</a:t>
            </a:fld>
            <a:endParaRPr lang="en-IN"/>
          </a:p>
        </p:txBody>
      </p:sp>
      <p:sp>
        <p:nvSpPr>
          <p:cNvPr id="8" name="Footer Placeholder 7">
            <a:extLst>
              <a:ext uri="{FF2B5EF4-FFF2-40B4-BE49-F238E27FC236}">
                <a16:creationId xmlns=""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21-07-2024</a:t>
            </a:fld>
            <a:endParaRPr lang="en-IN"/>
          </a:p>
        </p:txBody>
      </p:sp>
      <p:sp>
        <p:nvSpPr>
          <p:cNvPr id="4" name="Footer Placeholder 3">
            <a:extLst>
              <a:ext uri="{FF2B5EF4-FFF2-40B4-BE49-F238E27FC236}">
                <a16:creationId xmlns=""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21-07-2024</a:t>
            </a:fld>
            <a:endParaRPr lang="en-IN"/>
          </a:p>
        </p:txBody>
      </p:sp>
      <p:sp>
        <p:nvSpPr>
          <p:cNvPr id="3" name="Footer Placeholder 2">
            <a:extLst>
              <a:ext uri="{FF2B5EF4-FFF2-40B4-BE49-F238E27FC236}">
                <a16:creationId xmlns=""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21-07-2024</a:t>
            </a:fld>
            <a:endParaRPr lang="en-IN"/>
          </a:p>
        </p:txBody>
      </p:sp>
      <p:sp>
        <p:nvSpPr>
          <p:cNvPr id="6" name="Footer Placeholder 5">
            <a:extLst>
              <a:ext uri="{FF2B5EF4-FFF2-40B4-BE49-F238E27FC236}">
                <a16:creationId xmlns=""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21-07-2024</a:t>
            </a:fld>
            <a:endParaRPr lang="en-IN"/>
          </a:p>
        </p:txBody>
      </p:sp>
      <p:sp>
        <p:nvSpPr>
          <p:cNvPr id="6" name="Footer Placeholder 5">
            <a:extLst>
              <a:ext uri="{FF2B5EF4-FFF2-40B4-BE49-F238E27FC236}">
                <a16:creationId xmlns=""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21-07-2024</a:t>
            </a:fld>
            <a:endParaRPr lang="en-IN"/>
          </a:p>
        </p:txBody>
      </p:sp>
      <p:sp>
        <p:nvSpPr>
          <p:cNvPr id="5" name="Footer Placeholder 4">
            <a:extLst>
              <a:ext uri="{FF2B5EF4-FFF2-40B4-BE49-F238E27FC236}">
                <a16:creationId xmlns=""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ncbi.nlm.nih.gov/books/NBK1247/" TargetMode="External"/><Relationship Id="rId2" Type="http://schemas.openxmlformats.org/officeDocument/2006/relationships/hyperlink" Target="https://www.cancer.gov/about-cancer/diagnosis-staging/diagnosis" TargetMode="External"/><Relationship Id="rId1" Type="http://schemas.openxmlformats.org/officeDocument/2006/relationships/slideLayout" Target="../slideLayouts/slideLayout2.xml"/><Relationship Id="rId5" Type="http://schemas.openxmlformats.org/officeDocument/2006/relationships/hyperlink" Target="https://aacrjournals.org/cebp/article/21/11/1902/157928/Biomarkers-for-Screening-Diagnosis-and-Monitoring" TargetMode="External"/><Relationship Id="rId4" Type="http://schemas.openxmlformats.org/officeDocument/2006/relationships/hyperlink" Target="https://www.cancer.gov/about-cancer/treatment/types"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89BD04-9EFD-5298-48E0-BBFFD10429A7}"/>
              </a:ext>
            </a:extLst>
          </p:cNvPr>
          <p:cNvSpPr>
            <a:spLocks noGrp="1"/>
          </p:cNvSpPr>
          <p:nvPr>
            <p:ph type="ctrTitle"/>
          </p:nvPr>
        </p:nvSpPr>
        <p:spPr>
          <a:xfrm>
            <a:off x="1291274" y="551936"/>
            <a:ext cx="9609439" cy="3177834"/>
          </a:xfrm>
        </p:spPr>
        <p:txBody>
          <a:bodyPr>
            <a:noAutofit/>
          </a:bodyPr>
          <a:lstStyle/>
          <a:p>
            <a:r>
              <a:rPr lang="en-IN" sz="3200" b="1" dirty="0" smtClean="0">
                <a:latin typeface="+mn-lt"/>
              </a:rPr>
              <a:t>Oncology </a:t>
            </a:r>
            <a:r>
              <a:rPr lang="en-IN" sz="3200" b="1" dirty="0">
                <a:latin typeface="+mn-lt"/>
              </a:rPr>
              <a:t>and the Use of Diagnostics: Evaluation and Understanding of Advanced Diagnostic Methods Utilized in the Oncology Outpatient Department of a Super Specialty </a:t>
            </a:r>
            <a:r>
              <a:rPr lang="en-IN" sz="3200" b="1" dirty="0" smtClean="0">
                <a:latin typeface="+mn-lt"/>
              </a:rPr>
              <a:t>Hospital</a:t>
            </a:r>
            <a:br>
              <a:rPr lang="en-IN" sz="3200" b="1" dirty="0" smtClean="0">
                <a:latin typeface="+mn-lt"/>
              </a:rPr>
            </a:br>
            <a:r>
              <a:rPr lang="en-IN" sz="4400" b="1" dirty="0">
                <a:latin typeface="+mn-lt"/>
              </a:rPr>
              <a:t/>
            </a:r>
            <a:br>
              <a:rPr lang="en-IN" sz="4400" b="1" dirty="0">
                <a:latin typeface="+mn-lt"/>
              </a:rPr>
            </a:br>
            <a:r>
              <a:rPr lang="en-IN" sz="2400" b="1" dirty="0">
                <a:latin typeface="+mn-lt"/>
              </a:rPr>
              <a:t>Yashoda Super Specialty Hospital &amp; </a:t>
            </a:r>
            <a:r>
              <a:rPr lang="en-IN" sz="2400" b="1" dirty="0" smtClean="0">
                <a:latin typeface="+mn-lt"/>
              </a:rPr>
              <a:t/>
            </a:r>
            <a:br>
              <a:rPr lang="en-IN" sz="2400" b="1" dirty="0" smtClean="0">
                <a:latin typeface="+mn-lt"/>
              </a:rPr>
            </a:br>
            <a:r>
              <a:rPr lang="en-IN" sz="2400" b="1" dirty="0" smtClean="0">
                <a:latin typeface="+mn-lt"/>
              </a:rPr>
              <a:t>Cancer </a:t>
            </a:r>
            <a:r>
              <a:rPr lang="en-IN" sz="2400" b="1" dirty="0">
                <a:latin typeface="+mn-lt"/>
              </a:rPr>
              <a:t>Institute</a:t>
            </a:r>
            <a:endParaRPr lang="en-IN" sz="3200" b="1" dirty="0">
              <a:latin typeface="+mn-lt"/>
            </a:endParaRPr>
          </a:p>
        </p:txBody>
      </p:sp>
      <p:sp>
        <p:nvSpPr>
          <p:cNvPr id="3" name="Subtitle 2">
            <a:extLst>
              <a:ext uri="{FF2B5EF4-FFF2-40B4-BE49-F238E27FC236}">
                <a16:creationId xmlns="" xmlns:a16="http://schemas.microsoft.com/office/drawing/2014/main" id="{7673AE62-677A-E7A9-D759-F10B648DEED4}"/>
              </a:ext>
            </a:extLst>
          </p:cNvPr>
          <p:cNvSpPr>
            <a:spLocks noGrp="1"/>
          </p:cNvSpPr>
          <p:nvPr>
            <p:ph type="subTitle" idx="1"/>
          </p:nvPr>
        </p:nvSpPr>
        <p:spPr>
          <a:xfrm>
            <a:off x="3735852" y="3859650"/>
            <a:ext cx="4720286" cy="1223258"/>
          </a:xfrm>
        </p:spPr>
        <p:txBody>
          <a:bodyPr>
            <a:normAutofit/>
          </a:bodyPr>
          <a:lstStyle/>
          <a:p>
            <a:r>
              <a:rPr lang="en-IN" sz="2000" b="1" dirty="0" smtClean="0"/>
              <a:t>Dr. Prasun </a:t>
            </a:r>
            <a:r>
              <a:rPr lang="en-IN" sz="1800" b="1" dirty="0" smtClean="0"/>
              <a:t>Bowlia</a:t>
            </a:r>
            <a:r>
              <a:rPr lang="en-US" sz="1800" dirty="0"/>
              <a:t> (PG/22/078) </a:t>
            </a:r>
            <a:endParaRPr lang="en-IN" sz="2000" b="1" dirty="0"/>
          </a:p>
          <a:p>
            <a:r>
              <a:rPr lang="en-IN" sz="2000" b="1" dirty="0" smtClean="0"/>
              <a:t>Dr. </a:t>
            </a:r>
            <a:r>
              <a:rPr lang="en-IN" sz="2000" b="1" dirty="0"/>
              <a:t>Altaf Yousuf </a:t>
            </a:r>
            <a:r>
              <a:rPr lang="en-IN" sz="2000" b="1" dirty="0" smtClean="0"/>
              <a:t>Mir (Mentor)</a:t>
            </a:r>
            <a:endParaRPr lang="en-IN" sz="2000" b="1" dirty="0"/>
          </a:p>
        </p:txBody>
      </p:sp>
      <p:sp>
        <p:nvSpPr>
          <p:cNvPr id="4" name="Slide Number Placeholder 3">
            <a:extLst>
              <a:ext uri="{FF2B5EF4-FFF2-40B4-BE49-F238E27FC236}">
                <a16:creationId xmlns=""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sp>
        <p:nvSpPr>
          <p:cNvPr id="5" name="Footer Placeholder 4">
            <a:extLst>
              <a:ext uri="{FF2B5EF4-FFF2-40B4-BE49-F238E27FC236}">
                <a16:creationId xmlns="" xmlns:a16="http://schemas.microsoft.com/office/drawing/2014/main" id="{D624A4A6-17A9-4392-BB4C-06FEF16CF7A3}"/>
              </a:ext>
            </a:extLst>
          </p:cNvPr>
          <p:cNvSpPr>
            <a:spLocks noGrp="1"/>
          </p:cNvSpPr>
          <p:nvPr>
            <p:ph type="ftr" sz="quarter" idx="11"/>
          </p:nvPr>
        </p:nvSpPr>
        <p:spPr/>
        <p:txBody>
          <a:bodyPr/>
          <a:lstStyle/>
          <a:p>
            <a:r>
              <a:rPr lang="en-US"/>
              <a:t>You are not allowed to add slides to this presentation</a:t>
            </a:r>
            <a:endParaRPr lang="en-IN"/>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2719" y="5254400"/>
            <a:ext cx="2166551" cy="1019794"/>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0D59676-68AE-B31D-2B17-777B3CE4CB84}"/>
              </a:ext>
            </a:extLst>
          </p:cNvPr>
          <p:cNvSpPr>
            <a:spLocks noGrp="1"/>
          </p:cNvSpPr>
          <p:nvPr>
            <p:ph type="title"/>
          </p:nvPr>
        </p:nvSpPr>
        <p:spPr>
          <a:xfrm>
            <a:off x="2117124" y="258033"/>
            <a:ext cx="8915400" cy="527259"/>
          </a:xfrm>
        </p:spPr>
        <p:txBody>
          <a:bodyPr>
            <a:normAutofit fontScale="90000"/>
          </a:bodyPr>
          <a:lstStyle/>
          <a:p>
            <a:pPr algn="ctr"/>
            <a:r>
              <a:rPr lang="en-IN" b="1" dirty="0"/>
              <a:t>Discussion (1/2)</a:t>
            </a:r>
          </a:p>
        </p:txBody>
      </p:sp>
      <p:sp>
        <p:nvSpPr>
          <p:cNvPr id="3" name="Content Placeholder 2">
            <a:extLst>
              <a:ext uri="{FF2B5EF4-FFF2-40B4-BE49-F238E27FC236}">
                <a16:creationId xmlns="" xmlns:a16="http://schemas.microsoft.com/office/drawing/2014/main" id="{069AE405-828D-19A8-A3BF-17A9B1F9E370}"/>
              </a:ext>
            </a:extLst>
          </p:cNvPr>
          <p:cNvSpPr>
            <a:spLocks noGrp="1"/>
          </p:cNvSpPr>
          <p:nvPr>
            <p:ph idx="1"/>
          </p:nvPr>
        </p:nvSpPr>
        <p:spPr>
          <a:xfrm>
            <a:off x="393357" y="1070918"/>
            <a:ext cx="11419702" cy="5392524"/>
          </a:xfrm>
        </p:spPr>
        <p:txBody>
          <a:bodyPr>
            <a:normAutofit/>
          </a:bodyPr>
          <a:lstStyle/>
          <a:p>
            <a:r>
              <a:rPr lang="en-IN" sz="1600" b="1" u="sng" dirty="0"/>
              <a:t>The bar </a:t>
            </a:r>
            <a:r>
              <a:rPr lang="en-IN" sz="1600" b="1" u="sng" dirty="0" smtClean="0"/>
              <a:t>chart 1 </a:t>
            </a:r>
            <a:r>
              <a:rPr lang="en-IN" sz="1600" b="1" u="sng" dirty="0"/>
              <a:t>represents a comparison between the number of initial consultations and follow-up consultations for various medical tests and procedures.</a:t>
            </a:r>
          </a:p>
          <a:p>
            <a:r>
              <a:rPr lang="en-IN" sz="1400" b="1" dirty="0"/>
              <a:t>X-Axis:</a:t>
            </a:r>
            <a:r>
              <a:rPr lang="en-IN" sz="1400" dirty="0"/>
              <a:t> Lists the medical tests and procedures, ranging from imaging techniques (like MRI, PET-CT, and CT scans), biopsies, blood tests, and specific markers.</a:t>
            </a:r>
          </a:p>
          <a:p>
            <a:pPr marL="0" lvl="0" indent="0" eaLnBrk="0" fontAlgn="base" hangingPunct="0">
              <a:lnSpc>
                <a:spcPct val="100000"/>
              </a:lnSpc>
              <a:spcBef>
                <a:spcPct val="0"/>
              </a:spcBef>
              <a:spcAft>
                <a:spcPct val="0"/>
              </a:spcAft>
              <a:buFontTx/>
              <a:buChar char="•"/>
            </a:pPr>
            <a:r>
              <a:rPr lang="en-IN" sz="1400" b="1" dirty="0" smtClean="0"/>
              <a:t> Y-Axis</a:t>
            </a:r>
            <a:r>
              <a:rPr lang="en-IN" sz="1400" b="1" dirty="0"/>
              <a:t>:</a:t>
            </a:r>
            <a:r>
              <a:rPr lang="en-IN" sz="1400" dirty="0"/>
              <a:t> Indicates </a:t>
            </a:r>
            <a:r>
              <a:rPr lang="en-IN" sz="1400" dirty="0" smtClean="0"/>
              <a:t>the percentage of the test being advised.</a:t>
            </a:r>
            <a:br>
              <a:rPr lang="en-IN" sz="1400" dirty="0" smtClean="0"/>
            </a:br>
            <a:r>
              <a:rPr lang="en-IN" sz="1400" dirty="0" smtClean="0"/>
              <a:t/>
            </a:r>
            <a:br>
              <a:rPr lang="en-IN" sz="1400" dirty="0" smtClean="0"/>
            </a:br>
            <a:r>
              <a:rPr lang="en-US" sz="1200" b="1" dirty="0">
                <a:latin typeface="Arial" panose="020B0604020202020204" pitchFamily="34" charset="0"/>
              </a:rPr>
              <a:t>Imaging Techniques:</a:t>
            </a:r>
            <a:endParaRPr lang="en-US" sz="1200" dirty="0">
              <a:latin typeface="Arial" panose="020B0604020202020204" pitchFamily="34" charset="0"/>
            </a:endParaRPr>
          </a:p>
          <a:p>
            <a:pPr marL="0" lvl="0" indent="0" eaLnBrk="0" fontAlgn="base" hangingPunct="0">
              <a:lnSpc>
                <a:spcPct val="100000"/>
              </a:lnSpc>
              <a:spcBef>
                <a:spcPct val="0"/>
              </a:spcBef>
              <a:spcAft>
                <a:spcPct val="0"/>
              </a:spcAft>
              <a:buFontTx/>
              <a:buChar char="•"/>
            </a:pPr>
            <a:r>
              <a:rPr lang="en-US" sz="1200" b="1" dirty="0" smtClean="0">
                <a:latin typeface="Arial" panose="020B0604020202020204" pitchFamily="34" charset="0"/>
              </a:rPr>
              <a:t> Pet-CT is observed to be advised in both initial and follow-up consultation.</a:t>
            </a:r>
            <a:r>
              <a:rPr lang="en-US" sz="1200" dirty="0" smtClean="0">
                <a:latin typeface="Arial" panose="020B0604020202020204" pitchFamily="34" charset="0"/>
              </a:rPr>
              <a:t/>
            </a:r>
            <a:br>
              <a:rPr lang="en-US" sz="1200" dirty="0" smtClean="0">
                <a:latin typeface="Arial" panose="020B0604020202020204" pitchFamily="34" charset="0"/>
              </a:rPr>
            </a:br>
            <a:endParaRPr lang="en-US" sz="1200" dirty="0">
              <a:latin typeface="Arial" panose="020B0604020202020204" pitchFamily="34" charset="0"/>
            </a:endParaRPr>
          </a:p>
          <a:p>
            <a:pPr marL="0" lvl="0" indent="0" eaLnBrk="0" fontAlgn="base" hangingPunct="0">
              <a:lnSpc>
                <a:spcPct val="100000"/>
              </a:lnSpc>
              <a:spcBef>
                <a:spcPct val="0"/>
              </a:spcBef>
              <a:spcAft>
                <a:spcPct val="0"/>
              </a:spcAft>
              <a:buFontTx/>
              <a:buChar char="•"/>
            </a:pPr>
            <a:r>
              <a:rPr lang="en-US" sz="1200" b="1" dirty="0">
                <a:latin typeface="Arial" panose="020B0604020202020204" pitchFamily="34" charset="0"/>
              </a:rPr>
              <a:t>Biopsies:</a:t>
            </a:r>
            <a:endParaRPr lang="en-US" sz="1200" dirty="0">
              <a:latin typeface="Arial" panose="020B0604020202020204" pitchFamily="34" charset="0"/>
            </a:endParaRPr>
          </a:p>
          <a:p>
            <a:pPr marL="0" lvl="0" indent="0" eaLnBrk="0" fontAlgn="base" hangingPunct="0">
              <a:lnSpc>
                <a:spcPct val="100000"/>
              </a:lnSpc>
              <a:spcBef>
                <a:spcPct val="0"/>
              </a:spcBef>
              <a:spcAft>
                <a:spcPct val="0"/>
              </a:spcAft>
              <a:buFontTx/>
              <a:buChar char="•"/>
            </a:pPr>
            <a:r>
              <a:rPr lang="en-US" sz="1200" b="1" dirty="0">
                <a:latin typeface="Arial" panose="020B0604020202020204" pitchFamily="34" charset="0"/>
              </a:rPr>
              <a:t>Bx. USG Guided</a:t>
            </a:r>
            <a:r>
              <a:rPr lang="en-US" sz="1200" dirty="0">
                <a:latin typeface="Arial" panose="020B0604020202020204" pitchFamily="34" charset="0"/>
              </a:rPr>
              <a:t> shows a peak in initial consultations compared to follow-up consultations.</a:t>
            </a:r>
          </a:p>
          <a:p>
            <a:pPr marL="0" lvl="0" indent="0" eaLnBrk="0" fontAlgn="base" hangingPunct="0">
              <a:lnSpc>
                <a:spcPct val="100000"/>
              </a:lnSpc>
              <a:spcBef>
                <a:spcPct val="0"/>
              </a:spcBef>
              <a:spcAft>
                <a:spcPct val="0"/>
              </a:spcAft>
              <a:buFontTx/>
              <a:buChar char="•"/>
            </a:pPr>
            <a:r>
              <a:rPr lang="en-US" sz="1200" b="1" dirty="0">
                <a:latin typeface="Arial" panose="020B0604020202020204" pitchFamily="34" charset="0"/>
              </a:rPr>
              <a:t>Bx. BRONCHOSCOPY</a:t>
            </a:r>
            <a:r>
              <a:rPr lang="en-US" sz="1200" dirty="0">
                <a:latin typeface="Arial" panose="020B0604020202020204" pitchFamily="34" charset="0"/>
              </a:rPr>
              <a:t> and </a:t>
            </a:r>
            <a:r>
              <a:rPr lang="en-US" sz="1200" b="1" dirty="0">
                <a:latin typeface="Arial" panose="020B0604020202020204" pitchFamily="34" charset="0"/>
              </a:rPr>
              <a:t>Bx. CORE NEEDLE</a:t>
            </a:r>
            <a:r>
              <a:rPr lang="en-US" sz="1200" dirty="0">
                <a:latin typeface="Arial" panose="020B0604020202020204" pitchFamily="34" charset="0"/>
              </a:rPr>
              <a:t> have notable entries, with Bx. BRONCHOSCOPY having slightly more initial consultations</a:t>
            </a:r>
            <a:r>
              <a:rPr lang="en-US" sz="1200" dirty="0" smtClean="0">
                <a:latin typeface="Arial" panose="020B0604020202020204" pitchFamily="34" charset="0"/>
              </a:rPr>
              <a:t>.</a:t>
            </a:r>
            <a:br>
              <a:rPr lang="en-US" sz="1200" dirty="0" smtClean="0">
                <a:latin typeface="Arial" panose="020B0604020202020204" pitchFamily="34" charset="0"/>
              </a:rPr>
            </a:br>
            <a:endParaRPr lang="en-US" sz="1200" dirty="0">
              <a:latin typeface="Arial" panose="020B0604020202020204" pitchFamily="34" charset="0"/>
            </a:endParaRPr>
          </a:p>
          <a:p>
            <a:pPr marL="0" lvl="0" indent="0" eaLnBrk="0" fontAlgn="base" hangingPunct="0">
              <a:lnSpc>
                <a:spcPct val="100000"/>
              </a:lnSpc>
              <a:spcBef>
                <a:spcPct val="0"/>
              </a:spcBef>
              <a:spcAft>
                <a:spcPct val="0"/>
              </a:spcAft>
              <a:buFontTx/>
              <a:buChar char="•"/>
            </a:pPr>
            <a:r>
              <a:rPr lang="en-US" sz="1200" b="1" dirty="0">
                <a:latin typeface="Arial" panose="020B0604020202020204" pitchFamily="34" charset="0"/>
              </a:rPr>
              <a:t>Blood Tests and Markers:</a:t>
            </a:r>
            <a:endParaRPr lang="en-US" sz="1200" dirty="0">
              <a:latin typeface="Arial" panose="020B0604020202020204" pitchFamily="34" charset="0"/>
            </a:endParaRPr>
          </a:p>
          <a:p>
            <a:pPr marL="0" indent="0">
              <a:buNone/>
            </a:pPr>
            <a:r>
              <a:rPr lang="en-US" sz="1200" b="1" dirty="0">
                <a:latin typeface="Arial" panose="020B0604020202020204" pitchFamily="34" charset="0"/>
              </a:rPr>
              <a:t>CBC</a:t>
            </a:r>
            <a:r>
              <a:rPr lang="en-US" sz="1200" dirty="0">
                <a:latin typeface="Arial" panose="020B0604020202020204" pitchFamily="34" charset="0"/>
              </a:rPr>
              <a:t>, </a:t>
            </a:r>
            <a:r>
              <a:rPr lang="en-US" sz="1200" b="1" dirty="0">
                <a:latin typeface="Arial" panose="020B0604020202020204" pitchFamily="34" charset="0"/>
              </a:rPr>
              <a:t>LFT</a:t>
            </a:r>
            <a:r>
              <a:rPr lang="en-US" sz="1200" dirty="0" smtClean="0">
                <a:latin typeface="Arial" panose="020B0604020202020204" pitchFamily="34" charset="0"/>
              </a:rPr>
              <a:t>,</a:t>
            </a:r>
            <a:r>
              <a:rPr lang="en-US" sz="1200" b="1" dirty="0">
                <a:latin typeface="Arial" panose="020B0604020202020204" pitchFamily="34" charset="0"/>
              </a:rPr>
              <a:t> </a:t>
            </a:r>
            <a:r>
              <a:rPr lang="en-US" sz="1200" b="1" dirty="0" smtClean="0">
                <a:latin typeface="Arial" panose="020B0604020202020204" pitchFamily="34" charset="0"/>
              </a:rPr>
              <a:t>PT/INR</a:t>
            </a:r>
            <a:r>
              <a:rPr lang="en-US" sz="1200" dirty="0" smtClean="0">
                <a:latin typeface="Arial" panose="020B0604020202020204" pitchFamily="34" charset="0"/>
              </a:rPr>
              <a:t> </a:t>
            </a:r>
            <a:r>
              <a:rPr lang="en-US" sz="1200" dirty="0">
                <a:latin typeface="Arial" panose="020B0604020202020204" pitchFamily="34" charset="0"/>
              </a:rPr>
              <a:t>and </a:t>
            </a:r>
            <a:r>
              <a:rPr lang="en-US" sz="1200" b="1" dirty="0" smtClean="0">
                <a:latin typeface="Arial" panose="020B0604020202020204" pitchFamily="34" charset="0"/>
              </a:rPr>
              <a:t>KFT </a:t>
            </a:r>
            <a:r>
              <a:rPr lang="en-US" sz="1200" dirty="0" smtClean="0">
                <a:latin typeface="Arial" panose="020B0604020202020204" pitchFamily="34" charset="0"/>
              </a:rPr>
              <a:t> </a:t>
            </a:r>
            <a:r>
              <a:rPr lang="en-US" sz="1200" dirty="0">
                <a:latin typeface="Arial" panose="020B0604020202020204" pitchFamily="34" charset="0"/>
              </a:rPr>
              <a:t>are frequently conducted, with CBC having a higher number of initial consultations</a:t>
            </a:r>
            <a:r>
              <a:rPr lang="en-US" sz="1200" dirty="0" smtClean="0">
                <a:latin typeface="Arial" panose="020B0604020202020204" pitchFamily="34" charset="0"/>
              </a:rPr>
              <a:t>.</a:t>
            </a:r>
            <a:r>
              <a:rPr lang="en-US" sz="1400" dirty="0" smtClean="0">
                <a:latin typeface="Arial" panose="020B0604020202020204" pitchFamily="34" charset="0"/>
              </a:rPr>
              <a:t/>
            </a:r>
            <a:br>
              <a:rPr lang="en-US" sz="1400" dirty="0" smtClean="0">
                <a:latin typeface="Arial" panose="020B0604020202020204" pitchFamily="34" charset="0"/>
              </a:rPr>
            </a:br>
            <a:r>
              <a:rPr lang="en-US" sz="1400" dirty="0" smtClean="0">
                <a:latin typeface="Arial" panose="020B0604020202020204" pitchFamily="34" charset="0"/>
              </a:rPr>
              <a:t/>
            </a:r>
            <a:br>
              <a:rPr lang="en-US" sz="1400" dirty="0" smtClean="0">
                <a:latin typeface="Arial" panose="020B0604020202020204" pitchFamily="34" charset="0"/>
              </a:rPr>
            </a:br>
            <a:r>
              <a:rPr lang="en-IN" sz="1800" b="1" u="sng" dirty="0" smtClean="0"/>
              <a:t>The bar chart titled "Most Frequently Advised Test" illustrates the percentage distribution of various medical tests and procedures that are commonly recommended</a:t>
            </a:r>
            <a:r>
              <a:rPr lang="en-IN" sz="1800" b="1" dirty="0" smtClean="0"/>
              <a:t>.</a:t>
            </a:r>
          </a:p>
          <a:p>
            <a:r>
              <a:rPr lang="en-IN" sz="1400" b="1" dirty="0" smtClean="0"/>
              <a:t>X-Axis:</a:t>
            </a:r>
            <a:r>
              <a:rPr lang="en-IN" sz="1400" dirty="0" smtClean="0"/>
              <a:t> Lists the medical tests and procedures.</a:t>
            </a:r>
          </a:p>
          <a:p>
            <a:r>
              <a:rPr lang="en-IN" sz="1400" b="1" dirty="0" smtClean="0"/>
              <a:t>Y-Axis</a:t>
            </a:r>
            <a:r>
              <a:rPr lang="en-IN" sz="1400" b="1" dirty="0"/>
              <a:t>:</a:t>
            </a:r>
            <a:r>
              <a:rPr lang="en-IN" sz="1400" dirty="0"/>
              <a:t> Represents the percentage (%) of each test or procedure</a:t>
            </a:r>
            <a:br>
              <a:rPr lang="en-IN" sz="1400" dirty="0"/>
            </a:br>
            <a:r>
              <a:rPr lang="en-IN" sz="1400" dirty="0"/>
              <a:t>Key Observations:</a:t>
            </a:r>
          </a:p>
          <a:p>
            <a:pPr marL="0" indent="0" eaLnBrk="0" fontAlgn="base" hangingPunct="0">
              <a:lnSpc>
                <a:spcPct val="100000"/>
              </a:lnSpc>
              <a:spcBef>
                <a:spcPct val="0"/>
              </a:spcBef>
              <a:spcAft>
                <a:spcPct val="0"/>
              </a:spcAft>
              <a:buFontTx/>
              <a:buChar char="•"/>
            </a:pPr>
            <a:endParaRPr lang="en-US" sz="1400" dirty="0">
              <a:latin typeface="Arial" panose="020B0604020202020204" pitchFamily="34" charset="0"/>
            </a:endParaRPr>
          </a:p>
          <a:p>
            <a:endParaRPr lang="en-IN" dirty="0"/>
          </a:p>
        </p:txBody>
      </p:sp>
      <p:sp>
        <p:nvSpPr>
          <p:cNvPr id="4" name="Slide Number Placeholder 3">
            <a:extLst>
              <a:ext uri="{FF2B5EF4-FFF2-40B4-BE49-F238E27FC236}">
                <a16:creationId xmlns=""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10</a:t>
            </a:fld>
            <a:endParaRPr lang="en-IN"/>
          </a:p>
        </p:txBody>
      </p:sp>
      <p:sp>
        <p:nvSpPr>
          <p:cNvPr id="5" name="Footer Placeholder 4">
            <a:extLst>
              <a:ext uri="{FF2B5EF4-FFF2-40B4-BE49-F238E27FC236}">
                <a16:creationId xmlns="" xmlns:a16="http://schemas.microsoft.com/office/drawing/2014/main" id="{DD6E8C70-D405-03BF-6CEE-48677636D9A7}"/>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845276" cy="868570"/>
          </a:xfrm>
          <a:prstGeom prst="rect">
            <a:avLst/>
          </a:prstGeom>
        </p:spPr>
      </p:pic>
    </p:spTree>
    <p:extLst>
      <p:ext uri="{BB962C8B-B14F-4D97-AF65-F5344CB8AC3E}">
        <p14:creationId xmlns:p14="http://schemas.microsoft.com/office/powerpoint/2010/main" val="26162708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0D59676-68AE-B31D-2B17-777B3CE4CB84}"/>
              </a:ext>
            </a:extLst>
          </p:cNvPr>
          <p:cNvSpPr>
            <a:spLocks noGrp="1"/>
          </p:cNvSpPr>
          <p:nvPr>
            <p:ph type="title"/>
          </p:nvPr>
        </p:nvSpPr>
        <p:spPr>
          <a:xfrm>
            <a:off x="2691714" y="122099"/>
            <a:ext cx="8964827" cy="1170673"/>
          </a:xfrm>
        </p:spPr>
        <p:txBody>
          <a:bodyPr/>
          <a:lstStyle/>
          <a:p>
            <a:pPr algn="ctr"/>
            <a:r>
              <a:rPr lang="en-IN" b="1" dirty="0"/>
              <a:t>Discussion (2/2)</a:t>
            </a:r>
          </a:p>
        </p:txBody>
      </p:sp>
      <p:sp>
        <p:nvSpPr>
          <p:cNvPr id="3" name="Content Placeholder 2">
            <a:extLst>
              <a:ext uri="{FF2B5EF4-FFF2-40B4-BE49-F238E27FC236}">
                <a16:creationId xmlns="" xmlns:a16="http://schemas.microsoft.com/office/drawing/2014/main" id="{069AE405-828D-19A8-A3BF-17A9B1F9E370}"/>
              </a:ext>
            </a:extLst>
          </p:cNvPr>
          <p:cNvSpPr>
            <a:spLocks noGrp="1"/>
          </p:cNvSpPr>
          <p:nvPr>
            <p:ph idx="1"/>
          </p:nvPr>
        </p:nvSpPr>
        <p:spPr>
          <a:xfrm>
            <a:off x="261550" y="1573427"/>
            <a:ext cx="11394991" cy="4983892"/>
          </a:xfrm>
        </p:spPr>
        <p:txBody>
          <a:bodyPr>
            <a:normAutofit fontScale="85000" lnSpcReduction="10000"/>
          </a:bodyPr>
          <a:lstStyle/>
          <a:p>
            <a:pPr marL="0" indent="0">
              <a:buNone/>
            </a:pPr>
            <a:r>
              <a:rPr lang="en-IN" sz="1900" b="1" dirty="0" smtClean="0"/>
              <a:t>Top </a:t>
            </a:r>
            <a:r>
              <a:rPr lang="en-IN" sz="1900" b="1" dirty="0"/>
              <a:t>Advised Tests:</a:t>
            </a:r>
          </a:p>
          <a:p>
            <a:r>
              <a:rPr lang="en-IN" sz="1900" dirty="0"/>
              <a:t>KFT (Kidney Function Test) is the most frequently advised test, with a percentage close to 10%.</a:t>
            </a:r>
          </a:p>
          <a:p>
            <a:r>
              <a:rPr lang="en-IN" sz="1900" dirty="0"/>
              <a:t>PET-CT and CBC (Complete Blood Count) are also highly advised, both hovering around the 9% mark.</a:t>
            </a:r>
          </a:p>
          <a:p>
            <a:r>
              <a:rPr lang="en-IN" sz="1900" dirty="0"/>
              <a:t>LFT (Liver Function Test) and PT/INR follow, with percentages close to 8% and 7% respectively.</a:t>
            </a:r>
          </a:p>
          <a:p>
            <a:pPr marL="0" indent="0">
              <a:buNone/>
            </a:pPr>
            <a:r>
              <a:rPr lang="en-IN" sz="1900" b="1" dirty="0"/>
              <a:t>Significant Tests:</a:t>
            </a:r>
          </a:p>
          <a:p>
            <a:r>
              <a:rPr lang="en-IN" sz="1900" dirty="0"/>
              <a:t>HIV, </a:t>
            </a:r>
            <a:r>
              <a:rPr lang="en-IN" sz="1900" dirty="0" err="1"/>
              <a:t>HBsAg</a:t>
            </a:r>
            <a:r>
              <a:rPr lang="en-IN" sz="1900" dirty="0"/>
              <a:t>, Anti-HCV and ECHO have notable percentages around 6%.</a:t>
            </a:r>
          </a:p>
          <a:p>
            <a:r>
              <a:rPr lang="en-IN" sz="1900" dirty="0"/>
              <a:t>ER, PR, HER2NEU and CEA are frequently advised with percentages around 5.5%.</a:t>
            </a:r>
          </a:p>
          <a:p>
            <a:r>
              <a:rPr lang="en-IN" sz="1900" dirty="0"/>
              <a:t>AFP, CHEST X-RAY, and Bx. CT Guided show percentages around 4</a:t>
            </a:r>
            <a:r>
              <a:rPr lang="en-IN" sz="1900" dirty="0" smtClean="0"/>
              <a:t>% </a:t>
            </a:r>
          </a:p>
          <a:p>
            <a:r>
              <a:rPr lang="en-IN" sz="1900" u="sng" dirty="0" smtClean="0"/>
              <a:t/>
            </a:r>
            <a:br>
              <a:rPr lang="en-IN" sz="1900" u="sng" dirty="0" smtClean="0"/>
            </a:br>
            <a:endParaRPr lang="en-IN" sz="1900" dirty="0"/>
          </a:p>
          <a:p>
            <a:r>
              <a:rPr lang="en-IN" sz="1900" b="1" u="sng" dirty="0"/>
              <a:t>The bar chart titled "BLADDER CA" </a:t>
            </a:r>
            <a:r>
              <a:rPr lang="en-IN" sz="1900" dirty="0"/>
              <a:t>illustrates the percentage distribution of various investigations recommended for bladder cancer patients. Similarly, charts for breast, prostate, and ovary cancers highlight specific tests advised for each type. For bladder cancer, CYSTOSCOPY and USG KUB are more frequently recommended. For prostate cancer, the PSA test is prominent, and for hepatocellular carcinoma, AFP is commonly advised. These charts reveal the preferred tests for different cancer types.</a:t>
            </a:r>
          </a:p>
          <a:p>
            <a:endParaRPr lang="en-IN" sz="1400" dirty="0"/>
          </a:p>
          <a:p>
            <a:pPr marL="0" indent="0">
              <a:buNone/>
            </a:pPr>
            <a:r>
              <a:rPr lang="en-IN" sz="2500" dirty="0" smtClean="0"/>
              <a:t/>
            </a:r>
            <a:br>
              <a:rPr lang="en-IN" sz="2500" dirty="0" smtClean="0"/>
            </a:br>
            <a:r>
              <a:rPr lang="en-IN" sz="1600" dirty="0" smtClean="0"/>
              <a:t/>
            </a:r>
            <a:br>
              <a:rPr lang="en-IN" sz="1600" dirty="0" smtClean="0"/>
            </a:br>
            <a:endParaRPr lang="en-IN" sz="1600" dirty="0" smtClean="0"/>
          </a:p>
          <a:p>
            <a:endParaRPr lang="en-IN" sz="2000" dirty="0"/>
          </a:p>
          <a:p>
            <a:endParaRPr lang="en-IN" dirty="0"/>
          </a:p>
        </p:txBody>
      </p:sp>
      <p:sp>
        <p:nvSpPr>
          <p:cNvPr id="4" name="Slide Number Placeholder 3">
            <a:extLst>
              <a:ext uri="{FF2B5EF4-FFF2-40B4-BE49-F238E27FC236}">
                <a16:creationId xmlns=""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11</a:t>
            </a:fld>
            <a:endParaRPr lang="en-IN"/>
          </a:p>
        </p:txBody>
      </p:sp>
      <p:sp>
        <p:nvSpPr>
          <p:cNvPr id="5" name="Footer Placeholder 4">
            <a:extLst>
              <a:ext uri="{FF2B5EF4-FFF2-40B4-BE49-F238E27FC236}">
                <a16:creationId xmlns="" xmlns:a16="http://schemas.microsoft.com/office/drawing/2014/main" id="{44604681-6BE2-30DB-6630-A78A118C216E}"/>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3883681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D865BDE-C1E4-2068-7ED7-1D9DDC4B3A10}"/>
              </a:ext>
            </a:extLst>
          </p:cNvPr>
          <p:cNvSpPr>
            <a:spLocks noGrp="1"/>
          </p:cNvSpPr>
          <p:nvPr>
            <p:ph type="title"/>
          </p:nvPr>
        </p:nvSpPr>
        <p:spPr/>
        <p:txBody>
          <a:bodyPr/>
          <a:lstStyle/>
          <a:p>
            <a:pPr algn="ctr"/>
            <a:r>
              <a:rPr lang="en-IN" b="1" dirty="0"/>
              <a:t>Conclusion</a:t>
            </a:r>
          </a:p>
        </p:txBody>
      </p:sp>
      <p:sp>
        <p:nvSpPr>
          <p:cNvPr id="3" name="Content Placeholder 2">
            <a:extLst>
              <a:ext uri="{FF2B5EF4-FFF2-40B4-BE49-F238E27FC236}">
                <a16:creationId xmlns="" xmlns:a16="http://schemas.microsoft.com/office/drawing/2014/main" id="{C37621F9-57FC-03A7-2EE3-925A45765D10}"/>
              </a:ext>
            </a:extLst>
          </p:cNvPr>
          <p:cNvSpPr>
            <a:spLocks noGrp="1"/>
          </p:cNvSpPr>
          <p:nvPr>
            <p:ph idx="1"/>
          </p:nvPr>
        </p:nvSpPr>
        <p:spPr>
          <a:xfrm>
            <a:off x="838200" y="1825625"/>
            <a:ext cx="10515600" cy="4351338"/>
          </a:xfrm>
        </p:spPr>
        <p:txBody>
          <a:bodyPr/>
          <a:lstStyle/>
          <a:p>
            <a:endParaRPr lang="en-IN" dirty="0" smtClean="0"/>
          </a:p>
          <a:p>
            <a:r>
              <a:rPr lang="en-IN" dirty="0"/>
              <a:t>The charts underscore the necessity of tailored diagnostic strategies, with specific tests prioritized based on cancer type and stage of consultation</a:t>
            </a:r>
            <a:r>
              <a:rPr lang="en-IN" dirty="0" smtClean="0"/>
              <a:t>.</a:t>
            </a:r>
          </a:p>
          <a:p>
            <a:r>
              <a:rPr lang="en-IN" dirty="0" smtClean="0"/>
              <a:t>Understanding </a:t>
            </a:r>
            <a:r>
              <a:rPr lang="en-IN" dirty="0"/>
              <a:t>these patterns can help in optimizing diagnostic workflows, improving early detection, and enhancing patient management</a:t>
            </a:r>
            <a:r>
              <a:rPr lang="en-IN" dirty="0" smtClean="0"/>
              <a:t>.</a:t>
            </a:r>
            <a:br>
              <a:rPr lang="en-IN" dirty="0" smtClean="0"/>
            </a:br>
            <a:endParaRPr lang="en-IN" dirty="0"/>
          </a:p>
        </p:txBody>
      </p:sp>
      <p:sp>
        <p:nvSpPr>
          <p:cNvPr id="4" name="Slide Number Placeholder 3">
            <a:extLst>
              <a:ext uri="{FF2B5EF4-FFF2-40B4-BE49-F238E27FC236}">
                <a16:creationId xmlns=""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12</a:t>
            </a:fld>
            <a:endParaRPr lang="en-IN"/>
          </a:p>
        </p:txBody>
      </p:sp>
      <p:sp>
        <p:nvSpPr>
          <p:cNvPr id="5" name="Footer Placeholder 4">
            <a:extLst>
              <a:ext uri="{FF2B5EF4-FFF2-40B4-BE49-F238E27FC236}">
                <a16:creationId xmlns="" xmlns:a16="http://schemas.microsoft.com/office/drawing/2014/main" id="{48A4B806-E805-17DC-360E-E996C56D4D95}"/>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1840CEC-B205-D614-ACFB-9620DEF0A59E}"/>
              </a:ext>
            </a:extLst>
          </p:cNvPr>
          <p:cNvSpPr>
            <a:spLocks noGrp="1"/>
          </p:cNvSpPr>
          <p:nvPr>
            <p:ph type="title"/>
          </p:nvPr>
        </p:nvSpPr>
        <p:spPr/>
        <p:txBody>
          <a:bodyPr/>
          <a:lstStyle/>
          <a:p>
            <a:pPr algn="ctr"/>
            <a:r>
              <a:rPr lang="en-IN" b="1" dirty="0"/>
              <a:t>References (Only Vancouver Style)</a:t>
            </a:r>
          </a:p>
        </p:txBody>
      </p:sp>
      <p:sp>
        <p:nvSpPr>
          <p:cNvPr id="3" name="Content Placeholder 2">
            <a:extLst>
              <a:ext uri="{FF2B5EF4-FFF2-40B4-BE49-F238E27FC236}">
                <a16:creationId xmlns="" xmlns:a16="http://schemas.microsoft.com/office/drawing/2014/main" id="{3E6CD5A5-350C-07B1-88E3-70F677EEF1DB}"/>
              </a:ext>
            </a:extLst>
          </p:cNvPr>
          <p:cNvSpPr>
            <a:spLocks noGrp="1"/>
          </p:cNvSpPr>
          <p:nvPr>
            <p:ph idx="1"/>
          </p:nvPr>
        </p:nvSpPr>
        <p:spPr/>
        <p:txBody>
          <a:bodyPr>
            <a:normAutofit fontScale="77500" lnSpcReduction="20000"/>
          </a:bodyPr>
          <a:lstStyle/>
          <a:p>
            <a:r>
              <a:rPr lang="en-IN" dirty="0"/>
              <a:t>National Cancer Institute. Diagnosis of cancer [Internet]. 2023 [cited 2024 Jul 20]. Available from: </a:t>
            </a:r>
            <a:r>
              <a:rPr lang="en-IN" dirty="0">
                <a:hlinkClick r:id="rId2"/>
              </a:rPr>
              <a:t>https://</a:t>
            </a:r>
            <a:r>
              <a:rPr lang="en-IN" dirty="0" smtClean="0">
                <a:hlinkClick r:id="rId2"/>
              </a:rPr>
              <a:t>www.cancer.gov/about-cancer/diagnosis-staging/diagnosis</a:t>
            </a:r>
            <a:r>
              <a:rPr lang="en-IN" dirty="0" smtClean="0"/>
              <a:t/>
            </a:r>
            <a:br>
              <a:rPr lang="en-IN" dirty="0" smtClean="0"/>
            </a:br>
            <a:endParaRPr lang="en-IN" dirty="0" smtClean="0"/>
          </a:p>
          <a:p>
            <a:r>
              <a:rPr lang="en-IN" dirty="0"/>
              <a:t>National </a:t>
            </a:r>
            <a:r>
              <a:rPr lang="en-IN" dirty="0" err="1"/>
              <a:t>Center</a:t>
            </a:r>
            <a:r>
              <a:rPr lang="en-IN" dirty="0"/>
              <a:t> for Biotechnology Information. Introduction to cancer biology [Internet]. 2023 [cited 2024 Jul 20]. Available from: </a:t>
            </a:r>
            <a:r>
              <a:rPr lang="en-IN" dirty="0">
                <a:hlinkClick r:id="rId3"/>
              </a:rPr>
              <a:t>https://www.ncbi.nlm.nih.gov/books/NBK1247/</a:t>
            </a:r>
            <a:r>
              <a:rPr lang="en-IN" dirty="0" smtClean="0"/>
              <a:t/>
            </a:r>
            <a:br>
              <a:rPr lang="en-IN" dirty="0" smtClean="0"/>
            </a:br>
            <a:endParaRPr lang="en-IN" dirty="0" smtClean="0"/>
          </a:p>
          <a:p>
            <a:r>
              <a:rPr lang="en-IN" dirty="0"/>
              <a:t>National Cancer Institute. Types of cancer treatment [Internet]. 2023 [cited 2024 Jul 20]. Available from: </a:t>
            </a:r>
            <a:r>
              <a:rPr lang="en-IN" dirty="0">
                <a:hlinkClick r:id="rId4"/>
              </a:rPr>
              <a:t>https://www.cancer.gov/about-cancer/treatment/types </a:t>
            </a:r>
            <a:endParaRPr lang="en-IN" dirty="0" smtClean="0"/>
          </a:p>
          <a:p>
            <a:endParaRPr lang="en-IN" dirty="0"/>
          </a:p>
          <a:p>
            <a:r>
              <a:rPr lang="en-IN" dirty="0"/>
              <a:t>American Association for Cancer Research. Biomarkers for screening, diagnosis, and monitoring [Internet]. 2023 [cited 2024 Jul 20]. Available from: </a:t>
            </a:r>
            <a:r>
              <a:rPr lang="en-IN" dirty="0">
                <a:hlinkClick r:id="rId5"/>
              </a:rPr>
              <a:t>https://</a:t>
            </a:r>
            <a:r>
              <a:rPr lang="en-IN" dirty="0" smtClean="0">
                <a:hlinkClick r:id="rId5"/>
              </a:rPr>
              <a:t>aacrjournals.org/cebp/article/21/11/1902/157928/Biomarkers-for-Screening-Diagnosis-and-Monitoring</a:t>
            </a:r>
            <a:r>
              <a:rPr lang="en-IN" dirty="0" smtClean="0"/>
              <a:t/>
            </a:r>
            <a:br>
              <a:rPr lang="en-IN" dirty="0" smtClean="0"/>
            </a:br>
            <a:endParaRPr lang="en-IN" dirty="0"/>
          </a:p>
        </p:txBody>
      </p:sp>
      <p:sp>
        <p:nvSpPr>
          <p:cNvPr id="4" name="Footer Placeholder 3">
            <a:extLst>
              <a:ext uri="{FF2B5EF4-FFF2-40B4-BE49-F238E27FC236}">
                <a16:creationId xmlns="" xmlns:a16="http://schemas.microsoft.com/office/drawing/2014/main" id="{BA6BC351-F8F3-57C7-6516-D8352B33A9A1}"/>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13</a:t>
            </a:fld>
            <a:endParaRPr lang="en-IN"/>
          </a:p>
        </p:txBody>
      </p:sp>
    </p:spTree>
    <p:extLst>
      <p:ext uri="{BB962C8B-B14F-4D97-AF65-F5344CB8AC3E}">
        <p14:creationId xmlns:p14="http://schemas.microsoft.com/office/powerpoint/2010/main" val="149243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F7A40DA-CCAF-AA4D-F02C-E8A499F3A7C1}"/>
              </a:ext>
            </a:extLst>
          </p:cNvPr>
          <p:cNvSpPr>
            <a:spLocks noGrp="1"/>
          </p:cNvSpPr>
          <p:nvPr>
            <p:ph type="ctrTitle"/>
          </p:nvPr>
        </p:nvSpPr>
        <p:spPr/>
        <p:txBody>
          <a:bodyPr/>
          <a:lstStyle/>
          <a:p>
            <a:r>
              <a:rPr lang="en-IN" dirty="0"/>
              <a:t>Thank You</a:t>
            </a:r>
          </a:p>
        </p:txBody>
      </p:sp>
      <p:sp>
        <p:nvSpPr>
          <p:cNvPr id="3" name="Subtitle 2">
            <a:extLst>
              <a:ext uri="{FF2B5EF4-FFF2-40B4-BE49-F238E27FC236}">
                <a16:creationId xmlns="" xmlns:a16="http://schemas.microsoft.com/office/drawing/2014/main" id="{14362A6F-B772-4C22-FFAA-7F43C56C049B}"/>
              </a:ext>
            </a:extLst>
          </p:cNvPr>
          <p:cNvSpPr>
            <a:spLocks noGrp="1"/>
          </p:cNvSpPr>
          <p:nvPr>
            <p:ph type="subTitle" idx="1"/>
          </p:nvPr>
        </p:nvSpPr>
        <p:spPr/>
        <p:txBody>
          <a:bodyPr/>
          <a:lstStyle/>
          <a:p>
            <a:r>
              <a:rPr lang="en-IN" dirty="0"/>
              <a:t>Any Questions</a:t>
            </a:r>
          </a:p>
        </p:txBody>
      </p:sp>
      <p:sp>
        <p:nvSpPr>
          <p:cNvPr id="4" name="Slide Number Placeholder 3">
            <a:extLst>
              <a:ext uri="{FF2B5EF4-FFF2-40B4-BE49-F238E27FC236}">
                <a16:creationId xmlns=""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14</a:t>
            </a:fld>
            <a:endParaRPr lang="en-IN"/>
          </a:p>
        </p:txBody>
      </p:sp>
      <p:sp>
        <p:nvSpPr>
          <p:cNvPr id="5" name="Footer Placeholder 4">
            <a:extLst>
              <a:ext uri="{FF2B5EF4-FFF2-40B4-BE49-F238E27FC236}">
                <a16:creationId xmlns="" xmlns:a16="http://schemas.microsoft.com/office/drawing/2014/main" id="{50FC9A4B-7D60-AC6E-3EFB-C49D8A77D0A3}"/>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01393A-C23C-A11B-B552-8F3AB06E5AFD}"/>
              </a:ext>
            </a:extLst>
          </p:cNvPr>
          <p:cNvSpPr>
            <a:spLocks noGrp="1"/>
          </p:cNvSpPr>
          <p:nvPr>
            <p:ph type="title"/>
          </p:nvPr>
        </p:nvSpPr>
        <p:spPr/>
        <p:txBody>
          <a:bodyPr/>
          <a:lstStyle/>
          <a:p>
            <a:pPr algn="ctr"/>
            <a:r>
              <a:rPr lang="en-IN" b="1" dirty="0"/>
              <a:t>Pictorial Journey (1/2)</a:t>
            </a:r>
          </a:p>
        </p:txBody>
      </p:sp>
      <p:sp>
        <p:nvSpPr>
          <p:cNvPr id="4" name="Slide Number Placeholder 3">
            <a:extLst>
              <a:ext uri="{FF2B5EF4-FFF2-40B4-BE49-F238E27FC236}">
                <a16:creationId xmlns="" xmlns:a16="http://schemas.microsoft.com/office/drawing/2014/main" id="{AB27019A-DBE3-DD9F-379F-7EBC515DB707}"/>
              </a:ext>
            </a:extLst>
          </p:cNvPr>
          <p:cNvSpPr>
            <a:spLocks noGrp="1"/>
          </p:cNvSpPr>
          <p:nvPr>
            <p:ph type="sldNum" sz="quarter" idx="12"/>
          </p:nvPr>
        </p:nvSpPr>
        <p:spPr/>
        <p:txBody>
          <a:bodyPr/>
          <a:lstStyle/>
          <a:p>
            <a:fld id="{26AD20E6-394B-4DF0-96A5-9647FF39C943}" type="slidenum">
              <a:rPr lang="en-IN" smtClean="0"/>
              <a:t>15</a:t>
            </a:fld>
            <a:endParaRPr lang="en-IN"/>
          </a:p>
        </p:txBody>
      </p:sp>
      <p:sp>
        <p:nvSpPr>
          <p:cNvPr id="5" name="Footer Placeholder 4">
            <a:extLst>
              <a:ext uri="{FF2B5EF4-FFF2-40B4-BE49-F238E27FC236}">
                <a16:creationId xmlns="" xmlns:a16="http://schemas.microsoft.com/office/drawing/2014/main" id="{9B187AAF-6A0B-1393-C469-6E06803B7421}"/>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2140" y="1690688"/>
            <a:ext cx="5947719" cy="4460789"/>
          </a:xfrm>
          <a:prstGeom prst="rect">
            <a:avLst/>
          </a:prstGeom>
        </p:spPr>
      </p:pic>
    </p:spTree>
    <p:extLst>
      <p:ext uri="{BB962C8B-B14F-4D97-AF65-F5344CB8AC3E}">
        <p14:creationId xmlns:p14="http://schemas.microsoft.com/office/powerpoint/2010/main" val="2333934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872094-D36A-007C-818C-6DC4FC39F74F}"/>
              </a:ext>
            </a:extLst>
          </p:cNvPr>
          <p:cNvSpPr>
            <a:spLocks noGrp="1"/>
          </p:cNvSpPr>
          <p:nvPr>
            <p:ph type="title"/>
          </p:nvPr>
        </p:nvSpPr>
        <p:spPr>
          <a:xfrm>
            <a:off x="-1914197" y="2787050"/>
            <a:ext cx="9220200" cy="699081"/>
          </a:xfrm>
        </p:spPr>
        <p:txBody>
          <a:bodyPr/>
          <a:lstStyle/>
          <a:p>
            <a:pPr algn="ctr"/>
            <a:r>
              <a:rPr lang="en-IN" b="1" dirty="0"/>
              <a:t>Mentor Approval</a:t>
            </a:r>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362375" y="438158"/>
            <a:ext cx="5371070" cy="5810241"/>
          </a:xfrm>
        </p:spPr>
      </p:pic>
      <p:sp>
        <p:nvSpPr>
          <p:cNvPr id="4" name="Slide Number Placeholder 3">
            <a:extLst>
              <a:ext uri="{FF2B5EF4-FFF2-40B4-BE49-F238E27FC236}">
                <a16:creationId xmlns=""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sp>
        <p:nvSpPr>
          <p:cNvPr id="5" name="Footer Placeholder 4">
            <a:extLst>
              <a:ext uri="{FF2B5EF4-FFF2-40B4-BE49-F238E27FC236}">
                <a16:creationId xmlns="" xmlns:a16="http://schemas.microsoft.com/office/drawing/2014/main" id="{F264D377-7310-FC9A-E728-3B686E1BEA5E}"/>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 xmlns:a16="http://schemas.microsoft.com/office/drawing/2014/main" id="{623EA6A3-2D9E-C718-EBF4-5B7AFD95B0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872094-D36A-007C-818C-6DC4FC39F74F}"/>
              </a:ext>
            </a:extLst>
          </p:cNvPr>
          <p:cNvSpPr>
            <a:spLocks noGrp="1"/>
          </p:cNvSpPr>
          <p:nvPr>
            <p:ph type="title"/>
          </p:nvPr>
        </p:nvSpPr>
        <p:spPr/>
        <p:txBody>
          <a:bodyPr/>
          <a:lstStyle/>
          <a:p>
            <a:pPr algn="ctr"/>
            <a:r>
              <a:rPr lang="en-IN" b="1" dirty="0"/>
              <a:t>Introduction (1/2)</a:t>
            </a:r>
          </a:p>
        </p:txBody>
      </p:sp>
      <p:sp>
        <p:nvSpPr>
          <p:cNvPr id="4" name="Slide Number Placeholder 3">
            <a:extLst>
              <a:ext uri="{FF2B5EF4-FFF2-40B4-BE49-F238E27FC236}">
                <a16:creationId xmlns=""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sp>
        <p:nvSpPr>
          <p:cNvPr id="5" name="Footer Placeholder 4">
            <a:extLst>
              <a:ext uri="{FF2B5EF4-FFF2-40B4-BE49-F238E27FC236}">
                <a16:creationId xmlns="" xmlns:a16="http://schemas.microsoft.com/office/drawing/2014/main" id="{F264D377-7310-FC9A-E728-3B686E1BEA5E}"/>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8" name="Content Placeholder 7"/>
          <p:cNvSpPr>
            <a:spLocks noGrp="1"/>
          </p:cNvSpPr>
          <p:nvPr>
            <p:ph idx="1"/>
          </p:nvPr>
        </p:nvSpPr>
        <p:spPr/>
        <p:txBody>
          <a:bodyPr>
            <a:normAutofit lnSpcReduction="10000"/>
          </a:bodyPr>
          <a:lstStyle/>
          <a:p>
            <a:r>
              <a:rPr lang="en-IN" dirty="0"/>
              <a:t>Cancer remains a leading global cause of morbidity and mortality, necessitating ongoing advancements in diagnosis, treatment, and management. Its complex genetic, molecular, and phenotypic profiles challenge effective treatment. </a:t>
            </a:r>
          </a:p>
          <a:p>
            <a:r>
              <a:rPr lang="en-IN" dirty="0"/>
              <a:t>In an oncology outpatient department (OPD) at a super specialty hospital, timely and accurate diagnosis is vital for effective treatment planning and patient management.</a:t>
            </a:r>
          </a:p>
          <a:p>
            <a:r>
              <a:rPr lang="en-IN" dirty="0"/>
              <a:t>This research aims to analyse the range of diagnostic investigations prescribed daily in oncology </a:t>
            </a:r>
            <a:r>
              <a:rPr lang="en-IN" dirty="0" err="1"/>
              <a:t>opd</a:t>
            </a:r>
            <a:r>
              <a:rPr lang="en-IN" dirty="0"/>
              <a:t> and also to understand how tests are being utilized.</a:t>
            </a:r>
            <a:br>
              <a:rPr lang="en-IN" dirty="0"/>
            </a:br>
            <a:endParaRPr lang="en-IN" i="1" dirty="0"/>
          </a:p>
          <a:p>
            <a:endParaRPr lang="en-IN" dirty="0"/>
          </a:p>
        </p:txBody>
      </p:sp>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4904D3-A247-E528-2115-156C18874265}"/>
              </a:ext>
            </a:extLst>
          </p:cNvPr>
          <p:cNvSpPr>
            <a:spLocks noGrp="1"/>
          </p:cNvSpPr>
          <p:nvPr>
            <p:ph type="title"/>
          </p:nvPr>
        </p:nvSpPr>
        <p:spPr>
          <a:xfrm>
            <a:off x="3078892" y="327813"/>
            <a:ext cx="7315200" cy="660958"/>
          </a:xfrm>
        </p:spPr>
        <p:txBody>
          <a:bodyPr>
            <a:normAutofit fontScale="90000"/>
          </a:bodyPr>
          <a:lstStyle/>
          <a:p>
            <a:pPr algn="ctr"/>
            <a:r>
              <a:rPr lang="en-IN" b="1" dirty="0"/>
              <a:t>Objectives of Your Study</a:t>
            </a:r>
          </a:p>
        </p:txBody>
      </p:sp>
      <p:sp>
        <p:nvSpPr>
          <p:cNvPr id="3" name="Content Placeholder 2">
            <a:extLst>
              <a:ext uri="{FF2B5EF4-FFF2-40B4-BE49-F238E27FC236}">
                <a16:creationId xmlns="" xmlns:a16="http://schemas.microsoft.com/office/drawing/2014/main" id="{8C6D7DE2-7518-3B77-F975-509EE81FC92A}"/>
              </a:ext>
            </a:extLst>
          </p:cNvPr>
          <p:cNvSpPr>
            <a:spLocks noGrp="1"/>
          </p:cNvSpPr>
          <p:nvPr>
            <p:ph idx="1"/>
          </p:nvPr>
        </p:nvSpPr>
        <p:spPr>
          <a:xfrm>
            <a:off x="601362" y="1474573"/>
            <a:ext cx="10752438" cy="4702390"/>
          </a:xfrm>
        </p:spPr>
        <p:txBody>
          <a:bodyPr>
            <a:normAutofit fontScale="85000" lnSpcReduction="20000"/>
          </a:bodyPr>
          <a:lstStyle/>
          <a:p>
            <a:pPr marL="0" indent="0">
              <a:buNone/>
            </a:pPr>
            <a:r>
              <a:rPr lang="en-IN" b="1" dirty="0"/>
              <a:t>RESEARCH OBJECTIVE</a:t>
            </a:r>
            <a:r>
              <a:rPr lang="en-IN" b="1" dirty="0" smtClean="0"/>
              <a:t>:</a:t>
            </a:r>
          </a:p>
          <a:p>
            <a:pPr marL="0" indent="0">
              <a:buNone/>
            </a:pPr>
            <a:r>
              <a:rPr lang="en-IN" b="1" dirty="0" smtClean="0"/>
              <a:t> </a:t>
            </a:r>
            <a:r>
              <a:rPr lang="en-IN" b="1" dirty="0"/>
              <a:t>To evaluate and understand the various advanced diagnostic methods utilized in the oncology outpatient department (OPD) of a super specialty hospital.</a:t>
            </a:r>
          </a:p>
          <a:p>
            <a:pPr marL="0" indent="0">
              <a:buNone/>
            </a:pPr>
            <a:endParaRPr lang="en-IN" b="1" dirty="0" smtClean="0"/>
          </a:p>
          <a:p>
            <a:pPr marL="0" indent="0">
              <a:buNone/>
            </a:pPr>
            <a:r>
              <a:rPr lang="en-IN" b="1" dirty="0" smtClean="0"/>
              <a:t>RESEARCH </a:t>
            </a:r>
            <a:r>
              <a:rPr lang="en-IN" b="1" dirty="0"/>
              <a:t>QUESTION:</a:t>
            </a:r>
          </a:p>
          <a:p>
            <a:pPr marL="0" indent="0">
              <a:buNone/>
            </a:pPr>
            <a:r>
              <a:rPr lang="en-IN" b="1" dirty="0"/>
              <a:t>1. What is the percentage of diagnostic tests advised during initial</a:t>
            </a:r>
          </a:p>
          <a:p>
            <a:pPr marL="0" indent="0">
              <a:buNone/>
            </a:pPr>
            <a:r>
              <a:rPr lang="en-IN" b="1" dirty="0"/>
              <a:t>consultations compared to follow-up consultations</a:t>
            </a:r>
            <a:r>
              <a:rPr lang="en-IN" b="1" dirty="0" smtClean="0"/>
              <a:t>?</a:t>
            </a:r>
          </a:p>
          <a:p>
            <a:pPr marL="0" indent="0">
              <a:buNone/>
            </a:pPr>
            <a:endParaRPr lang="en-IN" b="1" dirty="0"/>
          </a:p>
          <a:p>
            <a:pPr marL="0" indent="0">
              <a:buNone/>
            </a:pPr>
            <a:r>
              <a:rPr lang="en-IN" b="1" dirty="0"/>
              <a:t>2. What are the most frequently advised diagnostic tests in the oncology</a:t>
            </a:r>
          </a:p>
          <a:p>
            <a:pPr marL="0" indent="0">
              <a:buNone/>
            </a:pPr>
            <a:r>
              <a:rPr lang="en-IN" b="1" dirty="0"/>
              <a:t>outpatient department (OPD</a:t>
            </a:r>
            <a:r>
              <a:rPr lang="en-IN" b="1" dirty="0" smtClean="0"/>
              <a:t>)?</a:t>
            </a:r>
          </a:p>
          <a:p>
            <a:pPr marL="0" indent="0">
              <a:buNone/>
            </a:pPr>
            <a:endParaRPr lang="en-IN" b="1" dirty="0"/>
          </a:p>
          <a:p>
            <a:pPr marL="0" indent="0">
              <a:buNone/>
            </a:pPr>
            <a:r>
              <a:rPr lang="en-IN" b="1" dirty="0"/>
              <a:t>3. What are different diagnostic tests advised in relation to the type of cancer?</a:t>
            </a:r>
            <a:r>
              <a:rPr lang="en-IN" dirty="0"/>
              <a:t> </a:t>
            </a:r>
            <a:br>
              <a:rPr lang="en-IN" dirty="0"/>
            </a:br>
            <a:endParaRPr lang="en-IN" dirty="0"/>
          </a:p>
        </p:txBody>
      </p:sp>
      <p:sp>
        <p:nvSpPr>
          <p:cNvPr id="4" name="Slide Number Placeholder 3">
            <a:extLst>
              <a:ext uri="{FF2B5EF4-FFF2-40B4-BE49-F238E27FC236}">
                <a16:creationId xmlns=""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4</a:t>
            </a:fld>
            <a:endParaRPr lang="en-IN"/>
          </a:p>
        </p:txBody>
      </p:sp>
      <p:sp>
        <p:nvSpPr>
          <p:cNvPr id="5" name="Footer Placeholder 4">
            <a:extLst>
              <a:ext uri="{FF2B5EF4-FFF2-40B4-BE49-F238E27FC236}">
                <a16:creationId xmlns="" xmlns:a16="http://schemas.microsoft.com/office/drawing/2014/main" id="{8844328F-626B-70E2-D0C5-F16A1E592868}"/>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96DAF6-311E-0255-B1ED-7410C0285961}"/>
              </a:ext>
            </a:extLst>
          </p:cNvPr>
          <p:cNvSpPr>
            <a:spLocks noGrp="1"/>
          </p:cNvSpPr>
          <p:nvPr>
            <p:ph type="title"/>
          </p:nvPr>
        </p:nvSpPr>
        <p:spPr>
          <a:xfrm>
            <a:off x="2875005" y="194468"/>
            <a:ext cx="8478795" cy="927647"/>
          </a:xfrm>
        </p:spPr>
        <p:txBody>
          <a:bodyPr/>
          <a:lstStyle/>
          <a:p>
            <a:pPr algn="ctr"/>
            <a:r>
              <a:rPr lang="en-IN" b="1" dirty="0"/>
              <a:t>Methodology (1/2)</a:t>
            </a:r>
          </a:p>
        </p:txBody>
      </p:sp>
      <p:sp>
        <p:nvSpPr>
          <p:cNvPr id="3" name="Content Placeholder 2">
            <a:extLst>
              <a:ext uri="{FF2B5EF4-FFF2-40B4-BE49-F238E27FC236}">
                <a16:creationId xmlns="" xmlns:a16="http://schemas.microsoft.com/office/drawing/2014/main" id="{70665C76-273B-9A86-DBC1-54F437B85A44}"/>
              </a:ext>
            </a:extLst>
          </p:cNvPr>
          <p:cNvSpPr>
            <a:spLocks noGrp="1"/>
          </p:cNvSpPr>
          <p:nvPr>
            <p:ph idx="1"/>
          </p:nvPr>
        </p:nvSpPr>
        <p:spPr>
          <a:xfrm>
            <a:off x="601361" y="1491810"/>
            <a:ext cx="11129319" cy="4997106"/>
          </a:xfrm>
        </p:spPr>
        <p:txBody>
          <a:bodyPr>
            <a:noAutofit/>
          </a:bodyPr>
          <a:lstStyle/>
          <a:p>
            <a:pPr marL="0" indent="0">
              <a:buNone/>
            </a:pPr>
            <a:r>
              <a:rPr lang="en-IN" sz="1800" b="1" dirty="0" smtClean="0"/>
              <a:t>Study Design: </a:t>
            </a:r>
            <a:r>
              <a:rPr lang="en-IN" sz="1800" dirty="0" smtClean="0"/>
              <a:t>This </a:t>
            </a:r>
            <a:r>
              <a:rPr lang="en-IN" sz="1800" dirty="0"/>
              <a:t>study will employ a prospective</a:t>
            </a:r>
            <a:r>
              <a:rPr lang="en-IN" sz="1800" dirty="0" smtClean="0"/>
              <a:t>, </a:t>
            </a:r>
            <a:r>
              <a:rPr lang="en-IN" sz="1800" dirty="0"/>
              <a:t>cross-sectional descriptive design, collecting data over a period of two consecutive months.</a:t>
            </a:r>
            <a:r>
              <a:rPr lang="en-IN" sz="1800" b="1" dirty="0"/>
              <a:t/>
            </a:r>
            <a:br>
              <a:rPr lang="en-IN" sz="1800" b="1" dirty="0"/>
            </a:br>
            <a:endParaRPr lang="en-IN" sz="1800" b="1" dirty="0"/>
          </a:p>
          <a:p>
            <a:pPr marL="0" indent="0">
              <a:buNone/>
            </a:pPr>
            <a:r>
              <a:rPr lang="en-IN" sz="1800" b="1" dirty="0" smtClean="0"/>
              <a:t>Study Area:</a:t>
            </a:r>
            <a:r>
              <a:rPr lang="en-IN" sz="1800" dirty="0"/>
              <a:t> </a:t>
            </a:r>
            <a:r>
              <a:rPr lang="en-IN" sz="1800" dirty="0" smtClean="0"/>
              <a:t>The </a:t>
            </a:r>
            <a:r>
              <a:rPr lang="en-IN" sz="1800" dirty="0"/>
              <a:t>research will be conducted in the oncology outpatient department (OPD) of a super specialty hospital, which provides a conducive environment for studying </a:t>
            </a:r>
            <a:r>
              <a:rPr lang="en-IN" sz="1800" dirty="0" smtClean="0"/>
              <a:t>how diagnostic </a:t>
            </a:r>
            <a:r>
              <a:rPr lang="en-IN" sz="1800" dirty="0"/>
              <a:t>tools </a:t>
            </a:r>
            <a:r>
              <a:rPr lang="en-IN" sz="1800" dirty="0" smtClean="0"/>
              <a:t>are utilized in </a:t>
            </a:r>
            <a:r>
              <a:rPr lang="en-IN" sz="1800" dirty="0"/>
              <a:t>medical </a:t>
            </a:r>
            <a:r>
              <a:rPr lang="en-IN" sz="1800" dirty="0" smtClean="0"/>
              <a:t>oncology.</a:t>
            </a:r>
            <a:br>
              <a:rPr lang="en-IN" sz="1800" dirty="0" smtClean="0"/>
            </a:br>
            <a:endParaRPr lang="en-IN" sz="1800" dirty="0" smtClean="0"/>
          </a:p>
          <a:p>
            <a:pPr marL="0" indent="0">
              <a:buNone/>
            </a:pPr>
            <a:r>
              <a:rPr lang="en-IN" sz="1800" b="1" dirty="0" smtClean="0"/>
              <a:t>Study Population: </a:t>
            </a:r>
            <a:r>
              <a:rPr lang="en-IN" sz="1800" dirty="0" smtClean="0"/>
              <a:t>The </a:t>
            </a:r>
            <a:r>
              <a:rPr lang="en-IN" sz="1800" dirty="0"/>
              <a:t>study population will consist of medical oncology patients who visit the oncology OPD during the study period</a:t>
            </a:r>
            <a:r>
              <a:rPr lang="en-IN" sz="1800" dirty="0" smtClean="0"/>
              <a:t>.</a:t>
            </a:r>
            <a:br>
              <a:rPr lang="en-IN" sz="1800" dirty="0" smtClean="0"/>
            </a:br>
            <a:endParaRPr lang="en-IN" sz="1800" dirty="0"/>
          </a:p>
          <a:p>
            <a:pPr marL="0" indent="0">
              <a:buNone/>
            </a:pPr>
            <a:r>
              <a:rPr lang="en-IN" sz="1800" b="1" dirty="0" smtClean="0"/>
              <a:t>SAMPLING</a:t>
            </a:r>
            <a:r>
              <a:rPr lang="en-IN" sz="1800" b="1" dirty="0"/>
              <a:t>: </a:t>
            </a:r>
            <a:r>
              <a:rPr lang="en-IN" sz="1800" dirty="0" smtClean="0"/>
              <a:t>The </a:t>
            </a:r>
            <a:r>
              <a:rPr lang="en-IN" sz="1800" dirty="0"/>
              <a:t>sampling method for </a:t>
            </a:r>
            <a:r>
              <a:rPr lang="en-IN" sz="1800" dirty="0" smtClean="0"/>
              <a:t>this </a:t>
            </a:r>
            <a:r>
              <a:rPr lang="en-IN" sz="1800" dirty="0"/>
              <a:t>study will utilize a </a:t>
            </a:r>
            <a:r>
              <a:rPr lang="en-IN" sz="1800" u="sng" dirty="0"/>
              <a:t>purposive sampling</a:t>
            </a:r>
            <a:r>
              <a:rPr lang="en-IN" sz="1800" dirty="0"/>
              <a:t> approach, encompassing all medical oncology patients those who have been prescribed diagnostic investigations, will be employed. This method ensures that every eligible patient presenting at the OPD for treatment during the study period is included in the sample.</a:t>
            </a:r>
            <a:br>
              <a:rPr lang="en-IN" sz="1800" dirty="0"/>
            </a:br>
            <a:r>
              <a:rPr lang="en-IN" sz="1800" dirty="0"/>
              <a:t/>
            </a:r>
            <a:br>
              <a:rPr lang="en-IN" sz="1800" dirty="0"/>
            </a:br>
            <a:r>
              <a:rPr lang="en-IN" sz="1800" b="1" dirty="0"/>
              <a:t>Sample Size</a:t>
            </a:r>
            <a:r>
              <a:rPr lang="en-IN" sz="1800" b="1" dirty="0" smtClean="0"/>
              <a:t>:</a:t>
            </a:r>
            <a:r>
              <a:rPr lang="en-IN" sz="1800" dirty="0"/>
              <a:t/>
            </a:r>
            <a:br>
              <a:rPr lang="en-IN" sz="1800" dirty="0"/>
            </a:br>
            <a:r>
              <a:rPr lang="en-IN" sz="1800" dirty="0"/>
              <a:t>A total of 280 patients will be included in the </a:t>
            </a:r>
            <a:r>
              <a:rPr lang="en-IN" sz="1800" dirty="0" smtClean="0"/>
              <a:t>study.</a:t>
            </a:r>
            <a:endParaRPr lang="en-IN" sz="1800" dirty="0"/>
          </a:p>
        </p:txBody>
      </p:sp>
      <p:sp>
        <p:nvSpPr>
          <p:cNvPr id="4" name="Slide Number Placeholder 3">
            <a:extLst>
              <a:ext uri="{FF2B5EF4-FFF2-40B4-BE49-F238E27FC236}">
                <a16:creationId xmlns=""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5</a:t>
            </a:fld>
            <a:endParaRPr lang="en-IN"/>
          </a:p>
        </p:txBody>
      </p:sp>
      <p:sp>
        <p:nvSpPr>
          <p:cNvPr id="5" name="Footer Placeholder 4">
            <a:extLst>
              <a:ext uri="{FF2B5EF4-FFF2-40B4-BE49-F238E27FC236}">
                <a16:creationId xmlns="" xmlns:a16="http://schemas.microsoft.com/office/drawing/2014/main" id="{13826005-CE28-7D60-D38A-A20359BF8D20}"/>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A9672BA-4BE1-529E-07EC-8F4A53233F03}"/>
              </a:ext>
            </a:extLst>
          </p:cNvPr>
          <p:cNvSpPr>
            <a:spLocks noGrp="1"/>
          </p:cNvSpPr>
          <p:nvPr>
            <p:ph type="title"/>
          </p:nvPr>
        </p:nvSpPr>
        <p:spPr>
          <a:xfrm>
            <a:off x="1537421" y="218936"/>
            <a:ext cx="10515600" cy="837599"/>
          </a:xfrm>
        </p:spPr>
        <p:txBody>
          <a:bodyPr/>
          <a:lstStyle/>
          <a:p>
            <a:pPr algn="ctr"/>
            <a:r>
              <a:rPr lang="en-IN" b="1" dirty="0"/>
              <a:t>Methodology (2/2)</a:t>
            </a:r>
            <a:endParaRPr lang="en-IN" dirty="0"/>
          </a:p>
        </p:txBody>
      </p:sp>
      <p:sp>
        <p:nvSpPr>
          <p:cNvPr id="3" name="Content Placeholder 2">
            <a:extLst>
              <a:ext uri="{FF2B5EF4-FFF2-40B4-BE49-F238E27FC236}">
                <a16:creationId xmlns="" xmlns:a16="http://schemas.microsoft.com/office/drawing/2014/main" id="{C69F77E6-6698-55B6-C98F-1338F8539D37}"/>
              </a:ext>
            </a:extLst>
          </p:cNvPr>
          <p:cNvSpPr>
            <a:spLocks noGrp="1"/>
          </p:cNvSpPr>
          <p:nvPr>
            <p:ph idx="1"/>
          </p:nvPr>
        </p:nvSpPr>
        <p:spPr>
          <a:xfrm>
            <a:off x="461319" y="1441622"/>
            <a:ext cx="11219935" cy="4914728"/>
          </a:xfrm>
        </p:spPr>
        <p:txBody>
          <a:bodyPr>
            <a:normAutofit fontScale="92500" lnSpcReduction="20000"/>
          </a:bodyPr>
          <a:lstStyle/>
          <a:p>
            <a:pPr marL="0" lvl="0" indent="0">
              <a:buNone/>
            </a:pPr>
            <a:r>
              <a:rPr lang="en-IN" b="1" dirty="0"/>
              <a:t>Study </a:t>
            </a:r>
            <a:r>
              <a:rPr lang="en-IN" b="1" dirty="0" smtClean="0"/>
              <a:t>Variable – </a:t>
            </a:r>
            <a:endParaRPr lang="en-IN" dirty="0"/>
          </a:p>
          <a:p>
            <a:r>
              <a:rPr lang="en-IN" dirty="0" smtClean="0"/>
              <a:t>Patient </a:t>
            </a:r>
            <a:r>
              <a:rPr lang="en-IN" dirty="0"/>
              <a:t>Demographics: </a:t>
            </a:r>
            <a:r>
              <a:rPr lang="en-IN" dirty="0" smtClean="0"/>
              <a:t>Unique </a:t>
            </a:r>
            <a:r>
              <a:rPr lang="en-IN" dirty="0"/>
              <a:t>Health Identification (</a:t>
            </a:r>
            <a:r>
              <a:rPr lang="en-IN" dirty="0" smtClean="0"/>
              <a:t>UHID)</a:t>
            </a:r>
          </a:p>
          <a:p>
            <a:r>
              <a:rPr lang="en-IN" dirty="0" smtClean="0"/>
              <a:t>Clinical </a:t>
            </a:r>
            <a:r>
              <a:rPr lang="en-IN" dirty="0"/>
              <a:t>Information: Diagnosis, </a:t>
            </a:r>
            <a:r>
              <a:rPr lang="en-IN" dirty="0" smtClean="0"/>
              <a:t>Tests </a:t>
            </a:r>
            <a:r>
              <a:rPr lang="en-IN" dirty="0"/>
              <a:t>prescribed, </a:t>
            </a:r>
            <a:r>
              <a:rPr lang="en-IN" dirty="0" smtClean="0"/>
              <a:t>First </a:t>
            </a:r>
            <a:r>
              <a:rPr lang="en-IN" dirty="0"/>
              <a:t>consultation or </a:t>
            </a:r>
            <a:r>
              <a:rPr lang="en-IN" dirty="0" smtClean="0"/>
              <a:t>Follow-up consultation .</a:t>
            </a:r>
          </a:p>
          <a:p>
            <a:pPr marL="0" indent="0">
              <a:buNone/>
            </a:pPr>
            <a:r>
              <a:rPr lang="en-IN" b="1" dirty="0" smtClean="0"/>
              <a:t>Data Analysis- </a:t>
            </a:r>
            <a:r>
              <a:rPr lang="en-IN" dirty="0" smtClean="0"/>
              <a:t/>
            </a:r>
            <a:br>
              <a:rPr lang="en-IN" dirty="0" smtClean="0"/>
            </a:br>
            <a:r>
              <a:rPr lang="en-IN" dirty="0" smtClean="0"/>
              <a:t/>
            </a:r>
            <a:br>
              <a:rPr lang="en-IN" dirty="0" smtClean="0"/>
            </a:br>
            <a:r>
              <a:rPr lang="en-IN" dirty="0" smtClean="0"/>
              <a:t>Data </a:t>
            </a:r>
            <a:r>
              <a:rPr lang="en-IN" dirty="0"/>
              <a:t>will be analysed using Microsoft Excel. </a:t>
            </a:r>
            <a:r>
              <a:rPr lang="en-IN" dirty="0" smtClean="0"/>
              <a:t/>
            </a:r>
            <a:br>
              <a:rPr lang="en-IN" dirty="0" smtClean="0"/>
            </a:br>
            <a:r>
              <a:rPr lang="en-IN" dirty="0" smtClean="0"/>
              <a:t>The </a:t>
            </a:r>
            <a:r>
              <a:rPr lang="en-IN" dirty="0"/>
              <a:t>analysis will include:</a:t>
            </a:r>
          </a:p>
          <a:p>
            <a:pPr lvl="0"/>
            <a:r>
              <a:rPr lang="en-IN" dirty="0"/>
              <a:t>Descriptive statistics to summarize patient demographics and clinical characteristics</a:t>
            </a:r>
          </a:p>
          <a:p>
            <a:pPr lvl="0"/>
            <a:r>
              <a:rPr lang="en-IN" dirty="0"/>
              <a:t>A</a:t>
            </a:r>
            <a:r>
              <a:rPr lang="en-IN" dirty="0" smtClean="0"/>
              <a:t>nalysis </a:t>
            </a:r>
            <a:r>
              <a:rPr lang="en-IN" dirty="0"/>
              <a:t>of diagnostic tests </a:t>
            </a:r>
            <a:r>
              <a:rPr lang="en-IN" dirty="0" smtClean="0"/>
              <a:t>prescribed.</a:t>
            </a:r>
            <a:endParaRPr lang="en-IN" dirty="0"/>
          </a:p>
          <a:p>
            <a:r>
              <a:rPr lang="en-IN" dirty="0"/>
              <a:t>Charts, diagrams, and tables to visually represent data and facilitate understanding of key </a:t>
            </a:r>
            <a:r>
              <a:rPr lang="en-IN" dirty="0" smtClean="0"/>
              <a:t>findings.</a:t>
            </a:r>
            <a:endParaRPr lang="en-IN" dirty="0"/>
          </a:p>
          <a:p>
            <a:pPr lvl="0"/>
            <a:endParaRPr lang="en-IN" dirty="0"/>
          </a:p>
        </p:txBody>
      </p:sp>
      <p:sp>
        <p:nvSpPr>
          <p:cNvPr id="4" name="Slide Number Placeholder 3">
            <a:extLst>
              <a:ext uri="{FF2B5EF4-FFF2-40B4-BE49-F238E27FC236}">
                <a16:creationId xmlns=""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6</a:t>
            </a:fld>
            <a:endParaRPr lang="en-IN"/>
          </a:p>
        </p:txBody>
      </p:sp>
      <p:sp>
        <p:nvSpPr>
          <p:cNvPr id="5" name="Footer Placeholder 4">
            <a:extLst>
              <a:ext uri="{FF2B5EF4-FFF2-40B4-BE49-F238E27FC236}">
                <a16:creationId xmlns="" xmlns:a16="http://schemas.microsoft.com/office/drawing/2014/main" id="{6F6DCD10-8A3E-7240-0E8B-DDE634E0B5E4}"/>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2062442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3E1AFC-9CD1-08C8-0F87-3A71E5733E59}"/>
              </a:ext>
            </a:extLst>
          </p:cNvPr>
          <p:cNvSpPr>
            <a:spLocks noGrp="1"/>
          </p:cNvSpPr>
          <p:nvPr>
            <p:ph type="title"/>
          </p:nvPr>
        </p:nvSpPr>
        <p:spPr>
          <a:xfrm>
            <a:off x="838200" y="236841"/>
            <a:ext cx="10515600" cy="531135"/>
          </a:xfrm>
        </p:spPr>
        <p:txBody>
          <a:bodyPr>
            <a:normAutofit fontScale="90000"/>
          </a:bodyPr>
          <a:lstStyle/>
          <a:p>
            <a:pPr algn="ctr"/>
            <a:r>
              <a:rPr lang="en-IN" b="1" dirty="0"/>
              <a:t>Results (1/3)</a:t>
            </a:r>
          </a:p>
        </p:txBody>
      </p:sp>
      <p:sp>
        <p:nvSpPr>
          <p:cNvPr id="4" name="Slide Number Placeholder 3">
            <a:extLst>
              <a:ext uri="{FF2B5EF4-FFF2-40B4-BE49-F238E27FC236}">
                <a16:creationId xmlns=""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7</a:t>
            </a:fld>
            <a:endParaRPr lang="en-IN"/>
          </a:p>
        </p:txBody>
      </p:sp>
      <p:sp>
        <p:nvSpPr>
          <p:cNvPr id="5" name="Footer Placeholder 4">
            <a:extLst>
              <a:ext uri="{FF2B5EF4-FFF2-40B4-BE49-F238E27FC236}">
                <a16:creationId xmlns="" xmlns:a16="http://schemas.microsoft.com/office/drawing/2014/main" id="{606B1AD0-3937-0010-0111-E6BE0A3744C4}"/>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3"/>
            <a:ext cx="1853514" cy="872447"/>
          </a:xfrm>
          <a:prstGeom prst="rect">
            <a:avLst/>
          </a:prstGeom>
        </p:spPr>
      </p:pic>
      <p:pic>
        <p:nvPicPr>
          <p:cNvPr id="13" name="Content Placeholder 1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896260"/>
            <a:ext cx="12192000" cy="5961740"/>
          </a:xfrm>
        </p:spPr>
      </p:pic>
    </p:spTree>
    <p:extLst>
      <p:ext uri="{BB962C8B-B14F-4D97-AF65-F5344CB8AC3E}">
        <p14:creationId xmlns:p14="http://schemas.microsoft.com/office/powerpoint/2010/main" val="1373306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378" y="841449"/>
            <a:ext cx="11631827" cy="5880026"/>
          </a:xfrm>
        </p:spPr>
      </p:pic>
      <p:sp>
        <p:nvSpPr>
          <p:cNvPr id="2" name="Title 1">
            <a:extLst>
              <a:ext uri="{FF2B5EF4-FFF2-40B4-BE49-F238E27FC236}">
                <a16:creationId xmlns="" xmlns:a16="http://schemas.microsoft.com/office/drawing/2014/main" id="{E63E1AFC-9CD1-08C8-0F87-3A71E5733E59}"/>
              </a:ext>
            </a:extLst>
          </p:cNvPr>
          <p:cNvSpPr>
            <a:spLocks noGrp="1"/>
          </p:cNvSpPr>
          <p:nvPr>
            <p:ph type="title"/>
          </p:nvPr>
        </p:nvSpPr>
        <p:spPr>
          <a:xfrm>
            <a:off x="838200" y="194469"/>
            <a:ext cx="10515600" cy="511747"/>
          </a:xfrm>
        </p:spPr>
        <p:txBody>
          <a:bodyPr>
            <a:normAutofit fontScale="90000"/>
          </a:bodyPr>
          <a:lstStyle/>
          <a:p>
            <a:pPr algn="ctr"/>
            <a:r>
              <a:rPr lang="en-IN" b="1" dirty="0"/>
              <a:t>Results (2/3)</a:t>
            </a:r>
          </a:p>
        </p:txBody>
      </p:sp>
      <p:sp>
        <p:nvSpPr>
          <p:cNvPr id="4" name="Slide Number Placeholder 3">
            <a:extLst>
              <a:ext uri="{FF2B5EF4-FFF2-40B4-BE49-F238E27FC236}">
                <a16:creationId xmlns=""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6" name="Picture 5">
            <a:extLst>
              <a:ext uri="{FF2B5EF4-FFF2-40B4-BE49-F238E27FC236}">
                <a16:creationId xmlns="" xmlns:a16="http://schemas.microsoft.com/office/drawing/2014/main" id="{FDE056D7-024E-A9C1-BBD7-5EE6669F64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3814"/>
            <a:ext cx="1812323" cy="853058"/>
          </a:xfrm>
          <a:prstGeom prst="rect">
            <a:avLst/>
          </a:prstGeom>
        </p:spPr>
      </p:pic>
    </p:spTree>
    <p:extLst>
      <p:ext uri="{BB962C8B-B14F-4D97-AF65-F5344CB8AC3E}">
        <p14:creationId xmlns:p14="http://schemas.microsoft.com/office/powerpoint/2010/main" val="19112767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3E1AFC-9CD1-08C8-0F87-3A71E5733E59}"/>
              </a:ext>
            </a:extLst>
          </p:cNvPr>
          <p:cNvSpPr>
            <a:spLocks noGrp="1"/>
          </p:cNvSpPr>
          <p:nvPr>
            <p:ph type="title"/>
          </p:nvPr>
        </p:nvSpPr>
        <p:spPr>
          <a:xfrm>
            <a:off x="1334529" y="201226"/>
            <a:ext cx="10453817" cy="568411"/>
          </a:xfrm>
        </p:spPr>
        <p:txBody>
          <a:bodyPr>
            <a:noAutofit/>
          </a:bodyPr>
          <a:lstStyle/>
          <a:p>
            <a:pPr algn="ctr"/>
            <a:r>
              <a:rPr lang="en-IN" sz="3600" b="1" dirty="0" smtClean="0"/>
              <a:t>Test advised Based on the Type of CA - Results </a:t>
            </a:r>
            <a:r>
              <a:rPr lang="en-IN" sz="3600" b="1" dirty="0"/>
              <a:t>(3/3)</a:t>
            </a:r>
          </a:p>
        </p:txBody>
      </p:sp>
      <p:sp>
        <p:nvSpPr>
          <p:cNvPr id="4" name="Slide Number Placeholder 3">
            <a:extLst>
              <a:ext uri="{FF2B5EF4-FFF2-40B4-BE49-F238E27FC236}">
                <a16:creationId xmlns=""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9</a:t>
            </a:fld>
            <a:endParaRPr lang="en-IN"/>
          </a:p>
        </p:txBody>
      </p:sp>
      <p:sp>
        <p:nvSpPr>
          <p:cNvPr id="5" name="Footer Placeholder 4">
            <a:extLst>
              <a:ext uri="{FF2B5EF4-FFF2-40B4-BE49-F238E27FC236}">
                <a16:creationId xmlns="" xmlns:a16="http://schemas.microsoft.com/office/drawing/2014/main" id="{BC6C537E-F258-FF89-BDC8-88EC70E7BEAF}"/>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3"/>
            <a:ext cx="1812324" cy="853059"/>
          </a:xfrm>
          <a:prstGeom prst="rect">
            <a:avLst/>
          </a:prstGeom>
        </p:spPr>
      </p:pic>
      <p:sp>
        <p:nvSpPr>
          <p:cNvPr id="9" name="AutoShape 6" descr="data:image/png;base64,iVBORw0KGgoAAAANSUhEUgAABZAAAANtCAYAAAAO9V6gAAAAAXNSR0IArs4c6QAAIABJREFUeF7s3QuwVuV5L/AHFZQEa/Q0migxB+cMxwaNUWPtQWNaJRgnRkXb0VwgiNcoEUVK8X5XQMWq4PGKDtZYTw8Bq23EaDMazSmjxjEh4jip1ki1SaMeK2oVlTPvOoXZm/19e3/7sr5vXX5rJpMa1novv+d999T/Xrxr2Pr169eHiwABAgQIECBAgAABAgQIECBAgEDbBFIcNaxtvemIAIGBCwwTIA8cz5MECBAgQIAAAQIECBAgUCABeVSBimEoBAgQIFAVAQFyVSppHgQIECBAgAABAgQIECBAgAABAgQIEBhiAQHyEINqjgABAgQItCbgFanWnNxFgAABAgQIECBAgAABAp0UECB3Ul/fBAgQIECAAAECBAgQIECAAAECBAgQKLCAALnAxTE0AgQIECBAgAABAgQIECBAgAABAgQIdFJAgNxJfX0TIECAAAECBAgQIECAQPsEnCDVPms9ESBAgEBlBATIlSmliRAgQIAAAQIEOiQgkOkQvG4JECBAgAABAgQI5C8gQM7fWA8ECBAgQIAAAQIECBAgQIAAAQIECBAopYAAuZRlM2gCBAgQIECAAAECBAgQIECAAAECBAjkLyBAzt9YDwQIECBAgAABAgQIECBAgAABAgQIECilgAC5lGUzaAIECBAgQIAAAQIECBAgQIAAAQIECOQvIEDO31gPBAgQIECAAAECBAgQIECAAAECBAgQKKWAALmUZTNoAgQIECBAgAABAgQIECBAgAABAgQI5C8gQM7fWA8ECBAgQIAAAQIECBAgQIAAAQIECBAopUD7AuT1ETGslEYGTYAAAQIECBAgQIAAAQIECBAgQIAAgVoKtC9AriWvSRMgQGCwAn77NlhBzxMgQIAAAQIECBAgQIAAAQIDFxAgD9zOkwQIECBAgAABAgQIECBAgAABAgQIEKi0gAC50uU1OQIECBAgQIAAAQIECBAgQIAAAQIECAxcQIA8cDtPEiBAgAABAgSqIeC0nGrU0SwIECBAgAABAgQI5CAgQM4BVZMECBAgQIAAAQIECBAgQIAAAQIECBCogoAAuQpVNAcCBAgQqI6AN0GrU0szIUCAAAECBAgQIECAQAUEBMgVKKIpECBAgAABAgQIECBAgAABAgQIECBAIA8BAXIeqtokQIAAAQIECBAgQIAAAQIECBAgQIBABQQEyBUooikQIECAAAECBAgQIECAAAECBAgQIEAgDwEBch6q2iRAgAABAgQIECBAgAABAgQIECDQQ8BHTyyK8gkIkMtXMyMmQIAAAQIECBAgQIAAAQIECBAgQIBAWwQEyG1h1gkBAgQIECBAgAABAgQIECBAgAABAgTKJyBALl/NjJgAAQIECBAgQIAAAQJtFvBXrtsMrjsCBAi0IOBncwtIbhkCAQHyECBqggABAgQIECBAgAABAgQIECBAgAABAlUUECBXsarmRIAAAQIECBAgUHkB7xxVvsQmSIAAAQIECBAohIAAuRBlMAgCBAgQIECAAAECBAgQIECAAAECBAgUT0CAXLyaGBEBAgQIECBAgAABAgQIECBAgAABAgQKISBALkQZDIIAAQIECBAgQIAAAQIECBAgQIAAAQLFExAgF68mRkSAAAECBAgQIECAAAECBAgQINCigO8CtAjlNgIDFBAgDxDOYwQIECBAgAABAgQIECBAgAABAgQIEKi6gAC56hU2PwIECBAgQIAAAQIECBAgQIAAAQIECAxQQIA8QDiPESBAgAABAgQqJeDvflaqnCZDgAABAgQIECBAYKgEBMhDJakdAgQIECBAgAABAgQIECBAgAABAqUU8DZBKcvWpkELkNsErRsCBAgQIECAAAECBAgQIECAAAECBAiUTUCAXLaKGS8BAgQIECBAgAABAgQIECBAgAABAgTaJCBAbhO0bggQIECAAAECBAgQIECAAAECBAgQIFA2AQFy2SpmvAQIECBAgAABAgQIECBAgAABAgQIEGiTgAC5TdC6IUCAAAECBAgQIECAAAECBAgQIECAQNkEBMhlq5jxEiBAgAABAgQIECBAgAABAgQIECBAoE0CAuQ2QeuGAAECBAgQIECAAAECBAgQIECAAAECZRMQIJetYsZLgAABAgQIECBAgAABAgQIECBAgACBNgmUNkB+6623Yvr06bFkyZJ+U+25557xuc99LnbeeeeYOHFi/OEf/mF87GMf67OdNWvWxLHHHhsPPfRQt3tXrVoV48aN6/P5wd7w0ksvxeTJk+MnP/lJw6ZuvfXWOO644/rVzUAcR48eHfvuu2/md8ABB8R+++0Xn/zkJ1vutyx99jWhCRMmxO233x7Jo+v14IMPxsEHH9zX4w3/PK3HHXbYIdIa/aM/+qPYY489WlqbA+qswUNr166NX/ziF/EP//AP8fTTT8fKlSsjrft0HXbYYdk6T2P84he/GKNGjRqSbl9//fU47bTT4q677mrY3kUXXRRz5syJESNGDEl/GiFAIAmsj4hhKAgQIECAAAECBAgQIECAQJ8CtQyQN1UZP358pJDqT/7kT2LzzTdvitbpAPn++++Pr3/9603H961vfSuuu+662G677fos/IYbBhLmNmp85syZkf6z00479dl3mfvsOrk8AuRN8VKQfOmll8ZXvvKVGD58eJ+2A73hN7/5TSxevDhuuOGGjYFxb22NGTMmzjzzzPj2t78d22yzzUC7zZ772c9+FocffnjTfr/0pS/FnXfeGZ/97GcH1Y+HCRAgQIAAAQIECBAgQIAAAQIE+i8gQO5idscdd2SBWLMQuZMB8ttvv529hblw4cKmVU5vwt57772x1157tbwShirMTR2msPMv//Ivs7eSe7vK3ueGubUjQN7QV19rs+WCb3Ljhx9+mL1t/Bd/8RfZG8f9vZLBtddem73RP5Drgw8+iGuuuSZmz57d6+P33XdfHHrooQPpwjMECBAgQIAAAQIECBAgQIAAAQKDEBAgd8FLAWwK6g466KCGpJ0MkJ977rk46qij4tlnn+213OkN5FNPPTU222yzlpbFUIa5qcNkmN5kTW/MNruq0GeaWzsD5L7WZkvF3uSmFB7/1V/9VUydOnUgj298Jv3iIB3lkY7b6O/1r//6r3HCCSdEeru+tysFzBdeeGGMHDmyv124nwABAgQIECBAgAABAgQIECBAYBACAuRN8Ho7BqKTAfJtt90Wxx9/fJ+lPuKII+Kmm26K7bffvs970w1DHeamNlOg+Nd//dcxduzYhmOoSp/tDJAT5Iknnhjz5s2LT3ziEy3Vtrebhio83tBHejs4HX/xmc98pl9ja/W86PSG87Jly5quqX516mYCBAgQIECAAAECBAgQIECAAIGWBSoXIK9YsSL7yFeza/369fHv//7v8dhjj8Xll18eP/3pT3vc+sQTT2QfCdv06lSA3OgjYylQmzVrVpx//vk9zo595JFH+jxGYsPcmoW5zRzTkQPpmfRG9N133x3XX399Q+p0JEIaW6OPE5ahz5Z3UIMbG4WiU6ZMyY4f2XrrrZs2nULd3/72t5lrOtZhw8frNjwwkCNKmnX2zDPPZB+EbHRsRToTPH2g8sADD4zf//3fz450SXX/9a9/Hffcc0/Tc5Kvuuqq7GN4rZ7V/B//8R9x8cUXxxVXXNFtmDfeeGP87//9v3t8rDJ9ZO+b3/zmYErjWQIECBAgQIAAAQIECBAgQIAAgX4K1C5A7uqTguIjjzyyR1CXjmBI4VpRAuQnn3wy9tlnn27DOeWUU+Lss8+Oc889Nzt2o+uVPgiYzkseMWJEn8uhv2Fu1wZTGJ/C0vRmdH/CzrL12SfiJjcMNEDe0EwKklOImkLcTa/vf//78Y1vfKO/Q+p2/9q1a7O10yj8/973vhcXXHBB/Jf/8l+a9rFy5cr47ne/2yN87uvN800bfPHFF7O5pPY2XOlN5jSuJUuWZOPoeqWjNtJ5y7/3e783qPl7mAABAgQIECBAgAABAgQIECBAoHWBWgfI6U3kGTNm9Ahgb7755uxc1k2vTryB3OwjY+ltzBS+pbB706MtvvSlL8Wdd94Zn/3sZ/tcCYMJc1PjvR2FMHfu3Jg5c2aPN1LL2GefkF1uGGyAnJp6/vnnY9KkST3OvG62NvszvkcffTS+/OUv93jkpJNOyt4G3nbbbfts7kc/+lFMmzatxy8Obr311jjuuOP6fD7dkN603vSN4g1r5sc//nEcfPDB3doZyjewWxqgmwgQIECAAAECBAgQIECAAAECBKLWAfL7778fKbDa9E3HIr2B3OgjY+n4iqVLl8auu+4aq1atikMOOaRHkHffffdFepuzr2uwYW5q/7XXXsvelk3nHne9mp3HXNY++7Lc8OdDESA3+2XFYAPkdevWxYIFC7I31Lte/Q1n01vM6ZiSdO5x16vVt4SbPb/h+JVm80/9paC71Y9EtlqzRvetj4hhg2nAswQIECBAgAABAgQIECBAgACBCgjUOkB+880349RTT430Nm/XK52PvN9++/UobyfeQG4URqawNgXfH//4x7PznBu9RT179uy48MILY+TIkb0u06EIc1MHzT7y1+g86TL32cqeH4oAudkvBgYbIKczllMAu3z58m5TSUeipA/0jRo1qpUpZvfce++98b/+1/+KdGby5z//+fiv//W/xg477NDS0SmN5tf1Fw7Nfrlz9NFHZ6H1dttt1/I43UiAAAECBAgQIECAAAECBAgQIDBwgVoHyI3+Gn56a/eWW26JT33qUx0PkJt9ZKzrObgfffRR3HTTTZECwK5Xekt52bJlMXbs2LYEyI8//njsv//+PfpKY0jBYNdrqALkTvTZylYbbICc6n711Vdn51tvej388MPZx+0Gev385z+PPfbYo8fjzd66H2g/vT3XbM3Onz8/zjjjjNhiiy2yx++///74+te/3qOpZr/gyWOs2iRAgAABAgQIdEzAX4fqGL2OCRAgQIAAge4CtQuQ05nCv/vd7+KBBx6Iiy++ONKHvLpe6RiG9JZjo6vdbyA3+sjYvvvum50dO2bMmI1D/NnPfhaHH354j2Ms0pvVm54xu+m8hirMXb16dUycOLHHGBq9MVukPgf6A2HKlCmxcOHC2HrrrXs0MZAAOX2Q8O233470hnAyS28Db3r19suNVufRaGzp2cEG0632n+57/fXXs1943HPPPd0e2/Rt9ZdeeikmT54cP/nJT7rd1+xs7f6Mwb0ECBAgQIAAAQIECBAgQIAAAQKtCVQuQG5t2o3vuvTSS+PMM8+MrbbaquEN7Q6Q05vG3/rWt7qNpdHRFCmQO+2003ocxdHKsQRDFeY2s7nooouy83ZHjBixcR5F6nOg66W/AfJA++n63JIlS7L1MJjzf9Pb9SeeeGKP4aQjJcaNGzcUw+yzjUYf8Wt0NEWzN/CHIkjvc5BuIECAAAECBAgQIECAAAECBAgQyAQEyBGRPiCWzgtObzt2DTo3XSPtDJCbfWSs0ZEQzY4ESPP64Q9/GLvttlvT5V6kMHfFihXZW8ytXkMRWrfa16b3tTtA7uuXG63Oo9MBcrOP+F133XXZeeSbhuPNjrHo71pp1cd9BAgQIECAAAECBAgQIECAAAEC3QUEyBHxJ3/yJ3HcccfFIYcc0uvHudoZIDf6yNiXvvSluPPOO+Ozn/1sj3Xc7BiL9MGx9NG0Zm+tCpAH9iOhXQFy+iXArFmzYtq0aQ2Py+jv6DsdIDfaQ2mO6YN8e+21V4/pNDvG4qyzzorzzz+/6d8W6K+L+wkQIECAAAECBAgQIECAAAECBBoLCJC7uOy5557Z2bPpI2Wbb755D7F2BcjN3ijuLTRrdoxFOvIgvd253XbbNVwBAuSB/WjIO0BOa/Eb3/hGdh73zjvvPLBBNniq0wFyozeKe1ujzY6x6O2XKUOGpSECBAgQIECAAAECBAgQIECAAAFHWGy6BtLbkIsXL46vfOUrHQuQm31k7L777ot0/mujq1nonO7d9ONkXZ+ve4Ccx1EIzT5U1+rPm/QRve985zu9HqfSalub3tfJAPndd9/NjoqZP39+t2H19ZZ8s2MsGh3nMlAXzxEgQIAAAQIECBAgQIAAAQIECDQWqNwbyH0Fgh9++GGkICu9TZwCqBRepf+765Xe/vzrv/7rGDt2bLf/vV1vIDf6yNhgFnAK7M4444zYYostejQzVAHy6tWrs/OLN7VsdLZtmftspQ6NAuRN31hOZ1z/4he/iHS28d///d/3aDZ9APGCCy6I7bffvpUuW75n+fLlMWnSpB73P/zww9mb93lezz33XBx11FHx7LPPDkk306dPj7lz58bHP/7xIWlPIwQIECBAgAABAgQIECBAgAABAj0FahcgdyVIYfLSpUuzYwI2vRq9FdmOALnZR8YGs3jTW8vpzdNPfepTuQXITz75ZOyzzz492v/+97+fHcXQ9RqqALkTfbZSh1YC5A3tvPLKKzFnzpzsbOtNr/RRxxSQ7rjjjq1029I9zcxuvfXW7Bzw/ly//OUv46/+6q+y/fO5z32uzzem01pIx1UM1ZX6TPt31113HaomtUOAAAECBAgQIECAAAECBAgQILCJQK0D5GTR7LiIFKb95V/+ZYwaNWojWTsC5GZ9DHblPvLII3HAAQf0aGaowtzbbrstjj/++B7tNzo+o8x9tlKH/gTIqb30wcT0hvLTTz/do/n0AcQrrrgitt1221a67vOeZusrvfGczv/uut77aqxrILzhzOY//dM/zc5s3vQM8X//93+PGTNmxB133NFXs/3687vuuiu++c1v9usZNxMgQIAAAQIEBiuwPiKGDbYRzxMgQIAAAQIESiJQ+wD5/fffz97yTMcFdL0mTJgQt99+e6QzkTdc7QiQm533Otj11OwDfEMR5qbjGP7iL/4iOw6kL8P052Xts9Ua9DdATu2mo1e++tWvNuwivR08derUhh92bHVMG+5r9lG6tM5/8IMfNHyLvFEfr732WqQjJNJRL12vfffdN+6+++4YM2ZMt//9Zz/7WRx++OE9jjjp7/g3vb+vj0QOtn3PEyBAgAABAgQIECBAgAABAgTqLlD7ALnZm5FHHHFE3HTTTd3OoM07QG72kbGhWKRf+tKXsmMSPvvZz3ZrbijC3Mceeyw7pmLT849TMD9z5swYPnx4JfpstQ4DCZBTsHv11VfHueee26Ob/oa7fY2z2Uf+Wn3bOR39ko6uSKH2plejX1SkDzwuWrQoTjvttL6G1u8/Tzb33ntv7LXXXv1+1gMECBAgQIAAAQIECBAgQIAAAQJ9C9Q+QP7Rj34U06ZN6xF+NvpAV94BcrOPjKWAdr/99uu7mv95R7MPpaWPBqZgvOs12AD5+eefjzPPPDPSm9Ndr96CvTL22TJ+RAwkQE7tv/zyy5GOktjUMv1ZOlLlyiuvHJKjLP7v//2/2RvjN998c49pzZ49OzuTudmRGSk8/uEPfxjf/e53G75N3OiolH/913+NE044oce8Gp2P3Ztzs/ObG32osT/1ci8BAgQIECBAgACBvAUce5K3sPYJECBAIE+BWgbIH3zwQaQQLQVh6eiKF198sYdxo4+K5R0gN/rIWKM3oftaEGk+6Y3glStXdru1USg+kDA3vS2bQsEUlKa3jBv5pYDy/PPPj4997GM9hluWPvtybvbnAw2QU3vNfqGR/mzJkiXZR+g222yzgQ5t43PN3hpPN4wfPz47r/iggw6K7bbbLoYNGxbpqJf0y4J0rMuCBQsa9v+9730vLr/88h7nKD/66KPx5S9/udsz6QN46RcaY8eObXkuzc4rH8geablTNxIgQIAAAQIECBAgQIAAAQIEai5QuQB5KOqZPgiWznbdNNwa6g/cdT1nOYVj6a/4p4+Cdb3mz58fZ5xxRmyxxRYtT63ZURgptFu6dGnsuuuuG9tqFua23FmDG5v5bbi1Kn2m+aS3eNPbtV2vwQTIvR1l0Zdrf2rW2zEU/Wlnw71pbCng3m233bo93uzM5Ua/zOir396Owmj2kci+2vTnBAgQIECAAAECBAgQIDBwAW/XD9zOkwTKJCBAblCtO+64I7797W/3+GhZngFys4+MPfHEE/HFL36x32uq2TEWKaD+5je/ubG9oQ5z09EVixcvjq985StNx1yFPjdMbqgD5NRub0dZ9PZmd38XSXqrOK31dPbxYK7eav7SSy/F5MmT4yc/+Um3Lhodp9LKGJodY9HsvO1W2nQPAQIECBAgQIAAAQIECBAgQIBAcwEB8iY2l156aXam71ZbbdVDLa8Aeccdd2z4kbGjjz46brjhhuwYgf5ezY6xSB8+u/baa+P3fu/3siaHMsxNb6Gm4w3ScQXp2INmV9n77DqvPALk1H5vR1k88MADcfDBB/d3STS8P72JvGLFikhvBDc6iqSvTtJxFym8TR9pbHQ1+kXGvvvuG3fffXeMGTOmr+Z7/HmzYyy6vs3f70Y9QIAAAQIECBAgQIAAAQIECBAg0FRAgPyfNCnMuuyyy+Koo46KESNGNATLK0BOx1M0+sjYYD4O1uwYi00/bjcUYW5qc8qUKdkRHDvssEOf262sfTaaWF4Bcjr64YorroiLL764R7eHHnpo3HjjjbHTTjv1ad3qDb/5zW8irbd0DEVa531dqebpg3/pA5TNar527drsY33plyBdr/ShvgsvvDBGjhzZVzc9/ry3Yyzuu+++SDYuAgQIECBAgAABAgQIECBAgACBoROobYA8ceLELPhKQVj6WNjee+8dn/jEJ3qVzStAfuGFF3p8ZGzToHcgJW92jEUK9NKxBeljbAMJc9PY0luk6YzoVu26jr8sfbZinleAnPr+9a9/Hccdd1w89NBDPYZy1VVXZYH98OHDWxlmy/ekj0s+9dRT8fDDD8cvf/nL+Nu//duNzx522GHxh3/4h/FHf/RHLe2X5557LvuFzLPPPtut/8EGvc2OsTjrrLOyDzc2+tsDLQO4kQABAgQIECBAgAABAgQIECBAoJtAaQNkdSRAgAABAgQIECBAgAABAgQIECBAgACBfAUEyPn6ap0AAQIECBAgQIAAAQIECBAgQIAAAQKlFRAgl7Z0Bk6AAAECBAgQIECAAAECBAgQIECAAIF8BQTI+fpqnQABAgQIECBQWoH0kdU777wzli1bFj/96U9jzz33jAMOOCCmTp0ae+yxRwwbNqzb3Hr72OmGGy+66KKYM2dO048WlxbLwAkQIECAAAECBAhUVECAXNHCmhYBAgQIECBAYDAC6YOqJ5xwQrz44osNm7n++uvj+OOP7/bx0rfffjsLhxcuXNi0awHyYKriWQIECBAgQIAAAQLtFxAgt99cjwQIECBAgACBQgs8//zzccwxx8TTTz/d6zhXrFgREydO3HjPyy+/HN/5znfixz/+sQC50BU2OAIECBAgQIAAAQKtCwiQW7dyJwECBAgQIECg8gLpGIqbbropTjnllGyuxx13XFx88cWx4447xuuvvx7XXntt9s/pmj59esydOzc+/vGPZ//85JNPxj777JP93zfeeGOcdNJJlfcyQQIECBAgMBQC6yOi+8FQQ9GqNggQIDA0AgLkoXHUCgECBAgQIECgEgJr166N008/PW677bZsPk888UR88Ytf3Di3VatWxSGHHBJr1qyJKVOmZMdVbL311tmf33777TFt2rTs/05HYBx44IGVMDEJAgQIECBAgAABAnUWECDXufrmToAAAQIECBDYROCNN96IRYsWxXPPPRdvvfVWFhB/5jOf2XhXOhP5G9/4RqxcubJbgPzee+/FZZddFpdcckl2b/rvdM/9998fhx56aPZG80EHHeTjeVYcAQIECBDoIuDNY8uBAIEyCAiQy1AlYyRAgAABAgQIFETg3nvvjSOOOCIbTTq+YubMmTF8+PDseIsUEt9zzz1NR3r++efHrFmzNr6xXJApGQYBAgQI1F1Ailv3FWD+BAj0ISBAtkQIECBAgAABAgRaEkgfyUshcXqrePTo0ZHC5L322it7dvXq1dkH9dLRFr1dS5YsiW9961ux2WabtdSnmwgQIECAAAECBAgQ6KyAALmz/nonQIAAAQIECJRC4J//+Z/je9/7XhYep+uqq66K0047LXv7OF2PPfZY3HzzzfFP//RP2RvK6XzkHXbYIdKZyosXL44ZM2Zk96XjLG655Zb41Kc+VYp5GyQBAgQIECBAgACBugsIkOu+AsyfAAECBAgQINCHwLPPPpsFwA899FB25+zZs+Pss8+ObbbZpiW7dLxFCpvvuuuu7P5NP8zXUiNuIkCAAAECBAgQIECgIwIC5I6w65QAAQJVF3CQXNUrbH71EUgfwvvud78bTz/9dDbpa6+9Nk444YQYOXJkywjvv/9+dl7yBRdckD2zYsWK7LgLFwECBAgQIECAAAECxRcQIBe/RkZIgAABAgQIEOiIwKOPPhqnn356Fh6PGTMmFi5cGAcffHBsvvnm3caTAuIf/vCH8cADD8Qrr7ySvaG83377bbxHgNyR8umUAAECBAgQIECAwJAICJCHhFEjBAgQIECAAIFqCTzzzDNx7LHHZuHx+PHjY9GiRfGFL3yh4SQ/+uij7M/TMRXpSm8bz5w5c+P5yL/73e/i5JNPjqVLl8bnPve5WLZsWYwdO7ZaYGZDgAABAgQIECBAoKICAuSKFta0CBAgQIAAAQIDFXj55ZfjlFNOyT6Yt+eee8btt98ee+yxR6/NPf7447H//vtn94wePTpuuOGG+OpXvxrvvPNO9ubyueeem/1ZanfevHkxatSogQ7PcwQIECBAgAABAgQItFFAgNxGbF0RIECAAAECBIousG7durjuuuti1qxZfQ51woQJWbicAuO1a9dmH9a7/vrrmz6X7vvBD34Q++yzT59tu4EAAQIECBAgQIAAgWIICJCLUQejIECAAAECBAgUQuCll16KyZMnx09+8pPubfvQAAAgAElEQVQ+x9M1QE43r1mzJjvGIh1RsemVwuNrrrkmJk2a1OMM5T47cgMBAgQIECBAgAABAh0TECB3jF7HBAgQIECAAIHiCfzDP/xDHHTQQS0NbNMAOT301ltvZR/TW7JkycYjML72ta9l5ynvsssuLbXrJgIECBAgQIAAAQIEiiMgQC5OLYyEAAECBAgQIECAAAECBAgQIECAAAEChRIQIBeqHAZDgAABAgQIECBAgAABAgQIECBAgACB4ggIkItTCyMhQIAAAQIECBAgQIAAAQIECBAgQIBAoQQEyIUqh8EQIECAAAECBAgQIECAAAECBAgQIECgOAIC5OLUwkgIECBAgAABAgQIECBAgAABAgQIECBQKAEBcqHKYTAECBAgQIAAAQLtFFgfEcPa2aG+CBAgQIAAAQIECJRMQIBcsoIZLgECBAgQIECAAAECBAgQIECAAAECBNolIEBul7R+CBAgQIAAAQIECBAgQIAAAQIECBAgUDIBAXLJCma4BAgQIECAAAECBAgQIECAAAECBAgQaJeAALld0vohQIAAAQIECBAgQIAAAQIECBAgQIBAyQQEyCUrmOESIECglAK+UlXKshk0AQIECBAgQIAAAQIECBAQIFsDBAgQKISAhLUQZTAIAgQIECBAgAABAgQIECBAoJuAANmCIECAAAECBAgQIECAAAECBAgQIECAAIGGAgJkC4MAAQIECBAgQCBXAX/HIldejRMgQIAAAQIECBDIVUCAnCuvxgkQIECAAIFqC9QwGq3hlKu9hs2OAAECBAgQIECAQO8CAmQrhAABAgQIECBAgAABAgQIECBAgAABAgQaCgiQLQwCBAgQIECAAAECBAgQIECAAAECBAgQECBbAwQIECBAgAABAgQIECBAgAABAgQIECDQuoA3kFu3cicBAgQIECBAgAABAgQIECBAgAABAgRqJSBArni533rrrXjggQfib/7mb7L/pOvP/uzP4phjjomvfe1rseWWW/YQWL58eUyaNKmpzJQpU2LhwoWx9dZbV1zP9AgQIECAAAECBAgQIECAAAECBAjUW0CAXOH6r1mzJk477bRYtmxZjBkzJvbdd99stitXrowXX3wxJk+eHHPnzo0dd9xxo8IHH3wQ11xzTcyePVuAXOG1YWoECBAgQIAAAQIECBAgQIAAAQIEWhEQILeiVMJ73nnnnbj44otj3rx5ceONN8bUqVM3vm385ptvxoIFC7I/v+iii2LOnDkxYsSIbJZvv/129s8pfL7pppti++23L+HsDZkAAQIECBAgQIAAAQIECBAgQIAAgaEQECAPhWIB23j++eezYyj++I//OAuRR40a1W2Ur732WkyfPj17E/nuu+/O3lBO1yuvvBLHHXdcfP7zn48LL7wwRo4cWcDZGRIBAgQIECBAgAABAgQIECBAgAABAu0QECC3Q7kDfTz22GNx5ZVXxqGHHhonnHBCjxG8//772fEVF1xwQaxatSrGjRuX3bN69eqYOHFidoTFqaeeGptttlkHRq9LAgQIECBAgAABAgQIECBAgAABAgSKICBALkIVOjCGd999N3vDeP78+d0C5PTBvUMOOST+7u/+LnbYYYfsqIvvf//7MX78+CyITm81b7PNNh0YsS4JECBAgAABAgQIECBAgAABAgQIEGi3gAC53eIF6e+5556Lo446Kvbcc8+47rrrYrvttstGls49Pvnkk+Poo4+Op59+OnbfffcYPnz4xg/vpTear7766hg7dmxBZmIYBAgQIECAAAECBAgQIECAAAECBAjkJSBAzku2wO2+8cYbcdZZZ2Vh8fLly+Pwww/PRtv1reR0DvIll1wSn/70p7M/W7t2bSxevDhmzJiRnZGcjsfYdtttCzxLQyNAgAABAgQIECBAgAABAgQIECBAYLACAuTBCpbs+TfffDMuv/zy7OiKSy+9NM4888zYaqutslmkP0vnIqcP66WA+DOf+Uy32b3zzjtx8cUXZx/lu++++7LzlV0ECBAgQIAAAQIECBAgQIAAAQIECFRXQIBc3dr2mNlvf/vbuOiii+KGG26I888/P2bNmhVbb711vwQefPDBOPjgg7Pw+c///M9jxIgRLT//1FNPtXyvGwkQIECAAAECBAgQIECAAAECBAhUVWDvvfcuzdQEyKUp1eAG+qtf/Spmz54dy5YtiyuuuCI7imLkyJH9bvSXv/xl7LbbblkQPWfOHAFyvwU9QIAAAQIECBAgQIAAAQIECBAgUHcBAXLdV0DB5v/oo4/G6aefHv/2b/+WHV9xzDHHZB/Ga3R98MEHkf6z4ViLTe/5+c9/HnvssceAAuSCsRgOAQIECBCohMCaN16IB5/7Qax65al474N3KzGn/k5iyy1Gxm477h0Tdz0yRm+7S38fdz8BAgQIECBAgAABAr0IeAO5wstj/fr1kY6cOP744+OTn/xkLFiwIL785S/HsGHDGs768ccfj/333z/OO++8OOecc2LLLbfscV/66N6kSZPi1ltvzT6m5yJAgAABAgQ6J5DC46senhPrPny/c4MoUM/DNx8Rsw6aK0QuUE0MhQABAgQIECBAoPwCAuTy17DpDH70ox/FtGnTYuedd45FixbFF77whV5n+9JLL8XkyZOze+64447YZZfub/C88cYb2bnHK1asiHvvvTf22muvCuuZGgECBAgQKL7A4v9zVTz168eKP9A2jnDvnfePaf9jVht71BUBAgQIECBAgACBagsIkCta33/5l3+Jk08+OdJ/33777dmxE31dH374Ydx4440xffr07O3iSy65JD796U9nj6XweO7cuTF//vzsGIwzzzyzX+cf99W3PydAgAABAgT6LzBz6Tdqe2xFM610nMWCo+7uP6YnCBAol8D6iGj8FyvLNQ+jJUCAAAECJRAQIJegSAMZ4m233ZYdXdHKtWrVqhg3blx265tvvpkFxCkoHj16dOy7777Z/75y5cpYs2ZN9iG+s88+O7bZZptWmnYPAQIECBAgkKPAqfcckWPr5W160dHLyzt4IydAgAABAgQIECBQMAEBcsEKMhTDefvtt2POnDmxcOHClprrGiCnB9atWxc//elPs2MsHnrooayNCRMmxNSpU2P8+PFNP8DXUmduIkCAAAECBIZMQIDcmFKAPGRLTEMECBAgQIAAAQIEQoBsERAgQIAAAQIESiogQBYgl3TpGjYBAgQIECBAgECJBATIJSqWoRIgQIAAAQIEugoIkAXIdgQBAgQIECBAgACBvAUEyHkLa58AAQIECBAgkJOAAFmAnNPS0iwBAgQIECBAgACBjQICZIuBAAECBAgQIFBSAQGyALmkS9ewCRAgQIAAAQIESiQgQC5RsQyVAAECBAgQINBVQIAsQLYjCBAgQIAAAQIECOQtIEDOW1j7BAgQIECAAIGcBATIAuSclpZmCRAgQIAAAQIECGwUECBbDAQIECBAgACBkgoIkAXIJV26hk2AAAECBAgQIFAiAQFyiYplqAQIECBAgACBrgICZAGyHUGAAAECBAgQIEAgbwEBct7C2idAgAABAgQI5CQgQBYg57S0NEuAAAECBAgQIEBgo4AA2WIgQIAAAQIECJRUQIAsQC7p0jVsAgMQWB8RwwbwnEcIECBAgACBwQoIkAcr6HkCBAgQIECAQIcE2hcglyu4WXT08g5VRLcECBAgQIAAAQIEqicgQK5eTXOZUbn+tTEXAo0SIECAAIHCCbQvQC7c1HsdkAC5XPUyWgIECBAgQIAAgWILCJCLXR+jI0CAAAECBAg0FRAgN6YRINs0BAgQIECAAAECBIZOQIA8dJZaIkCAAAECBAi0VUCALEBu64LTGQECBAgQIECAQC0FBMi1LLtJEyBAgAABAlUQECALkKuwjs2BAAECBAgQIECg2AIC5GLXx+gIECBAgAABAk0FBMgCZNuDAAECBAgQIECAQN4CAuS8hbVPgAABAgQIEMhJQIAsQM5paWmWAAECBAgQIECAwEYBAbLFQIAAAQIECBAoqYAAWYBc0qVr2P0SWB8Rw/r1hJsJECBAgAABAkMpIEAeSk1tEaiDgH+HqUOVzZEAgZIICJAFyCVZqoZJgAABAgQIECBQYgEBcomLZ+gECBAgQIBAvQUEyALkeu8AsydAgAABAgQIEGiHgAC5Hcr6IECAAAECBAjkICBAFiDnsKw0SYAAAQIECBAgQKCbgADZgiBAgAABAgQIlFRAgCxALunSNWwCBAgQIECAAIESCQiQS1QsQyVAgAABAgQIdBUQIAuQ7QgCBAgQIECAAAECeQsIkPMW1j4BAgQIECBAICcBAbIAOaelpdmCC/imccELZHgECBAgQKBiAgLkihXUdAgQIECAAIH6CNQqQB4WESk1a+FadPTyFu5yCwECBAgQIECAAAECrQgIkFtRck/xBbyGUfwaGSEBAgQIDLlArQLkfugJkPuB5VYCBAgQIECAAAECfQgIkC0RAgQIECBAgEBJBQTIjQsnQC7pgjZsAgQIECBAgACBQgoIkAtZFoMiQIAAAQIECPQtIEAWIPe9StxBgAABAgQIECBAYHACAuTB+XmaAAECBAgQINAxAQGyALlji0/HBAgQIECAAAECtREQINem1CZKgAABAgQIVE1AgCxArtqaNh8CBAgQIECAAIHiCQiQi1cTIyJAgAABAgQItCQgQBYgt7RQ3ESAAAECBAgQIEBgEAIC5EHgeZQAAQIECBAg0EkBAbIAuZPrT98ECBAgQIAAAQL1EBAg16POZkmAAAECBAhUUECALECu4LI2JQIECBAgQIAAgYIJCJALVhDDIUCAAAECBAi0KiBAFiC3ulbc958C6yNiGA0CBAgQIECAAIH+CAiQ+6PlXgIECBAgQIBAgQQEyALkAi1HQyFAgAABAgQIEKiogAC5ooU1LQIECBAgQKD6AgJkAXL1V7kZEiBAgAABAgQIdFpAgNzpCuifAAECBAgQIDBAAQGyAHmAS8djBAgQIECAAAECBFoWECC3TOVGAgQIECBAgECxBATIAuRirUijIUCAAAECBAgQqKKAALmKVTUnAgQIECBAoBYCAmQBci0WukkSIECAAAECBAh0VECA3FF+nRMgQIAAAQIEBi4gQBYgD3z1eJIAAQIECBAgQIBAawIC5Nac3EWAAAECBAgQKJyAAFmAXLhFaUAECBAgQIAAAQKVExAgV66kJkSAAAECBAjURUCALECuy1o3TwIECBAgQIAAgc4JCJA7Z69nAgQIECBAgMCgBATIAuRBLSAPEyBAgAABAgQIEGhBQIDcApJbCBAgQIAAAQJFFBAgC5CLuC6NiQABAgQIECBAoFoCAuRq1dNsCBAgQIAAgRoJCJAFyDVa7qZKgAABAgQIECDQIQEBcofg69Lt+ogYVpfJmicBAgQIEGizgABZgNzmJac7AgQIECBAgACBGgoIkGtYdFMmQIAAAQIEqiEgQBYgV2MlmwUBAgQIECBAgECRBQTIRa6OsREgQIAAAQIEehEQIAuQbRACBAgQIECAAAECeQsIkPMW1j4BAgQIECBAICcBAbIAOaelpVkCBAgQIECAAAECGwUEyBYDAQIECBAgQKCkAgJkAXJJl65hEyBAgAABAgQIlEhAgFyiYhkqAQIECBAgQKCrgABZgGxHECBAgAABAgQIEMhbQICct7D2CRAgQIAAAQI5CQiQBcg5LS3NEiBAgAABAgQIENgoIEC2GAgQIECAAAECJRUQIAuQS7p0DZsAAQIECBAgQKBEAgLkEhXLUAkQIECAAAECXQUEyAJkO4IAAQIECBAgQIBA3gIC5LyFtU+AAAECBAgQyElAgCxAzmlpaZYAAQIECBAgQIDARgEBssVAgAABAgQIECipgABZgFzSpWvYBAgQIECAAAECJRIQIJeoWIZKgAABAgQGLrA+IoYN/HFPFlJAgCxALuTCNCgCBAgQIECAAIFKCQiQK1VOkyFAgAABAgTqJCBAFiDXab2bKwECBAgQIECAQGcEBMidcdcrAQIECBAgQGDQAgJkAfKgF5EGCBAgQIAAAQIECPQhIEC2RAgQIECAAAECJRUQIAuQS7p0DZsAAQIECBAgQKBEAgLkEhXLUAkQIECAAAECXQUEyAJkO4IAAQIECBAgQIBA3gIC5LyFtU+AAAECBAgQyElAgCxAzmlpaZYAAQIECBAgQIDARgEBssVAgAABAgQIECipgABZgFzspbs+IoYVe4hGR4AAAQIECBAg0KeAALlPov7c4P9J7o+WewkQIECAAIHBCQiQBciDW0GeJkCAAAECBAgQINC3gAC5byN3ECBAgAABAgQKKVDaADm9lJp+757Ttejo5Tm1rFkCBAgQIECAAAEC9RMQINev5mZMgAABAgQIDFigWH/bqLQB8oD9W3tQgNyak7sIECBAgAABAgQItCIgQG5FyT0ECBAgQIAAgQIKCJAbF0WAXMDFakgECBAgQIAAAQKlFRAgl7Z0Bk6AAAECBAjUXUCALECu+x4wfwIECBAgQIAAgfwFBMj5G+uBAAECBAgQIJCLgABZgJzLwtIoAQIECBAgQIAAgS4CAmTLgQABAgQIECBQUgEBsgC5pEvXsAkQIECAAAECBEokIEAuUbEMlQABAgQIECDQVUCALEC2IwgQIECAAAECBAgMSqCF74QLkAcl7OFuAi0sOGIECBAgQIDA0AkIkAXIQ7eatESAAAECBAgQIECgsYAA2cogQIAAAQIECJRUQIAsQC7p0jVsAgQIECBAgACBEgkIkEtULEMlQIAAAQIECHQVECALkO0IAgQIECBAgAABAnkLCJDzFtY+AQIECBAgQCAnAQGyADmnpaVZAgQIECBAgAABAhsFBMgWAwECBAgQIECgpAIC5AIHyL4NUdJdZdgECBAgQIAAAQKbCgiQrQkCBAgQIECAQEkFBMgFDpBLuqYMmwABAgQIECBAgIAA2RogQIAAAQIECFREQIAsQK7IUjYNAgQIECBAgACBAgt4A7nAxRmKob311lvxwAMPxN/8zd9k/0nXn/3Zn8UxxxwTX/va12LLLbfs0c369evjmWeeicWLF8f9998f69atiwkTJsTUqVNj/PjxMXz48KEYmjYIECBAgACBQQoIkAXIg1xCHidAgAABAgQIECDQp4AAuU+i8t6wZs2aOO2002LZsmUxZsyY2HfffbPJrFy5Ml588cWYPHlyzJ07N3bccceNk/zoo4+ywPmkk06K9Pxhhx2WBcbpmfTP119/fRx//PGx1VZblRfGyAkQaK+Ac0Db6623WgkIkAXItVrwJkuAAAECBAgQINARAQFyR9jz7/Sdd96Jiy++OObNmxc33nhj9vbwhreN33zzzViwYEH25xdddFHMmTMnRowYkQ1q1apVMWXKlNhpp53i6quvjrFjx2b/+6uvvhrnnXderFixIu6444446KCD8p+EHggQIECAAIFeBQTIAmRbpLuA31laEQQIECBAgACBoRcQIA+9aSFafP7552PSpEnxx3/8x1mIPGrUqG7jeu2112L69OnZm8h333139oZyOqoiBcspUH7kkUfigAMO6PbMCy+8kAXRu+++e8M2CzFxgyBAgAABAjUSECALkGu03E2VAAECBAgQIECgQwIC5A7B593tY489FldeeWUceuihccIJJ/To7v3338+Or7jggguyt47HjRsXv/3tb7OjK9KbyjfccENst9123Z5777334rLLLoulS5dmx2JseDs577lonwABAgQIEGgsIEAWINsbBAgQIECAAAECBPIWECDnLVzQ9t9999248MILY/78+RsD5NWrV8fEiRPj2GOPjXPOOafhB/ZuueWWOPHEE7OjLNK9LgIECBAgQKBzAgJkAXLnVp+eyyTgaI8yVctYCRAgQIBA8QQEyMWrSVtG9Nxzz8VRRx0Ve+65Z1x33XXZ28aPP/547L///lmofMYZZ8QWW2zRYywPPvhgHHzwwXHzzTc3fLO5LYPXCQECBAgQIJAJCJAFyLYCAQKdEhDLd0pevwQIECDQfgEBcvvNO97jG2+8EWeddVbcdNNNsXz58jj88MOzMbUSDrdyT8cnaAAECBAgQKAmAgJkAXJNlrppEiBAoMMCfmHQ4QLongCBDgsIkDtcgHZ3/+abb8bll1+evWV86aWXxplnnhlbbbVVWwLkp556qt3T1R8BAgQIEKi0wOJfXVLp+Q10ctP+23kDfdRzBAgQIECAAIHOCQyLiPT7Cle/BcpIt/fee/d7np16QIDcKfkO9Js+knfRRRdlH8g7//zzY9asWbH11ltvHEkrbxe3ck+zqQmQO1B0XRIgQIBApQUEyI3LK0Cu9LI3OQIECBAgQIBAJQQEyJUoY7Um8atf/Spmz54dy5YtiyuuuCJmzJgRI0eO7DbJJ598MvbZZ5/sTORTTz01Nttssx4IGwLkxYsXZx/bcxEgQIAAAQKdE3CERWP7RUcv71xR9EyAAAECBAgQIECgYgLeQK5YQRtN59FHH43TTz89/u3f/i07vuKYY46J4cOH97h19erVMXHixCwYPuecc2LLLbfscc8tt9wSJ554YqxYsSK710WAAAECBAh0TkCALEDu3OrTMwECBAgQIECAQF0EBMgVrvT69euzD+Mdf/zx8clPfjIWLFgQX/7yl2PYsHQyTM8rHXFx0kknZcFxOuZiu+2263bTu+++GxdeeGHcf//92ZvMY8eOrbCeqREgQIAAgeILCJAFyMVfpUZIgAABAgQIECBQdgEBctkr2Mv4f/SjH8W0adNi5513jkWLFsUXvvCFXme7bt26LGSeM2dOPPLII3HAAQd0u/+FF16IqVOnxu677x7z5s2LUaNGVVjP1AgQIECAQPEFBMgC5OKvUiMkQIAAAQIECBAou4AAuewVbDL+f/mXf4mTTz450n/ffvvtsccee7Q001WrVsWUKVNip512iquuuir++3//79lzr776apx33nlx2223Ob6iJUk3ESBAgACB/AUEyALk/FeZHggQIECAAAECBOouIECu6ApIQW86uqKVK4XG48aNy2798MMPs+MpzjjjjFizZk0cdthh2XnJK1euzP75+uuvz9rdaqutWmm6Rvesj4jGR4PUCMFUCRAgQKDNAgJkAXKbl5zuCBAgQIAAAQIEaiggQK5g0d9+++3sGIqFCxe2NLuuAXJ6IJ2d/Mwzz8TixYuz847T0RYTJkzIjq8YP358ww/wtdSRmwgQIECAAIEhFRAgC5CHdEFpjAABAgQIECBAgEADAQGyZUGAAAECBAgQKKmAAFmAXNKla9gECBAgQIAAAQIlEhAgl6hYhkqAAAECBAgQ6CogQBYg2xEECBAgQIAAAQIE8hYQIOctrH0CBAgQIECAQE4CAmQBck5LS7MECBAgQIAAAQIENgoIkC0GAgQIECBAgEBJBQTIAuSSLl3DJkCAAAECBAgQKJGAALlExTJUAgQIECBAgEBXAQGyANmOIECAAAECBAgQIJC3gAA5b2HtEyBAgAABAgRyEhAgC5BzWlqaJUCAAAECBAgQILBRQIBsMRAgQIAAAQIESiogQBYgl3TpGjYBAgQIECBAgECJBATIJSqWoRIgQIAAAQIEugoIkAXIdgQBAgQIECBAgACBvAUEyHkLa58AAQIECBAgkJOAAFmAnNPS0iwBAgQIECBAgACBjQICZIuBAAECBAgQIFBSAQGyALmkS9ewCRAgQIAAAQIESiQgQC5RsQyVAAECBAgQINBVQIAsQLYjCBAgQIAAAQIECOQtIEDOW1j7BAgQIECAAIGcBATIAuSclpZmCRAgQIAAAQIECGwUECBbDAQIECBAgACBkgoIkAXIJV26hk2AAAECBAgQKL3A+ogYVvpZtDYBAXJrTu4iQIAAAQIECBROQIAsQC7cojQgAgQIECBAgACBygkIkCtXUhMiQIAAAQIE6iIgQBYg12WtmycBAgQIECBAgEDnBATInbPXMwECBAgQIEBgUAICZAHyoBaQhwkQIECAAAECBAi0ICBAbgHJLQQIECBAgACBIgoIkAXIRVyXxkSAAAECBAgQ6JdAnQ4T7hdMcW4WIBenFkZCgAABAgQIEOiXgABZgNyvBeNmAgQIECBAgAABAgMQECAPAM0jBAgQIECAAIEiCAiQBchFWIfGQIAAAQIECBAgUG0BAXK162t2BAgQIECAQIUFBMgC5Aovb1MjQIAAAQIECBAoiIAAuSCFMAwCBAgQIECAQH8FBMgC5P6uGfcTIECAAAECBAgQ6K+AALm/Yu4nQIAAAQIECBREQIAsQC7IUjQMAgQIECBAgACBCgsIkCtcXFMjQIAAAQIEqi0gQBYgV3uFmx0BAgRqKrA+IobVdO6mTYBAIQUEyIUsi0ERIECAAAECBPoWECALkPteJe4gQIAAAQIECBAgMDgBAfLg/DxNgMB/CvgluaVAgACB9gsIkAXI7V91eiRAgAABAgQIEKibgAC5bhU3XwIECBAgQKAyAgJkAXJlFrOJECBAgAABAgQIFFZAgFzY0hgYAQIECBAgQKB3AQGyANkeIUCAAAECBAgQIJC3gAA5b2HtEyBAgAABAgRyEhAgC5BzWlqaJVAKAUeolaJMBkmAAAECFRAQIFegiKZAgEB1BfyLUXVra2YEhkJAgCxAHop1pA0CBAgQIECAAAECvQkIkK0PAgQIECBAgEBJBQTIAuSSLl3DJkCAAAECBAgQKJGAALlExTJUAgQIECBAoKACHfrrAgJkAXJBd4RhESBAgAABAgQIVEhAgFyhYpoKAQIECBAgUC8BAbIAuV4r3mwJECBAgAABAgQ6ISBA7oS6PgkQIECAAAECQyAgQBYgD8Ey0gQBAgQIECBAgACBXgUEyBYIAQIECBAgQKCkAgJkAXJJl65hEyBAgAABAgQIlEhAgFyiYhkqAQIECBAgQKCrgABZgKFo75EAACAASURBVGxHECBAgAABAgQIEMhbQICct7D2CRAgQIAAAQI5CQiQBcg5LS3NEui4QIe+TdrxeRsAAQIECBAoooAAuYhVMSYCBAgQIECAQAsCAmQBcgvLxC0ECBAgQIAAAQIEBiUgQB4Un4cJECBAgAABAp0TECALkDu3+vRMgAABAgQIECBQFwEBcl0qbZ4ECBAgQIBA5QQEyALkyi1qEyJAgAABAgQIECicgAC5cCUxIAIECBAgQIBAawICZAFyayvFXQQIECBAgAABAgQGLiBAHridJwkQIECAAAECHRUQIAuQO7oAdU6AAAECBAgQIFALAQFyLcpskgQIEBiYgC+gD8zNUwTaJSBAFiC3a63phwABAgQIECBAoL4CAuT61t7MCRAgQIAAgZILCJAFyCVfwoZPgAABAgQIECBQAgEBcgmKZIgECBAgQIAAgUYCAmQBsp1BgAABAgQIECBAIG8BAXLewtonQIAAAQIEBi7gHJVe7QTIAuSBby5PEiBAgAABAgQIEGhNQIDcmpO7CBAgQIAAAQKFExAgC5ALtygNiAABAgQIECBAoHICAuTKldSECBAgQIAAgboICJAFyHVZ6+ZJgAABAgQIECDQOYEBBsj+PmnnSqZnAgQIECBAgMD/FxAgC5DtBQIECBAgQIAAAQJ5CwwwQM57WNonQIAAAQIECBDoS0CALEDua434cwIECBAgQIAAAQKDFRAgD1bQ8wQIECBAgACBDgkUP0DuzN9aW3T08g5VRLcECBAgQIAAAQIEqicgQK5eTc2IAAECBAgQqIlA8QPkzhRCgNwZd70SIECAAAECBAhUU0CAXM26mhUBAgQIECBQAwEBcuMiC5BrsPhNkQABAgQIECBAoG0ClQuQO/MXJdtWLx0RIECAAAECBDYKCJAFyLYDAQIECBAgQIAAgbwFKhcg5w2mfQIECBAgQIBAUQQEyALkoqxF4yBAgAABAgQIEKiugAC5urU1MwIECBAgQKDiAgJkAXLFl7jpESBAgAABAgQIFEBAgFyAIhgCAQIECBAgQGAgAgJkAfJA1o1nCBAgQIAAAQIECPRHQIDcHy33EiBAgAABAgQKJCBAFiAXaDkaCgECBAgQIECAQEUFBMgVLaxpESBAgAABAtUXECALkKu/ys2QAAECBAgQIECg0wIC5E5XQP8ECBAgQIAAgQEKCJAFyANcOh4jQIAAAQIECBAg0LKAALllKjcSIECAAAECBIolIEAWIBdrRRoNAQIECBAgQIBAFQUEyFWsqjkRIECAAAECtRAQIAuQa7HQTZIAAQIECBAgQKCjAgLkjvLrnAABAgRKLbA+IoaVegYGX3IBAbIAueRL2PAJECBAgAABAgRKICBALkGRDJEAgZoLCClrvgBMn0BzAQGyANn+IECAAAECBAgQIJC3gAA5b2HtEyBAgAABAgRyEhAgC5BzWlqaJUCAAAECBAgQILBRQIBsMRAgQIBAZwW8Yd1Zf72XWkCALEAu9QI2eAIECBAgQIAAgVIICJBLUSaDJECAAAECBAj0FBAgC5Dti/4I+I1lf7TcS4AAAQIECBDYICBAthZKL+BfBUpfQhMgQIAAgQEKCJAFyANcOh4jQIAAAQIECBAg0LKAALllKjcSIECAAAECBIolIEAWIBdrRRoNAQIECBAgQIBAFQUEyFWsqjkRIECAAAECtRAQIAuQa7HQTZIAAQIECBAgQKCjAgLkjvLrnAABAgSGXMC5NkNOqsHiCgiQBcjFXZ1GRoAAAQIECBAgUBUBAXJVKmkeBAgMXkDwOHhDLRAg0FYBAbIAua0LTmcECBAgQIAAAQK1FBAg17LsJk2grgIS4rpW3rwJVFVAgCxAruraNi8CBAgQIECAAIHiCAiQi1MLIyFAgAABAgQI9EtAgCxA7teCcTMBAgQI1ErA6zO1KrfJEshVQICcK6/GCRAgQIAAAQL5CQiQBcj5rS4tEyBAgAABAgQIEPj/AgJkK4EAAQIECBAgUFIBAbIAuaRL17AJECBAgAABAgRKJCBALlGxDJUAAQIECBAg0FVAgCxAtiMIECBAgAABAgQI5C0gQM5bWPsECBAgQIAAgZwEBMgC5JyWlmYJECBAgAABAgQIbBQQIFsMBAgQIECAAIGSCgiQBcglXbqGTYAAAQIECBAgUCIBAXKJijUUQ33iiSfiyCOPjAceeCDGjRvXsMnly5fHpEmTmnY3ZcqUWLhwYWy99dZDMSRtECBAgAABAgMUECALkAe4dDxGgAABAgQIECBAoGUBAXLLVOW/8dlnn40ZM2bEQw89FKtWrWoYIH/wwQdxzTXXxOzZswXI5S+5GRAgQIBAxQUEyG0OkNenT1BXfFGZHgECBAgQIECAAIFNBATINVgS69evj0ceeSRmzpwZTz/9dDbjZgHy22+/HXPmzIk1a9bETTfdFNtvv30NhEyRQEkEBBclKZRhEmifgAC5zQFy+0qrJwIECBAgQIAAAQKFERAgF6YU+Qzk1VdfjWuvvTbmzZsXo0ePjo997GPx/PPPNw2QX3nllTjuuOPi85//fFx44YUxcuTIfAamVQIECBAgQGDQAgJkAfKgF5EGCBAgQIAAAQIECPQhIECu8BJ56623Yvr06bFkyZI4/vjj4/TTT4+lS5fGBRdc0DRAXr16dUycODE7wuLUU0+NzTbbrMJCpkaAAAECBMotIEAWIJd7BRs9AQIECBAgQIBAGQQEyGWo0gDHuHbt2rjjjjviwAMPjD/4gz+IdevWxdy5c3sNkNPH9Q455JD4u7/7u9hhhx1iwYIF8f3vfz/Gjx8fJ5xwQvZxvW222WaAI/IYAQIECBAgMJQCAmQB8lCuJ20RIECAAAECBAgQaCQgQK7Runj//ff7DJDTuccnn3xyHH300dl5ybvvvnsMHz48Vq5cGS+++GIceuihcfXVV8fYsWNrJGeqBAgQIECgmAICZAFyMVemUREgQIAAAQKVE/BNnsqVtD8TEiD3R6vk9/YVIL/77rvZucfz58/PzkG+5JJL4tOf/nQ26/Q28+LFi2PGjBnZn1155ZWx7bbbllzE8AkQIECAQLkFBMgC5HKvYKMnQIAAAQIECBAog4AAuQxVGqIx9hUgv/nmm9kbyulN4xQQf+Yzn+nW8zvvvBMXX3xx9kG+++67L3sb2UWAAAECBAh0TkCALEDu3OrTMwECBAgQIECAQF0EBMh1qXRE9BUgt0Lx4IMPxsEHHxyXXnpp/Pmf/3mMGDGilceye5566qmW73UjgaEW2GKLLWLHHXeM3//9349hw4Y1bD7tkVdffTU7tuWTn/xk9t99XR9++GG89tpr8Zvf/CbbY5teW265ZYwePTo7O7xZv436WL9+fbzxxhvxyiuvxHvvvdfXMPx5Kmn6K1WujgjYXx1hzzpd/KtLOtd5gXue9t/OK/DoDI0AAQIECBAgQIBAxN57710aBgFyaUo1+IEORYD8y1/+Mnbbbbe46KKLYs6cOQLkwZdFC20SSEeu7LTTTpEC3WbXRx99FOkol6222io233zzlkeWnvvd736Xhc8ffPBBt+c+8YlPZG/z9+eXLRsaSMHxyy+/HOlvB7gIFFnA/upcdQTIje0FyJ1bk3omQIAAAQIECBBoTUCA3JqTu9os0EqAnMKv9J8UoDW6fv7zn8cee+wxoAC5zdPVHYFeBe6999444ogjsntWrVoV48aNa3h/Cm+XLVsWd999d6Q38MeMGRMHHXRQfPvb347x48e39JbyhoZT0Lxo0aI47bTTmo5tIL+cUWoCRROo7f7qwIdFHGHRePUvOnp50baF8RAgQIAAAQIECBAorYA3kEtbuv4PvK8A+fHHH4/9998/zjvvvDjnnHMavqm5fPnymDRpUtx6663Zx/RcBMoo8Mwzz8Sxxx4bTz/9dK8BcvqFyXe/+9346U9/2nCas2fPjrPPPjs7nqKV6+23387e3F+4cKEAuRUw95RSwP5qb9kEyALk9q44vREgQIAAAQIECNRRQIBco6r3FSC/9NJLMXny5EzkjjvuiF122aWbTjqPNZ17vGLFikhvl+2111410ivSVDvwiluRpj+IsaRzhVeuXBlnnnlmt1C40RvI6UzjFB6nt497uxYvXhzf+c53YrPNNutzZOk4inTvj3/8YwFyn1puKJuA/dWZigmQBcidWXl6bVnA/9vWMpUbCRAgQIAAgeIKCJCLW5shH1lfAXL6GNiNN94Y06dPz94uvuSSS+LTn/50No4UHs+dOzfmz58fl19+eRbADeRM1yGflAYJtCCQgq30C5K0vufNm9fjiUYB8v333x9f//rXs3sPPfTQbO3vuuuu2RnJd955Z5x88snZn6VjMG666abYfvvt+xzJk08+Gfvss092XxrLSSed1OczbiBQdAH7q7MVEiA39neERWfXpd4JECBAgAABAj0E/FK11ItCgFzq8vVv8H0FyKm1dN5rCohTWDZ69OjYd999s07SW5tr1qyJ/v6V/f6N0N0E8hFIazcdWfHQQw9lHRx22GHZx+maHWGR9sqVV14Z5557bnZ/egt5w3nJ6Z+7tjdhwoS4/fbbs/3S15XumzZtWnbbww8/HAceeGBfj/hzAoUXsL86WyIBcmN/AXJn16XeCRAgQIAAAQIEqiUgQK5WPXudTSsBcmpg3bp12V/vT8dYbAjcUkg2derUfn80rEa8plpggQ0B13PPPZedQfynf/qn2S9DlixZko160zeQ/+M//iPS0RT/+I//GP/0T/8U//N//s/4/Oc/v3GGr7/+epxyyilxzz33RKsB8nvvvReXXXZZ9mZ/utJ/p1/MpDed0xvOqb30cT5v9hd4IRlaQwH7q7MLQ4AsQO7sCtQ7AQIECBAgQIBAHQQEyHWosjkSqLnAK6+8EukDkCmo3XnnneOtt97KjmrJAuRhEat+sSrGjRvXstITTzwRRx55ZPYmcgp+07EYo0aN6vX5rqFzsxvPP//8mDVrVmy99dYtj8WNBDot0Ov+avALmr7Ga3/1JdT9zwXIAuT+rRh3EyBAgAABAgQIEOi/gAC5/2aeIECg5ALdAuR+BlzpPPCzzjorO/c4Xffdd18WTPd1rV69OiZOnJiFzr1dKdT+1re+1dJH+frq058T6ISA/dVedQGyALm9K05vBAgQIECAAAECdRQQINex6uZMoOYCAw24XnvttTjnnHM2hsff+973sjPD+3r7OHE/9thjcfPNN2dHYqTzlKdMmRI77LBDrF27NjsuY8aMGVlVUhh9yy23xKc+9amaV8n0yypgf7W3cgJkAXJ7V5zeCBAgQIAAAQIE6iggQK5j1c2ZQM0FBhJwpb+mn85PvvPOOzO9yZMnx9y5c2PHHXcctGY63uK0006Lu+66K2sr/RX+L37xi4NuVwMEOiFgf7VXXYAsQG7vitMbAQIECBAgQIBAHQUEyHWsujkTqLlAfwOu559/Ps4888zsg3fpSh/gS2HytttuOySSXT9wmRpcsWJFdtyFi0AZBeyv9lZNgCxAbu+K0xsBAgQIECBAgEAdBQTIday6OROouUB/Aq5nn302O17ioYceitGjR8eFF16YvX08YsSIlhVTQPzDH/4wHnjggUhvMqcAer/99tv4vAC5ZUo3lkDA/mpvkQTIAuT2rji9ERiowPrIvlzsIkCAAAECBEopIEAuZdkMmgCBwQi0GnC9/PLLccopp2RvHo8ZMyY7+3jChAkxbFj//gXoo48+ikWLFmXHVKQrHX0xc+bMGD58ePbPv/vd7+Lkk0+OpUuXxuc+97lYtmxZjB07djBT9CyBjgnYX+2lFyALkNu74vRGgAABAgQIECBQRwEBch2rbs4Eai7QSsD1xhtvxFlnnZWFxunN4/Shu6985SsDlnv88cdj//33z55P7d1www3x1a9+Nd55551YuHBhnHvuudmfpcB63rx5LX2Yb8CD8SCBHAXsrxxxGzQtQBYgt3fF6Y0AAQIECBBoJuDvWlgbVRYQIFe5uuZGgEBDgVYCrnvuuSeOOeaYlgRXrVoV48aNi97aXbt2bZx99tlx/fXXN20zBcs/+MEPYp999mmpXzcRKKKA/dXeqgiQBcjtXXF6I0CAAAECBAgQqKOAALmOVTdnAjUX6Cvgev3117PjJu66666WpFoJkFNDa9asydpNR1RseqXw+JprrolJkybF5ptv3lK/biJQRAH7q71VESALkNu24rxW1TZqHREgQIAAAQIEiiYgQC5aRYyHAIHcBfoKuFavXh0TJ07MAt9WrlYD5NRW6jt9TG/JkiXZ2cp77rlnfO1rX4tjjz02dtlll1a6cw+BQgvYX+0tjwBZgNzeFac3AgQIECBAgACBOgoIkOtYdXMmQIAAAQIEKiEgQBYgV2IhmwQBAgQIECBAgEChBQTIhS6PwREgQIAAAQIEmgsIkAXI9gcBAgQIECBAgACBvAUEyHkLa58AAQIECBAgkJOAAFmAnNPS0iwBAgQIECBAgACBjQICZIuBAAECBAgQIFBSAQGyALmkS9ewCRAgQIAAAQIESiQgQC5RsQyVAAECBAgQINBVQIAsQLYjCBAgQIAAAQIECOQtIEDOW1j7BAgQIECAAIGcBATIAuSclpZmCRAgQIAAAQIE6iqwPiKGdZ+8ALmui8G8CRAgQIAAgdILCJAFyKVfxCZAgAABAgQIECBQeAEBcuFLZIAECBAgQIAAgcYCAmQBsr1BgAABAgQIECBAIG8BAXLewtonQIAAAQIECOQkIEAWIOe0tDRLgAABAgQIECBAYKOAANliIECAAAECBAiUVECALEAu6dI1bAIECBAgQIAAgRIJCJBLVCxDJUCAAAECBAh0FRAgC5DtCAIECBAgQIAAAQJ5CwiQ8xbWPgECBPor0OCLp/1twv0ECNRDQIA8+ADZj9x67BWzJECgpgJ+yNe08KZNgMBQCwiQh1pUewQIECBAgACBNgkIkAcfILepVLohQIAAAQIECBAgUFoBAXJpS2fgBAgQIECAQN0FBMgC5LrvAfMnQIAAAQIECBDIX0CAnL+xHggQIECAAAECuQgIkAXIuSwsjRIgQIAAAQIECBDoIiBAthwIECBAgAABAiUVECALkEu6dEs4bAeplrBohkyAAAECBAgMkYAAeYggNUOAAAECBAgQaLeAAFmA3O41pz8CBAgQIECAAIH6CQiQ61dzMyZAgAABAgQqIiBAFiBXZCmbBgECBAgQIECAwAaBAv7FJwGy5UmAAAECBAgQKKmAAFmAXNKla9gECBAgQIAAAQIlEuh8gFzAVL1E9TNUAgQIECBAoMYCAmQBco2Xv6kT6FvAv2v2beQOAgQIECDQgkDnA+QWBukWAgQIECBAgACBngICZAGyfUGAAAECBAgQIEAgbwEBct7C2idAgAABAgQI5CQgQBYg57S0NEuAAAECBAgQIEBgo4AA2WIgQIAAAQIECJRUQIAsQC7p0jVsAgQIECBAgEBxBRyB1KM2AuTiLlcjI0CAAAECBAj0KiBAFiDbIgQIECBAgAABAgTyFhAg5y2s/WoK+G1UNetqVgQIECiZgABZgFyyJWu4BAgQ6JiAf4XrGL2OCRCogIAAuQJFNAUCBAgQIECgngICZAFyPVe+WRMgQIAAAQIECLRTQIDcTm19ESBAgAABAgSGUECALEAewuWkKQIECBAgQIAAAQINBQTIFgYBAgQIECBAoKQCAmQBckmXrmETIECAAAECBAiUSECAXKJiGSoBAgQIECBAoKuAAFmAbEcQIECAAAECBAgQyFtAgJy3sPYJEMhFYM0bL8SDz/0gVr3yVLz3wbu59FH0RrfcYmTstuPeMXHXI2P0trsUfbjGVyIB+yuiLPtLgCxALtGPFkMlQIAAAQIECBAoqYAAuaSFM2wCdRZI4dZVD8+JdR++X2eGjXMfvvmImHXQXCGy1TAkAvZXd8ai7y8BsgB5SDa+RggQIECAAAECBAj0IiBAtjwIECidwOL/c1U89evHSjfuPAe89877x7T/MSvPLrRdEwH7q2ehi7y/BMgC5Jr8aDJNAgQIECBAgACBDgoIkDuIX+eu10fEsDoDmPugBGYu/UZtj61oBpf+uv2Co+4elKuHCSQB+6vnOijy/hIgC5D95CJAgAABAgQIECAwUIFW8zkB8kCFPUeAQMcEBCYCk44tvhp0bH+Va3+pV7nqVYMfIaZIgAABAgQIECBQQQEBcgWLakoEqi4gMBGYVH2Nd3J+9le59pd6latendzb+iZAgAABAgQIECAwUAEB8kDlPEeAQMcEBCYCk44tvhp0bH+Va3+pV7nqVYMfIaZIgAABAgQIECBQQQEBcgWLakoEqi4gMBGYVH2Nd3J+9le59pd6latendzb+iZAgEAm0Ophl7gIECBQZgE/64a8egLkISfVIAECeQsITAQmea+xOrdvf5Vrf6lXuepV558t5k6AAAECBGohILisRZnrOEkBch2rbs4ESi4gMKl6YOL/6+rkFrW/yrW/1Ktc9erk3tY3AQIECBAgQIAAgYEKCJAHKuc5AgQ6JiAwEZh0bPHVoGP7q1z7S73KVa8a/AgxRQIECBAgQIAAgQoKCJArWFRTIlB1AYGJwKTqa7yT87O/yrW/1Ktc9erk3tY3AQIECBAgQIAAgYEKCJAHKuc5AgQ6JiAwEZh0bPHVoGP7q1z7S73KVa8a/AgxRQIECBAgQIAAgQoKCJArWFRTIlB1AYGJwKTqa7yT87O/yrW/1Ktc9erk3tY3AQIECBAgQIAAgYEKCJAHKuc5AgQ6JiAwEZh0bPHVoGP7q1z7S73KVa8a/AgxRQJDIOBjukOAqAkCBAgQIDCkAgLkIeXUGAEC7RAQmAhM2rHO6tqH/VWu/aVe5apXXX+umDcBAgQIECBAgEC5BQTI5a6f0ROopYDARGBSy4XfpknbX+XaX+pVrnq1aRvrhgABAgQIECBAgMCQCgiQh5RTYwQItENAYCIwacc6q2sf9le59pd6latedf25Yt4ECBAgQIAAAQLlFhAgl7t+Rk+glgKDDUyGRUQ6Xa9q16Kjl1dtSubTAYHB7q8ODLktXRZ1f6mXALktG0AnBAgQIECAAAECtRYQINe6/CZPoJwCAhOBSTlXbjlGbX+Va3+pV7nqVY6fAkZJgAABAgQIECBAoLuAANmKIECgdAICk/8s2SavUhf1DcnSLbCaD9j+KlcgqV7lqlfNf7yYPgECBAgQIECAQEkFBMglLZxhE6izgMBEYFLn9Z/33O2vcu0v9SpXvfLev9onQIAAAQIECBAgkIeAADkPVW0SIJCrgMBEYJLrAqt54/ZXufaXepWrXjX/8WL6BAgQIECAAAECJRUQIJe0cIZNoM4CAhOBSZ3Xf95zt7/Ktb/Uq1z1ynv/ap8AAQIECBAgQIBAHgIC5DxUtUmAQK4CAhOBSa4LrOaN21/l2l/qVa561fzHi+kTIECAAAECBAiUVECAXNLCGTaBOgsITAQmdV7/ec/d/irX/lKvctUr7/2rfQIECBAgQIAAAQJ5CAiQ81DVJgECuQoITAQmuS6wmjduf5Vrf6lXuepV8x8vpk+AAAECBAgQIFBSAQFySQtn2ATqLCAwEZjUef3nPXf7q1z7S73KVa+896/2CRAgQIAAAQIECOQhIEDOQ1WbQySwPiKGDVFbmqmSgMBEYFKl9Vy0udhf5dpf6lWuehVtvxsPAQIECBAgQIAAgVYEBMitKLmHAIFCCQhMBCaFWpAVG4z9Va79pV7lqlfFflyYDgECBAgQIECAQE0EBMg1KbRpEqiSgMBEYFKl9Vy0udhf5dpf6lWuehVtvxsPAQIECBAgQIAAgVYEBMitKLmHAIFCCQhMBCaFWpAVG4z9Va79pV7lqlfFflyYDgECBAgQIECAQE0EBMg1KbRpEqiSgMBEYFKl9Vy0udhf5dpf6lWuehVtvxsPAQIECBAgQIAAgVYEBMitKLmHAIFCCQhMBCaFWpAVG4z9Va79pV7lqlfFflyYDgECBAgQIECAQE0EBMg1KbRpEqiSgMBEYFKl9Vy0udhf5dpf6lWuehVtvxsPAQIECBAgQIAAgVYEBMitKLmHAIFCCQhMBCaFWpAVG4z9Va79pV7lqlfFflyYDgECBAgQIECAQE0EBMg1KbRpEqiSgMBEYFKl9Vy0udhf5dpf6lWuehVtvxsPAQIECBAgQIAAgVYEBMitKFXonieeeCKOPPLIeOCBB2LcuHENZ7Z+/fp45plnYvHixXH//ffHunXrYsKECTF16tQYP358DB8+vEIiplJGAYGJwKSM67YsY7a/yrW/1Ktc9SrLzwHjJECAAIECCKyPiGEFGIchECBAIP04Wp/SQlctBJ599tmYMWNGPPTQQ7Fq1aqGAfJHH32UhcsnnXRSrFmzJg477LAsMF65cmX2z9dff30cf/zxsdVWW9XCzCSLKSAwEZgUc2VWY1T2V7n2l3qVq17V+ClhFgQIECBAgAABAnUTECDXoOLpdwSPPPJIzJw5M55++ulsxs0C5PS/T5kyJXbaaae4+uqrY+zYsdn9r776apx33nmxYsWKuOOOO+Kggw6qgZwpFlVAYCIwKerarMK47K9y7S/1Kle9qvAzwhwIECBAgAABAgTqJyBArnjNU/B77bXXxrx582L06NHxsY99LJ5//vmGAXI6qmLBggUxZ86cLHA+4IADuum88MIL2TEWu+++e9beqFGjKq5nekUVEJgITIq6NqswLvurXPtLvcpVryr8jDAHAgQIECBAgACB+gkIkCtc87feeiumT58eS5YsyY6dOP3002Pp0qVxwQUXNAyQf/vb32ZHV2y55ZZxww03xHbbbddN57333ovLLrssa2PZsmUb306uMKGpFVRAYCIwKejSrMSw7K9y7S/1Kle9KvFDwiQIECBAgAABAgRqJyBArnDJ165dmx03ceCBB8Yf/MEfHBmiRAAAIABJREFUZB/Dmzt3btMAefXq1TFx4sQ49thj45xzzsmC5E2vW265JU488cTsKIt0r4tAJwQEJgKTTqy7uvRpf5Vrf6lXuepVl58j5kmAAAECBAgQIFAtAQFyterZ62zef//9XgPkxx9/PPbff/+YP39+nHHGGbHFFlv0aO/BBx+Mgw8+OG6++eY44YQTaqRnqkUSEJgITIq0Hqs2FvurXPtLvcpVr6r9vDAfAgQIECBAgACB4gusj4hhgxymAHmQgGV6vK8AuZVwuJV7ymRirEUV6P3Hm8BEYFLUlVuFcdlf5dpf6lWuelXhZ4Q5ECBAgAABAgQI1E9AgFyjmguQa1Ts/8fee4BdUpTp+zXAkIMEQaKKSJCkBHUHfkgccAUUXAVUEJE8KBJkB3CULHEIA0iQAQVUVkkCEgQBBZWVsCgIJkwsKEZMKAzO//+02x/99dfnnKo+1V1Vfe6+Li6Fr06F+6m3u+vtt97q+FBxmOAw6fgUDzo87Cst+0KvtPQKatw0DgEIQAACEIAABEadgI9Q3BFliAN5hIQP7UB+4IEHRog2Q22SwOwfH99k9cnWvddqM5LtOx2PhwD2Va1FrPaFXmnpFY+l0xMIQAACEIAABCAAgdAENtxww9BdsG4fB7I1qvQLDnIg33///WbjjTc255xzjpk2bZqZZ555Jgw6T2Exe/bs7LA9lwsHsgstyvYjgMMEhwkW0hwB7Cst+0KvtPRqznKpGQIQgAAEOkNAiUoVJckFAQh0ngAO5M5LnOYABzmQH3vsMTN16tTMMXz00UebBRZYYMJAL774YrPvvvuaW2+9NSvLBYEQBNiyXU39vF2uCyEHbXaMAPaVln2hV1p6dex2wXAgAAEIQAACEIAABEaEABHIIyK0hjnIgfzMM8+Y/fbbL3Mcn3/++WappZYaR+e5554zxxxzjLnxxhvNtddea1ZfffURosdQYyKAwwSHSUzzsWt9wb7Ssi/0Skuvrt0vGA8EIAABCECgigBpZpkXEOgeARzI3dO054gGOZBfeOEFM3PmTDN9+nRz9913m80222xcXU888YTZc889zbrrrmtOOeUUs+iii44QPYYajEDF2wcOExwmwebjCDSMfaVlX+iVll4jcAthiBCAAAQgAAEIQAACHSSAA7mDovYa0iAHsn73yCOPmD322MOsuOKK5vTTTzdrrLFGVt3TTz9tZsyYYS655BLSV4zQnIl1qDhMcJjEOje70C/sKy37Qq+09OrCPYIxQAACEIAABCAAAQiMHgEcyCOkuY0D+cUXX8zSUxxyyCHmySefNDvuuKOZPHmyue+++7J/nzVrltl7773NggsuOELkGGpsBHCY4DCJbU52qT/YV1r2hV5p6dWlewVjgQAEIAABCEAAAhAYHQI4kEdH64E5kHMUc+fONQ8//LCZPXt2lu9YqS223nrrLH3FlClTMocyFwRCEsBhgsMk5PzretvYV1r2hV5p6dX1+wfjgwAEIAABCEAAAhDoJgEcyN3UlVFBoNMEcJjgMOn0BA88OOwrLftCr7T0CmzeNA8BCLREgAPEWgJNMxCAAAQg0BoBHMitoaYhCEDAFwEcJjhMfM0l6plIAPtKy77QKy29uOdAAAIQgAAEIAABCEAgRQI4kFNUjT5DYMQJ4DDBYTLiJtDo8LGvtOwLvdLSq1HjpXIIQAACEIAABCAAAQg0RAAHckNgqRYCEGiOAA4THCbNzS5qxr7Ssi/0Sksv7jAQgAAEIAABCEAAAhBIkQAO5BRVo88QGHECOExwmIy4CTQ6fOwrLftCr7T0atR4qRwCEIAABCCQOAHyhycuIN3vNAEcyJ2Wl8FBoJsEcJjgMOnmzI5jVNhXWvaFXmnpFYeV0wsIQAACEIBA9wjgfO6epowoLgI4kOPSg95AAAIWBHCY4DCxmCYUqUkA+0rLvtArLb1qmiU/gwAEIAABCEAAAokQwJWfiFDO3cSB7Ixs4g8wDw8QqQICDgRwmOAwcZguFHUkgH2lZV/olZZejuZIcQhAAAIQgAAEIAABCERBAAdyFDLQCQhAwIUADhMcJi7zhbJuBLCvtOwLvdLSy80aKQ0BCEAAAhCAAAQgAIE4COBAjkMHejFiBIhaH07wFB0mk4wx0r3J67xdrmuyeuoeEQIp2lcb0sRqX+iFA7mN+U8bEIAABCAAAQhAAAKjTQAH8mjrz+ghkCQBHCY4TJKcuIl0GvtKy77QKy29ErkN0E0IQAACEIAABCAAAQiMI4ADmQkBAQgkRwCHCQ6T5CZtQh3GvtKyL/RKS6+EbgV0FQIQgAAEIAABCEAAAmMEcCAzGSAAgeQI4DDBYZLcpE2ow9hXWvaFXmnpldCtgK5CAAIQgAAEIACBCAiQADS4CP8nAQ7k4ErQAQhAwJUADhMcJq5zhvL2BLCvtOwLvdLSy94SKQkBCEAAAhCAAAQgAIF4COBAjkcLegIBCFgSwGGCw8RyqlCsBgHsKy37Qq+09KphkvwEAhCAAAQgAAEIQAACwQngQA4uAR2AAARcCeAwwWHiOmcob08A+0rLvtArLb3sLZGSEIAABCAAAQhAAAIQiIcADuR4tKAnEICAJQEcJjhMLKcKxWoQwL7Ssi/0SkuvGibJTyAAAQhAAAIQgAAEIBCcAA7k4BLQAQhAwJUADhMcJq5zhvL2BLCvtOwLvdLSy94SKQkBCEAAAhCAAAQgAIF4CHTagfziiy+aH//4x+bBBx80zz//vJl//vnNBhtsYFZbbTUz77zzxqMCPUmWwAsvvGAeeughc+mll5obb7wxG8f2229v9ttvP7P++uubSZMmOY3t17/+tbn88svNtddea775zW+aN7zhDWazzTYze+65Z2V9//znP815551nPvzhD/ds59hjjzXTp0/P5n9XLhwmo+Ewwb7CWCz2lZZ9oVdaetW1au6HdcmF+R16heFet1X0qksuzO/QKwz3uq2iV11yYX6HXmG4p9JqZx3If/jDH8wnPvEJM2vWrAlaHHHEEeaoo44ySyyxRCo60c8ICTz77LPmpJNOMqeeeuqE3q200krZ397znvdYf6y44447zD777GN++tOfVo5Wc3nvvfc2Cy644Njf//rXv2bO4XPPPRcHcoRzpO0unbfLdW032Vh72FdjaAdWjEMyLYckeqWl10ADrCjA/bAOtXC/Qa9w7Ou0jF51qIX7DXqFY1+nZfSqQy3cb9ArHPtUWu6kA1lRmZ/5zGfMpz/96cxRPGXKFDPffPOZOXPmZFGdcuxNmzYtc+5xQaAOAX2ZO+ecc8zhhx/e8+eve93rzNVXX23WXHPNgU388Ic/NLvuumsWzdzvuvXWW83UqVPHivzyl78073//+82dd96JA3kg5e4X6IoDGfsKO1dxSKblkESvtPRytW7uh67EwpZHr7D8XVtHL1diYcujVxj+c40xbntq/9VP9AqjV91W0asuudH6XScdyH/5y1/MRz7ykSyVwDve8Y4Jil533XVZuoGzzjrLLLrooqOlOKP1QuDxxx8373znO833v//9LM3E6aefbt7ylreYP/7xj+boo482F154YdbO+eefn6WzmGeeeXq2qw8eKn/ggQdmZT74wQ+a4447zqywwgrm97//vTn77LOzf9d10EEHmZNPPtksssgi2b/ff//9ZuONN87+/wUXXJC1NQoXDpNqlbviQMa+wlox9pWWfaFXWnq5Wjf3Q1diYcujV1j+rq2jlyuxsOXRKyx/19bRy5VY2PLoFZZ/Kq0n6UCWg/imm24y22yzjVlqqaUmsP7zn/+cOdp22mknHMipzMTE+nnJJZdk6SR0yaF76KGHmsmTJ2f/fu+992YO3+WWW8689a1vzRzN/fIP5x88VKeu73znO2ajjTYaI/LII49k9Tz55JNmjz32yNJVLLbYYtnflXt5r732yv6/UmBsueWWiZGs110cJt12mGBf9ezC16+wr7TsC73S0svVTrkfuhILWx69wvJ3bR29XImFLY9eYfm7to5ersTClkevsPxTaT1ZB7JSB9x2223mhBNOyJzECy+88BjzPKLziiuuyBx5OjgvT2GhA/U+/vGPm/e9730DI0NTEZF+tkvgueeeM8ccc8xY7uNhHbfK162D8PTVTx8/5CBeeeWVxwalnMi77babue+++8Y5kP/xj3+YE0880Rx//PFZWf2vyii6XtH3imjeaqutOnV4Xg4Fh0l3HSbYV7v3s6rWsK+07Au90tLLxcK5H7rQCl8WvcJr4NID9HKhFb4seoXXwKUH6OVCK3xZ9AqvQSo9SNKBLLhynt1www3mzDPPzFjLobf55puPRYH2O0TvQx/6kDn22GPNkksumYpO9DMiAkourxzaV155ZdYrpZH4xS9+kR3YqFzEyq297777Zrm386jkYbp//fXXj0XSF6Odld5CTuKrrrqqZ/X6WKKPLXnE8jD9iOm3OEy66zDBvsJbGvaVln2hV1p6uVg490MXWuHLold4DVx6gF4utMKXRa/wGrj0AL1caIUvi17hNUilB8k6kHPAmuyKND7jjDPMWmutNRZxPGnSpCxxu3LUfu973zMvvviimXfeec26665rdLiZD8deKiLTT78ElEriAx/4gLn99tuzijWfNM/Kl6LjDzvsMLPgggvW7oAOyZOTWFHFK620kpEzWRH1uh577LHsQD31p9/12c9+1rz3ve/tm4e5dgcD/RCHSXcdJthXIKMqNIt9pWVf6JWWXi4Wzv3QhVb4sugVXgOXHqCXC63wZdErvAYuPUAvF1rhy6JXeA1S6UHyDuQc9K9//essGvmUU07JctP+53/+p1lttdVS0YF+JkSgfIPt1/UvfOELZpdddqk1up/97GdG0fJyHuvSQX0f/vCHxz5+3HPPPeaiiy4yP/nJT7IIZeVHVt5l5VSePXu2Ofjgg7PfKZ3FxRdfbF7xilfU6keMP8JhMjoOE+yrfQvEvtKyL/RKSy8Xi+Z9w4VW+LKp6zXXGDMpPMbWepC6Xq2BiqQh9IpECMtuoJclqEiKoVckQiTQjc44kHPWP/7xjzMn8i233JI51ORwk1ONCwK+CJRvsFtvvbWZOXOmWWeddcxf//rXcc5bRf6ec845lYc99uuPIprlAM6jnI844ghz1FFHmSWWWMJqGEpvobmfp9koH8xnVUnEhXCYjI7DBPtq3xCxr7TsC73S0svFonnfcKEVvix6hdfApQfo5UIrfFn0Cq+BSw/Qy4VW+LLoFV6DVHrQOQeywCtdxUMPPWQ+8YlPZNv8lUZAh+bZOt9SEY9+hiFQzj0sJ63yHufXr371K7PPPvtkkcNKb3Httdea1Vdf3bqzOgjvgAMOyOawrrPPPjurb6GFFrKu4/nnnzfKlywb0HXrrbdm6S66cuEw6a7DBPsKb6XYV1r2hV5p6eVi4dwPXWiFL4te4TVw6QF6udAKXxa9wmvg0gP0cqEVvix6hdcglR4k7UCeO3eu+c1vfmN+8IMfmCeeeMKsuuqqZs011zQvf/nLM/46aE8RnCeddFL274cccojZYYcdzAILLJCKPvQzQgKKMp4+fbo599xzK52zf/7zn81BBx1klHtY1yOPPGLWXnttq5F8/etfNx/5yEcy5/GrX/3qrI1tt902y99dvOQgvvnmm7NI+6eeesooQnmTTTYZK4ID2Qp35wqdt8t1yY8J+wovIQ7JtByS6JWWXi4Wzv3QhVb4sugVXgOXHqCXC63wZdErvAYuPUAvF1rhy6JXeA1S6UGyDuS///3vWWoA5TouX7NmzcryIOeHl8mhd91112XRmDpob8aMGWbDDTfkIL1UZmlk/fznP/9pzjvvvCxFhC7Nw2nTpo0dUlf8gucSgfzwww9nh/PJeTxlypSsjde//vWVoy/3QdHGhx566Nic/u1vf2v2339/c/XVV9eKgo4M+YTu4DDprsME+wpvfdhXWvaFXmnp5WLh3A9daIUvG7de82UZjrv+fugyC+LWa3I2FPR6SVH0cpnd4cuiV3gNXHqAXi60Rrtssg7kq666yhx55JFZJOi//du/ZVHHOkhP2//lTPvkJz854fAy/V2Hi51//vlZygE5lBdeeOHRngGMvhaBBx980Lz97W83yhf0hje8IZtzW2yxhdHN97LLLsuct7r23HPPLAXF4osv3redX/7yl+bAAw/M0l6ovksvvdSsv/76fX9z7733mk033TQrs9JKK2XzervttjN/+9vfssjlj33sY9nfVK/ygi+66KK1xhrjj3CYdNdhopFhX2GtDvtKy76m/dc7jNHpV1zjCHRhRwb3w/QmNc+vtDRDL/Ri/dXcHMC+mmPbRM3o1QTV7tWZpAM5D7GXw27nnXeeoMo111xj7rzzzsypt8gii0z4uw7aUxnlmV1sscW6pyojapyAnLTHHXdc5pjtdynyXY5mXY8++mh20J4uHfAoJ6/m3wsvvJBFMR9++OED+60DxeRclsP4L3/5S3awniLue10qp7m+8cYbD6w7pQI4uNJycLnOLezLlZjf8thXWvaFXmnp5Wqt3A9diYUtj15h+bu2jl6uxMKWR6+w/F1bRy9XYmHLo1dY/qm0nqQDOc8xu9tuu2URl+VLeWE///nPjznoUhGDfqZF4JlnnskcuJdcckllx8upVHo5kH/+85+b3Xff3XzjG98YCKDoQFZhRUArlYYO6itfch6feeaZZqeddpqQQ3lgQ5EXwGHSbYeJRod9hTNC7Cst+0KvtPSqY9ncD+tQC/cb9ArHvk7L6FWHWrjfoFc49nVaRq861ML9Br3CsU+l5SQdyHPmzMkcYzpwTFGgOqBs/vnnN/rv3/ve98zHP/5xs9VWW2UHmc03n3J+cUGgGQI6qPGmm24yX/jCF8wXv/jF7OC77bff3uy1115ZCopJkyaNNdzLgfy1r30tm682V9mBrN/og4o+mujQvjwFxtve9rYsn7IOluzihcOk+w4TjXC07Es5CF66X4S0W+wrLftCr7T0qmvbo3U/rEspnt+hVzxa2PQEvWwoxVMGveLRwqYn6GVDKZ4y6BWPFjH2JEkHskD2i7xUxKVSAigCkwsCEOgeARwmo+Ew6d7MTWNE2Fda9oVeaemVxl2AXkIAAhCAAAQgAAEIQGA8gWQdyBqGvo7cc889WQSoTqldZplljCIvdageh+Mx1SHQXQI4THCYdHd2hx8Z9pWWfaFXWnqFt3B6AAEIQAACEKhJIJ4NczUHwM8gAIFhCCTtQB5m4PwWAhBIlwAOExwm6c7e+HuOfaVlX+iVll7x3wHoIQQgAAEIQAACEIAABCYSwIHMrIAABJIjgMMEh0lykzahDmNfadkXeqWlV0K3AroKAQhAAAIQgAAEIACBMQI4kJkMEIBAcgRwmOAwSW7SJtRh7Cst+0KvtPRK6FZAVyEAAQhAAAIQgEBzBEiJ0hzbhmrGgdwQWKqFAASaI4DDBIdJc7OLmrGvtOwLvdLSizsMBCAAAQhAAAIQgAAEUiSAAzlF1egzBEacAA4THCYjbgKNDh/7Ssu+0CstvRo1XiqHAAQgAAEIQAACEIBAQwRwIDcElmohAIHmCOAwwWHS3OyiZuwrLftCr7T04g4DAQhAAAIQgAAEIACBFAm07EAmyUmKk4Q+QyA2AjhMcJjENie71B/sKy37Qq+09OrSvYKxQAACEIAABCAAAQiMDoGWHcijA5aRQgACzRHAYYLDpLnZRc3YV1r2hV5p6cUdBgIQgAAEIAABCEAAAikSwIGcomr0GQIjTgCHCQ6TETeBRoePfaVlX+iVll6NGi+VQwACEIAABCAAAQhAoCECOJAbAku1EIBAcwRwmOAwaW52UTP2lZZ9oVdaenGHgQAEIAABCEAAAhCAQIoEcCCnqBp9hsCIE8BhgsNkxE2g0eFjX2nZF3qlpVejxkvlEIAABCAAAQhAAAIQaIgADuSGwFItBCDQHAEcJjhMmptd1Ix9pWVf6JWWXtxhIAABCEAAAhCAAAQgkCIBHMgpqkafITDiBHCY4DAZcRNodPjYV1r2hV5p6dWo8VI5BCAAAQhAAAIQgAAEGiKAA7khsFRbg8BcY8ykGr/jJyNHAIcJDpORm/QtDhj7Ssu+0CstvVo0ZZqCAAQgAAEIQAACEICANwI4kL2hpCIIQKAtAjhMcJi0NddGsR3sKy37Qq+09BrFewpjhgAEIAABCEAAAhBInwAO5PQ1ZAQQGDkCOExwmIzcpG9xwNhXWvaFXmnp1aIp0xQEIAABCEAAAhCAAAS8EcCB7A0lFUEAAm0RwGGCw2S4uUa+nH78sK+07Au90tJruHsXv4YABCAAAQhAAAIQgEAYAjiQw3CnVQhAYAgCOExwmAwxffjpAALYV1r2hV5p6cUNCAIQgAAEIAABCEAAAikSwIGcomr0GQIjTgCHCQ6TETeBRoePfaVlX+iVll6NGi+VQwACEIAABCAAAQhAoCECOJAbAku1EIBAcwRwmOAwaW52UTP2lZZ9oVdaenGHgQAEIAABCEAAAhCAQIoEcCCnqBp9hsCIE8BhgsNkxE2g0eFjX2nZF3qlpVejxkvlEIAABCAAAQhAAAIQaIgADuSGwFItBCDQHAEcJjhMmptd1Ix9pWVf6JWWXtxhIAABCEAAAhCAAAQgkCIBHMgpqjZkn+caYyYNWQc/h0BIAjhMcJiEnH9dbxv7Ssu+0Cstvbp+/2B8EIAABCAAAQhAAALdJIADuZu6MioIdJoADhMcJp2e4IEHh32lZV/olZZegc2b5iEAAQhAAAIQgAAEIFCLAA7kWtj4EQQgEJIADhMcJiHnX9fbxr7Ssi/0Skuvrt8/GB8EIAABCEAAAhCAQDcJ4EDupq6MCgKdJoDDBIdJpyd44MFhX2nZF3qlpVdg86Z5CEAAAhCAAAQgAAEI1CKAA7kWNn4EAQiEJIDDBIdJyPnX9baxr7TsC73S0qvr9w/GBwEIQAACEIAABCDQTQI4kLupK6OqQeDJPzxhbnv8GvPIUw+Yf8x5rkYN6f9kgfkWMuussKGZuubOZqUlV412QDhM0nOYYF/GYF/R3lKsOnbeLtdZlWu7EPdD7odtzzkf7aVyP9RYeX6l8/xCr39ZJ/bl4y7VXh3o1R5rHy2hlw+K7dWRkl7tUanfEg7k+uz4ZYcIaHFw+h3TzQsvPt+hUdUfyuR55zeHb3VytE5kHCZpOUywr/F6YV9V83euMWZS/ZtWC7/EgdwCZI9NxKoX98O07ofohV4eb0utVxX7+wb2hX21bhQeG8S+PMJsoarY9WoBgZcmcCB7wUglqROY/a3TzQO/uCf1YXjt/4arbGr2+rfDvdbpqzIcyGk5kLGviXphX77uBu3VE6tDkvsh98P2rKCZlmK+H/L8Suv5hV7o1cxdqr1auR+2x9pHS+jlg2J7dcSsV3sUhmsJB/Jw/Ph1RwgcevVuI5u2opeE2u4x852fj1JhHCZpOUywr4l6YV9R3lr6dgoHclqaxaoX98O07ofohV5p3fnQC72aI8D9EPtqbna1U3PM6692CAzfCg7k4RlSQwcI4JBMyyGJXujVgduOidXBhX1hX9hXcwSwL+yrudnVXs08v9pj7aMl9PJBsb060Ks91j5aQi8fFNurI1a92iMwXEs4kIfjx687QoAFHQu6LkzlWB+I2Bf2hX01RwD7wr6am13t1dz288s26zr2hX21ZwXNtdS2fdmOBPvCvmznSszlsK+Y1ZnYt1j1SoUiDuRUlKKfjRLgBYYXmEYnWEuVx/pAxL6wr5ZMoNFmsK9G8XqvHL28I220QvRqFK/3ytHLO9JGK0SvRvF6rxy9vCNttEL0ahSv98pj1cv7QBuqEAdyQ2CpNi0COLhwcKU1Y9ELvZojwP0Q+2pudrVXc6wLBOwL+2rPCpprCftqjm0TNaNXE1SbqxO9mmM7yRijHSg+L/TySbP5umLVq/mR+2kBB7IfjtSSOAEWdCzoEp/CWfdjfSBiX9gX9tUcAewL+2pudrVXM8+v9lj7aAm9fFBsrw70ao+1j5bQywfF9upAr/ZY+2gpVr18jK2NOnAgt0GZNqInwAKcBXj0k9Sig7E+ELEv7Mti+kZfBPuKXqJxHUQv9PJBgOcXzy8f8yh0HdwPQyvg1j56ufEKXRq9Qivg1n6sermNIlxpHMjh2NNyRARYILBAiGg61u5KrA9E7Av7qj2pI/oh9hWRGBZdQS8LSBEVQa+IxLDoCnpZQIqoCHpFJIZFV9DLAlJERdArIjEsuhKrXhZdj6IIDuQoZKAToQng4MLBFXoO+mg/1gci9oV9+ZjfoevAvkIr4NY+ernxCl0avUIr4NY+ernxCl0avUIr4NY+ernxCl0avUIr4NZ+rHq5jSJcaRzI4djTckQEcHDh4IpoOtbuSqwPROwL+6o9qSP6IfYVkRgWXUEvC0ieivg4lAi9PInRUjXo1RJoT82glyeQLVWDXi2B9tQMenkC2UI1el85d5frWmipu03gQO6utozMgQAOLhxcDtMl2qK8wEQrTWXH0Au9fBDg+cXzy8c8Cl0H98PQCri1j15uvEKXRq/QCri1j15uvEKXRq/QCri1H6tebqMIVxoHcjj20bZ83XXXmZ122qln//bYYw9z7rnnmsUWWyzaMbh2jAU4C3DXORNj+VgfiNgX9hWjvbj2CftyJRa2PHqF5e/aOnq5EgtbHr3C8ndtHb1ciYUtj15h+bu2jl6uxMKWj1WvsFTsW8eBbM9qJErOmTPHnHnmmeaII47AgTwSivcfZKw3WBySOCS7YJ7YV1oqohd6+SDA84vnl495FLoO7oehFXBrH73ceIUujV6hFXBrH73ceIUuHateobnYto8D2ZbUiJT761//aqZPn26efPJJc+GFF5pll112JEbOgo4FXRcmeqwPROwL+8K+miOAfWFfzc2u9mrm+dUeax8toZcPiu3VgV7tsfbREnr5oNheHejld60tAAAgAElEQVTVHmsfLcWql4+xtVEHDuQ2KCfUxlNPPWU++MEPmvXWW88cc8wxZqGFFkqo9/W7ygKcBXj92RPPL2N9IGJf2Fc8VlK/J9hXfXYhfoleIajXbxO96rML8Uv0CkG9fpvoVZ9diF+iVwjq9dtEr/rsQvwyVr1CsKjTJg7kOtQ6/JvHHnvMTJ06NUthMW3aNDPPPPN0eLQvDQ0HFw6uLkz0WB+I2Bf2hX01RwD7wr6am13t1czzqz3WPlpCLx8U26sDvdpj7aMl9PJBsb060Ks91j5ailUvH2Nrow4cyG1QTqiNW265xbz1rW81N910k1luueXMzJkzzec+9zkzZcoUs88++2SH6y2xxBIJjciuqyzAWYDbzZS4S8X6QMS+sK+4Lceud9iXHadYSqFXLErY9QO97DjFUgq9YlHCrh/oZccpllLoFYsSdv1ALztOsZSKVa9Y+AzqBw7kQYRG7O/Ke7z//vubXXbZxTz00ENm3XXXNZMnTzb33Xef+elPf2q23357c8YZZ5jVV1+9U2RwcOHg6sKEjvWBiH1hX9hXcwSwL+yrudnVXs08v9pj7aMl9PJBsb060Ks91j5aQi8fFNurA73aY+2jpVj18jG2NurAgdwG5UTaeO6557K8x6eeemqWB/n44483yy+/fNb7v/zlL2b27Nnm4IMPzv522mmnmSWXXDKRkQ3uJgtwFuCDZ0n8JWJ9IGJf2Ff81jO4h9jXYEYxlUCvmNQY3Bf0GswophLoFZMag/uCXoMZxVQCvWJSY3Bf0Gswo5hKxKpXTIz69QUHcipKtdDPZ5991px88slZpLEcxCuvvPK4Vv/2t7+Z4447zpxyyinmhhtuyKKRXa4HHnjApXirZWf/+PhW20ulsb1WmxFlV9GrWhb0inK69uwUelWjmWSMmRuhlOgVoSh9uoRe6OWDAO8bvG/4mEeh6+B+GFoBt/bRy41X6NLoFVoBt/Zj1GvDDTd0G0TA0kk4kLWQ1IKSKzyB2267zWy77bbmhBNOMB/96EfN/PPPb90pHMjWqKIpGOMNVnBY0LGgi8ZIhugI9jUEvAA/Ra8A0IdoEr2GgBfgp+gVAPoQTaLXEPAC/BS9AkAfokn0GgJegJ+iVwDoQzQZo144kIcQlJ/GTeDRRx8166yzjjn22GPN9OnTnRzIMY+MLfbV6sS6xQO90Cvm+4lt37AvW1JxlEOvOHSw7QV62ZKKoxx6xaGDbS/Qy5ZUHOXQKw4dbHuBXrak4iiHXnHoYNuLWPWy7X/ocklEIIeGNErtz5kzx+ifBRdcsHLY3/3ud83666+PA3lEJkWsN1gcyDiQu2CC2FdaKqIXevkgwPOL55ePeRS6Du6HoRVwax+93HiFLo1eoRVwax+93HiFLh2rXqG52LaPA9mW1AiUu/fee82mm25qZsyYYY4++mizwAILTBj1ddddZ3baaSfz6U9/OjtMrysXCzoWdF2Yy7E+ELEv7Av7ao4A9oV9NTe72quZ51d7rH20hF4+KLZXB3q1x9pHS+jlg2J7daBXe6x9tBSrXj7G1kYdOJDboJxIGz//+c/N7rvvnvX2sssuM6uuuuq4nv/hD3/I8h7feuut5vrrrzcbbLBBIiMb3E0W4CzAB8+S+EvE+kDEvrCv+K1ncA+xr8GMYiqBXjGpMbgv6DWYUUwl0CsmNQb3Bb0GM4qpBHrFpMbgvqDXYEYxlYhVr5gY9esLDuRUlGqhny+++KK54IILzEEHHZRFFx9//PFm+eWXz1qW8/jkk082p556qjnppJPMYYcd1pn8xxofDi4cXC2YWONNxPpAxL6wr8YnfwsNYF8tQPbYBHp5hNlCVejVAmSPTaCXR5gtVIVeLUD22AR6eYTZQlXo1QJkj03EqpfHITZaFQ7kRvGmV/mzzz6bOYjlKF5ppZXMm970pmwQ9913n3nyySfNEUccYY466iizxBJLpDe4Pj3GwYWDqwsTOtYHIvaFfWFfzRFIx77mGmMmNQeiVDP3w9ZQe2kIvbxgbK0S9GoNtZeG0MsLxtYqQa/WUHtpCL28YGytklj1ag3AkA3hQB4SYBd//sILL5hvfvObWRqL22+/PRvi1ltvbfbcc08zZcoUM3ny5M4NO50FeLvoY73BohcOyXYtoZnWsK9muDZVK3o1RbaZetGrGa5N1YpeTZFtpl70aoZrU7WiV1Nkm6kXvZrh2lSt6NUU2WbqjVWvZkbrv1YcyP6ZUmOCBHBI4pBMcNpO6HKsD0TsC/vCvpojgH1hX83NrvZq5vnVHmsfLaGXD4rt1YFe7bH20RJ6+aDYXh3o1R5rHy3FqpePsbVRBw7kNijTRvQEWICzAI9+klp0MNYHIvaFfVlM3+iLYF/RSzSug+iFXj4I8Pzi+eVjHoWug/thaAXc2kcvN16hS6NXaAXc2o9VL7dRhCuNAzkce1qOiAALBBYIEU3H2l2J9YGIfWFftSd1RD/EviISw6Ir6GUBKaIi6BWRGBZdQS8LSBEVQa+IxLDoCnpZQIqoCHpFJIZFV2LVy6LrURTBgRyFDHQiNAEcXDi4Qs9BH+3H+kDEvrAvH/M7dB3YV2gF3NpHLzdeoUujV2gF3NpHLzdeoUujV2gF3NpHr38duaujd1O40CsFlV7qY6x6pUIRB3IqStHPRgng4MLB1egEa6nyWB+I2Bf21ZIJNNoM9tUoXu+Vo5d3pI1WiF6N4vVeOXp5R9pohejVKF7vlaOXd6SNVohejeL1XnmsenkfaEMV4kBuCCzVpkUABxcOrrRmLHqhV3MEuB9iX83NrvZqjnWBgH1hX+1ZQXMtYV/NsW2iZvRqgmpzdaJXc2ybqBm9mqDaXJ2x6tXciP3WjAPZL09qS5QACzoWdIlO3XHdjvWBiH1hX9hXcwSwL+yrudnVXs08v9pj7aMl9PJBsb060Ks91j5aQi8fFNurA73aY+2jpVj18jG2NurAgdwGZdqIngALcBbg0U9Siw7G+kDEvrAvi+kbfRHsK3qJ+KCWlkTohV7eCfC+wfuG90kVoELeNwJAH6JJ9BoCXoCfxqpXABS1msSBXAsbP+oaAV44eeHswpyO9YGIfWFf2FdzBLAv7Ku52dVezTy/2mPtoyX08kGxvTrQqz3WPlpCLx8U26tjZPVK6aTDwnSIVa/2ZuxwLeFAHo4fv+4IARbgLMC7MJVjfSBiX9gX9tUcAewL+2pudrVXM8+v9lj7aAm9fFBsrw70ao+1j5bQywfF9upAr/ZY+2gpVr18jK2NOnAgt0GZNqInwAKcBXj0k9Sig7E+ELEv7Mti+kZfBPuKXqJxHUQv9PJBgOcXzy8f8yh0HdwPQyvg1j56ufEKXRq9Qivg1n6sermNIlxpHMjh2NNyRARYILBAiGg61u5KrA9E7Av7qj2pI/oh9hWRGBZdQS8LSBEVQa+IxLDoCnpZQIqoCHpFJIZFV9DLAlJERdArIjEsuhKrXhZdj6IIDuQoZKAToQng4MLBFXoO+mg/1gci9oV9+ZjfoevAvkIr4NY+ernxCl0avUIr4NY+ernxCl0avUIr4NY+ernxCl0avUIr4NZ+rHq5jSJcaRzI4djTckQEcHDh4IpoOtbuSqwPROwL+6o9qSP6IfYVkRgWXUEvC0gRFUGviMSw6Ap6WUCKqAh6RSSGRVfQywJSREXQKyIxLLoSq14WXY+iSJIO5LnGGB36yAUBXwRwcOHg8jWXQtYT6wMR+8K+QtqFr7axL18k26kHvdrh7KsV9PJFsp160Ksdzr5aQS9fJNupB73a4eyrFfTyRbKdemLVq53RD99Kkg7k4YdNDRAYTwAHFw6uLthErA9E7Av7wr6aI4B9YV/Nza72aub51R5rHy2hlw+K7dWBXu2x9tESevmg2F4d6NUeax8txaqXj7G1UQcO5DYo00b0BFiAswCPfpJadDDWByL2hX1ZTN/oi2Bf0Us0roPohV4+CPD84vnlYx6FroP7YWgF3NpHLzdeoUujV2gF3NqPVS+3UYQrjQM5HHtajogACwQWCBFNx9pdifWBiH1hX7UndUQ/xL4iEsOiK+hlASmiIugVkRgWXUEvC0gRFUGviMSw6Ap6WUCKqAh6RSSGRVdi1cui61EUwYEchQx0IjQBHFw4uELPQR/tx/pAxL6wLx/zO3Qd2FdoBdzaRy83XqFLo1doBdzaRy83XqFLo1doBdzaRy83XqFLo1doBdzaj1Uvt1GEK40DORx7Wo6IAA4uHFwRTcfaXYn1gYh9YV+1J3VEP8S+IhLDoivoZQEpoiLoFZEYFl1BLwtIERVBr4jEsOgKellAiqgIekUkhkVXYtXLoutRFMGBHIUMdCI0ARxcOLhCz0Ef7cf6QMS+sC8f8zt0HdhXaAXc2kcvN16hS6NXaAXc2kcvN16hS6NXaAXc2kcvN16hS6NXaAXc2o9VL7dRhCuNAzkce1qOiAAOLhxcEU3H2l2J9YGIfWFftSd1RD/EviISw6Ir6GUBKaIi6BWRGBZdQS8LSBEVQa+IxLDoCnpZQIqoCHpFJIZFV2LVy6LrURTBgRyFDHQiNAEcXDi4Qs9BH+3H+kDEvrAvH/M7dB3YV2gF3NpHLzdeoUujV2gF3NpHLzdeoUujV2gF3NpHLzdeoUujV2gF3NqPVS+3UYQrjQM5HHtajogADi4cXBFNx9pdifWBiH1hX7UndUQ/xL4iEsOiK+hlASmiIugVkRgWXUEvC0gRFUGviMSw6Ap6WUCKqAh6RSSGRVdi1cui61EUwYEchQx0IjQBHFw4uELPQR/tx/pAxL6wLx/zO3Qd2FdoBdzaRy83XqFLo1doBdzaRy83XqFLo1doBdzaRy83XqFLo1doBdzaj1Uvt1GEK40DORx7Wo6IAA4uHFwRTcfaXYn1gYh9YV+1J3VEP8S+IhLDoivoZQEpoiLoFZEYFl1BLwtIERVpX6+5xphJAwnwfsj74cBJkkCB9u3LDgr2lZZ92akavhQO5PAa0IMICHCDTesGi17oFcFtY+gu8MI5NMJWK0CvVnEP3Rh6DY2w1QrQq1XcQzeGXkMjbLUC9GoV99CNodfQCFutAL1axT10Y7HqNfTAWqoAB3JLoGkmbgI4JHFIxj1D7XoX6wPRxb4Ur6K4lVG4uqDXKOiUjxG90lIbvdDLBwGX55eP9lKpA/tKRal/9RO90MsHAe6HrJd9zKPQdcR6PwzNxbZ9HMi2pAaVs9upM6gW/h6IAA9EHoiBpp7XZmN9IGJf2JfXiR6oMuwrEPiazaJXTXCBftaUXsO+nvP84vkVyCS8NtuUfQ3bSewL+xp2DsXwe+wrBhXs+xCrXvYjCFsSB3JY/rQeCQFeYHiBiWQqDtWNWB+I2Bf2NdTEjuTH2FckQlh2A70sQUVSDL0iEcKyG+hlCSqSYugViRCW3UAvS1CRFEOvSISw7Easell2P3gxHMjBJaADMRDAwYWDK4Z5OGwfYn0gYl/Y17BzO4bfY18xqGDfB/SyZxVDSfSKQQX7PqCXPasYSqJXDCrY9wG97FnFUBK9YlDBvg+x6mU/grAlcSCH5U/rkRDAwYWDK5KpOFQ3Yn0gYl/Y11ATO5IfY1+RCGHZDfSyBBVJMfSKRAjLbqCXJahIiqFXJEJYdgO9LEFFUgy9IhHCshux6mXZ/eDFcCAHl4AOxEAABxcOrhjm4bB9iPWBiH1hX8PO7Rh+j33FoIJ9H9DLnlUMJdErBhXs+4Be9qxiKIleMahg3wf0smcVQ0n0ikEF+z7Eqpf9CMKWxIEclj+tR0IABxcOrkim4lDdmPhAHPb4oKG6M/Zj7Av78jOTwtYS6wsn9oV9hbUMP61jX344tlULerVF2k876OWHY1u1oFdbpP20g15+OLZVS6x6tTX+YdvBgTwsQX7fCQIswFmAd2Eix/pAxL6wL+yrOQLYF/bV3Oxqr2aeX+2x9tESevmg2F4d6NUeax8toZcPiu3VgV7tsfbRUqx6+RhbG3XgQG6DMm1ET4AFOAvw6CepRQdjfSBiX9iXxfSNvgj2Fb1E4zqIXujlgwDPL55fPuZR6Dq4H4ZWwK39pvQadl8i90Puh24zOc7STdlXnKP13yscyP6ZUmOCBHgg8kBMcNpO6HKsD0TsC/vCvpojgH1hX83NrvZq5vnVHmsfLaGXD4rt1YFe7bH20RJ6+aDYXh3o1R5rHy3FqpePsbVRR0QO5GG/ibWBiza6SoAFOAvwLsztWB+I2Bf2hX01RwD7wr6am13t1czzqz3WPlpCLx8U26sDvdpj7aMl9PJBsb060Ks91j5ailUvH2Nro46IHMhtDJc2IFBNgAU4C/Au2EasD0TsC/vCvpojgH1hX83NrvZq5vnVHmsfLaGXD4rt1YFe7bH20RJ6+aDYXh3o1R5rHy3FqpePsbVRBw7kNijTRvQEWICXJJpkjJlrTKw3WPTCYRL9TcWig9iXBaSIiqBXRGJYdAW9LCBFVAS9IhLDoivoZQEpoiLoFZEYFl1BLwtIERVBr4jEsOhKrHpZdD2KIjiQo5CBToQmgEMSh2ToOeij/VgfiNgX9uVjfoeuA/sKrYBb++jlxit0afQKrYBb++jlxit0afQKrYBb++jlxit0afQKrYBb+7Hq5TaKcKVxIIdjT8sREcDBhYMroulYuyuxPhCxL+yr9qSO6IfYV0RiWHQFvSwgRVQEvSISw6Ir6GUBKaIi6BWRGBZdQS8LSBEVQa+IxLDoSqx6WXQ9iiI4kKOQgU6EJoCDCwdX6Dnoo/1YH4jYF/blY36HrgP7Cq2AW/vo5cYrdGn0Cq2AW/vo5cYrdGn0Cq2AW/vo5cYrdGn0Cq2AW/ux6uU2inClcSDXZj/XGKNEsVxdIICDCwdXF+ZxrA9E7Av7wr6aI4B9YV/Nza72aub51R5rHy2hlw+K7dWBXu2x9tESevmg2F4d6NUeax8txaqXj7G1UQcO5DYo00b0BFiAswCPfpJadDDWByL2hX1ZTN/oi2Bf0Us0roPohV4+CPD84vnlYx6FroP7YWgF3NpHLzdeoUujV2gF3NqPVS+3UYQrjQM5HHtajogACwQWCBFNx9pdifWBiH1hX7UndUQ/xL4iEsOiK+hlASmiIugVkRgWXUEvC0gRFUGviMSw6Ap6WUCKqAh6RSSGRVdi1cui61EUwYEchQx0IjQBHFw4uELPQR/tx/pAxL6wLx/zO3Qd2FdoBdzaRy83XqFLo1doBdzaRy83XqFLo1doBdzaRy83XqFLo1doBdzaj1Uvt1GEK40DORx7+5ZJt2zPqmZJHFw4uGpOnah+FusDEfvCvqIylJqdwb5qggv0M/QKBL5ms+hVE1ygn6FXIPA1m0WvmuAC/Qy9AoEvNqujruSDsbjQywJSREVi1SsiRH27ggM5FaXoZ6MEcHDh4Gp0grVUeawPROwL+2rJBBptBvtqFK/3ytHLO9JGK0SvRvF6rxy9vCNttEL0ahSv98rRyzvSRitEr0bxeq88Vr28D7ShCnEgNwSWatMigIMLB1daMxa90Ks5AtwPsa/mZld7Nce6QMC+sK/2rKC5lrCv5tg2UXOX9XIIFG0CbSN1dlmvRoAFrhS9Agvg2HysejkOI1hxHMjB0NNwTARY0LGgi2k+1u1LrA9E7Av7qjunY/od9hWTGoP7gl6DGcVUAr1iUmNwX9BrMKOYSqBXTGoM7gt6DWYUUwn0ikmNwX2JVa/BPY+jBA7kOHSgF4EJ4ODCwRV4CnppPtYHIvaFfXmZ4IErwb4CC+DYPHo5AgtcHL0CC+DYPHo5AgtcHL0CC+DYPHo5AgtcHL0CC+DYfKx6OQ4jWHEcyMHQ03BMBHBw4eCKaT7W7UusD0TsC/uqO6dj+h32FZMag/uCXoMZxVQCvWJSY3Bf0Gswo5hKoFdMagzuC3oNZhRTCfSKSY3BfYlVr8E9j6MEDuQ4dKAXgQng4MLBFXgKemk+1gci9oV9eZnggSvBvgIL4Ng8ejkCC1wcvQIL4Ng8ejkCC1wcvQIL4Ng8ejkCC1wcvQIL4Nh8Hb3mGmOUb53LGBzIzAIIGGNwcOHg6oIh1HkgtjFu7Av7amOeNd0G9tU0Yb/1o5dfnk3Xhl5NE/ZbP3r55dl0bejVNGG/9aOXX55N14ZeTRP2W3+sevkdZXO14UBuji01J0QABxcOroSma8+uxvpAxL6wL+yrOQLYF/bV3Oxqr2aeX+2x9tESevmg2F4d6NUeax8toZcPiu3VgV7tsfbRUqx6+RhbG3XgQG6DMm1ET4AFOAvw6CepRQdjfSBiX9iXxfSNvgj2Fb1E4zqIXujlgwDPL55fPuZR6Dq4H4ZWwK199HLjFbo0eoVWwK39WPVyG0W40jiQw7Gn5YgIsEBggRDRdKzdlVgfiNgX9lV7Ukf0Q+wrIjEsuoJeFpAiKoJeEYlh0RX0soAUURH0ikgMi66glwWkiIqgV0RiWHSlt15kOrbARw5kG0iU6T4BHFw4uLowy3mBSUtF9EIvHwR4fvH88jGPQtfB/TC0Am7to5cbr9Cl0Su0Am7to5cbr9Cl0Su0Am7tx6qX2yjClSYCORx7Wo6IAAtwFuARTcfaXYn1gYh9YV+1J3VEP8S+IhLDoivoZQEpoiLoFZEYFl1BLwtIERVBr4jEsOgKellAiqgIekUkhkVXYtXLoutRFMGBHIUMdCI0ARxcOLhCz0Ef7cf6QMS+sC8f8zt0HdhXaAXc2kcvN16hS6NXaAXc2kcvN16hS6NXaAXc2kcvN16hS6NXaAXc2o9VL7dRhCuNAzkce1qOiEB6Dq52cvTEeoNNT692Jjt6tcPZVyvo5YtkO/WgVzucfbXiSy/fT1ueX3xQ8zXHW61nkjFGxvB/ly/78j0G7Av78j2nQtSHfYWgXr9N9KrPLsQvY9UrBIs6beJArkON33SOAC+cvHB2YVLH+kDEvrAv7Ks5AtgX9tXc7GqvZp5f7bH20RJ6+aDYXh3o1R5rHy2hlw+K7dWBXu2x9tFSrHr5GFsbdeBAboMybURPgAU4C/DoJ6lFB2N9IGJf2JfF9I2+CPYVvUTjOohe6OWDAM8vnl8+5lHoOrgfhlbArf1aevneLlPRZe6H3A/dZnKcpWvZV5xDCdIrHMhBsNNobAR4IPJAjG1O1ulPrA9E7Av7qjOfY/sN9hWbIv37g17o5YMAzy+eXz7mUeg6uB+GVsCtffRy4xW6NHqFVsCt/Vj1chtFuNI4kMOxp+WICLBAYIEQ0XSs3ZVYH4jYF/ZVe1JH9EPsKyIxLLqCXhaQIiqCXhGJYdEV9LKAFFER9IpIDIuuoJcFpIiKoFdEYlh0JVa9LLoeRREcyFHIQCdCE8DBhYMr9Bz00X6sD0TsC/vyMb9D14F9hVbArX30cuMVujR6hVbArX30cuMVujR6hVbArX30cuMVujR6hVbArf1Y9XIbRbjSOJDDsafliAjg4MLBFdF0rN2VWB+I2Bf2VXtSR/RD7CsiMSy6gl4WkCIqgl4RiWHRFfSygBRREfSKSAyLrqCXBaSIiqBXRGJYdCVWvSy6HkURHMhRyEAnQhPAwYWDK/Qc9NF+rA9E7Av78jG/Q9eBfYVWwK199HLjFbo0eoVWwK199HLjFbo0eoVWwK199HLjFbo0eoVWwK39WPVyG0W40jiQw7Gn5YgI4ODCwRXRdKzdlVgfiNgX9lV7Ukf0Q+wrIjEsuoJeFpAiKoJeEYlh0RX0soAUURH0ikgMi66glwWkiIqgV0RiWHQlVr0suh5FERzIUchAJ0ITwMGFgyv0HPTRfqwPROwL+/Ixv0PXgX2FVsCtffRy4xW6NHqFVsCtffRy4xW6NHqFVsCtffRy4xW6NHqFVsCt/Vj1chtFuNI4kMOxp+WICODgwsEV0XSs3ZVYH4jYF/ZVe1JH9EPsKyIxLLqCXhaQIiqCXhGJYdGV0HrNNcZMqugn7xu8b1hM3+iLhLavXoCwL+wreuOx6GCs9mXR9SiK4ECOQgY6EZoAD0QeiKHnoI/2Y30gYl/Yl4/5HboO7Cu0Am7to5cbr9Cl0Su0Am7to5cbr9Cl0Su0Am7to5cbr9Cl0Su0Am7tx6qX2yjClcaBHI49LUdEAAcXDq6IpmPtrsT6QMS+sK/akzqiH2JfEYlh0RX0soAUURH0ikgMi66glwWkiIqgV0RiDOrKJGPOe/d1g0oF+Tvv87zPB5l4nhuN9X7oeZiNVYcDuTG0/1dxrz1WTbdL/U4EeCDyQHSaMJEWjvWBiH1hX5GajFO3sC8nXMELo1dwCZw6gF5OuIIXRq/gEjh1AL2ccAUvjF7BJXDqAHo54QpeOFa9goOx7AAOZEtQFOs2ARxcOLi6MMNjfSDWt69uf4Hrnl5dsKLeY0CvtPRFL/TyQaD+88tH6/HW4de+/D3r0Yv3+Xitxr5nfu3Lvt1BJbEv7GvQHEnh77HaVwrs1EccyKkoRT8bJcADkQdioxOspcpjfSBiX9hXSybQaDPYV6N4vVeOXt6RNlohejWK13vl6OUdaaMVolejeL1Xjl7ekTZaIXo1itd75bHq5X2gDVWIA7khsFSbFgEcXDi40pqx6IVezRHgfmhrX/6i5oZRE71s9RqGsr/fohd6+ZtN4WqKdQGOfWFf4azCX8vYlz+WbdSEXm1Q9tdGrHr5G2GzNeFAbpZvkrXPnTvXPPzww2b27NnmxhtvNC+88ILZeuutzZ577mmmTJliJk+enOS4+nWaF05eOGOd1JOMMXJT2VyxPhCxL+zLZv7GXgb7il2h8f1DL/TyQYDnF88vH/ModB3cD0Mr4NY+ernxCl0avUIr4NZ+rHq5jSJcaRzI4dhH2fI///lPc8stt5j99tvPPPnkk2bHHXfMHMb33Xdf9u+zZs0ye++9t1lwwQWj7H/dTrFAYIFQd+7E9LtYH4jYF/YVk53U7Qv2VZdcmN+hVxjudVtFr7rkwvwOvcJwr9sqetUlF+Z36BWGe10atXYAACAASURBVN1W0asuuTC/i1WvMDTcW8WB7M6s07945JFHzB577GFWXHFFc8YZZ5jVV189G+/TTz9tZsyYYW699VZz2WWXma222qpTHHBw4eDqwoSO9YGIfWFf2FdzBLAv7Ku52dVezTy/2mPtoyX08kGxvTrQqz3WPlpCLx8U26sDvdpj7aOlWPXyMbY26sCB3AblRNpQqoqZM2ea6dOnm7vvvttsttlm43r+xBNPZGks1l13XXPKKaeYRRddNJGRDe4mC3AW4INnSfwlYn0gYl/YV/zWM7iH2NdgRjGVQK+Y1BjcF/QazCimEugVkxqD+4JegxnFVAK9YlJjcF/QazCjmErEqldMjPr1BQdyKkq10M9nnnkmS12xwAILmPPPP98stdRS41r9xz/+YU488URz9dVXm2uvvXYsOrmFrjXeBA4uHFyNT7IWGoj1gYh9YV8tTP/Gm8C+GkfstQH08oqz8crQq3HEXhtAL684G68MvRpH7LUB9PKKs/HK0KtxxF4biFUvr4NssDIcyA3CTa3qxx57zEydOtV84AMfMEcffXTmSC5fF198sdl3332zVBYq25ULBxcOri7M5VgfiNgX9oV9NUegOfvS8Z06xjPNi/thWrqhF3r5INDc/dBH78LVgX2FY1+nZfSqQy3cb9ArHPs6LceqV52xhPgNDuQQ1CNt89577zWbbrqpOfXUU80hhxxi5ptvvgk9ve2228y2225rLrroIrPPPvtEOhL3bvHCiYPLfdbE94tYH4jYF/YVn7W49wj7cmcW8hfoFZK+e9vo5c4s5C/QKyR997bRy51ZyF+gV0j67m2jlzuzkL+IVa+QTFzaxoHsQqvjZW2cwzZlUsSEgwsHV4rzttznWB+I2Bf2hX01RwD7wr6am13t1czzqz3WPlpCLx8U26sDvdpj7aMl9PJBsb060Ks91j5ailUvH2Nrow4cyG1QTqQNG+ewTZlEhjuumyzAWYCnOG9xIKetWqwvMNwPuR+mbVn/6j32lZaK6IVePgjw/OL55WMeha6D+2FoBdzaRy83XqFLx6pXaC627eNAtiU1AuVsnMM2ZXqh2mijjUaAIkOEAAQgAAEIQAACEIAABCAAAQhAAAIQgEB/Avfff38yiHAgJyNV8x3VxN14443NOeecY6ZNm2bmmWeeCY3mDuTZs2dnh+25XDiQXWhRFgIQgAAEIAABCEAAAhCAAAQgAAEItE0g7cOU26Y1THs4kIehx2+DEXjsscfM1KlTM8fw0UcfbRZYYIEJfbn44ovNvvvua2699dasLBcEIAABCEAAAhCAAAQgAAEIQAACEIAABCDQXQJEIHdXW+eRPfPMM2a//fbLHMfnn3++WWqppcbV8dxzz5ljjjnG3Hjjjebaa681q6++unMb/AACEIAABCAAAQhAAAIQgAAEIAABCIwmAaJ7R1P39EeNAzl9Db2N4IUXXjAzZ84006dPN3fffbfZbLPNxtX9xBNPmD333NOsu+665pRTTjGLLrqot7apCAIQgAAEIAABCEAAAhCAAAQgAAEIQAACEIiPAA7k+DQJ2qNHHnnE7LHHHmbFFVc0p59+ulljjTWy/jz99NNmxowZ5pJLLiF9RVCFaBwCEIAABCAAAQhAAAIQgAAEIAABCEAAAu0RwIHcHuskWnrxxRez9BSHHHKIefLJJ82OO+5oJk+ebO67777s32fNmmX23ntvs+CCCyYxHjoJAQhAAAIQgAAEIAABCEAAAhCAAAQgAAEI1CeAA7k+u87+cu7cuebhhx82s2fPzvIdK7XF1ltvnaWvmDJlSuZQ5oIABCAAAQhAAAIQgAAEIAABCEAAAhCAAAS6TwAHcvc1ZoQQgAAEIAABCEAAAhCAAAQgAAEIQAACEIAABGoRwIFcCxs/ggAEIAABCEAAAhCAAAQgAAEIQAACEIAABCDQfQI4kLuvMSOEAAQgAAEIQAACEIAABCAAAQhAAAIQgAAEIFCLAA7kWtj4EQQgAAEIQAACEIAABCAAAQhAAAIQgAAEIACB7hPAgdx9jRkhBCAAAQhAAAIQgAAEIAABCEAAAhCAAAQgAIFaBHAg18LGjyAAAQhAAAIQgAAEIAABCEAgHgJzjTGT4ukOPYEABCAAAQh0iAAO5A6JyVAgAAEIQAACEIAABCAAAQhAAAIQgAAEIAABCPgkgAPZJ03qggAEIAABCEAAAhCAAAQgAAEIQAACEIAABCDQIQI4kDskJkPpJoG5c+ea3//+92bppZfu5gA7Nqp//OMf5vnnnzeLLbZYx0bGcCAAAQi4EXj22WeN/llllVXcftiJ0ultpR9tvdKbdL/85S/N4osvbpZYYon0Ok+PIRAxAd7lIxanomvolZZe9DZtAjiQ09aP3necwK9//Wtz5plnmgceeMBceumlZqWVVur4iNMdnhz9Dz74oPn4xz9u3vSmN5np06eb+eefP90B0XMIQAACNQloMXfDDTdkz69PfOITZurUqTVr4mdtEECvNij7a+M3v/mNufzyyzP7uummm8x6663nr3JqgsAIE+BdPi3x0SstvehtNwjgQO6GjoyiYwS0mLv66qvNxz72MfPTn/40G925555r9t9/fzPvvPN2bLTpDyd39J9yyinZYOTov+aaa8zGG2+c/uAYAQQgAAEHAj/84Q/NIYccYr7yla9kv7rjjjvMlltu6VADRdskgF5t0h6+rW9/+9vmPe95z9i74c0332y222674SumBgiMOAHe5dOaAOiVll70tjsEcCB3R8uhRpLeRsuhhhvtj1944QVz9913m5NOOsnceeed4/r5rne9y8yaNcsst9xy0fZ/1Dqm7b5XXHGFOeOMM8YWczkDRQZNmzbNTJ48edSwRD1epRfRS6f+d+WVVyZKPJRaPHRCkW+83dtuu81su+22Y+088sgjZu211268XRqoRwC96nEL9avvfve7Zv311x9r/pxzzsneNeaZZ55QXaLdCgJ/+9vfzO9+97vsXWP55Zc3Cy+8MJwiJcC7fKTC9OgWeqWlV97bf/7znzyn0pRuQq9xIHdESIaRPoEf//jHRhGsn/70p8cN5g1veIP56Ec/anbeeWezwAILpD/QDoxAjv677rrLHHPMMeab3/zmuBG9853vNEceeaTZYIMNzKRJkzow2m4MQVt+P/e5z5mzzz57zNn/6le/2hx22GFmjz32CJyzGm9qcZbNmTPHPP744+bee+813/nOd7IFuKL6t9pqK7Phhhual73sZd2YlB0dBQ7JtIRFr7T0euqpp8wHP/hBc8stt2QdP+KII7J3kYUWWiitgXSwt3pW6Z1QOwa1i7B48W4Yn+C8y8enSb8eoVdaeukj2re+9S3zpS99ydx4443mySefzN7lt99+e7PffvtlH0JZJ6elad5bHMhp6kavO0RAB+Qpl93pp5+e3VzzSzfZww8/3Oy5554ckBKJ3sq19aMf/cicdtppExz9U6ZMyRZxm2++OVHHkeilbvSLVMi7ecIJJ2SO5AUXXDCino9eV/otDnIa8Tj9R08f2xHjkLQlFUc59IpDB9te/PWvf83OWJCTUtcuu+xizj//fLPUUkvZVkG5BggoFYx0ufbaa/vW/slPftIcfPDBOPwb0MC2St7lbUnFUQ694tDBthc27/KqS2uvD3/4w4EDeGxHRbkiARzIzAcIBCJQlec478rqq69uPvvZz2aHsXHFQaCca6vYq9133z37ALDsssvG0Vl6YWxfYHJUt956Kwd9BZw3v/zlL81xxx034cNMry7J5k4++WSzwgorBOw1TVcRKDok9SFU/77WWmsBK1IC6BWpMD26pW3A5513Xrbw1vW6170uc1rqvZErDAHled9nn30mpDKr6s2HPvQhc+yxx5oll1wyTGdHvFXe5dOaAOiVll7aIaODk8u7qatGofdDBdAp8KqRi82djWBVpTiQG0NLxRCoJlA8MTY/ZKiqpBySWiCQQzfsTOrn6M97pofg5z//ebPpppuG7SytG9nXo48+mqWqKL/AKEr8oIMOMq997WuzLVX5oYfCpi/hShUz//zzQ7FlAsrpecABB0xIB6No4ze+8Y1GkV0PPfTQhF7hRG5ZKGOy/OFKLaJ0IksssURlB4oOya233tpceuml2bbFmK+urjO6qlfMc6lu3/Ts0qHJypc7KB2F0le89a1vHWvqnnvuMZtsskndpvmdCNS8CTz88MPmAx/4wLhnlNJV6KDDVVZZxdx3333mkksuyf6udCNHHXUUuwoDzDje5QNAH6JJ9BoCXqCf/uxnPzP6QKZ0FcVLa6/XvOY12Y7QL3/5y9mflJ7zU5/6FIFygbQatlkcyMMS5PcQcCDwl7/8xZx66qnm+OOPH/crOUp0SJ5uut///vezvymqRE7J9dZbz6EFivokoLzU2mpYdvT/+7//u1l11VXHtpCqzX333TdzSJKf1acCbnX1ilSQfclB/I53vGPsIBvl5lLEa+5EVh5kbQlebLHF3Bql9FAEFHl84IEHjnvh3HvvvbOPZ7oHzjvvvFn9Tz/9dPZRoOj0138n/chQ+K1/XF7MaUGgKBNFjpQ/uqToQLYGkUhB9EpEqP/rZvHZpQW4bGvppZfuOQh9JF1nnXXG/j579uzMicnVLgGloNOz6sorr8wa1ruGDrueOnXquOCPP/zhD9lODL078o7RrkZqjXf59pkP0yJ6DUMvzG91j1MQjj6W5Zfe5fXfFLST5zrWs+6yyy4z+si22mqrheksrQ5NAAfy0AipAAJuBK666iqz6667jv3oP//zP80hhxxilllmGXPBBRdkEZL5pYXESSedZBZddFG3RijthYAc/ooW0YIgXxzIYaUHn/4mrb7whS+MtaX/r3yEXO0SUOTWDTfcYD7ykY9M2EKa29dyyy03oVPFKC4ikNvVTK39/e9/z5z4ygmZXxdeeGGW970qElxpSa644gqz1157jeusdNx2223bH8CItHj//fdn+fjvvvvuCSOWQ0QaFg8NxYEcdmKgV1j+Lq3rnqZ0ZTo/oXgGxqDdFeWD9Hh+uVD3V1ZBHzvssMNYhTyL/LH1UdMf//jH7PDxF198kXd5H0AbrgO9GgbcUPVKq/SZz3xm3Lu5gj30cc3mbBmt4RS9rN03NuWrhlFzA0lDRLpfLQ7k7mvMCCMj8Lvf/S5zPMopLOdW8QucFhCKIrn99tvHek1u1rACfuc73zHve9/7sijJ8oGG5cOHUtmuHZZoM61Lp5133nncIvwb3/hGz7QieuGRs1K66pJzbLPNNmumc9RaSeDxxx/PPsbkuy50P/z4xz8+FiVe9SM5nc844wzzsY99bOzPO+20U7YVruojAej9EHjiiSeyvKszZ86srPDQQw8106ZNy3ZmFO+LivqXnZEf3o8OtrWgly2p8OWeeeaZLCeuDsIrXnqf0K4L7cQoX+WD9D74wQ+as846i2CDFuV8/vnnszz8ihbX9d73vtecc845HGbYoga9miruwDjzzDPN29/+dsO7fATC9OgCesWrjU3PfvWrX2U54PPUFfvtt18WGGKT5z3ffaNdHKSCtKEdRxkcyHHoQC9GjIC2esiBXJXfuByhrGhlba3vt51xxPC1OlxFLvzpT3+qfBCWI5TVMWm1//77j229b7WzI9KYvlY/99xz4xyNWszJsaiI8fzSolynopejWfV7OYzl9FJeQuVnVQSlts0p564WgnImkw+52Qmll0XlicwvLfA22mijgY3+7//+b2ZjxTxrikDffvvtB/6WAvUJ9DsJXbXKjhSprGeVIih1kRqmPu9hf4lewxJs7/d6nslZfOSRR45rtFeeyPJBeny8bk+rvCXl89RHszx9hdLTaTfhfPPN135naDEjoPd1vdPJqZ+nnss/MGuXJ+/ycU0U9IpLj7q90bkYxTOAbALfqnJc4++oq0D7v8OB3D5zWuw4AW3BeeCBB4yi6/SPHFNaBCiKxMYhpd8rEu+iiy4aI6X8du9///vNPPPM03F67Q5PC2zlYJXjSlopqmfDDTc0G2+8sVl55ZXHcjb165UOANttt93IXd2SdHlknT6+lKNV9TdFiSvyOHdolb9o9zvRuTgEDrvxI6h2VeiwtXLeRzn8TzvttLFIYlcHyPXXX5/ltM4v7epQNNgiiyzip+MjWosWdL/97W+NoiJXWGGFLJouz12XI9F9UwdHKbJL2+/7XTiQw08k9AqvQd4D3ffk/K3apqt0FkqDpY+gxXQW+jCjHRY6NC/PCa/6ygfpySY5M6M9rcs7BhV9LIcy7+ntaVBsSQEA2jZfPjxZeamVHlB5qXmXD6NNVavoFY8Ww/ZEByXnqeXk67j22mvN6quvXlmtnnN33XVXlrbpm9/85oQypIIcVo12fo8DuR3OtDICBOSYkqNX2xCLL//50KtyRfbCohO15ZTM6/l//+//ZUnntT2Ya3gCNgvqfrlziz3Qw1ALB0Xe5ZfNVvzhRzFaNejQO72kyEkou9CiuuwcrsrDlR9uqFPtr7766sxhqZPubS6iyW0oVZcp3g9PP/30CbnBy9t/XR3I5S1zb3rTm7L5oMUilzsBRYPcdNNN2Q6KO++8c6wCpRg5+uijs4+g5Uv3Pn0s1aGw5YNG87I4kN21GPQL3QvlLFTU/S9+8Quj59krX/nKLB2MHIhVO5tUJ3oNItvM36WRdpbp/qToSF2yJ73jyT6KqXekpVKYaQtw8Tml550W3IrszwMRHnvsscwplr8n3nzzzWa77bZrZhAjVqt2l2mniw5FVuRq0XGfo9BHNul03XXXZf9JH52lkd41bC5prUP4fvKTn2RnamjXE9HLNuTGl1EkuNZHes8of3hRRLhs5uUvf/nAinmXH4jISwH08oIxqkouvvji7CB5XVtssUWWD1lBWOVL9zqt4cofeYrltBbQQXyrrLJKVGOkM+MJ4EBmRkBgSAL5dngtsqu+phWr1yJAN9pBL/nK86n8QTqcKL90mN5hhx1mFcU85JA6/XNtFZWjP3dE9husFmd60FU9CIu/0wJROQjz3NXSWS+0W221VadZtj04m/QueY7x4uGGSlWhCPOyk0sfdXTwntImaF7INrUAzC9Xp2bbPGJtT1H5ig7OHSBVHMsO5EFRC+WxzpkzJ4uA1aI9v2xTYMTKLUS/tGhWOhc9X4qO42Jf5JSXbfS6n/Wrg4+f/lSt2vJZrl2nnmtnRr9nFnr506RfTUpVprRKJ554Ys9isi05vpSjteik/N4jj5hDDzlk3HkYqkTvhQcffHDmpCw7MBVlKYcmVz0Cepd/9NFHs2jvYj5qOUT0fr/55puP06ich9rlI6Z2vmlXYX7PJYe1u2a6H+ojmt4Dymsv3QfLZ8zYtMC7vA2lemXQqx63UL/SR62f//znRjs7tWNGAWz6UF31kavoQFZ/e72L//CHPzRKU5F/SNVaWc8s/ffLL798bKh6JuoAvl4fw0Mxod2XCOBAZjZAYEgCX/3qV7OtG1VRx+WqtbBTpGp5O3dVF6putNdcc02WXoGrHoGqA7h61dRr22iv8jbOzXq95lc5gSrncNV2p/LhhmWCU6ZMyRzFWhAWX1D0wqRFR3HxqN0Am2yyCSI4EFCEpD5+aTtpfpVfCMs5PFVO296KaSkGNVncNqeyNnnXBtU5Sn/vtYW0ioGNI1gLRH1EkzO6uKBnMTD8rNKCS7snekV6F1vQQbw67FDRk/0u9Bpel1416GBQOXqLByL3Kqvc7XL+rrjiiuOKyMkox2VxYa0CH/rQh7IcrwsvvHD2HFPuXV2uEbDGcG59Dlz3QjkiywcZ5n/X+6ACD7bZZpsxjaqeYbbp5v785z9nh2nnKYB22WWXrG2lDOLqT0CO/gcffDD7UFa+H/Z6t3Nhyru8C63BZdFrMKOYSugjig4+1r2p7NfoZV/ldEoKvNJHsfKlFGl61uneV/zIo/cbHVafH6itgBLt2CElU0wzY3xfcCDHqw09S4CAtpFqsVb8mqYtUzoYStsSFaGQR3cpf50iiG23txVvtDkKLRy0ONcBfG1cXVpeiOcVV1yR5cjNLz0MlW/wLW95S5Y7VdvuP/e5z2UPT6WlUARyOf9nL+62zs02dOtyG3fccUemYf5iU7XdqepwQzHJD/nS75WXt+oqH+yGU7LebLLJDV4+eCNPNzLI8ZX3qKyV5saWW25Zr8Mj9Cvd53R/q1og6NmlrdT333//hG2Gto7g8sdPLQZ0761KgzFC2GsPVfNaJ5zbpN7Rdm1FvA7aNVPsDHrVlqbyh3L8HnjggeMO+VSk8bve9S6z2mqrZfkf9Z6hSwd8yRb1bKq6FMWs3VK5kzgvI51POOEEo7QVOlBUF05Idx17baevqqlqJ40cmYoed003V3Yg68Op3juXXXZZ90GM0C/ktNeHYzmfipfsS/agND4LLLDAUER4lx8K37gfo5c/lk3XpF2BX/ziF7ODxwcFxOmAcvkz8jNH9A6hZ1nuANZHUUUlv+IVr5jQbe2c0Tuo3gvzXTf6mK33FqVDyy99BFcUclX6oKZZUP9gAjiQBzOiBAQqCZSj7Hqdlq0f6yVVjmObQ/SKjekme8ABB2SRefmlfGt6YeVyI1A+YE1fR+WML7+w53npll56abcGjDHkrnZGNu4H+uCi7VH9FgA20a2qtOzA1H+Tw1IfDXpdVRFFOCXraWqTT7Ccx1gt2d7fyiksXFNg1BtV2r/qlwJBC/KPfvSj5rWvfW320Uz3QUXy678XP9Zo8d7L2ZXTieHjZ9pKvdR7bQXdeeedxy3otEtC2z6VI1CLKzk85KB/+umnsx0USy65pNPw0csJV9/CVR8vlcZC7xvFj5ZacMuWFBSgwyr7XXl6JUU0Fy85NLUjTWktdHEPtNexV/S9alBeagWG6H1A2hWjXMvvA1W7luTIlHOl6qDEvIfKfayPDIp21UUKC3vtyh+89Muvf/3rRrtkel15/vc11ljD6v7Iu7y9HlUl9f6QB9+g13As2/i16+5c7daQwzh37lbdBxWFrGAdGwdw+UBSvWNqx/VGG29sJrUBgDacCeBAdkbGDyDwLwKPPPJIdip2vri+8sors8hj39f1118/blu3btrK0VY8eMV3m12sT0n586gFLbR0oNqaa67pdai2zk2vjXagsuKpvNqGO+gDiU10q40Ds4xOOwm0kMt3FGhBou3DyvvF9RIBLb61KFh77bX7njhffilUDcWI7qpDDxW5oK28gyIoy3XrRfXss882iy++OFJVEJCTUFwV0VG8+h3uKsdVcYu8fqddNzbbCqs+fhLN7zY1y5FwWlRpUdZrZ0xx0a6WdA/UhxabXU/o5aZNr9Jlx5POQtDWXJtFdL8eyH4VSKAdbv2iw0i51F/HftvpdS9UZJ2CQXK9yoEHF110UbYboHiVNdfftKV722237dmZ8m8UhT5t2rS+z1M/MzT9WmQLsqtiFHKv3Ut5Xmu9G+jeqV03733vewdy5l2+3jzJ7UvrY+2SmGeeeQx61WPZ1q+qducqol+RyHrX0I5n7UibNWtWFpgj/4N8H+Vn2o033mh22GGHsW7rPqqPpOuvv37foVQ5r5We5sgjj+z7Ea4tPrRTTQAHMjMDAjUJFLdPuxye4dqcopeVZqGYm83ly55re10sXz7sxD1XoD0VvTgpgiV3QrJ9uz87RaHOmDFjbLu8zcF1thFzVQeiyG433XTTcZ2SQ1Rbt/TCUlyc2y427GdH2iWLi29twdUiTgdr9LsG5RPUSffagq2Xz/xSdKW2s/XaBVD1wlmVCztt2v57P8ihX25RdqZFg5xW+eXioOLj53AalhdkLvejPL+1PsRoIWiz+wm9htOrvCui3zbeui0p0lIHv+bvF+V6lBpjt912q1t9p3+nKLnTTjtt3OHUGnC/9AflrdVVO5KqDr3ud4aGPr4qQjl/5pHv033a2ezOVBlFShbPYrDJ5Z/3hnd5N130vq11qniXPxajlxvLNkvrgHGlfsnTT/RKg6V3fqVnWmuttSpTO/7xj3/MdkDpI1t+6Rmod8hXvepVlUNS2gytI4qHv9oGkbTJiLYmEsCBzKyAQA0C5YWCvmifd955PfOq1mhi3E/K21j1ZU8Ok9VXX33Yqkfi922eVm7r3BwJ8H0GmUfLVW35PffcczOnYr+oLVtnWD8HpiL0dNiX8kuWD2PRS48iXCZuQ+1SZnD7WViVy04pYLQQ7uecUg5PpUbQDoD8KjvCqg4i1UusDg3LUyrkv9U2feXiVX60/NLLp7Zxu27dtx99d0oOcugXR1peELhuka/6+Gl7yFR3iNcbSTn62za/bTmnqxxZVR/NqnqFXnZa6V6oyLryVc5rq1QGuvfZOO/tWv5XqX4H9DXVpkv/Yi1b9W6m3MOKqKvK1alxKNWEdm1oh2G/DwJVea/1+0MPPdTsuuuuWe5rOdG+/OUvZ4dIFfOZ+4pSj5V7U/0qf/DKD6NcZpllsh2Gen8o542Xg0t6Dkoboz7zLm+nnNbDSqGkQBC9l/cKqEIvO55tlir7Mlw+sFT1s3wulMr0OnhP7/LaGVD8wGMbtdwmI9qqJoADmZkBgRoE9NVMB5voJGxd2223XeYgsXkpqdGcUXvKxaZIZB+nDNfpQ8q/KTsbm15kFaMqiyfNpszQV9/lpNDHD23vzL9KV30gkZNxnXXW6dusjTOs6kAUOVQ22GCDLBpJ0fzFS/al6FcdrGh7gKIvNrHXU85ll+cpUx7OXpcWzbI3fRTIr/JLar/8a1oU6v4qJ0zx8Km8LqIV3GaNjUNfNVblXa1ziGvRtjVfFA2r/KILL7ywW8dHrHT5o+egZ5YiJZUzUPe0cnSqy+GU6NV7ouk9TPcgca7aIVF+z5CjsBhZ5XMKa37ofbD4YU7PLh1CtPnmmw/cou+zLynVVbXjpVdqnfI9UM6NFVdc0aiOt73tbVkqhGIaNG3v1pkl+ihte8l5tPGn5wAAIABJREFUIodmv3zJtnWNWrmq4AN9EJBtlDXol6qpHzfe5QfPKr3TK/2KPrLo6pVODL0Gs2y7RDkXu/wa+ug1efLk2l2pCghRZbp/KghBH1+1LtAZG8VLfz/rrLOyQ5y54ieAAzl+jehhpAR0YnJ++rUWxvq6KqfUoEuRlz/72c+yXJJajOgLuZwrg3J+6jc68VnOFBbfgyiP/3v5BUcv/so5t9RSSw2sSAvzxx57LMsBdeedd2ZR33KCDDrpWVsddWhOMZ/ewMY6XKB4aI0YFvPV1slXLFRVzrCqVAZVOQrLqGXDhx9+ePbyWzzsqMOSOA+tKpddL6eiovF0IJ4+spWjgNSwooi1cM5fVFVe/+24444b1y8doKGY76qr11Y754F14Adywmuxq0WaXtD1MVP3t6qPIIMOCFL6A+mg/N/5VTcyJP/Yqgg9RX8pEo9rMIGyM7Iq96pq6ZfTtdiK7eGU6FWtjZzyimjMd6pUPWeeeuqpLIe+8t/qUkTe0UcfPfBdodii7rF6rv3pT3/KPrBWRTrn5fN7pqL6eXYNtqm8xKBULbY2pXeG8mFSuncqRVrx4OuqnilthnY+6byHYZw19qPuZsmqQ0aLI9VzS7sAdBDpoHf2XoR4l+8/d/R+p7Q59913X1awXz5v9GrfDnU/UxpH5TIuX2XtdN/SR5hhLj3Dbr755uxjWr98/cU29IFH90Odq8KVBgEcyGnoRC8bJqCvYcotp5c52+2GWiQokXx+KfeTok36vfCrbHnLiP6bcm1x4xwvcq9EAfnLvRwmm2yyidXMKOexc3H4lyPBlN9YDv/FFlvMqm0KGaPcaHqZyBffVS+Y5cNqbLdel51hVdtMqw5EKepClLj9LB2Uy654IGK/SKyq6GU5r+S01MFt/V48++WstB9J+iV1L9SHSH3MVD7NMrMtttgicyxttdVW4xbPvQ4IUpoE8dezrFiXIhsVmdLvlPt+NDUn5ptvPiL6HaZc2YHcyxlZpaXsQ5rlEWFq1ia3fN499JoolJxI+riY24V4Kvp3lVVWGSusjzfKT5xHBbsw13ZeRTXrGalF/UEHHZTZ3CKLLNJ31uieqUhZPnr+C5PsQbuOxGX55ZevDLaoytWZp9b5zW9+MyFvbj8Bqp5jet/UfNEHUQUdFC85NLUDQ2ktXv7ylzvcEbpZVPeaBx54wKyxxhq1UlAVd2cWCREQ0N58+drXvpa9Y+RXv8Ny0as9XdRSnpdaHyW12+FlL3vZuA48+uij43Z6+syhr7r1Ma2cHrB8Pxz2A0+7RGktJ4ADmbkw0gT0opfnytKLjLYm9tuOXYSl7dw77bTTWOJ5l9xBF198sdG20vyqOphjpIXpMfjioRh6AZcjt9dBW+Uqioce6m+KhtNJr4Oiuct5DZtOV9JF3csfW6peMJVXUg4POejzy0bjKgeK6nnPe94zDmX5QBT9serU9S7ytx2TXu4V+aZFtBbf+khSlYe6KoJLTkc5UPSSWpUWRFH7OqxDL5T51St6Wc4URUJIx6ITWpq++93vNltuueXIf8CpOiCol85VkdrldCS9fqvtjNJsueWWs51GlKsgIGe/IsS1m0WRqroUja0tnVW5u8tbSxUVpA8Fyy677ITatXVeEWDKjavnmg491Jb48uG7NrnlEa+aQK+PLsVdFFXBAbaR31W7pJo8V6NLOuu5peeE5rfe54uXDofS4bjaHVjcjVGVNksBIXpPLO+Y0T1QTt9XvvKV5ic/+Um2O6MYYXzsscdWHlQpm9czUfaeO7TlwNHHNC5j8oM+9b4wzCG45eADsdU7yo477ghmTwQUsCP7qYriLu7GtTlQHr08idKnmvxwOqU0yj96Vj2LyhHILiks8t0yP/jBD8x///d/Z+l99H5evORX0fuJ1oAK0lPaCtnlG9/4xuw9fv311x+4Bm+eFi3UIYADuQ41fpM8Ad34tCVR26uLX8dccjzqgaoXSR3elF/lbdm9QJUdyIoiW2+99ZLn2tQAtHjTw698KIbLS+fPf/5zI0fKN77xjaybthGuZQdy0wcmNsUwVL1yDGshrIW2rn4vmFX5im00VmoX7R7IX5SqoreKB6IQwfrSbNAiV4tiLeLksC1Gnvba/lmVy06OsPwU57z2chRQVfSyXiyVD7vXpRdh/bPQQgv1PVQx1PwO0a5e1uUkdMm1WT4Nu+qAoOJYFL0sB6RygbPFur7KWkDdfffdRgdOlqMR81rloFIOyVVXXXWsofI5C/rDDTfckB3kVb7UhhxnyhmvnUy5o0xbit/85jePFde9VxFGxXbqj2z0fll01Gv0uufJ4Vh8d9MiWTaTXwoy0CFtgz7A8KG63nzShzB9nByUMkLv6QcffHD2HNFVZV/lHvTamaQPoXJM58+7fh936o2q+7+SA187XnJnfVVEvy0FvWN+5jOfMXvttdfYT5RKRvngOVjXlmJ1ueKOMtnD+9///nG7bMuHvfbKf1ys3adeo3mktZ2mCtRRwFN+5YdMytGbX+UP1f0OCi23qqAcfXTL1wy9PqTZ9ZZSqRHAgZyaYvR3aALFr97Fyuo4lcrb5+Uw0YnKxe085Q6XX1xtvtgOPehEK+i3Hd71UIyqPLtVD9QyqvJWYkXjaYt9vhBJFG1r3S5v6x30gqkv1EWHos3CQm0o8k5RsLp6bR1WBKAWmu9617sGLuhbAxSwIUW9KWpLH2b6XXKCKNejIrDya1Auu16L70H5JwPiSKLpqlOu5exV+iSlLZCzVw6OSy+91OggyuJVjuivOlCqznMwCXABOqkPM4roKUfkV3VF3GWLuvflUf9KS7LDDjuMFbfZkVGsu2xrLofpBcAVtEl9SJNjo2rHRd6xqo8u5aADLcj1sbSYPkT667nXr+5yBDKpsgZPB+3c22effSpz7Jd/LZ3k4Cg6FHvtwhh0ULXyicppnR8M65KqZPCoRqOETUS/C4m6wQcubYxaWX3w1y5N5d/XVbXLtpz3vV/+4yI/9Gp+NlUFepR3IVV9SLMJ2lHvy2tj27RLzY+cFtoggAO5Dcq0EQUBvaDLuaso4WKUnZy+iuZSdKprTrKqlyA5Jc8444zssLWqS5HP73vf+8aiF7jpVk+PXo5+vdwrMk4v7a6HYlRtndILkvKEVuU0funQsH3GjvLymSMqCsPw0AktvhVBtfjii0+oTYdnKWohj74b9IJZZ2FRznHNgm6wqLoHytExKHJLNcnmFEVXjLTrlctu0Icd3YfLW+vz/JOD8scPHlW3S5Qdvnp26f4lZ1P5XqgPZtL2sMMOG/e8K++SwaHfzJxRJKry4ep5b3tJT9mZonrkbPzVr36VOcjkSM4vG2ekyuq+e+CBB4791ubjtm0/u1YuTwejPKzlCLvyWMuLZv29nJKpbFNVeXLL9Zajm3WgkN5LSXdQPduqPqQpKlhpjpSXWtH3ykUt+9NHfz1zynmiqyIhbaKJy1F7pDWrd0copxVTRP8VV1yRHTxd56oKPtCHVNkflzuBKueidtLonSI/K0j3LaUhyK9++Y/LPUAvd01cf1GVqkcO4qJ/orxrxnb9RHCVqxrdKo8DuVt6MpoKAnIuaeunIujKW36HOTxLDjNdytepyKDiQlEOFzmRFV2cbyeVM1Jbj+WszPthm0ZhlITVYk4OpfJBTsMeiqG8rso/pzzX0qt4aaGtKEzlfc0vOTIVRaQ0JfkHB9vtqKOml2xLB6FUvazff//94/KK27xglhfTgxbg5RcZbY3U/FlqqaVGSQrrsepADeWFVO66/NKiTds+dc/SwRv6UKJt8XqZPPvss7Pt2uWr6oOMtutvttlmffti81JrPZgRKihNlEInv/RBVB8je0U26pmjBbmiH/OrbEv9DpRq2qHf1e2nVc4tOfn1nFl33XUzZ79sUCeVK41WMedq2Yly1VVXjXteST89H7fZZpueM1/RXUcfffQ4+z7hhBOyhb9yI3P9i4AcJLrHiZU0sD3HoqxJOTK86iOZ3gmVyun1r3/9BPxlvXgv7D9Dy1Heit6fNWuWmTp16rh0O7IxOan0UbPXoceDDoUt90Qf5nRPLaZL0LNUH/KwLbc7i01Ev0uNVRGXtmkFXdoZpbLlKP3y+0P5bBmlEvmP//gPq7y26DXcTBI/vfv12w1btfO2fP5P1a4Zm/eF8jlQfPQcTs/Ufo0DOTXF6K81AUVFKjeqXuyqTgGt+5JePHhPC7L999/f6BRavVAWI5vVUb3Q5jmIvvSlL01wYA9yAFgPtgMFi1zLh5hoeHWdt3l0kZzBch5rAS/nfnnbvuaDnGVa6Cn6+Ytf/OK4hb0cbHKQFr+2dwB77SHIvvRhRlF2uV5VhzSJWb7Ysk3XUvXS0yunnRaJ2iaul5f8IqK1t6yKupLjWM6s/NLLonZCFCO0pMHtt99uXvva12aHfVVdVRFcNtvkqyJb1AedxpxHttSemB39oQ43VA5PPTN02aYzqIroLzs8cOj7mzRlh5SeK3re6PlVlUtaizC9RxSjjIvaVn3sUZ3K6apUPOXIcz279NHz8ssvHxuU0puoPPlAx+tcdR+yyeP4zDPPZCljdC5Dr2dO1UcEOTpVvxya+ripVAjf+ta3zFlnnTXuHdVm8e5vxqZXUzm1y6A8+oNGWM4V2utdU7at94yZM2eOVan3QqUKUv5xLncCNhH9LrXa5Cl3qW/Uy760C3PvMRR52h69qynPdHktlZ+doXNJBh1Sjl7uM6yY2lG7CBUw0+8qB3pU+T7K0eAqo91O8mEUDx/N26n6+GMTHOQ+Wn4RKwEcyLEqQ7+GImB7Qr2NsyPvSJVDOn95XGuttbJoogMOOGCCE7lqILo5K4+u0maMusNkkKO/yM/FMVjlkJbTTFuwFFmnyAQttG0uOZUVZauTY7leIlB++SsvpsqpJQblPy6yrcrPqh0DiuCXQ1OHd1Qtvm0da6OqY/kwSX1gk0OxbvRU3Vx2eWSLImDlMNH2Y9eUNKOkYfm07EGpYIpsylFEinJV5OWaa66ZFavrSBsl/rZjLTu3bFJOVDkbi8+6cjqKvC96LinaS85IaXjXXXdlOweKl5xhmits465WcFCEXfFX/d5VqqKXv/rVr1YGFvSbSzj7+1ta+V6lHRma38PsNhqUK1QR5QoAOfHEEycEFcj5P2jHje29Y1TL+UyjZBNxOaqc6467V5S+DgtV4EEx33uxDT2flIZHefx7vduhl5sq5bzUNmfEKNBDGmkXVH6VA3KqAg16ffyuSo/GustNxy6UxoHcBRUZwzgCVS+DKqBtG+9+97szZ0Ux76eiSPSltN+lLd3aEn/KKadMKKavr/pHD0ilsdD/r4p4zn84KEfoqMlZdZBJfpDT0ksvbeQ0zCO7bbaY6uGmdArHH398pQ7SRjkmy9tXe3HXvNFL0KBT1EdNN4130MtfOVJLLxn6cKL8W1VftcsMXRfgVYe9jaIu/cZcjDTQC6IWbxtssMFQmOrkstNLrdJdyJmJbQ3G/+ijj46LctPBNsqPa3PJThU1p4Of8qucy93FkWbT5iiWKZ9I73KieTktQvm33//+97MIdO0KsL30wVQpMpZddlnbn4xcuapdFPmH5uKOjF5nMhSBlfOD6m8uubD1bqqIsl7pFkZOnIoBlw8b9LVtumoXhiKLlaJO7yxV6e/08XXllVdGliEJ+E6jpPWaHGTFe6U+rsnhyVWPQJWTX85jRSPr2dTvGnRuDXrZa1LnjBjV/j//8z/Z+6JSCuZX+bC8Xh+qFdyhD9UK3Hnssceynbj5mTaqi9259vp1qSQO5C6pOcJjkTNQDyE5HpUTqPgyqK9ucgAq9YCcVq7ODm3/0MEcOpSjePXKyavFuiIzFeElR6ba0zYQbd/XjVgOk6qtrKMkX1EvjfuCCy7IvmSLqRZvSnkgp1KdyDh9HNh5550n4Ox1srZyWSsFiRzLmjfKlSyt5GTedtttidwaMDHLL3/F7VF62dDcL6d2kcZyhig9Qj9HcpWDuld3lMdSW8HZpm2MohQUZV91KKjSVyjtji6bA4Ns7kuDIrhs6qBMfwJlB7LumYpWtL3KucjLW/XrpiOxbX8UypU/mM2YMSPLr2sTWV/lRFGKIDmS80vOLDkZ9TF70IJdTq/NN9985N81bOZdvzy4/Q5fVuSpnnH5+Re9cvX3Otch71v5HdWmz6NappzywGUnRj9mtu8avd4jR1UPX+O+5557zG677eYULFJsW3aqXLD5js78gxwBO34UqnrH01o2dx5vscUWWZDWl7/85Z7Pp36OZPSy16nq8Enloi4ecp3XpvzGSmelHbfldVjVYXmuH6rlPGYXhr12XSqJA7lLao7gWIpbCrW4yk8XleNRi6y11157wiLK1dlRlQNqmMP3RlCmsSH30kvpCnTAjBzH5XyrrpFxyhmpXKo6gVvXsIfvjbJetmPvdaiQHPJyxPe6Dj30UDNt2jSz6qqr9izz97//PTs0Sjk8yy9A+hGL75fQFZ0dyk2taLbix6ryBxmfhw2Sy87WWl4qJ6ehPjI+/vjj2T+KBNcLuRZm5dRG5Y8x+uCm3N+LLLKIVcNlx4vsRjnLi9GOZUeaPsjKtjfeeGOrNka9UJmxTT7dIrNy+ouq3+t9RCkvlAtb5fP889JKzmbtptp0002tnNajrldx/OU8uGKpD8hamPc6fPlVr3qV0aFReh/Mrzw/6KKLLjoBr949pZfeaRSt/prXvCZ736n60Ic21QTKH2mOOOKILEK430FSxZr0Diqnyk9+8hMjPfQRYL755suKVB0Km/+W98hmZ2SdYBH1KE8voh02+jiue58urQO+973vZcEgNh/wmh1dN2ovR+kXR5W/jyjncb+zh/QbOZuVNk0R4fl7DnrZzxGbwycHnSmUt1Z1yKQikZXeUem3+l167mlXm55jXKNHAAfy6GnemRFX5Tm2XbApYkSn1+dfTwcdhJEvrHVTVlTRhhtuSGSP40yqq1eVA79qi2mxO3k0g/Ljqewqq6zi2FuKuxCoyoOrhfWvfvWrLCph0KUyg3RSpLMcJt/+9rezl843v/nN2aGHr3zlK63SYQzqQ8p/Lx6qkTs75IQsRyXMmTMny+WtRbcu20MNi2y0hU55lLUA32STTcYivgelM0mZr+++D4pIrIqaktNDNiKHrq5yHuNBfZSzWh9r8hy5VQ5k1ZE70kjdM4joxL+XHciuzq3y7/X80ofVYiqFYqtyhukgNu02GHRYkftoRusXvVKfFSlURZ/2i14eLYLtjFbzXU4LffxyfYbJMfL+979/bPu10hwoei539lflClUbuhdqx9Tyyy/fziBHtBWXYJGqdx6XM21GFPFQw5aTXwfCHnXUURPqkbNR9pRfWisrhYjS+pQ/wOVl9J6jYB/dV0f9LCBXYXodPrnNNtv0dOCLt/5RcF3u+6haJ6gv+Yfqiy++OFt35cE7+pCmVKB6f9TBodrxzTWaBHAgj6buSY9aX5yvuOKK7EGWR9/kA9JXTT2QBm1jr+PsUHTCiiuuyNdsx9njQy/XRZqiVhWRrgghm1y7jkOieAWB8hZEvWjIqaFFgS596V5hhRWyU5vzLb/lamwcycB/iUAe0a/obKXMKTs7dOiPojyKNiCnslLy5JdSviiVxaBLCwJtn9c/uqSv0vPoANH8qkpnIoelcpdzGSO9lPdZaQ16LapyTuKrl/ftttsu+09l57/+m+0HU5UtO096pVfg3ll/ppajI6u2iParXemUFMml3Ku6XH9fv+fd+KXsS3ZSN0VYrwg7RXfL1nSfrMpP7PMQsG4o0dwo5OTVRxXtrskv28OVy/ZVtQOn+DGc9AfN6VhVs22wSK985HJEyjmmdIVczRDoFaWv938FFJSvXimAVA77Gk6j8nNH81/BUtqJXbzyM4WUQlO7LfKUkXkZrbuUz73XR+j8Q7XKa8cba+peus39/9/KJw0nakK/xoGckFij3tWqL845E90Y5TzWFmDbm1v5QVjM3TrqrH2M37deLNJ8qNJcHVWHOxRby18w+71QqrzsUF+35Ugh4qe3XlUR/Sqtl0XlgtYOi6rIxXIuXJeoHTk0VT6/5HDZaKONxnWSXHa9NXM5FFIv9Icffvg4h5W2hipFQTEa5JprrrFKMaHDvIqHCJUP0WvuzjA6NVdtw7Y5pDcnVD6EDwey/dzJ74daBCtCtU5EW1VggZwcn/rUp/ruYqqKXlZE3p577kmElr2E1iXL90Gbw5VVedmB3OsMAH3k01kYO+ywAwEj1qr4KdgvWKTXOw/pRfywt6ml6qwEpaTQjsN+B0oqoOfss8/ODqKXo1OHuypHf537tE0/R6FM1bkJ5XFX7STrFb2s82q4IGBLAAeyLSnKBSOgr18/+tGPssjFck6eYQ+06JW7demllw423tQbbkov19zVqXNMsf/lwx3yMVQ5QhStqmgRvVBWXfmBilqE40h+iZAc9XJKfexjH5uwA8Mm7YBSISh668orrxyr1NbJVXYgV0WdkMuu2nKVt/YDH/jAuAO3dLirosF1YKi2ZstxoS2fyhuujwDlvJ6KDlZuOkWc55dytcqO+i3eynnhXdNfpHgvGqbPinBTNNwaa6zhXE05j/FOO+2UOSCl8aCrnKakvMV+0O9H8e9yaOjgJuXT1460XgfZ2bKpG1hQjl5WWrT8TA7btilnR0DvgnrWFQ+T1M4Y3TMXXHDBnpVgX3Z8Q5cqB4voGadc1bqPlnedkl6kfbWqUtbpXqeI/n6X1oZKfaac773SMrU/mrRbLO/8zEej/MTajd3roHJ8H2nrHkPvcSDHoAJ96Emg6S/OdR+ESFZNoGm9WKT5m3l6mdO2djmt9I8WZcoFqChFbZuvc7BP1eEO6nGvA7+Khyp+5StfGTc4okrGa90vot91K6CiT5VfNb9snJDlrcNVKSz8zc6wNfneiFaOzpdzSYth5aAuX+XT5Mt/L+eJ1N/lpFRua+UDL19yHuuwvVNPPXXsT1UHp4QlHkfrxd0RYipnftVhaP16WxVBZxuNWn6+nXPOOVneauU45upNoLyIFjNpt/jiiztjq8qDK0e+Ahj6pUYrR5/LsaXnnu6TXP4JVDlObrnlluzgw15X+TfYl39dfNRok4/c9Z3HR7+o4yUCSl9WtDV2y4SZHVW7nnSAtj6o9TtguSp6WamztC7gfSOMlqm1igM5NcVGpL+6KSqnp3JFVn1xHnTg1p/+9KcsessmF94dd9yRbTXMtwXrQXjJJZdw8JrDXGtLr6pDHLTVW+lL+kWeOAyl00Vzx1ivHHL54JUGQQ4nbZe3saEitKrtUcq5td9++/VkK13vuuuuLM+kcsMSVTIelaI25ASs2oGhA010z+p10rgcz9oaX3SmVDm5BtlR+TdV+SM7bTxDDE6R+Yoqzp8xiv4u5qF2rbocPaLfy2b3339/s+OOO2a5+vVxVCkz5Kgu5hyXHSqCedA5Aa59Sr28eOmgrGJk/iCHVK8xl/WRE1F5WnXATa9Ljn49xy688MKsiH6jSDyl5eLqTyD/QCPt9G641157WUV8F2tVjnftAlhqqaUy25Hzt5hL0ibCTtHLuo9qZ4FLOjX0dSeg3Ri6j2lHRn7JZnS/0722fLiTPrwpQlk7BHT1OjzKvSf8ogkCvfKR6+OrIit33nln0os0Ad6yTnaEWoJqoZjL4ZPF7pQ/qNmmAmphSDSRAAEcyAmINIpdrHo51M1NB+cp52avPMd5BJG2tskJvOmmmw7EV5W7lQitgdjGFWhTr7pbTN1G1M3SygEoR4bmd+7M6jfSug6UuvmqZb/KPfia17zGOpd5N5UaPyo5AJXTOD85WX9V6g85A3ttBSxGd4tnOZry1ltvHTugLW+tKu+u/qZ5ozlTXKzbHlw0CvoMGmPx4EJFHevf5fCte+l+q+g5fWhxuXbffffsQ4QOs+SaSKDufatck+5j+rBT3GIv55b+Xbs7yh/llB9SEUPF8rJXObzIETmerpy8VZFVP/vZz4yih1ddddXsB3JwyIlYTgNT1qq4s0PvmPlhQnUj7HTftT2HAxscjoB2UOmDQe4UzmtTOpNdd93VrLbaakYfPpXiRB+xi8Eol112WfZMLTuah+sRv/ZFoBwswo40X2T91fPd737X7LbbbmPvpXyU6c1WuzPl6H3FK17h/eO97eGT5d4VfR/kpfZnF6NSEw7kUVE6wXG6fFWr2t7tcjgUD8LhJ0hbelUd4uCi9fAjTbMGRbjp4IpZs2YNHIBe1vWxRtu4XSOQVXnV9igcjgOx9yxQdbhTv5OTq1LJyGFcPCRDTkhprFzKxUtbQ7UFPI98VHoTRUXeeeedY8WIYrXXcs6cOVl6iSOOOCL7kbYInnfeeUPnANQC+/LLLzfHHHPMwI9B+eJbkZmLLbaYfedHrGSV49c2/UQZVa988DpwSLmw11577SziVfnH/+u//muchthX9cTTfU2BAcrh3iu1iCKJdbCkUk4o9YSi8ns5Ccs7cWQncixutdVWhsCCNIxf7+4HHHBAtnPJ9tLHV80hdq3ZEgtTLg8WUS56ve/ogwBXPARc30vj6Xm7PSk+Z7Sm0u7OYeeynnPaPa3dZuuvv372oUz3wWuvvXZscDZnm2jdrnq0I4681O3Oi1Ct+UrRhwM5lIK0O5BAVT7VD33oQ+Mi6RTt8eijj2anu1Zt71ZEj26ugy6btgbVMep/t2HoS6+6W0xHVaOqxbC+OCtKTjmPtRiXo0uRrlp4K6pH/32YSCq2R/mdbTaR94oU1kujPhSUU/8oolGRWcVUFy4fFfLR6AVY0a/k9rTTt5yjThGocoL5iALW/VSH88lBrfx15Usa7bHHHlmk+iqrrGLX4REv5TPP/te//nWjfITFFCKD8OreK/tddtllBxUdqb8X3y967YzRh0vd4y699NKMTa+D7LTLRR9fZDflnTiK0tf97WUve5khsCCNKSYHjT6empqcAAAgAElEQVTQFZ0nVT0fJjVXGiS61UsFi8hWl1lmGSLFI5VWh2HrQ93tt99udHAbjv6XhNKa6oorrjAzZswY95zRc2nmzJm11ljlc2OKPhFfO6ginWp0KzICOJAjE2TUuiPHlrahzTfffNkp8uXtmv2+qvU6sE0vidr6qe1pLl/Uyrlb5WCTU3qttdYaNVl6jjcmvcpbTJV3UNF4dQ7O6brA5RcLOZROPPFEs/TSS08Yul7ay4coKFJO0Tou2z2rDndQjuPp06ezLbvmhOt1crLmvHJIa/6XI7He+c53ZrlVe+XklNNZDpNyJPL/x965wF015f9/VSoSqRChKEKaooSRS24Vg1IzkxRKSkmhSIWKUFGoKHKpdGMomvoTcknkOjVILqOMyKWLIrcZhv/vvcw6s8969j6X5znP85zLZ71eXnjO3muv9V77nL3XZ33X5xvWRDzp+W0tdP9cfgcRbhcuXBibGLDggv9wWPJJIriJhKSk423LZIGt+VyL8WVR4I477rDPSr+wGMDn77//vl0QatSokU2qpyg7YxAf4YNVBL9v8Al734Bppn+3iETm2cQEO1HhvQUbC76vUX7mxfzZyIvTgjucWMTC67ZOnTp2bCnu2eQ/63xv902bNll/Y35L/YL4wVhRL0URdrlz67iIPKyWgrtl6AGCDVH/2FoUJzlw7lBQS0Wg7AlgEVOtWjUriBZnx2LZt7hsrujvPgtelfdA3tdZsEzVpipK83CRxvKlLptx1VV+IyABWXdCuRAgmm7q1Kk2YY2LAHHCLxFTwW22/oTg9NNPN8cdd5ydQIQl2AtOANLtHNfi/OII0OleK5eOz8bxclG1r732WiySVi8vRe+qr776ym7XdMmh+P7gB8jWp2SFSRnJLInUImqyadOmyU6J+zwdW5O0Ki7Qg8Mi752FQdgODD5r3bp10pd6tzOA39SgDyuYedFFsMEmhm33JYlKz/VhC26PD4sq5RmGwEt28uBiCxGTJHZyBcYs4iTLdh02AUGQZBxUkhPAkoKoxHvuuafIwkqi6OxUov2TX/1/R7BIw2ID1iX+Ag8L1b169bKLDyRwUylKANGfMXSLMByBJRLsEAwPPfTQmFWFb5/EOOM5HsyH4fu/Y9uDv3vYIlswsEAif/bfnTzLEFI+++wzuxi055572mhyglRUREAERKAsCbAbBuuwqJLKjiPeH9hhhuWcr3nwfCPCuXv37laIzuQOqrLkpGvlHgEJyLk3ZjndYlbQiHbjxzAqiRdbMohUdFFuYb6EPoREE4B0gP3www8GkYAXThVjfZWyebwQR0moo4it6Lv1jTfeMC1btowdgKDSoUOHhLe3v02Kg337mFS+H8HkDpp8p0Is+TH4lfGyGPX7WdJkM3gjs22U7xaCFhFbimI1JtVt0vBH3DrllFNig8lCCiK8S4KYTrZrhDPEe1cY/xNPPDH5jVLAR4TlRIjCEeb3Xlo++0Fxi/ZgY0I0dCEvyqR6mwa3Svvn+FYVvn2SnyPBRWr97W9/s4vPJ598csJ3CDyq2QXAQqyLTk613TpOBERABEQgfwnwXOd9OWxH57PPPms99V1h7kXEcLDw/CFIp0mTJqGQwgJHODDMMsRPPslx/i6c/B0J9awsCUhALkvaBXwtF8nINml/BS0MC1FcweQn/qqaO8f5uCabAHA8k0oiupJl5S7gYYp1XeOVP3cB0VckSKAglmD9kciWBaGMlxk/EpXz/URsqVDasGGDmTNnjs3WrMl3KsQSHxPmZ+3OYAs2EQ2p+N0Wx5ak5K3PzRqiEjURNUphC6crvNRj09KwYcPY3xDliXAcPXp07G9ETiJIJds14QvICFnp7gTITerFa3U6lizBKyD6Y3vlxqO4SWlcnTxDmcwpaWHxxjHsLN/CJ/geSGKiVq1a2T+F2ZA8+OCDpnPnzrFq169fb8X7VGzOEAgk8mduHFWTCIiACOQDAWcrwWIk0cZ+bpB3333XJq92AR8vvfSS/W92OQeDQKJ2rzlGwUVRdI9EuwuDO6jkS50Pd1l29kECcnaOS960CtF26dKlNvFdmC9Zx44drXcSRvPBLcF+REnYhIAoPBJ+kWAhWXFZUA866KCUJu3J6svXzzVe+TeyQQGKhZawlxx6TaQ/GegRtqKiW/EQZHEnbKU9/8hlb4/85E60lC3yf/jDH5IKHW5xiO303At45apEE0BoYjFz0aJF9iAX4Y13nbMcwFYCgRgrgijLED8qknr4vgWjU/xW+M+9I4880m7HZ7KhUpQAQj3bPIN+3nDu2rWr9RZu0KCBYUFr2bJlZsyYMUUWs/2s5b7PfqLfT9canqHYVCBoEimeyiKBxjI5Ad4PGdfHH3887mC8/Pv161dECPbtk1IZu+St0BEiIAIiIAKFTiAsyMoPfIORn1vJ7QB99dVXTd++fYsk2J0wYYJ9j/QD3Qgc4VmHfVmyPAnsoJo/f77dPYjYnCxIodDHUv0vHgEJyMXjprNSIOBEW9+b021lZysH4jGFLRokaCLZkCucR3ZXV4rjS+ibzjdu3NiK1QjUKvEENF65c0cQSf/xxx9brz8KW6GjksOkGsEYFuXPdxTBJejbSaTe+eefn9S/NXdo5l5LsQbBx5pkUK4ksxgJ29avrW2Jx54XcZ5JRHVTECN5LhFR4kck8p1M5LMZFjmOHzmCZ5SIj2hGVKyzvmC8ET6x7VGJJ8BY4fNODgVXsA2BVxhfkvfyzjFz5szY8f7CdbpJafxnKO8bCP6KGC/53eqL+a5G357C/T1on+T+lmrUf8lbqxpEQAREQATyjUCiIKs//elPZtKkSXE7LdkRxXsbtp0ULCFZ8CT/RZQtGsEJiMV+suSwBOf5xlf9yR0CEpBzZ6xyqqWIvWybZ5XNlWTenL5XK8bwTPCcv206voSJLBjYns8PuFbl/ndLabxy4+uFNy12EKxShyWQZFuULyQTVYeQ4oqzk/B7HIx2DG6ReuGFF+I8d9Pxb80NqrnZSj+ygV5EWYxELQ6RNRuB9MADD8xNCKXcagTEyy67zCaQpCBGDhw4sNjPDj8qkjr5riEiE13sRGnEL5KDXnHFFbHFm7BkYKXc/Zyq/osvvrCROy5SHHEeGx5/EhbsFCIyiwPuHD7DBoaFFbe47Yv4iMxMBoN+hVG7Nxgzdl/xLhRMqphTYLOksU7MJ9qf6KxgJLIfOe6a7NuQSNDPksFUM0RABEQgxwhEvUfzTnDllVcadlT7+Xj8XWR+EMCWLVvseyU7loKF90K0iiOOOCLHKKm5hUJAAnKhjHQZ9zMdsdc1bc2aNYYt8gjJlLBoq2S+hMHto/5Wx0wl2itjlGVyOY1XmWAu9kV4CZk3b55dUEnkIR4mmjDhPvXUU2O2FGznZhXcbb8PNooXJLy8+K44704iJxFUELlc4XyEF4kixR7SjJzoe4L6FiP8XhIxjpAWtCVJtpiXkcblQSW83HOf459KIer7oosuKtIzjiNKGNEXjzsWTps3b24Xbvgn6LP69NNP26zcvk0MUc3t2rWzdT/yyCNxUf/8DbsLopH1nQu/sfwI1ShR0T/b33nBd2PBggV2/Ci8U/B7h5jvihOZGQt+l8NyO8h7MP0fALyG8YzEjuedd94x++67rxXfsR6jINQjHrMQQ6S5sz3jucd3c6+99ipyURbV3PeKD/0FgvRbqTNEQAREQAQKhQAJ8tip5Nv7pfoeTZAGNmgUdnXy/7vvvnsM3zfffGPndlhgBEtYgt9sYf6rMaZCtjRG7SgXAhKQywV7YVw0mdjrU/AngKzIXX755UW2BUf5EuJ/OHbsWLvFOFgSrQ4Wxkik1kuNV2qcyvootkDx4oLHarLCCwe+4CQLctGMvPzgw8n2bldSFVc4PiwDcHGS6SVruz5Pn8DWrVutIDJ16tTYyQjGjD9jHCZsIYjyu7r//vunf8ECO8OPQOZZwnOJ6NPPPvvMrFixwoqNwQhWHxGRJFOmTInZGBBd/MQTT1j/uyivcX8SQcIUtjVWqVKlwEagaHcRERHhTznllJgwzwIont78zlHS8YoOE4j9SPMw+yy+Q88880wRT14W36677jprkyWxP/XbNSr5Ic80ftMYb1fCLHzC/Cc5PsyGRM+v1MdFR4qACIhAIRJItJMZWyx2IvGukawsXrzYBvFQ2AWDDzLns2D6j3/8w87ZfN0iWOcNN9xgA+pSSfiarC36XAQyRUACcqZIqp5QAn70R1SkCFGSTMiWLFli60m0XTdsQnD44YcbtrAqyq5kN6LGq2T8Mn12WFIoBCleJk444QTjfD8HDx5sEkW8YVtB5LErJBRiW369evUSNpmJOp7hJKx0BQGSbdl6mcn0aBevPj85Gx7zRI+TaC9YtAMjfb6+B3L6Nfx2RtjOgKikYBqzcMq+h3dwEczfJppuwrT33nvPJqZxXtNhUUJ+tL/fSpfbIVmCm+LeQ/l8XthzLtjfMNsQ38In7BhXhx9lrmSw+Xw3qW8iIAIiUHwCCLsEB7Dz0t/JHKw1VU99356ThWeS4WFRQdBbKoWdbAQvKPAjFVo6piwISEAuC8oFfI1kSWhY4Xv44YfN0KFD48RfVtzwc91+++1D6fm+hP5B2j5avJtO41U8bqV1lh9tj1A8ZMgQU7NmzdglEXnZ0suLRZSvd1h0OVvxR48eHVdXsB+8RHF9vktuYYZJ+rRp00yzZs1Kq8uqN00CiC+MY1SEuoSteKAku0MwxGoCYQnxkQXLk046ybRo0cLssssucSesX7/ebj9MFGWcypCFTTYQRRH6sUHAOobvG1YWRLUgRBKtUuhe/VFROkyoiOyuU6eOHUOihkeMGGGHgsW1GTNmJPQ/Do7ZDz/8YIjyDvoQsqjNJM+VsJ0YfMa9g50C0c+0RSV1Atz/JJ5ctmyZwY+dwjMG6wq+m8GAgLAkoUT/I/a7ErSn4F2GiH3+CUaZ6/cw9fHRkSIgAiJQSAR4bvAeMGrUqLhu89wgSR7vgW6hOVVPfWwHu3TpEssJRR4Znm1heWwI0MFHGUsLl3vDNYRnIzutfv/73xfSkKivWUpAAnKWDkw+NcuP/nCRIkzI+KH2V/j44cSQPlGEY9i2U5gRZUfyPYSAQp94F/ce0ngVl1xmz/NFjZ49e9qtTkHxOJ0rhnmvsi2eVXZ/VTtsYSdsK3E619expUcgLDkb48WuDsbYT6xYei3J3pr9CNawljJJYOESQdB5gHMcvqx44EZFo7jJxZlnnmkTEvLseeWVV+zCqPNpxYeVCUHdunWzF1KWtYyFr7AoHd97EAGZ30YsW1whMr9Vq1Yp9+iee+4xvXv3jh0fZnNA5BC7MZywqYXqlPHGHcjzZf78+ebWW2+13vrPP/+8Ff/xMYYvE+h//vOfBtE4uHDDVuC2bdvG6vItfLgvsLI44IAD7IICi0LON5zJOl7m+I9L6C/euOksERABEchHAuw2q1ixou2av9uIhUnepXfddVf7jGIHqCthC5s+nw0bNtjcGeyaCithuwN9SycWxYcNG2YXWqVt5OMdmHt9koCce2OWcy2OEnv9jiAs89LPD2UqP5BBX0JFlWTuttB4ZY5lqjUFX17cOXh99uvXL+ZdjM9tr169QqskqnLTpk12RZtklPXr17eJh4LCYZgdBZUx6WaLPdl+eYH65JNP7OTeCV/uGGwrSGgkX89UR7XsjvM9QSVsxbPnniZCO5HPXPAMRHeeRUGxF9Hr5ZdftlHCCIgIxU2bNrURk3vuuWeR7wW/owhk7BhwxY9qLbs7JLeulMh7kMkcUTq+/Q6TM6KSXfF9jJMRQKg844wzYoeFCcgkFOU+ImKWiOXWrVun9K6S7Nq5/jm/P6k+FxB9Bw4caHeyULAbIZiAqCq281avXj2Gw99pFow6dwf5Fj5Bltoxk+t3ltovAiIgAqVHwC1mEmDDInTt2rVjeV94FvG+EQyw8a2TaFkyT/3vvvvOvgf6SfKS6Ra8Q7LLhn937NjRLqyqiEC2EJCAnC0jkeft8JPQBLtbki2grBQyyWB1UFElmbuJNF6ZY5moJl5e8P1mOz2ry8HJMyvQrHSTqIEStJxgWzfJ8fDpQuxF/PATcrkoPSKuXDQldgeIaKyap1p4yeHFh8ivVEWCVOvWcZkjQLQmEa9slZOw9T+uWESQsG758uVxsLmvWTQheju4WOIOChOR0x0tP6pVAnJigkyUGKewnUnJPLwZRwTGdLeXuhYFM6XztzfffDOW+DDYan53sdaqVq1aurdD3h3Pb87EiRPN+++/bxdcUvVnDPOTDlsgDUuWR0K9888/PxYtRvQ5Ucw8P/3C/UD7eBaqiIAIiIAIiAAEwnyO2aFCAmrKli1b7HwsLJjNf34l89T3d0j5O6g0IiKQiwQkIOfiqOVgm12yL7YGB0tJI+V4CFSoUCEHiWR3kzVepTs+YS8v/iq27+tJixC9fve731nh2BeMo1rs+4kj0hBFiYjse3D5dbitW1qcKd37IVO16/cwniSRx0SrBrfB88zBrxb/Orcg8vnnn5sJEyYUSWiSzIs/0bgRrYo9DOIWJd3Ebpm6J3Klng8//NDyj4oSD07uwvrE4hjRwfiBuxL0xE3EAd9Djp08ebI9LCyJXq5wLIt2hkWIE+1LxD1bbJO9kzE5x6Ys6PGI0MuOG7eN2PUjLFke9wJZ7F2hPhbPWARwBSs07GiKa/lUFhx1DREQAREQgbIlsG7dOvus9xPYsROTRf899tgjYYN86yQO9hc2/QrYcUMwDwUBmTnYwQcfXLYd19VEIIMEJCBnEKaqSkwgLAlNskmhmCYnwGTuueees3YFeD9nqmi8MkUyvB4/AVDY9lzfj7q4LWJ7d/v27eNOJ5Lur3/9q5k7d659mXGFJF4cy8uUv028uNfXeSJQ1gTCBEUEJjxWSazlFxZWZs2aFXvJd5/7vqvu71jMIDxjFeOXMLuY6667zm5jDLt2WbPJpuvBcfr06YYkg4kWxVIR4FlY47crWA91Ox/cqH6zeIdHtSvp2l9kE8+yaMs777xjmjRpUuRSTIyx9iB6P9l97ltPJJq8+8/KsO8SO3awFiF3QMuWLW0CxWRCdlmw0jVEQAREQATKn0Cid410g2X85xeJ8XjXaNCgQWhHn332WevJ70oy24vyp6UWiEBiAhKQdYeUKQGEqmASlFQmhWXawBy6mB/FyuSNaDeEyFQ8pFPpqsYrFUrFOyaVVewo3+KwK5IhmOgvtlaTlMhZX3Bs165d7VbeWrVqhTaWaGcWInbYYQez3XbbFa9DOksEsojAe++9Zzp16hSzNEglGhXRmd/QYDK2sIUdBLTBgwfb5Hp8r1h0cYJZWDRzsslFFmErs6YwmWOR8tFHH7UJCoOFKPE+ffrYCVnQN5D/5u9RVjph/v08F/FvZ5up/1zkGbp06VLryetsTIik9SNcywxKjlwozAcy2HR4sliSKHmn85MORoFFBRSEJcvDugmhWEUERCAdAr8aY7RrMx1iOja3CSRKoMy7BrthSLyazoIj74rsdmLXkyu8Z7DrJWzx1F90TZTTJrdpq/WFQkACcqGMdJb0M2zSQOQRW4ozJXpmSVdLvRkzZ840viUIF2XbNTyd721JGqLxKgm95OemsortFgp4WZk3b16s0qOPPtqceeaZ5sQTT7RboYL+yf6WbLbrI9QEt/0mb52OEIHsJ8DCB2IxEZFBYZHIepI+ukI0/+GHH560Q+vXr7ciZdD2YuHChTYin+8i0ZDYvwSjXBEd+Y5t3LgxLpqfi/EZW/X5t4qxC1XwvO2228yIESOsby5R4USP4nOMMM9vG+8D+Ffj6Z2OrzG+vHhe83sXLCwmMFnkHuA+oU4E6qBlBmIzW1FPOeUUDVUCAn6C17BDCQ5gjMMild3x+FYj7DvxPlFAgf+s7N27t92CvMsuu2isREAEREAERCCOQNTciYN4xyhpIlz/+cX7Q9TCpr/oeu211xpslpQYTzdtrhKQgJyrI5fD7S7OpDCHu1tqTfezzgcvxBbSG2+80W7jLGnReBWPIC8veEknSjwX5nOcaKs7q96spvPSkWyLsBJ4FW/cdFZuEAjuwCDqNxg16ictSXeni79lnmSW2BrsuOOOJsxXOYoY0cskhEs1uVhukC9+K5lwkfD28ccft5U888wzNuEjY0dB5A1OqMIiilOJJI9KnJio5Uz+EDwZMyULTTzGLALwfjFq1Ch7IP7DLE4yKQ4urCRLwBqWJC8qytx/VrLYgG+5vlvF/z7qTBEQARHIRwIsJPM8932OeSYRJYytVY0aNUrU9bDnF8EFRCIHA3q4SFhSdILn/ONK1CCdLAJlSEACchnC1qV+I1DcSaH4xRN46aWXzDHHHBOJJZ2kNonYarzSv/Pcywtj4LL6RtWSzip2qi35+eef7csT0XwURSCnSk7H5QKBsMlBcOHFF5vSFZC/+OIL06tXr1gU8pFHHmm9wpl8UBCR2boYlfCN49gJ4guiucC2NNvoWyKtWrXKHHLIIQkvScKbnj17miVLltjjEHqJHA76CYZVQFI+fv/8SOSwYxEjGS9Fiac++viJE6lPYSfUpEmT7E4AFgiWL18eVxFCL98nLJL84keMMwbYL4VFLrsFiB49epgzzjhD0VupD5eOFAEREIGCILBp0ybDov9DDz0U199UfI7Xrl1r5syZY59pqeSACdvxFJZzxi26smjOM1LPr4K4FfO6kxKQ83p4s7dzYR56MpVPb7yYTBEt5bb3XnrppeaFF16IbQd1k+1Uk9okurrGK7WxQbjCZoKtSR999JFJxfuUVWwEEbZXu3LxxRfbVexEK+ScFxUp9+abbxom2W5rMFvEmcTvvPPOqXVER4lAFhJIlASFKEi87GrWrGl8ATndBRR/AQYUvgUG13jllVfMI488EhOasbkgidvvf/9760WuEk+gOAIyNTARxOrAFf6bSNXatWsnRMz9wvgQLcvvsV9OOOEE67+MGK2tpOndrcEdUMEFmijhnufb8OHDQ3dF+RH/UVHm7Drguym7s/TGSkeLgAiIQCERSDd/j/9umY61ZioJ0WH/2muvmQMPPLDEkc+FNI7qa/YSkICcvWOT9y3zJ4UIAGyBDItSyXsYxejghg0bzEUXXWSYyFFYNSWpTFjUFX8jqQ3iSnGLxis5ueJ6Rqe6ik0LWMkmQouXEYSR3XffPdYwt62fsU43Yi9573SECJQPgURJUIgUIaKjWbNmsSQoWMfceeed1gveFSJRO3TokHIHpk2bZi644ILY8VrgTBld5IHFFZBJtkdEkbO64AJRCdfCLo7o+PHHHxuii/itbdiwof2HJG/pJM4pOYH8qeGNN96IS2LHomXTpk1tB7ds2WItX7BvCRZ8J9kZc8QRR8T9ncn7sGHDzOTJk+3fiTIn4j/RDqv8IameiIAIiIAIZJIAeWB4prAzxpUwe6Sod0uCDngGuWdaorb5zy+OZXcagTuyw8rkqKqubCIgATmbRqPA2sIkg4gxMtmX1Mw+n9DxMHr66adtIp9EEag8IC+77DKboInCZA0hhfPZzh18cPI50cpM6oqbSE3jldpdFuYZPWvWrKTbo1NZxfa3zrPdl4RRLVq0MCwoEP3sb6vnPiD6a/vtt0+tAzpKBLKEAAsiZK8met6/r5MlQfEtftJNuuUn4WPrIQkrVYpPICggIxLy/yQATaWkknA0lXp0TGYI+DugnnjiCdOuXbtY5fj1853FEzJYGPfx48fb95FgJDER/h07dox5KKcaZZ6Z3qgWERABERCBfCLADky8jt0u3aA9UjCHhsvJ4Pqe7N0yjJH//OJawbwc+cRVfREBCEhA1n1QrgQQxMiivdNOO5VrO7Lh4v5KaJiPUrCdfqKoYKKnH374wZBEDVuLYEmW1CYZB41XMkLGpJNYIVhb2Cr2/fffb84//3xTsWJFeygLC0RFBhMVRbWIiXom7EuS91hHiEDmCUQlQeFKLIIh8DZv3jzywr6PMQcm+011lclDPP3xZLwQ7bGDiFr4DArI6fpSF3d3R/o90RmpEPB3QN111112R5Qrib6/HIPnNDsE3Ltf0HZGHuKpjICOEQEREIHCI8Czgh0vLCozJ8WKCrtAtIRgicrfQzDB1KlTQxPs8Vxip1q6FmS0iYVRop6LI0AX3iiqx7lOQAJyro+g2p/zBKKi7PDTZFK21157RfYRkZiHIYXoH6KR69ata/8fIZOoICJUfcExUVKbnAeaBR0orme0v4rNS9HMmTNN/fr1Y2PKVnwizROJyCSFIskXAls2b9H+lVXMLBgvNSF7CGDRQiT9NddcE+pb61oa5ZPqPsfGYsaMGXE2FPymsk1+n332Sdhh//srD/FoXP54MXkaMWKEad26talSpUrciSURkKmIpHtYljhvd7aZprK7I3vu7vxpib8DCpssFiyZSDMmTKbDfKeDBIhCZufU/vvvb//sEhiRcK9OnTr5A0s9EQEREAERKBEBni1Lly41o0ePNs8991xcXSw6Mh/2k+vyTOH9bdmyZQmvnUqCvWSN/+c//2lWrFhh5+LpCtDJ6tbnIpBtBCQgZ9uIqD0FR4AHDhYEYSXMsyl4XLItwWwjJRkA3tJ+IVEbE/2gh27BwS/FDvue0UyWp0yZknBi7Cf/onkIXkR2uShk/obtC3YkeCEHS6dOneyxxx13nJJCleLYqurSIfDNN99YD/e777477gIsiHTt2tUuqLmJQCo+qevXrzd9+vSJJbmjUr4feIdHJWDjNxPxCwHblXT8dkuHTHbWig8uSeiY1PklbBGrpAJycXd3ZCe93G6VvwOKxZk///nP9ju6fPnyIs8lds78v//3/2I+x+4Atvreeuut5vjjj8/qxc7cHi21XgRKi4DCAEqLrOr9jUAiu4kgo6BFRfDv/lzMnzORfynbg210L+QQgQL5SZSAnEP3pJqanwT8raD+A3VWtssAACAASURBVDGRjxL+oE2aNImd4nw62brzt7/9zYwaNcr4/k7B+tlGPHbs2IRbwfOTeun3auvWrYZVbbZKueJbUoS14r333jMIwc63q3PnznbSXatWrSKHI7ixhYtCVOXOO+9c+h3TFUSgFAkERUYmBPjk441atWpV408EUvFJDbN9Offcc61AfMABB8SJVp9//rldcEPQcgXBmYiXkiQgLUVc5V41ET4kLAwyCzZq4MCBpl+/fqZBgwbW87ht27b2Y7aJslCQ7gJmcXd3lDuoPGxAcAdUWPf8rbzbtm0zEydOjFucIXKMBR2eeX7Eeh4iU5dEQAREQARSJJDMCsmvhvw/JBEPPkvCkvCmYzPh7CVZwA76/KfYBR0mAnlJQAJyXg6rOpVLBPyoU/w98Xt0FgWJtmojHuKR67bzMCEn0ROisJ90ionagQceaBYvXhyHJyqpTS4xzNa2FifxExGQ2E8gWlHSTTaVrSzULhFIhQBb49kxse+++9qth0E/3bCJQLLo4LCIYtcOoiaZEDDZeP75582cOXPimpiq5UUq/crnY4gQ+sc//mFuueWWIs8d9xtGpDJR34j3FKwo2GFTnPwHqSQczWfe2dK34IJAsE08sxhv//vLMUzGsWHiO84uKO6HsMXRbOmj2iECIiACIlC2BMgJE2aFxLOFdwdy/uyxxx6GZK48axYtWmQbGBVwQ3AVzyM3ryZ4CsvHevXqRXaM9xq8lm+77Ta72zOVXaRlS0lXE4HyIyABufzY68oFRoCHUZQfLcmdeDhRzjnnHLPddtvF7AkSbdXmIUt01+zZsyNpuskcEzUm6wguGP37Hrp47XLtoFVCgQ1RxruLeIUQjCDsStgKuX9hP7IL789DDjkk4+1ThSJQHgT4Xnz88ceGf/N7Q/R8MAEKkR6VKlUKbVpxJgJEPhJZHPweJus3v5dERibzS05WTz58ziInux02btxo9txzT/scCRsff8KVqO8lEZD93R0sjk6bNs3aIKiUHQF/BxRXZsEbYTjRxJzjWCiqXr162TVWVxIBERABEchqAn4y+WBjL7zwQvt8cZ757jPE4zPOOMP+b9TOpnST8EZFPiezlcxquGqcCGSQgATkDMJUVSIQRgCRd/r06QaD/eHDh4duhWYVFQEZ2wJWRhGFETtcsqCePXva6C5/G/UPP/xgE9eQiCashD1wmeTjWcnWYupnIk9StmbNmsmDsBRuYcaWrfZuLJN5t/Kiw32CDyuFRFFEbBGZriICuUxg3bp11raAaI7gApZb5MInNVlEaroTAccLEZRFMn4vEyWgRIwkEzdb6rHNKNTCc2LNmjU2opgFyiAz31rEZ5SKhVJJBGSuR8LRbt26mT/+8Y9mwIABSrpWDjeqvwOKRZpLL73ULoCriIAIiIAIiEA6BEj8Tv6EYOH/yY2B7UTlypWLVPfWW2/Z+SsFP2PmT9tvv33ocV26dInZAzK3mjt3rmnatGnsWN4vCegKS+KciUR76bDQsSKQzQQkIGfz6KhtOU3Az05PZ/r372+IQPWFYKK7mHghNFPYTk3UKdt0XAnbqv3LL79Y/0km0MFywgkn2ChjIrLCHrgcizjw2WefmaOOOirymJwegCxpfFjipyjvVo7lBapv374xwYZ75qabblK0VpaMp5qRPgEigPH/RmBKJN6m6jfMhCHZRCCqlfgcsyCDKBpM9sXuC5KAYQGUTMROn0BuncGiJ5E2wUSCYT1g0ZPtnfXr1w/tIEIyi5X8fvlZ04899lj7vMMbuTiFuolE3m233Ypzus7JAAF/BxTvKyR33XHHHTNQu6oQAREQAREoJALp5o7x51d//etfbbANO9p23XXXuJ1SiZLwEizAvJsAAz8JbFhC4EIaE/VVBMIISEDWfSECGSaQLGMsK6mIu0FvT18IJtFM+/btDZHHS5YssS0kMpltukTrBQsrqIgfrsyYMcP6QBVy9FyGh7TE1bEdClEY4coVIsC5F+rUqWP/xDFEZvI3V1ghxweMiD8VEchFAiQJ5fcOv7lkhehfRMXjjjsu4aGJJgLpbIsnKpl/dthhh0jLjGRtzrfPEfhZkAz+VkX1kYigKVOmxEXwhB3LYirPMYTk4OSMBQWuFbXImW9s860/jCs2LyTrpRQ3MWK+cVF/REAEREAEikeA3UUkTnbBBlGLzSxg8l45aNCg0AsRSEU+oJYtW8Y+D0vCy2L53//+9yL5G3i/GTFihGndurUSvBZvKHVWDhL41RhTIYV2S0BOAZIOEYF0CTz00EPWtiCqhInIzz77rDnppJPsKV27drXZypctW2YnZa6ETbhfeuklc8wxx8SOIYI1c5liU/0pSZdQ4R3ve7c6Ameeeab1giUhUbCwUIA4c+qpp0rcKrzbJS96vGXLFrulENsKV4jmIKr+8MMPt7667KC49dZbrbcdVjpuQSUZgLCJwJNPPmnatGmT7FR9HkEgbLxYvGIh88gjjzRYkJBocN68eXZBc8KECdZiJ9Xi2/logSxVciU7jm25X3zxRbGjvaOu7i98y26pZOOks0VABESg0An4ieXhEcwdk8gn2WfHPIrdb6ecckrso2Tz80RJYAt9bNR/EXAEMi8gS2/S3SUCdmstgsjUqVNjNJhc4XHsii8if/TRR3Zb9quvvmqjjBGC+XewnjDPpqB/MnXfddddhq3gKtlFICxqMqqFrHyzNfyII47Irk6oNSKQIgHEJXZD4GvsCoJjr169bMSvKy6hHtsOo5KMRl3SnwhEWcOk2OSCPozxQugnAZoreEFjSxDcLcPkjWjiAw44oEgym2QAMxU5nuw6+vw3AsGJdrVq1UJ3MJWUVTABMHWxUIoNjIoIiIAIiIAIFIdAWO4YFq5r1aplo4rJzRAszJVZ5KYwhw5apWG1RTCOC04Im5+7unj/IZDBT9RXnD7oHBHIZwKZF5DzmZb6JgJpEHjxxRetIOweZD169DD77LOPTY7nSlBE/u6778yQIUOs9ySFSC/O97fz+J64+BgTIbZ48WJ73rXXXmuuvvpqWVikMVZldShJDxHRiMoMK2zhZzsWyaGCok1ZtU/XEYFMEfjqq6+sGInISyGxCfd9WHKT4l4zXb+84l6nEM77+OOPzbnnnmt3vZTWeFFvmJ2PIsdL5w57+eWXra+3ewcpjQzybgeUorZKZwxVqwiIgAgUGoGwAISoORPzXURixGUK4jPzqEWLFsVOYT7eqlWruP8Pzs/lc1xod5j6W1ICEpBLSlDni0AEASLrRo8eHROMmWAxgXv//fdtVLErQREZP6cLL7zQfsTfMfSvVKmSTUyDF5MrwQn3t99+ay677LKYxyj+x5MnT449TDVA2UUAj+w333zTRvvxgsPk/k9/+pP9h21WJH9QEYFcIkCkI1EfRKW6KI9PPvnEnH/++bHkaYlEQrYsIiz+85//NAiZRCO7RCjJOPgLdSVNzpbsevn6ORY6bdu2td3jWbVgwQLTvHnzUukudQetmfwIoVK5aAFUyveQXU5vv/227W3Dhg3NI488Yi1iKNiR4LPfpEmTjNFgsj5z5kwbqZ6q/UzGLq6KREAEREAE8pJA2GJzsKOJbM8IwMIK0hV2A7P7zRU3P+fZxU6rTp06KegqL+8idaq0CEhALi2yqjcvCZA0BsGCSZkT/5iUERWM6b8fNepvw2GL9S233GK3dgcz3DsR+R//+EfM8D+YNC+sHsTo2rVr2yRQQYG5X79+1i+Kz1REQAREoLQIuIShLJSR0CSY5NP3KOYlnagQIpCxMti0aZMhepFtibzs+4VofBJ08WJfpUqVyC74C3UcSLI2rpXovNJikqv1sqDVp08f2/zSTobGvUJiRRY6XcGnkAWHihUr5irCcm33hx9+aBedkyU/ZNLNbgAsLTJR+A1I13omE9dVHSIgAiIgAvlNgMADP6fPeeedZ20mmjVrFvnsIaDhqKOOisHxBWQ+2Lhxo/18t912y2+I6p0IlAIBCcilAFVV5h+BVEz7w5IKhXk+Pvjgg4bEaUQF+SIyfqHYWOArSHHbbsK28wQn3Pfcc489B/uKFi1aKKt9/t2C6pEIZBWBn3/+2fqts3gWJjqSIO/SSy8106dPj7Wbxba99torbmthsk5xPpYu7MSIKv4CG+IzUa6/+93vklWvz40psghZFrtYgtZMRDzz3MPmKVPCZiENLDtaYLdy5cpYt3nH2GmnnWxEcvDvsJ47d25c4t0wVry7JPrOFRJf9VUEREAERKDsCbDDlsXmSZMmxS6ezIopbN7Nwmpw11PZ90RXFIH8IiABOb/GU70pBQJESxHRdvPNNyetnUkbosqee+4ZO9bfhuO2WLPqOW7cuDhPZASXLVu22G2mlIkTJxoiionKiqqnQYMGNsN6zZo1tQUn6QjpABEQgUwQ8Hc+EBXCiz2ilSu+VUFxrovgNX/+/NjOjCixC6EZ+x/+IcpSSVBSp81iAEk7iWClkIwGkREhPtXy/fffW/uRNWvWWK9BnkeJirt/sDrReKVKuehx/gT79NNPt+8VBx54oD2YXVN8N1x0OX9LlGyS9x2Ox69/4MCBiuIv/tDoTBEQAREQgRIS8PMAEYhAIBY2Z37hveLhhx+2C9LO+z+4m7eETdHpIiAC/yUgAVm3gggkIICYS+Intve6gqDBJA1/yNdeey2WDTaRCb8vpDDBGzBggGHSnUic7t69u026tvPOO9vLB7fz0A4m/VhnaNuvbmMREIGyJJCKgIy9xPjx4+N2WoS1kd8yXvKPPvpo+zG7KR5//PHYofwGs+0+UQK+zZs320W2gw8+WFvqi3EjIBifc845sTNTjdhBoMSehH8ojCV+yoxDssLOnu22207j9X85D3gXwMKqcePGae0gWrVqlTn11FNjk+WlS5ea4447Lg592PeQCTiR5q6wy+n555+3u5iWL19uxzHZwk2y8dXnIiACIiACIlASArwnEEx1xRVXxKoJS8qMjdPYsWNjc3L3PsJuXfLLqIiACGSOgATkzLFUTXlGIOyhRUQOUVouWQxbZRYvXmy2bt1q/vjHP0ZGAPuej0wSZ82aZZPaIFKTIC+4Rceh5Dgm8m6l1UUbER2kqK08u+HUHRHIIQKpCMh0h99RRC0Wyp577rlYD9u0aWPat29vjj/+eJvsKygOs6OChCcui3Zpe/LmEPakTUWIhB87U9Ipb7zxRlyUd+/eve1kLJWknlgocbwrRAwdfvjh6Vy+YI/17bEQ4llcDkbyJ4ITTH6YKHLc9yRnwYakvfXq1YtVH6yLP2JPw/e2evXqBTs+6rgIiIAIiED5Eli7dq0hoGrZsmW2IUErJgIHCKbifSVYCEggjwbvmPLpL9/x09Xzj4AE5PwbU/UoQwTw1SQ7PB6ClGASqOJcwt+GE5ychUU6u2v4kWDbtm2zPpHyJyzOKOgcERCBTBDwBeRLLrnEJvPccccdI6tH3GTRbYcddrCRp1HFr1tbEJOPWFCIZIFzypQpsYXO5Gcb89VXX1nhcvbs2bHDiQRH5E9WfAHZefcnO6/QPydqnsXjO++8Mw7Fueeeaye+++yzT1JEQdE3UfQ3EcbspLr44otjdbqdUJUrV7Z/4/t5/fXXx03EwyKakzZKB4iACIiACIhAhgjw/OLdBKs0V/jvI444wu5y++ijj+KuRIAVifZcsFeGmqFqREAE/ktAArJuBRGIIJBqZE/wdLaK8qALSwTkiyKchyUFkXiUKBH5uuuus35OVapU0ViJgAiIQKkTwJaA7esIXIhZNWrUKHJN//csk79T3333nf3Nw1OZogjkxEMetnUzmGQ11Rtmzpw5pmvXrrHDsWqaPHlyQiGT5x0CKOIzJR0Li1Tbla/HbdiwwVx00UWxpLnBfhI9RVQVE+RE5aWXXopLiMckO2hFEjzXPza4E8od9/bbb9tdTyeddJK172rbtq258sor9f6Rrzeh+iUCIiACOUCA91ECFbBfiiqJrCRzoItqogjkDAEJyDkzVGpoWRNg+/QZZ5xhL8vWUCwngomZfv31V7Nx40brF4h34AsvvBDLdo41BZMu/ImrVq0aa7q/DYcI52CkGA/Iq6++Oua5zGScrcGspGobaVnfAbqeCBQWAaKDV65caaMinQcxQhZZsIkCDv6WlURA5rcT4TFqF8XTTz9tLrjggpivaybF6XwaUbZu4g1I0lWXMMaJuAjwPXr0CF3MjGLgJ2rluDCvweD5/jn46iI616pVK59Ql0pfsKS67LLLrJVEWOH5P3LkSLuIE7WA7FtT+O8UwXp9mxI+i7KpYKcTk3Wik2+//Xa9f5TKHaBKRUAEREAEUiXg2yy586Lm3KnWq+NEQATSIyABOT1eOrqACPjROkyM8WBiq/Bbb71lBRbE40SF6KLRo0fHMtIjmsyYMcOKI674kWJEJSHY4Nkkn+MCuuHUVREoRwL8rhG9SBKtoBjpmuRHdhRXQMYPnshizicpStDrlTbgk4z4iZBNYWKAQNqkSZNypJNdlyZCfN68eTY5ob91E4sCFhyDi53ptD6YqNWdh4jsjxWfITJig4DtQdTzLJ1rF9qxfAduueWWWJJJ7vXatWubJUuWxKEg7wLfiZo1axZBxHfm1ltvtZ+7Ema3xeLQXXfdZUVhvwR3QrnPNm3aZPr06WMXz7mfElnOFNq4qb8iIAIiIAJlT8C3WWKRlXcT5uZhO+XKvoW6oggUBgEJyIUxzuplgADRbx9//LF55JFH7FZNEtL94Q9/MF26dLGZ453Zflg0VnFAkoRm0KBBsQgiv95jjz3WTJ8+PS7pEW1iwua8CYtzXZ0jAiIgAukSWLdunY0g9ROSuHqcQIk/K8cQrUwhErZfv36mYsWKkZd85513bBJSF918wgkn2C38Bx10kFmzZo3BQgFh1BUmB2zjJ6pSnu/G+kf7EeKOVaa2bmLDhKcg4nSwUD/j27x5c/tnvHHx1A0mRvQXTNO99wrx+GnTpsUWlFmkHjVqlM0if/PNN8fh4DvA38IWBsjXcPbZZ8cWXTgRsZhJNbsGEJlJ9st3l4UYxomdTi6/A3/nu+x2OfGO9Je//MVOzOfOnRtnkVGIY6Q+i4AIiIAIZAcBAriYr7M7TkFW2TEmakXhEZCAXHhjXtA9TiaOMCFm0uW2i/pbqYsDDxFkwYIFsYk3dfjbcLRFuzhkdY4IiEBpEcBXF/EWMdkv/Kb17dvXRr8idlGmTp1qevXqFdkcxE9sgPh9TaXst99+NlIZD1aJx8aE+RzDEU5EnHbq1CnOYiQVxlHH4MfPwsCkSZNSrgaBk0UE7g2V1AmE5VrYa6+97KIyQm+wEKFMtLGfVT4swZC7N4gg5r3H7ZbC15h/+L4iEFPC3lGIcmexggUD5V9IfTx1pAiIgAiIQOkRYEH0iy++MHXr1tW7YelhVs0ikJCABGTdIAVBgG3TTMjYbhu2PTsIge3SJBIikg7RgwgrJtNhdhWsgJ555plW5GjUqJH1m2TihagS3CpKNFBwMoj3ITYVboLOhA7P5LAtqgUxQOqkCIhAmRAgwpQdGIhK/De/W/Xr1zfbb799kesTiUjU8IQJE2JCcVQjkwnInMf1+G3EdzVRufDCCxVZ8l9A2ERgc+Q/uxD9sBbAH3e33XaLxLl161az8847J4wMDzuZ6yII+5HIYccSzcouGz2/0v8K8/0K2rO8/vrr5vDDD7fvHlhL8B7h25TwfWSxZocddohdMCpyPNgiBGginps1a2b8fAzcY3hmq4iACIiACIiACIiACIhAFAEJyLo38poAYi5+gthIJPMrdiDCLCXwXWKi9/7779sVzwMPPNCKLiQKcpYXQZBM+Nhi8+qrr9o/h0UYE91z44032mggonzC6snrwVHnREAEIgj8+n+/GhUySoeEn1hEID75glSyKFZnnTBmzJg4i4lgA1MRkDkeUfrll1+2v33OysLVg3CMMIbQJfue36gQDcziYjDRGnYF+A4fcMABkfcIVklEkBPhStZyFgrSLW4BgUSvfiQ6AjZRxyR5PeSQQ/T8Shfuf4/3k+DxHeXdwZVVq1bZhQLfFxnbCRa2d99999ixeCrPnDnTJt7zF8pZ7Ob7y/sNxSXJY8Gckur3t5jd1GkiIAIiIAIiIAIiIAJ5QEACch4MorpQlAAT3xUrVtgM8r5IwUSKCVm7du1sBA/HEQ0cnKAxWSZiOJGfZyLun3zyiTn//PNj/pBhAjJtZOuptmfrDhYBESgtAoi/zz77rI3odYnpoq7Vs2dPKzLtuuuuoYewdZCFOLxY/d9VhER8VHfZZZeUusLv31dffWU+++wzu0UeT2V2cKgUJfDiiy9aUdGJgmGLnO6ssAR7mbBIIsKVRQjGjIVTop7DotY1fukRYHcU3tIksKTw3fKT1rF4jfXLG2+8EVf5ySefbBcJ/ASTLB6wcIBPNQsxvOuceOKJcQkr2QLMYs2iRYtsnQsXLjSnn356eo3X0SIgAiIgAiIgAiIgAgVFQAJyQQ13YXSWyBomYfhCBgtRdkykO3ToEDeR4hi2jXbs2DE2QUdIuf3222NJZdIl52ey96OK0q1Px4uACIhAugTS9R3GUoco4GTCIJGOzz//vP09De7seOyxx0z79u3TbaaO/y8BBPq//e1vdodL0A7CzzzO4VhaDBgwIBap7c4lCZsv7iMMEkUsf+Lsu9UQ/InGZ9woWFawiLPjjjuaqO+Z/17D97ZNmzYpR+1//vnn5tprr41FtRNJzv1Rp06d7AOkFomACIiACIiACIiACGQNAQnIWTMUakimCCCa4Dkc9CAmgzwTpHr16oVeZsOGDTbiGAGEQsQOW4Yx6fcLk7onnnjCtGjRInRCTpQfArSL9ksULZapPqseERABEfAJ+ElAERDZ+o5ghFi0evVqu3Wdbex+AtFUaPrJQBEq+e0lCZhK6gTcjpnRo0dbixAsJzp37hxXwQcffGCwrnDPFcZy/vz5pmXLlpEJ9rACwf6CxdGqVaum3iAdmTECycxo2IV055132sUA9+6BTzgRwmE7qKIaxoI5dey0006xQ7iv8Dv/y1/+Yshcz64obLhIxOdsbIK+yBnrtCoSAREQAREQAREQARHISwISkPNyWNUp31cQIkQFE6UTVnzLifPOO8/ccccdRSKVidxhoobFBdtHicAj4Q3bRNk2SqQxW0qD/oNhYoBGSAREQARKk4C/RT1quzsLYu+++65p3LhxyhGMrt1+MlD+zu9mnz59ZM2TxuD6zyvGigXM4IJn2MIoCfTwNkb8Dz5zEJevuOIKa3tQo0aNNFqiQzNJgMhxxg2bqkT2LCxcs6hDYezwtiZ5b7C4HVRE+PN97du3bxFLGt5b2H3F4tCHH35oLWUQo6MKC+tEsh988MGZ7LbqEgEREAEREAEREAERyFMCEpDzdGDVLWMeeughG7HlCv+NuFG7du04PGz9nTFjhvUDdCXMh3D9+vU2YZC/PTiKNRNBkvedc845ElN0Q4qACJQpgblz59rfHidKuWjVTDeCyEb8eYlmphDRWNykbZluWy7Vt2DBAmuv5IpvUcHfeQYhzjvf2rD+YUGC3/X++++fS93Pm7ayIIOtC+8aRJO7wpgMGjTIekf75aWXXjLHHHNMJAPOxRc5aDGBQDx48GDz6KOP2vPYWcAxbtxJvkiCXhYX/JIsaWbeDIY6kh6BZOHy6dWmo0VABERABERABPKQgATkPBxUdek3Alu3brUTabZou3L//ffbbZwuOR6TrPHjx1sPQlcSCSD+lvAo1iTqo87jjz9e2el1Q4qACJQpgR9++MGMHDnSRiM6cYloxOrVq2e8HSzATZw40Ua8usLvLtvvlRQvddz+84qIcBYBmjZtGleJLzS7D4kmxdcWayV2xCQqiJzYG8jWIvXxSeVIkt0h6oYtMiPasnOJXVB+cl7sSYhAdoswwTG9/vrrTfPmzUPfI3h/4f2GiPWwY0jQN2vWLPuOg2UFFjNEKZ9yyikpJ7tMpd86RgREQAREQAREID8IaC0xP8axNHshAbk06arucicQlb2e6OCwJFD8HZGZCVZUWbFihRWmlyxZUuQQJolEGXXr1k1bh8t99NUAEShMAl999ZWNSGQXBgWBt1+/fkWEq0zRWbdunfV9d7+J/I4ifiaKqszUtfOpHv951b9/f7uLJSj8hy2MXn311WbYsGFJBXvntYy4j5Do+yznE8uy7As2FeRFwFYiaCXi2sCCMtZWRxxxRGizPvvsM/v9Wbx4sf2c41kAat26ddLFgLLsp64lAiIgAiIgAiIgAiJQ2AQkIBf2+Od973/88UdDYiKieFxh4rxp06YiUUJEcBGxd8ghhyTlQuZ0hORnn33WJqU58MADzYknnmiaNWuWdBKftHIdIAIiIAIlIOB76oZZ8pSg+tBTg5ZBslGIR4Q/PrYTPGP23HPPSPREBo8ZM8aMGDEidkyYd//rr79uE+M5sTIV2xDfEzfMZznT90Su1sd4LV261LzyyiuGRWGe7QcddFCkFVVQ+GfxhDwJjA8J7TZu3Gh4X+DvUQUv8csuu8z6XlMQk2+//fZS2TGQq2OidouACIiACIiACIiACJQ/AQnI5T8GakEpE/Cz1/uXcwmHLrjggiJJ80q5aapeBERABDJOwI9AJho5VQsLolS/+eYbw+8mi2QVKlSwydiqVKmSsJ2bN2+2wic+vlj3JLNRyHins7BChEN8cK+55hprIeCeNSS/q1WrVmiL/edVmHd/mNBMQtchQ4YUGSdsDKZPn26TpfmJ9oiKRej0LRWyEGWZNIkkuXgXP/DAA0UiiYkGh3HNmjXj2vLdd99Z7pyXaAcTIjEe1owdxwXr4W+33HKLvU8oiPvTpk1LKDqXCRBdRAREQAREQAREQAREQAQCBCQg63bIewJh2etdp7GiuPTSSxNGheU9IHVQBEQgrwj4Hsj46SJkEkWZrPjRy+zYTnYp+gAAIABJREFUQBwjmlIldQII8ffcc4+56KKLipzkkpghtvs+0TyvEHyJ4nbF9+7n777QjCgZTJSIeL1w4UJrnUBSt2BRhHj8kESJ7P7AYSeCRVVwMSX4fWE8SVq3++67m59//tkQ9c0updmzZ8eNAWOFRQULCa4u7hWS9LqyatWqxLuhZFKY+pdRR4qACIiACIiACIiACGSEgATkjGBUJdlOgC2p+BO6jOW0l+2iRNYp+irbR0/tEwERSJcAv29BEZII1AEDBiSNDN62bZu55JJLbBQmJSiKpduGQjv+l19+iXuehD13gkzwuiVqG6/boCjpn3fsscdaUblBgwax07nWjBkzDDtnXEGAxAJj7dq1Nomhn8zthBNOsF7JihD/jRgJIMmFgJjri+xh9y7CL17HTZo0iX3sL7iQJI/FlldffTXUDzlYb9Ce5KmnnjJt27aNfcx12rVrV2hfIfVXBERABERABERABEQgiwlIQM7iwVHTMkvAz15P1vMpU6aYOnXqZPZCqk0EREAEypnAe++9Zzp16mRWr15tW0IUMontmjZtmrBlvoBMorXJkydHWi5krJs5HFHphEiSoF177bVml112iWHxnzthvPBG5rwWLVrEBH7/vLDo1zCB+sgjj7TiZbC4iGfuh6pVq2ZsyHK1IpdMkPwIROYHCyL70KFDrcjOcQj3ffr0iR3CIjSLKq58//33hiSGeBanW1ioQfDfcccdzTvvvBMnTLOAQ4SyigiIgAiIgAiIgAiIgAhkCwEJyNkyEmpHqRNgmyrRV4ghrtx77702CrlSpUqlfn1dQAREQATKigAJREkeikjmCnYK/L/v4xps04YNG6ztwmOPPWb/HBS5yqrtuXQdPzndgw8+aBDdXQl77kT1j4hxLJVI5Iq3Ls+rSZMm2cN9iwpXB1GsiSJVsWm6/PLLtVD6X2CI7th64AkeLFEiO37iRO5jQ0GZM2eO6dKlS9y5b775punRo4dZuXJl6NASad61a1dDssNHHnnE3Hrrrfa4oNfxJ598Ys4//3yzzz772PEiIS/+4yoiIAIiIAIiIAIiIAIikC0EJCBny0ioHWVCoDjZ68ukYbqICIiACGSYwFtvvWXFLheFTPX46Xbr1i3SysKPfGWRrWfPnsbkcIRwJrH6GHzrgbAEaP5zhyhXIoVnzZoVanOA6Eviwy+++MJGkbvkdyRyIxK5evXqsS6RnC0oNLsPgmK0hMjfqGzdutWKwTNnzozxQ5iHNVYgYbuR8JK+8cYbzahRo6yIz/ejefPmRW4pFhImTpxobbLq1atnI5gZZ4Tg3XbbLSYG853kbxRE5TvvvNPUqFHDMI7vvvuuOfTQQ5PazGTyflZdIiACIiACIiACIiACIpAqAQnIqZLScXlBIJ3s9XnRYXVCBESgYAlEJRCdMGGC6dWrl9lhhx1ibNiuv3TpUjNw4MBYJGWY927BwozoeJiAS9JBbA/czpaw5w4etwiJjIUfDculECsRgd9+++04mwUiw9u3bx/XmqBATbQrnr74KleuXFnD5RFIRfAPnoKfNLuUli1bZqOMsbfAf5pIYT8BYjLYfoLEm2++2UYbb7fddslO1eciIAIiIAIiIAIiIAIiUO4EJCCX+xCoAWVNIDghdBN1vEGPOeaYsm6KricCIiACpUpgy5YtVvS6++67465DdOQ555xjIx7XrVtnt+YH/WARMIlWPuWUU0q1fflQuR/pHeY37T93gh78vg1GIiZh3v14MGN1gWCN2ElEq4oxGzdutBiIAHYFz2KsXYKivS/4c6zzSR4yZIhZsmRJEZx8P/r162f/IWmeX4gmRmjGjoSClQmJLQcNGmT/X4szukNFQAREQAREQAREQARyjYAE5FwbMbW3xASistczoQwmPyrxhVSBCIiACGQBgc8++8wghAW37idqFuIYPrGIlfKHTz6ACLjYF1xxxRWxg7GhGD58eCxKNey5g0CP723FihVjgmVYYje/BWHe/dRPPSq/ibV4DWM9gcCLbUUwGjuZ4B/lkxzG1vcVJ8oYX2q8w7kvsCrh2iQ2/Oijj2wVeCGTwJfPVERABERABERABERABEQgVwhIQM6VkVI7M0ogmL3+tNNOsxFJ+BrKKzKjmFWZCIhAlhAgEnn8+PFWVEtU+D284YYbrMilYmx09qJFi2wStc8//9yK6lgZEFkafF5wHF7RLloVEX769OnmpJNOimEMPneckEjSvUaNGsWOQXTESgSv4+eeey50CBgb/zyN1W8ESEaH9QdWFZSwaPAowX/w4MFm8eLF5pprromJvY4r1iANGzY0a9asMcuXL4/D7RInYlVClDGeylGFtrGYQ10qIiACIiACIiACIiACIpBLBCQg59Joqa0ZJcDknCRFHTt2NFWrVs1o3apMBERABLKNANvyEcCmTZtmsO1xEZG0E2Hr3HPPNUcddZSpUqVKtjW9zNuDWJzInxiBFwuQYIT2Qw89ZM4+++xYW/lv7BFq164d+5vvwXvddddZQdFnTvK2hQsX2khwX7CkMiKeESoVIR5/a4T5foclHyQxIQsBYfYUwRrPO+88c+mll1q/algjErMwQOSxK0Qbjxkzxuy4447WNoOFGt/XmmSItAMhWt7UZf511gVFQAREQAREQAREQAQyQEACcgYgqgoREAEREAERyDUC+MFifUAyPQmRv40e9gcIhOPGjTOIjFElzCN68+bN1rqAiFRXXHSq+38/6R71zJ8/37Rs2TL0Utu2bTMkzhsxYoQV/LVjJvm3LEwcxlaiTZs2cSf7gn/ww0TJCFl4JgklkemUk08+2S7KMJaufPPNNzYamu9X3bp1Ta1atbTDKfnQ6QgREAEREAEREAEREIEsJiABOYsHR00TAREQAREQAREofQLYGjz//PNm5MiRoRG/YS3o2rWrjQRGHHTlxRdfNF26dImJz2HJ0lauXGm6detmVq9ebU/r3bu3jVhN5MFPZCuJ2fDN1Y6Z5PdDKtHg2LpceeWV1nbClf32289cffXV5o9//GNkMkIWXrC5IDo8SkBO3kIdIQIiIAIiIAIiIAIiIAK5RUACcm6Nl1orAiIgAiIgAiKQIQLYeqxYscKEJa8jCnXYsGE2whTRdtWqVebyyy+Psz1AMG7VqlWsNYiLeOoHLQyIZg4mcgvz4CXKuH379hnqVf5WA7sPPvjAHHDAAQmtVrZu3WpIZDh16tQYjGDSQvfHVAR/n+batWtN9+7dzbJly+xHnTt3NpMnT45bSMjfEVDPREAEREAEREAEREAECpWABORCHXn1WwREQAREQAQKmABJ7Ygi9f1qsSK44oorrEhYo0aNOEILFiwwHTp0iP3t0Ucfjft/PkBoxjuXSGMKidxmzZoVl5jQFyFPP/10c9ddd5m99tqrgEckcdc//PBDO1Ykuktk+5GOOJyK4B9sFR7i+FbPnDkz9ucwYVqDKAIiIAIiIAIiIAIiIAL5RkACcr6NqPojAiIgAiIgAiKQkAARqkQFB4VATiBqlSjjOnXqhJ7/zjvvmCZNmsQ+C/PWTTWRm2+zQMK9Pn36yI86hDyiMb7DzpeaBIIkMvQF/uCpP/74o40sJyLcFc4ZNGhQXPQyEc0kPEwk+JPUcN68eda6Iph8kmR6XKNmzZr6xomACIiACIiACIiACIhAXhOQgJzXw6vOiYAIiIAIiIAIhBF46qmnTNu2bWMfhSVD888LRiAfdthh5uGHHzYNGzYsUn0qidz8pHtYZsyePdvsu+++GjCPANHiffv2NUR8u5LM9oOEiHfffbddFHAlLGlhIsEf65Iob2y8khGjJR7rdhUBERABERABEchGAr8aYypkY8PUppwlkIMCsr4GOXu3qeEiIAIiIAIiUMYE8Dl+++23rUctAqIrYfYFUVHA1LF06VIzcODAWKRqsohh3+7irLPOMlOmTImLbn7mmWesVQYJ+RJFPpcxsqy8HNHe7dq1i7UtjCcfEi28ZMkSG6G8fPnyIn3p37+//ax69eqxz9avX2+jvxctWhT7G+P797//3dx7771xdSD0k2yxdevWpnLlylnJSo0SAREQAREQAREQAREQgUwTyEEBOdMIVJ8IiIAIiECMgNbodDPkEQHnm4sI6Cezo5tvvfWW6dKli1m9erXtNX7Fc+fONU2bNo1RCPNKHjx4sE2wl8hCIZVEbv/+97/Nli1bzO67724qVFCMSKJb79tvv7XMJ02aFCfyOtsPlxBx+PDh5vHHH094F4dFL/uCv19BIm/sPPrKqCsiIAIiIAIiIAIiIAIiEEpAArJuDBEQAREQAREQgbwj8N5779no3ldffTUmDvvJ7H766SczceJEmzTPFSwPECErVaoU6nuLdcUFF1xg6tevbxPj7bnnnpG+xS+++KIVqJ1377HHHmumT59uGjRokHe8y6JDr7/+uunYsWOMJ/wffPBBK+SHJUTcb7/9bNI7CokNXQmLXg4T/N3xeC4TIb7//vuXRTd1DREQAREQAREQAREQARHIOgISkLNuSNQgERABERABEch1AuUfyp5qMjvfr5hI03PPPde88sor5rnnnks6ECeccIIVoE866SSDZ26wEGE8ZswYM2LECPvnCy+80AwZMiTUNznphXSACRP8GzVqZLAjcSK9wxRMiBgWvUxUOgsMLBS44gvUp512mk3C17x5c0WI6/4TAREQAREQAREQAREoaAISkAt6+NV5ERABERABEchfAqkks6P3Dz30kDn77LNLBAIheejQoeb44483VapUidX1wQcf2OjVyy67TL65JSL828lr1661wu+yZctCa4sSfaOilxGgXXGCP1HiN9xwg+nUqVORRYEMdEFViIAIiIAIiIAIiIAIiEDOEZCAnHNDpgaLgAiIgAiIgAikSiCVZHb4EF955ZXmvvvui6uWhGn47iIOE128bt06a5kwefLkIhGv7kQEzGuvvda0aNHCJlnDm/eXX36JtLlItR867jcCsJw9e3acJQV/T5bcDnF4/Pjxdjxdwd6CiPCg4L9582YbbUzSRRUREAEREAEREAEREAEREIHfCEhA1p0gAiIgAiIgAiKQcwS+/vprG4V64oknmmrVqkW2P5Vkdpzs+xUffvjhZubMmeaggw4qUvfGjRvNnDlzzIQJE8xHH30Uem2ijhGSa9asmXNsS6PBjBfie9u2bc2+++5boksg8l5yySW2PlcQlc8555yE9frRy9iVkDTxmGOOKVF7dLIIiIAIiIAIiIAIiIAI5DsBCcj5PsLqnwiIgAiIgAjkEQF8cJ9//nkzcuRIGxGM3QD+w4lKKsns8NHF73bs2LGxqsaNG2cGDBhgI4nDyldffWUFSCJbnZBM4rZBgwaZbt262eRuhV7+9a9/mfnz55tbbrnFrFy50gr1rVq1KjGWp556yorRrpx88slm2rRpBlE4qhC9PGPGDJsE0ZWLLrrI3HzzzWbnnXcucZtUgQiIgAiIgAiIgAiIgAjkKwEJyPk6suqXCIiACIiACOQhgUcffdR07Ngx1jO8i++44w5Tu3btyN76yew4MMy+AL9i6kPopDRu3NjMmjXLHHbYYQlJIiTTLiJcEZzr1KmTh+SL16Vnn302TuAncrtLly7FqyxwVnEEf07/8ssvTd++fQ2eyCQ/xE9ZQn+Jh0MViIAIiIAIiIAIiIAI5DkBCch5PsDqngiIgAiIgAjkE4Ew+wKsDDp37pywm744TKQqkbEtW7aMnfef//zH3HXXXdYewZX+/fubm266yVSvXj2fMJZZX+B+1llnmdWrV9trkpwOv+mg73BxG/PWW29ZMdrVjeBPRHjTpk0TVvnGG2+YXXbZxey///7FvbTOEwEREAEREAEREAEREIGCIiABuaCGW50VAREQAREQgdwn8Mwzz9jI0U8//dR25thjj7VWFg0aNIjsXKri8Pr1602fPn3MokWLYnU9+eSTpk2bNrkPrhx6QHT2xRdfbB566CF79Z49e5rbb789I4I8diYTJ060kcSuXHXVVWb48OEJfbHLAYMuKQIiIAIiIAIiIAIiIAI5TUACck4PnxovAiIgAiIgAoVHoKT2BdhNuBImDi9YsMB06NAhdgwRtFOmTJE1RTFuNTyQb7zxRjNq1Ch7drt27cx9991n6tatW4zaip7CIkKPHj3MkiVLEo5pRi6mSkRABERABERABERABESgQAlIQC7QgVe3RUAEREAERCCXCYTZF6TiV+yLw71797aJ87A0cGXr1q2GSNapU6fG/nb//feb888/31SsWDGXsZVL20luF0xct2rVKnPIIYdkrC1EN+Nd7UoqvtgZu7gqEgEREAEREAEREAEREIECICABuQAGWV0UAREQAREQgXwjkKolhd/vMHH4xRdfNK1atYo7lCRrJOtzNhl/+tOfzKRJkxSF/F9KJKNDVD/jjDNMkyZNEt5eL730kjnmmGNixzzxxBM2EjlTZcuWLdZXmchmV/DF/vOf/2wqVKiQqcuoHhEQAREQAREQAREQAREoWAISkAt26NVxERABERABEchtAsW1L8DfGOHTFXx0+/XrFxdd/O9//9uMGTPGeiuT+K1Tp06matWquQ0sA63ftm2beeyxx8yIESPMRx99ZA477DDraXzcccdF1u4n0iNR4UUXXZSB1vyvChYBSKhXr149M3LkSNO6dWtTuXLljF5DlYmACIiACIiACIiACIhAoRKQgFyoI69+i4AIiIAIiEAeEPDtC1LxK/7kk0+sHcVzzz1nCVx33XVmyJAhpkqVKnFENm/ebCNYa9WqlQekStaFX375xfDPAw88YBPhBcvee+9tPaJPPfVUU6lSpSIX8hPpXXvttebqq6/OqCCPLzZR482bNzc77bRTyTqrs0VABERABERABERABERABOIISEDWDSECIiACIiACIpCzBMIsKe69917TvXv3UDGTjvoRsVECcs5CyWDDSYI3b948G22MTQQCMYkHL7nkEvu3YLn77rstd1+I9xPpde7c2UyePFnCfAbHSVWJgAiIgAiIgAiIgAiIQGkSkIBcmnRVtwiIgAiIgAiIQKkTcPYFzq8YWwUiZcO8ecO8k+fMmWPtD1T+R+DXX381K1asMMOHDzePP/64Icp47ty5MS/j1157zVx++eVm+fLlcdiw+xgwYECRKOBgIr0jjzzS1rXffvsJuQiIgAiIgAiIgAiIgAiIQA4QkICcA4OkJoqACIiACIiACEQT+PHHH83o0aPN9ddfHzsIj90bb7zR1K5dO/a3H374wdxzzz3m0ksvjf0tFcuLQmSPXcWMGTPMBRdcEOt+7969zdixY80uu+xi//bhhx+awYMHm0cffTQOUf/+/a1HcpC9n0gvLHFhsJJ169ZZEbpmzZqFiF99FgEREAEREAEREAEREIGsIiABOauGQ40RgTIm8Ov/mX8qQX0ZQ9flREAESoPA2rVrrX3CsmXLYtUfffTRBtHz4IMPtv649913n1m5cmXscyJg+dsJJ5xQGk3K+Tq//PJL07dv3ziBmAR67du3j/Vtw4YN1kMaS4pgQZi/7bbbTP369e2fsbsgyvvVV1+1/x8V9f3111/bxIXjxo2zvtR9+vSJtCLJecDqgAiIQBYR0EtxFg2GmiICIiACIpCFBCQgZ+GgqEkiIAIiIAIiIALpE3j66adtxKyzskhUA+IyAucRRxyR/oXy8AzE4tWrV5vjjz/eVKxYMdbDp556yrRt2zb2/yeffLLBjgJLC1eI7J4wYYIZOnRoHBmOhTFWIgjD/fr1M7Nnz7bH3HzzzdYCY7vttouds2nTJuutTGJEClYkDz74oGnUqFEeEleXREAEREAEREAEREAERCB3CEhAzp2xUktFQAREQAREQAQSEMDKggR6WCgkKldddZUVL+vUqVPwPBF2Z82aZcaPH29FYaJ/GzRoEOPy7bffmmHDhplJkybF/nbHHXcUiQz+6aefrNjLsUEBHxH49ttvN0cddZS55ZZbzDXXXGPr6dmzp/179erV48YA8fjss8+O/U0JDgv+FhUAERABERABERABERCBLCAgATkLBkFNEAEREAEREAERyAwBhMznn3/ejBw5Mi7BG+Jo165dzYUXXmgaNmxoKlQof/+e8t4w/a9//cuQ9I5/XME6giR4lStXjv0N249u3brZCGVKVJJCEu8tWbLE4D+NZYUrsCcSmUjl8847z/65Xbt21j6kbt26cQO/detWg8BPNDkeyD///LOZN2+eOeiggzJzg6iW8iVQ3jd9+fZeVxcBERABERABERCBnCUgATlnh04NFwEREAEREAERiCKA8Pjxxx8bImi33357s88++5hq1aoJmEfggw8+sBG/zhsasXf+/PmmZcuWsSMR5SdOnGiuuOKK2N8QeYcPHx7KdNWqVTbCGzE5WBo3bhwTofk7xx1yyCFFxmTNmjVm5513tuNHO0jS16FDB42dCIiACIiACIiACIiACIhAORGQgFxO4HVZERABERABERABEShvAv/5z3/MXXfdZb2HXcEC5Kabboqzl/CTFCI0z5071xxzzDGhXfjkk0/M1VdfbWbOnBnZxSeffNK0adMm/vNAhOo777xj/ZMlIJf3XaLri4AIiIAIiIAIiIAIFDoBCciFfgeo/yIgAiIgAiIgAgVNYP369dbTeNGiRTEOixcvjkuexwe+PzGRy/gh165dO5Tfli1bzJgxY2zCvLCCcI3dRVThekQ9P/HEE1ZIVhEBERABERABERABERABESgfAhKQy4e7rioCIiACIiACIiACpUoA64lly5aZ+vXrW9/nRGXBggVxNhFnnXWWmTJlSlyiwc2bN9tIZZLlucJ/d+7cObJqfI/vuecec+mllxY5JlGCvO+//97aZnD+0KFDrQ2JigiIgAiIgAiIgAiIgAiIQPkQkIBcPtx1VREQAREQAREQAREoNQIffvihGTt2rLn33ntNIqHWNcAlr5s6dWqsTffff785//zzTcWKFWN/e+aZZ0z37t3Np59+av928skn22R49erVi+wLNhnYUOCLzHnYXxBZTD01atSIPI+kfHhZBxP6lRowVSwCIiACIiACIiACIiACIhBJQAKybg4REAEREAEREAERyCMC+A8j/D733HO2V8n8il3XX3/9ddOxY8eYOHzYYYfZaONGjRrF6BAZfP3111tx2pVx48aZAQMGJBV6X3jhBYPvcc+ePU2DBg3yiLi6IgIiIAIiIAIiIAIiIAL5TUACcn6Pr3onAiIgAiIgAiJQYAR++eUXM2PGDHPBBRfEet67d28r+u6yyy6hNL7++mszffp0gxjsoos5MCx6+a233jJdunQxq1evtnU1btzYJtRr2rRpgZFWd0VABERABERABERABESgMAhIQC6McVYvRaDgCfz6f0JIhYKnIAAiIAKFQiDMr/ixxx4z7du3j0Pwr3/9yyxcuNDcdtttZvny5UXwEL08f/5807Jly9hnWFKQAA8/ZFf69+9vbrrpJlO9evVCQax+ioAIiIAIiIAIiIAIiEDBEJCAXDBDrY6KgAiIgAiIgAgUEoGnnnrKtG3bNtZl/IqnTZtmLS3wF16xYoUZPny4efzxxxNiCYteJkq5R48eZsmSJbFzsado06ZNISFWX0VABERABERABERABESgIAhIQC6IYVYnRUAEREAEREAECo3At99+a4YNG2YmTZoU6/rEiRPNWWedZe644444H2MO2G+//cwNN9xgjjrqKJvkjsR3roRFLz/00EPm7LPPjh3Df1Nv7dq1Cw21+isCIiACIiACIiACIiACeU1AAnJeD686JwIiIAIiIAIiUMgEfL/iKBZXXXWVufzyy02dOnXsIX708umnn25tK/baa69YFVu3bjWcN3XqVPs3/nvQoEFmt912K2TkKfdd1kopo9KBIiACIiACIiACIiAC5UxAAnI5D4AuLwIiIAIiIAIiIAKlReCnn34yRB0TURxWOnXqZIYOHWqaN29uKlT4n1N8WPQy0cV9+vQxlSpVilX14osv2kjmkSNHFqmjtPqkekVABERABERABERABERABMqWgATksuWtq4mACIiACIiACIhAmRJYt26d6dmzZ5xf8dFHH21F39atW5vKlSuHtmflypWmW7duZvXq1fbzww47zDz44IOmUaNGseN/+eUX+98VK1Ys0z7pYiIgAiIgAiIgAiIgAiIgAmVHQAJy2bHWlURABERABERABESgXAgUx684LHoZmwoS71WrVq1c+qGLioAIiIAIiIAIiIAIiIAIlD0BCchlz1xXFAEREAEREAEREIEyJbB582ZzySWX2AhiV/jvzp07J2zH2rVrTffu3c2yZcvscYcffriZNm2aadKkSZm2XxcTAREQAREQAREQAREQAREoPwISkMuPva4sAiIgAiIgAiIgAmVGAL/iLl26mE8//dRe89hjjzXTp083DRo0iGwDFhWzZ882w4YNsz7KiMk1atQoszbrQiIgAiIgAiIgAiIgAiIgAuVPQAJy+Y+BWiACIiACIiACIiACpU7g+++/N9dff71NeufKuHHjzIABAyJ9kDlu27Zt5uuvvzZ77713qbdRFxABERABERABERABERCBrCPwqzHmf/mms655ZdEgCchlQVnXEAEREAEREAEREIEsILBq1Spz3nnnGRLkURo3bmxmzZplE+SpiIAIiIAIiIAIiIAIiIAIiEAYAQnIui9EQAREQAREQAREoEAI/Oc//zF33XWX9UN2pX///uamm24y1atXLxAK6qYIiIAIiIAIiIAIiIAIiEA6BCQgp0NLx4qACIiACIiACIhAjhPAA7lHjx5myZIlsZ48+eSTpk2bNjneMzVfBERABERABERABERABESgNAhIQC4NqqpTBERABERABERABLKYwIIFC0yHDh1iLbzyyivNtddea3baaacsbrWaJgIiIAIiIAIiIAIiIAIiUB6pHs4hAAAaEUlEQVQEJCCXB3VdUwREQAREQAREQATKkcDWrVvNVVddZfBEHjlypGndunXCRHrl2FRdWgREQATym4ASM+X3+Kp3IiACIpAnBCQg58lAqhsiIAIiIAIiIAIikA6B9evXm5o1a5pq1aqlc5qOFQEREAEREAEREAEREAERKDACEpALbMDVXREQAREQAREQAREQAREQAREQAREQAREQAREQARFIlYAE5FRJ6TgREAEREAEREAEREAEREAEREAEREAEREAEREAERKDACEpALbMDVXREQAREQAREQAREQAREQAREQAREQAREQAREQARFIlYAE5FRJ6TgREAEREAEREAEREAEREAEREAEREAEREAEREAERKDACEpBzcsCVqjcnh02NFgEREAEREAEREAEREAEREAEREAEREAEREIEcIyABOccGTM0VAREQAREQAREQAREQAREQAREQAREQAREQAREQgbIiIAG5rEjnynUU3JwrI6V2ioAIiIAIiIAIiIAIiIAIiIAIiIAIiIAIiECpE5CAXOqIdQEREAEREAEREAEREAEREAEREAEREAEREAEREAERyE0CEpBzc9zUahEQAREQAREQAREQAREQAREQAREQAREQAREQAREodQISkEsdsS4gAiIgAiIgAiIgAiIgAiIgAiIgAiIgAiIgAiIgArlJQAJybo6bWi0CIiACIiACIiACIiACIiACIiACIiACIiACIiACpU5AAnKpI9YFREAEREAEREAEREAEREAEREAEREAEREAEREAERCA3CUhAzs1xU6tFQAREQAREQAREQAREQAREQAREQAREQAREQAREoNQJSEAudcS6gAiIgAiIgAiIgAiIgAiIgAiIgAiIgAiIgAiIgAjkJgEJyLk5bmq1CIiACIiACIiACIiACIiACIiACIiACIiACIiACJQ6AQnIpY5YFxABERABERABERABERABERABERABEcg4gV+NMRUyXqsqFAEREAER8AhIQNYtIQIiIAIiIAIiIAIiIAIiIAIiIAIiIAIiIAIiIAIiEEpAArJuDBEQAREQAREQAREQAREQAREQAREQAREQAREQAREQAQnIugdEQAREQAREQAREQAREQAREQAREQAREQAREQAREQARSJ6AI5NRZ6UgREIEcJCBbtBwcNDVZBERABERABERABERABERABERABEQgawhIQM6aoVBDREAEREAEREAEREAEREAEREAEREAEREAEREAERCC7CEhAzq7xUGtEQAREQAREQAREQAREQAREQAREQAREQAREQAREIGsISEDOmqFQQ0RABERABERABERABERABMqPgIyvyo+9riwCIiACIiACIpDNBCQgZ/PoqG0iIAIiIAIiIAIiIAIiIAIiIAIiIAIiIAIiIAIiUI4EJCCXI3xdWgREQAREQAREQAREQAREQAREQAREQAREQAREQASymYAE5GweHbVNBERABERABERABERABERABERABERABERABERABMqRgATkcoSvS4uACIiACIiACIiACIiACIiACIiACIiACIiACIhANhOQgJzNo6O2iYAIiIAIiIAIiIAIiIAIiIAIiIAIiIAIiEAmCChfbCYoFmQdEpALctjVaREQAREQAREQAREQAREQAREQAREQAREQAREQARFITkACcnJGOkIEREAEREAEspOAIgiyc1zUKhEQAREQAREQAREQAREQARHIIwISkPNoMNUVERABERABERABERABERABERABERABERABERABEcgkAQnImaSpukRABERABERABERABERABERABERABERABERABEQgjwhIQM6jwVRXREAEREAEREAEREAEREAEREAEREAEREAEREAERCCTBCQgZ5Km6hIBERABERABERABERABERABESgsAspJUFjjrd6KgAiIQAESkIBcgIOuLouACIiACIiACIiACIiACIiACIiACIiACIiACIhAKgQkIKdCqVCP0Up6oY68+i0CIiACIiAC5ULgqaeeMm3btjXXXXedGTJkiKlSpYptx6effmp69Ohh3nvvPXP//febU045JbJ9//73v82YMWPMiBEjzKpVq8whhxxiVqxYYdq3b29atWplJk+ebGrVqpW0f+6cM88804wdO9a2xdWb9OT/HjB16lTTq1evIodv3LjRLF682CxcuNA8/PDD9vOjjz7aHH/88aZTp06madOmpnLlyrHzXP+XLFmS6qXtcU8++aRp06aNCTJxfwur6NdffzUff/yx4TrPPfeceeGFFyz7ww47zBx33HGmS5cu9r/duCRrDONFf1avXm37evrpp8edsm3bNnPJJZeYBx54IFlVcZ8HuUbdM36FX375peFYuLt+wfykk04ynTt3NgcddJCpVKlSaDvuuece07t3b3PRRReZ0aNHm5o1a0a295133jFNmjQpcg+n1UEdLAIiIAIiIAIiIAJZRkACcpYNiJojAiIgAiIgAiIgAoVKIJmAjLCJCIkIvM8++4RiChOQv/32W3PVVVfZ85YuXWrF0ETll19+MXfffbe5+OKLY8JnsN5Ux8cXkP/zn/9YURfR9KOPPoqspn///lYAr127tj2mLATkLVu2mPHjx5sbb7zRXnO//fYzRx55pBWynfjK38866yxz8803m/333z8lhjfddJOpVq2aOfnkk60QX7169dh5ZSEg//DDD3bRAfEfjsF+rVmzxixfvty258ILL7SLFg0bNjTGxEdROAGZ46ZPn266desWKTZLQE7126HjREAEREAEREAEcomABORcGi21VQREIAsJKFQ/CwdFTRIBEchRAqkIyHTthhtuMIMGDTLbb799kZ6GCcgc9Nhjj1nxEyFx4MCBcRG+fiVffPGFjRz++uuvzcyZM039+vVTjuJNhP711183HTt2NLvttpu5/vrrrZC9884721NoNxG748aNs9ccPny4GTp0aGgf3TVSjb5NFoH82WefWfGU6yKkDhgwwDRu3DhOJP3qq6+seAr3ZCI+7eN4BPgaNWrY/s6YMcMsWLDANG/ePOnd6UTY8847z9xxxx1mp512ijwnEYMff/zRiuLXXHONOe2008zIkSNtBPV2220Xq+/zzz83EyZMsOI2EclTpkyxEeDBEhSQOX/atGmmWbNmoW2SgJx0eHWACIiACIiACIhADhKQgJyDg6Ymi4AIiED5E5BwXv5joBaIQP4RSCYgI7ASzfrBBx9YKwLsLvwSJSBjzXDuueeaqlWrWgFw7733jgSIxQF2EkGxOZkIm2w0fv75Z3PbbbeZwYMHR7adOoj27du3r0FsfuKJJ6wdQlTJhIBMvxBZhw0bZkaNGmUF4h122CH0kkRQIyIjMiPs9unTJzIS1zG89957zaGHHmo6dOhgI6+TifdcOBMCMlHks2fPNojQyawn6NesWbNM9+7dzdlnn2375qK/aY8TkBHVsePo2bOnueWWW0KtLCQgJ/sm6HMREAEREAEREIFcJCABORdHTW0WAREQAREQAREQgTwkkExArlu3rjnnnHOsgIln7X333Wfq1asXRyJKQP7pp5/MrbfeaiNtw/x4XSVErRIdTDRuMGK2pAIyNhpXXHGFtcZw3sxRQ8gx/ENk7LHHHluqArLzem7ZsqWNvq1Tp07CO8tFZzthdY899ihyfJAhIjjjRlTzunXrYhHdiS6SCQHZLRhwHUTvBg0aJOzX999/b8edSGSEZ+4zV5yAjF/1G2+8YY9BGEdw9n2TJSDn4Q+TuiQCIiACIiACImAkIOsmEAEREAEREAEREAERyAoCqQjIt99+u5kzZ46NZg2zeYgSkOmgE0uJRObcMAsMvIlJFteiRYs4z96SCsjBCOT58+fbiNwKFSqUiHtJI5CJ0r3zzjutuOuLplENox+I2wjiJDbcfffdixzqxNvf/e53MYaMWdeuXVO6TiYE5HQsS1wHEIcR0hGGEe+dvYgTkPGvxvuZzzdv3myjlrG0CBYJyCW6pXWyCIiACIiACIhAlhKQgJylA6NmiYAIiIAIiEA2EZBpSTaNRv62JRUBGXsBxFwE5AcffNB6G7dv3z4GJZGAjC8vYunKlSvNo48+aho1alQEphM6+TdCsislFZCp580337Si68aNG62Yil0CbcCWozilpAIyHs/9+vWzoi5t871/i9MmzgljiO0IHtQIrhMnTjS1atWKrL6kAjJjhcUE3sdEQLdr1y6lrmzYsMHaXeCLPHfuXJtwjxIUkNu0aWMj01kACLO7kICcEmodJAIiIAIiIAIikGMEJCDn2ICpuSIgAiIgAiIgAiKQrwRSFZBJqoYI3K1bN+tVG7QoSCQgB8XNsIhbomqvuuoq8/bbbxexWgjWmwr/qARwy5YtszYay5cvj1WDKEliuqOOOsocfPDBpnr16qlcwpRUQP7000+toE1J5gudUoP+mzwvzK7C2VqMHj3aLF261CYQjColFZAZx8suu8xanKQjjG/bts0uTDzwwANxNiO+gExf6AeWF74XtATkVO8UHScCIiACIiACIpBLBCQg59Joqa0iIAIiIAIiIAIikMcE0hGQgwndEH2xpCCSN5mAHGav4JA6i4uwZG+ZEpC5Fn67L7/8so1kXbRokcE2wxWS+/Xv39/06tUrNElbcPjLQkB24mnYbTd16lTbzmBxDPk7QnmVKlViH7vEekOHDo20EOHgkgrIUUJwsq9O8DzsKhD2Kb6AzN/wcyaZHokdsSTB+iLY9uuuu65I/5NdX5+LgAiIgAiIgAiIQLYSkICcrSOjdomACIiACIiACIhAgRFIR0AGzZYtW8yVV15pI02xs+jcuXNSAdkJwYiC2Bs0adLEUnZ+wDfffHNc8jw3BJmwsAgbToTwTZs22YhqJygTGUxE8uTJk80+++wTeRdkm4AcTFQYFmXsEvCtXbvWzJs3zyZCDCvZICAHEx2GCci0G5EZewysOVwCQkUgF9iPlrorAiIgAiIgAgVCQAJygQy0uikCIiACIiACIiAC2U4gXQGZ/jgri6pVq1oRed999zVjxowxI0aMiLMhCPbdRcIi0OJ5W7FiRePEzV133TUugVppC8j+mHz55ZcGEfvWW28148aNs57NlStXDh26kgrIzgMZsZe6sM9Ipbjr+hHILrobm45kJcjeP7akAnJpeyC79gatLNxY4fXMooQikJPdAfpcBNIgoEQMacDSoSIgAiJQOgQkIJcOV9UqAiIgAiIgAiIgAiKQJoHiCMhE8M6aNct0797dWj8gHN95550JBWSXTO/nn3+2Ub4kdHPXDvNGphsljUB+5plnrG3DhRdeGPMdjsKDpQUJ/A488EDrsYvnc1gpqYBM/2+77TYzePBgm0jvnHPOSWnEogRk7DjOOOMMa/1Qp06d0Lqw73j11VfNoYceaq0h9thjjyLHlVRApkKSKxIZzGLCwIEDI0X44MXfeOMNa0XBvTRhwgSz884724+jIpD57JNPPjEXX3yx+fvf/24T79WsWVMCckp3kQ4SAREQAREQARFIlUA2rKNJQE51tHScCIiACIiACIiACIhAqRIojoBMg7CywFf37rvvtlYCWEDceOONkRHInIPtBWLuiy++aFq0aGETovHfM2fONPXr1y/Sz5IKyE6cRGwcO3ZswkR5Lrld3bp1S1VAppPOs/iYY46x1yIpYbISJiC7BIR//etf46xB/LrccQj3CxcutFYdfsmEgOyiobkekemNGjVK2K1gNLEvpicSkKn06aefNhdccIEVxfF+bt++vSKQk91E+lwEREAEREAERCCnCEhAzqnhUmNFQAREQAREQAREIH8JFFdAhsibb75pI3s3btxok+lhJRD0sfWpkfysU6dONtoUwe+8886zEatR0aolFZBd1DN2EYjcp556qqlUqVLoYDpv3WQ2CCWNQObiCKfjx48311xzjRk1apQZNGiQ2WGHHSJvMiJur776aiu0By0snBB95plnJhXIXaRylJieCQEZT2uEYMYVmxIWFKLE8WAU+9lnn11ESE8mIAcZNm7c2KxevVoCcv7+TKlnIiACIiACIlCQBCQgF+Swq9MiIAIiIAIiIAIikH0ESiIgB0VA17NEAjKiH1HH7777rvn9739vrrrqKhuB3KpVq1AwJRWQqdRFqhJhzPV69+5t6tWrZ7bbbjtD+zds2GCjcrFd2GWXXcwDDzwQS/IX1qhMCMjUG4zgRnDFd7lZs2a2Xa5s3brVtg2LECw2iN5G4CZKGrGW6G8E4VSsMFx0MPWQOLB58+Zx3cuEgOyL46eddppt72GHHRYn3OM5DWdsPPhs2rRptu/BkkxA5lhnZYE4Tkkm/mfft08tEgEREAEREAEREIFoAhKQdXeIgAiIgAiIgAiIgAgUIVAeXmslEZB9IZT/TyQg87lLpsd/d+3a1UycONH6IYeVoICc6u2CGBv0MEYkJrr4kksusSJsVDn66KOtiHzssccmvFSmBGQusm3bNnP//ffbxH0I3Hvvvbc58sgjbTQ3IivXouy3337mhhtusNHbJC6kuASEa9euNY8++mhSu4iffvrJJgkcMmRIqEdxpgRk2sa4ES09cuRI2y/aT79ITLhmzRqzfPly2wcEcdrTsGHDIsxTEZA5KbhAIAE51W+JjhMBERABERABEcgFAhKQs3yUymPyluVI1DwREAEREAEREIE8JVBSARksiMYItytXrkwqIDvhk6jRZJGzmRCQ3bARzYuVBdcluR5iMoLtySefbDp06GBOPPHEyMR5waHPpIDs6t28ebNt2xNPPBFrG6IrXsUkyDvqqKOKtM21Ax9qEgVu///bu5fchGEoCqB0xlJYIytjd61ciUlVSgjN+9hn0FnAz+daFbqlyfn89ITe7wk9SvKf953+zwL5Psi4tcntdvv+GX84GGXyeNjfsB57u1wuD28psrVAHmdk3A7ker36BvLTE+ACAgQIECBAoJOAArlTWmYlQIAAAQIECBAgQIAAAQIECBAgQIBAoIACORDbUgQIECBAgAABAgQIECBAgAABAgQIEOgkoEDulJZZCRAgQIAAAQIECBAgQIAAAQIECBAgECigQA7EthQBAgQIECgn4Gb75SIxEAECBAgQIECAAAECBCoJKJArpWEWAgQIECBAgAABAgQIECBAgAABAgQIFBJQIBcKwygECBAgQIAAAQIECBAgQIAAAQIECBCoJKBArpSGWQgQIECAAAECBAgQCBdwN59wcgsSIECAAAECjQQUyI3CMioBAgQIECBAgAABAgQIECBAgAABAgQiBRTIkdrWIkCAAAECBAgQIECAAAECBAgQIECAQCMBBXKjsIxKgAABAgQIECBAgAABAgQIECBAgACBSAEFcqS2tQgQIECAAAECBAgQIECAAAECBAgQINBIQIHcKCyjElhNwANtVkvcfgkQIECAAAECBAgQIECAQLyA/uFvcwVy/Jm0YjUBvyWqJWIeAgQIECBAgAABAocI+Oh/CKs3JUCAAIHJBRTIkwdsewQIECBAgAABAgQIECBAgAABAgQIENgroEDeK+d1BAgQIECAAAECBAgQIEBgg4BvPm9AcgkBAgQIlBVQIJeNxmAECBAgQIAAAQIECBAgQIAAAQIECBDIFVAg5/pbnQABAgQIECBAgAABAgQIECBAgAABAmUFFMhlozFYvoB/NMvPwAQECBAgQIAAAQIECBAgQIAAAQKZAgrkTH1rEyBAgAABAgQIECBAgAABAgQIECBAoLCAArlwOEYjQIAAAQIECBAgQIAAAQIECBAgQIBApoACOVPf2gQIECBAgAABAgQIECBAgAABAgQIECgsoEAuHI7RCBAgQIAAAQIEXhTwCIMXwVxOgAABAgQIECCQI9Dng6sCOeeEWJUAAQIECBAgQIAAAQIECBAgQIAAAQLlBRTI5SMyIAECBAgQIECAAAECBAgQIECAAAECBHIEFMg57lYlQIAAAQIECBAgQIAAAQIECBAgQIBAeQEFcvmIDEiAAAECBAgQIECAAAECBAgQIECAAIEcAQVyjrtVpxfocyP06aOwQQIECBAgQIAAAQIECBAgQIAAgd0CCuTddF5IgAABAgQIECBAgAABAgQIECBAgACBuQUUyHPna3cECBAgQIAAAQIECBAgQIAAAQIECBDYLaBA3k3nhQQIECBAgAABAgQIECBAgAABAgQIEJhbQIE8d752R4AAAQIECBAgQIAAgUMFPP3jUF5vToAAAQIE0gUUyOkRGIAAAQIECBAgQIAAAQIECBAgQIAAAQI1BRTINXMxFQECBAgQIECAAAECBAgQIECAAAECBNIFFMjpERiAAAECBAgQIECAAAECBAgQIECAAAECNQUUyDVzMRUBAgQIECBAgAABAgQIECBAgAABAgTSBRTI6REYgACB6QU8WWb6iG2QAAECBAgQIECAAAECBAjMKqBAnjVZ+yJAgAABAgQIECBAgAABAgQIECBAgMCbAgrkNwFDX+5bjKHcFiNAgAABAgQIECBAgAABAgQIECCwuoACefUTYP8ECBAgQIAAAQIECBAgQIAAAQIECBB4IKBAdjQIECBAgAABAgQIECBAgAABAgQIECBA4FcBBbKDQYAAAQIECBAgQIAAAQIECBAgQIAAAQIKZGeAAAECBAgQIECAAAECBAgQIECAAAECBLYL+AbyditXEiBAgAABAgQIECBAgAABAgQIECBAYCkBBfJScdssAQIECBAgQIAAAQIECBAgQIAAAQIEtgsokLdbuZIAAQIECBAgQIAAAQIECBAgQIAAAQJLCSiQl4rbZgkQIECAAAECBAgQIECAAAECBAgQOFLg83Q6fRy5QPB7K5CDwS1HgAABAgQIECBAgAABAgQIECBAgACBLgIK5C5JmZMAAQIECBAgQIAAAQIECBAgQIAAAQLBAl/SBi+RsUB1wAAAAABJRU5ErkJg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10" name="AutoShape 8" descr="data:image/png;base64,iVBORw0KGgoAAAANSUhEUgAABZAAAANtCAYAAAAO9V6gAAAAAXNSR0IArs4c6QAAIABJREFUeF7s3QuwVuV5L/AHFZQEa/Q0migxB+cMxwaNUWPtQWNaJRgnRkXb0VwgiNcoEUVK8X5XQMWq4PGKDtZYTw8Bq23EaDMazSmjxjEh4jip1ki1SaMeK2oVlTPvOoXZm/19e3/7sr5vXX5rJpMa1novv+d999T/Xrxr2Pr169eHiwABAgQIECBAgAABAgQIECBAgEDbBFIcNaxtvemIAIGBCwwTIA8cz5MECBAgQIAAAQIECBAgUCABeVSBimEoBAgQIFAVAQFyVSppHgQIECBAgAABAgQIECBAgAABAgQIEBhiAQHyEINqjgABAgQItCbgFanWnNxFgAABAgQIECBAgAABAp0UECB3Ul/fBAgQIECAAAECBAgQIECAAAECBAgQKLCAALnAxTE0AgQIECBAgAABAgQIECBAgAABAgQIdFJAgNxJfX0TIECAAAECBAgQIECAQPsEnCDVPms9ESBAgEBlBATIlSmliRAgQIAAAQIEOiQgkOkQvG4JECBAgAABAgQI5C8gQM7fWA8ECBAgQIAAAQIECBAgQIAAAQIECBAopYAAuZRlM2gCBAgQIECAAAECBAgQIECAAAECBAjkLyBAzt9YDwQIECBAgAABAgQIECBAgAABAgQIECilgAC5lGUzaAIECBAgQIAAAQIECBAgQIAAAQIECOQvIEDO31gPBAgQIECAAAECBAgQIECAAAECBAgQKKWAALmUZTNoAgQIECBAgAABAgQIECBAgAABAgQI5C8gQM7fWA8ECBAgQIAAAQIECBAgQIAAAQIECBAopUD7AuT1ETGslEYGTYAAAQIECBAgQIAAAQIECBAgQIAAgVoKtC9AriWvSRMgQGCwAn77NlhBzxMgQIAAAQIECBAgQIAAAQIDFxAgD9zOkwQIECBAgAABAgQIECBAgAABAgQIEKi0gAC50uU1OQIECBAgQIAAAQIECBAgQIAAAQIECAxcQIA8cDtPEiBAgAABAgSqIeC0nGrU0SwIECBAgAABAgQI5CAgQM4BVZMECBAgQIAAAQIECBAgQIAAAQIECBCogoAAuQpVNAcCBAgQqI6AN0GrU0szIUCAAAECBAgQIECAQAUEBMgVKKIpECBAgAABAgQIECBAgAABAgQIECBAIA8BAXIeqtokQIAAAQIECBAgQIAAAQIECBAgQIBABQQEyBUooikQIECAAAECBAgQIECAAAECBAgQIEAgDwEBch6q2iRAgAABAgQIECBAgAABAgQIECDQQ8BHTyyK8gkIkMtXMyMmQIAAAQIECBAgQIAAAQIECBAgQIBAWwQEyG1h1gkBAgQIECBAgAABAgQIECBAgAABAgTKJyBALl/NjJgAAQIECBAgQIAAAQJtFvBXrtsMrjsCBAi0IOBncwtIbhkCAQHyECBqggABAgQIECBAgAABAgQIECBAgAABAlUUECBXsarmRIAAAQIECBAgUHkB7xxVvsQmSIAAAQIECBAohIAAuRBlMAgCBAgQIECAAAECBAgQIECAAAECBAgUT0CAXLyaGBEBAgQIECBAgAABAgQIECBAgAABAgQKISBALkQZDIIAAQIECBAgQIAAAQIECBAgQIAAAQLFExAgF68mRkSAAAECBAgQIECAAAECBAgQINCigO8CtAjlNgIDFBAgDxDOYwQIECBAgAABAgQIECBAgAABAgQIEKi6gAC56hU2PwIECBAgQIAAAQIECBAgQIAAAQIECAxQQIA8QDiPESBAgAABAgQqJeDvflaqnCZDgAABAgQIECBAYKgEBMhDJakdAgQIECBAgAABAgQIECBAgAABAqUU8DZBKcvWpkELkNsErRsCBAgQIECAAAECBAgQIECAAAECBAiUTUCAXLaKGS8BAgQIECBAgAABAgQIECBAgAABAgTaJCBAbhO0bggQIECAAAECBAgQIECAAAECBAgQIFA2AQFy2SpmvAQIECBAgAABAgQIECBAgAABAgQIEGiTgAC5TdC6IUCAAAECBAgQIECAAAECBAgQIECAQNkEBMhlq5jxEiBAgAABAgQIECBAgAABAgQIECBAoE0CAuQ2QeuGAAECBAgQIECAAAECBAgQIECAAAECZRMQIJetYsZLgAABAgQIECBAgAABAgQIECBAgACBNgmUNkB+6623Yvr06bFkyZJ+U+25557xuc99LnbeeeeYOHFi/OEf/mF87GMf67OdNWvWxLHHHhsPPfRQt3tXrVoV48aN6/P5wd7w0ksvxeTJk+MnP/lJw6ZuvfXWOO644/rVzUAcR48eHfvuu2/md8ABB8R+++0Xn/zkJ1vutyx99jWhCRMmxO233x7Jo+v14IMPxsEHH9zX4w3/PK3HHXbYIdIa/aM/+qPYY489WlqbA+qswUNr166NX/ziF/EP//AP8fTTT8fKlSsjrft0HXbYYdk6T2P84he/GKNGjRqSbl9//fU47bTT4q677mrY3kUXXRRz5syJESNGDEl/GiFAIAmsj4hhKAgQIECAAAECBAgQIECAQJ8CtQyQN1UZP358pJDqT/7kT2LzzTdvitbpAPn++++Pr3/9603H961vfSuuu+662G677fos/IYbBhLmNmp85syZkf6z00479dl3mfvsOrk8AuRN8VKQfOmll8ZXvvKVGD58eJ+2A73hN7/5TSxevDhuuOGGjYFxb22NGTMmzjzzzPj2t78d22yzzUC7zZ772c9+FocffnjTfr/0pS/FnXfeGZ/97GcH1Y+HCRAgQIAAAQIECBAgQIAAAQIE+i8gQO5idscdd2SBWLMQuZMB8ttvv529hblw4cKmVU5vwt57772x1157tbwShirMTR2msPMv//Ivs7eSe7vK3ueGubUjQN7QV19rs+WCb3Ljhx9+mL1t/Bd/8RfZG8f9vZLBtddem73RP5Drgw8+iGuuuSZmz57d6+P33XdfHHrooQPpwjMECBAgQIAAAQIECBAgQIAAAQKDEBAgd8FLAWwK6g466KCGpJ0MkJ977rk46qij4tlnn+213OkN5FNPPTU222yzlpbFUIa5qcNkmN5kTW/MNruq0GeaWzsD5L7WZkvF3uSmFB7/1V/9VUydOnUgj298Jv3iIB3lkY7b6O/1r//6r3HCCSdEeru+tysFzBdeeGGMHDmyv124nwABAgQIECBAgAABAgQIECBAYBACAuRN8Ho7BqKTAfJtt90Wxx9/fJ+lPuKII+Kmm26K7bffvs970w1DHeamNlOg+Nd//dcxduzYhmOoSp/tDJAT5Iknnhjz5s2LT3ziEy3Vtrebhio83tBHejs4HX/xmc98pl9ja/W86PSG87Jly5quqX516mYCBAgQIECAAAECBAgQIECAAIGWBSoXIK9YsSL7yFeza/369fHv//7v8dhjj8Xll18eP/3pT3vc+sQTT2QfCdv06lSA3OgjYylQmzVrVpx//vk9zo595JFH+jxGYsPcmoW5zRzTkQPpmfRG9N133x3XX399Q+p0JEIaW6OPE5ahz5Z3UIMbG4WiU6ZMyY4f2XrrrZs2nULd3/72t5lrOtZhw8frNjwwkCNKmnX2zDPPZB+EbHRsRToTPH2g8sADD4zf//3fz450SXX/9a9/Hffcc0/Tc5Kvuuqq7GN4rZ7V/B//8R9x8cUXxxVXXNFtmDfeeGP87//9v3t8rDJ9ZO+b3/zmYErjWQIECBAgQIAAAQIECBAgQIAAgX4K1C5A7uqTguIjjzyyR1CXjmBI4VpRAuQnn3wy9tlnn27DOeWUU+Lss8+Oc889Nzt2o+uVPgiYzkseMWJEn8uhv2Fu1wZTGJ/C0vRmdH/CzrL12SfiJjcMNEDe0EwKklOImkLcTa/vf//78Y1vfKO/Q+p2/9q1a7O10yj8/973vhcXXHBB/Jf/8l+a9rFy5cr47ne/2yN87uvN800bfPHFF7O5pPY2XOlN5jSuJUuWZOPoeqWjNtJ5y7/3e783qPl7mAABAgQIECBAgAABAgQIECBAoHWBWgfI6U3kGTNm9Ahgb7755uxc1k2vTryB3OwjY+ltzBS+pbB706MtvvSlL8Wdd94Zn/3sZ/tcCYMJc1PjvR2FMHfu3Jg5c2aPN1LL2GefkF1uGGyAnJp6/vnnY9KkST3OvG62NvszvkcffTS+/OUv93jkpJNOyt4G3nbbbfts7kc/+lFMmzatxy8Obr311jjuuOP6fD7dkN603vSN4g1r5sc//nEcfPDB3doZyjewWxqgmwgQIECAAAECBAgQIECAAAECBKLWAfL7778fKbDa9E3HIr2B3OgjY+n4iqVLl8auu+4aq1atikMOOaRHkHffffdFepuzr2uwYW5q/7XXXsvelk3nHne9mp3HXNY++7Lc8OdDESA3+2XFYAPkdevWxYIFC7I31Lte/Q1n01vM6ZiSdO5x16vVt4SbPb/h+JVm80/9paC71Y9EtlqzRvetj4hhg2nAswQIECBAgAABAgQIECBAgACBCgjUOkB+880349RTT430Nm/XK52PvN9++/UobyfeQG4URqawNgXfH//4x7PznBu9RT179uy48MILY+TIkb0u06EIc1MHzT7y1+g86TL32cqeH4oAudkvBgYbIKczllMAu3z58m5TSUeipA/0jRo1qpUpZvfce++98b/+1/+KdGby5z//+fiv//W/xg477NDS0SmN5tf1Fw7Nfrlz9NFHZ6H1dttt1/I43UiAAAECBAgQIECAAAECBAgQIDBwgVoHyI3+Gn56a/eWW26JT33qUx0PkJt9ZKzrObgfffRR3HTTTZECwK5Xekt52bJlMXbs2LYEyI8//njsv//+PfpKY0jBYNdrqALkTvTZylYbbICc6n711Vdn51tvej388MPZx+0Gev385z+PPfbYo8fjzd66H2g/vT3XbM3Onz8/zjjjjNhiiy2yx++///74+te/3qOpZr/gyWOs2iRAgAABAgQIdEzAX4fqGL2OCRAgQIAAge4CtQuQ05nCv/vd7+KBBx6Iiy++ONKHvLpe6RiG9JZjo6vdbyA3+sjYvvvum50dO2bMmI1D/NnPfhaHH354j2Ms0pvVm54xu+m8hirMXb16dUycOLHHGBq9MVukPgf6A2HKlCmxcOHC2HrrrXs0MZAAOX2Q8O233470hnAyS28Db3r19suNVufRaGzp2cEG0632n+57/fXXs1943HPPPd0e2/Rt9ZdeeikmT54cP/nJT7rd1+xs7f6Mwb0ECBAgQIAAAQIECBAgQIAAAQKtCVQuQG5t2o3vuvTSS+PMM8+MrbbaquEN7Q6Q05vG3/rWt7qNpdHRFCmQO+2003ocxdHKsQRDFeY2s7nooouy83ZHjBixcR5F6nOg66W/AfJA++n63JIlS7L1MJjzf9Pb9SeeeGKP4aQjJcaNGzcUw+yzjUYf8Wt0NEWzN/CHIkjvc5BuIECAAAECBAgQIECAAAECBAgQyAQEyBGRPiCWzgtObzt2DTo3XSPtDJCbfWSs0ZEQzY4ESPP64Q9/GLvttlvT5V6kMHfFihXZW8ytXkMRWrfa16b3tTtA7uuXG63Oo9MBcrOP+F133XXZeeSbhuPNjrHo71pp1cd9BAgQIECAAAECBAgQIECAAAEC3QUEyBHxJ3/yJ3HcccfFIYcc0uvHudoZIDf6yNiXvvSluPPOO+Ozn/1sj3Xc7BiL9MGx9NG0Zm+tCpAH9iOhXQFy+iXArFmzYtq0aQ2Py+jv6DsdIDfaQ2mO6YN8e+21V4/pNDvG4qyzzorzzz+/6d8W6K+L+wkQIECAAAECBAgQIECAAAECBBoLCJC7uOy5557Z2bPpI2Wbb755D7F2BcjN3ijuLTRrdoxFOvIgvd253XbbNVwBAuSB/WjIO0BOa/Eb3/hGdh73zjvvPLBBNniq0wFyozeKe1ujzY6x6O2XKUOGpSECBAgQIECAAAECBAgQIECAAAFHWGy6BtLbkIsXL46vfOUrHQuQm31k7L777ot0/mujq1nonO7d9ONkXZ+ve4Ccx1EIzT5U1+rPm/QRve985zu9HqfSalub3tfJAPndd9/NjoqZP39+t2H19ZZ8s2MsGh3nMlAXzxEgQIAAAQIECBAgQIAAAQIECDQWqNwbyH0Fgh9++GGkICu9TZwCqBRepf+765Xe/vzrv/7rGDt2bLf/vV1vIDf6yNhgFnAK7M4444zYYostejQzVAHy6tWrs/OLN7VsdLZtmftspQ6NAuRN31hOZ1z/4he/iHS28d///d/3aDZ9APGCCy6I7bffvpUuW75n+fLlMWnSpB73P/zww9mb93lezz33XBx11FHx7LPPDkk306dPj7lz58bHP/7xIWlPIwQIECBAgAABAgQIECBAgAABAj0FahcgdyVIYfLSpUuzYwI2vRq9FdmOALnZR8YGs3jTW8vpzdNPfepTuQXITz75ZOyzzz492v/+97+fHcXQ9RqqALkTfbZSh1YC5A3tvPLKKzFnzpzsbOtNr/RRxxSQ7rjjjq1029I9zcxuvfXW7Bzw/ly//OUv46/+6q+y/fO5z32uzzem01pIx1UM1ZX6TPt31113HaomtUOAAAECBAgQIECAAAECBAgQILCJQK0D5GTR7LiIFKb95V/+ZYwaNWojWTsC5GZ9DHblPvLII3HAAQf0aGaowtzbbrstjj/++B7tNzo+o8x9tlKH/gTIqb30wcT0hvLTTz/do/n0AcQrrrgitt1221a67vOeZusrvfGczv/uut77aqxrILzhzOY//dM/zc5s3vQM8X//93+PGTNmxB133NFXs/3687vuuiu++c1v9usZNxMgQIAAAQIEBiuwPiKGDbYRzxMgQIAAAQIESiJQ+wD5/fffz97yTMcFdL0mTJgQt99+e6QzkTdc7QiQm533Otj11OwDfEMR5qbjGP7iL/4iOw6kL8P052Xts9Ua9DdATu2mo1e++tWvNuwivR08derUhh92bHVMG+5r9lG6tM5/8IMfNHyLvFEfr732WqQjJNJRL12vfffdN+6+++4YM2ZMt//9Zz/7WRx++OE9jjjp7/g3vb+vj0QOtn3PEyBAgAABAgQIECBAgAABAgTqLlD7ALnZm5FHHHFE3HTTTd3OoM07QG72kbGhWKRf+tKXsmMSPvvZz3ZrbijC3Mceeyw7pmLT849TMD9z5swYPnx4JfpstQ4DCZBTsHv11VfHueee26Ob/oa7fY2z2Uf+Wn3bOR39ko6uSKH2plejX1SkDzwuWrQoTjvttL6G1u8/Tzb33ntv7LXXXv1+1gMECBAgQIAAAQIECBAgQIAAAQJ9C9Q+QP7Rj34U06ZN6xF+NvpAV94BcrOPjKWAdr/99uu7mv95R7MPpaWPBqZgvOs12AD5+eefjzPPPDPSm9Ndr96CvTL22TJ+RAwkQE7tv/zyy5GOktjUMv1ZOlLlyiuvHJKjLP7v//2/2RvjN998c49pzZ49OzuTudmRGSk8/uEPfxjf/e53G75N3OiolH/913+NE044oce8Gp2P3Ztzs/ObG32osT/1ci8BAgQIECBAgACBvAUce5K3sPYJECBAIE+BWgbIH3zwQaQQLQVh6eiKF198sYdxo4+K5R0gN/rIWKM3oftaEGk+6Y3glStXdru1USg+kDA3vS2bQsEUlKa3jBv5pYDy/PPPj4997GM9hluWPvtybvbnAw2QU3vNfqGR/mzJkiXZR+g222yzgQ5t43PN3hpPN4wfPz47r/iggw6K7bbbLoYNGxbpqJf0y4J0rMuCBQsa9v+9730vLr/88h7nKD/66KPx5S9/udsz6QN46RcaY8eObXkuzc4rH8geablTNxIgQIAAAQIECBAgQIAAAQIEai5QuQB5KOqZPgiWznbdNNwa6g/cdT1nOYVj6a/4p4+Cdb3mz58fZ5xxRmyxxRYtT63ZURgptFu6dGnsuuuuG9tqFua23FmDG5v5bbi1Kn2m+aS3eNPbtV2vwQTIvR1l0Zdrf2rW2zEU/Wlnw71pbCng3m233bo93uzM5Ua/zOir396Owmj2kci+2vTnBAgQIECAAAECBAgQIDBwAW/XD9zOkwTKJCBAblCtO+64I7797W/3+GhZngFys4+MPfHEE/HFL36x32uq2TEWKaD+5je/ubG9oQ5z09EVixcvjq985StNx1yFPjdMbqgD5NRub0dZ9PZmd38XSXqrOK31dPbxYK7eav7SSy/F5MmT4yc/+Um3Lhodp9LKGJodY9HsvO1W2nQPAQIECBAgQIAAAQIECBAgQIBAcwEB8iY2l156aXam71ZbbdVDLa8Aeccdd2z4kbGjjz46brjhhuwYgf5ezY6xSB8+u/baa+P3fu/3siaHMsxNb6Gm4w3ScQXp2INmV9n77DqvPALk1H5vR1k88MADcfDBB/d3STS8P72JvGLFikhvBDc6iqSvTtJxFym8TR9pbHQ1+kXGvvvuG3fffXeMGTOmr+Z7/HmzYyy6vs3f70Y9QIAAAQIECBAgQIAAAQIECBAg0FRAgPyfNCnMuuyyy+Koo46KESNGNATLK0BOx1M0+sjYYD4O1uwYi00/bjcUYW5qc8qUKdkRHDvssEOf262sfTaaWF4Bcjr64YorroiLL764R7eHHnpo3HjjjbHTTjv1ad3qDb/5zW8irbd0DEVa531dqebpg3/pA5TNar527drsY33plyBdr/ShvgsvvDBGjhzZVzc9/ry3Yyzuu+++SDYuAgQIECBAgAABAgQIECBAgACBoROobYA8ceLELPhKQVj6WNjee+8dn/jEJ3qVzStAfuGFF3p8ZGzToHcgJW92jEUK9NKxBeljbAMJc9PY0luk6YzoVu26jr8sfbZinleAnPr+9a9/Hccdd1w89NBDPYZy1VVXZYH98OHDWxlmy/ekj0s+9dRT8fDDD8cvf/nL+Nu//duNzx522GHxh3/4h/FHf/RHLe2X5557LvuFzLPPPtut/8EGvc2OsTjrrLOyDzc2+tsDLQO4kQABAgQIECBAgAABAgQIECBAoJtAaQNkdSRAgAABAgQIECBAgAABAgQIECBAgACBfAUEyPn6ap0AAQIECBAgQIAAAQIECBAgQIAAAQKlFRAgl7Z0Bk6AAAECBAgQIECAAAECBAgQIECAAIF8BQTI+fpqnQABAgQIECBQWoH0kdU777wzli1bFj/96U9jzz33jAMOOCCmTp0ae+yxRwwbNqzb3Hr72OmGGy+66KKYM2dO048WlxbLwAkQIECAAAECBAhUVECAXNHCmhYBAgQIECBAYDAC6YOqJ5xwQrz44osNm7n++uvj+OOP7/bx0rfffjsLhxcuXNi0awHyYKriWQIECBAgQIAAAQLtFxAgt99cjwQIECBAgACBQgs8//zzccwxx8TTTz/d6zhXrFgREydO3HjPyy+/HN/5znfixz/+sQC50BU2OAIECBAgQIAAAQKtCwiQW7dyJwECBAgQIECg8gLpGIqbbropTjnllGyuxx13XFx88cWx4447xuuvvx7XXntt9s/pmj59esydOzc+/vGPZ//85JNPxj777JP93zfeeGOcdNJJlfcyQQIECBAgMBQC6yOi+8FQQ9GqNggQIDA0AgLkoXHUCgECBAgQIECgEgJr166N008/PW677bZsPk888UR88Ytf3Di3VatWxSGHHBJr1qyJKVOmZMdVbL311tmf33777TFt2rTs/05HYBx44IGVMDEJAgQIECBAgAABAnUWECDXufrmToAAAQIECBDYROCNN96IRYsWxXPPPRdvvfVWFhB/5jOf2XhXOhP5G9/4RqxcubJbgPzee+/FZZddFpdcckl2b/rvdM/9998fhx56aPZG80EHHeTjeVYcAQIECBDoIuDNY8uBAIEyCAiQy1AlYyRAgAABAgQIFETg3nvvjSOOOCIbTTq+YubMmTF8+PDseIsUEt9zzz1NR3r++efHrFmzNr6xXJApGQYBAgQI1F1Ailv3FWD+BAj0ISBAtkQIECBAgAABAgRaEkgfyUshcXqrePTo0ZHC5L322it7dvXq1dkH9dLRFr1dS5YsiW9961ux2WabtdSnmwgQIECAAAECBAgQ6KyAALmz/nonQIAAAQIECJRC4J//+Z/je9/7XhYep+uqq66K0047LXv7OF2PPfZY3HzzzfFP//RP2RvK6XzkHXbYIdKZyosXL44ZM2Zk96XjLG655Zb41Kc+VYp5GyQBAgQIECBAgACBugsIkOu+AsyfAAECBAgQINCHwLPPPpsFwA899FB25+zZs+Pss8+ObbbZpiW7dLxFCpvvuuuu7P5NP8zXUiNuIkCAAAECBAgQIECgIwIC5I6w65QAAQJVF3CQXNUrbH71EUgfwvvud78bTz/9dDbpa6+9Nk444YQYOXJkywjvv/9+dl7yBRdckD2zYsWK7LgLFwECBAgQIECAAAECxRcQIBe/RkZIgAABAgQIEOiIwKOPPhqnn356Fh6PGTMmFi5cGAcffHBsvvnm3caTAuIf/vCH8cADD8Qrr7ySvaG83377bbxHgNyR8umUAAECBAgQIECAwJAICJCHhFEjBAgQIECAAIFqCTzzzDNx7LHHZuHx+PHjY9GiRfGFL3yh4SQ/+uij7M/TMRXpSm8bz5w5c+P5yL/73e/i5JNPjqVLl8bnPve5WLZsWYwdO7ZaYGZDgAABAgQIECBAoKICAuSKFta0CBAgQIAAAQIDFXj55ZfjlFNOyT6Yt+eee8btt98ee+yxR6/NPf7447H//vtn94wePTpuuOGG+OpXvxrvvPNO9ubyueeem/1ZanfevHkxatSogQ7PcwQIECBAgAABAgQItFFAgNxGbF0RIECAAAECBIousG7durjuuuti1qxZfQ51woQJWbicAuO1a9dmH9a7/vrrmz6X7vvBD34Q++yzT59tu4EAAQIECBAgQIAAgWIICJCLUQejIECAAAECBAgUQuCll16KyZMnx09+8pPubfvQAAAgAElEQVQ+x9M1QE43r1mzJjvGIh1RsemVwuNrrrkmJk2a1OMM5T47cgMBAgQIECBAgAABAh0TECB3jF7HBAgQIECAAIHiCfzDP/xDHHTQQS0NbNMAOT301ltvZR/TW7JkycYjML72ta9l5ynvsssuLbXrJgIECBAgQIAAAQIEiiMgQC5OLYyEAAECBAgQIECAAAECBAgQIECAAAEChRIQIBeqHAZDgAABAgQIECBAgAABAgQIECBAgACB4ggIkItTCyMhQIAAAQIECBAgQIAAAQIECBAgQIBAoQQEyIUqh8EQIECAAAECBAgQIECAAAECBAgQIECgOAIC5OLUwkgIECBAgAABAgQIECBAgAABAgQIECBQKAEBcqHKYTAECBAgQIAAAQLtFFgfEcPa2aG+CBAgQIAAAQIECJRMQIBcsoIZLgECBAgQIECAAAECBAgQIECAAAECBNolIEBul7R+CBAgQIAAAQIECBAgQIAAAQIECBAgUDIBAXLJCma4BAgQIECAAAECBAgQIECAAAECBAgQaJeAALld0vohQIAAAQIECBAgQIAAAQIECBAgQIBAyQQEyCUrmOESIECglAK+UlXKshk0AQIECBAgQIAAAQIECBAQIFsDBAgQKISAhLUQZTAIAgQIECBAgAABAgQIECBAoJuAANmCIECAAAECBAgQIECAAAECBAgQIECAAIGGAgJkC4MAAQIECBAgQCBXAX/HIldejRMgQIAAAQIECBDIVUCAnCuvxgkQIECAAIFqC9QwGq3hlKu9hs2OAAECBAgQIECAQO8CAmQrhAABAgQIECBAgAABAgQIECBAgAABAgQaCgiQLQwCBAgQIECAAAECBAgQIECAAAECBAgQECBbAwQIECBAgAABAgQIECBAgAABAgQIECDQuoA3kFu3cicBAgQIECBAgAABAgQIECBAgAABAgRqJSBArni533rrrXjggQfib/7mb7L/pOvP/uzP4phjjomvfe1rseWWW/YQWL58eUyaNKmpzJQpU2LhwoWx9dZbV1zP9AgQIECAAAECBAgQIECAAAECBAjUW0CAXOH6r1mzJk477bRYtmxZjBkzJvbdd99stitXrowXX3wxJk+eHHPnzo0dd9xxo8IHH3wQ11xzTcyePVuAXOG1YWoECBAgQIAAAQIECBAgQIAAAQIEWhEQILeiVMJ73nnnnbj44otj3rx5ceONN8bUqVM3vm385ptvxoIFC7I/v+iii2LOnDkxYsSIbJZvv/129s8pfL7pppti++23L+HsDZkAAQIECBAgQIAAAQIECBAgQIAAgaEQECAPhWIB23j++eezYyj++I//OAuRR40a1W2Ur732WkyfPj17E/nuu+/O3lBO1yuvvBLHHXdcfP7zn48LL7wwRo4cWcDZGRIBAgQIECBAgAABAgQIECBAgAABAu0QECC3Q7kDfTz22GNx5ZVXxqGHHhonnHBCjxG8//772fEVF1xwQaxatSrGjRuX3bN69eqYOHFidoTFqaeeGptttlkHRq9LAgQIECBAgAABAgQIECBAgAABAgSKICBALkIVOjCGd999N3vDeP78+d0C5PTBvUMOOST+7u/+LnbYYYfsqIvvf//7MX78+CyITm81b7PNNh0YsS4JECBAgAABAgQIECBAgAABAgQIEGi3gAC53eIF6e+5556Lo446Kvbcc8+47rrrYrvttstGls49Pvnkk+Poo4+Op59+OnbfffcYPnz4xg/vpTear7766hg7dmxBZmIYBAgQIECAAAECBAgQIECAAAECBAjkJSBAzku2wO2+8cYbcdZZZ2Vh8fLly+Pwww/PRtv1reR0DvIll1wSn/70p7M/W7t2bSxevDhmzJiRnZGcjsfYdtttCzxLQyNAgAABAgQIECBAgAABAgQIECBAYLACAuTBCpbs+TfffDMuv/zy7OiKSy+9NM4888zYaqutslmkP0vnIqcP66WA+DOf+Uy32b3zzjtx8cUXZx/lu++++7LzlV0ECBAgQIAAAQIECBAgQIAAAQIECFRXQIBc3dr2mNlvf/vbuOiii+KGG26I888/P2bNmhVbb711vwQefPDBOPjgg7Pw+c///M9jxIgRLT//1FNPtXyvGwkQIECAAAECBAgQIECAAAECBAhUVWDvvfcuzdQEyKUp1eAG+qtf/Spmz54dy5YtiyuuuCI7imLkyJH9bvSXv/xl7LbbblkQPWfOHAFyvwU9QIAAAQIECBAgQIAAAQIECBAgUHcBAXLdV0DB5v/oo4/G6aefHv/2b/+WHV9xzDHHZB/Ga3R98MEHkf6z4ViLTe/5+c9/HnvssceAAuSCsRgOAQIECBCohMCaN16IB5/7Qax65al474N3KzGn/k5iyy1Gxm477h0Tdz0yRm+7S38fdz8BAgQIECBAgAABAr0IeAO5wstj/fr1kY6cOP744+OTn/xkLFiwIL785S/HsGHDGs768ccfj/333z/OO++8OOecc2LLLbfscV/66N6kSZPi1ltvzT6m5yJAgAABAgQ6J5DC46senhPrPny/c4MoUM/DNx8Rsw6aK0QuUE0MhQABAgQIECBAoPwCAuTy17DpDH70ox/FtGnTYuedd45FixbFF77whV5n+9JLL8XkyZOze+64447YZZfub/C88cYb2bnHK1asiHvvvTf22muvCuuZGgECBAgQKL7A4v9zVTz168eKP9A2jnDvnfePaf9jVht71BUBAgQIECBAgACBagsIkCta33/5l3+Jk08+OdJ/33777dmxE31dH374Ydx4440xffr07O3iSy65JD796U9nj6XweO7cuTF//vzsGIwzzzyzX+cf99W3PydAgAABAgT6LzBz6Tdqe2xFM610nMWCo+7uP6YnCBAol8D6iGj8FyvLNQ+jJUCAAAECJRAQIJegSAMZ4m233ZYdXdHKtWrVqhg3blx265tvvpkFxCkoHj16dOy7777Z/75y5cpYs2ZN9iG+s88+O7bZZptWmnYPAQIECBAgkKPAqfcckWPr5W160dHLyzt4IydAgAABAgQIECBQMAEBcsEKMhTDefvtt2POnDmxcOHClprrGiCnB9atWxc//elPs2MsHnrooayNCRMmxNSpU2P8+PFNP8DXUmduIkCAAAECBIZMQIDcmFKAPGRLTEMECBAgQIAAAQIEQoBsERAgQIAAAQIESiogQBYgl3TpGjYBAgQIECBAgECJBATIJSqWoRIgQIAAAQIEugoIkAXIdgQBAgQIECBAgACBvAUEyHkLa58AAQIECBAgkJOAAFmAnNPS0iwBAgQIECBAgACBjQICZIuBAAECBAgQIFBSAQGyALmkS9ewCRAgQIAAAQIESiQgQC5RsQyVAAECBAgQINBVQIAsQLYjCBAgQIAAAQIECOQtIEDOW1j7BAgQIECAAIGcBATIAuSclpZmCRAgQIAAAQIECGwUECBbDAQIECBAgACBkgoIkAXIJV26hk2AAAECBAgQIFAiAQFyiYplqAQIECBAgACBrgICZAGyHUGAAAECBAgQIEAgbwEBct7C2idAgAABAgQI5CQgQBYg57S0NEuAAAECBAgQIEBgo4AA2WIgQIAAAQIECJRUQIAsQC7p0jVsAgMQWB8RwwbwnEcIECBAgACBwQoIkAcr6HkCBAgQIECAQIcE2hcglyu4WXT08g5VRLcECBAgQIAAAQIEqicgQK5eTXOZUbn+tTEXAo0SIECAAIHCCbQvQC7c1HsdkAC5XPUyWgIECBAgQIAAgWILCJCLXR+jI0CAAAECBAg0FRAgN6YRINs0BAgQIECAAAECBIZOQIA8dJZaIkCAAAECBAi0VUCALEBu64LTGQECBAgQIECAQC0FBMi1LLtJEyBAgAABAlUQECALkKuwjs2BAAECBAgQIECg2AIC5GLXx+gIECBAgAABAk0FBMgCZNuDAAECBAgQIECAQN4CAuS8hbVPgAABAgQIEMhJQIAsQM5paWmWAAECBAgQIECAwEYBAbLFQIAAAQIECBAoqYAAWYBc0qVr2P0SWB8Rw/r1hJsJECBAgAABAkMpIEAeSk1tEaiDgH+HqUOVzZEAgZIICJAFyCVZqoZJgAABAgQIECBQYgEBcomLZ+gECBAgQIBAvQUEyALkeu8AsydAgAABAgQIEGiHgAC5Hcr6IECAAAECBAjkICBAFiDnsKw0SYAAAQIECBAgQKCbgADZgiBAgAABAgQIlFRAgCxALunSNWwCBAgQIECAAIESCQiQS1QsQyVAgAABAgQIdBUQIAuQ7QgCBAgQIECAAAECeQsIkPMW1j4BAgQIECBAICcBAbIAOaelpdmCC/imccELZHgECBAgQKBiAgLkihXUdAgQIECAAIH6CNQqQB4WESk1a+FadPTyFu5yCwECBAgQIECAAAECrQgIkFtRck/xBbyGUfwaGSEBAgQIDLlArQLkfugJkPuB5VYCBAgQIECAAAECfQgIkC0RAgQIECBAgEBJBQTIjQsnQC7pgjZsAgQIECBAgACBQgoIkAtZFoMiQIAAAQIECPQtIEAWIPe9StxBgAABAgQIECBAYHACAuTB+XmaAAECBAgQINAxAQGyALlji0/HBAgQIECAAAECtREQINem1CZKgAABAgQIVE1AgCxArtqaNh8CBAgQIECAAIHiCQiQi1cTIyJAgAABAgQItCQgQBYgt7RQ3ESAAAECBAgQIEBgEAIC5EHgeZQAAQIECBAg0EkBAbIAuZPrT98ECBAgQIAAAQL1EBAg16POZkmAAAECBAhUUECALECu4LI2JQIECBAgQIAAgYIJCJALVhDDIUCAAAECBAi0KiBAFiC3ulbc958C6yNiGA0CBAgQIECAAIH+CAiQ+6PlXgIECBAgQIBAgQQEyALkAi1HQyFAgAABAgQIEKiogAC5ooU1LQIECBAgQKD6AgJkAXL1V7kZEiBAgAABAgQIdFpAgNzpCuifAAECBAgQIDBAAQGyAHmAS8djBAgQIECAAAECBFoWECC3TOVGAgQIECBAgECxBATIAuRirUijIUCAAAECBAgQqKKAALmKVTUnAgQIECBAoBYCAmQBci0WukkSIECAAAECBAh0VECA3FF+nRMgQIAAAQIEBi4gQBYgD3z1eJIAAQIECBAgQIBAawIC5Nac3EWAAAECBAgQKJyAAFmAXLhFaUAECBAgQIAAAQKVExAgV66kJkSAAAECBAjURUCALECuy1o3TwIECBAgQIAAgc4JCJA7Z69nAgQIECBAgMCgBATIAuRBLSAPEyBAgAABAgQIEGhBQIDcApJbCBAgQIAAAQJFFBAgC5CLuC6NiQABAgQIECBAoFoCAuRq1dNsCBAgQIAAgRoJCJAFyDVa7qZKgAABAgQIECDQIQEBcofg69Lt+ogYVpfJmicBAgQIEGizgABZgNzmJac7AgQIECBAgACBGgoIkGtYdFMmQIAAAQIEqiEgQBYgV2MlmwUBAgQIECBAgECRBQTIRa6OsREgQIAAAQIEehEQIAuQbRACBAgQIECAAAECeQsIkPMW1j4BAgQIECBAICcBAbIAOaelpVkCBAgQIECAAAECGwUEyBYDAQIECBAgQKCkAgJkAXJJl65hEyBAgAABAgQIlEhAgFyiYhkqAQIECBAgQKCrgABZgGxHECBAgAABAgQIEMhbQICct7D2CRAgQIAAAQI5CQiQBcg5LS3NEiBAgAABAgQIENgoIEC2GAgQIECAAAECJRUQIAuQS7p0DZsAAQIECBAgQKBEAgLkEhXLUAkQIECAAAECXQUEyAJkO4IAAQIECBAgQIBA3gIC5LyFtU+AAAECBAgQyElAgCxAzmlpaZYAAQIECBAgQIDARgEBssVAgAABAgQIECipgABZgFzSpWvYBAgQIECAAAECJRIQIJeoWIZKgAABAgQGLrA+IoYN/HFPFlJAgCxALuTCNCgCBAgQIECAAIFKCQiQK1VOkyFAgAABAgTqJCBAFiDXab2bKwECBAgQIECAQGcEBMidcdcrAQIECBAgQGDQAgJkAfKgF5EGCBAgQIAAAQIECPQhIEC2RAgQIECAAAECJRUQIAuQS7p0DZsAAQIECBAgQKBEAgLkEhXLUAkQIECAAAECXQUEyAJkO4IAAQIECBAgQIBA3gIC5LyFtU+AAAECBAgQyElAgCxAzmlpaZYAAQIECBAgQIDARgEBssVAgAABAgQIECipgABZgFzspbs+IoYVe4hGR4AAAQIECBAg0KeAALlPov7c4P9J7o+WewkQIECAAIHBCQiQBciDW0GeJkCAAAECBAgQINC3gAC5byN3ECBAgAABAgQKKVDaADm9lJp+757Ttejo5Tm1rFkCBAgQIECAAAEC9RMQINev5mZMgAABAgQIDFigWH/bqLQB8oD9W3tQgNyak7sIECBAgAABAgQItCIgQG5FyT0ECBAgQIAAgQIKCJAbF0WAXMDFakgECBAgQIAAAQKlFRAgl7Z0Bk6AAAECBAjUXUCALECu+x4wfwIECBAgQIAAgfwFBMj5G+uBAAECBAgQIJCLgABZgJzLwtIoAQIECBAgQIAAgS4CAmTLgQABAgQIECBQUgEBsgC5pEvXsAkQIECAAAECBEokIEAuUbEMlQABAgQIECDQVUCALEC2IwgQIECAAAECBAgMSqCF74QLkAcl7OFuAi0sOGIECBAgQIDA0AkIkAXIQ7eatESAAAECBAgQIECgsYAA2cogQIAAAQIECJRUQIAsQC7p0jVsAgQIECBAgACBEgkIkEtULEMlQIAAAQIECHQVECALkO0IAgQIECBAgAABAnkLCJDzFtY+AQIECBAgQCAnAQGyADmnpaVZAgQIECBAgAABAhsFBMgWAwECBAgQIECgpAIC5AIHyL4NUdJdZdgECBAgQIAAAQKbCgiQrQkCBAgQIECAQEkFBMgFDpBLuqYMmwABAgQIECBAgIAA2RogQIAAAQIECFREQIAsQK7IUjYNAgQIECBAgACBAgt4A7nAxRmKob311lvxwAMPxN/8zd9k/0nXn/3Zn8UxxxwTX/va12LLLbfs0c369evjmWeeicWLF8f9998f69atiwkTJsTUqVNj/PjxMXz48KEYmjYIECBAgACBQQoIkAXIg1xCHidAgAABAgQIECDQp4AAuU+i8t6wZs2aOO2002LZsmUxZsyY2HfffbPJrFy5Ml588cWYPHlyzJ07N3bccceNk/zoo4+ywPmkk06K9Pxhhx2WBcbpmfTP119/fRx//PGx1VZblRfGyAkQaK+Ac0Db6623WgkIkAXItVrwJkuAAAECBAgQINARAQFyR9jz7/Sdd96Jiy++OObNmxc33nhj9vbwhreN33zzzViwYEH25xdddFHMmTMnRowYkQ1q1apVMWXKlNhpp53i6quvjrFjx2b/+6uvvhrnnXderFixIu6444446KCD8p+EHggQIECAAIFeBQTIAmRbpLuA31laEQQIECBAgACBoRcQIA+9aSFafP7552PSpEnxx3/8x1mIPGrUqG7jeu2112L69OnZm8h333139oZyOqoiBcspUH7kkUfigAMO6PbMCy+8kAXRu+++e8M2CzFxgyBAgAABAjUSECALkGu03E2VAAECBAgQIECgQwIC5A7B593tY489FldeeWUceuihccIJJ/To7v3338+Or7jggguyt47HjRsXv/3tb7OjK9KbyjfccENst9123Z5777334rLLLoulS5dmx2JseDs577lonwABAgQIEGgsIEAWINsbBAgQIECAAAECBPIWECDnLVzQ9t9999248MILY/78+RsD5NWrV8fEiRPj2GOPjXPOOafhB/ZuueWWOPHEE7OjLNK9LgIECBAgQKBzAgJkAXLnVp+eyyTgaI8yVctYCRAgQIBA8QQEyMWrSVtG9Nxzz8VRRx0Ve+65Z1x33XXZ28aPP/547L///lmofMYZZ8QWW2zRYywPPvhgHHzwwXHzzTc3fLO5LYPXCQECBAgQIJAJCJAFyLYCAQKdEhDLd0pevwQIECDQfgEBcvvNO97jG2+8EWeddVbcdNNNsXz58jj88MOzMbUSDrdyT8cnaAAECBAgQKAmAgJkAXJNlrppEiBAoMMCfmHQ4QLongCBDgsIkDtcgHZ3/+abb8bll1+evWV86aWXxplnnhlbbbVVWwLkp556qt3T1R8BAgQIEKi0wOJfXVLp+Q10ctP+23kDfdRzBAgQIECAAIHOCQyLiPT7Cle/BcpIt/fee/d7np16QIDcKfkO9Js+knfRRRdlH8g7//zzY9asWbH11ltvHEkrbxe3ck+zqQmQO1B0XRIgQIBApQUEyI3LK0Cu9LI3OQIECBAgQIBAJQQEyJUoY7Um8atf/Spmz54dy5YtiyuuuCJmzJgRI0eO7DbJJ598MvbZZ5/sTORTTz01Nttssx4IGwLkxYsXZx/bcxEgQIAAAQKdE3CERWP7RUcv71xR9EyAAAECBAgQIECgYgLeQK5YQRtN59FHH43TTz89/u3f/i07vuKYY46J4cOH97h19erVMXHixCwYPuecc2LLLbfscc8tt9wSJ554YqxYsSK710WAAAECBAh0TkCALEDu3OrTMwECBAgQIECAQF0EBMgVrvT69euzD+Mdf/zx8clPfjIWLFgQX/7yl2PYsHQyTM8rHXFx0kknZcFxOuZiu+2263bTu+++GxdeeGHcf//92ZvMY8eOrbCeqREgQIAAgeILCJAFyMVfpUZIgAABAgQIECBQdgEBctkr2Mv4f/SjH8W0adNi5513jkWLFsUXvvCFXme7bt26LGSeM2dOPPLII3HAAQd0u/+FF16IqVOnxu677x7z5s2LUaNGVVjP1AgQIECAQPEFBMgC5OKvUiMkQIAAAQIECBAou4AAuewVbDL+f/mXf4mTTz450n/ffvvtsccee7Q001WrVsWUKVNip512iquuuir++3//79lzr776apx33nlx2223Ob6iJUk3ESBAgACB/AUEyALk/FeZHggQIECAAAECBOouIECu6ApIQW86uqKVK4XG48aNy2798MMPs+MpzjjjjFizZk0cdthh2XnJK1euzP75+uuvz9rdaqutWmm6Rvesj4jGR4PUCMFUCRAgQKDNAgJkAXKbl5zuCBAgQIAAAQIEaiggQK5g0d9+++3sGIqFCxe2NLuuAXJ6IJ2d/Mwzz8TixYuz847T0RYTJkzIjq8YP358ww/wtdSRmwgQIECAAIEhFRAgC5CHdEFpjAABAgQIECBAgEADAQGyZUGAAAECBAgQKKmAAFmAXNKla9gECBAgQIAAAQIlEhAgl6hYhkqAAAECBAgQ6CogQBYg2xEECBAgQIAAAQIE8hYQIOctrH0CBAgQIECAQE4CAmQBck5LS7MECBAgQIAAAQIENgoIkC0GAgQIECBAgEBJBQTIAuSSLl3DJkCAAAECBAgQKJGAALlExTJUAgQIECBAgEBXAQGyANmOIECAAAECBAgQIJC3gAA5b2HtEyBAgAABAgRyEhAgC5BzWlqaJUCAAAECBAgQILBRQIBsMRAgQIAAAQIESiogQBYgl3TpGjYBAgQIECBAgECJBATIJSqWoRIgQIAAAQIEugoIkAXIdgQBAgQIECBAgACBvAUEyHkLa58AAQIECBAgkJOAAFmAnNPS0iwBAgQIECBAgACBjQICZIuBAAECBAgQIFBSAQGyALmkS9ewCRAgQIAAAQIESiQgQC5RsQyVAAECBAgQINBVQIAsQLYjCBAgQIAAAQIECOQtIEDOW1j7BAgQIECAAIGcBATIAuSclpZmCRAgQIAAAQIECGwUECBbDAQIECBAgACBkgoIkAXIJV26hk2AAAECBAgQKL3A+ogYVvpZtDYBAXJrTu4iQIAAAQIECBROQIAsQC7cojQgAgQIECBAgACBygkIkCtXUhMiQIAAAQIE6iIgQBYg12WtmycBAgQIECBAgEDnBATInbPXMwECBAgQIEBgUAICZAHyoBaQhwkQIECAAAECBAi0ICBAbgHJLQQIECBAgACBIgoIkAXIRVyXxkSAAAECBAgQ6JdAnQ4T7hdMcW4WIBenFkZCgAABAgQIEOiXgABZgNyvBeNmAgQIECBAgAABAgMQECAPAM0jBAgQIECAAIEiCAiQBchFWIfGQIAAAQIECBAgUG0BAXK162t2BAgQIECAQIUFBMgC5Aovb1MjQIAAAQIECBAoiIAAuSCFMAwCBAgQIECAQH8FBMgC5P6uGfcTIECAAAECBAgQ6K+AALm/Yu4nQIAAAQIECBREQIAsQC7IUjQMAgQIECBAgACBCgsIkCtcXFMjQIAAAQIEqi0gQBYgV3uFmx0BAgRqKrA+IobVdO6mTYBAIQUEyIUsi0ERIECAAAECBPoWECALkPteJe4gQIAAAQIECBAgMDgBAfLg/DxNgMB/CvgluaVAgACB9gsIkAXI7V91eiRAgAABAgQIEKibgAC5bhU3XwIECBAgQKAyAgJkAXJlFrOJECBAgAABAgQIFFZAgFzY0hgYAQIECBAgQKB3AQGyANkeIUCAAAECBAgQIJC3gAA5b2HtEyBAgAABAgRyEhAgC5BzWlqaJVAKAUeolaJMBkmAAAECFRAQIFegiKZAgEB1BfyLUXVra2YEhkJAgCxAHop1pA0CBAgQIECAAAECvQkIkK0PAgQIECBAgEBJBQTIAuSSLl3DJkCAAAECBAgQKJGAALlExTJUAgQIECBAoKACHfrrAgJkAXJBd4RhESBAgAABAgQIVEhAgFyhYpoKAQIECBAgUC8BAbIAuV4r3mwJECBAgAABAgQ6ISBA7oS6PgkQIECAAAECQyAgQBYgD8Ey0gQBAgQIECBAgACBXgUEyBYIAQIECBAgQKCkAgJkAXJJl65hEyBAgAABAgQIlEhAgFyiYhkqAQIECBAgQKCrgABZgKFo75EAACAASURBVGxHECBAgAABAgQIEMhbQICct7D2CRAgQIAAAQI5CQiQBcg5LS3NEui4QIe+TdrxeRsAAQIECBAoooAAuYhVMSYCBAgQIECAQAsCAmQBcgvLxC0ECBAgQIAAAQIEBiUgQB4Un4cJECBAgAABAp0TECALkDu3+vRMgAABAgQIECBQFwEBcl0qbZ4ECBAgQIBA5QQEyALkyi1qEyJAgAABAgQIECicgAC5cCUxIAIECBAgQIBAawICZAFyayvFXQQIECBAgAABAgQGLiBAHridJwkQIECAAAECHRUQIAuQO7oAdU6AAAECBAgQIFALAQFyLcpskgQIEBiYgC+gD8zNUwTaJSBAFiC3a63phwABAgQIECBAoL4CAuT61t7MCRAgQIAAgZILCJAFyCVfwoZPgAABAgQIECBQAgEBcgmKZIgECBAgQIAAgUYCAmQBsp1BgAABAgQIECBAIG8BAXLewtonQIAAAQIEBi7gHJVe7QTIAuSBby5PEiBAgAABAgQIEGhNQIDcmpO7CBAgQIAAAQKFExAgC5ALtygNiAABAgQIECBAoHICAuTKldSECBAgQIAAgboICJAFyHVZ6+ZJgAABAgQIECDQOYEBBsj+PmnnSqZnAgQIECBAgMD/FxAgC5DtBQIECBAgQIAAAQJ5CwwwQM57WNonQIAAAQIECBDoS0CALEDua434cwIECBAgQIAAAQKDFRAgD1bQ8wQIECBAgACBDgkUP0DuzN9aW3T08g5VRLcECBAgQIAAAQIEqicgQK5eTc2IAAECBAgQqIlA8QPkzhRCgNwZd70SIECAAAECBAhUU0CAXM26mhUBAgQIECBQAwEBcuMiC5BrsPhNkQABAgQIECBAoG0ClQuQO/MXJdtWLx0RIECAAAECBDYKCJAFyLYDAQIECBAgQIAAgbwFKhcg5w2mfQIECBAgQIBAUQQEyALkoqxF4yBAgAABAgQIEKiugAC5urU1MwIECBAgQKDiAgJkAXLFl7jpESBAgAABAgQIFEBAgFyAIhgCAQIECBAgQGAgAgJkAfJA1o1nCBAgQIAAAQIECPRHQIDcHy33EiBAgAABAgQKJCBAFiAXaDkaCgECBAgQIECAQEUFBMgVLaxpESBAgAABAtUXECALkKu/ys2QAAECBAgQIECg0wIC5E5XQP8ECBAgQIAAgQEKCJAFyANcOh4jQIAAAQIECBAg0LKAALllKjcSIECAAAECBIolIEAWIBdrRRoNAQIECBAgQIBAFQUEyFWsqjkRIECAAAECtRAQIAuQa7HQTZIAAQIECBAgQKCjAgLkjvLrnAABAgRKLbA+IoaVegYGX3IBAbIAueRL2PAJECBAgAABAgRKICBALkGRDJEAgZoLCClrvgBMn0BzAQGyANn+IECAAAECBAgQIJC3gAA5b2HtEyBAgAABAgRyEhAgC5BzWlqaJUCAAAECBAgQILBRQIBsMRAgQIBAZwW8Yd1Zf72XWkCALEAu9QI2eAIECBAgQIAAgVIICJBLUSaDJECAAAECBAj0FBAgC5Dti/4I+I1lf7TcS4AAAQIECBDYICBAthZKL+BfBUpfQhMgQIAAgQEKCJAFyANcOh4jQIAAAQIECBAg0LKAALllKjcSIECAAAECBIolIEAWIBdrRRoNAQIECBAgQIBAFQUEyFWsqjkRIECAAAECtRAQIAuQa7HQTZIAAQIECBAgQKCjAgLkjvLrnAABAgSGXMC5NkNOqsHiCgiQBcjFXZ1GRoAAAQIECBAgUBUBAXJVKmkeBAgMXkDwOHhDLRAg0FYBAbIAua0LTmcECBAgQIAAAQK1FBAg17LsJk2grgIS4rpW3rwJVFVAgCxAruraNi8CBAgQIECAAIHiCAiQi1MLIyFAgAABAgQI9EtAgCxA7teCcTMBAgQI1ErA6zO1KrfJEshVQICcK6/GCRAgQIAAAQL5CQiQBcj5rS4tEyBAgAABAgQIEPj/AgJkK4EAAQIECBAgUFIBAbIAuaRL17AJECBAgAABAgRKJCBALlGxDJUAAQIECBAg0FVAgCxAtiMIECBAgAABAgQI5C0gQM5bWPsECBAgQIAAgZwEBMgC5JyWlmYJECBAgAABAgQIbBQQIFsMBAgQIECAAIGSCgiQBcglXbqGTYAAAQIECBAgUCIBAXKJijUUQ33iiSfiyCOPjAceeCDGjRvXsMnly5fHpEmTmnY3ZcqUWLhwYWy99dZDMSRtECBAgAABAgMUECALkAe4dDxGgAABAgQIECBAoGUBAXLLVOW/8dlnn40ZM2bEQw89FKtWrWoYIH/wwQdxzTXXxOzZswXI5S+5GRAgQIBAxQUEyG0OkNenT1BXfFGZHgECBAgQIECAAIFNBATINVgS69evj0ceeSRmzpwZTz/9dDbjZgHy22+/HXPmzIk1a9bETTfdFNtvv30NhEyRQEkEBBclKZRhEmifgAC5zQFy+0qrJwIECBAgQIAAAQKFERAgF6YU+Qzk1VdfjWuvvTbmzZsXo0ePjo997GPx/PPPNw2QX3nllTjuuOPi85//fFx44YUxcuTIfAamVQIECBAgQGDQAgJkAfKgF5EGCBAgQIAAAQIECPQhIECu8BJ56623Yvr06bFkyZI4/vjj4/TTT4+lS5fGBRdc0DRAXr16dUycODE7wuLUU0+NzTbbrMJCpkaAAAECBMotIEAWIJd7BRs9AQIECBAgQIBAGQQEyGWo0gDHuHbt2rjjjjviwAMPjD/4gz+IdevWxdy5c3sNkNPH9Q455JD4u7/7u9hhhx1iwYIF8f3vfz/Gjx8fJ5xwQvZxvW222WaAI/IYAQIECBAgMJQCAmQB8lCuJ20RIECAAAECBAgQaCQgQK7Runj//ff7DJDTuccnn3xyHH300dl5ybvvvnsMHz48Vq5cGS+++GIceuihcfXVV8fYsWNrJGeqBAgQIECgmAICZAFyMVemUREgQIAAAQKVE/BNnsqVtD8TEiD3R6vk9/YVIL/77rvZucfz58/PzkG+5JJL4tOf/nQ26/Q28+LFi2PGjBnZn1155ZWx7bbbllzE8AkQIECAQLkFBMgC5HKvYKMnQIAAAQIECBAog4AAuQxVGqIx9hUgv/nmm9kbyulN4xQQf+Yzn+nW8zvvvBMXX3xx9kG+++67L3sb2UWAAAECBAh0TkCALEDu3OrTMwECBAgQIECAQF0EBMh1qXRE9BUgt0Lx4IMPxsEHHxyXXnpp/Pmf/3mMGDGilceye5566qmW73UjgaEW2GKLLWLHHXeM3//9349hw4Y1bD7tkVdffTU7tuWTn/xk9t99XR9++GG89tpr8Zvf/CbbY5teW265ZYwePTo7O7xZv436WL9+fbzxxhvxyiuvxHvvvdfXMPx5Kmn6K1WujgjYXx1hzzpd/KtLOtd5gXue9t/OK/DoDI0AAQIECBAgQIBAxN57710aBgFyaUo1+IEORYD8y1/+Mnbbbbe46KKLYs6cOQLkwZdFC20SSEeu7LTTTpEC3WbXRx99FOkol6222io233zzlkeWnvvd736Xhc8ffPBBt+c+8YlPZG/z9+eXLRsaSMHxyy+/HOlvB7gIFFnA/upcdQTIje0FyJ1bk3omQIAAAQIECBBoTUCA3JqTu9os0EqAnMKv9J8UoDW6fv7zn8cee+wxoAC5zdPVHYFeBe6999444ogjsntWrVoV48aNa3h/Cm+XLVsWd999d6Q38MeMGRMHHXRQfPvb347x48e39JbyhoZT0Lxo0aI47bTTmo5tIL+cUWoCRROo7f7qwIdFHGHRePUvOnp50baF8RAgQIAAAQIECBAorYA3kEtbuv4PvK8A+fHHH4/9998/zjvvvDjnnHMavqm5fPnymDRpUtx6663Zx/RcBMoo8Mwzz8Sxxx4bTz/9dK8BcvqFyXe/+9346U9/2nCas2fPjrPPPjs7nqKV6+23387e3F+4cKEAuRUw95RSwP5qb9kEyALk9q44vREgQIAAAQIECNRRQIBco6r3FSC/9NJLMXny5EzkjjvuiF122aWbTjqPNZ17vGLFikhvl+2111410ivSVDvwiluRpj+IsaRzhVeuXBlnnnlmt1C40RvI6UzjFB6nt497uxYvXhzf+c53YrPNNutzZOk4inTvj3/8YwFyn1puKJuA/dWZigmQBcidWXl6bVnA/9vWMpUbCRAgQIAAgeIKCJCLW5shH1lfAXL6GNiNN94Y06dPz94uvuSSS+LTn/50No4UHs+dOzfmz58fl19+eRbADeRM1yGflAYJtCCQgq30C5K0vufNm9fjiUYB8v333x9f//rXs3sPPfTQbO3vuuuu2RnJd955Z5x88snZn6VjMG666abYfvvt+xzJk08+Gfvss092XxrLSSed1OczbiBQdAH7q7MVEiA39neERWfXpd4JECBAgAABAj0E/FK11ItCgFzq8vVv8H0FyKm1dN5rCohTWDZ69OjYd999s07SW5tr1qyJ/v6V/f6N0N0E8hFIazcdWfHQQw9lHRx22GHZx+maHWGR9sqVV14Z5557bnZ/egt5w3nJ6Z+7tjdhwoS4/fbbs/3S15XumzZtWnbbww8/HAceeGBfj/hzAoUXsL86WyIBcmN/AXJn16XeCRAgQIAAAQIEqiUgQK5WPXudTSsBcmpg3bp12V/vT8dYbAjcUkg2derUfn80rEa8plpggQ0B13PPPZedQfynf/qn2S9DlixZko160zeQ/+M//iPS0RT/+I//GP/0T/8U//N//s/4/Oc/v3GGr7/+epxyyilxzz33RKsB8nvvvReXXXZZ9mZ/utJ/p1/MpDed0xvOqb30cT5v9hd4IRlaQwH7q7MLQ4AsQO7sCtQ7AQIECBAgQIBAHQQEyHWosjkSqLnAK6+8EukDkCmo3XnnneOtt97KjmrJAuRhEat+sSrGjRvXstITTzwRRx55ZPYmcgp+07EYo0aN6vX5rqFzsxvPP//8mDVrVmy99dYtj8WNBDot0Ov+avALmr7Ga3/1JdT9zwXIAuT+rRh3EyBAgAABAgQIEOi/gAC5/2aeIECg5ALdAuR+BlzpPPCzzjorO/c4Xffdd18WTPd1rV69OiZOnJiFzr1dKdT+1re+1dJH+frq058T6ISA/dVedQGyALm9K05vBAgQIECAAAECdRQQINex6uZMoOYCAw24XnvttTjnnHM2hsff+973sjPD+3r7OHE/9thjcfPNN2dHYqTzlKdMmRI77LBDrF27NjsuY8aMGVlVUhh9yy23xKc+9amaV8n0yypgf7W3cgJkAXJ7V5zeCBAgQIAAAQIE6iggQK5j1c2ZQM0FBhJwpb+mn85PvvPOOzO9yZMnx9y5c2PHHXcctGY63uK0006Lu+66K2sr/RX+L37xi4NuVwMEOiFgf7VXXYAsQG7vitMbAQIECBAgQIBAHQUEyHWsujkTqLlAfwOu559/Ps4888zsg3fpSh/gS2HytttuOySSXT9wmRpcsWJFdtyFi0AZBeyv9lZNgCxAbu+K0xsBAgQIECBAgEAdBQTIday6OROouUB/Aq5nn302O17ioYceitGjR8eFF16YvX08YsSIlhVTQPzDH/4wHnjggUhvMqcAer/99tv4vAC5ZUo3lkDA/mpvkQTIAuT2rji9ERiowPrIvlzsIkCAAAECBEopIEAuZdkMmgCBwQi0GnC9/PLLccopp2RvHo8ZMyY7+3jChAkxbFj//gXoo48+ikWLFmXHVKQrHX0xc+bMGD58ePbPv/vd7+Lkk0+OpUuXxuc+97lYtmxZjB07djBT9CyBjgnYX+2lFyALkNu74vRGgAABAgQIECBQRwEBch2rbs4Eai7QSsD1xhtvxFlnnZWFxunN4/Shu6985SsDlnv88cdj//33z55P7d1www3x1a9+Nd55551YuHBhnHvuudmfpcB63rx5LX2Yb8CD8SCBHAXsrxxxGzQtQBYgt3fF6Y0AAQIECBBoJuDvWlgbVRYQIFe5uuZGgEBDgVYCrnvuuSeOOeaYlgRXrVoV48aNi97aXbt2bZx99tlx/fXXN20zBcs/+MEPYp999mmpXzcRKKKA/dXeqgiQBcjtXXF6I0CAAAECBAgQqKOAALmOVTdnAjUX6Cvgev3117PjJu66666WpFoJkFNDa9asydpNR1RseqXw+JprrolJkybF5ptv3lK/biJQRAH7q71VESALkNu24rxW1TZqHREgQIAAAQIEiiYgQC5aRYyHAIHcBfoKuFavXh0TJ07MAt9WrlYD5NRW6jt9TG/JkiXZ2cp77rlnfO1rX4tjjz02dtlll1a6cw+BQgvYX+0tjwBZgNzeFac3AgQIECBAgACBOgoIkOtYdXMmQIAAAQIEKiEgQBYgV2IhmwQBAgQIECBAgEChBQTIhS6PwREgQIAAAQIEmgsIkAXI9gcBAgQIECBAgACBvAUEyHkLa58AAQIECBAgkJOAAFmAnNPS0iwBAgQIECBAgACBjQICZIuBAAECBAgQIFBSAQGyALmkS9ewCRAgQIAAAQIESiQgQC5RsQyVAAECBAgQINBVQIAsQLYjCBAgQIAAAQIECOQtIEDOW1j7BAgQIECAAIGcBATIAuSclpZmCRAgQIAAAQIE6iqwPiKGdZ+8ALmui8G8CRAgQIAAgdILCJAFyKVfxCZAgAABAgQIECBQeAEBcuFLZIAECBAgQIAAgcYCAmQBsr1BgAABAgQIECBAIG8BAXLewtonQIAAAQIECOQkIEAWIOe0tDRLgAABAgQIECBAYKOAANliIECAAAECBAiUVECALEAu6dI1bAIECBAgQIAAgRIJCJBLVCxDJUCAAAECBAh0FRAgC5DtCAIECBAgQIAAAQJ5CwiQ8xbWPgECBPor0OCLp/1twv0ECNRDQIA8+ADZj9x67BWzJECgpgJ+yNe08KZNgMBQCwiQh1pUewQIECBAgACBNgkIkAcfILepVLohQIAAAQIECBAgUFoBAXJpS2fgBAgQIECAQN0FBMgC5LrvAfMnQIAAAQIECBDIX0CAnL+xHggQIECAAAECuQgIkAXIuSwsjRIgQIAAAQIECBDoIiBAthwIECBAgAABAiUVECALkEu6dEs4bAeplrBohkyAAAECBAgMkYAAeYggNUOAAAECBAgQaLeAAFmA3O41pz8CBAgQIECAAIH6CQiQ61dzMyZAgAABAgQqIiBAFiBXZCmbBgECBAgQIECAwAaBAv7FJwGy5UmAAAECBAgQKKmAAFmAXNKla9gECBAgQIAAAQIlEuh8gFzAVL1E9TNUAgQIECBAoMYCAmQBco2Xv6kT6FvAv2v2beQOAgQIECDQgkDnA+QWBukWAgQIECBAgACBngICZAGyfUGAAAECBAgQIEAgbwEBct7C2idAgAABAgQI5CQgQBYg57S0NEuAAAECBAgQIEBgo4AA2WIgQIAAAQIECJRUQIAsQC7p0jVsAgQIECBAgEBxBRyB1KM2AuTiLlcjI0CAAAECBAj0KiBAFiDbIgQIECBAgAABAgTyFhAg5y2s/WoK+G1UNetqVgQIECiZgABZgFyyJWu4BAgQ6JiAf4XrGL2OCRCogIAAuQJFNAUCBAgQIECgngICZAFyPVe+WRMgQIAAAQIECLRTQIDcTm19ESBAgAABAgSGUECALEAewuWkKQIECBAgQIAAAQINBQTIFgYBAgQIECBAoKQCAmQBckmXrmETIECAAAECBAiUSECAXKJiGSoBAgQIECBAoKuAAFmAbEcQIECAAAECBAgQyFtAgJy3sPYJEMhFYM0bL8SDz/0gVr3yVLz3wbu59FH0RrfcYmTstuPeMXHXI2P0trsUfbjGVyIB+yuiLPtLgCxALtGPFkMlQIAAAQIECBAoqYAAuaSFM2wCdRZI4dZVD8+JdR++X2eGjXMfvvmImHXQXCGy1TAkAvZXd8ai7y8BsgB5SDa+RggQIECAAAECBAj0IiBAtjwIECidwOL/c1U89evHSjfuPAe89877x7T/MSvPLrRdEwH7q2ehi7y/BMgC5Jr8aDJNAgQIECBAgACBDgoIkDuIX+eu10fEsDoDmPugBGYu/UZtj61oBpf+uv2Co+4elKuHCSQB+6vnOijy/hIgC5D95CJAgAABAgQIECAwUIFW8zkB8kCFPUeAQMcEBCYCk44tvhp0bH+Va3+pV7nqVYMfIaZIgAABAgQIECBQQQEBcgWLakoEqi4gMBGYVH2Nd3J+9le59pd6latendzb+iZAgAABAgQIECAwUAEB8kDlPEeAQMcEBCYCk44tvhp0bH+Va3+pV7nqVYMfIaZIgAABAgQIECBQQQEBcgWLakoEqi4gMBGYVH2Nd3J+9le59pd6latendzb+iZAgEAm0Ophl7gIECBQZgE/64a8egLkISfVIAECeQsITAQmea+xOrdvf5Vrf6lXuepV558t5k6AAAECBGohILisRZnrOEkBch2rbs4ESi4gMKl6YOL/6+rkFrW/yrW/1Ktc9erk3tY3AQIECBAgQIAAgYEKCJAHKuc5AgQ6JiAwEZh0bPHVoGP7q1z7S73KVa8a/AgxRQIECBAgQIAAgQoKCJArWFRTIlB1AYGJwKTqa7yT87O/yrW/1Ktc9erk3tY3AQIECBAgQIAAgYEKCJAHKuc5AgQ6JiAwEZh0bPHVoGP7q1z7S73KVa8a/AgxRQIECBAgQIAAgQoKCJArWFRTIlB1AYGJwKTqa7yT87O/yrW/1Ktc9erk3tY3AQIECBAgQIAAgYEKCJAHKuc5AgQ6JiAwEZh0bPHVoGP7q1z7S73KVa8a/AgxRQJDIOBjukOAqAkCBAgQIDCkAgLkIeXUGAEC7RAQmAhM2rHO6tqH/VWu/aVe5apXXX+umDcBAgQIECBAgEC5BQTI5a6f0ROopYDARGBSy4XfpknbX+XaX+pVrnq1aRvrhgABAgQIECBAgMCQCgiQh5RTYwQItENAYCIwacc6q2sf9le59pd6latedf25Yt4ECBAgQIAAAQLlFhAgl7t+Rk+glgKDDUyGRUQ6Xa9q16Kjl1dtSubTAYHB7q8ODLktXRZ1f6mXALktG0AnBAgQIECAAAECtRYQINe6/CZPoJwCAhOBSTlXbjlGbX+Va3+pV7nqVY6fAkZJgAABAgQIECBAoLuAANmKIECgdAICk/8s2SavUhf1DcnSLbCaD9j+KlcgqV7lqlfNf7yYPgECBAgQIECAQEkFBMglLZxhE6izgMBEYFLn9Z/33O2vcu0v9SpXvfLev9onQIAAAQIECBAgkIeAADkPVW0SIJCrgMBEYJLrAqt54/ZXufaXepWrXjX/8WL6BAgQIECAAAECJRUQIJe0cIZNoM4CAhOBSZ3Xf95zt7/Ktb/Uq1z1ynv/ap8AAQIECBAgQIBAHgIC5DxUtUmAQK4CAhOBSa4LrOaN21/l2l/qVa561fzHi+kTIECAAAECBAiUVECAXNLCGTaBOgsITAQmdV7/ec/d/irX/lKvctUr7/2rfQIECBAgQIAAAQJ5CAiQ81DVJgECuQoITAQmuS6wmjduf5Vrf6lXuepV8x8vpk+AAAECBAgQIFBSAQFySQtn2ATqLCAwEZjUef3nPXf7q1z7S73KVa+896/2CRAgQIAAAQIECOQhIEDOQ1WbQySwPiKGDVFbmqmSgMBEYFKl9Vy0udhf5dpf6lWuehVtvxsPAQIECBAgQIAAgVYEBMitKLmHAIFCCQhMBCaFWpAVG4z9Va79pV7lqlfFflyYDgECBAgQIECAQE0EBMg1KbRpEqiSgMBEYFKl9Vy0udhf5dpf6lWuehVtvxsPAQIECBAgQIAAgVYEBMitKLmHAIFCCQhMBCaFWpAVG4z9Va79pV7lqlfFflyYDgECBAgQIECAQE0EBMg1KbRpEqiSgMBEYFKl9Vy0udhf5dpf6lWuehVtvxsPAQIECBAgQIAAgVYEBMitKLmHAIFCCQhMBCaFWpAVG4z9Va79pV7lqlfFflyYDgECBAgQIECAQE0EBMg1KbRpEqiSgMBEYFKl9Vy0udhf5dpf6lWuehVtvxsPAQIECBAgQIAAgVYEBMitKLmHAIFCCQhMBCaFWpAVG4z9Va79pV7lqlfFflyYDgECBAgQIECAQE0EBMg1KbRpEqiSgMBEYFKl9Vy0udhf5dpf6lWuehVtvxsPAQIECBAgQIAAgVYEBMitKFXonieeeCKOPPLIeOCBB2LcuHENZ7Z+/fp45plnYvHixXH//ffHunXrYsKECTF16tQYP358DB8+vEIiplJGAYGJwKSM67YsY7a/yrW/1Ktc9SrLzwHjJECAAIECCKyPiGEFGIchECBAIP04Wp/SQlctBJ599tmYMWNGPPTQQ7Fq1aqGAfJHH32UhcsnnXRSrFmzJg477LAsMF65cmX2z9dff30cf/zxsdVWW9XCzCSLKSAwEZgUc2VWY1T2V7n2l3qVq17V+ClhFgQIECBAgAABAnUTECDXoOLpdwSPPPJIzJw5M55++ulsxs0C5PS/T5kyJXbaaae4+uqrY+zYsdn9r776apx33nmxYsWKuOOOO+Kggw6qgZwpFlVAYCIwKerarMK47K9y7S/1Kle9qvAzwhwIECBAgAABAgTqJyBArnjNU/B77bXXxrx582L06NHxsY99LJ5//vmGAXI6qmLBggUxZ86cLHA+4IADuum88MIL2TEWu+++e9beqFGjKq5nekUVEJgITIq6NqswLvurXPtLvcpVryr8jDAHAgQIECBAgACB+gkIkCtc87feeiumT58eS5YsyY6dOP3002Pp0qVxwQUXNAyQf/vb32ZHV2y55ZZxww03xHbbbddN57333ovLLrssa2PZsmUb306uMKGpFVRAYCIwKejSrMSw7K9y7S/1Kle9KvFDwiQIECBAgAABAgRqJyBArnDJ165dmx03ceCBB8Yf/MEfHBmiRAAAIABJREFUZB/Dmzt3btMAefXq1TFx4sQ49thj45xzzsmC5E2vW265JU488cTsKIt0r4tAJwQEJgKTTqy7uvRpf5Vrf6lXuepVl58j5kmAAAECBAgQIFAtAQFyterZ62zef//9XgPkxx9/PPbff/+YP39+nHHGGbHFFlv0aO/BBx+Mgw8+OG6++eY44YQTaqRnqkUSEJgITIq0Hqs2FvurXPtLvcpVr6r9vDAfAgQIECBAgACB4gusj4hhgxymAHmQgGV6vK8AuZVwuJV7ymRirEUV6P3Hm8BEYFLUlVuFcdlf5dpf6lWuelXhZ4Q5ECBAgAABAgQI1E9AgFyjmguQa1Ts/8fee4BdUpTp+zXAkIMEQaKKSJCkBHUHfkgccAUUXAVUEJE8KBJkB3CULHEIA0iQAQVUVkkCEgQBBZWVsCgIJkwsKEZMKAzO//+02x/99dfnnKo+1V1Vfe6+Li6Fr06F+6m3u+vtt97q+FBxmOAw6fgUDzo87Cst+0KvtPQKatw0DgEIQAACEIAABEadgI9Q3BFliAN5hIQP7UB+4IEHRog2Q22SwOwfH99k9cnWvddqM5LtOx2PhwD2Va1FrPaFXmnpFY+l0xMIQAACEIAABCAAgdAENtxww9BdsG4fB7I1qvQLDnIg33///WbjjTc255xzjpk2bZqZZ555Jgw6T2Exe/bs7LA9lwsHsgstyvYjgMMEhwkW0hwB7Cst+0KvtPRqznKpGQIQgAAEOkNAiUoVJckFAQh0ngAO5M5LnOYABzmQH3vsMTN16tTMMXz00UebBRZYYMJAL774YrPvvvuaW2+9NSvLBYEQBNiyXU39vF2uCyEHbXaMAPaVln2hV1p6dex2wXAgAAEIQAACEIAABEaEABHIIyK0hjnIgfzMM8+Y/fbbL3Mcn3/++WappZYaR+e5554zxxxzjLnxxhvNtddea1ZfffURosdQYyKAwwSHSUzzsWt9wb7Ssi/0Skuvrt0vGA8EIAABCECgigBpZpkXEOgeARzI3dO054gGOZBfeOEFM3PmTDN9+nRz9913m80222xcXU888YTZc889zbrrrmtOOeUUs+iii44QPYYajEDF2wcOExwmwebjCDSMfaVlX+iVll4jcAthiBCAAAQgAAEIQAACHSSAA7mDovYa0iAHsn73yCOPmD322MOsuOKK5vTTTzdrrLFGVt3TTz9tZsyYYS655BLSV4zQnIl1qDhMcJjEOje70C/sKy37Qq+09OrCPYIxQAACEIAABCAAAQiMHgEcyCOkuY0D+cUXX8zSUxxyyCHmySefNDvuuKOZPHmyue+++7J/nzVrltl7773NggsuOELkGGpsBHCY4DCJbU52qT/YV1r2hV5p6dWlewVjgQAEIAABCEAAAhAYHQI4kEdH64E5kHMUc+fONQ8//LCZPXt2lu9YqS223nrrLH3FlClTMocyFwRCEsBhgsMk5PzretvYV1r2hV5p6dX1+wfjgwAEIAABCEAAAhDoJgEcyN3UlVFBoNMEcJjgMOn0BA88OOwrLftCr7T0CmzeNA8BCLREgAPEWgJNMxCAAAQg0BoBHMitoaYhCEDAFwEcJjhMfM0l6plIAPtKy77QKy29uOdAAAIQgAAEIAABCEAgRQI4kFNUjT5DYMQJ4DDBYTLiJtDo8LGvtOwLvdLSq1HjpXIIQAACEIAABCAAAQg0RAAHckNgqRYCEGiOAA4THCbNzS5qxr7Ssi/0Sksv7jAQgAAEIAABCEAAAhBIkQAO5BRVo88QGHECOExwmIy4CTQ6fOwrLftCr7T0atR4qRwCEIAABCCQOAHyhycuIN3vNAEcyJ2Wl8FBoJsEcJjgMOnmzI5jVNhXWvaFXmnpFYeV0wsIQAACEIBA9wjgfO6epowoLgI4kOPSg95AAAIWBHCY4DCxmCYUqUkA+0rLvtArLb1qmiU/gwAEIAABCEAAAokQwJWfiFDO3cSB7Ixs4g8wDw8QqQICDgRwmOAwcZguFHUkgH2lZV/olZZejuZIcQhAAAIQgAAEIAABCERBAAdyFDLQCQhAwIUADhMcJi7zhbJuBLCvtOwLvdLSy80aKQ0BCEAAAhCAAAQgAIE4COBAjkMHejFiBIhaH07wFB0mk4wx0r3J67xdrmuyeuoeEQIp2lcb0sRqX+iFA7mN+U8bEIAABCAAAQhAAAKjTQAH8mjrz+ghkCQBHCY4TJKcuIl0GvtKy77QKy29ErkN0E0IQAACEIAABCAAAQiMI4ADmQkBAQgkRwCHCQ6T5CZtQh3GvtKyL/RKS6+EbgV0FQIQgAAEIAABCEAAAmMEcCAzGSAAgeQI4DDBYZLcpE2ow9hXWvaFXmnpldCtgK5CAAIQgAAEIACBCAiQADS4CP8nAQ7k4ErQAQhAwJUADhMcJq5zhvL2BLCvtOwLvdLSy94SKQkBCEAAAhCAAAQgAIF4COBAjkcLegIBCFgSwGGCw8RyqlCsBgHsKy37Qq+09KphkvwEAhCAAAQgAAEIQAACwQngQA4uAR2AAARcCeAwwWHiOmcob08A+0rLvtArLb3sLZGSEIAABCAAAQhAAAIQiIcADuR4tKAnEICAJQEcJjhMLKcKxWoQwL7Ssi/0SkuvGibJTyAAAQhAAAIQgAAEIBCcAA7k4BLQAQhAwJUADhMcJq5zhvL2BLCvtOwLvdLSy94SKQkBCEAAAhCAAAQgAIF4CHTagfziiy+aH//4x+bBBx80zz//vJl//vnNBhtsYFZbbTUz77zzxqMCPUmWwAsvvGAeeughc+mll5obb7wxG8f2229v9ttvP7P++uubSZMmOY3t17/+tbn88svNtddea775zW+aN7zhDWazzTYze+65Z2V9//znP815551nPvzhD/ds59hjjzXTp0/P5n9XLhwmo+Ewwb7CWCz2lZZ9oVdaetW1au6HdcmF+R16heFet1X0qksuzO/QKwz3uq2iV11yYX6HXmG4p9JqZx3If/jDH8wnPvEJM2vWrAlaHHHEEeaoo44ySyyxRCo60c8ICTz77LPmpJNOMqeeeuqE3q200krZ397znvdYf6y44447zD777GN++tOfVo5Wc3nvvfc2Cy644Njf//rXv2bO4XPPPRcHcoRzpO0unbfLdW032Vh72FdjaAdWjEMyLYckeqWl10ADrCjA/bAOtXC/Qa9w7Ou0jF51qIX7DXqFY1+nZfSqQy3cb9ArHPtUWu6kA1lRmZ/5zGfMpz/96cxRPGXKFDPffPOZOXPmZFGdcuxNmzYtc+5xQaAOAX2ZO+ecc8zhhx/e8+eve93rzNVXX23WXHPNgU388Ic/NLvuumsWzdzvuvXWW83UqVPHivzyl78073//+82dd96JA3kg5e4X6IoDGfsKO1dxSKblkESvtPRytW7uh67EwpZHr7D8XVtHL1diYcujVxj+c40xbntq/9VP9AqjV91W0asuudH6XScdyH/5y1/MRz7ykSyVwDve8Y4Jil533XVZuoGzzjrLLLrooqOlOKP1QuDxxx8373znO833v//9LM3E6aefbt7ylreYP/7xj+boo482F154YdbO+eefn6WzmGeeeXq2qw8eKn/ggQdmZT74wQ+a4447zqywwgrm97//vTn77LOzf9d10EEHmZNPPtksssgi2b/ff//9ZuONN87+/wUXXJC1NQoXDpNqlbviQMa+wlox9pWWfaFXWnq5Wjf3Q1diYcujV1j+rq2jlyuxsOXRKyx/19bRy5VY2PLoFZZ/Kq0n6UCWg/imm24y22yzjVlqqaUmsP7zn/+cOdp22mknHMipzMTE+nnJJZdk6SR0yaF76KGHmsmTJ2f/fu+992YO3+WWW8689a1vzRzN/fIP5x88VKeu73znO2ajjTYaI/LII49k9Tz55JNmjz32yNJVLLbYYtnflXt5r732yv6/UmBsueWWiZGs110cJt12mGBf9ezC16+wr7TsC73S0svVTrkfuhILWx69wvJ3bR29XImFLY9eYfm7to5ersTClkevsPxTaT1ZB7JSB9x2223mhBNOyJzECy+88BjzPKLziiuuyBx5OjgvT2GhA/U+/vGPm/e9730DI0NTEZF+tkvgueeeM8ccc8xY7uNhHbfK162D8PTVTx8/5CBeeeWVxwalnMi77babue+++8Y5kP/xj3+YE0880Rx//PFZWf2vyii6XtH3imjeaqutOnV4Xg4Fh0l3HSbYV7v3s6rWsK+07Au90tLLxcK5H7rQCl8WvcJr4NID9HKhFb4seoXXwKUH6OVCK3xZ9AqvQSo9SNKBLLhynt1www3mzDPPzFjLobf55puPRYH2O0TvQx/6kDn22GPNkksumYpO9DMiAkourxzaV155ZdYrpZH4xS9+kR3YqFzEyq297777Zrm386jkYbp//fXXj0XSF6Odld5CTuKrrrqqZ/X6WKKPLXnE8jD9iOm3OEy66zDBvsJbGvaVln2hV1p6uVg490MXWuHLold4DVx6gF4utMKXRa/wGrj0AL1caIUvi17hNUilB8k6kHPAmuyKND7jjDPMWmutNRZxPGnSpCxxu3LUfu973zMvvviimXfeec26665rdLiZD8deKiLTT78ElEriAx/4gLn99tuzijWfNM/Kl6LjDzvsMLPgggvW7oAOyZOTWFHFK620kpEzWRH1uh577LHsQD31p9/12c9+1rz3ve/tm4e5dgcD/RCHSXcdJthXIKMqNIt9pWVf6JWWXi4Wzv3QhVb4sugVXgOXHqCXC63wZdErvAYuPUAvF1rhy6JXeA1S6UHyDuQc9K9//essGvmUU07JctP+53/+p1lttdVS0YF+JkSgfIPt1/UvfOELZpdddqk1up/97GdG0fJyHuvSQX0f/vCHxz5+3HPPPeaiiy4yP/nJT7IIZeVHVt5l5VSePXu2Ofjgg7PfKZ3FxRdfbF7xilfU6keMP8JhMjoOE+yrfQvEvtKyL/RKSy8Xi+Z9w4VW+LKp6zXXGDMpPMbWepC6Xq2BiqQh9IpECMtuoJclqEiKoVckQiTQjc44kHPWP/7xjzMn8i233JI51ORwk1ONCwK+CJRvsFtvvbWZOXOmWWeddcxf//rXcc5bRf6ec845lYc99uuPIprlAM6jnI844ghz1FFHmSWWWMJqGEpvobmfp9koH8xnVUnEhXCYjI7DBPtq3xCxr7TsC73S0svFonnfcKEVvix6hdfApQfo5UIrfFn0Cq+BSw/Qy4VW+LLoFV6DVHrQOQeywCtdxUMPPWQ+8YlPZNv8lUZAh+bZOt9SEY9+hiFQzj0sJ63yHufXr371K7PPPvtkkcNKb3Httdea1Vdf3bqzOgjvgAMOyOawrrPPPjurb6GFFrKu4/nnnzfKlywb0HXrrbdm6S66cuEw6a7DBPsKb6XYV1r2hV5p6eVi4dwPXWiFL4te4TVw6QF6udAKXxa9wmvg0gP0cqEVvix6hdcglR4k7UCeO3eu+c1vfmN+8IMfmCeeeMKsuuqqZs011zQvf/nLM/46aE8RnCeddFL274cccojZYYcdzAILLJCKPvQzQgKKMp4+fbo599xzK52zf/7zn81BBx1klHtY1yOPPGLWXnttq5F8/etfNx/5yEcy5/GrX/3qrI1tt902y99dvOQgvvnmm7NI+6eeesooQnmTTTYZK4ID2Qp35wqdt8t1yY8J+wovIQ7JtByS6JWWXi4Wzv3QhVb4sugVXgOXHqCXC63wZdErvAYuPUAvF1rhy6JXeA1S6UGyDuS///3vWWoA5TouX7NmzcryIOeHl8mhd91112XRmDpob8aMGWbDDTfkIL1UZmlk/fznP/9pzjvvvCxFhC7Nw2nTpo0dUlf8gucSgfzwww9nh/PJeTxlypSsjde//vWVoy/3QdHGhx566Nic/u1vf2v2339/c/XVV9eKgo4M+YTu4DDprsME+wpvfdhXWvaFXmnp5WLh3A9daIUvG7de82UZjrv+fugyC+LWa3I2FPR6SVH0cpnd4cuiV3gNXHqAXi60Rrtssg7kq666yhx55JFZJOi//du/ZVHHOkhP2//lTPvkJz854fAy/V2Hi51//vlZygE5lBdeeOHRngGMvhaBBx980Lz97W83yhf0hje8IZtzW2yxhdHN97LLLsuct7r23HPPLAXF4osv3redX/7yl+bAAw/M0l6ovksvvdSsv/76fX9z7733mk033TQrs9JKK2XzervttjN/+9vfssjlj33sY9nfVK/ygi+66KK1xhrjj3CYdNdhopFhX2GtDvtKy76m/dc7jNHpV1zjCHRhRwb3w/QmNc+vtDRDL/Ri/dXcHMC+mmPbRM3o1QTV7tWZpAM5D7GXw27nnXeeoMo111xj7rzzzsypt8gii0z4uw7aUxnlmV1sscW6pyojapyAnLTHHXdc5pjtdynyXY5mXY8++mh20J4uHfAoJ6/m3wsvvJBFMR9++OED+60DxeRclsP4L3/5S3awniLue10qp7m+8cYbD6w7pQI4uNJycLnOLezLlZjf8thXWvaFXmnp5Wqt3A9diYUtj15h+bu2jl6uxMKWR6+w/F1bRy9XYmHLo1dY/qm0nqQDOc8xu9tuu2URl+VLeWE///nPjznoUhGDfqZF4JlnnskcuJdcckllx8upVHo5kH/+85+b3Xff3XzjG98YCKDoQFZhRUArlYYO6itfch6feeaZZqeddpqQQ3lgQ5EXwGHSbYeJRod9hTNC7Cst+0KvtPSqY9ncD+tQC/cb9ArHvk7L6FWHWrjfoFc49nVaRq861ML9Br3CsU+l5SQdyHPmzMkcYzpwTFGgOqBs/vnnN/rv3/ve98zHP/5xs9VWW2UHmc03n3J+cUGgGQI6qPGmm24yX/jCF8wXv/jF7OC77bff3uy1115ZCopJkyaNNdzLgfy1r30tm682V9mBrN/og4o+mujQvjwFxtve9rYsn7IOluzihcOk+w4TjXC07Es5CF66X4S0W+wrLftCr7T0qmvbo3U/rEspnt+hVzxa2PQEvWwoxVMGveLRwqYn6GVDKZ4y6BWPFjH2JEkHskD2i7xUxKVSAigCkwsCEOgeARwmo+Ew6d7MTWNE2Fda9oVeaemVxl2AXkIAAhCAAAQgAAEIQGA8gWQdyBqGvo7cc889WQSoTqldZplljCIvdageh+Mx1SHQXQI4THCYdHd2hx8Z9pWWfaFXWnqFt3B6AAEIQAACEKhJIJ4NczUHwM8gAIFhCCTtQB5m4PwWAhBIlwAOExwm6c7e+HuOfaVlX+iVll7x3wHoIQQgAAEIQAACEIAABCYSwIHMrIAABJIjgMMEh0lykzahDmNfadkXeqWlV0K3AroKAQhAAAIQgAAEIACBMQI4kJkMEIBAcgRwmOAwSW7SJtRh7Cst+0KvtPRK6FZAVyEAAQhAAAIQgEBzBEiJ0hzbhmrGgdwQWKqFAASaI4DDBIdJc7OLmrGvtOwLvdLSizsMBCAAAQhAAAIQgAAEUiSAAzlF1egzBEacAA4THCYjbgKNDh/7Ssu+0CstvRo1XiqHAAQgAAEIQAACEIBAQwRwIDcElmohAIHmCOAwwWHS3OyiZuwrLftCr7T04g4DAQhAAAIQgAAEIACBFAm07EAmyUmKk4Q+QyA2AjhMcJjENie71B/sKy37Qq+09OrSvYKxQAACEIAABCAAAQiMDoGWHcijA5aRQgACzRHAYYLDpLnZRc3YV1r2hV5p6cUdBgIQgAAEIAABCEAAAikSwIGcomr0GQIjTgCHCQ6TETeBRoePfaVlX+iVll6NGi+VQwACEIAABCAAAQhAoCECOJAbAku1EIBAcwRwmOAwaW52UTP2lZZ9oVdaenGHgQAEIAABCEAAAhCAQIoEcCCnqBp9hsCIE8BhgsNkxE2g0eFjX2nZF3qlpVejxkvlEIAABCAAAQhAAAIQaIgADuSGwFItBCDQHAEcJjhMmptd1Ix9pWVf6JWWXtxhIAABCEAAAhCAAAQgkCIBHMgpqkafITDiBHCY4DAZcRNodPjYV1r2hV5p6dWo8VI5BCAAAQhAAAIQgAAEGiKAA7khsFRbg8BcY8ykGr/jJyNHAIcJDpORm/QtDhj7Ssu+0CstvVo0ZZqCAAQgAAEIQAACEICANwI4kL2hpCIIQKAtAjhMcJi0NddGsR3sKy37Qq+09BrFewpjhgAEIAABCEAAAhBInwAO5PQ1ZAQQGDkCOExwmIzcpG9xwNhXWvaFXmnp1aIp0xQEIAABCEAAAhCAAAS8EcCB7A0lFUEAAm0RwGGCw2S4uUa+nH78sK+07Au90tJruHsXv4YABCAAAQhAAAIQgEAYAjiQw3CnVQhAYAgCOExwmAwxffjpAALYV1r2hV5p6cUNCAIQgAAEIAABCEAAAikSwIGcomr0GQIjTgCHCQ6TETeBRoePfaVlX+iVll6NGi+VQwACEIAABCAAAQhAoCECOJAbAku1EIBAcwRwmOAwaW52UTP2lZZ9oVdaenGHgQAEIAABCEAAAhCAQIoEcCCnqBp9hsCIE8BhgsNkxE2g0eFjX2nZF3qlpVejxkvlEIAABCAAAQhAAAIQaIgADuSGwFItBCDQHAEcJjhMmptd1Ix9pWVf6JWWXtxhIAABCEAAAhCAAAQgkCIBHMgpqjZkn+caYyYNWQc/h0BIAjhMcJiEnH9dbxv7Ssu+0Cstvbp+/2B8EIAABCAAAQhAAALdJIADuZu6MioIdJoADhMcJp2e4IEHh32lZV/olZZegc2b5iEAAQhAAAIQgAAEIFCLAA7kWtj4EQQgEJIADhMcJiHnX9fbxr7Ssi/0Skuvrt8/GB8EIAABCEAAAhCAQDcJ4EDupq6MCgKdJoDDBIdJpyd44MFhX2nZF3qlpVdg86Z5CEAAAhCAAAQgAAEI1CKAA7kWNn4EAQiEJIDDBIdJyPnX9baxr7TsC73S0qvr9w/GBwEIQAACEIAABCDQTQI4kLupK6OqQeDJPzxhbnv8GvPIUw+Yf8x5rkYN6f9kgfkWMuussKGZuubOZqUlV412QDhM0nOYYF/GYF/R3lKsOnbeLtdZlWu7EPdD7odtzzkf7aVyP9RYeX6l8/xCr39ZJ/bl4y7VXh3o1R5rHy2hlw+K7dWRkl7tUanfEg7k+uz4ZYcIaHFw+h3TzQsvPt+hUdUfyuR55zeHb3VytE5kHCZpOUywr/F6YV9V83euMWZS/ZtWC7/EgdwCZI9NxKoX98O07ofohV4eb0utVxX7+wb2hX21bhQeG8S+PMJsoarY9WoBgZcmcCB7wUglqROY/a3TzQO/uCf1YXjt/4arbGr2+rfDvdbpqzIcyGk5kLGviXphX77uBu3VE6tDkvsh98P2rKCZlmK+H/L8Suv5hV7o1cxdqr1auR+2x9pHS+jlg2J7dcSsV3sUhmsJB/Jw/Ph1RwgcevVuI5u2opeE2u4x852fj1JhHCZpOUywr4l6YV9R3lr6dgoHclqaxaoX98O07ofohV5p3fnQC72aI8D9EPtqbna1U3PM6692CAzfCg7k4RlSQwcI4JBMyyGJXujVgduOidXBhX1hX9hXcwSwL+yrudnVXs08v9pj7aMl9PJBsb060Ks91j5aQi8fFNurI1a92iMwXEs4kIfjx687QoAFHQu6LkzlWB+I2Bf2hX01RwD7wr6am13t1dz288s26zr2hX21ZwXNtdS2fdmOBPvCvmznSszlsK+Y1ZnYt1j1SoUiDuRUlKKfjRLgBYYXmEYnWEuVx/pAxL6wr5ZMoNFmsK9G8XqvHL28I220QvRqFK/3ytHLO9JGK0SvRvF6rxy9vCNttEL0ahSv98pj1cv7QBuqEAdyQ2CpNi0COLhwcKU1Y9ELvZojwP0Q+2pudrVXc6wLBOwL+2rPCpprCftqjm0TNaNXE1SbqxO9mmM7yRijHSg+L/TySbP5umLVq/mR+2kBB7IfjtSSOAEWdCzoEp/CWfdjfSBiX9gX9tUcAewL+2pudrVXM8+v9lj7aAm9fFBsrw70ao+1j5bQywfF9upAr/ZY+2gpVr18jK2NOnAgt0GZNqInwAKcBXj0k9Sig7E+ELEv7Mti+kZfBPuKXqJxHUQv9PJBgOcXzy8f8yh0HdwPQyvg1j56ufEKXRq9Qivg1n6sermNIlxpHMjh2NNyRARYILBAiGg61u5KrA9E7Av7qj2pI/oh9hWRGBZdQS8LSBEVQa+IxLDoCnpZQIqoCHpFJIZFV9DLAlJERdArIjEsuhKrXhZdj6IIDuQoZKAToQng4MLBFXoO+mg/1gci9oV9+ZjfoevAvkIr4NY+ernxCl0avUIr4NY+ernxCl0avUIr4NY+ernxCl0avUIr4NZ+rHq5jSJcaRzI4djTckQEcHDh4IpoOtbuSqwPROwL+6o9qSP6IfYVkRgWXUEvC0ieivg4lAi9PInRUjXo1RJoT82glyeQLVWDXi2B9tQMenkC2UI1el85d5frWmipu03gQO6utozMgQAOLhxcDtMl2qK8wEQrTWXH0Au9fBDg+cXzy8c8Cl0H98PQCri1j15uvEKXRq/QCri1j15uvEKXRq/QCri1H6tebqMIVxoHcjj20bZ83XXXmZ122qln//bYYw9z7rnnmsUWWyzaMbh2jAU4C3DXORNj+VgfiNgX9hWjvbj2CftyJRa2PHqF5e/aOnq5EgtbHr3C8ndtHb1ciYUtj15h+bu2jl6uxMKWj1WvsFTsW8eBbM9qJErOmTPHnHnmmeaII47AgTwSivcfZKw3WBySOCS7YJ7YV1oqohd6+SDA84vnl495FLoO7oehFXBrH73ceIUujV6hFXBrH73ceIUuHateobnYto8D2ZbUiJT761//aqZPn26efPJJc+GFF5pll112JEbOgo4FXRcmeqwPROwL+8K+miOAfWFfzc2u9mrm+dUeax8toZcPiu3VgV7tsfbREnr5oNheHejld60tAAAgAElEQVTVHmsfLcWql4+xtVEHDuQ2KCfUxlNPPWU++MEPmvXWW88cc8wxZqGFFkqo9/W7ygKcBXj92RPPL2N9IGJf2Fc8VlK/J9hXfXYhfoleIajXbxO96rML8Uv0CkG9fpvoVZ9diF+iVwjq9dtEr/rsQvwyVr1CsKjTJg7kOtQ6/JvHHnvMTJ06NUthMW3aNDPPPPN0eLQvDQ0HFw6uLkz0WB+I2Bf2hX01RwD7wr6am13t1czzqz3WPlpCLx8U26sDvdpj7aMl9PJBsb060Ks91j5ailUvH2Nrow4cyG1QTqiNW265xbz1rW81N910k1luueXMzJkzzec+9zkzZcoUs88++2SH6y2xxBIJjciuqyzAWYDbzZS4S8X6QMS+sK+4Lceud9iXHadYSqFXLErY9QO97DjFUgq9YlHCrh/oZccpllLoFYsSdv1ALztOsZSKVa9Y+AzqBw7kQYRG7O/Ke7z//vubXXbZxTz00ENm3XXXNZMnTzb33Xef+elPf2q23357c8YZZ5jVV1+9U2RwcOHg6sKEjvWBiH1hX9hXcwSwL+yrudnVXs08v9pj7aMl9PJBsb060Ks91j5aQi8fFNurA73aY+2jpVj18jG2NurAgdwG5UTaeO6557K8x6eeemqWB/n44483yy+/fNb7v/zlL2b27Nnm4IMPzv522mmnmSWXXDKRkQ3uJgtwFuCDZ0n8JWJ9IGJf2Ff81jO4h9jXYEYxlUCvmNQY3Bf0GswophLoFZMag/uCXoMZxVQCvWJSY3Bf0Gswo5hKxKpXTIz69QUHcipKtdDPZ5991px88slZpLEcxCuvvPK4Vv/2t7+Z4447zpxyyinmhhtuyKKRXa4HHnjApXirZWf/+PhW20ulsb1WmxFlV9GrWhb0inK69uwUelWjmWSMmRuhlOgVoSh9uoRe6OWDAO8bvG/4mEeh6+B+GFoBt/bRy41X6NLoFVoBt/Zj1GvDDTd0G0TA0kk4kLWQ1IKSKzyB2267zWy77bbmhBNOMB/96EfN/PPPb90pHMjWqKIpGOMNVnBY0LGgi8ZIhugI9jUEvAA/Ra8A0IdoEr2GgBfgp+gVAPoQTaLXEPAC/BS9AkAfokn0GgJegJ+iVwDoQzQZo144kIcQlJ/GTeDRRx8166yzjjn22GPN9OnTnRzIMY+MLfbV6sS6xQO90Cvm+4lt37AvW1JxlEOvOHSw7QV62ZKKoxx6xaGDbS/Qy5ZUHOXQKw4dbHuBXrak4iiHXnHoYNuLWPWy7X/ocklEIIeGNErtz5kzx+ifBRdcsHLY3/3ud83666+PA3lEJkWsN1gcyDiQu2CC2FdaKqIXevkgwPOL55ePeRS6Du6HoRVwax+93HiFLo1eoRVwax+93HiFLh2rXqG52LaPA9mW1AiUu/fee82mm25qZsyYYY4++mizwAILTBj1ddddZ3baaSfz6U9/OjtMrysXCzoWdF2Yy7E+ELEv7Av7ao4A9oV9NTe72quZ51d7rH20hF4+KLZXB3q1x9pHS+jlg2J7daBXe6x9tBSrXj7G1kYdOJDboJxIGz//+c/N7rvvnvX2sssuM6uuuuq4nv/hD3/I8h7feuut5vrrrzcbbLBBIiMb3E0W4CzAB8+S+EvE+kDEvrCv+K1ncA+xr8GMYiqBXjGpMbgv6DWYUUwl0CsmNQb3Bb0GM4qpBHrFpMbgvqDXYEYxlYhVr5gY9esLDuRUlGqhny+++KK54IILzEEHHZRFFx9//PFm+eWXz1qW8/jkk082p556qjnppJPMYYcd1pn8xxofDi4cXC2YWONNxPpAxL6wr8YnfwsNYF8tQPbYBHp5hNlCVejVAmSPTaCXR5gtVIVeLUD22AR6eYTZQlXo1QJkj03EqpfHITZaFQ7kRvGmV/mzzz6bOYjlKF5ppZXMm970pmwQ9913n3nyySfNEUccYY466iizxBJLpDe4Pj3GwYWDqwsTOtYHIvaFfWFfzRFIx77mGmMmNQeiVDP3w9ZQe2kIvbxgbK0S9GoNtZeG0MsLxtYqQa/WUHtpCL28YGytklj1ag3AkA3hQB4SYBd//sILL5hvfvObWRqL22+/PRvi1ltvbfbcc08zZcoUM3ny5M4NO50FeLvoY73BohcOyXYtoZnWsK9muDZVK3o1RbaZetGrGa5N1YpeTZFtpl70aoZrU7WiV1Nkm6kXvZrh2lSt6NUU2WbqjVWvZkbrv1YcyP6ZUmOCBHBI4pBMcNpO6HKsD0TsC/vCvpojgH1hX83NrvZq5vnVHmsfLaGXD4rt1YFe7bH20RJ6+aDYXh3o1R5rHy3FqpePsbVRBw7kNijTRvQEWICzAI9+klp0MNYHIvaFfVlM3+iLYF/RSzSug+iFXj4I8Pzi+eVjHoWug/thaAXc2kcvN16hS6NXaAXc2o9VL7dRhCuNAzkce1qOiAALBBYIEU3H2l2J9YGIfWFftSd1RD/EviISw6Ir6GUBKaIi6BWRGBZdQS8LSBEVQa+IxLDoCnpZQIqoCHpFJIZFV2LVy6LrURTBgRyFDHQiNAEcXDi4Qs9BH+3H+kDEvrAvH/M7dB3YV2gF3NpHLzdeoUujV2gF3NpHLzdeoUujV2gF3NpHr38duaujd1O40CsFlV7qY6x6pUIRB3IqStHPRgng4MLB1egEa6nyWB+I2Bf21ZIJNNoM9tUoXu+Vo5d3pI1WiF6N4vVeOXp5R9pohejVKF7vlaOXd6SNVohejeL1XnmsenkfaEMV4kBuCCzVpkUABxcOrrRmLHqhV3MEuB9iX83NrvZqjnWBgH1hX+1ZQXMtYV/NsW2iZvRqgmpzdaJXc2ybqBm9mqDaXJ2x6tXciP3WjAPZL09qS5QACzoWdIlO3XHdjvWBiH1hX9hXcwSwL+yrudnVXs08v9pj7aMl9PJBsb060Ks91j5aQi8fFNurA73aY+2jpVj18jG2NurAgdwGZdqIngALcBbg0U9Siw7G+kDEvrAvi+kbfRHsK3qJ+KCWlkTohV7eCfC+wfuG90kVoELeNwJAH6JJ9BoCXoCfxqpXABS1msSBXAsbP+oaAV44eeHswpyO9YGIfWFf2FdzBLAv7Ku52dVezTy/2mPtoyX08kGxvTrQqz3WPlpCLx8U26tjZPVK6aTDwnSIVa/2ZuxwLeFAHo4fv+4IARbgLMC7MJVjfSBiX9gX9tUcAewL+2pudrVXM8+v9lj7aAm9fFBsrw70ao+1j5bQywfF9upAr/ZY+2gpVr18jK2NOnAgt0GZNqInwAKcBXj0k9Sig7E+ELEv7Mti+kZfBPuKXqJxHUQv9PJBgOcXzy8f8yh0HdwPQyvg1j56ufEKXRq9Qivg1n6sermNIlxpHMjh2NNyRARYILBAiGg61u5KrA9E7Av7qj2pI/oh9hWRGBZdQS8LSBEVQa+IxLDoCnpZQIqoCHpFJIZFV9DLAlJERdArIjEsuhKrXhZdj6IIDuQoZKAToQng4MLBFXoO+mg/1gci9oV9+ZjfoevAvkIr4NY+ernxCl0avUIr4NY+ernxCl0avUIr4NY+ernxCl0avUIr4NZ+rHq5jSJcaRzI4djTckQEcHDh4IpoOtbuSqwPROwL+6o9qSP6IfYVkRgWXUEvC0gRFUGviMSw6Ap6WUCKqAh6RSSGRVfQywJSREXQKyIxLLoSq14WXY+iSJIO5LnGGB36yAUBXwRwcOHg8jWXQtYT6wMR+8K+QtqFr7axL18k26kHvdrh7KsV9PJFsp160Ksdzr5aQS9fJNupB73a4eyrFfTyRbKdemLVq53RD99Kkg7k4YdNDRAYTwAHFw6uLthErA9E7Av7wr6aI4B9YV/Nza72aub51R5rHy2hlw+K7dWBXu2x9tESevmg2F4d6NUeax8txaqXj7G1UQcO5DYo00b0BFiAswCPfpJadDDWByL2hX1ZTN/oi2Bf0Us0roPohV4+CPD84vnlYx6FroP7YWgF3NpHLzdeoUujV2gF3NqPVS+3UYQrjQM5HHtajogACwQWCBFNx9pdifWBiH1hX7UndUQ/xL4iEsOiK+hlASmiIugVkRgWXUEvC0gRFUGviMSw6Ap6WUCKqAh6RSSGRVdi1cui61EUwYEchQx0IjQBHFw4uELPQR/tx/pAxL6wLx/zO3Qd2FdoBdzaRy83XqFLo1doBdzaRy83XqFLo1doBdzaRy83XqFLo1doBdzaj1Uvt1GEK40DORx7Wo6IAA4uHFwRTcfaXYn1gYh9YV+1J3VEP8S+IhLDoivoZQEpoiLoFZEYFl1BLwtIERVBr4jEsOgKellAiqgIekUkhkVXYtXLoutRFMGBHIUMdCI0ARxcOLhCz0Ef7cf6QMS+sC8f8zt0HdhXaAXc2kcvN16hS6NXaAXc2kcvN16hS6NXaAXc2kcvN16hS6NXaAXc2o9VL7dRhCuNAzkce1qOiAAOLhxcEU3H2l2J9YGIfWFftSd1RD/EviISw6Ir6GUBKaIi6BWRGBZdQS8LSBEVQa+IxLDoCnpZQIqoCHpFJIZFV2LVy6LrURTBgRyFDHQiNAEcXDi4Qs9BH+3H+kDEvrAvH/M7dB3YV2gF3NpHLzdeoUujV2gF3NpHLzdeoUujV2gF3NpHLzdeoUujV2gF3NqPVS+3UYQrjQM5HHtajogADi4cXBFNx9pdifWBiH1hX7UndUQ/xL4iEsOiK+hlASmiIugVkRgWXUEvC0gRFUGviMSw6Ap6WUCKqAh6RSSGRVdi1cui61EUwYEchQx0IjQBHFw4uELPQR/tx/pAxL6wLx/zO3Qd2FdoBdzaRy83XqFLo1doBdzaRy83XqFLo1doBdzaRy83XqFLo1doBdzaj1Uvt1GEK40DORx7Wo6IAA4uHFwRTcfaXYn1gYh9YV+1J3VEP8S+IhLDoivoZQEpoiLoFZEYFl1BLwtIERVpX6+5xphJAwnwfsj74cBJkkCB9u3LDgr2lZZ92akavhQO5PAa0IMICHCDTesGi17oFcFtY+gu8MI5NMJWK0CvVnEP3Rh6DY2w1QrQq1XcQzeGXkMjbLUC9GoV99CNodfQCFutAL1axT10Y7HqNfTAWqoAB3JLoGkmbgI4JHFIxj1D7XoX6wPRxb4Ur6K4lVG4uqDXKOiUjxG90lIbvdDLBwGX55eP9lKpA/tKRal/9RO90MsHAe6HrJd9zKPQdcR6PwzNxbZ9HMi2pAaVs9upM6gW/h6IAA9EHoiBpp7XZmN9IGJf2JfXiR6oMuwrEPiazaJXTXCBftaUXsO+nvP84vkVyCS8NtuUfQ3bSewL+xp2DsXwe+wrBhXs+xCrXvYjCFsSB3JY/rQeCQFeYHiBiWQqDtWNWB+I2Bf2NdTEjuTH2FckQlh2A70sQUVSDL0iEcKyG+hlCSqSYugViRCW3UAvS1CRFEOvSISw7Easell2P3gxHMjBJaADMRDAwYWDK4Z5OGwfYn0gYl/Y17BzO4bfY18xqGDfB/SyZxVDSfSKQQX7PqCXPasYSqJXDCrY9wG97FnFUBK9YlDBvg+x6mU/grAlcSCH5U/rkRDAwYWDK5KpOFQ3Yn0gYl/Y11ATO5IfY1+RCGHZDfSyBBVJMfSKRAjLbqCXJahIiqFXJEJYdgO9LEFFUgy9IhHCshux6mXZ/eDFcCAHl4AOxEAABxcOrhjm4bB9iPWBiH1hX8PO7Rh+j33FoIJ9H9DLnlUMJdErBhXs+4Be9qxiKIleMahg3wf0smcVQ0n0ikEF+z7Eqpf9CMKWxIEclj+tR0IABxcOrkim4lDdmPhAHPb4oKG6M/Zj7Av78jOTwtYS6wsn9oV9hbUMP61jX344tlULerVF2k876OWHY1u1oFdbpP20g15+OLZVS6x6tTX+YdvBgTwsQX7fCQIswFmAd2Eix/pAxL6wL+yrOQLYF/bV3Oxqr2aeX+2x9tESevmg2F4d6NUeax8toZcPiu3VgV7tsfbRUqx6+RhbG3XgQG6DMm1ET4AFOAvw6CepRQdjfSBiX9iXxfSNvgj2Fb1E4zqIXujlgwDPL55fPuZR6Dq4H4ZWwK39pvQadl8i90Puh24zOc7STdlXnKP13yscyP6ZUmOCBHgg8kBMcNpO6HKsD0TsC/vCvpojgH1hX83NrvZq5vnVHmsfLaGXD4rt1YFe7bH20RJ6+aDYXh3o1R5rHy3FqpePsbVRR0QO5GG/ibWBiza6SoAFOAvwLsztWB+I2Bf2hX01RwD7wr6am13t1czzqz3WPlpCLx8U26sDvdpj7aMl9PJBsb060Ks91j5ailUvH2Nro46IHMhtDJc2IFBNgAU4C/Au2EasD0TsC/vCvpojgH1hX83NrvZq5vnVHmsfLaGXD4rt1YFe7bH20RJ6+aDYXh3o1R5rHy3FqpePsbVRBw7kNijTRvQEWICXJJpkjJlrTKw3WPTCYRL9TcWig9iXBaSIiqBXRGJYdAW9LCBFVAS9IhLDoivoZQEpoiLoFZEYFl1BLwtIERVBr4jEsOhKrHpZdD2KIjiQo5CBToQmgEMSh2ToOeij/VgfiNgX9uVjfoeuA/sKrYBb++jlxit0afQKrYBb++jlxit0afQKrYBb++jlxit0afQKrYBb+7Hq5TaKcKVxIIdjT8sREcDBhYMroulYuyuxPhCxL+yr9qSO6IfYV0RiWHQFvSwgRVQEvSISw6Ir6GUBKaIi6BWRGBZdQS8LSBEVQa+IxLDoSqx6WXQ9iiI4kKOQgU6EJoCDCwdX6Dnoo/1YH4jYF/blY36HrgP7Cq2AW/vo5cYrdGn0Cq2AW/vo5cYrdGn0Cq2AW/vo5cYrdGn0Cq2AW/ux6uU2inClcSDXZj/XGKNEsVxdIICDCwdXF+ZxrA9E7Av7wr6aI4B9YV/Nza72aub51R5rHy2hlw+K7dWBXu2x9tESevmg2F4d6NUeax8txaqXj7G1UQcO5DYo00b0BFiAswCPfpJadDDWByL2hX1ZTN/oi2Bf0Us0roPohV4+CPD84vnlYx6FroP7YWgF3NpHLzdeoUujV2gF3NqPVS+3UYQrjQM5HHtajogACwQWCBFNx9pdifWBiH1hX7UndUQ/xL4iEsOiK+hlASmiIugVkRgWXUEvC0gRFUGviMSw6Ap6WUCKqAh6RSSGRVdi1cui61EUwYEchQx0IjQBHFw4uELPQR/tx/pAxL6wLx/zO3Qd2FdoBdzaRy83XqFLo1doBdzaRy83XqFLo1doBdzaRy83XqFLo1doBdzaj1Uvt1GEK40DORx7+5ZJt2zPqmZJHFw4uGpOnah+FusDEfvCvqIylJqdwb5qggv0M/QKBL5ms+hVE1ygn6FXIPA1m0WvmuAC/Qy9AoEvNqujruSDsbjQywJSREVi1SsiRH27ggM5FaXoZ6MEcHDh4Gp0grVUeawPROwL+2rJBBptBvtqFK/3ytHLO9JGK0SvRvF6rxy9vCNttEL0ahSv98rRyzvSRitEr0bxeq88Vr28D7ShCnEgNwSWatMigIMLB1daMxa90Ks5AtwPsa/mZld7Nce6QMC+sK/2rKC5lrCv5tg2UXOX9XIIFG0CbSN1dlmvRoAFrhS9Agvg2HysejkOI1hxHMjB0NNwTARY0LGgi2k+1u1LrA9E7Av7qjunY/od9hWTGoP7gl6DGcVUAr1iUmNwX9BrMKOYSqBXTGoM7gt6DWYUUwn0ikmNwX2JVa/BPY+jBA7kOHSgF4EJ4ODCwRV4CnppPtYHIvaFfXmZ4IErwb4CC+DYPHo5AgtcHL0CC+DYPHo5AgtcHL0CC+DYPHo5AgtcHL0CC+DYfKx6OQ4jWHEcyMHQ03BMBHBw4eCKaT7W7UusD0TsC/uqO6dj+h32FZMag/uCXoMZxVQCvWJSY3Bf0Gswo5hKoFdMagzuC3oNZhRTCfSKSY3BfYlVr8E9j6MEDuQ4dKAXgQng4MLBFXgKemk+1gci9oV9eZnggSvBvgIL4Ng8ejkCC1wcvQIL4Ng8ejkCC1wcvQIL4Ng8ejkCC1wcvQIL4Nh8Hb3mGmOUb53LGBzIzAIIGGNwcOHg6oIh1HkgtjFu7Av7amOeNd0G9tU0Yb/1o5dfnk3Xhl5NE/ZbP3r55dl0bejVNGG/9aOXX55N14ZeTRP2W3+sevkdZXO14UBuji01J0QABxcOroSma8+uxvpAxL6wL+yrOQLYF/bV3Oxqr2aeX+2x9tESevmg2F4d6NUeax8toZcPiu3VgV7tsfbRUqx6+RhbG3XgQG6DMm1ET4AFOAvw6CepRQdjfSBiX9iXxfSNvgj2Fb1E4zqIXujlgwDPL55fPuZR6Dq4H4ZWwK199HLjFbo0eoVWwK39WPVyG0W40jiQw7Gn5YgIsEBggRDRdKzdlVgfiNgX9lV7Ukf0Q+wrIjEsuoJeFpAiKoJeEYlh0RX0soAUURH0ikgMi66glwWkiIqgV0RiWHSlt15kOrbARw5kG0iU6T4BHFw4uLowy3mBSUtF9EIvHwR4fvH88jGPQtfB/TC0Am7to5cbr9Cl0Su0Am7to5cbr9Cl0Su0Am7tx6qX2yjClSYCORx7Wo6IAAtwFuARTcfaXYn1gYh9YV+1J3VEP8S+IhLDoivoZQEpoiLoFZEYFl1BLwtIERVBr4jEsOgKellAiqgIekUkhkVXYtXLoutRFMGBHIUMdCI0ARxcOLhCz0Ef7cf6QMS+sC8f8zt0HdhXaAXc2kcvN16hS6NXaAXc2kcvN16hS6NXaAXc2kcvN16hS6NXaAXc2o9VL7dRhCuNAzkce1qOiEB6Dq52cvTEeoNNT692Jjt6tcPZVyvo5YtkO/WgVzucfbXiSy/fT1ueX3xQ8zXHW61nkjFGxvB/ly/78j0G7Av78j2nQtSHfYWgXr9N9KrPLsQvY9UrBIs6beJArkON33SOAC+cvHB2YVLH+kDEvrAv7Ks5AtgX9tXc7GqvZp5f7bH20RJ6+aDYXh3o1R5rHy2hlw+K7dWBXu2x9tFSrHr5GFsbdeBAboMybURPgAU4C/DoJ6lFB2N9IGJf2JfF9I2+CPYVvUTjOohe6OWDAM8vnl8+5lHoOrgfhlbArf1aevneLlPRZe6H3A/dZnKcpWvZV5xDCdIrHMhBsNNobAR4IPJAjG1O1ulPrA9E7Av7qjOfY/sN9hWbIv37g17o5YMAzy+eXz7mUeg6uB+GVsCtffRy4xW6NHqFVsCt/Vj1chtFuNI4kMOxp+WICLBAYIEQ0XSs3ZVYH4jYF/ZVe1JH9EPsKyIxLLqCXhaQIiqCXhGJYdEV9LKAFFER9IpIDIuuoJcFpIiKoFdEYlh0JVa9LLoeRREcyFHIQCdCE8DBhYMr9Bz00X6sD0TsC/vyMb9D14F9hVbArX30cuMVujR6hVbArX30cuMVujR6hVbArX30cuMVujR6hVbArf1Y9XIbRbjSOJDDsafliAjg4MLBFdF0rN2VWB+I2Bf2VXtSR/RD7CsiMSy6gl4WkCIqgl4RiWHRFfSygBRREfSKSAyLrqCXBaSIiqBXRGJYdCVWvSy6HkURHMhRyEAnQhPAwYWDK/Qc9NF+rA9E7Av78jG/Q9eBfYVWwK199HLjFbo0eoVWwK199HLjFbo0eoVWwK199HLjFbo0eoVWwK39WPVyG0W40jiQw7Gn5YgI4ODCwRXRdKzdlVgfiNgX9lV7Ukf0Q+wrIjEsuoJeFpAiKoJeEYlh0RX0soAUURH0ikgMi66glwWkiIqgV0RiWHQlVr0suh5FERzIUchAJ0ITwMGFgyv0HPTRfqwPROwL+/Ixv0PXgX2FVsCtffRy4xW6NHqFVsCtffRy4xW6NHqFVsCtffRy4xW6NHqFVsCt/Vj1chtFuNI4kMOxp+WICODgwsEV0XSs3ZVYH4jYF/ZVe1JH9EPsKyIxLLqCXhaQIiqCXhGJYdGV0HrNNcZMqugn7xu8b1hM3+iLhLavXoCwL+wreuOx6GCs9mXR9SiK4ECOQgY6EZoAD0QeiKHnoI/2Y30gYl/Yl4/5HboO7Cu0Am7to5cbr9Cl0Su0Am7to5cbr9Cl0Su0Am7to5cbr9Cl0Su0Am7tx6qX2yjClcaBHI49LUdEAAcXDq6IpmPtrsT6QMS+sK/akzqiH2JfEYlh0RX0soAUURH0ikgMi66glwWkiIqgV0RiDOrKJGPOe/d1g0oF+Tvv87zPB5l4nhuN9X7oeZiNVYcDuTG0/1dxrz1WTbdL/U4EeCDyQHSaMJEWjvWBiH1hX5GajFO3sC8nXMELo1dwCZw6gF5OuIIXRq/gEjh1AL2ccAUvjF7BJXDqAHo54QpeOFa9goOx7AAOZEtQFOs2ARxcOLi6MMNjfSDWt69uf4Hrnl5dsKLeY0CvtPRFL/TyQaD+88tH6/HW4de+/D3r0Yv3+Xitxr5nfu3Lvt1BJbEv7GvQHEnh77HaVwrs1EccyKkoRT8bJcADkQdioxOspcpjfSBiX9hXSybQaDPYV6N4vVeOXt6RNlohejWK13vl6OUdaaMVolejeL1Xjl7ekTZaIXo1itd75bHq5X2gDVWIA7khsFSbFgEcXDi40pqx6IVezRHgfmhrX/6i5oZRE71s9RqGsr/fohd6+ZtN4WqKdQGOfWFf4azCX8vYlz+WbdSEXm1Q9tdGrHr5G2GzNeFAbpZvkrXPnTvXPPzww2b27NnmxhtvNC+88ILZeuutzZ577mmmTJliJk+enOS4+nWaF05eOGOd1JOMMXJT2VyxPhCxL+zLZv7GXgb7il2h8f1DL/TyQYDnF88vH/ModB3cD0Mr4NY+ernxCl0avUIr4NZ+rHq5jSJcaRzI4dhH2fI///lPc8stt5j99tvPPPnkk2bHHXfMHMb33Xdf9u+zZs0ye++9t1lwwQWj7H/dTrFAYIFQd+7E9LtYH4jYF/YVk53U7Qv2VZdcmN+hVxjudVtFr7rkwvwOvcJwr9sqetUlF+Z36BWGe10atXYAACAASURBVN1W0asuuTC/i1WvMDTcW8WB7M6s07945JFHzB577GFWXHFFc8YZZ5jVV189G+/TTz9tZsyYYW699VZz2WWXma222qpTHHBw4eDqwoSO9YGIfWFf2FdzBLAv7Ku52dVezTy/2mPtoyX08kGxvTrQqz3WPlpCLx8U26sDvdpj7aOlWPXyMbY26sCB3AblRNpQqoqZM2ea6dOnm7vvvttsttlm43r+xBNPZGks1l13XXPKKaeYRRddNJGRDe4mC3AW4INnSfwlYn0gYl/YV/zWM7iH2NdgRjGVQK+Y1BjcF/QazCimEugVkxqD+4JegxnFVAK9YlJjcF/QazCjmErEqldMjPr1BQdyKkq10M9nnnkmS12xwAILmPPPP98stdRS41r9xz/+YU488URz9dVXm2uvvXYsOrmFrjXeBA4uHFyNT7IWGoj1gYh9YV8tTP/Gm8C+GkfstQH08oqz8crQq3HEXhtAL684G68MvRpH7LUB9PKKs/HK0KtxxF4biFUvr4NssDIcyA3CTa3qxx57zEydOtV84AMfMEcffXTmSC5fF198sdl3332zVBYq25ULBxcOri7M5VgfiNgX9oV9NUegOfvS8Z06xjPNi/thWrqhF3r5INDc/dBH78LVgX2FY1+nZfSqQy3cb9ArHPs6LceqV52xhPgNDuQQ1CNt89577zWbbrqpOfXUU80hhxxi5ptvvgk9ve2228y2225rLrroIrPPPvtEOhL3bvHCiYPLfdbE94tYH4jYF/YVn7W49wj7cmcW8hfoFZK+e9vo5c4s5C/QKyR997bRy51ZyF+gV0j67m2jlzuzkL+IVa+QTFzaxoHsQqvjZW2cwzZlUsSEgwsHV4rzttznWB+I2Bf2hX01RwD7wr6am13t1czzqz3WPlpCLx8U26sDvdpj7aMl9PJBsb060Ks91j5ailUvH2Nrow4cyG1QTqQNG+ewTZlEhjuumyzAWYCnOG9xIKetWqwvMNwPuR+mbVn/6j32lZaK6IVePgjw/OL55WMeha6D+2FoBdzaRy83XqFLx6pXaC627eNAtiU1AuVsnMM2ZXqh2mijjUaAIkOEAAQgAAEIQAACEIAABCAAAQhAAAIQgEB/Avfff38yiHAgJyNV8x3VxN14443NOeecY6ZNm2bmmWeeCY3mDuTZs2dnh+25XDiQXWhRFgIQgAAEIAABCEAAAhCAAAQgAAEItE0g7cOU26Y1THs4kIehx2+DEXjsscfM1KlTM8fw0UcfbRZYYIEJfbn44ovNvvvua2699dasLBcEIAABCEAAAhCAAAQgAAEIQAACEIAABCDQXQJEIHdXW+eRPfPMM2a//fbLHMfnn3++WWqppcbV8dxzz5ljjjnG3Hjjjebaa681q6++unMb/AACEIAABCAAAQhAAAIQgAAEIAABCIwmAaJ7R1P39EeNAzl9Db2N4IUXXjAzZ84006dPN3fffbfZbLPNxtX9xBNPmD333NOsu+665pRTTjGLLrqot7apCAIQgAAEIAABCEAAAhCAAAQgAAEIQAACEIiPAA7k+DQJ2qNHHnnE7LHHHmbFFVc0p59+ulljjTWy/jz99NNmxowZ5pJLLiF9RVCFaBwCEIAABCAAAQhAAAIQgAAEIAABCEAAAu0RwIHcHuskWnrxxRez9BSHHHKIefLJJ82OO+5oJk+ebO67777s32fNmmX23ntvs+CCCyYxHjoJAQhAAAIQgAAEIAABCEAAAhCAAAQgAAEI1CeAA7k+u87+cu7cuebhhx82s2fPzvIdK7XF1ltvnaWvmDJlSuZQ5oIABCAAAQhAAAIQgAAEIAABCEAAAhCAAAS6TwAHcvc1ZoQQgAAEIAABCEAAAhCAAAQgAAEIQAACEIAABGoRwIFcCxs/ggAEIAABCEAAAhCAAAQgAAEIQAACEIAABCDQfQI4kLuvMSOEAAQgAAEIQAACEIAABCAAAQhAAAIQgAAEIFCLAA7kWtj4EQQgAAEIQAACEIAABCAAAQhAAAIQgAAEIACB7hPAgdx9jRkhBCAAAQhAAAIQgAAEIAABCEAAAhCAAAQgAIFaBHAg18LGjyAAAQhAAAIQgAAEIAABCEAgHgJzjTGT4ukOPYEABCAAAQh0iAAO5A6JyVAgAAEIQAACEIAABCAAAQhAAAIQgAAEIAABCPgkgAPZJ03qggAEIAABCEAAAhCAAAQgAAEIQAACEIAABCDQIQI4kDskJkPpJoG5c+ea3//+92bppZfu5gA7Nqp//OMf5vnnnzeLLbZYx0bGcCAAAQi4EXj22WeN/llllVXcftiJ0ultpR9tvdKbdL/85S/N4osvbpZYYon0Ok+PIRAxAd7lIxanomvolZZe9DZtAjiQ09aP3necwK9//Wtz5plnmgceeMBceumlZqWVVur4iNMdnhz9Dz74oPn4xz9u3vSmN5np06eb+eefP90B0XMIQAACNQloMXfDDTdkz69PfOITZurUqTVr4mdtEECvNij7a+M3v/mNufzyyzP7uummm8x6663nr3JqgsAIE+BdPi3x0SstvehtNwjgQO6GjoyiYwS0mLv66qvNxz72MfPTn/40G925555r9t9/fzPvvPN2bLTpDyd39J9yyinZYOTov+aaa8zGG2+c/uAYAQQgAAEHAj/84Q/NIYccYr7yla9kv7rjjjvMlltu6VADRdskgF5t0h6+rW9/+9vmPe95z9i74c0332y222674SumBgiMOAHe5dOaAOiVll70tjsEcCB3R8uhRpLeRsuhhhvtj1944QVz9913m5NOOsnceeed4/r5rne9y8yaNcsst9xy0fZ/1Dqm7b5XXHGFOeOMM8YWczkDRQZNmzbNTJ48edSwRD1epRfRS6f+d+WVVyZKPJRaPHRCkW+83dtuu81su+22Y+088sgjZu211268XRqoRwC96nEL9avvfve7Zv311x9r/pxzzsneNeaZZ55QXaLdCgJ/+9vfzO9+97vsXWP55Zc3Cy+8MJwiJcC7fKTC9OgWeqWlV97bf/7znzyn0pRuQq9xIHdESIaRPoEf//jHRhGsn/70p8cN5g1veIP56Ec/anbeeWezwAILpD/QDoxAjv677rrLHHPMMeab3/zmuBG9853vNEceeaTZYIMNzKRJkzow2m4MQVt+P/e5z5mzzz57zNn/6le/2hx22GFmjz32CJyzGm9qcZbNmTPHPP744+bee+813/nOd7IFuKL6t9pqK7Phhhual73sZd2YlB0dBQ7JtIRFr7T0euqpp8wHP/hBc8stt2QdP+KII7J3kYUWWiitgXSwt3pW6Z1QOwa1i7B48W4Yn+C8y8enSb8eoVdaeukj2re+9S3zpS99ydx4443mySefzN7lt99+e7PffvtlH0JZJ6elad5bHMhp6kavO0RAB+Qpl93pp5+e3VzzSzfZww8/3Oy5554ckBKJ3sq19aMf/cicdtppExz9U6ZMyRZxm2++OVHHkeilbvSLVMi7ecIJJ2SO5AUXXDCino9eV/otDnIa8Tj9R08f2xHjkLQlFUc59IpDB9te/PWvf83OWJCTUtcuu+xizj//fLPUUkvZVkG5BggoFYx0ufbaa/vW/slPftIcfPDBOPwb0MC2St7lbUnFUQ694tDBthc27/KqS2uvD3/4w4EDeGxHRbkiARzIzAcIBCJQlec478rqq69uPvvZz2aHsXHFQaCca6vYq9133z37ALDsssvG0Vl6YWxfYHJUt956Kwd9BZw3v/zlL81xxx034cNMry7J5k4++WSzwgorBOw1TVcRKDok9SFU/77WWmsBK1IC6BWpMD26pW3A5513Xrbw1vW6170uc1rqvZErDAHled9nn30mpDKr6s2HPvQhc+yxx5oll1wyTGdHvFXe5dOaAOiVll7aIaODk8u7qatGofdDBdAp8KqRi82djWBVpTiQG0NLxRCoJlA8MTY/ZKiqpBySWiCQQzfsTOrn6M97pofg5z//ebPpppuG7SytG9nXo48+mqWqKL/AKEr8oIMOMq997WuzLVX5oYfCpi/hShUz//zzQ7FlAsrpecABB0xIB6No4ze+8Y1GkV0PPfTQhF7hRG5ZKGOy/OFKLaJ0IksssURlB4oOya233tpceuml2bbFmK+urjO6qlfMc6lu3/Ts0qHJypc7KB2F0le89a1vHWvqnnvuMZtsskndpvmdCNS8CTz88MPmAx/4wLhnlNJV6KDDVVZZxdx3333mkksuyf6udCNHHXUUuwoDzDje5QNAH6JJ9BoCXqCf/uxnPzP6QKZ0FcVLa6/XvOY12Y7QL3/5y9mflJ7zU5/6FIFygbQatlkcyMMS5PcQcCDwl7/8xZx66qnm+OOPH/crOUp0SJ5uut///vezvymqRE7J9dZbz6EFivokoLzU2mpYdvT/+7//u1l11VXHtpCqzX333TdzSJKf1acCbnX1ilSQfclB/I53vGPsIBvl5lLEa+5EVh5kbQlebLHF3Bql9FAEFHl84IEHjnvh3HvvvbOPZ7oHzjvvvFn9Tz/9dPZRoOj0138n/chQ+K1/XF7MaUGgKBNFjpQ/uqToQLYGkUhB9EpEqP/rZvHZpQW4bGvppZfuOQh9JF1nnXXG/j579uzMicnVLgGloNOz6sorr8wa1ruGDrueOnXquOCPP/zhD9lODL078o7RrkZqjXf59pkP0yJ6DUMvzG91j1MQjj6W5Zfe5fXfFLST5zrWs+6yyy4z+si22mqrheksrQ5NAAfy0AipAAJuBK666iqz6667jv3oP//zP80hhxxilllmGXPBBRdkEZL5pYXESSedZBZddFG3RijthYAc/ooW0YIgXxzIYaUHn/4mrb7whS+MtaX/r3yEXO0SUOTWDTfcYD7ykY9M2EKa29dyyy03oVPFKC4ikNvVTK39/e9/z5z4ygmZXxdeeGGW970qElxpSa644gqz1157jeusdNx2223bH8CItHj//fdn+fjvvvvuCSOWQ0QaFg8NxYEcdmKgV1j+Lq3rnqZ0ZTo/oXgGxqDdFeWD9Hh+uVD3V1ZBHzvssMNYhTyL/LH1UdMf//jH7PDxF198kXd5H0AbrgO9GgbcUPVKq/SZz3xm3Lu5gj30cc3mbBmt4RS9rN03NuWrhlFzA0lDRLpfLQ7k7mvMCCMj8Lvf/S5zPMopLOdW8QucFhCKIrn99tvHek1u1rACfuc73zHve9/7sijJ8oGG5cOHUtmuHZZoM61Lp5133nncIvwb3/hGz7QieuGRs1K66pJzbLPNNmumc9RaSeDxxx/PPsbkuy50P/z4xz8+FiVe9SM5nc844wzzsY99bOzPO+20U7YVruojAej9EHjiiSeyvKszZ86srPDQQw8106ZNy3ZmFO+LivqXnZEf3o8OtrWgly2p8OWeeeaZLCeuDsIrXnqf0K4L7cQoX+WD9D74wQ+as846i2CDFuV8/vnnszz8ihbX9d73vtecc845HGbYoga9miruwDjzzDPN29/+dsO7fATC9OgCesWrjU3PfvWrX2U54PPUFfvtt18WGGKT5z3ffaNdHKSCtKEdRxkcyHHoQC9GjIC2esiBXJXfuByhrGhlba3vt51xxPC1OlxFLvzpT3+qfBCWI5TVMWm1//77j229b7WzI9KYvlY/99xz4xyNWszJsaiI8fzSolynopejWfV7OYzl9FJeQuVnVQSlts0p564WgnImkw+52Qmll0XlicwvLfA22mijgY3+7//+b2ZjxTxrikDffvvtB/6WAvUJ9DsJXbXKjhSprGeVIih1kRqmPu9hf4lewxJs7/d6nslZfOSRR45rtFeeyPJBeny8bk+rvCXl89RHszx9hdLTaTfhfPPN135naDEjoPd1vdPJqZ+nnss/MGuXJ+/ycU0U9IpLj7q90bkYxTOAbALfqnJc4++oq0D7v8OB3D5zWuw4AW3BeeCBB4yi6/SPHFNaBCiKxMYhpd8rEu+iiy4aI6X8du9///vNPPPM03F67Q5PC2zlYJXjSlopqmfDDTc0G2+8sVl55ZXHcjb165UOANttt93IXd2SdHlknT6+lKNV9TdFiSvyOHdolb9o9zvRuTgEDrvxI6h2VeiwtXLeRzn8TzvttLFIYlcHyPXXX5/ltM4v7epQNNgiiyzip+MjWosWdL/97W+NoiJXWGGFLJouz12XI9F9UwdHKbJL2+/7XTiQw08k9AqvQd4D3ffk/K3apqt0FkqDpY+gxXQW+jCjHRY6NC/PCa/6ygfpySY5M6M9rcs7BhV9LIcy7+ntaVBsSQEA2jZfPjxZeamVHlB5qXmXD6NNVavoFY8Ww/ZEByXnqeXk67j22mvN6quvXlmtnnN33XVXlrbpm9/85oQypIIcVo12fo8DuR3OtDICBOSYkqNX2xCLL//50KtyRfbCohO15ZTM6/l//+//ZUnntT2Ya3gCNgvqfrlziz3Qw1ALB0Xe5ZfNVvzhRzFaNejQO72kyEkou9CiuuwcrsrDlR9uqFPtr7766sxhqZPubS6iyW0oVZcp3g9PP/30CbnBy9t/XR3I5S1zb3rTm7L5oMUilzsBRYPcdNNN2Q6KO++8c6wCpRg5+uijs4+g5Uv3Pn0s1aGw5YNG87I4kN21GPQL3QvlLFTU/S9+8Quj59krX/nKLB2MHIhVO5tUJ3oNItvM36WRdpbp/qToSF2yJ73jyT6KqXekpVKYaQtw8Tml550W3IrszwMRHnvsscwplr8n3nzzzWa77bZrZhAjVqt2l2mniw5FVuRq0XGfo9BHNul03XXXZf9JH52lkd41bC5prUP4fvKTn2RnamjXE9HLNuTGl1EkuNZHes8of3hRRLhs5uUvf/nAinmXH4jISwH08oIxqkouvvji7CB5XVtssUWWD1lBWOVL9zqt4cofeYrltBbQQXyrrLJKVGOkM+MJ4EBmRkBgSAL5dngtsqu+phWr1yJAN9pBL/nK86n8QTqcKL90mN5hhx1mFcU85JA6/XNtFZWjP3dE9husFmd60FU9CIu/0wJROQjz3NXSWS+0W221VadZtj04m/QueY7x4uGGSlWhCPOyk0sfdXTwntImaF7INrUAzC9Xp2bbPGJtT1H5ig7OHSBVHMsO5EFRC+WxzpkzJ4uA1aI9v2xTYMTKLUS/tGhWOhc9X4qO42Jf5JSXbfS6n/Wrg4+f/lSt2vJZrl2nnmtnRr9nFnr506RfTUpVprRKJ554Ys9isi05vpSjteik/N4jj5hDDzlk3HkYqkTvhQcffHDmpCw7MBVlKYcmVz0Cepd/9NFHs2jvYj5qOUT0fr/55puP06ich9rlI6Z2vmlXYX7PJYe1u2a6H+ojmt4Dymsv3QfLZ8zYtMC7vA2lemXQqx63UL/SR62f//znRjs7tWNGAWz6UF31kavoQFZ/e72L//CHPzRKU5F/SNVaWc8s/ffLL798bKh6JuoAvl4fw0Mxod2XCOBAZjZAYEgCX/3qV7OtG1VRx+WqtbBTpGp5O3dVF6putNdcc02WXoGrHoGqA7h61dRr22iv8jbOzXq95lc5gSrncNV2p/LhhmWCU6ZMyRzFWhAWX1D0wqRFR3HxqN0Am2yyCSI4EFCEpD5+aTtpfpVfCMs5PFVO296KaSkGNVncNqeyNnnXBtU5Sn/vtYW0ioGNI1gLRH1EkzO6uKBnMTD8rNKCS7snekV6F1vQQbw67FDRk/0u9Bpel1416GBQOXqLByL3Kqvc7XL+rrjiiuOKyMkox2VxYa0CH/rQh7IcrwsvvHD2HFPuXV2uEbDGcG59Dlz3QjkiywcZ5n/X+6ACD7bZZpsxjaqeYbbp5v785z9nh2nnKYB22WWXrG2lDOLqT0CO/gcffDD7UFa+H/Z6t3Nhyru8C63BZdFrMKOYSugjig4+1r2p7NfoZV/ldEoKvNJHsfKlFGl61uneV/zIo/cbHVafH6itgBLt2CElU0wzY3xfcCDHqw09S4CAtpFqsVb8mqYtUzoYStsSFaGQR3cpf50iiG23txVvtDkKLRy0ONcBfG1cXVpeiOcVV1yR5cjNLz0MlW/wLW95S5Y7VdvuP/e5z2UPT6WlUARyOf9nL+62zs02dOtyG3fccUemYf5iU7XdqepwQzHJD/nS75WXt+oqH+yGU7LebLLJDV4+eCNPNzLI8ZX3qKyV5saWW25Zr8Mj9Cvd53R/q1og6NmlrdT333//hG2Gto7g8sdPLQZ0761KgzFC2GsPVfNaJ5zbpN7Rdm1FvA7aNVPsDHrVlqbyh3L8HnjggeMO+VSk8bve9S6z2mqrZfkf9Z6hSwd8yRb1bKq6FMWs3VK5kzgvI51POOEEo7QVOlBUF05Idx17baevqqlqJ40cmYoed003V3Yg68Op3juXXXZZ90GM0C/ktNeHYzmfipfsS/agND4LLLDAUER4lx8K37gfo5c/lk3XpF2BX/ziF7ODxwcFxOmAcvkz8jNH9A6hZ1nuANZHUUUlv+IVr5jQbe2c0Tuo3gvzXTf6mK33FqVDyy99BFcUclX6oKZZUP9gAjiQBzOiBAQqCZSj7Hqdlq0f6yVVjmObQ/SKjekme8ABB2SRefmlfGt6YeVyI1A+YE1fR+WML7+w53npll56abcGjDHkrnZGNu4H+uCi7VH9FgA20a2qtOzA1H+Tw1IfDXpdVRFFOCXraWqTT7Ccx1gt2d7fyiksXFNg1BtV2r/qlwJBC/KPfvSj5rWvfW320Uz3QUXy678XP9Zo8d7L2ZXTieHjZ9pKvdR7bQXdeeedxy3otEtC2z6VI1CLKzk85KB/+umnsx0USy65pNPw0csJV9/CVR8vlcZC7xvFj5ZacMuWFBSgwyr7XXl6JUU0Fy85NLUjTWktdHEPtNexV/S9alBeagWG6H1A2hWjXMvvA1W7luTIlHOl6qDEvIfKfayPDIp21UUKC3vtyh+89Muvf/3rRrtkel15/vc11ljD6v7Iu7y9HlUl9f6QB9+g13As2/i16+5c7daQwzh37lbdBxWFrGAdGwdw+UBSvWNqx/VGG29sJrUBgDacCeBAdkbGDyDwLwKPPPJIdip2vri+8sors8hj39f1118/blu3btrK0VY8eMV3m12sT0n586gFLbR0oNqaa67pdai2zk2vjXagsuKpvNqGO+gDiU10q40Ds4xOOwm0kMt3FGhBou3DyvvF9RIBLb61KFh77bX7njhffilUDcWI7qpDDxW5oK28gyIoy3XrRfXss882iy++OFJVEJCTUFwV0VG8+h3uKsdVcYu8fqddNzbbCqs+fhLN7zY1y5FwWlRpUdZrZ0xx0a6WdA/UhxabXU/o5aZNr9Jlx5POQtDWXJtFdL8eyH4VSKAdbv2iw0i51F/HftvpdS9UZJ2CQXK9yoEHF110UbYboHiVNdfftKV722237dmZ8m8UhT5t2rS+z1M/MzT9WmQLsqtiFHKv3Ut5Xmu9G+jeqV03733vewdy5l2+3jzJ7UvrY+2SmGeeeQx61WPZ1q+qducqol+RyHrX0I5n7UibNWtWFpgj/4N8H+Vn2o033mh22GGHsW7rPqqPpOuvv37foVQ5r5We5sgjj+z7Ea4tPrRTTQAHMjMDAjUJFLdPuxye4dqcopeVZqGYm83ly55re10sXz7sxD1XoD0VvTgpgiV3QrJ9uz87RaHOmDFjbLu8zcF1thFzVQeiyG433XTTcZ2SQ1Rbt/TCUlyc2y427GdH2iWLi29twdUiTgdr9LsG5RPUSffagq2Xz/xSdKW2s/XaBVD1wlmVCztt2v57P8ihX25RdqZFg5xW+eXioOLj53AalhdkLvejPL+1PsRoIWiz+wm9htOrvCui3zbeui0p0lIHv+bvF+V6lBpjt912q1t9p3+nKLnTTjtt3OHUGnC/9AflrdVVO5KqDr3ud4aGPr4qQjl/5pHv033a2ezOVBlFShbPYrDJ5Z/3hnd5N130vq11qniXPxajlxvLNkvrgHGlfsnTT/RKg6V3fqVnWmuttSpTO/7xj3/MdkDpI1t+6Rmod8hXvepVlUNS2gytI4qHv9oGkbTJiLYmEsCBzKyAQA0C5YWCvmifd955PfOq1mhi3E/K21j1ZU8Ok9VXX33Yqkfi922eVm7r3BwJ8H0GmUfLVW35PffcczOnYr+oLVtnWD8HpiL0dNiX8kuWD2PRS48iXCZuQ+1SZnD7WViVy04pYLQQ7uecUg5PpUbQDoD8KjvCqg4i1UusDg3LUyrkv9U2feXiVX60/NLLp7Zxu27dtx99d0oOcugXR1peELhuka/6+Gl7yFR3iNcbSTn62za/bTmnqxxZVR/NqnqFXnZa6V6oyLryVc5rq1QGuvfZOO/tWv5XqX4H9DXVpkv/Yi1b9W6m3MOKqKvK1alxKNWEdm1oh2G/DwJVea/1+0MPPdTsuuuuWe5rOdG+/OUvZ4dIFfOZ+4pSj5V7U/0qf/DKD6NcZpllsh2Gen8o542Xg0t6Dkoboz7zLm+nnNbDSqGkQBC9l/cKqEIvO55tlir7Mlw+sFT1s3wulMr0OnhP7/LaGVD8wGMbtdwmI9qqJoADmZkBgRoE9NVMB5voJGxd2223XeYgsXkpqdGcUXvKxaZIZB+nDNfpQ8q/KTsbm15kFaMqiyfNpszQV9/lpNDHD23vzL9KV30gkZNxnXXW6dusjTOs6kAUOVQ22GCDLBpJ0fzFS/al6FcdrGh7gKIvNrHXU85ll+cpUx7OXpcWzbI3fRTIr/JLar/8a1oU6v4qJ0zx8Km8LqIV3GaNjUNfNVblXa1ziGvRtjVfFA2r/KILL7ywW8dHrHT5o+egZ5YiJZUzUPe0cnSqy+GU6NV7ouk9TPcgca7aIVF+z5CjsBhZ5XMKa37ofbD4YU7PLh1CtPnmmw/cou+zLynVVbXjpVdqnfI9UM6NFVdc0aiOt73tbVkqhGIaNG3v1pkl+ihte8l5tPGn5wAAIABJREFUIodmv3zJtnWNWrmq4AN9EJBtlDXol6qpHzfe5QfPKr3TK/2KPrLo6pVODL0Gs2y7RDkXu/wa+ug1efLk2l2pCghRZbp/KghBH1+1LtAZG8VLfz/rrLOyQ5y54ieAAzl+jehhpAR0YnJ++rUWxvq6KqfUoEuRlz/72c+yXJJajOgLuZwrg3J+6jc68VnOFBbfgyiP/3v5BUcv/so5t9RSSw2sSAvzxx57LMsBdeedd2ZR33KCDDrpWVsddWhOMZ/ewMY6XKB4aI0YFvPV1slXLFRVzrCqVAZVOQrLqGXDhx9+ePbyWzzsqMOSOA+tKpddL6eiovF0IJ4+spWjgNSwooi1cM5fVFVe/+24444b1y8doKGY76qr11Y754F14Adywmuxq0WaXtD1MVP3t6qPIIMOCFL6A+mg/N/5VTcyJP/Yqgg9RX8pEo9rMIGyM7Iq96pq6ZfTtdiK7eGU6FWtjZzyimjMd6pUPWeeeuqpLIe+8t/qUkTe0UcfPfBdodii7rF6rv3pT3/KPrBWRTrn5fN7pqL6eXYNtqm8xKBULbY2pXeG8mFSuncqRVrx4OuqnilthnY+6byHYZw19qPuZsmqQ0aLI9VzS7sAdBDpoHf2XoR4l+8/d/R+p7Q59913X1awXz5v9GrfDnU/UxpH5TIuX2XtdN/SR5hhLj3Dbr755uxjWr98/cU29IFH90Odq8KVBgEcyGnoRC8bJqCvYcotp5c52+2GWiQokXx+KfeTok36vfCrbHnLiP6bcm1x4xwvcq9EAfnLvRwmm2yyidXMKOexc3H4lyPBlN9YDv/FFlvMqm0KGaPcaHqZyBffVS+Y5cNqbLdel51hVdtMqw5EKepClLj9LB2Uy654IGK/SKyq6GU5r+S01MFt/V48++WstB9J+iV1L9SHSH3MVD7NMrMtttgicyxttdVW4xbPvQ4IUpoE8dezrFiXIhsVmdLvlPt+NDUn5ptvPiL6HaZc2YHcyxlZpaXsQ5rlEWFq1ia3fN499JoolJxI+riY24V4Kvp3lVVWGSusjzfKT5xHBbsw13ZeRTXrGalF/UEHHZTZ3CKLLNJ31uieqUhZPnr+C5PsQbuOxGX55ZevDLaoytWZp9b5zW9+MyFvbj8Bqp5jet/UfNEHUQUdFC85NLUDQ2ktXv7ylzvcEbpZVPeaBx54wKyxxhq1UlAVd2cWCREQ0N58+drXvpa9Y+RXv8Ny0as9XdRSnpdaHyW12+FlL3vZuA48+uij43Z6+syhr7r1Ma2cHrB8Pxz2A0+7RGktJ4ADmbkw0gT0opfnytKLjLYm9tuOXYSl7dw77bTTWOJ5l9xBF198sdG20vyqOphjpIXpMfjioRh6AZcjt9dBW+Uqioce6m+KhtNJr4Oiuct5DZtOV9JF3csfW6peMJVXUg4POejzy0bjKgeK6nnPe94zDmX5QBT9serU9S7ytx2TXu4V+aZFtBbf+khSlYe6KoJLTkc5UPSSWpUWRFH7OqxDL5T51St6Wc4URUJIx6ITWpq++93vNltuueXIf8CpOiCol85VkdrldCS9fqvtjNJsueWWs51GlKsgIGe/IsS1m0WRqroUja0tnVW5u8tbSxUVpA8Fyy677ITatXVeEWDKjavnmg491Jb48uG7NrnlEa+aQK+PLsVdFFXBAbaR31W7pJo8V6NLOuu5peeE5rfe54uXDofS4bjaHVjcjVGVNksBIXpPLO+Y0T1QTt9XvvKV5ic/+Um2O6MYYXzsscdWHlQpm9czUfaeO7TlwNHHNC5j8oM+9b4wzCG45eADsdU7yo477ghmTwQUsCP7qYriLu7GtTlQHr08idKnmvxwOqU0yj96Vj2LyhHILiks8t0yP/jBD8x///d/Z+l99H5evORX0fuJ1oAK0lPaCtnlG9/4xuw9fv311x+4Bm+eFi3UIYADuQ41fpM8Ad34tCVR26uLX8dccjzqgaoXSR3elF/lbdm9QJUdyIoiW2+99ZLn2tQAtHjTw698KIbLS+fPf/5zI0fKN77xjaybthGuZQdy0wcmNsUwVL1yDGshrIW2rn4vmFX5im00VmoX7R7IX5SqoreKB6IQwfrSbNAiV4tiLeLksC1Gnvba/lmVy06OsPwU57z2chRQVfSyXiyVD7vXpRdh/bPQQgv1PVQx1PwO0a5e1uUkdMm1WT4Nu+qAoOJYFL0sB6RygbPFur7KWkDdfffdRgdOlqMR81rloFIOyVVXXXWsofI5C/rDDTfckB3kVb7UhhxnyhmvnUy5o0xbit/85jePFde9VxFGxXbqj2z0fll01Gv0uufJ4Vh8d9MiWTaTXwoy0CFtgz7A8KG63nzShzB9nByUMkLv6QcffHD2HNFVZV/lHvTamaQPoXJM58+7fh936o2q+7+SA187XnJnfVVEvy0FvWN+5jOfMXvttdfYT5RKRvngOVjXlmJ1ueKOMtnD+9///nG7bMuHvfbKf1ys3adeo3mktZ2mCtRRwFN+5YdMytGbX+UP1f0OCi23qqAcfXTL1wy9PqTZ9ZZSqRHAgZyaYvR3aALFr97Fyuo4lcrb5+Uw0YnKxe085Q6XX1xtvtgOPehEK+i3Hd71UIyqPLtVD9QyqvJWYkXjaYt9vhBJFG1r3S5v6x30gqkv1EWHos3CQm0o8k5RsLp6bR1WBKAWmu9617sGLuhbAxSwIUW9KWpLH2b6XXKCKNejIrDya1Auu16L70H5JwPiSKLpqlOu5exV+iSlLZCzVw6OSy+91OggyuJVjuivOlCqznMwCXABOqkPM4roKUfkV3VF3GWLuvflUf9KS7LDDjuMFbfZkVGsu2xrLofpBcAVtEl9SJNjo2rHRd6xqo8u5aADLcj1sbSYPkT667nXr+5yBDKpsgZPB+3c22effSpz7Jd/LZ3k4Cg6FHvtwhh0ULXyicppnR8M65KqZPCoRqOETUS/C4m6wQcubYxaWX3w1y5N5d/XVbXLtpz3vV/+4yI/9Gp+NlUFepR3IVV9SLMJ2lHvy2tj27RLzY+cFtoggAO5Dcq0EQUBvaDLuaso4WKUnZy+iuZSdKprTrKqlyA5Jc8444zssLWqS5HP73vf+8aiF7jpVk+PXo5+vdwrMk4v7a6HYlRtndILkvKEVuU0funQsH3GjvLymSMqCsPw0AktvhVBtfjii0+oTYdnKWohj74b9IJZZ2FRznHNgm6wqLoHytExKHJLNcnmFEVXjLTrlctu0Icd3YfLW+vz/JOD8scPHlW3S5Qdvnp26f4lZ1P5XqgPZtL2sMMOG/e8K++SwaHfzJxRJKry4ep5b3tJT9mZonrkbPzVr36VOcjkSM4vG2ekyuq+e+CBB4791ubjtm0/u1YuTwejPKzlCLvyWMuLZv29nJKpbFNVeXLL9Zajm3WgkN5LSXdQPduqPqQpKlhpjpSXWtH3ykUt+9NHfz1zynmiqyIhbaKJy1F7pDWrd0copxVTRP8VV1yRHTxd56oKPtCHVNkflzuBKueidtLonSI/K0j3LaUhyK9++Y/LPUAvd01cf1GVqkcO4qJ/orxrxnb9RHCVqxrdKo8DuVt6MpoKAnIuaeunIujKW36HOTxLDjNdytepyKDiQlEOFzmRFV2cbyeVM1Jbj+WszPthm0ZhlITVYk4OpfJBTsMeiqG8rso/pzzX0qt4aaGtKEzlfc0vOTIVRaQ0JfkHB9vtqKOml2xLB6FUvazff//94/KK27xglhfTgxbg5RcZbY3U/FlqqaVGSQrrsepADeWFVO66/NKiTds+dc/SwRv6UKJt8XqZPPvss7Pt2uWr6oOMtutvttlmffti81JrPZgRKihNlEInv/RBVB8je0U26pmjBbmiH/OrbEv9DpRq2qHf1e2nVc4tOfn1nFl33XUzZ79sUCeVK41WMedq2Yly1VVXjXteST89H7fZZpueM1/RXUcfffQ4+z7hhBOyhb9yI3P9i4AcJLrHiZU0sD3HoqxJOTK86iOZ3gmVyun1r3/9BPxlvXgv7D9Dy1Heit6fNWuWmTp16rh0O7IxOan0UbPXoceDDoUt90Qf5nRPLaZL0LNUH/KwLbc7i01Ev0uNVRGXtmkFXdoZpbLlKP3y+0P5bBmlEvmP//gPq7y26DXcTBI/vfv12w1btfO2fP5P1a4Zm/eF8jlQfPQcTs/Ufo0DOTXF6K81AUVFKjeqXuyqTgGt+5JePHhPC7L999/f6BRavVAWI5vVUb3Q5jmIvvSlL01wYA9yAFgPtgMFi1zLh5hoeHWdt3l0kZzBch5rAS/nfnnbvuaDnGVa6Cn6+Ytf/OK4hb0cbHKQFr+2dwB77SHIvvRhRlF2uV5VhzSJWb7Ysk3XUvXS0yunnRaJ2iaul5f8IqK1t6yKupLjWM6s/NLLonZCFCO0pMHtt99uXvva12aHfVVdVRFcNtvkqyJb1AedxpxHttSemB39oQ43VA5PPTN02aYzqIroLzs8cOj7mzRlh5SeK3re6PlVlUtaizC9RxSjjIvaVn3sUZ3K6apUPOXIcz279NHz8ssvHxuU0puoPPlAx+tcdR+yyeP4zDPPZCljdC5Dr2dO1UcEOTpVvxya+ripVAjf+ta3zFlnnTXuHdVm8e5vxqZXUzm1y6A8+oNGWM4V2utdU7at94yZM2eOVan3QqUKUv5xLncCNhH9LrXa5Cl3qW/Uy760C3PvMRR52h69qynPdHktlZ+doXNJBh1Sjl7uM6yY2lG7CBUw0+8qB3pU+T7K0eAqo91O8mEUDx/N26n6+GMTHOQ+Wn4RKwEcyLEqQ7+GImB7Qr2NsyPvSJVDOn95XGuttbJoogMOOGCCE7lqILo5K4+u0maMusNkkKO/yM/FMVjlkJbTTFuwFFmnyAQttG0uOZUVZauTY7leIlB++SsvpsqpJQblPy6yrcrPqh0DiuCXQ1OHd1Qtvm0da6OqY/kwSX1gk0OxbvRU3Vx2eWSLImDlMNH2Y9eUNKOkYfm07EGpYIpsylFEinJV5OWaa66ZFavrSBsl/rZjLTu3bFJOVDkbi8+6cjqKvC96LinaS85IaXjXXXdlOweKl5xhmits465WcFCEXfFX/d5VqqKXv/rVr1YGFvSbSzj7+1ta+V6lHRma38PsNhqUK1QR5QoAOfHEEycEFcj5P2jHje29Y1TL+UyjZBNxOaqc6467V5S+DgtV4EEx33uxDT2flIZHefx7vduhl5sq5bzUNmfEKNBDGmkXVH6VA3KqAg16ffyuSo/GustNxy6UxoHcBRUZwzgCVS+DKqBtG+9+97szZ0Ux76eiSPSltN+lLd3aEn/KKadMKKavr/pHD0ilsdD/r4p4zn84KEfoqMlZdZBJfpDT0ksvbeQ0zCO7bbaY6uGmdArHH398pQ7SRjkmy9tXe3HXvNFL0KBT1EdNN4130MtfOVJLLxn6cKL8W1VftcsMXRfgVYe9jaIu/cZcjDTQC6IWbxtssMFQmOrkstNLrdJdyJmJbQ3G/+ijj46LctPBNsqPa3PJThU1p4Of8qucy93FkWbT5iiWKZ9I73KieTktQvm33//+97MIdO0KsL30wVQpMpZddlnbn4xcuapdFPmH5uKOjF5nMhSBlfOD6m8uubD1bqqIsl7pFkZOnIoBlw8b9LVtumoXhiKLlaJO7yxV6e/08XXllVdGliEJ+E6jpPWaHGTFe6U+rsnhyVWPQJWTX85jRSPr2dTvGnRuDXrZa1LnjBjV/j//8z/Z+6JSCuZX+bC8Xh+qFdyhD9UK3Hnssceynbj5mTaqi9259vp1qSQO5C6pOcJjkTNQDyE5HpUTqPgyqK9ucgAq9YCcVq7ODm3/0MEcOpSjePXKyavFuiIzFeElR6ba0zYQbd/XjVgOk6qtrKMkX1EvjfuCCy7IvmSLqRZvSnkgp1KdyDh9HNh5550n4Ox1srZyWSsFiRzLmjfKlSyt5GTedtttidwaMDHLL3/F7VF62dDcL6d2kcZyhig9Qj9HcpWDuld3lMdSW8HZpm2MohQUZV91KKjSVyjtji6bA4Ns7kuDIrhs6qBMfwJlB7LumYpWtL3KucjLW/XrpiOxbX8UypU/mM2YMSPLr2sTWV/lRFGKIDmS80vOLDkZ9TF70IJdTq/NN9985N81bOZdvzy4/Q5fVuSpnnH5+Re9cvX3Otch71v5HdWmz6NappzywGUnRj9mtu8avd4jR1UPX+O+5557zG677eYULFJsW3aqXLD5js78gxwBO34UqnrH01o2dx5vscUWWZDWl7/85Z7Pp36OZPSy16nq8Enloi4ecp3XpvzGSmelHbfldVjVYXmuH6rlPGYXhr12XSqJA7lLao7gWIpbCrW4yk8XleNRi6y11157wiLK1dlRlQNqmMP3RlCmsSH30kvpCnTAjBzH5XyrrpFxyhmpXKo6gVvXsIfvjbJetmPvdaiQHPJyxPe6Dj30UDNt2jSz6qqr9izz97//PTs0Sjk8yy9A+hGL75fQFZ0dyk2taLbix6ryBxmfhw2Sy87WWl4qJ6ehPjI+/vjj2T+KBNcLuRZm5dRG5Y8x+uCm3N+LLLKIVcNlx4vsRjnLi9GOZUeaPsjKtjfeeGOrNka9UJmxTT7dIrNy+ouq3+t9RCkvlAtb5fP889JKzmbtptp0002tnNajrldx/OU8uGKpD8hamPc6fPlVr3qV0aFReh/Mrzw/6KKLLjoBr949pZfeaRSt/prXvCZ736n60Ic21QTKH2mOOOKILEK430FSxZr0Diqnyk9+8hMjPfQRYL755suKVB0Km/+W98hmZ2SdYBH1KE8voh02+jiue58urQO+973vZcEgNh/wmh1dN2ovR+kXR5W/jyjncb+zh/QbOZuVNk0R4fl7DnrZzxGbwycHnSmUt1Z1yKQikZXeUem3+l167mlXm55jXKNHAAfy6GnemRFX5Tm2XbApYkSn1+dfTwcdhJEvrHVTVlTRhhtuSGSP40yqq1eVA79qi2mxO3k0g/Ljqewqq6zi2FuKuxCoyoOrhfWvfvWrLCph0KUyg3RSpLMcJt/+9rezl843v/nN2aGHr3zlK63SYQzqQ8p/Lx6qkTs75IQsRyXMmTMny+WtRbcu20MNi2y0hU55lLUA32STTcYivgelM0mZr+++D4pIrIqaktNDNiKHrq5yHuNBfZSzWh9r8hy5VQ5k1ZE70kjdM4joxL+XHciuzq3y7/X80ofVYiqFYqtyhukgNu02GHRYkftoRusXvVKfFSlURZ/2i14eLYLtjFbzXU4LffxyfYbJMfL+979/bPu10hwoei539lflClUbuhdqx9Tyyy/fziBHtBWXYJGqdx6XM21GFPFQw5aTXwfCHnXUURPqkbNR9pRfWisrhYjS+pQ/wOVl9J6jYB/dV0f9LCBXYXodPrnNNtv0dOCLt/5RcF3u+6haJ6gv+Yfqiy++OFt35cE7+pCmVKB6f9TBodrxzTWaBHAgj6buSY9aX5yvuOKK7EGWR9/kA9JXTT2QBm1jr+PsUHTCiiuuyNdsx9njQy/XRZqiVhWRrgghm1y7jkOieAWB8hZEvWjIqaFFgS596V5hhRWyU5vzLb/lamwcycB/iUAe0a/obKXMKTs7dOiPojyKNiCnslLy5JdSviiVxaBLCwJtn9c/uqSv0vPoANH8qkpnIoelcpdzGSO9lPdZaQ16LapyTuKrl/ftttsu+09l57/+m+0HU5UtO096pVfg3ll/ppajI6u2iParXemUFMml3Ku6XH9fv+fd+KXsS3ZSN0VYrwg7RXfL1nSfrMpP7PMQsG4o0dwo5OTVRxXtrskv28OVy/ZVtQOn+DGc9AfN6VhVs22wSK985HJEyjmmdIVczRDoFaWv938FFJSvXimAVA77Gk6j8nNH81/BUtqJXbzyM4WUQlO7LfKUkXkZrbuUz73XR+j8Q7XKa8cba+peus39/9/KJw0nakK/xoGckFij3tWqL845E90Y5TzWFmDbm1v5QVjM3TrqrH2M37deLNJ8qNJcHVWHOxRby18w+71QqrzsUF+35Ugh4qe3XlUR/Sqtl0XlgtYOi6rIxXIuXJeoHTk0VT6/5HDZaKONxnWSXHa9NXM5FFIv9Icffvg4h5W2hipFQTEa5JprrrFKMaHDvIqHCJUP0WvuzjA6NVdtw7Y5pDcnVD6EDwey/dzJ74daBCtCtU5EW1VggZwcn/rUp/ruYqqKXlZE3p577kmElr2E1iXL90Gbw5VVedmB3OsMAH3k01kYO+ywAwEj1qr4KdgvWKTXOw/pRfywt6ml6qwEpaTQjsN+B0oqoOfss8/ODqKXo1OHuypHf537tE0/R6FM1bkJ5XFX7STrFb2s82q4IGBLAAeyLSnKBSOgr18/+tGPssjFck6eYQ+06JW7demllw423tQbbkov19zVqXNMsf/lwx3yMVQ5QhStqmgRvVBWXfmBilqE40h+iZAc9XJKfexjH5uwA8Mm7YBSISh668orrxyr1NbJVXYgV0WdkMuu2nKVt/YDH/jAuAO3dLirosF1YKi2ZstxoS2fyhuujwDlvJ6KDlZuOkWc55dytcqO+i3eynnhXdNfpHgvGqbPinBTNNwaa6zhXE05j/FOO+2UOSCl8aCrnKakvMV+0O9H8e9yaOjgJuXT1460XgfZ2bKpG1hQjl5WWrT8TA7btilnR0DvgnrWFQ+T1M4Y3TMXXHDBnpVgX3Z8Q5cqB4voGadc1bqPlnedkl6kfbWqUtbpXqeI/n6X1oZKfaac773SMrU/mrRbLO/8zEej/MTajd3roHJ8H2nrHkPvcSDHoAJ96Emg6S/OdR+ESFZNoGm9WKT5m3l6mdO2djmt9I8WZcoFqChFbZuvc7BP1eEO6nGvA7+Khyp+5StfGTc4okrGa90vot91K6CiT5VfNb9snJDlrcNVKSz8zc6wNfneiFaOzpdzSYth5aAuX+XT5Mt/L+eJ1N/lpFRua+UDL19yHuuwvVNPPXXsT1UHp4QlHkfrxd0RYipnftVhaP16WxVBZxuNWn6+nXPOOVneauU45upNoLyIFjNpt/jiiztjq8qDK0e+Ahj6pUYrR5/LsaXnnu6TXP4JVDlObrnlluzgw15X+TfYl39dfNRok4/c9Z3HR7+o4yUCSl9WtDV2y4SZHVW7nnSAtj6o9TtguSp6WamztC7gfSOMlqm1igM5NcVGpL+6KSqnp3JFVn1xHnTg1p/+9KcsessmF94dd9yRbTXMtwXrQXjJJZdw8JrDXGtLr6pDHLTVW+lL+kWeOAyl00Vzx1ivHHL54JUGQQ4nbZe3saEitKrtUcq5td9++/VkK13vuuuuLM+kcsMSVTIelaI25ASs2oGhA010z+p10rgcz9oaX3SmVDm5BtlR+TdV+SM7bTxDDE6R+Yoqzp8xiv4u5qF2rbocPaLfy2b3339/s+OOO2a5+vVxVCkz5Kgu5hyXHSqCedA5Aa59Sr28eOmgrGJk/iCHVK8xl/WRE1F5WnXATa9Ljn49xy688MKsiH6jSDyl5eLqTyD/QCPt9G641157WUV8F2tVjnftAlhqqaUy25Hzt5hL0ibCTtHLuo9qZ4FLOjX0dSeg3Ri6j2lHRn7JZnS/0722fLiTPrwpQlk7BHT1OjzKvSf8ogkCvfKR6+OrIit33nln0os0Ad6yTnaEWoJqoZjL4ZPF7pQ/qNmmAmphSDSRAAEcyAmINIpdrHo51M1NB+cp52avPMd5BJG2tskJvOmmmw7EV5W7lQitgdjGFWhTr7pbTN1G1M3SygEoR4bmd+7M6jfSug6UuvmqZb/KPfia17zGOpd5N5UaPyo5AJXTOD85WX9V6g85A3ttBSxGd4tnOZry1ltvHTugLW+tKu+u/qZ5ozlTXKzbHlw0CvoMGmPx4EJFHevf5fCte+l+q+g5fWhxuXbffffsQ4QOs+SaSKDufatck+5j+rBT3GIv55b+Xbs7yh/llB9SEUPF8rJXObzIETmerpy8VZFVP/vZz4yih1ddddXsB3JwyIlYTgNT1qq4s0PvmPlhQnUj7HTftT2HAxscjoB2UOmDQe4UzmtTOpNdd93VrLbaakYfPpXiRB+xi8Eol112WfZMLTuah+sRv/ZFoBwswo40X2T91fPd737X7LbbbmPvpXyU6c1WuzPl6H3FK17h/eO97eGT5d4VfR/kpfZnF6NSEw7kUVE6wXG6fFWr2t7tcjgUD8LhJ0hbelUd4uCi9fAjTbMGRbjp4IpZs2YNHIBe1vWxRtu4XSOQVXnV9igcjgOx9yxQdbhTv5OTq1LJyGFcPCRDTkhprFzKxUtbQ7UFPI98VHoTRUXeeeedY8WIYrXXcs6cOVl6iSOOOCL7kbYInnfeeUPnANQC+/LLLzfHHHPMwI9B+eJbkZmLLbaYfedHrGSV49c2/UQZVa988DpwSLmw11577SziVfnH/+u//muchthX9cTTfU2BAcrh3iu1iCKJdbCkUk4o9YSi8ns5Ccs7cWQncixutdVWhsCCNIxf7+4HHHBAtnPJ9tLHV80hdq3ZEgtTLg8WUS56ve/ogwBXPARc30vj6Xm7PSk+Z7Sm0u7OYeeynnPaPa3dZuuvv372oUz3wWuvvXZscDZnm2jdrnq0I4681O3Oi1Ct+UrRhwM5lIK0O5BAVT7VD33oQ+Mi6RTt8eijj2anu1Zt71ZEj26ugy6btgbVMep/t2HoS6+6W0xHVaOqxbC+OCtKTjmPtRiXo0uRrlp4K6pH/32YSCq2R/mdbTaR94oU1kujPhSUU/8oolGRWcVUFy4fFfLR6AVY0a/k9rTTt5yjThGocoL5iALW/VSH88lBrfx15Usa7bHHHlmk+iqrrGLX4REv5TPP/te//nWjfITFFCKD8OreK/tddtllBxUdqb8X3y967YzRh0vd4y699NKMTa+D7LTLRR9fZDflnTiK0tf97WUve5khsCCNKSYHjT6empqcAAAgAElEQVTQFZ0nVT0fJjVXGiS61UsFi8hWl1lmGSLFI5VWh2HrQ93tt99udHAbjv6XhNKa6oorrjAzZswY95zRc2nmzJm11ljlc2OKPhFfO6ginWp0KzICOJAjE2TUuiPHlrahzTfffNkp8uXtmv2+qvU6sE0vidr6qe1pLl/Uyrlb5WCTU3qttdYaNVl6jjcmvcpbTJV3UNF4dQ7O6brA5RcLOZROPPFEs/TSS08Yul7ay4coKFJO0Tou2z2rDndQjuPp06ezLbvmhOt1crLmvHJIa/6XI7He+c53ZrlVe+XklNNZDpNyJPL/x965wF015f9/VSoSqRChKEKaooSRS24Vg1IzkxRKSkmhSIWKUFGoKHKpdGMomvoTcknkOjVILqOMyKWLIrcZhv/vvcw6s8969j6X5znP85zLZ71eXnjO3muv9V77nL3XZ33X5xvWRDzp+W0tdP9cfgcRbhcuXBibGLDggv9wWPJJIriJhKSk423LZIGt+VyL8WVR4I477rDPSr+wGMDn77//vl0QatSokU2qpyg7YxAf4YNVBL9v8Al734Bppn+3iETm2cQEO1HhvQUbC76vUX7mxfzZyIvTgjucWMTC67ZOnTp2bCnu2eQ/63xv902bNll/Y35L/YL4wVhRL0URdrlz67iIPKyWgrtl6AGCDVH/2FoUJzlw7lBQS0Wg7AlgEVOtWjUriBZnx2LZt7hsrujvPgtelfdA3tdZsEzVpipK83CRxvKlLptx1VV+IyABWXdCuRAgmm7q1Kk2YY2LAHHCLxFTwW22/oTg9NNPN8cdd5ydQIQl2AtOANLtHNfi/OII0OleK5eOz8bxclG1r732WiySVi8vRe+qr776ym7XdMmh+P7gB8jWp2SFSRnJLInUImqyadOmyU6J+zwdW5O0Ki7Qg8Mi752FQdgODD5r3bp10pd6tzOA39SgDyuYedFFsMEmhm33JYlKz/VhC26PD4sq5RmGwEt28uBiCxGTJHZyBcYs4iTLdh02AUGQZBxUkhPAkoKoxHvuuafIwkqi6OxUov2TX/1/R7BIw2ID1iX+Ag8L1b169bKLDyRwUylKANGfMXSLMByBJRLsEAwPPfTQmFWFb5/EOOM5HsyH4fu/Y9uDv3vYIlswsEAif/bfnTzLEFI+++wzuxi055572mhyglRUREAERKAsCbAbBuuwqJLKjiPeH9hhhuWcr3nwfCPCuXv37laIzuQOqrLkpGvlHgEJyLk3ZjndYlbQiHbjxzAqiRdbMohUdFFuYb6EPoREE4B0gP3www8GkYAXThVjfZWyebwQR0moo4it6Lv1jTfeMC1btowdgKDSoUOHhLe3v02Kg337mFS+H8HkDpp8p0Is+TH4lfGyGPX7WdJkM3gjs22U7xaCFhFbimI1JtVt0vBH3DrllFNig8lCCiK8S4KYTrZrhDPEe1cY/xNPPDH5jVLAR4TlRIjCEeb3Xlo++0Fxi/ZgY0I0dCEvyqR6mwa3Svvn+FYVvn2SnyPBRWr97W9/s4vPJ598csJ3CDyq2QXAQqyLTk613TpOBERABEQgfwnwXOd9OWxH57PPPms99V1h7kXEcLDw/CFIp0mTJqGQwgJHODDMMsRPPslx/i6c/B0J9awsCUhALkvaBXwtF8nINml/BS0MC1FcweQn/qqaO8f5uCabAHA8k0oiupJl5S7gYYp1XeOVP3cB0VckSKAglmD9kciWBaGMlxk/EpXz/URsqVDasGGDmTNnjs3WrMl3KsQSHxPmZ+3OYAs2EQ2p+N0Wx5ak5K3PzRqiEjURNUphC6crvNRj09KwYcPY3xDliXAcPXp07G9ETiJIJds14QvICFnp7gTITerFa3U6lizBKyD6Y3vlxqO4SWlcnTxDmcwpaWHxxjHsLN/CJ/geSGKiVq1a2T+F2ZA8+OCDpnPnzrFq169fb8X7VGzOEAgk8mduHFWTCIiACOQDAWcrwWIk0cZ+bpB3333XJq92AR8vvfSS/W92OQeDQKJ2rzlGwUVRdI9EuwuDO6jkS50Pd1l29kECcnaOS960CtF26dKlNvFdmC9Zx44drXcSRvPBLcF+REnYhIAoPBJ+kWAhWXFZUA866KCUJu3J6svXzzVe+TeyQQGKhZawlxx6TaQ/GegRtqKiW/EQZHEnbKU9/8hlb4/85E60lC3yf/jDH5IKHW5xiO303At45apEE0BoYjFz0aJF9iAX4Y13nbMcwFYCgRgrgijLED8qknr4vgWjU/xW+M+9I4880m7HZ7KhUpQAQj3bPIN+3nDu2rWr9RZu0KCBYUFr2bJlZsyYMUUWs/2s5b7PfqLfT9canqHYVCBoEimeyiKBxjI5Ad4PGdfHH3887mC8/Pv161dECPbtk1IZu+St0BEiIAIiIAKFTiAsyMoPfIORn1vJ7QB99dVXTd++fYsk2J0wYYJ9j/QD3Qgc4VmHfVmyPAnsoJo/f77dPYjYnCxIodDHUv0vHgEJyMXjprNSIOBEW9+b021lZysH4jGFLRokaCLZkCucR3ZXV4rjS+ibzjdu3NiK1QjUKvEENF65c0cQSf/xxx9brz8KW6GjksOkGsEYFuXPdxTBJejbSaTe+eefn9S/NXdo5l5LsQbBx5pkUK4ksxgJ29avrW2Jx54XcZ5JRHVTECN5LhFR4kck8p1M5LMZFjmOHzmCZ5SIj2hGVKyzvmC8ET6x7VGJJ8BY4fNODgVXsA2BVxhfkvfyzjFz5szY8f7CdbpJafxnKO8bCP6KGC/53eqL+a5G357C/T1on+T+lmrUf8lbqxpEQAREQATyjUCiIKs//elPZtKkSXE7LdkRxXsbtp0ULCFZ8CT/RZQtGsEJiMV+suSwBOf5xlf9yR0CEpBzZ6xyqqWIvWybZ5XNlWTenL5XK8bwTPCcv206voSJLBjYns8PuFbl/ndLabxy4+uFNy12EKxShyWQZFuULyQTVYeQ4oqzk/B7HIx2DG6ReuGFF+I8d9Pxb80NqrnZSj+ygV5EWYxELQ6RNRuB9MADD8xNCKXcagTEyy67zCaQpCBGDhw4sNjPDj8qkjr5riEiE13sRGnEL5KDXnHFFbHFm7BkYKXc/Zyq/osvvrCROy5SHHEeGx5/EhbsFCIyiwPuHD7DBoaFFbe47Yv4iMxMBoN+hVG7Nxgzdl/xLhRMqphTYLOksU7MJ9qf6KxgJLIfOe6a7NuQSNDPksFUM0RABEQgxwhEvUfzTnDllVcadlT7+Xj8XWR+EMCWLVvseyU7loKF90K0iiOOOCLHKKm5hUJAAnKhjHQZ9zMdsdc1bc2aNYYt8gjJlLBoq2S+hMHto/5Wx0wl2itjlGVyOY1XmWAu9kV4CZk3b55dUEnkIR4mmjDhPvXUU2O2FGznZhXcbb8PNooXJLy8+K44704iJxFUELlc4XyEF4kixR7SjJzoe4L6FiP8XhIxjpAWtCVJtpiXkcblQSW83HOf459KIer7oosuKtIzjiNKGNEXjzsWTps3b24Xbvgn6LP69NNP26zcvk0MUc3t2rWzdT/yyCNxUf/8DbsLopH1nQu/sfwI1ShR0T/b33nBd2PBggV2/Ci8U/B7h5jvihOZGQt+l8NyO8h7MP0fALyG8YzEjuedd94x++67rxXfsR6jINQjHrMQQ6S5sz3jucd3c6+99ipyURbV3PeKD/0FgvRbqTNEQAREQAQKhQAJ8tip5Nv7pfoeTZAGNmgUdnXy/7vvvnsM3zfffGPndlhgBEtYgt9sYf6rMaZCtjRG7SgXAhKQywV7YVw0mdjrU/AngKzIXX755UW2BUf5EuJ/OHbsWLvFOFgSrQ4Wxkik1kuNV2qcyvootkDx4oLHarLCCwe+4CQLctGMvPzgw8n2bldSFVc4PiwDcHGS6SVruz5Pn8DWrVutIDJ16tTYyQjGjD9jHCZsIYjyu7r//vunf8ECO8OPQOZZwnOJ6NPPPvvMrFixwoqNwQhWHxGRJFOmTInZGBBd/MQTT1j/uyivcX8SQcIUtjVWqVKlwEagaHcRERHhTznllJgwzwIont78zlHS8YoOE4j9SPMw+yy+Q88880wRT14W36677jprkyWxP/XbNSr5Ic80ftMYb1fCLHzC/Cc5PsyGRM+v1MdFR4qACIhAIRJItJMZWyx2IvGukawsXrzYBvFQ2AWDDzLns2D6j3/8w87ZfN0iWOcNN9xgA+pSSfiarC36XAQyRUACcqZIqp5QAn70R1SkCFGSTMiWLFli60m0XTdsQnD44YcbtrAqyq5kN6LGq2T8Mn12WFIoBCleJk444QTjfD8HDx5sEkW8YVtB5LErJBRiW369evUSNpmJOp7hJKx0BQGSbdl6mcn0aBevPj85Gx7zRI+TaC9YtAMjfb6+B3L6Nfx2RtjOgKikYBqzcMq+h3dwEczfJppuwrT33nvPJqZxXtNhUUJ+tL/fSpfbIVmCm+LeQ/l8XthzLtjfMNsQ38In7BhXhx9lrmSw+Xw3qW8iIAIiUHwCCLsEB7Dz0t/JHKw1VU99356ThWeS4WFRQdBbKoWdbAQvKPAjFVo6piwISEAuC8oFfI1kSWhY4Xv44YfN0KFD48RfVtzwc91+++1D6fm+hP5B2j5avJtO41U8bqV1lh9tj1A8ZMgQU7NmzdglEXnZ0suLRZSvd1h0OVvxR48eHVdXsB+8RHF9vktuYYZJ+rRp00yzZs1Kq8uqN00CiC+MY1SEuoSteKAku0MwxGoCYQnxkQXLk046ybRo0cLssssucSesX7/ebj9MFGWcypCFTTYQRRH6sUHAOobvG1YWRLUgRBKtUuhe/VFROkyoiOyuU6eOHUOihkeMGGGHgsW1GTNmJPQ/Do7ZDz/8YIjyDvoQsqjNJM+VsJ0YfMa9g50C0c+0RSV1Atz/JJ5ctmyZwY+dwjMG6wq+m8GAgLAkoUT/I/a7ErSn4F2GiH3+CUaZ6/cw9fHRkSIgAiJQSAR4bvAeMGrUqLhu89wgSR7vgW6hOVVPfWwHu3TpEssJRR4Znm1heWwI0MFHGUsLl3vDNYRnIzutfv/73xfSkKivWUpAAnKWDkw+NcuP/nCRIkzI+KH2V/j44cSQPlGEY9i2U5gRZUfyPYSAQp94F/ce0ngVl1xmz/NFjZ49e9qtTkHxOJ0rhnmvsi2eVXZ/VTtsYSdsK3E619expUcgLDkb48WuDsbYT6xYei3J3pr9CNawljJJYOESQdB5gHMcvqx44EZFo7jJxZlnnmkTEvLseeWVV+zCqPNpxYeVCUHdunWzF1KWtYyFr7AoHd97EAGZ30YsW1whMr9Vq1Yp9+iee+4xvXv3jh0fZnNA5BC7MZywqYXqlPHGHcjzZf78+ebWW2+13vrPP/+8Ff/xMYYvE+h//vOfBtE4uHDDVuC2bdvG6vItfLgvsLI44IAD7IICi0LON5zJOl7m+I9L6C/euOksERABEchHAuw2q1ixou2av9uIhUnepXfddVf7jGIHqCthC5s+nw0bNtjcGeyaCithuwN9SycWxYcNG2YXWqVt5OMdmHt9koCce2OWcy2OEnv9jiAs89LPD2UqP5BBX0JFlWTuttB4ZY5lqjUFX17cOXh99uvXL+ZdjM9tr169QqskqnLTpk12RZtklPXr17eJh4LCYZgdBZUx6WaLPdl+eYH65JNP7OTeCV/uGGwrSGgkX89UR7XsjvM9QSVsxbPnniZCO5HPXPAMRHeeRUGxF9Hr5ZdftlHCCIgIxU2bNrURk3vuuWeR7wW/owhk7BhwxY9qLbs7JLeulMh7kMkcUTq+/Q6TM6KSXfF9jJMRQKg844wzYoeFCcgkFOU+ImKWiOXWrVun9K6S7Nq5/jm/P6k+FxB9Bw4caHeyULAbIZiAqCq281avXj2Gw99pFow6dwf5Fj5Bltoxk+t3ltovAiIgAqVHwC1mEmDDInTt2rVjeV94FvG+EQyw8a2TaFkyT/3vvvvOvgf6SfKS6Ra8Q7LLhn937NjRLqyqiEC2EJCAnC0jkeft8JPQBLtbki2grBQyyWB1UFElmbuJNF6ZY5moJl5e8P1mOz2ry8HJMyvQrHSTqIEStJxgWzfJ8fDpQuxF/PATcrkoPSKuXDQldgeIaKyap1p4yeHFh8ivVEWCVOvWcZkjQLQmEa9slZOw9T+uWESQsG758uVxsLmvWTQheju4WOIOChOR0x0tP6pVAnJigkyUGKewnUnJPLwZRwTGdLeXuhYFM6XztzfffDOW+DDYan53sdaqVq1aurdD3h3Pb87EiRPN+++/bxdcUvVnDPOTDlsgDUuWR0K9888/PxYtRvQ5Ucw8P/3C/UD7eBaqiIAIiIAIiAAEwnyO2aFCAmrKli1b7HwsLJjNf34l89T3d0j5O6g0IiKQiwQkIOfiqOVgm12yL7YGB0tJI+V4CFSoUCEHiWR3kzVepTs+YS8v/iq27+tJixC9fve731nh2BeMo1rs+4kj0hBFiYjse3D5dbitW1qcKd37IVO16/cwniSRx0SrBrfB88zBrxb/Orcg8vnnn5sJEyYUSWiSzIs/0bgRrYo9DOIWJd3Ebpm6J3Klng8//NDyj4oSD07uwvrE4hjRwfiBuxL0xE3EAd9Djp08ebI9LCyJXq5wLIt2hkWIE+1LxD1bbJO9kzE5x6Ys6PGI0MuOG7eN2PUjLFke9wJZ7F2hPhbPWARwBSs07GiKa/lUFhx1DREQAREQgbIlsG7dOvus9xPYsROTRf899tgjYYN86yQO9hc2/QrYcUMwDwUBmTnYwQcfXLYd19VEIIMEJCBnEKaqSkwgLAlNskmhmCYnwGTuueees3YFeD9nqmi8MkUyvB4/AVDY9lzfj7q4LWJ7d/v27eNOJ5Lur3/9q5k7d659mXGFJF4cy8uUv028uNfXeSJQ1gTCBEUEJjxWSazlFxZWZs2aFXvJd5/7vqvu71jMIDxjFeOXMLuY6667zm5jDLt2WbPJpuvBcfr06YYkg4kWxVIR4FlY47crWA91Ox/cqH6zeIdHtSvp2l9kE8+yaMs777xjmjRpUuRSTIyx9iB6P9l97ltPJJq8+8/KsO8SO3awFiF3QMuWLW0CxWRCdlmw0jVEQAREQATKn0Cid410g2X85xeJ8XjXaNCgQWhHn332WevJ70oy24vyp6UWiEBiAhKQdYeUKQGEqmASlFQmhWXawBy6mB/FyuSNaDeEyFQ8pFPpqsYrFUrFOyaVVewo3+KwK5IhmOgvtlaTlMhZX3Bs165d7VbeWrVqhTaWaGcWInbYYQez3XbbFa9DOksEsojAe++9Zzp16hSzNEglGhXRmd/QYDK2sIUdBLTBgwfb5Hp8r1h0cYJZWDRzsslFFmErs6YwmWOR8tFHH7UJCoOFKPE+ffrYCVnQN5D/5u9RVjph/v08F/FvZ5up/1zkGbp06VLryetsTIik9SNcywxKjlwozAcy2HR4sliSKHmn85MORoFFBRSEJcvDugmhWEUERCAdAr8aY7RrMx1iOja3CSRKoMy7BrthSLyazoIj74rsdmLXkyu8Z7DrJWzx1F90TZTTJrdpq/WFQkACcqGMdJb0M2zSQOQRW4ozJXpmSVdLvRkzZ840viUIF2XbNTyd721JGqLxKgm95OemsortFgp4WZk3b16s0qOPPtqceeaZ5sQTT7RboYL+yf6WbLbrI9QEt/0mb52OEIHsJ8DCB2IxEZFBYZHIepI+ukI0/+GHH560Q+vXr7ciZdD2YuHChTYin+8i0ZDYvwSjXBEd+Y5t3LgxLpqfi/EZW/X5t4qxC1XwvO2228yIESOsby5R4USP4nOMMM9vG+8D+Ffj6Z2OrzG+vHhe83sXLCwmMFnkHuA+oU4E6qBlBmIzW1FPOeUUDVUCAn6C17BDCQ5gjMMild3x+FYj7DvxPlFAgf+s7N27t92CvMsuu2isREAEREAERCCOQNTciYN4xyhpIlz/+cX7Q9TCpr/oeu211xpslpQYTzdtrhKQgJyrI5fD7S7OpDCHu1tqTfezzgcvxBbSG2+80W7jLGnReBWPIC8veEknSjwX5nOcaKs7q96spvPSkWyLsBJ4FW/cdFZuEAjuwCDqNxg16ictSXeni79lnmSW2BrsuOOOJsxXOYoY0cskhEs1uVhukC9+K5lwkfD28ccft5U888wzNuEjY0dB5A1OqMIiilOJJI9KnJio5Uz+EDwZMyULTTzGLALwfjFq1Ch7IP7DLE4yKQ4urCRLwBqWJC8qytx/VrLYgG+5vlvF/z7qTBEQARHIRwIsJPM8932OeSYRJYytVY0aNUrU9bDnF8EFRCIHA3q4SFhSdILn/ONK1CCdLAJlSEACchnC1qV+I1DcSaH4xRN46aWXzDHHHBOJJZ2kNonYarzSv/Pcywtj4LL6RtWSzip2qi35+eef7csT0XwURSCnSk7H5QKBsMlBcOHFF5vSFZC/+OIL06tXr1gU8pFHHmm9wpl8UBCR2boYlfCN49gJ4guiucC2NNvoWyKtWrXKHHLIIQkvScKbnj17miVLltjjEHqJHA76CYZVQFI+fv/8SOSwYxEjGS9Fiac++viJE6lPYSfUpEmT7E4AFgiWL18eVxFCL98nLJL84keMMwbYL4VFLrsFiB49epgzzjhD0VupD5eOFAEREIGCILBp0ybDov9DDz0U199UfI7Xrl1r5syZY59pqeSACdvxFJZzxi26smjOM1LPr4K4FfO6kxKQ83p4s7dzYR56MpVPb7yYTBEt5bb3XnrppeaFF16IbQd1k+1Uk9okurrGK7WxQbjCZoKtSR999JFJxfuUVWwEEbZXu3LxxRfbVexEK+ScFxUp9+abbxom2W5rMFvEmcTvvPPOqXVER4lAFhJIlASFKEi87GrWrGl8ATndBRR/AQYUvgUG13jllVfMI488EhOasbkgidvvf/9760WuEk+gOAIyNTARxOrAFf6bSNXatWsnRMz9wvgQLcvvsV9OOOEE67+MGK2tpOndrcEdUMEFmijhnufb8OHDQ3dF+RH/UVHm7Drguym7s/TGSkeLgAiIQCERSDd/j/9umY61ZioJ0WH/2muvmQMPPLDEkc+FNI7qa/YSkICcvWOT9y3zJ4UIAGyBDItSyXsYxejghg0bzEUXXWSYyFFYNSWpTFjUFX8jqQ3iSnGLxis5ueJ6Rqe6ik0LWMkmQouXEYSR3XffPdYwt62fsU43Yi9573SECJQPgURJUIgUIaKjWbNmsSQoWMfceeed1gveFSJRO3TokHIHpk2bZi644ILY8VrgTBld5IHFFZBJtkdEkbO64AJRCdfCLo7o+PHHHxuii/itbdiwof2HJG/pJM4pOYH8qeGNN96IS2LHomXTpk1tB7ds2WItX7BvCRZ8J9kZc8QRR8T9ncn7sGHDzOTJk+3fiTIn4j/RDqv8IameiIAIiIAIZJIAeWB4prAzxpUwe6Sod0uCDngGuWdaorb5zy+OZXcagTuyw8rkqKqubCIgATmbRqPA2sIkg4gxMtmX1Mw+n9DxMHr66adtIp9EEag8IC+77DKboInCZA0hhfPZzh18cPI50cpM6oqbSE3jldpdFuYZPWvWrKTbo1NZxfa3zrPdl4RRLVq0MCwoEP3sb6vnPiD6a/vtt0+tAzpKBLKEAAsiZK8met6/r5MlQfEtftJNuuUn4WPrIQkrVYpPICggIxLy/yQATaWkknA0lXp0TGYI+DugnnjiCdOuXbtY5fj1853FEzJYGPfx48fb95FgJDER/h07dox5KKcaZZ6Z3qgWERABERCBfCLADky8jt0u3aA9UjCHhsvJ4Pqe7N0yjJH//OJawbwc+cRVfREBCEhA1n1QrgQQxMiivdNOO5VrO7Lh4v5KaJiPUrCdfqKoYKKnH374wZBEDVuLYEmW1CYZB41XMkLGpJNYIVhb2Cr2/fffb84//3xTsWJFeygLC0RFBhMVRbWIiXom7EuS91hHiEDmCUQlQeFKLIIh8DZv3jzywr6PMQcm+011lclDPP3xZLwQ7bGDiFr4DArI6fpSF3d3R/o90RmpEPB3QN111112R5Qrib6/HIPnNDsE3Ltf0HZGHuKpjICOEQEREIHCI8Czgh0vLCozJ8WKCrtAtIRgicrfQzDB1KlTQxPs8Vxip1q6FmS0iYVRop6LI0AX3iiqx7lOQAJyro+g2p/zBKKi7PDTZFK21157RfYRkZiHIYXoH6KR69ata/8fIZOoICJUfcExUVKbnAeaBR0orme0v4rNS9HMmTNN/fr1Y2PKVnwizROJyCSFIskXAls2b9H+lVXMLBgvNSF7CGDRQiT9NddcE+pb61oa5ZPqPsfGYsaMGXE2FPymsk1+n332Sdhh//srD/FoXP54MXkaMWKEad26talSpUrciSURkKmIpHtYljhvd7aZprK7I3vu7vxpib8DCpssFiyZSDMmTKbDfKeDBIhCZufU/vvvb//sEhiRcK9OnTr5A0s9EQEREAERKBEBni1Lly41o0ePNs8991xcXSw6Mh/2k+vyTOH9bdmyZQmvnUqCvWSN/+c//2lWrFhh5+LpCtDJ6tbnIpBtBCQgZ9uIqD0FR4AHDhYEYSXMsyl4XLItwWwjJRkA3tJ+IVEbE/2gh27BwS/FDvue0UyWp0yZknBi7Cf/onkIXkR2uShk/obtC3YkeCEHS6dOneyxxx13nJJCleLYqurSIfDNN99YD/e777477gIsiHTt2tUuqLmJQCo+qevXrzd9+vSJJbmjUr4feIdHJWDjNxPxCwHblXT8dkuHTHbWig8uSeiY1PklbBGrpAJycXd3ZCe93G6VvwOKxZk///nP9ju6fPnyIs8lds78v//3/2I+x+4Atvreeuut5vjjj8/qxc7cHi21XgRKi4DCAEqLrOr9jUAiu4kgo6BFRfDv/lzMnzORfynbg210L+QQgQL5SZSAnEP3pJqanwT8raD+A3VWtssAACAASURBVDGRjxL+oE2aNImd4nw62brzt7/9zYwaNcr4/k7B+tlGPHbs2IRbwfOTeun3auvWrYZVbbZKueJbUoS14r333jMIwc63q3PnznbSXatWrSKHI7ixhYtCVOXOO+9c+h3TFUSgFAkERUYmBPjk441atWpV408EUvFJDbN9Offcc61AfMABB8SJVp9//rldcEPQcgXBmYiXkiQgLUVc5V41ET4kLAwyCzZq4MCBpl+/fqZBgwbW87ht27b2Y7aJslCQ7gJmcXd3lDuoPGxAcAdUWPf8rbzbtm0zEydOjFucIXKMBR2eeX7Eeh4iU5dEQAREQARSJJDMCsmvhvw/JBEPPkvCkvCmYzPh7CVZwA76/KfYBR0mAnlJQAJyXg6rOpVLBPyoU/w98Xt0FgWJtmojHuKR67bzMCEn0ROisJ90ionagQceaBYvXhyHJyqpTS4xzNa2FifxExGQ2E8gWlHSTTaVrSzULhFIhQBb49kxse+++9qth0E/3bCJQLLo4LCIYtcOoiaZEDDZeP75582cOXPimpiq5UUq/crnY4gQ+sc//mFuueWWIs8d9xtGpDJR34j3FKwo2GFTnPwHqSQczWfe2dK34IJAsE08sxhv//vLMUzGsWHiO84uKO6HsMXRbOmj2iECIiACIlC2BMgJE2aFxLOFdwdy/uyxxx6GZK48axYtWmQbGBVwQ3AVzyM3ryZ4CsvHevXqRXaM9xq8lm+77Ta72zOVXaRlS0lXE4HyIyABufzY68oFRoCHUZQfLcmdeDhRzjnnHLPddtvF7AkSbdXmIUt01+zZsyNpuskcEzUm6wguGP37Hrp47XLtoFVCgQ1RxruLeIUQjCDsStgKuX9hP7IL789DDjkk4+1ThSJQHgT4Xnz88ceGf/N7Q/R8MAEKkR6VKlUKbVpxJgJEPhJZHPweJus3v5dERibzS05WTz58ziInux02btxo9txzT/scCRsff8KVqO8lEZD93R0sjk6bNs3aIKiUHQF/BxRXZsEbYTjRxJzjWCiqXr162TVWVxIBERABEchqAn4y+WBjL7zwQvt8cZ757jPE4zPOOMP+b9TOpnST8EZFPiezlcxquGqcCGSQgATkDMJUVSIQRgCRd/r06QaD/eHDh4duhWYVFQEZ2wJWRhGFETtcsqCePXva6C5/G/UPP/xgE9eQiCashD1wmeTjWcnWYupnIk9StmbNmsmDsBRuYcaWrfZuLJN5t/Kiw32CDyuFRFFEbBGZriICuUxg3bp11raAaI7gApZb5MInNVlEaroTAccLEZRFMn4vEyWgRIwkEzdb6rHNKNTCc2LNmjU2opgFyiAz31rEZ5SKhVJJBGSuR8LRbt26mT/+8Y9mwIABSrpWDjeqvwOKRZpLL73ULoCriIAIiIAIiEA6BEj8Tv6EYOH/yY2B7UTlypWLVPfWW2/Z+SsFP2PmT9tvv33ocV26dInZAzK3mjt3rmnatGnsWN4vCegKS+KciUR76bDQsSKQzQQkIGfz6KhtOU3Az05PZ/r372+IQPWFYKK7mHghNFPYTk3UKdt0XAnbqv3LL79Y/0km0MFywgkn2ChjIrLCHrgcizjw2WefmaOOOirymJwegCxpfFjipyjvVo7lBapv374xwYZ75qabblK0VpaMp5qRPgEigPH/RmBKJN6m6jfMhCHZRCCqlfgcsyCDKBpM9sXuC5KAYQGUTMROn0BuncGiJ5E2wUSCYT1g0ZPtnfXr1w/tIEIyi5X8fvlZ04899lj7vMMbuTiFuolE3m233Ypzus7JAAF/BxTvKyR33XHHHTNQu6oQAREQAREoJALp5o7x51d//etfbbANO9p23XXXuJ1SiZLwEizAvJsAAz8JbFhC4EIaE/VVBMIISEDWfSECGSaQLGMsK6mIu0FvT18IJtFM+/btDZHHS5YssS0kMpltukTrBQsrqIgfrsyYMcP6QBVy9FyGh7TE1bEdClEY4coVIsC5F+rUqWP/xDFEZvI3V1ghxweMiD8VEchFAiQJ5fcOv7lkhehfRMXjjjsu4aGJJgLpbIsnKpl/dthhh0jLjGRtzrfPEfhZkAz+VkX1kYigKVOmxEXwhB3LYirPMYTk4OSMBQWuFbXImW9s860/jCs2LyTrpRQ3MWK+cVF/REAEREAEikeA3UUkTnbBBlGLzSxg8l45aNCg0AsRSEU+oJYtW8Y+D0vCy2L53//+9yL5G3i/GTFihGndurUSvBZvKHVWDhL41RhTIYV2S0BOAZIOEYF0CTz00EPWtiCqhInIzz77rDnppJPsKV27drXZypctW2YnZa6ETbhfeuklc8wxx8SOIYI1c5liU/0pSZdQ4R3ve7c6Ameeeab1giUhUbCwUIA4c+qpp0rcKrzbJS96vGXLFrulENsKV4jmIKr+8MMPt7667KC49dZbrbcdVjpuQSUZgLCJwJNPPmnatGmT7FR9HkEgbLxYvGIh88gjjzRYkJBocN68eXZBc8KECdZiJ9Xi2/logSxVciU7jm25X3zxRbGjvaOu7i98y26pZOOks0VABESg0An4ieXhEcwdk8gn2WfHPIrdb6ecckrso2Tz80RJYAt9bNR/EXAEMi8gS2/S3SUCdmstgsjUqVNjNJhc4XHsii8if/TRR3Zb9quvvmqjjBGC+XewnjDPpqB/MnXfddddhq3gKtlFICxqMqqFrHyzNfyII47Irk6oNSKQIgHEJXZD4GvsCoJjr169bMSvKy6hHtsOo5KMRl3SnwhEWcOk2OSCPozxQugnAZoreEFjSxDcLcPkjWjiAw44oEgym2QAMxU5nuw6+vw3AsGJdrVq1UJ3MJWUVTABMHWxUIoNjIoIiIAIiIAIFIdAWO4YFq5r1aplo4rJzRAszJVZ5KYwhw5apWG1RTCOC04Im5+7unj/IZDBT9RXnD7oHBHIZwKZF5DzmZb6JgJpEHjxxRetIOweZD169DD77LOPTY7nSlBE/u6778yQIUOs9ySFSC/O97fz+J64+BgTIbZ48WJ73rXXXmuuvvpqWVikMVZldShJDxHRiMoMK2zhZzsWyaGCok1ZtU/XEYFMEfjqq6+sGInISyGxCfd9WHKT4l4zXb+84l6nEM77+OOPzbnnnmt3vZTWeFFvmJ2PIsdL5w57+eWXra+3ewcpjQzybgeUorZKZwxVqwiIgAgUGoGwAISoORPzXURixGUK4jPzqEWLFsVOYT7eqlWruP8Pzs/lc1xod5j6W1ICEpBLSlDni0AEASLrRo8eHROMmWAxgXv//fdtVLErQREZP6cLL7zQfsTfMfSvVKmSTUyDF5MrwQn3t99+ay677LKYxyj+x5MnT449TDVA2UUAj+w333zTRvvxgsPk/k9/+pP9h21WJH9QEYFcIkCkI1EfRKW6KI9PPvnEnH/++bHkaYlEQrYsIiz+85//NAiZRCO7RCjJOPgLdSVNzpbsevn6ORY6bdu2td3jWbVgwQLTvHnzUukudQetmfwIoVK5aAFUyveQXU5vv/227W3Dhg3NI488Yi1iKNiR4LPfpEmTjNFgsj5z5kwbqZ6q/UzGLq6KREAEREAE8pJA2GJzsKOJbM8IwMIK0hV2A7P7zRU3P+fZxU6rTp06KegqL+8idaq0CEhALi2yqjcvCZA0BsGCSZkT/5iUERWM6b8fNepvw2GL9S233GK3dgcz3DsR+R//+EfM8D+YNC+sHsTo2rVr2yRQQYG5X79+1i+Kz1REQAREoLQIuIShLJSR0CSY5NP3KOYlnagQIpCxMti0aZMhepFtibzs+4VofBJ08WJfpUqVyC74C3UcSLI2rpXovNJikqv1sqDVp08f2/zSTobGvUJiRRY6XcGnkAWHihUr5irCcm33hx9+aBedkyU/ZNLNbgAsLTJR+A1I13omE9dVHSIgAiIgAvlNgMADP6fPeeedZ20mmjVrFvnsIaDhqKOOisHxBWQ+2Lhxo/18t912y2+I6p0IlAIBCcilAFVV5h+BVEz7w5IKhXk+Pvjgg4bEaUQF+SIyfqHYWOArSHHbbsK28wQn3Pfcc489B/uKFi1aKKt9/t2C6pEIZBWBn3/+2fqts3gWJjqSIO/SSy8106dPj7Wbxba99torbmthsk5xPpYu7MSIKv4CG+IzUa6/+93vklWvz40psghZFrtYgtZMRDzz3MPmKVPCZiENLDtaYLdy5cpYt3nH2GmnnWxEcvDvsJ47d25c4t0wVry7JPrOFRJf9VUEREAERKDsCbDDlsXmSZMmxS6ezIopbN7Nwmpw11PZ90RXFIH8IiABOb/GU70pBQJESxHRdvPNNyetnUkbosqee+4ZO9bfhuO2WLPqOW7cuDhPZASXLVu22G2mlIkTJxoiionKiqqnQYMGNsN6zZo1tQUn6QjpABEQgUwQ8Hc+EBXCiz2ilSu+VUFxrovgNX/+/NjOjCixC6EZ+x/+IcpSSVBSp81iAEk7iWClkIwGkREhPtXy/fffW/uRNWvWWK9BnkeJirt/sDrReKVKuehx/gT79NNPt+8VBx54oD2YXVN8N1x0OX9LlGyS9x2Ox69/4MCBiuIv/tDoTBEQAREQgRIS8PMAEYhAIBY2Z37hveLhhx+2C9LO+z+4m7eETdHpIiAC/yUgAVm3gggkIICYS+Intve6gqDBJA1/yNdeey2WDTaRCb8vpDDBGzBggGHSnUic7t69u026tvPOO9vLB7fz0A4m/VhnaNuvbmMREIGyJJCKgIy9xPjx4+N2WoS1kd8yXvKPPvpo+zG7KR5//PHYofwGs+0+UQK+zZs320W2gw8+WFvqi3EjIBifc845sTNTjdhBoMSehH8ojCV+yoxDssLOnu22207j9X85D3gXwMKqcePGae0gWrVqlTn11FNjk+WlS5ea4447Lg592PeQCTiR5q6wy+n555+3u5iWL19uxzHZwk2y8dXnIiACIiACIlASArwnEEx1xRVXxKoJS8qMjdPYsWNjc3L3PsJuXfLLqIiACGSOgATkzLFUTXlGIOyhRUQOUVouWQxbZRYvXmy2bt1q/vjHP0ZGAPuej0wSZ82aZZPaIFKTIC+4Rceh5Dgm8m6l1UUbER2kqK08u+HUHRHIIQKpCMh0h99RRC0Wyp577rlYD9u0aWPat29vjj/+eJvsKygOs6OChCcui3Zpe/LmEPakTUWIhB87U9Ipb7zxRlyUd+/eve1kLJWknlgocbwrRAwdfvjh6Vy+YI/17bEQ4llcDkbyJ4ITTH6YKHLc9yRnwYakvfXq1YtVH6yLP2JPw/e2evXqBTs+6rgIiIAIiED5Eli7dq0hoGrZsmW2IUErJgIHCKbifSVYCEggjwbvmPLpL9/x09Xzj4AE5PwbU/UoQwTw1SQ7PB6ClGASqOJcwt+GE5ychUU6u2v4kWDbtm2zPpHyJyzOKOgcERCBTBDwBeRLLrnEJvPccccdI6tH3GTRbYcddrCRp1HFr1tbEJOPWFCIZIFzypQpsYXO5Gcb89VXX1nhcvbs2bHDiQRH5E9WfAHZefcnO6/QPydqnsXjO++8Mw7Fueeeaye+++yzT1JEQdE3UfQ3EcbspLr44otjdbqdUJUrV7Z/4/t5/fXXx03EwyKakzZKB4iACIiACIhAhgjw/OLdBKs0V/jvI444wu5y++ijj+KuRIAVifZcsFeGmqFqREAE/ktAArJuBRGIIJBqZE/wdLaK8qALSwTkiyKchyUFkXiUKBH5uuuus35OVapU0ViJgAiIQKkTwJaA7esIXIhZNWrUKHJN//csk79T3333nf3Nw1OZogjkxEMetnUzmGQ11Rtmzpw5pmvXrrHDsWqaPHlyQiGT5x0CKOIzJR0Li1Tbla/HbdiwwVx00UWxpLnBfhI9RVQVE+RE5aWXXopLiMckO2hFEjzXPza4E8od9/bbb9tdTyeddJK172rbtq258sor9f6Rrzeh+iUCIiACOUCA91ECFbBfiiqJrCRzoItqogjkDAEJyDkzVGpoWRNg+/QZZ5xhL8vWUCwngomZfv31V7Nx40brF4h34AsvvBDLdo41BZMu/ImrVq0aa7q/DYcI52CkGA/Iq6++Oua5zGScrcGspGobaVnfAbqeCBQWAaKDV65caaMinQcxQhZZsIkCDv6WlURA5rcT4TFqF8XTTz9tLrjggpivaybF6XwaUbZu4g1I0lWXMMaJuAjwPXr0CF3MjGLgJ2rluDCvweD5/jn46iI616pVK59Ql0pfsKS67LLLrJVEWOH5P3LkSLuIE7WA7FtT+O8UwXp9mxI+i7KpYKcTk3Wik2+//Xa9f5TKHaBKRUAEREAEUiXg2yy586Lm3KnWq+NEQATSIyABOT1eOrqACPjROkyM8WBiq/Bbb71lBRbE40SF6KLRo0fHMtIjmsyYMcOKI674kWJEJSHY4Nkkn+MCuuHUVREoRwL8rhG9SBKtoBjpmuRHdhRXQMYPnshizicpStDrlTbgk4z4iZBNYWKAQNqkSZNypJNdlyZCfN68eTY5ob91E4sCFhyDi53ptD6YqNWdh4jsjxWfITJig4DtQdTzLJ1rF9qxfAduueWWWJJJ7vXatWubJUuWxKEg7wLfiZo1axZBxHfm1ltvtZ+7Ema3xeLQXXfdZUVhvwR3QrnPNm3aZPr06WMXz7mfElnOFNq4qb8iIAIiIAJlT8C3WWKRlXcT5uZhO+XKvoW6oggUBgEJyIUxzuplgADRbx9//LF55JFH7FZNEtL94Q9/MF26dLGZ453Zflg0VnFAkoRm0KBBsQgiv95jjz3WTJ8+PS7pEW1iwua8CYtzXZ0jAiIgAukSWLdunY0g9ROSuHqcQIk/K8cQrUwhErZfv36mYsWKkZd85513bBJSF918wgkn2C38Bx10kFmzZo3BQgFh1BUmB2zjJ6pSnu/G+kf7EeKOVaa2bmLDhKcg4nSwUD/j27x5c/tnvHHx1A0mRvQXTNO99wrx+GnTpsUWlFmkHjVqlM0if/PNN8fh4DvA38IWBsjXcPbZZ8cWXTgRsZhJNbsGEJlJ9st3l4UYxomdTi6/A3/nu+x2OfGO9Je//MVOzOfOnRtnkVGIY6Q+i4AIiIAIZAcBAriYr7M7TkFW2TEmakXhEZCAXHhjXtA9TiaOMCFm0uW2i/pbqYsDDxFkwYIFsYk3dfjbcLRFuzhkdY4IiEBpEcBXF/EWMdkv/Kb17dvXRr8idlGmTp1qevXqFdkcxE9sgPh9TaXst99+NlIZD1aJx8aE+RzDEU5EnHbq1CnOYiQVxlHH4MfPwsCkSZNSrgaBk0UE7g2V1AmE5VrYa6+97KIyQm+wEKFMtLGfVT4swZC7N4gg5r3H7ZbC15h/+L4iEFPC3lGIcmexggUD5V9IfTx1pAiIgAiIQOkRYEH0iy++MHXr1tW7YelhVs0ikJCABGTdIAVBgG3TTMjYbhu2PTsIge3SJBIikg7RgwgrJtNhdhWsgJ555plW5GjUqJH1m2TihagS3CpKNFBwMoj3ITYVboLOhA7P5LAtqgUxQOqkCIhAmRAgwpQdGIhK/De/W/Xr1zfbb799kesTiUjU8IQJE2JCcVQjkwnInMf1+G3EdzVRufDCCxVZ8l9A2ERgc+Q/uxD9sBbAH3e33XaLxLl161az8847J4wMDzuZ6yII+5HIYccSzcouGz2/0v8K8/0K2rO8/vrr5vDDD7fvHlhL8B7h25TwfWSxZocddohdMCpyPNgiBGginps1a2b8fAzcY3hmq4iACIiACIiACIiACIhAFAEJyLo38poAYi5+gthIJPMrdiDCLCXwXWKi9/7779sVzwMPPNCKLiQKcpYXQZBM+Nhi8+qrr9o/h0UYE91z44032mggonzC6snrwVHnREAEIgj8+n+/GhUySoeEn1hEID75glSyKFZnnTBmzJg4i4lgA1MRkDkeUfrll1+2v33OysLVg3CMMIbQJfue36gQDcziYjDRGnYF+A4fcMABkfcIVklEkBPhStZyFgrSLW4BgUSvfiQ6AjZRxyR5PeSQQ/T8Shfuf4/3k+DxHeXdwZVVq1bZhQLfFxnbCRa2d99999ixeCrPnDnTJt7zF8pZ7Ob7y/sNxSXJY8Gckur3t5jd1GkiIAIiIAIiIAIiIAJ5QEACch4MorpQlAAT3xUrVtgM8r5IwUSKCVm7du1sBA/HEQ0cnKAxWSZiOJGfZyLun3zyiTn//PNj/pBhAjJtZOuptmfrDhYBESgtAoi/zz77rI3odYnpoq7Vs2dPKzLtuuuuoYewdZCFOLxY/d9VhER8VHfZZZeUusLv31dffWU+++wzu0UeT2V2cKgUJfDiiy9aUdGJgmGLnO6ssAR7mbBIIsKVRQjGjIVTop7DotY1fukRYHcU3tIksKTw3fKT1rF4jfXLG2+8EVf5ySefbBcJ/ASTLB6wcIBPNQsxvOuceOKJcQkr2QLMYs2iRYtsnQsXLjSnn356eo3X0SIgAiIgAiIgAiIgAgVFQAJyQQ13YXSWyBomYfhCBgtRdkykO3ToEDeR4hi2jXbs2DE2QUdIuf3222NJZdIl52ey96OK0q1Px4uACIhAugTS9R3GUoco4GTCIJGOzz//vP09De7seOyxx0z79u3TbaaO/y8BBPq//e1vdodL0A7CzzzO4VhaDBgwIBap7c4lCZsv7iMMEkUsf+Lsu9UQ/InGZ9woWFawiLPjjjuaqO+Z/17D97ZNmzYpR+1//vnn5tprr41FtRNJzv1Rp06d7AOkFomACIiACIiACIiACGQNAQnIWTMUakimCCCa4Dkc9CAmgzwTpHr16oVeZsOGDTbiGAGEQsQOW4Yx6fcLk7onnnjCtGjRInRCTpQfArSL9ksULZapPqseERABEfAJ+ElAERDZ+o5ghFi0evVqu3Wdbex+AtFUaPrJQBEq+e0lCZhK6gTcjpnRo0dbixAsJzp37hxXwQcffGCwrnDPFcZy/vz5pmXLlpEJ9rACwf6CxdGqVaum3iAdmTECycxo2IV055132sUA9+6BTzgRwmE7qKIaxoI5dey0006xQ7iv8Dv/y1/+Yshcz64obLhIxOdsbIK+yBnrtCoSAREQAREQAREQARHISwISkPNyWNUp31cQIkQFE6UTVnzLifPOO8/ccccdRSKVidxhoobFBdtHicAj4Q3bRNk2SqQxW0qD/oNhYoBGSAREQARKk4C/RT1quzsLYu+++65p3LhxyhGMrt1+MlD+zu9mnz59ZM2TxuD6zyvGigXM4IJn2MIoCfTwNkb8Dz5zEJevuOIKa3tQo0aNNFqiQzNJgMhxxg2bqkT2LCxcs6hDYezwtiZ5b7C4HVRE+PN97du3bxFLGt5b2H3F4tCHH35oLWUQo6MKC+tEsh988MGZ7LbqEgEREAEREAEREAERyFMCEpDzdGDVLWMeeughG7HlCv+NuFG7du04PGz9nTFjhvUDdCXMh3D9+vU2YZC/PTiKNRNBkvedc845ElN0Q4qACJQpgblz59rfHidKuWjVTDeCyEb8eYlmphDRWNykbZluWy7Vt2DBAmuv5IpvUcHfeQYhzjvf2rD+YUGC3/X++++fS93Pm7ayIIOtC+8aRJO7wpgMGjTIekf75aWXXjLHHHNMJAPOxRc5aDGBQDx48GDz6KOP2vPYWcAxbtxJvkiCXhYX/JIsaWbeDIY6kh6BZOHy6dWmo0VABERABERABPKQgATkPBxUdek3Alu3brUTabZou3L//ffbbZwuOR6TrPHjx1sPQlcSCSD+lvAo1iTqo87jjz9e2el1Q4qACJQpgR9++MGMHDnSRiM6cYloxOrVq2e8HSzATZw40Ua8usLvLtvvlRQvddz+84qIcBYBmjZtGleJLzS7D4kmxdcWayV2xCQqiJzYG8jWIvXxSeVIkt0h6oYtMiPasnOJXVB+cl7sSYhAdoswwTG9/vrrTfPmzUPfI3h/4f2GiPWwY0jQN2vWLPuOg2UFFjNEKZ9yyikpJ7tMpd86RgREQAREQAREID8IaC0xP8axNHshAbk06arucicQlb2e6OCwJFD8HZGZCVZUWbFihRWmlyxZUuQQJolEGXXr1k1bh8t99NUAEShMAl999ZWNSGQXBgWBt1+/fkWEq0zRWbdunfV9d7+J/I4ifiaKqszUtfOpHv951b9/f7uLJSj8hy2MXn311WbYsGFJBXvntYy4j5Do+yznE8uy7As2FeRFwFYiaCXi2sCCMtZWRxxxRGizPvvsM/v9Wbx4sf2c41kAat26ddLFgLLsp64lAiIgAiIgAiIgAiJQ2AQkIBf2+Od973/88UdDYiKieFxh4rxp06YiUUJEcBGxd8ghhyTlQuZ0hORnn33WJqU58MADzYknnmiaNWuWdBKftHIdIAIiIAIlIOB76oZZ8pSg+tBTg5ZBslGIR4Q/PrYTPGP23HPPSPREBo8ZM8aMGDEidkyYd//rr79uE+M5sTIV2xDfEzfMZznT90Su1sd4LV261LzyyiuGRWGe7QcddFCkFVVQ+GfxhDwJjA8J7TZu3Gh4X+DvUQUv8csuu8z6XlMQk2+//fZS2TGQq2OidouACIiACIiACIiACJQ/AQnI5T8GakEpE/Cz1/uXcwmHLrjggiJJ80q5aapeBERABDJOwI9AJho5VQsLolS/+eYbw+8mi2QVKlSwydiqVKmSsJ2bN2+2wic+vlj3JLNRyHins7BChEN8cK+55hprIeCeNSS/q1WrVmiL/edVmHd/mNBMQtchQ4YUGSdsDKZPn26TpfmJ9oiKRej0LRWyEGWZNIkkuXgXP/DAA0UiiYkGh3HNmjXj2vLdd99Z7pyXaAcTIjEe1owdxwXr4W+33HKLvU8oiPvTpk1LKDqXCRBdRAREQAREQAREQAREQAQCBCQg63bIewJh2etdp7GiuPTSSxNGheU9IHVQBEQgrwj4Hsj46SJkEkWZrPjRy+zYTnYp+gAAIABJREFUQBwjmlIldQII8ffcc4+56KKLipzkkpghtvs+0TyvEHyJ4nbF9+7n777QjCgZTJSIeL1w4UJrnUBSt2BRhHj8kESJ7P7AYSeCRVVwMSX4fWE8SVq3++67m59//tkQ9c0updmzZ8eNAWOFRQULCa4u7hWS9LqyatWqxLuhZFKY+pdRR4qACIiACIiACIiACGSEgATkjGBUJdlOgC2p+BO6jOW0l+2iRNYp+irbR0/tEwERSJcAv29BEZII1AEDBiSNDN62bZu55JJLbBQmJSiKpduGQjv+l19+iXuehD13gkzwuiVqG6/boCjpn3fsscdaUblBgwax07nWjBkzDDtnXEGAxAJj7dq1Nomhn8zthBNOsF7JihD/jRgJIMmFgJjri+xh9y7CL17HTZo0iX3sL7iQJI/FlldffTXUDzlYb9Ce5KmnnjJt27aNfcx12rVrV2hfIfVXBERABERABERABEQgiwlIQM7iwVHTMkvAz15P1vMpU6aYOnXqZPZCqk0EREAEypnAe++9Zzp16mRWr15tW0IUMontmjZtmrBlvoBMorXJkydHWi5krJs5HFHphEiSoF177bVml112iWHxnzthvPBG5rwWLVrEBH7/vLDo1zCB+sgjj7TiZbC4iGfuh6pVq2ZsyHK1IpdMkPwIROYHCyL70KFDrcjOcQj3ffr0iR3CIjSLKq58//33hiSGeBanW1ioQfDfcccdzTvvvBMnTLOAQ4SyigiIgAiIgAiIgAiIgAhkCwEJyNkyEmpHqRNgmyrRV4ghrtx77702CrlSpUqlfn1dQAREQATKigAJREkeikjmCnYK/L/v4xps04YNG6ztwmOPPWb/HBS5yqrtuXQdPzndgw8+aBDdXQl77kT1j4hxLJVI5Iq3Ls+rSZMm2cN9iwpXB1GsiSJVsWm6/PLLtVD6X2CI7th64AkeLFEiO37iRO5jQ0GZM2eO6dKlS9y5b775punRo4dZuXJl6NASad61a1dDssNHHnnE3Hrrrfa4oNfxJ598Ys4//3yzzz772PEiIS/+4yoiIAIiIAIiIAIiIAIikC0EJCBny0ioHWVCoDjZ68ukYbqICIiACGSYwFtvvWXFLheFTPX46Xbr1i3SysKPfGWRrWfPnsbkcIRwJrH6GHzrgbAEaP5zhyhXIoVnzZoVanOA6Eviwy+++MJGkbvkdyRyIxK5evXqsS6RnC0oNLsPgmK0hMjfqGzdutWKwTNnzozxQ5iHNVYgYbuR8JK+8cYbzahRo6yIz/ejefPmRW4pFhImTpxobbLq1atnI5gZZ4Tg3XbbLSYG853kbxRE5TvvvNPUqFHDMI7vvvuuOfTQQ5PazGTyflZdIiACIiACIiACIiACIpAqAQnIqZLScXlBIJ3s9XnRYXVCBESgYAlEJRCdMGGC6dWrl9lhhx1ibNiuv3TpUjNw4MBYJGWY927BwozoeJiAS9JBbA/czpaw5w4etwiJjIUfDculECsRgd9+++04mwUiw9u3bx/XmqBATbQrnr74KleuXFnD5RFIRfAPnoKfNLuUli1bZqOMsbfAf5pIYT8BYjLYfoLEm2++2UYbb7fddslO1eciIAIiIAIiIAIiIAIiUO4EJCCX+xCoAWVNIDghdBN1vEGPOeaYsm6KricCIiACpUpgy5YtVvS6++67465DdOQ555xjIx7XrVtnt+YH/WARMIlWPuWUU0q1fflQuR/pHeY37T93gh78vg1GIiZh3v14MGN1gWCN2ElEq4oxGzdutBiIAHYFz2KsXYKivS/4c6zzSR4yZIhZsmRJEZx8P/r162f/IWmeX4gmRmjGjoSClQmJLQcNGmT/X4szukNFQAREQAREQAREQARyjYAE5FwbMbW3xASistczoQwmPyrxhVSBCIiACGQBgc8++8wghAW37idqFuIYPrGIlfKHTz6ACLjYF1xxxRWxg7GhGD58eCxKNey5g0CP723FihVjgmVYYje/BWHe/dRPPSq/ibV4DWM9gcCLbUUwGjuZ4B/lkxzG1vcVJ8oYX2q8w7kvsCrh2iQ2/Oijj2wVeCGTwJfPVERABERABERABERABEQgVwhIQM6VkVI7M0ogmL3+tNNOsxFJ+BrKKzKjmFWZCIhAlhAgEnn8+PFWVEtU+D284YYbrMilYmx09qJFi2wStc8//9yK6lgZEFkafF5wHF7RLloVEX769OnmpJNOimEMPneckEjSvUaNGsWOQXTESgSv4+eeey50CBgb/zyN1W8ESEaH9QdWFZSwaPAowX/w4MFm8eLF5pprromJvY4r1iANGzY0a9asMcuXL4/D7RInYlVClDGeylGFtrGYQ10qIiACIiACIiACIiACIpBLBCQg59Joqa0ZJcDknCRFHTt2NFWrVs1o3apMBERABLKNANvyEcCmTZtmsO1xEZG0E2Hr3HPPNUcddZSpUqVKtjW9zNuDWJzInxiBFwuQYIT2Qw89ZM4+++xYW/lv7BFq164d+5vvwXvddddZQdFnTvK2hQsX2khwX7CkMiKeESoVIR5/a4T5foclHyQxIQsBYfYUwRrPO+88c+mll1q/algjErMwQOSxK0Qbjxkzxuy4447WNoOFGt/XmmSItAMhWt7UZf511gVFQAREQAREQAREQAQyQEACcgYgqgoREAEREAERyDUC+MFifUAyPQmRv40e9gcIhOPGjTOIjFElzCN68+bN1rqAiFRXXHSq+38/6R71zJ8/37Rs2TL0Utu2bTMkzhsxYoQV/LVjJvm3LEwcxlaiTZs2cSf7gn/ww0TJCFl4JgklkemUk08+2S7KMJaufPPNNzYamu9X3bp1Ta1atbTDKfnQ6QgREAEREAEREAEREIEsJiABOYsHR00TAREQAREQAREofQLYGjz//PNm5MiRoRG/YS3o2rWrjQRGHHTlxRdfNF26dImJz2HJ0lauXGm6detmVq9ebU/r3bu3jVhN5MFPZCuJ2fDN1Y6Z5PdDKtHg2LpceeWV1nbClf32289cffXV5o9//GNkMkIWXrC5IDo8SkBO3kIdIQIiIAIiIAIiIAIiIAK5RUACcm6Nl1orAiIgAiIgAiKQIQLYeqxYscKEJa8jCnXYsGE2whTRdtWqVebyyy+Psz1AMG7VqlWsNYiLeOoHLQyIZg4mcgvz4CXKuH379hnqVf5WA7sPPvjAHHDAAQmtVrZu3WpIZDh16tQYjGDSQvfHVAR/n+batWtN9+7dzbJly+xHnTt3NpMnT45bSMjfEVDPREAEREAEREAEREAECpWABORCHXn1WwREQAREQAQKmABJ7Ygi9f1qsSK44oorrEhYo0aNOEILFiwwHTp0iP3t0Ucfjft/PkBoxjuXSGMKidxmzZoVl5jQFyFPP/10c9ddd5m99tqrgEckcdc//PBDO1Ykuktk+5GOOJyK4B9sFR7i+FbPnDkz9ucwYVqDKAIiIAIiIAIiIAIiIAL5RkACcr6NqPojAiIgAiIgAiKQkAARqkQFB4VATiBqlSjjOnXqhJ7/zjvvmCZNmsQ+C/PWTTWRm2+zQMK9Pn36yI86hDyiMb7DzpeaBIIkMvQF/uCpP/74o40sJyLcFc4ZNGhQXPQyEc0kPEwk+JPUcN68eda6Iph8kmR6XKNmzZr6xomACIiACIiACIiACIhAXhOQgJzXw6vOiYAIiIAIiIAIhBF46qmnTNu2bWMfhSVD888LRiAfdthh5uGHHzYNGzYsUn0qidz8pHtYZsyePdvsu+++GjCPANHiffv2NUR8u5LM9oOEiHfffbddFHAlLGlhIsEf65Iob2y8khGjJR7rdhUBERABERABEchGAr8aYypkY8PUppwlkIMCsr4GOXu3qeEiIAIiIAIiUMYE8Dl+++23rUctAqIrYfYFUVHA1LF06VIzcODAWKRqsohh3+7irLPOMlOmTImLbn7mmWesVQYJ+RJFPpcxsqy8HNHe7dq1i7UtjCcfEi28ZMkSG6G8fPnyIn3p37+//ax69eqxz9avX2+jvxctWhT7G+P797//3dx7771xdSD0k2yxdevWpnLlylnJSo0SAREQAREQAREQAREQgUwTyEEBOdMIVJ8IiIAIiECMgNbodDPkEQHnm4sI6Cezo5tvvfWW6dKli1m9erXtNX7Fc+fONU2bNo1RCPNKHjx4sE2wl8hCIZVEbv/+97/Nli1bzO67724qVFCMSKJb79tvv7XMJ02aFCfyOtsPlxBx+PDh5vHHH094F4dFL/uCv19BIm/sPPrKqCsiIAIiIAIiIAIiIAIiEEpAArJuDBEQAREQAREQgbwj8N5779no3ldffTUmDvvJ7H766SczceJEmzTPFSwPECErVaoU6nuLdcUFF1xg6tevbxPj7bnnnpG+xS+++KIVqJ1377HHHmumT59uGjRokHe8y6JDr7/+uunYsWOMJ/wffPBBK+SHJUTcb7/9bNI7CokNXQmLXg4T/N3xeC4TIb7//vuXRTd1DREQAREQAREQAREQARHIOgISkLNuSNQgERABERABEch1AuUfyp5qMjvfr5hI03PPPde88sor5rnnnks6ECeccIIVoE866SSDZ26wEGE8ZswYM2LECPvnCy+80AwZMiTUNznphXSACRP8GzVqZLAjcSK9wxRMiBgWvUxUOgsMLBS44gvUp512mk3C17x5c0WI6/4TAREQAREQAREQAREoaAISkAt6+NV5ERABERABEchfAqkks6P3Dz30kDn77LNLBAIheejQoeb44483VapUidX1wQcf2OjVyy67TL65JSL828lr1661wu+yZctCa4sSfaOilxGgXXGCP1HiN9xwg+nUqVORRYEMdEFViIAIiIAIiIAIiIAIiEDOEZCAnHNDpgaLgAiIgAiIgAikSiCVZHb4EF955ZXmvvvui6uWhGn47iIOE128bt06a5kwefLkIhGv7kQEzGuvvda0aNHCJlnDm/eXX36JtLlItR867jcCsJw9e3acJQV/T5bcDnF4/Pjxdjxdwd6CiPCg4L9582YbbUzSRRUREAEREAEREAEREAEREIHfCEhA1p0gAiIgAiIgAiKQcwS+/vprG4V64oknmmrVqkW2P5Vkdpzs+xUffvjhZubMmeaggw4qUvfGjRvNnDlzzIQJE8xHH30Uem2ijhGSa9asmXNsS6PBjBfie9u2bc2+++5boksg8l5yySW2PlcQlc8555yE9frRy9iVkDTxmGOOKVF7dLIIiIAIiIAIiIAIiIAI5DsBCcj5PsLqnwiIgAiIgAjkEQF8cJ9//nkzcuRIGxGM3QD+w4lKKsns8NHF73bs2LGxqsaNG2cGDBhgI4nDyldffWUFSCJbnZBM4rZBgwaZbt262eRuhV7+9a9/mfnz55tbbrnFrFy50gr1rVq1KjGWp556yorRrpx88slm2rRpBlE4qhC9PGPGDJsE0ZWLLrrI3HzzzWbnnXcucZtUgQiIgAiIgAiIgAiIgAjkKwEJyPk6suqXCIiACIiACOQhgUcffdR07Ngx1jO8i++44w5Tu3btyN76yew4MMy+AL9i6kPopDRu3NjMmjXLHHbYYQlJIiTTLiJcEZzr1KmTh+SL16Vnn302TuAncrtLly7FqyxwVnEEf07/8ssvTd++fQ2eyCQ/xE9ZQn+Jh0MViIAIiIAIiIAIiIAI5DkBCch5PsDqngiIgAiIgAjkE4Ew+wKsDDp37pywm744TKQqkbEtW7aMnfef//zH3HXXXdYewZX+/fubm266yVSvXj2fMJZZX+B+1llnmdWrV9trkpwOv+mg73BxG/PWW29ZMdrVjeBPRHjTpk0TVvnGG2+YXXbZxey///7FvbTOEwEREAEREAEREAEREIGCIiABuaCGW50VAREQAREQgdwn8Mwzz9jI0U8//dR25thjj7VWFg0aNIjsXKri8Pr1602fPn3MokWLYnU9+eSTpk2bNrkPrhx6QHT2xRdfbB566CF79Z49e5rbb789I4I8diYTJ060kcSuXHXVVWb48OEJfbHLAYMuKQIiIAIiIAIiIAIiIAI5TUACck4PnxovAiIgAiIgAoVHoKT2BdhNuBImDi9YsMB06NAhdgwRtFOmTJE1RTFuNTyQb7zxRjNq1Ch7drt27cx9991n6tatW4zaip7CIkKPHj3MkiVLEo5pRi6mSkRABERABERABERABESgQAlIQC7QgVe3RUAEREAERCCXCYTZF6TiV+yLw71797aJ87A0cGXr1q2GSNapU6fG/nb//feb888/31SsWDGXsZVL20luF0xct2rVKnPIIYdkrC1EN+Nd7UoqvtgZu7gqEgEREAEREAEREAEREIECICABuQAGWV0UAREQAREQgXwjkKolhd/vMHH4xRdfNK1atYo7lCRrJOtzNhl/+tOfzKRJkxSF/F9KJKNDVD/jjDNMkyZNEt5eL730kjnmmGNixzzxxBM2EjlTZcuWLdZXmchmV/DF/vOf/2wqVKiQqcuoHhEQAREQAREQAREQAREoWAISkAt26NVxERABERABEchtAsW1L8DfGOHTFXx0+/XrFxdd/O9//9uMGTPGeiuT+K1Tp06matWquQ0sA63ftm2beeyxx8yIESPMRx99ZA477DDraXzcccdF1u4n0iNR4UUXXZSB1vyvChYBSKhXr149M3LkSNO6dWtTuXLljF5DlYmACIiACIiACIiACIhAoRKQgFyoI69+i4AIiIAIiEAeEPDtC1LxK/7kk0+sHcVzzz1nCVx33XVmyJAhpkqVKnFENm/ebCNYa9WqlQekStaFX375xfDPAw88YBPhBcvee+9tPaJPPfVUU6lSpSIX8hPpXXvttebqq6/OqCCPLzZR482bNzc77bRTyTqrs0VABERABERABERABERABOIISEDWDSECIiACIiACIpCzBMIsKe69917TvXv3UDGTjvoRsVECcs5CyWDDSYI3b948G22MTQQCMYkHL7nkEvu3YLn77rstd1+I9xPpde7c2UyePFnCfAbHSVWJgAiIgAiIgAiIgAiIQGkSkIBcmnRVtwiIgAiIgAiIQKkTcPYFzq8YWwUiZcO8ecO8k+fMmWPtD1T+R+DXX381K1asMMOHDzePP/64Icp47ty5MS/j1157zVx++eVm+fLlcdiw+xgwYECRKOBgIr0jjzzS1rXffvsJuQiIgAiIgAiIgAiIgAiIQA4QkICcA4OkJoqACIiACIiACEQT+PHHH83o0aPN9ddfHzsIj90bb7zR1K5dO/a3H374wdxzzz3m0ksvjf0tFcuLQmSPXcWMGTPMBRdcEOt+7969zdixY80uu+xi//bhhx+awYMHm0cffTQOUf/+/a1HcpC9n0gvLHFhsJJ169ZZEbpmzZqFiF99FgEREAEREAEREAEREIGsIiABOauGQ40RgTIm8Ov/mX8qQX0ZQ9flREAESoPA2rVrrX3CsmXLYtUfffTRBtHz4IMPtv649913n1m5cmXscyJg+dsJJ5xQGk3K+Tq//PJL07dv3ziBmAR67du3j/Vtw4YN1kMaS4pgQZi/7bbbTP369e2fsbsgyvvVV1+1/x8V9f3111/bxIXjxo2zvtR9+vSJtCLJecDqgAiIQBYR0EtxFg2GmiICIiACIpCFBCQgZ+GgqEkiIAIiIAIiIALpE3j66adtxKyzskhUA+IyAucRRxyR/oXy8AzE4tWrV5vjjz/eVKxYMdbDp556yrRt2zb2/yeffLLBjgJLC1eI7J4wYYIZOnRoHBmOhTFWIgjD/fr1M7Nnz7bH3HzzzdYCY7vttouds2nTJuutTGJEClYkDz74oGnUqFEeEleXREAEREAEREAEREAERCB3CEhAzp2xUktFQAREQAREQAQSEMDKggR6WCgkKldddZUVL+vUqVPwPBF2Z82aZcaPH29FYaJ/GzRoEOPy7bffmmHDhplJkybF/nbHHXcUiQz+6aefrNjLsUEBHxH49ttvN0cddZS55ZZbzDXXXGPr6dmzp/179erV48YA8fjss8+O/U0JDgv+FhUAERABERABERABERCBLCAgATkLBkFNEAEREAEREAERyAwBhMznn3/ejBw5Mi7BG+Jo165dzYUXXmgaNmxoKlQof/+e8t4w/a9//cuQ9I5/XME6giR4lStXjv0N249u3brZCGVKVJJCEu8tWbLE4D+NZYUrsCcSmUjl8847z/65Xbt21j6kbt26cQO/detWg8BPNDkeyD///LOZN2+eOeiggzJzg6iW8iVQ3jd9+fZeVxcBERABERABERCBnCUgATlnh04NFwEREAEREAERiCKA8Pjxxx8bImi33357s88++5hq1aoJmEfggw8+sBG/zhsasXf+/PmmZcuWsSMR5SdOnGiuuOKK2N8QeYcPHx7KdNWqVTbCGzE5WBo3bhwTofk7xx1yyCFFxmTNmjVm5513tuNHO0jS16FDB42dCIiACIiACIiACIiACIhAORGQgFxO4HVZERABERABERABEShvAv/5z3/MXXfdZb2HXcEC5Kabboqzl/CTFCI0z5071xxzzDGhXfjkk0/M1VdfbWbOnBnZxSeffNK0adMm/vNAhOo777xj/ZMlIJf3XaLri4AIiIAIiIAIiIAIFDoBCciFfgeo/yIgAiIgAiIgAgVNYP369dbTeNGiRTEOixcvjkuexwe+PzGRy/gh165dO5Tfli1bzJgxY2zCvLCCcI3dRVThekQ9P/HEE1ZIVhEBERABERABERABERABESgfAhKQy4e7rioCIiACIiACIiACpUoA64lly5aZ+vXrW9/nRGXBggVxNhFnnXWWmTJlSlyiwc2bN9tIZZLlucJ/d+7cObJqfI/vuecec+mllxY5JlGCvO+//97aZnD+0KFDrQ2JigiIgAiIgAiIgAiIgAiIQPkQkIBcPtx1VREQAREQAREQAREoNQIffvihGTt2rLn33ntNIqHWNcAlr5s6dWqsTffff785//zzTcWKFWN/e+aZZ0z37t3Np59+av928skn22R49erVi+wLNhnYUOCLzHnYXxBZTD01atSIPI+kfHhZBxP6lRowVSwCIiACIiACIiACIiACIhBJQAKybg4REAEREAEREAERyCMC+A8j/D733HO2V8n8il3XX3/9ddOxY8eYOHzYYYfZaONGjRrF6BAZfP3111tx2pVx48aZAQMGJBV6X3jhBYPvcc+ePU2DBg3yiLi6IgIiIAIiIAIiIAIiIAL5TUACcn6Pr3onAiIgAiIgAiJQYAR++eUXM2PGDHPBBRfEet67d28r+u6yyy6hNL7++mszffp0gxjsoos5MCx6+a233jJdunQxq1evtnU1btzYJtRr2rRpgZFWd0VABERABERABERABESgMAhIQC6McVYvRaDgCfz6f0JIhYKnIAAiIAKFQiDMr/ixxx4z7du3j0Pwr3/9yyxcuNDcdtttZvny5UXwEL08f/5807Jly9hnWFKQAA8/ZFf69+9vbrrpJlO9evVCQax+ioAIiIAIiIAIiIAIiEDBEJCAXDBDrY6KgAiIgAiIgAgUEoGnnnrKtG3bNtZl/IqnTZtmLS3wF16xYoUZPny4efzxxxNiCYteJkq5R48eZsmSJbFzsado06ZNISFWX0VABERABERABERABESgIAhIQC6IYVYnRUAEREAEREAECo3At99+a4YNG2YmTZoU6/rEiRPNWWedZe644444H2MO2G+//cwNN9xgjjrqKJvkjsR3roRFLz/00EPm7LPPjh3Df1Nv7dq1Cw21+isCIiACIiACIiACIiACeU1AAnJeD686JwIiIAIiIAIiUMgEfL/iKBZXXXWVufzyy02dOnXsIX708umnn25tK/baa69YFVu3bjWcN3XqVPs3/nvQoEFmt912K2TkKfdd1kopo9KBIiACIiACIiACIiAC5UxAAnI5D4AuLwIiIAIiIAIiIAKlReCnn34yRB0TURxWOnXqZIYOHWqaN29uKlT4n1N8WPQy0cV9+vQxlSpVilX14osv2kjmkSNHFqmjtPqkekVABERABERABERABERABMqWgATksuWtq4mACIiACIiACIhAmRJYt26d6dmzZ5xf8dFHH21F39atW5vKlSuHtmflypWmW7duZvXq1fbzww47zDz44IOmUaNGseN/+eUX+98VK1Ys0z7pYiIgAiIgAiIgAiIgAiIgAmVHQAJy2bHWlURABERABERABESgXAgUx684LHoZmwoS71WrVq1c+qGLioAIiIAIiIAIiIAIiIAIlD0BCchlz1xXFAEREAEREAEREIEyJbB582ZzySWX2AhiV/jvzp07J2zH2rVrTffu3c2yZcvscYcffriZNm2aadKkSZm2XxcTAREQAREQAREQAREQAREoPwISkMuPva4sAiIgAiIgAiIgAmVGAL/iLl26mE8//dRe89hjjzXTp083DRo0iGwDFhWzZ882w4YNsz7KiMk1atQoszbrQiIgAiIgAiIgAiIgAiIgAuVPQAJy+Y+BWiACIiACIiACIiACpU7g+++/N9dff71NeufKuHHjzIABAyJ9kDlu27Zt5uuvvzZ77713qbdRFxABERABERABERABERCBrCPwqzHmf/mms655ZdEgCchlQVnXEAEREAEREAEREIEsILBq1Spz3nnnGRLkURo3bmxmzZplE+SpiIAIiIAIiIAIiIAIiIAIiEAYAQnIui9EQAREQAREQAREoEAI/Oc//zF33XWX9UN2pX///uamm24y1atXLxAK6qYIiIAIiIAIiIAIiIAIiEA6BCQgp0NLx4qACIiACIiACIhAjhPAA7lHjx5myZIlsZ48+eSTpk2bNjneMzVfBERABERABERABERABESgNAhIQC4NqqpTBERABERABERABLKYwIIFC0yHDh1iLbzyyivNtddea3baaacsbrWaJgIiIAIiIAIiIAIiIAIiUB6pHs4hAAAaEUlEQVQEJCCXB3VdUwREQAREQAREQATKkcDWrVvNVVddZfBEHjlypGndunXCRHrl2FRdWgREQATym4ASM+X3+Kp3IiACIpAnBCQg58lAqhsiIAIiIAIiIAIikA6B9evXm5o1a5pq1aqlc5qOFQEREAEREAEREAEREAERKDACEpALbMDVXREQAREQAREQAREQAREQAREQAREQAREQAREQARFIlYAE5FRJ6TgREAEREAEREAEREAEREAEREAEREAEREAEREAERKDACEpALbMDVXREQAREQAREQAREQAREQAREQAREQAREQAREQARFIlYAE5FRJ6TgREAEREAEREAEREAEREAEREAEREAEREAEREAERKDACEpBzcsCVqjcnh02NFgEREAEREAEREAEREAEREAEREAEREAEREIEcIyABOccGTM0VAREQAREQAREQAREQAREQAREQAREQAREQAREQgbIiIAG5rEjnynUU3JwrI6V2ioAIiIAIiIAIiIAIiIAIiIAIiIAIiIAIiECpE5CAXOqIdQEREAEREAEREAEREAEREAEREAEREAEREAEREAERyE0CEpBzc9zUahEQAREQAREQAREQAREQAREQAREQAREQAREQAREodQISkEsdsS4gAiIgAiIgAiIgAiIgAiIgAiIgAiIgAiIgAiIgArlJQAJybo6bWi0CIiACIiACIiACIiACIiACIiACIiACIiACIiACpU5AAnKpI9YFREAEREAEREAEREAEREAEREAEREAEREAEREAERCA3CUhAzs1xU6tFQAREQAREQAREQAREQAREQAREQAREQAREQAREoNQJSEAudcS6gAiIgAiIgAiIgAiIgAiIgAiIgAiIgAiIgAiIgAjkJgEJyLk5bmq1CIiACIiACIiACIiACIiACIiACIiACIiACIiACJQ6AQnIpY5YFxABERABERABERABERABERABERABEcg4gV+NMRUyXqsqFAEREAER8AhIQNYtIQIiIAIiIAIiIAIiIAIiIAIiIAIiIAIiIAIiIAIiEEpAArJuDBEQAREQAREQAREQAREQAREQAREQAREQAREQAREQAQnIugdEQAREQAREQAREQAREQAREQAREQAREQAREQAREQARSJ6AI5NRZ6UgREIEcJCBbtBwcNDVZBERABERABERABERABERABERABEQgawhIQM6aoVBDREAEREAEREAEREAEREAEREAEREAEREAEREAERCC7CEhAzq7xUGtEQAREQAREQAREQAREQAREQAREQAREQAREQAREIGsISEDOmqFQQ0RABERABERABERABERABMqPgIyvyo+9riwCIiACIiACIpDNBCQgZ/PoqG0iIAIiIAIiIAIiIAIiIAIiIAIiIAIiIAIiIAIiUI4EJCCXI3xdWgREQAREQAREQAREQAREQAREQAREQAREQAREQASymYAE5GweHbVNBERABERABERABERABERABERABERABERABERABMqRgATkcoSvS4uACIiACIiACIiACIiACIiACIiACIiACIiACIhANhOQgJzNo6O2iYAIiIAIiIAIiIAIiIAIiIAIiIAIiIAIiEAmCChfbCYoFmQdEpALctjVaREQAREQAREQAREQAREQAREQAREQAREQAREQARFITkACcnJGOkIEREAEREAEspOAIgiyc1zUKhEQAREQAREQAREQAREQARHIIwISkPNoMNUVERABERABERABERABERABERABERABERABERABEcgkAQnImaSpukRABERABERABERABERABERABERABERABERABEQgjwhIQM6jwVRXREAEREAEREAEREAEREAEREAEREAEREAEREAERCCTBCQgZ5Km6hIBERABERABERABERABERABESgsAspJUFjjrd6KgAiIQAESkIBcgIOuLouACIiACIiACIiACIiACIiACIiACIiACIiACIhAKgQkIKdCqVCP0Up6oY68+i0CIiACIiAC5ULgqaeeMm3btjXXXXedGTJkiKlSpYptx6effmp69Ohh3nvvPXP//febU045JbJ9//73v82YMWPMiBEjzKpVq8whhxxiVqxYYdq3b29atWplJk+ebGrVqpW0f+6cM88804wdO9a2xdWb9OT/HjB16lTTq1evIodv3LjRLF682CxcuNA8/PDD9vOjjz7aHH/88aZTp06madOmpnLlyrHzXP+XLFmS6qXtcU8++aRp06aNCTJxfwur6NdffzUff/yx4TrPPfeceeGFFyz7ww47zBx33HGmS5cu9r/duCRrDONFf1avXm37evrpp8edsm3bNnPJJZeYBx54IFlVcZ8HuUbdM36FX375peFYuLt+wfykk04ynTt3NgcddJCpVKlSaDvuuece07t3b3PRRReZ0aNHm5o1a0a295133jFNmjQpcg+n1UEdLAIiIAIiIAIiIAJZRkACcpYNiJojAiIgAiIgAiIgAoVKIJmAjLCJCIkIvM8++4RiChOQv/32W3PVVVfZ85YuXWrF0ETll19+MXfffbe5+OKLY8JnsN5Ux8cXkP/zn/9YURfR9KOPPoqspn///lYAr127tj2mLATkLVu2mPHjx5sbb7zRXnO//fYzRx55pBWynfjK38866yxz8803m/333z8lhjfddJOpVq2aOfnkk60QX7169dh5ZSEg//DDD3bRAfEfjsF+rVmzxixfvty258ILL7SLFg0bNjTGxEdROAGZ46ZPn266desWKTZLQE7126HjREAEREAEREAEcomABORcGi21VQREIAsJKFQ/CwdFTRIBEchRAqkIyHTthhtuMIMGDTLbb799kZ6GCcgc9Nhjj1nxEyFx4MCBcRG+fiVffPGFjRz++uuvzcyZM039+vVTjuJNhP711183HTt2NLvttpu5/vrrrZC9884721NoNxG748aNs9ccPny4GTp0aGgf3TVSjb5NFoH82WefWfGU6yKkDhgwwDRu3DhOJP3qq6+seAr3ZCI+7eN4BPgaNWrY/s6YMcMsWLDANG/ePOnd6UTY8847z9xxxx1mp512ijwnEYMff/zRiuLXXHONOe2008zIkSNtBPV2220Xq+/zzz83EyZMsOI2EclTpkyxEeDBEhSQOX/atGmmWbNmoW2SgJx0eHWACIiACIiACIhADhKQgJyDg6Ymi4AIiED5E5BwXv5joBaIQP4RSCYgI7ASzfrBBx9YKwLsLvwSJSBjzXDuueeaqlWrWgFw7733jgSIxQF2EkGxOZkIm2w0fv75Z3PbbbeZwYMHR7adOoj27du3r0FsfuKJJ6wdQlTJhIBMvxBZhw0bZkaNGmUF4h122CH0kkRQIyIjMiPs9unTJzIS1zG89957zaGHHmo6dOhgI6+TifdcOBMCMlHks2fPNojQyawn6NesWbNM9+7dzdlnn2375qK/aY8TkBHVsePo2bOnueWWW0KtLCQgJ/sm6HMREAEREAEREIFcJCABORdHTW0WAREQAREQAREQgTwkkExArlu3rjnnnHOsgIln7X333Wfq1asXRyJKQP7pp5/MrbfeaiNtw/x4XSVErRIdTDRuMGK2pAIyNhpXXHGFtcZw3sxRQ8gx/ENk7LHHHluqArLzem7ZsqWNvq1Tp07CO8tFZzthdY899ihyfJAhIjjjRlTzunXrYhHdiS6SCQHZLRhwHUTvBg0aJOzX999/b8edSGSEZ+4zV5yAjF/1G2+8YY9BGEdw9n2TJSDn4Q+TuiQCIiACIiACImAkIOsmEAEREAEREAEREAERyAoCqQjIt99+u5kzZ46NZg2zeYgSkOmgE0uJRObcMAsMvIlJFteiRYs4z96SCsjBCOT58+fbiNwKFSqUiHtJI5CJ0r3zzjutuOuLplENox+I2wjiJDbcfffdixzqxNvf/e53MYaMWdeuXVO6TiYE5HQsS1wHEIcR0hGGEe+dvYgTkPGvxvuZzzdv3myjlrG0CBYJyCW6pXWyCIiACIiACIhAlhKQgJylA6NmiYAIiIAIiEA2EZBpSTaNRv62JRUBGXsBxFwE5AcffNB6G7dv3z4GJZGAjC8vYunKlSvNo48+aho1alQEphM6+TdCsislFZCp580337Si68aNG62Yil0CbcCWozilpAIyHs/9+vWzoi5t871/i9MmzgljiO0IHtQIrhMnTjS1atWKrL6kAjJjhcUE3sdEQLdr1y6lrmzYsMHaXeCLPHfuXJtwjxIUkNu0aWMj01kACLO7kICcEmodJAIiIAIiIAIikGMEJCDn2ICpuSIgAiIgAiIgAiKQrwRSFZBJqoYI3K1bN+tVG7QoSCQgB8XNsIhbomqvuuoq8/bbbxexWgjWmwr/qARwy5YtszYay5cvj1WDKEliuqOOOsocfPDBpnr16qlcwpRUQP7000+toE1J5gudUoP+mzwvzK7C2VqMHj3aLF261CYQjColFZAZx8suu8xanKQjjG/bts0uTDzwwANxNiO+gExf6AeWF74XtATkVO8UHScCIiACIiACIpBLBCQg59Joqa0iIAIiIAIiIAIikMcE0hGQgwndEH2xpCCSN5mAHGav4JA6i4uwZG+ZEpC5Fn67L7/8so1kXbRokcE2wxWS+/Xv39/06tUrNElbcPjLQkB24mnYbTd16lTbzmBxDPk7QnmVKlViH7vEekOHDo20EOHgkgrIUUJwsq9O8DzsKhD2Kb6AzN/wcyaZHokdsSTB+iLY9uuuu65I/5NdX5+LgAiIgAiIgAiIQLYSkICcrSOjdomACIiACIiACIhAgRFIR0AGzZYtW8yVV15pI02xs+jcuXNSAdkJwYiC2Bs0adLEUnZ+wDfffHNc8jw3BJmwsAgbToTwTZs22YhqJygTGUxE8uTJk80+++wTeRdkm4AcTFQYFmXsEvCtXbvWzJs3zyZCDCvZICAHEx2GCci0G5EZewysOVwCQkUgF9iPlrorAiIgAiIgAgVCQAJygQy0uikCIiACIiACIiAC2U4gXQGZ/jgri6pVq1oRed999zVjxowxI0aMiLMhCPbdRcIi0OJ5W7FiRePEzV133TUugVppC8j+mHz55ZcGEfvWW28148aNs57NlStXDh26kgrIzgMZsZe6sM9Ipbjr+hHILrobm45kJcjeP7akAnJpeyC79gatLNxY4fXMooQikJPdAfpcBNIgoEQMacDSoSIgAiJQOgQkIJcOV9UqAiIgAiIgAiIgAiKQJoHiCMhE8M6aNct0797dWj8gHN95550JBWSXTO/nn3+2Ub4kdHPXDvNGphsljUB+5plnrG3DhRdeGPMdjsKDpQUJ/A488EDrsYvnc1gpqYBM/2+77TYzePBgm0jvnHPOSWnEogRk7DjOOOMMa/1Qp06d0Lqw73j11VfNoYceaq0h9thjjyLHlVRApkKSKxIZzGLCwIEDI0X44MXfeOMNa0XBvTRhwgSz884724+jIpD57JNPPjEXX3yx+fvf/24T79WsWVMCckp3kQ4SAREQAREQARFIlUA2rKNJQE51tHScCIiACIiACIiACIhAqRIojoBMg7CywFf37rvvtlYCWEDceOONkRHInIPtBWLuiy++aFq0aGETovHfM2fONPXr1y/Sz5IKyE6cRGwcO3ZswkR5Lrld3bp1S1VAppPOs/iYY46x1yIpYbISJiC7BIR//etf46xB/LrccQj3CxcutFYdfsmEgOyiobkekemNGjVK2K1gNLEvpicSkKn06aefNhdccIEVxfF+bt++vSKQk91E+lwEREAEREAERCCnCEhAzqnhUmNFQAREQAREQAREIH8JFFdAhsibb75pI3s3btxok+lhJRD0sfWpkfysU6dONtoUwe+8886zEatR0aolFZBd1DN2EYjcp556qqlUqVLoYDpv3WQ2CCWNQObiCKfjx48311xzjRk1apQZNGiQ2WGHHSJvMiJur776aiu0By0snBB95plnJhXIXaRylJieCQEZT2uEYMYVmxIWFKLE8WAU+9lnn11ESE8mIAcZNm7c2KxevVoCcv7+TKlnIiACIiACIlCQBCQgF+Swq9MiIAIiIAIiIAIikH0ESiIgB0VA17NEAjKiH1HH7777rvn9739vrrrqKhuB3KpVq1AwJRWQqdRFqhJhzPV69+5t6tWrZ7bbbjtD+zds2GCjcrFd2GWXXcwDDzwQS/IX1qhMCMjUG4zgRnDFd7lZs2a2Xa5s3brVtg2LECw2iN5G4CZKGrGW6G8E4VSsMFx0MPWQOLB58+Zx3cuEgOyL46eddppt72GHHRYn3OM5DWdsPPhs2rRptu/BkkxA5lhnZYE4Tkkm/mfft08tEgEREAEREAEREIFoAhKQdXeIgAiIgAiIgAiIgAgUIVAeXmslEZB9IZT/TyQg87lLpsd/d+3a1UycONH6IYeVoICc6u2CGBv0MEYkJrr4kksusSJsVDn66KOtiHzssccmvFSmBGQusm3bNnP//ffbxH0I3Hvvvbc58sgjbTQ3IivXouy3337mhhtusNHbJC6kuASEa9euNY8++mhSu4iffvrJJgkcMmRIqEdxpgRk2sa4ES09cuRI2y/aT79ITLhmzRqzfPly2wcEcdrTsGHDIsxTEZA5KbhAIAE51W+JjhMBERABERABEcgFAhKQs3yUymPyluVI1DwREAEREAEREIE8JVBSARksiMYItytXrkwqIDvhk6jRZJGzmRCQ3bARzYuVBdcluR5iMoLtySefbDp06GBOPPHEyMR5waHPpIDs6t28ebNt2xNPPBFrG6IrXsUkyDvqqKOKtM21Ax9qEgVu///bu5fchGEoCqB0xlJYIytjd61ciUlVSgjN+9hn0FnAz+daFbqlyfn89ITe7wk9SvKf953+zwL5Psi4tcntdvv+GX84GGXyeNjfsB57u1wuD28psrVAHmdk3A7ker36BvLTE+ACAgQIECBAoJOAArlTWmYlQIAAAQIECBAgQIAAAQIECBAgQIBAoIACORDbUgQIECBAgAABAgQIECBAgAABAgQIEOgkoEDulJZZCRAgQIAAAQIECBAgQIAAAQIECBAgECigQA7EthQBAgQIECgn4Gb75SIxEAECBAgQIECAAAECBCoJKJArpWEWAgQIECBAgAABAgQIECBAgAABAgQIFBJQIBcKwygECBAgQIAAAQIECBAgQIAAAQIECBCoJKBArpSGWQgQIECAAAECBAgQCBdwN59wcgsSIECAAAECjQQUyI3CMioBAgQIECBAgAABAgQIECBAgAABAgQiBRTIkdrWIkCAAAECBAgQIECAAAECBAgQIECAQCMBBXKjsIxKgAABAgQIECBAgAABAgQIECBAgACBSAEFcqS2tQgQIECAAAECBAgQIECAAAECBAgQINBIQIHcKCyjElhNwANtVkvcfgkQIECAAAECBAgQIECAQLyA/uFvcwVy/Jm0YjUBvyWqJWIeAgQIECBAgAABAocI+Oh/CKs3JUCAAIHJBRTIkwdsewQIECBAgAABAgQIECBAgAABAgQIENgroEDeK+d1BAgQIECAAAECBAgQIEBgg4BvPm9AcgkBAgQIlBVQIJeNxmAECBAgQIAAAQIECBAgQIAAAQIECBDIFVAg5/pbnQABAgQIECBAgAABAgQIECBAgAABAmUFFMhlozFYvoB/NMvPwAQECBAgQIAAAQIECBAgQIAAAQKZAgrkTH1rEyBAgAABAgQIECBAgAABAgQIECBAoLCAArlwOEYjQIAAAQIECBAgQIAAAQIECBAgQIBApoACOVPf2gQIECBAgAABAgQIECBAgAABAgQIECgsoEAuHI7RCBAgQIAAAQIEXhTwCIMXwVxOgAABAgQIECCQI9Dng6sCOeeEWJUAAQIECBAgQIAAAQIECBAgQIAAAQLlBRTI5SMyIAECBAgQIECAAAECBAgQIECAAAECBHIEFMg57lYlQIAAAQIECBAgQIAAAQIECBAgQIBAeQEFcvmIDEiAAAECBAgQIECAAAECBAgQIECAAIEcAQVyjrtVpxfocyP06aOwQQIECBAgQIAAAQIECBAgQIAAgd0CCuTddF5IgAABAgQIECBAgAABAgQIECBAgACBuQUUyHPna3cECBAgQIAAAQIECBAgQIAAAQIECBDYLaBA3k3nhQQIECBAgAABAgQIECBAgAABAgQIEJhbQIE8d752R4AAAQIECBAgQIAAgUMFPP3jUF5vToAAAQIE0gUUyOkRGIAAAQIECBAgQIAAAQIECBAgQIAAAQI1BRTINXMxFQECBAgQIECAAAECBAgQIECAAAECBNIFFMjpERiAAAECBAgQIECAAAECBAgQIECAAAECNQUUyDVzMRUBAgQIECBAgAABAgQIECBAgAABAgTSBRTI6REYgACB6QU8WWb6iG2QAAECBAgQIECAAAECBAjMKqBAnjVZ+yJAgAABAgQIECBAgAABAgQIECBAgMCbAgrkNwFDX+5bjKHcFiNAgAABAgQIECBAgAABAgQIECCwuoACefUTYP8ECBAgQIAAAQIECBAgQIAAAQIECBB4IKBAdjQIECBAgAABAgQIECBAgAABAgQIECBA4FcBBbKDQYAAAQIECBAgQIAAAQIECBAgQIAAAQIKZGeAAAECBAgQIECAAAECBAgQIECAAAECBLYL+AbyditXEiBAgAABAgQIECBAgAABAgQIECBAYCkBBfJScdssAQIECBAgQIAAAQIECBAgQIAAAQIEtgsokLdbuZIAAQIECBAgQIAAAQIECBAgQIAAAQJLCSiQl4rbZgkQIECAAAECBAgQIECAAAECBAgQOFLg83Q6fRy5QPB7K5CDwS1HgAABAgQIECBAgAABAgQIECBAgACBLgIK5C5JmZMAAQIECBAgQIAAAQIECBAgQIAAAQLBAl/SBi+RsUB1wAAAAABJRU5ErkJgg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21" y="876872"/>
            <a:ext cx="3588607" cy="2380914"/>
          </a:xfrm>
          <a:prstGeom prst="rect">
            <a:avLst/>
          </a:prstGeom>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06628" y="876872"/>
            <a:ext cx="4198207" cy="2319933"/>
          </a:xfrm>
          <a:prstGeom prst="rect">
            <a:avLst/>
          </a:prstGeom>
        </p:spPr>
      </p:pic>
      <p:pic>
        <p:nvPicPr>
          <p:cNvPr id="13" name="Pictur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04835" y="876872"/>
            <a:ext cx="3868181" cy="2492762"/>
          </a:xfrm>
          <a:prstGeom prst="rect">
            <a:avLst/>
          </a:prstGeom>
        </p:spPr>
      </p:pic>
      <p:pic>
        <p:nvPicPr>
          <p:cNvPr id="14" name="Picture 1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7975" y="3196805"/>
            <a:ext cx="5530881" cy="3251439"/>
          </a:xfrm>
          <a:prstGeom prst="rect">
            <a:avLst/>
          </a:prstGeom>
        </p:spPr>
      </p:pic>
      <p:pic>
        <p:nvPicPr>
          <p:cNvPr id="15" name="Picture 1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936390" y="3196805"/>
            <a:ext cx="5736626" cy="3159545"/>
          </a:xfrm>
          <a:prstGeom prst="rect">
            <a:avLst/>
          </a:prstGeom>
        </p:spPr>
      </p:pic>
    </p:spTree>
    <p:extLst>
      <p:ext uri="{BB962C8B-B14F-4D97-AF65-F5344CB8AC3E}">
        <p14:creationId xmlns:p14="http://schemas.microsoft.com/office/powerpoint/2010/main" val="14986132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15166</TotalTime>
  <Words>725</Words>
  <Application>Microsoft Office PowerPoint</Application>
  <PresentationFormat>Widescreen</PresentationFormat>
  <Paragraphs>103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Oncology and the Use of Diagnostics: Evaluation and Understanding of Advanced Diagnostic Methods Utilized in the Oncology Outpatient Department of a Super Specialty Hospital  Yashoda Super Specialty Hospital &amp;  Cancer Institute</vt:lpstr>
      <vt:lpstr>Mentor Approval</vt:lpstr>
      <vt:lpstr>Introduction (1/2)</vt:lpstr>
      <vt:lpstr>Objectives of Your Study</vt:lpstr>
      <vt:lpstr>Methodology (1/2)</vt:lpstr>
      <vt:lpstr>Methodology (2/2)</vt:lpstr>
      <vt:lpstr>Results (1/3)</vt:lpstr>
      <vt:lpstr>Results (2/3)</vt:lpstr>
      <vt:lpstr>Test advised Based on the Type of CA - Results (3/3)</vt:lpstr>
      <vt:lpstr>Discussion (1/2)</vt:lpstr>
      <vt:lpstr>Discussion (2/2)</vt:lpstr>
      <vt:lpstr>Conclusion</vt:lpstr>
      <vt:lpstr>References (Only Vancouver Style)</vt:lpstr>
      <vt:lpstr>Thank You</vt:lpstr>
      <vt:lpstr>Pictorial Journey (1/2)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Windows User</cp:lastModifiedBy>
  <cp:revision>25</cp:revision>
  <dcterms:created xsi:type="dcterms:W3CDTF">2022-05-20T15:11:38Z</dcterms:created>
  <dcterms:modified xsi:type="dcterms:W3CDTF">2024-07-30T20:40:45Z</dcterms:modified>
</cp:coreProperties>
</file>