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4" r:id="rId4"/>
  </p:sldMasterIdLst>
  <p:notesMasterIdLst>
    <p:notesMasterId r:id="rId24"/>
  </p:notesMasterIdLst>
  <p:sldIdLst>
    <p:sldId id="309" r:id="rId5"/>
    <p:sldId id="297" r:id="rId6"/>
    <p:sldId id="295" r:id="rId7"/>
    <p:sldId id="305" r:id="rId8"/>
    <p:sldId id="306" r:id="rId9"/>
    <p:sldId id="298" r:id="rId10"/>
    <p:sldId id="312" r:id="rId11"/>
    <p:sldId id="303" r:id="rId12"/>
    <p:sldId id="323" r:id="rId13"/>
    <p:sldId id="325" r:id="rId14"/>
    <p:sldId id="315" r:id="rId15"/>
    <p:sldId id="318" r:id="rId16"/>
    <p:sldId id="319" r:id="rId17"/>
    <p:sldId id="320" r:id="rId18"/>
    <p:sldId id="321" r:id="rId19"/>
    <p:sldId id="322" r:id="rId20"/>
    <p:sldId id="316" r:id="rId21"/>
    <p:sldId id="317" r:id="rId22"/>
    <p:sldId id="2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7" autoAdjust="0"/>
  </p:normalViewPr>
  <p:slideViewPr>
    <p:cSldViewPr snapToGrid="0">
      <p:cViewPr varScale="1">
        <p:scale>
          <a:sx n="68" d="100"/>
          <a:sy n="68" d="100"/>
        </p:scale>
        <p:origin x="616" y="6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[BRB REPORT.xlsx]Sheet2!PivotTable1</c:name>
    <c:fmtId val="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Overall</a:t>
            </a:r>
            <a:r>
              <a:rPr lang="en-IN" baseline="0"/>
              <a:t> physical state</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FFC000"/>
          </a:solidFill>
          <a:ln>
            <a:noFill/>
          </a:ln>
          <a:effectLst/>
        </c:spPr>
      </c:pivotFmt>
      <c:pivotFmt>
        <c:idx val="2"/>
        <c:spPr>
          <a:solidFill>
            <a:schemeClr val="accent2">
              <a:lumMod val="75000"/>
            </a:schemeClr>
          </a:solidFill>
          <a:ln>
            <a:noFill/>
          </a:ln>
          <a:effectLst/>
        </c:spPr>
      </c:pivotFmt>
      <c:pivotFmt>
        <c:idx val="3"/>
        <c:spPr>
          <a:solidFill>
            <a:schemeClr val="accent6">
              <a:lumMod val="75000"/>
            </a:schemeClr>
          </a:solidFill>
          <a:ln>
            <a:noFill/>
          </a:ln>
          <a:effectLst/>
        </c:spP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FFC000"/>
          </a:solidFill>
          <a:ln>
            <a:noFill/>
          </a:ln>
          <a:effectLst/>
        </c:spPr>
      </c:pivotFmt>
      <c:pivotFmt>
        <c:idx val="6"/>
        <c:spPr>
          <a:solidFill>
            <a:schemeClr val="accent2">
              <a:lumMod val="75000"/>
            </a:schemeClr>
          </a:solidFill>
          <a:ln>
            <a:noFill/>
          </a:ln>
          <a:effectLst/>
        </c:spPr>
      </c:pivotFmt>
      <c:pivotFmt>
        <c:idx val="7"/>
        <c:spPr>
          <a:solidFill>
            <a:schemeClr val="accent6">
              <a:lumMod val="75000"/>
            </a:schemeClr>
          </a:solidFill>
          <a:ln>
            <a:noFill/>
          </a:ln>
          <a:effectLst/>
        </c:spPr>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FFC000"/>
          </a:solidFill>
          <a:ln>
            <a:noFill/>
          </a:ln>
          <a:effectLst/>
        </c:spPr>
      </c:pivotFmt>
      <c:pivotFmt>
        <c:idx val="10"/>
        <c:spPr>
          <a:solidFill>
            <a:schemeClr val="accent2">
              <a:lumMod val="75000"/>
            </a:schemeClr>
          </a:solidFill>
          <a:ln>
            <a:noFill/>
          </a:ln>
          <a:effectLst/>
        </c:spPr>
      </c:pivotFmt>
      <c:pivotFmt>
        <c:idx val="11"/>
        <c:spPr>
          <a:solidFill>
            <a:schemeClr val="accent6">
              <a:lumMod val="75000"/>
            </a:schemeClr>
          </a:solidFill>
          <a:ln>
            <a:noFill/>
          </a:ln>
          <a:effectLst/>
        </c:spPr>
      </c:pivotFmt>
    </c:pivotFmts>
    <c:plotArea>
      <c:layout/>
      <c:barChart>
        <c:barDir val="col"/>
        <c:grouping val="clustered"/>
        <c:varyColors val="0"/>
        <c:ser>
          <c:idx val="0"/>
          <c:order val="0"/>
          <c:tx>
            <c:strRef>
              <c:f>Sheet2!$B$3</c:f>
              <c:strCache>
                <c:ptCount val="1"/>
                <c:pt idx="0">
                  <c:v>Total</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4C47-45A0-A814-C047CDBC67E0}"/>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4C47-45A0-A814-C047CDBC67E0}"/>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4C47-45A0-A814-C047CDBC67E0}"/>
              </c:ext>
            </c:extLst>
          </c:dPt>
          <c:cat>
            <c:strRef>
              <c:f>Sheet2!$A$4:$A$7</c:f>
              <c:strCache>
                <c:ptCount val="3"/>
                <c:pt idx="0">
                  <c:v>Good condition</c:v>
                </c:pt>
                <c:pt idx="1">
                  <c:v>Poor Condition</c:v>
                </c:pt>
                <c:pt idx="2">
                  <c:v>Relatively good condition</c:v>
                </c:pt>
              </c:strCache>
            </c:strRef>
          </c:cat>
          <c:val>
            <c:numRef>
              <c:f>Sheet2!$B$4:$B$7</c:f>
              <c:numCache>
                <c:formatCode>General</c:formatCode>
                <c:ptCount val="3"/>
                <c:pt idx="0">
                  <c:v>4</c:v>
                </c:pt>
                <c:pt idx="1">
                  <c:v>6</c:v>
                </c:pt>
                <c:pt idx="2">
                  <c:v>5</c:v>
                </c:pt>
              </c:numCache>
            </c:numRef>
          </c:val>
          <c:extLst>
            <c:ext xmlns:c16="http://schemas.microsoft.com/office/drawing/2014/chart" uri="{C3380CC4-5D6E-409C-BE32-E72D297353CC}">
              <c16:uniqueId val="{00000006-4C47-45A0-A814-C047CDBC67E0}"/>
            </c:ext>
          </c:extLst>
        </c:ser>
        <c:dLbls>
          <c:showLegendKey val="0"/>
          <c:showVal val="0"/>
          <c:showCatName val="0"/>
          <c:showSerName val="0"/>
          <c:showPercent val="0"/>
          <c:showBubbleSize val="0"/>
        </c:dLbls>
        <c:gapWidth val="219"/>
        <c:overlap val="-27"/>
        <c:axId val="1199233696"/>
        <c:axId val="1199234176"/>
      </c:barChart>
      <c:catAx>
        <c:axId val="119923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9234176"/>
        <c:crosses val="autoZero"/>
        <c:auto val="1"/>
        <c:lblAlgn val="ctr"/>
        <c:lblOffset val="100"/>
        <c:noMultiLvlLbl val="0"/>
      </c:catAx>
      <c:valAx>
        <c:axId val="1199234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9233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[BRB REPORT.xlsx]Sheet3!PivotTable17</c:name>
    <c:fmtId val="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Sufficient Consultation &amp; Exam Rooms for patients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0070C0"/>
          </a:solidFill>
          <a:ln>
            <a:noFill/>
          </a:ln>
          <a:effectLst/>
        </c:spPr>
      </c:pivotFmt>
      <c:pivotFmt>
        <c:idx val="2"/>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70C0"/>
          </a:solidFill>
          <a:ln>
            <a:noFill/>
          </a:ln>
          <a:effectLst/>
        </c:spPr>
      </c:pivotFmt>
      <c:pivotFmt>
        <c:idx val="4"/>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0070C0"/>
          </a:solidFill>
          <a:ln>
            <a:noFill/>
          </a:ln>
          <a:effectLst/>
        </c:spPr>
      </c:pivotFmt>
    </c:pivotFmts>
    <c:plotArea>
      <c:layout/>
      <c:barChart>
        <c:barDir val="col"/>
        <c:grouping val="clustered"/>
        <c:varyColors val="0"/>
        <c:ser>
          <c:idx val="0"/>
          <c:order val="0"/>
          <c:tx>
            <c:strRef>
              <c:f>Sheet3!$C$19</c:f>
              <c:strCache>
                <c:ptCount val="1"/>
                <c:pt idx="0">
                  <c:v>Total</c:v>
                </c:pt>
              </c:strCache>
            </c:strRef>
          </c:tx>
          <c:spPr>
            <a:solidFill>
              <a:srgbClr val="92D050"/>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B479-4D1A-853E-0F4EEFF56123}"/>
              </c:ext>
            </c:extLst>
          </c:dPt>
          <c:cat>
            <c:strRef>
              <c:f>Sheet3!$B$20:$B$22</c:f>
              <c:strCache>
                <c:ptCount val="2"/>
                <c:pt idx="0">
                  <c:v>No</c:v>
                </c:pt>
                <c:pt idx="1">
                  <c:v>Yes</c:v>
                </c:pt>
              </c:strCache>
            </c:strRef>
          </c:cat>
          <c:val>
            <c:numRef>
              <c:f>Sheet3!$C$20:$C$22</c:f>
              <c:numCache>
                <c:formatCode>General</c:formatCode>
                <c:ptCount val="2"/>
                <c:pt idx="0">
                  <c:v>3</c:v>
                </c:pt>
                <c:pt idx="1">
                  <c:v>12</c:v>
                </c:pt>
              </c:numCache>
            </c:numRef>
          </c:val>
          <c:extLst>
            <c:ext xmlns:c16="http://schemas.microsoft.com/office/drawing/2014/chart" uri="{C3380CC4-5D6E-409C-BE32-E72D297353CC}">
              <c16:uniqueId val="{00000002-B479-4D1A-853E-0F4EEFF56123}"/>
            </c:ext>
          </c:extLst>
        </c:ser>
        <c:dLbls>
          <c:showLegendKey val="0"/>
          <c:showVal val="0"/>
          <c:showCatName val="0"/>
          <c:showSerName val="0"/>
          <c:showPercent val="0"/>
          <c:showBubbleSize val="0"/>
        </c:dLbls>
        <c:gapWidth val="219"/>
        <c:overlap val="-27"/>
        <c:axId val="599029248"/>
        <c:axId val="599032128"/>
      </c:barChart>
      <c:catAx>
        <c:axId val="599029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032128"/>
        <c:crosses val="autoZero"/>
        <c:auto val="1"/>
        <c:lblAlgn val="ctr"/>
        <c:lblOffset val="100"/>
        <c:noMultiLvlLbl val="0"/>
      </c:catAx>
      <c:valAx>
        <c:axId val="59903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029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[BRB REPORT.xlsx]Sheet3!PivotTable30</c:name>
    <c:fmtId val="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Private areas for consultation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7030A0"/>
          </a:solidFill>
          <a:ln>
            <a:noFill/>
          </a:ln>
          <a:effectLst/>
        </c:spPr>
      </c:pivotFmt>
      <c:pivotFmt>
        <c:idx val="2"/>
        <c:spPr>
          <a:solidFill>
            <a:srgbClr val="FFFF00"/>
          </a:solidFill>
          <a:ln>
            <a:noFill/>
          </a:ln>
          <a:effectLst/>
        </c:spP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7030A0"/>
          </a:solidFill>
          <a:ln>
            <a:noFill/>
          </a:ln>
          <a:effectLst/>
        </c:spPr>
      </c:pivotFmt>
      <c:pivotFmt>
        <c:idx val="5"/>
        <c:spPr>
          <a:solidFill>
            <a:srgbClr val="FFFF00"/>
          </a:solidFill>
          <a:ln>
            <a:noFill/>
          </a:ln>
          <a:effectLst/>
        </c:spP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7030A0"/>
          </a:solidFill>
          <a:ln>
            <a:noFill/>
          </a:ln>
          <a:effectLst/>
        </c:spPr>
      </c:pivotFmt>
      <c:pivotFmt>
        <c:idx val="8"/>
        <c:spPr>
          <a:solidFill>
            <a:srgbClr val="FFFF00"/>
          </a:solidFill>
          <a:ln>
            <a:noFill/>
          </a:ln>
          <a:effectLst/>
        </c:spPr>
      </c:pivotFmt>
    </c:pivotFmts>
    <c:plotArea>
      <c:layout/>
      <c:barChart>
        <c:barDir val="col"/>
        <c:grouping val="clustered"/>
        <c:varyColors val="0"/>
        <c:ser>
          <c:idx val="0"/>
          <c:order val="0"/>
          <c:tx>
            <c:strRef>
              <c:f>Sheet3!$E$28</c:f>
              <c:strCache>
                <c:ptCount val="1"/>
                <c:pt idx="0">
                  <c:v>Total</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DB9E-4FF8-AE4C-43DBDE065AFE}"/>
              </c:ext>
            </c:extLst>
          </c:dPt>
          <c:dPt>
            <c:idx val="1"/>
            <c:invertIfNegative val="0"/>
            <c:bubble3D val="0"/>
            <c:spPr>
              <a:solidFill>
                <a:srgbClr val="FFFF00"/>
              </a:solidFill>
              <a:ln>
                <a:noFill/>
              </a:ln>
              <a:effectLst/>
            </c:spPr>
            <c:extLst>
              <c:ext xmlns:c16="http://schemas.microsoft.com/office/drawing/2014/chart" uri="{C3380CC4-5D6E-409C-BE32-E72D297353CC}">
                <c16:uniqueId val="{00000003-DB9E-4FF8-AE4C-43DBDE065AFE}"/>
              </c:ext>
            </c:extLst>
          </c:dPt>
          <c:cat>
            <c:strRef>
              <c:f>Sheet3!$D$29:$D$31</c:f>
              <c:strCache>
                <c:ptCount val="2"/>
                <c:pt idx="0">
                  <c:v>No</c:v>
                </c:pt>
                <c:pt idx="1">
                  <c:v>Yes</c:v>
                </c:pt>
              </c:strCache>
            </c:strRef>
          </c:cat>
          <c:val>
            <c:numRef>
              <c:f>Sheet3!$E$29:$E$31</c:f>
              <c:numCache>
                <c:formatCode>General</c:formatCode>
                <c:ptCount val="2"/>
                <c:pt idx="0">
                  <c:v>4</c:v>
                </c:pt>
                <c:pt idx="1">
                  <c:v>11</c:v>
                </c:pt>
              </c:numCache>
            </c:numRef>
          </c:val>
          <c:extLst>
            <c:ext xmlns:c16="http://schemas.microsoft.com/office/drawing/2014/chart" uri="{C3380CC4-5D6E-409C-BE32-E72D297353CC}">
              <c16:uniqueId val="{00000004-DB9E-4FF8-AE4C-43DBDE065AFE}"/>
            </c:ext>
          </c:extLst>
        </c:ser>
        <c:dLbls>
          <c:showLegendKey val="0"/>
          <c:showVal val="0"/>
          <c:showCatName val="0"/>
          <c:showSerName val="0"/>
          <c:showPercent val="0"/>
          <c:showBubbleSize val="0"/>
        </c:dLbls>
        <c:gapWidth val="219"/>
        <c:overlap val="-27"/>
        <c:axId val="1931933872"/>
        <c:axId val="1931930032"/>
      </c:barChart>
      <c:catAx>
        <c:axId val="1931933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1930032"/>
        <c:crosses val="autoZero"/>
        <c:auto val="1"/>
        <c:lblAlgn val="ctr"/>
        <c:lblOffset val="100"/>
        <c:noMultiLvlLbl val="0"/>
      </c:catAx>
      <c:valAx>
        <c:axId val="1931930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19338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PowerPoint]Sheet5!PivotTable32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Electricity facility- Availability</a:t>
            </a:r>
          </a:p>
        </c:rich>
      </c:tx>
      <c:layout>
        <c:manualLayout>
          <c:xMode val="edge"/>
          <c:yMode val="edge"/>
          <c:x val="0.31439908637503911"/>
          <c:y val="6.86221743810549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FF9900"/>
          </a:solidFill>
          <a:ln>
            <a:noFill/>
          </a:ln>
          <a:effectLst/>
        </c:spPr>
      </c:pivotFmt>
      <c:pivotFmt>
        <c:idx val="3"/>
        <c:spPr>
          <a:solidFill>
            <a:srgbClr val="FF66CC"/>
          </a:solidFill>
          <a:ln>
            <a:noFill/>
          </a:ln>
          <a:effectLst/>
        </c:spPr>
      </c:pivotFmt>
      <c:pivotFmt>
        <c:idx val="4"/>
        <c:spPr>
          <a:solidFill>
            <a:srgbClr val="00CC99"/>
          </a:solidFill>
          <a:ln>
            <a:noFill/>
          </a:ln>
          <a:effectLst/>
        </c:spP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FF9900"/>
          </a:solidFill>
          <a:ln>
            <a:noFill/>
          </a:ln>
          <a:effectLst/>
        </c:spPr>
      </c:pivotFmt>
      <c:pivotFmt>
        <c:idx val="7"/>
        <c:spPr>
          <a:solidFill>
            <a:srgbClr val="FF66CC"/>
          </a:solidFill>
          <a:ln>
            <a:noFill/>
          </a:ln>
          <a:effectLst/>
        </c:spPr>
      </c:pivotFmt>
      <c:pivotFmt>
        <c:idx val="8"/>
        <c:spPr>
          <a:solidFill>
            <a:srgbClr val="00CC99"/>
          </a:solidFill>
          <a:ln>
            <a:noFill/>
          </a:ln>
          <a:effectLst/>
        </c:spPr>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FF9900"/>
          </a:solidFill>
          <a:ln>
            <a:noFill/>
          </a:ln>
          <a:effectLst/>
        </c:spPr>
      </c:pivotFmt>
      <c:pivotFmt>
        <c:idx val="11"/>
        <c:spPr>
          <a:solidFill>
            <a:srgbClr val="FF66CC"/>
          </a:solidFill>
          <a:ln>
            <a:noFill/>
          </a:ln>
          <a:effectLst/>
        </c:spPr>
      </c:pivotFmt>
      <c:pivotFmt>
        <c:idx val="12"/>
        <c:spPr>
          <a:solidFill>
            <a:srgbClr val="00CC99"/>
          </a:solidFill>
          <a:ln>
            <a:noFill/>
          </a:ln>
          <a:effectLst/>
        </c:spPr>
      </c:pivotFmt>
    </c:pivotFmts>
    <c:plotArea>
      <c:layout/>
      <c:barChart>
        <c:barDir val="col"/>
        <c:grouping val="clustered"/>
        <c:varyColors val="0"/>
        <c:ser>
          <c:idx val="0"/>
          <c:order val="0"/>
          <c:tx>
            <c:strRef>
              <c:f>Sheet5!$B$18</c:f>
              <c:strCache>
                <c:ptCount val="1"/>
                <c:pt idx="0">
                  <c:v>Total</c:v>
                </c:pt>
              </c:strCache>
            </c:strRef>
          </c:tx>
          <c:spPr>
            <a:solidFill>
              <a:schemeClr val="accent1"/>
            </a:solidFill>
            <a:ln>
              <a:noFill/>
            </a:ln>
            <a:effectLst/>
          </c:spPr>
          <c:invertIfNegative val="0"/>
          <c:dPt>
            <c:idx val="2"/>
            <c:invertIfNegative val="0"/>
            <c:bubble3D val="0"/>
            <c:spPr>
              <a:solidFill>
                <a:srgbClr val="FF9900"/>
              </a:solidFill>
              <a:ln>
                <a:noFill/>
              </a:ln>
              <a:effectLst/>
            </c:spPr>
            <c:extLst>
              <c:ext xmlns:c16="http://schemas.microsoft.com/office/drawing/2014/chart" uri="{C3380CC4-5D6E-409C-BE32-E72D297353CC}">
                <c16:uniqueId val="{00000001-0173-4E6E-ACCF-7BEF4A5621B0}"/>
              </c:ext>
            </c:extLst>
          </c:dPt>
          <c:dPt>
            <c:idx val="3"/>
            <c:invertIfNegative val="0"/>
            <c:bubble3D val="0"/>
            <c:spPr>
              <a:solidFill>
                <a:srgbClr val="FF66CC"/>
              </a:solidFill>
              <a:ln>
                <a:noFill/>
              </a:ln>
              <a:effectLst/>
            </c:spPr>
            <c:extLst>
              <c:ext xmlns:c16="http://schemas.microsoft.com/office/drawing/2014/chart" uri="{C3380CC4-5D6E-409C-BE32-E72D297353CC}">
                <c16:uniqueId val="{00000003-0173-4E6E-ACCF-7BEF4A5621B0}"/>
              </c:ext>
            </c:extLst>
          </c:dPt>
          <c:dPt>
            <c:idx val="4"/>
            <c:invertIfNegative val="0"/>
            <c:bubble3D val="0"/>
            <c:spPr>
              <a:solidFill>
                <a:srgbClr val="00CC99"/>
              </a:solidFill>
              <a:ln>
                <a:noFill/>
              </a:ln>
              <a:effectLst/>
            </c:spPr>
            <c:extLst>
              <c:ext xmlns:c16="http://schemas.microsoft.com/office/drawing/2014/chart" uri="{C3380CC4-5D6E-409C-BE32-E72D297353CC}">
                <c16:uniqueId val="{00000005-0173-4E6E-ACCF-7BEF4A5621B0}"/>
              </c:ext>
            </c:extLst>
          </c:dPt>
          <c:cat>
            <c:strRef>
              <c:f>Sheet5!$A$19:$A$24</c:f>
              <c:strCache>
                <c:ptCount val="5"/>
                <c:pt idx="0">
                  <c:v> 24X7</c:v>
                </c:pt>
                <c:pt idx="1">
                  <c:v>24X7</c:v>
                </c:pt>
                <c:pt idx="2">
                  <c:v>around the clock</c:v>
                </c:pt>
                <c:pt idx="3">
                  <c:v>Contunity</c:v>
                </c:pt>
                <c:pt idx="4">
                  <c:v>Good</c:v>
                </c:pt>
              </c:strCache>
            </c:strRef>
          </c:cat>
          <c:val>
            <c:numRef>
              <c:f>Sheet5!$B$19:$B$24</c:f>
              <c:numCache>
                <c:formatCode>General</c:formatCode>
                <c:ptCount val="5"/>
                <c:pt idx="0">
                  <c:v>1</c:v>
                </c:pt>
                <c:pt idx="1">
                  <c:v>1</c:v>
                </c:pt>
                <c:pt idx="2">
                  <c:v>2</c:v>
                </c:pt>
                <c:pt idx="3">
                  <c:v>6</c:v>
                </c:pt>
                <c:pt idx="4">
                  <c:v>5</c:v>
                </c:pt>
              </c:numCache>
            </c:numRef>
          </c:val>
          <c:extLst>
            <c:ext xmlns:c16="http://schemas.microsoft.com/office/drawing/2014/chart" uri="{C3380CC4-5D6E-409C-BE32-E72D297353CC}">
              <c16:uniqueId val="{00000006-0173-4E6E-ACCF-7BEF4A5621B0}"/>
            </c:ext>
          </c:extLst>
        </c:ser>
        <c:dLbls>
          <c:showLegendKey val="0"/>
          <c:showVal val="0"/>
          <c:showCatName val="0"/>
          <c:showSerName val="0"/>
          <c:showPercent val="0"/>
          <c:showBubbleSize val="0"/>
        </c:dLbls>
        <c:gapWidth val="219"/>
        <c:overlap val="-27"/>
        <c:axId val="1920737552"/>
        <c:axId val="1920731312"/>
      </c:barChart>
      <c:catAx>
        <c:axId val="192073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731312"/>
        <c:crosses val="autoZero"/>
        <c:auto val="1"/>
        <c:lblAlgn val="ctr"/>
        <c:lblOffset val="100"/>
        <c:noMultiLvlLbl val="0"/>
      </c:catAx>
      <c:valAx>
        <c:axId val="1920731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7375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[BRB REPORT.xlsx]Sheet4!PivotTable37</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Toilet Segregation by Gender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CC99FF"/>
          </a:solidFill>
          <a:ln>
            <a:noFill/>
          </a:ln>
          <a:effectLst/>
        </c:spPr>
      </c:pivotFmt>
      <c:pivotFmt>
        <c:idx val="2"/>
        <c:spPr>
          <a:solidFill>
            <a:srgbClr val="CC0066"/>
          </a:solidFill>
          <a:ln>
            <a:noFill/>
          </a:ln>
          <a:effectLst/>
        </c:spP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CC99FF"/>
          </a:solidFill>
          <a:ln>
            <a:noFill/>
          </a:ln>
          <a:effectLst/>
        </c:spPr>
      </c:pivotFmt>
      <c:pivotFmt>
        <c:idx val="5"/>
        <c:spPr>
          <a:solidFill>
            <a:srgbClr val="CC0066"/>
          </a:solidFill>
          <a:ln>
            <a:noFill/>
          </a:ln>
          <a:effectLst/>
        </c:spP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CC99FF"/>
          </a:solidFill>
          <a:ln>
            <a:noFill/>
          </a:ln>
          <a:effectLst/>
        </c:spPr>
      </c:pivotFmt>
      <c:pivotFmt>
        <c:idx val="8"/>
        <c:spPr>
          <a:solidFill>
            <a:srgbClr val="CC0066"/>
          </a:solidFill>
          <a:ln>
            <a:noFill/>
          </a:ln>
          <a:effectLst/>
        </c:spPr>
      </c:pivotFmt>
    </c:pivotFmts>
    <c:plotArea>
      <c:layout/>
      <c:barChart>
        <c:barDir val="col"/>
        <c:grouping val="clustered"/>
        <c:varyColors val="0"/>
        <c:ser>
          <c:idx val="0"/>
          <c:order val="0"/>
          <c:tx>
            <c:strRef>
              <c:f>Sheet4!$G$18</c:f>
              <c:strCache>
                <c:ptCount val="1"/>
                <c:pt idx="0">
                  <c:v>Total</c:v>
                </c:pt>
              </c:strCache>
            </c:strRef>
          </c:tx>
          <c:spPr>
            <a:solidFill>
              <a:schemeClr val="accent1"/>
            </a:solidFill>
            <a:ln w="19050">
              <a:solidFill>
                <a:schemeClr val="bg1"/>
              </a:solidFill>
            </a:ln>
            <a:effectLst/>
          </c:spPr>
          <c:invertIfNegative val="0"/>
          <c:dPt>
            <c:idx val="0"/>
            <c:invertIfNegative val="0"/>
            <c:bubble3D val="0"/>
            <c:spPr>
              <a:solidFill>
                <a:srgbClr val="CC99FF"/>
              </a:solidFill>
              <a:ln w="19050">
                <a:solidFill>
                  <a:schemeClr val="bg1"/>
                </a:solidFill>
              </a:ln>
              <a:effectLst/>
            </c:spPr>
            <c:extLst>
              <c:ext xmlns:c16="http://schemas.microsoft.com/office/drawing/2014/chart" uri="{C3380CC4-5D6E-409C-BE32-E72D297353CC}">
                <c16:uniqueId val="{00000001-7E28-4F8D-9B57-DA79416A4F88}"/>
              </c:ext>
            </c:extLst>
          </c:dPt>
          <c:dPt>
            <c:idx val="1"/>
            <c:invertIfNegative val="0"/>
            <c:bubble3D val="0"/>
            <c:spPr>
              <a:solidFill>
                <a:srgbClr val="CC0066"/>
              </a:solidFill>
              <a:ln w="19050">
                <a:solidFill>
                  <a:schemeClr val="bg1"/>
                </a:solidFill>
              </a:ln>
              <a:effectLst/>
            </c:spPr>
            <c:extLst>
              <c:ext xmlns:c16="http://schemas.microsoft.com/office/drawing/2014/chart" uri="{C3380CC4-5D6E-409C-BE32-E72D297353CC}">
                <c16:uniqueId val="{00000003-7E28-4F8D-9B57-DA79416A4F88}"/>
              </c:ext>
            </c:extLst>
          </c:dPt>
          <c:cat>
            <c:strRef>
              <c:f>Sheet4!$F$19:$F$21</c:f>
              <c:strCache>
                <c:ptCount val="2"/>
                <c:pt idx="0">
                  <c:v>No</c:v>
                </c:pt>
                <c:pt idx="1">
                  <c:v>Yes</c:v>
                </c:pt>
              </c:strCache>
            </c:strRef>
          </c:cat>
          <c:val>
            <c:numRef>
              <c:f>Sheet4!$G$19:$G$21</c:f>
              <c:numCache>
                <c:formatCode>General</c:formatCode>
                <c:ptCount val="2"/>
                <c:pt idx="0">
                  <c:v>12</c:v>
                </c:pt>
                <c:pt idx="1">
                  <c:v>3</c:v>
                </c:pt>
              </c:numCache>
            </c:numRef>
          </c:val>
          <c:extLst>
            <c:ext xmlns:c16="http://schemas.microsoft.com/office/drawing/2014/chart" uri="{C3380CC4-5D6E-409C-BE32-E72D297353CC}">
              <c16:uniqueId val="{00000004-7E28-4F8D-9B57-DA79416A4F88}"/>
            </c:ext>
          </c:extLst>
        </c:ser>
        <c:dLbls>
          <c:showLegendKey val="0"/>
          <c:showVal val="0"/>
          <c:showCatName val="0"/>
          <c:showSerName val="0"/>
          <c:showPercent val="0"/>
          <c:showBubbleSize val="0"/>
        </c:dLbls>
        <c:gapWidth val="219"/>
        <c:overlap val="-27"/>
        <c:axId val="1920746192"/>
        <c:axId val="1920730352"/>
      </c:barChart>
      <c:catAx>
        <c:axId val="192074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730352"/>
        <c:crosses val="autoZero"/>
        <c:auto val="1"/>
        <c:lblAlgn val="ctr"/>
        <c:lblOffset val="100"/>
        <c:noMultiLvlLbl val="0"/>
      </c:catAx>
      <c:valAx>
        <c:axId val="192073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0746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[BRB REPORT.xlsx]Sheet4!PivotTable43</c:name>
    <c:fmtId val="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Separation between ordinary and medical waste</a:t>
            </a:r>
          </a:p>
        </c:rich>
      </c:tx>
      <c:layout>
        <c:manualLayout>
          <c:xMode val="edge"/>
          <c:yMode val="edge"/>
          <c:x val="0.13955473317205011"/>
          <c:y val="8.39971595062553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2">
              <a:lumMod val="75000"/>
            </a:schemeClr>
          </a:solidFill>
          <a:ln>
            <a:noFill/>
          </a:ln>
          <a:effectLst/>
        </c:spPr>
      </c:pivotFmt>
      <c:pivotFmt>
        <c:idx val="2"/>
        <c:spPr>
          <a:solidFill>
            <a:srgbClr val="00CC66"/>
          </a:solidFill>
          <a:ln>
            <a:noFill/>
          </a:ln>
          <a:effectLst/>
        </c:spP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2">
              <a:lumMod val="75000"/>
            </a:schemeClr>
          </a:solidFill>
          <a:ln>
            <a:noFill/>
          </a:ln>
          <a:effectLst/>
        </c:spPr>
      </c:pivotFmt>
      <c:pivotFmt>
        <c:idx val="5"/>
        <c:spPr>
          <a:solidFill>
            <a:srgbClr val="00CC66"/>
          </a:solidFill>
          <a:ln>
            <a:noFill/>
          </a:ln>
          <a:effectLst/>
        </c:spP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2">
              <a:lumMod val="75000"/>
            </a:schemeClr>
          </a:solidFill>
          <a:ln>
            <a:noFill/>
          </a:ln>
          <a:effectLst/>
        </c:spPr>
      </c:pivotFmt>
      <c:pivotFmt>
        <c:idx val="8"/>
        <c:spPr>
          <a:solidFill>
            <a:srgbClr val="00CC66"/>
          </a:solidFill>
          <a:ln>
            <a:noFill/>
          </a:ln>
          <a:effectLst/>
        </c:spPr>
      </c:pivotFmt>
    </c:pivotFmts>
    <c:plotArea>
      <c:layout/>
      <c:barChart>
        <c:barDir val="col"/>
        <c:grouping val="clustered"/>
        <c:varyColors val="0"/>
        <c:ser>
          <c:idx val="0"/>
          <c:order val="0"/>
          <c:tx>
            <c:strRef>
              <c:f>Sheet4!$J$18</c:f>
              <c:strCache>
                <c:ptCount val="1"/>
                <c:pt idx="0">
                  <c:v>Total</c:v>
                </c:pt>
              </c:strCache>
            </c:strRef>
          </c:tx>
          <c:spPr>
            <a:solidFill>
              <a:schemeClr val="accent1"/>
            </a:solidFill>
            <a:ln>
              <a:noFill/>
            </a:ln>
            <a:effectLst/>
          </c:spPr>
          <c:invertIfNegative val="0"/>
          <c:dPt>
            <c:idx val="0"/>
            <c:invertIfNegative val="0"/>
            <c:bubble3D val="0"/>
            <c:spPr>
              <a:solidFill>
                <a:schemeClr val="accent2">
                  <a:lumMod val="75000"/>
                </a:schemeClr>
              </a:solidFill>
              <a:ln>
                <a:noFill/>
              </a:ln>
              <a:effectLst/>
            </c:spPr>
            <c:extLst>
              <c:ext xmlns:c16="http://schemas.microsoft.com/office/drawing/2014/chart" uri="{C3380CC4-5D6E-409C-BE32-E72D297353CC}">
                <c16:uniqueId val="{00000001-DE38-47F9-A9B3-254B990B2E79}"/>
              </c:ext>
            </c:extLst>
          </c:dPt>
          <c:dPt>
            <c:idx val="1"/>
            <c:invertIfNegative val="0"/>
            <c:bubble3D val="0"/>
            <c:spPr>
              <a:solidFill>
                <a:srgbClr val="00CC66"/>
              </a:solidFill>
              <a:ln>
                <a:noFill/>
              </a:ln>
              <a:effectLst/>
            </c:spPr>
            <c:extLst>
              <c:ext xmlns:c16="http://schemas.microsoft.com/office/drawing/2014/chart" uri="{C3380CC4-5D6E-409C-BE32-E72D297353CC}">
                <c16:uniqueId val="{00000003-DE38-47F9-A9B3-254B990B2E79}"/>
              </c:ext>
            </c:extLst>
          </c:dPt>
          <c:cat>
            <c:strRef>
              <c:f>Sheet4!$I$19:$I$21</c:f>
              <c:strCache>
                <c:ptCount val="2"/>
                <c:pt idx="0">
                  <c:v>No</c:v>
                </c:pt>
                <c:pt idx="1">
                  <c:v>Yes</c:v>
                </c:pt>
              </c:strCache>
            </c:strRef>
          </c:cat>
          <c:val>
            <c:numRef>
              <c:f>Sheet4!$J$19:$J$21</c:f>
              <c:numCache>
                <c:formatCode>General</c:formatCode>
                <c:ptCount val="2"/>
                <c:pt idx="0">
                  <c:v>3</c:v>
                </c:pt>
                <c:pt idx="1">
                  <c:v>12</c:v>
                </c:pt>
              </c:numCache>
            </c:numRef>
          </c:val>
          <c:extLst>
            <c:ext xmlns:c16="http://schemas.microsoft.com/office/drawing/2014/chart" uri="{C3380CC4-5D6E-409C-BE32-E72D297353CC}">
              <c16:uniqueId val="{00000004-DE38-47F9-A9B3-254B990B2E79}"/>
            </c:ext>
          </c:extLst>
        </c:ser>
        <c:dLbls>
          <c:showLegendKey val="0"/>
          <c:showVal val="0"/>
          <c:showCatName val="0"/>
          <c:showSerName val="0"/>
          <c:showPercent val="0"/>
          <c:showBubbleSize val="0"/>
        </c:dLbls>
        <c:gapWidth val="219"/>
        <c:overlap val="-27"/>
        <c:axId val="602711872"/>
        <c:axId val="602703232"/>
      </c:barChart>
      <c:catAx>
        <c:axId val="60271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703232"/>
        <c:crosses val="autoZero"/>
        <c:auto val="1"/>
        <c:lblAlgn val="ctr"/>
        <c:lblOffset val="100"/>
        <c:noMultiLvlLbl val="0"/>
      </c:catAx>
      <c:valAx>
        <c:axId val="60270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27118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A0533-A760-432F-87BD-515264C2976F}" type="datetimeFigureOut">
              <a:rPr lang="en-US" smtClean="0"/>
              <a:t>6/16/2024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46F2B-1084-40BA-9F0A-B1F6847335C5}" type="slidenum">
              <a:rPr lang="en-US" smtClean="0"/>
              <a:t>‹#›</a:t>
            </a:fld>
            <a:endParaRPr lang="en-US" dirty="0"/>
          </a:p>
        </p:txBody>
      </p:sp>
    </p:spTree>
    <p:extLst>
      <p:ext uri="{BB962C8B-B14F-4D97-AF65-F5344CB8AC3E}">
        <p14:creationId xmlns:p14="http://schemas.microsoft.com/office/powerpoint/2010/main" val="381207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23F103-BC34-4FE4-A40E-EDDEECFDA5D0}" type="datetimeFigureOut">
              <a:rPr lang="en-US" smtClean="0"/>
              <a:pPr/>
              <a:t>6/16/2024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Presentation title</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71766878-3199-4EAB-94E7-2D6D11070E14}"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8814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6/16/2024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7659288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5089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49424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60030994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6461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26818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85652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192868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199" y="2042159"/>
            <a:ext cx="6421121" cy="4358641"/>
          </a:xfrm>
        </p:spPr>
        <p:txBody>
          <a:bodyPr lIns="0" tIns="0" rIns="0" bIns="0" anchor="b" anchorCtr="0">
            <a:noAutofit/>
          </a:bodyPr>
          <a:lstStyle>
            <a:lvl1pPr algn="l">
              <a:defRPr sz="5400" b="0" i="0" spc="0" baseline="0">
                <a:solidFill>
                  <a:schemeClr val="accent3">
                    <a:lumMod val="75000"/>
                  </a:schemeClr>
                </a:solidFill>
                <a:latin typeface="+mj-lt"/>
                <a:ea typeface="Batang" panose="02030600000101010101" pitchFamily="18" charset="-127"/>
              </a:defRPr>
            </a:lvl1pPr>
          </a:lstStyle>
          <a:p>
            <a:r>
              <a:rPr lang="en-US" dirty="0"/>
              <a:t>Click to add title</a:t>
            </a:r>
          </a:p>
        </p:txBody>
      </p:sp>
      <p:sp>
        <p:nvSpPr>
          <p:cNvPr id="6" name="Picture Placeholder 2">
            <a:extLst>
              <a:ext uri="{FF2B5EF4-FFF2-40B4-BE49-F238E27FC236}">
                <a16:creationId xmlns:a16="http://schemas.microsoft.com/office/drawing/2014/main" id="{94FA5E09-BD6C-1A5B-0586-4CC9CBCFCE49}"/>
              </a:ext>
            </a:extLst>
          </p:cNvPr>
          <p:cNvSpPr>
            <a:spLocks noGrp="1"/>
          </p:cNvSpPr>
          <p:nvPr>
            <p:ph type="pic" idx="10"/>
          </p:nvPr>
        </p:nvSpPr>
        <p:spPr>
          <a:xfrm>
            <a:off x="7223760" y="457200"/>
            <a:ext cx="4572000" cy="5943600"/>
          </a:xfrm>
          <a:prstGeom prst="roundRect">
            <a:avLst>
              <a:gd name="adj" fmla="val 9214"/>
            </a:avLst>
          </a:prstGeom>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Graphic 3">
            <a:extLst>
              <a:ext uri="{FF2B5EF4-FFF2-40B4-BE49-F238E27FC236}">
                <a16:creationId xmlns:a16="http://schemas.microsoft.com/office/drawing/2014/main" id="{9FE06712-2FA9-0215-EE17-4D43F700D9E6}"/>
              </a:ext>
              <a:ext uri="{C183D7F6-B498-43B3-948B-1728B52AA6E4}">
                <adec:decorative xmlns:adec="http://schemas.microsoft.com/office/drawing/2017/decorative" val="1"/>
              </a:ext>
            </a:extLst>
          </p:cNvPr>
          <p:cNvSpPr>
            <a:spLocks noChangeAspect="1"/>
          </p:cNvSpPr>
          <p:nvPr userDrawn="1"/>
        </p:nvSpPr>
        <p:spPr>
          <a:xfrm rot="7814933">
            <a:off x="634498" y="412774"/>
            <a:ext cx="589385" cy="914400"/>
          </a:xfrm>
          <a:custGeom>
            <a:avLst/>
            <a:gdLst>
              <a:gd name="connsiteX0" fmla="*/ 688633 w 775111"/>
              <a:gd name="connsiteY0" fmla="*/ 614160 h 1202547"/>
              <a:gd name="connsiteX1" fmla="*/ 422295 w 775111"/>
              <a:gd name="connsiteY1" fmla="*/ 790934 h 1202547"/>
              <a:gd name="connsiteX2" fmla="*/ 434065 w 775111"/>
              <a:gd name="connsiteY2" fmla="*/ 627551 h 1202547"/>
              <a:gd name="connsiteX3" fmla="*/ 432291 w 775111"/>
              <a:gd name="connsiteY3" fmla="*/ 598155 h 1202547"/>
              <a:gd name="connsiteX4" fmla="*/ 653033 w 775111"/>
              <a:gd name="connsiteY4" fmla="*/ 522868 h 1202547"/>
              <a:gd name="connsiteX5" fmla="*/ 775111 w 775111"/>
              <a:gd name="connsiteY5" fmla="*/ 340522 h 1202547"/>
              <a:gd name="connsiteX6" fmla="*/ 753899 w 775111"/>
              <a:gd name="connsiteY6" fmla="*/ 286973 h 1202547"/>
              <a:gd name="connsiteX7" fmla="*/ 706962 w 775111"/>
              <a:gd name="connsiteY7" fmla="*/ 291854 h 1202547"/>
              <a:gd name="connsiteX8" fmla="*/ 559361 w 775111"/>
              <a:gd name="connsiteY8" fmla="*/ 395773 h 1202547"/>
              <a:gd name="connsiteX9" fmla="*/ 431596 w 775111"/>
              <a:gd name="connsiteY9" fmla="*/ 586634 h 1202547"/>
              <a:gd name="connsiteX10" fmla="*/ 415886 w 775111"/>
              <a:gd name="connsiteY10" fmla="*/ 326230 h 1202547"/>
              <a:gd name="connsiteX11" fmla="*/ 505124 w 775111"/>
              <a:gd name="connsiteY11" fmla="*/ 279222 h 1202547"/>
              <a:gd name="connsiteX12" fmla="*/ 650865 w 775111"/>
              <a:gd name="connsiteY12" fmla="*/ 142733 h 1202547"/>
              <a:gd name="connsiteX13" fmla="*/ 648013 w 775111"/>
              <a:gd name="connsiteY13" fmla="*/ 43638 h 1202547"/>
              <a:gd name="connsiteX14" fmla="*/ 561028 w 775111"/>
              <a:gd name="connsiteY14" fmla="*/ 8081 h 1202547"/>
              <a:gd name="connsiteX15" fmla="*/ 446920 w 775111"/>
              <a:gd name="connsiteY15" fmla="*/ 106919 h 1202547"/>
              <a:gd name="connsiteX16" fmla="*/ 375556 w 775111"/>
              <a:gd name="connsiteY16" fmla="*/ 306530 h 1202547"/>
              <a:gd name="connsiteX17" fmla="*/ 266719 w 775111"/>
              <a:gd name="connsiteY17" fmla="*/ 50476 h 1202547"/>
              <a:gd name="connsiteX18" fmla="*/ 142006 w 775111"/>
              <a:gd name="connsiteY18" fmla="*/ 2343 h 1202547"/>
              <a:gd name="connsiteX19" fmla="*/ 94252 w 775111"/>
              <a:gd name="connsiteY19" fmla="*/ 72387 h 1202547"/>
              <a:gd name="connsiteX20" fmla="*/ 160383 w 775111"/>
              <a:gd name="connsiteY20" fmla="*/ 187916 h 1202547"/>
              <a:gd name="connsiteX21" fmla="*/ 347098 w 775111"/>
              <a:gd name="connsiteY21" fmla="*/ 321457 h 1202547"/>
              <a:gd name="connsiteX22" fmla="*/ 365791 w 775111"/>
              <a:gd name="connsiteY22" fmla="*/ 587571 h 1202547"/>
              <a:gd name="connsiteX23" fmla="*/ 213157 w 775111"/>
              <a:gd name="connsiteY23" fmla="*/ 371515 h 1202547"/>
              <a:gd name="connsiteX24" fmla="*/ 134428 w 775111"/>
              <a:gd name="connsiteY24" fmla="*/ 338284 h 1202547"/>
              <a:gd name="connsiteX25" fmla="*/ 15913 w 775111"/>
              <a:gd name="connsiteY25" fmla="*/ 360828 h 1202547"/>
              <a:gd name="connsiteX26" fmla="*/ 4495 w 775111"/>
              <a:gd name="connsiteY26" fmla="*/ 427319 h 1202547"/>
              <a:gd name="connsiteX27" fmla="*/ 367374 w 775111"/>
              <a:gd name="connsiteY27" fmla="*/ 610741 h 1202547"/>
              <a:gd name="connsiteX28" fmla="*/ 368561 w 775111"/>
              <a:gd name="connsiteY28" fmla="*/ 628825 h 1202547"/>
              <a:gd name="connsiteX29" fmla="*/ 367788 w 775111"/>
              <a:gd name="connsiteY29" fmla="*/ 774822 h 1202547"/>
              <a:gd name="connsiteX30" fmla="*/ 364001 w 775111"/>
              <a:gd name="connsiteY30" fmla="*/ 790027 h 1202547"/>
              <a:gd name="connsiteX31" fmla="*/ 204562 w 775111"/>
              <a:gd name="connsiteY31" fmla="*/ 669543 h 1202547"/>
              <a:gd name="connsiteX32" fmla="*/ 99599 w 775111"/>
              <a:gd name="connsiteY32" fmla="*/ 643413 h 1202547"/>
              <a:gd name="connsiteX33" fmla="*/ 38341 w 775111"/>
              <a:gd name="connsiteY33" fmla="*/ 659663 h 1202547"/>
              <a:gd name="connsiteX34" fmla="*/ 49173 w 775111"/>
              <a:gd name="connsiteY34" fmla="*/ 749925 h 1202547"/>
              <a:gd name="connsiteX35" fmla="*/ 360326 w 775111"/>
              <a:gd name="connsiteY35" fmla="*/ 804865 h 1202547"/>
              <a:gd name="connsiteX36" fmla="*/ 313534 w 775111"/>
              <a:gd name="connsiteY36" fmla="*/ 1000121 h 1202547"/>
              <a:gd name="connsiteX37" fmla="*/ 153574 w 775111"/>
              <a:gd name="connsiteY37" fmla="*/ 895805 h 1202547"/>
              <a:gd name="connsiteX38" fmla="*/ 100486 w 775111"/>
              <a:gd name="connsiteY38" fmla="*/ 893171 h 1202547"/>
              <a:gd name="connsiteX39" fmla="*/ 79835 w 775111"/>
              <a:gd name="connsiteY39" fmla="*/ 983290 h 1202547"/>
              <a:gd name="connsiteX40" fmla="*/ 84107 w 775111"/>
              <a:gd name="connsiteY40" fmla="*/ 985685 h 1202547"/>
              <a:gd name="connsiteX41" fmla="*/ 220927 w 775111"/>
              <a:gd name="connsiteY41" fmla="*/ 1018771 h 1202547"/>
              <a:gd name="connsiteX42" fmla="*/ 310049 w 775111"/>
              <a:gd name="connsiteY42" fmla="*/ 1015306 h 1202547"/>
              <a:gd name="connsiteX43" fmla="*/ 276672 w 775111"/>
              <a:gd name="connsiteY43" fmla="*/ 1202541 h 1202547"/>
              <a:gd name="connsiteX44" fmla="*/ 393159 w 775111"/>
              <a:gd name="connsiteY44" fmla="*/ 1202546 h 1202547"/>
              <a:gd name="connsiteX45" fmla="*/ 406163 w 775111"/>
              <a:gd name="connsiteY45" fmla="*/ 1014883 h 1202547"/>
              <a:gd name="connsiteX46" fmla="*/ 641984 w 775111"/>
              <a:gd name="connsiteY46" fmla="*/ 985685 h 1202547"/>
              <a:gd name="connsiteX47" fmla="*/ 646260 w 775111"/>
              <a:gd name="connsiteY47" fmla="*/ 983290 h 1202547"/>
              <a:gd name="connsiteX48" fmla="*/ 625605 w 775111"/>
              <a:gd name="connsiteY48" fmla="*/ 893171 h 1202547"/>
              <a:gd name="connsiteX49" fmla="*/ 572518 w 775111"/>
              <a:gd name="connsiteY49" fmla="*/ 895805 h 1202547"/>
              <a:gd name="connsiteX50" fmla="*/ 406884 w 775111"/>
              <a:gd name="connsiteY50" fmla="*/ 1004870 h 1202547"/>
              <a:gd name="connsiteX51" fmla="*/ 421397 w 775111"/>
              <a:gd name="connsiteY51" fmla="*/ 803403 h 1202547"/>
              <a:gd name="connsiteX52" fmla="*/ 606364 w 775111"/>
              <a:gd name="connsiteY52" fmla="*/ 793201 h 1202547"/>
              <a:gd name="connsiteX53" fmla="*/ 761767 w 775111"/>
              <a:gd name="connsiteY53" fmla="*/ 722715 h 1202547"/>
              <a:gd name="connsiteX54" fmla="*/ 688633 w 775111"/>
              <a:gd name="connsiteY54" fmla="*/ 614160 h 1202547"/>
              <a:gd name="connsiteX55" fmla="*/ 688633 w 775111"/>
              <a:gd name="connsiteY55" fmla="*/ 614160 h 120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111" h="1202547">
                <a:moveTo>
                  <a:pt x="688633" y="614160"/>
                </a:moveTo>
                <a:cubicBezTo>
                  <a:pt x="589814" y="619072"/>
                  <a:pt x="462599" y="744763"/>
                  <a:pt x="422295" y="790934"/>
                </a:cubicBezTo>
                <a:lnTo>
                  <a:pt x="434065" y="627551"/>
                </a:lnTo>
                <a:lnTo>
                  <a:pt x="432291" y="598155"/>
                </a:lnTo>
                <a:cubicBezTo>
                  <a:pt x="465796" y="587469"/>
                  <a:pt x="603072" y="543413"/>
                  <a:pt x="653033" y="522868"/>
                </a:cubicBezTo>
                <a:cubicBezTo>
                  <a:pt x="710128" y="499398"/>
                  <a:pt x="774867" y="400385"/>
                  <a:pt x="775111" y="340522"/>
                </a:cubicBezTo>
                <a:cubicBezTo>
                  <a:pt x="775237" y="308322"/>
                  <a:pt x="764163" y="293653"/>
                  <a:pt x="753899" y="286973"/>
                </a:cubicBezTo>
                <a:cubicBezTo>
                  <a:pt x="745079" y="281234"/>
                  <a:pt x="734947" y="280762"/>
                  <a:pt x="706962" y="291854"/>
                </a:cubicBezTo>
                <a:cubicBezTo>
                  <a:pt x="672244" y="306096"/>
                  <a:pt x="612885" y="336852"/>
                  <a:pt x="559361" y="395773"/>
                </a:cubicBezTo>
                <a:cubicBezTo>
                  <a:pt x="494622" y="467036"/>
                  <a:pt x="448223" y="553487"/>
                  <a:pt x="431596" y="586634"/>
                </a:cubicBezTo>
                <a:lnTo>
                  <a:pt x="415886" y="326230"/>
                </a:lnTo>
                <a:cubicBezTo>
                  <a:pt x="448491" y="308610"/>
                  <a:pt x="487236" y="287904"/>
                  <a:pt x="505124" y="279222"/>
                </a:cubicBezTo>
                <a:cubicBezTo>
                  <a:pt x="539011" y="262772"/>
                  <a:pt x="614789" y="200079"/>
                  <a:pt x="650865" y="142733"/>
                </a:cubicBezTo>
                <a:cubicBezTo>
                  <a:pt x="670258" y="111900"/>
                  <a:pt x="660855" y="73008"/>
                  <a:pt x="648013" y="43638"/>
                </a:cubicBezTo>
                <a:cubicBezTo>
                  <a:pt x="636969" y="18383"/>
                  <a:pt x="611502" y="0"/>
                  <a:pt x="561028" y="8081"/>
                </a:cubicBezTo>
                <a:cubicBezTo>
                  <a:pt x="536868" y="14946"/>
                  <a:pt x="483654" y="26614"/>
                  <a:pt x="446920" y="106919"/>
                </a:cubicBezTo>
                <a:cubicBezTo>
                  <a:pt x="417222" y="166895"/>
                  <a:pt x="390645" y="253065"/>
                  <a:pt x="375556" y="306530"/>
                </a:cubicBezTo>
                <a:cubicBezTo>
                  <a:pt x="367470" y="244477"/>
                  <a:pt x="342339" y="120846"/>
                  <a:pt x="266719" y="50476"/>
                </a:cubicBezTo>
                <a:cubicBezTo>
                  <a:pt x="213389" y="849"/>
                  <a:pt x="170811" y="-4346"/>
                  <a:pt x="142006" y="2343"/>
                </a:cubicBezTo>
                <a:cubicBezTo>
                  <a:pt x="114719" y="8681"/>
                  <a:pt x="94672" y="22438"/>
                  <a:pt x="94252" y="72387"/>
                </a:cubicBezTo>
                <a:cubicBezTo>
                  <a:pt x="95747" y="105616"/>
                  <a:pt x="109010" y="150770"/>
                  <a:pt x="160383" y="187916"/>
                </a:cubicBezTo>
                <a:cubicBezTo>
                  <a:pt x="203200" y="218876"/>
                  <a:pt x="297409" y="286057"/>
                  <a:pt x="347098" y="321457"/>
                </a:cubicBezTo>
                <a:cubicBezTo>
                  <a:pt x="350491" y="369359"/>
                  <a:pt x="360722" y="513971"/>
                  <a:pt x="365791" y="587571"/>
                </a:cubicBezTo>
                <a:cubicBezTo>
                  <a:pt x="336430" y="533176"/>
                  <a:pt x="264993" y="407542"/>
                  <a:pt x="213157" y="371515"/>
                </a:cubicBezTo>
                <a:cubicBezTo>
                  <a:pt x="189223" y="354880"/>
                  <a:pt x="160908" y="344612"/>
                  <a:pt x="134428" y="338284"/>
                </a:cubicBezTo>
                <a:cubicBezTo>
                  <a:pt x="87043" y="326959"/>
                  <a:pt x="46786" y="326081"/>
                  <a:pt x="15913" y="360828"/>
                </a:cubicBezTo>
                <a:cubicBezTo>
                  <a:pt x="3472" y="379252"/>
                  <a:pt x="-5958" y="403346"/>
                  <a:pt x="4495" y="427319"/>
                </a:cubicBezTo>
                <a:cubicBezTo>
                  <a:pt x="54369" y="541701"/>
                  <a:pt x="309232" y="599036"/>
                  <a:pt x="367374" y="610741"/>
                </a:cubicBezTo>
                <a:cubicBezTo>
                  <a:pt x="367946" y="619209"/>
                  <a:pt x="368358" y="625472"/>
                  <a:pt x="368561" y="628825"/>
                </a:cubicBezTo>
                <a:cubicBezTo>
                  <a:pt x="370482" y="660662"/>
                  <a:pt x="367788" y="774822"/>
                  <a:pt x="367788" y="774822"/>
                </a:cubicBezTo>
                <a:cubicBezTo>
                  <a:pt x="367788" y="774822"/>
                  <a:pt x="366408" y="780330"/>
                  <a:pt x="364001" y="790027"/>
                </a:cubicBezTo>
                <a:cubicBezTo>
                  <a:pt x="329186" y="758093"/>
                  <a:pt x="243707" y="682180"/>
                  <a:pt x="204562" y="669543"/>
                </a:cubicBezTo>
                <a:cubicBezTo>
                  <a:pt x="172915" y="659327"/>
                  <a:pt x="131452" y="648478"/>
                  <a:pt x="99599" y="643413"/>
                </a:cubicBezTo>
                <a:cubicBezTo>
                  <a:pt x="81325" y="640509"/>
                  <a:pt x="55686" y="634766"/>
                  <a:pt x="38341" y="659663"/>
                </a:cubicBezTo>
                <a:cubicBezTo>
                  <a:pt x="22688" y="684519"/>
                  <a:pt x="14697" y="728193"/>
                  <a:pt x="49173" y="749925"/>
                </a:cubicBezTo>
                <a:cubicBezTo>
                  <a:pt x="91636" y="776697"/>
                  <a:pt x="292127" y="803377"/>
                  <a:pt x="360326" y="804865"/>
                </a:cubicBezTo>
                <a:cubicBezTo>
                  <a:pt x="350120" y="846180"/>
                  <a:pt x="331066" y="924096"/>
                  <a:pt x="313534" y="1000121"/>
                </a:cubicBezTo>
                <a:cubicBezTo>
                  <a:pt x="278443" y="970898"/>
                  <a:pt x="197109" y="906134"/>
                  <a:pt x="153574" y="895805"/>
                </a:cubicBezTo>
                <a:cubicBezTo>
                  <a:pt x="134361" y="891245"/>
                  <a:pt x="116152" y="891219"/>
                  <a:pt x="100486" y="893171"/>
                </a:cubicBezTo>
                <a:cubicBezTo>
                  <a:pt x="55677" y="898745"/>
                  <a:pt x="41311" y="959540"/>
                  <a:pt x="79835" y="983290"/>
                </a:cubicBezTo>
                <a:cubicBezTo>
                  <a:pt x="81199" y="984131"/>
                  <a:pt x="82622" y="984931"/>
                  <a:pt x="84107" y="985685"/>
                </a:cubicBezTo>
                <a:cubicBezTo>
                  <a:pt x="125680" y="1006832"/>
                  <a:pt x="194112" y="1019484"/>
                  <a:pt x="220927" y="1018771"/>
                </a:cubicBezTo>
                <a:cubicBezTo>
                  <a:pt x="239281" y="1018276"/>
                  <a:pt x="283785" y="1016427"/>
                  <a:pt x="310049" y="1015306"/>
                </a:cubicBezTo>
                <a:cubicBezTo>
                  <a:pt x="287686" y="1113140"/>
                  <a:pt x="269049" y="1203433"/>
                  <a:pt x="276672" y="1202541"/>
                </a:cubicBezTo>
                <a:cubicBezTo>
                  <a:pt x="294363" y="1201807"/>
                  <a:pt x="393159" y="1202546"/>
                  <a:pt x="393159" y="1202546"/>
                </a:cubicBezTo>
                <a:lnTo>
                  <a:pt x="406163" y="1014883"/>
                </a:lnTo>
                <a:cubicBezTo>
                  <a:pt x="501071" y="1033843"/>
                  <a:pt x="600412" y="1006832"/>
                  <a:pt x="641984" y="985685"/>
                </a:cubicBezTo>
                <a:cubicBezTo>
                  <a:pt x="643468" y="984931"/>
                  <a:pt x="644892" y="984131"/>
                  <a:pt x="646260" y="983290"/>
                </a:cubicBezTo>
                <a:cubicBezTo>
                  <a:pt x="684782" y="959540"/>
                  <a:pt x="670415" y="898745"/>
                  <a:pt x="625605" y="893171"/>
                </a:cubicBezTo>
                <a:cubicBezTo>
                  <a:pt x="609941" y="891219"/>
                  <a:pt x="591729" y="891245"/>
                  <a:pt x="572518" y="895805"/>
                </a:cubicBezTo>
                <a:cubicBezTo>
                  <a:pt x="526447" y="906735"/>
                  <a:pt x="438009" y="978654"/>
                  <a:pt x="406884" y="1004870"/>
                </a:cubicBezTo>
                <a:lnTo>
                  <a:pt x="421397" y="803403"/>
                </a:lnTo>
                <a:cubicBezTo>
                  <a:pt x="454162" y="802888"/>
                  <a:pt x="562832" y="800646"/>
                  <a:pt x="606364" y="793201"/>
                </a:cubicBezTo>
                <a:cubicBezTo>
                  <a:pt x="690396" y="778832"/>
                  <a:pt x="730407" y="763601"/>
                  <a:pt x="761767" y="722715"/>
                </a:cubicBezTo>
                <a:cubicBezTo>
                  <a:pt x="783115" y="694873"/>
                  <a:pt x="744947" y="611357"/>
                  <a:pt x="688633" y="614160"/>
                </a:cubicBezTo>
                <a:lnTo>
                  <a:pt x="688633" y="614160"/>
                </a:lnTo>
                <a:close/>
              </a:path>
            </a:pathLst>
          </a:custGeom>
          <a:solidFill>
            <a:schemeClr val="accent3">
              <a:lumMod val="60000"/>
              <a:lumOff val="40000"/>
              <a:alpha val="50000"/>
            </a:schemeClr>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396056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Content and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4196081"/>
            <a:ext cx="5486400" cy="2204720"/>
          </a:xfrm>
        </p:spPr>
        <p:txBody>
          <a:bodyPr lIns="0" tIns="0" rIns="0" bIns="0" anchor="b" anchorCtr="0">
            <a:noAutofit/>
          </a:bodyPr>
          <a:lstStyle>
            <a:lvl1pPr algn="l">
              <a:defRPr sz="3600"/>
            </a:lvl1pPr>
          </a:lstStyle>
          <a:p>
            <a:r>
              <a:rPr lang="en-US" dirty="0"/>
              <a:t>Click to add title</a:t>
            </a:r>
          </a:p>
        </p:txBody>
      </p:sp>
      <p:sp>
        <p:nvSpPr>
          <p:cNvPr id="13" name="Slide Number Placeholder 12">
            <a:extLst>
              <a:ext uri="{FF2B5EF4-FFF2-40B4-BE49-F238E27FC236}">
                <a16:creationId xmlns:a16="http://schemas.microsoft.com/office/drawing/2014/main" id="{AFC24187-20DB-C6E6-5614-050D1153263D}"/>
              </a:ext>
            </a:extLst>
          </p:cNvPr>
          <p:cNvSpPr>
            <a:spLocks noGrp="1"/>
          </p:cNvSpPr>
          <p:nvPr>
            <p:ph type="sldNum" sz="quarter" idx="11"/>
          </p:nvPr>
        </p:nvSpPr>
        <p:spPr/>
        <p:txBody>
          <a:bodyPr/>
          <a:lstStyle/>
          <a:p>
            <a:fld id="{71766878-3199-4EAB-94E7-2D6D11070E14}" type="slidenum">
              <a:rPr lang="en-US" smtClean="0"/>
              <a:pPr/>
              <a:t>‹#›</a:t>
            </a:fld>
            <a:endParaRPr lang="en-US" dirty="0"/>
          </a:p>
        </p:txBody>
      </p:sp>
      <p:sp>
        <p:nvSpPr>
          <p:cNvPr id="12" name="Footer Placeholder 11">
            <a:extLst>
              <a:ext uri="{FF2B5EF4-FFF2-40B4-BE49-F238E27FC236}">
                <a16:creationId xmlns:a16="http://schemas.microsoft.com/office/drawing/2014/main" id="{F6CC7DD9-B902-41D1-40BC-0599B053598B}"/>
              </a:ext>
            </a:extLst>
          </p:cNvPr>
          <p:cNvSpPr>
            <a:spLocks noGrp="1"/>
          </p:cNvSpPr>
          <p:nvPr>
            <p:ph type="ftr" sz="quarter" idx="10"/>
          </p:nvPr>
        </p:nvSpPr>
        <p:spPr/>
        <p:txBody>
          <a:bodyPr/>
          <a:lstStyle/>
          <a:p>
            <a:r>
              <a:rPr lang="en-US" dirty="0"/>
              <a:t>Presentation title</a:t>
            </a:r>
          </a:p>
        </p:txBody>
      </p:sp>
      <p:sp>
        <p:nvSpPr>
          <p:cNvPr id="3" name="Content Placeholder 2"/>
          <p:cNvSpPr>
            <a:spLocks noGrp="1"/>
          </p:cNvSpPr>
          <p:nvPr>
            <p:ph idx="1" hasCustomPrompt="1"/>
          </p:nvPr>
        </p:nvSpPr>
        <p:spPr>
          <a:xfrm>
            <a:off x="1280160" y="457201"/>
            <a:ext cx="5486400" cy="3657600"/>
          </a:xfrm>
          <a:prstGeom prst="roundRect">
            <a:avLst>
              <a:gd name="adj" fmla="val 10238"/>
            </a:avLst>
          </a:prstGeom>
          <a:noFill/>
          <a:ln w="19050">
            <a:solidFill>
              <a:schemeClr val="accent3">
                <a:lumMod val="60000"/>
                <a:lumOff val="40000"/>
              </a:schemeClr>
            </a:solidFill>
          </a:ln>
        </p:spPr>
        <p:txBody>
          <a:bodyPr lIns="0" tIns="0" rIns="0" bIns="0" anchor="ctr" anchorCtr="0">
            <a:noAutofit/>
          </a:bodyPr>
          <a:lstStyle>
            <a:lvl1pPr marL="0" indent="0">
              <a:lnSpc>
                <a:spcPct val="110000"/>
              </a:lnSpc>
              <a:buClr>
                <a:schemeClr val="accent3">
                  <a:lumMod val="60000"/>
                  <a:lumOff val="40000"/>
                </a:schemeClr>
              </a:buClr>
              <a:buFont typeface="Arial" panose="020B0604020202020204" pitchFamily="34" charset="0"/>
              <a:buNone/>
              <a:defRPr sz="1800" cap="none" spc="0" baseline="0">
                <a:solidFill>
                  <a:schemeClr val="accent3">
                    <a:lumMod val="50000"/>
                  </a:schemeClr>
                </a:solidFill>
              </a:defRPr>
            </a:lvl1pPr>
            <a:lvl2pPr marL="411480" indent="0">
              <a:lnSpc>
                <a:spcPct val="110000"/>
              </a:lnSpc>
              <a:buClr>
                <a:schemeClr val="accent3">
                  <a:lumMod val="75000"/>
                </a:schemeClr>
              </a:buClr>
              <a:buNone/>
              <a:defRPr sz="1800" cap="none" spc="0" baseline="0">
                <a:solidFill>
                  <a:schemeClr val="accent3">
                    <a:lumMod val="50000"/>
                  </a:schemeClr>
                </a:solidFill>
              </a:defRPr>
            </a:lvl2pPr>
            <a:lvl3pPr marL="868680" indent="0">
              <a:lnSpc>
                <a:spcPct val="110000"/>
              </a:lnSpc>
              <a:buClr>
                <a:schemeClr val="accent3">
                  <a:lumMod val="75000"/>
                </a:schemeClr>
              </a:buClr>
              <a:buNone/>
              <a:defRPr sz="1800" cap="none" spc="0" baseline="0">
                <a:solidFill>
                  <a:schemeClr val="accent3">
                    <a:lumMod val="50000"/>
                  </a:schemeClr>
                </a:solidFill>
              </a:defRPr>
            </a:lvl3pPr>
            <a:lvl4pPr marL="1325880" indent="0">
              <a:lnSpc>
                <a:spcPct val="110000"/>
              </a:lnSpc>
              <a:buClr>
                <a:schemeClr val="accent3">
                  <a:lumMod val="75000"/>
                </a:schemeClr>
              </a:buClr>
              <a:buNone/>
              <a:defRPr sz="1800" cap="none" spc="0" baseline="0">
                <a:solidFill>
                  <a:schemeClr val="accent3">
                    <a:lumMod val="50000"/>
                  </a:schemeClr>
                </a:solidFill>
              </a:defRPr>
            </a:lvl4pPr>
            <a:lvl5pPr marL="1783080" indent="0">
              <a:lnSpc>
                <a:spcPct val="110000"/>
              </a:lnSpc>
              <a:buClr>
                <a:schemeClr val="accent3">
                  <a:lumMod val="75000"/>
                </a:schemeClr>
              </a:buClr>
              <a:buNone/>
              <a:defRPr sz="1800" cap="none" spc="0" baseline="0">
                <a:solidFill>
                  <a:schemeClr val="accent3">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2">
            <a:extLst>
              <a:ext uri="{FF2B5EF4-FFF2-40B4-BE49-F238E27FC236}">
                <a16:creationId xmlns:a16="http://schemas.microsoft.com/office/drawing/2014/main" id="{28A2B7A8-FA7E-0D94-B5AC-687088C7F1FB}"/>
              </a:ext>
            </a:extLst>
          </p:cNvPr>
          <p:cNvSpPr>
            <a:spLocks noGrp="1"/>
          </p:cNvSpPr>
          <p:nvPr>
            <p:ph type="pic" idx="12"/>
          </p:nvPr>
        </p:nvSpPr>
        <p:spPr>
          <a:xfrm>
            <a:off x="7223760" y="457200"/>
            <a:ext cx="4572000" cy="5943600"/>
          </a:xfrm>
          <a:prstGeom prst="roundRect">
            <a:avLst>
              <a:gd name="adj" fmla="val 9214"/>
            </a:avLst>
          </a:prstGeom>
          <a:ln w="28575">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03085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3561975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09460"/>
            <a:ext cx="10515600" cy="3200400"/>
          </a:xfrm>
        </p:spPr>
        <p:txBody>
          <a:bodyPr lIns="0" tIns="0" rIns="0" bIns="0" anchor="b" anchorCtr="0">
            <a:noAutofit/>
          </a:bodyPr>
          <a:lstStyle>
            <a:lvl1pPr algn="l">
              <a:defRPr sz="5400" b="0" i="0" spc="0" baseline="0">
                <a:solidFill>
                  <a:schemeClr val="accent3">
                    <a:lumMod val="75000"/>
                  </a:schemeClr>
                </a:solidFill>
                <a:latin typeface="+mj-lt"/>
                <a:ea typeface="Batang" panose="02030600000101010101" pitchFamily="18" charset="-127"/>
              </a:defRPr>
            </a:lvl1pPr>
          </a:lstStyle>
          <a:p>
            <a:r>
              <a:rPr lang="en-US" dirty="0"/>
              <a:t>Click to add title</a:t>
            </a:r>
          </a:p>
        </p:txBody>
      </p:sp>
      <p:sp>
        <p:nvSpPr>
          <p:cNvPr id="3" name="Subtitle 2"/>
          <p:cNvSpPr>
            <a:spLocks noGrp="1"/>
          </p:cNvSpPr>
          <p:nvPr>
            <p:ph type="subTitle" idx="1" hasCustomPrompt="1"/>
          </p:nvPr>
        </p:nvSpPr>
        <p:spPr>
          <a:xfrm>
            <a:off x="914400" y="914400"/>
            <a:ext cx="5943600" cy="1828800"/>
          </a:xfrm>
        </p:spPr>
        <p:txBody>
          <a:bodyPr lIns="0" tIns="0" rIns="0" bIns="0" anchor="t" anchorCtr="0">
            <a:noAutofit/>
          </a:bodyPr>
          <a:lstStyle>
            <a:lvl1pPr marL="0" indent="0" algn="l">
              <a:lnSpc>
                <a:spcPct val="100000"/>
              </a:lnSpc>
              <a:buNone/>
              <a:defRPr sz="2400" b="0" i="0" cap="none" spc="0" baseline="0">
                <a:solidFill>
                  <a:schemeClr val="accent3">
                    <a:lumMod val="75000"/>
                  </a:schemeClr>
                </a:solidFill>
                <a:latin typeface="+mn-lt"/>
                <a:ea typeface="Batang" panose="02030600000101010101" pitchFamily="18"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Rounded Rectangle 6">
            <a:extLst>
              <a:ext uri="{FF2B5EF4-FFF2-40B4-BE49-F238E27FC236}">
                <a16:creationId xmlns:a16="http://schemas.microsoft.com/office/drawing/2014/main" id="{B19CA409-5A19-24AF-D8B3-DF00B9615815}"/>
              </a:ext>
              <a:ext uri="{C183D7F6-B498-43B3-948B-1728B52AA6E4}">
                <adec:decorative xmlns:adec="http://schemas.microsoft.com/office/drawing/2017/decorative" val="1"/>
              </a:ext>
            </a:extLst>
          </p:cNvPr>
          <p:cNvSpPr/>
          <p:nvPr userDrawn="1"/>
        </p:nvSpPr>
        <p:spPr>
          <a:xfrm>
            <a:off x="457199" y="457200"/>
            <a:ext cx="11277601" cy="5943600"/>
          </a:xfrm>
          <a:prstGeom prst="roundRect">
            <a:avLst>
              <a:gd name="adj" fmla="val 7079"/>
            </a:avLst>
          </a:prstGeom>
          <a:no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raphic 3">
            <a:extLst>
              <a:ext uri="{FF2B5EF4-FFF2-40B4-BE49-F238E27FC236}">
                <a16:creationId xmlns:a16="http://schemas.microsoft.com/office/drawing/2014/main" id="{2C991B9B-B377-E1F5-7D66-13D0618D7735}"/>
              </a:ext>
              <a:ext uri="{C183D7F6-B498-43B3-948B-1728B52AA6E4}">
                <adec:decorative xmlns:adec="http://schemas.microsoft.com/office/drawing/2017/decorative" val="1"/>
              </a:ext>
            </a:extLst>
          </p:cNvPr>
          <p:cNvSpPr>
            <a:spLocks noChangeAspect="1"/>
          </p:cNvSpPr>
          <p:nvPr userDrawn="1"/>
        </p:nvSpPr>
        <p:spPr>
          <a:xfrm rot="13785067" flipH="1">
            <a:off x="10595949" y="757332"/>
            <a:ext cx="589385" cy="914400"/>
          </a:xfrm>
          <a:custGeom>
            <a:avLst/>
            <a:gdLst>
              <a:gd name="connsiteX0" fmla="*/ 688633 w 775111"/>
              <a:gd name="connsiteY0" fmla="*/ 614160 h 1202547"/>
              <a:gd name="connsiteX1" fmla="*/ 422295 w 775111"/>
              <a:gd name="connsiteY1" fmla="*/ 790934 h 1202547"/>
              <a:gd name="connsiteX2" fmla="*/ 434065 w 775111"/>
              <a:gd name="connsiteY2" fmla="*/ 627551 h 1202547"/>
              <a:gd name="connsiteX3" fmla="*/ 432291 w 775111"/>
              <a:gd name="connsiteY3" fmla="*/ 598155 h 1202547"/>
              <a:gd name="connsiteX4" fmla="*/ 653033 w 775111"/>
              <a:gd name="connsiteY4" fmla="*/ 522868 h 1202547"/>
              <a:gd name="connsiteX5" fmla="*/ 775111 w 775111"/>
              <a:gd name="connsiteY5" fmla="*/ 340522 h 1202547"/>
              <a:gd name="connsiteX6" fmla="*/ 753899 w 775111"/>
              <a:gd name="connsiteY6" fmla="*/ 286973 h 1202547"/>
              <a:gd name="connsiteX7" fmla="*/ 706962 w 775111"/>
              <a:gd name="connsiteY7" fmla="*/ 291854 h 1202547"/>
              <a:gd name="connsiteX8" fmla="*/ 559361 w 775111"/>
              <a:gd name="connsiteY8" fmla="*/ 395773 h 1202547"/>
              <a:gd name="connsiteX9" fmla="*/ 431596 w 775111"/>
              <a:gd name="connsiteY9" fmla="*/ 586634 h 1202547"/>
              <a:gd name="connsiteX10" fmla="*/ 415886 w 775111"/>
              <a:gd name="connsiteY10" fmla="*/ 326230 h 1202547"/>
              <a:gd name="connsiteX11" fmla="*/ 505124 w 775111"/>
              <a:gd name="connsiteY11" fmla="*/ 279222 h 1202547"/>
              <a:gd name="connsiteX12" fmla="*/ 650865 w 775111"/>
              <a:gd name="connsiteY12" fmla="*/ 142733 h 1202547"/>
              <a:gd name="connsiteX13" fmla="*/ 648013 w 775111"/>
              <a:gd name="connsiteY13" fmla="*/ 43638 h 1202547"/>
              <a:gd name="connsiteX14" fmla="*/ 561028 w 775111"/>
              <a:gd name="connsiteY14" fmla="*/ 8081 h 1202547"/>
              <a:gd name="connsiteX15" fmla="*/ 446920 w 775111"/>
              <a:gd name="connsiteY15" fmla="*/ 106919 h 1202547"/>
              <a:gd name="connsiteX16" fmla="*/ 375556 w 775111"/>
              <a:gd name="connsiteY16" fmla="*/ 306530 h 1202547"/>
              <a:gd name="connsiteX17" fmla="*/ 266719 w 775111"/>
              <a:gd name="connsiteY17" fmla="*/ 50476 h 1202547"/>
              <a:gd name="connsiteX18" fmla="*/ 142006 w 775111"/>
              <a:gd name="connsiteY18" fmla="*/ 2343 h 1202547"/>
              <a:gd name="connsiteX19" fmla="*/ 94252 w 775111"/>
              <a:gd name="connsiteY19" fmla="*/ 72387 h 1202547"/>
              <a:gd name="connsiteX20" fmla="*/ 160383 w 775111"/>
              <a:gd name="connsiteY20" fmla="*/ 187916 h 1202547"/>
              <a:gd name="connsiteX21" fmla="*/ 347098 w 775111"/>
              <a:gd name="connsiteY21" fmla="*/ 321457 h 1202547"/>
              <a:gd name="connsiteX22" fmla="*/ 365791 w 775111"/>
              <a:gd name="connsiteY22" fmla="*/ 587571 h 1202547"/>
              <a:gd name="connsiteX23" fmla="*/ 213157 w 775111"/>
              <a:gd name="connsiteY23" fmla="*/ 371515 h 1202547"/>
              <a:gd name="connsiteX24" fmla="*/ 134428 w 775111"/>
              <a:gd name="connsiteY24" fmla="*/ 338284 h 1202547"/>
              <a:gd name="connsiteX25" fmla="*/ 15913 w 775111"/>
              <a:gd name="connsiteY25" fmla="*/ 360828 h 1202547"/>
              <a:gd name="connsiteX26" fmla="*/ 4495 w 775111"/>
              <a:gd name="connsiteY26" fmla="*/ 427319 h 1202547"/>
              <a:gd name="connsiteX27" fmla="*/ 367374 w 775111"/>
              <a:gd name="connsiteY27" fmla="*/ 610741 h 1202547"/>
              <a:gd name="connsiteX28" fmla="*/ 368561 w 775111"/>
              <a:gd name="connsiteY28" fmla="*/ 628825 h 1202547"/>
              <a:gd name="connsiteX29" fmla="*/ 367788 w 775111"/>
              <a:gd name="connsiteY29" fmla="*/ 774822 h 1202547"/>
              <a:gd name="connsiteX30" fmla="*/ 364001 w 775111"/>
              <a:gd name="connsiteY30" fmla="*/ 790027 h 1202547"/>
              <a:gd name="connsiteX31" fmla="*/ 204562 w 775111"/>
              <a:gd name="connsiteY31" fmla="*/ 669543 h 1202547"/>
              <a:gd name="connsiteX32" fmla="*/ 99599 w 775111"/>
              <a:gd name="connsiteY32" fmla="*/ 643413 h 1202547"/>
              <a:gd name="connsiteX33" fmla="*/ 38341 w 775111"/>
              <a:gd name="connsiteY33" fmla="*/ 659663 h 1202547"/>
              <a:gd name="connsiteX34" fmla="*/ 49173 w 775111"/>
              <a:gd name="connsiteY34" fmla="*/ 749925 h 1202547"/>
              <a:gd name="connsiteX35" fmla="*/ 360326 w 775111"/>
              <a:gd name="connsiteY35" fmla="*/ 804865 h 1202547"/>
              <a:gd name="connsiteX36" fmla="*/ 313534 w 775111"/>
              <a:gd name="connsiteY36" fmla="*/ 1000121 h 1202547"/>
              <a:gd name="connsiteX37" fmla="*/ 153574 w 775111"/>
              <a:gd name="connsiteY37" fmla="*/ 895805 h 1202547"/>
              <a:gd name="connsiteX38" fmla="*/ 100486 w 775111"/>
              <a:gd name="connsiteY38" fmla="*/ 893171 h 1202547"/>
              <a:gd name="connsiteX39" fmla="*/ 79835 w 775111"/>
              <a:gd name="connsiteY39" fmla="*/ 983290 h 1202547"/>
              <a:gd name="connsiteX40" fmla="*/ 84107 w 775111"/>
              <a:gd name="connsiteY40" fmla="*/ 985685 h 1202547"/>
              <a:gd name="connsiteX41" fmla="*/ 220927 w 775111"/>
              <a:gd name="connsiteY41" fmla="*/ 1018771 h 1202547"/>
              <a:gd name="connsiteX42" fmla="*/ 310049 w 775111"/>
              <a:gd name="connsiteY42" fmla="*/ 1015306 h 1202547"/>
              <a:gd name="connsiteX43" fmla="*/ 276672 w 775111"/>
              <a:gd name="connsiteY43" fmla="*/ 1202541 h 1202547"/>
              <a:gd name="connsiteX44" fmla="*/ 393159 w 775111"/>
              <a:gd name="connsiteY44" fmla="*/ 1202546 h 1202547"/>
              <a:gd name="connsiteX45" fmla="*/ 406163 w 775111"/>
              <a:gd name="connsiteY45" fmla="*/ 1014883 h 1202547"/>
              <a:gd name="connsiteX46" fmla="*/ 641984 w 775111"/>
              <a:gd name="connsiteY46" fmla="*/ 985685 h 1202547"/>
              <a:gd name="connsiteX47" fmla="*/ 646260 w 775111"/>
              <a:gd name="connsiteY47" fmla="*/ 983290 h 1202547"/>
              <a:gd name="connsiteX48" fmla="*/ 625605 w 775111"/>
              <a:gd name="connsiteY48" fmla="*/ 893171 h 1202547"/>
              <a:gd name="connsiteX49" fmla="*/ 572518 w 775111"/>
              <a:gd name="connsiteY49" fmla="*/ 895805 h 1202547"/>
              <a:gd name="connsiteX50" fmla="*/ 406884 w 775111"/>
              <a:gd name="connsiteY50" fmla="*/ 1004870 h 1202547"/>
              <a:gd name="connsiteX51" fmla="*/ 421397 w 775111"/>
              <a:gd name="connsiteY51" fmla="*/ 803403 h 1202547"/>
              <a:gd name="connsiteX52" fmla="*/ 606364 w 775111"/>
              <a:gd name="connsiteY52" fmla="*/ 793201 h 1202547"/>
              <a:gd name="connsiteX53" fmla="*/ 761767 w 775111"/>
              <a:gd name="connsiteY53" fmla="*/ 722715 h 1202547"/>
              <a:gd name="connsiteX54" fmla="*/ 688633 w 775111"/>
              <a:gd name="connsiteY54" fmla="*/ 614160 h 1202547"/>
              <a:gd name="connsiteX55" fmla="*/ 688633 w 775111"/>
              <a:gd name="connsiteY55" fmla="*/ 614160 h 120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111" h="1202547">
                <a:moveTo>
                  <a:pt x="688633" y="614160"/>
                </a:moveTo>
                <a:cubicBezTo>
                  <a:pt x="589814" y="619072"/>
                  <a:pt x="462599" y="744763"/>
                  <a:pt x="422295" y="790934"/>
                </a:cubicBezTo>
                <a:lnTo>
                  <a:pt x="434065" y="627551"/>
                </a:lnTo>
                <a:lnTo>
                  <a:pt x="432291" y="598155"/>
                </a:lnTo>
                <a:cubicBezTo>
                  <a:pt x="465796" y="587469"/>
                  <a:pt x="603072" y="543413"/>
                  <a:pt x="653033" y="522868"/>
                </a:cubicBezTo>
                <a:cubicBezTo>
                  <a:pt x="710128" y="499398"/>
                  <a:pt x="774867" y="400385"/>
                  <a:pt x="775111" y="340522"/>
                </a:cubicBezTo>
                <a:cubicBezTo>
                  <a:pt x="775237" y="308322"/>
                  <a:pt x="764163" y="293653"/>
                  <a:pt x="753899" y="286973"/>
                </a:cubicBezTo>
                <a:cubicBezTo>
                  <a:pt x="745079" y="281234"/>
                  <a:pt x="734947" y="280762"/>
                  <a:pt x="706962" y="291854"/>
                </a:cubicBezTo>
                <a:cubicBezTo>
                  <a:pt x="672244" y="306096"/>
                  <a:pt x="612885" y="336852"/>
                  <a:pt x="559361" y="395773"/>
                </a:cubicBezTo>
                <a:cubicBezTo>
                  <a:pt x="494622" y="467036"/>
                  <a:pt x="448223" y="553487"/>
                  <a:pt x="431596" y="586634"/>
                </a:cubicBezTo>
                <a:lnTo>
                  <a:pt x="415886" y="326230"/>
                </a:lnTo>
                <a:cubicBezTo>
                  <a:pt x="448491" y="308610"/>
                  <a:pt x="487236" y="287904"/>
                  <a:pt x="505124" y="279222"/>
                </a:cubicBezTo>
                <a:cubicBezTo>
                  <a:pt x="539011" y="262772"/>
                  <a:pt x="614789" y="200079"/>
                  <a:pt x="650865" y="142733"/>
                </a:cubicBezTo>
                <a:cubicBezTo>
                  <a:pt x="670258" y="111900"/>
                  <a:pt x="660855" y="73008"/>
                  <a:pt x="648013" y="43638"/>
                </a:cubicBezTo>
                <a:cubicBezTo>
                  <a:pt x="636969" y="18383"/>
                  <a:pt x="611502" y="0"/>
                  <a:pt x="561028" y="8081"/>
                </a:cubicBezTo>
                <a:cubicBezTo>
                  <a:pt x="536868" y="14946"/>
                  <a:pt x="483654" y="26614"/>
                  <a:pt x="446920" y="106919"/>
                </a:cubicBezTo>
                <a:cubicBezTo>
                  <a:pt x="417222" y="166895"/>
                  <a:pt x="390645" y="253065"/>
                  <a:pt x="375556" y="306530"/>
                </a:cubicBezTo>
                <a:cubicBezTo>
                  <a:pt x="367470" y="244477"/>
                  <a:pt x="342339" y="120846"/>
                  <a:pt x="266719" y="50476"/>
                </a:cubicBezTo>
                <a:cubicBezTo>
                  <a:pt x="213389" y="849"/>
                  <a:pt x="170811" y="-4346"/>
                  <a:pt x="142006" y="2343"/>
                </a:cubicBezTo>
                <a:cubicBezTo>
                  <a:pt x="114719" y="8681"/>
                  <a:pt x="94672" y="22438"/>
                  <a:pt x="94252" y="72387"/>
                </a:cubicBezTo>
                <a:cubicBezTo>
                  <a:pt x="95747" y="105616"/>
                  <a:pt x="109010" y="150770"/>
                  <a:pt x="160383" y="187916"/>
                </a:cubicBezTo>
                <a:cubicBezTo>
                  <a:pt x="203200" y="218876"/>
                  <a:pt x="297409" y="286057"/>
                  <a:pt x="347098" y="321457"/>
                </a:cubicBezTo>
                <a:cubicBezTo>
                  <a:pt x="350491" y="369359"/>
                  <a:pt x="360722" y="513971"/>
                  <a:pt x="365791" y="587571"/>
                </a:cubicBezTo>
                <a:cubicBezTo>
                  <a:pt x="336430" y="533176"/>
                  <a:pt x="264993" y="407542"/>
                  <a:pt x="213157" y="371515"/>
                </a:cubicBezTo>
                <a:cubicBezTo>
                  <a:pt x="189223" y="354880"/>
                  <a:pt x="160908" y="344612"/>
                  <a:pt x="134428" y="338284"/>
                </a:cubicBezTo>
                <a:cubicBezTo>
                  <a:pt x="87043" y="326959"/>
                  <a:pt x="46786" y="326081"/>
                  <a:pt x="15913" y="360828"/>
                </a:cubicBezTo>
                <a:cubicBezTo>
                  <a:pt x="3472" y="379252"/>
                  <a:pt x="-5958" y="403346"/>
                  <a:pt x="4495" y="427319"/>
                </a:cubicBezTo>
                <a:cubicBezTo>
                  <a:pt x="54369" y="541701"/>
                  <a:pt x="309232" y="599036"/>
                  <a:pt x="367374" y="610741"/>
                </a:cubicBezTo>
                <a:cubicBezTo>
                  <a:pt x="367946" y="619209"/>
                  <a:pt x="368358" y="625472"/>
                  <a:pt x="368561" y="628825"/>
                </a:cubicBezTo>
                <a:cubicBezTo>
                  <a:pt x="370482" y="660662"/>
                  <a:pt x="367788" y="774822"/>
                  <a:pt x="367788" y="774822"/>
                </a:cubicBezTo>
                <a:cubicBezTo>
                  <a:pt x="367788" y="774822"/>
                  <a:pt x="366408" y="780330"/>
                  <a:pt x="364001" y="790027"/>
                </a:cubicBezTo>
                <a:cubicBezTo>
                  <a:pt x="329186" y="758093"/>
                  <a:pt x="243707" y="682180"/>
                  <a:pt x="204562" y="669543"/>
                </a:cubicBezTo>
                <a:cubicBezTo>
                  <a:pt x="172915" y="659327"/>
                  <a:pt x="131452" y="648478"/>
                  <a:pt x="99599" y="643413"/>
                </a:cubicBezTo>
                <a:cubicBezTo>
                  <a:pt x="81325" y="640509"/>
                  <a:pt x="55686" y="634766"/>
                  <a:pt x="38341" y="659663"/>
                </a:cubicBezTo>
                <a:cubicBezTo>
                  <a:pt x="22688" y="684519"/>
                  <a:pt x="14697" y="728193"/>
                  <a:pt x="49173" y="749925"/>
                </a:cubicBezTo>
                <a:cubicBezTo>
                  <a:pt x="91636" y="776697"/>
                  <a:pt x="292127" y="803377"/>
                  <a:pt x="360326" y="804865"/>
                </a:cubicBezTo>
                <a:cubicBezTo>
                  <a:pt x="350120" y="846180"/>
                  <a:pt x="331066" y="924096"/>
                  <a:pt x="313534" y="1000121"/>
                </a:cubicBezTo>
                <a:cubicBezTo>
                  <a:pt x="278443" y="970898"/>
                  <a:pt x="197109" y="906134"/>
                  <a:pt x="153574" y="895805"/>
                </a:cubicBezTo>
                <a:cubicBezTo>
                  <a:pt x="134361" y="891245"/>
                  <a:pt x="116152" y="891219"/>
                  <a:pt x="100486" y="893171"/>
                </a:cubicBezTo>
                <a:cubicBezTo>
                  <a:pt x="55677" y="898745"/>
                  <a:pt x="41311" y="959540"/>
                  <a:pt x="79835" y="983290"/>
                </a:cubicBezTo>
                <a:cubicBezTo>
                  <a:pt x="81199" y="984131"/>
                  <a:pt x="82622" y="984931"/>
                  <a:pt x="84107" y="985685"/>
                </a:cubicBezTo>
                <a:cubicBezTo>
                  <a:pt x="125680" y="1006832"/>
                  <a:pt x="194112" y="1019484"/>
                  <a:pt x="220927" y="1018771"/>
                </a:cubicBezTo>
                <a:cubicBezTo>
                  <a:pt x="239281" y="1018276"/>
                  <a:pt x="283785" y="1016427"/>
                  <a:pt x="310049" y="1015306"/>
                </a:cubicBezTo>
                <a:cubicBezTo>
                  <a:pt x="287686" y="1113140"/>
                  <a:pt x="269049" y="1203433"/>
                  <a:pt x="276672" y="1202541"/>
                </a:cubicBezTo>
                <a:cubicBezTo>
                  <a:pt x="294363" y="1201807"/>
                  <a:pt x="393159" y="1202546"/>
                  <a:pt x="393159" y="1202546"/>
                </a:cubicBezTo>
                <a:lnTo>
                  <a:pt x="406163" y="1014883"/>
                </a:lnTo>
                <a:cubicBezTo>
                  <a:pt x="501071" y="1033843"/>
                  <a:pt x="600412" y="1006832"/>
                  <a:pt x="641984" y="985685"/>
                </a:cubicBezTo>
                <a:cubicBezTo>
                  <a:pt x="643468" y="984931"/>
                  <a:pt x="644892" y="984131"/>
                  <a:pt x="646260" y="983290"/>
                </a:cubicBezTo>
                <a:cubicBezTo>
                  <a:pt x="684782" y="959540"/>
                  <a:pt x="670415" y="898745"/>
                  <a:pt x="625605" y="893171"/>
                </a:cubicBezTo>
                <a:cubicBezTo>
                  <a:pt x="609941" y="891219"/>
                  <a:pt x="591729" y="891245"/>
                  <a:pt x="572518" y="895805"/>
                </a:cubicBezTo>
                <a:cubicBezTo>
                  <a:pt x="526447" y="906735"/>
                  <a:pt x="438009" y="978654"/>
                  <a:pt x="406884" y="1004870"/>
                </a:cubicBezTo>
                <a:lnTo>
                  <a:pt x="421397" y="803403"/>
                </a:lnTo>
                <a:cubicBezTo>
                  <a:pt x="454162" y="802888"/>
                  <a:pt x="562832" y="800646"/>
                  <a:pt x="606364" y="793201"/>
                </a:cubicBezTo>
                <a:cubicBezTo>
                  <a:pt x="690396" y="778832"/>
                  <a:pt x="730407" y="763601"/>
                  <a:pt x="761767" y="722715"/>
                </a:cubicBezTo>
                <a:cubicBezTo>
                  <a:pt x="783115" y="694873"/>
                  <a:pt x="744947" y="611357"/>
                  <a:pt x="688633" y="614160"/>
                </a:cubicBezTo>
                <a:lnTo>
                  <a:pt x="688633" y="614160"/>
                </a:lnTo>
                <a:close/>
              </a:path>
            </a:pathLst>
          </a:custGeom>
          <a:solidFill>
            <a:schemeClr val="accent3">
              <a:lumMod val="60000"/>
              <a:lumOff val="40000"/>
              <a:alpha val="50000"/>
            </a:schemeClr>
          </a:solidFill>
          <a:ln w="0" cap="flat">
            <a:noFill/>
            <a:prstDash val="solid"/>
            <a:miter/>
          </a:ln>
        </p:spPr>
        <p:txBody>
          <a:bodyPr rtlCol="0" anchor="ctr"/>
          <a:lstStyle/>
          <a:p>
            <a:endParaRPr lang="en-US" dirty="0"/>
          </a:p>
        </p:txBody>
      </p:sp>
    </p:spTree>
    <p:extLst>
      <p:ext uri="{BB962C8B-B14F-4D97-AF65-F5344CB8AC3E}">
        <p14:creationId xmlns:p14="http://schemas.microsoft.com/office/powerpoint/2010/main" val="601837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1000"/>
            <a:ext cx="10172700" cy="1493517"/>
          </a:xfrm>
        </p:spPr>
        <p:txBody>
          <a:bodyPr/>
          <a:lstStyle>
            <a:lvl1pPr>
              <a:defRPr sz="3600"/>
            </a:lvl1pPr>
          </a:lstStyle>
          <a:p>
            <a:r>
              <a:rPr lang="en-US" dirty="0"/>
              <a:t>Click to add title</a:t>
            </a:r>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10" name="Content Placeholder 2">
            <a:extLst>
              <a:ext uri="{FF2B5EF4-FFF2-40B4-BE49-F238E27FC236}">
                <a16:creationId xmlns:a16="http://schemas.microsoft.com/office/drawing/2014/main" id="{FDF7D353-331B-4008-C6A7-86D25BE475D6}"/>
              </a:ext>
            </a:extLst>
          </p:cNvPr>
          <p:cNvSpPr>
            <a:spLocks noGrp="1"/>
          </p:cNvSpPr>
          <p:nvPr>
            <p:ph idx="1" hasCustomPrompt="1"/>
          </p:nvPr>
        </p:nvSpPr>
        <p:spPr>
          <a:xfrm>
            <a:off x="1287757" y="2261462"/>
            <a:ext cx="4930163" cy="4135546"/>
          </a:xfrm>
          <a:prstGeom prst="roundRect">
            <a:avLst>
              <a:gd name="adj" fmla="val 11906"/>
            </a:avLst>
          </a:prstGeom>
          <a:ln w="19050">
            <a:solidFill>
              <a:schemeClr val="accent3">
                <a:lumMod val="60000"/>
                <a:lumOff val="40000"/>
              </a:schemeClr>
            </a:solidFill>
          </a:ln>
        </p:spPr>
        <p:txBody>
          <a:bodyPr lIns="228600" tIns="0" rIns="0" bIns="0" anchor="ctr" anchorCtr="0">
            <a:noAutofit/>
          </a:bodyPr>
          <a:lstStyle>
            <a:lvl1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1pPr>
            <a:lvl2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7F75E6A1-9C73-A244-962B-E61B2A9E7C8C}"/>
              </a:ext>
            </a:extLst>
          </p:cNvPr>
          <p:cNvSpPr>
            <a:spLocks noGrp="1"/>
          </p:cNvSpPr>
          <p:nvPr>
            <p:ph idx="13" hasCustomPrompt="1"/>
          </p:nvPr>
        </p:nvSpPr>
        <p:spPr>
          <a:xfrm>
            <a:off x="6730399" y="2261462"/>
            <a:ext cx="4930163" cy="4135546"/>
          </a:xfrm>
          <a:prstGeom prst="roundRect">
            <a:avLst>
              <a:gd name="adj" fmla="val 11906"/>
            </a:avLst>
          </a:prstGeom>
          <a:ln w="19050">
            <a:solidFill>
              <a:schemeClr val="accent3">
                <a:lumMod val="60000"/>
                <a:lumOff val="40000"/>
              </a:schemeClr>
            </a:solidFill>
          </a:ln>
        </p:spPr>
        <p:txBody>
          <a:bodyPr lIns="228600" tIns="91440" rIns="0" bIns="0" anchor="t" anchorCtr="0">
            <a:noAutofit/>
          </a:bodyPr>
          <a:lstStyle>
            <a:lvl1pPr marL="0" indent="0">
              <a:lnSpc>
                <a:spcPct val="110000"/>
              </a:lnSpc>
              <a:spcBef>
                <a:spcPts val="1200"/>
              </a:spcBef>
              <a:buClr>
                <a:schemeClr val="accent3">
                  <a:lumMod val="60000"/>
                  <a:lumOff val="40000"/>
                </a:schemeClr>
              </a:buClr>
              <a:buNone/>
              <a:defRPr sz="1800" cap="all" spc="0" baseline="0">
                <a:solidFill>
                  <a:schemeClr val="accent3">
                    <a:lumMod val="75000"/>
                  </a:schemeClr>
                </a:solidFill>
              </a:defRPr>
            </a:lvl1pPr>
            <a:lvl2pPr marL="228600"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251678" y="6375679"/>
            <a:ext cx="2329722" cy="348462"/>
          </a:xfrm>
          <a:prstGeom prst="rect">
            <a:avLst/>
          </a:prstGeom>
        </p:spPr>
        <p:txBody>
          <a:bodyPr/>
          <a:lstStyle/>
          <a:p>
            <a:endParaRPr lang="en-US" dirty="0"/>
          </a:p>
        </p:txBody>
      </p:sp>
    </p:spTree>
    <p:extLst>
      <p:ext uri="{BB962C8B-B14F-4D97-AF65-F5344CB8AC3E}">
        <p14:creationId xmlns:p14="http://schemas.microsoft.com/office/powerpoint/2010/main" val="186731458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Image and Quot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Graphic 3">
            <a:extLst>
              <a:ext uri="{FF2B5EF4-FFF2-40B4-BE49-F238E27FC236}">
                <a16:creationId xmlns:a16="http://schemas.microsoft.com/office/drawing/2014/main" id="{35F4923C-22B6-A98A-B649-7AB69C5BA082}"/>
              </a:ext>
              <a:ext uri="{C183D7F6-B498-43B3-948B-1728B52AA6E4}">
                <adec:decorative xmlns:adec="http://schemas.microsoft.com/office/drawing/2017/decorative" val="1"/>
              </a:ext>
            </a:extLst>
          </p:cNvPr>
          <p:cNvSpPr>
            <a:spLocks noChangeAspect="1"/>
          </p:cNvSpPr>
          <p:nvPr userDrawn="1"/>
        </p:nvSpPr>
        <p:spPr>
          <a:xfrm rot="1985446">
            <a:off x="5613841" y="3865662"/>
            <a:ext cx="589384" cy="914400"/>
          </a:xfrm>
          <a:custGeom>
            <a:avLst/>
            <a:gdLst>
              <a:gd name="connsiteX0" fmla="*/ 688633 w 775111"/>
              <a:gd name="connsiteY0" fmla="*/ 614160 h 1202547"/>
              <a:gd name="connsiteX1" fmla="*/ 422295 w 775111"/>
              <a:gd name="connsiteY1" fmla="*/ 790934 h 1202547"/>
              <a:gd name="connsiteX2" fmla="*/ 434065 w 775111"/>
              <a:gd name="connsiteY2" fmla="*/ 627551 h 1202547"/>
              <a:gd name="connsiteX3" fmla="*/ 432291 w 775111"/>
              <a:gd name="connsiteY3" fmla="*/ 598155 h 1202547"/>
              <a:gd name="connsiteX4" fmla="*/ 653033 w 775111"/>
              <a:gd name="connsiteY4" fmla="*/ 522868 h 1202547"/>
              <a:gd name="connsiteX5" fmla="*/ 775111 w 775111"/>
              <a:gd name="connsiteY5" fmla="*/ 340522 h 1202547"/>
              <a:gd name="connsiteX6" fmla="*/ 753899 w 775111"/>
              <a:gd name="connsiteY6" fmla="*/ 286973 h 1202547"/>
              <a:gd name="connsiteX7" fmla="*/ 706962 w 775111"/>
              <a:gd name="connsiteY7" fmla="*/ 291854 h 1202547"/>
              <a:gd name="connsiteX8" fmla="*/ 559361 w 775111"/>
              <a:gd name="connsiteY8" fmla="*/ 395773 h 1202547"/>
              <a:gd name="connsiteX9" fmla="*/ 431596 w 775111"/>
              <a:gd name="connsiteY9" fmla="*/ 586634 h 1202547"/>
              <a:gd name="connsiteX10" fmla="*/ 415886 w 775111"/>
              <a:gd name="connsiteY10" fmla="*/ 326230 h 1202547"/>
              <a:gd name="connsiteX11" fmla="*/ 505124 w 775111"/>
              <a:gd name="connsiteY11" fmla="*/ 279222 h 1202547"/>
              <a:gd name="connsiteX12" fmla="*/ 650865 w 775111"/>
              <a:gd name="connsiteY12" fmla="*/ 142733 h 1202547"/>
              <a:gd name="connsiteX13" fmla="*/ 648013 w 775111"/>
              <a:gd name="connsiteY13" fmla="*/ 43638 h 1202547"/>
              <a:gd name="connsiteX14" fmla="*/ 561028 w 775111"/>
              <a:gd name="connsiteY14" fmla="*/ 8081 h 1202547"/>
              <a:gd name="connsiteX15" fmla="*/ 446920 w 775111"/>
              <a:gd name="connsiteY15" fmla="*/ 106919 h 1202547"/>
              <a:gd name="connsiteX16" fmla="*/ 375556 w 775111"/>
              <a:gd name="connsiteY16" fmla="*/ 306530 h 1202547"/>
              <a:gd name="connsiteX17" fmla="*/ 266719 w 775111"/>
              <a:gd name="connsiteY17" fmla="*/ 50476 h 1202547"/>
              <a:gd name="connsiteX18" fmla="*/ 142006 w 775111"/>
              <a:gd name="connsiteY18" fmla="*/ 2343 h 1202547"/>
              <a:gd name="connsiteX19" fmla="*/ 94252 w 775111"/>
              <a:gd name="connsiteY19" fmla="*/ 72387 h 1202547"/>
              <a:gd name="connsiteX20" fmla="*/ 160383 w 775111"/>
              <a:gd name="connsiteY20" fmla="*/ 187916 h 1202547"/>
              <a:gd name="connsiteX21" fmla="*/ 347098 w 775111"/>
              <a:gd name="connsiteY21" fmla="*/ 321457 h 1202547"/>
              <a:gd name="connsiteX22" fmla="*/ 365791 w 775111"/>
              <a:gd name="connsiteY22" fmla="*/ 587571 h 1202547"/>
              <a:gd name="connsiteX23" fmla="*/ 213157 w 775111"/>
              <a:gd name="connsiteY23" fmla="*/ 371515 h 1202547"/>
              <a:gd name="connsiteX24" fmla="*/ 134428 w 775111"/>
              <a:gd name="connsiteY24" fmla="*/ 338284 h 1202547"/>
              <a:gd name="connsiteX25" fmla="*/ 15913 w 775111"/>
              <a:gd name="connsiteY25" fmla="*/ 360828 h 1202547"/>
              <a:gd name="connsiteX26" fmla="*/ 4495 w 775111"/>
              <a:gd name="connsiteY26" fmla="*/ 427319 h 1202547"/>
              <a:gd name="connsiteX27" fmla="*/ 367374 w 775111"/>
              <a:gd name="connsiteY27" fmla="*/ 610741 h 1202547"/>
              <a:gd name="connsiteX28" fmla="*/ 368561 w 775111"/>
              <a:gd name="connsiteY28" fmla="*/ 628825 h 1202547"/>
              <a:gd name="connsiteX29" fmla="*/ 367788 w 775111"/>
              <a:gd name="connsiteY29" fmla="*/ 774822 h 1202547"/>
              <a:gd name="connsiteX30" fmla="*/ 364001 w 775111"/>
              <a:gd name="connsiteY30" fmla="*/ 790027 h 1202547"/>
              <a:gd name="connsiteX31" fmla="*/ 204562 w 775111"/>
              <a:gd name="connsiteY31" fmla="*/ 669543 h 1202547"/>
              <a:gd name="connsiteX32" fmla="*/ 99599 w 775111"/>
              <a:gd name="connsiteY32" fmla="*/ 643413 h 1202547"/>
              <a:gd name="connsiteX33" fmla="*/ 38341 w 775111"/>
              <a:gd name="connsiteY33" fmla="*/ 659663 h 1202547"/>
              <a:gd name="connsiteX34" fmla="*/ 49173 w 775111"/>
              <a:gd name="connsiteY34" fmla="*/ 749925 h 1202547"/>
              <a:gd name="connsiteX35" fmla="*/ 360326 w 775111"/>
              <a:gd name="connsiteY35" fmla="*/ 804865 h 1202547"/>
              <a:gd name="connsiteX36" fmla="*/ 313534 w 775111"/>
              <a:gd name="connsiteY36" fmla="*/ 1000121 h 1202547"/>
              <a:gd name="connsiteX37" fmla="*/ 153574 w 775111"/>
              <a:gd name="connsiteY37" fmla="*/ 895805 h 1202547"/>
              <a:gd name="connsiteX38" fmla="*/ 100486 w 775111"/>
              <a:gd name="connsiteY38" fmla="*/ 893171 h 1202547"/>
              <a:gd name="connsiteX39" fmla="*/ 79835 w 775111"/>
              <a:gd name="connsiteY39" fmla="*/ 983290 h 1202547"/>
              <a:gd name="connsiteX40" fmla="*/ 84107 w 775111"/>
              <a:gd name="connsiteY40" fmla="*/ 985685 h 1202547"/>
              <a:gd name="connsiteX41" fmla="*/ 220927 w 775111"/>
              <a:gd name="connsiteY41" fmla="*/ 1018771 h 1202547"/>
              <a:gd name="connsiteX42" fmla="*/ 310049 w 775111"/>
              <a:gd name="connsiteY42" fmla="*/ 1015306 h 1202547"/>
              <a:gd name="connsiteX43" fmla="*/ 276672 w 775111"/>
              <a:gd name="connsiteY43" fmla="*/ 1202541 h 1202547"/>
              <a:gd name="connsiteX44" fmla="*/ 393159 w 775111"/>
              <a:gd name="connsiteY44" fmla="*/ 1202546 h 1202547"/>
              <a:gd name="connsiteX45" fmla="*/ 406163 w 775111"/>
              <a:gd name="connsiteY45" fmla="*/ 1014883 h 1202547"/>
              <a:gd name="connsiteX46" fmla="*/ 641984 w 775111"/>
              <a:gd name="connsiteY46" fmla="*/ 985685 h 1202547"/>
              <a:gd name="connsiteX47" fmla="*/ 646260 w 775111"/>
              <a:gd name="connsiteY47" fmla="*/ 983290 h 1202547"/>
              <a:gd name="connsiteX48" fmla="*/ 625605 w 775111"/>
              <a:gd name="connsiteY48" fmla="*/ 893171 h 1202547"/>
              <a:gd name="connsiteX49" fmla="*/ 572518 w 775111"/>
              <a:gd name="connsiteY49" fmla="*/ 895805 h 1202547"/>
              <a:gd name="connsiteX50" fmla="*/ 406884 w 775111"/>
              <a:gd name="connsiteY50" fmla="*/ 1004870 h 1202547"/>
              <a:gd name="connsiteX51" fmla="*/ 421397 w 775111"/>
              <a:gd name="connsiteY51" fmla="*/ 803403 h 1202547"/>
              <a:gd name="connsiteX52" fmla="*/ 606364 w 775111"/>
              <a:gd name="connsiteY52" fmla="*/ 793201 h 1202547"/>
              <a:gd name="connsiteX53" fmla="*/ 761767 w 775111"/>
              <a:gd name="connsiteY53" fmla="*/ 722715 h 1202547"/>
              <a:gd name="connsiteX54" fmla="*/ 688633 w 775111"/>
              <a:gd name="connsiteY54" fmla="*/ 614160 h 1202547"/>
              <a:gd name="connsiteX55" fmla="*/ 688633 w 775111"/>
              <a:gd name="connsiteY55" fmla="*/ 614160 h 120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5111" h="1202547">
                <a:moveTo>
                  <a:pt x="688633" y="614160"/>
                </a:moveTo>
                <a:cubicBezTo>
                  <a:pt x="589814" y="619072"/>
                  <a:pt x="462599" y="744763"/>
                  <a:pt x="422295" y="790934"/>
                </a:cubicBezTo>
                <a:lnTo>
                  <a:pt x="434065" y="627551"/>
                </a:lnTo>
                <a:lnTo>
                  <a:pt x="432291" y="598155"/>
                </a:lnTo>
                <a:cubicBezTo>
                  <a:pt x="465796" y="587469"/>
                  <a:pt x="603072" y="543413"/>
                  <a:pt x="653033" y="522868"/>
                </a:cubicBezTo>
                <a:cubicBezTo>
                  <a:pt x="710128" y="499398"/>
                  <a:pt x="774867" y="400385"/>
                  <a:pt x="775111" y="340522"/>
                </a:cubicBezTo>
                <a:cubicBezTo>
                  <a:pt x="775237" y="308322"/>
                  <a:pt x="764163" y="293653"/>
                  <a:pt x="753899" y="286973"/>
                </a:cubicBezTo>
                <a:cubicBezTo>
                  <a:pt x="745079" y="281234"/>
                  <a:pt x="734947" y="280762"/>
                  <a:pt x="706962" y="291854"/>
                </a:cubicBezTo>
                <a:cubicBezTo>
                  <a:pt x="672244" y="306096"/>
                  <a:pt x="612885" y="336852"/>
                  <a:pt x="559361" y="395773"/>
                </a:cubicBezTo>
                <a:cubicBezTo>
                  <a:pt x="494622" y="467036"/>
                  <a:pt x="448223" y="553487"/>
                  <a:pt x="431596" y="586634"/>
                </a:cubicBezTo>
                <a:lnTo>
                  <a:pt x="415886" y="326230"/>
                </a:lnTo>
                <a:cubicBezTo>
                  <a:pt x="448491" y="308610"/>
                  <a:pt x="487236" y="287904"/>
                  <a:pt x="505124" y="279222"/>
                </a:cubicBezTo>
                <a:cubicBezTo>
                  <a:pt x="539011" y="262772"/>
                  <a:pt x="614789" y="200079"/>
                  <a:pt x="650865" y="142733"/>
                </a:cubicBezTo>
                <a:cubicBezTo>
                  <a:pt x="670258" y="111900"/>
                  <a:pt x="660855" y="73008"/>
                  <a:pt x="648013" y="43638"/>
                </a:cubicBezTo>
                <a:cubicBezTo>
                  <a:pt x="636969" y="18383"/>
                  <a:pt x="611502" y="0"/>
                  <a:pt x="561028" y="8081"/>
                </a:cubicBezTo>
                <a:cubicBezTo>
                  <a:pt x="536868" y="14946"/>
                  <a:pt x="483654" y="26614"/>
                  <a:pt x="446920" y="106919"/>
                </a:cubicBezTo>
                <a:cubicBezTo>
                  <a:pt x="417222" y="166895"/>
                  <a:pt x="390645" y="253065"/>
                  <a:pt x="375556" y="306530"/>
                </a:cubicBezTo>
                <a:cubicBezTo>
                  <a:pt x="367470" y="244477"/>
                  <a:pt x="342339" y="120846"/>
                  <a:pt x="266719" y="50476"/>
                </a:cubicBezTo>
                <a:cubicBezTo>
                  <a:pt x="213389" y="849"/>
                  <a:pt x="170811" y="-4346"/>
                  <a:pt x="142006" y="2343"/>
                </a:cubicBezTo>
                <a:cubicBezTo>
                  <a:pt x="114719" y="8681"/>
                  <a:pt x="94672" y="22438"/>
                  <a:pt x="94252" y="72387"/>
                </a:cubicBezTo>
                <a:cubicBezTo>
                  <a:pt x="95747" y="105616"/>
                  <a:pt x="109010" y="150770"/>
                  <a:pt x="160383" y="187916"/>
                </a:cubicBezTo>
                <a:cubicBezTo>
                  <a:pt x="203200" y="218876"/>
                  <a:pt x="297409" y="286057"/>
                  <a:pt x="347098" y="321457"/>
                </a:cubicBezTo>
                <a:cubicBezTo>
                  <a:pt x="350491" y="369359"/>
                  <a:pt x="360722" y="513971"/>
                  <a:pt x="365791" y="587571"/>
                </a:cubicBezTo>
                <a:cubicBezTo>
                  <a:pt x="336430" y="533176"/>
                  <a:pt x="264993" y="407542"/>
                  <a:pt x="213157" y="371515"/>
                </a:cubicBezTo>
                <a:cubicBezTo>
                  <a:pt x="189223" y="354880"/>
                  <a:pt x="160908" y="344612"/>
                  <a:pt x="134428" y="338284"/>
                </a:cubicBezTo>
                <a:cubicBezTo>
                  <a:pt x="87043" y="326959"/>
                  <a:pt x="46786" y="326081"/>
                  <a:pt x="15913" y="360828"/>
                </a:cubicBezTo>
                <a:cubicBezTo>
                  <a:pt x="3472" y="379252"/>
                  <a:pt x="-5958" y="403346"/>
                  <a:pt x="4495" y="427319"/>
                </a:cubicBezTo>
                <a:cubicBezTo>
                  <a:pt x="54369" y="541701"/>
                  <a:pt x="309232" y="599036"/>
                  <a:pt x="367374" y="610741"/>
                </a:cubicBezTo>
                <a:cubicBezTo>
                  <a:pt x="367946" y="619209"/>
                  <a:pt x="368358" y="625472"/>
                  <a:pt x="368561" y="628825"/>
                </a:cubicBezTo>
                <a:cubicBezTo>
                  <a:pt x="370482" y="660662"/>
                  <a:pt x="367788" y="774822"/>
                  <a:pt x="367788" y="774822"/>
                </a:cubicBezTo>
                <a:cubicBezTo>
                  <a:pt x="367788" y="774822"/>
                  <a:pt x="366408" y="780330"/>
                  <a:pt x="364001" y="790027"/>
                </a:cubicBezTo>
                <a:cubicBezTo>
                  <a:pt x="329186" y="758093"/>
                  <a:pt x="243707" y="682180"/>
                  <a:pt x="204562" y="669543"/>
                </a:cubicBezTo>
                <a:cubicBezTo>
                  <a:pt x="172915" y="659327"/>
                  <a:pt x="131452" y="648478"/>
                  <a:pt x="99599" y="643413"/>
                </a:cubicBezTo>
                <a:cubicBezTo>
                  <a:pt x="81325" y="640509"/>
                  <a:pt x="55686" y="634766"/>
                  <a:pt x="38341" y="659663"/>
                </a:cubicBezTo>
                <a:cubicBezTo>
                  <a:pt x="22688" y="684519"/>
                  <a:pt x="14697" y="728193"/>
                  <a:pt x="49173" y="749925"/>
                </a:cubicBezTo>
                <a:cubicBezTo>
                  <a:pt x="91636" y="776697"/>
                  <a:pt x="292127" y="803377"/>
                  <a:pt x="360326" y="804865"/>
                </a:cubicBezTo>
                <a:cubicBezTo>
                  <a:pt x="350120" y="846180"/>
                  <a:pt x="331066" y="924096"/>
                  <a:pt x="313534" y="1000121"/>
                </a:cubicBezTo>
                <a:cubicBezTo>
                  <a:pt x="278443" y="970898"/>
                  <a:pt x="197109" y="906134"/>
                  <a:pt x="153574" y="895805"/>
                </a:cubicBezTo>
                <a:cubicBezTo>
                  <a:pt x="134361" y="891245"/>
                  <a:pt x="116152" y="891219"/>
                  <a:pt x="100486" y="893171"/>
                </a:cubicBezTo>
                <a:cubicBezTo>
                  <a:pt x="55677" y="898745"/>
                  <a:pt x="41311" y="959540"/>
                  <a:pt x="79835" y="983290"/>
                </a:cubicBezTo>
                <a:cubicBezTo>
                  <a:pt x="81199" y="984131"/>
                  <a:pt x="82622" y="984931"/>
                  <a:pt x="84107" y="985685"/>
                </a:cubicBezTo>
                <a:cubicBezTo>
                  <a:pt x="125680" y="1006832"/>
                  <a:pt x="194112" y="1019484"/>
                  <a:pt x="220927" y="1018771"/>
                </a:cubicBezTo>
                <a:cubicBezTo>
                  <a:pt x="239281" y="1018276"/>
                  <a:pt x="283785" y="1016427"/>
                  <a:pt x="310049" y="1015306"/>
                </a:cubicBezTo>
                <a:cubicBezTo>
                  <a:pt x="287686" y="1113140"/>
                  <a:pt x="269049" y="1203433"/>
                  <a:pt x="276672" y="1202541"/>
                </a:cubicBezTo>
                <a:cubicBezTo>
                  <a:pt x="294363" y="1201807"/>
                  <a:pt x="393159" y="1202546"/>
                  <a:pt x="393159" y="1202546"/>
                </a:cubicBezTo>
                <a:lnTo>
                  <a:pt x="406163" y="1014883"/>
                </a:lnTo>
                <a:cubicBezTo>
                  <a:pt x="501071" y="1033843"/>
                  <a:pt x="600412" y="1006832"/>
                  <a:pt x="641984" y="985685"/>
                </a:cubicBezTo>
                <a:cubicBezTo>
                  <a:pt x="643468" y="984931"/>
                  <a:pt x="644892" y="984131"/>
                  <a:pt x="646260" y="983290"/>
                </a:cubicBezTo>
                <a:cubicBezTo>
                  <a:pt x="684782" y="959540"/>
                  <a:pt x="670415" y="898745"/>
                  <a:pt x="625605" y="893171"/>
                </a:cubicBezTo>
                <a:cubicBezTo>
                  <a:pt x="609941" y="891219"/>
                  <a:pt x="591729" y="891245"/>
                  <a:pt x="572518" y="895805"/>
                </a:cubicBezTo>
                <a:cubicBezTo>
                  <a:pt x="526447" y="906735"/>
                  <a:pt x="438009" y="978654"/>
                  <a:pt x="406884" y="1004870"/>
                </a:cubicBezTo>
                <a:lnTo>
                  <a:pt x="421397" y="803403"/>
                </a:lnTo>
                <a:cubicBezTo>
                  <a:pt x="454162" y="802888"/>
                  <a:pt x="562832" y="800646"/>
                  <a:pt x="606364" y="793201"/>
                </a:cubicBezTo>
                <a:cubicBezTo>
                  <a:pt x="690396" y="778832"/>
                  <a:pt x="730407" y="763601"/>
                  <a:pt x="761767" y="722715"/>
                </a:cubicBezTo>
                <a:cubicBezTo>
                  <a:pt x="783115" y="694873"/>
                  <a:pt x="744947" y="611357"/>
                  <a:pt x="688633" y="614160"/>
                </a:cubicBezTo>
                <a:lnTo>
                  <a:pt x="688633" y="614160"/>
                </a:lnTo>
                <a:close/>
              </a:path>
            </a:pathLst>
          </a:custGeom>
          <a:solidFill>
            <a:schemeClr val="accent3">
              <a:lumMod val="60000"/>
              <a:lumOff val="40000"/>
              <a:alpha val="50000"/>
            </a:schemeClr>
          </a:solidFill>
          <a:ln w="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5415280" y="457200"/>
            <a:ext cx="6482080" cy="3891280"/>
          </a:xfrm>
        </p:spPr>
        <p:txBody>
          <a:bodyPr lIns="0" tIns="0" rIns="0" bIns="0" anchor="t" anchorCtr="0">
            <a:noAutofit/>
          </a:bodyPr>
          <a:lstStyle>
            <a:lvl1pPr algn="l">
              <a:defRPr sz="5400" b="0" i="0" spc="200" baseline="0">
                <a:solidFill>
                  <a:schemeClr val="accent3">
                    <a:lumMod val="75000"/>
                  </a:schemeClr>
                </a:solidFill>
                <a:latin typeface="+mj-lt"/>
                <a:ea typeface="Batang" panose="02030600000101010101" pitchFamily="18" charset="-127"/>
              </a:defRPr>
            </a:lvl1pPr>
          </a:lstStyle>
          <a:p>
            <a:r>
              <a:rPr lang="en-US" dirty="0"/>
              <a:t>Click to add title</a:t>
            </a:r>
          </a:p>
        </p:txBody>
      </p:sp>
      <p:sp>
        <p:nvSpPr>
          <p:cNvPr id="3" name="Subtitle 2"/>
          <p:cNvSpPr>
            <a:spLocks noGrp="1"/>
          </p:cNvSpPr>
          <p:nvPr>
            <p:ph type="subTitle" idx="1" hasCustomPrompt="1"/>
          </p:nvPr>
        </p:nvSpPr>
        <p:spPr>
          <a:xfrm>
            <a:off x="5412022" y="4419600"/>
            <a:ext cx="6482079" cy="1996696"/>
          </a:xfrm>
        </p:spPr>
        <p:txBody>
          <a:bodyPr lIns="0" tIns="0" rIns="0" bIns="0" anchor="b" anchorCtr="0">
            <a:noAutofit/>
          </a:bodyPr>
          <a:lstStyle>
            <a:lvl1pPr marL="0" indent="0" algn="l">
              <a:lnSpc>
                <a:spcPts val="4000"/>
              </a:lnSpc>
              <a:spcBef>
                <a:spcPts val="0"/>
              </a:spcBef>
              <a:buFont typeface="Arial" panose="020B0604020202020204" pitchFamily="34" charset="0"/>
              <a:buNone/>
              <a:defRPr sz="2400" b="0" i="0" cap="none" spc="0" baseline="0">
                <a:solidFill>
                  <a:schemeClr val="accent3">
                    <a:lumMod val="75000"/>
                  </a:schemeClr>
                </a:solidFill>
                <a:latin typeface="+mn-lt"/>
                <a:ea typeface="Batang" panose="02030600000101010101" pitchFamily="18" charset="-12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Picture Placeholder 2">
            <a:extLst>
              <a:ext uri="{FF2B5EF4-FFF2-40B4-BE49-F238E27FC236}">
                <a16:creationId xmlns:a16="http://schemas.microsoft.com/office/drawing/2014/main" id="{94FA5E09-BD6C-1A5B-0586-4CC9CBCFCE49}"/>
              </a:ext>
            </a:extLst>
          </p:cNvPr>
          <p:cNvSpPr>
            <a:spLocks noGrp="1"/>
          </p:cNvSpPr>
          <p:nvPr>
            <p:ph type="pic" idx="10"/>
          </p:nvPr>
        </p:nvSpPr>
        <p:spPr>
          <a:xfrm>
            <a:off x="457200" y="441754"/>
            <a:ext cx="4572000" cy="5943600"/>
          </a:xfrm>
          <a:prstGeom prst="roundRect">
            <a:avLst>
              <a:gd name="adj" fmla="val 9214"/>
            </a:avLst>
          </a:prstGeom>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558843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42345" y="457200"/>
            <a:ext cx="5490797" cy="2285999"/>
          </a:xfrm>
        </p:spPr>
        <p:txBody>
          <a:bodyPr lIns="0" tIns="0" rIns="0" bIns="0" anchor="t" anchorCtr="0">
            <a:noAutofit/>
          </a:bodyPr>
          <a:lstStyle>
            <a:lvl1pPr algn="l">
              <a:defRPr sz="3600"/>
            </a:lvl1pPr>
          </a:lstStyle>
          <a:p>
            <a:r>
              <a:rPr lang="en-US" dirty="0"/>
              <a:t>Click to add title</a:t>
            </a:r>
          </a:p>
        </p:txBody>
      </p:sp>
      <p:sp>
        <p:nvSpPr>
          <p:cNvPr id="13" name="Slide Number Placeholder 12">
            <a:extLst>
              <a:ext uri="{FF2B5EF4-FFF2-40B4-BE49-F238E27FC236}">
                <a16:creationId xmlns:a16="http://schemas.microsoft.com/office/drawing/2014/main" id="{AFC24187-20DB-C6E6-5614-050D1153263D}"/>
              </a:ext>
            </a:extLst>
          </p:cNvPr>
          <p:cNvSpPr>
            <a:spLocks noGrp="1"/>
          </p:cNvSpPr>
          <p:nvPr>
            <p:ph type="sldNum" sz="quarter" idx="11"/>
          </p:nvPr>
        </p:nvSpPr>
        <p:spPr/>
        <p:txBody>
          <a:bodyPr/>
          <a:lstStyle/>
          <a:p>
            <a:fld id="{71766878-3199-4EAB-94E7-2D6D11070E14}" type="slidenum">
              <a:rPr lang="en-US" smtClean="0"/>
              <a:pPr/>
              <a:t>‹#›</a:t>
            </a:fld>
            <a:endParaRPr lang="en-US" dirty="0"/>
          </a:p>
        </p:txBody>
      </p:sp>
      <p:sp>
        <p:nvSpPr>
          <p:cNvPr id="12" name="Footer Placeholder 11">
            <a:extLst>
              <a:ext uri="{FF2B5EF4-FFF2-40B4-BE49-F238E27FC236}">
                <a16:creationId xmlns:a16="http://schemas.microsoft.com/office/drawing/2014/main" id="{F6CC7DD9-B902-41D1-40BC-0599B053598B}"/>
              </a:ext>
            </a:extLst>
          </p:cNvPr>
          <p:cNvSpPr>
            <a:spLocks noGrp="1"/>
          </p:cNvSpPr>
          <p:nvPr>
            <p:ph type="ftr" sz="quarter" idx="10"/>
          </p:nvPr>
        </p:nvSpPr>
        <p:spPr/>
        <p:txBody>
          <a:bodyPr/>
          <a:lstStyle/>
          <a:p>
            <a:r>
              <a:rPr lang="en-US" dirty="0"/>
              <a:t>Presentation title</a:t>
            </a:r>
          </a:p>
        </p:txBody>
      </p:sp>
      <p:sp>
        <p:nvSpPr>
          <p:cNvPr id="7" name="Table Placeholder 6">
            <a:extLst>
              <a:ext uri="{FF2B5EF4-FFF2-40B4-BE49-F238E27FC236}">
                <a16:creationId xmlns:a16="http://schemas.microsoft.com/office/drawing/2014/main" id="{B5975017-D6DD-8609-9E50-C09BCD144848}"/>
              </a:ext>
            </a:extLst>
          </p:cNvPr>
          <p:cNvSpPr>
            <a:spLocks noGrp="1"/>
          </p:cNvSpPr>
          <p:nvPr>
            <p:ph type="tbl" sz="quarter" idx="12"/>
          </p:nvPr>
        </p:nvSpPr>
        <p:spPr>
          <a:xfrm>
            <a:off x="1279525" y="538163"/>
            <a:ext cx="4629150" cy="5862637"/>
          </a:xfrm>
        </p:spPr>
        <p:txBody>
          <a:bodyPr>
            <a:normAutofit/>
          </a:bodyPr>
          <a:lstStyle>
            <a:lvl1pPr>
              <a:defRPr sz="2000"/>
            </a:lvl1pPr>
          </a:lstStyle>
          <a:p>
            <a:r>
              <a:rPr lang="en-US"/>
              <a:t>Click icon to add table</a:t>
            </a:r>
            <a:endParaRPr lang="en-US" dirty="0"/>
          </a:p>
        </p:txBody>
      </p:sp>
      <p:sp>
        <p:nvSpPr>
          <p:cNvPr id="8" name="Content Placeholder 2">
            <a:extLst>
              <a:ext uri="{FF2B5EF4-FFF2-40B4-BE49-F238E27FC236}">
                <a16:creationId xmlns:a16="http://schemas.microsoft.com/office/drawing/2014/main" id="{6CD1CF42-3B6F-D19D-30A8-3D03C0DDC794}"/>
              </a:ext>
            </a:extLst>
          </p:cNvPr>
          <p:cNvSpPr>
            <a:spLocks noGrp="1"/>
          </p:cNvSpPr>
          <p:nvPr>
            <p:ph idx="1" hasCustomPrompt="1"/>
          </p:nvPr>
        </p:nvSpPr>
        <p:spPr>
          <a:xfrm>
            <a:off x="6299200" y="2743200"/>
            <a:ext cx="5490797" cy="3657599"/>
          </a:xfrm>
          <a:prstGeom prst="roundRect">
            <a:avLst>
              <a:gd name="adj" fmla="val 9600"/>
            </a:avLst>
          </a:prstGeom>
          <a:ln w="19050">
            <a:solidFill>
              <a:schemeClr val="accent3">
                <a:lumMod val="60000"/>
                <a:lumOff val="40000"/>
              </a:schemeClr>
            </a:solidFill>
          </a:ln>
        </p:spPr>
        <p:txBody>
          <a:bodyPr lIns="182880" tIns="182880" rIns="182880" bIns="182880" anchor="ctr" anchorCtr="0">
            <a:noAutofit/>
          </a:bodyPr>
          <a:lstStyle>
            <a:lvl1pPr marL="365760" indent="-365760">
              <a:lnSpc>
                <a:spcPct val="110000"/>
              </a:lnSpc>
              <a:spcBef>
                <a:spcPts val="1200"/>
              </a:spcBef>
              <a:buClr>
                <a:schemeClr val="accent3">
                  <a:lumMod val="60000"/>
                  <a:lumOff val="40000"/>
                </a:schemeClr>
              </a:buClr>
              <a:defRPr sz="1800" cap="all" spc="0" baseline="0">
                <a:solidFill>
                  <a:schemeClr val="accent3">
                    <a:lumMod val="75000"/>
                  </a:schemeClr>
                </a:solidFill>
              </a:defRPr>
            </a:lvl1pPr>
            <a:lvl2pPr marL="365760" indent="0">
              <a:lnSpc>
                <a:spcPct val="110000"/>
              </a:lnSpc>
              <a:spcBef>
                <a:spcPts val="0"/>
              </a:spcBef>
              <a:buClr>
                <a:schemeClr val="accent3">
                  <a:lumMod val="60000"/>
                  <a:lumOff val="40000"/>
                </a:schemeClr>
              </a:buClr>
              <a:buNone/>
              <a:defRPr sz="1800" cap="none" spc="0" baseline="0">
                <a:solidFill>
                  <a:schemeClr val="accent3">
                    <a:lumMod val="75000"/>
                  </a:schemeClr>
                </a:solidFill>
              </a:defRPr>
            </a:lvl2pPr>
            <a:lvl3pPr indent="-365760">
              <a:lnSpc>
                <a:spcPct val="110000"/>
              </a:lnSpc>
              <a:spcBef>
                <a:spcPts val="1200"/>
              </a:spcBef>
              <a:buClr>
                <a:schemeClr val="accent3">
                  <a:lumMod val="60000"/>
                  <a:lumOff val="40000"/>
                </a:schemeClr>
              </a:buClr>
              <a:defRPr sz="1800" cap="all" spc="0" baseline="0">
                <a:solidFill>
                  <a:schemeClr val="accent3">
                    <a:lumMod val="75000"/>
                  </a:schemeClr>
                </a:solidFill>
              </a:defRPr>
            </a:lvl3pPr>
            <a:lvl4pPr marL="1143000" indent="0">
              <a:lnSpc>
                <a:spcPct val="110000"/>
              </a:lnSpc>
              <a:spcBef>
                <a:spcPts val="0"/>
              </a:spcBef>
              <a:buClr>
                <a:schemeClr val="accent3">
                  <a:lumMod val="60000"/>
                  <a:lumOff val="40000"/>
                </a:schemeClr>
              </a:buClr>
              <a:buNone/>
              <a:defRPr sz="1800" cap="none" spc="0" baseline="0">
                <a:solidFill>
                  <a:schemeClr val="accent3">
                    <a:lumMod val="75000"/>
                  </a:schemeClr>
                </a:solidFill>
              </a:defRPr>
            </a:lvl4pPr>
            <a:lvl5pPr indent="-365760">
              <a:lnSpc>
                <a:spcPct val="11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8452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80160" y="457200"/>
            <a:ext cx="10073640" cy="1270000"/>
          </a:xfrm>
        </p:spPr>
        <p:txBody>
          <a:bodyPr lIns="0" tIns="0" rIns="0" bIns="0" anchor="t" anchorCtr="0"/>
          <a:lstStyle>
            <a:lvl1pPr>
              <a:defRPr sz="3600"/>
            </a:lvl1pPr>
          </a:lstStyle>
          <a:p>
            <a:r>
              <a:rPr lang="en-US" dirty="0"/>
              <a:t>Click to add title</a:t>
            </a:r>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
        <p:nvSpPr>
          <p:cNvPr id="4" name="Footer Placeholder 3"/>
          <p:cNvSpPr>
            <a:spLocks noGrp="1"/>
          </p:cNvSpPr>
          <p:nvPr>
            <p:ph type="ftr" sz="quarter" idx="11"/>
          </p:nvPr>
        </p:nvSpPr>
        <p:spPr/>
        <p:txBody>
          <a:bodyPr/>
          <a:lstStyle/>
          <a:p>
            <a:r>
              <a:rPr lang="en-US" dirty="0"/>
              <a:t>Presentation title</a:t>
            </a:r>
          </a:p>
        </p:txBody>
      </p:sp>
      <p:sp>
        <p:nvSpPr>
          <p:cNvPr id="7" name="Table Placeholder 6">
            <a:extLst>
              <a:ext uri="{FF2B5EF4-FFF2-40B4-BE49-F238E27FC236}">
                <a16:creationId xmlns:a16="http://schemas.microsoft.com/office/drawing/2014/main" id="{55E02A48-B953-ED21-27AE-15897A7D594A}"/>
              </a:ext>
            </a:extLst>
          </p:cNvPr>
          <p:cNvSpPr>
            <a:spLocks noGrp="1"/>
          </p:cNvSpPr>
          <p:nvPr>
            <p:ph type="tbl" sz="quarter" idx="13"/>
          </p:nvPr>
        </p:nvSpPr>
        <p:spPr>
          <a:xfrm>
            <a:off x="1279525" y="1825625"/>
            <a:ext cx="10074275" cy="4575175"/>
          </a:xfrm>
        </p:spPr>
        <p:txBody>
          <a:bodyPr/>
          <a:lstStyle/>
          <a:p>
            <a:r>
              <a:rPr lang="en-US"/>
              <a:t>Click icon to add table</a:t>
            </a:r>
            <a:endParaRPr lang="en-US" dirty="0"/>
          </a:p>
        </p:txBody>
      </p:sp>
    </p:spTree>
    <p:extLst>
      <p:ext uri="{BB962C8B-B14F-4D97-AF65-F5344CB8AC3E}">
        <p14:creationId xmlns:p14="http://schemas.microsoft.com/office/powerpoint/2010/main" val="4125629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2728" y="381000"/>
            <a:ext cx="4843272" cy="2358408"/>
          </a:xfrm>
        </p:spPr>
        <p:txBody>
          <a:bodyPr/>
          <a:lstStyle>
            <a:lvl1pPr>
              <a:lnSpc>
                <a:spcPct val="80000"/>
              </a:lnSpc>
              <a:defRPr sz="3600"/>
            </a:lvl1pPr>
          </a:lstStyle>
          <a:p>
            <a:r>
              <a:rPr lang="en-US" dirty="0"/>
              <a:t>Click to add title</a:t>
            </a:r>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
        <p:nvSpPr>
          <p:cNvPr id="8" name="Footer Placeholder 7"/>
          <p:cNvSpPr>
            <a:spLocks noGrp="1"/>
          </p:cNvSpPr>
          <p:nvPr>
            <p:ph type="ftr" sz="quarter" idx="11"/>
          </p:nvPr>
        </p:nvSpPr>
        <p:spPr/>
        <p:txBody>
          <a:bodyPr/>
          <a:lstStyle/>
          <a:p>
            <a:r>
              <a:rPr lang="en-US" dirty="0"/>
              <a:t>Presentation title</a:t>
            </a:r>
          </a:p>
        </p:txBody>
      </p:sp>
      <p:sp>
        <p:nvSpPr>
          <p:cNvPr id="10" name="Content Placeholder 2">
            <a:extLst>
              <a:ext uri="{FF2B5EF4-FFF2-40B4-BE49-F238E27FC236}">
                <a16:creationId xmlns:a16="http://schemas.microsoft.com/office/drawing/2014/main" id="{FDF7D353-331B-4008-C6A7-86D25BE475D6}"/>
              </a:ext>
            </a:extLst>
          </p:cNvPr>
          <p:cNvSpPr>
            <a:spLocks noGrp="1"/>
          </p:cNvSpPr>
          <p:nvPr>
            <p:ph idx="1" hasCustomPrompt="1"/>
          </p:nvPr>
        </p:nvSpPr>
        <p:spPr>
          <a:xfrm>
            <a:off x="1287757" y="2739408"/>
            <a:ext cx="4564403" cy="3657600"/>
          </a:xfrm>
          <a:prstGeom prst="roundRect">
            <a:avLst>
              <a:gd name="adj" fmla="val 11906"/>
            </a:avLst>
          </a:prstGeom>
          <a:ln w="19050">
            <a:solidFill>
              <a:schemeClr val="accent3">
                <a:lumMod val="60000"/>
                <a:lumOff val="40000"/>
              </a:schemeClr>
            </a:solidFill>
          </a:ln>
        </p:spPr>
        <p:txBody>
          <a:bodyPr lIns="182880" tIns="182880" rIns="182880" bIns="182880" anchor="ctr" anchorCtr="0">
            <a:noAutofit/>
          </a:bodyPr>
          <a:lstStyle>
            <a:lvl1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1pPr>
            <a:lvl2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5E28E8F6-433C-B365-7783-5C6DDE2D1CA9}"/>
              </a:ext>
            </a:extLst>
          </p:cNvPr>
          <p:cNvSpPr>
            <a:spLocks noGrp="1"/>
          </p:cNvSpPr>
          <p:nvPr>
            <p:ph idx="14" hasCustomPrompt="1"/>
          </p:nvPr>
        </p:nvSpPr>
        <p:spPr>
          <a:xfrm>
            <a:off x="6304222" y="460992"/>
            <a:ext cx="5381682" cy="5914687"/>
          </a:xfrm>
          <a:prstGeom prst="roundRect">
            <a:avLst>
              <a:gd name="adj" fmla="val 7753"/>
            </a:avLst>
          </a:prstGeom>
          <a:ln w="19050">
            <a:solidFill>
              <a:schemeClr val="accent3">
                <a:lumMod val="60000"/>
                <a:lumOff val="40000"/>
              </a:schemeClr>
            </a:solidFill>
          </a:ln>
        </p:spPr>
        <p:txBody>
          <a:bodyPr lIns="182880" tIns="182880" rIns="182880" bIns="182880" anchor="t" anchorCtr="0">
            <a:noAutofit/>
          </a:bodyPr>
          <a:lstStyle>
            <a:lvl1pPr marL="365760"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1pPr>
            <a:lvl2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2pPr>
            <a:lvl3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3pPr>
            <a:lvl4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4pPr>
            <a:lvl5pPr indent="-365760">
              <a:lnSpc>
                <a:spcPct val="100000"/>
              </a:lnSpc>
              <a:spcBef>
                <a:spcPts val="1200"/>
              </a:spcBef>
              <a:buClr>
                <a:schemeClr val="accent3">
                  <a:lumMod val="60000"/>
                  <a:lumOff val="40000"/>
                </a:schemeClr>
              </a:buClr>
              <a:defRPr sz="1800" cap="none" spc="0" baseline="0">
                <a:solidFill>
                  <a:schemeClr val="accent3">
                    <a:lumMod val="75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1251678" y="6375679"/>
            <a:ext cx="2329722" cy="348462"/>
          </a:xfrm>
          <a:prstGeom prst="rect">
            <a:avLst/>
          </a:prstGeom>
        </p:spPr>
        <p:txBody>
          <a:bodyPr/>
          <a:lstStyle/>
          <a:p>
            <a:endParaRPr lang="en-US" dirty="0"/>
          </a:p>
        </p:txBody>
      </p:sp>
    </p:spTree>
    <p:extLst>
      <p:ext uri="{BB962C8B-B14F-4D97-AF65-F5344CB8AC3E}">
        <p14:creationId xmlns:p14="http://schemas.microsoft.com/office/powerpoint/2010/main" val="260940173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6/16/2024</a:t>
            </a:fld>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8879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6/16/2024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6905094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6/16/2024</a:t>
            </a:fld>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18269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6/16/2024</a:t>
            </a:fld>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6830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8817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6/16/2024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86575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6/16/2024</a:t>
            </a:fld>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16924469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6/16/2024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766878-3199-4EAB-94E7-2D6D11070E14}" type="slidenum">
              <a:rPr lang="en-US" smtClean="0"/>
              <a:pPr/>
              <a:t>‹#›</a:t>
            </a:fld>
            <a:endParaRPr lang="en-US" dirty="0"/>
          </a:p>
        </p:txBody>
      </p:sp>
      <p:sp>
        <p:nvSpPr>
          <p:cNvPr id="12" name="Rounded Rectangle 22">
            <a:extLst>
              <a:ext uri="{FF2B5EF4-FFF2-40B4-BE49-F238E27FC236}">
                <a16:creationId xmlns:a16="http://schemas.microsoft.com/office/drawing/2014/main" id="{B5BAF3F2-C1F6-153A-D9FD-34967FFF64A2}"/>
              </a:ext>
            </a:extLst>
          </p:cNvPr>
          <p:cNvSpPr/>
          <p:nvPr userDrawn="1"/>
        </p:nvSpPr>
        <p:spPr>
          <a:xfrm>
            <a:off x="303973" y="457199"/>
            <a:ext cx="540623" cy="5943601"/>
          </a:xfrm>
          <a:prstGeom prst="roundRect">
            <a:avLst>
              <a:gd name="adj" fmla="val 50000"/>
            </a:avLst>
          </a:prstGeom>
          <a:noFill/>
          <a:ln w="19050">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7823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4" r:id="rId19"/>
    <p:sldLayoutId id="2147483765" r:id="rId20"/>
    <p:sldLayoutId id="2147483766" r:id="rId21"/>
    <p:sldLayoutId id="2147483768" r:id="rId22"/>
    <p:sldLayoutId id="2147483666" r:id="rId23"/>
    <p:sldLayoutId id="2147483662" r:id="rId24"/>
    <p:sldLayoutId id="2147483680" r:id="rId25"/>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0.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ecampusontario.pressbooks.pub/introanimalphysiology2nded/chapter/5-1/"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ecampusontario.pressbooks.pub/introanimalphysiology2nded/chapter/5-1/"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s://ijseas.com/volume7/v7i10/IJSEAS202110116.pdf" TargetMode="External"/><Relationship Id="rId2" Type="http://schemas.openxmlformats.org/officeDocument/2006/relationships/hyperlink" Target="https://nhm.gov.in/" TargetMode="External"/><Relationship Id="rId1" Type="http://schemas.openxmlformats.org/officeDocument/2006/relationships/slideLayout" Target="../slideLayouts/slideLayout21.xml"/><Relationship Id="rId4" Type="http://schemas.openxmlformats.org/officeDocument/2006/relationships/hyperlink" Target="https://www.nhm.gov.in/images/pdf/monitoring/rhs/rural-health-care-system-india-final-9-4-2012.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pngall.com/checklist-png/download/45689" TargetMode="External"/><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pngall.com/goal-png/"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ocw.tudelft.nl/courses/empirical-research-methods/" TargetMode="External"/><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0.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EC82CC-EC0B-CD40-9A3A-FA89F9F65E68}"/>
              </a:ext>
            </a:extLst>
          </p:cNvPr>
          <p:cNvSpPr>
            <a:spLocks noGrp="1"/>
          </p:cNvSpPr>
          <p:nvPr>
            <p:ph type="ctrTitle"/>
          </p:nvPr>
        </p:nvSpPr>
        <p:spPr>
          <a:xfrm>
            <a:off x="2688165" y="1679912"/>
            <a:ext cx="6815669" cy="931952"/>
          </a:xfrm>
        </p:spPr>
        <p:txBody>
          <a:bodyPr/>
          <a:lstStyle/>
          <a:p>
            <a:pPr algn="ctr"/>
            <a:br>
              <a:rPr lang="en-US" sz="2400" b="1" dirty="0"/>
            </a:br>
            <a:r>
              <a:rPr lang="en-IN" sz="2400" b="1" dirty="0"/>
              <a:t>Examining Disaster Preparedness in Health Facilities of Hill State in India</a:t>
            </a:r>
            <a:endParaRPr lang="en-US" sz="1050" b="1" dirty="0"/>
          </a:p>
        </p:txBody>
      </p:sp>
      <p:sp>
        <p:nvSpPr>
          <p:cNvPr id="5" name="Subtitle 4">
            <a:extLst>
              <a:ext uri="{FF2B5EF4-FFF2-40B4-BE49-F238E27FC236}">
                <a16:creationId xmlns:a16="http://schemas.microsoft.com/office/drawing/2014/main" id="{2DF979EA-1F6C-B65B-353C-D8CC20CD1BFE}"/>
              </a:ext>
            </a:extLst>
          </p:cNvPr>
          <p:cNvSpPr>
            <a:spLocks noGrp="1"/>
          </p:cNvSpPr>
          <p:nvPr>
            <p:ph type="subTitle" idx="1"/>
          </p:nvPr>
        </p:nvSpPr>
        <p:spPr>
          <a:xfrm>
            <a:off x="2863039" y="3585736"/>
            <a:ext cx="6815669" cy="1320802"/>
          </a:xfrm>
        </p:spPr>
        <p:txBody>
          <a:bodyPr>
            <a:normAutofit/>
          </a:bodyPr>
          <a:lstStyle/>
          <a:p>
            <a:pPr algn="ctr">
              <a:spcBef>
                <a:spcPts val="0"/>
              </a:spcBef>
              <a:spcAft>
                <a:spcPts val="0"/>
              </a:spcAft>
            </a:pPr>
            <a:r>
              <a:rPr lang="en-IN" dirty="0"/>
              <a:t>Presented By: Prashant Sharma (PG/22/077)</a:t>
            </a:r>
          </a:p>
          <a:p>
            <a:pPr>
              <a:spcBef>
                <a:spcPts val="0"/>
              </a:spcBef>
              <a:spcAft>
                <a:spcPts val="0"/>
              </a:spcAft>
            </a:pPr>
            <a:r>
              <a:rPr lang="en-IN" dirty="0"/>
              <a:t>Mentor: </a:t>
            </a:r>
            <a:r>
              <a:rPr lang="en-IN" dirty="0" err="1"/>
              <a:t>Dr.</a:t>
            </a:r>
            <a:r>
              <a:rPr lang="en-IN" dirty="0"/>
              <a:t> </a:t>
            </a:r>
            <a:r>
              <a:rPr lang="en-IN" dirty="0" err="1"/>
              <a:t>Ratika</a:t>
            </a:r>
            <a:r>
              <a:rPr lang="en-IN" dirty="0"/>
              <a:t> </a:t>
            </a:r>
            <a:r>
              <a:rPr lang="en-IN" dirty="0" err="1"/>
              <a:t>Samanti</a:t>
            </a:r>
            <a:endParaRPr lang="en-IN" dirty="0"/>
          </a:p>
          <a:p>
            <a:pPr>
              <a:spcBef>
                <a:spcPts val="0"/>
              </a:spcBef>
              <a:spcAft>
                <a:spcPts val="0"/>
              </a:spcAft>
            </a:pPr>
            <a:r>
              <a:rPr lang="en-IN" dirty="0"/>
              <a:t>IIHMR, Delhi</a:t>
            </a:r>
          </a:p>
          <a:p>
            <a:pPr algn="ctr"/>
            <a:endParaRPr lang="en-IN" dirty="0"/>
          </a:p>
          <a:p>
            <a:endParaRPr lang="en-IN" dirty="0"/>
          </a:p>
        </p:txBody>
      </p:sp>
      <p:sp>
        <p:nvSpPr>
          <p:cNvPr id="2" name="TextBox 1">
            <a:extLst>
              <a:ext uri="{FF2B5EF4-FFF2-40B4-BE49-F238E27FC236}">
                <a16:creationId xmlns:a16="http://schemas.microsoft.com/office/drawing/2014/main" id="{71344DD2-D0B6-A74D-C6B9-79090301E1CE}"/>
              </a:ext>
            </a:extLst>
          </p:cNvPr>
          <p:cNvSpPr txBox="1"/>
          <p:nvPr/>
        </p:nvSpPr>
        <p:spPr>
          <a:xfrm>
            <a:off x="3696332" y="2793998"/>
            <a:ext cx="5149085" cy="400110"/>
          </a:xfrm>
          <a:prstGeom prst="rect">
            <a:avLst/>
          </a:prstGeom>
          <a:noFill/>
        </p:spPr>
        <p:txBody>
          <a:bodyPr wrap="square" rtlCol="0">
            <a:spAutoFit/>
          </a:bodyPr>
          <a:lstStyle/>
          <a:p>
            <a:r>
              <a:rPr lang="en-IN" sz="2000" b="1" dirty="0"/>
              <a:t>Save The Children/ </a:t>
            </a:r>
            <a:r>
              <a:rPr lang="en-US" sz="2000" b="1" dirty="0"/>
              <a:t>Bal Raksha Bharat (BRB)</a:t>
            </a:r>
            <a:endParaRPr lang="en-IN" sz="2000" b="1" dirty="0"/>
          </a:p>
        </p:txBody>
      </p:sp>
      <p:pic>
        <p:nvPicPr>
          <p:cNvPr id="7" name="Picture 6">
            <a:extLst>
              <a:ext uri="{FF2B5EF4-FFF2-40B4-BE49-F238E27FC236}">
                <a16:creationId xmlns:a16="http://schemas.microsoft.com/office/drawing/2014/main" id="{75F70BCE-BD76-EE93-D482-526DCF317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555" y="4732256"/>
            <a:ext cx="1218889" cy="573730"/>
          </a:xfrm>
          <a:prstGeom prst="rect">
            <a:avLst/>
          </a:prstGeom>
        </p:spPr>
      </p:pic>
    </p:spTree>
    <p:extLst>
      <p:ext uri="{BB962C8B-B14F-4D97-AF65-F5344CB8AC3E}">
        <p14:creationId xmlns:p14="http://schemas.microsoft.com/office/powerpoint/2010/main" val="340090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069056-769D-DBDF-3F57-8BCBD04A91CC}"/>
              </a:ext>
            </a:extLst>
          </p:cNvPr>
          <p:cNvSpPr/>
          <p:nvPr/>
        </p:nvSpPr>
        <p:spPr>
          <a:xfrm>
            <a:off x="97409" y="65989"/>
            <a:ext cx="11997180" cy="6721310"/>
          </a:xfrm>
          <a:prstGeom prst="rect">
            <a:avLst/>
          </a:prstGeom>
          <a:solidFill>
            <a:srgbClr val="FFFFFF"/>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80A4A0ED-DC40-B18B-0016-60D7F9F569C4}"/>
              </a:ext>
            </a:extLst>
          </p:cNvPr>
          <p:cNvSpPr>
            <a:spLocks noGrp="1"/>
          </p:cNvSpPr>
          <p:nvPr>
            <p:ph type="ctrTitle"/>
          </p:nvPr>
        </p:nvSpPr>
        <p:spPr>
          <a:xfrm>
            <a:off x="4286053" y="106822"/>
            <a:ext cx="3619893" cy="636582"/>
          </a:xfrm>
        </p:spPr>
        <p:txBody>
          <a:bodyPr/>
          <a:lstStyle/>
          <a:p>
            <a:r>
              <a:rPr lang="en-IN" sz="3600" dirty="0"/>
              <a:t>DATA ANALYSIS </a:t>
            </a:r>
          </a:p>
        </p:txBody>
      </p:sp>
      <p:graphicFrame>
        <p:nvGraphicFramePr>
          <p:cNvPr id="9" name="Chart 8">
            <a:extLst>
              <a:ext uri="{FF2B5EF4-FFF2-40B4-BE49-F238E27FC236}">
                <a16:creationId xmlns:a16="http://schemas.microsoft.com/office/drawing/2014/main" id="{AB015843-750B-FC0C-FFE0-4675F3223ECF}"/>
              </a:ext>
            </a:extLst>
          </p:cNvPr>
          <p:cNvGraphicFramePr>
            <a:graphicFrameLocks/>
          </p:cNvGraphicFramePr>
          <p:nvPr>
            <p:extLst>
              <p:ext uri="{D42A27DB-BD31-4B8C-83A1-F6EECF244321}">
                <p14:modId xmlns:p14="http://schemas.microsoft.com/office/powerpoint/2010/main" val="22758568"/>
              </p:ext>
            </p:extLst>
          </p:nvPr>
        </p:nvGraphicFramePr>
        <p:xfrm>
          <a:off x="6572793" y="1032694"/>
          <a:ext cx="5051981" cy="2393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9EA8FA2E-876E-5B59-9138-00D786B4FCE9}"/>
              </a:ext>
            </a:extLst>
          </p:cNvPr>
          <p:cNvGraphicFramePr>
            <a:graphicFrameLocks/>
          </p:cNvGraphicFramePr>
          <p:nvPr>
            <p:extLst>
              <p:ext uri="{D42A27DB-BD31-4B8C-83A1-F6EECF244321}">
                <p14:modId xmlns:p14="http://schemas.microsoft.com/office/powerpoint/2010/main" val="4148290501"/>
              </p:ext>
            </p:extLst>
          </p:nvPr>
        </p:nvGraphicFramePr>
        <p:xfrm>
          <a:off x="453272" y="1032694"/>
          <a:ext cx="5051982" cy="239395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94FAC8A1-1949-C367-C3BE-F04603A195BD}"/>
              </a:ext>
            </a:extLst>
          </p:cNvPr>
          <p:cNvPicPr>
            <a:picLocks noChangeAspect="1"/>
          </p:cNvPicPr>
          <p:nvPr/>
        </p:nvPicPr>
        <p:blipFill>
          <a:blip r:embed="rId4"/>
          <a:stretch>
            <a:fillRect/>
          </a:stretch>
        </p:blipFill>
        <p:spPr>
          <a:xfrm>
            <a:off x="6572794" y="3690237"/>
            <a:ext cx="5051982" cy="2917953"/>
          </a:xfrm>
          <a:prstGeom prst="rect">
            <a:avLst/>
          </a:prstGeom>
          <a:ln w="19050">
            <a:solidFill>
              <a:schemeClr val="tx1"/>
            </a:solidFill>
          </a:ln>
        </p:spPr>
      </p:pic>
      <p:pic>
        <p:nvPicPr>
          <p:cNvPr id="13" name="Picture 12">
            <a:extLst>
              <a:ext uri="{FF2B5EF4-FFF2-40B4-BE49-F238E27FC236}">
                <a16:creationId xmlns:a16="http://schemas.microsoft.com/office/drawing/2014/main" id="{8E626E60-03ED-6A8C-2DDC-0258A49681D1}"/>
              </a:ext>
            </a:extLst>
          </p:cNvPr>
          <p:cNvPicPr>
            <a:picLocks noChangeAspect="1"/>
          </p:cNvPicPr>
          <p:nvPr/>
        </p:nvPicPr>
        <p:blipFill>
          <a:blip r:embed="rId5"/>
          <a:stretch>
            <a:fillRect/>
          </a:stretch>
        </p:blipFill>
        <p:spPr>
          <a:xfrm>
            <a:off x="453273" y="3690236"/>
            <a:ext cx="5051982" cy="2917954"/>
          </a:xfrm>
          <a:prstGeom prst="rect">
            <a:avLst/>
          </a:prstGeom>
          <a:ln w="19050">
            <a:solidFill>
              <a:schemeClr val="tx1"/>
            </a:solidFill>
          </a:ln>
        </p:spPr>
      </p:pic>
    </p:spTree>
    <p:extLst>
      <p:ext uri="{BB962C8B-B14F-4D97-AF65-F5344CB8AC3E}">
        <p14:creationId xmlns:p14="http://schemas.microsoft.com/office/powerpoint/2010/main" val="422544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932D20F-5DFA-5099-A76B-5B9097D6344D}"/>
              </a:ext>
            </a:extLst>
          </p:cNvPr>
          <p:cNvPicPr>
            <a:picLocks noGrp="1" noChangeAspect="1"/>
          </p:cNvPicPr>
          <p:nvPr>
            <p:ph type="pic" idx="10"/>
          </p:nvPr>
        </p:nvPicPr>
        <p:blipFill>
          <a:blip r:embed="rId2">
            <a:extLst>
              <a:ext uri="{837473B0-CC2E-450A-ABE3-18F120FF3D39}">
                <a1611:picAttrSrcUrl xmlns:a1611="http://schemas.microsoft.com/office/drawing/2016/11/main" r:id="rId3"/>
              </a:ext>
            </a:extLst>
          </a:blip>
          <a:srcRect l="11538" r="11538"/>
          <a:stretch/>
        </p:blipFill>
        <p:spPr>
          <a:xfrm>
            <a:off x="10633434" y="36557"/>
            <a:ext cx="1216058" cy="1283196"/>
          </a:xfrm>
          <a:ln>
            <a:noFill/>
          </a:ln>
        </p:spPr>
      </p:pic>
      <p:graphicFrame>
        <p:nvGraphicFramePr>
          <p:cNvPr id="6" name="Content Placeholder 5">
            <a:extLst>
              <a:ext uri="{FF2B5EF4-FFF2-40B4-BE49-F238E27FC236}">
                <a16:creationId xmlns:a16="http://schemas.microsoft.com/office/drawing/2014/main" id="{5A3AABBB-D326-FB01-D954-EAD850AFEAFF}"/>
              </a:ext>
            </a:extLst>
          </p:cNvPr>
          <p:cNvGraphicFramePr>
            <a:graphicFrameLocks noGrp="1"/>
          </p:cNvGraphicFramePr>
          <p:nvPr>
            <p:ph idx="4294967295"/>
            <p:extLst>
              <p:ext uri="{D42A27DB-BD31-4B8C-83A1-F6EECF244321}">
                <p14:modId xmlns:p14="http://schemas.microsoft.com/office/powerpoint/2010/main" val="722279346"/>
              </p:ext>
            </p:extLst>
          </p:nvPr>
        </p:nvGraphicFramePr>
        <p:xfrm>
          <a:off x="424206" y="1499775"/>
          <a:ext cx="11425284" cy="4914791"/>
        </p:xfrm>
        <a:graphic>
          <a:graphicData uri="http://schemas.openxmlformats.org/drawingml/2006/table">
            <a:tbl>
              <a:tblPr firstRow="1" firstCol="1" bandRow="1">
                <a:tableStyleId>{93296810-A885-4BE3-A3E7-6D5BEEA58F35}</a:tableStyleId>
              </a:tblPr>
              <a:tblGrid>
                <a:gridCol w="2177592">
                  <a:extLst>
                    <a:ext uri="{9D8B030D-6E8A-4147-A177-3AD203B41FA5}">
                      <a16:colId xmlns:a16="http://schemas.microsoft.com/office/drawing/2014/main" val="1862475173"/>
                    </a:ext>
                  </a:extLst>
                </a:gridCol>
                <a:gridCol w="2432115">
                  <a:extLst>
                    <a:ext uri="{9D8B030D-6E8A-4147-A177-3AD203B41FA5}">
                      <a16:colId xmlns:a16="http://schemas.microsoft.com/office/drawing/2014/main" val="416686608"/>
                    </a:ext>
                  </a:extLst>
                </a:gridCol>
                <a:gridCol w="3346516">
                  <a:extLst>
                    <a:ext uri="{9D8B030D-6E8A-4147-A177-3AD203B41FA5}">
                      <a16:colId xmlns:a16="http://schemas.microsoft.com/office/drawing/2014/main" val="2014187811"/>
                    </a:ext>
                  </a:extLst>
                </a:gridCol>
                <a:gridCol w="3469061">
                  <a:extLst>
                    <a:ext uri="{9D8B030D-6E8A-4147-A177-3AD203B41FA5}">
                      <a16:colId xmlns:a16="http://schemas.microsoft.com/office/drawing/2014/main" val="1786843528"/>
                    </a:ext>
                  </a:extLst>
                </a:gridCol>
              </a:tblGrid>
              <a:tr h="574122">
                <a:tc>
                  <a:txBody>
                    <a:bodyPr/>
                    <a:lstStyle/>
                    <a:p>
                      <a:pPr algn="ctr">
                        <a:lnSpc>
                          <a:spcPct val="107000"/>
                        </a:lnSpc>
                        <a:spcAft>
                          <a:spcPts val="800"/>
                        </a:spcAft>
                      </a:pPr>
                      <a:r>
                        <a:rPr lang="en-IN" sz="1600" b="1" kern="100" dirty="0">
                          <a:solidFill>
                            <a:schemeClr val="tx1"/>
                          </a:solidFill>
                          <a:effectLst/>
                        </a:rPr>
                        <a:t>Aspect</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ctr">
                        <a:lnSpc>
                          <a:spcPct val="107000"/>
                        </a:lnSpc>
                        <a:spcAft>
                          <a:spcPts val="800"/>
                        </a:spcAft>
                      </a:pPr>
                      <a:r>
                        <a:rPr lang="en-IN" sz="1600" b="1" kern="100" dirty="0">
                          <a:solidFill>
                            <a:schemeClr val="tx1"/>
                          </a:solidFill>
                          <a:effectLst/>
                        </a:rPr>
                        <a:t>Categories/Availability</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ctr">
                        <a:lnSpc>
                          <a:spcPct val="107000"/>
                        </a:lnSpc>
                        <a:spcAft>
                          <a:spcPts val="800"/>
                        </a:spcAft>
                      </a:pPr>
                      <a:r>
                        <a:rPr lang="en-IN" sz="1600" b="1" kern="100" dirty="0">
                          <a:solidFill>
                            <a:schemeClr val="tx1"/>
                          </a:solidFill>
                          <a:effectLst/>
                        </a:rPr>
                        <a:t>Observation</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ctr">
                        <a:lnSpc>
                          <a:spcPct val="107000"/>
                        </a:lnSpc>
                        <a:spcAft>
                          <a:spcPts val="800"/>
                        </a:spcAft>
                      </a:pPr>
                      <a:r>
                        <a:rPr lang="en-IN" sz="1600" b="1" kern="100" dirty="0">
                          <a:solidFill>
                            <a:schemeClr val="tx1"/>
                          </a:solidFill>
                          <a:effectLst/>
                        </a:rPr>
                        <a:t>Implication</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extLst>
                  <a:ext uri="{0D108BD9-81ED-4DB2-BD59-A6C34878D82A}">
                    <a16:rowId xmlns:a16="http://schemas.microsoft.com/office/drawing/2014/main" val="2475505191"/>
                  </a:ext>
                </a:extLst>
              </a:tr>
              <a:tr h="1282014">
                <a:tc>
                  <a:txBody>
                    <a:bodyPr/>
                    <a:lstStyle/>
                    <a:p>
                      <a:pPr algn="just">
                        <a:lnSpc>
                          <a:spcPct val="107000"/>
                        </a:lnSpc>
                        <a:spcAft>
                          <a:spcPts val="800"/>
                        </a:spcAft>
                      </a:pPr>
                      <a:r>
                        <a:rPr lang="en-IN" sz="1600" b="1" kern="100" dirty="0">
                          <a:solidFill>
                            <a:schemeClr val="tx1"/>
                          </a:solidFill>
                          <a:effectLst/>
                        </a:rPr>
                        <a:t>Overall Physical State</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solidFill>
                            <a:srgbClr val="000000"/>
                          </a:solidFill>
                          <a:effectLst/>
                        </a:rPr>
                        <a:t>Poor Condition, Relatively Good Condition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solidFill>
                            <a:srgbClr val="000000"/>
                          </a:solidFill>
                          <a:effectLst/>
                        </a:rPr>
                        <a:t>Health facilities like HWC Khera, HWC </a:t>
                      </a:r>
                      <a:r>
                        <a:rPr lang="en-IN" sz="1600" kern="100" dirty="0" err="1">
                          <a:solidFill>
                            <a:srgbClr val="000000"/>
                          </a:solidFill>
                          <a:effectLst/>
                        </a:rPr>
                        <a:t>Kotla</a:t>
                      </a:r>
                      <a:r>
                        <a:rPr lang="en-IN" sz="1600" kern="100" dirty="0">
                          <a:solidFill>
                            <a:srgbClr val="000000"/>
                          </a:solidFill>
                          <a:effectLst/>
                        </a:rPr>
                        <a:t>, and HWC </a:t>
                      </a:r>
                      <a:r>
                        <a:rPr lang="en-IN" sz="1600" kern="100" dirty="0" err="1">
                          <a:solidFill>
                            <a:srgbClr val="000000"/>
                          </a:solidFill>
                          <a:effectLst/>
                        </a:rPr>
                        <a:t>Dhang</a:t>
                      </a:r>
                      <a:r>
                        <a:rPr lang="en-IN" sz="1600" kern="100" dirty="0">
                          <a:solidFill>
                            <a:srgbClr val="000000"/>
                          </a:solidFill>
                          <a:effectLst/>
                        </a:rPr>
                        <a:t> are in poor condition, whereas HWC </a:t>
                      </a:r>
                      <a:r>
                        <a:rPr lang="en-IN" sz="1600" kern="100" dirty="0" err="1">
                          <a:solidFill>
                            <a:srgbClr val="000000"/>
                          </a:solidFill>
                          <a:effectLst/>
                        </a:rPr>
                        <a:t>Nandpur</a:t>
                      </a:r>
                      <a:r>
                        <a:rPr lang="en-IN" sz="1600" kern="100" dirty="0">
                          <a:solidFill>
                            <a:srgbClr val="000000"/>
                          </a:solidFill>
                          <a:effectLst/>
                        </a:rPr>
                        <a:t> and HWC </a:t>
                      </a:r>
                      <a:r>
                        <a:rPr lang="en-IN" sz="1600" kern="100" dirty="0" err="1">
                          <a:solidFill>
                            <a:srgbClr val="000000"/>
                          </a:solidFill>
                          <a:effectLst/>
                        </a:rPr>
                        <a:t>Matuli</a:t>
                      </a:r>
                      <a:r>
                        <a:rPr lang="en-IN" sz="1600" kern="100" dirty="0">
                          <a:solidFill>
                            <a:srgbClr val="000000"/>
                          </a:solidFill>
                          <a:effectLst/>
                        </a:rPr>
                        <a:t> are in relatively good condition.</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solidFill>
                            <a:srgbClr val="000000"/>
                          </a:solidFill>
                          <a:effectLst/>
                        </a:rPr>
                        <a:t>Facilities in poor condition may require urgent maintenance and resource allocation to ensure they can provide adequate healthcare services.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extLst>
                  <a:ext uri="{0D108BD9-81ED-4DB2-BD59-A6C34878D82A}">
                    <a16:rowId xmlns:a16="http://schemas.microsoft.com/office/drawing/2014/main" val="897173614"/>
                  </a:ext>
                </a:extLst>
              </a:tr>
              <a:tr h="798585">
                <a:tc>
                  <a:txBody>
                    <a:bodyPr/>
                    <a:lstStyle/>
                    <a:p>
                      <a:pPr algn="just">
                        <a:lnSpc>
                          <a:spcPct val="107000"/>
                        </a:lnSpc>
                        <a:spcAft>
                          <a:spcPts val="800"/>
                        </a:spcAft>
                      </a:pPr>
                      <a:r>
                        <a:rPr lang="en-IN" sz="1600" b="1" kern="100" dirty="0">
                          <a:solidFill>
                            <a:schemeClr val="tx1"/>
                          </a:solidFill>
                          <a:effectLst/>
                        </a:rPr>
                        <a:t>Apparent Condition of the Building</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effectLst/>
                        </a:rPr>
                        <a:t>Average, Poor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effectLst/>
                        </a:rPr>
                        <a:t>Most buildings are rated as average, with some like HWC </a:t>
                      </a:r>
                      <a:r>
                        <a:rPr lang="en-IN" sz="1600" kern="100" dirty="0" err="1">
                          <a:effectLst/>
                        </a:rPr>
                        <a:t>Kotla</a:t>
                      </a:r>
                      <a:r>
                        <a:rPr lang="en-IN" sz="1600" kern="100" dirty="0">
                          <a:effectLst/>
                        </a:rPr>
                        <a:t> and HWC </a:t>
                      </a:r>
                      <a:r>
                        <a:rPr lang="en-IN" sz="1600" kern="100" dirty="0" err="1">
                          <a:effectLst/>
                        </a:rPr>
                        <a:t>Dhang</a:t>
                      </a:r>
                      <a:r>
                        <a:rPr lang="en-IN" sz="1600" kern="100" dirty="0">
                          <a:effectLst/>
                        </a:rPr>
                        <a:t> rated poor.</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a:effectLst/>
                        </a:rPr>
                        <a:t>This affects the perception of the facility's reliability and may influence patient trust and comfort.</a:t>
                      </a:r>
                      <a:endParaRPr lang="en-IN" sz="1600" kern="10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extLst>
                  <a:ext uri="{0D108BD9-81ED-4DB2-BD59-A6C34878D82A}">
                    <a16:rowId xmlns:a16="http://schemas.microsoft.com/office/drawing/2014/main" val="2787748730"/>
                  </a:ext>
                </a:extLst>
              </a:tr>
              <a:tr h="637442">
                <a:tc>
                  <a:txBody>
                    <a:bodyPr/>
                    <a:lstStyle/>
                    <a:p>
                      <a:pPr algn="just">
                        <a:lnSpc>
                          <a:spcPct val="107000"/>
                        </a:lnSpc>
                        <a:spcAft>
                          <a:spcPts val="800"/>
                        </a:spcAft>
                      </a:pPr>
                      <a:r>
                        <a:rPr lang="en-IN" sz="1600" b="1" kern="100" dirty="0">
                          <a:solidFill>
                            <a:schemeClr val="tx1"/>
                          </a:solidFill>
                          <a:effectLst/>
                        </a:rPr>
                        <a:t>Sufficient Consultation &amp; Exam Rooms</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solidFill>
                            <a:srgbClr val="000000"/>
                          </a:solidFill>
                          <a:effectLst/>
                        </a:rPr>
                        <a:t>Mostly Yes, with some No</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solidFill>
                            <a:srgbClr val="000000"/>
                          </a:solidFill>
                          <a:effectLst/>
                        </a:rPr>
                        <a:t>HWC </a:t>
                      </a:r>
                      <a:r>
                        <a:rPr lang="en-IN" sz="1600" kern="100" dirty="0" err="1">
                          <a:solidFill>
                            <a:srgbClr val="000000"/>
                          </a:solidFill>
                          <a:effectLst/>
                        </a:rPr>
                        <a:t>Dhang</a:t>
                      </a:r>
                      <a:r>
                        <a:rPr lang="en-IN" sz="1600" kern="100" dirty="0">
                          <a:solidFill>
                            <a:srgbClr val="000000"/>
                          </a:solidFill>
                          <a:effectLst/>
                        </a:rPr>
                        <a:t> lacks sufficient consultation and exam rooms.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a:solidFill>
                            <a:srgbClr val="000000"/>
                          </a:solidFill>
                          <a:effectLst/>
                        </a:rPr>
                        <a:t>Insufficient rooms can lead to overcrowding and longer wait times for patients.</a:t>
                      </a:r>
                      <a:endParaRPr lang="en-IN" sz="1600" kern="10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extLst>
                  <a:ext uri="{0D108BD9-81ED-4DB2-BD59-A6C34878D82A}">
                    <a16:rowId xmlns:a16="http://schemas.microsoft.com/office/drawing/2014/main" val="3934971847"/>
                  </a:ext>
                </a:extLst>
              </a:tr>
              <a:tr h="476298">
                <a:tc>
                  <a:txBody>
                    <a:bodyPr/>
                    <a:lstStyle/>
                    <a:p>
                      <a:pPr algn="just">
                        <a:lnSpc>
                          <a:spcPct val="107000"/>
                        </a:lnSpc>
                        <a:spcAft>
                          <a:spcPts val="800"/>
                        </a:spcAft>
                      </a:pPr>
                      <a:r>
                        <a:rPr lang="en-IN" sz="1600" b="1" kern="100" dirty="0">
                          <a:solidFill>
                            <a:schemeClr val="tx1"/>
                          </a:solidFill>
                          <a:effectLst/>
                        </a:rPr>
                        <a:t>Private Areas for Consultation</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a:effectLst/>
                        </a:rPr>
                        <a:t>Yes or No</a:t>
                      </a:r>
                      <a:endParaRPr lang="en-IN" sz="1600" kern="10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effectLst/>
                        </a:rPr>
                        <a:t>Facilities such as HWC </a:t>
                      </a:r>
                      <a:r>
                        <a:rPr lang="en-IN" sz="1600" kern="100" dirty="0" err="1">
                          <a:effectLst/>
                        </a:rPr>
                        <a:t>Kotla</a:t>
                      </a:r>
                      <a:r>
                        <a:rPr lang="en-IN" sz="1600" kern="100" dirty="0">
                          <a:effectLst/>
                        </a:rPr>
                        <a:t> and HWC </a:t>
                      </a:r>
                      <a:r>
                        <a:rPr lang="en-IN" sz="1600" kern="100" dirty="0" err="1">
                          <a:effectLst/>
                        </a:rPr>
                        <a:t>Dhang</a:t>
                      </a:r>
                      <a:r>
                        <a:rPr lang="en-IN" sz="1600" kern="100" dirty="0">
                          <a:effectLst/>
                        </a:rPr>
                        <a:t> lack private areas.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effectLst/>
                        </a:rPr>
                        <a:t>Privacy is crucial for patient confidentiality and comfort.</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extLst>
                  <a:ext uri="{0D108BD9-81ED-4DB2-BD59-A6C34878D82A}">
                    <a16:rowId xmlns:a16="http://schemas.microsoft.com/office/drawing/2014/main" val="3819303287"/>
                  </a:ext>
                </a:extLst>
              </a:tr>
              <a:tr h="959729">
                <a:tc>
                  <a:txBody>
                    <a:bodyPr/>
                    <a:lstStyle/>
                    <a:p>
                      <a:pPr algn="just">
                        <a:lnSpc>
                          <a:spcPct val="107000"/>
                        </a:lnSpc>
                        <a:spcAft>
                          <a:spcPts val="800"/>
                        </a:spcAft>
                      </a:pPr>
                      <a:r>
                        <a:rPr lang="en-IN" sz="1600" b="1" kern="100" dirty="0">
                          <a:solidFill>
                            <a:schemeClr val="tx1"/>
                          </a:solidFill>
                          <a:effectLst/>
                        </a:rPr>
                        <a:t>Electricity Facility Source and Availability</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a:solidFill>
                            <a:srgbClr val="000000"/>
                          </a:solidFill>
                          <a:effectLst/>
                        </a:rPr>
                        <a:t>Govt Supply, Govt. Electricity Supply; Continuity, Good</a:t>
                      </a:r>
                      <a:endParaRPr lang="en-IN" sz="1600" kern="10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solidFill>
                            <a:srgbClr val="000000"/>
                          </a:solidFill>
                          <a:effectLst/>
                        </a:rPr>
                        <a:t>All facilities have government-supplied electricity with varying levels of reliability.</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just">
                        <a:lnSpc>
                          <a:spcPct val="107000"/>
                        </a:lnSpc>
                        <a:spcAft>
                          <a:spcPts val="800"/>
                        </a:spcAft>
                      </a:pPr>
                      <a:r>
                        <a:rPr lang="en-IN" sz="1600" kern="100" dirty="0">
                          <a:solidFill>
                            <a:srgbClr val="000000"/>
                          </a:solidFill>
                          <a:effectLst/>
                        </a:rPr>
                        <a:t>Consistent electricity is vital for running medical equipment and providing uninterrupted services.</a:t>
                      </a:r>
                      <a:endParaRPr lang="en-IN" sz="1600" kern="100" dirty="0">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extLst>
                  <a:ext uri="{0D108BD9-81ED-4DB2-BD59-A6C34878D82A}">
                    <a16:rowId xmlns:a16="http://schemas.microsoft.com/office/drawing/2014/main" val="1991416366"/>
                  </a:ext>
                </a:extLst>
              </a:tr>
            </a:tbl>
          </a:graphicData>
        </a:graphic>
      </p:graphicFrame>
      <p:sp>
        <p:nvSpPr>
          <p:cNvPr id="3" name="Slide Number Placeholder 2">
            <a:extLst>
              <a:ext uri="{FF2B5EF4-FFF2-40B4-BE49-F238E27FC236}">
                <a16:creationId xmlns:a16="http://schemas.microsoft.com/office/drawing/2014/main" id="{E0383762-4DE2-15AB-92E8-BE7AAA8934AD}"/>
              </a:ext>
            </a:extLst>
          </p:cNvPr>
          <p:cNvSpPr>
            <a:spLocks noGrp="1"/>
          </p:cNvSpPr>
          <p:nvPr>
            <p:ph type="sldNum" sz="quarter" idx="4294967295"/>
          </p:nvPr>
        </p:nvSpPr>
        <p:spPr>
          <a:xfrm>
            <a:off x="11649075" y="5969000"/>
            <a:ext cx="542925" cy="279400"/>
          </a:xfrm>
        </p:spPr>
        <p:txBody>
          <a:bodyPr/>
          <a:lstStyle/>
          <a:p>
            <a:fld id="{71766878-3199-4EAB-94E7-2D6D11070E14}" type="slidenum">
              <a:rPr lang="en-US" smtClean="0"/>
              <a:t>11</a:t>
            </a:fld>
            <a:endParaRPr lang="en-US" dirty="0"/>
          </a:p>
        </p:txBody>
      </p:sp>
      <p:sp>
        <p:nvSpPr>
          <p:cNvPr id="2" name="Title 1">
            <a:extLst>
              <a:ext uri="{FF2B5EF4-FFF2-40B4-BE49-F238E27FC236}">
                <a16:creationId xmlns:a16="http://schemas.microsoft.com/office/drawing/2014/main" id="{B9D3DFF1-25CB-75DD-8B75-F5B5F7ECBABA}"/>
              </a:ext>
            </a:extLst>
          </p:cNvPr>
          <p:cNvSpPr>
            <a:spLocks noGrp="1"/>
          </p:cNvSpPr>
          <p:nvPr>
            <p:ph type="ctrTitle"/>
          </p:nvPr>
        </p:nvSpPr>
        <p:spPr>
          <a:xfrm>
            <a:off x="4701617" y="239808"/>
            <a:ext cx="2483964" cy="876693"/>
          </a:xfrm>
        </p:spPr>
        <p:txBody>
          <a:bodyPr/>
          <a:lstStyle/>
          <a:p>
            <a:r>
              <a:rPr lang="en-IN" sz="3600" dirty="0"/>
              <a:t>RESULTS</a:t>
            </a:r>
            <a:r>
              <a:rPr lang="en-IN" dirty="0"/>
              <a:t> </a:t>
            </a:r>
          </a:p>
        </p:txBody>
      </p:sp>
    </p:spTree>
    <p:extLst>
      <p:ext uri="{BB962C8B-B14F-4D97-AF65-F5344CB8AC3E}">
        <p14:creationId xmlns:p14="http://schemas.microsoft.com/office/powerpoint/2010/main" val="255788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DFF1-25CB-75DD-8B75-F5B5F7ECBABA}"/>
              </a:ext>
            </a:extLst>
          </p:cNvPr>
          <p:cNvSpPr>
            <a:spLocks noGrp="1"/>
          </p:cNvSpPr>
          <p:nvPr>
            <p:ph type="ctrTitle"/>
          </p:nvPr>
        </p:nvSpPr>
        <p:spPr>
          <a:xfrm>
            <a:off x="4701617" y="239808"/>
            <a:ext cx="2483964" cy="876693"/>
          </a:xfrm>
        </p:spPr>
        <p:txBody>
          <a:bodyPr/>
          <a:lstStyle/>
          <a:p>
            <a:r>
              <a:rPr lang="en-IN" sz="3600" dirty="0"/>
              <a:t>RESULTS</a:t>
            </a:r>
            <a:r>
              <a:rPr lang="en-IN" dirty="0"/>
              <a:t> </a:t>
            </a:r>
          </a:p>
        </p:txBody>
      </p:sp>
      <p:pic>
        <p:nvPicPr>
          <p:cNvPr id="7" name="Content Placeholder 6">
            <a:extLst>
              <a:ext uri="{FF2B5EF4-FFF2-40B4-BE49-F238E27FC236}">
                <a16:creationId xmlns:a16="http://schemas.microsoft.com/office/drawing/2014/main" id="{9932D20F-5DFA-5099-A76B-5B9097D6344D}"/>
              </a:ext>
            </a:extLst>
          </p:cNvPr>
          <p:cNvPicPr>
            <a:picLocks noGrp="1" noChangeAspect="1"/>
          </p:cNvPicPr>
          <p:nvPr>
            <p:ph type="pic" idx="10"/>
          </p:nvPr>
        </p:nvPicPr>
        <p:blipFill>
          <a:blip r:embed="rId2">
            <a:extLst>
              <a:ext uri="{837473B0-CC2E-450A-ABE3-18F120FF3D39}">
                <a1611:picAttrSrcUrl xmlns:a1611="http://schemas.microsoft.com/office/drawing/2016/11/main" r:id="rId3"/>
              </a:ext>
            </a:extLst>
          </a:blip>
          <a:srcRect l="11538" r="11538"/>
          <a:stretch/>
        </p:blipFill>
        <p:spPr>
          <a:xfrm>
            <a:off x="10633434" y="36557"/>
            <a:ext cx="1216058" cy="1283196"/>
          </a:xfrm>
          <a:ln>
            <a:noFill/>
          </a:ln>
        </p:spPr>
      </p:pic>
      <p:graphicFrame>
        <p:nvGraphicFramePr>
          <p:cNvPr id="6" name="Content Placeholder 5">
            <a:extLst>
              <a:ext uri="{FF2B5EF4-FFF2-40B4-BE49-F238E27FC236}">
                <a16:creationId xmlns:a16="http://schemas.microsoft.com/office/drawing/2014/main" id="{5A3AABBB-D326-FB01-D954-EAD850AFEAFF}"/>
              </a:ext>
            </a:extLst>
          </p:cNvPr>
          <p:cNvGraphicFramePr>
            <a:graphicFrameLocks noGrp="1"/>
          </p:cNvGraphicFramePr>
          <p:nvPr>
            <p:ph idx="4294967295"/>
            <p:extLst>
              <p:ext uri="{D42A27DB-BD31-4B8C-83A1-F6EECF244321}">
                <p14:modId xmlns:p14="http://schemas.microsoft.com/office/powerpoint/2010/main" val="3222264716"/>
              </p:ext>
            </p:extLst>
          </p:nvPr>
        </p:nvGraphicFramePr>
        <p:xfrm>
          <a:off x="424206" y="1499775"/>
          <a:ext cx="11425284" cy="5102231"/>
        </p:xfrm>
        <a:graphic>
          <a:graphicData uri="http://schemas.openxmlformats.org/drawingml/2006/table">
            <a:tbl>
              <a:tblPr firstRow="1" firstCol="1" bandRow="1">
                <a:tableStyleId>{93296810-A885-4BE3-A3E7-6D5BEEA58F35}</a:tableStyleId>
              </a:tblPr>
              <a:tblGrid>
                <a:gridCol w="2177592">
                  <a:extLst>
                    <a:ext uri="{9D8B030D-6E8A-4147-A177-3AD203B41FA5}">
                      <a16:colId xmlns:a16="http://schemas.microsoft.com/office/drawing/2014/main" val="1862475173"/>
                    </a:ext>
                  </a:extLst>
                </a:gridCol>
                <a:gridCol w="2432115">
                  <a:extLst>
                    <a:ext uri="{9D8B030D-6E8A-4147-A177-3AD203B41FA5}">
                      <a16:colId xmlns:a16="http://schemas.microsoft.com/office/drawing/2014/main" val="416686608"/>
                    </a:ext>
                  </a:extLst>
                </a:gridCol>
                <a:gridCol w="3346516">
                  <a:extLst>
                    <a:ext uri="{9D8B030D-6E8A-4147-A177-3AD203B41FA5}">
                      <a16:colId xmlns:a16="http://schemas.microsoft.com/office/drawing/2014/main" val="2014187811"/>
                    </a:ext>
                  </a:extLst>
                </a:gridCol>
                <a:gridCol w="3469061">
                  <a:extLst>
                    <a:ext uri="{9D8B030D-6E8A-4147-A177-3AD203B41FA5}">
                      <a16:colId xmlns:a16="http://schemas.microsoft.com/office/drawing/2014/main" val="1786843528"/>
                    </a:ext>
                  </a:extLst>
                </a:gridCol>
              </a:tblGrid>
              <a:tr h="574122">
                <a:tc>
                  <a:txBody>
                    <a:bodyPr/>
                    <a:lstStyle/>
                    <a:p>
                      <a:pPr algn="ctr">
                        <a:lnSpc>
                          <a:spcPct val="107000"/>
                        </a:lnSpc>
                        <a:spcAft>
                          <a:spcPts val="800"/>
                        </a:spcAft>
                      </a:pPr>
                      <a:r>
                        <a:rPr lang="en-IN" sz="1600" b="1" kern="100" dirty="0">
                          <a:solidFill>
                            <a:schemeClr val="tx1"/>
                          </a:solidFill>
                          <a:effectLst/>
                        </a:rPr>
                        <a:t>Aspect</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ctr">
                        <a:lnSpc>
                          <a:spcPct val="107000"/>
                        </a:lnSpc>
                        <a:spcAft>
                          <a:spcPts val="800"/>
                        </a:spcAft>
                      </a:pPr>
                      <a:r>
                        <a:rPr lang="en-IN" sz="1600" b="1" kern="100" dirty="0">
                          <a:solidFill>
                            <a:schemeClr val="tx1"/>
                          </a:solidFill>
                          <a:effectLst/>
                        </a:rPr>
                        <a:t>Categories/Availability</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ctr">
                        <a:lnSpc>
                          <a:spcPct val="107000"/>
                        </a:lnSpc>
                        <a:spcAft>
                          <a:spcPts val="800"/>
                        </a:spcAft>
                      </a:pPr>
                      <a:r>
                        <a:rPr lang="en-IN" sz="1600" b="1" kern="100" dirty="0">
                          <a:solidFill>
                            <a:schemeClr val="tx1"/>
                          </a:solidFill>
                          <a:effectLst/>
                        </a:rPr>
                        <a:t>Observation</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tc>
                  <a:txBody>
                    <a:bodyPr/>
                    <a:lstStyle/>
                    <a:p>
                      <a:pPr algn="ctr">
                        <a:lnSpc>
                          <a:spcPct val="107000"/>
                        </a:lnSpc>
                        <a:spcAft>
                          <a:spcPts val="800"/>
                        </a:spcAft>
                      </a:pPr>
                      <a:r>
                        <a:rPr lang="en-IN" sz="1600" b="1" kern="100" dirty="0">
                          <a:solidFill>
                            <a:schemeClr val="tx1"/>
                          </a:solidFill>
                          <a:effectLst/>
                        </a:rPr>
                        <a:t>Implication</a:t>
                      </a:r>
                      <a:endParaRPr lang="en-IN" sz="1600" kern="1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marL="48251" marR="48251" marT="0" marB="0"/>
                </a:tc>
                <a:extLst>
                  <a:ext uri="{0D108BD9-81ED-4DB2-BD59-A6C34878D82A}">
                    <a16:rowId xmlns:a16="http://schemas.microsoft.com/office/drawing/2014/main" val="2475505191"/>
                  </a:ext>
                </a:extLst>
              </a:tr>
              <a:tr h="1282014">
                <a:tc>
                  <a:txBody>
                    <a:bodyPr/>
                    <a:lstStyle/>
                    <a:p>
                      <a:pPr algn="just">
                        <a:lnSpc>
                          <a:spcPct val="107000"/>
                        </a:lnSpc>
                        <a:spcAft>
                          <a:spcPts val="800"/>
                        </a:spcAft>
                      </a:pPr>
                      <a:r>
                        <a:rPr lang="en-IN" sz="1600" b="1"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On-Site Water Supply</a:t>
                      </a:r>
                      <a:endPar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b="1"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Yes or No</a:t>
                      </a:r>
                      <a:endPar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b="1"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HWC Kotla lacks an on-site water supply.</a:t>
                      </a:r>
                      <a:endPar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b="1"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Water is essential for sanitation, drinking, and various medical procedures.</a:t>
                      </a:r>
                      <a:endPar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897173614"/>
                  </a:ext>
                </a:extLst>
              </a:tr>
              <a:tr h="798585">
                <a:tc>
                  <a:txBody>
                    <a:bodyPr/>
                    <a:lstStyle/>
                    <a:p>
                      <a:pPr algn="just">
                        <a:lnSpc>
                          <a:spcPct val="107000"/>
                        </a:lnSpc>
                        <a:spcAft>
                          <a:spcPts val="800"/>
                        </a:spcAft>
                      </a:pPr>
                      <a:r>
                        <a:rPr lang="en-IN" sz="1600" b="1"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Primary Water Source</a:t>
                      </a:r>
                      <a:endPar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kern="100" dirty="0" err="1">
                          <a:solidFill>
                            <a:schemeClr val="tx1"/>
                          </a:solidFill>
                          <a:effectLst/>
                          <a:latin typeface="Garamond" panose="02020404030301010803" pitchFamily="18" charset="0"/>
                          <a:ea typeface="Calibri" panose="020F0502020204030204" pitchFamily="34" charset="0"/>
                          <a:cs typeface="Mangal" panose="02040503050203030202" pitchFamily="18" charset="0"/>
                        </a:rPr>
                        <a:t>Tapwater</a:t>
                      </a:r>
                      <a:endPar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All facilities rely on tap water.</a:t>
                      </a:r>
                    </a:p>
                  </a:txBody>
                  <a:tcPr marL="68580" marR="68580" marT="0" marB="0"/>
                </a:tc>
                <a:tc>
                  <a:txBody>
                    <a:bodyPr/>
                    <a:lstStyle/>
                    <a:p>
                      <a:pPr algn="just">
                        <a:lnSpc>
                          <a:spcPct val="107000"/>
                        </a:lnSpc>
                        <a:spcAft>
                          <a:spcPts val="800"/>
                        </a:spcAft>
                      </a:pPr>
                      <a:r>
                        <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Dependence on a single water source highlights the need for ensuring its quality and reliability.</a:t>
                      </a:r>
                    </a:p>
                  </a:txBody>
                  <a:tcPr marL="68580" marR="68580" marT="0" marB="0"/>
                </a:tc>
                <a:extLst>
                  <a:ext uri="{0D108BD9-81ED-4DB2-BD59-A6C34878D82A}">
                    <a16:rowId xmlns:a16="http://schemas.microsoft.com/office/drawing/2014/main" val="2787748730"/>
                  </a:ext>
                </a:extLst>
              </a:tr>
              <a:tr h="637442">
                <a:tc>
                  <a:txBody>
                    <a:bodyPr/>
                    <a:lstStyle/>
                    <a:p>
                      <a:pPr algn="just">
                        <a:lnSpc>
                          <a:spcPct val="107000"/>
                        </a:lnSpc>
                        <a:spcAft>
                          <a:spcPts val="800"/>
                        </a:spcAft>
                      </a:pPr>
                      <a:r>
                        <a:rPr lang="en-IN" sz="1600" b="1"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Functioning Toilet Segregation by Gender</a:t>
                      </a:r>
                      <a:endPar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Yes or No</a:t>
                      </a:r>
                    </a:p>
                  </a:txBody>
                  <a:tcPr marL="68580" marR="68580" marT="0" marB="0"/>
                </a:tc>
                <a:tc>
                  <a:txBody>
                    <a:bodyPr/>
                    <a:lstStyle/>
                    <a:p>
                      <a:pPr algn="just">
                        <a:lnSpc>
                          <a:spcPct val="107000"/>
                        </a:lnSpc>
                        <a:spcAft>
                          <a:spcPts val="800"/>
                        </a:spcAft>
                      </a:pPr>
                      <a:r>
                        <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Most facilities lack gender-segregated toilets, except HWC Khera.</a:t>
                      </a:r>
                    </a:p>
                  </a:txBody>
                  <a:tcPr marL="68580" marR="68580" marT="0" marB="0"/>
                </a:tc>
                <a:tc>
                  <a:txBody>
                    <a:bodyPr/>
                    <a:lstStyle/>
                    <a:p>
                      <a:pPr algn="just">
                        <a:lnSpc>
                          <a:spcPct val="107000"/>
                        </a:lnSpc>
                        <a:spcAft>
                          <a:spcPts val="800"/>
                        </a:spcAft>
                      </a:pPr>
                      <a:r>
                        <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Gender-segregated toilets are important for privacy and cultural sensitivity.</a:t>
                      </a:r>
                    </a:p>
                  </a:txBody>
                  <a:tcPr marL="68580" marR="68580" marT="0" marB="0"/>
                </a:tc>
                <a:extLst>
                  <a:ext uri="{0D108BD9-81ED-4DB2-BD59-A6C34878D82A}">
                    <a16:rowId xmlns:a16="http://schemas.microsoft.com/office/drawing/2014/main" val="3934971847"/>
                  </a:ext>
                </a:extLst>
              </a:tr>
              <a:tr h="476298">
                <a:tc>
                  <a:txBody>
                    <a:bodyPr/>
                    <a:lstStyle/>
                    <a:p>
                      <a:pPr algn="just">
                        <a:lnSpc>
                          <a:spcPct val="107000"/>
                        </a:lnSpc>
                        <a:spcAft>
                          <a:spcPts val="800"/>
                        </a:spcAft>
                      </a:pPr>
                      <a:r>
                        <a:rPr lang="en-IN" sz="1600" b="1"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Waste Management</a:t>
                      </a:r>
                      <a:endPar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IEC Materials Availability: Yes; Protocols/Guidelines for Staff: Yes</a:t>
                      </a:r>
                    </a:p>
                  </a:txBody>
                  <a:tcPr marL="68580" marR="68580" marT="0" marB="0"/>
                </a:tc>
                <a:tc>
                  <a:txBody>
                    <a:bodyPr/>
                    <a:lstStyle/>
                    <a:p>
                      <a:pPr algn="just">
                        <a:lnSpc>
                          <a:spcPct val="107000"/>
                        </a:lnSpc>
                        <a:spcAft>
                          <a:spcPts val="800"/>
                        </a:spcAft>
                      </a:pPr>
                      <a:r>
                        <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All facilities have waste management materials and protocols.</a:t>
                      </a:r>
                    </a:p>
                  </a:txBody>
                  <a:tcPr marL="68580" marR="68580" marT="0" marB="0"/>
                </a:tc>
                <a:tc>
                  <a:txBody>
                    <a:bodyPr/>
                    <a:lstStyle/>
                    <a:p>
                      <a:pPr algn="just">
                        <a:lnSpc>
                          <a:spcPct val="107000"/>
                        </a:lnSpc>
                        <a:spcAft>
                          <a:spcPts val="800"/>
                        </a:spcAft>
                      </a:pPr>
                      <a:r>
                        <a:rPr lang="en-IN" sz="1600" kern="100">
                          <a:solidFill>
                            <a:schemeClr val="tx1"/>
                          </a:solidFill>
                          <a:effectLst/>
                          <a:latin typeface="Garamond" panose="02020404030301010803" pitchFamily="18" charset="0"/>
                          <a:ea typeface="Calibri" panose="020F0502020204030204" pitchFamily="34" charset="0"/>
                          <a:cs typeface="Mangal" panose="02040503050203030202" pitchFamily="18" charset="0"/>
                        </a:rPr>
                        <a:t>Proper waste management is critical for hygiene and infection control.</a:t>
                      </a:r>
                    </a:p>
                  </a:txBody>
                  <a:tcPr marL="68580" marR="68580" marT="0" marB="0"/>
                </a:tc>
                <a:extLst>
                  <a:ext uri="{0D108BD9-81ED-4DB2-BD59-A6C34878D82A}">
                    <a16:rowId xmlns:a16="http://schemas.microsoft.com/office/drawing/2014/main" val="3819303287"/>
                  </a:ext>
                </a:extLst>
              </a:tr>
              <a:tr h="959729">
                <a:tc>
                  <a:txBody>
                    <a:bodyPr/>
                    <a:lstStyle/>
                    <a:p>
                      <a:pPr algn="just">
                        <a:lnSpc>
                          <a:spcPct val="107000"/>
                        </a:lnSpc>
                        <a:spcAft>
                          <a:spcPts val="800"/>
                        </a:spcAft>
                      </a:pPr>
                      <a:r>
                        <a:rPr lang="en-IN" sz="1600" b="1"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Hand Washing Stations</a:t>
                      </a:r>
                      <a:endPar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800"/>
                        </a:spcAft>
                      </a:pPr>
                      <a:r>
                        <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Availability Near Toilets: Yes or No; Soap Availability: Yes or No; IEC Materials Availability: Yes or No</a:t>
                      </a:r>
                    </a:p>
                  </a:txBody>
                  <a:tcPr marL="68580" marR="68580" marT="0" marB="0"/>
                </a:tc>
                <a:tc>
                  <a:txBody>
                    <a:bodyPr/>
                    <a:lstStyle/>
                    <a:p>
                      <a:pPr algn="just">
                        <a:lnSpc>
                          <a:spcPct val="107000"/>
                        </a:lnSpc>
                        <a:spcAft>
                          <a:spcPts val="800"/>
                        </a:spcAft>
                      </a:pPr>
                      <a:r>
                        <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Some facilities lack hand washing stations and soap.</a:t>
                      </a:r>
                    </a:p>
                  </a:txBody>
                  <a:tcPr marL="68580" marR="68580" marT="0" marB="0"/>
                </a:tc>
                <a:tc>
                  <a:txBody>
                    <a:bodyPr/>
                    <a:lstStyle/>
                    <a:p>
                      <a:pPr algn="just">
                        <a:lnSpc>
                          <a:spcPct val="107000"/>
                        </a:lnSpc>
                        <a:spcAft>
                          <a:spcPts val="800"/>
                        </a:spcAft>
                      </a:pPr>
                      <a:r>
                        <a:rPr lang="en-IN" sz="1600" kern="100" dirty="0">
                          <a:solidFill>
                            <a:schemeClr val="tx1"/>
                          </a:solidFill>
                          <a:effectLst/>
                          <a:latin typeface="Garamond" panose="02020404030301010803" pitchFamily="18" charset="0"/>
                          <a:ea typeface="Calibri" panose="020F0502020204030204" pitchFamily="34" charset="0"/>
                          <a:cs typeface="Mangal" panose="02040503050203030202" pitchFamily="18" charset="0"/>
                        </a:rPr>
                        <a:t>Hand hygiene is crucial in preventing the spread of infections.</a:t>
                      </a:r>
                    </a:p>
                  </a:txBody>
                  <a:tcPr marL="68580" marR="68580" marT="0" marB="0"/>
                </a:tc>
                <a:extLst>
                  <a:ext uri="{0D108BD9-81ED-4DB2-BD59-A6C34878D82A}">
                    <a16:rowId xmlns:a16="http://schemas.microsoft.com/office/drawing/2014/main" val="1991416366"/>
                  </a:ext>
                </a:extLst>
              </a:tr>
            </a:tbl>
          </a:graphicData>
        </a:graphic>
      </p:graphicFrame>
      <p:sp>
        <p:nvSpPr>
          <p:cNvPr id="3" name="Slide Number Placeholder 2">
            <a:extLst>
              <a:ext uri="{FF2B5EF4-FFF2-40B4-BE49-F238E27FC236}">
                <a16:creationId xmlns:a16="http://schemas.microsoft.com/office/drawing/2014/main" id="{E0383762-4DE2-15AB-92E8-BE7AAA8934AD}"/>
              </a:ext>
            </a:extLst>
          </p:cNvPr>
          <p:cNvSpPr>
            <a:spLocks noGrp="1"/>
          </p:cNvSpPr>
          <p:nvPr>
            <p:ph type="sldNum" sz="quarter" idx="4294967295"/>
          </p:nvPr>
        </p:nvSpPr>
        <p:spPr>
          <a:xfrm>
            <a:off x="11649075" y="5969000"/>
            <a:ext cx="542925" cy="279400"/>
          </a:xfrm>
        </p:spPr>
        <p:txBody>
          <a:bodyPr/>
          <a:lstStyle/>
          <a:p>
            <a:fld id="{71766878-3199-4EAB-94E7-2D6D11070E14}" type="slidenum">
              <a:rPr lang="en-US" smtClean="0"/>
              <a:t>12</a:t>
            </a:fld>
            <a:endParaRPr lang="en-US" dirty="0"/>
          </a:p>
        </p:txBody>
      </p:sp>
    </p:spTree>
    <p:extLst>
      <p:ext uri="{BB962C8B-B14F-4D97-AF65-F5344CB8AC3E}">
        <p14:creationId xmlns:p14="http://schemas.microsoft.com/office/powerpoint/2010/main" val="1640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D24E62-EBA1-81EB-3C1F-275431B26A21}"/>
              </a:ext>
            </a:extLst>
          </p:cNvPr>
          <p:cNvSpPr txBox="1">
            <a:spLocks/>
          </p:cNvSpPr>
          <p:nvPr/>
        </p:nvSpPr>
        <p:spPr>
          <a:xfrm>
            <a:off x="4748751" y="616882"/>
            <a:ext cx="3612824" cy="65573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dirty="0"/>
              <a:t>DISCUSSION</a:t>
            </a:r>
            <a:r>
              <a:rPr lang="en-IN" dirty="0"/>
              <a:t> </a:t>
            </a:r>
          </a:p>
        </p:txBody>
      </p:sp>
      <p:sp>
        <p:nvSpPr>
          <p:cNvPr id="5" name="Subtitle 5">
            <a:extLst>
              <a:ext uri="{FF2B5EF4-FFF2-40B4-BE49-F238E27FC236}">
                <a16:creationId xmlns:a16="http://schemas.microsoft.com/office/drawing/2014/main" id="{EA5641C5-CBDC-A017-6058-942568040A5C}"/>
              </a:ext>
            </a:extLst>
          </p:cNvPr>
          <p:cNvSpPr txBox="1">
            <a:spLocks/>
          </p:cNvSpPr>
          <p:nvPr/>
        </p:nvSpPr>
        <p:spPr>
          <a:xfrm>
            <a:off x="1212914" y="1915998"/>
            <a:ext cx="9935853" cy="34290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2000" dirty="0"/>
              <a:t>The assessment of various health facilities highlights significant disparities in their physical state and infrastructure. Facilities such as HWC Khera, HWC </a:t>
            </a:r>
            <a:r>
              <a:rPr lang="en-US" sz="2000" dirty="0" err="1"/>
              <a:t>Kotla</a:t>
            </a:r>
            <a:r>
              <a:rPr lang="en-US" sz="2000" dirty="0"/>
              <a:t>, and HWC </a:t>
            </a:r>
            <a:r>
              <a:rPr lang="en-US" sz="2000" dirty="0" err="1"/>
              <a:t>Dhang</a:t>
            </a:r>
            <a:r>
              <a:rPr lang="en-US" sz="2000" dirty="0"/>
              <a:t> are in poor condition, necessitating urgent maintenance and upgrades, while HWC </a:t>
            </a:r>
            <a:r>
              <a:rPr lang="en-US" sz="2000" dirty="0" err="1"/>
              <a:t>Nandpur</a:t>
            </a:r>
            <a:r>
              <a:rPr lang="en-US" sz="2000" dirty="0"/>
              <a:t> and HWC </a:t>
            </a:r>
            <a:r>
              <a:rPr lang="en-US" sz="2000" dirty="0" err="1"/>
              <a:t>Matuli</a:t>
            </a:r>
            <a:r>
              <a:rPr lang="en-US" sz="2000" dirty="0"/>
              <a:t> are relatively better off. </a:t>
            </a:r>
          </a:p>
          <a:p>
            <a:pPr algn="just"/>
            <a:r>
              <a:rPr lang="en-US" sz="2000" dirty="0"/>
              <a:t>This uneven distribution of resources affects patient trust and comfort, with poorer facilities potentially deterring patients due to safety and hygiene concerns. </a:t>
            </a:r>
          </a:p>
          <a:p>
            <a:pPr algn="just"/>
            <a:r>
              <a:rPr lang="en-US" sz="2000" dirty="0"/>
              <a:t>Additionally, the sufficiency of consultation and exam rooms varies, with some facilities lacking adequate spaces, leading to overcrowding and longer wait times. The availability of private consultation areas, reliable electricity supply, and on-site water supply are also critical issues that need addressing to ensure effective healthcare delivery.</a:t>
            </a:r>
            <a:endParaRPr lang="en-IN" sz="2000" dirty="0"/>
          </a:p>
        </p:txBody>
      </p:sp>
    </p:spTree>
    <p:extLst>
      <p:ext uri="{BB962C8B-B14F-4D97-AF65-F5344CB8AC3E}">
        <p14:creationId xmlns:p14="http://schemas.microsoft.com/office/powerpoint/2010/main" val="159317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D24E62-EBA1-81EB-3C1F-275431B26A21}"/>
              </a:ext>
            </a:extLst>
          </p:cNvPr>
          <p:cNvSpPr txBox="1">
            <a:spLocks/>
          </p:cNvSpPr>
          <p:nvPr/>
        </p:nvSpPr>
        <p:spPr>
          <a:xfrm>
            <a:off x="4748751" y="616882"/>
            <a:ext cx="3612824" cy="65573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dirty="0"/>
              <a:t>DISCUSSION</a:t>
            </a:r>
            <a:r>
              <a:rPr lang="en-IN" dirty="0"/>
              <a:t> </a:t>
            </a:r>
          </a:p>
        </p:txBody>
      </p:sp>
      <p:sp>
        <p:nvSpPr>
          <p:cNvPr id="5" name="Subtitle 5">
            <a:extLst>
              <a:ext uri="{FF2B5EF4-FFF2-40B4-BE49-F238E27FC236}">
                <a16:creationId xmlns:a16="http://schemas.microsoft.com/office/drawing/2014/main" id="{EA5641C5-CBDC-A017-6058-942568040A5C}"/>
              </a:ext>
            </a:extLst>
          </p:cNvPr>
          <p:cNvSpPr txBox="1">
            <a:spLocks/>
          </p:cNvSpPr>
          <p:nvPr/>
        </p:nvSpPr>
        <p:spPr>
          <a:xfrm>
            <a:off x="1212914" y="1915998"/>
            <a:ext cx="9935853" cy="34290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2000" dirty="0"/>
              <a:t>Furthermore, most facilities lack gender-segregated toilets, impacting privacy and comfort, especially for women and vulnerable populations. </a:t>
            </a:r>
          </a:p>
          <a:p>
            <a:pPr algn="just"/>
            <a:r>
              <a:rPr lang="en-US" sz="2000" dirty="0"/>
              <a:t>While waste management practices are well-established, the availability of hand washing stations and soap remains inconsistent, compromising hygiene and infection control. Ensuring all facilities have reliable utilities, functioning hand washing stations, and proper waste management protocols is essential for maintaining a hygienic environment and providing safe, equitable healthcare services. </a:t>
            </a:r>
          </a:p>
        </p:txBody>
      </p:sp>
    </p:spTree>
    <p:extLst>
      <p:ext uri="{BB962C8B-B14F-4D97-AF65-F5344CB8AC3E}">
        <p14:creationId xmlns:p14="http://schemas.microsoft.com/office/powerpoint/2010/main" val="21970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D24E62-EBA1-81EB-3C1F-275431B26A21}"/>
              </a:ext>
            </a:extLst>
          </p:cNvPr>
          <p:cNvSpPr txBox="1">
            <a:spLocks/>
          </p:cNvSpPr>
          <p:nvPr/>
        </p:nvSpPr>
        <p:spPr>
          <a:xfrm>
            <a:off x="4748751" y="616882"/>
            <a:ext cx="3612824" cy="655738"/>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3600" dirty="0"/>
              <a:t>DISCUSSION</a:t>
            </a:r>
            <a:r>
              <a:rPr lang="en-IN" dirty="0"/>
              <a:t> </a:t>
            </a:r>
          </a:p>
        </p:txBody>
      </p:sp>
      <p:sp>
        <p:nvSpPr>
          <p:cNvPr id="5" name="Subtitle 5">
            <a:extLst>
              <a:ext uri="{FF2B5EF4-FFF2-40B4-BE49-F238E27FC236}">
                <a16:creationId xmlns:a16="http://schemas.microsoft.com/office/drawing/2014/main" id="{EA5641C5-CBDC-A017-6058-942568040A5C}"/>
              </a:ext>
            </a:extLst>
          </p:cNvPr>
          <p:cNvSpPr txBox="1">
            <a:spLocks/>
          </p:cNvSpPr>
          <p:nvPr/>
        </p:nvSpPr>
        <p:spPr>
          <a:xfrm>
            <a:off x="1212914" y="1915998"/>
            <a:ext cx="9935853" cy="342900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gn="just"/>
            <a:r>
              <a:rPr lang="en-US" sz="2000" dirty="0"/>
              <a:t>The assessment highlights significant disparities in the physical state and infrastructure of health facilities. While some facilities are relatively well-equipped and maintained, others are in poor condition and lack basic amenities such as private consultation areas, gender-segregated toilets, and reliable water supply. </a:t>
            </a:r>
          </a:p>
          <a:p>
            <a:pPr algn="just"/>
            <a:r>
              <a:rPr lang="en-US" sz="2000" dirty="0"/>
              <a:t>Addressing these deficiencies is essential to ensure that all facilities can provide safe, comfortable, and effective healthcare services. Focusing on upgrading the physical infrastructure, ensuring reliable utility services, and maintaining high standards of hygiene are key steps towards achieving equitable and high-quality healthcare delivery across all health facilities.</a:t>
            </a:r>
            <a:endParaRPr lang="en-IN" sz="3600" dirty="0"/>
          </a:p>
        </p:txBody>
      </p:sp>
    </p:spTree>
    <p:extLst>
      <p:ext uri="{BB962C8B-B14F-4D97-AF65-F5344CB8AC3E}">
        <p14:creationId xmlns:p14="http://schemas.microsoft.com/office/powerpoint/2010/main" val="233545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473E1D-F627-F458-DF26-847265C95CD1}"/>
              </a:ext>
            </a:extLst>
          </p:cNvPr>
          <p:cNvSpPr>
            <a:spLocks noGrp="1"/>
          </p:cNvSpPr>
          <p:nvPr>
            <p:ph type="ctrTitle"/>
          </p:nvPr>
        </p:nvSpPr>
        <p:spPr>
          <a:xfrm>
            <a:off x="914400" y="621897"/>
            <a:ext cx="4949072" cy="693142"/>
          </a:xfrm>
        </p:spPr>
        <p:txBody>
          <a:bodyPr/>
          <a:lstStyle/>
          <a:p>
            <a:r>
              <a:rPr lang="en-IN" sz="3600" dirty="0"/>
              <a:t>RECOMMENDATIONS</a:t>
            </a:r>
          </a:p>
        </p:txBody>
      </p:sp>
      <p:sp>
        <p:nvSpPr>
          <p:cNvPr id="6" name="Subtitle 5">
            <a:extLst>
              <a:ext uri="{FF2B5EF4-FFF2-40B4-BE49-F238E27FC236}">
                <a16:creationId xmlns:a16="http://schemas.microsoft.com/office/drawing/2014/main" id="{9864E620-0D4E-29B2-F211-7FF6F97D410E}"/>
              </a:ext>
            </a:extLst>
          </p:cNvPr>
          <p:cNvSpPr>
            <a:spLocks noGrp="1"/>
          </p:cNvSpPr>
          <p:nvPr>
            <p:ph type="subTitle" idx="1"/>
          </p:nvPr>
        </p:nvSpPr>
        <p:spPr>
          <a:xfrm>
            <a:off x="914399" y="1687397"/>
            <a:ext cx="10539167" cy="4548705"/>
          </a:xfrm>
        </p:spPr>
        <p:txBody>
          <a:bodyPr/>
          <a:lstStyle/>
          <a:p>
            <a:pPr marL="342900" indent="-342900" algn="just">
              <a:buClr>
                <a:srgbClr val="002060"/>
              </a:buClr>
              <a:buFont typeface="Arial" panose="020B0604020202020204" pitchFamily="34" charset="0"/>
              <a:buChar char="•"/>
            </a:pPr>
            <a:r>
              <a:rPr lang="en-US" sz="2000" b="1" dirty="0"/>
              <a:t>Upgrade Poor-Condition Facilities: </a:t>
            </a:r>
            <a:r>
              <a:rPr lang="en-US" sz="2000" dirty="0"/>
              <a:t>Prioritize maintenance and resource allocation for facilities like HWC Khera, HWC </a:t>
            </a:r>
            <a:r>
              <a:rPr lang="en-US" sz="2000" dirty="0" err="1"/>
              <a:t>Kotla</a:t>
            </a:r>
            <a:r>
              <a:rPr lang="en-US" sz="2000" dirty="0"/>
              <a:t>, and HWC </a:t>
            </a:r>
            <a:r>
              <a:rPr lang="en-US" sz="2000" dirty="0" err="1"/>
              <a:t>Dhang</a:t>
            </a:r>
            <a:r>
              <a:rPr lang="en-US" sz="2000" dirty="0"/>
              <a:t> to bring them up to a standard that ensures safe and reliable healthcare services.</a:t>
            </a:r>
          </a:p>
          <a:p>
            <a:pPr marL="342900" indent="-342900" algn="just">
              <a:buClr>
                <a:srgbClr val="002060"/>
              </a:buClr>
              <a:buFont typeface="Arial" panose="020B0604020202020204" pitchFamily="34" charset="0"/>
              <a:buChar char="•"/>
            </a:pPr>
            <a:r>
              <a:rPr lang="en-US" sz="2000" b="1" dirty="0"/>
              <a:t>Enhance Building Conditions: </a:t>
            </a:r>
            <a:r>
              <a:rPr lang="en-US" sz="2000" dirty="0"/>
              <a:t>Implement regular inspections and necessary repairs to improve the apparent condition of facilities, especially those rated as poor, to boost patient trust and comfort.</a:t>
            </a:r>
          </a:p>
          <a:p>
            <a:pPr marL="342900" indent="-342900" algn="just">
              <a:buClr>
                <a:srgbClr val="002060"/>
              </a:buClr>
              <a:buFont typeface="Arial" panose="020B0604020202020204" pitchFamily="34" charset="0"/>
              <a:buChar char="•"/>
            </a:pPr>
            <a:r>
              <a:rPr lang="en-US" sz="2000" b="1" dirty="0"/>
              <a:t>Increase Consultation and Exam Rooms: </a:t>
            </a:r>
            <a:r>
              <a:rPr lang="en-US" sz="2000" dirty="0"/>
              <a:t>Expand and optimize consultation and exam room spaces in facilities that are currently insufficient, such as HWC </a:t>
            </a:r>
            <a:r>
              <a:rPr lang="en-US" sz="2000" dirty="0" err="1"/>
              <a:t>Dhang</a:t>
            </a:r>
            <a:r>
              <a:rPr lang="en-US" sz="2000" dirty="0"/>
              <a:t>, to reduce overcrowding and waiting times.</a:t>
            </a:r>
          </a:p>
          <a:p>
            <a:pPr marL="342900" indent="-342900" algn="just">
              <a:buClr>
                <a:srgbClr val="002060"/>
              </a:buClr>
              <a:buFont typeface="Arial" panose="020B0604020202020204" pitchFamily="34" charset="0"/>
              <a:buChar char="•"/>
            </a:pPr>
            <a:r>
              <a:rPr lang="en-US" sz="2000" b="1" dirty="0"/>
              <a:t>Ensure Privacy in Consultations: </a:t>
            </a:r>
            <a:r>
              <a:rPr lang="en-US" sz="2000" dirty="0"/>
              <a:t>Establish private consultation areas in facilities lacking them, like HWC </a:t>
            </a:r>
            <a:r>
              <a:rPr lang="en-US" sz="2000" dirty="0" err="1"/>
              <a:t>Kotla</a:t>
            </a:r>
            <a:r>
              <a:rPr lang="en-US" sz="2000" dirty="0"/>
              <a:t> and HWC </a:t>
            </a:r>
            <a:r>
              <a:rPr lang="en-US" sz="2000" dirty="0" err="1"/>
              <a:t>Dhang</a:t>
            </a:r>
            <a:r>
              <a:rPr lang="en-US" sz="2000" dirty="0"/>
              <a:t>, to maintain patient confidentiality and comfort.</a:t>
            </a:r>
          </a:p>
          <a:p>
            <a:pPr marL="342900" indent="-342900" algn="just">
              <a:buClr>
                <a:srgbClr val="002060"/>
              </a:buClr>
              <a:buFont typeface="Arial" panose="020B0604020202020204" pitchFamily="34" charset="0"/>
              <a:buChar char="•"/>
            </a:pPr>
            <a:r>
              <a:rPr lang="en-US" sz="2000" b="1" dirty="0"/>
              <a:t>Improve Essential Utilities: </a:t>
            </a:r>
            <a:r>
              <a:rPr lang="en-US" sz="2000" dirty="0"/>
              <a:t>Guarantee consistent electricity supply and reliable on-site water supply across all facilities. Additionally, ensure the availability of functioning hand washing stations with soap, and provide gender-segregated toilets to enhance sanitation and meet cultural needs.</a:t>
            </a:r>
            <a:endParaRPr lang="en-IN" sz="2000" dirty="0"/>
          </a:p>
        </p:txBody>
      </p:sp>
      <p:sp>
        <p:nvSpPr>
          <p:cNvPr id="2" name="Slide Number Placeholder 1">
            <a:extLst>
              <a:ext uri="{FF2B5EF4-FFF2-40B4-BE49-F238E27FC236}">
                <a16:creationId xmlns:a16="http://schemas.microsoft.com/office/drawing/2014/main" id="{AF54A3B7-297A-5469-402A-1342E58963B3}"/>
              </a:ext>
            </a:extLst>
          </p:cNvPr>
          <p:cNvSpPr>
            <a:spLocks noGrp="1"/>
          </p:cNvSpPr>
          <p:nvPr>
            <p:ph type="sldNum" sz="quarter" idx="4294967295"/>
          </p:nvPr>
        </p:nvSpPr>
        <p:spPr>
          <a:xfrm>
            <a:off x="11649075" y="5969000"/>
            <a:ext cx="542925" cy="279400"/>
          </a:xfrm>
        </p:spPr>
        <p:txBody>
          <a:bodyPr/>
          <a:lstStyle/>
          <a:p>
            <a:fld id="{71766878-3199-4EAB-94E7-2D6D11070E14}" type="slidenum">
              <a:rPr lang="en-US" smtClean="0"/>
              <a:t>16</a:t>
            </a:fld>
            <a:endParaRPr lang="en-US" dirty="0"/>
          </a:p>
        </p:txBody>
      </p:sp>
    </p:spTree>
    <p:extLst>
      <p:ext uri="{BB962C8B-B14F-4D97-AF65-F5344CB8AC3E}">
        <p14:creationId xmlns:p14="http://schemas.microsoft.com/office/powerpoint/2010/main" val="1029529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834-09EA-A69D-7B0F-82B61892CB90}"/>
              </a:ext>
            </a:extLst>
          </p:cNvPr>
          <p:cNvSpPr>
            <a:spLocks noGrp="1"/>
          </p:cNvSpPr>
          <p:nvPr>
            <p:ph type="title"/>
          </p:nvPr>
        </p:nvSpPr>
        <p:spPr>
          <a:xfrm>
            <a:off x="4387044" y="1085884"/>
            <a:ext cx="3677491" cy="661987"/>
          </a:xfrm>
        </p:spPr>
        <p:txBody>
          <a:bodyPr/>
          <a:lstStyle/>
          <a:p>
            <a:r>
              <a:rPr lang="en-IN" dirty="0"/>
              <a:t>CONCLUSION</a:t>
            </a:r>
          </a:p>
        </p:txBody>
      </p:sp>
      <p:sp>
        <p:nvSpPr>
          <p:cNvPr id="3" name="Slide Number Placeholder 2">
            <a:extLst>
              <a:ext uri="{FF2B5EF4-FFF2-40B4-BE49-F238E27FC236}">
                <a16:creationId xmlns:a16="http://schemas.microsoft.com/office/drawing/2014/main" id="{0D8B0861-A185-C93E-F41B-60575F18E7D4}"/>
              </a:ext>
            </a:extLst>
          </p:cNvPr>
          <p:cNvSpPr>
            <a:spLocks noGrp="1"/>
          </p:cNvSpPr>
          <p:nvPr>
            <p:ph type="sldNum" sz="quarter" idx="12"/>
          </p:nvPr>
        </p:nvSpPr>
        <p:spPr/>
        <p:txBody>
          <a:bodyPr/>
          <a:lstStyle/>
          <a:p>
            <a:fld id="{71766878-3199-4EAB-94E7-2D6D11070E14}" type="slidenum">
              <a:rPr lang="en-US" smtClean="0"/>
              <a:t>17</a:t>
            </a:fld>
            <a:endParaRPr lang="en-US" dirty="0"/>
          </a:p>
        </p:txBody>
      </p:sp>
      <p:sp>
        <p:nvSpPr>
          <p:cNvPr id="7" name="Content Placeholder 3">
            <a:extLst>
              <a:ext uri="{FF2B5EF4-FFF2-40B4-BE49-F238E27FC236}">
                <a16:creationId xmlns:a16="http://schemas.microsoft.com/office/drawing/2014/main" id="{D8F36063-A85E-2E3A-46F2-ECC19A90A669}"/>
              </a:ext>
            </a:extLst>
          </p:cNvPr>
          <p:cNvSpPr txBox="1">
            <a:spLocks noGrp="1"/>
          </p:cNvSpPr>
          <p:nvPr>
            <p:ph idx="1"/>
          </p:nvPr>
        </p:nvSpPr>
        <p:spPr>
          <a:xfrm>
            <a:off x="1027522" y="2541324"/>
            <a:ext cx="10341204" cy="3427675"/>
          </a:xfrm>
          <a:prstGeom prst="roundRect">
            <a:avLst>
              <a:gd name="adj" fmla="val 11906"/>
            </a:avLst>
          </a:prstGeom>
          <a:ln w="19050">
            <a:solidFill>
              <a:schemeClr val="accent3">
                <a:lumMod val="60000"/>
                <a:lumOff val="40000"/>
              </a:schemeClr>
            </a:solidFill>
          </a:ln>
        </p:spPr>
        <p:txBody>
          <a:bodyPr vert="horz" lIns="228600" tIns="0" rIns="0" bIns="0" rtlCol="0" anchor="ctr" anchorCtr="0">
            <a:noAutofit/>
          </a:bodyPr>
          <a:lstStyle>
            <a:lvl1pPr marL="2286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1pPr>
            <a:lvl2pPr marL="6858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2pPr>
            <a:lvl3pPr marL="11430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3pPr>
            <a:lvl4pPr marL="16002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4pPr>
            <a:lvl5pPr marL="2057400" indent="-365760" algn="l" defTabSz="914400" rtl="0" eaLnBrk="1" latinLnBrk="0" hangingPunct="1">
              <a:lnSpc>
                <a:spcPct val="110000"/>
              </a:lnSpc>
              <a:spcBef>
                <a:spcPts val="1200"/>
              </a:spcBef>
              <a:buClr>
                <a:schemeClr val="accent3">
                  <a:lumMod val="60000"/>
                  <a:lumOff val="40000"/>
                </a:schemeClr>
              </a:buClr>
              <a:buFont typeface="Arial" panose="020B0604020202020204" pitchFamily="34" charset="0"/>
              <a:buChar char="•"/>
              <a:defRPr sz="18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dirty="0"/>
              <a:t>In conclusion, the assessment of health facilities reveals significant disparities in physical condition, infrastructure, and essential utilities, highlighting an urgent need for targeted improvements. Prioritizing upgrades for facilities in poor condition, enhancing building maintenance, expanding consultation spaces, ensuring patient privacy, and improving the reliability of essential utilities such as electricity and water are critical steps towards providing equitable and effective healthcare services. Addressing these deficiencies will not only improve patient trust and comfort but also enhance the overall quality and accessibility of healthcare in the community.</a:t>
            </a:r>
          </a:p>
          <a:p>
            <a:pPr marL="0" indent="0" algn="just">
              <a:buNone/>
            </a:pPr>
            <a:r>
              <a:rPr lang="en-US" dirty="0"/>
              <a:t>Hill state health facilities lack infrastructure and preparedness, hindering disaster response. Analyzing current strategies, the study offers solutions to fortify healthcare and disaster management. Upgrades, reliable utilities, and better supply chains are key for resilience.</a:t>
            </a:r>
          </a:p>
        </p:txBody>
      </p:sp>
      <p:pic>
        <p:nvPicPr>
          <p:cNvPr id="4" name="Picture 3">
            <a:extLst>
              <a:ext uri="{FF2B5EF4-FFF2-40B4-BE49-F238E27FC236}">
                <a16:creationId xmlns:a16="http://schemas.microsoft.com/office/drawing/2014/main" id="{B2DB3FEB-3A5D-758A-DB5C-E77453ACF640}"/>
              </a:ext>
            </a:extLst>
          </p:cNvPr>
          <p:cNvPicPr>
            <a:picLocks noChangeAspect="1"/>
          </p:cNvPicPr>
          <p:nvPr/>
        </p:nvPicPr>
        <p:blipFill rotWithShape="1">
          <a:blip r:embed="rId2"/>
          <a:srcRect l="11848" t="16884" r="10694" b="-1"/>
          <a:stretch/>
        </p:blipFill>
        <p:spPr>
          <a:xfrm>
            <a:off x="8959734" y="684443"/>
            <a:ext cx="1936864" cy="1856880"/>
          </a:xfrm>
          <a:prstGeom prst="rect">
            <a:avLst/>
          </a:prstGeom>
        </p:spPr>
      </p:pic>
    </p:spTree>
    <p:extLst>
      <p:ext uri="{BB962C8B-B14F-4D97-AF65-F5344CB8AC3E}">
        <p14:creationId xmlns:p14="http://schemas.microsoft.com/office/powerpoint/2010/main" val="239133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1"/>
            <a:ext cx="10172700" cy="1087582"/>
          </a:xfrm>
        </p:spPr>
        <p:txBody>
          <a:bodyPr/>
          <a:lstStyle/>
          <a:p>
            <a:r>
              <a:rPr lang="en-US" dirty="0"/>
              <a:t>REFERENCES </a:t>
            </a:r>
          </a:p>
        </p:txBody>
      </p:sp>
      <p:sp>
        <p:nvSpPr>
          <p:cNvPr id="3" name="Slide Number Placeholder 2"/>
          <p:cNvSpPr>
            <a:spLocks noGrp="1"/>
          </p:cNvSpPr>
          <p:nvPr>
            <p:ph type="sldNum" sz="quarter" idx="12"/>
          </p:nvPr>
        </p:nvSpPr>
        <p:spPr/>
        <p:txBody>
          <a:bodyPr/>
          <a:lstStyle/>
          <a:p>
            <a:fld id="{71766878-3199-4EAB-94E7-2D6D11070E14}" type="slidenum">
              <a:rPr lang="en-US" smtClean="0"/>
              <a:t>18</a:t>
            </a:fld>
            <a:endParaRPr lang="en-US" dirty="0"/>
          </a:p>
        </p:txBody>
      </p:sp>
      <p:sp>
        <p:nvSpPr>
          <p:cNvPr id="6" name="Content Placeholder 5">
            <a:extLst>
              <a:ext uri="{FF2B5EF4-FFF2-40B4-BE49-F238E27FC236}">
                <a16:creationId xmlns:a16="http://schemas.microsoft.com/office/drawing/2014/main" id="{B7E0D14A-BC87-3C5C-C4B4-0F661DC128D0}"/>
              </a:ext>
            </a:extLst>
          </p:cNvPr>
          <p:cNvSpPr>
            <a:spLocks noGrp="1"/>
          </p:cNvSpPr>
          <p:nvPr>
            <p:ph idx="1"/>
          </p:nvPr>
        </p:nvSpPr>
        <p:spPr>
          <a:xfrm>
            <a:off x="988636" y="1545996"/>
            <a:ext cx="10172700" cy="4553146"/>
          </a:xfrm>
        </p:spPr>
        <p:txBody>
          <a:bodyPr/>
          <a:lstStyle/>
          <a:p>
            <a:r>
              <a:rPr lang="en-IN" dirty="0"/>
              <a:t>Indian Public Health Standards. National Health Mission [Internet]. [place unknown]: National Health Mission; [date unknown] [cited 2024 Jun 16]. Available from: </a:t>
            </a:r>
            <a:r>
              <a:rPr lang="en-IN" dirty="0">
                <a:hlinkClick r:id="rId2"/>
              </a:rPr>
              <a:t>https://nhm.gov.in</a:t>
            </a:r>
            <a:r>
              <a:rPr lang="en-IN" dirty="0"/>
              <a:t> </a:t>
            </a:r>
          </a:p>
          <a:p>
            <a:r>
              <a:rPr lang="en-IN" dirty="0"/>
              <a:t>SHC-HWC &amp; UHWC IPHS 2022 Guidelines pdf.pdf [Internet]. [place unknown]: [publisher unknown]; 2022 [cited 2024 Jun 16]. Available from: [URL]</a:t>
            </a:r>
          </a:p>
          <a:p>
            <a:r>
              <a:rPr lang="en-US" dirty="0" err="1"/>
              <a:t>Sanasam</a:t>
            </a:r>
            <a:r>
              <a:rPr lang="en-US" dirty="0"/>
              <a:t> D. Accessibility of Healthcare Facilities Across the Hill and Valley Districts of Northeastern States of India. International Journal of Scientific Engineering and Applied Science (IJSEAS) [Internet]. 2021 [cited 2024 Jun 16];(7). Available from: </a:t>
            </a:r>
            <a:r>
              <a:rPr lang="en-US" dirty="0">
                <a:hlinkClick r:id="rId3"/>
              </a:rPr>
              <a:t>https://ijseas.com/volume7/v7i10/IJSEAS202110116.pdf</a:t>
            </a:r>
            <a:r>
              <a:rPr lang="en-US" dirty="0"/>
              <a:t> </a:t>
            </a:r>
          </a:p>
          <a:p>
            <a:r>
              <a:rPr lang="en-US" dirty="0"/>
              <a:t>‌Kumar G, Reshmi RS. Availability of public health facilities and utilization of maternal and child health services in districts of India. Clinical Epidemiology and Global Health. 2022 May;101070. </a:t>
            </a:r>
          </a:p>
          <a:p>
            <a:r>
              <a:rPr lang="en-US" dirty="0"/>
              <a:t>Rural Health Care System in India [Internet]. Available from: </a:t>
            </a:r>
            <a:r>
              <a:rPr lang="en-US" dirty="0">
                <a:hlinkClick r:id="rId4"/>
              </a:rPr>
              <a:t>https://www.nhm.gov.in/images/pdf/monitoring/rhs/rural-health-care-system-india-final-9-4-2012.pdf</a:t>
            </a:r>
            <a:r>
              <a:rPr lang="en-US" dirty="0"/>
              <a:t> </a:t>
            </a:r>
            <a:endParaRPr lang="en-IN" dirty="0"/>
          </a:p>
        </p:txBody>
      </p:sp>
    </p:spTree>
    <p:extLst>
      <p:ext uri="{BB962C8B-B14F-4D97-AF65-F5344CB8AC3E}">
        <p14:creationId xmlns:p14="http://schemas.microsoft.com/office/powerpoint/2010/main" val="2386356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C0993-D63D-D082-7FC2-92652B7789A6}"/>
              </a:ext>
            </a:extLst>
          </p:cNvPr>
          <p:cNvSpPr>
            <a:spLocks noGrp="1"/>
          </p:cNvSpPr>
          <p:nvPr>
            <p:ph type="title"/>
          </p:nvPr>
        </p:nvSpPr>
        <p:spPr>
          <a:xfrm>
            <a:off x="1380240" y="1289943"/>
            <a:ext cx="6241816" cy="1371600"/>
          </a:xfrm>
        </p:spPr>
        <p:txBody>
          <a:bodyPr>
            <a:noAutofit/>
          </a:bodyPr>
          <a:lstStyle/>
          <a:p>
            <a:pPr algn="ctr"/>
            <a:r>
              <a:rPr lang="en-US" sz="8800" dirty="0">
                <a:solidFill>
                  <a:schemeClr val="accent5">
                    <a:lumMod val="75000"/>
                  </a:schemeClr>
                </a:solidFill>
                <a:latin typeface="Script MT Bold" panose="03040602040607080904" pitchFamily="66" charset="0"/>
              </a:rPr>
              <a:t>Thank you</a:t>
            </a:r>
          </a:p>
        </p:txBody>
      </p:sp>
      <p:pic>
        <p:nvPicPr>
          <p:cNvPr id="11" name="Picture Placeholder 10">
            <a:extLst>
              <a:ext uri="{FF2B5EF4-FFF2-40B4-BE49-F238E27FC236}">
                <a16:creationId xmlns:a16="http://schemas.microsoft.com/office/drawing/2014/main" id="{92B191B0-76A0-2C29-81C7-6619399239D5}"/>
              </a:ext>
            </a:extLst>
          </p:cNvPr>
          <p:cNvPicPr>
            <a:picLocks noGrp="1" noChangeAspect="1"/>
          </p:cNvPicPr>
          <p:nvPr>
            <p:ph type="pic" idx="1"/>
          </p:nvPr>
        </p:nvPicPr>
        <p:blipFill rotWithShape="1">
          <a:blip r:embed="rId2"/>
          <a:srcRect t="1657" b="5553"/>
          <a:stretch/>
        </p:blipFill>
        <p:spPr>
          <a:xfrm>
            <a:off x="8094831" y="914400"/>
            <a:ext cx="3063347" cy="4826524"/>
          </a:xfrm>
        </p:spPr>
      </p:pic>
      <p:sp>
        <p:nvSpPr>
          <p:cNvPr id="9" name="Text Placeholder 8">
            <a:extLst>
              <a:ext uri="{FF2B5EF4-FFF2-40B4-BE49-F238E27FC236}">
                <a16:creationId xmlns:a16="http://schemas.microsoft.com/office/drawing/2014/main" id="{A899089A-ECAB-BF1D-4143-7A990278A5EF}"/>
              </a:ext>
            </a:extLst>
          </p:cNvPr>
          <p:cNvSpPr>
            <a:spLocks noGrp="1"/>
          </p:cNvSpPr>
          <p:nvPr>
            <p:ph type="body" sz="half" idx="2"/>
          </p:nvPr>
        </p:nvSpPr>
        <p:spPr>
          <a:xfrm>
            <a:off x="1295399" y="3255432"/>
            <a:ext cx="6241816" cy="675545"/>
          </a:xfrm>
        </p:spPr>
        <p:txBody>
          <a:bodyPr>
            <a:normAutofit/>
          </a:bodyPr>
          <a:lstStyle/>
          <a:p>
            <a:r>
              <a:rPr lang="en-IN" sz="3200" dirty="0">
                <a:solidFill>
                  <a:srgbClr val="002060"/>
                </a:solidFill>
                <a:latin typeface="Arial Black" panose="020B0A04020102020204" pitchFamily="34" charset="0"/>
              </a:rPr>
              <a:t>ANY QUESTIONS</a:t>
            </a:r>
          </a:p>
        </p:txBody>
      </p:sp>
    </p:spTree>
    <p:extLst>
      <p:ext uri="{BB962C8B-B14F-4D97-AF65-F5344CB8AC3E}">
        <p14:creationId xmlns:p14="http://schemas.microsoft.com/office/powerpoint/2010/main" val="57078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ECFF-FA8A-A662-2FAE-BE9D2DF1FA79}"/>
              </a:ext>
            </a:extLst>
          </p:cNvPr>
          <p:cNvSpPr>
            <a:spLocks noGrp="1"/>
          </p:cNvSpPr>
          <p:nvPr>
            <p:ph type="ctrTitle"/>
          </p:nvPr>
        </p:nvSpPr>
        <p:spPr>
          <a:xfrm>
            <a:off x="6053136" y="993186"/>
            <a:ext cx="6421121" cy="801278"/>
          </a:xfrm>
        </p:spPr>
        <p:txBody>
          <a:bodyPr/>
          <a:lstStyle/>
          <a:p>
            <a:pPr algn="ctr"/>
            <a:r>
              <a:rPr lang="en-US" sz="3600" dirty="0"/>
              <a:t>AGENDA</a:t>
            </a:r>
          </a:p>
        </p:txBody>
      </p:sp>
      <p:pic>
        <p:nvPicPr>
          <p:cNvPr id="13" name="Picture Placeholder 12">
            <a:extLst>
              <a:ext uri="{FF2B5EF4-FFF2-40B4-BE49-F238E27FC236}">
                <a16:creationId xmlns:a16="http://schemas.microsoft.com/office/drawing/2014/main" id="{337050E9-49C0-E794-9E07-0D369BF6D0C1}"/>
              </a:ext>
            </a:extLst>
          </p:cNvPr>
          <p:cNvPicPr>
            <a:picLocks noGrp="1" noChangeAspect="1"/>
          </p:cNvPicPr>
          <p:nvPr>
            <p:ph type="pic" idx="10"/>
          </p:nvPr>
        </p:nvPicPr>
        <p:blipFill>
          <a:blip r:embed="rId2">
            <a:extLst>
              <a:ext uri="{837473B0-CC2E-450A-ABE3-18F120FF3D39}">
                <a1611:picAttrSrcUrl xmlns:a1611="http://schemas.microsoft.com/office/drawing/2016/11/main" r:id="rId3"/>
              </a:ext>
            </a:extLst>
          </a:blip>
          <a:srcRect l="25985" r="25985"/>
          <a:stretch/>
        </p:blipFill>
        <p:spPr>
          <a:xfrm>
            <a:off x="7953009" y="2191732"/>
            <a:ext cx="2621377" cy="3272443"/>
          </a:xfrm>
        </p:spPr>
      </p:pic>
      <p:sp>
        <p:nvSpPr>
          <p:cNvPr id="3" name="Content Placeholder 2">
            <a:extLst>
              <a:ext uri="{FF2B5EF4-FFF2-40B4-BE49-F238E27FC236}">
                <a16:creationId xmlns:a16="http://schemas.microsoft.com/office/drawing/2014/main" id="{DD61F096-CCE8-DEE0-ABB1-E5126EDBF8B9}"/>
              </a:ext>
            </a:extLst>
          </p:cNvPr>
          <p:cNvSpPr>
            <a:spLocks noGrp="1"/>
          </p:cNvSpPr>
          <p:nvPr>
            <p:ph idx="4294967295"/>
          </p:nvPr>
        </p:nvSpPr>
        <p:spPr>
          <a:xfrm>
            <a:off x="0" y="1393825"/>
            <a:ext cx="5484813" cy="4070350"/>
          </a:xfrm>
          <a:ln w="19050">
            <a:solidFill>
              <a:schemeClr val="accent3">
                <a:lumMod val="60000"/>
                <a:lumOff val="40000"/>
              </a:schemeClr>
            </a:solidFill>
          </a:ln>
        </p:spPr>
        <p:txBody>
          <a:bodyPr lIns="182880" tIns="182880" rIns="182880" bIns="182880" anchor="ctr" anchorCtr="0">
            <a:normAutofit fontScale="92500" lnSpcReduction="20000"/>
          </a:bodyPr>
          <a:lstStyle/>
          <a:p>
            <a:pPr marL="285750" indent="-285750">
              <a:lnSpc>
                <a:spcPct val="100000"/>
              </a:lnSpc>
            </a:pPr>
            <a:r>
              <a:rPr lang="en-US" dirty="0"/>
              <a:t>Introduction</a:t>
            </a:r>
          </a:p>
          <a:p>
            <a:pPr marL="285750" indent="-285750">
              <a:lnSpc>
                <a:spcPct val="100000"/>
              </a:lnSpc>
            </a:pPr>
            <a:r>
              <a:rPr lang="en-US" dirty="0"/>
              <a:t>Objectives</a:t>
            </a:r>
          </a:p>
          <a:p>
            <a:pPr marL="285750" indent="-285750">
              <a:lnSpc>
                <a:spcPct val="100000"/>
              </a:lnSpc>
            </a:pPr>
            <a:r>
              <a:rPr lang="en-US" dirty="0"/>
              <a:t>Methodology</a:t>
            </a:r>
          </a:p>
          <a:p>
            <a:pPr marL="285750" indent="-285750">
              <a:lnSpc>
                <a:spcPct val="100000"/>
              </a:lnSpc>
            </a:pPr>
            <a:r>
              <a:rPr lang="en-US" dirty="0"/>
              <a:t>Data Analysis </a:t>
            </a:r>
          </a:p>
          <a:p>
            <a:pPr marL="285750" indent="-285750">
              <a:lnSpc>
                <a:spcPct val="100000"/>
              </a:lnSpc>
            </a:pPr>
            <a:r>
              <a:rPr lang="en-US" dirty="0"/>
              <a:t>Results </a:t>
            </a:r>
          </a:p>
          <a:p>
            <a:pPr marL="285750" indent="-285750">
              <a:lnSpc>
                <a:spcPct val="100000"/>
              </a:lnSpc>
            </a:pPr>
            <a:r>
              <a:rPr lang="en-US" dirty="0"/>
              <a:t>Discussion</a:t>
            </a:r>
          </a:p>
          <a:p>
            <a:pPr marL="285750" indent="-285750">
              <a:lnSpc>
                <a:spcPct val="100000"/>
              </a:lnSpc>
            </a:pPr>
            <a:r>
              <a:rPr lang="en-US" dirty="0"/>
              <a:t>Recommendations</a:t>
            </a:r>
          </a:p>
          <a:p>
            <a:pPr marL="285750" indent="-285750">
              <a:lnSpc>
                <a:spcPct val="100000"/>
              </a:lnSpc>
            </a:pPr>
            <a:r>
              <a:rPr lang="en-US" dirty="0"/>
              <a:t>Conclusion </a:t>
            </a:r>
          </a:p>
          <a:p>
            <a:pPr marL="285750" indent="-285750">
              <a:lnSpc>
                <a:spcPct val="100000"/>
              </a:lnSpc>
            </a:pPr>
            <a:r>
              <a:rPr lang="en-US" dirty="0"/>
              <a:t>References</a:t>
            </a:r>
          </a:p>
        </p:txBody>
      </p:sp>
      <p:sp>
        <p:nvSpPr>
          <p:cNvPr id="4" name="Slide Number Placeholder 3">
            <a:extLst>
              <a:ext uri="{FF2B5EF4-FFF2-40B4-BE49-F238E27FC236}">
                <a16:creationId xmlns:a16="http://schemas.microsoft.com/office/drawing/2014/main" id="{FDC3A889-2F7C-37A4-01E5-A5D4DE98D0FF}"/>
              </a:ext>
            </a:extLst>
          </p:cNvPr>
          <p:cNvSpPr>
            <a:spLocks noGrp="1"/>
          </p:cNvSpPr>
          <p:nvPr>
            <p:ph type="sldNum" sz="quarter" idx="4294967295"/>
          </p:nvPr>
        </p:nvSpPr>
        <p:spPr>
          <a:xfrm>
            <a:off x="11649075" y="5969000"/>
            <a:ext cx="542925" cy="279400"/>
          </a:xfrm>
        </p:spPr>
        <p:txBody>
          <a:bodyPr/>
          <a:lstStyle/>
          <a:p>
            <a:fld id="{71766878-3199-4EAB-94E7-2D6D11070E14}" type="slidenum">
              <a:rPr lang="en-US" smtClean="0"/>
              <a:pPr/>
              <a:t>2</a:t>
            </a:fld>
            <a:endParaRPr lang="en-US" dirty="0"/>
          </a:p>
        </p:txBody>
      </p:sp>
    </p:spTree>
    <p:extLst>
      <p:ext uri="{BB962C8B-B14F-4D97-AF65-F5344CB8AC3E}">
        <p14:creationId xmlns:p14="http://schemas.microsoft.com/office/powerpoint/2010/main" val="3348854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5425-3985-0D5A-DE19-CCCD1EF42D02}"/>
              </a:ext>
            </a:extLst>
          </p:cNvPr>
          <p:cNvSpPr>
            <a:spLocks noGrp="1"/>
          </p:cNvSpPr>
          <p:nvPr>
            <p:ph type="title"/>
          </p:nvPr>
        </p:nvSpPr>
        <p:spPr>
          <a:xfrm>
            <a:off x="1058141" y="1341400"/>
            <a:ext cx="4124857" cy="1371600"/>
          </a:xfrm>
        </p:spPr>
        <p:txBody>
          <a:bodyPr/>
          <a:lstStyle/>
          <a:p>
            <a:r>
              <a:rPr lang="en-US" sz="3600" dirty="0"/>
              <a:t>INTRODUCTION</a:t>
            </a:r>
            <a:r>
              <a:rPr lang="en-US" dirty="0"/>
              <a:t> </a:t>
            </a:r>
          </a:p>
        </p:txBody>
      </p:sp>
      <p:sp>
        <p:nvSpPr>
          <p:cNvPr id="3" name="Content Placeholder 2">
            <a:extLst>
              <a:ext uri="{FF2B5EF4-FFF2-40B4-BE49-F238E27FC236}">
                <a16:creationId xmlns:a16="http://schemas.microsoft.com/office/drawing/2014/main" id="{1CD6985E-496F-17F0-D118-5EE4E6800B2F}"/>
              </a:ext>
            </a:extLst>
          </p:cNvPr>
          <p:cNvSpPr>
            <a:spLocks noGrp="1"/>
          </p:cNvSpPr>
          <p:nvPr>
            <p:ph idx="1"/>
          </p:nvPr>
        </p:nvSpPr>
        <p:spPr>
          <a:xfrm>
            <a:off x="5664393" y="982132"/>
            <a:ext cx="5469466" cy="4893735"/>
          </a:xfrm>
          <a:ln w="19050">
            <a:solidFill>
              <a:schemeClr val="accent3">
                <a:lumMod val="60000"/>
                <a:lumOff val="40000"/>
              </a:schemeClr>
            </a:solidFill>
          </a:ln>
        </p:spPr>
        <p:txBody>
          <a:bodyPr lIns="182880" tIns="182880" rIns="182880" bIns="182880" anchor="ctr" anchorCtr="0">
            <a:normAutofit/>
          </a:bodyPr>
          <a:lstStyle/>
          <a:p>
            <a:pPr algn="just"/>
            <a:r>
              <a:rPr lang="en-US" sz="2000" dirty="0"/>
              <a:t>In 2023, the hill state of Himachal Pradesh in India faced a devastating crisis. Flash floods and cloudbursts struck Solan and Mandi districts, causing immense damage to life, property, and critical infrastructure, including healthcare facilities. This crippled the ability to deliver essential medical care to the affected population.</a:t>
            </a:r>
          </a:p>
          <a:p>
            <a:pPr algn="just"/>
            <a:r>
              <a:rPr lang="en-US" sz="2000" dirty="0"/>
              <a:t>Bal Raksha Bharat (BRB), a child welfare organization in India, stepped in to address this crisis. They launched the India Flood Response 2023 project to specifically strengthen and revitalize primary healthcare facilities in the flood-ravaged regions.</a:t>
            </a:r>
          </a:p>
        </p:txBody>
      </p:sp>
      <p:sp>
        <p:nvSpPr>
          <p:cNvPr id="4" name="Slide Number Placeholder 3">
            <a:extLst>
              <a:ext uri="{FF2B5EF4-FFF2-40B4-BE49-F238E27FC236}">
                <a16:creationId xmlns:a16="http://schemas.microsoft.com/office/drawing/2014/main" id="{CEDA7797-A07C-A184-B842-94A43E6B2261}"/>
              </a:ext>
            </a:extLst>
          </p:cNvPr>
          <p:cNvSpPr>
            <a:spLocks noGrp="1"/>
          </p:cNvSpPr>
          <p:nvPr>
            <p:ph type="sldNum" sz="quarter" idx="12"/>
          </p:nvPr>
        </p:nvSpPr>
        <p:spPr/>
        <p:txBody>
          <a:bodyPr/>
          <a:lstStyle/>
          <a:p>
            <a:fld id="{71766878-3199-4EAB-94E7-2D6D11070E14}" type="slidenum">
              <a:rPr lang="en-US" smtClean="0"/>
              <a:pPr/>
              <a:t>3</a:t>
            </a:fld>
            <a:endParaRPr lang="en-US" dirty="0"/>
          </a:p>
        </p:txBody>
      </p:sp>
      <p:pic>
        <p:nvPicPr>
          <p:cNvPr id="17" name="Picture Placeholder 16">
            <a:extLst>
              <a:ext uri="{FF2B5EF4-FFF2-40B4-BE49-F238E27FC236}">
                <a16:creationId xmlns:a16="http://schemas.microsoft.com/office/drawing/2014/main" id="{DC56DD7B-EA2A-F0C5-1164-A082D88ACCC8}"/>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l="22297" r="22297"/>
          <a:stretch/>
        </p:blipFill>
        <p:spPr>
          <a:xfrm>
            <a:off x="1400177" y="2999955"/>
            <a:ext cx="3440783" cy="2969045"/>
          </a:xfrm>
        </p:spPr>
      </p:pic>
    </p:spTree>
    <p:extLst>
      <p:ext uri="{BB962C8B-B14F-4D97-AF65-F5344CB8AC3E}">
        <p14:creationId xmlns:p14="http://schemas.microsoft.com/office/powerpoint/2010/main" val="3735796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7AD410-F679-B369-FE47-93B8B207DC93}"/>
              </a:ext>
            </a:extLst>
          </p:cNvPr>
          <p:cNvSpPr>
            <a:spLocks noGrp="1"/>
          </p:cNvSpPr>
          <p:nvPr>
            <p:ph type="title"/>
          </p:nvPr>
        </p:nvSpPr>
        <p:spPr/>
        <p:txBody>
          <a:bodyPr/>
          <a:lstStyle/>
          <a:p>
            <a:r>
              <a:rPr lang="en-US" sz="3600" dirty="0"/>
              <a:t>INTRODUCTION</a:t>
            </a:r>
          </a:p>
        </p:txBody>
      </p:sp>
      <p:sp>
        <p:nvSpPr>
          <p:cNvPr id="5" name="Subtitle 4">
            <a:extLst>
              <a:ext uri="{FF2B5EF4-FFF2-40B4-BE49-F238E27FC236}">
                <a16:creationId xmlns:a16="http://schemas.microsoft.com/office/drawing/2014/main" id="{8409FCBE-02C0-A7BF-88EA-381F83D88826}"/>
              </a:ext>
            </a:extLst>
          </p:cNvPr>
          <p:cNvSpPr>
            <a:spLocks noGrp="1"/>
          </p:cNvSpPr>
          <p:nvPr>
            <p:ph type="subTitle" idx="4294967295"/>
          </p:nvPr>
        </p:nvSpPr>
        <p:spPr>
          <a:xfrm>
            <a:off x="1688306" y="2696655"/>
            <a:ext cx="8815388" cy="3044825"/>
          </a:xfrm>
        </p:spPr>
        <p:txBody>
          <a:bodyPr/>
          <a:lstStyle/>
          <a:p>
            <a:pPr marL="285750" indent="-285750" algn="just">
              <a:buFont typeface="Arial" panose="020B0604020202020204" pitchFamily="34" charset="0"/>
              <a:buChar char="•"/>
            </a:pPr>
            <a:r>
              <a:rPr lang="en-US" sz="2000" dirty="0"/>
              <a:t>The project's activities were multifaceted. It assessed the needs of primary health facilities, repaired damaged structures, and implemented disaster management plans. They also focused on preparedness by facilitating facility-level planning and conducting risk assessments. </a:t>
            </a:r>
          </a:p>
          <a:p>
            <a:pPr marL="285750" indent="-285750" algn="just">
              <a:buFont typeface="Arial" panose="020B0604020202020204" pitchFamily="34" charset="0"/>
              <a:buChar char="•"/>
            </a:pPr>
            <a:r>
              <a:rPr lang="en-US" sz="2000" dirty="0"/>
              <a:t>Additionally, the project aimed to revolutionize access to medical supplies in remote areas by utilizing drone technology. This comprehensive approach not only addressed the immediate crisis but also aimed to establish a more robust healthcare system for future disasters.</a:t>
            </a:r>
            <a:endParaRPr lang="en-US" sz="2800" dirty="0"/>
          </a:p>
        </p:txBody>
      </p:sp>
    </p:spTree>
    <p:extLst>
      <p:ext uri="{BB962C8B-B14F-4D97-AF65-F5344CB8AC3E}">
        <p14:creationId xmlns:p14="http://schemas.microsoft.com/office/powerpoint/2010/main" val="3630430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D45F3-D284-D64F-22E0-48DA65958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84CA4B-B08F-D214-2D1A-5F593F7CC249}"/>
              </a:ext>
            </a:extLst>
          </p:cNvPr>
          <p:cNvSpPr>
            <a:spLocks noGrp="1"/>
          </p:cNvSpPr>
          <p:nvPr>
            <p:ph type="ctrTitle"/>
          </p:nvPr>
        </p:nvSpPr>
        <p:spPr>
          <a:xfrm>
            <a:off x="3207626" y="888591"/>
            <a:ext cx="2389696" cy="779953"/>
          </a:xfrm>
        </p:spPr>
        <p:txBody>
          <a:bodyPr/>
          <a:lstStyle/>
          <a:p>
            <a:r>
              <a:rPr lang="en-US" sz="3200" dirty="0"/>
              <a:t>OBJECTIVE</a:t>
            </a:r>
          </a:p>
        </p:txBody>
      </p:sp>
      <p:pic>
        <p:nvPicPr>
          <p:cNvPr id="9" name="Picture Placeholder 8">
            <a:extLst>
              <a:ext uri="{FF2B5EF4-FFF2-40B4-BE49-F238E27FC236}">
                <a16:creationId xmlns:a16="http://schemas.microsoft.com/office/drawing/2014/main" id="{91B543F7-088A-2D9F-716C-425028FA42F7}"/>
              </a:ext>
            </a:extLst>
          </p:cNvPr>
          <p:cNvPicPr>
            <a:picLocks noGrp="1" noChangeAspect="1"/>
          </p:cNvPicPr>
          <p:nvPr>
            <p:ph type="pic" idx="10"/>
          </p:nvPr>
        </p:nvPicPr>
        <p:blipFill rotWithShape="1">
          <a:blip r:embed="rId2">
            <a:extLst>
              <a:ext uri="{837473B0-CC2E-450A-ABE3-18F120FF3D39}">
                <a1611:picAttrSrcUrl xmlns:a1611="http://schemas.microsoft.com/office/drawing/2016/11/main" r:id="rId3"/>
              </a:ext>
            </a:extLst>
          </a:blip>
          <a:srcRect l="226" r="-1022"/>
          <a:stretch/>
        </p:blipFill>
        <p:spPr>
          <a:xfrm rot="1406585">
            <a:off x="8984333" y="836957"/>
            <a:ext cx="3157521" cy="2048497"/>
          </a:xfrm>
        </p:spPr>
      </p:pic>
      <p:sp>
        <p:nvSpPr>
          <p:cNvPr id="3" name="Content Placeholder 2">
            <a:extLst>
              <a:ext uri="{FF2B5EF4-FFF2-40B4-BE49-F238E27FC236}">
                <a16:creationId xmlns:a16="http://schemas.microsoft.com/office/drawing/2014/main" id="{27E584A2-9347-6239-E7DF-5C5BD41E97DD}"/>
              </a:ext>
            </a:extLst>
          </p:cNvPr>
          <p:cNvSpPr>
            <a:spLocks noGrp="1"/>
          </p:cNvSpPr>
          <p:nvPr>
            <p:ph idx="4294967295"/>
          </p:nvPr>
        </p:nvSpPr>
        <p:spPr>
          <a:xfrm>
            <a:off x="396240" y="1998481"/>
            <a:ext cx="9228527" cy="4131181"/>
          </a:xfrm>
          <a:ln w="19050">
            <a:solidFill>
              <a:schemeClr val="accent3">
                <a:lumMod val="60000"/>
                <a:lumOff val="40000"/>
              </a:schemeClr>
            </a:solidFill>
          </a:ln>
        </p:spPr>
        <p:txBody>
          <a:bodyPr lIns="182880" tIns="182880" rIns="182880" bIns="182880" anchor="ctr" anchorCtr="0">
            <a:normAutofit/>
          </a:bodyPr>
          <a:lstStyle/>
          <a:p>
            <a:pPr marL="0" lvl="0" indent="0" algn="just">
              <a:lnSpc>
                <a:spcPct val="100000"/>
              </a:lnSpc>
              <a:buNone/>
            </a:pPr>
            <a:r>
              <a:rPr lang="en-IN" sz="2000" dirty="0"/>
              <a:t>The objective of the study is to comprehensively evaluate the disaster response and health facility management in the hill region. The study will utilize a multi-faceted methodology as follows. </a:t>
            </a:r>
            <a:endParaRPr lang="en-US" sz="2000" dirty="0"/>
          </a:p>
          <a:p>
            <a:pPr lvl="1" indent="-285750" algn="just">
              <a:lnSpc>
                <a:spcPct val="100000"/>
              </a:lnSpc>
              <a:buClr>
                <a:srgbClr val="002060"/>
              </a:buClr>
              <a:buFont typeface="Symbol" panose="05050102010706020507" pitchFamily="18" charset="2"/>
              <a:buChar char=""/>
            </a:pPr>
            <a:r>
              <a:rPr lang="en-IN" dirty="0"/>
              <a:t>What are the current conditions of primary health facilities concerning disaster preparedness in hill states following natural disasters?</a:t>
            </a:r>
            <a:endParaRPr lang="en-US" dirty="0"/>
          </a:p>
          <a:p>
            <a:pPr lvl="1" indent="-285750" algn="just">
              <a:lnSpc>
                <a:spcPct val="100000"/>
              </a:lnSpc>
              <a:buClr>
                <a:srgbClr val="002060"/>
              </a:buClr>
              <a:buFont typeface="Symbol" panose="05050102010706020507" pitchFamily="18" charset="2"/>
              <a:buChar char=""/>
            </a:pPr>
            <a:r>
              <a:rPr lang="en-IN" dirty="0"/>
              <a:t>How effective were the strategies implemented by BRB in restoring and upgrading health facilities post-disaster?</a:t>
            </a:r>
            <a:endParaRPr lang="en-US" dirty="0"/>
          </a:p>
          <a:p>
            <a:pPr lvl="1" indent="-285750" algn="just">
              <a:lnSpc>
                <a:spcPct val="100000"/>
              </a:lnSpc>
              <a:buClr>
                <a:srgbClr val="002060"/>
              </a:buClr>
              <a:buFont typeface="Symbol" panose="05050102010706020507" pitchFamily="18" charset="2"/>
              <a:buChar char=""/>
            </a:pPr>
            <a:r>
              <a:rPr lang="en-IN" dirty="0"/>
              <a:t>What are the challenges faced by health facilities in hill regions in maintaining functionality during and after emergencies?</a:t>
            </a:r>
            <a:endParaRPr lang="en-US" dirty="0"/>
          </a:p>
        </p:txBody>
      </p:sp>
      <p:sp>
        <p:nvSpPr>
          <p:cNvPr id="4" name="Slide Number Placeholder 3">
            <a:extLst>
              <a:ext uri="{FF2B5EF4-FFF2-40B4-BE49-F238E27FC236}">
                <a16:creationId xmlns:a16="http://schemas.microsoft.com/office/drawing/2014/main" id="{1E67F361-F5BE-BA6A-92D9-F10E3782E94C}"/>
              </a:ext>
            </a:extLst>
          </p:cNvPr>
          <p:cNvSpPr>
            <a:spLocks noGrp="1"/>
          </p:cNvSpPr>
          <p:nvPr>
            <p:ph type="sldNum" sz="quarter" idx="4294967295"/>
          </p:nvPr>
        </p:nvSpPr>
        <p:spPr>
          <a:xfrm>
            <a:off x="11649075" y="5969000"/>
            <a:ext cx="542925" cy="279400"/>
          </a:xfrm>
        </p:spPr>
        <p:txBody>
          <a:bodyPr/>
          <a:lstStyle/>
          <a:p>
            <a:fld id="{71766878-3199-4EAB-94E7-2D6D11070E14}" type="slidenum">
              <a:rPr lang="en-US" smtClean="0"/>
              <a:pPr/>
              <a:t>5</a:t>
            </a:fld>
            <a:endParaRPr lang="en-US" dirty="0"/>
          </a:p>
        </p:txBody>
      </p:sp>
    </p:spTree>
    <p:extLst>
      <p:ext uri="{BB962C8B-B14F-4D97-AF65-F5344CB8AC3E}">
        <p14:creationId xmlns:p14="http://schemas.microsoft.com/office/powerpoint/2010/main" val="49692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1206-F73E-1362-4EF0-93E97EE7422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E9660F-56A8-D936-1BF9-ADB2E268A3B2}"/>
              </a:ext>
            </a:extLst>
          </p:cNvPr>
          <p:cNvSpPr>
            <a:spLocks noGrp="1"/>
          </p:cNvSpPr>
          <p:nvPr>
            <p:ph type="title"/>
          </p:nvPr>
        </p:nvSpPr>
        <p:spPr>
          <a:xfrm>
            <a:off x="1293811" y="1828800"/>
            <a:ext cx="3718455" cy="931334"/>
          </a:xfrm>
          <a:ln w="19050">
            <a:noFill/>
          </a:ln>
        </p:spPr>
        <p:txBody>
          <a:bodyPr lIns="0" tIns="0" rIns="0" bIns="0"/>
          <a:lstStyle/>
          <a:p>
            <a:r>
              <a:rPr lang="en-US" sz="3600" dirty="0"/>
              <a:t>METHODOLOGY</a:t>
            </a:r>
          </a:p>
        </p:txBody>
      </p:sp>
      <p:pic>
        <p:nvPicPr>
          <p:cNvPr id="12" name="Picture Placeholder 11">
            <a:extLst>
              <a:ext uri="{FF2B5EF4-FFF2-40B4-BE49-F238E27FC236}">
                <a16:creationId xmlns:a16="http://schemas.microsoft.com/office/drawing/2014/main" id="{3CA1EBA8-4F83-F027-74B4-69019D975F2B}"/>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tretch/>
        </p:blipFill>
        <p:spPr>
          <a:xfrm rot="19872799">
            <a:off x="8145275" y="1221245"/>
            <a:ext cx="2872874" cy="1997545"/>
          </a:xfrm>
        </p:spPr>
      </p:pic>
      <p:sp>
        <p:nvSpPr>
          <p:cNvPr id="4" name="Content Placeholder 2">
            <a:extLst>
              <a:ext uri="{FF2B5EF4-FFF2-40B4-BE49-F238E27FC236}">
                <a16:creationId xmlns:a16="http://schemas.microsoft.com/office/drawing/2014/main" id="{8CF01A1D-7E3A-DFDE-B895-8ED5C21CADB2}"/>
              </a:ext>
            </a:extLst>
          </p:cNvPr>
          <p:cNvSpPr txBox="1">
            <a:spLocks/>
          </p:cNvSpPr>
          <p:nvPr/>
        </p:nvSpPr>
        <p:spPr>
          <a:xfrm>
            <a:off x="952108" y="3429000"/>
            <a:ext cx="10369484" cy="2724347"/>
          </a:xfrm>
          <a:prstGeom prst="roundRect">
            <a:avLst>
              <a:gd name="adj" fmla="val 10238"/>
            </a:avLst>
          </a:prstGeom>
          <a:ln w="19050">
            <a:solidFill>
              <a:schemeClr val="accent3">
                <a:lumMod val="60000"/>
                <a:lumOff val="40000"/>
              </a:schemeClr>
            </a:solidFill>
          </a:ln>
        </p:spPr>
        <p:txBody>
          <a:bodyPr lIns="182880" tIns="182880" rIns="182880" bIns="182880" anchor="ctr" anchorCtr="0"/>
          <a:lstStyle>
            <a:lvl1pPr marL="2286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1pPr>
            <a:lvl2pPr marL="6858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2pPr>
            <a:lvl3pPr marL="11430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3pPr>
            <a:lvl4pPr marL="16002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4pPr>
            <a:lvl5pPr marL="20574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buNone/>
            </a:pPr>
            <a:r>
              <a:rPr lang="en-US" sz="2000" dirty="0"/>
              <a:t>Study Design</a:t>
            </a:r>
          </a:p>
          <a:p>
            <a:pPr marL="285750" indent="-285750" algn="just"/>
            <a:r>
              <a:rPr lang="en-US" sz="2000" dirty="0"/>
              <a:t>Utilize BRB's project report for primary data, analyzing project activities, outcomes, and impact.</a:t>
            </a:r>
          </a:p>
          <a:p>
            <a:pPr marL="285750" indent="-285750" algn="just"/>
            <a:r>
              <a:rPr lang="en-US" sz="2000" dirty="0"/>
              <a:t>Conduct quantitative analysis on health facility infrastructure, preparedness, and medical supply distribution.</a:t>
            </a:r>
          </a:p>
        </p:txBody>
      </p:sp>
    </p:spTree>
    <p:extLst>
      <p:ext uri="{BB962C8B-B14F-4D97-AF65-F5344CB8AC3E}">
        <p14:creationId xmlns:p14="http://schemas.microsoft.com/office/powerpoint/2010/main" val="72513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D1206-F73E-1362-4EF0-93E97EE7422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E9660F-56A8-D936-1BF9-ADB2E268A3B2}"/>
              </a:ext>
            </a:extLst>
          </p:cNvPr>
          <p:cNvSpPr>
            <a:spLocks noGrp="1"/>
          </p:cNvSpPr>
          <p:nvPr>
            <p:ph type="title"/>
          </p:nvPr>
        </p:nvSpPr>
        <p:spPr>
          <a:ln w="19050">
            <a:noFill/>
          </a:ln>
        </p:spPr>
        <p:txBody>
          <a:bodyPr lIns="0" tIns="0" rIns="0" bIns="0"/>
          <a:lstStyle/>
          <a:p>
            <a:r>
              <a:rPr lang="en-US" sz="3600" dirty="0"/>
              <a:t>METHODOLOGY</a:t>
            </a:r>
          </a:p>
        </p:txBody>
      </p:sp>
      <p:sp>
        <p:nvSpPr>
          <p:cNvPr id="4" name="Content Placeholder 2">
            <a:extLst>
              <a:ext uri="{FF2B5EF4-FFF2-40B4-BE49-F238E27FC236}">
                <a16:creationId xmlns:a16="http://schemas.microsoft.com/office/drawing/2014/main" id="{8CF01A1D-7E3A-DFDE-B895-8ED5C21CADB2}"/>
              </a:ext>
            </a:extLst>
          </p:cNvPr>
          <p:cNvSpPr txBox="1">
            <a:spLocks/>
          </p:cNvSpPr>
          <p:nvPr/>
        </p:nvSpPr>
        <p:spPr>
          <a:xfrm>
            <a:off x="1027524" y="2743199"/>
            <a:ext cx="9945278" cy="3009523"/>
          </a:xfrm>
          <a:prstGeom prst="roundRect">
            <a:avLst>
              <a:gd name="adj" fmla="val 10238"/>
            </a:avLst>
          </a:prstGeom>
          <a:ln w="19050">
            <a:solidFill>
              <a:schemeClr val="accent3">
                <a:lumMod val="60000"/>
                <a:lumOff val="40000"/>
              </a:schemeClr>
            </a:solidFill>
          </a:ln>
        </p:spPr>
        <p:txBody>
          <a:bodyPr lIns="182880" tIns="182880" rIns="182880" bIns="182880" anchor="ctr" anchorCtr="0"/>
          <a:lstStyle>
            <a:lvl1pPr marL="2286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1pPr>
            <a:lvl2pPr marL="6858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2pPr>
            <a:lvl3pPr marL="11430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3pPr>
            <a:lvl4pPr marL="16002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4pPr>
            <a:lvl5pPr marL="2057400" indent="-228600" algn="l" defTabSz="914400" rtl="0" eaLnBrk="1" latinLnBrk="0" hangingPunct="1">
              <a:lnSpc>
                <a:spcPct val="110000"/>
              </a:lnSpc>
              <a:spcBef>
                <a:spcPts val="700"/>
              </a:spcBef>
              <a:buClr>
                <a:schemeClr val="accent3">
                  <a:lumMod val="60000"/>
                  <a:lumOff val="40000"/>
                </a:schemeClr>
              </a:buClr>
              <a:buFont typeface="Arial" panose="020B0604020202020204" pitchFamily="34" charset="0"/>
              <a:buChar char="•"/>
              <a:defRPr sz="2400" b="0" i="0" kern="1200" cap="none" spc="0" baseline="0">
                <a:solidFill>
                  <a:schemeClr val="accent3">
                    <a:lumMod val="75000"/>
                  </a:schemeClr>
                </a:solidFill>
                <a:latin typeface="+mn-lt"/>
                <a:ea typeface="Batang" panose="02030600000101010101" pitchFamily="18" charset="-127"/>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2000" dirty="0"/>
              <a:t>Study Area and Population</a:t>
            </a:r>
          </a:p>
          <a:p>
            <a:r>
              <a:rPr lang="en-US" sz="2000" dirty="0"/>
              <a:t>Focus on Himachal Pradesh's hill regions affected by 2023 floods, particularly Solan and Mandi districts.</a:t>
            </a:r>
          </a:p>
          <a:p>
            <a:r>
              <a:rPr lang="en-US" sz="2000" dirty="0"/>
              <a:t> Target population includes residents reliant on primary health facilities in these disaster-affected areas.</a:t>
            </a:r>
          </a:p>
        </p:txBody>
      </p:sp>
    </p:spTree>
    <p:extLst>
      <p:ext uri="{BB962C8B-B14F-4D97-AF65-F5344CB8AC3E}">
        <p14:creationId xmlns:p14="http://schemas.microsoft.com/office/powerpoint/2010/main" val="34244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C824-F5F0-3F95-70EB-63FB1D07C85B}"/>
              </a:ext>
            </a:extLst>
          </p:cNvPr>
          <p:cNvSpPr>
            <a:spLocks noGrp="1"/>
          </p:cNvSpPr>
          <p:nvPr>
            <p:ph type="ctrTitle"/>
          </p:nvPr>
        </p:nvSpPr>
        <p:spPr>
          <a:xfrm>
            <a:off x="735290" y="537328"/>
            <a:ext cx="10515600" cy="693142"/>
          </a:xfrm>
        </p:spPr>
        <p:txBody>
          <a:bodyPr lIns="0" tIns="0" rIns="0" bIns="0"/>
          <a:lstStyle/>
          <a:p>
            <a:pPr algn="ctr"/>
            <a:r>
              <a:rPr lang="en-US" sz="3600" dirty="0"/>
              <a:t>DATA ANALYSIS </a:t>
            </a:r>
          </a:p>
        </p:txBody>
      </p:sp>
      <p:sp>
        <p:nvSpPr>
          <p:cNvPr id="7" name="Slide Number Placeholder 6">
            <a:extLst>
              <a:ext uri="{FF2B5EF4-FFF2-40B4-BE49-F238E27FC236}">
                <a16:creationId xmlns:a16="http://schemas.microsoft.com/office/drawing/2014/main" id="{88CA6E0F-343A-01FC-CF7E-71BFE1042680}"/>
              </a:ext>
            </a:extLst>
          </p:cNvPr>
          <p:cNvSpPr>
            <a:spLocks noGrp="1"/>
          </p:cNvSpPr>
          <p:nvPr>
            <p:ph type="sldNum" sz="quarter" idx="4294967295"/>
          </p:nvPr>
        </p:nvSpPr>
        <p:spPr>
          <a:xfrm>
            <a:off x="11649075" y="5969000"/>
            <a:ext cx="542925" cy="279400"/>
          </a:xfrm>
        </p:spPr>
        <p:txBody>
          <a:bodyPr/>
          <a:lstStyle/>
          <a:p>
            <a:fld id="{71766878-3199-4EAB-94E7-2D6D11070E14}" type="slidenum">
              <a:rPr lang="en-US" smtClean="0"/>
              <a:pPr/>
              <a:t>8</a:t>
            </a:fld>
            <a:endParaRPr lang="en-US" dirty="0"/>
          </a:p>
        </p:txBody>
      </p:sp>
      <p:sp>
        <p:nvSpPr>
          <p:cNvPr id="8" name="Content Placeholder 3">
            <a:extLst>
              <a:ext uri="{FF2B5EF4-FFF2-40B4-BE49-F238E27FC236}">
                <a16:creationId xmlns:a16="http://schemas.microsoft.com/office/drawing/2014/main" id="{094CD98C-3A0B-2A63-71ED-7A92CCFCE490}"/>
              </a:ext>
            </a:extLst>
          </p:cNvPr>
          <p:cNvSpPr txBox="1">
            <a:spLocks/>
          </p:cNvSpPr>
          <p:nvPr/>
        </p:nvSpPr>
        <p:spPr>
          <a:xfrm>
            <a:off x="6551629" y="4295986"/>
            <a:ext cx="5285982" cy="594581"/>
          </a:xfrm>
          <a:prstGeom prst="rect">
            <a:avLst/>
          </a:prstGeom>
        </p:spPr>
        <p:txBody>
          <a:bodyPr vert="horz" lIns="0" tIns="0" rIns="0" bIns="0" rtlCol="0" anchor="t" anchorCtr="0">
            <a:noAutofit/>
          </a:bodyPr>
          <a:lstStyle>
            <a:lvl1pPr marL="0" indent="0" algn="l" defTabSz="457200" rtl="0" eaLnBrk="1" latinLnBrk="0" hangingPunct="1">
              <a:lnSpc>
                <a:spcPct val="100000"/>
              </a:lnSpc>
              <a:spcBef>
                <a:spcPct val="20000"/>
              </a:spcBef>
              <a:spcAft>
                <a:spcPts val="600"/>
              </a:spcAft>
              <a:buClr>
                <a:schemeClr val="accent1"/>
              </a:buClr>
              <a:buSzPct val="115000"/>
              <a:buFont typeface="Arial"/>
              <a:buNone/>
              <a:defRPr sz="2400" b="0" i="0" kern="1200" cap="none" spc="0" baseline="0">
                <a:solidFill>
                  <a:schemeClr val="accent3">
                    <a:lumMod val="75000"/>
                  </a:schemeClr>
                </a:solidFill>
                <a:effectLst/>
                <a:latin typeface="+mn-lt"/>
                <a:ea typeface="Batang" panose="02030600000101010101" pitchFamily="18" charset="-127"/>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lumMod val="85000"/>
                    <a:lumOff val="1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lumMod val="85000"/>
                    <a:lumOff val="1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9pPr>
          </a:lstStyle>
          <a:p>
            <a:r>
              <a:rPr lang="en-US" sz="2000" b="1" dirty="0"/>
              <a:t>Questionnaire (Need Assessment tool)provided by BRB team</a:t>
            </a:r>
          </a:p>
          <a:p>
            <a:endParaRPr lang="en-US" b="1" dirty="0"/>
          </a:p>
          <a:p>
            <a:endParaRPr lang="en-US" dirty="0"/>
          </a:p>
          <a:p>
            <a:pPr marL="342900" indent="-342900">
              <a:buFont typeface="Arial"/>
              <a:buAutoNum type="arabicPeriod"/>
            </a:pPr>
            <a:endParaRPr lang="en-US" dirty="0"/>
          </a:p>
          <a:p>
            <a:pPr marL="342900" indent="-342900">
              <a:buFont typeface="Arial"/>
              <a:buAutoNum type="arabicPeriod"/>
            </a:pP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02581524"/>
              </p:ext>
            </p:extLst>
          </p:nvPr>
        </p:nvGraphicFramePr>
        <p:xfrm>
          <a:off x="8239108" y="4890567"/>
          <a:ext cx="1533951" cy="1314212"/>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7" name="Object 6"/>
                      <p:cNvPicPr/>
                      <p:nvPr/>
                    </p:nvPicPr>
                    <p:blipFill>
                      <a:blip r:embed="rId3"/>
                      <a:stretch>
                        <a:fillRect/>
                      </a:stretch>
                    </p:blipFill>
                    <p:spPr>
                      <a:xfrm>
                        <a:off x="8239108" y="4890567"/>
                        <a:ext cx="1533951" cy="1314212"/>
                      </a:xfrm>
                      <a:prstGeom prst="rect">
                        <a:avLst/>
                      </a:prstGeom>
                    </p:spPr>
                  </p:pic>
                </p:oleObj>
              </mc:Fallback>
            </mc:AlternateContent>
          </a:graphicData>
        </a:graphic>
      </p:graphicFrame>
      <p:graphicFrame>
        <p:nvGraphicFramePr>
          <p:cNvPr id="10" name="Table 9">
            <a:extLst>
              <a:ext uri="{FF2B5EF4-FFF2-40B4-BE49-F238E27FC236}">
                <a16:creationId xmlns:a16="http://schemas.microsoft.com/office/drawing/2014/main" id="{61526907-9F7C-773E-93A0-4E8F19DC158F}"/>
              </a:ext>
            </a:extLst>
          </p:cNvPr>
          <p:cNvGraphicFramePr>
            <a:graphicFrameLocks noGrp="1"/>
          </p:cNvGraphicFramePr>
          <p:nvPr>
            <p:extLst>
              <p:ext uri="{D42A27DB-BD31-4B8C-83A1-F6EECF244321}">
                <p14:modId xmlns:p14="http://schemas.microsoft.com/office/powerpoint/2010/main" val="3678416775"/>
              </p:ext>
            </p:extLst>
          </p:nvPr>
        </p:nvGraphicFramePr>
        <p:xfrm>
          <a:off x="735290" y="1444791"/>
          <a:ext cx="5473830" cy="4803609"/>
        </p:xfrm>
        <a:graphic>
          <a:graphicData uri="http://schemas.openxmlformats.org/drawingml/2006/table">
            <a:tbl>
              <a:tblPr firstRow="1" firstCol="1" bandRow="1">
                <a:tableStyleId>{0660B408-B3CF-4A94-85FC-2B1E0A45F4A2}</a:tableStyleId>
              </a:tblPr>
              <a:tblGrid>
                <a:gridCol w="552641">
                  <a:extLst>
                    <a:ext uri="{9D8B030D-6E8A-4147-A177-3AD203B41FA5}">
                      <a16:colId xmlns:a16="http://schemas.microsoft.com/office/drawing/2014/main" val="3590505447"/>
                    </a:ext>
                  </a:extLst>
                </a:gridCol>
                <a:gridCol w="2043724">
                  <a:extLst>
                    <a:ext uri="{9D8B030D-6E8A-4147-A177-3AD203B41FA5}">
                      <a16:colId xmlns:a16="http://schemas.microsoft.com/office/drawing/2014/main" val="3215522448"/>
                    </a:ext>
                  </a:extLst>
                </a:gridCol>
                <a:gridCol w="2877465">
                  <a:extLst>
                    <a:ext uri="{9D8B030D-6E8A-4147-A177-3AD203B41FA5}">
                      <a16:colId xmlns:a16="http://schemas.microsoft.com/office/drawing/2014/main" val="1132446788"/>
                    </a:ext>
                  </a:extLst>
                </a:gridCol>
              </a:tblGrid>
              <a:tr h="362271">
                <a:tc>
                  <a:txBody>
                    <a:bodyPr/>
                    <a:lstStyle/>
                    <a:p>
                      <a:pPr algn="just">
                        <a:lnSpc>
                          <a:spcPct val="107000"/>
                        </a:lnSpc>
                        <a:spcAft>
                          <a:spcPts val="800"/>
                        </a:spcAft>
                      </a:pPr>
                      <a:r>
                        <a:rPr lang="en-US" sz="1600" b="1" dirty="0">
                          <a:solidFill>
                            <a:srgbClr val="000000"/>
                          </a:solidFill>
                          <a:effectLst/>
                        </a:rPr>
                        <a:t>S.no.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b="1" dirty="0">
                          <a:solidFill>
                            <a:srgbClr val="000000"/>
                          </a:solidFill>
                          <a:effectLst/>
                        </a:rPr>
                        <a:t>Health Facility Name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b="1">
                          <a:solidFill>
                            <a:srgbClr val="000000"/>
                          </a:solidFill>
                          <a:effectLst/>
                        </a:rPr>
                        <a:t>Management of this facility</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1314654752"/>
                  </a:ext>
                </a:extLst>
              </a:tr>
              <a:tr h="176228">
                <a:tc>
                  <a:txBody>
                    <a:bodyPr/>
                    <a:lstStyle/>
                    <a:p>
                      <a:pPr algn="just">
                        <a:lnSpc>
                          <a:spcPct val="107000"/>
                        </a:lnSpc>
                        <a:spcAft>
                          <a:spcPts val="800"/>
                        </a:spcAft>
                      </a:pPr>
                      <a:r>
                        <a:rPr lang="en-US" sz="1600" b="1" dirty="0">
                          <a:solidFill>
                            <a:srgbClr val="000000"/>
                          </a:solidFill>
                          <a:effectLst/>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Khera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Public/ Government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87525514"/>
                  </a:ext>
                </a:extLst>
              </a:tr>
              <a:tr h="362271">
                <a:tc>
                  <a:txBody>
                    <a:bodyPr/>
                    <a:lstStyle/>
                    <a:p>
                      <a:pPr algn="just">
                        <a:lnSpc>
                          <a:spcPct val="107000"/>
                        </a:lnSpc>
                        <a:spcAft>
                          <a:spcPts val="800"/>
                        </a:spcAft>
                      </a:pPr>
                      <a:r>
                        <a:rPr lang="en-US" sz="1600" b="1" dirty="0">
                          <a:solidFill>
                            <a:srgbClr val="000000"/>
                          </a:solidFill>
                          <a:effectLst/>
                        </a:rPr>
                        <a:t>2</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Nandpur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Public/ Government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2443130297"/>
                  </a:ext>
                </a:extLst>
              </a:tr>
              <a:tr h="176228">
                <a:tc>
                  <a:txBody>
                    <a:bodyPr/>
                    <a:lstStyle/>
                    <a:p>
                      <a:pPr algn="just">
                        <a:lnSpc>
                          <a:spcPct val="107000"/>
                        </a:lnSpc>
                        <a:spcAft>
                          <a:spcPts val="800"/>
                        </a:spcAft>
                      </a:pPr>
                      <a:r>
                        <a:rPr lang="en-US" sz="1600" b="1">
                          <a:solidFill>
                            <a:srgbClr val="000000"/>
                          </a:solidFill>
                          <a:effectLst/>
                        </a:rPr>
                        <a:t>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Kotla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Public/ Government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2658547270"/>
                  </a:ext>
                </a:extLst>
              </a:tr>
              <a:tr h="176228">
                <a:tc>
                  <a:txBody>
                    <a:bodyPr/>
                    <a:lstStyle/>
                    <a:p>
                      <a:pPr algn="just">
                        <a:lnSpc>
                          <a:spcPct val="107000"/>
                        </a:lnSpc>
                        <a:spcAft>
                          <a:spcPts val="800"/>
                        </a:spcAft>
                      </a:pPr>
                      <a:r>
                        <a:rPr lang="en-US" sz="1600" b="1">
                          <a:solidFill>
                            <a:srgbClr val="000000"/>
                          </a:solidFill>
                          <a:effectLst/>
                        </a:rPr>
                        <a:t>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Dhang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Public/ Government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4098819146"/>
                  </a:ext>
                </a:extLst>
              </a:tr>
              <a:tr h="213563">
                <a:tc>
                  <a:txBody>
                    <a:bodyPr/>
                    <a:lstStyle/>
                    <a:p>
                      <a:pPr algn="just">
                        <a:lnSpc>
                          <a:spcPct val="107000"/>
                        </a:lnSpc>
                        <a:spcAft>
                          <a:spcPts val="800"/>
                        </a:spcAft>
                      </a:pPr>
                      <a:r>
                        <a:rPr lang="en-US" sz="1600" b="1">
                          <a:solidFill>
                            <a:srgbClr val="000000"/>
                          </a:solidFill>
                          <a:effectLst/>
                        </a:rPr>
                        <a:t>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Matuli</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Public/ Government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1763891823"/>
                  </a:ext>
                </a:extLst>
              </a:tr>
              <a:tr h="176228">
                <a:tc>
                  <a:txBody>
                    <a:bodyPr/>
                    <a:lstStyle/>
                    <a:p>
                      <a:pPr algn="just">
                        <a:lnSpc>
                          <a:spcPct val="107000"/>
                        </a:lnSpc>
                        <a:spcAft>
                          <a:spcPts val="800"/>
                        </a:spcAft>
                      </a:pPr>
                      <a:r>
                        <a:rPr lang="en-US" sz="1600" b="1">
                          <a:solidFill>
                            <a:srgbClr val="000000"/>
                          </a:solidFill>
                          <a:effectLst/>
                        </a:rPr>
                        <a:t>6</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Gadon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Public/ Government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706114493"/>
                  </a:ext>
                </a:extLst>
              </a:tr>
              <a:tr h="362271">
                <a:tc>
                  <a:txBody>
                    <a:bodyPr/>
                    <a:lstStyle/>
                    <a:p>
                      <a:pPr algn="just">
                        <a:lnSpc>
                          <a:spcPct val="107000"/>
                        </a:lnSpc>
                        <a:spcAft>
                          <a:spcPts val="800"/>
                        </a:spcAft>
                      </a:pPr>
                      <a:r>
                        <a:rPr lang="en-US" sz="1600" b="1">
                          <a:solidFill>
                            <a:srgbClr val="000000"/>
                          </a:solidFill>
                          <a:effectLst/>
                        </a:rPr>
                        <a:t>7</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Jaman</a:t>
                      </a:r>
                      <a:r>
                        <a:rPr lang="en-US" sz="1600" dirty="0">
                          <a:solidFill>
                            <a:srgbClr val="000000"/>
                          </a:solidFill>
                          <a:effectLst/>
                        </a:rPr>
                        <a:t> Da Dora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2245112956"/>
                  </a:ext>
                </a:extLst>
              </a:tr>
              <a:tr h="362271">
                <a:tc>
                  <a:txBody>
                    <a:bodyPr/>
                    <a:lstStyle/>
                    <a:p>
                      <a:pPr algn="just">
                        <a:lnSpc>
                          <a:spcPct val="107000"/>
                        </a:lnSpc>
                        <a:spcAft>
                          <a:spcPts val="800"/>
                        </a:spcAft>
                      </a:pPr>
                      <a:r>
                        <a:rPr lang="en-US" sz="1600" b="1">
                          <a:solidFill>
                            <a:srgbClr val="000000"/>
                          </a:solidFill>
                          <a:effectLst/>
                        </a:rPr>
                        <a:t>8</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Baglehar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1576387189"/>
                  </a:ext>
                </a:extLst>
              </a:tr>
              <a:tr h="176228">
                <a:tc>
                  <a:txBody>
                    <a:bodyPr/>
                    <a:lstStyle/>
                    <a:p>
                      <a:pPr algn="just">
                        <a:lnSpc>
                          <a:spcPct val="107000"/>
                        </a:lnSpc>
                        <a:spcAft>
                          <a:spcPts val="800"/>
                        </a:spcAft>
                      </a:pPr>
                      <a:r>
                        <a:rPr lang="en-US" sz="1600" b="1">
                          <a:solidFill>
                            <a:srgbClr val="000000"/>
                          </a:solidFill>
                          <a:effectLst/>
                        </a:rPr>
                        <a:t>9</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Kalthar</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3343000735"/>
                  </a:ext>
                </a:extLst>
              </a:tr>
              <a:tr h="362271">
                <a:tc>
                  <a:txBody>
                    <a:bodyPr/>
                    <a:lstStyle/>
                    <a:p>
                      <a:pPr algn="just">
                        <a:lnSpc>
                          <a:spcPct val="107000"/>
                        </a:lnSpc>
                        <a:spcAft>
                          <a:spcPts val="800"/>
                        </a:spcAft>
                      </a:pPr>
                      <a:r>
                        <a:rPr lang="en-US" sz="1600" b="1">
                          <a:solidFill>
                            <a:srgbClr val="000000"/>
                          </a:solidFill>
                          <a:effectLst/>
                        </a:rPr>
                        <a:t>10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HWC </a:t>
                      </a:r>
                      <a:r>
                        <a:rPr lang="en-US" sz="1600" dirty="0" err="1">
                          <a:solidFill>
                            <a:srgbClr val="000000"/>
                          </a:solidFill>
                          <a:effectLst/>
                        </a:rPr>
                        <a:t>Bhambla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927025021"/>
                  </a:ext>
                </a:extLst>
              </a:tr>
              <a:tr h="176228">
                <a:tc>
                  <a:txBody>
                    <a:bodyPr/>
                    <a:lstStyle/>
                    <a:p>
                      <a:pPr algn="just">
                        <a:lnSpc>
                          <a:spcPct val="107000"/>
                        </a:lnSpc>
                        <a:spcAft>
                          <a:spcPts val="800"/>
                        </a:spcAft>
                      </a:pPr>
                      <a:r>
                        <a:rPr lang="en-US" sz="1600" b="1">
                          <a:solidFill>
                            <a:srgbClr val="000000"/>
                          </a:solidFill>
                          <a:effectLst/>
                        </a:rPr>
                        <a:t>11</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PHC Dhalwan</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3811510896"/>
                  </a:ext>
                </a:extLst>
              </a:tr>
              <a:tr h="176228">
                <a:tc>
                  <a:txBody>
                    <a:bodyPr/>
                    <a:lstStyle/>
                    <a:p>
                      <a:pPr algn="just">
                        <a:lnSpc>
                          <a:spcPct val="107000"/>
                        </a:lnSpc>
                        <a:spcAft>
                          <a:spcPts val="800"/>
                        </a:spcAft>
                      </a:pPr>
                      <a:r>
                        <a:rPr lang="en-US" sz="1600" b="1">
                          <a:solidFill>
                            <a:srgbClr val="000000"/>
                          </a:solidFill>
                          <a:effectLst/>
                        </a:rPr>
                        <a:t>12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PHC Gopalpur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2493172016"/>
                  </a:ext>
                </a:extLst>
              </a:tr>
              <a:tr h="362271">
                <a:tc>
                  <a:txBody>
                    <a:bodyPr/>
                    <a:lstStyle/>
                    <a:p>
                      <a:pPr algn="just">
                        <a:lnSpc>
                          <a:spcPct val="107000"/>
                        </a:lnSpc>
                        <a:spcAft>
                          <a:spcPts val="800"/>
                        </a:spcAft>
                      </a:pPr>
                      <a:r>
                        <a:rPr lang="en-US" sz="1600" b="1">
                          <a:solidFill>
                            <a:srgbClr val="000000"/>
                          </a:solidFill>
                          <a:effectLst/>
                        </a:rPr>
                        <a:t>13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CHC Baldawara</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2493797007"/>
                  </a:ext>
                </a:extLst>
              </a:tr>
              <a:tr h="176228">
                <a:tc>
                  <a:txBody>
                    <a:bodyPr/>
                    <a:lstStyle/>
                    <a:p>
                      <a:pPr algn="just">
                        <a:lnSpc>
                          <a:spcPct val="107000"/>
                        </a:lnSpc>
                        <a:spcAft>
                          <a:spcPts val="800"/>
                        </a:spcAft>
                      </a:pPr>
                      <a:r>
                        <a:rPr lang="en-US" sz="1600" b="1">
                          <a:solidFill>
                            <a:srgbClr val="000000"/>
                          </a:solidFill>
                          <a:effectLst/>
                        </a:rPr>
                        <a:t>14</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HWC Rampur</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2481730586"/>
                  </a:ext>
                </a:extLst>
              </a:tr>
              <a:tr h="362271">
                <a:tc>
                  <a:txBody>
                    <a:bodyPr/>
                    <a:lstStyle/>
                    <a:p>
                      <a:pPr algn="just">
                        <a:lnSpc>
                          <a:spcPct val="107000"/>
                        </a:lnSpc>
                        <a:spcAft>
                          <a:spcPts val="800"/>
                        </a:spcAft>
                      </a:pPr>
                      <a:r>
                        <a:rPr lang="en-US" sz="1600" b="1">
                          <a:solidFill>
                            <a:srgbClr val="000000"/>
                          </a:solidFill>
                          <a:effectLst/>
                        </a:rPr>
                        <a:t>15</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a:solidFill>
                            <a:srgbClr val="000000"/>
                          </a:solidFill>
                          <a:effectLst/>
                        </a:rPr>
                        <a:t>HWC Nahar Singh</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tc>
                  <a:txBody>
                    <a:bodyPr/>
                    <a:lstStyle/>
                    <a:p>
                      <a:pPr algn="just">
                        <a:lnSpc>
                          <a:spcPct val="107000"/>
                        </a:lnSpc>
                        <a:spcAft>
                          <a:spcPts val="800"/>
                        </a:spcAft>
                      </a:pPr>
                      <a:r>
                        <a:rPr lang="en-US" sz="1600" dirty="0">
                          <a:solidFill>
                            <a:srgbClr val="000000"/>
                          </a:solidFill>
                          <a:effectLst/>
                        </a:rPr>
                        <a:t>Public/ Government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249" marR="57249" marT="0" marB="0"/>
                </a:tc>
                <a:extLst>
                  <a:ext uri="{0D108BD9-81ED-4DB2-BD59-A6C34878D82A}">
                    <a16:rowId xmlns:a16="http://schemas.microsoft.com/office/drawing/2014/main" val="1830838144"/>
                  </a:ext>
                </a:extLst>
              </a:tr>
            </a:tbl>
          </a:graphicData>
        </a:graphic>
      </p:graphicFrame>
      <p:pic>
        <p:nvPicPr>
          <p:cNvPr id="11" name="image2.png">
            <a:extLst>
              <a:ext uri="{FF2B5EF4-FFF2-40B4-BE49-F238E27FC236}">
                <a16:creationId xmlns:a16="http://schemas.microsoft.com/office/drawing/2014/main" id="{7DA4AB57-9CD4-6E2C-3A1E-F117C2E41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629" y="1444791"/>
            <a:ext cx="4905081" cy="2670010"/>
          </a:xfrm>
          <a:prstGeom prst="rect">
            <a:avLst/>
          </a:prstGeom>
        </p:spPr>
      </p:pic>
    </p:spTree>
    <p:extLst>
      <p:ext uri="{BB962C8B-B14F-4D97-AF65-F5344CB8AC3E}">
        <p14:creationId xmlns:p14="http://schemas.microsoft.com/office/powerpoint/2010/main" val="55589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069056-769D-DBDF-3F57-8BCBD04A91CC}"/>
              </a:ext>
            </a:extLst>
          </p:cNvPr>
          <p:cNvSpPr/>
          <p:nvPr/>
        </p:nvSpPr>
        <p:spPr>
          <a:xfrm>
            <a:off x="97410" y="65989"/>
            <a:ext cx="11997180" cy="6721310"/>
          </a:xfrm>
          <a:prstGeom prst="rect">
            <a:avLst/>
          </a:prstGeom>
          <a:solidFill>
            <a:srgbClr val="FFFFFF"/>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80A4A0ED-DC40-B18B-0016-60D7F9F569C4}"/>
              </a:ext>
            </a:extLst>
          </p:cNvPr>
          <p:cNvSpPr>
            <a:spLocks noGrp="1"/>
          </p:cNvSpPr>
          <p:nvPr>
            <p:ph type="ctrTitle"/>
          </p:nvPr>
        </p:nvSpPr>
        <p:spPr>
          <a:xfrm>
            <a:off x="4286053" y="106822"/>
            <a:ext cx="3619893" cy="636582"/>
          </a:xfrm>
        </p:spPr>
        <p:txBody>
          <a:bodyPr/>
          <a:lstStyle/>
          <a:p>
            <a:r>
              <a:rPr lang="en-IN" sz="3600" dirty="0"/>
              <a:t>DATA ANALYSIS </a:t>
            </a:r>
          </a:p>
        </p:txBody>
      </p:sp>
      <p:graphicFrame>
        <p:nvGraphicFramePr>
          <p:cNvPr id="4" name="Chart 3">
            <a:extLst>
              <a:ext uri="{FF2B5EF4-FFF2-40B4-BE49-F238E27FC236}">
                <a16:creationId xmlns:a16="http://schemas.microsoft.com/office/drawing/2014/main" id="{4D6234D5-8D69-E2BD-F758-D425A248134A}"/>
              </a:ext>
            </a:extLst>
          </p:cNvPr>
          <p:cNvGraphicFramePr>
            <a:graphicFrameLocks/>
          </p:cNvGraphicFramePr>
          <p:nvPr>
            <p:extLst>
              <p:ext uri="{D42A27DB-BD31-4B8C-83A1-F6EECF244321}">
                <p14:modId xmlns:p14="http://schemas.microsoft.com/office/powerpoint/2010/main" val="3537494380"/>
              </p:ext>
            </p:extLst>
          </p:nvPr>
        </p:nvGraphicFramePr>
        <p:xfrm>
          <a:off x="397496" y="784237"/>
          <a:ext cx="527743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571BFE8-863A-6769-E262-AEDC8CBF6AFA}"/>
              </a:ext>
            </a:extLst>
          </p:cNvPr>
          <p:cNvGraphicFramePr>
            <a:graphicFrameLocks/>
          </p:cNvGraphicFramePr>
          <p:nvPr>
            <p:extLst>
              <p:ext uri="{D42A27DB-BD31-4B8C-83A1-F6EECF244321}">
                <p14:modId xmlns:p14="http://schemas.microsoft.com/office/powerpoint/2010/main" val="1529210083"/>
              </p:ext>
            </p:extLst>
          </p:nvPr>
        </p:nvGraphicFramePr>
        <p:xfrm>
          <a:off x="6517065" y="784237"/>
          <a:ext cx="527743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4A90999-1D95-7788-1A2E-9634E807CCB8}"/>
              </a:ext>
            </a:extLst>
          </p:cNvPr>
          <p:cNvGraphicFramePr>
            <a:graphicFrameLocks/>
          </p:cNvGraphicFramePr>
          <p:nvPr>
            <p:extLst>
              <p:ext uri="{D42A27DB-BD31-4B8C-83A1-F6EECF244321}">
                <p14:modId xmlns:p14="http://schemas.microsoft.com/office/powerpoint/2010/main" val="546176272"/>
              </p:ext>
            </p:extLst>
          </p:nvPr>
        </p:nvGraphicFramePr>
        <p:xfrm>
          <a:off x="397496" y="3700926"/>
          <a:ext cx="5277439" cy="28280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33C7C137-9E86-3270-40AE-7A5635DF98A0}"/>
              </a:ext>
            </a:extLst>
          </p:cNvPr>
          <p:cNvGraphicFramePr>
            <a:graphicFrameLocks/>
          </p:cNvGraphicFramePr>
          <p:nvPr>
            <p:extLst>
              <p:ext uri="{D42A27DB-BD31-4B8C-83A1-F6EECF244321}">
                <p14:modId xmlns:p14="http://schemas.microsoft.com/office/powerpoint/2010/main" val="1977370737"/>
              </p:ext>
            </p:extLst>
          </p:nvPr>
        </p:nvGraphicFramePr>
        <p:xfrm>
          <a:off x="6510976" y="3827436"/>
          <a:ext cx="5277439" cy="27015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681930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5D348-ECCB-41D6-879C-45C267AE46DA}">
  <ds:schemaRefs>
    <ds:schemaRef ds:uri="http://schemas.microsoft.com/sharepoint/v3/contenttype/forms"/>
  </ds:schemaRefs>
</ds:datastoreItem>
</file>

<file path=customXml/itemProps2.xml><?xml version="1.0" encoding="utf-8"?>
<ds:datastoreItem xmlns:ds="http://schemas.openxmlformats.org/officeDocument/2006/customXml" ds:itemID="{2AFA3903-9AE6-4DAD-B3E0-1FD17BA49C68}">
  <ds:schemaRefs>
    <ds:schemaRef ds:uri="http://www.w3.org/XML/1998/namespace"/>
    <ds:schemaRef ds:uri="230e9df3-be65-4c73-a93b-d1236ebd677e"/>
    <ds:schemaRef ds:uri="http://schemas.microsoft.com/office/2006/metadata/properties"/>
    <ds:schemaRef ds:uri="http://purl.org/dc/terms/"/>
    <ds:schemaRef ds:uri="16c05727-aa75-4e4a-9b5f-8a80a1165891"/>
    <ds:schemaRef ds:uri="http://schemas.microsoft.com/sharepoint/v3"/>
    <ds:schemaRef ds:uri="http://schemas.openxmlformats.org/package/2006/metadata/core-properties"/>
    <ds:schemaRef ds:uri="http://schemas.microsoft.com/office/2006/documentManagement/types"/>
    <ds:schemaRef ds:uri="71af3243-3dd4-4a8d-8c0d-dd76da1f02a5"/>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4FABDDF8-65DF-4831-892D-6F182C373D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Organic</Template>
  <TotalTime>2222</TotalTime>
  <Words>1745</Words>
  <Application>Microsoft Office PowerPoint</Application>
  <PresentationFormat>Widescreen</PresentationFormat>
  <Paragraphs>180</Paragraphs>
  <Slides>19</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Arial Black</vt:lpstr>
      <vt:lpstr>Calibri</vt:lpstr>
      <vt:lpstr>Garamond</vt:lpstr>
      <vt:lpstr>Script MT Bold</vt:lpstr>
      <vt:lpstr>Symbol</vt:lpstr>
      <vt:lpstr>Organic</vt:lpstr>
      <vt:lpstr>Acrobat Document</vt:lpstr>
      <vt:lpstr> Examining Disaster Preparedness in Health Facilities of Hill State in India</vt:lpstr>
      <vt:lpstr>AGENDA</vt:lpstr>
      <vt:lpstr>INTRODUCTION </vt:lpstr>
      <vt:lpstr>INTRODUCTION</vt:lpstr>
      <vt:lpstr>OBJECTIVE</vt:lpstr>
      <vt:lpstr>METHODOLOGY</vt:lpstr>
      <vt:lpstr>METHODOLOGY</vt:lpstr>
      <vt:lpstr>DATA ANALYSIS </vt:lpstr>
      <vt:lpstr>DATA ANALYSIS </vt:lpstr>
      <vt:lpstr>DATA ANALYSIS </vt:lpstr>
      <vt:lpstr>RESULTS </vt:lpstr>
      <vt:lpstr>RESULTS </vt:lpstr>
      <vt:lpstr>PowerPoint Presentation</vt:lpstr>
      <vt:lpstr>PowerPoint Presentation</vt:lpstr>
      <vt:lpstr>PowerPoint Presentation</vt:lpstr>
      <vt:lpstr>RECOMMENDATIONS</vt:lpstr>
      <vt:lpstr>CONCLUSION</vt:lpstr>
      <vt:lpstr>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Strengthening Healthcare Resilience: Assessing the Effectiveness of Disaster Training on Health, Nutrition, and WASH during Emergencies Health Professionals</dc:title>
  <dc:creator>S S</dc:creator>
  <cp:lastModifiedBy>S S</cp:lastModifiedBy>
  <cp:revision>19</cp:revision>
  <dcterms:created xsi:type="dcterms:W3CDTF">2024-04-18T05:23:14Z</dcterms:created>
  <dcterms:modified xsi:type="dcterms:W3CDTF">2024-06-16T16:19:33Z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